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2" r:id="rId2"/>
    <p:sldMasterId id="2147483684" r:id="rId3"/>
    <p:sldMasterId id="2147483697" r:id="rId4"/>
    <p:sldMasterId id="2147483710" r:id="rId5"/>
    <p:sldMasterId id="2147483723" r:id="rId6"/>
    <p:sldMasterId id="2147483736" r:id="rId7"/>
    <p:sldMasterId id="2147483749" r:id="rId8"/>
  </p:sldMasterIdLst>
  <p:notesMasterIdLst>
    <p:notesMasterId r:id="rId63"/>
  </p:notesMasterIdLst>
  <p:sldIdLst>
    <p:sldId id="493" r:id="rId9"/>
    <p:sldId id="315" r:id="rId10"/>
    <p:sldId id="494" r:id="rId11"/>
    <p:sldId id="495" r:id="rId12"/>
    <p:sldId id="496" r:id="rId13"/>
    <p:sldId id="497" r:id="rId14"/>
    <p:sldId id="503" r:id="rId15"/>
    <p:sldId id="504" r:id="rId16"/>
    <p:sldId id="505" r:id="rId17"/>
    <p:sldId id="396" r:id="rId18"/>
    <p:sldId id="506" r:id="rId19"/>
    <p:sldId id="462" r:id="rId20"/>
    <p:sldId id="507" r:id="rId21"/>
    <p:sldId id="477" r:id="rId22"/>
    <p:sldId id="478" r:id="rId23"/>
    <p:sldId id="508" r:id="rId24"/>
    <p:sldId id="473" r:id="rId25"/>
    <p:sldId id="474" r:id="rId26"/>
    <p:sldId id="476" r:id="rId27"/>
    <p:sldId id="479" r:id="rId28"/>
    <p:sldId id="481" r:id="rId29"/>
    <p:sldId id="480" r:id="rId30"/>
    <p:sldId id="483" r:id="rId31"/>
    <p:sldId id="484" r:id="rId32"/>
    <p:sldId id="486" r:id="rId33"/>
    <p:sldId id="487" r:id="rId34"/>
    <p:sldId id="488" r:id="rId35"/>
    <p:sldId id="509" r:id="rId36"/>
    <p:sldId id="430" r:id="rId37"/>
    <p:sldId id="510" r:id="rId38"/>
    <p:sldId id="511" r:id="rId39"/>
    <p:sldId id="512" r:id="rId40"/>
    <p:sldId id="521" r:id="rId41"/>
    <p:sldId id="513" r:id="rId42"/>
    <p:sldId id="514" r:id="rId43"/>
    <p:sldId id="522" r:id="rId44"/>
    <p:sldId id="515" r:id="rId45"/>
    <p:sldId id="516" r:id="rId46"/>
    <p:sldId id="523" r:id="rId47"/>
    <p:sldId id="517" r:id="rId48"/>
    <p:sldId id="518" r:id="rId49"/>
    <p:sldId id="524" r:id="rId50"/>
    <p:sldId id="519" r:id="rId51"/>
    <p:sldId id="520" r:id="rId52"/>
    <p:sldId id="525" r:id="rId53"/>
    <p:sldId id="526" r:id="rId54"/>
    <p:sldId id="527" r:id="rId55"/>
    <p:sldId id="528" r:id="rId56"/>
    <p:sldId id="489" r:id="rId57"/>
    <p:sldId id="529" r:id="rId58"/>
    <p:sldId id="490" r:id="rId59"/>
    <p:sldId id="530" r:id="rId60"/>
    <p:sldId id="258" r:id="rId61"/>
    <p:sldId id="310" r:id="rId62"/>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006794"/>
    <a:srgbClr val="0CEEC8"/>
    <a:srgbClr val="5B925B"/>
    <a:srgbClr val="E65C5D"/>
    <a:srgbClr val="000000"/>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540"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59C2BCDF-D6B6-4A54-82CB-F3E7D06B549B}" type="datetimeFigureOut">
              <a:rPr lang="zh-CN" altLang="en-US"/>
              <a:pPr>
                <a:defRPr/>
              </a:pPr>
              <a:t>2016/11/2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FA03319E-EE54-4338-830E-AC5574ADA9EE}" type="slidenum">
              <a:rPr lang="zh-CN" altLang="en-US"/>
              <a:pPr>
                <a:defRPr/>
              </a:pPr>
              <a:t>‹#›</a:t>
            </a:fld>
            <a:endParaRPr lang="zh-CN" altLang="en-US"/>
          </a:p>
        </p:txBody>
      </p:sp>
    </p:spTree>
    <p:extLst>
      <p:ext uri="{BB962C8B-B14F-4D97-AF65-F5344CB8AC3E}">
        <p14:creationId xmlns:p14="http://schemas.microsoft.com/office/powerpoint/2010/main" val="32427247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53.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3D95D8-4E31-4F6D-B80F-859AD32282BB}"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3885128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幻灯片图像占位符 1"/>
          <p:cNvSpPr>
            <a:spLocks noGrp="1" noRot="1" noChangeAspect="1"/>
          </p:cNvSpPr>
          <p:nvPr>
            <p:ph type="sldImg"/>
          </p:nvPr>
        </p:nvSpPr>
        <p:spPr bwMode="auto">
          <a:noFill/>
          <a:ln>
            <a:solidFill>
              <a:srgbClr val="000000"/>
            </a:solidFill>
            <a:miter lim="800000"/>
            <a:headEnd/>
            <a:tailEnd/>
          </a:ln>
        </p:spPr>
      </p:sp>
      <p:sp>
        <p:nvSpPr>
          <p:cNvPr id="131074"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8435"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E4594D-4CCB-4FAD-99D4-783C7AFD4178}" type="slidenum">
              <a:rPr lang="zh-CN" altLang="en-US"/>
              <a:pPr fontAlgn="base">
                <a:spcBef>
                  <a:spcPct val="0"/>
                </a:spcBef>
                <a:spcAft>
                  <a:spcPct val="0"/>
                </a:spcAft>
                <a:defRPr/>
              </a:pPr>
              <a:t>2</a:t>
            </a:fld>
            <a:endParaRPr lang="en-US" altLang="zh-CN"/>
          </a:p>
        </p:txBody>
      </p:sp>
    </p:spTree>
    <p:extLst>
      <p:ext uri="{BB962C8B-B14F-4D97-AF65-F5344CB8AC3E}">
        <p14:creationId xmlns:p14="http://schemas.microsoft.com/office/powerpoint/2010/main" val="2361236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42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fontAlgn="base" hangingPunct="1">
              <a:spcBef>
                <a:spcPct val="0"/>
              </a:spcBef>
              <a:spcAft>
                <a:spcPct val="0"/>
              </a:spcAft>
            </a:pPr>
            <a:fld id="{A39408AF-377F-4F54-922D-FF2A98196521}" type="slidenum">
              <a:rPr lang="zh-CN" altLang="en-US" sz="1200" smtClean="0">
                <a:solidFill>
                  <a:prstClr val="black"/>
                </a:solidFill>
              </a:rPr>
              <a:pPr eaLnBrk="1" fontAlgn="base" hangingPunct="1">
                <a:spcBef>
                  <a:spcPct val="0"/>
                </a:spcBef>
                <a:spcAft>
                  <a:spcPct val="0"/>
                </a:spcAft>
              </a:pPr>
              <a:t>9</a:t>
            </a:fld>
            <a:endParaRPr lang="zh-CN" altLang="en-US" sz="1200" smtClean="0">
              <a:solidFill>
                <a:prstClr val="black"/>
              </a:solidFill>
            </a:endParaRPr>
          </a:p>
        </p:txBody>
      </p:sp>
    </p:spTree>
    <p:extLst>
      <p:ext uri="{BB962C8B-B14F-4D97-AF65-F5344CB8AC3E}">
        <p14:creationId xmlns:p14="http://schemas.microsoft.com/office/powerpoint/2010/main" val="641582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42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fontAlgn="base" hangingPunct="1">
              <a:spcBef>
                <a:spcPct val="0"/>
              </a:spcBef>
              <a:spcAft>
                <a:spcPct val="0"/>
              </a:spcAft>
            </a:pPr>
            <a:fld id="{A39408AF-377F-4F54-922D-FF2A98196521}" type="slidenum">
              <a:rPr lang="zh-CN" altLang="en-US" sz="1200" smtClean="0"/>
              <a:pPr eaLnBrk="1" fontAlgn="base" hangingPunct="1">
                <a:spcBef>
                  <a:spcPct val="0"/>
                </a:spcBef>
                <a:spcAft>
                  <a:spcPct val="0"/>
                </a:spcAft>
              </a:pPr>
              <a:t>10</a:t>
            </a:fld>
            <a:endParaRPr lang="zh-CN" altLang="en-US" sz="1200" smtClean="0"/>
          </a:p>
        </p:txBody>
      </p:sp>
    </p:spTree>
    <p:extLst>
      <p:ext uri="{BB962C8B-B14F-4D97-AF65-F5344CB8AC3E}">
        <p14:creationId xmlns:p14="http://schemas.microsoft.com/office/powerpoint/2010/main" val="2679408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42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fontAlgn="base" hangingPunct="1">
              <a:spcBef>
                <a:spcPct val="0"/>
              </a:spcBef>
              <a:spcAft>
                <a:spcPct val="0"/>
              </a:spcAft>
            </a:pPr>
            <a:fld id="{A39408AF-377F-4F54-922D-FF2A98196521}" type="slidenum">
              <a:rPr lang="zh-CN" altLang="en-US" sz="1200" smtClean="0">
                <a:solidFill>
                  <a:prstClr val="black"/>
                </a:solidFill>
              </a:rPr>
              <a:pPr eaLnBrk="1" fontAlgn="base" hangingPunct="1">
                <a:spcBef>
                  <a:spcPct val="0"/>
                </a:spcBef>
                <a:spcAft>
                  <a:spcPct val="0"/>
                </a:spcAft>
              </a:pPr>
              <a:t>48</a:t>
            </a:fld>
            <a:endParaRPr lang="zh-CN" altLang="en-US" sz="1200" smtClean="0">
              <a:solidFill>
                <a:prstClr val="black"/>
              </a:solidFill>
            </a:endParaRPr>
          </a:p>
        </p:txBody>
      </p:sp>
    </p:spTree>
    <p:extLst>
      <p:ext uri="{BB962C8B-B14F-4D97-AF65-F5344CB8AC3E}">
        <p14:creationId xmlns:p14="http://schemas.microsoft.com/office/powerpoint/2010/main" val="4166459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42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fontAlgn="base" hangingPunct="1">
              <a:spcBef>
                <a:spcPct val="0"/>
              </a:spcBef>
              <a:spcAft>
                <a:spcPct val="0"/>
              </a:spcAft>
            </a:pPr>
            <a:fld id="{A39408AF-377F-4F54-922D-FF2A98196521}" type="slidenum">
              <a:rPr lang="zh-CN" altLang="en-US" sz="1200" smtClean="0"/>
              <a:pPr eaLnBrk="1" fontAlgn="base" hangingPunct="1">
                <a:spcBef>
                  <a:spcPct val="0"/>
                </a:spcBef>
                <a:spcAft>
                  <a:spcPct val="0"/>
                </a:spcAft>
              </a:pPr>
              <a:t>49</a:t>
            </a:fld>
            <a:endParaRPr lang="zh-CN" altLang="en-US" sz="1200" smtClean="0"/>
          </a:p>
        </p:txBody>
      </p:sp>
    </p:spTree>
    <p:extLst>
      <p:ext uri="{BB962C8B-B14F-4D97-AF65-F5344CB8AC3E}">
        <p14:creationId xmlns:p14="http://schemas.microsoft.com/office/powerpoint/2010/main" val="1701756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74082" name="幻灯片图像占位符 1"/>
          <p:cNvSpPr>
            <a:spLocks noGrp="1" noRot="1" noChangeAspect="1" noChangeArrowheads="1"/>
          </p:cNvSpPr>
          <p:nvPr>
            <p:ph type="sldImg" idx="4294967295"/>
          </p:nvPr>
        </p:nvSpPr>
        <p:spPr bwMode="auto">
          <a:xfrm>
            <a:off x="3919538" y="5156200"/>
            <a:ext cx="1368425" cy="769938"/>
          </a:xfrm>
          <a:noFill/>
          <a:ln>
            <a:solidFill>
              <a:srgbClr val="000000"/>
            </a:solidFill>
            <a:miter lim="800000"/>
            <a:headEnd/>
            <a:tailEnd/>
          </a:ln>
        </p:spPr>
      </p:sp>
      <p:sp>
        <p:nvSpPr>
          <p:cNvPr id="174083" name="备注占位符 2"/>
          <p:cNvSpPr>
            <a:spLocks noGrp="1" noRot="1" noChangeAspect="1" noChangeArrowheads="1"/>
          </p:cNvSpPr>
          <p:nvPr>
            <p:ph type="body" idx="1"/>
          </p:nvPr>
        </p:nvSpPr>
        <p:spPr bwMode="auto">
          <a:xfrm>
            <a:off x="911225" y="6029325"/>
            <a:ext cx="8329613" cy="900113"/>
          </a:xfrm>
          <a:noFill/>
        </p:spPr>
        <p:txBody>
          <a:bodyPr wrap="square" numCol="1" anchor="t" anchorCtr="0" compatLnSpc="1">
            <a:prstTxWarp prst="textNoShape">
              <a:avLst/>
            </a:prstTxWarp>
          </a:bodyPr>
          <a:lstStyle/>
          <a:p>
            <a:pPr eaLnBrk="1" hangingPunct="1">
              <a:spcBef>
                <a:spcPct val="0"/>
              </a:spcBef>
            </a:pPr>
            <a:r>
              <a:rPr lang="zh-CN" altLang="en-US" smtClean="0"/>
              <a:t>使用方法：</a:t>
            </a:r>
            <a:br>
              <a:rPr lang="zh-CN" altLang="en-US" smtClean="0"/>
            </a:br>
            <a:r>
              <a:rPr lang="en-US" altLang="zh-CN" smtClean="0"/>
              <a:t>【</a:t>
            </a:r>
            <a:r>
              <a:rPr lang="zh-CN" altLang="en-US" smtClean="0"/>
              <a:t>更改文字</a:t>
            </a:r>
            <a:r>
              <a:rPr lang="en-US" altLang="zh-CN" smtClean="0"/>
              <a:t>】</a:t>
            </a:r>
            <a:r>
              <a:rPr lang="zh-CN" altLang="en-US" smtClean="0"/>
              <a:t>：将标题框及正文框中的文字可直接改为您所需文字</a:t>
            </a:r>
            <a:br>
              <a:rPr lang="zh-CN" altLang="en-US" smtClean="0"/>
            </a:br>
            <a:r>
              <a:rPr lang="en-US" altLang="zh-CN" smtClean="0"/>
              <a:t>【</a:t>
            </a:r>
            <a:r>
              <a:rPr lang="zh-CN" altLang="en-US" smtClean="0"/>
              <a:t>更改图片</a:t>
            </a:r>
            <a:r>
              <a:rPr lang="en-US" altLang="zh-CN" smtClean="0"/>
              <a:t>】</a:t>
            </a:r>
            <a:r>
              <a:rPr lang="zh-CN" altLang="en-US" smtClean="0"/>
              <a:t>：点中图片</a:t>
            </a:r>
            <a:r>
              <a:rPr lang="en-US" altLang="zh-CN" smtClean="0"/>
              <a:t>》</a:t>
            </a:r>
            <a:r>
              <a:rPr lang="zh-CN" altLang="en-US" smtClean="0"/>
              <a:t>绘图工具</a:t>
            </a:r>
            <a:r>
              <a:rPr lang="en-US" altLang="zh-CN" smtClean="0"/>
              <a:t>》</a:t>
            </a:r>
            <a:r>
              <a:rPr lang="zh-CN" altLang="en-US" smtClean="0"/>
              <a:t>格式</a:t>
            </a:r>
            <a:r>
              <a:rPr lang="en-US" altLang="zh-CN" smtClean="0"/>
              <a:t>》</a:t>
            </a:r>
            <a:r>
              <a:rPr lang="zh-CN" altLang="en-US" smtClean="0"/>
              <a:t>填充</a:t>
            </a:r>
            <a:r>
              <a:rPr lang="en-US" altLang="zh-CN" smtClean="0"/>
              <a:t>》</a:t>
            </a:r>
            <a:r>
              <a:rPr lang="zh-CN" altLang="en-US" smtClean="0"/>
              <a:t>图片</a:t>
            </a:r>
            <a:r>
              <a:rPr lang="en-US" altLang="zh-CN" smtClean="0"/>
              <a:t>》</a:t>
            </a:r>
            <a:r>
              <a:rPr lang="zh-CN" altLang="en-US" smtClean="0"/>
              <a:t>选择您需要展示的图片</a:t>
            </a:r>
            <a:br>
              <a:rPr lang="zh-CN" altLang="en-US" smtClean="0"/>
            </a:br>
            <a:r>
              <a:rPr lang="en-US" altLang="zh-CN" smtClean="0"/>
              <a:t>【</a:t>
            </a:r>
            <a:r>
              <a:rPr lang="zh-CN" altLang="en-US" smtClean="0"/>
              <a:t>增加减少图片</a:t>
            </a:r>
            <a:r>
              <a:rPr lang="en-US" altLang="zh-CN" smtClean="0"/>
              <a:t>】</a:t>
            </a:r>
            <a:r>
              <a:rPr lang="zh-CN" altLang="en-US" smtClean="0"/>
              <a:t>：直接复制粘贴图片来增加图片数，复制后更改方法见</a:t>
            </a:r>
            <a:r>
              <a:rPr lang="en-US" altLang="zh-CN" smtClean="0"/>
              <a:t>【</a:t>
            </a:r>
            <a:r>
              <a:rPr lang="zh-CN" altLang="en-US" smtClean="0"/>
              <a:t>更改图片</a:t>
            </a:r>
            <a:r>
              <a:rPr lang="en-US" altLang="zh-CN" smtClean="0"/>
              <a:t>】</a:t>
            </a:r>
            <a:r>
              <a:rPr lang="zh-CN" altLang="en-US" smtClean="0"/>
              <a:t/>
            </a:r>
            <a:br>
              <a:rPr lang="zh-CN" altLang="en-US" smtClean="0"/>
            </a:br>
            <a:r>
              <a:rPr lang="en-US" altLang="zh-CN" smtClean="0"/>
              <a:t>【</a:t>
            </a:r>
            <a:r>
              <a:rPr lang="zh-CN" altLang="en-US" smtClean="0"/>
              <a:t>更改图片色彩</a:t>
            </a:r>
            <a:r>
              <a:rPr lang="en-US" altLang="zh-CN" smtClean="0"/>
              <a:t>】</a:t>
            </a:r>
            <a:r>
              <a:rPr lang="zh-CN" altLang="en-US" smtClean="0"/>
              <a:t>：点中图片</a:t>
            </a:r>
            <a:r>
              <a:rPr lang="en-US" altLang="zh-CN" smtClean="0"/>
              <a:t>》</a:t>
            </a:r>
            <a:r>
              <a:rPr lang="zh-CN" altLang="en-US" smtClean="0"/>
              <a:t>图片工具</a:t>
            </a:r>
            <a:r>
              <a:rPr lang="en-US" altLang="zh-CN" smtClean="0"/>
              <a:t>》</a:t>
            </a:r>
            <a:r>
              <a:rPr lang="zh-CN" altLang="en-US" smtClean="0"/>
              <a:t>格式</a:t>
            </a:r>
            <a:r>
              <a:rPr lang="en-US" altLang="zh-CN" smtClean="0"/>
              <a:t>》</a:t>
            </a:r>
            <a:r>
              <a:rPr lang="zh-CN" altLang="en-US" smtClean="0"/>
              <a:t>色彩（重新着色）</a:t>
            </a:r>
            <a:r>
              <a:rPr lang="en-US" altLang="zh-CN" smtClean="0"/>
              <a:t>》</a:t>
            </a:r>
            <a:r>
              <a:rPr lang="zh-CN" altLang="en-US" smtClean="0"/>
              <a:t>选择您喜欢的色彩</a:t>
            </a:r>
            <a:br>
              <a:rPr lang="zh-CN" altLang="en-US" smtClean="0"/>
            </a:br>
            <a:r>
              <a:rPr lang="zh-CN" altLang="en-US" smtClean="0"/>
              <a:t>下载更多模板、视频教程：</a:t>
            </a:r>
            <a:r>
              <a:rPr lang="en-US" altLang="zh-CN" smtClean="0"/>
              <a:t>http://www.mysoeasy.com</a:t>
            </a:r>
          </a:p>
        </p:txBody>
      </p:sp>
    </p:spTree>
    <p:extLst>
      <p:ext uri="{BB962C8B-B14F-4D97-AF65-F5344CB8AC3E}">
        <p14:creationId xmlns:p14="http://schemas.microsoft.com/office/powerpoint/2010/main" val="2013579556"/>
      </p:ext>
    </p:extLst>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3719935D-DED2-43E6-BACE-3F56D765FF8B}" type="datetimeFigureOut">
              <a:rPr lang="zh-CN" altLang="en-US"/>
              <a:pPr>
                <a:defRPr/>
              </a:pPr>
              <a:t>2016/11/2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1E5E5D9-CA9C-4418-B5F4-DA0F6FA68891}"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5A11576F-41C1-4599-A288-D9886AEB1AF9}" type="datetimeFigureOut">
              <a:rPr lang="zh-CN" altLang="en-US"/>
              <a:pPr>
                <a:defRPr/>
              </a:pPr>
              <a:t>2016/11/2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1A03279-E98C-48F1-A194-8103FB7F6601}" type="slidenum">
              <a:rPr lang="zh-CN" altLang="en-US"/>
              <a:pPr>
                <a:defRPr/>
              </a:pPr>
              <a:t>‹#›</a:t>
            </a:fld>
            <a:endParaRPr lang="zh-CN"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88FB1032-68D1-48C8-9D83-EFB317153C94}" type="datetimeFigureOut">
              <a:rPr lang="zh-CN" altLang="en-US"/>
              <a:pPr>
                <a:defRPr/>
              </a:pPr>
              <a:t>2016/11/2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55076F9-66E9-430B-8844-D821CABE4D5C}" type="slidenum">
              <a:rPr lang="zh-CN" altLang="en-US"/>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lvl1pPr>
              <a:defRPr/>
            </a:lvl1pPr>
          </a:lstStyle>
          <a:p>
            <a:fld id="{4652C4F7-66BE-4755-9A0F-378E5C4A2C01}" type="datetime1">
              <a:rPr lang="zh-CN" altLang="en-US"/>
              <a:pPr/>
              <a:t>2016/11/2</a:t>
            </a:fld>
            <a:endParaRPr lang="zh-CN" altLang="en-US" sz="1800">
              <a:solidFill>
                <a:schemeClr val="tx1"/>
              </a:solidFill>
            </a:endParaRPr>
          </a:p>
        </p:txBody>
      </p:sp>
      <p:sp>
        <p:nvSpPr>
          <p:cNvPr id="4" name="页脚占位符 3"/>
          <p:cNvSpPr>
            <a:spLocks noGrp="1"/>
          </p:cNvSpPr>
          <p:nvPr>
            <p:ph type="ftr" sz="quarter" idx="11"/>
          </p:nvPr>
        </p:nvSpPr>
        <p:spPr>
          <a:xfrm>
            <a:off x="4038600" y="6356350"/>
            <a:ext cx="4114800" cy="365125"/>
          </a:xfrm>
        </p:spPr>
        <p:txBody>
          <a:bodyPr/>
          <a:lstStyle>
            <a:lvl1pPr>
              <a:defRPr/>
            </a:lvl1pPr>
          </a:lstStyle>
          <a:p>
            <a:endParaRPr lang="zh-CN" altLang="zh-CN"/>
          </a:p>
        </p:txBody>
      </p:sp>
      <p:sp>
        <p:nvSpPr>
          <p:cNvPr id="5" name="灯片编号占位符 4"/>
          <p:cNvSpPr>
            <a:spLocks noGrp="1"/>
          </p:cNvSpPr>
          <p:nvPr>
            <p:ph type="sldNum" sz="quarter" idx="12"/>
          </p:nvPr>
        </p:nvSpPr>
        <p:spPr>
          <a:xfrm>
            <a:off x="8610600" y="6356350"/>
            <a:ext cx="2743200" cy="365125"/>
          </a:xfrm>
        </p:spPr>
        <p:txBody>
          <a:bodyPr/>
          <a:lstStyle>
            <a:lvl1pPr>
              <a:defRPr/>
            </a:lvl1pPr>
          </a:lstStyle>
          <a:p>
            <a:fld id="{12D7A135-4D2B-4045-A2AF-2B7172361C08}"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112539753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828800"/>
            <a:ext cx="5410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8800"/>
            <a:ext cx="5410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10BAE150-57ED-4BE3-91E8-9D0DC89F09AB}" type="datetimeFigureOut">
              <a:rPr lang="zh-CN" altLang="en-US"/>
              <a:pPr>
                <a:defRPr/>
              </a:pPr>
              <a:t>2016/11/2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EFA65F4-42A9-430E-8D80-007E73AB34FF}" type="slidenum">
              <a:rPr lang="zh-CN" altLang="en-US"/>
              <a:pPr>
                <a:defRPr/>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685800"/>
            <a:ext cx="2743200" cy="56388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685800"/>
            <a:ext cx="8077200" cy="56388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2016/11/2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150766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2016/11/2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8339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2016/11/2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34183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2016/11/2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299488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2016/11/2</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957892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2016/11/2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087185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2A1D7F18-5954-4CFC-9D78-A1DE65B3614B}" type="datetimeFigureOut">
              <a:rPr lang="zh-CN" altLang="en-US"/>
              <a:pPr>
                <a:defRPr/>
              </a:pPr>
              <a:t>2016/11/2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D0F3F65-69E2-4527-8915-EC89C9C16854}" type="slidenum">
              <a:rPr lang="zh-CN" altLang="en-US"/>
              <a:pPr>
                <a:defRPr/>
              </a:pPr>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2016/11/2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832768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2016/11/2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53101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2016/11/2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683552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2016/11/2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21491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2016/11/2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898365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23EE0942-1246-4A9B-9499-BC5B1230070D}" type="datetimeFigureOut">
              <a:rPr lang="zh-CN" altLang="en-US" smtClean="0">
                <a:solidFill>
                  <a:prstClr val="black">
                    <a:tint val="75000"/>
                  </a:prstClr>
                </a:solidFill>
              </a:rPr>
              <a:pPr/>
              <a:t>2016/11/2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2BB7DCD1-3EB9-4E70-9720-7911035D932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7592524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2016/11/2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353016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2016/11/2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81569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2016/11/2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789972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2016/11/2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033984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00D772F3-0AC3-4828-A17B-D029308301BE}" type="datetimeFigureOut">
              <a:rPr lang="zh-CN" altLang="en-US"/>
              <a:pPr>
                <a:defRPr/>
              </a:pPr>
              <a:t>2016/11/2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7833F77-56BC-4F5B-978E-48EE6316E6E4}" type="slidenum">
              <a:rPr lang="zh-CN" altLang="en-US"/>
              <a:pPr>
                <a:defRPr/>
              </a:pPr>
              <a:t>‹#›</a:t>
            </a:fld>
            <a:endParaRPr lang="zh-CN" altLang="en-US"/>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2016/11/2</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247765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2016/11/2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262706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2016/11/2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8347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2016/11/2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318186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2016/11/2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32226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2016/11/2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381958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2016/11/2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827867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23EE0942-1246-4A9B-9499-BC5B1230070D}" type="datetimeFigureOut">
              <a:rPr lang="zh-CN" altLang="en-US" smtClean="0">
                <a:solidFill>
                  <a:prstClr val="black">
                    <a:tint val="75000"/>
                  </a:prstClr>
                </a:solidFill>
              </a:rPr>
              <a:pPr/>
              <a:t>2016/11/2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2BB7DCD1-3EB9-4E70-9720-7911035D932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86769312"/>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2016/11/2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396323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2016/11/2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745134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2B4A2E8A-AE43-4D54-A959-A26FE6D8EA0D}" type="datetimeFigureOut">
              <a:rPr lang="zh-CN" altLang="en-US"/>
              <a:pPr>
                <a:defRPr/>
              </a:pPr>
              <a:t>2016/11/2</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E1FD3250-5E63-4110-9BFE-89DA6CAA48B3}" type="slidenum">
              <a:rPr lang="zh-CN" altLang="en-US"/>
              <a:pPr>
                <a:defRPr/>
              </a:pPr>
              <a:t>‹#›</a:t>
            </a:fld>
            <a:endParaRPr lang="zh-CN" altLang="en-US"/>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2016/11/2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282108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2016/11/2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639411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2016/11/2</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017914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2016/11/2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892934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2016/11/2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826433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2016/11/2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479294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2016/11/2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843107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2016/11/2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350946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2016/11/2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871539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23EE0942-1246-4A9B-9499-BC5B1230070D}" type="datetimeFigureOut">
              <a:rPr lang="zh-CN" altLang="en-US" smtClean="0">
                <a:solidFill>
                  <a:prstClr val="black">
                    <a:tint val="75000"/>
                  </a:prstClr>
                </a:solidFill>
              </a:rPr>
              <a:pPr/>
              <a:t>2016/11/2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2BB7DCD1-3EB9-4E70-9720-7911035D932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991811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B2F1BBCB-1526-4E25-A84E-5B5FCCB04166}" type="datetimeFigureOut">
              <a:rPr lang="zh-CN" altLang="en-US"/>
              <a:pPr>
                <a:defRPr/>
              </a:pPr>
              <a:t>2016/11/2</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F22574C6-BC90-4109-BC92-32B974DEC65B}" type="slidenum">
              <a:rPr lang="zh-CN" altLang="en-US"/>
              <a:pPr>
                <a:defRPr/>
              </a:pPr>
              <a:t>‹#›</a:t>
            </a:fld>
            <a:endParaRPr lang="zh-CN" altLang="en-US"/>
          </a:p>
        </p:txBody>
      </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2016/11/2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894348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2016/11/2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651022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2016/11/2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417545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2016/11/2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725606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2016/11/2</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545285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2016/11/2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504593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2016/11/2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996583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2016/11/2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993421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2016/11/2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137230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2016/11/2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157853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49B4E3E3-43A1-492B-96C8-04241BB88BF3}" type="datetimeFigureOut">
              <a:rPr lang="zh-CN" altLang="en-US"/>
              <a:pPr>
                <a:defRPr/>
              </a:pPr>
              <a:t>2016/11/2</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363950DE-837D-464E-88B2-2104D21CBE2B}" type="slidenum">
              <a:rPr lang="zh-CN" altLang="en-US"/>
              <a:pPr>
                <a:defRPr/>
              </a:pPr>
              <a:t>‹#›</a:t>
            </a:fld>
            <a:endParaRPr lang="zh-CN" altLang="en-US"/>
          </a:p>
        </p:txBody>
      </p:sp>
    </p:spTree>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2016/11/2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528644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23EE0942-1246-4A9B-9499-BC5B1230070D}" type="datetimeFigureOut">
              <a:rPr lang="zh-CN" altLang="en-US" smtClean="0">
                <a:solidFill>
                  <a:prstClr val="black">
                    <a:tint val="75000"/>
                  </a:prstClr>
                </a:solidFill>
              </a:rPr>
              <a:pPr/>
              <a:t>2016/11/2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2BB7DCD1-3EB9-4E70-9720-7911035D932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46528077"/>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2016/11/2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092917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2016/11/2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116925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2016/11/2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418440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2016/11/2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223967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2016/11/2</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204572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2016/11/2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87860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2016/11/2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889205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2016/11/2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461678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6D7A548A-2D4E-4B4F-B731-3E57110EBF5B}" type="datetimeFigureOut">
              <a:rPr lang="zh-CN" altLang="en-US"/>
              <a:pPr>
                <a:defRPr/>
              </a:pPr>
              <a:t>2016/11/2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DA733516-89E5-4151-8CB8-ED7D97663CAE}" type="slidenum">
              <a:rPr lang="zh-CN" altLang="en-US"/>
              <a:pPr>
                <a:defRPr/>
              </a:pPr>
              <a:t>‹#›</a:t>
            </a:fld>
            <a:endParaRPr lang="zh-CN" altLang="en-US"/>
          </a:p>
        </p:txBody>
      </p:sp>
    </p:spTree>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2016/11/2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945679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2016/11/2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223930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2016/11/2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316161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23EE0942-1246-4A9B-9499-BC5B1230070D}" type="datetimeFigureOut">
              <a:rPr lang="zh-CN" altLang="en-US" smtClean="0">
                <a:solidFill>
                  <a:prstClr val="black">
                    <a:tint val="75000"/>
                  </a:prstClr>
                </a:solidFill>
              </a:rPr>
              <a:pPr/>
              <a:t>2016/11/2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2BB7DCD1-3EB9-4E70-9720-7911035D932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01669742"/>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2016/11/2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668110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2016/11/2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794423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2016/11/2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366160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2016/11/2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50489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2016/11/2</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140461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2016/11/2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119421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C2846A4C-C135-4240-8635-9224528446C6}" type="datetimeFigureOut">
              <a:rPr lang="zh-CN" altLang="en-US"/>
              <a:pPr>
                <a:defRPr/>
              </a:pPr>
              <a:t>2016/11/2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777999EA-219B-4DC8-AD0E-375D4263C373}" type="slidenum">
              <a:rPr lang="zh-CN" altLang="en-US"/>
              <a:pPr>
                <a:defRPr/>
              </a:pPr>
              <a:t>‹#›</a:t>
            </a:fld>
            <a:endParaRPr lang="zh-CN" altLang="en-US"/>
          </a:p>
        </p:txBody>
      </p:sp>
    </p:spTree>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2016/11/2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124739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2016/11/2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833775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2016/11/2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485207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2016/11/2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274641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2016/11/2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267286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23EE0942-1246-4A9B-9499-BC5B1230070D}" type="datetimeFigureOut">
              <a:rPr lang="zh-CN" altLang="en-US" smtClean="0">
                <a:solidFill>
                  <a:prstClr val="black">
                    <a:tint val="75000"/>
                  </a:prstClr>
                </a:solidFill>
              </a:rPr>
              <a:pPr/>
              <a:t>2016/11/2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2BB7DCD1-3EB9-4E70-9720-7911035D932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554456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vmlDrawing" Target="../drawings/vmlDrawing1.v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oleObject" Target="../embeddings/oleObject1.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8.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E02254D1-82FB-4777-AE7C-8C20895BB4E9}" type="datetimeFigureOut">
              <a:rPr lang="zh-CN" altLang="en-US"/>
              <a:pPr>
                <a:defRPr/>
              </a:pPr>
              <a:t>2016/11/2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8EB8FB13-15F4-46B9-997D-7B0C00404D40}"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63"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 id="2147483675"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charset="-122"/>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16738" name="Object 27"/>
          <p:cNvGraphicFramePr>
            <a:graphicFrameLocks noChangeAspect="1"/>
          </p:cNvGraphicFramePr>
          <p:nvPr/>
        </p:nvGraphicFramePr>
        <p:xfrm>
          <a:off x="0" y="0"/>
          <a:ext cx="12192000" cy="1200150"/>
        </p:xfrm>
        <a:graphic>
          <a:graphicData uri="http://schemas.openxmlformats.org/presentationml/2006/ole">
            <mc:AlternateContent xmlns:mc="http://schemas.openxmlformats.org/markup-compatibility/2006">
              <mc:Choice xmlns:v="urn:schemas-microsoft-com:vml" Requires="v">
                <p:oleObj spid="_x0000_s117145" name="Image" r:id="rId14" imgW="9561905" imgH="1600000" progId="">
                  <p:embed/>
                </p:oleObj>
              </mc:Choice>
              <mc:Fallback>
                <p:oleObj name="Image" r:id="rId14" imgW="9561905" imgH="1600000" progId="">
                  <p:embed/>
                  <p:pic>
                    <p:nvPicPr>
                      <p:cNvPr id="0" name="Object 2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white">
                      <a:xfrm>
                        <a:off x="0" y="0"/>
                        <a:ext cx="12192000" cy="1200150"/>
                      </a:xfrm>
                      <a:prstGeom prst="rect">
                        <a:avLst/>
                      </a:prstGeom>
                      <a:noFill/>
                      <a:ln>
                        <a:noFill/>
                      </a:ln>
                      <a:effectLst/>
                      <a:extLst>
                        <a:ext uri="{909E8E84-426E-40DD-AFC4-6F175D3DCCD1}">
                          <a14:hiddenFill xmlns:a14="http://schemas.microsoft.com/office/drawing/2010/main">
                            <a:solidFill>
                              <a:srgbClr val="65AAE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DDDDDD"/>
                              </a:outerShdw>
                            </a:effectLst>
                          </a14:hiddenEffects>
                        </a:ext>
                      </a:extLst>
                    </p:spPr>
                  </p:pic>
                </p:oleObj>
              </mc:Fallback>
            </mc:AlternateContent>
          </a:graphicData>
        </a:graphic>
      </p:graphicFrame>
      <p:sp>
        <p:nvSpPr>
          <p:cNvPr id="116739" name="Freeform 16"/>
          <p:cNvSpPr>
            <a:spLocks/>
          </p:cNvSpPr>
          <p:nvPr/>
        </p:nvSpPr>
        <p:spPr bwMode="gray">
          <a:xfrm>
            <a:off x="-14288" y="280988"/>
            <a:ext cx="12206288" cy="1620837"/>
          </a:xfrm>
          <a:custGeom>
            <a:avLst/>
            <a:gdLst>
              <a:gd name="T0" fmla="*/ 6 w 5767"/>
              <a:gd name="T1" fmla="*/ 109 h 1021"/>
              <a:gd name="T2" fmla="*/ 1427 w 5767"/>
              <a:gd name="T3" fmla="*/ 46 h 1021"/>
              <a:gd name="T4" fmla="*/ 4032 w 5767"/>
              <a:gd name="T5" fmla="*/ 255 h 1021"/>
              <a:gd name="T6" fmla="*/ 5767 w 5767"/>
              <a:gd name="T7" fmla="*/ 0 h 1021"/>
              <a:gd name="T8" fmla="*/ 5767 w 5767"/>
              <a:gd name="T9" fmla="*/ 776 h 1021"/>
              <a:gd name="T10" fmla="*/ 4065 w 5767"/>
              <a:gd name="T11" fmla="*/ 831 h 1021"/>
              <a:gd name="T12" fmla="*/ 1984 w 5767"/>
              <a:gd name="T13" fmla="*/ 674 h 1021"/>
              <a:gd name="T14" fmla="*/ 14 w 5767"/>
              <a:gd name="T15" fmla="*/ 995 h 1021"/>
              <a:gd name="T16" fmla="*/ 6 w 5767"/>
              <a:gd name="T17" fmla="*/ 109 h 10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67"/>
              <a:gd name="T28" fmla="*/ 0 h 1021"/>
              <a:gd name="T29" fmla="*/ 5767 w 5767"/>
              <a:gd name="T30" fmla="*/ 1021 h 10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67" h="1021">
                <a:moveTo>
                  <a:pt x="6" y="109"/>
                </a:moveTo>
                <a:cubicBezTo>
                  <a:pt x="144" y="93"/>
                  <a:pt x="626" y="42"/>
                  <a:pt x="1427" y="46"/>
                </a:cubicBezTo>
                <a:cubicBezTo>
                  <a:pt x="2228" y="50"/>
                  <a:pt x="3321" y="224"/>
                  <a:pt x="4032" y="255"/>
                </a:cubicBezTo>
                <a:cubicBezTo>
                  <a:pt x="4742" y="286"/>
                  <a:pt x="5649" y="91"/>
                  <a:pt x="5767" y="0"/>
                </a:cubicBezTo>
                <a:lnTo>
                  <a:pt x="5767" y="776"/>
                </a:lnTo>
                <a:cubicBezTo>
                  <a:pt x="4948" y="879"/>
                  <a:pt x="4543" y="844"/>
                  <a:pt x="4065" y="831"/>
                </a:cubicBezTo>
                <a:cubicBezTo>
                  <a:pt x="3587" y="818"/>
                  <a:pt x="2973" y="694"/>
                  <a:pt x="1984" y="674"/>
                </a:cubicBezTo>
                <a:cubicBezTo>
                  <a:pt x="995" y="654"/>
                  <a:pt x="28" y="969"/>
                  <a:pt x="14" y="995"/>
                </a:cubicBezTo>
                <a:cubicBezTo>
                  <a:pt x="0" y="1021"/>
                  <a:pt x="6" y="255"/>
                  <a:pt x="6" y="109"/>
                </a:cubicBezTo>
                <a:close/>
              </a:path>
            </a:pathLst>
          </a:custGeom>
          <a:solidFill>
            <a:schemeClr val="accent1">
              <a:alpha val="41176"/>
            </a:schemeClr>
          </a:solidFill>
          <a:ln w="9525">
            <a:noFill/>
            <a:round/>
            <a:headEnd/>
            <a:tailEnd/>
          </a:ln>
        </p:spPr>
        <p:txBody>
          <a:bodyPr/>
          <a:lstStyle/>
          <a:p>
            <a:pPr>
              <a:defRPr/>
            </a:pPr>
            <a:endParaRPr lang="zh-CN" altLang="en-US"/>
          </a:p>
        </p:txBody>
      </p:sp>
      <p:sp>
        <p:nvSpPr>
          <p:cNvPr id="116740" name="Freeform 17"/>
          <p:cNvSpPr>
            <a:spLocks/>
          </p:cNvSpPr>
          <p:nvPr/>
        </p:nvSpPr>
        <p:spPr bwMode="gray">
          <a:xfrm>
            <a:off x="-26988" y="533400"/>
            <a:ext cx="12214226" cy="1006475"/>
          </a:xfrm>
          <a:custGeom>
            <a:avLst/>
            <a:gdLst>
              <a:gd name="T0" fmla="*/ 20 w 5771"/>
              <a:gd name="T1" fmla="*/ 109 h 634"/>
              <a:gd name="T2" fmla="*/ 1442 w 5771"/>
              <a:gd name="T3" fmla="*/ 3 h 634"/>
              <a:gd name="T4" fmla="*/ 4150 w 5771"/>
              <a:gd name="T5" fmla="*/ 148 h 634"/>
              <a:gd name="T6" fmla="*/ 5771 w 5771"/>
              <a:gd name="T7" fmla="*/ 37 h 634"/>
              <a:gd name="T8" fmla="*/ 5771 w 5771"/>
              <a:gd name="T9" fmla="*/ 557 h 634"/>
              <a:gd name="T10" fmla="*/ 3942 w 5771"/>
              <a:gd name="T11" fmla="*/ 592 h 634"/>
              <a:gd name="T12" fmla="*/ 1839 w 5771"/>
              <a:gd name="T13" fmla="*/ 456 h 634"/>
              <a:gd name="T14" fmla="*/ 6 w 5771"/>
              <a:gd name="T15" fmla="*/ 620 h 634"/>
              <a:gd name="T16" fmla="*/ 20 w 5771"/>
              <a:gd name="T17" fmla="*/ 109 h 6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71"/>
              <a:gd name="T28" fmla="*/ 0 h 634"/>
              <a:gd name="T29" fmla="*/ 5771 w 5771"/>
              <a:gd name="T30" fmla="*/ 634 h 6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71" h="634">
                <a:moveTo>
                  <a:pt x="20" y="109"/>
                </a:moveTo>
                <a:cubicBezTo>
                  <a:pt x="26" y="109"/>
                  <a:pt x="645" y="0"/>
                  <a:pt x="1442" y="3"/>
                </a:cubicBezTo>
                <a:cubicBezTo>
                  <a:pt x="2239" y="6"/>
                  <a:pt x="3443" y="123"/>
                  <a:pt x="4150" y="148"/>
                </a:cubicBezTo>
                <a:cubicBezTo>
                  <a:pt x="4858" y="173"/>
                  <a:pt x="5633" y="63"/>
                  <a:pt x="5771" y="37"/>
                </a:cubicBezTo>
                <a:lnTo>
                  <a:pt x="5771" y="557"/>
                </a:lnTo>
                <a:cubicBezTo>
                  <a:pt x="4926" y="634"/>
                  <a:pt x="4422" y="612"/>
                  <a:pt x="3942" y="592"/>
                </a:cubicBezTo>
                <a:cubicBezTo>
                  <a:pt x="3463" y="572"/>
                  <a:pt x="2588" y="450"/>
                  <a:pt x="1839" y="456"/>
                </a:cubicBezTo>
                <a:cubicBezTo>
                  <a:pt x="1182" y="455"/>
                  <a:pt x="0" y="618"/>
                  <a:pt x="6" y="620"/>
                </a:cubicBezTo>
                <a:cubicBezTo>
                  <a:pt x="12" y="621"/>
                  <a:pt x="14" y="109"/>
                  <a:pt x="20" y="109"/>
                </a:cubicBezTo>
                <a:close/>
              </a:path>
            </a:pathLst>
          </a:custGeom>
          <a:solidFill>
            <a:schemeClr val="accent1"/>
          </a:solidFill>
          <a:ln w="9525">
            <a:noFill/>
            <a:round/>
            <a:headEnd/>
            <a:tailEnd/>
          </a:ln>
        </p:spPr>
        <p:txBody>
          <a:bodyPr/>
          <a:lstStyle/>
          <a:p>
            <a:pPr>
              <a:defRPr/>
            </a:pPr>
            <a:endParaRPr lang="zh-CN" altLang="en-US"/>
          </a:p>
        </p:txBody>
      </p:sp>
      <p:grpSp>
        <p:nvGrpSpPr>
          <p:cNvPr id="116742" name="Group 18"/>
          <p:cNvGrpSpPr>
            <a:grpSpLocks/>
          </p:cNvGrpSpPr>
          <p:nvPr/>
        </p:nvGrpSpPr>
        <p:grpSpPr bwMode="auto">
          <a:xfrm>
            <a:off x="10320338" y="347663"/>
            <a:ext cx="517525" cy="366712"/>
            <a:chOff x="4752" y="1200"/>
            <a:chExt cx="288" cy="288"/>
          </a:xfrm>
        </p:grpSpPr>
        <p:sp>
          <p:nvSpPr>
            <p:cNvPr id="1043" name="Oval 19"/>
            <p:cNvSpPr>
              <a:spLocks noChangeArrowheads="1"/>
            </p:cNvSpPr>
            <p:nvPr userDrawn="1"/>
          </p:nvSpPr>
          <p:spPr bwMode="gray">
            <a:xfrm>
              <a:off x="4752" y="1200"/>
              <a:ext cx="288" cy="288"/>
            </a:xfrm>
            <a:prstGeom prst="ellipse">
              <a:avLst/>
            </a:prstGeom>
            <a:gradFill rotWithShape="1">
              <a:gsLst>
                <a:gs pos="0">
                  <a:schemeClr val="tx2">
                    <a:gamma/>
                    <a:tint val="25490"/>
                    <a:invGamma/>
                  </a:schemeClr>
                </a:gs>
                <a:gs pos="100000">
                  <a:schemeClr val="tx2">
                    <a:alpha val="31000"/>
                  </a:schemeClr>
                </a:gs>
              </a:gsLst>
              <a:path path="shape">
                <a:fillToRect l="50000" t="50000" r="50000" b="50000"/>
              </a:path>
            </a:gradFill>
            <a:ln w="9525">
              <a:noFill/>
              <a:round/>
              <a:headEnd/>
              <a:tailEnd/>
            </a:ln>
            <a:effectLst/>
          </p:spPr>
          <p:txBody>
            <a:bodyPr wrap="none" anchor="ctr"/>
            <a:lstStyle/>
            <a:p>
              <a:pPr>
                <a:spcBef>
                  <a:spcPct val="20000"/>
                </a:spcBef>
                <a:buClr>
                  <a:schemeClr val="hlink"/>
                </a:buClr>
                <a:buFont typeface="Wingdings" pitchFamily="2" charset="2"/>
                <a:buChar char="v"/>
                <a:defRPr/>
              </a:pPr>
              <a:endParaRPr lang="zh-CN" altLang="en-US" sz="2800">
                <a:ea typeface="宋体" pitchFamily="2" charset="-122"/>
              </a:endParaRPr>
            </a:p>
          </p:txBody>
        </p:sp>
        <p:sp>
          <p:nvSpPr>
            <p:cNvPr id="1044" name="Oval 20"/>
            <p:cNvSpPr>
              <a:spLocks noChangeArrowheads="1"/>
            </p:cNvSpPr>
            <p:nvPr userDrawn="1"/>
          </p:nvSpPr>
          <p:spPr bwMode="gray">
            <a:xfrm>
              <a:off x="4752" y="1200"/>
              <a:ext cx="192" cy="192"/>
            </a:xfrm>
            <a:prstGeom prst="ellipse">
              <a:avLst/>
            </a:prstGeom>
            <a:gradFill rotWithShape="1">
              <a:gsLst>
                <a:gs pos="0">
                  <a:schemeClr val="bg1"/>
                </a:gs>
                <a:gs pos="100000">
                  <a:schemeClr val="bg1">
                    <a:gamma/>
                    <a:tint val="34902"/>
                    <a:invGamma/>
                    <a:alpha val="0"/>
                  </a:schemeClr>
                </a:gs>
              </a:gsLst>
              <a:path path="shape">
                <a:fillToRect l="50000" t="50000" r="50000" b="50000"/>
              </a:path>
            </a:gradFill>
            <a:ln w="9525">
              <a:noFill/>
              <a:round/>
              <a:headEnd/>
              <a:tailEnd/>
            </a:ln>
            <a:effectLst/>
          </p:spPr>
          <p:txBody>
            <a:bodyPr wrap="none" anchor="ctr"/>
            <a:lstStyle/>
            <a:p>
              <a:pPr>
                <a:spcBef>
                  <a:spcPct val="20000"/>
                </a:spcBef>
                <a:buClr>
                  <a:schemeClr val="hlink"/>
                </a:buClr>
                <a:buFont typeface="Wingdings" pitchFamily="2" charset="2"/>
                <a:buChar char="v"/>
                <a:defRPr/>
              </a:pPr>
              <a:endParaRPr lang="zh-CN" altLang="en-US" sz="2800">
                <a:ea typeface="宋体" pitchFamily="2" charset="-122"/>
              </a:endParaRPr>
            </a:p>
          </p:txBody>
        </p:sp>
      </p:grpSp>
      <p:grpSp>
        <p:nvGrpSpPr>
          <p:cNvPr id="116743" name="Group 21"/>
          <p:cNvGrpSpPr>
            <a:grpSpLocks/>
          </p:cNvGrpSpPr>
          <p:nvPr/>
        </p:nvGrpSpPr>
        <p:grpSpPr bwMode="auto">
          <a:xfrm>
            <a:off x="10871200" y="53975"/>
            <a:ext cx="812800" cy="592138"/>
            <a:chOff x="4992" y="816"/>
            <a:chExt cx="576" cy="576"/>
          </a:xfrm>
        </p:grpSpPr>
        <p:sp>
          <p:nvSpPr>
            <p:cNvPr id="1046" name="Oval 22"/>
            <p:cNvSpPr>
              <a:spLocks noChangeArrowheads="1"/>
            </p:cNvSpPr>
            <p:nvPr userDrawn="1"/>
          </p:nvSpPr>
          <p:spPr bwMode="gray">
            <a:xfrm>
              <a:off x="4992" y="816"/>
              <a:ext cx="576" cy="576"/>
            </a:xfrm>
            <a:prstGeom prst="ellipse">
              <a:avLst/>
            </a:prstGeom>
            <a:solidFill>
              <a:schemeClr val="accent1">
                <a:alpha val="53000"/>
              </a:schemeClr>
            </a:solidFill>
            <a:ln w="9525">
              <a:noFill/>
              <a:round/>
              <a:headEnd/>
              <a:tailEnd/>
            </a:ln>
            <a:effectLst/>
          </p:spPr>
          <p:txBody>
            <a:bodyPr wrap="none" anchor="ctr"/>
            <a:lstStyle/>
            <a:p>
              <a:pPr>
                <a:spcBef>
                  <a:spcPct val="20000"/>
                </a:spcBef>
                <a:buClr>
                  <a:schemeClr val="hlink"/>
                </a:buClr>
                <a:buFont typeface="Wingdings" pitchFamily="2" charset="2"/>
                <a:buChar char="v"/>
                <a:defRPr/>
              </a:pPr>
              <a:endParaRPr lang="zh-CN" altLang="en-US" sz="2800">
                <a:ea typeface="宋体" pitchFamily="2" charset="-122"/>
              </a:endParaRPr>
            </a:p>
          </p:txBody>
        </p:sp>
        <p:sp>
          <p:nvSpPr>
            <p:cNvPr id="1047" name="Oval 23"/>
            <p:cNvSpPr>
              <a:spLocks noChangeArrowheads="1"/>
            </p:cNvSpPr>
            <p:nvPr userDrawn="1"/>
          </p:nvSpPr>
          <p:spPr bwMode="gray">
            <a:xfrm>
              <a:off x="4992" y="912"/>
              <a:ext cx="480" cy="385"/>
            </a:xfrm>
            <a:prstGeom prst="ellipse">
              <a:avLst/>
            </a:prstGeom>
            <a:gradFill rotWithShape="1">
              <a:gsLst>
                <a:gs pos="0">
                  <a:schemeClr val="bg1"/>
                </a:gs>
                <a:gs pos="100000">
                  <a:schemeClr val="bg1">
                    <a:gamma/>
                    <a:tint val="34902"/>
                    <a:invGamma/>
                    <a:alpha val="0"/>
                  </a:schemeClr>
                </a:gs>
              </a:gsLst>
              <a:path path="shape">
                <a:fillToRect l="50000" t="50000" r="50000" b="50000"/>
              </a:path>
            </a:gradFill>
            <a:ln w="9525">
              <a:noFill/>
              <a:round/>
              <a:headEnd/>
              <a:tailEnd/>
            </a:ln>
            <a:effectLst/>
          </p:spPr>
          <p:txBody>
            <a:bodyPr wrap="none" anchor="ctr"/>
            <a:lstStyle/>
            <a:p>
              <a:pPr>
                <a:spcBef>
                  <a:spcPct val="20000"/>
                </a:spcBef>
                <a:buClr>
                  <a:schemeClr val="hlink"/>
                </a:buClr>
                <a:buFont typeface="Wingdings" pitchFamily="2" charset="2"/>
                <a:buChar char="v"/>
                <a:defRPr/>
              </a:pPr>
              <a:endParaRPr lang="zh-CN" altLang="en-US" sz="2800">
                <a:ea typeface="宋体" pitchFamily="2" charset="-122"/>
              </a:endParaRPr>
            </a:p>
          </p:txBody>
        </p:sp>
      </p:grpSp>
      <p:grpSp>
        <p:nvGrpSpPr>
          <p:cNvPr id="116744" name="Group 24"/>
          <p:cNvGrpSpPr>
            <a:grpSpLocks/>
          </p:cNvGrpSpPr>
          <p:nvPr/>
        </p:nvGrpSpPr>
        <p:grpSpPr bwMode="auto">
          <a:xfrm>
            <a:off x="228600" y="819150"/>
            <a:ext cx="960438" cy="762000"/>
            <a:chOff x="4992" y="816"/>
            <a:chExt cx="576" cy="576"/>
          </a:xfrm>
        </p:grpSpPr>
        <p:sp>
          <p:nvSpPr>
            <p:cNvPr id="1049" name="Oval 25"/>
            <p:cNvSpPr>
              <a:spLocks noChangeArrowheads="1"/>
            </p:cNvSpPr>
            <p:nvPr userDrawn="1"/>
          </p:nvSpPr>
          <p:spPr bwMode="gray">
            <a:xfrm>
              <a:off x="4992" y="816"/>
              <a:ext cx="576" cy="576"/>
            </a:xfrm>
            <a:prstGeom prst="ellipse">
              <a:avLst/>
            </a:prstGeom>
            <a:solidFill>
              <a:schemeClr val="tx2">
                <a:alpha val="53000"/>
              </a:schemeClr>
            </a:solidFill>
            <a:ln w="9525">
              <a:noFill/>
              <a:round/>
              <a:headEnd/>
              <a:tailEnd/>
            </a:ln>
            <a:effectLst/>
          </p:spPr>
          <p:txBody>
            <a:bodyPr wrap="none" anchor="ctr"/>
            <a:lstStyle/>
            <a:p>
              <a:pPr>
                <a:spcBef>
                  <a:spcPct val="20000"/>
                </a:spcBef>
                <a:buClr>
                  <a:schemeClr val="hlink"/>
                </a:buClr>
                <a:buFont typeface="Wingdings" pitchFamily="2" charset="2"/>
                <a:buChar char="v"/>
                <a:defRPr/>
              </a:pPr>
              <a:endParaRPr lang="zh-CN" altLang="en-US" sz="2800">
                <a:ea typeface="宋体" pitchFamily="2" charset="-122"/>
              </a:endParaRPr>
            </a:p>
          </p:txBody>
        </p:sp>
        <p:sp>
          <p:nvSpPr>
            <p:cNvPr id="1050" name="Oval 26"/>
            <p:cNvSpPr>
              <a:spLocks noChangeArrowheads="1"/>
            </p:cNvSpPr>
            <p:nvPr userDrawn="1"/>
          </p:nvSpPr>
          <p:spPr bwMode="gray">
            <a:xfrm>
              <a:off x="4992" y="912"/>
              <a:ext cx="480" cy="384"/>
            </a:xfrm>
            <a:prstGeom prst="ellipse">
              <a:avLst/>
            </a:prstGeom>
            <a:gradFill rotWithShape="1">
              <a:gsLst>
                <a:gs pos="0">
                  <a:schemeClr val="bg1"/>
                </a:gs>
                <a:gs pos="100000">
                  <a:schemeClr val="bg1">
                    <a:gamma/>
                    <a:tint val="34902"/>
                    <a:invGamma/>
                    <a:alpha val="0"/>
                  </a:schemeClr>
                </a:gs>
              </a:gsLst>
              <a:path path="shape">
                <a:fillToRect l="50000" t="50000" r="50000" b="50000"/>
              </a:path>
            </a:gradFill>
            <a:ln w="9525">
              <a:noFill/>
              <a:round/>
              <a:headEnd/>
              <a:tailEnd/>
            </a:ln>
            <a:effectLst/>
          </p:spPr>
          <p:txBody>
            <a:bodyPr wrap="none" anchor="ctr"/>
            <a:lstStyle/>
            <a:p>
              <a:pPr>
                <a:spcBef>
                  <a:spcPct val="20000"/>
                </a:spcBef>
                <a:buClr>
                  <a:schemeClr val="hlink"/>
                </a:buClr>
                <a:buFont typeface="Wingdings" pitchFamily="2" charset="2"/>
                <a:buChar char="v"/>
                <a:defRPr/>
              </a:pPr>
              <a:endParaRPr lang="zh-CN" altLang="en-US" sz="2800">
                <a:ea typeface="宋体" pitchFamily="2" charset="-122"/>
              </a:endParaRPr>
            </a:p>
          </p:txBody>
        </p:sp>
      </p:grpSp>
      <p:sp>
        <p:nvSpPr>
          <p:cNvPr id="116745" name="Rectangle 3"/>
          <p:cNvSpPr>
            <a:spLocks noGrp="1" noChangeArrowheads="1"/>
          </p:cNvSpPr>
          <p:nvPr>
            <p:ph type="body" idx="1"/>
          </p:nvPr>
        </p:nvSpPr>
        <p:spPr bwMode="auto">
          <a:xfrm>
            <a:off x="609600" y="18288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16746" name="Rectangle 2"/>
          <p:cNvSpPr>
            <a:spLocks noGrp="1" noChangeArrowheads="1"/>
          </p:cNvSpPr>
          <p:nvPr>
            <p:ph type="title"/>
          </p:nvPr>
        </p:nvSpPr>
        <p:spPr bwMode="white">
          <a:xfrm>
            <a:off x="1219200" y="685800"/>
            <a:ext cx="9855200"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Tree>
  </p:cSld>
  <p:clrMap bg1="lt1" tx1="dk1" bg2="lt2" tx2="dk2" accent1="accent1" accent2="accent2" accent3="accent3" accent4="accent4" accent5="accent5" accent6="accent6" hlink="hlink" folHlink="folHlink"/>
  <p:sldLayoutIdLst>
    <p:sldLayoutId id="2147483674" r:id="rId1"/>
    <p:sldLayoutId id="2147483673" r:id="rId2"/>
    <p:sldLayoutId id="2147483672" r:id="rId3"/>
    <p:sldLayoutId id="2147483671" r:id="rId4"/>
    <p:sldLayoutId id="2147483670" r:id="rId5"/>
    <p:sldLayoutId id="2147483669" r:id="rId6"/>
    <p:sldLayoutId id="2147483668" r:id="rId7"/>
    <p:sldLayoutId id="2147483667" r:id="rId8"/>
    <p:sldLayoutId id="2147483666" r:id="rId9"/>
    <p:sldLayoutId id="2147483665" r:id="rId10"/>
    <p:sldLayoutId id="2147483664" r:id="rId11"/>
  </p:sldLayoutIdLst>
  <p:transition>
    <p:random/>
  </p:transition>
  <p:timing>
    <p:tnLst>
      <p:par>
        <p:cTn id="1" dur="indefinite" restart="never" nodeType="tmRoot"/>
      </p:par>
    </p:tnLst>
  </p:timing>
  <p:hf hdr="0"/>
  <p:txStyles>
    <p:titleStyle>
      <a:lvl1pPr algn="ctr" rtl="0" eaLnBrk="0" fontAlgn="base" hangingPunct="0">
        <a:spcBef>
          <a:spcPct val="0"/>
        </a:spcBef>
        <a:spcAft>
          <a:spcPct val="0"/>
        </a:spcAft>
        <a:defRPr sz="3600" b="1">
          <a:solidFill>
            <a:schemeClr val="bg1"/>
          </a:solidFill>
          <a:latin typeface="+mj-lt"/>
          <a:ea typeface="+mj-ea"/>
          <a:cs typeface="+mj-cs"/>
        </a:defRPr>
      </a:lvl1pPr>
      <a:lvl2pPr algn="ctr" rtl="0" eaLnBrk="0" fontAlgn="base" hangingPunct="0">
        <a:spcBef>
          <a:spcPct val="0"/>
        </a:spcBef>
        <a:spcAft>
          <a:spcPct val="0"/>
        </a:spcAft>
        <a:defRPr sz="3600" b="1">
          <a:solidFill>
            <a:schemeClr val="bg1"/>
          </a:solidFill>
          <a:latin typeface="Arial" charset="0"/>
          <a:ea typeface="宋体" charset="-122"/>
        </a:defRPr>
      </a:lvl2pPr>
      <a:lvl3pPr algn="ctr" rtl="0" eaLnBrk="0" fontAlgn="base" hangingPunct="0">
        <a:spcBef>
          <a:spcPct val="0"/>
        </a:spcBef>
        <a:spcAft>
          <a:spcPct val="0"/>
        </a:spcAft>
        <a:defRPr sz="3600" b="1">
          <a:solidFill>
            <a:schemeClr val="bg1"/>
          </a:solidFill>
          <a:latin typeface="Arial" charset="0"/>
          <a:ea typeface="宋体" charset="-122"/>
        </a:defRPr>
      </a:lvl3pPr>
      <a:lvl4pPr algn="ctr" rtl="0" eaLnBrk="0" fontAlgn="base" hangingPunct="0">
        <a:spcBef>
          <a:spcPct val="0"/>
        </a:spcBef>
        <a:spcAft>
          <a:spcPct val="0"/>
        </a:spcAft>
        <a:defRPr sz="3600" b="1">
          <a:solidFill>
            <a:schemeClr val="bg1"/>
          </a:solidFill>
          <a:latin typeface="Arial" charset="0"/>
          <a:ea typeface="宋体" charset="-122"/>
        </a:defRPr>
      </a:lvl4pPr>
      <a:lvl5pPr algn="ctr" rtl="0" eaLnBrk="0" fontAlgn="base" hangingPunct="0">
        <a:spcBef>
          <a:spcPct val="0"/>
        </a:spcBef>
        <a:spcAft>
          <a:spcPct val="0"/>
        </a:spcAft>
        <a:defRPr sz="3600" b="1">
          <a:solidFill>
            <a:schemeClr val="bg1"/>
          </a:solidFill>
          <a:latin typeface="Arial" charset="0"/>
          <a:ea typeface="宋体" charset="-122"/>
        </a:defRPr>
      </a:lvl5pPr>
      <a:lvl6pPr marL="457200" algn="ctr" rtl="0" fontAlgn="base">
        <a:spcBef>
          <a:spcPct val="0"/>
        </a:spcBef>
        <a:spcAft>
          <a:spcPct val="0"/>
        </a:spcAft>
        <a:defRPr sz="3600" b="1">
          <a:solidFill>
            <a:schemeClr val="bg1"/>
          </a:solidFill>
          <a:latin typeface="Arial" charset="0"/>
          <a:ea typeface="宋体" charset="-122"/>
        </a:defRPr>
      </a:lvl6pPr>
      <a:lvl7pPr marL="914400" algn="ctr" rtl="0" fontAlgn="base">
        <a:spcBef>
          <a:spcPct val="0"/>
        </a:spcBef>
        <a:spcAft>
          <a:spcPct val="0"/>
        </a:spcAft>
        <a:defRPr sz="3600" b="1">
          <a:solidFill>
            <a:schemeClr val="bg1"/>
          </a:solidFill>
          <a:latin typeface="Arial" charset="0"/>
          <a:ea typeface="宋体" charset="-122"/>
        </a:defRPr>
      </a:lvl7pPr>
      <a:lvl8pPr marL="1371600" algn="ctr" rtl="0" fontAlgn="base">
        <a:spcBef>
          <a:spcPct val="0"/>
        </a:spcBef>
        <a:spcAft>
          <a:spcPct val="0"/>
        </a:spcAft>
        <a:defRPr sz="3600" b="1">
          <a:solidFill>
            <a:schemeClr val="bg1"/>
          </a:solidFill>
          <a:latin typeface="Arial" charset="0"/>
          <a:ea typeface="宋体" charset="-122"/>
        </a:defRPr>
      </a:lvl8pPr>
      <a:lvl9pPr marL="1828800" algn="ctr" rtl="0" fontAlgn="base">
        <a:spcBef>
          <a:spcPct val="0"/>
        </a:spcBef>
        <a:spcAft>
          <a:spcPct val="0"/>
        </a:spcAft>
        <a:defRPr sz="3600" b="1">
          <a:solidFill>
            <a:schemeClr val="bg1"/>
          </a:solidFill>
          <a:latin typeface="Arial" charset="0"/>
          <a:ea typeface="宋体" charset="-122"/>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400">
          <a:solidFill>
            <a:schemeClr val="tx1"/>
          </a:solidFill>
          <a:latin typeface="+mn-lt"/>
          <a:ea typeface="+mn-ea"/>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997B5FA-0921-464F-AAE1-844C04324D75}" type="datetimeFigureOut">
              <a:rPr lang="zh-CN" altLang="en-US" smtClean="0">
                <a:solidFill>
                  <a:prstClr val="black">
                    <a:tint val="75000"/>
                  </a:prstClr>
                </a:solidFill>
                <a:latin typeface="Calibri" panose="020F0502020204030204"/>
                <a:ea typeface="宋体" panose="02010600030101010101" pitchFamily="2" charset="-122"/>
              </a:rPr>
              <a:pPr fontAlgn="auto">
                <a:spcBef>
                  <a:spcPts val="0"/>
                </a:spcBef>
                <a:spcAft>
                  <a:spcPts val="0"/>
                </a:spcAft>
              </a:pPr>
              <a:t>2016/11/2</a:t>
            </a:fld>
            <a:endParaRPr lang="zh-CN" altLang="en-US">
              <a:solidFill>
                <a:prstClr val="black">
                  <a:tint val="75000"/>
                </a:prstClr>
              </a:solidFill>
              <a:latin typeface="Calibri" panose="020F0502020204030204"/>
              <a:ea typeface="宋体" panose="02010600030101010101" pitchFamily="2" charset="-122"/>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zh-CN" altLang="en-US">
              <a:solidFill>
                <a:prstClr val="black">
                  <a:tint val="75000"/>
                </a:prstClr>
              </a:solidFill>
              <a:latin typeface="Calibri" panose="020F0502020204030204"/>
              <a:ea typeface="宋体" panose="02010600030101010101" pitchFamily="2" charset="-122"/>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565CE74E-AB26-4998-AD42-012C4C1AD076}" type="slidenum">
              <a:rPr lang="zh-CN" altLang="en-US" smtClean="0">
                <a:solidFill>
                  <a:prstClr val="black">
                    <a:tint val="75000"/>
                  </a:prstClr>
                </a:solidFill>
                <a:latin typeface="Calibri" panose="020F0502020204030204"/>
                <a:ea typeface="宋体" panose="02010600030101010101" pitchFamily="2" charset="-122"/>
              </a:rPr>
              <a:pPr fontAlgn="auto">
                <a:spcBef>
                  <a:spcPts val="0"/>
                </a:spcBef>
                <a:spcAft>
                  <a:spcPts val="0"/>
                </a:spcAft>
              </a:pPr>
              <a:t>‹#›</a:t>
            </a:fld>
            <a:endParaRPr lang="zh-CN" altLang="en-US">
              <a:solidFill>
                <a:prstClr val="black">
                  <a:tint val="75000"/>
                </a:prstClr>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val="237064834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997B5FA-0921-464F-AAE1-844C04324D75}" type="datetimeFigureOut">
              <a:rPr lang="zh-CN" altLang="en-US" smtClean="0">
                <a:solidFill>
                  <a:prstClr val="black">
                    <a:tint val="75000"/>
                  </a:prstClr>
                </a:solidFill>
                <a:latin typeface="Calibri" panose="020F0502020204030204"/>
                <a:ea typeface="宋体" panose="02010600030101010101" pitchFamily="2" charset="-122"/>
              </a:rPr>
              <a:pPr fontAlgn="auto">
                <a:spcBef>
                  <a:spcPts val="0"/>
                </a:spcBef>
                <a:spcAft>
                  <a:spcPts val="0"/>
                </a:spcAft>
              </a:pPr>
              <a:t>2016/11/2</a:t>
            </a:fld>
            <a:endParaRPr lang="zh-CN" altLang="en-US">
              <a:solidFill>
                <a:prstClr val="black">
                  <a:tint val="75000"/>
                </a:prstClr>
              </a:solidFill>
              <a:latin typeface="Calibri" panose="020F0502020204030204"/>
              <a:ea typeface="宋体" panose="02010600030101010101" pitchFamily="2" charset="-122"/>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zh-CN" altLang="en-US">
              <a:solidFill>
                <a:prstClr val="black">
                  <a:tint val="75000"/>
                </a:prstClr>
              </a:solidFill>
              <a:latin typeface="Calibri" panose="020F0502020204030204"/>
              <a:ea typeface="宋体" panose="02010600030101010101" pitchFamily="2" charset="-122"/>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565CE74E-AB26-4998-AD42-012C4C1AD076}" type="slidenum">
              <a:rPr lang="zh-CN" altLang="en-US" smtClean="0">
                <a:solidFill>
                  <a:prstClr val="black">
                    <a:tint val="75000"/>
                  </a:prstClr>
                </a:solidFill>
                <a:latin typeface="Calibri" panose="020F0502020204030204"/>
                <a:ea typeface="宋体" panose="02010600030101010101" pitchFamily="2" charset="-122"/>
              </a:rPr>
              <a:pPr fontAlgn="auto">
                <a:spcBef>
                  <a:spcPts val="0"/>
                </a:spcBef>
                <a:spcAft>
                  <a:spcPts val="0"/>
                </a:spcAft>
              </a:pPr>
              <a:t>‹#›</a:t>
            </a:fld>
            <a:endParaRPr lang="zh-CN" altLang="en-US">
              <a:solidFill>
                <a:prstClr val="black">
                  <a:tint val="75000"/>
                </a:prstClr>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val="25289041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997B5FA-0921-464F-AAE1-844C04324D75}" type="datetimeFigureOut">
              <a:rPr lang="zh-CN" altLang="en-US" smtClean="0">
                <a:solidFill>
                  <a:prstClr val="black">
                    <a:tint val="75000"/>
                  </a:prstClr>
                </a:solidFill>
                <a:latin typeface="Calibri" panose="020F0502020204030204"/>
                <a:ea typeface="宋体" panose="02010600030101010101" pitchFamily="2" charset="-122"/>
              </a:rPr>
              <a:pPr fontAlgn="auto">
                <a:spcBef>
                  <a:spcPts val="0"/>
                </a:spcBef>
                <a:spcAft>
                  <a:spcPts val="0"/>
                </a:spcAft>
              </a:pPr>
              <a:t>2016/11/2</a:t>
            </a:fld>
            <a:endParaRPr lang="zh-CN" altLang="en-US">
              <a:solidFill>
                <a:prstClr val="black">
                  <a:tint val="75000"/>
                </a:prstClr>
              </a:solidFill>
              <a:latin typeface="Calibri" panose="020F0502020204030204"/>
              <a:ea typeface="宋体" panose="02010600030101010101" pitchFamily="2" charset="-122"/>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zh-CN" altLang="en-US">
              <a:solidFill>
                <a:prstClr val="black">
                  <a:tint val="75000"/>
                </a:prstClr>
              </a:solidFill>
              <a:latin typeface="Calibri" panose="020F0502020204030204"/>
              <a:ea typeface="宋体" panose="02010600030101010101" pitchFamily="2" charset="-122"/>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565CE74E-AB26-4998-AD42-012C4C1AD076}" type="slidenum">
              <a:rPr lang="zh-CN" altLang="en-US" smtClean="0">
                <a:solidFill>
                  <a:prstClr val="black">
                    <a:tint val="75000"/>
                  </a:prstClr>
                </a:solidFill>
                <a:latin typeface="Calibri" panose="020F0502020204030204"/>
                <a:ea typeface="宋体" panose="02010600030101010101" pitchFamily="2" charset="-122"/>
              </a:rPr>
              <a:pPr fontAlgn="auto">
                <a:spcBef>
                  <a:spcPts val="0"/>
                </a:spcBef>
                <a:spcAft>
                  <a:spcPts val="0"/>
                </a:spcAft>
              </a:pPr>
              <a:t>‹#›</a:t>
            </a:fld>
            <a:endParaRPr lang="zh-CN" altLang="en-US">
              <a:solidFill>
                <a:prstClr val="black">
                  <a:tint val="75000"/>
                </a:prstClr>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val="295838797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997B5FA-0921-464F-AAE1-844C04324D75}" type="datetimeFigureOut">
              <a:rPr lang="zh-CN" altLang="en-US" smtClean="0">
                <a:solidFill>
                  <a:prstClr val="black">
                    <a:tint val="75000"/>
                  </a:prstClr>
                </a:solidFill>
                <a:latin typeface="Calibri" panose="020F0502020204030204"/>
                <a:ea typeface="宋体" panose="02010600030101010101" pitchFamily="2" charset="-122"/>
              </a:rPr>
              <a:pPr fontAlgn="auto">
                <a:spcBef>
                  <a:spcPts val="0"/>
                </a:spcBef>
                <a:spcAft>
                  <a:spcPts val="0"/>
                </a:spcAft>
              </a:pPr>
              <a:t>2016/11/2</a:t>
            </a:fld>
            <a:endParaRPr lang="zh-CN" altLang="en-US">
              <a:solidFill>
                <a:prstClr val="black">
                  <a:tint val="75000"/>
                </a:prstClr>
              </a:solidFill>
              <a:latin typeface="Calibri" panose="020F0502020204030204"/>
              <a:ea typeface="宋体" panose="02010600030101010101" pitchFamily="2" charset="-122"/>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zh-CN" altLang="en-US">
              <a:solidFill>
                <a:prstClr val="black">
                  <a:tint val="75000"/>
                </a:prstClr>
              </a:solidFill>
              <a:latin typeface="Calibri" panose="020F0502020204030204"/>
              <a:ea typeface="宋体" panose="02010600030101010101" pitchFamily="2" charset="-122"/>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565CE74E-AB26-4998-AD42-012C4C1AD076}" type="slidenum">
              <a:rPr lang="zh-CN" altLang="en-US" smtClean="0">
                <a:solidFill>
                  <a:prstClr val="black">
                    <a:tint val="75000"/>
                  </a:prstClr>
                </a:solidFill>
                <a:latin typeface="Calibri" panose="020F0502020204030204"/>
                <a:ea typeface="宋体" panose="02010600030101010101" pitchFamily="2" charset="-122"/>
              </a:rPr>
              <a:pPr fontAlgn="auto">
                <a:spcBef>
                  <a:spcPts val="0"/>
                </a:spcBef>
                <a:spcAft>
                  <a:spcPts val="0"/>
                </a:spcAft>
              </a:pPr>
              <a:t>‹#›</a:t>
            </a:fld>
            <a:endParaRPr lang="zh-CN" altLang="en-US">
              <a:solidFill>
                <a:prstClr val="black">
                  <a:tint val="75000"/>
                </a:prstClr>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val="209241302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997B5FA-0921-464F-AAE1-844C04324D75}" type="datetimeFigureOut">
              <a:rPr lang="zh-CN" altLang="en-US" smtClean="0">
                <a:solidFill>
                  <a:prstClr val="black">
                    <a:tint val="75000"/>
                  </a:prstClr>
                </a:solidFill>
                <a:latin typeface="Calibri" panose="020F0502020204030204"/>
                <a:ea typeface="宋体" panose="02010600030101010101" pitchFamily="2" charset="-122"/>
              </a:rPr>
              <a:pPr fontAlgn="auto">
                <a:spcBef>
                  <a:spcPts val="0"/>
                </a:spcBef>
                <a:spcAft>
                  <a:spcPts val="0"/>
                </a:spcAft>
              </a:pPr>
              <a:t>2016/11/2</a:t>
            </a:fld>
            <a:endParaRPr lang="zh-CN" altLang="en-US">
              <a:solidFill>
                <a:prstClr val="black">
                  <a:tint val="75000"/>
                </a:prstClr>
              </a:solidFill>
              <a:latin typeface="Calibri" panose="020F0502020204030204"/>
              <a:ea typeface="宋体" panose="02010600030101010101" pitchFamily="2" charset="-122"/>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zh-CN" altLang="en-US">
              <a:solidFill>
                <a:prstClr val="black">
                  <a:tint val="75000"/>
                </a:prstClr>
              </a:solidFill>
              <a:latin typeface="Calibri" panose="020F0502020204030204"/>
              <a:ea typeface="宋体" panose="02010600030101010101" pitchFamily="2" charset="-122"/>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565CE74E-AB26-4998-AD42-012C4C1AD076}" type="slidenum">
              <a:rPr lang="zh-CN" altLang="en-US" smtClean="0">
                <a:solidFill>
                  <a:prstClr val="black">
                    <a:tint val="75000"/>
                  </a:prstClr>
                </a:solidFill>
                <a:latin typeface="Calibri" panose="020F0502020204030204"/>
                <a:ea typeface="宋体" panose="02010600030101010101" pitchFamily="2" charset="-122"/>
              </a:rPr>
              <a:pPr fontAlgn="auto">
                <a:spcBef>
                  <a:spcPts val="0"/>
                </a:spcBef>
                <a:spcAft>
                  <a:spcPts val="0"/>
                </a:spcAft>
              </a:pPr>
              <a:t>‹#›</a:t>
            </a:fld>
            <a:endParaRPr lang="zh-CN" altLang="en-US">
              <a:solidFill>
                <a:prstClr val="black">
                  <a:tint val="75000"/>
                </a:prstClr>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val="380011896"/>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997B5FA-0921-464F-AAE1-844C04324D75}" type="datetimeFigureOut">
              <a:rPr lang="zh-CN" altLang="en-US" smtClean="0">
                <a:solidFill>
                  <a:prstClr val="black">
                    <a:tint val="75000"/>
                  </a:prstClr>
                </a:solidFill>
                <a:latin typeface="Calibri" panose="020F0502020204030204"/>
                <a:ea typeface="宋体" panose="02010600030101010101" pitchFamily="2" charset="-122"/>
              </a:rPr>
              <a:pPr fontAlgn="auto">
                <a:spcBef>
                  <a:spcPts val="0"/>
                </a:spcBef>
                <a:spcAft>
                  <a:spcPts val="0"/>
                </a:spcAft>
              </a:pPr>
              <a:t>2016/11/2</a:t>
            </a:fld>
            <a:endParaRPr lang="zh-CN" altLang="en-US">
              <a:solidFill>
                <a:prstClr val="black">
                  <a:tint val="75000"/>
                </a:prstClr>
              </a:solidFill>
              <a:latin typeface="Calibri" panose="020F0502020204030204"/>
              <a:ea typeface="宋体" panose="02010600030101010101" pitchFamily="2" charset="-122"/>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zh-CN" altLang="en-US">
              <a:solidFill>
                <a:prstClr val="black">
                  <a:tint val="75000"/>
                </a:prstClr>
              </a:solidFill>
              <a:latin typeface="Calibri" panose="020F0502020204030204"/>
              <a:ea typeface="宋体" panose="02010600030101010101" pitchFamily="2" charset="-122"/>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565CE74E-AB26-4998-AD42-012C4C1AD076}" type="slidenum">
              <a:rPr lang="zh-CN" altLang="en-US" smtClean="0">
                <a:solidFill>
                  <a:prstClr val="black">
                    <a:tint val="75000"/>
                  </a:prstClr>
                </a:solidFill>
                <a:latin typeface="Calibri" panose="020F0502020204030204"/>
                <a:ea typeface="宋体" panose="02010600030101010101" pitchFamily="2" charset="-122"/>
              </a:rPr>
              <a:pPr fontAlgn="auto">
                <a:spcBef>
                  <a:spcPts val="0"/>
                </a:spcBef>
                <a:spcAft>
                  <a:spcPts val="0"/>
                </a:spcAft>
              </a:pPr>
              <a:t>‹#›</a:t>
            </a:fld>
            <a:endParaRPr lang="zh-CN" altLang="en-US">
              <a:solidFill>
                <a:prstClr val="black">
                  <a:tint val="75000"/>
                </a:prstClr>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val="1437280757"/>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90.xml"/><Relationship Id="rId1" Type="http://schemas.openxmlformats.org/officeDocument/2006/relationships/tags" Target="../tags/tag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slideLayout" Target="../slideLayouts/slideLayout7.xml"/><Relationship Id="rId4" Type="http://schemas.openxmlformats.org/officeDocument/2006/relationships/tags" Target="../tags/tag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6.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396" y="0"/>
            <a:ext cx="11191741" cy="7982240"/>
          </a:xfrm>
          <a:prstGeom prst="rect">
            <a:avLst/>
          </a:prstGeom>
        </p:spPr>
      </p:pic>
      <p:sp>
        <p:nvSpPr>
          <p:cNvPr id="3" name="矩形 2"/>
          <p:cNvSpPr/>
          <p:nvPr/>
        </p:nvSpPr>
        <p:spPr>
          <a:xfrm>
            <a:off x="0" y="0"/>
            <a:ext cx="12192000" cy="8839468"/>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5" name="矩形 4"/>
          <p:cNvSpPr/>
          <p:nvPr/>
        </p:nvSpPr>
        <p:spPr>
          <a:xfrm>
            <a:off x="1051775" y="2821510"/>
            <a:ext cx="10066985" cy="216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文本框 5"/>
          <p:cNvSpPr txBox="1"/>
          <p:nvPr/>
        </p:nvSpPr>
        <p:spPr>
          <a:xfrm>
            <a:off x="1457457" y="3011183"/>
            <a:ext cx="7239000" cy="707886"/>
          </a:xfrm>
          <a:prstGeom prst="rect">
            <a:avLst/>
          </a:prstGeom>
          <a:noFill/>
        </p:spPr>
        <p:txBody>
          <a:bodyPr wrap="square" rtlCol="0">
            <a:spAutoFit/>
          </a:bodyPr>
          <a:lstStyle/>
          <a:p>
            <a:pPr algn="r" fontAlgn="auto">
              <a:spcBef>
                <a:spcPts val="0"/>
              </a:spcBef>
              <a:spcAft>
                <a:spcPts val="0"/>
              </a:spcAft>
            </a:pPr>
            <a:r>
              <a:rPr lang="zh-CN" altLang="en-US" sz="4000" b="1" dirty="0" smtClean="0">
                <a:solidFill>
                  <a:prstClr val="white"/>
                </a:solidFill>
                <a:latin typeface="Arial" panose="020B0604020202020204" pitchFamily="34" charset="0"/>
                <a:ea typeface="微软雅黑" panose="020B0503020204020204" pitchFamily="34" charset="-122"/>
                <a:sym typeface="Arial" panose="020B0604020202020204" pitchFamily="34" charset="0"/>
              </a:rPr>
              <a:t>进出口业务操作</a:t>
            </a:r>
            <a:endParaRPr lang="zh-CN" altLang="en-US" sz="400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7" name="直接连接符 6"/>
          <p:cNvCxnSpPr/>
          <p:nvPr/>
        </p:nvCxnSpPr>
        <p:spPr>
          <a:xfrm>
            <a:off x="4103910" y="3730617"/>
            <a:ext cx="625288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5248" y="2783709"/>
            <a:ext cx="2095500" cy="2095500"/>
          </a:xfrm>
          <a:prstGeom prst="rect">
            <a:avLst/>
          </a:prstGeom>
          <a:effectLst>
            <a:softEdge rad="12700"/>
          </a:effectLst>
        </p:spPr>
      </p:pic>
      <p:sp>
        <p:nvSpPr>
          <p:cNvPr id="8" name="文本框 7"/>
          <p:cNvSpPr txBox="1"/>
          <p:nvPr/>
        </p:nvSpPr>
        <p:spPr>
          <a:xfrm>
            <a:off x="7735230" y="4472571"/>
            <a:ext cx="3158639" cy="369332"/>
          </a:xfrm>
          <a:prstGeom prst="rect">
            <a:avLst/>
          </a:prstGeom>
          <a:noFill/>
        </p:spPr>
        <p:txBody>
          <a:bodyPr wrap="square" rtlCol="0">
            <a:spAutoFit/>
          </a:bodyPr>
          <a:lstStyle/>
          <a:p>
            <a:pPr algn="r" fontAlgn="auto">
              <a:spcBef>
                <a:spcPts val="0"/>
              </a:spcBef>
              <a:spcAft>
                <a:spcPts val="0"/>
              </a:spcAft>
            </a:pPr>
            <a:r>
              <a:rPr lang="zh-CN" altLang="en-US" dirty="0" smtClean="0">
                <a:solidFill>
                  <a:prstClr val="white"/>
                </a:solidFill>
                <a:latin typeface="Arial" panose="020B0604020202020204" pitchFamily="34" charset="0"/>
                <a:ea typeface="微软雅黑" panose="020B0503020204020204" pitchFamily="34" charset="-122"/>
                <a:sym typeface="Arial" panose="020B0604020202020204" pitchFamily="34" charset="0"/>
              </a:rPr>
              <a:t>进出口业务操作课程团队</a:t>
            </a:r>
            <a:endParaRPr lang="zh-CN" alt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文本框 10"/>
          <p:cNvSpPr txBox="1"/>
          <p:nvPr/>
        </p:nvSpPr>
        <p:spPr>
          <a:xfrm>
            <a:off x="4520485" y="3815795"/>
            <a:ext cx="5254580" cy="461665"/>
          </a:xfrm>
          <a:prstGeom prst="rect">
            <a:avLst/>
          </a:prstGeom>
          <a:noFill/>
        </p:spPr>
        <p:txBody>
          <a:bodyPr wrap="square" rtlCol="0">
            <a:spAutoFit/>
          </a:bodyPr>
          <a:lstStyle/>
          <a:p>
            <a:pPr algn="ctr" fontAlgn="auto">
              <a:spcBef>
                <a:spcPts val="0"/>
              </a:spcBef>
              <a:spcAft>
                <a:spcPts val="0"/>
              </a:spcAft>
            </a:pPr>
            <a:r>
              <a:rPr lang="en-US" altLang="zh-CN" sz="2400" dirty="0" smtClean="0">
                <a:solidFill>
                  <a:prstClr val="white"/>
                </a:solidFill>
                <a:latin typeface="Arial" panose="020B0604020202020204" pitchFamily="34" charset="0"/>
                <a:ea typeface="微软雅黑" panose="020B0503020204020204" pitchFamily="34" charset="-122"/>
                <a:sym typeface="Arial" panose="020B0604020202020204" pitchFamily="34" charset="0"/>
              </a:rPr>
              <a:t>2 </a:t>
            </a:r>
            <a:r>
              <a:rPr lang="zh-CN" altLang="en-US" sz="2400" dirty="0" smtClean="0">
                <a:solidFill>
                  <a:prstClr val="white"/>
                </a:solidFill>
                <a:latin typeface="Arial" panose="020B0604020202020204" pitchFamily="34" charset="0"/>
                <a:ea typeface="微软雅黑" panose="020B0503020204020204" pitchFamily="34" charset="-122"/>
                <a:sym typeface="Arial" panose="020B0604020202020204" pitchFamily="34" charset="0"/>
              </a:rPr>
              <a:t>签订贸易合同</a:t>
            </a:r>
            <a:endParaRPr lang="zh-CN" altLang="en-US" sz="24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2560865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par>
                                <p:cTn id="19" presetID="22" presetClass="entr" presetSubtype="8"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962658" y="1275008"/>
            <a:ext cx="6424480" cy="372199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971" tIns="48986" rIns="97971" bIns="48986" anchor="ctr"/>
          <a:lstStyle/>
          <a:p>
            <a:pPr algn="ctr">
              <a:defRPr/>
            </a:pPr>
            <a:endParaRPr lang="zh-CN" altLang="en-US" sz="1524" dirty="0">
              <a:solidFill>
                <a:schemeClr val="tx1">
                  <a:lumMod val="85000"/>
                  <a:lumOff val="15000"/>
                </a:schemeClr>
              </a:solidFill>
            </a:endParaRPr>
          </a:p>
        </p:txBody>
      </p:sp>
      <p:pic>
        <p:nvPicPr>
          <p:cNvPr id="3075" name="图片 2" descr="iblrak00648723.jpg"/>
          <p:cNvPicPr>
            <a:picLocks noChangeAspect="1"/>
          </p:cNvPicPr>
          <p:nvPr/>
        </p:nvPicPr>
        <p:blipFill>
          <a:blip r:embed="rId3" cstate="print">
            <a:grayscl/>
            <a:extLst>
              <a:ext uri="{28A0092B-C50C-407E-A947-70E740481C1C}">
                <a14:useLocalDpi xmlns:a14="http://schemas.microsoft.com/office/drawing/2010/main" val="0"/>
              </a:ext>
            </a:extLst>
          </a:blip>
          <a:srcRect t="4684"/>
          <a:stretch>
            <a:fillRect/>
          </a:stretch>
        </p:blipFill>
        <p:spPr bwMode="auto">
          <a:xfrm>
            <a:off x="952500" y="1980595"/>
            <a:ext cx="3889956" cy="281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标题 1"/>
          <p:cNvSpPr>
            <a:spLocks noGrp="1"/>
          </p:cNvSpPr>
          <p:nvPr>
            <p:ph type="title"/>
          </p:nvPr>
        </p:nvSpPr>
        <p:spPr>
          <a:xfrm>
            <a:off x="1362537" y="2629958"/>
            <a:ext cx="2828774" cy="1520976"/>
          </a:xfrm>
        </p:spPr>
        <p:txBody>
          <a:bodyPr rtlCol="0">
            <a:normAutofit/>
          </a:bodyPr>
          <a:lstStyle/>
          <a:p>
            <a:pPr>
              <a:defRPr/>
            </a:pPr>
            <a:r>
              <a:rPr lang="zh-CN" altLang="en-US" sz="5143" dirty="0" smtClean="0"/>
              <a:t>任务描述</a:t>
            </a:r>
            <a:endParaRPr lang="zh-CN" altLang="en-US" b="0" dirty="0">
              <a:solidFill>
                <a:schemeClr val="bg1">
                  <a:lumMod val="50000"/>
                </a:schemeClr>
              </a:solidFill>
              <a:latin typeface="Impact" pitchFamily="34" charset="0"/>
            </a:endParaRPr>
          </a:p>
        </p:txBody>
      </p:sp>
      <p:sp>
        <p:nvSpPr>
          <p:cNvPr id="2" name="文本框 1"/>
          <p:cNvSpPr txBox="1"/>
          <p:nvPr/>
        </p:nvSpPr>
        <p:spPr>
          <a:xfrm>
            <a:off x="5098994" y="1635594"/>
            <a:ext cx="6151807" cy="2516073"/>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zh-CN" altLang="en-US" sz="2100" b="1" dirty="0">
                <a:latin typeface="Times New Roman" panose="02020603050405020304" pitchFamily="18" charset="0"/>
                <a:cs typeface="Times New Roman" panose="02020603050405020304" pitchFamily="18" charset="0"/>
              </a:rPr>
              <a:t>李志源</a:t>
            </a:r>
            <a:r>
              <a:rPr lang="zh-CN" altLang="en-US" sz="2100" b="1" dirty="0" smtClean="0">
                <a:latin typeface="Times New Roman" panose="02020603050405020304" pitchFamily="18" charset="0"/>
                <a:cs typeface="Times New Roman" panose="02020603050405020304" pitchFamily="18" charset="0"/>
              </a:rPr>
              <a:t>收到</a:t>
            </a:r>
            <a:r>
              <a:rPr lang="zh-CN" altLang="en-US" sz="2100" b="1" dirty="0" smtClean="0">
                <a:latin typeface="Times New Roman" panose="02020603050405020304" pitchFamily="18" charset="0"/>
                <a:cs typeface="Times New Roman" panose="02020603050405020304" pitchFamily="18" charset="0"/>
                <a:sym typeface="Arial" panose="020B0604020202020204" pitchFamily="34" charset="0"/>
              </a:rPr>
              <a:t>鲁平的</a:t>
            </a:r>
            <a:r>
              <a:rPr lang="zh-CN" altLang="en-US" sz="2100" b="1" dirty="0">
                <a:latin typeface="Times New Roman" panose="02020603050405020304" pitchFamily="18" charset="0"/>
                <a:cs typeface="Times New Roman" panose="02020603050405020304" pitchFamily="18" charset="0"/>
                <a:sym typeface="Arial" panose="020B0604020202020204" pitchFamily="34" charset="0"/>
              </a:rPr>
              <a:t>建交信函后，</a:t>
            </a:r>
            <a:r>
              <a:rPr lang="zh-CN" altLang="en-US" sz="2100" b="1" dirty="0" smtClean="0">
                <a:latin typeface="Times New Roman" panose="02020603050405020304" pitchFamily="18" charset="0"/>
                <a:cs typeface="Times New Roman" panose="02020603050405020304" pitchFamily="18" charset="0"/>
                <a:sym typeface="Arial" panose="020B0604020202020204" pitchFamily="34" charset="0"/>
              </a:rPr>
              <a:t>对</a:t>
            </a:r>
            <a:r>
              <a:rPr lang="en-US" altLang="zh-CN" sz="2100" b="1" dirty="0" smtClean="0">
                <a:latin typeface="Times New Roman" panose="02020603050405020304" pitchFamily="18" charset="0"/>
                <a:cs typeface="Times New Roman" panose="02020603050405020304" pitchFamily="18" charset="0"/>
                <a:sym typeface="Arial" panose="020B0604020202020204" pitchFamily="34" charset="0"/>
              </a:rPr>
              <a:t>14CM</a:t>
            </a:r>
            <a:r>
              <a:rPr lang="zh-CN" altLang="en-US" sz="2100" b="1" dirty="0" smtClean="0">
                <a:latin typeface="Times New Roman" panose="02020603050405020304" pitchFamily="18" charset="0"/>
                <a:cs typeface="Times New Roman" panose="02020603050405020304" pitchFamily="18" charset="0"/>
                <a:sym typeface="Arial" panose="020B0604020202020204" pitchFamily="34" charset="0"/>
              </a:rPr>
              <a:t>以上的白瓜子</a:t>
            </a:r>
            <a:r>
              <a:rPr lang="zh-CN" altLang="en-US" sz="2100" b="1" dirty="0" smtClean="0">
                <a:latin typeface="Times New Roman" panose="02020603050405020304" pitchFamily="18" charset="0"/>
                <a:cs typeface="Times New Roman" panose="02020603050405020304" pitchFamily="18" charset="0"/>
              </a:rPr>
              <a:t>非常</a:t>
            </a:r>
            <a:r>
              <a:rPr lang="zh-CN" altLang="en-US" sz="2100" b="1" dirty="0">
                <a:latin typeface="Times New Roman" panose="02020603050405020304" pitchFamily="18" charset="0"/>
                <a:cs typeface="Times New Roman" panose="02020603050405020304" pitchFamily="18" charset="0"/>
              </a:rPr>
              <a:t>感兴趣，</a:t>
            </a:r>
            <a:r>
              <a:rPr lang="zh-CN" altLang="en-US" sz="2100" b="1" dirty="0" smtClean="0">
                <a:latin typeface="Times New Roman" panose="02020603050405020304" pitchFamily="18" charset="0"/>
                <a:cs typeface="Times New Roman" panose="02020603050405020304" pitchFamily="18" charset="0"/>
              </a:rPr>
              <a:t>要求鲁平报价。</a:t>
            </a:r>
            <a:endParaRPr lang="en-US" altLang="zh-CN" sz="2100" b="1" dirty="0" smtClean="0">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l"/>
            </a:pPr>
            <a:r>
              <a:rPr lang="zh-CN" altLang="en-US" sz="2100" b="1" dirty="0" smtClean="0">
                <a:latin typeface="Times New Roman" panose="02020603050405020304" pitchFamily="18" charset="0"/>
                <a:cs typeface="Times New Roman" panose="02020603050405020304" pitchFamily="18" charset="0"/>
                <a:sym typeface="Arial" panose="020B0604020202020204" pitchFamily="34" charset="0"/>
              </a:rPr>
              <a:t>双方经过询盘、发盘、还盘，最后达成了交易，订立合同，鲁平草拟了一份对外贸易合同。</a:t>
            </a:r>
            <a:endParaRPr lang="en-US" altLang="zh-CN" sz="2100" b="1" dirty="0" smtClean="0">
              <a:latin typeface="Times New Roman" panose="02020603050405020304" pitchFamily="18" charset="0"/>
              <a:cs typeface="Times New Roman" panose="02020603050405020304" pitchFamily="18" charset="0"/>
              <a:sym typeface="Arial" panose="020B0604020202020204" pitchFamily="34" charset="0"/>
            </a:endParaRPr>
          </a:p>
          <a:p>
            <a:pPr marL="285750" indent="-285750">
              <a:lnSpc>
                <a:spcPct val="150000"/>
              </a:lnSpc>
              <a:buFont typeface="Wingdings" panose="05000000000000000000" pitchFamily="2" charset="2"/>
              <a:buChar char="l"/>
            </a:pPr>
            <a:r>
              <a:rPr lang="zh-CN" altLang="en-US" sz="2100" b="1" dirty="0" smtClean="0">
                <a:latin typeface="Times New Roman" panose="02020603050405020304" pitchFamily="18" charset="0"/>
                <a:cs typeface="Times New Roman" panose="02020603050405020304" pitchFamily="18" charset="0"/>
                <a:sym typeface="Arial" panose="020B0604020202020204" pitchFamily="34" charset="0"/>
              </a:rPr>
              <a:t>任务：鲁平订立合同中的品名、品质条款。</a:t>
            </a:r>
            <a:endParaRPr lang="en-US" altLang="zh-CN" sz="2100" b="1" dirty="0">
              <a:latin typeface="Times New Roman" panose="02020603050405020304" pitchFamily="18" charset="0"/>
              <a:cs typeface="Times New Roman" panose="02020603050405020304" pitchFamily="18" charset="0"/>
              <a:sym typeface="Arial" panose="020B0604020202020204" pitchFamily="34" charset="0"/>
            </a:endParaRPr>
          </a:p>
        </p:txBody>
      </p:sp>
      <p:grpSp>
        <p:nvGrpSpPr>
          <p:cNvPr id="11" name="组合 50"/>
          <p:cNvGrpSpPr>
            <a:grpSpLocks/>
          </p:cNvGrpSpPr>
          <p:nvPr/>
        </p:nvGrpSpPr>
        <p:grpSpPr bwMode="auto">
          <a:xfrm>
            <a:off x="145505" y="94325"/>
            <a:ext cx="603250" cy="552450"/>
            <a:chOff x="0" y="0"/>
            <a:chExt cx="737947" cy="676838"/>
          </a:xfrm>
        </p:grpSpPr>
        <p:sp>
          <p:nvSpPr>
            <p:cNvPr id="13"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4"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5"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16" name="标题 1"/>
          <p:cNvSpPr txBox="1">
            <a:spLocks noChangeArrowheads="1"/>
          </p:cNvSpPr>
          <p:nvPr/>
        </p:nvSpPr>
        <p:spPr>
          <a:xfrm>
            <a:off x="1028155" y="210147"/>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zh-CN" altLang="en-US" sz="2400" b="1" dirty="0" smtClean="0">
                <a:solidFill>
                  <a:prstClr val="black"/>
                </a:solidFill>
              </a:rPr>
              <a:t>任务描述</a:t>
            </a:r>
            <a:endParaRPr lang="zh-CN" altLang="zh-CN" sz="2400" b="1" dirty="0" smtClean="0">
              <a:solidFill>
                <a:prstClr val="black"/>
              </a:solidFill>
            </a:endParaRPr>
          </a:p>
        </p:txBody>
      </p:sp>
    </p:spTree>
    <p:extLst>
      <p:ext uri="{BB962C8B-B14F-4D97-AF65-F5344CB8AC3E}">
        <p14:creationId xmlns:p14="http://schemas.microsoft.com/office/powerpoint/2010/main" val="23257694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72800" y="2728429"/>
            <a:ext cx="5158384" cy="1446550"/>
          </a:xfrm>
          <a:prstGeom prst="rect">
            <a:avLst/>
          </a:prstGeom>
          <a:noFill/>
        </p:spPr>
        <p:txBody>
          <a:bodyPr wrap="square" rtlCol="0">
            <a:spAutoFit/>
          </a:bodyPr>
          <a:lstStyle/>
          <a:p>
            <a:pPr algn="ctr" fontAlgn="auto">
              <a:spcBef>
                <a:spcPts val="0"/>
              </a:spcBef>
              <a:spcAft>
                <a:spcPts val="0"/>
              </a:spcAft>
            </a:pPr>
            <a:r>
              <a:rPr lang="zh-CN" altLang="en-US" sz="8800" dirty="0" smtClean="0">
                <a:solidFill>
                  <a:srgbClr val="00B0F0"/>
                </a:solidFill>
                <a:latin typeface="微软雅黑" panose="020B0503020204020204" pitchFamily="34" charset="-122"/>
                <a:ea typeface="微软雅黑" panose="020B0503020204020204" pitchFamily="34" charset="-122"/>
              </a:rPr>
              <a:t>知识点</a:t>
            </a:r>
            <a:endParaRPr lang="zh-CN" altLang="en-US" sz="8800" dirty="0">
              <a:solidFill>
                <a:srgbClr val="00B0F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2736308" y="3248544"/>
            <a:ext cx="8365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185495" y="3360017"/>
            <a:ext cx="907763"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等腰三角形 7"/>
          <p:cNvSpPr/>
          <p:nvPr/>
        </p:nvSpPr>
        <p:spPr>
          <a:xfrm rot="16200000">
            <a:off x="9629754" y="3113451"/>
            <a:ext cx="125512" cy="270186"/>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1" name="等腰三角形 10"/>
          <p:cNvSpPr/>
          <p:nvPr/>
        </p:nvSpPr>
        <p:spPr>
          <a:xfrm rot="13339599">
            <a:off x="9371702" y="3075742"/>
            <a:ext cx="62120" cy="174653"/>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Tree>
    <p:custDataLst>
      <p:tags r:id="rId1"/>
    </p:custDataLst>
    <p:extLst>
      <p:ext uri="{BB962C8B-B14F-4D97-AF65-F5344CB8AC3E}">
        <p14:creationId xmlns:p14="http://schemas.microsoft.com/office/powerpoint/2010/main" val="918314948"/>
      </p:ext>
    </p:extLst>
  </p:cSld>
  <p:clrMapOvr>
    <a:masterClrMapping/>
  </p:clrMapOvr>
  <mc:AlternateContent xmlns:mc="http://schemas.openxmlformats.org/markup-compatibility/2006" xmlns:p14="http://schemas.microsoft.com/office/powerpoint/2010/main">
    <mc:Choice Requires="p14">
      <p:transition spd="slow" p14:dur="2000" advTm="3275"/>
    </mc:Choice>
    <mc:Fallback xmlns="">
      <p:transition spd="slow" advTm="327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0793462" y="6313198"/>
            <a:ext cx="1257511" cy="523220"/>
          </a:xfrm>
          <a:prstGeom prst="rect">
            <a:avLst/>
          </a:prstGeom>
          <a:noFill/>
        </p:spPr>
        <p:txBody>
          <a:bodyPr>
            <a:spAutoFit/>
          </a:bodyPr>
          <a:lstStyle/>
          <a:p>
            <a:pPr eaLnBrk="1" fontAlgn="auto" hangingPunct="1">
              <a:spcBef>
                <a:spcPts val="0"/>
              </a:spcBef>
              <a:spcAft>
                <a:spcPts val="0"/>
              </a:spcAft>
              <a:defRPr/>
            </a:pPr>
            <a:r>
              <a:rPr lang="en-US" altLang="zh-CN" sz="2800" b="1" dirty="0">
                <a:solidFill>
                  <a:schemeClr val="bg1"/>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rPr>
              <a:t>LOGO</a:t>
            </a:r>
            <a:endParaRPr lang="zh-CN" altLang="en-US" sz="2800" b="1" dirty="0">
              <a:solidFill>
                <a:schemeClr val="bg1"/>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endParaRPr>
          </a:p>
        </p:txBody>
      </p:sp>
      <p:sp>
        <p:nvSpPr>
          <p:cNvPr id="16387" name="文本框 10"/>
          <p:cNvSpPr txBox="1">
            <a:spLocks noChangeArrowheads="1"/>
          </p:cNvSpPr>
          <p:nvPr/>
        </p:nvSpPr>
        <p:spPr bwMode="auto">
          <a:xfrm>
            <a:off x="1119188" y="368300"/>
            <a:ext cx="34528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点击此处添加文字标题</a:t>
            </a:r>
          </a:p>
        </p:txBody>
      </p:sp>
      <p:grpSp>
        <p:nvGrpSpPr>
          <p:cNvPr id="4" name="组合 3"/>
          <p:cNvGrpSpPr>
            <a:grpSpLocks/>
          </p:cNvGrpSpPr>
          <p:nvPr/>
        </p:nvGrpSpPr>
        <p:grpSpPr bwMode="auto">
          <a:xfrm>
            <a:off x="-222250" y="2132013"/>
            <a:ext cx="12595225" cy="2432050"/>
            <a:chOff x="-595391" y="1063003"/>
            <a:chExt cx="12594449" cy="2432682"/>
          </a:xfrm>
        </p:grpSpPr>
        <p:sp>
          <p:nvSpPr>
            <p:cNvPr id="5" name="矩形 4"/>
            <p:cNvSpPr/>
            <p:nvPr/>
          </p:nvSpPr>
          <p:spPr>
            <a:xfrm>
              <a:off x="-589041" y="1540964"/>
              <a:ext cx="3251000" cy="400154"/>
            </a:xfrm>
            <a:prstGeom prst="rect">
              <a:avLst/>
            </a:prstGeom>
            <a:solidFill>
              <a:srgbClr val="12BB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p:nvSpPr>
          <p:spPr>
            <a:xfrm>
              <a:off x="3138179" y="1072530"/>
              <a:ext cx="5084450" cy="604994"/>
            </a:xfrm>
            <a:prstGeom prst="rect">
              <a:avLst/>
            </a:prstGeom>
            <a:solidFill>
              <a:srgbClr val="12BB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dirty="0"/>
                <a:t>                        </a:t>
              </a:r>
              <a:endParaRPr lang="zh-CN" altLang="en-US" dirty="0"/>
            </a:p>
          </p:txBody>
        </p:sp>
        <p:sp>
          <p:nvSpPr>
            <p:cNvPr id="8" name="矩形 12"/>
            <p:cNvSpPr/>
            <p:nvPr/>
          </p:nvSpPr>
          <p:spPr>
            <a:xfrm>
              <a:off x="2642909" y="1075706"/>
              <a:ext cx="506382" cy="878115"/>
            </a:xfrm>
            <a:custGeom>
              <a:avLst/>
              <a:gdLst>
                <a:gd name="connsiteX0" fmla="*/ 0 w 1676068"/>
                <a:gd name="connsiteY0" fmla="*/ 0 h 399245"/>
                <a:gd name="connsiteX1" fmla="*/ 1676068 w 1676068"/>
                <a:gd name="connsiteY1" fmla="*/ 0 h 399245"/>
                <a:gd name="connsiteX2" fmla="*/ 1676068 w 1676068"/>
                <a:gd name="connsiteY2" fmla="*/ 399245 h 399245"/>
                <a:gd name="connsiteX3" fmla="*/ 0 w 1676068"/>
                <a:gd name="connsiteY3" fmla="*/ 399245 h 399245"/>
                <a:gd name="connsiteX4" fmla="*/ 0 w 1676068"/>
                <a:gd name="connsiteY4" fmla="*/ 0 h 399245"/>
                <a:gd name="connsiteX0" fmla="*/ 0 w 1690135"/>
                <a:gd name="connsiteY0" fmla="*/ 464234 h 863479"/>
                <a:gd name="connsiteX1" fmla="*/ 1690135 w 1690135"/>
                <a:gd name="connsiteY1" fmla="*/ 0 h 863479"/>
                <a:gd name="connsiteX2" fmla="*/ 1676068 w 1690135"/>
                <a:gd name="connsiteY2" fmla="*/ 863479 h 863479"/>
                <a:gd name="connsiteX3" fmla="*/ 0 w 1690135"/>
                <a:gd name="connsiteY3" fmla="*/ 863479 h 863479"/>
                <a:gd name="connsiteX4" fmla="*/ 0 w 1690135"/>
                <a:gd name="connsiteY4" fmla="*/ 464234 h 863479"/>
                <a:gd name="connsiteX0" fmla="*/ 0 w 1690135"/>
                <a:gd name="connsiteY0" fmla="*/ 464234 h 863479"/>
                <a:gd name="connsiteX1" fmla="*/ 1690135 w 1690135"/>
                <a:gd name="connsiteY1" fmla="*/ 0 h 863479"/>
                <a:gd name="connsiteX2" fmla="*/ 1690135 w 1690135"/>
                <a:gd name="connsiteY2" fmla="*/ 596193 h 863479"/>
                <a:gd name="connsiteX3" fmla="*/ 0 w 1690135"/>
                <a:gd name="connsiteY3" fmla="*/ 863479 h 863479"/>
                <a:gd name="connsiteX4" fmla="*/ 0 w 1690135"/>
                <a:gd name="connsiteY4" fmla="*/ 464234 h 863479"/>
                <a:gd name="connsiteX0" fmla="*/ 0 w 1690135"/>
                <a:gd name="connsiteY0" fmla="*/ 478301 h 877546"/>
                <a:gd name="connsiteX1" fmla="*/ 1690135 w 1690135"/>
                <a:gd name="connsiteY1" fmla="*/ 0 h 877546"/>
                <a:gd name="connsiteX2" fmla="*/ 1690135 w 1690135"/>
                <a:gd name="connsiteY2" fmla="*/ 610260 h 877546"/>
                <a:gd name="connsiteX3" fmla="*/ 0 w 1690135"/>
                <a:gd name="connsiteY3" fmla="*/ 877546 h 877546"/>
                <a:gd name="connsiteX4" fmla="*/ 0 w 1690135"/>
                <a:gd name="connsiteY4" fmla="*/ 478301 h 877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0135" h="877546">
                  <a:moveTo>
                    <a:pt x="0" y="478301"/>
                  </a:moveTo>
                  <a:lnTo>
                    <a:pt x="1690135" y="0"/>
                  </a:lnTo>
                  <a:lnTo>
                    <a:pt x="1690135" y="610260"/>
                  </a:lnTo>
                  <a:lnTo>
                    <a:pt x="0" y="877546"/>
                  </a:lnTo>
                  <a:lnTo>
                    <a:pt x="0" y="478301"/>
                  </a:lnTo>
                  <a:close/>
                </a:path>
              </a:pathLst>
            </a:custGeom>
            <a:solidFill>
              <a:srgbClr val="0D85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dirty="0"/>
                <a:t>                        </a:t>
              </a:r>
              <a:endParaRPr lang="zh-CN" altLang="en-US" dirty="0"/>
            </a:p>
          </p:txBody>
        </p:sp>
        <p:sp>
          <p:nvSpPr>
            <p:cNvPr id="9" name="矩形 8"/>
            <p:cNvSpPr/>
            <p:nvPr/>
          </p:nvSpPr>
          <p:spPr>
            <a:xfrm>
              <a:off x="-576342" y="1941118"/>
              <a:ext cx="3219252" cy="339813"/>
            </a:xfrm>
            <a:prstGeom prst="rect">
              <a:avLst/>
            </a:prstGeom>
            <a:solidFill>
              <a:srgbClr val="7EBE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 name="矩形 9"/>
            <p:cNvSpPr/>
            <p:nvPr/>
          </p:nvSpPr>
          <p:spPr>
            <a:xfrm>
              <a:off x="3136592" y="1677525"/>
              <a:ext cx="5097148" cy="603407"/>
            </a:xfrm>
            <a:prstGeom prst="rect">
              <a:avLst/>
            </a:prstGeom>
            <a:solidFill>
              <a:srgbClr val="7EBE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dirty="0"/>
                <a:t>                        </a:t>
              </a:r>
              <a:endParaRPr lang="zh-CN" altLang="en-US" dirty="0"/>
            </a:p>
          </p:txBody>
        </p:sp>
        <p:sp>
          <p:nvSpPr>
            <p:cNvPr id="12" name="矩形 17"/>
            <p:cNvSpPr/>
            <p:nvPr/>
          </p:nvSpPr>
          <p:spPr>
            <a:xfrm>
              <a:off x="2642909" y="1677525"/>
              <a:ext cx="504794" cy="603407"/>
            </a:xfrm>
            <a:custGeom>
              <a:avLst/>
              <a:gdLst>
                <a:gd name="connsiteX0" fmla="*/ 0 w 490762"/>
                <a:gd name="connsiteY0" fmla="*/ 0 h 340924"/>
                <a:gd name="connsiteX1" fmla="*/ 490762 w 490762"/>
                <a:gd name="connsiteY1" fmla="*/ 0 h 340924"/>
                <a:gd name="connsiteX2" fmla="*/ 490762 w 490762"/>
                <a:gd name="connsiteY2" fmla="*/ 340924 h 340924"/>
                <a:gd name="connsiteX3" fmla="*/ 0 w 490762"/>
                <a:gd name="connsiteY3" fmla="*/ 340924 h 340924"/>
                <a:gd name="connsiteX4" fmla="*/ 0 w 490762"/>
                <a:gd name="connsiteY4" fmla="*/ 0 h 340924"/>
                <a:gd name="connsiteX0" fmla="*/ 0 w 518898"/>
                <a:gd name="connsiteY0" fmla="*/ 253218 h 594142"/>
                <a:gd name="connsiteX1" fmla="*/ 518898 w 518898"/>
                <a:gd name="connsiteY1" fmla="*/ 0 h 594142"/>
                <a:gd name="connsiteX2" fmla="*/ 490762 w 518898"/>
                <a:gd name="connsiteY2" fmla="*/ 594142 h 594142"/>
                <a:gd name="connsiteX3" fmla="*/ 0 w 518898"/>
                <a:gd name="connsiteY3" fmla="*/ 594142 h 594142"/>
                <a:gd name="connsiteX4" fmla="*/ 0 w 518898"/>
                <a:gd name="connsiteY4" fmla="*/ 253218 h 594142"/>
                <a:gd name="connsiteX0" fmla="*/ 0 w 518898"/>
                <a:gd name="connsiteY0" fmla="*/ 267286 h 608210"/>
                <a:gd name="connsiteX1" fmla="*/ 518898 w 518898"/>
                <a:gd name="connsiteY1" fmla="*/ 0 h 608210"/>
                <a:gd name="connsiteX2" fmla="*/ 490762 w 518898"/>
                <a:gd name="connsiteY2" fmla="*/ 608210 h 608210"/>
                <a:gd name="connsiteX3" fmla="*/ 0 w 518898"/>
                <a:gd name="connsiteY3" fmla="*/ 608210 h 608210"/>
                <a:gd name="connsiteX4" fmla="*/ 0 w 518898"/>
                <a:gd name="connsiteY4" fmla="*/ 267286 h 608210"/>
                <a:gd name="connsiteX0" fmla="*/ 0 w 490763"/>
                <a:gd name="connsiteY0" fmla="*/ 267286 h 608210"/>
                <a:gd name="connsiteX1" fmla="*/ 490763 w 490763"/>
                <a:gd name="connsiteY1" fmla="*/ 0 h 608210"/>
                <a:gd name="connsiteX2" fmla="*/ 490762 w 490763"/>
                <a:gd name="connsiteY2" fmla="*/ 608210 h 608210"/>
                <a:gd name="connsiteX3" fmla="*/ 0 w 490763"/>
                <a:gd name="connsiteY3" fmla="*/ 608210 h 608210"/>
                <a:gd name="connsiteX4" fmla="*/ 0 w 490763"/>
                <a:gd name="connsiteY4" fmla="*/ 267286 h 608210"/>
                <a:gd name="connsiteX0" fmla="*/ 0 w 504830"/>
                <a:gd name="connsiteY0" fmla="*/ 267286 h 608210"/>
                <a:gd name="connsiteX1" fmla="*/ 490763 w 504830"/>
                <a:gd name="connsiteY1" fmla="*/ 0 h 608210"/>
                <a:gd name="connsiteX2" fmla="*/ 504830 w 504830"/>
                <a:gd name="connsiteY2" fmla="*/ 608210 h 608210"/>
                <a:gd name="connsiteX3" fmla="*/ 0 w 504830"/>
                <a:gd name="connsiteY3" fmla="*/ 608210 h 608210"/>
                <a:gd name="connsiteX4" fmla="*/ 0 w 504830"/>
                <a:gd name="connsiteY4" fmla="*/ 267286 h 608210"/>
                <a:gd name="connsiteX0" fmla="*/ 0 w 504831"/>
                <a:gd name="connsiteY0" fmla="*/ 267286 h 608210"/>
                <a:gd name="connsiteX1" fmla="*/ 504831 w 504831"/>
                <a:gd name="connsiteY1" fmla="*/ 0 h 608210"/>
                <a:gd name="connsiteX2" fmla="*/ 504830 w 504831"/>
                <a:gd name="connsiteY2" fmla="*/ 608210 h 608210"/>
                <a:gd name="connsiteX3" fmla="*/ 0 w 504831"/>
                <a:gd name="connsiteY3" fmla="*/ 608210 h 608210"/>
                <a:gd name="connsiteX4" fmla="*/ 0 w 504831"/>
                <a:gd name="connsiteY4" fmla="*/ 267286 h 608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831" h="608210">
                  <a:moveTo>
                    <a:pt x="0" y="267286"/>
                  </a:moveTo>
                  <a:lnTo>
                    <a:pt x="504831" y="0"/>
                  </a:lnTo>
                  <a:cubicBezTo>
                    <a:pt x="504831" y="202737"/>
                    <a:pt x="504830" y="405473"/>
                    <a:pt x="504830" y="608210"/>
                  </a:cubicBezTo>
                  <a:lnTo>
                    <a:pt x="0" y="608210"/>
                  </a:lnTo>
                  <a:lnTo>
                    <a:pt x="0" y="267286"/>
                  </a:lnTo>
                  <a:close/>
                </a:path>
              </a:pathLst>
            </a:custGeom>
            <a:solidFill>
              <a:srgbClr val="5BAD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 name="矩形 12"/>
            <p:cNvSpPr/>
            <p:nvPr/>
          </p:nvSpPr>
          <p:spPr>
            <a:xfrm>
              <a:off x="-589041" y="2280931"/>
              <a:ext cx="3219252" cy="341402"/>
            </a:xfrm>
            <a:prstGeom prst="rect">
              <a:avLst/>
            </a:prstGeom>
            <a:solidFill>
              <a:srgbClr val="FFBE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4" name="矩形 17"/>
            <p:cNvSpPr/>
            <p:nvPr/>
          </p:nvSpPr>
          <p:spPr>
            <a:xfrm flipV="1">
              <a:off x="2630210" y="2276168"/>
              <a:ext cx="519081" cy="595467"/>
            </a:xfrm>
            <a:custGeom>
              <a:avLst/>
              <a:gdLst>
                <a:gd name="connsiteX0" fmla="*/ 0 w 490762"/>
                <a:gd name="connsiteY0" fmla="*/ 0 h 340924"/>
                <a:gd name="connsiteX1" fmla="*/ 490762 w 490762"/>
                <a:gd name="connsiteY1" fmla="*/ 0 h 340924"/>
                <a:gd name="connsiteX2" fmla="*/ 490762 w 490762"/>
                <a:gd name="connsiteY2" fmla="*/ 340924 h 340924"/>
                <a:gd name="connsiteX3" fmla="*/ 0 w 490762"/>
                <a:gd name="connsiteY3" fmla="*/ 340924 h 340924"/>
                <a:gd name="connsiteX4" fmla="*/ 0 w 490762"/>
                <a:gd name="connsiteY4" fmla="*/ 0 h 340924"/>
                <a:gd name="connsiteX0" fmla="*/ 0 w 518898"/>
                <a:gd name="connsiteY0" fmla="*/ 253218 h 594142"/>
                <a:gd name="connsiteX1" fmla="*/ 518898 w 518898"/>
                <a:gd name="connsiteY1" fmla="*/ 0 h 594142"/>
                <a:gd name="connsiteX2" fmla="*/ 490762 w 518898"/>
                <a:gd name="connsiteY2" fmla="*/ 594142 h 594142"/>
                <a:gd name="connsiteX3" fmla="*/ 0 w 518898"/>
                <a:gd name="connsiteY3" fmla="*/ 594142 h 594142"/>
                <a:gd name="connsiteX4" fmla="*/ 0 w 518898"/>
                <a:gd name="connsiteY4" fmla="*/ 253218 h 594142"/>
                <a:gd name="connsiteX0" fmla="*/ 0 w 518898"/>
                <a:gd name="connsiteY0" fmla="*/ 267286 h 608210"/>
                <a:gd name="connsiteX1" fmla="*/ 518898 w 518898"/>
                <a:gd name="connsiteY1" fmla="*/ 0 h 608210"/>
                <a:gd name="connsiteX2" fmla="*/ 490762 w 518898"/>
                <a:gd name="connsiteY2" fmla="*/ 608210 h 608210"/>
                <a:gd name="connsiteX3" fmla="*/ 0 w 518898"/>
                <a:gd name="connsiteY3" fmla="*/ 608210 h 608210"/>
                <a:gd name="connsiteX4" fmla="*/ 0 w 518898"/>
                <a:gd name="connsiteY4" fmla="*/ 267286 h 608210"/>
                <a:gd name="connsiteX0" fmla="*/ 0 w 518898"/>
                <a:gd name="connsiteY0" fmla="*/ 267286 h 608210"/>
                <a:gd name="connsiteX1" fmla="*/ 518898 w 518898"/>
                <a:gd name="connsiteY1" fmla="*/ 0 h 608210"/>
                <a:gd name="connsiteX2" fmla="*/ 504830 w 518898"/>
                <a:gd name="connsiteY2" fmla="*/ 608210 h 608210"/>
                <a:gd name="connsiteX3" fmla="*/ 0 w 518898"/>
                <a:gd name="connsiteY3" fmla="*/ 608210 h 608210"/>
                <a:gd name="connsiteX4" fmla="*/ 0 w 518898"/>
                <a:gd name="connsiteY4" fmla="*/ 267286 h 608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898" h="608210">
                  <a:moveTo>
                    <a:pt x="0" y="267286"/>
                  </a:moveTo>
                  <a:lnTo>
                    <a:pt x="518898" y="0"/>
                  </a:lnTo>
                  <a:lnTo>
                    <a:pt x="504830" y="608210"/>
                  </a:lnTo>
                  <a:lnTo>
                    <a:pt x="0" y="608210"/>
                  </a:lnTo>
                  <a:lnTo>
                    <a:pt x="0" y="267286"/>
                  </a:lnTo>
                  <a:close/>
                </a:path>
              </a:pathLst>
            </a:custGeom>
            <a:solidFill>
              <a:srgbClr val="D09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5" name="矩形 14"/>
            <p:cNvSpPr/>
            <p:nvPr/>
          </p:nvSpPr>
          <p:spPr>
            <a:xfrm>
              <a:off x="3135004" y="2276168"/>
              <a:ext cx="5098736" cy="593879"/>
            </a:xfrm>
            <a:prstGeom prst="rect">
              <a:avLst/>
            </a:prstGeom>
            <a:solidFill>
              <a:srgbClr val="FFBE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dirty="0"/>
                <a:t>                        </a:t>
              </a:r>
              <a:endParaRPr lang="zh-CN" altLang="en-US" dirty="0"/>
            </a:p>
          </p:txBody>
        </p:sp>
        <p:sp>
          <p:nvSpPr>
            <p:cNvPr id="16" name="矩形 15"/>
            <p:cNvSpPr/>
            <p:nvPr/>
          </p:nvSpPr>
          <p:spPr>
            <a:xfrm>
              <a:off x="-595391" y="2622333"/>
              <a:ext cx="3219252" cy="398566"/>
            </a:xfrm>
            <a:prstGeom prst="rect">
              <a:avLst/>
            </a:prstGeom>
            <a:solidFill>
              <a:srgbClr val="D885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矩形 16"/>
            <p:cNvSpPr/>
            <p:nvPr/>
          </p:nvSpPr>
          <p:spPr>
            <a:xfrm>
              <a:off x="3136592" y="2863696"/>
              <a:ext cx="5084449" cy="606583"/>
            </a:xfrm>
            <a:prstGeom prst="rect">
              <a:avLst/>
            </a:prstGeom>
            <a:solidFill>
              <a:srgbClr val="D885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dirty="0"/>
                <a:t>                        </a:t>
              </a:r>
              <a:endParaRPr lang="zh-CN" altLang="en-US" dirty="0"/>
            </a:p>
          </p:txBody>
        </p:sp>
        <p:sp>
          <p:nvSpPr>
            <p:cNvPr id="18" name="矩形 12"/>
            <p:cNvSpPr/>
            <p:nvPr/>
          </p:nvSpPr>
          <p:spPr>
            <a:xfrm>
              <a:off x="2623861" y="2606454"/>
              <a:ext cx="542892" cy="876528"/>
            </a:xfrm>
            <a:custGeom>
              <a:avLst/>
              <a:gdLst>
                <a:gd name="connsiteX0" fmla="*/ 0 w 1676068"/>
                <a:gd name="connsiteY0" fmla="*/ 0 h 399245"/>
                <a:gd name="connsiteX1" fmla="*/ 1676068 w 1676068"/>
                <a:gd name="connsiteY1" fmla="*/ 0 h 399245"/>
                <a:gd name="connsiteX2" fmla="*/ 1676068 w 1676068"/>
                <a:gd name="connsiteY2" fmla="*/ 399245 h 399245"/>
                <a:gd name="connsiteX3" fmla="*/ 0 w 1676068"/>
                <a:gd name="connsiteY3" fmla="*/ 399245 h 399245"/>
                <a:gd name="connsiteX4" fmla="*/ 0 w 1676068"/>
                <a:gd name="connsiteY4" fmla="*/ 0 h 399245"/>
                <a:gd name="connsiteX0" fmla="*/ 0 w 1690135"/>
                <a:gd name="connsiteY0" fmla="*/ 464234 h 863479"/>
                <a:gd name="connsiteX1" fmla="*/ 1690135 w 1690135"/>
                <a:gd name="connsiteY1" fmla="*/ 0 h 863479"/>
                <a:gd name="connsiteX2" fmla="*/ 1676068 w 1690135"/>
                <a:gd name="connsiteY2" fmla="*/ 863479 h 863479"/>
                <a:gd name="connsiteX3" fmla="*/ 0 w 1690135"/>
                <a:gd name="connsiteY3" fmla="*/ 863479 h 863479"/>
                <a:gd name="connsiteX4" fmla="*/ 0 w 1690135"/>
                <a:gd name="connsiteY4" fmla="*/ 464234 h 863479"/>
                <a:gd name="connsiteX0" fmla="*/ 0 w 1690135"/>
                <a:gd name="connsiteY0" fmla="*/ 464234 h 863479"/>
                <a:gd name="connsiteX1" fmla="*/ 1690135 w 1690135"/>
                <a:gd name="connsiteY1" fmla="*/ 0 h 863479"/>
                <a:gd name="connsiteX2" fmla="*/ 1690135 w 1690135"/>
                <a:gd name="connsiteY2" fmla="*/ 596193 h 863479"/>
                <a:gd name="connsiteX3" fmla="*/ 0 w 1690135"/>
                <a:gd name="connsiteY3" fmla="*/ 863479 h 863479"/>
                <a:gd name="connsiteX4" fmla="*/ 0 w 1690135"/>
                <a:gd name="connsiteY4" fmla="*/ 464234 h 863479"/>
                <a:gd name="connsiteX0" fmla="*/ 0 w 1690135"/>
                <a:gd name="connsiteY0" fmla="*/ 478301 h 877546"/>
                <a:gd name="connsiteX1" fmla="*/ 1690135 w 1690135"/>
                <a:gd name="connsiteY1" fmla="*/ 0 h 877546"/>
                <a:gd name="connsiteX2" fmla="*/ 1690135 w 1690135"/>
                <a:gd name="connsiteY2" fmla="*/ 610260 h 877546"/>
                <a:gd name="connsiteX3" fmla="*/ 0 w 1690135"/>
                <a:gd name="connsiteY3" fmla="*/ 877546 h 877546"/>
                <a:gd name="connsiteX4" fmla="*/ 0 w 1690135"/>
                <a:gd name="connsiteY4" fmla="*/ 478301 h 877546"/>
                <a:gd name="connsiteX0" fmla="*/ 0 w 1783997"/>
                <a:gd name="connsiteY0" fmla="*/ 478301 h 1341780"/>
                <a:gd name="connsiteX1" fmla="*/ 1690135 w 1783997"/>
                <a:gd name="connsiteY1" fmla="*/ 0 h 1341780"/>
                <a:gd name="connsiteX2" fmla="*/ 1783997 w 1783997"/>
                <a:gd name="connsiteY2" fmla="*/ 1341780 h 1341780"/>
                <a:gd name="connsiteX3" fmla="*/ 0 w 1783997"/>
                <a:gd name="connsiteY3" fmla="*/ 877546 h 1341780"/>
                <a:gd name="connsiteX4" fmla="*/ 0 w 1783997"/>
                <a:gd name="connsiteY4" fmla="*/ 478301 h 1341780"/>
                <a:gd name="connsiteX0" fmla="*/ 0 w 1783997"/>
                <a:gd name="connsiteY0" fmla="*/ 0 h 863479"/>
                <a:gd name="connsiteX1" fmla="*/ 1737066 w 1783997"/>
                <a:gd name="connsiteY1" fmla="*/ 225083 h 863479"/>
                <a:gd name="connsiteX2" fmla="*/ 1783997 w 1783997"/>
                <a:gd name="connsiteY2" fmla="*/ 863479 h 863479"/>
                <a:gd name="connsiteX3" fmla="*/ 0 w 1783997"/>
                <a:gd name="connsiteY3" fmla="*/ 399245 h 863479"/>
                <a:gd name="connsiteX4" fmla="*/ 0 w 1783997"/>
                <a:gd name="connsiteY4" fmla="*/ 0 h 863479"/>
                <a:gd name="connsiteX0" fmla="*/ 0 w 1783997"/>
                <a:gd name="connsiteY0" fmla="*/ 0 h 891614"/>
                <a:gd name="connsiteX1" fmla="*/ 1737066 w 1783997"/>
                <a:gd name="connsiteY1" fmla="*/ 225083 h 891614"/>
                <a:gd name="connsiteX2" fmla="*/ 1783997 w 1783997"/>
                <a:gd name="connsiteY2" fmla="*/ 891614 h 891614"/>
                <a:gd name="connsiteX3" fmla="*/ 0 w 1783997"/>
                <a:gd name="connsiteY3" fmla="*/ 399245 h 891614"/>
                <a:gd name="connsiteX4" fmla="*/ 0 w 1783997"/>
                <a:gd name="connsiteY4" fmla="*/ 0 h 891614"/>
                <a:gd name="connsiteX0" fmla="*/ 0 w 1783997"/>
                <a:gd name="connsiteY0" fmla="*/ 0 h 891614"/>
                <a:gd name="connsiteX1" fmla="*/ 1737066 w 1783997"/>
                <a:gd name="connsiteY1" fmla="*/ 253218 h 891614"/>
                <a:gd name="connsiteX2" fmla="*/ 1783997 w 1783997"/>
                <a:gd name="connsiteY2" fmla="*/ 891614 h 891614"/>
                <a:gd name="connsiteX3" fmla="*/ 0 w 1783997"/>
                <a:gd name="connsiteY3" fmla="*/ 399245 h 891614"/>
                <a:gd name="connsiteX4" fmla="*/ 0 w 1783997"/>
                <a:gd name="connsiteY4" fmla="*/ 0 h 891614"/>
                <a:gd name="connsiteX0" fmla="*/ 0 w 1783997"/>
                <a:gd name="connsiteY0" fmla="*/ 0 h 877547"/>
                <a:gd name="connsiteX1" fmla="*/ 1737066 w 1783997"/>
                <a:gd name="connsiteY1" fmla="*/ 253218 h 877547"/>
                <a:gd name="connsiteX2" fmla="*/ 1783997 w 1783997"/>
                <a:gd name="connsiteY2" fmla="*/ 877547 h 877547"/>
                <a:gd name="connsiteX3" fmla="*/ 0 w 1783997"/>
                <a:gd name="connsiteY3" fmla="*/ 399245 h 877547"/>
                <a:gd name="connsiteX4" fmla="*/ 0 w 1783997"/>
                <a:gd name="connsiteY4" fmla="*/ 0 h 877547"/>
                <a:gd name="connsiteX0" fmla="*/ 0 w 1783997"/>
                <a:gd name="connsiteY0" fmla="*/ 0 h 863479"/>
                <a:gd name="connsiteX1" fmla="*/ 1737066 w 1783997"/>
                <a:gd name="connsiteY1" fmla="*/ 253218 h 863479"/>
                <a:gd name="connsiteX2" fmla="*/ 1783997 w 1783997"/>
                <a:gd name="connsiteY2" fmla="*/ 863479 h 863479"/>
                <a:gd name="connsiteX3" fmla="*/ 0 w 1783997"/>
                <a:gd name="connsiteY3" fmla="*/ 399245 h 863479"/>
                <a:gd name="connsiteX4" fmla="*/ 0 w 1783997"/>
                <a:gd name="connsiteY4" fmla="*/ 0 h 863479"/>
                <a:gd name="connsiteX0" fmla="*/ 0 w 1830928"/>
                <a:gd name="connsiteY0" fmla="*/ 0 h 863479"/>
                <a:gd name="connsiteX1" fmla="*/ 1737066 w 1830928"/>
                <a:gd name="connsiteY1" fmla="*/ 253218 h 863479"/>
                <a:gd name="connsiteX2" fmla="*/ 1830928 w 1830928"/>
                <a:gd name="connsiteY2" fmla="*/ 863479 h 863479"/>
                <a:gd name="connsiteX3" fmla="*/ 0 w 1830928"/>
                <a:gd name="connsiteY3" fmla="*/ 399245 h 863479"/>
                <a:gd name="connsiteX4" fmla="*/ 0 w 1830928"/>
                <a:gd name="connsiteY4" fmla="*/ 0 h 863479"/>
                <a:gd name="connsiteX0" fmla="*/ 0 w 1830928"/>
                <a:gd name="connsiteY0" fmla="*/ 0 h 826984"/>
                <a:gd name="connsiteX1" fmla="*/ 1737066 w 1830928"/>
                <a:gd name="connsiteY1" fmla="*/ 253218 h 826984"/>
                <a:gd name="connsiteX2" fmla="*/ 1830928 w 1830928"/>
                <a:gd name="connsiteY2" fmla="*/ 826984 h 826984"/>
                <a:gd name="connsiteX3" fmla="*/ 0 w 1830928"/>
                <a:gd name="connsiteY3" fmla="*/ 399245 h 826984"/>
                <a:gd name="connsiteX4" fmla="*/ 0 w 1830928"/>
                <a:gd name="connsiteY4" fmla="*/ 0 h 826984"/>
                <a:gd name="connsiteX0" fmla="*/ 0 w 1830928"/>
                <a:gd name="connsiteY0" fmla="*/ 0 h 839149"/>
                <a:gd name="connsiteX1" fmla="*/ 1737066 w 1830928"/>
                <a:gd name="connsiteY1" fmla="*/ 253218 h 839149"/>
                <a:gd name="connsiteX2" fmla="*/ 1830928 w 1830928"/>
                <a:gd name="connsiteY2" fmla="*/ 839149 h 839149"/>
                <a:gd name="connsiteX3" fmla="*/ 0 w 1830928"/>
                <a:gd name="connsiteY3" fmla="*/ 399245 h 839149"/>
                <a:gd name="connsiteX4" fmla="*/ 0 w 1830928"/>
                <a:gd name="connsiteY4" fmla="*/ 0 h 83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0928" h="839149">
                  <a:moveTo>
                    <a:pt x="0" y="0"/>
                  </a:moveTo>
                  <a:lnTo>
                    <a:pt x="1737066" y="253218"/>
                  </a:lnTo>
                  <a:lnTo>
                    <a:pt x="1830928" y="839149"/>
                  </a:lnTo>
                  <a:lnTo>
                    <a:pt x="0" y="399245"/>
                  </a:lnTo>
                  <a:lnTo>
                    <a:pt x="0" y="0"/>
                  </a:lnTo>
                  <a:close/>
                </a:path>
              </a:pathLst>
            </a:custGeom>
            <a:solidFill>
              <a:srgbClr val="B477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dirty="0"/>
                <a:t>                        </a:t>
              </a:r>
              <a:endParaRPr lang="zh-CN" altLang="en-US" dirty="0"/>
            </a:p>
          </p:txBody>
        </p:sp>
        <p:sp>
          <p:nvSpPr>
            <p:cNvPr id="19" name="矩形 12"/>
            <p:cNvSpPr/>
            <p:nvPr/>
          </p:nvSpPr>
          <p:spPr>
            <a:xfrm flipH="1">
              <a:off x="8219454" y="1063003"/>
              <a:ext cx="552416" cy="878115"/>
            </a:xfrm>
            <a:custGeom>
              <a:avLst/>
              <a:gdLst>
                <a:gd name="connsiteX0" fmla="*/ 0 w 1676068"/>
                <a:gd name="connsiteY0" fmla="*/ 0 h 399245"/>
                <a:gd name="connsiteX1" fmla="*/ 1676068 w 1676068"/>
                <a:gd name="connsiteY1" fmla="*/ 0 h 399245"/>
                <a:gd name="connsiteX2" fmla="*/ 1676068 w 1676068"/>
                <a:gd name="connsiteY2" fmla="*/ 399245 h 399245"/>
                <a:gd name="connsiteX3" fmla="*/ 0 w 1676068"/>
                <a:gd name="connsiteY3" fmla="*/ 399245 h 399245"/>
                <a:gd name="connsiteX4" fmla="*/ 0 w 1676068"/>
                <a:gd name="connsiteY4" fmla="*/ 0 h 399245"/>
                <a:gd name="connsiteX0" fmla="*/ 0 w 1690135"/>
                <a:gd name="connsiteY0" fmla="*/ 464234 h 863479"/>
                <a:gd name="connsiteX1" fmla="*/ 1690135 w 1690135"/>
                <a:gd name="connsiteY1" fmla="*/ 0 h 863479"/>
                <a:gd name="connsiteX2" fmla="*/ 1676068 w 1690135"/>
                <a:gd name="connsiteY2" fmla="*/ 863479 h 863479"/>
                <a:gd name="connsiteX3" fmla="*/ 0 w 1690135"/>
                <a:gd name="connsiteY3" fmla="*/ 863479 h 863479"/>
                <a:gd name="connsiteX4" fmla="*/ 0 w 1690135"/>
                <a:gd name="connsiteY4" fmla="*/ 464234 h 863479"/>
                <a:gd name="connsiteX0" fmla="*/ 0 w 1690135"/>
                <a:gd name="connsiteY0" fmla="*/ 464234 h 863479"/>
                <a:gd name="connsiteX1" fmla="*/ 1690135 w 1690135"/>
                <a:gd name="connsiteY1" fmla="*/ 0 h 863479"/>
                <a:gd name="connsiteX2" fmla="*/ 1690135 w 1690135"/>
                <a:gd name="connsiteY2" fmla="*/ 596193 h 863479"/>
                <a:gd name="connsiteX3" fmla="*/ 0 w 1690135"/>
                <a:gd name="connsiteY3" fmla="*/ 863479 h 863479"/>
                <a:gd name="connsiteX4" fmla="*/ 0 w 1690135"/>
                <a:gd name="connsiteY4" fmla="*/ 464234 h 863479"/>
                <a:gd name="connsiteX0" fmla="*/ 0 w 1690135"/>
                <a:gd name="connsiteY0" fmla="*/ 478301 h 877546"/>
                <a:gd name="connsiteX1" fmla="*/ 1690135 w 1690135"/>
                <a:gd name="connsiteY1" fmla="*/ 0 h 877546"/>
                <a:gd name="connsiteX2" fmla="*/ 1690135 w 1690135"/>
                <a:gd name="connsiteY2" fmla="*/ 610260 h 877546"/>
                <a:gd name="connsiteX3" fmla="*/ 0 w 1690135"/>
                <a:gd name="connsiteY3" fmla="*/ 877546 h 877546"/>
                <a:gd name="connsiteX4" fmla="*/ 0 w 1690135"/>
                <a:gd name="connsiteY4" fmla="*/ 478301 h 877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0135" h="877546">
                  <a:moveTo>
                    <a:pt x="0" y="478301"/>
                  </a:moveTo>
                  <a:lnTo>
                    <a:pt x="1690135" y="0"/>
                  </a:lnTo>
                  <a:lnTo>
                    <a:pt x="1690135" y="610260"/>
                  </a:lnTo>
                  <a:lnTo>
                    <a:pt x="0" y="877546"/>
                  </a:lnTo>
                  <a:lnTo>
                    <a:pt x="0" y="478301"/>
                  </a:lnTo>
                  <a:close/>
                </a:path>
              </a:pathLst>
            </a:custGeom>
            <a:solidFill>
              <a:srgbClr val="0D85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dirty="0"/>
                <a:t>                        </a:t>
              </a:r>
              <a:endParaRPr lang="zh-CN" altLang="en-US" dirty="0"/>
            </a:p>
          </p:txBody>
        </p:sp>
        <p:sp>
          <p:nvSpPr>
            <p:cNvPr id="20" name="矩形 17"/>
            <p:cNvSpPr/>
            <p:nvPr/>
          </p:nvSpPr>
          <p:spPr>
            <a:xfrm flipH="1">
              <a:off x="8230565" y="1671173"/>
              <a:ext cx="550829" cy="604995"/>
            </a:xfrm>
            <a:custGeom>
              <a:avLst/>
              <a:gdLst>
                <a:gd name="connsiteX0" fmla="*/ 0 w 490762"/>
                <a:gd name="connsiteY0" fmla="*/ 0 h 340924"/>
                <a:gd name="connsiteX1" fmla="*/ 490762 w 490762"/>
                <a:gd name="connsiteY1" fmla="*/ 0 h 340924"/>
                <a:gd name="connsiteX2" fmla="*/ 490762 w 490762"/>
                <a:gd name="connsiteY2" fmla="*/ 340924 h 340924"/>
                <a:gd name="connsiteX3" fmla="*/ 0 w 490762"/>
                <a:gd name="connsiteY3" fmla="*/ 340924 h 340924"/>
                <a:gd name="connsiteX4" fmla="*/ 0 w 490762"/>
                <a:gd name="connsiteY4" fmla="*/ 0 h 340924"/>
                <a:gd name="connsiteX0" fmla="*/ 0 w 518898"/>
                <a:gd name="connsiteY0" fmla="*/ 253218 h 594142"/>
                <a:gd name="connsiteX1" fmla="*/ 518898 w 518898"/>
                <a:gd name="connsiteY1" fmla="*/ 0 h 594142"/>
                <a:gd name="connsiteX2" fmla="*/ 490762 w 518898"/>
                <a:gd name="connsiteY2" fmla="*/ 594142 h 594142"/>
                <a:gd name="connsiteX3" fmla="*/ 0 w 518898"/>
                <a:gd name="connsiteY3" fmla="*/ 594142 h 594142"/>
                <a:gd name="connsiteX4" fmla="*/ 0 w 518898"/>
                <a:gd name="connsiteY4" fmla="*/ 253218 h 594142"/>
                <a:gd name="connsiteX0" fmla="*/ 0 w 518898"/>
                <a:gd name="connsiteY0" fmla="*/ 267286 h 608210"/>
                <a:gd name="connsiteX1" fmla="*/ 518898 w 518898"/>
                <a:gd name="connsiteY1" fmla="*/ 0 h 608210"/>
                <a:gd name="connsiteX2" fmla="*/ 490762 w 518898"/>
                <a:gd name="connsiteY2" fmla="*/ 608210 h 608210"/>
                <a:gd name="connsiteX3" fmla="*/ 0 w 518898"/>
                <a:gd name="connsiteY3" fmla="*/ 608210 h 608210"/>
                <a:gd name="connsiteX4" fmla="*/ 0 w 518898"/>
                <a:gd name="connsiteY4" fmla="*/ 267286 h 608210"/>
                <a:gd name="connsiteX0" fmla="*/ 0 w 490763"/>
                <a:gd name="connsiteY0" fmla="*/ 267286 h 608210"/>
                <a:gd name="connsiteX1" fmla="*/ 490763 w 490763"/>
                <a:gd name="connsiteY1" fmla="*/ 0 h 608210"/>
                <a:gd name="connsiteX2" fmla="*/ 490762 w 490763"/>
                <a:gd name="connsiteY2" fmla="*/ 608210 h 608210"/>
                <a:gd name="connsiteX3" fmla="*/ 0 w 490763"/>
                <a:gd name="connsiteY3" fmla="*/ 608210 h 608210"/>
                <a:gd name="connsiteX4" fmla="*/ 0 w 490763"/>
                <a:gd name="connsiteY4" fmla="*/ 267286 h 608210"/>
                <a:gd name="connsiteX0" fmla="*/ 0 w 504830"/>
                <a:gd name="connsiteY0" fmla="*/ 267286 h 608210"/>
                <a:gd name="connsiteX1" fmla="*/ 490763 w 504830"/>
                <a:gd name="connsiteY1" fmla="*/ 0 h 608210"/>
                <a:gd name="connsiteX2" fmla="*/ 504830 w 504830"/>
                <a:gd name="connsiteY2" fmla="*/ 608210 h 608210"/>
                <a:gd name="connsiteX3" fmla="*/ 0 w 504830"/>
                <a:gd name="connsiteY3" fmla="*/ 608210 h 608210"/>
                <a:gd name="connsiteX4" fmla="*/ 0 w 504830"/>
                <a:gd name="connsiteY4" fmla="*/ 267286 h 608210"/>
                <a:gd name="connsiteX0" fmla="*/ 0 w 504831"/>
                <a:gd name="connsiteY0" fmla="*/ 267286 h 608210"/>
                <a:gd name="connsiteX1" fmla="*/ 504831 w 504831"/>
                <a:gd name="connsiteY1" fmla="*/ 0 h 608210"/>
                <a:gd name="connsiteX2" fmla="*/ 504830 w 504831"/>
                <a:gd name="connsiteY2" fmla="*/ 608210 h 608210"/>
                <a:gd name="connsiteX3" fmla="*/ 0 w 504831"/>
                <a:gd name="connsiteY3" fmla="*/ 608210 h 608210"/>
                <a:gd name="connsiteX4" fmla="*/ 0 w 504831"/>
                <a:gd name="connsiteY4" fmla="*/ 267286 h 608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831" h="608210">
                  <a:moveTo>
                    <a:pt x="0" y="267286"/>
                  </a:moveTo>
                  <a:lnTo>
                    <a:pt x="504831" y="0"/>
                  </a:lnTo>
                  <a:cubicBezTo>
                    <a:pt x="504831" y="202737"/>
                    <a:pt x="504830" y="405473"/>
                    <a:pt x="504830" y="608210"/>
                  </a:cubicBezTo>
                  <a:lnTo>
                    <a:pt x="0" y="608210"/>
                  </a:lnTo>
                  <a:lnTo>
                    <a:pt x="0" y="267286"/>
                  </a:lnTo>
                  <a:close/>
                </a:path>
              </a:pathLst>
            </a:custGeom>
            <a:solidFill>
              <a:srgbClr val="5BAD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1" name="矩形 17"/>
            <p:cNvSpPr/>
            <p:nvPr/>
          </p:nvSpPr>
          <p:spPr>
            <a:xfrm flipH="1" flipV="1">
              <a:off x="8219454" y="2276168"/>
              <a:ext cx="565115" cy="595467"/>
            </a:xfrm>
            <a:custGeom>
              <a:avLst/>
              <a:gdLst>
                <a:gd name="connsiteX0" fmla="*/ 0 w 490762"/>
                <a:gd name="connsiteY0" fmla="*/ 0 h 340924"/>
                <a:gd name="connsiteX1" fmla="*/ 490762 w 490762"/>
                <a:gd name="connsiteY1" fmla="*/ 0 h 340924"/>
                <a:gd name="connsiteX2" fmla="*/ 490762 w 490762"/>
                <a:gd name="connsiteY2" fmla="*/ 340924 h 340924"/>
                <a:gd name="connsiteX3" fmla="*/ 0 w 490762"/>
                <a:gd name="connsiteY3" fmla="*/ 340924 h 340924"/>
                <a:gd name="connsiteX4" fmla="*/ 0 w 490762"/>
                <a:gd name="connsiteY4" fmla="*/ 0 h 340924"/>
                <a:gd name="connsiteX0" fmla="*/ 0 w 518898"/>
                <a:gd name="connsiteY0" fmla="*/ 253218 h 594142"/>
                <a:gd name="connsiteX1" fmla="*/ 518898 w 518898"/>
                <a:gd name="connsiteY1" fmla="*/ 0 h 594142"/>
                <a:gd name="connsiteX2" fmla="*/ 490762 w 518898"/>
                <a:gd name="connsiteY2" fmla="*/ 594142 h 594142"/>
                <a:gd name="connsiteX3" fmla="*/ 0 w 518898"/>
                <a:gd name="connsiteY3" fmla="*/ 594142 h 594142"/>
                <a:gd name="connsiteX4" fmla="*/ 0 w 518898"/>
                <a:gd name="connsiteY4" fmla="*/ 253218 h 594142"/>
                <a:gd name="connsiteX0" fmla="*/ 0 w 518898"/>
                <a:gd name="connsiteY0" fmla="*/ 267286 h 608210"/>
                <a:gd name="connsiteX1" fmla="*/ 518898 w 518898"/>
                <a:gd name="connsiteY1" fmla="*/ 0 h 608210"/>
                <a:gd name="connsiteX2" fmla="*/ 490762 w 518898"/>
                <a:gd name="connsiteY2" fmla="*/ 608210 h 608210"/>
                <a:gd name="connsiteX3" fmla="*/ 0 w 518898"/>
                <a:gd name="connsiteY3" fmla="*/ 608210 h 608210"/>
                <a:gd name="connsiteX4" fmla="*/ 0 w 518898"/>
                <a:gd name="connsiteY4" fmla="*/ 267286 h 608210"/>
                <a:gd name="connsiteX0" fmla="*/ 0 w 518898"/>
                <a:gd name="connsiteY0" fmla="*/ 267286 h 608210"/>
                <a:gd name="connsiteX1" fmla="*/ 518898 w 518898"/>
                <a:gd name="connsiteY1" fmla="*/ 0 h 608210"/>
                <a:gd name="connsiteX2" fmla="*/ 504830 w 518898"/>
                <a:gd name="connsiteY2" fmla="*/ 608210 h 608210"/>
                <a:gd name="connsiteX3" fmla="*/ 0 w 518898"/>
                <a:gd name="connsiteY3" fmla="*/ 608210 h 608210"/>
                <a:gd name="connsiteX4" fmla="*/ 0 w 518898"/>
                <a:gd name="connsiteY4" fmla="*/ 267286 h 608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898" h="608210">
                  <a:moveTo>
                    <a:pt x="0" y="267286"/>
                  </a:moveTo>
                  <a:lnTo>
                    <a:pt x="518898" y="0"/>
                  </a:lnTo>
                  <a:lnTo>
                    <a:pt x="504830" y="608210"/>
                  </a:lnTo>
                  <a:lnTo>
                    <a:pt x="0" y="608210"/>
                  </a:lnTo>
                  <a:lnTo>
                    <a:pt x="0" y="267286"/>
                  </a:lnTo>
                  <a:close/>
                </a:path>
              </a:pathLst>
            </a:custGeom>
            <a:solidFill>
              <a:srgbClr val="D09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2" name="矩形 12"/>
            <p:cNvSpPr/>
            <p:nvPr/>
          </p:nvSpPr>
          <p:spPr>
            <a:xfrm flipH="1">
              <a:off x="8181356" y="2601690"/>
              <a:ext cx="596863" cy="893995"/>
            </a:xfrm>
            <a:custGeom>
              <a:avLst/>
              <a:gdLst>
                <a:gd name="connsiteX0" fmla="*/ 0 w 1676068"/>
                <a:gd name="connsiteY0" fmla="*/ 0 h 399245"/>
                <a:gd name="connsiteX1" fmla="*/ 1676068 w 1676068"/>
                <a:gd name="connsiteY1" fmla="*/ 0 h 399245"/>
                <a:gd name="connsiteX2" fmla="*/ 1676068 w 1676068"/>
                <a:gd name="connsiteY2" fmla="*/ 399245 h 399245"/>
                <a:gd name="connsiteX3" fmla="*/ 0 w 1676068"/>
                <a:gd name="connsiteY3" fmla="*/ 399245 h 399245"/>
                <a:gd name="connsiteX4" fmla="*/ 0 w 1676068"/>
                <a:gd name="connsiteY4" fmla="*/ 0 h 399245"/>
                <a:gd name="connsiteX0" fmla="*/ 0 w 1690135"/>
                <a:gd name="connsiteY0" fmla="*/ 464234 h 863479"/>
                <a:gd name="connsiteX1" fmla="*/ 1690135 w 1690135"/>
                <a:gd name="connsiteY1" fmla="*/ 0 h 863479"/>
                <a:gd name="connsiteX2" fmla="*/ 1676068 w 1690135"/>
                <a:gd name="connsiteY2" fmla="*/ 863479 h 863479"/>
                <a:gd name="connsiteX3" fmla="*/ 0 w 1690135"/>
                <a:gd name="connsiteY3" fmla="*/ 863479 h 863479"/>
                <a:gd name="connsiteX4" fmla="*/ 0 w 1690135"/>
                <a:gd name="connsiteY4" fmla="*/ 464234 h 863479"/>
                <a:gd name="connsiteX0" fmla="*/ 0 w 1690135"/>
                <a:gd name="connsiteY0" fmla="*/ 464234 h 863479"/>
                <a:gd name="connsiteX1" fmla="*/ 1690135 w 1690135"/>
                <a:gd name="connsiteY1" fmla="*/ 0 h 863479"/>
                <a:gd name="connsiteX2" fmla="*/ 1690135 w 1690135"/>
                <a:gd name="connsiteY2" fmla="*/ 596193 h 863479"/>
                <a:gd name="connsiteX3" fmla="*/ 0 w 1690135"/>
                <a:gd name="connsiteY3" fmla="*/ 863479 h 863479"/>
                <a:gd name="connsiteX4" fmla="*/ 0 w 1690135"/>
                <a:gd name="connsiteY4" fmla="*/ 464234 h 863479"/>
                <a:gd name="connsiteX0" fmla="*/ 0 w 1690135"/>
                <a:gd name="connsiteY0" fmla="*/ 478301 h 877546"/>
                <a:gd name="connsiteX1" fmla="*/ 1690135 w 1690135"/>
                <a:gd name="connsiteY1" fmla="*/ 0 h 877546"/>
                <a:gd name="connsiteX2" fmla="*/ 1690135 w 1690135"/>
                <a:gd name="connsiteY2" fmla="*/ 610260 h 877546"/>
                <a:gd name="connsiteX3" fmla="*/ 0 w 1690135"/>
                <a:gd name="connsiteY3" fmla="*/ 877546 h 877546"/>
                <a:gd name="connsiteX4" fmla="*/ 0 w 1690135"/>
                <a:gd name="connsiteY4" fmla="*/ 478301 h 877546"/>
                <a:gd name="connsiteX0" fmla="*/ 0 w 1783997"/>
                <a:gd name="connsiteY0" fmla="*/ 478301 h 1341780"/>
                <a:gd name="connsiteX1" fmla="*/ 1690135 w 1783997"/>
                <a:gd name="connsiteY1" fmla="*/ 0 h 1341780"/>
                <a:gd name="connsiteX2" fmla="*/ 1783997 w 1783997"/>
                <a:gd name="connsiteY2" fmla="*/ 1341780 h 1341780"/>
                <a:gd name="connsiteX3" fmla="*/ 0 w 1783997"/>
                <a:gd name="connsiteY3" fmla="*/ 877546 h 1341780"/>
                <a:gd name="connsiteX4" fmla="*/ 0 w 1783997"/>
                <a:gd name="connsiteY4" fmla="*/ 478301 h 1341780"/>
                <a:gd name="connsiteX0" fmla="*/ 0 w 1783997"/>
                <a:gd name="connsiteY0" fmla="*/ 0 h 863479"/>
                <a:gd name="connsiteX1" fmla="*/ 1737066 w 1783997"/>
                <a:gd name="connsiteY1" fmla="*/ 225083 h 863479"/>
                <a:gd name="connsiteX2" fmla="*/ 1783997 w 1783997"/>
                <a:gd name="connsiteY2" fmla="*/ 863479 h 863479"/>
                <a:gd name="connsiteX3" fmla="*/ 0 w 1783997"/>
                <a:gd name="connsiteY3" fmla="*/ 399245 h 863479"/>
                <a:gd name="connsiteX4" fmla="*/ 0 w 1783997"/>
                <a:gd name="connsiteY4" fmla="*/ 0 h 863479"/>
                <a:gd name="connsiteX0" fmla="*/ 0 w 1783997"/>
                <a:gd name="connsiteY0" fmla="*/ 0 h 891614"/>
                <a:gd name="connsiteX1" fmla="*/ 1737066 w 1783997"/>
                <a:gd name="connsiteY1" fmla="*/ 225083 h 891614"/>
                <a:gd name="connsiteX2" fmla="*/ 1783997 w 1783997"/>
                <a:gd name="connsiteY2" fmla="*/ 891614 h 891614"/>
                <a:gd name="connsiteX3" fmla="*/ 0 w 1783997"/>
                <a:gd name="connsiteY3" fmla="*/ 399245 h 891614"/>
                <a:gd name="connsiteX4" fmla="*/ 0 w 1783997"/>
                <a:gd name="connsiteY4" fmla="*/ 0 h 891614"/>
                <a:gd name="connsiteX0" fmla="*/ 0 w 1783997"/>
                <a:gd name="connsiteY0" fmla="*/ 0 h 891614"/>
                <a:gd name="connsiteX1" fmla="*/ 1737066 w 1783997"/>
                <a:gd name="connsiteY1" fmla="*/ 253218 h 891614"/>
                <a:gd name="connsiteX2" fmla="*/ 1783997 w 1783997"/>
                <a:gd name="connsiteY2" fmla="*/ 891614 h 891614"/>
                <a:gd name="connsiteX3" fmla="*/ 0 w 1783997"/>
                <a:gd name="connsiteY3" fmla="*/ 399245 h 891614"/>
                <a:gd name="connsiteX4" fmla="*/ 0 w 1783997"/>
                <a:gd name="connsiteY4" fmla="*/ 0 h 891614"/>
                <a:gd name="connsiteX0" fmla="*/ 0 w 1783997"/>
                <a:gd name="connsiteY0" fmla="*/ 0 h 877547"/>
                <a:gd name="connsiteX1" fmla="*/ 1737066 w 1783997"/>
                <a:gd name="connsiteY1" fmla="*/ 253218 h 877547"/>
                <a:gd name="connsiteX2" fmla="*/ 1783997 w 1783997"/>
                <a:gd name="connsiteY2" fmla="*/ 877547 h 877547"/>
                <a:gd name="connsiteX3" fmla="*/ 0 w 1783997"/>
                <a:gd name="connsiteY3" fmla="*/ 399245 h 877547"/>
                <a:gd name="connsiteX4" fmla="*/ 0 w 1783997"/>
                <a:gd name="connsiteY4" fmla="*/ 0 h 877547"/>
                <a:gd name="connsiteX0" fmla="*/ 0 w 1783997"/>
                <a:gd name="connsiteY0" fmla="*/ 0 h 863479"/>
                <a:gd name="connsiteX1" fmla="*/ 1737066 w 1783997"/>
                <a:gd name="connsiteY1" fmla="*/ 253218 h 863479"/>
                <a:gd name="connsiteX2" fmla="*/ 1783997 w 1783997"/>
                <a:gd name="connsiteY2" fmla="*/ 863479 h 863479"/>
                <a:gd name="connsiteX3" fmla="*/ 0 w 1783997"/>
                <a:gd name="connsiteY3" fmla="*/ 399245 h 863479"/>
                <a:gd name="connsiteX4" fmla="*/ 0 w 1783997"/>
                <a:gd name="connsiteY4" fmla="*/ 0 h 863479"/>
                <a:gd name="connsiteX0" fmla="*/ 0 w 1830928"/>
                <a:gd name="connsiteY0" fmla="*/ 0 h 863479"/>
                <a:gd name="connsiteX1" fmla="*/ 1737066 w 1830928"/>
                <a:gd name="connsiteY1" fmla="*/ 253218 h 863479"/>
                <a:gd name="connsiteX2" fmla="*/ 1830928 w 1830928"/>
                <a:gd name="connsiteY2" fmla="*/ 863479 h 863479"/>
                <a:gd name="connsiteX3" fmla="*/ 0 w 1830928"/>
                <a:gd name="connsiteY3" fmla="*/ 399245 h 863479"/>
                <a:gd name="connsiteX4" fmla="*/ 0 w 1830928"/>
                <a:gd name="connsiteY4" fmla="*/ 0 h 863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0928" h="863479">
                  <a:moveTo>
                    <a:pt x="0" y="0"/>
                  </a:moveTo>
                  <a:lnTo>
                    <a:pt x="1737066" y="253218"/>
                  </a:lnTo>
                  <a:lnTo>
                    <a:pt x="1830928" y="863479"/>
                  </a:lnTo>
                  <a:lnTo>
                    <a:pt x="0" y="399245"/>
                  </a:lnTo>
                  <a:lnTo>
                    <a:pt x="0" y="0"/>
                  </a:lnTo>
                  <a:close/>
                </a:path>
              </a:pathLst>
            </a:custGeom>
            <a:solidFill>
              <a:srgbClr val="B477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dirty="0"/>
                <a:t>                        </a:t>
              </a:r>
              <a:endParaRPr lang="zh-CN" altLang="en-US" dirty="0"/>
            </a:p>
          </p:txBody>
        </p:sp>
        <p:sp>
          <p:nvSpPr>
            <p:cNvPr id="23" name="矩形 22"/>
            <p:cNvSpPr/>
            <p:nvPr/>
          </p:nvSpPr>
          <p:spPr>
            <a:xfrm>
              <a:off x="8765520" y="1547316"/>
              <a:ext cx="3219252" cy="398567"/>
            </a:xfrm>
            <a:prstGeom prst="rect">
              <a:avLst/>
            </a:prstGeom>
            <a:solidFill>
              <a:srgbClr val="12BB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4" name="矩形 23"/>
            <p:cNvSpPr/>
            <p:nvPr/>
          </p:nvSpPr>
          <p:spPr>
            <a:xfrm>
              <a:off x="8779806" y="1945882"/>
              <a:ext cx="3219252" cy="341401"/>
            </a:xfrm>
            <a:prstGeom prst="rect">
              <a:avLst/>
            </a:prstGeom>
            <a:solidFill>
              <a:srgbClr val="7EBE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5" name="矩形 24"/>
            <p:cNvSpPr/>
            <p:nvPr/>
          </p:nvSpPr>
          <p:spPr>
            <a:xfrm>
              <a:off x="8779806" y="2287283"/>
              <a:ext cx="3219252" cy="341402"/>
            </a:xfrm>
            <a:prstGeom prst="rect">
              <a:avLst/>
            </a:prstGeom>
            <a:solidFill>
              <a:srgbClr val="FFBE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6" name="矩形 25"/>
            <p:cNvSpPr/>
            <p:nvPr/>
          </p:nvSpPr>
          <p:spPr>
            <a:xfrm>
              <a:off x="8773457" y="2628685"/>
              <a:ext cx="3219252" cy="398566"/>
            </a:xfrm>
            <a:prstGeom prst="rect">
              <a:avLst/>
            </a:prstGeom>
            <a:solidFill>
              <a:srgbClr val="D885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27" name="组合 26"/>
          <p:cNvGrpSpPr>
            <a:grpSpLocks/>
          </p:cNvGrpSpPr>
          <p:nvPr/>
        </p:nvGrpSpPr>
        <p:grpSpPr bwMode="auto">
          <a:xfrm>
            <a:off x="4148138" y="1223963"/>
            <a:ext cx="3862387" cy="4287837"/>
            <a:chOff x="3731904" y="801617"/>
            <a:chExt cx="3863032" cy="3661707"/>
          </a:xfrm>
        </p:grpSpPr>
        <p:sp>
          <p:nvSpPr>
            <p:cNvPr id="28" name="矩形 27"/>
            <p:cNvSpPr/>
            <p:nvPr/>
          </p:nvSpPr>
          <p:spPr>
            <a:xfrm>
              <a:off x="3731904" y="801617"/>
              <a:ext cx="3863032" cy="36617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9" name="矩形 28"/>
            <p:cNvSpPr/>
            <p:nvPr/>
          </p:nvSpPr>
          <p:spPr>
            <a:xfrm>
              <a:off x="3733491" y="801617"/>
              <a:ext cx="3861445" cy="340277"/>
            </a:xfrm>
            <a:prstGeom prst="rect">
              <a:avLst/>
            </a:prstGeom>
            <a:solidFill>
              <a:srgbClr val="FFBE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0" name="矩形 29"/>
            <p:cNvSpPr/>
            <p:nvPr/>
          </p:nvSpPr>
          <p:spPr>
            <a:xfrm>
              <a:off x="3733491" y="4123047"/>
              <a:ext cx="3861445" cy="340277"/>
            </a:xfrm>
            <a:prstGeom prst="rect">
              <a:avLst/>
            </a:prstGeom>
            <a:solidFill>
              <a:srgbClr val="5BAD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1" name="矩形 30"/>
            <p:cNvSpPr/>
            <p:nvPr/>
          </p:nvSpPr>
          <p:spPr>
            <a:xfrm rot="5400000">
              <a:off x="2234729" y="2298792"/>
              <a:ext cx="3321430" cy="327080"/>
            </a:xfrm>
            <a:prstGeom prst="rect">
              <a:avLst/>
            </a:prstGeom>
            <a:solidFill>
              <a:srgbClr val="D885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2" name="矩形 31"/>
            <p:cNvSpPr/>
            <p:nvPr/>
          </p:nvSpPr>
          <p:spPr>
            <a:xfrm rot="5400000">
              <a:off x="5764892" y="2630569"/>
              <a:ext cx="3318719" cy="341369"/>
            </a:xfrm>
            <a:prstGeom prst="rect">
              <a:avLst/>
            </a:prstGeom>
            <a:solidFill>
              <a:srgbClr val="7EBE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33" name="文本框 32"/>
          <p:cNvSpPr txBox="1">
            <a:spLocks noChangeArrowheads="1"/>
          </p:cNvSpPr>
          <p:nvPr/>
        </p:nvSpPr>
        <p:spPr bwMode="auto">
          <a:xfrm>
            <a:off x="5317118" y="1738244"/>
            <a:ext cx="14081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200" b="1" dirty="0" smtClean="0">
                <a:latin typeface="宋体" panose="02010600030101010101" pitchFamily="2" charset="-122"/>
              </a:rPr>
              <a:t>品名</a:t>
            </a:r>
            <a:endParaRPr lang="zh-CN" altLang="en-US" sz="3200" b="1" dirty="0">
              <a:latin typeface="宋体" panose="02010600030101010101" pitchFamily="2" charset="-122"/>
            </a:endParaRPr>
          </a:p>
        </p:txBody>
      </p:sp>
      <p:sp>
        <p:nvSpPr>
          <p:cNvPr id="34" name="TextBox 35"/>
          <p:cNvSpPr txBox="1">
            <a:spLocks noChangeArrowheads="1"/>
          </p:cNvSpPr>
          <p:nvPr/>
        </p:nvSpPr>
        <p:spPr bwMode="auto">
          <a:xfrm>
            <a:off x="4822825" y="2278063"/>
            <a:ext cx="244792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2000" dirty="0" smtClean="0">
                <a:solidFill>
                  <a:srgbClr val="000000"/>
                </a:solidFill>
                <a:latin typeface="+mn-ea"/>
                <a:ea typeface="+mn-ea"/>
              </a:rPr>
              <a:t>商品的名称，是某种商品区别于其他商品的一种称呼或概念。</a:t>
            </a:r>
            <a:endParaRPr lang="en-US" altLang="zh-CN" sz="2000" dirty="0">
              <a:solidFill>
                <a:srgbClr val="000000"/>
              </a:solidFill>
              <a:latin typeface="+mn-ea"/>
              <a:ea typeface="+mn-ea"/>
            </a:endParaRPr>
          </a:p>
        </p:txBody>
      </p:sp>
      <p:sp>
        <p:nvSpPr>
          <p:cNvPr id="35" name="TextBox 35"/>
          <p:cNvSpPr txBox="1">
            <a:spLocks noChangeArrowheads="1"/>
          </p:cNvSpPr>
          <p:nvPr/>
        </p:nvSpPr>
        <p:spPr bwMode="auto">
          <a:xfrm>
            <a:off x="4822824" y="3632607"/>
            <a:ext cx="244792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2000" dirty="0" smtClean="0">
                <a:solidFill>
                  <a:srgbClr val="000000"/>
                </a:solidFill>
                <a:latin typeface="宋体" panose="02010600030101010101" pitchFamily="2" charset="-122"/>
              </a:rPr>
              <a:t>在一定程度上体现了商品的自然属性、用途以及主要的性能特征</a:t>
            </a:r>
            <a:endParaRPr lang="en-US" altLang="zh-CN" sz="2000" dirty="0">
              <a:solidFill>
                <a:srgbClr val="000000"/>
              </a:solidFill>
              <a:latin typeface="宋体" panose="02010600030101010101" pitchFamily="2" charset="-122"/>
            </a:endParaRPr>
          </a:p>
        </p:txBody>
      </p:sp>
      <p:grpSp>
        <p:nvGrpSpPr>
          <p:cNvPr id="36" name="组合 50"/>
          <p:cNvGrpSpPr>
            <a:grpSpLocks/>
          </p:cNvGrpSpPr>
          <p:nvPr/>
        </p:nvGrpSpPr>
        <p:grpSpPr bwMode="auto">
          <a:xfrm>
            <a:off x="145505" y="94325"/>
            <a:ext cx="603250" cy="552450"/>
            <a:chOff x="0" y="0"/>
            <a:chExt cx="737947" cy="676838"/>
          </a:xfrm>
        </p:grpSpPr>
        <p:sp>
          <p:nvSpPr>
            <p:cNvPr id="37"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38"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39"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40" name="标题 1"/>
          <p:cNvSpPr txBox="1">
            <a:spLocks noChangeArrowheads="1"/>
          </p:cNvSpPr>
          <p:nvPr/>
        </p:nvSpPr>
        <p:spPr>
          <a:xfrm>
            <a:off x="1028155" y="210147"/>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zh-CN" altLang="en-US" sz="2400" b="1" dirty="0" smtClean="0">
                <a:solidFill>
                  <a:prstClr val="black"/>
                </a:solidFill>
              </a:rPr>
              <a:t>品名</a:t>
            </a:r>
            <a:endParaRPr lang="zh-CN" altLang="zh-CN" sz="2400" b="1" dirty="0" smtClean="0">
              <a:solidFill>
                <a:prstClr val="black"/>
              </a:solidFill>
            </a:endParaRPr>
          </a:p>
        </p:txBody>
      </p:sp>
    </p:spTree>
    <p:extLst>
      <p:ext uri="{BB962C8B-B14F-4D97-AF65-F5344CB8AC3E}">
        <p14:creationId xmlns:p14="http://schemas.microsoft.com/office/powerpoint/2010/main" val="13087834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nodeType="afterGroup">
                            <p:stCondLst>
                              <p:cond delay="10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nodeType="afterGroup">
                            <p:stCondLst>
                              <p:cond delay="1500"/>
                            </p:stCondLst>
                            <p:childTnLst>
                              <p:par>
                                <p:cTn id="15" presetID="38" presetClass="entr" presetSubtype="0" accel="50000" fill="hold" grpId="0" nodeType="afterEffect">
                                  <p:stCondLst>
                                    <p:cond delay="0"/>
                                  </p:stCondLst>
                                  <p:iterate type="lt">
                                    <p:tmPct val="50000"/>
                                  </p:iterate>
                                  <p:childTnLst>
                                    <p:set>
                                      <p:cBhvr>
                                        <p:cTn id="16" dur="1" fill="hold">
                                          <p:stCondLst>
                                            <p:cond delay="0"/>
                                          </p:stCondLst>
                                        </p:cTn>
                                        <p:tgtEl>
                                          <p:spTgt spid="33"/>
                                        </p:tgtEl>
                                        <p:attrNameLst>
                                          <p:attrName>style.visibility</p:attrName>
                                        </p:attrNameLst>
                                      </p:cBhvr>
                                      <p:to>
                                        <p:strVal val="visible"/>
                                      </p:to>
                                    </p:set>
                                    <p:set>
                                      <p:cBhvr>
                                        <p:cTn id="17" dur="227" fill="hold">
                                          <p:stCondLst>
                                            <p:cond delay="0"/>
                                          </p:stCondLst>
                                        </p:cTn>
                                        <p:tgtEl>
                                          <p:spTgt spid="33"/>
                                        </p:tgtEl>
                                        <p:attrNameLst>
                                          <p:attrName>style.rotation</p:attrName>
                                        </p:attrNameLst>
                                      </p:cBhvr>
                                      <p:to>
                                        <p:strVal val="-45.0"/>
                                      </p:to>
                                    </p:set>
                                    <p:anim calcmode="lin" valueType="num">
                                      <p:cBhvr>
                                        <p:cTn id="18" dur="227" fill="hold">
                                          <p:stCondLst>
                                            <p:cond delay="227"/>
                                          </p:stCondLst>
                                        </p:cTn>
                                        <p:tgtEl>
                                          <p:spTgt spid="33"/>
                                        </p:tgtEl>
                                        <p:attrNameLst>
                                          <p:attrName>style.rotation</p:attrName>
                                        </p:attrNameLst>
                                      </p:cBhvr>
                                      <p:tavLst>
                                        <p:tav tm="0">
                                          <p:val>
                                            <p:fltVal val="-45"/>
                                          </p:val>
                                        </p:tav>
                                        <p:tav tm="69900">
                                          <p:val>
                                            <p:fltVal val="45"/>
                                          </p:val>
                                        </p:tav>
                                        <p:tav tm="100000">
                                          <p:val>
                                            <p:fltVal val="0"/>
                                          </p:val>
                                        </p:tav>
                                      </p:tavLst>
                                    </p:anim>
                                    <p:anim calcmode="lin" valueType="num">
                                      <p:cBhvr>
                                        <p:cTn id="19" dur="227" fill="hold">
                                          <p:stCondLst>
                                            <p:cond delay="0"/>
                                          </p:stCondLst>
                                        </p:cTn>
                                        <p:tgtEl>
                                          <p:spTgt spid="33"/>
                                        </p:tgtEl>
                                        <p:attrNameLst>
                                          <p:attrName>ppt_y</p:attrName>
                                        </p:attrNameLst>
                                      </p:cBhvr>
                                      <p:tavLst>
                                        <p:tav tm="0">
                                          <p:val>
                                            <p:strVal val="#ppt_y-1"/>
                                          </p:val>
                                        </p:tav>
                                        <p:tav tm="100000">
                                          <p:val>
                                            <p:strVal val="#ppt_y-(0.354*#ppt_w-0.172*#ppt_h)"/>
                                          </p:val>
                                        </p:tav>
                                      </p:tavLst>
                                    </p:anim>
                                    <p:anim calcmode="lin" valueType="num">
                                      <p:cBhvr>
                                        <p:cTn id="20" dur="78" decel="50000" autoRev="1" fill="hold">
                                          <p:stCondLst>
                                            <p:cond delay="227"/>
                                          </p:stCondLst>
                                        </p:cTn>
                                        <p:tgtEl>
                                          <p:spTgt spid="33"/>
                                        </p:tgtEl>
                                        <p:attrNameLst>
                                          <p:attrName>ppt_y</p:attrName>
                                        </p:attrNameLst>
                                      </p:cBhvr>
                                      <p:tavLst>
                                        <p:tav tm="0">
                                          <p:val>
                                            <p:strVal val="#ppt_y-(0.354*#ppt_w-0.172*#ppt_h)"/>
                                          </p:val>
                                        </p:tav>
                                        <p:tav tm="100000">
                                          <p:val>
                                            <p:strVal val="#ppt_y-(0.354*#ppt_w-0.172*#ppt_h)-#ppt_h/2"/>
                                          </p:val>
                                        </p:tav>
                                      </p:tavLst>
                                    </p:anim>
                                    <p:anim calcmode="lin" valueType="num">
                                      <p:cBhvr>
                                        <p:cTn id="21" dur="68" fill="hold">
                                          <p:stCondLst>
                                            <p:cond delay="432"/>
                                          </p:stCondLst>
                                        </p:cTn>
                                        <p:tgtEl>
                                          <p:spTgt spid="33"/>
                                        </p:tgtEl>
                                        <p:attrNameLst>
                                          <p:attrName>ppt_y</p:attrName>
                                        </p:attrNameLst>
                                      </p:cBhvr>
                                      <p:tavLst>
                                        <p:tav tm="0">
                                          <p:val>
                                            <p:strVal val="#ppt_y-(0.354*#ppt_w-0.172*#ppt_h)"/>
                                          </p:val>
                                        </p:tav>
                                        <p:tav tm="100000">
                                          <p:val>
                                            <p:strVal val="#ppt_y"/>
                                          </p:val>
                                        </p:tav>
                                      </p:tavLst>
                                    </p:anim>
                                  </p:childTnLst>
                                </p:cTn>
                              </p:par>
                            </p:childTnLst>
                          </p:cTn>
                        </p:par>
                        <p:par>
                          <p:cTn id="22" fill="hold" nodeType="afterGroup">
                            <p:stCondLst>
                              <p:cond delay="225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34"/>
                                        </p:tgtEl>
                                        <p:attrNameLst>
                                          <p:attrName>style.visibility</p:attrName>
                                        </p:attrNameLst>
                                      </p:cBhvr>
                                      <p:to>
                                        <p:strVal val="visible"/>
                                      </p:to>
                                    </p:set>
                                    <p:anim calcmode="lin" valueType="num">
                                      <p:cBhvr>
                                        <p:cTn id="25"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4"/>
                                        </p:tgtEl>
                                        <p:attrNameLst>
                                          <p:attrName>ppt_y</p:attrName>
                                        </p:attrNameLst>
                                      </p:cBhvr>
                                      <p:tavLst>
                                        <p:tav tm="0">
                                          <p:val>
                                            <p:strVal val="#ppt_y"/>
                                          </p:val>
                                        </p:tav>
                                        <p:tav tm="100000">
                                          <p:val>
                                            <p:strVal val="#ppt_y"/>
                                          </p:val>
                                        </p:tav>
                                      </p:tavLst>
                                    </p:anim>
                                    <p:anim calcmode="lin" valueType="num">
                                      <p:cBhvr>
                                        <p:cTn id="27"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4"/>
                                        </p:tgtEl>
                                      </p:cBhvr>
                                    </p:animEffect>
                                  </p:childTnLst>
                                </p:cTn>
                              </p:par>
                              <p:par>
                                <p:cTn id="30" presetID="41" presetClass="entr" presetSubtype="0" fill="hold" grpId="0" nodeType="withEffect">
                                  <p:stCondLst>
                                    <p:cond delay="0"/>
                                  </p:stCondLst>
                                  <p:iterate type="lt">
                                    <p:tmPct val="10000"/>
                                  </p:iterate>
                                  <p:childTnLst>
                                    <p:set>
                                      <p:cBhvr>
                                        <p:cTn id="31" dur="1" fill="hold">
                                          <p:stCondLst>
                                            <p:cond delay="0"/>
                                          </p:stCondLst>
                                        </p:cTn>
                                        <p:tgtEl>
                                          <p:spTgt spid="35"/>
                                        </p:tgtEl>
                                        <p:attrNameLst>
                                          <p:attrName>style.visibility</p:attrName>
                                        </p:attrNameLst>
                                      </p:cBhvr>
                                      <p:to>
                                        <p:strVal val="visible"/>
                                      </p:to>
                                    </p:set>
                                    <p:anim calcmode="lin" valueType="num">
                                      <p:cBhvr>
                                        <p:cTn id="32"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35"/>
                                        </p:tgtEl>
                                        <p:attrNameLst>
                                          <p:attrName>ppt_y</p:attrName>
                                        </p:attrNameLst>
                                      </p:cBhvr>
                                      <p:tavLst>
                                        <p:tav tm="0">
                                          <p:val>
                                            <p:strVal val="#ppt_y"/>
                                          </p:val>
                                        </p:tav>
                                        <p:tav tm="100000">
                                          <p:val>
                                            <p:strVal val="#ppt_y"/>
                                          </p:val>
                                        </p:tav>
                                      </p:tavLst>
                                    </p:anim>
                                    <p:anim calcmode="lin" valueType="num">
                                      <p:cBhvr>
                                        <p:cTn id="34"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7" name="TextBox 25"/>
          <p:cNvSpPr txBox="1">
            <a:spLocks noChangeArrowheads="1"/>
          </p:cNvSpPr>
          <p:nvPr/>
        </p:nvSpPr>
        <p:spPr bwMode="auto">
          <a:xfrm>
            <a:off x="1726105" y="924841"/>
            <a:ext cx="7500937" cy="559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Arial" panose="020B0604020202020204" pitchFamily="34" charset="0"/>
              <a:buNone/>
              <a:defRPr/>
            </a:pPr>
            <a:r>
              <a:rPr lang="zh-CN" altLang="en-US" sz="2000" b="1" u="sng" dirty="0">
                <a:solidFill>
                  <a:schemeClr val="accent5"/>
                </a:solidFill>
                <a:latin typeface="宋体" panose="02010600030101010101" pitchFamily="2" charset="-122"/>
              </a:rPr>
              <a:t>货物的名称</a:t>
            </a:r>
            <a:r>
              <a:rPr lang="zh-CN" altLang="en-US" sz="2000" dirty="0" smtClean="0">
                <a:effectLst>
                  <a:outerShdw blurRad="38100" dist="38100" dir="2700000" algn="tl">
                    <a:srgbClr val="C0C0C0"/>
                  </a:outerShdw>
                </a:effectLst>
                <a:latin typeface="宋体" panose="02010600030101010101" pitchFamily="2" charset="-122"/>
              </a:rPr>
              <a:t>　　</a:t>
            </a:r>
            <a:endParaRPr lang="zh-CN" altLang="en-US" sz="2000" dirty="0" smtClean="0">
              <a:latin typeface="宋体" panose="02010600030101010101" pitchFamily="2" charset="-122"/>
            </a:endParaRPr>
          </a:p>
        </p:txBody>
      </p:sp>
      <p:sp>
        <p:nvSpPr>
          <p:cNvPr id="8208" name="Text Box 16"/>
          <p:cNvSpPr txBox="1">
            <a:spLocks noChangeArrowheads="1"/>
          </p:cNvSpPr>
          <p:nvPr/>
        </p:nvSpPr>
        <p:spPr bwMode="auto">
          <a:xfrm>
            <a:off x="1858896" y="1825715"/>
            <a:ext cx="6192837" cy="101822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0170" tIns="46990" rIns="90170" bIns="4699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Font typeface="Arial" panose="020B0604020202020204" pitchFamily="34" charset="0"/>
              <a:buNone/>
            </a:pPr>
            <a:r>
              <a:rPr lang="zh-CN" altLang="zh-CN" sz="2000" dirty="0">
                <a:latin typeface="宋体" panose="02010600030101010101" pitchFamily="2" charset="-122"/>
              </a:rPr>
              <a:t>货物的名称</a:t>
            </a:r>
            <a:r>
              <a:rPr lang="zh-CN" altLang="zh-CN" sz="2000" dirty="0">
                <a:latin typeface="Times New Roman" panose="02020603050405020304" pitchFamily="18" charset="0"/>
                <a:cs typeface="Times New Roman" panose="02020603050405020304" pitchFamily="18" charset="0"/>
              </a:rPr>
              <a:t>（name of commodity）， </a:t>
            </a:r>
            <a:r>
              <a:rPr lang="zh-CN" altLang="zh-CN" sz="2000" dirty="0">
                <a:latin typeface="宋体" panose="02010600030101010101" pitchFamily="2" charset="-122"/>
              </a:rPr>
              <a:t>即品名</a:t>
            </a:r>
          </a:p>
          <a:p>
            <a:pPr eaLnBrk="1" hangingPunct="1">
              <a:lnSpc>
                <a:spcPct val="150000"/>
              </a:lnSpc>
              <a:spcBef>
                <a:spcPct val="0"/>
              </a:spcBef>
              <a:buFont typeface="Arial" panose="020B0604020202020204" pitchFamily="34" charset="0"/>
              <a:buNone/>
            </a:pPr>
            <a:r>
              <a:rPr lang="zh-CN" altLang="zh-CN" sz="2000" dirty="0">
                <a:latin typeface="宋体" panose="02010600030101010101" pitchFamily="2" charset="-122"/>
              </a:rPr>
              <a:t> 使用国际上通行的名称。</a:t>
            </a:r>
          </a:p>
        </p:txBody>
      </p:sp>
      <p:sp>
        <p:nvSpPr>
          <p:cNvPr id="8209" name="Text Box 17"/>
          <p:cNvSpPr txBox="1">
            <a:spLocks noChangeArrowheads="1"/>
          </p:cNvSpPr>
          <p:nvPr/>
        </p:nvSpPr>
        <p:spPr bwMode="auto">
          <a:xfrm>
            <a:off x="1858896" y="3185047"/>
            <a:ext cx="6192837" cy="194155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lIns="90170" tIns="46990" rIns="90170" bIns="4699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Font typeface="Arial" panose="020B0604020202020204" pitchFamily="34" charset="0"/>
              <a:buNone/>
            </a:pPr>
            <a:r>
              <a:rPr lang="zh-CN" altLang="en-US" sz="2000">
                <a:latin typeface="宋体" panose="02010600030101010101" pitchFamily="2" charset="-122"/>
              </a:rPr>
              <a:t>事件回放：一进出口商出口苹果酒一批，国外开来信用证品名为Apple Wine,我方为单证一致起见，所有单据上均用“Apple Wine"，不料，货到后遭到海关的扣留罚款，因为该酒的内外包装上均写得是“Cider” 。</a:t>
            </a:r>
          </a:p>
        </p:txBody>
      </p:sp>
      <p:grpSp>
        <p:nvGrpSpPr>
          <p:cNvPr id="18" name="组合 50"/>
          <p:cNvGrpSpPr>
            <a:grpSpLocks/>
          </p:cNvGrpSpPr>
          <p:nvPr/>
        </p:nvGrpSpPr>
        <p:grpSpPr bwMode="auto">
          <a:xfrm>
            <a:off x="145505" y="94325"/>
            <a:ext cx="603250" cy="552450"/>
            <a:chOff x="0" y="0"/>
            <a:chExt cx="737947" cy="676838"/>
          </a:xfrm>
        </p:grpSpPr>
        <p:sp>
          <p:nvSpPr>
            <p:cNvPr id="19"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20"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21"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22" name="标题 1"/>
          <p:cNvSpPr txBox="1">
            <a:spLocks noChangeArrowheads="1"/>
          </p:cNvSpPr>
          <p:nvPr/>
        </p:nvSpPr>
        <p:spPr>
          <a:xfrm>
            <a:off x="1028155" y="210147"/>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zh-CN" altLang="en-US" sz="2400" b="1" dirty="0" smtClean="0">
                <a:solidFill>
                  <a:prstClr val="black"/>
                </a:solidFill>
              </a:rPr>
              <a:t>品名条款</a:t>
            </a:r>
            <a:endParaRPr lang="zh-CN" altLang="zh-CN" sz="2400" b="1" dirty="0" smtClean="0">
              <a:solidFill>
                <a:prstClr val="black"/>
              </a:solidFill>
            </a:endParaRPr>
          </a:p>
        </p:txBody>
      </p:sp>
    </p:spTree>
    <p:extLst>
      <p:ext uri="{BB962C8B-B14F-4D97-AF65-F5344CB8AC3E}">
        <p14:creationId xmlns:p14="http://schemas.microsoft.com/office/powerpoint/2010/main" val="2823177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207">
                                            <p:txEl>
                                              <p:pRg st="0" end="0"/>
                                            </p:txEl>
                                          </p:spTgt>
                                        </p:tgtEl>
                                        <p:attrNameLst>
                                          <p:attrName>style.visibility</p:attrName>
                                        </p:attrNameLst>
                                      </p:cBhvr>
                                      <p:to>
                                        <p:strVal val="visible"/>
                                      </p:to>
                                    </p:set>
                                    <p:anim calcmode="lin" valueType="num">
                                      <p:cBhvr additive="base">
                                        <p:cTn id="7" dur="500" fill="hold"/>
                                        <p:tgtEl>
                                          <p:spTgt spid="820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2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209"/>
                                        </p:tgtEl>
                                        <p:attrNameLst>
                                          <p:attrName>style.visibility</p:attrName>
                                        </p:attrNameLst>
                                      </p:cBhvr>
                                      <p:to>
                                        <p:strVal val="visible"/>
                                      </p:to>
                                    </p:set>
                                    <p:anim calcmode="lin" valueType="num">
                                      <p:cBhvr additive="base">
                                        <p:cTn id="13" dur="500" fill="hold"/>
                                        <p:tgtEl>
                                          <p:spTgt spid="8209"/>
                                        </p:tgtEl>
                                        <p:attrNameLst>
                                          <p:attrName>ppt_x</p:attrName>
                                        </p:attrNameLst>
                                      </p:cBhvr>
                                      <p:tavLst>
                                        <p:tav tm="0">
                                          <p:val>
                                            <p:strVal val="#ppt_x"/>
                                          </p:val>
                                        </p:tav>
                                        <p:tav tm="100000">
                                          <p:val>
                                            <p:strVal val="#ppt_x"/>
                                          </p:val>
                                        </p:tav>
                                      </p:tavLst>
                                    </p:anim>
                                    <p:anim calcmode="lin" valueType="num">
                                      <p:cBhvr additive="base">
                                        <p:cTn id="14" dur="500" fill="hold"/>
                                        <p:tgtEl>
                                          <p:spTgt spid="820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208"/>
                                        </p:tgtEl>
                                        <p:attrNameLst>
                                          <p:attrName>style.visibility</p:attrName>
                                        </p:attrNameLst>
                                      </p:cBhvr>
                                      <p:to>
                                        <p:strVal val="visible"/>
                                      </p:to>
                                    </p:set>
                                    <p:anim calcmode="lin" valueType="num">
                                      <p:cBhvr additive="base">
                                        <p:cTn id="19" dur="500" fill="hold"/>
                                        <p:tgtEl>
                                          <p:spTgt spid="8208"/>
                                        </p:tgtEl>
                                        <p:attrNameLst>
                                          <p:attrName>ppt_x</p:attrName>
                                        </p:attrNameLst>
                                      </p:cBhvr>
                                      <p:tavLst>
                                        <p:tav tm="0">
                                          <p:val>
                                            <p:strVal val="#ppt_x"/>
                                          </p:val>
                                        </p:tav>
                                        <p:tav tm="100000">
                                          <p:val>
                                            <p:strVal val="#ppt_x"/>
                                          </p:val>
                                        </p:tav>
                                      </p:tavLst>
                                    </p:anim>
                                    <p:anim calcmode="lin" valueType="num">
                                      <p:cBhvr additive="base">
                                        <p:cTn id="20" dur="500" fill="hold"/>
                                        <p:tgtEl>
                                          <p:spTgt spid="82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7" grpId="0" build="p" autoUpdateAnimBg="0"/>
      <p:bldP spid="8208" grpId="0" bldLvl="0" animBg="1" autoUpdateAnimBg="0"/>
      <p:bldP spid="8209" grpId="0" bldLvl="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31298" y="1739856"/>
            <a:ext cx="9049867" cy="3416320"/>
          </a:xfrm>
          <a:prstGeom prst="rect">
            <a:avLst/>
          </a:prstGeom>
          <a:noFill/>
          <a:ln>
            <a:solidFill>
              <a:schemeClr val="accent1"/>
            </a:solidFill>
          </a:ln>
        </p:spPr>
        <p:txBody>
          <a:bodyPr wrap="square" rtlCol="0">
            <a:spAutoFit/>
          </a:bodyPr>
          <a:lstStyle/>
          <a:p>
            <a:pPr marL="342900" indent="-342900">
              <a:lnSpc>
                <a:spcPct val="150000"/>
              </a:lnSpc>
              <a:buFont typeface="Wingdings" panose="05000000000000000000" pitchFamily="2" charset="2"/>
              <a:buChar char="l"/>
            </a:pPr>
            <a:r>
              <a:rPr lang="zh-CN" altLang="en-US" sz="2400" dirty="0" smtClean="0">
                <a:latin typeface="宋体" panose="02010600030101010101" pitchFamily="2" charset="-122"/>
                <a:ea typeface="宋体" panose="02010600030101010101" pitchFamily="2" charset="-122"/>
              </a:rPr>
              <a:t>无统一格式</a:t>
            </a:r>
            <a:endParaRPr lang="en-US" altLang="zh-CN" sz="2400" dirty="0" smtClean="0">
              <a:latin typeface="宋体" panose="02010600030101010101" pitchFamily="2" charset="-122"/>
              <a:ea typeface="宋体" panose="02010600030101010101" pitchFamily="2" charset="-122"/>
            </a:endParaRPr>
          </a:p>
          <a:p>
            <a:pPr marL="342900" indent="-342900">
              <a:lnSpc>
                <a:spcPct val="150000"/>
              </a:lnSpc>
              <a:buFont typeface="Wingdings" panose="05000000000000000000" pitchFamily="2" charset="2"/>
              <a:buChar char="l"/>
            </a:pPr>
            <a:r>
              <a:rPr lang="zh-CN" altLang="en-US" sz="2400" dirty="0" smtClean="0">
                <a:latin typeface="宋体" panose="02010600030101010101" pitchFamily="2" charset="-122"/>
                <a:ea typeface="宋体" panose="02010600030101010101" pitchFamily="2" charset="-122"/>
              </a:rPr>
              <a:t>列在商品名称</a:t>
            </a:r>
            <a:r>
              <a:rPr lang="en-US" altLang="zh-CN" sz="2400" dirty="0" smtClean="0">
                <a:latin typeface="宋体" panose="02010600030101010101" pitchFamily="2" charset="-122"/>
                <a:ea typeface="宋体" panose="02010600030101010101" pitchFamily="2" charset="-122"/>
              </a:rPr>
              <a:t>/</a:t>
            </a:r>
            <a:r>
              <a:rPr lang="zh-CN" altLang="en-US" sz="2400" dirty="0" smtClean="0">
                <a:latin typeface="宋体" panose="02010600030101010101" pitchFamily="2" charset="-122"/>
                <a:ea typeface="宋体" panose="02010600030101010101" pitchFamily="2" charset="-122"/>
              </a:rPr>
              <a:t>品名</a:t>
            </a:r>
            <a:r>
              <a:rPr lang="zh-CN" altLang="en-US" sz="2400" dirty="0">
                <a:latin typeface="宋体" panose="02010600030101010101" pitchFamily="2" charset="-122"/>
                <a:ea typeface="宋体" panose="02010600030101010101" pitchFamily="2" charset="-122"/>
              </a:rPr>
              <a:t>下</a:t>
            </a:r>
            <a:r>
              <a:rPr lang="zh-CN" altLang="en-US" sz="24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Name of Commodity/ Description of Goods)</a:t>
            </a:r>
          </a:p>
          <a:p>
            <a:pPr marL="342900" indent="-342900">
              <a:lnSpc>
                <a:spcPct val="150000"/>
              </a:lnSpc>
              <a:buFont typeface="Wingdings" panose="05000000000000000000" pitchFamily="2" charset="2"/>
              <a:buChar char="l"/>
            </a:pPr>
            <a:r>
              <a:rPr lang="zh-CN" altLang="en-US" sz="2400" dirty="0" smtClean="0">
                <a:latin typeface="宋体" panose="02010600030101010101" pitchFamily="2" charset="-122"/>
                <a:ea typeface="宋体" panose="02010600030101010101" pitchFamily="2" charset="-122"/>
              </a:rPr>
              <a:t>一般商品只需列明商品的名称即可。</a:t>
            </a:r>
            <a:endParaRPr lang="en-US" altLang="zh-CN" sz="2400" dirty="0" smtClean="0">
              <a:latin typeface="宋体" panose="02010600030101010101" pitchFamily="2" charset="-122"/>
              <a:ea typeface="宋体" panose="02010600030101010101" pitchFamily="2" charset="-122"/>
            </a:endParaRPr>
          </a:p>
          <a:p>
            <a:pPr marL="342900" indent="-342900">
              <a:lnSpc>
                <a:spcPct val="150000"/>
              </a:lnSpc>
              <a:buFont typeface="Wingdings" panose="05000000000000000000" pitchFamily="2" charset="2"/>
              <a:buChar char="l"/>
            </a:pPr>
            <a:r>
              <a:rPr lang="zh-CN" altLang="en-US" sz="2400" dirty="0" smtClean="0">
                <a:latin typeface="宋体" panose="02010600030101010101" pitchFamily="2" charset="-122"/>
                <a:ea typeface="宋体" panose="02010600030101010101" pitchFamily="2" charset="-122"/>
              </a:rPr>
              <a:t>有些商品需要将具体品种、等级、型号及规格等作进一步的限定。</a:t>
            </a:r>
            <a:endParaRPr lang="en-US" altLang="zh-CN" sz="2400" dirty="0">
              <a:latin typeface="宋体" panose="02010600030101010101" pitchFamily="2" charset="-122"/>
              <a:ea typeface="宋体" panose="02010600030101010101" pitchFamily="2" charset="-122"/>
            </a:endParaRPr>
          </a:p>
        </p:txBody>
      </p:sp>
      <p:grpSp>
        <p:nvGrpSpPr>
          <p:cNvPr id="4" name="组合 50"/>
          <p:cNvGrpSpPr>
            <a:grpSpLocks/>
          </p:cNvGrpSpPr>
          <p:nvPr/>
        </p:nvGrpSpPr>
        <p:grpSpPr bwMode="auto">
          <a:xfrm>
            <a:off x="145505" y="94325"/>
            <a:ext cx="603250" cy="552450"/>
            <a:chOff x="0" y="0"/>
            <a:chExt cx="737947" cy="676838"/>
          </a:xfrm>
        </p:grpSpPr>
        <p:sp>
          <p:nvSpPr>
            <p:cNvPr id="5"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6"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7"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8" name="标题 1"/>
          <p:cNvSpPr txBox="1">
            <a:spLocks noChangeArrowheads="1"/>
          </p:cNvSpPr>
          <p:nvPr/>
        </p:nvSpPr>
        <p:spPr>
          <a:xfrm>
            <a:off x="1028155" y="210147"/>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zh-CN" altLang="en-US" sz="2400" b="1" dirty="0" smtClean="0">
                <a:solidFill>
                  <a:prstClr val="black"/>
                </a:solidFill>
              </a:rPr>
              <a:t>品名条款</a:t>
            </a:r>
            <a:endParaRPr lang="zh-CN" altLang="zh-CN" sz="2400" b="1" dirty="0" smtClean="0">
              <a:solidFill>
                <a:prstClr val="black"/>
              </a:solidFill>
            </a:endParaRPr>
          </a:p>
        </p:txBody>
      </p:sp>
    </p:spTree>
    <p:extLst>
      <p:ext uri="{BB962C8B-B14F-4D97-AF65-F5344CB8AC3E}">
        <p14:creationId xmlns:p14="http://schemas.microsoft.com/office/powerpoint/2010/main" val="10937142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矩形 45"/>
          <p:cNvSpPr>
            <a:spLocks noChangeArrowheads="1"/>
          </p:cNvSpPr>
          <p:nvPr/>
        </p:nvSpPr>
        <p:spPr bwMode="auto">
          <a:xfrm>
            <a:off x="1459747" y="1897463"/>
            <a:ext cx="8598653" cy="3139321"/>
          </a:xfrm>
          <a:prstGeom prst="rect">
            <a:avLst/>
          </a:prstGeom>
          <a:noFill/>
          <a:ln>
            <a:solidFill>
              <a:schemeClr val="accent1"/>
            </a:solidFill>
          </a:ln>
        </p:spPr>
        <p:txBody>
          <a:bodyPr wrap="square">
            <a:spAutoFit/>
          </a:bodyPr>
          <a:lstStyle>
            <a:lvl1pPr>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marL="342900" indent="-342900" eaLnBrk="1" hangingPunct="1">
              <a:buFont typeface="Wingdings" panose="05000000000000000000" pitchFamily="2" charset="2"/>
              <a:buChar char="l"/>
            </a:pPr>
            <a:r>
              <a:rPr lang="zh-CN" altLang="en-US" sz="2200" dirty="0" smtClean="0">
                <a:latin typeface="宋体" panose="02010600030101010101" pitchFamily="2" charset="-122"/>
                <a:sym typeface="Calibri" panose="020F0502020204030204" pitchFamily="34" charset="0"/>
              </a:rPr>
              <a:t>明确、具体，能确切反映交易标的物的特点</a:t>
            </a:r>
            <a:endParaRPr lang="en-US" altLang="zh-CN" sz="2200" dirty="0" smtClean="0">
              <a:latin typeface="宋体" panose="02010600030101010101" pitchFamily="2" charset="-122"/>
              <a:sym typeface="Calibri" panose="020F0502020204030204" pitchFamily="34" charset="0"/>
            </a:endParaRPr>
          </a:p>
          <a:p>
            <a:pPr marL="342900" indent="-342900" eaLnBrk="1" hangingPunct="1">
              <a:buFont typeface="Wingdings" panose="05000000000000000000" pitchFamily="2" charset="2"/>
              <a:buChar char="l"/>
            </a:pPr>
            <a:endParaRPr lang="en-US" altLang="zh-CN" sz="2200" dirty="0" smtClean="0">
              <a:latin typeface="宋体" panose="02010600030101010101" pitchFamily="2" charset="-122"/>
              <a:sym typeface="Calibri" panose="020F0502020204030204" pitchFamily="34" charset="0"/>
            </a:endParaRPr>
          </a:p>
          <a:p>
            <a:pPr marL="342900" indent="-342900">
              <a:buFont typeface="Wingdings" panose="05000000000000000000" pitchFamily="2" charset="2"/>
              <a:buChar char="l"/>
            </a:pPr>
            <a:r>
              <a:rPr lang="zh-CN" altLang="en-US" sz="2200" dirty="0">
                <a:latin typeface="宋体" panose="02010600030101010101" pitchFamily="2" charset="-122"/>
                <a:sym typeface="Calibri" panose="020F0502020204030204" pitchFamily="34" charset="0"/>
              </a:rPr>
              <a:t>尽可能使用国际通用名称。对新商品的定名及其译名，需符合国际习惯称呼</a:t>
            </a:r>
            <a:r>
              <a:rPr lang="zh-CN" altLang="en-US" sz="2200" dirty="0" smtClean="0">
                <a:latin typeface="宋体" panose="02010600030101010101" pitchFamily="2" charset="-122"/>
                <a:sym typeface="Calibri" panose="020F0502020204030204" pitchFamily="34" charset="0"/>
              </a:rPr>
              <a:t>。</a:t>
            </a:r>
            <a:endParaRPr lang="en-US" altLang="zh-CN" sz="2200" dirty="0" smtClean="0">
              <a:latin typeface="宋体" panose="02010600030101010101" pitchFamily="2" charset="-122"/>
              <a:sym typeface="Calibri" panose="020F0502020204030204" pitchFamily="34" charset="0"/>
            </a:endParaRPr>
          </a:p>
          <a:p>
            <a:pPr marL="342900" indent="-342900">
              <a:buFont typeface="Wingdings" panose="05000000000000000000" pitchFamily="2" charset="2"/>
              <a:buChar char="l"/>
            </a:pPr>
            <a:endParaRPr lang="en-US" altLang="zh-CN" sz="2200" dirty="0" smtClean="0">
              <a:latin typeface="宋体" panose="02010600030101010101" pitchFamily="2" charset="-122"/>
              <a:sym typeface="Calibri" panose="020F0502020204030204" pitchFamily="34" charset="0"/>
            </a:endParaRPr>
          </a:p>
          <a:p>
            <a:pPr marL="342900" indent="-342900">
              <a:buFont typeface="Wingdings" panose="05000000000000000000" pitchFamily="2" charset="2"/>
              <a:buChar char="l"/>
            </a:pPr>
            <a:r>
              <a:rPr lang="zh-CN" altLang="en-US" sz="2200" dirty="0" smtClean="0">
                <a:latin typeface="宋体" panose="02010600030101010101" pitchFamily="2" charset="-122"/>
                <a:sym typeface="Calibri" panose="020F0502020204030204" pitchFamily="34" charset="0"/>
              </a:rPr>
              <a:t>商品名称必须是卖方能够供应且买方所需要的商品。</a:t>
            </a:r>
            <a:endParaRPr lang="en-US" altLang="zh-CN" sz="2200" dirty="0" smtClean="0">
              <a:latin typeface="宋体" panose="02010600030101010101" pitchFamily="2" charset="-122"/>
              <a:sym typeface="Calibri" panose="020F0502020204030204" pitchFamily="34" charset="0"/>
            </a:endParaRPr>
          </a:p>
          <a:p>
            <a:pPr marL="342900" indent="-342900">
              <a:buFont typeface="Wingdings" panose="05000000000000000000" pitchFamily="2" charset="2"/>
              <a:buChar char="l"/>
            </a:pPr>
            <a:endParaRPr lang="en-US" altLang="zh-CN" sz="2200" dirty="0" smtClean="0">
              <a:latin typeface="宋体" panose="02010600030101010101" pitchFamily="2" charset="-122"/>
              <a:sym typeface="Calibri" panose="020F0502020204030204" pitchFamily="34" charset="0"/>
            </a:endParaRPr>
          </a:p>
          <a:p>
            <a:pPr marL="342900" indent="-342900">
              <a:buFont typeface="Wingdings" panose="05000000000000000000" pitchFamily="2" charset="2"/>
              <a:buChar char="l"/>
            </a:pPr>
            <a:r>
              <a:rPr lang="zh-CN" altLang="en-US" sz="2200" dirty="0" smtClean="0">
                <a:latin typeface="宋体" panose="02010600030101010101" pitchFamily="2" charset="-122"/>
                <a:sym typeface="Calibri" panose="020F0502020204030204" pitchFamily="34" charset="0"/>
              </a:rPr>
              <a:t>注意选用合适的品名，以降低关税、方便进出口及节省运费开支。</a:t>
            </a:r>
            <a:endParaRPr lang="zh-CN" altLang="en-US" sz="2200" dirty="0">
              <a:latin typeface="宋体" panose="02010600030101010101" pitchFamily="2" charset="-122"/>
              <a:sym typeface="Calibri" panose="020F0502020204030204" pitchFamily="34" charset="0"/>
            </a:endParaRPr>
          </a:p>
          <a:p>
            <a:pPr marL="342900" indent="-342900" eaLnBrk="1" hangingPunct="1">
              <a:buFont typeface="Wingdings" panose="05000000000000000000" pitchFamily="2" charset="2"/>
              <a:buChar char="l"/>
            </a:pPr>
            <a:endParaRPr lang="zh-CN" altLang="en-US" sz="2200" dirty="0">
              <a:latin typeface="宋体" panose="02010600030101010101" pitchFamily="2" charset="-122"/>
              <a:sym typeface="Calibri" panose="020F0502020204030204" pitchFamily="34" charset="0"/>
            </a:endParaRPr>
          </a:p>
        </p:txBody>
      </p:sp>
      <p:grpSp>
        <p:nvGrpSpPr>
          <p:cNvPr id="26" name="组合 50"/>
          <p:cNvGrpSpPr>
            <a:grpSpLocks/>
          </p:cNvGrpSpPr>
          <p:nvPr/>
        </p:nvGrpSpPr>
        <p:grpSpPr bwMode="auto">
          <a:xfrm>
            <a:off x="145505" y="94325"/>
            <a:ext cx="603250" cy="552450"/>
            <a:chOff x="0" y="0"/>
            <a:chExt cx="737947" cy="676838"/>
          </a:xfrm>
        </p:grpSpPr>
        <p:sp>
          <p:nvSpPr>
            <p:cNvPr id="27"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28"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29"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30" name="标题 1"/>
          <p:cNvSpPr txBox="1">
            <a:spLocks noChangeArrowheads="1"/>
          </p:cNvSpPr>
          <p:nvPr/>
        </p:nvSpPr>
        <p:spPr>
          <a:xfrm>
            <a:off x="1028155" y="210147"/>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zh-CN" altLang="en-US" sz="2400" b="1" dirty="0">
                <a:solidFill>
                  <a:prstClr val="black"/>
                </a:solidFill>
              </a:rPr>
              <a:t>规定品名条款的注意事项</a:t>
            </a:r>
          </a:p>
        </p:txBody>
      </p:sp>
    </p:spTree>
    <p:extLst>
      <p:ext uri="{BB962C8B-B14F-4D97-AF65-F5344CB8AC3E}">
        <p14:creationId xmlns:p14="http://schemas.microsoft.com/office/powerpoint/2010/main" val="1951369420"/>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72800" y="2728429"/>
            <a:ext cx="5158384" cy="1446550"/>
          </a:xfrm>
          <a:prstGeom prst="rect">
            <a:avLst/>
          </a:prstGeom>
          <a:noFill/>
        </p:spPr>
        <p:txBody>
          <a:bodyPr wrap="square" rtlCol="0">
            <a:spAutoFit/>
          </a:bodyPr>
          <a:lstStyle/>
          <a:p>
            <a:pPr algn="ctr" fontAlgn="auto">
              <a:spcBef>
                <a:spcPts val="0"/>
              </a:spcBef>
              <a:spcAft>
                <a:spcPts val="0"/>
              </a:spcAft>
            </a:pPr>
            <a:r>
              <a:rPr lang="zh-CN" altLang="en-US" sz="8800" dirty="0" smtClean="0">
                <a:solidFill>
                  <a:srgbClr val="00B0F0"/>
                </a:solidFill>
                <a:latin typeface="微软雅黑" panose="020B0503020204020204" pitchFamily="34" charset="-122"/>
                <a:ea typeface="微软雅黑" panose="020B0503020204020204" pitchFamily="34" charset="-122"/>
              </a:rPr>
              <a:t>知识点</a:t>
            </a:r>
            <a:endParaRPr lang="zh-CN" altLang="en-US" sz="8800" dirty="0">
              <a:solidFill>
                <a:srgbClr val="00B0F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2736308" y="3248544"/>
            <a:ext cx="8365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185495" y="3360017"/>
            <a:ext cx="907763"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等腰三角形 7"/>
          <p:cNvSpPr/>
          <p:nvPr/>
        </p:nvSpPr>
        <p:spPr>
          <a:xfrm rot="16200000">
            <a:off x="9629754" y="3113451"/>
            <a:ext cx="125512" cy="270186"/>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1" name="等腰三角形 10"/>
          <p:cNvSpPr/>
          <p:nvPr/>
        </p:nvSpPr>
        <p:spPr>
          <a:xfrm rot="13339599">
            <a:off x="9371702" y="3075742"/>
            <a:ext cx="62120" cy="174653"/>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Tree>
    <p:custDataLst>
      <p:tags r:id="rId1"/>
    </p:custDataLst>
    <p:extLst>
      <p:ext uri="{BB962C8B-B14F-4D97-AF65-F5344CB8AC3E}">
        <p14:creationId xmlns:p14="http://schemas.microsoft.com/office/powerpoint/2010/main" val="3545216442"/>
      </p:ext>
    </p:extLst>
  </p:cSld>
  <p:clrMapOvr>
    <a:masterClrMapping/>
  </p:clrMapOvr>
  <mc:AlternateContent xmlns:mc="http://schemas.openxmlformats.org/markup-compatibility/2006" xmlns:p14="http://schemas.microsoft.com/office/powerpoint/2010/main">
    <mc:Choice Requires="p14">
      <p:transition spd="slow" p14:dur="2000" advTm="3275"/>
    </mc:Choice>
    <mc:Fallback xmlns="">
      <p:transition spd="slow" advTm="327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0793462" y="6313198"/>
            <a:ext cx="1257511" cy="523220"/>
          </a:xfrm>
          <a:prstGeom prst="rect">
            <a:avLst/>
          </a:prstGeom>
          <a:noFill/>
        </p:spPr>
        <p:txBody>
          <a:bodyPr>
            <a:spAutoFit/>
          </a:bodyPr>
          <a:lstStyle/>
          <a:p>
            <a:pPr eaLnBrk="1" fontAlgn="auto" hangingPunct="1">
              <a:spcBef>
                <a:spcPts val="0"/>
              </a:spcBef>
              <a:spcAft>
                <a:spcPts val="0"/>
              </a:spcAft>
              <a:defRPr/>
            </a:pPr>
            <a:r>
              <a:rPr lang="en-US" altLang="zh-CN" sz="2800" b="1" dirty="0">
                <a:solidFill>
                  <a:schemeClr val="bg1"/>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rPr>
              <a:t>LOGO</a:t>
            </a:r>
            <a:endParaRPr lang="zh-CN" altLang="en-US" sz="2800" b="1" dirty="0">
              <a:solidFill>
                <a:schemeClr val="bg1"/>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endParaRPr>
          </a:p>
        </p:txBody>
      </p:sp>
      <p:sp>
        <p:nvSpPr>
          <p:cNvPr id="16387" name="文本框 10"/>
          <p:cNvSpPr txBox="1">
            <a:spLocks noChangeArrowheads="1"/>
          </p:cNvSpPr>
          <p:nvPr/>
        </p:nvSpPr>
        <p:spPr bwMode="auto">
          <a:xfrm>
            <a:off x="1119188" y="368300"/>
            <a:ext cx="34528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点击此处添加文字标题</a:t>
            </a:r>
          </a:p>
        </p:txBody>
      </p:sp>
      <p:grpSp>
        <p:nvGrpSpPr>
          <p:cNvPr id="4" name="组合 3"/>
          <p:cNvGrpSpPr>
            <a:grpSpLocks/>
          </p:cNvGrpSpPr>
          <p:nvPr/>
        </p:nvGrpSpPr>
        <p:grpSpPr bwMode="auto">
          <a:xfrm>
            <a:off x="-222250" y="2132013"/>
            <a:ext cx="12595225" cy="2432050"/>
            <a:chOff x="-595391" y="1063003"/>
            <a:chExt cx="12594449" cy="2432682"/>
          </a:xfrm>
        </p:grpSpPr>
        <p:sp>
          <p:nvSpPr>
            <p:cNvPr id="5" name="矩形 4"/>
            <p:cNvSpPr/>
            <p:nvPr/>
          </p:nvSpPr>
          <p:spPr>
            <a:xfrm>
              <a:off x="-589041" y="1540964"/>
              <a:ext cx="3251000" cy="400154"/>
            </a:xfrm>
            <a:prstGeom prst="rect">
              <a:avLst/>
            </a:prstGeom>
            <a:solidFill>
              <a:srgbClr val="12BB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p:nvSpPr>
          <p:spPr>
            <a:xfrm>
              <a:off x="3138179" y="1072530"/>
              <a:ext cx="5084450" cy="604994"/>
            </a:xfrm>
            <a:prstGeom prst="rect">
              <a:avLst/>
            </a:prstGeom>
            <a:solidFill>
              <a:srgbClr val="12BB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dirty="0"/>
                <a:t>                        </a:t>
              </a:r>
              <a:endParaRPr lang="zh-CN" altLang="en-US" dirty="0"/>
            </a:p>
          </p:txBody>
        </p:sp>
        <p:sp>
          <p:nvSpPr>
            <p:cNvPr id="8" name="矩形 12"/>
            <p:cNvSpPr/>
            <p:nvPr/>
          </p:nvSpPr>
          <p:spPr>
            <a:xfrm>
              <a:off x="2642909" y="1075706"/>
              <a:ext cx="506382" cy="878115"/>
            </a:xfrm>
            <a:custGeom>
              <a:avLst/>
              <a:gdLst>
                <a:gd name="connsiteX0" fmla="*/ 0 w 1676068"/>
                <a:gd name="connsiteY0" fmla="*/ 0 h 399245"/>
                <a:gd name="connsiteX1" fmla="*/ 1676068 w 1676068"/>
                <a:gd name="connsiteY1" fmla="*/ 0 h 399245"/>
                <a:gd name="connsiteX2" fmla="*/ 1676068 w 1676068"/>
                <a:gd name="connsiteY2" fmla="*/ 399245 h 399245"/>
                <a:gd name="connsiteX3" fmla="*/ 0 w 1676068"/>
                <a:gd name="connsiteY3" fmla="*/ 399245 h 399245"/>
                <a:gd name="connsiteX4" fmla="*/ 0 w 1676068"/>
                <a:gd name="connsiteY4" fmla="*/ 0 h 399245"/>
                <a:gd name="connsiteX0" fmla="*/ 0 w 1690135"/>
                <a:gd name="connsiteY0" fmla="*/ 464234 h 863479"/>
                <a:gd name="connsiteX1" fmla="*/ 1690135 w 1690135"/>
                <a:gd name="connsiteY1" fmla="*/ 0 h 863479"/>
                <a:gd name="connsiteX2" fmla="*/ 1676068 w 1690135"/>
                <a:gd name="connsiteY2" fmla="*/ 863479 h 863479"/>
                <a:gd name="connsiteX3" fmla="*/ 0 w 1690135"/>
                <a:gd name="connsiteY3" fmla="*/ 863479 h 863479"/>
                <a:gd name="connsiteX4" fmla="*/ 0 w 1690135"/>
                <a:gd name="connsiteY4" fmla="*/ 464234 h 863479"/>
                <a:gd name="connsiteX0" fmla="*/ 0 w 1690135"/>
                <a:gd name="connsiteY0" fmla="*/ 464234 h 863479"/>
                <a:gd name="connsiteX1" fmla="*/ 1690135 w 1690135"/>
                <a:gd name="connsiteY1" fmla="*/ 0 h 863479"/>
                <a:gd name="connsiteX2" fmla="*/ 1690135 w 1690135"/>
                <a:gd name="connsiteY2" fmla="*/ 596193 h 863479"/>
                <a:gd name="connsiteX3" fmla="*/ 0 w 1690135"/>
                <a:gd name="connsiteY3" fmla="*/ 863479 h 863479"/>
                <a:gd name="connsiteX4" fmla="*/ 0 w 1690135"/>
                <a:gd name="connsiteY4" fmla="*/ 464234 h 863479"/>
                <a:gd name="connsiteX0" fmla="*/ 0 w 1690135"/>
                <a:gd name="connsiteY0" fmla="*/ 478301 h 877546"/>
                <a:gd name="connsiteX1" fmla="*/ 1690135 w 1690135"/>
                <a:gd name="connsiteY1" fmla="*/ 0 h 877546"/>
                <a:gd name="connsiteX2" fmla="*/ 1690135 w 1690135"/>
                <a:gd name="connsiteY2" fmla="*/ 610260 h 877546"/>
                <a:gd name="connsiteX3" fmla="*/ 0 w 1690135"/>
                <a:gd name="connsiteY3" fmla="*/ 877546 h 877546"/>
                <a:gd name="connsiteX4" fmla="*/ 0 w 1690135"/>
                <a:gd name="connsiteY4" fmla="*/ 478301 h 877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0135" h="877546">
                  <a:moveTo>
                    <a:pt x="0" y="478301"/>
                  </a:moveTo>
                  <a:lnTo>
                    <a:pt x="1690135" y="0"/>
                  </a:lnTo>
                  <a:lnTo>
                    <a:pt x="1690135" y="610260"/>
                  </a:lnTo>
                  <a:lnTo>
                    <a:pt x="0" y="877546"/>
                  </a:lnTo>
                  <a:lnTo>
                    <a:pt x="0" y="478301"/>
                  </a:lnTo>
                  <a:close/>
                </a:path>
              </a:pathLst>
            </a:custGeom>
            <a:solidFill>
              <a:srgbClr val="0D85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dirty="0"/>
                <a:t>                        </a:t>
              </a:r>
              <a:endParaRPr lang="zh-CN" altLang="en-US" dirty="0"/>
            </a:p>
          </p:txBody>
        </p:sp>
        <p:sp>
          <p:nvSpPr>
            <p:cNvPr id="9" name="矩形 8"/>
            <p:cNvSpPr/>
            <p:nvPr/>
          </p:nvSpPr>
          <p:spPr>
            <a:xfrm>
              <a:off x="-576342" y="1941118"/>
              <a:ext cx="3219252" cy="339813"/>
            </a:xfrm>
            <a:prstGeom prst="rect">
              <a:avLst/>
            </a:prstGeom>
            <a:solidFill>
              <a:srgbClr val="7EBE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 name="矩形 9"/>
            <p:cNvSpPr/>
            <p:nvPr/>
          </p:nvSpPr>
          <p:spPr>
            <a:xfrm>
              <a:off x="3136592" y="1677525"/>
              <a:ext cx="5097148" cy="603407"/>
            </a:xfrm>
            <a:prstGeom prst="rect">
              <a:avLst/>
            </a:prstGeom>
            <a:solidFill>
              <a:srgbClr val="7EBE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dirty="0"/>
                <a:t>                        </a:t>
              </a:r>
              <a:endParaRPr lang="zh-CN" altLang="en-US" dirty="0"/>
            </a:p>
          </p:txBody>
        </p:sp>
        <p:sp>
          <p:nvSpPr>
            <p:cNvPr id="12" name="矩形 17"/>
            <p:cNvSpPr/>
            <p:nvPr/>
          </p:nvSpPr>
          <p:spPr>
            <a:xfrm>
              <a:off x="2642909" y="1677525"/>
              <a:ext cx="504794" cy="603407"/>
            </a:xfrm>
            <a:custGeom>
              <a:avLst/>
              <a:gdLst>
                <a:gd name="connsiteX0" fmla="*/ 0 w 490762"/>
                <a:gd name="connsiteY0" fmla="*/ 0 h 340924"/>
                <a:gd name="connsiteX1" fmla="*/ 490762 w 490762"/>
                <a:gd name="connsiteY1" fmla="*/ 0 h 340924"/>
                <a:gd name="connsiteX2" fmla="*/ 490762 w 490762"/>
                <a:gd name="connsiteY2" fmla="*/ 340924 h 340924"/>
                <a:gd name="connsiteX3" fmla="*/ 0 w 490762"/>
                <a:gd name="connsiteY3" fmla="*/ 340924 h 340924"/>
                <a:gd name="connsiteX4" fmla="*/ 0 w 490762"/>
                <a:gd name="connsiteY4" fmla="*/ 0 h 340924"/>
                <a:gd name="connsiteX0" fmla="*/ 0 w 518898"/>
                <a:gd name="connsiteY0" fmla="*/ 253218 h 594142"/>
                <a:gd name="connsiteX1" fmla="*/ 518898 w 518898"/>
                <a:gd name="connsiteY1" fmla="*/ 0 h 594142"/>
                <a:gd name="connsiteX2" fmla="*/ 490762 w 518898"/>
                <a:gd name="connsiteY2" fmla="*/ 594142 h 594142"/>
                <a:gd name="connsiteX3" fmla="*/ 0 w 518898"/>
                <a:gd name="connsiteY3" fmla="*/ 594142 h 594142"/>
                <a:gd name="connsiteX4" fmla="*/ 0 w 518898"/>
                <a:gd name="connsiteY4" fmla="*/ 253218 h 594142"/>
                <a:gd name="connsiteX0" fmla="*/ 0 w 518898"/>
                <a:gd name="connsiteY0" fmla="*/ 267286 h 608210"/>
                <a:gd name="connsiteX1" fmla="*/ 518898 w 518898"/>
                <a:gd name="connsiteY1" fmla="*/ 0 h 608210"/>
                <a:gd name="connsiteX2" fmla="*/ 490762 w 518898"/>
                <a:gd name="connsiteY2" fmla="*/ 608210 h 608210"/>
                <a:gd name="connsiteX3" fmla="*/ 0 w 518898"/>
                <a:gd name="connsiteY3" fmla="*/ 608210 h 608210"/>
                <a:gd name="connsiteX4" fmla="*/ 0 w 518898"/>
                <a:gd name="connsiteY4" fmla="*/ 267286 h 608210"/>
                <a:gd name="connsiteX0" fmla="*/ 0 w 490763"/>
                <a:gd name="connsiteY0" fmla="*/ 267286 h 608210"/>
                <a:gd name="connsiteX1" fmla="*/ 490763 w 490763"/>
                <a:gd name="connsiteY1" fmla="*/ 0 h 608210"/>
                <a:gd name="connsiteX2" fmla="*/ 490762 w 490763"/>
                <a:gd name="connsiteY2" fmla="*/ 608210 h 608210"/>
                <a:gd name="connsiteX3" fmla="*/ 0 w 490763"/>
                <a:gd name="connsiteY3" fmla="*/ 608210 h 608210"/>
                <a:gd name="connsiteX4" fmla="*/ 0 w 490763"/>
                <a:gd name="connsiteY4" fmla="*/ 267286 h 608210"/>
                <a:gd name="connsiteX0" fmla="*/ 0 w 504830"/>
                <a:gd name="connsiteY0" fmla="*/ 267286 h 608210"/>
                <a:gd name="connsiteX1" fmla="*/ 490763 w 504830"/>
                <a:gd name="connsiteY1" fmla="*/ 0 h 608210"/>
                <a:gd name="connsiteX2" fmla="*/ 504830 w 504830"/>
                <a:gd name="connsiteY2" fmla="*/ 608210 h 608210"/>
                <a:gd name="connsiteX3" fmla="*/ 0 w 504830"/>
                <a:gd name="connsiteY3" fmla="*/ 608210 h 608210"/>
                <a:gd name="connsiteX4" fmla="*/ 0 w 504830"/>
                <a:gd name="connsiteY4" fmla="*/ 267286 h 608210"/>
                <a:gd name="connsiteX0" fmla="*/ 0 w 504831"/>
                <a:gd name="connsiteY0" fmla="*/ 267286 h 608210"/>
                <a:gd name="connsiteX1" fmla="*/ 504831 w 504831"/>
                <a:gd name="connsiteY1" fmla="*/ 0 h 608210"/>
                <a:gd name="connsiteX2" fmla="*/ 504830 w 504831"/>
                <a:gd name="connsiteY2" fmla="*/ 608210 h 608210"/>
                <a:gd name="connsiteX3" fmla="*/ 0 w 504831"/>
                <a:gd name="connsiteY3" fmla="*/ 608210 h 608210"/>
                <a:gd name="connsiteX4" fmla="*/ 0 w 504831"/>
                <a:gd name="connsiteY4" fmla="*/ 267286 h 608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831" h="608210">
                  <a:moveTo>
                    <a:pt x="0" y="267286"/>
                  </a:moveTo>
                  <a:lnTo>
                    <a:pt x="504831" y="0"/>
                  </a:lnTo>
                  <a:cubicBezTo>
                    <a:pt x="504831" y="202737"/>
                    <a:pt x="504830" y="405473"/>
                    <a:pt x="504830" y="608210"/>
                  </a:cubicBezTo>
                  <a:lnTo>
                    <a:pt x="0" y="608210"/>
                  </a:lnTo>
                  <a:lnTo>
                    <a:pt x="0" y="267286"/>
                  </a:lnTo>
                  <a:close/>
                </a:path>
              </a:pathLst>
            </a:custGeom>
            <a:solidFill>
              <a:srgbClr val="5BAD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 name="矩形 12"/>
            <p:cNvSpPr/>
            <p:nvPr/>
          </p:nvSpPr>
          <p:spPr>
            <a:xfrm>
              <a:off x="-589041" y="2280931"/>
              <a:ext cx="3219252" cy="341402"/>
            </a:xfrm>
            <a:prstGeom prst="rect">
              <a:avLst/>
            </a:prstGeom>
            <a:solidFill>
              <a:srgbClr val="FFBE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4" name="矩形 17"/>
            <p:cNvSpPr/>
            <p:nvPr/>
          </p:nvSpPr>
          <p:spPr>
            <a:xfrm flipV="1">
              <a:off x="2630210" y="2276168"/>
              <a:ext cx="519081" cy="595467"/>
            </a:xfrm>
            <a:custGeom>
              <a:avLst/>
              <a:gdLst>
                <a:gd name="connsiteX0" fmla="*/ 0 w 490762"/>
                <a:gd name="connsiteY0" fmla="*/ 0 h 340924"/>
                <a:gd name="connsiteX1" fmla="*/ 490762 w 490762"/>
                <a:gd name="connsiteY1" fmla="*/ 0 h 340924"/>
                <a:gd name="connsiteX2" fmla="*/ 490762 w 490762"/>
                <a:gd name="connsiteY2" fmla="*/ 340924 h 340924"/>
                <a:gd name="connsiteX3" fmla="*/ 0 w 490762"/>
                <a:gd name="connsiteY3" fmla="*/ 340924 h 340924"/>
                <a:gd name="connsiteX4" fmla="*/ 0 w 490762"/>
                <a:gd name="connsiteY4" fmla="*/ 0 h 340924"/>
                <a:gd name="connsiteX0" fmla="*/ 0 w 518898"/>
                <a:gd name="connsiteY0" fmla="*/ 253218 h 594142"/>
                <a:gd name="connsiteX1" fmla="*/ 518898 w 518898"/>
                <a:gd name="connsiteY1" fmla="*/ 0 h 594142"/>
                <a:gd name="connsiteX2" fmla="*/ 490762 w 518898"/>
                <a:gd name="connsiteY2" fmla="*/ 594142 h 594142"/>
                <a:gd name="connsiteX3" fmla="*/ 0 w 518898"/>
                <a:gd name="connsiteY3" fmla="*/ 594142 h 594142"/>
                <a:gd name="connsiteX4" fmla="*/ 0 w 518898"/>
                <a:gd name="connsiteY4" fmla="*/ 253218 h 594142"/>
                <a:gd name="connsiteX0" fmla="*/ 0 w 518898"/>
                <a:gd name="connsiteY0" fmla="*/ 267286 h 608210"/>
                <a:gd name="connsiteX1" fmla="*/ 518898 w 518898"/>
                <a:gd name="connsiteY1" fmla="*/ 0 h 608210"/>
                <a:gd name="connsiteX2" fmla="*/ 490762 w 518898"/>
                <a:gd name="connsiteY2" fmla="*/ 608210 h 608210"/>
                <a:gd name="connsiteX3" fmla="*/ 0 w 518898"/>
                <a:gd name="connsiteY3" fmla="*/ 608210 h 608210"/>
                <a:gd name="connsiteX4" fmla="*/ 0 w 518898"/>
                <a:gd name="connsiteY4" fmla="*/ 267286 h 608210"/>
                <a:gd name="connsiteX0" fmla="*/ 0 w 518898"/>
                <a:gd name="connsiteY0" fmla="*/ 267286 h 608210"/>
                <a:gd name="connsiteX1" fmla="*/ 518898 w 518898"/>
                <a:gd name="connsiteY1" fmla="*/ 0 h 608210"/>
                <a:gd name="connsiteX2" fmla="*/ 504830 w 518898"/>
                <a:gd name="connsiteY2" fmla="*/ 608210 h 608210"/>
                <a:gd name="connsiteX3" fmla="*/ 0 w 518898"/>
                <a:gd name="connsiteY3" fmla="*/ 608210 h 608210"/>
                <a:gd name="connsiteX4" fmla="*/ 0 w 518898"/>
                <a:gd name="connsiteY4" fmla="*/ 267286 h 608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898" h="608210">
                  <a:moveTo>
                    <a:pt x="0" y="267286"/>
                  </a:moveTo>
                  <a:lnTo>
                    <a:pt x="518898" y="0"/>
                  </a:lnTo>
                  <a:lnTo>
                    <a:pt x="504830" y="608210"/>
                  </a:lnTo>
                  <a:lnTo>
                    <a:pt x="0" y="608210"/>
                  </a:lnTo>
                  <a:lnTo>
                    <a:pt x="0" y="267286"/>
                  </a:lnTo>
                  <a:close/>
                </a:path>
              </a:pathLst>
            </a:custGeom>
            <a:solidFill>
              <a:srgbClr val="D09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5" name="矩形 14"/>
            <p:cNvSpPr/>
            <p:nvPr/>
          </p:nvSpPr>
          <p:spPr>
            <a:xfrm>
              <a:off x="3135004" y="2276168"/>
              <a:ext cx="5098736" cy="593879"/>
            </a:xfrm>
            <a:prstGeom prst="rect">
              <a:avLst/>
            </a:prstGeom>
            <a:solidFill>
              <a:srgbClr val="FFBE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dirty="0"/>
                <a:t>                        </a:t>
              </a:r>
              <a:endParaRPr lang="zh-CN" altLang="en-US" dirty="0"/>
            </a:p>
          </p:txBody>
        </p:sp>
        <p:sp>
          <p:nvSpPr>
            <p:cNvPr id="16" name="矩形 15"/>
            <p:cNvSpPr/>
            <p:nvPr/>
          </p:nvSpPr>
          <p:spPr>
            <a:xfrm>
              <a:off x="-595391" y="2622333"/>
              <a:ext cx="3219252" cy="398566"/>
            </a:xfrm>
            <a:prstGeom prst="rect">
              <a:avLst/>
            </a:prstGeom>
            <a:solidFill>
              <a:srgbClr val="D885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矩形 16"/>
            <p:cNvSpPr/>
            <p:nvPr/>
          </p:nvSpPr>
          <p:spPr>
            <a:xfrm>
              <a:off x="3136592" y="2863696"/>
              <a:ext cx="5084449" cy="606583"/>
            </a:xfrm>
            <a:prstGeom prst="rect">
              <a:avLst/>
            </a:prstGeom>
            <a:solidFill>
              <a:srgbClr val="D885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dirty="0"/>
                <a:t>                        </a:t>
              </a:r>
              <a:endParaRPr lang="zh-CN" altLang="en-US" dirty="0"/>
            </a:p>
          </p:txBody>
        </p:sp>
        <p:sp>
          <p:nvSpPr>
            <p:cNvPr id="18" name="矩形 12"/>
            <p:cNvSpPr/>
            <p:nvPr/>
          </p:nvSpPr>
          <p:spPr>
            <a:xfrm>
              <a:off x="2623861" y="2606454"/>
              <a:ext cx="542892" cy="876528"/>
            </a:xfrm>
            <a:custGeom>
              <a:avLst/>
              <a:gdLst>
                <a:gd name="connsiteX0" fmla="*/ 0 w 1676068"/>
                <a:gd name="connsiteY0" fmla="*/ 0 h 399245"/>
                <a:gd name="connsiteX1" fmla="*/ 1676068 w 1676068"/>
                <a:gd name="connsiteY1" fmla="*/ 0 h 399245"/>
                <a:gd name="connsiteX2" fmla="*/ 1676068 w 1676068"/>
                <a:gd name="connsiteY2" fmla="*/ 399245 h 399245"/>
                <a:gd name="connsiteX3" fmla="*/ 0 w 1676068"/>
                <a:gd name="connsiteY3" fmla="*/ 399245 h 399245"/>
                <a:gd name="connsiteX4" fmla="*/ 0 w 1676068"/>
                <a:gd name="connsiteY4" fmla="*/ 0 h 399245"/>
                <a:gd name="connsiteX0" fmla="*/ 0 w 1690135"/>
                <a:gd name="connsiteY0" fmla="*/ 464234 h 863479"/>
                <a:gd name="connsiteX1" fmla="*/ 1690135 w 1690135"/>
                <a:gd name="connsiteY1" fmla="*/ 0 h 863479"/>
                <a:gd name="connsiteX2" fmla="*/ 1676068 w 1690135"/>
                <a:gd name="connsiteY2" fmla="*/ 863479 h 863479"/>
                <a:gd name="connsiteX3" fmla="*/ 0 w 1690135"/>
                <a:gd name="connsiteY3" fmla="*/ 863479 h 863479"/>
                <a:gd name="connsiteX4" fmla="*/ 0 w 1690135"/>
                <a:gd name="connsiteY4" fmla="*/ 464234 h 863479"/>
                <a:gd name="connsiteX0" fmla="*/ 0 w 1690135"/>
                <a:gd name="connsiteY0" fmla="*/ 464234 h 863479"/>
                <a:gd name="connsiteX1" fmla="*/ 1690135 w 1690135"/>
                <a:gd name="connsiteY1" fmla="*/ 0 h 863479"/>
                <a:gd name="connsiteX2" fmla="*/ 1690135 w 1690135"/>
                <a:gd name="connsiteY2" fmla="*/ 596193 h 863479"/>
                <a:gd name="connsiteX3" fmla="*/ 0 w 1690135"/>
                <a:gd name="connsiteY3" fmla="*/ 863479 h 863479"/>
                <a:gd name="connsiteX4" fmla="*/ 0 w 1690135"/>
                <a:gd name="connsiteY4" fmla="*/ 464234 h 863479"/>
                <a:gd name="connsiteX0" fmla="*/ 0 w 1690135"/>
                <a:gd name="connsiteY0" fmla="*/ 478301 h 877546"/>
                <a:gd name="connsiteX1" fmla="*/ 1690135 w 1690135"/>
                <a:gd name="connsiteY1" fmla="*/ 0 h 877546"/>
                <a:gd name="connsiteX2" fmla="*/ 1690135 w 1690135"/>
                <a:gd name="connsiteY2" fmla="*/ 610260 h 877546"/>
                <a:gd name="connsiteX3" fmla="*/ 0 w 1690135"/>
                <a:gd name="connsiteY3" fmla="*/ 877546 h 877546"/>
                <a:gd name="connsiteX4" fmla="*/ 0 w 1690135"/>
                <a:gd name="connsiteY4" fmla="*/ 478301 h 877546"/>
                <a:gd name="connsiteX0" fmla="*/ 0 w 1783997"/>
                <a:gd name="connsiteY0" fmla="*/ 478301 h 1341780"/>
                <a:gd name="connsiteX1" fmla="*/ 1690135 w 1783997"/>
                <a:gd name="connsiteY1" fmla="*/ 0 h 1341780"/>
                <a:gd name="connsiteX2" fmla="*/ 1783997 w 1783997"/>
                <a:gd name="connsiteY2" fmla="*/ 1341780 h 1341780"/>
                <a:gd name="connsiteX3" fmla="*/ 0 w 1783997"/>
                <a:gd name="connsiteY3" fmla="*/ 877546 h 1341780"/>
                <a:gd name="connsiteX4" fmla="*/ 0 w 1783997"/>
                <a:gd name="connsiteY4" fmla="*/ 478301 h 1341780"/>
                <a:gd name="connsiteX0" fmla="*/ 0 w 1783997"/>
                <a:gd name="connsiteY0" fmla="*/ 0 h 863479"/>
                <a:gd name="connsiteX1" fmla="*/ 1737066 w 1783997"/>
                <a:gd name="connsiteY1" fmla="*/ 225083 h 863479"/>
                <a:gd name="connsiteX2" fmla="*/ 1783997 w 1783997"/>
                <a:gd name="connsiteY2" fmla="*/ 863479 h 863479"/>
                <a:gd name="connsiteX3" fmla="*/ 0 w 1783997"/>
                <a:gd name="connsiteY3" fmla="*/ 399245 h 863479"/>
                <a:gd name="connsiteX4" fmla="*/ 0 w 1783997"/>
                <a:gd name="connsiteY4" fmla="*/ 0 h 863479"/>
                <a:gd name="connsiteX0" fmla="*/ 0 w 1783997"/>
                <a:gd name="connsiteY0" fmla="*/ 0 h 891614"/>
                <a:gd name="connsiteX1" fmla="*/ 1737066 w 1783997"/>
                <a:gd name="connsiteY1" fmla="*/ 225083 h 891614"/>
                <a:gd name="connsiteX2" fmla="*/ 1783997 w 1783997"/>
                <a:gd name="connsiteY2" fmla="*/ 891614 h 891614"/>
                <a:gd name="connsiteX3" fmla="*/ 0 w 1783997"/>
                <a:gd name="connsiteY3" fmla="*/ 399245 h 891614"/>
                <a:gd name="connsiteX4" fmla="*/ 0 w 1783997"/>
                <a:gd name="connsiteY4" fmla="*/ 0 h 891614"/>
                <a:gd name="connsiteX0" fmla="*/ 0 w 1783997"/>
                <a:gd name="connsiteY0" fmla="*/ 0 h 891614"/>
                <a:gd name="connsiteX1" fmla="*/ 1737066 w 1783997"/>
                <a:gd name="connsiteY1" fmla="*/ 253218 h 891614"/>
                <a:gd name="connsiteX2" fmla="*/ 1783997 w 1783997"/>
                <a:gd name="connsiteY2" fmla="*/ 891614 h 891614"/>
                <a:gd name="connsiteX3" fmla="*/ 0 w 1783997"/>
                <a:gd name="connsiteY3" fmla="*/ 399245 h 891614"/>
                <a:gd name="connsiteX4" fmla="*/ 0 w 1783997"/>
                <a:gd name="connsiteY4" fmla="*/ 0 h 891614"/>
                <a:gd name="connsiteX0" fmla="*/ 0 w 1783997"/>
                <a:gd name="connsiteY0" fmla="*/ 0 h 877547"/>
                <a:gd name="connsiteX1" fmla="*/ 1737066 w 1783997"/>
                <a:gd name="connsiteY1" fmla="*/ 253218 h 877547"/>
                <a:gd name="connsiteX2" fmla="*/ 1783997 w 1783997"/>
                <a:gd name="connsiteY2" fmla="*/ 877547 h 877547"/>
                <a:gd name="connsiteX3" fmla="*/ 0 w 1783997"/>
                <a:gd name="connsiteY3" fmla="*/ 399245 h 877547"/>
                <a:gd name="connsiteX4" fmla="*/ 0 w 1783997"/>
                <a:gd name="connsiteY4" fmla="*/ 0 h 877547"/>
                <a:gd name="connsiteX0" fmla="*/ 0 w 1783997"/>
                <a:gd name="connsiteY0" fmla="*/ 0 h 863479"/>
                <a:gd name="connsiteX1" fmla="*/ 1737066 w 1783997"/>
                <a:gd name="connsiteY1" fmla="*/ 253218 h 863479"/>
                <a:gd name="connsiteX2" fmla="*/ 1783997 w 1783997"/>
                <a:gd name="connsiteY2" fmla="*/ 863479 h 863479"/>
                <a:gd name="connsiteX3" fmla="*/ 0 w 1783997"/>
                <a:gd name="connsiteY3" fmla="*/ 399245 h 863479"/>
                <a:gd name="connsiteX4" fmla="*/ 0 w 1783997"/>
                <a:gd name="connsiteY4" fmla="*/ 0 h 863479"/>
                <a:gd name="connsiteX0" fmla="*/ 0 w 1830928"/>
                <a:gd name="connsiteY0" fmla="*/ 0 h 863479"/>
                <a:gd name="connsiteX1" fmla="*/ 1737066 w 1830928"/>
                <a:gd name="connsiteY1" fmla="*/ 253218 h 863479"/>
                <a:gd name="connsiteX2" fmla="*/ 1830928 w 1830928"/>
                <a:gd name="connsiteY2" fmla="*/ 863479 h 863479"/>
                <a:gd name="connsiteX3" fmla="*/ 0 w 1830928"/>
                <a:gd name="connsiteY3" fmla="*/ 399245 h 863479"/>
                <a:gd name="connsiteX4" fmla="*/ 0 w 1830928"/>
                <a:gd name="connsiteY4" fmla="*/ 0 h 863479"/>
                <a:gd name="connsiteX0" fmla="*/ 0 w 1830928"/>
                <a:gd name="connsiteY0" fmla="*/ 0 h 826984"/>
                <a:gd name="connsiteX1" fmla="*/ 1737066 w 1830928"/>
                <a:gd name="connsiteY1" fmla="*/ 253218 h 826984"/>
                <a:gd name="connsiteX2" fmla="*/ 1830928 w 1830928"/>
                <a:gd name="connsiteY2" fmla="*/ 826984 h 826984"/>
                <a:gd name="connsiteX3" fmla="*/ 0 w 1830928"/>
                <a:gd name="connsiteY3" fmla="*/ 399245 h 826984"/>
                <a:gd name="connsiteX4" fmla="*/ 0 w 1830928"/>
                <a:gd name="connsiteY4" fmla="*/ 0 h 826984"/>
                <a:gd name="connsiteX0" fmla="*/ 0 w 1830928"/>
                <a:gd name="connsiteY0" fmla="*/ 0 h 839149"/>
                <a:gd name="connsiteX1" fmla="*/ 1737066 w 1830928"/>
                <a:gd name="connsiteY1" fmla="*/ 253218 h 839149"/>
                <a:gd name="connsiteX2" fmla="*/ 1830928 w 1830928"/>
                <a:gd name="connsiteY2" fmla="*/ 839149 h 839149"/>
                <a:gd name="connsiteX3" fmla="*/ 0 w 1830928"/>
                <a:gd name="connsiteY3" fmla="*/ 399245 h 839149"/>
                <a:gd name="connsiteX4" fmla="*/ 0 w 1830928"/>
                <a:gd name="connsiteY4" fmla="*/ 0 h 83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0928" h="839149">
                  <a:moveTo>
                    <a:pt x="0" y="0"/>
                  </a:moveTo>
                  <a:lnTo>
                    <a:pt x="1737066" y="253218"/>
                  </a:lnTo>
                  <a:lnTo>
                    <a:pt x="1830928" y="839149"/>
                  </a:lnTo>
                  <a:lnTo>
                    <a:pt x="0" y="399245"/>
                  </a:lnTo>
                  <a:lnTo>
                    <a:pt x="0" y="0"/>
                  </a:lnTo>
                  <a:close/>
                </a:path>
              </a:pathLst>
            </a:custGeom>
            <a:solidFill>
              <a:srgbClr val="B477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dirty="0"/>
                <a:t>                        </a:t>
              </a:r>
              <a:endParaRPr lang="zh-CN" altLang="en-US" dirty="0"/>
            </a:p>
          </p:txBody>
        </p:sp>
        <p:sp>
          <p:nvSpPr>
            <p:cNvPr id="19" name="矩形 12"/>
            <p:cNvSpPr/>
            <p:nvPr/>
          </p:nvSpPr>
          <p:spPr>
            <a:xfrm flipH="1">
              <a:off x="8219454" y="1063003"/>
              <a:ext cx="552416" cy="878115"/>
            </a:xfrm>
            <a:custGeom>
              <a:avLst/>
              <a:gdLst>
                <a:gd name="connsiteX0" fmla="*/ 0 w 1676068"/>
                <a:gd name="connsiteY0" fmla="*/ 0 h 399245"/>
                <a:gd name="connsiteX1" fmla="*/ 1676068 w 1676068"/>
                <a:gd name="connsiteY1" fmla="*/ 0 h 399245"/>
                <a:gd name="connsiteX2" fmla="*/ 1676068 w 1676068"/>
                <a:gd name="connsiteY2" fmla="*/ 399245 h 399245"/>
                <a:gd name="connsiteX3" fmla="*/ 0 w 1676068"/>
                <a:gd name="connsiteY3" fmla="*/ 399245 h 399245"/>
                <a:gd name="connsiteX4" fmla="*/ 0 w 1676068"/>
                <a:gd name="connsiteY4" fmla="*/ 0 h 399245"/>
                <a:gd name="connsiteX0" fmla="*/ 0 w 1690135"/>
                <a:gd name="connsiteY0" fmla="*/ 464234 h 863479"/>
                <a:gd name="connsiteX1" fmla="*/ 1690135 w 1690135"/>
                <a:gd name="connsiteY1" fmla="*/ 0 h 863479"/>
                <a:gd name="connsiteX2" fmla="*/ 1676068 w 1690135"/>
                <a:gd name="connsiteY2" fmla="*/ 863479 h 863479"/>
                <a:gd name="connsiteX3" fmla="*/ 0 w 1690135"/>
                <a:gd name="connsiteY3" fmla="*/ 863479 h 863479"/>
                <a:gd name="connsiteX4" fmla="*/ 0 w 1690135"/>
                <a:gd name="connsiteY4" fmla="*/ 464234 h 863479"/>
                <a:gd name="connsiteX0" fmla="*/ 0 w 1690135"/>
                <a:gd name="connsiteY0" fmla="*/ 464234 h 863479"/>
                <a:gd name="connsiteX1" fmla="*/ 1690135 w 1690135"/>
                <a:gd name="connsiteY1" fmla="*/ 0 h 863479"/>
                <a:gd name="connsiteX2" fmla="*/ 1690135 w 1690135"/>
                <a:gd name="connsiteY2" fmla="*/ 596193 h 863479"/>
                <a:gd name="connsiteX3" fmla="*/ 0 w 1690135"/>
                <a:gd name="connsiteY3" fmla="*/ 863479 h 863479"/>
                <a:gd name="connsiteX4" fmla="*/ 0 w 1690135"/>
                <a:gd name="connsiteY4" fmla="*/ 464234 h 863479"/>
                <a:gd name="connsiteX0" fmla="*/ 0 w 1690135"/>
                <a:gd name="connsiteY0" fmla="*/ 478301 h 877546"/>
                <a:gd name="connsiteX1" fmla="*/ 1690135 w 1690135"/>
                <a:gd name="connsiteY1" fmla="*/ 0 h 877546"/>
                <a:gd name="connsiteX2" fmla="*/ 1690135 w 1690135"/>
                <a:gd name="connsiteY2" fmla="*/ 610260 h 877546"/>
                <a:gd name="connsiteX3" fmla="*/ 0 w 1690135"/>
                <a:gd name="connsiteY3" fmla="*/ 877546 h 877546"/>
                <a:gd name="connsiteX4" fmla="*/ 0 w 1690135"/>
                <a:gd name="connsiteY4" fmla="*/ 478301 h 877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0135" h="877546">
                  <a:moveTo>
                    <a:pt x="0" y="478301"/>
                  </a:moveTo>
                  <a:lnTo>
                    <a:pt x="1690135" y="0"/>
                  </a:lnTo>
                  <a:lnTo>
                    <a:pt x="1690135" y="610260"/>
                  </a:lnTo>
                  <a:lnTo>
                    <a:pt x="0" y="877546"/>
                  </a:lnTo>
                  <a:lnTo>
                    <a:pt x="0" y="478301"/>
                  </a:lnTo>
                  <a:close/>
                </a:path>
              </a:pathLst>
            </a:custGeom>
            <a:solidFill>
              <a:srgbClr val="0D85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dirty="0"/>
                <a:t>                        </a:t>
              </a:r>
              <a:endParaRPr lang="zh-CN" altLang="en-US" dirty="0"/>
            </a:p>
          </p:txBody>
        </p:sp>
        <p:sp>
          <p:nvSpPr>
            <p:cNvPr id="20" name="矩形 17"/>
            <p:cNvSpPr/>
            <p:nvPr/>
          </p:nvSpPr>
          <p:spPr>
            <a:xfrm flipH="1">
              <a:off x="8230565" y="1671173"/>
              <a:ext cx="550829" cy="604995"/>
            </a:xfrm>
            <a:custGeom>
              <a:avLst/>
              <a:gdLst>
                <a:gd name="connsiteX0" fmla="*/ 0 w 490762"/>
                <a:gd name="connsiteY0" fmla="*/ 0 h 340924"/>
                <a:gd name="connsiteX1" fmla="*/ 490762 w 490762"/>
                <a:gd name="connsiteY1" fmla="*/ 0 h 340924"/>
                <a:gd name="connsiteX2" fmla="*/ 490762 w 490762"/>
                <a:gd name="connsiteY2" fmla="*/ 340924 h 340924"/>
                <a:gd name="connsiteX3" fmla="*/ 0 w 490762"/>
                <a:gd name="connsiteY3" fmla="*/ 340924 h 340924"/>
                <a:gd name="connsiteX4" fmla="*/ 0 w 490762"/>
                <a:gd name="connsiteY4" fmla="*/ 0 h 340924"/>
                <a:gd name="connsiteX0" fmla="*/ 0 w 518898"/>
                <a:gd name="connsiteY0" fmla="*/ 253218 h 594142"/>
                <a:gd name="connsiteX1" fmla="*/ 518898 w 518898"/>
                <a:gd name="connsiteY1" fmla="*/ 0 h 594142"/>
                <a:gd name="connsiteX2" fmla="*/ 490762 w 518898"/>
                <a:gd name="connsiteY2" fmla="*/ 594142 h 594142"/>
                <a:gd name="connsiteX3" fmla="*/ 0 w 518898"/>
                <a:gd name="connsiteY3" fmla="*/ 594142 h 594142"/>
                <a:gd name="connsiteX4" fmla="*/ 0 w 518898"/>
                <a:gd name="connsiteY4" fmla="*/ 253218 h 594142"/>
                <a:gd name="connsiteX0" fmla="*/ 0 w 518898"/>
                <a:gd name="connsiteY0" fmla="*/ 267286 h 608210"/>
                <a:gd name="connsiteX1" fmla="*/ 518898 w 518898"/>
                <a:gd name="connsiteY1" fmla="*/ 0 h 608210"/>
                <a:gd name="connsiteX2" fmla="*/ 490762 w 518898"/>
                <a:gd name="connsiteY2" fmla="*/ 608210 h 608210"/>
                <a:gd name="connsiteX3" fmla="*/ 0 w 518898"/>
                <a:gd name="connsiteY3" fmla="*/ 608210 h 608210"/>
                <a:gd name="connsiteX4" fmla="*/ 0 w 518898"/>
                <a:gd name="connsiteY4" fmla="*/ 267286 h 608210"/>
                <a:gd name="connsiteX0" fmla="*/ 0 w 490763"/>
                <a:gd name="connsiteY0" fmla="*/ 267286 h 608210"/>
                <a:gd name="connsiteX1" fmla="*/ 490763 w 490763"/>
                <a:gd name="connsiteY1" fmla="*/ 0 h 608210"/>
                <a:gd name="connsiteX2" fmla="*/ 490762 w 490763"/>
                <a:gd name="connsiteY2" fmla="*/ 608210 h 608210"/>
                <a:gd name="connsiteX3" fmla="*/ 0 w 490763"/>
                <a:gd name="connsiteY3" fmla="*/ 608210 h 608210"/>
                <a:gd name="connsiteX4" fmla="*/ 0 w 490763"/>
                <a:gd name="connsiteY4" fmla="*/ 267286 h 608210"/>
                <a:gd name="connsiteX0" fmla="*/ 0 w 504830"/>
                <a:gd name="connsiteY0" fmla="*/ 267286 h 608210"/>
                <a:gd name="connsiteX1" fmla="*/ 490763 w 504830"/>
                <a:gd name="connsiteY1" fmla="*/ 0 h 608210"/>
                <a:gd name="connsiteX2" fmla="*/ 504830 w 504830"/>
                <a:gd name="connsiteY2" fmla="*/ 608210 h 608210"/>
                <a:gd name="connsiteX3" fmla="*/ 0 w 504830"/>
                <a:gd name="connsiteY3" fmla="*/ 608210 h 608210"/>
                <a:gd name="connsiteX4" fmla="*/ 0 w 504830"/>
                <a:gd name="connsiteY4" fmla="*/ 267286 h 608210"/>
                <a:gd name="connsiteX0" fmla="*/ 0 w 504831"/>
                <a:gd name="connsiteY0" fmla="*/ 267286 h 608210"/>
                <a:gd name="connsiteX1" fmla="*/ 504831 w 504831"/>
                <a:gd name="connsiteY1" fmla="*/ 0 h 608210"/>
                <a:gd name="connsiteX2" fmla="*/ 504830 w 504831"/>
                <a:gd name="connsiteY2" fmla="*/ 608210 h 608210"/>
                <a:gd name="connsiteX3" fmla="*/ 0 w 504831"/>
                <a:gd name="connsiteY3" fmla="*/ 608210 h 608210"/>
                <a:gd name="connsiteX4" fmla="*/ 0 w 504831"/>
                <a:gd name="connsiteY4" fmla="*/ 267286 h 608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831" h="608210">
                  <a:moveTo>
                    <a:pt x="0" y="267286"/>
                  </a:moveTo>
                  <a:lnTo>
                    <a:pt x="504831" y="0"/>
                  </a:lnTo>
                  <a:cubicBezTo>
                    <a:pt x="504831" y="202737"/>
                    <a:pt x="504830" y="405473"/>
                    <a:pt x="504830" y="608210"/>
                  </a:cubicBezTo>
                  <a:lnTo>
                    <a:pt x="0" y="608210"/>
                  </a:lnTo>
                  <a:lnTo>
                    <a:pt x="0" y="267286"/>
                  </a:lnTo>
                  <a:close/>
                </a:path>
              </a:pathLst>
            </a:custGeom>
            <a:solidFill>
              <a:srgbClr val="5BAD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1" name="矩形 17"/>
            <p:cNvSpPr/>
            <p:nvPr/>
          </p:nvSpPr>
          <p:spPr>
            <a:xfrm flipH="1" flipV="1">
              <a:off x="8219454" y="2276168"/>
              <a:ext cx="565115" cy="595467"/>
            </a:xfrm>
            <a:custGeom>
              <a:avLst/>
              <a:gdLst>
                <a:gd name="connsiteX0" fmla="*/ 0 w 490762"/>
                <a:gd name="connsiteY0" fmla="*/ 0 h 340924"/>
                <a:gd name="connsiteX1" fmla="*/ 490762 w 490762"/>
                <a:gd name="connsiteY1" fmla="*/ 0 h 340924"/>
                <a:gd name="connsiteX2" fmla="*/ 490762 w 490762"/>
                <a:gd name="connsiteY2" fmla="*/ 340924 h 340924"/>
                <a:gd name="connsiteX3" fmla="*/ 0 w 490762"/>
                <a:gd name="connsiteY3" fmla="*/ 340924 h 340924"/>
                <a:gd name="connsiteX4" fmla="*/ 0 w 490762"/>
                <a:gd name="connsiteY4" fmla="*/ 0 h 340924"/>
                <a:gd name="connsiteX0" fmla="*/ 0 w 518898"/>
                <a:gd name="connsiteY0" fmla="*/ 253218 h 594142"/>
                <a:gd name="connsiteX1" fmla="*/ 518898 w 518898"/>
                <a:gd name="connsiteY1" fmla="*/ 0 h 594142"/>
                <a:gd name="connsiteX2" fmla="*/ 490762 w 518898"/>
                <a:gd name="connsiteY2" fmla="*/ 594142 h 594142"/>
                <a:gd name="connsiteX3" fmla="*/ 0 w 518898"/>
                <a:gd name="connsiteY3" fmla="*/ 594142 h 594142"/>
                <a:gd name="connsiteX4" fmla="*/ 0 w 518898"/>
                <a:gd name="connsiteY4" fmla="*/ 253218 h 594142"/>
                <a:gd name="connsiteX0" fmla="*/ 0 w 518898"/>
                <a:gd name="connsiteY0" fmla="*/ 267286 h 608210"/>
                <a:gd name="connsiteX1" fmla="*/ 518898 w 518898"/>
                <a:gd name="connsiteY1" fmla="*/ 0 h 608210"/>
                <a:gd name="connsiteX2" fmla="*/ 490762 w 518898"/>
                <a:gd name="connsiteY2" fmla="*/ 608210 h 608210"/>
                <a:gd name="connsiteX3" fmla="*/ 0 w 518898"/>
                <a:gd name="connsiteY3" fmla="*/ 608210 h 608210"/>
                <a:gd name="connsiteX4" fmla="*/ 0 w 518898"/>
                <a:gd name="connsiteY4" fmla="*/ 267286 h 608210"/>
                <a:gd name="connsiteX0" fmla="*/ 0 w 518898"/>
                <a:gd name="connsiteY0" fmla="*/ 267286 h 608210"/>
                <a:gd name="connsiteX1" fmla="*/ 518898 w 518898"/>
                <a:gd name="connsiteY1" fmla="*/ 0 h 608210"/>
                <a:gd name="connsiteX2" fmla="*/ 504830 w 518898"/>
                <a:gd name="connsiteY2" fmla="*/ 608210 h 608210"/>
                <a:gd name="connsiteX3" fmla="*/ 0 w 518898"/>
                <a:gd name="connsiteY3" fmla="*/ 608210 h 608210"/>
                <a:gd name="connsiteX4" fmla="*/ 0 w 518898"/>
                <a:gd name="connsiteY4" fmla="*/ 267286 h 608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898" h="608210">
                  <a:moveTo>
                    <a:pt x="0" y="267286"/>
                  </a:moveTo>
                  <a:lnTo>
                    <a:pt x="518898" y="0"/>
                  </a:lnTo>
                  <a:lnTo>
                    <a:pt x="504830" y="608210"/>
                  </a:lnTo>
                  <a:lnTo>
                    <a:pt x="0" y="608210"/>
                  </a:lnTo>
                  <a:lnTo>
                    <a:pt x="0" y="267286"/>
                  </a:lnTo>
                  <a:close/>
                </a:path>
              </a:pathLst>
            </a:custGeom>
            <a:solidFill>
              <a:srgbClr val="D09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2" name="矩形 12"/>
            <p:cNvSpPr/>
            <p:nvPr/>
          </p:nvSpPr>
          <p:spPr>
            <a:xfrm flipH="1">
              <a:off x="8181356" y="2601690"/>
              <a:ext cx="596863" cy="893995"/>
            </a:xfrm>
            <a:custGeom>
              <a:avLst/>
              <a:gdLst>
                <a:gd name="connsiteX0" fmla="*/ 0 w 1676068"/>
                <a:gd name="connsiteY0" fmla="*/ 0 h 399245"/>
                <a:gd name="connsiteX1" fmla="*/ 1676068 w 1676068"/>
                <a:gd name="connsiteY1" fmla="*/ 0 h 399245"/>
                <a:gd name="connsiteX2" fmla="*/ 1676068 w 1676068"/>
                <a:gd name="connsiteY2" fmla="*/ 399245 h 399245"/>
                <a:gd name="connsiteX3" fmla="*/ 0 w 1676068"/>
                <a:gd name="connsiteY3" fmla="*/ 399245 h 399245"/>
                <a:gd name="connsiteX4" fmla="*/ 0 w 1676068"/>
                <a:gd name="connsiteY4" fmla="*/ 0 h 399245"/>
                <a:gd name="connsiteX0" fmla="*/ 0 w 1690135"/>
                <a:gd name="connsiteY0" fmla="*/ 464234 h 863479"/>
                <a:gd name="connsiteX1" fmla="*/ 1690135 w 1690135"/>
                <a:gd name="connsiteY1" fmla="*/ 0 h 863479"/>
                <a:gd name="connsiteX2" fmla="*/ 1676068 w 1690135"/>
                <a:gd name="connsiteY2" fmla="*/ 863479 h 863479"/>
                <a:gd name="connsiteX3" fmla="*/ 0 w 1690135"/>
                <a:gd name="connsiteY3" fmla="*/ 863479 h 863479"/>
                <a:gd name="connsiteX4" fmla="*/ 0 w 1690135"/>
                <a:gd name="connsiteY4" fmla="*/ 464234 h 863479"/>
                <a:gd name="connsiteX0" fmla="*/ 0 w 1690135"/>
                <a:gd name="connsiteY0" fmla="*/ 464234 h 863479"/>
                <a:gd name="connsiteX1" fmla="*/ 1690135 w 1690135"/>
                <a:gd name="connsiteY1" fmla="*/ 0 h 863479"/>
                <a:gd name="connsiteX2" fmla="*/ 1690135 w 1690135"/>
                <a:gd name="connsiteY2" fmla="*/ 596193 h 863479"/>
                <a:gd name="connsiteX3" fmla="*/ 0 w 1690135"/>
                <a:gd name="connsiteY3" fmla="*/ 863479 h 863479"/>
                <a:gd name="connsiteX4" fmla="*/ 0 w 1690135"/>
                <a:gd name="connsiteY4" fmla="*/ 464234 h 863479"/>
                <a:gd name="connsiteX0" fmla="*/ 0 w 1690135"/>
                <a:gd name="connsiteY0" fmla="*/ 478301 h 877546"/>
                <a:gd name="connsiteX1" fmla="*/ 1690135 w 1690135"/>
                <a:gd name="connsiteY1" fmla="*/ 0 h 877546"/>
                <a:gd name="connsiteX2" fmla="*/ 1690135 w 1690135"/>
                <a:gd name="connsiteY2" fmla="*/ 610260 h 877546"/>
                <a:gd name="connsiteX3" fmla="*/ 0 w 1690135"/>
                <a:gd name="connsiteY3" fmla="*/ 877546 h 877546"/>
                <a:gd name="connsiteX4" fmla="*/ 0 w 1690135"/>
                <a:gd name="connsiteY4" fmla="*/ 478301 h 877546"/>
                <a:gd name="connsiteX0" fmla="*/ 0 w 1783997"/>
                <a:gd name="connsiteY0" fmla="*/ 478301 h 1341780"/>
                <a:gd name="connsiteX1" fmla="*/ 1690135 w 1783997"/>
                <a:gd name="connsiteY1" fmla="*/ 0 h 1341780"/>
                <a:gd name="connsiteX2" fmla="*/ 1783997 w 1783997"/>
                <a:gd name="connsiteY2" fmla="*/ 1341780 h 1341780"/>
                <a:gd name="connsiteX3" fmla="*/ 0 w 1783997"/>
                <a:gd name="connsiteY3" fmla="*/ 877546 h 1341780"/>
                <a:gd name="connsiteX4" fmla="*/ 0 w 1783997"/>
                <a:gd name="connsiteY4" fmla="*/ 478301 h 1341780"/>
                <a:gd name="connsiteX0" fmla="*/ 0 w 1783997"/>
                <a:gd name="connsiteY0" fmla="*/ 0 h 863479"/>
                <a:gd name="connsiteX1" fmla="*/ 1737066 w 1783997"/>
                <a:gd name="connsiteY1" fmla="*/ 225083 h 863479"/>
                <a:gd name="connsiteX2" fmla="*/ 1783997 w 1783997"/>
                <a:gd name="connsiteY2" fmla="*/ 863479 h 863479"/>
                <a:gd name="connsiteX3" fmla="*/ 0 w 1783997"/>
                <a:gd name="connsiteY3" fmla="*/ 399245 h 863479"/>
                <a:gd name="connsiteX4" fmla="*/ 0 w 1783997"/>
                <a:gd name="connsiteY4" fmla="*/ 0 h 863479"/>
                <a:gd name="connsiteX0" fmla="*/ 0 w 1783997"/>
                <a:gd name="connsiteY0" fmla="*/ 0 h 891614"/>
                <a:gd name="connsiteX1" fmla="*/ 1737066 w 1783997"/>
                <a:gd name="connsiteY1" fmla="*/ 225083 h 891614"/>
                <a:gd name="connsiteX2" fmla="*/ 1783997 w 1783997"/>
                <a:gd name="connsiteY2" fmla="*/ 891614 h 891614"/>
                <a:gd name="connsiteX3" fmla="*/ 0 w 1783997"/>
                <a:gd name="connsiteY3" fmla="*/ 399245 h 891614"/>
                <a:gd name="connsiteX4" fmla="*/ 0 w 1783997"/>
                <a:gd name="connsiteY4" fmla="*/ 0 h 891614"/>
                <a:gd name="connsiteX0" fmla="*/ 0 w 1783997"/>
                <a:gd name="connsiteY0" fmla="*/ 0 h 891614"/>
                <a:gd name="connsiteX1" fmla="*/ 1737066 w 1783997"/>
                <a:gd name="connsiteY1" fmla="*/ 253218 h 891614"/>
                <a:gd name="connsiteX2" fmla="*/ 1783997 w 1783997"/>
                <a:gd name="connsiteY2" fmla="*/ 891614 h 891614"/>
                <a:gd name="connsiteX3" fmla="*/ 0 w 1783997"/>
                <a:gd name="connsiteY3" fmla="*/ 399245 h 891614"/>
                <a:gd name="connsiteX4" fmla="*/ 0 w 1783997"/>
                <a:gd name="connsiteY4" fmla="*/ 0 h 891614"/>
                <a:gd name="connsiteX0" fmla="*/ 0 w 1783997"/>
                <a:gd name="connsiteY0" fmla="*/ 0 h 877547"/>
                <a:gd name="connsiteX1" fmla="*/ 1737066 w 1783997"/>
                <a:gd name="connsiteY1" fmla="*/ 253218 h 877547"/>
                <a:gd name="connsiteX2" fmla="*/ 1783997 w 1783997"/>
                <a:gd name="connsiteY2" fmla="*/ 877547 h 877547"/>
                <a:gd name="connsiteX3" fmla="*/ 0 w 1783997"/>
                <a:gd name="connsiteY3" fmla="*/ 399245 h 877547"/>
                <a:gd name="connsiteX4" fmla="*/ 0 w 1783997"/>
                <a:gd name="connsiteY4" fmla="*/ 0 h 877547"/>
                <a:gd name="connsiteX0" fmla="*/ 0 w 1783997"/>
                <a:gd name="connsiteY0" fmla="*/ 0 h 863479"/>
                <a:gd name="connsiteX1" fmla="*/ 1737066 w 1783997"/>
                <a:gd name="connsiteY1" fmla="*/ 253218 h 863479"/>
                <a:gd name="connsiteX2" fmla="*/ 1783997 w 1783997"/>
                <a:gd name="connsiteY2" fmla="*/ 863479 h 863479"/>
                <a:gd name="connsiteX3" fmla="*/ 0 w 1783997"/>
                <a:gd name="connsiteY3" fmla="*/ 399245 h 863479"/>
                <a:gd name="connsiteX4" fmla="*/ 0 w 1783997"/>
                <a:gd name="connsiteY4" fmla="*/ 0 h 863479"/>
                <a:gd name="connsiteX0" fmla="*/ 0 w 1830928"/>
                <a:gd name="connsiteY0" fmla="*/ 0 h 863479"/>
                <a:gd name="connsiteX1" fmla="*/ 1737066 w 1830928"/>
                <a:gd name="connsiteY1" fmla="*/ 253218 h 863479"/>
                <a:gd name="connsiteX2" fmla="*/ 1830928 w 1830928"/>
                <a:gd name="connsiteY2" fmla="*/ 863479 h 863479"/>
                <a:gd name="connsiteX3" fmla="*/ 0 w 1830928"/>
                <a:gd name="connsiteY3" fmla="*/ 399245 h 863479"/>
                <a:gd name="connsiteX4" fmla="*/ 0 w 1830928"/>
                <a:gd name="connsiteY4" fmla="*/ 0 h 863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0928" h="863479">
                  <a:moveTo>
                    <a:pt x="0" y="0"/>
                  </a:moveTo>
                  <a:lnTo>
                    <a:pt x="1737066" y="253218"/>
                  </a:lnTo>
                  <a:lnTo>
                    <a:pt x="1830928" y="863479"/>
                  </a:lnTo>
                  <a:lnTo>
                    <a:pt x="0" y="399245"/>
                  </a:lnTo>
                  <a:lnTo>
                    <a:pt x="0" y="0"/>
                  </a:lnTo>
                  <a:close/>
                </a:path>
              </a:pathLst>
            </a:custGeom>
            <a:solidFill>
              <a:srgbClr val="B477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dirty="0"/>
                <a:t>                        </a:t>
              </a:r>
              <a:endParaRPr lang="zh-CN" altLang="en-US" dirty="0"/>
            </a:p>
          </p:txBody>
        </p:sp>
        <p:sp>
          <p:nvSpPr>
            <p:cNvPr id="23" name="矩形 22"/>
            <p:cNvSpPr/>
            <p:nvPr/>
          </p:nvSpPr>
          <p:spPr>
            <a:xfrm>
              <a:off x="8765520" y="1547316"/>
              <a:ext cx="3219252" cy="398567"/>
            </a:xfrm>
            <a:prstGeom prst="rect">
              <a:avLst/>
            </a:prstGeom>
            <a:solidFill>
              <a:srgbClr val="12BB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4" name="矩形 23"/>
            <p:cNvSpPr/>
            <p:nvPr/>
          </p:nvSpPr>
          <p:spPr>
            <a:xfrm>
              <a:off x="8779806" y="1945882"/>
              <a:ext cx="3219252" cy="341401"/>
            </a:xfrm>
            <a:prstGeom prst="rect">
              <a:avLst/>
            </a:prstGeom>
            <a:solidFill>
              <a:srgbClr val="7EBE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5" name="矩形 24"/>
            <p:cNvSpPr/>
            <p:nvPr/>
          </p:nvSpPr>
          <p:spPr>
            <a:xfrm>
              <a:off x="8779806" y="2287283"/>
              <a:ext cx="3219252" cy="341402"/>
            </a:xfrm>
            <a:prstGeom prst="rect">
              <a:avLst/>
            </a:prstGeom>
            <a:solidFill>
              <a:srgbClr val="FFBE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6" name="矩形 25"/>
            <p:cNvSpPr/>
            <p:nvPr/>
          </p:nvSpPr>
          <p:spPr>
            <a:xfrm>
              <a:off x="8773457" y="2628685"/>
              <a:ext cx="3219252" cy="398566"/>
            </a:xfrm>
            <a:prstGeom prst="rect">
              <a:avLst/>
            </a:prstGeom>
            <a:solidFill>
              <a:srgbClr val="D885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27" name="组合 26"/>
          <p:cNvGrpSpPr>
            <a:grpSpLocks/>
          </p:cNvGrpSpPr>
          <p:nvPr/>
        </p:nvGrpSpPr>
        <p:grpSpPr bwMode="auto">
          <a:xfrm>
            <a:off x="4148138" y="1223963"/>
            <a:ext cx="3862387" cy="4287837"/>
            <a:chOff x="3731904" y="801617"/>
            <a:chExt cx="3863032" cy="3661707"/>
          </a:xfrm>
        </p:grpSpPr>
        <p:sp>
          <p:nvSpPr>
            <p:cNvPr id="28" name="矩形 27"/>
            <p:cNvSpPr/>
            <p:nvPr/>
          </p:nvSpPr>
          <p:spPr>
            <a:xfrm>
              <a:off x="3731904" y="801617"/>
              <a:ext cx="3863032" cy="36617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9" name="矩形 28"/>
            <p:cNvSpPr/>
            <p:nvPr/>
          </p:nvSpPr>
          <p:spPr>
            <a:xfrm>
              <a:off x="3733491" y="801617"/>
              <a:ext cx="3861445" cy="340277"/>
            </a:xfrm>
            <a:prstGeom prst="rect">
              <a:avLst/>
            </a:prstGeom>
            <a:solidFill>
              <a:srgbClr val="FFBE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0" name="矩形 29"/>
            <p:cNvSpPr/>
            <p:nvPr/>
          </p:nvSpPr>
          <p:spPr>
            <a:xfrm>
              <a:off x="3733491" y="4123047"/>
              <a:ext cx="3861445" cy="340277"/>
            </a:xfrm>
            <a:prstGeom prst="rect">
              <a:avLst/>
            </a:prstGeom>
            <a:solidFill>
              <a:srgbClr val="5BAD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1" name="矩形 30"/>
            <p:cNvSpPr/>
            <p:nvPr/>
          </p:nvSpPr>
          <p:spPr>
            <a:xfrm rot="5400000">
              <a:off x="2234729" y="2298792"/>
              <a:ext cx="3321430" cy="327080"/>
            </a:xfrm>
            <a:prstGeom prst="rect">
              <a:avLst/>
            </a:prstGeom>
            <a:solidFill>
              <a:srgbClr val="D885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2" name="矩形 31"/>
            <p:cNvSpPr/>
            <p:nvPr/>
          </p:nvSpPr>
          <p:spPr>
            <a:xfrm rot="5400000">
              <a:off x="5764892" y="2630569"/>
              <a:ext cx="3318719" cy="341369"/>
            </a:xfrm>
            <a:prstGeom prst="rect">
              <a:avLst/>
            </a:prstGeom>
            <a:solidFill>
              <a:srgbClr val="7EBE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33" name="文本框 32"/>
          <p:cNvSpPr txBox="1">
            <a:spLocks noChangeArrowheads="1"/>
          </p:cNvSpPr>
          <p:nvPr/>
        </p:nvSpPr>
        <p:spPr bwMode="auto">
          <a:xfrm>
            <a:off x="4664945" y="1662183"/>
            <a:ext cx="242829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200" b="1" dirty="0" smtClean="0">
                <a:latin typeface="宋体" panose="02010600030101010101" pitchFamily="2" charset="-122"/>
              </a:rPr>
              <a:t>商品的品质</a:t>
            </a:r>
            <a:endParaRPr lang="zh-CN" altLang="en-US" sz="3200" b="1" dirty="0">
              <a:latin typeface="宋体" panose="02010600030101010101" pitchFamily="2" charset="-122"/>
            </a:endParaRPr>
          </a:p>
        </p:txBody>
      </p:sp>
      <p:sp>
        <p:nvSpPr>
          <p:cNvPr id="34" name="TextBox 35"/>
          <p:cNvSpPr txBox="1">
            <a:spLocks noChangeArrowheads="1"/>
          </p:cNvSpPr>
          <p:nvPr/>
        </p:nvSpPr>
        <p:spPr bwMode="auto">
          <a:xfrm>
            <a:off x="4822825" y="2278063"/>
            <a:ext cx="24479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2000" dirty="0" smtClean="0">
                <a:solidFill>
                  <a:srgbClr val="000000"/>
                </a:solidFill>
                <a:latin typeface="+mn-ea"/>
                <a:ea typeface="+mn-ea"/>
              </a:rPr>
              <a:t>是商品内在素质和外观形态的综合。</a:t>
            </a:r>
            <a:endParaRPr lang="en-US" altLang="zh-CN" sz="2000" dirty="0">
              <a:solidFill>
                <a:srgbClr val="000000"/>
              </a:solidFill>
              <a:latin typeface="+mn-ea"/>
              <a:ea typeface="+mn-ea"/>
            </a:endParaRPr>
          </a:p>
        </p:txBody>
      </p:sp>
      <p:grpSp>
        <p:nvGrpSpPr>
          <p:cNvPr id="35" name="组合 50"/>
          <p:cNvGrpSpPr>
            <a:grpSpLocks/>
          </p:cNvGrpSpPr>
          <p:nvPr/>
        </p:nvGrpSpPr>
        <p:grpSpPr bwMode="auto">
          <a:xfrm>
            <a:off x="145505" y="94325"/>
            <a:ext cx="603250" cy="552450"/>
            <a:chOff x="0" y="0"/>
            <a:chExt cx="737947" cy="676838"/>
          </a:xfrm>
        </p:grpSpPr>
        <p:sp>
          <p:nvSpPr>
            <p:cNvPr id="36"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37"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38"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39" name="标题 1"/>
          <p:cNvSpPr txBox="1">
            <a:spLocks noChangeArrowheads="1"/>
          </p:cNvSpPr>
          <p:nvPr/>
        </p:nvSpPr>
        <p:spPr>
          <a:xfrm>
            <a:off x="1028155" y="210147"/>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zh-CN" altLang="en-US" sz="2400" b="1" dirty="0" smtClean="0">
                <a:solidFill>
                  <a:prstClr val="black"/>
                </a:solidFill>
              </a:rPr>
              <a:t>商品的品质</a:t>
            </a:r>
            <a:endParaRPr lang="zh-CN" altLang="en-US" sz="2400" b="1" dirty="0">
              <a:solidFill>
                <a:prstClr val="black"/>
              </a:solidFill>
            </a:endParaRPr>
          </a:p>
        </p:txBody>
      </p:sp>
    </p:spTree>
    <p:extLst>
      <p:ext uri="{BB962C8B-B14F-4D97-AF65-F5344CB8AC3E}">
        <p14:creationId xmlns:p14="http://schemas.microsoft.com/office/powerpoint/2010/main" val="42609791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nodeType="afterGroup">
                            <p:stCondLst>
                              <p:cond delay="10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nodeType="afterGroup">
                            <p:stCondLst>
                              <p:cond delay="1500"/>
                            </p:stCondLst>
                            <p:childTnLst>
                              <p:par>
                                <p:cTn id="15" presetID="38" presetClass="entr" presetSubtype="0" accel="50000" fill="hold" grpId="0" nodeType="afterEffect">
                                  <p:stCondLst>
                                    <p:cond delay="0"/>
                                  </p:stCondLst>
                                  <p:iterate type="lt">
                                    <p:tmPct val="50000"/>
                                  </p:iterate>
                                  <p:childTnLst>
                                    <p:set>
                                      <p:cBhvr>
                                        <p:cTn id="16" dur="1" fill="hold">
                                          <p:stCondLst>
                                            <p:cond delay="0"/>
                                          </p:stCondLst>
                                        </p:cTn>
                                        <p:tgtEl>
                                          <p:spTgt spid="33"/>
                                        </p:tgtEl>
                                        <p:attrNameLst>
                                          <p:attrName>style.visibility</p:attrName>
                                        </p:attrNameLst>
                                      </p:cBhvr>
                                      <p:to>
                                        <p:strVal val="visible"/>
                                      </p:to>
                                    </p:set>
                                    <p:set>
                                      <p:cBhvr>
                                        <p:cTn id="17" dur="227" fill="hold">
                                          <p:stCondLst>
                                            <p:cond delay="0"/>
                                          </p:stCondLst>
                                        </p:cTn>
                                        <p:tgtEl>
                                          <p:spTgt spid="33"/>
                                        </p:tgtEl>
                                        <p:attrNameLst>
                                          <p:attrName>style.rotation</p:attrName>
                                        </p:attrNameLst>
                                      </p:cBhvr>
                                      <p:to>
                                        <p:strVal val="-45.0"/>
                                      </p:to>
                                    </p:set>
                                    <p:anim calcmode="lin" valueType="num">
                                      <p:cBhvr>
                                        <p:cTn id="18" dur="227" fill="hold">
                                          <p:stCondLst>
                                            <p:cond delay="227"/>
                                          </p:stCondLst>
                                        </p:cTn>
                                        <p:tgtEl>
                                          <p:spTgt spid="33"/>
                                        </p:tgtEl>
                                        <p:attrNameLst>
                                          <p:attrName>style.rotation</p:attrName>
                                        </p:attrNameLst>
                                      </p:cBhvr>
                                      <p:tavLst>
                                        <p:tav tm="0">
                                          <p:val>
                                            <p:fltVal val="-45"/>
                                          </p:val>
                                        </p:tav>
                                        <p:tav tm="69900">
                                          <p:val>
                                            <p:fltVal val="45"/>
                                          </p:val>
                                        </p:tav>
                                        <p:tav tm="100000">
                                          <p:val>
                                            <p:fltVal val="0"/>
                                          </p:val>
                                        </p:tav>
                                      </p:tavLst>
                                    </p:anim>
                                    <p:anim calcmode="lin" valueType="num">
                                      <p:cBhvr>
                                        <p:cTn id="19" dur="227" fill="hold">
                                          <p:stCondLst>
                                            <p:cond delay="0"/>
                                          </p:stCondLst>
                                        </p:cTn>
                                        <p:tgtEl>
                                          <p:spTgt spid="33"/>
                                        </p:tgtEl>
                                        <p:attrNameLst>
                                          <p:attrName>ppt_y</p:attrName>
                                        </p:attrNameLst>
                                      </p:cBhvr>
                                      <p:tavLst>
                                        <p:tav tm="0">
                                          <p:val>
                                            <p:strVal val="#ppt_y-1"/>
                                          </p:val>
                                        </p:tav>
                                        <p:tav tm="100000">
                                          <p:val>
                                            <p:strVal val="#ppt_y-(0.354*#ppt_w-0.172*#ppt_h)"/>
                                          </p:val>
                                        </p:tav>
                                      </p:tavLst>
                                    </p:anim>
                                    <p:anim calcmode="lin" valueType="num">
                                      <p:cBhvr>
                                        <p:cTn id="20" dur="78" decel="50000" autoRev="1" fill="hold">
                                          <p:stCondLst>
                                            <p:cond delay="227"/>
                                          </p:stCondLst>
                                        </p:cTn>
                                        <p:tgtEl>
                                          <p:spTgt spid="33"/>
                                        </p:tgtEl>
                                        <p:attrNameLst>
                                          <p:attrName>ppt_y</p:attrName>
                                        </p:attrNameLst>
                                      </p:cBhvr>
                                      <p:tavLst>
                                        <p:tav tm="0">
                                          <p:val>
                                            <p:strVal val="#ppt_y-(0.354*#ppt_w-0.172*#ppt_h)"/>
                                          </p:val>
                                        </p:tav>
                                        <p:tav tm="100000">
                                          <p:val>
                                            <p:strVal val="#ppt_y-(0.354*#ppt_w-0.172*#ppt_h)-#ppt_h/2"/>
                                          </p:val>
                                        </p:tav>
                                      </p:tavLst>
                                    </p:anim>
                                    <p:anim calcmode="lin" valueType="num">
                                      <p:cBhvr>
                                        <p:cTn id="21" dur="68" fill="hold">
                                          <p:stCondLst>
                                            <p:cond delay="432"/>
                                          </p:stCondLst>
                                        </p:cTn>
                                        <p:tgtEl>
                                          <p:spTgt spid="33"/>
                                        </p:tgtEl>
                                        <p:attrNameLst>
                                          <p:attrName>ppt_y</p:attrName>
                                        </p:attrNameLst>
                                      </p:cBhvr>
                                      <p:tavLst>
                                        <p:tav tm="0">
                                          <p:val>
                                            <p:strVal val="#ppt_y-(0.354*#ppt_w-0.172*#ppt_h)"/>
                                          </p:val>
                                        </p:tav>
                                        <p:tav tm="100000">
                                          <p:val>
                                            <p:strVal val="#ppt_y"/>
                                          </p:val>
                                        </p:tav>
                                      </p:tavLst>
                                    </p:anim>
                                  </p:childTnLst>
                                </p:cTn>
                              </p:par>
                            </p:childTnLst>
                          </p:cTn>
                        </p:par>
                        <p:par>
                          <p:cTn id="22" fill="hold" nodeType="afterGroup">
                            <p:stCondLst>
                              <p:cond delay="30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34"/>
                                        </p:tgtEl>
                                        <p:attrNameLst>
                                          <p:attrName>style.visibility</p:attrName>
                                        </p:attrNameLst>
                                      </p:cBhvr>
                                      <p:to>
                                        <p:strVal val="visible"/>
                                      </p:to>
                                    </p:set>
                                    <p:anim calcmode="lin" valueType="num">
                                      <p:cBhvr>
                                        <p:cTn id="25"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4"/>
                                        </p:tgtEl>
                                        <p:attrNameLst>
                                          <p:attrName>ppt_y</p:attrName>
                                        </p:attrNameLst>
                                      </p:cBhvr>
                                      <p:tavLst>
                                        <p:tav tm="0">
                                          <p:val>
                                            <p:strVal val="#ppt_y"/>
                                          </p:val>
                                        </p:tav>
                                        <p:tav tm="100000">
                                          <p:val>
                                            <p:strVal val="#ppt_y"/>
                                          </p:val>
                                        </p:tav>
                                      </p:tavLst>
                                    </p:anim>
                                    <p:anim calcmode="lin" valueType="num">
                                      <p:cBhvr>
                                        <p:cTn id="27"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5" name="Rectangle 11"/>
          <p:cNvSpPr>
            <a:spLocks noChangeArrowheads="1"/>
          </p:cNvSpPr>
          <p:nvPr/>
        </p:nvSpPr>
        <p:spPr bwMode="auto">
          <a:xfrm>
            <a:off x="2762251" y="2483989"/>
            <a:ext cx="2327275" cy="457200"/>
          </a:xfrm>
          <a:prstGeom prst="rect">
            <a:avLst/>
          </a:prstGeom>
          <a:solidFill>
            <a:srgbClr val="006794"/>
          </a:solidFill>
          <a:ln>
            <a:noFill/>
          </a:ln>
          <a:effectLs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 typeface="Arial" panose="020B0604020202020204" pitchFamily="34" charset="0"/>
              <a:buNone/>
            </a:pPr>
            <a:r>
              <a:rPr lang="zh-CN" altLang="en-US" sz="2400" b="1" dirty="0">
                <a:solidFill>
                  <a:schemeClr val="bg1"/>
                </a:solidFill>
                <a:latin typeface="" charset="0"/>
              </a:rPr>
              <a:t>  文字说明表示</a:t>
            </a:r>
          </a:p>
        </p:txBody>
      </p:sp>
      <p:sp>
        <p:nvSpPr>
          <p:cNvPr id="11277" name="AutoShape 13"/>
          <p:cNvSpPr>
            <a:spLocks/>
          </p:cNvSpPr>
          <p:nvPr/>
        </p:nvSpPr>
        <p:spPr bwMode="auto">
          <a:xfrm>
            <a:off x="5137150" y="1115563"/>
            <a:ext cx="59531" cy="3293149"/>
          </a:xfrm>
          <a:prstGeom prst="leftBrace">
            <a:avLst>
              <a:gd name="adj1" fmla="val 273611"/>
              <a:gd name="adj2" fmla="val 50000"/>
            </a:avLst>
          </a:prstGeom>
          <a:solidFill>
            <a:srgbClr val="006794"/>
          </a:solidFill>
          <a:ln w="9525">
            <a:solidFill>
              <a:srgbClr val="006794"/>
            </a:solidFill>
            <a:round/>
            <a:headEnd/>
            <a:tailEnd/>
          </a:ln>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ndParaRPr>
          </a:p>
        </p:txBody>
      </p:sp>
      <p:sp>
        <p:nvSpPr>
          <p:cNvPr id="11278" name="Text Box 14"/>
          <p:cNvSpPr txBox="1">
            <a:spLocks noChangeArrowheads="1"/>
          </p:cNvSpPr>
          <p:nvPr/>
        </p:nvSpPr>
        <p:spPr bwMode="auto">
          <a:xfrm>
            <a:off x="5299076" y="1107431"/>
            <a:ext cx="1917699" cy="430887"/>
          </a:xfrm>
          <a:prstGeom prst="rect">
            <a:avLst/>
          </a:prstGeom>
          <a:noFill/>
          <a:ln w="9525">
            <a:solidFill>
              <a:srgbClr val="00679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50000"/>
              </a:spcBef>
              <a:buFont typeface="Arial" panose="020B0604020202020204" pitchFamily="34" charset="0"/>
              <a:buNone/>
            </a:pPr>
            <a:r>
              <a:rPr lang="zh-CN" altLang="zh-CN" sz="2200" dirty="0" smtClean="0">
                <a:latin typeface="宋体" panose="02010600030101010101" pitchFamily="2" charset="-122"/>
              </a:rPr>
              <a:t>规格</a:t>
            </a:r>
            <a:endParaRPr lang="zh-CN" altLang="zh-CN" sz="2200" dirty="0">
              <a:latin typeface="宋体" panose="02010600030101010101" pitchFamily="2" charset="-122"/>
            </a:endParaRPr>
          </a:p>
        </p:txBody>
      </p:sp>
      <p:sp>
        <p:nvSpPr>
          <p:cNvPr id="11" name="Text Box 14"/>
          <p:cNvSpPr txBox="1">
            <a:spLocks noChangeArrowheads="1"/>
          </p:cNvSpPr>
          <p:nvPr/>
        </p:nvSpPr>
        <p:spPr bwMode="auto">
          <a:xfrm>
            <a:off x="5313363" y="1709303"/>
            <a:ext cx="1928810" cy="430887"/>
          </a:xfrm>
          <a:prstGeom prst="rect">
            <a:avLst/>
          </a:prstGeom>
          <a:noFill/>
          <a:ln w="9525">
            <a:solidFill>
              <a:srgbClr val="00679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50000"/>
              </a:spcBef>
              <a:buFont typeface="Arial" panose="020B0604020202020204" pitchFamily="34" charset="0"/>
              <a:buNone/>
            </a:pPr>
            <a:r>
              <a:rPr lang="zh-CN" altLang="zh-CN" sz="2200" dirty="0" smtClean="0">
                <a:latin typeface="宋体" panose="02010600030101010101" pitchFamily="2" charset="-122"/>
              </a:rPr>
              <a:t>等级</a:t>
            </a:r>
            <a:endParaRPr lang="zh-CN" altLang="zh-CN" sz="2200" dirty="0">
              <a:latin typeface="宋体" panose="02010600030101010101" pitchFamily="2" charset="-122"/>
            </a:endParaRPr>
          </a:p>
        </p:txBody>
      </p:sp>
      <p:sp>
        <p:nvSpPr>
          <p:cNvPr id="12" name="Text Box 14"/>
          <p:cNvSpPr txBox="1">
            <a:spLocks noChangeArrowheads="1"/>
          </p:cNvSpPr>
          <p:nvPr/>
        </p:nvSpPr>
        <p:spPr bwMode="auto">
          <a:xfrm>
            <a:off x="5299075" y="2281702"/>
            <a:ext cx="1917699" cy="430887"/>
          </a:xfrm>
          <a:prstGeom prst="rect">
            <a:avLst/>
          </a:prstGeom>
          <a:noFill/>
          <a:ln w="9525">
            <a:solidFill>
              <a:srgbClr val="00679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50000"/>
              </a:spcBef>
              <a:buFont typeface="Arial" panose="020B0604020202020204" pitchFamily="34" charset="0"/>
              <a:buNone/>
            </a:pPr>
            <a:r>
              <a:rPr lang="zh-CN" altLang="zh-CN" sz="2200" dirty="0" smtClean="0">
                <a:latin typeface="宋体" panose="02010600030101010101" pitchFamily="2" charset="-122"/>
              </a:rPr>
              <a:t>标准</a:t>
            </a:r>
            <a:endParaRPr lang="zh-CN" altLang="zh-CN" sz="2200" dirty="0">
              <a:latin typeface="宋体" panose="02010600030101010101" pitchFamily="2" charset="-122"/>
            </a:endParaRPr>
          </a:p>
        </p:txBody>
      </p:sp>
      <p:sp>
        <p:nvSpPr>
          <p:cNvPr id="13" name="Text Box 14"/>
          <p:cNvSpPr txBox="1">
            <a:spLocks noChangeArrowheads="1"/>
          </p:cNvSpPr>
          <p:nvPr/>
        </p:nvSpPr>
        <p:spPr bwMode="auto">
          <a:xfrm>
            <a:off x="5353049" y="3438137"/>
            <a:ext cx="1917699" cy="430887"/>
          </a:xfrm>
          <a:prstGeom prst="rect">
            <a:avLst/>
          </a:prstGeom>
          <a:noFill/>
          <a:ln w="9525">
            <a:solidFill>
              <a:srgbClr val="00679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50000"/>
              </a:spcBef>
              <a:buFont typeface="Arial" panose="020B0604020202020204" pitchFamily="34" charset="0"/>
              <a:buNone/>
            </a:pPr>
            <a:r>
              <a:rPr lang="zh-CN" altLang="zh-CN" sz="2200" dirty="0" smtClean="0">
                <a:latin typeface="宋体" panose="02010600030101010101" pitchFamily="2" charset="-122"/>
              </a:rPr>
              <a:t>品牌</a:t>
            </a:r>
            <a:r>
              <a:rPr lang="zh-CN" altLang="zh-CN" sz="2200" dirty="0">
                <a:latin typeface="宋体" panose="02010600030101010101" pitchFamily="2" charset="-122"/>
              </a:rPr>
              <a:t>或</a:t>
            </a:r>
            <a:r>
              <a:rPr lang="zh-CN" altLang="zh-CN" sz="2200" dirty="0" smtClean="0">
                <a:latin typeface="宋体" panose="02010600030101010101" pitchFamily="2" charset="-122"/>
              </a:rPr>
              <a:t>商标</a:t>
            </a:r>
            <a:endParaRPr lang="zh-CN" altLang="zh-CN" sz="2200" dirty="0">
              <a:latin typeface="宋体" panose="02010600030101010101" pitchFamily="2" charset="-122"/>
            </a:endParaRPr>
          </a:p>
        </p:txBody>
      </p:sp>
      <p:sp>
        <p:nvSpPr>
          <p:cNvPr id="14" name="Text Box 14"/>
          <p:cNvSpPr txBox="1">
            <a:spLocks noChangeArrowheads="1"/>
          </p:cNvSpPr>
          <p:nvPr/>
        </p:nvSpPr>
        <p:spPr bwMode="auto">
          <a:xfrm>
            <a:off x="5319713" y="2854101"/>
            <a:ext cx="1917699" cy="430887"/>
          </a:xfrm>
          <a:prstGeom prst="rect">
            <a:avLst/>
          </a:prstGeom>
          <a:noFill/>
          <a:ln w="9525">
            <a:solidFill>
              <a:srgbClr val="00679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50000"/>
              </a:spcBef>
              <a:buFont typeface="Arial" panose="020B0604020202020204" pitchFamily="34" charset="0"/>
              <a:buNone/>
            </a:pPr>
            <a:r>
              <a:rPr lang="zh-CN" altLang="zh-CN" sz="2200" dirty="0" smtClean="0">
                <a:latin typeface="宋体" panose="02010600030101010101" pitchFamily="2" charset="-122"/>
              </a:rPr>
              <a:t>说明书</a:t>
            </a:r>
            <a:r>
              <a:rPr lang="zh-CN" altLang="zh-CN" sz="2200" dirty="0">
                <a:latin typeface="宋体" panose="02010600030101010101" pitchFamily="2" charset="-122"/>
              </a:rPr>
              <a:t>和</a:t>
            </a:r>
            <a:r>
              <a:rPr lang="zh-CN" altLang="zh-CN" sz="2200" dirty="0" smtClean="0">
                <a:latin typeface="宋体" panose="02010600030101010101" pitchFamily="2" charset="-122"/>
              </a:rPr>
              <a:t>图样</a:t>
            </a:r>
            <a:endParaRPr lang="zh-CN" altLang="zh-CN" sz="2200" dirty="0">
              <a:latin typeface="宋体" panose="02010600030101010101" pitchFamily="2" charset="-122"/>
            </a:endParaRPr>
          </a:p>
        </p:txBody>
      </p:sp>
      <p:sp>
        <p:nvSpPr>
          <p:cNvPr id="15" name="Text Box 14"/>
          <p:cNvSpPr txBox="1">
            <a:spLocks noChangeArrowheads="1"/>
          </p:cNvSpPr>
          <p:nvPr/>
        </p:nvSpPr>
        <p:spPr bwMode="auto">
          <a:xfrm>
            <a:off x="5353049" y="4040009"/>
            <a:ext cx="1917699" cy="430887"/>
          </a:xfrm>
          <a:prstGeom prst="rect">
            <a:avLst/>
          </a:prstGeom>
          <a:noFill/>
          <a:ln w="9525">
            <a:solidFill>
              <a:srgbClr val="00679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50000"/>
              </a:spcBef>
              <a:buFont typeface="Arial" panose="020B0604020202020204" pitchFamily="34" charset="0"/>
              <a:buNone/>
            </a:pPr>
            <a:r>
              <a:rPr lang="zh-CN" altLang="zh-CN" sz="2200" dirty="0" smtClean="0">
                <a:latin typeface="宋体" panose="02010600030101010101" pitchFamily="2" charset="-122"/>
              </a:rPr>
              <a:t>产地</a:t>
            </a:r>
            <a:r>
              <a:rPr lang="zh-CN" altLang="zh-CN" sz="2200" dirty="0">
                <a:latin typeface="宋体" panose="02010600030101010101" pitchFamily="2" charset="-122"/>
              </a:rPr>
              <a:t>名称</a:t>
            </a:r>
          </a:p>
        </p:txBody>
      </p:sp>
      <p:sp>
        <p:nvSpPr>
          <p:cNvPr id="11276" name="AutoShape 12"/>
          <p:cNvSpPr>
            <a:spLocks/>
          </p:cNvSpPr>
          <p:nvPr/>
        </p:nvSpPr>
        <p:spPr bwMode="auto">
          <a:xfrm>
            <a:off x="5103815" y="5284243"/>
            <a:ext cx="119063" cy="762000"/>
          </a:xfrm>
          <a:prstGeom prst="leftBrace">
            <a:avLst>
              <a:gd name="adj1" fmla="val 53333"/>
              <a:gd name="adj2" fmla="val 50000"/>
            </a:avLst>
          </a:prstGeom>
          <a:solidFill>
            <a:srgbClr val="006794"/>
          </a:solidFill>
          <a:ln w="9525">
            <a:solidFill>
              <a:srgbClr val="006794"/>
            </a:solidFill>
            <a:round/>
            <a:headEnd/>
            <a:tailEnd/>
          </a:ln>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ndParaRPr>
          </a:p>
        </p:txBody>
      </p:sp>
      <p:sp>
        <p:nvSpPr>
          <p:cNvPr id="11286" name="Text Box 22"/>
          <p:cNvSpPr txBox="1">
            <a:spLocks noChangeArrowheads="1"/>
          </p:cNvSpPr>
          <p:nvPr/>
        </p:nvSpPr>
        <p:spPr bwMode="auto">
          <a:xfrm>
            <a:off x="2941639" y="5155655"/>
            <a:ext cx="2019300" cy="457200"/>
          </a:xfrm>
          <a:prstGeom prst="rect">
            <a:avLst/>
          </a:prstGeom>
          <a:solidFill>
            <a:srgbClr val="006794"/>
          </a:solidFill>
          <a:ln>
            <a:noFill/>
          </a:ln>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zh-CN" sz="1800" dirty="0">
                <a:latin typeface="Arial" panose="020B0604020202020204" pitchFamily="34" charset="0"/>
              </a:rPr>
              <a:t>  </a:t>
            </a:r>
            <a:r>
              <a:rPr lang="zh-CN" altLang="zh-CN" sz="2400" b="1" dirty="0">
                <a:solidFill>
                  <a:schemeClr val="bg1"/>
                </a:solidFill>
                <a:latin typeface="Arial" panose="020B0604020202020204" pitchFamily="34" charset="0"/>
              </a:rPr>
              <a:t>用实物表示</a:t>
            </a:r>
          </a:p>
        </p:txBody>
      </p:sp>
      <p:sp>
        <p:nvSpPr>
          <p:cNvPr id="11287" name="Text Box 23"/>
          <p:cNvSpPr txBox="1">
            <a:spLocks noChangeArrowheads="1"/>
          </p:cNvSpPr>
          <p:nvPr/>
        </p:nvSpPr>
        <p:spPr bwMode="auto">
          <a:xfrm>
            <a:off x="5392739" y="5139781"/>
            <a:ext cx="1844673" cy="430887"/>
          </a:xfrm>
          <a:prstGeom prst="rect">
            <a:avLst/>
          </a:prstGeom>
          <a:noFill/>
          <a:ln w="9525">
            <a:solidFill>
              <a:srgbClr val="006794"/>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zh-CN" sz="2200" dirty="0">
                <a:latin typeface="Arial" panose="020B0604020202020204" pitchFamily="34" charset="0"/>
              </a:rPr>
              <a:t>看货</a:t>
            </a:r>
            <a:r>
              <a:rPr lang="zh-CN" altLang="zh-CN" sz="2200" dirty="0" smtClean="0">
                <a:latin typeface="Arial" panose="020B0604020202020204" pitchFamily="34" charset="0"/>
              </a:rPr>
              <a:t>买卖</a:t>
            </a:r>
            <a:endParaRPr lang="zh-CN" altLang="zh-CN" sz="2200" dirty="0">
              <a:latin typeface="Arial" panose="020B0604020202020204" pitchFamily="34" charset="0"/>
            </a:endParaRPr>
          </a:p>
        </p:txBody>
      </p:sp>
      <p:sp>
        <p:nvSpPr>
          <p:cNvPr id="16" name="Text Box 23"/>
          <p:cNvSpPr txBox="1">
            <a:spLocks noChangeArrowheads="1"/>
          </p:cNvSpPr>
          <p:nvPr/>
        </p:nvSpPr>
        <p:spPr bwMode="auto">
          <a:xfrm>
            <a:off x="5318124" y="5808962"/>
            <a:ext cx="1919288" cy="430887"/>
          </a:xfrm>
          <a:prstGeom prst="rect">
            <a:avLst/>
          </a:prstGeom>
          <a:noFill/>
          <a:ln w="9525">
            <a:solidFill>
              <a:srgbClr val="006794"/>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zh-CN" sz="2200" dirty="0" smtClean="0">
                <a:latin typeface="Arial" panose="020B0604020202020204" pitchFamily="34" charset="0"/>
              </a:rPr>
              <a:t>凭</a:t>
            </a:r>
            <a:r>
              <a:rPr lang="zh-CN" altLang="zh-CN" sz="2200" dirty="0">
                <a:latin typeface="Arial" panose="020B0604020202020204" pitchFamily="34" charset="0"/>
              </a:rPr>
              <a:t>样品买卖</a:t>
            </a:r>
          </a:p>
        </p:txBody>
      </p:sp>
      <p:grpSp>
        <p:nvGrpSpPr>
          <p:cNvPr id="17" name="组合 50"/>
          <p:cNvGrpSpPr>
            <a:grpSpLocks/>
          </p:cNvGrpSpPr>
          <p:nvPr/>
        </p:nvGrpSpPr>
        <p:grpSpPr bwMode="auto">
          <a:xfrm>
            <a:off x="145505" y="94325"/>
            <a:ext cx="603250" cy="552450"/>
            <a:chOff x="0" y="0"/>
            <a:chExt cx="737947" cy="676838"/>
          </a:xfrm>
        </p:grpSpPr>
        <p:sp>
          <p:nvSpPr>
            <p:cNvPr id="18"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9"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20"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21" name="标题 1"/>
          <p:cNvSpPr txBox="1">
            <a:spLocks noChangeArrowheads="1"/>
          </p:cNvSpPr>
          <p:nvPr/>
        </p:nvSpPr>
        <p:spPr>
          <a:xfrm>
            <a:off x="1028155" y="210147"/>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zh-CN" altLang="en-US" sz="2400" b="1" dirty="0">
                <a:solidFill>
                  <a:prstClr val="black"/>
                </a:solidFill>
              </a:rPr>
              <a:t>表示商品品质的方法</a:t>
            </a:r>
          </a:p>
        </p:txBody>
      </p:sp>
    </p:spTree>
    <p:extLst>
      <p:ext uri="{BB962C8B-B14F-4D97-AF65-F5344CB8AC3E}">
        <p14:creationId xmlns:p14="http://schemas.microsoft.com/office/powerpoint/2010/main" val="335339092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1275"/>
                                        </p:tgtEl>
                                        <p:attrNameLst>
                                          <p:attrName>style.visibility</p:attrName>
                                        </p:attrNameLst>
                                      </p:cBhvr>
                                      <p:to>
                                        <p:strVal val="visible"/>
                                      </p:to>
                                    </p:set>
                                    <p:anim calcmode="lin" valueType="num">
                                      <p:cBhvr>
                                        <p:cTn id="7" dur="500" fill="hold"/>
                                        <p:tgtEl>
                                          <p:spTgt spid="11275"/>
                                        </p:tgtEl>
                                        <p:attrNameLst>
                                          <p:attrName>ppt_w</p:attrName>
                                        </p:attrNameLst>
                                      </p:cBhvr>
                                      <p:tavLst>
                                        <p:tav tm="0">
                                          <p:val>
                                            <p:fltVal val="0"/>
                                          </p:val>
                                        </p:tav>
                                        <p:tav tm="100000">
                                          <p:val>
                                            <p:strVal val="#ppt_w"/>
                                          </p:val>
                                        </p:tav>
                                      </p:tavLst>
                                    </p:anim>
                                    <p:anim calcmode="lin" valueType="num">
                                      <p:cBhvr>
                                        <p:cTn id="8" dur="500" fill="hold"/>
                                        <p:tgtEl>
                                          <p:spTgt spid="11275"/>
                                        </p:tgtEl>
                                        <p:attrNameLst>
                                          <p:attrName>ppt_h</p:attrName>
                                        </p:attrNameLst>
                                      </p:cBhvr>
                                      <p:tavLst>
                                        <p:tav tm="0">
                                          <p:val>
                                            <p:fltVal val="0"/>
                                          </p:val>
                                        </p:tav>
                                        <p:tav tm="100000">
                                          <p:val>
                                            <p:strVal val="#ppt_h"/>
                                          </p:val>
                                        </p:tav>
                                      </p:tavLst>
                                    </p:anim>
                                    <p:anim calcmode="lin" valueType="num">
                                      <p:cBhvr>
                                        <p:cTn id="9" dur="500" fill="hold"/>
                                        <p:tgtEl>
                                          <p:spTgt spid="11275"/>
                                        </p:tgtEl>
                                        <p:attrNameLst>
                                          <p:attrName>style.rotation</p:attrName>
                                        </p:attrNameLst>
                                      </p:cBhvr>
                                      <p:tavLst>
                                        <p:tav tm="0">
                                          <p:val>
                                            <p:fltVal val="360"/>
                                          </p:val>
                                        </p:tav>
                                        <p:tav tm="100000">
                                          <p:val>
                                            <p:fltVal val="0"/>
                                          </p:val>
                                        </p:tav>
                                      </p:tavLst>
                                    </p:anim>
                                    <p:animEffect transition="in" filter="fade">
                                      <p:cBhvr>
                                        <p:cTn id="10" dur="500"/>
                                        <p:tgtEl>
                                          <p:spTgt spid="11275"/>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11286"/>
                                        </p:tgtEl>
                                        <p:attrNameLst>
                                          <p:attrName>style.visibility</p:attrName>
                                        </p:attrNameLst>
                                      </p:cBhvr>
                                      <p:to>
                                        <p:strVal val="visible"/>
                                      </p:to>
                                    </p:set>
                                    <p:anim calcmode="lin" valueType="num">
                                      <p:cBhvr>
                                        <p:cTn id="15" dur="500" fill="hold"/>
                                        <p:tgtEl>
                                          <p:spTgt spid="11286"/>
                                        </p:tgtEl>
                                        <p:attrNameLst>
                                          <p:attrName>ppt_w</p:attrName>
                                        </p:attrNameLst>
                                      </p:cBhvr>
                                      <p:tavLst>
                                        <p:tav tm="0">
                                          <p:val>
                                            <p:fltVal val="0"/>
                                          </p:val>
                                        </p:tav>
                                        <p:tav tm="100000">
                                          <p:val>
                                            <p:strVal val="#ppt_w"/>
                                          </p:val>
                                        </p:tav>
                                      </p:tavLst>
                                    </p:anim>
                                    <p:anim calcmode="lin" valueType="num">
                                      <p:cBhvr>
                                        <p:cTn id="16" dur="500" fill="hold"/>
                                        <p:tgtEl>
                                          <p:spTgt spid="11286"/>
                                        </p:tgtEl>
                                        <p:attrNameLst>
                                          <p:attrName>ppt_h</p:attrName>
                                        </p:attrNameLst>
                                      </p:cBhvr>
                                      <p:tavLst>
                                        <p:tav tm="0">
                                          <p:val>
                                            <p:fltVal val="0"/>
                                          </p:val>
                                        </p:tav>
                                        <p:tav tm="100000">
                                          <p:val>
                                            <p:strVal val="#ppt_h"/>
                                          </p:val>
                                        </p:tav>
                                      </p:tavLst>
                                    </p:anim>
                                    <p:anim calcmode="lin" valueType="num">
                                      <p:cBhvr>
                                        <p:cTn id="17" dur="500" fill="hold"/>
                                        <p:tgtEl>
                                          <p:spTgt spid="11286"/>
                                        </p:tgtEl>
                                        <p:attrNameLst>
                                          <p:attrName>style.rotation</p:attrName>
                                        </p:attrNameLst>
                                      </p:cBhvr>
                                      <p:tavLst>
                                        <p:tav tm="0">
                                          <p:val>
                                            <p:fltVal val="360"/>
                                          </p:val>
                                        </p:tav>
                                        <p:tav tm="100000">
                                          <p:val>
                                            <p:fltVal val="0"/>
                                          </p:val>
                                        </p:tav>
                                      </p:tavLst>
                                    </p:anim>
                                    <p:animEffect transition="in" filter="fade">
                                      <p:cBhvr>
                                        <p:cTn id="18" dur="500"/>
                                        <p:tgtEl>
                                          <p:spTgt spid="1128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1277"/>
                                        </p:tgtEl>
                                        <p:attrNameLst>
                                          <p:attrName>style.visibility</p:attrName>
                                        </p:attrNameLst>
                                      </p:cBhvr>
                                      <p:to>
                                        <p:strVal val="visible"/>
                                      </p:to>
                                    </p:set>
                                    <p:animEffect transition="in" filter="circle(in)">
                                      <p:cBhvr>
                                        <p:cTn id="23" dur="2000"/>
                                        <p:tgtEl>
                                          <p:spTgt spid="11277"/>
                                        </p:tgtEl>
                                      </p:cBhvr>
                                    </p:animEffect>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11278"/>
                                        </p:tgtEl>
                                        <p:attrNameLst>
                                          <p:attrName>style.visibility</p:attrName>
                                        </p:attrNameLst>
                                      </p:cBhvr>
                                      <p:to>
                                        <p:strVal val="visible"/>
                                      </p:to>
                                    </p:set>
                                    <p:anim calcmode="lin" valueType="num">
                                      <p:cBhvr>
                                        <p:cTn id="28" dur="500" fill="hold"/>
                                        <p:tgtEl>
                                          <p:spTgt spid="11278"/>
                                        </p:tgtEl>
                                        <p:attrNameLst>
                                          <p:attrName>ppt_w</p:attrName>
                                        </p:attrNameLst>
                                      </p:cBhvr>
                                      <p:tavLst>
                                        <p:tav tm="0">
                                          <p:val>
                                            <p:fltVal val="0"/>
                                          </p:val>
                                        </p:tav>
                                        <p:tav tm="100000">
                                          <p:val>
                                            <p:strVal val="#ppt_w"/>
                                          </p:val>
                                        </p:tav>
                                      </p:tavLst>
                                    </p:anim>
                                    <p:anim calcmode="lin" valueType="num">
                                      <p:cBhvr>
                                        <p:cTn id="29" dur="500" fill="hold"/>
                                        <p:tgtEl>
                                          <p:spTgt spid="11278"/>
                                        </p:tgtEl>
                                        <p:attrNameLst>
                                          <p:attrName>ppt_h</p:attrName>
                                        </p:attrNameLst>
                                      </p:cBhvr>
                                      <p:tavLst>
                                        <p:tav tm="0">
                                          <p:val>
                                            <p:fltVal val="0"/>
                                          </p:val>
                                        </p:tav>
                                        <p:tav tm="100000">
                                          <p:val>
                                            <p:strVal val="#ppt_h"/>
                                          </p:val>
                                        </p:tav>
                                      </p:tavLst>
                                    </p:anim>
                                    <p:anim calcmode="lin" valueType="num">
                                      <p:cBhvr>
                                        <p:cTn id="30" dur="500" fill="hold"/>
                                        <p:tgtEl>
                                          <p:spTgt spid="11278"/>
                                        </p:tgtEl>
                                        <p:attrNameLst>
                                          <p:attrName>style.rotation</p:attrName>
                                        </p:attrNameLst>
                                      </p:cBhvr>
                                      <p:tavLst>
                                        <p:tav tm="0">
                                          <p:val>
                                            <p:fltVal val="360"/>
                                          </p:val>
                                        </p:tav>
                                        <p:tav tm="100000">
                                          <p:val>
                                            <p:fltVal val="0"/>
                                          </p:val>
                                        </p:tav>
                                      </p:tavLst>
                                    </p:anim>
                                    <p:animEffect transition="in" filter="fade">
                                      <p:cBhvr>
                                        <p:cTn id="31" dur="500"/>
                                        <p:tgtEl>
                                          <p:spTgt spid="11278"/>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 calcmode="lin" valueType="num">
                                      <p:cBhvr>
                                        <p:cTn id="38" dur="500" fill="hold"/>
                                        <p:tgtEl>
                                          <p:spTgt spid="11"/>
                                        </p:tgtEl>
                                        <p:attrNameLst>
                                          <p:attrName>style.rotation</p:attrName>
                                        </p:attrNameLst>
                                      </p:cBhvr>
                                      <p:tavLst>
                                        <p:tav tm="0">
                                          <p:val>
                                            <p:fltVal val="360"/>
                                          </p:val>
                                        </p:tav>
                                        <p:tav tm="100000">
                                          <p:val>
                                            <p:fltVal val="0"/>
                                          </p:val>
                                        </p:tav>
                                      </p:tavLst>
                                    </p:anim>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49" presetClass="entr" presetSubtype="0" decel="10000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 calcmode="lin" valueType="num">
                                      <p:cBhvr>
                                        <p:cTn id="46" dur="500" fill="hold"/>
                                        <p:tgtEl>
                                          <p:spTgt spid="12"/>
                                        </p:tgtEl>
                                        <p:attrNameLst>
                                          <p:attrName>style.rotation</p:attrName>
                                        </p:attrNameLst>
                                      </p:cBhvr>
                                      <p:tavLst>
                                        <p:tav tm="0">
                                          <p:val>
                                            <p:fltVal val="360"/>
                                          </p:val>
                                        </p:tav>
                                        <p:tav tm="100000">
                                          <p:val>
                                            <p:fltVal val="0"/>
                                          </p:val>
                                        </p:tav>
                                      </p:tavLst>
                                    </p:anim>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49" presetClass="entr" presetSubtype="0" decel="10000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anim calcmode="lin" valueType="num">
                                      <p:cBhvr>
                                        <p:cTn id="54" dur="500" fill="hold"/>
                                        <p:tgtEl>
                                          <p:spTgt spid="14"/>
                                        </p:tgtEl>
                                        <p:attrNameLst>
                                          <p:attrName>style.rotation</p:attrName>
                                        </p:attrNameLst>
                                      </p:cBhvr>
                                      <p:tavLst>
                                        <p:tav tm="0">
                                          <p:val>
                                            <p:fltVal val="360"/>
                                          </p:val>
                                        </p:tav>
                                        <p:tav tm="100000">
                                          <p:val>
                                            <p:fltVal val="0"/>
                                          </p:val>
                                        </p:tav>
                                      </p:tavLst>
                                    </p:anim>
                                    <p:animEffect transition="in" filter="fade">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49" presetClass="entr" presetSubtype="0" decel="100000"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500" fill="hold"/>
                                        <p:tgtEl>
                                          <p:spTgt spid="13"/>
                                        </p:tgtEl>
                                        <p:attrNameLst>
                                          <p:attrName>ppt_w</p:attrName>
                                        </p:attrNameLst>
                                      </p:cBhvr>
                                      <p:tavLst>
                                        <p:tav tm="0">
                                          <p:val>
                                            <p:fltVal val="0"/>
                                          </p:val>
                                        </p:tav>
                                        <p:tav tm="100000">
                                          <p:val>
                                            <p:strVal val="#ppt_w"/>
                                          </p:val>
                                        </p:tav>
                                      </p:tavLst>
                                    </p:anim>
                                    <p:anim calcmode="lin" valueType="num">
                                      <p:cBhvr>
                                        <p:cTn id="61" dur="500" fill="hold"/>
                                        <p:tgtEl>
                                          <p:spTgt spid="13"/>
                                        </p:tgtEl>
                                        <p:attrNameLst>
                                          <p:attrName>ppt_h</p:attrName>
                                        </p:attrNameLst>
                                      </p:cBhvr>
                                      <p:tavLst>
                                        <p:tav tm="0">
                                          <p:val>
                                            <p:fltVal val="0"/>
                                          </p:val>
                                        </p:tav>
                                        <p:tav tm="100000">
                                          <p:val>
                                            <p:strVal val="#ppt_h"/>
                                          </p:val>
                                        </p:tav>
                                      </p:tavLst>
                                    </p:anim>
                                    <p:anim calcmode="lin" valueType="num">
                                      <p:cBhvr>
                                        <p:cTn id="62" dur="500" fill="hold"/>
                                        <p:tgtEl>
                                          <p:spTgt spid="13"/>
                                        </p:tgtEl>
                                        <p:attrNameLst>
                                          <p:attrName>style.rotation</p:attrName>
                                        </p:attrNameLst>
                                      </p:cBhvr>
                                      <p:tavLst>
                                        <p:tav tm="0">
                                          <p:val>
                                            <p:fltVal val="360"/>
                                          </p:val>
                                        </p:tav>
                                        <p:tav tm="100000">
                                          <p:val>
                                            <p:fltVal val="0"/>
                                          </p:val>
                                        </p:tav>
                                      </p:tavLst>
                                    </p:anim>
                                    <p:animEffect transition="in" filter="fade">
                                      <p:cBhvr>
                                        <p:cTn id="63" dur="500"/>
                                        <p:tgtEl>
                                          <p:spTgt spid="13"/>
                                        </p:tgtEl>
                                      </p:cBhvr>
                                    </p:animEffect>
                                  </p:childTnLst>
                                </p:cTn>
                              </p:par>
                            </p:childTnLst>
                          </p:cTn>
                        </p:par>
                      </p:childTnLst>
                    </p:cTn>
                  </p:par>
                  <p:par>
                    <p:cTn id="64" fill="hold">
                      <p:stCondLst>
                        <p:cond delay="indefinite"/>
                      </p:stCondLst>
                      <p:childTnLst>
                        <p:par>
                          <p:cTn id="65" fill="hold">
                            <p:stCondLst>
                              <p:cond delay="0"/>
                            </p:stCondLst>
                            <p:childTnLst>
                              <p:par>
                                <p:cTn id="66" presetID="49" presetClass="entr" presetSubtype="0" decel="100000"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 calcmode="lin" valueType="num">
                                      <p:cBhvr>
                                        <p:cTn id="68" dur="500" fill="hold"/>
                                        <p:tgtEl>
                                          <p:spTgt spid="15"/>
                                        </p:tgtEl>
                                        <p:attrNameLst>
                                          <p:attrName>ppt_w</p:attrName>
                                        </p:attrNameLst>
                                      </p:cBhvr>
                                      <p:tavLst>
                                        <p:tav tm="0">
                                          <p:val>
                                            <p:fltVal val="0"/>
                                          </p:val>
                                        </p:tav>
                                        <p:tav tm="100000">
                                          <p:val>
                                            <p:strVal val="#ppt_w"/>
                                          </p:val>
                                        </p:tav>
                                      </p:tavLst>
                                    </p:anim>
                                    <p:anim calcmode="lin" valueType="num">
                                      <p:cBhvr>
                                        <p:cTn id="69" dur="500" fill="hold"/>
                                        <p:tgtEl>
                                          <p:spTgt spid="15"/>
                                        </p:tgtEl>
                                        <p:attrNameLst>
                                          <p:attrName>ppt_h</p:attrName>
                                        </p:attrNameLst>
                                      </p:cBhvr>
                                      <p:tavLst>
                                        <p:tav tm="0">
                                          <p:val>
                                            <p:fltVal val="0"/>
                                          </p:val>
                                        </p:tav>
                                        <p:tav tm="100000">
                                          <p:val>
                                            <p:strVal val="#ppt_h"/>
                                          </p:val>
                                        </p:tav>
                                      </p:tavLst>
                                    </p:anim>
                                    <p:anim calcmode="lin" valueType="num">
                                      <p:cBhvr>
                                        <p:cTn id="70" dur="500" fill="hold"/>
                                        <p:tgtEl>
                                          <p:spTgt spid="15"/>
                                        </p:tgtEl>
                                        <p:attrNameLst>
                                          <p:attrName>style.rotation</p:attrName>
                                        </p:attrNameLst>
                                      </p:cBhvr>
                                      <p:tavLst>
                                        <p:tav tm="0">
                                          <p:val>
                                            <p:fltVal val="360"/>
                                          </p:val>
                                        </p:tav>
                                        <p:tav tm="100000">
                                          <p:val>
                                            <p:fltVal val="0"/>
                                          </p:val>
                                        </p:tav>
                                      </p:tavLst>
                                    </p:anim>
                                    <p:animEffect transition="in" filter="fade">
                                      <p:cBhvr>
                                        <p:cTn id="71" dur="500"/>
                                        <p:tgtEl>
                                          <p:spTgt spid="15"/>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grpId="0" nodeType="clickEffect">
                                  <p:stCondLst>
                                    <p:cond delay="0"/>
                                  </p:stCondLst>
                                  <p:childTnLst>
                                    <p:set>
                                      <p:cBhvr>
                                        <p:cTn id="75" dur="1" fill="hold">
                                          <p:stCondLst>
                                            <p:cond delay="0"/>
                                          </p:stCondLst>
                                        </p:cTn>
                                        <p:tgtEl>
                                          <p:spTgt spid="11276"/>
                                        </p:tgtEl>
                                        <p:attrNameLst>
                                          <p:attrName>style.visibility</p:attrName>
                                        </p:attrNameLst>
                                      </p:cBhvr>
                                      <p:to>
                                        <p:strVal val="visible"/>
                                      </p:to>
                                    </p:set>
                                    <p:animEffect transition="in" filter="circle(in)">
                                      <p:cBhvr>
                                        <p:cTn id="76" dur="2000"/>
                                        <p:tgtEl>
                                          <p:spTgt spid="11276"/>
                                        </p:tgtEl>
                                      </p:cBhvr>
                                    </p:animEffect>
                                  </p:childTnLst>
                                </p:cTn>
                              </p:par>
                            </p:childTnLst>
                          </p:cTn>
                        </p:par>
                      </p:childTnLst>
                    </p:cTn>
                  </p:par>
                  <p:par>
                    <p:cTn id="77" fill="hold">
                      <p:stCondLst>
                        <p:cond delay="indefinite"/>
                      </p:stCondLst>
                      <p:childTnLst>
                        <p:par>
                          <p:cTn id="78" fill="hold">
                            <p:stCondLst>
                              <p:cond delay="0"/>
                            </p:stCondLst>
                            <p:childTnLst>
                              <p:par>
                                <p:cTn id="79" presetID="49" presetClass="entr" presetSubtype="0" decel="100000" fill="hold" grpId="0" nodeType="clickEffect">
                                  <p:stCondLst>
                                    <p:cond delay="0"/>
                                  </p:stCondLst>
                                  <p:childTnLst>
                                    <p:set>
                                      <p:cBhvr>
                                        <p:cTn id="80" dur="1" fill="hold">
                                          <p:stCondLst>
                                            <p:cond delay="0"/>
                                          </p:stCondLst>
                                        </p:cTn>
                                        <p:tgtEl>
                                          <p:spTgt spid="11287"/>
                                        </p:tgtEl>
                                        <p:attrNameLst>
                                          <p:attrName>style.visibility</p:attrName>
                                        </p:attrNameLst>
                                      </p:cBhvr>
                                      <p:to>
                                        <p:strVal val="visible"/>
                                      </p:to>
                                    </p:set>
                                    <p:anim calcmode="lin" valueType="num">
                                      <p:cBhvr>
                                        <p:cTn id="81" dur="500" fill="hold"/>
                                        <p:tgtEl>
                                          <p:spTgt spid="11287"/>
                                        </p:tgtEl>
                                        <p:attrNameLst>
                                          <p:attrName>ppt_w</p:attrName>
                                        </p:attrNameLst>
                                      </p:cBhvr>
                                      <p:tavLst>
                                        <p:tav tm="0">
                                          <p:val>
                                            <p:fltVal val="0"/>
                                          </p:val>
                                        </p:tav>
                                        <p:tav tm="100000">
                                          <p:val>
                                            <p:strVal val="#ppt_w"/>
                                          </p:val>
                                        </p:tav>
                                      </p:tavLst>
                                    </p:anim>
                                    <p:anim calcmode="lin" valueType="num">
                                      <p:cBhvr>
                                        <p:cTn id="82" dur="500" fill="hold"/>
                                        <p:tgtEl>
                                          <p:spTgt spid="11287"/>
                                        </p:tgtEl>
                                        <p:attrNameLst>
                                          <p:attrName>ppt_h</p:attrName>
                                        </p:attrNameLst>
                                      </p:cBhvr>
                                      <p:tavLst>
                                        <p:tav tm="0">
                                          <p:val>
                                            <p:fltVal val="0"/>
                                          </p:val>
                                        </p:tav>
                                        <p:tav tm="100000">
                                          <p:val>
                                            <p:strVal val="#ppt_h"/>
                                          </p:val>
                                        </p:tav>
                                      </p:tavLst>
                                    </p:anim>
                                    <p:anim calcmode="lin" valueType="num">
                                      <p:cBhvr>
                                        <p:cTn id="83" dur="500" fill="hold"/>
                                        <p:tgtEl>
                                          <p:spTgt spid="11287"/>
                                        </p:tgtEl>
                                        <p:attrNameLst>
                                          <p:attrName>style.rotation</p:attrName>
                                        </p:attrNameLst>
                                      </p:cBhvr>
                                      <p:tavLst>
                                        <p:tav tm="0">
                                          <p:val>
                                            <p:fltVal val="360"/>
                                          </p:val>
                                        </p:tav>
                                        <p:tav tm="100000">
                                          <p:val>
                                            <p:fltVal val="0"/>
                                          </p:val>
                                        </p:tav>
                                      </p:tavLst>
                                    </p:anim>
                                    <p:animEffect transition="in" filter="fade">
                                      <p:cBhvr>
                                        <p:cTn id="84" dur="500"/>
                                        <p:tgtEl>
                                          <p:spTgt spid="11287"/>
                                        </p:tgtEl>
                                      </p:cBhvr>
                                    </p:animEffect>
                                  </p:childTnLst>
                                </p:cTn>
                              </p:par>
                            </p:childTnLst>
                          </p:cTn>
                        </p:par>
                      </p:childTnLst>
                    </p:cTn>
                  </p:par>
                  <p:par>
                    <p:cTn id="85" fill="hold">
                      <p:stCondLst>
                        <p:cond delay="indefinite"/>
                      </p:stCondLst>
                      <p:childTnLst>
                        <p:par>
                          <p:cTn id="86" fill="hold">
                            <p:stCondLst>
                              <p:cond delay="0"/>
                            </p:stCondLst>
                            <p:childTnLst>
                              <p:par>
                                <p:cTn id="87" presetID="49" presetClass="entr" presetSubtype="0" decel="100000" fill="hold" grpId="0" nodeType="clickEffect">
                                  <p:stCondLst>
                                    <p:cond delay="0"/>
                                  </p:stCondLst>
                                  <p:childTnLst>
                                    <p:set>
                                      <p:cBhvr>
                                        <p:cTn id="88" dur="1" fill="hold">
                                          <p:stCondLst>
                                            <p:cond delay="0"/>
                                          </p:stCondLst>
                                        </p:cTn>
                                        <p:tgtEl>
                                          <p:spTgt spid="16"/>
                                        </p:tgtEl>
                                        <p:attrNameLst>
                                          <p:attrName>style.visibility</p:attrName>
                                        </p:attrNameLst>
                                      </p:cBhvr>
                                      <p:to>
                                        <p:strVal val="visible"/>
                                      </p:to>
                                    </p:set>
                                    <p:anim calcmode="lin" valueType="num">
                                      <p:cBhvr>
                                        <p:cTn id="89" dur="500" fill="hold"/>
                                        <p:tgtEl>
                                          <p:spTgt spid="16"/>
                                        </p:tgtEl>
                                        <p:attrNameLst>
                                          <p:attrName>ppt_w</p:attrName>
                                        </p:attrNameLst>
                                      </p:cBhvr>
                                      <p:tavLst>
                                        <p:tav tm="0">
                                          <p:val>
                                            <p:fltVal val="0"/>
                                          </p:val>
                                        </p:tav>
                                        <p:tav tm="100000">
                                          <p:val>
                                            <p:strVal val="#ppt_w"/>
                                          </p:val>
                                        </p:tav>
                                      </p:tavLst>
                                    </p:anim>
                                    <p:anim calcmode="lin" valueType="num">
                                      <p:cBhvr>
                                        <p:cTn id="90" dur="500" fill="hold"/>
                                        <p:tgtEl>
                                          <p:spTgt spid="16"/>
                                        </p:tgtEl>
                                        <p:attrNameLst>
                                          <p:attrName>ppt_h</p:attrName>
                                        </p:attrNameLst>
                                      </p:cBhvr>
                                      <p:tavLst>
                                        <p:tav tm="0">
                                          <p:val>
                                            <p:fltVal val="0"/>
                                          </p:val>
                                        </p:tav>
                                        <p:tav tm="100000">
                                          <p:val>
                                            <p:strVal val="#ppt_h"/>
                                          </p:val>
                                        </p:tav>
                                      </p:tavLst>
                                    </p:anim>
                                    <p:anim calcmode="lin" valueType="num">
                                      <p:cBhvr>
                                        <p:cTn id="91" dur="500" fill="hold"/>
                                        <p:tgtEl>
                                          <p:spTgt spid="16"/>
                                        </p:tgtEl>
                                        <p:attrNameLst>
                                          <p:attrName>style.rotation</p:attrName>
                                        </p:attrNameLst>
                                      </p:cBhvr>
                                      <p:tavLst>
                                        <p:tav tm="0">
                                          <p:val>
                                            <p:fltVal val="360"/>
                                          </p:val>
                                        </p:tav>
                                        <p:tav tm="100000">
                                          <p:val>
                                            <p:fltVal val="0"/>
                                          </p:val>
                                        </p:tav>
                                      </p:tavLst>
                                    </p:anim>
                                    <p:animEffect transition="in" filter="fade">
                                      <p:cBhvr>
                                        <p:cTn id="9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5" grpId="0" animBg="1"/>
      <p:bldP spid="11277" grpId="0" animBg="1"/>
      <p:bldP spid="11278" grpId="0" animBg="1"/>
      <p:bldP spid="11" grpId="0" animBg="1"/>
      <p:bldP spid="12" grpId="0" animBg="1"/>
      <p:bldP spid="13" grpId="0" animBg="1"/>
      <p:bldP spid="14" grpId="0" animBg="1"/>
      <p:bldP spid="15" grpId="0" animBg="1"/>
      <p:bldP spid="11276" grpId="0" animBg="1"/>
      <p:bldP spid="11286" grpId="0" animBg="1"/>
      <p:bldP spid="11287"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5" name="Text Box 17"/>
          <p:cNvSpPr txBox="1">
            <a:spLocks noChangeArrowheads="1"/>
          </p:cNvSpPr>
          <p:nvPr/>
        </p:nvSpPr>
        <p:spPr bwMode="auto">
          <a:xfrm>
            <a:off x="1524001" y="2316104"/>
            <a:ext cx="1800225" cy="400110"/>
          </a:xfrm>
          <a:prstGeom prst="rect">
            <a:avLst/>
          </a:prstGeom>
          <a:solidFill>
            <a:srgbClr val="006794"/>
          </a:solidFill>
          <a:ln>
            <a:noFill/>
          </a:ln>
          <a:effectLs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50000"/>
              </a:spcBef>
              <a:buFont typeface="Arial" panose="020B0604020202020204" pitchFamily="34" charset="0"/>
              <a:buNone/>
            </a:pPr>
            <a:r>
              <a:rPr lang="zh-CN" altLang="en-US" sz="1800" b="1" dirty="0">
                <a:latin typeface="Arial" panose="020B0604020202020204" pitchFamily="34" charset="0"/>
              </a:rPr>
              <a:t>    </a:t>
            </a:r>
            <a:r>
              <a:rPr lang="zh-CN" altLang="en-US" sz="2000" b="1" dirty="0">
                <a:solidFill>
                  <a:schemeClr val="bg1"/>
                </a:solidFill>
                <a:latin typeface="Arial" panose="020B0604020202020204" pitchFamily="34" charset="0"/>
              </a:rPr>
              <a:t>用实物表示</a:t>
            </a:r>
          </a:p>
        </p:txBody>
      </p:sp>
      <p:sp>
        <p:nvSpPr>
          <p:cNvPr id="12306" name="Text Box 18"/>
          <p:cNvSpPr txBox="1">
            <a:spLocks noChangeArrowheads="1"/>
          </p:cNvSpPr>
          <p:nvPr/>
        </p:nvSpPr>
        <p:spPr bwMode="auto">
          <a:xfrm>
            <a:off x="3586162" y="1426690"/>
            <a:ext cx="3359149" cy="396875"/>
          </a:xfrm>
          <a:prstGeom prst="rect">
            <a:avLst/>
          </a:prstGeom>
          <a:noFill/>
          <a:ln w="9525">
            <a:solidFill>
              <a:srgbClr val="00679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50000"/>
              </a:spcBef>
              <a:buFont typeface="Arial" panose="020B0604020202020204" pitchFamily="34" charset="0"/>
              <a:buNone/>
            </a:pPr>
            <a:r>
              <a:rPr lang="zh-CN" altLang="en-US" sz="2000" dirty="0">
                <a:latin typeface="Arial" panose="020B0604020202020204" pitchFamily="34" charset="0"/>
              </a:rPr>
              <a:t>看货</a:t>
            </a:r>
            <a:r>
              <a:rPr lang="zh-CN" altLang="en-US" sz="2000" dirty="0" smtClean="0">
                <a:latin typeface="Arial" panose="020B0604020202020204" pitchFamily="34" charset="0"/>
              </a:rPr>
              <a:t>成交</a:t>
            </a:r>
            <a:endParaRPr lang="zh-CN" altLang="en-US" sz="2000" dirty="0">
              <a:latin typeface="Arial" panose="020B0604020202020204" pitchFamily="34" charset="0"/>
            </a:endParaRPr>
          </a:p>
        </p:txBody>
      </p:sp>
      <p:sp>
        <p:nvSpPr>
          <p:cNvPr id="12307" name="Text Box 19"/>
          <p:cNvSpPr txBox="1">
            <a:spLocks noChangeArrowheads="1"/>
          </p:cNvSpPr>
          <p:nvPr/>
        </p:nvSpPr>
        <p:spPr bwMode="auto">
          <a:xfrm>
            <a:off x="3586162" y="3855790"/>
            <a:ext cx="7788275" cy="24622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50000"/>
              </a:spcBef>
              <a:buFont typeface="Arial" panose="020B0604020202020204" pitchFamily="34" charset="0"/>
              <a:buNone/>
            </a:pPr>
            <a:r>
              <a:rPr lang="zh-CN" altLang="en-US" sz="2200" dirty="0" smtClean="0">
                <a:latin typeface="Times New Roman" panose="02020603050405020304" pitchFamily="18" charset="0"/>
                <a:cs typeface="Times New Roman" panose="02020603050405020304" pitchFamily="18" charset="0"/>
              </a:rPr>
              <a:t>凭买方样品买卖（Sale </a:t>
            </a:r>
            <a:r>
              <a:rPr lang="zh-CN" altLang="en-US" sz="2200" dirty="0">
                <a:latin typeface="Times New Roman" panose="02020603050405020304" pitchFamily="18" charset="0"/>
                <a:cs typeface="Times New Roman" panose="02020603050405020304" pitchFamily="18" charset="0"/>
              </a:rPr>
              <a:t>by </a:t>
            </a:r>
            <a:r>
              <a:rPr lang="zh-CN" altLang="en-US" sz="2200" dirty="0" smtClean="0">
                <a:latin typeface="Times New Roman" panose="02020603050405020304" pitchFamily="18" charset="0"/>
                <a:cs typeface="Times New Roman" panose="02020603050405020304" pitchFamily="18" charset="0"/>
              </a:rPr>
              <a:t>Buyer</a:t>
            </a:r>
            <a:r>
              <a:rPr lang="en-US" altLang="zh-CN" sz="2200" dirty="0" smtClean="0">
                <a:latin typeface="Times New Roman" panose="02020603050405020304" pitchFamily="18" charset="0"/>
                <a:cs typeface="Times New Roman" panose="02020603050405020304" pitchFamily="18" charset="0"/>
              </a:rPr>
              <a:t>’</a:t>
            </a:r>
            <a:r>
              <a:rPr lang="zh-CN" altLang="en-US" sz="2200" dirty="0" smtClean="0">
                <a:latin typeface="Times New Roman" panose="02020603050405020304" pitchFamily="18" charset="0"/>
                <a:cs typeface="Times New Roman" panose="02020603050405020304" pitchFamily="18" charset="0"/>
              </a:rPr>
              <a:t>s Sample）：样品</a:t>
            </a:r>
            <a:r>
              <a:rPr lang="zh-CN" altLang="en-US" sz="2200" dirty="0">
                <a:latin typeface="Times New Roman" panose="02020603050405020304" pitchFamily="18" charset="0"/>
                <a:cs typeface="Times New Roman" panose="02020603050405020304" pitchFamily="18" charset="0"/>
              </a:rPr>
              <a:t>由买方</a:t>
            </a:r>
            <a:r>
              <a:rPr lang="zh-CN" altLang="en-US" sz="2200" dirty="0" smtClean="0">
                <a:latin typeface="Times New Roman" panose="02020603050405020304" pitchFamily="18" charset="0"/>
                <a:cs typeface="Times New Roman" panose="02020603050405020304" pitchFamily="18" charset="0"/>
              </a:rPr>
              <a:t>提供</a:t>
            </a:r>
            <a:endParaRPr lang="en-US" altLang="zh-CN" sz="2200" dirty="0">
              <a:latin typeface="Times New Roman" panose="02020603050405020304" pitchFamily="18" charset="0"/>
              <a:cs typeface="Times New Roman" panose="02020603050405020304" pitchFamily="18" charset="0"/>
            </a:endParaRPr>
          </a:p>
          <a:p>
            <a:pPr>
              <a:spcBef>
                <a:spcPct val="50000"/>
              </a:spcBef>
              <a:buNone/>
            </a:pPr>
            <a:r>
              <a:rPr lang="zh-CN" altLang="en-US" sz="2200" dirty="0" smtClean="0">
                <a:latin typeface="Times New Roman" panose="02020603050405020304" pitchFamily="18" charset="0"/>
                <a:cs typeface="Times New Roman" panose="02020603050405020304" pitchFamily="18" charset="0"/>
              </a:rPr>
              <a:t>凭</a:t>
            </a:r>
            <a:r>
              <a:rPr lang="zh-CN" altLang="en-US" sz="2200" dirty="0">
                <a:latin typeface="Times New Roman" panose="02020603050405020304" pitchFamily="18" charset="0"/>
                <a:cs typeface="Times New Roman" panose="02020603050405020304" pitchFamily="18" charset="0"/>
              </a:rPr>
              <a:t>卖方样品</a:t>
            </a:r>
            <a:r>
              <a:rPr lang="zh-CN" altLang="en-US" sz="2200" dirty="0" smtClean="0">
                <a:latin typeface="Times New Roman" panose="02020603050405020304" pitchFamily="18" charset="0"/>
                <a:cs typeface="Times New Roman" panose="02020603050405020304" pitchFamily="18" charset="0"/>
              </a:rPr>
              <a:t>买卖（Sale </a:t>
            </a:r>
            <a:r>
              <a:rPr lang="zh-CN" altLang="en-US" sz="2200" dirty="0">
                <a:latin typeface="Times New Roman" panose="02020603050405020304" pitchFamily="18" charset="0"/>
                <a:cs typeface="Times New Roman" panose="02020603050405020304" pitchFamily="18" charset="0"/>
              </a:rPr>
              <a:t>by </a:t>
            </a:r>
            <a:r>
              <a:rPr lang="zh-CN" altLang="en-US" sz="2200" dirty="0" smtClean="0">
                <a:latin typeface="Times New Roman" panose="02020603050405020304" pitchFamily="18" charset="0"/>
                <a:cs typeface="Times New Roman" panose="02020603050405020304" pitchFamily="18" charset="0"/>
              </a:rPr>
              <a:t>Seller</a:t>
            </a:r>
            <a:r>
              <a:rPr lang="en-US" altLang="zh-CN" sz="2200" dirty="0" smtClean="0">
                <a:latin typeface="Times New Roman" panose="02020603050405020304" pitchFamily="18" charset="0"/>
                <a:cs typeface="Times New Roman" panose="02020603050405020304" pitchFamily="18" charset="0"/>
              </a:rPr>
              <a:t>’</a:t>
            </a:r>
            <a:r>
              <a:rPr lang="zh-CN" altLang="en-US" sz="2200" dirty="0" smtClean="0">
                <a:latin typeface="Times New Roman" panose="02020603050405020304" pitchFamily="18" charset="0"/>
                <a:cs typeface="Times New Roman" panose="02020603050405020304" pitchFamily="18" charset="0"/>
              </a:rPr>
              <a:t>s Sample）</a:t>
            </a:r>
            <a:r>
              <a:rPr lang="zh-CN" altLang="en-US" sz="2200" b="1" dirty="0">
                <a:latin typeface="Times New Roman" panose="02020603050405020304" pitchFamily="18" charset="0"/>
                <a:cs typeface="Times New Roman" panose="02020603050405020304" pitchFamily="18" charset="0"/>
              </a:rPr>
              <a:t>　</a:t>
            </a:r>
            <a:r>
              <a:rPr lang="zh-CN" altLang="en-US" sz="2200" dirty="0" smtClean="0">
                <a:latin typeface="Times New Roman" panose="02020603050405020304" pitchFamily="18" charset="0"/>
                <a:cs typeface="Times New Roman" panose="02020603050405020304" pitchFamily="18" charset="0"/>
              </a:rPr>
              <a:t>： 样品</a:t>
            </a:r>
            <a:r>
              <a:rPr lang="zh-CN" altLang="en-US" sz="2200" dirty="0">
                <a:latin typeface="Times New Roman" panose="02020603050405020304" pitchFamily="18" charset="0"/>
                <a:cs typeface="Times New Roman" panose="02020603050405020304" pitchFamily="18" charset="0"/>
              </a:rPr>
              <a:t>由卖方</a:t>
            </a:r>
            <a:r>
              <a:rPr lang="zh-CN" altLang="en-US" sz="2200" dirty="0" smtClean="0">
                <a:latin typeface="Times New Roman" panose="02020603050405020304" pitchFamily="18" charset="0"/>
                <a:cs typeface="Times New Roman" panose="02020603050405020304" pitchFamily="18" charset="0"/>
              </a:rPr>
              <a:t>提供</a:t>
            </a:r>
            <a:endParaRPr lang="en-US" altLang="zh-CN" sz="2200" dirty="0" smtClean="0">
              <a:latin typeface="Times New Roman" panose="02020603050405020304" pitchFamily="18" charset="0"/>
              <a:cs typeface="Times New Roman" panose="02020603050405020304" pitchFamily="18" charset="0"/>
            </a:endParaRPr>
          </a:p>
          <a:p>
            <a:pPr>
              <a:spcBef>
                <a:spcPct val="50000"/>
              </a:spcBef>
              <a:buNone/>
            </a:pPr>
            <a:r>
              <a:rPr lang="en-US" altLang="zh-CN" sz="2200" dirty="0">
                <a:latin typeface="Times New Roman" panose="02020603050405020304" pitchFamily="18" charset="0"/>
                <a:cs typeface="Times New Roman" panose="02020603050405020304" pitchFamily="18" charset="0"/>
              </a:rPr>
              <a:t> </a:t>
            </a:r>
            <a:r>
              <a:rPr lang="zh-CN" altLang="en-US" sz="2200" dirty="0">
                <a:latin typeface="Times New Roman" panose="02020603050405020304" pitchFamily="18" charset="0"/>
                <a:cs typeface="Times New Roman" panose="02020603050405020304" pitchFamily="18" charset="0"/>
              </a:rPr>
              <a:t>凭</a:t>
            </a:r>
            <a:r>
              <a:rPr lang="zh-CN" altLang="en-US" sz="2200" dirty="0" smtClean="0">
                <a:latin typeface="Times New Roman" panose="02020603050405020304" pitchFamily="18" charset="0"/>
                <a:cs typeface="Times New Roman" panose="02020603050405020304" pitchFamily="18" charset="0"/>
              </a:rPr>
              <a:t>对等样品买卖（</a:t>
            </a:r>
            <a:r>
              <a:rPr lang="en-US" altLang="zh-CN" sz="2200" dirty="0" smtClean="0">
                <a:latin typeface="Times New Roman" panose="02020603050405020304" pitchFamily="18" charset="0"/>
                <a:cs typeface="Times New Roman" panose="02020603050405020304" pitchFamily="18" charset="0"/>
              </a:rPr>
              <a:t>Sale by Counter Sample):</a:t>
            </a:r>
            <a:r>
              <a:rPr lang="zh-CN" altLang="en-US" sz="2200" dirty="0" smtClean="0">
                <a:latin typeface="Times New Roman" panose="02020603050405020304" pitchFamily="18" charset="0"/>
                <a:cs typeface="Times New Roman" panose="02020603050405020304" pitchFamily="18" charset="0"/>
              </a:rPr>
              <a:t>卖方按照买方提供的样品，复制出经买方确认的样品，这个样品成为“对等样品”或“回样”，也称为“确认样品”（</a:t>
            </a:r>
            <a:r>
              <a:rPr lang="en-US" altLang="zh-CN" sz="2200" dirty="0" smtClean="0">
                <a:latin typeface="Times New Roman" panose="02020603050405020304" pitchFamily="18" charset="0"/>
                <a:cs typeface="Times New Roman" panose="02020603050405020304" pitchFamily="18" charset="0"/>
              </a:rPr>
              <a:t>Confirmed sample)</a:t>
            </a:r>
            <a:r>
              <a:rPr lang="zh-CN" altLang="en-US" sz="2200" dirty="0" smtClean="0">
                <a:latin typeface="Times New Roman" panose="02020603050405020304" pitchFamily="18" charset="0"/>
                <a:cs typeface="Times New Roman" panose="02020603050405020304" pitchFamily="18" charset="0"/>
              </a:rPr>
              <a:t>。</a:t>
            </a:r>
            <a:endParaRPr lang="zh-CN" altLang="en-US" sz="2200" dirty="0">
              <a:latin typeface="Times New Roman" panose="02020603050405020304" pitchFamily="18" charset="0"/>
              <a:cs typeface="Times New Roman" panose="02020603050405020304" pitchFamily="18" charset="0"/>
            </a:endParaRPr>
          </a:p>
        </p:txBody>
      </p:sp>
      <p:sp>
        <p:nvSpPr>
          <p:cNvPr id="12312" name="AutoShape 24"/>
          <p:cNvSpPr>
            <a:spLocks/>
          </p:cNvSpPr>
          <p:nvPr/>
        </p:nvSpPr>
        <p:spPr bwMode="auto">
          <a:xfrm>
            <a:off x="3324226" y="1336677"/>
            <a:ext cx="180973" cy="1754128"/>
          </a:xfrm>
          <a:prstGeom prst="leftBrace">
            <a:avLst>
              <a:gd name="adj1" fmla="val 54029"/>
              <a:gd name="adj2" fmla="val 50000"/>
            </a:avLst>
          </a:prstGeom>
          <a:solidFill>
            <a:srgbClr val="006794"/>
          </a:solidFill>
          <a:ln w="9525">
            <a:solidFill>
              <a:srgbClr val="006794"/>
            </a:solidFill>
            <a:round/>
            <a:headEnd/>
            <a:tailEnd/>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ndParaRPr>
          </a:p>
        </p:txBody>
      </p:sp>
      <p:sp>
        <p:nvSpPr>
          <p:cNvPr id="9" name="Text Box 18"/>
          <p:cNvSpPr txBox="1">
            <a:spLocks noChangeArrowheads="1"/>
          </p:cNvSpPr>
          <p:nvPr/>
        </p:nvSpPr>
        <p:spPr bwMode="auto">
          <a:xfrm>
            <a:off x="3586162" y="2120813"/>
            <a:ext cx="4897437" cy="396875"/>
          </a:xfrm>
          <a:prstGeom prst="rect">
            <a:avLst/>
          </a:prstGeom>
          <a:noFill/>
          <a:ln w="9525">
            <a:solidFill>
              <a:srgbClr val="00679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50000"/>
              </a:spcBef>
              <a:buFont typeface="Arial" panose="020B0604020202020204" pitchFamily="34" charset="0"/>
              <a:buNone/>
            </a:pPr>
            <a:r>
              <a:rPr lang="zh-CN" altLang="en-US" sz="2000" dirty="0" smtClean="0">
                <a:latin typeface="Arial" panose="020B0604020202020204" pitchFamily="34" charset="0"/>
              </a:rPr>
              <a:t>珠宝</a:t>
            </a:r>
            <a:r>
              <a:rPr lang="zh-CN" altLang="en-US" sz="2000" dirty="0">
                <a:latin typeface="Arial" panose="020B0604020202020204" pitchFamily="34" charset="0"/>
              </a:rPr>
              <a:t>、首饰、字画、工艺品</a:t>
            </a:r>
            <a:r>
              <a:rPr lang="zh-CN" altLang="en-US" sz="2000" dirty="0" smtClean="0">
                <a:latin typeface="Arial" panose="020B0604020202020204" pitchFamily="34" charset="0"/>
              </a:rPr>
              <a:t>等</a:t>
            </a:r>
            <a:endParaRPr lang="zh-CN" altLang="en-US" sz="2000" dirty="0">
              <a:latin typeface="Arial" panose="020B0604020202020204" pitchFamily="34" charset="0"/>
            </a:endParaRPr>
          </a:p>
        </p:txBody>
      </p:sp>
      <p:sp>
        <p:nvSpPr>
          <p:cNvPr id="10" name="Text Box 18"/>
          <p:cNvSpPr txBox="1">
            <a:spLocks noChangeArrowheads="1"/>
          </p:cNvSpPr>
          <p:nvPr/>
        </p:nvSpPr>
        <p:spPr bwMode="auto">
          <a:xfrm>
            <a:off x="3586163" y="2892366"/>
            <a:ext cx="3359149" cy="400110"/>
          </a:xfrm>
          <a:prstGeom prst="rect">
            <a:avLst/>
          </a:prstGeom>
          <a:noFill/>
          <a:ln w="9525">
            <a:solidFill>
              <a:srgbClr val="00679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50000"/>
              </a:spcBef>
              <a:buNone/>
            </a:pPr>
            <a:r>
              <a:rPr lang="zh-CN" altLang="en-US" sz="2000" dirty="0">
                <a:latin typeface="Times New Roman" panose="02020603050405020304" pitchFamily="18" charset="0"/>
                <a:cs typeface="Times New Roman" panose="02020603050405020304" pitchFamily="18" charset="0"/>
              </a:rPr>
              <a:t>凭样品买卖（sale by sample)</a:t>
            </a:r>
          </a:p>
        </p:txBody>
      </p:sp>
      <p:sp>
        <p:nvSpPr>
          <p:cNvPr id="2" name="下箭头 1"/>
          <p:cNvSpPr/>
          <p:nvPr/>
        </p:nvSpPr>
        <p:spPr>
          <a:xfrm>
            <a:off x="5057775" y="1823565"/>
            <a:ext cx="414338" cy="3306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下箭头 11"/>
          <p:cNvSpPr/>
          <p:nvPr/>
        </p:nvSpPr>
        <p:spPr>
          <a:xfrm>
            <a:off x="4995863" y="3301825"/>
            <a:ext cx="414338" cy="3306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505199" y="3687425"/>
            <a:ext cx="7996239" cy="2819368"/>
          </a:xfrm>
          <a:prstGeom prst="rect">
            <a:avLst/>
          </a:prstGeom>
          <a:noFill/>
          <a:ln>
            <a:solidFill>
              <a:srgbClr val="006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50"/>
          <p:cNvGrpSpPr>
            <a:grpSpLocks/>
          </p:cNvGrpSpPr>
          <p:nvPr/>
        </p:nvGrpSpPr>
        <p:grpSpPr bwMode="auto">
          <a:xfrm>
            <a:off x="145505" y="94325"/>
            <a:ext cx="603250" cy="552450"/>
            <a:chOff x="0" y="0"/>
            <a:chExt cx="737947" cy="676838"/>
          </a:xfrm>
        </p:grpSpPr>
        <p:sp>
          <p:nvSpPr>
            <p:cNvPr id="14"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5"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6"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17" name="标题 1"/>
          <p:cNvSpPr txBox="1">
            <a:spLocks noChangeArrowheads="1"/>
          </p:cNvSpPr>
          <p:nvPr/>
        </p:nvSpPr>
        <p:spPr>
          <a:xfrm>
            <a:off x="1028155" y="210147"/>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zh-CN" altLang="en-US" sz="2400" b="1" dirty="0">
                <a:solidFill>
                  <a:prstClr val="black"/>
                </a:solidFill>
              </a:rPr>
              <a:t>用实物表示</a:t>
            </a:r>
          </a:p>
        </p:txBody>
      </p:sp>
    </p:spTree>
    <p:extLst>
      <p:ext uri="{BB962C8B-B14F-4D97-AF65-F5344CB8AC3E}">
        <p14:creationId xmlns:p14="http://schemas.microsoft.com/office/powerpoint/2010/main" val="1930977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2305"/>
                                        </p:tgtEl>
                                        <p:attrNameLst>
                                          <p:attrName>style.visibility</p:attrName>
                                        </p:attrNameLst>
                                      </p:cBhvr>
                                      <p:to>
                                        <p:strVal val="visible"/>
                                      </p:to>
                                    </p:set>
                                    <p:anim calcmode="lin" valueType="num">
                                      <p:cBhvr>
                                        <p:cTn id="7" dur="500" fill="hold"/>
                                        <p:tgtEl>
                                          <p:spTgt spid="12305"/>
                                        </p:tgtEl>
                                        <p:attrNameLst>
                                          <p:attrName>ppt_w</p:attrName>
                                        </p:attrNameLst>
                                      </p:cBhvr>
                                      <p:tavLst>
                                        <p:tav tm="0">
                                          <p:val>
                                            <p:fltVal val="0"/>
                                          </p:val>
                                        </p:tav>
                                        <p:tav tm="100000">
                                          <p:val>
                                            <p:strVal val="#ppt_w"/>
                                          </p:val>
                                        </p:tav>
                                      </p:tavLst>
                                    </p:anim>
                                    <p:anim calcmode="lin" valueType="num">
                                      <p:cBhvr>
                                        <p:cTn id="8" dur="500" fill="hold"/>
                                        <p:tgtEl>
                                          <p:spTgt spid="12305"/>
                                        </p:tgtEl>
                                        <p:attrNameLst>
                                          <p:attrName>ppt_h</p:attrName>
                                        </p:attrNameLst>
                                      </p:cBhvr>
                                      <p:tavLst>
                                        <p:tav tm="0">
                                          <p:val>
                                            <p:fltVal val="0"/>
                                          </p:val>
                                        </p:tav>
                                        <p:tav tm="100000">
                                          <p:val>
                                            <p:strVal val="#ppt_h"/>
                                          </p:val>
                                        </p:tav>
                                      </p:tavLst>
                                    </p:anim>
                                    <p:anim calcmode="lin" valueType="num">
                                      <p:cBhvr>
                                        <p:cTn id="9" dur="500" fill="hold"/>
                                        <p:tgtEl>
                                          <p:spTgt spid="12305"/>
                                        </p:tgtEl>
                                        <p:attrNameLst>
                                          <p:attrName>style.rotation</p:attrName>
                                        </p:attrNameLst>
                                      </p:cBhvr>
                                      <p:tavLst>
                                        <p:tav tm="0">
                                          <p:val>
                                            <p:fltVal val="360"/>
                                          </p:val>
                                        </p:tav>
                                        <p:tav tm="100000">
                                          <p:val>
                                            <p:fltVal val="0"/>
                                          </p:val>
                                        </p:tav>
                                      </p:tavLst>
                                    </p:anim>
                                    <p:animEffect transition="in" filter="fade">
                                      <p:cBhvr>
                                        <p:cTn id="10" dur="500"/>
                                        <p:tgtEl>
                                          <p:spTgt spid="1230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2312"/>
                                        </p:tgtEl>
                                        <p:attrNameLst>
                                          <p:attrName>style.visibility</p:attrName>
                                        </p:attrNameLst>
                                      </p:cBhvr>
                                      <p:to>
                                        <p:strVal val="visible"/>
                                      </p:to>
                                    </p:set>
                                    <p:animEffect transition="in" filter="circle(in)">
                                      <p:cBhvr>
                                        <p:cTn id="15" dur="2000"/>
                                        <p:tgtEl>
                                          <p:spTgt spid="12312"/>
                                        </p:tgtEl>
                                      </p:cBhvr>
                                    </p:animEffect>
                                  </p:child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12306"/>
                                        </p:tgtEl>
                                        <p:attrNameLst>
                                          <p:attrName>style.visibility</p:attrName>
                                        </p:attrNameLst>
                                      </p:cBhvr>
                                      <p:to>
                                        <p:strVal val="visible"/>
                                      </p:to>
                                    </p:set>
                                    <p:anim calcmode="lin" valueType="num">
                                      <p:cBhvr>
                                        <p:cTn id="20" dur="500" fill="hold"/>
                                        <p:tgtEl>
                                          <p:spTgt spid="12306"/>
                                        </p:tgtEl>
                                        <p:attrNameLst>
                                          <p:attrName>ppt_w</p:attrName>
                                        </p:attrNameLst>
                                      </p:cBhvr>
                                      <p:tavLst>
                                        <p:tav tm="0">
                                          <p:val>
                                            <p:fltVal val="0"/>
                                          </p:val>
                                        </p:tav>
                                        <p:tav tm="100000">
                                          <p:val>
                                            <p:strVal val="#ppt_w"/>
                                          </p:val>
                                        </p:tav>
                                      </p:tavLst>
                                    </p:anim>
                                    <p:anim calcmode="lin" valueType="num">
                                      <p:cBhvr>
                                        <p:cTn id="21" dur="500" fill="hold"/>
                                        <p:tgtEl>
                                          <p:spTgt spid="12306"/>
                                        </p:tgtEl>
                                        <p:attrNameLst>
                                          <p:attrName>ppt_h</p:attrName>
                                        </p:attrNameLst>
                                      </p:cBhvr>
                                      <p:tavLst>
                                        <p:tav tm="0">
                                          <p:val>
                                            <p:fltVal val="0"/>
                                          </p:val>
                                        </p:tav>
                                        <p:tav tm="100000">
                                          <p:val>
                                            <p:strVal val="#ppt_h"/>
                                          </p:val>
                                        </p:tav>
                                      </p:tavLst>
                                    </p:anim>
                                    <p:anim calcmode="lin" valueType="num">
                                      <p:cBhvr>
                                        <p:cTn id="22" dur="500" fill="hold"/>
                                        <p:tgtEl>
                                          <p:spTgt spid="12306"/>
                                        </p:tgtEl>
                                        <p:attrNameLst>
                                          <p:attrName>style.rotation</p:attrName>
                                        </p:attrNameLst>
                                      </p:cBhvr>
                                      <p:tavLst>
                                        <p:tav tm="0">
                                          <p:val>
                                            <p:fltVal val="360"/>
                                          </p:val>
                                        </p:tav>
                                        <p:tav tm="100000">
                                          <p:val>
                                            <p:fltVal val="0"/>
                                          </p:val>
                                        </p:tav>
                                      </p:tavLst>
                                    </p:anim>
                                    <p:animEffect transition="in" filter="fade">
                                      <p:cBhvr>
                                        <p:cTn id="23" dur="500"/>
                                        <p:tgtEl>
                                          <p:spTgt spid="12306"/>
                                        </p:tgtEl>
                                      </p:cBhvr>
                                    </p:animEffect>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 calcmode="lin" valueType="num">
                                      <p:cBhvr>
                                        <p:cTn id="30" dur="500" fill="hold"/>
                                        <p:tgtEl>
                                          <p:spTgt spid="10"/>
                                        </p:tgtEl>
                                        <p:attrNameLst>
                                          <p:attrName>style.rotation</p:attrName>
                                        </p:attrNameLst>
                                      </p:cBhvr>
                                      <p:tavLst>
                                        <p:tav tm="0">
                                          <p:val>
                                            <p:fltVal val="360"/>
                                          </p:val>
                                        </p:tav>
                                        <p:tav tm="100000">
                                          <p:val>
                                            <p:fltVal val="0"/>
                                          </p:val>
                                        </p:tav>
                                      </p:tavLst>
                                    </p:anim>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circle(in)">
                                      <p:cBhvr>
                                        <p:cTn id="36" dur="20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circle(in)">
                                      <p:cBhvr>
                                        <p:cTn id="46" dur="20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49" presetClass="entr" presetSubtype="0" decel="100000"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p:cTn id="51" dur="500" fill="hold"/>
                                        <p:tgtEl>
                                          <p:spTgt spid="3"/>
                                        </p:tgtEl>
                                        <p:attrNameLst>
                                          <p:attrName>ppt_w</p:attrName>
                                        </p:attrNameLst>
                                      </p:cBhvr>
                                      <p:tavLst>
                                        <p:tav tm="0">
                                          <p:val>
                                            <p:fltVal val="0"/>
                                          </p:val>
                                        </p:tav>
                                        <p:tav tm="100000">
                                          <p:val>
                                            <p:strVal val="#ppt_w"/>
                                          </p:val>
                                        </p:tav>
                                      </p:tavLst>
                                    </p:anim>
                                    <p:anim calcmode="lin" valueType="num">
                                      <p:cBhvr>
                                        <p:cTn id="52" dur="500" fill="hold"/>
                                        <p:tgtEl>
                                          <p:spTgt spid="3"/>
                                        </p:tgtEl>
                                        <p:attrNameLst>
                                          <p:attrName>ppt_h</p:attrName>
                                        </p:attrNameLst>
                                      </p:cBhvr>
                                      <p:tavLst>
                                        <p:tav tm="0">
                                          <p:val>
                                            <p:fltVal val="0"/>
                                          </p:val>
                                        </p:tav>
                                        <p:tav tm="100000">
                                          <p:val>
                                            <p:strVal val="#ppt_h"/>
                                          </p:val>
                                        </p:tav>
                                      </p:tavLst>
                                    </p:anim>
                                    <p:anim calcmode="lin" valueType="num">
                                      <p:cBhvr>
                                        <p:cTn id="53" dur="500" fill="hold"/>
                                        <p:tgtEl>
                                          <p:spTgt spid="3"/>
                                        </p:tgtEl>
                                        <p:attrNameLst>
                                          <p:attrName>style.rotation</p:attrName>
                                        </p:attrNameLst>
                                      </p:cBhvr>
                                      <p:tavLst>
                                        <p:tav tm="0">
                                          <p:val>
                                            <p:fltVal val="360"/>
                                          </p:val>
                                        </p:tav>
                                        <p:tav tm="100000">
                                          <p:val>
                                            <p:fltVal val="0"/>
                                          </p:val>
                                        </p:tav>
                                      </p:tavLst>
                                    </p:anim>
                                    <p:animEffect transition="in" filter="fade">
                                      <p:cBhvr>
                                        <p:cTn id="54" dur="500"/>
                                        <p:tgtEl>
                                          <p:spTgt spid="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2307">
                                            <p:txEl>
                                              <p:pRg st="0" end="0"/>
                                            </p:txEl>
                                          </p:spTgt>
                                        </p:tgtEl>
                                        <p:attrNameLst>
                                          <p:attrName>style.visibility</p:attrName>
                                        </p:attrNameLst>
                                      </p:cBhvr>
                                      <p:to>
                                        <p:strVal val="visible"/>
                                      </p:to>
                                    </p:set>
                                    <p:animEffect transition="in" filter="wipe(left)">
                                      <p:cBhvr>
                                        <p:cTn id="59" dur="500"/>
                                        <p:tgtEl>
                                          <p:spTgt spid="12307">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2307">
                                            <p:txEl>
                                              <p:pRg st="1" end="1"/>
                                            </p:txEl>
                                          </p:spTgt>
                                        </p:tgtEl>
                                        <p:attrNameLst>
                                          <p:attrName>style.visibility</p:attrName>
                                        </p:attrNameLst>
                                      </p:cBhvr>
                                      <p:to>
                                        <p:strVal val="visible"/>
                                      </p:to>
                                    </p:set>
                                    <p:animEffect transition="in" filter="wipe(left)">
                                      <p:cBhvr>
                                        <p:cTn id="64" dur="500"/>
                                        <p:tgtEl>
                                          <p:spTgt spid="12307">
                                            <p:txEl>
                                              <p:pRg st="1" end="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12307">
                                            <p:txEl>
                                              <p:pRg st="2" end="2"/>
                                            </p:txEl>
                                          </p:spTgt>
                                        </p:tgtEl>
                                        <p:attrNameLst>
                                          <p:attrName>style.visibility</p:attrName>
                                        </p:attrNameLst>
                                      </p:cBhvr>
                                      <p:to>
                                        <p:strVal val="visible"/>
                                      </p:to>
                                    </p:set>
                                    <p:animEffect transition="in" filter="wipe(left)">
                                      <p:cBhvr>
                                        <p:cTn id="69" dur="500"/>
                                        <p:tgtEl>
                                          <p:spTgt spid="123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5" grpId="0" animBg="1"/>
      <p:bldP spid="12306" grpId="0" animBg="1"/>
      <p:bldP spid="12312" grpId="0" animBg="1"/>
      <p:bldP spid="9" grpId="0" animBg="1"/>
      <p:bldP spid="10" grpId="0" animBg="1"/>
      <p:bldP spid="2" grpId="0" animBg="1"/>
      <p:bldP spid="1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49" name="图片 3"/>
          <p:cNvPicPr>
            <a:picLocks noChangeAspect="1"/>
          </p:cNvPicPr>
          <p:nvPr/>
        </p:nvPicPr>
        <p:blipFill>
          <a:blip r:embed="rId3"/>
          <a:srcRect/>
          <a:stretch>
            <a:fillRect/>
          </a:stretch>
        </p:blipFill>
        <p:spPr bwMode="auto">
          <a:xfrm>
            <a:off x="488950" y="0"/>
            <a:ext cx="11191875" cy="7981950"/>
          </a:xfrm>
          <a:prstGeom prst="rect">
            <a:avLst/>
          </a:prstGeom>
          <a:noFill/>
          <a:ln w="9525">
            <a:noFill/>
            <a:miter lim="800000"/>
            <a:headEnd/>
            <a:tailEnd/>
          </a:ln>
        </p:spPr>
      </p:pic>
      <p:sp>
        <p:nvSpPr>
          <p:cNvPr id="3" name="矩形 2"/>
          <p:cNvSpPr/>
          <p:nvPr/>
        </p:nvSpPr>
        <p:spPr>
          <a:xfrm>
            <a:off x="0" y="0"/>
            <a:ext cx="12192000" cy="88392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1052513" y="2820988"/>
            <a:ext cx="10066337" cy="216058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 name="文本框 5"/>
          <p:cNvSpPr txBox="1">
            <a:spLocks noChangeArrowheads="1"/>
          </p:cNvSpPr>
          <p:nvPr/>
        </p:nvSpPr>
        <p:spPr bwMode="auto">
          <a:xfrm>
            <a:off x="1457325" y="3011488"/>
            <a:ext cx="7239000" cy="708025"/>
          </a:xfrm>
          <a:prstGeom prst="rect">
            <a:avLst/>
          </a:prstGeom>
          <a:noFill/>
          <a:ln w="9525">
            <a:noFill/>
            <a:miter lim="800000"/>
            <a:headEnd/>
            <a:tailEnd/>
          </a:ln>
        </p:spPr>
        <p:txBody>
          <a:bodyPr>
            <a:spAutoFit/>
          </a:bodyPr>
          <a:lstStyle/>
          <a:p>
            <a:pPr algn="r"/>
            <a:r>
              <a:rPr lang="zh-CN" altLang="en-US" sz="4000" b="1">
                <a:solidFill>
                  <a:schemeClr val="bg1"/>
                </a:solidFill>
                <a:ea typeface="微软雅黑" pitchFamily="34" charset="-122"/>
                <a:sym typeface="Arial" charset="0"/>
              </a:rPr>
              <a:t>进出口业务操作</a:t>
            </a:r>
          </a:p>
        </p:txBody>
      </p:sp>
      <p:cxnSp>
        <p:nvCxnSpPr>
          <p:cNvPr id="7" name="直接连接符 6"/>
          <p:cNvCxnSpPr/>
          <p:nvPr/>
        </p:nvCxnSpPr>
        <p:spPr>
          <a:xfrm>
            <a:off x="4103688" y="3730625"/>
            <a:ext cx="625316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4">
            <a:extLst/>
          </a:blip>
          <a:stretch>
            <a:fillRect/>
          </a:stretch>
        </p:blipFill>
        <p:spPr>
          <a:xfrm>
            <a:off x="1679908" y="2800618"/>
            <a:ext cx="2095500" cy="2095500"/>
          </a:xfrm>
          <a:prstGeom prst="rect">
            <a:avLst/>
          </a:prstGeom>
          <a:effectLst>
            <a:softEdge rad="12700"/>
          </a:effectLst>
        </p:spPr>
      </p:pic>
      <p:sp>
        <p:nvSpPr>
          <p:cNvPr id="8" name="文本框 7"/>
          <p:cNvSpPr txBox="1">
            <a:spLocks noChangeArrowheads="1"/>
          </p:cNvSpPr>
          <p:nvPr/>
        </p:nvSpPr>
        <p:spPr bwMode="auto">
          <a:xfrm>
            <a:off x="7735888" y="4471988"/>
            <a:ext cx="3157537" cy="369887"/>
          </a:xfrm>
          <a:prstGeom prst="rect">
            <a:avLst/>
          </a:prstGeom>
          <a:noFill/>
          <a:ln w="9525">
            <a:noFill/>
            <a:miter lim="800000"/>
            <a:headEnd/>
            <a:tailEnd/>
          </a:ln>
        </p:spPr>
        <p:txBody>
          <a:bodyPr>
            <a:spAutoFit/>
          </a:bodyPr>
          <a:lstStyle/>
          <a:p>
            <a:pPr algn="r"/>
            <a:r>
              <a:rPr lang="zh-CN" altLang="en-US">
                <a:solidFill>
                  <a:schemeClr val="bg1"/>
                </a:solidFill>
                <a:ea typeface="微软雅黑" pitchFamily="34" charset="-122"/>
                <a:sym typeface="Arial" charset="0"/>
              </a:rPr>
              <a:t>进出口业务操作课程团队</a:t>
            </a:r>
          </a:p>
        </p:txBody>
      </p:sp>
      <p:sp>
        <p:nvSpPr>
          <p:cNvPr id="17416" name="文本框 10"/>
          <p:cNvSpPr txBox="1">
            <a:spLocks noChangeArrowheads="1"/>
          </p:cNvSpPr>
          <p:nvPr/>
        </p:nvSpPr>
        <p:spPr bwMode="auto">
          <a:xfrm>
            <a:off x="3902299" y="3886200"/>
            <a:ext cx="5987826" cy="461665"/>
          </a:xfrm>
          <a:prstGeom prst="rect">
            <a:avLst/>
          </a:prstGeom>
          <a:noFill/>
          <a:ln w="9525">
            <a:noFill/>
            <a:miter lim="800000"/>
            <a:headEnd/>
            <a:tailEnd/>
          </a:ln>
        </p:spPr>
        <p:txBody>
          <a:bodyPr wrap="square">
            <a:spAutoFit/>
          </a:bodyPr>
          <a:lstStyle/>
          <a:p>
            <a:pPr algn="r"/>
            <a:r>
              <a:rPr lang="en-US" altLang="zh-CN" sz="2400" dirty="0" smtClean="0">
                <a:solidFill>
                  <a:schemeClr val="bg1"/>
                </a:solidFill>
                <a:ea typeface="微软雅黑" pitchFamily="34" charset="-122"/>
                <a:sym typeface="Arial" charset="0"/>
              </a:rPr>
              <a:t>2-2</a:t>
            </a:r>
            <a:r>
              <a:rPr lang="zh-CN" altLang="en-US" sz="2400" dirty="0" smtClean="0">
                <a:solidFill>
                  <a:schemeClr val="bg1"/>
                </a:solidFill>
                <a:ea typeface="微软雅黑" pitchFamily="34" charset="-122"/>
                <a:sym typeface="Arial" charset="0"/>
              </a:rPr>
              <a:t>签订合同</a:t>
            </a:r>
            <a:r>
              <a:rPr lang="zh-CN" altLang="en-US" sz="2400" dirty="0">
                <a:solidFill>
                  <a:schemeClr val="bg1"/>
                </a:solidFill>
                <a:ea typeface="微软雅黑" pitchFamily="34" charset="-122"/>
                <a:sym typeface="Arial" charset="0"/>
              </a:rPr>
              <a:t>条款</a:t>
            </a:r>
            <a:r>
              <a:rPr lang="en-US" altLang="zh-CN" sz="2400" dirty="0" smtClean="0">
                <a:solidFill>
                  <a:schemeClr val="bg1"/>
                </a:solidFill>
                <a:ea typeface="微软雅黑" pitchFamily="34" charset="-122"/>
                <a:sym typeface="Arial" charset="0"/>
              </a:rPr>
              <a:t>——</a:t>
            </a:r>
            <a:r>
              <a:rPr lang="zh-CN" altLang="en-US" sz="2400" dirty="0" smtClean="0">
                <a:solidFill>
                  <a:schemeClr val="bg1"/>
                </a:solidFill>
                <a:ea typeface="微软雅黑" pitchFamily="34" charset="-122"/>
                <a:sym typeface="Arial" charset="0"/>
              </a:rPr>
              <a:t>品名、品质条款</a:t>
            </a:r>
            <a:endParaRPr lang="zh-CN" altLang="en-US" sz="2400" dirty="0">
              <a:solidFill>
                <a:schemeClr val="bg1"/>
              </a:solidFill>
              <a:ea typeface="微软雅黑" pitchFamily="34" charset="-122"/>
              <a:sym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par>
                                <p:cTn id="19" presetID="22" presetClass="entr" presetSubtype="8"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7416"/>
                                        </p:tgtEl>
                                        <p:attrNameLst>
                                          <p:attrName>style.visibility</p:attrName>
                                        </p:attrNameLst>
                                      </p:cBhvr>
                                      <p:to>
                                        <p:strVal val="visible"/>
                                      </p:to>
                                    </p:set>
                                    <p:animEffect transition="in" filter="wipe(left)">
                                      <p:cBhvr>
                                        <p:cTn id="24" dur="500"/>
                                        <p:tgtEl>
                                          <p:spTgt spid="17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P spid="174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矩形 44"/>
          <p:cNvSpPr>
            <a:spLocks noChangeArrowheads="1"/>
          </p:cNvSpPr>
          <p:nvPr/>
        </p:nvSpPr>
        <p:spPr bwMode="auto">
          <a:xfrm>
            <a:off x="1204109" y="1540085"/>
            <a:ext cx="8725958" cy="559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just">
              <a:spcAft>
                <a:spcPts val="800"/>
              </a:spcAft>
            </a:pPr>
            <a:r>
              <a:rPr lang="zh-CN" altLang="en-US" sz="2000" dirty="0" smtClean="0">
                <a:solidFill>
                  <a:srgbClr val="000000"/>
                </a:solidFill>
                <a:latin typeface="Times New Roman" panose="02020603050405020304" pitchFamily="18" charset="0"/>
                <a:ea typeface="+mn-ea"/>
                <a:cs typeface="Times New Roman" panose="02020603050405020304" pitchFamily="18" charset="0"/>
                <a:sym typeface="Calibri" panose="020F0502020204030204" pitchFamily="34" charset="0"/>
              </a:rPr>
              <a:t>准确</a:t>
            </a:r>
            <a:r>
              <a:rPr lang="zh-CN" altLang="en-US" sz="2000" dirty="0">
                <a:solidFill>
                  <a:srgbClr val="000000"/>
                </a:solidFill>
                <a:latin typeface="Times New Roman" panose="02020603050405020304" pitchFamily="18" charset="0"/>
                <a:ea typeface="+mn-ea"/>
                <a:cs typeface="Times New Roman" panose="02020603050405020304" pitchFamily="18" charset="0"/>
                <a:sym typeface="Calibri" panose="020F0502020204030204" pitchFamily="34" charset="0"/>
              </a:rPr>
              <a:t>、</a:t>
            </a:r>
            <a:r>
              <a:rPr lang="zh-CN" altLang="en-US" sz="2000" dirty="0" smtClean="0">
                <a:solidFill>
                  <a:srgbClr val="000000"/>
                </a:solidFill>
                <a:latin typeface="Times New Roman" panose="02020603050405020304" pitchFamily="18" charset="0"/>
                <a:ea typeface="+mn-ea"/>
                <a:cs typeface="Times New Roman" panose="02020603050405020304" pitchFamily="18" charset="0"/>
                <a:sym typeface="Calibri" panose="020F0502020204030204" pitchFamily="34" charset="0"/>
              </a:rPr>
              <a:t>具体</a:t>
            </a:r>
            <a:endParaRPr lang="en-US" altLang="zh-CN" sz="2000" dirty="0" smtClean="0">
              <a:solidFill>
                <a:srgbClr val="000000"/>
              </a:solidFill>
              <a:latin typeface="Times New Roman" panose="02020603050405020304" pitchFamily="18" charset="0"/>
              <a:ea typeface="+mn-ea"/>
              <a:cs typeface="Times New Roman" panose="02020603050405020304" pitchFamily="18" charset="0"/>
              <a:sym typeface="Calibri" panose="020F0502020204030204" pitchFamily="34" charset="0"/>
            </a:endParaRPr>
          </a:p>
        </p:txBody>
      </p:sp>
      <p:sp>
        <p:nvSpPr>
          <p:cNvPr id="4103" name="矩形 45"/>
          <p:cNvSpPr>
            <a:spLocks noChangeArrowheads="1"/>
          </p:cNvSpPr>
          <p:nvPr/>
        </p:nvSpPr>
        <p:spPr bwMode="auto">
          <a:xfrm>
            <a:off x="1204109" y="1004392"/>
            <a:ext cx="4839504" cy="461665"/>
          </a:xfrm>
          <a:prstGeom prst="rect">
            <a:avLst/>
          </a:prstGeom>
          <a:solidFill>
            <a:srgbClr val="006794"/>
          </a:solidFill>
          <a:ln>
            <a:noFill/>
          </a:ln>
        </p:spPr>
        <p:txBody>
          <a:bodyPr wrap="square">
            <a:spAutoFit/>
          </a:bodyPr>
          <a:lstStyle>
            <a:lvl1pPr>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eaLnBrk="1" hangingPunct="1"/>
            <a:r>
              <a:rPr lang="zh-CN" altLang="en-US" sz="2200" dirty="0" smtClean="0">
                <a:solidFill>
                  <a:schemeClr val="bg1"/>
                </a:solidFill>
                <a:latin typeface="宋体" panose="02010600030101010101" pitchFamily="2" charset="-122"/>
                <a:sym typeface="Calibri" panose="020F0502020204030204" pitchFamily="34" charset="0"/>
              </a:rPr>
              <a:t>凭规格买卖</a:t>
            </a:r>
            <a:r>
              <a:rPr lang="zh-CN" altLang="en-US" sz="2400" dirty="0">
                <a:solidFill>
                  <a:schemeClr val="bg1"/>
                </a:solidFill>
                <a:latin typeface="Times New Roman" panose="02020603050405020304" pitchFamily="18" charset="0"/>
                <a:ea typeface="+mn-ea"/>
                <a:cs typeface="Times New Roman" panose="02020603050405020304" pitchFamily="18" charset="0"/>
                <a:sym typeface="Calibri" panose="020F0502020204030204" pitchFamily="34" charset="0"/>
              </a:rPr>
              <a:t>（</a:t>
            </a:r>
            <a:r>
              <a:rPr lang="en-US" altLang="zh-CN" sz="2400" dirty="0">
                <a:solidFill>
                  <a:schemeClr val="bg1"/>
                </a:solidFill>
                <a:latin typeface="Times New Roman" panose="02020603050405020304" pitchFamily="18" charset="0"/>
                <a:ea typeface="+mn-ea"/>
                <a:cs typeface="Times New Roman" panose="02020603050405020304" pitchFamily="18" charset="0"/>
                <a:sym typeface="Calibri" panose="020F0502020204030204" pitchFamily="34" charset="0"/>
              </a:rPr>
              <a:t>Sale by Specification</a:t>
            </a:r>
            <a:r>
              <a:rPr lang="zh-CN" altLang="en-US" sz="2400" dirty="0">
                <a:solidFill>
                  <a:schemeClr val="bg1"/>
                </a:solidFill>
                <a:latin typeface="Times New Roman" panose="02020603050405020304" pitchFamily="18" charset="0"/>
                <a:ea typeface="+mn-ea"/>
                <a:cs typeface="Times New Roman" panose="02020603050405020304" pitchFamily="18" charset="0"/>
                <a:sym typeface="Calibri" panose="020F0502020204030204" pitchFamily="34" charset="0"/>
              </a:rPr>
              <a:t>）</a:t>
            </a:r>
            <a:endParaRPr lang="zh-CN" altLang="en-US" sz="2200" dirty="0">
              <a:solidFill>
                <a:schemeClr val="bg1"/>
              </a:solidFill>
              <a:latin typeface="宋体" panose="02010600030101010101" pitchFamily="2" charset="-122"/>
              <a:sym typeface="Calibri" panose="020F0502020204030204" pitchFamily="34" charset="0"/>
            </a:endParaRPr>
          </a:p>
        </p:txBody>
      </p:sp>
      <p:sp>
        <p:nvSpPr>
          <p:cNvPr id="19" name="矩形 44"/>
          <p:cNvSpPr>
            <a:spLocks noChangeArrowheads="1"/>
          </p:cNvSpPr>
          <p:nvPr/>
        </p:nvSpPr>
        <p:spPr bwMode="auto">
          <a:xfrm>
            <a:off x="1097413" y="3135254"/>
            <a:ext cx="103774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just">
              <a:spcAft>
                <a:spcPts val="200"/>
              </a:spcAft>
            </a:pPr>
            <a:r>
              <a:rPr lang="zh-CN" altLang="en-US" sz="2000" dirty="0">
                <a:solidFill>
                  <a:srgbClr val="000000"/>
                </a:solidFill>
                <a:latin typeface="Times New Roman" panose="02020603050405020304" pitchFamily="18" charset="0"/>
                <a:ea typeface="+mn-ea"/>
                <a:cs typeface="Times New Roman" panose="02020603050405020304" pitchFamily="18" charset="0"/>
                <a:sym typeface="Calibri" panose="020F0502020204030204" pitchFamily="34" charset="0"/>
              </a:rPr>
              <a:t>通常的表示方法：大、中、小；特级、一级、二级、三级；</a:t>
            </a:r>
            <a:r>
              <a:rPr lang="en-US" altLang="zh-CN" sz="2000" dirty="0">
                <a:solidFill>
                  <a:srgbClr val="000000"/>
                </a:solidFill>
                <a:latin typeface="Times New Roman" panose="02020603050405020304" pitchFamily="18" charset="0"/>
                <a:ea typeface="+mn-ea"/>
                <a:cs typeface="Times New Roman" panose="02020603050405020304" pitchFamily="18" charset="0"/>
                <a:sym typeface="Calibri" panose="020F0502020204030204" pitchFamily="34" charset="0"/>
              </a:rPr>
              <a:t>A</a:t>
            </a:r>
            <a:r>
              <a:rPr lang="zh-CN" altLang="en-US" sz="2000" dirty="0">
                <a:solidFill>
                  <a:srgbClr val="000000"/>
                </a:solidFill>
                <a:latin typeface="Times New Roman" panose="02020603050405020304" pitchFamily="18" charset="0"/>
                <a:ea typeface="+mn-ea"/>
                <a:cs typeface="Times New Roman" panose="02020603050405020304" pitchFamily="18" charset="0"/>
                <a:sym typeface="Calibri" panose="020F0502020204030204" pitchFamily="34" charset="0"/>
              </a:rPr>
              <a:t>、</a:t>
            </a:r>
            <a:r>
              <a:rPr lang="en-US" altLang="zh-CN" sz="2000" dirty="0">
                <a:solidFill>
                  <a:srgbClr val="000000"/>
                </a:solidFill>
                <a:latin typeface="Times New Roman" panose="02020603050405020304" pitchFamily="18" charset="0"/>
                <a:ea typeface="+mn-ea"/>
                <a:cs typeface="Times New Roman" panose="02020603050405020304" pitchFamily="18" charset="0"/>
                <a:sym typeface="Calibri" panose="020F0502020204030204" pitchFamily="34" charset="0"/>
              </a:rPr>
              <a:t>B</a:t>
            </a:r>
            <a:r>
              <a:rPr lang="zh-CN" altLang="en-US" sz="2000" dirty="0">
                <a:solidFill>
                  <a:srgbClr val="000000"/>
                </a:solidFill>
                <a:latin typeface="Times New Roman" panose="02020603050405020304" pitchFamily="18" charset="0"/>
                <a:ea typeface="+mn-ea"/>
                <a:cs typeface="Times New Roman" panose="02020603050405020304" pitchFamily="18" charset="0"/>
                <a:sym typeface="Calibri" panose="020F0502020204030204" pitchFamily="34" charset="0"/>
              </a:rPr>
              <a:t>、</a:t>
            </a:r>
            <a:r>
              <a:rPr lang="en-US" altLang="zh-CN" sz="2000" dirty="0" smtClean="0">
                <a:solidFill>
                  <a:srgbClr val="000000"/>
                </a:solidFill>
                <a:latin typeface="Times New Roman" panose="02020603050405020304" pitchFamily="18" charset="0"/>
                <a:ea typeface="+mn-ea"/>
                <a:cs typeface="Times New Roman" panose="02020603050405020304" pitchFamily="18" charset="0"/>
                <a:sym typeface="Calibri" panose="020F0502020204030204" pitchFamily="34" charset="0"/>
              </a:rPr>
              <a:t>C</a:t>
            </a:r>
            <a:endParaRPr lang="en-US" altLang="zh-CN" sz="2000" dirty="0">
              <a:solidFill>
                <a:srgbClr val="000000"/>
              </a:solidFill>
              <a:latin typeface="Times New Roman" panose="02020603050405020304" pitchFamily="18" charset="0"/>
              <a:ea typeface="+mn-ea"/>
              <a:cs typeface="Times New Roman" panose="02020603050405020304" pitchFamily="18" charset="0"/>
              <a:sym typeface="Calibri" panose="020F0502020204030204" pitchFamily="34" charset="0"/>
            </a:endParaRPr>
          </a:p>
        </p:txBody>
      </p:sp>
      <p:sp>
        <p:nvSpPr>
          <p:cNvPr id="20" name="矩形 45"/>
          <p:cNvSpPr>
            <a:spLocks noChangeArrowheads="1"/>
          </p:cNvSpPr>
          <p:nvPr/>
        </p:nvSpPr>
        <p:spPr bwMode="auto">
          <a:xfrm>
            <a:off x="1232801" y="2627290"/>
            <a:ext cx="4227591" cy="430887"/>
          </a:xfrm>
          <a:prstGeom prst="rect">
            <a:avLst/>
          </a:prstGeom>
          <a:solidFill>
            <a:srgbClr val="006794"/>
          </a:solidFill>
          <a:ln>
            <a:noFill/>
          </a:ln>
        </p:spPr>
        <p:txBody>
          <a:bodyPr wrap="square">
            <a:spAutoFit/>
          </a:bodyPr>
          <a:lstStyle>
            <a:lvl1pPr>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eaLnBrk="1" hangingPunct="1"/>
            <a:r>
              <a:rPr lang="zh-CN" altLang="en-US" sz="2200" dirty="0">
                <a:solidFill>
                  <a:schemeClr val="bg1"/>
                </a:solidFill>
                <a:latin typeface="宋体" panose="02010600030101010101" pitchFamily="2" charset="-122"/>
                <a:sym typeface="Calibri" panose="020F0502020204030204" pitchFamily="34" charset="0"/>
              </a:rPr>
              <a:t>凭等级买卖（</a:t>
            </a:r>
            <a:r>
              <a:rPr lang="en-US" altLang="zh-CN" sz="2200" dirty="0">
                <a:solidFill>
                  <a:schemeClr val="bg1"/>
                </a:solidFill>
                <a:latin typeface="Times New Roman" panose="02020603050405020304" pitchFamily="18" charset="0"/>
                <a:cs typeface="Times New Roman" panose="02020603050405020304" pitchFamily="18" charset="0"/>
                <a:sym typeface="Calibri" panose="020F0502020204030204" pitchFamily="34" charset="0"/>
              </a:rPr>
              <a:t>Sale by Grade</a:t>
            </a:r>
            <a:r>
              <a:rPr lang="zh-CN" altLang="en-US" sz="2200" dirty="0">
                <a:solidFill>
                  <a:schemeClr val="bg1"/>
                </a:solidFill>
                <a:latin typeface="宋体" panose="02010600030101010101" pitchFamily="2" charset="-122"/>
                <a:sym typeface="Calibri" panose="020F0502020204030204" pitchFamily="34" charset="0"/>
              </a:rPr>
              <a:t>）</a:t>
            </a:r>
          </a:p>
        </p:txBody>
      </p:sp>
      <p:sp>
        <p:nvSpPr>
          <p:cNvPr id="23" name="矩形 44"/>
          <p:cNvSpPr>
            <a:spLocks noChangeArrowheads="1"/>
          </p:cNvSpPr>
          <p:nvPr/>
        </p:nvSpPr>
        <p:spPr bwMode="auto">
          <a:xfrm>
            <a:off x="1097413" y="4779325"/>
            <a:ext cx="100358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just">
              <a:spcAft>
                <a:spcPts val="0"/>
              </a:spcAft>
            </a:pPr>
            <a:r>
              <a:rPr lang="zh-CN" altLang="en-US" sz="2000" dirty="0">
                <a:solidFill>
                  <a:srgbClr val="000000"/>
                </a:solidFill>
                <a:latin typeface="Times New Roman" panose="02020603050405020304" pitchFamily="18" charset="0"/>
                <a:cs typeface="Times New Roman" panose="02020603050405020304" pitchFamily="18" charset="0"/>
                <a:sym typeface="Calibri" panose="020F0502020204030204" pitchFamily="34" charset="0"/>
              </a:rPr>
              <a:t>将货物的品质</a:t>
            </a:r>
            <a:r>
              <a:rPr lang="zh-CN" altLang="en-US" sz="2000" dirty="0" smtClean="0">
                <a:solidFill>
                  <a:srgbClr val="000000"/>
                </a:solidFill>
                <a:latin typeface="Times New Roman" panose="02020603050405020304" pitchFamily="18" charset="0"/>
                <a:cs typeface="Times New Roman" panose="02020603050405020304" pitchFamily="18" charset="0"/>
                <a:sym typeface="Calibri" panose="020F0502020204030204" pitchFamily="34" charset="0"/>
              </a:rPr>
              <a:t>标准化</a:t>
            </a:r>
            <a:endParaRPr lang="zh-CN" altLang="en-US" sz="2000" dirty="0">
              <a:solidFill>
                <a:srgbClr val="000000"/>
              </a:solidFill>
              <a:latin typeface="Times New Roman" panose="02020603050405020304" pitchFamily="18" charset="0"/>
              <a:cs typeface="Times New Roman" panose="02020603050405020304" pitchFamily="18" charset="0"/>
              <a:sym typeface="Calibri" panose="020F0502020204030204" pitchFamily="34" charset="0"/>
            </a:endParaRPr>
          </a:p>
        </p:txBody>
      </p:sp>
      <p:sp>
        <p:nvSpPr>
          <p:cNvPr id="24" name="矩形 45"/>
          <p:cNvSpPr>
            <a:spLocks noChangeArrowheads="1"/>
          </p:cNvSpPr>
          <p:nvPr/>
        </p:nvSpPr>
        <p:spPr bwMode="auto">
          <a:xfrm>
            <a:off x="1159209" y="4283002"/>
            <a:ext cx="4233525" cy="430887"/>
          </a:xfrm>
          <a:prstGeom prst="rect">
            <a:avLst/>
          </a:prstGeom>
          <a:solidFill>
            <a:srgbClr val="006794"/>
          </a:solidFill>
          <a:ln>
            <a:noFill/>
          </a:ln>
        </p:spPr>
        <p:txBody>
          <a:bodyPr wrap="square">
            <a:spAutoFit/>
          </a:bodyPr>
          <a:lstStyle>
            <a:lvl1pPr>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eaLnBrk="1" hangingPunct="1"/>
            <a:r>
              <a:rPr lang="zh-CN" altLang="en-US" sz="2200" dirty="0">
                <a:solidFill>
                  <a:schemeClr val="bg1"/>
                </a:solidFill>
                <a:latin typeface="宋体" panose="02010600030101010101" pitchFamily="2" charset="-122"/>
                <a:sym typeface="Calibri" panose="020F0502020204030204" pitchFamily="34" charset="0"/>
              </a:rPr>
              <a:t>凭标准买卖（</a:t>
            </a:r>
            <a:r>
              <a:rPr lang="en-US" altLang="zh-CN" sz="2200" dirty="0">
                <a:solidFill>
                  <a:schemeClr val="bg1"/>
                </a:solidFill>
                <a:latin typeface="Times New Roman" panose="02020603050405020304" pitchFamily="18" charset="0"/>
                <a:cs typeface="Times New Roman" panose="02020603050405020304" pitchFamily="18" charset="0"/>
                <a:sym typeface="Calibri" panose="020F0502020204030204" pitchFamily="34" charset="0"/>
              </a:rPr>
              <a:t>Sale by Standard</a:t>
            </a:r>
            <a:r>
              <a:rPr lang="zh-CN" altLang="en-US" sz="2200" dirty="0">
                <a:solidFill>
                  <a:schemeClr val="bg1"/>
                </a:solidFill>
                <a:latin typeface="宋体" panose="02010600030101010101" pitchFamily="2" charset="-122"/>
                <a:sym typeface="Calibri" panose="020F0502020204030204" pitchFamily="34" charset="0"/>
              </a:rPr>
              <a:t>）</a:t>
            </a:r>
          </a:p>
        </p:txBody>
      </p:sp>
      <p:sp>
        <p:nvSpPr>
          <p:cNvPr id="4" name="文本框 3"/>
          <p:cNvSpPr txBox="1"/>
          <p:nvPr/>
        </p:nvSpPr>
        <p:spPr>
          <a:xfrm>
            <a:off x="1159209" y="1832134"/>
            <a:ext cx="8770858" cy="707886"/>
          </a:xfrm>
          <a:prstGeom prst="rect">
            <a:avLst/>
          </a:prstGeom>
          <a:noFill/>
        </p:spPr>
        <p:txBody>
          <a:bodyPr wrap="square" rtlCol="0">
            <a:spAutoFit/>
          </a:bodyPr>
          <a:lstStyle/>
          <a:p>
            <a:pPr algn="just">
              <a:spcAft>
                <a:spcPts val="800"/>
              </a:spcAft>
              <a:buFont typeface="Arial" panose="020B0604020202020204" pitchFamily="34" charset="0"/>
            </a:pPr>
            <a:r>
              <a:rPr lang="en-US" altLang="zh-CN" sz="2000" dirty="0">
                <a:solidFill>
                  <a:srgbClr val="000000"/>
                </a:solidFill>
                <a:latin typeface="Times New Roman" panose="02020603050405020304" pitchFamily="18" charset="0"/>
                <a:ea typeface="+mn-ea"/>
                <a:cs typeface="Times New Roman" panose="02020603050405020304" pitchFamily="18" charset="0"/>
                <a:sym typeface="Calibri" panose="020F0502020204030204" pitchFamily="34" charset="0"/>
              </a:rPr>
              <a:t> </a:t>
            </a:r>
            <a:r>
              <a:rPr lang="en-US" altLang="zh-CN" sz="2000" dirty="0" err="1">
                <a:solidFill>
                  <a:srgbClr val="000000"/>
                </a:solidFill>
                <a:latin typeface="Times New Roman" panose="02020603050405020304" pitchFamily="18" charset="0"/>
                <a:ea typeface="+mn-ea"/>
                <a:cs typeface="Times New Roman" panose="02020603050405020304" pitchFamily="18" charset="0"/>
                <a:sym typeface="Calibri" panose="020F0502020204030204" pitchFamily="34" charset="0"/>
              </a:rPr>
              <a:t>eg:Plain</a:t>
            </a:r>
            <a:r>
              <a:rPr lang="en-US" altLang="zh-CN" sz="2000" dirty="0">
                <a:solidFill>
                  <a:srgbClr val="000000"/>
                </a:solidFill>
                <a:latin typeface="Times New Roman" panose="02020603050405020304" pitchFamily="18" charset="0"/>
                <a:ea typeface="+mn-ea"/>
                <a:cs typeface="Times New Roman" panose="02020603050405020304" pitchFamily="18" charset="0"/>
                <a:sym typeface="Calibri" panose="020F0502020204030204" pitchFamily="34" charset="0"/>
              </a:rPr>
              <a:t> Satin Silk ,100%silk,width 50/51 inches, length 38/42yards</a:t>
            </a:r>
            <a:r>
              <a:rPr lang="zh-CN" altLang="en-US" sz="2000" dirty="0">
                <a:solidFill>
                  <a:srgbClr val="000000"/>
                </a:solidFill>
                <a:latin typeface="Times New Roman" panose="02020603050405020304" pitchFamily="18" charset="0"/>
                <a:ea typeface="+mn-ea"/>
                <a:cs typeface="Times New Roman" panose="02020603050405020304" pitchFamily="18" charset="0"/>
                <a:sym typeface="Calibri" panose="020F0502020204030204" pitchFamily="34" charset="0"/>
              </a:rPr>
              <a:t>（素锦缎，</a:t>
            </a:r>
            <a:r>
              <a:rPr lang="en-US" altLang="zh-CN" sz="2000" dirty="0">
                <a:solidFill>
                  <a:srgbClr val="000000"/>
                </a:solidFill>
                <a:latin typeface="Times New Roman" panose="02020603050405020304" pitchFamily="18" charset="0"/>
                <a:ea typeface="+mn-ea"/>
                <a:cs typeface="Times New Roman" panose="02020603050405020304" pitchFamily="18" charset="0"/>
                <a:sym typeface="Calibri" panose="020F0502020204030204" pitchFamily="34" charset="0"/>
              </a:rPr>
              <a:t>100%</a:t>
            </a:r>
            <a:r>
              <a:rPr lang="zh-CN" altLang="en-US" sz="2000" dirty="0">
                <a:solidFill>
                  <a:srgbClr val="000000"/>
                </a:solidFill>
                <a:latin typeface="Times New Roman" panose="02020603050405020304" pitchFamily="18" charset="0"/>
                <a:ea typeface="+mn-ea"/>
                <a:cs typeface="Times New Roman" panose="02020603050405020304" pitchFamily="18" charset="0"/>
                <a:sym typeface="Calibri" panose="020F0502020204030204" pitchFamily="34" charset="0"/>
              </a:rPr>
              <a:t>丝绸，幅宽</a:t>
            </a:r>
            <a:r>
              <a:rPr lang="en-US" altLang="zh-CN" sz="2000" dirty="0">
                <a:solidFill>
                  <a:srgbClr val="000000"/>
                </a:solidFill>
                <a:latin typeface="Times New Roman" panose="02020603050405020304" pitchFamily="18" charset="0"/>
                <a:ea typeface="+mn-ea"/>
                <a:cs typeface="Times New Roman" panose="02020603050405020304" pitchFamily="18" charset="0"/>
                <a:sym typeface="Calibri" panose="020F0502020204030204" pitchFamily="34" charset="0"/>
              </a:rPr>
              <a:t>50</a:t>
            </a:r>
            <a:r>
              <a:rPr lang="zh-CN" altLang="en-US" sz="2000" dirty="0">
                <a:solidFill>
                  <a:srgbClr val="000000"/>
                </a:solidFill>
                <a:latin typeface="Times New Roman" panose="02020603050405020304" pitchFamily="18" charset="0"/>
                <a:ea typeface="+mn-ea"/>
                <a:cs typeface="Times New Roman" panose="02020603050405020304" pitchFamily="18" charset="0"/>
                <a:sym typeface="Calibri" panose="020F0502020204030204" pitchFamily="34" charset="0"/>
              </a:rPr>
              <a:t>至</a:t>
            </a:r>
            <a:r>
              <a:rPr lang="en-US" altLang="zh-CN" sz="2000" dirty="0">
                <a:solidFill>
                  <a:srgbClr val="000000"/>
                </a:solidFill>
                <a:latin typeface="Times New Roman" panose="02020603050405020304" pitchFamily="18" charset="0"/>
                <a:ea typeface="+mn-ea"/>
                <a:cs typeface="Times New Roman" panose="02020603050405020304" pitchFamily="18" charset="0"/>
                <a:sym typeface="Calibri" panose="020F0502020204030204" pitchFamily="34" charset="0"/>
              </a:rPr>
              <a:t>51</a:t>
            </a:r>
            <a:r>
              <a:rPr lang="zh-CN" altLang="en-US" sz="2000" dirty="0">
                <a:solidFill>
                  <a:srgbClr val="000000"/>
                </a:solidFill>
                <a:latin typeface="Times New Roman" panose="02020603050405020304" pitchFamily="18" charset="0"/>
                <a:ea typeface="+mn-ea"/>
                <a:cs typeface="Times New Roman" panose="02020603050405020304" pitchFamily="18" charset="0"/>
                <a:sym typeface="Calibri" panose="020F0502020204030204" pitchFamily="34" charset="0"/>
              </a:rPr>
              <a:t>英寸之间，幅长</a:t>
            </a:r>
            <a:r>
              <a:rPr lang="en-US" altLang="zh-CN" sz="2000" dirty="0">
                <a:solidFill>
                  <a:srgbClr val="000000"/>
                </a:solidFill>
                <a:latin typeface="Times New Roman" panose="02020603050405020304" pitchFamily="18" charset="0"/>
                <a:ea typeface="+mn-ea"/>
                <a:cs typeface="Times New Roman" panose="02020603050405020304" pitchFamily="18" charset="0"/>
                <a:sym typeface="Calibri" panose="020F0502020204030204" pitchFamily="34" charset="0"/>
              </a:rPr>
              <a:t>38</a:t>
            </a:r>
            <a:r>
              <a:rPr lang="zh-CN" altLang="en-US" sz="2000" dirty="0">
                <a:solidFill>
                  <a:srgbClr val="000000"/>
                </a:solidFill>
                <a:latin typeface="Times New Roman" panose="02020603050405020304" pitchFamily="18" charset="0"/>
                <a:ea typeface="+mn-ea"/>
                <a:cs typeface="Times New Roman" panose="02020603050405020304" pitchFamily="18" charset="0"/>
                <a:sym typeface="Calibri" panose="020F0502020204030204" pitchFamily="34" charset="0"/>
              </a:rPr>
              <a:t>至</a:t>
            </a:r>
            <a:r>
              <a:rPr lang="en-US" altLang="zh-CN" sz="2000" dirty="0">
                <a:solidFill>
                  <a:srgbClr val="000000"/>
                </a:solidFill>
                <a:latin typeface="Times New Roman" panose="02020603050405020304" pitchFamily="18" charset="0"/>
                <a:ea typeface="+mn-ea"/>
                <a:cs typeface="Times New Roman" panose="02020603050405020304" pitchFamily="18" charset="0"/>
                <a:sym typeface="Calibri" panose="020F0502020204030204" pitchFamily="34" charset="0"/>
              </a:rPr>
              <a:t>42</a:t>
            </a:r>
            <a:r>
              <a:rPr lang="zh-CN" altLang="en-US" sz="2000" dirty="0">
                <a:solidFill>
                  <a:srgbClr val="000000"/>
                </a:solidFill>
                <a:latin typeface="Times New Roman" panose="02020603050405020304" pitchFamily="18" charset="0"/>
                <a:ea typeface="+mn-ea"/>
                <a:cs typeface="Times New Roman" panose="02020603050405020304" pitchFamily="18" charset="0"/>
                <a:sym typeface="Calibri" panose="020F0502020204030204" pitchFamily="34" charset="0"/>
              </a:rPr>
              <a:t>码之间。） </a:t>
            </a:r>
          </a:p>
        </p:txBody>
      </p:sp>
      <p:sp>
        <p:nvSpPr>
          <p:cNvPr id="5" name="文本框 4"/>
          <p:cNvSpPr txBox="1"/>
          <p:nvPr/>
        </p:nvSpPr>
        <p:spPr>
          <a:xfrm>
            <a:off x="1097413" y="3522442"/>
            <a:ext cx="9746800" cy="733534"/>
          </a:xfrm>
          <a:prstGeom prst="rect">
            <a:avLst/>
          </a:prstGeom>
          <a:noFill/>
        </p:spPr>
        <p:txBody>
          <a:bodyPr wrap="square" rtlCol="0">
            <a:spAutoFit/>
          </a:bodyPr>
          <a:lstStyle/>
          <a:p>
            <a:pPr algn="just">
              <a:spcAft>
                <a:spcPts val="200"/>
              </a:spcAft>
            </a:pPr>
            <a:r>
              <a:rPr lang="en-US" altLang="zh-CN" sz="2000" dirty="0" err="1">
                <a:solidFill>
                  <a:srgbClr val="000000"/>
                </a:solidFill>
                <a:latin typeface="Times New Roman" panose="02020603050405020304" pitchFamily="18" charset="0"/>
                <a:ea typeface="+mn-ea"/>
                <a:cs typeface="Times New Roman" panose="02020603050405020304" pitchFamily="18" charset="0"/>
              </a:rPr>
              <a:t>eg</a:t>
            </a:r>
            <a:r>
              <a:rPr lang="en-US" altLang="zh-CN" sz="2000" dirty="0">
                <a:solidFill>
                  <a:srgbClr val="000000"/>
                </a:solidFill>
                <a:latin typeface="Times New Roman" panose="02020603050405020304" pitchFamily="18" charset="0"/>
                <a:ea typeface="+mn-ea"/>
                <a:cs typeface="Times New Roman" panose="02020603050405020304" pitchFamily="18" charset="0"/>
              </a:rPr>
              <a:t>:</a:t>
            </a:r>
            <a:r>
              <a:rPr lang="zh-CN" altLang="zh-CN" sz="2000" dirty="0">
                <a:solidFill>
                  <a:srgbClr val="000000"/>
                </a:solidFill>
                <a:latin typeface="Times New Roman" panose="02020603050405020304" pitchFamily="18" charset="0"/>
                <a:ea typeface="+mn-ea"/>
                <a:cs typeface="Times New Roman" panose="02020603050405020304" pitchFamily="18" charset="0"/>
              </a:rPr>
              <a:t>Chinese Green Tea Special Chunmee Grade 1(中国绿茶特珍眉一级）</a:t>
            </a:r>
          </a:p>
          <a:p>
            <a:pPr algn="just">
              <a:spcAft>
                <a:spcPts val="0"/>
              </a:spcAft>
            </a:pPr>
            <a:r>
              <a:rPr lang="zh-CN" altLang="zh-CN" sz="2000" dirty="0">
                <a:solidFill>
                  <a:srgbClr val="000000"/>
                </a:solidFill>
                <a:latin typeface="Times New Roman" panose="02020603050405020304" pitchFamily="18" charset="0"/>
                <a:ea typeface="+mn-ea"/>
                <a:cs typeface="Times New Roman" panose="02020603050405020304" pitchFamily="18" charset="0"/>
              </a:rPr>
              <a:t> Pumpkin Seeds, Snow White, Grade </a:t>
            </a:r>
            <a:r>
              <a:rPr lang="zh-CN" altLang="zh-CN" sz="2000" dirty="0" smtClean="0">
                <a:solidFill>
                  <a:srgbClr val="000000"/>
                </a:solidFill>
                <a:latin typeface="Times New Roman" panose="02020603050405020304" pitchFamily="18" charset="0"/>
                <a:ea typeface="+mn-ea"/>
                <a:cs typeface="Times New Roman" panose="02020603050405020304" pitchFamily="18" charset="0"/>
              </a:rPr>
              <a:t>A</a:t>
            </a:r>
            <a:endParaRPr lang="zh-CN" altLang="zh-CN" sz="2000" dirty="0">
              <a:solidFill>
                <a:srgbClr val="000000"/>
              </a:solidFill>
              <a:latin typeface="Times New Roman" panose="02020603050405020304" pitchFamily="18" charset="0"/>
              <a:ea typeface="+mn-ea"/>
              <a:cs typeface="Times New Roman" panose="02020603050405020304" pitchFamily="18" charset="0"/>
            </a:endParaRPr>
          </a:p>
        </p:txBody>
      </p:sp>
      <p:sp>
        <p:nvSpPr>
          <p:cNvPr id="6" name="文本框 5"/>
          <p:cNvSpPr txBox="1"/>
          <p:nvPr/>
        </p:nvSpPr>
        <p:spPr>
          <a:xfrm>
            <a:off x="1097413" y="5179435"/>
            <a:ext cx="8102871" cy="400110"/>
          </a:xfrm>
          <a:prstGeom prst="rect">
            <a:avLst/>
          </a:prstGeom>
          <a:noFill/>
        </p:spPr>
        <p:txBody>
          <a:bodyPr wrap="square" rtlCol="0">
            <a:spAutoFit/>
          </a:bodyPr>
          <a:lstStyle/>
          <a:p>
            <a:pPr algn="just">
              <a:spcAft>
                <a:spcPts val="0"/>
              </a:spcAft>
            </a:pPr>
            <a:r>
              <a:rPr lang="zh-CN" altLang="en-US" sz="2000" dirty="0">
                <a:solidFill>
                  <a:srgbClr val="000000"/>
                </a:solidFill>
                <a:latin typeface="Times New Roman" panose="02020603050405020304" pitchFamily="18" charset="0"/>
                <a:cs typeface="Times New Roman" panose="02020603050405020304" pitchFamily="18" charset="0"/>
                <a:sym typeface="Calibri" panose="020F0502020204030204" pitchFamily="34" charset="0"/>
              </a:rPr>
              <a:t>标准的制定方：国家、政府部门、同业公会或国际性工商</a:t>
            </a:r>
            <a:r>
              <a:rPr lang="zh-CN" altLang="en-US" sz="2000" dirty="0" smtClean="0">
                <a:solidFill>
                  <a:srgbClr val="000000"/>
                </a:solidFill>
                <a:latin typeface="Times New Roman" panose="02020603050405020304" pitchFamily="18" charset="0"/>
                <a:cs typeface="Times New Roman" panose="02020603050405020304" pitchFamily="18" charset="0"/>
                <a:sym typeface="Calibri" panose="020F0502020204030204" pitchFamily="34" charset="0"/>
              </a:rPr>
              <a:t>组织</a:t>
            </a:r>
            <a:endParaRPr lang="en-US" altLang="zh-CN" sz="2000" dirty="0">
              <a:solidFill>
                <a:srgbClr val="000000"/>
              </a:solidFill>
              <a:latin typeface="Times New Roman" panose="02020603050405020304" pitchFamily="18" charset="0"/>
              <a:cs typeface="Times New Roman" panose="02020603050405020304" pitchFamily="18" charset="0"/>
              <a:sym typeface="Calibri" panose="020F0502020204030204" pitchFamily="34" charset="0"/>
            </a:endParaRPr>
          </a:p>
        </p:txBody>
      </p:sp>
      <p:sp>
        <p:nvSpPr>
          <p:cNvPr id="7" name="文本框 6"/>
          <p:cNvSpPr txBox="1"/>
          <p:nvPr/>
        </p:nvSpPr>
        <p:spPr>
          <a:xfrm>
            <a:off x="1052513" y="5579545"/>
            <a:ext cx="9791700" cy="707886"/>
          </a:xfrm>
          <a:prstGeom prst="rect">
            <a:avLst/>
          </a:prstGeom>
          <a:noFill/>
        </p:spPr>
        <p:txBody>
          <a:bodyPr wrap="square" rtlCol="0">
            <a:spAutoFit/>
          </a:bodyPr>
          <a:lstStyle/>
          <a:p>
            <a:r>
              <a:rPr lang="en-US" altLang="zh-CN" sz="2000" dirty="0" err="1">
                <a:solidFill>
                  <a:srgbClr val="000000"/>
                </a:solidFill>
                <a:latin typeface="Times New Roman" panose="02020603050405020304" pitchFamily="18" charset="0"/>
                <a:cs typeface="Times New Roman" panose="02020603050405020304" pitchFamily="18" charset="0"/>
                <a:sym typeface="Calibri" panose="020F0502020204030204" pitchFamily="34" charset="0"/>
              </a:rPr>
              <a:t>eg:female</a:t>
            </a:r>
            <a:r>
              <a:rPr lang="en-US" altLang="zh-CN" sz="2000" dirty="0">
                <a:solidFill>
                  <a:srgbClr val="000000"/>
                </a:solidFill>
                <a:latin typeface="Times New Roman" panose="02020603050405020304" pitchFamily="18" charset="0"/>
                <a:cs typeface="Times New Roman" panose="02020603050405020304" pitchFamily="18" charset="0"/>
                <a:sym typeface="Calibri" panose="020F0502020204030204" pitchFamily="34" charset="0"/>
              </a:rPr>
              <a:t> mink overcoat, Chinese standard, body length 120X115cm(</a:t>
            </a:r>
            <a:r>
              <a:rPr lang="zh-CN" altLang="en-US" sz="2000" dirty="0">
                <a:solidFill>
                  <a:srgbClr val="000000"/>
                </a:solidFill>
                <a:latin typeface="Times New Roman" panose="02020603050405020304" pitchFamily="18" charset="0"/>
                <a:cs typeface="Times New Roman" panose="02020603050405020304" pitchFamily="18" charset="0"/>
                <a:sym typeface="Calibri" panose="020F0502020204030204" pitchFamily="34" charset="0"/>
              </a:rPr>
              <a:t>母水貂皮大衣，中国标准，身长</a:t>
            </a:r>
            <a:r>
              <a:rPr lang="en-US" altLang="zh-CN" sz="2000" dirty="0">
                <a:solidFill>
                  <a:srgbClr val="000000"/>
                </a:solidFill>
                <a:latin typeface="Times New Roman" panose="02020603050405020304" pitchFamily="18" charset="0"/>
                <a:cs typeface="Times New Roman" panose="02020603050405020304" pitchFamily="18" charset="0"/>
                <a:sym typeface="Calibri" panose="020F0502020204030204" pitchFamily="34" charset="0"/>
              </a:rPr>
              <a:t>120X115cm</a:t>
            </a:r>
            <a:r>
              <a:rPr lang="zh-CN" altLang="en-US" sz="2000" dirty="0" smtClean="0">
                <a:solidFill>
                  <a:srgbClr val="000000"/>
                </a:solidFill>
                <a:latin typeface="Times New Roman" panose="02020603050405020304" pitchFamily="18" charset="0"/>
                <a:cs typeface="Times New Roman" panose="02020603050405020304" pitchFamily="18" charset="0"/>
                <a:sym typeface="Calibri" panose="020F0502020204030204" pitchFamily="34" charset="0"/>
              </a:rPr>
              <a:t>）</a:t>
            </a:r>
            <a:endParaRPr lang="zh-CN" altLang="en-US" sz="2000" dirty="0">
              <a:solidFill>
                <a:srgbClr val="000000"/>
              </a:solidFill>
              <a:latin typeface="Times New Roman" panose="02020603050405020304" pitchFamily="18" charset="0"/>
              <a:cs typeface="Times New Roman" panose="02020603050405020304" pitchFamily="18" charset="0"/>
              <a:sym typeface="Calibri" panose="020F0502020204030204" pitchFamily="34" charset="0"/>
            </a:endParaRPr>
          </a:p>
        </p:txBody>
      </p:sp>
      <p:grpSp>
        <p:nvGrpSpPr>
          <p:cNvPr id="13" name="组合 50"/>
          <p:cNvGrpSpPr>
            <a:grpSpLocks/>
          </p:cNvGrpSpPr>
          <p:nvPr/>
        </p:nvGrpSpPr>
        <p:grpSpPr bwMode="auto">
          <a:xfrm>
            <a:off x="145505" y="94325"/>
            <a:ext cx="603250" cy="552450"/>
            <a:chOff x="0" y="0"/>
            <a:chExt cx="737947" cy="676838"/>
          </a:xfrm>
        </p:grpSpPr>
        <p:sp>
          <p:nvSpPr>
            <p:cNvPr id="15"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6"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7"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18" name="标题 1"/>
          <p:cNvSpPr txBox="1">
            <a:spLocks noChangeArrowheads="1"/>
          </p:cNvSpPr>
          <p:nvPr/>
        </p:nvSpPr>
        <p:spPr>
          <a:xfrm>
            <a:off x="1052513" y="167858"/>
            <a:ext cx="5605864" cy="482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zh-CN" altLang="en-US" sz="2400" b="1"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用文字</a:t>
            </a:r>
            <a:r>
              <a:rPr lang="zh-CN" altLang="en-US" sz="2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说明表示</a:t>
            </a:r>
            <a:r>
              <a:rPr lang="en-US" altLang="zh-CN" sz="2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Sale by Description</a:t>
            </a:r>
          </a:p>
        </p:txBody>
      </p:sp>
    </p:spTree>
    <p:extLst>
      <p:ext uri="{BB962C8B-B14F-4D97-AF65-F5344CB8AC3E}">
        <p14:creationId xmlns:p14="http://schemas.microsoft.com/office/powerpoint/2010/main" val="11561113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03"/>
                                        </p:tgtEl>
                                        <p:attrNameLst>
                                          <p:attrName>style.visibility</p:attrName>
                                        </p:attrNameLst>
                                      </p:cBhvr>
                                      <p:to>
                                        <p:strVal val="visible"/>
                                      </p:to>
                                    </p:set>
                                    <p:animEffect transition="in" filter="wipe(left)">
                                      <p:cBhvr>
                                        <p:cTn id="7" dur="500"/>
                                        <p:tgtEl>
                                          <p:spTgt spid="410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02"/>
                                        </p:tgtEl>
                                        <p:attrNameLst>
                                          <p:attrName>style.visibility</p:attrName>
                                        </p:attrNameLst>
                                      </p:cBhvr>
                                      <p:to>
                                        <p:strVal val="visible"/>
                                      </p:to>
                                    </p:set>
                                    <p:animEffect transition="in" filter="wipe(left)">
                                      <p:cBhvr>
                                        <p:cTn id="12" dur="500"/>
                                        <p:tgtEl>
                                          <p:spTgt spid="410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left)">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p:bldP spid="4103" grpId="0" animBg="1"/>
      <p:bldP spid="19" grpId="0"/>
      <p:bldP spid="20" grpId="0" animBg="1"/>
      <p:bldP spid="23" grpId="0"/>
      <p:bldP spid="24" grpId="0" animBg="1"/>
      <p:bldP spid="4" grpId="0"/>
      <p:bldP spid="5"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6503156" y="2070508"/>
            <a:ext cx="1346083" cy="2237256"/>
            <a:chOff x="6619330" y="2104573"/>
            <a:chExt cx="1346083" cy="2237256"/>
          </a:xfrm>
        </p:grpSpPr>
        <p:sp>
          <p:nvSpPr>
            <p:cNvPr id="10" name="MH_Other_3"/>
            <p:cNvSpPr/>
            <p:nvPr>
              <p:custDataLst>
                <p:tags r:id="rId3"/>
              </p:custDataLst>
            </p:nvPr>
          </p:nvSpPr>
          <p:spPr>
            <a:xfrm>
              <a:off x="6619330" y="2104573"/>
              <a:ext cx="1346083" cy="2237256"/>
            </a:xfrm>
            <a:custGeom>
              <a:avLst/>
              <a:gdLst>
                <a:gd name="connsiteX0" fmla="*/ 588566 w 1536700"/>
                <a:gd name="connsiteY0" fmla="*/ 2172931 h 2555648"/>
                <a:gd name="connsiteX1" fmla="*/ 588566 w 1536700"/>
                <a:gd name="connsiteY1" fmla="*/ 2232462 h 2555648"/>
                <a:gd name="connsiteX2" fmla="*/ 948135 w 1536700"/>
                <a:gd name="connsiteY2" fmla="*/ 2232462 h 2555648"/>
                <a:gd name="connsiteX3" fmla="*/ 948135 w 1536700"/>
                <a:gd name="connsiteY3" fmla="*/ 2172931 h 2555648"/>
                <a:gd name="connsiteX4" fmla="*/ 588566 w 1536700"/>
                <a:gd name="connsiteY4" fmla="*/ 2014319 h 2555648"/>
                <a:gd name="connsiteX5" fmla="*/ 588566 w 1536700"/>
                <a:gd name="connsiteY5" fmla="*/ 2073850 h 2555648"/>
                <a:gd name="connsiteX6" fmla="*/ 948135 w 1536700"/>
                <a:gd name="connsiteY6" fmla="*/ 2073850 h 2555648"/>
                <a:gd name="connsiteX7" fmla="*/ 948135 w 1536700"/>
                <a:gd name="connsiteY7" fmla="*/ 2014319 h 2555648"/>
                <a:gd name="connsiteX8" fmla="*/ 439655 w 1536700"/>
                <a:gd name="connsiteY8" fmla="*/ 1865655 h 2555648"/>
                <a:gd name="connsiteX9" fmla="*/ 1097045 w 1536700"/>
                <a:gd name="connsiteY9" fmla="*/ 1865655 h 2555648"/>
                <a:gd name="connsiteX10" fmla="*/ 1189236 w 1536700"/>
                <a:gd name="connsiteY10" fmla="*/ 1953225 h 2555648"/>
                <a:gd name="connsiteX11" fmla="*/ 1097045 w 1536700"/>
                <a:gd name="connsiteY11" fmla="*/ 2040795 h 2555648"/>
                <a:gd name="connsiteX12" fmla="*/ 1189236 w 1536700"/>
                <a:gd name="connsiteY12" fmla="*/ 2128365 h 2555648"/>
                <a:gd name="connsiteX13" fmla="*/ 1097045 w 1536700"/>
                <a:gd name="connsiteY13" fmla="*/ 2215935 h 2555648"/>
                <a:gd name="connsiteX14" fmla="*/ 1189236 w 1536700"/>
                <a:gd name="connsiteY14" fmla="*/ 2303505 h 2555648"/>
                <a:gd name="connsiteX15" fmla="*/ 1097045 w 1536700"/>
                <a:gd name="connsiteY15" fmla="*/ 2391075 h 2555648"/>
                <a:gd name="connsiteX16" fmla="*/ 948071 w 1536700"/>
                <a:gd name="connsiteY16" fmla="*/ 2391075 h 2555648"/>
                <a:gd name="connsiteX17" fmla="*/ 937297 w 1536700"/>
                <a:gd name="connsiteY17" fmla="*/ 2444188 h 2555648"/>
                <a:gd name="connsiteX18" fmla="*/ 768350 w 1536700"/>
                <a:gd name="connsiteY18" fmla="*/ 2555648 h 2555648"/>
                <a:gd name="connsiteX19" fmla="*/ 599403 w 1536700"/>
                <a:gd name="connsiteY19" fmla="*/ 2444188 h 2555648"/>
                <a:gd name="connsiteX20" fmla="*/ 588630 w 1536700"/>
                <a:gd name="connsiteY20" fmla="*/ 2391075 h 2555648"/>
                <a:gd name="connsiteX21" fmla="*/ 439655 w 1536700"/>
                <a:gd name="connsiteY21" fmla="*/ 2391075 h 2555648"/>
                <a:gd name="connsiteX22" fmla="*/ 347464 w 1536700"/>
                <a:gd name="connsiteY22" fmla="*/ 2303505 h 2555648"/>
                <a:gd name="connsiteX23" fmla="*/ 439655 w 1536700"/>
                <a:gd name="connsiteY23" fmla="*/ 2215935 h 2555648"/>
                <a:gd name="connsiteX24" fmla="*/ 347464 w 1536700"/>
                <a:gd name="connsiteY24" fmla="*/ 2128365 h 2555648"/>
                <a:gd name="connsiteX25" fmla="*/ 439655 w 1536700"/>
                <a:gd name="connsiteY25" fmla="*/ 2040795 h 2555648"/>
                <a:gd name="connsiteX26" fmla="*/ 347464 w 1536700"/>
                <a:gd name="connsiteY26" fmla="*/ 1953225 h 2555648"/>
                <a:gd name="connsiteX27" fmla="*/ 439655 w 1536700"/>
                <a:gd name="connsiteY27" fmla="*/ 1865655 h 2555648"/>
                <a:gd name="connsiteX28" fmla="*/ 768350 w 1536700"/>
                <a:gd name="connsiteY28" fmla="*/ 0 h 2555648"/>
                <a:gd name="connsiteX29" fmla="*/ 1536700 w 1536700"/>
                <a:gd name="connsiteY29" fmla="*/ 770343 h 2555648"/>
                <a:gd name="connsiteX30" fmla="*/ 1521090 w 1536700"/>
                <a:gd name="connsiteY30" fmla="*/ 925594 h 2555648"/>
                <a:gd name="connsiteX31" fmla="*/ 1491688 w 1536700"/>
                <a:gd name="connsiteY31" fmla="*/ 1020556 h 2555648"/>
                <a:gd name="connsiteX32" fmla="*/ 1491950 w 1536700"/>
                <a:gd name="connsiteY32" fmla="*/ 1020556 h 2555648"/>
                <a:gd name="connsiteX33" fmla="*/ 1140478 w 1536700"/>
                <a:gd name="connsiteY33" fmla="*/ 1823920 h 2555648"/>
                <a:gd name="connsiteX34" fmla="*/ 396222 w 1536700"/>
                <a:gd name="connsiteY34" fmla="*/ 1823920 h 2555648"/>
                <a:gd name="connsiteX35" fmla="*/ 44750 w 1536700"/>
                <a:gd name="connsiteY35" fmla="*/ 1020556 h 2555648"/>
                <a:gd name="connsiteX36" fmla="*/ 45012 w 1536700"/>
                <a:gd name="connsiteY36" fmla="*/ 1020556 h 2555648"/>
                <a:gd name="connsiteX37" fmla="*/ 15610 w 1536700"/>
                <a:gd name="connsiteY37" fmla="*/ 925594 h 2555648"/>
                <a:gd name="connsiteX38" fmla="*/ 0 w 1536700"/>
                <a:gd name="connsiteY38" fmla="*/ 770343 h 2555648"/>
                <a:gd name="connsiteX39" fmla="*/ 768350 w 1536700"/>
                <a:gd name="connsiteY39" fmla="*/ 0 h 2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36700" h="2555648">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rgbClr val="036EB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smtClean="0"/>
            </a:p>
            <a:p>
              <a:pPr algn="ctr"/>
              <a:endParaRPr lang="en-US" altLang="zh-CN" dirty="0"/>
            </a:p>
            <a:p>
              <a:pPr algn="ctr"/>
              <a:endParaRPr lang="en-US" altLang="zh-CN" dirty="0" smtClean="0"/>
            </a:p>
            <a:p>
              <a:pPr algn="ctr"/>
              <a:endParaRPr lang="en-US" altLang="zh-CN" dirty="0"/>
            </a:p>
            <a:p>
              <a:pPr algn="ctr"/>
              <a:endParaRPr lang="en-US" altLang="zh-CN" dirty="0" smtClean="0"/>
            </a:p>
            <a:p>
              <a:pPr algn="ctr"/>
              <a:endParaRPr lang="en-US" altLang="zh-CN" dirty="0"/>
            </a:p>
            <a:p>
              <a:pPr algn="ctr"/>
              <a:endParaRPr lang="en-US" altLang="zh-CN" dirty="0" smtClean="0"/>
            </a:p>
            <a:p>
              <a:pPr algn="ctr"/>
              <a:r>
                <a:rPr lang="en-US" altLang="zh-CN" dirty="0" smtClean="0"/>
                <a:t>B</a:t>
              </a:r>
              <a:endParaRPr lang="zh-CN" altLang="en-US" dirty="0"/>
            </a:p>
          </p:txBody>
        </p:sp>
        <p:sp>
          <p:nvSpPr>
            <p:cNvPr id="11" name="MH_SubTitle_2"/>
            <p:cNvSpPr/>
            <p:nvPr>
              <p:custDataLst>
                <p:tags r:id="rId4"/>
              </p:custDataLst>
            </p:nvPr>
          </p:nvSpPr>
          <p:spPr>
            <a:xfrm>
              <a:off x="6669585" y="2161772"/>
              <a:ext cx="1248203" cy="1480587"/>
            </a:xfrm>
            <a:custGeom>
              <a:avLst/>
              <a:gdLst>
                <a:gd name="connsiteX0" fmla="*/ 573088 w 1146175"/>
                <a:gd name="connsiteY0" fmla="*/ 0 h 1359564"/>
                <a:gd name="connsiteX1" fmla="*/ 1146175 w 1146175"/>
                <a:gd name="connsiteY1" fmla="*/ 574220 h 1359564"/>
                <a:gd name="connsiteX2" fmla="*/ 1134532 w 1146175"/>
                <a:gd name="connsiteY2" fmla="*/ 689945 h 1359564"/>
                <a:gd name="connsiteX3" fmla="*/ 1112602 w 1146175"/>
                <a:gd name="connsiteY3" fmla="*/ 760731 h 1359564"/>
                <a:gd name="connsiteX4" fmla="*/ 1112798 w 1146175"/>
                <a:gd name="connsiteY4" fmla="*/ 760731 h 1359564"/>
                <a:gd name="connsiteX5" fmla="*/ 850646 w 1146175"/>
                <a:gd name="connsiteY5" fmla="*/ 1359564 h 1359564"/>
                <a:gd name="connsiteX6" fmla="*/ 295529 w 1146175"/>
                <a:gd name="connsiteY6" fmla="*/ 1359564 h 1359564"/>
                <a:gd name="connsiteX7" fmla="*/ 33378 w 1146175"/>
                <a:gd name="connsiteY7" fmla="*/ 760731 h 1359564"/>
                <a:gd name="connsiteX8" fmla="*/ 33573 w 1146175"/>
                <a:gd name="connsiteY8" fmla="*/ 760731 h 1359564"/>
                <a:gd name="connsiteX9" fmla="*/ 11643 w 1146175"/>
                <a:gd name="connsiteY9" fmla="*/ 689945 h 1359564"/>
                <a:gd name="connsiteX10" fmla="*/ 0 w 1146175"/>
                <a:gd name="connsiteY10" fmla="*/ 574220 h 1359564"/>
                <a:gd name="connsiteX11" fmla="*/ 573088 w 1146175"/>
                <a:gd name="connsiteY11" fmla="*/ 0 h 1359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6175" h="1359564">
                  <a:moveTo>
                    <a:pt x="573088" y="0"/>
                  </a:moveTo>
                  <a:cubicBezTo>
                    <a:pt x="889595" y="0"/>
                    <a:pt x="1146175" y="257087"/>
                    <a:pt x="1146175" y="574220"/>
                  </a:cubicBezTo>
                  <a:cubicBezTo>
                    <a:pt x="1146175" y="613861"/>
                    <a:pt x="1142166" y="652565"/>
                    <a:pt x="1134532" y="689945"/>
                  </a:cubicBezTo>
                  <a:lnTo>
                    <a:pt x="1112602" y="760731"/>
                  </a:lnTo>
                  <a:lnTo>
                    <a:pt x="1112798" y="760731"/>
                  </a:lnTo>
                  <a:lnTo>
                    <a:pt x="850646" y="1359564"/>
                  </a:lnTo>
                  <a:lnTo>
                    <a:pt x="295529" y="1359564"/>
                  </a:lnTo>
                  <a:lnTo>
                    <a:pt x="33378" y="760731"/>
                  </a:lnTo>
                  <a:lnTo>
                    <a:pt x="33573" y="760731"/>
                  </a:lnTo>
                  <a:lnTo>
                    <a:pt x="11643" y="689945"/>
                  </a:lnTo>
                  <a:cubicBezTo>
                    <a:pt x="4009" y="652565"/>
                    <a:pt x="0" y="613861"/>
                    <a:pt x="0" y="574220"/>
                  </a:cubicBezTo>
                  <a:cubicBezTo>
                    <a:pt x="0" y="257087"/>
                    <a:pt x="256580" y="0"/>
                    <a:pt x="573088" y="0"/>
                  </a:cubicBezTo>
                  <a:close/>
                </a:path>
              </a:pathLst>
            </a:custGeom>
            <a:solidFill>
              <a:srgbClr val="FE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normAutofit/>
              <a:scene3d>
                <a:camera prst="orthographicFront"/>
                <a:lightRig rig="threePt" dir="t"/>
              </a:scene3d>
              <a:sp3d>
                <a:contourClr>
                  <a:srgbClr val="FFFFFF"/>
                </a:contourClr>
              </a:sp3d>
            </a:bodyPr>
            <a:lstStyle/>
            <a:p>
              <a:pPr algn="ctr">
                <a:defRPr/>
              </a:pPr>
              <a:r>
                <a:rPr lang="zh-CN" altLang="en-US" sz="2000" dirty="0" smtClean="0">
                  <a:solidFill>
                    <a:srgbClr val="333333"/>
                  </a:solidFill>
                </a:rPr>
                <a:t>上好可销品质</a:t>
              </a:r>
              <a:endParaRPr lang="zh-CN" altLang="en-US" sz="2000" dirty="0">
                <a:solidFill>
                  <a:srgbClr val="333333"/>
                </a:solidFill>
              </a:endParaRPr>
            </a:p>
          </p:txBody>
        </p:sp>
      </p:grpSp>
      <p:sp>
        <p:nvSpPr>
          <p:cNvPr id="26" name="文本框 25"/>
          <p:cNvSpPr txBox="1"/>
          <p:nvPr/>
        </p:nvSpPr>
        <p:spPr>
          <a:xfrm>
            <a:off x="466324" y="222547"/>
            <a:ext cx="3986213" cy="584775"/>
          </a:xfrm>
          <a:prstGeom prst="rect">
            <a:avLst/>
          </a:prstGeom>
          <a:noFill/>
        </p:spPr>
        <p:txBody>
          <a:bodyPr wrap="square" rtlCol="0">
            <a:spAutoFit/>
          </a:bodyPr>
          <a:lstStyle/>
          <a:p>
            <a:pPr marL="285750" indent="-285750">
              <a:buClr>
                <a:srgbClr val="036EB8"/>
              </a:buClr>
              <a:buFont typeface="Wingdings" panose="05000000000000000000" pitchFamily="2" charset="2"/>
              <a:buChar char="n"/>
            </a:pPr>
            <a:r>
              <a:rPr lang="zh-CN" altLang="en-US" sz="3200" dirty="0" smtClean="0">
                <a:solidFill>
                  <a:srgbClr val="036EB8"/>
                </a:solidFill>
              </a:rPr>
              <a:t>注意</a:t>
            </a:r>
            <a:endParaRPr lang="zh-CN" altLang="en-US" sz="3200" dirty="0">
              <a:solidFill>
                <a:srgbClr val="036EB8"/>
              </a:solidFill>
            </a:endParaRPr>
          </a:p>
        </p:txBody>
      </p:sp>
      <p:grpSp>
        <p:nvGrpSpPr>
          <p:cNvPr id="19" name="组合 18"/>
          <p:cNvGrpSpPr/>
          <p:nvPr/>
        </p:nvGrpSpPr>
        <p:grpSpPr>
          <a:xfrm>
            <a:off x="323663" y="2048266"/>
            <a:ext cx="1229440" cy="2259497"/>
            <a:chOff x="6619331" y="2104573"/>
            <a:chExt cx="1346083" cy="2237256"/>
          </a:xfrm>
        </p:grpSpPr>
        <p:sp>
          <p:nvSpPr>
            <p:cNvPr id="20" name="MH_Other_3"/>
            <p:cNvSpPr/>
            <p:nvPr>
              <p:custDataLst>
                <p:tags r:id="rId1"/>
              </p:custDataLst>
            </p:nvPr>
          </p:nvSpPr>
          <p:spPr>
            <a:xfrm>
              <a:off x="6619331" y="2104573"/>
              <a:ext cx="1346083" cy="2237256"/>
            </a:xfrm>
            <a:custGeom>
              <a:avLst/>
              <a:gdLst>
                <a:gd name="connsiteX0" fmla="*/ 588566 w 1536700"/>
                <a:gd name="connsiteY0" fmla="*/ 2172931 h 2555648"/>
                <a:gd name="connsiteX1" fmla="*/ 588566 w 1536700"/>
                <a:gd name="connsiteY1" fmla="*/ 2232462 h 2555648"/>
                <a:gd name="connsiteX2" fmla="*/ 948135 w 1536700"/>
                <a:gd name="connsiteY2" fmla="*/ 2232462 h 2555648"/>
                <a:gd name="connsiteX3" fmla="*/ 948135 w 1536700"/>
                <a:gd name="connsiteY3" fmla="*/ 2172931 h 2555648"/>
                <a:gd name="connsiteX4" fmla="*/ 588566 w 1536700"/>
                <a:gd name="connsiteY4" fmla="*/ 2014319 h 2555648"/>
                <a:gd name="connsiteX5" fmla="*/ 588566 w 1536700"/>
                <a:gd name="connsiteY5" fmla="*/ 2073850 h 2555648"/>
                <a:gd name="connsiteX6" fmla="*/ 948135 w 1536700"/>
                <a:gd name="connsiteY6" fmla="*/ 2073850 h 2555648"/>
                <a:gd name="connsiteX7" fmla="*/ 948135 w 1536700"/>
                <a:gd name="connsiteY7" fmla="*/ 2014319 h 2555648"/>
                <a:gd name="connsiteX8" fmla="*/ 439655 w 1536700"/>
                <a:gd name="connsiteY8" fmla="*/ 1865655 h 2555648"/>
                <a:gd name="connsiteX9" fmla="*/ 1097045 w 1536700"/>
                <a:gd name="connsiteY9" fmla="*/ 1865655 h 2555648"/>
                <a:gd name="connsiteX10" fmla="*/ 1189236 w 1536700"/>
                <a:gd name="connsiteY10" fmla="*/ 1953225 h 2555648"/>
                <a:gd name="connsiteX11" fmla="*/ 1097045 w 1536700"/>
                <a:gd name="connsiteY11" fmla="*/ 2040795 h 2555648"/>
                <a:gd name="connsiteX12" fmla="*/ 1189236 w 1536700"/>
                <a:gd name="connsiteY12" fmla="*/ 2128365 h 2555648"/>
                <a:gd name="connsiteX13" fmla="*/ 1097045 w 1536700"/>
                <a:gd name="connsiteY13" fmla="*/ 2215935 h 2555648"/>
                <a:gd name="connsiteX14" fmla="*/ 1189236 w 1536700"/>
                <a:gd name="connsiteY14" fmla="*/ 2303505 h 2555648"/>
                <a:gd name="connsiteX15" fmla="*/ 1097045 w 1536700"/>
                <a:gd name="connsiteY15" fmla="*/ 2391075 h 2555648"/>
                <a:gd name="connsiteX16" fmla="*/ 948071 w 1536700"/>
                <a:gd name="connsiteY16" fmla="*/ 2391075 h 2555648"/>
                <a:gd name="connsiteX17" fmla="*/ 937297 w 1536700"/>
                <a:gd name="connsiteY17" fmla="*/ 2444188 h 2555648"/>
                <a:gd name="connsiteX18" fmla="*/ 768350 w 1536700"/>
                <a:gd name="connsiteY18" fmla="*/ 2555648 h 2555648"/>
                <a:gd name="connsiteX19" fmla="*/ 599403 w 1536700"/>
                <a:gd name="connsiteY19" fmla="*/ 2444188 h 2555648"/>
                <a:gd name="connsiteX20" fmla="*/ 588630 w 1536700"/>
                <a:gd name="connsiteY20" fmla="*/ 2391075 h 2555648"/>
                <a:gd name="connsiteX21" fmla="*/ 439655 w 1536700"/>
                <a:gd name="connsiteY21" fmla="*/ 2391075 h 2555648"/>
                <a:gd name="connsiteX22" fmla="*/ 347464 w 1536700"/>
                <a:gd name="connsiteY22" fmla="*/ 2303505 h 2555648"/>
                <a:gd name="connsiteX23" fmla="*/ 439655 w 1536700"/>
                <a:gd name="connsiteY23" fmla="*/ 2215935 h 2555648"/>
                <a:gd name="connsiteX24" fmla="*/ 347464 w 1536700"/>
                <a:gd name="connsiteY24" fmla="*/ 2128365 h 2555648"/>
                <a:gd name="connsiteX25" fmla="*/ 439655 w 1536700"/>
                <a:gd name="connsiteY25" fmla="*/ 2040795 h 2555648"/>
                <a:gd name="connsiteX26" fmla="*/ 347464 w 1536700"/>
                <a:gd name="connsiteY26" fmla="*/ 1953225 h 2555648"/>
                <a:gd name="connsiteX27" fmla="*/ 439655 w 1536700"/>
                <a:gd name="connsiteY27" fmla="*/ 1865655 h 2555648"/>
                <a:gd name="connsiteX28" fmla="*/ 768350 w 1536700"/>
                <a:gd name="connsiteY28" fmla="*/ 0 h 2555648"/>
                <a:gd name="connsiteX29" fmla="*/ 1536700 w 1536700"/>
                <a:gd name="connsiteY29" fmla="*/ 770343 h 2555648"/>
                <a:gd name="connsiteX30" fmla="*/ 1521090 w 1536700"/>
                <a:gd name="connsiteY30" fmla="*/ 925594 h 2555648"/>
                <a:gd name="connsiteX31" fmla="*/ 1491688 w 1536700"/>
                <a:gd name="connsiteY31" fmla="*/ 1020556 h 2555648"/>
                <a:gd name="connsiteX32" fmla="*/ 1491950 w 1536700"/>
                <a:gd name="connsiteY32" fmla="*/ 1020556 h 2555648"/>
                <a:gd name="connsiteX33" fmla="*/ 1140478 w 1536700"/>
                <a:gd name="connsiteY33" fmla="*/ 1823920 h 2555648"/>
                <a:gd name="connsiteX34" fmla="*/ 396222 w 1536700"/>
                <a:gd name="connsiteY34" fmla="*/ 1823920 h 2555648"/>
                <a:gd name="connsiteX35" fmla="*/ 44750 w 1536700"/>
                <a:gd name="connsiteY35" fmla="*/ 1020556 h 2555648"/>
                <a:gd name="connsiteX36" fmla="*/ 45012 w 1536700"/>
                <a:gd name="connsiteY36" fmla="*/ 1020556 h 2555648"/>
                <a:gd name="connsiteX37" fmla="*/ 15610 w 1536700"/>
                <a:gd name="connsiteY37" fmla="*/ 925594 h 2555648"/>
                <a:gd name="connsiteX38" fmla="*/ 0 w 1536700"/>
                <a:gd name="connsiteY38" fmla="*/ 770343 h 2555648"/>
                <a:gd name="connsiteX39" fmla="*/ 768350 w 1536700"/>
                <a:gd name="connsiteY39" fmla="*/ 0 h 2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36700" h="2555648">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rgbClr val="036EB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smtClean="0"/>
            </a:p>
            <a:p>
              <a:pPr algn="ctr"/>
              <a:endParaRPr lang="en-US" altLang="zh-CN" dirty="0"/>
            </a:p>
            <a:p>
              <a:pPr algn="ctr"/>
              <a:endParaRPr lang="en-US" altLang="zh-CN" dirty="0" smtClean="0"/>
            </a:p>
            <a:p>
              <a:pPr algn="ctr"/>
              <a:endParaRPr lang="en-US" altLang="zh-CN" dirty="0"/>
            </a:p>
            <a:p>
              <a:pPr algn="ctr"/>
              <a:endParaRPr lang="en-US" altLang="zh-CN" dirty="0" smtClean="0"/>
            </a:p>
            <a:p>
              <a:pPr algn="ctr"/>
              <a:endParaRPr lang="en-US" altLang="zh-CN" dirty="0"/>
            </a:p>
            <a:p>
              <a:pPr algn="ctr"/>
              <a:endParaRPr lang="en-US" altLang="zh-CN" dirty="0" smtClean="0"/>
            </a:p>
            <a:p>
              <a:pPr algn="ctr"/>
              <a:r>
                <a:rPr lang="en-US" altLang="zh-CN" dirty="0" smtClean="0"/>
                <a:t>B</a:t>
              </a:r>
              <a:endParaRPr lang="zh-CN" altLang="en-US" dirty="0"/>
            </a:p>
          </p:txBody>
        </p:sp>
        <p:sp>
          <p:nvSpPr>
            <p:cNvPr id="21" name="MH_SubTitle_2"/>
            <p:cNvSpPr/>
            <p:nvPr>
              <p:custDataLst>
                <p:tags r:id="rId2"/>
              </p:custDataLst>
            </p:nvPr>
          </p:nvSpPr>
          <p:spPr>
            <a:xfrm>
              <a:off x="6669585" y="2161772"/>
              <a:ext cx="1248203" cy="1480587"/>
            </a:xfrm>
            <a:custGeom>
              <a:avLst/>
              <a:gdLst>
                <a:gd name="connsiteX0" fmla="*/ 573088 w 1146175"/>
                <a:gd name="connsiteY0" fmla="*/ 0 h 1359564"/>
                <a:gd name="connsiteX1" fmla="*/ 1146175 w 1146175"/>
                <a:gd name="connsiteY1" fmla="*/ 574220 h 1359564"/>
                <a:gd name="connsiteX2" fmla="*/ 1134532 w 1146175"/>
                <a:gd name="connsiteY2" fmla="*/ 689945 h 1359564"/>
                <a:gd name="connsiteX3" fmla="*/ 1112602 w 1146175"/>
                <a:gd name="connsiteY3" fmla="*/ 760731 h 1359564"/>
                <a:gd name="connsiteX4" fmla="*/ 1112798 w 1146175"/>
                <a:gd name="connsiteY4" fmla="*/ 760731 h 1359564"/>
                <a:gd name="connsiteX5" fmla="*/ 850646 w 1146175"/>
                <a:gd name="connsiteY5" fmla="*/ 1359564 h 1359564"/>
                <a:gd name="connsiteX6" fmla="*/ 295529 w 1146175"/>
                <a:gd name="connsiteY6" fmla="*/ 1359564 h 1359564"/>
                <a:gd name="connsiteX7" fmla="*/ 33378 w 1146175"/>
                <a:gd name="connsiteY7" fmla="*/ 760731 h 1359564"/>
                <a:gd name="connsiteX8" fmla="*/ 33573 w 1146175"/>
                <a:gd name="connsiteY8" fmla="*/ 760731 h 1359564"/>
                <a:gd name="connsiteX9" fmla="*/ 11643 w 1146175"/>
                <a:gd name="connsiteY9" fmla="*/ 689945 h 1359564"/>
                <a:gd name="connsiteX10" fmla="*/ 0 w 1146175"/>
                <a:gd name="connsiteY10" fmla="*/ 574220 h 1359564"/>
                <a:gd name="connsiteX11" fmla="*/ 573088 w 1146175"/>
                <a:gd name="connsiteY11" fmla="*/ 0 h 1359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6175" h="1359564">
                  <a:moveTo>
                    <a:pt x="573088" y="0"/>
                  </a:moveTo>
                  <a:cubicBezTo>
                    <a:pt x="889595" y="0"/>
                    <a:pt x="1146175" y="257087"/>
                    <a:pt x="1146175" y="574220"/>
                  </a:cubicBezTo>
                  <a:cubicBezTo>
                    <a:pt x="1146175" y="613861"/>
                    <a:pt x="1142166" y="652565"/>
                    <a:pt x="1134532" y="689945"/>
                  </a:cubicBezTo>
                  <a:lnTo>
                    <a:pt x="1112602" y="760731"/>
                  </a:lnTo>
                  <a:lnTo>
                    <a:pt x="1112798" y="760731"/>
                  </a:lnTo>
                  <a:lnTo>
                    <a:pt x="850646" y="1359564"/>
                  </a:lnTo>
                  <a:lnTo>
                    <a:pt x="295529" y="1359564"/>
                  </a:lnTo>
                  <a:lnTo>
                    <a:pt x="33378" y="760731"/>
                  </a:lnTo>
                  <a:lnTo>
                    <a:pt x="33573" y="760731"/>
                  </a:lnTo>
                  <a:lnTo>
                    <a:pt x="11643" y="689945"/>
                  </a:lnTo>
                  <a:cubicBezTo>
                    <a:pt x="4009" y="652565"/>
                    <a:pt x="0" y="613861"/>
                    <a:pt x="0" y="574220"/>
                  </a:cubicBezTo>
                  <a:cubicBezTo>
                    <a:pt x="0" y="257087"/>
                    <a:pt x="256580" y="0"/>
                    <a:pt x="573088" y="0"/>
                  </a:cubicBezTo>
                  <a:close/>
                </a:path>
              </a:pathLst>
            </a:custGeom>
            <a:solidFill>
              <a:srgbClr val="FE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normAutofit/>
              <a:scene3d>
                <a:camera prst="orthographicFront"/>
                <a:lightRig rig="threePt" dir="t"/>
              </a:scene3d>
              <a:sp3d>
                <a:contourClr>
                  <a:srgbClr val="FFFFFF"/>
                </a:contourClr>
              </a:sp3d>
            </a:bodyPr>
            <a:lstStyle/>
            <a:p>
              <a:pPr algn="ctr">
                <a:defRPr/>
              </a:pPr>
              <a:r>
                <a:rPr lang="zh-CN" altLang="en-US" sz="2000" dirty="0" smtClean="0">
                  <a:solidFill>
                    <a:srgbClr val="333333"/>
                  </a:solidFill>
                </a:rPr>
                <a:t>良好平均品质</a:t>
              </a:r>
              <a:endParaRPr lang="zh-CN" altLang="en-US" sz="2000" dirty="0">
                <a:solidFill>
                  <a:srgbClr val="333333"/>
                </a:solidFill>
              </a:endParaRPr>
            </a:p>
          </p:txBody>
        </p:sp>
      </p:grpSp>
      <p:sp>
        <p:nvSpPr>
          <p:cNvPr id="22" name="文本框 21"/>
          <p:cNvSpPr txBox="1"/>
          <p:nvPr/>
        </p:nvSpPr>
        <p:spPr>
          <a:xfrm>
            <a:off x="7475232" y="1895927"/>
            <a:ext cx="4716768" cy="1374735"/>
          </a:xfrm>
          <a:prstGeom prst="rect">
            <a:avLst/>
          </a:prstGeom>
          <a:noFill/>
        </p:spPr>
        <p:txBody>
          <a:bodyPr wrap="square" rtlCol="0">
            <a:spAutoFit/>
          </a:bodyPr>
          <a:lstStyle/>
          <a:p>
            <a:pPr marL="742950" lvl="1" indent="-285750">
              <a:lnSpc>
                <a:spcPts val="2500"/>
              </a:lnSpc>
              <a:buClr>
                <a:srgbClr val="036EB8"/>
              </a:buClr>
              <a:buFont typeface="Wingdings" panose="05000000000000000000" pitchFamily="2" charset="2"/>
              <a:buChar char="n"/>
            </a:pPr>
            <a:r>
              <a:rPr kumimoji="1" lang="zh-CN" altLang="en-US" sz="2000" dirty="0">
                <a:latin typeface="Times New Roman" panose="02020603050405020304" pitchFamily="18" charset="0"/>
                <a:ea typeface="+mn-ea"/>
                <a:cs typeface="Times New Roman" panose="02020603050405020304" pitchFamily="18" charset="0"/>
              </a:rPr>
              <a:t>上好可销品质（</a:t>
            </a:r>
            <a:r>
              <a:rPr kumimoji="1" lang="en-US" altLang="zh-CN" sz="2000" dirty="0">
                <a:latin typeface="Times New Roman" panose="02020603050405020304" pitchFamily="18" charset="0"/>
                <a:ea typeface="+mn-ea"/>
                <a:cs typeface="Times New Roman" panose="02020603050405020304" pitchFamily="18" charset="0"/>
              </a:rPr>
              <a:t>Good Merchantable Quality, G.M.Q.</a:t>
            </a:r>
            <a:r>
              <a:rPr kumimoji="1" lang="zh-CN" altLang="en-US" sz="2000" dirty="0">
                <a:latin typeface="Times New Roman" panose="02020603050405020304" pitchFamily="18" charset="0"/>
                <a:ea typeface="+mn-ea"/>
                <a:cs typeface="Times New Roman" panose="02020603050405020304" pitchFamily="18" charset="0"/>
              </a:rPr>
              <a:t>），这种方法笼统，不够具体，容易引起纠纷，业务中很少使用。</a:t>
            </a:r>
          </a:p>
        </p:txBody>
      </p:sp>
      <p:sp>
        <p:nvSpPr>
          <p:cNvPr id="2" name="文本框 1"/>
          <p:cNvSpPr txBox="1"/>
          <p:nvPr/>
        </p:nvSpPr>
        <p:spPr>
          <a:xfrm>
            <a:off x="1952025" y="3487558"/>
            <a:ext cx="3571284" cy="2585323"/>
          </a:xfrm>
          <a:prstGeom prst="rect">
            <a:avLst/>
          </a:prstGeom>
          <a:noFill/>
        </p:spPr>
        <p:txBody>
          <a:bodyPr wrap="square" rtlCol="0">
            <a:spAutoFit/>
          </a:bodyPr>
          <a:lstStyle/>
          <a:p>
            <a:r>
              <a:rPr lang="en-US" altLang="zh-CN" dirty="0" err="1" smtClean="0">
                <a:latin typeface="Times New Roman" panose="02020603050405020304" pitchFamily="18" charset="0"/>
                <a:ea typeface="+mn-ea"/>
                <a:cs typeface="Times New Roman" panose="02020603050405020304" pitchFamily="18" charset="0"/>
              </a:rPr>
              <a:t>Eg</a:t>
            </a:r>
            <a:r>
              <a:rPr lang="en-US" altLang="zh-CN" dirty="0" smtClean="0">
                <a:latin typeface="Times New Roman" panose="02020603050405020304" pitchFamily="18" charset="0"/>
                <a:ea typeface="+mn-ea"/>
                <a:cs typeface="Times New Roman" panose="02020603050405020304" pitchFamily="18" charset="0"/>
              </a:rPr>
              <a:t>:</a:t>
            </a:r>
            <a:r>
              <a:rPr lang="zh-CN" altLang="en-US" dirty="0" smtClean="0">
                <a:latin typeface="Times New Roman" panose="02020603050405020304" pitchFamily="18" charset="0"/>
                <a:ea typeface="+mn-ea"/>
                <a:cs typeface="Times New Roman" panose="02020603050405020304" pitchFamily="18" charset="0"/>
              </a:rPr>
              <a:t>中国</a:t>
            </a:r>
            <a:r>
              <a:rPr lang="zh-CN" altLang="en-US" dirty="0">
                <a:latin typeface="Times New Roman" panose="02020603050405020304" pitchFamily="18" charset="0"/>
                <a:ea typeface="+mn-ea"/>
                <a:cs typeface="Times New Roman" panose="02020603050405020304" pitchFamily="18" charset="0"/>
              </a:rPr>
              <a:t>花生仁 良好平均品质</a:t>
            </a:r>
          </a:p>
          <a:p>
            <a:r>
              <a:rPr lang="zh-CN" altLang="en-US" dirty="0">
                <a:latin typeface="Times New Roman" panose="02020603050405020304" pitchFamily="18" charset="0"/>
                <a:ea typeface="+mn-ea"/>
                <a:cs typeface="Times New Roman" panose="02020603050405020304" pitchFamily="18" charset="0"/>
              </a:rPr>
              <a:t>水分不超过13%</a:t>
            </a:r>
          </a:p>
          <a:p>
            <a:r>
              <a:rPr lang="zh-CN" altLang="en-US" dirty="0">
                <a:latin typeface="Times New Roman" panose="02020603050405020304" pitchFamily="18" charset="0"/>
                <a:ea typeface="+mn-ea"/>
                <a:cs typeface="Times New Roman" panose="02020603050405020304" pitchFamily="18" charset="0"/>
              </a:rPr>
              <a:t> 不完善粒    最高5%        </a:t>
            </a:r>
          </a:p>
          <a:p>
            <a:r>
              <a:rPr lang="zh-CN" altLang="en-US" dirty="0">
                <a:latin typeface="Times New Roman" panose="02020603050405020304" pitchFamily="18" charset="0"/>
                <a:ea typeface="+mn-ea"/>
                <a:cs typeface="Times New Roman" panose="02020603050405020304" pitchFamily="18" charset="0"/>
              </a:rPr>
              <a:t> 含油量       最低44%</a:t>
            </a:r>
          </a:p>
          <a:p>
            <a:r>
              <a:rPr lang="zh-CN" altLang="en-US" dirty="0">
                <a:latin typeface="Times New Roman" panose="02020603050405020304" pitchFamily="18" charset="0"/>
                <a:ea typeface="+mn-ea"/>
                <a:cs typeface="Times New Roman" panose="02020603050405020304" pitchFamily="18" charset="0"/>
              </a:rPr>
              <a:t> Chinese Groundnut,       </a:t>
            </a:r>
          </a:p>
          <a:p>
            <a:r>
              <a:rPr lang="zh-CN" altLang="en-US" dirty="0">
                <a:latin typeface="Times New Roman" panose="02020603050405020304" pitchFamily="18" charset="0"/>
                <a:ea typeface="+mn-ea"/>
                <a:cs typeface="Times New Roman" panose="02020603050405020304" pitchFamily="18" charset="0"/>
              </a:rPr>
              <a:t> F.A.Q.(Fair Average Quality)</a:t>
            </a:r>
          </a:p>
          <a:p>
            <a:r>
              <a:rPr lang="zh-CN" altLang="en-US" dirty="0">
                <a:latin typeface="Times New Roman" panose="02020603050405020304" pitchFamily="18" charset="0"/>
                <a:ea typeface="+mn-ea"/>
                <a:cs typeface="Times New Roman" panose="02020603050405020304" pitchFamily="18" charset="0"/>
              </a:rPr>
              <a:t> Moisture(max.)          13%</a:t>
            </a:r>
          </a:p>
          <a:p>
            <a:r>
              <a:rPr lang="zh-CN" altLang="en-US" dirty="0">
                <a:latin typeface="Times New Roman" panose="02020603050405020304" pitchFamily="18" charset="0"/>
                <a:ea typeface="+mn-ea"/>
                <a:cs typeface="Times New Roman" panose="02020603050405020304" pitchFamily="18" charset="0"/>
              </a:rPr>
              <a:t> Admixture(max.)        5%</a:t>
            </a:r>
          </a:p>
          <a:p>
            <a:r>
              <a:rPr lang="zh-CN" altLang="en-US" dirty="0">
                <a:latin typeface="Times New Roman" panose="02020603050405020304" pitchFamily="18" charset="0"/>
                <a:ea typeface="+mn-ea"/>
                <a:cs typeface="Times New Roman" panose="02020603050405020304" pitchFamily="18" charset="0"/>
              </a:rPr>
              <a:t> Oil Content(min.)       44</a:t>
            </a:r>
            <a:r>
              <a:rPr lang="zh-CN" altLang="en-US" dirty="0" smtClean="0">
                <a:latin typeface="Times New Roman" panose="02020603050405020304" pitchFamily="18" charset="0"/>
                <a:ea typeface="+mn-ea"/>
                <a:cs typeface="Times New Roman" panose="02020603050405020304" pitchFamily="18" charset="0"/>
              </a:rPr>
              <a:t>%</a:t>
            </a:r>
            <a:endParaRPr lang="zh-CN" altLang="en-US" dirty="0">
              <a:latin typeface="Times New Roman" panose="02020603050405020304" pitchFamily="18" charset="0"/>
              <a:ea typeface="+mn-ea"/>
              <a:cs typeface="Times New Roman" panose="02020603050405020304" pitchFamily="18" charset="0"/>
            </a:endParaRPr>
          </a:p>
        </p:txBody>
      </p:sp>
      <p:sp>
        <p:nvSpPr>
          <p:cNvPr id="24" name="文本框 23"/>
          <p:cNvSpPr txBox="1"/>
          <p:nvPr/>
        </p:nvSpPr>
        <p:spPr>
          <a:xfrm>
            <a:off x="1183708" y="1419098"/>
            <a:ext cx="4716768" cy="2015936"/>
          </a:xfrm>
          <a:prstGeom prst="rect">
            <a:avLst/>
          </a:prstGeom>
          <a:noFill/>
        </p:spPr>
        <p:txBody>
          <a:bodyPr wrap="square" rtlCol="0">
            <a:spAutoFit/>
          </a:bodyPr>
          <a:lstStyle/>
          <a:p>
            <a:pPr marL="742950" lvl="1" indent="-285750">
              <a:lnSpc>
                <a:spcPts val="2500"/>
              </a:lnSpc>
              <a:buClr>
                <a:srgbClr val="036EB8"/>
              </a:buClr>
              <a:buFont typeface="Wingdings" panose="05000000000000000000" pitchFamily="2" charset="2"/>
              <a:buChar char="n"/>
            </a:pPr>
            <a:r>
              <a:rPr kumimoji="1" lang="zh-CN" altLang="en-US" sz="2000" dirty="0">
                <a:latin typeface="Times New Roman" panose="02020603050405020304" pitchFamily="18" charset="0"/>
                <a:ea typeface="+mn-ea"/>
                <a:cs typeface="Times New Roman" panose="02020603050405020304" pitchFamily="18" charset="0"/>
              </a:rPr>
              <a:t>良好平均品质（</a:t>
            </a:r>
            <a:r>
              <a:rPr kumimoji="1" lang="en-US" altLang="zh-CN" sz="2000" dirty="0">
                <a:latin typeface="Times New Roman" panose="02020603050405020304" pitchFamily="18" charset="0"/>
                <a:ea typeface="+mn-ea"/>
                <a:cs typeface="Times New Roman" panose="02020603050405020304" pitchFamily="18" charset="0"/>
              </a:rPr>
              <a:t>Fair Average Quality , F.A.Q.</a:t>
            </a:r>
            <a:r>
              <a:rPr kumimoji="1" lang="zh-CN" altLang="en-US" sz="2000" dirty="0">
                <a:latin typeface="Times New Roman" panose="02020603050405020304" pitchFamily="18" charset="0"/>
                <a:ea typeface="+mn-ea"/>
                <a:cs typeface="Times New Roman" panose="02020603050405020304" pitchFamily="18" charset="0"/>
              </a:rPr>
              <a:t>），习惯上称之为“大路货”。</a:t>
            </a:r>
          </a:p>
          <a:p>
            <a:pPr marL="742950" lvl="1" indent="-285750">
              <a:lnSpc>
                <a:spcPts val="2500"/>
              </a:lnSpc>
              <a:buClr>
                <a:srgbClr val="036EB8"/>
              </a:buClr>
              <a:buFont typeface="Wingdings" panose="05000000000000000000" pitchFamily="2" charset="2"/>
              <a:buChar char="n"/>
            </a:pPr>
            <a:r>
              <a:rPr kumimoji="1" lang="zh-CN" altLang="en-US" sz="2000" dirty="0">
                <a:latin typeface="Times New Roman" panose="02020603050405020304" pitchFamily="18" charset="0"/>
                <a:ea typeface="+mn-ea"/>
                <a:cs typeface="Times New Roman" panose="02020603050405020304" pitchFamily="18" charset="0"/>
              </a:rPr>
              <a:t> </a:t>
            </a:r>
            <a:r>
              <a:rPr kumimoji="1" lang="zh-CN" altLang="en-US" sz="2000" dirty="0" smtClean="0">
                <a:latin typeface="Times New Roman" panose="02020603050405020304" pitchFamily="18" charset="0"/>
                <a:ea typeface="+mn-ea"/>
                <a:cs typeface="Times New Roman" panose="02020603050405020304" pitchFamily="18" charset="0"/>
              </a:rPr>
              <a:t>代表</a:t>
            </a:r>
            <a:r>
              <a:rPr kumimoji="1" lang="zh-CN" altLang="en-US" sz="2000" dirty="0">
                <a:latin typeface="Times New Roman" panose="02020603050405020304" pitchFamily="18" charset="0"/>
                <a:ea typeface="+mn-ea"/>
                <a:cs typeface="Times New Roman" panose="02020603050405020304" pitchFamily="18" charset="0"/>
              </a:rPr>
              <a:t>一定时期内某地出口商品的中等平均品质。通过抽样混合、调配，取其中者而得</a:t>
            </a:r>
            <a:r>
              <a:rPr kumimoji="1" lang="zh-CN" altLang="en-US" sz="2000" dirty="0" smtClean="0">
                <a:latin typeface="Times New Roman" panose="02020603050405020304" pitchFamily="18" charset="0"/>
                <a:ea typeface="+mn-ea"/>
                <a:cs typeface="Times New Roman" panose="02020603050405020304" pitchFamily="18" charset="0"/>
              </a:rPr>
              <a:t>。</a:t>
            </a:r>
            <a:endParaRPr kumimoji="1" lang="en-US" altLang="zh-CN" sz="2000" dirty="0" smtClean="0">
              <a:latin typeface="Times New Roman" panose="02020603050405020304" pitchFamily="18" charset="0"/>
              <a:ea typeface="+mn-ea"/>
              <a:cs typeface="Times New Roman" panose="02020603050405020304" pitchFamily="18" charset="0"/>
            </a:endParaRPr>
          </a:p>
        </p:txBody>
      </p:sp>
      <p:sp>
        <p:nvSpPr>
          <p:cNvPr id="3" name="矩形 2"/>
          <p:cNvSpPr/>
          <p:nvPr/>
        </p:nvSpPr>
        <p:spPr>
          <a:xfrm>
            <a:off x="131908" y="1214439"/>
            <a:ext cx="5892602" cy="4976814"/>
          </a:xfrm>
          <a:prstGeom prst="rect">
            <a:avLst/>
          </a:prstGeom>
          <a:noFill/>
          <a:ln>
            <a:solidFill>
              <a:srgbClr val="006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006794"/>
                </a:solidFill>
              </a:ln>
              <a:noFill/>
            </a:endParaRPr>
          </a:p>
        </p:txBody>
      </p:sp>
      <p:sp>
        <p:nvSpPr>
          <p:cNvPr id="29" name="矩形 28"/>
          <p:cNvSpPr/>
          <p:nvPr/>
        </p:nvSpPr>
        <p:spPr>
          <a:xfrm>
            <a:off x="6251774" y="1214438"/>
            <a:ext cx="5892602" cy="5010843"/>
          </a:xfrm>
          <a:prstGeom prst="rect">
            <a:avLst/>
          </a:prstGeom>
          <a:noFill/>
          <a:ln>
            <a:solidFill>
              <a:srgbClr val="006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006794"/>
                </a:solidFill>
              </a:ln>
              <a:noFill/>
            </a:endParaRPr>
          </a:p>
        </p:txBody>
      </p:sp>
    </p:spTree>
    <p:extLst>
      <p:ext uri="{BB962C8B-B14F-4D97-AF65-F5344CB8AC3E}">
        <p14:creationId xmlns:p14="http://schemas.microsoft.com/office/powerpoint/2010/main" val="382410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heel(1)">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heel(1)">
                                      <p:cBhvr>
                                        <p:cTn id="17" dur="2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heel(1)">
                                      <p:cBhvr>
                                        <p:cTn id="22" dur="2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heel(1)">
                                      <p:cBhvr>
                                        <p:cTn id="27" dur="20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heel(1)">
                                      <p:cBhvr>
                                        <p:cTn id="32" dur="2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heel(1)">
                                      <p:cBhvr>
                                        <p:cTn id="3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 grpId="0"/>
      <p:bldP spid="24" grpId="0"/>
      <p:bldP spid="3" grpId="0" animBg="1"/>
      <p:bldP spid="2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矩形 44"/>
          <p:cNvSpPr>
            <a:spLocks noChangeArrowheads="1"/>
          </p:cNvSpPr>
          <p:nvPr/>
        </p:nvSpPr>
        <p:spPr bwMode="auto">
          <a:xfrm>
            <a:off x="1204109" y="1540085"/>
            <a:ext cx="87259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just">
              <a:spcAft>
                <a:spcPts val="800"/>
              </a:spcAft>
            </a:pPr>
            <a:r>
              <a:rPr lang="zh-CN" altLang="en-US" sz="2000" dirty="0" smtClean="0">
                <a:solidFill>
                  <a:srgbClr val="000000"/>
                </a:solidFill>
                <a:latin typeface="Times New Roman" panose="02020603050405020304" pitchFamily="18" charset="0"/>
                <a:ea typeface="+mn-ea"/>
                <a:cs typeface="Times New Roman" panose="02020603050405020304" pitchFamily="18" charset="0"/>
                <a:sym typeface="Calibri" panose="020F0502020204030204" pitchFamily="34" charset="0"/>
              </a:rPr>
              <a:t>针对在市场上已经树立良好信誉的产品</a:t>
            </a:r>
            <a:endParaRPr lang="en-US" altLang="zh-CN" sz="2000" dirty="0" smtClean="0">
              <a:solidFill>
                <a:srgbClr val="000000"/>
              </a:solidFill>
              <a:latin typeface="Times New Roman" panose="02020603050405020304" pitchFamily="18" charset="0"/>
              <a:ea typeface="+mn-ea"/>
              <a:cs typeface="Times New Roman" panose="02020603050405020304" pitchFamily="18" charset="0"/>
              <a:sym typeface="Calibri" panose="020F0502020204030204" pitchFamily="34" charset="0"/>
            </a:endParaRPr>
          </a:p>
        </p:txBody>
      </p:sp>
      <p:sp>
        <p:nvSpPr>
          <p:cNvPr id="4103" name="矩形 45"/>
          <p:cNvSpPr>
            <a:spLocks noChangeArrowheads="1"/>
          </p:cNvSpPr>
          <p:nvPr/>
        </p:nvSpPr>
        <p:spPr bwMode="auto">
          <a:xfrm>
            <a:off x="1204108" y="1004392"/>
            <a:ext cx="7382679" cy="430887"/>
          </a:xfrm>
          <a:prstGeom prst="rect">
            <a:avLst/>
          </a:prstGeom>
          <a:solidFill>
            <a:srgbClr val="006794"/>
          </a:solidFill>
          <a:ln>
            <a:noFill/>
          </a:ln>
        </p:spPr>
        <p:txBody>
          <a:bodyPr wrap="square">
            <a:spAutoFit/>
          </a:bodyPr>
          <a:lstStyle>
            <a:lvl1pPr>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eaLnBrk="1" hangingPunct="1"/>
            <a:r>
              <a:rPr lang="zh-CN" altLang="en-US" sz="2200" dirty="0" smtClean="0">
                <a:solidFill>
                  <a:schemeClr val="bg1"/>
                </a:solidFill>
                <a:latin typeface="宋体" panose="02010600030101010101" pitchFamily="2" charset="-122"/>
                <a:sym typeface="Calibri" panose="020F0502020204030204" pitchFamily="34" charset="0"/>
              </a:rPr>
              <a:t>凭牌号或</a:t>
            </a:r>
            <a:r>
              <a:rPr lang="zh-CN" altLang="en-US" sz="2200" dirty="0">
                <a:solidFill>
                  <a:schemeClr val="bg1"/>
                </a:solidFill>
                <a:latin typeface="宋体" panose="02010600030101010101" pitchFamily="2" charset="-122"/>
                <a:sym typeface="Calibri" panose="020F0502020204030204" pitchFamily="34" charset="0"/>
              </a:rPr>
              <a:t>商标</a:t>
            </a:r>
            <a:r>
              <a:rPr lang="zh-CN" altLang="en-US" sz="2200" dirty="0" smtClean="0">
                <a:solidFill>
                  <a:schemeClr val="bg1"/>
                </a:solidFill>
                <a:latin typeface="宋体" panose="02010600030101010101" pitchFamily="2" charset="-122"/>
                <a:sym typeface="Calibri" panose="020F0502020204030204" pitchFamily="34" charset="0"/>
              </a:rPr>
              <a:t>买卖</a:t>
            </a:r>
            <a:r>
              <a:rPr lang="zh-CN" altLang="en-US" sz="2200" dirty="0">
                <a:solidFill>
                  <a:schemeClr val="bg1"/>
                </a:solidFill>
                <a:latin typeface="宋体" panose="02010600030101010101" pitchFamily="2" charset="-122"/>
                <a:sym typeface="Calibri" panose="020F0502020204030204" pitchFamily="34" charset="0"/>
              </a:rPr>
              <a:t>（</a:t>
            </a:r>
            <a:r>
              <a:rPr lang="en-US" altLang="zh-CN" sz="2200" dirty="0">
                <a:solidFill>
                  <a:schemeClr val="bg1"/>
                </a:solidFill>
                <a:latin typeface="Times New Roman" panose="02020603050405020304" pitchFamily="18" charset="0"/>
                <a:cs typeface="Times New Roman" panose="02020603050405020304" pitchFamily="18" charset="0"/>
                <a:sym typeface="Calibri" panose="020F0502020204030204" pitchFamily="34" charset="0"/>
              </a:rPr>
              <a:t>Sale by Brand </a:t>
            </a:r>
            <a:r>
              <a:rPr lang="en-US" altLang="zh-CN" sz="2200" dirty="0" smtClean="0">
                <a:solidFill>
                  <a:schemeClr val="bg1"/>
                </a:solidFill>
                <a:latin typeface="Times New Roman" panose="02020603050405020304" pitchFamily="18" charset="0"/>
                <a:cs typeface="Times New Roman" panose="02020603050405020304" pitchFamily="18" charset="0"/>
                <a:sym typeface="Calibri" panose="020F0502020204030204" pitchFamily="34" charset="0"/>
              </a:rPr>
              <a:t>Name or Trade </a:t>
            </a:r>
            <a:r>
              <a:rPr lang="en-US" altLang="zh-CN" sz="2200" dirty="0">
                <a:solidFill>
                  <a:schemeClr val="bg1"/>
                </a:solidFill>
                <a:latin typeface="Times New Roman" panose="02020603050405020304" pitchFamily="18" charset="0"/>
                <a:cs typeface="Times New Roman" panose="02020603050405020304" pitchFamily="18" charset="0"/>
                <a:sym typeface="Calibri" panose="020F0502020204030204" pitchFamily="34" charset="0"/>
              </a:rPr>
              <a:t>Mark </a:t>
            </a:r>
            <a:r>
              <a:rPr lang="zh-CN" altLang="en-US" sz="2200" dirty="0" smtClean="0">
                <a:solidFill>
                  <a:schemeClr val="bg1"/>
                </a:solidFill>
                <a:latin typeface="宋体" panose="02010600030101010101" pitchFamily="2" charset="-122"/>
                <a:sym typeface="Calibri" panose="020F0502020204030204" pitchFamily="34" charset="0"/>
              </a:rPr>
              <a:t>）</a:t>
            </a:r>
            <a:endParaRPr lang="zh-CN" altLang="en-US" sz="2200" dirty="0">
              <a:solidFill>
                <a:schemeClr val="bg1"/>
              </a:solidFill>
              <a:latin typeface="宋体" panose="02010600030101010101" pitchFamily="2" charset="-122"/>
              <a:sym typeface="Calibri" panose="020F0502020204030204" pitchFamily="34" charset="0"/>
            </a:endParaRPr>
          </a:p>
        </p:txBody>
      </p:sp>
      <p:sp>
        <p:nvSpPr>
          <p:cNvPr id="19" name="矩形 44"/>
          <p:cNvSpPr>
            <a:spLocks noChangeArrowheads="1"/>
          </p:cNvSpPr>
          <p:nvPr/>
        </p:nvSpPr>
        <p:spPr bwMode="auto">
          <a:xfrm>
            <a:off x="1097413" y="3135254"/>
            <a:ext cx="103774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just">
              <a:spcAft>
                <a:spcPts val="200"/>
              </a:spcAft>
            </a:pPr>
            <a:r>
              <a:rPr lang="zh-CN" altLang="en-US" sz="2000" dirty="0" smtClean="0">
                <a:solidFill>
                  <a:srgbClr val="000000"/>
                </a:solidFill>
                <a:latin typeface="Times New Roman" panose="02020603050405020304" pitchFamily="18" charset="0"/>
                <a:ea typeface="+mn-ea"/>
                <a:cs typeface="Times New Roman" panose="02020603050405020304" pitchFamily="18" charset="0"/>
                <a:sym typeface="Calibri" panose="020F0502020204030204" pitchFamily="34" charset="0"/>
              </a:rPr>
              <a:t>针对因生产地区的自然条件或传统加工工艺在产品品质上独具特色的产品。</a:t>
            </a:r>
            <a:endParaRPr lang="en-US" altLang="zh-CN" sz="2000" dirty="0">
              <a:solidFill>
                <a:srgbClr val="000000"/>
              </a:solidFill>
              <a:latin typeface="Times New Roman" panose="02020603050405020304" pitchFamily="18" charset="0"/>
              <a:ea typeface="+mn-ea"/>
              <a:cs typeface="Times New Roman" panose="02020603050405020304" pitchFamily="18" charset="0"/>
              <a:sym typeface="Calibri" panose="020F0502020204030204" pitchFamily="34" charset="0"/>
            </a:endParaRPr>
          </a:p>
        </p:txBody>
      </p:sp>
      <p:sp>
        <p:nvSpPr>
          <p:cNvPr id="20" name="矩形 45"/>
          <p:cNvSpPr>
            <a:spLocks noChangeArrowheads="1"/>
          </p:cNvSpPr>
          <p:nvPr/>
        </p:nvSpPr>
        <p:spPr bwMode="auto">
          <a:xfrm>
            <a:off x="1232801" y="2627290"/>
            <a:ext cx="5753787" cy="430887"/>
          </a:xfrm>
          <a:prstGeom prst="rect">
            <a:avLst/>
          </a:prstGeom>
          <a:solidFill>
            <a:srgbClr val="006794"/>
          </a:solidFill>
          <a:ln>
            <a:noFill/>
          </a:ln>
        </p:spPr>
        <p:txBody>
          <a:bodyPr wrap="square">
            <a:spAutoFit/>
          </a:bodyPr>
          <a:lstStyle>
            <a:lvl1pPr>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eaLnBrk="1" hangingPunct="1"/>
            <a:r>
              <a:rPr lang="zh-CN" altLang="en-US" sz="2200" dirty="0">
                <a:solidFill>
                  <a:schemeClr val="bg1"/>
                </a:solidFill>
                <a:latin typeface="宋体" panose="02010600030101010101" pitchFamily="2" charset="-122"/>
                <a:sym typeface="Calibri" panose="020F0502020204030204" pitchFamily="34" charset="0"/>
              </a:rPr>
              <a:t>凭产地名称买卖</a:t>
            </a:r>
            <a:r>
              <a:rPr lang="zh-CN" altLang="en-US" sz="2200" dirty="0">
                <a:solidFill>
                  <a:schemeClr val="bg1"/>
                </a:solidFill>
                <a:latin typeface="Times New Roman" panose="02020603050405020304" pitchFamily="18" charset="0"/>
                <a:cs typeface="Times New Roman" panose="02020603050405020304" pitchFamily="18" charset="0"/>
                <a:sym typeface="Calibri" panose="020F0502020204030204" pitchFamily="34" charset="0"/>
              </a:rPr>
              <a:t>（</a:t>
            </a:r>
            <a:r>
              <a:rPr lang="en-US" altLang="zh-CN" sz="2200" dirty="0">
                <a:solidFill>
                  <a:schemeClr val="bg1"/>
                </a:solidFill>
                <a:latin typeface="Times New Roman" panose="02020603050405020304" pitchFamily="18" charset="0"/>
                <a:cs typeface="Times New Roman" panose="02020603050405020304" pitchFamily="18" charset="0"/>
                <a:sym typeface="Calibri" panose="020F0502020204030204" pitchFamily="34" charset="0"/>
              </a:rPr>
              <a:t>Sale by Name of Origin</a:t>
            </a:r>
            <a:r>
              <a:rPr lang="zh-CN" altLang="en-US" sz="2200" dirty="0">
                <a:solidFill>
                  <a:schemeClr val="bg1"/>
                </a:solidFill>
                <a:latin typeface="Times New Roman" panose="02020603050405020304" pitchFamily="18" charset="0"/>
                <a:cs typeface="Times New Roman" panose="02020603050405020304" pitchFamily="18" charset="0"/>
                <a:sym typeface="Calibri" panose="020F0502020204030204" pitchFamily="34" charset="0"/>
              </a:rPr>
              <a:t>）</a:t>
            </a:r>
          </a:p>
        </p:txBody>
      </p:sp>
      <p:sp>
        <p:nvSpPr>
          <p:cNvPr id="23" name="矩形 44"/>
          <p:cNvSpPr>
            <a:spLocks noChangeArrowheads="1"/>
          </p:cNvSpPr>
          <p:nvPr/>
        </p:nvSpPr>
        <p:spPr bwMode="auto">
          <a:xfrm>
            <a:off x="1097413" y="4779325"/>
            <a:ext cx="100358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just">
              <a:spcAft>
                <a:spcPts val="0"/>
              </a:spcAft>
            </a:pPr>
            <a:r>
              <a:rPr lang="zh-CN" altLang="en-US" sz="2000" dirty="0">
                <a:solidFill>
                  <a:srgbClr val="000000"/>
                </a:solidFill>
                <a:latin typeface="Times New Roman" panose="02020603050405020304" pitchFamily="18" charset="0"/>
                <a:cs typeface="Times New Roman" panose="02020603050405020304" pitchFamily="18" charset="0"/>
                <a:sym typeface="Calibri" panose="020F0502020204030204" pitchFamily="34" charset="0"/>
              </a:rPr>
              <a:t>这种方法适用于技术复杂产品，如机电设备</a:t>
            </a:r>
          </a:p>
        </p:txBody>
      </p:sp>
      <p:sp>
        <p:nvSpPr>
          <p:cNvPr id="24" name="矩形 45"/>
          <p:cNvSpPr>
            <a:spLocks noChangeArrowheads="1"/>
          </p:cNvSpPr>
          <p:nvPr/>
        </p:nvSpPr>
        <p:spPr bwMode="auto">
          <a:xfrm>
            <a:off x="1159209" y="4283002"/>
            <a:ext cx="8370554" cy="430887"/>
          </a:xfrm>
          <a:prstGeom prst="rect">
            <a:avLst/>
          </a:prstGeom>
          <a:solidFill>
            <a:srgbClr val="006794"/>
          </a:solidFill>
          <a:ln>
            <a:noFill/>
          </a:ln>
        </p:spPr>
        <p:txBody>
          <a:bodyPr wrap="square">
            <a:spAutoFit/>
          </a:bodyPr>
          <a:lstStyle>
            <a:lvl1pPr>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eaLnBrk="1" hangingPunct="1"/>
            <a:r>
              <a:rPr lang="zh-CN" altLang="en-US" sz="2200" dirty="0">
                <a:solidFill>
                  <a:schemeClr val="bg1"/>
                </a:solidFill>
                <a:latin typeface="宋体" panose="02010600030101010101" pitchFamily="2" charset="-122"/>
                <a:sym typeface="Calibri" panose="020F0502020204030204" pitchFamily="34" charset="0"/>
              </a:rPr>
              <a:t>凭说明书和图样买卖</a:t>
            </a:r>
            <a:r>
              <a:rPr lang="zh-CN" altLang="en-US" sz="2200" dirty="0">
                <a:solidFill>
                  <a:schemeClr val="bg1"/>
                </a:solidFill>
                <a:latin typeface="Times New Roman" panose="02020603050405020304" pitchFamily="18" charset="0"/>
                <a:cs typeface="Times New Roman" panose="02020603050405020304" pitchFamily="18" charset="0"/>
                <a:sym typeface="Calibri" panose="020F0502020204030204" pitchFamily="34" charset="0"/>
              </a:rPr>
              <a:t>（</a:t>
            </a:r>
            <a:r>
              <a:rPr lang="en-US" altLang="zh-CN" sz="2200" dirty="0">
                <a:solidFill>
                  <a:schemeClr val="bg1"/>
                </a:solidFill>
                <a:latin typeface="Times New Roman" panose="02020603050405020304" pitchFamily="18" charset="0"/>
                <a:cs typeface="Times New Roman" panose="02020603050405020304" pitchFamily="18" charset="0"/>
                <a:sym typeface="Calibri" panose="020F0502020204030204" pitchFamily="34" charset="0"/>
              </a:rPr>
              <a:t>Sale by Description and Illustration</a:t>
            </a:r>
            <a:r>
              <a:rPr lang="zh-CN" altLang="en-US" sz="2200" dirty="0">
                <a:solidFill>
                  <a:schemeClr val="bg1"/>
                </a:solidFill>
                <a:latin typeface="Times New Roman" panose="02020603050405020304" pitchFamily="18" charset="0"/>
                <a:cs typeface="Times New Roman" panose="02020603050405020304" pitchFamily="18" charset="0"/>
                <a:sym typeface="Calibri" panose="020F0502020204030204" pitchFamily="34" charset="0"/>
              </a:rPr>
              <a:t>）</a:t>
            </a:r>
          </a:p>
        </p:txBody>
      </p:sp>
      <p:sp>
        <p:nvSpPr>
          <p:cNvPr id="4" name="文本框 3"/>
          <p:cNvSpPr txBox="1"/>
          <p:nvPr/>
        </p:nvSpPr>
        <p:spPr>
          <a:xfrm>
            <a:off x="1181659" y="2017272"/>
            <a:ext cx="8770858" cy="400110"/>
          </a:xfrm>
          <a:prstGeom prst="rect">
            <a:avLst/>
          </a:prstGeom>
          <a:noFill/>
        </p:spPr>
        <p:txBody>
          <a:bodyPr wrap="square" rtlCol="0">
            <a:spAutoFit/>
          </a:bodyPr>
          <a:lstStyle/>
          <a:p>
            <a:pPr algn="just">
              <a:spcAft>
                <a:spcPts val="800"/>
              </a:spcAft>
              <a:buFont typeface="Arial" panose="020B0604020202020204" pitchFamily="34" charset="0"/>
            </a:pPr>
            <a:r>
              <a:rPr lang="en-US" altLang="zh-CN" sz="2000" dirty="0" err="1">
                <a:solidFill>
                  <a:srgbClr val="000000"/>
                </a:solidFill>
                <a:latin typeface="Times New Roman" panose="02020603050405020304" pitchFamily="18" charset="0"/>
                <a:ea typeface="+mn-ea"/>
                <a:cs typeface="Times New Roman" panose="02020603050405020304" pitchFamily="18" charset="0"/>
                <a:sym typeface="Calibri" panose="020F0502020204030204" pitchFamily="34" charset="0"/>
              </a:rPr>
              <a:t>Maling</a:t>
            </a:r>
            <a:r>
              <a:rPr lang="en-US" altLang="zh-CN" sz="2000" dirty="0">
                <a:solidFill>
                  <a:srgbClr val="000000"/>
                </a:solidFill>
                <a:latin typeface="Times New Roman" panose="02020603050405020304" pitchFamily="18" charset="0"/>
                <a:ea typeface="+mn-ea"/>
                <a:cs typeface="Times New Roman" panose="02020603050405020304" pitchFamily="18" charset="0"/>
                <a:sym typeface="Calibri" panose="020F0502020204030204" pitchFamily="34" charset="0"/>
              </a:rPr>
              <a:t> Brand Worcestershire Sauce(</a:t>
            </a:r>
            <a:r>
              <a:rPr lang="zh-CN" altLang="en-US" sz="2000" dirty="0">
                <a:solidFill>
                  <a:srgbClr val="000000"/>
                </a:solidFill>
                <a:latin typeface="Times New Roman" panose="02020603050405020304" pitchFamily="18" charset="0"/>
                <a:ea typeface="+mn-ea"/>
                <a:cs typeface="Times New Roman" panose="02020603050405020304" pitchFamily="18" charset="0"/>
                <a:sym typeface="Calibri" panose="020F0502020204030204" pitchFamily="34" charset="0"/>
              </a:rPr>
              <a:t>梅林牌辣酱油）</a:t>
            </a:r>
          </a:p>
        </p:txBody>
      </p:sp>
      <p:sp>
        <p:nvSpPr>
          <p:cNvPr id="5" name="文本框 4"/>
          <p:cNvSpPr txBox="1"/>
          <p:nvPr/>
        </p:nvSpPr>
        <p:spPr>
          <a:xfrm>
            <a:off x="1097413" y="3522442"/>
            <a:ext cx="9746800" cy="733534"/>
          </a:xfrm>
          <a:prstGeom prst="rect">
            <a:avLst/>
          </a:prstGeom>
          <a:noFill/>
        </p:spPr>
        <p:txBody>
          <a:bodyPr wrap="square" rtlCol="0">
            <a:spAutoFit/>
          </a:bodyPr>
          <a:lstStyle/>
          <a:p>
            <a:pPr algn="just">
              <a:spcAft>
                <a:spcPts val="200"/>
              </a:spcAft>
            </a:pPr>
            <a:r>
              <a:rPr lang="zh-CN" altLang="en-US" sz="2000" dirty="0">
                <a:solidFill>
                  <a:srgbClr val="000000"/>
                </a:solidFill>
                <a:latin typeface="Times New Roman" panose="02020603050405020304" pitchFamily="18" charset="0"/>
                <a:ea typeface="+mn-ea"/>
                <a:cs typeface="Times New Roman" panose="02020603050405020304" pitchFamily="18" charset="0"/>
              </a:rPr>
              <a:t>“法国香水”（</a:t>
            </a:r>
            <a:r>
              <a:rPr lang="en-US" altLang="zh-CN" sz="2000" dirty="0">
                <a:solidFill>
                  <a:srgbClr val="000000"/>
                </a:solidFill>
                <a:latin typeface="Times New Roman" panose="02020603050405020304" pitchFamily="18" charset="0"/>
                <a:ea typeface="+mn-ea"/>
                <a:cs typeface="Times New Roman" panose="02020603050405020304" pitchFamily="18" charset="0"/>
              </a:rPr>
              <a:t>France Perfume</a:t>
            </a:r>
            <a:r>
              <a:rPr lang="zh-CN" altLang="en-US" sz="2000" dirty="0">
                <a:solidFill>
                  <a:srgbClr val="000000"/>
                </a:solidFill>
                <a:latin typeface="Times New Roman" panose="02020603050405020304" pitchFamily="18" charset="0"/>
                <a:ea typeface="+mn-ea"/>
                <a:cs typeface="Times New Roman" panose="02020603050405020304" pitchFamily="18" charset="0"/>
              </a:rPr>
              <a:t>）、“中国东北大米”（</a:t>
            </a:r>
            <a:r>
              <a:rPr lang="en-US" altLang="zh-CN" sz="2000" dirty="0">
                <a:solidFill>
                  <a:srgbClr val="000000"/>
                </a:solidFill>
                <a:latin typeface="Times New Roman" panose="02020603050405020304" pitchFamily="18" charset="0"/>
                <a:ea typeface="+mn-ea"/>
                <a:cs typeface="Times New Roman" panose="02020603050405020304" pitchFamily="18" charset="0"/>
              </a:rPr>
              <a:t>China Northeast Rice</a:t>
            </a:r>
            <a:r>
              <a:rPr lang="zh-CN" altLang="en-US" sz="2000" dirty="0">
                <a:solidFill>
                  <a:srgbClr val="000000"/>
                </a:solidFill>
                <a:latin typeface="Times New Roman" panose="02020603050405020304" pitchFamily="18" charset="0"/>
                <a:ea typeface="+mn-ea"/>
                <a:cs typeface="Times New Roman" panose="02020603050405020304" pitchFamily="18" charset="0"/>
              </a:rPr>
              <a:t>）、“四川榨菜”（</a:t>
            </a:r>
            <a:r>
              <a:rPr lang="en-US" altLang="zh-CN" sz="2000" dirty="0">
                <a:solidFill>
                  <a:srgbClr val="000000"/>
                </a:solidFill>
                <a:latin typeface="Times New Roman" panose="02020603050405020304" pitchFamily="18" charset="0"/>
                <a:ea typeface="+mn-ea"/>
                <a:cs typeface="Times New Roman" panose="02020603050405020304" pitchFamily="18" charset="0"/>
              </a:rPr>
              <a:t>Sichuan Preserved Vegetable</a:t>
            </a:r>
            <a:r>
              <a:rPr lang="zh-CN" altLang="en-US" sz="2000" dirty="0">
                <a:solidFill>
                  <a:srgbClr val="000000"/>
                </a:solidFill>
                <a:latin typeface="Times New Roman" panose="02020603050405020304" pitchFamily="18" charset="0"/>
                <a:ea typeface="+mn-ea"/>
                <a:cs typeface="Times New Roman" panose="02020603050405020304" pitchFamily="18" charset="0"/>
              </a:rPr>
              <a:t>）等。</a:t>
            </a:r>
          </a:p>
        </p:txBody>
      </p:sp>
      <p:sp>
        <p:nvSpPr>
          <p:cNvPr id="7" name="文本框 6"/>
          <p:cNvSpPr txBox="1"/>
          <p:nvPr/>
        </p:nvSpPr>
        <p:spPr>
          <a:xfrm>
            <a:off x="1052513" y="5266595"/>
            <a:ext cx="9791700" cy="707886"/>
          </a:xfrm>
          <a:prstGeom prst="rect">
            <a:avLst/>
          </a:prstGeom>
          <a:noFill/>
        </p:spPr>
        <p:txBody>
          <a:bodyPr wrap="square" rtlCol="0">
            <a:spAutoFit/>
          </a:bodyPr>
          <a:lstStyle/>
          <a:p>
            <a:r>
              <a:rPr lang="en-US" altLang="zh-CN" sz="2000" dirty="0">
                <a:solidFill>
                  <a:srgbClr val="000000"/>
                </a:solidFill>
                <a:latin typeface="Times New Roman" panose="02020603050405020304" pitchFamily="18" charset="0"/>
                <a:cs typeface="Times New Roman" panose="02020603050405020304" pitchFamily="18" charset="0"/>
                <a:sym typeface="Calibri" panose="020F0502020204030204" pitchFamily="34" charset="0"/>
              </a:rPr>
              <a:t>Multi-shuttle Box Loom Model 1515A, detail specifications as per attached descriptions and illustrations.(1515A</a:t>
            </a:r>
            <a:r>
              <a:rPr lang="zh-CN" altLang="en-US" sz="2000" dirty="0">
                <a:solidFill>
                  <a:srgbClr val="000000"/>
                </a:solidFill>
                <a:latin typeface="Times New Roman" panose="02020603050405020304" pitchFamily="18" charset="0"/>
                <a:cs typeface="Times New Roman" panose="02020603050405020304" pitchFamily="18" charset="0"/>
                <a:sym typeface="Calibri" panose="020F0502020204030204" pitchFamily="34" charset="0"/>
              </a:rPr>
              <a:t>型多梭箱织机，详细规格如所附文字说明与图样）</a:t>
            </a:r>
          </a:p>
        </p:txBody>
      </p:sp>
      <p:grpSp>
        <p:nvGrpSpPr>
          <p:cNvPr id="12" name="组合 50"/>
          <p:cNvGrpSpPr>
            <a:grpSpLocks/>
          </p:cNvGrpSpPr>
          <p:nvPr/>
        </p:nvGrpSpPr>
        <p:grpSpPr bwMode="auto">
          <a:xfrm>
            <a:off x="145505" y="94325"/>
            <a:ext cx="603250" cy="552450"/>
            <a:chOff x="0" y="0"/>
            <a:chExt cx="737947" cy="676838"/>
          </a:xfrm>
        </p:grpSpPr>
        <p:sp>
          <p:nvSpPr>
            <p:cNvPr id="13"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5"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6"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17" name="标题 1"/>
          <p:cNvSpPr txBox="1">
            <a:spLocks noChangeArrowheads="1"/>
          </p:cNvSpPr>
          <p:nvPr/>
        </p:nvSpPr>
        <p:spPr>
          <a:xfrm>
            <a:off x="1052513" y="167858"/>
            <a:ext cx="5605864" cy="482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zh-CN" altLang="en-US" sz="2400" b="1"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用文字</a:t>
            </a:r>
            <a:r>
              <a:rPr lang="zh-CN" altLang="en-US" sz="2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说明表示</a:t>
            </a:r>
            <a:r>
              <a:rPr lang="en-US" altLang="zh-CN" sz="2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Sale by Description</a:t>
            </a:r>
          </a:p>
        </p:txBody>
      </p:sp>
    </p:spTree>
    <p:extLst>
      <p:ext uri="{BB962C8B-B14F-4D97-AF65-F5344CB8AC3E}">
        <p14:creationId xmlns:p14="http://schemas.microsoft.com/office/powerpoint/2010/main" val="40037921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03"/>
                                        </p:tgtEl>
                                        <p:attrNameLst>
                                          <p:attrName>style.visibility</p:attrName>
                                        </p:attrNameLst>
                                      </p:cBhvr>
                                      <p:to>
                                        <p:strVal val="visible"/>
                                      </p:to>
                                    </p:set>
                                    <p:animEffect transition="in" filter="wipe(left)">
                                      <p:cBhvr>
                                        <p:cTn id="7" dur="500"/>
                                        <p:tgtEl>
                                          <p:spTgt spid="410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02"/>
                                        </p:tgtEl>
                                        <p:attrNameLst>
                                          <p:attrName>style.visibility</p:attrName>
                                        </p:attrNameLst>
                                      </p:cBhvr>
                                      <p:to>
                                        <p:strVal val="visible"/>
                                      </p:to>
                                    </p:set>
                                    <p:animEffect transition="in" filter="wipe(left)">
                                      <p:cBhvr>
                                        <p:cTn id="12" dur="500"/>
                                        <p:tgtEl>
                                          <p:spTgt spid="410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left)">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p:bldP spid="4103" grpId="0" animBg="1"/>
      <p:bldP spid="19" grpId="0"/>
      <p:bldP spid="20" grpId="0" animBg="1"/>
      <p:bldP spid="23" grpId="0"/>
      <p:bldP spid="24" grpId="0" animBg="1"/>
      <p:bldP spid="4" grpId="0"/>
      <p:bldP spid="5"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1960430" y="2244388"/>
            <a:ext cx="4822371" cy="103239"/>
            <a:chOff x="6618518" y="1126210"/>
            <a:chExt cx="4822371" cy="103239"/>
          </a:xfrm>
        </p:grpSpPr>
        <p:sp>
          <p:nvSpPr>
            <p:cNvPr id="44" name="矩形 43"/>
            <p:cNvSpPr/>
            <p:nvPr/>
          </p:nvSpPr>
          <p:spPr>
            <a:xfrm>
              <a:off x="6618518" y="1126210"/>
              <a:ext cx="1983307" cy="10323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6" name="直接连接符 45"/>
            <p:cNvCxnSpPr/>
            <p:nvPr/>
          </p:nvCxnSpPr>
          <p:spPr>
            <a:xfrm flipV="1">
              <a:off x="8601825" y="1204048"/>
              <a:ext cx="2839064" cy="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50" name="文本框 49"/>
          <p:cNvSpPr txBox="1"/>
          <p:nvPr/>
        </p:nvSpPr>
        <p:spPr>
          <a:xfrm>
            <a:off x="1963708" y="1667453"/>
            <a:ext cx="2698175" cy="523220"/>
          </a:xfrm>
          <a:prstGeom prst="rect">
            <a:avLst/>
          </a:prstGeom>
          <a:noFill/>
        </p:spPr>
        <p:txBody>
          <a:bodyPr wrap="none" rtlCol="0">
            <a:spAutoFit/>
          </a:bodyPr>
          <a:lstStyle/>
          <a:p>
            <a:r>
              <a:rPr lang="zh-CN" altLang="en-US" sz="2800" dirty="0" smtClean="0">
                <a:latin typeface="+mj-ea"/>
                <a:ea typeface="+mj-ea"/>
              </a:rPr>
              <a:t>品质条款的内容</a:t>
            </a:r>
            <a:endParaRPr lang="zh-CN" altLang="en-US" sz="2800" dirty="0">
              <a:latin typeface="+mj-ea"/>
              <a:ea typeface="+mj-ea"/>
            </a:endParaRPr>
          </a:p>
        </p:txBody>
      </p:sp>
      <p:grpSp>
        <p:nvGrpSpPr>
          <p:cNvPr id="218" name="组合 217"/>
          <p:cNvGrpSpPr/>
          <p:nvPr/>
        </p:nvGrpSpPr>
        <p:grpSpPr>
          <a:xfrm>
            <a:off x="2146387" y="2606576"/>
            <a:ext cx="571448" cy="570159"/>
            <a:chOff x="7006910" y="2036619"/>
            <a:chExt cx="571448" cy="570159"/>
          </a:xfrm>
        </p:grpSpPr>
        <p:sp>
          <p:nvSpPr>
            <p:cNvPr id="80" name="Freeform 28"/>
            <p:cNvSpPr>
              <a:spLocks noEditPoints="1"/>
            </p:cNvSpPr>
            <p:nvPr/>
          </p:nvSpPr>
          <p:spPr bwMode="auto">
            <a:xfrm>
              <a:off x="7006910" y="2036619"/>
              <a:ext cx="571448" cy="570159"/>
            </a:xfrm>
            <a:custGeom>
              <a:avLst/>
              <a:gdLst>
                <a:gd name="T0" fmla="*/ 0 w 374"/>
                <a:gd name="T1" fmla="*/ 187 h 374"/>
                <a:gd name="T2" fmla="*/ 187 w 374"/>
                <a:gd name="T3" fmla="*/ 374 h 374"/>
                <a:gd name="T4" fmla="*/ 374 w 374"/>
                <a:gd name="T5" fmla="*/ 187 h 374"/>
                <a:gd name="T6" fmla="*/ 187 w 374"/>
                <a:gd name="T7" fmla="*/ 0 h 374"/>
                <a:gd name="T8" fmla="*/ 0 w 374"/>
                <a:gd name="T9" fmla="*/ 187 h 374"/>
                <a:gd name="T10" fmla="*/ 44 w 374"/>
                <a:gd name="T11" fmla="*/ 187 h 374"/>
                <a:gd name="T12" fmla="*/ 187 w 374"/>
                <a:gd name="T13" fmla="*/ 44 h 374"/>
                <a:gd name="T14" fmla="*/ 330 w 374"/>
                <a:gd name="T15" fmla="*/ 187 h 374"/>
                <a:gd name="T16" fmla="*/ 187 w 374"/>
                <a:gd name="T17" fmla="*/ 330 h 374"/>
                <a:gd name="T18" fmla="*/ 44 w 374"/>
                <a:gd name="T19" fmla="*/ 187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4" h="374">
                  <a:moveTo>
                    <a:pt x="0" y="187"/>
                  </a:moveTo>
                  <a:cubicBezTo>
                    <a:pt x="0" y="290"/>
                    <a:pt x="84" y="374"/>
                    <a:pt x="187" y="374"/>
                  </a:cubicBezTo>
                  <a:cubicBezTo>
                    <a:pt x="290" y="374"/>
                    <a:pt x="374" y="290"/>
                    <a:pt x="374" y="187"/>
                  </a:cubicBezTo>
                  <a:cubicBezTo>
                    <a:pt x="374" y="84"/>
                    <a:pt x="290" y="0"/>
                    <a:pt x="187" y="0"/>
                  </a:cubicBezTo>
                  <a:cubicBezTo>
                    <a:pt x="84" y="0"/>
                    <a:pt x="0" y="84"/>
                    <a:pt x="0" y="187"/>
                  </a:cubicBezTo>
                  <a:moveTo>
                    <a:pt x="44" y="187"/>
                  </a:moveTo>
                  <a:cubicBezTo>
                    <a:pt x="44" y="108"/>
                    <a:pt x="108" y="44"/>
                    <a:pt x="187" y="44"/>
                  </a:cubicBezTo>
                  <a:cubicBezTo>
                    <a:pt x="266" y="44"/>
                    <a:pt x="330" y="108"/>
                    <a:pt x="330" y="187"/>
                  </a:cubicBezTo>
                  <a:cubicBezTo>
                    <a:pt x="330" y="266"/>
                    <a:pt x="266" y="330"/>
                    <a:pt x="187" y="330"/>
                  </a:cubicBezTo>
                  <a:cubicBezTo>
                    <a:pt x="108" y="330"/>
                    <a:pt x="44" y="266"/>
                    <a:pt x="44" y="187"/>
                  </a:cubicBezTo>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29"/>
            <p:cNvSpPr>
              <a:spLocks/>
            </p:cNvSpPr>
            <p:nvPr/>
          </p:nvSpPr>
          <p:spPr bwMode="auto">
            <a:xfrm>
              <a:off x="7292312" y="2036619"/>
              <a:ext cx="286046" cy="570159"/>
            </a:xfrm>
            <a:custGeom>
              <a:avLst/>
              <a:gdLst>
                <a:gd name="T0" fmla="*/ 0 w 187"/>
                <a:gd name="T1" fmla="*/ 0 h 374"/>
                <a:gd name="T2" fmla="*/ 0 w 187"/>
                <a:gd name="T3" fmla="*/ 44 h 374"/>
                <a:gd name="T4" fmla="*/ 0 w 187"/>
                <a:gd name="T5" fmla="*/ 44 h 374"/>
                <a:gd name="T6" fmla="*/ 0 w 187"/>
                <a:gd name="T7" fmla="*/ 44 h 374"/>
                <a:gd name="T8" fmla="*/ 0 w 187"/>
                <a:gd name="T9" fmla="*/ 44 h 374"/>
                <a:gd name="T10" fmla="*/ 0 w 187"/>
                <a:gd name="T11" fmla="*/ 44 h 374"/>
                <a:gd name="T12" fmla="*/ 1 w 187"/>
                <a:gd name="T13" fmla="*/ 44 h 374"/>
                <a:gd name="T14" fmla="*/ 1 w 187"/>
                <a:gd name="T15" fmla="*/ 44 h 374"/>
                <a:gd name="T16" fmla="*/ 1 w 187"/>
                <a:gd name="T17" fmla="*/ 44 h 374"/>
                <a:gd name="T18" fmla="*/ 1 w 187"/>
                <a:gd name="T19" fmla="*/ 44 h 374"/>
                <a:gd name="T20" fmla="*/ 1 w 187"/>
                <a:gd name="T21" fmla="*/ 44 h 374"/>
                <a:gd name="T22" fmla="*/ 1 w 187"/>
                <a:gd name="T23" fmla="*/ 44 h 374"/>
                <a:gd name="T24" fmla="*/ 1 w 187"/>
                <a:gd name="T25" fmla="*/ 44 h 374"/>
                <a:gd name="T26" fmla="*/ 1 w 187"/>
                <a:gd name="T27" fmla="*/ 44 h 374"/>
                <a:gd name="T28" fmla="*/ 2 w 187"/>
                <a:gd name="T29" fmla="*/ 44 h 374"/>
                <a:gd name="T30" fmla="*/ 2 w 187"/>
                <a:gd name="T31" fmla="*/ 44 h 374"/>
                <a:gd name="T32" fmla="*/ 2 w 187"/>
                <a:gd name="T33" fmla="*/ 44 h 374"/>
                <a:gd name="T34" fmla="*/ 2 w 187"/>
                <a:gd name="T35" fmla="*/ 44 h 374"/>
                <a:gd name="T36" fmla="*/ 2 w 187"/>
                <a:gd name="T37" fmla="*/ 44 h 374"/>
                <a:gd name="T38" fmla="*/ 2 w 187"/>
                <a:gd name="T39" fmla="*/ 44 h 374"/>
                <a:gd name="T40" fmla="*/ 2 w 187"/>
                <a:gd name="T41" fmla="*/ 44 h 374"/>
                <a:gd name="T42" fmla="*/ 2 w 187"/>
                <a:gd name="T43" fmla="*/ 44 h 374"/>
                <a:gd name="T44" fmla="*/ 143 w 187"/>
                <a:gd name="T45" fmla="*/ 185 h 374"/>
                <a:gd name="T46" fmla="*/ 143 w 187"/>
                <a:gd name="T47" fmla="*/ 185 h 374"/>
                <a:gd name="T48" fmla="*/ 143 w 187"/>
                <a:gd name="T49" fmla="*/ 185 h 374"/>
                <a:gd name="T50" fmla="*/ 143 w 187"/>
                <a:gd name="T51" fmla="*/ 185 h 374"/>
                <a:gd name="T52" fmla="*/ 143 w 187"/>
                <a:gd name="T53" fmla="*/ 185 h 374"/>
                <a:gd name="T54" fmla="*/ 143 w 187"/>
                <a:gd name="T55" fmla="*/ 185 h 374"/>
                <a:gd name="T56" fmla="*/ 143 w 187"/>
                <a:gd name="T57" fmla="*/ 185 h 374"/>
                <a:gd name="T58" fmla="*/ 143 w 187"/>
                <a:gd name="T59" fmla="*/ 185 h 374"/>
                <a:gd name="T60" fmla="*/ 143 w 187"/>
                <a:gd name="T61" fmla="*/ 186 h 374"/>
                <a:gd name="T62" fmla="*/ 143 w 187"/>
                <a:gd name="T63" fmla="*/ 186 h 374"/>
                <a:gd name="T64" fmla="*/ 143 w 187"/>
                <a:gd name="T65" fmla="*/ 186 h 374"/>
                <a:gd name="T66" fmla="*/ 143 w 187"/>
                <a:gd name="T67" fmla="*/ 186 h 374"/>
                <a:gd name="T68" fmla="*/ 143 w 187"/>
                <a:gd name="T69" fmla="*/ 186 h 374"/>
                <a:gd name="T70" fmla="*/ 143 w 187"/>
                <a:gd name="T71" fmla="*/ 186 h 374"/>
                <a:gd name="T72" fmla="*/ 143 w 187"/>
                <a:gd name="T73" fmla="*/ 186 h 374"/>
                <a:gd name="T74" fmla="*/ 143 w 187"/>
                <a:gd name="T75" fmla="*/ 186 h 374"/>
                <a:gd name="T76" fmla="*/ 143 w 187"/>
                <a:gd name="T77" fmla="*/ 187 h 374"/>
                <a:gd name="T78" fmla="*/ 143 w 187"/>
                <a:gd name="T79" fmla="*/ 187 h 374"/>
                <a:gd name="T80" fmla="*/ 143 w 187"/>
                <a:gd name="T81" fmla="*/ 187 h 374"/>
                <a:gd name="T82" fmla="*/ 143 w 187"/>
                <a:gd name="T83" fmla="*/ 187 h 374"/>
                <a:gd name="T84" fmla="*/ 143 w 187"/>
                <a:gd name="T85" fmla="*/ 187 h 374"/>
                <a:gd name="T86" fmla="*/ 143 w 187"/>
                <a:gd name="T87" fmla="*/ 187 h 374"/>
                <a:gd name="T88" fmla="*/ 143 w 187"/>
                <a:gd name="T89" fmla="*/ 187 h 374"/>
                <a:gd name="T90" fmla="*/ 143 w 187"/>
                <a:gd name="T91" fmla="*/ 187 h 374"/>
                <a:gd name="T92" fmla="*/ 143 w 187"/>
                <a:gd name="T93" fmla="*/ 187 h 374"/>
                <a:gd name="T94" fmla="*/ 143 w 187"/>
                <a:gd name="T95" fmla="*/ 187 h 374"/>
                <a:gd name="T96" fmla="*/ 143 w 187"/>
                <a:gd name="T97" fmla="*/ 187 h 374"/>
                <a:gd name="T98" fmla="*/ 143 w 187"/>
                <a:gd name="T99" fmla="*/ 187 h 374"/>
                <a:gd name="T100" fmla="*/ 0 w 187"/>
                <a:gd name="T101" fmla="*/ 330 h 374"/>
                <a:gd name="T102" fmla="*/ 0 w 187"/>
                <a:gd name="T103" fmla="*/ 374 h 374"/>
                <a:gd name="T104" fmla="*/ 0 w 187"/>
                <a:gd name="T105" fmla="*/ 374 h 374"/>
                <a:gd name="T106" fmla="*/ 187 w 187"/>
                <a:gd name="T107" fmla="*/ 187 h 374"/>
                <a:gd name="T108" fmla="*/ 132 w 187"/>
                <a:gd name="T109" fmla="*/ 54 h 374"/>
                <a:gd name="T110" fmla="*/ 97 w 187"/>
                <a:gd name="T111" fmla="*/ 27 h 374"/>
                <a:gd name="T112" fmla="*/ 0 w 187"/>
                <a:gd name="T113"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7" h="374">
                  <a:moveTo>
                    <a:pt x="0" y="0"/>
                  </a:moveTo>
                  <a:cubicBezTo>
                    <a:pt x="0" y="44"/>
                    <a:pt x="0" y="44"/>
                    <a:pt x="0" y="44"/>
                  </a:cubicBezTo>
                  <a:cubicBezTo>
                    <a:pt x="0" y="44"/>
                    <a:pt x="0" y="44"/>
                    <a:pt x="0" y="44"/>
                  </a:cubicBezTo>
                  <a:cubicBezTo>
                    <a:pt x="0" y="44"/>
                    <a:pt x="0" y="44"/>
                    <a:pt x="0" y="44"/>
                  </a:cubicBezTo>
                  <a:cubicBezTo>
                    <a:pt x="0" y="44"/>
                    <a:pt x="0" y="44"/>
                    <a:pt x="0" y="44"/>
                  </a:cubicBezTo>
                  <a:cubicBezTo>
                    <a:pt x="0" y="44"/>
                    <a:pt x="0" y="44"/>
                    <a:pt x="0" y="44"/>
                  </a:cubicBezTo>
                  <a:cubicBezTo>
                    <a:pt x="0" y="44"/>
                    <a:pt x="1" y="44"/>
                    <a:pt x="1" y="44"/>
                  </a:cubicBezTo>
                  <a:cubicBezTo>
                    <a:pt x="1" y="44"/>
                    <a:pt x="1" y="44"/>
                    <a:pt x="1" y="44"/>
                  </a:cubicBezTo>
                  <a:cubicBezTo>
                    <a:pt x="1" y="44"/>
                    <a:pt x="1" y="44"/>
                    <a:pt x="1" y="44"/>
                  </a:cubicBezTo>
                  <a:cubicBezTo>
                    <a:pt x="1" y="44"/>
                    <a:pt x="1" y="44"/>
                    <a:pt x="1" y="44"/>
                  </a:cubicBezTo>
                  <a:cubicBezTo>
                    <a:pt x="1" y="44"/>
                    <a:pt x="1" y="44"/>
                    <a:pt x="1" y="44"/>
                  </a:cubicBezTo>
                  <a:cubicBezTo>
                    <a:pt x="1" y="44"/>
                    <a:pt x="1" y="44"/>
                    <a:pt x="1" y="44"/>
                  </a:cubicBezTo>
                  <a:cubicBezTo>
                    <a:pt x="1" y="44"/>
                    <a:pt x="1" y="44"/>
                    <a:pt x="1" y="44"/>
                  </a:cubicBezTo>
                  <a:cubicBezTo>
                    <a:pt x="1" y="44"/>
                    <a:pt x="1" y="44"/>
                    <a:pt x="1" y="44"/>
                  </a:cubicBezTo>
                  <a:cubicBezTo>
                    <a:pt x="1" y="44"/>
                    <a:pt x="1" y="44"/>
                    <a:pt x="2" y="44"/>
                  </a:cubicBezTo>
                  <a:cubicBezTo>
                    <a:pt x="2" y="44"/>
                    <a:pt x="2" y="44"/>
                    <a:pt x="2" y="44"/>
                  </a:cubicBezTo>
                  <a:cubicBezTo>
                    <a:pt x="2" y="44"/>
                    <a:pt x="2" y="44"/>
                    <a:pt x="2" y="44"/>
                  </a:cubicBezTo>
                  <a:cubicBezTo>
                    <a:pt x="2" y="44"/>
                    <a:pt x="2" y="44"/>
                    <a:pt x="2" y="44"/>
                  </a:cubicBezTo>
                  <a:cubicBezTo>
                    <a:pt x="2" y="44"/>
                    <a:pt x="2" y="44"/>
                    <a:pt x="2" y="44"/>
                  </a:cubicBezTo>
                  <a:cubicBezTo>
                    <a:pt x="2" y="44"/>
                    <a:pt x="2" y="44"/>
                    <a:pt x="2" y="44"/>
                  </a:cubicBezTo>
                  <a:cubicBezTo>
                    <a:pt x="2" y="44"/>
                    <a:pt x="2" y="44"/>
                    <a:pt x="2" y="44"/>
                  </a:cubicBezTo>
                  <a:cubicBezTo>
                    <a:pt x="2" y="44"/>
                    <a:pt x="2" y="44"/>
                    <a:pt x="2" y="44"/>
                  </a:cubicBezTo>
                  <a:cubicBezTo>
                    <a:pt x="79" y="45"/>
                    <a:pt x="142" y="108"/>
                    <a:pt x="143" y="185"/>
                  </a:cubicBezTo>
                  <a:cubicBezTo>
                    <a:pt x="143" y="185"/>
                    <a:pt x="143" y="185"/>
                    <a:pt x="143" y="185"/>
                  </a:cubicBezTo>
                  <a:cubicBezTo>
                    <a:pt x="143" y="185"/>
                    <a:pt x="143" y="185"/>
                    <a:pt x="143" y="185"/>
                  </a:cubicBezTo>
                  <a:cubicBezTo>
                    <a:pt x="143" y="185"/>
                    <a:pt x="143" y="185"/>
                    <a:pt x="143" y="185"/>
                  </a:cubicBezTo>
                  <a:cubicBezTo>
                    <a:pt x="143" y="185"/>
                    <a:pt x="143" y="185"/>
                    <a:pt x="143" y="185"/>
                  </a:cubicBezTo>
                  <a:cubicBezTo>
                    <a:pt x="143" y="185"/>
                    <a:pt x="143" y="185"/>
                    <a:pt x="143" y="185"/>
                  </a:cubicBezTo>
                  <a:cubicBezTo>
                    <a:pt x="143" y="185"/>
                    <a:pt x="143" y="185"/>
                    <a:pt x="143" y="185"/>
                  </a:cubicBezTo>
                  <a:cubicBezTo>
                    <a:pt x="143" y="185"/>
                    <a:pt x="143" y="185"/>
                    <a:pt x="143" y="185"/>
                  </a:cubicBezTo>
                  <a:cubicBezTo>
                    <a:pt x="143" y="185"/>
                    <a:pt x="143" y="186"/>
                    <a:pt x="143" y="186"/>
                  </a:cubicBezTo>
                  <a:cubicBezTo>
                    <a:pt x="143" y="186"/>
                    <a:pt x="143" y="186"/>
                    <a:pt x="143" y="186"/>
                  </a:cubicBezTo>
                  <a:cubicBezTo>
                    <a:pt x="143" y="186"/>
                    <a:pt x="143" y="186"/>
                    <a:pt x="143" y="186"/>
                  </a:cubicBezTo>
                  <a:cubicBezTo>
                    <a:pt x="143" y="186"/>
                    <a:pt x="143" y="186"/>
                    <a:pt x="143" y="186"/>
                  </a:cubicBezTo>
                  <a:cubicBezTo>
                    <a:pt x="143" y="186"/>
                    <a:pt x="143" y="186"/>
                    <a:pt x="143" y="186"/>
                  </a:cubicBezTo>
                  <a:cubicBezTo>
                    <a:pt x="143" y="186"/>
                    <a:pt x="143" y="186"/>
                    <a:pt x="143" y="186"/>
                  </a:cubicBezTo>
                  <a:cubicBezTo>
                    <a:pt x="143" y="186"/>
                    <a:pt x="143" y="186"/>
                    <a:pt x="143" y="186"/>
                  </a:cubicBezTo>
                  <a:cubicBezTo>
                    <a:pt x="143" y="186"/>
                    <a:pt x="143" y="186"/>
                    <a:pt x="143" y="186"/>
                  </a:cubicBezTo>
                  <a:cubicBezTo>
                    <a:pt x="143" y="186"/>
                    <a:pt x="143" y="186"/>
                    <a:pt x="143" y="187"/>
                  </a:cubicBezTo>
                  <a:cubicBezTo>
                    <a:pt x="143" y="187"/>
                    <a:pt x="143" y="187"/>
                    <a:pt x="143" y="187"/>
                  </a:cubicBezTo>
                  <a:cubicBezTo>
                    <a:pt x="143" y="187"/>
                    <a:pt x="143" y="187"/>
                    <a:pt x="143" y="187"/>
                  </a:cubicBezTo>
                  <a:cubicBezTo>
                    <a:pt x="143" y="187"/>
                    <a:pt x="143" y="187"/>
                    <a:pt x="143" y="187"/>
                  </a:cubicBezTo>
                  <a:cubicBezTo>
                    <a:pt x="143" y="187"/>
                    <a:pt x="143" y="187"/>
                    <a:pt x="143" y="187"/>
                  </a:cubicBezTo>
                  <a:cubicBezTo>
                    <a:pt x="143" y="187"/>
                    <a:pt x="143" y="187"/>
                    <a:pt x="143" y="187"/>
                  </a:cubicBezTo>
                  <a:cubicBezTo>
                    <a:pt x="143" y="187"/>
                    <a:pt x="143" y="187"/>
                    <a:pt x="143" y="187"/>
                  </a:cubicBezTo>
                  <a:cubicBezTo>
                    <a:pt x="143" y="187"/>
                    <a:pt x="143" y="187"/>
                    <a:pt x="143" y="187"/>
                  </a:cubicBezTo>
                  <a:cubicBezTo>
                    <a:pt x="143" y="187"/>
                    <a:pt x="143" y="187"/>
                    <a:pt x="143" y="187"/>
                  </a:cubicBezTo>
                  <a:cubicBezTo>
                    <a:pt x="143" y="187"/>
                    <a:pt x="143" y="187"/>
                    <a:pt x="143" y="187"/>
                  </a:cubicBezTo>
                  <a:cubicBezTo>
                    <a:pt x="143" y="187"/>
                    <a:pt x="143" y="187"/>
                    <a:pt x="143" y="187"/>
                  </a:cubicBezTo>
                  <a:cubicBezTo>
                    <a:pt x="143" y="187"/>
                    <a:pt x="143" y="187"/>
                    <a:pt x="143" y="187"/>
                  </a:cubicBezTo>
                  <a:cubicBezTo>
                    <a:pt x="143" y="266"/>
                    <a:pt x="79" y="330"/>
                    <a:pt x="0" y="330"/>
                  </a:cubicBezTo>
                  <a:cubicBezTo>
                    <a:pt x="0" y="374"/>
                    <a:pt x="0" y="374"/>
                    <a:pt x="0" y="374"/>
                  </a:cubicBezTo>
                  <a:cubicBezTo>
                    <a:pt x="0" y="374"/>
                    <a:pt x="0" y="374"/>
                    <a:pt x="0" y="374"/>
                  </a:cubicBezTo>
                  <a:cubicBezTo>
                    <a:pt x="103" y="374"/>
                    <a:pt x="187" y="290"/>
                    <a:pt x="187" y="187"/>
                  </a:cubicBezTo>
                  <a:cubicBezTo>
                    <a:pt x="187" y="135"/>
                    <a:pt x="166" y="88"/>
                    <a:pt x="132" y="54"/>
                  </a:cubicBezTo>
                  <a:cubicBezTo>
                    <a:pt x="121" y="43"/>
                    <a:pt x="109" y="34"/>
                    <a:pt x="97" y="27"/>
                  </a:cubicBezTo>
                  <a:cubicBezTo>
                    <a:pt x="68" y="10"/>
                    <a:pt x="35" y="0"/>
                    <a:pt x="0" y="0"/>
                  </a:cubicBezTo>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30"/>
            <p:cNvSpPr>
              <a:spLocks/>
            </p:cNvSpPr>
            <p:nvPr/>
          </p:nvSpPr>
          <p:spPr bwMode="auto">
            <a:xfrm>
              <a:off x="7006910" y="2036619"/>
              <a:ext cx="285402" cy="570159"/>
            </a:xfrm>
            <a:custGeom>
              <a:avLst/>
              <a:gdLst>
                <a:gd name="T0" fmla="*/ 0 w 187"/>
                <a:gd name="T1" fmla="*/ 187 h 374"/>
                <a:gd name="T2" fmla="*/ 187 w 187"/>
                <a:gd name="T3" fmla="*/ 330 h 374"/>
                <a:gd name="T4" fmla="*/ 187 w 187"/>
                <a:gd name="T5" fmla="*/ 330 h 374"/>
                <a:gd name="T6" fmla="*/ 187 w 187"/>
                <a:gd name="T7" fmla="*/ 330 h 374"/>
                <a:gd name="T8" fmla="*/ 186 w 187"/>
                <a:gd name="T9" fmla="*/ 330 h 374"/>
                <a:gd name="T10" fmla="*/ 186 w 187"/>
                <a:gd name="T11" fmla="*/ 330 h 374"/>
                <a:gd name="T12" fmla="*/ 186 w 187"/>
                <a:gd name="T13" fmla="*/ 330 h 374"/>
                <a:gd name="T14" fmla="*/ 186 w 187"/>
                <a:gd name="T15" fmla="*/ 330 h 374"/>
                <a:gd name="T16" fmla="*/ 185 w 187"/>
                <a:gd name="T17" fmla="*/ 330 h 374"/>
                <a:gd name="T18" fmla="*/ 185 w 187"/>
                <a:gd name="T19" fmla="*/ 330 h 374"/>
                <a:gd name="T20" fmla="*/ 185 w 187"/>
                <a:gd name="T21" fmla="*/ 330 h 374"/>
                <a:gd name="T22" fmla="*/ 185 w 187"/>
                <a:gd name="T23" fmla="*/ 330 h 374"/>
                <a:gd name="T24" fmla="*/ 184 w 187"/>
                <a:gd name="T25" fmla="*/ 330 h 374"/>
                <a:gd name="T26" fmla="*/ 184 w 187"/>
                <a:gd name="T27" fmla="*/ 330 h 374"/>
                <a:gd name="T28" fmla="*/ 184 w 187"/>
                <a:gd name="T29" fmla="*/ 330 h 374"/>
                <a:gd name="T30" fmla="*/ 78 w 187"/>
                <a:gd name="T31" fmla="*/ 280 h 374"/>
                <a:gd name="T32" fmla="*/ 44 w 187"/>
                <a:gd name="T33" fmla="*/ 190 h 374"/>
                <a:gd name="T34" fmla="*/ 44 w 187"/>
                <a:gd name="T35" fmla="*/ 190 h 374"/>
                <a:gd name="T36" fmla="*/ 44 w 187"/>
                <a:gd name="T37" fmla="*/ 189 h 374"/>
                <a:gd name="T38" fmla="*/ 44 w 187"/>
                <a:gd name="T39" fmla="*/ 189 h 374"/>
                <a:gd name="T40" fmla="*/ 44 w 187"/>
                <a:gd name="T41" fmla="*/ 189 h 374"/>
                <a:gd name="T42" fmla="*/ 44 w 187"/>
                <a:gd name="T43" fmla="*/ 189 h 374"/>
                <a:gd name="T44" fmla="*/ 44 w 187"/>
                <a:gd name="T45" fmla="*/ 189 h 374"/>
                <a:gd name="T46" fmla="*/ 44 w 187"/>
                <a:gd name="T47" fmla="*/ 188 h 374"/>
                <a:gd name="T48" fmla="*/ 44 w 187"/>
                <a:gd name="T49" fmla="*/ 188 h 374"/>
                <a:gd name="T50" fmla="*/ 44 w 187"/>
                <a:gd name="T51" fmla="*/ 188 h 374"/>
                <a:gd name="T52" fmla="*/ 44 w 187"/>
                <a:gd name="T53" fmla="*/ 188 h 374"/>
                <a:gd name="T54" fmla="*/ 44 w 187"/>
                <a:gd name="T55" fmla="*/ 188 h 374"/>
                <a:gd name="T56" fmla="*/ 44 w 187"/>
                <a:gd name="T57" fmla="*/ 187 h 374"/>
                <a:gd name="T58" fmla="*/ 44 w 187"/>
                <a:gd name="T59" fmla="*/ 187 h 374"/>
                <a:gd name="T60" fmla="*/ 44 w 187"/>
                <a:gd name="T61" fmla="*/ 187 h 374"/>
                <a:gd name="T62" fmla="*/ 44 w 187"/>
                <a:gd name="T63" fmla="*/ 187 h 374"/>
                <a:gd name="T64" fmla="*/ 44 w 187"/>
                <a:gd name="T65" fmla="*/ 187 h 374"/>
                <a:gd name="T66" fmla="*/ 187 w 187"/>
                <a:gd name="T67"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7" h="374">
                  <a:moveTo>
                    <a:pt x="187" y="0"/>
                  </a:moveTo>
                  <a:cubicBezTo>
                    <a:pt x="84" y="0"/>
                    <a:pt x="0" y="84"/>
                    <a:pt x="0" y="187"/>
                  </a:cubicBezTo>
                  <a:cubicBezTo>
                    <a:pt x="0" y="290"/>
                    <a:pt x="84" y="374"/>
                    <a:pt x="187" y="374"/>
                  </a:cubicBezTo>
                  <a:cubicBezTo>
                    <a:pt x="187" y="330"/>
                    <a:pt x="187" y="330"/>
                    <a:pt x="187" y="330"/>
                  </a:cubicBezTo>
                  <a:cubicBezTo>
                    <a:pt x="187" y="330"/>
                    <a:pt x="187" y="330"/>
                    <a:pt x="187" y="330"/>
                  </a:cubicBezTo>
                  <a:cubicBezTo>
                    <a:pt x="187" y="330"/>
                    <a:pt x="187" y="330"/>
                    <a:pt x="187" y="330"/>
                  </a:cubicBezTo>
                  <a:cubicBezTo>
                    <a:pt x="187" y="330"/>
                    <a:pt x="187" y="330"/>
                    <a:pt x="187" y="330"/>
                  </a:cubicBezTo>
                  <a:cubicBezTo>
                    <a:pt x="187" y="330"/>
                    <a:pt x="187" y="330"/>
                    <a:pt x="187" y="330"/>
                  </a:cubicBezTo>
                  <a:cubicBezTo>
                    <a:pt x="186" y="330"/>
                    <a:pt x="186" y="330"/>
                    <a:pt x="186" y="330"/>
                  </a:cubicBezTo>
                  <a:cubicBezTo>
                    <a:pt x="186" y="330"/>
                    <a:pt x="186" y="330"/>
                    <a:pt x="186" y="330"/>
                  </a:cubicBezTo>
                  <a:cubicBezTo>
                    <a:pt x="186" y="330"/>
                    <a:pt x="186" y="330"/>
                    <a:pt x="186" y="330"/>
                  </a:cubicBezTo>
                  <a:cubicBezTo>
                    <a:pt x="186" y="330"/>
                    <a:pt x="186" y="330"/>
                    <a:pt x="186" y="330"/>
                  </a:cubicBezTo>
                  <a:cubicBezTo>
                    <a:pt x="186" y="330"/>
                    <a:pt x="186" y="330"/>
                    <a:pt x="186" y="330"/>
                  </a:cubicBezTo>
                  <a:cubicBezTo>
                    <a:pt x="186" y="330"/>
                    <a:pt x="186" y="330"/>
                    <a:pt x="186" y="330"/>
                  </a:cubicBezTo>
                  <a:cubicBezTo>
                    <a:pt x="186" y="330"/>
                    <a:pt x="186" y="330"/>
                    <a:pt x="186" y="330"/>
                  </a:cubicBezTo>
                  <a:cubicBezTo>
                    <a:pt x="186" y="330"/>
                    <a:pt x="186" y="330"/>
                    <a:pt x="186" y="330"/>
                  </a:cubicBezTo>
                  <a:cubicBezTo>
                    <a:pt x="186" y="330"/>
                    <a:pt x="185" y="330"/>
                    <a:pt x="185" y="330"/>
                  </a:cubicBezTo>
                  <a:cubicBezTo>
                    <a:pt x="185" y="330"/>
                    <a:pt x="185" y="330"/>
                    <a:pt x="185" y="330"/>
                  </a:cubicBezTo>
                  <a:cubicBezTo>
                    <a:pt x="185" y="330"/>
                    <a:pt x="185" y="330"/>
                    <a:pt x="185" y="330"/>
                  </a:cubicBezTo>
                  <a:cubicBezTo>
                    <a:pt x="185" y="330"/>
                    <a:pt x="185" y="330"/>
                    <a:pt x="185" y="330"/>
                  </a:cubicBezTo>
                  <a:cubicBezTo>
                    <a:pt x="185" y="330"/>
                    <a:pt x="185" y="330"/>
                    <a:pt x="185" y="330"/>
                  </a:cubicBezTo>
                  <a:cubicBezTo>
                    <a:pt x="185" y="330"/>
                    <a:pt x="185" y="330"/>
                    <a:pt x="185" y="330"/>
                  </a:cubicBezTo>
                  <a:cubicBezTo>
                    <a:pt x="185" y="330"/>
                    <a:pt x="185" y="330"/>
                    <a:pt x="185" y="330"/>
                  </a:cubicBezTo>
                  <a:cubicBezTo>
                    <a:pt x="185" y="330"/>
                    <a:pt x="185" y="330"/>
                    <a:pt x="185" y="330"/>
                  </a:cubicBezTo>
                  <a:cubicBezTo>
                    <a:pt x="185" y="330"/>
                    <a:pt x="185" y="330"/>
                    <a:pt x="185" y="330"/>
                  </a:cubicBezTo>
                  <a:cubicBezTo>
                    <a:pt x="184" y="330"/>
                    <a:pt x="184" y="330"/>
                    <a:pt x="184" y="330"/>
                  </a:cubicBezTo>
                  <a:cubicBezTo>
                    <a:pt x="184" y="330"/>
                    <a:pt x="184" y="330"/>
                    <a:pt x="184" y="330"/>
                  </a:cubicBezTo>
                  <a:cubicBezTo>
                    <a:pt x="184" y="330"/>
                    <a:pt x="184" y="330"/>
                    <a:pt x="184" y="330"/>
                  </a:cubicBezTo>
                  <a:cubicBezTo>
                    <a:pt x="184" y="330"/>
                    <a:pt x="184" y="330"/>
                    <a:pt x="184" y="330"/>
                  </a:cubicBezTo>
                  <a:cubicBezTo>
                    <a:pt x="184" y="330"/>
                    <a:pt x="184" y="330"/>
                    <a:pt x="184" y="330"/>
                  </a:cubicBezTo>
                  <a:cubicBezTo>
                    <a:pt x="184" y="330"/>
                    <a:pt x="184" y="330"/>
                    <a:pt x="184" y="330"/>
                  </a:cubicBezTo>
                  <a:cubicBezTo>
                    <a:pt x="141" y="329"/>
                    <a:pt x="103" y="310"/>
                    <a:pt x="78" y="280"/>
                  </a:cubicBezTo>
                  <a:cubicBezTo>
                    <a:pt x="67" y="267"/>
                    <a:pt x="59" y="253"/>
                    <a:pt x="53" y="238"/>
                  </a:cubicBezTo>
                  <a:cubicBezTo>
                    <a:pt x="47" y="223"/>
                    <a:pt x="44" y="207"/>
                    <a:pt x="44" y="190"/>
                  </a:cubicBezTo>
                  <a:cubicBezTo>
                    <a:pt x="44" y="190"/>
                    <a:pt x="44" y="190"/>
                    <a:pt x="44" y="190"/>
                  </a:cubicBezTo>
                  <a:cubicBezTo>
                    <a:pt x="44" y="190"/>
                    <a:pt x="44" y="190"/>
                    <a:pt x="44" y="190"/>
                  </a:cubicBezTo>
                  <a:cubicBezTo>
                    <a:pt x="44" y="190"/>
                    <a:pt x="44" y="190"/>
                    <a:pt x="44" y="190"/>
                  </a:cubicBezTo>
                  <a:cubicBezTo>
                    <a:pt x="44" y="190"/>
                    <a:pt x="44" y="190"/>
                    <a:pt x="44" y="189"/>
                  </a:cubicBezTo>
                  <a:cubicBezTo>
                    <a:pt x="44" y="189"/>
                    <a:pt x="44" y="189"/>
                    <a:pt x="44" y="189"/>
                  </a:cubicBezTo>
                  <a:cubicBezTo>
                    <a:pt x="44" y="189"/>
                    <a:pt x="44" y="189"/>
                    <a:pt x="44" y="189"/>
                  </a:cubicBezTo>
                  <a:cubicBezTo>
                    <a:pt x="44" y="189"/>
                    <a:pt x="44" y="189"/>
                    <a:pt x="44" y="189"/>
                  </a:cubicBezTo>
                  <a:cubicBezTo>
                    <a:pt x="44" y="189"/>
                    <a:pt x="44" y="189"/>
                    <a:pt x="44" y="189"/>
                  </a:cubicBezTo>
                  <a:cubicBezTo>
                    <a:pt x="44" y="189"/>
                    <a:pt x="44" y="189"/>
                    <a:pt x="44" y="189"/>
                  </a:cubicBezTo>
                  <a:cubicBezTo>
                    <a:pt x="44" y="189"/>
                    <a:pt x="44" y="189"/>
                    <a:pt x="44" y="189"/>
                  </a:cubicBezTo>
                  <a:cubicBezTo>
                    <a:pt x="44" y="189"/>
                    <a:pt x="44" y="189"/>
                    <a:pt x="44" y="189"/>
                  </a:cubicBezTo>
                  <a:cubicBezTo>
                    <a:pt x="44" y="189"/>
                    <a:pt x="44" y="189"/>
                    <a:pt x="44" y="189"/>
                  </a:cubicBezTo>
                  <a:cubicBezTo>
                    <a:pt x="44" y="189"/>
                    <a:pt x="44" y="189"/>
                    <a:pt x="44" y="189"/>
                  </a:cubicBezTo>
                  <a:cubicBezTo>
                    <a:pt x="44" y="188"/>
                    <a:pt x="44" y="188"/>
                    <a:pt x="44" y="188"/>
                  </a:cubicBezTo>
                  <a:cubicBezTo>
                    <a:pt x="44" y="188"/>
                    <a:pt x="44" y="188"/>
                    <a:pt x="44" y="188"/>
                  </a:cubicBezTo>
                  <a:cubicBezTo>
                    <a:pt x="44" y="188"/>
                    <a:pt x="44" y="188"/>
                    <a:pt x="44" y="188"/>
                  </a:cubicBezTo>
                  <a:cubicBezTo>
                    <a:pt x="44" y="188"/>
                    <a:pt x="44" y="188"/>
                    <a:pt x="44" y="188"/>
                  </a:cubicBezTo>
                  <a:cubicBezTo>
                    <a:pt x="44" y="188"/>
                    <a:pt x="44" y="188"/>
                    <a:pt x="44" y="188"/>
                  </a:cubicBezTo>
                  <a:cubicBezTo>
                    <a:pt x="44" y="188"/>
                    <a:pt x="44" y="188"/>
                    <a:pt x="44" y="188"/>
                  </a:cubicBezTo>
                  <a:cubicBezTo>
                    <a:pt x="44" y="188"/>
                    <a:pt x="44" y="188"/>
                    <a:pt x="44" y="188"/>
                  </a:cubicBezTo>
                  <a:cubicBezTo>
                    <a:pt x="44" y="188"/>
                    <a:pt x="44" y="188"/>
                    <a:pt x="44" y="188"/>
                  </a:cubicBezTo>
                  <a:cubicBezTo>
                    <a:pt x="44" y="188"/>
                    <a:pt x="44" y="188"/>
                    <a:pt x="44" y="188"/>
                  </a:cubicBezTo>
                  <a:cubicBezTo>
                    <a:pt x="44" y="187"/>
                    <a:pt x="44" y="187"/>
                    <a:pt x="44" y="187"/>
                  </a:cubicBezTo>
                  <a:cubicBezTo>
                    <a:pt x="44" y="187"/>
                    <a:pt x="44" y="187"/>
                    <a:pt x="44" y="187"/>
                  </a:cubicBezTo>
                  <a:cubicBezTo>
                    <a:pt x="44" y="187"/>
                    <a:pt x="44" y="187"/>
                    <a:pt x="44" y="187"/>
                  </a:cubicBezTo>
                  <a:cubicBezTo>
                    <a:pt x="44" y="187"/>
                    <a:pt x="44" y="187"/>
                    <a:pt x="44" y="187"/>
                  </a:cubicBezTo>
                  <a:cubicBezTo>
                    <a:pt x="44" y="187"/>
                    <a:pt x="44" y="187"/>
                    <a:pt x="44" y="187"/>
                  </a:cubicBezTo>
                  <a:cubicBezTo>
                    <a:pt x="44" y="187"/>
                    <a:pt x="44" y="187"/>
                    <a:pt x="44" y="187"/>
                  </a:cubicBezTo>
                  <a:cubicBezTo>
                    <a:pt x="44" y="187"/>
                    <a:pt x="44" y="187"/>
                    <a:pt x="44" y="187"/>
                  </a:cubicBezTo>
                  <a:cubicBezTo>
                    <a:pt x="44" y="187"/>
                    <a:pt x="44" y="187"/>
                    <a:pt x="44" y="187"/>
                  </a:cubicBezTo>
                  <a:cubicBezTo>
                    <a:pt x="44" y="187"/>
                    <a:pt x="44" y="187"/>
                    <a:pt x="44" y="187"/>
                  </a:cubicBezTo>
                  <a:cubicBezTo>
                    <a:pt x="44" y="187"/>
                    <a:pt x="44" y="187"/>
                    <a:pt x="44" y="187"/>
                  </a:cubicBezTo>
                  <a:cubicBezTo>
                    <a:pt x="44" y="108"/>
                    <a:pt x="108" y="44"/>
                    <a:pt x="187" y="44"/>
                  </a:cubicBezTo>
                  <a:cubicBezTo>
                    <a:pt x="187" y="0"/>
                    <a:pt x="187" y="0"/>
                    <a:pt x="187" y="0"/>
                  </a:cubicBezTo>
                  <a:cubicBezTo>
                    <a:pt x="187" y="0"/>
                    <a:pt x="187" y="0"/>
                    <a:pt x="187" y="0"/>
                  </a:cubicBezTo>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217" name="组合 216"/>
            <p:cNvGrpSpPr/>
            <p:nvPr/>
          </p:nvGrpSpPr>
          <p:grpSpPr>
            <a:xfrm>
              <a:off x="7261710" y="2163213"/>
              <a:ext cx="61204" cy="316969"/>
              <a:chOff x="6868713" y="2067275"/>
              <a:chExt cx="61204" cy="316969"/>
            </a:xfrm>
            <a:solidFill>
              <a:schemeClr val="accent1">
                <a:lumMod val="75000"/>
              </a:schemeClr>
            </a:solidFill>
          </p:grpSpPr>
          <p:sp>
            <p:nvSpPr>
              <p:cNvPr id="96" name="Oval 44"/>
              <p:cNvSpPr>
                <a:spLocks noChangeArrowheads="1"/>
              </p:cNvSpPr>
              <p:nvPr/>
            </p:nvSpPr>
            <p:spPr bwMode="auto">
              <a:xfrm>
                <a:off x="6868713" y="2323685"/>
                <a:ext cx="61204" cy="605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Rectangle 45"/>
              <p:cNvSpPr>
                <a:spLocks noChangeArrowheads="1"/>
              </p:cNvSpPr>
              <p:nvPr/>
            </p:nvSpPr>
            <p:spPr bwMode="auto">
              <a:xfrm>
                <a:off x="6871934" y="2067275"/>
                <a:ext cx="54761" cy="2229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220" name="矩形 219"/>
          <p:cNvSpPr/>
          <p:nvPr/>
        </p:nvSpPr>
        <p:spPr>
          <a:xfrm>
            <a:off x="2952083" y="2499731"/>
            <a:ext cx="4253822" cy="430887"/>
          </a:xfrm>
          <a:prstGeom prst="rect">
            <a:avLst/>
          </a:prstGeom>
        </p:spPr>
        <p:txBody>
          <a:bodyPr wrap="square">
            <a:spAutoFit/>
          </a:bodyPr>
          <a:lstStyle/>
          <a:p>
            <a:pPr algn="just">
              <a:spcAft>
                <a:spcPts val="0"/>
              </a:spcAft>
            </a:pPr>
            <a:r>
              <a:rPr lang="zh-CN" altLang="en-US" sz="2200" kern="100" dirty="0" smtClean="0">
                <a:latin typeface="+mj-ea"/>
                <a:ea typeface="+mj-ea"/>
                <a:cs typeface="Times New Roman" panose="02020603050405020304" pitchFamily="18" charset="0"/>
              </a:rPr>
              <a:t>写明商品的名称和具体质量</a:t>
            </a:r>
            <a:endParaRPr lang="zh-CN" altLang="zh-CN" sz="2200" kern="100" dirty="0">
              <a:latin typeface="+mj-ea"/>
              <a:ea typeface="+mj-ea"/>
              <a:cs typeface="Times New Roman" panose="02020603050405020304" pitchFamily="18" charset="0"/>
            </a:endParaRPr>
          </a:p>
        </p:txBody>
      </p:sp>
      <p:sp>
        <p:nvSpPr>
          <p:cNvPr id="29" name="矩形 28"/>
          <p:cNvSpPr/>
          <p:nvPr/>
        </p:nvSpPr>
        <p:spPr>
          <a:xfrm>
            <a:off x="2952083" y="3082722"/>
            <a:ext cx="5354790" cy="769441"/>
          </a:xfrm>
          <a:prstGeom prst="rect">
            <a:avLst/>
          </a:prstGeom>
        </p:spPr>
        <p:txBody>
          <a:bodyPr wrap="square">
            <a:spAutoFit/>
          </a:bodyPr>
          <a:lstStyle/>
          <a:p>
            <a:pPr algn="just">
              <a:spcAft>
                <a:spcPts val="0"/>
              </a:spcAft>
            </a:pPr>
            <a:r>
              <a:rPr lang="zh-CN" altLang="en-US" sz="2200" kern="100" dirty="0">
                <a:latin typeface="+mj-ea"/>
                <a:ea typeface="+mj-ea"/>
                <a:cs typeface="Times New Roman" panose="02020603050405020304" pitchFamily="18" charset="0"/>
              </a:rPr>
              <a:t>凭样品买卖时，列上样品的编号，寄送样品和确定的日期。</a:t>
            </a:r>
            <a:endParaRPr lang="zh-CN" altLang="zh-CN" sz="2200" kern="100" dirty="0">
              <a:latin typeface="+mj-ea"/>
              <a:ea typeface="+mj-ea"/>
              <a:cs typeface="Times New Roman" panose="02020603050405020304" pitchFamily="18" charset="0"/>
            </a:endParaRPr>
          </a:p>
        </p:txBody>
      </p:sp>
      <p:grpSp>
        <p:nvGrpSpPr>
          <p:cNvPr id="17" name="组合 50"/>
          <p:cNvGrpSpPr>
            <a:grpSpLocks/>
          </p:cNvGrpSpPr>
          <p:nvPr/>
        </p:nvGrpSpPr>
        <p:grpSpPr bwMode="auto">
          <a:xfrm>
            <a:off x="145505" y="94325"/>
            <a:ext cx="603250" cy="552450"/>
            <a:chOff x="0" y="0"/>
            <a:chExt cx="737947" cy="676838"/>
          </a:xfrm>
        </p:grpSpPr>
        <p:sp>
          <p:nvSpPr>
            <p:cNvPr id="18"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9"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20"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21" name="标题 1"/>
          <p:cNvSpPr txBox="1">
            <a:spLocks noChangeArrowheads="1"/>
          </p:cNvSpPr>
          <p:nvPr/>
        </p:nvSpPr>
        <p:spPr>
          <a:xfrm>
            <a:off x="1052513" y="167858"/>
            <a:ext cx="5605864" cy="482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zh-CN" altLang="en-US" sz="2400" b="1"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合同中的品质条款</a:t>
            </a:r>
            <a:endParaRPr lang="en-US" altLang="zh-CN" sz="2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680438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anim calcmode="lin" valueType="num">
                                      <p:cBhvr>
                                        <p:cTn id="8" dur="500" fill="hold"/>
                                        <p:tgtEl>
                                          <p:spTgt spid="50"/>
                                        </p:tgtEl>
                                        <p:attrNameLst>
                                          <p:attrName>ppt_x</p:attrName>
                                        </p:attrNameLst>
                                      </p:cBhvr>
                                      <p:tavLst>
                                        <p:tav tm="0">
                                          <p:val>
                                            <p:strVal val="#ppt_x"/>
                                          </p:val>
                                        </p:tav>
                                        <p:tav tm="100000">
                                          <p:val>
                                            <p:strVal val="#ppt_x"/>
                                          </p:val>
                                        </p:tav>
                                      </p:tavLst>
                                    </p:anim>
                                    <p:anim calcmode="lin" valueType="num">
                                      <p:cBhvr>
                                        <p:cTn id="9" dur="500" fill="hold"/>
                                        <p:tgtEl>
                                          <p:spTgt spid="5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strVal val="#ppt_x"/>
                                          </p:val>
                                        </p:tav>
                                        <p:tav tm="100000">
                                          <p:val>
                                            <p:strVal val="#ppt_x"/>
                                          </p:val>
                                        </p:tav>
                                      </p:tavLst>
                                    </p:anim>
                                    <p:anim calcmode="lin" valueType="num">
                                      <p:cBhvr>
                                        <p:cTn id="15" dur="500" fill="hold"/>
                                        <p:tgtEl>
                                          <p:spTgt spid="4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grpId="0" nodeType="afterEffect">
                                  <p:stCondLst>
                                    <p:cond delay="0"/>
                                  </p:stCondLst>
                                  <p:childTnLst>
                                    <p:set>
                                      <p:cBhvr>
                                        <p:cTn id="18" dur="1" fill="hold">
                                          <p:stCondLst>
                                            <p:cond delay="0"/>
                                          </p:stCondLst>
                                        </p:cTn>
                                        <p:tgtEl>
                                          <p:spTgt spid="220"/>
                                        </p:tgtEl>
                                        <p:attrNameLst>
                                          <p:attrName>style.visibility</p:attrName>
                                        </p:attrNameLst>
                                      </p:cBhvr>
                                      <p:to>
                                        <p:strVal val="visible"/>
                                      </p:to>
                                    </p:set>
                                    <p:animEffect transition="in" filter="fade">
                                      <p:cBhvr>
                                        <p:cTn id="19" dur="500"/>
                                        <p:tgtEl>
                                          <p:spTgt spid="220"/>
                                        </p:tgtEl>
                                      </p:cBhvr>
                                    </p:animEffect>
                                    <p:anim calcmode="lin" valueType="num">
                                      <p:cBhvr>
                                        <p:cTn id="20" dur="500" fill="hold"/>
                                        <p:tgtEl>
                                          <p:spTgt spid="220"/>
                                        </p:tgtEl>
                                        <p:attrNameLst>
                                          <p:attrName>ppt_x</p:attrName>
                                        </p:attrNameLst>
                                      </p:cBhvr>
                                      <p:tavLst>
                                        <p:tav tm="0">
                                          <p:val>
                                            <p:strVal val="#ppt_x"/>
                                          </p:val>
                                        </p:tav>
                                        <p:tav tm="100000">
                                          <p:val>
                                            <p:strVal val="#ppt_x"/>
                                          </p:val>
                                        </p:tav>
                                      </p:tavLst>
                                    </p:anim>
                                    <p:anim calcmode="lin" valueType="num">
                                      <p:cBhvr>
                                        <p:cTn id="21" dur="500" fill="hold"/>
                                        <p:tgtEl>
                                          <p:spTgt spid="220"/>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7" presetClass="entr" presetSubtype="0" fill="hold" nodeType="afterEffect">
                                  <p:stCondLst>
                                    <p:cond delay="0"/>
                                  </p:stCondLst>
                                  <p:childTnLst>
                                    <p:set>
                                      <p:cBhvr>
                                        <p:cTn id="24" dur="1" fill="hold">
                                          <p:stCondLst>
                                            <p:cond delay="0"/>
                                          </p:stCondLst>
                                        </p:cTn>
                                        <p:tgtEl>
                                          <p:spTgt spid="218"/>
                                        </p:tgtEl>
                                        <p:attrNameLst>
                                          <p:attrName>style.visibility</p:attrName>
                                        </p:attrNameLst>
                                      </p:cBhvr>
                                      <p:to>
                                        <p:strVal val="visible"/>
                                      </p:to>
                                    </p:set>
                                    <p:animEffect transition="in" filter="fade">
                                      <p:cBhvr>
                                        <p:cTn id="25" dur="500"/>
                                        <p:tgtEl>
                                          <p:spTgt spid="218"/>
                                        </p:tgtEl>
                                      </p:cBhvr>
                                    </p:animEffect>
                                    <p:anim calcmode="lin" valueType="num">
                                      <p:cBhvr>
                                        <p:cTn id="26" dur="500" fill="hold"/>
                                        <p:tgtEl>
                                          <p:spTgt spid="218"/>
                                        </p:tgtEl>
                                        <p:attrNameLst>
                                          <p:attrName>ppt_x</p:attrName>
                                        </p:attrNameLst>
                                      </p:cBhvr>
                                      <p:tavLst>
                                        <p:tav tm="0">
                                          <p:val>
                                            <p:strVal val="#ppt_x"/>
                                          </p:val>
                                        </p:tav>
                                        <p:tav tm="100000">
                                          <p:val>
                                            <p:strVal val="#ppt_x"/>
                                          </p:val>
                                        </p:tav>
                                      </p:tavLst>
                                    </p:anim>
                                    <p:anim calcmode="lin" valueType="num">
                                      <p:cBhvr>
                                        <p:cTn id="27" dur="500" fill="hold"/>
                                        <p:tgtEl>
                                          <p:spTgt spid="218"/>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2" presetClass="exit" presetSubtype="4" fill="hold" grpId="1" nodeType="afterEffect">
                                  <p:stCondLst>
                                    <p:cond delay="0"/>
                                  </p:stCondLst>
                                  <p:childTnLst>
                                    <p:anim calcmode="lin" valueType="num">
                                      <p:cBhvr additive="base">
                                        <p:cTn id="30" dur="250"/>
                                        <p:tgtEl>
                                          <p:spTgt spid="50"/>
                                        </p:tgtEl>
                                        <p:attrNameLst>
                                          <p:attrName>ppt_x</p:attrName>
                                        </p:attrNameLst>
                                      </p:cBhvr>
                                      <p:tavLst>
                                        <p:tav tm="0">
                                          <p:val>
                                            <p:strVal val="ppt_x"/>
                                          </p:val>
                                        </p:tav>
                                        <p:tav tm="100000">
                                          <p:val>
                                            <p:strVal val="ppt_x"/>
                                          </p:val>
                                        </p:tav>
                                      </p:tavLst>
                                    </p:anim>
                                    <p:anim calcmode="lin" valueType="num">
                                      <p:cBhvr additive="base">
                                        <p:cTn id="31" dur="250"/>
                                        <p:tgtEl>
                                          <p:spTgt spid="50"/>
                                        </p:tgtEl>
                                        <p:attrNameLst>
                                          <p:attrName>ppt_y</p:attrName>
                                        </p:attrNameLst>
                                      </p:cBhvr>
                                      <p:tavLst>
                                        <p:tav tm="0">
                                          <p:val>
                                            <p:strVal val="ppt_y"/>
                                          </p:val>
                                        </p:tav>
                                        <p:tav tm="100000">
                                          <p:val>
                                            <p:strVal val="1+ppt_h/2"/>
                                          </p:val>
                                        </p:tav>
                                      </p:tavLst>
                                    </p:anim>
                                    <p:set>
                                      <p:cBhvr>
                                        <p:cTn id="32" dur="1" fill="hold">
                                          <p:stCondLst>
                                            <p:cond delay="249"/>
                                          </p:stCondLst>
                                        </p:cTn>
                                        <p:tgtEl>
                                          <p:spTgt spid="50"/>
                                        </p:tgtEl>
                                        <p:attrNameLst>
                                          <p:attrName>style.visibility</p:attrName>
                                        </p:attrNameLst>
                                      </p:cBhvr>
                                      <p:to>
                                        <p:strVal val="hidden"/>
                                      </p:to>
                                    </p:set>
                                  </p:childTnLst>
                                </p:cTn>
                              </p:par>
                            </p:childTnLst>
                          </p:cTn>
                        </p:par>
                        <p:par>
                          <p:cTn id="33" fill="hold">
                            <p:stCondLst>
                              <p:cond delay="2250"/>
                            </p:stCondLst>
                            <p:childTnLst>
                              <p:par>
                                <p:cTn id="34" presetID="2" presetClass="exit" presetSubtype="4" fill="hold" nodeType="afterEffect">
                                  <p:stCondLst>
                                    <p:cond delay="0"/>
                                  </p:stCondLst>
                                  <p:childTnLst>
                                    <p:anim calcmode="lin" valueType="num">
                                      <p:cBhvr additive="base">
                                        <p:cTn id="35" dur="250"/>
                                        <p:tgtEl>
                                          <p:spTgt spid="49"/>
                                        </p:tgtEl>
                                        <p:attrNameLst>
                                          <p:attrName>ppt_x</p:attrName>
                                        </p:attrNameLst>
                                      </p:cBhvr>
                                      <p:tavLst>
                                        <p:tav tm="0">
                                          <p:val>
                                            <p:strVal val="ppt_x"/>
                                          </p:val>
                                        </p:tav>
                                        <p:tav tm="100000">
                                          <p:val>
                                            <p:strVal val="ppt_x"/>
                                          </p:val>
                                        </p:tav>
                                      </p:tavLst>
                                    </p:anim>
                                    <p:anim calcmode="lin" valueType="num">
                                      <p:cBhvr additive="base">
                                        <p:cTn id="36" dur="250"/>
                                        <p:tgtEl>
                                          <p:spTgt spid="49"/>
                                        </p:tgtEl>
                                        <p:attrNameLst>
                                          <p:attrName>ppt_y</p:attrName>
                                        </p:attrNameLst>
                                      </p:cBhvr>
                                      <p:tavLst>
                                        <p:tav tm="0">
                                          <p:val>
                                            <p:strVal val="ppt_y"/>
                                          </p:val>
                                        </p:tav>
                                        <p:tav tm="100000">
                                          <p:val>
                                            <p:strVal val="1+ppt_h/2"/>
                                          </p:val>
                                        </p:tav>
                                      </p:tavLst>
                                    </p:anim>
                                    <p:set>
                                      <p:cBhvr>
                                        <p:cTn id="37" dur="1" fill="hold">
                                          <p:stCondLst>
                                            <p:cond delay="249"/>
                                          </p:stCondLst>
                                        </p:cTn>
                                        <p:tgtEl>
                                          <p:spTgt spid="49"/>
                                        </p:tgtEl>
                                        <p:attrNameLst>
                                          <p:attrName>style.visibility</p:attrName>
                                        </p:attrNameLst>
                                      </p:cBhvr>
                                      <p:to>
                                        <p:strVal val="hidden"/>
                                      </p:to>
                                    </p:set>
                                  </p:childTnLst>
                                </p:cTn>
                              </p:par>
                              <p:par>
                                <p:cTn id="38" presetID="2" presetClass="exit" presetSubtype="4" fill="hold" grpId="1" nodeType="withEffect">
                                  <p:stCondLst>
                                    <p:cond delay="0"/>
                                  </p:stCondLst>
                                  <p:childTnLst>
                                    <p:anim calcmode="lin" valueType="num">
                                      <p:cBhvr additive="base">
                                        <p:cTn id="39" dur="250"/>
                                        <p:tgtEl>
                                          <p:spTgt spid="220"/>
                                        </p:tgtEl>
                                        <p:attrNameLst>
                                          <p:attrName>ppt_x</p:attrName>
                                        </p:attrNameLst>
                                      </p:cBhvr>
                                      <p:tavLst>
                                        <p:tav tm="0">
                                          <p:val>
                                            <p:strVal val="ppt_x"/>
                                          </p:val>
                                        </p:tav>
                                        <p:tav tm="100000">
                                          <p:val>
                                            <p:strVal val="ppt_x"/>
                                          </p:val>
                                        </p:tav>
                                      </p:tavLst>
                                    </p:anim>
                                    <p:anim calcmode="lin" valueType="num">
                                      <p:cBhvr additive="base">
                                        <p:cTn id="40" dur="250"/>
                                        <p:tgtEl>
                                          <p:spTgt spid="220"/>
                                        </p:tgtEl>
                                        <p:attrNameLst>
                                          <p:attrName>ppt_y</p:attrName>
                                        </p:attrNameLst>
                                      </p:cBhvr>
                                      <p:tavLst>
                                        <p:tav tm="0">
                                          <p:val>
                                            <p:strVal val="ppt_y"/>
                                          </p:val>
                                        </p:tav>
                                        <p:tav tm="100000">
                                          <p:val>
                                            <p:strVal val="1+ppt_h/2"/>
                                          </p:val>
                                        </p:tav>
                                      </p:tavLst>
                                    </p:anim>
                                    <p:set>
                                      <p:cBhvr>
                                        <p:cTn id="41" dur="1" fill="hold">
                                          <p:stCondLst>
                                            <p:cond delay="249"/>
                                          </p:stCondLst>
                                        </p:cTn>
                                        <p:tgtEl>
                                          <p:spTgt spid="220"/>
                                        </p:tgtEl>
                                        <p:attrNameLst>
                                          <p:attrName>style.visibility</p:attrName>
                                        </p:attrNameLst>
                                      </p:cBhvr>
                                      <p:to>
                                        <p:strVal val="hidden"/>
                                      </p:to>
                                    </p:set>
                                  </p:childTnLst>
                                </p:cTn>
                              </p:par>
                            </p:childTnLst>
                          </p:cTn>
                        </p:par>
                        <p:par>
                          <p:cTn id="42" fill="hold">
                            <p:stCondLst>
                              <p:cond delay="2500"/>
                            </p:stCondLst>
                            <p:childTnLst>
                              <p:par>
                                <p:cTn id="43" presetID="2" presetClass="exit" presetSubtype="4" fill="hold" nodeType="afterEffect">
                                  <p:stCondLst>
                                    <p:cond delay="0"/>
                                  </p:stCondLst>
                                  <p:childTnLst>
                                    <p:anim calcmode="lin" valueType="num">
                                      <p:cBhvr additive="base">
                                        <p:cTn id="44" dur="250"/>
                                        <p:tgtEl>
                                          <p:spTgt spid="218"/>
                                        </p:tgtEl>
                                        <p:attrNameLst>
                                          <p:attrName>ppt_x</p:attrName>
                                        </p:attrNameLst>
                                      </p:cBhvr>
                                      <p:tavLst>
                                        <p:tav tm="0">
                                          <p:val>
                                            <p:strVal val="ppt_x"/>
                                          </p:val>
                                        </p:tav>
                                        <p:tav tm="100000">
                                          <p:val>
                                            <p:strVal val="ppt_x"/>
                                          </p:val>
                                        </p:tav>
                                      </p:tavLst>
                                    </p:anim>
                                    <p:anim calcmode="lin" valueType="num">
                                      <p:cBhvr additive="base">
                                        <p:cTn id="45" dur="250"/>
                                        <p:tgtEl>
                                          <p:spTgt spid="218"/>
                                        </p:tgtEl>
                                        <p:attrNameLst>
                                          <p:attrName>ppt_y</p:attrName>
                                        </p:attrNameLst>
                                      </p:cBhvr>
                                      <p:tavLst>
                                        <p:tav tm="0">
                                          <p:val>
                                            <p:strVal val="ppt_y"/>
                                          </p:val>
                                        </p:tav>
                                        <p:tav tm="100000">
                                          <p:val>
                                            <p:strVal val="1+ppt_h/2"/>
                                          </p:val>
                                        </p:tav>
                                      </p:tavLst>
                                    </p:anim>
                                    <p:set>
                                      <p:cBhvr>
                                        <p:cTn id="46" dur="1" fill="hold">
                                          <p:stCondLst>
                                            <p:cond delay="249"/>
                                          </p:stCondLst>
                                        </p:cTn>
                                        <p:tgtEl>
                                          <p:spTgt spid="218"/>
                                        </p:tgtEl>
                                        <p:attrNameLst>
                                          <p:attrName>style.visibility</p:attrName>
                                        </p:attrNameLst>
                                      </p:cBhvr>
                                      <p:to>
                                        <p:strVal val="hidden"/>
                                      </p:to>
                                    </p:set>
                                  </p:childTnLst>
                                </p:cTn>
                              </p:par>
                            </p:childTnLst>
                          </p:cTn>
                        </p:par>
                        <p:par>
                          <p:cTn id="47" fill="hold">
                            <p:stCondLst>
                              <p:cond delay="2750"/>
                            </p:stCondLst>
                            <p:childTnLst>
                              <p:par>
                                <p:cTn id="48" presetID="47" presetClass="entr" presetSubtype="0"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500"/>
                                        <p:tgtEl>
                                          <p:spTgt spid="29"/>
                                        </p:tgtEl>
                                      </p:cBhvr>
                                    </p:animEffect>
                                    <p:anim calcmode="lin" valueType="num">
                                      <p:cBhvr>
                                        <p:cTn id="51" dur="500" fill="hold"/>
                                        <p:tgtEl>
                                          <p:spTgt spid="29"/>
                                        </p:tgtEl>
                                        <p:attrNameLst>
                                          <p:attrName>ppt_x</p:attrName>
                                        </p:attrNameLst>
                                      </p:cBhvr>
                                      <p:tavLst>
                                        <p:tav tm="0">
                                          <p:val>
                                            <p:strVal val="#ppt_x"/>
                                          </p:val>
                                        </p:tav>
                                        <p:tav tm="100000">
                                          <p:val>
                                            <p:strVal val="#ppt_x"/>
                                          </p:val>
                                        </p:tav>
                                      </p:tavLst>
                                    </p:anim>
                                    <p:anim calcmode="lin" valueType="num">
                                      <p:cBhvr>
                                        <p:cTn id="52" dur="500" fill="hold"/>
                                        <p:tgtEl>
                                          <p:spTgt spid="29"/>
                                        </p:tgtEl>
                                        <p:attrNameLst>
                                          <p:attrName>ppt_y</p:attrName>
                                        </p:attrNameLst>
                                      </p:cBhvr>
                                      <p:tavLst>
                                        <p:tav tm="0">
                                          <p:val>
                                            <p:strVal val="#ppt_y-.1"/>
                                          </p:val>
                                        </p:tav>
                                        <p:tav tm="100000">
                                          <p:val>
                                            <p:strVal val="#ppt_y"/>
                                          </p:val>
                                        </p:tav>
                                      </p:tavLst>
                                    </p:anim>
                                  </p:childTnLst>
                                </p:cTn>
                              </p:par>
                              <p:par>
                                <p:cTn id="53" presetID="2" presetClass="exit" presetSubtype="4" fill="hold" grpId="1" nodeType="withEffect">
                                  <p:stCondLst>
                                    <p:cond delay="0"/>
                                  </p:stCondLst>
                                  <p:childTnLst>
                                    <p:anim calcmode="lin" valueType="num">
                                      <p:cBhvr additive="base">
                                        <p:cTn id="54" dur="250"/>
                                        <p:tgtEl>
                                          <p:spTgt spid="29"/>
                                        </p:tgtEl>
                                        <p:attrNameLst>
                                          <p:attrName>ppt_x</p:attrName>
                                        </p:attrNameLst>
                                      </p:cBhvr>
                                      <p:tavLst>
                                        <p:tav tm="0">
                                          <p:val>
                                            <p:strVal val="ppt_x"/>
                                          </p:val>
                                        </p:tav>
                                        <p:tav tm="100000">
                                          <p:val>
                                            <p:strVal val="ppt_x"/>
                                          </p:val>
                                        </p:tav>
                                      </p:tavLst>
                                    </p:anim>
                                    <p:anim calcmode="lin" valueType="num">
                                      <p:cBhvr additive="base">
                                        <p:cTn id="55" dur="250"/>
                                        <p:tgtEl>
                                          <p:spTgt spid="29"/>
                                        </p:tgtEl>
                                        <p:attrNameLst>
                                          <p:attrName>ppt_y</p:attrName>
                                        </p:attrNameLst>
                                      </p:cBhvr>
                                      <p:tavLst>
                                        <p:tav tm="0">
                                          <p:val>
                                            <p:strVal val="ppt_y"/>
                                          </p:val>
                                        </p:tav>
                                        <p:tav tm="100000">
                                          <p:val>
                                            <p:strVal val="1+ppt_h/2"/>
                                          </p:val>
                                        </p:tav>
                                      </p:tavLst>
                                    </p:anim>
                                    <p:set>
                                      <p:cBhvr>
                                        <p:cTn id="56" dur="1" fill="hold">
                                          <p:stCondLst>
                                            <p:cond delay="24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0" grpId="1"/>
      <p:bldP spid="220" grpId="0"/>
      <p:bldP spid="220" grpId="1"/>
      <p:bldP spid="29" grpId="0"/>
      <p:bldP spid="29"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1848200" y="2552387"/>
            <a:ext cx="4822371" cy="103239"/>
            <a:chOff x="6618518" y="1126210"/>
            <a:chExt cx="4822371" cy="103239"/>
          </a:xfrm>
        </p:grpSpPr>
        <p:sp>
          <p:nvSpPr>
            <p:cNvPr id="44" name="矩形 43"/>
            <p:cNvSpPr/>
            <p:nvPr/>
          </p:nvSpPr>
          <p:spPr>
            <a:xfrm>
              <a:off x="6618518" y="1126210"/>
              <a:ext cx="1983307" cy="10323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6" name="直接连接符 45"/>
            <p:cNvCxnSpPr/>
            <p:nvPr/>
          </p:nvCxnSpPr>
          <p:spPr>
            <a:xfrm flipV="1">
              <a:off x="8601825" y="1204048"/>
              <a:ext cx="2839064" cy="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50" name="文本框 49"/>
          <p:cNvSpPr txBox="1"/>
          <p:nvPr/>
        </p:nvSpPr>
        <p:spPr>
          <a:xfrm>
            <a:off x="1745027" y="1751508"/>
            <a:ext cx="5384807" cy="523220"/>
          </a:xfrm>
          <a:prstGeom prst="rect">
            <a:avLst/>
          </a:prstGeom>
          <a:noFill/>
        </p:spPr>
        <p:txBody>
          <a:bodyPr wrap="none" rtlCol="0">
            <a:spAutoFit/>
          </a:bodyPr>
          <a:lstStyle/>
          <a:p>
            <a:r>
              <a:rPr lang="zh-CN" altLang="en-US" sz="2800" dirty="0" smtClean="0">
                <a:latin typeface="Times New Roman" panose="02020603050405020304" pitchFamily="18" charset="0"/>
                <a:ea typeface="+mn-ea"/>
                <a:cs typeface="Times New Roman" panose="02020603050405020304" pitchFamily="18" charset="0"/>
              </a:rPr>
              <a:t>品质机动幅度</a:t>
            </a:r>
            <a:r>
              <a:rPr lang="zh-CN" altLang="en-US" sz="2800" b="1" dirty="0">
                <a:latin typeface="Times New Roman" panose="02020603050405020304" pitchFamily="18" charset="0"/>
                <a:ea typeface="+mn-ea"/>
                <a:cs typeface="Times New Roman" panose="02020603050405020304" pitchFamily="18" charset="0"/>
              </a:rPr>
              <a:t>（</a:t>
            </a:r>
            <a:r>
              <a:rPr lang="en-US" altLang="zh-CN" sz="2800" b="1" dirty="0">
                <a:latin typeface="Times New Roman" panose="02020603050405020304" pitchFamily="18" charset="0"/>
                <a:ea typeface="+mn-ea"/>
                <a:cs typeface="Times New Roman" panose="02020603050405020304" pitchFamily="18" charset="0"/>
              </a:rPr>
              <a:t>Quality Latitude</a:t>
            </a:r>
            <a:r>
              <a:rPr lang="en-US" altLang="zh-CN" sz="2800" b="1" dirty="0" smtClean="0">
                <a:latin typeface="Times New Roman" panose="02020603050405020304" pitchFamily="18" charset="0"/>
                <a:ea typeface="+mn-ea"/>
                <a:cs typeface="Times New Roman" panose="02020603050405020304" pitchFamily="18" charset="0"/>
              </a:rPr>
              <a:t>)</a:t>
            </a:r>
            <a:endParaRPr lang="zh-CN" altLang="en-US" sz="2800" b="1" dirty="0">
              <a:latin typeface="Times New Roman" panose="02020603050405020304" pitchFamily="18" charset="0"/>
              <a:ea typeface="+mn-ea"/>
              <a:cs typeface="Times New Roman" panose="02020603050405020304" pitchFamily="18" charset="0"/>
            </a:endParaRPr>
          </a:p>
        </p:txBody>
      </p:sp>
      <p:grpSp>
        <p:nvGrpSpPr>
          <p:cNvPr id="218" name="组合 217"/>
          <p:cNvGrpSpPr/>
          <p:nvPr/>
        </p:nvGrpSpPr>
        <p:grpSpPr>
          <a:xfrm>
            <a:off x="2030879" y="2776185"/>
            <a:ext cx="571448" cy="570159"/>
            <a:chOff x="7006910" y="2036619"/>
            <a:chExt cx="571448" cy="570159"/>
          </a:xfrm>
        </p:grpSpPr>
        <p:sp>
          <p:nvSpPr>
            <p:cNvPr id="80" name="Freeform 28"/>
            <p:cNvSpPr>
              <a:spLocks noEditPoints="1"/>
            </p:cNvSpPr>
            <p:nvPr/>
          </p:nvSpPr>
          <p:spPr bwMode="auto">
            <a:xfrm>
              <a:off x="7006910" y="2036619"/>
              <a:ext cx="571448" cy="570159"/>
            </a:xfrm>
            <a:custGeom>
              <a:avLst/>
              <a:gdLst>
                <a:gd name="T0" fmla="*/ 0 w 374"/>
                <a:gd name="T1" fmla="*/ 187 h 374"/>
                <a:gd name="T2" fmla="*/ 187 w 374"/>
                <a:gd name="T3" fmla="*/ 374 h 374"/>
                <a:gd name="T4" fmla="*/ 374 w 374"/>
                <a:gd name="T5" fmla="*/ 187 h 374"/>
                <a:gd name="T6" fmla="*/ 187 w 374"/>
                <a:gd name="T7" fmla="*/ 0 h 374"/>
                <a:gd name="T8" fmla="*/ 0 w 374"/>
                <a:gd name="T9" fmla="*/ 187 h 374"/>
                <a:gd name="T10" fmla="*/ 44 w 374"/>
                <a:gd name="T11" fmla="*/ 187 h 374"/>
                <a:gd name="T12" fmla="*/ 187 w 374"/>
                <a:gd name="T13" fmla="*/ 44 h 374"/>
                <a:gd name="T14" fmla="*/ 330 w 374"/>
                <a:gd name="T15" fmla="*/ 187 h 374"/>
                <a:gd name="T16" fmla="*/ 187 w 374"/>
                <a:gd name="T17" fmla="*/ 330 h 374"/>
                <a:gd name="T18" fmla="*/ 44 w 374"/>
                <a:gd name="T19" fmla="*/ 187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4" h="374">
                  <a:moveTo>
                    <a:pt x="0" y="187"/>
                  </a:moveTo>
                  <a:cubicBezTo>
                    <a:pt x="0" y="290"/>
                    <a:pt x="84" y="374"/>
                    <a:pt x="187" y="374"/>
                  </a:cubicBezTo>
                  <a:cubicBezTo>
                    <a:pt x="290" y="374"/>
                    <a:pt x="374" y="290"/>
                    <a:pt x="374" y="187"/>
                  </a:cubicBezTo>
                  <a:cubicBezTo>
                    <a:pt x="374" y="84"/>
                    <a:pt x="290" y="0"/>
                    <a:pt x="187" y="0"/>
                  </a:cubicBezTo>
                  <a:cubicBezTo>
                    <a:pt x="84" y="0"/>
                    <a:pt x="0" y="84"/>
                    <a:pt x="0" y="187"/>
                  </a:cubicBezTo>
                  <a:moveTo>
                    <a:pt x="44" y="187"/>
                  </a:moveTo>
                  <a:cubicBezTo>
                    <a:pt x="44" y="108"/>
                    <a:pt x="108" y="44"/>
                    <a:pt x="187" y="44"/>
                  </a:cubicBezTo>
                  <a:cubicBezTo>
                    <a:pt x="266" y="44"/>
                    <a:pt x="330" y="108"/>
                    <a:pt x="330" y="187"/>
                  </a:cubicBezTo>
                  <a:cubicBezTo>
                    <a:pt x="330" y="266"/>
                    <a:pt x="266" y="330"/>
                    <a:pt x="187" y="330"/>
                  </a:cubicBezTo>
                  <a:cubicBezTo>
                    <a:pt x="108" y="330"/>
                    <a:pt x="44" y="266"/>
                    <a:pt x="44" y="187"/>
                  </a:cubicBezTo>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29"/>
            <p:cNvSpPr>
              <a:spLocks/>
            </p:cNvSpPr>
            <p:nvPr/>
          </p:nvSpPr>
          <p:spPr bwMode="auto">
            <a:xfrm>
              <a:off x="7292312" y="2036619"/>
              <a:ext cx="286046" cy="570159"/>
            </a:xfrm>
            <a:custGeom>
              <a:avLst/>
              <a:gdLst>
                <a:gd name="T0" fmla="*/ 0 w 187"/>
                <a:gd name="T1" fmla="*/ 0 h 374"/>
                <a:gd name="T2" fmla="*/ 0 w 187"/>
                <a:gd name="T3" fmla="*/ 44 h 374"/>
                <a:gd name="T4" fmla="*/ 0 w 187"/>
                <a:gd name="T5" fmla="*/ 44 h 374"/>
                <a:gd name="T6" fmla="*/ 0 w 187"/>
                <a:gd name="T7" fmla="*/ 44 h 374"/>
                <a:gd name="T8" fmla="*/ 0 w 187"/>
                <a:gd name="T9" fmla="*/ 44 h 374"/>
                <a:gd name="T10" fmla="*/ 0 w 187"/>
                <a:gd name="T11" fmla="*/ 44 h 374"/>
                <a:gd name="T12" fmla="*/ 1 w 187"/>
                <a:gd name="T13" fmla="*/ 44 h 374"/>
                <a:gd name="T14" fmla="*/ 1 w 187"/>
                <a:gd name="T15" fmla="*/ 44 h 374"/>
                <a:gd name="T16" fmla="*/ 1 w 187"/>
                <a:gd name="T17" fmla="*/ 44 h 374"/>
                <a:gd name="T18" fmla="*/ 1 w 187"/>
                <a:gd name="T19" fmla="*/ 44 h 374"/>
                <a:gd name="T20" fmla="*/ 1 w 187"/>
                <a:gd name="T21" fmla="*/ 44 h 374"/>
                <a:gd name="T22" fmla="*/ 1 w 187"/>
                <a:gd name="T23" fmla="*/ 44 h 374"/>
                <a:gd name="T24" fmla="*/ 1 w 187"/>
                <a:gd name="T25" fmla="*/ 44 h 374"/>
                <a:gd name="T26" fmla="*/ 1 w 187"/>
                <a:gd name="T27" fmla="*/ 44 h 374"/>
                <a:gd name="T28" fmla="*/ 2 w 187"/>
                <a:gd name="T29" fmla="*/ 44 h 374"/>
                <a:gd name="T30" fmla="*/ 2 w 187"/>
                <a:gd name="T31" fmla="*/ 44 h 374"/>
                <a:gd name="T32" fmla="*/ 2 w 187"/>
                <a:gd name="T33" fmla="*/ 44 h 374"/>
                <a:gd name="T34" fmla="*/ 2 w 187"/>
                <a:gd name="T35" fmla="*/ 44 h 374"/>
                <a:gd name="T36" fmla="*/ 2 w 187"/>
                <a:gd name="T37" fmla="*/ 44 h 374"/>
                <a:gd name="T38" fmla="*/ 2 w 187"/>
                <a:gd name="T39" fmla="*/ 44 h 374"/>
                <a:gd name="T40" fmla="*/ 2 w 187"/>
                <a:gd name="T41" fmla="*/ 44 h 374"/>
                <a:gd name="T42" fmla="*/ 2 w 187"/>
                <a:gd name="T43" fmla="*/ 44 h 374"/>
                <a:gd name="T44" fmla="*/ 143 w 187"/>
                <a:gd name="T45" fmla="*/ 185 h 374"/>
                <a:gd name="T46" fmla="*/ 143 w 187"/>
                <a:gd name="T47" fmla="*/ 185 h 374"/>
                <a:gd name="T48" fmla="*/ 143 w 187"/>
                <a:gd name="T49" fmla="*/ 185 h 374"/>
                <a:gd name="T50" fmla="*/ 143 w 187"/>
                <a:gd name="T51" fmla="*/ 185 h 374"/>
                <a:gd name="T52" fmla="*/ 143 w 187"/>
                <a:gd name="T53" fmla="*/ 185 h 374"/>
                <a:gd name="T54" fmla="*/ 143 w 187"/>
                <a:gd name="T55" fmla="*/ 185 h 374"/>
                <a:gd name="T56" fmla="*/ 143 w 187"/>
                <a:gd name="T57" fmla="*/ 185 h 374"/>
                <a:gd name="T58" fmla="*/ 143 w 187"/>
                <a:gd name="T59" fmla="*/ 185 h 374"/>
                <a:gd name="T60" fmla="*/ 143 w 187"/>
                <a:gd name="T61" fmla="*/ 186 h 374"/>
                <a:gd name="T62" fmla="*/ 143 w 187"/>
                <a:gd name="T63" fmla="*/ 186 h 374"/>
                <a:gd name="T64" fmla="*/ 143 w 187"/>
                <a:gd name="T65" fmla="*/ 186 h 374"/>
                <a:gd name="T66" fmla="*/ 143 w 187"/>
                <a:gd name="T67" fmla="*/ 186 h 374"/>
                <a:gd name="T68" fmla="*/ 143 w 187"/>
                <a:gd name="T69" fmla="*/ 186 h 374"/>
                <a:gd name="T70" fmla="*/ 143 w 187"/>
                <a:gd name="T71" fmla="*/ 186 h 374"/>
                <a:gd name="T72" fmla="*/ 143 w 187"/>
                <a:gd name="T73" fmla="*/ 186 h 374"/>
                <a:gd name="T74" fmla="*/ 143 w 187"/>
                <a:gd name="T75" fmla="*/ 186 h 374"/>
                <a:gd name="T76" fmla="*/ 143 w 187"/>
                <a:gd name="T77" fmla="*/ 187 h 374"/>
                <a:gd name="T78" fmla="*/ 143 w 187"/>
                <a:gd name="T79" fmla="*/ 187 h 374"/>
                <a:gd name="T80" fmla="*/ 143 w 187"/>
                <a:gd name="T81" fmla="*/ 187 h 374"/>
                <a:gd name="T82" fmla="*/ 143 w 187"/>
                <a:gd name="T83" fmla="*/ 187 h 374"/>
                <a:gd name="T84" fmla="*/ 143 w 187"/>
                <a:gd name="T85" fmla="*/ 187 h 374"/>
                <a:gd name="T86" fmla="*/ 143 w 187"/>
                <a:gd name="T87" fmla="*/ 187 h 374"/>
                <a:gd name="T88" fmla="*/ 143 w 187"/>
                <a:gd name="T89" fmla="*/ 187 h 374"/>
                <a:gd name="T90" fmla="*/ 143 w 187"/>
                <a:gd name="T91" fmla="*/ 187 h 374"/>
                <a:gd name="T92" fmla="*/ 143 w 187"/>
                <a:gd name="T93" fmla="*/ 187 h 374"/>
                <a:gd name="T94" fmla="*/ 143 w 187"/>
                <a:gd name="T95" fmla="*/ 187 h 374"/>
                <a:gd name="T96" fmla="*/ 143 w 187"/>
                <a:gd name="T97" fmla="*/ 187 h 374"/>
                <a:gd name="T98" fmla="*/ 143 w 187"/>
                <a:gd name="T99" fmla="*/ 187 h 374"/>
                <a:gd name="T100" fmla="*/ 0 w 187"/>
                <a:gd name="T101" fmla="*/ 330 h 374"/>
                <a:gd name="T102" fmla="*/ 0 w 187"/>
                <a:gd name="T103" fmla="*/ 374 h 374"/>
                <a:gd name="T104" fmla="*/ 0 w 187"/>
                <a:gd name="T105" fmla="*/ 374 h 374"/>
                <a:gd name="T106" fmla="*/ 187 w 187"/>
                <a:gd name="T107" fmla="*/ 187 h 374"/>
                <a:gd name="T108" fmla="*/ 132 w 187"/>
                <a:gd name="T109" fmla="*/ 54 h 374"/>
                <a:gd name="T110" fmla="*/ 97 w 187"/>
                <a:gd name="T111" fmla="*/ 27 h 374"/>
                <a:gd name="T112" fmla="*/ 0 w 187"/>
                <a:gd name="T113"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7" h="374">
                  <a:moveTo>
                    <a:pt x="0" y="0"/>
                  </a:moveTo>
                  <a:cubicBezTo>
                    <a:pt x="0" y="44"/>
                    <a:pt x="0" y="44"/>
                    <a:pt x="0" y="44"/>
                  </a:cubicBezTo>
                  <a:cubicBezTo>
                    <a:pt x="0" y="44"/>
                    <a:pt x="0" y="44"/>
                    <a:pt x="0" y="44"/>
                  </a:cubicBezTo>
                  <a:cubicBezTo>
                    <a:pt x="0" y="44"/>
                    <a:pt x="0" y="44"/>
                    <a:pt x="0" y="44"/>
                  </a:cubicBezTo>
                  <a:cubicBezTo>
                    <a:pt x="0" y="44"/>
                    <a:pt x="0" y="44"/>
                    <a:pt x="0" y="44"/>
                  </a:cubicBezTo>
                  <a:cubicBezTo>
                    <a:pt x="0" y="44"/>
                    <a:pt x="0" y="44"/>
                    <a:pt x="0" y="44"/>
                  </a:cubicBezTo>
                  <a:cubicBezTo>
                    <a:pt x="0" y="44"/>
                    <a:pt x="1" y="44"/>
                    <a:pt x="1" y="44"/>
                  </a:cubicBezTo>
                  <a:cubicBezTo>
                    <a:pt x="1" y="44"/>
                    <a:pt x="1" y="44"/>
                    <a:pt x="1" y="44"/>
                  </a:cubicBezTo>
                  <a:cubicBezTo>
                    <a:pt x="1" y="44"/>
                    <a:pt x="1" y="44"/>
                    <a:pt x="1" y="44"/>
                  </a:cubicBezTo>
                  <a:cubicBezTo>
                    <a:pt x="1" y="44"/>
                    <a:pt x="1" y="44"/>
                    <a:pt x="1" y="44"/>
                  </a:cubicBezTo>
                  <a:cubicBezTo>
                    <a:pt x="1" y="44"/>
                    <a:pt x="1" y="44"/>
                    <a:pt x="1" y="44"/>
                  </a:cubicBezTo>
                  <a:cubicBezTo>
                    <a:pt x="1" y="44"/>
                    <a:pt x="1" y="44"/>
                    <a:pt x="1" y="44"/>
                  </a:cubicBezTo>
                  <a:cubicBezTo>
                    <a:pt x="1" y="44"/>
                    <a:pt x="1" y="44"/>
                    <a:pt x="1" y="44"/>
                  </a:cubicBezTo>
                  <a:cubicBezTo>
                    <a:pt x="1" y="44"/>
                    <a:pt x="1" y="44"/>
                    <a:pt x="1" y="44"/>
                  </a:cubicBezTo>
                  <a:cubicBezTo>
                    <a:pt x="1" y="44"/>
                    <a:pt x="1" y="44"/>
                    <a:pt x="2" y="44"/>
                  </a:cubicBezTo>
                  <a:cubicBezTo>
                    <a:pt x="2" y="44"/>
                    <a:pt x="2" y="44"/>
                    <a:pt x="2" y="44"/>
                  </a:cubicBezTo>
                  <a:cubicBezTo>
                    <a:pt x="2" y="44"/>
                    <a:pt x="2" y="44"/>
                    <a:pt x="2" y="44"/>
                  </a:cubicBezTo>
                  <a:cubicBezTo>
                    <a:pt x="2" y="44"/>
                    <a:pt x="2" y="44"/>
                    <a:pt x="2" y="44"/>
                  </a:cubicBezTo>
                  <a:cubicBezTo>
                    <a:pt x="2" y="44"/>
                    <a:pt x="2" y="44"/>
                    <a:pt x="2" y="44"/>
                  </a:cubicBezTo>
                  <a:cubicBezTo>
                    <a:pt x="2" y="44"/>
                    <a:pt x="2" y="44"/>
                    <a:pt x="2" y="44"/>
                  </a:cubicBezTo>
                  <a:cubicBezTo>
                    <a:pt x="2" y="44"/>
                    <a:pt x="2" y="44"/>
                    <a:pt x="2" y="44"/>
                  </a:cubicBezTo>
                  <a:cubicBezTo>
                    <a:pt x="2" y="44"/>
                    <a:pt x="2" y="44"/>
                    <a:pt x="2" y="44"/>
                  </a:cubicBezTo>
                  <a:cubicBezTo>
                    <a:pt x="79" y="45"/>
                    <a:pt x="142" y="108"/>
                    <a:pt x="143" y="185"/>
                  </a:cubicBezTo>
                  <a:cubicBezTo>
                    <a:pt x="143" y="185"/>
                    <a:pt x="143" y="185"/>
                    <a:pt x="143" y="185"/>
                  </a:cubicBezTo>
                  <a:cubicBezTo>
                    <a:pt x="143" y="185"/>
                    <a:pt x="143" y="185"/>
                    <a:pt x="143" y="185"/>
                  </a:cubicBezTo>
                  <a:cubicBezTo>
                    <a:pt x="143" y="185"/>
                    <a:pt x="143" y="185"/>
                    <a:pt x="143" y="185"/>
                  </a:cubicBezTo>
                  <a:cubicBezTo>
                    <a:pt x="143" y="185"/>
                    <a:pt x="143" y="185"/>
                    <a:pt x="143" y="185"/>
                  </a:cubicBezTo>
                  <a:cubicBezTo>
                    <a:pt x="143" y="185"/>
                    <a:pt x="143" y="185"/>
                    <a:pt x="143" y="185"/>
                  </a:cubicBezTo>
                  <a:cubicBezTo>
                    <a:pt x="143" y="185"/>
                    <a:pt x="143" y="185"/>
                    <a:pt x="143" y="185"/>
                  </a:cubicBezTo>
                  <a:cubicBezTo>
                    <a:pt x="143" y="185"/>
                    <a:pt x="143" y="185"/>
                    <a:pt x="143" y="185"/>
                  </a:cubicBezTo>
                  <a:cubicBezTo>
                    <a:pt x="143" y="185"/>
                    <a:pt x="143" y="186"/>
                    <a:pt x="143" y="186"/>
                  </a:cubicBezTo>
                  <a:cubicBezTo>
                    <a:pt x="143" y="186"/>
                    <a:pt x="143" y="186"/>
                    <a:pt x="143" y="186"/>
                  </a:cubicBezTo>
                  <a:cubicBezTo>
                    <a:pt x="143" y="186"/>
                    <a:pt x="143" y="186"/>
                    <a:pt x="143" y="186"/>
                  </a:cubicBezTo>
                  <a:cubicBezTo>
                    <a:pt x="143" y="186"/>
                    <a:pt x="143" y="186"/>
                    <a:pt x="143" y="186"/>
                  </a:cubicBezTo>
                  <a:cubicBezTo>
                    <a:pt x="143" y="186"/>
                    <a:pt x="143" y="186"/>
                    <a:pt x="143" y="186"/>
                  </a:cubicBezTo>
                  <a:cubicBezTo>
                    <a:pt x="143" y="186"/>
                    <a:pt x="143" y="186"/>
                    <a:pt x="143" y="186"/>
                  </a:cubicBezTo>
                  <a:cubicBezTo>
                    <a:pt x="143" y="186"/>
                    <a:pt x="143" y="186"/>
                    <a:pt x="143" y="186"/>
                  </a:cubicBezTo>
                  <a:cubicBezTo>
                    <a:pt x="143" y="186"/>
                    <a:pt x="143" y="186"/>
                    <a:pt x="143" y="186"/>
                  </a:cubicBezTo>
                  <a:cubicBezTo>
                    <a:pt x="143" y="186"/>
                    <a:pt x="143" y="186"/>
                    <a:pt x="143" y="187"/>
                  </a:cubicBezTo>
                  <a:cubicBezTo>
                    <a:pt x="143" y="187"/>
                    <a:pt x="143" y="187"/>
                    <a:pt x="143" y="187"/>
                  </a:cubicBezTo>
                  <a:cubicBezTo>
                    <a:pt x="143" y="187"/>
                    <a:pt x="143" y="187"/>
                    <a:pt x="143" y="187"/>
                  </a:cubicBezTo>
                  <a:cubicBezTo>
                    <a:pt x="143" y="187"/>
                    <a:pt x="143" y="187"/>
                    <a:pt x="143" y="187"/>
                  </a:cubicBezTo>
                  <a:cubicBezTo>
                    <a:pt x="143" y="187"/>
                    <a:pt x="143" y="187"/>
                    <a:pt x="143" y="187"/>
                  </a:cubicBezTo>
                  <a:cubicBezTo>
                    <a:pt x="143" y="187"/>
                    <a:pt x="143" y="187"/>
                    <a:pt x="143" y="187"/>
                  </a:cubicBezTo>
                  <a:cubicBezTo>
                    <a:pt x="143" y="187"/>
                    <a:pt x="143" y="187"/>
                    <a:pt x="143" y="187"/>
                  </a:cubicBezTo>
                  <a:cubicBezTo>
                    <a:pt x="143" y="187"/>
                    <a:pt x="143" y="187"/>
                    <a:pt x="143" y="187"/>
                  </a:cubicBezTo>
                  <a:cubicBezTo>
                    <a:pt x="143" y="187"/>
                    <a:pt x="143" y="187"/>
                    <a:pt x="143" y="187"/>
                  </a:cubicBezTo>
                  <a:cubicBezTo>
                    <a:pt x="143" y="187"/>
                    <a:pt x="143" y="187"/>
                    <a:pt x="143" y="187"/>
                  </a:cubicBezTo>
                  <a:cubicBezTo>
                    <a:pt x="143" y="187"/>
                    <a:pt x="143" y="187"/>
                    <a:pt x="143" y="187"/>
                  </a:cubicBezTo>
                  <a:cubicBezTo>
                    <a:pt x="143" y="187"/>
                    <a:pt x="143" y="187"/>
                    <a:pt x="143" y="187"/>
                  </a:cubicBezTo>
                  <a:cubicBezTo>
                    <a:pt x="143" y="266"/>
                    <a:pt x="79" y="330"/>
                    <a:pt x="0" y="330"/>
                  </a:cubicBezTo>
                  <a:cubicBezTo>
                    <a:pt x="0" y="374"/>
                    <a:pt x="0" y="374"/>
                    <a:pt x="0" y="374"/>
                  </a:cubicBezTo>
                  <a:cubicBezTo>
                    <a:pt x="0" y="374"/>
                    <a:pt x="0" y="374"/>
                    <a:pt x="0" y="374"/>
                  </a:cubicBezTo>
                  <a:cubicBezTo>
                    <a:pt x="103" y="374"/>
                    <a:pt x="187" y="290"/>
                    <a:pt x="187" y="187"/>
                  </a:cubicBezTo>
                  <a:cubicBezTo>
                    <a:pt x="187" y="135"/>
                    <a:pt x="166" y="88"/>
                    <a:pt x="132" y="54"/>
                  </a:cubicBezTo>
                  <a:cubicBezTo>
                    <a:pt x="121" y="43"/>
                    <a:pt x="109" y="34"/>
                    <a:pt x="97" y="27"/>
                  </a:cubicBezTo>
                  <a:cubicBezTo>
                    <a:pt x="68" y="10"/>
                    <a:pt x="35" y="0"/>
                    <a:pt x="0" y="0"/>
                  </a:cubicBezTo>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30"/>
            <p:cNvSpPr>
              <a:spLocks/>
            </p:cNvSpPr>
            <p:nvPr/>
          </p:nvSpPr>
          <p:spPr bwMode="auto">
            <a:xfrm>
              <a:off x="7006910" y="2036619"/>
              <a:ext cx="285402" cy="570159"/>
            </a:xfrm>
            <a:custGeom>
              <a:avLst/>
              <a:gdLst>
                <a:gd name="T0" fmla="*/ 0 w 187"/>
                <a:gd name="T1" fmla="*/ 187 h 374"/>
                <a:gd name="T2" fmla="*/ 187 w 187"/>
                <a:gd name="T3" fmla="*/ 330 h 374"/>
                <a:gd name="T4" fmla="*/ 187 w 187"/>
                <a:gd name="T5" fmla="*/ 330 h 374"/>
                <a:gd name="T6" fmla="*/ 187 w 187"/>
                <a:gd name="T7" fmla="*/ 330 h 374"/>
                <a:gd name="T8" fmla="*/ 186 w 187"/>
                <a:gd name="T9" fmla="*/ 330 h 374"/>
                <a:gd name="T10" fmla="*/ 186 w 187"/>
                <a:gd name="T11" fmla="*/ 330 h 374"/>
                <a:gd name="T12" fmla="*/ 186 w 187"/>
                <a:gd name="T13" fmla="*/ 330 h 374"/>
                <a:gd name="T14" fmla="*/ 186 w 187"/>
                <a:gd name="T15" fmla="*/ 330 h 374"/>
                <a:gd name="T16" fmla="*/ 185 w 187"/>
                <a:gd name="T17" fmla="*/ 330 h 374"/>
                <a:gd name="T18" fmla="*/ 185 w 187"/>
                <a:gd name="T19" fmla="*/ 330 h 374"/>
                <a:gd name="T20" fmla="*/ 185 w 187"/>
                <a:gd name="T21" fmla="*/ 330 h 374"/>
                <a:gd name="T22" fmla="*/ 185 w 187"/>
                <a:gd name="T23" fmla="*/ 330 h 374"/>
                <a:gd name="T24" fmla="*/ 184 w 187"/>
                <a:gd name="T25" fmla="*/ 330 h 374"/>
                <a:gd name="T26" fmla="*/ 184 w 187"/>
                <a:gd name="T27" fmla="*/ 330 h 374"/>
                <a:gd name="T28" fmla="*/ 184 w 187"/>
                <a:gd name="T29" fmla="*/ 330 h 374"/>
                <a:gd name="T30" fmla="*/ 78 w 187"/>
                <a:gd name="T31" fmla="*/ 280 h 374"/>
                <a:gd name="T32" fmla="*/ 44 w 187"/>
                <a:gd name="T33" fmla="*/ 190 h 374"/>
                <a:gd name="T34" fmla="*/ 44 w 187"/>
                <a:gd name="T35" fmla="*/ 190 h 374"/>
                <a:gd name="T36" fmla="*/ 44 w 187"/>
                <a:gd name="T37" fmla="*/ 189 h 374"/>
                <a:gd name="T38" fmla="*/ 44 w 187"/>
                <a:gd name="T39" fmla="*/ 189 h 374"/>
                <a:gd name="T40" fmla="*/ 44 w 187"/>
                <a:gd name="T41" fmla="*/ 189 h 374"/>
                <a:gd name="T42" fmla="*/ 44 w 187"/>
                <a:gd name="T43" fmla="*/ 189 h 374"/>
                <a:gd name="T44" fmla="*/ 44 w 187"/>
                <a:gd name="T45" fmla="*/ 189 h 374"/>
                <a:gd name="T46" fmla="*/ 44 w 187"/>
                <a:gd name="T47" fmla="*/ 188 h 374"/>
                <a:gd name="T48" fmla="*/ 44 w 187"/>
                <a:gd name="T49" fmla="*/ 188 h 374"/>
                <a:gd name="T50" fmla="*/ 44 w 187"/>
                <a:gd name="T51" fmla="*/ 188 h 374"/>
                <a:gd name="T52" fmla="*/ 44 w 187"/>
                <a:gd name="T53" fmla="*/ 188 h 374"/>
                <a:gd name="T54" fmla="*/ 44 w 187"/>
                <a:gd name="T55" fmla="*/ 188 h 374"/>
                <a:gd name="T56" fmla="*/ 44 w 187"/>
                <a:gd name="T57" fmla="*/ 187 h 374"/>
                <a:gd name="T58" fmla="*/ 44 w 187"/>
                <a:gd name="T59" fmla="*/ 187 h 374"/>
                <a:gd name="T60" fmla="*/ 44 w 187"/>
                <a:gd name="T61" fmla="*/ 187 h 374"/>
                <a:gd name="T62" fmla="*/ 44 w 187"/>
                <a:gd name="T63" fmla="*/ 187 h 374"/>
                <a:gd name="T64" fmla="*/ 44 w 187"/>
                <a:gd name="T65" fmla="*/ 187 h 374"/>
                <a:gd name="T66" fmla="*/ 187 w 187"/>
                <a:gd name="T67"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7" h="374">
                  <a:moveTo>
                    <a:pt x="187" y="0"/>
                  </a:moveTo>
                  <a:cubicBezTo>
                    <a:pt x="84" y="0"/>
                    <a:pt x="0" y="84"/>
                    <a:pt x="0" y="187"/>
                  </a:cubicBezTo>
                  <a:cubicBezTo>
                    <a:pt x="0" y="290"/>
                    <a:pt x="84" y="374"/>
                    <a:pt x="187" y="374"/>
                  </a:cubicBezTo>
                  <a:cubicBezTo>
                    <a:pt x="187" y="330"/>
                    <a:pt x="187" y="330"/>
                    <a:pt x="187" y="330"/>
                  </a:cubicBezTo>
                  <a:cubicBezTo>
                    <a:pt x="187" y="330"/>
                    <a:pt x="187" y="330"/>
                    <a:pt x="187" y="330"/>
                  </a:cubicBezTo>
                  <a:cubicBezTo>
                    <a:pt x="187" y="330"/>
                    <a:pt x="187" y="330"/>
                    <a:pt x="187" y="330"/>
                  </a:cubicBezTo>
                  <a:cubicBezTo>
                    <a:pt x="187" y="330"/>
                    <a:pt x="187" y="330"/>
                    <a:pt x="187" y="330"/>
                  </a:cubicBezTo>
                  <a:cubicBezTo>
                    <a:pt x="187" y="330"/>
                    <a:pt x="187" y="330"/>
                    <a:pt x="187" y="330"/>
                  </a:cubicBezTo>
                  <a:cubicBezTo>
                    <a:pt x="186" y="330"/>
                    <a:pt x="186" y="330"/>
                    <a:pt x="186" y="330"/>
                  </a:cubicBezTo>
                  <a:cubicBezTo>
                    <a:pt x="186" y="330"/>
                    <a:pt x="186" y="330"/>
                    <a:pt x="186" y="330"/>
                  </a:cubicBezTo>
                  <a:cubicBezTo>
                    <a:pt x="186" y="330"/>
                    <a:pt x="186" y="330"/>
                    <a:pt x="186" y="330"/>
                  </a:cubicBezTo>
                  <a:cubicBezTo>
                    <a:pt x="186" y="330"/>
                    <a:pt x="186" y="330"/>
                    <a:pt x="186" y="330"/>
                  </a:cubicBezTo>
                  <a:cubicBezTo>
                    <a:pt x="186" y="330"/>
                    <a:pt x="186" y="330"/>
                    <a:pt x="186" y="330"/>
                  </a:cubicBezTo>
                  <a:cubicBezTo>
                    <a:pt x="186" y="330"/>
                    <a:pt x="186" y="330"/>
                    <a:pt x="186" y="330"/>
                  </a:cubicBezTo>
                  <a:cubicBezTo>
                    <a:pt x="186" y="330"/>
                    <a:pt x="186" y="330"/>
                    <a:pt x="186" y="330"/>
                  </a:cubicBezTo>
                  <a:cubicBezTo>
                    <a:pt x="186" y="330"/>
                    <a:pt x="186" y="330"/>
                    <a:pt x="186" y="330"/>
                  </a:cubicBezTo>
                  <a:cubicBezTo>
                    <a:pt x="186" y="330"/>
                    <a:pt x="185" y="330"/>
                    <a:pt x="185" y="330"/>
                  </a:cubicBezTo>
                  <a:cubicBezTo>
                    <a:pt x="185" y="330"/>
                    <a:pt x="185" y="330"/>
                    <a:pt x="185" y="330"/>
                  </a:cubicBezTo>
                  <a:cubicBezTo>
                    <a:pt x="185" y="330"/>
                    <a:pt x="185" y="330"/>
                    <a:pt x="185" y="330"/>
                  </a:cubicBezTo>
                  <a:cubicBezTo>
                    <a:pt x="185" y="330"/>
                    <a:pt x="185" y="330"/>
                    <a:pt x="185" y="330"/>
                  </a:cubicBezTo>
                  <a:cubicBezTo>
                    <a:pt x="185" y="330"/>
                    <a:pt x="185" y="330"/>
                    <a:pt x="185" y="330"/>
                  </a:cubicBezTo>
                  <a:cubicBezTo>
                    <a:pt x="185" y="330"/>
                    <a:pt x="185" y="330"/>
                    <a:pt x="185" y="330"/>
                  </a:cubicBezTo>
                  <a:cubicBezTo>
                    <a:pt x="185" y="330"/>
                    <a:pt x="185" y="330"/>
                    <a:pt x="185" y="330"/>
                  </a:cubicBezTo>
                  <a:cubicBezTo>
                    <a:pt x="185" y="330"/>
                    <a:pt x="185" y="330"/>
                    <a:pt x="185" y="330"/>
                  </a:cubicBezTo>
                  <a:cubicBezTo>
                    <a:pt x="185" y="330"/>
                    <a:pt x="185" y="330"/>
                    <a:pt x="185" y="330"/>
                  </a:cubicBezTo>
                  <a:cubicBezTo>
                    <a:pt x="184" y="330"/>
                    <a:pt x="184" y="330"/>
                    <a:pt x="184" y="330"/>
                  </a:cubicBezTo>
                  <a:cubicBezTo>
                    <a:pt x="184" y="330"/>
                    <a:pt x="184" y="330"/>
                    <a:pt x="184" y="330"/>
                  </a:cubicBezTo>
                  <a:cubicBezTo>
                    <a:pt x="184" y="330"/>
                    <a:pt x="184" y="330"/>
                    <a:pt x="184" y="330"/>
                  </a:cubicBezTo>
                  <a:cubicBezTo>
                    <a:pt x="184" y="330"/>
                    <a:pt x="184" y="330"/>
                    <a:pt x="184" y="330"/>
                  </a:cubicBezTo>
                  <a:cubicBezTo>
                    <a:pt x="184" y="330"/>
                    <a:pt x="184" y="330"/>
                    <a:pt x="184" y="330"/>
                  </a:cubicBezTo>
                  <a:cubicBezTo>
                    <a:pt x="184" y="330"/>
                    <a:pt x="184" y="330"/>
                    <a:pt x="184" y="330"/>
                  </a:cubicBezTo>
                  <a:cubicBezTo>
                    <a:pt x="141" y="329"/>
                    <a:pt x="103" y="310"/>
                    <a:pt x="78" y="280"/>
                  </a:cubicBezTo>
                  <a:cubicBezTo>
                    <a:pt x="67" y="267"/>
                    <a:pt x="59" y="253"/>
                    <a:pt x="53" y="238"/>
                  </a:cubicBezTo>
                  <a:cubicBezTo>
                    <a:pt x="47" y="223"/>
                    <a:pt x="44" y="207"/>
                    <a:pt x="44" y="190"/>
                  </a:cubicBezTo>
                  <a:cubicBezTo>
                    <a:pt x="44" y="190"/>
                    <a:pt x="44" y="190"/>
                    <a:pt x="44" y="190"/>
                  </a:cubicBezTo>
                  <a:cubicBezTo>
                    <a:pt x="44" y="190"/>
                    <a:pt x="44" y="190"/>
                    <a:pt x="44" y="190"/>
                  </a:cubicBezTo>
                  <a:cubicBezTo>
                    <a:pt x="44" y="190"/>
                    <a:pt x="44" y="190"/>
                    <a:pt x="44" y="190"/>
                  </a:cubicBezTo>
                  <a:cubicBezTo>
                    <a:pt x="44" y="190"/>
                    <a:pt x="44" y="190"/>
                    <a:pt x="44" y="189"/>
                  </a:cubicBezTo>
                  <a:cubicBezTo>
                    <a:pt x="44" y="189"/>
                    <a:pt x="44" y="189"/>
                    <a:pt x="44" y="189"/>
                  </a:cubicBezTo>
                  <a:cubicBezTo>
                    <a:pt x="44" y="189"/>
                    <a:pt x="44" y="189"/>
                    <a:pt x="44" y="189"/>
                  </a:cubicBezTo>
                  <a:cubicBezTo>
                    <a:pt x="44" y="189"/>
                    <a:pt x="44" y="189"/>
                    <a:pt x="44" y="189"/>
                  </a:cubicBezTo>
                  <a:cubicBezTo>
                    <a:pt x="44" y="189"/>
                    <a:pt x="44" y="189"/>
                    <a:pt x="44" y="189"/>
                  </a:cubicBezTo>
                  <a:cubicBezTo>
                    <a:pt x="44" y="189"/>
                    <a:pt x="44" y="189"/>
                    <a:pt x="44" y="189"/>
                  </a:cubicBezTo>
                  <a:cubicBezTo>
                    <a:pt x="44" y="189"/>
                    <a:pt x="44" y="189"/>
                    <a:pt x="44" y="189"/>
                  </a:cubicBezTo>
                  <a:cubicBezTo>
                    <a:pt x="44" y="189"/>
                    <a:pt x="44" y="189"/>
                    <a:pt x="44" y="189"/>
                  </a:cubicBezTo>
                  <a:cubicBezTo>
                    <a:pt x="44" y="189"/>
                    <a:pt x="44" y="189"/>
                    <a:pt x="44" y="189"/>
                  </a:cubicBezTo>
                  <a:cubicBezTo>
                    <a:pt x="44" y="189"/>
                    <a:pt x="44" y="189"/>
                    <a:pt x="44" y="189"/>
                  </a:cubicBezTo>
                  <a:cubicBezTo>
                    <a:pt x="44" y="188"/>
                    <a:pt x="44" y="188"/>
                    <a:pt x="44" y="188"/>
                  </a:cubicBezTo>
                  <a:cubicBezTo>
                    <a:pt x="44" y="188"/>
                    <a:pt x="44" y="188"/>
                    <a:pt x="44" y="188"/>
                  </a:cubicBezTo>
                  <a:cubicBezTo>
                    <a:pt x="44" y="188"/>
                    <a:pt x="44" y="188"/>
                    <a:pt x="44" y="188"/>
                  </a:cubicBezTo>
                  <a:cubicBezTo>
                    <a:pt x="44" y="188"/>
                    <a:pt x="44" y="188"/>
                    <a:pt x="44" y="188"/>
                  </a:cubicBezTo>
                  <a:cubicBezTo>
                    <a:pt x="44" y="188"/>
                    <a:pt x="44" y="188"/>
                    <a:pt x="44" y="188"/>
                  </a:cubicBezTo>
                  <a:cubicBezTo>
                    <a:pt x="44" y="188"/>
                    <a:pt x="44" y="188"/>
                    <a:pt x="44" y="188"/>
                  </a:cubicBezTo>
                  <a:cubicBezTo>
                    <a:pt x="44" y="188"/>
                    <a:pt x="44" y="188"/>
                    <a:pt x="44" y="188"/>
                  </a:cubicBezTo>
                  <a:cubicBezTo>
                    <a:pt x="44" y="188"/>
                    <a:pt x="44" y="188"/>
                    <a:pt x="44" y="188"/>
                  </a:cubicBezTo>
                  <a:cubicBezTo>
                    <a:pt x="44" y="188"/>
                    <a:pt x="44" y="188"/>
                    <a:pt x="44" y="188"/>
                  </a:cubicBezTo>
                  <a:cubicBezTo>
                    <a:pt x="44" y="187"/>
                    <a:pt x="44" y="187"/>
                    <a:pt x="44" y="187"/>
                  </a:cubicBezTo>
                  <a:cubicBezTo>
                    <a:pt x="44" y="187"/>
                    <a:pt x="44" y="187"/>
                    <a:pt x="44" y="187"/>
                  </a:cubicBezTo>
                  <a:cubicBezTo>
                    <a:pt x="44" y="187"/>
                    <a:pt x="44" y="187"/>
                    <a:pt x="44" y="187"/>
                  </a:cubicBezTo>
                  <a:cubicBezTo>
                    <a:pt x="44" y="187"/>
                    <a:pt x="44" y="187"/>
                    <a:pt x="44" y="187"/>
                  </a:cubicBezTo>
                  <a:cubicBezTo>
                    <a:pt x="44" y="187"/>
                    <a:pt x="44" y="187"/>
                    <a:pt x="44" y="187"/>
                  </a:cubicBezTo>
                  <a:cubicBezTo>
                    <a:pt x="44" y="187"/>
                    <a:pt x="44" y="187"/>
                    <a:pt x="44" y="187"/>
                  </a:cubicBezTo>
                  <a:cubicBezTo>
                    <a:pt x="44" y="187"/>
                    <a:pt x="44" y="187"/>
                    <a:pt x="44" y="187"/>
                  </a:cubicBezTo>
                  <a:cubicBezTo>
                    <a:pt x="44" y="187"/>
                    <a:pt x="44" y="187"/>
                    <a:pt x="44" y="187"/>
                  </a:cubicBezTo>
                  <a:cubicBezTo>
                    <a:pt x="44" y="187"/>
                    <a:pt x="44" y="187"/>
                    <a:pt x="44" y="187"/>
                  </a:cubicBezTo>
                  <a:cubicBezTo>
                    <a:pt x="44" y="187"/>
                    <a:pt x="44" y="187"/>
                    <a:pt x="44" y="187"/>
                  </a:cubicBezTo>
                  <a:cubicBezTo>
                    <a:pt x="44" y="108"/>
                    <a:pt x="108" y="44"/>
                    <a:pt x="187" y="44"/>
                  </a:cubicBezTo>
                  <a:cubicBezTo>
                    <a:pt x="187" y="0"/>
                    <a:pt x="187" y="0"/>
                    <a:pt x="187" y="0"/>
                  </a:cubicBezTo>
                  <a:cubicBezTo>
                    <a:pt x="187" y="0"/>
                    <a:pt x="187" y="0"/>
                    <a:pt x="187" y="0"/>
                  </a:cubicBezTo>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217" name="组合 216"/>
            <p:cNvGrpSpPr/>
            <p:nvPr/>
          </p:nvGrpSpPr>
          <p:grpSpPr>
            <a:xfrm>
              <a:off x="7261710" y="2163213"/>
              <a:ext cx="61204" cy="316969"/>
              <a:chOff x="6868713" y="2067275"/>
              <a:chExt cx="61204" cy="316969"/>
            </a:xfrm>
            <a:solidFill>
              <a:schemeClr val="accent1">
                <a:lumMod val="75000"/>
              </a:schemeClr>
            </a:solidFill>
          </p:grpSpPr>
          <p:sp>
            <p:nvSpPr>
              <p:cNvPr id="96" name="Oval 44"/>
              <p:cNvSpPr>
                <a:spLocks noChangeArrowheads="1"/>
              </p:cNvSpPr>
              <p:nvPr/>
            </p:nvSpPr>
            <p:spPr bwMode="auto">
              <a:xfrm>
                <a:off x="6868713" y="2323685"/>
                <a:ext cx="61204" cy="605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Rectangle 45"/>
              <p:cNvSpPr>
                <a:spLocks noChangeArrowheads="1"/>
              </p:cNvSpPr>
              <p:nvPr/>
            </p:nvSpPr>
            <p:spPr bwMode="auto">
              <a:xfrm>
                <a:off x="6871934" y="2067275"/>
                <a:ext cx="54761" cy="2229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220" name="矩形 219"/>
          <p:cNvSpPr/>
          <p:nvPr/>
        </p:nvSpPr>
        <p:spPr>
          <a:xfrm>
            <a:off x="2857127" y="2765478"/>
            <a:ext cx="4825322" cy="400110"/>
          </a:xfrm>
          <a:prstGeom prst="rect">
            <a:avLst/>
          </a:prstGeom>
        </p:spPr>
        <p:txBody>
          <a:bodyPr wrap="square">
            <a:spAutoFit/>
          </a:bodyPr>
          <a:lstStyle/>
          <a:p>
            <a:pPr algn="just">
              <a:spcAft>
                <a:spcPts val="0"/>
              </a:spcAft>
            </a:pPr>
            <a:r>
              <a:rPr lang="zh-CN" altLang="en-US" sz="2000" kern="100" dirty="0" smtClean="0">
                <a:latin typeface="+mj-ea"/>
                <a:ea typeface="+mj-ea"/>
                <a:cs typeface="Times New Roman" panose="02020603050405020304" pitchFamily="18" charset="0"/>
              </a:rPr>
              <a:t>商品的品质指标在一定幅度内</a:t>
            </a:r>
            <a:r>
              <a:rPr lang="zh-CN" altLang="en-US" sz="2000" kern="100" dirty="0">
                <a:latin typeface="+mj-ea"/>
                <a:ea typeface="+mj-ea"/>
                <a:cs typeface="Times New Roman" panose="02020603050405020304" pitchFamily="18" charset="0"/>
              </a:rPr>
              <a:t>可以</a:t>
            </a:r>
            <a:r>
              <a:rPr lang="zh-CN" altLang="en-US" sz="2000" kern="100" dirty="0" smtClean="0">
                <a:latin typeface="+mj-ea"/>
                <a:ea typeface="+mj-ea"/>
                <a:cs typeface="Times New Roman" panose="02020603050405020304" pitchFamily="18" charset="0"/>
              </a:rPr>
              <a:t>机动。</a:t>
            </a:r>
            <a:endParaRPr lang="zh-CN" altLang="zh-CN" sz="2000" kern="100" dirty="0">
              <a:latin typeface="+mj-ea"/>
              <a:ea typeface="+mj-ea"/>
              <a:cs typeface="Times New Roman" panose="02020603050405020304" pitchFamily="18"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1780557252"/>
              </p:ext>
            </p:extLst>
          </p:nvPr>
        </p:nvGraphicFramePr>
        <p:xfrm>
          <a:off x="2082354" y="3732470"/>
          <a:ext cx="6337370" cy="2499360"/>
        </p:xfrm>
        <a:graphic>
          <a:graphicData uri="http://schemas.openxmlformats.org/drawingml/2006/table">
            <a:tbl>
              <a:tblPr firstRow="1" bandRow="1">
                <a:tableStyleId>{5C22544A-7EE6-4342-B048-85BDC9FD1C3A}</a:tableStyleId>
              </a:tblPr>
              <a:tblGrid>
                <a:gridCol w="3168685"/>
                <a:gridCol w="3168685"/>
              </a:tblGrid>
              <a:tr h="370840">
                <a:tc>
                  <a:txBody>
                    <a:bodyPr/>
                    <a:lstStyle/>
                    <a:p>
                      <a:pPr algn="ctr"/>
                      <a:r>
                        <a:rPr lang="zh-CN" altLang="en-US" sz="2000" dirty="0" smtClean="0">
                          <a:latin typeface="+mn-ea"/>
                          <a:ea typeface="+mn-ea"/>
                        </a:rPr>
                        <a:t>规定内容</a:t>
                      </a:r>
                      <a:endParaRPr lang="zh-CN" altLang="en-US" sz="200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000" dirty="0" smtClean="0">
                          <a:latin typeface="+mn-ea"/>
                          <a:ea typeface="+mn-ea"/>
                        </a:rPr>
                        <a:t>示例</a:t>
                      </a:r>
                      <a:endParaRPr lang="zh-CN" altLang="en-US" sz="200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zh-CN" altLang="en-US" sz="2000" dirty="0" smtClean="0">
                          <a:latin typeface="Times New Roman" panose="02020603050405020304" pitchFamily="18" charset="0"/>
                          <a:ea typeface="+mn-ea"/>
                          <a:cs typeface="Times New Roman" panose="02020603050405020304" pitchFamily="18" charset="0"/>
                        </a:rPr>
                        <a:t>规定某项品质指标允许有差异的范围</a:t>
                      </a:r>
                      <a:endParaRPr lang="zh-CN" altLang="en-US" sz="2000" dirty="0">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2000" dirty="0" smtClean="0">
                          <a:latin typeface="Times New Roman" panose="02020603050405020304" pitchFamily="18" charset="0"/>
                          <a:ea typeface="+mn-ea"/>
                          <a:cs typeface="Times New Roman" panose="02020603050405020304" pitchFamily="18" charset="0"/>
                        </a:rPr>
                        <a:t>花色布幅宽</a:t>
                      </a:r>
                      <a:r>
                        <a:rPr lang="en-US" altLang="zh-CN" sz="2000" dirty="0" smtClean="0">
                          <a:latin typeface="Times New Roman" panose="02020603050405020304" pitchFamily="18" charset="0"/>
                          <a:ea typeface="+mn-ea"/>
                          <a:cs typeface="Times New Roman" panose="02020603050405020304" pitchFamily="18" charset="0"/>
                        </a:rPr>
                        <a:t>45/46”</a:t>
                      </a:r>
                      <a:endParaRPr lang="zh-CN" altLang="en-US" sz="2000" dirty="0">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zh-CN" altLang="en-US" sz="2000" dirty="0" smtClean="0">
                          <a:latin typeface="Times New Roman" panose="02020603050405020304" pitchFamily="18" charset="0"/>
                          <a:ea typeface="+mn-ea"/>
                          <a:cs typeface="Times New Roman" panose="02020603050405020304" pitchFamily="18" charset="0"/>
                        </a:rPr>
                        <a:t>规定上下极限</a:t>
                      </a:r>
                      <a:endParaRPr lang="zh-CN" altLang="en-US" sz="2000" dirty="0">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2000" dirty="0" smtClean="0">
                          <a:latin typeface="Times New Roman" panose="02020603050405020304" pitchFamily="18" charset="0"/>
                          <a:ea typeface="+mn-ea"/>
                          <a:cs typeface="Times New Roman" panose="02020603050405020304" pitchFamily="18" charset="0"/>
                        </a:rPr>
                        <a:t>大豆含油量最低</a:t>
                      </a:r>
                      <a:r>
                        <a:rPr lang="en-US" altLang="zh-CN" sz="2000" dirty="0" smtClean="0">
                          <a:latin typeface="Times New Roman" panose="02020603050405020304" pitchFamily="18" charset="0"/>
                          <a:ea typeface="+mn-ea"/>
                          <a:cs typeface="Times New Roman" panose="02020603050405020304" pitchFamily="18" charset="0"/>
                        </a:rPr>
                        <a:t>18%</a:t>
                      </a:r>
                      <a:r>
                        <a:rPr lang="zh-CN" altLang="en-US" sz="2000" dirty="0" smtClean="0">
                          <a:latin typeface="Times New Roman" panose="02020603050405020304" pitchFamily="18" charset="0"/>
                          <a:ea typeface="+mn-ea"/>
                          <a:cs typeface="Times New Roman" panose="02020603050405020304" pitchFamily="18" charset="0"/>
                        </a:rPr>
                        <a:t>，含水分量最高</a:t>
                      </a:r>
                      <a:r>
                        <a:rPr lang="en-US" altLang="zh-CN" sz="2000" dirty="0" smtClean="0">
                          <a:latin typeface="Times New Roman" panose="02020603050405020304" pitchFamily="18" charset="0"/>
                          <a:ea typeface="+mn-ea"/>
                          <a:cs typeface="Times New Roman" panose="02020603050405020304" pitchFamily="18" charset="0"/>
                        </a:rPr>
                        <a:t>8%</a:t>
                      </a:r>
                      <a:r>
                        <a:rPr lang="zh-CN" altLang="en-US" sz="2000" dirty="0" smtClean="0">
                          <a:latin typeface="Times New Roman" panose="02020603050405020304" pitchFamily="18" charset="0"/>
                          <a:ea typeface="+mn-ea"/>
                          <a:cs typeface="Times New Roman" panose="02020603050405020304" pitchFamily="18" charset="0"/>
                        </a:rPr>
                        <a:t>，含杂质量最高</a:t>
                      </a:r>
                      <a:r>
                        <a:rPr lang="en-US" altLang="zh-CN" sz="2000" dirty="0" smtClean="0">
                          <a:latin typeface="Times New Roman" panose="02020603050405020304" pitchFamily="18" charset="0"/>
                          <a:ea typeface="+mn-ea"/>
                          <a:cs typeface="Times New Roman" panose="02020603050405020304" pitchFamily="18" charset="0"/>
                        </a:rPr>
                        <a:t>2%</a:t>
                      </a:r>
                      <a:endParaRPr lang="zh-CN" altLang="en-US" sz="2000" dirty="0">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zh-CN" altLang="en-US" sz="2000" dirty="0" smtClean="0">
                          <a:latin typeface="Times New Roman" panose="02020603050405020304" pitchFamily="18" charset="0"/>
                          <a:ea typeface="+mn-ea"/>
                          <a:cs typeface="Times New Roman" panose="02020603050405020304" pitchFamily="18" charset="0"/>
                        </a:rPr>
                        <a:t>规定上下差异</a:t>
                      </a:r>
                      <a:endParaRPr lang="zh-CN" altLang="en-US" sz="2000" dirty="0">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2000" dirty="0" smtClean="0">
                          <a:latin typeface="Times New Roman" panose="02020603050405020304" pitchFamily="18" charset="0"/>
                          <a:ea typeface="+mn-ea"/>
                          <a:cs typeface="Times New Roman" panose="02020603050405020304" pitchFamily="18" charset="0"/>
                        </a:rPr>
                        <a:t>羽绒服含绒量</a:t>
                      </a:r>
                      <a:r>
                        <a:rPr lang="en-US" altLang="zh-CN" sz="2000" dirty="0" smtClean="0">
                          <a:latin typeface="Times New Roman" panose="02020603050405020304" pitchFamily="18" charset="0"/>
                          <a:ea typeface="+mn-ea"/>
                          <a:cs typeface="Times New Roman" panose="02020603050405020304" pitchFamily="18" charset="0"/>
                        </a:rPr>
                        <a:t>90%</a:t>
                      </a:r>
                      <a:r>
                        <a:rPr lang="zh-CN" altLang="en-US" sz="2000" dirty="0" smtClean="0">
                          <a:latin typeface="Times New Roman" panose="02020603050405020304" pitchFamily="18" charset="0"/>
                          <a:ea typeface="+mn-ea"/>
                          <a:cs typeface="Times New Roman" panose="02020603050405020304" pitchFamily="18" charset="0"/>
                        </a:rPr>
                        <a:t>，</a:t>
                      </a:r>
                      <a:r>
                        <a:rPr lang="en-US" altLang="zh-CN" sz="2000" dirty="0" smtClean="0">
                          <a:latin typeface="Times New Roman" panose="02020603050405020304" pitchFamily="18" charset="0"/>
                          <a:ea typeface="+mn-ea"/>
                          <a:cs typeface="Times New Roman" panose="02020603050405020304" pitchFamily="18" charset="0"/>
                        </a:rPr>
                        <a:t>±1%</a:t>
                      </a:r>
                      <a:endParaRPr lang="zh-CN" altLang="en-US" sz="2000" dirty="0">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18" name="组合 50"/>
          <p:cNvGrpSpPr>
            <a:grpSpLocks/>
          </p:cNvGrpSpPr>
          <p:nvPr/>
        </p:nvGrpSpPr>
        <p:grpSpPr bwMode="auto">
          <a:xfrm>
            <a:off x="145505" y="94325"/>
            <a:ext cx="603250" cy="552450"/>
            <a:chOff x="0" y="0"/>
            <a:chExt cx="737947" cy="676838"/>
          </a:xfrm>
        </p:grpSpPr>
        <p:sp>
          <p:nvSpPr>
            <p:cNvPr id="19"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20"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21"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22" name="标题 1"/>
          <p:cNvSpPr txBox="1">
            <a:spLocks noChangeArrowheads="1"/>
          </p:cNvSpPr>
          <p:nvPr/>
        </p:nvSpPr>
        <p:spPr>
          <a:xfrm>
            <a:off x="1052513" y="167858"/>
            <a:ext cx="5605864" cy="482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zh-CN" altLang="en-US" sz="2400" b="1"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合同中的品质条款</a:t>
            </a:r>
            <a:endParaRPr lang="en-US" altLang="zh-CN" sz="2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4" name="AutoShape 17"/>
          <p:cNvSpPr>
            <a:spLocks noChangeArrowheads="1"/>
          </p:cNvSpPr>
          <p:nvPr/>
        </p:nvSpPr>
        <p:spPr bwMode="auto">
          <a:xfrm>
            <a:off x="1418531" y="701179"/>
            <a:ext cx="8204326" cy="1079500"/>
          </a:xfrm>
          <a:prstGeom prst="horizontalScroll">
            <a:avLst>
              <a:gd name="adj" fmla="val 12500"/>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170" tIns="46990" rIns="90170" bIns="4699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None/>
            </a:pPr>
            <a:endParaRPr lang="zh-CN" altLang="en-US" sz="1800" b="1" dirty="0">
              <a:latin typeface="Arial" panose="020B0604020202020204" pitchFamily="34" charset="0"/>
            </a:endParaRPr>
          </a:p>
        </p:txBody>
      </p:sp>
      <p:sp>
        <p:nvSpPr>
          <p:cNvPr id="6" name="文本框 5"/>
          <p:cNvSpPr txBox="1"/>
          <p:nvPr/>
        </p:nvSpPr>
        <p:spPr>
          <a:xfrm>
            <a:off x="1848200" y="905971"/>
            <a:ext cx="7774657" cy="584775"/>
          </a:xfrm>
          <a:prstGeom prst="rect">
            <a:avLst/>
          </a:prstGeom>
          <a:noFill/>
        </p:spPr>
        <p:txBody>
          <a:bodyPr wrap="square" rtlCol="0">
            <a:spAutoFit/>
          </a:bodyPr>
          <a:lstStyle/>
          <a:p>
            <a:r>
              <a:rPr lang="zh-CN" altLang="en-US" sz="1600" kern="100" dirty="0">
                <a:latin typeface="+mj-ea"/>
                <a:cs typeface="Times New Roman" panose="02020603050405020304" pitchFamily="18" charset="0"/>
              </a:rPr>
              <a:t>为避免交货品质与合同不符造成违约，对于不好掌握的品质应当标注品质机动幅度、品质公差,  防止品质指标订得过死，给卖方交货带来困难</a:t>
            </a:r>
            <a:r>
              <a:rPr lang="zh-CN" altLang="en-US" sz="1600" kern="100" dirty="0" smtClean="0">
                <a:latin typeface="+mj-ea"/>
                <a:cs typeface="Times New Roman" panose="02020603050405020304" pitchFamily="18" charset="0"/>
              </a:rPr>
              <a:t>。</a:t>
            </a:r>
            <a:endParaRPr lang="zh-CN" altLang="en-US" sz="1600" kern="100" dirty="0">
              <a:latin typeface="+mj-ea"/>
              <a:cs typeface="Times New Roman" panose="02020603050405020304" pitchFamily="18" charset="0"/>
            </a:endParaRPr>
          </a:p>
        </p:txBody>
      </p:sp>
    </p:spTree>
    <p:extLst>
      <p:ext uri="{BB962C8B-B14F-4D97-AF65-F5344CB8AC3E}">
        <p14:creationId xmlns:p14="http://schemas.microsoft.com/office/powerpoint/2010/main" val="3543147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1"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left)">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1000"/>
                                        <p:tgtEl>
                                          <p:spTgt spid="49"/>
                                        </p:tgtEl>
                                      </p:cBhvr>
                                    </p:animEffect>
                                    <p:anim calcmode="lin" valueType="num">
                                      <p:cBhvr>
                                        <p:cTn id="16" dur="1000" fill="hold"/>
                                        <p:tgtEl>
                                          <p:spTgt spid="49"/>
                                        </p:tgtEl>
                                        <p:attrNameLst>
                                          <p:attrName>ppt_x</p:attrName>
                                        </p:attrNameLst>
                                      </p:cBhvr>
                                      <p:tavLst>
                                        <p:tav tm="0">
                                          <p:val>
                                            <p:strVal val="#ppt_x"/>
                                          </p:val>
                                        </p:tav>
                                        <p:tav tm="100000">
                                          <p:val>
                                            <p:strVal val="#ppt_x"/>
                                          </p:val>
                                        </p:tav>
                                      </p:tavLst>
                                    </p:anim>
                                    <p:anim calcmode="lin" valueType="num">
                                      <p:cBhvr>
                                        <p:cTn id="17"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1000"/>
                                        <p:tgtEl>
                                          <p:spTgt spid="50"/>
                                        </p:tgtEl>
                                      </p:cBhvr>
                                    </p:animEffect>
                                    <p:anim calcmode="lin" valueType="num">
                                      <p:cBhvr>
                                        <p:cTn id="23" dur="1000" fill="hold"/>
                                        <p:tgtEl>
                                          <p:spTgt spid="50"/>
                                        </p:tgtEl>
                                        <p:attrNameLst>
                                          <p:attrName>ppt_x</p:attrName>
                                        </p:attrNameLst>
                                      </p:cBhvr>
                                      <p:tavLst>
                                        <p:tav tm="0">
                                          <p:val>
                                            <p:strVal val="#ppt_x"/>
                                          </p:val>
                                        </p:tav>
                                        <p:tav tm="100000">
                                          <p:val>
                                            <p:strVal val="#ppt_x"/>
                                          </p:val>
                                        </p:tav>
                                      </p:tavLst>
                                    </p:anim>
                                    <p:anim calcmode="lin" valueType="num">
                                      <p:cBhvr>
                                        <p:cTn id="24"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218"/>
                                        </p:tgtEl>
                                        <p:attrNameLst>
                                          <p:attrName>style.visibility</p:attrName>
                                        </p:attrNameLst>
                                      </p:cBhvr>
                                      <p:to>
                                        <p:strVal val="visible"/>
                                      </p:to>
                                    </p:set>
                                    <p:animEffect transition="in" filter="fade">
                                      <p:cBhvr>
                                        <p:cTn id="29" dur="1000"/>
                                        <p:tgtEl>
                                          <p:spTgt spid="218"/>
                                        </p:tgtEl>
                                      </p:cBhvr>
                                    </p:animEffect>
                                    <p:anim calcmode="lin" valueType="num">
                                      <p:cBhvr>
                                        <p:cTn id="30" dur="1000" fill="hold"/>
                                        <p:tgtEl>
                                          <p:spTgt spid="218"/>
                                        </p:tgtEl>
                                        <p:attrNameLst>
                                          <p:attrName>ppt_x</p:attrName>
                                        </p:attrNameLst>
                                      </p:cBhvr>
                                      <p:tavLst>
                                        <p:tav tm="0">
                                          <p:val>
                                            <p:strVal val="#ppt_x"/>
                                          </p:val>
                                        </p:tav>
                                        <p:tav tm="100000">
                                          <p:val>
                                            <p:strVal val="#ppt_x"/>
                                          </p:val>
                                        </p:tav>
                                      </p:tavLst>
                                    </p:anim>
                                    <p:anim calcmode="lin" valueType="num">
                                      <p:cBhvr>
                                        <p:cTn id="31" dur="1000" fill="hold"/>
                                        <p:tgtEl>
                                          <p:spTgt spid="21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nodeType="clickEffect">
                                  <p:stCondLst>
                                    <p:cond delay="0"/>
                                  </p:stCondLst>
                                  <p:childTnLst>
                                    <p:set>
                                      <p:cBhvr>
                                        <p:cTn id="35" dur="1" fill="hold">
                                          <p:stCondLst>
                                            <p:cond delay="0"/>
                                          </p:stCondLst>
                                        </p:cTn>
                                        <p:tgtEl>
                                          <p:spTgt spid="220">
                                            <p:txEl>
                                              <p:pRg st="0" end="0"/>
                                            </p:txEl>
                                          </p:spTgt>
                                        </p:tgtEl>
                                        <p:attrNameLst>
                                          <p:attrName>style.visibility</p:attrName>
                                        </p:attrNameLst>
                                      </p:cBhvr>
                                      <p:to>
                                        <p:strVal val="visible"/>
                                      </p:to>
                                    </p:set>
                                    <p:animEffect transition="in" filter="fade">
                                      <p:cBhvr>
                                        <p:cTn id="36" dur="1000"/>
                                        <p:tgtEl>
                                          <p:spTgt spid="220">
                                            <p:txEl>
                                              <p:pRg st="0" end="0"/>
                                            </p:txEl>
                                          </p:spTgt>
                                        </p:tgtEl>
                                      </p:cBhvr>
                                    </p:animEffect>
                                    <p:anim calcmode="lin" valueType="num">
                                      <p:cBhvr>
                                        <p:cTn id="37" dur="1000" fill="hold"/>
                                        <p:tgtEl>
                                          <p:spTgt spid="220">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24" grpId="0" bldLvl="0" autoUpdateAnimBg="0"/>
      <p:bldP spid="24" grpId="1" animBg="1"/>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2041384" y="2718264"/>
            <a:ext cx="4822371" cy="103239"/>
            <a:chOff x="6618518" y="1126210"/>
            <a:chExt cx="4822371" cy="103239"/>
          </a:xfrm>
        </p:grpSpPr>
        <p:sp>
          <p:nvSpPr>
            <p:cNvPr id="44" name="矩形 43"/>
            <p:cNvSpPr/>
            <p:nvPr/>
          </p:nvSpPr>
          <p:spPr>
            <a:xfrm>
              <a:off x="6618518" y="1126210"/>
              <a:ext cx="1983307" cy="10323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6" name="直接连接符 45"/>
            <p:cNvCxnSpPr/>
            <p:nvPr/>
          </p:nvCxnSpPr>
          <p:spPr>
            <a:xfrm flipV="1">
              <a:off x="8601825" y="1204048"/>
              <a:ext cx="2839064" cy="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50" name="文本框 49"/>
          <p:cNvSpPr txBox="1"/>
          <p:nvPr/>
        </p:nvSpPr>
        <p:spPr>
          <a:xfrm>
            <a:off x="1938211" y="1917385"/>
            <a:ext cx="5082482" cy="523220"/>
          </a:xfrm>
          <a:prstGeom prst="rect">
            <a:avLst/>
          </a:prstGeom>
          <a:noFill/>
        </p:spPr>
        <p:txBody>
          <a:bodyPr wrap="none" rtlCol="0">
            <a:spAutoFit/>
          </a:bodyPr>
          <a:lstStyle/>
          <a:p>
            <a:r>
              <a:rPr lang="zh-CN" altLang="en-US" sz="2800" dirty="0" smtClean="0">
                <a:latin typeface="Times New Roman" panose="02020603050405020304" pitchFamily="18" charset="0"/>
                <a:ea typeface="+mn-ea"/>
                <a:cs typeface="Times New Roman" panose="02020603050405020304" pitchFamily="18" charset="0"/>
              </a:rPr>
              <a:t>品质公差</a:t>
            </a:r>
            <a:r>
              <a:rPr lang="zh-CN" altLang="en-US" sz="2800" b="1" dirty="0">
                <a:latin typeface="Times New Roman" panose="02020603050405020304" pitchFamily="18" charset="0"/>
                <a:ea typeface="+mn-ea"/>
                <a:cs typeface="Times New Roman" panose="02020603050405020304" pitchFamily="18" charset="0"/>
              </a:rPr>
              <a:t>（</a:t>
            </a:r>
            <a:r>
              <a:rPr lang="en-US" altLang="zh-CN" sz="2800" b="1" dirty="0">
                <a:latin typeface="Times New Roman" panose="02020603050405020304" pitchFamily="18" charset="0"/>
                <a:ea typeface="+mn-ea"/>
                <a:cs typeface="Times New Roman" panose="02020603050405020304" pitchFamily="18" charset="0"/>
              </a:rPr>
              <a:t>Quality Tolerance</a:t>
            </a:r>
            <a:r>
              <a:rPr lang="zh-CN" altLang="en-US" sz="2800" b="1" dirty="0">
                <a:latin typeface="Times New Roman" panose="02020603050405020304" pitchFamily="18" charset="0"/>
                <a:ea typeface="+mn-ea"/>
                <a:cs typeface="Times New Roman" panose="02020603050405020304" pitchFamily="18" charset="0"/>
              </a:rPr>
              <a:t>）</a:t>
            </a:r>
          </a:p>
        </p:txBody>
      </p:sp>
      <p:grpSp>
        <p:nvGrpSpPr>
          <p:cNvPr id="218" name="组合 217"/>
          <p:cNvGrpSpPr/>
          <p:nvPr/>
        </p:nvGrpSpPr>
        <p:grpSpPr>
          <a:xfrm>
            <a:off x="2224063" y="2995126"/>
            <a:ext cx="571448" cy="570159"/>
            <a:chOff x="7006910" y="2036619"/>
            <a:chExt cx="571448" cy="570159"/>
          </a:xfrm>
        </p:grpSpPr>
        <p:sp>
          <p:nvSpPr>
            <p:cNvPr id="80" name="Freeform 28"/>
            <p:cNvSpPr>
              <a:spLocks noEditPoints="1"/>
            </p:cNvSpPr>
            <p:nvPr/>
          </p:nvSpPr>
          <p:spPr bwMode="auto">
            <a:xfrm>
              <a:off x="7006910" y="2036619"/>
              <a:ext cx="571448" cy="570159"/>
            </a:xfrm>
            <a:custGeom>
              <a:avLst/>
              <a:gdLst>
                <a:gd name="T0" fmla="*/ 0 w 374"/>
                <a:gd name="T1" fmla="*/ 187 h 374"/>
                <a:gd name="T2" fmla="*/ 187 w 374"/>
                <a:gd name="T3" fmla="*/ 374 h 374"/>
                <a:gd name="T4" fmla="*/ 374 w 374"/>
                <a:gd name="T5" fmla="*/ 187 h 374"/>
                <a:gd name="T6" fmla="*/ 187 w 374"/>
                <a:gd name="T7" fmla="*/ 0 h 374"/>
                <a:gd name="T8" fmla="*/ 0 w 374"/>
                <a:gd name="T9" fmla="*/ 187 h 374"/>
                <a:gd name="T10" fmla="*/ 44 w 374"/>
                <a:gd name="T11" fmla="*/ 187 h 374"/>
                <a:gd name="T12" fmla="*/ 187 w 374"/>
                <a:gd name="T13" fmla="*/ 44 h 374"/>
                <a:gd name="T14" fmla="*/ 330 w 374"/>
                <a:gd name="T15" fmla="*/ 187 h 374"/>
                <a:gd name="T16" fmla="*/ 187 w 374"/>
                <a:gd name="T17" fmla="*/ 330 h 374"/>
                <a:gd name="T18" fmla="*/ 44 w 374"/>
                <a:gd name="T19" fmla="*/ 187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4" h="374">
                  <a:moveTo>
                    <a:pt x="0" y="187"/>
                  </a:moveTo>
                  <a:cubicBezTo>
                    <a:pt x="0" y="290"/>
                    <a:pt x="84" y="374"/>
                    <a:pt x="187" y="374"/>
                  </a:cubicBezTo>
                  <a:cubicBezTo>
                    <a:pt x="290" y="374"/>
                    <a:pt x="374" y="290"/>
                    <a:pt x="374" y="187"/>
                  </a:cubicBezTo>
                  <a:cubicBezTo>
                    <a:pt x="374" y="84"/>
                    <a:pt x="290" y="0"/>
                    <a:pt x="187" y="0"/>
                  </a:cubicBezTo>
                  <a:cubicBezTo>
                    <a:pt x="84" y="0"/>
                    <a:pt x="0" y="84"/>
                    <a:pt x="0" y="187"/>
                  </a:cubicBezTo>
                  <a:moveTo>
                    <a:pt x="44" y="187"/>
                  </a:moveTo>
                  <a:cubicBezTo>
                    <a:pt x="44" y="108"/>
                    <a:pt x="108" y="44"/>
                    <a:pt x="187" y="44"/>
                  </a:cubicBezTo>
                  <a:cubicBezTo>
                    <a:pt x="266" y="44"/>
                    <a:pt x="330" y="108"/>
                    <a:pt x="330" y="187"/>
                  </a:cubicBezTo>
                  <a:cubicBezTo>
                    <a:pt x="330" y="266"/>
                    <a:pt x="266" y="330"/>
                    <a:pt x="187" y="330"/>
                  </a:cubicBezTo>
                  <a:cubicBezTo>
                    <a:pt x="108" y="330"/>
                    <a:pt x="44" y="266"/>
                    <a:pt x="44" y="187"/>
                  </a:cubicBezTo>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29"/>
            <p:cNvSpPr>
              <a:spLocks/>
            </p:cNvSpPr>
            <p:nvPr/>
          </p:nvSpPr>
          <p:spPr bwMode="auto">
            <a:xfrm>
              <a:off x="7292312" y="2036619"/>
              <a:ext cx="286046" cy="570159"/>
            </a:xfrm>
            <a:custGeom>
              <a:avLst/>
              <a:gdLst>
                <a:gd name="T0" fmla="*/ 0 w 187"/>
                <a:gd name="T1" fmla="*/ 0 h 374"/>
                <a:gd name="T2" fmla="*/ 0 w 187"/>
                <a:gd name="T3" fmla="*/ 44 h 374"/>
                <a:gd name="T4" fmla="*/ 0 w 187"/>
                <a:gd name="T5" fmla="*/ 44 h 374"/>
                <a:gd name="T6" fmla="*/ 0 w 187"/>
                <a:gd name="T7" fmla="*/ 44 h 374"/>
                <a:gd name="T8" fmla="*/ 0 w 187"/>
                <a:gd name="T9" fmla="*/ 44 h 374"/>
                <a:gd name="T10" fmla="*/ 0 w 187"/>
                <a:gd name="T11" fmla="*/ 44 h 374"/>
                <a:gd name="T12" fmla="*/ 1 w 187"/>
                <a:gd name="T13" fmla="*/ 44 h 374"/>
                <a:gd name="T14" fmla="*/ 1 w 187"/>
                <a:gd name="T15" fmla="*/ 44 h 374"/>
                <a:gd name="T16" fmla="*/ 1 w 187"/>
                <a:gd name="T17" fmla="*/ 44 h 374"/>
                <a:gd name="T18" fmla="*/ 1 w 187"/>
                <a:gd name="T19" fmla="*/ 44 h 374"/>
                <a:gd name="T20" fmla="*/ 1 w 187"/>
                <a:gd name="T21" fmla="*/ 44 h 374"/>
                <a:gd name="T22" fmla="*/ 1 w 187"/>
                <a:gd name="T23" fmla="*/ 44 h 374"/>
                <a:gd name="T24" fmla="*/ 1 w 187"/>
                <a:gd name="T25" fmla="*/ 44 h 374"/>
                <a:gd name="T26" fmla="*/ 1 w 187"/>
                <a:gd name="T27" fmla="*/ 44 h 374"/>
                <a:gd name="T28" fmla="*/ 2 w 187"/>
                <a:gd name="T29" fmla="*/ 44 h 374"/>
                <a:gd name="T30" fmla="*/ 2 w 187"/>
                <a:gd name="T31" fmla="*/ 44 h 374"/>
                <a:gd name="T32" fmla="*/ 2 w 187"/>
                <a:gd name="T33" fmla="*/ 44 h 374"/>
                <a:gd name="T34" fmla="*/ 2 w 187"/>
                <a:gd name="T35" fmla="*/ 44 h 374"/>
                <a:gd name="T36" fmla="*/ 2 w 187"/>
                <a:gd name="T37" fmla="*/ 44 h 374"/>
                <a:gd name="T38" fmla="*/ 2 w 187"/>
                <a:gd name="T39" fmla="*/ 44 h 374"/>
                <a:gd name="T40" fmla="*/ 2 w 187"/>
                <a:gd name="T41" fmla="*/ 44 h 374"/>
                <a:gd name="T42" fmla="*/ 2 w 187"/>
                <a:gd name="T43" fmla="*/ 44 h 374"/>
                <a:gd name="T44" fmla="*/ 143 w 187"/>
                <a:gd name="T45" fmla="*/ 185 h 374"/>
                <a:gd name="T46" fmla="*/ 143 w 187"/>
                <a:gd name="T47" fmla="*/ 185 h 374"/>
                <a:gd name="T48" fmla="*/ 143 w 187"/>
                <a:gd name="T49" fmla="*/ 185 h 374"/>
                <a:gd name="T50" fmla="*/ 143 w 187"/>
                <a:gd name="T51" fmla="*/ 185 h 374"/>
                <a:gd name="T52" fmla="*/ 143 w 187"/>
                <a:gd name="T53" fmla="*/ 185 h 374"/>
                <a:gd name="T54" fmla="*/ 143 w 187"/>
                <a:gd name="T55" fmla="*/ 185 h 374"/>
                <a:gd name="T56" fmla="*/ 143 w 187"/>
                <a:gd name="T57" fmla="*/ 185 h 374"/>
                <a:gd name="T58" fmla="*/ 143 w 187"/>
                <a:gd name="T59" fmla="*/ 185 h 374"/>
                <a:gd name="T60" fmla="*/ 143 w 187"/>
                <a:gd name="T61" fmla="*/ 186 h 374"/>
                <a:gd name="T62" fmla="*/ 143 w 187"/>
                <a:gd name="T63" fmla="*/ 186 h 374"/>
                <a:gd name="T64" fmla="*/ 143 w 187"/>
                <a:gd name="T65" fmla="*/ 186 h 374"/>
                <a:gd name="T66" fmla="*/ 143 w 187"/>
                <a:gd name="T67" fmla="*/ 186 h 374"/>
                <a:gd name="T68" fmla="*/ 143 w 187"/>
                <a:gd name="T69" fmla="*/ 186 h 374"/>
                <a:gd name="T70" fmla="*/ 143 w 187"/>
                <a:gd name="T71" fmla="*/ 186 h 374"/>
                <a:gd name="T72" fmla="*/ 143 w 187"/>
                <a:gd name="T73" fmla="*/ 186 h 374"/>
                <a:gd name="T74" fmla="*/ 143 w 187"/>
                <a:gd name="T75" fmla="*/ 186 h 374"/>
                <a:gd name="T76" fmla="*/ 143 w 187"/>
                <a:gd name="T77" fmla="*/ 187 h 374"/>
                <a:gd name="T78" fmla="*/ 143 w 187"/>
                <a:gd name="T79" fmla="*/ 187 h 374"/>
                <a:gd name="T80" fmla="*/ 143 w 187"/>
                <a:gd name="T81" fmla="*/ 187 h 374"/>
                <a:gd name="T82" fmla="*/ 143 w 187"/>
                <a:gd name="T83" fmla="*/ 187 h 374"/>
                <a:gd name="T84" fmla="*/ 143 w 187"/>
                <a:gd name="T85" fmla="*/ 187 h 374"/>
                <a:gd name="T86" fmla="*/ 143 w 187"/>
                <a:gd name="T87" fmla="*/ 187 h 374"/>
                <a:gd name="T88" fmla="*/ 143 w 187"/>
                <a:gd name="T89" fmla="*/ 187 h 374"/>
                <a:gd name="T90" fmla="*/ 143 w 187"/>
                <a:gd name="T91" fmla="*/ 187 h 374"/>
                <a:gd name="T92" fmla="*/ 143 w 187"/>
                <a:gd name="T93" fmla="*/ 187 h 374"/>
                <a:gd name="T94" fmla="*/ 143 w 187"/>
                <a:gd name="T95" fmla="*/ 187 h 374"/>
                <a:gd name="T96" fmla="*/ 143 w 187"/>
                <a:gd name="T97" fmla="*/ 187 h 374"/>
                <a:gd name="T98" fmla="*/ 143 w 187"/>
                <a:gd name="T99" fmla="*/ 187 h 374"/>
                <a:gd name="T100" fmla="*/ 0 w 187"/>
                <a:gd name="T101" fmla="*/ 330 h 374"/>
                <a:gd name="T102" fmla="*/ 0 w 187"/>
                <a:gd name="T103" fmla="*/ 374 h 374"/>
                <a:gd name="T104" fmla="*/ 0 w 187"/>
                <a:gd name="T105" fmla="*/ 374 h 374"/>
                <a:gd name="T106" fmla="*/ 187 w 187"/>
                <a:gd name="T107" fmla="*/ 187 h 374"/>
                <a:gd name="T108" fmla="*/ 132 w 187"/>
                <a:gd name="T109" fmla="*/ 54 h 374"/>
                <a:gd name="T110" fmla="*/ 97 w 187"/>
                <a:gd name="T111" fmla="*/ 27 h 374"/>
                <a:gd name="T112" fmla="*/ 0 w 187"/>
                <a:gd name="T113"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7" h="374">
                  <a:moveTo>
                    <a:pt x="0" y="0"/>
                  </a:moveTo>
                  <a:cubicBezTo>
                    <a:pt x="0" y="44"/>
                    <a:pt x="0" y="44"/>
                    <a:pt x="0" y="44"/>
                  </a:cubicBezTo>
                  <a:cubicBezTo>
                    <a:pt x="0" y="44"/>
                    <a:pt x="0" y="44"/>
                    <a:pt x="0" y="44"/>
                  </a:cubicBezTo>
                  <a:cubicBezTo>
                    <a:pt x="0" y="44"/>
                    <a:pt x="0" y="44"/>
                    <a:pt x="0" y="44"/>
                  </a:cubicBezTo>
                  <a:cubicBezTo>
                    <a:pt x="0" y="44"/>
                    <a:pt x="0" y="44"/>
                    <a:pt x="0" y="44"/>
                  </a:cubicBezTo>
                  <a:cubicBezTo>
                    <a:pt x="0" y="44"/>
                    <a:pt x="0" y="44"/>
                    <a:pt x="0" y="44"/>
                  </a:cubicBezTo>
                  <a:cubicBezTo>
                    <a:pt x="0" y="44"/>
                    <a:pt x="1" y="44"/>
                    <a:pt x="1" y="44"/>
                  </a:cubicBezTo>
                  <a:cubicBezTo>
                    <a:pt x="1" y="44"/>
                    <a:pt x="1" y="44"/>
                    <a:pt x="1" y="44"/>
                  </a:cubicBezTo>
                  <a:cubicBezTo>
                    <a:pt x="1" y="44"/>
                    <a:pt x="1" y="44"/>
                    <a:pt x="1" y="44"/>
                  </a:cubicBezTo>
                  <a:cubicBezTo>
                    <a:pt x="1" y="44"/>
                    <a:pt x="1" y="44"/>
                    <a:pt x="1" y="44"/>
                  </a:cubicBezTo>
                  <a:cubicBezTo>
                    <a:pt x="1" y="44"/>
                    <a:pt x="1" y="44"/>
                    <a:pt x="1" y="44"/>
                  </a:cubicBezTo>
                  <a:cubicBezTo>
                    <a:pt x="1" y="44"/>
                    <a:pt x="1" y="44"/>
                    <a:pt x="1" y="44"/>
                  </a:cubicBezTo>
                  <a:cubicBezTo>
                    <a:pt x="1" y="44"/>
                    <a:pt x="1" y="44"/>
                    <a:pt x="1" y="44"/>
                  </a:cubicBezTo>
                  <a:cubicBezTo>
                    <a:pt x="1" y="44"/>
                    <a:pt x="1" y="44"/>
                    <a:pt x="1" y="44"/>
                  </a:cubicBezTo>
                  <a:cubicBezTo>
                    <a:pt x="1" y="44"/>
                    <a:pt x="1" y="44"/>
                    <a:pt x="2" y="44"/>
                  </a:cubicBezTo>
                  <a:cubicBezTo>
                    <a:pt x="2" y="44"/>
                    <a:pt x="2" y="44"/>
                    <a:pt x="2" y="44"/>
                  </a:cubicBezTo>
                  <a:cubicBezTo>
                    <a:pt x="2" y="44"/>
                    <a:pt x="2" y="44"/>
                    <a:pt x="2" y="44"/>
                  </a:cubicBezTo>
                  <a:cubicBezTo>
                    <a:pt x="2" y="44"/>
                    <a:pt x="2" y="44"/>
                    <a:pt x="2" y="44"/>
                  </a:cubicBezTo>
                  <a:cubicBezTo>
                    <a:pt x="2" y="44"/>
                    <a:pt x="2" y="44"/>
                    <a:pt x="2" y="44"/>
                  </a:cubicBezTo>
                  <a:cubicBezTo>
                    <a:pt x="2" y="44"/>
                    <a:pt x="2" y="44"/>
                    <a:pt x="2" y="44"/>
                  </a:cubicBezTo>
                  <a:cubicBezTo>
                    <a:pt x="2" y="44"/>
                    <a:pt x="2" y="44"/>
                    <a:pt x="2" y="44"/>
                  </a:cubicBezTo>
                  <a:cubicBezTo>
                    <a:pt x="2" y="44"/>
                    <a:pt x="2" y="44"/>
                    <a:pt x="2" y="44"/>
                  </a:cubicBezTo>
                  <a:cubicBezTo>
                    <a:pt x="79" y="45"/>
                    <a:pt x="142" y="108"/>
                    <a:pt x="143" y="185"/>
                  </a:cubicBezTo>
                  <a:cubicBezTo>
                    <a:pt x="143" y="185"/>
                    <a:pt x="143" y="185"/>
                    <a:pt x="143" y="185"/>
                  </a:cubicBezTo>
                  <a:cubicBezTo>
                    <a:pt x="143" y="185"/>
                    <a:pt x="143" y="185"/>
                    <a:pt x="143" y="185"/>
                  </a:cubicBezTo>
                  <a:cubicBezTo>
                    <a:pt x="143" y="185"/>
                    <a:pt x="143" y="185"/>
                    <a:pt x="143" y="185"/>
                  </a:cubicBezTo>
                  <a:cubicBezTo>
                    <a:pt x="143" y="185"/>
                    <a:pt x="143" y="185"/>
                    <a:pt x="143" y="185"/>
                  </a:cubicBezTo>
                  <a:cubicBezTo>
                    <a:pt x="143" y="185"/>
                    <a:pt x="143" y="185"/>
                    <a:pt x="143" y="185"/>
                  </a:cubicBezTo>
                  <a:cubicBezTo>
                    <a:pt x="143" y="185"/>
                    <a:pt x="143" y="185"/>
                    <a:pt x="143" y="185"/>
                  </a:cubicBezTo>
                  <a:cubicBezTo>
                    <a:pt x="143" y="185"/>
                    <a:pt x="143" y="185"/>
                    <a:pt x="143" y="185"/>
                  </a:cubicBezTo>
                  <a:cubicBezTo>
                    <a:pt x="143" y="185"/>
                    <a:pt x="143" y="186"/>
                    <a:pt x="143" y="186"/>
                  </a:cubicBezTo>
                  <a:cubicBezTo>
                    <a:pt x="143" y="186"/>
                    <a:pt x="143" y="186"/>
                    <a:pt x="143" y="186"/>
                  </a:cubicBezTo>
                  <a:cubicBezTo>
                    <a:pt x="143" y="186"/>
                    <a:pt x="143" y="186"/>
                    <a:pt x="143" y="186"/>
                  </a:cubicBezTo>
                  <a:cubicBezTo>
                    <a:pt x="143" y="186"/>
                    <a:pt x="143" y="186"/>
                    <a:pt x="143" y="186"/>
                  </a:cubicBezTo>
                  <a:cubicBezTo>
                    <a:pt x="143" y="186"/>
                    <a:pt x="143" y="186"/>
                    <a:pt x="143" y="186"/>
                  </a:cubicBezTo>
                  <a:cubicBezTo>
                    <a:pt x="143" y="186"/>
                    <a:pt x="143" y="186"/>
                    <a:pt x="143" y="186"/>
                  </a:cubicBezTo>
                  <a:cubicBezTo>
                    <a:pt x="143" y="186"/>
                    <a:pt x="143" y="186"/>
                    <a:pt x="143" y="186"/>
                  </a:cubicBezTo>
                  <a:cubicBezTo>
                    <a:pt x="143" y="186"/>
                    <a:pt x="143" y="186"/>
                    <a:pt x="143" y="186"/>
                  </a:cubicBezTo>
                  <a:cubicBezTo>
                    <a:pt x="143" y="186"/>
                    <a:pt x="143" y="186"/>
                    <a:pt x="143" y="187"/>
                  </a:cubicBezTo>
                  <a:cubicBezTo>
                    <a:pt x="143" y="187"/>
                    <a:pt x="143" y="187"/>
                    <a:pt x="143" y="187"/>
                  </a:cubicBezTo>
                  <a:cubicBezTo>
                    <a:pt x="143" y="187"/>
                    <a:pt x="143" y="187"/>
                    <a:pt x="143" y="187"/>
                  </a:cubicBezTo>
                  <a:cubicBezTo>
                    <a:pt x="143" y="187"/>
                    <a:pt x="143" y="187"/>
                    <a:pt x="143" y="187"/>
                  </a:cubicBezTo>
                  <a:cubicBezTo>
                    <a:pt x="143" y="187"/>
                    <a:pt x="143" y="187"/>
                    <a:pt x="143" y="187"/>
                  </a:cubicBezTo>
                  <a:cubicBezTo>
                    <a:pt x="143" y="187"/>
                    <a:pt x="143" y="187"/>
                    <a:pt x="143" y="187"/>
                  </a:cubicBezTo>
                  <a:cubicBezTo>
                    <a:pt x="143" y="187"/>
                    <a:pt x="143" y="187"/>
                    <a:pt x="143" y="187"/>
                  </a:cubicBezTo>
                  <a:cubicBezTo>
                    <a:pt x="143" y="187"/>
                    <a:pt x="143" y="187"/>
                    <a:pt x="143" y="187"/>
                  </a:cubicBezTo>
                  <a:cubicBezTo>
                    <a:pt x="143" y="187"/>
                    <a:pt x="143" y="187"/>
                    <a:pt x="143" y="187"/>
                  </a:cubicBezTo>
                  <a:cubicBezTo>
                    <a:pt x="143" y="187"/>
                    <a:pt x="143" y="187"/>
                    <a:pt x="143" y="187"/>
                  </a:cubicBezTo>
                  <a:cubicBezTo>
                    <a:pt x="143" y="187"/>
                    <a:pt x="143" y="187"/>
                    <a:pt x="143" y="187"/>
                  </a:cubicBezTo>
                  <a:cubicBezTo>
                    <a:pt x="143" y="187"/>
                    <a:pt x="143" y="187"/>
                    <a:pt x="143" y="187"/>
                  </a:cubicBezTo>
                  <a:cubicBezTo>
                    <a:pt x="143" y="266"/>
                    <a:pt x="79" y="330"/>
                    <a:pt x="0" y="330"/>
                  </a:cubicBezTo>
                  <a:cubicBezTo>
                    <a:pt x="0" y="374"/>
                    <a:pt x="0" y="374"/>
                    <a:pt x="0" y="374"/>
                  </a:cubicBezTo>
                  <a:cubicBezTo>
                    <a:pt x="0" y="374"/>
                    <a:pt x="0" y="374"/>
                    <a:pt x="0" y="374"/>
                  </a:cubicBezTo>
                  <a:cubicBezTo>
                    <a:pt x="103" y="374"/>
                    <a:pt x="187" y="290"/>
                    <a:pt x="187" y="187"/>
                  </a:cubicBezTo>
                  <a:cubicBezTo>
                    <a:pt x="187" y="135"/>
                    <a:pt x="166" y="88"/>
                    <a:pt x="132" y="54"/>
                  </a:cubicBezTo>
                  <a:cubicBezTo>
                    <a:pt x="121" y="43"/>
                    <a:pt x="109" y="34"/>
                    <a:pt x="97" y="27"/>
                  </a:cubicBezTo>
                  <a:cubicBezTo>
                    <a:pt x="68" y="10"/>
                    <a:pt x="35" y="0"/>
                    <a:pt x="0" y="0"/>
                  </a:cubicBezTo>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30"/>
            <p:cNvSpPr>
              <a:spLocks/>
            </p:cNvSpPr>
            <p:nvPr/>
          </p:nvSpPr>
          <p:spPr bwMode="auto">
            <a:xfrm>
              <a:off x="7006910" y="2036619"/>
              <a:ext cx="285402" cy="570159"/>
            </a:xfrm>
            <a:custGeom>
              <a:avLst/>
              <a:gdLst>
                <a:gd name="T0" fmla="*/ 0 w 187"/>
                <a:gd name="T1" fmla="*/ 187 h 374"/>
                <a:gd name="T2" fmla="*/ 187 w 187"/>
                <a:gd name="T3" fmla="*/ 330 h 374"/>
                <a:gd name="T4" fmla="*/ 187 w 187"/>
                <a:gd name="T5" fmla="*/ 330 h 374"/>
                <a:gd name="T6" fmla="*/ 187 w 187"/>
                <a:gd name="T7" fmla="*/ 330 h 374"/>
                <a:gd name="T8" fmla="*/ 186 w 187"/>
                <a:gd name="T9" fmla="*/ 330 h 374"/>
                <a:gd name="T10" fmla="*/ 186 w 187"/>
                <a:gd name="T11" fmla="*/ 330 h 374"/>
                <a:gd name="T12" fmla="*/ 186 w 187"/>
                <a:gd name="T13" fmla="*/ 330 h 374"/>
                <a:gd name="T14" fmla="*/ 186 w 187"/>
                <a:gd name="T15" fmla="*/ 330 h 374"/>
                <a:gd name="T16" fmla="*/ 185 w 187"/>
                <a:gd name="T17" fmla="*/ 330 h 374"/>
                <a:gd name="T18" fmla="*/ 185 w 187"/>
                <a:gd name="T19" fmla="*/ 330 h 374"/>
                <a:gd name="T20" fmla="*/ 185 w 187"/>
                <a:gd name="T21" fmla="*/ 330 h 374"/>
                <a:gd name="T22" fmla="*/ 185 w 187"/>
                <a:gd name="T23" fmla="*/ 330 h 374"/>
                <a:gd name="T24" fmla="*/ 184 w 187"/>
                <a:gd name="T25" fmla="*/ 330 h 374"/>
                <a:gd name="T26" fmla="*/ 184 w 187"/>
                <a:gd name="T27" fmla="*/ 330 h 374"/>
                <a:gd name="T28" fmla="*/ 184 w 187"/>
                <a:gd name="T29" fmla="*/ 330 h 374"/>
                <a:gd name="T30" fmla="*/ 78 w 187"/>
                <a:gd name="T31" fmla="*/ 280 h 374"/>
                <a:gd name="T32" fmla="*/ 44 w 187"/>
                <a:gd name="T33" fmla="*/ 190 h 374"/>
                <a:gd name="T34" fmla="*/ 44 w 187"/>
                <a:gd name="T35" fmla="*/ 190 h 374"/>
                <a:gd name="T36" fmla="*/ 44 w 187"/>
                <a:gd name="T37" fmla="*/ 189 h 374"/>
                <a:gd name="T38" fmla="*/ 44 w 187"/>
                <a:gd name="T39" fmla="*/ 189 h 374"/>
                <a:gd name="T40" fmla="*/ 44 w 187"/>
                <a:gd name="T41" fmla="*/ 189 h 374"/>
                <a:gd name="T42" fmla="*/ 44 w 187"/>
                <a:gd name="T43" fmla="*/ 189 h 374"/>
                <a:gd name="T44" fmla="*/ 44 w 187"/>
                <a:gd name="T45" fmla="*/ 189 h 374"/>
                <a:gd name="T46" fmla="*/ 44 w 187"/>
                <a:gd name="T47" fmla="*/ 188 h 374"/>
                <a:gd name="T48" fmla="*/ 44 w 187"/>
                <a:gd name="T49" fmla="*/ 188 h 374"/>
                <a:gd name="T50" fmla="*/ 44 w 187"/>
                <a:gd name="T51" fmla="*/ 188 h 374"/>
                <a:gd name="T52" fmla="*/ 44 w 187"/>
                <a:gd name="T53" fmla="*/ 188 h 374"/>
                <a:gd name="T54" fmla="*/ 44 w 187"/>
                <a:gd name="T55" fmla="*/ 188 h 374"/>
                <a:gd name="T56" fmla="*/ 44 w 187"/>
                <a:gd name="T57" fmla="*/ 187 h 374"/>
                <a:gd name="T58" fmla="*/ 44 w 187"/>
                <a:gd name="T59" fmla="*/ 187 h 374"/>
                <a:gd name="T60" fmla="*/ 44 w 187"/>
                <a:gd name="T61" fmla="*/ 187 h 374"/>
                <a:gd name="T62" fmla="*/ 44 w 187"/>
                <a:gd name="T63" fmla="*/ 187 h 374"/>
                <a:gd name="T64" fmla="*/ 44 w 187"/>
                <a:gd name="T65" fmla="*/ 187 h 374"/>
                <a:gd name="T66" fmla="*/ 187 w 187"/>
                <a:gd name="T67"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7" h="374">
                  <a:moveTo>
                    <a:pt x="187" y="0"/>
                  </a:moveTo>
                  <a:cubicBezTo>
                    <a:pt x="84" y="0"/>
                    <a:pt x="0" y="84"/>
                    <a:pt x="0" y="187"/>
                  </a:cubicBezTo>
                  <a:cubicBezTo>
                    <a:pt x="0" y="290"/>
                    <a:pt x="84" y="374"/>
                    <a:pt x="187" y="374"/>
                  </a:cubicBezTo>
                  <a:cubicBezTo>
                    <a:pt x="187" y="330"/>
                    <a:pt x="187" y="330"/>
                    <a:pt x="187" y="330"/>
                  </a:cubicBezTo>
                  <a:cubicBezTo>
                    <a:pt x="187" y="330"/>
                    <a:pt x="187" y="330"/>
                    <a:pt x="187" y="330"/>
                  </a:cubicBezTo>
                  <a:cubicBezTo>
                    <a:pt x="187" y="330"/>
                    <a:pt x="187" y="330"/>
                    <a:pt x="187" y="330"/>
                  </a:cubicBezTo>
                  <a:cubicBezTo>
                    <a:pt x="187" y="330"/>
                    <a:pt x="187" y="330"/>
                    <a:pt x="187" y="330"/>
                  </a:cubicBezTo>
                  <a:cubicBezTo>
                    <a:pt x="187" y="330"/>
                    <a:pt x="187" y="330"/>
                    <a:pt x="187" y="330"/>
                  </a:cubicBezTo>
                  <a:cubicBezTo>
                    <a:pt x="186" y="330"/>
                    <a:pt x="186" y="330"/>
                    <a:pt x="186" y="330"/>
                  </a:cubicBezTo>
                  <a:cubicBezTo>
                    <a:pt x="186" y="330"/>
                    <a:pt x="186" y="330"/>
                    <a:pt x="186" y="330"/>
                  </a:cubicBezTo>
                  <a:cubicBezTo>
                    <a:pt x="186" y="330"/>
                    <a:pt x="186" y="330"/>
                    <a:pt x="186" y="330"/>
                  </a:cubicBezTo>
                  <a:cubicBezTo>
                    <a:pt x="186" y="330"/>
                    <a:pt x="186" y="330"/>
                    <a:pt x="186" y="330"/>
                  </a:cubicBezTo>
                  <a:cubicBezTo>
                    <a:pt x="186" y="330"/>
                    <a:pt x="186" y="330"/>
                    <a:pt x="186" y="330"/>
                  </a:cubicBezTo>
                  <a:cubicBezTo>
                    <a:pt x="186" y="330"/>
                    <a:pt x="186" y="330"/>
                    <a:pt x="186" y="330"/>
                  </a:cubicBezTo>
                  <a:cubicBezTo>
                    <a:pt x="186" y="330"/>
                    <a:pt x="186" y="330"/>
                    <a:pt x="186" y="330"/>
                  </a:cubicBezTo>
                  <a:cubicBezTo>
                    <a:pt x="186" y="330"/>
                    <a:pt x="186" y="330"/>
                    <a:pt x="186" y="330"/>
                  </a:cubicBezTo>
                  <a:cubicBezTo>
                    <a:pt x="186" y="330"/>
                    <a:pt x="185" y="330"/>
                    <a:pt x="185" y="330"/>
                  </a:cubicBezTo>
                  <a:cubicBezTo>
                    <a:pt x="185" y="330"/>
                    <a:pt x="185" y="330"/>
                    <a:pt x="185" y="330"/>
                  </a:cubicBezTo>
                  <a:cubicBezTo>
                    <a:pt x="185" y="330"/>
                    <a:pt x="185" y="330"/>
                    <a:pt x="185" y="330"/>
                  </a:cubicBezTo>
                  <a:cubicBezTo>
                    <a:pt x="185" y="330"/>
                    <a:pt x="185" y="330"/>
                    <a:pt x="185" y="330"/>
                  </a:cubicBezTo>
                  <a:cubicBezTo>
                    <a:pt x="185" y="330"/>
                    <a:pt x="185" y="330"/>
                    <a:pt x="185" y="330"/>
                  </a:cubicBezTo>
                  <a:cubicBezTo>
                    <a:pt x="185" y="330"/>
                    <a:pt x="185" y="330"/>
                    <a:pt x="185" y="330"/>
                  </a:cubicBezTo>
                  <a:cubicBezTo>
                    <a:pt x="185" y="330"/>
                    <a:pt x="185" y="330"/>
                    <a:pt x="185" y="330"/>
                  </a:cubicBezTo>
                  <a:cubicBezTo>
                    <a:pt x="185" y="330"/>
                    <a:pt x="185" y="330"/>
                    <a:pt x="185" y="330"/>
                  </a:cubicBezTo>
                  <a:cubicBezTo>
                    <a:pt x="185" y="330"/>
                    <a:pt x="185" y="330"/>
                    <a:pt x="185" y="330"/>
                  </a:cubicBezTo>
                  <a:cubicBezTo>
                    <a:pt x="184" y="330"/>
                    <a:pt x="184" y="330"/>
                    <a:pt x="184" y="330"/>
                  </a:cubicBezTo>
                  <a:cubicBezTo>
                    <a:pt x="184" y="330"/>
                    <a:pt x="184" y="330"/>
                    <a:pt x="184" y="330"/>
                  </a:cubicBezTo>
                  <a:cubicBezTo>
                    <a:pt x="184" y="330"/>
                    <a:pt x="184" y="330"/>
                    <a:pt x="184" y="330"/>
                  </a:cubicBezTo>
                  <a:cubicBezTo>
                    <a:pt x="184" y="330"/>
                    <a:pt x="184" y="330"/>
                    <a:pt x="184" y="330"/>
                  </a:cubicBezTo>
                  <a:cubicBezTo>
                    <a:pt x="184" y="330"/>
                    <a:pt x="184" y="330"/>
                    <a:pt x="184" y="330"/>
                  </a:cubicBezTo>
                  <a:cubicBezTo>
                    <a:pt x="184" y="330"/>
                    <a:pt x="184" y="330"/>
                    <a:pt x="184" y="330"/>
                  </a:cubicBezTo>
                  <a:cubicBezTo>
                    <a:pt x="141" y="329"/>
                    <a:pt x="103" y="310"/>
                    <a:pt x="78" y="280"/>
                  </a:cubicBezTo>
                  <a:cubicBezTo>
                    <a:pt x="67" y="267"/>
                    <a:pt x="59" y="253"/>
                    <a:pt x="53" y="238"/>
                  </a:cubicBezTo>
                  <a:cubicBezTo>
                    <a:pt x="47" y="223"/>
                    <a:pt x="44" y="207"/>
                    <a:pt x="44" y="190"/>
                  </a:cubicBezTo>
                  <a:cubicBezTo>
                    <a:pt x="44" y="190"/>
                    <a:pt x="44" y="190"/>
                    <a:pt x="44" y="190"/>
                  </a:cubicBezTo>
                  <a:cubicBezTo>
                    <a:pt x="44" y="190"/>
                    <a:pt x="44" y="190"/>
                    <a:pt x="44" y="190"/>
                  </a:cubicBezTo>
                  <a:cubicBezTo>
                    <a:pt x="44" y="190"/>
                    <a:pt x="44" y="190"/>
                    <a:pt x="44" y="190"/>
                  </a:cubicBezTo>
                  <a:cubicBezTo>
                    <a:pt x="44" y="190"/>
                    <a:pt x="44" y="190"/>
                    <a:pt x="44" y="189"/>
                  </a:cubicBezTo>
                  <a:cubicBezTo>
                    <a:pt x="44" y="189"/>
                    <a:pt x="44" y="189"/>
                    <a:pt x="44" y="189"/>
                  </a:cubicBezTo>
                  <a:cubicBezTo>
                    <a:pt x="44" y="189"/>
                    <a:pt x="44" y="189"/>
                    <a:pt x="44" y="189"/>
                  </a:cubicBezTo>
                  <a:cubicBezTo>
                    <a:pt x="44" y="189"/>
                    <a:pt x="44" y="189"/>
                    <a:pt x="44" y="189"/>
                  </a:cubicBezTo>
                  <a:cubicBezTo>
                    <a:pt x="44" y="189"/>
                    <a:pt x="44" y="189"/>
                    <a:pt x="44" y="189"/>
                  </a:cubicBezTo>
                  <a:cubicBezTo>
                    <a:pt x="44" y="189"/>
                    <a:pt x="44" y="189"/>
                    <a:pt x="44" y="189"/>
                  </a:cubicBezTo>
                  <a:cubicBezTo>
                    <a:pt x="44" y="189"/>
                    <a:pt x="44" y="189"/>
                    <a:pt x="44" y="189"/>
                  </a:cubicBezTo>
                  <a:cubicBezTo>
                    <a:pt x="44" y="189"/>
                    <a:pt x="44" y="189"/>
                    <a:pt x="44" y="189"/>
                  </a:cubicBezTo>
                  <a:cubicBezTo>
                    <a:pt x="44" y="189"/>
                    <a:pt x="44" y="189"/>
                    <a:pt x="44" y="189"/>
                  </a:cubicBezTo>
                  <a:cubicBezTo>
                    <a:pt x="44" y="189"/>
                    <a:pt x="44" y="189"/>
                    <a:pt x="44" y="189"/>
                  </a:cubicBezTo>
                  <a:cubicBezTo>
                    <a:pt x="44" y="188"/>
                    <a:pt x="44" y="188"/>
                    <a:pt x="44" y="188"/>
                  </a:cubicBezTo>
                  <a:cubicBezTo>
                    <a:pt x="44" y="188"/>
                    <a:pt x="44" y="188"/>
                    <a:pt x="44" y="188"/>
                  </a:cubicBezTo>
                  <a:cubicBezTo>
                    <a:pt x="44" y="188"/>
                    <a:pt x="44" y="188"/>
                    <a:pt x="44" y="188"/>
                  </a:cubicBezTo>
                  <a:cubicBezTo>
                    <a:pt x="44" y="188"/>
                    <a:pt x="44" y="188"/>
                    <a:pt x="44" y="188"/>
                  </a:cubicBezTo>
                  <a:cubicBezTo>
                    <a:pt x="44" y="188"/>
                    <a:pt x="44" y="188"/>
                    <a:pt x="44" y="188"/>
                  </a:cubicBezTo>
                  <a:cubicBezTo>
                    <a:pt x="44" y="188"/>
                    <a:pt x="44" y="188"/>
                    <a:pt x="44" y="188"/>
                  </a:cubicBezTo>
                  <a:cubicBezTo>
                    <a:pt x="44" y="188"/>
                    <a:pt x="44" y="188"/>
                    <a:pt x="44" y="188"/>
                  </a:cubicBezTo>
                  <a:cubicBezTo>
                    <a:pt x="44" y="188"/>
                    <a:pt x="44" y="188"/>
                    <a:pt x="44" y="188"/>
                  </a:cubicBezTo>
                  <a:cubicBezTo>
                    <a:pt x="44" y="188"/>
                    <a:pt x="44" y="188"/>
                    <a:pt x="44" y="188"/>
                  </a:cubicBezTo>
                  <a:cubicBezTo>
                    <a:pt x="44" y="187"/>
                    <a:pt x="44" y="187"/>
                    <a:pt x="44" y="187"/>
                  </a:cubicBezTo>
                  <a:cubicBezTo>
                    <a:pt x="44" y="187"/>
                    <a:pt x="44" y="187"/>
                    <a:pt x="44" y="187"/>
                  </a:cubicBezTo>
                  <a:cubicBezTo>
                    <a:pt x="44" y="187"/>
                    <a:pt x="44" y="187"/>
                    <a:pt x="44" y="187"/>
                  </a:cubicBezTo>
                  <a:cubicBezTo>
                    <a:pt x="44" y="187"/>
                    <a:pt x="44" y="187"/>
                    <a:pt x="44" y="187"/>
                  </a:cubicBezTo>
                  <a:cubicBezTo>
                    <a:pt x="44" y="187"/>
                    <a:pt x="44" y="187"/>
                    <a:pt x="44" y="187"/>
                  </a:cubicBezTo>
                  <a:cubicBezTo>
                    <a:pt x="44" y="187"/>
                    <a:pt x="44" y="187"/>
                    <a:pt x="44" y="187"/>
                  </a:cubicBezTo>
                  <a:cubicBezTo>
                    <a:pt x="44" y="187"/>
                    <a:pt x="44" y="187"/>
                    <a:pt x="44" y="187"/>
                  </a:cubicBezTo>
                  <a:cubicBezTo>
                    <a:pt x="44" y="187"/>
                    <a:pt x="44" y="187"/>
                    <a:pt x="44" y="187"/>
                  </a:cubicBezTo>
                  <a:cubicBezTo>
                    <a:pt x="44" y="187"/>
                    <a:pt x="44" y="187"/>
                    <a:pt x="44" y="187"/>
                  </a:cubicBezTo>
                  <a:cubicBezTo>
                    <a:pt x="44" y="187"/>
                    <a:pt x="44" y="187"/>
                    <a:pt x="44" y="187"/>
                  </a:cubicBezTo>
                  <a:cubicBezTo>
                    <a:pt x="44" y="108"/>
                    <a:pt x="108" y="44"/>
                    <a:pt x="187" y="44"/>
                  </a:cubicBezTo>
                  <a:cubicBezTo>
                    <a:pt x="187" y="0"/>
                    <a:pt x="187" y="0"/>
                    <a:pt x="187" y="0"/>
                  </a:cubicBezTo>
                  <a:cubicBezTo>
                    <a:pt x="187" y="0"/>
                    <a:pt x="187" y="0"/>
                    <a:pt x="187" y="0"/>
                  </a:cubicBezTo>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217" name="组合 216"/>
            <p:cNvGrpSpPr/>
            <p:nvPr/>
          </p:nvGrpSpPr>
          <p:grpSpPr>
            <a:xfrm>
              <a:off x="7261710" y="2163213"/>
              <a:ext cx="61204" cy="316969"/>
              <a:chOff x="6868713" y="2067275"/>
              <a:chExt cx="61204" cy="316969"/>
            </a:xfrm>
            <a:solidFill>
              <a:schemeClr val="accent1">
                <a:lumMod val="75000"/>
              </a:schemeClr>
            </a:solidFill>
          </p:grpSpPr>
          <p:sp>
            <p:nvSpPr>
              <p:cNvPr id="96" name="Oval 44"/>
              <p:cNvSpPr>
                <a:spLocks noChangeArrowheads="1"/>
              </p:cNvSpPr>
              <p:nvPr/>
            </p:nvSpPr>
            <p:spPr bwMode="auto">
              <a:xfrm>
                <a:off x="6868713" y="2323685"/>
                <a:ext cx="61204" cy="605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Rectangle 45"/>
              <p:cNvSpPr>
                <a:spLocks noChangeArrowheads="1"/>
              </p:cNvSpPr>
              <p:nvPr/>
            </p:nvSpPr>
            <p:spPr bwMode="auto">
              <a:xfrm>
                <a:off x="6871934" y="2067275"/>
                <a:ext cx="54761" cy="2229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220" name="矩形 219"/>
          <p:cNvSpPr/>
          <p:nvPr/>
        </p:nvSpPr>
        <p:spPr>
          <a:xfrm>
            <a:off x="3050310" y="2931355"/>
            <a:ext cx="5139647" cy="1015663"/>
          </a:xfrm>
          <a:prstGeom prst="rect">
            <a:avLst/>
          </a:prstGeom>
        </p:spPr>
        <p:txBody>
          <a:bodyPr wrap="square">
            <a:spAutoFit/>
          </a:bodyPr>
          <a:lstStyle/>
          <a:p>
            <a:pPr algn="just">
              <a:spcAft>
                <a:spcPts val="0"/>
              </a:spcAft>
            </a:pPr>
            <a:r>
              <a:rPr lang="zh-CN" altLang="en-US" sz="2000" kern="100" dirty="0" smtClean="0">
                <a:latin typeface="+mj-ea"/>
                <a:ea typeface="+mj-ea"/>
                <a:cs typeface="Times New Roman" panose="02020603050405020304" pitchFamily="18" charset="0"/>
              </a:rPr>
              <a:t>工业品生产中，由于科学技术水平、生产水平、加工能力所限制，产生的</a:t>
            </a:r>
            <a:r>
              <a:rPr lang="zh-CN" altLang="en-US" sz="2000" b="1" kern="100" dirty="0" smtClean="0">
                <a:latin typeface="+mj-ea"/>
                <a:ea typeface="+mj-ea"/>
                <a:cs typeface="Times New Roman" panose="02020603050405020304" pitchFamily="18" charset="0"/>
              </a:rPr>
              <a:t>国际上公认的误差。</a:t>
            </a:r>
            <a:endParaRPr lang="zh-CN" altLang="zh-CN" sz="2000" b="1" kern="100" dirty="0">
              <a:latin typeface="+mj-ea"/>
              <a:ea typeface="+mj-ea"/>
              <a:cs typeface="Times New Roman" panose="02020603050405020304" pitchFamily="18" charset="0"/>
            </a:endParaRPr>
          </a:p>
        </p:txBody>
      </p:sp>
      <p:grpSp>
        <p:nvGrpSpPr>
          <p:cNvPr id="17" name="组合 50"/>
          <p:cNvGrpSpPr>
            <a:grpSpLocks/>
          </p:cNvGrpSpPr>
          <p:nvPr/>
        </p:nvGrpSpPr>
        <p:grpSpPr bwMode="auto">
          <a:xfrm>
            <a:off x="145505" y="94325"/>
            <a:ext cx="603250" cy="552450"/>
            <a:chOff x="0" y="0"/>
            <a:chExt cx="737947" cy="676838"/>
          </a:xfrm>
        </p:grpSpPr>
        <p:sp>
          <p:nvSpPr>
            <p:cNvPr id="18"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9"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20"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21" name="标题 1"/>
          <p:cNvSpPr txBox="1">
            <a:spLocks noChangeArrowheads="1"/>
          </p:cNvSpPr>
          <p:nvPr/>
        </p:nvSpPr>
        <p:spPr>
          <a:xfrm>
            <a:off x="1052513" y="167858"/>
            <a:ext cx="5605864" cy="482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zh-CN" altLang="en-US" sz="2400" b="1"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合同中的品质条款</a:t>
            </a:r>
            <a:endParaRPr lang="en-US" altLang="zh-CN" sz="2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74327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0"/>
                                        </p:tgtEl>
                                        <p:attrNameLst>
                                          <p:attrName>style.visibility</p:attrName>
                                        </p:attrNameLst>
                                      </p:cBhvr>
                                      <p:to>
                                        <p:strVal val="visible"/>
                                      </p:to>
                                    </p:set>
                                    <p:animEffect transition="in" filter="fade">
                                      <p:cBhvr>
                                        <p:cTn id="14" dur="1000"/>
                                        <p:tgtEl>
                                          <p:spTgt spid="50"/>
                                        </p:tgtEl>
                                      </p:cBhvr>
                                    </p:animEffect>
                                    <p:anim calcmode="lin" valueType="num">
                                      <p:cBhvr>
                                        <p:cTn id="15" dur="1000" fill="hold"/>
                                        <p:tgtEl>
                                          <p:spTgt spid="50"/>
                                        </p:tgtEl>
                                        <p:attrNameLst>
                                          <p:attrName>ppt_x</p:attrName>
                                        </p:attrNameLst>
                                      </p:cBhvr>
                                      <p:tavLst>
                                        <p:tav tm="0">
                                          <p:val>
                                            <p:strVal val="#ppt_x"/>
                                          </p:val>
                                        </p:tav>
                                        <p:tav tm="100000">
                                          <p:val>
                                            <p:strVal val="#ppt_x"/>
                                          </p:val>
                                        </p:tav>
                                      </p:tavLst>
                                    </p:anim>
                                    <p:anim calcmode="lin" valueType="num">
                                      <p:cBhvr>
                                        <p:cTn id="16"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18"/>
                                        </p:tgtEl>
                                        <p:attrNameLst>
                                          <p:attrName>style.visibility</p:attrName>
                                        </p:attrNameLst>
                                      </p:cBhvr>
                                      <p:to>
                                        <p:strVal val="visible"/>
                                      </p:to>
                                    </p:set>
                                    <p:animEffect transition="in" filter="fade">
                                      <p:cBhvr>
                                        <p:cTn id="21" dur="1000"/>
                                        <p:tgtEl>
                                          <p:spTgt spid="218"/>
                                        </p:tgtEl>
                                      </p:cBhvr>
                                    </p:animEffect>
                                    <p:anim calcmode="lin" valueType="num">
                                      <p:cBhvr>
                                        <p:cTn id="22" dur="1000" fill="hold"/>
                                        <p:tgtEl>
                                          <p:spTgt spid="218"/>
                                        </p:tgtEl>
                                        <p:attrNameLst>
                                          <p:attrName>ppt_x</p:attrName>
                                        </p:attrNameLst>
                                      </p:cBhvr>
                                      <p:tavLst>
                                        <p:tav tm="0">
                                          <p:val>
                                            <p:strVal val="#ppt_x"/>
                                          </p:val>
                                        </p:tav>
                                        <p:tav tm="100000">
                                          <p:val>
                                            <p:strVal val="#ppt_x"/>
                                          </p:val>
                                        </p:tav>
                                      </p:tavLst>
                                    </p:anim>
                                    <p:anim calcmode="lin" valueType="num">
                                      <p:cBhvr>
                                        <p:cTn id="23" dur="1000" fill="hold"/>
                                        <p:tgtEl>
                                          <p:spTgt spid="2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220">
                                            <p:txEl>
                                              <p:pRg st="0" end="0"/>
                                            </p:txEl>
                                          </p:spTgt>
                                        </p:tgtEl>
                                        <p:attrNameLst>
                                          <p:attrName>style.visibility</p:attrName>
                                        </p:attrNameLst>
                                      </p:cBhvr>
                                      <p:to>
                                        <p:strVal val="visible"/>
                                      </p:to>
                                    </p:set>
                                    <p:animEffect transition="in" filter="fade">
                                      <p:cBhvr>
                                        <p:cTn id="28" dur="1000"/>
                                        <p:tgtEl>
                                          <p:spTgt spid="220">
                                            <p:txEl>
                                              <p:pRg st="0" end="0"/>
                                            </p:txEl>
                                          </p:spTgt>
                                        </p:tgtEl>
                                      </p:cBhvr>
                                    </p:animEffect>
                                    <p:anim calcmode="lin" valueType="num">
                                      <p:cBhvr>
                                        <p:cTn id="29" dur="1000" fill="hold"/>
                                        <p:tgtEl>
                                          <p:spTgt spid="220">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22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790201" y="1832769"/>
            <a:ext cx="6509116" cy="923330"/>
          </a:xfrm>
          <a:prstGeom prst="rect">
            <a:avLst/>
          </a:prstGeom>
          <a:noFill/>
        </p:spPr>
        <p:txBody>
          <a:bodyPr wrap="square" rtlCol="0">
            <a:spAutoFit/>
          </a:bodyPr>
          <a:lstStyle/>
          <a:p>
            <a:pPr>
              <a:lnSpc>
                <a:spcPct val="150000"/>
              </a:lnSpc>
            </a:pPr>
            <a:r>
              <a:rPr lang="zh-CN" altLang="en-US" dirty="0" smtClean="0"/>
              <a:t>凡是用一种方式表示的，就不要采用两种或以上的方法表示。以免给自己造成不必要的交货困难。</a:t>
            </a:r>
          </a:p>
        </p:txBody>
      </p:sp>
      <p:cxnSp>
        <p:nvCxnSpPr>
          <p:cNvPr id="14" name="直接连接符 13"/>
          <p:cNvCxnSpPr/>
          <p:nvPr/>
        </p:nvCxnSpPr>
        <p:spPr>
          <a:xfrm flipV="1">
            <a:off x="909794" y="1768402"/>
            <a:ext cx="5591019" cy="214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790201" y="1223726"/>
            <a:ext cx="5594801" cy="523220"/>
          </a:xfrm>
          <a:prstGeom prst="rect">
            <a:avLst/>
          </a:prstGeom>
          <a:noFill/>
        </p:spPr>
        <p:txBody>
          <a:bodyPr wrap="none" rtlCol="0">
            <a:spAutoFit/>
          </a:bodyPr>
          <a:lstStyle/>
          <a:p>
            <a:r>
              <a:rPr lang="zh-CN" altLang="en-US" sz="2800" b="1" dirty="0" smtClean="0"/>
              <a:t>根据商品特性，正确使用表示方法</a:t>
            </a:r>
            <a:endParaRPr lang="zh-CN" altLang="en-US" sz="2800" b="1" dirty="0"/>
          </a:p>
        </p:txBody>
      </p:sp>
      <p:sp>
        <p:nvSpPr>
          <p:cNvPr id="83" name="文本框 82"/>
          <p:cNvSpPr txBox="1"/>
          <p:nvPr/>
        </p:nvSpPr>
        <p:spPr>
          <a:xfrm>
            <a:off x="649892" y="3450965"/>
            <a:ext cx="6509116" cy="923330"/>
          </a:xfrm>
          <a:prstGeom prst="rect">
            <a:avLst/>
          </a:prstGeom>
          <a:noFill/>
        </p:spPr>
        <p:txBody>
          <a:bodyPr wrap="square" rtlCol="0">
            <a:spAutoFit/>
          </a:bodyPr>
          <a:lstStyle/>
          <a:p>
            <a:pPr>
              <a:lnSpc>
                <a:spcPct val="150000"/>
              </a:lnSpc>
            </a:pPr>
            <a:r>
              <a:rPr lang="zh-CN" altLang="en-US" dirty="0" smtClean="0"/>
              <a:t>不能订的过高，造成生产和履约的困难，也不能订的过低，以免影响售价和销路。</a:t>
            </a:r>
          </a:p>
        </p:txBody>
      </p:sp>
      <p:sp>
        <p:nvSpPr>
          <p:cNvPr id="84" name="文本框 83"/>
          <p:cNvSpPr txBox="1"/>
          <p:nvPr/>
        </p:nvSpPr>
        <p:spPr>
          <a:xfrm>
            <a:off x="649892" y="2841922"/>
            <a:ext cx="4512774" cy="523220"/>
          </a:xfrm>
          <a:prstGeom prst="rect">
            <a:avLst/>
          </a:prstGeom>
          <a:noFill/>
        </p:spPr>
        <p:txBody>
          <a:bodyPr wrap="none" rtlCol="0">
            <a:spAutoFit/>
          </a:bodyPr>
          <a:lstStyle/>
          <a:p>
            <a:r>
              <a:rPr lang="zh-CN" altLang="en-US" sz="2800" b="1" dirty="0" smtClean="0"/>
              <a:t>从生产实际出发，实事求是</a:t>
            </a:r>
            <a:endParaRPr lang="zh-CN" altLang="en-US" sz="2800" b="1" dirty="0"/>
          </a:p>
        </p:txBody>
      </p:sp>
      <p:cxnSp>
        <p:nvCxnSpPr>
          <p:cNvPr id="85" name="直接连接符 84"/>
          <p:cNvCxnSpPr/>
          <p:nvPr/>
        </p:nvCxnSpPr>
        <p:spPr>
          <a:xfrm flipV="1">
            <a:off x="793983" y="3343686"/>
            <a:ext cx="5591019" cy="214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文本框 85"/>
          <p:cNvSpPr txBox="1"/>
          <p:nvPr/>
        </p:nvSpPr>
        <p:spPr>
          <a:xfrm>
            <a:off x="639537" y="4984221"/>
            <a:ext cx="6509116" cy="923330"/>
          </a:xfrm>
          <a:prstGeom prst="rect">
            <a:avLst/>
          </a:prstGeom>
          <a:noFill/>
        </p:spPr>
        <p:txBody>
          <a:bodyPr wrap="square" rtlCol="0">
            <a:spAutoFit/>
          </a:bodyPr>
          <a:lstStyle/>
          <a:p>
            <a:pPr>
              <a:lnSpc>
                <a:spcPct val="150000"/>
              </a:lnSpc>
            </a:pPr>
            <a:r>
              <a:rPr lang="zh-CN" altLang="en-US" dirty="0" smtClean="0"/>
              <a:t>对于品质规格不易做到完全统一的商品，规定合理的品质机动幅度和品质公差。</a:t>
            </a:r>
          </a:p>
        </p:txBody>
      </p:sp>
      <p:sp>
        <p:nvSpPr>
          <p:cNvPr id="87" name="文本框 86"/>
          <p:cNvSpPr txBox="1"/>
          <p:nvPr/>
        </p:nvSpPr>
        <p:spPr>
          <a:xfrm>
            <a:off x="639537" y="4375178"/>
            <a:ext cx="3430747" cy="523220"/>
          </a:xfrm>
          <a:prstGeom prst="rect">
            <a:avLst/>
          </a:prstGeom>
          <a:noFill/>
        </p:spPr>
        <p:txBody>
          <a:bodyPr wrap="none" rtlCol="0">
            <a:spAutoFit/>
          </a:bodyPr>
          <a:lstStyle/>
          <a:p>
            <a:r>
              <a:rPr lang="zh-CN" altLang="en-US" sz="2800" b="1" dirty="0" smtClean="0"/>
              <a:t>要有科学性和灵活性</a:t>
            </a:r>
            <a:endParaRPr lang="zh-CN" altLang="en-US" sz="2800" b="1" dirty="0"/>
          </a:p>
        </p:txBody>
      </p:sp>
      <p:cxnSp>
        <p:nvCxnSpPr>
          <p:cNvPr id="88" name="直接连接符 87"/>
          <p:cNvCxnSpPr/>
          <p:nvPr/>
        </p:nvCxnSpPr>
        <p:spPr>
          <a:xfrm flipV="1">
            <a:off x="783628" y="4876942"/>
            <a:ext cx="5591019" cy="214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4" name="组合 50"/>
          <p:cNvGrpSpPr>
            <a:grpSpLocks/>
          </p:cNvGrpSpPr>
          <p:nvPr/>
        </p:nvGrpSpPr>
        <p:grpSpPr bwMode="auto">
          <a:xfrm>
            <a:off x="145505" y="94325"/>
            <a:ext cx="603250" cy="552450"/>
            <a:chOff x="0" y="0"/>
            <a:chExt cx="737947" cy="676838"/>
          </a:xfrm>
        </p:grpSpPr>
        <p:sp>
          <p:nvSpPr>
            <p:cNvPr id="25"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26"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27"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28" name="标题 1"/>
          <p:cNvSpPr txBox="1">
            <a:spLocks noChangeArrowheads="1"/>
          </p:cNvSpPr>
          <p:nvPr/>
        </p:nvSpPr>
        <p:spPr>
          <a:xfrm>
            <a:off x="1052513" y="167858"/>
            <a:ext cx="5605864" cy="482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zh-CN" altLang="en-US" sz="2400" b="1" dirty="0" smtClean="0">
                <a:solidFill>
                  <a:prstClr val="black"/>
                </a:solidFill>
                <a:latin typeface="Times New Roman" panose="02020603050405020304" pitchFamily="18" charset="0"/>
                <a:cs typeface="Times New Roman" panose="02020603050405020304" pitchFamily="18" charset="0"/>
              </a:rPr>
              <a:t>订立品质</a:t>
            </a:r>
            <a:r>
              <a:rPr lang="zh-CN" altLang="en-US" sz="2400" b="1" dirty="0">
                <a:solidFill>
                  <a:prstClr val="black"/>
                </a:solidFill>
                <a:latin typeface="Times New Roman" panose="02020603050405020304" pitchFamily="18" charset="0"/>
                <a:cs typeface="Times New Roman" panose="02020603050405020304" pitchFamily="18" charset="0"/>
              </a:rPr>
              <a:t>条款的注意事项</a:t>
            </a:r>
          </a:p>
        </p:txBody>
      </p:sp>
    </p:spTree>
    <p:extLst>
      <p:ext uri="{BB962C8B-B14F-4D97-AF65-F5344CB8AC3E}">
        <p14:creationId xmlns:p14="http://schemas.microsoft.com/office/powerpoint/2010/main" val="689924875"/>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txBox="1">
            <a:spLocks noChangeArrowheads="1"/>
          </p:cNvSpPr>
          <p:nvPr/>
        </p:nvSpPr>
        <p:spPr bwMode="auto">
          <a:xfrm>
            <a:off x="1631951" y="333375"/>
            <a:ext cx="735806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800" b="1" u="sng">
                <a:solidFill>
                  <a:schemeClr val="bg1"/>
                </a:solidFill>
                <a:latin typeface="宋体" panose="02010600030101010101" pitchFamily="2" charset="-122"/>
              </a:rPr>
              <a:t>子任务1：制定货物的名称和品质条款</a:t>
            </a:r>
          </a:p>
        </p:txBody>
      </p:sp>
      <p:sp>
        <p:nvSpPr>
          <p:cNvPr id="21509" name="TextBox 25"/>
          <p:cNvSpPr txBox="1">
            <a:spLocks noChangeArrowheads="1"/>
          </p:cNvSpPr>
          <p:nvPr/>
        </p:nvSpPr>
        <p:spPr bwMode="auto">
          <a:xfrm>
            <a:off x="1952625" y="1571625"/>
            <a:ext cx="7500938"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Font typeface="Arial" panose="020B0604020202020204" pitchFamily="34" charset="0"/>
              <a:buNone/>
            </a:pPr>
            <a:r>
              <a:rPr lang="zh-CN" altLang="en-US" sz="2200">
                <a:solidFill>
                  <a:schemeClr val="bg1"/>
                </a:solidFill>
                <a:latin typeface="黑体" panose="02010609060101010101" pitchFamily="49" charset="-122"/>
                <a:ea typeface="黑体" panose="02010609060101010101" pitchFamily="49" charset="-122"/>
              </a:rPr>
              <a:t>　</a:t>
            </a:r>
            <a:r>
              <a:rPr lang="zh-CN" altLang="en-US" sz="1800" b="1">
                <a:solidFill>
                  <a:schemeClr val="bg1"/>
                </a:solidFill>
                <a:latin typeface="Arial" panose="020B0604020202020204" pitchFamily="34" charset="0"/>
              </a:rPr>
              <a:t>　　</a:t>
            </a:r>
          </a:p>
        </p:txBody>
      </p:sp>
      <p:graphicFrame>
        <p:nvGraphicFramePr>
          <p:cNvPr id="21520" name="Group 16"/>
          <p:cNvGraphicFramePr>
            <a:graphicFrameLocks noGrp="1"/>
          </p:cNvGraphicFramePr>
          <p:nvPr>
            <p:extLst>
              <p:ext uri="{D42A27DB-BD31-4B8C-83A1-F6EECF244321}">
                <p14:modId xmlns:p14="http://schemas.microsoft.com/office/powerpoint/2010/main" val="3424276899"/>
              </p:ext>
            </p:extLst>
          </p:nvPr>
        </p:nvGraphicFramePr>
        <p:xfrm>
          <a:off x="1608139" y="1027869"/>
          <a:ext cx="8351838" cy="5638802"/>
        </p:xfrm>
        <a:graphic>
          <a:graphicData uri="http://schemas.openxmlformats.org/drawingml/2006/table">
            <a:tbl>
              <a:tblPr/>
              <a:tblGrid>
                <a:gridCol w="1357313"/>
                <a:gridCol w="6994525"/>
              </a:tblGrid>
              <a:tr h="381000">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zh-CN" altLang="en-US" sz="1800" b="1" i="0" u="none" strike="noStrike" cap="none" normalizeH="0" baseline="0" dirty="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方式</a:t>
                      </a: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794"/>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zh-CN" altLang="en-US" sz="1800" b="1" i="0" u="none" strike="noStrike" cap="none" normalizeH="0" baseline="0" dirty="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品质条款</a:t>
                      </a: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794"/>
                    </a:solidFill>
                  </a:tcPr>
                </a:tc>
              </a:tr>
              <a:tr h="874713">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9888">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928688">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9888">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71475">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263650">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079500">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eaLnBrk="0" hangingPunct="0">
                        <a:spcBef>
                          <a:spcPct val="20000"/>
                        </a:spcBef>
                        <a:defRPr>
                          <a:solidFill>
                            <a:schemeClr val="tx1"/>
                          </a:solidFill>
                          <a:latin typeface="Calibri" panose="020F0502020204030204" pitchFamily="34" charset="0"/>
                          <a:ea typeface="宋体" panose="02010600030101010101" pitchFamily="2" charset="-122"/>
                        </a:defRPr>
                      </a:lvl4pPr>
                      <a:lvl5pPr eaLnBrk="0" hangingPunct="0">
                        <a:spcBef>
                          <a:spcPct val="20000"/>
                        </a:spcBef>
                        <a:defRPr>
                          <a:solidFill>
                            <a:schemeClr val="tx1"/>
                          </a:solidFill>
                          <a:latin typeface="Calibri" panose="020F0502020204030204" pitchFamily="34" charset="0"/>
                          <a:ea typeface="宋体" panose="02010600030101010101" pitchFamily="2" charset="-122"/>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CN" altLang="zh-CN" sz="1800" b="0"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0170" marR="90170" marT="46990" marB="4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1549" name="Text Box 45"/>
          <p:cNvSpPr txBox="1">
            <a:spLocks noChangeArrowheads="1"/>
          </p:cNvSpPr>
          <p:nvPr/>
        </p:nvSpPr>
        <p:spPr bwMode="auto">
          <a:xfrm>
            <a:off x="3054351" y="1414507"/>
            <a:ext cx="6553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800" dirty="0">
                <a:latin typeface="Times New Roman" panose="02020603050405020304" pitchFamily="18" charset="0"/>
                <a:cs typeface="Times New Roman" panose="02020603050405020304" pitchFamily="18" charset="0"/>
              </a:rPr>
              <a:t>Vital Wheat Gluten, Moisture Max 10%, Protein Min 75%, Ash Max 2%, Water Absorption Min 150%(活性小麦面筋粉，水分最高10%，蛋白质最低75%，灰分最高2%，吸水性最低150%</a:t>
            </a:r>
            <a:r>
              <a:rPr lang="zh-CN" altLang="en-US" sz="1800" dirty="0">
                <a:latin typeface="Arial" panose="020B0604020202020204" pitchFamily="34" charset="0"/>
              </a:rPr>
              <a:t>）</a:t>
            </a:r>
          </a:p>
        </p:txBody>
      </p:sp>
      <p:sp>
        <p:nvSpPr>
          <p:cNvPr id="21550" name="Text Box 46"/>
          <p:cNvSpPr txBox="1">
            <a:spLocks noChangeArrowheads="1"/>
          </p:cNvSpPr>
          <p:nvPr/>
        </p:nvSpPr>
        <p:spPr bwMode="auto">
          <a:xfrm>
            <a:off x="1919289" y="1701800"/>
            <a:ext cx="15335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800" dirty="0">
                <a:solidFill>
                  <a:srgbClr val="FF3300"/>
                </a:solidFill>
                <a:latin typeface="Arial" panose="020B0604020202020204" pitchFamily="34" charset="0"/>
              </a:rPr>
              <a:t>凭规格</a:t>
            </a:r>
          </a:p>
        </p:txBody>
      </p:sp>
      <p:sp>
        <p:nvSpPr>
          <p:cNvPr id="21551" name="Text Box 47"/>
          <p:cNvSpPr txBox="1">
            <a:spLocks noChangeArrowheads="1"/>
          </p:cNvSpPr>
          <p:nvPr/>
        </p:nvSpPr>
        <p:spPr bwMode="auto">
          <a:xfrm>
            <a:off x="3286126" y="2320411"/>
            <a:ext cx="3527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800" dirty="0">
                <a:latin typeface="Arial" panose="020B0604020202020204" pitchFamily="34" charset="0"/>
              </a:rPr>
              <a:t>中国一级钨（Chinese Tungsten ）</a:t>
            </a:r>
          </a:p>
        </p:txBody>
      </p:sp>
      <p:sp>
        <p:nvSpPr>
          <p:cNvPr id="21552" name="Text Box 48"/>
          <p:cNvSpPr txBox="1">
            <a:spLocks noChangeArrowheads="1"/>
          </p:cNvSpPr>
          <p:nvPr/>
        </p:nvSpPr>
        <p:spPr bwMode="auto">
          <a:xfrm>
            <a:off x="7013577" y="2306342"/>
            <a:ext cx="32400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800" dirty="0" smtClean="0">
                <a:solidFill>
                  <a:srgbClr val="FF3300"/>
                </a:solidFill>
                <a:latin typeface="Times New Roman" panose="02020603050405020304" pitchFamily="18" charset="0"/>
                <a:cs typeface="Times New Roman" panose="02020603050405020304" pitchFamily="18" charset="0"/>
              </a:rPr>
              <a:t>Chinese Tungsten Grade 1</a:t>
            </a:r>
            <a:r>
              <a:rPr lang="zh-CN" altLang="en-US" sz="1800" dirty="0" smtClean="0">
                <a:latin typeface="Times New Roman" panose="02020603050405020304" pitchFamily="18" charset="0"/>
                <a:cs typeface="Times New Roman" panose="02020603050405020304" pitchFamily="18" charset="0"/>
              </a:rPr>
              <a:t> </a:t>
            </a:r>
            <a:endParaRPr lang="zh-CN" altLang="en-US" sz="1800" dirty="0">
              <a:latin typeface="Times New Roman" panose="02020603050405020304" pitchFamily="18" charset="0"/>
              <a:cs typeface="Times New Roman" panose="02020603050405020304" pitchFamily="18" charset="0"/>
            </a:endParaRPr>
          </a:p>
        </p:txBody>
      </p:sp>
      <p:sp>
        <p:nvSpPr>
          <p:cNvPr id="21553" name="Text Box 49"/>
          <p:cNvSpPr txBox="1">
            <a:spLocks noChangeArrowheads="1"/>
          </p:cNvSpPr>
          <p:nvPr/>
        </p:nvSpPr>
        <p:spPr bwMode="auto">
          <a:xfrm>
            <a:off x="1825625" y="2249092"/>
            <a:ext cx="1533525"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800" dirty="0">
                <a:solidFill>
                  <a:srgbClr val="FF3300"/>
                </a:solidFill>
                <a:latin typeface="Arial" panose="020B0604020202020204" pitchFamily="34" charset="0"/>
              </a:rPr>
              <a:t>凭等级</a:t>
            </a:r>
          </a:p>
        </p:txBody>
      </p:sp>
      <p:sp>
        <p:nvSpPr>
          <p:cNvPr id="21554" name="Text Box 50"/>
          <p:cNvSpPr txBox="1">
            <a:spLocks noChangeArrowheads="1"/>
          </p:cNvSpPr>
          <p:nvPr/>
        </p:nvSpPr>
        <p:spPr bwMode="auto">
          <a:xfrm>
            <a:off x="3179763" y="2739361"/>
            <a:ext cx="66246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zh-CN" sz="1800" dirty="0">
                <a:latin typeface="Arial" panose="020B0604020202020204" pitchFamily="34" charset="0"/>
              </a:rPr>
              <a:t>布娃娃品质按X年X月X日卖方第X号样品，品质与样品大致相符。</a:t>
            </a:r>
          </a:p>
        </p:txBody>
      </p:sp>
      <p:sp>
        <p:nvSpPr>
          <p:cNvPr id="21555" name="Text Box 51"/>
          <p:cNvSpPr txBox="1">
            <a:spLocks noChangeArrowheads="1"/>
          </p:cNvSpPr>
          <p:nvPr/>
        </p:nvSpPr>
        <p:spPr bwMode="auto">
          <a:xfrm>
            <a:off x="3216276" y="2998290"/>
            <a:ext cx="6551613"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800" dirty="0">
                <a:solidFill>
                  <a:srgbClr val="FF3300"/>
                </a:solidFill>
                <a:latin typeface="Times New Roman" panose="02020603050405020304" pitchFamily="18" charset="0"/>
                <a:cs typeface="Times New Roman" panose="02020603050405020304" pitchFamily="18" charset="0"/>
              </a:rPr>
              <a:t>CLoth Doll: Quality as per Seller's sample No.... dated..</a:t>
            </a:r>
            <a:r>
              <a:rPr lang="zh-CN" altLang="en-US" sz="1800" b="1" dirty="0">
                <a:solidFill>
                  <a:srgbClr val="FF3300"/>
                </a:solidFill>
                <a:latin typeface="Times New Roman" panose="02020603050405020304" pitchFamily="18" charset="0"/>
                <a:cs typeface="Times New Roman" panose="02020603050405020304" pitchFamily="18" charset="0"/>
              </a:rPr>
              <a:t>. ，</a:t>
            </a:r>
            <a:r>
              <a:rPr lang="zh-CN" altLang="en-US" sz="1800" dirty="0">
                <a:solidFill>
                  <a:srgbClr val="FF3300"/>
                </a:solidFill>
                <a:latin typeface="Times New Roman" panose="02020603050405020304" pitchFamily="18" charset="0"/>
                <a:cs typeface="Times New Roman" panose="02020603050405020304" pitchFamily="18" charset="0"/>
              </a:rPr>
              <a:t>Quality to be about equal to the sample. </a:t>
            </a:r>
            <a:r>
              <a:rPr lang="zh-CN" altLang="en-US" sz="1800" b="1" dirty="0">
                <a:solidFill>
                  <a:schemeClr val="bg1"/>
                </a:solidFill>
                <a:latin typeface="Arial" panose="020B0604020202020204" pitchFamily="34" charset="0"/>
              </a:rPr>
              <a:t>Q</a:t>
            </a:r>
            <a:endParaRPr lang="zh-CN" altLang="en-US" sz="1800" b="1" dirty="0">
              <a:latin typeface="Arial" panose="020B0604020202020204" pitchFamily="34" charset="0"/>
            </a:endParaRPr>
          </a:p>
        </p:txBody>
      </p:sp>
      <p:sp>
        <p:nvSpPr>
          <p:cNvPr id="21556" name="Text Box 52"/>
          <p:cNvSpPr txBox="1">
            <a:spLocks noChangeArrowheads="1"/>
          </p:cNvSpPr>
          <p:nvPr/>
        </p:nvSpPr>
        <p:spPr bwMode="auto">
          <a:xfrm>
            <a:off x="1831976" y="2973639"/>
            <a:ext cx="1454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800" dirty="0">
                <a:solidFill>
                  <a:srgbClr val="FF3300"/>
                </a:solidFill>
                <a:latin typeface="Arial" panose="020B0604020202020204" pitchFamily="34" charset="0"/>
              </a:rPr>
              <a:t>凭样品</a:t>
            </a:r>
          </a:p>
        </p:txBody>
      </p:sp>
      <p:sp>
        <p:nvSpPr>
          <p:cNvPr id="21557" name="Text Box 53"/>
          <p:cNvSpPr txBox="1">
            <a:spLocks noChangeArrowheads="1"/>
          </p:cNvSpPr>
          <p:nvPr/>
        </p:nvSpPr>
        <p:spPr bwMode="auto">
          <a:xfrm>
            <a:off x="3277395" y="3633639"/>
            <a:ext cx="168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800" dirty="0">
                <a:latin typeface="Arial" panose="020B0604020202020204" pitchFamily="34" charset="0"/>
              </a:rPr>
              <a:t>中国东北大米</a:t>
            </a:r>
          </a:p>
        </p:txBody>
      </p:sp>
      <p:sp>
        <p:nvSpPr>
          <p:cNvPr id="21558" name="Text Box 54"/>
          <p:cNvSpPr txBox="1">
            <a:spLocks noChangeArrowheads="1"/>
          </p:cNvSpPr>
          <p:nvPr/>
        </p:nvSpPr>
        <p:spPr bwMode="auto">
          <a:xfrm>
            <a:off x="5375275" y="3574678"/>
            <a:ext cx="2744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800" dirty="0">
                <a:solidFill>
                  <a:srgbClr val="FF3300"/>
                </a:solidFill>
                <a:latin typeface="Times New Roman" panose="02020603050405020304" pitchFamily="18" charset="0"/>
                <a:cs typeface="Times New Roman" panose="02020603050405020304" pitchFamily="18" charset="0"/>
              </a:rPr>
              <a:t>China Northeast Rice</a:t>
            </a:r>
          </a:p>
        </p:txBody>
      </p:sp>
      <p:sp>
        <p:nvSpPr>
          <p:cNvPr id="21559" name="Text Box 55"/>
          <p:cNvSpPr txBox="1">
            <a:spLocks noChangeArrowheads="1"/>
          </p:cNvSpPr>
          <p:nvPr/>
        </p:nvSpPr>
        <p:spPr bwMode="auto">
          <a:xfrm>
            <a:off x="1847850" y="3575386"/>
            <a:ext cx="13668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800" dirty="0">
                <a:solidFill>
                  <a:srgbClr val="FF3300"/>
                </a:solidFill>
                <a:latin typeface="Arial" panose="020B0604020202020204" pitchFamily="34" charset="0"/>
              </a:rPr>
              <a:t>凭产地</a:t>
            </a:r>
          </a:p>
        </p:txBody>
      </p:sp>
      <p:sp>
        <p:nvSpPr>
          <p:cNvPr id="21560" name="Text Box 56"/>
          <p:cNvSpPr txBox="1">
            <a:spLocks noChangeArrowheads="1"/>
          </p:cNvSpPr>
          <p:nvPr/>
        </p:nvSpPr>
        <p:spPr bwMode="auto">
          <a:xfrm>
            <a:off x="3359150" y="4006777"/>
            <a:ext cx="16367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800" dirty="0">
                <a:latin typeface="Arial" panose="020B0604020202020204" pitchFamily="34" charset="0"/>
              </a:rPr>
              <a:t>美加净牌牙膏</a:t>
            </a:r>
          </a:p>
        </p:txBody>
      </p:sp>
      <p:sp>
        <p:nvSpPr>
          <p:cNvPr id="21561" name="Text Box 57"/>
          <p:cNvSpPr txBox="1">
            <a:spLocks noChangeArrowheads="1"/>
          </p:cNvSpPr>
          <p:nvPr/>
        </p:nvSpPr>
        <p:spPr bwMode="auto">
          <a:xfrm>
            <a:off x="5375275" y="3963840"/>
            <a:ext cx="3327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800" dirty="0">
                <a:latin typeface="Times New Roman" panose="02020603050405020304" pitchFamily="18" charset="0"/>
                <a:cs typeface="Times New Roman" panose="02020603050405020304" pitchFamily="18" charset="0"/>
              </a:rPr>
              <a:t> </a:t>
            </a:r>
            <a:r>
              <a:rPr lang="zh-CN" altLang="en-US" sz="1800" dirty="0">
                <a:solidFill>
                  <a:srgbClr val="FF3300"/>
                </a:solidFill>
                <a:latin typeface="Times New Roman" panose="02020603050405020304" pitchFamily="18" charset="0"/>
                <a:cs typeface="Times New Roman" panose="02020603050405020304" pitchFamily="18" charset="0"/>
              </a:rPr>
              <a:t>Maxam Brand Dental Cream</a:t>
            </a:r>
          </a:p>
        </p:txBody>
      </p:sp>
      <p:sp>
        <p:nvSpPr>
          <p:cNvPr id="21562" name="Text Box 58"/>
          <p:cNvSpPr txBox="1">
            <a:spLocks noChangeArrowheads="1"/>
          </p:cNvSpPr>
          <p:nvPr/>
        </p:nvSpPr>
        <p:spPr bwMode="auto">
          <a:xfrm>
            <a:off x="1731169" y="3979229"/>
            <a:ext cx="14382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600" dirty="0">
                <a:solidFill>
                  <a:srgbClr val="FF3300"/>
                </a:solidFill>
                <a:latin typeface="Arial" panose="020B0604020202020204" pitchFamily="34" charset="0"/>
              </a:rPr>
              <a:t>凭品牌或商标</a:t>
            </a:r>
          </a:p>
        </p:txBody>
      </p:sp>
      <p:sp>
        <p:nvSpPr>
          <p:cNvPr id="21563" name="Text Box 59"/>
          <p:cNvSpPr txBox="1">
            <a:spLocks noChangeArrowheads="1"/>
          </p:cNvSpPr>
          <p:nvPr/>
        </p:nvSpPr>
        <p:spPr bwMode="auto">
          <a:xfrm>
            <a:off x="3214688" y="4408792"/>
            <a:ext cx="684053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800" dirty="0">
                <a:latin typeface="Arial" panose="020B0604020202020204" pitchFamily="34" charset="0"/>
              </a:rPr>
              <a:t>盐酸四环素糖衣片（Tetracycline Hydrochloride Tablets Sugar Coated）250毫克 按1973年版英国药典（British Pharmocopoeia, BP）</a:t>
            </a:r>
          </a:p>
        </p:txBody>
      </p:sp>
      <p:sp>
        <p:nvSpPr>
          <p:cNvPr id="11" name="Text Box 60"/>
          <p:cNvSpPr txBox="1">
            <a:spLocks noChangeArrowheads="1"/>
          </p:cNvSpPr>
          <p:nvPr/>
        </p:nvSpPr>
        <p:spPr bwMode="auto">
          <a:xfrm>
            <a:off x="3289301" y="6673851"/>
            <a:ext cx="35988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zh-CN" sz="1800">
              <a:latin typeface="Arial" panose="020B0604020202020204" pitchFamily="34" charset="0"/>
            </a:endParaRPr>
          </a:p>
        </p:txBody>
      </p:sp>
      <p:sp>
        <p:nvSpPr>
          <p:cNvPr id="21565" name="Text Box 61"/>
          <p:cNvSpPr txBox="1">
            <a:spLocks noChangeArrowheads="1"/>
          </p:cNvSpPr>
          <p:nvPr/>
        </p:nvSpPr>
        <p:spPr bwMode="auto">
          <a:xfrm>
            <a:off x="3302000" y="5159156"/>
            <a:ext cx="64801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800" dirty="0">
                <a:solidFill>
                  <a:srgbClr val="FF3300"/>
                </a:solidFill>
                <a:latin typeface="Times New Roman" panose="02020603050405020304" pitchFamily="18" charset="0"/>
                <a:cs typeface="Times New Roman" panose="02020603050405020304" pitchFamily="18" charset="0"/>
              </a:rPr>
              <a:t>Tetracycline Hydrochloride Tablets Sugar Coated 250mg BP 1973 </a:t>
            </a:r>
          </a:p>
        </p:txBody>
      </p:sp>
      <p:sp>
        <p:nvSpPr>
          <p:cNvPr id="21566" name="Text Box 62"/>
          <p:cNvSpPr txBox="1">
            <a:spLocks noChangeArrowheads="1"/>
          </p:cNvSpPr>
          <p:nvPr/>
        </p:nvSpPr>
        <p:spPr bwMode="auto">
          <a:xfrm>
            <a:off x="1990726" y="4870450"/>
            <a:ext cx="9810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800" dirty="0">
                <a:solidFill>
                  <a:srgbClr val="FF3300"/>
                </a:solidFill>
                <a:latin typeface="Arial" panose="020B0604020202020204" pitchFamily="34" charset="0"/>
              </a:rPr>
              <a:t>凭标准</a:t>
            </a:r>
          </a:p>
        </p:txBody>
      </p:sp>
      <p:sp>
        <p:nvSpPr>
          <p:cNvPr id="21567" name="Text Box 63"/>
          <p:cNvSpPr txBox="1">
            <a:spLocks noChangeArrowheads="1"/>
          </p:cNvSpPr>
          <p:nvPr/>
        </p:nvSpPr>
        <p:spPr bwMode="auto">
          <a:xfrm>
            <a:off x="3359150" y="6084074"/>
            <a:ext cx="67691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800" dirty="0">
                <a:solidFill>
                  <a:srgbClr val="FF3300"/>
                </a:solidFill>
                <a:latin typeface="Times New Roman" panose="02020603050405020304" pitchFamily="18" charset="0"/>
                <a:cs typeface="Times New Roman" panose="02020603050405020304" pitchFamily="18" charset="0"/>
              </a:rPr>
              <a:t>Quality and Technical data to be strictly in conformity with the Description   submitted by the seller. </a:t>
            </a:r>
          </a:p>
        </p:txBody>
      </p:sp>
      <p:sp>
        <p:nvSpPr>
          <p:cNvPr id="21568" name="Text Box 64"/>
          <p:cNvSpPr txBox="1">
            <a:spLocks noChangeArrowheads="1"/>
          </p:cNvSpPr>
          <p:nvPr/>
        </p:nvSpPr>
        <p:spPr bwMode="auto">
          <a:xfrm>
            <a:off x="3179763" y="5773231"/>
            <a:ext cx="63912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800" dirty="0">
                <a:latin typeface="Arial" panose="020B0604020202020204" pitchFamily="34" charset="0"/>
              </a:rPr>
              <a:t>品质和技术数据必须与卖方提供的产品说明书严格相符。</a:t>
            </a:r>
          </a:p>
        </p:txBody>
      </p:sp>
      <p:sp>
        <p:nvSpPr>
          <p:cNvPr id="21570" name="Text Box 66"/>
          <p:cNvSpPr txBox="1">
            <a:spLocks noChangeArrowheads="1"/>
          </p:cNvSpPr>
          <p:nvPr/>
        </p:nvSpPr>
        <p:spPr bwMode="auto">
          <a:xfrm>
            <a:off x="1920875" y="5805489"/>
            <a:ext cx="1295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800" dirty="0">
                <a:solidFill>
                  <a:srgbClr val="FF3300"/>
                </a:solidFill>
                <a:latin typeface="Arial" panose="020B0604020202020204" pitchFamily="34" charset="0"/>
              </a:rPr>
              <a:t>凭说明书或图样</a:t>
            </a:r>
          </a:p>
        </p:txBody>
      </p:sp>
      <p:grpSp>
        <p:nvGrpSpPr>
          <p:cNvPr id="27" name="组合 50"/>
          <p:cNvGrpSpPr>
            <a:grpSpLocks/>
          </p:cNvGrpSpPr>
          <p:nvPr/>
        </p:nvGrpSpPr>
        <p:grpSpPr bwMode="auto">
          <a:xfrm>
            <a:off x="145505" y="94325"/>
            <a:ext cx="603250" cy="552450"/>
            <a:chOff x="0" y="0"/>
            <a:chExt cx="737947" cy="676838"/>
          </a:xfrm>
        </p:grpSpPr>
        <p:sp>
          <p:nvSpPr>
            <p:cNvPr id="28"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29"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30"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31" name="标题 1"/>
          <p:cNvSpPr txBox="1">
            <a:spLocks noChangeArrowheads="1"/>
          </p:cNvSpPr>
          <p:nvPr/>
        </p:nvSpPr>
        <p:spPr>
          <a:xfrm>
            <a:off x="1052513" y="167858"/>
            <a:ext cx="5605864" cy="482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zh-CN" altLang="en-US" sz="2400" b="1" dirty="0" smtClean="0">
                <a:solidFill>
                  <a:prstClr val="black"/>
                </a:solidFill>
                <a:latin typeface="Times New Roman" panose="02020603050405020304" pitchFamily="18" charset="0"/>
                <a:cs typeface="Times New Roman" panose="02020603050405020304" pitchFamily="18" charset="0"/>
              </a:rPr>
              <a:t>订立合同中的品质条款</a:t>
            </a:r>
            <a:endParaRPr lang="zh-CN" altLang="en-US" sz="24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9056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520"/>
                                        </p:tgtEl>
                                        <p:attrNameLst>
                                          <p:attrName>style.visibility</p:attrName>
                                        </p:attrNameLst>
                                      </p:cBhvr>
                                      <p:to>
                                        <p:strVal val="visible"/>
                                      </p:to>
                                    </p:set>
                                    <p:anim calcmode="lin" valueType="num">
                                      <p:cBhvr additive="base">
                                        <p:cTn id="7" dur="500" fill="hold"/>
                                        <p:tgtEl>
                                          <p:spTgt spid="21520"/>
                                        </p:tgtEl>
                                        <p:attrNameLst>
                                          <p:attrName>ppt_x</p:attrName>
                                        </p:attrNameLst>
                                      </p:cBhvr>
                                      <p:tavLst>
                                        <p:tav tm="0">
                                          <p:val>
                                            <p:strVal val="#ppt_x"/>
                                          </p:val>
                                        </p:tav>
                                        <p:tav tm="100000">
                                          <p:val>
                                            <p:strVal val="#ppt_x"/>
                                          </p:val>
                                        </p:tav>
                                      </p:tavLst>
                                    </p:anim>
                                    <p:anim calcmode="lin" valueType="num">
                                      <p:cBhvr additive="base">
                                        <p:cTn id="8" dur="500" fill="hold"/>
                                        <p:tgtEl>
                                          <p:spTgt spid="2152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49"/>
                                        </p:tgtEl>
                                        <p:attrNameLst>
                                          <p:attrName>style.visibility</p:attrName>
                                        </p:attrNameLst>
                                      </p:cBhvr>
                                      <p:to>
                                        <p:strVal val="visible"/>
                                      </p:to>
                                    </p:set>
                                    <p:anim calcmode="lin" valueType="num">
                                      <p:cBhvr additive="base">
                                        <p:cTn id="13" dur="500" fill="hold"/>
                                        <p:tgtEl>
                                          <p:spTgt spid="21549"/>
                                        </p:tgtEl>
                                        <p:attrNameLst>
                                          <p:attrName>ppt_x</p:attrName>
                                        </p:attrNameLst>
                                      </p:cBhvr>
                                      <p:tavLst>
                                        <p:tav tm="0">
                                          <p:val>
                                            <p:strVal val="#ppt_x"/>
                                          </p:val>
                                        </p:tav>
                                        <p:tav tm="100000">
                                          <p:val>
                                            <p:strVal val="#ppt_x"/>
                                          </p:val>
                                        </p:tav>
                                      </p:tavLst>
                                    </p:anim>
                                    <p:anim calcmode="lin" valueType="num">
                                      <p:cBhvr additive="base">
                                        <p:cTn id="14" dur="500" fill="hold"/>
                                        <p:tgtEl>
                                          <p:spTgt spid="2154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551"/>
                                        </p:tgtEl>
                                        <p:attrNameLst>
                                          <p:attrName>style.visibility</p:attrName>
                                        </p:attrNameLst>
                                      </p:cBhvr>
                                      <p:to>
                                        <p:strVal val="visible"/>
                                      </p:to>
                                    </p:set>
                                    <p:anim calcmode="lin" valueType="num">
                                      <p:cBhvr additive="base">
                                        <p:cTn id="19" dur="500" fill="hold"/>
                                        <p:tgtEl>
                                          <p:spTgt spid="21551"/>
                                        </p:tgtEl>
                                        <p:attrNameLst>
                                          <p:attrName>ppt_x</p:attrName>
                                        </p:attrNameLst>
                                      </p:cBhvr>
                                      <p:tavLst>
                                        <p:tav tm="0">
                                          <p:val>
                                            <p:strVal val="#ppt_x"/>
                                          </p:val>
                                        </p:tav>
                                        <p:tav tm="100000">
                                          <p:val>
                                            <p:strVal val="#ppt_x"/>
                                          </p:val>
                                        </p:tav>
                                      </p:tavLst>
                                    </p:anim>
                                    <p:anim calcmode="lin" valueType="num">
                                      <p:cBhvr additive="base">
                                        <p:cTn id="20" dur="500" fill="hold"/>
                                        <p:tgtEl>
                                          <p:spTgt spid="2155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554"/>
                                        </p:tgtEl>
                                        <p:attrNameLst>
                                          <p:attrName>style.visibility</p:attrName>
                                        </p:attrNameLst>
                                      </p:cBhvr>
                                      <p:to>
                                        <p:strVal val="visible"/>
                                      </p:to>
                                    </p:set>
                                    <p:anim calcmode="lin" valueType="num">
                                      <p:cBhvr additive="base">
                                        <p:cTn id="25" dur="500" fill="hold"/>
                                        <p:tgtEl>
                                          <p:spTgt spid="21554"/>
                                        </p:tgtEl>
                                        <p:attrNameLst>
                                          <p:attrName>ppt_x</p:attrName>
                                        </p:attrNameLst>
                                      </p:cBhvr>
                                      <p:tavLst>
                                        <p:tav tm="0">
                                          <p:val>
                                            <p:strVal val="#ppt_x"/>
                                          </p:val>
                                        </p:tav>
                                        <p:tav tm="100000">
                                          <p:val>
                                            <p:strVal val="#ppt_x"/>
                                          </p:val>
                                        </p:tav>
                                      </p:tavLst>
                                    </p:anim>
                                    <p:anim calcmode="lin" valueType="num">
                                      <p:cBhvr additive="base">
                                        <p:cTn id="26" dur="500" fill="hold"/>
                                        <p:tgtEl>
                                          <p:spTgt spid="2155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557"/>
                                        </p:tgtEl>
                                        <p:attrNameLst>
                                          <p:attrName>style.visibility</p:attrName>
                                        </p:attrNameLst>
                                      </p:cBhvr>
                                      <p:to>
                                        <p:strVal val="visible"/>
                                      </p:to>
                                    </p:set>
                                    <p:anim calcmode="lin" valueType="num">
                                      <p:cBhvr additive="base">
                                        <p:cTn id="31" dur="500" fill="hold"/>
                                        <p:tgtEl>
                                          <p:spTgt spid="21557"/>
                                        </p:tgtEl>
                                        <p:attrNameLst>
                                          <p:attrName>ppt_x</p:attrName>
                                        </p:attrNameLst>
                                      </p:cBhvr>
                                      <p:tavLst>
                                        <p:tav tm="0">
                                          <p:val>
                                            <p:strVal val="#ppt_x"/>
                                          </p:val>
                                        </p:tav>
                                        <p:tav tm="100000">
                                          <p:val>
                                            <p:strVal val="#ppt_x"/>
                                          </p:val>
                                        </p:tav>
                                      </p:tavLst>
                                    </p:anim>
                                    <p:anim calcmode="lin" valueType="num">
                                      <p:cBhvr additive="base">
                                        <p:cTn id="32" dur="500" fill="hold"/>
                                        <p:tgtEl>
                                          <p:spTgt spid="21557"/>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560"/>
                                        </p:tgtEl>
                                        <p:attrNameLst>
                                          <p:attrName>style.visibility</p:attrName>
                                        </p:attrNameLst>
                                      </p:cBhvr>
                                      <p:to>
                                        <p:strVal val="visible"/>
                                      </p:to>
                                    </p:set>
                                    <p:anim calcmode="lin" valueType="num">
                                      <p:cBhvr additive="base">
                                        <p:cTn id="37" dur="500" fill="hold"/>
                                        <p:tgtEl>
                                          <p:spTgt spid="21560"/>
                                        </p:tgtEl>
                                        <p:attrNameLst>
                                          <p:attrName>ppt_x</p:attrName>
                                        </p:attrNameLst>
                                      </p:cBhvr>
                                      <p:tavLst>
                                        <p:tav tm="0">
                                          <p:val>
                                            <p:strVal val="#ppt_x"/>
                                          </p:val>
                                        </p:tav>
                                        <p:tav tm="100000">
                                          <p:val>
                                            <p:strVal val="#ppt_x"/>
                                          </p:val>
                                        </p:tav>
                                      </p:tavLst>
                                    </p:anim>
                                    <p:anim calcmode="lin" valueType="num">
                                      <p:cBhvr additive="base">
                                        <p:cTn id="38" dur="500" fill="hold"/>
                                        <p:tgtEl>
                                          <p:spTgt spid="21560"/>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1563"/>
                                        </p:tgtEl>
                                        <p:attrNameLst>
                                          <p:attrName>style.visibility</p:attrName>
                                        </p:attrNameLst>
                                      </p:cBhvr>
                                      <p:to>
                                        <p:strVal val="visible"/>
                                      </p:to>
                                    </p:set>
                                    <p:anim calcmode="lin" valueType="num">
                                      <p:cBhvr additive="base">
                                        <p:cTn id="43" dur="500" fill="hold"/>
                                        <p:tgtEl>
                                          <p:spTgt spid="21563"/>
                                        </p:tgtEl>
                                        <p:attrNameLst>
                                          <p:attrName>ppt_x</p:attrName>
                                        </p:attrNameLst>
                                      </p:cBhvr>
                                      <p:tavLst>
                                        <p:tav tm="0">
                                          <p:val>
                                            <p:strVal val="#ppt_x"/>
                                          </p:val>
                                        </p:tav>
                                        <p:tav tm="100000">
                                          <p:val>
                                            <p:strVal val="#ppt_x"/>
                                          </p:val>
                                        </p:tav>
                                      </p:tavLst>
                                    </p:anim>
                                    <p:anim calcmode="lin" valueType="num">
                                      <p:cBhvr additive="base">
                                        <p:cTn id="44" dur="500" fill="hold"/>
                                        <p:tgtEl>
                                          <p:spTgt spid="21563"/>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1568"/>
                                        </p:tgtEl>
                                        <p:attrNameLst>
                                          <p:attrName>style.visibility</p:attrName>
                                        </p:attrNameLst>
                                      </p:cBhvr>
                                      <p:to>
                                        <p:strVal val="visible"/>
                                      </p:to>
                                    </p:set>
                                    <p:anim calcmode="lin" valueType="num">
                                      <p:cBhvr additive="base">
                                        <p:cTn id="49" dur="500" fill="hold"/>
                                        <p:tgtEl>
                                          <p:spTgt spid="21568"/>
                                        </p:tgtEl>
                                        <p:attrNameLst>
                                          <p:attrName>ppt_x</p:attrName>
                                        </p:attrNameLst>
                                      </p:cBhvr>
                                      <p:tavLst>
                                        <p:tav tm="0">
                                          <p:val>
                                            <p:strVal val="#ppt_x"/>
                                          </p:val>
                                        </p:tav>
                                        <p:tav tm="100000">
                                          <p:val>
                                            <p:strVal val="#ppt_x"/>
                                          </p:val>
                                        </p:tav>
                                      </p:tavLst>
                                    </p:anim>
                                    <p:anim calcmode="lin" valueType="num">
                                      <p:cBhvr additive="base">
                                        <p:cTn id="50" dur="500" fill="hold"/>
                                        <p:tgtEl>
                                          <p:spTgt spid="21568"/>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1550"/>
                                        </p:tgtEl>
                                        <p:attrNameLst>
                                          <p:attrName>style.visibility</p:attrName>
                                        </p:attrNameLst>
                                      </p:cBhvr>
                                      <p:to>
                                        <p:strVal val="visible"/>
                                      </p:to>
                                    </p:set>
                                    <p:anim calcmode="lin" valueType="num">
                                      <p:cBhvr additive="base">
                                        <p:cTn id="55" dur="500" fill="hold"/>
                                        <p:tgtEl>
                                          <p:spTgt spid="21550"/>
                                        </p:tgtEl>
                                        <p:attrNameLst>
                                          <p:attrName>ppt_x</p:attrName>
                                        </p:attrNameLst>
                                      </p:cBhvr>
                                      <p:tavLst>
                                        <p:tav tm="0">
                                          <p:val>
                                            <p:strVal val="#ppt_x"/>
                                          </p:val>
                                        </p:tav>
                                        <p:tav tm="100000">
                                          <p:val>
                                            <p:strVal val="#ppt_x"/>
                                          </p:val>
                                        </p:tav>
                                      </p:tavLst>
                                    </p:anim>
                                    <p:anim calcmode="lin" valueType="num">
                                      <p:cBhvr additive="base">
                                        <p:cTn id="56" dur="500" fill="hold"/>
                                        <p:tgtEl>
                                          <p:spTgt spid="21550"/>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1552"/>
                                        </p:tgtEl>
                                        <p:attrNameLst>
                                          <p:attrName>style.visibility</p:attrName>
                                        </p:attrNameLst>
                                      </p:cBhvr>
                                      <p:to>
                                        <p:strVal val="visible"/>
                                      </p:to>
                                    </p:set>
                                    <p:anim calcmode="lin" valueType="num">
                                      <p:cBhvr additive="base">
                                        <p:cTn id="61" dur="500" fill="hold"/>
                                        <p:tgtEl>
                                          <p:spTgt spid="21552"/>
                                        </p:tgtEl>
                                        <p:attrNameLst>
                                          <p:attrName>ppt_x</p:attrName>
                                        </p:attrNameLst>
                                      </p:cBhvr>
                                      <p:tavLst>
                                        <p:tav tm="0">
                                          <p:val>
                                            <p:strVal val="#ppt_x"/>
                                          </p:val>
                                        </p:tav>
                                        <p:tav tm="100000">
                                          <p:val>
                                            <p:strVal val="#ppt_x"/>
                                          </p:val>
                                        </p:tav>
                                      </p:tavLst>
                                    </p:anim>
                                    <p:anim calcmode="lin" valueType="num">
                                      <p:cBhvr additive="base">
                                        <p:cTn id="62" dur="500" fill="hold"/>
                                        <p:tgtEl>
                                          <p:spTgt spid="21552"/>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1553"/>
                                        </p:tgtEl>
                                        <p:attrNameLst>
                                          <p:attrName>style.visibility</p:attrName>
                                        </p:attrNameLst>
                                      </p:cBhvr>
                                      <p:to>
                                        <p:strVal val="visible"/>
                                      </p:to>
                                    </p:set>
                                    <p:anim calcmode="lin" valueType="num">
                                      <p:cBhvr additive="base">
                                        <p:cTn id="67" dur="500" fill="hold"/>
                                        <p:tgtEl>
                                          <p:spTgt spid="21553"/>
                                        </p:tgtEl>
                                        <p:attrNameLst>
                                          <p:attrName>ppt_x</p:attrName>
                                        </p:attrNameLst>
                                      </p:cBhvr>
                                      <p:tavLst>
                                        <p:tav tm="0">
                                          <p:val>
                                            <p:strVal val="#ppt_x"/>
                                          </p:val>
                                        </p:tav>
                                        <p:tav tm="100000">
                                          <p:val>
                                            <p:strVal val="#ppt_x"/>
                                          </p:val>
                                        </p:tav>
                                      </p:tavLst>
                                    </p:anim>
                                    <p:anim calcmode="lin" valueType="num">
                                      <p:cBhvr additive="base">
                                        <p:cTn id="68" dur="500" fill="hold"/>
                                        <p:tgtEl>
                                          <p:spTgt spid="21553"/>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1555"/>
                                        </p:tgtEl>
                                        <p:attrNameLst>
                                          <p:attrName>style.visibility</p:attrName>
                                        </p:attrNameLst>
                                      </p:cBhvr>
                                      <p:to>
                                        <p:strVal val="visible"/>
                                      </p:to>
                                    </p:set>
                                    <p:anim calcmode="lin" valueType="num">
                                      <p:cBhvr additive="base">
                                        <p:cTn id="73" dur="500" fill="hold"/>
                                        <p:tgtEl>
                                          <p:spTgt spid="21555"/>
                                        </p:tgtEl>
                                        <p:attrNameLst>
                                          <p:attrName>ppt_x</p:attrName>
                                        </p:attrNameLst>
                                      </p:cBhvr>
                                      <p:tavLst>
                                        <p:tav tm="0">
                                          <p:val>
                                            <p:strVal val="#ppt_x"/>
                                          </p:val>
                                        </p:tav>
                                        <p:tav tm="100000">
                                          <p:val>
                                            <p:strVal val="#ppt_x"/>
                                          </p:val>
                                        </p:tav>
                                      </p:tavLst>
                                    </p:anim>
                                    <p:anim calcmode="lin" valueType="num">
                                      <p:cBhvr additive="base">
                                        <p:cTn id="74" dur="500" fill="hold"/>
                                        <p:tgtEl>
                                          <p:spTgt spid="21555"/>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1556"/>
                                        </p:tgtEl>
                                        <p:attrNameLst>
                                          <p:attrName>style.visibility</p:attrName>
                                        </p:attrNameLst>
                                      </p:cBhvr>
                                      <p:to>
                                        <p:strVal val="visible"/>
                                      </p:to>
                                    </p:set>
                                    <p:anim calcmode="lin" valueType="num">
                                      <p:cBhvr additive="base">
                                        <p:cTn id="79" dur="500" fill="hold"/>
                                        <p:tgtEl>
                                          <p:spTgt spid="21556"/>
                                        </p:tgtEl>
                                        <p:attrNameLst>
                                          <p:attrName>ppt_x</p:attrName>
                                        </p:attrNameLst>
                                      </p:cBhvr>
                                      <p:tavLst>
                                        <p:tav tm="0">
                                          <p:val>
                                            <p:strVal val="#ppt_x"/>
                                          </p:val>
                                        </p:tav>
                                        <p:tav tm="100000">
                                          <p:val>
                                            <p:strVal val="#ppt_x"/>
                                          </p:val>
                                        </p:tav>
                                      </p:tavLst>
                                    </p:anim>
                                    <p:anim calcmode="lin" valueType="num">
                                      <p:cBhvr additive="base">
                                        <p:cTn id="80" dur="500" fill="hold"/>
                                        <p:tgtEl>
                                          <p:spTgt spid="21556"/>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1558"/>
                                        </p:tgtEl>
                                        <p:attrNameLst>
                                          <p:attrName>style.visibility</p:attrName>
                                        </p:attrNameLst>
                                      </p:cBhvr>
                                      <p:to>
                                        <p:strVal val="visible"/>
                                      </p:to>
                                    </p:set>
                                    <p:anim calcmode="lin" valueType="num">
                                      <p:cBhvr additive="base">
                                        <p:cTn id="85" dur="500" fill="hold"/>
                                        <p:tgtEl>
                                          <p:spTgt spid="21558"/>
                                        </p:tgtEl>
                                        <p:attrNameLst>
                                          <p:attrName>ppt_x</p:attrName>
                                        </p:attrNameLst>
                                      </p:cBhvr>
                                      <p:tavLst>
                                        <p:tav tm="0">
                                          <p:val>
                                            <p:strVal val="#ppt_x"/>
                                          </p:val>
                                        </p:tav>
                                        <p:tav tm="100000">
                                          <p:val>
                                            <p:strVal val="#ppt_x"/>
                                          </p:val>
                                        </p:tav>
                                      </p:tavLst>
                                    </p:anim>
                                    <p:anim calcmode="lin" valueType="num">
                                      <p:cBhvr additive="base">
                                        <p:cTn id="86" dur="500" fill="hold"/>
                                        <p:tgtEl>
                                          <p:spTgt spid="21558"/>
                                        </p:tgtEl>
                                        <p:attrNameLst>
                                          <p:attrName>ppt_y</p:attrName>
                                        </p:attrNameLst>
                                      </p:cBhvr>
                                      <p:tavLst>
                                        <p:tav tm="0">
                                          <p:val>
                                            <p:strVal val="1+#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1559"/>
                                        </p:tgtEl>
                                        <p:attrNameLst>
                                          <p:attrName>style.visibility</p:attrName>
                                        </p:attrNameLst>
                                      </p:cBhvr>
                                      <p:to>
                                        <p:strVal val="visible"/>
                                      </p:to>
                                    </p:set>
                                    <p:anim calcmode="lin" valueType="num">
                                      <p:cBhvr additive="base">
                                        <p:cTn id="91" dur="500" fill="hold"/>
                                        <p:tgtEl>
                                          <p:spTgt spid="21559"/>
                                        </p:tgtEl>
                                        <p:attrNameLst>
                                          <p:attrName>ppt_x</p:attrName>
                                        </p:attrNameLst>
                                      </p:cBhvr>
                                      <p:tavLst>
                                        <p:tav tm="0">
                                          <p:val>
                                            <p:strVal val="#ppt_x"/>
                                          </p:val>
                                        </p:tav>
                                        <p:tav tm="100000">
                                          <p:val>
                                            <p:strVal val="#ppt_x"/>
                                          </p:val>
                                        </p:tav>
                                      </p:tavLst>
                                    </p:anim>
                                    <p:anim calcmode="lin" valueType="num">
                                      <p:cBhvr additive="base">
                                        <p:cTn id="92" dur="500" fill="hold"/>
                                        <p:tgtEl>
                                          <p:spTgt spid="21559"/>
                                        </p:tgtEl>
                                        <p:attrNameLst>
                                          <p:attrName>ppt_y</p:attrName>
                                        </p:attrNameLst>
                                      </p:cBhvr>
                                      <p:tavLst>
                                        <p:tav tm="0">
                                          <p:val>
                                            <p:strVal val="1+#ppt_h/2"/>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1561"/>
                                        </p:tgtEl>
                                        <p:attrNameLst>
                                          <p:attrName>style.visibility</p:attrName>
                                        </p:attrNameLst>
                                      </p:cBhvr>
                                      <p:to>
                                        <p:strVal val="visible"/>
                                      </p:to>
                                    </p:set>
                                    <p:anim calcmode="lin" valueType="num">
                                      <p:cBhvr additive="base">
                                        <p:cTn id="97" dur="500" fill="hold"/>
                                        <p:tgtEl>
                                          <p:spTgt spid="21561"/>
                                        </p:tgtEl>
                                        <p:attrNameLst>
                                          <p:attrName>ppt_x</p:attrName>
                                        </p:attrNameLst>
                                      </p:cBhvr>
                                      <p:tavLst>
                                        <p:tav tm="0">
                                          <p:val>
                                            <p:strVal val="#ppt_x"/>
                                          </p:val>
                                        </p:tav>
                                        <p:tav tm="100000">
                                          <p:val>
                                            <p:strVal val="#ppt_x"/>
                                          </p:val>
                                        </p:tav>
                                      </p:tavLst>
                                    </p:anim>
                                    <p:anim calcmode="lin" valueType="num">
                                      <p:cBhvr additive="base">
                                        <p:cTn id="98" dur="500" fill="hold"/>
                                        <p:tgtEl>
                                          <p:spTgt spid="21561"/>
                                        </p:tgtEl>
                                        <p:attrNameLst>
                                          <p:attrName>ppt_y</p:attrName>
                                        </p:attrNameLst>
                                      </p:cBhvr>
                                      <p:tavLst>
                                        <p:tav tm="0">
                                          <p:val>
                                            <p:strVal val="1+#ppt_h/2"/>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1562"/>
                                        </p:tgtEl>
                                        <p:attrNameLst>
                                          <p:attrName>style.visibility</p:attrName>
                                        </p:attrNameLst>
                                      </p:cBhvr>
                                      <p:to>
                                        <p:strVal val="visible"/>
                                      </p:to>
                                    </p:set>
                                    <p:anim calcmode="lin" valueType="num">
                                      <p:cBhvr additive="base">
                                        <p:cTn id="103" dur="500" fill="hold"/>
                                        <p:tgtEl>
                                          <p:spTgt spid="21562"/>
                                        </p:tgtEl>
                                        <p:attrNameLst>
                                          <p:attrName>ppt_x</p:attrName>
                                        </p:attrNameLst>
                                      </p:cBhvr>
                                      <p:tavLst>
                                        <p:tav tm="0">
                                          <p:val>
                                            <p:strVal val="#ppt_x"/>
                                          </p:val>
                                        </p:tav>
                                        <p:tav tm="100000">
                                          <p:val>
                                            <p:strVal val="#ppt_x"/>
                                          </p:val>
                                        </p:tav>
                                      </p:tavLst>
                                    </p:anim>
                                    <p:anim calcmode="lin" valueType="num">
                                      <p:cBhvr additive="base">
                                        <p:cTn id="104" dur="500" fill="hold"/>
                                        <p:tgtEl>
                                          <p:spTgt spid="21562"/>
                                        </p:tgtEl>
                                        <p:attrNameLst>
                                          <p:attrName>ppt_y</p:attrName>
                                        </p:attrNameLst>
                                      </p:cBhvr>
                                      <p:tavLst>
                                        <p:tav tm="0">
                                          <p:val>
                                            <p:strVal val="1+#ppt_h/2"/>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1565"/>
                                        </p:tgtEl>
                                        <p:attrNameLst>
                                          <p:attrName>style.visibility</p:attrName>
                                        </p:attrNameLst>
                                      </p:cBhvr>
                                      <p:to>
                                        <p:strVal val="visible"/>
                                      </p:to>
                                    </p:set>
                                    <p:anim calcmode="lin" valueType="num">
                                      <p:cBhvr additive="base">
                                        <p:cTn id="109" dur="500" fill="hold"/>
                                        <p:tgtEl>
                                          <p:spTgt spid="21565"/>
                                        </p:tgtEl>
                                        <p:attrNameLst>
                                          <p:attrName>ppt_x</p:attrName>
                                        </p:attrNameLst>
                                      </p:cBhvr>
                                      <p:tavLst>
                                        <p:tav tm="0">
                                          <p:val>
                                            <p:strVal val="#ppt_x"/>
                                          </p:val>
                                        </p:tav>
                                        <p:tav tm="100000">
                                          <p:val>
                                            <p:strVal val="#ppt_x"/>
                                          </p:val>
                                        </p:tav>
                                      </p:tavLst>
                                    </p:anim>
                                    <p:anim calcmode="lin" valueType="num">
                                      <p:cBhvr additive="base">
                                        <p:cTn id="110" dur="500" fill="hold"/>
                                        <p:tgtEl>
                                          <p:spTgt spid="21565"/>
                                        </p:tgtEl>
                                        <p:attrNameLst>
                                          <p:attrName>ppt_y</p:attrName>
                                        </p:attrNameLst>
                                      </p:cBhvr>
                                      <p:tavLst>
                                        <p:tav tm="0">
                                          <p:val>
                                            <p:strVal val="1+#ppt_h/2"/>
                                          </p:val>
                                        </p:tav>
                                        <p:tav tm="100000">
                                          <p:val>
                                            <p:strVal val="#ppt_y"/>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1566"/>
                                        </p:tgtEl>
                                        <p:attrNameLst>
                                          <p:attrName>style.visibility</p:attrName>
                                        </p:attrNameLst>
                                      </p:cBhvr>
                                      <p:to>
                                        <p:strVal val="visible"/>
                                      </p:to>
                                    </p:set>
                                    <p:anim calcmode="lin" valueType="num">
                                      <p:cBhvr additive="base">
                                        <p:cTn id="115" dur="500" fill="hold"/>
                                        <p:tgtEl>
                                          <p:spTgt spid="21566"/>
                                        </p:tgtEl>
                                        <p:attrNameLst>
                                          <p:attrName>ppt_x</p:attrName>
                                        </p:attrNameLst>
                                      </p:cBhvr>
                                      <p:tavLst>
                                        <p:tav tm="0">
                                          <p:val>
                                            <p:strVal val="#ppt_x"/>
                                          </p:val>
                                        </p:tav>
                                        <p:tav tm="100000">
                                          <p:val>
                                            <p:strVal val="#ppt_x"/>
                                          </p:val>
                                        </p:tav>
                                      </p:tavLst>
                                    </p:anim>
                                    <p:anim calcmode="lin" valueType="num">
                                      <p:cBhvr additive="base">
                                        <p:cTn id="116" dur="500" fill="hold"/>
                                        <p:tgtEl>
                                          <p:spTgt spid="21566"/>
                                        </p:tgtEl>
                                        <p:attrNameLst>
                                          <p:attrName>ppt_y</p:attrName>
                                        </p:attrNameLst>
                                      </p:cBhvr>
                                      <p:tavLst>
                                        <p:tav tm="0">
                                          <p:val>
                                            <p:strVal val="1+#ppt_h/2"/>
                                          </p:val>
                                        </p:tav>
                                        <p:tav tm="100000">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21567"/>
                                        </p:tgtEl>
                                        <p:attrNameLst>
                                          <p:attrName>style.visibility</p:attrName>
                                        </p:attrNameLst>
                                      </p:cBhvr>
                                      <p:to>
                                        <p:strVal val="visible"/>
                                      </p:to>
                                    </p:set>
                                    <p:anim calcmode="lin" valueType="num">
                                      <p:cBhvr additive="base">
                                        <p:cTn id="121" dur="500" fill="hold"/>
                                        <p:tgtEl>
                                          <p:spTgt spid="21567"/>
                                        </p:tgtEl>
                                        <p:attrNameLst>
                                          <p:attrName>ppt_x</p:attrName>
                                        </p:attrNameLst>
                                      </p:cBhvr>
                                      <p:tavLst>
                                        <p:tav tm="0">
                                          <p:val>
                                            <p:strVal val="#ppt_x"/>
                                          </p:val>
                                        </p:tav>
                                        <p:tav tm="100000">
                                          <p:val>
                                            <p:strVal val="#ppt_x"/>
                                          </p:val>
                                        </p:tav>
                                      </p:tavLst>
                                    </p:anim>
                                    <p:anim calcmode="lin" valueType="num">
                                      <p:cBhvr additive="base">
                                        <p:cTn id="122" dur="500" fill="hold"/>
                                        <p:tgtEl>
                                          <p:spTgt spid="21567"/>
                                        </p:tgtEl>
                                        <p:attrNameLst>
                                          <p:attrName>ppt_y</p:attrName>
                                        </p:attrNameLst>
                                      </p:cBhvr>
                                      <p:tavLst>
                                        <p:tav tm="0">
                                          <p:val>
                                            <p:strVal val="1+#ppt_h/2"/>
                                          </p:val>
                                        </p:tav>
                                        <p:tav tm="100000">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21570"/>
                                        </p:tgtEl>
                                        <p:attrNameLst>
                                          <p:attrName>style.visibility</p:attrName>
                                        </p:attrNameLst>
                                      </p:cBhvr>
                                      <p:to>
                                        <p:strVal val="visible"/>
                                      </p:to>
                                    </p:set>
                                    <p:anim calcmode="lin" valueType="num">
                                      <p:cBhvr additive="base">
                                        <p:cTn id="127" dur="500" fill="hold"/>
                                        <p:tgtEl>
                                          <p:spTgt spid="21570"/>
                                        </p:tgtEl>
                                        <p:attrNameLst>
                                          <p:attrName>ppt_x</p:attrName>
                                        </p:attrNameLst>
                                      </p:cBhvr>
                                      <p:tavLst>
                                        <p:tav tm="0">
                                          <p:val>
                                            <p:strVal val="#ppt_x"/>
                                          </p:val>
                                        </p:tav>
                                        <p:tav tm="100000">
                                          <p:val>
                                            <p:strVal val="#ppt_x"/>
                                          </p:val>
                                        </p:tav>
                                      </p:tavLst>
                                    </p:anim>
                                    <p:anim calcmode="lin" valueType="num">
                                      <p:cBhvr additive="base">
                                        <p:cTn id="128" dur="500" fill="hold"/>
                                        <p:tgtEl>
                                          <p:spTgt spid="215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9" grpId="0" bldLvl="0" autoUpdateAnimBg="0"/>
      <p:bldP spid="21550" grpId="0" bldLvl="0" autoUpdateAnimBg="0"/>
      <p:bldP spid="21551" grpId="0" bldLvl="0" autoUpdateAnimBg="0"/>
      <p:bldP spid="21552" grpId="0" bldLvl="0" autoUpdateAnimBg="0"/>
      <p:bldP spid="21553" grpId="0" bldLvl="0" autoUpdateAnimBg="0"/>
      <p:bldP spid="21554" grpId="0" bldLvl="0" autoUpdateAnimBg="0"/>
      <p:bldP spid="21555" grpId="0" bldLvl="0" autoUpdateAnimBg="0"/>
      <p:bldP spid="21556" grpId="0" bldLvl="0" autoUpdateAnimBg="0"/>
      <p:bldP spid="21557" grpId="0" bldLvl="0" autoUpdateAnimBg="0"/>
      <p:bldP spid="21558" grpId="0" bldLvl="0" autoUpdateAnimBg="0"/>
      <p:bldP spid="21559" grpId="0" bldLvl="0" autoUpdateAnimBg="0"/>
      <p:bldP spid="21560" grpId="0" bldLvl="0" autoUpdateAnimBg="0"/>
      <p:bldP spid="21561" grpId="0" bldLvl="0" autoUpdateAnimBg="0"/>
      <p:bldP spid="21562" grpId="0" bldLvl="0" autoUpdateAnimBg="0"/>
      <p:bldP spid="21563" grpId="0" bldLvl="0" autoUpdateAnimBg="0"/>
      <p:bldP spid="21565" grpId="0" bldLvl="0" autoUpdateAnimBg="0"/>
      <p:bldP spid="21566" grpId="0" bldLvl="0" autoUpdateAnimBg="0"/>
      <p:bldP spid="21567" grpId="0" bldLvl="0" autoUpdateAnimBg="0"/>
      <p:bldP spid="21568" grpId="0" bldLvl="0" autoUpdateAnimBg="0"/>
      <p:bldP spid="21570" grpId="0" bldLvl="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72800" y="2728429"/>
            <a:ext cx="5158384" cy="1446550"/>
          </a:xfrm>
          <a:prstGeom prst="rect">
            <a:avLst/>
          </a:prstGeom>
          <a:noFill/>
        </p:spPr>
        <p:txBody>
          <a:bodyPr wrap="square" rtlCol="0">
            <a:spAutoFit/>
          </a:bodyPr>
          <a:lstStyle/>
          <a:p>
            <a:pPr algn="ctr"/>
            <a:r>
              <a:rPr lang="zh-CN" altLang="en-US" sz="8800" dirty="0" smtClean="0">
                <a:solidFill>
                  <a:srgbClr val="00B0F0"/>
                </a:solidFill>
                <a:latin typeface="微软雅黑" panose="020B0503020204020204" pitchFamily="34" charset="-122"/>
                <a:ea typeface="微软雅黑" panose="020B0503020204020204" pitchFamily="34" charset="-122"/>
              </a:rPr>
              <a:t>任务实施</a:t>
            </a:r>
            <a:endParaRPr lang="zh-CN" altLang="en-US" sz="8800" dirty="0">
              <a:solidFill>
                <a:srgbClr val="00B0F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2736308" y="3248544"/>
            <a:ext cx="8365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185495" y="3360017"/>
            <a:ext cx="907763"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等腰三角形 7"/>
          <p:cNvSpPr/>
          <p:nvPr/>
        </p:nvSpPr>
        <p:spPr>
          <a:xfrm rot="16200000">
            <a:off x="9629754" y="3113451"/>
            <a:ext cx="125512" cy="270186"/>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等腰三角形 10"/>
          <p:cNvSpPr/>
          <p:nvPr/>
        </p:nvSpPr>
        <p:spPr>
          <a:xfrm rot="13339599">
            <a:off x="9371702" y="3075742"/>
            <a:ext cx="62120" cy="174653"/>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374407515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AutoShape 18"/>
          <p:cNvSpPr>
            <a:spLocks noChangeArrowheads="1"/>
          </p:cNvSpPr>
          <p:nvPr/>
        </p:nvSpPr>
        <p:spPr bwMode="auto">
          <a:xfrm>
            <a:off x="1027697" y="1108555"/>
            <a:ext cx="9378433" cy="5343759"/>
          </a:xfrm>
          <a:prstGeom prst="roundRect">
            <a:avLst>
              <a:gd name="adj" fmla="val 4690"/>
            </a:avLst>
          </a:prstGeom>
          <a:noFill/>
          <a:ln w="34925">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dirty="0"/>
          </a:p>
        </p:txBody>
      </p:sp>
      <p:pic>
        <p:nvPicPr>
          <p:cNvPr id="21" name="图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356" y="787293"/>
            <a:ext cx="3464687" cy="5541156"/>
          </a:xfrm>
          <a:prstGeom prst="rect">
            <a:avLst/>
          </a:prstGeom>
        </p:spPr>
      </p:pic>
      <p:sp>
        <p:nvSpPr>
          <p:cNvPr id="16" name="文本框 15"/>
          <p:cNvSpPr txBox="1"/>
          <p:nvPr/>
        </p:nvSpPr>
        <p:spPr>
          <a:xfrm>
            <a:off x="3876541" y="2210773"/>
            <a:ext cx="6220496" cy="1047210"/>
          </a:xfrm>
          <a:prstGeom prst="rect">
            <a:avLst/>
          </a:prstGeom>
          <a:noFill/>
        </p:spPr>
        <p:txBody>
          <a:bodyPr wrap="square" rtlCol="0">
            <a:spAutoFit/>
          </a:bodyPr>
          <a:lstStyle/>
          <a:p>
            <a:pPr>
              <a:lnSpc>
                <a:spcPct val="150000"/>
              </a:lnSpc>
            </a:pPr>
            <a:r>
              <a:rPr lang="zh-CN" altLang="en-US" sz="2200" dirty="0" smtClean="0">
                <a:latin typeface="Times New Roman" panose="02020603050405020304" pitchFamily="18" charset="0"/>
                <a:cs typeface="Times New Roman" panose="02020603050405020304" pitchFamily="18" charset="0"/>
              </a:rPr>
              <a:t>合同中的品名和品质条款：</a:t>
            </a:r>
            <a:endParaRPr lang="en-US" altLang="zh-CN" sz="2200" dirty="0" smtClean="0">
              <a:latin typeface="Times New Roman" panose="02020603050405020304" pitchFamily="18" charset="0"/>
              <a:cs typeface="Times New Roman" panose="02020603050405020304" pitchFamily="18" charset="0"/>
            </a:endParaRPr>
          </a:p>
          <a:p>
            <a:pPr>
              <a:lnSpc>
                <a:spcPct val="150000"/>
              </a:lnSpc>
            </a:pPr>
            <a:r>
              <a:rPr lang="en-US" altLang="zh-CN" sz="2200" dirty="0" smtClean="0">
                <a:latin typeface="Times New Roman" panose="02020603050405020304" pitchFamily="18" charset="0"/>
                <a:cs typeface="Times New Roman" panose="02020603050405020304" pitchFamily="18" charset="0"/>
              </a:rPr>
              <a:t>PUMPKIN SEEDS SNOW WHITE, 14CM AND UP</a:t>
            </a:r>
            <a:endParaRPr lang="en-US" altLang="zh-CN" sz="2200" dirty="0">
              <a:latin typeface="Times New Roman" panose="02020603050405020304" pitchFamily="18" charset="0"/>
              <a:cs typeface="Times New Roman" panose="02020603050405020304" pitchFamily="18" charset="0"/>
            </a:endParaRPr>
          </a:p>
        </p:txBody>
      </p:sp>
      <p:sp>
        <p:nvSpPr>
          <p:cNvPr id="2" name="矩形 1"/>
          <p:cNvSpPr/>
          <p:nvPr/>
        </p:nvSpPr>
        <p:spPr>
          <a:xfrm>
            <a:off x="3722043" y="1405749"/>
            <a:ext cx="5376793" cy="495585"/>
          </a:xfrm>
          <a:prstGeom prst="rect">
            <a:avLst/>
          </a:prstGeom>
        </p:spPr>
        <p:txBody>
          <a:bodyPr wrap="none">
            <a:spAutoFit/>
          </a:bodyPr>
          <a:lstStyle/>
          <a:p>
            <a:pPr marL="285750" indent="-285750">
              <a:lnSpc>
                <a:spcPct val="150000"/>
              </a:lnSpc>
              <a:buFont typeface="Wingdings" panose="05000000000000000000" pitchFamily="2" charset="2"/>
              <a:buChar char="l"/>
            </a:pPr>
            <a:r>
              <a:rPr lang="zh-CN" altLang="en-US" sz="2000" b="1" dirty="0">
                <a:latin typeface="Times New Roman" panose="02020603050405020304" pitchFamily="18" charset="0"/>
                <a:cs typeface="Times New Roman" panose="02020603050405020304" pitchFamily="18" charset="0"/>
                <a:sym typeface="Arial" panose="020B0604020202020204" pitchFamily="34" charset="0"/>
              </a:rPr>
              <a:t>任务：鲁平订立合同中的品名、品质条款。</a:t>
            </a:r>
            <a:endParaRPr lang="en-US" altLang="zh-CN" sz="2000" b="1" dirty="0">
              <a:latin typeface="Times New Roman" panose="02020603050405020304" pitchFamily="18" charset="0"/>
              <a:cs typeface="Times New Roman" panose="02020603050405020304" pitchFamily="18" charset="0"/>
              <a:sym typeface="Arial" panose="020B0604020202020204" pitchFamily="34" charset="0"/>
            </a:endParaRPr>
          </a:p>
        </p:txBody>
      </p:sp>
    </p:spTree>
    <p:extLst>
      <p:ext uri="{BB962C8B-B14F-4D97-AF65-F5344CB8AC3E}">
        <p14:creationId xmlns:p14="http://schemas.microsoft.com/office/powerpoint/2010/main" val="24164624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72800" y="2728429"/>
            <a:ext cx="5158384" cy="1446550"/>
          </a:xfrm>
          <a:prstGeom prst="rect">
            <a:avLst/>
          </a:prstGeom>
          <a:noFill/>
        </p:spPr>
        <p:txBody>
          <a:bodyPr wrap="square" rtlCol="0">
            <a:spAutoFit/>
          </a:bodyPr>
          <a:lstStyle/>
          <a:p>
            <a:pPr algn="ctr" fontAlgn="auto">
              <a:spcBef>
                <a:spcPts val="0"/>
              </a:spcBef>
              <a:spcAft>
                <a:spcPts val="0"/>
              </a:spcAft>
            </a:pPr>
            <a:r>
              <a:rPr lang="zh-CN" altLang="en-US" sz="8800" dirty="0" smtClean="0">
                <a:solidFill>
                  <a:srgbClr val="00B0F0"/>
                </a:solidFill>
                <a:latin typeface="微软雅黑" panose="020B0503020204020204" pitchFamily="34" charset="-122"/>
                <a:ea typeface="微软雅黑" panose="020B0503020204020204" pitchFamily="34" charset="-122"/>
              </a:rPr>
              <a:t>学习目标</a:t>
            </a:r>
            <a:endParaRPr lang="zh-CN" altLang="en-US" sz="8800" dirty="0">
              <a:solidFill>
                <a:srgbClr val="00B0F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2536235" y="3261521"/>
            <a:ext cx="8365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593458" y="3435750"/>
            <a:ext cx="907763"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等腰三角形 7"/>
          <p:cNvSpPr/>
          <p:nvPr/>
        </p:nvSpPr>
        <p:spPr>
          <a:xfrm rot="16200000">
            <a:off x="10037717" y="3189184"/>
            <a:ext cx="125512" cy="270186"/>
          </a:xfrm>
          <a:prstGeom prst="triangle">
            <a:avLst>
              <a:gd name="adj" fmla="val 5549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1" name="等腰三角形 10"/>
          <p:cNvSpPr/>
          <p:nvPr/>
        </p:nvSpPr>
        <p:spPr>
          <a:xfrm rot="13339599">
            <a:off x="9779665" y="3151475"/>
            <a:ext cx="62120" cy="174653"/>
          </a:xfrm>
          <a:prstGeom prst="triangle">
            <a:avLst>
              <a:gd name="adj" fmla="val 5549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Tree>
    <p:custDataLst>
      <p:tags r:id="rId1"/>
    </p:custDataLst>
    <p:extLst>
      <p:ext uri="{BB962C8B-B14F-4D97-AF65-F5344CB8AC3E}">
        <p14:creationId xmlns:p14="http://schemas.microsoft.com/office/powerpoint/2010/main" val="986676109"/>
      </p:ext>
    </p:extLst>
  </p:cSld>
  <p:clrMapOvr>
    <a:masterClrMapping/>
  </p:clrMapOvr>
  <mc:AlternateContent xmlns:mc="http://schemas.openxmlformats.org/markup-compatibility/2006" xmlns:p14="http://schemas.microsoft.com/office/powerpoint/2010/main">
    <mc:Choice Requires="p14">
      <p:transition spd="slow" p14:dur="2000" advTm="3792"/>
    </mc:Choice>
    <mc:Fallback xmlns="">
      <p:transition spd="slow" advTm="379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72800" y="2728429"/>
            <a:ext cx="5158384" cy="1446550"/>
          </a:xfrm>
          <a:prstGeom prst="rect">
            <a:avLst/>
          </a:prstGeom>
          <a:noFill/>
        </p:spPr>
        <p:txBody>
          <a:bodyPr wrap="square" rtlCol="0">
            <a:spAutoFit/>
          </a:bodyPr>
          <a:lstStyle/>
          <a:p>
            <a:pPr algn="ctr" fontAlgn="auto">
              <a:spcBef>
                <a:spcPts val="0"/>
              </a:spcBef>
              <a:spcAft>
                <a:spcPts val="0"/>
              </a:spcAft>
            </a:pPr>
            <a:r>
              <a:rPr lang="zh-CN" altLang="en-US" sz="8800" dirty="0" smtClean="0">
                <a:solidFill>
                  <a:srgbClr val="00B0F0"/>
                </a:solidFill>
                <a:latin typeface="微软雅黑" panose="020B0503020204020204" pitchFamily="34" charset="-122"/>
                <a:ea typeface="微软雅黑" panose="020B0503020204020204" pitchFamily="34" charset="-122"/>
              </a:rPr>
              <a:t>案例</a:t>
            </a:r>
            <a:endParaRPr lang="zh-CN" altLang="en-US" sz="8800" dirty="0">
              <a:solidFill>
                <a:srgbClr val="00B0F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2736308" y="3248544"/>
            <a:ext cx="8365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185495" y="3360017"/>
            <a:ext cx="907763"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等腰三角形 7"/>
          <p:cNvSpPr/>
          <p:nvPr/>
        </p:nvSpPr>
        <p:spPr>
          <a:xfrm rot="16200000">
            <a:off x="9629754" y="3113451"/>
            <a:ext cx="125512" cy="270186"/>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1" name="等腰三角形 10"/>
          <p:cNvSpPr/>
          <p:nvPr/>
        </p:nvSpPr>
        <p:spPr>
          <a:xfrm rot="13339599">
            <a:off x="9371702" y="3075742"/>
            <a:ext cx="62120" cy="174653"/>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Tree>
    <p:custDataLst>
      <p:tags r:id="rId1"/>
    </p:custDataLst>
    <p:extLst>
      <p:ext uri="{BB962C8B-B14F-4D97-AF65-F5344CB8AC3E}">
        <p14:creationId xmlns:p14="http://schemas.microsoft.com/office/powerpoint/2010/main" val="2327319551"/>
      </p:ext>
    </p:extLst>
  </p:cSld>
  <p:clrMapOvr>
    <a:masterClrMapping/>
  </p:clrMapOvr>
  <mc:AlternateContent xmlns:mc="http://schemas.openxmlformats.org/markup-compatibility/2006" xmlns:p14="http://schemas.microsoft.com/office/powerpoint/2010/main">
    <mc:Choice Requires="p14">
      <p:transition spd="slow" p14:dur="2000" advTm="4649"/>
    </mc:Choice>
    <mc:Fallback xmlns="">
      <p:transition spd="slow" advTm="46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413543" y="336905"/>
            <a:ext cx="3986213" cy="584775"/>
          </a:xfrm>
          <a:prstGeom prst="rect">
            <a:avLst/>
          </a:prstGeom>
          <a:noFill/>
        </p:spPr>
        <p:txBody>
          <a:bodyPr wrap="square" rtlCol="0">
            <a:spAutoFit/>
          </a:bodyPr>
          <a:lstStyle/>
          <a:p>
            <a:pPr marL="285750" indent="-285750">
              <a:buClr>
                <a:srgbClr val="036EB8"/>
              </a:buClr>
              <a:buFont typeface="Wingdings" panose="05000000000000000000" pitchFamily="2" charset="2"/>
              <a:buChar char="n"/>
            </a:pPr>
            <a:r>
              <a:rPr lang="zh-CN" altLang="en-US" sz="3200" dirty="0">
                <a:solidFill>
                  <a:srgbClr val="036EB8"/>
                </a:solidFill>
              </a:rPr>
              <a:t>案</a:t>
            </a:r>
            <a:r>
              <a:rPr lang="zh-CN" altLang="en-US" sz="3200" dirty="0" smtClean="0">
                <a:solidFill>
                  <a:srgbClr val="036EB8"/>
                </a:solidFill>
              </a:rPr>
              <a:t>例讨论</a:t>
            </a:r>
            <a:endParaRPr lang="zh-CN" altLang="en-US" sz="3200" dirty="0">
              <a:solidFill>
                <a:srgbClr val="036EB8"/>
              </a:solidFill>
            </a:endParaRPr>
          </a:p>
        </p:txBody>
      </p:sp>
      <p:sp>
        <p:nvSpPr>
          <p:cNvPr id="4" name="文本框 3"/>
          <p:cNvSpPr txBox="1"/>
          <p:nvPr/>
        </p:nvSpPr>
        <p:spPr>
          <a:xfrm>
            <a:off x="963412" y="990977"/>
            <a:ext cx="2438400" cy="369332"/>
          </a:xfrm>
          <a:prstGeom prst="rect">
            <a:avLst/>
          </a:prstGeom>
          <a:noFill/>
        </p:spPr>
        <p:txBody>
          <a:bodyPr wrap="square" rtlCol="0">
            <a:spAutoFit/>
          </a:bodyPr>
          <a:lstStyle/>
          <a:p>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案例情况说明：</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1269092" y="1544974"/>
            <a:ext cx="9395368" cy="1418915"/>
          </a:xfrm>
          <a:prstGeom prst="rect">
            <a:avLst/>
          </a:prstGeom>
          <a:noFill/>
        </p:spPr>
        <p:txBody>
          <a:bodyPr wrap="square" rtlCol="0">
            <a:spAutoFit/>
          </a:bodyPr>
          <a:lstStyle/>
          <a:p>
            <a:pPr algn="just">
              <a:lnSpc>
                <a:spcPct val="150000"/>
              </a:lnSpc>
            </a:pPr>
            <a:r>
              <a:rPr kumimoji="1" lang="zh-CN" altLang="en-US" sz="2000" dirty="0">
                <a:latin typeface="Times New Roman" panose="02020603050405020304" pitchFamily="18" charset="0"/>
                <a:cs typeface="Times New Roman" panose="02020603050405020304" pitchFamily="18" charset="0"/>
              </a:rPr>
              <a:t>青岛某出口公司向日本出口一批苹果。合同</a:t>
            </a:r>
            <a:r>
              <a:rPr kumimoji="1" lang="zh-CN" altLang="en-US" sz="2000" dirty="0" smtClean="0">
                <a:latin typeface="Times New Roman" panose="02020603050405020304" pitchFamily="18" charset="0"/>
                <a:cs typeface="Times New Roman" panose="02020603050405020304" pitchFamily="18" charset="0"/>
              </a:rPr>
              <a:t>及信用证</a:t>
            </a:r>
            <a:r>
              <a:rPr kumimoji="1" lang="zh-CN" altLang="en-US" sz="2000" dirty="0">
                <a:latin typeface="Times New Roman" panose="02020603050405020304" pitchFamily="18" charset="0"/>
                <a:cs typeface="Times New Roman" panose="02020603050405020304" pitchFamily="18" charset="0"/>
              </a:rPr>
              <a:t>上均写的是三级品，但到发货时才发现三级苹果库存告磬，于是该出口公司改以二级品交货，并在发票上加注：“二级苹果仍按三级计价”</a:t>
            </a:r>
            <a:r>
              <a:rPr kumimoji="1" lang="zh-CN" altLang="en-US" sz="2000" dirty="0" smtClean="0">
                <a:latin typeface="Times New Roman" panose="02020603050405020304" pitchFamily="18" charset="0"/>
                <a:cs typeface="Times New Roman" panose="02020603050405020304" pitchFamily="18" charset="0"/>
              </a:rPr>
              <a:t>。</a:t>
            </a:r>
            <a:endParaRPr kumimoji="1" lang="en-US" altLang="zh-CN" sz="2000" dirty="0">
              <a:latin typeface="Times New Roman" panose="02020603050405020304" pitchFamily="18" charset="0"/>
              <a:cs typeface="Times New Roman" panose="02020603050405020304" pitchFamily="18" charset="0"/>
            </a:endParaRPr>
          </a:p>
        </p:txBody>
      </p:sp>
      <p:grpSp>
        <p:nvGrpSpPr>
          <p:cNvPr id="14" name="组合 13"/>
          <p:cNvGrpSpPr/>
          <p:nvPr/>
        </p:nvGrpSpPr>
        <p:grpSpPr>
          <a:xfrm>
            <a:off x="1105079" y="4076875"/>
            <a:ext cx="9766300" cy="902702"/>
            <a:chOff x="1092200" y="3797300"/>
            <a:chExt cx="9766300" cy="902702"/>
          </a:xfrm>
        </p:grpSpPr>
        <p:sp>
          <p:nvSpPr>
            <p:cNvPr id="8" name="文本框 7"/>
            <p:cNvSpPr txBox="1"/>
            <p:nvPr/>
          </p:nvSpPr>
          <p:spPr>
            <a:xfrm>
              <a:off x="1092200" y="3797300"/>
              <a:ext cx="2628900" cy="369332"/>
            </a:xfrm>
            <a:prstGeom prst="rect">
              <a:avLst/>
            </a:prstGeom>
            <a:noFill/>
          </p:spPr>
          <p:txBody>
            <a:bodyPr wrap="square" rtlCol="0">
              <a:spAutoFit/>
            </a:bodyPr>
            <a:lstStyle/>
            <a:p>
              <a:pPr marL="285750" indent="-285750">
                <a:buFont typeface="Arial" panose="020B0604020202020204" pitchFamily="34" charset="0"/>
                <a:buChar char="•"/>
              </a:pPr>
              <a:r>
                <a:rPr lang="zh-CN" altLang="en-US" dirty="0" smtClean="0">
                  <a:solidFill>
                    <a:srgbClr val="036EB8"/>
                  </a:solidFill>
                </a:rPr>
                <a:t>讨论</a:t>
              </a:r>
              <a:endParaRPr lang="zh-CN" altLang="en-US" dirty="0">
                <a:solidFill>
                  <a:srgbClr val="036EB8"/>
                </a:solidFill>
              </a:endParaRPr>
            </a:p>
          </p:txBody>
        </p:sp>
        <p:cxnSp>
          <p:nvCxnSpPr>
            <p:cNvPr id="12" name="直接连接符 11"/>
            <p:cNvCxnSpPr/>
            <p:nvPr/>
          </p:nvCxnSpPr>
          <p:spPr>
            <a:xfrm>
              <a:off x="1092200" y="4230132"/>
              <a:ext cx="9766300"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1092200" y="4205764"/>
              <a:ext cx="9766300" cy="494238"/>
            </a:xfrm>
            <a:prstGeom prst="rect">
              <a:avLst/>
            </a:prstGeom>
            <a:noFill/>
          </p:spPr>
          <p:txBody>
            <a:bodyPr wrap="square" rtlCol="0">
              <a:spAutoFit/>
            </a:bodyPr>
            <a:lstStyle/>
            <a:p>
              <a:pPr algn="just">
                <a:lnSpc>
                  <a:spcPct val="150000"/>
                </a:lnSpc>
              </a:pPr>
              <a:r>
                <a:rPr kumimoji="1" lang="zh-CN" altLang="en-US" sz="2000" dirty="0" smtClean="0"/>
                <a:t>这种</a:t>
              </a:r>
              <a:r>
                <a:rPr kumimoji="1" lang="zh-CN" altLang="en-US" sz="2000" dirty="0"/>
                <a:t>做法是否妥当</a:t>
              </a:r>
              <a:r>
                <a:rPr kumimoji="1" lang="en-US" altLang="zh-CN" sz="2000" dirty="0"/>
                <a:t>?</a:t>
              </a:r>
            </a:p>
          </p:txBody>
        </p:sp>
      </p:grpSp>
      <p:cxnSp>
        <p:nvCxnSpPr>
          <p:cNvPr id="20" name="直接连接符 19"/>
          <p:cNvCxnSpPr/>
          <p:nvPr/>
        </p:nvCxnSpPr>
        <p:spPr>
          <a:xfrm>
            <a:off x="2611753" y="1175643"/>
            <a:ext cx="8052707"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198335" y="3886214"/>
            <a:ext cx="9837057" cy="599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148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文本框 8"/>
          <p:cNvSpPr txBox="1">
            <a:spLocks noChangeArrowheads="1"/>
          </p:cNvSpPr>
          <p:nvPr/>
        </p:nvSpPr>
        <p:spPr bwMode="auto">
          <a:xfrm>
            <a:off x="412750" y="234950"/>
            <a:ext cx="3986213" cy="584200"/>
          </a:xfrm>
          <a:prstGeom prst="rect">
            <a:avLst/>
          </a:prstGeom>
          <a:noFill/>
          <a:ln w="9525">
            <a:noFill/>
            <a:miter lim="800000"/>
            <a:headEnd/>
            <a:tailEnd/>
          </a:ln>
        </p:spPr>
        <p:txBody>
          <a:bodyPr>
            <a:spAutoFit/>
          </a:bodyPr>
          <a:lstStyle/>
          <a:p>
            <a:pPr marL="285750" indent="-285750">
              <a:buClr>
                <a:srgbClr val="036EB8"/>
              </a:buClr>
              <a:buFont typeface="Wingdings" pitchFamily="2" charset="2"/>
              <a:buChar char="n"/>
            </a:pPr>
            <a:r>
              <a:rPr lang="zh-CN" altLang="en-US" sz="3200">
                <a:solidFill>
                  <a:srgbClr val="036EB8"/>
                </a:solidFill>
                <a:latin typeface="Calibri" pitchFamily="34" charset="0"/>
              </a:rPr>
              <a:t>案例解决</a:t>
            </a:r>
          </a:p>
        </p:txBody>
      </p:sp>
      <p:grpSp>
        <p:nvGrpSpPr>
          <p:cNvPr id="171010" name="组合 13"/>
          <p:cNvGrpSpPr>
            <a:grpSpLocks/>
          </p:cNvGrpSpPr>
          <p:nvPr/>
        </p:nvGrpSpPr>
        <p:grpSpPr bwMode="auto">
          <a:xfrm>
            <a:off x="1040036" y="1489057"/>
            <a:ext cx="9766301" cy="2748885"/>
            <a:chOff x="1092199" y="3797300"/>
            <a:chExt cx="9766301" cy="2748954"/>
          </a:xfrm>
        </p:grpSpPr>
        <p:sp>
          <p:nvSpPr>
            <p:cNvPr id="171015" name="文本框 7"/>
            <p:cNvSpPr txBox="1">
              <a:spLocks noChangeArrowheads="1"/>
            </p:cNvSpPr>
            <p:nvPr/>
          </p:nvSpPr>
          <p:spPr bwMode="auto">
            <a:xfrm>
              <a:off x="1092199" y="3797300"/>
              <a:ext cx="5566825" cy="400120"/>
            </a:xfrm>
            <a:prstGeom prst="rect">
              <a:avLst/>
            </a:prstGeom>
            <a:noFill/>
            <a:ln w="9525">
              <a:noFill/>
              <a:miter lim="800000"/>
              <a:headEnd/>
              <a:tailEnd/>
            </a:ln>
          </p:spPr>
          <p:txBody>
            <a:bodyPr wrap="square">
              <a:spAutoFit/>
            </a:bodyPr>
            <a:lstStyle/>
            <a:p>
              <a:pPr marL="285750" indent="-285750">
                <a:buFont typeface="Arial" charset="0"/>
                <a:buChar char="•"/>
              </a:pPr>
              <a:r>
                <a:rPr lang="zh-CN" altLang="en-US" sz="2000" dirty="0" smtClean="0">
                  <a:solidFill>
                    <a:srgbClr val="036EB8"/>
                  </a:solidFill>
                  <a:latin typeface="Calibri" pitchFamily="34" charset="0"/>
                </a:rPr>
                <a:t>讨论</a:t>
              </a:r>
              <a:r>
                <a:rPr lang="zh-CN" altLang="en-US" sz="2000" dirty="0">
                  <a:solidFill>
                    <a:srgbClr val="036EB8"/>
                  </a:solidFill>
                  <a:latin typeface="Calibri" pitchFamily="34" charset="0"/>
                </a:rPr>
                <a:t>点：这种做法是否妥当</a:t>
              </a:r>
              <a:r>
                <a:rPr lang="en-US" altLang="zh-CN" sz="2000" dirty="0" smtClean="0">
                  <a:solidFill>
                    <a:srgbClr val="036EB8"/>
                  </a:solidFill>
                  <a:latin typeface="Calibri" pitchFamily="34" charset="0"/>
                </a:rPr>
                <a:t>?</a:t>
              </a:r>
              <a:endParaRPr lang="en-US" altLang="zh-CN" sz="2000" dirty="0">
                <a:solidFill>
                  <a:srgbClr val="036EB8"/>
                </a:solidFill>
                <a:latin typeface="Calibri" pitchFamily="34" charset="0"/>
              </a:endParaRPr>
            </a:p>
          </p:txBody>
        </p:sp>
        <p:cxnSp>
          <p:nvCxnSpPr>
            <p:cNvPr id="12" name="直接连接符 11"/>
            <p:cNvCxnSpPr/>
            <p:nvPr/>
          </p:nvCxnSpPr>
          <p:spPr>
            <a:xfrm>
              <a:off x="1092200" y="4230698"/>
              <a:ext cx="9766300"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71017" name="文本框 12"/>
            <p:cNvSpPr txBox="1">
              <a:spLocks noChangeArrowheads="1"/>
            </p:cNvSpPr>
            <p:nvPr/>
          </p:nvSpPr>
          <p:spPr bwMode="auto">
            <a:xfrm>
              <a:off x="1092200" y="4205298"/>
              <a:ext cx="9766300" cy="2340956"/>
            </a:xfrm>
            <a:prstGeom prst="rect">
              <a:avLst/>
            </a:prstGeom>
            <a:noFill/>
            <a:ln w="9525">
              <a:noFill/>
              <a:miter lim="800000"/>
              <a:headEnd/>
              <a:tailEnd/>
            </a:ln>
          </p:spPr>
          <p:txBody>
            <a:bodyPr>
              <a:spAutoFit/>
            </a:bodyPr>
            <a:lstStyle/>
            <a:p>
              <a:pPr>
                <a:lnSpc>
                  <a:spcPct val="150000"/>
                </a:lnSpc>
              </a:pPr>
              <a:r>
                <a:rPr kumimoji="1" lang="zh-CN" altLang="en-US" sz="2000" dirty="0" smtClean="0"/>
                <a:t>根据</a:t>
              </a:r>
              <a:r>
                <a:rPr kumimoji="1" lang="en-US" altLang="zh-CN" sz="2000" dirty="0" smtClean="0">
                  <a:latin typeface="Times New Roman" panose="02020603050405020304" pitchFamily="18" charset="0"/>
                  <a:cs typeface="Times New Roman" panose="02020603050405020304" pitchFamily="18" charset="0"/>
                </a:rPr>
                <a:t>《UCP》600</a:t>
              </a:r>
              <a:r>
                <a:rPr kumimoji="1" lang="zh-CN" altLang="en-US" sz="2000" dirty="0" smtClean="0">
                  <a:latin typeface="Times New Roman" panose="02020603050405020304" pitchFamily="18" charset="0"/>
                  <a:cs typeface="Times New Roman" panose="02020603050405020304" pitchFamily="18" charset="0"/>
                </a:rPr>
                <a:t>第</a:t>
              </a:r>
              <a:r>
                <a:rPr kumimoji="1" lang="en-US" altLang="zh-CN" sz="2000" dirty="0" smtClean="0">
                  <a:latin typeface="Times New Roman" panose="02020603050405020304" pitchFamily="18" charset="0"/>
                  <a:cs typeface="Times New Roman" panose="02020603050405020304" pitchFamily="18" charset="0"/>
                </a:rPr>
                <a:t>37</a:t>
              </a:r>
              <a:r>
                <a:rPr kumimoji="1" lang="zh-CN" altLang="en-US" sz="2000" dirty="0" smtClean="0">
                  <a:latin typeface="Times New Roman" panose="02020603050405020304" pitchFamily="18" charset="0"/>
                  <a:cs typeface="Times New Roman" panose="02020603050405020304" pitchFamily="18" charset="0"/>
                </a:rPr>
                <a:t>条规定：</a:t>
              </a:r>
              <a:r>
                <a:rPr kumimoji="1" lang="zh-CN" altLang="en-US" sz="2000" dirty="0" smtClean="0"/>
                <a:t>商业发票中货物的描述必须与信用证所载相符。在本案例中，买方完全可以借口与信用证不符相要挟。一旦当地市场苹果价格疲软或下跌时，尽管卖方给的是好货，对方也会借以拒收或提出索赔。</a:t>
              </a:r>
              <a:endParaRPr kumimoji="1" lang="en-US" altLang="zh-CN" sz="2000" dirty="0" smtClean="0"/>
            </a:p>
            <a:p>
              <a:pPr>
                <a:lnSpc>
                  <a:spcPct val="150000"/>
                </a:lnSpc>
              </a:pPr>
              <a:r>
                <a:rPr kumimoji="1" lang="zh-CN" altLang="en-US" sz="2000" dirty="0" smtClean="0"/>
                <a:t>卖方在这种情况下，实际发运的是二级苹果，但在发票上应照填“三级苹果”，以确保安全收汇。</a:t>
              </a:r>
              <a:endParaRPr kumimoji="1" lang="zh-CN" altLang="zh-CN" sz="2000" dirty="0"/>
            </a:p>
          </p:txBody>
        </p:sp>
      </p:grpSp>
    </p:spTree>
    <p:extLst>
      <p:ext uri="{BB962C8B-B14F-4D97-AF65-F5344CB8AC3E}">
        <p14:creationId xmlns:p14="http://schemas.microsoft.com/office/powerpoint/2010/main" val="38832582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71010"/>
                                        </p:tgtEl>
                                        <p:attrNameLst>
                                          <p:attrName>style.visibility</p:attrName>
                                        </p:attrNameLst>
                                      </p:cBhvr>
                                      <p:to>
                                        <p:strVal val="visible"/>
                                      </p:to>
                                    </p:set>
                                    <p:animEffect transition="in" filter="fade">
                                      <p:cBhvr>
                                        <p:cTn id="7" dur="1000"/>
                                        <p:tgtEl>
                                          <p:spTgt spid="171010"/>
                                        </p:tgtEl>
                                      </p:cBhvr>
                                    </p:animEffect>
                                    <p:anim calcmode="lin" valueType="num">
                                      <p:cBhvr>
                                        <p:cTn id="8" dur="1000" fill="hold"/>
                                        <p:tgtEl>
                                          <p:spTgt spid="171010"/>
                                        </p:tgtEl>
                                        <p:attrNameLst>
                                          <p:attrName>ppt_x</p:attrName>
                                        </p:attrNameLst>
                                      </p:cBhvr>
                                      <p:tavLst>
                                        <p:tav tm="0">
                                          <p:val>
                                            <p:strVal val="#ppt_x"/>
                                          </p:val>
                                        </p:tav>
                                        <p:tav tm="100000">
                                          <p:val>
                                            <p:strVal val="#ppt_x"/>
                                          </p:val>
                                        </p:tav>
                                      </p:tavLst>
                                    </p:anim>
                                    <p:anim calcmode="lin" valueType="num">
                                      <p:cBhvr>
                                        <p:cTn id="9" dur="1000" fill="hold"/>
                                        <p:tgtEl>
                                          <p:spTgt spid="1710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72800" y="2728429"/>
            <a:ext cx="5158384" cy="1446550"/>
          </a:xfrm>
          <a:prstGeom prst="rect">
            <a:avLst/>
          </a:prstGeom>
          <a:noFill/>
        </p:spPr>
        <p:txBody>
          <a:bodyPr wrap="square" rtlCol="0">
            <a:spAutoFit/>
          </a:bodyPr>
          <a:lstStyle/>
          <a:p>
            <a:pPr algn="ctr" fontAlgn="auto">
              <a:spcBef>
                <a:spcPts val="0"/>
              </a:spcBef>
              <a:spcAft>
                <a:spcPts val="0"/>
              </a:spcAft>
            </a:pPr>
            <a:r>
              <a:rPr lang="zh-CN" altLang="en-US" sz="8800" dirty="0" smtClean="0">
                <a:solidFill>
                  <a:srgbClr val="00B0F0"/>
                </a:solidFill>
                <a:latin typeface="微软雅黑" panose="020B0503020204020204" pitchFamily="34" charset="-122"/>
                <a:ea typeface="微软雅黑" panose="020B0503020204020204" pitchFamily="34" charset="-122"/>
              </a:rPr>
              <a:t>案例</a:t>
            </a:r>
            <a:endParaRPr lang="zh-CN" altLang="en-US" sz="8800" dirty="0">
              <a:solidFill>
                <a:srgbClr val="00B0F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2736308" y="3248544"/>
            <a:ext cx="8365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185495" y="3360017"/>
            <a:ext cx="907763"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等腰三角形 7"/>
          <p:cNvSpPr/>
          <p:nvPr/>
        </p:nvSpPr>
        <p:spPr>
          <a:xfrm rot="16200000">
            <a:off x="9629754" y="3113451"/>
            <a:ext cx="125512" cy="270186"/>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1" name="等腰三角形 10"/>
          <p:cNvSpPr/>
          <p:nvPr/>
        </p:nvSpPr>
        <p:spPr>
          <a:xfrm rot="13339599">
            <a:off x="9371702" y="3075742"/>
            <a:ext cx="62120" cy="174653"/>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Tree>
    <p:custDataLst>
      <p:tags r:id="rId1"/>
    </p:custDataLst>
    <p:extLst>
      <p:ext uri="{BB962C8B-B14F-4D97-AF65-F5344CB8AC3E}">
        <p14:creationId xmlns:p14="http://schemas.microsoft.com/office/powerpoint/2010/main" val="2096189249"/>
      </p:ext>
    </p:extLst>
  </p:cSld>
  <p:clrMapOvr>
    <a:masterClrMapping/>
  </p:clrMapOvr>
  <mc:AlternateContent xmlns:mc="http://schemas.openxmlformats.org/markup-compatibility/2006" xmlns:p14="http://schemas.microsoft.com/office/powerpoint/2010/main">
    <mc:Choice Requires="p14">
      <p:transition spd="slow" p14:dur="2000" advTm="4649"/>
    </mc:Choice>
    <mc:Fallback xmlns="">
      <p:transition spd="slow" advTm="46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413543" y="336905"/>
            <a:ext cx="3986213" cy="584775"/>
          </a:xfrm>
          <a:prstGeom prst="rect">
            <a:avLst/>
          </a:prstGeom>
          <a:noFill/>
        </p:spPr>
        <p:txBody>
          <a:bodyPr wrap="square" rtlCol="0">
            <a:spAutoFit/>
          </a:bodyPr>
          <a:lstStyle/>
          <a:p>
            <a:pPr marL="285750" indent="-285750">
              <a:buClr>
                <a:srgbClr val="036EB8"/>
              </a:buClr>
              <a:buFont typeface="Wingdings" panose="05000000000000000000" pitchFamily="2" charset="2"/>
              <a:buChar char="n"/>
            </a:pPr>
            <a:r>
              <a:rPr lang="zh-CN" altLang="en-US" sz="3200" dirty="0">
                <a:solidFill>
                  <a:srgbClr val="036EB8"/>
                </a:solidFill>
              </a:rPr>
              <a:t>案</a:t>
            </a:r>
            <a:r>
              <a:rPr lang="zh-CN" altLang="en-US" sz="3200" dirty="0" smtClean="0">
                <a:solidFill>
                  <a:srgbClr val="036EB8"/>
                </a:solidFill>
              </a:rPr>
              <a:t>例讨论</a:t>
            </a:r>
            <a:endParaRPr lang="zh-CN" altLang="en-US" sz="3200" dirty="0">
              <a:solidFill>
                <a:srgbClr val="036EB8"/>
              </a:solidFill>
            </a:endParaRPr>
          </a:p>
        </p:txBody>
      </p:sp>
      <p:sp>
        <p:nvSpPr>
          <p:cNvPr id="4" name="文本框 3"/>
          <p:cNvSpPr txBox="1"/>
          <p:nvPr/>
        </p:nvSpPr>
        <p:spPr>
          <a:xfrm>
            <a:off x="963412" y="990977"/>
            <a:ext cx="2438400" cy="369332"/>
          </a:xfrm>
          <a:prstGeom prst="rect">
            <a:avLst/>
          </a:prstGeom>
          <a:noFill/>
        </p:spPr>
        <p:txBody>
          <a:bodyPr wrap="square" rtlCol="0">
            <a:spAutoFit/>
          </a:bodyPr>
          <a:lstStyle/>
          <a:p>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案例情况说明：</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1130323" y="1470599"/>
            <a:ext cx="9395368" cy="1883657"/>
          </a:xfrm>
          <a:prstGeom prst="rect">
            <a:avLst/>
          </a:prstGeom>
          <a:noFill/>
        </p:spPr>
        <p:txBody>
          <a:bodyPr wrap="square" rtlCol="0">
            <a:spAutoFit/>
          </a:bodyPr>
          <a:lstStyle/>
          <a:p>
            <a:pPr algn="just">
              <a:lnSpc>
                <a:spcPct val="150000"/>
              </a:lnSpc>
            </a:pPr>
            <a:r>
              <a:rPr kumimoji="1" lang="zh-CN" altLang="en-US" sz="2000" dirty="0" smtClean="0">
                <a:latin typeface="Times New Roman" panose="02020603050405020304" pitchFamily="18" charset="0"/>
                <a:cs typeface="Times New Roman" panose="02020603050405020304" pitchFamily="18" charset="0"/>
              </a:rPr>
              <a:t>我方出口苹果酒一批，国外</a:t>
            </a:r>
            <a:r>
              <a:rPr kumimoji="1" lang="zh-CN" altLang="en-US" sz="2000" dirty="0">
                <a:latin typeface="Times New Roman" panose="02020603050405020304" pitchFamily="18" charset="0"/>
                <a:cs typeface="Times New Roman" panose="02020603050405020304" pitchFamily="18" charset="0"/>
              </a:rPr>
              <a:t>开来信用证品名为</a:t>
            </a:r>
            <a:r>
              <a:rPr kumimoji="1" lang="en-US" altLang="zh-CN" sz="2000" dirty="0">
                <a:latin typeface="Times New Roman" panose="02020603050405020304" pitchFamily="18" charset="0"/>
                <a:cs typeface="Times New Roman" panose="02020603050405020304" pitchFamily="18" charset="0"/>
              </a:rPr>
              <a:t>Apple Wine,</a:t>
            </a:r>
            <a:r>
              <a:rPr kumimoji="1" lang="zh-CN" altLang="en-US" sz="2000" dirty="0">
                <a:latin typeface="Times New Roman" panose="02020603050405020304" pitchFamily="18" charset="0"/>
                <a:cs typeface="Times New Roman" panose="02020603050405020304" pitchFamily="18" charset="0"/>
              </a:rPr>
              <a:t>我方为单证一致起见，所有单据上均用“</a:t>
            </a:r>
            <a:r>
              <a:rPr kumimoji="1" lang="en-US" altLang="zh-CN" sz="2000" dirty="0">
                <a:latin typeface="Times New Roman" panose="02020603050405020304" pitchFamily="18" charset="0"/>
                <a:cs typeface="Times New Roman" panose="02020603050405020304" pitchFamily="18" charset="0"/>
              </a:rPr>
              <a:t>Apple </a:t>
            </a:r>
            <a:r>
              <a:rPr kumimoji="1" lang="en-US" altLang="zh-CN" sz="2000" dirty="0" smtClean="0">
                <a:latin typeface="Times New Roman" panose="02020603050405020304" pitchFamily="18" charset="0"/>
                <a:cs typeface="Times New Roman" panose="02020603050405020304" pitchFamily="18" charset="0"/>
              </a:rPr>
              <a:t>Wine”</a:t>
            </a:r>
            <a:r>
              <a:rPr kumimoji="1" lang="zh-CN" altLang="en-US" sz="2000" dirty="0" smtClean="0">
                <a:latin typeface="Times New Roman" panose="02020603050405020304" pitchFamily="18" charset="0"/>
                <a:cs typeface="Times New Roman" panose="02020603050405020304" pitchFamily="18" charset="0"/>
              </a:rPr>
              <a:t>，</a:t>
            </a:r>
            <a:r>
              <a:rPr kumimoji="1" lang="zh-CN" altLang="en-US" sz="2000" dirty="0">
                <a:latin typeface="Times New Roman" panose="02020603050405020304" pitchFamily="18" charset="0"/>
                <a:cs typeface="Times New Roman" panose="02020603050405020304" pitchFamily="18" charset="0"/>
              </a:rPr>
              <a:t>不料，货到后遭到海关的扣留罚款，因为该酒的内外包装上均写得是“</a:t>
            </a:r>
            <a:r>
              <a:rPr kumimoji="1" lang="en-US" altLang="zh-CN" sz="2000" dirty="0">
                <a:latin typeface="Times New Roman" panose="02020603050405020304" pitchFamily="18" charset="0"/>
                <a:cs typeface="Times New Roman" panose="02020603050405020304" pitchFamily="18" charset="0"/>
              </a:rPr>
              <a:t>Cider” </a:t>
            </a:r>
            <a:r>
              <a:rPr kumimoji="1" lang="zh-CN" altLang="en-US" sz="2000" dirty="0" smtClean="0">
                <a:latin typeface="Times New Roman" panose="02020603050405020304" pitchFamily="18" charset="0"/>
                <a:cs typeface="Times New Roman" panose="02020603050405020304" pitchFamily="18" charset="0"/>
              </a:rPr>
              <a:t>字样。结果外商要求我方赔偿其罚款损失。</a:t>
            </a:r>
            <a:endParaRPr kumimoji="1" lang="zh-CN" altLang="en-US" sz="2000" dirty="0">
              <a:latin typeface="Times New Roman" panose="02020603050405020304" pitchFamily="18" charset="0"/>
              <a:cs typeface="Times New Roman" panose="02020603050405020304" pitchFamily="18" charset="0"/>
            </a:endParaRPr>
          </a:p>
          <a:p>
            <a:pPr algn="just">
              <a:lnSpc>
                <a:spcPct val="150000"/>
              </a:lnSpc>
            </a:pPr>
            <a:endParaRPr kumimoji="1" lang="zh-CN" altLang="en-US" sz="2000" dirty="0">
              <a:latin typeface="Times New Roman" panose="02020603050405020304" pitchFamily="18" charset="0"/>
              <a:cs typeface="Times New Roman" panose="02020603050405020304" pitchFamily="18" charset="0"/>
            </a:endParaRPr>
          </a:p>
        </p:txBody>
      </p:sp>
      <p:grpSp>
        <p:nvGrpSpPr>
          <p:cNvPr id="14" name="组合 13"/>
          <p:cNvGrpSpPr/>
          <p:nvPr/>
        </p:nvGrpSpPr>
        <p:grpSpPr>
          <a:xfrm>
            <a:off x="1083626" y="4677882"/>
            <a:ext cx="9766300" cy="902702"/>
            <a:chOff x="1092200" y="3797300"/>
            <a:chExt cx="9766300" cy="902702"/>
          </a:xfrm>
        </p:grpSpPr>
        <p:sp>
          <p:nvSpPr>
            <p:cNvPr id="8" name="文本框 7"/>
            <p:cNvSpPr txBox="1"/>
            <p:nvPr/>
          </p:nvSpPr>
          <p:spPr>
            <a:xfrm>
              <a:off x="1092200" y="3797300"/>
              <a:ext cx="2628900" cy="400110"/>
            </a:xfrm>
            <a:prstGeom prst="rect">
              <a:avLst/>
            </a:prstGeom>
            <a:noFill/>
          </p:spPr>
          <p:txBody>
            <a:bodyPr wrap="square" rtlCol="0">
              <a:spAutoFit/>
            </a:bodyPr>
            <a:lstStyle/>
            <a:p>
              <a:pPr marL="285750" indent="-285750">
                <a:buFont typeface="Arial" panose="020B0604020202020204" pitchFamily="34" charset="0"/>
                <a:buChar char="•"/>
              </a:pPr>
              <a:r>
                <a:rPr lang="zh-CN" altLang="en-US" sz="2000" dirty="0" smtClean="0">
                  <a:solidFill>
                    <a:srgbClr val="036EB8"/>
                  </a:solidFill>
                </a:rPr>
                <a:t>讨论</a:t>
              </a:r>
              <a:endParaRPr lang="zh-CN" altLang="en-US" sz="2000" dirty="0">
                <a:solidFill>
                  <a:srgbClr val="036EB8"/>
                </a:solidFill>
              </a:endParaRPr>
            </a:p>
          </p:txBody>
        </p:sp>
        <p:cxnSp>
          <p:nvCxnSpPr>
            <p:cNvPr id="12" name="直接连接符 11"/>
            <p:cNvCxnSpPr/>
            <p:nvPr/>
          </p:nvCxnSpPr>
          <p:spPr>
            <a:xfrm>
              <a:off x="1092200" y="4230132"/>
              <a:ext cx="9766300"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1092200" y="4205764"/>
              <a:ext cx="9766300" cy="494238"/>
            </a:xfrm>
            <a:prstGeom prst="rect">
              <a:avLst/>
            </a:prstGeom>
            <a:noFill/>
          </p:spPr>
          <p:txBody>
            <a:bodyPr wrap="square" rtlCol="0">
              <a:spAutoFit/>
            </a:bodyPr>
            <a:lstStyle/>
            <a:p>
              <a:pPr algn="just">
                <a:lnSpc>
                  <a:spcPct val="150000"/>
                </a:lnSpc>
              </a:pPr>
              <a:r>
                <a:rPr kumimoji="1" lang="zh-CN" altLang="en-US" sz="2000" dirty="0" smtClean="0"/>
                <a:t>从中可以吸取什么教训？</a:t>
              </a:r>
              <a:endParaRPr kumimoji="1" lang="zh-CN" altLang="en-US" sz="2000" dirty="0"/>
            </a:p>
          </p:txBody>
        </p:sp>
      </p:grpSp>
      <p:cxnSp>
        <p:nvCxnSpPr>
          <p:cNvPr id="20" name="直接连接符 19"/>
          <p:cNvCxnSpPr/>
          <p:nvPr/>
        </p:nvCxnSpPr>
        <p:spPr>
          <a:xfrm>
            <a:off x="2611753" y="1175643"/>
            <a:ext cx="8052707"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176882" y="4487221"/>
            <a:ext cx="9837057" cy="599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88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文本框 8"/>
          <p:cNvSpPr txBox="1">
            <a:spLocks noChangeArrowheads="1"/>
          </p:cNvSpPr>
          <p:nvPr/>
        </p:nvSpPr>
        <p:spPr bwMode="auto">
          <a:xfrm>
            <a:off x="412750" y="234950"/>
            <a:ext cx="3986213" cy="584200"/>
          </a:xfrm>
          <a:prstGeom prst="rect">
            <a:avLst/>
          </a:prstGeom>
          <a:noFill/>
          <a:ln w="9525">
            <a:noFill/>
            <a:miter lim="800000"/>
            <a:headEnd/>
            <a:tailEnd/>
          </a:ln>
        </p:spPr>
        <p:txBody>
          <a:bodyPr>
            <a:spAutoFit/>
          </a:bodyPr>
          <a:lstStyle/>
          <a:p>
            <a:pPr marL="285750" indent="-285750">
              <a:buClr>
                <a:srgbClr val="036EB8"/>
              </a:buClr>
              <a:buFont typeface="Wingdings" pitchFamily="2" charset="2"/>
              <a:buChar char="n"/>
            </a:pPr>
            <a:r>
              <a:rPr lang="zh-CN" altLang="en-US" sz="3200">
                <a:solidFill>
                  <a:srgbClr val="036EB8"/>
                </a:solidFill>
                <a:latin typeface="Calibri" pitchFamily="34" charset="0"/>
              </a:rPr>
              <a:t>案例解决</a:t>
            </a:r>
          </a:p>
        </p:txBody>
      </p:sp>
      <p:grpSp>
        <p:nvGrpSpPr>
          <p:cNvPr id="171010" name="组合 13"/>
          <p:cNvGrpSpPr>
            <a:grpSpLocks/>
          </p:cNvGrpSpPr>
          <p:nvPr/>
        </p:nvGrpSpPr>
        <p:grpSpPr bwMode="auto">
          <a:xfrm>
            <a:off x="743821" y="1257240"/>
            <a:ext cx="9766301" cy="3731975"/>
            <a:chOff x="1092199" y="3797300"/>
            <a:chExt cx="9766301" cy="3732065"/>
          </a:xfrm>
        </p:grpSpPr>
        <p:sp>
          <p:nvSpPr>
            <p:cNvPr id="171015" name="文本框 7"/>
            <p:cNvSpPr txBox="1">
              <a:spLocks noChangeArrowheads="1"/>
            </p:cNvSpPr>
            <p:nvPr/>
          </p:nvSpPr>
          <p:spPr bwMode="auto">
            <a:xfrm>
              <a:off x="1092199" y="3797300"/>
              <a:ext cx="5566825" cy="400120"/>
            </a:xfrm>
            <a:prstGeom prst="rect">
              <a:avLst/>
            </a:prstGeom>
            <a:noFill/>
            <a:ln w="9525">
              <a:noFill/>
              <a:miter lim="800000"/>
              <a:headEnd/>
              <a:tailEnd/>
            </a:ln>
          </p:spPr>
          <p:txBody>
            <a:bodyPr wrap="square">
              <a:spAutoFit/>
            </a:bodyPr>
            <a:lstStyle/>
            <a:p>
              <a:pPr marL="285750" indent="-285750">
                <a:buFont typeface="Arial" charset="0"/>
                <a:buChar char="•"/>
              </a:pPr>
              <a:r>
                <a:rPr lang="zh-CN" altLang="en-US" sz="2000" dirty="0">
                  <a:solidFill>
                    <a:srgbClr val="036EB8"/>
                  </a:solidFill>
                  <a:latin typeface="Calibri" pitchFamily="34" charset="0"/>
                </a:rPr>
                <a:t>讨论</a:t>
              </a:r>
              <a:r>
                <a:rPr lang="zh-CN" altLang="en-US" sz="2000" dirty="0" smtClean="0">
                  <a:solidFill>
                    <a:srgbClr val="036EB8"/>
                  </a:solidFill>
                  <a:latin typeface="Calibri" pitchFamily="34" charset="0"/>
                </a:rPr>
                <a:t>点</a:t>
              </a:r>
              <a:r>
                <a:rPr lang="zh-CN" altLang="en-US" sz="2000" dirty="0">
                  <a:solidFill>
                    <a:srgbClr val="036EB8"/>
                  </a:solidFill>
                  <a:latin typeface="Calibri" pitchFamily="34" charset="0"/>
                </a:rPr>
                <a:t>：从中可以吸取什么教训？</a:t>
              </a:r>
            </a:p>
          </p:txBody>
        </p:sp>
        <p:cxnSp>
          <p:nvCxnSpPr>
            <p:cNvPr id="12" name="直接连接符 11"/>
            <p:cNvCxnSpPr/>
            <p:nvPr/>
          </p:nvCxnSpPr>
          <p:spPr>
            <a:xfrm>
              <a:off x="1092200" y="4230698"/>
              <a:ext cx="9766300"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71017" name="文本框 12"/>
            <p:cNvSpPr txBox="1">
              <a:spLocks noChangeArrowheads="1"/>
            </p:cNvSpPr>
            <p:nvPr/>
          </p:nvSpPr>
          <p:spPr bwMode="auto">
            <a:xfrm>
              <a:off x="1092200" y="4205298"/>
              <a:ext cx="9766300" cy="3324067"/>
            </a:xfrm>
            <a:prstGeom prst="rect">
              <a:avLst/>
            </a:prstGeom>
            <a:noFill/>
            <a:ln w="9525">
              <a:noFill/>
              <a:miter lim="800000"/>
              <a:headEnd/>
              <a:tailEnd/>
            </a:ln>
          </p:spPr>
          <p:txBody>
            <a:bodyPr>
              <a:spAutoFit/>
            </a:bodyPr>
            <a:lstStyle/>
            <a:p>
              <a:pPr>
                <a:lnSpc>
                  <a:spcPct val="150000"/>
                </a:lnSpc>
              </a:pPr>
              <a:r>
                <a:rPr kumimoji="1" lang="zh-CN" altLang="en-US" sz="2000" dirty="0" smtClean="0"/>
                <a:t>     我方应对此承担一定的责任。</a:t>
              </a:r>
              <a:endParaRPr kumimoji="1" lang="en-US" altLang="zh-CN" sz="2000" dirty="0" smtClean="0"/>
            </a:p>
            <a:p>
              <a:pPr>
                <a:lnSpc>
                  <a:spcPct val="150000"/>
                </a:lnSpc>
              </a:pPr>
              <a:r>
                <a:rPr kumimoji="1" lang="zh-CN" altLang="en-US" sz="2000" dirty="0" smtClean="0"/>
                <a:t>    本</a:t>
              </a:r>
              <a:r>
                <a:rPr kumimoji="1" lang="zh-CN" altLang="en-US" sz="2000" dirty="0"/>
                <a:t>案例中的“</a:t>
              </a:r>
              <a:r>
                <a:rPr kumimoji="1" lang="en-US" altLang="zh-CN" sz="2000" dirty="0">
                  <a:latin typeface="Times New Roman" panose="02020603050405020304" pitchFamily="18" charset="0"/>
                  <a:cs typeface="Times New Roman" panose="02020603050405020304" pitchFamily="18" charset="0"/>
                </a:rPr>
                <a:t>Cider”</a:t>
              </a:r>
              <a:r>
                <a:rPr kumimoji="1" lang="zh-CN" altLang="en-US" sz="2000" dirty="0">
                  <a:latin typeface="Times New Roman" panose="02020603050405020304" pitchFamily="18" charset="0"/>
                  <a:cs typeface="Times New Roman" panose="02020603050405020304" pitchFamily="18" charset="0"/>
                </a:rPr>
                <a:t>一</a:t>
              </a:r>
              <a:r>
                <a:rPr kumimoji="1" lang="zh-CN" altLang="en-US" sz="2000" dirty="0"/>
                <a:t>词既有苹果酒也有苹果汁的意思，因此货到目的港后海关以货物与品名不符，对该货物扣留罚款我方应承担一定的责任。</a:t>
              </a:r>
              <a:endParaRPr kumimoji="1" lang="en-US" altLang="zh-CN" sz="2000" dirty="0" smtClean="0"/>
            </a:p>
            <a:p>
              <a:pPr>
                <a:lnSpc>
                  <a:spcPct val="150000"/>
                </a:lnSpc>
              </a:pPr>
              <a:r>
                <a:rPr kumimoji="1" lang="zh-CN" altLang="en-US" sz="2000" dirty="0" smtClean="0"/>
                <a:t>      在贸易实践中，如果出现此种情况，我方在收到信用证后可以要求改证，即对信用证中的品名进行修改，这样既可以做到单证一致，同时又避免实际货物与单据上商品品名不符，从而遭受海关扣留罚款的损失。</a:t>
              </a:r>
              <a:endParaRPr kumimoji="1" lang="en-US" altLang="zh-CN" sz="2000" dirty="0" smtClean="0"/>
            </a:p>
            <a:p>
              <a:pPr>
                <a:lnSpc>
                  <a:spcPct val="150000"/>
                </a:lnSpc>
              </a:pPr>
              <a:endParaRPr kumimoji="1" lang="zh-CN" altLang="zh-CN" sz="2000" dirty="0"/>
            </a:p>
          </p:txBody>
        </p:sp>
      </p:grpSp>
    </p:spTree>
    <p:extLst>
      <p:ext uri="{BB962C8B-B14F-4D97-AF65-F5344CB8AC3E}">
        <p14:creationId xmlns:p14="http://schemas.microsoft.com/office/powerpoint/2010/main" val="3356180593"/>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72800" y="2728429"/>
            <a:ext cx="5158384" cy="1446550"/>
          </a:xfrm>
          <a:prstGeom prst="rect">
            <a:avLst/>
          </a:prstGeom>
          <a:noFill/>
        </p:spPr>
        <p:txBody>
          <a:bodyPr wrap="square" rtlCol="0">
            <a:spAutoFit/>
          </a:bodyPr>
          <a:lstStyle/>
          <a:p>
            <a:pPr algn="ctr" fontAlgn="auto">
              <a:spcBef>
                <a:spcPts val="0"/>
              </a:spcBef>
              <a:spcAft>
                <a:spcPts val="0"/>
              </a:spcAft>
            </a:pPr>
            <a:r>
              <a:rPr lang="zh-CN" altLang="en-US" sz="8800" dirty="0" smtClean="0">
                <a:solidFill>
                  <a:srgbClr val="00B0F0"/>
                </a:solidFill>
                <a:latin typeface="微软雅黑" panose="020B0503020204020204" pitchFamily="34" charset="-122"/>
                <a:ea typeface="微软雅黑" panose="020B0503020204020204" pitchFamily="34" charset="-122"/>
              </a:rPr>
              <a:t>案例</a:t>
            </a:r>
            <a:endParaRPr lang="zh-CN" altLang="en-US" sz="8800" dirty="0">
              <a:solidFill>
                <a:srgbClr val="00B0F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2736308" y="3248544"/>
            <a:ext cx="8365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185495" y="3360017"/>
            <a:ext cx="907763"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等腰三角形 7"/>
          <p:cNvSpPr/>
          <p:nvPr/>
        </p:nvSpPr>
        <p:spPr>
          <a:xfrm rot="16200000">
            <a:off x="9629754" y="3113451"/>
            <a:ext cx="125512" cy="270186"/>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1" name="等腰三角形 10"/>
          <p:cNvSpPr/>
          <p:nvPr/>
        </p:nvSpPr>
        <p:spPr>
          <a:xfrm rot="13339599">
            <a:off x="9371702" y="3075742"/>
            <a:ext cx="62120" cy="174653"/>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Tree>
    <p:custDataLst>
      <p:tags r:id="rId1"/>
    </p:custDataLst>
    <p:extLst>
      <p:ext uri="{BB962C8B-B14F-4D97-AF65-F5344CB8AC3E}">
        <p14:creationId xmlns:p14="http://schemas.microsoft.com/office/powerpoint/2010/main" val="2736822618"/>
      </p:ext>
    </p:extLst>
  </p:cSld>
  <p:clrMapOvr>
    <a:masterClrMapping/>
  </p:clrMapOvr>
  <mc:AlternateContent xmlns:mc="http://schemas.openxmlformats.org/markup-compatibility/2006" xmlns:p14="http://schemas.microsoft.com/office/powerpoint/2010/main">
    <mc:Choice Requires="p14">
      <p:transition spd="slow" p14:dur="2000" advTm="4649"/>
    </mc:Choice>
    <mc:Fallback xmlns="">
      <p:transition spd="slow" advTm="46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413543" y="336905"/>
            <a:ext cx="3986213" cy="584775"/>
          </a:xfrm>
          <a:prstGeom prst="rect">
            <a:avLst/>
          </a:prstGeom>
          <a:noFill/>
        </p:spPr>
        <p:txBody>
          <a:bodyPr wrap="square" rtlCol="0">
            <a:spAutoFit/>
          </a:bodyPr>
          <a:lstStyle/>
          <a:p>
            <a:pPr marL="285750" indent="-285750">
              <a:buClr>
                <a:srgbClr val="036EB8"/>
              </a:buClr>
              <a:buFont typeface="Wingdings" panose="05000000000000000000" pitchFamily="2" charset="2"/>
              <a:buChar char="n"/>
            </a:pPr>
            <a:r>
              <a:rPr lang="zh-CN" altLang="en-US" sz="3200" dirty="0">
                <a:solidFill>
                  <a:srgbClr val="036EB8"/>
                </a:solidFill>
              </a:rPr>
              <a:t>案</a:t>
            </a:r>
            <a:r>
              <a:rPr lang="zh-CN" altLang="en-US" sz="3200" dirty="0" smtClean="0">
                <a:solidFill>
                  <a:srgbClr val="036EB8"/>
                </a:solidFill>
              </a:rPr>
              <a:t>例讨论</a:t>
            </a:r>
            <a:endParaRPr lang="zh-CN" altLang="en-US" sz="3200" dirty="0">
              <a:solidFill>
                <a:srgbClr val="036EB8"/>
              </a:solidFill>
            </a:endParaRPr>
          </a:p>
        </p:txBody>
      </p:sp>
      <p:sp>
        <p:nvSpPr>
          <p:cNvPr id="4" name="文本框 3"/>
          <p:cNvSpPr txBox="1"/>
          <p:nvPr/>
        </p:nvSpPr>
        <p:spPr>
          <a:xfrm>
            <a:off x="963412" y="990977"/>
            <a:ext cx="2438400" cy="369332"/>
          </a:xfrm>
          <a:prstGeom prst="rect">
            <a:avLst/>
          </a:prstGeom>
          <a:noFill/>
        </p:spPr>
        <p:txBody>
          <a:bodyPr wrap="square" rtlCol="0">
            <a:spAutoFit/>
          </a:bodyPr>
          <a:lstStyle/>
          <a:p>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案例情况说明：</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1130323" y="1470599"/>
            <a:ext cx="9395368" cy="1880579"/>
          </a:xfrm>
          <a:prstGeom prst="rect">
            <a:avLst/>
          </a:prstGeom>
          <a:noFill/>
        </p:spPr>
        <p:txBody>
          <a:bodyPr wrap="square" rtlCol="0">
            <a:spAutoFit/>
          </a:bodyPr>
          <a:lstStyle/>
          <a:p>
            <a:pPr algn="just">
              <a:lnSpc>
                <a:spcPct val="150000"/>
              </a:lnSpc>
            </a:pPr>
            <a:r>
              <a:rPr kumimoji="1" lang="zh-CN" altLang="en-US" sz="2000" dirty="0" smtClean="0">
                <a:latin typeface="Times New Roman" panose="02020603050405020304" pitchFamily="18" charset="0"/>
                <a:cs typeface="Times New Roman" panose="02020603050405020304" pitchFamily="18" charset="0"/>
              </a:rPr>
              <a:t>我国</a:t>
            </a:r>
            <a:r>
              <a:rPr kumimoji="1" lang="zh-CN" altLang="en-US" sz="2000" dirty="0">
                <a:latin typeface="Times New Roman" panose="02020603050405020304" pitchFamily="18" charset="0"/>
                <a:cs typeface="Times New Roman" panose="02020603050405020304" pitchFamily="18" charset="0"/>
              </a:rPr>
              <a:t>某公司与日本进行一笔煤炭出口生意，合同规定“成交中国煤炭</a:t>
            </a:r>
            <a:r>
              <a:rPr kumimoji="1" lang="en-US" altLang="zh-CN" sz="2000" dirty="0">
                <a:latin typeface="Times New Roman" panose="02020603050405020304" pitchFamily="18" charset="0"/>
                <a:cs typeface="Times New Roman" panose="02020603050405020304" pitchFamily="18" charset="0"/>
              </a:rPr>
              <a:t>10000</a:t>
            </a:r>
            <a:r>
              <a:rPr kumimoji="1" lang="zh-CN" altLang="en-US" sz="2000" dirty="0">
                <a:latin typeface="Times New Roman" panose="02020603050405020304" pitchFamily="18" charset="0"/>
                <a:cs typeface="Times New Roman" panose="02020603050405020304" pitchFamily="18" charset="0"/>
              </a:rPr>
              <a:t>公吨，</a:t>
            </a:r>
            <a:r>
              <a:rPr kumimoji="1" lang="en-US" altLang="zh-CN" sz="2000" dirty="0">
                <a:latin typeface="Times New Roman" panose="02020603050405020304" pitchFamily="18" charset="0"/>
                <a:cs typeface="Times New Roman" panose="02020603050405020304" pitchFamily="18" charset="0"/>
              </a:rPr>
              <a:t>5%</a:t>
            </a:r>
            <a:r>
              <a:rPr kumimoji="1" lang="zh-CN" altLang="en-US" sz="2000" dirty="0">
                <a:latin typeface="Times New Roman" panose="02020603050405020304" pitchFamily="18" charset="0"/>
                <a:cs typeface="Times New Roman" panose="02020603050405020304" pitchFamily="18" charset="0"/>
              </a:rPr>
              <a:t>增减，由卖方选择，增减部分按合同价格结算”。货物运抵日本后，经日本海关检查发现煤炭实际吨数为</a:t>
            </a:r>
            <a:r>
              <a:rPr kumimoji="1" lang="en-US" altLang="zh-CN" sz="2000" dirty="0">
                <a:latin typeface="Times New Roman" panose="02020603050405020304" pitchFamily="18" charset="0"/>
                <a:cs typeface="Times New Roman" panose="02020603050405020304" pitchFamily="18" charset="0"/>
              </a:rPr>
              <a:t>10500</a:t>
            </a:r>
            <a:r>
              <a:rPr kumimoji="1" lang="zh-CN" altLang="en-US" sz="2000" dirty="0">
                <a:latin typeface="Times New Roman" panose="02020603050405020304" pitchFamily="18" charset="0"/>
                <a:cs typeface="Times New Roman" panose="02020603050405020304" pitchFamily="18" charset="0"/>
              </a:rPr>
              <a:t>公吨。据此日商提出降价</a:t>
            </a:r>
            <a:r>
              <a:rPr kumimoji="1" lang="en-US" altLang="zh-CN" sz="2000" dirty="0">
                <a:latin typeface="Times New Roman" panose="02020603050405020304" pitchFamily="18" charset="0"/>
                <a:cs typeface="Times New Roman" panose="02020603050405020304" pitchFamily="18" charset="0"/>
              </a:rPr>
              <a:t>5%</a:t>
            </a:r>
            <a:r>
              <a:rPr kumimoji="1" lang="zh-CN" altLang="en-US" sz="2000" dirty="0">
                <a:latin typeface="Times New Roman" panose="02020603050405020304" pitchFamily="18" charset="0"/>
                <a:cs typeface="Times New Roman" panose="02020603050405020304" pitchFamily="18" charset="0"/>
              </a:rPr>
              <a:t>的要求，否则拒付多交的</a:t>
            </a:r>
            <a:r>
              <a:rPr kumimoji="1" lang="en-US" altLang="zh-CN" sz="2000" dirty="0">
                <a:latin typeface="Times New Roman" panose="02020603050405020304" pitchFamily="18" charset="0"/>
                <a:cs typeface="Times New Roman" panose="02020603050405020304" pitchFamily="18" charset="0"/>
              </a:rPr>
              <a:t>500</a:t>
            </a:r>
            <a:r>
              <a:rPr kumimoji="1" lang="zh-CN" altLang="en-US" sz="2000" dirty="0">
                <a:latin typeface="Times New Roman" panose="02020603050405020304" pitchFamily="18" charset="0"/>
                <a:cs typeface="Times New Roman" panose="02020603050405020304" pitchFamily="18" charset="0"/>
              </a:rPr>
              <a:t>公吨煤炭货款</a:t>
            </a:r>
            <a:r>
              <a:rPr kumimoji="1" lang="zh-CN" altLang="en-US" sz="2000" dirty="0" smtClean="0">
                <a:latin typeface="Times New Roman" panose="02020603050405020304" pitchFamily="18" charset="0"/>
                <a:cs typeface="Times New Roman" panose="02020603050405020304" pitchFamily="18" charset="0"/>
              </a:rPr>
              <a:t>。</a:t>
            </a:r>
            <a:endParaRPr kumimoji="1" lang="zh-CN" altLang="en-US" sz="2000" dirty="0">
              <a:latin typeface="Times New Roman" panose="02020603050405020304" pitchFamily="18" charset="0"/>
              <a:cs typeface="Times New Roman" panose="02020603050405020304" pitchFamily="18" charset="0"/>
            </a:endParaRPr>
          </a:p>
        </p:txBody>
      </p:sp>
      <p:grpSp>
        <p:nvGrpSpPr>
          <p:cNvPr id="14" name="组合 13"/>
          <p:cNvGrpSpPr/>
          <p:nvPr/>
        </p:nvGrpSpPr>
        <p:grpSpPr>
          <a:xfrm>
            <a:off x="1083626" y="4677882"/>
            <a:ext cx="9766300" cy="962462"/>
            <a:chOff x="1092200" y="3797300"/>
            <a:chExt cx="9766300" cy="962462"/>
          </a:xfrm>
        </p:grpSpPr>
        <p:sp>
          <p:nvSpPr>
            <p:cNvPr id="8" name="文本框 7"/>
            <p:cNvSpPr txBox="1"/>
            <p:nvPr/>
          </p:nvSpPr>
          <p:spPr>
            <a:xfrm>
              <a:off x="1092200" y="3797300"/>
              <a:ext cx="2628900" cy="400110"/>
            </a:xfrm>
            <a:prstGeom prst="rect">
              <a:avLst/>
            </a:prstGeom>
            <a:noFill/>
          </p:spPr>
          <p:txBody>
            <a:bodyPr wrap="square" rtlCol="0">
              <a:spAutoFit/>
            </a:bodyPr>
            <a:lstStyle/>
            <a:p>
              <a:pPr marL="285750" indent="-285750">
                <a:buFont typeface="Arial" panose="020B0604020202020204" pitchFamily="34" charset="0"/>
                <a:buChar char="•"/>
              </a:pPr>
              <a:r>
                <a:rPr lang="zh-CN" altLang="en-US" sz="2000" dirty="0" smtClean="0">
                  <a:solidFill>
                    <a:srgbClr val="036EB8"/>
                  </a:solidFill>
                </a:rPr>
                <a:t>讨论</a:t>
              </a:r>
              <a:endParaRPr lang="zh-CN" altLang="en-US" sz="2000" dirty="0">
                <a:solidFill>
                  <a:srgbClr val="036EB8"/>
                </a:solidFill>
              </a:endParaRPr>
            </a:p>
          </p:txBody>
        </p:sp>
        <p:cxnSp>
          <p:nvCxnSpPr>
            <p:cNvPr id="12" name="直接连接符 11"/>
            <p:cNvCxnSpPr/>
            <p:nvPr/>
          </p:nvCxnSpPr>
          <p:spPr>
            <a:xfrm>
              <a:off x="1092200" y="4230132"/>
              <a:ext cx="9766300"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1092200" y="4205764"/>
              <a:ext cx="9766300" cy="553998"/>
            </a:xfrm>
            <a:prstGeom prst="rect">
              <a:avLst/>
            </a:prstGeom>
            <a:noFill/>
          </p:spPr>
          <p:txBody>
            <a:bodyPr wrap="square" rtlCol="0">
              <a:spAutoFit/>
            </a:bodyPr>
            <a:lstStyle/>
            <a:p>
              <a:pPr algn="just">
                <a:lnSpc>
                  <a:spcPct val="150000"/>
                </a:lnSpc>
              </a:pPr>
              <a:r>
                <a:rPr kumimoji="1" lang="zh-CN" altLang="en-US" sz="2000" dirty="0"/>
                <a:t>日商的做法是否合理？</a:t>
              </a:r>
            </a:p>
          </p:txBody>
        </p:sp>
      </p:grpSp>
      <p:cxnSp>
        <p:nvCxnSpPr>
          <p:cNvPr id="20" name="直接连接符 19"/>
          <p:cNvCxnSpPr/>
          <p:nvPr/>
        </p:nvCxnSpPr>
        <p:spPr>
          <a:xfrm>
            <a:off x="2611753" y="1175643"/>
            <a:ext cx="8052707"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176882" y="4487221"/>
            <a:ext cx="9837057" cy="599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764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0"/>
                                        <p:tgtEl>
                                          <p:spTgt spid="21"/>
                                        </p:tgtEl>
                                      </p:cBhvr>
                                    </p:animEffect>
                                    <p:anim calcmode="lin" valueType="num">
                                      <p:cBhvr>
                                        <p:cTn id="32" dur="1000" fill="hold"/>
                                        <p:tgtEl>
                                          <p:spTgt spid="21"/>
                                        </p:tgtEl>
                                        <p:attrNameLst>
                                          <p:attrName>ppt_x</p:attrName>
                                        </p:attrNameLst>
                                      </p:cBhvr>
                                      <p:tavLst>
                                        <p:tav tm="0">
                                          <p:val>
                                            <p:strVal val="#ppt_x"/>
                                          </p:val>
                                        </p:tav>
                                        <p:tav tm="100000">
                                          <p:val>
                                            <p:strVal val="#ppt_x"/>
                                          </p:val>
                                        </p:tav>
                                      </p:tavLst>
                                    </p:anim>
                                    <p:anim calcmode="lin" valueType="num">
                                      <p:cBhvr>
                                        <p:cTn id="3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文本框 8"/>
          <p:cNvSpPr txBox="1">
            <a:spLocks noChangeArrowheads="1"/>
          </p:cNvSpPr>
          <p:nvPr/>
        </p:nvSpPr>
        <p:spPr bwMode="auto">
          <a:xfrm>
            <a:off x="412750" y="234950"/>
            <a:ext cx="3986213" cy="584200"/>
          </a:xfrm>
          <a:prstGeom prst="rect">
            <a:avLst/>
          </a:prstGeom>
          <a:noFill/>
          <a:ln w="9525">
            <a:noFill/>
            <a:miter lim="800000"/>
            <a:headEnd/>
            <a:tailEnd/>
          </a:ln>
        </p:spPr>
        <p:txBody>
          <a:bodyPr>
            <a:spAutoFit/>
          </a:bodyPr>
          <a:lstStyle/>
          <a:p>
            <a:pPr marL="285750" indent="-285750">
              <a:buClr>
                <a:srgbClr val="036EB8"/>
              </a:buClr>
              <a:buFont typeface="Wingdings" pitchFamily="2" charset="2"/>
              <a:buChar char="n"/>
            </a:pPr>
            <a:r>
              <a:rPr lang="zh-CN" altLang="en-US" sz="3200">
                <a:solidFill>
                  <a:srgbClr val="036EB8"/>
                </a:solidFill>
                <a:latin typeface="Calibri" pitchFamily="34" charset="0"/>
              </a:rPr>
              <a:t>案例解决</a:t>
            </a:r>
          </a:p>
        </p:txBody>
      </p:sp>
      <p:grpSp>
        <p:nvGrpSpPr>
          <p:cNvPr id="171010" name="组合 13"/>
          <p:cNvGrpSpPr>
            <a:grpSpLocks/>
          </p:cNvGrpSpPr>
          <p:nvPr/>
        </p:nvGrpSpPr>
        <p:grpSpPr bwMode="auto">
          <a:xfrm>
            <a:off x="743821" y="1257240"/>
            <a:ext cx="9766301" cy="1825556"/>
            <a:chOff x="1092199" y="3797300"/>
            <a:chExt cx="9766301" cy="1825600"/>
          </a:xfrm>
        </p:grpSpPr>
        <p:sp>
          <p:nvSpPr>
            <p:cNvPr id="171015" name="文本框 7"/>
            <p:cNvSpPr txBox="1">
              <a:spLocks noChangeArrowheads="1"/>
            </p:cNvSpPr>
            <p:nvPr/>
          </p:nvSpPr>
          <p:spPr bwMode="auto">
            <a:xfrm>
              <a:off x="1092199" y="3797300"/>
              <a:ext cx="5566825" cy="400120"/>
            </a:xfrm>
            <a:prstGeom prst="rect">
              <a:avLst/>
            </a:prstGeom>
            <a:noFill/>
            <a:ln w="9525">
              <a:noFill/>
              <a:miter lim="800000"/>
              <a:headEnd/>
              <a:tailEnd/>
            </a:ln>
          </p:spPr>
          <p:txBody>
            <a:bodyPr wrap="square">
              <a:spAutoFit/>
            </a:bodyPr>
            <a:lstStyle/>
            <a:p>
              <a:pPr marL="285750" indent="-285750">
                <a:buFont typeface="Arial" charset="0"/>
                <a:buChar char="•"/>
              </a:pPr>
              <a:r>
                <a:rPr lang="zh-CN" altLang="en-US" sz="2000" dirty="0">
                  <a:solidFill>
                    <a:srgbClr val="036EB8"/>
                  </a:solidFill>
                  <a:latin typeface="Calibri" pitchFamily="34" charset="0"/>
                </a:rPr>
                <a:t>讨论</a:t>
              </a:r>
              <a:r>
                <a:rPr lang="zh-CN" altLang="en-US" sz="2000" dirty="0" smtClean="0">
                  <a:solidFill>
                    <a:srgbClr val="036EB8"/>
                  </a:solidFill>
                  <a:latin typeface="Calibri" pitchFamily="34" charset="0"/>
                </a:rPr>
                <a:t>点</a:t>
              </a:r>
              <a:r>
                <a:rPr lang="zh-CN" altLang="en-US" sz="2000" dirty="0">
                  <a:solidFill>
                    <a:srgbClr val="036EB8"/>
                  </a:solidFill>
                  <a:latin typeface="Calibri" pitchFamily="34" charset="0"/>
                </a:rPr>
                <a:t>：日商的做法是否合理？</a:t>
              </a:r>
            </a:p>
          </p:txBody>
        </p:sp>
        <p:cxnSp>
          <p:nvCxnSpPr>
            <p:cNvPr id="12" name="直接连接符 11"/>
            <p:cNvCxnSpPr/>
            <p:nvPr/>
          </p:nvCxnSpPr>
          <p:spPr>
            <a:xfrm>
              <a:off x="1092200" y="4230698"/>
              <a:ext cx="9766300"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71017" name="文本框 12"/>
            <p:cNvSpPr txBox="1">
              <a:spLocks noChangeArrowheads="1"/>
            </p:cNvSpPr>
            <p:nvPr/>
          </p:nvSpPr>
          <p:spPr bwMode="auto">
            <a:xfrm>
              <a:off x="1092200" y="4205298"/>
              <a:ext cx="9766300" cy="1417602"/>
            </a:xfrm>
            <a:prstGeom prst="rect">
              <a:avLst/>
            </a:prstGeom>
            <a:noFill/>
            <a:ln w="9525">
              <a:noFill/>
              <a:miter lim="800000"/>
              <a:headEnd/>
              <a:tailEnd/>
            </a:ln>
          </p:spPr>
          <p:txBody>
            <a:bodyPr>
              <a:spAutoFit/>
            </a:bodyPr>
            <a:lstStyle/>
            <a:p>
              <a:pPr>
                <a:lnSpc>
                  <a:spcPct val="150000"/>
                </a:lnSpc>
              </a:pPr>
              <a:r>
                <a:rPr kumimoji="1" lang="zh-CN" altLang="en-US" sz="2000" dirty="0"/>
                <a:t>日商做法不合理。因为合同中已规定数量和机动幅度，并对溢短装数量方法也做出了明确的规定，在货物运到之后，实际吨数在机动范围之内，日商无权提出降价要求，应按合同规定价格交付多装的</a:t>
              </a:r>
              <a:r>
                <a:rPr kumimoji="1" lang="en-US" altLang="zh-CN" sz="2000" dirty="0"/>
                <a:t>500</a:t>
              </a:r>
              <a:r>
                <a:rPr kumimoji="1" lang="zh-CN" altLang="en-US" sz="2000" dirty="0"/>
                <a:t>吨煤炭价</a:t>
              </a:r>
              <a:r>
                <a:rPr kumimoji="1" lang="zh-CN" altLang="en-US" sz="2000" dirty="0" smtClean="0"/>
                <a:t>。</a:t>
              </a:r>
              <a:endParaRPr kumimoji="1" lang="zh-CN" altLang="en-US" sz="2000" dirty="0"/>
            </a:p>
          </p:txBody>
        </p:sp>
      </p:grpSp>
    </p:spTree>
    <p:extLst>
      <p:ext uri="{BB962C8B-B14F-4D97-AF65-F5344CB8AC3E}">
        <p14:creationId xmlns:p14="http://schemas.microsoft.com/office/powerpoint/2010/main" val="22004393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71010"/>
                                        </p:tgtEl>
                                        <p:attrNameLst>
                                          <p:attrName>style.visibility</p:attrName>
                                        </p:attrNameLst>
                                      </p:cBhvr>
                                      <p:to>
                                        <p:strVal val="visible"/>
                                      </p:to>
                                    </p:set>
                                    <p:animEffect transition="in" filter="fade">
                                      <p:cBhvr>
                                        <p:cTn id="7" dur="1000"/>
                                        <p:tgtEl>
                                          <p:spTgt spid="171010"/>
                                        </p:tgtEl>
                                      </p:cBhvr>
                                    </p:animEffect>
                                    <p:anim calcmode="lin" valueType="num">
                                      <p:cBhvr>
                                        <p:cTn id="8" dur="1000" fill="hold"/>
                                        <p:tgtEl>
                                          <p:spTgt spid="171010"/>
                                        </p:tgtEl>
                                        <p:attrNameLst>
                                          <p:attrName>ppt_x</p:attrName>
                                        </p:attrNameLst>
                                      </p:cBhvr>
                                      <p:tavLst>
                                        <p:tav tm="0">
                                          <p:val>
                                            <p:strVal val="#ppt_x"/>
                                          </p:val>
                                        </p:tav>
                                        <p:tav tm="100000">
                                          <p:val>
                                            <p:strVal val="#ppt_x"/>
                                          </p:val>
                                        </p:tav>
                                      </p:tavLst>
                                    </p:anim>
                                    <p:anim calcmode="lin" valueType="num">
                                      <p:cBhvr>
                                        <p:cTn id="9" dur="1000" fill="hold"/>
                                        <p:tgtEl>
                                          <p:spTgt spid="1710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72800" y="2728429"/>
            <a:ext cx="5158384" cy="1446550"/>
          </a:xfrm>
          <a:prstGeom prst="rect">
            <a:avLst/>
          </a:prstGeom>
          <a:noFill/>
        </p:spPr>
        <p:txBody>
          <a:bodyPr wrap="square" rtlCol="0">
            <a:spAutoFit/>
          </a:bodyPr>
          <a:lstStyle/>
          <a:p>
            <a:pPr algn="ctr" fontAlgn="auto">
              <a:spcBef>
                <a:spcPts val="0"/>
              </a:spcBef>
              <a:spcAft>
                <a:spcPts val="0"/>
              </a:spcAft>
            </a:pPr>
            <a:r>
              <a:rPr lang="zh-CN" altLang="en-US" sz="8800" dirty="0" smtClean="0">
                <a:solidFill>
                  <a:srgbClr val="00B0F0"/>
                </a:solidFill>
                <a:latin typeface="微软雅黑" panose="020B0503020204020204" pitchFamily="34" charset="-122"/>
                <a:ea typeface="微软雅黑" panose="020B0503020204020204" pitchFamily="34" charset="-122"/>
              </a:rPr>
              <a:t>案例</a:t>
            </a:r>
            <a:endParaRPr lang="zh-CN" altLang="en-US" sz="8800" dirty="0">
              <a:solidFill>
                <a:srgbClr val="00B0F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2736308" y="3248544"/>
            <a:ext cx="8365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185495" y="3360017"/>
            <a:ext cx="907763"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等腰三角形 7"/>
          <p:cNvSpPr/>
          <p:nvPr/>
        </p:nvSpPr>
        <p:spPr>
          <a:xfrm rot="16200000">
            <a:off x="9629754" y="3113451"/>
            <a:ext cx="125512" cy="270186"/>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1" name="等腰三角形 10"/>
          <p:cNvSpPr/>
          <p:nvPr/>
        </p:nvSpPr>
        <p:spPr>
          <a:xfrm rot="13339599">
            <a:off x="9371702" y="3075742"/>
            <a:ext cx="62120" cy="174653"/>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Tree>
    <p:custDataLst>
      <p:tags r:id="rId1"/>
    </p:custDataLst>
    <p:extLst>
      <p:ext uri="{BB962C8B-B14F-4D97-AF65-F5344CB8AC3E}">
        <p14:creationId xmlns:p14="http://schemas.microsoft.com/office/powerpoint/2010/main" val="2710471511"/>
      </p:ext>
    </p:extLst>
  </p:cSld>
  <p:clrMapOvr>
    <a:masterClrMapping/>
  </p:clrMapOvr>
  <mc:AlternateContent xmlns:mc="http://schemas.openxmlformats.org/markup-compatibility/2006" xmlns:p14="http://schemas.microsoft.com/office/powerpoint/2010/main">
    <mc:Choice Requires="p14">
      <p:transition spd="slow" p14:dur="2000" advTm="4649"/>
    </mc:Choice>
    <mc:Fallback xmlns="">
      <p:transition spd="slow" advTm="46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964689" y="3275608"/>
            <a:ext cx="9159568" cy="0"/>
          </a:xfrm>
          <a:prstGeom prst="line">
            <a:avLst/>
          </a:prstGeom>
          <a:ln w="19050">
            <a:solidFill>
              <a:srgbClr val="21A3D0"/>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746976" y="1149830"/>
            <a:ext cx="1677448" cy="1413044"/>
            <a:chOff x="162365" y="1744555"/>
            <a:chExt cx="779091" cy="667487"/>
          </a:xfrm>
        </p:grpSpPr>
        <p:sp>
          <p:nvSpPr>
            <p:cNvPr id="109" name="椭圆 108"/>
            <p:cNvSpPr/>
            <p:nvPr/>
          </p:nvSpPr>
          <p:spPr bwMode="auto">
            <a:xfrm>
              <a:off x="162365" y="1744555"/>
              <a:ext cx="779091" cy="659251"/>
            </a:xfrm>
            <a:prstGeom prst="ellipse">
              <a:avLst/>
            </a:prstGeom>
            <a:solidFill>
              <a:srgbClr val="21A3D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75" name="组合 74"/>
            <p:cNvGrpSpPr/>
            <p:nvPr/>
          </p:nvGrpSpPr>
          <p:grpSpPr>
            <a:xfrm>
              <a:off x="399306" y="1849387"/>
              <a:ext cx="324353" cy="562655"/>
              <a:chOff x="623888" y="3567113"/>
              <a:chExt cx="968376" cy="2960687"/>
            </a:xfrm>
            <a:solidFill>
              <a:schemeClr val="bg1"/>
            </a:solidFill>
          </p:grpSpPr>
          <p:sp>
            <p:nvSpPr>
              <p:cNvPr id="76" name="Freeform 207"/>
              <p:cNvSpPr>
                <a:spLocks/>
              </p:cNvSpPr>
              <p:nvPr/>
            </p:nvSpPr>
            <p:spPr bwMode="auto">
              <a:xfrm>
                <a:off x="1014413" y="3784600"/>
                <a:ext cx="168275" cy="301625"/>
              </a:xfrm>
              <a:custGeom>
                <a:avLst/>
                <a:gdLst>
                  <a:gd name="T0" fmla="*/ 53 w 54"/>
                  <a:gd name="T1" fmla="*/ 0 h 97"/>
                  <a:gd name="T2" fmla="*/ 54 w 54"/>
                  <a:gd name="T3" fmla="*/ 70 h 97"/>
                  <a:gd name="T4" fmla="*/ 27 w 54"/>
                  <a:gd name="T5" fmla="*/ 97 h 97"/>
                  <a:gd name="T6" fmla="*/ 0 w 54"/>
                  <a:gd name="T7" fmla="*/ 70 h 97"/>
                  <a:gd name="T8" fmla="*/ 1 w 54"/>
                  <a:gd name="T9" fmla="*/ 0 h 97"/>
                  <a:gd name="T10" fmla="*/ 53 w 54"/>
                  <a:gd name="T11" fmla="*/ 0 h 97"/>
                </a:gdLst>
                <a:ahLst/>
                <a:cxnLst>
                  <a:cxn ang="0">
                    <a:pos x="T0" y="T1"/>
                  </a:cxn>
                  <a:cxn ang="0">
                    <a:pos x="T2" y="T3"/>
                  </a:cxn>
                  <a:cxn ang="0">
                    <a:pos x="T4" y="T5"/>
                  </a:cxn>
                  <a:cxn ang="0">
                    <a:pos x="T6" y="T7"/>
                  </a:cxn>
                  <a:cxn ang="0">
                    <a:pos x="T8" y="T9"/>
                  </a:cxn>
                  <a:cxn ang="0">
                    <a:pos x="T10" y="T11"/>
                  </a:cxn>
                </a:cxnLst>
                <a:rect l="0" t="0" r="r" b="b"/>
                <a:pathLst>
                  <a:path w="54" h="97">
                    <a:moveTo>
                      <a:pt x="53" y="0"/>
                    </a:moveTo>
                    <a:cubicBezTo>
                      <a:pt x="53" y="0"/>
                      <a:pt x="46" y="51"/>
                      <a:pt x="54" y="70"/>
                    </a:cubicBezTo>
                    <a:cubicBezTo>
                      <a:pt x="54" y="70"/>
                      <a:pt x="53" y="97"/>
                      <a:pt x="27" y="97"/>
                    </a:cubicBezTo>
                    <a:cubicBezTo>
                      <a:pt x="2" y="97"/>
                      <a:pt x="0" y="70"/>
                      <a:pt x="0" y="70"/>
                    </a:cubicBezTo>
                    <a:cubicBezTo>
                      <a:pt x="7" y="51"/>
                      <a:pt x="1" y="0"/>
                      <a:pt x="1" y="0"/>
                    </a:cubicBezTo>
                    <a:lnTo>
                      <a:pt x="5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77" name="Freeform 208"/>
              <p:cNvSpPr>
                <a:spLocks/>
              </p:cNvSpPr>
              <p:nvPr/>
            </p:nvSpPr>
            <p:spPr bwMode="auto">
              <a:xfrm>
                <a:off x="1176338" y="3749675"/>
                <a:ext cx="50800" cy="103187"/>
              </a:xfrm>
              <a:custGeom>
                <a:avLst/>
                <a:gdLst>
                  <a:gd name="T0" fmla="*/ 11 w 16"/>
                  <a:gd name="T1" fmla="*/ 6 h 33"/>
                  <a:gd name="T2" fmla="*/ 16 w 16"/>
                  <a:gd name="T3" fmla="*/ 5 h 33"/>
                  <a:gd name="T4" fmla="*/ 14 w 16"/>
                  <a:gd name="T5" fmla="*/ 21 h 33"/>
                  <a:gd name="T6" fmla="*/ 4 w 16"/>
                  <a:gd name="T7" fmla="*/ 31 h 33"/>
                  <a:gd name="T8" fmla="*/ 1 w 16"/>
                  <a:gd name="T9" fmla="*/ 23 h 33"/>
                  <a:gd name="T10" fmla="*/ 11 w 16"/>
                  <a:gd name="T11" fmla="*/ 6 h 33"/>
                </a:gdLst>
                <a:ahLst/>
                <a:cxnLst>
                  <a:cxn ang="0">
                    <a:pos x="T0" y="T1"/>
                  </a:cxn>
                  <a:cxn ang="0">
                    <a:pos x="T2" y="T3"/>
                  </a:cxn>
                  <a:cxn ang="0">
                    <a:pos x="T4" y="T5"/>
                  </a:cxn>
                  <a:cxn ang="0">
                    <a:pos x="T6" y="T7"/>
                  </a:cxn>
                  <a:cxn ang="0">
                    <a:pos x="T8" y="T9"/>
                  </a:cxn>
                  <a:cxn ang="0">
                    <a:pos x="T10" y="T11"/>
                  </a:cxn>
                </a:cxnLst>
                <a:rect l="0" t="0" r="r" b="b"/>
                <a:pathLst>
                  <a:path w="16" h="33">
                    <a:moveTo>
                      <a:pt x="11" y="6"/>
                    </a:moveTo>
                    <a:cubicBezTo>
                      <a:pt x="11" y="6"/>
                      <a:pt x="16" y="0"/>
                      <a:pt x="16" y="5"/>
                    </a:cubicBezTo>
                    <a:cubicBezTo>
                      <a:pt x="16" y="11"/>
                      <a:pt x="15" y="18"/>
                      <a:pt x="14" y="21"/>
                    </a:cubicBezTo>
                    <a:cubicBezTo>
                      <a:pt x="12" y="24"/>
                      <a:pt x="7" y="33"/>
                      <a:pt x="4" y="31"/>
                    </a:cubicBezTo>
                    <a:cubicBezTo>
                      <a:pt x="0" y="28"/>
                      <a:pt x="1" y="23"/>
                      <a:pt x="1" y="23"/>
                    </a:cubicBezTo>
                    <a:lnTo>
                      <a:pt x="11"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78" name="Freeform 209"/>
              <p:cNvSpPr>
                <a:spLocks/>
              </p:cNvSpPr>
              <p:nvPr/>
            </p:nvSpPr>
            <p:spPr bwMode="auto">
              <a:xfrm>
                <a:off x="982663" y="3729038"/>
                <a:ext cx="41275" cy="107950"/>
              </a:xfrm>
              <a:custGeom>
                <a:avLst/>
                <a:gdLst>
                  <a:gd name="T0" fmla="*/ 6 w 13"/>
                  <a:gd name="T1" fmla="*/ 8 h 35"/>
                  <a:gd name="T2" fmla="*/ 1 w 13"/>
                  <a:gd name="T3" fmla="*/ 6 h 35"/>
                  <a:gd name="T4" fmla="*/ 1 w 13"/>
                  <a:gd name="T5" fmla="*/ 21 h 35"/>
                  <a:gd name="T6" fmla="*/ 8 w 13"/>
                  <a:gd name="T7" fmla="*/ 33 h 35"/>
                  <a:gd name="T8" fmla="*/ 13 w 13"/>
                  <a:gd name="T9" fmla="*/ 25 h 35"/>
                  <a:gd name="T10" fmla="*/ 6 w 13"/>
                  <a:gd name="T11" fmla="*/ 8 h 35"/>
                </a:gdLst>
                <a:ahLst/>
                <a:cxnLst>
                  <a:cxn ang="0">
                    <a:pos x="T0" y="T1"/>
                  </a:cxn>
                  <a:cxn ang="0">
                    <a:pos x="T2" y="T3"/>
                  </a:cxn>
                  <a:cxn ang="0">
                    <a:pos x="T4" y="T5"/>
                  </a:cxn>
                  <a:cxn ang="0">
                    <a:pos x="T6" y="T7"/>
                  </a:cxn>
                  <a:cxn ang="0">
                    <a:pos x="T8" y="T9"/>
                  </a:cxn>
                  <a:cxn ang="0">
                    <a:pos x="T10" y="T11"/>
                  </a:cxn>
                </a:cxnLst>
                <a:rect l="0" t="0" r="r" b="b"/>
                <a:pathLst>
                  <a:path w="13" h="35">
                    <a:moveTo>
                      <a:pt x="6" y="8"/>
                    </a:moveTo>
                    <a:cubicBezTo>
                      <a:pt x="6" y="8"/>
                      <a:pt x="2" y="0"/>
                      <a:pt x="1" y="6"/>
                    </a:cubicBezTo>
                    <a:cubicBezTo>
                      <a:pt x="0" y="11"/>
                      <a:pt x="1" y="18"/>
                      <a:pt x="1" y="21"/>
                    </a:cubicBezTo>
                    <a:cubicBezTo>
                      <a:pt x="2" y="24"/>
                      <a:pt x="5" y="35"/>
                      <a:pt x="8" y="33"/>
                    </a:cubicBezTo>
                    <a:cubicBezTo>
                      <a:pt x="13" y="31"/>
                      <a:pt x="13" y="25"/>
                      <a:pt x="13" y="25"/>
                    </a:cubicBezTo>
                    <a:lnTo>
                      <a:pt x="6"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79" name="Freeform 210"/>
              <p:cNvSpPr>
                <a:spLocks/>
              </p:cNvSpPr>
              <p:nvPr/>
            </p:nvSpPr>
            <p:spPr bwMode="auto">
              <a:xfrm>
                <a:off x="1001713" y="3625850"/>
                <a:ext cx="244475" cy="314325"/>
              </a:xfrm>
              <a:custGeom>
                <a:avLst/>
                <a:gdLst>
                  <a:gd name="T0" fmla="*/ 0 w 78"/>
                  <a:gd name="T1" fmla="*/ 43 h 101"/>
                  <a:gd name="T2" fmla="*/ 3 w 78"/>
                  <a:gd name="T3" fmla="*/ 65 h 101"/>
                  <a:gd name="T4" fmla="*/ 11 w 78"/>
                  <a:gd name="T5" fmla="*/ 85 h 101"/>
                  <a:gd name="T6" fmla="*/ 29 w 78"/>
                  <a:gd name="T7" fmla="*/ 100 h 101"/>
                  <a:gd name="T8" fmla="*/ 48 w 78"/>
                  <a:gd name="T9" fmla="*/ 89 h 101"/>
                  <a:gd name="T10" fmla="*/ 60 w 78"/>
                  <a:gd name="T11" fmla="*/ 70 h 101"/>
                  <a:gd name="T12" fmla="*/ 67 w 78"/>
                  <a:gd name="T13" fmla="*/ 48 h 101"/>
                  <a:gd name="T14" fmla="*/ 43 w 78"/>
                  <a:gd name="T15" fmla="*/ 3 h 101"/>
                  <a:gd name="T16" fmla="*/ 0 w 78"/>
                  <a:gd name="T17" fmla="*/ 4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101">
                    <a:moveTo>
                      <a:pt x="0" y="43"/>
                    </a:moveTo>
                    <a:cubicBezTo>
                      <a:pt x="0" y="43"/>
                      <a:pt x="2" y="60"/>
                      <a:pt x="3" y="65"/>
                    </a:cubicBezTo>
                    <a:cubicBezTo>
                      <a:pt x="4" y="71"/>
                      <a:pt x="5" y="78"/>
                      <a:pt x="11" y="85"/>
                    </a:cubicBezTo>
                    <a:cubicBezTo>
                      <a:pt x="16" y="91"/>
                      <a:pt x="17" y="99"/>
                      <a:pt x="29" y="100"/>
                    </a:cubicBezTo>
                    <a:cubicBezTo>
                      <a:pt x="40" y="101"/>
                      <a:pt x="43" y="94"/>
                      <a:pt x="48" y="89"/>
                    </a:cubicBezTo>
                    <a:cubicBezTo>
                      <a:pt x="56" y="82"/>
                      <a:pt x="58" y="76"/>
                      <a:pt x="60" y="70"/>
                    </a:cubicBezTo>
                    <a:cubicBezTo>
                      <a:pt x="62" y="65"/>
                      <a:pt x="67" y="48"/>
                      <a:pt x="67" y="48"/>
                    </a:cubicBezTo>
                    <a:cubicBezTo>
                      <a:pt x="67" y="48"/>
                      <a:pt x="78" y="7"/>
                      <a:pt x="43" y="3"/>
                    </a:cubicBezTo>
                    <a:cubicBezTo>
                      <a:pt x="7" y="0"/>
                      <a:pt x="0" y="43"/>
                      <a:pt x="0"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80" name="Freeform 211"/>
              <p:cNvSpPr>
                <a:spLocks/>
              </p:cNvSpPr>
              <p:nvPr/>
            </p:nvSpPr>
            <p:spPr bwMode="auto">
              <a:xfrm>
                <a:off x="982663" y="3567113"/>
                <a:ext cx="268288" cy="257175"/>
              </a:xfrm>
              <a:custGeom>
                <a:avLst/>
                <a:gdLst>
                  <a:gd name="T0" fmla="*/ 68 w 86"/>
                  <a:gd name="T1" fmla="*/ 83 h 83"/>
                  <a:gd name="T2" fmla="*/ 70 w 86"/>
                  <a:gd name="T3" fmla="*/ 56 h 83"/>
                  <a:gd name="T4" fmla="*/ 62 w 86"/>
                  <a:gd name="T5" fmla="*/ 45 h 83"/>
                  <a:gd name="T6" fmla="*/ 68 w 86"/>
                  <a:gd name="T7" fmla="*/ 57 h 83"/>
                  <a:gd name="T8" fmla="*/ 57 w 86"/>
                  <a:gd name="T9" fmla="*/ 44 h 83"/>
                  <a:gd name="T10" fmla="*/ 50 w 86"/>
                  <a:gd name="T11" fmla="*/ 33 h 83"/>
                  <a:gd name="T12" fmla="*/ 56 w 86"/>
                  <a:gd name="T13" fmla="*/ 49 h 83"/>
                  <a:gd name="T14" fmla="*/ 40 w 86"/>
                  <a:gd name="T15" fmla="*/ 36 h 83"/>
                  <a:gd name="T16" fmla="*/ 33 w 86"/>
                  <a:gd name="T17" fmla="*/ 33 h 83"/>
                  <a:gd name="T18" fmla="*/ 41 w 86"/>
                  <a:gd name="T19" fmla="*/ 40 h 83"/>
                  <a:gd name="T20" fmla="*/ 28 w 86"/>
                  <a:gd name="T21" fmla="*/ 33 h 83"/>
                  <a:gd name="T22" fmla="*/ 28 w 86"/>
                  <a:gd name="T23" fmla="*/ 39 h 83"/>
                  <a:gd name="T24" fmla="*/ 20 w 86"/>
                  <a:gd name="T25" fmla="*/ 36 h 83"/>
                  <a:gd name="T26" fmla="*/ 19 w 86"/>
                  <a:gd name="T27" fmla="*/ 43 h 83"/>
                  <a:gd name="T28" fmla="*/ 11 w 86"/>
                  <a:gd name="T29" fmla="*/ 53 h 83"/>
                  <a:gd name="T30" fmla="*/ 9 w 86"/>
                  <a:gd name="T31" fmla="*/ 65 h 83"/>
                  <a:gd name="T32" fmla="*/ 8 w 86"/>
                  <a:gd name="T33" fmla="*/ 76 h 83"/>
                  <a:gd name="T34" fmla="*/ 4 w 86"/>
                  <a:gd name="T35" fmla="*/ 67 h 83"/>
                  <a:gd name="T36" fmla="*/ 0 w 86"/>
                  <a:gd name="T37" fmla="*/ 53 h 83"/>
                  <a:gd name="T38" fmla="*/ 1 w 86"/>
                  <a:gd name="T39" fmla="*/ 36 h 83"/>
                  <a:gd name="T40" fmla="*/ 2 w 86"/>
                  <a:gd name="T41" fmla="*/ 27 h 83"/>
                  <a:gd name="T42" fmla="*/ 5 w 86"/>
                  <a:gd name="T43" fmla="*/ 22 h 83"/>
                  <a:gd name="T44" fmla="*/ 13 w 86"/>
                  <a:gd name="T45" fmla="*/ 13 h 83"/>
                  <a:gd name="T46" fmla="*/ 17 w 86"/>
                  <a:gd name="T47" fmla="*/ 7 h 83"/>
                  <a:gd name="T48" fmla="*/ 24 w 86"/>
                  <a:gd name="T49" fmla="*/ 10 h 83"/>
                  <a:gd name="T50" fmla="*/ 42 w 86"/>
                  <a:gd name="T51" fmla="*/ 1 h 83"/>
                  <a:gd name="T52" fmla="*/ 33 w 86"/>
                  <a:gd name="T53" fmla="*/ 6 h 83"/>
                  <a:gd name="T54" fmla="*/ 54 w 86"/>
                  <a:gd name="T55" fmla="*/ 5 h 83"/>
                  <a:gd name="T56" fmla="*/ 68 w 86"/>
                  <a:gd name="T57" fmla="*/ 10 h 83"/>
                  <a:gd name="T58" fmla="*/ 62 w 86"/>
                  <a:gd name="T59" fmla="*/ 12 h 83"/>
                  <a:gd name="T60" fmla="*/ 77 w 86"/>
                  <a:gd name="T61" fmla="*/ 15 h 83"/>
                  <a:gd name="T62" fmla="*/ 72 w 86"/>
                  <a:gd name="T63" fmla="*/ 17 h 83"/>
                  <a:gd name="T64" fmla="*/ 84 w 86"/>
                  <a:gd name="T65" fmla="*/ 33 h 83"/>
                  <a:gd name="T66" fmla="*/ 80 w 86"/>
                  <a:gd name="T67" fmla="*/ 28 h 83"/>
                  <a:gd name="T68" fmla="*/ 85 w 86"/>
                  <a:gd name="T69" fmla="*/ 50 h 83"/>
                  <a:gd name="T70" fmla="*/ 80 w 86"/>
                  <a:gd name="T71" fmla="*/ 65 h 83"/>
                  <a:gd name="T72" fmla="*/ 74 w 86"/>
                  <a:gd name="T73" fmla="*/ 73 h 83"/>
                  <a:gd name="T74" fmla="*/ 68 w 86"/>
                  <a:gd name="T75"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 h="83">
                    <a:moveTo>
                      <a:pt x="68" y="83"/>
                    </a:moveTo>
                    <a:cubicBezTo>
                      <a:pt x="68" y="83"/>
                      <a:pt x="73" y="63"/>
                      <a:pt x="70" y="56"/>
                    </a:cubicBezTo>
                    <a:cubicBezTo>
                      <a:pt x="68" y="51"/>
                      <a:pt x="62" y="45"/>
                      <a:pt x="62" y="45"/>
                    </a:cubicBezTo>
                    <a:cubicBezTo>
                      <a:pt x="68" y="57"/>
                      <a:pt x="68" y="57"/>
                      <a:pt x="68" y="57"/>
                    </a:cubicBezTo>
                    <a:cubicBezTo>
                      <a:pt x="68" y="57"/>
                      <a:pt x="59" y="52"/>
                      <a:pt x="57" y="44"/>
                    </a:cubicBezTo>
                    <a:cubicBezTo>
                      <a:pt x="54" y="37"/>
                      <a:pt x="50" y="33"/>
                      <a:pt x="50" y="33"/>
                    </a:cubicBezTo>
                    <a:cubicBezTo>
                      <a:pt x="51" y="36"/>
                      <a:pt x="56" y="49"/>
                      <a:pt x="56" y="49"/>
                    </a:cubicBezTo>
                    <a:cubicBezTo>
                      <a:pt x="56" y="49"/>
                      <a:pt x="50" y="39"/>
                      <a:pt x="40" y="36"/>
                    </a:cubicBezTo>
                    <a:cubicBezTo>
                      <a:pt x="36" y="34"/>
                      <a:pt x="33" y="33"/>
                      <a:pt x="33" y="33"/>
                    </a:cubicBezTo>
                    <a:cubicBezTo>
                      <a:pt x="34" y="37"/>
                      <a:pt x="41" y="40"/>
                      <a:pt x="41" y="40"/>
                    </a:cubicBezTo>
                    <a:cubicBezTo>
                      <a:pt x="33" y="39"/>
                      <a:pt x="28" y="33"/>
                      <a:pt x="28" y="33"/>
                    </a:cubicBezTo>
                    <a:cubicBezTo>
                      <a:pt x="28" y="33"/>
                      <a:pt x="26" y="37"/>
                      <a:pt x="28" y="39"/>
                    </a:cubicBezTo>
                    <a:cubicBezTo>
                      <a:pt x="20" y="36"/>
                      <a:pt x="20" y="36"/>
                      <a:pt x="20" y="36"/>
                    </a:cubicBezTo>
                    <a:cubicBezTo>
                      <a:pt x="20" y="36"/>
                      <a:pt x="21" y="38"/>
                      <a:pt x="19" y="43"/>
                    </a:cubicBezTo>
                    <a:cubicBezTo>
                      <a:pt x="17" y="48"/>
                      <a:pt x="12" y="48"/>
                      <a:pt x="11" y="53"/>
                    </a:cubicBezTo>
                    <a:cubicBezTo>
                      <a:pt x="11" y="57"/>
                      <a:pt x="9" y="63"/>
                      <a:pt x="9" y="65"/>
                    </a:cubicBezTo>
                    <a:cubicBezTo>
                      <a:pt x="9" y="68"/>
                      <a:pt x="8" y="76"/>
                      <a:pt x="8" y="76"/>
                    </a:cubicBezTo>
                    <a:cubicBezTo>
                      <a:pt x="8" y="76"/>
                      <a:pt x="6" y="70"/>
                      <a:pt x="4" y="67"/>
                    </a:cubicBezTo>
                    <a:cubicBezTo>
                      <a:pt x="4" y="67"/>
                      <a:pt x="1" y="60"/>
                      <a:pt x="0" y="53"/>
                    </a:cubicBezTo>
                    <a:cubicBezTo>
                      <a:pt x="0" y="49"/>
                      <a:pt x="1" y="39"/>
                      <a:pt x="1" y="36"/>
                    </a:cubicBezTo>
                    <a:cubicBezTo>
                      <a:pt x="1" y="32"/>
                      <a:pt x="2" y="27"/>
                      <a:pt x="2" y="27"/>
                    </a:cubicBezTo>
                    <a:cubicBezTo>
                      <a:pt x="2" y="27"/>
                      <a:pt x="4" y="26"/>
                      <a:pt x="5" y="22"/>
                    </a:cubicBezTo>
                    <a:cubicBezTo>
                      <a:pt x="6" y="19"/>
                      <a:pt x="11" y="14"/>
                      <a:pt x="13" y="13"/>
                    </a:cubicBezTo>
                    <a:cubicBezTo>
                      <a:pt x="15" y="12"/>
                      <a:pt x="16" y="7"/>
                      <a:pt x="17" y="7"/>
                    </a:cubicBezTo>
                    <a:cubicBezTo>
                      <a:pt x="18" y="7"/>
                      <a:pt x="24" y="10"/>
                      <a:pt x="24" y="10"/>
                    </a:cubicBezTo>
                    <a:cubicBezTo>
                      <a:pt x="24" y="10"/>
                      <a:pt x="24" y="0"/>
                      <a:pt x="42" y="1"/>
                    </a:cubicBezTo>
                    <a:cubicBezTo>
                      <a:pt x="42" y="1"/>
                      <a:pt x="34" y="4"/>
                      <a:pt x="33" y="6"/>
                    </a:cubicBezTo>
                    <a:cubicBezTo>
                      <a:pt x="33" y="6"/>
                      <a:pt x="48" y="2"/>
                      <a:pt x="54" y="5"/>
                    </a:cubicBezTo>
                    <a:cubicBezTo>
                      <a:pt x="60" y="8"/>
                      <a:pt x="68" y="10"/>
                      <a:pt x="68" y="10"/>
                    </a:cubicBezTo>
                    <a:cubicBezTo>
                      <a:pt x="68" y="10"/>
                      <a:pt x="65" y="12"/>
                      <a:pt x="62" y="12"/>
                    </a:cubicBezTo>
                    <a:cubicBezTo>
                      <a:pt x="62" y="12"/>
                      <a:pt x="72" y="16"/>
                      <a:pt x="77" y="15"/>
                    </a:cubicBezTo>
                    <a:cubicBezTo>
                      <a:pt x="77" y="15"/>
                      <a:pt x="75" y="17"/>
                      <a:pt x="72" y="17"/>
                    </a:cubicBezTo>
                    <a:cubicBezTo>
                      <a:pt x="72" y="17"/>
                      <a:pt x="82" y="23"/>
                      <a:pt x="84" y="33"/>
                    </a:cubicBezTo>
                    <a:cubicBezTo>
                      <a:pt x="80" y="28"/>
                      <a:pt x="80" y="28"/>
                      <a:pt x="80" y="28"/>
                    </a:cubicBezTo>
                    <a:cubicBezTo>
                      <a:pt x="80" y="28"/>
                      <a:pt x="86" y="40"/>
                      <a:pt x="85" y="50"/>
                    </a:cubicBezTo>
                    <a:cubicBezTo>
                      <a:pt x="85" y="56"/>
                      <a:pt x="83" y="59"/>
                      <a:pt x="80" y="65"/>
                    </a:cubicBezTo>
                    <a:cubicBezTo>
                      <a:pt x="78" y="71"/>
                      <a:pt x="74" y="73"/>
                      <a:pt x="74" y="73"/>
                    </a:cubicBezTo>
                    <a:lnTo>
                      <a:pt x="68"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81" name="Freeform 212"/>
              <p:cNvSpPr>
                <a:spLocks/>
              </p:cNvSpPr>
              <p:nvPr/>
            </p:nvSpPr>
            <p:spPr bwMode="auto">
              <a:xfrm>
                <a:off x="949326" y="6323013"/>
                <a:ext cx="177800" cy="204787"/>
              </a:xfrm>
              <a:custGeom>
                <a:avLst/>
                <a:gdLst>
                  <a:gd name="T0" fmla="*/ 53 w 57"/>
                  <a:gd name="T1" fmla="*/ 6 h 66"/>
                  <a:gd name="T2" fmla="*/ 56 w 57"/>
                  <a:gd name="T3" fmla="*/ 24 h 66"/>
                  <a:gd name="T4" fmla="*/ 56 w 57"/>
                  <a:gd name="T5" fmla="*/ 34 h 66"/>
                  <a:gd name="T6" fmla="*/ 51 w 57"/>
                  <a:gd name="T7" fmla="*/ 41 h 66"/>
                  <a:gd name="T8" fmla="*/ 52 w 57"/>
                  <a:gd name="T9" fmla="*/ 54 h 66"/>
                  <a:gd name="T10" fmla="*/ 32 w 57"/>
                  <a:gd name="T11" fmla="*/ 66 h 66"/>
                  <a:gd name="T12" fmla="*/ 1 w 57"/>
                  <a:gd name="T13" fmla="*/ 56 h 66"/>
                  <a:gd name="T14" fmla="*/ 4 w 57"/>
                  <a:gd name="T15" fmla="*/ 33 h 66"/>
                  <a:gd name="T16" fmla="*/ 10 w 57"/>
                  <a:gd name="T17" fmla="*/ 17 h 66"/>
                  <a:gd name="T18" fmla="*/ 14 w 57"/>
                  <a:gd name="T19" fmla="*/ 0 h 66"/>
                  <a:gd name="T20" fmla="*/ 53 w 57"/>
                  <a:gd name="T21" fmla="*/ 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66">
                    <a:moveTo>
                      <a:pt x="53" y="6"/>
                    </a:moveTo>
                    <a:cubicBezTo>
                      <a:pt x="53" y="6"/>
                      <a:pt x="56" y="17"/>
                      <a:pt x="56" y="24"/>
                    </a:cubicBezTo>
                    <a:cubicBezTo>
                      <a:pt x="56" y="34"/>
                      <a:pt x="56" y="34"/>
                      <a:pt x="56" y="34"/>
                    </a:cubicBezTo>
                    <a:cubicBezTo>
                      <a:pt x="56" y="34"/>
                      <a:pt x="57" y="37"/>
                      <a:pt x="51" y="41"/>
                    </a:cubicBezTo>
                    <a:cubicBezTo>
                      <a:pt x="51" y="41"/>
                      <a:pt x="52" y="53"/>
                      <a:pt x="52" y="54"/>
                    </a:cubicBezTo>
                    <a:cubicBezTo>
                      <a:pt x="52" y="56"/>
                      <a:pt x="46" y="66"/>
                      <a:pt x="32" y="66"/>
                    </a:cubicBezTo>
                    <a:cubicBezTo>
                      <a:pt x="18" y="66"/>
                      <a:pt x="2" y="63"/>
                      <a:pt x="1" y="56"/>
                    </a:cubicBezTo>
                    <a:cubicBezTo>
                      <a:pt x="0" y="50"/>
                      <a:pt x="2" y="37"/>
                      <a:pt x="4" y="33"/>
                    </a:cubicBezTo>
                    <a:cubicBezTo>
                      <a:pt x="6" y="29"/>
                      <a:pt x="9" y="22"/>
                      <a:pt x="10" y="17"/>
                    </a:cubicBezTo>
                    <a:cubicBezTo>
                      <a:pt x="10" y="12"/>
                      <a:pt x="14" y="0"/>
                      <a:pt x="14" y="0"/>
                    </a:cubicBezTo>
                    <a:lnTo>
                      <a:pt x="53"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82" name="Freeform 213"/>
              <p:cNvSpPr>
                <a:spLocks/>
              </p:cNvSpPr>
              <p:nvPr/>
            </p:nvSpPr>
            <p:spPr bwMode="auto">
              <a:xfrm>
                <a:off x="1139826" y="6072188"/>
                <a:ext cx="139700" cy="269875"/>
              </a:xfrm>
              <a:custGeom>
                <a:avLst/>
                <a:gdLst>
                  <a:gd name="T0" fmla="*/ 41 w 45"/>
                  <a:gd name="T1" fmla="*/ 1 h 87"/>
                  <a:gd name="T2" fmla="*/ 44 w 45"/>
                  <a:gd name="T3" fmla="*/ 37 h 87"/>
                  <a:gd name="T4" fmla="*/ 38 w 45"/>
                  <a:gd name="T5" fmla="*/ 70 h 87"/>
                  <a:gd name="T6" fmla="*/ 21 w 45"/>
                  <a:gd name="T7" fmla="*/ 86 h 87"/>
                  <a:gd name="T8" fmla="*/ 4 w 45"/>
                  <a:gd name="T9" fmla="*/ 69 h 87"/>
                  <a:gd name="T10" fmla="*/ 0 w 45"/>
                  <a:gd name="T11" fmla="*/ 41 h 87"/>
                  <a:gd name="T12" fmla="*/ 8 w 45"/>
                  <a:gd name="T13" fmla="*/ 7 h 87"/>
                  <a:gd name="T14" fmla="*/ 9 w 45"/>
                  <a:gd name="T15" fmla="*/ 0 h 87"/>
                  <a:gd name="T16" fmla="*/ 41 w 45"/>
                  <a:gd name="T17"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87">
                    <a:moveTo>
                      <a:pt x="41" y="1"/>
                    </a:moveTo>
                    <a:cubicBezTo>
                      <a:pt x="41" y="1"/>
                      <a:pt x="44" y="30"/>
                      <a:pt x="44" y="37"/>
                    </a:cubicBezTo>
                    <a:cubicBezTo>
                      <a:pt x="45" y="43"/>
                      <a:pt x="38" y="66"/>
                      <a:pt x="38" y="70"/>
                    </a:cubicBezTo>
                    <a:cubicBezTo>
                      <a:pt x="38" y="73"/>
                      <a:pt x="26" y="84"/>
                      <a:pt x="21" y="86"/>
                    </a:cubicBezTo>
                    <a:cubicBezTo>
                      <a:pt x="16" y="87"/>
                      <a:pt x="8" y="80"/>
                      <a:pt x="4" y="69"/>
                    </a:cubicBezTo>
                    <a:cubicBezTo>
                      <a:pt x="0" y="58"/>
                      <a:pt x="0" y="44"/>
                      <a:pt x="0" y="41"/>
                    </a:cubicBezTo>
                    <a:cubicBezTo>
                      <a:pt x="0" y="38"/>
                      <a:pt x="7" y="10"/>
                      <a:pt x="8" y="7"/>
                    </a:cubicBezTo>
                    <a:cubicBezTo>
                      <a:pt x="8" y="3"/>
                      <a:pt x="9" y="0"/>
                      <a:pt x="9" y="0"/>
                    </a:cubicBezTo>
                    <a:lnTo>
                      <a:pt x="4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83" name="Freeform 214"/>
              <p:cNvSpPr>
                <a:spLocks/>
              </p:cNvSpPr>
              <p:nvPr/>
            </p:nvSpPr>
            <p:spPr bwMode="auto">
              <a:xfrm>
                <a:off x="820738" y="4718050"/>
                <a:ext cx="539750" cy="1676400"/>
              </a:xfrm>
              <a:custGeom>
                <a:avLst/>
                <a:gdLst>
                  <a:gd name="T0" fmla="*/ 89 w 173"/>
                  <a:gd name="T1" fmla="*/ 119 h 540"/>
                  <a:gd name="T2" fmla="*/ 83 w 173"/>
                  <a:gd name="T3" fmla="*/ 231 h 540"/>
                  <a:gd name="T4" fmla="*/ 79 w 173"/>
                  <a:gd name="T5" fmla="*/ 288 h 540"/>
                  <a:gd name="T6" fmla="*/ 73 w 173"/>
                  <a:gd name="T7" fmla="*/ 315 h 540"/>
                  <a:gd name="T8" fmla="*/ 97 w 173"/>
                  <a:gd name="T9" fmla="*/ 471 h 540"/>
                  <a:gd name="T10" fmla="*/ 98 w 173"/>
                  <a:gd name="T11" fmla="*/ 533 h 540"/>
                  <a:gd name="T12" fmla="*/ 72 w 173"/>
                  <a:gd name="T13" fmla="*/ 532 h 540"/>
                  <a:gd name="T14" fmla="*/ 44 w 173"/>
                  <a:gd name="T15" fmla="*/ 540 h 540"/>
                  <a:gd name="T16" fmla="*/ 30 w 173"/>
                  <a:gd name="T17" fmla="*/ 489 h 540"/>
                  <a:gd name="T18" fmla="*/ 20 w 173"/>
                  <a:gd name="T19" fmla="*/ 428 h 540"/>
                  <a:gd name="T20" fmla="*/ 8 w 173"/>
                  <a:gd name="T21" fmla="*/ 317 h 540"/>
                  <a:gd name="T22" fmla="*/ 5 w 173"/>
                  <a:gd name="T23" fmla="*/ 247 h 540"/>
                  <a:gd name="T24" fmla="*/ 5 w 173"/>
                  <a:gd name="T25" fmla="*/ 177 h 540"/>
                  <a:gd name="T26" fmla="*/ 3 w 173"/>
                  <a:gd name="T27" fmla="*/ 75 h 540"/>
                  <a:gd name="T28" fmla="*/ 19 w 173"/>
                  <a:gd name="T29" fmla="*/ 0 h 540"/>
                  <a:gd name="T30" fmla="*/ 153 w 173"/>
                  <a:gd name="T31" fmla="*/ 0 h 540"/>
                  <a:gd name="T32" fmla="*/ 173 w 173"/>
                  <a:gd name="T33" fmla="*/ 114 h 540"/>
                  <a:gd name="T34" fmla="*/ 164 w 173"/>
                  <a:gd name="T35" fmla="*/ 285 h 540"/>
                  <a:gd name="T36" fmla="*/ 159 w 173"/>
                  <a:gd name="T37" fmla="*/ 311 h 540"/>
                  <a:gd name="T38" fmla="*/ 162 w 173"/>
                  <a:gd name="T39" fmla="*/ 366 h 540"/>
                  <a:gd name="T40" fmla="*/ 148 w 173"/>
                  <a:gd name="T41" fmla="*/ 420 h 540"/>
                  <a:gd name="T42" fmla="*/ 146 w 173"/>
                  <a:gd name="T43" fmla="*/ 454 h 540"/>
                  <a:gd name="T44" fmla="*/ 125 w 173"/>
                  <a:gd name="T45" fmla="*/ 465 h 540"/>
                  <a:gd name="T46" fmla="*/ 104 w 173"/>
                  <a:gd name="T47" fmla="*/ 456 h 540"/>
                  <a:gd name="T48" fmla="*/ 101 w 173"/>
                  <a:gd name="T49" fmla="*/ 425 h 540"/>
                  <a:gd name="T50" fmla="*/ 98 w 173"/>
                  <a:gd name="T51" fmla="*/ 391 h 540"/>
                  <a:gd name="T52" fmla="*/ 99 w 173"/>
                  <a:gd name="T53" fmla="*/ 371 h 540"/>
                  <a:gd name="T54" fmla="*/ 92 w 173"/>
                  <a:gd name="T55" fmla="*/ 312 h 540"/>
                  <a:gd name="T56" fmla="*/ 92 w 173"/>
                  <a:gd name="T57" fmla="*/ 260 h 540"/>
                  <a:gd name="T58" fmla="*/ 89 w 173"/>
                  <a:gd name="T59" fmla="*/ 119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3" h="540">
                    <a:moveTo>
                      <a:pt x="89" y="119"/>
                    </a:moveTo>
                    <a:cubicBezTo>
                      <a:pt x="89" y="119"/>
                      <a:pt x="84" y="224"/>
                      <a:pt x="83" y="231"/>
                    </a:cubicBezTo>
                    <a:cubicBezTo>
                      <a:pt x="82" y="237"/>
                      <a:pt x="80" y="275"/>
                      <a:pt x="79" y="288"/>
                    </a:cubicBezTo>
                    <a:cubicBezTo>
                      <a:pt x="77" y="301"/>
                      <a:pt x="73" y="315"/>
                      <a:pt x="73" y="315"/>
                    </a:cubicBezTo>
                    <a:cubicBezTo>
                      <a:pt x="73" y="315"/>
                      <a:pt x="97" y="464"/>
                      <a:pt x="97" y="471"/>
                    </a:cubicBezTo>
                    <a:cubicBezTo>
                      <a:pt x="97" y="478"/>
                      <a:pt x="98" y="533"/>
                      <a:pt x="98" y="533"/>
                    </a:cubicBezTo>
                    <a:cubicBezTo>
                      <a:pt x="98" y="533"/>
                      <a:pt x="84" y="532"/>
                      <a:pt x="72" y="532"/>
                    </a:cubicBezTo>
                    <a:cubicBezTo>
                      <a:pt x="61" y="533"/>
                      <a:pt x="44" y="540"/>
                      <a:pt x="44" y="540"/>
                    </a:cubicBezTo>
                    <a:cubicBezTo>
                      <a:pt x="44" y="540"/>
                      <a:pt x="33" y="497"/>
                      <a:pt x="30" y="489"/>
                    </a:cubicBezTo>
                    <a:cubicBezTo>
                      <a:pt x="27" y="481"/>
                      <a:pt x="22" y="440"/>
                      <a:pt x="20" y="428"/>
                    </a:cubicBezTo>
                    <a:cubicBezTo>
                      <a:pt x="19" y="417"/>
                      <a:pt x="11" y="341"/>
                      <a:pt x="8" y="317"/>
                    </a:cubicBezTo>
                    <a:cubicBezTo>
                      <a:pt x="6" y="293"/>
                      <a:pt x="7" y="257"/>
                      <a:pt x="5" y="247"/>
                    </a:cubicBezTo>
                    <a:cubicBezTo>
                      <a:pt x="3" y="237"/>
                      <a:pt x="5" y="177"/>
                      <a:pt x="5" y="177"/>
                    </a:cubicBezTo>
                    <a:cubicBezTo>
                      <a:pt x="5" y="177"/>
                      <a:pt x="0" y="101"/>
                      <a:pt x="3" y="75"/>
                    </a:cubicBezTo>
                    <a:cubicBezTo>
                      <a:pt x="6" y="50"/>
                      <a:pt x="19" y="0"/>
                      <a:pt x="19" y="0"/>
                    </a:cubicBezTo>
                    <a:cubicBezTo>
                      <a:pt x="153" y="0"/>
                      <a:pt x="153" y="0"/>
                      <a:pt x="153" y="0"/>
                    </a:cubicBezTo>
                    <a:cubicBezTo>
                      <a:pt x="153" y="0"/>
                      <a:pt x="173" y="94"/>
                      <a:pt x="173" y="114"/>
                    </a:cubicBezTo>
                    <a:cubicBezTo>
                      <a:pt x="173" y="134"/>
                      <a:pt x="166" y="280"/>
                      <a:pt x="164" y="285"/>
                    </a:cubicBezTo>
                    <a:cubicBezTo>
                      <a:pt x="163" y="291"/>
                      <a:pt x="159" y="308"/>
                      <a:pt x="159" y="311"/>
                    </a:cubicBezTo>
                    <a:cubicBezTo>
                      <a:pt x="159" y="314"/>
                      <a:pt x="162" y="359"/>
                      <a:pt x="162" y="366"/>
                    </a:cubicBezTo>
                    <a:cubicBezTo>
                      <a:pt x="162" y="376"/>
                      <a:pt x="152" y="392"/>
                      <a:pt x="148" y="420"/>
                    </a:cubicBezTo>
                    <a:cubicBezTo>
                      <a:pt x="147" y="428"/>
                      <a:pt x="146" y="454"/>
                      <a:pt x="146" y="454"/>
                    </a:cubicBezTo>
                    <a:cubicBezTo>
                      <a:pt x="146" y="454"/>
                      <a:pt x="132" y="464"/>
                      <a:pt x="125" y="465"/>
                    </a:cubicBezTo>
                    <a:cubicBezTo>
                      <a:pt x="118" y="466"/>
                      <a:pt x="104" y="456"/>
                      <a:pt x="104" y="456"/>
                    </a:cubicBezTo>
                    <a:cubicBezTo>
                      <a:pt x="104" y="456"/>
                      <a:pt x="101" y="432"/>
                      <a:pt x="101" y="425"/>
                    </a:cubicBezTo>
                    <a:cubicBezTo>
                      <a:pt x="101" y="418"/>
                      <a:pt x="98" y="391"/>
                      <a:pt x="98" y="391"/>
                    </a:cubicBezTo>
                    <a:cubicBezTo>
                      <a:pt x="98" y="391"/>
                      <a:pt x="98" y="381"/>
                      <a:pt x="99" y="371"/>
                    </a:cubicBezTo>
                    <a:cubicBezTo>
                      <a:pt x="100" y="360"/>
                      <a:pt x="95" y="322"/>
                      <a:pt x="92" y="312"/>
                    </a:cubicBezTo>
                    <a:cubicBezTo>
                      <a:pt x="89" y="303"/>
                      <a:pt x="86" y="281"/>
                      <a:pt x="92" y="260"/>
                    </a:cubicBezTo>
                    <a:cubicBezTo>
                      <a:pt x="97" y="238"/>
                      <a:pt x="89" y="119"/>
                      <a:pt x="89" y="1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84" name="Freeform 215"/>
              <p:cNvSpPr>
                <a:spLocks/>
              </p:cNvSpPr>
              <p:nvPr/>
            </p:nvSpPr>
            <p:spPr bwMode="auto">
              <a:xfrm>
                <a:off x="1466851" y="5041900"/>
                <a:ext cx="47625" cy="68262"/>
              </a:xfrm>
              <a:custGeom>
                <a:avLst/>
                <a:gdLst>
                  <a:gd name="T0" fmla="*/ 0 w 15"/>
                  <a:gd name="T1" fmla="*/ 1 h 22"/>
                  <a:gd name="T2" fmla="*/ 0 w 15"/>
                  <a:gd name="T3" fmla="*/ 15 h 22"/>
                  <a:gd name="T4" fmla="*/ 7 w 15"/>
                  <a:gd name="T5" fmla="*/ 19 h 22"/>
                  <a:gd name="T6" fmla="*/ 14 w 15"/>
                  <a:gd name="T7" fmla="*/ 9 h 22"/>
                  <a:gd name="T8" fmla="*/ 12 w 15"/>
                  <a:gd name="T9" fmla="*/ 3 h 22"/>
                  <a:gd name="T10" fmla="*/ 0 w 15"/>
                  <a:gd name="T11" fmla="*/ 1 h 22"/>
                </a:gdLst>
                <a:ahLst/>
                <a:cxnLst>
                  <a:cxn ang="0">
                    <a:pos x="T0" y="T1"/>
                  </a:cxn>
                  <a:cxn ang="0">
                    <a:pos x="T2" y="T3"/>
                  </a:cxn>
                  <a:cxn ang="0">
                    <a:pos x="T4" y="T5"/>
                  </a:cxn>
                  <a:cxn ang="0">
                    <a:pos x="T6" y="T7"/>
                  </a:cxn>
                  <a:cxn ang="0">
                    <a:pos x="T8" y="T9"/>
                  </a:cxn>
                  <a:cxn ang="0">
                    <a:pos x="T10" y="T11"/>
                  </a:cxn>
                </a:cxnLst>
                <a:rect l="0" t="0" r="r" b="b"/>
                <a:pathLst>
                  <a:path w="15" h="22">
                    <a:moveTo>
                      <a:pt x="0" y="1"/>
                    </a:moveTo>
                    <a:cubicBezTo>
                      <a:pt x="0" y="1"/>
                      <a:pt x="0" y="12"/>
                      <a:pt x="0" y="15"/>
                    </a:cubicBezTo>
                    <a:cubicBezTo>
                      <a:pt x="1" y="17"/>
                      <a:pt x="4" y="22"/>
                      <a:pt x="7" y="19"/>
                    </a:cubicBezTo>
                    <a:cubicBezTo>
                      <a:pt x="10" y="17"/>
                      <a:pt x="14" y="9"/>
                      <a:pt x="14" y="9"/>
                    </a:cubicBezTo>
                    <a:cubicBezTo>
                      <a:pt x="14" y="9"/>
                      <a:pt x="15" y="5"/>
                      <a:pt x="12" y="3"/>
                    </a:cubicBezTo>
                    <a:cubicBezTo>
                      <a:pt x="9"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85" name="Freeform 216"/>
              <p:cNvSpPr>
                <a:spLocks/>
              </p:cNvSpPr>
              <p:nvPr/>
            </p:nvSpPr>
            <p:spPr bwMode="auto">
              <a:xfrm>
                <a:off x="1460501" y="4970463"/>
                <a:ext cx="115888" cy="147637"/>
              </a:xfrm>
              <a:custGeom>
                <a:avLst/>
                <a:gdLst>
                  <a:gd name="T0" fmla="*/ 29 w 37"/>
                  <a:gd name="T1" fmla="*/ 2 h 48"/>
                  <a:gd name="T2" fmla="*/ 33 w 37"/>
                  <a:gd name="T3" fmla="*/ 17 h 48"/>
                  <a:gd name="T4" fmla="*/ 37 w 37"/>
                  <a:gd name="T5" fmla="*/ 27 h 48"/>
                  <a:gd name="T6" fmla="*/ 32 w 37"/>
                  <a:gd name="T7" fmla="*/ 34 h 48"/>
                  <a:gd name="T8" fmla="*/ 28 w 37"/>
                  <a:gd name="T9" fmla="*/ 36 h 48"/>
                  <a:gd name="T10" fmla="*/ 21 w 37"/>
                  <a:gd name="T11" fmla="*/ 46 h 48"/>
                  <a:gd name="T12" fmla="*/ 16 w 37"/>
                  <a:gd name="T13" fmla="*/ 47 h 48"/>
                  <a:gd name="T14" fmla="*/ 10 w 37"/>
                  <a:gd name="T15" fmla="*/ 34 h 48"/>
                  <a:gd name="T16" fmla="*/ 4 w 37"/>
                  <a:gd name="T17" fmla="*/ 35 h 48"/>
                  <a:gd name="T18" fmla="*/ 0 w 37"/>
                  <a:gd name="T19" fmla="*/ 28 h 48"/>
                  <a:gd name="T20" fmla="*/ 1 w 37"/>
                  <a:gd name="T21" fmla="*/ 8 h 48"/>
                  <a:gd name="T22" fmla="*/ 2 w 37"/>
                  <a:gd name="T23" fmla="*/ 0 h 48"/>
                  <a:gd name="T24" fmla="*/ 29 w 37"/>
                  <a:gd name="T25"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48">
                    <a:moveTo>
                      <a:pt x="29" y="2"/>
                    </a:moveTo>
                    <a:cubicBezTo>
                      <a:pt x="29" y="2"/>
                      <a:pt x="32" y="13"/>
                      <a:pt x="33" y="17"/>
                    </a:cubicBezTo>
                    <a:cubicBezTo>
                      <a:pt x="34" y="20"/>
                      <a:pt x="37" y="26"/>
                      <a:pt x="37" y="27"/>
                    </a:cubicBezTo>
                    <a:cubicBezTo>
                      <a:pt x="37" y="29"/>
                      <a:pt x="33" y="33"/>
                      <a:pt x="32" y="34"/>
                    </a:cubicBezTo>
                    <a:cubicBezTo>
                      <a:pt x="32" y="35"/>
                      <a:pt x="28" y="36"/>
                      <a:pt x="28" y="36"/>
                    </a:cubicBezTo>
                    <a:cubicBezTo>
                      <a:pt x="28" y="36"/>
                      <a:pt x="22" y="45"/>
                      <a:pt x="21" y="46"/>
                    </a:cubicBezTo>
                    <a:cubicBezTo>
                      <a:pt x="20" y="46"/>
                      <a:pt x="17" y="48"/>
                      <a:pt x="16" y="47"/>
                    </a:cubicBezTo>
                    <a:cubicBezTo>
                      <a:pt x="15" y="46"/>
                      <a:pt x="10" y="34"/>
                      <a:pt x="10" y="34"/>
                    </a:cubicBezTo>
                    <a:cubicBezTo>
                      <a:pt x="10" y="34"/>
                      <a:pt x="6" y="35"/>
                      <a:pt x="4" y="35"/>
                    </a:cubicBezTo>
                    <a:cubicBezTo>
                      <a:pt x="2" y="35"/>
                      <a:pt x="1" y="32"/>
                      <a:pt x="0" y="28"/>
                    </a:cubicBezTo>
                    <a:cubicBezTo>
                      <a:pt x="0" y="25"/>
                      <a:pt x="1" y="12"/>
                      <a:pt x="1" y="8"/>
                    </a:cubicBezTo>
                    <a:cubicBezTo>
                      <a:pt x="1" y="4"/>
                      <a:pt x="2" y="0"/>
                      <a:pt x="2" y="0"/>
                    </a:cubicBezTo>
                    <a:lnTo>
                      <a:pt x="29"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86" name="Freeform 217"/>
              <p:cNvSpPr>
                <a:spLocks/>
              </p:cNvSpPr>
              <p:nvPr/>
            </p:nvSpPr>
            <p:spPr bwMode="auto">
              <a:xfrm>
                <a:off x="1439863" y="4922838"/>
                <a:ext cx="120650" cy="87312"/>
              </a:xfrm>
              <a:custGeom>
                <a:avLst/>
                <a:gdLst>
                  <a:gd name="T0" fmla="*/ 37 w 39"/>
                  <a:gd name="T1" fmla="*/ 0 h 28"/>
                  <a:gd name="T2" fmla="*/ 39 w 39"/>
                  <a:gd name="T3" fmla="*/ 24 h 28"/>
                  <a:gd name="T4" fmla="*/ 22 w 39"/>
                  <a:gd name="T5" fmla="*/ 24 h 28"/>
                  <a:gd name="T6" fmla="*/ 2 w 39"/>
                  <a:gd name="T7" fmla="*/ 28 h 28"/>
                  <a:gd name="T8" fmla="*/ 0 w 39"/>
                  <a:gd name="T9" fmla="*/ 1 h 28"/>
                  <a:gd name="T10" fmla="*/ 37 w 39"/>
                  <a:gd name="T11" fmla="*/ 0 h 28"/>
                </a:gdLst>
                <a:ahLst/>
                <a:cxnLst>
                  <a:cxn ang="0">
                    <a:pos x="T0" y="T1"/>
                  </a:cxn>
                  <a:cxn ang="0">
                    <a:pos x="T2" y="T3"/>
                  </a:cxn>
                  <a:cxn ang="0">
                    <a:pos x="T4" y="T5"/>
                  </a:cxn>
                  <a:cxn ang="0">
                    <a:pos x="T6" y="T7"/>
                  </a:cxn>
                  <a:cxn ang="0">
                    <a:pos x="T8" y="T9"/>
                  </a:cxn>
                  <a:cxn ang="0">
                    <a:pos x="T10" y="T11"/>
                  </a:cxn>
                </a:cxnLst>
                <a:rect l="0" t="0" r="r" b="b"/>
                <a:pathLst>
                  <a:path w="39" h="28">
                    <a:moveTo>
                      <a:pt x="37" y="0"/>
                    </a:moveTo>
                    <a:cubicBezTo>
                      <a:pt x="39" y="24"/>
                      <a:pt x="39" y="24"/>
                      <a:pt x="39" y="24"/>
                    </a:cubicBezTo>
                    <a:cubicBezTo>
                      <a:pt x="39" y="24"/>
                      <a:pt x="24" y="24"/>
                      <a:pt x="22" y="24"/>
                    </a:cubicBezTo>
                    <a:cubicBezTo>
                      <a:pt x="20" y="24"/>
                      <a:pt x="2" y="28"/>
                      <a:pt x="2" y="28"/>
                    </a:cubicBezTo>
                    <a:cubicBezTo>
                      <a:pt x="0" y="1"/>
                      <a:pt x="0" y="1"/>
                      <a:pt x="0" y="1"/>
                    </a:cubicBezTo>
                    <a:lnTo>
                      <a:pt x="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87" name="Rectangle 218"/>
              <p:cNvSpPr>
                <a:spLocks noChangeArrowheads="1"/>
              </p:cNvSpPr>
              <p:nvPr/>
            </p:nvSpPr>
            <p:spPr bwMode="auto">
              <a:xfrm>
                <a:off x="1485901" y="5137150"/>
                <a:ext cx="19050"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88" name="Freeform 219"/>
              <p:cNvSpPr>
                <a:spLocks/>
              </p:cNvSpPr>
              <p:nvPr/>
            </p:nvSpPr>
            <p:spPr bwMode="auto">
              <a:xfrm>
                <a:off x="1463676" y="5168900"/>
                <a:ext cx="128588" cy="654050"/>
              </a:xfrm>
              <a:custGeom>
                <a:avLst/>
                <a:gdLst>
                  <a:gd name="T0" fmla="*/ 36 w 41"/>
                  <a:gd name="T1" fmla="*/ 0 h 211"/>
                  <a:gd name="T2" fmla="*/ 41 w 41"/>
                  <a:gd name="T3" fmla="*/ 5 h 211"/>
                  <a:gd name="T4" fmla="*/ 41 w 41"/>
                  <a:gd name="T5" fmla="*/ 206 h 211"/>
                  <a:gd name="T6" fmla="*/ 36 w 41"/>
                  <a:gd name="T7" fmla="*/ 211 h 211"/>
                  <a:gd name="T8" fmla="*/ 0 w 41"/>
                  <a:gd name="T9" fmla="*/ 211 h 211"/>
                  <a:gd name="T10" fmla="*/ 0 w 41"/>
                  <a:gd name="T11" fmla="*/ 0 h 211"/>
                  <a:gd name="T12" fmla="*/ 36 w 41"/>
                  <a:gd name="T13" fmla="*/ 0 h 211"/>
                </a:gdLst>
                <a:ahLst/>
                <a:cxnLst>
                  <a:cxn ang="0">
                    <a:pos x="T0" y="T1"/>
                  </a:cxn>
                  <a:cxn ang="0">
                    <a:pos x="T2" y="T3"/>
                  </a:cxn>
                  <a:cxn ang="0">
                    <a:pos x="T4" y="T5"/>
                  </a:cxn>
                  <a:cxn ang="0">
                    <a:pos x="T6" y="T7"/>
                  </a:cxn>
                  <a:cxn ang="0">
                    <a:pos x="T8" y="T9"/>
                  </a:cxn>
                  <a:cxn ang="0">
                    <a:pos x="T10" y="T11"/>
                  </a:cxn>
                  <a:cxn ang="0">
                    <a:pos x="T12" y="T13"/>
                  </a:cxn>
                </a:cxnLst>
                <a:rect l="0" t="0" r="r" b="b"/>
                <a:pathLst>
                  <a:path w="41" h="211">
                    <a:moveTo>
                      <a:pt x="36" y="0"/>
                    </a:moveTo>
                    <a:cubicBezTo>
                      <a:pt x="38" y="0"/>
                      <a:pt x="41" y="2"/>
                      <a:pt x="41" y="5"/>
                    </a:cubicBezTo>
                    <a:cubicBezTo>
                      <a:pt x="41" y="206"/>
                      <a:pt x="41" y="206"/>
                      <a:pt x="41" y="206"/>
                    </a:cubicBezTo>
                    <a:cubicBezTo>
                      <a:pt x="41" y="209"/>
                      <a:pt x="38" y="211"/>
                      <a:pt x="36" y="211"/>
                    </a:cubicBezTo>
                    <a:cubicBezTo>
                      <a:pt x="0" y="211"/>
                      <a:pt x="0" y="211"/>
                      <a:pt x="0" y="211"/>
                    </a:cubicBezTo>
                    <a:cubicBezTo>
                      <a:pt x="0" y="0"/>
                      <a:pt x="0" y="0"/>
                      <a:pt x="0" y="0"/>
                    </a:cubicBezTo>
                    <a:lnTo>
                      <a:pt x="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89" name="Freeform 220"/>
              <p:cNvSpPr>
                <a:spLocks/>
              </p:cNvSpPr>
              <p:nvPr/>
            </p:nvSpPr>
            <p:spPr bwMode="auto">
              <a:xfrm>
                <a:off x="1404938" y="5168900"/>
                <a:ext cx="39688" cy="654050"/>
              </a:xfrm>
              <a:custGeom>
                <a:avLst/>
                <a:gdLst>
                  <a:gd name="T0" fmla="*/ 5 w 13"/>
                  <a:gd name="T1" fmla="*/ 0 h 211"/>
                  <a:gd name="T2" fmla="*/ 13 w 13"/>
                  <a:gd name="T3" fmla="*/ 0 h 211"/>
                  <a:gd name="T4" fmla="*/ 13 w 13"/>
                  <a:gd name="T5" fmla="*/ 211 h 211"/>
                  <a:gd name="T6" fmla="*/ 5 w 13"/>
                  <a:gd name="T7" fmla="*/ 211 h 211"/>
                  <a:gd name="T8" fmla="*/ 0 w 13"/>
                  <a:gd name="T9" fmla="*/ 206 h 211"/>
                  <a:gd name="T10" fmla="*/ 0 w 13"/>
                  <a:gd name="T11" fmla="*/ 5 h 211"/>
                  <a:gd name="T12" fmla="*/ 5 w 13"/>
                  <a:gd name="T13" fmla="*/ 0 h 211"/>
                </a:gdLst>
                <a:ahLst/>
                <a:cxnLst>
                  <a:cxn ang="0">
                    <a:pos x="T0" y="T1"/>
                  </a:cxn>
                  <a:cxn ang="0">
                    <a:pos x="T2" y="T3"/>
                  </a:cxn>
                  <a:cxn ang="0">
                    <a:pos x="T4" y="T5"/>
                  </a:cxn>
                  <a:cxn ang="0">
                    <a:pos x="T6" y="T7"/>
                  </a:cxn>
                  <a:cxn ang="0">
                    <a:pos x="T8" y="T9"/>
                  </a:cxn>
                  <a:cxn ang="0">
                    <a:pos x="T10" y="T11"/>
                  </a:cxn>
                  <a:cxn ang="0">
                    <a:pos x="T12" y="T13"/>
                  </a:cxn>
                </a:cxnLst>
                <a:rect l="0" t="0" r="r" b="b"/>
                <a:pathLst>
                  <a:path w="13" h="211">
                    <a:moveTo>
                      <a:pt x="5" y="0"/>
                    </a:moveTo>
                    <a:cubicBezTo>
                      <a:pt x="13" y="0"/>
                      <a:pt x="13" y="0"/>
                      <a:pt x="13" y="0"/>
                    </a:cubicBezTo>
                    <a:cubicBezTo>
                      <a:pt x="13" y="211"/>
                      <a:pt x="13" y="211"/>
                      <a:pt x="13" y="211"/>
                    </a:cubicBezTo>
                    <a:cubicBezTo>
                      <a:pt x="5" y="211"/>
                      <a:pt x="5" y="211"/>
                      <a:pt x="5" y="211"/>
                    </a:cubicBezTo>
                    <a:cubicBezTo>
                      <a:pt x="2" y="211"/>
                      <a:pt x="0" y="209"/>
                      <a:pt x="0" y="206"/>
                    </a:cubicBezTo>
                    <a:cubicBezTo>
                      <a:pt x="0" y="5"/>
                      <a:pt x="0" y="5"/>
                      <a:pt x="0" y="5"/>
                    </a:cubicBezTo>
                    <a:cubicBezTo>
                      <a:pt x="0" y="2"/>
                      <a:pt x="2"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90" name="Rectangle 221"/>
              <p:cNvSpPr>
                <a:spLocks noChangeArrowheads="1"/>
              </p:cNvSpPr>
              <p:nvPr/>
            </p:nvSpPr>
            <p:spPr bwMode="auto">
              <a:xfrm>
                <a:off x="1444626" y="5168900"/>
                <a:ext cx="19050" cy="654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91" name="Rectangle 222"/>
              <p:cNvSpPr>
                <a:spLocks noChangeArrowheads="1"/>
              </p:cNvSpPr>
              <p:nvPr/>
            </p:nvSpPr>
            <p:spPr bwMode="auto">
              <a:xfrm>
                <a:off x="1473201" y="5159375"/>
                <a:ext cx="44450"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92" name="Freeform 223"/>
              <p:cNvSpPr>
                <a:spLocks/>
              </p:cNvSpPr>
              <p:nvPr/>
            </p:nvSpPr>
            <p:spPr bwMode="auto">
              <a:xfrm>
                <a:off x="1479551" y="5035550"/>
                <a:ext cx="31750" cy="107950"/>
              </a:xfrm>
              <a:custGeom>
                <a:avLst/>
                <a:gdLst>
                  <a:gd name="T0" fmla="*/ 0 w 10"/>
                  <a:gd name="T1" fmla="*/ 33 h 35"/>
                  <a:gd name="T2" fmla="*/ 5 w 10"/>
                  <a:gd name="T3" fmla="*/ 35 h 35"/>
                  <a:gd name="T4" fmla="*/ 10 w 10"/>
                  <a:gd name="T5" fmla="*/ 33 h 35"/>
                  <a:gd name="T6" fmla="*/ 10 w 10"/>
                  <a:gd name="T7" fmla="*/ 5 h 35"/>
                  <a:gd name="T8" fmla="*/ 5 w 10"/>
                  <a:gd name="T9" fmla="*/ 0 h 35"/>
                  <a:gd name="T10" fmla="*/ 0 w 10"/>
                  <a:gd name="T11" fmla="*/ 5 h 35"/>
                  <a:gd name="T12" fmla="*/ 0 w 10"/>
                  <a:gd name="T13" fmla="*/ 33 h 35"/>
                </a:gdLst>
                <a:ahLst/>
                <a:cxnLst>
                  <a:cxn ang="0">
                    <a:pos x="T0" y="T1"/>
                  </a:cxn>
                  <a:cxn ang="0">
                    <a:pos x="T2" y="T3"/>
                  </a:cxn>
                  <a:cxn ang="0">
                    <a:pos x="T4" y="T5"/>
                  </a:cxn>
                  <a:cxn ang="0">
                    <a:pos x="T6" y="T7"/>
                  </a:cxn>
                  <a:cxn ang="0">
                    <a:pos x="T8" y="T9"/>
                  </a:cxn>
                  <a:cxn ang="0">
                    <a:pos x="T10" y="T11"/>
                  </a:cxn>
                  <a:cxn ang="0">
                    <a:pos x="T12" y="T13"/>
                  </a:cxn>
                </a:cxnLst>
                <a:rect l="0" t="0" r="r" b="b"/>
                <a:pathLst>
                  <a:path w="10" h="35">
                    <a:moveTo>
                      <a:pt x="0" y="33"/>
                    </a:moveTo>
                    <a:cubicBezTo>
                      <a:pt x="0" y="34"/>
                      <a:pt x="3" y="35"/>
                      <a:pt x="5" y="35"/>
                    </a:cubicBezTo>
                    <a:cubicBezTo>
                      <a:pt x="8" y="35"/>
                      <a:pt x="10" y="34"/>
                      <a:pt x="10" y="33"/>
                    </a:cubicBezTo>
                    <a:cubicBezTo>
                      <a:pt x="10" y="5"/>
                      <a:pt x="10" y="5"/>
                      <a:pt x="10" y="5"/>
                    </a:cubicBezTo>
                    <a:cubicBezTo>
                      <a:pt x="10" y="2"/>
                      <a:pt x="8" y="0"/>
                      <a:pt x="5" y="0"/>
                    </a:cubicBezTo>
                    <a:cubicBezTo>
                      <a:pt x="3" y="0"/>
                      <a:pt x="0" y="2"/>
                      <a:pt x="0" y="5"/>
                    </a:cubicBezTo>
                    <a:lnTo>
                      <a:pt x="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93" name="Freeform 224"/>
              <p:cNvSpPr>
                <a:spLocks/>
              </p:cNvSpPr>
              <p:nvPr/>
            </p:nvSpPr>
            <p:spPr bwMode="auto">
              <a:xfrm>
                <a:off x="1314451" y="4054475"/>
                <a:ext cx="258763" cy="936625"/>
              </a:xfrm>
              <a:custGeom>
                <a:avLst/>
                <a:gdLst>
                  <a:gd name="T0" fmla="*/ 33 w 83"/>
                  <a:gd name="T1" fmla="*/ 3 h 302"/>
                  <a:gd name="T2" fmla="*/ 40 w 83"/>
                  <a:gd name="T3" fmla="*/ 9 h 302"/>
                  <a:gd name="T4" fmla="*/ 48 w 83"/>
                  <a:gd name="T5" fmla="*/ 63 h 302"/>
                  <a:gd name="T6" fmla="*/ 55 w 83"/>
                  <a:gd name="T7" fmla="*/ 78 h 302"/>
                  <a:gd name="T8" fmla="*/ 65 w 83"/>
                  <a:gd name="T9" fmla="*/ 128 h 302"/>
                  <a:gd name="T10" fmla="*/ 75 w 83"/>
                  <a:gd name="T11" fmla="*/ 202 h 302"/>
                  <a:gd name="T12" fmla="*/ 83 w 83"/>
                  <a:gd name="T13" fmla="*/ 297 h 302"/>
                  <a:gd name="T14" fmla="*/ 60 w 83"/>
                  <a:gd name="T15" fmla="*/ 296 h 302"/>
                  <a:gd name="T16" fmla="*/ 36 w 83"/>
                  <a:gd name="T17" fmla="*/ 302 h 302"/>
                  <a:gd name="T18" fmla="*/ 26 w 83"/>
                  <a:gd name="T19" fmla="*/ 215 h 302"/>
                  <a:gd name="T20" fmla="*/ 24 w 83"/>
                  <a:gd name="T21" fmla="*/ 189 h 302"/>
                  <a:gd name="T22" fmla="*/ 15 w 83"/>
                  <a:gd name="T23" fmla="*/ 151 h 302"/>
                  <a:gd name="T24" fmla="*/ 0 w 83"/>
                  <a:gd name="T25" fmla="*/ 94 h 302"/>
                  <a:gd name="T26" fmla="*/ 33 w 83"/>
                  <a:gd name="T27" fmla="*/ 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302">
                    <a:moveTo>
                      <a:pt x="33" y="3"/>
                    </a:moveTo>
                    <a:cubicBezTo>
                      <a:pt x="33" y="3"/>
                      <a:pt x="37" y="0"/>
                      <a:pt x="40" y="9"/>
                    </a:cubicBezTo>
                    <a:cubicBezTo>
                      <a:pt x="43" y="19"/>
                      <a:pt x="48" y="63"/>
                      <a:pt x="48" y="63"/>
                    </a:cubicBezTo>
                    <a:cubicBezTo>
                      <a:pt x="55" y="78"/>
                      <a:pt x="55" y="78"/>
                      <a:pt x="55" y="78"/>
                    </a:cubicBezTo>
                    <a:cubicBezTo>
                      <a:pt x="55" y="78"/>
                      <a:pt x="62" y="117"/>
                      <a:pt x="65" y="128"/>
                    </a:cubicBezTo>
                    <a:cubicBezTo>
                      <a:pt x="68" y="140"/>
                      <a:pt x="73" y="184"/>
                      <a:pt x="75" y="202"/>
                    </a:cubicBezTo>
                    <a:cubicBezTo>
                      <a:pt x="78" y="221"/>
                      <a:pt x="83" y="297"/>
                      <a:pt x="83" y="297"/>
                    </a:cubicBezTo>
                    <a:cubicBezTo>
                      <a:pt x="83" y="297"/>
                      <a:pt x="71" y="295"/>
                      <a:pt x="60" y="296"/>
                    </a:cubicBezTo>
                    <a:cubicBezTo>
                      <a:pt x="50" y="297"/>
                      <a:pt x="36" y="302"/>
                      <a:pt x="36" y="302"/>
                    </a:cubicBezTo>
                    <a:cubicBezTo>
                      <a:pt x="36" y="302"/>
                      <a:pt x="27" y="222"/>
                      <a:pt x="26" y="215"/>
                    </a:cubicBezTo>
                    <a:cubicBezTo>
                      <a:pt x="25" y="207"/>
                      <a:pt x="24" y="189"/>
                      <a:pt x="24" y="189"/>
                    </a:cubicBezTo>
                    <a:cubicBezTo>
                      <a:pt x="24" y="189"/>
                      <a:pt x="16" y="159"/>
                      <a:pt x="15" y="151"/>
                    </a:cubicBezTo>
                    <a:cubicBezTo>
                      <a:pt x="13" y="142"/>
                      <a:pt x="0" y="94"/>
                      <a:pt x="0" y="94"/>
                    </a:cubicBezTo>
                    <a:cubicBezTo>
                      <a:pt x="0" y="94"/>
                      <a:pt x="11" y="55"/>
                      <a:pt x="3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94" name="Freeform 225"/>
              <p:cNvSpPr>
                <a:spLocks noEditPoints="1"/>
              </p:cNvSpPr>
              <p:nvPr/>
            </p:nvSpPr>
            <p:spPr bwMode="auto">
              <a:xfrm>
                <a:off x="636588" y="4911725"/>
                <a:ext cx="136525" cy="247650"/>
              </a:xfrm>
              <a:custGeom>
                <a:avLst/>
                <a:gdLst>
                  <a:gd name="T0" fmla="*/ 6 w 44"/>
                  <a:gd name="T1" fmla="*/ 59 h 80"/>
                  <a:gd name="T2" fmla="*/ 14 w 44"/>
                  <a:gd name="T3" fmla="*/ 75 h 80"/>
                  <a:gd name="T4" fmla="*/ 25 w 44"/>
                  <a:gd name="T5" fmla="*/ 76 h 80"/>
                  <a:gd name="T6" fmla="*/ 29 w 44"/>
                  <a:gd name="T7" fmla="*/ 77 h 80"/>
                  <a:gd name="T8" fmla="*/ 38 w 44"/>
                  <a:gd name="T9" fmla="*/ 80 h 80"/>
                  <a:gd name="T10" fmla="*/ 39 w 44"/>
                  <a:gd name="T11" fmla="*/ 77 h 80"/>
                  <a:gd name="T12" fmla="*/ 43 w 44"/>
                  <a:gd name="T13" fmla="*/ 76 h 80"/>
                  <a:gd name="T14" fmla="*/ 43 w 44"/>
                  <a:gd name="T15" fmla="*/ 74 h 80"/>
                  <a:gd name="T16" fmla="*/ 31 w 44"/>
                  <a:gd name="T17" fmla="*/ 70 h 80"/>
                  <a:gd name="T18" fmla="*/ 26 w 44"/>
                  <a:gd name="T19" fmla="*/ 67 h 80"/>
                  <a:gd name="T20" fmla="*/ 33 w 44"/>
                  <a:gd name="T21" fmla="*/ 64 h 80"/>
                  <a:gd name="T22" fmla="*/ 38 w 44"/>
                  <a:gd name="T23" fmla="*/ 56 h 80"/>
                  <a:gd name="T24" fmla="*/ 34 w 44"/>
                  <a:gd name="T25" fmla="*/ 32 h 80"/>
                  <a:gd name="T26" fmla="*/ 29 w 44"/>
                  <a:gd name="T27" fmla="*/ 0 h 80"/>
                  <a:gd name="T28" fmla="*/ 3 w 44"/>
                  <a:gd name="T29" fmla="*/ 5 h 80"/>
                  <a:gd name="T30" fmla="*/ 0 w 44"/>
                  <a:gd name="T31" fmla="*/ 37 h 80"/>
                  <a:gd name="T32" fmla="*/ 0 w 44"/>
                  <a:gd name="T33" fmla="*/ 52 h 80"/>
                  <a:gd name="T34" fmla="*/ 6 w 44"/>
                  <a:gd name="T35" fmla="*/ 59 h 80"/>
                  <a:gd name="T36" fmla="*/ 21 w 44"/>
                  <a:gd name="T37" fmla="*/ 57 h 80"/>
                  <a:gd name="T38" fmla="*/ 19 w 44"/>
                  <a:gd name="T39" fmla="*/ 49 h 80"/>
                  <a:gd name="T40" fmla="*/ 25 w 44"/>
                  <a:gd name="T41" fmla="*/ 45 h 80"/>
                  <a:gd name="T42" fmla="*/ 27 w 44"/>
                  <a:gd name="T43" fmla="*/ 52 h 80"/>
                  <a:gd name="T44" fmla="*/ 21 w 44"/>
                  <a:gd name="T45" fmla="*/ 5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80">
                    <a:moveTo>
                      <a:pt x="6" y="59"/>
                    </a:moveTo>
                    <a:cubicBezTo>
                      <a:pt x="6" y="61"/>
                      <a:pt x="14" y="74"/>
                      <a:pt x="14" y="75"/>
                    </a:cubicBezTo>
                    <a:cubicBezTo>
                      <a:pt x="15" y="76"/>
                      <a:pt x="25" y="76"/>
                      <a:pt x="25" y="76"/>
                    </a:cubicBezTo>
                    <a:cubicBezTo>
                      <a:pt x="25" y="76"/>
                      <a:pt x="26" y="76"/>
                      <a:pt x="29" y="77"/>
                    </a:cubicBezTo>
                    <a:cubicBezTo>
                      <a:pt x="32" y="79"/>
                      <a:pt x="37" y="80"/>
                      <a:pt x="38" y="80"/>
                    </a:cubicBezTo>
                    <a:cubicBezTo>
                      <a:pt x="39" y="79"/>
                      <a:pt x="39" y="77"/>
                      <a:pt x="39" y="77"/>
                    </a:cubicBezTo>
                    <a:cubicBezTo>
                      <a:pt x="39" y="77"/>
                      <a:pt x="41" y="77"/>
                      <a:pt x="43" y="76"/>
                    </a:cubicBezTo>
                    <a:cubicBezTo>
                      <a:pt x="44" y="76"/>
                      <a:pt x="43" y="74"/>
                      <a:pt x="43" y="74"/>
                    </a:cubicBezTo>
                    <a:cubicBezTo>
                      <a:pt x="42" y="69"/>
                      <a:pt x="31" y="70"/>
                      <a:pt x="31" y="70"/>
                    </a:cubicBezTo>
                    <a:cubicBezTo>
                      <a:pt x="30" y="70"/>
                      <a:pt x="26" y="67"/>
                      <a:pt x="26" y="67"/>
                    </a:cubicBezTo>
                    <a:cubicBezTo>
                      <a:pt x="26" y="67"/>
                      <a:pt x="27" y="67"/>
                      <a:pt x="33" y="64"/>
                    </a:cubicBezTo>
                    <a:cubicBezTo>
                      <a:pt x="38" y="61"/>
                      <a:pt x="38" y="58"/>
                      <a:pt x="38" y="56"/>
                    </a:cubicBezTo>
                    <a:cubicBezTo>
                      <a:pt x="37" y="54"/>
                      <a:pt x="34" y="34"/>
                      <a:pt x="34" y="32"/>
                    </a:cubicBezTo>
                    <a:cubicBezTo>
                      <a:pt x="33" y="30"/>
                      <a:pt x="29" y="0"/>
                      <a:pt x="29" y="0"/>
                    </a:cubicBezTo>
                    <a:cubicBezTo>
                      <a:pt x="3" y="5"/>
                      <a:pt x="3" y="5"/>
                      <a:pt x="3" y="5"/>
                    </a:cubicBezTo>
                    <a:cubicBezTo>
                      <a:pt x="3" y="5"/>
                      <a:pt x="0" y="33"/>
                      <a:pt x="0" y="37"/>
                    </a:cubicBezTo>
                    <a:cubicBezTo>
                      <a:pt x="1" y="40"/>
                      <a:pt x="1" y="48"/>
                      <a:pt x="0" y="52"/>
                    </a:cubicBezTo>
                    <a:cubicBezTo>
                      <a:pt x="0" y="55"/>
                      <a:pt x="5" y="58"/>
                      <a:pt x="6" y="59"/>
                    </a:cubicBezTo>
                    <a:close/>
                    <a:moveTo>
                      <a:pt x="21" y="57"/>
                    </a:moveTo>
                    <a:cubicBezTo>
                      <a:pt x="21" y="57"/>
                      <a:pt x="19" y="51"/>
                      <a:pt x="19" y="49"/>
                    </a:cubicBezTo>
                    <a:cubicBezTo>
                      <a:pt x="19" y="47"/>
                      <a:pt x="24" y="41"/>
                      <a:pt x="25" y="45"/>
                    </a:cubicBezTo>
                    <a:cubicBezTo>
                      <a:pt x="25" y="45"/>
                      <a:pt x="26" y="50"/>
                      <a:pt x="27" y="52"/>
                    </a:cubicBezTo>
                    <a:cubicBezTo>
                      <a:pt x="27" y="52"/>
                      <a:pt x="22" y="53"/>
                      <a:pt x="21"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95" name="Freeform 226"/>
              <p:cNvSpPr>
                <a:spLocks/>
              </p:cNvSpPr>
              <p:nvPr/>
            </p:nvSpPr>
            <p:spPr bwMode="auto">
              <a:xfrm>
                <a:off x="633413" y="4922838"/>
                <a:ext cx="122238" cy="87312"/>
              </a:xfrm>
              <a:custGeom>
                <a:avLst/>
                <a:gdLst>
                  <a:gd name="T0" fmla="*/ 2 w 39"/>
                  <a:gd name="T1" fmla="*/ 0 h 28"/>
                  <a:gd name="T2" fmla="*/ 0 w 39"/>
                  <a:gd name="T3" fmla="*/ 24 h 28"/>
                  <a:gd name="T4" fmla="*/ 17 w 39"/>
                  <a:gd name="T5" fmla="*/ 24 h 28"/>
                  <a:gd name="T6" fmla="*/ 37 w 39"/>
                  <a:gd name="T7" fmla="*/ 28 h 28"/>
                  <a:gd name="T8" fmla="*/ 39 w 39"/>
                  <a:gd name="T9" fmla="*/ 1 h 28"/>
                  <a:gd name="T10" fmla="*/ 2 w 39"/>
                  <a:gd name="T11" fmla="*/ 0 h 28"/>
                </a:gdLst>
                <a:ahLst/>
                <a:cxnLst>
                  <a:cxn ang="0">
                    <a:pos x="T0" y="T1"/>
                  </a:cxn>
                  <a:cxn ang="0">
                    <a:pos x="T2" y="T3"/>
                  </a:cxn>
                  <a:cxn ang="0">
                    <a:pos x="T4" y="T5"/>
                  </a:cxn>
                  <a:cxn ang="0">
                    <a:pos x="T6" y="T7"/>
                  </a:cxn>
                  <a:cxn ang="0">
                    <a:pos x="T8" y="T9"/>
                  </a:cxn>
                  <a:cxn ang="0">
                    <a:pos x="T10" y="T11"/>
                  </a:cxn>
                </a:cxnLst>
                <a:rect l="0" t="0" r="r" b="b"/>
                <a:pathLst>
                  <a:path w="39" h="28">
                    <a:moveTo>
                      <a:pt x="2" y="0"/>
                    </a:moveTo>
                    <a:cubicBezTo>
                      <a:pt x="0" y="24"/>
                      <a:pt x="0" y="24"/>
                      <a:pt x="0" y="24"/>
                    </a:cubicBezTo>
                    <a:cubicBezTo>
                      <a:pt x="0" y="24"/>
                      <a:pt x="16" y="24"/>
                      <a:pt x="17" y="24"/>
                    </a:cubicBezTo>
                    <a:cubicBezTo>
                      <a:pt x="19" y="24"/>
                      <a:pt x="37" y="28"/>
                      <a:pt x="37" y="28"/>
                    </a:cubicBezTo>
                    <a:cubicBezTo>
                      <a:pt x="39" y="1"/>
                      <a:pt x="39" y="1"/>
                      <a:pt x="39" y="1"/>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96" name="Freeform 227"/>
              <p:cNvSpPr>
                <a:spLocks/>
              </p:cNvSpPr>
              <p:nvPr/>
            </p:nvSpPr>
            <p:spPr bwMode="auto">
              <a:xfrm>
                <a:off x="623888" y="4054475"/>
                <a:ext cx="255588" cy="936625"/>
              </a:xfrm>
              <a:custGeom>
                <a:avLst/>
                <a:gdLst>
                  <a:gd name="T0" fmla="*/ 49 w 82"/>
                  <a:gd name="T1" fmla="*/ 3 h 302"/>
                  <a:gd name="T2" fmla="*/ 42 w 82"/>
                  <a:gd name="T3" fmla="*/ 9 h 302"/>
                  <a:gd name="T4" fmla="*/ 35 w 82"/>
                  <a:gd name="T5" fmla="*/ 63 h 302"/>
                  <a:gd name="T6" fmla="*/ 27 w 82"/>
                  <a:gd name="T7" fmla="*/ 78 h 302"/>
                  <a:gd name="T8" fmla="*/ 18 w 82"/>
                  <a:gd name="T9" fmla="*/ 128 h 302"/>
                  <a:gd name="T10" fmla="*/ 7 w 82"/>
                  <a:gd name="T11" fmla="*/ 215 h 302"/>
                  <a:gd name="T12" fmla="*/ 0 w 82"/>
                  <a:gd name="T13" fmla="*/ 297 h 302"/>
                  <a:gd name="T14" fmla="*/ 22 w 82"/>
                  <a:gd name="T15" fmla="*/ 296 h 302"/>
                  <a:gd name="T16" fmla="*/ 46 w 82"/>
                  <a:gd name="T17" fmla="*/ 302 h 302"/>
                  <a:gd name="T18" fmla="*/ 56 w 82"/>
                  <a:gd name="T19" fmla="*/ 215 h 302"/>
                  <a:gd name="T20" fmla="*/ 59 w 82"/>
                  <a:gd name="T21" fmla="*/ 189 h 302"/>
                  <a:gd name="T22" fmla="*/ 68 w 82"/>
                  <a:gd name="T23" fmla="*/ 151 h 302"/>
                  <a:gd name="T24" fmla="*/ 82 w 82"/>
                  <a:gd name="T25" fmla="*/ 94 h 302"/>
                  <a:gd name="T26" fmla="*/ 49 w 82"/>
                  <a:gd name="T27" fmla="*/ 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302">
                    <a:moveTo>
                      <a:pt x="49" y="3"/>
                    </a:moveTo>
                    <a:cubicBezTo>
                      <a:pt x="49" y="3"/>
                      <a:pt x="45" y="0"/>
                      <a:pt x="42" y="9"/>
                    </a:cubicBezTo>
                    <a:cubicBezTo>
                      <a:pt x="39" y="19"/>
                      <a:pt x="35" y="63"/>
                      <a:pt x="35" y="63"/>
                    </a:cubicBezTo>
                    <a:cubicBezTo>
                      <a:pt x="27" y="78"/>
                      <a:pt x="27" y="78"/>
                      <a:pt x="27" y="78"/>
                    </a:cubicBezTo>
                    <a:cubicBezTo>
                      <a:pt x="27" y="78"/>
                      <a:pt x="21" y="117"/>
                      <a:pt x="18" y="128"/>
                    </a:cubicBezTo>
                    <a:cubicBezTo>
                      <a:pt x="14" y="140"/>
                      <a:pt x="9" y="197"/>
                      <a:pt x="7" y="215"/>
                    </a:cubicBezTo>
                    <a:cubicBezTo>
                      <a:pt x="5" y="233"/>
                      <a:pt x="0" y="297"/>
                      <a:pt x="0" y="297"/>
                    </a:cubicBezTo>
                    <a:cubicBezTo>
                      <a:pt x="0" y="297"/>
                      <a:pt x="12" y="295"/>
                      <a:pt x="22" y="296"/>
                    </a:cubicBezTo>
                    <a:cubicBezTo>
                      <a:pt x="32" y="297"/>
                      <a:pt x="46" y="302"/>
                      <a:pt x="46" y="302"/>
                    </a:cubicBezTo>
                    <a:cubicBezTo>
                      <a:pt x="46" y="302"/>
                      <a:pt x="55" y="222"/>
                      <a:pt x="56" y="215"/>
                    </a:cubicBezTo>
                    <a:cubicBezTo>
                      <a:pt x="57" y="207"/>
                      <a:pt x="59" y="189"/>
                      <a:pt x="59" y="189"/>
                    </a:cubicBezTo>
                    <a:cubicBezTo>
                      <a:pt x="59" y="189"/>
                      <a:pt x="66" y="159"/>
                      <a:pt x="68" y="151"/>
                    </a:cubicBezTo>
                    <a:cubicBezTo>
                      <a:pt x="69" y="142"/>
                      <a:pt x="82" y="94"/>
                      <a:pt x="82" y="94"/>
                    </a:cubicBezTo>
                    <a:cubicBezTo>
                      <a:pt x="82" y="94"/>
                      <a:pt x="72" y="55"/>
                      <a:pt x="4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97" name="Freeform 228"/>
              <p:cNvSpPr>
                <a:spLocks/>
              </p:cNvSpPr>
              <p:nvPr/>
            </p:nvSpPr>
            <p:spPr bwMode="auto">
              <a:xfrm>
                <a:off x="823913" y="3963988"/>
                <a:ext cx="549275" cy="568325"/>
              </a:xfrm>
              <a:custGeom>
                <a:avLst/>
                <a:gdLst>
                  <a:gd name="T0" fmla="*/ 88 w 176"/>
                  <a:gd name="T1" fmla="*/ 183 h 183"/>
                  <a:gd name="T2" fmla="*/ 0 w 176"/>
                  <a:gd name="T3" fmla="*/ 33 h 183"/>
                  <a:gd name="T4" fmla="*/ 62 w 176"/>
                  <a:gd name="T5" fmla="*/ 0 h 183"/>
                  <a:gd name="T6" fmla="*/ 88 w 176"/>
                  <a:gd name="T7" fmla="*/ 8 h 183"/>
                  <a:gd name="T8" fmla="*/ 114 w 176"/>
                  <a:gd name="T9" fmla="*/ 0 h 183"/>
                  <a:gd name="T10" fmla="*/ 176 w 176"/>
                  <a:gd name="T11" fmla="*/ 33 h 183"/>
                  <a:gd name="T12" fmla="*/ 88 w 176"/>
                  <a:gd name="T13" fmla="*/ 183 h 183"/>
                </a:gdLst>
                <a:ahLst/>
                <a:cxnLst>
                  <a:cxn ang="0">
                    <a:pos x="T0" y="T1"/>
                  </a:cxn>
                  <a:cxn ang="0">
                    <a:pos x="T2" y="T3"/>
                  </a:cxn>
                  <a:cxn ang="0">
                    <a:pos x="T4" y="T5"/>
                  </a:cxn>
                  <a:cxn ang="0">
                    <a:pos x="T6" y="T7"/>
                  </a:cxn>
                  <a:cxn ang="0">
                    <a:pos x="T8" y="T9"/>
                  </a:cxn>
                  <a:cxn ang="0">
                    <a:pos x="T10" y="T11"/>
                  </a:cxn>
                  <a:cxn ang="0">
                    <a:pos x="T12" y="T13"/>
                  </a:cxn>
                </a:cxnLst>
                <a:rect l="0" t="0" r="r" b="b"/>
                <a:pathLst>
                  <a:path w="176" h="183">
                    <a:moveTo>
                      <a:pt x="88" y="183"/>
                    </a:moveTo>
                    <a:cubicBezTo>
                      <a:pt x="8" y="183"/>
                      <a:pt x="0" y="33"/>
                      <a:pt x="0" y="33"/>
                    </a:cubicBezTo>
                    <a:cubicBezTo>
                      <a:pt x="49" y="18"/>
                      <a:pt x="62" y="0"/>
                      <a:pt x="62" y="0"/>
                    </a:cubicBezTo>
                    <a:cubicBezTo>
                      <a:pt x="88" y="8"/>
                      <a:pt x="88" y="8"/>
                      <a:pt x="88" y="8"/>
                    </a:cubicBezTo>
                    <a:cubicBezTo>
                      <a:pt x="114" y="0"/>
                      <a:pt x="114" y="0"/>
                      <a:pt x="114" y="0"/>
                    </a:cubicBezTo>
                    <a:cubicBezTo>
                      <a:pt x="114" y="0"/>
                      <a:pt x="126" y="18"/>
                      <a:pt x="176" y="33"/>
                    </a:cubicBezTo>
                    <a:cubicBezTo>
                      <a:pt x="176" y="33"/>
                      <a:pt x="167" y="183"/>
                      <a:pt x="88" y="1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98" name="Freeform 229"/>
              <p:cNvSpPr>
                <a:spLocks/>
              </p:cNvSpPr>
              <p:nvPr/>
            </p:nvSpPr>
            <p:spPr bwMode="auto">
              <a:xfrm>
                <a:off x="1052513" y="3995738"/>
                <a:ext cx="90488" cy="65087"/>
              </a:xfrm>
              <a:custGeom>
                <a:avLst/>
                <a:gdLst>
                  <a:gd name="T0" fmla="*/ 15 w 29"/>
                  <a:gd name="T1" fmla="*/ 21 h 21"/>
                  <a:gd name="T2" fmla="*/ 8 w 29"/>
                  <a:gd name="T3" fmla="*/ 21 h 21"/>
                  <a:gd name="T4" fmla="*/ 0 w 29"/>
                  <a:gd name="T5" fmla="*/ 4 h 21"/>
                  <a:gd name="T6" fmla="*/ 15 w 29"/>
                  <a:gd name="T7" fmla="*/ 0 h 21"/>
                  <a:gd name="T8" fmla="*/ 29 w 29"/>
                  <a:gd name="T9" fmla="*/ 4 h 21"/>
                  <a:gd name="T10" fmla="*/ 21 w 29"/>
                  <a:gd name="T11" fmla="*/ 21 h 21"/>
                  <a:gd name="T12" fmla="*/ 15 w 29"/>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29" h="21">
                    <a:moveTo>
                      <a:pt x="15" y="21"/>
                    </a:moveTo>
                    <a:cubicBezTo>
                      <a:pt x="12" y="21"/>
                      <a:pt x="10" y="21"/>
                      <a:pt x="8" y="21"/>
                    </a:cubicBezTo>
                    <a:cubicBezTo>
                      <a:pt x="5" y="15"/>
                      <a:pt x="0" y="5"/>
                      <a:pt x="0" y="4"/>
                    </a:cubicBezTo>
                    <a:cubicBezTo>
                      <a:pt x="0" y="2"/>
                      <a:pt x="7" y="0"/>
                      <a:pt x="15" y="0"/>
                    </a:cubicBezTo>
                    <a:cubicBezTo>
                      <a:pt x="23" y="0"/>
                      <a:pt x="29" y="2"/>
                      <a:pt x="29" y="4"/>
                    </a:cubicBezTo>
                    <a:cubicBezTo>
                      <a:pt x="29" y="5"/>
                      <a:pt x="25" y="15"/>
                      <a:pt x="21" y="21"/>
                    </a:cubicBezTo>
                    <a:cubicBezTo>
                      <a:pt x="19" y="21"/>
                      <a:pt x="17" y="21"/>
                      <a:pt x="15" y="21"/>
                    </a:cubicBezTo>
                    <a:close/>
                  </a:path>
                </a:pathLst>
              </a:custGeom>
              <a:grpFill/>
              <a:ln>
                <a:noFill/>
              </a:ln>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99" name="Freeform 230"/>
              <p:cNvSpPr>
                <a:spLocks/>
              </p:cNvSpPr>
              <p:nvPr/>
            </p:nvSpPr>
            <p:spPr bwMode="auto">
              <a:xfrm>
                <a:off x="1027113" y="4060825"/>
                <a:ext cx="139700" cy="763587"/>
              </a:xfrm>
              <a:custGeom>
                <a:avLst/>
                <a:gdLst>
                  <a:gd name="T0" fmla="*/ 8 w 45"/>
                  <a:gd name="T1" fmla="*/ 30 h 246"/>
                  <a:gd name="T2" fmla="*/ 16 w 45"/>
                  <a:gd name="T3" fmla="*/ 0 h 246"/>
                  <a:gd name="T4" fmla="*/ 23 w 45"/>
                  <a:gd name="T5" fmla="*/ 0 h 246"/>
                  <a:gd name="T6" fmla="*/ 29 w 45"/>
                  <a:gd name="T7" fmla="*/ 0 h 246"/>
                  <a:gd name="T8" fmla="*/ 29 w 45"/>
                  <a:gd name="T9" fmla="*/ 0 h 246"/>
                  <a:gd name="T10" fmla="*/ 29 w 45"/>
                  <a:gd name="T11" fmla="*/ 0 h 246"/>
                  <a:gd name="T12" fmla="*/ 37 w 45"/>
                  <a:gd name="T13" fmla="*/ 30 h 246"/>
                  <a:gd name="T14" fmla="*/ 45 w 45"/>
                  <a:gd name="T15" fmla="*/ 218 h 246"/>
                  <a:gd name="T16" fmla="*/ 23 w 45"/>
                  <a:gd name="T17" fmla="*/ 246 h 246"/>
                  <a:gd name="T18" fmla="*/ 0 w 45"/>
                  <a:gd name="T19" fmla="*/ 218 h 246"/>
                  <a:gd name="T20" fmla="*/ 8 w 45"/>
                  <a:gd name="T21" fmla="*/ 3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246">
                    <a:moveTo>
                      <a:pt x="8" y="30"/>
                    </a:moveTo>
                    <a:cubicBezTo>
                      <a:pt x="10" y="18"/>
                      <a:pt x="16" y="0"/>
                      <a:pt x="16" y="0"/>
                    </a:cubicBezTo>
                    <a:cubicBezTo>
                      <a:pt x="18" y="0"/>
                      <a:pt x="20" y="0"/>
                      <a:pt x="23" y="0"/>
                    </a:cubicBezTo>
                    <a:cubicBezTo>
                      <a:pt x="25" y="0"/>
                      <a:pt x="27" y="0"/>
                      <a:pt x="29" y="0"/>
                    </a:cubicBezTo>
                    <a:cubicBezTo>
                      <a:pt x="29" y="0"/>
                      <a:pt x="29" y="0"/>
                      <a:pt x="29" y="0"/>
                    </a:cubicBezTo>
                    <a:cubicBezTo>
                      <a:pt x="29" y="0"/>
                      <a:pt x="29" y="0"/>
                      <a:pt x="29" y="0"/>
                    </a:cubicBezTo>
                    <a:cubicBezTo>
                      <a:pt x="29" y="0"/>
                      <a:pt x="35" y="18"/>
                      <a:pt x="37" y="30"/>
                    </a:cubicBezTo>
                    <a:cubicBezTo>
                      <a:pt x="39" y="37"/>
                      <a:pt x="45" y="218"/>
                      <a:pt x="45" y="218"/>
                    </a:cubicBezTo>
                    <a:cubicBezTo>
                      <a:pt x="23" y="246"/>
                      <a:pt x="23" y="246"/>
                      <a:pt x="23" y="246"/>
                    </a:cubicBezTo>
                    <a:cubicBezTo>
                      <a:pt x="0" y="218"/>
                      <a:pt x="0" y="218"/>
                      <a:pt x="0" y="218"/>
                    </a:cubicBezTo>
                    <a:cubicBezTo>
                      <a:pt x="0" y="218"/>
                      <a:pt x="7" y="37"/>
                      <a:pt x="8" y="30"/>
                    </a:cubicBezTo>
                    <a:close/>
                  </a:path>
                </a:pathLst>
              </a:custGeom>
              <a:grpFill/>
              <a:ln>
                <a:noFill/>
              </a:ln>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100" name="Freeform 231"/>
              <p:cNvSpPr>
                <a:spLocks/>
              </p:cNvSpPr>
              <p:nvPr/>
            </p:nvSpPr>
            <p:spPr bwMode="auto">
              <a:xfrm>
                <a:off x="1098551" y="3924300"/>
                <a:ext cx="100013" cy="169862"/>
              </a:xfrm>
              <a:custGeom>
                <a:avLst/>
                <a:gdLst>
                  <a:gd name="T0" fmla="*/ 0 w 32"/>
                  <a:gd name="T1" fmla="*/ 21 h 55"/>
                  <a:gd name="T2" fmla="*/ 24 w 32"/>
                  <a:gd name="T3" fmla="*/ 0 h 55"/>
                  <a:gd name="T4" fmla="*/ 31 w 32"/>
                  <a:gd name="T5" fmla="*/ 13 h 55"/>
                  <a:gd name="T6" fmla="*/ 19 w 32"/>
                  <a:gd name="T7" fmla="*/ 55 h 55"/>
                  <a:gd name="T8" fmla="*/ 6 w 32"/>
                  <a:gd name="T9" fmla="*/ 23 h 55"/>
                  <a:gd name="T10" fmla="*/ 0 w 32"/>
                  <a:gd name="T11" fmla="*/ 21 h 55"/>
                </a:gdLst>
                <a:ahLst/>
                <a:cxnLst>
                  <a:cxn ang="0">
                    <a:pos x="T0" y="T1"/>
                  </a:cxn>
                  <a:cxn ang="0">
                    <a:pos x="T2" y="T3"/>
                  </a:cxn>
                  <a:cxn ang="0">
                    <a:pos x="T4" y="T5"/>
                  </a:cxn>
                  <a:cxn ang="0">
                    <a:pos x="T6" y="T7"/>
                  </a:cxn>
                  <a:cxn ang="0">
                    <a:pos x="T8" y="T9"/>
                  </a:cxn>
                  <a:cxn ang="0">
                    <a:pos x="T10" y="T11"/>
                  </a:cxn>
                </a:cxnLst>
                <a:rect l="0" t="0" r="r" b="b"/>
                <a:pathLst>
                  <a:path w="32" h="55">
                    <a:moveTo>
                      <a:pt x="0" y="21"/>
                    </a:moveTo>
                    <a:cubicBezTo>
                      <a:pt x="13" y="14"/>
                      <a:pt x="24" y="0"/>
                      <a:pt x="24" y="0"/>
                    </a:cubicBezTo>
                    <a:cubicBezTo>
                      <a:pt x="31" y="13"/>
                      <a:pt x="31" y="13"/>
                      <a:pt x="31" y="13"/>
                    </a:cubicBezTo>
                    <a:cubicBezTo>
                      <a:pt x="31" y="13"/>
                      <a:pt x="32" y="31"/>
                      <a:pt x="19" y="55"/>
                    </a:cubicBezTo>
                    <a:cubicBezTo>
                      <a:pt x="19" y="55"/>
                      <a:pt x="7" y="24"/>
                      <a:pt x="6" y="23"/>
                    </a:cubicBezTo>
                    <a:cubicBezTo>
                      <a:pt x="5" y="22"/>
                      <a:pt x="0" y="21"/>
                      <a:pt x="0"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101" name="Freeform 232"/>
              <p:cNvSpPr>
                <a:spLocks/>
              </p:cNvSpPr>
              <p:nvPr/>
            </p:nvSpPr>
            <p:spPr bwMode="auto">
              <a:xfrm>
                <a:off x="998538" y="3924300"/>
                <a:ext cx="100013" cy="169862"/>
              </a:xfrm>
              <a:custGeom>
                <a:avLst/>
                <a:gdLst>
                  <a:gd name="T0" fmla="*/ 32 w 32"/>
                  <a:gd name="T1" fmla="*/ 21 h 55"/>
                  <a:gd name="T2" fmla="*/ 7 w 32"/>
                  <a:gd name="T3" fmla="*/ 0 h 55"/>
                  <a:gd name="T4" fmla="*/ 1 w 32"/>
                  <a:gd name="T5" fmla="*/ 13 h 55"/>
                  <a:gd name="T6" fmla="*/ 12 w 32"/>
                  <a:gd name="T7" fmla="*/ 55 h 55"/>
                  <a:gd name="T8" fmla="*/ 25 w 32"/>
                  <a:gd name="T9" fmla="*/ 23 h 55"/>
                  <a:gd name="T10" fmla="*/ 32 w 32"/>
                  <a:gd name="T11" fmla="*/ 21 h 55"/>
                </a:gdLst>
                <a:ahLst/>
                <a:cxnLst>
                  <a:cxn ang="0">
                    <a:pos x="T0" y="T1"/>
                  </a:cxn>
                  <a:cxn ang="0">
                    <a:pos x="T2" y="T3"/>
                  </a:cxn>
                  <a:cxn ang="0">
                    <a:pos x="T4" y="T5"/>
                  </a:cxn>
                  <a:cxn ang="0">
                    <a:pos x="T6" y="T7"/>
                  </a:cxn>
                  <a:cxn ang="0">
                    <a:pos x="T8" y="T9"/>
                  </a:cxn>
                  <a:cxn ang="0">
                    <a:pos x="T10" y="T11"/>
                  </a:cxn>
                </a:cxnLst>
                <a:rect l="0" t="0" r="r" b="b"/>
                <a:pathLst>
                  <a:path w="32" h="55">
                    <a:moveTo>
                      <a:pt x="32" y="21"/>
                    </a:moveTo>
                    <a:cubicBezTo>
                      <a:pt x="18" y="14"/>
                      <a:pt x="7" y="0"/>
                      <a:pt x="7" y="0"/>
                    </a:cubicBezTo>
                    <a:cubicBezTo>
                      <a:pt x="1" y="13"/>
                      <a:pt x="1" y="13"/>
                      <a:pt x="1" y="13"/>
                    </a:cubicBezTo>
                    <a:cubicBezTo>
                      <a:pt x="1" y="13"/>
                      <a:pt x="0" y="31"/>
                      <a:pt x="12" y="55"/>
                    </a:cubicBezTo>
                    <a:cubicBezTo>
                      <a:pt x="12" y="55"/>
                      <a:pt x="25" y="24"/>
                      <a:pt x="25" y="23"/>
                    </a:cubicBezTo>
                    <a:cubicBezTo>
                      <a:pt x="26" y="22"/>
                      <a:pt x="32" y="21"/>
                      <a:pt x="32"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102" name="Freeform 233"/>
              <p:cNvSpPr>
                <a:spLocks/>
              </p:cNvSpPr>
              <p:nvPr/>
            </p:nvSpPr>
            <p:spPr bwMode="auto">
              <a:xfrm>
                <a:off x="776288" y="3986213"/>
                <a:ext cx="641350" cy="1131887"/>
              </a:xfrm>
              <a:custGeom>
                <a:avLst/>
                <a:gdLst>
                  <a:gd name="T0" fmla="*/ 103 w 205"/>
                  <a:gd name="T1" fmla="*/ 273 h 365"/>
                  <a:gd name="T2" fmla="*/ 90 w 205"/>
                  <a:gd name="T3" fmla="*/ 339 h 365"/>
                  <a:gd name="T4" fmla="*/ 61 w 205"/>
                  <a:gd name="T5" fmla="*/ 365 h 365"/>
                  <a:gd name="T6" fmla="*/ 5 w 205"/>
                  <a:gd name="T7" fmla="*/ 355 h 365"/>
                  <a:gd name="T8" fmla="*/ 9 w 205"/>
                  <a:gd name="T9" fmla="*/ 302 h 365"/>
                  <a:gd name="T10" fmla="*/ 23 w 205"/>
                  <a:gd name="T11" fmla="*/ 212 h 365"/>
                  <a:gd name="T12" fmla="*/ 25 w 205"/>
                  <a:gd name="T13" fmla="*/ 135 h 365"/>
                  <a:gd name="T14" fmla="*/ 0 w 205"/>
                  <a:gd name="T15" fmla="*/ 25 h 365"/>
                  <a:gd name="T16" fmla="*/ 65 w 205"/>
                  <a:gd name="T17" fmla="*/ 0 h 365"/>
                  <a:gd name="T18" fmla="*/ 103 w 205"/>
                  <a:gd name="T19" fmla="*/ 137 h 365"/>
                  <a:gd name="T20" fmla="*/ 140 w 205"/>
                  <a:gd name="T21" fmla="*/ 0 h 365"/>
                  <a:gd name="T22" fmla="*/ 205 w 205"/>
                  <a:gd name="T23" fmla="*/ 25 h 365"/>
                  <a:gd name="T24" fmla="*/ 181 w 205"/>
                  <a:gd name="T25" fmla="*/ 135 h 365"/>
                  <a:gd name="T26" fmla="*/ 182 w 205"/>
                  <a:gd name="T27" fmla="*/ 212 h 365"/>
                  <a:gd name="T28" fmla="*/ 196 w 205"/>
                  <a:gd name="T29" fmla="*/ 302 h 365"/>
                  <a:gd name="T30" fmla="*/ 201 w 205"/>
                  <a:gd name="T31" fmla="*/ 355 h 365"/>
                  <a:gd name="T32" fmla="*/ 144 w 205"/>
                  <a:gd name="T33" fmla="*/ 365 h 365"/>
                  <a:gd name="T34" fmla="*/ 115 w 205"/>
                  <a:gd name="T35" fmla="*/ 339 h 365"/>
                  <a:gd name="T36" fmla="*/ 103 w 205"/>
                  <a:gd name="T37" fmla="*/ 273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5" h="365">
                    <a:moveTo>
                      <a:pt x="103" y="273"/>
                    </a:moveTo>
                    <a:cubicBezTo>
                      <a:pt x="103" y="273"/>
                      <a:pt x="95" y="322"/>
                      <a:pt x="90" y="339"/>
                    </a:cubicBezTo>
                    <a:cubicBezTo>
                      <a:pt x="83" y="364"/>
                      <a:pt x="61" y="365"/>
                      <a:pt x="61" y="365"/>
                    </a:cubicBezTo>
                    <a:cubicBezTo>
                      <a:pt x="21" y="362"/>
                      <a:pt x="5" y="355"/>
                      <a:pt x="5" y="355"/>
                    </a:cubicBezTo>
                    <a:cubicBezTo>
                      <a:pt x="5" y="355"/>
                      <a:pt x="7" y="331"/>
                      <a:pt x="9" y="302"/>
                    </a:cubicBezTo>
                    <a:cubicBezTo>
                      <a:pt x="11" y="272"/>
                      <a:pt x="21" y="227"/>
                      <a:pt x="23" y="212"/>
                    </a:cubicBezTo>
                    <a:cubicBezTo>
                      <a:pt x="26" y="197"/>
                      <a:pt x="25" y="135"/>
                      <a:pt x="25" y="135"/>
                    </a:cubicBezTo>
                    <a:cubicBezTo>
                      <a:pt x="10" y="85"/>
                      <a:pt x="0" y="25"/>
                      <a:pt x="0" y="25"/>
                    </a:cubicBezTo>
                    <a:cubicBezTo>
                      <a:pt x="19" y="20"/>
                      <a:pt x="65" y="0"/>
                      <a:pt x="65" y="0"/>
                    </a:cubicBezTo>
                    <a:cubicBezTo>
                      <a:pt x="65" y="0"/>
                      <a:pt x="56" y="62"/>
                      <a:pt x="103" y="137"/>
                    </a:cubicBezTo>
                    <a:cubicBezTo>
                      <a:pt x="150" y="62"/>
                      <a:pt x="140" y="0"/>
                      <a:pt x="140" y="0"/>
                    </a:cubicBezTo>
                    <a:cubicBezTo>
                      <a:pt x="140" y="0"/>
                      <a:pt x="186" y="20"/>
                      <a:pt x="205" y="25"/>
                    </a:cubicBezTo>
                    <a:cubicBezTo>
                      <a:pt x="205" y="25"/>
                      <a:pt x="195" y="85"/>
                      <a:pt x="181" y="135"/>
                    </a:cubicBezTo>
                    <a:cubicBezTo>
                      <a:pt x="181" y="135"/>
                      <a:pt x="180" y="197"/>
                      <a:pt x="182" y="212"/>
                    </a:cubicBezTo>
                    <a:cubicBezTo>
                      <a:pt x="185" y="227"/>
                      <a:pt x="194" y="272"/>
                      <a:pt x="196" y="302"/>
                    </a:cubicBezTo>
                    <a:cubicBezTo>
                      <a:pt x="198" y="331"/>
                      <a:pt x="201" y="355"/>
                      <a:pt x="201" y="355"/>
                    </a:cubicBezTo>
                    <a:cubicBezTo>
                      <a:pt x="201" y="355"/>
                      <a:pt x="185" y="362"/>
                      <a:pt x="144" y="365"/>
                    </a:cubicBezTo>
                    <a:cubicBezTo>
                      <a:pt x="144" y="365"/>
                      <a:pt x="122" y="364"/>
                      <a:pt x="115" y="339"/>
                    </a:cubicBezTo>
                    <a:cubicBezTo>
                      <a:pt x="110" y="322"/>
                      <a:pt x="103" y="273"/>
                      <a:pt x="103" y="2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103" name="Freeform 234"/>
              <p:cNvSpPr>
                <a:spLocks/>
              </p:cNvSpPr>
              <p:nvPr/>
            </p:nvSpPr>
            <p:spPr bwMode="auto">
              <a:xfrm>
                <a:off x="1098551" y="3952875"/>
                <a:ext cx="190500" cy="458787"/>
              </a:xfrm>
              <a:custGeom>
                <a:avLst/>
                <a:gdLst>
                  <a:gd name="T0" fmla="*/ 0 w 61"/>
                  <a:gd name="T1" fmla="*/ 148 h 148"/>
                  <a:gd name="T2" fmla="*/ 30 w 61"/>
                  <a:gd name="T3" fmla="*/ 0 h 148"/>
                  <a:gd name="T4" fmla="*/ 43 w 61"/>
                  <a:gd name="T5" fmla="*/ 10 h 148"/>
                  <a:gd name="T6" fmla="*/ 59 w 61"/>
                  <a:gd name="T7" fmla="*/ 28 h 148"/>
                  <a:gd name="T8" fmla="*/ 44 w 61"/>
                  <a:gd name="T9" fmla="*/ 32 h 148"/>
                  <a:gd name="T10" fmla="*/ 61 w 61"/>
                  <a:gd name="T11" fmla="*/ 38 h 148"/>
                  <a:gd name="T12" fmla="*/ 0 w 61"/>
                  <a:gd name="T13" fmla="*/ 148 h 148"/>
                </a:gdLst>
                <a:ahLst/>
                <a:cxnLst>
                  <a:cxn ang="0">
                    <a:pos x="T0" y="T1"/>
                  </a:cxn>
                  <a:cxn ang="0">
                    <a:pos x="T2" y="T3"/>
                  </a:cxn>
                  <a:cxn ang="0">
                    <a:pos x="T4" y="T5"/>
                  </a:cxn>
                  <a:cxn ang="0">
                    <a:pos x="T6" y="T7"/>
                  </a:cxn>
                  <a:cxn ang="0">
                    <a:pos x="T8" y="T9"/>
                  </a:cxn>
                  <a:cxn ang="0">
                    <a:pos x="T10" y="T11"/>
                  </a:cxn>
                  <a:cxn ang="0">
                    <a:pos x="T12" y="T13"/>
                  </a:cxn>
                </a:cxnLst>
                <a:rect l="0" t="0" r="r" b="b"/>
                <a:pathLst>
                  <a:path w="61" h="148">
                    <a:moveTo>
                      <a:pt x="0" y="148"/>
                    </a:moveTo>
                    <a:cubicBezTo>
                      <a:pt x="29" y="79"/>
                      <a:pt x="30" y="0"/>
                      <a:pt x="30" y="0"/>
                    </a:cubicBezTo>
                    <a:cubicBezTo>
                      <a:pt x="43" y="10"/>
                      <a:pt x="43" y="10"/>
                      <a:pt x="43" y="10"/>
                    </a:cubicBezTo>
                    <a:cubicBezTo>
                      <a:pt x="59" y="28"/>
                      <a:pt x="59" y="28"/>
                      <a:pt x="59" y="28"/>
                    </a:cubicBezTo>
                    <a:cubicBezTo>
                      <a:pt x="44" y="32"/>
                      <a:pt x="44" y="32"/>
                      <a:pt x="44" y="32"/>
                    </a:cubicBezTo>
                    <a:cubicBezTo>
                      <a:pt x="61" y="38"/>
                      <a:pt x="61" y="38"/>
                      <a:pt x="61" y="38"/>
                    </a:cubicBezTo>
                    <a:cubicBezTo>
                      <a:pt x="61" y="38"/>
                      <a:pt x="50" y="113"/>
                      <a:pt x="0" y="1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104" name="Freeform 235"/>
              <p:cNvSpPr>
                <a:spLocks/>
              </p:cNvSpPr>
              <p:nvPr/>
            </p:nvSpPr>
            <p:spPr bwMode="auto">
              <a:xfrm>
                <a:off x="908051" y="3952875"/>
                <a:ext cx="190500" cy="458787"/>
              </a:xfrm>
              <a:custGeom>
                <a:avLst/>
                <a:gdLst>
                  <a:gd name="T0" fmla="*/ 61 w 61"/>
                  <a:gd name="T1" fmla="*/ 148 h 148"/>
                  <a:gd name="T2" fmla="*/ 30 w 61"/>
                  <a:gd name="T3" fmla="*/ 0 h 148"/>
                  <a:gd name="T4" fmla="*/ 18 w 61"/>
                  <a:gd name="T5" fmla="*/ 10 h 148"/>
                  <a:gd name="T6" fmla="*/ 2 w 61"/>
                  <a:gd name="T7" fmla="*/ 28 h 148"/>
                  <a:gd name="T8" fmla="*/ 17 w 61"/>
                  <a:gd name="T9" fmla="*/ 32 h 148"/>
                  <a:gd name="T10" fmla="*/ 0 w 61"/>
                  <a:gd name="T11" fmla="*/ 38 h 148"/>
                  <a:gd name="T12" fmla="*/ 61 w 61"/>
                  <a:gd name="T13" fmla="*/ 148 h 148"/>
                </a:gdLst>
                <a:ahLst/>
                <a:cxnLst>
                  <a:cxn ang="0">
                    <a:pos x="T0" y="T1"/>
                  </a:cxn>
                  <a:cxn ang="0">
                    <a:pos x="T2" y="T3"/>
                  </a:cxn>
                  <a:cxn ang="0">
                    <a:pos x="T4" y="T5"/>
                  </a:cxn>
                  <a:cxn ang="0">
                    <a:pos x="T6" y="T7"/>
                  </a:cxn>
                  <a:cxn ang="0">
                    <a:pos x="T8" y="T9"/>
                  </a:cxn>
                  <a:cxn ang="0">
                    <a:pos x="T10" y="T11"/>
                  </a:cxn>
                  <a:cxn ang="0">
                    <a:pos x="T12" y="T13"/>
                  </a:cxn>
                </a:cxnLst>
                <a:rect l="0" t="0" r="r" b="b"/>
                <a:pathLst>
                  <a:path w="61" h="148">
                    <a:moveTo>
                      <a:pt x="61" y="148"/>
                    </a:moveTo>
                    <a:cubicBezTo>
                      <a:pt x="32" y="79"/>
                      <a:pt x="30" y="0"/>
                      <a:pt x="30" y="0"/>
                    </a:cubicBezTo>
                    <a:cubicBezTo>
                      <a:pt x="18" y="10"/>
                      <a:pt x="18" y="10"/>
                      <a:pt x="18" y="10"/>
                    </a:cubicBezTo>
                    <a:cubicBezTo>
                      <a:pt x="2" y="28"/>
                      <a:pt x="2" y="28"/>
                      <a:pt x="2" y="28"/>
                    </a:cubicBezTo>
                    <a:cubicBezTo>
                      <a:pt x="17" y="32"/>
                      <a:pt x="17" y="32"/>
                      <a:pt x="17" y="32"/>
                    </a:cubicBezTo>
                    <a:cubicBezTo>
                      <a:pt x="0" y="38"/>
                      <a:pt x="0" y="38"/>
                      <a:pt x="0" y="38"/>
                    </a:cubicBezTo>
                    <a:cubicBezTo>
                      <a:pt x="0" y="38"/>
                      <a:pt x="11" y="113"/>
                      <a:pt x="61" y="1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105" name="Oval 236"/>
              <p:cNvSpPr>
                <a:spLocks noChangeArrowheads="1"/>
              </p:cNvSpPr>
              <p:nvPr/>
            </p:nvSpPr>
            <p:spPr bwMode="auto">
              <a:xfrm>
                <a:off x="1079501" y="4427538"/>
                <a:ext cx="34925" cy="33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106" name="Oval 237"/>
              <p:cNvSpPr>
                <a:spLocks noChangeArrowheads="1"/>
              </p:cNvSpPr>
              <p:nvPr/>
            </p:nvSpPr>
            <p:spPr bwMode="auto">
              <a:xfrm>
                <a:off x="1079501" y="4584700"/>
                <a:ext cx="34925" cy="349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107" name="Oval 238"/>
              <p:cNvSpPr>
                <a:spLocks noChangeArrowheads="1"/>
              </p:cNvSpPr>
              <p:nvPr/>
            </p:nvSpPr>
            <p:spPr bwMode="auto">
              <a:xfrm>
                <a:off x="1079501" y="4740275"/>
                <a:ext cx="34925" cy="33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grpSp>
      </p:grpSp>
      <p:sp>
        <p:nvSpPr>
          <p:cNvPr id="111" name="文本框 110"/>
          <p:cNvSpPr txBox="1"/>
          <p:nvPr/>
        </p:nvSpPr>
        <p:spPr>
          <a:xfrm>
            <a:off x="914252" y="2570954"/>
            <a:ext cx="1510171" cy="400110"/>
          </a:xfrm>
          <a:prstGeom prst="rect">
            <a:avLst/>
          </a:prstGeom>
          <a:noFill/>
        </p:spPr>
        <p:txBody>
          <a:bodyPr wrap="square" rtlCol="0">
            <a:spAutoFit/>
          </a:bodyPr>
          <a:lstStyle/>
          <a:p>
            <a:pPr fontAlgn="auto">
              <a:spcBef>
                <a:spcPts val="0"/>
              </a:spcBef>
              <a:spcAft>
                <a:spcPts val="0"/>
              </a:spcAft>
            </a:pPr>
            <a:r>
              <a:rPr lang="zh-CN" altLang="en-US" sz="2000" b="1" dirty="0">
                <a:solidFill>
                  <a:srgbClr val="0174AB"/>
                </a:solidFill>
                <a:latin typeface="Times New Roman" panose="02020603050405020304" pitchFamily="18" charset="0"/>
                <a:ea typeface="宋体" panose="02010600030101010101" pitchFamily="2" charset="-122"/>
                <a:cs typeface="+mn-ea"/>
              </a:rPr>
              <a:t>能力目标</a:t>
            </a:r>
          </a:p>
        </p:txBody>
      </p:sp>
      <p:sp>
        <p:nvSpPr>
          <p:cNvPr id="114" name="矩形 113"/>
          <p:cNvSpPr/>
          <p:nvPr/>
        </p:nvSpPr>
        <p:spPr>
          <a:xfrm>
            <a:off x="3044484" y="1585458"/>
            <a:ext cx="5145927" cy="553998"/>
          </a:xfrm>
          <a:prstGeom prst="rect">
            <a:avLst/>
          </a:prstGeom>
          <a:ln>
            <a:solidFill>
              <a:schemeClr val="accent1"/>
            </a:solidFill>
            <a:prstDash val="dash"/>
          </a:ln>
        </p:spPr>
        <p:txBody>
          <a:bodyPr wrap="square">
            <a:spAutoFit/>
          </a:bodyPr>
          <a:lstStyle/>
          <a:p>
            <a:pPr defTabSz="462916" fontAlgn="auto">
              <a:lnSpc>
                <a:spcPct val="150000"/>
              </a:lnSpc>
              <a:spcBef>
                <a:spcPts val="0"/>
              </a:spcBef>
              <a:spcAft>
                <a:spcPts val="0"/>
              </a:spcAft>
              <a:buClr>
                <a:srgbClr val="4F81BD"/>
              </a:buClr>
              <a:buSzPct val="60000"/>
            </a:pPr>
            <a:r>
              <a:rPr lang="zh-CN" altLang="en-US" sz="2000" dirty="0" smtClean="0">
                <a:solidFill>
                  <a:srgbClr val="000000"/>
                </a:solidFill>
                <a:latin typeface="Times New Roman" panose="02020603050405020304" pitchFamily="18" charset="0"/>
                <a:ea typeface="宋体" panose="02010600030101010101" pitchFamily="2" charset="-122"/>
                <a:cs typeface="+mn-ea"/>
                <a:sym typeface="Times New Roman" panose="02020603050405020304" pitchFamily="18" charset="0"/>
              </a:rPr>
              <a:t>能签订合同中的品名和品质条款</a:t>
            </a:r>
            <a:endParaRPr lang="zh-CN" altLang="en-US" sz="2000" dirty="0">
              <a:solidFill>
                <a:srgbClr val="000000"/>
              </a:solidFill>
              <a:latin typeface="Times New Roman" panose="02020603050405020304" pitchFamily="18" charset="0"/>
              <a:ea typeface="宋体" panose="02010600030101010101" pitchFamily="2" charset="-122"/>
              <a:cs typeface="+mn-ea"/>
              <a:sym typeface="Times New Roman" panose="02020603050405020304" pitchFamily="18" charset="0"/>
            </a:endParaRPr>
          </a:p>
        </p:txBody>
      </p:sp>
      <p:grpSp>
        <p:nvGrpSpPr>
          <p:cNvPr id="59" name="Group 67"/>
          <p:cNvGrpSpPr/>
          <p:nvPr/>
        </p:nvGrpSpPr>
        <p:grpSpPr>
          <a:xfrm>
            <a:off x="964689" y="5575084"/>
            <a:ext cx="500116" cy="656281"/>
            <a:chOff x="2587624" y="-3175"/>
            <a:chExt cx="4133849" cy="7337425"/>
          </a:xfrm>
          <a:solidFill>
            <a:schemeClr val="bg1"/>
          </a:solidFill>
        </p:grpSpPr>
        <p:sp>
          <p:nvSpPr>
            <p:cNvPr id="60" name="Freeform 5"/>
            <p:cNvSpPr>
              <a:spLocks noEditPoints="1"/>
            </p:cNvSpPr>
            <p:nvPr/>
          </p:nvSpPr>
          <p:spPr bwMode="auto">
            <a:xfrm>
              <a:off x="2587624" y="3748088"/>
              <a:ext cx="1843086" cy="1541463"/>
            </a:xfrm>
            <a:custGeom>
              <a:avLst/>
              <a:gdLst/>
              <a:ahLst/>
              <a:cxnLst>
                <a:cxn ang="0">
                  <a:pos x="71" y="27"/>
                </a:cxn>
                <a:cxn ang="0">
                  <a:pos x="50" y="42"/>
                </a:cxn>
                <a:cxn ang="0">
                  <a:pos x="1" y="390"/>
                </a:cxn>
                <a:cxn ang="0">
                  <a:pos x="16" y="411"/>
                </a:cxn>
                <a:cxn ang="0">
                  <a:pos x="18" y="414"/>
                </a:cxn>
                <a:cxn ang="0">
                  <a:pos x="26" y="419"/>
                </a:cxn>
                <a:cxn ang="0">
                  <a:pos x="27" y="420"/>
                </a:cxn>
                <a:cxn ang="0">
                  <a:pos x="36" y="417"/>
                </a:cxn>
                <a:cxn ang="0">
                  <a:pos x="39" y="414"/>
                </a:cxn>
                <a:cxn ang="0">
                  <a:pos x="481" y="476"/>
                </a:cxn>
                <a:cxn ang="0">
                  <a:pos x="483" y="480"/>
                </a:cxn>
                <a:cxn ang="0">
                  <a:pos x="491" y="484"/>
                </a:cxn>
                <a:cxn ang="0">
                  <a:pos x="492" y="484"/>
                </a:cxn>
                <a:cxn ang="0">
                  <a:pos x="501" y="482"/>
                </a:cxn>
                <a:cxn ang="0">
                  <a:pos x="504" y="479"/>
                </a:cxn>
                <a:cxn ang="0">
                  <a:pos x="508" y="480"/>
                </a:cxn>
                <a:cxn ang="0">
                  <a:pos x="529" y="464"/>
                </a:cxn>
                <a:cxn ang="0">
                  <a:pos x="577" y="116"/>
                </a:cxn>
                <a:cxn ang="0">
                  <a:pos x="562" y="95"/>
                </a:cxn>
                <a:cxn ang="0">
                  <a:pos x="504" y="87"/>
                </a:cxn>
                <a:cxn ang="0">
                  <a:pos x="502" y="97"/>
                </a:cxn>
                <a:cxn ang="0">
                  <a:pos x="423" y="86"/>
                </a:cxn>
                <a:cxn ang="0">
                  <a:pos x="426" y="63"/>
                </a:cxn>
                <a:cxn ang="0">
                  <a:pos x="416" y="61"/>
                </a:cxn>
                <a:cxn ang="0">
                  <a:pos x="418" y="48"/>
                </a:cxn>
                <a:cxn ang="0">
                  <a:pos x="397" y="17"/>
                </a:cxn>
                <a:cxn ang="0">
                  <a:pos x="397" y="31"/>
                </a:cxn>
                <a:cxn ang="0">
                  <a:pos x="395" y="58"/>
                </a:cxn>
                <a:cxn ang="0">
                  <a:pos x="395" y="58"/>
                </a:cxn>
                <a:cxn ang="0">
                  <a:pos x="388" y="58"/>
                </a:cxn>
                <a:cxn ang="0">
                  <a:pos x="385" y="80"/>
                </a:cxn>
                <a:cxn ang="0">
                  <a:pos x="256" y="62"/>
                </a:cxn>
                <a:cxn ang="0">
                  <a:pos x="259" y="39"/>
                </a:cxn>
                <a:cxn ang="0">
                  <a:pos x="253" y="39"/>
                </a:cxn>
                <a:cxn ang="0">
                  <a:pos x="253" y="38"/>
                </a:cxn>
                <a:cxn ang="0">
                  <a:pos x="274" y="19"/>
                </a:cxn>
                <a:cxn ang="0">
                  <a:pos x="258" y="0"/>
                </a:cxn>
                <a:cxn ang="0">
                  <a:pos x="237" y="22"/>
                </a:cxn>
                <a:cxn ang="0">
                  <a:pos x="235" y="36"/>
                </a:cxn>
                <a:cxn ang="0">
                  <a:pos x="222" y="34"/>
                </a:cxn>
                <a:cxn ang="0">
                  <a:pos x="218" y="57"/>
                </a:cxn>
                <a:cxn ang="0">
                  <a:pos x="140" y="46"/>
                </a:cxn>
                <a:cxn ang="0">
                  <a:pos x="141" y="37"/>
                </a:cxn>
                <a:cxn ang="0">
                  <a:pos x="71" y="27"/>
                </a:cxn>
                <a:cxn ang="0">
                  <a:pos x="250" y="49"/>
                </a:cxn>
                <a:cxn ang="0">
                  <a:pos x="248" y="61"/>
                </a:cxn>
                <a:cxn ang="0">
                  <a:pos x="226" y="58"/>
                </a:cxn>
                <a:cxn ang="0">
                  <a:pos x="227" y="46"/>
                </a:cxn>
                <a:cxn ang="0">
                  <a:pos x="250" y="49"/>
                </a:cxn>
                <a:cxn ang="0">
                  <a:pos x="392" y="81"/>
                </a:cxn>
                <a:cxn ang="0">
                  <a:pos x="393" y="69"/>
                </a:cxn>
                <a:cxn ang="0">
                  <a:pos x="416" y="72"/>
                </a:cxn>
                <a:cxn ang="0">
                  <a:pos x="414" y="84"/>
                </a:cxn>
                <a:cxn ang="0">
                  <a:pos x="392" y="81"/>
                </a:cxn>
              </a:cxnLst>
              <a:rect l="0" t="0" r="r" b="b"/>
              <a:pathLst>
                <a:path w="579" h="485">
                  <a:moveTo>
                    <a:pt x="71" y="27"/>
                  </a:moveTo>
                  <a:cubicBezTo>
                    <a:pt x="59" y="25"/>
                    <a:pt x="52" y="30"/>
                    <a:pt x="50" y="42"/>
                  </a:cubicBezTo>
                  <a:cubicBezTo>
                    <a:pt x="1" y="390"/>
                    <a:pt x="1" y="390"/>
                    <a:pt x="1" y="390"/>
                  </a:cubicBezTo>
                  <a:cubicBezTo>
                    <a:pt x="0" y="402"/>
                    <a:pt x="5" y="409"/>
                    <a:pt x="16" y="411"/>
                  </a:cubicBezTo>
                  <a:cubicBezTo>
                    <a:pt x="17" y="412"/>
                    <a:pt x="17" y="413"/>
                    <a:pt x="18" y="414"/>
                  </a:cubicBezTo>
                  <a:cubicBezTo>
                    <a:pt x="20" y="417"/>
                    <a:pt x="23" y="419"/>
                    <a:pt x="26" y="419"/>
                  </a:cubicBezTo>
                  <a:cubicBezTo>
                    <a:pt x="27" y="420"/>
                    <a:pt x="27" y="420"/>
                    <a:pt x="27" y="420"/>
                  </a:cubicBezTo>
                  <a:cubicBezTo>
                    <a:pt x="30" y="420"/>
                    <a:pt x="33" y="419"/>
                    <a:pt x="36" y="417"/>
                  </a:cubicBezTo>
                  <a:cubicBezTo>
                    <a:pt x="37" y="416"/>
                    <a:pt x="38" y="415"/>
                    <a:pt x="39" y="414"/>
                  </a:cubicBezTo>
                  <a:cubicBezTo>
                    <a:pt x="481" y="476"/>
                    <a:pt x="481" y="476"/>
                    <a:pt x="481" y="476"/>
                  </a:cubicBezTo>
                  <a:cubicBezTo>
                    <a:pt x="482" y="477"/>
                    <a:pt x="483" y="478"/>
                    <a:pt x="483" y="480"/>
                  </a:cubicBezTo>
                  <a:cubicBezTo>
                    <a:pt x="485" y="482"/>
                    <a:pt x="488" y="484"/>
                    <a:pt x="491" y="484"/>
                  </a:cubicBezTo>
                  <a:cubicBezTo>
                    <a:pt x="492" y="484"/>
                    <a:pt x="492" y="484"/>
                    <a:pt x="492" y="484"/>
                  </a:cubicBezTo>
                  <a:cubicBezTo>
                    <a:pt x="496" y="485"/>
                    <a:pt x="499" y="484"/>
                    <a:pt x="501" y="482"/>
                  </a:cubicBezTo>
                  <a:cubicBezTo>
                    <a:pt x="502" y="481"/>
                    <a:pt x="503" y="480"/>
                    <a:pt x="504" y="479"/>
                  </a:cubicBezTo>
                  <a:cubicBezTo>
                    <a:pt x="508" y="480"/>
                    <a:pt x="508" y="480"/>
                    <a:pt x="508" y="480"/>
                  </a:cubicBezTo>
                  <a:cubicBezTo>
                    <a:pt x="520" y="482"/>
                    <a:pt x="527" y="476"/>
                    <a:pt x="529" y="464"/>
                  </a:cubicBezTo>
                  <a:cubicBezTo>
                    <a:pt x="577" y="116"/>
                    <a:pt x="577" y="116"/>
                    <a:pt x="577" y="116"/>
                  </a:cubicBezTo>
                  <a:cubicBezTo>
                    <a:pt x="579" y="104"/>
                    <a:pt x="574" y="97"/>
                    <a:pt x="562" y="95"/>
                  </a:cubicBezTo>
                  <a:cubicBezTo>
                    <a:pt x="504" y="87"/>
                    <a:pt x="504" y="87"/>
                    <a:pt x="504" y="87"/>
                  </a:cubicBezTo>
                  <a:cubicBezTo>
                    <a:pt x="502" y="97"/>
                    <a:pt x="502" y="97"/>
                    <a:pt x="502" y="97"/>
                  </a:cubicBezTo>
                  <a:cubicBezTo>
                    <a:pt x="423" y="86"/>
                    <a:pt x="423" y="86"/>
                    <a:pt x="423" y="86"/>
                  </a:cubicBezTo>
                  <a:cubicBezTo>
                    <a:pt x="426" y="63"/>
                    <a:pt x="426" y="63"/>
                    <a:pt x="426" y="63"/>
                  </a:cubicBezTo>
                  <a:cubicBezTo>
                    <a:pt x="416" y="61"/>
                    <a:pt x="416" y="61"/>
                    <a:pt x="416" y="61"/>
                  </a:cubicBezTo>
                  <a:cubicBezTo>
                    <a:pt x="418" y="48"/>
                    <a:pt x="418" y="48"/>
                    <a:pt x="418" y="48"/>
                  </a:cubicBezTo>
                  <a:cubicBezTo>
                    <a:pt x="420" y="33"/>
                    <a:pt x="413" y="23"/>
                    <a:pt x="397" y="17"/>
                  </a:cubicBezTo>
                  <a:cubicBezTo>
                    <a:pt x="397" y="31"/>
                    <a:pt x="397" y="31"/>
                    <a:pt x="397" y="31"/>
                  </a:cubicBezTo>
                  <a:cubicBezTo>
                    <a:pt x="398" y="35"/>
                    <a:pt x="398" y="44"/>
                    <a:pt x="395" y="58"/>
                  </a:cubicBezTo>
                  <a:cubicBezTo>
                    <a:pt x="395" y="58"/>
                    <a:pt x="395" y="58"/>
                    <a:pt x="395" y="58"/>
                  </a:cubicBezTo>
                  <a:cubicBezTo>
                    <a:pt x="388" y="58"/>
                    <a:pt x="388" y="58"/>
                    <a:pt x="388" y="58"/>
                  </a:cubicBezTo>
                  <a:cubicBezTo>
                    <a:pt x="385" y="80"/>
                    <a:pt x="385" y="80"/>
                    <a:pt x="385" y="80"/>
                  </a:cubicBezTo>
                  <a:cubicBezTo>
                    <a:pt x="256" y="62"/>
                    <a:pt x="256" y="62"/>
                    <a:pt x="256" y="62"/>
                  </a:cubicBezTo>
                  <a:cubicBezTo>
                    <a:pt x="259" y="39"/>
                    <a:pt x="259" y="39"/>
                    <a:pt x="259" y="39"/>
                  </a:cubicBezTo>
                  <a:cubicBezTo>
                    <a:pt x="253" y="39"/>
                    <a:pt x="253" y="39"/>
                    <a:pt x="253" y="39"/>
                  </a:cubicBezTo>
                  <a:cubicBezTo>
                    <a:pt x="253" y="38"/>
                    <a:pt x="253" y="38"/>
                    <a:pt x="253" y="38"/>
                  </a:cubicBezTo>
                  <a:cubicBezTo>
                    <a:pt x="255" y="22"/>
                    <a:pt x="262" y="16"/>
                    <a:pt x="274" y="19"/>
                  </a:cubicBezTo>
                  <a:cubicBezTo>
                    <a:pt x="258" y="0"/>
                    <a:pt x="258" y="0"/>
                    <a:pt x="258" y="0"/>
                  </a:cubicBezTo>
                  <a:cubicBezTo>
                    <a:pt x="246" y="2"/>
                    <a:pt x="239" y="10"/>
                    <a:pt x="237" y="22"/>
                  </a:cubicBezTo>
                  <a:cubicBezTo>
                    <a:pt x="235" y="36"/>
                    <a:pt x="235" y="36"/>
                    <a:pt x="235" y="36"/>
                  </a:cubicBezTo>
                  <a:cubicBezTo>
                    <a:pt x="222" y="34"/>
                    <a:pt x="222" y="34"/>
                    <a:pt x="222" y="34"/>
                  </a:cubicBezTo>
                  <a:cubicBezTo>
                    <a:pt x="218" y="57"/>
                    <a:pt x="218" y="57"/>
                    <a:pt x="218" y="57"/>
                  </a:cubicBezTo>
                  <a:cubicBezTo>
                    <a:pt x="140" y="46"/>
                    <a:pt x="140" y="46"/>
                    <a:pt x="140" y="46"/>
                  </a:cubicBezTo>
                  <a:cubicBezTo>
                    <a:pt x="141" y="37"/>
                    <a:pt x="141" y="37"/>
                    <a:pt x="141" y="37"/>
                  </a:cubicBezTo>
                  <a:lnTo>
                    <a:pt x="71" y="27"/>
                  </a:lnTo>
                  <a:close/>
                  <a:moveTo>
                    <a:pt x="250" y="49"/>
                  </a:moveTo>
                  <a:cubicBezTo>
                    <a:pt x="248" y="61"/>
                    <a:pt x="248" y="61"/>
                    <a:pt x="248" y="61"/>
                  </a:cubicBezTo>
                  <a:cubicBezTo>
                    <a:pt x="226" y="58"/>
                    <a:pt x="226" y="58"/>
                    <a:pt x="226" y="58"/>
                  </a:cubicBezTo>
                  <a:cubicBezTo>
                    <a:pt x="227" y="46"/>
                    <a:pt x="227" y="46"/>
                    <a:pt x="227" y="46"/>
                  </a:cubicBezTo>
                  <a:lnTo>
                    <a:pt x="250" y="49"/>
                  </a:lnTo>
                  <a:close/>
                  <a:moveTo>
                    <a:pt x="392" y="81"/>
                  </a:moveTo>
                  <a:cubicBezTo>
                    <a:pt x="393" y="69"/>
                    <a:pt x="393" y="69"/>
                    <a:pt x="393" y="69"/>
                  </a:cubicBezTo>
                  <a:cubicBezTo>
                    <a:pt x="416" y="72"/>
                    <a:pt x="416" y="72"/>
                    <a:pt x="416" y="72"/>
                  </a:cubicBezTo>
                  <a:cubicBezTo>
                    <a:pt x="414" y="84"/>
                    <a:pt x="414" y="84"/>
                    <a:pt x="414" y="84"/>
                  </a:cubicBezTo>
                  <a:lnTo>
                    <a:pt x="392" y="81"/>
                  </a:lnTo>
                  <a:close/>
                </a:path>
              </a:pathLst>
            </a:custGeom>
            <a:grpFill/>
            <a:ln w="9525">
              <a:noFill/>
              <a:round/>
              <a:headEnd/>
              <a:tailEnd/>
            </a:ln>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en-US">
                <a:solidFill>
                  <a:prstClr val="black"/>
                </a:solidFill>
                <a:latin typeface="Times New Roman"/>
                <a:ea typeface="宋体"/>
              </a:endParaRPr>
            </a:p>
          </p:txBody>
        </p:sp>
        <p:sp>
          <p:nvSpPr>
            <p:cNvPr id="61" name="Freeform 8"/>
            <p:cNvSpPr>
              <a:spLocks/>
            </p:cNvSpPr>
            <p:nvPr/>
          </p:nvSpPr>
          <p:spPr bwMode="auto">
            <a:xfrm>
              <a:off x="2771775" y="-3175"/>
              <a:ext cx="3949698" cy="7337425"/>
            </a:xfrm>
            <a:custGeom>
              <a:avLst/>
              <a:gdLst/>
              <a:ahLst/>
              <a:cxnLst>
                <a:cxn ang="0">
                  <a:pos x="743" y="97"/>
                </a:cxn>
                <a:cxn ang="0">
                  <a:pos x="724" y="161"/>
                </a:cxn>
                <a:cxn ang="0">
                  <a:pos x="707" y="220"/>
                </a:cxn>
                <a:cxn ang="0">
                  <a:pos x="716" y="247"/>
                </a:cxn>
                <a:cxn ang="0">
                  <a:pos x="711" y="273"/>
                </a:cxn>
                <a:cxn ang="0">
                  <a:pos x="767" y="327"/>
                </a:cxn>
                <a:cxn ang="0">
                  <a:pos x="722" y="448"/>
                </a:cxn>
                <a:cxn ang="0">
                  <a:pos x="686" y="682"/>
                </a:cxn>
                <a:cxn ang="0">
                  <a:pos x="672" y="751"/>
                </a:cxn>
                <a:cxn ang="0">
                  <a:pos x="618" y="794"/>
                </a:cxn>
                <a:cxn ang="0">
                  <a:pos x="416" y="742"/>
                </a:cxn>
                <a:cxn ang="0">
                  <a:pos x="348" y="503"/>
                </a:cxn>
                <a:cxn ang="0">
                  <a:pos x="306" y="304"/>
                </a:cxn>
                <a:cxn ang="0">
                  <a:pos x="324" y="273"/>
                </a:cxn>
                <a:cxn ang="0">
                  <a:pos x="326" y="228"/>
                </a:cxn>
                <a:cxn ang="0">
                  <a:pos x="332" y="144"/>
                </a:cxn>
                <a:cxn ang="0">
                  <a:pos x="343" y="83"/>
                </a:cxn>
                <a:cxn ang="0">
                  <a:pos x="251" y="3"/>
                </a:cxn>
                <a:cxn ang="0">
                  <a:pos x="143" y="16"/>
                </a:cxn>
                <a:cxn ang="0">
                  <a:pos x="81" y="167"/>
                </a:cxn>
                <a:cxn ang="0">
                  <a:pos x="110" y="263"/>
                </a:cxn>
                <a:cxn ang="0">
                  <a:pos x="67" y="361"/>
                </a:cxn>
                <a:cxn ang="0">
                  <a:pos x="82" y="1272"/>
                </a:cxn>
                <a:cxn ang="0">
                  <a:pos x="81" y="1602"/>
                </a:cxn>
                <a:cxn ang="0">
                  <a:pos x="63" y="2082"/>
                </a:cxn>
                <a:cxn ang="0">
                  <a:pos x="332" y="2304"/>
                </a:cxn>
                <a:cxn ang="0">
                  <a:pos x="456" y="2256"/>
                </a:cxn>
                <a:cxn ang="0">
                  <a:pos x="515" y="2197"/>
                </a:cxn>
                <a:cxn ang="0">
                  <a:pos x="332" y="2058"/>
                </a:cxn>
                <a:cxn ang="0">
                  <a:pos x="399" y="1616"/>
                </a:cxn>
                <a:cxn ang="0">
                  <a:pos x="447" y="1202"/>
                </a:cxn>
                <a:cxn ang="0">
                  <a:pos x="430" y="902"/>
                </a:cxn>
                <a:cxn ang="0">
                  <a:pos x="614" y="937"/>
                </a:cxn>
                <a:cxn ang="0">
                  <a:pos x="665" y="951"/>
                </a:cxn>
                <a:cxn ang="0">
                  <a:pos x="713" y="1283"/>
                </a:cxn>
                <a:cxn ang="0">
                  <a:pos x="819" y="1939"/>
                </a:cxn>
                <a:cxn ang="0">
                  <a:pos x="769" y="2111"/>
                </a:cxn>
                <a:cxn ang="0">
                  <a:pos x="609" y="2203"/>
                </a:cxn>
                <a:cxn ang="0">
                  <a:pos x="760" y="2240"/>
                </a:cxn>
                <a:cxn ang="0">
                  <a:pos x="832" y="2244"/>
                </a:cxn>
                <a:cxn ang="0">
                  <a:pos x="899" y="2289"/>
                </a:cxn>
                <a:cxn ang="0">
                  <a:pos x="1104" y="2214"/>
                </a:cxn>
                <a:cxn ang="0">
                  <a:pos x="1110" y="2066"/>
                </a:cxn>
                <a:cxn ang="0">
                  <a:pos x="1085" y="1626"/>
                </a:cxn>
                <a:cxn ang="0">
                  <a:pos x="1067" y="1328"/>
                </a:cxn>
                <a:cxn ang="0">
                  <a:pos x="1066" y="1271"/>
                </a:cxn>
                <a:cxn ang="0">
                  <a:pos x="1090" y="1202"/>
                </a:cxn>
                <a:cxn ang="0">
                  <a:pos x="1141" y="957"/>
                </a:cxn>
                <a:cxn ang="0">
                  <a:pos x="1225" y="717"/>
                </a:cxn>
                <a:cxn ang="0">
                  <a:pos x="1153" y="548"/>
                </a:cxn>
                <a:cxn ang="0">
                  <a:pos x="939" y="274"/>
                </a:cxn>
                <a:cxn ang="0">
                  <a:pos x="973" y="144"/>
                </a:cxn>
                <a:cxn ang="0">
                  <a:pos x="902" y="47"/>
                </a:cxn>
                <a:cxn ang="0">
                  <a:pos x="876" y="38"/>
                </a:cxn>
                <a:cxn ang="0">
                  <a:pos x="839" y="40"/>
                </a:cxn>
                <a:cxn ang="0">
                  <a:pos x="761" y="44"/>
                </a:cxn>
              </a:cxnLst>
              <a:rect l="0" t="0" r="r" b="b"/>
              <a:pathLst>
                <a:path w="1241" h="2308">
                  <a:moveTo>
                    <a:pt x="727" y="55"/>
                  </a:moveTo>
                  <a:cubicBezTo>
                    <a:pt x="728" y="65"/>
                    <a:pt x="728" y="65"/>
                    <a:pt x="728" y="65"/>
                  </a:cubicBezTo>
                  <a:cubicBezTo>
                    <a:pt x="729" y="72"/>
                    <a:pt x="729" y="72"/>
                    <a:pt x="729" y="72"/>
                  </a:cubicBezTo>
                  <a:cubicBezTo>
                    <a:pt x="734" y="82"/>
                    <a:pt x="734" y="82"/>
                    <a:pt x="734" y="82"/>
                  </a:cubicBezTo>
                  <a:cubicBezTo>
                    <a:pt x="739" y="83"/>
                    <a:pt x="739" y="83"/>
                    <a:pt x="739" y="83"/>
                  </a:cubicBezTo>
                  <a:cubicBezTo>
                    <a:pt x="742" y="91"/>
                    <a:pt x="742" y="91"/>
                    <a:pt x="742" y="91"/>
                  </a:cubicBezTo>
                  <a:cubicBezTo>
                    <a:pt x="743" y="97"/>
                    <a:pt x="743" y="97"/>
                    <a:pt x="743" y="97"/>
                  </a:cubicBezTo>
                  <a:cubicBezTo>
                    <a:pt x="741" y="101"/>
                    <a:pt x="741" y="101"/>
                    <a:pt x="741" y="101"/>
                  </a:cubicBezTo>
                  <a:cubicBezTo>
                    <a:pt x="735" y="107"/>
                    <a:pt x="735" y="107"/>
                    <a:pt x="735" y="107"/>
                  </a:cubicBezTo>
                  <a:cubicBezTo>
                    <a:pt x="721" y="137"/>
                    <a:pt x="721" y="137"/>
                    <a:pt x="721" y="137"/>
                  </a:cubicBezTo>
                  <a:cubicBezTo>
                    <a:pt x="719" y="145"/>
                    <a:pt x="719" y="145"/>
                    <a:pt x="719" y="145"/>
                  </a:cubicBezTo>
                  <a:cubicBezTo>
                    <a:pt x="719" y="148"/>
                    <a:pt x="719" y="148"/>
                    <a:pt x="719" y="148"/>
                  </a:cubicBezTo>
                  <a:cubicBezTo>
                    <a:pt x="724" y="157"/>
                    <a:pt x="724" y="157"/>
                    <a:pt x="724" y="157"/>
                  </a:cubicBezTo>
                  <a:cubicBezTo>
                    <a:pt x="724" y="161"/>
                    <a:pt x="724" y="161"/>
                    <a:pt x="724" y="161"/>
                  </a:cubicBezTo>
                  <a:cubicBezTo>
                    <a:pt x="722" y="167"/>
                    <a:pt x="722" y="167"/>
                    <a:pt x="722" y="167"/>
                  </a:cubicBezTo>
                  <a:cubicBezTo>
                    <a:pt x="718" y="176"/>
                    <a:pt x="718" y="176"/>
                    <a:pt x="718" y="176"/>
                  </a:cubicBezTo>
                  <a:cubicBezTo>
                    <a:pt x="695" y="204"/>
                    <a:pt x="695" y="204"/>
                    <a:pt x="695" y="204"/>
                  </a:cubicBezTo>
                  <a:cubicBezTo>
                    <a:pt x="694" y="208"/>
                    <a:pt x="694" y="208"/>
                    <a:pt x="694" y="208"/>
                  </a:cubicBezTo>
                  <a:cubicBezTo>
                    <a:pt x="695" y="211"/>
                    <a:pt x="695" y="211"/>
                    <a:pt x="695" y="211"/>
                  </a:cubicBezTo>
                  <a:cubicBezTo>
                    <a:pt x="700" y="217"/>
                    <a:pt x="700" y="217"/>
                    <a:pt x="700" y="217"/>
                  </a:cubicBezTo>
                  <a:cubicBezTo>
                    <a:pt x="707" y="220"/>
                    <a:pt x="707" y="220"/>
                    <a:pt x="707" y="220"/>
                  </a:cubicBezTo>
                  <a:cubicBezTo>
                    <a:pt x="714" y="224"/>
                    <a:pt x="714" y="224"/>
                    <a:pt x="714" y="224"/>
                  </a:cubicBezTo>
                  <a:cubicBezTo>
                    <a:pt x="714" y="230"/>
                    <a:pt x="714" y="230"/>
                    <a:pt x="714" y="230"/>
                  </a:cubicBezTo>
                  <a:cubicBezTo>
                    <a:pt x="711" y="234"/>
                    <a:pt x="711" y="234"/>
                    <a:pt x="711" y="234"/>
                  </a:cubicBezTo>
                  <a:cubicBezTo>
                    <a:pt x="709" y="237"/>
                    <a:pt x="709" y="237"/>
                    <a:pt x="709" y="237"/>
                  </a:cubicBezTo>
                  <a:cubicBezTo>
                    <a:pt x="709" y="241"/>
                    <a:pt x="709" y="241"/>
                    <a:pt x="709" y="241"/>
                  </a:cubicBezTo>
                  <a:cubicBezTo>
                    <a:pt x="712" y="244"/>
                    <a:pt x="712" y="244"/>
                    <a:pt x="712" y="244"/>
                  </a:cubicBezTo>
                  <a:cubicBezTo>
                    <a:pt x="716" y="247"/>
                    <a:pt x="716" y="247"/>
                    <a:pt x="716" y="247"/>
                  </a:cubicBezTo>
                  <a:cubicBezTo>
                    <a:pt x="716" y="252"/>
                    <a:pt x="716" y="252"/>
                    <a:pt x="716" y="252"/>
                  </a:cubicBezTo>
                  <a:cubicBezTo>
                    <a:pt x="713" y="257"/>
                    <a:pt x="713" y="257"/>
                    <a:pt x="713" y="257"/>
                  </a:cubicBezTo>
                  <a:cubicBezTo>
                    <a:pt x="709" y="259"/>
                    <a:pt x="709" y="259"/>
                    <a:pt x="709" y="259"/>
                  </a:cubicBezTo>
                  <a:cubicBezTo>
                    <a:pt x="706" y="263"/>
                    <a:pt x="706" y="263"/>
                    <a:pt x="706" y="263"/>
                  </a:cubicBezTo>
                  <a:cubicBezTo>
                    <a:pt x="706" y="267"/>
                    <a:pt x="706" y="267"/>
                    <a:pt x="706" y="267"/>
                  </a:cubicBezTo>
                  <a:cubicBezTo>
                    <a:pt x="709" y="269"/>
                    <a:pt x="709" y="269"/>
                    <a:pt x="709" y="269"/>
                  </a:cubicBezTo>
                  <a:cubicBezTo>
                    <a:pt x="711" y="273"/>
                    <a:pt x="711" y="273"/>
                    <a:pt x="711" y="273"/>
                  </a:cubicBezTo>
                  <a:cubicBezTo>
                    <a:pt x="711" y="281"/>
                    <a:pt x="711" y="281"/>
                    <a:pt x="711" y="281"/>
                  </a:cubicBezTo>
                  <a:cubicBezTo>
                    <a:pt x="707" y="286"/>
                    <a:pt x="707" y="286"/>
                    <a:pt x="707" y="286"/>
                  </a:cubicBezTo>
                  <a:cubicBezTo>
                    <a:pt x="705" y="295"/>
                    <a:pt x="705" y="295"/>
                    <a:pt x="705" y="295"/>
                  </a:cubicBezTo>
                  <a:cubicBezTo>
                    <a:pt x="707" y="304"/>
                    <a:pt x="707" y="304"/>
                    <a:pt x="707" y="304"/>
                  </a:cubicBezTo>
                  <a:cubicBezTo>
                    <a:pt x="717" y="312"/>
                    <a:pt x="717" y="312"/>
                    <a:pt x="717" y="312"/>
                  </a:cubicBezTo>
                  <a:cubicBezTo>
                    <a:pt x="750" y="319"/>
                    <a:pt x="750" y="319"/>
                    <a:pt x="750" y="319"/>
                  </a:cubicBezTo>
                  <a:cubicBezTo>
                    <a:pt x="767" y="327"/>
                    <a:pt x="767" y="327"/>
                    <a:pt x="767" y="327"/>
                  </a:cubicBezTo>
                  <a:cubicBezTo>
                    <a:pt x="789" y="344"/>
                    <a:pt x="789" y="344"/>
                    <a:pt x="789" y="344"/>
                  </a:cubicBezTo>
                  <a:cubicBezTo>
                    <a:pt x="799" y="356"/>
                    <a:pt x="799" y="356"/>
                    <a:pt x="799" y="356"/>
                  </a:cubicBezTo>
                  <a:cubicBezTo>
                    <a:pt x="799" y="370"/>
                    <a:pt x="799" y="370"/>
                    <a:pt x="799" y="370"/>
                  </a:cubicBezTo>
                  <a:cubicBezTo>
                    <a:pt x="795" y="386"/>
                    <a:pt x="795" y="386"/>
                    <a:pt x="795" y="386"/>
                  </a:cubicBezTo>
                  <a:cubicBezTo>
                    <a:pt x="788" y="397"/>
                    <a:pt x="788" y="397"/>
                    <a:pt x="788" y="397"/>
                  </a:cubicBezTo>
                  <a:cubicBezTo>
                    <a:pt x="744" y="428"/>
                    <a:pt x="744" y="428"/>
                    <a:pt x="744" y="428"/>
                  </a:cubicBezTo>
                  <a:cubicBezTo>
                    <a:pt x="722" y="448"/>
                    <a:pt x="722" y="448"/>
                    <a:pt x="722" y="448"/>
                  </a:cubicBezTo>
                  <a:cubicBezTo>
                    <a:pt x="707" y="471"/>
                    <a:pt x="707" y="471"/>
                    <a:pt x="707" y="471"/>
                  </a:cubicBezTo>
                  <a:cubicBezTo>
                    <a:pt x="701" y="496"/>
                    <a:pt x="701" y="496"/>
                    <a:pt x="701" y="496"/>
                  </a:cubicBezTo>
                  <a:cubicBezTo>
                    <a:pt x="696" y="542"/>
                    <a:pt x="696" y="542"/>
                    <a:pt x="696" y="542"/>
                  </a:cubicBezTo>
                  <a:cubicBezTo>
                    <a:pt x="695" y="621"/>
                    <a:pt x="695" y="621"/>
                    <a:pt x="695" y="621"/>
                  </a:cubicBezTo>
                  <a:cubicBezTo>
                    <a:pt x="692" y="632"/>
                    <a:pt x="692" y="632"/>
                    <a:pt x="692" y="632"/>
                  </a:cubicBezTo>
                  <a:cubicBezTo>
                    <a:pt x="687" y="643"/>
                    <a:pt x="687" y="643"/>
                    <a:pt x="687" y="643"/>
                  </a:cubicBezTo>
                  <a:cubicBezTo>
                    <a:pt x="686" y="682"/>
                    <a:pt x="686" y="682"/>
                    <a:pt x="686" y="682"/>
                  </a:cubicBezTo>
                  <a:cubicBezTo>
                    <a:pt x="687" y="690"/>
                    <a:pt x="687" y="690"/>
                    <a:pt x="687" y="690"/>
                  </a:cubicBezTo>
                  <a:cubicBezTo>
                    <a:pt x="683" y="716"/>
                    <a:pt x="683" y="716"/>
                    <a:pt x="683" y="716"/>
                  </a:cubicBezTo>
                  <a:cubicBezTo>
                    <a:pt x="687" y="726"/>
                    <a:pt x="687" y="726"/>
                    <a:pt x="687" y="726"/>
                  </a:cubicBezTo>
                  <a:cubicBezTo>
                    <a:pt x="687" y="727"/>
                    <a:pt x="688" y="729"/>
                    <a:pt x="690" y="733"/>
                  </a:cubicBezTo>
                  <a:cubicBezTo>
                    <a:pt x="690" y="734"/>
                    <a:pt x="688" y="736"/>
                    <a:pt x="686" y="738"/>
                  </a:cubicBezTo>
                  <a:cubicBezTo>
                    <a:pt x="680" y="743"/>
                    <a:pt x="676" y="746"/>
                    <a:pt x="675" y="746"/>
                  </a:cubicBezTo>
                  <a:cubicBezTo>
                    <a:pt x="674" y="747"/>
                    <a:pt x="673" y="748"/>
                    <a:pt x="672" y="751"/>
                  </a:cubicBezTo>
                  <a:cubicBezTo>
                    <a:pt x="672" y="752"/>
                    <a:pt x="672" y="753"/>
                    <a:pt x="671" y="754"/>
                  </a:cubicBezTo>
                  <a:cubicBezTo>
                    <a:pt x="650" y="782"/>
                    <a:pt x="650" y="782"/>
                    <a:pt x="650" y="782"/>
                  </a:cubicBezTo>
                  <a:cubicBezTo>
                    <a:pt x="644" y="792"/>
                    <a:pt x="644" y="792"/>
                    <a:pt x="644" y="792"/>
                  </a:cubicBezTo>
                  <a:cubicBezTo>
                    <a:pt x="641" y="807"/>
                    <a:pt x="641" y="807"/>
                    <a:pt x="641" y="807"/>
                  </a:cubicBezTo>
                  <a:cubicBezTo>
                    <a:pt x="627" y="812"/>
                    <a:pt x="627" y="812"/>
                    <a:pt x="627" y="812"/>
                  </a:cubicBezTo>
                  <a:cubicBezTo>
                    <a:pt x="624" y="804"/>
                    <a:pt x="624" y="804"/>
                    <a:pt x="624" y="804"/>
                  </a:cubicBezTo>
                  <a:cubicBezTo>
                    <a:pt x="618" y="794"/>
                    <a:pt x="618" y="794"/>
                    <a:pt x="618" y="794"/>
                  </a:cubicBezTo>
                  <a:cubicBezTo>
                    <a:pt x="614" y="791"/>
                    <a:pt x="609" y="789"/>
                    <a:pt x="602" y="790"/>
                  </a:cubicBezTo>
                  <a:cubicBezTo>
                    <a:pt x="568" y="804"/>
                    <a:pt x="568" y="804"/>
                    <a:pt x="568" y="804"/>
                  </a:cubicBezTo>
                  <a:cubicBezTo>
                    <a:pt x="557" y="804"/>
                    <a:pt x="557" y="804"/>
                    <a:pt x="557" y="804"/>
                  </a:cubicBezTo>
                  <a:cubicBezTo>
                    <a:pt x="474" y="771"/>
                    <a:pt x="474" y="771"/>
                    <a:pt x="474" y="771"/>
                  </a:cubicBezTo>
                  <a:cubicBezTo>
                    <a:pt x="464" y="769"/>
                    <a:pt x="464" y="769"/>
                    <a:pt x="464" y="769"/>
                  </a:cubicBezTo>
                  <a:cubicBezTo>
                    <a:pt x="449" y="769"/>
                    <a:pt x="449" y="769"/>
                    <a:pt x="449" y="769"/>
                  </a:cubicBezTo>
                  <a:cubicBezTo>
                    <a:pt x="416" y="742"/>
                    <a:pt x="416" y="742"/>
                    <a:pt x="416" y="742"/>
                  </a:cubicBezTo>
                  <a:cubicBezTo>
                    <a:pt x="413" y="736"/>
                    <a:pt x="411" y="733"/>
                    <a:pt x="410" y="732"/>
                  </a:cubicBezTo>
                  <a:cubicBezTo>
                    <a:pt x="409" y="732"/>
                    <a:pt x="409" y="730"/>
                    <a:pt x="409" y="727"/>
                  </a:cubicBezTo>
                  <a:cubicBezTo>
                    <a:pt x="410" y="722"/>
                    <a:pt x="410" y="722"/>
                    <a:pt x="410" y="722"/>
                  </a:cubicBezTo>
                  <a:cubicBezTo>
                    <a:pt x="416" y="697"/>
                    <a:pt x="416" y="697"/>
                    <a:pt x="416" y="697"/>
                  </a:cubicBezTo>
                  <a:cubicBezTo>
                    <a:pt x="417" y="674"/>
                    <a:pt x="417" y="674"/>
                    <a:pt x="417" y="674"/>
                  </a:cubicBezTo>
                  <a:cubicBezTo>
                    <a:pt x="393" y="578"/>
                    <a:pt x="393" y="578"/>
                    <a:pt x="393" y="578"/>
                  </a:cubicBezTo>
                  <a:cubicBezTo>
                    <a:pt x="348" y="503"/>
                    <a:pt x="348" y="503"/>
                    <a:pt x="348" y="503"/>
                  </a:cubicBezTo>
                  <a:cubicBezTo>
                    <a:pt x="255" y="384"/>
                    <a:pt x="255" y="384"/>
                    <a:pt x="255" y="384"/>
                  </a:cubicBezTo>
                  <a:cubicBezTo>
                    <a:pt x="252" y="375"/>
                    <a:pt x="252" y="375"/>
                    <a:pt x="252" y="375"/>
                  </a:cubicBezTo>
                  <a:cubicBezTo>
                    <a:pt x="253" y="370"/>
                    <a:pt x="253" y="370"/>
                    <a:pt x="253" y="370"/>
                  </a:cubicBezTo>
                  <a:cubicBezTo>
                    <a:pt x="281" y="329"/>
                    <a:pt x="281" y="329"/>
                    <a:pt x="281" y="329"/>
                  </a:cubicBezTo>
                  <a:cubicBezTo>
                    <a:pt x="278" y="327"/>
                    <a:pt x="278" y="327"/>
                    <a:pt x="278" y="327"/>
                  </a:cubicBezTo>
                  <a:cubicBezTo>
                    <a:pt x="279" y="317"/>
                    <a:pt x="279" y="317"/>
                    <a:pt x="279" y="317"/>
                  </a:cubicBezTo>
                  <a:cubicBezTo>
                    <a:pt x="306" y="304"/>
                    <a:pt x="306" y="304"/>
                    <a:pt x="306" y="304"/>
                  </a:cubicBezTo>
                  <a:cubicBezTo>
                    <a:pt x="311" y="304"/>
                    <a:pt x="311" y="304"/>
                    <a:pt x="311" y="304"/>
                  </a:cubicBezTo>
                  <a:cubicBezTo>
                    <a:pt x="318" y="303"/>
                    <a:pt x="318" y="303"/>
                    <a:pt x="318" y="303"/>
                  </a:cubicBezTo>
                  <a:cubicBezTo>
                    <a:pt x="324" y="298"/>
                    <a:pt x="324" y="298"/>
                    <a:pt x="324" y="298"/>
                  </a:cubicBezTo>
                  <a:cubicBezTo>
                    <a:pt x="329" y="292"/>
                    <a:pt x="329" y="292"/>
                    <a:pt x="329" y="292"/>
                  </a:cubicBezTo>
                  <a:cubicBezTo>
                    <a:pt x="330" y="286"/>
                    <a:pt x="330" y="286"/>
                    <a:pt x="330" y="286"/>
                  </a:cubicBezTo>
                  <a:cubicBezTo>
                    <a:pt x="328" y="280"/>
                    <a:pt x="328" y="280"/>
                    <a:pt x="328" y="280"/>
                  </a:cubicBezTo>
                  <a:cubicBezTo>
                    <a:pt x="324" y="273"/>
                    <a:pt x="324" y="273"/>
                    <a:pt x="324" y="273"/>
                  </a:cubicBezTo>
                  <a:cubicBezTo>
                    <a:pt x="324" y="267"/>
                    <a:pt x="324" y="267"/>
                    <a:pt x="324" y="267"/>
                  </a:cubicBezTo>
                  <a:cubicBezTo>
                    <a:pt x="324" y="260"/>
                    <a:pt x="324" y="260"/>
                    <a:pt x="324" y="260"/>
                  </a:cubicBezTo>
                  <a:cubicBezTo>
                    <a:pt x="324" y="253"/>
                    <a:pt x="324" y="253"/>
                    <a:pt x="324" y="253"/>
                  </a:cubicBezTo>
                  <a:cubicBezTo>
                    <a:pt x="318" y="250"/>
                    <a:pt x="318" y="250"/>
                    <a:pt x="318" y="250"/>
                  </a:cubicBezTo>
                  <a:cubicBezTo>
                    <a:pt x="318" y="241"/>
                    <a:pt x="318" y="241"/>
                    <a:pt x="318" y="241"/>
                  </a:cubicBezTo>
                  <a:cubicBezTo>
                    <a:pt x="320" y="232"/>
                    <a:pt x="320" y="232"/>
                    <a:pt x="320" y="232"/>
                  </a:cubicBezTo>
                  <a:cubicBezTo>
                    <a:pt x="326" y="228"/>
                    <a:pt x="326" y="228"/>
                    <a:pt x="326" y="228"/>
                  </a:cubicBezTo>
                  <a:cubicBezTo>
                    <a:pt x="335" y="212"/>
                    <a:pt x="335" y="212"/>
                    <a:pt x="335" y="212"/>
                  </a:cubicBezTo>
                  <a:cubicBezTo>
                    <a:pt x="348" y="211"/>
                    <a:pt x="348" y="211"/>
                    <a:pt x="348" y="211"/>
                  </a:cubicBezTo>
                  <a:cubicBezTo>
                    <a:pt x="354" y="207"/>
                    <a:pt x="354" y="207"/>
                    <a:pt x="354" y="207"/>
                  </a:cubicBezTo>
                  <a:cubicBezTo>
                    <a:pt x="354" y="200"/>
                    <a:pt x="354" y="200"/>
                    <a:pt x="354" y="200"/>
                  </a:cubicBezTo>
                  <a:cubicBezTo>
                    <a:pt x="329" y="159"/>
                    <a:pt x="329" y="159"/>
                    <a:pt x="329" y="159"/>
                  </a:cubicBezTo>
                  <a:cubicBezTo>
                    <a:pt x="329" y="152"/>
                    <a:pt x="329" y="152"/>
                    <a:pt x="329" y="152"/>
                  </a:cubicBezTo>
                  <a:cubicBezTo>
                    <a:pt x="332" y="144"/>
                    <a:pt x="332" y="144"/>
                    <a:pt x="332" y="144"/>
                  </a:cubicBezTo>
                  <a:cubicBezTo>
                    <a:pt x="332" y="137"/>
                    <a:pt x="332" y="137"/>
                    <a:pt x="332" y="137"/>
                  </a:cubicBezTo>
                  <a:cubicBezTo>
                    <a:pt x="324" y="103"/>
                    <a:pt x="324" y="103"/>
                    <a:pt x="324" y="103"/>
                  </a:cubicBezTo>
                  <a:cubicBezTo>
                    <a:pt x="323" y="90"/>
                    <a:pt x="323" y="90"/>
                    <a:pt x="323" y="90"/>
                  </a:cubicBezTo>
                  <a:cubicBezTo>
                    <a:pt x="326" y="85"/>
                    <a:pt x="326" y="85"/>
                    <a:pt x="326" y="85"/>
                  </a:cubicBezTo>
                  <a:cubicBezTo>
                    <a:pt x="333" y="85"/>
                    <a:pt x="333" y="85"/>
                    <a:pt x="333" y="85"/>
                  </a:cubicBezTo>
                  <a:cubicBezTo>
                    <a:pt x="336" y="83"/>
                    <a:pt x="336" y="83"/>
                    <a:pt x="336" y="83"/>
                  </a:cubicBezTo>
                  <a:cubicBezTo>
                    <a:pt x="343" y="83"/>
                    <a:pt x="343" y="83"/>
                    <a:pt x="343" y="83"/>
                  </a:cubicBezTo>
                  <a:cubicBezTo>
                    <a:pt x="350" y="75"/>
                    <a:pt x="350" y="75"/>
                    <a:pt x="350" y="75"/>
                  </a:cubicBezTo>
                  <a:cubicBezTo>
                    <a:pt x="351" y="67"/>
                    <a:pt x="351" y="67"/>
                    <a:pt x="351" y="67"/>
                  </a:cubicBezTo>
                  <a:cubicBezTo>
                    <a:pt x="348" y="57"/>
                    <a:pt x="348" y="57"/>
                    <a:pt x="348" y="57"/>
                  </a:cubicBezTo>
                  <a:cubicBezTo>
                    <a:pt x="339" y="44"/>
                    <a:pt x="339" y="44"/>
                    <a:pt x="339" y="44"/>
                  </a:cubicBezTo>
                  <a:cubicBezTo>
                    <a:pt x="326" y="30"/>
                    <a:pt x="326" y="30"/>
                    <a:pt x="326" y="30"/>
                  </a:cubicBezTo>
                  <a:cubicBezTo>
                    <a:pt x="278" y="9"/>
                    <a:pt x="278" y="9"/>
                    <a:pt x="278" y="9"/>
                  </a:cubicBezTo>
                  <a:cubicBezTo>
                    <a:pt x="251" y="3"/>
                    <a:pt x="251" y="3"/>
                    <a:pt x="251" y="3"/>
                  </a:cubicBezTo>
                  <a:cubicBezTo>
                    <a:pt x="246" y="6"/>
                    <a:pt x="246" y="6"/>
                    <a:pt x="246" y="6"/>
                  </a:cubicBezTo>
                  <a:cubicBezTo>
                    <a:pt x="237" y="7"/>
                    <a:pt x="237" y="7"/>
                    <a:pt x="237" y="7"/>
                  </a:cubicBezTo>
                  <a:cubicBezTo>
                    <a:pt x="234" y="6"/>
                    <a:pt x="234" y="6"/>
                    <a:pt x="234" y="6"/>
                  </a:cubicBezTo>
                  <a:cubicBezTo>
                    <a:pt x="221" y="5"/>
                    <a:pt x="221" y="5"/>
                    <a:pt x="221" y="5"/>
                  </a:cubicBezTo>
                  <a:cubicBezTo>
                    <a:pt x="171" y="6"/>
                    <a:pt x="171" y="6"/>
                    <a:pt x="171" y="6"/>
                  </a:cubicBezTo>
                  <a:cubicBezTo>
                    <a:pt x="169" y="0"/>
                    <a:pt x="169" y="0"/>
                    <a:pt x="169" y="0"/>
                  </a:cubicBezTo>
                  <a:cubicBezTo>
                    <a:pt x="143" y="16"/>
                    <a:pt x="143" y="16"/>
                    <a:pt x="143" y="16"/>
                  </a:cubicBezTo>
                  <a:cubicBezTo>
                    <a:pt x="132" y="26"/>
                    <a:pt x="132" y="26"/>
                    <a:pt x="132" y="26"/>
                  </a:cubicBezTo>
                  <a:cubicBezTo>
                    <a:pt x="127" y="21"/>
                    <a:pt x="127" y="21"/>
                    <a:pt x="127" y="21"/>
                  </a:cubicBezTo>
                  <a:cubicBezTo>
                    <a:pt x="101" y="47"/>
                    <a:pt x="101" y="47"/>
                    <a:pt x="101" y="47"/>
                  </a:cubicBezTo>
                  <a:cubicBezTo>
                    <a:pt x="85" y="79"/>
                    <a:pt x="85" y="79"/>
                    <a:pt x="85" y="79"/>
                  </a:cubicBezTo>
                  <a:cubicBezTo>
                    <a:pt x="77" y="109"/>
                    <a:pt x="77" y="109"/>
                    <a:pt x="77" y="109"/>
                  </a:cubicBezTo>
                  <a:cubicBezTo>
                    <a:pt x="77" y="127"/>
                    <a:pt x="77" y="127"/>
                    <a:pt x="77" y="127"/>
                  </a:cubicBezTo>
                  <a:cubicBezTo>
                    <a:pt x="81" y="167"/>
                    <a:pt x="81" y="167"/>
                    <a:pt x="81" y="167"/>
                  </a:cubicBezTo>
                  <a:cubicBezTo>
                    <a:pt x="82" y="170"/>
                    <a:pt x="81" y="174"/>
                    <a:pt x="80" y="181"/>
                  </a:cubicBezTo>
                  <a:cubicBezTo>
                    <a:pt x="86" y="199"/>
                    <a:pt x="86" y="199"/>
                    <a:pt x="86" y="199"/>
                  </a:cubicBezTo>
                  <a:cubicBezTo>
                    <a:pt x="100" y="222"/>
                    <a:pt x="100" y="222"/>
                    <a:pt x="100" y="222"/>
                  </a:cubicBezTo>
                  <a:cubicBezTo>
                    <a:pt x="104" y="231"/>
                    <a:pt x="104" y="231"/>
                    <a:pt x="104" y="231"/>
                  </a:cubicBezTo>
                  <a:cubicBezTo>
                    <a:pt x="106" y="242"/>
                    <a:pt x="106" y="242"/>
                    <a:pt x="106" y="242"/>
                  </a:cubicBezTo>
                  <a:cubicBezTo>
                    <a:pt x="110" y="251"/>
                    <a:pt x="110" y="251"/>
                    <a:pt x="110" y="251"/>
                  </a:cubicBezTo>
                  <a:cubicBezTo>
                    <a:pt x="110" y="263"/>
                    <a:pt x="110" y="263"/>
                    <a:pt x="110" y="263"/>
                  </a:cubicBezTo>
                  <a:cubicBezTo>
                    <a:pt x="100" y="264"/>
                    <a:pt x="100" y="264"/>
                    <a:pt x="100" y="264"/>
                  </a:cubicBezTo>
                  <a:cubicBezTo>
                    <a:pt x="86" y="292"/>
                    <a:pt x="86" y="292"/>
                    <a:pt x="86" y="292"/>
                  </a:cubicBezTo>
                  <a:cubicBezTo>
                    <a:pt x="90" y="301"/>
                    <a:pt x="90" y="301"/>
                    <a:pt x="90" y="301"/>
                  </a:cubicBezTo>
                  <a:cubicBezTo>
                    <a:pt x="90" y="303"/>
                    <a:pt x="90" y="305"/>
                    <a:pt x="89" y="307"/>
                  </a:cubicBezTo>
                  <a:cubicBezTo>
                    <a:pt x="71" y="343"/>
                    <a:pt x="71" y="343"/>
                    <a:pt x="71" y="343"/>
                  </a:cubicBezTo>
                  <a:cubicBezTo>
                    <a:pt x="71" y="351"/>
                    <a:pt x="71" y="351"/>
                    <a:pt x="71" y="351"/>
                  </a:cubicBezTo>
                  <a:cubicBezTo>
                    <a:pt x="67" y="361"/>
                    <a:pt x="67" y="361"/>
                    <a:pt x="67" y="361"/>
                  </a:cubicBezTo>
                  <a:cubicBezTo>
                    <a:pt x="50" y="379"/>
                    <a:pt x="50" y="379"/>
                    <a:pt x="50" y="379"/>
                  </a:cubicBezTo>
                  <a:cubicBezTo>
                    <a:pt x="6" y="538"/>
                    <a:pt x="0" y="702"/>
                    <a:pt x="31" y="872"/>
                  </a:cubicBezTo>
                  <a:cubicBezTo>
                    <a:pt x="31" y="876"/>
                    <a:pt x="31" y="876"/>
                    <a:pt x="31" y="876"/>
                  </a:cubicBezTo>
                  <a:cubicBezTo>
                    <a:pt x="10" y="1001"/>
                    <a:pt x="10" y="1125"/>
                    <a:pt x="31" y="1250"/>
                  </a:cubicBezTo>
                  <a:cubicBezTo>
                    <a:pt x="85" y="1250"/>
                    <a:pt x="85" y="1250"/>
                    <a:pt x="85" y="1250"/>
                  </a:cubicBezTo>
                  <a:cubicBezTo>
                    <a:pt x="85" y="1258"/>
                    <a:pt x="85" y="1258"/>
                    <a:pt x="85" y="1258"/>
                  </a:cubicBezTo>
                  <a:cubicBezTo>
                    <a:pt x="82" y="1272"/>
                    <a:pt x="82" y="1272"/>
                    <a:pt x="82" y="1272"/>
                  </a:cubicBezTo>
                  <a:cubicBezTo>
                    <a:pt x="86" y="1411"/>
                    <a:pt x="86" y="1411"/>
                    <a:pt x="86" y="1411"/>
                  </a:cubicBezTo>
                  <a:cubicBezTo>
                    <a:pt x="82" y="1490"/>
                    <a:pt x="82" y="1490"/>
                    <a:pt x="82" y="1490"/>
                  </a:cubicBezTo>
                  <a:cubicBezTo>
                    <a:pt x="84" y="1496"/>
                    <a:pt x="84" y="1496"/>
                    <a:pt x="84" y="1496"/>
                  </a:cubicBezTo>
                  <a:cubicBezTo>
                    <a:pt x="85" y="1500"/>
                    <a:pt x="85" y="1504"/>
                    <a:pt x="85" y="1508"/>
                  </a:cubicBezTo>
                  <a:cubicBezTo>
                    <a:pt x="85" y="1514"/>
                    <a:pt x="86" y="1516"/>
                    <a:pt x="88" y="1516"/>
                  </a:cubicBezTo>
                  <a:cubicBezTo>
                    <a:pt x="86" y="1580"/>
                    <a:pt x="86" y="1580"/>
                    <a:pt x="86" y="1580"/>
                  </a:cubicBezTo>
                  <a:cubicBezTo>
                    <a:pt x="81" y="1602"/>
                    <a:pt x="81" y="1602"/>
                    <a:pt x="81" y="1602"/>
                  </a:cubicBezTo>
                  <a:cubicBezTo>
                    <a:pt x="61" y="1654"/>
                    <a:pt x="61" y="1654"/>
                    <a:pt x="61" y="1654"/>
                  </a:cubicBezTo>
                  <a:cubicBezTo>
                    <a:pt x="43" y="1753"/>
                    <a:pt x="43" y="1753"/>
                    <a:pt x="43" y="1753"/>
                  </a:cubicBezTo>
                  <a:cubicBezTo>
                    <a:pt x="38" y="1978"/>
                    <a:pt x="38" y="1978"/>
                    <a:pt x="38" y="1978"/>
                  </a:cubicBezTo>
                  <a:cubicBezTo>
                    <a:pt x="45" y="2018"/>
                    <a:pt x="45" y="2018"/>
                    <a:pt x="45" y="2018"/>
                  </a:cubicBezTo>
                  <a:cubicBezTo>
                    <a:pt x="44" y="2034"/>
                    <a:pt x="44" y="2034"/>
                    <a:pt x="44" y="2034"/>
                  </a:cubicBezTo>
                  <a:cubicBezTo>
                    <a:pt x="61" y="2075"/>
                    <a:pt x="61" y="2075"/>
                    <a:pt x="61" y="2075"/>
                  </a:cubicBezTo>
                  <a:cubicBezTo>
                    <a:pt x="63" y="2082"/>
                    <a:pt x="63" y="2082"/>
                    <a:pt x="63" y="2082"/>
                  </a:cubicBezTo>
                  <a:cubicBezTo>
                    <a:pt x="64" y="2240"/>
                    <a:pt x="64" y="2240"/>
                    <a:pt x="64" y="2240"/>
                  </a:cubicBezTo>
                  <a:cubicBezTo>
                    <a:pt x="67" y="2252"/>
                    <a:pt x="67" y="2252"/>
                    <a:pt x="67" y="2252"/>
                  </a:cubicBezTo>
                  <a:cubicBezTo>
                    <a:pt x="65" y="2258"/>
                    <a:pt x="65" y="2258"/>
                    <a:pt x="65" y="2258"/>
                  </a:cubicBezTo>
                  <a:cubicBezTo>
                    <a:pt x="61" y="2263"/>
                    <a:pt x="61" y="2263"/>
                    <a:pt x="61" y="2263"/>
                  </a:cubicBezTo>
                  <a:cubicBezTo>
                    <a:pt x="64" y="2298"/>
                    <a:pt x="64" y="2298"/>
                    <a:pt x="64" y="2298"/>
                  </a:cubicBezTo>
                  <a:cubicBezTo>
                    <a:pt x="213" y="2308"/>
                    <a:pt x="213" y="2308"/>
                    <a:pt x="213" y="2308"/>
                  </a:cubicBezTo>
                  <a:cubicBezTo>
                    <a:pt x="332" y="2304"/>
                    <a:pt x="332" y="2304"/>
                    <a:pt x="332" y="2304"/>
                  </a:cubicBezTo>
                  <a:cubicBezTo>
                    <a:pt x="395" y="2290"/>
                    <a:pt x="395" y="2290"/>
                    <a:pt x="395" y="2290"/>
                  </a:cubicBezTo>
                  <a:cubicBezTo>
                    <a:pt x="401" y="2284"/>
                    <a:pt x="401" y="2284"/>
                    <a:pt x="401" y="2284"/>
                  </a:cubicBezTo>
                  <a:cubicBezTo>
                    <a:pt x="402" y="2278"/>
                    <a:pt x="402" y="2278"/>
                    <a:pt x="402" y="2278"/>
                  </a:cubicBezTo>
                  <a:cubicBezTo>
                    <a:pt x="399" y="2274"/>
                    <a:pt x="399" y="2274"/>
                    <a:pt x="399" y="2274"/>
                  </a:cubicBezTo>
                  <a:cubicBezTo>
                    <a:pt x="397" y="2264"/>
                    <a:pt x="397" y="2264"/>
                    <a:pt x="397" y="2264"/>
                  </a:cubicBezTo>
                  <a:cubicBezTo>
                    <a:pt x="413" y="2260"/>
                    <a:pt x="413" y="2260"/>
                    <a:pt x="413" y="2260"/>
                  </a:cubicBezTo>
                  <a:cubicBezTo>
                    <a:pt x="456" y="2256"/>
                    <a:pt x="456" y="2256"/>
                    <a:pt x="456" y="2256"/>
                  </a:cubicBezTo>
                  <a:cubicBezTo>
                    <a:pt x="528" y="2233"/>
                    <a:pt x="528" y="2233"/>
                    <a:pt x="528" y="2233"/>
                  </a:cubicBezTo>
                  <a:cubicBezTo>
                    <a:pt x="533" y="2230"/>
                    <a:pt x="533" y="2230"/>
                    <a:pt x="533" y="2230"/>
                  </a:cubicBezTo>
                  <a:cubicBezTo>
                    <a:pt x="533" y="2224"/>
                    <a:pt x="533" y="2224"/>
                    <a:pt x="533" y="2224"/>
                  </a:cubicBezTo>
                  <a:cubicBezTo>
                    <a:pt x="532" y="2220"/>
                    <a:pt x="532" y="2220"/>
                    <a:pt x="532" y="2220"/>
                  </a:cubicBezTo>
                  <a:cubicBezTo>
                    <a:pt x="527" y="2218"/>
                    <a:pt x="527" y="2218"/>
                    <a:pt x="527" y="2218"/>
                  </a:cubicBezTo>
                  <a:cubicBezTo>
                    <a:pt x="522" y="2206"/>
                    <a:pt x="522" y="2206"/>
                    <a:pt x="522" y="2206"/>
                  </a:cubicBezTo>
                  <a:cubicBezTo>
                    <a:pt x="515" y="2197"/>
                    <a:pt x="515" y="2197"/>
                    <a:pt x="515" y="2197"/>
                  </a:cubicBezTo>
                  <a:cubicBezTo>
                    <a:pt x="508" y="2194"/>
                    <a:pt x="508" y="2194"/>
                    <a:pt x="508" y="2194"/>
                  </a:cubicBezTo>
                  <a:cubicBezTo>
                    <a:pt x="449" y="2192"/>
                    <a:pt x="449" y="2192"/>
                    <a:pt x="449" y="2192"/>
                  </a:cubicBezTo>
                  <a:cubicBezTo>
                    <a:pt x="428" y="2185"/>
                    <a:pt x="428" y="2185"/>
                    <a:pt x="428" y="2185"/>
                  </a:cubicBezTo>
                  <a:cubicBezTo>
                    <a:pt x="413" y="2176"/>
                    <a:pt x="413" y="2176"/>
                    <a:pt x="413" y="2176"/>
                  </a:cubicBezTo>
                  <a:cubicBezTo>
                    <a:pt x="396" y="2160"/>
                    <a:pt x="396" y="2160"/>
                    <a:pt x="396" y="2160"/>
                  </a:cubicBezTo>
                  <a:cubicBezTo>
                    <a:pt x="378" y="2136"/>
                    <a:pt x="378" y="2136"/>
                    <a:pt x="378" y="2136"/>
                  </a:cubicBezTo>
                  <a:cubicBezTo>
                    <a:pt x="332" y="2058"/>
                    <a:pt x="332" y="2058"/>
                    <a:pt x="332" y="2058"/>
                  </a:cubicBezTo>
                  <a:cubicBezTo>
                    <a:pt x="330" y="2058"/>
                    <a:pt x="330" y="2058"/>
                    <a:pt x="330" y="2058"/>
                  </a:cubicBezTo>
                  <a:cubicBezTo>
                    <a:pt x="332" y="2054"/>
                    <a:pt x="332" y="2054"/>
                    <a:pt x="332" y="2054"/>
                  </a:cubicBezTo>
                  <a:cubicBezTo>
                    <a:pt x="337" y="2050"/>
                    <a:pt x="337" y="2050"/>
                    <a:pt x="337" y="2050"/>
                  </a:cubicBezTo>
                  <a:cubicBezTo>
                    <a:pt x="345" y="2040"/>
                    <a:pt x="345" y="2040"/>
                    <a:pt x="345" y="2040"/>
                  </a:cubicBezTo>
                  <a:cubicBezTo>
                    <a:pt x="352" y="2019"/>
                    <a:pt x="352" y="2019"/>
                    <a:pt x="352" y="2019"/>
                  </a:cubicBezTo>
                  <a:cubicBezTo>
                    <a:pt x="383" y="1794"/>
                    <a:pt x="383" y="1794"/>
                    <a:pt x="383" y="1794"/>
                  </a:cubicBezTo>
                  <a:cubicBezTo>
                    <a:pt x="399" y="1616"/>
                    <a:pt x="399" y="1616"/>
                    <a:pt x="399" y="1616"/>
                  </a:cubicBezTo>
                  <a:cubicBezTo>
                    <a:pt x="410" y="1363"/>
                    <a:pt x="410" y="1363"/>
                    <a:pt x="410" y="1363"/>
                  </a:cubicBezTo>
                  <a:cubicBezTo>
                    <a:pt x="416" y="1344"/>
                    <a:pt x="416" y="1344"/>
                    <a:pt x="416" y="1344"/>
                  </a:cubicBezTo>
                  <a:cubicBezTo>
                    <a:pt x="419" y="1248"/>
                    <a:pt x="419" y="1248"/>
                    <a:pt x="419" y="1248"/>
                  </a:cubicBezTo>
                  <a:cubicBezTo>
                    <a:pt x="424" y="1246"/>
                    <a:pt x="424" y="1246"/>
                    <a:pt x="424" y="1246"/>
                  </a:cubicBezTo>
                  <a:cubicBezTo>
                    <a:pt x="434" y="1236"/>
                    <a:pt x="434" y="1236"/>
                    <a:pt x="434" y="1236"/>
                  </a:cubicBezTo>
                  <a:cubicBezTo>
                    <a:pt x="442" y="1225"/>
                    <a:pt x="442" y="1225"/>
                    <a:pt x="442" y="1225"/>
                  </a:cubicBezTo>
                  <a:cubicBezTo>
                    <a:pt x="447" y="1202"/>
                    <a:pt x="447" y="1202"/>
                    <a:pt x="447" y="1202"/>
                  </a:cubicBezTo>
                  <a:cubicBezTo>
                    <a:pt x="449" y="1167"/>
                    <a:pt x="449" y="1167"/>
                    <a:pt x="449" y="1167"/>
                  </a:cubicBezTo>
                  <a:cubicBezTo>
                    <a:pt x="447" y="1123"/>
                    <a:pt x="447" y="1123"/>
                    <a:pt x="447" y="1123"/>
                  </a:cubicBezTo>
                  <a:cubicBezTo>
                    <a:pt x="439" y="1064"/>
                    <a:pt x="439" y="1064"/>
                    <a:pt x="439" y="1064"/>
                  </a:cubicBezTo>
                  <a:cubicBezTo>
                    <a:pt x="438" y="987"/>
                    <a:pt x="438" y="987"/>
                    <a:pt x="438" y="987"/>
                  </a:cubicBezTo>
                  <a:cubicBezTo>
                    <a:pt x="425" y="918"/>
                    <a:pt x="425" y="918"/>
                    <a:pt x="425" y="918"/>
                  </a:cubicBezTo>
                  <a:cubicBezTo>
                    <a:pt x="425" y="906"/>
                    <a:pt x="425" y="906"/>
                    <a:pt x="425" y="906"/>
                  </a:cubicBezTo>
                  <a:cubicBezTo>
                    <a:pt x="430" y="902"/>
                    <a:pt x="430" y="902"/>
                    <a:pt x="430" y="902"/>
                  </a:cubicBezTo>
                  <a:cubicBezTo>
                    <a:pt x="438" y="903"/>
                    <a:pt x="438" y="903"/>
                    <a:pt x="438" y="903"/>
                  </a:cubicBezTo>
                  <a:cubicBezTo>
                    <a:pt x="548" y="935"/>
                    <a:pt x="548" y="935"/>
                    <a:pt x="548" y="935"/>
                  </a:cubicBezTo>
                  <a:cubicBezTo>
                    <a:pt x="556" y="943"/>
                    <a:pt x="556" y="943"/>
                    <a:pt x="556" y="943"/>
                  </a:cubicBezTo>
                  <a:cubicBezTo>
                    <a:pt x="569" y="947"/>
                    <a:pt x="579" y="947"/>
                    <a:pt x="586" y="945"/>
                  </a:cubicBezTo>
                  <a:cubicBezTo>
                    <a:pt x="592" y="941"/>
                    <a:pt x="592" y="941"/>
                    <a:pt x="592" y="941"/>
                  </a:cubicBezTo>
                  <a:cubicBezTo>
                    <a:pt x="598" y="937"/>
                    <a:pt x="598" y="937"/>
                    <a:pt x="598" y="937"/>
                  </a:cubicBezTo>
                  <a:cubicBezTo>
                    <a:pt x="602" y="939"/>
                    <a:pt x="607" y="938"/>
                    <a:pt x="614" y="937"/>
                  </a:cubicBezTo>
                  <a:cubicBezTo>
                    <a:pt x="622" y="931"/>
                    <a:pt x="622" y="931"/>
                    <a:pt x="622" y="931"/>
                  </a:cubicBezTo>
                  <a:cubicBezTo>
                    <a:pt x="627" y="933"/>
                    <a:pt x="627" y="933"/>
                    <a:pt x="627" y="933"/>
                  </a:cubicBezTo>
                  <a:cubicBezTo>
                    <a:pt x="633" y="951"/>
                    <a:pt x="633" y="951"/>
                    <a:pt x="633" y="951"/>
                  </a:cubicBezTo>
                  <a:cubicBezTo>
                    <a:pt x="633" y="953"/>
                    <a:pt x="636" y="954"/>
                    <a:pt x="641" y="954"/>
                  </a:cubicBezTo>
                  <a:cubicBezTo>
                    <a:pt x="647" y="954"/>
                    <a:pt x="647" y="954"/>
                    <a:pt x="647" y="954"/>
                  </a:cubicBezTo>
                  <a:cubicBezTo>
                    <a:pt x="652" y="957"/>
                    <a:pt x="652" y="957"/>
                    <a:pt x="652" y="957"/>
                  </a:cubicBezTo>
                  <a:cubicBezTo>
                    <a:pt x="660" y="955"/>
                    <a:pt x="664" y="953"/>
                    <a:pt x="665" y="951"/>
                  </a:cubicBezTo>
                  <a:cubicBezTo>
                    <a:pt x="701" y="916"/>
                    <a:pt x="701" y="916"/>
                    <a:pt x="701" y="916"/>
                  </a:cubicBezTo>
                  <a:cubicBezTo>
                    <a:pt x="707" y="919"/>
                    <a:pt x="707" y="919"/>
                    <a:pt x="707" y="919"/>
                  </a:cubicBezTo>
                  <a:cubicBezTo>
                    <a:pt x="709" y="929"/>
                    <a:pt x="709" y="929"/>
                    <a:pt x="709" y="929"/>
                  </a:cubicBezTo>
                  <a:cubicBezTo>
                    <a:pt x="718" y="1116"/>
                    <a:pt x="718" y="1116"/>
                    <a:pt x="718" y="1116"/>
                  </a:cubicBezTo>
                  <a:cubicBezTo>
                    <a:pt x="705" y="1278"/>
                    <a:pt x="705" y="1278"/>
                    <a:pt x="705" y="1278"/>
                  </a:cubicBezTo>
                  <a:cubicBezTo>
                    <a:pt x="707" y="1283"/>
                    <a:pt x="707" y="1283"/>
                    <a:pt x="707" y="1283"/>
                  </a:cubicBezTo>
                  <a:cubicBezTo>
                    <a:pt x="707" y="1284"/>
                    <a:pt x="709" y="1284"/>
                    <a:pt x="713" y="1283"/>
                  </a:cubicBezTo>
                  <a:cubicBezTo>
                    <a:pt x="719" y="1278"/>
                    <a:pt x="719" y="1278"/>
                    <a:pt x="719" y="1278"/>
                  </a:cubicBezTo>
                  <a:cubicBezTo>
                    <a:pt x="725" y="1279"/>
                    <a:pt x="725" y="1279"/>
                    <a:pt x="725" y="1279"/>
                  </a:cubicBezTo>
                  <a:cubicBezTo>
                    <a:pt x="759" y="1577"/>
                    <a:pt x="759" y="1577"/>
                    <a:pt x="759" y="1577"/>
                  </a:cubicBezTo>
                  <a:cubicBezTo>
                    <a:pt x="804" y="1792"/>
                    <a:pt x="804" y="1792"/>
                    <a:pt x="804" y="1792"/>
                  </a:cubicBezTo>
                  <a:cubicBezTo>
                    <a:pt x="811" y="1880"/>
                    <a:pt x="811" y="1880"/>
                    <a:pt x="811" y="1880"/>
                  </a:cubicBezTo>
                  <a:cubicBezTo>
                    <a:pt x="811" y="1882"/>
                    <a:pt x="813" y="1899"/>
                    <a:pt x="815" y="1931"/>
                  </a:cubicBezTo>
                  <a:cubicBezTo>
                    <a:pt x="816" y="1932"/>
                    <a:pt x="817" y="1935"/>
                    <a:pt x="819" y="1939"/>
                  </a:cubicBezTo>
                  <a:cubicBezTo>
                    <a:pt x="819" y="1940"/>
                    <a:pt x="820" y="1944"/>
                    <a:pt x="820" y="1950"/>
                  </a:cubicBezTo>
                  <a:cubicBezTo>
                    <a:pt x="820" y="1951"/>
                    <a:pt x="820" y="1954"/>
                    <a:pt x="821" y="1957"/>
                  </a:cubicBezTo>
                  <a:cubicBezTo>
                    <a:pt x="821" y="1960"/>
                    <a:pt x="820" y="1964"/>
                    <a:pt x="819" y="1966"/>
                  </a:cubicBezTo>
                  <a:cubicBezTo>
                    <a:pt x="816" y="1970"/>
                    <a:pt x="815" y="1974"/>
                    <a:pt x="815" y="1978"/>
                  </a:cubicBezTo>
                  <a:cubicBezTo>
                    <a:pt x="815" y="1998"/>
                    <a:pt x="815" y="1998"/>
                    <a:pt x="815" y="1998"/>
                  </a:cubicBezTo>
                  <a:cubicBezTo>
                    <a:pt x="775" y="2088"/>
                    <a:pt x="775" y="2088"/>
                    <a:pt x="775" y="2088"/>
                  </a:cubicBezTo>
                  <a:cubicBezTo>
                    <a:pt x="769" y="2111"/>
                    <a:pt x="769" y="2111"/>
                    <a:pt x="769" y="2111"/>
                  </a:cubicBezTo>
                  <a:cubicBezTo>
                    <a:pt x="744" y="2144"/>
                    <a:pt x="744" y="2144"/>
                    <a:pt x="744" y="2144"/>
                  </a:cubicBezTo>
                  <a:cubicBezTo>
                    <a:pt x="738" y="2146"/>
                    <a:pt x="738" y="2146"/>
                    <a:pt x="738" y="2146"/>
                  </a:cubicBezTo>
                  <a:cubicBezTo>
                    <a:pt x="716" y="2165"/>
                    <a:pt x="716" y="2165"/>
                    <a:pt x="716" y="2165"/>
                  </a:cubicBezTo>
                  <a:cubicBezTo>
                    <a:pt x="694" y="2180"/>
                    <a:pt x="694" y="2180"/>
                    <a:pt x="694" y="2180"/>
                  </a:cubicBezTo>
                  <a:cubicBezTo>
                    <a:pt x="628" y="2189"/>
                    <a:pt x="628" y="2189"/>
                    <a:pt x="628" y="2189"/>
                  </a:cubicBezTo>
                  <a:cubicBezTo>
                    <a:pt x="616" y="2196"/>
                    <a:pt x="616" y="2196"/>
                    <a:pt x="616" y="2196"/>
                  </a:cubicBezTo>
                  <a:cubicBezTo>
                    <a:pt x="609" y="2203"/>
                    <a:pt x="609" y="2203"/>
                    <a:pt x="609" y="2203"/>
                  </a:cubicBezTo>
                  <a:cubicBezTo>
                    <a:pt x="605" y="2215"/>
                    <a:pt x="605" y="2215"/>
                    <a:pt x="605" y="2215"/>
                  </a:cubicBezTo>
                  <a:cubicBezTo>
                    <a:pt x="605" y="2220"/>
                    <a:pt x="605" y="2220"/>
                    <a:pt x="605" y="2220"/>
                  </a:cubicBezTo>
                  <a:cubicBezTo>
                    <a:pt x="614" y="2224"/>
                    <a:pt x="614" y="2224"/>
                    <a:pt x="614" y="2224"/>
                  </a:cubicBezTo>
                  <a:cubicBezTo>
                    <a:pt x="628" y="2229"/>
                    <a:pt x="628" y="2229"/>
                    <a:pt x="628" y="2229"/>
                  </a:cubicBezTo>
                  <a:cubicBezTo>
                    <a:pt x="667" y="2239"/>
                    <a:pt x="667" y="2239"/>
                    <a:pt x="667" y="2239"/>
                  </a:cubicBezTo>
                  <a:cubicBezTo>
                    <a:pt x="731" y="2242"/>
                    <a:pt x="731" y="2242"/>
                    <a:pt x="731" y="2242"/>
                  </a:cubicBezTo>
                  <a:cubicBezTo>
                    <a:pt x="760" y="2240"/>
                    <a:pt x="760" y="2240"/>
                    <a:pt x="760" y="2240"/>
                  </a:cubicBezTo>
                  <a:cubicBezTo>
                    <a:pt x="810" y="2221"/>
                    <a:pt x="810" y="2221"/>
                    <a:pt x="810" y="2221"/>
                  </a:cubicBezTo>
                  <a:cubicBezTo>
                    <a:pt x="828" y="2217"/>
                    <a:pt x="828" y="2217"/>
                    <a:pt x="828" y="2217"/>
                  </a:cubicBezTo>
                  <a:cubicBezTo>
                    <a:pt x="832" y="2218"/>
                    <a:pt x="832" y="2218"/>
                    <a:pt x="832" y="2218"/>
                  </a:cubicBezTo>
                  <a:cubicBezTo>
                    <a:pt x="836" y="2225"/>
                    <a:pt x="836" y="2225"/>
                    <a:pt x="836" y="2225"/>
                  </a:cubicBezTo>
                  <a:cubicBezTo>
                    <a:pt x="838" y="2231"/>
                    <a:pt x="838" y="2231"/>
                    <a:pt x="838" y="2231"/>
                  </a:cubicBezTo>
                  <a:cubicBezTo>
                    <a:pt x="836" y="2240"/>
                    <a:pt x="836" y="2240"/>
                    <a:pt x="836" y="2240"/>
                  </a:cubicBezTo>
                  <a:cubicBezTo>
                    <a:pt x="836" y="2241"/>
                    <a:pt x="835" y="2242"/>
                    <a:pt x="832" y="2244"/>
                  </a:cubicBezTo>
                  <a:cubicBezTo>
                    <a:pt x="822" y="2253"/>
                    <a:pt x="822" y="2253"/>
                    <a:pt x="822" y="2253"/>
                  </a:cubicBezTo>
                  <a:cubicBezTo>
                    <a:pt x="815" y="2261"/>
                    <a:pt x="815" y="2261"/>
                    <a:pt x="815" y="2261"/>
                  </a:cubicBezTo>
                  <a:cubicBezTo>
                    <a:pt x="814" y="2267"/>
                    <a:pt x="814" y="2267"/>
                    <a:pt x="814" y="2267"/>
                  </a:cubicBezTo>
                  <a:cubicBezTo>
                    <a:pt x="815" y="2276"/>
                    <a:pt x="815" y="2276"/>
                    <a:pt x="815" y="2276"/>
                  </a:cubicBezTo>
                  <a:cubicBezTo>
                    <a:pt x="821" y="2284"/>
                    <a:pt x="821" y="2284"/>
                    <a:pt x="821" y="2284"/>
                  </a:cubicBezTo>
                  <a:cubicBezTo>
                    <a:pt x="832" y="2288"/>
                    <a:pt x="832" y="2288"/>
                    <a:pt x="832" y="2288"/>
                  </a:cubicBezTo>
                  <a:cubicBezTo>
                    <a:pt x="899" y="2289"/>
                    <a:pt x="899" y="2289"/>
                    <a:pt x="899" y="2289"/>
                  </a:cubicBezTo>
                  <a:cubicBezTo>
                    <a:pt x="1045" y="2274"/>
                    <a:pt x="1045" y="2274"/>
                    <a:pt x="1045" y="2274"/>
                  </a:cubicBezTo>
                  <a:cubicBezTo>
                    <a:pt x="1079" y="2266"/>
                    <a:pt x="1079" y="2266"/>
                    <a:pt x="1079" y="2266"/>
                  </a:cubicBezTo>
                  <a:cubicBezTo>
                    <a:pt x="1104" y="2254"/>
                    <a:pt x="1104" y="2254"/>
                    <a:pt x="1104" y="2254"/>
                  </a:cubicBezTo>
                  <a:cubicBezTo>
                    <a:pt x="1102" y="2232"/>
                    <a:pt x="1102" y="2232"/>
                    <a:pt x="1102" y="2232"/>
                  </a:cubicBezTo>
                  <a:cubicBezTo>
                    <a:pt x="1100" y="2224"/>
                    <a:pt x="1100" y="2224"/>
                    <a:pt x="1100" y="2224"/>
                  </a:cubicBezTo>
                  <a:cubicBezTo>
                    <a:pt x="1102" y="2221"/>
                    <a:pt x="1102" y="2221"/>
                    <a:pt x="1102" y="2221"/>
                  </a:cubicBezTo>
                  <a:cubicBezTo>
                    <a:pt x="1104" y="2214"/>
                    <a:pt x="1104" y="2214"/>
                    <a:pt x="1104" y="2214"/>
                  </a:cubicBezTo>
                  <a:cubicBezTo>
                    <a:pt x="1104" y="2200"/>
                    <a:pt x="1104" y="2200"/>
                    <a:pt x="1104" y="2200"/>
                  </a:cubicBezTo>
                  <a:cubicBezTo>
                    <a:pt x="1100" y="2180"/>
                    <a:pt x="1100" y="2180"/>
                    <a:pt x="1100" y="2180"/>
                  </a:cubicBezTo>
                  <a:cubicBezTo>
                    <a:pt x="1100" y="2165"/>
                    <a:pt x="1100" y="2165"/>
                    <a:pt x="1100" y="2165"/>
                  </a:cubicBezTo>
                  <a:cubicBezTo>
                    <a:pt x="1113" y="2125"/>
                    <a:pt x="1113" y="2125"/>
                    <a:pt x="1113" y="2125"/>
                  </a:cubicBezTo>
                  <a:cubicBezTo>
                    <a:pt x="1115" y="2106"/>
                    <a:pt x="1115" y="2106"/>
                    <a:pt x="1115" y="2106"/>
                  </a:cubicBezTo>
                  <a:cubicBezTo>
                    <a:pt x="1114" y="2082"/>
                    <a:pt x="1114" y="2082"/>
                    <a:pt x="1114" y="2082"/>
                  </a:cubicBezTo>
                  <a:cubicBezTo>
                    <a:pt x="1110" y="2066"/>
                    <a:pt x="1110" y="2066"/>
                    <a:pt x="1110" y="2066"/>
                  </a:cubicBezTo>
                  <a:cubicBezTo>
                    <a:pt x="1092" y="2038"/>
                    <a:pt x="1092" y="2038"/>
                    <a:pt x="1092" y="2038"/>
                  </a:cubicBezTo>
                  <a:cubicBezTo>
                    <a:pt x="1088" y="2026"/>
                    <a:pt x="1088" y="2026"/>
                    <a:pt x="1088" y="2026"/>
                  </a:cubicBezTo>
                  <a:cubicBezTo>
                    <a:pt x="1089" y="2019"/>
                    <a:pt x="1090" y="2016"/>
                    <a:pt x="1090" y="2014"/>
                  </a:cubicBezTo>
                  <a:cubicBezTo>
                    <a:pt x="1097" y="1998"/>
                    <a:pt x="1097" y="1998"/>
                    <a:pt x="1097" y="1998"/>
                  </a:cubicBezTo>
                  <a:cubicBezTo>
                    <a:pt x="1099" y="1928"/>
                    <a:pt x="1099" y="1928"/>
                    <a:pt x="1099" y="1928"/>
                  </a:cubicBezTo>
                  <a:cubicBezTo>
                    <a:pt x="1083" y="1684"/>
                    <a:pt x="1083" y="1684"/>
                    <a:pt x="1083" y="1684"/>
                  </a:cubicBezTo>
                  <a:cubicBezTo>
                    <a:pt x="1085" y="1626"/>
                    <a:pt x="1085" y="1626"/>
                    <a:pt x="1085" y="1626"/>
                  </a:cubicBezTo>
                  <a:cubicBezTo>
                    <a:pt x="1079" y="1560"/>
                    <a:pt x="1079" y="1560"/>
                    <a:pt x="1079" y="1560"/>
                  </a:cubicBezTo>
                  <a:cubicBezTo>
                    <a:pt x="1074" y="1536"/>
                    <a:pt x="1074" y="1536"/>
                    <a:pt x="1074" y="1536"/>
                  </a:cubicBezTo>
                  <a:cubicBezTo>
                    <a:pt x="1074" y="1527"/>
                    <a:pt x="1074" y="1527"/>
                    <a:pt x="1074" y="1527"/>
                  </a:cubicBezTo>
                  <a:cubicBezTo>
                    <a:pt x="1082" y="1428"/>
                    <a:pt x="1082" y="1428"/>
                    <a:pt x="1082" y="1428"/>
                  </a:cubicBezTo>
                  <a:cubicBezTo>
                    <a:pt x="1079" y="1398"/>
                    <a:pt x="1079" y="1398"/>
                    <a:pt x="1079" y="1398"/>
                  </a:cubicBezTo>
                  <a:cubicBezTo>
                    <a:pt x="1067" y="1347"/>
                    <a:pt x="1067" y="1347"/>
                    <a:pt x="1067" y="1347"/>
                  </a:cubicBezTo>
                  <a:cubicBezTo>
                    <a:pt x="1067" y="1328"/>
                    <a:pt x="1067" y="1328"/>
                    <a:pt x="1067" y="1328"/>
                  </a:cubicBezTo>
                  <a:cubicBezTo>
                    <a:pt x="1068" y="1323"/>
                    <a:pt x="1068" y="1323"/>
                    <a:pt x="1068" y="1323"/>
                  </a:cubicBezTo>
                  <a:cubicBezTo>
                    <a:pt x="1068" y="1318"/>
                    <a:pt x="1066" y="1314"/>
                    <a:pt x="1065" y="1311"/>
                  </a:cubicBezTo>
                  <a:cubicBezTo>
                    <a:pt x="1064" y="1309"/>
                    <a:pt x="1064" y="1308"/>
                    <a:pt x="1064" y="1308"/>
                  </a:cubicBezTo>
                  <a:cubicBezTo>
                    <a:pt x="1064" y="1307"/>
                    <a:pt x="1064" y="1306"/>
                    <a:pt x="1064" y="1305"/>
                  </a:cubicBezTo>
                  <a:cubicBezTo>
                    <a:pt x="1064" y="1292"/>
                    <a:pt x="1064" y="1292"/>
                    <a:pt x="1064" y="1292"/>
                  </a:cubicBezTo>
                  <a:cubicBezTo>
                    <a:pt x="1064" y="1285"/>
                    <a:pt x="1065" y="1280"/>
                    <a:pt x="1066" y="1276"/>
                  </a:cubicBezTo>
                  <a:cubicBezTo>
                    <a:pt x="1066" y="1274"/>
                    <a:pt x="1066" y="1273"/>
                    <a:pt x="1066" y="1271"/>
                  </a:cubicBezTo>
                  <a:cubicBezTo>
                    <a:pt x="1067" y="1264"/>
                    <a:pt x="1067" y="1264"/>
                    <a:pt x="1067" y="1264"/>
                  </a:cubicBezTo>
                  <a:cubicBezTo>
                    <a:pt x="1067" y="1263"/>
                    <a:pt x="1067" y="1261"/>
                    <a:pt x="1068" y="1259"/>
                  </a:cubicBezTo>
                  <a:cubicBezTo>
                    <a:pt x="1070" y="1255"/>
                    <a:pt x="1070" y="1255"/>
                    <a:pt x="1070" y="1255"/>
                  </a:cubicBezTo>
                  <a:cubicBezTo>
                    <a:pt x="1070" y="1247"/>
                    <a:pt x="1070" y="1247"/>
                    <a:pt x="1070" y="1247"/>
                  </a:cubicBezTo>
                  <a:cubicBezTo>
                    <a:pt x="1070" y="1243"/>
                    <a:pt x="1071" y="1240"/>
                    <a:pt x="1072" y="1239"/>
                  </a:cubicBezTo>
                  <a:cubicBezTo>
                    <a:pt x="1088" y="1217"/>
                    <a:pt x="1088" y="1217"/>
                    <a:pt x="1088" y="1217"/>
                  </a:cubicBezTo>
                  <a:cubicBezTo>
                    <a:pt x="1090" y="1202"/>
                    <a:pt x="1090" y="1202"/>
                    <a:pt x="1090" y="1202"/>
                  </a:cubicBezTo>
                  <a:cubicBezTo>
                    <a:pt x="1095" y="1182"/>
                    <a:pt x="1095" y="1182"/>
                    <a:pt x="1095" y="1182"/>
                  </a:cubicBezTo>
                  <a:cubicBezTo>
                    <a:pt x="1109" y="1152"/>
                    <a:pt x="1109" y="1152"/>
                    <a:pt x="1109" y="1152"/>
                  </a:cubicBezTo>
                  <a:cubicBezTo>
                    <a:pt x="1114" y="1120"/>
                    <a:pt x="1114" y="1120"/>
                    <a:pt x="1114" y="1120"/>
                  </a:cubicBezTo>
                  <a:cubicBezTo>
                    <a:pt x="1137" y="1034"/>
                    <a:pt x="1137" y="1034"/>
                    <a:pt x="1137" y="1034"/>
                  </a:cubicBezTo>
                  <a:cubicBezTo>
                    <a:pt x="1134" y="1017"/>
                    <a:pt x="1134" y="1017"/>
                    <a:pt x="1134" y="1017"/>
                  </a:cubicBezTo>
                  <a:cubicBezTo>
                    <a:pt x="1123" y="995"/>
                    <a:pt x="1123" y="995"/>
                    <a:pt x="1123" y="995"/>
                  </a:cubicBezTo>
                  <a:cubicBezTo>
                    <a:pt x="1141" y="957"/>
                    <a:pt x="1141" y="957"/>
                    <a:pt x="1141" y="957"/>
                  </a:cubicBezTo>
                  <a:cubicBezTo>
                    <a:pt x="1159" y="942"/>
                    <a:pt x="1159" y="942"/>
                    <a:pt x="1159" y="942"/>
                  </a:cubicBezTo>
                  <a:cubicBezTo>
                    <a:pt x="1212" y="870"/>
                    <a:pt x="1212" y="870"/>
                    <a:pt x="1212" y="870"/>
                  </a:cubicBezTo>
                  <a:cubicBezTo>
                    <a:pt x="1234" y="824"/>
                    <a:pt x="1234" y="824"/>
                    <a:pt x="1234" y="824"/>
                  </a:cubicBezTo>
                  <a:cubicBezTo>
                    <a:pt x="1241" y="797"/>
                    <a:pt x="1241" y="797"/>
                    <a:pt x="1241" y="797"/>
                  </a:cubicBezTo>
                  <a:cubicBezTo>
                    <a:pt x="1239" y="776"/>
                    <a:pt x="1239" y="776"/>
                    <a:pt x="1239" y="776"/>
                  </a:cubicBezTo>
                  <a:cubicBezTo>
                    <a:pt x="1231" y="752"/>
                    <a:pt x="1231" y="752"/>
                    <a:pt x="1231" y="752"/>
                  </a:cubicBezTo>
                  <a:cubicBezTo>
                    <a:pt x="1225" y="717"/>
                    <a:pt x="1225" y="717"/>
                    <a:pt x="1225" y="717"/>
                  </a:cubicBezTo>
                  <a:cubicBezTo>
                    <a:pt x="1213" y="680"/>
                    <a:pt x="1213" y="680"/>
                    <a:pt x="1213" y="680"/>
                  </a:cubicBezTo>
                  <a:cubicBezTo>
                    <a:pt x="1172" y="608"/>
                    <a:pt x="1172" y="608"/>
                    <a:pt x="1172" y="608"/>
                  </a:cubicBezTo>
                  <a:cubicBezTo>
                    <a:pt x="1173" y="597"/>
                    <a:pt x="1173" y="597"/>
                    <a:pt x="1173" y="597"/>
                  </a:cubicBezTo>
                  <a:cubicBezTo>
                    <a:pt x="1168" y="582"/>
                    <a:pt x="1168" y="582"/>
                    <a:pt x="1168" y="582"/>
                  </a:cubicBezTo>
                  <a:cubicBezTo>
                    <a:pt x="1159" y="569"/>
                    <a:pt x="1159" y="569"/>
                    <a:pt x="1159" y="569"/>
                  </a:cubicBezTo>
                  <a:cubicBezTo>
                    <a:pt x="1156" y="559"/>
                    <a:pt x="1156" y="559"/>
                    <a:pt x="1156" y="559"/>
                  </a:cubicBezTo>
                  <a:cubicBezTo>
                    <a:pt x="1153" y="548"/>
                    <a:pt x="1153" y="548"/>
                    <a:pt x="1153" y="548"/>
                  </a:cubicBezTo>
                  <a:cubicBezTo>
                    <a:pt x="1125" y="478"/>
                    <a:pt x="1125" y="478"/>
                    <a:pt x="1125" y="478"/>
                  </a:cubicBezTo>
                  <a:cubicBezTo>
                    <a:pt x="1106" y="451"/>
                    <a:pt x="1106" y="451"/>
                    <a:pt x="1106" y="451"/>
                  </a:cubicBezTo>
                  <a:cubicBezTo>
                    <a:pt x="963" y="345"/>
                    <a:pt x="963" y="345"/>
                    <a:pt x="963" y="345"/>
                  </a:cubicBezTo>
                  <a:cubicBezTo>
                    <a:pt x="939" y="301"/>
                    <a:pt x="939" y="301"/>
                    <a:pt x="939" y="301"/>
                  </a:cubicBezTo>
                  <a:cubicBezTo>
                    <a:pt x="932" y="295"/>
                    <a:pt x="932" y="295"/>
                    <a:pt x="932" y="295"/>
                  </a:cubicBezTo>
                  <a:cubicBezTo>
                    <a:pt x="929" y="290"/>
                    <a:pt x="929" y="290"/>
                    <a:pt x="929" y="290"/>
                  </a:cubicBezTo>
                  <a:cubicBezTo>
                    <a:pt x="939" y="274"/>
                    <a:pt x="939" y="274"/>
                    <a:pt x="939" y="274"/>
                  </a:cubicBezTo>
                  <a:cubicBezTo>
                    <a:pt x="945" y="268"/>
                    <a:pt x="945" y="268"/>
                    <a:pt x="945" y="268"/>
                  </a:cubicBezTo>
                  <a:cubicBezTo>
                    <a:pt x="950" y="267"/>
                    <a:pt x="950" y="267"/>
                    <a:pt x="950" y="267"/>
                  </a:cubicBezTo>
                  <a:cubicBezTo>
                    <a:pt x="951" y="256"/>
                    <a:pt x="951" y="256"/>
                    <a:pt x="951" y="256"/>
                  </a:cubicBezTo>
                  <a:cubicBezTo>
                    <a:pt x="965" y="229"/>
                    <a:pt x="965" y="229"/>
                    <a:pt x="965" y="229"/>
                  </a:cubicBezTo>
                  <a:cubicBezTo>
                    <a:pt x="978" y="181"/>
                    <a:pt x="978" y="181"/>
                    <a:pt x="978" y="181"/>
                  </a:cubicBezTo>
                  <a:cubicBezTo>
                    <a:pt x="977" y="163"/>
                    <a:pt x="977" y="163"/>
                    <a:pt x="977" y="163"/>
                  </a:cubicBezTo>
                  <a:cubicBezTo>
                    <a:pt x="973" y="144"/>
                    <a:pt x="973" y="144"/>
                    <a:pt x="973" y="144"/>
                  </a:cubicBezTo>
                  <a:cubicBezTo>
                    <a:pt x="972" y="131"/>
                    <a:pt x="972" y="131"/>
                    <a:pt x="972" y="131"/>
                  </a:cubicBezTo>
                  <a:cubicBezTo>
                    <a:pt x="967" y="103"/>
                    <a:pt x="967" y="103"/>
                    <a:pt x="967" y="103"/>
                  </a:cubicBezTo>
                  <a:cubicBezTo>
                    <a:pt x="959" y="88"/>
                    <a:pt x="959" y="88"/>
                    <a:pt x="959" y="88"/>
                  </a:cubicBezTo>
                  <a:cubicBezTo>
                    <a:pt x="945" y="72"/>
                    <a:pt x="945" y="72"/>
                    <a:pt x="945" y="72"/>
                  </a:cubicBezTo>
                  <a:cubicBezTo>
                    <a:pt x="913" y="59"/>
                    <a:pt x="913" y="59"/>
                    <a:pt x="913" y="59"/>
                  </a:cubicBezTo>
                  <a:cubicBezTo>
                    <a:pt x="910" y="55"/>
                    <a:pt x="908" y="53"/>
                    <a:pt x="907" y="52"/>
                  </a:cubicBezTo>
                  <a:cubicBezTo>
                    <a:pt x="902" y="47"/>
                    <a:pt x="902" y="47"/>
                    <a:pt x="902" y="47"/>
                  </a:cubicBezTo>
                  <a:cubicBezTo>
                    <a:pt x="901" y="45"/>
                    <a:pt x="899" y="45"/>
                    <a:pt x="898" y="45"/>
                  </a:cubicBezTo>
                  <a:cubicBezTo>
                    <a:pt x="896" y="47"/>
                    <a:pt x="895" y="48"/>
                    <a:pt x="894" y="48"/>
                  </a:cubicBezTo>
                  <a:cubicBezTo>
                    <a:pt x="893" y="48"/>
                    <a:pt x="892" y="47"/>
                    <a:pt x="890" y="45"/>
                  </a:cubicBezTo>
                  <a:cubicBezTo>
                    <a:pt x="887" y="42"/>
                    <a:pt x="885" y="41"/>
                    <a:pt x="884" y="40"/>
                  </a:cubicBezTo>
                  <a:cubicBezTo>
                    <a:pt x="881" y="39"/>
                    <a:pt x="881" y="39"/>
                    <a:pt x="881" y="39"/>
                  </a:cubicBezTo>
                  <a:cubicBezTo>
                    <a:pt x="881" y="39"/>
                    <a:pt x="881" y="38"/>
                    <a:pt x="880" y="38"/>
                  </a:cubicBezTo>
                  <a:cubicBezTo>
                    <a:pt x="879" y="37"/>
                    <a:pt x="878" y="37"/>
                    <a:pt x="876" y="38"/>
                  </a:cubicBezTo>
                  <a:cubicBezTo>
                    <a:pt x="873" y="39"/>
                    <a:pt x="873" y="39"/>
                    <a:pt x="873" y="39"/>
                  </a:cubicBezTo>
                  <a:cubicBezTo>
                    <a:pt x="867" y="40"/>
                    <a:pt x="867" y="40"/>
                    <a:pt x="867" y="40"/>
                  </a:cubicBezTo>
                  <a:cubicBezTo>
                    <a:pt x="858" y="38"/>
                    <a:pt x="858" y="38"/>
                    <a:pt x="858" y="38"/>
                  </a:cubicBezTo>
                  <a:cubicBezTo>
                    <a:pt x="853" y="37"/>
                    <a:pt x="853" y="37"/>
                    <a:pt x="853" y="37"/>
                  </a:cubicBezTo>
                  <a:cubicBezTo>
                    <a:pt x="850" y="39"/>
                    <a:pt x="850" y="39"/>
                    <a:pt x="850" y="39"/>
                  </a:cubicBezTo>
                  <a:cubicBezTo>
                    <a:pt x="848" y="41"/>
                    <a:pt x="846" y="41"/>
                    <a:pt x="844" y="38"/>
                  </a:cubicBezTo>
                  <a:cubicBezTo>
                    <a:pt x="839" y="40"/>
                    <a:pt x="839" y="40"/>
                    <a:pt x="839" y="40"/>
                  </a:cubicBezTo>
                  <a:cubicBezTo>
                    <a:pt x="820" y="39"/>
                    <a:pt x="820" y="39"/>
                    <a:pt x="820" y="39"/>
                  </a:cubicBezTo>
                  <a:cubicBezTo>
                    <a:pt x="800" y="40"/>
                    <a:pt x="800" y="40"/>
                    <a:pt x="800" y="40"/>
                  </a:cubicBezTo>
                  <a:cubicBezTo>
                    <a:pt x="792" y="42"/>
                    <a:pt x="787" y="43"/>
                    <a:pt x="785" y="43"/>
                  </a:cubicBezTo>
                  <a:cubicBezTo>
                    <a:pt x="772" y="43"/>
                    <a:pt x="772" y="43"/>
                    <a:pt x="772" y="43"/>
                  </a:cubicBezTo>
                  <a:cubicBezTo>
                    <a:pt x="772" y="43"/>
                    <a:pt x="772" y="42"/>
                    <a:pt x="771" y="41"/>
                  </a:cubicBezTo>
                  <a:cubicBezTo>
                    <a:pt x="767" y="43"/>
                    <a:pt x="767" y="43"/>
                    <a:pt x="767" y="43"/>
                  </a:cubicBezTo>
                  <a:cubicBezTo>
                    <a:pt x="764" y="44"/>
                    <a:pt x="762" y="44"/>
                    <a:pt x="761" y="44"/>
                  </a:cubicBezTo>
                  <a:cubicBezTo>
                    <a:pt x="747" y="45"/>
                    <a:pt x="747" y="45"/>
                    <a:pt x="747" y="45"/>
                  </a:cubicBezTo>
                  <a:cubicBezTo>
                    <a:pt x="734" y="49"/>
                    <a:pt x="734" y="49"/>
                    <a:pt x="734" y="49"/>
                  </a:cubicBezTo>
                  <a:lnTo>
                    <a:pt x="727" y="55"/>
                  </a:lnTo>
                  <a:close/>
                </a:path>
              </a:pathLst>
            </a:custGeom>
            <a:grpFill/>
            <a:ln w="9525">
              <a:noFill/>
              <a:round/>
              <a:headEnd/>
              <a:tailEnd/>
            </a:ln>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en-US">
                <a:solidFill>
                  <a:prstClr val="black"/>
                </a:solidFill>
                <a:latin typeface="Times New Roman"/>
                <a:ea typeface="宋体"/>
              </a:endParaRPr>
            </a:p>
          </p:txBody>
        </p:sp>
        <p:sp>
          <p:nvSpPr>
            <p:cNvPr id="62" name="Freeform 9"/>
            <p:cNvSpPr>
              <a:spLocks/>
            </p:cNvSpPr>
            <p:nvPr/>
          </p:nvSpPr>
          <p:spPr bwMode="auto">
            <a:xfrm>
              <a:off x="5314951" y="954088"/>
              <a:ext cx="446087" cy="1163637"/>
            </a:xfrm>
            <a:custGeom>
              <a:avLst/>
              <a:gdLst/>
              <a:ahLst/>
              <a:cxnLst>
                <a:cxn ang="0">
                  <a:pos x="140" y="0"/>
                </a:cxn>
                <a:cxn ang="0">
                  <a:pos x="0" y="69"/>
                </a:cxn>
                <a:cxn ang="0">
                  <a:pos x="42" y="366"/>
                </a:cxn>
                <a:cxn ang="0">
                  <a:pos x="140" y="0"/>
                </a:cxn>
              </a:cxnLst>
              <a:rect l="0" t="0" r="r" b="b"/>
              <a:pathLst>
                <a:path w="140" h="366">
                  <a:moveTo>
                    <a:pt x="140" y="0"/>
                  </a:moveTo>
                  <a:cubicBezTo>
                    <a:pt x="93" y="45"/>
                    <a:pt x="46" y="68"/>
                    <a:pt x="0" y="69"/>
                  </a:cubicBezTo>
                  <a:cubicBezTo>
                    <a:pt x="42" y="366"/>
                    <a:pt x="42" y="366"/>
                    <a:pt x="42" y="366"/>
                  </a:cubicBezTo>
                  <a:cubicBezTo>
                    <a:pt x="49" y="244"/>
                    <a:pt x="81" y="122"/>
                    <a:pt x="140" y="0"/>
                  </a:cubicBezTo>
                  <a:close/>
                </a:path>
              </a:pathLst>
            </a:custGeom>
            <a:grpFill/>
            <a:ln w="9525">
              <a:noFill/>
              <a:round/>
              <a:headEnd/>
              <a:tailEnd/>
            </a:ln>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en-US">
                <a:solidFill>
                  <a:prstClr val="black"/>
                </a:solidFill>
                <a:latin typeface="Times New Roman"/>
                <a:ea typeface="宋体"/>
              </a:endParaRPr>
            </a:p>
          </p:txBody>
        </p:sp>
      </p:grpSp>
      <p:grpSp>
        <p:nvGrpSpPr>
          <p:cNvPr id="50" name="组合 49"/>
          <p:cNvGrpSpPr/>
          <p:nvPr/>
        </p:nvGrpSpPr>
        <p:grpSpPr>
          <a:xfrm>
            <a:off x="1005324" y="3647901"/>
            <a:ext cx="1251349" cy="1332481"/>
            <a:chOff x="3045251" y="2518854"/>
            <a:chExt cx="1800225" cy="1800225"/>
          </a:xfrm>
        </p:grpSpPr>
        <p:sp>
          <p:nvSpPr>
            <p:cNvPr id="51" name="椭圆 50"/>
            <p:cNvSpPr/>
            <p:nvPr/>
          </p:nvSpPr>
          <p:spPr bwMode="auto">
            <a:xfrm>
              <a:off x="3045251" y="2518854"/>
              <a:ext cx="1800225" cy="1800225"/>
            </a:xfrm>
            <a:prstGeom prst="ellipse">
              <a:avLst/>
            </a:prstGeom>
            <a:solidFill>
              <a:srgbClr val="21A3D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9"/>
            <p:cNvSpPr>
              <a:spLocks noEditPoints="1"/>
            </p:cNvSpPr>
            <p:nvPr/>
          </p:nvSpPr>
          <p:spPr bwMode="auto">
            <a:xfrm>
              <a:off x="3453672" y="2816040"/>
              <a:ext cx="1171826" cy="908811"/>
            </a:xfrm>
            <a:custGeom>
              <a:avLst/>
              <a:gdLst>
                <a:gd name="T0" fmla="*/ 55 w 77"/>
                <a:gd name="T1" fmla="*/ 14 h 59"/>
                <a:gd name="T2" fmla="*/ 4 w 77"/>
                <a:gd name="T3" fmla="*/ 18 h 59"/>
                <a:gd name="T4" fmla="*/ 65 w 77"/>
                <a:gd name="T5" fmla="*/ 55 h 59"/>
                <a:gd name="T6" fmla="*/ 67 w 77"/>
                <a:gd name="T7" fmla="*/ 34 h 59"/>
                <a:gd name="T8" fmla="*/ 68 w 77"/>
                <a:gd name="T9" fmla="*/ 32 h 59"/>
                <a:gd name="T10" fmla="*/ 68 w 77"/>
                <a:gd name="T11" fmla="*/ 31 h 59"/>
                <a:gd name="T12" fmla="*/ 68 w 77"/>
                <a:gd name="T13" fmla="*/ 59 h 59"/>
                <a:gd name="T14" fmla="*/ 2 w 77"/>
                <a:gd name="T15" fmla="*/ 59 h 59"/>
                <a:gd name="T16" fmla="*/ 0 w 77"/>
                <a:gd name="T17" fmla="*/ 57 h 59"/>
                <a:gd name="T18" fmla="*/ 0 w 77"/>
                <a:gd name="T19" fmla="*/ 14 h 59"/>
                <a:gd name="T20" fmla="*/ 10 w 77"/>
                <a:gd name="T21" fmla="*/ 38 h 59"/>
                <a:gd name="T22" fmla="*/ 29 w 77"/>
                <a:gd name="T23" fmla="*/ 41 h 59"/>
                <a:gd name="T24" fmla="*/ 10 w 77"/>
                <a:gd name="T25" fmla="*/ 38 h 59"/>
                <a:gd name="T26" fmla="*/ 10 w 77"/>
                <a:gd name="T27" fmla="*/ 33 h 59"/>
                <a:gd name="T28" fmla="*/ 43 w 77"/>
                <a:gd name="T29" fmla="*/ 30 h 59"/>
                <a:gd name="T30" fmla="*/ 10 w 77"/>
                <a:gd name="T31" fmla="*/ 22 h 59"/>
                <a:gd name="T32" fmla="*/ 43 w 77"/>
                <a:gd name="T33" fmla="*/ 25 h 59"/>
                <a:gd name="T34" fmla="*/ 10 w 77"/>
                <a:gd name="T35" fmla="*/ 22 h 59"/>
                <a:gd name="T36" fmla="*/ 71 w 77"/>
                <a:gd name="T37" fmla="*/ 9 h 59"/>
                <a:gd name="T38" fmla="*/ 67 w 77"/>
                <a:gd name="T39" fmla="*/ 25 h 59"/>
                <a:gd name="T40" fmla="*/ 70 w 77"/>
                <a:gd name="T41" fmla="*/ 24 h 59"/>
                <a:gd name="T42" fmla="*/ 76 w 77"/>
                <a:gd name="T43" fmla="*/ 10 h 59"/>
                <a:gd name="T44" fmla="*/ 75 w 77"/>
                <a:gd name="T45" fmla="*/ 8 h 59"/>
                <a:gd name="T46" fmla="*/ 61 w 77"/>
                <a:gd name="T47" fmla="*/ 9 h 59"/>
                <a:gd name="T48" fmla="*/ 65 w 77"/>
                <a:gd name="T49" fmla="*/ 29 h 59"/>
                <a:gd name="T50" fmla="*/ 52 w 77"/>
                <a:gd name="T51" fmla="*/ 40 h 59"/>
                <a:gd name="T52" fmla="*/ 50 w 77"/>
                <a:gd name="T53" fmla="*/ 49 h 59"/>
                <a:gd name="T54" fmla="*/ 53 w 77"/>
                <a:gd name="T55" fmla="*/ 45 h 59"/>
                <a:gd name="T56" fmla="*/ 54 w 77"/>
                <a:gd name="T57" fmla="*/ 43 h 59"/>
                <a:gd name="T58" fmla="*/ 54 w 77"/>
                <a:gd name="T59" fmla="*/ 46 h 59"/>
                <a:gd name="T60" fmla="*/ 53 w 77"/>
                <a:gd name="T61" fmla="*/ 50 h 59"/>
                <a:gd name="T62" fmla="*/ 59 w 77"/>
                <a:gd name="T63" fmla="*/ 42 h 59"/>
                <a:gd name="T64" fmla="*/ 64 w 77"/>
                <a:gd name="T65" fmla="*/ 30 h 59"/>
                <a:gd name="T66" fmla="*/ 51 w 77"/>
                <a:gd name="T67" fmla="*/ 38 h 59"/>
                <a:gd name="T68" fmla="*/ 64 w 77"/>
                <a:gd name="T69" fmla="*/ 30 h 59"/>
                <a:gd name="T70" fmla="*/ 24 w 77"/>
                <a:gd name="T71" fmla="*/ 52 h 59"/>
                <a:gd name="T72" fmla="*/ 29 w 77"/>
                <a:gd name="T73" fmla="*/ 48 h 59"/>
                <a:gd name="T74" fmla="*/ 30 w 77"/>
                <a:gd name="T75" fmla="*/ 52 h 59"/>
                <a:gd name="T76" fmla="*/ 37 w 77"/>
                <a:gd name="T77" fmla="*/ 50 h 59"/>
                <a:gd name="T78" fmla="*/ 40 w 77"/>
                <a:gd name="T79" fmla="*/ 51 h 59"/>
                <a:gd name="T80" fmla="*/ 40 w 77"/>
                <a:gd name="T81" fmla="*/ 51 h 59"/>
                <a:gd name="T82" fmla="*/ 40 w 77"/>
                <a:gd name="T83" fmla="*/ 54 h 59"/>
                <a:gd name="T84" fmla="*/ 46 w 77"/>
                <a:gd name="T85" fmla="*/ 55 h 59"/>
                <a:gd name="T86" fmla="*/ 43 w 77"/>
                <a:gd name="T87" fmla="*/ 52 h 59"/>
                <a:gd name="T88" fmla="*/ 43 w 77"/>
                <a:gd name="T89" fmla="*/ 52 h 59"/>
                <a:gd name="T90" fmla="*/ 42 w 77"/>
                <a:gd name="T91" fmla="*/ 48 h 59"/>
                <a:gd name="T92" fmla="*/ 39 w 77"/>
                <a:gd name="T93" fmla="*/ 49 h 59"/>
                <a:gd name="T94" fmla="*/ 31 w 77"/>
                <a:gd name="T95" fmla="*/ 49 h 59"/>
                <a:gd name="T96" fmla="*/ 23 w 77"/>
                <a:gd name="T97" fmla="*/ 5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 h="59">
                  <a:moveTo>
                    <a:pt x="2" y="14"/>
                  </a:moveTo>
                  <a:cubicBezTo>
                    <a:pt x="55" y="14"/>
                    <a:pt x="55" y="14"/>
                    <a:pt x="55" y="14"/>
                  </a:cubicBezTo>
                  <a:cubicBezTo>
                    <a:pt x="55" y="16"/>
                    <a:pt x="54" y="17"/>
                    <a:pt x="54" y="18"/>
                  </a:cubicBezTo>
                  <a:cubicBezTo>
                    <a:pt x="4" y="18"/>
                    <a:pt x="4" y="18"/>
                    <a:pt x="4" y="18"/>
                  </a:cubicBezTo>
                  <a:cubicBezTo>
                    <a:pt x="4" y="55"/>
                    <a:pt x="4" y="55"/>
                    <a:pt x="4" y="55"/>
                  </a:cubicBezTo>
                  <a:cubicBezTo>
                    <a:pt x="65" y="55"/>
                    <a:pt x="65" y="55"/>
                    <a:pt x="65" y="55"/>
                  </a:cubicBezTo>
                  <a:cubicBezTo>
                    <a:pt x="65" y="40"/>
                    <a:pt x="65" y="40"/>
                    <a:pt x="65" y="40"/>
                  </a:cubicBezTo>
                  <a:cubicBezTo>
                    <a:pt x="65" y="38"/>
                    <a:pt x="66" y="36"/>
                    <a:pt x="67" y="34"/>
                  </a:cubicBezTo>
                  <a:cubicBezTo>
                    <a:pt x="67" y="34"/>
                    <a:pt x="67" y="34"/>
                    <a:pt x="67" y="34"/>
                  </a:cubicBezTo>
                  <a:cubicBezTo>
                    <a:pt x="68" y="32"/>
                    <a:pt x="68" y="32"/>
                    <a:pt x="68" y="32"/>
                  </a:cubicBezTo>
                  <a:cubicBezTo>
                    <a:pt x="68" y="31"/>
                    <a:pt x="68" y="31"/>
                    <a:pt x="68" y="31"/>
                  </a:cubicBezTo>
                  <a:cubicBezTo>
                    <a:pt x="68" y="31"/>
                    <a:pt x="68" y="31"/>
                    <a:pt x="68" y="31"/>
                  </a:cubicBezTo>
                  <a:cubicBezTo>
                    <a:pt x="68" y="57"/>
                    <a:pt x="68" y="57"/>
                    <a:pt x="68" y="57"/>
                  </a:cubicBezTo>
                  <a:cubicBezTo>
                    <a:pt x="68" y="59"/>
                    <a:pt x="68" y="59"/>
                    <a:pt x="68" y="59"/>
                  </a:cubicBezTo>
                  <a:cubicBezTo>
                    <a:pt x="66" y="59"/>
                    <a:pt x="66" y="59"/>
                    <a:pt x="66" y="59"/>
                  </a:cubicBezTo>
                  <a:cubicBezTo>
                    <a:pt x="2" y="59"/>
                    <a:pt x="2" y="59"/>
                    <a:pt x="2" y="59"/>
                  </a:cubicBezTo>
                  <a:cubicBezTo>
                    <a:pt x="0" y="59"/>
                    <a:pt x="0" y="59"/>
                    <a:pt x="0" y="59"/>
                  </a:cubicBezTo>
                  <a:cubicBezTo>
                    <a:pt x="0" y="57"/>
                    <a:pt x="0" y="57"/>
                    <a:pt x="0" y="57"/>
                  </a:cubicBezTo>
                  <a:cubicBezTo>
                    <a:pt x="0" y="16"/>
                    <a:pt x="0" y="16"/>
                    <a:pt x="0" y="16"/>
                  </a:cubicBezTo>
                  <a:cubicBezTo>
                    <a:pt x="0" y="14"/>
                    <a:pt x="0" y="14"/>
                    <a:pt x="0" y="14"/>
                  </a:cubicBezTo>
                  <a:cubicBezTo>
                    <a:pt x="2" y="14"/>
                    <a:pt x="2" y="14"/>
                    <a:pt x="2" y="14"/>
                  </a:cubicBezTo>
                  <a:close/>
                  <a:moveTo>
                    <a:pt x="10" y="38"/>
                  </a:moveTo>
                  <a:cubicBezTo>
                    <a:pt x="10" y="41"/>
                    <a:pt x="10" y="41"/>
                    <a:pt x="10" y="41"/>
                  </a:cubicBezTo>
                  <a:cubicBezTo>
                    <a:pt x="29" y="41"/>
                    <a:pt x="29" y="41"/>
                    <a:pt x="29" y="41"/>
                  </a:cubicBezTo>
                  <a:cubicBezTo>
                    <a:pt x="29" y="38"/>
                    <a:pt x="29" y="38"/>
                    <a:pt x="29" y="38"/>
                  </a:cubicBezTo>
                  <a:cubicBezTo>
                    <a:pt x="10" y="38"/>
                    <a:pt x="10" y="38"/>
                    <a:pt x="10" y="38"/>
                  </a:cubicBezTo>
                  <a:close/>
                  <a:moveTo>
                    <a:pt x="10" y="30"/>
                  </a:moveTo>
                  <a:cubicBezTo>
                    <a:pt x="10" y="33"/>
                    <a:pt x="10" y="33"/>
                    <a:pt x="10" y="33"/>
                  </a:cubicBezTo>
                  <a:cubicBezTo>
                    <a:pt x="43" y="33"/>
                    <a:pt x="43" y="33"/>
                    <a:pt x="43" y="33"/>
                  </a:cubicBezTo>
                  <a:cubicBezTo>
                    <a:pt x="43" y="30"/>
                    <a:pt x="43" y="30"/>
                    <a:pt x="43" y="30"/>
                  </a:cubicBezTo>
                  <a:cubicBezTo>
                    <a:pt x="10" y="30"/>
                    <a:pt x="10" y="30"/>
                    <a:pt x="10" y="30"/>
                  </a:cubicBezTo>
                  <a:close/>
                  <a:moveTo>
                    <a:pt x="10" y="22"/>
                  </a:moveTo>
                  <a:cubicBezTo>
                    <a:pt x="10" y="25"/>
                    <a:pt x="10" y="25"/>
                    <a:pt x="10" y="25"/>
                  </a:cubicBezTo>
                  <a:cubicBezTo>
                    <a:pt x="43" y="25"/>
                    <a:pt x="43" y="25"/>
                    <a:pt x="43" y="25"/>
                  </a:cubicBezTo>
                  <a:cubicBezTo>
                    <a:pt x="43" y="22"/>
                    <a:pt x="43" y="22"/>
                    <a:pt x="43" y="22"/>
                  </a:cubicBezTo>
                  <a:cubicBezTo>
                    <a:pt x="10" y="22"/>
                    <a:pt x="10" y="22"/>
                    <a:pt x="10" y="22"/>
                  </a:cubicBezTo>
                  <a:close/>
                  <a:moveTo>
                    <a:pt x="70" y="12"/>
                  </a:moveTo>
                  <a:cubicBezTo>
                    <a:pt x="71" y="11"/>
                    <a:pt x="71" y="10"/>
                    <a:pt x="71" y="9"/>
                  </a:cubicBezTo>
                  <a:cubicBezTo>
                    <a:pt x="74" y="10"/>
                    <a:pt x="74" y="10"/>
                    <a:pt x="74" y="10"/>
                  </a:cubicBezTo>
                  <a:cubicBezTo>
                    <a:pt x="72" y="13"/>
                    <a:pt x="67" y="24"/>
                    <a:pt x="67" y="25"/>
                  </a:cubicBezTo>
                  <a:cubicBezTo>
                    <a:pt x="68" y="27"/>
                    <a:pt x="69" y="27"/>
                    <a:pt x="69" y="27"/>
                  </a:cubicBezTo>
                  <a:cubicBezTo>
                    <a:pt x="70" y="24"/>
                    <a:pt x="70" y="24"/>
                    <a:pt x="70" y="24"/>
                  </a:cubicBezTo>
                  <a:cubicBezTo>
                    <a:pt x="70" y="24"/>
                    <a:pt x="69" y="24"/>
                    <a:pt x="69" y="24"/>
                  </a:cubicBezTo>
                  <a:cubicBezTo>
                    <a:pt x="69" y="24"/>
                    <a:pt x="76" y="10"/>
                    <a:pt x="76" y="10"/>
                  </a:cubicBezTo>
                  <a:cubicBezTo>
                    <a:pt x="77" y="9"/>
                    <a:pt x="77" y="9"/>
                    <a:pt x="77" y="9"/>
                  </a:cubicBezTo>
                  <a:cubicBezTo>
                    <a:pt x="75" y="8"/>
                    <a:pt x="75" y="8"/>
                    <a:pt x="75" y="8"/>
                  </a:cubicBezTo>
                  <a:cubicBezTo>
                    <a:pt x="71" y="7"/>
                    <a:pt x="71" y="7"/>
                    <a:pt x="71" y="7"/>
                  </a:cubicBezTo>
                  <a:cubicBezTo>
                    <a:pt x="71" y="0"/>
                    <a:pt x="65" y="0"/>
                    <a:pt x="61" y="9"/>
                  </a:cubicBezTo>
                  <a:cubicBezTo>
                    <a:pt x="59" y="15"/>
                    <a:pt x="57" y="20"/>
                    <a:pt x="55" y="25"/>
                  </a:cubicBezTo>
                  <a:cubicBezTo>
                    <a:pt x="65" y="29"/>
                    <a:pt x="65" y="29"/>
                    <a:pt x="65" y="29"/>
                  </a:cubicBezTo>
                  <a:cubicBezTo>
                    <a:pt x="67" y="23"/>
                    <a:pt x="69" y="18"/>
                    <a:pt x="70" y="12"/>
                  </a:cubicBezTo>
                  <a:close/>
                  <a:moveTo>
                    <a:pt x="52" y="40"/>
                  </a:moveTo>
                  <a:cubicBezTo>
                    <a:pt x="49" y="42"/>
                    <a:pt x="49" y="42"/>
                    <a:pt x="49" y="42"/>
                  </a:cubicBezTo>
                  <a:cubicBezTo>
                    <a:pt x="50" y="49"/>
                    <a:pt x="50" y="49"/>
                    <a:pt x="50" y="49"/>
                  </a:cubicBezTo>
                  <a:cubicBezTo>
                    <a:pt x="51" y="49"/>
                    <a:pt x="51" y="49"/>
                    <a:pt x="51" y="49"/>
                  </a:cubicBezTo>
                  <a:cubicBezTo>
                    <a:pt x="53" y="45"/>
                    <a:pt x="53" y="45"/>
                    <a:pt x="53" y="45"/>
                  </a:cubicBezTo>
                  <a:cubicBezTo>
                    <a:pt x="52" y="45"/>
                    <a:pt x="52" y="44"/>
                    <a:pt x="52" y="44"/>
                  </a:cubicBezTo>
                  <a:cubicBezTo>
                    <a:pt x="53" y="43"/>
                    <a:pt x="54" y="42"/>
                    <a:pt x="54" y="43"/>
                  </a:cubicBezTo>
                  <a:cubicBezTo>
                    <a:pt x="55" y="43"/>
                    <a:pt x="55" y="44"/>
                    <a:pt x="55" y="45"/>
                  </a:cubicBezTo>
                  <a:cubicBezTo>
                    <a:pt x="55" y="45"/>
                    <a:pt x="54" y="46"/>
                    <a:pt x="54" y="46"/>
                  </a:cubicBezTo>
                  <a:cubicBezTo>
                    <a:pt x="52" y="50"/>
                    <a:pt x="52" y="50"/>
                    <a:pt x="52" y="50"/>
                  </a:cubicBezTo>
                  <a:cubicBezTo>
                    <a:pt x="53" y="50"/>
                    <a:pt x="53" y="50"/>
                    <a:pt x="53" y="50"/>
                  </a:cubicBezTo>
                  <a:cubicBezTo>
                    <a:pt x="58" y="46"/>
                    <a:pt x="58" y="46"/>
                    <a:pt x="58" y="46"/>
                  </a:cubicBezTo>
                  <a:cubicBezTo>
                    <a:pt x="59" y="42"/>
                    <a:pt x="59" y="42"/>
                    <a:pt x="59" y="42"/>
                  </a:cubicBezTo>
                  <a:cubicBezTo>
                    <a:pt x="52" y="40"/>
                    <a:pt x="52" y="40"/>
                    <a:pt x="52" y="40"/>
                  </a:cubicBezTo>
                  <a:close/>
                  <a:moveTo>
                    <a:pt x="64" y="30"/>
                  </a:moveTo>
                  <a:cubicBezTo>
                    <a:pt x="55" y="27"/>
                    <a:pt x="55" y="27"/>
                    <a:pt x="55" y="27"/>
                  </a:cubicBezTo>
                  <a:cubicBezTo>
                    <a:pt x="54" y="31"/>
                    <a:pt x="53" y="34"/>
                    <a:pt x="51" y="38"/>
                  </a:cubicBezTo>
                  <a:cubicBezTo>
                    <a:pt x="54" y="39"/>
                    <a:pt x="57" y="40"/>
                    <a:pt x="59" y="41"/>
                  </a:cubicBezTo>
                  <a:cubicBezTo>
                    <a:pt x="61" y="38"/>
                    <a:pt x="63" y="34"/>
                    <a:pt x="64" y="30"/>
                  </a:cubicBezTo>
                  <a:close/>
                  <a:moveTo>
                    <a:pt x="23" y="50"/>
                  </a:moveTo>
                  <a:cubicBezTo>
                    <a:pt x="24" y="52"/>
                    <a:pt x="24" y="52"/>
                    <a:pt x="24" y="52"/>
                  </a:cubicBezTo>
                  <a:cubicBezTo>
                    <a:pt x="24" y="52"/>
                    <a:pt x="30" y="46"/>
                    <a:pt x="30" y="47"/>
                  </a:cubicBezTo>
                  <a:cubicBezTo>
                    <a:pt x="30" y="47"/>
                    <a:pt x="30" y="47"/>
                    <a:pt x="29" y="48"/>
                  </a:cubicBezTo>
                  <a:cubicBezTo>
                    <a:pt x="28" y="49"/>
                    <a:pt x="28" y="49"/>
                    <a:pt x="28" y="50"/>
                  </a:cubicBezTo>
                  <a:cubicBezTo>
                    <a:pt x="28" y="51"/>
                    <a:pt x="28" y="52"/>
                    <a:pt x="30" y="52"/>
                  </a:cubicBezTo>
                  <a:cubicBezTo>
                    <a:pt x="32" y="52"/>
                    <a:pt x="33" y="51"/>
                    <a:pt x="34" y="51"/>
                  </a:cubicBezTo>
                  <a:cubicBezTo>
                    <a:pt x="35" y="51"/>
                    <a:pt x="36" y="50"/>
                    <a:pt x="37" y="50"/>
                  </a:cubicBezTo>
                  <a:cubicBezTo>
                    <a:pt x="37" y="51"/>
                    <a:pt x="37" y="51"/>
                    <a:pt x="38" y="51"/>
                  </a:cubicBezTo>
                  <a:cubicBezTo>
                    <a:pt x="38" y="51"/>
                    <a:pt x="39" y="51"/>
                    <a:pt x="40" y="51"/>
                  </a:cubicBezTo>
                  <a:cubicBezTo>
                    <a:pt x="40" y="51"/>
                    <a:pt x="40" y="51"/>
                    <a:pt x="40" y="51"/>
                  </a:cubicBezTo>
                  <a:cubicBezTo>
                    <a:pt x="40" y="51"/>
                    <a:pt x="40" y="51"/>
                    <a:pt x="40" y="51"/>
                  </a:cubicBezTo>
                  <a:cubicBezTo>
                    <a:pt x="40" y="51"/>
                    <a:pt x="40" y="51"/>
                    <a:pt x="40" y="51"/>
                  </a:cubicBezTo>
                  <a:cubicBezTo>
                    <a:pt x="40" y="52"/>
                    <a:pt x="40" y="53"/>
                    <a:pt x="40" y="54"/>
                  </a:cubicBezTo>
                  <a:cubicBezTo>
                    <a:pt x="40" y="55"/>
                    <a:pt x="41" y="55"/>
                    <a:pt x="42" y="55"/>
                  </a:cubicBezTo>
                  <a:cubicBezTo>
                    <a:pt x="43" y="54"/>
                    <a:pt x="46" y="55"/>
                    <a:pt x="46" y="55"/>
                  </a:cubicBezTo>
                  <a:cubicBezTo>
                    <a:pt x="46" y="52"/>
                    <a:pt x="46" y="52"/>
                    <a:pt x="46" y="52"/>
                  </a:cubicBezTo>
                  <a:cubicBezTo>
                    <a:pt x="46" y="52"/>
                    <a:pt x="44" y="52"/>
                    <a:pt x="43" y="52"/>
                  </a:cubicBezTo>
                  <a:cubicBezTo>
                    <a:pt x="43" y="52"/>
                    <a:pt x="43" y="52"/>
                    <a:pt x="43" y="52"/>
                  </a:cubicBezTo>
                  <a:cubicBezTo>
                    <a:pt x="43" y="52"/>
                    <a:pt x="43" y="52"/>
                    <a:pt x="43" y="52"/>
                  </a:cubicBezTo>
                  <a:cubicBezTo>
                    <a:pt x="43" y="51"/>
                    <a:pt x="43" y="51"/>
                    <a:pt x="43" y="51"/>
                  </a:cubicBezTo>
                  <a:cubicBezTo>
                    <a:pt x="43" y="49"/>
                    <a:pt x="43" y="48"/>
                    <a:pt x="42" y="48"/>
                  </a:cubicBezTo>
                  <a:cubicBezTo>
                    <a:pt x="41" y="48"/>
                    <a:pt x="40" y="48"/>
                    <a:pt x="39" y="49"/>
                  </a:cubicBezTo>
                  <a:cubicBezTo>
                    <a:pt x="39" y="49"/>
                    <a:pt x="39" y="49"/>
                    <a:pt x="39" y="49"/>
                  </a:cubicBezTo>
                  <a:cubicBezTo>
                    <a:pt x="37" y="47"/>
                    <a:pt x="35" y="48"/>
                    <a:pt x="33" y="49"/>
                  </a:cubicBezTo>
                  <a:cubicBezTo>
                    <a:pt x="33" y="49"/>
                    <a:pt x="32" y="49"/>
                    <a:pt x="31" y="49"/>
                  </a:cubicBezTo>
                  <a:cubicBezTo>
                    <a:pt x="32" y="48"/>
                    <a:pt x="33" y="48"/>
                    <a:pt x="33" y="47"/>
                  </a:cubicBezTo>
                  <a:cubicBezTo>
                    <a:pt x="33" y="42"/>
                    <a:pt x="23" y="50"/>
                    <a:pt x="23" y="5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grpSp>
      <p:sp>
        <p:nvSpPr>
          <p:cNvPr id="53" name="文本框 52"/>
          <p:cNvSpPr txBox="1"/>
          <p:nvPr/>
        </p:nvSpPr>
        <p:spPr>
          <a:xfrm>
            <a:off x="930756" y="4980383"/>
            <a:ext cx="1325917" cy="400110"/>
          </a:xfrm>
          <a:prstGeom prst="rect">
            <a:avLst/>
          </a:prstGeom>
          <a:noFill/>
        </p:spPr>
        <p:txBody>
          <a:bodyPr wrap="square" rtlCol="0">
            <a:spAutoFit/>
          </a:bodyPr>
          <a:lstStyle/>
          <a:p>
            <a:pPr fontAlgn="auto">
              <a:spcBef>
                <a:spcPts val="0"/>
              </a:spcBef>
              <a:spcAft>
                <a:spcPts val="0"/>
              </a:spcAft>
            </a:pPr>
            <a:r>
              <a:rPr lang="zh-CN" altLang="en-US" sz="2000" b="1" dirty="0" smtClean="0">
                <a:solidFill>
                  <a:srgbClr val="0174AB"/>
                </a:solidFill>
                <a:latin typeface="Times New Roman" panose="02020603050405020304" pitchFamily="18" charset="0"/>
                <a:ea typeface="宋体" panose="02010600030101010101" pitchFamily="2" charset="-122"/>
                <a:cs typeface="+mn-ea"/>
              </a:rPr>
              <a:t>知识目标</a:t>
            </a:r>
            <a:endParaRPr lang="zh-CN" altLang="en-US" sz="2000" b="1" dirty="0">
              <a:solidFill>
                <a:srgbClr val="0174AB"/>
              </a:solidFill>
              <a:latin typeface="Times New Roman" panose="02020603050405020304" pitchFamily="18" charset="0"/>
              <a:ea typeface="宋体" panose="02010600030101010101" pitchFamily="2" charset="-122"/>
              <a:cs typeface="+mn-ea"/>
            </a:endParaRPr>
          </a:p>
        </p:txBody>
      </p:sp>
      <p:sp>
        <p:nvSpPr>
          <p:cNvPr id="54" name="矩形 53"/>
          <p:cNvSpPr/>
          <p:nvPr/>
        </p:nvSpPr>
        <p:spPr>
          <a:xfrm>
            <a:off x="2993123" y="3867871"/>
            <a:ext cx="6022088" cy="553998"/>
          </a:xfrm>
          <a:prstGeom prst="rect">
            <a:avLst/>
          </a:prstGeom>
          <a:ln>
            <a:solidFill>
              <a:schemeClr val="accent1"/>
            </a:solidFill>
            <a:prstDash val="dash"/>
          </a:ln>
        </p:spPr>
        <p:txBody>
          <a:bodyPr wrap="square">
            <a:spAutoFit/>
          </a:bodyPr>
          <a:lstStyle/>
          <a:p>
            <a:pPr defTabSz="385763" fontAlgn="auto">
              <a:lnSpc>
                <a:spcPct val="150000"/>
              </a:lnSpc>
              <a:spcBef>
                <a:spcPts val="0"/>
              </a:spcBef>
              <a:spcAft>
                <a:spcPts val="0"/>
              </a:spcAft>
              <a:buClr>
                <a:srgbClr val="5B9BD5"/>
              </a:buClr>
              <a:buSzPct val="60000"/>
            </a:pPr>
            <a:r>
              <a:rPr lang="zh-CN" altLang="en-US" sz="2000" dirty="0" smtClean="0">
                <a:solidFill>
                  <a:srgbClr val="000000"/>
                </a:solidFill>
                <a:latin typeface="Times New Roman" panose="02020603050405020304" pitchFamily="18" charset="0"/>
                <a:ea typeface="宋体" panose="02010600030101010101" pitchFamily="2" charset="-122"/>
                <a:cs typeface="+mn-ea"/>
                <a:sym typeface="Times New Roman" panose="02020603050405020304" pitchFamily="18" charset="0"/>
              </a:rPr>
              <a:t>掌握对外贸易合同中商品品名和品质的规定方法</a:t>
            </a:r>
            <a:endParaRPr lang="en-US" altLang="zh-CN" sz="2000" dirty="0" smtClean="0">
              <a:solidFill>
                <a:srgbClr val="000000"/>
              </a:solidFill>
              <a:latin typeface="Times New Roman" panose="02020603050405020304" pitchFamily="18" charset="0"/>
              <a:ea typeface="宋体" panose="02010600030101010101" pitchFamily="2" charset="-122"/>
              <a:cs typeface="+mn-ea"/>
              <a:sym typeface="Times New Roman" panose="02020603050405020304" pitchFamily="18" charset="0"/>
            </a:endParaRPr>
          </a:p>
        </p:txBody>
      </p:sp>
    </p:spTree>
    <p:extLst>
      <p:ext uri="{BB962C8B-B14F-4D97-AF65-F5344CB8AC3E}">
        <p14:creationId xmlns:p14="http://schemas.microsoft.com/office/powerpoint/2010/main" val="22439755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1"/>
                                        </p:tgtEl>
                                        <p:attrNameLst>
                                          <p:attrName>style.visibility</p:attrName>
                                        </p:attrNameLst>
                                      </p:cBhvr>
                                      <p:to>
                                        <p:strVal val="visible"/>
                                      </p:to>
                                    </p:set>
                                    <p:anim calcmode="lin" valueType="num">
                                      <p:cBhvr additive="base">
                                        <p:cTn id="11" dur="500" fill="hold"/>
                                        <p:tgtEl>
                                          <p:spTgt spid="111"/>
                                        </p:tgtEl>
                                        <p:attrNameLst>
                                          <p:attrName>ppt_x</p:attrName>
                                        </p:attrNameLst>
                                      </p:cBhvr>
                                      <p:tavLst>
                                        <p:tav tm="0">
                                          <p:val>
                                            <p:strVal val="#ppt_x"/>
                                          </p:val>
                                        </p:tav>
                                        <p:tav tm="100000">
                                          <p:val>
                                            <p:strVal val="#ppt_x"/>
                                          </p:val>
                                        </p:tav>
                                      </p:tavLst>
                                    </p:anim>
                                    <p:anim calcmode="lin" valueType="num">
                                      <p:cBhvr additive="base">
                                        <p:cTn id="12"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4"/>
                                        </p:tgtEl>
                                        <p:attrNameLst>
                                          <p:attrName>style.visibility</p:attrName>
                                        </p:attrNameLst>
                                      </p:cBhvr>
                                      <p:to>
                                        <p:strVal val="visible"/>
                                      </p:to>
                                    </p:set>
                                    <p:anim calcmode="lin" valueType="num">
                                      <p:cBhvr additive="base">
                                        <p:cTn id="17" dur="500" fill="hold"/>
                                        <p:tgtEl>
                                          <p:spTgt spid="114"/>
                                        </p:tgtEl>
                                        <p:attrNameLst>
                                          <p:attrName>ppt_x</p:attrName>
                                        </p:attrNameLst>
                                      </p:cBhvr>
                                      <p:tavLst>
                                        <p:tav tm="0">
                                          <p:val>
                                            <p:strVal val="#ppt_x"/>
                                          </p:val>
                                        </p:tav>
                                        <p:tav tm="100000">
                                          <p:val>
                                            <p:strVal val="#ppt_x"/>
                                          </p:val>
                                        </p:tav>
                                      </p:tavLst>
                                    </p:anim>
                                    <p:anim calcmode="lin" valueType="num">
                                      <p:cBhvr additive="base">
                                        <p:cTn id="18" dur="500" fill="hold"/>
                                        <p:tgtEl>
                                          <p:spTgt spid="11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additive="base">
                                        <p:cTn id="27" dur="500" fill="hold"/>
                                        <p:tgtEl>
                                          <p:spTgt spid="50"/>
                                        </p:tgtEl>
                                        <p:attrNameLst>
                                          <p:attrName>ppt_x</p:attrName>
                                        </p:attrNameLst>
                                      </p:cBhvr>
                                      <p:tavLst>
                                        <p:tav tm="0">
                                          <p:val>
                                            <p:strVal val="#ppt_x"/>
                                          </p:val>
                                        </p:tav>
                                        <p:tav tm="100000">
                                          <p:val>
                                            <p:strVal val="#ppt_x"/>
                                          </p:val>
                                        </p:tav>
                                      </p:tavLst>
                                    </p:anim>
                                    <p:anim calcmode="lin" valueType="num">
                                      <p:cBhvr additive="base">
                                        <p:cTn id="28" dur="500" fill="hold"/>
                                        <p:tgtEl>
                                          <p:spTgt spid="5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cBhvr additive="base">
                                        <p:cTn id="31" dur="500" fill="hold"/>
                                        <p:tgtEl>
                                          <p:spTgt spid="53"/>
                                        </p:tgtEl>
                                        <p:attrNameLst>
                                          <p:attrName>ppt_x</p:attrName>
                                        </p:attrNameLst>
                                      </p:cBhvr>
                                      <p:tavLst>
                                        <p:tav tm="0">
                                          <p:val>
                                            <p:strVal val="#ppt_x"/>
                                          </p:val>
                                        </p:tav>
                                        <p:tav tm="100000">
                                          <p:val>
                                            <p:strVal val="#ppt_x"/>
                                          </p:val>
                                        </p:tav>
                                      </p:tavLst>
                                    </p:anim>
                                    <p:anim calcmode="lin" valueType="num">
                                      <p:cBhvr additive="base">
                                        <p:cTn id="32"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additive="base">
                                        <p:cTn id="37" dur="500" fill="hold"/>
                                        <p:tgtEl>
                                          <p:spTgt spid="54"/>
                                        </p:tgtEl>
                                        <p:attrNameLst>
                                          <p:attrName>ppt_x</p:attrName>
                                        </p:attrNameLst>
                                      </p:cBhvr>
                                      <p:tavLst>
                                        <p:tav tm="0">
                                          <p:val>
                                            <p:strVal val="#ppt_x"/>
                                          </p:val>
                                        </p:tav>
                                        <p:tav tm="100000">
                                          <p:val>
                                            <p:strVal val="#ppt_x"/>
                                          </p:val>
                                        </p:tav>
                                      </p:tavLst>
                                    </p:anim>
                                    <p:anim calcmode="lin" valueType="num">
                                      <p:cBhvr additive="base">
                                        <p:cTn id="38"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14" grpId="0" animBg="1"/>
      <p:bldP spid="53" grpId="0"/>
      <p:bldP spid="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413543" y="336905"/>
            <a:ext cx="3986213" cy="584775"/>
          </a:xfrm>
          <a:prstGeom prst="rect">
            <a:avLst/>
          </a:prstGeom>
          <a:noFill/>
        </p:spPr>
        <p:txBody>
          <a:bodyPr wrap="square" rtlCol="0">
            <a:spAutoFit/>
          </a:bodyPr>
          <a:lstStyle/>
          <a:p>
            <a:pPr marL="285750" indent="-285750">
              <a:buClr>
                <a:srgbClr val="036EB8"/>
              </a:buClr>
              <a:buFont typeface="Wingdings" panose="05000000000000000000" pitchFamily="2" charset="2"/>
              <a:buChar char="n"/>
            </a:pPr>
            <a:r>
              <a:rPr lang="zh-CN" altLang="en-US" sz="3200" dirty="0">
                <a:solidFill>
                  <a:srgbClr val="036EB8"/>
                </a:solidFill>
              </a:rPr>
              <a:t>案</a:t>
            </a:r>
            <a:r>
              <a:rPr lang="zh-CN" altLang="en-US" sz="3200" dirty="0" smtClean="0">
                <a:solidFill>
                  <a:srgbClr val="036EB8"/>
                </a:solidFill>
              </a:rPr>
              <a:t>例讨论</a:t>
            </a:r>
            <a:endParaRPr lang="zh-CN" altLang="en-US" sz="3200" dirty="0">
              <a:solidFill>
                <a:srgbClr val="036EB8"/>
              </a:solidFill>
            </a:endParaRPr>
          </a:p>
        </p:txBody>
      </p:sp>
      <p:sp>
        <p:nvSpPr>
          <p:cNvPr id="4" name="文本框 3"/>
          <p:cNvSpPr txBox="1"/>
          <p:nvPr/>
        </p:nvSpPr>
        <p:spPr>
          <a:xfrm>
            <a:off x="963412" y="990977"/>
            <a:ext cx="2438400" cy="369332"/>
          </a:xfrm>
          <a:prstGeom prst="rect">
            <a:avLst/>
          </a:prstGeom>
          <a:noFill/>
        </p:spPr>
        <p:txBody>
          <a:bodyPr wrap="square" rtlCol="0">
            <a:spAutoFit/>
          </a:bodyPr>
          <a:lstStyle/>
          <a:p>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案例情况说明：</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1130323" y="1470599"/>
            <a:ext cx="9395368" cy="957250"/>
          </a:xfrm>
          <a:prstGeom prst="rect">
            <a:avLst/>
          </a:prstGeom>
          <a:noFill/>
        </p:spPr>
        <p:txBody>
          <a:bodyPr wrap="square" rtlCol="0">
            <a:spAutoFit/>
          </a:bodyPr>
          <a:lstStyle/>
          <a:p>
            <a:pPr algn="just">
              <a:lnSpc>
                <a:spcPct val="150000"/>
              </a:lnSpc>
            </a:pPr>
            <a:r>
              <a:rPr kumimoji="1" lang="zh-CN" altLang="en-US" sz="2000" dirty="0" smtClean="0">
                <a:latin typeface="Times New Roman" panose="02020603050405020304" pitchFamily="18" charset="0"/>
                <a:cs typeface="Times New Roman" panose="02020603050405020304" pitchFamily="18" charset="0"/>
              </a:rPr>
              <a:t>某外商欲购买我方“长城”牌电扇，但要求改用“钻石”牌商标，</a:t>
            </a:r>
            <a:r>
              <a:rPr kumimoji="1" lang="zh-CN" altLang="en-US" sz="2000" dirty="0">
                <a:latin typeface="Times New Roman" panose="02020603050405020304" pitchFamily="18" charset="0"/>
                <a:cs typeface="Times New Roman" panose="02020603050405020304" pitchFamily="18" charset="0"/>
              </a:rPr>
              <a:t>并</a:t>
            </a:r>
            <a:r>
              <a:rPr kumimoji="1" lang="zh-CN" altLang="en-US" sz="2000" dirty="0" smtClean="0">
                <a:latin typeface="Times New Roman" panose="02020603050405020304" pitchFamily="18" charset="0"/>
                <a:cs typeface="Times New Roman" panose="02020603050405020304" pitchFamily="18" charset="0"/>
              </a:rPr>
              <a:t>不得在包装上注明“</a:t>
            </a:r>
            <a:r>
              <a:rPr kumimoji="1" lang="en-US" altLang="zh-CN" sz="2000" dirty="0" smtClean="0">
                <a:latin typeface="Times New Roman" panose="02020603050405020304" pitchFamily="18" charset="0"/>
                <a:cs typeface="Times New Roman" panose="02020603050405020304" pitchFamily="18" charset="0"/>
              </a:rPr>
              <a:t>made in </a:t>
            </a:r>
            <a:r>
              <a:rPr kumimoji="1" lang="en-US" altLang="zh-CN" sz="2000" dirty="0" err="1" smtClean="0">
                <a:latin typeface="Times New Roman" panose="02020603050405020304" pitchFamily="18" charset="0"/>
                <a:cs typeface="Times New Roman" panose="02020603050405020304" pitchFamily="18" charset="0"/>
              </a:rPr>
              <a:t>China”ziyang</a:t>
            </a:r>
            <a:r>
              <a:rPr kumimoji="1" lang="en-US" altLang="zh-CN" sz="2000" dirty="0" smtClean="0">
                <a:latin typeface="Times New Roman" panose="02020603050405020304" pitchFamily="18" charset="0"/>
                <a:cs typeface="Times New Roman" panose="02020603050405020304" pitchFamily="18" charset="0"/>
              </a:rPr>
              <a:t> .</a:t>
            </a:r>
            <a:endParaRPr kumimoji="1" lang="zh-CN" altLang="en-US" sz="2000" dirty="0">
              <a:latin typeface="Times New Roman" panose="02020603050405020304" pitchFamily="18" charset="0"/>
              <a:cs typeface="Times New Roman" panose="02020603050405020304" pitchFamily="18" charset="0"/>
            </a:endParaRPr>
          </a:p>
        </p:txBody>
      </p:sp>
      <p:grpSp>
        <p:nvGrpSpPr>
          <p:cNvPr id="14" name="组合 13"/>
          <p:cNvGrpSpPr/>
          <p:nvPr/>
        </p:nvGrpSpPr>
        <p:grpSpPr>
          <a:xfrm>
            <a:off x="1083626" y="4677882"/>
            <a:ext cx="9766300" cy="962462"/>
            <a:chOff x="1092200" y="3797300"/>
            <a:chExt cx="9766300" cy="962462"/>
          </a:xfrm>
        </p:grpSpPr>
        <p:sp>
          <p:nvSpPr>
            <p:cNvPr id="8" name="文本框 7"/>
            <p:cNvSpPr txBox="1"/>
            <p:nvPr/>
          </p:nvSpPr>
          <p:spPr>
            <a:xfrm>
              <a:off x="1092200" y="3797300"/>
              <a:ext cx="2628900" cy="369332"/>
            </a:xfrm>
            <a:prstGeom prst="rect">
              <a:avLst/>
            </a:prstGeom>
            <a:noFill/>
          </p:spPr>
          <p:txBody>
            <a:bodyPr wrap="square" rtlCol="0">
              <a:spAutoFit/>
            </a:bodyPr>
            <a:lstStyle/>
            <a:p>
              <a:pPr marL="285750" indent="-285750">
                <a:buFont typeface="Arial" panose="020B0604020202020204" pitchFamily="34" charset="0"/>
                <a:buChar char="•"/>
              </a:pPr>
              <a:r>
                <a:rPr lang="zh-CN" altLang="en-US" dirty="0" smtClean="0">
                  <a:solidFill>
                    <a:srgbClr val="036EB8"/>
                  </a:solidFill>
                </a:rPr>
                <a:t>讨论</a:t>
              </a:r>
              <a:endParaRPr lang="zh-CN" altLang="en-US" dirty="0">
                <a:solidFill>
                  <a:srgbClr val="036EB8"/>
                </a:solidFill>
              </a:endParaRPr>
            </a:p>
          </p:txBody>
        </p:sp>
        <p:cxnSp>
          <p:nvCxnSpPr>
            <p:cNvPr id="12" name="直接连接符 11"/>
            <p:cNvCxnSpPr/>
            <p:nvPr/>
          </p:nvCxnSpPr>
          <p:spPr>
            <a:xfrm>
              <a:off x="1092200" y="4230132"/>
              <a:ext cx="9766300"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1092200" y="4205764"/>
              <a:ext cx="9766300" cy="553998"/>
            </a:xfrm>
            <a:prstGeom prst="rect">
              <a:avLst/>
            </a:prstGeom>
            <a:noFill/>
          </p:spPr>
          <p:txBody>
            <a:bodyPr wrap="square" rtlCol="0">
              <a:spAutoFit/>
            </a:bodyPr>
            <a:lstStyle/>
            <a:p>
              <a:pPr algn="just">
                <a:lnSpc>
                  <a:spcPct val="150000"/>
                </a:lnSpc>
              </a:pPr>
              <a:r>
                <a:rPr kumimoji="1" lang="zh-CN" altLang="en-US" dirty="0" smtClean="0"/>
                <a:t>我方是否可以接受？应</a:t>
              </a:r>
              <a:r>
                <a:rPr kumimoji="1" lang="zh-CN" altLang="en-US" sz="2000" dirty="0" smtClean="0"/>
                <a:t>注意</a:t>
              </a:r>
              <a:r>
                <a:rPr kumimoji="1" lang="zh-CN" altLang="en-US" dirty="0" smtClean="0"/>
                <a:t>什么问题？</a:t>
              </a:r>
              <a:endParaRPr kumimoji="1" lang="zh-CN" altLang="en-US" dirty="0"/>
            </a:p>
          </p:txBody>
        </p:sp>
      </p:grpSp>
      <p:cxnSp>
        <p:nvCxnSpPr>
          <p:cNvPr id="20" name="直接连接符 19"/>
          <p:cNvCxnSpPr/>
          <p:nvPr/>
        </p:nvCxnSpPr>
        <p:spPr>
          <a:xfrm>
            <a:off x="2611753" y="1175643"/>
            <a:ext cx="8052707"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176882" y="4487221"/>
            <a:ext cx="9837057" cy="599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033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文本框 8"/>
          <p:cNvSpPr txBox="1">
            <a:spLocks noChangeArrowheads="1"/>
          </p:cNvSpPr>
          <p:nvPr/>
        </p:nvSpPr>
        <p:spPr bwMode="auto">
          <a:xfrm>
            <a:off x="412750" y="234950"/>
            <a:ext cx="3986213" cy="584200"/>
          </a:xfrm>
          <a:prstGeom prst="rect">
            <a:avLst/>
          </a:prstGeom>
          <a:noFill/>
          <a:ln w="9525">
            <a:noFill/>
            <a:miter lim="800000"/>
            <a:headEnd/>
            <a:tailEnd/>
          </a:ln>
        </p:spPr>
        <p:txBody>
          <a:bodyPr>
            <a:spAutoFit/>
          </a:bodyPr>
          <a:lstStyle/>
          <a:p>
            <a:pPr marL="285750" indent="-285750">
              <a:buClr>
                <a:srgbClr val="036EB8"/>
              </a:buClr>
              <a:buFont typeface="Wingdings" pitchFamily="2" charset="2"/>
              <a:buChar char="n"/>
            </a:pPr>
            <a:r>
              <a:rPr lang="zh-CN" altLang="en-US" sz="3200">
                <a:solidFill>
                  <a:srgbClr val="036EB8"/>
                </a:solidFill>
                <a:latin typeface="Calibri" pitchFamily="34" charset="0"/>
              </a:rPr>
              <a:t>案例解决</a:t>
            </a:r>
          </a:p>
        </p:txBody>
      </p:sp>
      <p:grpSp>
        <p:nvGrpSpPr>
          <p:cNvPr id="171010" name="组合 13"/>
          <p:cNvGrpSpPr>
            <a:grpSpLocks/>
          </p:cNvGrpSpPr>
          <p:nvPr/>
        </p:nvGrpSpPr>
        <p:grpSpPr bwMode="auto">
          <a:xfrm>
            <a:off x="743821" y="1257240"/>
            <a:ext cx="9766301" cy="2287220"/>
            <a:chOff x="1092199" y="3797300"/>
            <a:chExt cx="9766301" cy="2287275"/>
          </a:xfrm>
        </p:grpSpPr>
        <p:sp>
          <p:nvSpPr>
            <p:cNvPr id="171015" name="文本框 7"/>
            <p:cNvSpPr txBox="1">
              <a:spLocks noChangeArrowheads="1"/>
            </p:cNvSpPr>
            <p:nvPr/>
          </p:nvSpPr>
          <p:spPr bwMode="auto">
            <a:xfrm>
              <a:off x="1092199" y="3797300"/>
              <a:ext cx="5566825" cy="400120"/>
            </a:xfrm>
            <a:prstGeom prst="rect">
              <a:avLst/>
            </a:prstGeom>
            <a:noFill/>
            <a:ln w="9525">
              <a:noFill/>
              <a:miter lim="800000"/>
              <a:headEnd/>
              <a:tailEnd/>
            </a:ln>
          </p:spPr>
          <p:txBody>
            <a:bodyPr wrap="square">
              <a:spAutoFit/>
            </a:bodyPr>
            <a:lstStyle/>
            <a:p>
              <a:pPr marL="285750" indent="-285750">
                <a:buFont typeface="Arial" charset="0"/>
                <a:buChar char="•"/>
              </a:pPr>
              <a:r>
                <a:rPr lang="zh-CN" altLang="en-US" sz="2000" dirty="0">
                  <a:solidFill>
                    <a:srgbClr val="036EB8"/>
                  </a:solidFill>
                  <a:latin typeface="Calibri" pitchFamily="34" charset="0"/>
                </a:rPr>
                <a:t>讨论</a:t>
              </a:r>
              <a:r>
                <a:rPr lang="zh-CN" altLang="en-US" sz="2000" dirty="0" smtClean="0">
                  <a:solidFill>
                    <a:srgbClr val="036EB8"/>
                  </a:solidFill>
                  <a:latin typeface="Calibri" pitchFamily="34" charset="0"/>
                </a:rPr>
                <a:t>点</a:t>
              </a:r>
              <a:r>
                <a:rPr lang="zh-CN" altLang="en-US" sz="2000" dirty="0">
                  <a:solidFill>
                    <a:srgbClr val="036EB8"/>
                  </a:solidFill>
                  <a:latin typeface="Calibri" pitchFamily="34" charset="0"/>
                </a:rPr>
                <a:t>：我方是否可以接受？应注意什么问题</a:t>
              </a:r>
            </a:p>
          </p:txBody>
        </p:sp>
        <p:cxnSp>
          <p:nvCxnSpPr>
            <p:cNvPr id="12" name="直接连接符 11"/>
            <p:cNvCxnSpPr/>
            <p:nvPr/>
          </p:nvCxnSpPr>
          <p:spPr>
            <a:xfrm>
              <a:off x="1092200" y="4230698"/>
              <a:ext cx="9766300"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71017" name="文本框 12"/>
            <p:cNvSpPr txBox="1">
              <a:spLocks noChangeArrowheads="1"/>
            </p:cNvSpPr>
            <p:nvPr/>
          </p:nvSpPr>
          <p:spPr bwMode="auto">
            <a:xfrm>
              <a:off x="1092200" y="4205298"/>
              <a:ext cx="9766300" cy="1879277"/>
            </a:xfrm>
            <a:prstGeom prst="rect">
              <a:avLst/>
            </a:prstGeom>
            <a:noFill/>
            <a:ln w="9525">
              <a:noFill/>
              <a:miter lim="800000"/>
              <a:headEnd/>
              <a:tailEnd/>
            </a:ln>
          </p:spPr>
          <p:txBody>
            <a:bodyPr>
              <a:spAutoFit/>
            </a:bodyPr>
            <a:lstStyle/>
            <a:p>
              <a:pPr>
                <a:lnSpc>
                  <a:spcPct val="150000"/>
                </a:lnSpc>
              </a:pPr>
              <a:r>
                <a:rPr kumimoji="1" lang="zh-CN" altLang="en-US" sz="2000" dirty="0" smtClean="0"/>
                <a:t>外商这一要求实质上是定牌中性包装，一般来说可以接受，不过在接受制定牌名或指定商标时应注意其牌名或商标是否在国内外已有第三者注册。在无法判断的情况下，为了安全起见应在合同中列明：“日后若发生工业产权争议问题应由买方负责”的条款，以防不测。</a:t>
              </a:r>
              <a:endParaRPr kumimoji="1" lang="zh-CN" altLang="en-US" sz="2000" dirty="0"/>
            </a:p>
          </p:txBody>
        </p:sp>
      </p:grpSp>
    </p:spTree>
    <p:extLst>
      <p:ext uri="{BB962C8B-B14F-4D97-AF65-F5344CB8AC3E}">
        <p14:creationId xmlns:p14="http://schemas.microsoft.com/office/powerpoint/2010/main" val="7723607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71010"/>
                                        </p:tgtEl>
                                        <p:attrNameLst>
                                          <p:attrName>style.visibility</p:attrName>
                                        </p:attrNameLst>
                                      </p:cBhvr>
                                      <p:to>
                                        <p:strVal val="visible"/>
                                      </p:to>
                                    </p:set>
                                    <p:animEffect transition="in" filter="fade">
                                      <p:cBhvr>
                                        <p:cTn id="7" dur="1000"/>
                                        <p:tgtEl>
                                          <p:spTgt spid="171010"/>
                                        </p:tgtEl>
                                      </p:cBhvr>
                                    </p:animEffect>
                                    <p:anim calcmode="lin" valueType="num">
                                      <p:cBhvr>
                                        <p:cTn id="8" dur="1000" fill="hold"/>
                                        <p:tgtEl>
                                          <p:spTgt spid="171010"/>
                                        </p:tgtEl>
                                        <p:attrNameLst>
                                          <p:attrName>ppt_x</p:attrName>
                                        </p:attrNameLst>
                                      </p:cBhvr>
                                      <p:tavLst>
                                        <p:tav tm="0">
                                          <p:val>
                                            <p:strVal val="#ppt_x"/>
                                          </p:val>
                                        </p:tav>
                                        <p:tav tm="100000">
                                          <p:val>
                                            <p:strVal val="#ppt_x"/>
                                          </p:val>
                                        </p:tav>
                                      </p:tavLst>
                                    </p:anim>
                                    <p:anim calcmode="lin" valueType="num">
                                      <p:cBhvr>
                                        <p:cTn id="9" dur="1000" fill="hold"/>
                                        <p:tgtEl>
                                          <p:spTgt spid="1710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72800" y="2728429"/>
            <a:ext cx="5158384" cy="1446550"/>
          </a:xfrm>
          <a:prstGeom prst="rect">
            <a:avLst/>
          </a:prstGeom>
          <a:noFill/>
        </p:spPr>
        <p:txBody>
          <a:bodyPr wrap="square" rtlCol="0">
            <a:spAutoFit/>
          </a:bodyPr>
          <a:lstStyle/>
          <a:p>
            <a:pPr algn="ctr" fontAlgn="auto">
              <a:spcBef>
                <a:spcPts val="0"/>
              </a:spcBef>
              <a:spcAft>
                <a:spcPts val="0"/>
              </a:spcAft>
            </a:pPr>
            <a:r>
              <a:rPr lang="zh-CN" altLang="en-US" sz="8800" dirty="0" smtClean="0">
                <a:solidFill>
                  <a:srgbClr val="00B0F0"/>
                </a:solidFill>
                <a:latin typeface="微软雅黑" panose="020B0503020204020204" pitchFamily="34" charset="-122"/>
                <a:ea typeface="微软雅黑" panose="020B0503020204020204" pitchFamily="34" charset="-122"/>
              </a:rPr>
              <a:t>案例</a:t>
            </a:r>
            <a:endParaRPr lang="zh-CN" altLang="en-US" sz="8800" dirty="0">
              <a:solidFill>
                <a:srgbClr val="00B0F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2736308" y="3248544"/>
            <a:ext cx="8365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185495" y="3360017"/>
            <a:ext cx="907763"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等腰三角形 7"/>
          <p:cNvSpPr/>
          <p:nvPr/>
        </p:nvSpPr>
        <p:spPr>
          <a:xfrm rot="16200000">
            <a:off x="9629754" y="3113451"/>
            <a:ext cx="125512" cy="270186"/>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1" name="等腰三角形 10"/>
          <p:cNvSpPr/>
          <p:nvPr/>
        </p:nvSpPr>
        <p:spPr>
          <a:xfrm rot="13339599">
            <a:off x="9371702" y="3075742"/>
            <a:ext cx="62120" cy="174653"/>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Tree>
    <p:custDataLst>
      <p:tags r:id="rId1"/>
    </p:custDataLst>
    <p:extLst>
      <p:ext uri="{BB962C8B-B14F-4D97-AF65-F5344CB8AC3E}">
        <p14:creationId xmlns:p14="http://schemas.microsoft.com/office/powerpoint/2010/main" val="3170646963"/>
      </p:ext>
    </p:extLst>
  </p:cSld>
  <p:clrMapOvr>
    <a:masterClrMapping/>
  </p:clrMapOvr>
  <mc:AlternateContent xmlns:mc="http://schemas.openxmlformats.org/markup-compatibility/2006" xmlns:p14="http://schemas.microsoft.com/office/powerpoint/2010/main">
    <mc:Choice Requires="p14">
      <p:transition spd="slow" p14:dur="2000" advTm="4649"/>
    </mc:Choice>
    <mc:Fallback xmlns="">
      <p:transition spd="slow" advTm="46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413543" y="336905"/>
            <a:ext cx="3986213" cy="584775"/>
          </a:xfrm>
          <a:prstGeom prst="rect">
            <a:avLst/>
          </a:prstGeom>
          <a:noFill/>
        </p:spPr>
        <p:txBody>
          <a:bodyPr wrap="square" rtlCol="0">
            <a:spAutoFit/>
          </a:bodyPr>
          <a:lstStyle/>
          <a:p>
            <a:pPr marL="285750" indent="-285750">
              <a:buClr>
                <a:srgbClr val="036EB8"/>
              </a:buClr>
              <a:buFont typeface="Wingdings" panose="05000000000000000000" pitchFamily="2" charset="2"/>
              <a:buChar char="n"/>
            </a:pPr>
            <a:r>
              <a:rPr lang="zh-CN" altLang="en-US" sz="3200" dirty="0">
                <a:solidFill>
                  <a:srgbClr val="036EB8"/>
                </a:solidFill>
              </a:rPr>
              <a:t>案</a:t>
            </a:r>
            <a:r>
              <a:rPr lang="zh-CN" altLang="en-US" sz="3200" dirty="0" smtClean="0">
                <a:solidFill>
                  <a:srgbClr val="036EB8"/>
                </a:solidFill>
              </a:rPr>
              <a:t>例讨论</a:t>
            </a:r>
            <a:endParaRPr lang="zh-CN" altLang="en-US" sz="3200" dirty="0">
              <a:solidFill>
                <a:srgbClr val="036EB8"/>
              </a:solidFill>
            </a:endParaRPr>
          </a:p>
        </p:txBody>
      </p:sp>
      <p:sp>
        <p:nvSpPr>
          <p:cNvPr id="4" name="文本框 3"/>
          <p:cNvSpPr txBox="1"/>
          <p:nvPr/>
        </p:nvSpPr>
        <p:spPr>
          <a:xfrm>
            <a:off x="963412" y="990977"/>
            <a:ext cx="2438400" cy="369332"/>
          </a:xfrm>
          <a:prstGeom prst="rect">
            <a:avLst/>
          </a:prstGeom>
          <a:noFill/>
        </p:spPr>
        <p:txBody>
          <a:bodyPr wrap="square" rtlCol="0">
            <a:spAutoFit/>
          </a:bodyPr>
          <a:lstStyle/>
          <a:p>
            <a:r>
              <a:rPr lang="zh-CN" altLang="en-US" dirty="0" smtClean="0">
                <a:solidFill>
                  <a:prstClr val="black">
                    <a:lumMod val="85000"/>
                    <a:lumOff val="15000"/>
                  </a:prstClr>
                </a:solidFill>
                <a:latin typeface="微软雅黑" panose="020B0503020204020204" pitchFamily="34" charset="-122"/>
                <a:ea typeface="微软雅黑" panose="020B0503020204020204" pitchFamily="34" charset="-122"/>
              </a:rPr>
              <a:t>案例情况说明：</a:t>
            </a:r>
            <a:endParaRPr lang="zh-CN" altLang="en-US"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1176882" y="1241895"/>
            <a:ext cx="9395368" cy="3067506"/>
          </a:xfrm>
          <a:prstGeom prst="rect">
            <a:avLst/>
          </a:prstGeom>
          <a:noFill/>
        </p:spPr>
        <p:txBody>
          <a:bodyPr wrap="square" rtlCol="0">
            <a:spAutoFit/>
          </a:bodyPr>
          <a:lstStyle/>
          <a:p>
            <a:pPr algn="just">
              <a:lnSpc>
                <a:spcPts val="2900"/>
              </a:lnSpc>
            </a:pPr>
            <a:r>
              <a:rPr kumimoji="1" lang="zh-CN" altLang="en-US" dirty="0">
                <a:solidFill>
                  <a:prstClr val="black"/>
                </a:solidFill>
                <a:latin typeface="Times New Roman" panose="02020603050405020304" pitchFamily="18" charset="0"/>
                <a:cs typeface="Times New Roman" panose="02020603050405020304" pitchFamily="18" charset="0"/>
              </a:rPr>
              <a:t>中国</a:t>
            </a:r>
            <a:r>
              <a:rPr kumimoji="1" lang="en-US" altLang="zh-CN" dirty="0">
                <a:solidFill>
                  <a:prstClr val="black"/>
                </a:solidFill>
                <a:latin typeface="Times New Roman" panose="02020603050405020304" pitchFamily="18" charset="0"/>
                <a:cs typeface="Times New Roman" panose="02020603050405020304" pitchFamily="18" charset="0"/>
              </a:rPr>
              <a:t>A</a:t>
            </a:r>
            <a:r>
              <a:rPr kumimoji="1" lang="zh-CN" altLang="en-US" dirty="0">
                <a:solidFill>
                  <a:prstClr val="black"/>
                </a:solidFill>
                <a:latin typeface="Times New Roman" panose="02020603050405020304" pitchFamily="18" charset="0"/>
                <a:cs typeface="Times New Roman" panose="02020603050405020304" pitchFamily="18" charset="0"/>
              </a:rPr>
              <a:t>公司曾向</a:t>
            </a:r>
            <a:r>
              <a:rPr kumimoji="1" lang="en-US" altLang="zh-CN" dirty="0">
                <a:solidFill>
                  <a:prstClr val="black"/>
                </a:solidFill>
                <a:latin typeface="Times New Roman" panose="02020603050405020304" pitchFamily="18" charset="0"/>
                <a:cs typeface="Times New Roman" panose="02020603050405020304" pitchFamily="18" charset="0"/>
              </a:rPr>
              <a:t>B</a:t>
            </a:r>
            <a:r>
              <a:rPr kumimoji="1" lang="zh-CN" altLang="en-US" dirty="0">
                <a:solidFill>
                  <a:prstClr val="black"/>
                </a:solidFill>
                <a:latin typeface="Times New Roman" panose="02020603050405020304" pitchFamily="18" charset="0"/>
                <a:cs typeface="Times New Roman" panose="02020603050405020304" pitchFamily="18" charset="0"/>
              </a:rPr>
              <a:t>外商出售一批农产品。成交前，该公司给外商寄送过样品。签约时，在合同品质条款中规定了商品的具体规格。签约后，卖方经办人员又主动电告买方，确认“成交商品与样品相似”。在货物装运前，中国进出口商品检验检疫局进行了检验并签发了品质规格合格证书。但该批货物运到目的地后，买方认为，所交货物品质比样品低，要求减价。卖方认为，合同并未规定凭样成交，而且所交货物，经检验符合约定的规格，故不同意减价。于是买方便请当地检验机构检验，出具了交货品质比样品低</a:t>
            </a:r>
            <a:r>
              <a:rPr kumimoji="1" lang="en-US" altLang="zh-CN" dirty="0">
                <a:solidFill>
                  <a:prstClr val="black"/>
                </a:solidFill>
                <a:latin typeface="Times New Roman" panose="02020603050405020304" pitchFamily="18" charset="0"/>
                <a:cs typeface="Times New Roman" panose="02020603050405020304" pitchFamily="18" charset="0"/>
              </a:rPr>
              <a:t>7%</a:t>
            </a:r>
            <a:r>
              <a:rPr kumimoji="1" lang="zh-CN" altLang="en-US" dirty="0">
                <a:solidFill>
                  <a:prstClr val="black"/>
                </a:solidFill>
                <a:latin typeface="Times New Roman" panose="02020603050405020304" pitchFamily="18" charset="0"/>
                <a:cs typeface="Times New Roman" panose="02020603050405020304" pitchFamily="18" charset="0"/>
              </a:rPr>
              <a:t>的证明，并据此提出了索赔要求，卖方拒赔。由于合同中未规定仲裁条款而发生争议后，双方又达不成仲裁协议，买方遂请中国仲裁机构协助处理解决此案争议。</a:t>
            </a:r>
          </a:p>
        </p:txBody>
      </p:sp>
      <p:grpSp>
        <p:nvGrpSpPr>
          <p:cNvPr id="14" name="组合 13"/>
          <p:cNvGrpSpPr/>
          <p:nvPr/>
        </p:nvGrpSpPr>
        <p:grpSpPr>
          <a:xfrm>
            <a:off x="1083626" y="4677882"/>
            <a:ext cx="9766300" cy="862499"/>
            <a:chOff x="1092200" y="3797300"/>
            <a:chExt cx="9766300" cy="862499"/>
          </a:xfrm>
        </p:grpSpPr>
        <p:sp>
          <p:nvSpPr>
            <p:cNvPr id="8" name="文本框 7"/>
            <p:cNvSpPr txBox="1"/>
            <p:nvPr/>
          </p:nvSpPr>
          <p:spPr>
            <a:xfrm>
              <a:off x="1092200" y="3797300"/>
              <a:ext cx="2628900" cy="369332"/>
            </a:xfrm>
            <a:prstGeom prst="rect">
              <a:avLst/>
            </a:prstGeom>
            <a:noFill/>
          </p:spPr>
          <p:txBody>
            <a:bodyPr wrap="square" rtlCol="0">
              <a:spAutoFit/>
            </a:bodyPr>
            <a:lstStyle/>
            <a:p>
              <a:pPr marL="285750" indent="-285750">
                <a:buFont typeface="Arial" panose="020B0604020202020204" pitchFamily="34" charset="0"/>
                <a:buChar char="•"/>
              </a:pPr>
              <a:r>
                <a:rPr lang="zh-CN" altLang="en-US" dirty="0" smtClean="0">
                  <a:solidFill>
                    <a:srgbClr val="036EB8"/>
                  </a:solidFill>
                </a:rPr>
                <a:t>讨论</a:t>
              </a:r>
              <a:endParaRPr lang="zh-CN" altLang="en-US" dirty="0">
                <a:solidFill>
                  <a:srgbClr val="036EB8"/>
                </a:solidFill>
              </a:endParaRPr>
            </a:p>
          </p:txBody>
        </p:sp>
        <p:cxnSp>
          <p:nvCxnSpPr>
            <p:cNvPr id="12" name="直接连接符 11"/>
            <p:cNvCxnSpPr/>
            <p:nvPr/>
          </p:nvCxnSpPr>
          <p:spPr>
            <a:xfrm>
              <a:off x="1092200" y="4230132"/>
              <a:ext cx="9766300"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1092200" y="4205764"/>
              <a:ext cx="9766300" cy="454035"/>
            </a:xfrm>
            <a:prstGeom prst="rect">
              <a:avLst/>
            </a:prstGeom>
            <a:noFill/>
          </p:spPr>
          <p:txBody>
            <a:bodyPr wrap="square" rtlCol="0">
              <a:spAutoFit/>
            </a:bodyPr>
            <a:lstStyle/>
            <a:p>
              <a:pPr algn="just">
                <a:lnSpc>
                  <a:spcPct val="150000"/>
                </a:lnSpc>
              </a:pPr>
              <a:r>
                <a:rPr kumimoji="1" lang="zh-CN" altLang="en-US" dirty="0">
                  <a:solidFill>
                    <a:prstClr val="black"/>
                  </a:solidFill>
                </a:rPr>
                <a:t>你认为中国仲裁机构会如何处理？我方应该吸取哪些教训？</a:t>
              </a:r>
            </a:p>
          </p:txBody>
        </p:sp>
      </p:grpSp>
      <p:cxnSp>
        <p:nvCxnSpPr>
          <p:cNvPr id="20" name="直接连接符 19"/>
          <p:cNvCxnSpPr/>
          <p:nvPr/>
        </p:nvCxnSpPr>
        <p:spPr>
          <a:xfrm>
            <a:off x="2611753" y="1175643"/>
            <a:ext cx="8052707"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176882" y="4487221"/>
            <a:ext cx="9837057" cy="599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488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文本框 8"/>
          <p:cNvSpPr txBox="1">
            <a:spLocks noChangeArrowheads="1"/>
          </p:cNvSpPr>
          <p:nvPr/>
        </p:nvSpPr>
        <p:spPr bwMode="auto">
          <a:xfrm>
            <a:off x="412750" y="234950"/>
            <a:ext cx="3986213" cy="584200"/>
          </a:xfrm>
          <a:prstGeom prst="rect">
            <a:avLst/>
          </a:prstGeom>
          <a:noFill/>
          <a:ln w="9525">
            <a:noFill/>
            <a:miter lim="800000"/>
            <a:headEnd/>
            <a:tailEnd/>
          </a:ln>
        </p:spPr>
        <p:txBody>
          <a:bodyPr>
            <a:spAutoFit/>
          </a:bodyPr>
          <a:lstStyle/>
          <a:p>
            <a:pPr marL="285750" indent="-285750">
              <a:buClr>
                <a:srgbClr val="036EB8"/>
              </a:buClr>
              <a:buFont typeface="Wingdings" pitchFamily="2" charset="2"/>
              <a:buChar char="n"/>
            </a:pPr>
            <a:r>
              <a:rPr lang="zh-CN" altLang="en-US" sz="3200">
                <a:solidFill>
                  <a:srgbClr val="036EB8"/>
                </a:solidFill>
                <a:latin typeface="Calibri" pitchFamily="34" charset="0"/>
              </a:rPr>
              <a:t>案例解决</a:t>
            </a:r>
          </a:p>
        </p:txBody>
      </p:sp>
      <p:grpSp>
        <p:nvGrpSpPr>
          <p:cNvPr id="171010" name="组合 13"/>
          <p:cNvGrpSpPr>
            <a:grpSpLocks/>
          </p:cNvGrpSpPr>
          <p:nvPr/>
        </p:nvGrpSpPr>
        <p:grpSpPr bwMode="auto">
          <a:xfrm>
            <a:off x="743821" y="879241"/>
            <a:ext cx="9766301" cy="2134166"/>
            <a:chOff x="1092199" y="3797300"/>
            <a:chExt cx="9766301" cy="2134218"/>
          </a:xfrm>
        </p:grpSpPr>
        <p:sp>
          <p:nvSpPr>
            <p:cNvPr id="171015" name="文本框 7"/>
            <p:cNvSpPr txBox="1">
              <a:spLocks noChangeArrowheads="1"/>
            </p:cNvSpPr>
            <p:nvPr/>
          </p:nvSpPr>
          <p:spPr bwMode="auto">
            <a:xfrm>
              <a:off x="1092199" y="3797300"/>
              <a:ext cx="7923661" cy="369341"/>
            </a:xfrm>
            <a:prstGeom prst="rect">
              <a:avLst/>
            </a:prstGeom>
            <a:noFill/>
            <a:ln w="9525">
              <a:noFill/>
              <a:miter lim="800000"/>
              <a:headEnd/>
              <a:tailEnd/>
            </a:ln>
          </p:spPr>
          <p:txBody>
            <a:bodyPr wrap="square">
              <a:spAutoFit/>
            </a:bodyPr>
            <a:lstStyle/>
            <a:p>
              <a:pPr marL="285750" indent="-285750">
                <a:buFont typeface="Arial" charset="0"/>
                <a:buChar char="•"/>
              </a:pPr>
              <a:r>
                <a:rPr lang="zh-CN" altLang="en-US" dirty="0">
                  <a:solidFill>
                    <a:srgbClr val="036EB8"/>
                  </a:solidFill>
                  <a:latin typeface="Calibri" pitchFamily="34" charset="0"/>
                </a:rPr>
                <a:t>讨论</a:t>
              </a:r>
              <a:r>
                <a:rPr lang="zh-CN" altLang="en-US" dirty="0" smtClean="0">
                  <a:solidFill>
                    <a:srgbClr val="036EB8"/>
                  </a:solidFill>
                  <a:latin typeface="Calibri" pitchFamily="34" charset="0"/>
                </a:rPr>
                <a:t>点</a:t>
              </a:r>
              <a:r>
                <a:rPr lang="zh-CN" altLang="en-US" dirty="0">
                  <a:solidFill>
                    <a:srgbClr val="036EB8"/>
                  </a:solidFill>
                  <a:latin typeface="Calibri" pitchFamily="34" charset="0"/>
                </a:rPr>
                <a:t>：你认为中国仲裁机构会如何处理</a:t>
              </a:r>
              <a:r>
                <a:rPr lang="zh-CN" altLang="en-US" dirty="0" smtClean="0">
                  <a:solidFill>
                    <a:srgbClr val="036EB8"/>
                  </a:solidFill>
                  <a:latin typeface="Calibri" pitchFamily="34" charset="0"/>
                </a:rPr>
                <a:t>？</a:t>
              </a:r>
              <a:endParaRPr lang="zh-CN" altLang="en-US" dirty="0">
                <a:solidFill>
                  <a:srgbClr val="036EB8"/>
                </a:solidFill>
                <a:latin typeface="Calibri" pitchFamily="34" charset="0"/>
              </a:endParaRPr>
            </a:p>
          </p:txBody>
        </p:sp>
        <p:cxnSp>
          <p:nvCxnSpPr>
            <p:cNvPr id="12" name="直接连接符 11"/>
            <p:cNvCxnSpPr/>
            <p:nvPr/>
          </p:nvCxnSpPr>
          <p:spPr>
            <a:xfrm>
              <a:off x="1092200" y="4230698"/>
              <a:ext cx="9766300"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71017" name="文本框 12"/>
            <p:cNvSpPr txBox="1">
              <a:spLocks noChangeArrowheads="1"/>
            </p:cNvSpPr>
            <p:nvPr/>
          </p:nvSpPr>
          <p:spPr bwMode="auto">
            <a:xfrm>
              <a:off x="1092200" y="4205298"/>
              <a:ext cx="9766300" cy="1726220"/>
            </a:xfrm>
            <a:prstGeom prst="rect">
              <a:avLst/>
            </a:prstGeom>
            <a:noFill/>
            <a:ln w="9525">
              <a:noFill/>
              <a:miter lim="800000"/>
              <a:headEnd/>
              <a:tailEnd/>
            </a:ln>
          </p:spPr>
          <p:txBody>
            <a:bodyPr>
              <a:spAutoFit/>
            </a:bodyPr>
            <a:lstStyle/>
            <a:p>
              <a:pPr>
                <a:lnSpc>
                  <a:spcPts val="2600"/>
                </a:lnSpc>
              </a:pPr>
              <a:r>
                <a:rPr kumimoji="1" lang="zh-CN" altLang="en-US" dirty="0">
                  <a:solidFill>
                    <a:prstClr val="black"/>
                  </a:solidFill>
                </a:rPr>
                <a:t>本案原来订立的合同，本来是一个凭规格合同买卖的合同，但由于签约后，卖方又确认所交货物与签约前寄送的样品相似，这可以理解为对原合同品质条款的补充，从而改变了此笔交易的性质，使其变为既凭规格买卖、又凭样品成交的交易。按照国际贸易有关法律和惯例的解释，凡是既凭规格又凭样品达成的交易卖方所交货物，必须既符合约定的规格，又必须与样品达成一致。否则买方有权要求减价、索赔，甚至拒收货物</a:t>
              </a:r>
              <a:r>
                <a:rPr kumimoji="1" lang="zh-CN" altLang="en-US" dirty="0" smtClean="0">
                  <a:solidFill>
                    <a:prstClr val="black"/>
                  </a:solidFill>
                </a:rPr>
                <a:t>。</a:t>
              </a:r>
              <a:endParaRPr kumimoji="1" lang="en-US" altLang="zh-CN" dirty="0" smtClean="0">
                <a:solidFill>
                  <a:prstClr val="black"/>
                </a:solidFill>
              </a:endParaRPr>
            </a:p>
          </p:txBody>
        </p:sp>
      </p:grpSp>
      <p:grpSp>
        <p:nvGrpSpPr>
          <p:cNvPr id="8" name="组合 13"/>
          <p:cNvGrpSpPr>
            <a:grpSpLocks/>
          </p:cNvGrpSpPr>
          <p:nvPr/>
        </p:nvGrpSpPr>
        <p:grpSpPr bwMode="auto">
          <a:xfrm>
            <a:off x="833973" y="3404303"/>
            <a:ext cx="9766301" cy="3065127"/>
            <a:chOff x="1092199" y="3797300"/>
            <a:chExt cx="9766301" cy="3065201"/>
          </a:xfrm>
        </p:grpSpPr>
        <p:sp>
          <p:nvSpPr>
            <p:cNvPr id="9" name="文本框 7"/>
            <p:cNvSpPr txBox="1">
              <a:spLocks noChangeArrowheads="1"/>
            </p:cNvSpPr>
            <p:nvPr/>
          </p:nvSpPr>
          <p:spPr bwMode="auto">
            <a:xfrm>
              <a:off x="1092199" y="3797300"/>
              <a:ext cx="7923661" cy="369341"/>
            </a:xfrm>
            <a:prstGeom prst="rect">
              <a:avLst/>
            </a:prstGeom>
            <a:noFill/>
            <a:ln w="9525">
              <a:noFill/>
              <a:miter lim="800000"/>
              <a:headEnd/>
              <a:tailEnd/>
            </a:ln>
          </p:spPr>
          <p:txBody>
            <a:bodyPr wrap="square">
              <a:spAutoFit/>
            </a:bodyPr>
            <a:lstStyle/>
            <a:p>
              <a:pPr marL="285750" indent="-285750">
                <a:buFont typeface="Arial" charset="0"/>
                <a:buChar char="•"/>
              </a:pPr>
              <a:r>
                <a:rPr lang="zh-CN" altLang="en-US" dirty="0">
                  <a:solidFill>
                    <a:srgbClr val="036EB8"/>
                  </a:solidFill>
                  <a:latin typeface="Calibri" pitchFamily="34" charset="0"/>
                </a:rPr>
                <a:t>讨论</a:t>
              </a:r>
              <a:r>
                <a:rPr lang="zh-CN" altLang="en-US" dirty="0" smtClean="0">
                  <a:solidFill>
                    <a:srgbClr val="036EB8"/>
                  </a:solidFill>
                  <a:latin typeface="Calibri" pitchFamily="34" charset="0"/>
                </a:rPr>
                <a:t>点：我方</a:t>
              </a:r>
              <a:r>
                <a:rPr lang="zh-CN" altLang="en-US" dirty="0">
                  <a:solidFill>
                    <a:srgbClr val="036EB8"/>
                  </a:solidFill>
                  <a:latin typeface="Calibri" pitchFamily="34" charset="0"/>
                </a:rPr>
                <a:t>应该吸取哪些教训？</a:t>
              </a:r>
            </a:p>
          </p:txBody>
        </p:sp>
        <p:cxnSp>
          <p:nvCxnSpPr>
            <p:cNvPr id="10" name="直接连接符 9"/>
            <p:cNvCxnSpPr/>
            <p:nvPr/>
          </p:nvCxnSpPr>
          <p:spPr>
            <a:xfrm>
              <a:off x="1092200" y="4230698"/>
              <a:ext cx="9766300"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文本框 12"/>
            <p:cNvSpPr txBox="1">
              <a:spLocks noChangeArrowheads="1"/>
            </p:cNvSpPr>
            <p:nvPr/>
          </p:nvSpPr>
          <p:spPr bwMode="auto">
            <a:xfrm>
              <a:off x="1092200" y="4205298"/>
              <a:ext cx="9766300" cy="2657203"/>
            </a:xfrm>
            <a:prstGeom prst="rect">
              <a:avLst/>
            </a:prstGeom>
            <a:noFill/>
            <a:ln w="9525">
              <a:noFill/>
              <a:miter lim="800000"/>
              <a:headEnd/>
              <a:tailEnd/>
            </a:ln>
          </p:spPr>
          <p:txBody>
            <a:bodyPr>
              <a:spAutoFit/>
            </a:bodyPr>
            <a:lstStyle/>
            <a:p>
              <a:pPr>
                <a:lnSpc>
                  <a:spcPts val="2500"/>
                </a:lnSpc>
              </a:pPr>
              <a:r>
                <a:rPr kumimoji="1" lang="zh-CN" altLang="en-US" dirty="0">
                  <a:solidFill>
                    <a:prstClr val="black"/>
                  </a:solidFill>
                </a:rPr>
                <a:t>教训：</a:t>
              </a:r>
              <a:r>
                <a:rPr kumimoji="1" lang="en-US" altLang="zh-CN" dirty="0">
                  <a:solidFill>
                    <a:prstClr val="black"/>
                  </a:solidFill>
                </a:rPr>
                <a:t>1</a:t>
              </a:r>
              <a:r>
                <a:rPr kumimoji="1" lang="zh-CN" altLang="en-US" dirty="0">
                  <a:solidFill>
                    <a:prstClr val="black"/>
                  </a:solidFill>
                </a:rPr>
                <a:t>，要正确履行合同并按合同规定办事。本案合同系规定凭规格买卖，履约时，只要按合同规定的规格及时交货就行，根本没有必要再确认“交货品质与样品相似”，这是多此一举。反而增加了卖方承担的责任，给履约造成实际困难，并导致不必要的损失。</a:t>
              </a:r>
              <a:r>
                <a:rPr kumimoji="1" lang="en-US" altLang="zh-CN" dirty="0">
                  <a:solidFill>
                    <a:prstClr val="black"/>
                  </a:solidFill>
                </a:rPr>
                <a:t>2</a:t>
              </a:r>
              <a:r>
                <a:rPr kumimoji="1" lang="zh-CN" altLang="en-US" dirty="0">
                  <a:solidFill>
                    <a:prstClr val="black"/>
                  </a:solidFill>
                </a:rPr>
                <a:t>，要正确理解和运用凭样成交的做法。凭样成交时，要求交货品质与样品完全一致，故履约时容易产生争议，一般不宜轻易采用此法，特别是与其他表示品质的方法同时并用，更应慎之又慎。当采用凭样成交时，应保存好样品，以利对照。为了宣传商品，对交易前寄送的样品，应明确表示仅供参考，以免对方产生误解。</a:t>
              </a:r>
              <a:r>
                <a:rPr kumimoji="1" lang="en-US" altLang="zh-CN" dirty="0">
                  <a:solidFill>
                    <a:prstClr val="black"/>
                  </a:solidFill>
                </a:rPr>
                <a:t>3</a:t>
              </a:r>
              <a:r>
                <a:rPr kumimoji="1" lang="zh-CN" altLang="en-US" dirty="0">
                  <a:solidFill>
                    <a:prstClr val="black"/>
                  </a:solidFill>
                </a:rPr>
                <a:t>，合同条款应当完备。本案合同中没有约定仲裁条款，发生争议后，双方在仲裁地点方面又达不成协议，致使解决争议带来一定的困难。</a:t>
              </a:r>
              <a:endParaRPr kumimoji="1" lang="en-US" altLang="zh-CN" dirty="0" smtClean="0">
                <a:solidFill>
                  <a:prstClr val="black"/>
                </a:solidFill>
              </a:endParaRPr>
            </a:p>
          </p:txBody>
        </p:sp>
      </p:grpSp>
      <p:cxnSp>
        <p:nvCxnSpPr>
          <p:cNvPr id="13" name="直接连接符 12"/>
          <p:cNvCxnSpPr/>
          <p:nvPr/>
        </p:nvCxnSpPr>
        <p:spPr>
          <a:xfrm>
            <a:off x="798595" y="3312816"/>
            <a:ext cx="9837057" cy="599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140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71010"/>
                                        </p:tgtEl>
                                        <p:attrNameLst>
                                          <p:attrName>style.visibility</p:attrName>
                                        </p:attrNameLst>
                                      </p:cBhvr>
                                      <p:to>
                                        <p:strVal val="visible"/>
                                      </p:to>
                                    </p:set>
                                    <p:animEffect transition="in" filter="fade">
                                      <p:cBhvr>
                                        <p:cTn id="7" dur="1000"/>
                                        <p:tgtEl>
                                          <p:spTgt spid="171010"/>
                                        </p:tgtEl>
                                      </p:cBhvr>
                                    </p:animEffect>
                                    <p:anim calcmode="lin" valueType="num">
                                      <p:cBhvr>
                                        <p:cTn id="8" dur="1000" fill="hold"/>
                                        <p:tgtEl>
                                          <p:spTgt spid="171010"/>
                                        </p:tgtEl>
                                        <p:attrNameLst>
                                          <p:attrName>ppt_x</p:attrName>
                                        </p:attrNameLst>
                                      </p:cBhvr>
                                      <p:tavLst>
                                        <p:tav tm="0">
                                          <p:val>
                                            <p:strVal val="#ppt_x"/>
                                          </p:val>
                                        </p:tav>
                                        <p:tav tm="100000">
                                          <p:val>
                                            <p:strVal val="#ppt_x"/>
                                          </p:val>
                                        </p:tav>
                                      </p:tavLst>
                                    </p:anim>
                                    <p:anim calcmode="lin" valueType="num">
                                      <p:cBhvr>
                                        <p:cTn id="9" dur="1000" fill="hold"/>
                                        <p:tgtEl>
                                          <p:spTgt spid="1710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480992" y="2524068"/>
            <a:ext cx="5158384" cy="1323439"/>
          </a:xfrm>
          <a:prstGeom prst="rect">
            <a:avLst/>
          </a:prstGeom>
          <a:noFill/>
        </p:spPr>
        <p:txBody>
          <a:bodyPr wrap="square" rtlCol="0">
            <a:spAutoFit/>
          </a:bodyPr>
          <a:lstStyle/>
          <a:p>
            <a:pPr algn="ctr"/>
            <a:r>
              <a:rPr lang="zh-CN" altLang="en-US" sz="8000" dirty="0" smtClean="0">
                <a:solidFill>
                  <a:srgbClr val="00B0F0"/>
                </a:solidFill>
                <a:latin typeface="微软雅黑" panose="020B0503020204020204" pitchFamily="34" charset="-122"/>
                <a:ea typeface="微软雅黑" panose="020B0503020204020204" pitchFamily="34" charset="-122"/>
              </a:rPr>
              <a:t>拓展任务</a:t>
            </a:r>
            <a:endParaRPr lang="zh-CN" altLang="en-US" sz="8000" dirty="0">
              <a:solidFill>
                <a:srgbClr val="00B0F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2736308" y="3248544"/>
            <a:ext cx="8365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185495" y="3360017"/>
            <a:ext cx="907763"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等腰三角形 7"/>
          <p:cNvSpPr/>
          <p:nvPr/>
        </p:nvSpPr>
        <p:spPr>
          <a:xfrm rot="16200000">
            <a:off x="9629754" y="3113451"/>
            <a:ext cx="125512" cy="270186"/>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等腰三角形 10"/>
          <p:cNvSpPr/>
          <p:nvPr/>
        </p:nvSpPr>
        <p:spPr>
          <a:xfrm rot="13339599">
            <a:off x="9371702" y="3075742"/>
            <a:ext cx="62120" cy="174653"/>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ustDataLst>
      <p:tags r:id="rId1"/>
    </p:custDataLst>
    <p:extLst>
      <p:ext uri="{BB962C8B-B14F-4D97-AF65-F5344CB8AC3E}">
        <p14:creationId xmlns:p14="http://schemas.microsoft.com/office/powerpoint/2010/main" val="144502158"/>
      </p:ext>
    </p:extLst>
  </p:cSld>
  <p:clrMapOvr>
    <a:masterClrMapping/>
  </p:clrMapOvr>
  <mc:AlternateContent xmlns:mc="http://schemas.openxmlformats.org/markup-compatibility/2006" xmlns:p14="http://schemas.microsoft.com/office/powerpoint/2010/main">
    <mc:Choice Requires="p14">
      <p:transition p14:dur="10" advTm="5798"/>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6" name="组合 595"/>
          <p:cNvGrpSpPr/>
          <p:nvPr/>
        </p:nvGrpSpPr>
        <p:grpSpPr>
          <a:xfrm>
            <a:off x="306219" y="1851228"/>
            <a:ext cx="7124891" cy="4376625"/>
            <a:chOff x="649444" y="1250409"/>
            <a:chExt cx="5171699" cy="3282468"/>
          </a:xfrm>
        </p:grpSpPr>
        <p:sp>
          <p:nvSpPr>
            <p:cNvPr id="601" name="Oval 486"/>
            <p:cNvSpPr>
              <a:spLocks noChangeArrowheads="1"/>
            </p:cNvSpPr>
            <p:nvPr/>
          </p:nvSpPr>
          <p:spPr bwMode="auto">
            <a:xfrm>
              <a:off x="3292552" y="1863433"/>
              <a:ext cx="86127" cy="830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grpSp>
          <p:nvGrpSpPr>
            <p:cNvPr id="597" name="Group 482"/>
            <p:cNvGrpSpPr>
              <a:grpSpLocks/>
            </p:cNvGrpSpPr>
            <p:nvPr/>
          </p:nvGrpSpPr>
          <p:grpSpPr bwMode="auto">
            <a:xfrm>
              <a:off x="783195" y="1250409"/>
              <a:ext cx="5037948" cy="2683123"/>
              <a:chOff x="393" y="577"/>
              <a:chExt cx="4972" cy="2648"/>
            </a:xfrm>
          </p:grpSpPr>
          <p:sp>
            <p:nvSpPr>
              <p:cNvPr id="638" name="Freeform 284"/>
              <p:cNvSpPr>
                <a:spLocks/>
              </p:cNvSpPr>
              <p:nvPr/>
            </p:nvSpPr>
            <p:spPr bwMode="auto">
              <a:xfrm>
                <a:off x="1629" y="2958"/>
                <a:ext cx="14" cy="17"/>
              </a:xfrm>
              <a:custGeom>
                <a:avLst/>
                <a:gdLst>
                  <a:gd name="T0" fmla="*/ 3 w 6"/>
                  <a:gd name="T1" fmla="*/ 0 h 7"/>
                  <a:gd name="T2" fmla="*/ 0 w 6"/>
                  <a:gd name="T3" fmla="*/ 3 h 7"/>
                  <a:gd name="T4" fmla="*/ 3 w 6"/>
                  <a:gd name="T5" fmla="*/ 7 h 7"/>
                  <a:gd name="T6" fmla="*/ 6 w 6"/>
                  <a:gd name="T7" fmla="*/ 7 h 7"/>
                  <a:gd name="T8" fmla="*/ 6 w 6"/>
                  <a:gd name="T9" fmla="*/ 2 h 7"/>
                  <a:gd name="T10" fmla="*/ 3 w 6"/>
                  <a:gd name="T11" fmla="*/ 0 h 7"/>
                </a:gdLst>
                <a:ahLst/>
                <a:cxnLst>
                  <a:cxn ang="0">
                    <a:pos x="T0" y="T1"/>
                  </a:cxn>
                  <a:cxn ang="0">
                    <a:pos x="T2" y="T3"/>
                  </a:cxn>
                  <a:cxn ang="0">
                    <a:pos x="T4" y="T5"/>
                  </a:cxn>
                  <a:cxn ang="0">
                    <a:pos x="T6" y="T7"/>
                  </a:cxn>
                  <a:cxn ang="0">
                    <a:pos x="T8" y="T9"/>
                  </a:cxn>
                  <a:cxn ang="0">
                    <a:pos x="T10" y="T11"/>
                  </a:cxn>
                </a:cxnLst>
                <a:rect l="0" t="0" r="r" b="b"/>
                <a:pathLst>
                  <a:path w="6" h="7">
                    <a:moveTo>
                      <a:pt x="3" y="0"/>
                    </a:moveTo>
                    <a:cubicBezTo>
                      <a:pt x="2" y="1"/>
                      <a:pt x="0" y="2"/>
                      <a:pt x="0" y="3"/>
                    </a:cubicBezTo>
                    <a:cubicBezTo>
                      <a:pt x="0" y="5"/>
                      <a:pt x="2" y="7"/>
                      <a:pt x="3" y="7"/>
                    </a:cubicBezTo>
                    <a:cubicBezTo>
                      <a:pt x="4" y="7"/>
                      <a:pt x="5" y="7"/>
                      <a:pt x="6" y="7"/>
                    </a:cubicBezTo>
                    <a:cubicBezTo>
                      <a:pt x="6" y="5"/>
                      <a:pt x="6" y="3"/>
                      <a:pt x="6" y="2"/>
                    </a:cubicBezTo>
                    <a:lnTo>
                      <a:pt x="3"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9" name="Freeform 285"/>
              <p:cNvSpPr>
                <a:spLocks/>
              </p:cNvSpPr>
              <p:nvPr/>
            </p:nvSpPr>
            <p:spPr bwMode="auto">
              <a:xfrm>
                <a:off x="1513" y="894"/>
                <a:ext cx="28" cy="21"/>
              </a:xfrm>
              <a:custGeom>
                <a:avLst/>
                <a:gdLst>
                  <a:gd name="T0" fmla="*/ 12 w 12"/>
                  <a:gd name="T1" fmla="*/ 3 h 9"/>
                  <a:gd name="T2" fmla="*/ 0 w 12"/>
                  <a:gd name="T3" fmla="*/ 7 h 9"/>
                  <a:gd name="T4" fmla="*/ 4 w 12"/>
                  <a:gd name="T5" fmla="*/ 9 h 9"/>
                  <a:gd name="T6" fmla="*/ 12 w 12"/>
                  <a:gd name="T7" fmla="*/ 3 h 9"/>
                </a:gdLst>
                <a:ahLst/>
                <a:cxnLst>
                  <a:cxn ang="0">
                    <a:pos x="T0" y="T1"/>
                  </a:cxn>
                  <a:cxn ang="0">
                    <a:pos x="T2" y="T3"/>
                  </a:cxn>
                  <a:cxn ang="0">
                    <a:pos x="T4" y="T5"/>
                  </a:cxn>
                  <a:cxn ang="0">
                    <a:pos x="T6" y="T7"/>
                  </a:cxn>
                </a:cxnLst>
                <a:rect l="0" t="0" r="r" b="b"/>
                <a:pathLst>
                  <a:path w="12" h="9">
                    <a:moveTo>
                      <a:pt x="12" y="3"/>
                    </a:moveTo>
                    <a:cubicBezTo>
                      <a:pt x="8" y="0"/>
                      <a:pt x="1" y="5"/>
                      <a:pt x="0" y="7"/>
                    </a:cubicBezTo>
                    <a:cubicBezTo>
                      <a:pt x="1" y="8"/>
                      <a:pt x="3" y="9"/>
                      <a:pt x="4" y="9"/>
                    </a:cubicBezTo>
                    <a:cubicBezTo>
                      <a:pt x="8" y="9"/>
                      <a:pt x="12" y="5"/>
                      <a:pt x="12"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0" name="Freeform 286"/>
              <p:cNvSpPr>
                <a:spLocks/>
              </p:cNvSpPr>
              <p:nvPr/>
            </p:nvSpPr>
            <p:spPr bwMode="auto">
              <a:xfrm>
                <a:off x="1407" y="776"/>
                <a:ext cx="37" cy="30"/>
              </a:xfrm>
              <a:custGeom>
                <a:avLst/>
                <a:gdLst>
                  <a:gd name="T0" fmla="*/ 16 w 16"/>
                  <a:gd name="T1" fmla="*/ 10 h 13"/>
                  <a:gd name="T2" fmla="*/ 0 w 16"/>
                  <a:gd name="T3" fmla="*/ 10 h 13"/>
                  <a:gd name="T4" fmla="*/ 16 w 16"/>
                  <a:gd name="T5" fmla="*/ 10 h 13"/>
                </a:gdLst>
                <a:ahLst/>
                <a:cxnLst>
                  <a:cxn ang="0">
                    <a:pos x="T0" y="T1"/>
                  </a:cxn>
                  <a:cxn ang="0">
                    <a:pos x="T2" y="T3"/>
                  </a:cxn>
                  <a:cxn ang="0">
                    <a:pos x="T4" y="T5"/>
                  </a:cxn>
                </a:cxnLst>
                <a:rect l="0" t="0" r="r" b="b"/>
                <a:pathLst>
                  <a:path w="16" h="13">
                    <a:moveTo>
                      <a:pt x="16" y="10"/>
                    </a:moveTo>
                    <a:cubicBezTo>
                      <a:pt x="15" y="0"/>
                      <a:pt x="3" y="7"/>
                      <a:pt x="0" y="10"/>
                    </a:cubicBezTo>
                    <a:cubicBezTo>
                      <a:pt x="7" y="13"/>
                      <a:pt x="13" y="10"/>
                      <a:pt x="16" y="1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1" name="Freeform 287"/>
              <p:cNvSpPr>
                <a:spLocks/>
              </p:cNvSpPr>
              <p:nvPr/>
            </p:nvSpPr>
            <p:spPr bwMode="auto">
              <a:xfrm>
                <a:off x="1388" y="724"/>
                <a:ext cx="19" cy="9"/>
              </a:xfrm>
              <a:custGeom>
                <a:avLst/>
                <a:gdLst>
                  <a:gd name="T0" fmla="*/ 8 w 8"/>
                  <a:gd name="T1" fmla="*/ 2 h 4"/>
                  <a:gd name="T2" fmla="*/ 8 w 8"/>
                  <a:gd name="T3" fmla="*/ 0 h 4"/>
                  <a:gd name="T4" fmla="*/ 3 w 8"/>
                  <a:gd name="T5" fmla="*/ 0 h 4"/>
                  <a:gd name="T6" fmla="*/ 0 w 8"/>
                  <a:gd name="T7" fmla="*/ 2 h 4"/>
                  <a:gd name="T8" fmla="*/ 3 w 8"/>
                  <a:gd name="T9" fmla="*/ 4 h 4"/>
                  <a:gd name="T10" fmla="*/ 8 w 8"/>
                  <a:gd name="T11" fmla="*/ 2 h 4"/>
                </a:gdLst>
                <a:ahLst/>
                <a:cxnLst>
                  <a:cxn ang="0">
                    <a:pos x="T0" y="T1"/>
                  </a:cxn>
                  <a:cxn ang="0">
                    <a:pos x="T2" y="T3"/>
                  </a:cxn>
                  <a:cxn ang="0">
                    <a:pos x="T4" y="T5"/>
                  </a:cxn>
                  <a:cxn ang="0">
                    <a:pos x="T6" y="T7"/>
                  </a:cxn>
                  <a:cxn ang="0">
                    <a:pos x="T8" y="T9"/>
                  </a:cxn>
                  <a:cxn ang="0">
                    <a:pos x="T10" y="T11"/>
                  </a:cxn>
                </a:cxnLst>
                <a:rect l="0" t="0" r="r" b="b"/>
                <a:pathLst>
                  <a:path w="8" h="4">
                    <a:moveTo>
                      <a:pt x="8" y="2"/>
                    </a:moveTo>
                    <a:cubicBezTo>
                      <a:pt x="8" y="0"/>
                      <a:pt x="8" y="0"/>
                      <a:pt x="8" y="0"/>
                    </a:cubicBezTo>
                    <a:cubicBezTo>
                      <a:pt x="7" y="0"/>
                      <a:pt x="3" y="0"/>
                      <a:pt x="3" y="0"/>
                    </a:cubicBezTo>
                    <a:cubicBezTo>
                      <a:pt x="3" y="0"/>
                      <a:pt x="0" y="1"/>
                      <a:pt x="0" y="2"/>
                    </a:cubicBezTo>
                    <a:cubicBezTo>
                      <a:pt x="0" y="3"/>
                      <a:pt x="3" y="4"/>
                      <a:pt x="3" y="4"/>
                    </a:cubicBezTo>
                    <a:cubicBezTo>
                      <a:pt x="6" y="4"/>
                      <a:pt x="8" y="2"/>
                      <a:pt x="8"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2" name="Freeform 288"/>
              <p:cNvSpPr>
                <a:spLocks/>
              </p:cNvSpPr>
              <p:nvPr/>
            </p:nvSpPr>
            <p:spPr bwMode="auto">
              <a:xfrm>
                <a:off x="1806" y="1184"/>
                <a:ext cx="23" cy="22"/>
              </a:xfrm>
              <a:custGeom>
                <a:avLst/>
                <a:gdLst>
                  <a:gd name="T0" fmla="*/ 5 w 10"/>
                  <a:gd name="T1" fmla="*/ 9 h 9"/>
                  <a:gd name="T2" fmla="*/ 10 w 10"/>
                  <a:gd name="T3" fmla="*/ 0 h 9"/>
                  <a:gd name="T4" fmla="*/ 0 w 10"/>
                  <a:gd name="T5" fmla="*/ 6 h 9"/>
                  <a:gd name="T6" fmla="*/ 5 w 10"/>
                  <a:gd name="T7" fmla="*/ 9 h 9"/>
                </a:gdLst>
                <a:ahLst/>
                <a:cxnLst>
                  <a:cxn ang="0">
                    <a:pos x="T0" y="T1"/>
                  </a:cxn>
                  <a:cxn ang="0">
                    <a:pos x="T2" y="T3"/>
                  </a:cxn>
                  <a:cxn ang="0">
                    <a:pos x="T4" y="T5"/>
                  </a:cxn>
                  <a:cxn ang="0">
                    <a:pos x="T6" y="T7"/>
                  </a:cxn>
                </a:cxnLst>
                <a:rect l="0" t="0" r="r" b="b"/>
                <a:pathLst>
                  <a:path w="10" h="9">
                    <a:moveTo>
                      <a:pt x="5" y="9"/>
                    </a:moveTo>
                    <a:cubicBezTo>
                      <a:pt x="8" y="9"/>
                      <a:pt x="10" y="2"/>
                      <a:pt x="10" y="0"/>
                    </a:cubicBezTo>
                    <a:cubicBezTo>
                      <a:pt x="7" y="0"/>
                      <a:pt x="0" y="3"/>
                      <a:pt x="0" y="6"/>
                    </a:cubicBezTo>
                    <a:cubicBezTo>
                      <a:pt x="0" y="9"/>
                      <a:pt x="3" y="9"/>
                      <a:pt x="5"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3" name="Freeform 289"/>
              <p:cNvSpPr>
                <a:spLocks/>
              </p:cNvSpPr>
              <p:nvPr/>
            </p:nvSpPr>
            <p:spPr bwMode="auto">
              <a:xfrm>
                <a:off x="1676" y="1147"/>
                <a:ext cx="28" cy="14"/>
              </a:xfrm>
              <a:custGeom>
                <a:avLst/>
                <a:gdLst>
                  <a:gd name="T0" fmla="*/ 12 w 12"/>
                  <a:gd name="T1" fmla="*/ 4 h 6"/>
                  <a:gd name="T2" fmla="*/ 9 w 12"/>
                  <a:gd name="T3" fmla="*/ 2 h 6"/>
                  <a:gd name="T4" fmla="*/ 4 w 12"/>
                  <a:gd name="T5" fmla="*/ 0 h 6"/>
                  <a:gd name="T6" fmla="*/ 0 w 12"/>
                  <a:gd name="T7" fmla="*/ 0 h 6"/>
                  <a:gd name="T8" fmla="*/ 8 w 12"/>
                  <a:gd name="T9" fmla="*/ 6 h 6"/>
                  <a:gd name="T10" fmla="*/ 12 w 12"/>
                  <a:gd name="T11" fmla="*/ 4 h 6"/>
                </a:gdLst>
                <a:ahLst/>
                <a:cxnLst>
                  <a:cxn ang="0">
                    <a:pos x="T0" y="T1"/>
                  </a:cxn>
                  <a:cxn ang="0">
                    <a:pos x="T2" y="T3"/>
                  </a:cxn>
                  <a:cxn ang="0">
                    <a:pos x="T4" y="T5"/>
                  </a:cxn>
                  <a:cxn ang="0">
                    <a:pos x="T6" y="T7"/>
                  </a:cxn>
                  <a:cxn ang="0">
                    <a:pos x="T8" y="T9"/>
                  </a:cxn>
                  <a:cxn ang="0">
                    <a:pos x="T10" y="T11"/>
                  </a:cxn>
                </a:cxnLst>
                <a:rect l="0" t="0" r="r" b="b"/>
                <a:pathLst>
                  <a:path w="12" h="6">
                    <a:moveTo>
                      <a:pt x="12" y="4"/>
                    </a:moveTo>
                    <a:cubicBezTo>
                      <a:pt x="11" y="3"/>
                      <a:pt x="10" y="2"/>
                      <a:pt x="9" y="2"/>
                    </a:cubicBezTo>
                    <a:cubicBezTo>
                      <a:pt x="7" y="2"/>
                      <a:pt x="5" y="0"/>
                      <a:pt x="4" y="0"/>
                    </a:cubicBezTo>
                    <a:cubicBezTo>
                      <a:pt x="2" y="0"/>
                      <a:pt x="1" y="0"/>
                      <a:pt x="0" y="0"/>
                    </a:cubicBezTo>
                    <a:cubicBezTo>
                      <a:pt x="3" y="4"/>
                      <a:pt x="4" y="6"/>
                      <a:pt x="8" y="6"/>
                    </a:cubicBezTo>
                    <a:cubicBezTo>
                      <a:pt x="9" y="6"/>
                      <a:pt x="11" y="5"/>
                      <a:pt x="12"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4" name="Freeform 290"/>
              <p:cNvSpPr>
                <a:spLocks/>
              </p:cNvSpPr>
              <p:nvPr/>
            </p:nvSpPr>
            <p:spPr bwMode="auto">
              <a:xfrm>
                <a:off x="1558" y="910"/>
                <a:ext cx="12" cy="12"/>
              </a:xfrm>
              <a:custGeom>
                <a:avLst/>
                <a:gdLst>
                  <a:gd name="T0" fmla="*/ 5 w 5"/>
                  <a:gd name="T1" fmla="*/ 1 h 5"/>
                  <a:gd name="T2" fmla="*/ 3 w 5"/>
                  <a:gd name="T3" fmla="*/ 1 h 5"/>
                  <a:gd name="T4" fmla="*/ 0 w 5"/>
                  <a:gd name="T5" fmla="*/ 3 h 5"/>
                  <a:gd name="T6" fmla="*/ 0 w 5"/>
                  <a:gd name="T7" fmla="*/ 5 h 5"/>
                  <a:gd name="T8" fmla="*/ 3 w 5"/>
                  <a:gd name="T9" fmla="*/ 5 h 5"/>
                  <a:gd name="T10" fmla="*/ 5 w 5"/>
                  <a:gd name="T11" fmla="*/ 1 h 5"/>
                </a:gdLst>
                <a:ahLst/>
                <a:cxnLst>
                  <a:cxn ang="0">
                    <a:pos x="T0" y="T1"/>
                  </a:cxn>
                  <a:cxn ang="0">
                    <a:pos x="T2" y="T3"/>
                  </a:cxn>
                  <a:cxn ang="0">
                    <a:pos x="T4" y="T5"/>
                  </a:cxn>
                  <a:cxn ang="0">
                    <a:pos x="T6" y="T7"/>
                  </a:cxn>
                  <a:cxn ang="0">
                    <a:pos x="T8" y="T9"/>
                  </a:cxn>
                  <a:cxn ang="0">
                    <a:pos x="T10" y="T11"/>
                  </a:cxn>
                </a:cxnLst>
                <a:rect l="0" t="0" r="r" b="b"/>
                <a:pathLst>
                  <a:path w="5" h="5">
                    <a:moveTo>
                      <a:pt x="5" y="1"/>
                    </a:moveTo>
                    <a:cubicBezTo>
                      <a:pt x="5" y="0"/>
                      <a:pt x="4" y="1"/>
                      <a:pt x="3" y="1"/>
                    </a:cubicBezTo>
                    <a:cubicBezTo>
                      <a:pt x="0" y="3"/>
                      <a:pt x="0" y="3"/>
                      <a:pt x="0" y="3"/>
                    </a:cubicBezTo>
                    <a:cubicBezTo>
                      <a:pt x="0" y="5"/>
                      <a:pt x="0" y="5"/>
                      <a:pt x="0" y="5"/>
                    </a:cubicBezTo>
                    <a:cubicBezTo>
                      <a:pt x="3" y="5"/>
                      <a:pt x="3" y="5"/>
                      <a:pt x="3" y="5"/>
                    </a:cubicBezTo>
                    <a:cubicBezTo>
                      <a:pt x="5" y="5"/>
                      <a:pt x="5" y="3"/>
                      <a:pt x="5" y="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5" name="Freeform 291"/>
              <p:cNvSpPr>
                <a:spLocks/>
              </p:cNvSpPr>
              <p:nvPr/>
            </p:nvSpPr>
            <p:spPr bwMode="auto">
              <a:xfrm>
                <a:off x="1454" y="679"/>
                <a:ext cx="33" cy="19"/>
              </a:xfrm>
              <a:custGeom>
                <a:avLst/>
                <a:gdLst>
                  <a:gd name="T0" fmla="*/ 5 w 14"/>
                  <a:gd name="T1" fmla="*/ 8 h 8"/>
                  <a:gd name="T2" fmla="*/ 14 w 14"/>
                  <a:gd name="T3" fmla="*/ 2 h 8"/>
                  <a:gd name="T4" fmla="*/ 4 w 14"/>
                  <a:gd name="T5" fmla="*/ 1 h 8"/>
                  <a:gd name="T6" fmla="*/ 0 w 14"/>
                  <a:gd name="T7" fmla="*/ 5 h 8"/>
                  <a:gd name="T8" fmla="*/ 5 w 14"/>
                  <a:gd name="T9" fmla="*/ 8 h 8"/>
                </a:gdLst>
                <a:ahLst/>
                <a:cxnLst>
                  <a:cxn ang="0">
                    <a:pos x="T0" y="T1"/>
                  </a:cxn>
                  <a:cxn ang="0">
                    <a:pos x="T2" y="T3"/>
                  </a:cxn>
                  <a:cxn ang="0">
                    <a:pos x="T4" y="T5"/>
                  </a:cxn>
                  <a:cxn ang="0">
                    <a:pos x="T6" y="T7"/>
                  </a:cxn>
                  <a:cxn ang="0">
                    <a:pos x="T8" y="T9"/>
                  </a:cxn>
                </a:cxnLst>
                <a:rect l="0" t="0" r="r" b="b"/>
                <a:pathLst>
                  <a:path w="14" h="8">
                    <a:moveTo>
                      <a:pt x="5" y="8"/>
                    </a:moveTo>
                    <a:cubicBezTo>
                      <a:pt x="11" y="8"/>
                      <a:pt x="13" y="5"/>
                      <a:pt x="14" y="2"/>
                    </a:cubicBezTo>
                    <a:cubicBezTo>
                      <a:pt x="8" y="0"/>
                      <a:pt x="7" y="1"/>
                      <a:pt x="4" y="1"/>
                    </a:cubicBezTo>
                    <a:cubicBezTo>
                      <a:pt x="3" y="1"/>
                      <a:pt x="0" y="2"/>
                      <a:pt x="0" y="5"/>
                    </a:cubicBezTo>
                    <a:cubicBezTo>
                      <a:pt x="2" y="7"/>
                      <a:pt x="4" y="8"/>
                      <a:pt x="5"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6" name="Freeform 292"/>
              <p:cNvSpPr>
                <a:spLocks/>
              </p:cNvSpPr>
              <p:nvPr/>
            </p:nvSpPr>
            <p:spPr bwMode="auto">
              <a:xfrm>
                <a:off x="1482" y="672"/>
                <a:ext cx="45" cy="31"/>
              </a:xfrm>
              <a:custGeom>
                <a:avLst/>
                <a:gdLst>
                  <a:gd name="T0" fmla="*/ 0 w 19"/>
                  <a:gd name="T1" fmla="*/ 12 h 13"/>
                  <a:gd name="T2" fmla="*/ 4 w 19"/>
                  <a:gd name="T3" fmla="*/ 13 h 13"/>
                  <a:gd name="T4" fmla="*/ 19 w 19"/>
                  <a:gd name="T5" fmla="*/ 2 h 13"/>
                  <a:gd name="T6" fmla="*/ 4 w 19"/>
                  <a:gd name="T7" fmla="*/ 3 h 13"/>
                  <a:gd name="T8" fmla="*/ 6 w 19"/>
                  <a:gd name="T9" fmla="*/ 7 h 13"/>
                  <a:gd name="T10" fmla="*/ 0 w 19"/>
                  <a:gd name="T11" fmla="*/ 12 h 13"/>
                </a:gdLst>
                <a:ahLst/>
                <a:cxnLst>
                  <a:cxn ang="0">
                    <a:pos x="T0" y="T1"/>
                  </a:cxn>
                  <a:cxn ang="0">
                    <a:pos x="T2" y="T3"/>
                  </a:cxn>
                  <a:cxn ang="0">
                    <a:pos x="T4" y="T5"/>
                  </a:cxn>
                  <a:cxn ang="0">
                    <a:pos x="T6" y="T7"/>
                  </a:cxn>
                  <a:cxn ang="0">
                    <a:pos x="T8" y="T9"/>
                  </a:cxn>
                  <a:cxn ang="0">
                    <a:pos x="T10" y="T11"/>
                  </a:cxn>
                </a:cxnLst>
                <a:rect l="0" t="0" r="r" b="b"/>
                <a:pathLst>
                  <a:path w="19" h="13">
                    <a:moveTo>
                      <a:pt x="0" y="12"/>
                    </a:moveTo>
                    <a:cubicBezTo>
                      <a:pt x="1" y="13"/>
                      <a:pt x="3" y="13"/>
                      <a:pt x="4" y="13"/>
                    </a:cubicBezTo>
                    <a:cubicBezTo>
                      <a:pt x="8" y="13"/>
                      <a:pt x="17" y="8"/>
                      <a:pt x="19" y="2"/>
                    </a:cubicBezTo>
                    <a:cubicBezTo>
                      <a:pt x="13" y="2"/>
                      <a:pt x="5" y="0"/>
                      <a:pt x="4" y="3"/>
                    </a:cubicBezTo>
                    <a:cubicBezTo>
                      <a:pt x="4" y="5"/>
                      <a:pt x="5" y="7"/>
                      <a:pt x="6" y="7"/>
                    </a:cubicBezTo>
                    <a:cubicBezTo>
                      <a:pt x="4" y="8"/>
                      <a:pt x="3" y="11"/>
                      <a:pt x="0"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7" name="Freeform 293"/>
              <p:cNvSpPr>
                <a:spLocks/>
              </p:cNvSpPr>
              <p:nvPr/>
            </p:nvSpPr>
            <p:spPr bwMode="auto">
              <a:xfrm>
                <a:off x="1527" y="691"/>
                <a:ext cx="24" cy="16"/>
              </a:xfrm>
              <a:custGeom>
                <a:avLst/>
                <a:gdLst>
                  <a:gd name="T0" fmla="*/ 6 w 10"/>
                  <a:gd name="T1" fmla="*/ 6 h 7"/>
                  <a:gd name="T2" fmla="*/ 10 w 10"/>
                  <a:gd name="T3" fmla="*/ 3 h 7"/>
                  <a:gd name="T4" fmla="*/ 9 w 10"/>
                  <a:gd name="T5" fmla="*/ 0 h 7"/>
                  <a:gd name="T6" fmla="*/ 0 w 10"/>
                  <a:gd name="T7" fmla="*/ 5 h 7"/>
                  <a:gd name="T8" fmla="*/ 6 w 10"/>
                  <a:gd name="T9" fmla="*/ 6 h 7"/>
                </a:gdLst>
                <a:ahLst/>
                <a:cxnLst>
                  <a:cxn ang="0">
                    <a:pos x="T0" y="T1"/>
                  </a:cxn>
                  <a:cxn ang="0">
                    <a:pos x="T2" y="T3"/>
                  </a:cxn>
                  <a:cxn ang="0">
                    <a:pos x="T4" y="T5"/>
                  </a:cxn>
                  <a:cxn ang="0">
                    <a:pos x="T6" y="T7"/>
                  </a:cxn>
                  <a:cxn ang="0">
                    <a:pos x="T8" y="T9"/>
                  </a:cxn>
                </a:cxnLst>
                <a:rect l="0" t="0" r="r" b="b"/>
                <a:pathLst>
                  <a:path w="10" h="7">
                    <a:moveTo>
                      <a:pt x="6" y="6"/>
                    </a:moveTo>
                    <a:cubicBezTo>
                      <a:pt x="10" y="6"/>
                      <a:pt x="10" y="6"/>
                      <a:pt x="10" y="3"/>
                    </a:cubicBezTo>
                    <a:cubicBezTo>
                      <a:pt x="10" y="2"/>
                      <a:pt x="10" y="0"/>
                      <a:pt x="9" y="0"/>
                    </a:cubicBezTo>
                    <a:cubicBezTo>
                      <a:pt x="0" y="5"/>
                      <a:pt x="0" y="5"/>
                      <a:pt x="0" y="5"/>
                    </a:cubicBezTo>
                    <a:cubicBezTo>
                      <a:pt x="2" y="7"/>
                      <a:pt x="4" y="6"/>
                      <a:pt x="6"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8" name="Freeform 294"/>
              <p:cNvSpPr>
                <a:spLocks/>
              </p:cNvSpPr>
              <p:nvPr/>
            </p:nvSpPr>
            <p:spPr bwMode="auto">
              <a:xfrm>
                <a:off x="1494" y="636"/>
                <a:ext cx="50" cy="26"/>
              </a:xfrm>
              <a:custGeom>
                <a:avLst/>
                <a:gdLst>
                  <a:gd name="T0" fmla="*/ 5 w 21"/>
                  <a:gd name="T1" fmla="*/ 6 h 11"/>
                  <a:gd name="T2" fmla="*/ 4 w 21"/>
                  <a:gd name="T3" fmla="*/ 11 h 11"/>
                  <a:gd name="T4" fmla="*/ 8 w 21"/>
                  <a:gd name="T5" fmla="*/ 11 h 11"/>
                  <a:gd name="T6" fmla="*/ 10 w 21"/>
                  <a:gd name="T7" fmla="*/ 9 h 11"/>
                  <a:gd name="T8" fmla="*/ 15 w 21"/>
                  <a:gd name="T9" fmla="*/ 9 h 11"/>
                  <a:gd name="T10" fmla="*/ 14 w 21"/>
                  <a:gd name="T11" fmla="*/ 8 h 11"/>
                  <a:gd name="T12" fmla="*/ 21 w 21"/>
                  <a:gd name="T13" fmla="*/ 6 h 11"/>
                  <a:gd name="T14" fmla="*/ 21 w 21"/>
                  <a:gd name="T15" fmla="*/ 3 h 11"/>
                  <a:gd name="T16" fmla="*/ 10 w 21"/>
                  <a:gd name="T17" fmla="*/ 0 h 11"/>
                  <a:gd name="T18" fmla="*/ 0 w 21"/>
                  <a:gd name="T19" fmla="*/ 4 h 11"/>
                  <a:gd name="T20" fmla="*/ 5 w 21"/>
                  <a:gd name="T2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1">
                    <a:moveTo>
                      <a:pt x="5" y="6"/>
                    </a:moveTo>
                    <a:cubicBezTo>
                      <a:pt x="5" y="8"/>
                      <a:pt x="4" y="9"/>
                      <a:pt x="4" y="11"/>
                    </a:cubicBezTo>
                    <a:cubicBezTo>
                      <a:pt x="8" y="11"/>
                      <a:pt x="8" y="11"/>
                      <a:pt x="8" y="11"/>
                    </a:cubicBezTo>
                    <a:cubicBezTo>
                      <a:pt x="10" y="9"/>
                      <a:pt x="10" y="9"/>
                      <a:pt x="10" y="9"/>
                    </a:cubicBezTo>
                    <a:cubicBezTo>
                      <a:pt x="12" y="9"/>
                      <a:pt x="13" y="9"/>
                      <a:pt x="15" y="9"/>
                    </a:cubicBezTo>
                    <a:cubicBezTo>
                      <a:pt x="14" y="8"/>
                      <a:pt x="14" y="8"/>
                      <a:pt x="14" y="8"/>
                    </a:cubicBezTo>
                    <a:cubicBezTo>
                      <a:pt x="17" y="9"/>
                      <a:pt x="19" y="10"/>
                      <a:pt x="21" y="6"/>
                    </a:cubicBezTo>
                    <a:cubicBezTo>
                      <a:pt x="21" y="3"/>
                      <a:pt x="21" y="3"/>
                      <a:pt x="21" y="3"/>
                    </a:cubicBezTo>
                    <a:cubicBezTo>
                      <a:pt x="17" y="3"/>
                      <a:pt x="15" y="0"/>
                      <a:pt x="10" y="0"/>
                    </a:cubicBezTo>
                    <a:cubicBezTo>
                      <a:pt x="7" y="0"/>
                      <a:pt x="0" y="0"/>
                      <a:pt x="0" y="4"/>
                    </a:cubicBezTo>
                    <a:cubicBezTo>
                      <a:pt x="0" y="6"/>
                      <a:pt x="2" y="6"/>
                      <a:pt x="5"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9" name="Freeform 295"/>
              <p:cNvSpPr>
                <a:spLocks/>
              </p:cNvSpPr>
              <p:nvPr/>
            </p:nvSpPr>
            <p:spPr bwMode="auto">
              <a:xfrm>
                <a:off x="1558" y="644"/>
                <a:ext cx="33" cy="16"/>
              </a:xfrm>
              <a:custGeom>
                <a:avLst/>
                <a:gdLst>
                  <a:gd name="T0" fmla="*/ 3 w 14"/>
                  <a:gd name="T1" fmla="*/ 7 h 7"/>
                  <a:gd name="T2" fmla="*/ 14 w 14"/>
                  <a:gd name="T3" fmla="*/ 2 h 7"/>
                  <a:gd name="T4" fmla="*/ 0 w 14"/>
                  <a:gd name="T5" fmla="*/ 2 h 7"/>
                  <a:gd name="T6" fmla="*/ 0 w 14"/>
                  <a:gd name="T7" fmla="*/ 5 h 7"/>
                  <a:gd name="T8" fmla="*/ 3 w 14"/>
                  <a:gd name="T9" fmla="*/ 7 h 7"/>
                </a:gdLst>
                <a:ahLst/>
                <a:cxnLst>
                  <a:cxn ang="0">
                    <a:pos x="T0" y="T1"/>
                  </a:cxn>
                  <a:cxn ang="0">
                    <a:pos x="T2" y="T3"/>
                  </a:cxn>
                  <a:cxn ang="0">
                    <a:pos x="T4" y="T5"/>
                  </a:cxn>
                  <a:cxn ang="0">
                    <a:pos x="T6" y="T7"/>
                  </a:cxn>
                  <a:cxn ang="0">
                    <a:pos x="T8" y="T9"/>
                  </a:cxn>
                </a:cxnLst>
                <a:rect l="0" t="0" r="r" b="b"/>
                <a:pathLst>
                  <a:path w="14" h="7">
                    <a:moveTo>
                      <a:pt x="3" y="7"/>
                    </a:moveTo>
                    <a:cubicBezTo>
                      <a:pt x="10" y="7"/>
                      <a:pt x="13" y="6"/>
                      <a:pt x="14" y="2"/>
                    </a:cubicBezTo>
                    <a:cubicBezTo>
                      <a:pt x="9" y="0"/>
                      <a:pt x="2" y="0"/>
                      <a:pt x="0" y="2"/>
                    </a:cubicBezTo>
                    <a:cubicBezTo>
                      <a:pt x="0" y="5"/>
                      <a:pt x="0" y="5"/>
                      <a:pt x="0" y="5"/>
                    </a:cubicBezTo>
                    <a:cubicBezTo>
                      <a:pt x="1" y="7"/>
                      <a:pt x="2" y="7"/>
                      <a:pt x="3"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0" name="Freeform 296"/>
              <p:cNvSpPr>
                <a:spLocks/>
              </p:cNvSpPr>
              <p:nvPr/>
            </p:nvSpPr>
            <p:spPr bwMode="auto">
              <a:xfrm>
                <a:off x="1551" y="667"/>
                <a:ext cx="23" cy="19"/>
              </a:xfrm>
              <a:custGeom>
                <a:avLst/>
                <a:gdLst>
                  <a:gd name="T0" fmla="*/ 6 w 10"/>
                  <a:gd name="T1" fmla="*/ 8 h 8"/>
                  <a:gd name="T2" fmla="*/ 10 w 10"/>
                  <a:gd name="T3" fmla="*/ 3 h 8"/>
                  <a:gd name="T4" fmla="*/ 4 w 10"/>
                  <a:gd name="T5" fmla="*/ 0 h 8"/>
                  <a:gd name="T6" fmla="*/ 0 w 10"/>
                  <a:gd name="T7" fmla="*/ 4 h 8"/>
                  <a:gd name="T8" fmla="*/ 6 w 10"/>
                  <a:gd name="T9" fmla="*/ 8 h 8"/>
                </a:gdLst>
                <a:ahLst/>
                <a:cxnLst>
                  <a:cxn ang="0">
                    <a:pos x="T0" y="T1"/>
                  </a:cxn>
                  <a:cxn ang="0">
                    <a:pos x="T2" y="T3"/>
                  </a:cxn>
                  <a:cxn ang="0">
                    <a:pos x="T4" y="T5"/>
                  </a:cxn>
                  <a:cxn ang="0">
                    <a:pos x="T6" y="T7"/>
                  </a:cxn>
                  <a:cxn ang="0">
                    <a:pos x="T8" y="T9"/>
                  </a:cxn>
                </a:cxnLst>
                <a:rect l="0" t="0" r="r" b="b"/>
                <a:pathLst>
                  <a:path w="10" h="8">
                    <a:moveTo>
                      <a:pt x="6" y="8"/>
                    </a:moveTo>
                    <a:cubicBezTo>
                      <a:pt x="8" y="8"/>
                      <a:pt x="10" y="5"/>
                      <a:pt x="10" y="3"/>
                    </a:cubicBezTo>
                    <a:cubicBezTo>
                      <a:pt x="4" y="0"/>
                      <a:pt x="4" y="0"/>
                      <a:pt x="4" y="0"/>
                    </a:cubicBezTo>
                    <a:cubicBezTo>
                      <a:pt x="2" y="0"/>
                      <a:pt x="0" y="2"/>
                      <a:pt x="0" y="4"/>
                    </a:cubicBezTo>
                    <a:cubicBezTo>
                      <a:pt x="0" y="7"/>
                      <a:pt x="4" y="8"/>
                      <a:pt x="6"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1" name="Freeform 297"/>
              <p:cNvSpPr>
                <a:spLocks/>
              </p:cNvSpPr>
              <p:nvPr/>
            </p:nvSpPr>
            <p:spPr bwMode="auto">
              <a:xfrm>
                <a:off x="1385" y="660"/>
                <a:ext cx="29" cy="7"/>
              </a:xfrm>
              <a:custGeom>
                <a:avLst/>
                <a:gdLst>
                  <a:gd name="T0" fmla="*/ 3 w 12"/>
                  <a:gd name="T1" fmla="*/ 3 h 3"/>
                  <a:gd name="T2" fmla="*/ 12 w 12"/>
                  <a:gd name="T3" fmla="*/ 1 h 3"/>
                  <a:gd name="T4" fmla="*/ 0 w 12"/>
                  <a:gd name="T5" fmla="*/ 1 h 3"/>
                  <a:gd name="T6" fmla="*/ 3 w 12"/>
                  <a:gd name="T7" fmla="*/ 3 h 3"/>
                </a:gdLst>
                <a:ahLst/>
                <a:cxnLst>
                  <a:cxn ang="0">
                    <a:pos x="T0" y="T1"/>
                  </a:cxn>
                  <a:cxn ang="0">
                    <a:pos x="T2" y="T3"/>
                  </a:cxn>
                  <a:cxn ang="0">
                    <a:pos x="T4" y="T5"/>
                  </a:cxn>
                  <a:cxn ang="0">
                    <a:pos x="T6" y="T7"/>
                  </a:cxn>
                </a:cxnLst>
                <a:rect l="0" t="0" r="r" b="b"/>
                <a:pathLst>
                  <a:path w="12" h="3">
                    <a:moveTo>
                      <a:pt x="3" y="3"/>
                    </a:moveTo>
                    <a:cubicBezTo>
                      <a:pt x="12" y="1"/>
                      <a:pt x="12" y="1"/>
                      <a:pt x="12" y="1"/>
                    </a:cubicBezTo>
                    <a:cubicBezTo>
                      <a:pt x="7" y="0"/>
                      <a:pt x="4" y="0"/>
                      <a:pt x="0" y="1"/>
                    </a:cubicBezTo>
                    <a:cubicBezTo>
                      <a:pt x="0" y="2"/>
                      <a:pt x="1" y="3"/>
                      <a:pt x="3"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2" name="Freeform 298"/>
              <p:cNvSpPr>
                <a:spLocks/>
              </p:cNvSpPr>
              <p:nvPr/>
            </p:nvSpPr>
            <p:spPr bwMode="auto">
              <a:xfrm>
                <a:off x="1397" y="632"/>
                <a:ext cx="47" cy="26"/>
              </a:xfrm>
              <a:custGeom>
                <a:avLst/>
                <a:gdLst>
                  <a:gd name="T0" fmla="*/ 12 w 20"/>
                  <a:gd name="T1" fmla="*/ 11 h 11"/>
                  <a:gd name="T2" fmla="*/ 20 w 20"/>
                  <a:gd name="T3" fmla="*/ 8 h 11"/>
                  <a:gd name="T4" fmla="*/ 0 w 20"/>
                  <a:gd name="T5" fmla="*/ 8 h 11"/>
                  <a:gd name="T6" fmla="*/ 12 w 20"/>
                  <a:gd name="T7" fmla="*/ 11 h 11"/>
                </a:gdLst>
                <a:ahLst/>
                <a:cxnLst>
                  <a:cxn ang="0">
                    <a:pos x="T0" y="T1"/>
                  </a:cxn>
                  <a:cxn ang="0">
                    <a:pos x="T2" y="T3"/>
                  </a:cxn>
                  <a:cxn ang="0">
                    <a:pos x="T4" y="T5"/>
                  </a:cxn>
                  <a:cxn ang="0">
                    <a:pos x="T6" y="T7"/>
                  </a:cxn>
                </a:cxnLst>
                <a:rect l="0" t="0" r="r" b="b"/>
                <a:pathLst>
                  <a:path w="20" h="11">
                    <a:moveTo>
                      <a:pt x="12" y="11"/>
                    </a:moveTo>
                    <a:cubicBezTo>
                      <a:pt x="20" y="8"/>
                      <a:pt x="20" y="8"/>
                      <a:pt x="20" y="8"/>
                    </a:cubicBezTo>
                    <a:cubicBezTo>
                      <a:pt x="20" y="8"/>
                      <a:pt x="0" y="0"/>
                      <a:pt x="0" y="8"/>
                    </a:cubicBezTo>
                    <a:cubicBezTo>
                      <a:pt x="0" y="10"/>
                      <a:pt x="12" y="11"/>
                      <a:pt x="12"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3" name="Freeform 299"/>
              <p:cNvSpPr>
                <a:spLocks/>
              </p:cNvSpPr>
              <p:nvPr/>
            </p:nvSpPr>
            <p:spPr bwMode="auto">
              <a:xfrm>
                <a:off x="766" y="991"/>
                <a:ext cx="17" cy="14"/>
              </a:xfrm>
              <a:custGeom>
                <a:avLst/>
                <a:gdLst>
                  <a:gd name="T0" fmla="*/ 0 w 7"/>
                  <a:gd name="T1" fmla="*/ 6 h 6"/>
                  <a:gd name="T2" fmla="*/ 2 w 7"/>
                  <a:gd name="T3" fmla="*/ 6 h 6"/>
                  <a:gd name="T4" fmla="*/ 7 w 7"/>
                  <a:gd name="T5" fmla="*/ 2 h 6"/>
                  <a:gd name="T6" fmla="*/ 5 w 7"/>
                  <a:gd name="T7" fmla="*/ 0 h 6"/>
                  <a:gd name="T8" fmla="*/ 0 w 7"/>
                  <a:gd name="T9" fmla="*/ 6 h 6"/>
                </a:gdLst>
                <a:ahLst/>
                <a:cxnLst>
                  <a:cxn ang="0">
                    <a:pos x="T0" y="T1"/>
                  </a:cxn>
                  <a:cxn ang="0">
                    <a:pos x="T2" y="T3"/>
                  </a:cxn>
                  <a:cxn ang="0">
                    <a:pos x="T4" y="T5"/>
                  </a:cxn>
                  <a:cxn ang="0">
                    <a:pos x="T6" y="T7"/>
                  </a:cxn>
                  <a:cxn ang="0">
                    <a:pos x="T8" y="T9"/>
                  </a:cxn>
                </a:cxnLst>
                <a:rect l="0" t="0" r="r" b="b"/>
                <a:pathLst>
                  <a:path w="7" h="6">
                    <a:moveTo>
                      <a:pt x="0" y="6"/>
                    </a:moveTo>
                    <a:cubicBezTo>
                      <a:pt x="2" y="6"/>
                      <a:pt x="2" y="6"/>
                      <a:pt x="2" y="6"/>
                    </a:cubicBezTo>
                    <a:cubicBezTo>
                      <a:pt x="5" y="4"/>
                      <a:pt x="5" y="3"/>
                      <a:pt x="7" y="2"/>
                    </a:cubicBezTo>
                    <a:cubicBezTo>
                      <a:pt x="5" y="0"/>
                      <a:pt x="5" y="0"/>
                      <a:pt x="5" y="0"/>
                    </a:cubicBezTo>
                    <a:cubicBezTo>
                      <a:pt x="3" y="1"/>
                      <a:pt x="1" y="4"/>
                      <a:pt x="0"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4" name="Freeform 300"/>
              <p:cNvSpPr>
                <a:spLocks/>
              </p:cNvSpPr>
              <p:nvPr/>
            </p:nvSpPr>
            <p:spPr bwMode="auto">
              <a:xfrm>
                <a:off x="776" y="1021"/>
                <a:ext cx="12" cy="24"/>
              </a:xfrm>
              <a:custGeom>
                <a:avLst/>
                <a:gdLst>
                  <a:gd name="T0" fmla="*/ 0 w 5"/>
                  <a:gd name="T1" fmla="*/ 4 h 10"/>
                  <a:gd name="T2" fmla="*/ 2 w 5"/>
                  <a:gd name="T3" fmla="*/ 10 h 10"/>
                  <a:gd name="T4" fmla="*/ 5 w 5"/>
                  <a:gd name="T5" fmla="*/ 10 h 10"/>
                  <a:gd name="T6" fmla="*/ 5 w 5"/>
                  <a:gd name="T7" fmla="*/ 0 h 10"/>
                  <a:gd name="T8" fmla="*/ 0 w 5"/>
                  <a:gd name="T9" fmla="*/ 4 h 10"/>
                </a:gdLst>
                <a:ahLst/>
                <a:cxnLst>
                  <a:cxn ang="0">
                    <a:pos x="T0" y="T1"/>
                  </a:cxn>
                  <a:cxn ang="0">
                    <a:pos x="T2" y="T3"/>
                  </a:cxn>
                  <a:cxn ang="0">
                    <a:pos x="T4" y="T5"/>
                  </a:cxn>
                  <a:cxn ang="0">
                    <a:pos x="T6" y="T7"/>
                  </a:cxn>
                  <a:cxn ang="0">
                    <a:pos x="T8" y="T9"/>
                  </a:cxn>
                </a:cxnLst>
                <a:rect l="0" t="0" r="r" b="b"/>
                <a:pathLst>
                  <a:path w="5" h="10">
                    <a:moveTo>
                      <a:pt x="0" y="4"/>
                    </a:moveTo>
                    <a:cubicBezTo>
                      <a:pt x="0" y="7"/>
                      <a:pt x="1" y="8"/>
                      <a:pt x="2" y="10"/>
                    </a:cubicBezTo>
                    <a:cubicBezTo>
                      <a:pt x="5" y="10"/>
                      <a:pt x="5" y="10"/>
                      <a:pt x="5" y="10"/>
                    </a:cubicBezTo>
                    <a:cubicBezTo>
                      <a:pt x="5" y="0"/>
                      <a:pt x="5" y="0"/>
                      <a:pt x="5" y="0"/>
                    </a:cubicBezTo>
                    <a:cubicBezTo>
                      <a:pt x="2" y="1"/>
                      <a:pt x="0" y="3"/>
                      <a:pt x="0"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5" name="Freeform 301"/>
              <p:cNvSpPr>
                <a:spLocks/>
              </p:cNvSpPr>
              <p:nvPr/>
            </p:nvSpPr>
            <p:spPr bwMode="auto">
              <a:xfrm>
                <a:off x="514" y="988"/>
                <a:ext cx="45" cy="31"/>
              </a:xfrm>
              <a:custGeom>
                <a:avLst/>
                <a:gdLst>
                  <a:gd name="T0" fmla="*/ 10 w 19"/>
                  <a:gd name="T1" fmla="*/ 0 h 13"/>
                  <a:gd name="T2" fmla="*/ 7 w 19"/>
                  <a:gd name="T3" fmla="*/ 5 h 13"/>
                  <a:gd name="T4" fmla="*/ 4 w 19"/>
                  <a:gd name="T5" fmla="*/ 5 h 13"/>
                  <a:gd name="T6" fmla="*/ 0 w 19"/>
                  <a:gd name="T7" fmla="*/ 7 h 13"/>
                  <a:gd name="T8" fmla="*/ 4 w 19"/>
                  <a:gd name="T9" fmla="*/ 13 h 13"/>
                  <a:gd name="T10" fmla="*/ 19 w 19"/>
                  <a:gd name="T11" fmla="*/ 2 h 13"/>
                  <a:gd name="T12" fmla="*/ 19 w 19"/>
                  <a:gd name="T13" fmla="*/ 0 h 13"/>
                  <a:gd name="T14" fmla="*/ 10 w 19"/>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3">
                    <a:moveTo>
                      <a:pt x="10" y="0"/>
                    </a:moveTo>
                    <a:cubicBezTo>
                      <a:pt x="10" y="2"/>
                      <a:pt x="9" y="5"/>
                      <a:pt x="7" y="5"/>
                    </a:cubicBezTo>
                    <a:cubicBezTo>
                      <a:pt x="6" y="5"/>
                      <a:pt x="5" y="5"/>
                      <a:pt x="4" y="5"/>
                    </a:cubicBezTo>
                    <a:cubicBezTo>
                      <a:pt x="2" y="5"/>
                      <a:pt x="0" y="5"/>
                      <a:pt x="0" y="7"/>
                    </a:cubicBezTo>
                    <a:cubicBezTo>
                      <a:pt x="0" y="10"/>
                      <a:pt x="2" y="13"/>
                      <a:pt x="4" y="13"/>
                    </a:cubicBezTo>
                    <a:cubicBezTo>
                      <a:pt x="6" y="8"/>
                      <a:pt x="15" y="3"/>
                      <a:pt x="19" y="2"/>
                    </a:cubicBezTo>
                    <a:cubicBezTo>
                      <a:pt x="19" y="1"/>
                      <a:pt x="19" y="1"/>
                      <a:pt x="19" y="0"/>
                    </a:cubicBezTo>
                    <a:cubicBezTo>
                      <a:pt x="15" y="1"/>
                      <a:pt x="11" y="3"/>
                      <a:pt x="1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6" name="Freeform 302"/>
              <p:cNvSpPr>
                <a:spLocks/>
              </p:cNvSpPr>
              <p:nvPr/>
            </p:nvSpPr>
            <p:spPr bwMode="auto">
              <a:xfrm>
                <a:off x="1629" y="3204"/>
                <a:ext cx="14" cy="9"/>
              </a:xfrm>
              <a:custGeom>
                <a:avLst/>
                <a:gdLst>
                  <a:gd name="T0" fmla="*/ 0 w 6"/>
                  <a:gd name="T1" fmla="*/ 1 h 4"/>
                  <a:gd name="T2" fmla="*/ 6 w 6"/>
                  <a:gd name="T3" fmla="*/ 1 h 4"/>
                  <a:gd name="T4" fmla="*/ 0 w 6"/>
                  <a:gd name="T5" fmla="*/ 1 h 4"/>
                </a:gdLst>
                <a:ahLst/>
                <a:cxnLst>
                  <a:cxn ang="0">
                    <a:pos x="T0" y="T1"/>
                  </a:cxn>
                  <a:cxn ang="0">
                    <a:pos x="T2" y="T3"/>
                  </a:cxn>
                  <a:cxn ang="0">
                    <a:pos x="T4" y="T5"/>
                  </a:cxn>
                </a:cxnLst>
                <a:rect l="0" t="0" r="r" b="b"/>
                <a:pathLst>
                  <a:path w="6" h="4">
                    <a:moveTo>
                      <a:pt x="0" y="1"/>
                    </a:moveTo>
                    <a:cubicBezTo>
                      <a:pt x="2" y="4"/>
                      <a:pt x="4" y="3"/>
                      <a:pt x="6" y="1"/>
                    </a:cubicBezTo>
                    <a:cubicBezTo>
                      <a:pt x="4" y="0"/>
                      <a:pt x="2" y="0"/>
                      <a:pt x="0" y="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7" name="Freeform 303"/>
              <p:cNvSpPr>
                <a:spLocks/>
              </p:cNvSpPr>
              <p:nvPr/>
            </p:nvSpPr>
            <p:spPr bwMode="auto">
              <a:xfrm>
                <a:off x="1588" y="3187"/>
                <a:ext cx="38" cy="12"/>
              </a:xfrm>
              <a:custGeom>
                <a:avLst/>
                <a:gdLst>
                  <a:gd name="T0" fmla="*/ 16 w 16"/>
                  <a:gd name="T1" fmla="*/ 2 h 5"/>
                  <a:gd name="T2" fmla="*/ 8 w 16"/>
                  <a:gd name="T3" fmla="*/ 2 h 5"/>
                  <a:gd name="T4" fmla="*/ 5 w 16"/>
                  <a:gd name="T5" fmla="*/ 0 h 5"/>
                  <a:gd name="T6" fmla="*/ 0 w 16"/>
                  <a:gd name="T7" fmla="*/ 2 h 5"/>
                  <a:gd name="T8" fmla="*/ 7 w 16"/>
                  <a:gd name="T9" fmla="*/ 3 h 5"/>
                  <a:gd name="T10" fmla="*/ 9 w 16"/>
                  <a:gd name="T11" fmla="*/ 5 h 5"/>
                  <a:gd name="T12" fmla="*/ 16 w 16"/>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16" h="5">
                    <a:moveTo>
                      <a:pt x="16" y="2"/>
                    </a:moveTo>
                    <a:cubicBezTo>
                      <a:pt x="8" y="2"/>
                      <a:pt x="8" y="2"/>
                      <a:pt x="8" y="2"/>
                    </a:cubicBezTo>
                    <a:cubicBezTo>
                      <a:pt x="7" y="1"/>
                      <a:pt x="6" y="0"/>
                      <a:pt x="5" y="0"/>
                    </a:cubicBezTo>
                    <a:cubicBezTo>
                      <a:pt x="3" y="0"/>
                      <a:pt x="1" y="2"/>
                      <a:pt x="0" y="2"/>
                    </a:cubicBezTo>
                    <a:cubicBezTo>
                      <a:pt x="3" y="2"/>
                      <a:pt x="5" y="3"/>
                      <a:pt x="7" y="3"/>
                    </a:cubicBezTo>
                    <a:cubicBezTo>
                      <a:pt x="7" y="4"/>
                      <a:pt x="8" y="4"/>
                      <a:pt x="9" y="5"/>
                    </a:cubicBezTo>
                    <a:cubicBezTo>
                      <a:pt x="10" y="2"/>
                      <a:pt x="15" y="4"/>
                      <a:pt x="16"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8" name="Freeform 304"/>
              <p:cNvSpPr>
                <a:spLocks/>
              </p:cNvSpPr>
              <p:nvPr/>
            </p:nvSpPr>
            <p:spPr bwMode="auto">
              <a:xfrm>
                <a:off x="1584" y="3176"/>
                <a:ext cx="14" cy="16"/>
              </a:xfrm>
              <a:custGeom>
                <a:avLst/>
                <a:gdLst>
                  <a:gd name="T0" fmla="*/ 6 w 6"/>
                  <a:gd name="T1" fmla="*/ 2 h 7"/>
                  <a:gd name="T2" fmla="*/ 4 w 6"/>
                  <a:gd name="T3" fmla="*/ 0 h 7"/>
                  <a:gd name="T4" fmla="*/ 0 w 6"/>
                  <a:gd name="T5" fmla="*/ 3 h 7"/>
                  <a:gd name="T6" fmla="*/ 6 w 6"/>
                  <a:gd name="T7" fmla="*/ 2 h 7"/>
                </a:gdLst>
                <a:ahLst/>
                <a:cxnLst>
                  <a:cxn ang="0">
                    <a:pos x="T0" y="T1"/>
                  </a:cxn>
                  <a:cxn ang="0">
                    <a:pos x="T2" y="T3"/>
                  </a:cxn>
                  <a:cxn ang="0">
                    <a:pos x="T4" y="T5"/>
                  </a:cxn>
                  <a:cxn ang="0">
                    <a:pos x="T6" y="T7"/>
                  </a:cxn>
                </a:cxnLst>
                <a:rect l="0" t="0" r="r" b="b"/>
                <a:pathLst>
                  <a:path w="6" h="7">
                    <a:moveTo>
                      <a:pt x="6" y="2"/>
                    </a:moveTo>
                    <a:cubicBezTo>
                      <a:pt x="6" y="2"/>
                      <a:pt x="4" y="1"/>
                      <a:pt x="4" y="0"/>
                    </a:cubicBezTo>
                    <a:cubicBezTo>
                      <a:pt x="2" y="1"/>
                      <a:pt x="0" y="1"/>
                      <a:pt x="0" y="3"/>
                    </a:cubicBezTo>
                    <a:cubicBezTo>
                      <a:pt x="0" y="7"/>
                      <a:pt x="5" y="5"/>
                      <a:pt x="6"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9" name="Freeform 305"/>
              <p:cNvSpPr>
                <a:spLocks/>
              </p:cNvSpPr>
              <p:nvPr/>
            </p:nvSpPr>
            <p:spPr bwMode="auto">
              <a:xfrm>
                <a:off x="1551" y="3159"/>
                <a:ext cx="21" cy="9"/>
              </a:xfrm>
              <a:custGeom>
                <a:avLst/>
                <a:gdLst>
                  <a:gd name="T0" fmla="*/ 5 w 9"/>
                  <a:gd name="T1" fmla="*/ 0 h 4"/>
                  <a:gd name="T2" fmla="*/ 0 w 9"/>
                  <a:gd name="T3" fmla="*/ 2 h 4"/>
                  <a:gd name="T4" fmla="*/ 3 w 9"/>
                  <a:gd name="T5" fmla="*/ 4 h 4"/>
                  <a:gd name="T6" fmla="*/ 9 w 9"/>
                  <a:gd name="T7" fmla="*/ 2 h 4"/>
                  <a:gd name="T8" fmla="*/ 5 w 9"/>
                  <a:gd name="T9" fmla="*/ 0 h 4"/>
                </a:gdLst>
                <a:ahLst/>
                <a:cxnLst>
                  <a:cxn ang="0">
                    <a:pos x="T0" y="T1"/>
                  </a:cxn>
                  <a:cxn ang="0">
                    <a:pos x="T2" y="T3"/>
                  </a:cxn>
                  <a:cxn ang="0">
                    <a:pos x="T4" y="T5"/>
                  </a:cxn>
                  <a:cxn ang="0">
                    <a:pos x="T6" y="T7"/>
                  </a:cxn>
                  <a:cxn ang="0">
                    <a:pos x="T8" y="T9"/>
                  </a:cxn>
                </a:cxnLst>
                <a:rect l="0" t="0" r="r" b="b"/>
                <a:pathLst>
                  <a:path w="9" h="4">
                    <a:moveTo>
                      <a:pt x="5" y="0"/>
                    </a:moveTo>
                    <a:cubicBezTo>
                      <a:pt x="4" y="0"/>
                      <a:pt x="2" y="2"/>
                      <a:pt x="0" y="2"/>
                    </a:cubicBezTo>
                    <a:cubicBezTo>
                      <a:pt x="1" y="3"/>
                      <a:pt x="2" y="4"/>
                      <a:pt x="3" y="4"/>
                    </a:cubicBezTo>
                    <a:cubicBezTo>
                      <a:pt x="5" y="4"/>
                      <a:pt x="7" y="3"/>
                      <a:pt x="9" y="2"/>
                    </a:cubicBezTo>
                    <a:cubicBezTo>
                      <a:pt x="8" y="1"/>
                      <a:pt x="7" y="0"/>
                      <a:pt x="5"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0" name="Freeform 306"/>
              <p:cNvSpPr>
                <a:spLocks/>
              </p:cNvSpPr>
              <p:nvPr/>
            </p:nvSpPr>
            <p:spPr bwMode="auto">
              <a:xfrm>
                <a:off x="1546" y="3147"/>
                <a:ext cx="21" cy="7"/>
              </a:xfrm>
              <a:custGeom>
                <a:avLst/>
                <a:gdLst>
                  <a:gd name="T0" fmla="*/ 5 w 9"/>
                  <a:gd name="T1" fmla="*/ 0 h 3"/>
                  <a:gd name="T2" fmla="*/ 0 w 9"/>
                  <a:gd name="T3" fmla="*/ 3 h 3"/>
                  <a:gd name="T4" fmla="*/ 9 w 9"/>
                  <a:gd name="T5" fmla="*/ 2 h 3"/>
                  <a:gd name="T6" fmla="*/ 5 w 9"/>
                  <a:gd name="T7" fmla="*/ 0 h 3"/>
                </a:gdLst>
                <a:ahLst/>
                <a:cxnLst>
                  <a:cxn ang="0">
                    <a:pos x="T0" y="T1"/>
                  </a:cxn>
                  <a:cxn ang="0">
                    <a:pos x="T2" y="T3"/>
                  </a:cxn>
                  <a:cxn ang="0">
                    <a:pos x="T4" y="T5"/>
                  </a:cxn>
                  <a:cxn ang="0">
                    <a:pos x="T6" y="T7"/>
                  </a:cxn>
                </a:cxnLst>
                <a:rect l="0" t="0" r="r" b="b"/>
                <a:pathLst>
                  <a:path w="9" h="3">
                    <a:moveTo>
                      <a:pt x="5" y="0"/>
                    </a:moveTo>
                    <a:cubicBezTo>
                      <a:pt x="2" y="0"/>
                      <a:pt x="1" y="2"/>
                      <a:pt x="0" y="3"/>
                    </a:cubicBezTo>
                    <a:cubicBezTo>
                      <a:pt x="4" y="3"/>
                      <a:pt x="7" y="3"/>
                      <a:pt x="9" y="2"/>
                    </a:cubicBezTo>
                    <a:cubicBezTo>
                      <a:pt x="7" y="1"/>
                      <a:pt x="6" y="0"/>
                      <a:pt x="5"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1" name="Freeform 307"/>
              <p:cNvSpPr>
                <a:spLocks/>
              </p:cNvSpPr>
              <p:nvPr/>
            </p:nvSpPr>
            <p:spPr bwMode="auto">
              <a:xfrm>
                <a:off x="1482" y="2956"/>
                <a:ext cx="14" cy="26"/>
              </a:xfrm>
              <a:custGeom>
                <a:avLst/>
                <a:gdLst>
                  <a:gd name="T0" fmla="*/ 6 w 6"/>
                  <a:gd name="T1" fmla="*/ 9 h 11"/>
                  <a:gd name="T2" fmla="*/ 4 w 6"/>
                  <a:gd name="T3" fmla="*/ 2 h 11"/>
                  <a:gd name="T4" fmla="*/ 2 w 6"/>
                  <a:gd name="T5" fmla="*/ 0 h 11"/>
                  <a:gd name="T6" fmla="*/ 0 w 6"/>
                  <a:gd name="T7" fmla="*/ 4 h 11"/>
                  <a:gd name="T8" fmla="*/ 4 w 6"/>
                  <a:gd name="T9" fmla="*/ 11 h 11"/>
                  <a:gd name="T10" fmla="*/ 6 w 6"/>
                  <a:gd name="T11" fmla="*/ 9 h 11"/>
                </a:gdLst>
                <a:ahLst/>
                <a:cxnLst>
                  <a:cxn ang="0">
                    <a:pos x="T0" y="T1"/>
                  </a:cxn>
                  <a:cxn ang="0">
                    <a:pos x="T2" y="T3"/>
                  </a:cxn>
                  <a:cxn ang="0">
                    <a:pos x="T4" y="T5"/>
                  </a:cxn>
                  <a:cxn ang="0">
                    <a:pos x="T6" y="T7"/>
                  </a:cxn>
                  <a:cxn ang="0">
                    <a:pos x="T8" y="T9"/>
                  </a:cxn>
                  <a:cxn ang="0">
                    <a:pos x="T10" y="T11"/>
                  </a:cxn>
                </a:cxnLst>
                <a:rect l="0" t="0" r="r" b="b"/>
                <a:pathLst>
                  <a:path w="6" h="11">
                    <a:moveTo>
                      <a:pt x="6" y="9"/>
                    </a:moveTo>
                    <a:cubicBezTo>
                      <a:pt x="6" y="6"/>
                      <a:pt x="4" y="5"/>
                      <a:pt x="4" y="2"/>
                    </a:cubicBezTo>
                    <a:cubicBezTo>
                      <a:pt x="4" y="1"/>
                      <a:pt x="3" y="0"/>
                      <a:pt x="2" y="0"/>
                    </a:cubicBezTo>
                    <a:cubicBezTo>
                      <a:pt x="1" y="1"/>
                      <a:pt x="0" y="2"/>
                      <a:pt x="0" y="4"/>
                    </a:cubicBezTo>
                    <a:cubicBezTo>
                      <a:pt x="0" y="6"/>
                      <a:pt x="2" y="11"/>
                      <a:pt x="4" y="11"/>
                    </a:cubicBezTo>
                    <a:cubicBezTo>
                      <a:pt x="5" y="11"/>
                      <a:pt x="6" y="10"/>
                      <a:pt x="6"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2" name="Freeform 308"/>
              <p:cNvSpPr>
                <a:spLocks/>
              </p:cNvSpPr>
              <p:nvPr/>
            </p:nvSpPr>
            <p:spPr bwMode="auto">
              <a:xfrm>
                <a:off x="1501" y="3013"/>
                <a:ext cx="12" cy="14"/>
              </a:xfrm>
              <a:custGeom>
                <a:avLst/>
                <a:gdLst>
                  <a:gd name="T0" fmla="*/ 4 w 5"/>
                  <a:gd name="T1" fmla="*/ 0 h 6"/>
                  <a:gd name="T2" fmla="*/ 0 w 5"/>
                  <a:gd name="T3" fmla="*/ 6 h 6"/>
                  <a:gd name="T4" fmla="*/ 3 w 5"/>
                  <a:gd name="T5" fmla="*/ 6 h 6"/>
                  <a:gd name="T6" fmla="*/ 5 w 5"/>
                  <a:gd name="T7" fmla="*/ 4 h 6"/>
                  <a:gd name="T8" fmla="*/ 4 w 5"/>
                  <a:gd name="T9" fmla="*/ 0 h 6"/>
                </a:gdLst>
                <a:ahLst/>
                <a:cxnLst>
                  <a:cxn ang="0">
                    <a:pos x="T0" y="T1"/>
                  </a:cxn>
                  <a:cxn ang="0">
                    <a:pos x="T2" y="T3"/>
                  </a:cxn>
                  <a:cxn ang="0">
                    <a:pos x="T4" y="T5"/>
                  </a:cxn>
                  <a:cxn ang="0">
                    <a:pos x="T6" y="T7"/>
                  </a:cxn>
                  <a:cxn ang="0">
                    <a:pos x="T8" y="T9"/>
                  </a:cxn>
                </a:cxnLst>
                <a:rect l="0" t="0" r="r" b="b"/>
                <a:pathLst>
                  <a:path w="5" h="6">
                    <a:moveTo>
                      <a:pt x="4" y="0"/>
                    </a:moveTo>
                    <a:cubicBezTo>
                      <a:pt x="1" y="2"/>
                      <a:pt x="0" y="4"/>
                      <a:pt x="0" y="6"/>
                    </a:cubicBezTo>
                    <a:cubicBezTo>
                      <a:pt x="3" y="6"/>
                      <a:pt x="3" y="6"/>
                      <a:pt x="3" y="6"/>
                    </a:cubicBezTo>
                    <a:cubicBezTo>
                      <a:pt x="5" y="4"/>
                      <a:pt x="5" y="4"/>
                      <a:pt x="5" y="4"/>
                    </a:cubicBezTo>
                    <a:cubicBezTo>
                      <a:pt x="5" y="3"/>
                      <a:pt x="4" y="1"/>
                      <a:pt x="4"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3" name="Freeform 309"/>
              <p:cNvSpPr>
                <a:spLocks/>
              </p:cNvSpPr>
              <p:nvPr/>
            </p:nvSpPr>
            <p:spPr bwMode="auto">
              <a:xfrm>
                <a:off x="1501" y="3076"/>
                <a:ext cx="21" cy="19"/>
              </a:xfrm>
              <a:custGeom>
                <a:avLst/>
                <a:gdLst>
                  <a:gd name="T0" fmla="*/ 5 w 9"/>
                  <a:gd name="T1" fmla="*/ 3 h 8"/>
                  <a:gd name="T2" fmla="*/ 3 w 9"/>
                  <a:gd name="T3" fmla="*/ 0 h 8"/>
                  <a:gd name="T4" fmla="*/ 9 w 9"/>
                  <a:gd name="T5" fmla="*/ 8 h 8"/>
                  <a:gd name="T6" fmla="*/ 5 w 9"/>
                  <a:gd name="T7" fmla="*/ 3 h 8"/>
                </a:gdLst>
                <a:ahLst/>
                <a:cxnLst>
                  <a:cxn ang="0">
                    <a:pos x="T0" y="T1"/>
                  </a:cxn>
                  <a:cxn ang="0">
                    <a:pos x="T2" y="T3"/>
                  </a:cxn>
                  <a:cxn ang="0">
                    <a:pos x="T4" y="T5"/>
                  </a:cxn>
                  <a:cxn ang="0">
                    <a:pos x="T6" y="T7"/>
                  </a:cxn>
                </a:cxnLst>
                <a:rect l="0" t="0" r="r" b="b"/>
                <a:pathLst>
                  <a:path w="9" h="8">
                    <a:moveTo>
                      <a:pt x="5" y="3"/>
                    </a:moveTo>
                    <a:cubicBezTo>
                      <a:pt x="3" y="0"/>
                      <a:pt x="3" y="0"/>
                      <a:pt x="3" y="0"/>
                    </a:cubicBezTo>
                    <a:cubicBezTo>
                      <a:pt x="0" y="2"/>
                      <a:pt x="5" y="8"/>
                      <a:pt x="9" y="8"/>
                    </a:cubicBezTo>
                    <a:cubicBezTo>
                      <a:pt x="9" y="4"/>
                      <a:pt x="7" y="3"/>
                      <a:pt x="5"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4" name="Freeform 310"/>
              <p:cNvSpPr>
                <a:spLocks/>
              </p:cNvSpPr>
              <p:nvPr/>
            </p:nvSpPr>
            <p:spPr bwMode="auto">
              <a:xfrm>
                <a:off x="1522" y="3095"/>
                <a:ext cx="12" cy="14"/>
              </a:xfrm>
              <a:custGeom>
                <a:avLst/>
                <a:gdLst>
                  <a:gd name="T0" fmla="*/ 4 w 5"/>
                  <a:gd name="T1" fmla="*/ 2 h 6"/>
                  <a:gd name="T2" fmla="*/ 1 w 5"/>
                  <a:gd name="T3" fmla="*/ 0 h 6"/>
                  <a:gd name="T4" fmla="*/ 0 w 5"/>
                  <a:gd name="T5" fmla="*/ 3 h 6"/>
                  <a:gd name="T6" fmla="*/ 2 w 5"/>
                  <a:gd name="T7" fmla="*/ 6 h 6"/>
                  <a:gd name="T8" fmla="*/ 4 w 5"/>
                  <a:gd name="T9" fmla="*/ 2 h 6"/>
                </a:gdLst>
                <a:ahLst/>
                <a:cxnLst>
                  <a:cxn ang="0">
                    <a:pos x="T0" y="T1"/>
                  </a:cxn>
                  <a:cxn ang="0">
                    <a:pos x="T2" y="T3"/>
                  </a:cxn>
                  <a:cxn ang="0">
                    <a:pos x="T4" y="T5"/>
                  </a:cxn>
                  <a:cxn ang="0">
                    <a:pos x="T6" y="T7"/>
                  </a:cxn>
                  <a:cxn ang="0">
                    <a:pos x="T8" y="T9"/>
                  </a:cxn>
                </a:cxnLst>
                <a:rect l="0" t="0" r="r" b="b"/>
                <a:pathLst>
                  <a:path w="5" h="6">
                    <a:moveTo>
                      <a:pt x="4" y="2"/>
                    </a:moveTo>
                    <a:cubicBezTo>
                      <a:pt x="1" y="0"/>
                      <a:pt x="1" y="0"/>
                      <a:pt x="1" y="0"/>
                    </a:cubicBezTo>
                    <a:cubicBezTo>
                      <a:pt x="0" y="0"/>
                      <a:pt x="0" y="2"/>
                      <a:pt x="0" y="3"/>
                    </a:cubicBezTo>
                    <a:cubicBezTo>
                      <a:pt x="0" y="4"/>
                      <a:pt x="0" y="6"/>
                      <a:pt x="2" y="6"/>
                    </a:cubicBezTo>
                    <a:cubicBezTo>
                      <a:pt x="5" y="6"/>
                      <a:pt x="4" y="3"/>
                      <a:pt x="4"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5" name="Freeform 311"/>
              <p:cNvSpPr>
                <a:spLocks/>
              </p:cNvSpPr>
              <p:nvPr/>
            </p:nvSpPr>
            <p:spPr bwMode="auto">
              <a:xfrm>
                <a:off x="1522" y="3114"/>
                <a:ext cx="14" cy="10"/>
              </a:xfrm>
              <a:custGeom>
                <a:avLst/>
                <a:gdLst>
                  <a:gd name="T0" fmla="*/ 6 w 6"/>
                  <a:gd name="T1" fmla="*/ 3 h 4"/>
                  <a:gd name="T2" fmla="*/ 6 w 6"/>
                  <a:gd name="T3" fmla="*/ 0 h 4"/>
                  <a:gd name="T4" fmla="*/ 0 w 6"/>
                  <a:gd name="T5" fmla="*/ 3 h 4"/>
                  <a:gd name="T6" fmla="*/ 6 w 6"/>
                  <a:gd name="T7" fmla="*/ 3 h 4"/>
                </a:gdLst>
                <a:ahLst/>
                <a:cxnLst>
                  <a:cxn ang="0">
                    <a:pos x="T0" y="T1"/>
                  </a:cxn>
                  <a:cxn ang="0">
                    <a:pos x="T2" y="T3"/>
                  </a:cxn>
                  <a:cxn ang="0">
                    <a:pos x="T4" y="T5"/>
                  </a:cxn>
                  <a:cxn ang="0">
                    <a:pos x="T6" y="T7"/>
                  </a:cxn>
                </a:cxnLst>
                <a:rect l="0" t="0" r="r" b="b"/>
                <a:pathLst>
                  <a:path w="6" h="4">
                    <a:moveTo>
                      <a:pt x="6" y="3"/>
                    </a:moveTo>
                    <a:cubicBezTo>
                      <a:pt x="6" y="0"/>
                      <a:pt x="6" y="0"/>
                      <a:pt x="6" y="0"/>
                    </a:cubicBezTo>
                    <a:cubicBezTo>
                      <a:pt x="1" y="0"/>
                      <a:pt x="3" y="2"/>
                      <a:pt x="0" y="3"/>
                    </a:cubicBezTo>
                    <a:cubicBezTo>
                      <a:pt x="1" y="4"/>
                      <a:pt x="4" y="3"/>
                      <a:pt x="6"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6" name="Freeform 312"/>
              <p:cNvSpPr>
                <a:spLocks/>
              </p:cNvSpPr>
              <p:nvPr/>
            </p:nvSpPr>
            <p:spPr bwMode="auto">
              <a:xfrm>
                <a:off x="1614" y="3199"/>
                <a:ext cx="24" cy="7"/>
              </a:xfrm>
              <a:custGeom>
                <a:avLst/>
                <a:gdLst>
                  <a:gd name="T0" fmla="*/ 10 w 10"/>
                  <a:gd name="T1" fmla="*/ 0 h 3"/>
                  <a:gd name="T2" fmla="*/ 0 w 10"/>
                  <a:gd name="T3" fmla="*/ 0 h 3"/>
                  <a:gd name="T4" fmla="*/ 2 w 10"/>
                  <a:gd name="T5" fmla="*/ 3 h 3"/>
                  <a:gd name="T6" fmla="*/ 10 w 10"/>
                  <a:gd name="T7" fmla="*/ 0 h 3"/>
                </a:gdLst>
                <a:ahLst/>
                <a:cxnLst>
                  <a:cxn ang="0">
                    <a:pos x="T0" y="T1"/>
                  </a:cxn>
                  <a:cxn ang="0">
                    <a:pos x="T2" y="T3"/>
                  </a:cxn>
                  <a:cxn ang="0">
                    <a:pos x="T4" y="T5"/>
                  </a:cxn>
                  <a:cxn ang="0">
                    <a:pos x="T6" y="T7"/>
                  </a:cxn>
                </a:cxnLst>
                <a:rect l="0" t="0" r="r" b="b"/>
                <a:pathLst>
                  <a:path w="10" h="3">
                    <a:moveTo>
                      <a:pt x="10" y="0"/>
                    </a:moveTo>
                    <a:cubicBezTo>
                      <a:pt x="0" y="0"/>
                      <a:pt x="0" y="0"/>
                      <a:pt x="0" y="0"/>
                    </a:cubicBezTo>
                    <a:cubicBezTo>
                      <a:pt x="0" y="2"/>
                      <a:pt x="1" y="2"/>
                      <a:pt x="2" y="3"/>
                    </a:cubicBezTo>
                    <a:cubicBezTo>
                      <a:pt x="4" y="1"/>
                      <a:pt x="9" y="2"/>
                      <a:pt x="1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7" name="Freeform 313"/>
              <p:cNvSpPr>
                <a:spLocks/>
              </p:cNvSpPr>
              <p:nvPr/>
            </p:nvSpPr>
            <p:spPr bwMode="auto">
              <a:xfrm>
                <a:off x="1581" y="1914"/>
                <a:ext cx="14" cy="17"/>
              </a:xfrm>
              <a:custGeom>
                <a:avLst/>
                <a:gdLst>
                  <a:gd name="T0" fmla="*/ 0 w 6"/>
                  <a:gd name="T1" fmla="*/ 5 h 7"/>
                  <a:gd name="T2" fmla="*/ 2 w 6"/>
                  <a:gd name="T3" fmla="*/ 7 h 7"/>
                  <a:gd name="T4" fmla="*/ 6 w 6"/>
                  <a:gd name="T5" fmla="*/ 3 h 7"/>
                  <a:gd name="T6" fmla="*/ 6 w 6"/>
                  <a:gd name="T7" fmla="*/ 0 h 7"/>
                  <a:gd name="T8" fmla="*/ 3 w 6"/>
                  <a:gd name="T9" fmla="*/ 0 h 7"/>
                  <a:gd name="T10" fmla="*/ 0 w 6"/>
                  <a:gd name="T11" fmla="*/ 5 h 7"/>
                </a:gdLst>
                <a:ahLst/>
                <a:cxnLst>
                  <a:cxn ang="0">
                    <a:pos x="T0" y="T1"/>
                  </a:cxn>
                  <a:cxn ang="0">
                    <a:pos x="T2" y="T3"/>
                  </a:cxn>
                  <a:cxn ang="0">
                    <a:pos x="T4" y="T5"/>
                  </a:cxn>
                  <a:cxn ang="0">
                    <a:pos x="T6" y="T7"/>
                  </a:cxn>
                  <a:cxn ang="0">
                    <a:pos x="T8" y="T9"/>
                  </a:cxn>
                  <a:cxn ang="0">
                    <a:pos x="T10" y="T11"/>
                  </a:cxn>
                </a:cxnLst>
                <a:rect l="0" t="0" r="r" b="b"/>
                <a:pathLst>
                  <a:path w="6" h="7">
                    <a:moveTo>
                      <a:pt x="0" y="5"/>
                    </a:moveTo>
                    <a:cubicBezTo>
                      <a:pt x="2" y="7"/>
                      <a:pt x="2" y="7"/>
                      <a:pt x="2" y="7"/>
                    </a:cubicBezTo>
                    <a:cubicBezTo>
                      <a:pt x="3" y="7"/>
                      <a:pt x="6" y="4"/>
                      <a:pt x="6" y="3"/>
                    </a:cubicBezTo>
                    <a:cubicBezTo>
                      <a:pt x="6" y="3"/>
                      <a:pt x="6" y="1"/>
                      <a:pt x="6" y="0"/>
                    </a:cubicBezTo>
                    <a:cubicBezTo>
                      <a:pt x="3" y="0"/>
                      <a:pt x="3" y="0"/>
                      <a:pt x="3" y="0"/>
                    </a:cubicBezTo>
                    <a:cubicBezTo>
                      <a:pt x="2" y="2"/>
                      <a:pt x="0" y="3"/>
                      <a:pt x="0"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8" name="Freeform 314"/>
              <p:cNvSpPr>
                <a:spLocks/>
              </p:cNvSpPr>
              <p:nvPr/>
            </p:nvSpPr>
            <p:spPr bwMode="auto">
              <a:xfrm>
                <a:off x="1695" y="1201"/>
                <a:ext cx="14" cy="21"/>
              </a:xfrm>
              <a:custGeom>
                <a:avLst/>
                <a:gdLst>
                  <a:gd name="T0" fmla="*/ 6 w 6"/>
                  <a:gd name="T1" fmla="*/ 0 h 9"/>
                  <a:gd name="T2" fmla="*/ 0 w 6"/>
                  <a:gd name="T3" fmla="*/ 5 h 9"/>
                  <a:gd name="T4" fmla="*/ 0 w 6"/>
                  <a:gd name="T5" fmla="*/ 9 h 9"/>
                  <a:gd name="T6" fmla="*/ 6 w 6"/>
                  <a:gd name="T7" fmla="*/ 0 h 9"/>
                </a:gdLst>
                <a:ahLst/>
                <a:cxnLst>
                  <a:cxn ang="0">
                    <a:pos x="T0" y="T1"/>
                  </a:cxn>
                  <a:cxn ang="0">
                    <a:pos x="T2" y="T3"/>
                  </a:cxn>
                  <a:cxn ang="0">
                    <a:pos x="T4" y="T5"/>
                  </a:cxn>
                  <a:cxn ang="0">
                    <a:pos x="T6" y="T7"/>
                  </a:cxn>
                </a:cxnLst>
                <a:rect l="0" t="0" r="r" b="b"/>
                <a:pathLst>
                  <a:path w="6" h="9">
                    <a:moveTo>
                      <a:pt x="6" y="0"/>
                    </a:moveTo>
                    <a:cubicBezTo>
                      <a:pt x="4" y="1"/>
                      <a:pt x="0" y="3"/>
                      <a:pt x="0" y="5"/>
                    </a:cubicBezTo>
                    <a:cubicBezTo>
                      <a:pt x="0" y="6"/>
                      <a:pt x="0" y="8"/>
                      <a:pt x="0" y="9"/>
                    </a:cubicBezTo>
                    <a:cubicBezTo>
                      <a:pt x="4" y="6"/>
                      <a:pt x="6" y="4"/>
                      <a:pt x="6"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9" name="Freeform 315"/>
              <p:cNvSpPr>
                <a:spLocks/>
              </p:cNvSpPr>
              <p:nvPr/>
            </p:nvSpPr>
            <p:spPr bwMode="auto">
              <a:xfrm>
                <a:off x="1650" y="1201"/>
                <a:ext cx="35" cy="19"/>
              </a:xfrm>
              <a:custGeom>
                <a:avLst/>
                <a:gdLst>
                  <a:gd name="T0" fmla="*/ 6 w 15"/>
                  <a:gd name="T1" fmla="*/ 0 h 8"/>
                  <a:gd name="T2" fmla="*/ 0 w 15"/>
                  <a:gd name="T3" fmla="*/ 4 h 8"/>
                  <a:gd name="T4" fmla="*/ 11 w 15"/>
                  <a:gd name="T5" fmla="*/ 8 h 8"/>
                  <a:gd name="T6" fmla="*/ 15 w 15"/>
                  <a:gd name="T7" fmla="*/ 6 h 8"/>
                  <a:gd name="T8" fmla="*/ 6 w 15"/>
                  <a:gd name="T9" fmla="*/ 0 h 8"/>
                </a:gdLst>
                <a:ahLst/>
                <a:cxnLst>
                  <a:cxn ang="0">
                    <a:pos x="T0" y="T1"/>
                  </a:cxn>
                  <a:cxn ang="0">
                    <a:pos x="T2" y="T3"/>
                  </a:cxn>
                  <a:cxn ang="0">
                    <a:pos x="T4" y="T5"/>
                  </a:cxn>
                  <a:cxn ang="0">
                    <a:pos x="T6" y="T7"/>
                  </a:cxn>
                  <a:cxn ang="0">
                    <a:pos x="T8" y="T9"/>
                  </a:cxn>
                </a:cxnLst>
                <a:rect l="0" t="0" r="r" b="b"/>
                <a:pathLst>
                  <a:path w="15" h="8">
                    <a:moveTo>
                      <a:pt x="6" y="0"/>
                    </a:moveTo>
                    <a:cubicBezTo>
                      <a:pt x="4" y="1"/>
                      <a:pt x="1" y="3"/>
                      <a:pt x="0" y="4"/>
                    </a:cubicBezTo>
                    <a:cubicBezTo>
                      <a:pt x="4" y="7"/>
                      <a:pt x="6" y="8"/>
                      <a:pt x="11" y="8"/>
                    </a:cubicBezTo>
                    <a:cubicBezTo>
                      <a:pt x="12" y="8"/>
                      <a:pt x="14" y="8"/>
                      <a:pt x="15" y="6"/>
                    </a:cubicBezTo>
                    <a:cubicBezTo>
                      <a:pt x="11" y="4"/>
                      <a:pt x="6" y="4"/>
                      <a:pt x="6"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0" name="Freeform 316"/>
              <p:cNvSpPr>
                <a:spLocks/>
              </p:cNvSpPr>
              <p:nvPr/>
            </p:nvSpPr>
            <p:spPr bwMode="auto">
              <a:xfrm>
                <a:off x="1473" y="1314"/>
                <a:ext cx="33" cy="12"/>
              </a:xfrm>
              <a:custGeom>
                <a:avLst/>
                <a:gdLst>
                  <a:gd name="T0" fmla="*/ 8 w 14"/>
                  <a:gd name="T1" fmla="*/ 5 h 5"/>
                  <a:gd name="T2" fmla="*/ 14 w 14"/>
                  <a:gd name="T3" fmla="*/ 0 h 5"/>
                  <a:gd name="T4" fmla="*/ 0 w 14"/>
                  <a:gd name="T5" fmla="*/ 5 h 5"/>
                  <a:gd name="T6" fmla="*/ 8 w 14"/>
                  <a:gd name="T7" fmla="*/ 5 h 5"/>
                </a:gdLst>
                <a:ahLst/>
                <a:cxnLst>
                  <a:cxn ang="0">
                    <a:pos x="T0" y="T1"/>
                  </a:cxn>
                  <a:cxn ang="0">
                    <a:pos x="T2" y="T3"/>
                  </a:cxn>
                  <a:cxn ang="0">
                    <a:pos x="T4" y="T5"/>
                  </a:cxn>
                  <a:cxn ang="0">
                    <a:pos x="T6" y="T7"/>
                  </a:cxn>
                </a:cxnLst>
                <a:rect l="0" t="0" r="r" b="b"/>
                <a:pathLst>
                  <a:path w="14" h="5">
                    <a:moveTo>
                      <a:pt x="8" y="5"/>
                    </a:moveTo>
                    <a:cubicBezTo>
                      <a:pt x="10" y="2"/>
                      <a:pt x="13" y="3"/>
                      <a:pt x="14" y="0"/>
                    </a:cubicBezTo>
                    <a:cubicBezTo>
                      <a:pt x="11" y="0"/>
                      <a:pt x="1" y="1"/>
                      <a:pt x="0" y="5"/>
                    </a:cubicBezTo>
                    <a:lnTo>
                      <a:pt x="8" y="5"/>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1" name="Freeform 317"/>
              <p:cNvSpPr>
                <a:spLocks/>
              </p:cNvSpPr>
              <p:nvPr/>
            </p:nvSpPr>
            <p:spPr bwMode="auto">
              <a:xfrm>
                <a:off x="1345" y="1593"/>
                <a:ext cx="19" cy="26"/>
              </a:xfrm>
              <a:custGeom>
                <a:avLst/>
                <a:gdLst>
                  <a:gd name="T0" fmla="*/ 8 w 8"/>
                  <a:gd name="T1" fmla="*/ 8 h 11"/>
                  <a:gd name="T2" fmla="*/ 6 w 8"/>
                  <a:gd name="T3" fmla="*/ 2 h 11"/>
                  <a:gd name="T4" fmla="*/ 3 w 8"/>
                  <a:gd name="T5" fmla="*/ 0 h 11"/>
                  <a:gd name="T6" fmla="*/ 0 w 8"/>
                  <a:gd name="T7" fmla="*/ 0 h 11"/>
                  <a:gd name="T8" fmla="*/ 3 w 8"/>
                  <a:gd name="T9" fmla="*/ 2 h 11"/>
                  <a:gd name="T10" fmla="*/ 6 w 8"/>
                  <a:gd name="T11" fmla="*/ 4 h 11"/>
                  <a:gd name="T12" fmla="*/ 7 w 8"/>
                  <a:gd name="T13" fmla="*/ 11 h 11"/>
                  <a:gd name="T14" fmla="*/ 8 w 8"/>
                  <a:gd name="T15" fmla="*/ 8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1">
                    <a:moveTo>
                      <a:pt x="8" y="8"/>
                    </a:moveTo>
                    <a:cubicBezTo>
                      <a:pt x="8" y="5"/>
                      <a:pt x="7" y="4"/>
                      <a:pt x="6" y="2"/>
                    </a:cubicBezTo>
                    <a:cubicBezTo>
                      <a:pt x="5" y="2"/>
                      <a:pt x="4" y="0"/>
                      <a:pt x="3" y="0"/>
                    </a:cubicBezTo>
                    <a:cubicBezTo>
                      <a:pt x="0" y="0"/>
                      <a:pt x="0" y="0"/>
                      <a:pt x="0" y="0"/>
                    </a:cubicBezTo>
                    <a:cubicBezTo>
                      <a:pt x="3" y="2"/>
                      <a:pt x="3" y="2"/>
                      <a:pt x="3" y="2"/>
                    </a:cubicBezTo>
                    <a:cubicBezTo>
                      <a:pt x="3" y="3"/>
                      <a:pt x="5" y="4"/>
                      <a:pt x="6" y="4"/>
                    </a:cubicBezTo>
                    <a:cubicBezTo>
                      <a:pt x="5" y="5"/>
                      <a:pt x="6" y="8"/>
                      <a:pt x="7" y="11"/>
                    </a:cubicBezTo>
                    <a:cubicBezTo>
                      <a:pt x="7" y="11"/>
                      <a:pt x="8" y="9"/>
                      <a:pt x="8"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2" name="Freeform 318"/>
              <p:cNvSpPr>
                <a:spLocks/>
              </p:cNvSpPr>
              <p:nvPr/>
            </p:nvSpPr>
            <p:spPr bwMode="auto">
              <a:xfrm>
                <a:off x="1338" y="1628"/>
                <a:ext cx="19" cy="31"/>
              </a:xfrm>
              <a:custGeom>
                <a:avLst/>
                <a:gdLst>
                  <a:gd name="T0" fmla="*/ 3 w 8"/>
                  <a:gd name="T1" fmla="*/ 2 h 13"/>
                  <a:gd name="T2" fmla="*/ 1 w 8"/>
                  <a:gd name="T3" fmla="*/ 0 h 13"/>
                  <a:gd name="T4" fmla="*/ 0 w 8"/>
                  <a:gd name="T5" fmla="*/ 5 h 13"/>
                  <a:gd name="T6" fmla="*/ 3 w 8"/>
                  <a:gd name="T7" fmla="*/ 13 h 13"/>
                  <a:gd name="T8" fmla="*/ 3 w 8"/>
                  <a:gd name="T9" fmla="*/ 2 h 13"/>
                </a:gdLst>
                <a:ahLst/>
                <a:cxnLst>
                  <a:cxn ang="0">
                    <a:pos x="T0" y="T1"/>
                  </a:cxn>
                  <a:cxn ang="0">
                    <a:pos x="T2" y="T3"/>
                  </a:cxn>
                  <a:cxn ang="0">
                    <a:pos x="T4" y="T5"/>
                  </a:cxn>
                  <a:cxn ang="0">
                    <a:pos x="T6" y="T7"/>
                  </a:cxn>
                  <a:cxn ang="0">
                    <a:pos x="T8" y="T9"/>
                  </a:cxn>
                </a:cxnLst>
                <a:rect l="0" t="0" r="r" b="b"/>
                <a:pathLst>
                  <a:path w="8" h="13">
                    <a:moveTo>
                      <a:pt x="3" y="2"/>
                    </a:moveTo>
                    <a:cubicBezTo>
                      <a:pt x="2" y="2"/>
                      <a:pt x="1" y="1"/>
                      <a:pt x="1" y="0"/>
                    </a:cubicBezTo>
                    <a:cubicBezTo>
                      <a:pt x="0" y="1"/>
                      <a:pt x="0" y="3"/>
                      <a:pt x="0" y="5"/>
                    </a:cubicBezTo>
                    <a:cubicBezTo>
                      <a:pt x="0" y="7"/>
                      <a:pt x="1" y="11"/>
                      <a:pt x="3" y="13"/>
                    </a:cubicBezTo>
                    <a:cubicBezTo>
                      <a:pt x="4" y="11"/>
                      <a:pt x="8" y="2"/>
                      <a:pt x="3"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3" name="Freeform 319"/>
              <p:cNvSpPr>
                <a:spLocks/>
              </p:cNvSpPr>
              <p:nvPr/>
            </p:nvSpPr>
            <p:spPr bwMode="auto">
              <a:xfrm>
                <a:off x="1364" y="1624"/>
                <a:ext cx="12" cy="16"/>
              </a:xfrm>
              <a:custGeom>
                <a:avLst/>
                <a:gdLst>
                  <a:gd name="T0" fmla="*/ 5 w 5"/>
                  <a:gd name="T1" fmla="*/ 4 h 7"/>
                  <a:gd name="T2" fmla="*/ 0 w 5"/>
                  <a:gd name="T3" fmla="*/ 0 h 7"/>
                  <a:gd name="T4" fmla="*/ 3 w 5"/>
                  <a:gd name="T5" fmla="*/ 7 h 7"/>
                  <a:gd name="T6" fmla="*/ 5 w 5"/>
                  <a:gd name="T7" fmla="*/ 4 h 7"/>
                </a:gdLst>
                <a:ahLst/>
                <a:cxnLst>
                  <a:cxn ang="0">
                    <a:pos x="T0" y="T1"/>
                  </a:cxn>
                  <a:cxn ang="0">
                    <a:pos x="T2" y="T3"/>
                  </a:cxn>
                  <a:cxn ang="0">
                    <a:pos x="T4" y="T5"/>
                  </a:cxn>
                  <a:cxn ang="0">
                    <a:pos x="T6" y="T7"/>
                  </a:cxn>
                </a:cxnLst>
                <a:rect l="0" t="0" r="r" b="b"/>
                <a:pathLst>
                  <a:path w="5" h="7">
                    <a:moveTo>
                      <a:pt x="5" y="4"/>
                    </a:moveTo>
                    <a:cubicBezTo>
                      <a:pt x="3" y="4"/>
                      <a:pt x="1" y="2"/>
                      <a:pt x="0" y="0"/>
                    </a:cubicBezTo>
                    <a:cubicBezTo>
                      <a:pt x="0" y="3"/>
                      <a:pt x="1" y="4"/>
                      <a:pt x="3" y="7"/>
                    </a:cubicBezTo>
                    <a:cubicBezTo>
                      <a:pt x="4" y="6"/>
                      <a:pt x="5" y="5"/>
                      <a:pt x="5"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4" name="Freeform 320"/>
              <p:cNvSpPr>
                <a:spLocks/>
              </p:cNvSpPr>
              <p:nvPr/>
            </p:nvSpPr>
            <p:spPr bwMode="auto">
              <a:xfrm>
                <a:off x="1945" y="776"/>
                <a:ext cx="26" cy="21"/>
              </a:xfrm>
              <a:custGeom>
                <a:avLst/>
                <a:gdLst>
                  <a:gd name="T0" fmla="*/ 11 w 11"/>
                  <a:gd name="T1" fmla="*/ 5 h 9"/>
                  <a:gd name="T2" fmla="*/ 0 w 11"/>
                  <a:gd name="T3" fmla="*/ 0 h 9"/>
                  <a:gd name="T4" fmla="*/ 0 w 11"/>
                  <a:gd name="T5" fmla="*/ 5 h 9"/>
                  <a:gd name="T6" fmla="*/ 11 w 11"/>
                  <a:gd name="T7" fmla="*/ 5 h 9"/>
                </a:gdLst>
                <a:ahLst/>
                <a:cxnLst>
                  <a:cxn ang="0">
                    <a:pos x="T0" y="T1"/>
                  </a:cxn>
                  <a:cxn ang="0">
                    <a:pos x="T2" y="T3"/>
                  </a:cxn>
                  <a:cxn ang="0">
                    <a:pos x="T4" y="T5"/>
                  </a:cxn>
                  <a:cxn ang="0">
                    <a:pos x="T6" y="T7"/>
                  </a:cxn>
                </a:cxnLst>
                <a:rect l="0" t="0" r="r" b="b"/>
                <a:pathLst>
                  <a:path w="11" h="9">
                    <a:moveTo>
                      <a:pt x="11" y="5"/>
                    </a:moveTo>
                    <a:cubicBezTo>
                      <a:pt x="9" y="1"/>
                      <a:pt x="5" y="0"/>
                      <a:pt x="0" y="0"/>
                    </a:cubicBezTo>
                    <a:cubicBezTo>
                      <a:pt x="0" y="3"/>
                      <a:pt x="0" y="2"/>
                      <a:pt x="0" y="5"/>
                    </a:cubicBezTo>
                    <a:cubicBezTo>
                      <a:pt x="0" y="9"/>
                      <a:pt x="9" y="7"/>
                      <a:pt x="11"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5" name="Freeform 321"/>
              <p:cNvSpPr>
                <a:spLocks/>
              </p:cNvSpPr>
              <p:nvPr/>
            </p:nvSpPr>
            <p:spPr bwMode="auto">
              <a:xfrm>
                <a:off x="1950" y="736"/>
                <a:ext cx="16" cy="14"/>
              </a:xfrm>
              <a:custGeom>
                <a:avLst/>
                <a:gdLst>
                  <a:gd name="T0" fmla="*/ 3 w 7"/>
                  <a:gd name="T1" fmla="*/ 0 h 6"/>
                  <a:gd name="T2" fmla="*/ 3 w 7"/>
                  <a:gd name="T3" fmla="*/ 2 h 6"/>
                  <a:gd name="T4" fmla="*/ 0 w 7"/>
                  <a:gd name="T5" fmla="*/ 5 h 6"/>
                  <a:gd name="T6" fmla="*/ 7 w 7"/>
                  <a:gd name="T7" fmla="*/ 6 h 6"/>
                  <a:gd name="T8" fmla="*/ 3 w 7"/>
                  <a:gd name="T9" fmla="*/ 0 h 6"/>
                </a:gdLst>
                <a:ahLst/>
                <a:cxnLst>
                  <a:cxn ang="0">
                    <a:pos x="T0" y="T1"/>
                  </a:cxn>
                  <a:cxn ang="0">
                    <a:pos x="T2" y="T3"/>
                  </a:cxn>
                  <a:cxn ang="0">
                    <a:pos x="T4" y="T5"/>
                  </a:cxn>
                  <a:cxn ang="0">
                    <a:pos x="T6" y="T7"/>
                  </a:cxn>
                  <a:cxn ang="0">
                    <a:pos x="T8" y="T9"/>
                  </a:cxn>
                </a:cxnLst>
                <a:rect l="0" t="0" r="r" b="b"/>
                <a:pathLst>
                  <a:path w="7" h="6">
                    <a:moveTo>
                      <a:pt x="3" y="0"/>
                    </a:moveTo>
                    <a:cubicBezTo>
                      <a:pt x="3" y="2"/>
                      <a:pt x="3" y="2"/>
                      <a:pt x="3" y="2"/>
                    </a:cubicBezTo>
                    <a:cubicBezTo>
                      <a:pt x="0" y="5"/>
                      <a:pt x="0" y="5"/>
                      <a:pt x="0" y="5"/>
                    </a:cubicBezTo>
                    <a:cubicBezTo>
                      <a:pt x="7" y="6"/>
                      <a:pt x="7" y="6"/>
                      <a:pt x="7" y="6"/>
                    </a:cubicBezTo>
                    <a:cubicBezTo>
                      <a:pt x="7" y="4"/>
                      <a:pt x="7" y="2"/>
                      <a:pt x="3"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6" name="Freeform 322"/>
              <p:cNvSpPr>
                <a:spLocks/>
              </p:cNvSpPr>
              <p:nvPr/>
            </p:nvSpPr>
            <p:spPr bwMode="auto">
              <a:xfrm>
                <a:off x="1820" y="660"/>
                <a:ext cx="28" cy="17"/>
              </a:xfrm>
              <a:custGeom>
                <a:avLst/>
                <a:gdLst>
                  <a:gd name="T0" fmla="*/ 4 w 12"/>
                  <a:gd name="T1" fmla="*/ 7 h 7"/>
                  <a:gd name="T2" fmla="*/ 12 w 12"/>
                  <a:gd name="T3" fmla="*/ 5 h 7"/>
                  <a:gd name="T4" fmla="*/ 0 w 12"/>
                  <a:gd name="T5" fmla="*/ 0 h 7"/>
                  <a:gd name="T6" fmla="*/ 0 w 12"/>
                  <a:gd name="T7" fmla="*/ 2 h 7"/>
                  <a:gd name="T8" fmla="*/ 4 w 12"/>
                  <a:gd name="T9" fmla="*/ 2 h 7"/>
                  <a:gd name="T10" fmla="*/ 4 w 12"/>
                  <a:gd name="T11" fmla="*/ 7 h 7"/>
                </a:gdLst>
                <a:ahLst/>
                <a:cxnLst>
                  <a:cxn ang="0">
                    <a:pos x="T0" y="T1"/>
                  </a:cxn>
                  <a:cxn ang="0">
                    <a:pos x="T2" y="T3"/>
                  </a:cxn>
                  <a:cxn ang="0">
                    <a:pos x="T4" y="T5"/>
                  </a:cxn>
                  <a:cxn ang="0">
                    <a:pos x="T6" y="T7"/>
                  </a:cxn>
                  <a:cxn ang="0">
                    <a:pos x="T8" y="T9"/>
                  </a:cxn>
                  <a:cxn ang="0">
                    <a:pos x="T10" y="T11"/>
                  </a:cxn>
                </a:cxnLst>
                <a:rect l="0" t="0" r="r" b="b"/>
                <a:pathLst>
                  <a:path w="12" h="7">
                    <a:moveTo>
                      <a:pt x="4" y="7"/>
                    </a:moveTo>
                    <a:cubicBezTo>
                      <a:pt x="6" y="7"/>
                      <a:pt x="7" y="5"/>
                      <a:pt x="12" y="5"/>
                    </a:cubicBezTo>
                    <a:cubicBezTo>
                      <a:pt x="11" y="1"/>
                      <a:pt x="5" y="1"/>
                      <a:pt x="0" y="0"/>
                    </a:cubicBezTo>
                    <a:cubicBezTo>
                      <a:pt x="0" y="2"/>
                      <a:pt x="0" y="2"/>
                      <a:pt x="0" y="2"/>
                    </a:cubicBezTo>
                    <a:cubicBezTo>
                      <a:pt x="4" y="2"/>
                      <a:pt x="4" y="2"/>
                      <a:pt x="4" y="2"/>
                    </a:cubicBezTo>
                    <a:cubicBezTo>
                      <a:pt x="3" y="4"/>
                      <a:pt x="3" y="7"/>
                      <a:pt x="4"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7" name="Freeform 323"/>
              <p:cNvSpPr>
                <a:spLocks/>
              </p:cNvSpPr>
              <p:nvPr/>
            </p:nvSpPr>
            <p:spPr bwMode="auto">
              <a:xfrm>
                <a:off x="2221" y="580"/>
                <a:ext cx="3"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lnTo>
                      <a:pt x="0"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8" name="Freeform 324"/>
              <p:cNvSpPr>
                <a:spLocks/>
              </p:cNvSpPr>
              <p:nvPr/>
            </p:nvSpPr>
            <p:spPr bwMode="auto">
              <a:xfrm>
                <a:off x="1626" y="577"/>
                <a:ext cx="841" cy="381"/>
              </a:xfrm>
              <a:custGeom>
                <a:avLst/>
                <a:gdLst>
                  <a:gd name="T0" fmla="*/ 283 w 356"/>
                  <a:gd name="T1" fmla="*/ 84 h 161"/>
                  <a:gd name="T2" fmla="*/ 281 w 356"/>
                  <a:gd name="T3" fmla="*/ 82 h 161"/>
                  <a:gd name="T4" fmla="*/ 279 w 356"/>
                  <a:gd name="T5" fmla="*/ 74 h 161"/>
                  <a:gd name="T6" fmla="*/ 289 w 356"/>
                  <a:gd name="T7" fmla="*/ 76 h 161"/>
                  <a:gd name="T8" fmla="*/ 299 w 356"/>
                  <a:gd name="T9" fmla="*/ 78 h 161"/>
                  <a:gd name="T10" fmla="*/ 302 w 356"/>
                  <a:gd name="T11" fmla="*/ 74 h 161"/>
                  <a:gd name="T12" fmla="*/ 298 w 356"/>
                  <a:gd name="T13" fmla="*/ 69 h 161"/>
                  <a:gd name="T14" fmla="*/ 304 w 356"/>
                  <a:gd name="T15" fmla="*/ 62 h 161"/>
                  <a:gd name="T16" fmla="*/ 317 w 356"/>
                  <a:gd name="T17" fmla="*/ 54 h 161"/>
                  <a:gd name="T18" fmla="*/ 316 w 356"/>
                  <a:gd name="T19" fmla="*/ 45 h 161"/>
                  <a:gd name="T20" fmla="*/ 311 w 356"/>
                  <a:gd name="T21" fmla="*/ 37 h 161"/>
                  <a:gd name="T22" fmla="*/ 329 w 356"/>
                  <a:gd name="T23" fmla="*/ 30 h 161"/>
                  <a:gd name="T24" fmla="*/ 316 w 356"/>
                  <a:gd name="T25" fmla="*/ 30 h 161"/>
                  <a:gd name="T26" fmla="*/ 323 w 356"/>
                  <a:gd name="T27" fmla="*/ 22 h 161"/>
                  <a:gd name="T28" fmla="*/ 356 w 356"/>
                  <a:gd name="T29" fmla="*/ 12 h 161"/>
                  <a:gd name="T30" fmla="*/ 309 w 356"/>
                  <a:gd name="T31" fmla="*/ 15 h 161"/>
                  <a:gd name="T32" fmla="*/ 294 w 356"/>
                  <a:gd name="T33" fmla="*/ 3 h 161"/>
                  <a:gd name="T34" fmla="*/ 253 w 356"/>
                  <a:gd name="T35" fmla="*/ 1 h 161"/>
                  <a:gd name="T36" fmla="*/ 236 w 356"/>
                  <a:gd name="T37" fmla="*/ 2 h 161"/>
                  <a:gd name="T38" fmla="*/ 219 w 356"/>
                  <a:gd name="T39" fmla="*/ 13 h 161"/>
                  <a:gd name="T40" fmla="*/ 209 w 356"/>
                  <a:gd name="T41" fmla="*/ 7 h 161"/>
                  <a:gd name="T42" fmla="*/ 192 w 356"/>
                  <a:gd name="T43" fmla="*/ 11 h 161"/>
                  <a:gd name="T44" fmla="*/ 161 w 356"/>
                  <a:gd name="T45" fmla="*/ 6 h 161"/>
                  <a:gd name="T46" fmla="*/ 154 w 356"/>
                  <a:gd name="T47" fmla="*/ 7 h 161"/>
                  <a:gd name="T48" fmla="*/ 123 w 356"/>
                  <a:gd name="T49" fmla="*/ 3 h 161"/>
                  <a:gd name="T50" fmla="*/ 97 w 356"/>
                  <a:gd name="T51" fmla="*/ 8 h 161"/>
                  <a:gd name="T52" fmla="*/ 84 w 356"/>
                  <a:gd name="T53" fmla="*/ 5 h 161"/>
                  <a:gd name="T54" fmla="*/ 57 w 356"/>
                  <a:gd name="T55" fmla="*/ 9 h 161"/>
                  <a:gd name="T56" fmla="*/ 74 w 356"/>
                  <a:gd name="T57" fmla="*/ 18 h 161"/>
                  <a:gd name="T58" fmla="*/ 58 w 356"/>
                  <a:gd name="T59" fmla="*/ 19 h 161"/>
                  <a:gd name="T60" fmla="*/ 52 w 356"/>
                  <a:gd name="T61" fmla="*/ 22 h 161"/>
                  <a:gd name="T62" fmla="*/ 41 w 356"/>
                  <a:gd name="T63" fmla="*/ 28 h 161"/>
                  <a:gd name="T64" fmla="*/ 31 w 356"/>
                  <a:gd name="T65" fmla="*/ 31 h 161"/>
                  <a:gd name="T66" fmla="*/ 20 w 356"/>
                  <a:gd name="T67" fmla="*/ 35 h 161"/>
                  <a:gd name="T68" fmla="*/ 31 w 356"/>
                  <a:gd name="T69" fmla="*/ 42 h 161"/>
                  <a:gd name="T70" fmla="*/ 51 w 356"/>
                  <a:gd name="T71" fmla="*/ 37 h 161"/>
                  <a:gd name="T72" fmla="*/ 65 w 356"/>
                  <a:gd name="T73" fmla="*/ 36 h 161"/>
                  <a:gd name="T74" fmla="*/ 74 w 356"/>
                  <a:gd name="T75" fmla="*/ 26 h 161"/>
                  <a:gd name="T76" fmla="*/ 113 w 356"/>
                  <a:gd name="T77" fmla="*/ 19 h 161"/>
                  <a:gd name="T78" fmla="*/ 121 w 356"/>
                  <a:gd name="T79" fmla="*/ 18 h 161"/>
                  <a:gd name="T80" fmla="*/ 105 w 356"/>
                  <a:gd name="T81" fmla="*/ 26 h 161"/>
                  <a:gd name="T82" fmla="*/ 93 w 356"/>
                  <a:gd name="T83" fmla="*/ 33 h 161"/>
                  <a:gd name="T84" fmla="*/ 91 w 356"/>
                  <a:gd name="T85" fmla="*/ 42 h 161"/>
                  <a:gd name="T86" fmla="*/ 115 w 356"/>
                  <a:gd name="T87" fmla="*/ 42 h 161"/>
                  <a:gd name="T88" fmla="*/ 141 w 356"/>
                  <a:gd name="T89" fmla="*/ 59 h 161"/>
                  <a:gd name="T90" fmla="*/ 154 w 356"/>
                  <a:gd name="T91" fmla="*/ 77 h 161"/>
                  <a:gd name="T92" fmla="*/ 137 w 356"/>
                  <a:gd name="T93" fmla="*/ 79 h 161"/>
                  <a:gd name="T94" fmla="*/ 140 w 356"/>
                  <a:gd name="T95" fmla="*/ 95 h 161"/>
                  <a:gd name="T96" fmla="*/ 131 w 356"/>
                  <a:gd name="T97" fmla="*/ 109 h 161"/>
                  <a:gd name="T98" fmla="*/ 134 w 356"/>
                  <a:gd name="T99" fmla="*/ 120 h 161"/>
                  <a:gd name="T100" fmla="*/ 140 w 356"/>
                  <a:gd name="T101" fmla="*/ 140 h 161"/>
                  <a:gd name="T102" fmla="*/ 164 w 356"/>
                  <a:gd name="T103" fmla="*/ 161 h 161"/>
                  <a:gd name="T104" fmla="*/ 187 w 356"/>
                  <a:gd name="T105" fmla="*/ 133 h 161"/>
                  <a:gd name="T106" fmla="*/ 197 w 356"/>
                  <a:gd name="T107" fmla="*/ 118 h 161"/>
                  <a:gd name="T108" fmla="*/ 240 w 356"/>
                  <a:gd name="T109" fmla="*/ 100 h 161"/>
                  <a:gd name="T110" fmla="*/ 271 w 356"/>
                  <a:gd name="T111" fmla="*/ 9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6" h="161">
                    <a:moveTo>
                      <a:pt x="297" y="84"/>
                    </a:moveTo>
                    <a:cubicBezTo>
                      <a:pt x="295" y="84"/>
                      <a:pt x="291" y="85"/>
                      <a:pt x="290" y="82"/>
                    </a:cubicBezTo>
                    <a:cubicBezTo>
                      <a:pt x="286" y="83"/>
                      <a:pt x="287" y="84"/>
                      <a:pt x="283" y="84"/>
                    </a:cubicBezTo>
                    <a:cubicBezTo>
                      <a:pt x="278" y="84"/>
                      <a:pt x="274" y="83"/>
                      <a:pt x="269" y="84"/>
                    </a:cubicBezTo>
                    <a:cubicBezTo>
                      <a:pt x="270" y="84"/>
                      <a:pt x="266" y="78"/>
                      <a:pt x="268" y="78"/>
                    </a:cubicBezTo>
                    <a:cubicBezTo>
                      <a:pt x="268" y="78"/>
                      <a:pt x="281" y="86"/>
                      <a:pt x="281" y="82"/>
                    </a:cubicBezTo>
                    <a:cubicBezTo>
                      <a:pt x="281" y="81"/>
                      <a:pt x="281" y="81"/>
                      <a:pt x="281" y="80"/>
                    </a:cubicBezTo>
                    <a:cubicBezTo>
                      <a:pt x="283" y="80"/>
                      <a:pt x="283" y="80"/>
                      <a:pt x="283" y="80"/>
                    </a:cubicBezTo>
                    <a:cubicBezTo>
                      <a:pt x="283" y="77"/>
                      <a:pt x="281" y="74"/>
                      <a:pt x="279" y="74"/>
                    </a:cubicBezTo>
                    <a:cubicBezTo>
                      <a:pt x="275" y="73"/>
                      <a:pt x="270" y="75"/>
                      <a:pt x="270" y="71"/>
                    </a:cubicBezTo>
                    <a:cubicBezTo>
                      <a:pt x="273" y="72"/>
                      <a:pt x="273" y="72"/>
                      <a:pt x="276" y="72"/>
                    </a:cubicBezTo>
                    <a:cubicBezTo>
                      <a:pt x="281" y="72"/>
                      <a:pt x="283" y="74"/>
                      <a:pt x="289" y="76"/>
                    </a:cubicBezTo>
                    <a:cubicBezTo>
                      <a:pt x="289" y="77"/>
                      <a:pt x="289" y="81"/>
                      <a:pt x="291" y="83"/>
                    </a:cubicBezTo>
                    <a:cubicBezTo>
                      <a:pt x="291" y="80"/>
                      <a:pt x="294" y="80"/>
                      <a:pt x="295" y="78"/>
                    </a:cubicBezTo>
                    <a:cubicBezTo>
                      <a:pt x="299" y="78"/>
                      <a:pt x="299" y="78"/>
                      <a:pt x="299" y="78"/>
                    </a:cubicBezTo>
                    <a:cubicBezTo>
                      <a:pt x="298" y="80"/>
                      <a:pt x="298" y="83"/>
                      <a:pt x="299" y="83"/>
                    </a:cubicBezTo>
                    <a:cubicBezTo>
                      <a:pt x="299" y="82"/>
                      <a:pt x="300" y="78"/>
                      <a:pt x="302" y="77"/>
                    </a:cubicBezTo>
                    <a:cubicBezTo>
                      <a:pt x="302" y="74"/>
                      <a:pt x="302" y="74"/>
                      <a:pt x="302" y="74"/>
                    </a:cubicBezTo>
                    <a:cubicBezTo>
                      <a:pt x="295" y="74"/>
                      <a:pt x="294" y="69"/>
                      <a:pt x="291" y="65"/>
                    </a:cubicBezTo>
                    <a:cubicBezTo>
                      <a:pt x="292" y="65"/>
                      <a:pt x="293" y="65"/>
                      <a:pt x="295" y="65"/>
                    </a:cubicBezTo>
                    <a:cubicBezTo>
                      <a:pt x="295" y="65"/>
                      <a:pt x="295" y="69"/>
                      <a:pt x="298" y="69"/>
                    </a:cubicBezTo>
                    <a:cubicBezTo>
                      <a:pt x="300" y="69"/>
                      <a:pt x="302" y="65"/>
                      <a:pt x="302" y="64"/>
                    </a:cubicBezTo>
                    <a:cubicBezTo>
                      <a:pt x="302" y="62"/>
                      <a:pt x="300" y="60"/>
                      <a:pt x="300" y="59"/>
                    </a:cubicBezTo>
                    <a:cubicBezTo>
                      <a:pt x="301" y="60"/>
                      <a:pt x="303" y="62"/>
                      <a:pt x="304" y="62"/>
                    </a:cubicBezTo>
                    <a:cubicBezTo>
                      <a:pt x="307" y="62"/>
                      <a:pt x="310" y="60"/>
                      <a:pt x="310" y="59"/>
                    </a:cubicBezTo>
                    <a:cubicBezTo>
                      <a:pt x="310" y="57"/>
                      <a:pt x="309" y="56"/>
                      <a:pt x="310" y="55"/>
                    </a:cubicBezTo>
                    <a:cubicBezTo>
                      <a:pt x="312" y="55"/>
                      <a:pt x="315" y="55"/>
                      <a:pt x="317" y="54"/>
                    </a:cubicBezTo>
                    <a:cubicBezTo>
                      <a:pt x="315" y="54"/>
                      <a:pt x="311" y="53"/>
                      <a:pt x="311" y="48"/>
                    </a:cubicBezTo>
                    <a:cubicBezTo>
                      <a:pt x="316" y="48"/>
                      <a:pt x="316" y="48"/>
                      <a:pt x="316" y="48"/>
                    </a:cubicBezTo>
                    <a:cubicBezTo>
                      <a:pt x="316" y="48"/>
                      <a:pt x="316" y="46"/>
                      <a:pt x="316" y="45"/>
                    </a:cubicBezTo>
                    <a:cubicBezTo>
                      <a:pt x="316" y="42"/>
                      <a:pt x="312" y="42"/>
                      <a:pt x="310" y="40"/>
                    </a:cubicBezTo>
                    <a:cubicBezTo>
                      <a:pt x="311" y="40"/>
                      <a:pt x="311" y="40"/>
                      <a:pt x="312" y="40"/>
                    </a:cubicBezTo>
                    <a:cubicBezTo>
                      <a:pt x="312" y="39"/>
                      <a:pt x="311" y="38"/>
                      <a:pt x="311" y="37"/>
                    </a:cubicBezTo>
                    <a:cubicBezTo>
                      <a:pt x="319" y="37"/>
                      <a:pt x="319" y="37"/>
                      <a:pt x="319" y="37"/>
                    </a:cubicBezTo>
                    <a:cubicBezTo>
                      <a:pt x="319" y="41"/>
                      <a:pt x="319" y="43"/>
                      <a:pt x="321" y="46"/>
                    </a:cubicBezTo>
                    <a:cubicBezTo>
                      <a:pt x="323" y="40"/>
                      <a:pt x="328" y="37"/>
                      <a:pt x="329" y="30"/>
                    </a:cubicBezTo>
                    <a:cubicBezTo>
                      <a:pt x="328" y="31"/>
                      <a:pt x="323" y="36"/>
                      <a:pt x="321" y="36"/>
                    </a:cubicBezTo>
                    <a:cubicBezTo>
                      <a:pt x="320" y="34"/>
                      <a:pt x="321" y="32"/>
                      <a:pt x="321" y="30"/>
                    </a:cubicBezTo>
                    <a:cubicBezTo>
                      <a:pt x="316" y="30"/>
                      <a:pt x="316" y="30"/>
                      <a:pt x="316" y="30"/>
                    </a:cubicBezTo>
                    <a:cubicBezTo>
                      <a:pt x="315" y="30"/>
                      <a:pt x="313" y="31"/>
                      <a:pt x="312" y="32"/>
                    </a:cubicBezTo>
                    <a:cubicBezTo>
                      <a:pt x="311" y="30"/>
                      <a:pt x="311" y="30"/>
                      <a:pt x="311" y="30"/>
                    </a:cubicBezTo>
                    <a:cubicBezTo>
                      <a:pt x="314" y="27"/>
                      <a:pt x="323" y="29"/>
                      <a:pt x="323" y="22"/>
                    </a:cubicBezTo>
                    <a:cubicBezTo>
                      <a:pt x="323" y="22"/>
                      <a:pt x="324" y="22"/>
                      <a:pt x="325" y="21"/>
                    </a:cubicBezTo>
                    <a:cubicBezTo>
                      <a:pt x="323" y="20"/>
                      <a:pt x="328" y="18"/>
                      <a:pt x="336" y="18"/>
                    </a:cubicBezTo>
                    <a:cubicBezTo>
                      <a:pt x="329" y="18"/>
                      <a:pt x="346" y="17"/>
                      <a:pt x="356" y="12"/>
                    </a:cubicBezTo>
                    <a:cubicBezTo>
                      <a:pt x="354" y="11"/>
                      <a:pt x="352" y="10"/>
                      <a:pt x="348" y="9"/>
                    </a:cubicBezTo>
                    <a:cubicBezTo>
                      <a:pt x="348" y="9"/>
                      <a:pt x="339" y="9"/>
                      <a:pt x="333" y="9"/>
                    </a:cubicBezTo>
                    <a:cubicBezTo>
                      <a:pt x="326" y="13"/>
                      <a:pt x="317" y="12"/>
                      <a:pt x="309" y="15"/>
                    </a:cubicBezTo>
                    <a:cubicBezTo>
                      <a:pt x="311" y="14"/>
                      <a:pt x="314" y="4"/>
                      <a:pt x="314" y="4"/>
                    </a:cubicBezTo>
                    <a:cubicBezTo>
                      <a:pt x="311" y="6"/>
                      <a:pt x="306" y="4"/>
                      <a:pt x="300" y="4"/>
                    </a:cubicBezTo>
                    <a:cubicBezTo>
                      <a:pt x="299" y="4"/>
                      <a:pt x="297" y="3"/>
                      <a:pt x="294" y="3"/>
                    </a:cubicBezTo>
                    <a:cubicBezTo>
                      <a:pt x="295" y="3"/>
                      <a:pt x="296" y="3"/>
                      <a:pt x="297" y="2"/>
                    </a:cubicBezTo>
                    <a:cubicBezTo>
                      <a:pt x="292" y="0"/>
                      <a:pt x="293" y="2"/>
                      <a:pt x="286" y="2"/>
                    </a:cubicBezTo>
                    <a:cubicBezTo>
                      <a:pt x="280" y="2"/>
                      <a:pt x="263" y="1"/>
                      <a:pt x="253" y="1"/>
                    </a:cubicBezTo>
                    <a:cubicBezTo>
                      <a:pt x="253" y="2"/>
                      <a:pt x="254" y="3"/>
                      <a:pt x="254" y="3"/>
                    </a:cubicBezTo>
                    <a:cubicBezTo>
                      <a:pt x="248" y="3"/>
                      <a:pt x="242" y="5"/>
                      <a:pt x="234" y="5"/>
                    </a:cubicBezTo>
                    <a:cubicBezTo>
                      <a:pt x="234" y="5"/>
                      <a:pt x="236" y="3"/>
                      <a:pt x="236" y="2"/>
                    </a:cubicBezTo>
                    <a:cubicBezTo>
                      <a:pt x="221" y="2"/>
                      <a:pt x="221" y="2"/>
                      <a:pt x="221" y="2"/>
                    </a:cubicBezTo>
                    <a:cubicBezTo>
                      <a:pt x="222" y="2"/>
                      <a:pt x="225" y="7"/>
                      <a:pt x="226" y="7"/>
                    </a:cubicBezTo>
                    <a:cubicBezTo>
                      <a:pt x="225" y="11"/>
                      <a:pt x="222" y="11"/>
                      <a:pt x="219" y="13"/>
                    </a:cubicBezTo>
                    <a:cubicBezTo>
                      <a:pt x="217" y="9"/>
                      <a:pt x="217" y="9"/>
                      <a:pt x="217" y="9"/>
                    </a:cubicBezTo>
                    <a:cubicBezTo>
                      <a:pt x="213" y="10"/>
                      <a:pt x="211" y="9"/>
                      <a:pt x="208" y="9"/>
                    </a:cubicBezTo>
                    <a:cubicBezTo>
                      <a:pt x="208" y="8"/>
                      <a:pt x="209" y="7"/>
                      <a:pt x="209" y="7"/>
                    </a:cubicBezTo>
                    <a:cubicBezTo>
                      <a:pt x="206" y="7"/>
                      <a:pt x="205" y="7"/>
                      <a:pt x="202" y="7"/>
                    </a:cubicBezTo>
                    <a:cubicBezTo>
                      <a:pt x="199" y="7"/>
                      <a:pt x="197" y="7"/>
                      <a:pt x="197" y="11"/>
                    </a:cubicBezTo>
                    <a:cubicBezTo>
                      <a:pt x="196" y="11"/>
                      <a:pt x="194" y="11"/>
                      <a:pt x="192" y="11"/>
                    </a:cubicBezTo>
                    <a:cubicBezTo>
                      <a:pt x="190" y="11"/>
                      <a:pt x="189" y="9"/>
                      <a:pt x="189" y="8"/>
                    </a:cubicBezTo>
                    <a:cubicBezTo>
                      <a:pt x="188" y="9"/>
                      <a:pt x="183" y="11"/>
                      <a:pt x="183" y="9"/>
                    </a:cubicBezTo>
                    <a:cubicBezTo>
                      <a:pt x="183" y="7"/>
                      <a:pt x="163" y="9"/>
                      <a:pt x="161" y="6"/>
                    </a:cubicBezTo>
                    <a:cubicBezTo>
                      <a:pt x="164" y="11"/>
                      <a:pt x="164" y="11"/>
                      <a:pt x="164" y="11"/>
                    </a:cubicBezTo>
                    <a:cubicBezTo>
                      <a:pt x="152" y="11"/>
                      <a:pt x="152" y="11"/>
                      <a:pt x="152" y="11"/>
                    </a:cubicBezTo>
                    <a:cubicBezTo>
                      <a:pt x="148" y="12"/>
                      <a:pt x="151" y="13"/>
                      <a:pt x="154" y="7"/>
                    </a:cubicBezTo>
                    <a:cubicBezTo>
                      <a:pt x="148" y="6"/>
                      <a:pt x="145" y="5"/>
                      <a:pt x="140" y="5"/>
                    </a:cubicBezTo>
                    <a:cubicBezTo>
                      <a:pt x="136" y="5"/>
                      <a:pt x="136" y="5"/>
                      <a:pt x="134" y="5"/>
                    </a:cubicBezTo>
                    <a:cubicBezTo>
                      <a:pt x="131" y="5"/>
                      <a:pt x="126" y="3"/>
                      <a:pt x="123" y="3"/>
                    </a:cubicBezTo>
                    <a:cubicBezTo>
                      <a:pt x="115" y="3"/>
                      <a:pt x="112" y="7"/>
                      <a:pt x="106" y="7"/>
                    </a:cubicBezTo>
                    <a:cubicBezTo>
                      <a:pt x="104" y="7"/>
                      <a:pt x="103" y="4"/>
                      <a:pt x="102" y="4"/>
                    </a:cubicBezTo>
                    <a:cubicBezTo>
                      <a:pt x="99" y="4"/>
                      <a:pt x="97" y="7"/>
                      <a:pt x="97" y="8"/>
                    </a:cubicBezTo>
                    <a:cubicBezTo>
                      <a:pt x="95" y="7"/>
                      <a:pt x="94" y="7"/>
                      <a:pt x="93" y="7"/>
                    </a:cubicBezTo>
                    <a:cubicBezTo>
                      <a:pt x="92" y="7"/>
                      <a:pt x="92" y="7"/>
                      <a:pt x="92" y="7"/>
                    </a:cubicBezTo>
                    <a:cubicBezTo>
                      <a:pt x="88" y="7"/>
                      <a:pt x="88" y="5"/>
                      <a:pt x="84" y="5"/>
                    </a:cubicBezTo>
                    <a:cubicBezTo>
                      <a:pt x="80" y="5"/>
                      <a:pt x="77" y="7"/>
                      <a:pt x="72" y="7"/>
                    </a:cubicBezTo>
                    <a:cubicBezTo>
                      <a:pt x="66" y="9"/>
                      <a:pt x="66" y="9"/>
                      <a:pt x="66" y="9"/>
                    </a:cubicBezTo>
                    <a:cubicBezTo>
                      <a:pt x="57" y="9"/>
                      <a:pt x="57" y="9"/>
                      <a:pt x="57" y="9"/>
                    </a:cubicBezTo>
                    <a:cubicBezTo>
                      <a:pt x="55" y="9"/>
                      <a:pt x="26" y="13"/>
                      <a:pt x="27" y="13"/>
                    </a:cubicBezTo>
                    <a:cubicBezTo>
                      <a:pt x="36" y="23"/>
                      <a:pt x="57" y="18"/>
                      <a:pt x="60" y="18"/>
                    </a:cubicBezTo>
                    <a:cubicBezTo>
                      <a:pt x="63" y="18"/>
                      <a:pt x="72" y="18"/>
                      <a:pt x="74" y="18"/>
                    </a:cubicBezTo>
                    <a:cubicBezTo>
                      <a:pt x="75" y="18"/>
                      <a:pt x="80" y="14"/>
                      <a:pt x="81" y="14"/>
                    </a:cubicBezTo>
                    <a:cubicBezTo>
                      <a:pt x="79" y="16"/>
                      <a:pt x="79" y="16"/>
                      <a:pt x="78" y="19"/>
                    </a:cubicBezTo>
                    <a:cubicBezTo>
                      <a:pt x="58" y="19"/>
                      <a:pt x="58" y="19"/>
                      <a:pt x="58" y="19"/>
                    </a:cubicBezTo>
                    <a:cubicBezTo>
                      <a:pt x="58" y="21"/>
                      <a:pt x="59" y="23"/>
                      <a:pt x="59" y="24"/>
                    </a:cubicBezTo>
                    <a:cubicBezTo>
                      <a:pt x="54" y="24"/>
                      <a:pt x="54" y="24"/>
                      <a:pt x="54" y="24"/>
                    </a:cubicBezTo>
                    <a:cubicBezTo>
                      <a:pt x="53" y="24"/>
                      <a:pt x="52" y="23"/>
                      <a:pt x="52" y="22"/>
                    </a:cubicBezTo>
                    <a:cubicBezTo>
                      <a:pt x="43" y="22"/>
                      <a:pt x="40" y="22"/>
                      <a:pt x="36" y="23"/>
                    </a:cubicBezTo>
                    <a:cubicBezTo>
                      <a:pt x="39" y="28"/>
                      <a:pt x="45" y="25"/>
                      <a:pt x="51" y="26"/>
                    </a:cubicBezTo>
                    <a:cubicBezTo>
                      <a:pt x="49" y="28"/>
                      <a:pt x="46" y="28"/>
                      <a:pt x="41" y="28"/>
                    </a:cubicBezTo>
                    <a:cubicBezTo>
                      <a:pt x="38" y="28"/>
                      <a:pt x="33" y="26"/>
                      <a:pt x="30" y="26"/>
                    </a:cubicBezTo>
                    <a:cubicBezTo>
                      <a:pt x="29" y="26"/>
                      <a:pt x="24" y="26"/>
                      <a:pt x="24" y="30"/>
                    </a:cubicBezTo>
                    <a:cubicBezTo>
                      <a:pt x="24" y="32"/>
                      <a:pt x="28" y="31"/>
                      <a:pt x="31" y="31"/>
                    </a:cubicBezTo>
                    <a:cubicBezTo>
                      <a:pt x="31" y="37"/>
                      <a:pt x="31" y="37"/>
                      <a:pt x="31" y="37"/>
                    </a:cubicBezTo>
                    <a:cubicBezTo>
                      <a:pt x="28" y="37"/>
                      <a:pt x="26" y="33"/>
                      <a:pt x="23" y="33"/>
                    </a:cubicBezTo>
                    <a:cubicBezTo>
                      <a:pt x="21" y="33"/>
                      <a:pt x="21" y="35"/>
                      <a:pt x="20" y="35"/>
                    </a:cubicBezTo>
                    <a:cubicBezTo>
                      <a:pt x="18" y="35"/>
                      <a:pt x="17" y="35"/>
                      <a:pt x="17" y="35"/>
                    </a:cubicBezTo>
                    <a:cubicBezTo>
                      <a:pt x="13" y="35"/>
                      <a:pt x="0" y="37"/>
                      <a:pt x="0" y="42"/>
                    </a:cubicBezTo>
                    <a:cubicBezTo>
                      <a:pt x="13" y="39"/>
                      <a:pt x="18" y="42"/>
                      <a:pt x="31" y="42"/>
                    </a:cubicBezTo>
                    <a:cubicBezTo>
                      <a:pt x="36" y="42"/>
                      <a:pt x="38" y="47"/>
                      <a:pt x="42" y="47"/>
                    </a:cubicBezTo>
                    <a:cubicBezTo>
                      <a:pt x="42" y="47"/>
                      <a:pt x="50" y="42"/>
                      <a:pt x="51" y="40"/>
                    </a:cubicBezTo>
                    <a:cubicBezTo>
                      <a:pt x="51" y="37"/>
                      <a:pt x="51" y="37"/>
                      <a:pt x="51" y="37"/>
                    </a:cubicBezTo>
                    <a:cubicBezTo>
                      <a:pt x="49" y="38"/>
                      <a:pt x="48" y="38"/>
                      <a:pt x="45" y="37"/>
                    </a:cubicBezTo>
                    <a:cubicBezTo>
                      <a:pt x="48" y="36"/>
                      <a:pt x="50" y="36"/>
                      <a:pt x="56" y="36"/>
                    </a:cubicBezTo>
                    <a:cubicBezTo>
                      <a:pt x="61" y="36"/>
                      <a:pt x="62" y="36"/>
                      <a:pt x="65" y="36"/>
                    </a:cubicBezTo>
                    <a:cubicBezTo>
                      <a:pt x="66" y="36"/>
                      <a:pt x="70" y="31"/>
                      <a:pt x="73" y="31"/>
                    </a:cubicBezTo>
                    <a:cubicBezTo>
                      <a:pt x="70" y="28"/>
                      <a:pt x="69" y="27"/>
                      <a:pt x="66" y="25"/>
                    </a:cubicBezTo>
                    <a:cubicBezTo>
                      <a:pt x="70" y="25"/>
                      <a:pt x="71" y="26"/>
                      <a:pt x="74" y="26"/>
                    </a:cubicBezTo>
                    <a:cubicBezTo>
                      <a:pt x="74" y="27"/>
                      <a:pt x="74" y="28"/>
                      <a:pt x="74" y="29"/>
                    </a:cubicBezTo>
                    <a:cubicBezTo>
                      <a:pt x="77" y="29"/>
                      <a:pt x="77" y="29"/>
                      <a:pt x="77" y="29"/>
                    </a:cubicBezTo>
                    <a:cubicBezTo>
                      <a:pt x="81" y="19"/>
                      <a:pt x="106" y="19"/>
                      <a:pt x="113" y="19"/>
                    </a:cubicBezTo>
                    <a:cubicBezTo>
                      <a:pt x="114" y="19"/>
                      <a:pt x="115" y="17"/>
                      <a:pt x="115" y="16"/>
                    </a:cubicBezTo>
                    <a:cubicBezTo>
                      <a:pt x="115" y="16"/>
                      <a:pt x="121" y="17"/>
                      <a:pt x="122" y="18"/>
                    </a:cubicBezTo>
                    <a:cubicBezTo>
                      <a:pt x="122" y="18"/>
                      <a:pt x="121" y="18"/>
                      <a:pt x="121" y="18"/>
                    </a:cubicBezTo>
                    <a:cubicBezTo>
                      <a:pt x="123" y="20"/>
                      <a:pt x="128" y="19"/>
                      <a:pt x="132" y="20"/>
                    </a:cubicBezTo>
                    <a:cubicBezTo>
                      <a:pt x="127" y="20"/>
                      <a:pt x="119" y="24"/>
                      <a:pt x="117" y="26"/>
                    </a:cubicBezTo>
                    <a:cubicBezTo>
                      <a:pt x="105" y="26"/>
                      <a:pt x="105" y="26"/>
                      <a:pt x="105" y="26"/>
                    </a:cubicBezTo>
                    <a:cubicBezTo>
                      <a:pt x="103" y="28"/>
                      <a:pt x="96" y="26"/>
                      <a:pt x="90" y="29"/>
                    </a:cubicBezTo>
                    <a:cubicBezTo>
                      <a:pt x="85" y="29"/>
                      <a:pt x="85" y="29"/>
                      <a:pt x="85" y="29"/>
                    </a:cubicBezTo>
                    <a:cubicBezTo>
                      <a:pt x="85" y="32"/>
                      <a:pt x="90" y="33"/>
                      <a:pt x="93" y="33"/>
                    </a:cubicBezTo>
                    <a:cubicBezTo>
                      <a:pt x="95" y="37"/>
                      <a:pt x="104" y="34"/>
                      <a:pt x="111" y="36"/>
                    </a:cubicBezTo>
                    <a:cubicBezTo>
                      <a:pt x="105" y="39"/>
                      <a:pt x="101" y="38"/>
                      <a:pt x="95" y="40"/>
                    </a:cubicBezTo>
                    <a:cubicBezTo>
                      <a:pt x="97" y="40"/>
                      <a:pt x="94" y="42"/>
                      <a:pt x="91" y="42"/>
                    </a:cubicBezTo>
                    <a:cubicBezTo>
                      <a:pt x="91" y="44"/>
                      <a:pt x="94" y="47"/>
                      <a:pt x="96" y="47"/>
                    </a:cubicBezTo>
                    <a:cubicBezTo>
                      <a:pt x="100" y="47"/>
                      <a:pt x="103" y="46"/>
                      <a:pt x="106" y="43"/>
                    </a:cubicBezTo>
                    <a:cubicBezTo>
                      <a:pt x="107" y="47"/>
                      <a:pt x="111" y="43"/>
                      <a:pt x="115" y="42"/>
                    </a:cubicBezTo>
                    <a:cubicBezTo>
                      <a:pt x="125" y="42"/>
                      <a:pt x="125" y="42"/>
                      <a:pt x="125" y="42"/>
                    </a:cubicBezTo>
                    <a:cubicBezTo>
                      <a:pt x="127" y="48"/>
                      <a:pt x="140" y="54"/>
                      <a:pt x="140" y="55"/>
                    </a:cubicBezTo>
                    <a:cubicBezTo>
                      <a:pt x="140" y="56"/>
                      <a:pt x="141" y="59"/>
                      <a:pt x="141" y="59"/>
                    </a:cubicBezTo>
                    <a:cubicBezTo>
                      <a:pt x="143" y="60"/>
                      <a:pt x="144" y="61"/>
                      <a:pt x="144" y="62"/>
                    </a:cubicBezTo>
                    <a:cubicBezTo>
                      <a:pt x="144" y="65"/>
                      <a:pt x="144" y="65"/>
                      <a:pt x="144" y="65"/>
                    </a:cubicBezTo>
                    <a:cubicBezTo>
                      <a:pt x="147" y="71"/>
                      <a:pt x="147" y="77"/>
                      <a:pt x="154" y="77"/>
                    </a:cubicBezTo>
                    <a:cubicBezTo>
                      <a:pt x="154" y="80"/>
                      <a:pt x="156" y="82"/>
                      <a:pt x="154" y="84"/>
                    </a:cubicBezTo>
                    <a:cubicBezTo>
                      <a:pt x="144" y="79"/>
                      <a:pt x="144" y="79"/>
                      <a:pt x="144" y="79"/>
                    </a:cubicBezTo>
                    <a:cubicBezTo>
                      <a:pt x="137" y="79"/>
                      <a:pt x="137" y="79"/>
                      <a:pt x="137" y="79"/>
                    </a:cubicBezTo>
                    <a:cubicBezTo>
                      <a:pt x="137" y="79"/>
                      <a:pt x="153" y="88"/>
                      <a:pt x="154" y="89"/>
                    </a:cubicBezTo>
                    <a:cubicBezTo>
                      <a:pt x="154" y="93"/>
                      <a:pt x="154" y="93"/>
                      <a:pt x="154" y="93"/>
                    </a:cubicBezTo>
                    <a:cubicBezTo>
                      <a:pt x="149" y="93"/>
                      <a:pt x="147" y="95"/>
                      <a:pt x="140" y="95"/>
                    </a:cubicBezTo>
                    <a:cubicBezTo>
                      <a:pt x="140" y="99"/>
                      <a:pt x="138" y="103"/>
                      <a:pt x="133" y="103"/>
                    </a:cubicBezTo>
                    <a:cubicBezTo>
                      <a:pt x="133" y="105"/>
                      <a:pt x="132" y="106"/>
                      <a:pt x="129" y="106"/>
                    </a:cubicBezTo>
                    <a:cubicBezTo>
                      <a:pt x="131" y="109"/>
                      <a:pt x="131" y="109"/>
                      <a:pt x="131" y="109"/>
                    </a:cubicBezTo>
                    <a:cubicBezTo>
                      <a:pt x="130" y="111"/>
                      <a:pt x="130" y="111"/>
                      <a:pt x="130" y="111"/>
                    </a:cubicBezTo>
                    <a:cubicBezTo>
                      <a:pt x="130" y="112"/>
                      <a:pt x="129" y="115"/>
                      <a:pt x="129" y="115"/>
                    </a:cubicBezTo>
                    <a:cubicBezTo>
                      <a:pt x="129" y="117"/>
                      <a:pt x="130" y="120"/>
                      <a:pt x="134" y="120"/>
                    </a:cubicBezTo>
                    <a:cubicBezTo>
                      <a:pt x="131" y="125"/>
                      <a:pt x="131" y="125"/>
                      <a:pt x="131" y="125"/>
                    </a:cubicBezTo>
                    <a:cubicBezTo>
                      <a:pt x="133" y="129"/>
                      <a:pt x="133" y="129"/>
                      <a:pt x="133" y="129"/>
                    </a:cubicBezTo>
                    <a:cubicBezTo>
                      <a:pt x="134" y="130"/>
                      <a:pt x="136" y="140"/>
                      <a:pt x="140" y="140"/>
                    </a:cubicBezTo>
                    <a:cubicBezTo>
                      <a:pt x="140" y="143"/>
                      <a:pt x="144" y="153"/>
                      <a:pt x="149" y="153"/>
                    </a:cubicBezTo>
                    <a:cubicBezTo>
                      <a:pt x="152" y="153"/>
                      <a:pt x="156" y="151"/>
                      <a:pt x="159" y="153"/>
                    </a:cubicBezTo>
                    <a:cubicBezTo>
                      <a:pt x="161" y="155"/>
                      <a:pt x="158" y="161"/>
                      <a:pt x="164" y="161"/>
                    </a:cubicBezTo>
                    <a:cubicBezTo>
                      <a:pt x="170" y="161"/>
                      <a:pt x="169" y="143"/>
                      <a:pt x="179" y="143"/>
                    </a:cubicBezTo>
                    <a:cubicBezTo>
                      <a:pt x="179" y="138"/>
                      <a:pt x="179" y="138"/>
                      <a:pt x="179" y="138"/>
                    </a:cubicBezTo>
                    <a:cubicBezTo>
                      <a:pt x="179" y="138"/>
                      <a:pt x="184" y="134"/>
                      <a:pt x="187" y="133"/>
                    </a:cubicBezTo>
                    <a:cubicBezTo>
                      <a:pt x="187" y="131"/>
                      <a:pt x="191" y="130"/>
                      <a:pt x="191" y="129"/>
                    </a:cubicBezTo>
                    <a:cubicBezTo>
                      <a:pt x="191" y="125"/>
                      <a:pt x="194" y="129"/>
                      <a:pt x="195" y="123"/>
                    </a:cubicBezTo>
                    <a:cubicBezTo>
                      <a:pt x="194" y="122"/>
                      <a:pt x="197" y="118"/>
                      <a:pt x="197" y="118"/>
                    </a:cubicBezTo>
                    <a:cubicBezTo>
                      <a:pt x="198" y="117"/>
                      <a:pt x="207" y="118"/>
                      <a:pt x="211" y="117"/>
                    </a:cubicBezTo>
                    <a:cubicBezTo>
                      <a:pt x="217" y="115"/>
                      <a:pt x="224" y="114"/>
                      <a:pt x="231" y="111"/>
                    </a:cubicBezTo>
                    <a:cubicBezTo>
                      <a:pt x="233" y="110"/>
                      <a:pt x="238" y="103"/>
                      <a:pt x="240" y="100"/>
                    </a:cubicBezTo>
                    <a:cubicBezTo>
                      <a:pt x="242" y="101"/>
                      <a:pt x="248" y="98"/>
                      <a:pt x="250" y="98"/>
                    </a:cubicBezTo>
                    <a:cubicBezTo>
                      <a:pt x="254" y="98"/>
                      <a:pt x="257" y="99"/>
                      <a:pt x="260" y="97"/>
                    </a:cubicBezTo>
                    <a:cubicBezTo>
                      <a:pt x="271" y="95"/>
                      <a:pt x="271" y="95"/>
                      <a:pt x="271" y="95"/>
                    </a:cubicBezTo>
                    <a:cubicBezTo>
                      <a:pt x="277" y="93"/>
                      <a:pt x="279" y="92"/>
                      <a:pt x="286" y="90"/>
                    </a:cubicBezTo>
                    <a:cubicBezTo>
                      <a:pt x="289" y="90"/>
                      <a:pt x="295" y="87"/>
                      <a:pt x="297" y="8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9" name="Freeform 325"/>
              <p:cNvSpPr>
                <a:spLocks/>
              </p:cNvSpPr>
              <p:nvPr/>
            </p:nvSpPr>
            <p:spPr bwMode="auto">
              <a:xfrm>
                <a:off x="2127" y="584"/>
                <a:ext cx="24" cy="12"/>
              </a:xfrm>
              <a:custGeom>
                <a:avLst/>
                <a:gdLst>
                  <a:gd name="T0" fmla="*/ 9 w 10"/>
                  <a:gd name="T1" fmla="*/ 5 h 5"/>
                  <a:gd name="T2" fmla="*/ 9 w 10"/>
                  <a:gd name="T3" fmla="*/ 2 h 5"/>
                  <a:gd name="T4" fmla="*/ 5 w 10"/>
                  <a:gd name="T5" fmla="*/ 0 h 5"/>
                  <a:gd name="T6" fmla="*/ 2 w 10"/>
                  <a:gd name="T7" fmla="*/ 2 h 5"/>
                  <a:gd name="T8" fmla="*/ 0 w 10"/>
                  <a:gd name="T9" fmla="*/ 2 h 5"/>
                  <a:gd name="T10" fmla="*/ 9 w 10"/>
                  <a:gd name="T11" fmla="*/ 5 h 5"/>
                </a:gdLst>
                <a:ahLst/>
                <a:cxnLst>
                  <a:cxn ang="0">
                    <a:pos x="T0" y="T1"/>
                  </a:cxn>
                  <a:cxn ang="0">
                    <a:pos x="T2" y="T3"/>
                  </a:cxn>
                  <a:cxn ang="0">
                    <a:pos x="T4" y="T5"/>
                  </a:cxn>
                  <a:cxn ang="0">
                    <a:pos x="T6" y="T7"/>
                  </a:cxn>
                  <a:cxn ang="0">
                    <a:pos x="T8" y="T9"/>
                  </a:cxn>
                  <a:cxn ang="0">
                    <a:pos x="T10" y="T11"/>
                  </a:cxn>
                </a:cxnLst>
                <a:rect l="0" t="0" r="r" b="b"/>
                <a:pathLst>
                  <a:path w="10" h="5">
                    <a:moveTo>
                      <a:pt x="9" y="5"/>
                    </a:moveTo>
                    <a:cubicBezTo>
                      <a:pt x="10" y="5"/>
                      <a:pt x="9" y="3"/>
                      <a:pt x="9" y="2"/>
                    </a:cubicBezTo>
                    <a:cubicBezTo>
                      <a:pt x="8" y="1"/>
                      <a:pt x="6" y="0"/>
                      <a:pt x="5" y="0"/>
                    </a:cubicBezTo>
                    <a:cubicBezTo>
                      <a:pt x="5" y="1"/>
                      <a:pt x="3" y="2"/>
                      <a:pt x="2" y="2"/>
                    </a:cubicBezTo>
                    <a:cubicBezTo>
                      <a:pt x="0" y="2"/>
                      <a:pt x="0" y="2"/>
                      <a:pt x="0" y="2"/>
                    </a:cubicBezTo>
                    <a:cubicBezTo>
                      <a:pt x="1" y="4"/>
                      <a:pt x="7" y="5"/>
                      <a:pt x="9"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0" name="Freeform 326"/>
              <p:cNvSpPr>
                <a:spLocks/>
              </p:cNvSpPr>
              <p:nvPr/>
            </p:nvSpPr>
            <p:spPr bwMode="auto">
              <a:xfrm>
                <a:off x="4770" y="2920"/>
                <a:ext cx="64" cy="55"/>
              </a:xfrm>
              <a:custGeom>
                <a:avLst/>
                <a:gdLst>
                  <a:gd name="T0" fmla="*/ 14 w 27"/>
                  <a:gd name="T1" fmla="*/ 4 h 23"/>
                  <a:gd name="T2" fmla="*/ 7 w 27"/>
                  <a:gd name="T3" fmla="*/ 0 h 23"/>
                  <a:gd name="T4" fmla="*/ 0 w 27"/>
                  <a:gd name="T5" fmla="*/ 18 h 23"/>
                  <a:gd name="T6" fmla="*/ 3 w 27"/>
                  <a:gd name="T7" fmla="*/ 23 h 23"/>
                  <a:gd name="T8" fmla="*/ 14 w 27"/>
                  <a:gd name="T9" fmla="*/ 17 h 23"/>
                  <a:gd name="T10" fmla="*/ 15 w 27"/>
                  <a:gd name="T11" fmla="*/ 19 h 23"/>
                  <a:gd name="T12" fmla="*/ 27 w 27"/>
                  <a:gd name="T13" fmla="*/ 0 h 23"/>
                  <a:gd name="T14" fmla="*/ 22 w 27"/>
                  <a:gd name="T15" fmla="*/ 0 h 23"/>
                  <a:gd name="T16" fmla="*/ 14 w 27"/>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3">
                    <a:moveTo>
                      <a:pt x="14" y="4"/>
                    </a:moveTo>
                    <a:cubicBezTo>
                      <a:pt x="12" y="4"/>
                      <a:pt x="11" y="0"/>
                      <a:pt x="7" y="0"/>
                    </a:cubicBezTo>
                    <a:cubicBezTo>
                      <a:pt x="3" y="0"/>
                      <a:pt x="0" y="13"/>
                      <a:pt x="0" y="18"/>
                    </a:cubicBezTo>
                    <a:cubicBezTo>
                      <a:pt x="0" y="21"/>
                      <a:pt x="2" y="22"/>
                      <a:pt x="3" y="23"/>
                    </a:cubicBezTo>
                    <a:cubicBezTo>
                      <a:pt x="10" y="23"/>
                      <a:pt x="10" y="18"/>
                      <a:pt x="14" y="17"/>
                    </a:cubicBezTo>
                    <a:cubicBezTo>
                      <a:pt x="14" y="18"/>
                      <a:pt x="14" y="19"/>
                      <a:pt x="15" y="19"/>
                    </a:cubicBezTo>
                    <a:cubicBezTo>
                      <a:pt x="15" y="12"/>
                      <a:pt x="24" y="9"/>
                      <a:pt x="27" y="0"/>
                    </a:cubicBezTo>
                    <a:cubicBezTo>
                      <a:pt x="22" y="0"/>
                      <a:pt x="22" y="0"/>
                      <a:pt x="22" y="0"/>
                    </a:cubicBezTo>
                    <a:cubicBezTo>
                      <a:pt x="19" y="2"/>
                      <a:pt x="18" y="4"/>
                      <a:pt x="14"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1" name="Freeform 327"/>
              <p:cNvSpPr>
                <a:spLocks/>
              </p:cNvSpPr>
              <p:nvPr/>
            </p:nvSpPr>
            <p:spPr bwMode="auto">
              <a:xfrm>
                <a:off x="4723" y="2332"/>
                <a:ext cx="24" cy="17"/>
              </a:xfrm>
              <a:custGeom>
                <a:avLst/>
                <a:gdLst>
                  <a:gd name="T0" fmla="*/ 0 w 10"/>
                  <a:gd name="T1" fmla="*/ 4 h 7"/>
                  <a:gd name="T2" fmla="*/ 6 w 10"/>
                  <a:gd name="T3" fmla="*/ 7 h 7"/>
                  <a:gd name="T4" fmla="*/ 10 w 10"/>
                  <a:gd name="T5" fmla="*/ 1 h 7"/>
                  <a:gd name="T6" fmla="*/ 6 w 10"/>
                  <a:gd name="T7" fmla="*/ 0 h 7"/>
                  <a:gd name="T8" fmla="*/ 0 w 10"/>
                  <a:gd name="T9" fmla="*/ 4 h 7"/>
                </a:gdLst>
                <a:ahLst/>
                <a:cxnLst>
                  <a:cxn ang="0">
                    <a:pos x="T0" y="T1"/>
                  </a:cxn>
                  <a:cxn ang="0">
                    <a:pos x="T2" y="T3"/>
                  </a:cxn>
                  <a:cxn ang="0">
                    <a:pos x="T4" y="T5"/>
                  </a:cxn>
                  <a:cxn ang="0">
                    <a:pos x="T6" y="T7"/>
                  </a:cxn>
                  <a:cxn ang="0">
                    <a:pos x="T8" y="T9"/>
                  </a:cxn>
                </a:cxnLst>
                <a:rect l="0" t="0" r="r" b="b"/>
                <a:pathLst>
                  <a:path w="10" h="7">
                    <a:moveTo>
                      <a:pt x="0" y="4"/>
                    </a:moveTo>
                    <a:cubicBezTo>
                      <a:pt x="1" y="4"/>
                      <a:pt x="6" y="7"/>
                      <a:pt x="6" y="7"/>
                    </a:cubicBezTo>
                    <a:cubicBezTo>
                      <a:pt x="10" y="7"/>
                      <a:pt x="9" y="3"/>
                      <a:pt x="10" y="1"/>
                    </a:cubicBezTo>
                    <a:cubicBezTo>
                      <a:pt x="9" y="0"/>
                      <a:pt x="6" y="0"/>
                      <a:pt x="6" y="0"/>
                    </a:cubicBezTo>
                    <a:cubicBezTo>
                      <a:pt x="3" y="0"/>
                      <a:pt x="1" y="2"/>
                      <a:pt x="0"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2" name="Freeform 328"/>
              <p:cNvSpPr>
                <a:spLocks/>
              </p:cNvSpPr>
              <p:nvPr/>
            </p:nvSpPr>
            <p:spPr bwMode="auto">
              <a:xfrm>
                <a:off x="5040" y="2916"/>
                <a:ext cx="179" cy="116"/>
              </a:xfrm>
              <a:custGeom>
                <a:avLst/>
                <a:gdLst>
                  <a:gd name="T0" fmla="*/ 72 w 76"/>
                  <a:gd name="T1" fmla="*/ 0 h 49"/>
                  <a:gd name="T2" fmla="*/ 58 w 76"/>
                  <a:gd name="T3" fmla="*/ 8 h 49"/>
                  <a:gd name="T4" fmla="*/ 47 w 76"/>
                  <a:gd name="T5" fmla="*/ 17 h 49"/>
                  <a:gd name="T6" fmla="*/ 45 w 76"/>
                  <a:gd name="T7" fmla="*/ 17 h 49"/>
                  <a:gd name="T8" fmla="*/ 22 w 76"/>
                  <a:gd name="T9" fmla="*/ 27 h 49"/>
                  <a:gd name="T10" fmla="*/ 15 w 76"/>
                  <a:gd name="T11" fmla="*/ 35 h 49"/>
                  <a:gd name="T12" fmla="*/ 10 w 76"/>
                  <a:gd name="T13" fmla="*/ 35 h 49"/>
                  <a:gd name="T14" fmla="*/ 1 w 76"/>
                  <a:gd name="T15" fmla="*/ 41 h 49"/>
                  <a:gd name="T16" fmla="*/ 0 w 76"/>
                  <a:gd name="T17" fmla="*/ 45 h 49"/>
                  <a:gd name="T18" fmla="*/ 4 w 76"/>
                  <a:gd name="T19" fmla="*/ 47 h 49"/>
                  <a:gd name="T20" fmla="*/ 11 w 76"/>
                  <a:gd name="T21" fmla="*/ 49 h 49"/>
                  <a:gd name="T22" fmla="*/ 41 w 76"/>
                  <a:gd name="T23" fmla="*/ 28 h 49"/>
                  <a:gd name="T24" fmla="*/ 49 w 76"/>
                  <a:gd name="T25" fmla="*/ 27 h 49"/>
                  <a:gd name="T26" fmla="*/ 54 w 76"/>
                  <a:gd name="T27" fmla="*/ 24 h 49"/>
                  <a:gd name="T28" fmla="*/ 76 w 76"/>
                  <a:gd name="T29" fmla="*/ 3 h 49"/>
                  <a:gd name="T30" fmla="*/ 72 w 76"/>
                  <a:gd name="T3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49">
                    <a:moveTo>
                      <a:pt x="72" y="0"/>
                    </a:moveTo>
                    <a:cubicBezTo>
                      <a:pt x="65" y="1"/>
                      <a:pt x="64" y="8"/>
                      <a:pt x="58" y="8"/>
                    </a:cubicBezTo>
                    <a:cubicBezTo>
                      <a:pt x="57" y="12"/>
                      <a:pt x="50" y="17"/>
                      <a:pt x="47" y="17"/>
                    </a:cubicBezTo>
                    <a:cubicBezTo>
                      <a:pt x="47" y="17"/>
                      <a:pt x="45" y="17"/>
                      <a:pt x="45" y="17"/>
                    </a:cubicBezTo>
                    <a:cubicBezTo>
                      <a:pt x="39" y="23"/>
                      <a:pt x="31" y="23"/>
                      <a:pt x="22" y="27"/>
                    </a:cubicBezTo>
                    <a:cubicBezTo>
                      <a:pt x="20" y="28"/>
                      <a:pt x="19" y="34"/>
                      <a:pt x="15" y="35"/>
                    </a:cubicBezTo>
                    <a:cubicBezTo>
                      <a:pt x="13" y="35"/>
                      <a:pt x="12" y="36"/>
                      <a:pt x="10" y="35"/>
                    </a:cubicBezTo>
                    <a:cubicBezTo>
                      <a:pt x="8" y="38"/>
                      <a:pt x="7" y="41"/>
                      <a:pt x="1" y="41"/>
                    </a:cubicBezTo>
                    <a:cubicBezTo>
                      <a:pt x="0" y="45"/>
                      <a:pt x="0" y="45"/>
                      <a:pt x="0" y="45"/>
                    </a:cubicBezTo>
                    <a:cubicBezTo>
                      <a:pt x="4" y="47"/>
                      <a:pt x="4" y="47"/>
                      <a:pt x="4" y="47"/>
                    </a:cubicBezTo>
                    <a:cubicBezTo>
                      <a:pt x="8" y="47"/>
                      <a:pt x="6" y="49"/>
                      <a:pt x="11" y="49"/>
                    </a:cubicBezTo>
                    <a:cubicBezTo>
                      <a:pt x="22" y="49"/>
                      <a:pt x="38" y="36"/>
                      <a:pt x="41" y="28"/>
                    </a:cubicBezTo>
                    <a:cubicBezTo>
                      <a:pt x="43" y="31"/>
                      <a:pt x="46" y="27"/>
                      <a:pt x="49" y="27"/>
                    </a:cubicBezTo>
                    <a:cubicBezTo>
                      <a:pt x="52" y="27"/>
                      <a:pt x="53" y="28"/>
                      <a:pt x="54" y="24"/>
                    </a:cubicBezTo>
                    <a:cubicBezTo>
                      <a:pt x="63" y="24"/>
                      <a:pt x="73" y="14"/>
                      <a:pt x="76" y="3"/>
                    </a:cubicBezTo>
                    <a:cubicBezTo>
                      <a:pt x="74" y="3"/>
                      <a:pt x="72" y="3"/>
                      <a:pt x="72"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3" name="Freeform 329"/>
              <p:cNvSpPr>
                <a:spLocks/>
              </p:cNvSpPr>
              <p:nvPr/>
            </p:nvSpPr>
            <p:spPr bwMode="auto">
              <a:xfrm>
                <a:off x="5283" y="2793"/>
                <a:ext cx="16" cy="42"/>
              </a:xfrm>
              <a:custGeom>
                <a:avLst/>
                <a:gdLst>
                  <a:gd name="T0" fmla="*/ 2 w 7"/>
                  <a:gd name="T1" fmla="*/ 0 h 18"/>
                  <a:gd name="T2" fmla="*/ 0 w 7"/>
                  <a:gd name="T3" fmla="*/ 0 h 18"/>
                  <a:gd name="T4" fmla="*/ 3 w 7"/>
                  <a:gd name="T5" fmla="*/ 18 h 18"/>
                  <a:gd name="T6" fmla="*/ 7 w 7"/>
                  <a:gd name="T7" fmla="*/ 10 h 18"/>
                  <a:gd name="T8" fmla="*/ 2 w 7"/>
                  <a:gd name="T9" fmla="*/ 0 h 18"/>
                </a:gdLst>
                <a:ahLst/>
                <a:cxnLst>
                  <a:cxn ang="0">
                    <a:pos x="T0" y="T1"/>
                  </a:cxn>
                  <a:cxn ang="0">
                    <a:pos x="T2" y="T3"/>
                  </a:cxn>
                  <a:cxn ang="0">
                    <a:pos x="T4" y="T5"/>
                  </a:cxn>
                  <a:cxn ang="0">
                    <a:pos x="T6" y="T7"/>
                  </a:cxn>
                  <a:cxn ang="0">
                    <a:pos x="T8" y="T9"/>
                  </a:cxn>
                </a:cxnLst>
                <a:rect l="0" t="0" r="r" b="b"/>
                <a:pathLst>
                  <a:path w="7" h="18">
                    <a:moveTo>
                      <a:pt x="2" y="0"/>
                    </a:moveTo>
                    <a:cubicBezTo>
                      <a:pt x="2" y="0"/>
                      <a:pt x="1" y="0"/>
                      <a:pt x="0" y="0"/>
                    </a:cubicBezTo>
                    <a:cubicBezTo>
                      <a:pt x="0" y="5"/>
                      <a:pt x="0" y="16"/>
                      <a:pt x="3" y="18"/>
                    </a:cubicBezTo>
                    <a:cubicBezTo>
                      <a:pt x="3" y="15"/>
                      <a:pt x="7" y="14"/>
                      <a:pt x="7" y="10"/>
                    </a:cubicBezTo>
                    <a:cubicBezTo>
                      <a:pt x="7" y="5"/>
                      <a:pt x="2" y="3"/>
                      <a:pt x="2"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4" name="Freeform 330"/>
              <p:cNvSpPr>
                <a:spLocks/>
              </p:cNvSpPr>
              <p:nvPr/>
            </p:nvSpPr>
            <p:spPr bwMode="auto">
              <a:xfrm>
                <a:off x="5233" y="2835"/>
                <a:ext cx="102" cy="97"/>
              </a:xfrm>
              <a:custGeom>
                <a:avLst/>
                <a:gdLst>
                  <a:gd name="T0" fmla="*/ 35 w 43"/>
                  <a:gd name="T1" fmla="*/ 12 h 41"/>
                  <a:gd name="T2" fmla="*/ 27 w 43"/>
                  <a:gd name="T3" fmla="*/ 0 h 41"/>
                  <a:gd name="T4" fmla="*/ 27 w 43"/>
                  <a:gd name="T5" fmla="*/ 4 h 41"/>
                  <a:gd name="T6" fmla="*/ 24 w 43"/>
                  <a:gd name="T7" fmla="*/ 0 h 41"/>
                  <a:gd name="T8" fmla="*/ 20 w 43"/>
                  <a:gd name="T9" fmla="*/ 11 h 41"/>
                  <a:gd name="T10" fmla="*/ 5 w 43"/>
                  <a:gd name="T11" fmla="*/ 23 h 41"/>
                  <a:gd name="T12" fmla="*/ 2 w 43"/>
                  <a:gd name="T13" fmla="*/ 25 h 41"/>
                  <a:gd name="T14" fmla="*/ 9 w 43"/>
                  <a:gd name="T15" fmla="*/ 30 h 41"/>
                  <a:gd name="T16" fmla="*/ 9 w 43"/>
                  <a:gd name="T17" fmla="*/ 33 h 41"/>
                  <a:gd name="T18" fmla="*/ 0 w 43"/>
                  <a:gd name="T19" fmla="*/ 38 h 41"/>
                  <a:gd name="T20" fmla="*/ 2 w 43"/>
                  <a:gd name="T21" fmla="*/ 41 h 41"/>
                  <a:gd name="T22" fmla="*/ 22 w 43"/>
                  <a:gd name="T23" fmla="*/ 29 h 41"/>
                  <a:gd name="T24" fmla="*/ 26 w 43"/>
                  <a:gd name="T25" fmla="*/ 23 h 41"/>
                  <a:gd name="T26" fmla="*/ 43 w 43"/>
                  <a:gd name="T27" fmla="*/ 8 h 41"/>
                  <a:gd name="T28" fmla="*/ 35 w 43"/>
                  <a:gd name="T29"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1">
                    <a:moveTo>
                      <a:pt x="35" y="12"/>
                    </a:moveTo>
                    <a:cubicBezTo>
                      <a:pt x="31" y="11"/>
                      <a:pt x="31" y="5"/>
                      <a:pt x="27" y="0"/>
                    </a:cubicBezTo>
                    <a:cubicBezTo>
                      <a:pt x="27" y="1"/>
                      <a:pt x="28" y="4"/>
                      <a:pt x="27" y="4"/>
                    </a:cubicBezTo>
                    <a:cubicBezTo>
                      <a:pt x="24" y="4"/>
                      <a:pt x="24" y="4"/>
                      <a:pt x="24" y="0"/>
                    </a:cubicBezTo>
                    <a:cubicBezTo>
                      <a:pt x="20" y="1"/>
                      <a:pt x="20" y="11"/>
                      <a:pt x="20" y="11"/>
                    </a:cubicBezTo>
                    <a:cubicBezTo>
                      <a:pt x="15" y="15"/>
                      <a:pt x="12" y="20"/>
                      <a:pt x="5" y="23"/>
                    </a:cubicBezTo>
                    <a:cubicBezTo>
                      <a:pt x="2" y="25"/>
                      <a:pt x="2" y="25"/>
                      <a:pt x="2" y="25"/>
                    </a:cubicBezTo>
                    <a:cubicBezTo>
                      <a:pt x="6" y="25"/>
                      <a:pt x="9" y="25"/>
                      <a:pt x="9" y="30"/>
                    </a:cubicBezTo>
                    <a:cubicBezTo>
                      <a:pt x="9" y="31"/>
                      <a:pt x="9" y="32"/>
                      <a:pt x="9" y="33"/>
                    </a:cubicBezTo>
                    <a:cubicBezTo>
                      <a:pt x="6" y="33"/>
                      <a:pt x="0" y="35"/>
                      <a:pt x="0" y="38"/>
                    </a:cubicBezTo>
                    <a:cubicBezTo>
                      <a:pt x="0" y="39"/>
                      <a:pt x="1" y="41"/>
                      <a:pt x="2" y="41"/>
                    </a:cubicBezTo>
                    <a:cubicBezTo>
                      <a:pt x="7" y="41"/>
                      <a:pt x="20" y="32"/>
                      <a:pt x="22" y="29"/>
                    </a:cubicBezTo>
                    <a:cubicBezTo>
                      <a:pt x="23" y="26"/>
                      <a:pt x="23" y="23"/>
                      <a:pt x="26" y="23"/>
                    </a:cubicBezTo>
                    <a:cubicBezTo>
                      <a:pt x="35" y="19"/>
                      <a:pt x="42" y="19"/>
                      <a:pt x="43" y="8"/>
                    </a:cubicBezTo>
                    <a:cubicBezTo>
                      <a:pt x="41" y="8"/>
                      <a:pt x="36" y="11"/>
                      <a:pt x="35"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5" name="Freeform 331"/>
              <p:cNvSpPr>
                <a:spLocks/>
              </p:cNvSpPr>
              <p:nvPr/>
            </p:nvSpPr>
            <p:spPr bwMode="auto">
              <a:xfrm>
                <a:off x="4794" y="2219"/>
                <a:ext cx="16" cy="28"/>
              </a:xfrm>
              <a:custGeom>
                <a:avLst/>
                <a:gdLst>
                  <a:gd name="T0" fmla="*/ 4 w 7"/>
                  <a:gd name="T1" fmla="*/ 12 h 12"/>
                  <a:gd name="T2" fmla="*/ 4 w 7"/>
                  <a:gd name="T3" fmla="*/ 8 h 12"/>
                  <a:gd name="T4" fmla="*/ 7 w 7"/>
                  <a:gd name="T5" fmla="*/ 1 h 12"/>
                  <a:gd name="T6" fmla="*/ 5 w 7"/>
                  <a:gd name="T7" fmla="*/ 0 h 12"/>
                  <a:gd name="T8" fmla="*/ 0 w 7"/>
                  <a:gd name="T9" fmla="*/ 7 h 12"/>
                  <a:gd name="T10" fmla="*/ 4 w 7"/>
                  <a:gd name="T11" fmla="*/ 12 h 12"/>
                </a:gdLst>
                <a:ahLst/>
                <a:cxnLst>
                  <a:cxn ang="0">
                    <a:pos x="T0" y="T1"/>
                  </a:cxn>
                  <a:cxn ang="0">
                    <a:pos x="T2" y="T3"/>
                  </a:cxn>
                  <a:cxn ang="0">
                    <a:pos x="T4" y="T5"/>
                  </a:cxn>
                  <a:cxn ang="0">
                    <a:pos x="T6" y="T7"/>
                  </a:cxn>
                  <a:cxn ang="0">
                    <a:pos x="T8" y="T9"/>
                  </a:cxn>
                  <a:cxn ang="0">
                    <a:pos x="T10" y="T11"/>
                  </a:cxn>
                </a:cxnLst>
                <a:rect l="0" t="0" r="r" b="b"/>
                <a:pathLst>
                  <a:path w="7" h="12">
                    <a:moveTo>
                      <a:pt x="4" y="12"/>
                    </a:moveTo>
                    <a:cubicBezTo>
                      <a:pt x="4" y="11"/>
                      <a:pt x="4" y="10"/>
                      <a:pt x="4" y="8"/>
                    </a:cubicBezTo>
                    <a:cubicBezTo>
                      <a:pt x="4" y="7"/>
                      <a:pt x="7" y="5"/>
                      <a:pt x="7" y="1"/>
                    </a:cubicBezTo>
                    <a:cubicBezTo>
                      <a:pt x="5" y="0"/>
                      <a:pt x="5" y="0"/>
                      <a:pt x="5" y="0"/>
                    </a:cubicBezTo>
                    <a:cubicBezTo>
                      <a:pt x="4" y="1"/>
                      <a:pt x="0" y="5"/>
                      <a:pt x="0" y="7"/>
                    </a:cubicBezTo>
                    <a:cubicBezTo>
                      <a:pt x="0" y="10"/>
                      <a:pt x="2" y="11"/>
                      <a:pt x="4"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6" name="Freeform 332"/>
              <p:cNvSpPr>
                <a:spLocks/>
              </p:cNvSpPr>
              <p:nvPr/>
            </p:nvSpPr>
            <p:spPr bwMode="auto">
              <a:xfrm>
                <a:off x="5054" y="2278"/>
                <a:ext cx="21" cy="26"/>
              </a:xfrm>
              <a:custGeom>
                <a:avLst/>
                <a:gdLst>
                  <a:gd name="T0" fmla="*/ 5 w 9"/>
                  <a:gd name="T1" fmla="*/ 11 h 11"/>
                  <a:gd name="T2" fmla="*/ 9 w 9"/>
                  <a:gd name="T3" fmla="*/ 5 h 11"/>
                  <a:gd name="T4" fmla="*/ 9 w 9"/>
                  <a:gd name="T5" fmla="*/ 0 h 11"/>
                  <a:gd name="T6" fmla="*/ 0 w 9"/>
                  <a:gd name="T7" fmla="*/ 0 h 11"/>
                  <a:gd name="T8" fmla="*/ 5 w 9"/>
                  <a:gd name="T9" fmla="*/ 11 h 11"/>
                </a:gdLst>
                <a:ahLst/>
                <a:cxnLst>
                  <a:cxn ang="0">
                    <a:pos x="T0" y="T1"/>
                  </a:cxn>
                  <a:cxn ang="0">
                    <a:pos x="T2" y="T3"/>
                  </a:cxn>
                  <a:cxn ang="0">
                    <a:pos x="T4" y="T5"/>
                  </a:cxn>
                  <a:cxn ang="0">
                    <a:pos x="T6" y="T7"/>
                  </a:cxn>
                  <a:cxn ang="0">
                    <a:pos x="T8" y="T9"/>
                  </a:cxn>
                </a:cxnLst>
                <a:rect l="0" t="0" r="r" b="b"/>
                <a:pathLst>
                  <a:path w="9" h="11">
                    <a:moveTo>
                      <a:pt x="5" y="11"/>
                    </a:moveTo>
                    <a:cubicBezTo>
                      <a:pt x="6" y="9"/>
                      <a:pt x="9" y="8"/>
                      <a:pt x="9" y="5"/>
                    </a:cubicBezTo>
                    <a:cubicBezTo>
                      <a:pt x="9" y="4"/>
                      <a:pt x="9" y="2"/>
                      <a:pt x="9" y="0"/>
                    </a:cubicBezTo>
                    <a:cubicBezTo>
                      <a:pt x="5" y="0"/>
                      <a:pt x="4" y="0"/>
                      <a:pt x="0" y="0"/>
                    </a:cubicBezTo>
                    <a:cubicBezTo>
                      <a:pt x="0" y="8"/>
                      <a:pt x="2" y="9"/>
                      <a:pt x="5"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7" name="Freeform 333"/>
              <p:cNvSpPr>
                <a:spLocks/>
              </p:cNvSpPr>
              <p:nvPr/>
            </p:nvSpPr>
            <p:spPr bwMode="auto">
              <a:xfrm>
                <a:off x="4598" y="1893"/>
                <a:ext cx="19" cy="40"/>
              </a:xfrm>
              <a:custGeom>
                <a:avLst/>
                <a:gdLst>
                  <a:gd name="T0" fmla="*/ 0 w 8"/>
                  <a:gd name="T1" fmla="*/ 11 h 17"/>
                  <a:gd name="T2" fmla="*/ 5 w 8"/>
                  <a:gd name="T3" fmla="*/ 17 h 17"/>
                  <a:gd name="T4" fmla="*/ 8 w 8"/>
                  <a:gd name="T5" fmla="*/ 11 h 17"/>
                  <a:gd name="T6" fmla="*/ 5 w 8"/>
                  <a:gd name="T7" fmla="*/ 0 h 17"/>
                  <a:gd name="T8" fmla="*/ 0 w 8"/>
                  <a:gd name="T9" fmla="*/ 11 h 17"/>
                </a:gdLst>
                <a:ahLst/>
                <a:cxnLst>
                  <a:cxn ang="0">
                    <a:pos x="T0" y="T1"/>
                  </a:cxn>
                  <a:cxn ang="0">
                    <a:pos x="T2" y="T3"/>
                  </a:cxn>
                  <a:cxn ang="0">
                    <a:pos x="T4" y="T5"/>
                  </a:cxn>
                  <a:cxn ang="0">
                    <a:pos x="T6" y="T7"/>
                  </a:cxn>
                  <a:cxn ang="0">
                    <a:pos x="T8" y="T9"/>
                  </a:cxn>
                </a:cxnLst>
                <a:rect l="0" t="0" r="r" b="b"/>
                <a:pathLst>
                  <a:path w="8" h="17">
                    <a:moveTo>
                      <a:pt x="0" y="11"/>
                    </a:moveTo>
                    <a:cubicBezTo>
                      <a:pt x="1" y="12"/>
                      <a:pt x="3" y="17"/>
                      <a:pt x="5" y="17"/>
                    </a:cubicBezTo>
                    <a:cubicBezTo>
                      <a:pt x="6" y="17"/>
                      <a:pt x="8" y="12"/>
                      <a:pt x="8" y="11"/>
                    </a:cubicBezTo>
                    <a:cubicBezTo>
                      <a:pt x="8" y="6"/>
                      <a:pt x="6" y="3"/>
                      <a:pt x="5" y="0"/>
                    </a:cubicBezTo>
                    <a:cubicBezTo>
                      <a:pt x="2" y="3"/>
                      <a:pt x="2" y="10"/>
                      <a:pt x="0"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8" name="Freeform 334"/>
              <p:cNvSpPr>
                <a:spLocks/>
              </p:cNvSpPr>
              <p:nvPr/>
            </p:nvSpPr>
            <p:spPr bwMode="auto">
              <a:xfrm>
                <a:off x="4629" y="1865"/>
                <a:ext cx="21" cy="28"/>
              </a:xfrm>
              <a:custGeom>
                <a:avLst/>
                <a:gdLst>
                  <a:gd name="T0" fmla="*/ 0 w 9"/>
                  <a:gd name="T1" fmla="*/ 2 h 12"/>
                  <a:gd name="T2" fmla="*/ 6 w 9"/>
                  <a:gd name="T3" fmla="*/ 12 h 12"/>
                  <a:gd name="T4" fmla="*/ 9 w 9"/>
                  <a:gd name="T5" fmla="*/ 12 h 12"/>
                  <a:gd name="T6" fmla="*/ 9 w 9"/>
                  <a:gd name="T7" fmla="*/ 1 h 12"/>
                  <a:gd name="T8" fmla="*/ 0 w 9"/>
                  <a:gd name="T9" fmla="*/ 2 h 12"/>
                </a:gdLst>
                <a:ahLst/>
                <a:cxnLst>
                  <a:cxn ang="0">
                    <a:pos x="T0" y="T1"/>
                  </a:cxn>
                  <a:cxn ang="0">
                    <a:pos x="T2" y="T3"/>
                  </a:cxn>
                  <a:cxn ang="0">
                    <a:pos x="T4" y="T5"/>
                  </a:cxn>
                  <a:cxn ang="0">
                    <a:pos x="T6" y="T7"/>
                  </a:cxn>
                  <a:cxn ang="0">
                    <a:pos x="T8" y="T9"/>
                  </a:cxn>
                </a:cxnLst>
                <a:rect l="0" t="0" r="r" b="b"/>
                <a:pathLst>
                  <a:path w="9" h="12">
                    <a:moveTo>
                      <a:pt x="0" y="2"/>
                    </a:moveTo>
                    <a:cubicBezTo>
                      <a:pt x="2" y="6"/>
                      <a:pt x="6" y="8"/>
                      <a:pt x="6" y="12"/>
                    </a:cubicBezTo>
                    <a:cubicBezTo>
                      <a:pt x="9" y="12"/>
                      <a:pt x="9" y="12"/>
                      <a:pt x="9" y="12"/>
                    </a:cubicBezTo>
                    <a:cubicBezTo>
                      <a:pt x="8" y="6"/>
                      <a:pt x="7" y="6"/>
                      <a:pt x="9" y="1"/>
                    </a:cubicBezTo>
                    <a:cubicBezTo>
                      <a:pt x="6" y="1"/>
                      <a:pt x="2" y="0"/>
                      <a:pt x="0"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9" name="Freeform 335"/>
              <p:cNvSpPr>
                <a:spLocks/>
              </p:cNvSpPr>
              <p:nvPr/>
            </p:nvSpPr>
            <p:spPr bwMode="auto">
              <a:xfrm>
                <a:off x="4621" y="1860"/>
                <a:ext cx="3" cy="2"/>
              </a:xfrm>
              <a:custGeom>
                <a:avLst/>
                <a:gdLst>
                  <a:gd name="T0" fmla="*/ 0 w 3"/>
                  <a:gd name="T1" fmla="*/ 2 h 2"/>
                  <a:gd name="T2" fmla="*/ 3 w 3"/>
                  <a:gd name="T3" fmla="*/ 2 h 2"/>
                  <a:gd name="T4" fmla="*/ 0 w 3"/>
                  <a:gd name="T5" fmla="*/ 0 h 2"/>
                  <a:gd name="T6" fmla="*/ 0 w 3"/>
                  <a:gd name="T7" fmla="*/ 2 h 2"/>
                </a:gdLst>
                <a:ahLst/>
                <a:cxnLst>
                  <a:cxn ang="0">
                    <a:pos x="T0" y="T1"/>
                  </a:cxn>
                  <a:cxn ang="0">
                    <a:pos x="T2" y="T3"/>
                  </a:cxn>
                  <a:cxn ang="0">
                    <a:pos x="T4" y="T5"/>
                  </a:cxn>
                  <a:cxn ang="0">
                    <a:pos x="T6" y="T7"/>
                  </a:cxn>
                </a:cxnLst>
                <a:rect l="0" t="0" r="r" b="b"/>
                <a:pathLst>
                  <a:path w="3" h="2">
                    <a:moveTo>
                      <a:pt x="0" y="2"/>
                    </a:moveTo>
                    <a:lnTo>
                      <a:pt x="3" y="2"/>
                    </a:lnTo>
                    <a:lnTo>
                      <a:pt x="0" y="0"/>
                    </a:lnTo>
                    <a:lnTo>
                      <a:pt x="0" y="2"/>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0" name="Freeform 336"/>
              <p:cNvSpPr>
                <a:spLocks/>
              </p:cNvSpPr>
              <p:nvPr/>
            </p:nvSpPr>
            <p:spPr bwMode="auto">
              <a:xfrm>
                <a:off x="4671" y="2172"/>
                <a:ext cx="21" cy="19"/>
              </a:xfrm>
              <a:custGeom>
                <a:avLst/>
                <a:gdLst>
                  <a:gd name="T0" fmla="*/ 9 w 9"/>
                  <a:gd name="T1" fmla="*/ 4 h 8"/>
                  <a:gd name="T2" fmla="*/ 0 w 9"/>
                  <a:gd name="T3" fmla="*/ 0 h 8"/>
                  <a:gd name="T4" fmla="*/ 0 w 9"/>
                  <a:gd name="T5" fmla="*/ 2 h 8"/>
                  <a:gd name="T6" fmla="*/ 3 w 9"/>
                  <a:gd name="T7" fmla="*/ 8 h 8"/>
                  <a:gd name="T8" fmla="*/ 9 w 9"/>
                  <a:gd name="T9" fmla="*/ 4 h 8"/>
                </a:gdLst>
                <a:ahLst/>
                <a:cxnLst>
                  <a:cxn ang="0">
                    <a:pos x="T0" y="T1"/>
                  </a:cxn>
                  <a:cxn ang="0">
                    <a:pos x="T2" y="T3"/>
                  </a:cxn>
                  <a:cxn ang="0">
                    <a:pos x="T4" y="T5"/>
                  </a:cxn>
                  <a:cxn ang="0">
                    <a:pos x="T6" y="T7"/>
                  </a:cxn>
                  <a:cxn ang="0">
                    <a:pos x="T8" y="T9"/>
                  </a:cxn>
                </a:cxnLst>
                <a:rect l="0" t="0" r="r" b="b"/>
                <a:pathLst>
                  <a:path w="9" h="8">
                    <a:moveTo>
                      <a:pt x="9" y="4"/>
                    </a:moveTo>
                    <a:cubicBezTo>
                      <a:pt x="6" y="0"/>
                      <a:pt x="3" y="3"/>
                      <a:pt x="0" y="0"/>
                    </a:cubicBezTo>
                    <a:cubicBezTo>
                      <a:pt x="0" y="1"/>
                      <a:pt x="0" y="2"/>
                      <a:pt x="0" y="2"/>
                    </a:cubicBezTo>
                    <a:cubicBezTo>
                      <a:pt x="0" y="5"/>
                      <a:pt x="2" y="8"/>
                      <a:pt x="3" y="8"/>
                    </a:cubicBezTo>
                    <a:cubicBezTo>
                      <a:pt x="6" y="8"/>
                      <a:pt x="7" y="4"/>
                      <a:pt x="9"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1" name="Freeform 337"/>
              <p:cNvSpPr>
                <a:spLocks/>
              </p:cNvSpPr>
              <p:nvPr/>
            </p:nvSpPr>
            <p:spPr bwMode="auto">
              <a:xfrm>
                <a:off x="4543" y="2302"/>
                <a:ext cx="31" cy="9"/>
              </a:xfrm>
              <a:custGeom>
                <a:avLst/>
                <a:gdLst>
                  <a:gd name="T0" fmla="*/ 13 w 13"/>
                  <a:gd name="T1" fmla="*/ 3 h 4"/>
                  <a:gd name="T2" fmla="*/ 5 w 13"/>
                  <a:gd name="T3" fmla="*/ 0 h 4"/>
                  <a:gd name="T4" fmla="*/ 0 w 13"/>
                  <a:gd name="T5" fmla="*/ 1 h 4"/>
                  <a:gd name="T6" fmla="*/ 9 w 13"/>
                  <a:gd name="T7" fmla="*/ 4 h 4"/>
                  <a:gd name="T8" fmla="*/ 13 w 13"/>
                  <a:gd name="T9" fmla="*/ 3 h 4"/>
                </a:gdLst>
                <a:ahLst/>
                <a:cxnLst>
                  <a:cxn ang="0">
                    <a:pos x="T0" y="T1"/>
                  </a:cxn>
                  <a:cxn ang="0">
                    <a:pos x="T2" y="T3"/>
                  </a:cxn>
                  <a:cxn ang="0">
                    <a:pos x="T4" y="T5"/>
                  </a:cxn>
                  <a:cxn ang="0">
                    <a:pos x="T6" y="T7"/>
                  </a:cxn>
                  <a:cxn ang="0">
                    <a:pos x="T8" y="T9"/>
                  </a:cxn>
                </a:cxnLst>
                <a:rect l="0" t="0" r="r" b="b"/>
                <a:pathLst>
                  <a:path w="13" h="4">
                    <a:moveTo>
                      <a:pt x="13" y="3"/>
                    </a:moveTo>
                    <a:cubicBezTo>
                      <a:pt x="11" y="1"/>
                      <a:pt x="8" y="0"/>
                      <a:pt x="5" y="0"/>
                    </a:cubicBezTo>
                    <a:cubicBezTo>
                      <a:pt x="4" y="0"/>
                      <a:pt x="1" y="0"/>
                      <a:pt x="0" y="1"/>
                    </a:cubicBezTo>
                    <a:cubicBezTo>
                      <a:pt x="1" y="1"/>
                      <a:pt x="8" y="4"/>
                      <a:pt x="9" y="4"/>
                    </a:cubicBezTo>
                    <a:cubicBezTo>
                      <a:pt x="10" y="4"/>
                      <a:pt x="12" y="3"/>
                      <a:pt x="13"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2" name="Freeform 338"/>
              <p:cNvSpPr>
                <a:spLocks/>
              </p:cNvSpPr>
              <p:nvPr/>
            </p:nvSpPr>
            <p:spPr bwMode="auto">
              <a:xfrm>
                <a:off x="4496" y="2276"/>
                <a:ext cx="24" cy="14"/>
              </a:xfrm>
              <a:custGeom>
                <a:avLst/>
                <a:gdLst>
                  <a:gd name="T0" fmla="*/ 0 w 10"/>
                  <a:gd name="T1" fmla="*/ 4 h 6"/>
                  <a:gd name="T2" fmla="*/ 0 w 10"/>
                  <a:gd name="T3" fmla="*/ 6 h 6"/>
                  <a:gd name="T4" fmla="*/ 4 w 10"/>
                  <a:gd name="T5" fmla="*/ 6 h 6"/>
                  <a:gd name="T6" fmla="*/ 10 w 10"/>
                  <a:gd name="T7" fmla="*/ 1 h 6"/>
                  <a:gd name="T8" fmla="*/ 4 w 10"/>
                  <a:gd name="T9" fmla="*/ 1 h 6"/>
                  <a:gd name="T10" fmla="*/ 0 w 10"/>
                  <a:gd name="T11" fmla="*/ 4 h 6"/>
                </a:gdLst>
                <a:ahLst/>
                <a:cxnLst>
                  <a:cxn ang="0">
                    <a:pos x="T0" y="T1"/>
                  </a:cxn>
                  <a:cxn ang="0">
                    <a:pos x="T2" y="T3"/>
                  </a:cxn>
                  <a:cxn ang="0">
                    <a:pos x="T4" y="T5"/>
                  </a:cxn>
                  <a:cxn ang="0">
                    <a:pos x="T6" y="T7"/>
                  </a:cxn>
                  <a:cxn ang="0">
                    <a:pos x="T8" y="T9"/>
                  </a:cxn>
                  <a:cxn ang="0">
                    <a:pos x="T10" y="T11"/>
                  </a:cxn>
                </a:cxnLst>
                <a:rect l="0" t="0" r="r" b="b"/>
                <a:pathLst>
                  <a:path w="10" h="6">
                    <a:moveTo>
                      <a:pt x="0" y="4"/>
                    </a:moveTo>
                    <a:cubicBezTo>
                      <a:pt x="0" y="5"/>
                      <a:pt x="0" y="6"/>
                      <a:pt x="0" y="6"/>
                    </a:cubicBezTo>
                    <a:cubicBezTo>
                      <a:pt x="4" y="6"/>
                      <a:pt x="4" y="6"/>
                      <a:pt x="4" y="6"/>
                    </a:cubicBezTo>
                    <a:cubicBezTo>
                      <a:pt x="9" y="6"/>
                      <a:pt x="6" y="4"/>
                      <a:pt x="10" y="1"/>
                    </a:cubicBezTo>
                    <a:cubicBezTo>
                      <a:pt x="8" y="1"/>
                      <a:pt x="8" y="1"/>
                      <a:pt x="4" y="1"/>
                    </a:cubicBezTo>
                    <a:cubicBezTo>
                      <a:pt x="3" y="1"/>
                      <a:pt x="0" y="0"/>
                      <a:pt x="0"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3" name="Freeform 339"/>
              <p:cNvSpPr>
                <a:spLocks/>
              </p:cNvSpPr>
              <p:nvPr/>
            </p:nvSpPr>
            <p:spPr bwMode="auto">
              <a:xfrm>
                <a:off x="4525" y="2271"/>
                <a:ext cx="26" cy="16"/>
              </a:xfrm>
              <a:custGeom>
                <a:avLst/>
                <a:gdLst>
                  <a:gd name="T0" fmla="*/ 11 w 11"/>
                  <a:gd name="T1" fmla="*/ 7 h 7"/>
                  <a:gd name="T2" fmla="*/ 1 w 11"/>
                  <a:gd name="T3" fmla="*/ 0 h 7"/>
                  <a:gd name="T4" fmla="*/ 1 w 11"/>
                  <a:gd name="T5" fmla="*/ 7 h 7"/>
                  <a:gd name="T6" fmla="*/ 11 w 11"/>
                  <a:gd name="T7" fmla="*/ 7 h 7"/>
                </a:gdLst>
                <a:ahLst/>
                <a:cxnLst>
                  <a:cxn ang="0">
                    <a:pos x="T0" y="T1"/>
                  </a:cxn>
                  <a:cxn ang="0">
                    <a:pos x="T2" y="T3"/>
                  </a:cxn>
                  <a:cxn ang="0">
                    <a:pos x="T4" y="T5"/>
                  </a:cxn>
                  <a:cxn ang="0">
                    <a:pos x="T6" y="T7"/>
                  </a:cxn>
                </a:cxnLst>
                <a:rect l="0" t="0" r="r" b="b"/>
                <a:pathLst>
                  <a:path w="11" h="7">
                    <a:moveTo>
                      <a:pt x="11" y="7"/>
                    </a:moveTo>
                    <a:cubicBezTo>
                      <a:pt x="8" y="3"/>
                      <a:pt x="4" y="3"/>
                      <a:pt x="1" y="0"/>
                    </a:cubicBezTo>
                    <a:cubicBezTo>
                      <a:pt x="1" y="2"/>
                      <a:pt x="0" y="5"/>
                      <a:pt x="1" y="7"/>
                    </a:cubicBezTo>
                    <a:lnTo>
                      <a:pt x="11" y="7"/>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4" name="Freeform 340"/>
              <p:cNvSpPr>
                <a:spLocks/>
              </p:cNvSpPr>
              <p:nvPr/>
            </p:nvSpPr>
            <p:spPr bwMode="auto">
              <a:xfrm>
                <a:off x="4560" y="2273"/>
                <a:ext cx="26" cy="22"/>
              </a:xfrm>
              <a:custGeom>
                <a:avLst/>
                <a:gdLst>
                  <a:gd name="T0" fmla="*/ 11 w 11"/>
                  <a:gd name="T1" fmla="*/ 8 h 9"/>
                  <a:gd name="T2" fmla="*/ 0 w 11"/>
                  <a:gd name="T3" fmla="*/ 6 h 9"/>
                  <a:gd name="T4" fmla="*/ 6 w 11"/>
                  <a:gd name="T5" fmla="*/ 6 h 9"/>
                  <a:gd name="T6" fmla="*/ 6 w 11"/>
                  <a:gd name="T7" fmla="*/ 9 h 9"/>
                  <a:gd name="T8" fmla="*/ 11 w 11"/>
                  <a:gd name="T9" fmla="*/ 8 h 9"/>
                </a:gdLst>
                <a:ahLst/>
                <a:cxnLst>
                  <a:cxn ang="0">
                    <a:pos x="T0" y="T1"/>
                  </a:cxn>
                  <a:cxn ang="0">
                    <a:pos x="T2" y="T3"/>
                  </a:cxn>
                  <a:cxn ang="0">
                    <a:pos x="T4" y="T5"/>
                  </a:cxn>
                  <a:cxn ang="0">
                    <a:pos x="T6" y="T7"/>
                  </a:cxn>
                  <a:cxn ang="0">
                    <a:pos x="T8" y="T9"/>
                  </a:cxn>
                </a:cxnLst>
                <a:rect l="0" t="0" r="r" b="b"/>
                <a:pathLst>
                  <a:path w="11" h="9">
                    <a:moveTo>
                      <a:pt x="11" y="8"/>
                    </a:moveTo>
                    <a:cubicBezTo>
                      <a:pt x="9" y="1"/>
                      <a:pt x="3" y="0"/>
                      <a:pt x="0" y="6"/>
                    </a:cubicBezTo>
                    <a:cubicBezTo>
                      <a:pt x="3" y="7"/>
                      <a:pt x="5" y="7"/>
                      <a:pt x="6" y="6"/>
                    </a:cubicBezTo>
                    <a:cubicBezTo>
                      <a:pt x="6" y="7"/>
                      <a:pt x="6" y="8"/>
                      <a:pt x="6" y="9"/>
                    </a:cubicBezTo>
                    <a:cubicBezTo>
                      <a:pt x="8" y="8"/>
                      <a:pt x="9" y="8"/>
                      <a:pt x="11"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5" name="Freeform 341"/>
              <p:cNvSpPr>
                <a:spLocks/>
              </p:cNvSpPr>
              <p:nvPr/>
            </p:nvSpPr>
            <p:spPr bwMode="auto">
              <a:xfrm>
                <a:off x="2741" y="1026"/>
                <a:ext cx="19" cy="21"/>
              </a:xfrm>
              <a:custGeom>
                <a:avLst/>
                <a:gdLst>
                  <a:gd name="T0" fmla="*/ 8 w 8"/>
                  <a:gd name="T1" fmla="*/ 3 h 9"/>
                  <a:gd name="T2" fmla="*/ 6 w 8"/>
                  <a:gd name="T3" fmla="*/ 0 h 9"/>
                  <a:gd name="T4" fmla="*/ 0 w 8"/>
                  <a:gd name="T5" fmla="*/ 0 h 9"/>
                  <a:gd name="T6" fmla="*/ 0 w 8"/>
                  <a:gd name="T7" fmla="*/ 2 h 9"/>
                  <a:gd name="T8" fmla="*/ 3 w 8"/>
                  <a:gd name="T9" fmla="*/ 9 h 9"/>
                  <a:gd name="T10" fmla="*/ 8 w 8"/>
                  <a:gd name="T11" fmla="*/ 3 h 9"/>
                </a:gdLst>
                <a:ahLst/>
                <a:cxnLst>
                  <a:cxn ang="0">
                    <a:pos x="T0" y="T1"/>
                  </a:cxn>
                  <a:cxn ang="0">
                    <a:pos x="T2" y="T3"/>
                  </a:cxn>
                  <a:cxn ang="0">
                    <a:pos x="T4" y="T5"/>
                  </a:cxn>
                  <a:cxn ang="0">
                    <a:pos x="T6" y="T7"/>
                  </a:cxn>
                  <a:cxn ang="0">
                    <a:pos x="T8" y="T9"/>
                  </a:cxn>
                  <a:cxn ang="0">
                    <a:pos x="T10" y="T11"/>
                  </a:cxn>
                </a:cxnLst>
                <a:rect l="0" t="0" r="r" b="b"/>
                <a:pathLst>
                  <a:path w="8" h="9">
                    <a:moveTo>
                      <a:pt x="8" y="3"/>
                    </a:moveTo>
                    <a:cubicBezTo>
                      <a:pt x="8" y="2"/>
                      <a:pt x="7" y="1"/>
                      <a:pt x="6" y="0"/>
                    </a:cubicBezTo>
                    <a:cubicBezTo>
                      <a:pt x="3" y="0"/>
                      <a:pt x="3" y="1"/>
                      <a:pt x="0" y="0"/>
                    </a:cubicBezTo>
                    <a:cubicBezTo>
                      <a:pt x="0" y="1"/>
                      <a:pt x="0" y="2"/>
                      <a:pt x="0" y="2"/>
                    </a:cubicBezTo>
                    <a:cubicBezTo>
                      <a:pt x="0" y="5"/>
                      <a:pt x="2" y="7"/>
                      <a:pt x="3" y="9"/>
                    </a:cubicBezTo>
                    <a:cubicBezTo>
                      <a:pt x="6" y="8"/>
                      <a:pt x="8" y="6"/>
                      <a:pt x="8"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6" name="Freeform 342"/>
              <p:cNvSpPr>
                <a:spLocks/>
              </p:cNvSpPr>
              <p:nvPr/>
            </p:nvSpPr>
            <p:spPr bwMode="auto">
              <a:xfrm>
                <a:off x="3433" y="714"/>
                <a:ext cx="29" cy="15"/>
              </a:xfrm>
              <a:custGeom>
                <a:avLst/>
                <a:gdLst>
                  <a:gd name="T0" fmla="*/ 12 w 12"/>
                  <a:gd name="T1" fmla="*/ 3 h 6"/>
                  <a:gd name="T2" fmla="*/ 12 w 12"/>
                  <a:gd name="T3" fmla="*/ 0 h 6"/>
                  <a:gd name="T4" fmla="*/ 0 w 12"/>
                  <a:gd name="T5" fmla="*/ 5 h 6"/>
                  <a:gd name="T6" fmla="*/ 5 w 12"/>
                  <a:gd name="T7" fmla="*/ 6 h 6"/>
                  <a:gd name="T8" fmla="*/ 12 w 12"/>
                  <a:gd name="T9" fmla="*/ 3 h 6"/>
                </a:gdLst>
                <a:ahLst/>
                <a:cxnLst>
                  <a:cxn ang="0">
                    <a:pos x="T0" y="T1"/>
                  </a:cxn>
                  <a:cxn ang="0">
                    <a:pos x="T2" y="T3"/>
                  </a:cxn>
                  <a:cxn ang="0">
                    <a:pos x="T4" y="T5"/>
                  </a:cxn>
                  <a:cxn ang="0">
                    <a:pos x="T6" y="T7"/>
                  </a:cxn>
                  <a:cxn ang="0">
                    <a:pos x="T8" y="T9"/>
                  </a:cxn>
                </a:cxnLst>
                <a:rect l="0" t="0" r="r" b="b"/>
                <a:pathLst>
                  <a:path w="12" h="6">
                    <a:moveTo>
                      <a:pt x="12" y="3"/>
                    </a:moveTo>
                    <a:cubicBezTo>
                      <a:pt x="12" y="2"/>
                      <a:pt x="12" y="0"/>
                      <a:pt x="12" y="0"/>
                    </a:cubicBezTo>
                    <a:cubicBezTo>
                      <a:pt x="7" y="0"/>
                      <a:pt x="4" y="5"/>
                      <a:pt x="0" y="5"/>
                    </a:cubicBezTo>
                    <a:cubicBezTo>
                      <a:pt x="0" y="5"/>
                      <a:pt x="4" y="6"/>
                      <a:pt x="5" y="6"/>
                    </a:cubicBezTo>
                    <a:cubicBezTo>
                      <a:pt x="8" y="6"/>
                      <a:pt x="10" y="6"/>
                      <a:pt x="12"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7" name="Freeform 343"/>
              <p:cNvSpPr>
                <a:spLocks/>
              </p:cNvSpPr>
              <p:nvPr/>
            </p:nvSpPr>
            <p:spPr bwMode="auto">
              <a:xfrm>
                <a:off x="3521" y="603"/>
                <a:ext cx="106" cy="33"/>
              </a:xfrm>
              <a:custGeom>
                <a:avLst/>
                <a:gdLst>
                  <a:gd name="T0" fmla="*/ 11 w 45"/>
                  <a:gd name="T1" fmla="*/ 8 h 14"/>
                  <a:gd name="T2" fmla="*/ 16 w 45"/>
                  <a:gd name="T3" fmla="*/ 8 h 14"/>
                  <a:gd name="T4" fmla="*/ 24 w 45"/>
                  <a:gd name="T5" fmla="*/ 12 h 14"/>
                  <a:gd name="T6" fmla="*/ 41 w 45"/>
                  <a:gd name="T7" fmla="*/ 14 h 14"/>
                  <a:gd name="T8" fmla="*/ 45 w 45"/>
                  <a:gd name="T9" fmla="*/ 12 h 14"/>
                  <a:gd name="T10" fmla="*/ 33 w 45"/>
                  <a:gd name="T11" fmla="*/ 7 h 14"/>
                  <a:gd name="T12" fmla="*/ 31 w 45"/>
                  <a:gd name="T13" fmla="*/ 8 h 14"/>
                  <a:gd name="T14" fmla="*/ 26 w 45"/>
                  <a:gd name="T15" fmla="*/ 3 h 14"/>
                  <a:gd name="T16" fmla="*/ 8 w 45"/>
                  <a:gd name="T17" fmla="*/ 0 h 14"/>
                  <a:gd name="T18" fmla="*/ 0 w 45"/>
                  <a:gd name="T19" fmla="*/ 8 h 14"/>
                  <a:gd name="T20" fmla="*/ 11 w 45"/>
                  <a:gd name="T21"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14">
                    <a:moveTo>
                      <a:pt x="11" y="8"/>
                    </a:moveTo>
                    <a:cubicBezTo>
                      <a:pt x="12" y="8"/>
                      <a:pt x="18" y="8"/>
                      <a:pt x="16" y="8"/>
                    </a:cubicBezTo>
                    <a:cubicBezTo>
                      <a:pt x="17" y="13"/>
                      <a:pt x="21" y="12"/>
                      <a:pt x="24" y="12"/>
                    </a:cubicBezTo>
                    <a:cubicBezTo>
                      <a:pt x="24" y="12"/>
                      <a:pt x="39" y="14"/>
                      <a:pt x="41" y="14"/>
                    </a:cubicBezTo>
                    <a:cubicBezTo>
                      <a:pt x="42" y="14"/>
                      <a:pt x="45" y="13"/>
                      <a:pt x="45" y="12"/>
                    </a:cubicBezTo>
                    <a:cubicBezTo>
                      <a:pt x="41" y="11"/>
                      <a:pt x="38" y="7"/>
                      <a:pt x="33" y="7"/>
                    </a:cubicBezTo>
                    <a:cubicBezTo>
                      <a:pt x="32" y="7"/>
                      <a:pt x="31" y="8"/>
                      <a:pt x="31" y="8"/>
                    </a:cubicBezTo>
                    <a:cubicBezTo>
                      <a:pt x="28" y="8"/>
                      <a:pt x="26" y="5"/>
                      <a:pt x="26" y="3"/>
                    </a:cubicBezTo>
                    <a:cubicBezTo>
                      <a:pt x="22" y="1"/>
                      <a:pt x="15" y="0"/>
                      <a:pt x="8" y="0"/>
                    </a:cubicBezTo>
                    <a:cubicBezTo>
                      <a:pt x="4" y="0"/>
                      <a:pt x="2" y="4"/>
                      <a:pt x="0" y="8"/>
                    </a:cubicBezTo>
                    <a:cubicBezTo>
                      <a:pt x="4" y="7"/>
                      <a:pt x="7" y="8"/>
                      <a:pt x="11"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8" name="Freeform 344"/>
              <p:cNvSpPr>
                <a:spLocks/>
              </p:cNvSpPr>
              <p:nvPr/>
            </p:nvSpPr>
            <p:spPr bwMode="auto">
              <a:xfrm>
                <a:off x="3636" y="622"/>
                <a:ext cx="55" cy="26"/>
              </a:xfrm>
              <a:custGeom>
                <a:avLst/>
                <a:gdLst>
                  <a:gd name="T0" fmla="*/ 4 w 23"/>
                  <a:gd name="T1" fmla="*/ 11 h 11"/>
                  <a:gd name="T2" fmla="*/ 8 w 23"/>
                  <a:gd name="T3" fmla="*/ 10 h 11"/>
                  <a:gd name="T4" fmla="*/ 23 w 23"/>
                  <a:gd name="T5" fmla="*/ 10 h 11"/>
                  <a:gd name="T6" fmla="*/ 23 w 23"/>
                  <a:gd name="T7" fmla="*/ 7 h 11"/>
                  <a:gd name="T8" fmla="*/ 5 w 23"/>
                  <a:gd name="T9" fmla="*/ 0 h 11"/>
                  <a:gd name="T10" fmla="*/ 2 w 23"/>
                  <a:gd name="T11" fmla="*/ 3 h 11"/>
                  <a:gd name="T12" fmla="*/ 0 w 23"/>
                  <a:gd name="T13" fmla="*/ 8 h 11"/>
                  <a:gd name="T14" fmla="*/ 4 w 23"/>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1">
                    <a:moveTo>
                      <a:pt x="4" y="11"/>
                    </a:moveTo>
                    <a:cubicBezTo>
                      <a:pt x="5" y="11"/>
                      <a:pt x="6" y="10"/>
                      <a:pt x="8" y="10"/>
                    </a:cubicBezTo>
                    <a:cubicBezTo>
                      <a:pt x="11" y="10"/>
                      <a:pt x="17" y="11"/>
                      <a:pt x="23" y="10"/>
                    </a:cubicBezTo>
                    <a:cubicBezTo>
                      <a:pt x="23" y="9"/>
                      <a:pt x="23" y="8"/>
                      <a:pt x="23" y="7"/>
                    </a:cubicBezTo>
                    <a:cubicBezTo>
                      <a:pt x="21" y="6"/>
                      <a:pt x="7" y="3"/>
                      <a:pt x="5" y="0"/>
                    </a:cubicBezTo>
                    <a:cubicBezTo>
                      <a:pt x="2" y="3"/>
                      <a:pt x="2" y="3"/>
                      <a:pt x="2" y="3"/>
                    </a:cubicBezTo>
                    <a:cubicBezTo>
                      <a:pt x="2" y="5"/>
                      <a:pt x="0" y="6"/>
                      <a:pt x="0" y="8"/>
                    </a:cubicBezTo>
                    <a:cubicBezTo>
                      <a:pt x="0" y="9"/>
                      <a:pt x="2" y="11"/>
                      <a:pt x="4"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9" name="Freeform 345"/>
              <p:cNvSpPr>
                <a:spLocks/>
              </p:cNvSpPr>
              <p:nvPr/>
            </p:nvSpPr>
            <p:spPr bwMode="auto">
              <a:xfrm>
                <a:off x="3896" y="707"/>
                <a:ext cx="5"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2" y="0"/>
                      <a:pt x="2" y="0"/>
                    </a:cubicBezTo>
                    <a:cubicBezTo>
                      <a:pt x="2" y="0"/>
                      <a:pt x="1" y="0"/>
                      <a:pt x="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0" name="Freeform 346"/>
              <p:cNvSpPr>
                <a:spLocks/>
              </p:cNvSpPr>
              <p:nvPr/>
            </p:nvSpPr>
            <p:spPr bwMode="auto">
              <a:xfrm>
                <a:off x="4092" y="662"/>
                <a:ext cx="95" cy="33"/>
              </a:xfrm>
              <a:custGeom>
                <a:avLst/>
                <a:gdLst>
                  <a:gd name="T0" fmla="*/ 8 w 40"/>
                  <a:gd name="T1" fmla="*/ 11 h 14"/>
                  <a:gd name="T2" fmla="*/ 19 w 40"/>
                  <a:gd name="T3" fmla="*/ 12 h 14"/>
                  <a:gd name="T4" fmla="*/ 40 w 40"/>
                  <a:gd name="T5" fmla="*/ 11 h 14"/>
                  <a:gd name="T6" fmla="*/ 18 w 40"/>
                  <a:gd name="T7" fmla="*/ 4 h 14"/>
                  <a:gd name="T8" fmla="*/ 16 w 40"/>
                  <a:gd name="T9" fmla="*/ 8 h 14"/>
                  <a:gd name="T10" fmla="*/ 0 w 40"/>
                  <a:gd name="T11" fmla="*/ 4 h 14"/>
                  <a:gd name="T12" fmla="*/ 0 w 40"/>
                  <a:gd name="T13" fmla="*/ 7 h 14"/>
                  <a:gd name="T14" fmla="*/ 8 w 40"/>
                  <a:gd name="T15" fmla="*/ 1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14">
                    <a:moveTo>
                      <a:pt x="8" y="11"/>
                    </a:moveTo>
                    <a:cubicBezTo>
                      <a:pt x="8" y="13"/>
                      <a:pt x="17" y="12"/>
                      <a:pt x="19" y="12"/>
                    </a:cubicBezTo>
                    <a:cubicBezTo>
                      <a:pt x="23" y="12"/>
                      <a:pt x="34" y="14"/>
                      <a:pt x="40" y="11"/>
                    </a:cubicBezTo>
                    <a:cubicBezTo>
                      <a:pt x="38" y="6"/>
                      <a:pt x="23" y="4"/>
                      <a:pt x="18" y="4"/>
                    </a:cubicBezTo>
                    <a:cubicBezTo>
                      <a:pt x="18" y="5"/>
                      <a:pt x="18" y="7"/>
                      <a:pt x="16" y="8"/>
                    </a:cubicBezTo>
                    <a:cubicBezTo>
                      <a:pt x="15" y="5"/>
                      <a:pt x="7" y="0"/>
                      <a:pt x="0" y="4"/>
                    </a:cubicBezTo>
                    <a:cubicBezTo>
                      <a:pt x="0" y="6"/>
                      <a:pt x="0" y="6"/>
                      <a:pt x="0" y="7"/>
                    </a:cubicBezTo>
                    <a:cubicBezTo>
                      <a:pt x="5" y="7"/>
                      <a:pt x="3" y="11"/>
                      <a:pt x="8"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1" name="Freeform 347"/>
              <p:cNvSpPr>
                <a:spLocks/>
              </p:cNvSpPr>
              <p:nvPr/>
            </p:nvSpPr>
            <p:spPr bwMode="auto">
              <a:xfrm>
                <a:off x="4199" y="674"/>
                <a:ext cx="63" cy="29"/>
              </a:xfrm>
              <a:custGeom>
                <a:avLst/>
                <a:gdLst>
                  <a:gd name="T0" fmla="*/ 9 w 27"/>
                  <a:gd name="T1" fmla="*/ 7 h 12"/>
                  <a:gd name="T2" fmla="*/ 27 w 27"/>
                  <a:gd name="T3" fmla="*/ 7 h 12"/>
                  <a:gd name="T4" fmla="*/ 15 w 27"/>
                  <a:gd name="T5" fmla="*/ 0 h 12"/>
                  <a:gd name="T6" fmla="*/ 14 w 27"/>
                  <a:gd name="T7" fmla="*/ 2 h 12"/>
                  <a:gd name="T8" fmla="*/ 11 w 27"/>
                  <a:gd name="T9" fmla="*/ 2 h 12"/>
                  <a:gd name="T10" fmla="*/ 0 w 27"/>
                  <a:gd name="T11" fmla="*/ 1 h 12"/>
                  <a:gd name="T12" fmla="*/ 9 w 27"/>
                  <a:gd name="T13" fmla="*/ 7 h 12"/>
                </a:gdLst>
                <a:ahLst/>
                <a:cxnLst>
                  <a:cxn ang="0">
                    <a:pos x="T0" y="T1"/>
                  </a:cxn>
                  <a:cxn ang="0">
                    <a:pos x="T2" y="T3"/>
                  </a:cxn>
                  <a:cxn ang="0">
                    <a:pos x="T4" y="T5"/>
                  </a:cxn>
                  <a:cxn ang="0">
                    <a:pos x="T6" y="T7"/>
                  </a:cxn>
                  <a:cxn ang="0">
                    <a:pos x="T8" y="T9"/>
                  </a:cxn>
                  <a:cxn ang="0">
                    <a:pos x="T10" y="T11"/>
                  </a:cxn>
                  <a:cxn ang="0">
                    <a:pos x="T12" y="T13"/>
                  </a:cxn>
                </a:cxnLst>
                <a:rect l="0" t="0" r="r" b="b"/>
                <a:pathLst>
                  <a:path w="27" h="12">
                    <a:moveTo>
                      <a:pt x="9" y="7"/>
                    </a:moveTo>
                    <a:cubicBezTo>
                      <a:pt x="14" y="12"/>
                      <a:pt x="18" y="7"/>
                      <a:pt x="27" y="7"/>
                    </a:cubicBezTo>
                    <a:cubicBezTo>
                      <a:pt x="23" y="3"/>
                      <a:pt x="19" y="4"/>
                      <a:pt x="15" y="0"/>
                    </a:cubicBezTo>
                    <a:cubicBezTo>
                      <a:pt x="15" y="1"/>
                      <a:pt x="15" y="4"/>
                      <a:pt x="14" y="2"/>
                    </a:cubicBezTo>
                    <a:cubicBezTo>
                      <a:pt x="13" y="3"/>
                      <a:pt x="11" y="2"/>
                      <a:pt x="11" y="2"/>
                    </a:cubicBezTo>
                    <a:cubicBezTo>
                      <a:pt x="7" y="2"/>
                      <a:pt x="4" y="2"/>
                      <a:pt x="0" y="1"/>
                    </a:cubicBezTo>
                    <a:cubicBezTo>
                      <a:pt x="0" y="6"/>
                      <a:pt x="5" y="7"/>
                      <a:pt x="9"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2" name="Freeform 348"/>
              <p:cNvSpPr>
                <a:spLocks/>
              </p:cNvSpPr>
              <p:nvPr/>
            </p:nvSpPr>
            <p:spPr bwMode="auto">
              <a:xfrm>
                <a:off x="4173" y="700"/>
                <a:ext cx="42" cy="17"/>
              </a:xfrm>
              <a:custGeom>
                <a:avLst/>
                <a:gdLst>
                  <a:gd name="T0" fmla="*/ 0 w 18"/>
                  <a:gd name="T1" fmla="*/ 5 h 7"/>
                  <a:gd name="T2" fmla="*/ 12 w 18"/>
                  <a:gd name="T3" fmla="*/ 5 h 7"/>
                  <a:gd name="T4" fmla="*/ 18 w 18"/>
                  <a:gd name="T5" fmla="*/ 5 h 7"/>
                  <a:gd name="T6" fmla="*/ 13 w 18"/>
                  <a:gd name="T7" fmla="*/ 3 h 7"/>
                  <a:gd name="T8" fmla="*/ 9 w 18"/>
                  <a:gd name="T9" fmla="*/ 3 h 7"/>
                  <a:gd name="T10" fmla="*/ 2 w 18"/>
                  <a:gd name="T11" fmla="*/ 2 h 7"/>
                  <a:gd name="T12" fmla="*/ 0 w 18"/>
                  <a:gd name="T13" fmla="*/ 5 h 7"/>
                </a:gdLst>
                <a:ahLst/>
                <a:cxnLst>
                  <a:cxn ang="0">
                    <a:pos x="T0" y="T1"/>
                  </a:cxn>
                  <a:cxn ang="0">
                    <a:pos x="T2" y="T3"/>
                  </a:cxn>
                  <a:cxn ang="0">
                    <a:pos x="T4" y="T5"/>
                  </a:cxn>
                  <a:cxn ang="0">
                    <a:pos x="T6" y="T7"/>
                  </a:cxn>
                  <a:cxn ang="0">
                    <a:pos x="T8" y="T9"/>
                  </a:cxn>
                  <a:cxn ang="0">
                    <a:pos x="T10" y="T11"/>
                  </a:cxn>
                  <a:cxn ang="0">
                    <a:pos x="T12" y="T13"/>
                  </a:cxn>
                </a:cxnLst>
                <a:rect l="0" t="0" r="r" b="b"/>
                <a:pathLst>
                  <a:path w="18" h="7">
                    <a:moveTo>
                      <a:pt x="0" y="5"/>
                    </a:moveTo>
                    <a:cubicBezTo>
                      <a:pt x="7" y="5"/>
                      <a:pt x="9" y="5"/>
                      <a:pt x="12" y="5"/>
                    </a:cubicBezTo>
                    <a:cubicBezTo>
                      <a:pt x="14" y="5"/>
                      <a:pt x="17" y="7"/>
                      <a:pt x="18" y="5"/>
                    </a:cubicBezTo>
                    <a:cubicBezTo>
                      <a:pt x="16" y="2"/>
                      <a:pt x="15" y="0"/>
                      <a:pt x="13" y="3"/>
                    </a:cubicBezTo>
                    <a:cubicBezTo>
                      <a:pt x="9" y="3"/>
                      <a:pt x="9" y="3"/>
                      <a:pt x="9" y="3"/>
                    </a:cubicBezTo>
                    <a:cubicBezTo>
                      <a:pt x="6" y="3"/>
                      <a:pt x="5" y="2"/>
                      <a:pt x="2" y="2"/>
                    </a:cubicBezTo>
                    <a:cubicBezTo>
                      <a:pt x="2" y="2"/>
                      <a:pt x="1" y="3"/>
                      <a:pt x="0"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3" name="Freeform 349"/>
              <p:cNvSpPr>
                <a:spLocks/>
              </p:cNvSpPr>
              <p:nvPr/>
            </p:nvSpPr>
            <p:spPr bwMode="auto">
              <a:xfrm>
                <a:off x="393" y="793"/>
                <a:ext cx="1630" cy="2432"/>
              </a:xfrm>
              <a:custGeom>
                <a:avLst/>
                <a:gdLst>
                  <a:gd name="T0" fmla="*/ 602 w 690"/>
                  <a:gd name="T1" fmla="*/ 585 h 1030"/>
                  <a:gd name="T2" fmla="*/ 576 w 690"/>
                  <a:gd name="T3" fmla="*/ 546 h 1030"/>
                  <a:gd name="T4" fmla="*/ 509 w 690"/>
                  <a:gd name="T5" fmla="*/ 500 h 1030"/>
                  <a:gd name="T6" fmla="*/ 473 w 690"/>
                  <a:gd name="T7" fmla="*/ 492 h 1030"/>
                  <a:gd name="T8" fmla="*/ 433 w 690"/>
                  <a:gd name="T9" fmla="*/ 499 h 1030"/>
                  <a:gd name="T10" fmla="*/ 403 w 690"/>
                  <a:gd name="T11" fmla="*/ 506 h 1030"/>
                  <a:gd name="T12" fmla="*/ 357 w 690"/>
                  <a:gd name="T13" fmla="*/ 450 h 1030"/>
                  <a:gd name="T14" fmla="*/ 311 w 690"/>
                  <a:gd name="T15" fmla="*/ 408 h 1030"/>
                  <a:gd name="T16" fmla="*/ 272 w 690"/>
                  <a:gd name="T17" fmla="*/ 364 h 1030"/>
                  <a:gd name="T18" fmla="*/ 340 w 690"/>
                  <a:gd name="T19" fmla="*/ 328 h 1030"/>
                  <a:gd name="T20" fmla="*/ 388 w 690"/>
                  <a:gd name="T21" fmla="*/ 337 h 1030"/>
                  <a:gd name="T22" fmla="*/ 437 w 690"/>
                  <a:gd name="T23" fmla="*/ 266 h 1030"/>
                  <a:gd name="T24" fmla="*/ 449 w 690"/>
                  <a:gd name="T25" fmla="*/ 252 h 1030"/>
                  <a:gd name="T26" fmla="*/ 514 w 690"/>
                  <a:gd name="T27" fmla="*/ 205 h 1030"/>
                  <a:gd name="T28" fmla="*/ 540 w 690"/>
                  <a:gd name="T29" fmla="*/ 204 h 1030"/>
                  <a:gd name="T30" fmla="*/ 534 w 690"/>
                  <a:gd name="T31" fmla="*/ 180 h 1030"/>
                  <a:gd name="T32" fmla="*/ 553 w 690"/>
                  <a:gd name="T33" fmla="*/ 160 h 1030"/>
                  <a:gd name="T34" fmla="*/ 601 w 690"/>
                  <a:gd name="T35" fmla="*/ 132 h 1030"/>
                  <a:gd name="T36" fmla="*/ 574 w 690"/>
                  <a:gd name="T37" fmla="*/ 99 h 1030"/>
                  <a:gd name="T38" fmla="*/ 548 w 690"/>
                  <a:gd name="T39" fmla="*/ 78 h 1030"/>
                  <a:gd name="T40" fmla="*/ 494 w 690"/>
                  <a:gd name="T41" fmla="*/ 106 h 1030"/>
                  <a:gd name="T42" fmla="*/ 450 w 690"/>
                  <a:gd name="T43" fmla="*/ 124 h 1030"/>
                  <a:gd name="T44" fmla="*/ 404 w 690"/>
                  <a:gd name="T45" fmla="*/ 95 h 1030"/>
                  <a:gd name="T46" fmla="*/ 433 w 690"/>
                  <a:gd name="T47" fmla="*/ 55 h 1030"/>
                  <a:gd name="T48" fmla="*/ 482 w 690"/>
                  <a:gd name="T49" fmla="*/ 36 h 1030"/>
                  <a:gd name="T50" fmla="*/ 517 w 690"/>
                  <a:gd name="T51" fmla="*/ 13 h 1030"/>
                  <a:gd name="T52" fmla="*/ 472 w 690"/>
                  <a:gd name="T53" fmla="*/ 20 h 1030"/>
                  <a:gd name="T54" fmla="*/ 465 w 690"/>
                  <a:gd name="T55" fmla="*/ 0 h 1030"/>
                  <a:gd name="T56" fmla="*/ 436 w 690"/>
                  <a:gd name="T57" fmla="*/ 28 h 1030"/>
                  <a:gd name="T58" fmla="*/ 392 w 690"/>
                  <a:gd name="T59" fmla="*/ 24 h 1030"/>
                  <a:gd name="T60" fmla="*/ 320 w 690"/>
                  <a:gd name="T61" fmla="*/ 15 h 1030"/>
                  <a:gd name="T62" fmla="*/ 240 w 690"/>
                  <a:gd name="T63" fmla="*/ 22 h 1030"/>
                  <a:gd name="T64" fmla="*/ 148 w 690"/>
                  <a:gd name="T65" fmla="*/ 8 h 1030"/>
                  <a:gd name="T66" fmla="*/ 53 w 690"/>
                  <a:gd name="T67" fmla="*/ 52 h 1030"/>
                  <a:gd name="T68" fmla="*/ 14 w 690"/>
                  <a:gd name="T69" fmla="*/ 86 h 1030"/>
                  <a:gd name="T70" fmla="*/ 17 w 690"/>
                  <a:gd name="T71" fmla="*/ 113 h 1030"/>
                  <a:gd name="T72" fmla="*/ 66 w 690"/>
                  <a:gd name="T73" fmla="*/ 97 h 1030"/>
                  <a:gd name="T74" fmla="*/ 114 w 690"/>
                  <a:gd name="T75" fmla="*/ 77 h 1030"/>
                  <a:gd name="T76" fmla="*/ 171 w 690"/>
                  <a:gd name="T77" fmla="*/ 113 h 1030"/>
                  <a:gd name="T78" fmla="*/ 164 w 690"/>
                  <a:gd name="T79" fmla="*/ 139 h 1030"/>
                  <a:gd name="T80" fmla="*/ 175 w 690"/>
                  <a:gd name="T81" fmla="*/ 181 h 1030"/>
                  <a:gd name="T82" fmla="*/ 137 w 690"/>
                  <a:gd name="T83" fmla="*/ 290 h 1030"/>
                  <a:gd name="T84" fmla="*/ 168 w 690"/>
                  <a:gd name="T85" fmla="*/ 375 h 1030"/>
                  <a:gd name="T86" fmla="*/ 171 w 690"/>
                  <a:gd name="T87" fmla="*/ 352 h 1030"/>
                  <a:gd name="T88" fmla="*/ 196 w 690"/>
                  <a:gd name="T89" fmla="*/ 374 h 1030"/>
                  <a:gd name="T90" fmla="*/ 266 w 690"/>
                  <a:gd name="T91" fmla="*/ 453 h 1030"/>
                  <a:gd name="T92" fmla="*/ 347 w 690"/>
                  <a:gd name="T93" fmla="*/ 506 h 1030"/>
                  <a:gd name="T94" fmla="*/ 392 w 690"/>
                  <a:gd name="T95" fmla="*/ 524 h 1030"/>
                  <a:gd name="T96" fmla="*/ 375 w 690"/>
                  <a:gd name="T97" fmla="*/ 601 h 1030"/>
                  <a:gd name="T98" fmla="*/ 404 w 690"/>
                  <a:gd name="T99" fmla="*/ 690 h 1030"/>
                  <a:gd name="T100" fmla="*/ 455 w 690"/>
                  <a:gd name="T101" fmla="*/ 800 h 1030"/>
                  <a:gd name="T102" fmla="*/ 460 w 690"/>
                  <a:gd name="T103" fmla="*/ 922 h 1030"/>
                  <a:gd name="T104" fmla="*/ 475 w 690"/>
                  <a:gd name="T105" fmla="*/ 980 h 1030"/>
                  <a:gd name="T106" fmla="*/ 514 w 690"/>
                  <a:gd name="T107" fmla="*/ 1026 h 1030"/>
                  <a:gd name="T108" fmla="*/ 527 w 690"/>
                  <a:gd name="T109" fmla="*/ 974 h 1030"/>
                  <a:gd name="T110" fmla="*/ 531 w 690"/>
                  <a:gd name="T111" fmla="*/ 911 h 1030"/>
                  <a:gd name="T112" fmla="*/ 571 w 690"/>
                  <a:gd name="T113" fmla="*/ 874 h 1030"/>
                  <a:gd name="T114" fmla="*/ 626 w 690"/>
                  <a:gd name="T115" fmla="*/ 778 h 1030"/>
                  <a:gd name="T116" fmla="*/ 690 w 690"/>
                  <a:gd name="T117" fmla="*/ 645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0" h="1030">
                    <a:moveTo>
                      <a:pt x="676" y="622"/>
                    </a:moveTo>
                    <a:cubicBezTo>
                      <a:pt x="668" y="617"/>
                      <a:pt x="663" y="604"/>
                      <a:pt x="653" y="604"/>
                    </a:cubicBezTo>
                    <a:cubicBezTo>
                      <a:pt x="649" y="604"/>
                      <a:pt x="637" y="601"/>
                      <a:pt x="633" y="601"/>
                    </a:cubicBezTo>
                    <a:cubicBezTo>
                      <a:pt x="626" y="601"/>
                      <a:pt x="625" y="603"/>
                      <a:pt x="624" y="605"/>
                    </a:cubicBezTo>
                    <a:cubicBezTo>
                      <a:pt x="623" y="603"/>
                      <a:pt x="622" y="596"/>
                      <a:pt x="622" y="594"/>
                    </a:cubicBezTo>
                    <a:cubicBezTo>
                      <a:pt x="618" y="594"/>
                      <a:pt x="613" y="588"/>
                      <a:pt x="613" y="588"/>
                    </a:cubicBezTo>
                    <a:cubicBezTo>
                      <a:pt x="608" y="590"/>
                      <a:pt x="604" y="588"/>
                      <a:pt x="602" y="585"/>
                    </a:cubicBezTo>
                    <a:cubicBezTo>
                      <a:pt x="602" y="585"/>
                      <a:pt x="591" y="600"/>
                      <a:pt x="588" y="596"/>
                    </a:cubicBezTo>
                    <a:cubicBezTo>
                      <a:pt x="584" y="596"/>
                      <a:pt x="578" y="595"/>
                      <a:pt x="578" y="591"/>
                    </a:cubicBezTo>
                    <a:cubicBezTo>
                      <a:pt x="578" y="591"/>
                      <a:pt x="571" y="592"/>
                      <a:pt x="569" y="592"/>
                    </a:cubicBezTo>
                    <a:cubicBezTo>
                      <a:pt x="576" y="585"/>
                      <a:pt x="576" y="585"/>
                      <a:pt x="576" y="585"/>
                    </a:cubicBezTo>
                    <a:cubicBezTo>
                      <a:pt x="577" y="575"/>
                      <a:pt x="584" y="574"/>
                      <a:pt x="587" y="569"/>
                    </a:cubicBezTo>
                    <a:cubicBezTo>
                      <a:pt x="584" y="568"/>
                      <a:pt x="584" y="567"/>
                      <a:pt x="584" y="564"/>
                    </a:cubicBezTo>
                    <a:cubicBezTo>
                      <a:pt x="577" y="564"/>
                      <a:pt x="580" y="548"/>
                      <a:pt x="576" y="546"/>
                    </a:cubicBezTo>
                    <a:cubicBezTo>
                      <a:pt x="568" y="543"/>
                      <a:pt x="563" y="540"/>
                      <a:pt x="563" y="534"/>
                    </a:cubicBezTo>
                    <a:cubicBezTo>
                      <a:pt x="559" y="534"/>
                      <a:pt x="561" y="531"/>
                      <a:pt x="559" y="534"/>
                    </a:cubicBezTo>
                    <a:cubicBezTo>
                      <a:pt x="557" y="532"/>
                      <a:pt x="551" y="530"/>
                      <a:pt x="548" y="530"/>
                    </a:cubicBezTo>
                    <a:cubicBezTo>
                      <a:pt x="535" y="531"/>
                      <a:pt x="535" y="531"/>
                      <a:pt x="535" y="531"/>
                    </a:cubicBezTo>
                    <a:cubicBezTo>
                      <a:pt x="530" y="529"/>
                      <a:pt x="530" y="524"/>
                      <a:pt x="527" y="524"/>
                    </a:cubicBezTo>
                    <a:cubicBezTo>
                      <a:pt x="527" y="524"/>
                      <a:pt x="523" y="514"/>
                      <a:pt x="517" y="511"/>
                    </a:cubicBezTo>
                    <a:cubicBezTo>
                      <a:pt x="511" y="510"/>
                      <a:pt x="509" y="505"/>
                      <a:pt x="509" y="500"/>
                    </a:cubicBezTo>
                    <a:cubicBezTo>
                      <a:pt x="508" y="500"/>
                      <a:pt x="507" y="501"/>
                      <a:pt x="506" y="502"/>
                    </a:cubicBezTo>
                    <a:cubicBezTo>
                      <a:pt x="502" y="502"/>
                      <a:pt x="498" y="492"/>
                      <a:pt x="498" y="490"/>
                    </a:cubicBezTo>
                    <a:cubicBezTo>
                      <a:pt x="493" y="490"/>
                      <a:pt x="493" y="490"/>
                      <a:pt x="493" y="490"/>
                    </a:cubicBezTo>
                    <a:cubicBezTo>
                      <a:pt x="490" y="493"/>
                      <a:pt x="489" y="493"/>
                      <a:pt x="486" y="493"/>
                    </a:cubicBezTo>
                    <a:cubicBezTo>
                      <a:pt x="486" y="493"/>
                      <a:pt x="484" y="494"/>
                      <a:pt x="484" y="495"/>
                    </a:cubicBezTo>
                    <a:cubicBezTo>
                      <a:pt x="483" y="495"/>
                      <a:pt x="482" y="497"/>
                      <a:pt x="481" y="497"/>
                    </a:cubicBezTo>
                    <a:cubicBezTo>
                      <a:pt x="479" y="497"/>
                      <a:pt x="474" y="494"/>
                      <a:pt x="473" y="492"/>
                    </a:cubicBezTo>
                    <a:cubicBezTo>
                      <a:pt x="469" y="492"/>
                      <a:pt x="458" y="494"/>
                      <a:pt x="457" y="494"/>
                    </a:cubicBezTo>
                    <a:cubicBezTo>
                      <a:pt x="457" y="484"/>
                      <a:pt x="449" y="486"/>
                      <a:pt x="445" y="481"/>
                    </a:cubicBezTo>
                    <a:cubicBezTo>
                      <a:pt x="445" y="482"/>
                      <a:pt x="444" y="484"/>
                      <a:pt x="445" y="487"/>
                    </a:cubicBezTo>
                    <a:cubicBezTo>
                      <a:pt x="443" y="487"/>
                      <a:pt x="441" y="488"/>
                      <a:pt x="441" y="491"/>
                    </a:cubicBezTo>
                    <a:cubicBezTo>
                      <a:pt x="441" y="496"/>
                      <a:pt x="441" y="495"/>
                      <a:pt x="441" y="500"/>
                    </a:cubicBezTo>
                    <a:cubicBezTo>
                      <a:pt x="441" y="501"/>
                      <a:pt x="437" y="507"/>
                      <a:pt x="437" y="506"/>
                    </a:cubicBezTo>
                    <a:cubicBezTo>
                      <a:pt x="433" y="506"/>
                      <a:pt x="433" y="503"/>
                      <a:pt x="433" y="499"/>
                    </a:cubicBezTo>
                    <a:cubicBezTo>
                      <a:pt x="433" y="490"/>
                      <a:pt x="438" y="488"/>
                      <a:pt x="439" y="482"/>
                    </a:cubicBezTo>
                    <a:cubicBezTo>
                      <a:pt x="439" y="480"/>
                      <a:pt x="439" y="480"/>
                      <a:pt x="439" y="480"/>
                    </a:cubicBezTo>
                    <a:cubicBezTo>
                      <a:pt x="437" y="478"/>
                      <a:pt x="437" y="478"/>
                      <a:pt x="435" y="477"/>
                    </a:cubicBezTo>
                    <a:cubicBezTo>
                      <a:pt x="431" y="481"/>
                      <a:pt x="427" y="485"/>
                      <a:pt x="424" y="487"/>
                    </a:cubicBezTo>
                    <a:cubicBezTo>
                      <a:pt x="422" y="487"/>
                      <a:pt x="420" y="487"/>
                      <a:pt x="420" y="487"/>
                    </a:cubicBezTo>
                    <a:cubicBezTo>
                      <a:pt x="417" y="492"/>
                      <a:pt x="412" y="487"/>
                      <a:pt x="410" y="489"/>
                    </a:cubicBezTo>
                    <a:cubicBezTo>
                      <a:pt x="405" y="494"/>
                      <a:pt x="408" y="499"/>
                      <a:pt x="403" y="506"/>
                    </a:cubicBezTo>
                    <a:cubicBezTo>
                      <a:pt x="402" y="508"/>
                      <a:pt x="400" y="510"/>
                      <a:pt x="399" y="511"/>
                    </a:cubicBezTo>
                    <a:cubicBezTo>
                      <a:pt x="392" y="511"/>
                      <a:pt x="390" y="502"/>
                      <a:pt x="382" y="502"/>
                    </a:cubicBezTo>
                    <a:cubicBezTo>
                      <a:pt x="375" y="502"/>
                      <a:pt x="373" y="508"/>
                      <a:pt x="366" y="508"/>
                    </a:cubicBezTo>
                    <a:cubicBezTo>
                      <a:pt x="363" y="508"/>
                      <a:pt x="361" y="507"/>
                      <a:pt x="359" y="505"/>
                    </a:cubicBezTo>
                    <a:cubicBezTo>
                      <a:pt x="355" y="501"/>
                      <a:pt x="351" y="494"/>
                      <a:pt x="351" y="488"/>
                    </a:cubicBezTo>
                    <a:cubicBezTo>
                      <a:pt x="351" y="476"/>
                      <a:pt x="356" y="464"/>
                      <a:pt x="356" y="459"/>
                    </a:cubicBezTo>
                    <a:cubicBezTo>
                      <a:pt x="356" y="456"/>
                      <a:pt x="357" y="455"/>
                      <a:pt x="357" y="450"/>
                    </a:cubicBezTo>
                    <a:cubicBezTo>
                      <a:pt x="353" y="450"/>
                      <a:pt x="344" y="449"/>
                      <a:pt x="335" y="451"/>
                    </a:cubicBezTo>
                    <a:cubicBezTo>
                      <a:pt x="328" y="451"/>
                      <a:pt x="322" y="454"/>
                      <a:pt x="321" y="453"/>
                    </a:cubicBezTo>
                    <a:cubicBezTo>
                      <a:pt x="323" y="451"/>
                      <a:pt x="328" y="442"/>
                      <a:pt x="326" y="437"/>
                    </a:cubicBezTo>
                    <a:cubicBezTo>
                      <a:pt x="326" y="436"/>
                      <a:pt x="329" y="429"/>
                      <a:pt x="330" y="425"/>
                    </a:cubicBezTo>
                    <a:cubicBezTo>
                      <a:pt x="330" y="411"/>
                      <a:pt x="337" y="409"/>
                      <a:pt x="339" y="407"/>
                    </a:cubicBezTo>
                    <a:cubicBezTo>
                      <a:pt x="339" y="407"/>
                      <a:pt x="338" y="404"/>
                      <a:pt x="338" y="402"/>
                    </a:cubicBezTo>
                    <a:cubicBezTo>
                      <a:pt x="336" y="402"/>
                      <a:pt x="314" y="403"/>
                      <a:pt x="311" y="408"/>
                    </a:cubicBezTo>
                    <a:cubicBezTo>
                      <a:pt x="308" y="415"/>
                      <a:pt x="310" y="421"/>
                      <a:pt x="304" y="427"/>
                    </a:cubicBezTo>
                    <a:cubicBezTo>
                      <a:pt x="303" y="428"/>
                      <a:pt x="296" y="426"/>
                      <a:pt x="294" y="427"/>
                    </a:cubicBezTo>
                    <a:cubicBezTo>
                      <a:pt x="292" y="427"/>
                      <a:pt x="285" y="431"/>
                      <a:pt x="283" y="431"/>
                    </a:cubicBezTo>
                    <a:cubicBezTo>
                      <a:pt x="277" y="431"/>
                      <a:pt x="267" y="418"/>
                      <a:pt x="265" y="412"/>
                    </a:cubicBezTo>
                    <a:cubicBezTo>
                      <a:pt x="265" y="409"/>
                      <a:pt x="265" y="399"/>
                      <a:pt x="265" y="397"/>
                    </a:cubicBezTo>
                    <a:cubicBezTo>
                      <a:pt x="265" y="392"/>
                      <a:pt x="262" y="373"/>
                      <a:pt x="272" y="372"/>
                    </a:cubicBezTo>
                    <a:cubicBezTo>
                      <a:pt x="271" y="369"/>
                      <a:pt x="272" y="367"/>
                      <a:pt x="272" y="364"/>
                    </a:cubicBezTo>
                    <a:cubicBezTo>
                      <a:pt x="274" y="360"/>
                      <a:pt x="271" y="355"/>
                      <a:pt x="273" y="353"/>
                    </a:cubicBezTo>
                    <a:cubicBezTo>
                      <a:pt x="280" y="346"/>
                      <a:pt x="295" y="334"/>
                      <a:pt x="305" y="334"/>
                    </a:cubicBezTo>
                    <a:cubicBezTo>
                      <a:pt x="307" y="334"/>
                      <a:pt x="309" y="337"/>
                      <a:pt x="311" y="337"/>
                    </a:cubicBezTo>
                    <a:cubicBezTo>
                      <a:pt x="311" y="337"/>
                      <a:pt x="319" y="341"/>
                      <a:pt x="320" y="341"/>
                    </a:cubicBezTo>
                    <a:cubicBezTo>
                      <a:pt x="322" y="341"/>
                      <a:pt x="327" y="338"/>
                      <a:pt x="331" y="338"/>
                    </a:cubicBezTo>
                    <a:cubicBezTo>
                      <a:pt x="330" y="335"/>
                      <a:pt x="326" y="334"/>
                      <a:pt x="326" y="331"/>
                    </a:cubicBezTo>
                    <a:cubicBezTo>
                      <a:pt x="326" y="326"/>
                      <a:pt x="337" y="328"/>
                      <a:pt x="340" y="328"/>
                    </a:cubicBezTo>
                    <a:cubicBezTo>
                      <a:pt x="343" y="328"/>
                      <a:pt x="358" y="332"/>
                      <a:pt x="362" y="332"/>
                    </a:cubicBezTo>
                    <a:cubicBezTo>
                      <a:pt x="362" y="332"/>
                      <a:pt x="364" y="332"/>
                      <a:pt x="367" y="332"/>
                    </a:cubicBezTo>
                    <a:cubicBezTo>
                      <a:pt x="371" y="332"/>
                      <a:pt x="374" y="338"/>
                      <a:pt x="374" y="342"/>
                    </a:cubicBezTo>
                    <a:cubicBezTo>
                      <a:pt x="374" y="363"/>
                      <a:pt x="381" y="366"/>
                      <a:pt x="381" y="373"/>
                    </a:cubicBezTo>
                    <a:cubicBezTo>
                      <a:pt x="386" y="373"/>
                      <a:pt x="386" y="373"/>
                      <a:pt x="386" y="373"/>
                    </a:cubicBezTo>
                    <a:cubicBezTo>
                      <a:pt x="388" y="370"/>
                      <a:pt x="389" y="361"/>
                      <a:pt x="390" y="355"/>
                    </a:cubicBezTo>
                    <a:cubicBezTo>
                      <a:pt x="390" y="355"/>
                      <a:pt x="388" y="339"/>
                      <a:pt x="388" y="337"/>
                    </a:cubicBezTo>
                    <a:cubicBezTo>
                      <a:pt x="388" y="336"/>
                      <a:pt x="388" y="328"/>
                      <a:pt x="388" y="327"/>
                    </a:cubicBezTo>
                    <a:cubicBezTo>
                      <a:pt x="388" y="316"/>
                      <a:pt x="395" y="314"/>
                      <a:pt x="403" y="309"/>
                    </a:cubicBezTo>
                    <a:cubicBezTo>
                      <a:pt x="405" y="308"/>
                      <a:pt x="414" y="297"/>
                      <a:pt x="417" y="296"/>
                    </a:cubicBezTo>
                    <a:cubicBezTo>
                      <a:pt x="429" y="292"/>
                      <a:pt x="429" y="285"/>
                      <a:pt x="436" y="277"/>
                    </a:cubicBezTo>
                    <a:cubicBezTo>
                      <a:pt x="435" y="276"/>
                      <a:pt x="434" y="274"/>
                      <a:pt x="434" y="274"/>
                    </a:cubicBezTo>
                    <a:cubicBezTo>
                      <a:pt x="433" y="274"/>
                      <a:pt x="433" y="271"/>
                      <a:pt x="437" y="270"/>
                    </a:cubicBezTo>
                    <a:cubicBezTo>
                      <a:pt x="437" y="266"/>
                      <a:pt x="437" y="266"/>
                      <a:pt x="437" y="266"/>
                    </a:cubicBezTo>
                    <a:cubicBezTo>
                      <a:pt x="435" y="266"/>
                      <a:pt x="433" y="262"/>
                      <a:pt x="433" y="260"/>
                    </a:cubicBezTo>
                    <a:cubicBezTo>
                      <a:pt x="433" y="260"/>
                      <a:pt x="437" y="254"/>
                      <a:pt x="441" y="252"/>
                    </a:cubicBezTo>
                    <a:cubicBezTo>
                      <a:pt x="440" y="258"/>
                      <a:pt x="440" y="262"/>
                      <a:pt x="440" y="268"/>
                    </a:cubicBezTo>
                    <a:cubicBezTo>
                      <a:pt x="442" y="265"/>
                      <a:pt x="445" y="262"/>
                      <a:pt x="445" y="259"/>
                    </a:cubicBezTo>
                    <a:cubicBezTo>
                      <a:pt x="445" y="256"/>
                      <a:pt x="444" y="254"/>
                      <a:pt x="445" y="249"/>
                    </a:cubicBezTo>
                    <a:cubicBezTo>
                      <a:pt x="446" y="249"/>
                      <a:pt x="446" y="249"/>
                      <a:pt x="446" y="249"/>
                    </a:cubicBezTo>
                    <a:cubicBezTo>
                      <a:pt x="446" y="250"/>
                      <a:pt x="447" y="252"/>
                      <a:pt x="449" y="252"/>
                    </a:cubicBezTo>
                    <a:cubicBezTo>
                      <a:pt x="449" y="253"/>
                      <a:pt x="449" y="254"/>
                      <a:pt x="449" y="255"/>
                    </a:cubicBezTo>
                    <a:cubicBezTo>
                      <a:pt x="451" y="251"/>
                      <a:pt x="456" y="250"/>
                      <a:pt x="456" y="244"/>
                    </a:cubicBezTo>
                    <a:cubicBezTo>
                      <a:pt x="456" y="239"/>
                      <a:pt x="456" y="239"/>
                      <a:pt x="456" y="239"/>
                    </a:cubicBezTo>
                    <a:cubicBezTo>
                      <a:pt x="461" y="237"/>
                      <a:pt x="470" y="233"/>
                      <a:pt x="477" y="233"/>
                    </a:cubicBezTo>
                    <a:cubicBezTo>
                      <a:pt x="482" y="233"/>
                      <a:pt x="486" y="234"/>
                      <a:pt x="485" y="228"/>
                    </a:cubicBezTo>
                    <a:cubicBezTo>
                      <a:pt x="484" y="229"/>
                      <a:pt x="485" y="217"/>
                      <a:pt x="490" y="216"/>
                    </a:cubicBezTo>
                    <a:cubicBezTo>
                      <a:pt x="499" y="213"/>
                      <a:pt x="506" y="209"/>
                      <a:pt x="514" y="205"/>
                    </a:cubicBezTo>
                    <a:cubicBezTo>
                      <a:pt x="516" y="204"/>
                      <a:pt x="518" y="204"/>
                      <a:pt x="518" y="204"/>
                    </a:cubicBezTo>
                    <a:cubicBezTo>
                      <a:pt x="520" y="204"/>
                      <a:pt x="524" y="199"/>
                      <a:pt x="527" y="199"/>
                    </a:cubicBezTo>
                    <a:cubicBezTo>
                      <a:pt x="531" y="199"/>
                      <a:pt x="531" y="202"/>
                      <a:pt x="535" y="203"/>
                    </a:cubicBezTo>
                    <a:cubicBezTo>
                      <a:pt x="531" y="206"/>
                      <a:pt x="514" y="204"/>
                      <a:pt x="514" y="215"/>
                    </a:cubicBezTo>
                    <a:cubicBezTo>
                      <a:pt x="514" y="216"/>
                      <a:pt x="515" y="216"/>
                      <a:pt x="517" y="216"/>
                    </a:cubicBezTo>
                    <a:cubicBezTo>
                      <a:pt x="518" y="215"/>
                      <a:pt x="522" y="216"/>
                      <a:pt x="526" y="214"/>
                    </a:cubicBezTo>
                    <a:cubicBezTo>
                      <a:pt x="531" y="210"/>
                      <a:pt x="535" y="207"/>
                      <a:pt x="540" y="204"/>
                    </a:cubicBezTo>
                    <a:cubicBezTo>
                      <a:pt x="543" y="202"/>
                      <a:pt x="546" y="204"/>
                      <a:pt x="549" y="202"/>
                    </a:cubicBezTo>
                    <a:cubicBezTo>
                      <a:pt x="549" y="199"/>
                      <a:pt x="549" y="199"/>
                      <a:pt x="549" y="199"/>
                    </a:cubicBezTo>
                    <a:cubicBezTo>
                      <a:pt x="542" y="200"/>
                      <a:pt x="529" y="199"/>
                      <a:pt x="529" y="190"/>
                    </a:cubicBezTo>
                    <a:cubicBezTo>
                      <a:pt x="529" y="187"/>
                      <a:pt x="532" y="186"/>
                      <a:pt x="534" y="183"/>
                    </a:cubicBezTo>
                    <a:cubicBezTo>
                      <a:pt x="531" y="182"/>
                      <a:pt x="530" y="183"/>
                      <a:pt x="528" y="183"/>
                    </a:cubicBezTo>
                    <a:cubicBezTo>
                      <a:pt x="528" y="183"/>
                      <a:pt x="522" y="178"/>
                      <a:pt x="524" y="178"/>
                    </a:cubicBezTo>
                    <a:cubicBezTo>
                      <a:pt x="527" y="178"/>
                      <a:pt x="531" y="180"/>
                      <a:pt x="534" y="180"/>
                    </a:cubicBezTo>
                    <a:cubicBezTo>
                      <a:pt x="536" y="180"/>
                      <a:pt x="539" y="177"/>
                      <a:pt x="539" y="173"/>
                    </a:cubicBezTo>
                    <a:cubicBezTo>
                      <a:pt x="539" y="170"/>
                      <a:pt x="535" y="169"/>
                      <a:pt x="532" y="169"/>
                    </a:cubicBezTo>
                    <a:cubicBezTo>
                      <a:pt x="519" y="169"/>
                      <a:pt x="508" y="181"/>
                      <a:pt x="497" y="187"/>
                    </a:cubicBezTo>
                    <a:cubicBezTo>
                      <a:pt x="494" y="188"/>
                      <a:pt x="495" y="193"/>
                      <a:pt x="490" y="193"/>
                    </a:cubicBezTo>
                    <a:cubicBezTo>
                      <a:pt x="491" y="186"/>
                      <a:pt x="502" y="177"/>
                      <a:pt x="509" y="175"/>
                    </a:cubicBezTo>
                    <a:cubicBezTo>
                      <a:pt x="519" y="171"/>
                      <a:pt x="522" y="160"/>
                      <a:pt x="535" y="160"/>
                    </a:cubicBezTo>
                    <a:cubicBezTo>
                      <a:pt x="542" y="160"/>
                      <a:pt x="547" y="160"/>
                      <a:pt x="553" y="160"/>
                    </a:cubicBezTo>
                    <a:cubicBezTo>
                      <a:pt x="567" y="163"/>
                      <a:pt x="567" y="163"/>
                      <a:pt x="567" y="163"/>
                    </a:cubicBezTo>
                    <a:cubicBezTo>
                      <a:pt x="571" y="163"/>
                      <a:pt x="574" y="158"/>
                      <a:pt x="574" y="158"/>
                    </a:cubicBezTo>
                    <a:cubicBezTo>
                      <a:pt x="574" y="152"/>
                      <a:pt x="584" y="154"/>
                      <a:pt x="589" y="149"/>
                    </a:cubicBezTo>
                    <a:cubicBezTo>
                      <a:pt x="592" y="152"/>
                      <a:pt x="596" y="150"/>
                      <a:pt x="599" y="146"/>
                    </a:cubicBezTo>
                    <a:cubicBezTo>
                      <a:pt x="598" y="145"/>
                      <a:pt x="597" y="144"/>
                      <a:pt x="596" y="142"/>
                    </a:cubicBezTo>
                    <a:cubicBezTo>
                      <a:pt x="601" y="141"/>
                      <a:pt x="601" y="141"/>
                      <a:pt x="601" y="136"/>
                    </a:cubicBezTo>
                    <a:cubicBezTo>
                      <a:pt x="601" y="135"/>
                      <a:pt x="601" y="133"/>
                      <a:pt x="601" y="132"/>
                    </a:cubicBezTo>
                    <a:cubicBezTo>
                      <a:pt x="596" y="134"/>
                      <a:pt x="598" y="132"/>
                      <a:pt x="592" y="132"/>
                    </a:cubicBezTo>
                    <a:cubicBezTo>
                      <a:pt x="589" y="132"/>
                      <a:pt x="584" y="134"/>
                      <a:pt x="584" y="134"/>
                    </a:cubicBezTo>
                    <a:cubicBezTo>
                      <a:pt x="581" y="134"/>
                      <a:pt x="592" y="131"/>
                      <a:pt x="594" y="125"/>
                    </a:cubicBezTo>
                    <a:cubicBezTo>
                      <a:pt x="586" y="123"/>
                      <a:pt x="580" y="120"/>
                      <a:pt x="575" y="112"/>
                    </a:cubicBezTo>
                    <a:cubicBezTo>
                      <a:pt x="576" y="112"/>
                      <a:pt x="579" y="112"/>
                      <a:pt x="580" y="107"/>
                    </a:cubicBezTo>
                    <a:cubicBezTo>
                      <a:pt x="578" y="106"/>
                      <a:pt x="577" y="102"/>
                      <a:pt x="577" y="100"/>
                    </a:cubicBezTo>
                    <a:cubicBezTo>
                      <a:pt x="576" y="100"/>
                      <a:pt x="575" y="100"/>
                      <a:pt x="574" y="99"/>
                    </a:cubicBezTo>
                    <a:cubicBezTo>
                      <a:pt x="575" y="97"/>
                      <a:pt x="576" y="96"/>
                      <a:pt x="576" y="93"/>
                    </a:cubicBezTo>
                    <a:cubicBezTo>
                      <a:pt x="576" y="93"/>
                      <a:pt x="573" y="87"/>
                      <a:pt x="572" y="83"/>
                    </a:cubicBezTo>
                    <a:cubicBezTo>
                      <a:pt x="568" y="86"/>
                      <a:pt x="551" y="102"/>
                      <a:pt x="546" y="99"/>
                    </a:cubicBezTo>
                    <a:cubicBezTo>
                      <a:pt x="544" y="100"/>
                      <a:pt x="542" y="102"/>
                      <a:pt x="539" y="102"/>
                    </a:cubicBezTo>
                    <a:cubicBezTo>
                      <a:pt x="540" y="99"/>
                      <a:pt x="544" y="98"/>
                      <a:pt x="544" y="93"/>
                    </a:cubicBezTo>
                    <a:cubicBezTo>
                      <a:pt x="543" y="93"/>
                      <a:pt x="542" y="93"/>
                      <a:pt x="540" y="93"/>
                    </a:cubicBezTo>
                    <a:cubicBezTo>
                      <a:pt x="543" y="91"/>
                      <a:pt x="543" y="83"/>
                      <a:pt x="548" y="78"/>
                    </a:cubicBezTo>
                    <a:cubicBezTo>
                      <a:pt x="548" y="78"/>
                      <a:pt x="540" y="77"/>
                      <a:pt x="539" y="76"/>
                    </a:cubicBezTo>
                    <a:cubicBezTo>
                      <a:pt x="539" y="76"/>
                      <a:pt x="538" y="70"/>
                      <a:pt x="536" y="70"/>
                    </a:cubicBezTo>
                    <a:cubicBezTo>
                      <a:pt x="533" y="69"/>
                      <a:pt x="531" y="71"/>
                      <a:pt x="531" y="66"/>
                    </a:cubicBezTo>
                    <a:cubicBezTo>
                      <a:pt x="510" y="66"/>
                      <a:pt x="510" y="66"/>
                      <a:pt x="510" y="66"/>
                    </a:cubicBezTo>
                    <a:cubicBezTo>
                      <a:pt x="507" y="71"/>
                      <a:pt x="496" y="77"/>
                      <a:pt x="500" y="83"/>
                    </a:cubicBezTo>
                    <a:cubicBezTo>
                      <a:pt x="500" y="83"/>
                      <a:pt x="488" y="94"/>
                      <a:pt x="488" y="97"/>
                    </a:cubicBezTo>
                    <a:cubicBezTo>
                      <a:pt x="488" y="100"/>
                      <a:pt x="494" y="100"/>
                      <a:pt x="494" y="106"/>
                    </a:cubicBezTo>
                    <a:cubicBezTo>
                      <a:pt x="494" y="117"/>
                      <a:pt x="476" y="126"/>
                      <a:pt x="467" y="126"/>
                    </a:cubicBezTo>
                    <a:cubicBezTo>
                      <a:pt x="467" y="141"/>
                      <a:pt x="460" y="149"/>
                      <a:pt x="453" y="157"/>
                    </a:cubicBezTo>
                    <a:cubicBezTo>
                      <a:pt x="452" y="156"/>
                      <a:pt x="450" y="154"/>
                      <a:pt x="450" y="152"/>
                    </a:cubicBezTo>
                    <a:cubicBezTo>
                      <a:pt x="447" y="152"/>
                      <a:pt x="444" y="146"/>
                      <a:pt x="444" y="144"/>
                    </a:cubicBezTo>
                    <a:cubicBezTo>
                      <a:pt x="444" y="140"/>
                      <a:pt x="446" y="135"/>
                      <a:pt x="449" y="131"/>
                    </a:cubicBezTo>
                    <a:cubicBezTo>
                      <a:pt x="446" y="129"/>
                      <a:pt x="446" y="129"/>
                      <a:pt x="446" y="129"/>
                    </a:cubicBezTo>
                    <a:cubicBezTo>
                      <a:pt x="449" y="128"/>
                      <a:pt x="449" y="127"/>
                      <a:pt x="450" y="124"/>
                    </a:cubicBezTo>
                    <a:cubicBezTo>
                      <a:pt x="445" y="123"/>
                      <a:pt x="445" y="123"/>
                      <a:pt x="445" y="123"/>
                    </a:cubicBezTo>
                    <a:cubicBezTo>
                      <a:pt x="444" y="123"/>
                      <a:pt x="433" y="129"/>
                      <a:pt x="433" y="123"/>
                    </a:cubicBezTo>
                    <a:cubicBezTo>
                      <a:pt x="425" y="120"/>
                      <a:pt x="422" y="111"/>
                      <a:pt x="414" y="106"/>
                    </a:cubicBezTo>
                    <a:cubicBezTo>
                      <a:pt x="405" y="110"/>
                      <a:pt x="405" y="110"/>
                      <a:pt x="405" y="110"/>
                    </a:cubicBezTo>
                    <a:cubicBezTo>
                      <a:pt x="404" y="110"/>
                      <a:pt x="402" y="109"/>
                      <a:pt x="402" y="107"/>
                    </a:cubicBezTo>
                    <a:cubicBezTo>
                      <a:pt x="404" y="105"/>
                      <a:pt x="404" y="105"/>
                      <a:pt x="404" y="105"/>
                    </a:cubicBezTo>
                    <a:cubicBezTo>
                      <a:pt x="403" y="104"/>
                      <a:pt x="404" y="99"/>
                      <a:pt x="404" y="95"/>
                    </a:cubicBezTo>
                    <a:cubicBezTo>
                      <a:pt x="399" y="95"/>
                      <a:pt x="399" y="95"/>
                      <a:pt x="399" y="95"/>
                    </a:cubicBezTo>
                    <a:cubicBezTo>
                      <a:pt x="399" y="86"/>
                      <a:pt x="412" y="74"/>
                      <a:pt x="420" y="73"/>
                    </a:cubicBezTo>
                    <a:cubicBezTo>
                      <a:pt x="420" y="71"/>
                      <a:pt x="420" y="71"/>
                      <a:pt x="420" y="70"/>
                    </a:cubicBezTo>
                    <a:cubicBezTo>
                      <a:pt x="423" y="70"/>
                      <a:pt x="424" y="66"/>
                      <a:pt x="429" y="66"/>
                    </a:cubicBezTo>
                    <a:cubicBezTo>
                      <a:pt x="433" y="64"/>
                      <a:pt x="437" y="65"/>
                      <a:pt x="440" y="60"/>
                    </a:cubicBezTo>
                    <a:cubicBezTo>
                      <a:pt x="437" y="57"/>
                      <a:pt x="433" y="57"/>
                      <a:pt x="430" y="55"/>
                    </a:cubicBezTo>
                    <a:cubicBezTo>
                      <a:pt x="433" y="55"/>
                      <a:pt x="433" y="55"/>
                      <a:pt x="433" y="55"/>
                    </a:cubicBezTo>
                    <a:cubicBezTo>
                      <a:pt x="442" y="58"/>
                      <a:pt x="442" y="58"/>
                      <a:pt x="442" y="58"/>
                    </a:cubicBezTo>
                    <a:cubicBezTo>
                      <a:pt x="450" y="58"/>
                      <a:pt x="461" y="50"/>
                      <a:pt x="469" y="48"/>
                    </a:cubicBezTo>
                    <a:cubicBezTo>
                      <a:pt x="469" y="48"/>
                      <a:pt x="469" y="46"/>
                      <a:pt x="469" y="45"/>
                    </a:cubicBezTo>
                    <a:cubicBezTo>
                      <a:pt x="463" y="45"/>
                      <a:pt x="455" y="47"/>
                      <a:pt x="454" y="41"/>
                    </a:cubicBezTo>
                    <a:cubicBezTo>
                      <a:pt x="459" y="41"/>
                      <a:pt x="459" y="41"/>
                      <a:pt x="459" y="41"/>
                    </a:cubicBezTo>
                    <a:cubicBezTo>
                      <a:pt x="460" y="42"/>
                      <a:pt x="465" y="44"/>
                      <a:pt x="469" y="44"/>
                    </a:cubicBezTo>
                    <a:cubicBezTo>
                      <a:pt x="475" y="44"/>
                      <a:pt x="477" y="39"/>
                      <a:pt x="482" y="36"/>
                    </a:cubicBezTo>
                    <a:cubicBezTo>
                      <a:pt x="483" y="36"/>
                      <a:pt x="485" y="40"/>
                      <a:pt x="487" y="40"/>
                    </a:cubicBezTo>
                    <a:cubicBezTo>
                      <a:pt x="489" y="40"/>
                      <a:pt x="490" y="38"/>
                      <a:pt x="493" y="37"/>
                    </a:cubicBezTo>
                    <a:cubicBezTo>
                      <a:pt x="492" y="36"/>
                      <a:pt x="493" y="36"/>
                      <a:pt x="494" y="34"/>
                    </a:cubicBezTo>
                    <a:cubicBezTo>
                      <a:pt x="494" y="36"/>
                      <a:pt x="497" y="37"/>
                      <a:pt x="498" y="37"/>
                    </a:cubicBezTo>
                    <a:cubicBezTo>
                      <a:pt x="506" y="37"/>
                      <a:pt x="509" y="31"/>
                      <a:pt x="511" y="25"/>
                    </a:cubicBezTo>
                    <a:cubicBezTo>
                      <a:pt x="512" y="22"/>
                      <a:pt x="517" y="21"/>
                      <a:pt x="517" y="19"/>
                    </a:cubicBezTo>
                    <a:cubicBezTo>
                      <a:pt x="517" y="17"/>
                      <a:pt x="517" y="15"/>
                      <a:pt x="517" y="13"/>
                    </a:cubicBezTo>
                    <a:cubicBezTo>
                      <a:pt x="514" y="13"/>
                      <a:pt x="511" y="12"/>
                      <a:pt x="509" y="12"/>
                    </a:cubicBezTo>
                    <a:cubicBezTo>
                      <a:pt x="504" y="12"/>
                      <a:pt x="498" y="13"/>
                      <a:pt x="498" y="19"/>
                    </a:cubicBezTo>
                    <a:cubicBezTo>
                      <a:pt x="491" y="19"/>
                      <a:pt x="487" y="25"/>
                      <a:pt x="482" y="30"/>
                    </a:cubicBezTo>
                    <a:cubicBezTo>
                      <a:pt x="482" y="30"/>
                      <a:pt x="478" y="30"/>
                      <a:pt x="477" y="30"/>
                    </a:cubicBezTo>
                    <a:cubicBezTo>
                      <a:pt x="478" y="25"/>
                      <a:pt x="482" y="25"/>
                      <a:pt x="483" y="19"/>
                    </a:cubicBezTo>
                    <a:cubicBezTo>
                      <a:pt x="483" y="19"/>
                      <a:pt x="478" y="19"/>
                      <a:pt x="477" y="18"/>
                    </a:cubicBezTo>
                    <a:cubicBezTo>
                      <a:pt x="475" y="19"/>
                      <a:pt x="475" y="19"/>
                      <a:pt x="472" y="20"/>
                    </a:cubicBezTo>
                    <a:cubicBezTo>
                      <a:pt x="472" y="21"/>
                      <a:pt x="472" y="22"/>
                      <a:pt x="472" y="22"/>
                    </a:cubicBezTo>
                    <a:cubicBezTo>
                      <a:pt x="471" y="22"/>
                      <a:pt x="469" y="23"/>
                      <a:pt x="469" y="22"/>
                    </a:cubicBezTo>
                    <a:cubicBezTo>
                      <a:pt x="469" y="20"/>
                      <a:pt x="470" y="19"/>
                      <a:pt x="471" y="16"/>
                    </a:cubicBezTo>
                    <a:cubicBezTo>
                      <a:pt x="470" y="16"/>
                      <a:pt x="468" y="16"/>
                      <a:pt x="466" y="16"/>
                    </a:cubicBezTo>
                    <a:cubicBezTo>
                      <a:pt x="467" y="13"/>
                      <a:pt x="472" y="14"/>
                      <a:pt x="472" y="12"/>
                    </a:cubicBezTo>
                    <a:cubicBezTo>
                      <a:pt x="472" y="8"/>
                      <a:pt x="469" y="6"/>
                      <a:pt x="469" y="0"/>
                    </a:cubicBezTo>
                    <a:cubicBezTo>
                      <a:pt x="467" y="0"/>
                      <a:pt x="465" y="0"/>
                      <a:pt x="465" y="0"/>
                    </a:cubicBezTo>
                    <a:cubicBezTo>
                      <a:pt x="460" y="0"/>
                      <a:pt x="449" y="8"/>
                      <a:pt x="449" y="11"/>
                    </a:cubicBezTo>
                    <a:cubicBezTo>
                      <a:pt x="449" y="13"/>
                      <a:pt x="449" y="16"/>
                      <a:pt x="451" y="16"/>
                    </a:cubicBezTo>
                    <a:cubicBezTo>
                      <a:pt x="452" y="16"/>
                      <a:pt x="457" y="16"/>
                      <a:pt x="457" y="17"/>
                    </a:cubicBezTo>
                    <a:cubicBezTo>
                      <a:pt x="457" y="24"/>
                      <a:pt x="449" y="25"/>
                      <a:pt x="441" y="25"/>
                    </a:cubicBezTo>
                    <a:cubicBezTo>
                      <a:pt x="440" y="28"/>
                      <a:pt x="440" y="28"/>
                      <a:pt x="441" y="31"/>
                    </a:cubicBezTo>
                    <a:cubicBezTo>
                      <a:pt x="436" y="31"/>
                      <a:pt x="436" y="31"/>
                      <a:pt x="436" y="31"/>
                    </a:cubicBezTo>
                    <a:cubicBezTo>
                      <a:pt x="436" y="30"/>
                      <a:pt x="436" y="29"/>
                      <a:pt x="436" y="28"/>
                    </a:cubicBezTo>
                    <a:cubicBezTo>
                      <a:pt x="436" y="26"/>
                      <a:pt x="437" y="25"/>
                      <a:pt x="437" y="23"/>
                    </a:cubicBezTo>
                    <a:cubicBezTo>
                      <a:pt x="433" y="23"/>
                      <a:pt x="433" y="23"/>
                      <a:pt x="433" y="23"/>
                    </a:cubicBezTo>
                    <a:cubicBezTo>
                      <a:pt x="433" y="24"/>
                      <a:pt x="431" y="25"/>
                      <a:pt x="430" y="25"/>
                    </a:cubicBezTo>
                    <a:cubicBezTo>
                      <a:pt x="429" y="28"/>
                      <a:pt x="428" y="30"/>
                      <a:pt x="425" y="30"/>
                    </a:cubicBezTo>
                    <a:cubicBezTo>
                      <a:pt x="424" y="30"/>
                      <a:pt x="422" y="27"/>
                      <a:pt x="419" y="27"/>
                    </a:cubicBezTo>
                    <a:cubicBezTo>
                      <a:pt x="415" y="27"/>
                      <a:pt x="414" y="29"/>
                      <a:pt x="409" y="29"/>
                    </a:cubicBezTo>
                    <a:cubicBezTo>
                      <a:pt x="403" y="29"/>
                      <a:pt x="399" y="24"/>
                      <a:pt x="392" y="24"/>
                    </a:cubicBezTo>
                    <a:cubicBezTo>
                      <a:pt x="377" y="28"/>
                      <a:pt x="377" y="28"/>
                      <a:pt x="377" y="28"/>
                    </a:cubicBezTo>
                    <a:cubicBezTo>
                      <a:pt x="375" y="33"/>
                      <a:pt x="375" y="33"/>
                      <a:pt x="375" y="33"/>
                    </a:cubicBezTo>
                    <a:cubicBezTo>
                      <a:pt x="371" y="33"/>
                      <a:pt x="370" y="28"/>
                      <a:pt x="367" y="28"/>
                    </a:cubicBezTo>
                    <a:cubicBezTo>
                      <a:pt x="363" y="28"/>
                      <a:pt x="359" y="31"/>
                      <a:pt x="355" y="31"/>
                    </a:cubicBezTo>
                    <a:cubicBezTo>
                      <a:pt x="349" y="31"/>
                      <a:pt x="345" y="31"/>
                      <a:pt x="340" y="28"/>
                    </a:cubicBezTo>
                    <a:cubicBezTo>
                      <a:pt x="343" y="25"/>
                      <a:pt x="345" y="25"/>
                      <a:pt x="347" y="23"/>
                    </a:cubicBezTo>
                    <a:cubicBezTo>
                      <a:pt x="343" y="20"/>
                      <a:pt x="323" y="15"/>
                      <a:pt x="320" y="15"/>
                    </a:cubicBezTo>
                    <a:cubicBezTo>
                      <a:pt x="320" y="15"/>
                      <a:pt x="317" y="16"/>
                      <a:pt x="315" y="16"/>
                    </a:cubicBezTo>
                    <a:cubicBezTo>
                      <a:pt x="313" y="17"/>
                      <a:pt x="306" y="18"/>
                      <a:pt x="306" y="16"/>
                    </a:cubicBezTo>
                    <a:cubicBezTo>
                      <a:pt x="303" y="17"/>
                      <a:pt x="302" y="19"/>
                      <a:pt x="298" y="19"/>
                    </a:cubicBezTo>
                    <a:cubicBezTo>
                      <a:pt x="295" y="19"/>
                      <a:pt x="293" y="14"/>
                      <a:pt x="294" y="12"/>
                    </a:cubicBezTo>
                    <a:cubicBezTo>
                      <a:pt x="290" y="13"/>
                      <a:pt x="287" y="16"/>
                      <a:pt x="282" y="15"/>
                    </a:cubicBezTo>
                    <a:cubicBezTo>
                      <a:pt x="263" y="15"/>
                      <a:pt x="263" y="15"/>
                      <a:pt x="263" y="15"/>
                    </a:cubicBezTo>
                    <a:cubicBezTo>
                      <a:pt x="240" y="22"/>
                      <a:pt x="240" y="22"/>
                      <a:pt x="240" y="22"/>
                    </a:cubicBezTo>
                    <a:cubicBezTo>
                      <a:pt x="234" y="22"/>
                      <a:pt x="231" y="15"/>
                      <a:pt x="225" y="15"/>
                    </a:cubicBezTo>
                    <a:cubicBezTo>
                      <a:pt x="223" y="15"/>
                      <a:pt x="222" y="16"/>
                      <a:pt x="220" y="15"/>
                    </a:cubicBezTo>
                    <a:cubicBezTo>
                      <a:pt x="219" y="15"/>
                      <a:pt x="216" y="14"/>
                      <a:pt x="214" y="13"/>
                    </a:cubicBezTo>
                    <a:cubicBezTo>
                      <a:pt x="204" y="16"/>
                      <a:pt x="204" y="16"/>
                      <a:pt x="204" y="16"/>
                    </a:cubicBezTo>
                    <a:cubicBezTo>
                      <a:pt x="192" y="16"/>
                      <a:pt x="178" y="8"/>
                      <a:pt x="167" y="8"/>
                    </a:cubicBezTo>
                    <a:cubicBezTo>
                      <a:pt x="167" y="8"/>
                      <a:pt x="160" y="8"/>
                      <a:pt x="156" y="8"/>
                    </a:cubicBezTo>
                    <a:cubicBezTo>
                      <a:pt x="157" y="7"/>
                      <a:pt x="153" y="8"/>
                      <a:pt x="148" y="8"/>
                    </a:cubicBezTo>
                    <a:cubicBezTo>
                      <a:pt x="143" y="8"/>
                      <a:pt x="143" y="9"/>
                      <a:pt x="138" y="9"/>
                    </a:cubicBezTo>
                    <a:cubicBezTo>
                      <a:pt x="121" y="9"/>
                      <a:pt x="110" y="16"/>
                      <a:pt x="94" y="20"/>
                    </a:cubicBezTo>
                    <a:cubicBezTo>
                      <a:pt x="89" y="24"/>
                      <a:pt x="85" y="26"/>
                      <a:pt x="81" y="30"/>
                    </a:cubicBezTo>
                    <a:cubicBezTo>
                      <a:pt x="84" y="34"/>
                      <a:pt x="92" y="33"/>
                      <a:pt x="93" y="40"/>
                    </a:cubicBezTo>
                    <a:cubicBezTo>
                      <a:pt x="92" y="41"/>
                      <a:pt x="88" y="39"/>
                      <a:pt x="86" y="42"/>
                    </a:cubicBezTo>
                    <a:cubicBezTo>
                      <a:pt x="66" y="42"/>
                      <a:pt x="66" y="42"/>
                      <a:pt x="66" y="42"/>
                    </a:cubicBezTo>
                    <a:cubicBezTo>
                      <a:pt x="62" y="45"/>
                      <a:pt x="55" y="50"/>
                      <a:pt x="53" y="52"/>
                    </a:cubicBezTo>
                    <a:cubicBezTo>
                      <a:pt x="55" y="50"/>
                      <a:pt x="60" y="54"/>
                      <a:pt x="63" y="54"/>
                    </a:cubicBezTo>
                    <a:cubicBezTo>
                      <a:pt x="65" y="54"/>
                      <a:pt x="68" y="51"/>
                      <a:pt x="69" y="50"/>
                    </a:cubicBezTo>
                    <a:cubicBezTo>
                      <a:pt x="73" y="50"/>
                      <a:pt x="73" y="50"/>
                      <a:pt x="73" y="50"/>
                    </a:cubicBezTo>
                    <a:cubicBezTo>
                      <a:pt x="71" y="63"/>
                      <a:pt x="56" y="55"/>
                      <a:pt x="48" y="65"/>
                    </a:cubicBezTo>
                    <a:cubicBezTo>
                      <a:pt x="44" y="60"/>
                      <a:pt x="44" y="60"/>
                      <a:pt x="44" y="60"/>
                    </a:cubicBezTo>
                    <a:cubicBezTo>
                      <a:pt x="40" y="63"/>
                      <a:pt x="37" y="66"/>
                      <a:pt x="33" y="69"/>
                    </a:cubicBezTo>
                    <a:cubicBezTo>
                      <a:pt x="26" y="75"/>
                      <a:pt x="20" y="81"/>
                      <a:pt x="14" y="86"/>
                    </a:cubicBezTo>
                    <a:cubicBezTo>
                      <a:pt x="14" y="87"/>
                      <a:pt x="14" y="87"/>
                      <a:pt x="14" y="87"/>
                    </a:cubicBezTo>
                    <a:cubicBezTo>
                      <a:pt x="20" y="89"/>
                      <a:pt x="24" y="84"/>
                      <a:pt x="31" y="83"/>
                    </a:cubicBezTo>
                    <a:cubicBezTo>
                      <a:pt x="29" y="87"/>
                      <a:pt x="19" y="93"/>
                      <a:pt x="19" y="96"/>
                    </a:cubicBezTo>
                    <a:cubicBezTo>
                      <a:pt x="19" y="98"/>
                      <a:pt x="30" y="99"/>
                      <a:pt x="31" y="99"/>
                    </a:cubicBezTo>
                    <a:cubicBezTo>
                      <a:pt x="33" y="99"/>
                      <a:pt x="36" y="95"/>
                      <a:pt x="38" y="94"/>
                    </a:cubicBezTo>
                    <a:cubicBezTo>
                      <a:pt x="39" y="95"/>
                      <a:pt x="40" y="96"/>
                      <a:pt x="43" y="98"/>
                    </a:cubicBezTo>
                    <a:cubicBezTo>
                      <a:pt x="35" y="103"/>
                      <a:pt x="27" y="110"/>
                      <a:pt x="17" y="113"/>
                    </a:cubicBezTo>
                    <a:cubicBezTo>
                      <a:pt x="14" y="114"/>
                      <a:pt x="6" y="114"/>
                      <a:pt x="3" y="117"/>
                    </a:cubicBezTo>
                    <a:cubicBezTo>
                      <a:pt x="0" y="120"/>
                      <a:pt x="3" y="118"/>
                      <a:pt x="2" y="122"/>
                    </a:cubicBezTo>
                    <a:cubicBezTo>
                      <a:pt x="4" y="123"/>
                      <a:pt x="4" y="123"/>
                      <a:pt x="4" y="123"/>
                    </a:cubicBezTo>
                    <a:cubicBezTo>
                      <a:pt x="12" y="119"/>
                      <a:pt x="16" y="120"/>
                      <a:pt x="24" y="115"/>
                    </a:cubicBezTo>
                    <a:cubicBezTo>
                      <a:pt x="33" y="112"/>
                      <a:pt x="35" y="110"/>
                      <a:pt x="45" y="106"/>
                    </a:cubicBezTo>
                    <a:cubicBezTo>
                      <a:pt x="48" y="105"/>
                      <a:pt x="52" y="100"/>
                      <a:pt x="57" y="98"/>
                    </a:cubicBezTo>
                    <a:cubicBezTo>
                      <a:pt x="58" y="98"/>
                      <a:pt x="64" y="100"/>
                      <a:pt x="66" y="97"/>
                    </a:cubicBezTo>
                    <a:cubicBezTo>
                      <a:pt x="68" y="94"/>
                      <a:pt x="67" y="90"/>
                      <a:pt x="72" y="89"/>
                    </a:cubicBezTo>
                    <a:cubicBezTo>
                      <a:pt x="79" y="87"/>
                      <a:pt x="85" y="83"/>
                      <a:pt x="92" y="78"/>
                    </a:cubicBezTo>
                    <a:cubicBezTo>
                      <a:pt x="100" y="78"/>
                      <a:pt x="100" y="78"/>
                      <a:pt x="100" y="78"/>
                    </a:cubicBezTo>
                    <a:cubicBezTo>
                      <a:pt x="97" y="88"/>
                      <a:pt x="90" y="79"/>
                      <a:pt x="83" y="87"/>
                    </a:cubicBezTo>
                    <a:cubicBezTo>
                      <a:pt x="84" y="88"/>
                      <a:pt x="80" y="94"/>
                      <a:pt x="81" y="94"/>
                    </a:cubicBezTo>
                    <a:cubicBezTo>
                      <a:pt x="86" y="94"/>
                      <a:pt x="104" y="89"/>
                      <a:pt x="108" y="83"/>
                    </a:cubicBezTo>
                    <a:cubicBezTo>
                      <a:pt x="110" y="82"/>
                      <a:pt x="110" y="77"/>
                      <a:pt x="114" y="77"/>
                    </a:cubicBezTo>
                    <a:cubicBezTo>
                      <a:pt x="118" y="77"/>
                      <a:pt x="118" y="81"/>
                      <a:pt x="120" y="83"/>
                    </a:cubicBezTo>
                    <a:cubicBezTo>
                      <a:pt x="125" y="84"/>
                      <a:pt x="125" y="84"/>
                      <a:pt x="125" y="84"/>
                    </a:cubicBezTo>
                    <a:cubicBezTo>
                      <a:pt x="134" y="88"/>
                      <a:pt x="143" y="89"/>
                      <a:pt x="154" y="92"/>
                    </a:cubicBezTo>
                    <a:cubicBezTo>
                      <a:pt x="154" y="98"/>
                      <a:pt x="156" y="96"/>
                      <a:pt x="158" y="102"/>
                    </a:cubicBezTo>
                    <a:cubicBezTo>
                      <a:pt x="161" y="95"/>
                      <a:pt x="161" y="95"/>
                      <a:pt x="161" y="95"/>
                    </a:cubicBezTo>
                    <a:cubicBezTo>
                      <a:pt x="162" y="98"/>
                      <a:pt x="167" y="98"/>
                      <a:pt x="170" y="97"/>
                    </a:cubicBezTo>
                    <a:cubicBezTo>
                      <a:pt x="170" y="99"/>
                      <a:pt x="169" y="112"/>
                      <a:pt x="171" y="113"/>
                    </a:cubicBezTo>
                    <a:cubicBezTo>
                      <a:pt x="171" y="116"/>
                      <a:pt x="169" y="123"/>
                      <a:pt x="171" y="124"/>
                    </a:cubicBezTo>
                    <a:cubicBezTo>
                      <a:pt x="171" y="124"/>
                      <a:pt x="171" y="124"/>
                      <a:pt x="171" y="124"/>
                    </a:cubicBezTo>
                    <a:cubicBezTo>
                      <a:pt x="171" y="124"/>
                      <a:pt x="171" y="124"/>
                      <a:pt x="171" y="124"/>
                    </a:cubicBezTo>
                    <a:cubicBezTo>
                      <a:pt x="170" y="126"/>
                      <a:pt x="165" y="127"/>
                      <a:pt x="167" y="129"/>
                    </a:cubicBezTo>
                    <a:cubicBezTo>
                      <a:pt x="166" y="132"/>
                      <a:pt x="163" y="131"/>
                      <a:pt x="163" y="135"/>
                    </a:cubicBezTo>
                    <a:cubicBezTo>
                      <a:pt x="163" y="135"/>
                      <a:pt x="164" y="136"/>
                      <a:pt x="165" y="137"/>
                    </a:cubicBezTo>
                    <a:cubicBezTo>
                      <a:pt x="164" y="139"/>
                      <a:pt x="164" y="139"/>
                      <a:pt x="164" y="139"/>
                    </a:cubicBezTo>
                    <a:cubicBezTo>
                      <a:pt x="164" y="139"/>
                      <a:pt x="167" y="143"/>
                      <a:pt x="167" y="145"/>
                    </a:cubicBezTo>
                    <a:cubicBezTo>
                      <a:pt x="167" y="146"/>
                      <a:pt x="171" y="146"/>
                      <a:pt x="173" y="146"/>
                    </a:cubicBezTo>
                    <a:cubicBezTo>
                      <a:pt x="171" y="149"/>
                      <a:pt x="164" y="151"/>
                      <a:pt x="164" y="155"/>
                    </a:cubicBezTo>
                    <a:cubicBezTo>
                      <a:pt x="164" y="158"/>
                      <a:pt x="171" y="162"/>
                      <a:pt x="175" y="163"/>
                    </a:cubicBezTo>
                    <a:cubicBezTo>
                      <a:pt x="175" y="164"/>
                      <a:pt x="183" y="169"/>
                      <a:pt x="181" y="174"/>
                    </a:cubicBezTo>
                    <a:cubicBezTo>
                      <a:pt x="181" y="174"/>
                      <a:pt x="179" y="189"/>
                      <a:pt x="173" y="191"/>
                    </a:cubicBezTo>
                    <a:cubicBezTo>
                      <a:pt x="173" y="188"/>
                      <a:pt x="175" y="184"/>
                      <a:pt x="175" y="181"/>
                    </a:cubicBezTo>
                    <a:cubicBezTo>
                      <a:pt x="175" y="181"/>
                      <a:pt x="169" y="180"/>
                      <a:pt x="167" y="180"/>
                    </a:cubicBezTo>
                    <a:cubicBezTo>
                      <a:pt x="166" y="182"/>
                      <a:pt x="165" y="186"/>
                      <a:pt x="165" y="191"/>
                    </a:cubicBezTo>
                    <a:cubicBezTo>
                      <a:pt x="159" y="195"/>
                      <a:pt x="160" y="204"/>
                      <a:pt x="155" y="208"/>
                    </a:cubicBezTo>
                    <a:cubicBezTo>
                      <a:pt x="147" y="218"/>
                      <a:pt x="142" y="232"/>
                      <a:pt x="134" y="243"/>
                    </a:cubicBezTo>
                    <a:cubicBezTo>
                      <a:pt x="132" y="248"/>
                      <a:pt x="132" y="251"/>
                      <a:pt x="132" y="256"/>
                    </a:cubicBezTo>
                    <a:cubicBezTo>
                      <a:pt x="132" y="257"/>
                      <a:pt x="133" y="262"/>
                      <a:pt x="133" y="263"/>
                    </a:cubicBezTo>
                    <a:cubicBezTo>
                      <a:pt x="134" y="262"/>
                      <a:pt x="137" y="283"/>
                      <a:pt x="137" y="290"/>
                    </a:cubicBezTo>
                    <a:cubicBezTo>
                      <a:pt x="137" y="290"/>
                      <a:pt x="136" y="292"/>
                      <a:pt x="136" y="295"/>
                    </a:cubicBezTo>
                    <a:cubicBezTo>
                      <a:pt x="143" y="295"/>
                      <a:pt x="149" y="301"/>
                      <a:pt x="154" y="304"/>
                    </a:cubicBezTo>
                    <a:cubicBezTo>
                      <a:pt x="154" y="305"/>
                      <a:pt x="154" y="321"/>
                      <a:pt x="154" y="321"/>
                    </a:cubicBezTo>
                    <a:cubicBezTo>
                      <a:pt x="155" y="327"/>
                      <a:pt x="163" y="340"/>
                      <a:pt x="163" y="344"/>
                    </a:cubicBezTo>
                    <a:cubicBezTo>
                      <a:pt x="163" y="349"/>
                      <a:pt x="161" y="351"/>
                      <a:pt x="156" y="351"/>
                    </a:cubicBezTo>
                    <a:cubicBezTo>
                      <a:pt x="158" y="359"/>
                      <a:pt x="171" y="360"/>
                      <a:pt x="171" y="368"/>
                    </a:cubicBezTo>
                    <a:cubicBezTo>
                      <a:pt x="171" y="371"/>
                      <a:pt x="168" y="372"/>
                      <a:pt x="168" y="375"/>
                    </a:cubicBezTo>
                    <a:cubicBezTo>
                      <a:pt x="168" y="379"/>
                      <a:pt x="176" y="383"/>
                      <a:pt x="179" y="386"/>
                    </a:cubicBezTo>
                    <a:cubicBezTo>
                      <a:pt x="179" y="388"/>
                      <a:pt x="179" y="391"/>
                      <a:pt x="180" y="394"/>
                    </a:cubicBezTo>
                    <a:cubicBezTo>
                      <a:pt x="182" y="393"/>
                      <a:pt x="185" y="391"/>
                      <a:pt x="185" y="388"/>
                    </a:cubicBezTo>
                    <a:cubicBezTo>
                      <a:pt x="185" y="385"/>
                      <a:pt x="182" y="381"/>
                      <a:pt x="179" y="381"/>
                    </a:cubicBezTo>
                    <a:cubicBezTo>
                      <a:pt x="179" y="378"/>
                      <a:pt x="179" y="378"/>
                      <a:pt x="179" y="375"/>
                    </a:cubicBezTo>
                    <a:cubicBezTo>
                      <a:pt x="175" y="373"/>
                      <a:pt x="179" y="367"/>
                      <a:pt x="177" y="363"/>
                    </a:cubicBezTo>
                    <a:cubicBezTo>
                      <a:pt x="176" y="361"/>
                      <a:pt x="171" y="355"/>
                      <a:pt x="171" y="352"/>
                    </a:cubicBezTo>
                    <a:cubicBezTo>
                      <a:pt x="171" y="343"/>
                      <a:pt x="163" y="337"/>
                      <a:pt x="163" y="328"/>
                    </a:cubicBezTo>
                    <a:cubicBezTo>
                      <a:pt x="163" y="324"/>
                      <a:pt x="164" y="320"/>
                      <a:pt x="166" y="317"/>
                    </a:cubicBezTo>
                    <a:cubicBezTo>
                      <a:pt x="169" y="319"/>
                      <a:pt x="169" y="320"/>
                      <a:pt x="173" y="320"/>
                    </a:cubicBezTo>
                    <a:cubicBezTo>
                      <a:pt x="175" y="326"/>
                      <a:pt x="175" y="332"/>
                      <a:pt x="178" y="339"/>
                    </a:cubicBezTo>
                    <a:cubicBezTo>
                      <a:pt x="179" y="344"/>
                      <a:pt x="182" y="345"/>
                      <a:pt x="184" y="352"/>
                    </a:cubicBezTo>
                    <a:cubicBezTo>
                      <a:pt x="184" y="353"/>
                      <a:pt x="190" y="366"/>
                      <a:pt x="190" y="366"/>
                    </a:cubicBezTo>
                    <a:cubicBezTo>
                      <a:pt x="190" y="370"/>
                      <a:pt x="195" y="371"/>
                      <a:pt x="196" y="374"/>
                    </a:cubicBezTo>
                    <a:cubicBezTo>
                      <a:pt x="200" y="385"/>
                      <a:pt x="211" y="389"/>
                      <a:pt x="211" y="404"/>
                    </a:cubicBezTo>
                    <a:cubicBezTo>
                      <a:pt x="211" y="408"/>
                      <a:pt x="207" y="410"/>
                      <a:pt x="207" y="413"/>
                    </a:cubicBezTo>
                    <a:cubicBezTo>
                      <a:pt x="207" y="416"/>
                      <a:pt x="211" y="423"/>
                      <a:pt x="212" y="424"/>
                    </a:cubicBezTo>
                    <a:cubicBezTo>
                      <a:pt x="214" y="424"/>
                      <a:pt x="221" y="430"/>
                      <a:pt x="230" y="433"/>
                    </a:cubicBezTo>
                    <a:cubicBezTo>
                      <a:pt x="231" y="433"/>
                      <a:pt x="231" y="437"/>
                      <a:pt x="233" y="438"/>
                    </a:cubicBezTo>
                    <a:cubicBezTo>
                      <a:pt x="236" y="441"/>
                      <a:pt x="238" y="442"/>
                      <a:pt x="241" y="444"/>
                    </a:cubicBezTo>
                    <a:cubicBezTo>
                      <a:pt x="241" y="444"/>
                      <a:pt x="261" y="453"/>
                      <a:pt x="266" y="453"/>
                    </a:cubicBezTo>
                    <a:cubicBezTo>
                      <a:pt x="272" y="453"/>
                      <a:pt x="273" y="447"/>
                      <a:pt x="278" y="447"/>
                    </a:cubicBezTo>
                    <a:cubicBezTo>
                      <a:pt x="284" y="447"/>
                      <a:pt x="288" y="454"/>
                      <a:pt x="290" y="458"/>
                    </a:cubicBezTo>
                    <a:cubicBezTo>
                      <a:pt x="291" y="459"/>
                      <a:pt x="294" y="463"/>
                      <a:pt x="294" y="463"/>
                    </a:cubicBezTo>
                    <a:cubicBezTo>
                      <a:pt x="298" y="464"/>
                      <a:pt x="317" y="469"/>
                      <a:pt x="322" y="471"/>
                    </a:cubicBezTo>
                    <a:cubicBezTo>
                      <a:pt x="330" y="475"/>
                      <a:pt x="331" y="484"/>
                      <a:pt x="337" y="490"/>
                    </a:cubicBezTo>
                    <a:cubicBezTo>
                      <a:pt x="336" y="491"/>
                      <a:pt x="336" y="500"/>
                      <a:pt x="339" y="502"/>
                    </a:cubicBezTo>
                    <a:cubicBezTo>
                      <a:pt x="339" y="502"/>
                      <a:pt x="345" y="506"/>
                      <a:pt x="347" y="506"/>
                    </a:cubicBezTo>
                    <a:cubicBezTo>
                      <a:pt x="347" y="505"/>
                      <a:pt x="351" y="513"/>
                      <a:pt x="356" y="513"/>
                    </a:cubicBezTo>
                    <a:cubicBezTo>
                      <a:pt x="357" y="513"/>
                      <a:pt x="367" y="522"/>
                      <a:pt x="371" y="522"/>
                    </a:cubicBezTo>
                    <a:cubicBezTo>
                      <a:pt x="372" y="522"/>
                      <a:pt x="374" y="521"/>
                      <a:pt x="374" y="519"/>
                    </a:cubicBezTo>
                    <a:cubicBezTo>
                      <a:pt x="374" y="514"/>
                      <a:pt x="375" y="508"/>
                      <a:pt x="381" y="506"/>
                    </a:cubicBezTo>
                    <a:cubicBezTo>
                      <a:pt x="384" y="511"/>
                      <a:pt x="386" y="511"/>
                      <a:pt x="390" y="513"/>
                    </a:cubicBezTo>
                    <a:cubicBezTo>
                      <a:pt x="388" y="515"/>
                      <a:pt x="387" y="516"/>
                      <a:pt x="387" y="519"/>
                    </a:cubicBezTo>
                    <a:cubicBezTo>
                      <a:pt x="387" y="520"/>
                      <a:pt x="391" y="524"/>
                      <a:pt x="392" y="524"/>
                    </a:cubicBezTo>
                    <a:cubicBezTo>
                      <a:pt x="392" y="524"/>
                      <a:pt x="392" y="524"/>
                      <a:pt x="392" y="524"/>
                    </a:cubicBezTo>
                    <a:cubicBezTo>
                      <a:pt x="392" y="526"/>
                      <a:pt x="393" y="546"/>
                      <a:pt x="393" y="549"/>
                    </a:cubicBezTo>
                    <a:cubicBezTo>
                      <a:pt x="393" y="552"/>
                      <a:pt x="388" y="562"/>
                      <a:pt x="384" y="562"/>
                    </a:cubicBezTo>
                    <a:cubicBezTo>
                      <a:pt x="383" y="563"/>
                      <a:pt x="380" y="573"/>
                      <a:pt x="378" y="573"/>
                    </a:cubicBezTo>
                    <a:cubicBezTo>
                      <a:pt x="374" y="580"/>
                      <a:pt x="366" y="590"/>
                      <a:pt x="366" y="597"/>
                    </a:cubicBezTo>
                    <a:cubicBezTo>
                      <a:pt x="366" y="600"/>
                      <a:pt x="368" y="602"/>
                      <a:pt x="371" y="602"/>
                    </a:cubicBezTo>
                    <a:cubicBezTo>
                      <a:pt x="373" y="602"/>
                      <a:pt x="375" y="599"/>
                      <a:pt x="375" y="601"/>
                    </a:cubicBezTo>
                    <a:cubicBezTo>
                      <a:pt x="375" y="604"/>
                      <a:pt x="374" y="609"/>
                      <a:pt x="373" y="609"/>
                    </a:cubicBezTo>
                    <a:cubicBezTo>
                      <a:pt x="370" y="612"/>
                      <a:pt x="367" y="612"/>
                      <a:pt x="367" y="619"/>
                    </a:cubicBezTo>
                    <a:cubicBezTo>
                      <a:pt x="367" y="621"/>
                      <a:pt x="365" y="630"/>
                      <a:pt x="365" y="630"/>
                    </a:cubicBezTo>
                    <a:cubicBezTo>
                      <a:pt x="367" y="635"/>
                      <a:pt x="371" y="635"/>
                      <a:pt x="374" y="638"/>
                    </a:cubicBezTo>
                    <a:cubicBezTo>
                      <a:pt x="377" y="639"/>
                      <a:pt x="379" y="643"/>
                      <a:pt x="380" y="646"/>
                    </a:cubicBezTo>
                    <a:cubicBezTo>
                      <a:pt x="380" y="650"/>
                      <a:pt x="395" y="678"/>
                      <a:pt x="396" y="682"/>
                    </a:cubicBezTo>
                    <a:cubicBezTo>
                      <a:pt x="397" y="686"/>
                      <a:pt x="403" y="687"/>
                      <a:pt x="404" y="690"/>
                    </a:cubicBezTo>
                    <a:cubicBezTo>
                      <a:pt x="406" y="695"/>
                      <a:pt x="401" y="700"/>
                      <a:pt x="405" y="702"/>
                    </a:cubicBezTo>
                    <a:cubicBezTo>
                      <a:pt x="411" y="707"/>
                      <a:pt x="416" y="713"/>
                      <a:pt x="419" y="714"/>
                    </a:cubicBezTo>
                    <a:cubicBezTo>
                      <a:pt x="419" y="717"/>
                      <a:pt x="433" y="724"/>
                      <a:pt x="436" y="724"/>
                    </a:cubicBezTo>
                    <a:cubicBezTo>
                      <a:pt x="442" y="726"/>
                      <a:pt x="442" y="735"/>
                      <a:pt x="449" y="735"/>
                    </a:cubicBezTo>
                    <a:cubicBezTo>
                      <a:pt x="449" y="748"/>
                      <a:pt x="454" y="756"/>
                      <a:pt x="454" y="767"/>
                    </a:cubicBezTo>
                    <a:cubicBezTo>
                      <a:pt x="454" y="771"/>
                      <a:pt x="452" y="773"/>
                      <a:pt x="452" y="777"/>
                    </a:cubicBezTo>
                    <a:cubicBezTo>
                      <a:pt x="452" y="786"/>
                      <a:pt x="455" y="791"/>
                      <a:pt x="455" y="800"/>
                    </a:cubicBezTo>
                    <a:cubicBezTo>
                      <a:pt x="455" y="808"/>
                      <a:pt x="453" y="823"/>
                      <a:pt x="453" y="825"/>
                    </a:cubicBezTo>
                    <a:cubicBezTo>
                      <a:pt x="453" y="829"/>
                      <a:pt x="455" y="829"/>
                      <a:pt x="455" y="832"/>
                    </a:cubicBezTo>
                    <a:cubicBezTo>
                      <a:pt x="455" y="835"/>
                      <a:pt x="456" y="851"/>
                      <a:pt x="457" y="851"/>
                    </a:cubicBezTo>
                    <a:cubicBezTo>
                      <a:pt x="459" y="855"/>
                      <a:pt x="457" y="876"/>
                      <a:pt x="457" y="886"/>
                    </a:cubicBezTo>
                    <a:cubicBezTo>
                      <a:pt x="457" y="890"/>
                      <a:pt x="453" y="891"/>
                      <a:pt x="453" y="894"/>
                    </a:cubicBezTo>
                    <a:cubicBezTo>
                      <a:pt x="453" y="901"/>
                      <a:pt x="461" y="910"/>
                      <a:pt x="461" y="914"/>
                    </a:cubicBezTo>
                    <a:cubicBezTo>
                      <a:pt x="461" y="917"/>
                      <a:pt x="460" y="919"/>
                      <a:pt x="460" y="922"/>
                    </a:cubicBezTo>
                    <a:cubicBezTo>
                      <a:pt x="460" y="931"/>
                      <a:pt x="464" y="932"/>
                      <a:pt x="471" y="932"/>
                    </a:cubicBezTo>
                    <a:cubicBezTo>
                      <a:pt x="472" y="939"/>
                      <a:pt x="473" y="943"/>
                      <a:pt x="473" y="948"/>
                    </a:cubicBezTo>
                    <a:cubicBezTo>
                      <a:pt x="473" y="950"/>
                      <a:pt x="475" y="956"/>
                      <a:pt x="475" y="958"/>
                    </a:cubicBezTo>
                    <a:cubicBezTo>
                      <a:pt x="475" y="962"/>
                      <a:pt x="476" y="963"/>
                      <a:pt x="477" y="967"/>
                    </a:cubicBezTo>
                    <a:cubicBezTo>
                      <a:pt x="472" y="969"/>
                      <a:pt x="466" y="968"/>
                      <a:pt x="465" y="974"/>
                    </a:cubicBezTo>
                    <a:cubicBezTo>
                      <a:pt x="469" y="974"/>
                      <a:pt x="476" y="974"/>
                      <a:pt x="477" y="976"/>
                    </a:cubicBezTo>
                    <a:cubicBezTo>
                      <a:pt x="477" y="978"/>
                      <a:pt x="477" y="980"/>
                      <a:pt x="475" y="980"/>
                    </a:cubicBezTo>
                    <a:cubicBezTo>
                      <a:pt x="474" y="981"/>
                      <a:pt x="474" y="981"/>
                      <a:pt x="474" y="981"/>
                    </a:cubicBezTo>
                    <a:cubicBezTo>
                      <a:pt x="475" y="983"/>
                      <a:pt x="478" y="985"/>
                      <a:pt x="479" y="985"/>
                    </a:cubicBezTo>
                    <a:cubicBezTo>
                      <a:pt x="479" y="984"/>
                      <a:pt x="486" y="1004"/>
                      <a:pt x="492" y="1005"/>
                    </a:cubicBezTo>
                    <a:cubicBezTo>
                      <a:pt x="492" y="1013"/>
                      <a:pt x="500" y="1011"/>
                      <a:pt x="501" y="1015"/>
                    </a:cubicBezTo>
                    <a:cubicBezTo>
                      <a:pt x="500" y="1015"/>
                      <a:pt x="499" y="1016"/>
                      <a:pt x="498" y="1016"/>
                    </a:cubicBezTo>
                    <a:cubicBezTo>
                      <a:pt x="499" y="1019"/>
                      <a:pt x="503" y="1021"/>
                      <a:pt x="509" y="1021"/>
                    </a:cubicBezTo>
                    <a:cubicBezTo>
                      <a:pt x="512" y="1024"/>
                      <a:pt x="512" y="1030"/>
                      <a:pt x="514" y="1026"/>
                    </a:cubicBezTo>
                    <a:cubicBezTo>
                      <a:pt x="515" y="1020"/>
                      <a:pt x="517" y="1020"/>
                      <a:pt x="521" y="1019"/>
                    </a:cubicBezTo>
                    <a:cubicBezTo>
                      <a:pt x="520" y="1017"/>
                      <a:pt x="519" y="1016"/>
                      <a:pt x="520" y="1015"/>
                    </a:cubicBezTo>
                    <a:cubicBezTo>
                      <a:pt x="520" y="1015"/>
                      <a:pt x="518" y="1005"/>
                      <a:pt x="518" y="1004"/>
                    </a:cubicBezTo>
                    <a:cubicBezTo>
                      <a:pt x="518" y="1002"/>
                      <a:pt x="521" y="999"/>
                      <a:pt x="523" y="999"/>
                    </a:cubicBezTo>
                    <a:cubicBezTo>
                      <a:pt x="520" y="991"/>
                      <a:pt x="520" y="991"/>
                      <a:pt x="520" y="991"/>
                    </a:cubicBezTo>
                    <a:cubicBezTo>
                      <a:pt x="520" y="991"/>
                      <a:pt x="525" y="986"/>
                      <a:pt x="527" y="985"/>
                    </a:cubicBezTo>
                    <a:cubicBezTo>
                      <a:pt x="527" y="974"/>
                      <a:pt x="527" y="974"/>
                      <a:pt x="527" y="974"/>
                    </a:cubicBezTo>
                    <a:cubicBezTo>
                      <a:pt x="519" y="974"/>
                      <a:pt x="512" y="971"/>
                      <a:pt x="512" y="964"/>
                    </a:cubicBezTo>
                    <a:cubicBezTo>
                      <a:pt x="512" y="960"/>
                      <a:pt x="519" y="958"/>
                      <a:pt x="522" y="958"/>
                    </a:cubicBezTo>
                    <a:cubicBezTo>
                      <a:pt x="522" y="954"/>
                      <a:pt x="520" y="951"/>
                      <a:pt x="520" y="947"/>
                    </a:cubicBezTo>
                    <a:cubicBezTo>
                      <a:pt x="520" y="939"/>
                      <a:pt x="516" y="923"/>
                      <a:pt x="516" y="923"/>
                    </a:cubicBezTo>
                    <a:cubicBezTo>
                      <a:pt x="521" y="923"/>
                      <a:pt x="527" y="927"/>
                      <a:pt x="531" y="927"/>
                    </a:cubicBezTo>
                    <a:cubicBezTo>
                      <a:pt x="534" y="927"/>
                      <a:pt x="534" y="922"/>
                      <a:pt x="534" y="920"/>
                    </a:cubicBezTo>
                    <a:cubicBezTo>
                      <a:pt x="534" y="920"/>
                      <a:pt x="531" y="912"/>
                      <a:pt x="531" y="911"/>
                    </a:cubicBezTo>
                    <a:cubicBezTo>
                      <a:pt x="531" y="906"/>
                      <a:pt x="538" y="906"/>
                      <a:pt x="540" y="906"/>
                    </a:cubicBezTo>
                    <a:cubicBezTo>
                      <a:pt x="558" y="908"/>
                      <a:pt x="563" y="900"/>
                      <a:pt x="563" y="888"/>
                    </a:cubicBezTo>
                    <a:cubicBezTo>
                      <a:pt x="563" y="886"/>
                      <a:pt x="559" y="880"/>
                      <a:pt x="559" y="878"/>
                    </a:cubicBezTo>
                    <a:cubicBezTo>
                      <a:pt x="556" y="878"/>
                      <a:pt x="547" y="872"/>
                      <a:pt x="548" y="868"/>
                    </a:cubicBezTo>
                    <a:cubicBezTo>
                      <a:pt x="549" y="867"/>
                      <a:pt x="549" y="867"/>
                      <a:pt x="549" y="867"/>
                    </a:cubicBezTo>
                    <a:cubicBezTo>
                      <a:pt x="557" y="870"/>
                      <a:pt x="557" y="870"/>
                      <a:pt x="557" y="870"/>
                    </a:cubicBezTo>
                    <a:cubicBezTo>
                      <a:pt x="559" y="875"/>
                      <a:pt x="566" y="875"/>
                      <a:pt x="571" y="874"/>
                    </a:cubicBezTo>
                    <a:cubicBezTo>
                      <a:pt x="578" y="872"/>
                      <a:pt x="579" y="870"/>
                      <a:pt x="580" y="864"/>
                    </a:cubicBezTo>
                    <a:cubicBezTo>
                      <a:pt x="581" y="861"/>
                      <a:pt x="585" y="856"/>
                      <a:pt x="586" y="856"/>
                    </a:cubicBezTo>
                    <a:cubicBezTo>
                      <a:pt x="586" y="856"/>
                      <a:pt x="591" y="846"/>
                      <a:pt x="594" y="842"/>
                    </a:cubicBezTo>
                    <a:cubicBezTo>
                      <a:pt x="596" y="836"/>
                      <a:pt x="597" y="835"/>
                      <a:pt x="599" y="828"/>
                    </a:cubicBezTo>
                    <a:cubicBezTo>
                      <a:pt x="600" y="823"/>
                      <a:pt x="607" y="822"/>
                      <a:pt x="607" y="816"/>
                    </a:cubicBezTo>
                    <a:cubicBezTo>
                      <a:pt x="607" y="810"/>
                      <a:pt x="603" y="803"/>
                      <a:pt x="603" y="800"/>
                    </a:cubicBezTo>
                    <a:cubicBezTo>
                      <a:pt x="603" y="791"/>
                      <a:pt x="619" y="778"/>
                      <a:pt x="626" y="778"/>
                    </a:cubicBezTo>
                    <a:cubicBezTo>
                      <a:pt x="629" y="778"/>
                      <a:pt x="641" y="771"/>
                      <a:pt x="643" y="771"/>
                    </a:cubicBezTo>
                    <a:cubicBezTo>
                      <a:pt x="650" y="771"/>
                      <a:pt x="654" y="756"/>
                      <a:pt x="654" y="756"/>
                    </a:cubicBezTo>
                    <a:cubicBezTo>
                      <a:pt x="658" y="750"/>
                      <a:pt x="661" y="745"/>
                      <a:pt x="661" y="735"/>
                    </a:cubicBezTo>
                    <a:cubicBezTo>
                      <a:pt x="661" y="730"/>
                      <a:pt x="665" y="729"/>
                      <a:pt x="665" y="724"/>
                    </a:cubicBezTo>
                    <a:cubicBezTo>
                      <a:pt x="665" y="719"/>
                      <a:pt x="662" y="698"/>
                      <a:pt x="662" y="693"/>
                    </a:cubicBezTo>
                    <a:cubicBezTo>
                      <a:pt x="662" y="689"/>
                      <a:pt x="669" y="686"/>
                      <a:pt x="671" y="685"/>
                    </a:cubicBezTo>
                    <a:cubicBezTo>
                      <a:pt x="671" y="665"/>
                      <a:pt x="690" y="668"/>
                      <a:pt x="690" y="645"/>
                    </a:cubicBezTo>
                    <a:cubicBezTo>
                      <a:pt x="690" y="639"/>
                      <a:pt x="687" y="629"/>
                      <a:pt x="686" y="626"/>
                    </a:cubicBezTo>
                    <a:cubicBezTo>
                      <a:pt x="683" y="618"/>
                      <a:pt x="678" y="625"/>
                      <a:pt x="676" y="6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4" name="Freeform 350"/>
              <p:cNvSpPr>
                <a:spLocks/>
              </p:cNvSpPr>
              <p:nvPr/>
            </p:nvSpPr>
            <p:spPr bwMode="auto">
              <a:xfrm>
                <a:off x="1546" y="717"/>
                <a:ext cx="293" cy="198"/>
              </a:xfrm>
              <a:custGeom>
                <a:avLst/>
                <a:gdLst>
                  <a:gd name="T0" fmla="*/ 77 w 124"/>
                  <a:gd name="T1" fmla="*/ 12 h 84"/>
                  <a:gd name="T2" fmla="*/ 52 w 124"/>
                  <a:gd name="T3" fmla="*/ 12 h 84"/>
                  <a:gd name="T4" fmla="*/ 51 w 124"/>
                  <a:gd name="T5" fmla="*/ 3 h 84"/>
                  <a:gd name="T6" fmla="*/ 30 w 124"/>
                  <a:gd name="T7" fmla="*/ 14 h 84"/>
                  <a:gd name="T8" fmla="*/ 22 w 124"/>
                  <a:gd name="T9" fmla="*/ 12 h 84"/>
                  <a:gd name="T10" fmla="*/ 26 w 124"/>
                  <a:gd name="T11" fmla="*/ 0 h 84"/>
                  <a:gd name="T12" fmla="*/ 4 w 124"/>
                  <a:gd name="T13" fmla="*/ 19 h 84"/>
                  <a:gd name="T14" fmla="*/ 10 w 124"/>
                  <a:gd name="T15" fmla="*/ 18 h 84"/>
                  <a:gd name="T16" fmla="*/ 0 w 124"/>
                  <a:gd name="T17" fmla="*/ 24 h 84"/>
                  <a:gd name="T18" fmla="*/ 11 w 124"/>
                  <a:gd name="T19" fmla="*/ 28 h 84"/>
                  <a:gd name="T20" fmla="*/ 41 w 124"/>
                  <a:gd name="T21" fmla="*/ 29 h 84"/>
                  <a:gd name="T22" fmla="*/ 51 w 124"/>
                  <a:gd name="T23" fmla="*/ 24 h 84"/>
                  <a:gd name="T24" fmla="*/ 70 w 124"/>
                  <a:gd name="T25" fmla="*/ 38 h 84"/>
                  <a:gd name="T26" fmla="*/ 64 w 124"/>
                  <a:gd name="T27" fmla="*/ 51 h 84"/>
                  <a:gd name="T28" fmla="*/ 73 w 124"/>
                  <a:gd name="T29" fmla="*/ 49 h 84"/>
                  <a:gd name="T30" fmla="*/ 84 w 124"/>
                  <a:gd name="T31" fmla="*/ 53 h 84"/>
                  <a:gd name="T32" fmla="*/ 69 w 124"/>
                  <a:gd name="T33" fmla="*/ 52 h 84"/>
                  <a:gd name="T34" fmla="*/ 56 w 124"/>
                  <a:gd name="T35" fmla="*/ 54 h 84"/>
                  <a:gd name="T36" fmla="*/ 43 w 124"/>
                  <a:gd name="T37" fmla="*/ 63 h 84"/>
                  <a:gd name="T38" fmla="*/ 58 w 124"/>
                  <a:gd name="T39" fmla="*/ 76 h 84"/>
                  <a:gd name="T40" fmla="*/ 84 w 124"/>
                  <a:gd name="T41" fmla="*/ 83 h 84"/>
                  <a:gd name="T42" fmla="*/ 78 w 124"/>
                  <a:gd name="T43" fmla="*/ 72 h 84"/>
                  <a:gd name="T44" fmla="*/ 96 w 124"/>
                  <a:gd name="T45" fmla="*/ 76 h 84"/>
                  <a:gd name="T46" fmla="*/ 86 w 124"/>
                  <a:gd name="T47" fmla="*/ 58 h 84"/>
                  <a:gd name="T48" fmla="*/ 90 w 124"/>
                  <a:gd name="T49" fmla="*/ 56 h 84"/>
                  <a:gd name="T50" fmla="*/ 97 w 124"/>
                  <a:gd name="T51" fmla="*/ 53 h 84"/>
                  <a:gd name="T52" fmla="*/ 103 w 124"/>
                  <a:gd name="T53" fmla="*/ 57 h 84"/>
                  <a:gd name="T54" fmla="*/ 105 w 124"/>
                  <a:gd name="T55" fmla="*/ 63 h 84"/>
                  <a:gd name="T56" fmla="*/ 124 w 124"/>
                  <a:gd name="T57" fmla="*/ 49 h 84"/>
                  <a:gd name="T58" fmla="*/ 109 w 124"/>
                  <a:gd name="T59" fmla="*/ 46 h 84"/>
                  <a:gd name="T60" fmla="*/ 95 w 124"/>
                  <a:gd name="T61" fmla="*/ 35 h 84"/>
                  <a:gd name="T62" fmla="*/ 105 w 124"/>
                  <a:gd name="T63" fmla="*/ 28 h 84"/>
                  <a:gd name="T64" fmla="*/ 94 w 124"/>
                  <a:gd name="T65" fmla="*/ 24 h 84"/>
                  <a:gd name="T66" fmla="*/ 91 w 124"/>
                  <a:gd name="T67" fmla="*/ 2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4" h="84">
                    <a:moveTo>
                      <a:pt x="92" y="17"/>
                    </a:moveTo>
                    <a:cubicBezTo>
                      <a:pt x="86" y="17"/>
                      <a:pt x="84" y="12"/>
                      <a:pt x="77" y="12"/>
                    </a:cubicBezTo>
                    <a:cubicBezTo>
                      <a:pt x="75" y="12"/>
                      <a:pt x="71" y="12"/>
                      <a:pt x="68" y="12"/>
                    </a:cubicBezTo>
                    <a:cubicBezTo>
                      <a:pt x="64" y="12"/>
                      <a:pt x="59" y="12"/>
                      <a:pt x="52" y="12"/>
                    </a:cubicBezTo>
                    <a:cubicBezTo>
                      <a:pt x="52" y="10"/>
                      <a:pt x="53" y="10"/>
                      <a:pt x="55" y="7"/>
                    </a:cubicBezTo>
                    <a:cubicBezTo>
                      <a:pt x="55" y="7"/>
                      <a:pt x="53" y="3"/>
                      <a:pt x="51" y="3"/>
                    </a:cubicBezTo>
                    <a:cubicBezTo>
                      <a:pt x="43" y="3"/>
                      <a:pt x="38" y="8"/>
                      <a:pt x="30" y="11"/>
                    </a:cubicBezTo>
                    <a:cubicBezTo>
                      <a:pt x="30" y="12"/>
                      <a:pt x="30" y="12"/>
                      <a:pt x="30" y="14"/>
                    </a:cubicBezTo>
                    <a:cubicBezTo>
                      <a:pt x="27" y="15"/>
                      <a:pt x="25" y="16"/>
                      <a:pt x="22" y="16"/>
                    </a:cubicBezTo>
                    <a:cubicBezTo>
                      <a:pt x="22" y="14"/>
                      <a:pt x="22" y="13"/>
                      <a:pt x="22" y="12"/>
                    </a:cubicBezTo>
                    <a:cubicBezTo>
                      <a:pt x="22" y="6"/>
                      <a:pt x="31" y="6"/>
                      <a:pt x="32" y="0"/>
                    </a:cubicBezTo>
                    <a:cubicBezTo>
                      <a:pt x="26" y="0"/>
                      <a:pt x="26" y="0"/>
                      <a:pt x="26" y="0"/>
                    </a:cubicBezTo>
                    <a:cubicBezTo>
                      <a:pt x="19" y="4"/>
                      <a:pt x="2" y="9"/>
                      <a:pt x="2" y="17"/>
                    </a:cubicBezTo>
                    <a:cubicBezTo>
                      <a:pt x="2" y="18"/>
                      <a:pt x="3" y="18"/>
                      <a:pt x="4" y="19"/>
                    </a:cubicBezTo>
                    <a:cubicBezTo>
                      <a:pt x="9" y="19"/>
                      <a:pt x="9" y="19"/>
                      <a:pt x="9" y="19"/>
                    </a:cubicBezTo>
                    <a:cubicBezTo>
                      <a:pt x="10" y="18"/>
                      <a:pt x="10" y="18"/>
                      <a:pt x="10" y="18"/>
                    </a:cubicBezTo>
                    <a:cubicBezTo>
                      <a:pt x="10" y="20"/>
                      <a:pt x="10" y="21"/>
                      <a:pt x="10" y="23"/>
                    </a:cubicBezTo>
                    <a:cubicBezTo>
                      <a:pt x="9" y="21"/>
                      <a:pt x="2" y="21"/>
                      <a:pt x="0" y="24"/>
                    </a:cubicBezTo>
                    <a:cubicBezTo>
                      <a:pt x="2" y="27"/>
                      <a:pt x="5" y="25"/>
                      <a:pt x="9" y="24"/>
                    </a:cubicBezTo>
                    <a:cubicBezTo>
                      <a:pt x="9" y="26"/>
                      <a:pt x="10" y="28"/>
                      <a:pt x="11" y="28"/>
                    </a:cubicBezTo>
                    <a:cubicBezTo>
                      <a:pt x="14" y="28"/>
                      <a:pt x="15" y="24"/>
                      <a:pt x="19" y="24"/>
                    </a:cubicBezTo>
                    <a:cubicBezTo>
                      <a:pt x="27" y="24"/>
                      <a:pt x="34" y="26"/>
                      <a:pt x="41" y="29"/>
                    </a:cubicBezTo>
                    <a:cubicBezTo>
                      <a:pt x="46" y="29"/>
                      <a:pt x="46" y="29"/>
                      <a:pt x="46" y="29"/>
                    </a:cubicBezTo>
                    <a:cubicBezTo>
                      <a:pt x="46" y="27"/>
                      <a:pt x="48" y="24"/>
                      <a:pt x="51" y="24"/>
                    </a:cubicBezTo>
                    <a:cubicBezTo>
                      <a:pt x="54" y="24"/>
                      <a:pt x="54" y="30"/>
                      <a:pt x="58" y="28"/>
                    </a:cubicBezTo>
                    <a:cubicBezTo>
                      <a:pt x="59" y="32"/>
                      <a:pt x="63" y="38"/>
                      <a:pt x="70" y="38"/>
                    </a:cubicBezTo>
                    <a:cubicBezTo>
                      <a:pt x="69" y="39"/>
                      <a:pt x="70" y="41"/>
                      <a:pt x="70" y="42"/>
                    </a:cubicBezTo>
                    <a:cubicBezTo>
                      <a:pt x="70" y="46"/>
                      <a:pt x="65" y="47"/>
                      <a:pt x="64" y="51"/>
                    </a:cubicBezTo>
                    <a:cubicBezTo>
                      <a:pt x="65" y="51"/>
                      <a:pt x="66" y="51"/>
                      <a:pt x="67" y="51"/>
                    </a:cubicBezTo>
                    <a:cubicBezTo>
                      <a:pt x="69" y="51"/>
                      <a:pt x="70" y="50"/>
                      <a:pt x="73" y="49"/>
                    </a:cubicBezTo>
                    <a:cubicBezTo>
                      <a:pt x="84" y="52"/>
                      <a:pt x="84" y="52"/>
                      <a:pt x="84" y="52"/>
                    </a:cubicBezTo>
                    <a:cubicBezTo>
                      <a:pt x="84" y="53"/>
                      <a:pt x="84" y="53"/>
                      <a:pt x="84" y="53"/>
                    </a:cubicBezTo>
                    <a:cubicBezTo>
                      <a:pt x="83" y="55"/>
                      <a:pt x="81" y="56"/>
                      <a:pt x="77" y="56"/>
                    </a:cubicBezTo>
                    <a:cubicBezTo>
                      <a:pt x="73" y="56"/>
                      <a:pt x="70" y="57"/>
                      <a:pt x="69" y="52"/>
                    </a:cubicBezTo>
                    <a:cubicBezTo>
                      <a:pt x="64" y="52"/>
                      <a:pt x="64" y="52"/>
                      <a:pt x="64" y="52"/>
                    </a:cubicBezTo>
                    <a:cubicBezTo>
                      <a:pt x="63" y="52"/>
                      <a:pt x="61" y="54"/>
                      <a:pt x="56" y="54"/>
                    </a:cubicBezTo>
                    <a:cubicBezTo>
                      <a:pt x="56" y="56"/>
                      <a:pt x="55" y="57"/>
                      <a:pt x="55" y="60"/>
                    </a:cubicBezTo>
                    <a:cubicBezTo>
                      <a:pt x="54" y="60"/>
                      <a:pt x="43" y="61"/>
                      <a:pt x="43" y="63"/>
                    </a:cubicBezTo>
                    <a:cubicBezTo>
                      <a:pt x="43" y="66"/>
                      <a:pt x="49" y="66"/>
                      <a:pt x="52" y="68"/>
                    </a:cubicBezTo>
                    <a:cubicBezTo>
                      <a:pt x="54" y="69"/>
                      <a:pt x="57" y="72"/>
                      <a:pt x="58" y="76"/>
                    </a:cubicBezTo>
                    <a:cubicBezTo>
                      <a:pt x="59" y="80"/>
                      <a:pt x="75" y="84"/>
                      <a:pt x="80" y="84"/>
                    </a:cubicBezTo>
                    <a:cubicBezTo>
                      <a:pt x="81" y="84"/>
                      <a:pt x="83" y="84"/>
                      <a:pt x="84" y="83"/>
                    </a:cubicBezTo>
                    <a:cubicBezTo>
                      <a:pt x="83" y="78"/>
                      <a:pt x="76" y="79"/>
                      <a:pt x="75" y="72"/>
                    </a:cubicBezTo>
                    <a:cubicBezTo>
                      <a:pt x="78" y="72"/>
                      <a:pt x="78" y="72"/>
                      <a:pt x="78" y="72"/>
                    </a:cubicBezTo>
                    <a:cubicBezTo>
                      <a:pt x="80" y="76"/>
                      <a:pt x="84" y="78"/>
                      <a:pt x="89" y="78"/>
                    </a:cubicBezTo>
                    <a:cubicBezTo>
                      <a:pt x="92" y="78"/>
                      <a:pt x="93" y="76"/>
                      <a:pt x="96" y="76"/>
                    </a:cubicBezTo>
                    <a:cubicBezTo>
                      <a:pt x="96" y="74"/>
                      <a:pt x="96" y="73"/>
                      <a:pt x="96" y="71"/>
                    </a:cubicBezTo>
                    <a:cubicBezTo>
                      <a:pt x="96" y="70"/>
                      <a:pt x="88" y="58"/>
                      <a:pt x="86" y="58"/>
                    </a:cubicBezTo>
                    <a:cubicBezTo>
                      <a:pt x="86" y="56"/>
                      <a:pt x="86" y="56"/>
                      <a:pt x="86" y="56"/>
                    </a:cubicBezTo>
                    <a:cubicBezTo>
                      <a:pt x="90" y="56"/>
                      <a:pt x="90" y="56"/>
                      <a:pt x="90" y="56"/>
                    </a:cubicBezTo>
                    <a:cubicBezTo>
                      <a:pt x="90" y="53"/>
                      <a:pt x="91" y="51"/>
                      <a:pt x="92" y="51"/>
                    </a:cubicBezTo>
                    <a:cubicBezTo>
                      <a:pt x="95" y="51"/>
                      <a:pt x="95" y="53"/>
                      <a:pt x="97" y="53"/>
                    </a:cubicBezTo>
                    <a:cubicBezTo>
                      <a:pt x="99" y="53"/>
                      <a:pt x="100" y="53"/>
                      <a:pt x="103" y="53"/>
                    </a:cubicBezTo>
                    <a:cubicBezTo>
                      <a:pt x="103" y="55"/>
                      <a:pt x="103" y="56"/>
                      <a:pt x="103" y="57"/>
                    </a:cubicBezTo>
                    <a:cubicBezTo>
                      <a:pt x="102" y="57"/>
                      <a:pt x="101" y="57"/>
                      <a:pt x="100" y="57"/>
                    </a:cubicBezTo>
                    <a:cubicBezTo>
                      <a:pt x="100" y="58"/>
                      <a:pt x="104" y="63"/>
                      <a:pt x="105" y="63"/>
                    </a:cubicBezTo>
                    <a:cubicBezTo>
                      <a:pt x="108" y="63"/>
                      <a:pt x="107" y="58"/>
                      <a:pt x="110" y="58"/>
                    </a:cubicBezTo>
                    <a:cubicBezTo>
                      <a:pt x="116" y="58"/>
                      <a:pt x="118" y="52"/>
                      <a:pt x="124" y="49"/>
                    </a:cubicBezTo>
                    <a:cubicBezTo>
                      <a:pt x="122" y="49"/>
                      <a:pt x="120" y="48"/>
                      <a:pt x="119" y="46"/>
                    </a:cubicBezTo>
                    <a:cubicBezTo>
                      <a:pt x="117" y="47"/>
                      <a:pt x="112" y="47"/>
                      <a:pt x="109" y="46"/>
                    </a:cubicBezTo>
                    <a:cubicBezTo>
                      <a:pt x="110" y="45"/>
                      <a:pt x="111" y="43"/>
                      <a:pt x="111" y="41"/>
                    </a:cubicBezTo>
                    <a:cubicBezTo>
                      <a:pt x="104" y="41"/>
                      <a:pt x="100" y="39"/>
                      <a:pt x="95" y="35"/>
                    </a:cubicBezTo>
                    <a:cubicBezTo>
                      <a:pt x="95" y="35"/>
                      <a:pt x="104" y="35"/>
                      <a:pt x="104" y="34"/>
                    </a:cubicBezTo>
                    <a:cubicBezTo>
                      <a:pt x="105" y="28"/>
                      <a:pt x="105" y="28"/>
                      <a:pt x="105" y="28"/>
                    </a:cubicBezTo>
                    <a:cubicBezTo>
                      <a:pt x="106" y="26"/>
                      <a:pt x="96" y="27"/>
                      <a:pt x="96" y="24"/>
                    </a:cubicBezTo>
                    <a:cubicBezTo>
                      <a:pt x="94" y="24"/>
                      <a:pt x="94" y="24"/>
                      <a:pt x="94" y="24"/>
                    </a:cubicBezTo>
                    <a:cubicBezTo>
                      <a:pt x="92" y="24"/>
                      <a:pt x="88" y="25"/>
                      <a:pt x="86" y="27"/>
                    </a:cubicBezTo>
                    <a:cubicBezTo>
                      <a:pt x="91" y="22"/>
                      <a:pt x="91" y="22"/>
                      <a:pt x="91" y="22"/>
                    </a:cubicBezTo>
                    <a:cubicBezTo>
                      <a:pt x="92" y="19"/>
                      <a:pt x="88" y="20"/>
                      <a:pt x="92" y="1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5" name="Freeform 351"/>
              <p:cNvSpPr>
                <a:spLocks/>
              </p:cNvSpPr>
              <p:nvPr/>
            </p:nvSpPr>
            <p:spPr bwMode="auto">
              <a:xfrm>
                <a:off x="4737" y="2814"/>
                <a:ext cx="5" cy="5"/>
              </a:xfrm>
              <a:custGeom>
                <a:avLst/>
                <a:gdLst>
                  <a:gd name="T0" fmla="*/ 0 w 2"/>
                  <a:gd name="T1" fmla="*/ 2 h 2"/>
                  <a:gd name="T2" fmla="*/ 2 w 2"/>
                  <a:gd name="T3" fmla="*/ 0 h 2"/>
                  <a:gd name="T4" fmla="*/ 1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1"/>
                      <a:pt x="1" y="1"/>
                      <a:pt x="2" y="0"/>
                    </a:cubicBezTo>
                    <a:cubicBezTo>
                      <a:pt x="1" y="0"/>
                      <a:pt x="1" y="0"/>
                      <a:pt x="1" y="0"/>
                    </a:cubicBezTo>
                    <a:lnTo>
                      <a:pt x="0" y="2"/>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6" name="Freeform 352"/>
              <p:cNvSpPr>
                <a:spLocks/>
              </p:cNvSpPr>
              <p:nvPr/>
            </p:nvSpPr>
            <p:spPr bwMode="auto">
              <a:xfrm>
                <a:off x="4383" y="2316"/>
                <a:ext cx="661" cy="567"/>
              </a:xfrm>
              <a:custGeom>
                <a:avLst/>
                <a:gdLst>
                  <a:gd name="T0" fmla="*/ 268 w 280"/>
                  <a:gd name="T1" fmla="*/ 107 h 240"/>
                  <a:gd name="T2" fmla="*/ 264 w 280"/>
                  <a:gd name="T3" fmla="*/ 102 h 240"/>
                  <a:gd name="T4" fmla="*/ 248 w 280"/>
                  <a:gd name="T5" fmla="*/ 73 h 240"/>
                  <a:gd name="T6" fmla="*/ 240 w 280"/>
                  <a:gd name="T7" fmla="*/ 34 h 240"/>
                  <a:gd name="T8" fmla="*/ 234 w 280"/>
                  <a:gd name="T9" fmla="*/ 11 h 240"/>
                  <a:gd name="T10" fmla="*/ 221 w 280"/>
                  <a:gd name="T11" fmla="*/ 33 h 240"/>
                  <a:gd name="T12" fmla="*/ 196 w 280"/>
                  <a:gd name="T13" fmla="*/ 53 h 240"/>
                  <a:gd name="T14" fmla="*/ 182 w 280"/>
                  <a:gd name="T15" fmla="*/ 47 h 240"/>
                  <a:gd name="T16" fmla="*/ 188 w 280"/>
                  <a:gd name="T17" fmla="*/ 18 h 240"/>
                  <a:gd name="T18" fmla="*/ 182 w 280"/>
                  <a:gd name="T19" fmla="*/ 15 h 240"/>
                  <a:gd name="T20" fmla="*/ 162 w 280"/>
                  <a:gd name="T21" fmla="*/ 5 h 240"/>
                  <a:gd name="T22" fmla="*/ 160 w 280"/>
                  <a:gd name="T23" fmla="*/ 14 h 240"/>
                  <a:gd name="T24" fmla="*/ 137 w 280"/>
                  <a:gd name="T25" fmla="*/ 34 h 240"/>
                  <a:gd name="T26" fmla="*/ 131 w 280"/>
                  <a:gd name="T27" fmla="*/ 39 h 240"/>
                  <a:gd name="T28" fmla="*/ 122 w 280"/>
                  <a:gd name="T29" fmla="*/ 29 h 240"/>
                  <a:gd name="T30" fmla="*/ 110 w 280"/>
                  <a:gd name="T31" fmla="*/ 35 h 240"/>
                  <a:gd name="T32" fmla="*/ 101 w 280"/>
                  <a:gd name="T33" fmla="*/ 43 h 240"/>
                  <a:gd name="T34" fmla="*/ 95 w 280"/>
                  <a:gd name="T35" fmla="*/ 52 h 240"/>
                  <a:gd name="T36" fmla="*/ 92 w 280"/>
                  <a:gd name="T37" fmla="*/ 62 h 240"/>
                  <a:gd name="T38" fmla="*/ 82 w 280"/>
                  <a:gd name="T39" fmla="*/ 61 h 240"/>
                  <a:gd name="T40" fmla="*/ 71 w 280"/>
                  <a:gd name="T41" fmla="*/ 80 h 240"/>
                  <a:gd name="T42" fmla="*/ 41 w 280"/>
                  <a:gd name="T43" fmla="*/ 87 h 240"/>
                  <a:gd name="T44" fmla="*/ 21 w 280"/>
                  <a:gd name="T45" fmla="*/ 104 h 240"/>
                  <a:gd name="T46" fmla="*/ 17 w 280"/>
                  <a:gd name="T47" fmla="*/ 113 h 240"/>
                  <a:gd name="T48" fmla="*/ 16 w 280"/>
                  <a:gd name="T49" fmla="*/ 129 h 240"/>
                  <a:gd name="T50" fmla="*/ 6 w 280"/>
                  <a:gd name="T51" fmla="*/ 128 h 240"/>
                  <a:gd name="T52" fmla="*/ 13 w 280"/>
                  <a:gd name="T53" fmla="*/ 162 h 240"/>
                  <a:gd name="T54" fmla="*/ 13 w 280"/>
                  <a:gd name="T55" fmla="*/ 179 h 240"/>
                  <a:gd name="T56" fmla="*/ 0 w 280"/>
                  <a:gd name="T57" fmla="*/ 198 h 240"/>
                  <a:gd name="T58" fmla="*/ 37 w 280"/>
                  <a:gd name="T59" fmla="*/ 199 h 240"/>
                  <a:gd name="T60" fmla="*/ 64 w 280"/>
                  <a:gd name="T61" fmla="*/ 191 h 240"/>
                  <a:gd name="T62" fmla="*/ 101 w 280"/>
                  <a:gd name="T63" fmla="*/ 180 h 240"/>
                  <a:gd name="T64" fmla="*/ 115 w 280"/>
                  <a:gd name="T65" fmla="*/ 177 h 240"/>
                  <a:gd name="T66" fmla="*/ 135 w 280"/>
                  <a:gd name="T67" fmla="*/ 191 h 240"/>
                  <a:gd name="T68" fmla="*/ 152 w 280"/>
                  <a:gd name="T69" fmla="*/ 194 h 240"/>
                  <a:gd name="T70" fmla="*/ 146 w 280"/>
                  <a:gd name="T71" fmla="*/ 209 h 240"/>
                  <a:gd name="T72" fmla="*/ 154 w 280"/>
                  <a:gd name="T73" fmla="*/ 208 h 240"/>
                  <a:gd name="T74" fmla="*/ 156 w 280"/>
                  <a:gd name="T75" fmla="*/ 214 h 240"/>
                  <a:gd name="T76" fmla="*/ 153 w 280"/>
                  <a:gd name="T77" fmla="*/ 228 h 240"/>
                  <a:gd name="T78" fmla="*/ 171 w 280"/>
                  <a:gd name="T79" fmla="*/ 240 h 240"/>
                  <a:gd name="T80" fmla="*/ 188 w 280"/>
                  <a:gd name="T81" fmla="*/ 238 h 240"/>
                  <a:gd name="T82" fmla="*/ 207 w 280"/>
                  <a:gd name="T83" fmla="*/ 232 h 240"/>
                  <a:gd name="T84" fmla="*/ 219 w 280"/>
                  <a:gd name="T85" fmla="*/ 225 h 240"/>
                  <a:gd name="T86" fmla="*/ 244 w 280"/>
                  <a:gd name="T87" fmla="*/ 191 h 240"/>
                  <a:gd name="T88" fmla="*/ 277 w 280"/>
                  <a:gd name="T89" fmla="*/ 1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0" h="240">
                    <a:moveTo>
                      <a:pt x="280" y="127"/>
                    </a:moveTo>
                    <a:cubicBezTo>
                      <a:pt x="276" y="120"/>
                      <a:pt x="270" y="114"/>
                      <a:pt x="268" y="107"/>
                    </a:cubicBezTo>
                    <a:cubicBezTo>
                      <a:pt x="270" y="106"/>
                      <a:pt x="271" y="106"/>
                      <a:pt x="272" y="103"/>
                    </a:cubicBezTo>
                    <a:cubicBezTo>
                      <a:pt x="270" y="103"/>
                      <a:pt x="264" y="102"/>
                      <a:pt x="264" y="102"/>
                    </a:cubicBezTo>
                    <a:cubicBezTo>
                      <a:pt x="263" y="99"/>
                      <a:pt x="258" y="84"/>
                      <a:pt x="258" y="81"/>
                    </a:cubicBezTo>
                    <a:cubicBezTo>
                      <a:pt x="256" y="81"/>
                      <a:pt x="248" y="75"/>
                      <a:pt x="248" y="73"/>
                    </a:cubicBezTo>
                    <a:cubicBezTo>
                      <a:pt x="248" y="60"/>
                      <a:pt x="244" y="50"/>
                      <a:pt x="244" y="36"/>
                    </a:cubicBezTo>
                    <a:cubicBezTo>
                      <a:pt x="243" y="36"/>
                      <a:pt x="240" y="35"/>
                      <a:pt x="240" y="34"/>
                    </a:cubicBezTo>
                    <a:cubicBezTo>
                      <a:pt x="238" y="34"/>
                      <a:pt x="234" y="30"/>
                      <a:pt x="234" y="27"/>
                    </a:cubicBezTo>
                    <a:cubicBezTo>
                      <a:pt x="234" y="24"/>
                      <a:pt x="234" y="15"/>
                      <a:pt x="234" y="11"/>
                    </a:cubicBezTo>
                    <a:cubicBezTo>
                      <a:pt x="234" y="11"/>
                      <a:pt x="231" y="4"/>
                      <a:pt x="230" y="0"/>
                    </a:cubicBezTo>
                    <a:cubicBezTo>
                      <a:pt x="230" y="13"/>
                      <a:pt x="221" y="19"/>
                      <a:pt x="221" y="33"/>
                    </a:cubicBezTo>
                    <a:cubicBezTo>
                      <a:pt x="221" y="42"/>
                      <a:pt x="214" y="63"/>
                      <a:pt x="207" y="63"/>
                    </a:cubicBezTo>
                    <a:cubicBezTo>
                      <a:pt x="202" y="63"/>
                      <a:pt x="201" y="56"/>
                      <a:pt x="196" y="53"/>
                    </a:cubicBezTo>
                    <a:cubicBezTo>
                      <a:pt x="192" y="52"/>
                      <a:pt x="191" y="48"/>
                      <a:pt x="187" y="47"/>
                    </a:cubicBezTo>
                    <a:cubicBezTo>
                      <a:pt x="186" y="47"/>
                      <a:pt x="183" y="48"/>
                      <a:pt x="182" y="47"/>
                    </a:cubicBezTo>
                    <a:cubicBezTo>
                      <a:pt x="179" y="43"/>
                      <a:pt x="181" y="41"/>
                      <a:pt x="176" y="38"/>
                    </a:cubicBezTo>
                    <a:cubicBezTo>
                      <a:pt x="178" y="36"/>
                      <a:pt x="188" y="22"/>
                      <a:pt x="188" y="18"/>
                    </a:cubicBezTo>
                    <a:cubicBezTo>
                      <a:pt x="188" y="18"/>
                      <a:pt x="187" y="16"/>
                      <a:pt x="186" y="16"/>
                    </a:cubicBezTo>
                    <a:cubicBezTo>
                      <a:pt x="184" y="16"/>
                      <a:pt x="183" y="15"/>
                      <a:pt x="182" y="15"/>
                    </a:cubicBezTo>
                    <a:cubicBezTo>
                      <a:pt x="181" y="15"/>
                      <a:pt x="179" y="15"/>
                      <a:pt x="178" y="15"/>
                    </a:cubicBezTo>
                    <a:cubicBezTo>
                      <a:pt x="170" y="15"/>
                      <a:pt x="165" y="12"/>
                      <a:pt x="162" y="5"/>
                    </a:cubicBezTo>
                    <a:cubicBezTo>
                      <a:pt x="161" y="6"/>
                      <a:pt x="158" y="6"/>
                      <a:pt x="156" y="6"/>
                    </a:cubicBezTo>
                    <a:cubicBezTo>
                      <a:pt x="155" y="10"/>
                      <a:pt x="158" y="10"/>
                      <a:pt x="160" y="14"/>
                    </a:cubicBezTo>
                    <a:cubicBezTo>
                      <a:pt x="158" y="20"/>
                      <a:pt x="150" y="14"/>
                      <a:pt x="142" y="23"/>
                    </a:cubicBezTo>
                    <a:cubicBezTo>
                      <a:pt x="142" y="27"/>
                      <a:pt x="137" y="29"/>
                      <a:pt x="137" y="34"/>
                    </a:cubicBezTo>
                    <a:cubicBezTo>
                      <a:pt x="137" y="38"/>
                      <a:pt x="137" y="39"/>
                      <a:pt x="134" y="39"/>
                    </a:cubicBezTo>
                    <a:cubicBezTo>
                      <a:pt x="133" y="39"/>
                      <a:pt x="132" y="40"/>
                      <a:pt x="131" y="39"/>
                    </a:cubicBezTo>
                    <a:cubicBezTo>
                      <a:pt x="130" y="39"/>
                      <a:pt x="129" y="41"/>
                      <a:pt x="129" y="41"/>
                    </a:cubicBezTo>
                    <a:cubicBezTo>
                      <a:pt x="125" y="41"/>
                      <a:pt x="126" y="31"/>
                      <a:pt x="122" y="29"/>
                    </a:cubicBezTo>
                    <a:cubicBezTo>
                      <a:pt x="119" y="29"/>
                      <a:pt x="117" y="30"/>
                      <a:pt x="114" y="29"/>
                    </a:cubicBezTo>
                    <a:cubicBezTo>
                      <a:pt x="113" y="30"/>
                      <a:pt x="114" y="37"/>
                      <a:pt x="110" y="35"/>
                    </a:cubicBezTo>
                    <a:cubicBezTo>
                      <a:pt x="108" y="39"/>
                      <a:pt x="108" y="39"/>
                      <a:pt x="105" y="44"/>
                    </a:cubicBezTo>
                    <a:cubicBezTo>
                      <a:pt x="104" y="44"/>
                      <a:pt x="105" y="44"/>
                      <a:pt x="101" y="43"/>
                    </a:cubicBezTo>
                    <a:cubicBezTo>
                      <a:pt x="101" y="46"/>
                      <a:pt x="100" y="47"/>
                      <a:pt x="101" y="52"/>
                    </a:cubicBezTo>
                    <a:cubicBezTo>
                      <a:pt x="95" y="52"/>
                      <a:pt x="95" y="52"/>
                      <a:pt x="95" y="52"/>
                    </a:cubicBezTo>
                    <a:cubicBezTo>
                      <a:pt x="95" y="51"/>
                      <a:pt x="95" y="51"/>
                      <a:pt x="95" y="51"/>
                    </a:cubicBezTo>
                    <a:cubicBezTo>
                      <a:pt x="93" y="52"/>
                      <a:pt x="93" y="59"/>
                      <a:pt x="92" y="62"/>
                    </a:cubicBezTo>
                    <a:cubicBezTo>
                      <a:pt x="92" y="60"/>
                      <a:pt x="89" y="58"/>
                      <a:pt x="89" y="53"/>
                    </a:cubicBezTo>
                    <a:cubicBezTo>
                      <a:pt x="85" y="56"/>
                      <a:pt x="86" y="58"/>
                      <a:pt x="82" y="61"/>
                    </a:cubicBezTo>
                    <a:cubicBezTo>
                      <a:pt x="82" y="62"/>
                      <a:pt x="83" y="64"/>
                      <a:pt x="84" y="64"/>
                    </a:cubicBezTo>
                    <a:cubicBezTo>
                      <a:pt x="82" y="68"/>
                      <a:pt x="75" y="78"/>
                      <a:pt x="71" y="80"/>
                    </a:cubicBezTo>
                    <a:cubicBezTo>
                      <a:pt x="68" y="81"/>
                      <a:pt x="63" y="81"/>
                      <a:pt x="60" y="81"/>
                    </a:cubicBezTo>
                    <a:cubicBezTo>
                      <a:pt x="53" y="81"/>
                      <a:pt x="45" y="88"/>
                      <a:pt x="41" y="87"/>
                    </a:cubicBezTo>
                    <a:cubicBezTo>
                      <a:pt x="38" y="93"/>
                      <a:pt x="31" y="91"/>
                      <a:pt x="27" y="96"/>
                    </a:cubicBezTo>
                    <a:cubicBezTo>
                      <a:pt x="25" y="99"/>
                      <a:pt x="25" y="102"/>
                      <a:pt x="21" y="104"/>
                    </a:cubicBezTo>
                    <a:cubicBezTo>
                      <a:pt x="20" y="103"/>
                      <a:pt x="19" y="103"/>
                      <a:pt x="18" y="99"/>
                    </a:cubicBezTo>
                    <a:cubicBezTo>
                      <a:pt x="18" y="104"/>
                      <a:pt x="17" y="111"/>
                      <a:pt x="17" y="113"/>
                    </a:cubicBezTo>
                    <a:cubicBezTo>
                      <a:pt x="15" y="113"/>
                      <a:pt x="12" y="116"/>
                      <a:pt x="12" y="120"/>
                    </a:cubicBezTo>
                    <a:cubicBezTo>
                      <a:pt x="12" y="123"/>
                      <a:pt x="16" y="125"/>
                      <a:pt x="16" y="129"/>
                    </a:cubicBezTo>
                    <a:cubicBezTo>
                      <a:pt x="16" y="132"/>
                      <a:pt x="14" y="133"/>
                      <a:pt x="13" y="135"/>
                    </a:cubicBezTo>
                    <a:cubicBezTo>
                      <a:pt x="11" y="135"/>
                      <a:pt x="7" y="131"/>
                      <a:pt x="6" y="128"/>
                    </a:cubicBezTo>
                    <a:cubicBezTo>
                      <a:pt x="6" y="133"/>
                      <a:pt x="6" y="133"/>
                      <a:pt x="6" y="133"/>
                    </a:cubicBezTo>
                    <a:cubicBezTo>
                      <a:pt x="7" y="140"/>
                      <a:pt x="13" y="151"/>
                      <a:pt x="13" y="162"/>
                    </a:cubicBezTo>
                    <a:cubicBezTo>
                      <a:pt x="13" y="166"/>
                      <a:pt x="9" y="165"/>
                      <a:pt x="9" y="170"/>
                    </a:cubicBezTo>
                    <a:cubicBezTo>
                      <a:pt x="9" y="174"/>
                      <a:pt x="13" y="174"/>
                      <a:pt x="13" y="179"/>
                    </a:cubicBezTo>
                    <a:cubicBezTo>
                      <a:pt x="13" y="185"/>
                      <a:pt x="10" y="194"/>
                      <a:pt x="6" y="195"/>
                    </a:cubicBezTo>
                    <a:cubicBezTo>
                      <a:pt x="4" y="196"/>
                      <a:pt x="0" y="195"/>
                      <a:pt x="0" y="198"/>
                    </a:cubicBezTo>
                    <a:cubicBezTo>
                      <a:pt x="0" y="204"/>
                      <a:pt x="6" y="207"/>
                      <a:pt x="13" y="207"/>
                    </a:cubicBezTo>
                    <a:cubicBezTo>
                      <a:pt x="26" y="207"/>
                      <a:pt x="26" y="202"/>
                      <a:pt x="37" y="199"/>
                    </a:cubicBezTo>
                    <a:cubicBezTo>
                      <a:pt x="56" y="199"/>
                      <a:pt x="56" y="199"/>
                      <a:pt x="56" y="199"/>
                    </a:cubicBezTo>
                    <a:cubicBezTo>
                      <a:pt x="60" y="199"/>
                      <a:pt x="61" y="195"/>
                      <a:pt x="64" y="191"/>
                    </a:cubicBezTo>
                    <a:cubicBezTo>
                      <a:pt x="67" y="190"/>
                      <a:pt x="77" y="185"/>
                      <a:pt x="80" y="185"/>
                    </a:cubicBezTo>
                    <a:cubicBezTo>
                      <a:pt x="88" y="182"/>
                      <a:pt x="92" y="185"/>
                      <a:pt x="101" y="180"/>
                    </a:cubicBezTo>
                    <a:cubicBezTo>
                      <a:pt x="111" y="180"/>
                      <a:pt x="111" y="180"/>
                      <a:pt x="111" y="180"/>
                    </a:cubicBezTo>
                    <a:cubicBezTo>
                      <a:pt x="112" y="179"/>
                      <a:pt x="113" y="177"/>
                      <a:pt x="115" y="177"/>
                    </a:cubicBezTo>
                    <a:cubicBezTo>
                      <a:pt x="121" y="177"/>
                      <a:pt x="129" y="182"/>
                      <a:pt x="132" y="186"/>
                    </a:cubicBezTo>
                    <a:cubicBezTo>
                      <a:pt x="131" y="190"/>
                      <a:pt x="132" y="191"/>
                      <a:pt x="135" y="191"/>
                    </a:cubicBezTo>
                    <a:cubicBezTo>
                      <a:pt x="135" y="207"/>
                      <a:pt x="135" y="207"/>
                      <a:pt x="135" y="207"/>
                    </a:cubicBezTo>
                    <a:cubicBezTo>
                      <a:pt x="136" y="207"/>
                      <a:pt x="150" y="196"/>
                      <a:pt x="152" y="194"/>
                    </a:cubicBezTo>
                    <a:cubicBezTo>
                      <a:pt x="154" y="192"/>
                      <a:pt x="150" y="202"/>
                      <a:pt x="144" y="209"/>
                    </a:cubicBezTo>
                    <a:cubicBezTo>
                      <a:pt x="146" y="209"/>
                      <a:pt x="146" y="209"/>
                      <a:pt x="146" y="209"/>
                    </a:cubicBezTo>
                    <a:cubicBezTo>
                      <a:pt x="150" y="208"/>
                      <a:pt x="150" y="203"/>
                      <a:pt x="154" y="202"/>
                    </a:cubicBezTo>
                    <a:cubicBezTo>
                      <a:pt x="154" y="208"/>
                      <a:pt x="154" y="208"/>
                      <a:pt x="154" y="208"/>
                    </a:cubicBezTo>
                    <a:cubicBezTo>
                      <a:pt x="154" y="209"/>
                      <a:pt x="153" y="210"/>
                      <a:pt x="152" y="211"/>
                    </a:cubicBezTo>
                    <a:cubicBezTo>
                      <a:pt x="156" y="214"/>
                      <a:pt x="156" y="214"/>
                      <a:pt x="156" y="214"/>
                    </a:cubicBezTo>
                    <a:cubicBezTo>
                      <a:pt x="156" y="220"/>
                      <a:pt x="156" y="220"/>
                      <a:pt x="156" y="220"/>
                    </a:cubicBezTo>
                    <a:cubicBezTo>
                      <a:pt x="156" y="223"/>
                      <a:pt x="153" y="224"/>
                      <a:pt x="153" y="228"/>
                    </a:cubicBezTo>
                    <a:cubicBezTo>
                      <a:pt x="153" y="234"/>
                      <a:pt x="162" y="237"/>
                      <a:pt x="169" y="237"/>
                    </a:cubicBezTo>
                    <a:cubicBezTo>
                      <a:pt x="169" y="238"/>
                      <a:pt x="170" y="240"/>
                      <a:pt x="171" y="240"/>
                    </a:cubicBezTo>
                    <a:cubicBezTo>
                      <a:pt x="174" y="240"/>
                      <a:pt x="179" y="234"/>
                      <a:pt x="183" y="232"/>
                    </a:cubicBezTo>
                    <a:cubicBezTo>
                      <a:pt x="183" y="233"/>
                      <a:pt x="183" y="238"/>
                      <a:pt x="188" y="238"/>
                    </a:cubicBezTo>
                    <a:cubicBezTo>
                      <a:pt x="188" y="240"/>
                      <a:pt x="188" y="240"/>
                      <a:pt x="188" y="240"/>
                    </a:cubicBezTo>
                    <a:cubicBezTo>
                      <a:pt x="198" y="238"/>
                      <a:pt x="203" y="232"/>
                      <a:pt x="207" y="232"/>
                    </a:cubicBezTo>
                    <a:cubicBezTo>
                      <a:pt x="208" y="232"/>
                      <a:pt x="210" y="232"/>
                      <a:pt x="213" y="232"/>
                    </a:cubicBezTo>
                    <a:cubicBezTo>
                      <a:pt x="216" y="232"/>
                      <a:pt x="215" y="228"/>
                      <a:pt x="219" y="225"/>
                    </a:cubicBezTo>
                    <a:cubicBezTo>
                      <a:pt x="224" y="218"/>
                      <a:pt x="224" y="215"/>
                      <a:pt x="230" y="209"/>
                    </a:cubicBezTo>
                    <a:cubicBezTo>
                      <a:pt x="235" y="204"/>
                      <a:pt x="244" y="201"/>
                      <a:pt x="244" y="191"/>
                    </a:cubicBezTo>
                    <a:cubicBezTo>
                      <a:pt x="256" y="191"/>
                      <a:pt x="261" y="175"/>
                      <a:pt x="266" y="167"/>
                    </a:cubicBezTo>
                    <a:cubicBezTo>
                      <a:pt x="270" y="160"/>
                      <a:pt x="279" y="151"/>
                      <a:pt x="277" y="140"/>
                    </a:cubicBezTo>
                    <a:cubicBezTo>
                      <a:pt x="277" y="140"/>
                      <a:pt x="280" y="126"/>
                      <a:pt x="280" y="12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7" name="Freeform 353"/>
              <p:cNvSpPr>
                <a:spLocks/>
              </p:cNvSpPr>
              <p:nvPr/>
            </p:nvSpPr>
            <p:spPr bwMode="auto">
              <a:xfrm>
                <a:off x="4158" y="2002"/>
                <a:ext cx="180" cy="226"/>
              </a:xfrm>
              <a:custGeom>
                <a:avLst/>
                <a:gdLst>
                  <a:gd name="T0" fmla="*/ 76 w 76"/>
                  <a:gd name="T1" fmla="*/ 72 h 96"/>
                  <a:gd name="T2" fmla="*/ 76 w 76"/>
                  <a:gd name="T3" fmla="*/ 68 h 96"/>
                  <a:gd name="T4" fmla="*/ 65 w 76"/>
                  <a:gd name="T5" fmla="*/ 56 h 96"/>
                  <a:gd name="T6" fmla="*/ 58 w 76"/>
                  <a:gd name="T7" fmla="*/ 53 h 96"/>
                  <a:gd name="T8" fmla="*/ 58 w 76"/>
                  <a:gd name="T9" fmla="*/ 47 h 96"/>
                  <a:gd name="T10" fmla="*/ 61 w 76"/>
                  <a:gd name="T11" fmla="*/ 46 h 96"/>
                  <a:gd name="T12" fmla="*/ 52 w 76"/>
                  <a:gd name="T13" fmla="*/ 36 h 96"/>
                  <a:gd name="T14" fmla="*/ 45 w 76"/>
                  <a:gd name="T15" fmla="*/ 32 h 96"/>
                  <a:gd name="T16" fmla="*/ 27 w 76"/>
                  <a:gd name="T17" fmla="*/ 18 h 96"/>
                  <a:gd name="T18" fmla="*/ 16 w 76"/>
                  <a:gd name="T19" fmla="*/ 3 h 96"/>
                  <a:gd name="T20" fmla="*/ 0 w 76"/>
                  <a:gd name="T21" fmla="*/ 0 h 96"/>
                  <a:gd name="T22" fmla="*/ 16 w 76"/>
                  <a:gd name="T23" fmla="*/ 19 h 96"/>
                  <a:gd name="T24" fmla="*/ 27 w 76"/>
                  <a:gd name="T25" fmla="*/ 35 h 96"/>
                  <a:gd name="T26" fmla="*/ 34 w 76"/>
                  <a:gd name="T27" fmla="*/ 48 h 96"/>
                  <a:gd name="T28" fmla="*/ 36 w 76"/>
                  <a:gd name="T29" fmla="*/ 61 h 96"/>
                  <a:gd name="T30" fmla="*/ 47 w 76"/>
                  <a:gd name="T31" fmla="*/ 74 h 96"/>
                  <a:gd name="T32" fmla="*/ 48 w 76"/>
                  <a:gd name="T33" fmla="*/ 78 h 96"/>
                  <a:gd name="T34" fmla="*/ 65 w 76"/>
                  <a:gd name="T35" fmla="*/ 95 h 96"/>
                  <a:gd name="T36" fmla="*/ 73 w 76"/>
                  <a:gd name="T37" fmla="*/ 95 h 96"/>
                  <a:gd name="T38" fmla="*/ 76 w 76"/>
                  <a:gd name="T3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6" h="96">
                    <a:moveTo>
                      <a:pt x="76" y="72"/>
                    </a:moveTo>
                    <a:cubicBezTo>
                      <a:pt x="76" y="70"/>
                      <a:pt x="76" y="69"/>
                      <a:pt x="76" y="68"/>
                    </a:cubicBezTo>
                    <a:cubicBezTo>
                      <a:pt x="69" y="68"/>
                      <a:pt x="67" y="64"/>
                      <a:pt x="65" y="56"/>
                    </a:cubicBezTo>
                    <a:cubicBezTo>
                      <a:pt x="62" y="57"/>
                      <a:pt x="61" y="55"/>
                      <a:pt x="58" y="53"/>
                    </a:cubicBezTo>
                    <a:cubicBezTo>
                      <a:pt x="58" y="47"/>
                      <a:pt x="58" y="47"/>
                      <a:pt x="58" y="47"/>
                    </a:cubicBezTo>
                    <a:cubicBezTo>
                      <a:pt x="59" y="47"/>
                      <a:pt x="61" y="47"/>
                      <a:pt x="61" y="46"/>
                    </a:cubicBezTo>
                    <a:cubicBezTo>
                      <a:pt x="52" y="36"/>
                      <a:pt x="52" y="36"/>
                      <a:pt x="52" y="36"/>
                    </a:cubicBezTo>
                    <a:cubicBezTo>
                      <a:pt x="49" y="36"/>
                      <a:pt x="48" y="32"/>
                      <a:pt x="45" y="32"/>
                    </a:cubicBezTo>
                    <a:cubicBezTo>
                      <a:pt x="36" y="32"/>
                      <a:pt x="32" y="23"/>
                      <a:pt x="27" y="18"/>
                    </a:cubicBezTo>
                    <a:cubicBezTo>
                      <a:pt x="24" y="16"/>
                      <a:pt x="19" y="4"/>
                      <a:pt x="16" y="3"/>
                    </a:cubicBezTo>
                    <a:cubicBezTo>
                      <a:pt x="10" y="0"/>
                      <a:pt x="6" y="3"/>
                      <a:pt x="0" y="0"/>
                    </a:cubicBezTo>
                    <a:cubicBezTo>
                      <a:pt x="1" y="6"/>
                      <a:pt x="10" y="19"/>
                      <a:pt x="16" y="19"/>
                    </a:cubicBezTo>
                    <a:cubicBezTo>
                      <a:pt x="17" y="27"/>
                      <a:pt x="25" y="29"/>
                      <a:pt x="27" y="35"/>
                    </a:cubicBezTo>
                    <a:cubicBezTo>
                      <a:pt x="28" y="41"/>
                      <a:pt x="30" y="45"/>
                      <a:pt x="34" y="48"/>
                    </a:cubicBezTo>
                    <a:cubicBezTo>
                      <a:pt x="36" y="52"/>
                      <a:pt x="34" y="57"/>
                      <a:pt x="36" y="61"/>
                    </a:cubicBezTo>
                    <a:cubicBezTo>
                      <a:pt x="38" y="64"/>
                      <a:pt x="44" y="70"/>
                      <a:pt x="47" y="74"/>
                    </a:cubicBezTo>
                    <a:cubicBezTo>
                      <a:pt x="48" y="75"/>
                      <a:pt x="48" y="77"/>
                      <a:pt x="48" y="78"/>
                    </a:cubicBezTo>
                    <a:cubicBezTo>
                      <a:pt x="65" y="95"/>
                      <a:pt x="65" y="95"/>
                      <a:pt x="65" y="95"/>
                    </a:cubicBezTo>
                    <a:cubicBezTo>
                      <a:pt x="67" y="96"/>
                      <a:pt x="68" y="95"/>
                      <a:pt x="73" y="95"/>
                    </a:cubicBezTo>
                    <a:cubicBezTo>
                      <a:pt x="73" y="89"/>
                      <a:pt x="76" y="76"/>
                      <a:pt x="76" y="7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8" name="Freeform 354"/>
              <p:cNvSpPr>
                <a:spLocks/>
              </p:cNvSpPr>
              <p:nvPr/>
            </p:nvSpPr>
            <p:spPr bwMode="auto">
              <a:xfrm>
                <a:off x="4380" y="1964"/>
                <a:ext cx="171" cy="227"/>
              </a:xfrm>
              <a:custGeom>
                <a:avLst/>
                <a:gdLst>
                  <a:gd name="T0" fmla="*/ 61 w 72"/>
                  <a:gd name="T1" fmla="*/ 62 h 96"/>
                  <a:gd name="T2" fmla="*/ 65 w 72"/>
                  <a:gd name="T3" fmla="*/ 57 h 96"/>
                  <a:gd name="T4" fmla="*/ 72 w 72"/>
                  <a:gd name="T5" fmla="*/ 57 h 96"/>
                  <a:gd name="T6" fmla="*/ 62 w 72"/>
                  <a:gd name="T7" fmla="*/ 36 h 96"/>
                  <a:gd name="T8" fmla="*/ 64 w 72"/>
                  <a:gd name="T9" fmla="*/ 29 h 96"/>
                  <a:gd name="T10" fmla="*/ 65 w 72"/>
                  <a:gd name="T11" fmla="*/ 29 h 96"/>
                  <a:gd name="T12" fmla="*/ 65 w 72"/>
                  <a:gd name="T13" fmla="*/ 23 h 96"/>
                  <a:gd name="T14" fmla="*/ 71 w 72"/>
                  <a:gd name="T15" fmla="*/ 22 h 96"/>
                  <a:gd name="T16" fmla="*/ 58 w 72"/>
                  <a:gd name="T17" fmla="*/ 0 h 96"/>
                  <a:gd name="T18" fmla="*/ 45 w 72"/>
                  <a:gd name="T19" fmla="*/ 20 h 96"/>
                  <a:gd name="T20" fmla="*/ 39 w 72"/>
                  <a:gd name="T21" fmla="*/ 22 h 96"/>
                  <a:gd name="T22" fmla="*/ 38 w 72"/>
                  <a:gd name="T23" fmla="*/ 22 h 96"/>
                  <a:gd name="T24" fmla="*/ 36 w 72"/>
                  <a:gd name="T25" fmla="*/ 27 h 96"/>
                  <a:gd name="T26" fmla="*/ 19 w 72"/>
                  <a:gd name="T27" fmla="*/ 43 h 96"/>
                  <a:gd name="T28" fmla="*/ 16 w 72"/>
                  <a:gd name="T29" fmla="*/ 50 h 96"/>
                  <a:gd name="T30" fmla="*/ 9 w 72"/>
                  <a:gd name="T31" fmla="*/ 47 h 96"/>
                  <a:gd name="T32" fmla="*/ 5 w 72"/>
                  <a:gd name="T33" fmla="*/ 47 h 96"/>
                  <a:gd name="T34" fmla="*/ 1 w 72"/>
                  <a:gd name="T35" fmla="*/ 58 h 96"/>
                  <a:gd name="T36" fmla="*/ 12 w 72"/>
                  <a:gd name="T37" fmla="*/ 87 h 96"/>
                  <a:gd name="T38" fmla="*/ 20 w 72"/>
                  <a:gd name="T39" fmla="*/ 89 h 96"/>
                  <a:gd name="T40" fmla="*/ 28 w 72"/>
                  <a:gd name="T41" fmla="*/ 92 h 96"/>
                  <a:gd name="T42" fmla="*/ 41 w 72"/>
                  <a:gd name="T43" fmla="*/ 91 h 96"/>
                  <a:gd name="T44" fmla="*/ 42 w 72"/>
                  <a:gd name="T45" fmla="*/ 96 h 96"/>
                  <a:gd name="T46" fmla="*/ 44 w 72"/>
                  <a:gd name="T47" fmla="*/ 96 h 96"/>
                  <a:gd name="T48" fmla="*/ 54 w 72"/>
                  <a:gd name="T49" fmla="*/ 84 h 96"/>
                  <a:gd name="T50" fmla="*/ 64 w 72"/>
                  <a:gd name="T51" fmla="*/ 68 h 96"/>
                  <a:gd name="T52" fmla="*/ 61 w 72"/>
                  <a:gd name="T53" fmla="*/ 6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 h="96">
                    <a:moveTo>
                      <a:pt x="61" y="62"/>
                    </a:moveTo>
                    <a:cubicBezTo>
                      <a:pt x="63" y="61"/>
                      <a:pt x="63" y="58"/>
                      <a:pt x="65" y="57"/>
                    </a:cubicBezTo>
                    <a:cubicBezTo>
                      <a:pt x="68" y="57"/>
                      <a:pt x="69" y="57"/>
                      <a:pt x="72" y="57"/>
                    </a:cubicBezTo>
                    <a:cubicBezTo>
                      <a:pt x="69" y="49"/>
                      <a:pt x="62" y="45"/>
                      <a:pt x="62" y="36"/>
                    </a:cubicBezTo>
                    <a:cubicBezTo>
                      <a:pt x="61" y="36"/>
                      <a:pt x="64" y="31"/>
                      <a:pt x="64" y="29"/>
                    </a:cubicBezTo>
                    <a:cubicBezTo>
                      <a:pt x="64" y="29"/>
                      <a:pt x="64" y="29"/>
                      <a:pt x="65" y="29"/>
                    </a:cubicBezTo>
                    <a:cubicBezTo>
                      <a:pt x="65" y="28"/>
                      <a:pt x="65" y="24"/>
                      <a:pt x="65" y="23"/>
                    </a:cubicBezTo>
                    <a:cubicBezTo>
                      <a:pt x="68" y="22"/>
                      <a:pt x="69" y="22"/>
                      <a:pt x="71" y="22"/>
                    </a:cubicBezTo>
                    <a:cubicBezTo>
                      <a:pt x="69" y="13"/>
                      <a:pt x="58" y="13"/>
                      <a:pt x="58" y="0"/>
                    </a:cubicBezTo>
                    <a:cubicBezTo>
                      <a:pt x="51" y="5"/>
                      <a:pt x="51" y="16"/>
                      <a:pt x="45" y="20"/>
                    </a:cubicBezTo>
                    <a:cubicBezTo>
                      <a:pt x="43" y="21"/>
                      <a:pt x="39" y="22"/>
                      <a:pt x="39" y="22"/>
                    </a:cubicBezTo>
                    <a:cubicBezTo>
                      <a:pt x="39" y="22"/>
                      <a:pt x="37" y="22"/>
                      <a:pt x="38" y="22"/>
                    </a:cubicBezTo>
                    <a:cubicBezTo>
                      <a:pt x="38" y="22"/>
                      <a:pt x="36" y="26"/>
                      <a:pt x="36" y="27"/>
                    </a:cubicBezTo>
                    <a:cubicBezTo>
                      <a:pt x="36" y="36"/>
                      <a:pt x="19" y="34"/>
                      <a:pt x="19" y="43"/>
                    </a:cubicBezTo>
                    <a:cubicBezTo>
                      <a:pt x="16" y="43"/>
                      <a:pt x="16" y="46"/>
                      <a:pt x="16" y="50"/>
                    </a:cubicBezTo>
                    <a:cubicBezTo>
                      <a:pt x="13" y="50"/>
                      <a:pt x="11" y="47"/>
                      <a:pt x="9" y="47"/>
                    </a:cubicBezTo>
                    <a:cubicBezTo>
                      <a:pt x="8" y="47"/>
                      <a:pt x="7" y="47"/>
                      <a:pt x="5" y="47"/>
                    </a:cubicBezTo>
                    <a:cubicBezTo>
                      <a:pt x="4" y="47"/>
                      <a:pt x="0" y="57"/>
                      <a:pt x="1" y="58"/>
                    </a:cubicBezTo>
                    <a:cubicBezTo>
                      <a:pt x="5" y="77"/>
                      <a:pt x="8" y="61"/>
                      <a:pt x="12" y="87"/>
                    </a:cubicBezTo>
                    <a:cubicBezTo>
                      <a:pt x="12" y="88"/>
                      <a:pt x="19" y="89"/>
                      <a:pt x="20" y="89"/>
                    </a:cubicBezTo>
                    <a:cubicBezTo>
                      <a:pt x="22" y="89"/>
                      <a:pt x="25" y="91"/>
                      <a:pt x="28" y="92"/>
                    </a:cubicBezTo>
                    <a:cubicBezTo>
                      <a:pt x="28" y="92"/>
                      <a:pt x="36" y="91"/>
                      <a:pt x="41" y="91"/>
                    </a:cubicBezTo>
                    <a:cubicBezTo>
                      <a:pt x="40" y="93"/>
                      <a:pt x="40" y="96"/>
                      <a:pt x="42" y="96"/>
                    </a:cubicBezTo>
                    <a:cubicBezTo>
                      <a:pt x="43" y="96"/>
                      <a:pt x="44" y="96"/>
                      <a:pt x="44" y="96"/>
                    </a:cubicBezTo>
                    <a:cubicBezTo>
                      <a:pt x="48" y="92"/>
                      <a:pt x="54" y="96"/>
                      <a:pt x="54" y="84"/>
                    </a:cubicBezTo>
                    <a:cubicBezTo>
                      <a:pt x="54" y="81"/>
                      <a:pt x="64" y="72"/>
                      <a:pt x="64" y="68"/>
                    </a:cubicBezTo>
                    <a:cubicBezTo>
                      <a:pt x="64" y="65"/>
                      <a:pt x="62" y="63"/>
                      <a:pt x="61" y="6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9" name="Freeform 355"/>
              <p:cNvSpPr>
                <a:spLocks/>
              </p:cNvSpPr>
              <p:nvPr/>
            </p:nvSpPr>
            <p:spPr bwMode="auto">
              <a:xfrm>
                <a:off x="4468" y="2016"/>
                <a:ext cx="2" cy="5"/>
              </a:xfrm>
              <a:custGeom>
                <a:avLst/>
                <a:gdLst>
                  <a:gd name="T0" fmla="*/ 1 w 1"/>
                  <a:gd name="T1" fmla="*/ 0 h 2"/>
                  <a:gd name="T2" fmla="*/ 1 w 1"/>
                  <a:gd name="T3" fmla="*/ 0 h 2"/>
                </a:gdLst>
                <a:ahLst/>
                <a:cxnLst>
                  <a:cxn ang="0">
                    <a:pos x="T0" y="T1"/>
                  </a:cxn>
                  <a:cxn ang="0">
                    <a:pos x="T2" y="T3"/>
                  </a:cxn>
                </a:cxnLst>
                <a:rect l="0" t="0" r="r" b="b"/>
                <a:pathLst>
                  <a:path w="1" h="2">
                    <a:moveTo>
                      <a:pt x="1" y="0"/>
                    </a:moveTo>
                    <a:cubicBezTo>
                      <a:pt x="0" y="2"/>
                      <a:pt x="1" y="0"/>
                      <a:pt x="1"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0" name="Freeform 356"/>
              <p:cNvSpPr>
                <a:spLocks/>
              </p:cNvSpPr>
              <p:nvPr/>
            </p:nvSpPr>
            <p:spPr bwMode="auto">
              <a:xfrm>
                <a:off x="1612" y="3150"/>
                <a:ext cx="80" cy="66"/>
              </a:xfrm>
              <a:custGeom>
                <a:avLst/>
                <a:gdLst>
                  <a:gd name="T0" fmla="*/ 11 w 34"/>
                  <a:gd name="T1" fmla="*/ 2 h 28"/>
                  <a:gd name="T2" fmla="*/ 7 w 34"/>
                  <a:gd name="T3" fmla="*/ 0 h 28"/>
                  <a:gd name="T4" fmla="*/ 5 w 34"/>
                  <a:gd name="T5" fmla="*/ 7 h 28"/>
                  <a:gd name="T6" fmla="*/ 2 w 34"/>
                  <a:gd name="T7" fmla="*/ 10 h 28"/>
                  <a:gd name="T8" fmla="*/ 7 w 34"/>
                  <a:gd name="T9" fmla="*/ 17 h 28"/>
                  <a:gd name="T10" fmla="*/ 14 w 34"/>
                  <a:gd name="T11" fmla="*/ 23 h 28"/>
                  <a:gd name="T12" fmla="*/ 19 w 34"/>
                  <a:gd name="T13" fmla="*/ 26 h 28"/>
                  <a:gd name="T14" fmla="*/ 29 w 34"/>
                  <a:gd name="T15" fmla="*/ 26 h 28"/>
                  <a:gd name="T16" fmla="*/ 34 w 34"/>
                  <a:gd name="T17" fmla="*/ 23 h 28"/>
                  <a:gd name="T18" fmla="*/ 11 w 34"/>
                  <a:gd name="T19"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
                    <a:moveTo>
                      <a:pt x="11" y="2"/>
                    </a:moveTo>
                    <a:cubicBezTo>
                      <a:pt x="7" y="0"/>
                      <a:pt x="7" y="0"/>
                      <a:pt x="7" y="0"/>
                    </a:cubicBezTo>
                    <a:cubicBezTo>
                      <a:pt x="5" y="7"/>
                      <a:pt x="5" y="7"/>
                      <a:pt x="5" y="7"/>
                    </a:cubicBezTo>
                    <a:cubicBezTo>
                      <a:pt x="5" y="8"/>
                      <a:pt x="0" y="10"/>
                      <a:pt x="2" y="10"/>
                    </a:cubicBezTo>
                    <a:cubicBezTo>
                      <a:pt x="2" y="11"/>
                      <a:pt x="7" y="16"/>
                      <a:pt x="7" y="17"/>
                    </a:cubicBezTo>
                    <a:cubicBezTo>
                      <a:pt x="7" y="18"/>
                      <a:pt x="14" y="20"/>
                      <a:pt x="14" y="23"/>
                    </a:cubicBezTo>
                    <a:cubicBezTo>
                      <a:pt x="14" y="28"/>
                      <a:pt x="15" y="26"/>
                      <a:pt x="19" y="26"/>
                    </a:cubicBezTo>
                    <a:cubicBezTo>
                      <a:pt x="25" y="26"/>
                      <a:pt x="23" y="24"/>
                      <a:pt x="29" y="26"/>
                    </a:cubicBezTo>
                    <a:cubicBezTo>
                      <a:pt x="34" y="23"/>
                      <a:pt x="34" y="23"/>
                      <a:pt x="34" y="23"/>
                    </a:cubicBezTo>
                    <a:cubicBezTo>
                      <a:pt x="34" y="23"/>
                      <a:pt x="11" y="2"/>
                      <a:pt x="11"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1" name="Freeform 357"/>
              <p:cNvSpPr>
                <a:spLocks/>
              </p:cNvSpPr>
              <p:nvPr/>
            </p:nvSpPr>
            <p:spPr bwMode="auto">
              <a:xfrm>
                <a:off x="1754" y="2115"/>
                <a:ext cx="52" cy="43"/>
              </a:xfrm>
              <a:custGeom>
                <a:avLst/>
                <a:gdLst>
                  <a:gd name="T0" fmla="*/ 4 w 22"/>
                  <a:gd name="T1" fmla="*/ 4 h 18"/>
                  <a:gd name="T2" fmla="*/ 0 w 22"/>
                  <a:gd name="T3" fmla="*/ 13 h 18"/>
                  <a:gd name="T4" fmla="*/ 8 w 22"/>
                  <a:gd name="T5" fmla="*/ 17 h 18"/>
                  <a:gd name="T6" fmla="*/ 18 w 22"/>
                  <a:gd name="T7" fmla="*/ 13 h 18"/>
                  <a:gd name="T8" fmla="*/ 22 w 22"/>
                  <a:gd name="T9" fmla="*/ 6 h 18"/>
                  <a:gd name="T10" fmla="*/ 18 w 22"/>
                  <a:gd name="T11" fmla="*/ 6 h 18"/>
                  <a:gd name="T12" fmla="*/ 13 w 22"/>
                  <a:gd name="T13" fmla="*/ 4 h 18"/>
                  <a:gd name="T14" fmla="*/ 4 w 22"/>
                  <a:gd name="T15" fmla="*/ 4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8">
                    <a:moveTo>
                      <a:pt x="4" y="4"/>
                    </a:moveTo>
                    <a:cubicBezTo>
                      <a:pt x="4" y="5"/>
                      <a:pt x="0" y="12"/>
                      <a:pt x="0" y="13"/>
                    </a:cubicBezTo>
                    <a:cubicBezTo>
                      <a:pt x="5" y="13"/>
                      <a:pt x="4" y="17"/>
                      <a:pt x="8" y="17"/>
                    </a:cubicBezTo>
                    <a:cubicBezTo>
                      <a:pt x="15" y="17"/>
                      <a:pt x="17" y="18"/>
                      <a:pt x="18" y="13"/>
                    </a:cubicBezTo>
                    <a:cubicBezTo>
                      <a:pt x="22" y="6"/>
                      <a:pt x="22" y="6"/>
                      <a:pt x="22" y="6"/>
                    </a:cubicBezTo>
                    <a:cubicBezTo>
                      <a:pt x="18" y="6"/>
                      <a:pt x="18" y="6"/>
                      <a:pt x="18" y="6"/>
                    </a:cubicBezTo>
                    <a:cubicBezTo>
                      <a:pt x="16" y="5"/>
                      <a:pt x="16" y="4"/>
                      <a:pt x="13" y="4"/>
                    </a:cubicBezTo>
                    <a:cubicBezTo>
                      <a:pt x="9" y="4"/>
                      <a:pt x="4" y="0"/>
                      <a:pt x="4"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2" name="Freeform 358"/>
              <p:cNvSpPr>
                <a:spLocks/>
              </p:cNvSpPr>
              <p:nvPr/>
            </p:nvSpPr>
            <p:spPr bwMode="auto">
              <a:xfrm>
                <a:off x="764" y="1130"/>
                <a:ext cx="45" cy="38"/>
              </a:xfrm>
              <a:custGeom>
                <a:avLst/>
                <a:gdLst>
                  <a:gd name="T0" fmla="*/ 0 w 19"/>
                  <a:gd name="T1" fmla="*/ 0 h 16"/>
                  <a:gd name="T2" fmla="*/ 15 w 19"/>
                  <a:gd name="T3" fmla="*/ 16 h 16"/>
                  <a:gd name="T4" fmla="*/ 19 w 19"/>
                  <a:gd name="T5" fmla="*/ 16 h 16"/>
                  <a:gd name="T6" fmla="*/ 15 w 19"/>
                  <a:gd name="T7" fmla="*/ 8 h 16"/>
                  <a:gd name="T8" fmla="*/ 8 w 19"/>
                  <a:gd name="T9" fmla="*/ 1 h 16"/>
                  <a:gd name="T10" fmla="*/ 4 w 19"/>
                  <a:gd name="T11" fmla="*/ 0 h 16"/>
                  <a:gd name="T12" fmla="*/ 0 w 19"/>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9" h="16">
                    <a:moveTo>
                      <a:pt x="0" y="0"/>
                    </a:moveTo>
                    <a:cubicBezTo>
                      <a:pt x="0" y="8"/>
                      <a:pt x="10" y="16"/>
                      <a:pt x="15" y="16"/>
                    </a:cubicBezTo>
                    <a:cubicBezTo>
                      <a:pt x="17" y="16"/>
                      <a:pt x="18" y="16"/>
                      <a:pt x="19" y="16"/>
                    </a:cubicBezTo>
                    <a:cubicBezTo>
                      <a:pt x="18" y="13"/>
                      <a:pt x="15" y="11"/>
                      <a:pt x="15" y="8"/>
                    </a:cubicBezTo>
                    <a:cubicBezTo>
                      <a:pt x="14" y="8"/>
                      <a:pt x="8" y="4"/>
                      <a:pt x="8" y="1"/>
                    </a:cubicBezTo>
                    <a:cubicBezTo>
                      <a:pt x="6" y="1"/>
                      <a:pt x="5" y="2"/>
                      <a:pt x="4" y="0"/>
                    </a:cubicBezTo>
                    <a:lnTo>
                      <a:pt x="0"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3" name="Freeform 359"/>
              <p:cNvSpPr>
                <a:spLocks/>
              </p:cNvSpPr>
              <p:nvPr/>
            </p:nvSpPr>
            <p:spPr bwMode="auto">
              <a:xfrm>
                <a:off x="740" y="1064"/>
                <a:ext cx="22" cy="45"/>
              </a:xfrm>
              <a:custGeom>
                <a:avLst/>
                <a:gdLst>
                  <a:gd name="T0" fmla="*/ 0 w 9"/>
                  <a:gd name="T1" fmla="*/ 0 h 19"/>
                  <a:gd name="T2" fmla="*/ 0 w 9"/>
                  <a:gd name="T3" fmla="*/ 9 h 19"/>
                  <a:gd name="T4" fmla="*/ 4 w 9"/>
                  <a:gd name="T5" fmla="*/ 19 h 19"/>
                  <a:gd name="T6" fmla="*/ 5 w 9"/>
                  <a:gd name="T7" fmla="*/ 17 h 19"/>
                  <a:gd name="T8" fmla="*/ 9 w 9"/>
                  <a:gd name="T9" fmla="*/ 4 h 19"/>
                  <a:gd name="T10" fmla="*/ 9 w 9"/>
                  <a:gd name="T11" fmla="*/ 2 h 19"/>
                  <a:gd name="T12" fmla="*/ 4 w 9"/>
                  <a:gd name="T13" fmla="*/ 0 h 19"/>
                  <a:gd name="T14" fmla="*/ 0 w 9"/>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9">
                    <a:moveTo>
                      <a:pt x="0" y="0"/>
                    </a:moveTo>
                    <a:cubicBezTo>
                      <a:pt x="0" y="4"/>
                      <a:pt x="0" y="7"/>
                      <a:pt x="0" y="9"/>
                    </a:cubicBezTo>
                    <a:cubicBezTo>
                      <a:pt x="0" y="11"/>
                      <a:pt x="2" y="16"/>
                      <a:pt x="4" y="19"/>
                    </a:cubicBezTo>
                    <a:cubicBezTo>
                      <a:pt x="4" y="19"/>
                      <a:pt x="4" y="17"/>
                      <a:pt x="5" y="17"/>
                    </a:cubicBezTo>
                    <a:cubicBezTo>
                      <a:pt x="9" y="4"/>
                      <a:pt x="9" y="4"/>
                      <a:pt x="9" y="4"/>
                    </a:cubicBezTo>
                    <a:cubicBezTo>
                      <a:pt x="9" y="2"/>
                      <a:pt x="9" y="2"/>
                      <a:pt x="9" y="2"/>
                    </a:cubicBezTo>
                    <a:cubicBezTo>
                      <a:pt x="6" y="2"/>
                      <a:pt x="5" y="1"/>
                      <a:pt x="4" y="0"/>
                    </a:cubicBezTo>
                    <a:lnTo>
                      <a:pt x="0"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4" name="Freeform 360"/>
              <p:cNvSpPr>
                <a:spLocks/>
              </p:cNvSpPr>
              <p:nvPr/>
            </p:nvSpPr>
            <p:spPr bwMode="auto">
              <a:xfrm>
                <a:off x="1494" y="854"/>
                <a:ext cx="76" cy="42"/>
              </a:xfrm>
              <a:custGeom>
                <a:avLst/>
                <a:gdLst>
                  <a:gd name="T0" fmla="*/ 32 w 32"/>
                  <a:gd name="T1" fmla="*/ 18 h 18"/>
                  <a:gd name="T2" fmla="*/ 32 w 32"/>
                  <a:gd name="T3" fmla="*/ 14 h 18"/>
                  <a:gd name="T4" fmla="*/ 28 w 32"/>
                  <a:gd name="T5" fmla="*/ 13 h 18"/>
                  <a:gd name="T6" fmla="*/ 30 w 32"/>
                  <a:gd name="T7" fmla="*/ 11 h 18"/>
                  <a:gd name="T8" fmla="*/ 16 w 32"/>
                  <a:gd name="T9" fmla="*/ 0 h 18"/>
                  <a:gd name="T10" fmla="*/ 0 w 32"/>
                  <a:gd name="T11" fmla="*/ 14 h 18"/>
                  <a:gd name="T12" fmla="*/ 8 w 32"/>
                  <a:gd name="T13" fmla="*/ 18 h 18"/>
                  <a:gd name="T14" fmla="*/ 19 w 32"/>
                  <a:gd name="T15" fmla="*/ 13 h 18"/>
                  <a:gd name="T16" fmla="*/ 27 w 32"/>
                  <a:gd name="T17" fmla="*/ 18 h 18"/>
                  <a:gd name="T18" fmla="*/ 32 w 32"/>
                  <a:gd name="T1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8">
                    <a:moveTo>
                      <a:pt x="32" y="18"/>
                    </a:moveTo>
                    <a:cubicBezTo>
                      <a:pt x="32" y="14"/>
                      <a:pt x="32" y="14"/>
                      <a:pt x="32" y="14"/>
                    </a:cubicBezTo>
                    <a:cubicBezTo>
                      <a:pt x="31" y="14"/>
                      <a:pt x="29" y="14"/>
                      <a:pt x="28" y="13"/>
                    </a:cubicBezTo>
                    <a:cubicBezTo>
                      <a:pt x="28" y="12"/>
                      <a:pt x="29" y="11"/>
                      <a:pt x="30" y="11"/>
                    </a:cubicBezTo>
                    <a:cubicBezTo>
                      <a:pt x="25" y="6"/>
                      <a:pt x="19" y="5"/>
                      <a:pt x="16" y="0"/>
                    </a:cubicBezTo>
                    <a:cubicBezTo>
                      <a:pt x="11" y="2"/>
                      <a:pt x="3" y="11"/>
                      <a:pt x="0" y="14"/>
                    </a:cubicBezTo>
                    <a:cubicBezTo>
                      <a:pt x="0" y="16"/>
                      <a:pt x="5" y="18"/>
                      <a:pt x="8" y="18"/>
                    </a:cubicBezTo>
                    <a:cubicBezTo>
                      <a:pt x="13" y="18"/>
                      <a:pt x="13" y="13"/>
                      <a:pt x="19" y="13"/>
                    </a:cubicBezTo>
                    <a:cubicBezTo>
                      <a:pt x="22" y="13"/>
                      <a:pt x="24" y="17"/>
                      <a:pt x="27" y="18"/>
                    </a:cubicBezTo>
                    <a:lnTo>
                      <a:pt x="32" y="18"/>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5" name="Freeform 361"/>
              <p:cNvSpPr>
                <a:spLocks/>
              </p:cNvSpPr>
              <p:nvPr/>
            </p:nvSpPr>
            <p:spPr bwMode="auto">
              <a:xfrm>
                <a:off x="1610" y="861"/>
                <a:ext cx="35" cy="19"/>
              </a:xfrm>
              <a:custGeom>
                <a:avLst/>
                <a:gdLst>
                  <a:gd name="T0" fmla="*/ 0 w 15"/>
                  <a:gd name="T1" fmla="*/ 5 h 8"/>
                  <a:gd name="T2" fmla="*/ 6 w 15"/>
                  <a:gd name="T3" fmla="*/ 8 h 8"/>
                  <a:gd name="T4" fmla="*/ 15 w 15"/>
                  <a:gd name="T5" fmla="*/ 0 h 8"/>
                  <a:gd name="T6" fmla="*/ 0 w 15"/>
                  <a:gd name="T7" fmla="*/ 5 h 8"/>
                </a:gdLst>
                <a:ahLst/>
                <a:cxnLst>
                  <a:cxn ang="0">
                    <a:pos x="T0" y="T1"/>
                  </a:cxn>
                  <a:cxn ang="0">
                    <a:pos x="T2" y="T3"/>
                  </a:cxn>
                  <a:cxn ang="0">
                    <a:pos x="T4" y="T5"/>
                  </a:cxn>
                  <a:cxn ang="0">
                    <a:pos x="T6" y="T7"/>
                  </a:cxn>
                </a:cxnLst>
                <a:rect l="0" t="0" r="r" b="b"/>
                <a:pathLst>
                  <a:path w="15" h="8">
                    <a:moveTo>
                      <a:pt x="0" y="5"/>
                    </a:moveTo>
                    <a:cubicBezTo>
                      <a:pt x="3" y="6"/>
                      <a:pt x="4" y="8"/>
                      <a:pt x="6" y="8"/>
                    </a:cubicBezTo>
                    <a:cubicBezTo>
                      <a:pt x="12" y="8"/>
                      <a:pt x="14" y="5"/>
                      <a:pt x="15" y="0"/>
                    </a:cubicBezTo>
                    <a:cubicBezTo>
                      <a:pt x="9" y="0"/>
                      <a:pt x="1" y="2"/>
                      <a:pt x="0"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6" name="Freeform 362"/>
              <p:cNvSpPr>
                <a:spLocks/>
              </p:cNvSpPr>
              <p:nvPr/>
            </p:nvSpPr>
            <p:spPr bwMode="auto">
              <a:xfrm>
                <a:off x="1650" y="809"/>
                <a:ext cx="31" cy="19"/>
              </a:xfrm>
              <a:custGeom>
                <a:avLst/>
                <a:gdLst>
                  <a:gd name="T0" fmla="*/ 13 w 13"/>
                  <a:gd name="T1" fmla="*/ 3 h 8"/>
                  <a:gd name="T2" fmla="*/ 13 w 13"/>
                  <a:gd name="T3" fmla="*/ 0 h 8"/>
                  <a:gd name="T4" fmla="*/ 0 w 13"/>
                  <a:gd name="T5" fmla="*/ 7 h 8"/>
                  <a:gd name="T6" fmla="*/ 4 w 13"/>
                  <a:gd name="T7" fmla="*/ 7 h 8"/>
                  <a:gd name="T8" fmla="*/ 13 w 13"/>
                  <a:gd name="T9" fmla="*/ 3 h 8"/>
                </a:gdLst>
                <a:ahLst/>
                <a:cxnLst>
                  <a:cxn ang="0">
                    <a:pos x="T0" y="T1"/>
                  </a:cxn>
                  <a:cxn ang="0">
                    <a:pos x="T2" y="T3"/>
                  </a:cxn>
                  <a:cxn ang="0">
                    <a:pos x="T4" y="T5"/>
                  </a:cxn>
                  <a:cxn ang="0">
                    <a:pos x="T6" y="T7"/>
                  </a:cxn>
                  <a:cxn ang="0">
                    <a:pos x="T8" y="T9"/>
                  </a:cxn>
                </a:cxnLst>
                <a:rect l="0" t="0" r="r" b="b"/>
                <a:pathLst>
                  <a:path w="13" h="8">
                    <a:moveTo>
                      <a:pt x="13" y="3"/>
                    </a:moveTo>
                    <a:cubicBezTo>
                      <a:pt x="13" y="0"/>
                      <a:pt x="13" y="0"/>
                      <a:pt x="13" y="0"/>
                    </a:cubicBezTo>
                    <a:cubicBezTo>
                      <a:pt x="11" y="0"/>
                      <a:pt x="3" y="2"/>
                      <a:pt x="0" y="7"/>
                    </a:cubicBezTo>
                    <a:cubicBezTo>
                      <a:pt x="2" y="8"/>
                      <a:pt x="3" y="7"/>
                      <a:pt x="4" y="7"/>
                    </a:cubicBezTo>
                    <a:cubicBezTo>
                      <a:pt x="7" y="7"/>
                      <a:pt x="10" y="6"/>
                      <a:pt x="13"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7" name="Freeform 363"/>
              <p:cNvSpPr>
                <a:spLocks/>
              </p:cNvSpPr>
              <p:nvPr/>
            </p:nvSpPr>
            <p:spPr bwMode="auto">
              <a:xfrm>
                <a:off x="1496" y="717"/>
                <a:ext cx="71" cy="30"/>
              </a:xfrm>
              <a:custGeom>
                <a:avLst/>
                <a:gdLst>
                  <a:gd name="T0" fmla="*/ 30 w 30"/>
                  <a:gd name="T1" fmla="*/ 0 h 13"/>
                  <a:gd name="T2" fmla="*/ 17 w 30"/>
                  <a:gd name="T3" fmla="*/ 0 h 13"/>
                  <a:gd name="T4" fmla="*/ 0 w 30"/>
                  <a:gd name="T5" fmla="*/ 11 h 13"/>
                  <a:gd name="T6" fmla="*/ 3 w 30"/>
                  <a:gd name="T7" fmla="*/ 13 h 13"/>
                  <a:gd name="T8" fmla="*/ 11 w 30"/>
                  <a:gd name="T9" fmla="*/ 9 h 13"/>
                  <a:gd name="T10" fmla="*/ 15 w 30"/>
                  <a:gd name="T11" fmla="*/ 9 h 13"/>
                  <a:gd name="T12" fmla="*/ 30 w 3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30" h="13">
                    <a:moveTo>
                      <a:pt x="30" y="0"/>
                    </a:moveTo>
                    <a:cubicBezTo>
                      <a:pt x="25" y="0"/>
                      <a:pt x="22" y="0"/>
                      <a:pt x="17" y="0"/>
                    </a:cubicBezTo>
                    <a:cubicBezTo>
                      <a:pt x="13" y="0"/>
                      <a:pt x="0" y="4"/>
                      <a:pt x="0" y="11"/>
                    </a:cubicBezTo>
                    <a:cubicBezTo>
                      <a:pt x="0" y="12"/>
                      <a:pt x="2" y="13"/>
                      <a:pt x="3" y="13"/>
                    </a:cubicBezTo>
                    <a:cubicBezTo>
                      <a:pt x="6" y="13"/>
                      <a:pt x="10" y="9"/>
                      <a:pt x="11" y="9"/>
                    </a:cubicBezTo>
                    <a:cubicBezTo>
                      <a:pt x="12" y="9"/>
                      <a:pt x="15" y="9"/>
                      <a:pt x="15" y="9"/>
                    </a:cubicBezTo>
                    <a:cubicBezTo>
                      <a:pt x="20" y="9"/>
                      <a:pt x="29" y="4"/>
                      <a:pt x="3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8" name="Freeform 364"/>
              <p:cNvSpPr>
                <a:spLocks/>
              </p:cNvSpPr>
              <p:nvPr/>
            </p:nvSpPr>
            <p:spPr bwMode="auto">
              <a:xfrm>
                <a:off x="1418" y="719"/>
                <a:ext cx="69" cy="40"/>
              </a:xfrm>
              <a:custGeom>
                <a:avLst/>
                <a:gdLst>
                  <a:gd name="T0" fmla="*/ 29 w 29"/>
                  <a:gd name="T1" fmla="*/ 0 h 17"/>
                  <a:gd name="T2" fmla="*/ 27 w 29"/>
                  <a:gd name="T3" fmla="*/ 0 h 17"/>
                  <a:gd name="T4" fmla="*/ 22 w 29"/>
                  <a:gd name="T5" fmla="*/ 3 h 17"/>
                  <a:gd name="T6" fmla="*/ 19 w 29"/>
                  <a:gd name="T7" fmla="*/ 0 h 17"/>
                  <a:gd name="T8" fmla="*/ 8 w 29"/>
                  <a:gd name="T9" fmla="*/ 5 h 17"/>
                  <a:gd name="T10" fmla="*/ 3 w 29"/>
                  <a:gd name="T11" fmla="*/ 5 h 17"/>
                  <a:gd name="T12" fmla="*/ 0 w 29"/>
                  <a:gd name="T13" fmla="*/ 9 h 17"/>
                  <a:gd name="T14" fmla="*/ 0 w 29"/>
                  <a:gd name="T15" fmla="*/ 11 h 17"/>
                  <a:gd name="T16" fmla="*/ 7 w 29"/>
                  <a:gd name="T17" fmla="*/ 13 h 17"/>
                  <a:gd name="T18" fmla="*/ 8 w 29"/>
                  <a:gd name="T19" fmla="*/ 17 h 17"/>
                  <a:gd name="T20" fmla="*/ 16 w 29"/>
                  <a:gd name="T21" fmla="*/ 15 h 17"/>
                  <a:gd name="T22" fmla="*/ 26 w 29"/>
                  <a:gd name="T23" fmla="*/ 11 h 17"/>
                  <a:gd name="T24" fmla="*/ 25 w 29"/>
                  <a:gd name="T25" fmla="*/ 5 h 17"/>
                  <a:gd name="T26" fmla="*/ 29 w 29"/>
                  <a:gd name="T2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17">
                    <a:moveTo>
                      <a:pt x="29" y="0"/>
                    </a:moveTo>
                    <a:cubicBezTo>
                      <a:pt x="27" y="0"/>
                      <a:pt x="27" y="0"/>
                      <a:pt x="27" y="0"/>
                    </a:cubicBezTo>
                    <a:cubicBezTo>
                      <a:pt x="27" y="1"/>
                      <a:pt x="23" y="3"/>
                      <a:pt x="22" y="3"/>
                    </a:cubicBezTo>
                    <a:cubicBezTo>
                      <a:pt x="21" y="3"/>
                      <a:pt x="19" y="2"/>
                      <a:pt x="19" y="0"/>
                    </a:cubicBezTo>
                    <a:cubicBezTo>
                      <a:pt x="15" y="3"/>
                      <a:pt x="12" y="5"/>
                      <a:pt x="8" y="5"/>
                    </a:cubicBezTo>
                    <a:cubicBezTo>
                      <a:pt x="7" y="5"/>
                      <a:pt x="5" y="5"/>
                      <a:pt x="3" y="5"/>
                    </a:cubicBezTo>
                    <a:cubicBezTo>
                      <a:pt x="2" y="5"/>
                      <a:pt x="2" y="8"/>
                      <a:pt x="0" y="9"/>
                    </a:cubicBezTo>
                    <a:cubicBezTo>
                      <a:pt x="0" y="11"/>
                      <a:pt x="0" y="11"/>
                      <a:pt x="0" y="11"/>
                    </a:cubicBezTo>
                    <a:cubicBezTo>
                      <a:pt x="2" y="12"/>
                      <a:pt x="4" y="12"/>
                      <a:pt x="7" y="13"/>
                    </a:cubicBezTo>
                    <a:cubicBezTo>
                      <a:pt x="7" y="15"/>
                      <a:pt x="7" y="17"/>
                      <a:pt x="8" y="17"/>
                    </a:cubicBezTo>
                    <a:cubicBezTo>
                      <a:pt x="11" y="17"/>
                      <a:pt x="12" y="15"/>
                      <a:pt x="16" y="15"/>
                    </a:cubicBezTo>
                    <a:cubicBezTo>
                      <a:pt x="19" y="15"/>
                      <a:pt x="22" y="13"/>
                      <a:pt x="26" y="11"/>
                    </a:cubicBezTo>
                    <a:cubicBezTo>
                      <a:pt x="26" y="9"/>
                      <a:pt x="25" y="8"/>
                      <a:pt x="25" y="5"/>
                    </a:cubicBezTo>
                    <a:cubicBezTo>
                      <a:pt x="27" y="5"/>
                      <a:pt x="29" y="3"/>
                      <a:pt x="29"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9" name="Freeform 365"/>
              <p:cNvSpPr>
                <a:spLocks/>
              </p:cNvSpPr>
              <p:nvPr/>
            </p:nvSpPr>
            <p:spPr bwMode="auto">
              <a:xfrm>
                <a:off x="1144" y="707"/>
                <a:ext cx="140" cy="59"/>
              </a:xfrm>
              <a:custGeom>
                <a:avLst/>
                <a:gdLst>
                  <a:gd name="T0" fmla="*/ 8 w 59"/>
                  <a:gd name="T1" fmla="*/ 25 h 25"/>
                  <a:gd name="T2" fmla="*/ 33 w 59"/>
                  <a:gd name="T3" fmla="*/ 16 h 25"/>
                  <a:gd name="T4" fmla="*/ 59 w 59"/>
                  <a:gd name="T5" fmla="*/ 5 h 25"/>
                  <a:gd name="T6" fmla="*/ 29 w 59"/>
                  <a:gd name="T7" fmla="*/ 0 h 25"/>
                  <a:gd name="T8" fmla="*/ 20 w 59"/>
                  <a:gd name="T9" fmla="*/ 0 h 25"/>
                  <a:gd name="T10" fmla="*/ 0 w 59"/>
                  <a:gd name="T11" fmla="*/ 20 h 25"/>
                  <a:gd name="T12" fmla="*/ 8 w 59"/>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59" h="25">
                    <a:moveTo>
                      <a:pt x="8" y="25"/>
                    </a:moveTo>
                    <a:cubicBezTo>
                      <a:pt x="17" y="25"/>
                      <a:pt x="25" y="18"/>
                      <a:pt x="33" y="16"/>
                    </a:cubicBezTo>
                    <a:cubicBezTo>
                      <a:pt x="38" y="14"/>
                      <a:pt x="57" y="10"/>
                      <a:pt x="59" y="5"/>
                    </a:cubicBezTo>
                    <a:cubicBezTo>
                      <a:pt x="47" y="3"/>
                      <a:pt x="41" y="0"/>
                      <a:pt x="29" y="0"/>
                    </a:cubicBezTo>
                    <a:cubicBezTo>
                      <a:pt x="25" y="0"/>
                      <a:pt x="23" y="4"/>
                      <a:pt x="20" y="0"/>
                    </a:cubicBezTo>
                    <a:cubicBezTo>
                      <a:pt x="20" y="14"/>
                      <a:pt x="0" y="8"/>
                      <a:pt x="0" y="20"/>
                    </a:cubicBezTo>
                    <a:cubicBezTo>
                      <a:pt x="0" y="25"/>
                      <a:pt x="5" y="25"/>
                      <a:pt x="8" y="2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0" name="Freeform 366"/>
              <p:cNvSpPr>
                <a:spLocks/>
              </p:cNvSpPr>
              <p:nvPr/>
            </p:nvSpPr>
            <p:spPr bwMode="auto">
              <a:xfrm>
                <a:off x="1199" y="729"/>
                <a:ext cx="196" cy="85"/>
              </a:xfrm>
              <a:custGeom>
                <a:avLst/>
                <a:gdLst>
                  <a:gd name="T0" fmla="*/ 30 w 83"/>
                  <a:gd name="T1" fmla="*/ 32 h 36"/>
                  <a:gd name="T2" fmla="*/ 50 w 83"/>
                  <a:gd name="T3" fmla="*/ 27 h 36"/>
                  <a:gd name="T4" fmla="*/ 61 w 83"/>
                  <a:gd name="T5" fmla="*/ 30 h 36"/>
                  <a:gd name="T6" fmla="*/ 70 w 83"/>
                  <a:gd name="T7" fmla="*/ 24 h 36"/>
                  <a:gd name="T8" fmla="*/ 83 w 83"/>
                  <a:gd name="T9" fmla="*/ 24 h 36"/>
                  <a:gd name="T10" fmla="*/ 83 w 83"/>
                  <a:gd name="T11" fmla="*/ 22 h 36"/>
                  <a:gd name="T12" fmla="*/ 75 w 83"/>
                  <a:gd name="T13" fmla="*/ 18 h 36"/>
                  <a:gd name="T14" fmla="*/ 79 w 83"/>
                  <a:gd name="T15" fmla="*/ 7 h 36"/>
                  <a:gd name="T16" fmla="*/ 78 w 83"/>
                  <a:gd name="T17" fmla="*/ 0 h 36"/>
                  <a:gd name="T18" fmla="*/ 70 w 83"/>
                  <a:gd name="T19" fmla="*/ 0 h 36"/>
                  <a:gd name="T20" fmla="*/ 67 w 83"/>
                  <a:gd name="T21" fmla="*/ 2 h 36"/>
                  <a:gd name="T22" fmla="*/ 63 w 83"/>
                  <a:gd name="T23" fmla="*/ 11 h 36"/>
                  <a:gd name="T24" fmla="*/ 61 w 83"/>
                  <a:gd name="T25" fmla="*/ 3 h 36"/>
                  <a:gd name="T26" fmla="*/ 49 w 83"/>
                  <a:gd name="T27" fmla="*/ 9 h 36"/>
                  <a:gd name="T28" fmla="*/ 46 w 83"/>
                  <a:gd name="T29" fmla="*/ 9 h 36"/>
                  <a:gd name="T30" fmla="*/ 45 w 83"/>
                  <a:gd name="T31" fmla="*/ 2 h 36"/>
                  <a:gd name="T32" fmla="*/ 36 w 83"/>
                  <a:gd name="T33" fmla="*/ 7 h 36"/>
                  <a:gd name="T34" fmla="*/ 38 w 83"/>
                  <a:gd name="T35" fmla="*/ 0 h 36"/>
                  <a:gd name="T36" fmla="*/ 6 w 83"/>
                  <a:gd name="T37" fmla="*/ 11 h 36"/>
                  <a:gd name="T38" fmla="*/ 6 w 83"/>
                  <a:gd name="T39" fmla="*/ 12 h 36"/>
                  <a:gd name="T40" fmla="*/ 6 w 83"/>
                  <a:gd name="T41" fmla="*/ 16 h 36"/>
                  <a:gd name="T42" fmla="*/ 22 w 83"/>
                  <a:gd name="T43" fmla="*/ 13 h 36"/>
                  <a:gd name="T44" fmla="*/ 3 w 83"/>
                  <a:gd name="T45" fmla="*/ 19 h 36"/>
                  <a:gd name="T46" fmla="*/ 15 w 83"/>
                  <a:gd name="T47" fmla="*/ 20 h 36"/>
                  <a:gd name="T48" fmla="*/ 28 w 83"/>
                  <a:gd name="T49" fmla="*/ 22 h 36"/>
                  <a:gd name="T50" fmla="*/ 12 w 83"/>
                  <a:gd name="T51" fmla="*/ 22 h 36"/>
                  <a:gd name="T52" fmla="*/ 0 w 83"/>
                  <a:gd name="T53" fmla="*/ 24 h 36"/>
                  <a:gd name="T54" fmla="*/ 12 w 83"/>
                  <a:gd name="T55" fmla="*/ 29 h 36"/>
                  <a:gd name="T56" fmla="*/ 12 w 83"/>
                  <a:gd name="T57" fmla="*/ 32 h 36"/>
                  <a:gd name="T58" fmla="*/ 30 w 83"/>
                  <a:gd name="T59"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3" h="36">
                    <a:moveTo>
                      <a:pt x="30" y="32"/>
                    </a:moveTo>
                    <a:cubicBezTo>
                      <a:pt x="32" y="31"/>
                      <a:pt x="49" y="27"/>
                      <a:pt x="50" y="27"/>
                    </a:cubicBezTo>
                    <a:cubicBezTo>
                      <a:pt x="53" y="27"/>
                      <a:pt x="55" y="30"/>
                      <a:pt x="61" y="30"/>
                    </a:cubicBezTo>
                    <a:cubicBezTo>
                      <a:pt x="66" y="30"/>
                      <a:pt x="67" y="24"/>
                      <a:pt x="70" y="24"/>
                    </a:cubicBezTo>
                    <a:cubicBezTo>
                      <a:pt x="76" y="24"/>
                      <a:pt x="75" y="27"/>
                      <a:pt x="83" y="24"/>
                    </a:cubicBezTo>
                    <a:cubicBezTo>
                      <a:pt x="83" y="22"/>
                      <a:pt x="83" y="22"/>
                      <a:pt x="83" y="22"/>
                    </a:cubicBezTo>
                    <a:cubicBezTo>
                      <a:pt x="80" y="19"/>
                      <a:pt x="78" y="19"/>
                      <a:pt x="75" y="18"/>
                    </a:cubicBezTo>
                    <a:cubicBezTo>
                      <a:pt x="76" y="16"/>
                      <a:pt x="79" y="10"/>
                      <a:pt x="79" y="7"/>
                    </a:cubicBezTo>
                    <a:cubicBezTo>
                      <a:pt x="79" y="5"/>
                      <a:pt x="79" y="3"/>
                      <a:pt x="78" y="0"/>
                    </a:cubicBezTo>
                    <a:cubicBezTo>
                      <a:pt x="75" y="1"/>
                      <a:pt x="73" y="0"/>
                      <a:pt x="70" y="0"/>
                    </a:cubicBezTo>
                    <a:cubicBezTo>
                      <a:pt x="69" y="0"/>
                      <a:pt x="67" y="1"/>
                      <a:pt x="67" y="2"/>
                    </a:cubicBezTo>
                    <a:cubicBezTo>
                      <a:pt x="67" y="7"/>
                      <a:pt x="67" y="8"/>
                      <a:pt x="63" y="11"/>
                    </a:cubicBezTo>
                    <a:cubicBezTo>
                      <a:pt x="61" y="9"/>
                      <a:pt x="61" y="7"/>
                      <a:pt x="61" y="3"/>
                    </a:cubicBezTo>
                    <a:cubicBezTo>
                      <a:pt x="49" y="9"/>
                      <a:pt x="49" y="9"/>
                      <a:pt x="49" y="9"/>
                    </a:cubicBezTo>
                    <a:cubicBezTo>
                      <a:pt x="46" y="9"/>
                      <a:pt x="46" y="9"/>
                      <a:pt x="46" y="9"/>
                    </a:cubicBezTo>
                    <a:cubicBezTo>
                      <a:pt x="45" y="7"/>
                      <a:pt x="47" y="5"/>
                      <a:pt x="45" y="2"/>
                    </a:cubicBezTo>
                    <a:cubicBezTo>
                      <a:pt x="43" y="4"/>
                      <a:pt x="42" y="7"/>
                      <a:pt x="36" y="7"/>
                    </a:cubicBezTo>
                    <a:cubicBezTo>
                      <a:pt x="34" y="7"/>
                      <a:pt x="38" y="1"/>
                      <a:pt x="38" y="0"/>
                    </a:cubicBezTo>
                    <a:cubicBezTo>
                      <a:pt x="6" y="11"/>
                      <a:pt x="6" y="11"/>
                      <a:pt x="6" y="11"/>
                    </a:cubicBezTo>
                    <a:cubicBezTo>
                      <a:pt x="6" y="12"/>
                      <a:pt x="6" y="12"/>
                      <a:pt x="6" y="12"/>
                    </a:cubicBezTo>
                    <a:cubicBezTo>
                      <a:pt x="6" y="12"/>
                      <a:pt x="6" y="16"/>
                      <a:pt x="6" y="16"/>
                    </a:cubicBezTo>
                    <a:cubicBezTo>
                      <a:pt x="11" y="16"/>
                      <a:pt x="18" y="11"/>
                      <a:pt x="22" y="13"/>
                    </a:cubicBezTo>
                    <a:cubicBezTo>
                      <a:pt x="18" y="17"/>
                      <a:pt x="7" y="17"/>
                      <a:pt x="3" y="19"/>
                    </a:cubicBezTo>
                    <a:cubicBezTo>
                      <a:pt x="15" y="20"/>
                      <a:pt x="15" y="20"/>
                      <a:pt x="15" y="20"/>
                    </a:cubicBezTo>
                    <a:cubicBezTo>
                      <a:pt x="28" y="22"/>
                      <a:pt x="28" y="22"/>
                      <a:pt x="28" y="22"/>
                    </a:cubicBezTo>
                    <a:cubicBezTo>
                      <a:pt x="22" y="24"/>
                      <a:pt x="19" y="22"/>
                      <a:pt x="12" y="22"/>
                    </a:cubicBezTo>
                    <a:cubicBezTo>
                      <a:pt x="7" y="22"/>
                      <a:pt x="4" y="23"/>
                      <a:pt x="0" y="24"/>
                    </a:cubicBezTo>
                    <a:cubicBezTo>
                      <a:pt x="2" y="27"/>
                      <a:pt x="6" y="29"/>
                      <a:pt x="12" y="29"/>
                    </a:cubicBezTo>
                    <a:cubicBezTo>
                      <a:pt x="12" y="32"/>
                      <a:pt x="12" y="32"/>
                      <a:pt x="12" y="32"/>
                    </a:cubicBezTo>
                    <a:cubicBezTo>
                      <a:pt x="17" y="36"/>
                      <a:pt x="23" y="32"/>
                      <a:pt x="30" y="3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1" name="Freeform 367"/>
              <p:cNvSpPr>
                <a:spLocks/>
              </p:cNvSpPr>
              <p:nvPr/>
            </p:nvSpPr>
            <p:spPr bwMode="auto">
              <a:xfrm>
                <a:off x="1735" y="1109"/>
                <a:ext cx="92" cy="99"/>
              </a:xfrm>
              <a:custGeom>
                <a:avLst/>
                <a:gdLst>
                  <a:gd name="T0" fmla="*/ 35 w 39"/>
                  <a:gd name="T1" fmla="*/ 24 h 42"/>
                  <a:gd name="T2" fmla="*/ 38 w 39"/>
                  <a:gd name="T3" fmla="*/ 20 h 42"/>
                  <a:gd name="T4" fmla="*/ 24 w 39"/>
                  <a:gd name="T5" fmla="*/ 17 h 42"/>
                  <a:gd name="T6" fmla="*/ 26 w 39"/>
                  <a:gd name="T7" fmla="*/ 12 h 42"/>
                  <a:gd name="T8" fmla="*/ 21 w 39"/>
                  <a:gd name="T9" fmla="*/ 12 h 42"/>
                  <a:gd name="T10" fmla="*/ 28 w 39"/>
                  <a:gd name="T11" fmla="*/ 2 h 42"/>
                  <a:gd name="T12" fmla="*/ 20 w 39"/>
                  <a:gd name="T13" fmla="*/ 8 h 42"/>
                  <a:gd name="T14" fmla="*/ 11 w 39"/>
                  <a:gd name="T15" fmla="*/ 22 h 42"/>
                  <a:gd name="T16" fmla="*/ 0 w 39"/>
                  <a:gd name="T17" fmla="*/ 32 h 42"/>
                  <a:gd name="T18" fmla="*/ 2 w 39"/>
                  <a:gd name="T19" fmla="*/ 35 h 42"/>
                  <a:gd name="T20" fmla="*/ 23 w 39"/>
                  <a:gd name="T21" fmla="*/ 35 h 42"/>
                  <a:gd name="T22" fmla="*/ 20 w 39"/>
                  <a:gd name="T23" fmla="*/ 37 h 42"/>
                  <a:gd name="T24" fmla="*/ 21 w 39"/>
                  <a:gd name="T25" fmla="*/ 42 h 42"/>
                  <a:gd name="T26" fmla="*/ 39 w 39"/>
                  <a:gd name="T27" fmla="*/ 29 h 42"/>
                  <a:gd name="T28" fmla="*/ 35 w 39"/>
                  <a:gd name="T29" fmla="*/ 2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42">
                    <a:moveTo>
                      <a:pt x="35" y="24"/>
                    </a:moveTo>
                    <a:cubicBezTo>
                      <a:pt x="35" y="24"/>
                      <a:pt x="37" y="21"/>
                      <a:pt x="38" y="20"/>
                    </a:cubicBezTo>
                    <a:cubicBezTo>
                      <a:pt x="38" y="20"/>
                      <a:pt x="24" y="18"/>
                      <a:pt x="24" y="17"/>
                    </a:cubicBezTo>
                    <a:cubicBezTo>
                      <a:pt x="24" y="15"/>
                      <a:pt x="26" y="14"/>
                      <a:pt x="26" y="12"/>
                    </a:cubicBezTo>
                    <a:cubicBezTo>
                      <a:pt x="24" y="13"/>
                      <a:pt x="23" y="14"/>
                      <a:pt x="21" y="12"/>
                    </a:cubicBezTo>
                    <a:cubicBezTo>
                      <a:pt x="24" y="12"/>
                      <a:pt x="28" y="6"/>
                      <a:pt x="28" y="2"/>
                    </a:cubicBezTo>
                    <a:cubicBezTo>
                      <a:pt x="28" y="0"/>
                      <a:pt x="21" y="8"/>
                      <a:pt x="20" y="8"/>
                    </a:cubicBezTo>
                    <a:cubicBezTo>
                      <a:pt x="14" y="8"/>
                      <a:pt x="15" y="18"/>
                      <a:pt x="11" y="22"/>
                    </a:cubicBezTo>
                    <a:cubicBezTo>
                      <a:pt x="8" y="25"/>
                      <a:pt x="0" y="30"/>
                      <a:pt x="0" y="32"/>
                    </a:cubicBezTo>
                    <a:cubicBezTo>
                      <a:pt x="0" y="33"/>
                      <a:pt x="1" y="35"/>
                      <a:pt x="2" y="35"/>
                    </a:cubicBezTo>
                    <a:cubicBezTo>
                      <a:pt x="6" y="35"/>
                      <a:pt x="15" y="35"/>
                      <a:pt x="23" y="35"/>
                    </a:cubicBezTo>
                    <a:cubicBezTo>
                      <a:pt x="22" y="36"/>
                      <a:pt x="21" y="37"/>
                      <a:pt x="20" y="37"/>
                    </a:cubicBezTo>
                    <a:cubicBezTo>
                      <a:pt x="21" y="42"/>
                      <a:pt x="21" y="42"/>
                      <a:pt x="21" y="42"/>
                    </a:cubicBezTo>
                    <a:cubicBezTo>
                      <a:pt x="28" y="35"/>
                      <a:pt x="31" y="33"/>
                      <a:pt x="39" y="29"/>
                    </a:cubicBezTo>
                    <a:cubicBezTo>
                      <a:pt x="38" y="27"/>
                      <a:pt x="35" y="26"/>
                      <a:pt x="35" y="2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2" name="Freeform 368"/>
              <p:cNvSpPr>
                <a:spLocks/>
              </p:cNvSpPr>
              <p:nvPr/>
            </p:nvSpPr>
            <p:spPr bwMode="auto">
              <a:xfrm>
                <a:off x="1251" y="662"/>
                <a:ext cx="96" cy="29"/>
              </a:xfrm>
              <a:custGeom>
                <a:avLst/>
                <a:gdLst>
                  <a:gd name="T0" fmla="*/ 41 w 41"/>
                  <a:gd name="T1" fmla="*/ 2 h 12"/>
                  <a:gd name="T2" fmla="*/ 33 w 41"/>
                  <a:gd name="T3" fmla="*/ 0 h 12"/>
                  <a:gd name="T4" fmla="*/ 0 w 41"/>
                  <a:gd name="T5" fmla="*/ 12 h 12"/>
                  <a:gd name="T6" fmla="*/ 12 w 41"/>
                  <a:gd name="T7" fmla="*/ 12 h 12"/>
                  <a:gd name="T8" fmla="*/ 41 w 41"/>
                  <a:gd name="T9" fmla="*/ 2 h 12"/>
                </a:gdLst>
                <a:ahLst/>
                <a:cxnLst>
                  <a:cxn ang="0">
                    <a:pos x="T0" y="T1"/>
                  </a:cxn>
                  <a:cxn ang="0">
                    <a:pos x="T2" y="T3"/>
                  </a:cxn>
                  <a:cxn ang="0">
                    <a:pos x="T4" y="T5"/>
                  </a:cxn>
                  <a:cxn ang="0">
                    <a:pos x="T6" y="T7"/>
                  </a:cxn>
                  <a:cxn ang="0">
                    <a:pos x="T8" y="T9"/>
                  </a:cxn>
                </a:cxnLst>
                <a:rect l="0" t="0" r="r" b="b"/>
                <a:pathLst>
                  <a:path w="41" h="12">
                    <a:moveTo>
                      <a:pt x="41" y="2"/>
                    </a:moveTo>
                    <a:cubicBezTo>
                      <a:pt x="38" y="1"/>
                      <a:pt x="36" y="0"/>
                      <a:pt x="33" y="0"/>
                    </a:cubicBezTo>
                    <a:cubicBezTo>
                      <a:pt x="25" y="0"/>
                      <a:pt x="3" y="7"/>
                      <a:pt x="0" y="12"/>
                    </a:cubicBezTo>
                    <a:cubicBezTo>
                      <a:pt x="12" y="12"/>
                      <a:pt x="12" y="12"/>
                      <a:pt x="12" y="12"/>
                    </a:cubicBezTo>
                    <a:cubicBezTo>
                      <a:pt x="21" y="7"/>
                      <a:pt x="35" y="9"/>
                      <a:pt x="41"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3" name="Freeform 369"/>
              <p:cNvSpPr>
                <a:spLocks/>
              </p:cNvSpPr>
              <p:nvPr/>
            </p:nvSpPr>
            <p:spPr bwMode="auto">
              <a:xfrm>
                <a:off x="1300" y="674"/>
                <a:ext cx="133" cy="40"/>
              </a:xfrm>
              <a:custGeom>
                <a:avLst/>
                <a:gdLst>
                  <a:gd name="T0" fmla="*/ 0 w 56"/>
                  <a:gd name="T1" fmla="*/ 12 h 17"/>
                  <a:gd name="T2" fmla="*/ 12 w 56"/>
                  <a:gd name="T3" fmla="*/ 10 h 17"/>
                  <a:gd name="T4" fmla="*/ 8 w 56"/>
                  <a:gd name="T5" fmla="*/ 15 h 17"/>
                  <a:gd name="T6" fmla="*/ 12 w 56"/>
                  <a:gd name="T7" fmla="*/ 17 h 17"/>
                  <a:gd name="T8" fmla="*/ 30 w 56"/>
                  <a:gd name="T9" fmla="*/ 13 h 17"/>
                  <a:gd name="T10" fmla="*/ 37 w 56"/>
                  <a:gd name="T11" fmla="*/ 13 h 17"/>
                  <a:gd name="T12" fmla="*/ 56 w 56"/>
                  <a:gd name="T13" fmla="*/ 7 h 17"/>
                  <a:gd name="T14" fmla="*/ 47 w 56"/>
                  <a:gd name="T15" fmla="*/ 7 h 17"/>
                  <a:gd name="T16" fmla="*/ 50 w 56"/>
                  <a:gd name="T17" fmla="*/ 0 h 17"/>
                  <a:gd name="T18" fmla="*/ 45 w 56"/>
                  <a:gd name="T19" fmla="*/ 0 h 17"/>
                  <a:gd name="T20" fmla="*/ 36 w 56"/>
                  <a:gd name="T21" fmla="*/ 8 h 17"/>
                  <a:gd name="T22" fmla="*/ 24 w 56"/>
                  <a:gd name="T23" fmla="*/ 4 h 17"/>
                  <a:gd name="T24" fmla="*/ 0 w 56"/>
                  <a:gd name="T25"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17">
                    <a:moveTo>
                      <a:pt x="0" y="12"/>
                    </a:moveTo>
                    <a:cubicBezTo>
                      <a:pt x="2" y="12"/>
                      <a:pt x="8" y="11"/>
                      <a:pt x="12" y="10"/>
                    </a:cubicBezTo>
                    <a:cubicBezTo>
                      <a:pt x="12" y="11"/>
                      <a:pt x="8" y="13"/>
                      <a:pt x="8" y="15"/>
                    </a:cubicBezTo>
                    <a:cubicBezTo>
                      <a:pt x="8" y="17"/>
                      <a:pt x="11" y="17"/>
                      <a:pt x="12" y="17"/>
                    </a:cubicBezTo>
                    <a:cubicBezTo>
                      <a:pt x="18" y="17"/>
                      <a:pt x="24" y="13"/>
                      <a:pt x="30" y="13"/>
                    </a:cubicBezTo>
                    <a:cubicBezTo>
                      <a:pt x="31" y="13"/>
                      <a:pt x="37" y="13"/>
                      <a:pt x="37" y="13"/>
                    </a:cubicBezTo>
                    <a:cubicBezTo>
                      <a:pt x="45" y="13"/>
                      <a:pt x="51" y="11"/>
                      <a:pt x="56" y="7"/>
                    </a:cubicBezTo>
                    <a:cubicBezTo>
                      <a:pt x="53" y="6"/>
                      <a:pt x="50" y="7"/>
                      <a:pt x="47" y="7"/>
                    </a:cubicBezTo>
                    <a:cubicBezTo>
                      <a:pt x="49" y="5"/>
                      <a:pt x="50" y="1"/>
                      <a:pt x="50" y="0"/>
                    </a:cubicBezTo>
                    <a:cubicBezTo>
                      <a:pt x="45" y="0"/>
                      <a:pt x="45" y="0"/>
                      <a:pt x="45" y="0"/>
                    </a:cubicBezTo>
                    <a:cubicBezTo>
                      <a:pt x="41" y="2"/>
                      <a:pt x="40" y="8"/>
                      <a:pt x="36" y="8"/>
                    </a:cubicBezTo>
                    <a:cubicBezTo>
                      <a:pt x="28" y="8"/>
                      <a:pt x="28" y="5"/>
                      <a:pt x="24" y="4"/>
                    </a:cubicBezTo>
                    <a:cubicBezTo>
                      <a:pt x="17" y="1"/>
                      <a:pt x="1" y="8"/>
                      <a:pt x="0"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4" name="Freeform 370"/>
              <p:cNvSpPr>
                <a:spLocks/>
              </p:cNvSpPr>
              <p:nvPr/>
            </p:nvSpPr>
            <p:spPr bwMode="auto">
              <a:xfrm>
                <a:off x="1577" y="677"/>
                <a:ext cx="137" cy="30"/>
              </a:xfrm>
              <a:custGeom>
                <a:avLst/>
                <a:gdLst>
                  <a:gd name="T0" fmla="*/ 9 w 58"/>
                  <a:gd name="T1" fmla="*/ 0 h 13"/>
                  <a:gd name="T2" fmla="*/ 5 w 58"/>
                  <a:gd name="T3" fmla="*/ 0 h 13"/>
                  <a:gd name="T4" fmla="*/ 1 w 58"/>
                  <a:gd name="T5" fmla="*/ 3 h 13"/>
                  <a:gd name="T6" fmla="*/ 3 w 58"/>
                  <a:gd name="T7" fmla="*/ 6 h 13"/>
                  <a:gd name="T8" fmla="*/ 0 w 58"/>
                  <a:gd name="T9" fmla="*/ 9 h 13"/>
                  <a:gd name="T10" fmla="*/ 23 w 58"/>
                  <a:gd name="T11" fmla="*/ 13 h 13"/>
                  <a:gd name="T12" fmla="*/ 45 w 58"/>
                  <a:gd name="T13" fmla="*/ 13 h 13"/>
                  <a:gd name="T14" fmla="*/ 58 w 58"/>
                  <a:gd name="T15" fmla="*/ 11 h 13"/>
                  <a:gd name="T16" fmla="*/ 58 w 58"/>
                  <a:gd name="T17" fmla="*/ 6 h 13"/>
                  <a:gd name="T18" fmla="*/ 52 w 58"/>
                  <a:gd name="T19" fmla="*/ 3 h 13"/>
                  <a:gd name="T20" fmla="*/ 32 w 58"/>
                  <a:gd name="T21" fmla="*/ 6 h 13"/>
                  <a:gd name="T22" fmla="*/ 13 w 58"/>
                  <a:gd name="T23" fmla="*/ 6 h 13"/>
                  <a:gd name="T24" fmla="*/ 8 w 58"/>
                  <a:gd name="T25" fmla="*/ 2 h 13"/>
                  <a:gd name="T26" fmla="*/ 9 w 58"/>
                  <a:gd name="T2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13">
                    <a:moveTo>
                      <a:pt x="9" y="0"/>
                    </a:moveTo>
                    <a:cubicBezTo>
                      <a:pt x="8" y="0"/>
                      <a:pt x="6" y="0"/>
                      <a:pt x="5" y="0"/>
                    </a:cubicBezTo>
                    <a:cubicBezTo>
                      <a:pt x="3" y="0"/>
                      <a:pt x="1" y="1"/>
                      <a:pt x="1" y="3"/>
                    </a:cubicBezTo>
                    <a:cubicBezTo>
                      <a:pt x="1" y="4"/>
                      <a:pt x="2" y="6"/>
                      <a:pt x="3" y="6"/>
                    </a:cubicBezTo>
                    <a:cubicBezTo>
                      <a:pt x="2" y="6"/>
                      <a:pt x="0" y="8"/>
                      <a:pt x="0" y="9"/>
                    </a:cubicBezTo>
                    <a:cubicBezTo>
                      <a:pt x="0" y="11"/>
                      <a:pt x="18" y="13"/>
                      <a:pt x="23" y="13"/>
                    </a:cubicBezTo>
                    <a:cubicBezTo>
                      <a:pt x="45" y="13"/>
                      <a:pt x="45" y="13"/>
                      <a:pt x="45" y="13"/>
                    </a:cubicBezTo>
                    <a:cubicBezTo>
                      <a:pt x="47" y="8"/>
                      <a:pt x="53" y="12"/>
                      <a:pt x="58" y="11"/>
                    </a:cubicBezTo>
                    <a:cubicBezTo>
                      <a:pt x="58" y="6"/>
                      <a:pt x="58" y="6"/>
                      <a:pt x="58" y="6"/>
                    </a:cubicBezTo>
                    <a:cubicBezTo>
                      <a:pt x="55" y="5"/>
                      <a:pt x="54" y="3"/>
                      <a:pt x="52" y="3"/>
                    </a:cubicBezTo>
                    <a:cubicBezTo>
                      <a:pt x="46" y="3"/>
                      <a:pt x="40" y="6"/>
                      <a:pt x="32" y="6"/>
                    </a:cubicBezTo>
                    <a:cubicBezTo>
                      <a:pt x="22" y="6"/>
                      <a:pt x="20" y="6"/>
                      <a:pt x="13" y="6"/>
                    </a:cubicBezTo>
                    <a:cubicBezTo>
                      <a:pt x="9" y="6"/>
                      <a:pt x="8" y="4"/>
                      <a:pt x="8" y="2"/>
                    </a:cubicBezTo>
                    <a:cubicBezTo>
                      <a:pt x="8" y="1"/>
                      <a:pt x="9" y="0"/>
                      <a:pt x="9"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5" name="Freeform 371"/>
              <p:cNvSpPr>
                <a:spLocks/>
              </p:cNvSpPr>
              <p:nvPr/>
            </p:nvSpPr>
            <p:spPr bwMode="auto">
              <a:xfrm>
                <a:off x="1614" y="610"/>
                <a:ext cx="93" cy="45"/>
              </a:xfrm>
              <a:custGeom>
                <a:avLst/>
                <a:gdLst>
                  <a:gd name="T0" fmla="*/ 9 w 39"/>
                  <a:gd name="T1" fmla="*/ 10 h 19"/>
                  <a:gd name="T2" fmla="*/ 5 w 39"/>
                  <a:gd name="T3" fmla="*/ 15 h 19"/>
                  <a:gd name="T4" fmla="*/ 5 w 39"/>
                  <a:gd name="T5" fmla="*/ 16 h 19"/>
                  <a:gd name="T6" fmla="*/ 7 w 39"/>
                  <a:gd name="T7" fmla="*/ 19 h 19"/>
                  <a:gd name="T8" fmla="*/ 15 w 39"/>
                  <a:gd name="T9" fmla="*/ 16 h 19"/>
                  <a:gd name="T10" fmla="*/ 14 w 39"/>
                  <a:gd name="T11" fmla="*/ 15 h 19"/>
                  <a:gd name="T12" fmla="*/ 39 w 39"/>
                  <a:gd name="T13" fmla="*/ 8 h 19"/>
                  <a:gd name="T14" fmla="*/ 26 w 39"/>
                  <a:gd name="T15" fmla="*/ 5 h 19"/>
                  <a:gd name="T16" fmla="*/ 22 w 39"/>
                  <a:gd name="T17" fmla="*/ 1 h 19"/>
                  <a:gd name="T18" fmla="*/ 18 w 39"/>
                  <a:gd name="T19" fmla="*/ 0 h 19"/>
                  <a:gd name="T20" fmla="*/ 0 w 39"/>
                  <a:gd name="T21" fmla="*/ 8 h 19"/>
                  <a:gd name="T22" fmla="*/ 4 w 39"/>
                  <a:gd name="T23" fmla="*/ 10 h 19"/>
                  <a:gd name="T24" fmla="*/ 9 w 39"/>
                  <a:gd name="T25"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19">
                    <a:moveTo>
                      <a:pt x="9" y="10"/>
                    </a:moveTo>
                    <a:cubicBezTo>
                      <a:pt x="5" y="11"/>
                      <a:pt x="4" y="11"/>
                      <a:pt x="5" y="15"/>
                    </a:cubicBezTo>
                    <a:cubicBezTo>
                      <a:pt x="5" y="16"/>
                      <a:pt x="5" y="16"/>
                      <a:pt x="5" y="16"/>
                    </a:cubicBezTo>
                    <a:cubicBezTo>
                      <a:pt x="5" y="17"/>
                      <a:pt x="6" y="19"/>
                      <a:pt x="7" y="19"/>
                    </a:cubicBezTo>
                    <a:cubicBezTo>
                      <a:pt x="10" y="19"/>
                      <a:pt x="12" y="17"/>
                      <a:pt x="15" y="16"/>
                    </a:cubicBezTo>
                    <a:cubicBezTo>
                      <a:pt x="14" y="15"/>
                      <a:pt x="14" y="15"/>
                      <a:pt x="14" y="15"/>
                    </a:cubicBezTo>
                    <a:cubicBezTo>
                      <a:pt x="22" y="14"/>
                      <a:pt x="35" y="12"/>
                      <a:pt x="39" y="8"/>
                    </a:cubicBezTo>
                    <a:cubicBezTo>
                      <a:pt x="37" y="4"/>
                      <a:pt x="31" y="5"/>
                      <a:pt x="26" y="5"/>
                    </a:cubicBezTo>
                    <a:cubicBezTo>
                      <a:pt x="24" y="5"/>
                      <a:pt x="24" y="1"/>
                      <a:pt x="22" y="1"/>
                    </a:cubicBezTo>
                    <a:cubicBezTo>
                      <a:pt x="22" y="1"/>
                      <a:pt x="20" y="0"/>
                      <a:pt x="18" y="0"/>
                    </a:cubicBezTo>
                    <a:cubicBezTo>
                      <a:pt x="14" y="0"/>
                      <a:pt x="0" y="3"/>
                      <a:pt x="0" y="8"/>
                    </a:cubicBezTo>
                    <a:cubicBezTo>
                      <a:pt x="4" y="10"/>
                      <a:pt x="4" y="10"/>
                      <a:pt x="4" y="10"/>
                    </a:cubicBezTo>
                    <a:lnTo>
                      <a:pt x="9" y="1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6" name="Freeform 372"/>
              <p:cNvSpPr>
                <a:spLocks/>
              </p:cNvSpPr>
              <p:nvPr/>
            </p:nvSpPr>
            <p:spPr bwMode="auto">
              <a:xfrm>
                <a:off x="1676" y="712"/>
                <a:ext cx="47" cy="31"/>
              </a:xfrm>
              <a:custGeom>
                <a:avLst/>
                <a:gdLst>
                  <a:gd name="T0" fmla="*/ 8 w 20"/>
                  <a:gd name="T1" fmla="*/ 3 h 13"/>
                  <a:gd name="T2" fmla="*/ 0 w 20"/>
                  <a:gd name="T3" fmla="*/ 3 h 13"/>
                  <a:gd name="T4" fmla="*/ 6 w 20"/>
                  <a:gd name="T5" fmla="*/ 9 h 13"/>
                  <a:gd name="T6" fmla="*/ 20 w 20"/>
                  <a:gd name="T7" fmla="*/ 6 h 13"/>
                  <a:gd name="T8" fmla="*/ 8 w 20"/>
                  <a:gd name="T9" fmla="*/ 3 h 13"/>
                </a:gdLst>
                <a:ahLst/>
                <a:cxnLst>
                  <a:cxn ang="0">
                    <a:pos x="T0" y="T1"/>
                  </a:cxn>
                  <a:cxn ang="0">
                    <a:pos x="T2" y="T3"/>
                  </a:cxn>
                  <a:cxn ang="0">
                    <a:pos x="T4" y="T5"/>
                  </a:cxn>
                  <a:cxn ang="0">
                    <a:pos x="T6" y="T7"/>
                  </a:cxn>
                  <a:cxn ang="0">
                    <a:pos x="T8" y="T9"/>
                  </a:cxn>
                </a:cxnLst>
                <a:rect l="0" t="0" r="r" b="b"/>
                <a:pathLst>
                  <a:path w="20" h="13">
                    <a:moveTo>
                      <a:pt x="8" y="3"/>
                    </a:moveTo>
                    <a:cubicBezTo>
                      <a:pt x="7" y="3"/>
                      <a:pt x="4" y="3"/>
                      <a:pt x="0" y="3"/>
                    </a:cubicBezTo>
                    <a:cubicBezTo>
                      <a:pt x="0" y="6"/>
                      <a:pt x="4" y="9"/>
                      <a:pt x="6" y="9"/>
                    </a:cubicBezTo>
                    <a:cubicBezTo>
                      <a:pt x="10" y="9"/>
                      <a:pt x="20" y="13"/>
                      <a:pt x="20" y="6"/>
                    </a:cubicBezTo>
                    <a:cubicBezTo>
                      <a:pt x="20" y="0"/>
                      <a:pt x="10" y="3"/>
                      <a:pt x="8"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7" name="Freeform 373"/>
              <p:cNvSpPr>
                <a:spLocks/>
              </p:cNvSpPr>
              <p:nvPr/>
            </p:nvSpPr>
            <p:spPr bwMode="auto">
              <a:xfrm>
                <a:off x="2992" y="1291"/>
                <a:ext cx="30" cy="26"/>
              </a:xfrm>
              <a:custGeom>
                <a:avLst/>
                <a:gdLst>
                  <a:gd name="T0" fmla="*/ 13 w 13"/>
                  <a:gd name="T1" fmla="*/ 7 h 11"/>
                  <a:gd name="T2" fmla="*/ 8 w 13"/>
                  <a:gd name="T3" fmla="*/ 0 h 11"/>
                  <a:gd name="T4" fmla="*/ 0 w 13"/>
                  <a:gd name="T5" fmla="*/ 3 h 11"/>
                  <a:gd name="T6" fmla="*/ 1 w 13"/>
                  <a:gd name="T7" fmla="*/ 11 h 11"/>
                  <a:gd name="T8" fmla="*/ 13 w 13"/>
                  <a:gd name="T9" fmla="*/ 7 h 11"/>
                </a:gdLst>
                <a:ahLst/>
                <a:cxnLst>
                  <a:cxn ang="0">
                    <a:pos x="T0" y="T1"/>
                  </a:cxn>
                  <a:cxn ang="0">
                    <a:pos x="T2" y="T3"/>
                  </a:cxn>
                  <a:cxn ang="0">
                    <a:pos x="T4" y="T5"/>
                  </a:cxn>
                  <a:cxn ang="0">
                    <a:pos x="T6" y="T7"/>
                  </a:cxn>
                  <a:cxn ang="0">
                    <a:pos x="T8" y="T9"/>
                  </a:cxn>
                </a:cxnLst>
                <a:rect l="0" t="0" r="r" b="b"/>
                <a:pathLst>
                  <a:path w="13" h="11">
                    <a:moveTo>
                      <a:pt x="13" y="7"/>
                    </a:moveTo>
                    <a:cubicBezTo>
                      <a:pt x="12" y="4"/>
                      <a:pt x="8" y="5"/>
                      <a:pt x="8" y="0"/>
                    </a:cubicBezTo>
                    <a:cubicBezTo>
                      <a:pt x="8" y="0"/>
                      <a:pt x="3" y="2"/>
                      <a:pt x="0" y="3"/>
                    </a:cubicBezTo>
                    <a:cubicBezTo>
                      <a:pt x="1" y="5"/>
                      <a:pt x="1" y="11"/>
                      <a:pt x="1" y="11"/>
                    </a:cubicBezTo>
                    <a:cubicBezTo>
                      <a:pt x="1" y="11"/>
                      <a:pt x="11" y="8"/>
                      <a:pt x="13"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8" name="Freeform 374"/>
              <p:cNvSpPr>
                <a:spLocks/>
              </p:cNvSpPr>
              <p:nvPr/>
            </p:nvSpPr>
            <p:spPr bwMode="auto">
              <a:xfrm>
                <a:off x="2448" y="1019"/>
                <a:ext cx="62" cy="95"/>
              </a:xfrm>
              <a:custGeom>
                <a:avLst/>
                <a:gdLst>
                  <a:gd name="T0" fmla="*/ 0 w 26"/>
                  <a:gd name="T1" fmla="*/ 18 h 40"/>
                  <a:gd name="T2" fmla="*/ 5 w 26"/>
                  <a:gd name="T3" fmla="*/ 23 h 40"/>
                  <a:gd name="T4" fmla="*/ 4 w 26"/>
                  <a:gd name="T5" fmla="*/ 29 h 40"/>
                  <a:gd name="T6" fmla="*/ 8 w 26"/>
                  <a:gd name="T7" fmla="*/ 29 h 40"/>
                  <a:gd name="T8" fmla="*/ 3 w 26"/>
                  <a:gd name="T9" fmla="*/ 30 h 40"/>
                  <a:gd name="T10" fmla="*/ 0 w 26"/>
                  <a:gd name="T11" fmla="*/ 32 h 40"/>
                  <a:gd name="T12" fmla="*/ 0 w 26"/>
                  <a:gd name="T13" fmla="*/ 37 h 40"/>
                  <a:gd name="T14" fmla="*/ 2 w 26"/>
                  <a:gd name="T15" fmla="*/ 37 h 40"/>
                  <a:gd name="T16" fmla="*/ 0 w 26"/>
                  <a:gd name="T17" fmla="*/ 40 h 40"/>
                  <a:gd name="T18" fmla="*/ 13 w 26"/>
                  <a:gd name="T19" fmla="*/ 36 h 40"/>
                  <a:gd name="T20" fmla="*/ 18 w 26"/>
                  <a:gd name="T21" fmla="*/ 34 h 40"/>
                  <a:gd name="T22" fmla="*/ 23 w 26"/>
                  <a:gd name="T23" fmla="*/ 32 h 40"/>
                  <a:gd name="T24" fmla="*/ 26 w 26"/>
                  <a:gd name="T25" fmla="*/ 25 h 40"/>
                  <a:gd name="T26" fmla="*/ 26 w 26"/>
                  <a:gd name="T27" fmla="*/ 17 h 40"/>
                  <a:gd name="T28" fmla="*/ 22 w 26"/>
                  <a:gd name="T29" fmla="*/ 16 h 40"/>
                  <a:gd name="T30" fmla="*/ 25 w 26"/>
                  <a:gd name="T31" fmla="*/ 16 h 40"/>
                  <a:gd name="T32" fmla="*/ 26 w 26"/>
                  <a:gd name="T33" fmla="*/ 10 h 40"/>
                  <a:gd name="T34" fmla="*/ 23 w 26"/>
                  <a:gd name="T35" fmla="*/ 9 h 40"/>
                  <a:gd name="T36" fmla="*/ 19 w 26"/>
                  <a:gd name="T37" fmla="*/ 14 h 40"/>
                  <a:gd name="T38" fmla="*/ 18 w 26"/>
                  <a:gd name="T39" fmla="*/ 12 h 40"/>
                  <a:gd name="T40" fmla="*/ 22 w 26"/>
                  <a:gd name="T41" fmla="*/ 10 h 40"/>
                  <a:gd name="T42" fmla="*/ 21 w 26"/>
                  <a:gd name="T43" fmla="*/ 10 h 40"/>
                  <a:gd name="T44" fmla="*/ 21 w 26"/>
                  <a:gd name="T45" fmla="*/ 1 h 40"/>
                  <a:gd name="T46" fmla="*/ 12 w 26"/>
                  <a:gd name="T47" fmla="*/ 6 h 40"/>
                  <a:gd name="T48" fmla="*/ 9 w 26"/>
                  <a:gd name="T49" fmla="*/ 14 h 40"/>
                  <a:gd name="T50" fmla="*/ 4 w 26"/>
                  <a:gd name="T51" fmla="*/ 14 h 40"/>
                  <a:gd name="T52" fmla="*/ 0 w 26"/>
                  <a:gd name="T53" fmla="*/ 1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 h="40">
                    <a:moveTo>
                      <a:pt x="0" y="18"/>
                    </a:moveTo>
                    <a:cubicBezTo>
                      <a:pt x="0" y="22"/>
                      <a:pt x="1" y="23"/>
                      <a:pt x="5" y="23"/>
                    </a:cubicBezTo>
                    <a:cubicBezTo>
                      <a:pt x="5" y="23"/>
                      <a:pt x="4" y="27"/>
                      <a:pt x="4" y="29"/>
                    </a:cubicBezTo>
                    <a:cubicBezTo>
                      <a:pt x="4" y="30"/>
                      <a:pt x="7" y="29"/>
                      <a:pt x="8" y="29"/>
                    </a:cubicBezTo>
                    <a:cubicBezTo>
                      <a:pt x="7" y="30"/>
                      <a:pt x="4" y="30"/>
                      <a:pt x="3" y="30"/>
                    </a:cubicBezTo>
                    <a:cubicBezTo>
                      <a:pt x="2" y="31"/>
                      <a:pt x="0" y="32"/>
                      <a:pt x="0" y="32"/>
                    </a:cubicBezTo>
                    <a:cubicBezTo>
                      <a:pt x="0" y="37"/>
                      <a:pt x="0" y="37"/>
                      <a:pt x="0" y="37"/>
                    </a:cubicBezTo>
                    <a:cubicBezTo>
                      <a:pt x="0" y="37"/>
                      <a:pt x="1" y="37"/>
                      <a:pt x="2" y="37"/>
                    </a:cubicBezTo>
                    <a:cubicBezTo>
                      <a:pt x="0" y="40"/>
                      <a:pt x="0" y="40"/>
                      <a:pt x="0" y="40"/>
                    </a:cubicBezTo>
                    <a:cubicBezTo>
                      <a:pt x="5" y="38"/>
                      <a:pt x="7" y="36"/>
                      <a:pt x="13" y="36"/>
                    </a:cubicBezTo>
                    <a:cubicBezTo>
                      <a:pt x="15" y="36"/>
                      <a:pt x="16" y="34"/>
                      <a:pt x="18" y="34"/>
                    </a:cubicBezTo>
                    <a:cubicBezTo>
                      <a:pt x="18" y="33"/>
                      <a:pt x="20" y="32"/>
                      <a:pt x="23" y="32"/>
                    </a:cubicBezTo>
                    <a:cubicBezTo>
                      <a:pt x="23" y="29"/>
                      <a:pt x="26" y="28"/>
                      <a:pt x="26" y="25"/>
                    </a:cubicBezTo>
                    <a:cubicBezTo>
                      <a:pt x="26" y="22"/>
                      <a:pt x="26" y="19"/>
                      <a:pt x="26" y="17"/>
                    </a:cubicBezTo>
                    <a:cubicBezTo>
                      <a:pt x="25" y="17"/>
                      <a:pt x="23" y="17"/>
                      <a:pt x="22" y="16"/>
                    </a:cubicBezTo>
                    <a:cubicBezTo>
                      <a:pt x="23" y="16"/>
                      <a:pt x="24" y="16"/>
                      <a:pt x="25" y="16"/>
                    </a:cubicBezTo>
                    <a:cubicBezTo>
                      <a:pt x="25" y="14"/>
                      <a:pt x="26" y="12"/>
                      <a:pt x="26" y="10"/>
                    </a:cubicBezTo>
                    <a:cubicBezTo>
                      <a:pt x="25" y="11"/>
                      <a:pt x="25" y="10"/>
                      <a:pt x="23" y="9"/>
                    </a:cubicBezTo>
                    <a:cubicBezTo>
                      <a:pt x="22" y="10"/>
                      <a:pt x="20" y="13"/>
                      <a:pt x="19" y="14"/>
                    </a:cubicBezTo>
                    <a:cubicBezTo>
                      <a:pt x="18" y="13"/>
                      <a:pt x="18" y="13"/>
                      <a:pt x="18" y="12"/>
                    </a:cubicBezTo>
                    <a:cubicBezTo>
                      <a:pt x="20" y="12"/>
                      <a:pt x="21" y="11"/>
                      <a:pt x="22" y="10"/>
                    </a:cubicBezTo>
                    <a:cubicBezTo>
                      <a:pt x="21" y="10"/>
                      <a:pt x="21" y="10"/>
                      <a:pt x="21" y="10"/>
                    </a:cubicBezTo>
                    <a:cubicBezTo>
                      <a:pt x="25" y="8"/>
                      <a:pt x="22" y="5"/>
                      <a:pt x="21" y="1"/>
                    </a:cubicBezTo>
                    <a:cubicBezTo>
                      <a:pt x="14" y="0"/>
                      <a:pt x="16" y="6"/>
                      <a:pt x="12" y="6"/>
                    </a:cubicBezTo>
                    <a:cubicBezTo>
                      <a:pt x="12" y="10"/>
                      <a:pt x="12" y="14"/>
                      <a:pt x="9" y="14"/>
                    </a:cubicBezTo>
                    <a:cubicBezTo>
                      <a:pt x="8" y="14"/>
                      <a:pt x="7" y="14"/>
                      <a:pt x="4" y="14"/>
                    </a:cubicBezTo>
                    <a:cubicBezTo>
                      <a:pt x="4" y="17"/>
                      <a:pt x="3" y="17"/>
                      <a:pt x="0" y="1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9" name="Freeform 375"/>
              <p:cNvSpPr>
                <a:spLocks/>
              </p:cNvSpPr>
              <p:nvPr/>
            </p:nvSpPr>
            <p:spPr bwMode="auto">
              <a:xfrm>
                <a:off x="2290" y="835"/>
                <a:ext cx="128" cy="59"/>
              </a:xfrm>
              <a:custGeom>
                <a:avLst/>
                <a:gdLst>
                  <a:gd name="T0" fmla="*/ 17 w 54"/>
                  <a:gd name="T1" fmla="*/ 22 h 25"/>
                  <a:gd name="T2" fmla="*/ 22 w 54"/>
                  <a:gd name="T3" fmla="*/ 25 h 25"/>
                  <a:gd name="T4" fmla="*/ 44 w 54"/>
                  <a:gd name="T5" fmla="*/ 17 h 25"/>
                  <a:gd name="T6" fmla="*/ 51 w 54"/>
                  <a:gd name="T7" fmla="*/ 14 h 25"/>
                  <a:gd name="T8" fmla="*/ 54 w 54"/>
                  <a:gd name="T9" fmla="*/ 10 h 25"/>
                  <a:gd name="T10" fmla="*/ 50 w 54"/>
                  <a:gd name="T11" fmla="*/ 5 h 25"/>
                  <a:gd name="T12" fmla="*/ 50 w 54"/>
                  <a:gd name="T13" fmla="*/ 2 h 25"/>
                  <a:gd name="T14" fmla="*/ 42 w 54"/>
                  <a:gd name="T15" fmla="*/ 0 h 25"/>
                  <a:gd name="T16" fmla="*/ 36 w 54"/>
                  <a:gd name="T17" fmla="*/ 4 h 25"/>
                  <a:gd name="T18" fmla="*/ 26 w 54"/>
                  <a:gd name="T19" fmla="*/ 4 h 25"/>
                  <a:gd name="T20" fmla="*/ 26 w 54"/>
                  <a:gd name="T21" fmla="*/ 2 h 25"/>
                  <a:gd name="T22" fmla="*/ 17 w 54"/>
                  <a:gd name="T23" fmla="*/ 9 h 25"/>
                  <a:gd name="T24" fmla="*/ 10 w 54"/>
                  <a:gd name="T25" fmla="*/ 5 h 25"/>
                  <a:gd name="T26" fmla="*/ 5 w 54"/>
                  <a:gd name="T27" fmla="*/ 5 h 25"/>
                  <a:gd name="T28" fmla="*/ 4 w 54"/>
                  <a:gd name="T29" fmla="*/ 6 h 25"/>
                  <a:gd name="T30" fmla="*/ 0 w 54"/>
                  <a:gd name="T31" fmla="*/ 8 h 25"/>
                  <a:gd name="T32" fmla="*/ 0 w 54"/>
                  <a:gd name="T33" fmla="*/ 11 h 25"/>
                  <a:gd name="T34" fmla="*/ 0 w 54"/>
                  <a:gd name="T35" fmla="*/ 14 h 25"/>
                  <a:gd name="T36" fmla="*/ 10 w 54"/>
                  <a:gd name="T37" fmla="*/ 14 h 25"/>
                  <a:gd name="T38" fmla="*/ 17 w 54"/>
                  <a:gd name="T39"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25">
                    <a:moveTo>
                      <a:pt x="17" y="22"/>
                    </a:moveTo>
                    <a:cubicBezTo>
                      <a:pt x="18" y="22"/>
                      <a:pt x="22" y="25"/>
                      <a:pt x="22" y="25"/>
                    </a:cubicBezTo>
                    <a:cubicBezTo>
                      <a:pt x="30" y="25"/>
                      <a:pt x="37" y="19"/>
                      <a:pt x="44" y="17"/>
                    </a:cubicBezTo>
                    <a:cubicBezTo>
                      <a:pt x="47" y="16"/>
                      <a:pt x="49" y="17"/>
                      <a:pt x="51" y="14"/>
                    </a:cubicBezTo>
                    <a:cubicBezTo>
                      <a:pt x="51" y="14"/>
                      <a:pt x="54" y="13"/>
                      <a:pt x="54" y="10"/>
                    </a:cubicBezTo>
                    <a:cubicBezTo>
                      <a:pt x="54" y="8"/>
                      <a:pt x="50" y="7"/>
                      <a:pt x="50" y="5"/>
                    </a:cubicBezTo>
                    <a:cubicBezTo>
                      <a:pt x="50" y="3"/>
                      <a:pt x="50" y="2"/>
                      <a:pt x="50" y="2"/>
                    </a:cubicBezTo>
                    <a:cubicBezTo>
                      <a:pt x="49" y="2"/>
                      <a:pt x="43" y="2"/>
                      <a:pt x="42" y="0"/>
                    </a:cubicBezTo>
                    <a:cubicBezTo>
                      <a:pt x="36" y="4"/>
                      <a:pt x="36" y="4"/>
                      <a:pt x="36" y="4"/>
                    </a:cubicBezTo>
                    <a:cubicBezTo>
                      <a:pt x="26" y="4"/>
                      <a:pt x="26" y="4"/>
                      <a:pt x="26" y="4"/>
                    </a:cubicBezTo>
                    <a:cubicBezTo>
                      <a:pt x="26" y="3"/>
                      <a:pt x="26" y="2"/>
                      <a:pt x="26" y="2"/>
                    </a:cubicBezTo>
                    <a:cubicBezTo>
                      <a:pt x="23" y="3"/>
                      <a:pt x="21" y="9"/>
                      <a:pt x="17" y="9"/>
                    </a:cubicBezTo>
                    <a:cubicBezTo>
                      <a:pt x="13" y="9"/>
                      <a:pt x="10" y="5"/>
                      <a:pt x="10" y="5"/>
                    </a:cubicBezTo>
                    <a:cubicBezTo>
                      <a:pt x="10" y="5"/>
                      <a:pt x="7" y="5"/>
                      <a:pt x="5" y="5"/>
                    </a:cubicBezTo>
                    <a:cubicBezTo>
                      <a:pt x="5" y="6"/>
                      <a:pt x="4" y="6"/>
                      <a:pt x="4" y="6"/>
                    </a:cubicBezTo>
                    <a:cubicBezTo>
                      <a:pt x="3" y="7"/>
                      <a:pt x="2" y="8"/>
                      <a:pt x="0" y="8"/>
                    </a:cubicBezTo>
                    <a:cubicBezTo>
                      <a:pt x="4" y="8"/>
                      <a:pt x="6" y="11"/>
                      <a:pt x="0" y="11"/>
                    </a:cubicBezTo>
                    <a:cubicBezTo>
                      <a:pt x="0" y="14"/>
                      <a:pt x="0" y="14"/>
                      <a:pt x="0" y="14"/>
                    </a:cubicBezTo>
                    <a:cubicBezTo>
                      <a:pt x="2" y="12"/>
                      <a:pt x="6" y="14"/>
                      <a:pt x="10" y="14"/>
                    </a:cubicBezTo>
                    <a:cubicBezTo>
                      <a:pt x="8" y="20"/>
                      <a:pt x="12" y="20"/>
                      <a:pt x="17" y="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0" name="Freeform 376"/>
              <p:cNvSpPr>
                <a:spLocks/>
              </p:cNvSpPr>
              <p:nvPr/>
            </p:nvSpPr>
            <p:spPr bwMode="auto">
              <a:xfrm>
                <a:off x="2954" y="1418"/>
                <a:ext cx="42" cy="17"/>
              </a:xfrm>
              <a:custGeom>
                <a:avLst/>
                <a:gdLst>
                  <a:gd name="T0" fmla="*/ 18 w 18"/>
                  <a:gd name="T1" fmla="*/ 0 h 7"/>
                  <a:gd name="T2" fmla="*/ 0 w 18"/>
                  <a:gd name="T3" fmla="*/ 0 h 7"/>
                  <a:gd name="T4" fmla="*/ 0 w 18"/>
                  <a:gd name="T5" fmla="*/ 3 h 7"/>
                  <a:gd name="T6" fmla="*/ 11 w 18"/>
                  <a:gd name="T7" fmla="*/ 7 h 7"/>
                  <a:gd name="T8" fmla="*/ 18 w 18"/>
                  <a:gd name="T9" fmla="*/ 4 h 7"/>
                  <a:gd name="T10" fmla="*/ 18 w 18"/>
                  <a:gd name="T11" fmla="*/ 0 h 7"/>
                </a:gdLst>
                <a:ahLst/>
                <a:cxnLst>
                  <a:cxn ang="0">
                    <a:pos x="T0" y="T1"/>
                  </a:cxn>
                  <a:cxn ang="0">
                    <a:pos x="T2" y="T3"/>
                  </a:cxn>
                  <a:cxn ang="0">
                    <a:pos x="T4" y="T5"/>
                  </a:cxn>
                  <a:cxn ang="0">
                    <a:pos x="T6" y="T7"/>
                  </a:cxn>
                  <a:cxn ang="0">
                    <a:pos x="T8" y="T9"/>
                  </a:cxn>
                  <a:cxn ang="0">
                    <a:pos x="T10" y="T11"/>
                  </a:cxn>
                </a:cxnLst>
                <a:rect l="0" t="0" r="r" b="b"/>
                <a:pathLst>
                  <a:path w="18" h="7">
                    <a:moveTo>
                      <a:pt x="18" y="0"/>
                    </a:moveTo>
                    <a:cubicBezTo>
                      <a:pt x="14" y="3"/>
                      <a:pt x="7" y="0"/>
                      <a:pt x="0" y="0"/>
                    </a:cubicBezTo>
                    <a:cubicBezTo>
                      <a:pt x="0" y="3"/>
                      <a:pt x="0" y="3"/>
                      <a:pt x="0" y="3"/>
                    </a:cubicBezTo>
                    <a:cubicBezTo>
                      <a:pt x="4" y="4"/>
                      <a:pt x="6" y="7"/>
                      <a:pt x="11" y="7"/>
                    </a:cubicBezTo>
                    <a:cubicBezTo>
                      <a:pt x="12" y="7"/>
                      <a:pt x="15" y="6"/>
                      <a:pt x="18" y="4"/>
                    </a:cubicBezTo>
                    <a:cubicBezTo>
                      <a:pt x="18" y="2"/>
                      <a:pt x="18" y="1"/>
                      <a:pt x="18"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1" name="Freeform 377"/>
              <p:cNvSpPr>
                <a:spLocks/>
              </p:cNvSpPr>
              <p:nvPr/>
            </p:nvSpPr>
            <p:spPr bwMode="auto">
              <a:xfrm>
                <a:off x="2715" y="1305"/>
                <a:ext cx="24" cy="49"/>
              </a:xfrm>
              <a:custGeom>
                <a:avLst/>
                <a:gdLst>
                  <a:gd name="T0" fmla="*/ 6 w 10"/>
                  <a:gd name="T1" fmla="*/ 21 h 21"/>
                  <a:gd name="T2" fmla="*/ 10 w 10"/>
                  <a:gd name="T3" fmla="*/ 13 h 21"/>
                  <a:gd name="T4" fmla="*/ 10 w 10"/>
                  <a:gd name="T5" fmla="*/ 9 h 21"/>
                  <a:gd name="T6" fmla="*/ 6 w 10"/>
                  <a:gd name="T7" fmla="*/ 0 h 21"/>
                  <a:gd name="T8" fmla="*/ 0 w 10"/>
                  <a:gd name="T9" fmla="*/ 5 h 21"/>
                  <a:gd name="T10" fmla="*/ 6 w 10"/>
                  <a:gd name="T11" fmla="*/ 21 h 21"/>
                </a:gdLst>
                <a:ahLst/>
                <a:cxnLst>
                  <a:cxn ang="0">
                    <a:pos x="T0" y="T1"/>
                  </a:cxn>
                  <a:cxn ang="0">
                    <a:pos x="T2" y="T3"/>
                  </a:cxn>
                  <a:cxn ang="0">
                    <a:pos x="T4" y="T5"/>
                  </a:cxn>
                  <a:cxn ang="0">
                    <a:pos x="T6" y="T7"/>
                  </a:cxn>
                  <a:cxn ang="0">
                    <a:pos x="T8" y="T9"/>
                  </a:cxn>
                  <a:cxn ang="0">
                    <a:pos x="T10" y="T11"/>
                  </a:cxn>
                </a:cxnLst>
                <a:rect l="0" t="0" r="r" b="b"/>
                <a:pathLst>
                  <a:path w="10" h="21">
                    <a:moveTo>
                      <a:pt x="6" y="21"/>
                    </a:moveTo>
                    <a:cubicBezTo>
                      <a:pt x="6" y="18"/>
                      <a:pt x="8" y="17"/>
                      <a:pt x="10" y="13"/>
                    </a:cubicBezTo>
                    <a:cubicBezTo>
                      <a:pt x="10" y="9"/>
                      <a:pt x="10" y="9"/>
                      <a:pt x="10" y="9"/>
                    </a:cubicBezTo>
                    <a:cubicBezTo>
                      <a:pt x="8" y="6"/>
                      <a:pt x="10" y="2"/>
                      <a:pt x="6" y="0"/>
                    </a:cubicBezTo>
                    <a:cubicBezTo>
                      <a:pt x="4" y="1"/>
                      <a:pt x="4" y="5"/>
                      <a:pt x="0" y="5"/>
                    </a:cubicBezTo>
                    <a:cubicBezTo>
                      <a:pt x="0" y="11"/>
                      <a:pt x="1" y="18"/>
                      <a:pt x="6" y="2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2" name="Freeform 378"/>
              <p:cNvSpPr>
                <a:spLocks/>
              </p:cNvSpPr>
              <p:nvPr/>
            </p:nvSpPr>
            <p:spPr bwMode="auto">
              <a:xfrm>
                <a:off x="2718" y="1267"/>
                <a:ext cx="14" cy="33"/>
              </a:xfrm>
              <a:custGeom>
                <a:avLst/>
                <a:gdLst>
                  <a:gd name="T0" fmla="*/ 2 w 6"/>
                  <a:gd name="T1" fmla="*/ 5 h 14"/>
                  <a:gd name="T2" fmla="*/ 0 w 6"/>
                  <a:gd name="T3" fmla="*/ 10 h 14"/>
                  <a:gd name="T4" fmla="*/ 3 w 6"/>
                  <a:gd name="T5" fmla="*/ 14 h 14"/>
                  <a:gd name="T6" fmla="*/ 6 w 6"/>
                  <a:gd name="T7" fmla="*/ 14 h 14"/>
                  <a:gd name="T8" fmla="*/ 6 w 6"/>
                  <a:gd name="T9" fmla="*/ 0 h 14"/>
                  <a:gd name="T10" fmla="*/ 2 w 6"/>
                  <a:gd name="T11" fmla="*/ 5 h 14"/>
                </a:gdLst>
                <a:ahLst/>
                <a:cxnLst>
                  <a:cxn ang="0">
                    <a:pos x="T0" y="T1"/>
                  </a:cxn>
                  <a:cxn ang="0">
                    <a:pos x="T2" y="T3"/>
                  </a:cxn>
                  <a:cxn ang="0">
                    <a:pos x="T4" y="T5"/>
                  </a:cxn>
                  <a:cxn ang="0">
                    <a:pos x="T6" y="T7"/>
                  </a:cxn>
                  <a:cxn ang="0">
                    <a:pos x="T8" y="T9"/>
                  </a:cxn>
                  <a:cxn ang="0">
                    <a:pos x="T10" y="T11"/>
                  </a:cxn>
                </a:cxnLst>
                <a:rect l="0" t="0" r="r" b="b"/>
                <a:pathLst>
                  <a:path w="6" h="14">
                    <a:moveTo>
                      <a:pt x="2" y="5"/>
                    </a:moveTo>
                    <a:cubicBezTo>
                      <a:pt x="0" y="10"/>
                      <a:pt x="0" y="10"/>
                      <a:pt x="0" y="10"/>
                    </a:cubicBezTo>
                    <a:cubicBezTo>
                      <a:pt x="0" y="12"/>
                      <a:pt x="2" y="14"/>
                      <a:pt x="3" y="14"/>
                    </a:cubicBezTo>
                    <a:cubicBezTo>
                      <a:pt x="4" y="14"/>
                      <a:pt x="5" y="14"/>
                      <a:pt x="6" y="14"/>
                    </a:cubicBezTo>
                    <a:cubicBezTo>
                      <a:pt x="5" y="12"/>
                      <a:pt x="6" y="5"/>
                      <a:pt x="6" y="0"/>
                    </a:cubicBezTo>
                    <a:cubicBezTo>
                      <a:pt x="6" y="0"/>
                      <a:pt x="3" y="5"/>
                      <a:pt x="2"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3" name="Freeform 379"/>
              <p:cNvSpPr>
                <a:spLocks/>
              </p:cNvSpPr>
              <p:nvPr/>
            </p:nvSpPr>
            <p:spPr bwMode="auto">
              <a:xfrm>
                <a:off x="2831" y="986"/>
                <a:ext cx="16" cy="24"/>
              </a:xfrm>
              <a:custGeom>
                <a:avLst/>
                <a:gdLst>
                  <a:gd name="T0" fmla="*/ 7 w 7"/>
                  <a:gd name="T1" fmla="*/ 2 h 10"/>
                  <a:gd name="T2" fmla="*/ 4 w 7"/>
                  <a:gd name="T3" fmla="*/ 0 h 10"/>
                  <a:gd name="T4" fmla="*/ 0 w 7"/>
                  <a:gd name="T5" fmla="*/ 5 h 10"/>
                  <a:gd name="T6" fmla="*/ 7 w 7"/>
                  <a:gd name="T7" fmla="*/ 2 h 10"/>
                </a:gdLst>
                <a:ahLst/>
                <a:cxnLst>
                  <a:cxn ang="0">
                    <a:pos x="T0" y="T1"/>
                  </a:cxn>
                  <a:cxn ang="0">
                    <a:pos x="T2" y="T3"/>
                  </a:cxn>
                  <a:cxn ang="0">
                    <a:pos x="T4" y="T5"/>
                  </a:cxn>
                  <a:cxn ang="0">
                    <a:pos x="T6" y="T7"/>
                  </a:cxn>
                </a:cxnLst>
                <a:rect l="0" t="0" r="r" b="b"/>
                <a:pathLst>
                  <a:path w="7" h="10">
                    <a:moveTo>
                      <a:pt x="7" y="2"/>
                    </a:moveTo>
                    <a:cubicBezTo>
                      <a:pt x="7" y="1"/>
                      <a:pt x="5" y="1"/>
                      <a:pt x="4" y="0"/>
                    </a:cubicBezTo>
                    <a:cubicBezTo>
                      <a:pt x="2" y="1"/>
                      <a:pt x="1" y="3"/>
                      <a:pt x="0" y="5"/>
                    </a:cubicBezTo>
                    <a:cubicBezTo>
                      <a:pt x="4" y="10"/>
                      <a:pt x="7" y="4"/>
                      <a:pt x="7"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4" name="Freeform 380"/>
              <p:cNvSpPr>
                <a:spLocks/>
              </p:cNvSpPr>
              <p:nvPr/>
            </p:nvSpPr>
            <p:spPr bwMode="auto">
              <a:xfrm>
                <a:off x="3185" y="662"/>
                <a:ext cx="147" cy="104"/>
              </a:xfrm>
              <a:custGeom>
                <a:avLst/>
                <a:gdLst>
                  <a:gd name="T0" fmla="*/ 20 w 62"/>
                  <a:gd name="T1" fmla="*/ 43 h 44"/>
                  <a:gd name="T2" fmla="*/ 33 w 62"/>
                  <a:gd name="T3" fmla="*/ 42 h 44"/>
                  <a:gd name="T4" fmla="*/ 17 w 62"/>
                  <a:gd name="T5" fmla="*/ 29 h 44"/>
                  <a:gd name="T6" fmla="*/ 23 w 62"/>
                  <a:gd name="T7" fmla="*/ 21 h 44"/>
                  <a:gd name="T8" fmla="*/ 42 w 62"/>
                  <a:gd name="T9" fmla="*/ 12 h 44"/>
                  <a:gd name="T10" fmla="*/ 62 w 62"/>
                  <a:gd name="T11" fmla="*/ 0 h 44"/>
                  <a:gd name="T12" fmla="*/ 52 w 62"/>
                  <a:gd name="T13" fmla="*/ 0 h 44"/>
                  <a:gd name="T14" fmla="*/ 37 w 62"/>
                  <a:gd name="T15" fmla="*/ 4 h 44"/>
                  <a:gd name="T16" fmla="*/ 33 w 62"/>
                  <a:gd name="T17" fmla="*/ 4 h 44"/>
                  <a:gd name="T18" fmla="*/ 12 w 62"/>
                  <a:gd name="T19" fmla="*/ 12 h 44"/>
                  <a:gd name="T20" fmla="*/ 15 w 62"/>
                  <a:gd name="T21" fmla="*/ 16 h 44"/>
                  <a:gd name="T22" fmla="*/ 7 w 62"/>
                  <a:gd name="T23" fmla="*/ 20 h 44"/>
                  <a:gd name="T24" fmla="*/ 4 w 62"/>
                  <a:gd name="T25" fmla="*/ 24 h 44"/>
                  <a:gd name="T26" fmla="*/ 0 w 62"/>
                  <a:gd name="T27" fmla="*/ 35 h 44"/>
                  <a:gd name="T28" fmla="*/ 10 w 62"/>
                  <a:gd name="T29" fmla="*/ 41 h 44"/>
                  <a:gd name="T30" fmla="*/ 20 w 62"/>
                  <a:gd name="T31"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 h="44">
                    <a:moveTo>
                      <a:pt x="20" y="43"/>
                    </a:moveTo>
                    <a:cubicBezTo>
                      <a:pt x="23" y="43"/>
                      <a:pt x="28" y="44"/>
                      <a:pt x="33" y="42"/>
                    </a:cubicBezTo>
                    <a:cubicBezTo>
                      <a:pt x="28" y="41"/>
                      <a:pt x="17" y="34"/>
                      <a:pt x="17" y="29"/>
                    </a:cubicBezTo>
                    <a:cubicBezTo>
                      <a:pt x="17" y="27"/>
                      <a:pt x="23" y="23"/>
                      <a:pt x="23" y="21"/>
                    </a:cubicBezTo>
                    <a:cubicBezTo>
                      <a:pt x="23" y="21"/>
                      <a:pt x="33" y="12"/>
                      <a:pt x="42" y="12"/>
                    </a:cubicBezTo>
                    <a:cubicBezTo>
                      <a:pt x="48" y="12"/>
                      <a:pt x="62" y="1"/>
                      <a:pt x="62" y="0"/>
                    </a:cubicBezTo>
                    <a:cubicBezTo>
                      <a:pt x="52" y="0"/>
                      <a:pt x="52" y="0"/>
                      <a:pt x="52" y="0"/>
                    </a:cubicBezTo>
                    <a:cubicBezTo>
                      <a:pt x="49" y="5"/>
                      <a:pt x="43" y="1"/>
                      <a:pt x="37" y="4"/>
                    </a:cubicBezTo>
                    <a:cubicBezTo>
                      <a:pt x="33" y="4"/>
                      <a:pt x="33" y="4"/>
                      <a:pt x="33" y="4"/>
                    </a:cubicBezTo>
                    <a:cubicBezTo>
                      <a:pt x="27" y="6"/>
                      <a:pt x="17" y="12"/>
                      <a:pt x="12" y="12"/>
                    </a:cubicBezTo>
                    <a:cubicBezTo>
                      <a:pt x="12" y="12"/>
                      <a:pt x="14" y="15"/>
                      <a:pt x="15" y="16"/>
                    </a:cubicBezTo>
                    <a:cubicBezTo>
                      <a:pt x="12" y="18"/>
                      <a:pt x="11" y="18"/>
                      <a:pt x="7" y="20"/>
                    </a:cubicBezTo>
                    <a:cubicBezTo>
                      <a:pt x="11" y="23"/>
                      <a:pt x="11" y="24"/>
                      <a:pt x="4" y="24"/>
                    </a:cubicBezTo>
                    <a:cubicBezTo>
                      <a:pt x="7" y="28"/>
                      <a:pt x="3" y="33"/>
                      <a:pt x="0" y="35"/>
                    </a:cubicBezTo>
                    <a:cubicBezTo>
                      <a:pt x="3" y="37"/>
                      <a:pt x="5" y="40"/>
                      <a:pt x="10" y="41"/>
                    </a:cubicBezTo>
                    <a:cubicBezTo>
                      <a:pt x="10" y="40"/>
                      <a:pt x="16" y="43"/>
                      <a:pt x="20" y="4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5" name="Freeform 381"/>
              <p:cNvSpPr>
                <a:spLocks/>
              </p:cNvSpPr>
              <p:nvPr/>
            </p:nvSpPr>
            <p:spPr bwMode="auto">
              <a:xfrm>
                <a:off x="2484" y="967"/>
                <a:ext cx="132" cy="173"/>
              </a:xfrm>
              <a:custGeom>
                <a:avLst/>
                <a:gdLst>
                  <a:gd name="T0" fmla="*/ 10 w 56"/>
                  <a:gd name="T1" fmla="*/ 10 h 73"/>
                  <a:gd name="T2" fmla="*/ 10 w 56"/>
                  <a:gd name="T3" fmla="*/ 20 h 73"/>
                  <a:gd name="T4" fmla="*/ 14 w 56"/>
                  <a:gd name="T5" fmla="*/ 30 h 73"/>
                  <a:gd name="T6" fmla="*/ 20 w 56"/>
                  <a:gd name="T7" fmla="*/ 23 h 73"/>
                  <a:gd name="T8" fmla="*/ 17 w 56"/>
                  <a:gd name="T9" fmla="*/ 31 h 73"/>
                  <a:gd name="T10" fmla="*/ 24 w 56"/>
                  <a:gd name="T11" fmla="*/ 34 h 73"/>
                  <a:gd name="T12" fmla="*/ 29 w 56"/>
                  <a:gd name="T13" fmla="*/ 41 h 73"/>
                  <a:gd name="T14" fmla="*/ 18 w 56"/>
                  <a:gd name="T15" fmla="*/ 50 h 73"/>
                  <a:gd name="T16" fmla="*/ 16 w 56"/>
                  <a:gd name="T17" fmla="*/ 58 h 73"/>
                  <a:gd name="T18" fmla="*/ 26 w 56"/>
                  <a:gd name="T19" fmla="*/ 62 h 73"/>
                  <a:gd name="T20" fmla="*/ 30 w 56"/>
                  <a:gd name="T21" fmla="*/ 59 h 73"/>
                  <a:gd name="T22" fmla="*/ 14 w 56"/>
                  <a:gd name="T23" fmla="*/ 73 h 73"/>
                  <a:gd name="T24" fmla="*/ 25 w 56"/>
                  <a:gd name="T25" fmla="*/ 69 h 73"/>
                  <a:gd name="T26" fmla="*/ 25 w 56"/>
                  <a:gd name="T27" fmla="*/ 67 h 73"/>
                  <a:gd name="T28" fmla="*/ 50 w 56"/>
                  <a:gd name="T29" fmla="*/ 67 h 73"/>
                  <a:gd name="T30" fmla="*/ 54 w 56"/>
                  <a:gd name="T31" fmla="*/ 61 h 73"/>
                  <a:gd name="T32" fmla="*/ 51 w 56"/>
                  <a:gd name="T33" fmla="*/ 58 h 73"/>
                  <a:gd name="T34" fmla="*/ 55 w 56"/>
                  <a:gd name="T35" fmla="*/ 56 h 73"/>
                  <a:gd name="T36" fmla="*/ 56 w 56"/>
                  <a:gd name="T37" fmla="*/ 49 h 73"/>
                  <a:gd name="T38" fmla="*/ 49 w 56"/>
                  <a:gd name="T39" fmla="*/ 48 h 73"/>
                  <a:gd name="T40" fmla="*/ 49 w 56"/>
                  <a:gd name="T41" fmla="*/ 45 h 73"/>
                  <a:gd name="T42" fmla="*/ 45 w 56"/>
                  <a:gd name="T43" fmla="*/ 41 h 73"/>
                  <a:gd name="T44" fmla="*/ 40 w 56"/>
                  <a:gd name="T45" fmla="*/ 34 h 73"/>
                  <a:gd name="T46" fmla="*/ 39 w 56"/>
                  <a:gd name="T47" fmla="*/ 31 h 73"/>
                  <a:gd name="T48" fmla="*/ 32 w 56"/>
                  <a:gd name="T49" fmla="*/ 21 h 73"/>
                  <a:gd name="T50" fmla="*/ 24 w 56"/>
                  <a:gd name="T51" fmla="*/ 19 h 73"/>
                  <a:gd name="T52" fmla="*/ 34 w 56"/>
                  <a:gd name="T53" fmla="*/ 15 h 73"/>
                  <a:gd name="T54" fmla="*/ 34 w 56"/>
                  <a:gd name="T55" fmla="*/ 11 h 73"/>
                  <a:gd name="T56" fmla="*/ 22 w 56"/>
                  <a:gd name="T57" fmla="*/ 3 h 73"/>
                  <a:gd name="T58" fmla="*/ 8 w 56"/>
                  <a:gd name="T59" fmla="*/ 1 h 73"/>
                  <a:gd name="T60" fmla="*/ 10 w 56"/>
                  <a:gd name="T61" fmla="*/ 3 h 73"/>
                  <a:gd name="T62" fmla="*/ 10 w 56"/>
                  <a:gd name="T63" fmla="*/ 4 h 73"/>
                  <a:gd name="T64" fmla="*/ 8 w 56"/>
                  <a:gd name="T65" fmla="*/ 5 h 73"/>
                  <a:gd name="T66" fmla="*/ 10 w 56"/>
                  <a:gd name="T67" fmla="*/ 1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 h="73">
                    <a:moveTo>
                      <a:pt x="10" y="10"/>
                    </a:moveTo>
                    <a:cubicBezTo>
                      <a:pt x="10" y="12"/>
                      <a:pt x="8" y="20"/>
                      <a:pt x="10" y="20"/>
                    </a:cubicBezTo>
                    <a:cubicBezTo>
                      <a:pt x="10" y="23"/>
                      <a:pt x="9" y="22"/>
                      <a:pt x="14" y="30"/>
                    </a:cubicBezTo>
                    <a:cubicBezTo>
                      <a:pt x="15" y="28"/>
                      <a:pt x="17" y="25"/>
                      <a:pt x="20" y="23"/>
                    </a:cubicBezTo>
                    <a:cubicBezTo>
                      <a:pt x="20" y="26"/>
                      <a:pt x="17" y="27"/>
                      <a:pt x="17" y="31"/>
                    </a:cubicBezTo>
                    <a:cubicBezTo>
                      <a:pt x="17" y="33"/>
                      <a:pt x="20" y="34"/>
                      <a:pt x="24" y="34"/>
                    </a:cubicBezTo>
                    <a:cubicBezTo>
                      <a:pt x="24" y="38"/>
                      <a:pt x="26" y="39"/>
                      <a:pt x="29" y="41"/>
                    </a:cubicBezTo>
                    <a:cubicBezTo>
                      <a:pt x="26" y="46"/>
                      <a:pt x="21" y="43"/>
                      <a:pt x="18" y="50"/>
                    </a:cubicBezTo>
                    <a:cubicBezTo>
                      <a:pt x="18" y="50"/>
                      <a:pt x="16" y="55"/>
                      <a:pt x="16" y="58"/>
                    </a:cubicBezTo>
                    <a:cubicBezTo>
                      <a:pt x="16" y="60"/>
                      <a:pt x="25" y="62"/>
                      <a:pt x="26" y="62"/>
                    </a:cubicBezTo>
                    <a:cubicBezTo>
                      <a:pt x="27" y="62"/>
                      <a:pt x="29" y="61"/>
                      <a:pt x="30" y="59"/>
                    </a:cubicBezTo>
                    <a:cubicBezTo>
                      <a:pt x="28" y="66"/>
                      <a:pt x="14" y="62"/>
                      <a:pt x="14" y="73"/>
                    </a:cubicBezTo>
                    <a:cubicBezTo>
                      <a:pt x="15" y="70"/>
                      <a:pt x="21" y="69"/>
                      <a:pt x="25" y="69"/>
                    </a:cubicBezTo>
                    <a:cubicBezTo>
                      <a:pt x="25" y="68"/>
                      <a:pt x="25" y="68"/>
                      <a:pt x="25" y="67"/>
                    </a:cubicBezTo>
                    <a:cubicBezTo>
                      <a:pt x="50" y="67"/>
                      <a:pt x="50" y="67"/>
                      <a:pt x="50" y="67"/>
                    </a:cubicBezTo>
                    <a:cubicBezTo>
                      <a:pt x="52" y="64"/>
                      <a:pt x="51" y="62"/>
                      <a:pt x="54" y="61"/>
                    </a:cubicBezTo>
                    <a:cubicBezTo>
                      <a:pt x="53" y="60"/>
                      <a:pt x="51" y="60"/>
                      <a:pt x="51" y="58"/>
                    </a:cubicBezTo>
                    <a:cubicBezTo>
                      <a:pt x="51" y="57"/>
                      <a:pt x="54" y="56"/>
                      <a:pt x="55" y="56"/>
                    </a:cubicBezTo>
                    <a:cubicBezTo>
                      <a:pt x="54" y="53"/>
                      <a:pt x="55" y="52"/>
                      <a:pt x="56" y="49"/>
                    </a:cubicBezTo>
                    <a:cubicBezTo>
                      <a:pt x="54" y="48"/>
                      <a:pt x="53" y="47"/>
                      <a:pt x="49" y="48"/>
                    </a:cubicBezTo>
                    <a:cubicBezTo>
                      <a:pt x="49" y="47"/>
                      <a:pt x="49" y="46"/>
                      <a:pt x="49" y="45"/>
                    </a:cubicBezTo>
                    <a:cubicBezTo>
                      <a:pt x="47" y="45"/>
                      <a:pt x="45" y="44"/>
                      <a:pt x="45" y="41"/>
                    </a:cubicBezTo>
                    <a:cubicBezTo>
                      <a:pt x="42" y="40"/>
                      <a:pt x="42" y="38"/>
                      <a:pt x="40" y="34"/>
                    </a:cubicBezTo>
                    <a:cubicBezTo>
                      <a:pt x="38" y="34"/>
                      <a:pt x="39" y="32"/>
                      <a:pt x="39" y="31"/>
                    </a:cubicBezTo>
                    <a:cubicBezTo>
                      <a:pt x="39" y="27"/>
                      <a:pt x="32" y="24"/>
                      <a:pt x="32" y="21"/>
                    </a:cubicBezTo>
                    <a:cubicBezTo>
                      <a:pt x="31" y="21"/>
                      <a:pt x="25" y="21"/>
                      <a:pt x="24" y="19"/>
                    </a:cubicBezTo>
                    <a:cubicBezTo>
                      <a:pt x="26" y="19"/>
                      <a:pt x="34" y="16"/>
                      <a:pt x="34" y="15"/>
                    </a:cubicBezTo>
                    <a:cubicBezTo>
                      <a:pt x="34" y="14"/>
                      <a:pt x="34" y="13"/>
                      <a:pt x="34" y="11"/>
                    </a:cubicBezTo>
                    <a:cubicBezTo>
                      <a:pt x="0" y="10"/>
                      <a:pt x="22" y="8"/>
                      <a:pt x="22" y="3"/>
                    </a:cubicBezTo>
                    <a:cubicBezTo>
                      <a:pt x="14" y="3"/>
                      <a:pt x="9" y="0"/>
                      <a:pt x="8" y="1"/>
                    </a:cubicBezTo>
                    <a:cubicBezTo>
                      <a:pt x="8" y="2"/>
                      <a:pt x="9" y="2"/>
                      <a:pt x="10" y="3"/>
                    </a:cubicBezTo>
                    <a:cubicBezTo>
                      <a:pt x="10" y="4"/>
                      <a:pt x="10" y="4"/>
                      <a:pt x="10" y="4"/>
                    </a:cubicBezTo>
                    <a:cubicBezTo>
                      <a:pt x="10" y="4"/>
                      <a:pt x="9" y="5"/>
                      <a:pt x="8" y="5"/>
                    </a:cubicBezTo>
                    <a:cubicBezTo>
                      <a:pt x="7" y="6"/>
                      <a:pt x="10" y="6"/>
                      <a:pt x="10" y="1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6" name="Freeform 382"/>
              <p:cNvSpPr>
                <a:spLocks/>
              </p:cNvSpPr>
              <p:nvPr/>
            </p:nvSpPr>
            <p:spPr bwMode="auto">
              <a:xfrm>
                <a:off x="3093" y="1414"/>
                <a:ext cx="31" cy="26"/>
              </a:xfrm>
              <a:custGeom>
                <a:avLst/>
                <a:gdLst>
                  <a:gd name="T0" fmla="*/ 11 w 13"/>
                  <a:gd name="T1" fmla="*/ 2 h 11"/>
                  <a:gd name="T2" fmla="*/ 13 w 13"/>
                  <a:gd name="T3" fmla="*/ 0 h 11"/>
                  <a:gd name="T4" fmla="*/ 0 w 13"/>
                  <a:gd name="T5" fmla="*/ 6 h 11"/>
                  <a:gd name="T6" fmla="*/ 2 w 13"/>
                  <a:gd name="T7" fmla="*/ 11 h 11"/>
                  <a:gd name="T8" fmla="*/ 11 w 13"/>
                  <a:gd name="T9" fmla="*/ 2 h 11"/>
                </a:gdLst>
                <a:ahLst/>
                <a:cxnLst>
                  <a:cxn ang="0">
                    <a:pos x="T0" y="T1"/>
                  </a:cxn>
                  <a:cxn ang="0">
                    <a:pos x="T2" y="T3"/>
                  </a:cxn>
                  <a:cxn ang="0">
                    <a:pos x="T4" y="T5"/>
                  </a:cxn>
                  <a:cxn ang="0">
                    <a:pos x="T6" y="T7"/>
                  </a:cxn>
                  <a:cxn ang="0">
                    <a:pos x="T8" y="T9"/>
                  </a:cxn>
                </a:cxnLst>
                <a:rect l="0" t="0" r="r" b="b"/>
                <a:pathLst>
                  <a:path w="13" h="11">
                    <a:moveTo>
                      <a:pt x="11" y="2"/>
                    </a:moveTo>
                    <a:cubicBezTo>
                      <a:pt x="12" y="2"/>
                      <a:pt x="13" y="1"/>
                      <a:pt x="13" y="0"/>
                    </a:cubicBezTo>
                    <a:cubicBezTo>
                      <a:pt x="9" y="1"/>
                      <a:pt x="2" y="5"/>
                      <a:pt x="0" y="6"/>
                    </a:cubicBezTo>
                    <a:cubicBezTo>
                      <a:pt x="2" y="11"/>
                      <a:pt x="2" y="11"/>
                      <a:pt x="2" y="11"/>
                    </a:cubicBezTo>
                    <a:cubicBezTo>
                      <a:pt x="8" y="9"/>
                      <a:pt x="11" y="7"/>
                      <a:pt x="11"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7" name="Freeform 383"/>
              <p:cNvSpPr>
                <a:spLocks/>
              </p:cNvSpPr>
              <p:nvPr/>
            </p:nvSpPr>
            <p:spPr bwMode="auto">
              <a:xfrm>
                <a:off x="3292" y="2354"/>
                <a:ext cx="129" cy="271"/>
              </a:xfrm>
              <a:custGeom>
                <a:avLst/>
                <a:gdLst>
                  <a:gd name="T0" fmla="*/ 46 w 55"/>
                  <a:gd name="T1" fmla="*/ 0 h 115"/>
                  <a:gd name="T2" fmla="*/ 31 w 55"/>
                  <a:gd name="T3" fmla="*/ 25 h 115"/>
                  <a:gd name="T4" fmla="*/ 28 w 55"/>
                  <a:gd name="T5" fmla="*/ 25 h 115"/>
                  <a:gd name="T6" fmla="*/ 28 w 55"/>
                  <a:gd name="T7" fmla="*/ 29 h 115"/>
                  <a:gd name="T8" fmla="*/ 20 w 55"/>
                  <a:gd name="T9" fmla="*/ 34 h 115"/>
                  <a:gd name="T10" fmla="*/ 11 w 55"/>
                  <a:gd name="T11" fmla="*/ 36 h 115"/>
                  <a:gd name="T12" fmla="*/ 7 w 55"/>
                  <a:gd name="T13" fmla="*/ 51 h 115"/>
                  <a:gd name="T14" fmla="*/ 11 w 55"/>
                  <a:gd name="T15" fmla="*/ 65 h 115"/>
                  <a:gd name="T16" fmla="*/ 0 w 55"/>
                  <a:gd name="T17" fmla="*/ 82 h 115"/>
                  <a:gd name="T18" fmla="*/ 0 w 55"/>
                  <a:gd name="T19" fmla="*/ 91 h 115"/>
                  <a:gd name="T20" fmla="*/ 3 w 55"/>
                  <a:gd name="T21" fmla="*/ 94 h 115"/>
                  <a:gd name="T22" fmla="*/ 0 w 55"/>
                  <a:gd name="T23" fmla="*/ 98 h 115"/>
                  <a:gd name="T24" fmla="*/ 8 w 55"/>
                  <a:gd name="T25" fmla="*/ 113 h 115"/>
                  <a:gd name="T26" fmla="*/ 11 w 55"/>
                  <a:gd name="T27" fmla="*/ 115 h 115"/>
                  <a:gd name="T28" fmla="*/ 28 w 55"/>
                  <a:gd name="T29" fmla="*/ 91 h 115"/>
                  <a:gd name="T30" fmla="*/ 39 w 55"/>
                  <a:gd name="T31" fmla="*/ 68 h 115"/>
                  <a:gd name="T32" fmla="*/ 46 w 55"/>
                  <a:gd name="T33" fmla="*/ 44 h 115"/>
                  <a:gd name="T34" fmla="*/ 49 w 55"/>
                  <a:gd name="T35" fmla="*/ 39 h 115"/>
                  <a:gd name="T36" fmla="*/ 55 w 55"/>
                  <a:gd name="T37" fmla="*/ 26 h 115"/>
                  <a:gd name="T38" fmla="*/ 55 w 55"/>
                  <a:gd name="T39" fmla="*/ 11 h 115"/>
                  <a:gd name="T40" fmla="*/ 46 w 55"/>
                  <a:gd name="T4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15">
                    <a:moveTo>
                      <a:pt x="46" y="0"/>
                    </a:moveTo>
                    <a:cubicBezTo>
                      <a:pt x="43" y="6"/>
                      <a:pt x="39" y="25"/>
                      <a:pt x="31" y="25"/>
                    </a:cubicBezTo>
                    <a:cubicBezTo>
                      <a:pt x="30" y="25"/>
                      <a:pt x="29" y="25"/>
                      <a:pt x="28" y="25"/>
                    </a:cubicBezTo>
                    <a:cubicBezTo>
                      <a:pt x="28" y="26"/>
                      <a:pt x="28" y="28"/>
                      <a:pt x="28" y="29"/>
                    </a:cubicBezTo>
                    <a:cubicBezTo>
                      <a:pt x="25" y="30"/>
                      <a:pt x="23" y="34"/>
                      <a:pt x="20" y="34"/>
                    </a:cubicBezTo>
                    <a:cubicBezTo>
                      <a:pt x="16" y="34"/>
                      <a:pt x="15" y="36"/>
                      <a:pt x="11" y="36"/>
                    </a:cubicBezTo>
                    <a:cubicBezTo>
                      <a:pt x="7" y="51"/>
                      <a:pt x="7" y="51"/>
                      <a:pt x="7" y="51"/>
                    </a:cubicBezTo>
                    <a:cubicBezTo>
                      <a:pt x="7" y="56"/>
                      <a:pt x="11" y="58"/>
                      <a:pt x="11" y="65"/>
                    </a:cubicBezTo>
                    <a:cubicBezTo>
                      <a:pt x="11" y="69"/>
                      <a:pt x="7" y="82"/>
                      <a:pt x="0" y="82"/>
                    </a:cubicBezTo>
                    <a:cubicBezTo>
                      <a:pt x="3" y="87"/>
                      <a:pt x="0" y="86"/>
                      <a:pt x="0" y="91"/>
                    </a:cubicBezTo>
                    <a:cubicBezTo>
                      <a:pt x="0" y="92"/>
                      <a:pt x="2" y="94"/>
                      <a:pt x="3" y="94"/>
                    </a:cubicBezTo>
                    <a:cubicBezTo>
                      <a:pt x="2" y="96"/>
                      <a:pt x="0" y="95"/>
                      <a:pt x="0" y="98"/>
                    </a:cubicBezTo>
                    <a:cubicBezTo>
                      <a:pt x="0" y="105"/>
                      <a:pt x="1" y="113"/>
                      <a:pt x="8" y="113"/>
                    </a:cubicBezTo>
                    <a:cubicBezTo>
                      <a:pt x="8" y="114"/>
                      <a:pt x="11" y="115"/>
                      <a:pt x="11" y="115"/>
                    </a:cubicBezTo>
                    <a:cubicBezTo>
                      <a:pt x="23" y="115"/>
                      <a:pt x="28" y="106"/>
                      <a:pt x="28" y="91"/>
                    </a:cubicBezTo>
                    <a:cubicBezTo>
                      <a:pt x="33" y="91"/>
                      <a:pt x="39" y="73"/>
                      <a:pt x="39" y="68"/>
                    </a:cubicBezTo>
                    <a:cubicBezTo>
                      <a:pt x="39" y="59"/>
                      <a:pt x="46" y="53"/>
                      <a:pt x="46" y="44"/>
                    </a:cubicBezTo>
                    <a:cubicBezTo>
                      <a:pt x="48" y="44"/>
                      <a:pt x="49" y="40"/>
                      <a:pt x="49" y="39"/>
                    </a:cubicBezTo>
                    <a:cubicBezTo>
                      <a:pt x="49" y="34"/>
                      <a:pt x="55" y="31"/>
                      <a:pt x="55" y="26"/>
                    </a:cubicBezTo>
                    <a:cubicBezTo>
                      <a:pt x="55" y="19"/>
                      <a:pt x="52" y="15"/>
                      <a:pt x="55" y="11"/>
                    </a:cubicBezTo>
                    <a:cubicBezTo>
                      <a:pt x="52" y="9"/>
                      <a:pt x="47" y="6"/>
                      <a:pt x="46"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8" name="Freeform 384"/>
              <p:cNvSpPr>
                <a:spLocks noEditPoints="1"/>
              </p:cNvSpPr>
              <p:nvPr/>
            </p:nvSpPr>
            <p:spPr bwMode="auto">
              <a:xfrm>
                <a:off x="2311" y="636"/>
                <a:ext cx="2641" cy="2173"/>
              </a:xfrm>
              <a:custGeom>
                <a:avLst/>
                <a:gdLst>
                  <a:gd name="T0" fmla="*/ 822 w 1118"/>
                  <a:gd name="T1" fmla="*/ 594 h 920"/>
                  <a:gd name="T2" fmla="*/ 813 w 1118"/>
                  <a:gd name="T3" fmla="*/ 527 h 920"/>
                  <a:gd name="T4" fmla="*/ 877 w 1118"/>
                  <a:gd name="T5" fmla="*/ 520 h 920"/>
                  <a:gd name="T6" fmla="*/ 893 w 1118"/>
                  <a:gd name="T7" fmla="*/ 434 h 920"/>
                  <a:gd name="T8" fmla="*/ 920 w 1118"/>
                  <a:gd name="T9" fmla="*/ 351 h 920"/>
                  <a:gd name="T10" fmla="*/ 883 w 1118"/>
                  <a:gd name="T11" fmla="*/ 297 h 920"/>
                  <a:gd name="T12" fmla="*/ 935 w 1118"/>
                  <a:gd name="T13" fmla="*/ 307 h 920"/>
                  <a:gd name="T14" fmla="*/ 939 w 1118"/>
                  <a:gd name="T15" fmla="*/ 292 h 920"/>
                  <a:gd name="T16" fmla="*/ 977 w 1118"/>
                  <a:gd name="T17" fmla="*/ 219 h 920"/>
                  <a:gd name="T18" fmla="*/ 953 w 1118"/>
                  <a:gd name="T19" fmla="*/ 133 h 920"/>
                  <a:gd name="T20" fmla="*/ 1020 w 1118"/>
                  <a:gd name="T21" fmla="*/ 121 h 920"/>
                  <a:gd name="T22" fmla="*/ 1057 w 1118"/>
                  <a:gd name="T23" fmla="*/ 173 h 920"/>
                  <a:gd name="T24" fmla="*/ 1076 w 1118"/>
                  <a:gd name="T25" fmla="*/ 112 h 920"/>
                  <a:gd name="T26" fmla="*/ 1111 w 1118"/>
                  <a:gd name="T27" fmla="*/ 89 h 920"/>
                  <a:gd name="T28" fmla="*/ 933 w 1118"/>
                  <a:gd name="T29" fmla="*/ 59 h 920"/>
                  <a:gd name="T30" fmla="*/ 832 w 1118"/>
                  <a:gd name="T31" fmla="*/ 44 h 920"/>
                  <a:gd name="T32" fmla="*/ 770 w 1118"/>
                  <a:gd name="T33" fmla="*/ 50 h 920"/>
                  <a:gd name="T34" fmla="*/ 663 w 1118"/>
                  <a:gd name="T35" fmla="*/ 31 h 920"/>
                  <a:gd name="T36" fmla="*/ 594 w 1118"/>
                  <a:gd name="T37" fmla="*/ 2 h 920"/>
                  <a:gd name="T38" fmla="*/ 503 w 1118"/>
                  <a:gd name="T39" fmla="*/ 36 h 920"/>
                  <a:gd name="T40" fmla="*/ 497 w 1118"/>
                  <a:gd name="T41" fmla="*/ 66 h 920"/>
                  <a:gd name="T42" fmla="*/ 453 w 1118"/>
                  <a:gd name="T43" fmla="*/ 42 h 920"/>
                  <a:gd name="T44" fmla="*/ 378 w 1118"/>
                  <a:gd name="T45" fmla="*/ 69 h 920"/>
                  <a:gd name="T46" fmla="*/ 339 w 1118"/>
                  <a:gd name="T47" fmla="*/ 82 h 920"/>
                  <a:gd name="T48" fmla="*/ 327 w 1118"/>
                  <a:gd name="T49" fmla="*/ 73 h 920"/>
                  <a:gd name="T50" fmla="*/ 203 w 1118"/>
                  <a:gd name="T51" fmla="*/ 64 h 920"/>
                  <a:gd name="T52" fmla="*/ 146 w 1118"/>
                  <a:gd name="T53" fmla="*/ 116 h 920"/>
                  <a:gd name="T54" fmla="*/ 222 w 1118"/>
                  <a:gd name="T55" fmla="*/ 134 h 920"/>
                  <a:gd name="T56" fmla="*/ 243 w 1118"/>
                  <a:gd name="T57" fmla="*/ 130 h 920"/>
                  <a:gd name="T58" fmla="*/ 239 w 1118"/>
                  <a:gd name="T59" fmla="*/ 169 h 920"/>
                  <a:gd name="T60" fmla="*/ 178 w 1118"/>
                  <a:gd name="T61" fmla="*/ 154 h 920"/>
                  <a:gd name="T62" fmla="*/ 110 w 1118"/>
                  <a:gd name="T63" fmla="*/ 214 h 920"/>
                  <a:gd name="T64" fmla="*/ 58 w 1118"/>
                  <a:gd name="T65" fmla="*/ 302 h 920"/>
                  <a:gd name="T66" fmla="*/ 168 w 1118"/>
                  <a:gd name="T67" fmla="*/ 262 h 920"/>
                  <a:gd name="T68" fmla="*/ 230 w 1118"/>
                  <a:gd name="T69" fmla="*/ 323 h 920"/>
                  <a:gd name="T70" fmla="*/ 195 w 1118"/>
                  <a:gd name="T71" fmla="*/ 254 h 920"/>
                  <a:gd name="T72" fmla="*/ 258 w 1118"/>
                  <a:gd name="T73" fmla="*/ 321 h 920"/>
                  <a:gd name="T74" fmla="*/ 288 w 1118"/>
                  <a:gd name="T75" fmla="*/ 288 h 920"/>
                  <a:gd name="T76" fmla="*/ 310 w 1118"/>
                  <a:gd name="T77" fmla="*/ 239 h 920"/>
                  <a:gd name="T78" fmla="*/ 352 w 1118"/>
                  <a:gd name="T79" fmla="*/ 237 h 920"/>
                  <a:gd name="T80" fmla="*/ 359 w 1118"/>
                  <a:gd name="T81" fmla="*/ 283 h 920"/>
                  <a:gd name="T82" fmla="*/ 285 w 1118"/>
                  <a:gd name="T83" fmla="*/ 296 h 920"/>
                  <a:gd name="T84" fmla="*/ 349 w 1118"/>
                  <a:gd name="T85" fmla="*/ 321 h 920"/>
                  <a:gd name="T86" fmla="*/ 306 w 1118"/>
                  <a:gd name="T87" fmla="*/ 370 h 920"/>
                  <a:gd name="T88" fmla="*/ 197 w 1118"/>
                  <a:gd name="T89" fmla="*/ 353 h 920"/>
                  <a:gd name="T90" fmla="*/ 119 w 1118"/>
                  <a:gd name="T91" fmla="*/ 328 h 920"/>
                  <a:gd name="T92" fmla="*/ 31 w 1118"/>
                  <a:gd name="T93" fmla="*/ 399 h 920"/>
                  <a:gd name="T94" fmla="*/ 4 w 1118"/>
                  <a:gd name="T95" fmla="*/ 517 h 920"/>
                  <a:gd name="T96" fmla="*/ 154 w 1118"/>
                  <a:gd name="T97" fmla="*/ 578 h 920"/>
                  <a:gd name="T98" fmla="*/ 181 w 1118"/>
                  <a:gd name="T99" fmla="*/ 636 h 920"/>
                  <a:gd name="T100" fmla="*/ 200 w 1118"/>
                  <a:gd name="T101" fmla="*/ 778 h 920"/>
                  <a:gd name="T102" fmla="*/ 249 w 1118"/>
                  <a:gd name="T103" fmla="*/ 920 h 920"/>
                  <a:gd name="T104" fmla="*/ 351 w 1118"/>
                  <a:gd name="T105" fmla="*/ 839 h 920"/>
                  <a:gd name="T106" fmla="*/ 390 w 1118"/>
                  <a:gd name="T107" fmla="*/ 675 h 920"/>
                  <a:gd name="T108" fmla="*/ 429 w 1118"/>
                  <a:gd name="T109" fmla="*/ 538 h 920"/>
                  <a:gd name="T110" fmla="*/ 374 w 1118"/>
                  <a:gd name="T111" fmla="*/ 452 h 920"/>
                  <a:gd name="T112" fmla="*/ 356 w 1118"/>
                  <a:gd name="T113" fmla="*/ 397 h 920"/>
                  <a:gd name="T114" fmla="*/ 483 w 1118"/>
                  <a:gd name="T115" fmla="*/ 492 h 920"/>
                  <a:gd name="T116" fmla="*/ 463 w 1118"/>
                  <a:gd name="T117" fmla="*/ 408 h 920"/>
                  <a:gd name="T118" fmla="*/ 516 w 1118"/>
                  <a:gd name="T119" fmla="*/ 416 h 920"/>
                  <a:gd name="T120" fmla="*/ 633 w 1118"/>
                  <a:gd name="T121" fmla="*/ 506 h 920"/>
                  <a:gd name="T122" fmla="*/ 673 w 1118"/>
                  <a:gd name="T123" fmla="*/ 496 h 920"/>
                  <a:gd name="T124" fmla="*/ 765 w 1118"/>
                  <a:gd name="T125" fmla="*/ 468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8" h="920">
                    <a:moveTo>
                      <a:pt x="786" y="482"/>
                    </a:moveTo>
                    <a:cubicBezTo>
                      <a:pt x="790" y="492"/>
                      <a:pt x="794" y="497"/>
                      <a:pt x="797" y="509"/>
                    </a:cubicBezTo>
                    <a:cubicBezTo>
                      <a:pt x="798" y="511"/>
                      <a:pt x="800" y="520"/>
                      <a:pt x="798" y="521"/>
                    </a:cubicBezTo>
                    <a:cubicBezTo>
                      <a:pt x="798" y="525"/>
                      <a:pt x="798" y="525"/>
                      <a:pt x="798" y="530"/>
                    </a:cubicBezTo>
                    <a:cubicBezTo>
                      <a:pt x="800" y="530"/>
                      <a:pt x="802" y="549"/>
                      <a:pt x="802" y="551"/>
                    </a:cubicBezTo>
                    <a:cubicBezTo>
                      <a:pt x="802" y="553"/>
                      <a:pt x="802" y="555"/>
                      <a:pt x="802" y="559"/>
                    </a:cubicBezTo>
                    <a:cubicBezTo>
                      <a:pt x="803" y="560"/>
                      <a:pt x="804" y="559"/>
                      <a:pt x="806" y="559"/>
                    </a:cubicBezTo>
                    <a:cubicBezTo>
                      <a:pt x="811" y="565"/>
                      <a:pt x="816" y="567"/>
                      <a:pt x="818" y="574"/>
                    </a:cubicBezTo>
                    <a:cubicBezTo>
                      <a:pt x="818" y="574"/>
                      <a:pt x="818" y="574"/>
                      <a:pt x="818" y="574"/>
                    </a:cubicBezTo>
                    <a:cubicBezTo>
                      <a:pt x="818" y="576"/>
                      <a:pt x="817" y="585"/>
                      <a:pt x="817" y="586"/>
                    </a:cubicBezTo>
                    <a:cubicBezTo>
                      <a:pt x="817" y="589"/>
                      <a:pt x="820" y="590"/>
                      <a:pt x="822" y="594"/>
                    </a:cubicBezTo>
                    <a:cubicBezTo>
                      <a:pt x="826" y="600"/>
                      <a:pt x="830" y="605"/>
                      <a:pt x="838" y="610"/>
                    </a:cubicBezTo>
                    <a:cubicBezTo>
                      <a:pt x="840" y="612"/>
                      <a:pt x="843" y="612"/>
                      <a:pt x="845" y="612"/>
                    </a:cubicBezTo>
                    <a:cubicBezTo>
                      <a:pt x="845" y="606"/>
                      <a:pt x="845" y="606"/>
                      <a:pt x="845" y="606"/>
                    </a:cubicBezTo>
                    <a:cubicBezTo>
                      <a:pt x="843" y="603"/>
                      <a:pt x="840" y="601"/>
                      <a:pt x="840" y="595"/>
                    </a:cubicBezTo>
                    <a:cubicBezTo>
                      <a:pt x="840" y="580"/>
                      <a:pt x="840" y="580"/>
                      <a:pt x="840" y="580"/>
                    </a:cubicBezTo>
                    <a:cubicBezTo>
                      <a:pt x="837" y="579"/>
                      <a:pt x="836" y="576"/>
                      <a:pt x="834" y="573"/>
                    </a:cubicBezTo>
                    <a:cubicBezTo>
                      <a:pt x="833" y="574"/>
                      <a:pt x="832" y="574"/>
                      <a:pt x="831" y="575"/>
                    </a:cubicBezTo>
                    <a:cubicBezTo>
                      <a:pt x="825" y="571"/>
                      <a:pt x="817" y="563"/>
                      <a:pt x="815" y="557"/>
                    </a:cubicBezTo>
                    <a:cubicBezTo>
                      <a:pt x="815" y="557"/>
                      <a:pt x="814" y="551"/>
                      <a:pt x="814" y="549"/>
                    </a:cubicBezTo>
                    <a:cubicBezTo>
                      <a:pt x="810" y="549"/>
                      <a:pt x="808" y="546"/>
                      <a:pt x="808" y="542"/>
                    </a:cubicBezTo>
                    <a:cubicBezTo>
                      <a:pt x="808" y="534"/>
                      <a:pt x="813" y="532"/>
                      <a:pt x="813" y="527"/>
                    </a:cubicBezTo>
                    <a:cubicBezTo>
                      <a:pt x="813" y="525"/>
                      <a:pt x="811" y="513"/>
                      <a:pt x="811" y="513"/>
                    </a:cubicBezTo>
                    <a:cubicBezTo>
                      <a:pt x="817" y="513"/>
                      <a:pt x="817" y="513"/>
                      <a:pt x="817" y="513"/>
                    </a:cubicBezTo>
                    <a:cubicBezTo>
                      <a:pt x="817" y="522"/>
                      <a:pt x="829" y="520"/>
                      <a:pt x="830" y="526"/>
                    </a:cubicBezTo>
                    <a:cubicBezTo>
                      <a:pt x="831" y="530"/>
                      <a:pt x="833" y="533"/>
                      <a:pt x="836" y="534"/>
                    </a:cubicBezTo>
                    <a:cubicBezTo>
                      <a:pt x="837" y="537"/>
                      <a:pt x="842" y="538"/>
                      <a:pt x="847" y="539"/>
                    </a:cubicBezTo>
                    <a:cubicBezTo>
                      <a:pt x="847" y="543"/>
                      <a:pt x="847" y="545"/>
                      <a:pt x="847" y="549"/>
                    </a:cubicBezTo>
                    <a:cubicBezTo>
                      <a:pt x="847" y="549"/>
                      <a:pt x="847" y="552"/>
                      <a:pt x="848" y="552"/>
                    </a:cubicBezTo>
                    <a:cubicBezTo>
                      <a:pt x="851" y="552"/>
                      <a:pt x="857" y="543"/>
                      <a:pt x="858" y="540"/>
                    </a:cubicBezTo>
                    <a:cubicBezTo>
                      <a:pt x="859" y="539"/>
                      <a:pt x="861" y="539"/>
                      <a:pt x="863" y="540"/>
                    </a:cubicBezTo>
                    <a:cubicBezTo>
                      <a:pt x="865" y="537"/>
                      <a:pt x="870" y="531"/>
                      <a:pt x="877" y="529"/>
                    </a:cubicBezTo>
                    <a:cubicBezTo>
                      <a:pt x="875" y="526"/>
                      <a:pt x="877" y="526"/>
                      <a:pt x="877" y="520"/>
                    </a:cubicBezTo>
                    <a:cubicBezTo>
                      <a:pt x="877" y="513"/>
                      <a:pt x="874" y="508"/>
                      <a:pt x="872" y="500"/>
                    </a:cubicBezTo>
                    <a:cubicBezTo>
                      <a:pt x="858" y="484"/>
                      <a:pt x="858" y="484"/>
                      <a:pt x="858" y="484"/>
                    </a:cubicBezTo>
                    <a:cubicBezTo>
                      <a:pt x="857" y="483"/>
                      <a:pt x="855" y="483"/>
                      <a:pt x="854" y="481"/>
                    </a:cubicBezTo>
                    <a:cubicBezTo>
                      <a:pt x="854" y="480"/>
                      <a:pt x="851" y="475"/>
                      <a:pt x="851" y="474"/>
                    </a:cubicBezTo>
                    <a:cubicBezTo>
                      <a:pt x="847" y="474"/>
                      <a:pt x="842" y="461"/>
                      <a:pt x="843" y="459"/>
                    </a:cubicBezTo>
                    <a:cubicBezTo>
                      <a:pt x="848" y="451"/>
                      <a:pt x="854" y="446"/>
                      <a:pt x="855" y="446"/>
                    </a:cubicBezTo>
                    <a:cubicBezTo>
                      <a:pt x="853" y="444"/>
                      <a:pt x="867" y="450"/>
                      <a:pt x="867" y="451"/>
                    </a:cubicBezTo>
                    <a:cubicBezTo>
                      <a:pt x="867" y="453"/>
                      <a:pt x="870" y="453"/>
                      <a:pt x="871" y="456"/>
                    </a:cubicBezTo>
                    <a:cubicBezTo>
                      <a:pt x="871" y="456"/>
                      <a:pt x="871" y="453"/>
                      <a:pt x="871" y="451"/>
                    </a:cubicBezTo>
                    <a:cubicBezTo>
                      <a:pt x="872" y="451"/>
                      <a:pt x="876" y="446"/>
                      <a:pt x="879" y="446"/>
                    </a:cubicBezTo>
                    <a:cubicBezTo>
                      <a:pt x="886" y="446"/>
                      <a:pt x="887" y="438"/>
                      <a:pt x="893" y="434"/>
                    </a:cubicBezTo>
                    <a:cubicBezTo>
                      <a:pt x="893" y="436"/>
                      <a:pt x="895" y="436"/>
                      <a:pt x="895" y="440"/>
                    </a:cubicBezTo>
                    <a:cubicBezTo>
                      <a:pt x="896" y="437"/>
                      <a:pt x="899" y="438"/>
                      <a:pt x="900" y="440"/>
                    </a:cubicBezTo>
                    <a:cubicBezTo>
                      <a:pt x="900" y="431"/>
                      <a:pt x="905" y="435"/>
                      <a:pt x="911" y="434"/>
                    </a:cubicBezTo>
                    <a:cubicBezTo>
                      <a:pt x="916" y="432"/>
                      <a:pt x="917" y="421"/>
                      <a:pt x="924" y="419"/>
                    </a:cubicBezTo>
                    <a:cubicBezTo>
                      <a:pt x="924" y="416"/>
                      <a:pt x="927" y="414"/>
                      <a:pt x="929" y="411"/>
                    </a:cubicBezTo>
                    <a:cubicBezTo>
                      <a:pt x="927" y="410"/>
                      <a:pt x="928" y="406"/>
                      <a:pt x="925" y="405"/>
                    </a:cubicBezTo>
                    <a:cubicBezTo>
                      <a:pt x="930" y="400"/>
                      <a:pt x="937" y="373"/>
                      <a:pt x="937" y="373"/>
                    </a:cubicBezTo>
                    <a:cubicBezTo>
                      <a:pt x="932" y="376"/>
                      <a:pt x="928" y="373"/>
                      <a:pt x="923" y="372"/>
                    </a:cubicBezTo>
                    <a:cubicBezTo>
                      <a:pt x="927" y="370"/>
                      <a:pt x="927" y="368"/>
                      <a:pt x="929" y="364"/>
                    </a:cubicBezTo>
                    <a:cubicBezTo>
                      <a:pt x="923" y="361"/>
                      <a:pt x="924" y="360"/>
                      <a:pt x="929" y="361"/>
                    </a:cubicBezTo>
                    <a:cubicBezTo>
                      <a:pt x="929" y="356"/>
                      <a:pt x="920" y="357"/>
                      <a:pt x="920" y="351"/>
                    </a:cubicBezTo>
                    <a:cubicBezTo>
                      <a:pt x="920" y="350"/>
                      <a:pt x="918" y="348"/>
                      <a:pt x="918" y="347"/>
                    </a:cubicBezTo>
                    <a:cubicBezTo>
                      <a:pt x="917" y="347"/>
                      <a:pt x="901" y="332"/>
                      <a:pt x="901" y="331"/>
                    </a:cubicBezTo>
                    <a:cubicBezTo>
                      <a:pt x="901" y="328"/>
                      <a:pt x="904" y="329"/>
                      <a:pt x="904" y="326"/>
                    </a:cubicBezTo>
                    <a:cubicBezTo>
                      <a:pt x="904" y="326"/>
                      <a:pt x="907" y="324"/>
                      <a:pt x="907" y="324"/>
                    </a:cubicBezTo>
                    <a:cubicBezTo>
                      <a:pt x="907" y="319"/>
                      <a:pt x="912" y="317"/>
                      <a:pt x="915" y="314"/>
                    </a:cubicBezTo>
                    <a:cubicBezTo>
                      <a:pt x="912" y="313"/>
                      <a:pt x="906" y="311"/>
                      <a:pt x="904" y="308"/>
                    </a:cubicBezTo>
                    <a:cubicBezTo>
                      <a:pt x="899" y="308"/>
                      <a:pt x="899" y="308"/>
                      <a:pt x="899" y="308"/>
                    </a:cubicBezTo>
                    <a:cubicBezTo>
                      <a:pt x="899" y="310"/>
                      <a:pt x="894" y="314"/>
                      <a:pt x="894" y="314"/>
                    </a:cubicBezTo>
                    <a:cubicBezTo>
                      <a:pt x="892" y="313"/>
                      <a:pt x="892" y="310"/>
                      <a:pt x="891" y="308"/>
                    </a:cubicBezTo>
                    <a:cubicBezTo>
                      <a:pt x="889" y="306"/>
                      <a:pt x="877" y="306"/>
                      <a:pt x="877" y="301"/>
                    </a:cubicBezTo>
                    <a:cubicBezTo>
                      <a:pt x="877" y="298"/>
                      <a:pt x="881" y="297"/>
                      <a:pt x="883" y="297"/>
                    </a:cubicBezTo>
                    <a:cubicBezTo>
                      <a:pt x="884" y="297"/>
                      <a:pt x="892" y="290"/>
                      <a:pt x="892" y="286"/>
                    </a:cubicBezTo>
                    <a:cubicBezTo>
                      <a:pt x="893" y="287"/>
                      <a:pt x="894" y="282"/>
                      <a:pt x="895" y="282"/>
                    </a:cubicBezTo>
                    <a:cubicBezTo>
                      <a:pt x="898" y="282"/>
                      <a:pt x="899" y="284"/>
                      <a:pt x="901" y="287"/>
                    </a:cubicBezTo>
                    <a:cubicBezTo>
                      <a:pt x="901" y="288"/>
                      <a:pt x="900" y="289"/>
                      <a:pt x="898" y="289"/>
                    </a:cubicBezTo>
                    <a:cubicBezTo>
                      <a:pt x="899" y="292"/>
                      <a:pt x="900" y="294"/>
                      <a:pt x="903" y="294"/>
                    </a:cubicBezTo>
                    <a:cubicBezTo>
                      <a:pt x="903" y="297"/>
                      <a:pt x="903" y="297"/>
                      <a:pt x="903" y="297"/>
                    </a:cubicBezTo>
                    <a:cubicBezTo>
                      <a:pt x="902" y="298"/>
                      <a:pt x="904" y="299"/>
                      <a:pt x="904" y="300"/>
                    </a:cubicBezTo>
                    <a:cubicBezTo>
                      <a:pt x="915" y="289"/>
                      <a:pt x="916" y="289"/>
                      <a:pt x="920" y="290"/>
                    </a:cubicBezTo>
                    <a:cubicBezTo>
                      <a:pt x="922" y="284"/>
                      <a:pt x="926" y="296"/>
                      <a:pt x="929" y="300"/>
                    </a:cubicBezTo>
                    <a:cubicBezTo>
                      <a:pt x="929" y="301"/>
                      <a:pt x="926" y="301"/>
                      <a:pt x="926" y="303"/>
                    </a:cubicBezTo>
                    <a:cubicBezTo>
                      <a:pt x="926" y="306"/>
                      <a:pt x="933" y="307"/>
                      <a:pt x="935" y="307"/>
                    </a:cubicBezTo>
                    <a:cubicBezTo>
                      <a:pt x="937" y="307"/>
                      <a:pt x="937" y="310"/>
                      <a:pt x="941" y="310"/>
                    </a:cubicBezTo>
                    <a:cubicBezTo>
                      <a:pt x="941" y="311"/>
                      <a:pt x="943" y="312"/>
                      <a:pt x="943" y="312"/>
                    </a:cubicBezTo>
                    <a:cubicBezTo>
                      <a:pt x="943" y="314"/>
                      <a:pt x="941" y="316"/>
                      <a:pt x="941" y="318"/>
                    </a:cubicBezTo>
                    <a:cubicBezTo>
                      <a:pt x="941" y="322"/>
                      <a:pt x="947" y="321"/>
                      <a:pt x="949" y="325"/>
                    </a:cubicBezTo>
                    <a:cubicBezTo>
                      <a:pt x="951" y="329"/>
                      <a:pt x="948" y="339"/>
                      <a:pt x="954" y="339"/>
                    </a:cubicBezTo>
                    <a:cubicBezTo>
                      <a:pt x="954" y="332"/>
                      <a:pt x="965" y="340"/>
                      <a:pt x="965" y="329"/>
                    </a:cubicBezTo>
                    <a:cubicBezTo>
                      <a:pt x="965" y="324"/>
                      <a:pt x="963" y="319"/>
                      <a:pt x="962" y="314"/>
                    </a:cubicBezTo>
                    <a:cubicBezTo>
                      <a:pt x="958" y="314"/>
                      <a:pt x="954" y="309"/>
                      <a:pt x="951" y="305"/>
                    </a:cubicBezTo>
                    <a:cubicBezTo>
                      <a:pt x="951" y="305"/>
                      <a:pt x="951" y="305"/>
                      <a:pt x="952" y="305"/>
                    </a:cubicBezTo>
                    <a:cubicBezTo>
                      <a:pt x="949" y="301"/>
                      <a:pt x="947" y="297"/>
                      <a:pt x="944" y="296"/>
                    </a:cubicBezTo>
                    <a:cubicBezTo>
                      <a:pt x="942" y="296"/>
                      <a:pt x="939" y="294"/>
                      <a:pt x="939" y="292"/>
                    </a:cubicBezTo>
                    <a:cubicBezTo>
                      <a:pt x="939" y="291"/>
                      <a:pt x="942" y="289"/>
                      <a:pt x="944" y="289"/>
                    </a:cubicBezTo>
                    <a:cubicBezTo>
                      <a:pt x="945" y="288"/>
                      <a:pt x="947" y="288"/>
                      <a:pt x="947" y="284"/>
                    </a:cubicBezTo>
                    <a:cubicBezTo>
                      <a:pt x="947" y="281"/>
                      <a:pt x="944" y="279"/>
                      <a:pt x="944" y="277"/>
                    </a:cubicBezTo>
                    <a:cubicBezTo>
                      <a:pt x="944" y="275"/>
                      <a:pt x="945" y="274"/>
                      <a:pt x="946" y="272"/>
                    </a:cubicBezTo>
                    <a:cubicBezTo>
                      <a:pt x="948" y="274"/>
                      <a:pt x="949" y="274"/>
                      <a:pt x="952" y="274"/>
                    </a:cubicBezTo>
                    <a:cubicBezTo>
                      <a:pt x="952" y="273"/>
                      <a:pt x="949" y="267"/>
                      <a:pt x="949" y="267"/>
                    </a:cubicBezTo>
                    <a:cubicBezTo>
                      <a:pt x="949" y="267"/>
                      <a:pt x="961" y="267"/>
                      <a:pt x="961" y="267"/>
                    </a:cubicBezTo>
                    <a:cubicBezTo>
                      <a:pt x="970" y="267"/>
                      <a:pt x="974" y="244"/>
                      <a:pt x="974" y="238"/>
                    </a:cubicBezTo>
                    <a:cubicBezTo>
                      <a:pt x="974" y="235"/>
                      <a:pt x="974" y="232"/>
                      <a:pt x="974" y="228"/>
                    </a:cubicBezTo>
                    <a:cubicBezTo>
                      <a:pt x="974" y="225"/>
                      <a:pt x="974" y="223"/>
                      <a:pt x="977" y="223"/>
                    </a:cubicBezTo>
                    <a:cubicBezTo>
                      <a:pt x="977" y="219"/>
                      <a:pt x="977" y="219"/>
                      <a:pt x="977" y="219"/>
                    </a:cubicBezTo>
                    <a:cubicBezTo>
                      <a:pt x="974" y="218"/>
                      <a:pt x="970" y="214"/>
                      <a:pt x="971" y="210"/>
                    </a:cubicBezTo>
                    <a:cubicBezTo>
                      <a:pt x="964" y="205"/>
                      <a:pt x="961" y="195"/>
                      <a:pt x="957" y="185"/>
                    </a:cubicBezTo>
                    <a:cubicBezTo>
                      <a:pt x="953" y="177"/>
                      <a:pt x="942" y="176"/>
                      <a:pt x="933" y="173"/>
                    </a:cubicBezTo>
                    <a:cubicBezTo>
                      <a:pt x="932" y="175"/>
                      <a:pt x="931" y="179"/>
                      <a:pt x="929" y="180"/>
                    </a:cubicBezTo>
                    <a:cubicBezTo>
                      <a:pt x="926" y="175"/>
                      <a:pt x="918" y="178"/>
                      <a:pt x="918" y="172"/>
                    </a:cubicBezTo>
                    <a:cubicBezTo>
                      <a:pt x="918" y="172"/>
                      <a:pt x="906" y="169"/>
                      <a:pt x="906" y="168"/>
                    </a:cubicBezTo>
                    <a:cubicBezTo>
                      <a:pt x="906" y="165"/>
                      <a:pt x="909" y="164"/>
                      <a:pt x="911" y="161"/>
                    </a:cubicBezTo>
                    <a:cubicBezTo>
                      <a:pt x="908" y="156"/>
                      <a:pt x="915" y="149"/>
                      <a:pt x="916" y="146"/>
                    </a:cubicBezTo>
                    <a:cubicBezTo>
                      <a:pt x="916" y="135"/>
                      <a:pt x="916" y="135"/>
                      <a:pt x="916" y="135"/>
                    </a:cubicBezTo>
                    <a:cubicBezTo>
                      <a:pt x="919" y="133"/>
                      <a:pt x="944" y="137"/>
                      <a:pt x="951" y="137"/>
                    </a:cubicBezTo>
                    <a:cubicBezTo>
                      <a:pt x="952" y="137"/>
                      <a:pt x="953" y="133"/>
                      <a:pt x="953" y="133"/>
                    </a:cubicBezTo>
                    <a:cubicBezTo>
                      <a:pt x="968" y="133"/>
                      <a:pt x="968" y="133"/>
                      <a:pt x="968" y="133"/>
                    </a:cubicBezTo>
                    <a:cubicBezTo>
                      <a:pt x="969" y="133"/>
                      <a:pt x="975" y="139"/>
                      <a:pt x="975" y="139"/>
                    </a:cubicBezTo>
                    <a:cubicBezTo>
                      <a:pt x="979" y="139"/>
                      <a:pt x="978" y="132"/>
                      <a:pt x="978" y="126"/>
                    </a:cubicBezTo>
                    <a:cubicBezTo>
                      <a:pt x="978" y="121"/>
                      <a:pt x="980" y="115"/>
                      <a:pt x="983" y="115"/>
                    </a:cubicBezTo>
                    <a:cubicBezTo>
                      <a:pt x="984" y="115"/>
                      <a:pt x="993" y="115"/>
                      <a:pt x="995" y="115"/>
                    </a:cubicBezTo>
                    <a:cubicBezTo>
                      <a:pt x="996" y="117"/>
                      <a:pt x="1002" y="124"/>
                      <a:pt x="1004" y="125"/>
                    </a:cubicBezTo>
                    <a:cubicBezTo>
                      <a:pt x="1005" y="121"/>
                      <a:pt x="1006" y="121"/>
                      <a:pt x="1006" y="116"/>
                    </a:cubicBezTo>
                    <a:cubicBezTo>
                      <a:pt x="1008" y="116"/>
                      <a:pt x="1010" y="116"/>
                      <a:pt x="1010" y="116"/>
                    </a:cubicBezTo>
                    <a:cubicBezTo>
                      <a:pt x="1010" y="114"/>
                      <a:pt x="1006" y="112"/>
                      <a:pt x="1006" y="109"/>
                    </a:cubicBezTo>
                    <a:cubicBezTo>
                      <a:pt x="1006" y="104"/>
                      <a:pt x="1014" y="110"/>
                      <a:pt x="1013" y="110"/>
                    </a:cubicBezTo>
                    <a:cubicBezTo>
                      <a:pt x="1014" y="115"/>
                      <a:pt x="1020" y="116"/>
                      <a:pt x="1020" y="121"/>
                    </a:cubicBezTo>
                    <a:cubicBezTo>
                      <a:pt x="1020" y="122"/>
                      <a:pt x="1015" y="130"/>
                      <a:pt x="1015" y="135"/>
                    </a:cubicBezTo>
                    <a:cubicBezTo>
                      <a:pt x="1015" y="138"/>
                      <a:pt x="1017" y="137"/>
                      <a:pt x="1017" y="139"/>
                    </a:cubicBezTo>
                    <a:cubicBezTo>
                      <a:pt x="1017" y="142"/>
                      <a:pt x="1016" y="146"/>
                      <a:pt x="1012" y="146"/>
                    </a:cubicBezTo>
                    <a:cubicBezTo>
                      <a:pt x="1012" y="160"/>
                      <a:pt x="1023" y="168"/>
                      <a:pt x="1034" y="173"/>
                    </a:cubicBezTo>
                    <a:cubicBezTo>
                      <a:pt x="1039" y="177"/>
                      <a:pt x="1038" y="185"/>
                      <a:pt x="1046" y="187"/>
                    </a:cubicBezTo>
                    <a:cubicBezTo>
                      <a:pt x="1047" y="187"/>
                      <a:pt x="1049" y="188"/>
                      <a:pt x="1050" y="190"/>
                    </a:cubicBezTo>
                    <a:cubicBezTo>
                      <a:pt x="1052" y="194"/>
                      <a:pt x="1056" y="198"/>
                      <a:pt x="1059" y="198"/>
                    </a:cubicBezTo>
                    <a:cubicBezTo>
                      <a:pt x="1061" y="198"/>
                      <a:pt x="1063" y="195"/>
                      <a:pt x="1063" y="191"/>
                    </a:cubicBezTo>
                    <a:cubicBezTo>
                      <a:pt x="1063" y="188"/>
                      <a:pt x="1056" y="187"/>
                      <a:pt x="1056" y="184"/>
                    </a:cubicBezTo>
                    <a:cubicBezTo>
                      <a:pt x="1056" y="183"/>
                      <a:pt x="1060" y="182"/>
                      <a:pt x="1062" y="181"/>
                    </a:cubicBezTo>
                    <a:cubicBezTo>
                      <a:pt x="1060" y="178"/>
                      <a:pt x="1059" y="177"/>
                      <a:pt x="1057" y="173"/>
                    </a:cubicBezTo>
                    <a:cubicBezTo>
                      <a:pt x="1058" y="173"/>
                      <a:pt x="1060" y="173"/>
                      <a:pt x="1064" y="173"/>
                    </a:cubicBezTo>
                    <a:cubicBezTo>
                      <a:pt x="1063" y="171"/>
                      <a:pt x="1060" y="169"/>
                      <a:pt x="1060" y="167"/>
                    </a:cubicBezTo>
                    <a:cubicBezTo>
                      <a:pt x="1057" y="167"/>
                      <a:pt x="1055" y="164"/>
                      <a:pt x="1056" y="160"/>
                    </a:cubicBezTo>
                    <a:cubicBezTo>
                      <a:pt x="1057" y="160"/>
                      <a:pt x="1059" y="158"/>
                      <a:pt x="1059" y="156"/>
                    </a:cubicBezTo>
                    <a:cubicBezTo>
                      <a:pt x="1047" y="152"/>
                      <a:pt x="1047" y="143"/>
                      <a:pt x="1037" y="144"/>
                    </a:cubicBezTo>
                    <a:cubicBezTo>
                      <a:pt x="1034" y="145"/>
                      <a:pt x="1037" y="132"/>
                      <a:pt x="1030" y="131"/>
                    </a:cubicBezTo>
                    <a:cubicBezTo>
                      <a:pt x="1039" y="125"/>
                      <a:pt x="1039" y="125"/>
                      <a:pt x="1039" y="125"/>
                    </a:cubicBezTo>
                    <a:cubicBezTo>
                      <a:pt x="1041" y="125"/>
                      <a:pt x="1041" y="128"/>
                      <a:pt x="1043" y="128"/>
                    </a:cubicBezTo>
                    <a:cubicBezTo>
                      <a:pt x="1046" y="128"/>
                      <a:pt x="1050" y="125"/>
                      <a:pt x="1055" y="123"/>
                    </a:cubicBezTo>
                    <a:cubicBezTo>
                      <a:pt x="1055" y="123"/>
                      <a:pt x="1060" y="127"/>
                      <a:pt x="1063" y="129"/>
                    </a:cubicBezTo>
                    <a:cubicBezTo>
                      <a:pt x="1064" y="121"/>
                      <a:pt x="1067" y="112"/>
                      <a:pt x="1076" y="112"/>
                    </a:cubicBezTo>
                    <a:cubicBezTo>
                      <a:pt x="1076" y="110"/>
                      <a:pt x="1076" y="109"/>
                      <a:pt x="1076" y="108"/>
                    </a:cubicBezTo>
                    <a:cubicBezTo>
                      <a:pt x="1078" y="110"/>
                      <a:pt x="1081" y="110"/>
                      <a:pt x="1084" y="110"/>
                    </a:cubicBezTo>
                    <a:cubicBezTo>
                      <a:pt x="1086" y="110"/>
                      <a:pt x="1088" y="111"/>
                      <a:pt x="1090" y="110"/>
                    </a:cubicBezTo>
                    <a:cubicBezTo>
                      <a:pt x="1089" y="106"/>
                      <a:pt x="1091" y="108"/>
                      <a:pt x="1091" y="104"/>
                    </a:cubicBezTo>
                    <a:cubicBezTo>
                      <a:pt x="1076" y="102"/>
                      <a:pt x="1070" y="95"/>
                      <a:pt x="1059" y="93"/>
                    </a:cubicBezTo>
                    <a:cubicBezTo>
                      <a:pt x="1064" y="93"/>
                      <a:pt x="1067" y="94"/>
                      <a:pt x="1071" y="91"/>
                    </a:cubicBezTo>
                    <a:cubicBezTo>
                      <a:pt x="1068" y="86"/>
                      <a:pt x="1088" y="90"/>
                      <a:pt x="1094" y="93"/>
                    </a:cubicBezTo>
                    <a:cubicBezTo>
                      <a:pt x="1106" y="93"/>
                      <a:pt x="1106" y="93"/>
                      <a:pt x="1106" y="93"/>
                    </a:cubicBezTo>
                    <a:cubicBezTo>
                      <a:pt x="1107" y="95"/>
                      <a:pt x="1109" y="95"/>
                      <a:pt x="1111" y="95"/>
                    </a:cubicBezTo>
                    <a:cubicBezTo>
                      <a:pt x="1111" y="95"/>
                      <a:pt x="1115" y="95"/>
                      <a:pt x="1118" y="95"/>
                    </a:cubicBezTo>
                    <a:cubicBezTo>
                      <a:pt x="1117" y="94"/>
                      <a:pt x="1111" y="92"/>
                      <a:pt x="1111" y="89"/>
                    </a:cubicBezTo>
                    <a:cubicBezTo>
                      <a:pt x="1111" y="86"/>
                      <a:pt x="1112" y="86"/>
                      <a:pt x="1111" y="82"/>
                    </a:cubicBezTo>
                    <a:cubicBezTo>
                      <a:pt x="1102" y="82"/>
                      <a:pt x="1096" y="75"/>
                      <a:pt x="1086" y="75"/>
                    </a:cubicBezTo>
                    <a:cubicBezTo>
                      <a:pt x="1085" y="75"/>
                      <a:pt x="1083" y="75"/>
                      <a:pt x="1083" y="77"/>
                    </a:cubicBezTo>
                    <a:cubicBezTo>
                      <a:pt x="1083" y="78"/>
                      <a:pt x="1076" y="73"/>
                      <a:pt x="1064" y="69"/>
                    </a:cubicBezTo>
                    <a:cubicBezTo>
                      <a:pt x="1048" y="63"/>
                      <a:pt x="1034" y="63"/>
                      <a:pt x="1019" y="58"/>
                    </a:cubicBezTo>
                    <a:cubicBezTo>
                      <a:pt x="1019" y="58"/>
                      <a:pt x="1006" y="57"/>
                      <a:pt x="1002" y="57"/>
                    </a:cubicBezTo>
                    <a:cubicBezTo>
                      <a:pt x="998" y="57"/>
                      <a:pt x="994" y="58"/>
                      <a:pt x="989" y="58"/>
                    </a:cubicBezTo>
                    <a:cubicBezTo>
                      <a:pt x="988" y="58"/>
                      <a:pt x="978" y="57"/>
                      <a:pt x="977" y="55"/>
                    </a:cubicBezTo>
                    <a:cubicBezTo>
                      <a:pt x="977" y="55"/>
                      <a:pt x="965" y="57"/>
                      <a:pt x="962" y="56"/>
                    </a:cubicBezTo>
                    <a:cubicBezTo>
                      <a:pt x="962" y="59"/>
                      <a:pt x="958" y="58"/>
                      <a:pt x="954" y="58"/>
                    </a:cubicBezTo>
                    <a:cubicBezTo>
                      <a:pt x="946" y="58"/>
                      <a:pt x="940" y="57"/>
                      <a:pt x="933" y="59"/>
                    </a:cubicBezTo>
                    <a:cubicBezTo>
                      <a:pt x="935" y="63"/>
                      <a:pt x="937" y="63"/>
                      <a:pt x="939" y="66"/>
                    </a:cubicBezTo>
                    <a:cubicBezTo>
                      <a:pt x="928" y="59"/>
                      <a:pt x="918" y="58"/>
                      <a:pt x="908" y="48"/>
                    </a:cubicBezTo>
                    <a:cubicBezTo>
                      <a:pt x="884" y="48"/>
                      <a:pt x="884" y="48"/>
                      <a:pt x="884" y="48"/>
                    </a:cubicBezTo>
                    <a:cubicBezTo>
                      <a:pt x="883" y="48"/>
                      <a:pt x="882" y="49"/>
                      <a:pt x="882" y="50"/>
                    </a:cubicBezTo>
                    <a:cubicBezTo>
                      <a:pt x="872" y="50"/>
                      <a:pt x="872" y="50"/>
                      <a:pt x="872" y="50"/>
                    </a:cubicBezTo>
                    <a:cubicBezTo>
                      <a:pt x="867" y="50"/>
                      <a:pt x="868" y="46"/>
                      <a:pt x="862" y="46"/>
                    </a:cubicBezTo>
                    <a:cubicBezTo>
                      <a:pt x="859" y="46"/>
                      <a:pt x="860" y="48"/>
                      <a:pt x="858" y="48"/>
                    </a:cubicBezTo>
                    <a:cubicBezTo>
                      <a:pt x="854" y="48"/>
                      <a:pt x="852" y="46"/>
                      <a:pt x="848" y="44"/>
                    </a:cubicBezTo>
                    <a:cubicBezTo>
                      <a:pt x="851" y="41"/>
                      <a:pt x="851" y="41"/>
                      <a:pt x="851" y="41"/>
                    </a:cubicBezTo>
                    <a:cubicBezTo>
                      <a:pt x="850" y="41"/>
                      <a:pt x="847" y="40"/>
                      <a:pt x="843" y="40"/>
                    </a:cubicBezTo>
                    <a:cubicBezTo>
                      <a:pt x="837" y="40"/>
                      <a:pt x="836" y="44"/>
                      <a:pt x="832" y="44"/>
                    </a:cubicBezTo>
                    <a:cubicBezTo>
                      <a:pt x="831" y="44"/>
                      <a:pt x="830" y="44"/>
                      <a:pt x="830" y="44"/>
                    </a:cubicBezTo>
                    <a:cubicBezTo>
                      <a:pt x="830" y="40"/>
                      <a:pt x="830" y="40"/>
                      <a:pt x="830" y="40"/>
                    </a:cubicBezTo>
                    <a:cubicBezTo>
                      <a:pt x="827" y="38"/>
                      <a:pt x="826" y="38"/>
                      <a:pt x="822" y="40"/>
                    </a:cubicBezTo>
                    <a:cubicBezTo>
                      <a:pt x="822" y="36"/>
                      <a:pt x="806" y="40"/>
                      <a:pt x="806" y="40"/>
                    </a:cubicBezTo>
                    <a:cubicBezTo>
                      <a:pt x="798" y="40"/>
                      <a:pt x="798" y="40"/>
                      <a:pt x="798" y="40"/>
                    </a:cubicBezTo>
                    <a:cubicBezTo>
                      <a:pt x="798" y="40"/>
                      <a:pt x="799" y="41"/>
                      <a:pt x="800" y="41"/>
                    </a:cubicBezTo>
                    <a:cubicBezTo>
                      <a:pt x="800" y="43"/>
                      <a:pt x="802" y="46"/>
                      <a:pt x="802" y="46"/>
                    </a:cubicBezTo>
                    <a:cubicBezTo>
                      <a:pt x="799" y="46"/>
                      <a:pt x="798" y="48"/>
                      <a:pt x="794" y="48"/>
                    </a:cubicBezTo>
                    <a:cubicBezTo>
                      <a:pt x="786" y="48"/>
                      <a:pt x="778" y="45"/>
                      <a:pt x="773" y="45"/>
                    </a:cubicBezTo>
                    <a:cubicBezTo>
                      <a:pt x="772" y="45"/>
                      <a:pt x="771" y="45"/>
                      <a:pt x="770" y="45"/>
                    </a:cubicBezTo>
                    <a:cubicBezTo>
                      <a:pt x="770" y="50"/>
                      <a:pt x="770" y="50"/>
                      <a:pt x="770" y="50"/>
                    </a:cubicBezTo>
                    <a:cubicBezTo>
                      <a:pt x="766" y="50"/>
                      <a:pt x="766" y="50"/>
                      <a:pt x="766" y="50"/>
                    </a:cubicBezTo>
                    <a:cubicBezTo>
                      <a:pt x="761" y="47"/>
                      <a:pt x="752" y="47"/>
                      <a:pt x="748" y="43"/>
                    </a:cubicBezTo>
                    <a:cubicBezTo>
                      <a:pt x="748" y="43"/>
                      <a:pt x="749" y="42"/>
                      <a:pt x="749" y="41"/>
                    </a:cubicBezTo>
                    <a:cubicBezTo>
                      <a:pt x="749" y="41"/>
                      <a:pt x="736" y="36"/>
                      <a:pt x="736" y="35"/>
                    </a:cubicBezTo>
                    <a:cubicBezTo>
                      <a:pt x="736" y="34"/>
                      <a:pt x="731" y="33"/>
                      <a:pt x="727" y="34"/>
                    </a:cubicBezTo>
                    <a:cubicBezTo>
                      <a:pt x="726" y="34"/>
                      <a:pt x="722" y="29"/>
                      <a:pt x="714" y="29"/>
                    </a:cubicBezTo>
                    <a:cubicBezTo>
                      <a:pt x="704" y="29"/>
                      <a:pt x="708" y="32"/>
                      <a:pt x="715" y="35"/>
                    </a:cubicBezTo>
                    <a:cubicBezTo>
                      <a:pt x="713" y="35"/>
                      <a:pt x="712" y="35"/>
                      <a:pt x="712" y="35"/>
                    </a:cubicBezTo>
                    <a:cubicBezTo>
                      <a:pt x="708" y="35"/>
                      <a:pt x="704" y="37"/>
                      <a:pt x="698" y="37"/>
                    </a:cubicBezTo>
                    <a:cubicBezTo>
                      <a:pt x="688" y="37"/>
                      <a:pt x="681" y="33"/>
                      <a:pt x="671" y="33"/>
                    </a:cubicBezTo>
                    <a:cubicBezTo>
                      <a:pt x="670" y="33"/>
                      <a:pt x="663" y="29"/>
                      <a:pt x="663" y="31"/>
                    </a:cubicBezTo>
                    <a:cubicBezTo>
                      <a:pt x="663" y="34"/>
                      <a:pt x="660" y="31"/>
                      <a:pt x="652" y="29"/>
                    </a:cubicBezTo>
                    <a:cubicBezTo>
                      <a:pt x="653" y="28"/>
                      <a:pt x="654" y="24"/>
                      <a:pt x="654" y="24"/>
                    </a:cubicBezTo>
                    <a:cubicBezTo>
                      <a:pt x="649" y="24"/>
                      <a:pt x="649" y="24"/>
                      <a:pt x="649" y="24"/>
                    </a:cubicBezTo>
                    <a:cubicBezTo>
                      <a:pt x="648" y="25"/>
                      <a:pt x="647" y="26"/>
                      <a:pt x="646" y="26"/>
                    </a:cubicBezTo>
                    <a:cubicBezTo>
                      <a:pt x="646" y="27"/>
                      <a:pt x="636" y="35"/>
                      <a:pt x="628" y="38"/>
                    </a:cubicBezTo>
                    <a:cubicBezTo>
                      <a:pt x="628" y="30"/>
                      <a:pt x="644" y="25"/>
                      <a:pt x="649" y="21"/>
                    </a:cubicBezTo>
                    <a:cubicBezTo>
                      <a:pt x="643" y="16"/>
                      <a:pt x="627" y="11"/>
                      <a:pt x="614" y="11"/>
                    </a:cubicBezTo>
                    <a:cubicBezTo>
                      <a:pt x="612" y="11"/>
                      <a:pt x="611" y="13"/>
                      <a:pt x="607" y="13"/>
                    </a:cubicBezTo>
                    <a:cubicBezTo>
                      <a:pt x="595" y="10"/>
                      <a:pt x="595" y="10"/>
                      <a:pt x="595" y="10"/>
                    </a:cubicBezTo>
                    <a:cubicBezTo>
                      <a:pt x="595" y="7"/>
                      <a:pt x="598" y="6"/>
                      <a:pt x="598" y="5"/>
                    </a:cubicBezTo>
                    <a:cubicBezTo>
                      <a:pt x="598" y="3"/>
                      <a:pt x="596" y="3"/>
                      <a:pt x="594" y="2"/>
                    </a:cubicBezTo>
                    <a:cubicBezTo>
                      <a:pt x="593" y="1"/>
                      <a:pt x="590" y="0"/>
                      <a:pt x="590" y="5"/>
                    </a:cubicBezTo>
                    <a:cubicBezTo>
                      <a:pt x="585" y="5"/>
                      <a:pt x="582" y="9"/>
                      <a:pt x="579" y="11"/>
                    </a:cubicBezTo>
                    <a:cubicBezTo>
                      <a:pt x="579" y="11"/>
                      <a:pt x="578" y="16"/>
                      <a:pt x="573" y="13"/>
                    </a:cubicBezTo>
                    <a:cubicBezTo>
                      <a:pt x="564" y="17"/>
                      <a:pt x="564" y="17"/>
                      <a:pt x="564" y="17"/>
                    </a:cubicBezTo>
                    <a:cubicBezTo>
                      <a:pt x="564" y="17"/>
                      <a:pt x="562" y="14"/>
                      <a:pt x="560" y="14"/>
                    </a:cubicBezTo>
                    <a:cubicBezTo>
                      <a:pt x="546" y="14"/>
                      <a:pt x="538" y="23"/>
                      <a:pt x="524" y="23"/>
                    </a:cubicBezTo>
                    <a:cubicBezTo>
                      <a:pt x="524" y="25"/>
                      <a:pt x="522" y="32"/>
                      <a:pt x="519" y="32"/>
                    </a:cubicBezTo>
                    <a:cubicBezTo>
                      <a:pt x="517" y="32"/>
                      <a:pt x="516" y="30"/>
                      <a:pt x="515" y="30"/>
                    </a:cubicBezTo>
                    <a:cubicBezTo>
                      <a:pt x="509" y="32"/>
                      <a:pt x="509" y="32"/>
                      <a:pt x="509" y="32"/>
                    </a:cubicBezTo>
                    <a:cubicBezTo>
                      <a:pt x="509" y="32"/>
                      <a:pt x="505" y="32"/>
                      <a:pt x="505" y="34"/>
                    </a:cubicBezTo>
                    <a:cubicBezTo>
                      <a:pt x="505" y="39"/>
                      <a:pt x="504" y="44"/>
                      <a:pt x="503" y="36"/>
                    </a:cubicBezTo>
                    <a:cubicBezTo>
                      <a:pt x="502" y="36"/>
                      <a:pt x="501" y="36"/>
                      <a:pt x="500" y="36"/>
                    </a:cubicBezTo>
                    <a:cubicBezTo>
                      <a:pt x="498" y="36"/>
                      <a:pt x="497" y="40"/>
                      <a:pt x="494" y="40"/>
                    </a:cubicBezTo>
                    <a:cubicBezTo>
                      <a:pt x="493" y="41"/>
                      <a:pt x="493" y="43"/>
                      <a:pt x="491" y="45"/>
                    </a:cubicBezTo>
                    <a:cubicBezTo>
                      <a:pt x="494" y="48"/>
                      <a:pt x="502" y="51"/>
                      <a:pt x="502" y="51"/>
                    </a:cubicBezTo>
                    <a:cubicBezTo>
                      <a:pt x="494" y="48"/>
                      <a:pt x="487" y="50"/>
                      <a:pt x="485" y="40"/>
                    </a:cubicBezTo>
                    <a:cubicBezTo>
                      <a:pt x="482" y="40"/>
                      <a:pt x="482" y="40"/>
                      <a:pt x="482" y="40"/>
                    </a:cubicBezTo>
                    <a:cubicBezTo>
                      <a:pt x="482" y="43"/>
                      <a:pt x="481" y="43"/>
                      <a:pt x="479" y="45"/>
                    </a:cubicBezTo>
                    <a:cubicBezTo>
                      <a:pt x="482" y="50"/>
                      <a:pt x="486" y="48"/>
                      <a:pt x="488" y="55"/>
                    </a:cubicBezTo>
                    <a:cubicBezTo>
                      <a:pt x="488" y="56"/>
                      <a:pt x="488" y="59"/>
                      <a:pt x="490" y="61"/>
                    </a:cubicBezTo>
                    <a:cubicBezTo>
                      <a:pt x="491" y="63"/>
                      <a:pt x="491" y="63"/>
                      <a:pt x="495" y="63"/>
                    </a:cubicBezTo>
                    <a:cubicBezTo>
                      <a:pt x="498" y="63"/>
                      <a:pt x="499" y="64"/>
                      <a:pt x="497" y="66"/>
                    </a:cubicBezTo>
                    <a:cubicBezTo>
                      <a:pt x="497" y="67"/>
                      <a:pt x="501" y="75"/>
                      <a:pt x="503" y="76"/>
                    </a:cubicBezTo>
                    <a:cubicBezTo>
                      <a:pt x="500" y="79"/>
                      <a:pt x="499" y="84"/>
                      <a:pt x="492" y="84"/>
                    </a:cubicBezTo>
                    <a:cubicBezTo>
                      <a:pt x="486" y="84"/>
                      <a:pt x="483" y="83"/>
                      <a:pt x="486" y="83"/>
                    </a:cubicBezTo>
                    <a:cubicBezTo>
                      <a:pt x="490" y="83"/>
                      <a:pt x="492" y="79"/>
                      <a:pt x="492" y="75"/>
                    </a:cubicBezTo>
                    <a:cubicBezTo>
                      <a:pt x="492" y="73"/>
                      <a:pt x="492" y="71"/>
                      <a:pt x="492" y="69"/>
                    </a:cubicBezTo>
                    <a:cubicBezTo>
                      <a:pt x="483" y="66"/>
                      <a:pt x="484" y="57"/>
                      <a:pt x="478" y="52"/>
                    </a:cubicBezTo>
                    <a:cubicBezTo>
                      <a:pt x="472" y="50"/>
                      <a:pt x="472" y="50"/>
                      <a:pt x="472" y="50"/>
                    </a:cubicBezTo>
                    <a:cubicBezTo>
                      <a:pt x="471" y="48"/>
                      <a:pt x="474" y="42"/>
                      <a:pt x="471" y="40"/>
                    </a:cubicBezTo>
                    <a:cubicBezTo>
                      <a:pt x="470" y="38"/>
                      <a:pt x="462" y="36"/>
                      <a:pt x="462" y="34"/>
                    </a:cubicBezTo>
                    <a:cubicBezTo>
                      <a:pt x="459" y="33"/>
                      <a:pt x="458" y="34"/>
                      <a:pt x="454" y="34"/>
                    </a:cubicBezTo>
                    <a:cubicBezTo>
                      <a:pt x="454" y="36"/>
                      <a:pt x="453" y="40"/>
                      <a:pt x="453" y="42"/>
                    </a:cubicBezTo>
                    <a:cubicBezTo>
                      <a:pt x="453" y="43"/>
                      <a:pt x="452" y="48"/>
                      <a:pt x="449" y="48"/>
                    </a:cubicBezTo>
                    <a:cubicBezTo>
                      <a:pt x="449" y="48"/>
                      <a:pt x="455" y="62"/>
                      <a:pt x="462" y="62"/>
                    </a:cubicBezTo>
                    <a:cubicBezTo>
                      <a:pt x="462" y="66"/>
                      <a:pt x="467" y="71"/>
                      <a:pt x="466" y="71"/>
                    </a:cubicBezTo>
                    <a:cubicBezTo>
                      <a:pt x="465" y="71"/>
                      <a:pt x="446" y="64"/>
                      <a:pt x="446" y="62"/>
                    </a:cubicBezTo>
                    <a:cubicBezTo>
                      <a:pt x="442" y="62"/>
                      <a:pt x="414" y="59"/>
                      <a:pt x="414" y="54"/>
                    </a:cubicBezTo>
                    <a:cubicBezTo>
                      <a:pt x="413" y="55"/>
                      <a:pt x="411" y="54"/>
                      <a:pt x="411" y="55"/>
                    </a:cubicBezTo>
                    <a:cubicBezTo>
                      <a:pt x="411" y="63"/>
                      <a:pt x="422" y="60"/>
                      <a:pt x="426" y="68"/>
                    </a:cubicBezTo>
                    <a:cubicBezTo>
                      <a:pt x="426" y="68"/>
                      <a:pt x="419" y="67"/>
                      <a:pt x="416" y="67"/>
                    </a:cubicBezTo>
                    <a:cubicBezTo>
                      <a:pt x="410" y="67"/>
                      <a:pt x="391" y="69"/>
                      <a:pt x="393" y="68"/>
                    </a:cubicBezTo>
                    <a:cubicBezTo>
                      <a:pt x="391" y="67"/>
                      <a:pt x="389" y="67"/>
                      <a:pt x="388" y="66"/>
                    </a:cubicBezTo>
                    <a:cubicBezTo>
                      <a:pt x="386" y="70"/>
                      <a:pt x="381" y="66"/>
                      <a:pt x="378" y="69"/>
                    </a:cubicBezTo>
                    <a:cubicBezTo>
                      <a:pt x="374" y="73"/>
                      <a:pt x="365" y="73"/>
                      <a:pt x="365" y="83"/>
                    </a:cubicBezTo>
                    <a:cubicBezTo>
                      <a:pt x="363" y="81"/>
                      <a:pt x="361" y="81"/>
                      <a:pt x="359" y="83"/>
                    </a:cubicBezTo>
                    <a:cubicBezTo>
                      <a:pt x="356" y="81"/>
                      <a:pt x="352" y="74"/>
                      <a:pt x="352" y="74"/>
                    </a:cubicBezTo>
                    <a:cubicBezTo>
                      <a:pt x="353" y="74"/>
                      <a:pt x="355" y="74"/>
                      <a:pt x="356" y="74"/>
                    </a:cubicBezTo>
                    <a:cubicBezTo>
                      <a:pt x="355" y="69"/>
                      <a:pt x="352" y="69"/>
                      <a:pt x="348" y="69"/>
                    </a:cubicBezTo>
                    <a:cubicBezTo>
                      <a:pt x="345" y="69"/>
                      <a:pt x="344" y="68"/>
                      <a:pt x="341" y="69"/>
                    </a:cubicBezTo>
                    <a:cubicBezTo>
                      <a:pt x="342" y="69"/>
                      <a:pt x="344" y="70"/>
                      <a:pt x="344" y="72"/>
                    </a:cubicBezTo>
                    <a:cubicBezTo>
                      <a:pt x="344" y="74"/>
                      <a:pt x="344" y="75"/>
                      <a:pt x="343" y="75"/>
                    </a:cubicBezTo>
                    <a:cubicBezTo>
                      <a:pt x="344" y="77"/>
                      <a:pt x="345" y="79"/>
                      <a:pt x="348" y="80"/>
                    </a:cubicBezTo>
                    <a:cubicBezTo>
                      <a:pt x="348" y="87"/>
                      <a:pt x="348" y="87"/>
                      <a:pt x="348" y="87"/>
                    </a:cubicBezTo>
                    <a:cubicBezTo>
                      <a:pt x="348" y="87"/>
                      <a:pt x="342" y="84"/>
                      <a:pt x="339" y="82"/>
                    </a:cubicBezTo>
                    <a:cubicBezTo>
                      <a:pt x="338" y="85"/>
                      <a:pt x="328" y="89"/>
                      <a:pt x="328" y="91"/>
                    </a:cubicBezTo>
                    <a:cubicBezTo>
                      <a:pt x="328" y="93"/>
                      <a:pt x="332" y="94"/>
                      <a:pt x="333" y="97"/>
                    </a:cubicBezTo>
                    <a:cubicBezTo>
                      <a:pt x="323" y="97"/>
                      <a:pt x="323" y="97"/>
                      <a:pt x="323" y="97"/>
                    </a:cubicBezTo>
                    <a:cubicBezTo>
                      <a:pt x="322" y="98"/>
                      <a:pt x="322" y="104"/>
                      <a:pt x="320" y="104"/>
                    </a:cubicBezTo>
                    <a:cubicBezTo>
                      <a:pt x="311" y="104"/>
                      <a:pt x="301" y="100"/>
                      <a:pt x="301" y="91"/>
                    </a:cubicBezTo>
                    <a:cubicBezTo>
                      <a:pt x="301" y="90"/>
                      <a:pt x="300" y="89"/>
                      <a:pt x="300" y="88"/>
                    </a:cubicBezTo>
                    <a:cubicBezTo>
                      <a:pt x="297" y="87"/>
                      <a:pt x="284" y="82"/>
                      <a:pt x="284" y="80"/>
                    </a:cubicBezTo>
                    <a:cubicBezTo>
                      <a:pt x="285" y="81"/>
                      <a:pt x="305" y="86"/>
                      <a:pt x="307" y="86"/>
                    </a:cubicBezTo>
                    <a:cubicBezTo>
                      <a:pt x="311" y="86"/>
                      <a:pt x="314" y="86"/>
                      <a:pt x="320" y="86"/>
                    </a:cubicBezTo>
                    <a:cubicBezTo>
                      <a:pt x="324" y="86"/>
                      <a:pt x="328" y="82"/>
                      <a:pt x="332" y="78"/>
                    </a:cubicBezTo>
                    <a:cubicBezTo>
                      <a:pt x="330" y="77"/>
                      <a:pt x="329" y="75"/>
                      <a:pt x="327" y="73"/>
                    </a:cubicBezTo>
                    <a:cubicBezTo>
                      <a:pt x="327" y="73"/>
                      <a:pt x="314" y="64"/>
                      <a:pt x="287" y="63"/>
                    </a:cubicBezTo>
                    <a:cubicBezTo>
                      <a:pt x="285" y="63"/>
                      <a:pt x="283" y="63"/>
                      <a:pt x="283" y="59"/>
                    </a:cubicBezTo>
                    <a:cubicBezTo>
                      <a:pt x="279" y="59"/>
                      <a:pt x="271" y="60"/>
                      <a:pt x="271" y="58"/>
                    </a:cubicBezTo>
                    <a:cubicBezTo>
                      <a:pt x="269" y="57"/>
                      <a:pt x="259" y="54"/>
                      <a:pt x="259" y="52"/>
                    </a:cubicBezTo>
                    <a:cubicBezTo>
                      <a:pt x="259" y="52"/>
                      <a:pt x="250" y="52"/>
                      <a:pt x="250" y="52"/>
                    </a:cubicBezTo>
                    <a:cubicBezTo>
                      <a:pt x="247" y="54"/>
                      <a:pt x="245" y="54"/>
                      <a:pt x="246" y="52"/>
                    </a:cubicBezTo>
                    <a:cubicBezTo>
                      <a:pt x="244" y="52"/>
                      <a:pt x="242" y="52"/>
                      <a:pt x="238" y="52"/>
                    </a:cubicBezTo>
                    <a:cubicBezTo>
                      <a:pt x="238" y="53"/>
                      <a:pt x="234" y="55"/>
                      <a:pt x="234" y="55"/>
                    </a:cubicBezTo>
                    <a:cubicBezTo>
                      <a:pt x="232" y="52"/>
                      <a:pt x="221" y="57"/>
                      <a:pt x="224" y="60"/>
                    </a:cubicBezTo>
                    <a:cubicBezTo>
                      <a:pt x="224" y="60"/>
                      <a:pt x="217" y="60"/>
                      <a:pt x="217" y="59"/>
                    </a:cubicBezTo>
                    <a:cubicBezTo>
                      <a:pt x="216" y="59"/>
                      <a:pt x="205" y="63"/>
                      <a:pt x="203" y="64"/>
                    </a:cubicBezTo>
                    <a:cubicBezTo>
                      <a:pt x="203" y="66"/>
                      <a:pt x="195" y="63"/>
                      <a:pt x="195" y="63"/>
                    </a:cubicBezTo>
                    <a:cubicBezTo>
                      <a:pt x="193" y="69"/>
                      <a:pt x="188" y="69"/>
                      <a:pt x="187" y="75"/>
                    </a:cubicBezTo>
                    <a:cubicBezTo>
                      <a:pt x="189" y="75"/>
                      <a:pt x="190" y="73"/>
                      <a:pt x="192" y="72"/>
                    </a:cubicBezTo>
                    <a:cubicBezTo>
                      <a:pt x="192" y="72"/>
                      <a:pt x="193" y="73"/>
                      <a:pt x="193" y="73"/>
                    </a:cubicBezTo>
                    <a:cubicBezTo>
                      <a:pt x="193" y="74"/>
                      <a:pt x="193" y="80"/>
                      <a:pt x="189" y="80"/>
                    </a:cubicBezTo>
                    <a:cubicBezTo>
                      <a:pt x="189" y="81"/>
                      <a:pt x="187" y="86"/>
                      <a:pt x="187" y="86"/>
                    </a:cubicBezTo>
                    <a:cubicBezTo>
                      <a:pt x="187" y="87"/>
                      <a:pt x="177" y="99"/>
                      <a:pt x="175" y="99"/>
                    </a:cubicBezTo>
                    <a:cubicBezTo>
                      <a:pt x="174" y="102"/>
                      <a:pt x="173" y="104"/>
                      <a:pt x="171" y="104"/>
                    </a:cubicBezTo>
                    <a:cubicBezTo>
                      <a:pt x="163" y="105"/>
                      <a:pt x="163" y="105"/>
                      <a:pt x="163" y="105"/>
                    </a:cubicBezTo>
                    <a:cubicBezTo>
                      <a:pt x="163" y="105"/>
                      <a:pt x="159" y="110"/>
                      <a:pt x="156" y="110"/>
                    </a:cubicBezTo>
                    <a:cubicBezTo>
                      <a:pt x="157" y="110"/>
                      <a:pt x="146" y="116"/>
                      <a:pt x="146" y="116"/>
                    </a:cubicBezTo>
                    <a:cubicBezTo>
                      <a:pt x="148" y="117"/>
                      <a:pt x="150" y="135"/>
                      <a:pt x="146" y="134"/>
                    </a:cubicBezTo>
                    <a:cubicBezTo>
                      <a:pt x="146" y="134"/>
                      <a:pt x="152" y="141"/>
                      <a:pt x="149" y="141"/>
                    </a:cubicBezTo>
                    <a:cubicBezTo>
                      <a:pt x="149" y="144"/>
                      <a:pt x="164" y="148"/>
                      <a:pt x="164" y="148"/>
                    </a:cubicBezTo>
                    <a:cubicBezTo>
                      <a:pt x="164" y="148"/>
                      <a:pt x="177" y="137"/>
                      <a:pt x="177" y="136"/>
                    </a:cubicBezTo>
                    <a:cubicBezTo>
                      <a:pt x="177" y="137"/>
                      <a:pt x="184" y="146"/>
                      <a:pt x="185" y="147"/>
                    </a:cubicBezTo>
                    <a:cubicBezTo>
                      <a:pt x="185" y="152"/>
                      <a:pt x="191" y="169"/>
                      <a:pt x="194" y="169"/>
                    </a:cubicBezTo>
                    <a:cubicBezTo>
                      <a:pt x="194" y="169"/>
                      <a:pt x="200" y="169"/>
                      <a:pt x="201" y="169"/>
                    </a:cubicBezTo>
                    <a:cubicBezTo>
                      <a:pt x="198" y="164"/>
                      <a:pt x="205" y="163"/>
                      <a:pt x="211" y="163"/>
                    </a:cubicBezTo>
                    <a:cubicBezTo>
                      <a:pt x="211" y="154"/>
                      <a:pt x="214" y="148"/>
                      <a:pt x="214" y="141"/>
                    </a:cubicBezTo>
                    <a:cubicBezTo>
                      <a:pt x="214" y="139"/>
                      <a:pt x="219" y="138"/>
                      <a:pt x="222" y="137"/>
                    </a:cubicBezTo>
                    <a:cubicBezTo>
                      <a:pt x="222" y="137"/>
                      <a:pt x="222" y="135"/>
                      <a:pt x="222" y="134"/>
                    </a:cubicBezTo>
                    <a:cubicBezTo>
                      <a:pt x="222" y="129"/>
                      <a:pt x="213" y="131"/>
                      <a:pt x="211" y="126"/>
                    </a:cubicBezTo>
                    <a:cubicBezTo>
                      <a:pt x="210" y="124"/>
                      <a:pt x="215" y="110"/>
                      <a:pt x="217" y="110"/>
                    </a:cubicBezTo>
                    <a:cubicBezTo>
                      <a:pt x="222" y="105"/>
                      <a:pt x="227" y="104"/>
                      <a:pt x="232" y="99"/>
                    </a:cubicBezTo>
                    <a:cubicBezTo>
                      <a:pt x="231" y="98"/>
                      <a:pt x="234" y="91"/>
                      <a:pt x="234" y="91"/>
                    </a:cubicBezTo>
                    <a:cubicBezTo>
                      <a:pt x="246" y="91"/>
                      <a:pt x="246" y="91"/>
                      <a:pt x="246" y="91"/>
                    </a:cubicBezTo>
                    <a:cubicBezTo>
                      <a:pt x="246" y="92"/>
                      <a:pt x="248" y="96"/>
                      <a:pt x="251" y="96"/>
                    </a:cubicBezTo>
                    <a:cubicBezTo>
                      <a:pt x="250" y="97"/>
                      <a:pt x="250" y="97"/>
                      <a:pt x="250" y="97"/>
                    </a:cubicBezTo>
                    <a:cubicBezTo>
                      <a:pt x="245" y="97"/>
                      <a:pt x="232" y="108"/>
                      <a:pt x="232" y="115"/>
                    </a:cubicBezTo>
                    <a:cubicBezTo>
                      <a:pt x="232" y="117"/>
                      <a:pt x="236" y="118"/>
                      <a:pt x="236" y="121"/>
                    </a:cubicBezTo>
                    <a:cubicBezTo>
                      <a:pt x="236" y="123"/>
                      <a:pt x="234" y="125"/>
                      <a:pt x="234" y="127"/>
                    </a:cubicBezTo>
                    <a:cubicBezTo>
                      <a:pt x="234" y="128"/>
                      <a:pt x="239" y="130"/>
                      <a:pt x="243" y="130"/>
                    </a:cubicBezTo>
                    <a:cubicBezTo>
                      <a:pt x="243" y="132"/>
                      <a:pt x="246" y="132"/>
                      <a:pt x="249" y="132"/>
                    </a:cubicBezTo>
                    <a:cubicBezTo>
                      <a:pt x="254" y="132"/>
                      <a:pt x="261" y="133"/>
                      <a:pt x="264" y="128"/>
                    </a:cubicBezTo>
                    <a:cubicBezTo>
                      <a:pt x="274" y="128"/>
                      <a:pt x="274" y="128"/>
                      <a:pt x="274" y="128"/>
                    </a:cubicBezTo>
                    <a:cubicBezTo>
                      <a:pt x="273" y="128"/>
                      <a:pt x="280" y="134"/>
                      <a:pt x="280" y="136"/>
                    </a:cubicBezTo>
                    <a:cubicBezTo>
                      <a:pt x="280" y="137"/>
                      <a:pt x="273" y="137"/>
                      <a:pt x="271" y="137"/>
                    </a:cubicBezTo>
                    <a:cubicBezTo>
                      <a:pt x="268" y="137"/>
                      <a:pt x="267" y="133"/>
                      <a:pt x="261" y="133"/>
                    </a:cubicBezTo>
                    <a:cubicBezTo>
                      <a:pt x="256" y="133"/>
                      <a:pt x="249" y="133"/>
                      <a:pt x="249" y="139"/>
                    </a:cubicBezTo>
                    <a:cubicBezTo>
                      <a:pt x="248" y="149"/>
                      <a:pt x="258" y="145"/>
                      <a:pt x="257" y="149"/>
                    </a:cubicBezTo>
                    <a:cubicBezTo>
                      <a:pt x="255" y="150"/>
                      <a:pt x="246" y="152"/>
                      <a:pt x="245" y="150"/>
                    </a:cubicBezTo>
                    <a:cubicBezTo>
                      <a:pt x="241" y="153"/>
                      <a:pt x="238" y="157"/>
                      <a:pt x="240" y="162"/>
                    </a:cubicBezTo>
                    <a:cubicBezTo>
                      <a:pt x="242" y="162"/>
                      <a:pt x="239" y="169"/>
                      <a:pt x="239" y="169"/>
                    </a:cubicBezTo>
                    <a:cubicBezTo>
                      <a:pt x="239" y="169"/>
                      <a:pt x="231" y="176"/>
                      <a:pt x="229" y="176"/>
                    </a:cubicBezTo>
                    <a:cubicBezTo>
                      <a:pt x="226" y="176"/>
                      <a:pt x="225" y="173"/>
                      <a:pt x="224" y="172"/>
                    </a:cubicBezTo>
                    <a:cubicBezTo>
                      <a:pt x="217" y="173"/>
                      <a:pt x="213" y="173"/>
                      <a:pt x="205" y="177"/>
                    </a:cubicBezTo>
                    <a:cubicBezTo>
                      <a:pt x="204" y="178"/>
                      <a:pt x="200" y="176"/>
                      <a:pt x="194" y="176"/>
                    </a:cubicBezTo>
                    <a:cubicBezTo>
                      <a:pt x="190" y="176"/>
                      <a:pt x="189" y="180"/>
                      <a:pt x="185" y="180"/>
                    </a:cubicBezTo>
                    <a:cubicBezTo>
                      <a:pt x="184" y="180"/>
                      <a:pt x="182" y="177"/>
                      <a:pt x="181" y="173"/>
                    </a:cubicBezTo>
                    <a:cubicBezTo>
                      <a:pt x="181" y="173"/>
                      <a:pt x="182" y="173"/>
                      <a:pt x="182" y="173"/>
                    </a:cubicBezTo>
                    <a:cubicBezTo>
                      <a:pt x="181" y="170"/>
                      <a:pt x="179" y="169"/>
                      <a:pt x="179" y="167"/>
                    </a:cubicBezTo>
                    <a:cubicBezTo>
                      <a:pt x="179" y="167"/>
                      <a:pt x="179" y="167"/>
                      <a:pt x="179" y="167"/>
                    </a:cubicBezTo>
                    <a:cubicBezTo>
                      <a:pt x="178" y="164"/>
                      <a:pt x="178" y="163"/>
                      <a:pt x="180" y="162"/>
                    </a:cubicBezTo>
                    <a:cubicBezTo>
                      <a:pt x="180" y="162"/>
                      <a:pt x="178" y="156"/>
                      <a:pt x="178" y="154"/>
                    </a:cubicBezTo>
                    <a:cubicBezTo>
                      <a:pt x="178" y="153"/>
                      <a:pt x="175" y="151"/>
                      <a:pt x="175" y="151"/>
                    </a:cubicBezTo>
                    <a:cubicBezTo>
                      <a:pt x="172" y="153"/>
                      <a:pt x="171" y="155"/>
                      <a:pt x="167" y="155"/>
                    </a:cubicBezTo>
                    <a:cubicBezTo>
                      <a:pt x="167" y="157"/>
                      <a:pt x="164" y="162"/>
                      <a:pt x="164" y="164"/>
                    </a:cubicBezTo>
                    <a:cubicBezTo>
                      <a:pt x="164" y="167"/>
                      <a:pt x="169" y="173"/>
                      <a:pt x="169" y="176"/>
                    </a:cubicBezTo>
                    <a:cubicBezTo>
                      <a:pt x="169" y="177"/>
                      <a:pt x="158" y="185"/>
                      <a:pt x="157" y="185"/>
                    </a:cubicBezTo>
                    <a:cubicBezTo>
                      <a:pt x="154" y="185"/>
                      <a:pt x="152" y="189"/>
                      <a:pt x="153" y="190"/>
                    </a:cubicBezTo>
                    <a:cubicBezTo>
                      <a:pt x="153" y="190"/>
                      <a:pt x="146" y="191"/>
                      <a:pt x="146" y="192"/>
                    </a:cubicBezTo>
                    <a:cubicBezTo>
                      <a:pt x="144" y="195"/>
                      <a:pt x="139" y="201"/>
                      <a:pt x="137" y="202"/>
                    </a:cubicBezTo>
                    <a:cubicBezTo>
                      <a:pt x="135" y="202"/>
                      <a:pt x="133" y="204"/>
                      <a:pt x="129" y="204"/>
                    </a:cubicBezTo>
                    <a:cubicBezTo>
                      <a:pt x="128" y="208"/>
                      <a:pt x="120" y="218"/>
                      <a:pt x="115" y="218"/>
                    </a:cubicBezTo>
                    <a:cubicBezTo>
                      <a:pt x="112" y="218"/>
                      <a:pt x="111" y="216"/>
                      <a:pt x="110" y="214"/>
                    </a:cubicBezTo>
                    <a:cubicBezTo>
                      <a:pt x="110" y="225"/>
                      <a:pt x="110" y="225"/>
                      <a:pt x="110" y="225"/>
                    </a:cubicBezTo>
                    <a:cubicBezTo>
                      <a:pt x="107" y="224"/>
                      <a:pt x="97" y="222"/>
                      <a:pt x="97" y="222"/>
                    </a:cubicBezTo>
                    <a:cubicBezTo>
                      <a:pt x="96" y="222"/>
                      <a:pt x="95" y="226"/>
                      <a:pt x="93" y="226"/>
                    </a:cubicBezTo>
                    <a:cubicBezTo>
                      <a:pt x="93" y="226"/>
                      <a:pt x="105" y="237"/>
                      <a:pt x="107" y="237"/>
                    </a:cubicBezTo>
                    <a:cubicBezTo>
                      <a:pt x="108" y="241"/>
                      <a:pt x="110" y="263"/>
                      <a:pt x="109" y="264"/>
                    </a:cubicBezTo>
                    <a:cubicBezTo>
                      <a:pt x="107" y="266"/>
                      <a:pt x="106" y="266"/>
                      <a:pt x="105" y="267"/>
                    </a:cubicBezTo>
                    <a:cubicBezTo>
                      <a:pt x="93" y="267"/>
                      <a:pt x="93" y="267"/>
                      <a:pt x="93" y="267"/>
                    </a:cubicBezTo>
                    <a:cubicBezTo>
                      <a:pt x="91" y="267"/>
                      <a:pt x="76" y="263"/>
                      <a:pt x="71" y="263"/>
                    </a:cubicBezTo>
                    <a:cubicBezTo>
                      <a:pt x="67" y="263"/>
                      <a:pt x="66" y="267"/>
                      <a:pt x="60" y="267"/>
                    </a:cubicBezTo>
                    <a:cubicBezTo>
                      <a:pt x="60" y="269"/>
                      <a:pt x="63" y="288"/>
                      <a:pt x="63" y="289"/>
                    </a:cubicBezTo>
                    <a:cubicBezTo>
                      <a:pt x="62" y="292"/>
                      <a:pt x="58" y="297"/>
                      <a:pt x="58" y="302"/>
                    </a:cubicBezTo>
                    <a:cubicBezTo>
                      <a:pt x="58" y="309"/>
                      <a:pt x="62" y="312"/>
                      <a:pt x="62" y="318"/>
                    </a:cubicBezTo>
                    <a:cubicBezTo>
                      <a:pt x="69" y="321"/>
                      <a:pt x="66" y="318"/>
                      <a:pt x="73" y="318"/>
                    </a:cubicBezTo>
                    <a:cubicBezTo>
                      <a:pt x="78" y="318"/>
                      <a:pt x="79" y="326"/>
                      <a:pt x="83" y="328"/>
                    </a:cubicBezTo>
                    <a:cubicBezTo>
                      <a:pt x="85" y="329"/>
                      <a:pt x="86" y="320"/>
                      <a:pt x="104" y="323"/>
                    </a:cubicBezTo>
                    <a:cubicBezTo>
                      <a:pt x="108" y="323"/>
                      <a:pt x="101" y="324"/>
                      <a:pt x="114" y="312"/>
                    </a:cubicBezTo>
                    <a:cubicBezTo>
                      <a:pt x="122" y="306"/>
                      <a:pt x="112" y="298"/>
                      <a:pt x="122" y="292"/>
                    </a:cubicBezTo>
                    <a:cubicBezTo>
                      <a:pt x="126" y="289"/>
                      <a:pt x="130" y="282"/>
                      <a:pt x="139" y="280"/>
                    </a:cubicBezTo>
                    <a:cubicBezTo>
                      <a:pt x="140" y="279"/>
                      <a:pt x="138" y="275"/>
                      <a:pt x="138" y="274"/>
                    </a:cubicBezTo>
                    <a:cubicBezTo>
                      <a:pt x="138" y="270"/>
                      <a:pt x="141" y="266"/>
                      <a:pt x="146" y="266"/>
                    </a:cubicBezTo>
                    <a:cubicBezTo>
                      <a:pt x="148" y="266"/>
                      <a:pt x="150" y="266"/>
                      <a:pt x="152" y="267"/>
                    </a:cubicBezTo>
                    <a:cubicBezTo>
                      <a:pt x="160" y="273"/>
                      <a:pt x="164" y="266"/>
                      <a:pt x="168" y="262"/>
                    </a:cubicBezTo>
                    <a:cubicBezTo>
                      <a:pt x="170" y="260"/>
                      <a:pt x="177" y="259"/>
                      <a:pt x="180" y="259"/>
                    </a:cubicBezTo>
                    <a:cubicBezTo>
                      <a:pt x="182" y="262"/>
                      <a:pt x="188" y="281"/>
                      <a:pt x="206" y="284"/>
                    </a:cubicBezTo>
                    <a:cubicBezTo>
                      <a:pt x="206" y="284"/>
                      <a:pt x="209" y="289"/>
                      <a:pt x="213" y="289"/>
                    </a:cubicBezTo>
                    <a:cubicBezTo>
                      <a:pt x="217" y="290"/>
                      <a:pt x="221" y="297"/>
                      <a:pt x="221" y="302"/>
                    </a:cubicBezTo>
                    <a:cubicBezTo>
                      <a:pt x="216" y="310"/>
                      <a:pt x="216" y="310"/>
                      <a:pt x="216" y="310"/>
                    </a:cubicBezTo>
                    <a:cubicBezTo>
                      <a:pt x="213" y="310"/>
                      <a:pt x="212" y="310"/>
                      <a:pt x="211" y="312"/>
                    </a:cubicBezTo>
                    <a:cubicBezTo>
                      <a:pt x="209" y="310"/>
                      <a:pt x="209" y="310"/>
                      <a:pt x="209" y="310"/>
                    </a:cubicBezTo>
                    <a:cubicBezTo>
                      <a:pt x="198" y="310"/>
                      <a:pt x="198" y="310"/>
                      <a:pt x="198" y="310"/>
                    </a:cubicBezTo>
                    <a:cubicBezTo>
                      <a:pt x="199" y="313"/>
                      <a:pt x="205" y="317"/>
                      <a:pt x="206" y="317"/>
                    </a:cubicBezTo>
                    <a:cubicBezTo>
                      <a:pt x="207" y="317"/>
                      <a:pt x="209" y="317"/>
                      <a:pt x="209" y="317"/>
                    </a:cubicBezTo>
                    <a:cubicBezTo>
                      <a:pt x="210" y="320"/>
                      <a:pt x="227" y="323"/>
                      <a:pt x="230" y="323"/>
                    </a:cubicBezTo>
                    <a:cubicBezTo>
                      <a:pt x="224" y="309"/>
                      <a:pt x="224" y="309"/>
                      <a:pt x="224" y="309"/>
                    </a:cubicBezTo>
                    <a:cubicBezTo>
                      <a:pt x="224" y="307"/>
                      <a:pt x="225" y="305"/>
                      <a:pt x="226" y="303"/>
                    </a:cubicBezTo>
                    <a:cubicBezTo>
                      <a:pt x="226" y="303"/>
                      <a:pt x="228" y="300"/>
                      <a:pt x="228" y="298"/>
                    </a:cubicBezTo>
                    <a:cubicBezTo>
                      <a:pt x="227" y="298"/>
                      <a:pt x="231" y="292"/>
                      <a:pt x="233" y="292"/>
                    </a:cubicBezTo>
                    <a:cubicBezTo>
                      <a:pt x="234" y="295"/>
                      <a:pt x="234" y="295"/>
                      <a:pt x="234" y="295"/>
                    </a:cubicBezTo>
                    <a:cubicBezTo>
                      <a:pt x="235" y="294"/>
                      <a:pt x="236" y="291"/>
                      <a:pt x="236" y="290"/>
                    </a:cubicBezTo>
                    <a:cubicBezTo>
                      <a:pt x="234" y="290"/>
                      <a:pt x="226" y="285"/>
                      <a:pt x="226" y="283"/>
                    </a:cubicBezTo>
                    <a:cubicBezTo>
                      <a:pt x="222" y="283"/>
                      <a:pt x="221" y="281"/>
                      <a:pt x="218" y="278"/>
                    </a:cubicBezTo>
                    <a:cubicBezTo>
                      <a:pt x="210" y="271"/>
                      <a:pt x="210" y="271"/>
                      <a:pt x="210" y="271"/>
                    </a:cubicBezTo>
                    <a:cubicBezTo>
                      <a:pt x="209" y="270"/>
                      <a:pt x="201" y="266"/>
                      <a:pt x="201" y="263"/>
                    </a:cubicBezTo>
                    <a:cubicBezTo>
                      <a:pt x="198" y="263"/>
                      <a:pt x="195" y="259"/>
                      <a:pt x="195" y="254"/>
                    </a:cubicBezTo>
                    <a:cubicBezTo>
                      <a:pt x="195" y="249"/>
                      <a:pt x="195" y="248"/>
                      <a:pt x="201" y="247"/>
                    </a:cubicBezTo>
                    <a:cubicBezTo>
                      <a:pt x="201" y="249"/>
                      <a:pt x="203" y="250"/>
                      <a:pt x="205" y="250"/>
                    </a:cubicBezTo>
                    <a:cubicBezTo>
                      <a:pt x="205" y="250"/>
                      <a:pt x="216" y="259"/>
                      <a:pt x="219" y="264"/>
                    </a:cubicBezTo>
                    <a:cubicBezTo>
                      <a:pt x="220" y="266"/>
                      <a:pt x="221" y="268"/>
                      <a:pt x="222" y="269"/>
                    </a:cubicBezTo>
                    <a:cubicBezTo>
                      <a:pt x="226" y="271"/>
                      <a:pt x="237" y="273"/>
                      <a:pt x="237" y="273"/>
                    </a:cubicBezTo>
                    <a:cubicBezTo>
                      <a:pt x="237" y="273"/>
                      <a:pt x="237" y="273"/>
                      <a:pt x="237" y="273"/>
                    </a:cubicBezTo>
                    <a:cubicBezTo>
                      <a:pt x="241" y="275"/>
                      <a:pt x="242" y="281"/>
                      <a:pt x="241" y="283"/>
                    </a:cubicBezTo>
                    <a:cubicBezTo>
                      <a:pt x="242" y="286"/>
                      <a:pt x="242" y="289"/>
                      <a:pt x="243" y="292"/>
                    </a:cubicBezTo>
                    <a:cubicBezTo>
                      <a:pt x="244" y="293"/>
                      <a:pt x="248" y="296"/>
                      <a:pt x="249" y="298"/>
                    </a:cubicBezTo>
                    <a:cubicBezTo>
                      <a:pt x="250" y="302"/>
                      <a:pt x="250" y="310"/>
                      <a:pt x="258" y="310"/>
                    </a:cubicBezTo>
                    <a:cubicBezTo>
                      <a:pt x="256" y="313"/>
                      <a:pt x="258" y="316"/>
                      <a:pt x="258" y="321"/>
                    </a:cubicBezTo>
                    <a:cubicBezTo>
                      <a:pt x="260" y="321"/>
                      <a:pt x="261" y="319"/>
                      <a:pt x="264" y="319"/>
                    </a:cubicBezTo>
                    <a:cubicBezTo>
                      <a:pt x="263" y="321"/>
                      <a:pt x="265" y="321"/>
                      <a:pt x="266" y="321"/>
                    </a:cubicBezTo>
                    <a:cubicBezTo>
                      <a:pt x="267" y="321"/>
                      <a:pt x="269" y="320"/>
                      <a:pt x="269" y="318"/>
                    </a:cubicBezTo>
                    <a:cubicBezTo>
                      <a:pt x="268" y="318"/>
                      <a:pt x="266" y="317"/>
                      <a:pt x="266" y="316"/>
                    </a:cubicBezTo>
                    <a:cubicBezTo>
                      <a:pt x="269" y="317"/>
                      <a:pt x="268" y="310"/>
                      <a:pt x="268" y="306"/>
                    </a:cubicBezTo>
                    <a:cubicBezTo>
                      <a:pt x="268" y="304"/>
                      <a:pt x="268" y="301"/>
                      <a:pt x="268" y="298"/>
                    </a:cubicBezTo>
                    <a:cubicBezTo>
                      <a:pt x="267" y="299"/>
                      <a:pt x="266" y="292"/>
                      <a:pt x="267" y="292"/>
                    </a:cubicBezTo>
                    <a:cubicBezTo>
                      <a:pt x="267" y="293"/>
                      <a:pt x="268" y="294"/>
                      <a:pt x="269" y="294"/>
                    </a:cubicBezTo>
                    <a:cubicBezTo>
                      <a:pt x="270" y="294"/>
                      <a:pt x="271" y="293"/>
                      <a:pt x="271" y="292"/>
                    </a:cubicBezTo>
                    <a:cubicBezTo>
                      <a:pt x="269" y="289"/>
                      <a:pt x="274" y="286"/>
                      <a:pt x="279" y="285"/>
                    </a:cubicBezTo>
                    <a:cubicBezTo>
                      <a:pt x="288" y="288"/>
                      <a:pt x="288" y="288"/>
                      <a:pt x="288" y="288"/>
                    </a:cubicBezTo>
                    <a:cubicBezTo>
                      <a:pt x="288" y="288"/>
                      <a:pt x="289" y="282"/>
                      <a:pt x="288" y="280"/>
                    </a:cubicBezTo>
                    <a:cubicBezTo>
                      <a:pt x="291" y="279"/>
                      <a:pt x="297" y="277"/>
                      <a:pt x="297" y="277"/>
                    </a:cubicBezTo>
                    <a:cubicBezTo>
                      <a:pt x="297" y="274"/>
                      <a:pt x="299" y="274"/>
                      <a:pt x="301" y="272"/>
                    </a:cubicBezTo>
                    <a:cubicBezTo>
                      <a:pt x="299" y="271"/>
                      <a:pt x="295" y="270"/>
                      <a:pt x="295" y="268"/>
                    </a:cubicBezTo>
                    <a:cubicBezTo>
                      <a:pt x="295" y="266"/>
                      <a:pt x="299" y="265"/>
                      <a:pt x="299" y="261"/>
                    </a:cubicBezTo>
                    <a:cubicBezTo>
                      <a:pt x="299" y="259"/>
                      <a:pt x="297" y="258"/>
                      <a:pt x="298" y="254"/>
                    </a:cubicBezTo>
                    <a:cubicBezTo>
                      <a:pt x="300" y="253"/>
                      <a:pt x="302" y="251"/>
                      <a:pt x="303" y="249"/>
                    </a:cubicBezTo>
                    <a:cubicBezTo>
                      <a:pt x="292" y="250"/>
                      <a:pt x="293" y="237"/>
                      <a:pt x="289" y="231"/>
                    </a:cubicBezTo>
                    <a:cubicBezTo>
                      <a:pt x="291" y="235"/>
                      <a:pt x="292" y="242"/>
                      <a:pt x="295" y="246"/>
                    </a:cubicBezTo>
                    <a:cubicBezTo>
                      <a:pt x="297" y="248"/>
                      <a:pt x="300" y="249"/>
                      <a:pt x="303" y="249"/>
                    </a:cubicBezTo>
                    <a:cubicBezTo>
                      <a:pt x="306" y="247"/>
                      <a:pt x="307" y="243"/>
                      <a:pt x="310" y="239"/>
                    </a:cubicBezTo>
                    <a:cubicBezTo>
                      <a:pt x="312" y="240"/>
                      <a:pt x="318" y="242"/>
                      <a:pt x="320" y="244"/>
                    </a:cubicBezTo>
                    <a:cubicBezTo>
                      <a:pt x="334" y="244"/>
                      <a:pt x="334" y="244"/>
                      <a:pt x="334" y="244"/>
                    </a:cubicBezTo>
                    <a:cubicBezTo>
                      <a:pt x="329" y="245"/>
                      <a:pt x="326" y="246"/>
                      <a:pt x="321" y="247"/>
                    </a:cubicBezTo>
                    <a:cubicBezTo>
                      <a:pt x="322" y="248"/>
                      <a:pt x="325" y="250"/>
                      <a:pt x="328" y="250"/>
                    </a:cubicBezTo>
                    <a:cubicBezTo>
                      <a:pt x="328" y="254"/>
                      <a:pt x="328" y="257"/>
                      <a:pt x="332" y="258"/>
                    </a:cubicBezTo>
                    <a:cubicBezTo>
                      <a:pt x="333" y="256"/>
                      <a:pt x="340" y="254"/>
                      <a:pt x="340" y="250"/>
                    </a:cubicBezTo>
                    <a:cubicBezTo>
                      <a:pt x="341" y="251"/>
                      <a:pt x="342" y="251"/>
                      <a:pt x="343" y="254"/>
                    </a:cubicBezTo>
                    <a:cubicBezTo>
                      <a:pt x="345" y="253"/>
                      <a:pt x="346" y="249"/>
                      <a:pt x="349" y="249"/>
                    </a:cubicBezTo>
                    <a:cubicBezTo>
                      <a:pt x="345" y="248"/>
                      <a:pt x="343" y="249"/>
                      <a:pt x="340" y="249"/>
                    </a:cubicBezTo>
                    <a:cubicBezTo>
                      <a:pt x="338" y="249"/>
                      <a:pt x="336" y="247"/>
                      <a:pt x="336" y="244"/>
                    </a:cubicBezTo>
                    <a:cubicBezTo>
                      <a:pt x="336" y="239"/>
                      <a:pt x="345" y="237"/>
                      <a:pt x="352" y="237"/>
                    </a:cubicBezTo>
                    <a:cubicBezTo>
                      <a:pt x="355" y="236"/>
                      <a:pt x="355" y="236"/>
                      <a:pt x="355" y="236"/>
                    </a:cubicBezTo>
                    <a:cubicBezTo>
                      <a:pt x="355" y="236"/>
                      <a:pt x="356" y="235"/>
                      <a:pt x="357" y="235"/>
                    </a:cubicBezTo>
                    <a:cubicBezTo>
                      <a:pt x="355" y="237"/>
                      <a:pt x="354" y="238"/>
                      <a:pt x="352" y="240"/>
                    </a:cubicBezTo>
                    <a:cubicBezTo>
                      <a:pt x="352" y="240"/>
                      <a:pt x="355" y="242"/>
                      <a:pt x="356" y="242"/>
                    </a:cubicBezTo>
                    <a:cubicBezTo>
                      <a:pt x="355" y="245"/>
                      <a:pt x="353" y="247"/>
                      <a:pt x="350" y="249"/>
                    </a:cubicBezTo>
                    <a:cubicBezTo>
                      <a:pt x="349" y="254"/>
                      <a:pt x="355" y="253"/>
                      <a:pt x="359" y="257"/>
                    </a:cubicBezTo>
                    <a:cubicBezTo>
                      <a:pt x="362" y="260"/>
                      <a:pt x="368" y="262"/>
                      <a:pt x="373" y="265"/>
                    </a:cubicBezTo>
                    <a:cubicBezTo>
                      <a:pt x="378" y="267"/>
                      <a:pt x="383" y="271"/>
                      <a:pt x="383" y="279"/>
                    </a:cubicBezTo>
                    <a:cubicBezTo>
                      <a:pt x="382" y="280"/>
                      <a:pt x="374" y="285"/>
                      <a:pt x="370" y="285"/>
                    </a:cubicBezTo>
                    <a:cubicBezTo>
                      <a:pt x="369" y="285"/>
                      <a:pt x="365" y="286"/>
                      <a:pt x="364" y="286"/>
                    </a:cubicBezTo>
                    <a:cubicBezTo>
                      <a:pt x="361" y="286"/>
                      <a:pt x="360" y="285"/>
                      <a:pt x="359" y="283"/>
                    </a:cubicBezTo>
                    <a:cubicBezTo>
                      <a:pt x="355" y="283"/>
                      <a:pt x="352" y="281"/>
                      <a:pt x="348" y="281"/>
                    </a:cubicBezTo>
                    <a:cubicBezTo>
                      <a:pt x="348" y="281"/>
                      <a:pt x="348" y="279"/>
                      <a:pt x="348" y="278"/>
                    </a:cubicBezTo>
                    <a:cubicBezTo>
                      <a:pt x="348" y="278"/>
                      <a:pt x="346" y="280"/>
                      <a:pt x="345" y="280"/>
                    </a:cubicBezTo>
                    <a:cubicBezTo>
                      <a:pt x="344" y="280"/>
                      <a:pt x="341" y="278"/>
                      <a:pt x="341" y="277"/>
                    </a:cubicBezTo>
                    <a:cubicBezTo>
                      <a:pt x="336" y="280"/>
                      <a:pt x="321" y="277"/>
                      <a:pt x="315" y="283"/>
                    </a:cubicBezTo>
                    <a:cubicBezTo>
                      <a:pt x="303" y="283"/>
                      <a:pt x="303" y="283"/>
                      <a:pt x="303" y="283"/>
                    </a:cubicBezTo>
                    <a:cubicBezTo>
                      <a:pt x="303" y="284"/>
                      <a:pt x="301" y="285"/>
                      <a:pt x="301" y="285"/>
                    </a:cubicBezTo>
                    <a:cubicBezTo>
                      <a:pt x="303" y="286"/>
                      <a:pt x="304" y="286"/>
                      <a:pt x="306" y="287"/>
                    </a:cubicBezTo>
                    <a:cubicBezTo>
                      <a:pt x="306" y="290"/>
                      <a:pt x="302" y="289"/>
                      <a:pt x="299" y="289"/>
                    </a:cubicBezTo>
                    <a:cubicBezTo>
                      <a:pt x="299" y="289"/>
                      <a:pt x="295" y="289"/>
                      <a:pt x="291" y="289"/>
                    </a:cubicBezTo>
                    <a:cubicBezTo>
                      <a:pt x="287" y="289"/>
                      <a:pt x="285" y="290"/>
                      <a:pt x="285" y="296"/>
                    </a:cubicBezTo>
                    <a:cubicBezTo>
                      <a:pt x="285" y="300"/>
                      <a:pt x="289" y="300"/>
                      <a:pt x="287" y="303"/>
                    </a:cubicBezTo>
                    <a:cubicBezTo>
                      <a:pt x="287" y="305"/>
                      <a:pt x="290" y="310"/>
                      <a:pt x="292" y="310"/>
                    </a:cubicBezTo>
                    <a:cubicBezTo>
                      <a:pt x="291" y="312"/>
                      <a:pt x="291" y="312"/>
                      <a:pt x="291" y="314"/>
                    </a:cubicBezTo>
                    <a:cubicBezTo>
                      <a:pt x="291" y="314"/>
                      <a:pt x="293" y="314"/>
                      <a:pt x="295" y="314"/>
                    </a:cubicBezTo>
                    <a:cubicBezTo>
                      <a:pt x="295" y="317"/>
                      <a:pt x="307" y="324"/>
                      <a:pt x="308" y="324"/>
                    </a:cubicBezTo>
                    <a:cubicBezTo>
                      <a:pt x="310" y="324"/>
                      <a:pt x="312" y="327"/>
                      <a:pt x="315" y="327"/>
                    </a:cubicBezTo>
                    <a:cubicBezTo>
                      <a:pt x="316" y="327"/>
                      <a:pt x="317" y="325"/>
                      <a:pt x="319" y="325"/>
                    </a:cubicBezTo>
                    <a:cubicBezTo>
                      <a:pt x="318" y="323"/>
                      <a:pt x="319" y="320"/>
                      <a:pt x="322" y="320"/>
                    </a:cubicBezTo>
                    <a:cubicBezTo>
                      <a:pt x="328" y="320"/>
                      <a:pt x="326" y="327"/>
                      <a:pt x="333" y="327"/>
                    </a:cubicBezTo>
                    <a:cubicBezTo>
                      <a:pt x="340" y="327"/>
                      <a:pt x="342" y="323"/>
                      <a:pt x="345" y="323"/>
                    </a:cubicBezTo>
                    <a:cubicBezTo>
                      <a:pt x="347" y="323"/>
                      <a:pt x="349" y="322"/>
                      <a:pt x="349" y="321"/>
                    </a:cubicBezTo>
                    <a:cubicBezTo>
                      <a:pt x="353" y="321"/>
                      <a:pt x="353" y="321"/>
                      <a:pt x="353" y="321"/>
                    </a:cubicBezTo>
                    <a:cubicBezTo>
                      <a:pt x="352" y="323"/>
                      <a:pt x="353" y="327"/>
                      <a:pt x="353" y="329"/>
                    </a:cubicBezTo>
                    <a:cubicBezTo>
                      <a:pt x="353" y="329"/>
                      <a:pt x="353" y="329"/>
                      <a:pt x="352" y="329"/>
                    </a:cubicBezTo>
                    <a:cubicBezTo>
                      <a:pt x="352" y="330"/>
                      <a:pt x="352" y="331"/>
                      <a:pt x="352" y="332"/>
                    </a:cubicBezTo>
                    <a:cubicBezTo>
                      <a:pt x="352" y="334"/>
                      <a:pt x="353" y="336"/>
                      <a:pt x="355" y="336"/>
                    </a:cubicBezTo>
                    <a:cubicBezTo>
                      <a:pt x="355" y="337"/>
                      <a:pt x="355" y="338"/>
                      <a:pt x="355" y="339"/>
                    </a:cubicBezTo>
                    <a:cubicBezTo>
                      <a:pt x="354" y="342"/>
                      <a:pt x="353" y="343"/>
                      <a:pt x="352" y="346"/>
                    </a:cubicBezTo>
                    <a:cubicBezTo>
                      <a:pt x="351" y="355"/>
                      <a:pt x="348" y="359"/>
                      <a:pt x="348" y="359"/>
                    </a:cubicBezTo>
                    <a:cubicBezTo>
                      <a:pt x="348" y="360"/>
                      <a:pt x="348" y="360"/>
                      <a:pt x="348" y="360"/>
                    </a:cubicBezTo>
                    <a:cubicBezTo>
                      <a:pt x="346" y="365"/>
                      <a:pt x="324" y="365"/>
                      <a:pt x="324" y="365"/>
                    </a:cubicBezTo>
                    <a:cubicBezTo>
                      <a:pt x="317" y="367"/>
                      <a:pt x="314" y="370"/>
                      <a:pt x="306" y="370"/>
                    </a:cubicBezTo>
                    <a:cubicBezTo>
                      <a:pt x="301" y="370"/>
                      <a:pt x="288" y="364"/>
                      <a:pt x="287" y="364"/>
                    </a:cubicBezTo>
                    <a:cubicBezTo>
                      <a:pt x="287" y="363"/>
                      <a:pt x="287" y="363"/>
                      <a:pt x="287" y="363"/>
                    </a:cubicBezTo>
                    <a:cubicBezTo>
                      <a:pt x="282" y="362"/>
                      <a:pt x="275" y="363"/>
                      <a:pt x="272" y="359"/>
                    </a:cubicBezTo>
                    <a:cubicBezTo>
                      <a:pt x="269" y="356"/>
                      <a:pt x="271" y="352"/>
                      <a:pt x="263" y="352"/>
                    </a:cubicBezTo>
                    <a:cubicBezTo>
                      <a:pt x="258" y="352"/>
                      <a:pt x="256" y="358"/>
                      <a:pt x="250" y="358"/>
                    </a:cubicBezTo>
                    <a:cubicBezTo>
                      <a:pt x="250" y="360"/>
                      <a:pt x="250" y="361"/>
                      <a:pt x="250" y="363"/>
                    </a:cubicBezTo>
                    <a:cubicBezTo>
                      <a:pt x="250" y="365"/>
                      <a:pt x="249" y="376"/>
                      <a:pt x="247" y="376"/>
                    </a:cubicBezTo>
                    <a:cubicBezTo>
                      <a:pt x="242" y="376"/>
                      <a:pt x="237" y="370"/>
                      <a:pt x="231" y="368"/>
                    </a:cubicBezTo>
                    <a:cubicBezTo>
                      <a:pt x="228" y="367"/>
                      <a:pt x="225" y="369"/>
                      <a:pt x="222" y="367"/>
                    </a:cubicBezTo>
                    <a:cubicBezTo>
                      <a:pt x="220" y="364"/>
                      <a:pt x="221" y="358"/>
                      <a:pt x="217" y="357"/>
                    </a:cubicBezTo>
                    <a:cubicBezTo>
                      <a:pt x="213" y="354"/>
                      <a:pt x="205" y="353"/>
                      <a:pt x="197" y="353"/>
                    </a:cubicBezTo>
                    <a:cubicBezTo>
                      <a:pt x="197" y="353"/>
                      <a:pt x="197" y="353"/>
                      <a:pt x="197" y="353"/>
                    </a:cubicBezTo>
                    <a:cubicBezTo>
                      <a:pt x="195" y="353"/>
                      <a:pt x="191" y="347"/>
                      <a:pt x="189" y="347"/>
                    </a:cubicBezTo>
                    <a:cubicBezTo>
                      <a:pt x="188" y="347"/>
                      <a:pt x="185" y="345"/>
                      <a:pt x="185" y="344"/>
                    </a:cubicBezTo>
                    <a:cubicBezTo>
                      <a:pt x="185" y="343"/>
                      <a:pt x="189" y="335"/>
                      <a:pt x="190" y="335"/>
                    </a:cubicBezTo>
                    <a:cubicBezTo>
                      <a:pt x="189" y="332"/>
                      <a:pt x="186" y="330"/>
                      <a:pt x="186" y="327"/>
                    </a:cubicBezTo>
                    <a:cubicBezTo>
                      <a:pt x="186" y="326"/>
                      <a:pt x="188" y="325"/>
                      <a:pt x="189" y="324"/>
                    </a:cubicBezTo>
                    <a:cubicBezTo>
                      <a:pt x="189" y="321"/>
                      <a:pt x="189" y="321"/>
                      <a:pt x="189" y="321"/>
                    </a:cubicBezTo>
                    <a:cubicBezTo>
                      <a:pt x="187" y="321"/>
                      <a:pt x="180" y="317"/>
                      <a:pt x="180" y="316"/>
                    </a:cubicBezTo>
                    <a:cubicBezTo>
                      <a:pt x="174" y="319"/>
                      <a:pt x="168" y="321"/>
                      <a:pt x="161" y="321"/>
                    </a:cubicBezTo>
                    <a:cubicBezTo>
                      <a:pt x="157" y="321"/>
                      <a:pt x="150" y="321"/>
                      <a:pt x="146" y="321"/>
                    </a:cubicBezTo>
                    <a:cubicBezTo>
                      <a:pt x="139" y="321"/>
                      <a:pt x="125" y="325"/>
                      <a:pt x="119" y="328"/>
                    </a:cubicBezTo>
                    <a:cubicBezTo>
                      <a:pt x="118" y="329"/>
                      <a:pt x="109" y="333"/>
                      <a:pt x="107" y="336"/>
                    </a:cubicBezTo>
                    <a:cubicBezTo>
                      <a:pt x="105" y="339"/>
                      <a:pt x="104" y="332"/>
                      <a:pt x="103" y="332"/>
                    </a:cubicBezTo>
                    <a:cubicBezTo>
                      <a:pt x="101" y="332"/>
                      <a:pt x="94" y="333"/>
                      <a:pt x="91" y="333"/>
                    </a:cubicBezTo>
                    <a:cubicBezTo>
                      <a:pt x="87" y="333"/>
                      <a:pt x="84" y="333"/>
                      <a:pt x="82" y="330"/>
                    </a:cubicBezTo>
                    <a:cubicBezTo>
                      <a:pt x="78" y="333"/>
                      <a:pt x="77" y="346"/>
                      <a:pt x="72" y="348"/>
                    </a:cubicBezTo>
                    <a:cubicBezTo>
                      <a:pt x="69" y="350"/>
                      <a:pt x="66" y="349"/>
                      <a:pt x="62" y="351"/>
                    </a:cubicBezTo>
                    <a:cubicBezTo>
                      <a:pt x="60" y="352"/>
                      <a:pt x="60" y="357"/>
                      <a:pt x="54" y="357"/>
                    </a:cubicBezTo>
                    <a:cubicBezTo>
                      <a:pt x="55" y="363"/>
                      <a:pt x="54" y="373"/>
                      <a:pt x="54" y="378"/>
                    </a:cubicBezTo>
                    <a:cubicBezTo>
                      <a:pt x="54" y="386"/>
                      <a:pt x="46" y="386"/>
                      <a:pt x="43" y="392"/>
                    </a:cubicBezTo>
                    <a:cubicBezTo>
                      <a:pt x="42" y="393"/>
                      <a:pt x="43" y="395"/>
                      <a:pt x="41" y="396"/>
                    </a:cubicBezTo>
                    <a:cubicBezTo>
                      <a:pt x="37" y="397"/>
                      <a:pt x="33" y="398"/>
                      <a:pt x="31" y="399"/>
                    </a:cubicBezTo>
                    <a:cubicBezTo>
                      <a:pt x="29" y="400"/>
                      <a:pt x="28" y="402"/>
                      <a:pt x="28" y="406"/>
                    </a:cubicBezTo>
                    <a:cubicBezTo>
                      <a:pt x="19" y="408"/>
                      <a:pt x="21" y="423"/>
                      <a:pt x="16" y="429"/>
                    </a:cubicBezTo>
                    <a:cubicBezTo>
                      <a:pt x="13" y="432"/>
                      <a:pt x="9" y="431"/>
                      <a:pt x="9" y="436"/>
                    </a:cubicBezTo>
                    <a:cubicBezTo>
                      <a:pt x="7" y="440"/>
                      <a:pt x="8" y="444"/>
                      <a:pt x="4" y="446"/>
                    </a:cubicBezTo>
                    <a:cubicBezTo>
                      <a:pt x="3" y="448"/>
                      <a:pt x="1" y="450"/>
                      <a:pt x="1" y="452"/>
                    </a:cubicBezTo>
                    <a:cubicBezTo>
                      <a:pt x="1" y="454"/>
                      <a:pt x="4" y="455"/>
                      <a:pt x="6" y="455"/>
                    </a:cubicBezTo>
                    <a:cubicBezTo>
                      <a:pt x="6" y="463"/>
                      <a:pt x="8" y="468"/>
                      <a:pt x="8" y="477"/>
                    </a:cubicBezTo>
                    <a:cubicBezTo>
                      <a:pt x="8" y="484"/>
                      <a:pt x="7" y="491"/>
                      <a:pt x="5" y="496"/>
                    </a:cubicBezTo>
                    <a:cubicBezTo>
                      <a:pt x="4" y="499"/>
                      <a:pt x="0" y="504"/>
                      <a:pt x="0" y="508"/>
                    </a:cubicBezTo>
                    <a:cubicBezTo>
                      <a:pt x="0" y="509"/>
                      <a:pt x="1" y="508"/>
                      <a:pt x="1" y="510"/>
                    </a:cubicBezTo>
                    <a:cubicBezTo>
                      <a:pt x="2" y="510"/>
                      <a:pt x="9" y="515"/>
                      <a:pt x="4" y="517"/>
                    </a:cubicBezTo>
                    <a:cubicBezTo>
                      <a:pt x="4" y="518"/>
                      <a:pt x="6" y="525"/>
                      <a:pt x="13" y="532"/>
                    </a:cubicBezTo>
                    <a:cubicBezTo>
                      <a:pt x="13" y="533"/>
                      <a:pt x="28" y="547"/>
                      <a:pt x="28" y="555"/>
                    </a:cubicBezTo>
                    <a:cubicBezTo>
                      <a:pt x="32" y="550"/>
                      <a:pt x="33" y="550"/>
                      <a:pt x="29" y="555"/>
                    </a:cubicBezTo>
                    <a:cubicBezTo>
                      <a:pt x="32" y="564"/>
                      <a:pt x="48" y="563"/>
                      <a:pt x="41" y="573"/>
                    </a:cubicBezTo>
                    <a:cubicBezTo>
                      <a:pt x="42" y="574"/>
                      <a:pt x="66" y="596"/>
                      <a:pt x="67" y="594"/>
                    </a:cubicBezTo>
                    <a:cubicBezTo>
                      <a:pt x="67" y="591"/>
                      <a:pt x="85" y="585"/>
                      <a:pt x="94" y="585"/>
                    </a:cubicBezTo>
                    <a:cubicBezTo>
                      <a:pt x="98" y="585"/>
                      <a:pt x="101" y="586"/>
                      <a:pt x="101" y="590"/>
                    </a:cubicBezTo>
                    <a:cubicBezTo>
                      <a:pt x="105" y="591"/>
                      <a:pt x="107" y="589"/>
                      <a:pt x="109" y="587"/>
                    </a:cubicBezTo>
                    <a:cubicBezTo>
                      <a:pt x="115" y="584"/>
                      <a:pt x="122" y="579"/>
                      <a:pt x="129" y="578"/>
                    </a:cubicBezTo>
                    <a:cubicBezTo>
                      <a:pt x="131" y="577"/>
                      <a:pt x="140" y="575"/>
                      <a:pt x="140" y="576"/>
                    </a:cubicBezTo>
                    <a:cubicBezTo>
                      <a:pt x="151" y="571"/>
                      <a:pt x="149" y="578"/>
                      <a:pt x="154" y="578"/>
                    </a:cubicBezTo>
                    <a:cubicBezTo>
                      <a:pt x="154" y="585"/>
                      <a:pt x="158" y="590"/>
                      <a:pt x="163" y="590"/>
                    </a:cubicBezTo>
                    <a:cubicBezTo>
                      <a:pt x="164" y="590"/>
                      <a:pt x="181" y="590"/>
                      <a:pt x="181" y="590"/>
                    </a:cubicBezTo>
                    <a:cubicBezTo>
                      <a:pt x="181" y="590"/>
                      <a:pt x="181" y="590"/>
                      <a:pt x="181" y="590"/>
                    </a:cubicBezTo>
                    <a:cubicBezTo>
                      <a:pt x="181" y="592"/>
                      <a:pt x="181" y="595"/>
                      <a:pt x="182" y="595"/>
                    </a:cubicBezTo>
                    <a:cubicBezTo>
                      <a:pt x="184" y="595"/>
                      <a:pt x="186" y="595"/>
                      <a:pt x="189" y="595"/>
                    </a:cubicBezTo>
                    <a:cubicBezTo>
                      <a:pt x="188" y="599"/>
                      <a:pt x="189" y="609"/>
                      <a:pt x="188" y="610"/>
                    </a:cubicBezTo>
                    <a:cubicBezTo>
                      <a:pt x="187" y="610"/>
                      <a:pt x="187" y="610"/>
                      <a:pt x="187" y="610"/>
                    </a:cubicBezTo>
                    <a:cubicBezTo>
                      <a:pt x="186" y="612"/>
                      <a:pt x="185" y="613"/>
                      <a:pt x="185" y="615"/>
                    </a:cubicBezTo>
                    <a:cubicBezTo>
                      <a:pt x="185" y="619"/>
                      <a:pt x="186" y="620"/>
                      <a:pt x="186" y="620"/>
                    </a:cubicBezTo>
                    <a:cubicBezTo>
                      <a:pt x="186" y="620"/>
                      <a:pt x="187" y="620"/>
                      <a:pt x="187" y="620"/>
                    </a:cubicBezTo>
                    <a:cubicBezTo>
                      <a:pt x="189" y="629"/>
                      <a:pt x="181" y="628"/>
                      <a:pt x="181" y="636"/>
                    </a:cubicBezTo>
                    <a:cubicBezTo>
                      <a:pt x="181" y="648"/>
                      <a:pt x="197" y="662"/>
                      <a:pt x="197" y="663"/>
                    </a:cubicBezTo>
                    <a:cubicBezTo>
                      <a:pt x="197" y="663"/>
                      <a:pt x="198" y="663"/>
                      <a:pt x="198" y="662"/>
                    </a:cubicBezTo>
                    <a:cubicBezTo>
                      <a:pt x="199" y="666"/>
                      <a:pt x="207" y="670"/>
                      <a:pt x="204" y="671"/>
                    </a:cubicBezTo>
                    <a:cubicBezTo>
                      <a:pt x="204" y="671"/>
                      <a:pt x="204" y="682"/>
                      <a:pt x="205" y="682"/>
                    </a:cubicBezTo>
                    <a:cubicBezTo>
                      <a:pt x="208" y="689"/>
                      <a:pt x="213" y="692"/>
                      <a:pt x="213" y="700"/>
                    </a:cubicBezTo>
                    <a:cubicBezTo>
                      <a:pt x="213" y="703"/>
                      <a:pt x="211" y="705"/>
                      <a:pt x="211" y="707"/>
                    </a:cubicBezTo>
                    <a:cubicBezTo>
                      <a:pt x="211" y="713"/>
                      <a:pt x="215" y="717"/>
                      <a:pt x="215" y="723"/>
                    </a:cubicBezTo>
                    <a:cubicBezTo>
                      <a:pt x="215" y="730"/>
                      <a:pt x="209" y="742"/>
                      <a:pt x="204" y="746"/>
                    </a:cubicBezTo>
                    <a:cubicBezTo>
                      <a:pt x="204" y="759"/>
                      <a:pt x="204" y="759"/>
                      <a:pt x="204" y="759"/>
                    </a:cubicBezTo>
                    <a:cubicBezTo>
                      <a:pt x="201" y="761"/>
                      <a:pt x="201" y="775"/>
                      <a:pt x="201" y="775"/>
                    </a:cubicBezTo>
                    <a:cubicBezTo>
                      <a:pt x="201" y="776"/>
                      <a:pt x="200" y="777"/>
                      <a:pt x="200" y="778"/>
                    </a:cubicBezTo>
                    <a:cubicBezTo>
                      <a:pt x="200" y="780"/>
                      <a:pt x="210" y="806"/>
                      <a:pt x="215" y="811"/>
                    </a:cubicBezTo>
                    <a:cubicBezTo>
                      <a:pt x="216" y="812"/>
                      <a:pt x="217" y="813"/>
                      <a:pt x="219" y="813"/>
                    </a:cubicBezTo>
                    <a:cubicBezTo>
                      <a:pt x="219" y="814"/>
                      <a:pt x="219" y="815"/>
                      <a:pt x="219" y="817"/>
                    </a:cubicBezTo>
                    <a:cubicBezTo>
                      <a:pt x="219" y="819"/>
                      <a:pt x="217" y="821"/>
                      <a:pt x="217" y="825"/>
                    </a:cubicBezTo>
                    <a:cubicBezTo>
                      <a:pt x="217" y="832"/>
                      <a:pt x="221" y="836"/>
                      <a:pt x="221" y="842"/>
                    </a:cubicBezTo>
                    <a:cubicBezTo>
                      <a:pt x="221" y="852"/>
                      <a:pt x="222" y="857"/>
                      <a:pt x="227" y="867"/>
                    </a:cubicBezTo>
                    <a:cubicBezTo>
                      <a:pt x="229" y="869"/>
                      <a:pt x="230" y="867"/>
                      <a:pt x="231" y="870"/>
                    </a:cubicBezTo>
                    <a:cubicBezTo>
                      <a:pt x="231" y="868"/>
                      <a:pt x="232" y="881"/>
                      <a:pt x="235" y="886"/>
                    </a:cubicBezTo>
                    <a:cubicBezTo>
                      <a:pt x="238" y="891"/>
                      <a:pt x="240" y="902"/>
                      <a:pt x="239" y="904"/>
                    </a:cubicBezTo>
                    <a:cubicBezTo>
                      <a:pt x="242" y="911"/>
                      <a:pt x="242" y="911"/>
                      <a:pt x="242" y="911"/>
                    </a:cubicBezTo>
                    <a:cubicBezTo>
                      <a:pt x="238" y="915"/>
                      <a:pt x="245" y="920"/>
                      <a:pt x="249" y="920"/>
                    </a:cubicBezTo>
                    <a:cubicBezTo>
                      <a:pt x="250" y="920"/>
                      <a:pt x="266" y="917"/>
                      <a:pt x="266" y="915"/>
                    </a:cubicBezTo>
                    <a:cubicBezTo>
                      <a:pt x="268" y="915"/>
                      <a:pt x="269" y="915"/>
                      <a:pt x="271" y="917"/>
                    </a:cubicBezTo>
                    <a:cubicBezTo>
                      <a:pt x="274" y="915"/>
                      <a:pt x="275" y="915"/>
                      <a:pt x="277" y="915"/>
                    </a:cubicBezTo>
                    <a:cubicBezTo>
                      <a:pt x="280" y="915"/>
                      <a:pt x="283" y="915"/>
                      <a:pt x="290" y="915"/>
                    </a:cubicBezTo>
                    <a:cubicBezTo>
                      <a:pt x="290" y="909"/>
                      <a:pt x="299" y="914"/>
                      <a:pt x="300" y="910"/>
                    </a:cubicBezTo>
                    <a:cubicBezTo>
                      <a:pt x="306" y="899"/>
                      <a:pt x="314" y="898"/>
                      <a:pt x="322" y="888"/>
                    </a:cubicBezTo>
                    <a:cubicBezTo>
                      <a:pt x="323" y="885"/>
                      <a:pt x="332" y="869"/>
                      <a:pt x="336" y="868"/>
                    </a:cubicBezTo>
                    <a:cubicBezTo>
                      <a:pt x="336" y="867"/>
                      <a:pt x="341" y="855"/>
                      <a:pt x="341" y="855"/>
                    </a:cubicBezTo>
                    <a:cubicBezTo>
                      <a:pt x="343" y="848"/>
                      <a:pt x="343" y="848"/>
                      <a:pt x="343" y="848"/>
                    </a:cubicBezTo>
                    <a:cubicBezTo>
                      <a:pt x="341" y="847"/>
                      <a:pt x="340" y="846"/>
                      <a:pt x="340" y="844"/>
                    </a:cubicBezTo>
                    <a:cubicBezTo>
                      <a:pt x="340" y="839"/>
                      <a:pt x="347" y="840"/>
                      <a:pt x="351" y="839"/>
                    </a:cubicBezTo>
                    <a:cubicBezTo>
                      <a:pt x="354" y="838"/>
                      <a:pt x="362" y="829"/>
                      <a:pt x="362" y="827"/>
                    </a:cubicBezTo>
                    <a:cubicBezTo>
                      <a:pt x="362" y="826"/>
                      <a:pt x="361" y="815"/>
                      <a:pt x="361" y="812"/>
                    </a:cubicBezTo>
                    <a:cubicBezTo>
                      <a:pt x="361" y="810"/>
                      <a:pt x="361" y="809"/>
                      <a:pt x="362" y="807"/>
                    </a:cubicBezTo>
                    <a:cubicBezTo>
                      <a:pt x="361" y="806"/>
                      <a:pt x="357" y="801"/>
                      <a:pt x="357" y="800"/>
                    </a:cubicBezTo>
                    <a:cubicBezTo>
                      <a:pt x="357" y="787"/>
                      <a:pt x="373" y="786"/>
                      <a:pt x="375" y="775"/>
                    </a:cubicBezTo>
                    <a:cubicBezTo>
                      <a:pt x="387" y="775"/>
                      <a:pt x="401" y="763"/>
                      <a:pt x="401" y="748"/>
                    </a:cubicBezTo>
                    <a:cubicBezTo>
                      <a:pt x="401" y="739"/>
                      <a:pt x="402" y="720"/>
                      <a:pt x="402" y="717"/>
                    </a:cubicBezTo>
                    <a:cubicBezTo>
                      <a:pt x="401" y="718"/>
                      <a:pt x="401" y="717"/>
                      <a:pt x="402" y="716"/>
                    </a:cubicBezTo>
                    <a:cubicBezTo>
                      <a:pt x="397" y="711"/>
                      <a:pt x="394" y="709"/>
                      <a:pt x="394" y="706"/>
                    </a:cubicBezTo>
                    <a:cubicBezTo>
                      <a:pt x="394" y="703"/>
                      <a:pt x="393" y="680"/>
                      <a:pt x="393" y="680"/>
                    </a:cubicBezTo>
                    <a:cubicBezTo>
                      <a:pt x="393" y="677"/>
                      <a:pt x="390" y="677"/>
                      <a:pt x="390" y="675"/>
                    </a:cubicBezTo>
                    <a:cubicBezTo>
                      <a:pt x="390" y="672"/>
                      <a:pt x="395" y="669"/>
                      <a:pt x="396" y="665"/>
                    </a:cubicBezTo>
                    <a:cubicBezTo>
                      <a:pt x="395" y="665"/>
                      <a:pt x="404" y="649"/>
                      <a:pt x="409" y="642"/>
                    </a:cubicBezTo>
                    <a:cubicBezTo>
                      <a:pt x="409" y="641"/>
                      <a:pt x="409" y="641"/>
                      <a:pt x="409" y="641"/>
                    </a:cubicBezTo>
                    <a:cubicBezTo>
                      <a:pt x="411" y="637"/>
                      <a:pt x="414" y="634"/>
                      <a:pt x="417" y="630"/>
                    </a:cubicBezTo>
                    <a:cubicBezTo>
                      <a:pt x="419" y="628"/>
                      <a:pt x="423" y="626"/>
                      <a:pt x="425" y="622"/>
                    </a:cubicBezTo>
                    <a:cubicBezTo>
                      <a:pt x="428" y="614"/>
                      <a:pt x="439" y="610"/>
                      <a:pt x="446" y="602"/>
                    </a:cubicBezTo>
                    <a:cubicBezTo>
                      <a:pt x="452" y="596"/>
                      <a:pt x="457" y="589"/>
                      <a:pt x="459" y="578"/>
                    </a:cubicBezTo>
                    <a:cubicBezTo>
                      <a:pt x="463" y="565"/>
                      <a:pt x="475" y="552"/>
                      <a:pt x="475" y="534"/>
                    </a:cubicBezTo>
                    <a:cubicBezTo>
                      <a:pt x="475" y="531"/>
                      <a:pt x="474" y="529"/>
                      <a:pt x="471" y="526"/>
                    </a:cubicBezTo>
                    <a:cubicBezTo>
                      <a:pt x="467" y="532"/>
                      <a:pt x="451" y="534"/>
                      <a:pt x="444" y="534"/>
                    </a:cubicBezTo>
                    <a:cubicBezTo>
                      <a:pt x="444" y="534"/>
                      <a:pt x="434" y="538"/>
                      <a:pt x="429" y="538"/>
                    </a:cubicBezTo>
                    <a:cubicBezTo>
                      <a:pt x="426" y="538"/>
                      <a:pt x="424" y="536"/>
                      <a:pt x="422" y="533"/>
                    </a:cubicBezTo>
                    <a:cubicBezTo>
                      <a:pt x="421" y="533"/>
                      <a:pt x="418" y="522"/>
                      <a:pt x="418" y="522"/>
                    </a:cubicBezTo>
                    <a:cubicBezTo>
                      <a:pt x="417" y="522"/>
                      <a:pt x="417" y="522"/>
                      <a:pt x="417" y="522"/>
                    </a:cubicBezTo>
                    <a:cubicBezTo>
                      <a:pt x="413" y="517"/>
                      <a:pt x="413" y="517"/>
                      <a:pt x="413" y="517"/>
                    </a:cubicBezTo>
                    <a:cubicBezTo>
                      <a:pt x="411" y="515"/>
                      <a:pt x="405" y="506"/>
                      <a:pt x="402" y="504"/>
                    </a:cubicBezTo>
                    <a:cubicBezTo>
                      <a:pt x="400" y="503"/>
                      <a:pt x="395" y="504"/>
                      <a:pt x="394" y="501"/>
                    </a:cubicBezTo>
                    <a:cubicBezTo>
                      <a:pt x="393" y="497"/>
                      <a:pt x="390" y="495"/>
                      <a:pt x="389" y="492"/>
                    </a:cubicBezTo>
                    <a:cubicBezTo>
                      <a:pt x="389" y="491"/>
                      <a:pt x="389" y="481"/>
                      <a:pt x="388" y="479"/>
                    </a:cubicBezTo>
                    <a:cubicBezTo>
                      <a:pt x="386" y="479"/>
                      <a:pt x="386" y="479"/>
                      <a:pt x="386" y="479"/>
                    </a:cubicBezTo>
                    <a:cubicBezTo>
                      <a:pt x="386" y="478"/>
                      <a:pt x="387" y="478"/>
                      <a:pt x="387" y="478"/>
                    </a:cubicBezTo>
                    <a:cubicBezTo>
                      <a:pt x="373" y="471"/>
                      <a:pt x="374" y="463"/>
                      <a:pt x="374" y="452"/>
                    </a:cubicBezTo>
                    <a:cubicBezTo>
                      <a:pt x="374" y="451"/>
                      <a:pt x="373" y="448"/>
                      <a:pt x="372" y="444"/>
                    </a:cubicBezTo>
                    <a:cubicBezTo>
                      <a:pt x="371" y="444"/>
                      <a:pt x="369" y="442"/>
                      <a:pt x="369" y="440"/>
                    </a:cubicBezTo>
                    <a:cubicBezTo>
                      <a:pt x="366" y="440"/>
                      <a:pt x="363" y="434"/>
                      <a:pt x="360" y="429"/>
                    </a:cubicBezTo>
                    <a:cubicBezTo>
                      <a:pt x="361" y="429"/>
                      <a:pt x="361" y="428"/>
                      <a:pt x="362" y="428"/>
                    </a:cubicBezTo>
                    <a:cubicBezTo>
                      <a:pt x="361" y="427"/>
                      <a:pt x="352" y="416"/>
                      <a:pt x="352" y="413"/>
                    </a:cubicBezTo>
                    <a:cubicBezTo>
                      <a:pt x="352" y="409"/>
                      <a:pt x="349" y="401"/>
                      <a:pt x="347" y="400"/>
                    </a:cubicBezTo>
                    <a:cubicBezTo>
                      <a:pt x="344" y="398"/>
                      <a:pt x="345" y="395"/>
                      <a:pt x="343" y="392"/>
                    </a:cubicBezTo>
                    <a:cubicBezTo>
                      <a:pt x="343" y="391"/>
                      <a:pt x="342" y="391"/>
                      <a:pt x="342" y="391"/>
                    </a:cubicBezTo>
                    <a:cubicBezTo>
                      <a:pt x="343" y="392"/>
                      <a:pt x="346" y="396"/>
                      <a:pt x="349" y="396"/>
                    </a:cubicBezTo>
                    <a:cubicBezTo>
                      <a:pt x="355" y="381"/>
                      <a:pt x="355" y="381"/>
                      <a:pt x="355" y="381"/>
                    </a:cubicBezTo>
                    <a:cubicBezTo>
                      <a:pt x="357" y="382"/>
                      <a:pt x="351" y="395"/>
                      <a:pt x="356" y="397"/>
                    </a:cubicBezTo>
                    <a:cubicBezTo>
                      <a:pt x="358" y="403"/>
                      <a:pt x="366" y="408"/>
                      <a:pt x="366" y="416"/>
                    </a:cubicBezTo>
                    <a:cubicBezTo>
                      <a:pt x="371" y="416"/>
                      <a:pt x="369" y="420"/>
                      <a:pt x="373" y="424"/>
                    </a:cubicBezTo>
                    <a:cubicBezTo>
                      <a:pt x="376" y="428"/>
                      <a:pt x="385" y="435"/>
                      <a:pt x="385" y="442"/>
                    </a:cubicBezTo>
                    <a:cubicBezTo>
                      <a:pt x="385" y="455"/>
                      <a:pt x="397" y="457"/>
                      <a:pt x="400" y="468"/>
                    </a:cubicBezTo>
                    <a:cubicBezTo>
                      <a:pt x="403" y="479"/>
                      <a:pt x="411" y="481"/>
                      <a:pt x="414" y="492"/>
                    </a:cubicBezTo>
                    <a:cubicBezTo>
                      <a:pt x="414" y="494"/>
                      <a:pt x="414" y="494"/>
                      <a:pt x="414" y="494"/>
                    </a:cubicBezTo>
                    <a:cubicBezTo>
                      <a:pt x="417" y="503"/>
                      <a:pt x="420" y="515"/>
                      <a:pt x="422" y="527"/>
                    </a:cubicBezTo>
                    <a:cubicBezTo>
                      <a:pt x="426" y="525"/>
                      <a:pt x="430" y="519"/>
                      <a:pt x="437" y="516"/>
                    </a:cubicBezTo>
                    <a:cubicBezTo>
                      <a:pt x="448" y="513"/>
                      <a:pt x="453" y="511"/>
                      <a:pt x="463" y="506"/>
                    </a:cubicBezTo>
                    <a:cubicBezTo>
                      <a:pt x="470" y="503"/>
                      <a:pt x="479" y="502"/>
                      <a:pt x="482" y="492"/>
                    </a:cubicBezTo>
                    <a:cubicBezTo>
                      <a:pt x="483" y="491"/>
                      <a:pt x="482" y="492"/>
                      <a:pt x="483" y="492"/>
                    </a:cubicBezTo>
                    <a:cubicBezTo>
                      <a:pt x="483" y="489"/>
                      <a:pt x="504" y="478"/>
                      <a:pt x="506" y="477"/>
                    </a:cubicBezTo>
                    <a:cubicBezTo>
                      <a:pt x="504" y="474"/>
                      <a:pt x="513" y="469"/>
                      <a:pt x="516" y="469"/>
                    </a:cubicBezTo>
                    <a:cubicBezTo>
                      <a:pt x="516" y="457"/>
                      <a:pt x="527" y="450"/>
                      <a:pt x="527" y="440"/>
                    </a:cubicBezTo>
                    <a:cubicBezTo>
                      <a:pt x="527" y="433"/>
                      <a:pt x="518" y="433"/>
                      <a:pt x="512" y="430"/>
                    </a:cubicBezTo>
                    <a:cubicBezTo>
                      <a:pt x="506" y="428"/>
                      <a:pt x="503" y="422"/>
                      <a:pt x="503" y="417"/>
                    </a:cubicBezTo>
                    <a:cubicBezTo>
                      <a:pt x="503" y="417"/>
                      <a:pt x="503" y="415"/>
                      <a:pt x="502" y="414"/>
                    </a:cubicBezTo>
                    <a:cubicBezTo>
                      <a:pt x="503" y="415"/>
                      <a:pt x="499" y="409"/>
                      <a:pt x="498" y="409"/>
                    </a:cubicBezTo>
                    <a:cubicBezTo>
                      <a:pt x="498" y="409"/>
                      <a:pt x="488" y="424"/>
                      <a:pt x="475" y="427"/>
                    </a:cubicBezTo>
                    <a:cubicBezTo>
                      <a:pt x="467" y="428"/>
                      <a:pt x="471" y="422"/>
                      <a:pt x="468" y="423"/>
                    </a:cubicBezTo>
                    <a:cubicBezTo>
                      <a:pt x="468" y="423"/>
                      <a:pt x="467" y="420"/>
                      <a:pt x="467" y="416"/>
                    </a:cubicBezTo>
                    <a:cubicBezTo>
                      <a:pt x="467" y="413"/>
                      <a:pt x="462" y="410"/>
                      <a:pt x="463" y="408"/>
                    </a:cubicBezTo>
                    <a:cubicBezTo>
                      <a:pt x="450" y="400"/>
                      <a:pt x="449" y="397"/>
                      <a:pt x="446" y="394"/>
                    </a:cubicBezTo>
                    <a:cubicBezTo>
                      <a:pt x="445" y="394"/>
                      <a:pt x="445" y="389"/>
                      <a:pt x="444" y="387"/>
                    </a:cubicBezTo>
                    <a:cubicBezTo>
                      <a:pt x="443" y="385"/>
                      <a:pt x="444" y="374"/>
                      <a:pt x="444" y="374"/>
                    </a:cubicBezTo>
                    <a:cubicBezTo>
                      <a:pt x="447" y="374"/>
                      <a:pt x="448" y="376"/>
                      <a:pt x="451" y="374"/>
                    </a:cubicBezTo>
                    <a:cubicBezTo>
                      <a:pt x="451" y="374"/>
                      <a:pt x="466" y="396"/>
                      <a:pt x="468" y="396"/>
                    </a:cubicBezTo>
                    <a:cubicBezTo>
                      <a:pt x="469" y="396"/>
                      <a:pt x="471" y="396"/>
                      <a:pt x="472" y="396"/>
                    </a:cubicBezTo>
                    <a:cubicBezTo>
                      <a:pt x="473" y="402"/>
                      <a:pt x="482" y="405"/>
                      <a:pt x="487" y="405"/>
                    </a:cubicBezTo>
                    <a:cubicBezTo>
                      <a:pt x="487" y="405"/>
                      <a:pt x="494" y="405"/>
                      <a:pt x="495" y="403"/>
                    </a:cubicBezTo>
                    <a:cubicBezTo>
                      <a:pt x="496" y="403"/>
                      <a:pt x="498" y="400"/>
                      <a:pt x="501" y="400"/>
                    </a:cubicBezTo>
                    <a:cubicBezTo>
                      <a:pt x="507" y="400"/>
                      <a:pt x="504" y="410"/>
                      <a:pt x="507" y="414"/>
                    </a:cubicBezTo>
                    <a:cubicBezTo>
                      <a:pt x="508" y="415"/>
                      <a:pt x="513" y="416"/>
                      <a:pt x="516" y="416"/>
                    </a:cubicBezTo>
                    <a:cubicBezTo>
                      <a:pt x="521" y="416"/>
                      <a:pt x="528" y="423"/>
                      <a:pt x="537" y="423"/>
                    </a:cubicBezTo>
                    <a:cubicBezTo>
                      <a:pt x="547" y="423"/>
                      <a:pt x="558" y="416"/>
                      <a:pt x="562" y="416"/>
                    </a:cubicBezTo>
                    <a:cubicBezTo>
                      <a:pt x="565" y="416"/>
                      <a:pt x="566" y="416"/>
                      <a:pt x="569" y="416"/>
                    </a:cubicBezTo>
                    <a:cubicBezTo>
                      <a:pt x="569" y="420"/>
                      <a:pt x="585" y="430"/>
                      <a:pt x="585" y="431"/>
                    </a:cubicBezTo>
                    <a:cubicBezTo>
                      <a:pt x="585" y="431"/>
                      <a:pt x="585" y="430"/>
                      <a:pt x="585" y="430"/>
                    </a:cubicBezTo>
                    <a:cubicBezTo>
                      <a:pt x="586" y="435"/>
                      <a:pt x="589" y="438"/>
                      <a:pt x="595" y="438"/>
                    </a:cubicBezTo>
                    <a:cubicBezTo>
                      <a:pt x="594" y="438"/>
                      <a:pt x="590" y="440"/>
                      <a:pt x="590" y="440"/>
                    </a:cubicBezTo>
                    <a:cubicBezTo>
                      <a:pt x="590" y="445"/>
                      <a:pt x="598" y="455"/>
                      <a:pt x="602" y="455"/>
                    </a:cubicBezTo>
                    <a:cubicBezTo>
                      <a:pt x="609" y="455"/>
                      <a:pt x="609" y="445"/>
                      <a:pt x="614" y="441"/>
                    </a:cubicBezTo>
                    <a:cubicBezTo>
                      <a:pt x="614" y="444"/>
                      <a:pt x="618" y="474"/>
                      <a:pt x="622" y="488"/>
                    </a:cubicBezTo>
                    <a:cubicBezTo>
                      <a:pt x="625" y="495"/>
                      <a:pt x="630" y="500"/>
                      <a:pt x="633" y="506"/>
                    </a:cubicBezTo>
                    <a:cubicBezTo>
                      <a:pt x="636" y="513"/>
                      <a:pt x="636" y="519"/>
                      <a:pt x="639" y="526"/>
                    </a:cubicBezTo>
                    <a:cubicBezTo>
                      <a:pt x="642" y="532"/>
                      <a:pt x="649" y="542"/>
                      <a:pt x="651" y="549"/>
                    </a:cubicBezTo>
                    <a:cubicBezTo>
                      <a:pt x="653" y="555"/>
                      <a:pt x="653" y="557"/>
                      <a:pt x="659" y="561"/>
                    </a:cubicBezTo>
                    <a:cubicBezTo>
                      <a:pt x="663" y="554"/>
                      <a:pt x="665" y="553"/>
                      <a:pt x="669" y="549"/>
                    </a:cubicBezTo>
                    <a:cubicBezTo>
                      <a:pt x="668" y="548"/>
                      <a:pt x="668" y="544"/>
                      <a:pt x="668" y="544"/>
                    </a:cubicBezTo>
                    <a:cubicBezTo>
                      <a:pt x="671" y="544"/>
                      <a:pt x="671" y="540"/>
                      <a:pt x="673" y="538"/>
                    </a:cubicBezTo>
                    <a:cubicBezTo>
                      <a:pt x="673" y="532"/>
                      <a:pt x="673" y="532"/>
                      <a:pt x="673" y="532"/>
                    </a:cubicBezTo>
                    <a:cubicBezTo>
                      <a:pt x="672" y="532"/>
                      <a:pt x="671" y="532"/>
                      <a:pt x="671" y="531"/>
                    </a:cubicBezTo>
                    <a:cubicBezTo>
                      <a:pt x="671" y="525"/>
                      <a:pt x="675" y="521"/>
                      <a:pt x="676" y="515"/>
                    </a:cubicBezTo>
                    <a:cubicBezTo>
                      <a:pt x="671" y="514"/>
                      <a:pt x="673" y="503"/>
                      <a:pt x="673" y="500"/>
                    </a:cubicBezTo>
                    <a:cubicBezTo>
                      <a:pt x="673" y="498"/>
                      <a:pt x="673" y="497"/>
                      <a:pt x="673" y="496"/>
                    </a:cubicBezTo>
                    <a:cubicBezTo>
                      <a:pt x="687" y="496"/>
                      <a:pt x="688" y="476"/>
                      <a:pt x="700" y="473"/>
                    </a:cubicBezTo>
                    <a:cubicBezTo>
                      <a:pt x="700" y="462"/>
                      <a:pt x="713" y="463"/>
                      <a:pt x="715" y="453"/>
                    </a:cubicBezTo>
                    <a:cubicBezTo>
                      <a:pt x="712" y="451"/>
                      <a:pt x="712" y="451"/>
                      <a:pt x="712" y="451"/>
                    </a:cubicBezTo>
                    <a:cubicBezTo>
                      <a:pt x="712" y="451"/>
                      <a:pt x="720" y="444"/>
                      <a:pt x="720" y="444"/>
                    </a:cubicBezTo>
                    <a:cubicBezTo>
                      <a:pt x="722" y="444"/>
                      <a:pt x="728" y="446"/>
                      <a:pt x="731" y="446"/>
                    </a:cubicBezTo>
                    <a:cubicBezTo>
                      <a:pt x="731" y="442"/>
                      <a:pt x="735" y="442"/>
                      <a:pt x="739" y="441"/>
                    </a:cubicBezTo>
                    <a:cubicBezTo>
                      <a:pt x="739" y="440"/>
                      <a:pt x="742" y="438"/>
                      <a:pt x="744" y="438"/>
                    </a:cubicBezTo>
                    <a:cubicBezTo>
                      <a:pt x="745" y="441"/>
                      <a:pt x="755" y="451"/>
                      <a:pt x="750" y="453"/>
                    </a:cubicBezTo>
                    <a:cubicBezTo>
                      <a:pt x="752" y="457"/>
                      <a:pt x="755" y="459"/>
                      <a:pt x="758" y="459"/>
                    </a:cubicBezTo>
                    <a:cubicBezTo>
                      <a:pt x="760" y="459"/>
                      <a:pt x="761" y="460"/>
                      <a:pt x="761" y="460"/>
                    </a:cubicBezTo>
                    <a:cubicBezTo>
                      <a:pt x="761" y="463"/>
                      <a:pt x="764" y="464"/>
                      <a:pt x="765" y="468"/>
                    </a:cubicBezTo>
                    <a:cubicBezTo>
                      <a:pt x="769" y="479"/>
                      <a:pt x="769" y="479"/>
                      <a:pt x="769" y="479"/>
                    </a:cubicBezTo>
                    <a:cubicBezTo>
                      <a:pt x="769" y="491"/>
                      <a:pt x="769" y="491"/>
                      <a:pt x="769" y="491"/>
                    </a:cubicBezTo>
                    <a:cubicBezTo>
                      <a:pt x="769" y="492"/>
                      <a:pt x="772" y="491"/>
                      <a:pt x="774" y="491"/>
                    </a:cubicBezTo>
                    <a:cubicBezTo>
                      <a:pt x="776" y="491"/>
                      <a:pt x="778" y="493"/>
                      <a:pt x="779" y="493"/>
                    </a:cubicBezTo>
                    <a:cubicBezTo>
                      <a:pt x="782" y="489"/>
                      <a:pt x="782" y="489"/>
                      <a:pt x="782" y="489"/>
                    </a:cubicBezTo>
                    <a:cubicBezTo>
                      <a:pt x="786" y="489"/>
                      <a:pt x="786" y="487"/>
                      <a:pt x="786" y="482"/>
                    </a:cubicBezTo>
                    <a:close/>
                    <a:moveTo>
                      <a:pt x="187" y="620"/>
                    </a:moveTo>
                    <a:cubicBezTo>
                      <a:pt x="188" y="620"/>
                      <a:pt x="189" y="620"/>
                      <a:pt x="187" y="62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9" name="Freeform 385"/>
              <p:cNvSpPr>
                <a:spLocks/>
              </p:cNvSpPr>
              <p:nvPr/>
            </p:nvSpPr>
            <p:spPr bwMode="auto">
              <a:xfrm>
                <a:off x="5035" y="2155"/>
                <a:ext cx="71" cy="81"/>
              </a:xfrm>
              <a:custGeom>
                <a:avLst/>
                <a:gdLst>
                  <a:gd name="T0" fmla="*/ 30 w 30"/>
                  <a:gd name="T1" fmla="*/ 16 h 34"/>
                  <a:gd name="T2" fmla="*/ 14 w 30"/>
                  <a:gd name="T3" fmla="*/ 0 h 34"/>
                  <a:gd name="T4" fmla="*/ 12 w 30"/>
                  <a:gd name="T5" fmla="*/ 1 h 34"/>
                  <a:gd name="T6" fmla="*/ 16 w 30"/>
                  <a:gd name="T7" fmla="*/ 3 h 34"/>
                  <a:gd name="T8" fmla="*/ 16 w 30"/>
                  <a:gd name="T9" fmla="*/ 6 h 34"/>
                  <a:gd name="T10" fmla="*/ 21 w 30"/>
                  <a:gd name="T11" fmla="*/ 6 h 34"/>
                  <a:gd name="T12" fmla="*/ 24 w 30"/>
                  <a:gd name="T13" fmla="*/ 10 h 34"/>
                  <a:gd name="T14" fmla="*/ 26 w 30"/>
                  <a:gd name="T15" fmla="*/ 14 h 34"/>
                  <a:gd name="T16" fmla="*/ 12 w 30"/>
                  <a:gd name="T17" fmla="*/ 25 h 34"/>
                  <a:gd name="T18" fmla="*/ 9 w 30"/>
                  <a:gd name="T19" fmla="*/ 25 h 34"/>
                  <a:gd name="T20" fmla="*/ 5 w 30"/>
                  <a:gd name="T21" fmla="*/ 28 h 34"/>
                  <a:gd name="T22" fmla="*/ 4 w 30"/>
                  <a:gd name="T23" fmla="*/ 26 h 34"/>
                  <a:gd name="T24" fmla="*/ 0 w 30"/>
                  <a:gd name="T25" fmla="*/ 31 h 34"/>
                  <a:gd name="T26" fmla="*/ 10 w 30"/>
                  <a:gd name="T27" fmla="*/ 34 h 34"/>
                  <a:gd name="T28" fmla="*/ 30 w 30"/>
                  <a:gd name="T29"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34">
                    <a:moveTo>
                      <a:pt x="30" y="16"/>
                    </a:moveTo>
                    <a:cubicBezTo>
                      <a:pt x="30" y="11"/>
                      <a:pt x="21" y="0"/>
                      <a:pt x="14" y="0"/>
                    </a:cubicBezTo>
                    <a:cubicBezTo>
                      <a:pt x="13" y="0"/>
                      <a:pt x="12" y="1"/>
                      <a:pt x="12" y="1"/>
                    </a:cubicBezTo>
                    <a:cubicBezTo>
                      <a:pt x="13" y="1"/>
                      <a:pt x="14" y="2"/>
                      <a:pt x="16" y="3"/>
                    </a:cubicBezTo>
                    <a:cubicBezTo>
                      <a:pt x="16" y="4"/>
                      <a:pt x="16" y="5"/>
                      <a:pt x="16" y="6"/>
                    </a:cubicBezTo>
                    <a:cubicBezTo>
                      <a:pt x="21" y="6"/>
                      <a:pt x="21" y="6"/>
                      <a:pt x="21" y="6"/>
                    </a:cubicBezTo>
                    <a:cubicBezTo>
                      <a:pt x="21" y="8"/>
                      <a:pt x="23" y="10"/>
                      <a:pt x="24" y="10"/>
                    </a:cubicBezTo>
                    <a:cubicBezTo>
                      <a:pt x="25" y="11"/>
                      <a:pt x="26" y="12"/>
                      <a:pt x="26" y="14"/>
                    </a:cubicBezTo>
                    <a:cubicBezTo>
                      <a:pt x="26" y="18"/>
                      <a:pt x="15" y="25"/>
                      <a:pt x="12" y="25"/>
                    </a:cubicBezTo>
                    <a:cubicBezTo>
                      <a:pt x="11" y="25"/>
                      <a:pt x="10" y="25"/>
                      <a:pt x="9" y="25"/>
                    </a:cubicBezTo>
                    <a:cubicBezTo>
                      <a:pt x="8" y="27"/>
                      <a:pt x="8" y="28"/>
                      <a:pt x="5" y="28"/>
                    </a:cubicBezTo>
                    <a:cubicBezTo>
                      <a:pt x="5" y="28"/>
                      <a:pt x="5" y="27"/>
                      <a:pt x="4" y="26"/>
                    </a:cubicBezTo>
                    <a:cubicBezTo>
                      <a:pt x="2" y="26"/>
                      <a:pt x="1" y="28"/>
                      <a:pt x="0" y="31"/>
                    </a:cubicBezTo>
                    <a:cubicBezTo>
                      <a:pt x="3" y="31"/>
                      <a:pt x="6" y="34"/>
                      <a:pt x="10" y="34"/>
                    </a:cubicBezTo>
                    <a:cubicBezTo>
                      <a:pt x="19" y="34"/>
                      <a:pt x="30" y="24"/>
                      <a:pt x="30" y="1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0" name="Freeform 386"/>
              <p:cNvSpPr>
                <a:spLocks/>
              </p:cNvSpPr>
              <p:nvPr/>
            </p:nvSpPr>
            <p:spPr bwMode="auto">
              <a:xfrm>
                <a:off x="5058" y="2158"/>
                <a:ext cx="5"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1"/>
                      <a:pt x="1" y="0"/>
                      <a:pt x="2"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1" name="Freeform 387"/>
              <p:cNvSpPr>
                <a:spLocks/>
              </p:cNvSpPr>
              <p:nvPr/>
            </p:nvSpPr>
            <p:spPr bwMode="auto">
              <a:xfrm>
                <a:off x="4614" y="2285"/>
                <a:ext cx="64" cy="31"/>
              </a:xfrm>
              <a:custGeom>
                <a:avLst/>
                <a:gdLst>
                  <a:gd name="T0" fmla="*/ 21 w 27"/>
                  <a:gd name="T1" fmla="*/ 0 h 13"/>
                  <a:gd name="T2" fmla="*/ 0 w 27"/>
                  <a:gd name="T3" fmla="*/ 13 h 13"/>
                  <a:gd name="T4" fmla="*/ 27 w 27"/>
                  <a:gd name="T5" fmla="*/ 0 h 13"/>
                  <a:gd name="T6" fmla="*/ 21 w 27"/>
                  <a:gd name="T7" fmla="*/ 0 h 13"/>
                </a:gdLst>
                <a:ahLst/>
                <a:cxnLst>
                  <a:cxn ang="0">
                    <a:pos x="T0" y="T1"/>
                  </a:cxn>
                  <a:cxn ang="0">
                    <a:pos x="T2" y="T3"/>
                  </a:cxn>
                  <a:cxn ang="0">
                    <a:pos x="T4" y="T5"/>
                  </a:cxn>
                  <a:cxn ang="0">
                    <a:pos x="T6" y="T7"/>
                  </a:cxn>
                </a:cxnLst>
                <a:rect l="0" t="0" r="r" b="b"/>
                <a:pathLst>
                  <a:path w="27" h="13">
                    <a:moveTo>
                      <a:pt x="21" y="0"/>
                    </a:moveTo>
                    <a:cubicBezTo>
                      <a:pt x="11" y="2"/>
                      <a:pt x="6" y="6"/>
                      <a:pt x="0" y="13"/>
                    </a:cubicBezTo>
                    <a:cubicBezTo>
                      <a:pt x="7" y="12"/>
                      <a:pt x="20" y="6"/>
                      <a:pt x="27" y="0"/>
                    </a:cubicBezTo>
                    <a:lnTo>
                      <a:pt x="21"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2" name="Freeform 388"/>
              <p:cNvSpPr>
                <a:spLocks/>
              </p:cNvSpPr>
              <p:nvPr/>
            </p:nvSpPr>
            <p:spPr bwMode="auto">
              <a:xfrm>
                <a:off x="4692" y="2075"/>
                <a:ext cx="26" cy="54"/>
              </a:xfrm>
              <a:custGeom>
                <a:avLst/>
                <a:gdLst>
                  <a:gd name="T0" fmla="*/ 5 w 11"/>
                  <a:gd name="T1" fmla="*/ 14 h 23"/>
                  <a:gd name="T2" fmla="*/ 11 w 11"/>
                  <a:gd name="T3" fmla="*/ 16 h 23"/>
                  <a:gd name="T4" fmla="*/ 6 w 11"/>
                  <a:gd name="T5" fmla="*/ 3 h 23"/>
                  <a:gd name="T6" fmla="*/ 6 w 11"/>
                  <a:gd name="T7" fmla="*/ 4 h 23"/>
                  <a:gd name="T8" fmla="*/ 0 w 11"/>
                  <a:gd name="T9" fmla="*/ 0 h 23"/>
                  <a:gd name="T10" fmla="*/ 0 w 11"/>
                  <a:gd name="T11" fmla="*/ 3 h 23"/>
                  <a:gd name="T12" fmla="*/ 0 w 11"/>
                  <a:gd name="T13" fmla="*/ 11 h 23"/>
                  <a:gd name="T14" fmla="*/ 0 w 11"/>
                  <a:gd name="T15" fmla="*/ 21 h 23"/>
                  <a:gd name="T16" fmla="*/ 2 w 11"/>
                  <a:gd name="T17" fmla="*/ 19 h 23"/>
                  <a:gd name="T18" fmla="*/ 4 w 11"/>
                  <a:gd name="T19" fmla="*/ 23 h 23"/>
                  <a:gd name="T20" fmla="*/ 5 w 11"/>
                  <a:gd name="T21"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23">
                    <a:moveTo>
                      <a:pt x="5" y="14"/>
                    </a:moveTo>
                    <a:cubicBezTo>
                      <a:pt x="8" y="15"/>
                      <a:pt x="9" y="16"/>
                      <a:pt x="11" y="16"/>
                    </a:cubicBezTo>
                    <a:cubicBezTo>
                      <a:pt x="8" y="11"/>
                      <a:pt x="8" y="5"/>
                      <a:pt x="6" y="3"/>
                    </a:cubicBezTo>
                    <a:cubicBezTo>
                      <a:pt x="6" y="3"/>
                      <a:pt x="6" y="4"/>
                      <a:pt x="6" y="4"/>
                    </a:cubicBezTo>
                    <a:cubicBezTo>
                      <a:pt x="3" y="3"/>
                      <a:pt x="3" y="1"/>
                      <a:pt x="0" y="0"/>
                    </a:cubicBezTo>
                    <a:cubicBezTo>
                      <a:pt x="0" y="1"/>
                      <a:pt x="0" y="2"/>
                      <a:pt x="0" y="3"/>
                    </a:cubicBezTo>
                    <a:cubicBezTo>
                      <a:pt x="0" y="4"/>
                      <a:pt x="0" y="11"/>
                      <a:pt x="0" y="11"/>
                    </a:cubicBezTo>
                    <a:cubicBezTo>
                      <a:pt x="0" y="21"/>
                      <a:pt x="0" y="21"/>
                      <a:pt x="0" y="21"/>
                    </a:cubicBezTo>
                    <a:cubicBezTo>
                      <a:pt x="1" y="21"/>
                      <a:pt x="2" y="19"/>
                      <a:pt x="2" y="19"/>
                    </a:cubicBezTo>
                    <a:cubicBezTo>
                      <a:pt x="2" y="20"/>
                      <a:pt x="3" y="23"/>
                      <a:pt x="4" y="23"/>
                    </a:cubicBezTo>
                    <a:cubicBezTo>
                      <a:pt x="5" y="21"/>
                      <a:pt x="4" y="15"/>
                      <a:pt x="5" y="1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3" name="Freeform 389"/>
              <p:cNvSpPr>
                <a:spLocks/>
              </p:cNvSpPr>
              <p:nvPr/>
            </p:nvSpPr>
            <p:spPr bwMode="auto">
              <a:xfrm>
                <a:off x="4697" y="2165"/>
                <a:ext cx="50" cy="19"/>
              </a:xfrm>
              <a:custGeom>
                <a:avLst/>
                <a:gdLst>
                  <a:gd name="T0" fmla="*/ 13 w 21"/>
                  <a:gd name="T1" fmla="*/ 0 h 8"/>
                  <a:gd name="T2" fmla="*/ 2 w 21"/>
                  <a:gd name="T3" fmla="*/ 0 h 8"/>
                  <a:gd name="T4" fmla="*/ 2 w 21"/>
                  <a:gd name="T5" fmla="*/ 7 h 8"/>
                  <a:gd name="T6" fmla="*/ 10 w 21"/>
                  <a:gd name="T7" fmla="*/ 5 h 8"/>
                  <a:gd name="T8" fmla="*/ 17 w 21"/>
                  <a:gd name="T9" fmla="*/ 8 h 8"/>
                  <a:gd name="T10" fmla="*/ 21 w 21"/>
                  <a:gd name="T11" fmla="*/ 7 h 8"/>
                  <a:gd name="T12" fmla="*/ 13 w 21"/>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1" h="8">
                    <a:moveTo>
                      <a:pt x="13" y="0"/>
                    </a:moveTo>
                    <a:cubicBezTo>
                      <a:pt x="9" y="0"/>
                      <a:pt x="7" y="2"/>
                      <a:pt x="2" y="0"/>
                    </a:cubicBezTo>
                    <a:cubicBezTo>
                      <a:pt x="2" y="2"/>
                      <a:pt x="0" y="6"/>
                      <a:pt x="2" y="7"/>
                    </a:cubicBezTo>
                    <a:cubicBezTo>
                      <a:pt x="4" y="6"/>
                      <a:pt x="6" y="5"/>
                      <a:pt x="10" y="5"/>
                    </a:cubicBezTo>
                    <a:cubicBezTo>
                      <a:pt x="13" y="5"/>
                      <a:pt x="14" y="8"/>
                      <a:pt x="17" y="8"/>
                    </a:cubicBezTo>
                    <a:cubicBezTo>
                      <a:pt x="18" y="8"/>
                      <a:pt x="21" y="8"/>
                      <a:pt x="21" y="7"/>
                    </a:cubicBezTo>
                    <a:cubicBezTo>
                      <a:pt x="19" y="7"/>
                      <a:pt x="17" y="0"/>
                      <a:pt x="13"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4" name="Freeform 390"/>
              <p:cNvSpPr>
                <a:spLocks/>
              </p:cNvSpPr>
              <p:nvPr/>
            </p:nvSpPr>
            <p:spPr bwMode="auto">
              <a:xfrm>
                <a:off x="4751" y="2127"/>
                <a:ext cx="312" cy="194"/>
              </a:xfrm>
              <a:custGeom>
                <a:avLst/>
                <a:gdLst>
                  <a:gd name="T0" fmla="*/ 63 w 132"/>
                  <a:gd name="T1" fmla="*/ 14 h 82"/>
                  <a:gd name="T2" fmla="*/ 47 w 132"/>
                  <a:gd name="T3" fmla="*/ 5 h 82"/>
                  <a:gd name="T4" fmla="*/ 41 w 132"/>
                  <a:gd name="T5" fmla="*/ 12 h 82"/>
                  <a:gd name="T6" fmla="*/ 34 w 132"/>
                  <a:gd name="T7" fmla="*/ 18 h 82"/>
                  <a:gd name="T8" fmla="*/ 31 w 132"/>
                  <a:gd name="T9" fmla="*/ 21 h 82"/>
                  <a:gd name="T10" fmla="*/ 26 w 132"/>
                  <a:gd name="T11" fmla="*/ 21 h 82"/>
                  <a:gd name="T12" fmla="*/ 22 w 132"/>
                  <a:gd name="T13" fmla="*/ 15 h 82"/>
                  <a:gd name="T14" fmla="*/ 22 w 132"/>
                  <a:gd name="T15" fmla="*/ 15 h 82"/>
                  <a:gd name="T16" fmla="*/ 22 w 132"/>
                  <a:gd name="T17" fmla="*/ 11 h 82"/>
                  <a:gd name="T18" fmla="*/ 22 w 132"/>
                  <a:gd name="T19" fmla="*/ 4 h 82"/>
                  <a:gd name="T20" fmla="*/ 11 w 132"/>
                  <a:gd name="T21" fmla="*/ 0 h 82"/>
                  <a:gd name="T22" fmla="*/ 2 w 132"/>
                  <a:gd name="T23" fmla="*/ 5 h 82"/>
                  <a:gd name="T24" fmla="*/ 0 w 132"/>
                  <a:gd name="T25" fmla="*/ 7 h 82"/>
                  <a:gd name="T26" fmla="*/ 6 w 132"/>
                  <a:gd name="T27" fmla="*/ 11 h 82"/>
                  <a:gd name="T28" fmla="*/ 9 w 132"/>
                  <a:gd name="T29" fmla="*/ 17 h 82"/>
                  <a:gd name="T30" fmla="*/ 10 w 132"/>
                  <a:gd name="T31" fmla="*/ 40 h 82"/>
                  <a:gd name="T32" fmla="*/ 15 w 132"/>
                  <a:gd name="T33" fmla="*/ 26 h 82"/>
                  <a:gd name="T34" fmla="*/ 19 w 132"/>
                  <a:gd name="T35" fmla="*/ 23 h 82"/>
                  <a:gd name="T36" fmla="*/ 26 w 132"/>
                  <a:gd name="T37" fmla="*/ 27 h 82"/>
                  <a:gd name="T38" fmla="*/ 26 w 132"/>
                  <a:gd name="T39" fmla="*/ 30 h 82"/>
                  <a:gd name="T40" fmla="*/ 48 w 132"/>
                  <a:gd name="T41" fmla="*/ 40 h 82"/>
                  <a:gd name="T42" fmla="*/ 47 w 132"/>
                  <a:gd name="T43" fmla="*/ 45 h 82"/>
                  <a:gd name="T44" fmla="*/ 48 w 132"/>
                  <a:gd name="T45" fmla="*/ 56 h 82"/>
                  <a:gd name="T46" fmla="*/ 44 w 132"/>
                  <a:gd name="T47" fmla="*/ 63 h 82"/>
                  <a:gd name="T48" fmla="*/ 47 w 132"/>
                  <a:gd name="T49" fmla="*/ 66 h 82"/>
                  <a:gd name="T50" fmla="*/ 52 w 132"/>
                  <a:gd name="T51" fmla="*/ 61 h 82"/>
                  <a:gd name="T52" fmla="*/ 59 w 132"/>
                  <a:gd name="T53" fmla="*/ 63 h 82"/>
                  <a:gd name="T54" fmla="*/ 69 w 132"/>
                  <a:gd name="T55" fmla="*/ 72 h 82"/>
                  <a:gd name="T56" fmla="*/ 77 w 132"/>
                  <a:gd name="T57" fmla="*/ 69 h 82"/>
                  <a:gd name="T58" fmla="*/ 80 w 132"/>
                  <a:gd name="T59" fmla="*/ 72 h 82"/>
                  <a:gd name="T60" fmla="*/ 84 w 132"/>
                  <a:gd name="T61" fmla="*/ 67 h 82"/>
                  <a:gd name="T62" fmla="*/ 80 w 132"/>
                  <a:gd name="T63" fmla="*/ 63 h 82"/>
                  <a:gd name="T64" fmla="*/ 90 w 132"/>
                  <a:gd name="T65" fmla="*/ 57 h 82"/>
                  <a:gd name="T66" fmla="*/ 128 w 132"/>
                  <a:gd name="T67" fmla="*/ 82 h 82"/>
                  <a:gd name="T68" fmla="*/ 132 w 132"/>
                  <a:gd name="T69" fmla="*/ 78 h 82"/>
                  <a:gd name="T70" fmla="*/ 122 w 132"/>
                  <a:gd name="T71" fmla="*/ 68 h 82"/>
                  <a:gd name="T72" fmla="*/ 111 w 132"/>
                  <a:gd name="T73" fmla="*/ 54 h 82"/>
                  <a:gd name="T74" fmla="*/ 111 w 132"/>
                  <a:gd name="T75" fmla="*/ 50 h 82"/>
                  <a:gd name="T76" fmla="*/ 115 w 132"/>
                  <a:gd name="T77" fmla="*/ 49 h 82"/>
                  <a:gd name="T78" fmla="*/ 102 w 132"/>
                  <a:gd name="T79" fmla="*/ 34 h 82"/>
                  <a:gd name="T80" fmla="*/ 69 w 132"/>
                  <a:gd name="T81" fmla="*/ 16 h 82"/>
                  <a:gd name="T82" fmla="*/ 63 w 132"/>
                  <a:gd name="T83" fmla="*/ 1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2" h="82">
                    <a:moveTo>
                      <a:pt x="63" y="14"/>
                    </a:moveTo>
                    <a:cubicBezTo>
                      <a:pt x="57" y="14"/>
                      <a:pt x="55" y="5"/>
                      <a:pt x="47" y="5"/>
                    </a:cubicBezTo>
                    <a:cubicBezTo>
                      <a:pt x="43" y="5"/>
                      <a:pt x="41" y="10"/>
                      <a:pt x="41" y="12"/>
                    </a:cubicBezTo>
                    <a:cubicBezTo>
                      <a:pt x="39" y="12"/>
                      <a:pt x="35" y="12"/>
                      <a:pt x="34" y="18"/>
                    </a:cubicBezTo>
                    <a:cubicBezTo>
                      <a:pt x="34" y="19"/>
                      <a:pt x="31" y="20"/>
                      <a:pt x="31" y="21"/>
                    </a:cubicBezTo>
                    <a:cubicBezTo>
                      <a:pt x="26" y="21"/>
                      <a:pt x="26" y="21"/>
                      <a:pt x="26" y="21"/>
                    </a:cubicBezTo>
                    <a:cubicBezTo>
                      <a:pt x="25" y="19"/>
                      <a:pt x="24" y="17"/>
                      <a:pt x="22" y="15"/>
                    </a:cubicBezTo>
                    <a:cubicBezTo>
                      <a:pt x="22" y="15"/>
                      <a:pt x="22" y="15"/>
                      <a:pt x="22" y="15"/>
                    </a:cubicBezTo>
                    <a:cubicBezTo>
                      <a:pt x="22" y="14"/>
                      <a:pt x="22" y="12"/>
                      <a:pt x="22" y="11"/>
                    </a:cubicBezTo>
                    <a:cubicBezTo>
                      <a:pt x="20" y="9"/>
                      <a:pt x="22" y="7"/>
                      <a:pt x="22" y="4"/>
                    </a:cubicBezTo>
                    <a:cubicBezTo>
                      <a:pt x="17" y="4"/>
                      <a:pt x="15" y="0"/>
                      <a:pt x="11" y="0"/>
                    </a:cubicBezTo>
                    <a:cubicBezTo>
                      <a:pt x="9" y="0"/>
                      <a:pt x="5" y="5"/>
                      <a:pt x="2" y="5"/>
                    </a:cubicBezTo>
                    <a:cubicBezTo>
                      <a:pt x="2" y="5"/>
                      <a:pt x="0" y="6"/>
                      <a:pt x="0" y="7"/>
                    </a:cubicBezTo>
                    <a:cubicBezTo>
                      <a:pt x="0" y="9"/>
                      <a:pt x="4" y="11"/>
                      <a:pt x="6" y="11"/>
                    </a:cubicBezTo>
                    <a:cubicBezTo>
                      <a:pt x="6" y="13"/>
                      <a:pt x="9" y="16"/>
                      <a:pt x="9" y="17"/>
                    </a:cubicBezTo>
                    <a:cubicBezTo>
                      <a:pt x="10" y="22"/>
                      <a:pt x="10" y="36"/>
                      <a:pt x="10" y="40"/>
                    </a:cubicBezTo>
                    <a:cubicBezTo>
                      <a:pt x="10" y="40"/>
                      <a:pt x="14" y="33"/>
                      <a:pt x="15" y="26"/>
                    </a:cubicBezTo>
                    <a:cubicBezTo>
                      <a:pt x="17" y="26"/>
                      <a:pt x="18" y="24"/>
                      <a:pt x="19" y="23"/>
                    </a:cubicBezTo>
                    <a:cubicBezTo>
                      <a:pt x="20" y="25"/>
                      <a:pt x="23" y="27"/>
                      <a:pt x="26" y="27"/>
                    </a:cubicBezTo>
                    <a:cubicBezTo>
                      <a:pt x="25" y="28"/>
                      <a:pt x="26" y="28"/>
                      <a:pt x="26" y="30"/>
                    </a:cubicBezTo>
                    <a:cubicBezTo>
                      <a:pt x="35" y="30"/>
                      <a:pt x="45" y="34"/>
                      <a:pt x="48" y="40"/>
                    </a:cubicBezTo>
                    <a:cubicBezTo>
                      <a:pt x="48" y="42"/>
                      <a:pt x="47" y="43"/>
                      <a:pt x="47" y="45"/>
                    </a:cubicBezTo>
                    <a:cubicBezTo>
                      <a:pt x="47" y="48"/>
                      <a:pt x="49" y="56"/>
                      <a:pt x="48" y="56"/>
                    </a:cubicBezTo>
                    <a:cubicBezTo>
                      <a:pt x="46" y="56"/>
                      <a:pt x="44" y="59"/>
                      <a:pt x="44" y="63"/>
                    </a:cubicBezTo>
                    <a:cubicBezTo>
                      <a:pt x="44" y="63"/>
                      <a:pt x="45" y="66"/>
                      <a:pt x="47" y="66"/>
                    </a:cubicBezTo>
                    <a:cubicBezTo>
                      <a:pt x="48" y="66"/>
                      <a:pt x="52" y="61"/>
                      <a:pt x="52" y="61"/>
                    </a:cubicBezTo>
                    <a:cubicBezTo>
                      <a:pt x="53" y="62"/>
                      <a:pt x="55" y="63"/>
                      <a:pt x="59" y="63"/>
                    </a:cubicBezTo>
                    <a:cubicBezTo>
                      <a:pt x="59" y="67"/>
                      <a:pt x="67" y="72"/>
                      <a:pt x="69" y="72"/>
                    </a:cubicBezTo>
                    <a:cubicBezTo>
                      <a:pt x="69" y="72"/>
                      <a:pt x="75" y="71"/>
                      <a:pt x="77" y="69"/>
                    </a:cubicBezTo>
                    <a:cubicBezTo>
                      <a:pt x="80" y="72"/>
                      <a:pt x="80" y="72"/>
                      <a:pt x="80" y="72"/>
                    </a:cubicBezTo>
                    <a:cubicBezTo>
                      <a:pt x="80" y="72"/>
                      <a:pt x="84" y="68"/>
                      <a:pt x="84" y="67"/>
                    </a:cubicBezTo>
                    <a:cubicBezTo>
                      <a:pt x="84" y="64"/>
                      <a:pt x="83" y="64"/>
                      <a:pt x="80" y="63"/>
                    </a:cubicBezTo>
                    <a:cubicBezTo>
                      <a:pt x="84" y="61"/>
                      <a:pt x="84" y="57"/>
                      <a:pt x="90" y="57"/>
                    </a:cubicBezTo>
                    <a:cubicBezTo>
                      <a:pt x="108" y="57"/>
                      <a:pt x="107" y="82"/>
                      <a:pt x="128" y="82"/>
                    </a:cubicBezTo>
                    <a:cubicBezTo>
                      <a:pt x="130" y="82"/>
                      <a:pt x="132" y="80"/>
                      <a:pt x="132" y="78"/>
                    </a:cubicBezTo>
                    <a:cubicBezTo>
                      <a:pt x="131" y="78"/>
                      <a:pt x="122" y="74"/>
                      <a:pt x="122" y="68"/>
                    </a:cubicBezTo>
                    <a:cubicBezTo>
                      <a:pt x="117" y="68"/>
                      <a:pt x="111" y="59"/>
                      <a:pt x="111" y="54"/>
                    </a:cubicBezTo>
                    <a:cubicBezTo>
                      <a:pt x="111" y="52"/>
                      <a:pt x="111" y="51"/>
                      <a:pt x="111" y="50"/>
                    </a:cubicBezTo>
                    <a:cubicBezTo>
                      <a:pt x="112" y="50"/>
                      <a:pt x="113" y="50"/>
                      <a:pt x="115" y="49"/>
                    </a:cubicBezTo>
                    <a:cubicBezTo>
                      <a:pt x="114" y="49"/>
                      <a:pt x="101" y="38"/>
                      <a:pt x="102" y="34"/>
                    </a:cubicBezTo>
                    <a:cubicBezTo>
                      <a:pt x="90" y="27"/>
                      <a:pt x="95" y="23"/>
                      <a:pt x="69" y="16"/>
                    </a:cubicBezTo>
                    <a:cubicBezTo>
                      <a:pt x="67" y="15"/>
                      <a:pt x="65" y="14"/>
                      <a:pt x="63" y="1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5" name="Freeform 391"/>
              <p:cNvSpPr>
                <a:spLocks/>
              </p:cNvSpPr>
              <p:nvPr/>
            </p:nvSpPr>
            <p:spPr bwMode="auto">
              <a:xfrm>
                <a:off x="4546" y="2080"/>
                <a:ext cx="106" cy="144"/>
              </a:xfrm>
              <a:custGeom>
                <a:avLst/>
                <a:gdLst>
                  <a:gd name="T0" fmla="*/ 25 w 45"/>
                  <a:gd name="T1" fmla="*/ 58 h 61"/>
                  <a:gd name="T2" fmla="*/ 31 w 45"/>
                  <a:gd name="T3" fmla="*/ 60 h 61"/>
                  <a:gd name="T4" fmla="*/ 31 w 45"/>
                  <a:gd name="T5" fmla="*/ 51 h 61"/>
                  <a:gd name="T6" fmla="*/ 25 w 45"/>
                  <a:gd name="T7" fmla="*/ 48 h 61"/>
                  <a:gd name="T8" fmla="*/ 27 w 45"/>
                  <a:gd name="T9" fmla="*/ 41 h 61"/>
                  <a:gd name="T10" fmla="*/ 26 w 45"/>
                  <a:gd name="T11" fmla="*/ 25 h 61"/>
                  <a:gd name="T12" fmla="*/ 33 w 45"/>
                  <a:gd name="T13" fmla="*/ 28 h 61"/>
                  <a:gd name="T14" fmla="*/ 32 w 45"/>
                  <a:gd name="T15" fmla="*/ 20 h 61"/>
                  <a:gd name="T16" fmla="*/ 21 w 45"/>
                  <a:gd name="T17" fmla="*/ 21 h 61"/>
                  <a:gd name="T18" fmla="*/ 16 w 45"/>
                  <a:gd name="T19" fmla="*/ 26 h 61"/>
                  <a:gd name="T20" fmla="*/ 10 w 45"/>
                  <a:gd name="T21" fmla="*/ 18 h 61"/>
                  <a:gd name="T22" fmla="*/ 19 w 45"/>
                  <a:gd name="T23" fmla="*/ 8 h 61"/>
                  <a:gd name="T24" fmla="*/ 35 w 45"/>
                  <a:gd name="T25" fmla="*/ 14 h 61"/>
                  <a:gd name="T26" fmla="*/ 45 w 45"/>
                  <a:gd name="T27" fmla="*/ 0 h 61"/>
                  <a:gd name="T28" fmla="*/ 33 w 45"/>
                  <a:gd name="T29" fmla="*/ 7 h 61"/>
                  <a:gd name="T30" fmla="*/ 23 w 45"/>
                  <a:gd name="T31" fmla="*/ 4 h 61"/>
                  <a:gd name="T32" fmla="*/ 8 w 45"/>
                  <a:gd name="T33" fmla="*/ 13 h 61"/>
                  <a:gd name="T34" fmla="*/ 4 w 45"/>
                  <a:gd name="T35" fmla="*/ 24 h 61"/>
                  <a:gd name="T36" fmla="*/ 0 w 45"/>
                  <a:gd name="T37" fmla="*/ 41 h 61"/>
                  <a:gd name="T38" fmla="*/ 5 w 45"/>
                  <a:gd name="T39" fmla="*/ 44 h 61"/>
                  <a:gd name="T40" fmla="*/ 3 w 45"/>
                  <a:gd name="T41" fmla="*/ 61 h 61"/>
                  <a:gd name="T42" fmla="*/ 12 w 45"/>
                  <a:gd name="T43" fmla="*/ 54 h 61"/>
                  <a:gd name="T44" fmla="*/ 10 w 45"/>
                  <a:gd name="T45" fmla="*/ 42 h 61"/>
                  <a:gd name="T46" fmla="*/ 16 w 45"/>
                  <a:gd name="T47" fmla="*/ 37 h 61"/>
                  <a:gd name="T48" fmla="*/ 25 w 45"/>
                  <a:gd name="T49" fmla="*/ 5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61">
                    <a:moveTo>
                      <a:pt x="25" y="58"/>
                    </a:moveTo>
                    <a:cubicBezTo>
                      <a:pt x="28" y="58"/>
                      <a:pt x="28" y="60"/>
                      <a:pt x="31" y="60"/>
                    </a:cubicBezTo>
                    <a:cubicBezTo>
                      <a:pt x="31" y="55"/>
                      <a:pt x="31" y="56"/>
                      <a:pt x="31" y="51"/>
                    </a:cubicBezTo>
                    <a:cubicBezTo>
                      <a:pt x="28" y="51"/>
                      <a:pt x="25" y="51"/>
                      <a:pt x="25" y="48"/>
                    </a:cubicBezTo>
                    <a:cubicBezTo>
                      <a:pt x="25" y="46"/>
                      <a:pt x="27" y="44"/>
                      <a:pt x="27" y="41"/>
                    </a:cubicBezTo>
                    <a:cubicBezTo>
                      <a:pt x="27" y="37"/>
                      <a:pt x="23" y="25"/>
                      <a:pt x="26" y="25"/>
                    </a:cubicBezTo>
                    <a:cubicBezTo>
                      <a:pt x="29" y="25"/>
                      <a:pt x="30" y="27"/>
                      <a:pt x="33" y="28"/>
                    </a:cubicBezTo>
                    <a:cubicBezTo>
                      <a:pt x="33" y="25"/>
                      <a:pt x="32" y="23"/>
                      <a:pt x="32" y="20"/>
                    </a:cubicBezTo>
                    <a:cubicBezTo>
                      <a:pt x="28" y="23"/>
                      <a:pt x="24" y="20"/>
                      <a:pt x="21" y="21"/>
                    </a:cubicBezTo>
                    <a:cubicBezTo>
                      <a:pt x="19" y="22"/>
                      <a:pt x="18" y="25"/>
                      <a:pt x="16" y="26"/>
                    </a:cubicBezTo>
                    <a:cubicBezTo>
                      <a:pt x="15" y="25"/>
                      <a:pt x="10" y="18"/>
                      <a:pt x="10" y="18"/>
                    </a:cubicBezTo>
                    <a:cubicBezTo>
                      <a:pt x="11" y="15"/>
                      <a:pt x="14" y="8"/>
                      <a:pt x="19" y="8"/>
                    </a:cubicBezTo>
                    <a:cubicBezTo>
                      <a:pt x="22" y="8"/>
                      <a:pt x="31" y="14"/>
                      <a:pt x="35" y="14"/>
                    </a:cubicBezTo>
                    <a:cubicBezTo>
                      <a:pt x="39" y="14"/>
                      <a:pt x="45" y="1"/>
                      <a:pt x="45" y="0"/>
                    </a:cubicBezTo>
                    <a:cubicBezTo>
                      <a:pt x="41" y="1"/>
                      <a:pt x="40" y="7"/>
                      <a:pt x="33" y="7"/>
                    </a:cubicBezTo>
                    <a:cubicBezTo>
                      <a:pt x="29" y="7"/>
                      <a:pt x="28" y="6"/>
                      <a:pt x="23" y="4"/>
                    </a:cubicBezTo>
                    <a:cubicBezTo>
                      <a:pt x="14" y="2"/>
                      <a:pt x="11" y="6"/>
                      <a:pt x="8" y="13"/>
                    </a:cubicBezTo>
                    <a:cubicBezTo>
                      <a:pt x="7" y="17"/>
                      <a:pt x="9" y="24"/>
                      <a:pt x="4" y="24"/>
                    </a:cubicBezTo>
                    <a:cubicBezTo>
                      <a:pt x="4" y="31"/>
                      <a:pt x="4" y="36"/>
                      <a:pt x="0" y="41"/>
                    </a:cubicBezTo>
                    <a:cubicBezTo>
                      <a:pt x="1" y="42"/>
                      <a:pt x="3" y="43"/>
                      <a:pt x="5" y="44"/>
                    </a:cubicBezTo>
                    <a:cubicBezTo>
                      <a:pt x="5" y="44"/>
                      <a:pt x="3" y="60"/>
                      <a:pt x="3" y="61"/>
                    </a:cubicBezTo>
                    <a:cubicBezTo>
                      <a:pt x="3" y="61"/>
                      <a:pt x="11" y="58"/>
                      <a:pt x="12" y="54"/>
                    </a:cubicBezTo>
                    <a:cubicBezTo>
                      <a:pt x="10" y="42"/>
                      <a:pt x="10" y="42"/>
                      <a:pt x="10" y="42"/>
                    </a:cubicBezTo>
                    <a:cubicBezTo>
                      <a:pt x="10" y="42"/>
                      <a:pt x="11" y="37"/>
                      <a:pt x="16" y="37"/>
                    </a:cubicBezTo>
                    <a:cubicBezTo>
                      <a:pt x="16" y="43"/>
                      <a:pt x="19" y="58"/>
                      <a:pt x="25" y="5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6" name="Freeform 392"/>
              <p:cNvSpPr>
                <a:spLocks/>
              </p:cNvSpPr>
              <p:nvPr/>
            </p:nvSpPr>
            <p:spPr bwMode="auto">
              <a:xfrm>
                <a:off x="4517" y="1893"/>
                <a:ext cx="36" cy="54"/>
              </a:xfrm>
              <a:custGeom>
                <a:avLst/>
                <a:gdLst>
                  <a:gd name="T0" fmla="*/ 0 w 15"/>
                  <a:gd name="T1" fmla="*/ 23 h 23"/>
                  <a:gd name="T2" fmla="*/ 15 w 15"/>
                  <a:gd name="T3" fmla="*/ 2 h 23"/>
                  <a:gd name="T4" fmla="*/ 15 w 15"/>
                  <a:gd name="T5" fmla="*/ 0 h 23"/>
                  <a:gd name="T6" fmla="*/ 5 w 15"/>
                  <a:gd name="T7" fmla="*/ 15 h 23"/>
                  <a:gd name="T8" fmla="*/ 1 w 15"/>
                  <a:gd name="T9" fmla="*/ 18 h 23"/>
                  <a:gd name="T10" fmla="*/ 0 w 15"/>
                  <a:gd name="T11" fmla="*/ 23 h 23"/>
                </a:gdLst>
                <a:ahLst/>
                <a:cxnLst>
                  <a:cxn ang="0">
                    <a:pos x="T0" y="T1"/>
                  </a:cxn>
                  <a:cxn ang="0">
                    <a:pos x="T2" y="T3"/>
                  </a:cxn>
                  <a:cxn ang="0">
                    <a:pos x="T4" y="T5"/>
                  </a:cxn>
                  <a:cxn ang="0">
                    <a:pos x="T6" y="T7"/>
                  </a:cxn>
                  <a:cxn ang="0">
                    <a:pos x="T8" y="T9"/>
                  </a:cxn>
                  <a:cxn ang="0">
                    <a:pos x="T10" y="T11"/>
                  </a:cxn>
                </a:cxnLst>
                <a:rect l="0" t="0" r="r" b="b"/>
                <a:pathLst>
                  <a:path w="15" h="23">
                    <a:moveTo>
                      <a:pt x="0" y="23"/>
                    </a:moveTo>
                    <a:cubicBezTo>
                      <a:pt x="6" y="21"/>
                      <a:pt x="15" y="8"/>
                      <a:pt x="15" y="2"/>
                    </a:cubicBezTo>
                    <a:cubicBezTo>
                      <a:pt x="15" y="1"/>
                      <a:pt x="15" y="0"/>
                      <a:pt x="15" y="0"/>
                    </a:cubicBezTo>
                    <a:cubicBezTo>
                      <a:pt x="8" y="2"/>
                      <a:pt x="10" y="10"/>
                      <a:pt x="5" y="15"/>
                    </a:cubicBezTo>
                    <a:cubicBezTo>
                      <a:pt x="4" y="16"/>
                      <a:pt x="1" y="17"/>
                      <a:pt x="1" y="18"/>
                    </a:cubicBezTo>
                    <a:cubicBezTo>
                      <a:pt x="0" y="20"/>
                      <a:pt x="0" y="22"/>
                      <a:pt x="0" y="2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7" name="Freeform 393"/>
              <p:cNvSpPr>
                <a:spLocks/>
              </p:cNvSpPr>
              <p:nvPr/>
            </p:nvSpPr>
            <p:spPr bwMode="auto">
              <a:xfrm>
                <a:off x="4598" y="1910"/>
                <a:ext cx="75" cy="87"/>
              </a:xfrm>
              <a:custGeom>
                <a:avLst/>
                <a:gdLst>
                  <a:gd name="T0" fmla="*/ 0 w 32"/>
                  <a:gd name="T1" fmla="*/ 22 h 37"/>
                  <a:gd name="T2" fmla="*/ 2 w 32"/>
                  <a:gd name="T3" fmla="*/ 27 h 37"/>
                  <a:gd name="T4" fmla="*/ 5 w 32"/>
                  <a:gd name="T5" fmla="*/ 22 h 37"/>
                  <a:gd name="T6" fmla="*/ 11 w 32"/>
                  <a:gd name="T7" fmla="*/ 22 h 37"/>
                  <a:gd name="T8" fmla="*/ 12 w 32"/>
                  <a:gd name="T9" fmla="*/ 28 h 37"/>
                  <a:gd name="T10" fmla="*/ 17 w 32"/>
                  <a:gd name="T11" fmla="*/ 37 h 37"/>
                  <a:gd name="T12" fmla="*/ 23 w 32"/>
                  <a:gd name="T13" fmla="*/ 37 h 37"/>
                  <a:gd name="T14" fmla="*/ 30 w 32"/>
                  <a:gd name="T15" fmla="*/ 27 h 37"/>
                  <a:gd name="T16" fmla="*/ 30 w 32"/>
                  <a:gd name="T17" fmla="*/ 33 h 37"/>
                  <a:gd name="T18" fmla="*/ 32 w 32"/>
                  <a:gd name="T19" fmla="*/ 26 h 37"/>
                  <a:gd name="T20" fmla="*/ 30 w 32"/>
                  <a:gd name="T21" fmla="*/ 10 h 37"/>
                  <a:gd name="T22" fmla="*/ 27 w 32"/>
                  <a:gd name="T23" fmla="*/ 3 h 37"/>
                  <a:gd name="T24" fmla="*/ 24 w 32"/>
                  <a:gd name="T25" fmla="*/ 0 h 37"/>
                  <a:gd name="T26" fmla="*/ 14 w 32"/>
                  <a:gd name="T27" fmla="*/ 16 h 37"/>
                  <a:gd name="T28" fmla="*/ 11 w 32"/>
                  <a:gd name="T29" fmla="*/ 12 h 37"/>
                  <a:gd name="T30" fmla="*/ 0 w 32"/>
                  <a:gd name="T31" fmla="*/ 18 h 37"/>
                  <a:gd name="T32" fmla="*/ 0 w 32"/>
                  <a:gd name="T33"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7">
                    <a:moveTo>
                      <a:pt x="0" y="22"/>
                    </a:moveTo>
                    <a:cubicBezTo>
                      <a:pt x="0" y="24"/>
                      <a:pt x="1" y="25"/>
                      <a:pt x="2" y="27"/>
                    </a:cubicBezTo>
                    <a:cubicBezTo>
                      <a:pt x="2" y="25"/>
                      <a:pt x="3" y="22"/>
                      <a:pt x="5" y="22"/>
                    </a:cubicBezTo>
                    <a:cubicBezTo>
                      <a:pt x="11" y="22"/>
                      <a:pt x="11" y="22"/>
                      <a:pt x="11" y="22"/>
                    </a:cubicBezTo>
                    <a:cubicBezTo>
                      <a:pt x="11" y="22"/>
                      <a:pt x="14" y="26"/>
                      <a:pt x="12" y="28"/>
                    </a:cubicBezTo>
                    <a:cubicBezTo>
                      <a:pt x="14" y="30"/>
                      <a:pt x="14" y="34"/>
                      <a:pt x="17" y="37"/>
                    </a:cubicBezTo>
                    <a:cubicBezTo>
                      <a:pt x="23" y="37"/>
                      <a:pt x="23" y="37"/>
                      <a:pt x="23" y="37"/>
                    </a:cubicBezTo>
                    <a:cubicBezTo>
                      <a:pt x="23" y="33"/>
                      <a:pt x="28" y="27"/>
                      <a:pt x="30" y="27"/>
                    </a:cubicBezTo>
                    <a:cubicBezTo>
                      <a:pt x="30" y="27"/>
                      <a:pt x="28" y="31"/>
                      <a:pt x="30" y="33"/>
                    </a:cubicBezTo>
                    <a:cubicBezTo>
                      <a:pt x="32" y="26"/>
                      <a:pt x="32" y="26"/>
                      <a:pt x="32" y="26"/>
                    </a:cubicBezTo>
                    <a:cubicBezTo>
                      <a:pt x="31" y="22"/>
                      <a:pt x="28" y="13"/>
                      <a:pt x="30" y="10"/>
                    </a:cubicBezTo>
                    <a:cubicBezTo>
                      <a:pt x="29" y="10"/>
                      <a:pt x="27" y="5"/>
                      <a:pt x="27" y="3"/>
                    </a:cubicBezTo>
                    <a:cubicBezTo>
                      <a:pt x="26" y="3"/>
                      <a:pt x="24" y="2"/>
                      <a:pt x="24" y="0"/>
                    </a:cubicBezTo>
                    <a:cubicBezTo>
                      <a:pt x="22" y="5"/>
                      <a:pt x="19" y="16"/>
                      <a:pt x="14" y="16"/>
                    </a:cubicBezTo>
                    <a:cubicBezTo>
                      <a:pt x="13" y="16"/>
                      <a:pt x="11" y="14"/>
                      <a:pt x="11" y="12"/>
                    </a:cubicBezTo>
                    <a:cubicBezTo>
                      <a:pt x="11" y="12"/>
                      <a:pt x="6" y="18"/>
                      <a:pt x="0" y="18"/>
                    </a:cubicBezTo>
                    <a:cubicBezTo>
                      <a:pt x="0" y="20"/>
                      <a:pt x="0" y="21"/>
                      <a:pt x="0" y="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8" name="Freeform 394"/>
              <p:cNvSpPr>
                <a:spLocks/>
              </p:cNvSpPr>
              <p:nvPr/>
            </p:nvSpPr>
            <p:spPr bwMode="auto">
              <a:xfrm>
                <a:off x="4591" y="1881"/>
                <a:ext cx="12" cy="21"/>
              </a:xfrm>
              <a:custGeom>
                <a:avLst/>
                <a:gdLst>
                  <a:gd name="T0" fmla="*/ 3 w 5"/>
                  <a:gd name="T1" fmla="*/ 9 h 9"/>
                  <a:gd name="T2" fmla="*/ 5 w 5"/>
                  <a:gd name="T3" fmla="*/ 5 h 9"/>
                  <a:gd name="T4" fmla="*/ 5 w 5"/>
                  <a:gd name="T5" fmla="*/ 0 h 9"/>
                  <a:gd name="T6" fmla="*/ 0 w 5"/>
                  <a:gd name="T7" fmla="*/ 1 h 9"/>
                  <a:gd name="T8" fmla="*/ 3 w 5"/>
                  <a:gd name="T9" fmla="*/ 9 h 9"/>
                </a:gdLst>
                <a:ahLst/>
                <a:cxnLst>
                  <a:cxn ang="0">
                    <a:pos x="T0" y="T1"/>
                  </a:cxn>
                  <a:cxn ang="0">
                    <a:pos x="T2" y="T3"/>
                  </a:cxn>
                  <a:cxn ang="0">
                    <a:pos x="T4" y="T5"/>
                  </a:cxn>
                  <a:cxn ang="0">
                    <a:pos x="T6" y="T7"/>
                  </a:cxn>
                  <a:cxn ang="0">
                    <a:pos x="T8" y="T9"/>
                  </a:cxn>
                </a:cxnLst>
                <a:rect l="0" t="0" r="r" b="b"/>
                <a:pathLst>
                  <a:path w="5" h="9">
                    <a:moveTo>
                      <a:pt x="3" y="9"/>
                    </a:moveTo>
                    <a:cubicBezTo>
                      <a:pt x="4" y="9"/>
                      <a:pt x="5" y="7"/>
                      <a:pt x="5" y="5"/>
                    </a:cubicBezTo>
                    <a:cubicBezTo>
                      <a:pt x="5" y="4"/>
                      <a:pt x="5" y="2"/>
                      <a:pt x="5" y="0"/>
                    </a:cubicBezTo>
                    <a:cubicBezTo>
                      <a:pt x="4" y="0"/>
                      <a:pt x="2" y="1"/>
                      <a:pt x="0" y="1"/>
                    </a:cubicBezTo>
                    <a:cubicBezTo>
                      <a:pt x="0" y="5"/>
                      <a:pt x="0" y="9"/>
                      <a:pt x="3"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9" name="Freeform 395"/>
              <p:cNvSpPr>
                <a:spLocks/>
              </p:cNvSpPr>
              <p:nvPr/>
            </p:nvSpPr>
            <p:spPr bwMode="auto">
              <a:xfrm>
                <a:off x="4541" y="1744"/>
                <a:ext cx="45" cy="97"/>
              </a:xfrm>
              <a:custGeom>
                <a:avLst/>
                <a:gdLst>
                  <a:gd name="T0" fmla="*/ 0 w 19"/>
                  <a:gd name="T1" fmla="*/ 22 h 41"/>
                  <a:gd name="T2" fmla="*/ 8 w 19"/>
                  <a:gd name="T3" fmla="*/ 38 h 41"/>
                  <a:gd name="T4" fmla="*/ 13 w 19"/>
                  <a:gd name="T5" fmla="*/ 41 h 41"/>
                  <a:gd name="T6" fmla="*/ 17 w 19"/>
                  <a:gd name="T7" fmla="*/ 40 h 41"/>
                  <a:gd name="T8" fmla="*/ 17 w 19"/>
                  <a:gd name="T9" fmla="*/ 30 h 41"/>
                  <a:gd name="T10" fmla="*/ 13 w 19"/>
                  <a:gd name="T11" fmla="*/ 30 h 41"/>
                  <a:gd name="T12" fmla="*/ 13 w 19"/>
                  <a:gd name="T13" fmla="*/ 24 h 41"/>
                  <a:gd name="T14" fmla="*/ 19 w 19"/>
                  <a:gd name="T15" fmla="*/ 14 h 41"/>
                  <a:gd name="T16" fmla="*/ 14 w 19"/>
                  <a:gd name="T17" fmla="*/ 2 h 41"/>
                  <a:gd name="T18" fmla="*/ 12 w 19"/>
                  <a:gd name="T19" fmla="*/ 4 h 41"/>
                  <a:gd name="T20" fmla="*/ 7 w 19"/>
                  <a:gd name="T21" fmla="*/ 0 h 41"/>
                  <a:gd name="T22" fmla="*/ 4 w 19"/>
                  <a:gd name="T23" fmla="*/ 0 h 41"/>
                  <a:gd name="T24" fmla="*/ 0 w 19"/>
                  <a:gd name="T25" fmla="*/ 18 h 41"/>
                  <a:gd name="T26" fmla="*/ 0 w 19"/>
                  <a:gd name="T27" fmla="*/ 2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41">
                    <a:moveTo>
                      <a:pt x="0" y="22"/>
                    </a:moveTo>
                    <a:cubicBezTo>
                      <a:pt x="0" y="28"/>
                      <a:pt x="9" y="37"/>
                      <a:pt x="8" y="38"/>
                    </a:cubicBezTo>
                    <a:cubicBezTo>
                      <a:pt x="9" y="40"/>
                      <a:pt x="9" y="41"/>
                      <a:pt x="13" y="41"/>
                    </a:cubicBezTo>
                    <a:cubicBezTo>
                      <a:pt x="15" y="41"/>
                      <a:pt x="17" y="40"/>
                      <a:pt x="17" y="40"/>
                    </a:cubicBezTo>
                    <a:cubicBezTo>
                      <a:pt x="16" y="36"/>
                      <a:pt x="17" y="34"/>
                      <a:pt x="17" y="30"/>
                    </a:cubicBezTo>
                    <a:cubicBezTo>
                      <a:pt x="17" y="30"/>
                      <a:pt x="15" y="30"/>
                      <a:pt x="13" y="30"/>
                    </a:cubicBezTo>
                    <a:cubicBezTo>
                      <a:pt x="15" y="28"/>
                      <a:pt x="13" y="28"/>
                      <a:pt x="13" y="24"/>
                    </a:cubicBezTo>
                    <a:cubicBezTo>
                      <a:pt x="13" y="22"/>
                      <a:pt x="18" y="18"/>
                      <a:pt x="19" y="14"/>
                    </a:cubicBezTo>
                    <a:cubicBezTo>
                      <a:pt x="17" y="13"/>
                      <a:pt x="14" y="5"/>
                      <a:pt x="14" y="2"/>
                    </a:cubicBezTo>
                    <a:cubicBezTo>
                      <a:pt x="13" y="3"/>
                      <a:pt x="13" y="4"/>
                      <a:pt x="12" y="4"/>
                    </a:cubicBezTo>
                    <a:cubicBezTo>
                      <a:pt x="11" y="4"/>
                      <a:pt x="8" y="2"/>
                      <a:pt x="7" y="0"/>
                    </a:cubicBezTo>
                    <a:cubicBezTo>
                      <a:pt x="4" y="0"/>
                      <a:pt x="4" y="0"/>
                      <a:pt x="4" y="0"/>
                    </a:cubicBezTo>
                    <a:cubicBezTo>
                      <a:pt x="5" y="3"/>
                      <a:pt x="0" y="18"/>
                      <a:pt x="0" y="18"/>
                    </a:cubicBezTo>
                    <a:cubicBezTo>
                      <a:pt x="0" y="19"/>
                      <a:pt x="0" y="20"/>
                      <a:pt x="0" y="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0" name="Freeform 396"/>
              <p:cNvSpPr>
                <a:spLocks/>
              </p:cNvSpPr>
              <p:nvPr/>
            </p:nvSpPr>
            <p:spPr bwMode="auto">
              <a:xfrm>
                <a:off x="4350" y="1718"/>
                <a:ext cx="38" cy="36"/>
              </a:xfrm>
              <a:custGeom>
                <a:avLst/>
                <a:gdLst>
                  <a:gd name="T0" fmla="*/ 0 w 16"/>
                  <a:gd name="T1" fmla="*/ 8 h 15"/>
                  <a:gd name="T2" fmla="*/ 1 w 16"/>
                  <a:gd name="T3" fmla="*/ 8 h 15"/>
                  <a:gd name="T4" fmla="*/ 7 w 16"/>
                  <a:gd name="T5" fmla="*/ 15 h 15"/>
                  <a:gd name="T6" fmla="*/ 16 w 16"/>
                  <a:gd name="T7" fmla="*/ 4 h 15"/>
                  <a:gd name="T8" fmla="*/ 13 w 16"/>
                  <a:gd name="T9" fmla="*/ 0 h 15"/>
                  <a:gd name="T10" fmla="*/ 5 w 16"/>
                  <a:gd name="T11" fmla="*/ 0 h 15"/>
                  <a:gd name="T12" fmla="*/ 0 w 16"/>
                  <a:gd name="T13" fmla="*/ 8 h 15"/>
                </a:gdLst>
                <a:ahLst/>
                <a:cxnLst>
                  <a:cxn ang="0">
                    <a:pos x="T0" y="T1"/>
                  </a:cxn>
                  <a:cxn ang="0">
                    <a:pos x="T2" y="T3"/>
                  </a:cxn>
                  <a:cxn ang="0">
                    <a:pos x="T4" y="T5"/>
                  </a:cxn>
                  <a:cxn ang="0">
                    <a:pos x="T6" y="T7"/>
                  </a:cxn>
                  <a:cxn ang="0">
                    <a:pos x="T8" y="T9"/>
                  </a:cxn>
                  <a:cxn ang="0">
                    <a:pos x="T10" y="T11"/>
                  </a:cxn>
                  <a:cxn ang="0">
                    <a:pos x="T12" y="T13"/>
                  </a:cxn>
                </a:cxnLst>
                <a:rect l="0" t="0" r="r" b="b"/>
                <a:pathLst>
                  <a:path w="16" h="15">
                    <a:moveTo>
                      <a:pt x="0" y="8"/>
                    </a:moveTo>
                    <a:cubicBezTo>
                      <a:pt x="1" y="8"/>
                      <a:pt x="1" y="8"/>
                      <a:pt x="1" y="8"/>
                    </a:cubicBezTo>
                    <a:cubicBezTo>
                      <a:pt x="1" y="12"/>
                      <a:pt x="3" y="15"/>
                      <a:pt x="7" y="15"/>
                    </a:cubicBezTo>
                    <a:cubicBezTo>
                      <a:pt x="12" y="15"/>
                      <a:pt x="16" y="9"/>
                      <a:pt x="16" y="4"/>
                    </a:cubicBezTo>
                    <a:cubicBezTo>
                      <a:pt x="16" y="3"/>
                      <a:pt x="14" y="2"/>
                      <a:pt x="13" y="0"/>
                    </a:cubicBezTo>
                    <a:cubicBezTo>
                      <a:pt x="5" y="0"/>
                      <a:pt x="5" y="0"/>
                      <a:pt x="5" y="0"/>
                    </a:cubicBezTo>
                    <a:cubicBezTo>
                      <a:pt x="4" y="2"/>
                      <a:pt x="1" y="5"/>
                      <a:pt x="0"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1" name="Freeform 397"/>
              <p:cNvSpPr>
                <a:spLocks/>
              </p:cNvSpPr>
              <p:nvPr/>
            </p:nvSpPr>
            <p:spPr bwMode="auto">
              <a:xfrm>
                <a:off x="4520" y="1617"/>
                <a:ext cx="26" cy="54"/>
              </a:xfrm>
              <a:custGeom>
                <a:avLst/>
                <a:gdLst>
                  <a:gd name="T0" fmla="*/ 3 w 11"/>
                  <a:gd name="T1" fmla="*/ 8 h 23"/>
                  <a:gd name="T2" fmla="*/ 0 w 11"/>
                  <a:gd name="T3" fmla="*/ 8 h 23"/>
                  <a:gd name="T4" fmla="*/ 0 w 11"/>
                  <a:gd name="T5" fmla="*/ 14 h 23"/>
                  <a:gd name="T6" fmla="*/ 5 w 11"/>
                  <a:gd name="T7" fmla="*/ 23 h 23"/>
                  <a:gd name="T8" fmla="*/ 11 w 11"/>
                  <a:gd name="T9" fmla="*/ 14 h 23"/>
                  <a:gd name="T10" fmla="*/ 11 w 11"/>
                  <a:gd name="T11" fmla="*/ 1 h 23"/>
                  <a:gd name="T12" fmla="*/ 3 w 11"/>
                  <a:gd name="T13" fmla="*/ 8 h 23"/>
                </a:gdLst>
                <a:ahLst/>
                <a:cxnLst>
                  <a:cxn ang="0">
                    <a:pos x="T0" y="T1"/>
                  </a:cxn>
                  <a:cxn ang="0">
                    <a:pos x="T2" y="T3"/>
                  </a:cxn>
                  <a:cxn ang="0">
                    <a:pos x="T4" y="T5"/>
                  </a:cxn>
                  <a:cxn ang="0">
                    <a:pos x="T6" y="T7"/>
                  </a:cxn>
                  <a:cxn ang="0">
                    <a:pos x="T8" y="T9"/>
                  </a:cxn>
                  <a:cxn ang="0">
                    <a:pos x="T10" y="T11"/>
                  </a:cxn>
                  <a:cxn ang="0">
                    <a:pos x="T12" y="T13"/>
                  </a:cxn>
                </a:cxnLst>
                <a:rect l="0" t="0" r="r" b="b"/>
                <a:pathLst>
                  <a:path w="11" h="23">
                    <a:moveTo>
                      <a:pt x="3" y="8"/>
                    </a:moveTo>
                    <a:cubicBezTo>
                      <a:pt x="2" y="8"/>
                      <a:pt x="1" y="8"/>
                      <a:pt x="0" y="8"/>
                    </a:cubicBezTo>
                    <a:cubicBezTo>
                      <a:pt x="0" y="9"/>
                      <a:pt x="0" y="11"/>
                      <a:pt x="0" y="14"/>
                    </a:cubicBezTo>
                    <a:cubicBezTo>
                      <a:pt x="0" y="18"/>
                      <a:pt x="2" y="23"/>
                      <a:pt x="5" y="23"/>
                    </a:cubicBezTo>
                    <a:cubicBezTo>
                      <a:pt x="9" y="23"/>
                      <a:pt x="11" y="19"/>
                      <a:pt x="11" y="14"/>
                    </a:cubicBezTo>
                    <a:cubicBezTo>
                      <a:pt x="11" y="11"/>
                      <a:pt x="11" y="7"/>
                      <a:pt x="11" y="1"/>
                    </a:cubicBezTo>
                    <a:cubicBezTo>
                      <a:pt x="6" y="1"/>
                      <a:pt x="3" y="0"/>
                      <a:pt x="3"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2" name="Freeform 398"/>
              <p:cNvSpPr>
                <a:spLocks/>
              </p:cNvSpPr>
              <p:nvPr/>
            </p:nvSpPr>
            <p:spPr bwMode="auto">
              <a:xfrm>
                <a:off x="4324" y="2231"/>
                <a:ext cx="165" cy="59"/>
              </a:xfrm>
              <a:custGeom>
                <a:avLst/>
                <a:gdLst>
                  <a:gd name="T0" fmla="*/ 50 w 70"/>
                  <a:gd name="T1" fmla="*/ 23 h 25"/>
                  <a:gd name="T2" fmla="*/ 53 w 70"/>
                  <a:gd name="T3" fmla="*/ 20 h 25"/>
                  <a:gd name="T4" fmla="*/ 57 w 70"/>
                  <a:gd name="T5" fmla="*/ 23 h 25"/>
                  <a:gd name="T6" fmla="*/ 68 w 70"/>
                  <a:gd name="T7" fmla="*/ 25 h 25"/>
                  <a:gd name="T8" fmla="*/ 70 w 70"/>
                  <a:gd name="T9" fmla="*/ 22 h 25"/>
                  <a:gd name="T10" fmla="*/ 67 w 70"/>
                  <a:gd name="T11" fmla="*/ 17 h 25"/>
                  <a:gd name="T12" fmla="*/ 60 w 70"/>
                  <a:gd name="T13" fmla="*/ 14 h 25"/>
                  <a:gd name="T14" fmla="*/ 42 w 70"/>
                  <a:gd name="T15" fmla="*/ 4 h 25"/>
                  <a:gd name="T16" fmla="*/ 37 w 70"/>
                  <a:gd name="T17" fmla="*/ 4 h 25"/>
                  <a:gd name="T18" fmla="*/ 21 w 70"/>
                  <a:gd name="T19" fmla="*/ 3 h 25"/>
                  <a:gd name="T20" fmla="*/ 12 w 70"/>
                  <a:gd name="T21" fmla="*/ 0 h 25"/>
                  <a:gd name="T22" fmla="*/ 7 w 70"/>
                  <a:gd name="T23" fmla="*/ 0 h 25"/>
                  <a:gd name="T24" fmla="*/ 0 w 70"/>
                  <a:gd name="T25" fmla="*/ 7 h 25"/>
                  <a:gd name="T26" fmla="*/ 10 w 70"/>
                  <a:gd name="T27" fmla="*/ 13 h 25"/>
                  <a:gd name="T28" fmla="*/ 18 w 70"/>
                  <a:gd name="T29" fmla="*/ 15 h 25"/>
                  <a:gd name="T30" fmla="*/ 23 w 70"/>
                  <a:gd name="T31" fmla="*/ 15 h 25"/>
                  <a:gd name="T32" fmla="*/ 32 w 70"/>
                  <a:gd name="T33" fmla="*/ 17 h 25"/>
                  <a:gd name="T34" fmla="*/ 50 w 70"/>
                  <a:gd name="T35"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 h="25">
                    <a:moveTo>
                      <a:pt x="50" y="23"/>
                    </a:moveTo>
                    <a:cubicBezTo>
                      <a:pt x="52" y="23"/>
                      <a:pt x="52" y="20"/>
                      <a:pt x="53" y="20"/>
                    </a:cubicBezTo>
                    <a:cubicBezTo>
                      <a:pt x="55" y="20"/>
                      <a:pt x="56" y="23"/>
                      <a:pt x="57" y="23"/>
                    </a:cubicBezTo>
                    <a:cubicBezTo>
                      <a:pt x="61" y="23"/>
                      <a:pt x="68" y="25"/>
                      <a:pt x="68" y="25"/>
                    </a:cubicBezTo>
                    <a:cubicBezTo>
                      <a:pt x="69" y="25"/>
                      <a:pt x="70" y="23"/>
                      <a:pt x="70" y="22"/>
                    </a:cubicBezTo>
                    <a:cubicBezTo>
                      <a:pt x="70" y="19"/>
                      <a:pt x="68" y="19"/>
                      <a:pt x="67" y="17"/>
                    </a:cubicBezTo>
                    <a:cubicBezTo>
                      <a:pt x="66" y="18"/>
                      <a:pt x="60" y="14"/>
                      <a:pt x="60" y="14"/>
                    </a:cubicBezTo>
                    <a:cubicBezTo>
                      <a:pt x="52" y="16"/>
                      <a:pt x="49" y="4"/>
                      <a:pt x="42" y="4"/>
                    </a:cubicBezTo>
                    <a:cubicBezTo>
                      <a:pt x="40" y="4"/>
                      <a:pt x="40" y="6"/>
                      <a:pt x="37" y="4"/>
                    </a:cubicBezTo>
                    <a:cubicBezTo>
                      <a:pt x="36" y="7"/>
                      <a:pt x="21" y="6"/>
                      <a:pt x="21" y="3"/>
                    </a:cubicBezTo>
                    <a:cubicBezTo>
                      <a:pt x="19" y="3"/>
                      <a:pt x="12" y="2"/>
                      <a:pt x="12" y="0"/>
                    </a:cubicBezTo>
                    <a:cubicBezTo>
                      <a:pt x="11" y="1"/>
                      <a:pt x="9" y="0"/>
                      <a:pt x="7" y="0"/>
                    </a:cubicBezTo>
                    <a:cubicBezTo>
                      <a:pt x="3" y="0"/>
                      <a:pt x="5" y="6"/>
                      <a:pt x="0" y="7"/>
                    </a:cubicBezTo>
                    <a:cubicBezTo>
                      <a:pt x="3" y="9"/>
                      <a:pt x="7" y="13"/>
                      <a:pt x="10" y="13"/>
                    </a:cubicBezTo>
                    <a:cubicBezTo>
                      <a:pt x="10" y="13"/>
                      <a:pt x="17" y="15"/>
                      <a:pt x="18" y="15"/>
                    </a:cubicBezTo>
                    <a:cubicBezTo>
                      <a:pt x="18" y="15"/>
                      <a:pt x="21" y="15"/>
                      <a:pt x="23" y="15"/>
                    </a:cubicBezTo>
                    <a:cubicBezTo>
                      <a:pt x="27" y="15"/>
                      <a:pt x="28" y="17"/>
                      <a:pt x="32" y="17"/>
                    </a:cubicBezTo>
                    <a:cubicBezTo>
                      <a:pt x="32" y="18"/>
                      <a:pt x="48" y="23"/>
                      <a:pt x="50" y="2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3" name="Freeform 399"/>
              <p:cNvSpPr>
                <a:spLocks/>
              </p:cNvSpPr>
              <p:nvPr/>
            </p:nvSpPr>
            <p:spPr bwMode="auto">
              <a:xfrm>
                <a:off x="3903" y="1924"/>
                <a:ext cx="40" cy="78"/>
              </a:xfrm>
              <a:custGeom>
                <a:avLst/>
                <a:gdLst>
                  <a:gd name="T0" fmla="*/ 3 w 17"/>
                  <a:gd name="T1" fmla="*/ 0 h 33"/>
                  <a:gd name="T2" fmla="*/ 0 w 17"/>
                  <a:gd name="T3" fmla="*/ 18 h 33"/>
                  <a:gd name="T4" fmla="*/ 5 w 17"/>
                  <a:gd name="T5" fmla="*/ 33 h 33"/>
                  <a:gd name="T6" fmla="*/ 17 w 17"/>
                  <a:gd name="T7" fmla="*/ 22 h 33"/>
                  <a:gd name="T8" fmla="*/ 3 w 17"/>
                  <a:gd name="T9" fmla="*/ 0 h 33"/>
                </a:gdLst>
                <a:ahLst/>
                <a:cxnLst>
                  <a:cxn ang="0">
                    <a:pos x="T0" y="T1"/>
                  </a:cxn>
                  <a:cxn ang="0">
                    <a:pos x="T2" y="T3"/>
                  </a:cxn>
                  <a:cxn ang="0">
                    <a:pos x="T4" y="T5"/>
                  </a:cxn>
                  <a:cxn ang="0">
                    <a:pos x="T6" y="T7"/>
                  </a:cxn>
                  <a:cxn ang="0">
                    <a:pos x="T8" y="T9"/>
                  </a:cxn>
                </a:cxnLst>
                <a:rect l="0" t="0" r="r" b="b"/>
                <a:pathLst>
                  <a:path w="17" h="33">
                    <a:moveTo>
                      <a:pt x="3" y="0"/>
                    </a:moveTo>
                    <a:cubicBezTo>
                      <a:pt x="1" y="5"/>
                      <a:pt x="0" y="10"/>
                      <a:pt x="0" y="18"/>
                    </a:cubicBezTo>
                    <a:cubicBezTo>
                      <a:pt x="0" y="21"/>
                      <a:pt x="3" y="30"/>
                      <a:pt x="5" y="33"/>
                    </a:cubicBezTo>
                    <a:cubicBezTo>
                      <a:pt x="10" y="33"/>
                      <a:pt x="17" y="30"/>
                      <a:pt x="17" y="22"/>
                    </a:cubicBezTo>
                    <a:cubicBezTo>
                      <a:pt x="12" y="4"/>
                      <a:pt x="9" y="7"/>
                      <a:pt x="3"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4" name="Freeform 400"/>
              <p:cNvSpPr>
                <a:spLocks/>
              </p:cNvSpPr>
              <p:nvPr/>
            </p:nvSpPr>
            <p:spPr bwMode="auto">
              <a:xfrm>
                <a:off x="4560" y="1043"/>
                <a:ext cx="130" cy="167"/>
              </a:xfrm>
              <a:custGeom>
                <a:avLst/>
                <a:gdLst>
                  <a:gd name="T0" fmla="*/ 50 w 55"/>
                  <a:gd name="T1" fmla="*/ 47 h 71"/>
                  <a:gd name="T2" fmla="*/ 30 w 55"/>
                  <a:gd name="T3" fmla="*/ 30 h 71"/>
                  <a:gd name="T4" fmla="*/ 18 w 55"/>
                  <a:gd name="T5" fmla="*/ 16 h 71"/>
                  <a:gd name="T6" fmla="*/ 5 w 55"/>
                  <a:gd name="T7" fmla="*/ 1 h 71"/>
                  <a:gd name="T8" fmla="*/ 0 w 55"/>
                  <a:gd name="T9" fmla="*/ 0 h 71"/>
                  <a:gd name="T10" fmla="*/ 4 w 55"/>
                  <a:gd name="T11" fmla="*/ 8 h 71"/>
                  <a:gd name="T12" fmla="*/ 21 w 55"/>
                  <a:gd name="T13" fmla="*/ 29 h 71"/>
                  <a:gd name="T14" fmla="*/ 30 w 55"/>
                  <a:gd name="T15" fmla="*/ 41 h 71"/>
                  <a:gd name="T16" fmla="*/ 37 w 55"/>
                  <a:gd name="T17" fmla="*/ 50 h 71"/>
                  <a:gd name="T18" fmla="*/ 41 w 55"/>
                  <a:gd name="T19" fmla="*/ 59 h 71"/>
                  <a:gd name="T20" fmla="*/ 48 w 55"/>
                  <a:gd name="T21" fmla="*/ 71 h 71"/>
                  <a:gd name="T22" fmla="*/ 48 w 55"/>
                  <a:gd name="T23" fmla="*/ 64 h 71"/>
                  <a:gd name="T24" fmla="*/ 51 w 55"/>
                  <a:gd name="T25" fmla="*/ 64 h 71"/>
                  <a:gd name="T26" fmla="*/ 55 w 55"/>
                  <a:gd name="T27" fmla="*/ 66 h 71"/>
                  <a:gd name="T28" fmla="*/ 38 w 55"/>
                  <a:gd name="T29" fmla="*/ 41 h 71"/>
                  <a:gd name="T30" fmla="*/ 40 w 55"/>
                  <a:gd name="T31" fmla="*/ 40 h 71"/>
                  <a:gd name="T32" fmla="*/ 50 w 55"/>
                  <a:gd name="T33" fmla="*/ 4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71">
                    <a:moveTo>
                      <a:pt x="50" y="47"/>
                    </a:moveTo>
                    <a:cubicBezTo>
                      <a:pt x="46" y="40"/>
                      <a:pt x="35" y="36"/>
                      <a:pt x="30" y="30"/>
                    </a:cubicBezTo>
                    <a:cubicBezTo>
                      <a:pt x="26" y="26"/>
                      <a:pt x="22" y="21"/>
                      <a:pt x="18" y="16"/>
                    </a:cubicBezTo>
                    <a:cubicBezTo>
                      <a:pt x="14" y="13"/>
                      <a:pt x="14" y="11"/>
                      <a:pt x="5" y="1"/>
                    </a:cubicBezTo>
                    <a:cubicBezTo>
                      <a:pt x="3" y="1"/>
                      <a:pt x="1" y="0"/>
                      <a:pt x="0" y="0"/>
                    </a:cubicBezTo>
                    <a:cubicBezTo>
                      <a:pt x="1" y="4"/>
                      <a:pt x="4" y="4"/>
                      <a:pt x="4" y="8"/>
                    </a:cubicBezTo>
                    <a:cubicBezTo>
                      <a:pt x="4" y="19"/>
                      <a:pt x="17" y="19"/>
                      <a:pt x="21" y="29"/>
                    </a:cubicBezTo>
                    <a:cubicBezTo>
                      <a:pt x="22" y="32"/>
                      <a:pt x="30" y="39"/>
                      <a:pt x="30" y="41"/>
                    </a:cubicBezTo>
                    <a:cubicBezTo>
                      <a:pt x="30" y="43"/>
                      <a:pt x="33" y="49"/>
                      <a:pt x="37" y="50"/>
                    </a:cubicBezTo>
                    <a:cubicBezTo>
                      <a:pt x="37" y="53"/>
                      <a:pt x="41" y="58"/>
                      <a:pt x="41" y="59"/>
                    </a:cubicBezTo>
                    <a:cubicBezTo>
                      <a:pt x="41" y="62"/>
                      <a:pt x="47" y="65"/>
                      <a:pt x="48" y="71"/>
                    </a:cubicBezTo>
                    <a:cubicBezTo>
                      <a:pt x="48" y="69"/>
                      <a:pt x="48" y="66"/>
                      <a:pt x="48" y="64"/>
                    </a:cubicBezTo>
                    <a:cubicBezTo>
                      <a:pt x="51" y="64"/>
                      <a:pt x="51" y="64"/>
                      <a:pt x="51" y="64"/>
                    </a:cubicBezTo>
                    <a:cubicBezTo>
                      <a:pt x="52" y="65"/>
                      <a:pt x="54" y="65"/>
                      <a:pt x="55" y="66"/>
                    </a:cubicBezTo>
                    <a:cubicBezTo>
                      <a:pt x="51" y="57"/>
                      <a:pt x="38" y="56"/>
                      <a:pt x="38" y="41"/>
                    </a:cubicBezTo>
                    <a:cubicBezTo>
                      <a:pt x="38" y="41"/>
                      <a:pt x="39" y="40"/>
                      <a:pt x="40" y="40"/>
                    </a:cubicBezTo>
                    <a:cubicBezTo>
                      <a:pt x="42" y="42"/>
                      <a:pt x="47" y="46"/>
                      <a:pt x="50" y="4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5" name="Freeform 401"/>
              <p:cNvSpPr>
                <a:spLocks/>
              </p:cNvSpPr>
              <p:nvPr/>
            </p:nvSpPr>
            <p:spPr bwMode="auto">
              <a:xfrm>
                <a:off x="4676" y="1215"/>
                <a:ext cx="90" cy="76"/>
              </a:xfrm>
              <a:custGeom>
                <a:avLst/>
                <a:gdLst>
                  <a:gd name="T0" fmla="*/ 38 w 38"/>
                  <a:gd name="T1" fmla="*/ 18 h 32"/>
                  <a:gd name="T2" fmla="*/ 29 w 38"/>
                  <a:gd name="T3" fmla="*/ 9 h 32"/>
                  <a:gd name="T4" fmla="*/ 27 w 38"/>
                  <a:gd name="T5" fmla="*/ 13 h 32"/>
                  <a:gd name="T6" fmla="*/ 12 w 38"/>
                  <a:gd name="T7" fmla="*/ 8 h 32"/>
                  <a:gd name="T8" fmla="*/ 3 w 38"/>
                  <a:gd name="T9" fmla="*/ 0 h 32"/>
                  <a:gd name="T10" fmla="*/ 0 w 38"/>
                  <a:gd name="T11" fmla="*/ 1 h 32"/>
                  <a:gd name="T12" fmla="*/ 5 w 38"/>
                  <a:gd name="T13" fmla="*/ 5 h 32"/>
                  <a:gd name="T14" fmla="*/ 7 w 38"/>
                  <a:gd name="T15" fmla="*/ 13 h 32"/>
                  <a:gd name="T16" fmla="*/ 7 w 38"/>
                  <a:gd name="T17" fmla="*/ 16 h 32"/>
                  <a:gd name="T18" fmla="*/ 9 w 38"/>
                  <a:gd name="T19" fmla="*/ 16 h 32"/>
                  <a:gd name="T20" fmla="*/ 9 w 38"/>
                  <a:gd name="T21" fmla="*/ 20 h 32"/>
                  <a:gd name="T22" fmla="*/ 3 w 38"/>
                  <a:gd name="T23" fmla="*/ 24 h 32"/>
                  <a:gd name="T24" fmla="*/ 9 w 38"/>
                  <a:gd name="T25" fmla="*/ 31 h 32"/>
                  <a:gd name="T26" fmla="*/ 7 w 38"/>
                  <a:gd name="T27" fmla="*/ 32 h 32"/>
                  <a:gd name="T28" fmla="*/ 9 w 38"/>
                  <a:gd name="T29" fmla="*/ 32 h 32"/>
                  <a:gd name="T30" fmla="*/ 15 w 38"/>
                  <a:gd name="T31" fmla="*/ 29 h 32"/>
                  <a:gd name="T32" fmla="*/ 9 w 38"/>
                  <a:gd name="T33" fmla="*/ 25 h 32"/>
                  <a:gd name="T34" fmla="*/ 16 w 38"/>
                  <a:gd name="T35" fmla="*/ 23 h 32"/>
                  <a:gd name="T36" fmla="*/ 28 w 38"/>
                  <a:gd name="T37" fmla="*/ 27 h 32"/>
                  <a:gd name="T38" fmla="*/ 29 w 38"/>
                  <a:gd name="T39" fmla="*/ 21 h 32"/>
                  <a:gd name="T40" fmla="*/ 38 w 38"/>
                  <a:gd name="T41"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32">
                    <a:moveTo>
                      <a:pt x="38" y="18"/>
                    </a:moveTo>
                    <a:cubicBezTo>
                      <a:pt x="34" y="16"/>
                      <a:pt x="32" y="14"/>
                      <a:pt x="29" y="9"/>
                    </a:cubicBezTo>
                    <a:cubicBezTo>
                      <a:pt x="29" y="10"/>
                      <a:pt x="27" y="12"/>
                      <a:pt x="27" y="13"/>
                    </a:cubicBezTo>
                    <a:cubicBezTo>
                      <a:pt x="22" y="11"/>
                      <a:pt x="18" y="10"/>
                      <a:pt x="12" y="8"/>
                    </a:cubicBezTo>
                    <a:cubicBezTo>
                      <a:pt x="10" y="7"/>
                      <a:pt x="5" y="0"/>
                      <a:pt x="3" y="0"/>
                    </a:cubicBezTo>
                    <a:cubicBezTo>
                      <a:pt x="2" y="0"/>
                      <a:pt x="1" y="1"/>
                      <a:pt x="0" y="1"/>
                    </a:cubicBezTo>
                    <a:cubicBezTo>
                      <a:pt x="0" y="3"/>
                      <a:pt x="1" y="5"/>
                      <a:pt x="5" y="5"/>
                    </a:cubicBezTo>
                    <a:cubicBezTo>
                      <a:pt x="5" y="8"/>
                      <a:pt x="7" y="10"/>
                      <a:pt x="7" y="13"/>
                    </a:cubicBezTo>
                    <a:cubicBezTo>
                      <a:pt x="7" y="14"/>
                      <a:pt x="7" y="15"/>
                      <a:pt x="7" y="16"/>
                    </a:cubicBezTo>
                    <a:cubicBezTo>
                      <a:pt x="9" y="16"/>
                      <a:pt x="9" y="16"/>
                      <a:pt x="9" y="16"/>
                    </a:cubicBezTo>
                    <a:cubicBezTo>
                      <a:pt x="9" y="18"/>
                      <a:pt x="9" y="19"/>
                      <a:pt x="9" y="20"/>
                    </a:cubicBezTo>
                    <a:cubicBezTo>
                      <a:pt x="7" y="20"/>
                      <a:pt x="3" y="21"/>
                      <a:pt x="3" y="24"/>
                    </a:cubicBezTo>
                    <a:cubicBezTo>
                      <a:pt x="3" y="27"/>
                      <a:pt x="7" y="28"/>
                      <a:pt x="9" y="31"/>
                    </a:cubicBezTo>
                    <a:cubicBezTo>
                      <a:pt x="9" y="31"/>
                      <a:pt x="7" y="32"/>
                      <a:pt x="7" y="32"/>
                    </a:cubicBezTo>
                    <a:cubicBezTo>
                      <a:pt x="8" y="32"/>
                      <a:pt x="9" y="32"/>
                      <a:pt x="9" y="32"/>
                    </a:cubicBezTo>
                    <a:cubicBezTo>
                      <a:pt x="12" y="32"/>
                      <a:pt x="13" y="32"/>
                      <a:pt x="15" y="29"/>
                    </a:cubicBezTo>
                    <a:cubicBezTo>
                      <a:pt x="13" y="28"/>
                      <a:pt x="11" y="27"/>
                      <a:pt x="9" y="25"/>
                    </a:cubicBezTo>
                    <a:cubicBezTo>
                      <a:pt x="12" y="25"/>
                      <a:pt x="13" y="23"/>
                      <a:pt x="16" y="23"/>
                    </a:cubicBezTo>
                    <a:cubicBezTo>
                      <a:pt x="20" y="23"/>
                      <a:pt x="21" y="27"/>
                      <a:pt x="28" y="27"/>
                    </a:cubicBezTo>
                    <a:cubicBezTo>
                      <a:pt x="27" y="25"/>
                      <a:pt x="29" y="23"/>
                      <a:pt x="29" y="21"/>
                    </a:cubicBezTo>
                    <a:cubicBezTo>
                      <a:pt x="32" y="21"/>
                      <a:pt x="34" y="19"/>
                      <a:pt x="38" y="1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6" name="Freeform 402"/>
              <p:cNvSpPr>
                <a:spLocks/>
              </p:cNvSpPr>
              <p:nvPr/>
            </p:nvSpPr>
            <p:spPr bwMode="auto">
              <a:xfrm>
                <a:off x="4654" y="1437"/>
                <a:ext cx="34" cy="28"/>
              </a:xfrm>
              <a:custGeom>
                <a:avLst/>
                <a:gdLst>
                  <a:gd name="T0" fmla="*/ 9 w 14"/>
                  <a:gd name="T1" fmla="*/ 6 h 12"/>
                  <a:gd name="T2" fmla="*/ 14 w 14"/>
                  <a:gd name="T3" fmla="*/ 3 h 12"/>
                  <a:gd name="T4" fmla="*/ 14 w 14"/>
                  <a:gd name="T5" fmla="*/ 0 h 12"/>
                  <a:gd name="T6" fmla="*/ 9 w 14"/>
                  <a:gd name="T7" fmla="*/ 0 h 12"/>
                  <a:gd name="T8" fmla="*/ 6 w 14"/>
                  <a:gd name="T9" fmla="*/ 2 h 12"/>
                  <a:gd name="T10" fmla="*/ 3 w 14"/>
                  <a:gd name="T11" fmla="*/ 2 h 12"/>
                  <a:gd name="T12" fmla="*/ 0 w 14"/>
                  <a:gd name="T13" fmla="*/ 6 h 12"/>
                  <a:gd name="T14" fmla="*/ 7 w 14"/>
                  <a:gd name="T15" fmla="*/ 12 h 12"/>
                  <a:gd name="T16" fmla="*/ 9 w 14"/>
                  <a:gd name="T1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2">
                    <a:moveTo>
                      <a:pt x="9" y="6"/>
                    </a:moveTo>
                    <a:cubicBezTo>
                      <a:pt x="10" y="5"/>
                      <a:pt x="14" y="7"/>
                      <a:pt x="14" y="3"/>
                    </a:cubicBezTo>
                    <a:cubicBezTo>
                      <a:pt x="14" y="2"/>
                      <a:pt x="14" y="1"/>
                      <a:pt x="14" y="0"/>
                    </a:cubicBezTo>
                    <a:cubicBezTo>
                      <a:pt x="9" y="0"/>
                      <a:pt x="9" y="0"/>
                      <a:pt x="9" y="0"/>
                    </a:cubicBezTo>
                    <a:cubicBezTo>
                      <a:pt x="9" y="1"/>
                      <a:pt x="7" y="2"/>
                      <a:pt x="6" y="2"/>
                    </a:cubicBezTo>
                    <a:cubicBezTo>
                      <a:pt x="6" y="2"/>
                      <a:pt x="4" y="2"/>
                      <a:pt x="3" y="2"/>
                    </a:cubicBezTo>
                    <a:cubicBezTo>
                      <a:pt x="2" y="4"/>
                      <a:pt x="2" y="6"/>
                      <a:pt x="0" y="6"/>
                    </a:cubicBezTo>
                    <a:cubicBezTo>
                      <a:pt x="0" y="8"/>
                      <a:pt x="6" y="12"/>
                      <a:pt x="7" y="12"/>
                    </a:cubicBezTo>
                    <a:cubicBezTo>
                      <a:pt x="7" y="12"/>
                      <a:pt x="7" y="7"/>
                      <a:pt x="9"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7" name="Freeform 403"/>
              <p:cNvSpPr>
                <a:spLocks/>
              </p:cNvSpPr>
              <p:nvPr/>
            </p:nvSpPr>
            <p:spPr bwMode="auto">
              <a:xfrm>
                <a:off x="4621" y="1447"/>
                <a:ext cx="38" cy="49"/>
              </a:xfrm>
              <a:custGeom>
                <a:avLst/>
                <a:gdLst>
                  <a:gd name="T0" fmla="*/ 7 w 16"/>
                  <a:gd name="T1" fmla="*/ 9 h 21"/>
                  <a:gd name="T2" fmla="*/ 5 w 16"/>
                  <a:gd name="T3" fmla="*/ 15 h 21"/>
                  <a:gd name="T4" fmla="*/ 12 w 16"/>
                  <a:gd name="T5" fmla="*/ 21 h 21"/>
                  <a:gd name="T6" fmla="*/ 16 w 16"/>
                  <a:gd name="T7" fmla="*/ 19 h 21"/>
                  <a:gd name="T8" fmla="*/ 4 w 16"/>
                  <a:gd name="T9" fmla="*/ 0 h 21"/>
                  <a:gd name="T10" fmla="*/ 1 w 16"/>
                  <a:gd name="T11" fmla="*/ 2 h 21"/>
                  <a:gd name="T12" fmla="*/ 0 w 16"/>
                  <a:gd name="T13" fmla="*/ 3 h 21"/>
                  <a:gd name="T14" fmla="*/ 7 w 16"/>
                  <a:gd name="T15" fmla="*/ 9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1">
                    <a:moveTo>
                      <a:pt x="7" y="9"/>
                    </a:moveTo>
                    <a:cubicBezTo>
                      <a:pt x="7" y="9"/>
                      <a:pt x="5" y="14"/>
                      <a:pt x="5" y="15"/>
                    </a:cubicBezTo>
                    <a:cubicBezTo>
                      <a:pt x="5" y="16"/>
                      <a:pt x="10" y="21"/>
                      <a:pt x="12" y="21"/>
                    </a:cubicBezTo>
                    <a:cubicBezTo>
                      <a:pt x="12" y="21"/>
                      <a:pt x="16" y="20"/>
                      <a:pt x="16" y="19"/>
                    </a:cubicBezTo>
                    <a:cubicBezTo>
                      <a:pt x="16" y="12"/>
                      <a:pt x="14" y="0"/>
                      <a:pt x="4" y="0"/>
                    </a:cubicBezTo>
                    <a:cubicBezTo>
                      <a:pt x="4" y="0"/>
                      <a:pt x="3" y="2"/>
                      <a:pt x="1" y="2"/>
                    </a:cubicBezTo>
                    <a:cubicBezTo>
                      <a:pt x="0" y="3"/>
                      <a:pt x="0" y="3"/>
                      <a:pt x="0" y="3"/>
                    </a:cubicBezTo>
                    <a:cubicBezTo>
                      <a:pt x="0" y="6"/>
                      <a:pt x="3" y="9"/>
                      <a:pt x="7"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8" name="Freeform 404"/>
              <p:cNvSpPr>
                <a:spLocks/>
              </p:cNvSpPr>
              <p:nvPr/>
            </p:nvSpPr>
            <p:spPr bwMode="auto">
              <a:xfrm>
                <a:off x="4631" y="1293"/>
                <a:ext cx="137" cy="156"/>
              </a:xfrm>
              <a:custGeom>
                <a:avLst/>
                <a:gdLst>
                  <a:gd name="T0" fmla="*/ 52 w 58"/>
                  <a:gd name="T1" fmla="*/ 51 h 66"/>
                  <a:gd name="T2" fmla="*/ 54 w 58"/>
                  <a:gd name="T3" fmla="*/ 49 h 66"/>
                  <a:gd name="T4" fmla="*/ 58 w 58"/>
                  <a:gd name="T5" fmla="*/ 54 h 66"/>
                  <a:gd name="T6" fmla="*/ 58 w 58"/>
                  <a:gd name="T7" fmla="*/ 45 h 66"/>
                  <a:gd name="T8" fmla="*/ 53 w 58"/>
                  <a:gd name="T9" fmla="*/ 29 h 66"/>
                  <a:gd name="T10" fmla="*/ 49 w 58"/>
                  <a:gd name="T11" fmla="*/ 27 h 66"/>
                  <a:gd name="T12" fmla="*/ 53 w 58"/>
                  <a:gd name="T13" fmla="*/ 24 h 66"/>
                  <a:gd name="T14" fmla="*/ 53 w 58"/>
                  <a:gd name="T15" fmla="*/ 22 h 66"/>
                  <a:gd name="T16" fmla="*/ 49 w 58"/>
                  <a:gd name="T17" fmla="*/ 11 h 66"/>
                  <a:gd name="T18" fmla="*/ 38 w 58"/>
                  <a:gd name="T19" fmla="*/ 0 h 66"/>
                  <a:gd name="T20" fmla="*/ 34 w 58"/>
                  <a:gd name="T21" fmla="*/ 7 h 66"/>
                  <a:gd name="T22" fmla="*/ 41 w 58"/>
                  <a:gd name="T23" fmla="*/ 25 h 66"/>
                  <a:gd name="T24" fmla="*/ 41 w 58"/>
                  <a:gd name="T25" fmla="*/ 29 h 66"/>
                  <a:gd name="T26" fmla="*/ 33 w 58"/>
                  <a:gd name="T27" fmla="*/ 27 h 66"/>
                  <a:gd name="T28" fmla="*/ 38 w 58"/>
                  <a:gd name="T29" fmla="*/ 32 h 66"/>
                  <a:gd name="T30" fmla="*/ 30 w 58"/>
                  <a:gd name="T31" fmla="*/ 37 h 66"/>
                  <a:gd name="T32" fmla="*/ 28 w 58"/>
                  <a:gd name="T33" fmla="*/ 34 h 66"/>
                  <a:gd name="T34" fmla="*/ 28 w 58"/>
                  <a:gd name="T35" fmla="*/ 42 h 66"/>
                  <a:gd name="T36" fmla="*/ 26 w 58"/>
                  <a:gd name="T37" fmla="*/ 45 h 66"/>
                  <a:gd name="T38" fmla="*/ 28 w 58"/>
                  <a:gd name="T39" fmla="*/ 48 h 66"/>
                  <a:gd name="T40" fmla="*/ 24 w 58"/>
                  <a:gd name="T41" fmla="*/ 51 h 66"/>
                  <a:gd name="T42" fmla="*/ 24 w 58"/>
                  <a:gd name="T43" fmla="*/ 46 h 66"/>
                  <a:gd name="T44" fmla="*/ 14 w 58"/>
                  <a:gd name="T45" fmla="*/ 49 h 66"/>
                  <a:gd name="T46" fmla="*/ 12 w 58"/>
                  <a:gd name="T47" fmla="*/ 49 h 66"/>
                  <a:gd name="T48" fmla="*/ 3 w 58"/>
                  <a:gd name="T49" fmla="*/ 58 h 66"/>
                  <a:gd name="T50" fmla="*/ 0 w 58"/>
                  <a:gd name="T51" fmla="*/ 58 h 66"/>
                  <a:gd name="T52" fmla="*/ 4 w 58"/>
                  <a:gd name="T53" fmla="*/ 65 h 66"/>
                  <a:gd name="T54" fmla="*/ 10 w 58"/>
                  <a:gd name="T55" fmla="*/ 60 h 66"/>
                  <a:gd name="T56" fmla="*/ 23 w 58"/>
                  <a:gd name="T57" fmla="*/ 55 h 66"/>
                  <a:gd name="T58" fmla="*/ 28 w 58"/>
                  <a:gd name="T59" fmla="*/ 58 h 66"/>
                  <a:gd name="T60" fmla="*/ 31 w 58"/>
                  <a:gd name="T61" fmla="*/ 66 h 66"/>
                  <a:gd name="T62" fmla="*/ 37 w 58"/>
                  <a:gd name="T63" fmla="*/ 66 h 66"/>
                  <a:gd name="T64" fmla="*/ 35 w 58"/>
                  <a:gd name="T65" fmla="*/ 62 h 66"/>
                  <a:gd name="T66" fmla="*/ 37 w 58"/>
                  <a:gd name="T67" fmla="*/ 54 h 66"/>
                  <a:gd name="T68" fmla="*/ 39 w 58"/>
                  <a:gd name="T69" fmla="*/ 54 h 66"/>
                  <a:gd name="T70" fmla="*/ 41 w 58"/>
                  <a:gd name="T71" fmla="*/ 58 h 66"/>
                  <a:gd name="T72" fmla="*/ 45 w 58"/>
                  <a:gd name="T73" fmla="*/ 58 h 66"/>
                  <a:gd name="T74" fmla="*/ 45 w 58"/>
                  <a:gd name="T75" fmla="*/ 54 h 66"/>
                  <a:gd name="T76" fmla="*/ 48 w 58"/>
                  <a:gd name="T77" fmla="*/ 54 h 66"/>
                  <a:gd name="T78" fmla="*/ 51 w 58"/>
                  <a:gd name="T79" fmla="*/ 58 h 66"/>
                  <a:gd name="T80" fmla="*/ 52 w 58"/>
                  <a:gd name="T81" fmla="*/ 5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 h="66">
                    <a:moveTo>
                      <a:pt x="52" y="51"/>
                    </a:moveTo>
                    <a:cubicBezTo>
                      <a:pt x="53" y="51"/>
                      <a:pt x="54" y="51"/>
                      <a:pt x="54" y="49"/>
                    </a:cubicBezTo>
                    <a:cubicBezTo>
                      <a:pt x="55" y="51"/>
                      <a:pt x="56" y="54"/>
                      <a:pt x="58" y="54"/>
                    </a:cubicBezTo>
                    <a:cubicBezTo>
                      <a:pt x="58" y="45"/>
                      <a:pt x="58" y="45"/>
                      <a:pt x="58" y="45"/>
                    </a:cubicBezTo>
                    <a:cubicBezTo>
                      <a:pt x="55" y="44"/>
                      <a:pt x="53" y="31"/>
                      <a:pt x="53" y="29"/>
                    </a:cubicBezTo>
                    <a:cubicBezTo>
                      <a:pt x="52" y="29"/>
                      <a:pt x="50" y="28"/>
                      <a:pt x="49" y="27"/>
                    </a:cubicBezTo>
                    <a:cubicBezTo>
                      <a:pt x="51" y="26"/>
                      <a:pt x="52" y="24"/>
                      <a:pt x="53" y="24"/>
                    </a:cubicBezTo>
                    <a:cubicBezTo>
                      <a:pt x="53" y="22"/>
                      <a:pt x="53" y="22"/>
                      <a:pt x="53" y="22"/>
                    </a:cubicBezTo>
                    <a:cubicBezTo>
                      <a:pt x="51" y="20"/>
                      <a:pt x="52" y="13"/>
                      <a:pt x="49" y="11"/>
                    </a:cubicBezTo>
                    <a:cubicBezTo>
                      <a:pt x="45" y="7"/>
                      <a:pt x="41" y="6"/>
                      <a:pt x="38" y="0"/>
                    </a:cubicBezTo>
                    <a:cubicBezTo>
                      <a:pt x="36" y="1"/>
                      <a:pt x="34" y="4"/>
                      <a:pt x="34" y="7"/>
                    </a:cubicBezTo>
                    <a:cubicBezTo>
                      <a:pt x="34" y="14"/>
                      <a:pt x="37" y="18"/>
                      <a:pt x="41" y="25"/>
                    </a:cubicBezTo>
                    <a:cubicBezTo>
                      <a:pt x="41" y="27"/>
                      <a:pt x="41" y="29"/>
                      <a:pt x="41" y="29"/>
                    </a:cubicBezTo>
                    <a:cubicBezTo>
                      <a:pt x="38" y="29"/>
                      <a:pt x="36" y="28"/>
                      <a:pt x="33" y="27"/>
                    </a:cubicBezTo>
                    <a:cubicBezTo>
                      <a:pt x="35" y="28"/>
                      <a:pt x="36" y="30"/>
                      <a:pt x="38" y="32"/>
                    </a:cubicBezTo>
                    <a:cubicBezTo>
                      <a:pt x="36" y="35"/>
                      <a:pt x="33" y="34"/>
                      <a:pt x="30" y="37"/>
                    </a:cubicBezTo>
                    <a:cubicBezTo>
                      <a:pt x="29" y="36"/>
                      <a:pt x="28" y="35"/>
                      <a:pt x="28" y="34"/>
                    </a:cubicBezTo>
                    <a:cubicBezTo>
                      <a:pt x="28" y="39"/>
                      <a:pt x="28" y="37"/>
                      <a:pt x="28" y="42"/>
                    </a:cubicBezTo>
                    <a:cubicBezTo>
                      <a:pt x="28" y="43"/>
                      <a:pt x="26" y="44"/>
                      <a:pt x="26" y="45"/>
                    </a:cubicBezTo>
                    <a:cubicBezTo>
                      <a:pt x="26" y="46"/>
                      <a:pt x="27" y="47"/>
                      <a:pt x="28" y="48"/>
                    </a:cubicBezTo>
                    <a:cubicBezTo>
                      <a:pt x="27" y="48"/>
                      <a:pt x="26" y="50"/>
                      <a:pt x="24" y="51"/>
                    </a:cubicBezTo>
                    <a:cubicBezTo>
                      <a:pt x="24" y="49"/>
                      <a:pt x="24" y="48"/>
                      <a:pt x="24" y="46"/>
                    </a:cubicBezTo>
                    <a:cubicBezTo>
                      <a:pt x="20" y="47"/>
                      <a:pt x="17" y="49"/>
                      <a:pt x="14" y="49"/>
                    </a:cubicBezTo>
                    <a:cubicBezTo>
                      <a:pt x="13" y="49"/>
                      <a:pt x="12" y="49"/>
                      <a:pt x="12" y="49"/>
                    </a:cubicBezTo>
                    <a:cubicBezTo>
                      <a:pt x="8" y="49"/>
                      <a:pt x="8" y="57"/>
                      <a:pt x="3" y="58"/>
                    </a:cubicBezTo>
                    <a:cubicBezTo>
                      <a:pt x="2" y="58"/>
                      <a:pt x="0" y="57"/>
                      <a:pt x="0" y="58"/>
                    </a:cubicBezTo>
                    <a:cubicBezTo>
                      <a:pt x="0" y="61"/>
                      <a:pt x="1" y="65"/>
                      <a:pt x="4" y="65"/>
                    </a:cubicBezTo>
                    <a:cubicBezTo>
                      <a:pt x="7" y="65"/>
                      <a:pt x="9" y="64"/>
                      <a:pt x="10" y="60"/>
                    </a:cubicBezTo>
                    <a:cubicBezTo>
                      <a:pt x="14" y="60"/>
                      <a:pt x="20" y="57"/>
                      <a:pt x="23" y="55"/>
                    </a:cubicBezTo>
                    <a:cubicBezTo>
                      <a:pt x="24" y="57"/>
                      <a:pt x="24" y="58"/>
                      <a:pt x="28" y="58"/>
                    </a:cubicBezTo>
                    <a:cubicBezTo>
                      <a:pt x="28" y="61"/>
                      <a:pt x="29" y="66"/>
                      <a:pt x="31" y="66"/>
                    </a:cubicBezTo>
                    <a:cubicBezTo>
                      <a:pt x="32" y="66"/>
                      <a:pt x="34" y="66"/>
                      <a:pt x="37" y="66"/>
                    </a:cubicBezTo>
                    <a:cubicBezTo>
                      <a:pt x="36" y="65"/>
                      <a:pt x="35" y="63"/>
                      <a:pt x="35" y="62"/>
                    </a:cubicBezTo>
                    <a:cubicBezTo>
                      <a:pt x="35" y="59"/>
                      <a:pt x="37" y="58"/>
                      <a:pt x="37" y="54"/>
                    </a:cubicBezTo>
                    <a:cubicBezTo>
                      <a:pt x="39" y="54"/>
                      <a:pt x="39" y="54"/>
                      <a:pt x="39" y="54"/>
                    </a:cubicBezTo>
                    <a:cubicBezTo>
                      <a:pt x="39" y="56"/>
                      <a:pt x="40" y="57"/>
                      <a:pt x="41" y="58"/>
                    </a:cubicBezTo>
                    <a:cubicBezTo>
                      <a:pt x="45" y="58"/>
                      <a:pt x="45" y="58"/>
                      <a:pt x="45" y="58"/>
                    </a:cubicBezTo>
                    <a:cubicBezTo>
                      <a:pt x="44" y="57"/>
                      <a:pt x="45" y="55"/>
                      <a:pt x="45" y="54"/>
                    </a:cubicBezTo>
                    <a:cubicBezTo>
                      <a:pt x="45" y="54"/>
                      <a:pt x="46" y="54"/>
                      <a:pt x="48" y="54"/>
                    </a:cubicBezTo>
                    <a:cubicBezTo>
                      <a:pt x="49" y="54"/>
                      <a:pt x="50" y="57"/>
                      <a:pt x="51" y="58"/>
                    </a:cubicBezTo>
                    <a:cubicBezTo>
                      <a:pt x="52" y="55"/>
                      <a:pt x="52" y="56"/>
                      <a:pt x="52" y="5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9" name="Freeform 411"/>
              <p:cNvSpPr>
                <a:spLocks/>
              </p:cNvSpPr>
              <p:nvPr/>
            </p:nvSpPr>
            <p:spPr bwMode="auto">
              <a:xfrm>
                <a:off x="3913" y="1761"/>
                <a:ext cx="26" cy="14"/>
              </a:xfrm>
              <a:custGeom>
                <a:avLst/>
                <a:gdLst>
                  <a:gd name="T0" fmla="*/ 8 w 11"/>
                  <a:gd name="T1" fmla="*/ 6 h 6"/>
                  <a:gd name="T2" fmla="*/ 3 w 11"/>
                  <a:gd name="T3" fmla="*/ 6 h 6"/>
                  <a:gd name="T4" fmla="*/ 0 w 11"/>
                  <a:gd name="T5" fmla="*/ 3 h 6"/>
                  <a:gd name="T6" fmla="*/ 3 w 11"/>
                  <a:gd name="T7" fmla="*/ 0 h 6"/>
                  <a:gd name="T8" fmla="*/ 8 w 11"/>
                  <a:gd name="T9" fmla="*/ 0 h 6"/>
                  <a:gd name="T10" fmla="*/ 11 w 11"/>
                  <a:gd name="T11" fmla="*/ 3 h 6"/>
                  <a:gd name="T12" fmla="*/ 8 w 11"/>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 h="6">
                    <a:moveTo>
                      <a:pt x="8" y="6"/>
                    </a:moveTo>
                    <a:cubicBezTo>
                      <a:pt x="3" y="6"/>
                      <a:pt x="3" y="6"/>
                      <a:pt x="3" y="6"/>
                    </a:cubicBezTo>
                    <a:cubicBezTo>
                      <a:pt x="1" y="6"/>
                      <a:pt x="0" y="4"/>
                      <a:pt x="0" y="3"/>
                    </a:cubicBezTo>
                    <a:cubicBezTo>
                      <a:pt x="0" y="1"/>
                      <a:pt x="1" y="0"/>
                      <a:pt x="3" y="0"/>
                    </a:cubicBezTo>
                    <a:cubicBezTo>
                      <a:pt x="8" y="0"/>
                      <a:pt x="8" y="0"/>
                      <a:pt x="8" y="0"/>
                    </a:cubicBezTo>
                    <a:cubicBezTo>
                      <a:pt x="10" y="0"/>
                      <a:pt x="11" y="1"/>
                      <a:pt x="11" y="3"/>
                    </a:cubicBezTo>
                    <a:cubicBezTo>
                      <a:pt x="11" y="4"/>
                      <a:pt x="10" y="6"/>
                      <a:pt x="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0" name="Freeform 414"/>
              <p:cNvSpPr>
                <a:spLocks/>
              </p:cNvSpPr>
              <p:nvPr/>
            </p:nvSpPr>
            <p:spPr bwMode="auto">
              <a:xfrm>
                <a:off x="2219" y="2746"/>
                <a:ext cx="215" cy="217"/>
              </a:xfrm>
              <a:custGeom>
                <a:avLst/>
                <a:gdLst>
                  <a:gd name="T0" fmla="*/ 68 w 91"/>
                  <a:gd name="T1" fmla="*/ 55 h 92"/>
                  <a:gd name="T2" fmla="*/ 68 w 91"/>
                  <a:gd name="T3" fmla="*/ 37 h 92"/>
                  <a:gd name="T4" fmla="*/ 87 w 91"/>
                  <a:gd name="T5" fmla="*/ 42 h 92"/>
                  <a:gd name="T6" fmla="*/ 88 w 91"/>
                  <a:gd name="T7" fmla="*/ 35 h 92"/>
                  <a:gd name="T8" fmla="*/ 84 w 91"/>
                  <a:gd name="T9" fmla="*/ 28 h 92"/>
                  <a:gd name="T10" fmla="*/ 81 w 91"/>
                  <a:gd name="T11" fmla="*/ 22 h 92"/>
                  <a:gd name="T12" fmla="*/ 76 w 91"/>
                  <a:gd name="T13" fmla="*/ 15 h 92"/>
                  <a:gd name="T14" fmla="*/ 70 w 91"/>
                  <a:gd name="T15" fmla="*/ 13 h 92"/>
                  <a:gd name="T16" fmla="*/ 49 w 91"/>
                  <a:gd name="T17" fmla="*/ 40 h 92"/>
                  <a:gd name="T18" fmla="*/ 62 w 91"/>
                  <a:gd name="T19" fmla="*/ 8 h 92"/>
                  <a:gd name="T20" fmla="*/ 57 w 91"/>
                  <a:gd name="T21" fmla="*/ 4 h 92"/>
                  <a:gd name="T22" fmla="*/ 49 w 91"/>
                  <a:gd name="T23" fmla="*/ 3 h 92"/>
                  <a:gd name="T24" fmla="*/ 42 w 91"/>
                  <a:gd name="T25" fmla="*/ 3 h 92"/>
                  <a:gd name="T26" fmla="*/ 34 w 91"/>
                  <a:gd name="T27" fmla="*/ 4 h 92"/>
                  <a:gd name="T28" fmla="*/ 29 w 91"/>
                  <a:gd name="T29" fmla="*/ 8 h 92"/>
                  <a:gd name="T30" fmla="*/ 42 w 91"/>
                  <a:gd name="T31" fmla="*/ 40 h 92"/>
                  <a:gd name="T32" fmla="*/ 21 w 91"/>
                  <a:gd name="T33" fmla="*/ 13 h 92"/>
                  <a:gd name="T34" fmla="*/ 15 w 91"/>
                  <a:gd name="T35" fmla="*/ 15 h 92"/>
                  <a:gd name="T36" fmla="*/ 10 w 91"/>
                  <a:gd name="T37" fmla="*/ 22 h 92"/>
                  <a:gd name="T38" fmla="*/ 7 w 91"/>
                  <a:gd name="T39" fmla="*/ 28 h 92"/>
                  <a:gd name="T40" fmla="*/ 3 w 91"/>
                  <a:gd name="T41" fmla="*/ 35 h 92"/>
                  <a:gd name="T42" fmla="*/ 4 w 91"/>
                  <a:gd name="T43" fmla="*/ 42 h 92"/>
                  <a:gd name="T44" fmla="*/ 23 w 91"/>
                  <a:gd name="T45" fmla="*/ 37 h 92"/>
                  <a:gd name="T46" fmla="*/ 23 w 91"/>
                  <a:gd name="T47" fmla="*/ 55 h 92"/>
                  <a:gd name="T48" fmla="*/ 0 w 91"/>
                  <a:gd name="T49" fmla="*/ 53 h 92"/>
                  <a:gd name="T50" fmla="*/ 14 w 91"/>
                  <a:gd name="T51" fmla="*/ 60 h 92"/>
                  <a:gd name="T52" fmla="*/ 6 w 91"/>
                  <a:gd name="T53" fmla="*/ 69 h 92"/>
                  <a:gd name="T54" fmla="*/ 10 w 91"/>
                  <a:gd name="T55" fmla="*/ 70 h 92"/>
                  <a:gd name="T56" fmla="*/ 15 w 91"/>
                  <a:gd name="T57" fmla="*/ 78 h 92"/>
                  <a:gd name="T58" fmla="*/ 18 w 91"/>
                  <a:gd name="T59" fmla="*/ 82 h 92"/>
                  <a:gd name="T60" fmla="*/ 26 w 91"/>
                  <a:gd name="T61" fmla="*/ 61 h 92"/>
                  <a:gd name="T62" fmla="*/ 42 w 91"/>
                  <a:gd name="T63" fmla="*/ 71 h 92"/>
                  <a:gd name="T64" fmla="*/ 29 w 91"/>
                  <a:gd name="T65" fmla="*/ 88 h 92"/>
                  <a:gd name="T66" fmla="*/ 34 w 91"/>
                  <a:gd name="T67" fmla="*/ 88 h 92"/>
                  <a:gd name="T68" fmla="*/ 42 w 91"/>
                  <a:gd name="T69" fmla="*/ 89 h 92"/>
                  <a:gd name="T70" fmla="*/ 49 w 91"/>
                  <a:gd name="T71" fmla="*/ 89 h 92"/>
                  <a:gd name="T72" fmla="*/ 57 w 91"/>
                  <a:gd name="T73" fmla="*/ 88 h 92"/>
                  <a:gd name="T74" fmla="*/ 62 w 91"/>
                  <a:gd name="T75" fmla="*/ 88 h 92"/>
                  <a:gd name="T76" fmla="*/ 49 w 91"/>
                  <a:gd name="T77" fmla="*/ 71 h 92"/>
                  <a:gd name="T78" fmla="*/ 65 w 91"/>
                  <a:gd name="T79" fmla="*/ 61 h 92"/>
                  <a:gd name="T80" fmla="*/ 73 w 91"/>
                  <a:gd name="T81" fmla="*/ 82 h 92"/>
                  <a:gd name="T82" fmla="*/ 76 w 91"/>
                  <a:gd name="T83" fmla="*/ 78 h 92"/>
                  <a:gd name="T84" fmla="*/ 81 w 91"/>
                  <a:gd name="T85" fmla="*/ 70 h 92"/>
                  <a:gd name="T86" fmla="*/ 85 w 91"/>
                  <a:gd name="T87" fmla="*/ 69 h 92"/>
                  <a:gd name="T88" fmla="*/ 76 w 91"/>
                  <a:gd name="T89" fmla="*/ 60 h 92"/>
                  <a:gd name="T90" fmla="*/ 90 w 91"/>
                  <a:gd name="T91" fmla="*/ 5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1" h="92">
                    <a:moveTo>
                      <a:pt x="86" y="51"/>
                    </a:moveTo>
                    <a:cubicBezTo>
                      <a:pt x="68" y="55"/>
                      <a:pt x="68" y="55"/>
                      <a:pt x="68" y="55"/>
                    </a:cubicBezTo>
                    <a:cubicBezTo>
                      <a:pt x="52" y="46"/>
                      <a:pt x="52" y="46"/>
                      <a:pt x="52" y="46"/>
                    </a:cubicBezTo>
                    <a:cubicBezTo>
                      <a:pt x="68" y="37"/>
                      <a:pt x="68" y="37"/>
                      <a:pt x="68" y="37"/>
                    </a:cubicBezTo>
                    <a:cubicBezTo>
                      <a:pt x="86" y="42"/>
                      <a:pt x="86" y="42"/>
                      <a:pt x="86" y="42"/>
                    </a:cubicBezTo>
                    <a:cubicBezTo>
                      <a:pt x="87" y="42"/>
                      <a:pt x="87" y="42"/>
                      <a:pt x="87" y="42"/>
                    </a:cubicBezTo>
                    <a:cubicBezTo>
                      <a:pt x="89" y="42"/>
                      <a:pt x="90" y="41"/>
                      <a:pt x="90" y="39"/>
                    </a:cubicBezTo>
                    <a:cubicBezTo>
                      <a:pt x="91" y="37"/>
                      <a:pt x="90" y="36"/>
                      <a:pt x="88" y="35"/>
                    </a:cubicBezTo>
                    <a:cubicBezTo>
                      <a:pt x="76" y="32"/>
                      <a:pt x="76" y="32"/>
                      <a:pt x="76" y="32"/>
                    </a:cubicBezTo>
                    <a:cubicBezTo>
                      <a:pt x="84" y="28"/>
                      <a:pt x="84" y="28"/>
                      <a:pt x="84" y="28"/>
                    </a:cubicBezTo>
                    <a:cubicBezTo>
                      <a:pt x="86" y="27"/>
                      <a:pt x="86" y="25"/>
                      <a:pt x="85" y="23"/>
                    </a:cubicBezTo>
                    <a:cubicBezTo>
                      <a:pt x="84" y="21"/>
                      <a:pt x="82" y="21"/>
                      <a:pt x="81" y="22"/>
                    </a:cubicBezTo>
                    <a:cubicBezTo>
                      <a:pt x="73" y="26"/>
                      <a:pt x="73" y="26"/>
                      <a:pt x="73" y="26"/>
                    </a:cubicBezTo>
                    <a:cubicBezTo>
                      <a:pt x="76" y="15"/>
                      <a:pt x="76" y="15"/>
                      <a:pt x="76" y="15"/>
                    </a:cubicBezTo>
                    <a:cubicBezTo>
                      <a:pt x="77" y="13"/>
                      <a:pt x="76" y="11"/>
                      <a:pt x="74" y="11"/>
                    </a:cubicBezTo>
                    <a:cubicBezTo>
                      <a:pt x="72" y="10"/>
                      <a:pt x="70" y="11"/>
                      <a:pt x="70" y="13"/>
                    </a:cubicBezTo>
                    <a:cubicBezTo>
                      <a:pt x="65" y="31"/>
                      <a:pt x="65" y="31"/>
                      <a:pt x="65" y="31"/>
                    </a:cubicBezTo>
                    <a:cubicBezTo>
                      <a:pt x="49" y="40"/>
                      <a:pt x="49" y="40"/>
                      <a:pt x="49" y="40"/>
                    </a:cubicBezTo>
                    <a:cubicBezTo>
                      <a:pt x="49" y="22"/>
                      <a:pt x="49" y="22"/>
                      <a:pt x="49" y="22"/>
                    </a:cubicBezTo>
                    <a:cubicBezTo>
                      <a:pt x="62" y="8"/>
                      <a:pt x="62" y="8"/>
                      <a:pt x="62" y="8"/>
                    </a:cubicBezTo>
                    <a:cubicBezTo>
                      <a:pt x="63" y="7"/>
                      <a:pt x="63" y="5"/>
                      <a:pt x="62" y="4"/>
                    </a:cubicBezTo>
                    <a:cubicBezTo>
                      <a:pt x="61" y="2"/>
                      <a:pt x="58" y="2"/>
                      <a:pt x="57" y="4"/>
                    </a:cubicBezTo>
                    <a:cubicBezTo>
                      <a:pt x="49" y="12"/>
                      <a:pt x="49" y="12"/>
                      <a:pt x="49" y="12"/>
                    </a:cubicBezTo>
                    <a:cubicBezTo>
                      <a:pt x="49" y="3"/>
                      <a:pt x="49" y="3"/>
                      <a:pt x="49" y="3"/>
                    </a:cubicBezTo>
                    <a:cubicBezTo>
                      <a:pt x="49" y="2"/>
                      <a:pt x="47" y="0"/>
                      <a:pt x="45" y="0"/>
                    </a:cubicBezTo>
                    <a:cubicBezTo>
                      <a:pt x="44" y="0"/>
                      <a:pt x="42" y="2"/>
                      <a:pt x="42" y="3"/>
                    </a:cubicBezTo>
                    <a:cubicBezTo>
                      <a:pt x="42" y="12"/>
                      <a:pt x="42" y="12"/>
                      <a:pt x="42" y="12"/>
                    </a:cubicBezTo>
                    <a:cubicBezTo>
                      <a:pt x="34" y="4"/>
                      <a:pt x="34" y="4"/>
                      <a:pt x="34" y="4"/>
                    </a:cubicBezTo>
                    <a:cubicBezTo>
                      <a:pt x="32" y="2"/>
                      <a:pt x="30" y="2"/>
                      <a:pt x="29" y="4"/>
                    </a:cubicBezTo>
                    <a:cubicBezTo>
                      <a:pt x="28" y="5"/>
                      <a:pt x="28" y="7"/>
                      <a:pt x="29" y="8"/>
                    </a:cubicBezTo>
                    <a:cubicBezTo>
                      <a:pt x="42" y="22"/>
                      <a:pt x="42" y="22"/>
                      <a:pt x="42" y="22"/>
                    </a:cubicBezTo>
                    <a:cubicBezTo>
                      <a:pt x="42" y="40"/>
                      <a:pt x="42" y="40"/>
                      <a:pt x="42" y="40"/>
                    </a:cubicBezTo>
                    <a:cubicBezTo>
                      <a:pt x="26" y="31"/>
                      <a:pt x="26" y="31"/>
                      <a:pt x="26" y="31"/>
                    </a:cubicBezTo>
                    <a:cubicBezTo>
                      <a:pt x="21" y="13"/>
                      <a:pt x="21" y="13"/>
                      <a:pt x="21" y="13"/>
                    </a:cubicBezTo>
                    <a:cubicBezTo>
                      <a:pt x="21" y="11"/>
                      <a:pt x="19" y="10"/>
                      <a:pt x="17" y="11"/>
                    </a:cubicBezTo>
                    <a:cubicBezTo>
                      <a:pt x="15" y="11"/>
                      <a:pt x="14" y="13"/>
                      <a:pt x="15" y="15"/>
                    </a:cubicBezTo>
                    <a:cubicBezTo>
                      <a:pt x="18" y="26"/>
                      <a:pt x="18" y="26"/>
                      <a:pt x="18" y="26"/>
                    </a:cubicBezTo>
                    <a:cubicBezTo>
                      <a:pt x="10" y="22"/>
                      <a:pt x="10" y="22"/>
                      <a:pt x="10" y="22"/>
                    </a:cubicBezTo>
                    <a:cubicBezTo>
                      <a:pt x="9" y="21"/>
                      <a:pt x="6" y="21"/>
                      <a:pt x="6" y="23"/>
                    </a:cubicBezTo>
                    <a:cubicBezTo>
                      <a:pt x="5" y="25"/>
                      <a:pt x="5" y="27"/>
                      <a:pt x="7" y="28"/>
                    </a:cubicBezTo>
                    <a:cubicBezTo>
                      <a:pt x="14" y="32"/>
                      <a:pt x="14" y="32"/>
                      <a:pt x="14" y="32"/>
                    </a:cubicBezTo>
                    <a:cubicBezTo>
                      <a:pt x="3" y="35"/>
                      <a:pt x="3" y="35"/>
                      <a:pt x="3" y="35"/>
                    </a:cubicBezTo>
                    <a:cubicBezTo>
                      <a:pt x="1" y="36"/>
                      <a:pt x="0" y="37"/>
                      <a:pt x="0" y="39"/>
                    </a:cubicBezTo>
                    <a:cubicBezTo>
                      <a:pt x="1" y="41"/>
                      <a:pt x="2" y="42"/>
                      <a:pt x="4" y="42"/>
                    </a:cubicBezTo>
                    <a:cubicBezTo>
                      <a:pt x="4" y="42"/>
                      <a:pt x="4" y="42"/>
                      <a:pt x="5" y="42"/>
                    </a:cubicBezTo>
                    <a:cubicBezTo>
                      <a:pt x="23" y="37"/>
                      <a:pt x="23" y="37"/>
                      <a:pt x="23" y="37"/>
                    </a:cubicBezTo>
                    <a:cubicBezTo>
                      <a:pt x="39" y="46"/>
                      <a:pt x="39" y="46"/>
                      <a:pt x="39" y="46"/>
                    </a:cubicBezTo>
                    <a:cubicBezTo>
                      <a:pt x="23" y="55"/>
                      <a:pt x="23" y="55"/>
                      <a:pt x="23" y="55"/>
                    </a:cubicBezTo>
                    <a:cubicBezTo>
                      <a:pt x="5" y="51"/>
                      <a:pt x="5" y="51"/>
                      <a:pt x="5" y="51"/>
                    </a:cubicBezTo>
                    <a:cubicBezTo>
                      <a:pt x="3" y="50"/>
                      <a:pt x="1" y="51"/>
                      <a:pt x="0" y="53"/>
                    </a:cubicBezTo>
                    <a:cubicBezTo>
                      <a:pt x="0" y="55"/>
                      <a:pt x="1" y="57"/>
                      <a:pt x="3" y="57"/>
                    </a:cubicBezTo>
                    <a:cubicBezTo>
                      <a:pt x="14" y="60"/>
                      <a:pt x="14" y="60"/>
                      <a:pt x="14" y="60"/>
                    </a:cubicBezTo>
                    <a:cubicBezTo>
                      <a:pt x="7" y="65"/>
                      <a:pt x="7" y="65"/>
                      <a:pt x="7" y="65"/>
                    </a:cubicBezTo>
                    <a:cubicBezTo>
                      <a:pt x="5" y="65"/>
                      <a:pt x="5" y="68"/>
                      <a:pt x="6" y="69"/>
                    </a:cubicBezTo>
                    <a:cubicBezTo>
                      <a:pt x="6" y="70"/>
                      <a:pt x="7" y="71"/>
                      <a:pt x="8" y="71"/>
                    </a:cubicBezTo>
                    <a:cubicBezTo>
                      <a:pt x="9" y="71"/>
                      <a:pt x="10" y="71"/>
                      <a:pt x="10" y="70"/>
                    </a:cubicBezTo>
                    <a:cubicBezTo>
                      <a:pt x="18" y="66"/>
                      <a:pt x="18" y="66"/>
                      <a:pt x="18" y="66"/>
                    </a:cubicBezTo>
                    <a:cubicBezTo>
                      <a:pt x="15" y="78"/>
                      <a:pt x="15" y="78"/>
                      <a:pt x="15" y="78"/>
                    </a:cubicBezTo>
                    <a:cubicBezTo>
                      <a:pt x="14" y="79"/>
                      <a:pt x="15" y="81"/>
                      <a:pt x="17" y="82"/>
                    </a:cubicBezTo>
                    <a:cubicBezTo>
                      <a:pt x="17" y="82"/>
                      <a:pt x="18" y="82"/>
                      <a:pt x="18" y="82"/>
                    </a:cubicBezTo>
                    <a:cubicBezTo>
                      <a:pt x="19" y="82"/>
                      <a:pt x="21" y="81"/>
                      <a:pt x="21" y="79"/>
                    </a:cubicBezTo>
                    <a:cubicBezTo>
                      <a:pt x="26" y="61"/>
                      <a:pt x="26" y="61"/>
                      <a:pt x="26" y="61"/>
                    </a:cubicBezTo>
                    <a:cubicBezTo>
                      <a:pt x="42" y="52"/>
                      <a:pt x="42" y="52"/>
                      <a:pt x="42" y="52"/>
                    </a:cubicBezTo>
                    <a:cubicBezTo>
                      <a:pt x="42" y="71"/>
                      <a:pt x="42" y="71"/>
                      <a:pt x="42" y="71"/>
                    </a:cubicBezTo>
                    <a:cubicBezTo>
                      <a:pt x="29" y="84"/>
                      <a:pt x="29" y="84"/>
                      <a:pt x="29" y="84"/>
                    </a:cubicBezTo>
                    <a:cubicBezTo>
                      <a:pt x="28" y="85"/>
                      <a:pt x="28" y="87"/>
                      <a:pt x="29" y="88"/>
                    </a:cubicBezTo>
                    <a:cubicBezTo>
                      <a:pt x="30" y="89"/>
                      <a:pt x="30" y="89"/>
                      <a:pt x="31" y="89"/>
                    </a:cubicBezTo>
                    <a:cubicBezTo>
                      <a:pt x="32" y="89"/>
                      <a:pt x="33" y="89"/>
                      <a:pt x="34" y="88"/>
                    </a:cubicBezTo>
                    <a:cubicBezTo>
                      <a:pt x="42" y="80"/>
                      <a:pt x="42" y="80"/>
                      <a:pt x="42" y="80"/>
                    </a:cubicBezTo>
                    <a:cubicBezTo>
                      <a:pt x="42" y="89"/>
                      <a:pt x="42" y="89"/>
                      <a:pt x="42" y="89"/>
                    </a:cubicBezTo>
                    <a:cubicBezTo>
                      <a:pt x="42" y="91"/>
                      <a:pt x="44" y="92"/>
                      <a:pt x="45" y="92"/>
                    </a:cubicBezTo>
                    <a:cubicBezTo>
                      <a:pt x="47" y="92"/>
                      <a:pt x="49" y="91"/>
                      <a:pt x="49" y="89"/>
                    </a:cubicBezTo>
                    <a:cubicBezTo>
                      <a:pt x="49" y="80"/>
                      <a:pt x="49" y="80"/>
                      <a:pt x="49" y="80"/>
                    </a:cubicBezTo>
                    <a:cubicBezTo>
                      <a:pt x="57" y="88"/>
                      <a:pt x="57" y="88"/>
                      <a:pt x="57" y="88"/>
                    </a:cubicBezTo>
                    <a:cubicBezTo>
                      <a:pt x="58" y="89"/>
                      <a:pt x="59" y="89"/>
                      <a:pt x="60" y="89"/>
                    </a:cubicBezTo>
                    <a:cubicBezTo>
                      <a:pt x="60" y="89"/>
                      <a:pt x="61" y="89"/>
                      <a:pt x="62" y="88"/>
                    </a:cubicBezTo>
                    <a:cubicBezTo>
                      <a:pt x="63" y="87"/>
                      <a:pt x="63" y="85"/>
                      <a:pt x="62" y="84"/>
                    </a:cubicBezTo>
                    <a:cubicBezTo>
                      <a:pt x="49" y="71"/>
                      <a:pt x="49" y="71"/>
                      <a:pt x="49" y="71"/>
                    </a:cubicBezTo>
                    <a:cubicBezTo>
                      <a:pt x="49" y="52"/>
                      <a:pt x="49" y="52"/>
                      <a:pt x="49" y="52"/>
                    </a:cubicBezTo>
                    <a:cubicBezTo>
                      <a:pt x="65" y="61"/>
                      <a:pt x="65" y="61"/>
                      <a:pt x="65" y="61"/>
                    </a:cubicBezTo>
                    <a:cubicBezTo>
                      <a:pt x="70" y="79"/>
                      <a:pt x="70" y="79"/>
                      <a:pt x="70" y="79"/>
                    </a:cubicBezTo>
                    <a:cubicBezTo>
                      <a:pt x="70" y="81"/>
                      <a:pt x="72" y="82"/>
                      <a:pt x="73" y="82"/>
                    </a:cubicBezTo>
                    <a:cubicBezTo>
                      <a:pt x="73" y="82"/>
                      <a:pt x="74" y="82"/>
                      <a:pt x="74" y="82"/>
                    </a:cubicBezTo>
                    <a:cubicBezTo>
                      <a:pt x="76" y="81"/>
                      <a:pt x="77" y="79"/>
                      <a:pt x="76" y="78"/>
                    </a:cubicBezTo>
                    <a:cubicBezTo>
                      <a:pt x="73" y="66"/>
                      <a:pt x="73" y="66"/>
                      <a:pt x="73" y="66"/>
                    </a:cubicBezTo>
                    <a:cubicBezTo>
                      <a:pt x="81" y="70"/>
                      <a:pt x="81" y="70"/>
                      <a:pt x="81" y="70"/>
                    </a:cubicBezTo>
                    <a:cubicBezTo>
                      <a:pt x="81" y="71"/>
                      <a:pt x="82" y="71"/>
                      <a:pt x="82" y="71"/>
                    </a:cubicBezTo>
                    <a:cubicBezTo>
                      <a:pt x="84" y="71"/>
                      <a:pt x="85" y="70"/>
                      <a:pt x="85" y="69"/>
                    </a:cubicBezTo>
                    <a:cubicBezTo>
                      <a:pt x="86" y="68"/>
                      <a:pt x="86" y="65"/>
                      <a:pt x="84" y="65"/>
                    </a:cubicBezTo>
                    <a:cubicBezTo>
                      <a:pt x="76" y="60"/>
                      <a:pt x="76" y="60"/>
                      <a:pt x="76" y="60"/>
                    </a:cubicBezTo>
                    <a:cubicBezTo>
                      <a:pt x="88" y="57"/>
                      <a:pt x="88" y="57"/>
                      <a:pt x="88" y="57"/>
                    </a:cubicBezTo>
                    <a:cubicBezTo>
                      <a:pt x="90" y="57"/>
                      <a:pt x="91" y="55"/>
                      <a:pt x="90" y="53"/>
                    </a:cubicBezTo>
                    <a:cubicBezTo>
                      <a:pt x="90" y="51"/>
                      <a:pt x="88" y="50"/>
                      <a:pt x="86" y="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1" name="Freeform 427"/>
              <p:cNvSpPr>
                <a:spLocks/>
              </p:cNvSpPr>
              <p:nvPr/>
            </p:nvSpPr>
            <p:spPr bwMode="auto">
              <a:xfrm>
                <a:off x="2373" y="1860"/>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4"/>
                      <a:pt x="1" y="2"/>
                    </a:cubicBezTo>
                    <a:cubicBezTo>
                      <a:pt x="2" y="1"/>
                      <a:pt x="4" y="0"/>
                      <a:pt x="6"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2" name="Freeform 428"/>
              <p:cNvSpPr>
                <a:spLocks/>
              </p:cNvSpPr>
              <p:nvPr/>
            </p:nvSpPr>
            <p:spPr bwMode="auto">
              <a:xfrm>
                <a:off x="2384" y="1839"/>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4"/>
                      <a:pt x="1" y="2"/>
                    </a:cubicBezTo>
                    <a:cubicBezTo>
                      <a:pt x="2" y="0"/>
                      <a:pt x="4"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3" name="Freeform 429"/>
              <p:cNvSpPr>
                <a:spLocks/>
              </p:cNvSpPr>
              <p:nvPr/>
            </p:nvSpPr>
            <p:spPr bwMode="auto">
              <a:xfrm>
                <a:off x="2396" y="1817"/>
                <a:ext cx="19" cy="19"/>
              </a:xfrm>
              <a:custGeom>
                <a:avLst/>
                <a:gdLst>
                  <a:gd name="T0" fmla="*/ 7 w 8"/>
                  <a:gd name="T1" fmla="*/ 6 h 8"/>
                  <a:gd name="T2" fmla="*/ 3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3" y="7"/>
                    </a:cubicBezTo>
                    <a:cubicBezTo>
                      <a:pt x="1" y="6"/>
                      <a:pt x="0" y="4"/>
                      <a:pt x="1" y="2"/>
                    </a:cubicBezTo>
                    <a:cubicBezTo>
                      <a:pt x="2" y="0"/>
                      <a:pt x="4"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4" name="Freeform 431"/>
              <p:cNvSpPr>
                <a:spLocks/>
              </p:cNvSpPr>
              <p:nvPr/>
            </p:nvSpPr>
            <p:spPr bwMode="auto">
              <a:xfrm>
                <a:off x="2418" y="1860"/>
                <a:ext cx="18" cy="19"/>
              </a:xfrm>
              <a:custGeom>
                <a:avLst/>
                <a:gdLst>
                  <a:gd name="T0" fmla="*/ 7 w 8"/>
                  <a:gd name="T1" fmla="*/ 6 h 8"/>
                  <a:gd name="T2" fmla="*/ 3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3" y="7"/>
                    </a:cubicBezTo>
                    <a:cubicBezTo>
                      <a:pt x="1" y="6"/>
                      <a:pt x="0" y="4"/>
                      <a:pt x="1" y="2"/>
                    </a:cubicBezTo>
                    <a:cubicBezTo>
                      <a:pt x="2" y="1"/>
                      <a:pt x="4"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5" name="Freeform 432"/>
              <p:cNvSpPr>
                <a:spLocks/>
              </p:cNvSpPr>
              <p:nvPr/>
            </p:nvSpPr>
            <p:spPr bwMode="auto">
              <a:xfrm>
                <a:off x="2429" y="1839"/>
                <a:ext cx="19" cy="19"/>
              </a:xfrm>
              <a:custGeom>
                <a:avLst/>
                <a:gdLst>
                  <a:gd name="T0" fmla="*/ 7 w 8"/>
                  <a:gd name="T1" fmla="*/ 6 h 8"/>
                  <a:gd name="T2" fmla="*/ 3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7" y="7"/>
                      <a:pt x="4" y="8"/>
                      <a:pt x="3" y="7"/>
                    </a:cubicBezTo>
                    <a:cubicBezTo>
                      <a:pt x="1" y="6"/>
                      <a:pt x="0" y="4"/>
                      <a:pt x="1" y="2"/>
                    </a:cubicBezTo>
                    <a:cubicBezTo>
                      <a:pt x="2" y="0"/>
                      <a:pt x="5"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6" name="Freeform 433"/>
              <p:cNvSpPr>
                <a:spLocks/>
              </p:cNvSpPr>
              <p:nvPr/>
            </p:nvSpPr>
            <p:spPr bwMode="auto">
              <a:xfrm>
                <a:off x="2444" y="1817"/>
                <a:ext cx="18" cy="19"/>
              </a:xfrm>
              <a:custGeom>
                <a:avLst/>
                <a:gdLst>
                  <a:gd name="T0" fmla="*/ 7 w 8"/>
                  <a:gd name="T1" fmla="*/ 6 h 8"/>
                  <a:gd name="T2" fmla="*/ 2 w 8"/>
                  <a:gd name="T3" fmla="*/ 7 h 8"/>
                  <a:gd name="T4" fmla="*/ 1 w 8"/>
                  <a:gd name="T5" fmla="*/ 2 h 8"/>
                  <a:gd name="T6" fmla="*/ 5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0" y="6"/>
                      <a:pt x="0" y="4"/>
                      <a:pt x="1" y="2"/>
                    </a:cubicBezTo>
                    <a:cubicBezTo>
                      <a:pt x="2" y="0"/>
                      <a:pt x="4" y="0"/>
                      <a:pt x="5"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7" name="Freeform 434"/>
              <p:cNvSpPr>
                <a:spLocks/>
              </p:cNvSpPr>
              <p:nvPr/>
            </p:nvSpPr>
            <p:spPr bwMode="auto">
              <a:xfrm>
                <a:off x="2500" y="1796"/>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4"/>
                      <a:pt x="1" y="2"/>
                    </a:cubicBezTo>
                    <a:cubicBezTo>
                      <a:pt x="2" y="0"/>
                      <a:pt x="4" y="0"/>
                      <a:pt x="6"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8" name="Freeform 437"/>
              <p:cNvSpPr>
                <a:spLocks/>
              </p:cNvSpPr>
              <p:nvPr/>
            </p:nvSpPr>
            <p:spPr bwMode="auto">
              <a:xfrm>
                <a:off x="2488" y="1817"/>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0" y="6"/>
                      <a:pt x="0" y="4"/>
                      <a:pt x="1" y="2"/>
                    </a:cubicBezTo>
                    <a:cubicBezTo>
                      <a:pt x="2" y="0"/>
                      <a:pt x="4" y="0"/>
                      <a:pt x="6"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9" name="Freeform 442"/>
              <p:cNvSpPr>
                <a:spLocks noEditPoints="1"/>
              </p:cNvSpPr>
              <p:nvPr/>
            </p:nvSpPr>
            <p:spPr bwMode="auto">
              <a:xfrm>
                <a:off x="1825" y="1073"/>
                <a:ext cx="82" cy="83"/>
              </a:xfrm>
              <a:custGeom>
                <a:avLst/>
                <a:gdLst>
                  <a:gd name="T0" fmla="*/ 17 w 35"/>
                  <a:gd name="T1" fmla="*/ 0 h 35"/>
                  <a:gd name="T2" fmla="*/ 35 w 35"/>
                  <a:gd name="T3" fmla="*/ 18 h 35"/>
                  <a:gd name="T4" fmla="*/ 17 w 35"/>
                  <a:gd name="T5" fmla="*/ 35 h 35"/>
                  <a:gd name="T6" fmla="*/ 0 w 35"/>
                  <a:gd name="T7" fmla="*/ 18 h 35"/>
                  <a:gd name="T8" fmla="*/ 17 w 35"/>
                  <a:gd name="T9" fmla="*/ 0 h 35"/>
                  <a:gd name="T10" fmla="*/ 17 w 35"/>
                  <a:gd name="T11" fmla="*/ 29 h 35"/>
                  <a:gd name="T12" fmla="*/ 28 w 35"/>
                  <a:gd name="T13" fmla="*/ 18 h 35"/>
                  <a:gd name="T14" fmla="*/ 17 w 35"/>
                  <a:gd name="T15" fmla="*/ 7 h 35"/>
                  <a:gd name="T16" fmla="*/ 7 w 35"/>
                  <a:gd name="T17" fmla="*/ 18 h 35"/>
                  <a:gd name="T18" fmla="*/ 17 w 35"/>
                  <a:gd name="T19"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17" y="0"/>
                    </a:moveTo>
                    <a:cubicBezTo>
                      <a:pt x="27" y="0"/>
                      <a:pt x="35" y="8"/>
                      <a:pt x="35" y="18"/>
                    </a:cubicBezTo>
                    <a:cubicBezTo>
                      <a:pt x="35" y="28"/>
                      <a:pt x="27" y="35"/>
                      <a:pt x="17" y="35"/>
                    </a:cubicBezTo>
                    <a:cubicBezTo>
                      <a:pt x="8" y="35"/>
                      <a:pt x="0" y="28"/>
                      <a:pt x="0" y="18"/>
                    </a:cubicBezTo>
                    <a:cubicBezTo>
                      <a:pt x="0" y="8"/>
                      <a:pt x="8" y="0"/>
                      <a:pt x="17" y="0"/>
                    </a:cubicBezTo>
                    <a:close/>
                    <a:moveTo>
                      <a:pt x="17" y="29"/>
                    </a:moveTo>
                    <a:cubicBezTo>
                      <a:pt x="23" y="29"/>
                      <a:pt x="28" y="24"/>
                      <a:pt x="28" y="18"/>
                    </a:cubicBezTo>
                    <a:cubicBezTo>
                      <a:pt x="28" y="12"/>
                      <a:pt x="23" y="7"/>
                      <a:pt x="17" y="7"/>
                    </a:cubicBezTo>
                    <a:cubicBezTo>
                      <a:pt x="11" y="7"/>
                      <a:pt x="7" y="12"/>
                      <a:pt x="7" y="18"/>
                    </a:cubicBezTo>
                    <a:cubicBezTo>
                      <a:pt x="7" y="24"/>
                      <a:pt x="11" y="29"/>
                      <a:pt x="17"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0" name="Freeform 443"/>
              <p:cNvSpPr>
                <a:spLocks/>
              </p:cNvSpPr>
              <p:nvPr/>
            </p:nvSpPr>
            <p:spPr bwMode="auto">
              <a:xfrm>
                <a:off x="1858" y="1014"/>
                <a:ext cx="16" cy="50"/>
              </a:xfrm>
              <a:custGeom>
                <a:avLst/>
                <a:gdLst>
                  <a:gd name="T0" fmla="*/ 7 w 7"/>
                  <a:gd name="T1" fmla="*/ 17 h 21"/>
                  <a:gd name="T2" fmla="*/ 3 w 7"/>
                  <a:gd name="T3" fmla="*/ 21 h 21"/>
                  <a:gd name="T4" fmla="*/ 3 w 7"/>
                  <a:gd name="T5" fmla="*/ 21 h 21"/>
                  <a:gd name="T6" fmla="*/ 0 w 7"/>
                  <a:gd name="T7" fmla="*/ 17 h 21"/>
                  <a:gd name="T8" fmla="*/ 0 w 7"/>
                  <a:gd name="T9" fmla="*/ 4 h 21"/>
                  <a:gd name="T10" fmla="*/ 3 w 7"/>
                  <a:gd name="T11" fmla="*/ 0 h 21"/>
                  <a:gd name="T12" fmla="*/ 3 w 7"/>
                  <a:gd name="T13" fmla="*/ 0 h 21"/>
                  <a:gd name="T14" fmla="*/ 7 w 7"/>
                  <a:gd name="T15" fmla="*/ 4 h 21"/>
                  <a:gd name="T16" fmla="*/ 7 w 7"/>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1">
                    <a:moveTo>
                      <a:pt x="7" y="17"/>
                    </a:moveTo>
                    <a:cubicBezTo>
                      <a:pt x="7" y="19"/>
                      <a:pt x="5" y="21"/>
                      <a:pt x="3" y="21"/>
                    </a:cubicBezTo>
                    <a:cubicBezTo>
                      <a:pt x="3" y="21"/>
                      <a:pt x="3" y="21"/>
                      <a:pt x="3" y="21"/>
                    </a:cubicBezTo>
                    <a:cubicBezTo>
                      <a:pt x="1" y="21"/>
                      <a:pt x="0" y="19"/>
                      <a:pt x="0" y="17"/>
                    </a:cubicBezTo>
                    <a:cubicBezTo>
                      <a:pt x="0" y="4"/>
                      <a:pt x="0" y="4"/>
                      <a:pt x="0" y="4"/>
                    </a:cubicBezTo>
                    <a:cubicBezTo>
                      <a:pt x="0" y="1"/>
                      <a:pt x="1" y="0"/>
                      <a:pt x="3" y="0"/>
                    </a:cubicBezTo>
                    <a:cubicBezTo>
                      <a:pt x="3" y="0"/>
                      <a:pt x="3" y="0"/>
                      <a:pt x="3" y="0"/>
                    </a:cubicBezTo>
                    <a:cubicBezTo>
                      <a:pt x="5" y="0"/>
                      <a:pt x="7" y="1"/>
                      <a:pt x="7" y="4"/>
                    </a:cubicBezTo>
                    <a:lnTo>
                      <a:pt x="7"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1" name="Freeform 444"/>
              <p:cNvSpPr>
                <a:spLocks/>
              </p:cNvSpPr>
              <p:nvPr/>
            </p:nvSpPr>
            <p:spPr bwMode="auto">
              <a:xfrm>
                <a:off x="1858" y="1168"/>
                <a:ext cx="16" cy="49"/>
              </a:xfrm>
              <a:custGeom>
                <a:avLst/>
                <a:gdLst>
                  <a:gd name="T0" fmla="*/ 7 w 7"/>
                  <a:gd name="T1" fmla="*/ 17 h 21"/>
                  <a:gd name="T2" fmla="*/ 3 w 7"/>
                  <a:gd name="T3" fmla="*/ 21 h 21"/>
                  <a:gd name="T4" fmla="*/ 3 w 7"/>
                  <a:gd name="T5" fmla="*/ 21 h 21"/>
                  <a:gd name="T6" fmla="*/ 0 w 7"/>
                  <a:gd name="T7" fmla="*/ 17 h 21"/>
                  <a:gd name="T8" fmla="*/ 0 w 7"/>
                  <a:gd name="T9" fmla="*/ 3 h 21"/>
                  <a:gd name="T10" fmla="*/ 3 w 7"/>
                  <a:gd name="T11" fmla="*/ 0 h 21"/>
                  <a:gd name="T12" fmla="*/ 3 w 7"/>
                  <a:gd name="T13" fmla="*/ 0 h 21"/>
                  <a:gd name="T14" fmla="*/ 7 w 7"/>
                  <a:gd name="T15" fmla="*/ 3 h 21"/>
                  <a:gd name="T16" fmla="*/ 7 w 7"/>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1">
                    <a:moveTo>
                      <a:pt x="7" y="17"/>
                    </a:moveTo>
                    <a:cubicBezTo>
                      <a:pt x="7" y="19"/>
                      <a:pt x="5" y="21"/>
                      <a:pt x="3" y="21"/>
                    </a:cubicBezTo>
                    <a:cubicBezTo>
                      <a:pt x="3" y="21"/>
                      <a:pt x="3" y="21"/>
                      <a:pt x="3" y="21"/>
                    </a:cubicBezTo>
                    <a:cubicBezTo>
                      <a:pt x="1" y="21"/>
                      <a:pt x="0" y="19"/>
                      <a:pt x="0" y="17"/>
                    </a:cubicBezTo>
                    <a:cubicBezTo>
                      <a:pt x="0" y="3"/>
                      <a:pt x="0" y="3"/>
                      <a:pt x="0" y="3"/>
                    </a:cubicBezTo>
                    <a:cubicBezTo>
                      <a:pt x="0" y="1"/>
                      <a:pt x="1" y="0"/>
                      <a:pt x="3" y="0"/>
                    </a:cubicBezTo>
                    <a:cubicBezTo>
                      <a:pt x="3" y="0"/>
                      <a:pt x="3" y="0"/>
                      <a:pt x="3" y="0"/>
                    </a:cubicBezTo>
                    <a:cubicBezTo>
                      <a:pt x="5" y="0"/>
                      <a:pt x="7" y="1"/>
                      <a:pt x="7" y="3"/>
                    </a:cubicBezTo>
                    <a:lnTo>
                      <a:pt x="7"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2" name="Freeform 445"/>
              <p:cNvSpPr>
                <a:spLocks/>
              </p:cNvSpPr>
              <p:nvPr/>
            </p:nvSpPr>
            <p:spPr bwMode="auto">
              <a:xfrm>
                <a:off x="1898" y="1040"/>
                <a:ext cx="42" cy="43"/>
              </a:xfrm>
              <a:custGeom>
                <a:avLst/>
                <a:gdLst>
                  <a:gd name="T0" fmla="*/ 7 w 18"/>
                  <a:gd name="T1" fmla="*/ 16 h 18"/>
                  <a:gd name="T2" fmla="*/ 2 w 18"/>
                  <a:gd name="T3" fmla="*/ 16 h 18"/>
                  <a:gd name="T4" fmla="*/ 2 w 18"/>
                  <a:gd name="T5" fmla="*/ 16 h 18"/>
                  <a:gd name="T6" fmla="*/ 2 w 18"/>
                  <a:gd name="T7" fmla="*/ 11 h 18"/>
                  <a:gd name="T8" fmla="*/ 11 w 18"/>
                  <a:gd name="T9" fmla="*/ 1 h 18"/>
                  <a:gd name="T10" fmla="*/ 17 w 18"/>
                  <a:gd name="T11" fmla="*/ 1 h 18"/>
                  <a:gd name="T12" fmla="*/ 17 w 18"/>
                  <a:gd name="T13" fmla="*/ 1 h 18"/>
                  <a:gd name="T14" fmla="*/ 17 w 18"/>
                  <a:gd name="T15" fmla="*/ 7 h 18"/>
                  <a:gd name="T16" fmla="*/ 7 w 18"/>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7" y="16"/>
                    </a:moveTo>
                    <a:cubicBezTo>
                      <a:pt x="6" y="18"/>
                      <a:pt x="3" y="18"/>
                      <a:pt x="2" y="16"/>
                    </a:cubicBezTo>
                    <a:cubicBezTo>
                      <a:pt x="2" y="16"/>
                      <a:pt x="2" y="16"/>
                      <a:pt x="2" y="16"/>
                    </a:cubicBezTo>
                    <a:cubicBezTo>
                      <a:pt x="0" y="15"/>
                      <a:pt x="0" y="13"/>
                      <a:pt x="2" y="11"/>
                    </a:cubicBezTo>
                    <a:cubicBezTo>
                      <a:pt x="11" y="1"/>
                      <a:pt x="11" y="1"/>
                      <a:pt x="11" y="1"/>
                    </a:cubicBezTo>
                    <a:cubicBezTo>
                      <a:pt x="13" y="0"/>
                      <a:pt x="15" y="0"/>
                      <a:pt x="17" y="1"/>
                    </a:cubicBezTo>
                    <a:cubicBezTo>
                      <a:pt x="17" y="1"/>
                      <a:pt x="17" y="1"/>
                      <a:pt x="17" y="1"/>
                    </a:cubicBezTo>
                    <a:cubicBezTo>
                      <a:pt x="18" y="3"/>
                      <a:pt x="18" y="5"/>
                      <a:pt x="17" y="7"/>
                    </a:cubicBezTo>
                    <a:lnTo>
                      <a:pt x="7"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3" name="Freeform 446"/>
              <p:cNvSpPr>
                <a:spLocks/>
              </p:cNvSpPr>
              <p:nvPr/>
            </p:nvSpPr>
            <p:spPr bwMode="auto">
              <a:xfrm>
                <a:off x="1792" y="1149"/>
                <a:ext cx="40" cy="43"/>
              </a:xfrm>
              <a:custGeom>
                <a:avLst/>
                <a:gdLst>
                  <a:gd name="T0" fmla="*/ 6 w 17"/>
                  <a:gd name="T1" fmla="*/ 16 h 18"/>
                  <a:gd name="T2" fmla="*/ 1 w 17"/>
                  <a:gd name="T3" fmla="*/ 16 h 18"/>
                  <a:gd name="T4" fmla="*/ 1 w 17"/>
                  <a:gd name="T5" fmla="*/ 16 h 18"/>
                  <a:gd name="T6" fmla="*/ 1 w 17"/>
                  <a:gd name="T7" fmla="*/ 11 h 18"/>
                  <a:gd name="T8" fmla="*/ 11 w 17"/>
                  <a:gd name="T9" fmla="*/ 1 h 18"/>
                  <a:gd name="T10" fmla="*/ 16 w 17"/>
                  <a:gd name="T11" fmla="*/ 1 h 18"/>
                  <a:gd name="T12" fmla="*/ 16 w 17"/>
                  <a:gd name="T13" fmla="*/ 1 h 18"/>
                  <a:gd name="T14" fmla="*/ 16 w 17"/>
                  <a:gd name="T15" fmla="*/ 7 h 18"/>
                  <a:gd name="T16" fmla="*/ 6 w 17"/>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6" y="16"/>
                    </a:moveTo>
                    <a:cubicBezTo>
                      <a:pt x="5" y="18"/>
                      <a:pt x="3" y="18"/>
                      <a:pt x="1" y="16"/>
                    </a:cubicBezTo>
                    <a:cubicBezTo>
                      <a:pt x="1" y="16"/>
                      <a:pt x="1" y="16"/>
                      <a:pt x="1" y="16"/>
                    </a:cubicBezTo>
                    <a:cubicBezTo>
                      <a:pt x="0" y="15"/>
                      <a:pt x="0" y="12"/>
                      <a:pt x="1" y="11"/>
                    </a:cubicBezTo>
                    <a:cubicBezTo>
                      <a:pt x="11" y="1"/>
                      <a:pt x="11" y="1"/>
                      <a:pt x="11" y="1"/>
                    </a:cubicBezTo>
                    <a:cubicBezTo>
                      <a:pt x="12" y="0"/>
                      <a:pt x="14" y="0"/>
                      <a:pt x="16" y="1"/>
                    </a:cubicBezTo>
                    <a:cubicBezTo>
                      <a:pt x="16" y="1"/>
                      <a:pt x="16" y="1"/>
                      <a:pt x="16" y="1"/>
                    </a:cubicBezTo>
                    <a:cubicBezTo>
                      <a:pt x="17" y="3"/>
                      <a:pt x="17" y="5"/>
                      <a:pt x="16" y="7"/>
                    </a:cubicBezTo>
                    <a:lnTo>
                      <a:pt x="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4" name="Freeform 447"/>
              <p:cNvSpPr>
                <a:spLocks/>
              </p:cNvSpPr>
              <p:nvPr/>
            </p:nvSpPr>
            <p:spPr bwMode="auto">
              <a:xfrm>
                <a:off x="1917" y="1106"/>
                <a:ext cx="49" cy="17"/>
              </a:xfrm>
              <a:custGeom>
                <a:avLst/>
                <a:gdLst>
                  <a:gd name="T0" fmla="*/ 4 w 21"/>
                  <a:gd name="T1" fmla="*/ 7 h 7"/>
                  <a:gd name="T2" fmla="*/ 0 w 21"/>
                  <a:gd name="T3" fmla="*/ 4 h 7"/>
                  <a:gd name="T4" fmla="*/ 0 w 21"/>
                  <a:gd name="T5" fmla="*/ 4 h 7"/>
                  <a:gd name="T6" fmla="*/ 4 w 21"/>
                  <a:gd name="T7" fmla="*/ 0 h 7"/>
                  <a:gd name="T8" fmla="*/ 18 w 21"/>
                  <a:gd name="T9" fmla="*/ 0 h 7"/>
                  <a:gd name="T10" fmla="*/ 21 w 21"/>
                  <a:gd name="T11" fmla="*/ 4 h 7"/>
                  <a:gd name="T12" fmla="*/ 21 w 21"/>
                  <a:gd name="T13" fmla="*/ 4 h 7"/>
                  <a:gd name="T14" fmla="*/ 18 w 21"/>
                  <a:gd name="T15" fmla="*/ 7 h 7"/>
                  <a:gd name="T16" fmla="*/ 4 w 21"/>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7">
                    <a:moveTo>
                      <a:pt x="4" y="7"/>
                    </a:moveTo>
                    <a:cubicBezTo>
                      <a:pt x="2" y="7"/>
                      <a:pt x="0" y="6"/>
                      <a:pt x="0" y="4"/>
                    </a:cubicBezTo>
                    <a:cubicBezTo>
                      <a:pt x="0" y="4"/>
                      <a:pt x="0" y="4"/>
                      <a:pt x="0" y="4"/>
                    </a:cubicBezTo>
                    <a:cubicBezTo>
                      <a:pt x="0" y="2"/>
                      <a:pt x="2" y="0"/>
                      <a:pt x="4" y="0"/>
                    </a:cubicBezTo>
                    <a:cubicBezTo>
                      <a:pt x="18" y="0"/>
                      <a:pt x="18" y="0"/>
                      <a:pt x="18" y="0"/>
                    </a:cubicBezTo>
                    <a:cubicBezTo>
                      <a:pt x="20" y="0"/>
                      <a:pt x="21" y="2"/>
                      <a:pt x="21" y="4"/>
                    </a:cubicBezTo>
                    <a:cubicBezTo>
                      <a:pt x="21" y="4"/>
                      <a:pt x="21" y="4"/>
                      <a:pt x="21" y="4"/>
                    </a:cubicBezTo>
                    <a:cubicBezTo>
                      <a:pt x="21" y="6"/>
                      <a:pt x="20" y="7"/>
                      <a:pt x="18" y="7"/>
                    </a:cubicBezTo>
                    <a:lnTo>
                      <a:pt x="4"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5" name="Freeform 448"/>
              <p:cNvSpPr>
                <a:spLocks/>
              </p:cNvSpPr>
              <p:nvPr/>
            </p:nvSpPr>
            <p:spPr bwMode="auto">
              <a:xfrm>
                <a:off x="1766" y="1106"/>
                <a:ext cx="49" cy="17"/>
              </a:xfrm>
              <a:custGeom>
                <a:avLst/>
                <a:gdLst>
                  <a:gd name="T0" fmla="*/ 3 w 21"/>
                  <a:gd name="T1" fmla="*/ 7 h 7"/>
                  <a:gd name="T2" fmla="*/ 0 w 21"/>
                  <a:gd name="T3" fmla="*/ 4 h 7"/>
                  <a:gd name="T4" fmla="*/ 0 w 21"/>
                  <a:gd name="T5" fmla="*/ 4 h 7"/>
                  <a:gd name="T6" fmla="*/ 3 w 21"/>
                  <a:gd name="T7" fmla="*/ 0 h 7"/>
                  <a:gd name="T8" fmla="*/ 17 w 21"/>
                  <a:gd name="T9" fmla="*/ 0 h 7"/>
                  <a:gd name="T10" fmla="*/ 20 w 21"/>
                  <a:gd name="T11" fmla="*/ 4 h 7"/>
                  <a:gd name="T12" fmla="*/ 20 w 21"/>
                  <a:gd name="T13" fmla="*/ 4 h 7"/>
                  <a:gd name="T14" fmla="*/ 17 w 21"/>
                  <a:gd name="T15" fmla="*/ 7 h 7"/>
                  <a:gd name="T16" fmla="*/ 3 w 21"/>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7">
                    <a:moveTo>
                      <a:pt x="3" y="7"/>
                    </a:moveTo>
                    <a:cubicBezTo>
                      <a:pt x="1" y="7"/>
                      <a:pt x="0" y="6"/>
                      <a:pt x="0" y="4"/>
                    </a:cubicBezTo>
                    <a:cubicBezTo>
                      <a:pt x="0" y="4"/>
                      <a:pt x="0" y="4"/>
                      <a:pt x="0" y="4"/>
                    </a:cubicBezTo>
                    <a:cubicBezTo>
                      <a:pt x="0" y="2"/>
                      <a:pt x="1" y="0"/>
                      <a:pt x="3" y="0"/>
                    </a:cubicBezTo>
                    <a:cubicBezTo>
                      <a:pt x="17" y="0"/>
                      <a:pt x="17" y="0"/>
                      <a:pt x="17" y="0"/>
                    </a:cubicBezTo>
                    <a:cubicBezTo>
                      <a:pt x="19" y="0"/>
                      <a:pt x="21" y="2"/>
                      <a:pt x="20" y="4"/>
                    </a:cubicBezTo>
                    <a:cubicBezTo>
                      <a:pt x="20" y="4"/>
                      <a:pt x="20" y="4"/>
                      <a:pt x="20" y="4"/>
                    </a:cubicBezTo>
                    <a:cubicBezTo>
                      <a:pt x="20" y="6"/>
                      <a:pt x="19" y="7"/>
                      <a:pt x="17" y="7"/>
                    </a:cubicBezTo>
                    <a:lnTo>
                      <a:pt x="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6" name="Freeform 449"/>
              <p:cNvSpPr>
                <a:spLocks/>
              </p:cNvSpPr>
              <p:nvPr/>
            </p:nvSpPr>
            <p:spPr bwMode="auto">
              <a:xfrm>
                <a:off x="1898" y="1149"/>
                <a:ext cx="42" cy="43"/>
              </a:xfrm>
              <a:custGeom>
                <a:avLst/>
                <a:gdLst>
                  <a:gd name="T0" fmla="*/ 2 w 18"/>
                  <a:gd name="T1" fmla="*/ 7 h 18"/>
                  <a:gd name="T2" fmla="*/ 2 w 18"/>
                  <a:gd name="T3" fmla="*/ 1 h 18"/>
                  <a:gd name="T4" fmla="*/ 2 w 18"/>
                  <a:gd name="T5" fmla="*/ 1 h 18"/>
                  <a:gd name="T6" fmla="*/ 7 w 18"/>
                  <a:gd name="T7" fmla="*/ 1 h 18"/>
                  <a:gd name="T8" fmla="*/ 17 w 18"/>
                  <a:gd name="T9" fmla="*/ 11 h 18"/>
                  <a:gd name="T10" fmla="*/ 17 w 18"/>
                  <a:gd name="T11" fmla="*/ 16 h 18"/>
                  <a:gd name="T12" fmla="*/ 17 w 18"/>
                  <a:gd name="T13" fmla="*/ 16 h 18"/>
                  <a:gd name="T14" fmla="*/ 11 w 18"/>
                  <a:gd name="T15" fmla="*/ 16 h 18"/>
                  <a:gd name="T16" fmla="*/ 2 w 18"/>
                  <a:gd name="T17"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2" y="7"/>
                    </a:moveTo>
                    <a:cubicBezTo>
                      <a:pt x="0" y="5"/>
                      <a:pt x="0" y="3"/>
                      <a:pt x="2" y="1"/>
                    </a:cubicBezTo>
                    <a:cubicBezTo>
                      <a:pt x="2" y="1"/>
                      <a:pt x="2" y="1"/>
                      <a:pt x="2" y="1"/>
                    </a:cubicBezTo>
                    <a:cubicBezTo>
                      <a:pt x="3" y="0"/>
                      <a:pt x="6" y="0"/>
                      <a:pt x="7" y="1"/>
                    </a:cubicBezTo>
                    <a:cubicBezTo>
                      <a:pt x="17" y="11"/>
                      <a:pt x="17" y="11"/>
                      <a:pt x="17" y="11"/>
                    </a:cubicBezTo>
                    <a:cubicBezTo>
                      <a:pt x="18" y="12"/>
                      <a:pt x="18" y="15"/>
                      <a:pt x="17" y="16"/>
                    </a:cubicBezTo>
                    <a:cubicBezTo>
                      <a:pt x="17" y="16"/>
                      <a:pt x="17" y="16"/>
                      <a:pt x="17" y="16"/>
                    </a:cubicBezTo>
                    <a:cubicBezTo>
                      <a:pt x="15" y="18"/>
                      <a:pt x="13" y="18"/>
                      <a:pt x="11" y="16"/>
                    </a:cubicBezTo>
                    <a:lnTo>
                      <a:pt x="2"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7" name="Freeform 450"/>
              <p:cNvSpPr>
                <a:spLocks/>
              </p:cNvSpPr>
              <p:nvPr/>
            </p:nvSpPr>
            <p:spPr bwMode="auto">
              <a:xfrm>
                <a:off x="1792" y="1040"/>
                <a:ext cx="40" cy="43"/>
              </a:xfrm>
              <a:custGeom>
                <a:avLst/>
                <a:gdLst>
                  <a:gd name="T0" fmla="*/ 1 w 17"/>
                  <a:gd name="T1" fmla="*/ 7 h 18"/>
                  <a:gd name="T2" fmla="*/ 1 w 17"/>
                  <a:gd name="T3" fmla="*/ 1 h 18"/>
                  <a:gd name="T4" fmla="*/ 1 w 17"/>
                  <a:gd name="T5" fmla="*/ 1 h 18"/>
                  <a:gd name="T6" fmla="*/ 6 w 17"/>
                  <a:gd name="T7" fmla="*/ 1 h 18"/>
                  <a:gd name="T8" fmla="*/ 16 w 17"/>
                  <a:gd name="T9" fmla="*/ 11 h 18"/>
                  <a:gd name="T10" fmla="*/ 16 w 17"/>
                  <a:gd name="T11" fmla="*/ 16 h 18"/>
                  <a:gd name="T12" fmla="*/ 16 w 17"/>
                  <a:gd name="T13" fmla="*/ 16 h 18"/>
                  <a:gd name="T14" fmla="*/ 11 w 17"/>
                  <a:gd name="T15" fmla="*/ 16 h 18"/>
                  <a:gd name="T16" fmla="*/ 1 w 17"/>
                  <a:gd name="T17"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1" y="7"/>
                    </a:moveTo>
                    <a:cubicBezTo>
                      <a:pt x="0" y="5"/>
                      <a:pt x="0" y="3"/>
                      <a:pt x="1" y="1"/>
                    </a:cubicBezTo>
                    <a:cubicBezTo>
                      <a:pt x="1" y="1"/>
                      <a:pt x="1" y="1"/>
                      <a:pt x="1" y="1"/>
                    </a:cubicBezTo>
                    <a:cubicBezTo>
                      <a:pt x="3" y="0"/>
                      <a:pt x="5" y="0"/>
                      <a:pt x="6" y="1"/>
                    </a:cubicBezTo>
                    <a:cubicBezTo>
                      <a:pt x="16" y="11"/>
                      <a:pt x="16" y="11"/>
                      <a:pt x="16" y="11"/>
                    </a:cubicBezTo>
                    <a:cubicBezTo>
                      <a:pt x="17" y="13"/>
                      <a:pt x="17" y="15"/>
                      <a:pt x="16" y="16"/>
                    </a:cubicBezTo>
                    <a:cubicBezTo>
                      <a:pt x="16" y="16"/>
                      <a:pt x="16" y="16"/>
                      <a:pt x="16" y="16"/>
                    </a:cubicBezTo>
                    <a:cubicBezTo>
                      <a:pt x="14" y="18"/>
                      <a:pt x="12" y="18"/>
                      <a:pt x="11" y="16"/>
                    </a:cubicBezTo>
                    <a:lnTo>
                      <a:pt x="1"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8" name="Freeform 453"/>
              <p:cNvSpPr>
                <a:spLocks/>
              </p:cNvSpPr>
              <p:nvPr/>
            </p:nvSpPr>
            <p:spPr bwMode="auto">
              <a:xfrm>
                <a:off x="5167" y="2313"/>
                <a:ext cx="57" cy="83"/>
              </a:xfrm>
              <a:custGeom>
                <a:avLst/>
                <a:gdLst>
                  <a:gd name="T0" fmla="*/ 2 w 24"/>
                  <a:gd name="T1" fmla="*/ 34 h 35"/>
                  <a:gd name="T2" fmla="*/ 1 w 24"/>
                  <a:gd name="T3" fmla="*/ 29 h 35"/>
                  <a:gd name="T4" fmla="*/ 17 w 24"/>
                  <a:gd name="T5" fmla="*/ 2 h 35"/>
                  <a:gd name="T6" fmla="*/ 21 w 24"/>
                  <a:gd name="T7" fmla="*/ 1 h 35"/>
                  <a:gd name="T8" fmla="*/ 23 w 24"/>
                  <a:gd name="T9" fmla="*/ 5 h 35"/>
                  <a:gd name="T10" fmla="*/ 7 w 24"/>
                  <a:gd name="T11" fmla="*/ 32 h 35"/>
                  <a:gd name="T12" fmla="*/ 2 w 24"/>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24" h="35">
                    <a:moveTo>
                      <a:pt x="2" y="34"/>
                    </a:moveTo>
                    <a:cubicBezTo>
                      <a:pt x="1" y="33"/>
                      <a:pt x="0" y="31"/>
                      <a:pt x="1" y="29"/>
                    </a:cubicBezTo>
                    <a:cubicBezTo>
                      <a:pt x="17" y="2"/>
                      <a:pt x="17" y="2"/>
                      <a:pt x="17" y="2"/>
                    </a:cubicBezTo>
                    <a:cubicBezTo>
                      <a:pt x="17" y="0"/>
                      <a:pt x="20" y="0"/>
                      <a:pt x="21" y="1"/>
                    </a:cubicBezTo>
                    <a:cubicBezTo>
                      <a:pt x="23" y="2"/>
                      <a:pt x="24" y="4"/>
                      <a:pt x="23" y="5"/>
                    </a:cubicBezTo>
                    <a:cubicBezTo>
                      <a:pt x="7" y="32"/>
                      <a:pt x="7" y="32"/>
                      <a:pt x="7" y="32"/>
                    </a:cubicBezTo>
                    <a:cubicBezTo>
                      <a:pt x="6" y="34"/>
                      <a:pt x="4" y="35"/>
                      <a:pt x="2"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9" name="Freeform 454"/>
              <p:cNvSpPr>
                <a:spLocks/>
              </p:cNvSpPr>
              <p:nvPr/>
            </p:nvSpPr>
            <p:spPr bwMode="auto">
              <a:xfrm>
                <a:off x="5212" y="2313"/>
                <a:ext cx="57" cy="83"/>
              </a:xfrm>
              <a:custGeom>
                <a:avLst/>
                <a:gdLst>
                  <a:gd name="T0" fmla="*/ 2 w 24"/>
                  <a:gd name="T1" fmla="*/ 34 h 35"/>
                  <a:gd name="T2" fmla="*/ 1 w 24"/>
                  <a:gd name="T3" fmla="*/ 29 h 35"/>
                  <a:gd name="T4" fmla="*/ 17 w 24"/>
                  <a:gd name="T5" fmla="*/ 2 h 35"/>
                  <a:gd name="T6" fmla="*/ 22 w 24"/>
                  <a:gd name="T7" fmla="*/ 1 h 35"/>
                  <a:gd name="T8" fmla="*/ 23 w 24"/>
                  <a:gd name="T9" fmla="*/ 5 h 35"/>
                  <a:gd name="T10" fmla="*/ 7 w 24"/>
                  <a:gd name="T11" fmla="*/ 32 h 35"/>
                  <a:gd name="T12" fmla="*/ 2 w 24"/>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24" h="35">
                    <a:moveTo>
                      <a:pt x="2" y="34"/>
                    </a:moveTo>
                    <a:cubicBezTo>
                      <a:pt x="1" y="33"/>
                      <a:pt x="0" y="31"/>
                      <a:pt x="1" y="29"/>
                    </a:cubicBezTo>
                    <a:cubicBezTo>
                      <a:pt x="17" y="2"/>
                      <a:pt x="17" y="2"/>
                      <a:pt x="17" y="2"/>
                    </a:cubicBezTo>
                    <a:cubicBezTo>
                      <a:pt x="18" y="0"/>
                      <a:pt x="20" y="0"/>
                      <a:pt x="22" y="1"/>
                    </a:cubicBezTo>
                    <a:cubicBezTo>
                      <a:pt x="23" y="2"/>
                      <a:pt x="24" y="4"/>
                      <a:pt x="23" y="5"/>
                    </a:cubicBezTo>
                    <a:cubicBezTo>
                      <a:pt x="7" y="32"/>
                      <a:pt x="7" y="32"/>
                      <a:pt x="7" y="32"/>
                    </a:cubicBezTo>
                    <a:cubicBezTo>
                      <a:pt x="6" y="34"/>
                      <a:pt x="4" y="35"/>
                      <a:pt x="2"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0" name="Freeform 455"/>
              <p:cNvSpPr>
                <a:spLocks/>
              </p:cNvSpPr>
              <p:nvPr/>
            </p:nvSpPr>
            <p:spPr bwMode="auto">
              <a:xfrm>
                <a:off x="5257" y="2313"/>
                <a:ext cx="57" cy="83"/>
              </a:xfrm>
              <a:custGeom>
                <a:avLst/>
                <a:gdLst>
                  <a:gd name="T0" fmla="*/ 3 w 24"/>
                  <a:gd name="T1" fmla="*/ 34 h 35"/>
                  <a:gd name="T2" fmla="*/ 1 w 24"/>
                  <a:gd name="T3" fmla="*/ 29 h 35"/>
                  <a:gd name="T4" fmla="*/ 17 w 24"/>
                  <a:gd name="T5" fmla="*/ 2 h 35"/>
                  <a:gd name="T6" fmla="*/ 22 w 24"/>
                  <a:gd name="T7" fmla="*/ 1 h 35"/>
                  <a:gd name="T8" fmla="*/ 23 w 24"/>
                  <a:gd name="T9" fmla="*/ 5 h 35"/>
                  <a:gd name="T10" fmla="*/ 7 w 24"/>
                  <a:gd name="T11" fmla="*/ 32 h 35"/>
                  <a:gd name="T12" fmla="*/ 3 w 24"/>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24" h="35">
                    <a:moveTo>
                      <a:pt x="3" y="34"/>
                    </a:moveTo>
                    <a:cubicBezTo>
                      <a:pt x="1" y="33"/>
                      <a:pt x="0" y="31"/>
                      <a:pt x="1" y="29"/>
                    </a:cubicBezTo>
                    <a:cubicBezTo>
                      <a:pt x="17" y="2"/>
                      <a:pt x="17" y="2"/>
                      <a:pt x="17" y="2"/>
                    </a:cubicBezTo>
                    <a:cubicBezTo>
                      <a:pt x="18" y="0"/>
                      <a:pt x="20" y="0"/>
                      <a:pt x="22" y="1"/>
                    </a:cubicBezTo>
                    <a:cubicBezTo>
                      <a:pt x="23" y="2"/>
                      <a:pt x="24" y="4"/>
                      <a:pt x="23" y="5"/>
                    </a:cubicBezTo>
                    <a:cubicBezTo>
                      <a:pt x="7" y="32"/>
                      <a:pt x="7" y="32"/>
                      <a:pt x="7" y="32"/>
                    </a:cubicBezTo>
                    <a:cubicBezTo>
                      <a:pt x="7" y="34"/>
                      <a:pt x="4" y="35"/>
                      <a:pt x="3"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1" name="Freeform 456"/>
              <p:cNvSpPr>
                <a:spLocks/>
              </p:cNvSpPr>
              <p:nvPr/>
            </p:nvSpPr>
            <p:spPr bwMode="auto">
              <a:xfrm>
                <a:off x="5153" y="2207"/>
                <a:ext cx="212" cy="149"/>
              </a:xfrm>
              <a:custGeom>
                <a:avLst/>
                <a:gdLst>
                  <a:gd name="T0" fmla="*/ 64 w 90"/>
                  <a:gd name="T1" fmla="*/ 10 h 63"/>
                  <a:gd name="T2" fmla="*/ 63 w 90"/>
                  <a:gd name="T3" fmla="*/ 10 h 63"/>
                  <a:gd name="T4" fmla="*/ 43 w 90"/>
                  <a:gd name="T5" fmla="*/ 0 h 63"/>
                  <a:gd name="T6" fmla="*/ 19 w 90"/>
                  <a:gd name="T7" fmla="*/ 16 h 63"/>
                  <a:gd name="T8" fmla="*/ 0 w 90"/>
                  <a:gd name="T9" fmla="*/ 39 h 63"/>
                  <a:gd name="T10" fmla="*/ 10 w 90"/>
                  <a:gd name="T11" fmla="*/ 58 h 63"/>
                  <a:gd name="T12" fmla="*/ 13 w 90"/>
                  <a:gd name="T13" fmla="*/ 52 h 63"/>
                  <a:gd name="T14" fmla="*/ 7 w 90"/>
                  <a:gd name="T15" fmla="*/ 39 h 63"/>
                  <a:gd name="T16" fmla="*/ 22 w 90"/>
                  <a:gd name="T17" fmla="*/ 23 h 63"/>
                  <a:gd name="T18" fmla="*/ 25 w 90"/>
                  <a:gd name="T19" fmla="*/ 22 h 63"/>
                  <a:gd name="T20" fmla="*/ 25 w 90"/>
                  <a:gd name="T21" fmla="*/ 20 h 63"/>
                  <a:gd name="T22" fmla="*/ 43 w 90"/>
                  <a:gd name="T23" fmla="*/ 7 h 63"/>
                  <a:gd name="T24" fmla="*/ 59 w 90"/>
                  <a:gd name="T25" fmla="*/ 15 h 63"/>
                  <a:gd name="T26" fmla="*/ 60 w 90"/>
                  <a:gd name="T27" fmla="*/ 17 h 63"/>
                  <a:gd name="T28" fmla="*/ 62 w 90"/>
                  <a:gd name="T29" fmla="*/ 17 h 63"/>
                  <a:gd name="T30" fmla="*/ 64 w 90"/>
                  <a:gd name="T31" fmla="*/ 17 h 63"/>
                  <a:gd name="T32" fmla="*/ 83 w 90"/>
                  <a:gd name="T33" fmla="*/ 37 h 63"/>
                  <a:gd name="T34" fmla="*/ 71 w 90"/>
                  <a:gd name="T35" fmla="*/ 54 h 63"/>
                  <a:gd name="T36" fmla="*/ 66 w 90"/>
                  <a:gd name="T37" fmla="*/ 63 h 63"/>
                  <a:gd name="T38" fmla="*/ 90 w 90"/>
                  <a:gd name="T39" fmla="*/ 37 h 63"/>
                  <a:gd name="T40" fmla="*/ 64 w 90"/>
                  <a:gd name="T41" fmla="*/ 1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63">
                    <a:moveTo>
                      <a:pt x="64" y="10"/>
                    </a:moveTo>
                    <a:cubicBezTo>
                      <a:pt x="63" y="10"/>
                      <a:pt x="63" y="10"/>
                      <a:pt x="63" y="10"/>
                    </a:cubicBezTo>
                    <a:cubicBezTo>
                      <a:pt x="58" y="4"/>
                      <a:pt x="51" y="0"/>
                      <a:pt x="43" y="0"/>
                    </a:cubicBezTo>
                    <a:cubicBezTo>
                      <a:pt x="33" y="0"/>
                      <a:pt x="23" y="6"/>
                      <a:pt x="19" y="16"/>
                    </a:cubicBezTo>
                    <a:cubicBezTo>
                      <a:pt x="8" y="18"/>
                      <a:pt x="0" y="28"/>
                      <a:pt x="0" y="39"/>
                    </a:cubicBezTo>
                    <a:cubicBezTo>
                      <a:pt x="0" y="47"/>
                      <a:pt x="4" y="54"/>
                      <a:pt x="10" y="58"/>
                    </a:cubicBezTo>
                    <a:cubicBezTo>
                      <a:pt x="13" y="52"/>
                      <a:pt x="13" y="52"/>
                      <a:pt x="13" y="52"/>
                    </a:cubicBezTo>
                    <a:cubicBezTo>
                      <a:pt x="10" y="49"/>
                      <a:pt x="7" y="45"/>
                      <a:pt x="7" y="39"/>
                    </a:cubicBezTo>
                    <a:cubicBezTo>
                      <a:pt x="7" y="31"/>
                      <a:pt x="14" y="24"/>
                      <a:pt x="22" y="23"/>
                    </a:cubicBezTo>
                    <a:cubicBezTo>
                      <a:pt x="25" y="22"/>
                      <a:pt x="25" y="22"/>
                      <a:pt x="25" y="22"/>
                    </a:cubicBezTo>
                    <a:cubicBezTo>
                      <a:pt x="25" y="20"/>
                      <a:pt x="25" y="20"/>
                      <a:pt x="25" y="20"/>
                    </a:cubicBezTo>
                    <a:cubicBezTo>
                      <a:pt x="28" y="12"/>
                      <a:pt x="35" y="7"/>
                      <a:pt x="43" y="7"/>
                    </a:cubicBezTo>
                    <a:cubicBezTo>
                      <a:pt x="49" y="7"/>
                      <a:pt x="55" y="10"/>
                      <a:pt x="59" y="15"/>
                    </a:cubicBezTo>
                    <a:cubicBezTo>
                      <a:pt x="60" y="17"/>
                      <a:pt x="60" y="17"/>
                      <a:pt x="60" y="17"/>
                    </a:cubicBezTo>
                    <a:cubicBezTo>
                      <a:pt x="62" y="17"/>
                      <a:pt x="62" y="17"/>
                      <a:pt x="62" y="17"/>
                    </a:cubicBezTo>
                    <a:cubicBezTo>
                      <a:pt x="62" y="17"/>
                      <a:pt x="63" y="17"/>
                      <a:pt x="64" y="17"/>
                    </a:cubicBezTo>
                    <a:cubicBezTo>
                      <a:pt x="75" y="17"/>
                      <a:pt x="83" y="28"/>
                      <a:pt x="83" y="37"/>
                    </a:cubicBezTo>
                    <a:cubicBezTo>
                      <a:pt x="83" y="44"/>
                      <a:pt x="78" y="51"/>
                      <a:pt x="71" y="54"/>
                    </a:cubicBezTo>
                    <a:cubicBezTo>
                      <a:pt x="66" y="63"/>
                      <a:pt x="66" y="63"/>
                      <a:pt x="66" y="63"/>
                    </a:cubicBezTo>
                    <a:cubicBezTo>
                      <a:pt x="81" y="61"/>
                      <a:pt x="90" y="49"/>
                      <a:pt x="90" y="37"/>
                    </a:cubicBezTo>
                    <a:cubicBezTo>
                      <a:pt x="90" y="24"/>
                      <a:pt x="79" y="10"/>
                      <a:pt x="64"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2" name="Freeform 459"/>
              <p:cNvSpPr>
                <a:spLocks/>
              </p:cNvSpPr>
              <p:nvPr/>
            </p:nvSpPr>
            <p:spPr bwMode="auto">
              <a:xfrm>
                <a:off x="4978" y="969"/>
                <a:ext cx="80" cy="133"/>
              </a:xfrm>
              <a:custGeom>
                <a:avLst/>
                <a:gdLst>
                  <a:gd name="T0" fmla="*/ 24 w 80"/>
                  <a:gd name="T1" fmla="*/ 133 h 133"/>
                  <a:gd name="T2" fmla="*/ 47 w 80"/>
                  <a:gd name="T3" fmla="*/ 71 h 133"/>
                  <a:gd name="T4" fmla="*/ 0 w 80"/>
                  <a:gd name="T5" fmla="*/ 71 h 133"/>
                  <a:gd name="T6" fmla="*/ 47 w 80"/>
                  <a:gd name="T7" fmla="*/ 0 h 133"/>
                  <a:gd name="T8" fmla="*/ 31 w 80"/>
                  <a:gd name="T9" fmla="*/ 55 h 133"/>
                  <a:gd name="T10" fmla="*/ 80 w 80"/>
                  <a:gd name="T11" fmla="*/ 55 h 133"/>
                  <a:gd name="T12" fmla="*/ 24 w 80"/>
                  <a:gd name="T13" fmla="*/ 133 h 133"/>
                </a:gdLst>
                <a:ahLst/>
                <a:cxnLst>
                  <a:cxn ang="0">
                    <a:pos x="T0" y="T1"/>
                  </a:cxn>
                  <a:cxn ang="0">
                    <a:pos x="T2" y="T3"/>
                  </a:cxn>
                  <a:cxn ang="0">
                    <a:pos x="T4" y="T5"/>
                  </a:cxn>
                  <a:cxn ang="0">
                    <a:pos x="T6" y="T7"/>
                  </a:cxn>
                  <a:cxn ang="0">
                    <a:pos x="T8" y="T9"/>
                  </a:cxn>
                  <a:cxn ang="0">
                    <a:pos x="T10" y="T11"/>
                  </a:cxn>
                  <a:cxn ang="0">
                    <a:pos x="T12" y="T13"/>
                  </a:cxn>
                </a:cxnLst>
                <a:rect l="0" t="0" r="r" b="b"/>
                <a:pathLst>
                  <a:path w="80" h="133">
                    <a:moveTo>
                      <a:pt x="24" y="133"/>
                    </a:moveTo>
                    <a:lnTo>
                      <a:pt x="47" y="71"/>
                    </a:lnTo>
                    <a:lnTo>
                      <a:pt x="0" y="71"/>
                    </a:lnTo>
                    <a:lnTo>
                      <a:pt x="47" y="0"/>
                    </a:lnTo>
                    <a:lnTo>
                      <a:pt x="31" y="55"/>
                    </a:lnTo>
                    <a:lnTo>
                      <a:pt x="80" y="55"/>
                    </a:lnTo>
                    <a:lnTo>
                      <a:pt x="24" y="1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3" name="Freeform 460"/>
              <p:cNvSpPr>
                <a:spLocks/>
              </p:cNvSpPr>
              <p:nvPr/>
            </p:nvSpPr>
            <p:spPr bwMode="auto">
              <a:xfrm>
                <a:off x="4919" y="892"/>
                <a:ext cx="210" cy="151"/>
              </a:xfrm>
              <a:custGeom>
                <a:avLst/>
                <a:gdLst>
                  <a:gd name="T0" fmla="*/ 63 w 89"/>
                  <a:gd name="T1" fmla="*/ 10 h 64"/>
                  <a:gd name="T2" fmla="*/ 62 w 89"/>
                  <a:gd name="T3" fmla="*/ 10 h 64"/>
                  <a:gd name="T4" fmla="*/ 43 w 89"/>
                  <a:gd name="T5" fmla="*/ 0 h 64"/>
                  <a:gd name="T6" fmla="*/ 19 w 89"/>
                  <a:gd name="T7" fmla="*/ 16 h 64"/>
                  <a:gd name="T8" fmla="*/ 0 w 89"/>
                  <a:gd name="T9" fmla="*/ 39 h 64"/>
                  <a:gd name="T10" fmla="*/ 18 w 89"/>
                  <a:gd name="T11" fmla="*/ 63 h 64"/>
                  <a:gd name="T12" fmla="*/ 22 w 89"/>
                  <a:gd name="T13" fmla="*/ 56 h 64"/>
                  <a:gd name="T14" fmla="*/ 7 w 89"/>
                  <a:gd name="T15" fmla="*/ 39 h 64"/>
                  <a:gd name="T16" fmla="*/ 22 w 89"/>
                  <a:gd name="T17" fmla="*/ 23 h 64"/>
                  <a:gd name="T18" fmla="*/ 24 w 89"/>
                  <a:gd name="T19" fmla="*/ 23 h 64"/>
                  <a:gd name="T20" fmla="*/ 25 w 89"/>
                  <a:gd name="T21" fmla="*/ 20 h 64"/>
                  <a:gd name="T22" fmla="*/ 43 w 89"/>
                  <a:gd name="T23" fmla="*/ 7 h 64"/>
                  <a:gd name="T24" fmla="*/ 58 w 89"/>
                  <a:gd name="T25" fmla="*/ 15 h 64"/>
                  <a:gd name="T26" fmla="*/ 59 w 89"/>
                  <a:gd name="T27" fmla="*/ 17 h 64"/>
                  <a:gd name="T28" fmla="*/ 61 w 89"/>
                  <a:gd name="T29" fmla="*/ 17 h 64"/>
                  <a:gd name="T30" fmla="*/ 82 w 89"/>
                  <a:gd name="T31" fmla="*/ 37 h 64"/>
                  <a:gd name="T32" fmla="*/ 66 w 89"/>
                  <a:gd name="T33" fmla="*/ 56 h 64"/>
                  <a:gd name="T34" fmla="*/ 60 w 89"/>
                  <a:gd name="T35" fmla="*/ 64 h 64"/>
                  <a:gd name="T36" fmla="*/ 89 w 89"/>
                  <a:gd name="T37" fmla="*/ 37 h 64"/>
                  <a:gd name="T38" fmla="*/ 63 w 89"/>
                  <a:gd name="T39"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 h="64">
                    <a:moveTo>
                      <a:pt x="63" y="10"/>
                    </a:moveTo>
                    <a:cubicBezTo>
                      <a:pt x="63" y="10"/>
                      <a:pt x="63" y="10"/>
                      <a:pt x="62" y="10"/>
                    </a:cubicBezTo>
                    <a:cubicBezTo>
                      <a:pt x="58" y="4"/>
                      <a:pt x="50" y="0"/>
                      <a:pt x="43" y="0"/>
                    </a:cubicBezTo>
                    <a:cubicBezTo>
                      <a:pt x="32" y="0"/>
                      <a:pt x="23" y="6"/>
                      <a:pt x="19" y="16"/>
                    </a:cubicBezTo>
                    <a:cubicBezTo>
                      <a:pt x="8" y="18"/>
                      <a:pt x="0" y="28"/>
                      <a:pt x="0" y="39"/>
                    </a:cubicBezTo>
                    <a:cubicBezTo>
                      <a:pt x="0" y="58"/>
                      <a:pt x="18" y="63"/>
                      <a:pt x="18" y="63"/>
                    </a:cubicBezTo>
                    <a:cubicBezTo>
                      <a:pt x="22" y="56"/>
                      <a:pt x="22" y="56"/>
                      <a:pt x="22" y="56"/>
                    </a:cubicBezTo>
                    <a:cubicBezTo>
                      <a:pt x="14" y="56"/>
                      <a:pt x="7" y="48"/>
                      <a:pt x="7" y="39"/>
                    </a:cubicBezTo>
                    <a:cubicBezTo>
                      <a:pt x="7" y="31"/>
                      <a:pt x="13" y="24"/>
                      <a:pt x="22" y="23"/>
                    </a:cubicBezTo>
                    <a:cubicBezTo>
                      <a:pt x="24" y="23"/>
                      <a:pt x="24" y="23"/>
                      <a:pt x="24" y="23"/>
                    </a:cubicBezTo>
                    <a:cubicBezTo>
                      <a:pt x="25" y="20"/>
                      <a:pt x="25" y="20"/>
                      <a:pt x="25" y="20"/>
                    </a:cubicBezTo>
                    <a:cubicBezTo>
                      <a:pt x="27" y="12"/>
                      <a:pt x="34" y="7"/>
                      <a:pt x="43" y="7"/>
                    </a:cubicBezTo>
                    <a:cubicBezTo>
                      <a:pt x="49" y="7"/>
                      <a:pt x="54" y="10"/>
                      <a:pt x="58" y="15"/>
                    </a:cubicBezTo>
                    <a:cubicBezTo>
                      <a:pt x="59" y="17"/>
                      <a:pt x="59" y="17"/>
                      <a:pt x="59" y="17"/>
                    </a:cubicBezTo>
                    <a:cubicBezTo>
                      <a:pt x="61" y="17"/>
                      <a:pt x="61" y="17"/>
                      <a:pt x="61" y="17"/>
                    </a:cubicBezTo>
                    <a:cubicBezTo>
                      <a:pt x="74" y="15"/>
                      <a:pt x="82" y="28"/>
                      <a:pt x="82" y="37"/>
                    </a:cubicBezTo>
                    <a:cubicBezTo>
                      <a:pt x="82" y="45"/>
                      <a:pt x="76" y="53"/>
                      <a:pt x="66" y="56"/>
                    </a:cubicBezTo>
                    <a:cubicBezTo>
                      <a:pt x="60" y="64"/>
                      <a:pt x="60" y="64"/>
                      <a:pt x="60" y="64"/>
                    </a:cubicBezTo>
                    <a:cubicBezTo>
                      <a:pt x="78" y="63"/>
                      <a:pt x="89" y="50"/>
                      <a:pt x="89" y="37"/>
                    </a:cubicBezTo>
                    <a:cubicBezTo>
                      <a:pt x="89" y="24"/>
                      <a:pt x="78" y="10"/>
                      <a:pt x="63"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4" name="Freeform 463"/>
              <p:cNvSpPr>
                <a:spLocks/>
              </p:cNvSpPr>
              <p:nvPr/>
            </p:nvSpPr>
            <p:spPr bwMode="auto">
              <a:xfrm>
                <a:off x="1057" y="2474"/>
                <a:ext cx="182" cy="83"/>
              </a:xfrm>
              <a:custGeom>
                <a:avLst/>
                <a:gdLst>
                  <a:gd name="T0" fmla="*/ 10 w 77"/>
                  <a:gd name="T1" fmla="*/ 28 h 35"/>
                  <a:gd name="T2" fmla="*/ 19 w 77"/>
                  <a:gd name="T3" fmla="*/ 35 h 35"/>
                  <a:gd name="T4" fmla="*/ 20 w 77"/>
                  <a:gd name="T5" fmla="*/ 35 h 35"/>
                  <a:gd name="T6" fmla="*/ 29 w 77"/>
                  <a:gd name="T7" fmla="*/ 28 h 35"/>
                  <a:gd name="T8" fmla="*/ 38 w 77"/>
                  <a:gd name="T9" fmla="*/ 35 h 35"/>
                  <a:gd name="T10" fmla="*/ 39 w 77"/>
                  <a:gd name="T11" fmla="*/ 35 h 35"/>
                  <a:gd name="T12" fmla="*/ 48 w 77"/>
                  <a:gd name="T13" fmla="*/ 28 h 35"/>
                  <a:gd name="T14" fmla="*/ 57 w 77"/>
                  <a:gd name="T15" fmla="*/ 35 h 35"/>
                  <a:gd name="T16" fmla="*/ 58 w 77"/>
                  <a:gd name="T17" fmla="*/ 35 h 35"/>
                  <a:gd name="T18" fmla="*/ 67 w 77"/>
                  <a:gd name="T19" fmla="*/ 28 h 35"/>
                  <a:gd name="T20" fmla="*/ 76 w 77"/>
                  <a:gd name="T21" fmla="*/ 35 h 35"/>
                  <a:gd name="T22" fmla="*/ 77 w 77"/>
                  <a:gd name="T23" fmla="*/ 35 h 35"/>
                  <a:gd name="T24" fmla="*/ 38 w 77"/>
                  <a:gd name="T25" fmla="*/ 0 h 35"/>
                  <a:gd name="T26" fmla="*/ 0 w 77"/>
                  <a:gd name="T27" fmla="*/ 35 h 35"/>
                  <a:gd name="T28" fmla="*/ 0 w 77"/>
                  <a:gd name="T29" fmla="*/ 35 h 35"/>
                  <a:gd name="T30" fmla="*/ 10 w 77"/>
                  <a:gd name="T31"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35">
                    <a:moveTo>
                      <a:pt x="10" y="28"/>
                    </a:moveTo>
                    <a:cubicBezTo>
                      <a:pt x="14" y="28"/>
                      <a:pt x="18" y="31"/>
                      <a:pt x="19" y="35"/>
                    </a:cubicBezTo>
                    <a:cubicBezTo>
                      <a:pt x="20" y="35"/>
                      <a:pt x="20" y="35"/>
                      <a:pt x="20" y="35"/>
                    </a:cubicBezTo>
                    <a:cubicBezTo>
                      <a:pt x="21" y="31"/>
                      <a:pt x="24" y="28"/>
                      <a:pt x="29" y="28"/>
                    </a:cubicBezTo>
                    <a:cubicBezTo>
                      <a:pt x="33" y="28"/>
                      <a:pt x="37" y="31"/>
                      <a:pt x="38" y="35"/>
                    </a:cubicBezTo>
                    <a:cubicBezTo>
                      <a:pt x="39" y="35"/>
                      <a:pt x="39" y="35"/>
                      <a:pt x="39" y="35"/>
                    </a:cubicBezTo>
                    <a:cubicBezTo>
                      <a:pt x="40" y="31"/>
                      <a:pt x="44" y="28"/>
                      <a:pt x="48" y="28"/>
                    </a:cubicBezTo>
                    <a:cubicBezTo>
                      <a:pt x="52" y="28"/>
                      <a:pt x="56" y="31"/>
                      <a:pt x="57" y="35"/>
                    </a:cubicBezTo>
                    <a:cubicBezTo>
                      <a:pt x="58" y="35"/>
                      <a:pt x="58" y="35"/>
                      <a:pt x="58" y="35"/>
                    </a:cubicBezTo>
                    <a:cubicBezTo>
                      <a:pt x="59" y="31"/>
                      <a:pt x="63" y="28"/>
                      <a:pt x="67" y="28"/>
                    </a:cubicBezTo>
                    <a:cubicBezTo>
                      <a:pt x="72" y="28"/>
                      <a:pt x="75" y="31"/>
                      <a:pt x="76" y="35"/>
                    </a:cubicBezTo>
                    <a:cubicBezTo>
                      <a:pt x="77" y="35"/>
                      <a:pt x="77" y="35"/>
                      <a:pt x="77" y="35"/>
                    </a:cubicBezTo>
                    <a:cubicBezTo>
                      <a:pt x="77" y="16"/>
                      <a:pt x="60" y="0"/>
                      <a:pt x="38" y="0"/>
                    </a:cubicBezTo>
                    <a:cubicBezTo>
                      <a:pt x="17" y="0"/>
                      <a:pt x="0" y="16"/>
                      <a:pt x="0" y="35"/>
                    </a:cubicBezTo>
                    <a:cubicBezTo>
                      <a:pt x="0" y="35"/>
                      <a:pt x="0" y="35"/>
                      <a:pt x="0" y="35"/>
                    </a:cubicBezTo>
                    <a:cubicBezTo>
                      <a:pt x="2" y="31"/>
                      <a:pt x="5" y="28"/>
                      <a:pt x="10"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5" name="Freeform 464"/>
              <p:cNvSpPr>
                <a:spLocks/>
              </p:cNvSpPr>
              <p:nvPr/>
            </p:nvSpPr>
            <p:spPr bwMode="auto">
              <a:xfrm>
                <a:off x="1097" y="2569"/>
                <a:ext cx="59" cy="89"/>
              </a:xfrm>
              <a:custGeom>
                <a:avLst/>
                <a:gdLst>
                  <a:gd name="T0" fmla="*/ 18 w 25"/>
                  <a:gd name="T1" fmla="*/ 0 h 38"/>
                  <a:gd name="T2" fmla="*/ 18 w 25"/>
                  <a:gd name="T3" fmla="*/ 26 h 38"/>
                  <a:gd name="T4" fmla="*/ 12 w 25"/>
                  <a:gd name="T5" fmla="*/ 31 h 38"/>
                  <a:gd name="T6" fmla="*/ 7 w 25"/>
                  <a:gd name="T7" fmla="*/ 26 h 38"/>
                  <a:gd name="T8" fmla="*/ 3 w 25"/>
                  <a:gd name="T9" fmla="*/ 22 h 38"/>
                  <a:gd name="T10" fmla="*/ 0 w 25"/>
                  <a:gd name="T11" fmla="*/ 26 h 38"/>
                  <a:gd name="T12" fmla="*/ 12 w 25"/>
                  <a:gd name="T13" fmla="*/ 38 h 38"/>
                  <a:gd name="T14" fmla="*/ 25 w 25"/>
                  <a:gd name="T15" fmla="*/ 26 h 38"/>
                  <a:gd name="T16" fmla="*/ 25 w 25"/>
                  <a:gd name="T17" fmla="*/ 0 h 38"/>
                  <a:gd name="T18" fmla="*/ 22 w 25"/>
                  <a:gd name="T19" fmla="*/ 2 h 38"/>
                  <a:gd name="T20" fmla="*/ 18 w 25"/>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38">
                    <a:moveTo>
                      <a:pt x="18" y="0"/>
                    </a:moveTo>
                    <a:cubicBezTo>
                      <a:pt x="18" y="26"/>
                      <a:pt x="18" y="26"/>
                      <a:pt x="18" y="26"/>
                    </a:cubicBezTo>
                    <a:cubicBezTo>
                      <a:pt x="18" y="29"/>
                      <a:pt x="15" y="31"/>
                      <a:pt x="12" y="31"/>
                    </a:cubicBezTo>
                    <a:cubicBezTo>
                      <a:pt x="9" y="31"/>
                      <a:pt x="7" y="29"/>
                      <a:pt x="7" y="26"/>
                    </a:cubicBezTo>
                    <a:cubicBezTo>
                      <a:pt x="7" y="24"/>
                      <a:pt x="5" y="22"/>
                      <a:pt x="3" y="22"/>
                    </a:cubicBezTo>
                    <a:cubicBezTo>
                      <a:pt x="1" y="22"/>
                      <a:pt x="0" y="24"/>
                      <a:pt x="0" y="26"/>
                    </a:cubicBezTo>
                    <a:cubicBezTo>
                      <a:pt x="0" y="33"/>
                      <a:pt x="5" y="38"/>
                      <a:pt x="12" y="38"/>
                    </a:cubicBezTo>
                    <a:cubicBezTo>
                      <a:pt x="19" y="38"/>
                      <a:pt x="25" y="33"/>
                      <a:pt x="25" y="26"/>
                    </a:cubicBezTo>
                    <a:cubicBezTo>
                      <a:pt x="25" y="0"/>
                      <a:pt x="25" y="0"/>
                      <a:pt x="25" y="0"/>
                    </a:cubicBezTo>
                    <a:cubicBezTo>
                      <a:pt x="25" y="0"/>
                      <a:pt x="23" y="2"/>
                      <a:pt x="22" y="2"/>
                    </a:cubicBezTo>
                    <a:cubicBezTo>
                      <a:pt x="20" y="2"/>
                      <a:pt x="18" y="0"/>
                      <a:pt x="1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6" name="Freeform 467"/>
              <p:cNvSpPr>
                <a:spLocks/>
              </p:cNvSpPr>
              <p:nvPr/>
            </p:nvSpPr>
            <p:spPr bwMode="auto">
              <a:xfrm>
                <a:off x="684" y="1451"/>
                <a:ext cx="115" cy="194"/>
              </a:xfrm>
              <a:custGeom>
                <a:avLst/>
                <a:gdLst>
                  <a:gd name="T0" fmla="*/ 71 w 115"/>
                  <a:gd name="T1" fmla="*/ 0 h 194"/>
                  <a:gd name="T2" fmla="*/ 16 w 115"/>
                  <a:gd name="T3" fmla="*/ 0 h 194"/>
                  <a:gd name="T4" fmla="*/ 0 w 115"/>
                  <a:gd name="T5" fmla="*/ 109 h 194"/>
                  <a:gd name="T6" fmla="*/ 56 w 115"/>
                  <a:gd name="T7" fmla="*/ 109 h 194"/>
                  <a:gd name="T8" fmla="*/ 21 w 115"/>
                  <a:gd name="T9" fmla="*/ 194 h 194"/>
                  <a:gd name="T10" fmla="*/ 115 w 115"/>
                  <a:gd name="T11" fmla="*/ 78 h 194"/>
                  <a:gd name="T12" fmla="*/ 30 w 115"/>
                  <a:gd name="T13" fmla="*/ 78 h 194"/>
                  <a:gd name="T14" fmla="*/ 71 w 115"/>
                  <a:gd name="T15" fmla="*/ 0 h 1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94">
                    <a:moveTo>
                      <a:pt x="71" y="0"/>
                    </a:moveTo>
                    <a:lnTo>
                      <a:pt x="16" y="0"/>
                    </a:lnTo>
                    <a:lnTo>
                      <a:pt x="0" y="109"/>
                    </a:lnTo>
                    <a:lnTo>
                      <a:pt x="56" y="109"/>
                    </a:lnTo>
                    <a:lnTo>
                      <a:pt x="21" y="194"/>
                    </a:lnTo>
                    <a:lnTo>
                      <a:pt x="115" y="78"/>
                    </a:lnTo>
                    <a:lnTo>
                      <a:pt x="30" y="78"/>
                    </a:lnTo>
                    <a:lnTo>
                      <a:pt x="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7" name="Freeform 470"/>
              <p:cNvSpPr>
                <a:spLocks/>
              </p:cNvSpPr>
              <p:nvPr/>
            </p:nvSpPr>
            <p:spPr bwMode="auto">
              <a:xfrm>
                <a:off x="3613" y="2656"/>
                <a:ext cx="198" cy="213"/>
              </a:xfrm>
              <a:custGeom>
                <a:avLst/>
                <a:gdLst>
                  <a:gd name="T0" fmla="*/ 57 w 84"/>
                  <a:gd name="T1" fmla="*/ 6 h 90"/>
                  <a:gd name="T2" fmla="*/ 36 w 84"/>
                  <a:gd name="T3" fmla="*/ 0 h 90"/>
                  <a:gd name="T4" fmla="*/ 49 w 84"/>
                  <a:gd name="T5" fmla="*/ 51 h 90"/>
                  <a:gd name="T6" fmla="*/ 0 w 84"/>
                  <a:gd name="T7" fmla="*/ 63 h 90"/>
                  <a:gd name="T8" fmla="*/ 15 w 84"/>
                  <a:gd name="T9" fmla="*/ 78 h 90"/>
                  <a:gd name="T10" fmla="*/ 72 w 84"/>
                  <a:gd name="T11" fmla="*/ 63 h 90"/>
                  <a:gd name="T12" fmla="*/ 57 w 84"/>
                  <a:gd name="T13" fmla="*/ 6 h 90"/>
                </a:gdLst>
                <a:ahLst/>
                <a:cxnLst>
                  <a:cxn ang="0">
                    <a:pos x="T0" y="T1"/>
                  </a:cxn>
                  <a:cxn ang="0">
                    <a:pos x="T2" y="T3"/>
                  </a:cxn>
                  <a:cxn ang="0">
                    <a:pos x="T4" y="T5"/>
                  </a:cxn>
                  <a:cxn ang="0">
                    <a:pos x="T6" y="T7"/>
                  </a:cxn>
                  <a:cxn ang="0">
                    <a:pos x="T8" y="T9"/>
                  </a:cxn>
                  <a:cxn ang="0">
                    <a:pos x="T10" y="T11"/>
                  </a:cxn>
                  <a:cxn ang="0">
                    <a:pos x="T12" y="T13"/>
                  </a:cxn>
                </a:cxnLst>
                <a:rect l="0" t="0" r="r" b="b"/>
                <a:pathLst>
                  <a:path w="84" h="90">
                    <a:moveTo>
                      <a:pt x="57" y="6"/>
                    </a:moveTo>
                    <a:cubicBezTo>
                      <a:pt x="50" y="2"/>
                      <a:pt x="43" y="0"/>
                      <a:pt x="36" y="0"/>
                    </a:cubicBezTo>
                    <a:cubicBezTo>
                      <a:pt x="51" y="11"/>
                      <a:pt x="59" y="35"/>
                      <a:pt x="49" y="51"/>
                    </a:cubicBezTo>
                    <a:cubicBezTo>
                      <a:pt x="40" y="67"/>
                      <a:pt x="16" y="71"/>
                      <a:pt x="0" y="63"/>
                    </a:cubicBezTo>
                    <a:cubicBezTo>
                      <a:pt x="3" y="69"/>
                      <a:pt x="8" y="75"/>
                      <a:pt x="15" y="78"/>
                    </a:cubicBezTo>
                    <a:cubicBezTo>
                      <a:pt x="35" y="90"/>
                      <a:pt x="61" y="83"/>
                      <a:pt x="72" y="63"/>
                    </a:cubicBezTo>
                    <a:cubicBezTo>
                      <a:pt x="84" y="43"/>
                      <a:pt x="77" y="18"/>
                      <a:pt x="5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grpSp>
        <p:sp>
          <p:nvSpPr>
            <p:cNvPr id="611" name="Oval 496"/>
            <p:cNvSpPr>
              <a:spLocks noChangeArrowheads="1"/>
            </p:cNvSpPr>
            <p:nvPr/>
          </p:nvSpPr>
          <p:spPr bwMode="auto">
            <a:xfrm>
              <a:off x="1367848" y="2121816"/>
              <a:ext cx="224945" cy="22494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2" name="Oval 497"/>
            <p:cNvSpPr>
              <a:spLocks noChangeArrowheads="1"/>
            </p:cNvSpPr>
            <p:nvPr/>
          </p:nvSpPr>
          <p:spPr bwMode="auto">
            <a:xfrm>
              <a:off x="4716686" y="2003264"/>
              <a:ext cx="164147" cy="165162"/>
            </a:xfrm>
            <a:prstGeom prst="ellipse">
              <a:avLst/>
            </a:prstGeom>
            <a:solidFill>
              <a:srgbClr val="E65C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4" name="Oval 499"/>
            <p:cNvSpPr>
              <a:spLocks noChangeArrowheads="1"/>
            </p:cNvSpPr>
            <p:nvPr/>
          </p:nvSpPr>
          <p:spPr bwMode="auto">
            <a:xfrm>
              <a:off x="3628338" y="4310972"/>
              <a:ext cx="222918" cy="22190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6" name="Oval 501"/>
            <p:cNvSpPr>
              <a:spLocks noChangeArrowheads="1"/>
            </p:cNvSpPr>
            <p:nvPr/>
          </p:nvSpPr>
          <p:spPr bwMode="auto">
            <a:xfrm>
              <a:off x="3697241" y="4379874"/>
              <a:ext cx="84101" cy="8410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7" name="Freeform 524"/>
            <p:cNvSpPr>
              <a:spLocks/>
            </p:cNvSpPr>
            <p:nvPr/>
          </p:nvSpPr>
          <p:spPr bwMode="auto">
            <a:xfrm>
              <a:off x="1060829" y="3230327"/>
              <a:ext cx="59783" cy="59783"/>
            </a:xfrm>
            <a:custGeom>
              <a:avLst/>
              <a:gdLst>
                <a:gd name="T0" fmla="*/ 0 w 59"/>
                <a:gd name="T1" fmla="*/ 21 h 59"/>
                <a:gd name="T2" fmla="*/ 21 w 59"/>
                <a:gd name="T3" fmla="*/ 21 h 59"/>
                <a:gd name="T4" fmla="*/ 21 w 59"/>
                <a:gd name="T5" fmla="*/ 0 h 59"/>
                <a:gd name="T6" fmla="*/ 38 w 59"/>
                <a:gd name="T7" fmla="*/ 0 h 59"/>
                <a:gd name="T8" fmla="*/ 38 w 59"/>
                <a:gd name="T9" fmla="*/ 21 h 59"/>
                <a:gd name="T10" fmla="*/ 59 w 59"/>
                <a:gd name="T11" fmla="*/ 21 h 59"/>
                <a:gd name="T12" fmla="*/ 59 w 59"/>
                <a:gd name="T13" fmla="*/ 38 h 59"/>
                <a:gd name="T14" fmla="*/ 38 w 59"/>
                <a:gd name="T15" fmla="*/ 38 h 59"/>
                <a:gd name="T16" fmla="*/ 38 w 59"/>
                <a:gd name="T17" fmla="*/ 59 h 59"/>
                <a:gd name="T18" fmla="*/ 21 w 59"/>
                <a:gd name="T19" fmla="*/ 59 h 59"/>
                <a:gd name="T20" fmla="*/ 21 w 59"/>
                <a:gd name="T21" fmla="*/ 38 h 59"/>
                <a:gd name="T22" fmla="*/ 0 w 59"/>
                <a:gd name="T23" fmla="*/ 38 h 59"/>
                <a:gd name="T24" fmla="*/ 0 w 59"/>
                <a:gd name="T25" fmla="*/ 2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59">
                  <a:moveTo>
                    <a:pt x="0" y="21"/>
                  </a:moveTo>
                  <a:lnTo>
                    <a:pt x="21" y="21"/>
                  </a:lnTo>
                  <a:lnTo>
                    <a:pt x="21" y="0"/>
                  </a:lnTo>
                  <a:lnTo>
                    <a:pt x="38" y="0"/>
                  </a:lnTo>
                  <a:lnTo>
                    <a:pt x="38" y="21"/>
                  </a:lnTo>
                  <a:lnTo>
                    <a:pt x="59" y="21"/>
                  </a:lnTo>
                  <a:lnTo>
                    <a:pt x="59" y="38"/>
                  </a:lnTo>
                  <a:lnTo>
                    <a:pt x="38" y="38"/>
                  </a:lnTo>
                  <a:lnTo>
                    <a:pt x="38" y="59"/>
                  </a:lnTo>
                  <a:lnTo>
                    <a:pt x="21" y="59"/>
                  </a:lnTo>
                  <a:lnTo>
                    <a:pt x="21" y="38"/>
                  </a:lnTo>
                  <a:lnTo>
                    <a:pt x="0" y="38"/>
                  </a:lnTo>
                  <a:lnTo>
                    <a:pt x="0"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8" name="Freeform 525"/>
            <p:cNvSpPr>
              <a:spLocks/>
            </p:cNvSpPr>
            <p:nvPr/>
          </p:nvSpPr>
          <p:spPr bwMode="auto">
            <a:xfrm>
              <a:off x="1134798" y="3209049"/>
              <a:ext cx="59783" cy="97273"/>
            </a:xfrm>
            <a:custGeom>
              <a:avLst/>
              <a:gdLst>
                <a:gd name="T0" fmla="*/ 24 w 25"/>
                <a:gd name="T1" fmla="*/ 10 h 41"/>
                <a:gd name="T2" fmla="*/ 23 w 25"/>
                <a:gd name="T3" fmla="*/ 16 h 41"/>
                <a:gd name="T4" fmla="*/ 20 w 25"/>
                <a:gd name="T5" fmla="*/ 22 h 41"/>
                <a:gd name="T6" fmla="*/ 16 w 25"/>
                <a:gd name="T7" fmla="*/ 28 h 41"/>
                <a:gd name="T8" fmla="*/ 13 w 25"/>
                <a:gd name="T9" fmla="*/ 33 h 41"/>
                <a:gd name="T10" fmla="*/ 9 w 25"/>
                <a:gd name="T11" fmla="*/ 35 h 41"/>
                <a:gd name="T12" fmla="*/ 9 w 25"/>
                <a:gd name="T13" fmla="*/ 35 h 41"/>
                <a:gd name="T14" fmla="*/ 14 w 25"/>
                <a:gd name="T15" fmla="*/ 35 h 41"/>
                <a:gd name="T16" fmla="*/ 25 w 25"/>
                <a:gd name="T17" fmla="*/ 35 h 41"/>
                <a:gd name="T18" fmla="*/ 25 w 25"/>
                <a:gd name="T19" fmla="*/ 41 h 41"/>
                <a:gd name="T20" fmla="*/ 0 w 25"/>
                <a:gd name="T21" fmla="*/ 41 h 41"/>
                <a:gd name="T22" fmla="*/ 0 w 25"/>
                <a:gd name="T23" fmla="*/ 37 h 41"/>
                <a:gd name="T24" fmla="*/ 4 w 25"/>
                <a:gd name="T25" fmla="*/ 34 h 41"/>
                <a:gd name="T26" fmla="*/ 7 w 25"/>
                <a:gd name="T27" fmla="*/ 30 h 41"/>
                <a:gd name="T28" fmla="*/ 10 w 25"/>
                <a:gd name="T29" fmla="*/ 25 h 41"/>
                <a:gd name="T30" fmla="*/ 13 w 25"/>
                <a:gd name="T31" fmla="*/ 20 h 41"/>
                <a:gd name="T32" fmla="*/ 16 w 25"/>
                <a:gd name="T33" fmla="*/ 16 h 41"/>
                <a:gd name="T34" fmla="*/ 16 w 25"/>
                <a:gd name="T35" fmla="*/ 12 h 41"/>
                <a:gd name="T36" fmla="*/ 15 w 25"/>
                <a:gd name="T37" fmla="*/ 8 h 41"/>
                <a:gd name="T38" fmla="*/ 11 w 25"/>
                <a:gd name="T39" fmla="*/ 6 h 41"/>
                <a:gd name="T40" fmla="*/ 7 w 25"/>
                <a:gd name="T41" fmla="*/ 7 h 41"/>
                <a:gd name="T42" fmla="*/ 4 w 25"/>
                <a:gd name="T43" fmla="*/ 9 h 41"/>
                <a:gd name="T44" fmla="*/ 1 w 25"/>
                <a:gd name="T45" fmla="*/ 4 h 41"/>
                <a:gd name="T46" fmla="*/ 6 w 25"/>
                <a:gd name="T47" fmla="*/ 1 h 41"/>
                <a:gd name="T48" fmla="*/ 12 w 25"/>
                <a:gd name="T49" fmla="*/ 0 h 41"/>
                <a:gd name="T50" fmla="*/ 17 w 25"/>
                <a:gd name="T51" fmla="*/ 0 h 41"/>
                <a:gd name="T52" fmla="*/ 21 w 25"/>
                <a:gd name="T53" fmla="*/ 2 h 41"/>
                <a:gd name="T54" fmla="*/ 23 w 25"/>
                <a:gd name="T55" fmla="*/ 6 h 41"/>
                <a:gd name="T56" fmla="*/ 24 w 25"/>
                <a:gd name="T57"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 h="41">
                  <a:moveTo>
                    <a:pt x="24" y="10"/>
                  </a:moveTo>
                  <a:cubicBezTo>
                    <a:pt x="24" y="12"/>
                    <a:pt x="23" y="14"/>
                    <a:pt x="23" y="16"/>
                  </a:cubicBezTo>
                  <a:cubicBezTo>
                    <a:pt x="22" y="18"/>
                    <a:pt x="21" y="20"/>
                    <a:pt x="20" y="22"/>
                  </a:cubicBezTo>
                  <a:cubicBezTo>
                    <a:pt x="19" y="24"/>
                    <a:pt x="18" y="26"/>
                    <a:pt x="16" y="28"/>
                  </a:cubicBezTo>
                  <a:cubicBezTo>
                    <a:pt x="15" y="30"/>
                    <a:pt x="14" y="31"/>
                    <a:pt x="13" y="33"/>
                  </a:cubicBezTo>
                  <a:cubicBezTo>
                    <a:pt x="9" y="35"/>
                    <a:pt x="9" y="35"/>
                    <a:pt x="9" y="35"/>
                  </a:cubicBezTo>
                  <a:cubicBezTo>
                    <a:pt x="9" y="35"/>
                    <a:pt x="9" y="35"/>
                    <a:pt x="9" y="35"/>
                  </a:cubicBezTo>
                  <a:cubicBezTo>
                    <a:pt x="14" y="35"/>
                    <a:pt x="14" y="35"/>
                    <a:pt x="14" y="35"/>
                  </a:cubicBezTo>
                  <a:cubicBezTo>
                    <a:pt x="25" y="35"/>
                    <a:pt x="25" y="35"/>
                    <a:pt x="25" y="35"/>
                  </a:cubicBezTo>
                  <a:cubicBezTo>
                    <a:pt x="25" y="41"/>
                    <a:pt x="25" y="41"/>
                    <a:pt x="25" y="41"/>
                  </a:cubicBezTo>
                  <a:cubicBezTo>
                    <a:pt x="0" y="41"/>
                    <a:pt x="0" y="41"/>
                    <a:pt x="0" y="41"/>
                  </a:cubicBezTo>
                  <a:cubicBezTo>
                    <a:pt x="0" y="37"/>
                    <a:pt x="0" y="37"/>
                    <a:pt x="0" y="37"/>
                  </a:cubicBezTo>
                  <a:cubicBezTo>
                    <a:pt x="1" y="36"/>
                    <a:pt x="2" y="35"/>
                    <a:pt x="4" y="34"/>
                  </a:cubicBezTo>
                  <a:cubicBezTo>
                    <a:pt x="5" y="32"/>
                    <a:pt x="6" y="31"/>
                    <a:pt x="7" y="30"/>
                  </a:cubicBezTo>
                  <a:cubicBezTo>
                    <a:pt x="8" y="28"/>
                    <a:pt x="9" y="27"/>
                    <a:pt x="10" y="25"/>
                  </a:cubicBezTo>
                  <a:cubicBezTo>
                    <a:pt x="12" y="24"/>
                    <a:pt x="13" y="22"/>
                    <a:pt x="13" y="20"/>
                  </a:cubicBezTo>
                  <a:cubicBezTo>
                    <a:pt x="14" y="19"/>
                    <a:pt x="15" y="17"/>
                    <a:pt x="16" y="16"/>
                  </a:cubicBezTo>
                  <a:cubicBezTo>
                    <a:pt x="16" y="14"/>
                    <a:pt x="16" y="13"/>
                    <a:pt x="16" y="12"/>
                  </a:cubicBezTo>
                  <a:cubicBezTo>
                    <a:pt x="16" y="10"/>
                    <a:pt x="16" y="9"/>
                    <a:pt x="15" y="8"/>
                  </a:cubicBezTo>
                  <a:cubicBezTo>
                    <a:pt x="14" y="7"/>
                    <a:pt x="13" y="6"/>
                    <a:pt x="11" y="6"/>
                  </a:cubicBezTo>
                  <a:cubicBezTo>
                    <a:pt x="9" y="6"/>
                    <a:pt x="8" y="7"/>
                    <a:pt x="7" y="7"/>
                  </a:cubicBezTo>
                  <a:cubicBezTo>
                    <a:pt x="6" y="8"/>
                    <a:pt x="5" y="8"/>
                    <a:pt x="4" y="9"/>
                  </a:cubicBezTo>
                  <a:cubicBezTo>
                    <a:pt x="1" y="4"/>
                    <a:pt x="1" y="4"/>
                    <a:pt x="1" y="4"/>
                  </a:cubicBezTo>
                  <a:cubicBezTo>
                    <a:pt x="2" y="3"/>
                    <a:pt x="4" y="2"/>
                    <a:pt x="6" y="1"/>
                  </a:cubicBezTo>
                  <a:cubicBezTo>
                    <a:pt x="8" y="0"/>
                    <a:pt x="10" y="0"/>
                    <a:pt x="12" y="0"/>
                  </a:cubicBezTo>
                  <a:cubicBezTo>
                    <a:pt x="14" y="0"/>
                    <a:pt x="16" y="0"/>
                    <a:pt x="17" y="0"/>
                  </a:cubicBezTo>
                  <a:cubicBezTo>
                    <a:pt x="18" y="1"/>
                    <a:pt x="20" y="2"/>
                    <a:pt x="21" y="2"/>
                  </a:cubicBezTo>
                  <a:cubicBezTo>
                    <a:pt x="22" y="3"/>
                    <a:pt x="22" y="4"/>
                    <a:pt x="23" y="6"/>
                  </a:cubicBezTo>
                  <a:cubicBezTo>
                    <a:pt x="24" y="7"/>
                    <a:pt x="24" y="9"/>
                    <a:pt x="24"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9" name="Freeform 526"/>
            <p:cNvSpPr>
              <a:spLocks/>
            </p:cNvSpPr>
            <p:nvPr/>
          </p:nvSpPr>
          <p:spPr bwMode="auto">
            <a:xfrm>
              <a:off x="1213832" y="3211075"/>
              <a:ext cx="62822" cy="95247"/>
            </a:xfrm>
            <a:custGeom>
              <a:avLst/>
              <a:gdLst>
                <a:gd name="T0" fmla="*/ 5 w 62"/>
                <a:gd name="T1" fmla="*/ 94 h 94"/>
                <a:gd name="T2" fmla="*/ 36 w 62"/>
                <a:gd name="T3" fmla="*/ 21 h 94"/>
                <a:gd name="T4" fmla="*/ 43 w 62"/>
                <a:gd name="T5" fmla="*/ 14 h 94"/>
                <a:gd name="T6" fmla="*/ 33 w 62"/>
                <a:gd name="T7" fmla="*/ 16 h 94"/>
                <a:gd name="T8" fmla="*/ 0 w 62"/>
                <a:gd name="T9" fmla="*/ 16 h 94"/>
                <a:gd name="T10" fmla="*/ 0 w 62"/>
                <a:gd name="T11" fmla="*/ 0 h 94"/>
                <a:gd name="T12" fmla="*/ 62 w 62"/>
                <a:gd name="T13" fmla="*/ 0 h 94"/>
                <a:gd name="T14" fmla="*/ 62 w 62"/>
                <a:gd name="T15" fmla="*/ 5 h 94"/>
                <a:gd name="T16" fmla="*/ 22 w 62"/>
                <a:gd name="T17" fmla="*/ 94 h 94"/>
                <a:gd name="T18" fmla="*/ 5 w 62"/>
                <a:gd name="T19"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94">
                  <a:moveTo>
                    <a:pt x="5" y="94"/>
                  </a:moveTo>
                  <a:lnTo>
                    <a:pt x="36" y="21"/>
                  </a:lnTo>
                  <a:lnTo>
                    <a:pt x="43" y="14"/>
                  </a:lnTo>
                  <a:lnTo>
                    <a:pt x="33" y="16"/>
                  </a:lnTo>
                  <a:lnTo>
                    <a:pt x="0" y="16"/>
                  </a:lnTo>
                  <a:lnTo>
                    <a:pt x="0" y="0"/>
                  </a:lnTo>
                  <a:lnTo>
                    <a:pt x="62" y="0"/>
                  </a:lnTo>
                  <a:lnTo>
                    <a:pt x="62" y="5"/>
                  </a:lnTo>
                  <a:lnTo>
                    <a:pt x="22" y="94"/>
                  </a:lnTo>
                  <a:lnTo>
                    <a:pt x="5" y="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0" name="Freeform 527"/>
            <p:cNvSpPr>
              <a:spLocks/>
            </p:cNvSpPr>
            <p:nvPr/>
          </p:nvSpPr>
          <p:spPr bwMode="auto">
            <a:xfrm>
              <a:off x="649444" y="2195785"/>
              <a:ext cx="59783" cy="62822"/>
            </a:xfrm>
            <a:custGeom>
              <a:avLst/>
              <a:gdLst>
                <a:gd name="T0" fmla="*/ 0 w 59"/>
                <a:gd name="T1" fmla="*/ 24 h 62"/>
                <a:gd name="T2" fmla="*/ 21 w 59"/>
                <a:gd name="T3" fmla="*/ 24 h 62"/>
                <a:gd name="T4" fmla="*/ 21 w 59"/>
                <a:gd name="T5" fmla="*/ 0 h 62"/>
                <a:gd name="T6" fmla="*/ 38 w 59"/>
                <a:gd name="T7" fmla="*/ 0 h 62"/>
                <a:gd name="T8" fmla="*/ 38 w 59"/>
                <a:gd name="T9" fmla="*/ 24 h 62"/>
                <a:gd name="T10" fmla="*/ 59 w 59"/>
                <a:gd name="T11" fmla="*/ 24 h 62"/>
                <a:gd name="T12" fmla="*/ 59 w 59"/>
                <a:gd name="T13" fmla="*/ 38 h 62"/>
                <a:gd name="T14" fmla="*/ 38 w 59"/>
                <a:gd name="T15" fmla="*/ 38 h 62"/>
                <a:gd name="T16" fmla="*/ 38 w 59"/>
                <a:gd name="T17" fmla="*/ 62 h 62"/>
                <a:gd name="T18" fmla="*/ 21 w 59"/>
                <a:gd name="T19" fmla="*/ 62 h 62"/>
                <a:gd name="T20" fmla="*/ 21 w 59"/>
                <a:gd name="T21" fmla="*/ 38 h 62"/>
                <a:gd name="T22" fmla="*/ 0 w 59"/>
                <a:gd name="T23" fmla="*/ 38 h 62"/>
                <a:gd name="T24" fmla="*/ 0 w 59"/>
                <a:gd name="T25" fmla="*/ 2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2">
                  <a:moveTo>
                    <a:pt x="0" y="24"/>
                  </a:moveTo>
                  <a:lnTo>
                    <a:pt x="21" y="24"/>
                  </a:lnTo>
                  <a:lnTo>
                    <a:pt x="21" y="0"/>
                  </a:lnTo>
                  <a:lnTo>
                    <a:pt x="38" y="0"/>
                  </a:lnTo>
                  <a:lnTo>
                    <a:pt x="38" y="24"/>
                  </a:lnTo>
                  <a:lnTo>
                    <a:pt x="59" y="24"/>
                  </a:lnTo>
                  <a:lnTo>
                    <a:pt x="59" y="38"/>
                  </a:lnTo>
                  <a:lnTo>
                    <a:pt x="38" y="38"/>
                  </a:lnTo>
                  <a:lnTo>
                    <a:pt x="38" y="62"/>
                  </a:lnTo>
                  <a:lnTo>
                    <a:pt x="21" y="62"/>
                  </a:lnTo>
                  <a:lnTo>
                    <a:pt x="21" y="38"/>
                  </a:lnTo>
                  <a:lnTo>
                    <a:pt x="0" y="38"/>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1" name="Freeform 528"/>
            <p:cNvSpPr>
              <a:spLocks/>
            </p:cNvSpPr>
            <p:nvPr/>
          </p:nvSpPr>
          <p:spPr bwMode="auto">
            <a:xfrm>
              <a:off x="725439" y="2176533"/>
              <a:ext cx="57756" cy="98287"/>
            </a:xfrm>
            <a:custGeom>
              <a:avLst/>
              <a:gdLst>
                <a:gd name="T0" fmla="*/ 9 w 24"/>
                <a:gd name="T1" fmla="*/ 35 h 41"/>
                <a:gd name="T2" fmla="*/ 15 w 24"/>
                <a:gd name="T3" fmla="*/ 33 h 41"/>
                <a:gd name="T4" fmla="*/ 17 w 24"/>
                <a:gd name="T5" fmla="*/ 29 h 41"/>
                <a:gd name="T6" fmla="*/ 15 w 24"/>
                <a:gd name="T7" fmla="*/ 24 h 41"/>
                <a:gd name="T8" fmla="*/ 9 w 24"/>
                <a:gd name="T9" fmla="*/ 22 h 41"/>
                <a:gd name="T10" fmla="*/ 4 w 24"/>
                <a:gd name="T11" fmla="*/ 22 h 41"/>
                <a:gd name="T12" fmla="*/ 4 w 24"/>
                <a:gd name="T13" fmla="*/ 18 h 41"/>
                <a:gd name="T14" fmla="*/ 11 w 24"/>
                <a:gd name="T15" fmla="*/ 9 h 41"/>
                <a:gd name="T16" fmla="*/ 15 w 24"/>
                <a:gd name="T17" fmla="*/ 6 h 41"/>
                <a:gd name="T18" fmla="*/ 10 w 24"/>
                <a:gd name="T19" fmla="*/ 7 h 41"/>
                <a:gd name="T20" fmla="*/ 0 w 24"/>
                <a:gd name="T21" fmla="*/ 7 h 41"/>
                <a:gd name="T22" fmla="*/ 0 w 24"/>
                <a:gd name="T23" fmla="*/ 0 h 41"/>
                <a:gd name="T24" fmla="*/ 22 w 24"/>
                <a:gd name="T25" fmla="*/ 0 h 41"/>
                <a:gd name="T26" fmla="*/ 22 w 24"/>
                <a:gd name="T27" fmla="*/ 4 h 41"/>
                <a:gd name="T28" fmla="*/ 14 w 24"/>
                <a:gd name="T29" fmla="*/ 15 h 41"/>
                <a:gd name="T30" fmla="*/ 12 w 24"/>
                <a:gd name="T31" fmla="*/ 17 h 41"/>
                <a:gd name="T32" fmla="*/ 12 w 24"/>
                <a:gd name="T33" fmla="*/ 17 h 41"/>
                <a:gd name="T34" fmla="*/ 14 w 24"/>
                <a:gd name="T35" fmla="*/ 17 h 41"/>
                <a:gd name="T36" fmla="*/ 18 w 24"/>
                <a:gd name="T37" fmla="*/ 18 h 41"/>
                <a:gd name="T38" fmla="*/ 21 w 24"/>
                <a:gd name="T39" fmla="*/ 20 h 41"/>
                <a:gd name="T40" fmla="*/ 23 w 24"/>
                <a:gd name="T41" fmla="*/ 23 h 41"/>
                <a:gd name="T42" fmla="*/ 24 w 24"/>
                <a:gd name="T43" fmla="*/ 28 h 41"/>
                <a:gd name="T44" fmla="*/ 23 w 24"/>
                <a:gd name="T45" fmla="*/ 34 h 41"/>
                <a:gd name="T46" fmla="*/ 20 w 24"/>
                <a:gd name="T47" fmla="*/ 38 h 41"/>
                <a:gd name="T48" fmla="*/ 15 w 24"/>
                <a:gd name="T49" fmla="*/ 41 h 41"/>
                <a:gd name="T50" fmla="*/ 10 w 24"/>
                <a:gd name="T51" fmla="*/ 41 h 41"/>
                <a:gd name="T52" fmla="*/ 4 w 24"/>
                <a:gd name="T53" fmla="*/ 41 h 41"/>
                <a:gd name="T54" fmla="*/ 0 w 24"/>
                <a:gd name="T55" fmla="*/ 40 h 41"/>
                <a:gd name="T56" fmla="*/ 2 w 24"/>
                <a:gd name="T57" fmla="*/ 33 h 41"/>
                <a:gd name="T58" fmla="*/ 5 w 24"/>
                <a:gd name="T59" fmla="*/ 35 h 41"/>
                <a:gd name="T60" fmla="*/ 9 w 24"/>
                <a:gd name="T61"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 h="41">
                  <a:moveTo>
                    <a:pt x="9" y="35"/>
                  </a:moveTo>
                  <a:cubicBezTo>
                    <a:pt x="12" y="35"/>
                    <a:pt x="14" y="34"/>
                    <a:pt x="15" y="33"/>
                  </a:cubicBezTo>
                  <a:cubicBezTo>
                    <a:pt x="16" y="32"/>
                    <a:pt x="17" y="30"/>
                    <a:pt x="17" y="29"/>
                  </a:cubicBezTo>
                  <a:cubicBezTo>
                    <a:pt x="17" y="26"/>
                    <a:pt x="16" y="25"/>
                    <a:pt x="15" y="24"/>
                  </a:cubicBezTo>
                  <a:cubicBezTo>
                    <a:pt x="13" y="23"/>
                    <a:pt x="11" y="22"/>
                    <a:pt x="9" y="22"/>
                  </a:cubicBezTo>
                  <a:cubicBezTo>
                    <a:pt x="4" y="22"/>
                    <a:pt x="4" y="22"/>
                    <a:pt x="4" y="22"/>
                  </a:cubicBezTo>
                  <a:cubicBezTo>
                    <a:pt x="4" y="18"/>
                    <a:pt x="4" y="18"/>
                    <a:pt x="4" y="18"/>
                  </a:cubicBezTo>
                  <a:cubicBezTo>
                    <a:pt x="11" y="9"/>
                    <a:pt x="11" y="9"/>
                    <a:pt x="11" y="9"/>
                  </a:cubicBezTo>
                  <a:cubicBezTo>
                    <a:pt x="15" y="6"/>
                    <a:pt x="15" y="6"/>
                    <a:pt x="15" y="6"/>
                  </a:cubicBezTo>
                  <a:cubicBezTo>
                    <a:pt x="10" y="7"/>
                    <a:pt x="10" y="7"/>
                    <a:pt x="10" y="7"/>
                  </a:cubicBezTo>
                  <a:cubicBezTo>
                    <a:pt x="0" y="7"/>
                    <a:pt x="0" y="7"/>
                    <a:pt x="0" y="7"/>
                  </a:cubicBezTo>
                  <a:cubicBezTo>
                    <a:pt x="0" y="0"/>
                    <a:pt x="0" y="0"/>
                    <a:pt x="0" y="0"/>
                  </a:cubicBezTo>
                  <a:cubicBezTo>
                    <a:pt x="22" y="0"/>
                    <a:pt x="22" y="0"/>
                    <a:pt x="22" y="0"/>
                  </a:cubicBezTo>
                  <a:cubicBezTo>
                    <a:pt x="22" y="4"/>
                    <a:pt x="22" y="4"/>
                    <a:pt x="22" y="4"/>
                  </a:cubicBezTo>
                  <a:cubicBezTo>
                    <a:pt x="14" y="15"/>
                    <a:pt x="14" y="15"/>
                    <a:pt x="14" y="15"/>
                  </a:cubicBezTo>
                  <a:cubicBezTo>
                    <a:pt x="12" y="17"/>
                    <a:pt x="12" y="17"/>
                    <a:pt x="12" y="17"/>
                  </a:cubicBezTo>
                  <a:cubicBezTo>
                    <a:pt x="12" y="17"/>
                    <a:pt x="12" y="17"/>
                    <a:pt x="12" y="17"/>
                  </a:cubicBezTo>
                  <a:cubicBezTo>
                    <a:pt x="14" y="17"/>
                    <a:pt x="14" y="17"/>
                    <a:pt x="14" y="17"/>
                  </a:cubicBezTo>
                  <a:cubicBezTo>
                    <a:pt x="16" y="17"/>
                    <a:pt x="17" y="17"/>
                    <a:pt x="18" y="18"/>
                  </a:cubicBezTo>
                  <a:cubicBezTo>
                    <a:pt x="19" y="18"/>
                    <a:pt x="20" y="19"/>
                    <a:pt x="21" y="20"/>
                  </a:cubicBezTo>
                  <a:cubicBezTo>
                    <a:pt x="22" y="21"/>
                    <a:pt x="23" y="22"/>
                    <a:pt x="23" y="23"/>
                  </a:cubicBezTo>
                  <a:cubicBezTo>
                    <a:pt x="24" y="25"/>
                    <a:pt x="24" y="26"/>
                    <a:pt x="24" y="28"/>
                  </a:cubicBezTo>
                  <a:cubicBezTo>
                    <a:pt x="24" y="30"/>
                    <a:pt x="24" y="32"/>
                    <a:pt x="23" y="34"/>
                  </a:cubicBezTo>
                  <a:cubicBezTo>
                    <a:pt x="22" y="36"/>
                    <a:pt x="21" y="37"/>
                    <a:pt x="20" y="38"/>
                  </a:cubicBezTo>
                  <a:cubicBezTo>
                    <a:pt x="19" y="39"/>
                    <a:pt x="17" y="40"/>
                    <a:pt x="15" y="41"/>
                  </a:cubicBezTo>
                  <a:cubicBezTo>
                    <a:pt x="14" y="41"/>
                    <a:pt x="12" y="41"/>
                    <a:pt x="10" y="41"/>
                  </a:cubicBezTo>
                  <a:cubicBezTo>
                    <a:pt x="8" y="41"/>
                    <a:pt x="6" y="41"/>
                    <a:pt x="4" y="41"/>
                  </a:cubicBezTo>
                  <a:cubicBezTo>
                    <a:pt x="3" y="41"/>
                    <a:pt x="1" y="40"/>
                    <a:pt x="0" y="40"/>
                  </a:cubicBezTo>
                  <a:cubicBezTo>
                    <a:pt x="2" y="33"/>
                    <a:pt x="2" y="33"/>
                    <a:pt x="2" y="33"/>
                  </a:cubicBezTo>
                  <a:cubicBezTo>
                    <a:pt x="3" y="34"/>
                    <a:pt x="4" y="34"/>
                    <a:pt x="5" y="35"/>
                  </a:cubicBezTo>
                  <a:cubicBezTo>
                    <a:pt x="6" y="35"/>
                    <a:pt x="8"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2" name="Freeform 529"/>
            <p:cNvSpPr>
              <a:spLocks/>
            </p:cNvSpPr>
            <p:nvPr/>
          </p:nvSpPr>
          <p:spPr bwMode="auto">
            <a:xfrm>
              <a:off x="802447" y="2176533"/>
              <a:ext cx="57756" cy="98287"/>
            </a:xfrm>
            <a:custGeom>
              <a:avLst/>
              <a:gdLst>
                <a:gd name="T0" fmla="*/ 9 w 24"/>
                <a:gd name="T1" fmla="*/ 35 h 41"/>
                <a:gd name="T2" fmla="*/ 15 w 24"/>
                <a:gd name="T3" fmla="*/ 33 h 41"/>
                <a:gd name="T4" fmla="*/ 17 w 24"/>
                <a:gd name="T5" fmla="*/ 28 h 41"/>
                <a:gd name="T6" fmla="*/ 14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5 h 41"/>
                <a:gd name="T22" fmla="*/ 12 w 24"/>
                <a:gd name="T23" fmla="*/ 15 h 41"/>
                <a:gd name="T24" fmla="*/ 17 w 24"/>
                <a:gd name="T25" fmla="*/ 16 h 41"/>
                <a:gd name="T26" fmla="*/ 21 w 24"/>
                <a:gd name="T27" fmla="*/ 18 h 41"/>
                <a:gd name="T28" fmla="*/ 23 w 24"/>
                <a:gd name="T29" fmla="*/ 22 h 41"/>
                <a:gd name="T30" fmla="*/ 24 w 24"/>
                <a:gd name="T31" fmla="*/ 28 h 41"/>
                <a:gd name="T32" fmla="*/ 23 w 24"/>
                <a:gd name="T33" fmla="*/ 34 h 41"/>
                <a:gd name="T34" fmla="*/ 20 w 24"/>
                <a:gd name="T35" fmla="*/ 38 h 41"/>
                <a:gd name="T36" fmla="*/ 15 w 24"/>
                <a:gd name="T37" fmla="*/ 40 h 41"/>
                <a:gd name="T38" fmla="*/ 9 w 24"/>
                <a:gd name="T39" fmla="*/ 41 h 41"/>
                <a:gd name="T40" fmla="*/ 4 w 24"/>
                <a:gd name="T41" fmla="*/ 41 h 41"/>
                <a:gd name="T42" fmla="*/ 0 w 24"/>
                <a:gd name="T43" fmla="*/ 40 h 41"/>
                <a:gd name="T44" fmla="*/ 2 w 24"/>
                <a:gd name="T45" fmla="*/ 34 h 41"/>
                <a:gd name="T46" fmla="*/ 5 w 24"/>
                <a:gd name="T47" fmla="*/ 34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1" y="35"/>
                    <a:pt x="13" y="34"/>
                    <a:pt x="15" y="33"/>
                  </a:cubicBezTo>
                  <a:cubicBezTo>
                    <a:pt x="16" y="32"/>
                    <a:pt x="17" y="30"/>
                    <a:pt x="17" y="28"/>
                  </a:cubicBezTo>
                  <a:cubicBezTo>
                    <a:pt x="17" y="26"/>
                    <a:pt x="16" y="24"/>
                    <a:pt x="14" y="23"/>
                  </a:cubicBezTo>
                  <a:cubicBezTo>
                    <a:pt x="13" y="22"/>
                    <a:pt x="10" y="21"/>
                    <a:pt x="8" y="21"/>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5"/>
                    <a:pt x="9" y="15"/>
                    <a:pt x="9" y="15"/>
                  </a:cubicBezTo>
                  <a:cubicBezTo>
                    <a:pt x="12" y="15"/>
                    <a:pt x="12" y="15"/>
                    <a:pt x="12" y="15"/>
                  </a:cubicBezTo>
                  <a:cubicBezTo>
                    <a:pt x="14" y="15"/>
                    <a:pt x="15" y="15"/>
                    <a:pt x="17" y="16"/>
                  </a:cubicBezTo>
                  <a:cubicBezTo>
                    <a:pt x="18" y="16"/>
                    <a:pt x="20" y="17"/>
                    <a:pt x="21" y="18"/>
                  </a:cubicBezTo>
                  <a:cubicBezTo>
                    <a:pt x="22" y="19"/>
                    <a:pt x="23" y="21"/>
                    <a:pt x="23" y="22"/>
                  </a:cubicBezTo>
                  <a:cubicBezTo>
                    <a:pt x="24" y="24"/>
                    <a:pt x="24" y="26"/>
                    <a:pt x="24" y="28"/>
                  </a:cubicBezTo>
                  <a:cubicBezTo>
                    <a:pt x="24" y="30"/>
                    <a:pt x="24" y="32"/>
                    <a:pt x="23" y="34"/>
                  </a:cubicBezTo>
                  <a:cubicBezTo>
                    <a:pt x="22" y="35"/>
                    <a:pt x="21" y="37"/>
                    <a:pt x="20" y="38"/>
                  </a:cubicBezTo>
                  <a:cubicBezTo>
                    <a:pt x="18" y="39"/>
                    <a:pt x="17" y="40"/>
                    <a:pt x="15" y="40"/>
                  </a:cubicBezTo>
                  <a:cubicBezTo>
                    <a:pt x="13" y="41"/>
                    <a:pt x="11" y="41"/>
                    <a:pt x="9" y="41"/>
                  </a:cubicBezTo>
                  <a:cubicBezTo>
                    <a:pt x="7" y="41"/>
                    <a:pt x="6" y="41"/>
                    <a:pt x="4" y="41"/>
                  </a:cubicBezTo>
                  <a:cubicBezTo>
                    <a:pt x="2" y="41"/>
                    <a:pt x="1" y="40"/>
                    <a:pt x="0" y="40"/>
                  </a:cubicBezTo>
                  <a:cubicBezTo>
                    <a:pt x="2" y="34"/>
                    <a:pt x="2" y="34"/>
                    <a:pt x="2" y="34"/>
                  </a:cubicBezTo>
                  <a:cubicBezTo>
                    <a:pt x="3" y="34"/>
                    <a:pt x="4" y="34"/>
                    <a:pt x="5" y="34"/>
                  </a:cubicBezTo>
                  <a:cubicBezTo>
                    <a:pt x="6" y="35"/>
                    <a:pt x="7"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3" name="Freeform 530"/>
            <p:cNvSpPr>
              <a:spLocks/>
            </p:cNvSpPr>
            <p:nvPr/>
          </p:nvSpPr>
          <p:spPr bwMode="auto">
            <a:xfrm>
              <a:off x="3645666" y="3421834"/>
              <a:ext cx="62822" cy="59783"/>
            </a:xfrm>
            <a:custGeom>
              <a:avLst/>
              <a:gdLst>
                <a:gd name="T0" fmla="*/ 0 w 62"/>
                <a:gd name="T1" fmla="*/ 21 h 59"/>
                <a:gd name="T2" fmla="*/ 24 w 62"/>
                <a:gd name="T3" fmla="*/ 21 h 59"/>
                <a:gd name="T4" fmla="*/ 24 w 62"/>
                <a:gd name="T5" fmla="*/ 0 h 59"/>
                <a:gd name="T6" fmla="*/ 38 w 62"/>
                <a:gd name="T7" fmla="*/ 0 h 59"/>
                <a:gd name="T8" fmla="*/ 38 w 62"/>
                <a:gd name="T9" fmla="*/ 21 h 59"/>
                <a:gd name="T10" fmla="*/ 62 w 62"/>
                <a:gd name="T11" fmla="*/ 21 h 59"/>
                <a:gd name="T12" fmla="*/ 62 w 62"/>
                <a:gd name="T13" fmla="*/ 38 h 59"/>
                <a:gd name="T14" fmla="*/ 38 w 62"/>
                <a:gd name="T15" fmla="*/ 38 h 59"/>
                <a:gd name="T16" fmla="*/ 38 w 62"/>
                <a:gd name="T17" fmla="*/ 59 h 59"/>
                <a:gd name="T18" fmla="*/ 24 w 62"/>
                <a:gd name="T19" fmla="*/ 59 h 59"/>
                <a:gd name="T20" fmla="*/ 24 w 62"/>
                <a:gd name="T21" fmla="*/ 38 h 59"/>
                <a:gd name="T22" fmla="*/ 0 w 62"/>
                <a:gd name="T23" fmla="*/ 38 h 59"/>
                <a:gd name="T24" fmla="*/ 0 w 62"/>
                <a:gd name="T25" fmla="*/ 2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59">
                  <a:moveTo>
                    <a:pt x="0" y="21"/>
                  </a:moveTo>
                  <a:lnTo>
                    <a:pt x="24" y="21"/>
                  </a:lnTo>
                  <a:lnTo>
                    <a:pt x="24" y="0"/>
                  </a:lnTo>
                  <a:lnTo>
                    <a:pt x="38" y="0"/>
                  </a:lnTo>
                  <a:lnTo>
                    <a:pt x="38" y="21"/>
                  </a:lnTo>
                  <a:lnTo>
                    <a:pt x="62" y="21"/>
                  </a:lnTo>
                  <a:lnTo>
                    <a:pt x="62" y="38"/>
                  </a:lnTo>
                  <a:lnTo>
                    <a:pt x="38" y="38"/>
                  </a:lnTo>
                  <a:lnTo>
                    <a:pt x="38" y="59"/>
                  </a:lnTo>
                  <a:lnTo>
                    <a:pt x="24" y="59"/>
                  </a:lnTo>
                  <a:lnTo>
                    <a:pt x="24" y="38"/>
                  </a:lnTo>
                  <a:lnTo>
                    <a:pt x="0" y="38"/>
                  </a:lnTo>
                  <a:lnTo>
                    <a:pt x="0"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4" name="Freeform 531"/>
            <p:cNvSpPr>
              <a:spLocks/>
            </p:cNvSpPr>
            <p:nvPr/>
          </p:nvSpPr>
          <p:spPr bwMode="auto">
            <a:xfrm>
              <a:off x="3722674" y="3399542"/>
              <a:ext cx="59783" cy="98287"/>
            </a:xfrm>
            <a:custGeom>
              <a:avLst/>
              <a:gdLst>
                <a:gd name="T0" fmla="*/ 5 w 59"/>
                <a:gd name="T1" fmla="*/ 83 h 97"/>
                <a:gd name="T2" fmla="*/ 24 w 59"/>
                <a:gd name="T3" fmla="*/ 83 h 97"/>
                <a:gd name="T4" fmla="*/ 24 w 59"/>
                <a:gd name="T5" fmla="*/ 29 h 97"/>
                <a:gd name="T6" fmla="*/ 26 w 59"/>
                <a:gd name="T7" fmla="*/ 19 h 97"/>
                <a:gd name="T8" fmla="*/ 19 w 59"/>
                <a:gd name="T9" fmla="*/ 26 h 97"/>
                <a:gd name="T10" fmla="*/ 7 w 59"/>
                <a:gd name="T11" fmla="*/ 36 h 97"/>
                <a:gd name="T12" fmla="*/ 0 w 59"/>
                <a:gd name="T13" fmla="*/ 24 h 97"/>
                <a:gd name="T14" fmla="*/ 31 w 59"/>
                <a:gd name="T15" fmla="*/ 0 h 97"/>
                <a:gd name="T16" fmla="*/ 40 w 59"/>
                <a:gd name="T17" fmla="*/ 0 h 97"/>
                <a:gd name="T18" fmla="*/ 40 w 59"/>
                <a:gd name="T19" fmla="*/ 83 h 97"/>
                <a:gd name="T20" fmla="*/ 59 w 59"/>
                <a:gd name="T21" fmla="*/ 83 h 97"/>
                <a:gd name="T22" fmla="*/ 59 w 59"/>
                <a:gd name="T23" fmla="*/ 97 h 97"/>
                <a:gd name="T24" fmla="*/ 5 w 59"/>
                <a:gd name="T25" fmla="*/ 97 h 97"/>
                <a:gd name="T26" fmla="*/ 5 w 59"/>
                <a:gd name="T27" fmla="*/ 8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97">
                  <a:moveTo>
                    <a:pt x="5" y="83"/>
                  </a:moveTo>
                  <a:lnTo>
                    <a:pt x="24" y="83"/>
                  </a:lnTo>
                  <a:lnTo>
                    <a:pt x="24" y="29"/>
                  </a:lnTo>
                  <a:lnTo>
                    <a:pt x="26" y="19"/>
                  </a:lnTo>
                  <a:lnTo>
                    <a:pt x="19" y="26"/>
                  </a:lnTo>
                  <a:lnTo>
                    <a:pt x="7" y="36"/>
                  </a:lnTo>
                  <a:lnTo>
                    <a:pt x="0" y="24"/>
                  </a:lnTo>
                  <a:lnTo>
                    <a:pt x="31" y="0"/>
                  </a:lnTo>
                  <a:lnTo>
                    <a:pt x="40" y="0"/>
                  </a:lnTo>
                  <a:lnTo>
                    <a:pt x="40" y="83"/>
                  </a:lnTo>
                  <a:lnTo>
                    <a:pt x="59" y="83"/>
                  </a:lnTo>
                  <a:lnTo>
                    <a:pt x="59" y="97"/>
                  </a:lnTo>
                  <a:lnTo>
                    <a:pt x="5" y="97"/>
                  </a:lnTo>
                  <a:lnTo>
                    <a:pt x="5"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5" name="Freeform 532"/>
            <p:cNvSpPr>
              <a:spLocks/>
            </p:cNvSpPr>
            <p:nvPr/>
          </p:nvSpPr>
          <p:spPr bwMode="auto">
            <a:xfrm>
              <a:off x="3801708" y="3402582"/>
              <a:ext cx="57756" cy="98287"/>
            </a:xfrm>
            <a:custGeom>
              <a:avLst/>
              <a:gdLst>
                <a:gd name="T0" fmla="*/ 9 w 24"/>
                <a:gd name="T1" fmla="*/ 34 h 41"/>
                <a:gd name="T2" fmla="*/ 14 w 24"/>
                <a:gd name="T3" fmla="*/ 32 h 41"/>
                <a:gd name="T4" fmla="*/ 16 w 24"/>
                <a:gd name="T5" fmla="*/ 27 h 41"/>
                <a:gd name="T6" fmla="*/ 14 w 24"/>
                <a:gd name="T7" fmla="*/ 22 h 41"/>
                <a:gd name="T8" fmla="*/ 7 w 24"/>
                <a:gd name="T9" fmla="*/ 20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4 h 41"/>
                <a:gd name="T22" fmla="*/ 12 w 24"/>
                <a:gd name="T23" fmla="*/ 14 h 41"/>
                <a:gd name="T24" fmla="*/ 17 w 24"/>
                <a:gd name="T25" fmla="*/ 15 h 41"/>
                <a:gd name="T26" fmla="*/ 21 w 24"/>
                <a:gd name="T27" fmla="*/ 18 h 41"/>
                <a:gd name="T28" fmla="*/ 23 w 24"/>
                <a:gd name="T29" fmla="*/ 22 h 41"/>
                <a:gd name="T30" fmla="*/ 24 w 24"/>
                <a:gd name="T31" fmla="*/ 27 h 41"/>
                <a:gd name="T32" fmla="*/ 23 w 24"/>
                <a:gd name="T33" fmla="*/ 33 h 41"/>
                <a:gd name="T34" fmla="*/ 20 w 24"/>
                <a:gd name="T35" fmla="*/ 37 h 41"/>
                <a:gd name="T36" fmla="*/ 15 w 24"/>
                <a:gd name="T37" fmla="*/ 40 h 41"/>
                <a:gd name="T38" fmla="*/ 9 w 24"/>
                <a:gd name="T39" fmla="*/ 41 h 41"/>
                <a:gd name="T40" fmla="*/ 4 w 24"/>
                <a:gd name="T41" fmla="*/ 40 h 41"/>
                <a:gd name="T42" fmla="*/ 0 w 24"/>
                <a:gd name="T43" fmla="*/ 39 h 41"/>
                <a:gd name="T44" fmla="*/ 2 w 24"/>
                <a:gd name="T45" fmla="*/ 33 h 41"/>
                <a:gd name="T46" fmla="*/ 5 w 24"/>
                <a:gd name="T47" fmla="*/ 34 h 41"/>
                <a:gd name="T48" fmla="*/ 9 w 24"/>
                <a:gd name="T49"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4"/>
                  </a:moveTo>
                  <a:cubicBezTo>
                    <a:pt x="11" y="34"/>
                    <a:pt x="13" y="33"/>
                    <a:pt x="14" y="32"/>
                  </a:cubicBezTo>
                  <a:cubicBezTo>
                    <a:pt x="16" y="31"/>
                    <a:pt x="16" y="29"/>
                    <a:pt x="16" y="27"/>
                  </a:cubicBezTo>
                  <a:cubicBezTo>
                    <a:pt x="16" y="25"/>
                    <a:pt x="16" y="23"/>
                    <a:pt x="14" y="22"/>
                  </a:cubicBezTo>
                  <a:cubicBezTo>
                    <a:pt x="12" y="21"/>
                    <a:pt x="10" y="20"/>
                    <a:pt x="7" y="20"/>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4"/>
                    <a:pt x="9" y="14"/>
                    <a:pt x="9" y="14"/>
                  </a:cubicBezTo>
                  <a:cubicBezTo>
                    <a:pt x="12" y="14"/>
                    <a:pt x="12" y="14"/>
                    <a:pt x="12" y="14"/>
                  </a:cubicBezTo>
                  <a:cubicBezTo>
                    <a:pt x="13" y="14"/>
                    <a:pt x="15" y="15"/>
                    <a:pt x="17" y="15"/>
                  </a:cubicBezTo>
                  <a:cubicBezTo>
                    <a:pt x="18" y="16"/>
                    <a:pt x="20" y="17"/>
                    <a:pt x="21" y="18"/>
                  </a:cubicBezTo>
                  <a:cubicBezTo>
                    <a:pt x="22" y="19"/>
                    <a:pt x="22" y="20"/>
                    <a:pt x="23" y="22"/>
                  </a:cubicBezTo>
                  <a:cubicBezTo>
                    <a:pt x="24" y="23"/>
                    <a:pt x="24" y="25"/>
                    <a:pt x="24" y="27"/>
                  </a:cubicBezTo>
                  <a:cubicBezTo>
                    <a:pt x="24" y="29"/>
                    <a:pt x="24" y="31"/>
                    <a:pt x="23" y="33"/>
                  </a:cubicBezTo>
                  <a:cubicBezTo>
                    <a:pt x="22" y="35"/>
                    <a:pt x="21" y="36"/>
                    <a:pt x="20" y="37"/>
                  </a:cubicBezTo>
                  <a:cubicBezTo>
                    <a:pt x="18" y="38"/>
                    <a:pt x="17" y="39"/>
                    <a:pt x="15" y="40"/>
                  </a:cubicBezTo>
                  <a:cubicBezTo>
                    <a:pt x="13" y="40"/>
                    <a:pt x="11" y="41"/>
                    <a:pt x="9" y="41"/>
                  </a:cubicBezTo>
                  <a:cubicBezTo>
                    <a:pt x="7" y="41"/>
                    <a:pt x="5" y="41"/>
                    <a:pt x="4" y="40"/>
                  </a:cubicBezTo>
                  <a:cubicBezTo>
                    <a:pt x="2" y="40"/>
                    <a:pt x="1" y="40"/>
                    <a:pt x="0" y="39"/>
                  </a:cubicBezTo>
                  <a:cubicBezTo>
                    <a:pt x="2" y="33"/>
                    <a:pt x="2" y="33"/>
                    <a:pt x="2" y="33"/>
                  </a:cubicBezTo>
                  <a:cubicBezTo>
                    <a:pt x="3" y="33"/>
                    <a:pt x="4" y="34"/>
                    <a:pt x="5" y="34"/>
                  </a:cubicBezTo>
                  <a:cubicBezTo>
                    <a:pt x="6" y="34"/>
                    <a:pt x="7" y="34"/>
                    <a:pt x="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6" name="Rectangle 533"/>
            <p:cNvSpPr>
              <a:spLocks noChangeArrowheads="1"/>
            </p:cNvSpPr>
            <p:nvPr/>
          </p:nvSpPr>
          <p:spPr bwMode="auto">
            <a:xfrm>
              <a:off x="2303091" y="3550519"/>
              <a:ext cx="33438" cy="141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7" name="Freeform 534"/>
            <p:cNvSpPr>
              <a:spLocks/>
            </p:cNvSpPr>
            <p:nvPr/>
          </p:nvSpPr>
          <p:spPr bwMode="auto">
            <a:xfrm>
              <a:off x="2353754" y="3500869"/>
              <a:ext cx="56743" cy="98287"/>
            </a:xfrm>
            <a:custGeom>
              <a:avLst/>
              <a:gdLst>
                <a:gd name="T0" fmla="*/ 9 w 24"/>
                <a:gd name="T1" fmla="*/ 35 h 41"/>
                <a:gd name="T2" fmla="*/ 15 w 24"/>
                <a:gd name="T3" fmla="*/ 33 h 41"/>
                <a:gd name="T4" fmla="*/ 17 w 24"/>
                <a:gd name="T5" fmla="*/ 28 h 41"/>
                <a:gd name="T6" fmla="*/ 15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10 w 24"/>
                <a:gd name="T19" fmla="*/ 7 h 41"/>
                <a:gd name="T20" fmla="*/ 10 w 24"/>
                <a:gd name="T21" fmla="*/ 15 h 41"/>
                <a:gd name="T22" fmla="*/ 12 w 24"/>
                <a:gd name="T23" fmla="*/ 15 h 41"/>
                <a:gd name="T24" fmla="*/ 17 w 24"/>
                <a:gd name="T25" fmla="*/ 16 h 41"/>
                <a:gd name="T26" fmla="*/ 21 w 24"/>
                <a:gd name="T27" fmla="*/ 19 h 41"/>
                <a:gd name="T28" fmla="*/ 24 w 24"/>
                <a:gd name="T29" fmla="*/ 23 h 41"/>
                <a:gd name="T30" fmla="*/ 24 w 24"/>
                <a:gd name="T31" fmla="*/ 28 h 41"/>
                <a:gd name="T32" fmla="*/ 23 w 24"/>
                <a:gd name="T33" fmla="*/ 34 h 41"/>
                <a:gd name="T34" fmla="*/ 20 w 24"/>
                <a:gd name="T35" fmla="*/ 38 h 41"/>
                <a:gd name="T36" fmla="*/ 15 w 24"/>
                <a:gd name="T37" fmla="*/ 41 h 41"/>
                <a:gd name="T38" fmla="*/ 9 w 24"/>
                <a:gd name="T39" fmla="*/ 41 h 41"/>
                <a:gd name="T40" fmla="*/ 4 w 24"/>
                <a:gd name="T41" fmla="*/ 41 h 41"/>
                <a:gd name="T42" fmla="*/ 0 w 24"/>
                <a:gd name="T43" fmla="*/ 40 h 41"/>
                <a:gd name="T44" fmla="*/ 2 w 24"/>
                <a:gd name="T45" fmla="*/ 34 h 41"/>
                <a:gd name="T46" fmla="*/ 5 w 24"/>
                <a:gd name="T47" fmla="*/ 35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2" y="35"/>
                    <a:pt x="14" y="34"/>
                    <a:pt x="15" y="33"/>
                  </a:cubicBezTo>
                  <a:cubicBezTo>
                    <a:pt x="16" y="32"/>
                    <a:pt x="17" y="30"/>
                    <a:pt x="17" y="28"/>
                  </a:cubicBezTo>
                  <a:cubicBezTo>
                    <a:pt x="17" y="26"/>
                    <a:pt x="16" y="24"/>
                    <a:pt x="15" y="23"/>
                  </a:cubicBezTo>
                  <a:cubicBezTo>
                    <a:pt x="13" y="22"/>
                    <a:pt x="11" y="21"/>
                    <a:pt x="8" y="21"/>
                  </a:cubicBezTo>
                  <a:cubicBezTo>
                    <a:pt x="3" y="21"/>
                    <a:pt x="3" y="21"/>
                    <a:pt x="3" y="21"/>
                  </a:cubicBezTo>
                  <a:cubicBezTo>
                    <a:pt x="3" y="0"/>
                    <a:pt x="3" y="0"/>
                    <a:pt x="3" y="0"/>
                  </a:cubicBezTo>
                  <a:cubicBezTo>
                    <a:pt x="23" y="0"/>
                    <a:pt x="23" y="0"/>
                    <a:pt x="23" y="0"/>
                  </a:cubicBezTo>
                  <a:cubicBezTo>
                    <a:pt x="23" y="7"/>
                    <a:pt x="23" y="7"/>
                    <a:pt x="23" y="7"/>
                  </a:cubicBezTo>
                  <a:cubicBezTo>
                    <a:pt x="10" y="7"/>
                    <a:pt x="10" y="7"/>
                    <a:pt x="10" y="7"/>
                  </a:cubicBezTo>
                  <a:cubicBezTo>
                    <a:pt x="10" y="15"/>
                    <a:pt x="10" y="15"/>
                    <a:pt x="10" y="15"/>
                  </a:cubicBezTo>
                  <a:cubicBezTo>
                    <a:pt x="12" y="15"/>
                    <a:pt x="12" y="15"/>
                    <a:pt x="12" y="15"/>
                  </a:cubicBezTo>
                  <a:cubicBezTo>
                    <a:pt x="14" y="15"/>
                    <a:pt x="16" y="15"/>
                    <a:pt x="17" y="16"/>
                  </a:cubicBezTo>
                  <a:cubicBezTo>
                    <a:pt x="19" y="17"/>
                    <a:pt x="20" y="17"/>
                    <a:pt x="21" y="19"/>
                  </a:cubicBezTo>
                  <a:cubicBezTo>
                    <a:pt x="22" y="20"/>
                    <a:pt x="23" y="21"/>
                    <a:pt x="24" y="23"/>
                  </a:cubicBezTo>
                  <a:cubicBezTo>
                    <a:pt x="24" y="24"/>
                    <a:pt x="24" y="26"/>
                    <a:pt x="24" y="28"/>
                  </a:cubicBezTo>
                  <a:cubicBezTo>
                    <a:pt x="24" y="30"/>
                    <a:pt x="24" y="32"/>
                    <a:pt x="23" y="34"/>
                  </a:cubicBezTo>
                  <a:cubicBezTo>
                    <a:pt x="23" y="35"/>
                    <a:pt x="21" y="37"/>
                    <a:pt x="20" y="38"/>
                  </a:cubicBezTo>
                  <a:cubicBezTo>
                    <a:pt x="19" y="39"/>
                    <a:pt x="17" y="40"/>
                    <a:pt x="15" y="41"/>
                  </a:cubicBezTo>
                  <a:cubicBezTo>
                    <a:pt x="13" y="41"/>
                    <a:pt x="11" y="41"/>
                    <a:pt x="9" y="41"/>
                  </a:cubicBezTo>
                  <a:cubicBezTo>
                    <a:pt x="8" y="41"/>
                    <a:pt x="6" y="41"/>
                    <a:pt x="4" y="41"/>
                  </a:cubicBezTo>
                  <a:cubicBezTo>
                    <a:pt x="3" y="41"/>
                    <a:pt x="1" y="40"/>
                    <a:pt x="0" y="40"/>
                  </a:cubicBezTo>
                  <a:cubicBezTo>
                    <a:pt x="2" y="34"/>
                    <a:pt x="2" y="34"/>
                    <a:pt x="2" y="34"/>
                  </a:cubicBezTo>
                  <a:cubicBezTo>
                    <a:pt x="3" y="34"/>
                    <a:pt x="4" y="34"/>
                    <a:pt x="5" y="35"/>
                  </a:cubicBezTo>
                  <a:cubicBezTo>
                    <a:pt x="6" y="35"/>
                    <a:pt x="8"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8" name="Freeform 537"/>
            <p:cNvSpPr>
              <a:spLocks/>
            </p:cNvSpPr>
            <p:nvPr/>
          </p:nvSpPr>
          <p:spPr bwMode="auto">
            <a:xfrm>
              <a:off x="3979029" y="2443021"/>
              <a:ext cx="56743" cy="98287"/>
            </a:xfrm>
            <a:custGeom>
              <a:avLst/>
              <a:gdLst>
                <a:gd name="T0" fmla="*/ 9 w 24"/>
                <a:gd name="T1" fmla="*/ 35 h 41"/>
                <a:gd name="T2" fmla="*/ 15 w 24"/>
                <a:gd name="T3" fmla="*/ 33 h 41"/>
                <a:gd name="T4" fmla="*/ 17 w 24"/>
                <a:gd name="T5" fmla="*/ 28 h 41"/>
                <a:gd name="T6" fmla="*/ 14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10 w 24"/>
                <a:gd name="T19" fmla="*/ 7 h 41"/>
                <a:gd name="T20" fmla="*/ 10 w 24"/>
                <a:gd name="T21" fmla="*/ 15 h 41"/>
                <a:gd name="T22" fmla="*/ 12 w 24"/>
                <a:gd name="T23" fmla="*/ 15 h 41"/>
                <a:gd name="T24" fmla="*/ 17 w 24"/>
                <a:gd name="T25" fmla="*/ 16 h 41"/>
                <a:gd name="T26" fmla="*/ 21 w 24"/>
                <a:gd name="T27" fmla="*/ 18 h 41"/>
                <a:gd name="T28" fmla="*/ 23 w 24"/>
                <a:gd name="T29" fmla="*/ 22 h 41"/>
                <a:gd name="T30" fmla="*/ 24 w 24"/>
                <a:gd name="T31" fmla="*/ 28 h 41"/>
                <a:gd name="T32" fmla="*/ 23 w 24"/>
                <a:gd name="T33" fmla="*/ 34 h 41"/>
                <a:gd name="T34" fmla="*/ 20 w 24"/>
                <a:gd name="T35" fmla="*/ 38 h 41"/>
                <a:gd name="T36" fmla="*/ 15 w 24"/>
                <a:gd name="T37" fmla="*/ 41 h 41"/>
                <a:gd name="T38" fmla="*/ 9 w 24"/>
                <a:gd name="T39" fmla="*/ 41 h 41"/>
                <a:gd name="T40" fmla="*/ 4 w 24"/>
                <a:gd name="T41" fmla="*/ 41 h 41"/>
                <a:gd name="T42" fmla="*/ 0 w 24"/>
                <a:gd name="T43" fmla="*/ 40 h 41"/>
                <a:gd name="T44" fmla="*/ 2 w 24"/>
                <a:gd name="T45" fmla="*/ 34 h 41"/>
                <a:gd name="T46" fmla="*/ 5 w 24"/>
                <a:gd name="T47" fmla="*/ 34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1" y="35"/>
                    <a:pt x="13" y="34"/>
                    <a:pt x="15" y="33"/>
                  </a:cubicBezTo>
                  <a:cubicBezTo>
                    <a:pt x="16" y="32"/>
                    <a:pt x="17" y="30"/>
                    <a:pt x="17" y="28"/>
                  </a:cubicBezTo>
                  <a:cubicBezTo>
                    <a:pt x="17" y="26"/>
                    <a:pt x="16" y="24"/>
                    <a:pt x="14" y="23"/>
                  </a:cubicBezTo>
                  <a:cubicBezTo>
                    <a:pt x="13" y="22"/>
                    <a:pt x="11" y="21"/>
                    <a:pt x="8" y="21"/>
                  </a:cubicBezTo>
                  <a:cubicBezTo>
                    <a:pt x="3" y="21"/>
                    <a:pt x="3" y="21"/>
                    <a:pt x="3" y="21"/>
                  </a:cubicBezTo>
                  <a:cubicBezTo>
                    <a:pt x="3" y="0"/>
                    <a:pt x="3" y="0"/>
                    <a:pt x="3" y="0"/>
                  </a:cubicBezTo>
                  <a:cubicBezTo>
                    <a:pt x="23" y="0"/>
                    <a:pt x="23" y="0"/>
                    <a:pt x="23" y="0"/>
                  </a:cubicBezTo>
                  <a:cubicBezTo>
                    <a:pt x="23" y="7"/>
                    <a:pt x="23" y="7"/>
                    <a:pt x="23" y="7"/>
                  </a:cubicBezTo>
                  <a:cubicBezTo>
                    <a:pt x="10" y="7"/>
                    <a:pt x="10" y="7"/>
                    <a:pt x="10" y="7"/>
                  </a:cubicBezTo>
                  <a:cubicBezTo>
                    <a:pt x="10" y="15"/>
                    <a:pt x="10" y="15"/>
                    <a:pt x="10" y="15"/>
                  </a:cubicBezTo>
                  <a:cubicBezTo>
                    <a:pt x="12" y="15"/>
                    <a:pt x="12" y="15"/>
                    <a:pt x="12" y="15"/>
                  </a:cubicBezTo>
                  <a:cubicBezTo>
                    <a:pt x="14" y="15"/>
                    <a:pt x="15" y="15"/>
                    <a:pt x="17" y="16"/>
                  </a:cubicBezTo>
                  <a:cubicBezTo>
                    <a:pt x="19" y="17"/>
                    <a:pt x="20" y="17"/>
                    <a:pt x="21" y="18"/>
                  </a:cubicBezTo>
                  <a:cubicBezTo>
                    <a:pt x="22" y="20"/>
                    <a:pt x="23" y="21"/>
                    <a:pt x="23" y="22"/>
                  </a:cubicBezTo>
                  <a:cubicBezTo>
                    <a:pt x="24" y="24"/>
                    <a:pt x="24" y="26"/>
                    <a:pt x="24" y="28"/>
                  </a:cubicBezTo>
                  <a:cubicBezTo>
                    <a:pt x="24" y="30"/>
                    <a:pt x="24" y="32"/>
                    <a:pt x="23" y="34"/>
                  </a:cubicBezTo>
                  <a:cubicBezTo>
                    <a:pt x="22" y="35"/>
                    <a:pt x="21" y="37"/>
                    <a:pt x="20" y="38"/>
                  </a:cubicBezTo>
                  <a:cubicBezTo>
                    <a:pt x="19" y="39"/>
                    <a:pt x="17" y="40"/>
                    <a:pt x="15" y="41"/>
                  </a:cubicBezTo>
                  <a:cubicBezTo>
                    <a:pt x="13" y="41"/>
                    <a:pt x="11" y="41"/>
                    <a:pt x="9" y="41"/>
                  </a:cubicBezTo>
                  <a:cubicBezTo>
                    <a:pt x="7" y="41"/>
                    <a:pt x="6" y="41"/>
                    <a:pt x="4" y="41"/>
                  </a:cubicBezTo>
                  <a:cubicBezTo>
                    <a:pt x="3" y="41"/>
                    <a:pt x="1" y="40"/>
                    <a:pt x="0" y="40"/>
                  </a:cubicBezTo>
                  <a:cubicBezTo>
                    <a:pt x="2" y="34"/>
                    <a:pt x="2" y="34"/>
                    <a:pt x="2" y="34"/>
                  </a:cubicBezTo>
                  <a:cubicBezTo>
                    <a:pt x="3" y="34"/>
                    <a:pt x="4" y="34"/>
                    <a:pt x="5" y="34"/>
                  </a:cubicBezTo>
                  <a:cubicBezTo>
                    <a:pt x="6" y="35"/>
                    <a:pt x="7"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9" name="Freeform 538"/>
            <p:cNvSpPr>
              <a:spLocks/>
            </p:cNvSpPr>
            <p:nvPr/>
          </p:nvSpPr>
          <p:spPr bwMode="auto">
            <a:xfrm>
              <a:off x="4984187" y="1638490"/>
              <a:ext cx="59783" cy="61809"/>
            </a:xfrm>
            <a:custGeom>
              <a:avLst/>
              <a:gdLst>
                <a:gd name="T0" fmla="*/ 0 w 59"/>
                <a:gd name="T1" fmla="*/ 24 h 61"/>
                <a:gd name="T2" fmla="*/ 21 w 59"/>
                <a:gd name="T3" fmla="*/ 24 h 61"/>
                <a:gd name="T4" fmla="*/ 21 w 59"/>
                <a:gd name="T5" fmla="*/ 0 h 61"/>
                <a:gd name="T6" fmla="*/ 38 w 59"/>
                <a:gd name="T7" fmla="*/ 0 h 61"/>
                <a:gd name="T8" fmla="*/ 38 w 59"/>
                <a:gd name="T9" fmla="*/ 24 h 61"/>
                <a:gd name="T10" fmla="*/ 59 w 59"/>
                <a:gd name="T11" fmla="*/ 24 h 61"/>
                <a:gd name="T12" fmla="*/ 59 w 59"/>
                <a:gd name="T13" fmla="*/ 38 h 61"/>
                <a:gd name="T14" fmla="*/ 38 w 59"/>
                <a:gd name="T15" fmla="*/ 38 h 61"/>
                <a:gd name="T16" fmla="*/ 38 w 59"/>
                <a:gd name="T17" fmla="*/ 61 h 61"/>
                <a:gd name="T18" fmla="*/ 21 w 59"/>
                <a:gd name="T19" fmla="*/ 61 h 61"/>
                <a:gd name="T20" fmla="*/ 21 w 59"/>
                <a:gd name="T21" fmla="*/ 38 h 61"/>
                <a:gd name="T22" fmla="*/ 0 w 59"/>
                <a:gd name="T23" fmla="*/ 38 h 61"/>
                <a:gd name="T24" fmla="*/ 0 w 59"/>
                <a:gd name="T25" fmla="*/ 2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1">
                  <a:moveTo>
                    <a:pt x="0" y="24"/>
                  </a:moveTo>
                  <a:lnTo>
                    <a:pt x="21" y="24"/>
                  </a:lnTo>
                  <a:lnTo>
                    <a:pt x="21" y="0"/>
                  </a:lnTo>
                  <a:lnTo>
                    <a:pt x="38" y="0"/>
                  </a:lnTo>
                  <a:lnTo>
                    <a:pt x="38" y="24"/>
                  </a:lnTo>
                  <a:lnTo>
                    <a:pt x="59" y="24"/>
                  </a:lnTo>
                  <a:lnTo>
                    <a:pt x="59" y="38"/>
                  </a:lnTo>
                  <a:lnTo>
                    <a:pt x="38" y="38"/>
                  </a:lnTo>
                  <a:lnTo>
                    <a:pt x="38" y="61"/>
                  </a:lnTo>
                  <a:lnTo>
                    <a:pt x="21" y="61"/>
                  </a:lnTo>
                  <a:lnTo>
                    <a:pt x="21" y="38"/>
                  </a:lnTo>
                  <a:lnTo>
                    <a:pt x="0" y="38"/>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0" name="Freeform 539"/>
            <p:cNvSpPr>
              <a:spLocks/>
            </p:cNvSpPr>
            <p:nvPr/>
          </p:nvSpPr>
          <p:spPr bwMode="auto">
            <a:xfrm>
              <a:off x="5060182" y="1617211"/>
              <a:ext cx="57756" cy="98287"/>
            </a:xfrm>
            <a:custGeom>
              <a:avLst/>
              <a:gdLst>
                <a:gd name="T0" fmla="*/ 23 w 24"/>
                <a:gd name="T1" fmla="*/ 11 h 41"/>
                <a:gd name="T2" fmla="*/ 22 w 24"/>
                <a:gd name="T3" fmla="*/ 17 h 41"/>
                <a:gd name="T4" fmla="*/ 19 w 24"/>
                <a:gd name="T5" fmla="*/ 23 h 41"/>
                <a:gd name="T6" fmla="*/ 16 w 24"/>
                <a:gd name="T7" fmla="*/ 28 h 41"/>
                <a:gd name="T8" fmla="*/ 12 w 24"/>
                <a:gd name="T9" fmla="*/ 33 h 41"/>
                <a:gd name="T10" fmla="*/ 9 w 24"/>
                <a:gd name="T11" fmla="*/ 35 h 41"/>
                <a:gd name="T12" fmla="*/ 9 w 24"/>
                <a:gd name="T13" fmla="*/ 36 h 41"/>
                <a:gd name="T14" fmla="*/ 13 w 24"/>
                <a:gd name="T15" fmla="*/ 35 h 41"/>
                <a:gd name="T16" fmla="*/ 24 w 24"/>
                <a:gd name="T17" fmla="*/ 35 h 41"/>
                <a:gd name="T18" fmla="*/ 24 w 24"/>
                <a:gd name="T19" fmla="*/ 41 h 41"/>
                <a:gd name="T20" fmla="*/ 0 w 24"/>
                <a:gd name="T21" fmla="*/ 41 h 41"/>
                <a:gd name="T22" fmla="*/ 0 w 24"/>
                <a:gd name="T23" fmla="*/ 37 h 41"/>
                <a:gd name="T24" fmla="*/ 3 w 24"/>
                <a:gd name="T25" fmla="*/ 34 h 41"/>
                <a:gd name="T26" fmla="*/ 6 w 24"/>
                <a:gd name="T27" fmla="*/ 30 h 41"/>
                <a:gd name="T28" fmla="*/ 10 w 24"/>
                <a:gd name="T29" fmla="*/ 25 h 41"/>
                <a:gd name="T30" fmla="*/ 13 w 24"/>
                <a:gd name="T31" fmla="*/ 21 h 41"/>
                <a:gd name="T32" fmla="*/ 15 w 24"/>
                <a:gd name="T33" fmla="*/ 16 h 41"/>
                <a:gd name="T34" fmla="*/ 16 w 24"/>
                <a:gd name="T35" fmla="*/ 12 h 41"/>
                <a:gd name="T36" fmla="*/ 14 w 24"/>
                <a:gd name="T37" fmla="*/ 8 h 41"/>
                <a:gd name="T38" fmla="*/ 10 w 24"/>
                <a:gd name="T39" fmla="*/ 7 h 41"/>
                <a:gd name="T40" fmla="*/ 6 w 24"/>
                <a:gd name="T41" fmla="*/ 7 h 41"/>
                <a:gd name="T42" fmla="*/ 3 w 24"/>
                <a:gd name="T43" fmla="*/ 9 h 41"/>
                <a:gd name="T44" fmla="*/ 0 w 24"/>
                <a:gd name="T45" fmla="*/ 4 h 41"/>
                <a:gd name="T46" fmla="*/ 5 w 24"/>
                <a:gd name="T47" fmla="*/ 1 h 41"/>
                <a:gd name="T48" fmla="*/ 12 w 24"/>
                <a:gd name="T49" fmla="*/ 0 h 41"/>
                <a:gd name="T50" fmla="*/ 16 w 24"/>
                <a:gd name="T51" fmla="*/ 1 h 41"/>
                <a:gd name="T52" fmla="*/ 20 w 24"/>
                <a:gd name="T53" fmla="*/ 3 h 41"/>
                <a:gd name="T54" fmla="*/ 22 w 24"/>
                <a:gd name="T55" fmla="*/ 6 h 41"/>
                <a:gd name="T56" fmla="*/ 23 w 24"/>
                <a:gd name="T57"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41">
                  <a:moveTo>
                    <a:pt x="23" y="11"/>
                  </a:moveTo>
                  <a:cubicBezTo>
                    <a:pt x="23" y="13"/>
                    <a:pt x="23" y="15"/>
                    <a:pt x="22" y="17"/>
                  </a:cubicBezTo>
                  <a:cubicBezTo>
                    <a:pt x="21" y="19"/>
                    <a:pt x="20" y="21"/>
                    <a:pt x="19" y="23"/>
                  </a:cubicBezTo>
                  <a:cubicBezTo>
                    <a:pt x="18" y="24"/>
                    <a:pt x="17" y="26"/>
                    <a:pt x="16" y="28"/>
                  </a:cubicBezTo>
                  <a:cubicBezTo>
                    <a:pt x="14" y="30"/>
                    <a:pt x="13" y="32"/>
                    <a:pt x="12" y="33"/>
                  </a:cubicBezTo>
                  <a:cubicBezTo>
                    <a:pt x="9" y="35"/>
                    <a:pt x="9" y="35"/>
                    <a:pt x="9" y="35"/>
                  </a:cubicBezTo>
                  <a:cubicBezTo>
                    <a:pt x="9" y="36"/>
                    <a:pt x="9" y="36"/>
                    <a:pt x="9" y="36"/>
                  </a:cubicBezTo>
                  <a:cubicBezTo>
                    <a:pt x="13" y="35"/>
                    <a:pt x="13" y="35"/>
                    <a:pt x="13" y="35"/>
                  </a:cubicBezTo>
                  <a:cubicBezTo>
                    <a:pt x="24" y="35"/>
                    <a:pt x="24" y="35"/>
                    <a:pt x="24" y="35"/>
                  </a:cubicBezTo>
                  <a:cubicBezTo>
                    <a:pt x="24" y="41"/>
                    <a:pt x="24" y="41"/>
                    <a:pt x="24" y="41"/>
                  </a:cubicBezTo>
                  <a:cubicBezTo>
                    <a:pt x="0" y="41"/>
                    <a:pt x="0" y="41"/>
                    <a:pt x="0" y="41"/>
                  </a:cubicBezTo>
                  <a:cubicBezTo>
                    <a:pt x="0" y="37"/>
                    <a:pt x="0" y="37"/>
                    <a:pt x="0" y="37"/>
                  </a:cubicBezTo>
                  <a:cubicBezTo>
                    <a:pt x="1" y="36"/>
                    <a:pt x="2" y="35"/>
                    <a:pt x="3" y="34"/>
                  </a:cubicBezTo>
                  <a:cubicBezTo>
                    <a:pt x="4" y="33"/>
                    <a:pt x="5" y="31"/>
                    <a:pt x="6" y="30"/>
                  </a:cubicBezTo>
                  <a:cubicBezTo>
                    <a:pt x="8" y="28"/>
                    <a:pt x="9" y="27"/>
                    <a:pt x="10" y="25"/>
                  </a:cubicBezTo>
                  <a:cubicBezTo>
                    <a:pt x="11" y="24"/>
                    <a:pt x="12" y="22"/>
                    <a:pt x="13" y="21"/>
                  </a:cubicBezTo>
                  <a:cubicBezTo>
                    <a:pt x="14" y="19"/>
                    <a:pt x="14" y="18"/>
                    <a:pt x="15" y="16"/>
                  </a:cubicBezTo>
                  <a:cubicBezTo>
                    <a:pt x="15" y="15"/>
                    <a:pt x="16" y="13"/>
                    <a:pt x="16" y="12"/>
                  </a:cubicBezTo>
                  <a:cubicBezTo>
                    <a:pt x="16" y="11"/>
                    <a:pt x="15" y="9"/>
                    <a:pt x="14" y="8"/>
                  </a:cubicBezTo>
                  <a:cubicBezTo>
                    <a:pt x="13" y="7"/>
                    <a:pt x="12" y="7"/>
                    <a:pt x="10" y="7"/>
                  </a:cubicBezTo>
                  <a:cubicBezTo>
                    <a:pt x="9" y="7"/>
                    <a:pt x="8" y="7"/>
                    <a:pt x="6" y="7"/>
                  </a:cubicBezTo>
                  <a:cubicBezTo>
                    <a:pt x="5" y="8"/>
                    <a:pt x="4" y="9"/>
                    <a:pt x="3" y="9"/>
                  </a:cubicBezTo>
                  <a:cubicBezTo>
                    <a:pt x="0" y="4"/>
                    <a:pt x="0" y="4"/>
                    <a:pt x="0" y="4"/>
                  </a:cubicBezTo>
                  <a:cubicBezTo>
                    <a:pt x="2" y="3"/>
                    <a:pt x="3" y="2"/>
                    <a:pt x="5" y="1"/>
                  </a:cubicBezTo>
                  <a:cubicBezTo>
                    <a:pt x="7" y="0"/>
                    <a:pt x="9" y="0"/>
                    <a:pt x="12" y="0"/>
                  </a:cubicBezTo>
                  <a:cubicBezTo>
                    <a:pt x="13" y="0"/>
                    <a:pt x="15" y="0"/>
                    <a:pt x="16" y="1"/>
                  </a:cubicBezTo>
                  <a:cubicBezTo>
                    <a:pt x="18" y="1"/>
                    <a:pt x="19" y="2"/>
                    <a:pt x="20" y="3"/>
                  </a:cubicBezTo>
                  <a:cubicBezTo>
                    <a:pt x="21" y="4"/>
                    <a:pt x="22" y="5"/>
                    <a:pt x="22" y="6"/>
                  </a:cubicBezTo>
                  <a:cubicBezTo>
                    <a:pt x="23" y="7"/>
                    <a:pt x="23" y="9"/>
                    <a:pt x="23"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1" name="Freeform 540"/>
            <p:cNvSpPr>
              <a:spLocks/>
            </p:cNvSpPr>
            <p:nvPr/>
          </p:nvSpPr>
          <p:spPr bwMode="auto">
            <a:xfrm>
              <a:off x="5137190" y="1619238"/>
              <a:ext cx="57756" cy="98287"/>
            </a:xfrm>
            <a:custGeom>
              <a:avLst/>
              <a:gdLst>
                <a:gd name="T0" fmla="*/ 9 w 24"/>
                <a:gd name="T1" fmla="*/ 34 h 41"/>
                <a:gd name="T2" fmla="*/ 15 w 24"/>
                <a:gd name="T3" fmla="*/ 33 h 41"/>
                <a:gd name="T4" fmla="*/ 17 w 24"/>
                <a:gd name="T5" fmla="*/ 27 h 41"/>
                <a:gd name="T6" fmla="*/ 15 w 24"/>
                <a:gd name="T7" fmla="*/ 22 h 41"/>
                <a:gd name="T8" fmla="*/ 8 w 24"/>
                <a:gd name="T9" fmla="*/ 21 h 41"/>
                <a:gd name="T10" fmla="*/ 3 w 24"/>
                <a:gd name="T11" fmla="*/ 21 h 41"/>
                <a:gd name="T12" fmla="*/ 3 w 24"/>
                <a:gd name="T13" fmla="*/ 0 h 41"/>
                <a:gd name="T14" fmla="*/ 23 w 24"/>
                <a:gd name="T15" fmla="*/ 0 h 41"/>
                <a:gd name="T16" fmla="*/ 23 w 24"/>
                <a:gd name="T17" fmla="*/ 7 h 41"/>
                <a:gd name="T18" fmla="*/ 10 w 24"/>
                <a:gd name="T19" fmla="*/ 7 h 41"/>
                <a:gd name="T20" fmla="*/ 10 w 24"/>
                <a:gd name="T21" fmla="*/ 15 h 41"/>
                <a:gd name="T22" fmla="*/ 12 w 24"/>
                <a:gd name="T23" fmla="*/ 14 h 41"/>
                <a:gd name="T24" fmla="*/ 17 w 24"/>
                <a:gd name="T25" fmla="*/ 15 h 41"/>
                <a:gd name="T26" fmla="*/ 21 w 24"/>
                <a:gd name="T27" fmla="*/ 18 h 41"/>
                <a:gd name="T28" fmla="*/ 24 w 24"/>
                <a:gd name="T29" fmla="*/ 22 h 41"/>
                <a:gd name="T30" fmla="*/ 24 w 24"/>
                <a:gd name="T31" fmla="*/ 27 h 41"/>
                <a:gd name="T32" fmla="*/ 23 w 24"/>
                <a:gd name="T33" fmla="*/ 33 h 41"/>
                <a:gd name="T34" fmla="*/ 20 w 24"/>
                <a:gd name="T35" fmla="*/ 38 h 41"/>
                <a:gd name="T36" fmla="*/ 15 w 24"/>
                <a:gd name="T37" fmla="*/ 40 h 41"/>
                <a:gd name="T38" fmla="*/ 9 w 24"/>
                <a:gd name="T39" fmla="*/ 41 h 41"/>
                <a:gd name="T40" fmla="*/ 4 w 24"/>
                <a:gd name="T41" fmla="*/ 41 h 41"/>
                <a:gd name="T42" fmla="*/ 0 w 24"/>
                <a:gd name="T43" fmla="*/ 39 h 41"/>
                <a:gd name="T44" fmla="*/ 2 w 24"/>
                <a:gd name="T45" fmla="*/ 33 h 41"/>
                <a:gd name="T46" fmla="*/ 5 w 24"/>
                <a:gd name="T47" fmla="*/ 34 h 41"/>
                <a:gd name="T48" fmla="*/ 9 w 24"/>
                <a:gd name="T49"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4"/>
                  </a:moveTo>
                  <a:cubicBezTo>
                    <a:pt x="12" y="34"/>
                    <a:pt x="14" y="34"/>
                    <a:pt x="15" y="33"/>
                  </a:cubicBezTo>
                  <a:cubicBezTo>
                    <a:pt x="16" y="31"/>
                    <a:pt x="17" y="30"/>
                    <a:pt x="17" y="27"/>
                  </a:cubicBezTo>
                  <a:cubicBezTo>
                    <a:pt x="17" y="25"/>
                    <a:pt x="16" y="23"/>
                    <a:pt x="15" y="22"/>
                  </a:cubicBezTo>
                  <a:cubicBezTo>
                    <a:pt x="13" y="21"/>
                    <a:pt x="11" y="21"/>
                    <a:pt x="8" y="21"/>
                  </a:cubicBezTo>
                  <a:cubicBezTo>
                    <a:pt x="3" y="21"/>
                    <a:pt x="3" y="21"/>
                    <a:pt x="3" y="21"/>
                  </a:cubicBezTo>
                  <a:cubicBezTo>
                    <a:pt x="3" y="0"/>
                    <a:pt x="3" y="0"/>
                    <a:pt x="3" y="0"/>
                  </a:cubicBezTo>
                  <a:cubicBezTo>
                    <a:pt x="23" y="0"/>
                    <a:pt x="23" y="0"/>
                    <a:pt x="23" y="0"/>
                  </a:cubicBezTo>
                  <a:cubicBezTo>
                    <a:pt x="23" y="7"/>
                    <a:pt x="23" y="7"/>
                    <a:pt x="23" y="7"/>
                  </a:cubicBezTo>
                  <a:cubicBezTo>
                    <a:pt x="10" y="7"/>
                    <a:pt x="10" y="7"/>
                    <a:pt x="10" y="7"/>
                  </a:cubicBezTo>
                  <a:cubicBezTo>
                    <a:pt x="10" y="15"/>
                    <a:pt x="10" y="15"/>
                    <a:pt x="10" y="15"/>
                  </a:cubicBezTo>
                  <a:cubicBezTo>
                    <a:pt x="12" y="14"/>
                    <a:pt x="12" y="14"/>
                    <a:pt x="12" y="14"/>
                  </a:cubicBezTo>
                  <a:cubicBezTo>
                    <a:pt x="14" y="15"/>
                    <a:pt x="16" y="15"/>
                    <a:pt x="17" y="15"/>
                  </a:cubicBezTo>
                  <a:cubicBezTo>
                    <a:pt x="19" y="16"/>
                    <a:pt x="20" y="17"/>
                    <a:pt x="21" y="18"/>
                  </a:cubicBezTo>
                  <a:cubicBezTo>
                    <a:pt x="22" y="19"/>
                    <a:pt x="23" y="20"/>
                    <a:pt x="24" y="22"/>
                  </a:cubicBezTo>
                  <a:cubicBezTo>
                    <a:pt x="24" y="24"/>
                    <a:pt x="24" y="25"/>
                    <a:pt x="24" y="27"/>
                  </a:cubicBezTo>
                  <a:cubicBezTo>
                    <a:pt x="24" y="29"/>
                    <a:pt x="24" y="31"/>
                    <a:pt x="23" y="33"/>
                  </a:cubicBezTo>
                  <a:cubicBezTo>
                    <a:pt x="23" y="35"/>
                    <a:pt x="21" y="36"/>
                    <a:pt x="20" y="38"/>
                  </a:cubicBezTo>
                  <a:cubicBezTo>
                    <a:pt x="19" y="39"/>
                    <a:pt x="17" y="40"/>
                    <a:pt x="15" y="40"/>
                  </a:cubicBezTo>
                  <a:cubicBezTo>
                    <a:pt x="13" y="41"/>
                    <a:pt x="11" y="41"/>
                    <a:pt x="9" y="41"/>
                  </a:cubicBezTo>
                  <a:cubicBezTo>
                    <a:pt x="8" y="41"/>
                    <a:pt x="6" y="41"/>
                    <a:pt x="4" y="41"/>
                  </a:cubicBezTo>
                  <a:cubicBezTo>
                    <a:pt x="3" y="40"/>
                    <a:pt x="1" y="40"/>
                    <a:pt x="0" y="39"/>
                  </a:cubicBezTo>
                  <a:cubicBezTo>
                    <a:pt x="2" y="33"/>
                    <a:pt x="2" y="33"/>
                    <a:pt x="2" y="33"/>
                  </a:cubicBezTo>
                  <a:cubicBezTo>
                    <a:pt x="3" y="34"/>
                    <a:pt x="4" y="34"/>
                    <a:pt x="5" y="34"/>
                  </a:cubicBezTo>
                  <a:cubicBezTo>
                    <a:pt x="6" y="34"/>
                    <a:pt x="8" y="34"/>
                    <a:pt x="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2" name="Freeform 544"/>
            <p:cNvSpPr>
              <a:spLocks/>
            </p:cNvSpPr>
            <p:nvPr/>
          </p:nvSpPr>
          <p:spPr bwMode="auto">
            <a:xfrm>
              <a:off x="2392258" y="2435928"/>
              <a:ext cx="59783" cy="61809"/>
            </a:xfrm>
            <a:custGeom>
              <a:avLst/>
              <a:gdLst>
                <a:gd name="T0" fmla="*/ 0 w 59"/>
                <a:gd name="T1" fmla="*/ 23 h 61"/>
                <a:gd name="T2" fmla="*/ 21 w 59"/>
                <a:gd name="T3" fmla="*/ 23 h 61"/>
                <a:gd name="T4" fmla="*/ 21 w 59"/>
                <a:gd name="T5" fmla="*/ 0 h 61"/>
                <a:gd name="T6" fmla="*/ 37 w 59"/>
                <a:gd name="T7" fmla="*/ 0 h 61"/>
                <a:gd name="T8" fmla="*/ 37 w 59"/>
                <a:gd name="T9" fmla="*/ 23 h 61"/>
                <a:gd name="T10" fmla="*/ 59 w 59"/>
                <a:gd name="T11" fmla="*/ 23 h 61"/>
                <a:gd name="T12" fmla="*/ 59 w 59"/>
                <a:gd name="T13" fmla="*/ 37 h 61"/>
                <a:gd name="T14" fmla="*/ 37 w 59"/>
                <a:gd name="T15" fmla="*/ 37 h 61"/>
                <a:gd name="T16" fmla="*/ 37 w 59"/>
                <a:gd name="T17" fmla="*/ 61 h 61"/>
                <a:gd name="T18" fmla="*/ 21 w 59"/>
                <a:gd name="T19" fmla="*/ 61 h 61"/>
                <a:gd name="T20" fmla="*/ 21 w 59"/>
                <a:gd name="T21" fmla="*/ 37 h 61"/>
                <a:gd name="T22" fmla="*/ 0 w 59"/>
                <a:gd name="T23" fmla="*/ 37 h 61"/>
                <a:gd name="T24" fmla="*/ 0 w 59"/>
                <a:gd name="T25"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1">
                  <a:moveTo>
                    <a:pt x="0" y="23"/>
                  </a:moveTo>
                  <a:lnTo>
                    <a:pt x="21" y="23"/>
                  </a:lnTo>
                  <a:lnTo>
                    <a:pt x="21" y="0"/>
                  </a:lnTo>
                  <a:lnTo>
                    <a:pt x="37" y="0"/>
                  </a:lnTo>
                  <a:lnTo>
                    <a:pt x="37" y="23"/>
                  </a:lnTo>
                  <a:lnTo>
                    <a:pt x="59" y="23"/>
                  </a:lnTo>
                  <a:lnTo>
                    <a:pt x="59" y="37"/>
                  </a:lnTo>
                  <a:lnTo>
                    <a:pt x="37" y="37"/>
                  </a:lnTo>
                  <a:lnTo>
                    <a:pt x="37" y="61"/>
                  </a:lnTo>
                  <a:lnTo>
                    <a:pt x="21" y="61"/>
                  </a:lnTo>
                  <a:lnTo>
                    <a:pt x="21" y="37"/>
                  </a:lnTo>
                  <a:lnTo>
                    <a:pt x="0" y="37"/>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3" name="Freeform 545"/>
            <p:cNvSpPr>
              <a:spLocks/>
            </p:cNvSpPr>
            <p:nvPr/>
          </p:nvSpPr>
          <p:spPr bwMode="auto">
            <a:xfrm>
              <a:off x="2468253" y="2416676"/>
              <a:ext cx="57756" cy="98287"/>
            </a:xfrm>
            <a:custGeom>
              <a:avLst/>
              <a:gdLst>
                <a:gd name="T0" fmla="*/ 9 w 24"/>
                <a:gd name="T1" fmla="*/ 35 h 41"/>
                <a:gd name="T2" fmla="*/ 15 w 24"/>
                <a:gd name="T3" fmla="*/ 33 h 41"/>
                <a:gd name="T4" fmla="*/ 17 w 24"/>
                <a:gd name="T5" fmla="*/ 29 h 41"/>
                <a:gd name="T6" fmla="*/ 15 w 24"/>
                <a:gd name="T7" fmla="*/ 24 h 41"/>
                <a:gd name="T8" fmla="*/ 9 w 24"/>
                <a:gd name="T9" fmla="*/ 22 h 41"/>
                <a:gd name="T10" fmla="*/ 4 w 24"/>
                <a:gd name="T11" fmla="*/ 22 h 41"/>
                <a:gd name="T12" fmla="*/ 4 w 24"/>
                <a:gd name="T13" fmla="*/ 18 h 41"/>
                <a:gd name="T14" fmla="*/ 11 w 24"/>
                <a:gd name="T15" fmla="*/ 9 h 41"/>
                <a:gd name="T16" fmla="*/ 15 w 24"/>
                <a:gd name="T17" fmla="*/ 6 h 41"/>
                <a:gd name="T18" fmla="*/ 10 w 24"/>
                <a:gd name="T19" fmla="*/ 7 h 41"/>
                <a:gd name="T20" fmla="*/ 0 w 24"/>
                <a:gd name="T21" fmla="*/ 7 h 41"/>
                <a:gd name="T22" fmla="*/ 0 w 24"/>
                <a:gd name="T23" fmla="*/ 0 h 41"/>
                <a:gd name="T24" fmla="*/ 22 w 24"/>
                <a:gd name="T25" fmla="*/ 0 h 41"/>
                <a:gd name="T26" fmla="*/ 22 w 24"/>
                <a:gd name="T27" fmla="*/ 4 h 41"/>
                <a:gd name="T28" fmla="*/ 14 w 24"/>
                <a:gd name="T29" fmla="*/ 15 h 41"/>
                <a:gd name="T30" fmla="*/ 12 w 24"/>
                <a:gd name="T31" fmla="*/ 17 h 41"/>
                <a:gd name="T32" fmla="*/ 12 w 24"/>
                <a:gd name="T33" fmla="*/ 17 h 41"/>
                <a:gd name="T34" fmla="*/ 14 w 24"/>
                <a:gd name="T35" fmla="*/ 17 h 41"/>
                <a:gd name="T36" fmla="*/ 18 w 24"/>
                <a:gd name="T37" fmla="*/ 18 h 41"/>
                <a:gd name="T38" fmla="*/ 21 w 24"/>
                <a:gd name="T39" fmla="*/ 20 h 41"/>
                <a:gd name="T40" fmla="*/ 23 w 24"/>
                <a:gd name="T41" fmla="*/ 23 h 41"/>
                <a:gd name="T42" fmla="*/ 24 w 24"/>
                <a:gd name="T43" fmla="*/ 28 h 41"/>
                <a:gd name="T44" fmla="*/ 23 w 24"/>
                <a:gd name="T45" fmla="*/ 34 h 41"/>
                <a:gd name="T46" fmla="*/ 20 w 24"/>
                <a:gd name="T47" fmla="*/ 38 h 41"/>
                <a:gd name="T48" fmla="*/ 15 w 24"/>
                <a:gd name="T49" fmla="*/ 41 h 41"/>
                <a:gd name="T50" fmla="*/ 10 w 24"/>
                <a:gd name="T51" fmla="*/ 41 h 41"/>
                <a:gd name="T52" fmla="*/ 4 w 24"/>
                <a:gd name="T53" fmla="*/ 41 h 41"/>
                <a:gd name="T54" fmla="*/ 0 w 24"/>
                <a:gd name="T55" fmla="*/ 40 h 41"/>
                <a:gd name="T56" fmla="*/ 2 w 24"/>
                <a:gd name="T57" fmla="*/ 33 h 41"/>
                <a:gd name="T58" fmla="*/ 5 w 24"/>
                <a:gd name="T59" fmla="*/ 35 h 41"/>
                <a:gd name="T60" fmla="*/ 9 w 24"/>
                <a:gd name="T61"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 h="41">
                  <a:moveTo>
                    <a:pt x="9" y="35"/>
                  </a:moveTo>
                  <a:cubicBezTo>
                    <a:pt x="12" y="35"/>
                    <a:pt x="14" y="34"/>
                    <a:pt x="15" y="33"/>
                  </a:cubicBezTo>
                  <a:cubicBezTo>
                    <a:pt x="16" y="32"/>
                    <a:pt x="17" y="30"/>
                    <a:pt x="17" y="29"/>
                  </a:cubicBezTo>
                  <a:cubicBezTo>
                    <a:pt x="17" y="26"/>
                    <a:pt x="16" y="25"/>
                    <a:pt x="15" y="24"/>
                  </a:cubicBezTo>
                  <a:cubicBezTo>
                    <a:pt x="13" y="23"/>
                    <a:pt x="11" y="22"/>
                    <a:pt x="9" y="22"/>
                  </a:cubicBezTo>
                  <a:cubicBezTo>
                    <a:pt x="4" y="22"/>
                    <a:pt x="4" y="22"/>
                    <a:pt x="4" y="22"/>
                  </a:cubicBezTo>
                  <a:cubicBezTo>
                    <a:pt x="4" y="18"/>
                    <a:pt x="4" y="18"/>
                    <a:pt x="4" y="18"/>
                  </a:cubicBezTo>
                  <a:cubicBezTo>
                    <a:pt x="11" y="9"/>
                    <a:pt x="11" y="9"/>
                    <a:pt x="11" y="9"/>
                  </a:cubicBezTo>
                  <a:cubicBezTo>
                    <a:pt x="15" y="6"/>
                    <a:pt x="15" y="6"/>
                    <a:pt x="15" y="6"/>
                  </a:cubicBezTo>
                  <a:cubicBezTo>
                    <a:pt x="10" y="7"/>
                    <a:pt x="10" y="7"/>
                    <a:pt x="10" y="7"/>
                  </a:cubicBezTo>
                  <a:cubicBezTo>
                    <a:pt x="0" y="7"/>
                    <a:pt x="0" y="7"/>
                    <a:pt x="0" y="7"/>
                  </a:cubicBezTo>
                  <a:cubicBezTo>
                    <a:pt x="0" y="0"/>
                    <a:pt x="0" y="0"/>
                    <a:pt x="0" y="0"/>
                  </a:cubicBezTo>
                  <a:cubicBezTo>
                    <a:pt x="22" y="0"/>
                    <a:pt x="22" y="0"/>
                    <a:pt x="22" y="0"/>
                  </a:cubicBezTo>
                  <a:cubicBezTo>
                    <a:pt x="22" y="4"/>
                    <a:pt x="22" y="4"/>
                    <a:pt x="22" y="4"/>
                  </a:cubicBezTo>
                  <a:cubicBezTo>
                    <a:pt x="14" y="15"/>
                    <a:pt x="14" y="15"/>
                    <a:pt x="14" y="15"/>
                  </a:cubicBezTo>
                  <a:cubicBezTo>
                    <a:pt x="12" y="17"/>
                    <a:pt x="12" y="17"/>
                    <a:pt x="12" y="17"/>
                  </a:cubicBezTo>
                  <a:cubicBezTo>
                    <a:pt x="12" y="17"/>
                    <a:pt x="12" y="17"/>
                    <a:pt x="12" y="17"/>
                  </a:cubicBezTo>
                  <a:cubicBezTo>
                    <a:pt x="14" y="17"/>
                    <a:pt x="14" y="17"/>
                    <a:pt x="14" y="17"/>
                  </a:cubicBezTo>
                  <a:cubicBezTo>
                    <a:pt x="16" y="17"/>
                    <a:pt x="17" y="17"/>
                    <a:pt x="18" y="18"/>
                  </a:cubicBezTo>
                  <a:cubicBezTo>
                    <a:pt x="19" y="18"/>
                    <a:pt x="20" y="19"/>
                    <a:pt x="21" y="20"/>
                  </a:cubicBezTo>
                  <a:cubicBezTo>
                    <a:pt x="22" y="21"/>
                    <a:pt x="23" y="22"/>
                    <a:pt x="23" y="23"/>
                  </a:cubicBezTo>
                  <a:cubicBezTo>
                    <a:pt x="24" y="25"/>
                    <a:pt x="24" y="26"/>
                    <a:pt x="24" y="28"/>
                  </a:cubicBezTo>
                  <a:cubicBezTo>
                    <a:pt x="24" y="30"/>
                    <a:pt x="24" y="32"/>
                    <a:pt x="23" y="34"/>
                  </a:cubicBezTo>
                  <a:cubicBezTo>
                    <a:pt x="22" y="36"/>
                    <a:pt x="21" y="37"/>
                    <a:pt x="20" y="38"/>
                  </a:cubicBezTo>
                  <a:cubicBezTo>
                    <a:pt x="19" y="39"/>
                    <a:pt x="17" y="40"/>
                    <a:pt x="15" y="41"/>
                  </a:cubicBezTo>
                  <a:cubicBezTo>
                    <a:pt x="14" y="41"/>
                    <a:pt x="12" y="41"/>
                    <a:pt x="10" y="41"/>
                  </a:cubicBezTo>
                  <a:cubicBezTo>
                    <a:pt x="8" y="41"/>
                    <a:pt x="6" y="41"/>
                    <a:pt x="4" y="41"/>
                  </a:cubicBezTo>
                  <a:cubicBezTo>
                    <a:pt x="3" y="41"/>
                    <a:pt x="1" y="40"/>
                    <a:pt x="0" y="40"/>
                  </a:cubicBezTo>
                  <a:cubicBezTo>
                    <a:pt x="2" y="33"/>
                    <a:pt x="2" y="33"/>
                    <a:pt x="2" y="33"/>
                  </a:cubicBezTo>
                  <a:cubicBezTo>
                    <a:pt x="3" y="34"/>
                    <a:pt x="4" y="34"/>
                    <a:pt x="5" y="35"/>
                  </a:cubicBezTo>
                  <a:cubicBezTo>
                    <a:pt x="7" y="35"/>
                    <a:pt x="8"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4" name="Freeform 546"/>
            <p:cNvSpPr>
              <a:spLocks/>
            </p:cNvSpPr>
            <p:nvPr/>
          </p:nvSpPr>
          <p:spPr bwMode="auto">
            <a:xfrm>
              <a:off x="2545261" y="2416676"/>
              <a:ext cx="56743" cy="98287"/>
            </a:xfrm>
            <a:custGeom>
              <a:avLst/>
              <a:gdLst>
                <a:gd name="T0" fmla="*/ 9 w 24"/>
                <a:gd name="T1" fmla="*/ 35 h 41"/>
                <a:gd name="T2" fmla="*/ 15 w 24"/>
                <a:gd name="T3" fmla="*/ 33 h 41"/>
                <a:gd name="T4" fmla="*/ 17 w 24"/>
                <a:gd name="T5" fmla="*/ 28 h 41"/>
                <a:gd name="T6" fmla="*/ 14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5 h 41"/>
                <a:gd name="T22" fmla="*/ 12 w 24"/>
                <a:gd name="T23" fmla="*/ 15 h 41"/>
                <a:gd name="T24" fmla="*/ 17 w 24"/>
                <a:gd name="T25" fmla="*/ 16 h 41"/>
                <a:gd name="T26" fmla="*/ 21 w 24"/>
                <a:gd name="T27" fmla="*/ 18 h 41"/>
                <a:gd name="T28" fmla="*/ 23 w 24"/>
                <a:gd name="T29" fmla="*/ 22 h 41"/>
                <a:gd name="T30" fmla="*/ 24 w 24"/>
                <a:gd name="T31" fmla="*/ 28 h 41"/>
                <a:gd name="T32" fmla="*/ 23 w 24"/>
                <a:gd name="T33" fmla="*/ 34 h 41"/>
                <a:gd name="T34" fmla="*/ 20 w 24"/>
                <a:gd name="T35" fmla="*/ 38 h 41"/>
                <a:gd name="T36" fmla="*/ 15 w 24"/>
                <a:gd name="T37" fmla="*/ 40 h 41"/>
                <a:gd name="T38" fmla="*/ 9 w 24"/>
                <a:gd name="T39" fmla="*/ 41 h 41"/>
                <a:gd name="T40" fmla="*/ 4 w 24"/>
                <a:gd name="T41" fmla="*/ 41 h 41"/>
                <a:gd name="T42" fmla="*/ 0 w 24"/>
                <a:gd name="T43" fmla="*/ 40 h 41"/>
                <a:gd name="T44" fmla="*/ 2 w 24"/>
                <a:gd name="T45" fmla="*/ 34 h 41"/>
                <a:gd name="T46" fmla="*/ 5 w 24"/>
                <a:gd name="T47" fmla="*/ 34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1" y="35"/>
                    <a:pt x="13" y="34"/>
                    <a:pt x="15" y="33"/>
                  </a:cubicBezTo>
                  <a:cubicBezTo>
                    <a:pt x="16" y="32"/>
                    <a:pt x="17" y="30"/>
                    <a:pt x="17" y="28"/>
                  </a:cubicBezTo>
                  <a:cubicBezTo>
                    <a:pt x="17" y="26"/>
                    <a:pt x="16" y="24"/>
                    <a:pt x="14" y="23"/>
                  </a:cubicBezTo>
                  <a:cubicBezTo>
                    <a:pt x="13" y="22"/>
                    <a:pt x="11" y="21"/>
                    <a:pt x="8" y="21"/>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5"/>
                    <a:pt x="9" y="15"/>
                    <a:pt x="9" y="15"/>
                  </a:cubicBezTo>
                  <a:cubicBezTo>
                    <a:pt x="12" y="15"/>
                    <a:pt x="12" y="15"/>
                    <a:pt x="12" y="15"/>
                  </a:cubicBezTo>
                  <a:cubicBezTo>
                    <a:pt x="14" y="15"/>
                    <a:pt x="15" y="15"/>
                    <a:pt x="17" y="16"/>
                  </a:cubicBezTo>
                  <a:cubicBezTo>
                    <a:pt x="18" y="16"/>
                    <a:pt x="20" y="17"/>
                    <a:pt x="21" y="18"/>
                  </a:cubicBezTo>
                  <a:cubicBezTo>
                    <a:pt x="22" y="19"/>
                    <a:pt x="23" y="21"/>
                    <a:pt x="23" y="22"/>
                  </a:cubicBezTo>
                  <a:cubicBezTo>
                    <a:pt x="24" y="24"/>
                    <a:pt x="24" y="26"/>
                    <a:pt x="24" y="28"/>
                  </a:cubicBezTo>
                  <a:cubicBezTo>
                    <a:pt x="24" y="30"/>
                    <a:pt x="24" y="32"/>
                    <a:pt x="23" y="34"/>
                  </a:cubicBezTo>
                  <a:cubicBezTo>
                    <a:pt x="22" y="35"/>
                    <a:pt x="21" y="37"/>
                    <a:pt x="20" y="38"/>
                  </a:cubicBezTo>
                  <a:cubicBezTo>
                    <a:pt x="18" y="39"/>
                    <a:pt x="17" y="40"/>
                    <a:pt x="15" y="40"/>
                  </a:cubicBezTo>
                  <a:cubicBezTo>
                    <a:pt x="13" y="41"/>
                    <a:pt x="11" y="41"/>
                    <a:pt x="9" y="41"/>
                  </a:cubicBezTo>
                  <a:cubicBezTo>
                    <a:pt x="7" y="41"/>
                    <a:pt x="6" y="41"/>
                    <a:pt x="4" y="41"/>
                  </a:cubicBezTo>
                  <a:cubicBezTo>
                    <a:pt x="2" y="41"/>
                    <a:pt x="1" y="40"/>
                    <a:pt x="0" y="40"/>
                  </a:cubicBezTo>
                  <a:cubicBezTo>
                    <a:pt x="2" y="34"/>
                    <a:pt x="2" y="34"/>
                    <a:pt x="2" y="34"/>
                  </a:cubicBezTo>
                  <a:cubicBezTo>
                    <a:pt x="3" y="34"/>
                    <a:pt x="4" y="34"/>
                    <a:pt x="5" y="34"/>
                  </a:cubicBezTo>
                  <a:cubicBezTo>
                    <a:pt x="6" y="35"/>
                    <a:pt x="7"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5" name="Freeform 550"/>
            <p:cNvSpPr>
              <a:spLocks/>
            </p:cNvSpPr>
            <p:nvPr/>
          </p:nvSpPr>
          <p:spPr bwMode="auto">
            <a:xfrm>
              <a:off x="5223317" y="2959786"/>
              <a:ext cx="59783" cy="61809"/>
            </a:xfrm>
            <a:custGeom>
              <a:avLst/>
              <a:gdLst>
                <a:gd name="T0" fmla="*/ 0 w 59"/>
                <a:gd name="T1" fmla="*/ 23 h 61"/>
                <a:gd name="T2" fmla="*/ 21 w 59"/>
                <a:gd name="T3" fmla="*/ 23 h 61"/>
                <a:gd name="T4" fmla="*/ 21 w 59"/>
                <a:gd name="T5" fmla="*/ 0 h 61"/>
                <a:gd name="T6" fmla="*/ 38 w 59"/>
                <a:gd name="T7" fmla="*/ 0 h 61"/>
                <a:gd name="T8" fmla="*/ 38 w 59"/>
                <a:gd name="T9" fmla="*/ 23 h 61"/>
                <a:gd name="T10" fmla="*/ 59 w 59"/>
                <a:gd name="T11" fmla="*/ 23 h 61"/>
                <a:gd name="T12" fmla="*/ 59 w 59"/>
                <a:gd name="T13" fmla="*/ 38 h 61"/>
                <a:gd name="T14" fmla="*/ 38 w 59"/>
                <a:gd name="T15" fmla="*/ 38 h 61"/>
                <a:gd name="T16" fmla="*/ 38 w 59"/>
                <a:gd name="T17" fmla="*/ 61 h 61"/>
                <a:gd name="T18" fmla="*/ 21 w 59"/>
                <a:gd name="T19" fmla="*/ 61 h 61"/>
                <a:gd name="T20" fmla="*/ 21 w 59"/>
                <a:gd name="T21" fmla="*/ 38 h 61"/>
                <a:gd name="T22" fmla="*/ 0 w 59"/>
                <a:gd name="T23" fmla="*/ 38 h 61"/>
                <a:gd name="T24" fmla="*/ 0 w 59"/>
                <a:gd name="T25"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1">
                  <a:moveTo>
                    <a:pt x="0" y="23"/>
                  </a:moveTo>
                  <a:lnTo>
                    <a:pt x="21" y="23"/>
                  </a:lnTo>
                  <a:lnTo>
                    <a:pt x="21" y="0"/>
                  </a:lnTo>
                  <a:lnTo>
                    <a:pt x="38" y="0"/>
                  </a:lnTo>
                  <a:lnTo>
                    <a:pt x="38" y="23"/>
                  </a:lnTo>
                  <a:lnTo>
                    <a:pt x="59" y="23"/>
                  </a:lnTo>
                  <a:lnTo>
                    <a:pt x="59" y="38"/>
                  </a:lnTo>
                  <a:lnTo>
                    <a:pt x="38" y="38"/>
                  </a:lnTo>
                  <a:lnTo>
                    <a:pt x="38" y="61"/>
                  </a:lnTo>
                  <a:lnTo>
                    <a:pt x="21" y="61"/>
                  </a:lnTo>
                  <a:lnTo>
                    <a:pt x="21" y="38"/>
                  </a:lnTo>
                  <a:lnTo>
                    <a:pt x="0" y="38"/>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6" name="Freeform 551"/>
            <p:cNvSpPr>
              <a:spLocks/>
            </p:cNvSpPr>
            <p:nvPr/>
          </p:nvSpPr>
          <p:spPr bwMode="auto">
            <a:xfrm>
              <a:off x="5297286" y="2938507"/>
              <a:ext cx="59783" cy="97273"/>
            </a:xfrm>
            <a:custGeom>
              <a:avLst/>
              <a:gdLst>
                <a:gd name="T0" fmla="*/ 24 w 25"/>
                <a:gd name="T1" fmla="*/ 11 h 41"/>
                <a:gd name="T2" fmla="*/ 23 w 25"/>
                <a:gd name="T3" fmla="*/ 17 h 41"/>
                <a:gd name="T4" fmla="*/ 20 w 25"/>
                <a:gd name="T5" fmla="*/ 23 h 41"/>
                <a:gd name="T6" fmla="*/ 16 w 25"/>
                <a:gd name="T7" fmla="*/ 28 h 41"/>
                <a:gd name="T8" fmla="*/ 13 w 25"/>
                <a:gd name="T9" fmla="*/ 33 h 41"/>
                <a:gd name="T10" fmla="*/ 9 w 25"/>
                <a:gd name="T11" fmla="*/ 35 h 41"/>
                <a:gd name="T12" fmla="*/ 9 w 25"/>
                <a:gd name="T13" fmla="*/ 36 h 41"/>
                <a:gd name="T14" fmla="*/ 14 w 25"/>
                <a:gd name="T15" fmla="*/ 35 h 41"/>
                <a:gd name="T16" fmla="*/ 25 w 25"/>
                <a:gd name="T17" fmla="*/ 35 h 41"/>
                <a:gd name="T18" fmla="*/ 25 w 25"/>
                <a:gd name="T19" fmla="*/ 41 h 41"/>
                <a:gd name="T20" fmla="*/ 0 w 25"/>
                <a:gd name="T21" fmla="*/ 41 h 41"/>
                <a:gd name="T22" fmla="*/ 0 w 25"/>
                <a:gd name="T23" fmla="*/ 37 h 41"/>
                <a:gd name="T24" fmla="*/ 4 w 25"/>
                <a:gd name="T25" fmla="*/ 34 h 41"/>
                <a:gd name="T26" fmla="*/ 7 w 25"/>
                <a:gd name="T27" fmla="*/ 30 h 41"/>
                <a:gd name="T28" fmla="*/ 10 w 25"/>
                <a:gd name="T29" fmla="*/ 25 h 41"/>
                <a:gd name="T30" fmla="*/ 13 w 25"/>
                <a:gd name="T31" fmla="*/ 21 h 41"/>
                <a:gd name="T32" fmla="*/ 16 w 25"/>
                <a:gd name="T33" fmla="*/ 16 h 41"/>
                <a:gd name="T34" fmla="*/ 16 w 25"/>
                <a:gd name="T35" fmla="*/ 12 h 41"/>
                <a:gd name="T36" fmla="*/ 15 w 25"/>
                <a:gd name="T37" fmla="*/ 8 h 41"/>
                <a:gd name="T38" fmla="*/ 11 w 25"/>
                <a:gd name="T39" fmla="*/ 7 h 41"/>
                <a:gd name="T40" fmla="*/ 7 w 25"/>
                <a:gd name="T41" fmla="*/ 8 h 41"/>
                <a:gd name="T42" fmla="*/ 4 w 25"/>
                <a:gd name="T43" fmla="*/ 9 h 41"/>
                <a:gd name="T44" fmla="*/ 1 w 25"/>
                <a:gd name="T45" fmla="*/ 4 h 41"/>
                <a:gd name="T46" fmla="*/ 6 w 25"/>
                <a:gd name="T47" fmla="*/ 1 h 41"/>
                <a:gd name="T48" fmla="*/ 12 w 25"/>
                <a:gd name="T49" fmla="*/ 0 h 41"/>
                <a:gd name="T50" fmla="*/ 17 w 25"/>
                <a:gd name="T51" fmla="*/ 1 h 41"/>
                <a:gd name="T52" fmla="*/ 21 w 25"/>
                <a:gd name="T53" fmla="*/ 3 h 41"/>
                <a:gd name="T54" fmla="*/ 23 w 25"/>
                <a:gd name="T55" fmla="*/ 6 h 41"/>
                <a:gd name="T56" fmla="*/ 24 w 25"/>
                <a:gd name="T57"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 h="41">
                  <a:moveTo>
                    <a:pt x="24" y="11"/>
                  </a:moveTo>
                  <a:cubicBezTo>
                    <a:pt x="24" y="13"/>
                    <a:pt x="23" y="15"/>
                    <a:pt x="23" y="17"/>
                  </a:cubicBezTo>
                  <a:cubicBezTo>
                    <a:pt x="22" y="19"/>
                    <a:pt x="21" y="21"/>
                    <a:pt x="20" y="23"/>
                  </a:cubicBezTo>
                  <a:cubicBezTo>
                    <a:pt x="19" y="24"/>
                    <a:pt x="18" y="26"/>
                    <a:pt x="16" y="28"/>
                  </a:cubicBezTo>
                  <a:cubicBezTo>
                    <a:pt x="15" y="30"/>
                    <a:pt x="14" y="32"/>
                    <a:pt x="13" y="33"/>
                  </a:cubicBezTo>
                  <a:cubicBezTo>
                    <a:pt x="9" y="35"/>
                    <a:pt x="9" y="35"/>
                    <a:pt x="9" y="35"/>
                  </a:cubicBezTo>
                  <a:cubicBezTo>
                    <a:pt x="9" y="36"/>
                    <a:pt x="9" y="36"/>
                    <a:pt x="9" y="36"/>
                  </a:cubicBezTo>
                  <a:cubicBezTo>
                    <a:pt x="14" y="35"/>
                    <a:pt x="14" y="35"/>
                    <a:pt x="14" y="35"/>
                  </a:cubicBezTo>
                  <a:cubicBezTo>
                    <a:pt x="25" y="35"/>
                    <a:pt x="25" y="35"/>
                    <a:pt x="25" y="35"/>
                  </a:cubicBezTo>
                  <a:cubicBezTo>
                    <a:pt x="25" y="41"/>
                    <a:pt x="25" y="41"/>
                    <a:pt x="25" y="41"/>
                  </a:cubicBezTo>
                  <a:cubicBezTo>
                    <a:pt x="0" y="41"/>
                    <a:pt x="0" y="41"/>
                    <a:pt x="0" y="41"/>
                  </a:cubicBezTo>
                  <a:cubicBezTo>
                    <a:pt x="0" y="37"/>
                    <a:pt x="0" y="37"/>
                    <a:pt x="0" y="37"/>
                  </a:cubicBezTo>
                  <a:cubicBezTo>
                    <a:pt x="1" y="36"/>
                    <a:pt x="2" y="35"/>
                    <a:pt x="4" y="34"/>
                  </a:cubicBezTo>
                  <a:cubicBezTo>
                    <a:pt x="5" y="33"/>
                    <a:pt x="6" y="31"/>
                    <a:pt x="7" y="30"/>
                  </a:cubicBezTo>
                  <a:cubicBezTo>
                    <a:pt x="8" y="28"/>
                    <a:pt x="9" y="27"/>
                    <a:pt x="10" y="25"/>
                  </a:cubicBezTo>
                  <a:cubicBezTo>
                    <a:pt x="12" y="24"/>
                    <a:pt x="13" y="22"/>
                    <a:pt x="13" y="21"/>
                  </a:cubicBezTo>
                  <a:cubicBezTo>
                    <a:pt x="14" y="19"/>
                    <a:pt x="15" y="18"/>
                    <a:pt x="16" y="16"/>
                  </a:cubicBezTo>
                  <a:cubicBezTo>
                    <a:pt x="16" y="15"/>
                    <a:pt x="16" y="13"/>
                    <a:pt x="16" y="12"/>
                  </a:cubicBezTo>
                  <a:cubicBezTo>
                    <a:pt x="16" y="11"/>
                    <a:pt x="16" y="9"/>
                    <a:pt x="15" y="8"/>
                  </a:cubicBezTo>
                  <a:cubicBezTo>
                    <a:pt x="14" y="7"/>
                    <a:pt x="13" y="7"/>
                    <a:pt x="11" y="7"/>
                  </a:cubicBezTo>
                  <a:cubicBezTo>
                    <a:pt x="9" y="7"/>
                    <a:pt x="8" y="7"/>
                    <a:pt x="7" y="8"/>
                  </a:cubicBezTo>
                  <a:cubicBezTo>
                    <a:pt x="6" y="8"/>
                    <a:pt x="5" y="9"/>
                    <a:pt x="4" y="9"/>
                  </a:cubicBezTo>
                  <a:cubicBezTo>
                    <a:pt x="1" y="4"/>
                    <a:pt x="1" y="4"/>
                    <a:pt x="1" y="4"/>
                  </a:cubicBezTo>
                  <a:cubicBezTo>
                    <a:pt x="2" y="3"/>
                    <a:pt x="4" y="2"/>
                    <a:pt x="6" y="1"/>
                  </a:cubicBezTo>
                  <a:cubicBezTo>
                    <a:pt x="8" y="0"/>
                    <a:pt x="10" y="0"/>
                    <a:pt x="12" y="0"/>
                  </a:cubicBezTo>
                  <a:cubicBezTo>
                    <a:pt x="14" y="0"/>
                    <a:pt x="16" y="0"/>
                    <a:pt x="17" y="1"/>
                  </a:cubicBezTo>
                  <a:cubicBezTo>
                    <a:pt x="18" y="1"/>
                    <a:pt x="20" y="2"/>
                    <a:pt x="21" y="3"/>
                  </a:cubicBezTo>
                  <a:cubicBezTo>
                    <a:pt x="22" y="4"/>
                    <a:pt x="22" y="5"/>
                    <a:pt x="23" y="6"/>
                  </a:cubicBezTo>
                  <a:cubicBezTo>
                    <a:pt x="24" y="7"/>
                    <a:pt x="24" y="9"/>
                    <a:pt x="24"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7" name="Freeform 552"/>
            <p:cNvSpPr>
              <a:spLocks/>
            </p:cNvSpPr>
            <p:nvPr/>
          </p:nvSpPr>
          <p:spPr bwMode="auto">
            <a:xfrm>
              <a:off x="5376320" y="2940534"/>
              <a:ext cx="57756" cy="98287"/>
            </a:xfrm>
            <a:custGeom>
              <a:avLst/>
              <a:gdLst>
                <a:gd name="T0" fmla="*/ 9 w 24"/>
                <a:gd name="T1" fmla="*/ 34 h 41"/>
                <a:gd name="T2" fmla="*/ 15 w 24"/>
                <a:gd name="T3" fmla="*/ 33 h 41"/>
                <a:gd name="T4" fmla="*/ 17 w 24"/>
                <a:gd name="T5" fmla="*/ 28 h 41"/>
                <a:gd name="T6" fmla="*/ 14 w 24"/>
                <a:gd name="T7" fmla="*/ 22 h 41"/>
                <a:gd name="T8" fmla="*/ 8 w 24"/>
                <a:gd name="T9" fmla="*/ 21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5 h 41"/>
                <a:gd name="T22" fmla="*/ 12 w 24"/>
                <a:gd name="T23" fmla="*/ 14 h 41"/>
                <a:gd name="T24" fmla="*/ 17 w 24"/>
                <a:gd name="T25" fmla="*/ 16 h 41"/>
                <a:gd name="T26" fmla="*/ 21 w 24"/>
                <a:gd name="T27" fmla="*/ 18 h 41"/>
                <a:gd name="T28" fmla="*/ 23 w 24"/>
                <a:gd name="T29" fmla="*/ 22 h 41"/>
                <a:gd name="T30" fmla="*/ 24 w 24"/>
                <a:gd name="T31" fmla="*/ 27 h 41"/>
                <a:gd name="T32" fmla="*/ 23 w 24"/>
                <a:gd name="T33" fmla="*/ 33 h 41"/>
                <a:gd name="T34" fmla="*/ 20 w 24"/>
                <a:gd name="T35" fmla="*/ 38 h 41"/>
                <a:gd name="T36" fmla="*/ 15 w 24"/>
                <a:gd name="T37" fmla="*/ 40 h 41"/>
                <a:gd name="T38" fmla="*/ 9 w 24"/>
                <a:gd name="T39" fmla="*/ 41 h 41"/>
                <a:gd name="T40" fmla="*/ 4 w 24"/>
                <a:gd name="T41" fmla="*/ 41 h 41"/>
                <a:gd name="T42" fmla="*/ 0 w 24"/>
                <a:gd name="T43" fmla="*/ 39 h 41"/>
                <a:gd name="T44" fmla="*/ 2 w 24"/>
                <a:gd name="T45" fmla="*/ 33 h 41"/>
                <a:gd name="T46" fmla="*/ 5 w 24"/>
                <a:gd name="T47" fmla="*/ 34 h 41"/>
                <a:gd name="T48" fmla="*/ 9 w 24"/>
                <a:gd name="T49"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4"/>
                  </a:moveTo>
                  <a:cubicBezTo>
                    <a:pt x="11" y="34"/>
                    <a:pt x="13" y="34"/>
                    <a:pt x="15" y="33"/>
                  </a:cubicBezTo>
                  <a:cubicBezTo>
                    <a:pt x="16" y="31"/>
                    <a:pt x="17" y="30"/>
                    <a:pt x="17" y="28"/>
                  </a:cubicBezTo>
                  <a:cubicBezTo>
                    <a:pt x="17" y="25"/>
                    <a:pt x="16" y="24"/>
                    <a:pt x="14" y="22"/>
                  </a:cubicBezTo>
                  <a:cubicBezTo>
                    <a:pt x="13" y="21"/>
                    <a:pt x="10" y="21"/>
                    <a:pt x="8" y="21"/>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5"/>
                    <a:pt x="9" y="15"/>
                    <a:pt x="9" y="15"/>
                  </a:cubicBezTo>
                  <a:cubicBezTo>
                    <a:pt x="12" y="14"/>
                    <a:pt x="12" y="14"/>
                    <a:pt x="12" y="14"/>
                  </a:cubicBezTo>
                  <a:cubicBezTo>
                    <a:pt x="14" y="15"/>
                    <a:pt x="15" y="15"/>
                    <a:pt x="17" y="16"/>
                  </a:cubicBezTo>
                  <a:cubicBezTo>
                    <a:pt x="18" y="16"/>
                    <a:pt x="20" y="17"/>
                    <a:pt x="21" y="18"/>
                  </a:cubicBezTo>
                  <a:cubicBezTo>
                    <a:pt x="22" y="19"/>
                    <a:pt x="23" y="21"/>
                    <a:pt x="23" y="22"/>
                  </a:cubicBezTo>
                  <a:cubicBezTo>
                    <a:pt x="24" y="24"/>
                    <a:pt x="24" y="25"/>
                    <a:pt x="24" y="27"/>
                  </a:cubicBezTo>
                  <a:cubicBezTo>
                    <a:pt x="24" y="30"/>
                    <a:pt x="24" y="32"/>
                    <a:pt x="23" y="33"/>
                  </a:cubicBezTo>
                  <a:cubicBezTo>
                    <a:pt x="22" y="35"/>
                    <a:pt x="21" y="36"/>
                    <a:pt x="20" y="38"/>
                  </a:cubicBezTo>
                  <a:cubicBezTo>
                    <a:pt x="18" y="39"/>
                    <a:pt x="17" y="40"/>
                    <a:pt x="15" y="40"/>
                  </a:cubicBezTo>
                  <a:cubicBezTo>
                    <a:pt x="13" y="41"/>
                    <a:pt x="11" y="41"/>
                    <a:pt x="9" y="41"/>
                  </a:cubicBezTo>
                  <a:cubicBezTo>
                    <a:pt x="7" y="41"/>
                    <a:pt x="6" y="41"/>
                    <a:pt x="4" y="41"/>
                  </a:cubicBezTo>
                  <a:cubicBezTo>
                    <a:pt x="2" y="40"/>
                    <a:pt x="1" y="40"/>
                    <a:pt x="0" y="39"/>
                  </a:cubicBezTo>
                  <a:cubicBezTo>
                    <a:pt x="2" y="33"/>
                    <a:pt x="2" y="33"/>
                    <a:pt x="2" y="33"/>
                  </a:cubicBezTo>
                  <a:cubicBezTo>
                    <a:pt x="3" y="34"/>
                    <a:pt x="4" y="34"/>
                    <a:pt x="5" y="34"/>
                  </a:cubicBezTo>
                  <a:cubicBezTo>
                    <a:pt x="6" y="34"/>
                    <a:pt x="7" y="34"/>
                    <a:pt x="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grpSp>
      <p:grpSp>
        <p:nvGrpSpPr>
          <p:cNvPr id="188" name="组合 187"/>
          <p:cNvGrpSpPr/>
          <p:nvPr/>
        </p:nvGrpSpPr>
        <p:grpSpPr>
          <a:xfrm>
            <a:off x="7689360" y="1594100"/>
            <a:ext cx="3901626" cy="4185161"/>
            <a:chOff x="6116713" y="1131590"/>
            <a:chExt cx="2800783" cy="2885573"/>
          </a:xfrm>
        </p:grpSpPr>
        <p:sp>
          <p:nvSpPr>
            <p:cNvPr id="189" name="矩形 1"/>
            <p:cNvSpPr>
              <a:spLocks noChangeArrowheads="1"/>
            </p:cNvSpPr>
            <p:nvPr/>
          </p:nvSpPr>
          <p:spPr bwMode="auto">
            <a:xfrm>
              <a:off x="6116713" y="1194837"/>
              <a:ext cx="2800783" cy="2822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2400"/>
                </a:lnSpc>
              </a:pPr>
              <a:r>
                <a:rPr lang="zh-CN" altLang="en-US" sz="1900" dirty="0">
                  <a:solidFill>
                    <a:prstClr val="black"/>
                  </a:solidFill>
                  <a:latin typeface="Times New Roman" panose="02020603050405020304" pitchFamily="18" charset="0"/>
                  <a:cs typeface="Times New Roman" panose="02020603050405020304" pitchFamily="18" charset="0"/>
                </a:rPr>
                <a:t>公司名称（ 中文）：</a:t>
              </a:r>
              <a:r>
                <a:rPr lang="zh-CN" altLang="en-US" sz="1900" dirty="0" smtClean="0">
                  <a:solidFill>
                    <a:prstClr val="black"/>
                  </a:solidFill>
                  <a:latin typeface="Times New Roman" panose="02020603050405020304" pitchFamily="18" charset="0"/>
                  <a:cs typeface="Times New Roman" panose="02020603050405020304" pitchFamily="18" charset="0"/>
                </a:rPr>
                <a:t>日照金果贸易贸易</a:t>
              </a:r>
              <a:r>
                <a:rPr lang="zh-CN" altLang="en-US" sz="1900" dirty="0">
                  <a:solidFill>
                    <a:prstClr val="black"/>
                  </a:solidFill>
                  <a:latin typeface="Times New Roman" panose="02020603050405020304" pitchFamily="18" charset="0"/>
                  <a:cs typeface="Times New Roman" panose="02020603050405020304" pitchFamily="18" charset="0"/>
                </a:rPr>
                <a:t>有限公司</a:t>
              </a:r>
            </a:p>
            <a:p>
              <a:pPr algn="just">
                <a:lnSpc>
                  <a:spcPts val="2400"/>
                </a:lnSpc>
              </a:pPr>
              <a:r>
                <a:rPr lang="zh-CN" altLang="en-US" sz="1900" dirty="0">
                  <a:solidFill>
                    <a:prstClr val="black"/>
                  </a:solidFill>
                  <a:latin typeface="Times New Roman" panose="02020603050405020304" pitchFamily="18" charset="0"/>
                  <a:cs typeface="Times New Roman" panose="02020603050405020304" pitchFamily="18" charset="0"/>
                </a:rPr>
                <a:t>公司名称（英文）：</a:t>
              </a:r>
              <a:r>
                <a:rPr lang="en-US" altLang="zh-CN" sz="1900" dirty="0">
                  <a:solidFill>
                    <a:prstClr val="black"/>
                  </a:solidFill>
                  <a:latin typeface="Times New Roman" panose="02020603050405020304" pitchFamily="18" charset="0"/>
                  <a:cs typeface="Times New Roman" panose="02020603050405020304" pitchFamily="18" charset="0"/>
                </a:rPr>
                <a:t>RIZHAO </a:t>
              </a:r>
              <a:r>
                <a:rPr lang="en-US" altLang="zh-CN" sz="1900" dirty="0" smtClean="0">
                  <a:solidFill>
                    <a:prstClr val="black"/>
                  </a:solidFill>
                  <a:latin typeface="Times New Roman" panose="02020603050405020304" pitchFamily="18" charset="0"/>
                  <a:cs typeface="Times New Roman" panose="02020603050405020304" pitchFamily="18" charset="0"/>
                </a:rPr>
                <a:t>GOLDEN NUT TRADE </a:t>
              </a:r>
              <a:r>
                <a:rPr lang="en-US" altLang="zh-CN" sz="1900" dirty="0">
                  <a:solidFill>
                    <a:prstClr val="black"/>
                  </a:solidFill>
                  <a:latin typeface="Times New Roman" panose="02020603050405020304" pitchFamily="18" charset="0"/>
                  <a:cs typeface="Times New Roman" panose="02020603050405020304" pitchFamily="18" charset="0"/>
                </a:rPr>
                <a:t>CO., LTD.</a:t>
              </a:r>
            </a:p>
            <a:p>
              <a:pPr algn="just">
                <a:lnSpc>
                  <a:spcPts val="2400"/>
                </a:lnSpc>
              </a:pPr>
              <a:r>
                <a:rPr lang="zh-CN" altLang="en-US" sz="1900" dirty="0">
                  <a:solidFill>
                    <a:prstClr val="black"/>
                  </a:solidFill>
                  <a:latin typeface="Times New Roman" panose="02020603050405020304" pitchFamily="18" charset="0"/>
                  <a:cs typeface="Times New Roman" panose="02020603050405020304" pitchFamily="18" charset="0"/>
                </a:rPr>
                <a:t>公司地址（中文）：山东省日照</a:t>
              </a:r>
              <a:r>
                <a:rPr lang="zh-CN" altLang="en-US" sz="1900" dirty="0" smtClean="0">
                  <a:solidFill>
                    <a:prstClr val="black"/>
                  </a:solidFill>
                  <a:latin typeface="Times New Roman" panose="02020603050405020304" pitchFamily="18" charset="0"/>
                  <a:cs typeface="Times New Roman" panose="02020603050405020304" pitchFamily="18" charset="0"/>
                </a:rPr>
                <a:t>市潍坊路</a:t>
              </a:r>
              <a:r>
                <a:rPr lang="en-US" altLang="zh-CN" sz="1900" dirty="0" smtClean="0">
                  <a:solidFill>
                    <a:prstClr val="black"/>
                  </a:solidFill>
                  <a:latin typeface="Times New Roman" panose="02020603050405020304" pitchFamily="18" charset="0"/>
                  <a:cs typeface="Times New Roman" panose="02020603050405020304" pitchFamily="18" charset="0"/>
                </a:rPr>
                <a:t>201</a:t>
              </a:r>
              <a:r>
                <a:rPr lang="zh-CN" altLang="en-US" sz="1900" dirty="0" smtClean="0">
                  <a:solidFill>
                    <a:prstClr val="black"/>
                  </a:solidFill>
                  <a:latin typeface="Times New Roman" panose="02020603050405020304" pitchFamily="18" charset="0"/>
                  <a:cs typeface="Times New Roman" panose="02020603050405020304" pitchFamily="18" charset="0"/>
                </a:rPr>
                <a:t>号</a:t>
              </a:r>
              <a:endParaRPr lang="zh-CN" altLang="en-US" sz="1900" dirty="0">
                <a:solidFill>
                  <a:prstClr val="black"/>
                </a:solidFill>
                <a:latin typeface="Times New Roman" panose="02020603050405020304" pitchFamily="18" charset="0"/>
                <a:cs typeface="Times New Roman" panose="02020603050405020304" pitchFamily="18" charset="0"/>
              </a:endParaRPr>
            </a:p>
            <a:p>
              <a:pPr algn="just">
                <a:lnSpc>
                  <a:spcPts val="2400"/>
                </a:lnSpc>
              </a:pPr>
              <a:r>
                <a:rPr lang="zh-CN" altLang="en-US" sz="1900" dirty="0" smtClean="0">
                  <a:solidFill>
                    <a:prstClr val="black"/>
                  </a:solidFill>
                  <a:latin typeface="Times New Roman" panose="02020603050405020304" pitchFamily="18" charset="0"/>
                  <a:cs typeface="Times New Roman" panose="02020603050405020304" pitchFamily="18" charset="0"/>
                </a:rPr>
                <a:t>公司</a:t>
              </a:r>
              <a:r>
                <a:rPr lang="zh-CN" altLang="en-US" sz="1900" dirty="0">
                  <a:solidFill>
                    <a:prstClr val="black"/>
                  </a:solidFill>
                  <a:latin typeface="Times New Roman" panose="02020603050405020304" pitchFamily="18" charset="0"/>
                  <a:cs typeface="Times New Roman" panose="02020603050405020304" pitchFamily="18" charset="0"/>
                </a:rPr>
                <a:t>地址（英文）：</a:t>
              </a:r>
              <a:r>
                <a:rPr lang="en-US" altLang="zh-CN" sz="1900" dirty="0" smtClean="0">
                  <a:solidFill>
                    <a:prstClr val="black"/>
                  </a:solidFill>
                  <a:latin typeface="Times New Roman" panose="02020603050405020304" pitchFamily="18" charset="0"/>
                  <a:cs typeface="Times New Roman" panose="02020603050405020304" pitchFamily="18" charset="0"/>
                </a:rPr>
                <a:t>201 Weifang Road, </a:t>
              </a:r>
              <a:r>
                <a:rPr lang="en-US" altLang="zh-CN" sz="1900" dirty="0" err="1">
                  <a:solidFill>
                    <a:prstClr val="black"/>
                  </a:solidFill>
                  <a:latin typeface="Times New Roman" panose="02020603050405020304" pitchFamily="18" charset="0"/>
                  <a:cs typeface="Times New Roman" panose="02020603050405020304" pitchFamily="18" charset="0"/>
                </a:rPr>
                <a:t>Rizhao</a:t>
              </a:r>
              <a:r>
                <a:rPr lang="en-US" altLang="zh-CN" sz="1900" dirty="0">
                  <a:solidFill>
                    <a:prstClr val="black"/>
                  </a:solidFill>
                  <a:latin typeface="Times New Roman" panose="02020603050405020304" pitchFamily="18" charset="0"/>
                  <a:cs typeface="Times New Roman" panose="02020603050405020304" pitchFamily="18" charset="0"/>
                </a:rPr>
                <a:t> city, Shandong, China</a:t>
              </a:r>
            </a:p>
            <a:p>
              <a:pPr algn="just">
                <a:lnSpc>
                  <a:spcPts val="2400"/>
                </a:lnSpc>
              </a:pPr>
              <a:r>
                <a:rPr lang="zh-CN" altLang="en-US" sz="1900" dirty="0">
                  <a:solidFill>
                    <a:prstClr val="black"/>
                  </a:solidFill>
                  <a:latin typeface="Times New Roman" panose="02020603050405020304" pitchFamily="18" charset="0"/>
                  <a:cs typeface="Times New Roman" panose="02020603050405020304" pitchFamily="18" charset="0"/>
                </a:rPr>
                <a:t>公司介绍：</a:t>
              </a:r>
              <a:r>
                <a:rPr lang="zh-CN" altLang="en-US" sz="1900" dirty="0" smtClean="0">
                  <a:solidFill>
                    <a:prstClr val="black"/>
                  </a:solidFill>
                  <a:latin typeface="Times New Roman" panose="02020603050405020304" pitchFamily="18" charset="0"/>
                  <a:cs typeface="Times New Roman" panose="02020603050405020304" pitchFamily="18" charset="0"/>
                </a:rPr>
                <a:t>日照</a:t>
              </a:r>
              <a:r>
                <a:rPr lang="zh-CN" altLang="en-US" sz="1900" dirty="0">
                  <a:solidFill>
                    <a:prstClr val="black"/>
                  </a:solidFill>
                  <a:latin typeface="Times New Roman" panose="02020603050405020304" pitchFamily="18" charset="0"/>
                  <a:cs typeface="Times New Roman" panose="02020603050405020304" pitchFamily="18" charset="0"/>
                </a:rPr>
                <a:t>金</a:t>
              </a:r>
              <a:r>
                <a:rPr lang="zh-CN" altLang="en-US" sz="1900" dirty="0" smtClean="0">
                  <a:solidFill>
                    <a:prstClr val="black"/>
                  </a:solidFill>
                  <a:latin typeface="Times New Roman" panose="02020603050405020304" pitchFamily="18" charset="0"/>
                  <a:cs typeface="Times New Roman" panose="02020603050405020304" pitchFamily="18" charset="0"/>
                </a:rPr>
                <a:t>果贸易</a:t>
              </a:r>
              <a:r>
                <a:rPr lang="zh-CN" altLang="en-US" sz="1900" dirty="0">
                  <a:solidFill>
                    <a:prstClr val="black"/>
                  </a:solidFill>
                  <a:latin typeface="Times New Roman" panose="02020603050405020304" pitchFamily="18" charset="0"/>
                  <a:cs typeface="Times New Roman" panose="02020603050405020304" pitchFamily="18" charset="0"/>
                </a:rPr>
                <a:t>有限公司成立于</a:t>
              </a:r>
              <a:r>
                <a:rPr lang="en-US" altLang="zh-CN" sz="1900" dirty="0">
                  <a:solidFill>
                    <a:prstClr val="black"/>
                  </a:solidFill>
                  <a:latin typeface="Times New Roman" panose="02020603050405020304" pitchFamily="18" charset="0"/>
                  <a:cs typeface="Times New Roman" panose="02020603050405020304" pitchFamily="18" charset="0"/>
                </a:rPr>
                <a:t>2002</a:t>
              </a:r>
              <a:r>
                <a:rPr lang="zh-CN" altLang="en-US" sz="1900" dirty="0">
                  <a:solidFill>
                    <a:prstClr val="black"/>
                  </a:solidFill>
                  <a:latin typeface="Times New Roman" panose="02020603050405020304" pitchFamily="18" charset="0"/>
                  <a:cs typeface="Times New Roman" panose="02020603050405020304" pitchFamily="18" charset="0"/>
                </a:rPr>
                <a:t>年</a:t>
              </a:r>
              <a:r>
                <a:rPr lang="en-US" altLang="zh-CN" sz="1900" dirty="0">
                  <a:solidFill>
                    <a:prstClr val="black"/>
                  </a:solidFill>
                  <a:latin typeface="Times New Roman" panose="02020603050405020304" pitchFamily="18" charset="0"/>
                  <a:cs typeface="Times New Roman" panose="02020603050405020304" pitchFamily="18" charset="0"/>
                </a:rPr>
                <a:t>,</a:t>
              </a:r>
              <a:r>
                <a:rPr lang="zh-CN" altLang="en-US" sz="1900" dirty="0">
                  <a:solidFill>
                    <a:prstClr val="black"/>
                  </a:solidFill>
                  <a:latin typeface="Times New Roman" panose="02020603050405020304" pitchFamily="18" charset="0"/>
                  <a:cs typeface="Times New Roman" panose="02020603050405020304" pitchFamily="18" charset="0"/>
                </a:rPr>
                <a:t>主要经营花生、南瓜子、</a:t>
              </a:r>
              <a:r>
                <a:rPr lang="zh-CN" altLang="en-US" sz="1900" dirty="0" smtClean="0">
                  <a:solidFill>
                    <a:prstClr val="black"/>
                  </a:solidFill>
                  <a:latin typeface="Times New Roman" panose="02020603050405020304" pitchFamily="18" charset="0"/>
                  <a:cs typeface="Times New Roman" panose="02020603050405020304" pitchFamily="18" charset="0"/>
                </a:rPr>
                <a:t>葵花子、</a:t>
              </a:r>
              <a:r>
                <a:rPr lang="zh-CN" altLang="en-US" sz="1900" dirty="0">
                  <a:solidFill>
                    <a:prstClr val="black"/>
                  </a:solidFill>
                  <a:latin typeface="Times New Roman" panose="02020603050405020304" pitchFamily="18" charset="0"/>
                  <a:cs typeface="Times New Roman" panose="02020603050405020304" pitchFamily="18" charset="0"/>
                </a:rPr>
                <a:t>大蒜、生姜、核桃、芝麻等农产品的进出口业务</a:t>
              </a:r>
              <a:r>
                <a:rPr lang="zh-CN" altLang="en-US" sz="1900" dirty="0" smtClean="0">
                  <a:solidFill>
                    <a:prstClr val="black"/>
                  </a:solidFill>
                  <a:latin typeface="Times New Roman" panose="02020603050405020304" pitchFamily="18" charset="0"/>
                  <a:cs typeface="Times New Roman" panose="02020603050405020304" pitchFamily="18" charset="0"/>
                </a:rPr>
                <a:t>。</a:t>
              </a:r>
              <a:endParaRPr lang="zh-CN" altLang="en-US" sz="1900" dirty="0">
                <a:solidFill>
                  <a:prstClr val="black"/>
                </a:solidFill>
                <a:latin typeface="Times New Roman" panose="02020603050405020304" pitchFamily="18" charset="0"/>
                <a:cs typeface="Times New Roman" panose="02020603050405020304" pitchFamily="18" charset="0"/>
              </a:endParaRPr>
            </a:p>
          </p:txBody>
        </p:sp>
        <p:cxnSp>
          <p:nvCxnSpPr>
            <p:cNvPr id="190" name="直接连接符 189"/>
            <p:cNvCxnSpPr/>
            <p:nvPr/>
          </p:nvCxnSpPr>
          <p:spPr>
            <a:xfrm>
              <a:off x="6300192" y="1131590"/>
              <a:ext cx="2592288" cy="0"/>
            </a:xfrm>
            <a:prstGeom prst="line">
              <a:avLst/>
            </a:prstGeom>
            <a:ln w="539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1" name="直接连接符 190"/>
            <p:cNvCxnSpPr/>
            <p:nvPr/>
          </p:nvCxnSpPr>
          <p:spPr>
            <a:xfrm>
              <a:off x="6300192" y="3931849"/>
              <a:ext cx="2592288" cy="0"/>
            </a:xfrm>
            <a:prstGeom prst="line">
              <a:avLst/>
            </a:prstGeom>
            <a:ln w="539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6" name="文本框 5"/>
          <p:cNvSpPr txBox="1"/>
          <p:nvPr/>
        </p:nvSpPr>
        <p:spPr>
          <a:xfrm>
            <a:off x="7598559" y="763405"/>
            <a:ext cx="4303974" cy="784830"/>
          </a:xfrm>
          <a:prstGeom prst="rect">
            <a:avLst/>
          </a:prstGeom>
          <a:noFill/>
        </p:spPr>
        <p:txBody>
          <a:bodyPr wrap="square" rtlCol="0">
            <a:spAutoFit/>
          </a:bodyPr>
          <a:lstStyle/>
          <a:p>
            <a:pPr algn="ctr"/>
            <a:r>
              <a:rPr lang="zh-CN" altLang="en-US" sz="2800" dirty="0" smtClean="0">
                <a:solidFill>
                  <a:prstClr val="black"/>
                </a:solidFill>
              </a:rPr>
              <a:t>日照</a:t>
            </a:r>
            <a:r>
              <a:rPr lang="zh-CN" altLang="en-US" sz="2800" dirty="0">
                <a:solidFill>
                  <a:prstClr val="black"/>
                </a:solidFill>
              </a:rPr>
              <a:t>金</a:t>
            </a:r>
            <a:r>
              <a:rPr lang="zh-CN" altLang="en-US" sz="2800" dirty="0" smtClean="0">
                <a:solidFill>
                  <a:prstClr val="black"/>
                </a:solidFill>
              </a:rPr>
              <a:t>果贸易有限公司</a:t>
            </a:r>
            <a:r>
              <a:rPr lang="en-US" altLang="zh-CN" sz="1700" dirty="0" smtClean="0">
                <a:solidFill>
                  <a:prstClr val="black"/>
                </a:solidFill>
                <a:latin typeface="Times New Roman" panose="02020603050405020304" pitchFamily="18" charset="0"/>
                <a:cs typeface="Times New Roman" panose="02020603050405020304" pitchFamily="18" charset="0"/>
              </a:rPr>
              <a:t>RIZHAO GOLDEN NUT TRADE CO., LTD.</a:t>
            </a:r>
            <a:endParaRPr lang="zh-CN" altLang="en-US" sz="17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1869766"/>
      </p:ext>
    </p:extLst>
  </p:cSld>
  <p:clrMapOvr>
    <a:masterClrMapping/>
  </p:clrMapOvr>
  <mc:AlternateContent xmlns:mc="http://schemas.openxmlformats.org/markup-compatibility/2006" xmlns:p14="http://schemas.microsoft.com/office/powerpoint/2010/main">
    <mc:Choice Requires="p14">
      <p:transition p14:dur="10" advTm="11870"/>
    </mc:Choice>
    <mc:Fallback xmlns="">
      <p:transition advTm="1187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6" name="组合 595"/>
          <p:cNvGrpSpPr/>
          <p:nvPr/>
        </p:nvGrpSpPr>
        <p:grpSpPr>
          <a:xfrm>
            <a:off x="277644" y="1791996"/>
            <a:ext cx="7124891" cy="4376625"/>
            <a:chOff x="649444" y="1250409"/>
            <a:chExt cx="5171699" cy="3282468"/>
          </a:xfrm>
        </p:grpSpPr>
        <p:sp>
          <p:nvSpPr>
            <p:cNvPr id="601" name="Oval 486"/>
            <p:cNvSpPr>
              <a:spLocks noChangeArrowheads="1"/>
            </p:cNvSpPr>
            <p:nvPr/>
          </p:nvSpPr>
          <p:spPr bwMode="auto">
            <a:xfrm>
              <a:off x="3292552" y="1863433"/>
              <a:ext cx="86127" cy="830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grpSp>
          <p:nvGrpSpPr>
            <p:cNvPr id="597" name="Group 482"/>
            <p:cNvGrpSpPr>
              <a:grpSpLocks/>
            </p:cNvGrpSpPr>
            <p:nvPr/>
          </p:nvGrpSpPr>
          <p:grpSpPr bwMode="auto">
            <a:xfrm>
              <a:off x="783195" y="1250409"/>
              <a:ext cx="5037948" cy="2683123"/>
              <a:chOff x="393" y="577"/>
              <a:chExt cx="4972" cy="2648"/>
            </a:xfrm>
          </p:grpSpPr>
          <p:sp>
            <p:nvSpPr>
              <p:cNvPr id="638" name="Freeform 284"/>
              <p:cNvSpPr>
                <a:spLocks/>
              </p:cNvSpPr>
              <p:nvPr/>
            </p:nvSpPr>
            <p:spPr bwMode="auto">
              <a:xfrm>
                <a:off x="1629" y="2958"/>
                <a:ext cx="14" cy="17"/>
              </a:xfrm>
              <a:custGeom>
                <a:avLst/>
                <a:gdLst>
                  <a:gd name="T0" fmla="*/ 3 w 6"/>
                  <a:gd name="T1" fmla="*/ 0 h 7"/>
                  <a:gd name="T2" fmla="*/ 0 w 6"/>
                  <a:gd name="T3" fmla="*/ 3 h 7"/>
                  <a:gd name="T4" fmla="*/ 3 w 6"/>
                  <a:gd name="T5" fmla="*/ 7 h 7"/>
                  <a:gd name="T6" fmla="*/ 6 w 6"/>
                  <a:gd name="T7" fmla="*/ 7 h 7"/>
                  <a:gd name="T8" fmla="*/ 6 w 6"/>
                  <a:gd name="T9" fmla="*/ 2 h 7"/>
                  <a:gd name="T10" fmla="*/ 3 w 6"/>
                  <a:gd name="T11" fmla="*/ 0 h 7"/>
                </a:gdLst>
                <a:ahLst/>
                <a:cxnLst>
                  <a:cxn ang="0">
                    <a:pos x="T0" y="T1"/>
                  </a:cxn>
                  <a:cxn ang="0">
                    <a:pos x="T2" y="T3"/>
                  </a:cxn>
                  <a:cxn ang="0">
                    <a:pos x="T4" y="T5"/>
                  </a:cxn>
                  <a:cxn ang="0">
                    <a:pos x="T6" y="T7"/>
                  </a:cxn>
                  <a:cxn ang="0">
                    <a:pos x="T8" y="T9"/>
                  </a:cxn>
                  <a:cxn ang="0">
                    <a:pos x="T10" y="T11"/>
                  </a:cxn>
                </a:cxnLst>
                <a:rect l="0" t="0" r="r" b="b"/>
                <a:pathLst>
                  <a:path w="6" h="7">
                    <a:moveTo>
                      <a:pt x="3" y="0"/>
                    </a:moveTo>
                    <a:cubicBezTo>
                      <a:pt x="2" y="1"/>
                      <a:pt x="0" y="2"/>
                      <a:pt x="0" y="3"/>
                    </a:cubicBezTo>
                    <a:cubicBezTo>
                      <a:pt x="0" y="5"/>
                      <a:pt x="2" y="7"/>
                      <a:pt x="3" y="7"/>
                    </a:cubicBezTo>
                    <a:cubicBezTo>
                      <a:pt x="4" y="7"/>
                      <a:pt x="5" y="7"/>
                      <a:pt x="6" y="7"/>
                    </a:cubicBezTo>
                    <a:cubicBezTo>
                      <a:pt x="6" y="5"/>
                      <a:pt x="6" y="3"/>
                      <a:pt x="6" y="2"/>
                    </a:cubicBezTo>
                    <a:lnTo>
                      <a:pt x="3"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9" name="Freeform 285"/>
              <p:cNvSpPr>
                <a:spLocks/>
              </p:cNvSpPr>
              <p:nvPr/>
            </p:nvSpPr>
            <p:spPr bwMode="auto">
              <a:xfrm>
                <a:off x="1513" y="894"/>
                <a:ext cx="28" cy="21"/>
              </a:xfrm>
              <a:custGeom>
                <a:avLst/>
                <a:gdLst>
                  <a:gd name="T0" fmla="*/ 12 w 12"/>
                  <a:gd name="T1" fmla="*/ 3 h 9"/>
                  <a:gd name="T2" fmla="*/ 0 w 12"/>
                  <a:gd name="T3" fmla="*/ 7 h 9"/>
                  <a:gd name="T4" fmla="*/ 4 w 12"/>
                  <a:gd name="T5" fmla="*/ 9 h 9"/>
                  <a:gd name="T6" fmla="*/ 12 w 12"/>
                  <a:gd name="T7" fmla="*/ 3 h 9"/>
                </a:gdLst>
                <a:ahLst/>
                <a:cxnLst>
                  <a:cxn ang="0">
                    <a:pos x="T0" y="T1"/>
                  </a:cxn>
                  <a:cxn ang="0">
                    <a:pos x="T2" y="T3"/>
                  </a:cxn>
                  <a:cxn ang="0">
                    <a:pos x="T4" y="T5"/>
                  </a:cxn>
                  <a:cxn ang="0">
                    <a:pos x="T6" y="T7"/>
                  </a:cxn>
                </a:cxnLst>
                <a:rect l="0" t="0" r="r" b="b"/>
                <a:pathLst>
                  <a:path w="12" h="9">
                    <a:moveTo>
                      <a:pt x="12" y="3"/>
                    </a:moveTo>
                    <a:cubicBezTo>
                      <a:pt x="8" y="0"/>
                      <a:pt x="1" y="5"/>
                      <a:pt x="0" y="7"/>
                    </a:cubicBezTo>
                    <a:cubicBezTo>
                      <a:pt x="1" y="8"/>
                      <a:pt x="3" y="9"/>
                      <a:pt x="4" y="9"/>
                    </a:cubicBezTo>
                    <a:cubicBezTo>
                      <a:pt x="8" y="9"/>
                      <a:pt x="12" y="5"/>
                      <a:pt x="12"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0" name="Freeform 286"/>
              <p:cNvSpPr>
                <a:spLocks/>
              </p:cNvSpPr>
              <p:nvPr/>
            </p:nvSpPr>
            <p:spPr bwMode="auto">
              <a:xfrm>
                <a:off x="1407" y="776"/>
                <a:ext cx="37" cy="30"/>
              </a:xfrm>
              <a:custGeom>
                <a:avLst/>
                <a:gdLst>
                  <a:gd name="T0" fmla="*/ 16 w 16"/>
                  <a:gd name="T1" fmla="*/ 10 h 13"/>
                  <a:gd name="T2" fmla="*/ 0 w 16"/>
                  <a:gd name="T3" fmla="*/ 10 h 13"/>
                  <a:gd name="T4" fmla="*/ 16 w 16"/>
                  <a:gd name="T5" fmla="*/ 10 h 13"/>
                </a:gdLst>
                <a:ahLst/>
                <a:cxnLst>
                  <a:cxn ang="0">
                    <a:pos x="T0" y="T1"/>
                  </a:cxn>
                  <a:cxn ang="0">
                    <a:pos x="T2" y="T3"/>
                  </a:cxn>
                  <a:cxn ang="0">
                    <a:pos x="T4" y="T5"/>
                  </a:cxn>
                </a:cxnLst>
                <a:rect l="0" t="0" r="r" b="b"/>
                <a:pathLst>
                  <a:path w="16" h="13">
                    <a:moveTo>
                      <a:pt x="16" y="10"/>
                    </a:moveTo>
                    <a:cubicBezTo>
                      <a:pt x="15" y="0"/>
                      <a:pt x="3" y="7"/>
                      <a:pt x="0" y="10"/>
                    </a:cubicBezTo>
                    <a:cubicBezTo>
                      <a:pt x="7" y="13"/>
                      <a:pt x="13" y="10"/>
                      <a:pt x="16" y="1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1" name="Freeform 287"/>
              <p:cNvSpPr>
                <a:spLocks/>
              </p:cNvSpPr>
              <p:nvPr/>
            </p:nvSpPr>
            <p:spPr bwMode="auto">
              <a:xfrm>
                <a:off x="1388" y="724"/>
                <a:ext cx="19" cy="9"/>
              </a:xfrm>
              <a:custGeom>
                <a:avLst/>
                <a:gdLst>
                  <a:gd name="T0" fmla="*/ 8 w 8"/>
                  <a:gd name="T1" fmla="*/ 2 h 4"/>
                  <a:gd name="T2" fmla="*/ 8 w 8"/>
                  <a:gd name="T3" fmla="*/ 0 h 4"/>
                  <a:gd name="T4" fmla="*/ 3 w 8"/>
                  <a:gd name="T5" fmla="*/ 0 h 4"/>
                  <a:gd name="T6" fmla="*/ 0 w 8"/>
                  <a:gd name="T7" fmla="*/ 2 h 4"/>
                  <a:gd name="T8" fmla="*/ 3 w 8"/>
                  <a:gd name="T9" fmla="*/ 4 h 4"/>
                  <a:gd name="T10" fmla="*/ 8 w 8"/>
                  <a:gd name="T11" fmla="*/ 2 h 4"/>
                </a:gdLst>
                <a:ahLst/>
                <a:cxnLst>
                  <a:cxn ang="0">
                    <a:pos x="T0" y="T1"/>
                  </a:cxn>
                  <a:cxn ang="0">
                    <a:pos x="T2" y="T3"/>
                  </a:cxn>
                  <a:cxn ang="0">
                    <a:pos x="T4" y="T5"/>
                  </a:cxn>
                  <a:cxn ang="0">
                    <a:pos x="T6" y="T7"/>
                  </a:cxn>
                  <a:cxn ang="0">
                    <a:pos x="T8" y="T9"/>
                  </a:cxn>
                  <a:cxn ang="0">
                    <a:pos x="T10" y="T11"/>
                  </a:cxn>
                </a:cxnLst>
                <a:rect l="0" t="0" r="r" b="b"/>
                <a:pathLst>
                  <a:path w="8" h="4">
                    <a:moveTo>
                      <a:pt x="8" y="2"/>
                    </a:moveTo>
                    <a:cubicBezTo>
                      <a:pt x="8" y="0"/>
                      <a:pt x="8" y="0"/>
                      <a:pt x="8" y="0"/>
                    </a:cubicBezTo>
                    <a:cubicBezTo>
                      <a:pt x="7" y="0"/>
                      <a:pt x="3" y="0"/>
                      <a:pt x="3" y="0"/>
                    </a:cubicBezTo>
                    <a:cubicBezTo>
                      <a:pt x="3" y="0"/>
                      <a:pt x="0" y="1"/>
                      <a:pt x="0" y="2"/>
                    </a:cubicBezTo>
                    <a:cubicBezTo>
                      <a:pt x="0" y="3"/>
                      <a:pt x="3" y="4"/>
                      <a:pt x="3" y="4"/>
                    </a:cubicBezTo>
                    <a:cubicBezTo>
                      <a:pt x="6" y="4"/>
                      <a:pt x="8" y="2"/>
                      <a:pt x="8"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2" name="Freeform 288"/>
              <p:cNvSpPr>
                <a:spLocks/>
              </p:cNvSpPr>
              <p:nvPr/>
            </p:nvSpPr>
            <p:spPr bwMode="auto">
              <a:xfrm>
                <a:off x="1806" y="1184"/>
                <a:ext cx="23" cy="22"/>
              </a:xfrm>
              <a:custGeom>
                <a:avLst/>
                <a:gdLst>
                  <a:gd name="T0" fmla="*/ 5 w 10"/>
                  <a:gd name="T1" fmla="*/ 9 h 9"/>
                  <a:gd name="T2" fmla="*/ 10 w 10"/>
                  <a:gd name="T3" fmla="*/ 0 h 9"/>
                  <a:gd name="T4" fmla="*/ 0 w 10"/>
                  <a:gd name="T5" fmla="*/ 6 h 9"/>
                  <a:gd name="T6" fmla="*/ 5 w 10"/>
                  <a:gd name="T7" fmla="*/ 9 h 9"/>
                </a:gdLst>
                <a:ahLst/>
                <a:cxnLst>
                  <a:cxn ang="0">
                    <a:pos x="T0" y="T1"/>
                  </a:cxn>
                  <a:cxn ang="0">
                    <a:pos x="T2" y="T3"/>
                  </a:cxn>
                  <a:cxn ang="0">
                    <a:pos x="T4" y="T5"/>
                  </a:cxn>
                  <a:cxn ang="0">
                    <a:pos x="T6" y="T7"/>
                  </a:cxn>
                </a:cxnLst>
                <a:rect l="0" t="0" r="r" b="b"/>
                <a:pathLst>
                  <a:path w="10" h="9">
                    <a:moveTo>
                      <a:pt x="5" y="9"/>
                    </a:moveTo>
                    <a:cubicBezTo>
                      <a:pt x="8" y="9"/>
                      <a:pt x="10" y="2"/>
                      <a:pt x="10" y="0"/>
                    </a:cubicBezTo>
                    <a:cubicBezTo>
                      <a:pt x="7" y="0"/>
                      <a:pt x="0" y="3"/>
                      <a:pt x="0" y="6"/>
                    </a:cubicBezTo>
                    <a:cubicBezTo>
                      <a:pt x="0" y="9"/>
                      <a:pt x="3" y="9"/>
                      <a:pt x="5"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3" name="Freeform 289"/>
              <p:cNvSpPr>
                <a:spLocks/>
              </p:cNvSpPr>
              <p:nvPr/>
            </p:nvSpPr>
            <p:spPr bwMode="auto">
              <a:xfrm>
                <a:off x="1676" y="1147"/>
                <a:ext cx="28" cy="14"/>
              </a:xfrm>
              <a:custGeom>
                <a:avLst/>
                <a:gdLst>
                  <a:gd name="T0" fmla="*/ 12 w 12"/>
                  <a:gd name="T1" fmla="*/ 4 h 6"/>
                  <a:gd name="T2" fmla="*/ 9 w 12"/>
                  <a:gd name="T3" fmla="*/ 2 h 6"/>
                  <a:gd name="T4" fmla="*/ 4 w 12"/>
                  <a:gd name="T5" fmla="*/ 0 h 6"/>
                  <a:gd name="T6" fmla="*/ 0 w 12"/>
                  <a:gd name="T7" fmla="*/ 0 h 6"/>
                  <a:gd name="T8" fmla="*/ 8 w 12"/>
                  <a:gd name="T9" fmla="*/ 6 h 6"/>
                  <a:gd name="T10" fmla="*/ 12 w 12"/>
                  <a:gd name="T11" fmla="*/ 4 h 6"/>
                </a:gdLst>
                <a:ahLst/>
                <a:cxnLst>
                  <a:cxn ang="0">
                    <a:pos x="T0" y="T1"/>
                  </a:cxn>
                  <a:cxn ang="0">
                    <a:pos x="T2" y="T3"/>
                  </a:cxn>
                  <a:cxn ang="0">
                    <a:pos x="T4" y="T5"/>
                  </a:cxn>
                  <a:cxn ang="0">
                    <a:pos x="T6" y="T7"/>
                  </a:cxn>
                  <a:cxn ang="0">
                    <a:pos x="T8" y="T9"/>
                  </a:cxn>
                  <a:cxn ang="0">
                    <a:pos x="T10" y="T11"/>
                  </a:cxn>
                </a:cxnLst>
                <a:rect l="0" t="0" r="r" b="b"/>
                <a:pathLst>
                  <a:path w="12" h="6">
                    <a:moveTo>
                      <a:pt x="12" y="4"/>
                    </a:moveTo>
                    <a:cubicBezTo>
                      <a:pt x="11" y="3"/>
                      <a:pt x="10" y="2"/>
                      <a:pt x="9" y="2"/>
                    </a:cubicBezTo>
                    <a:cubicBezTo>
                      <a:pt x="7" y="2"/>
                      <a:pt x="5" y="0"/>
                      <a:pt x="4" y="0"/>
                    </a:cubicBezTo>
                    <a:cubicBezTo>
                      <a:pt x="2" y="0"/>
                      <a:pt x="1" y="0"/>
                      <a:pt x="0" y="0"/>
                    </a:cubicBezTo>
                    <a:cubicBezTo>
                      <a:pt x="3" y="4"/>
                      <a:pt x="4" y="6"/>
                      <a:pt x="8" y="6"/>
                    </a:cubicBezTo>
                    <a:cubicBezTo>
                      <a:pt x="9" y="6"/>
                      <a:pt x="11" y="5"/>
                      <a:pt x="12"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4" name="Freeform 290"/>
              <p:cNvSpPr>
                <a:spLocks/>
              </p:cNvSpPr>
              <p:nvPr/>
            </p:nvSpPr>
            <p:spPr bwMode="auto">
              <a:xfrm>
                <a:off x="1558" y="910"/>
                <a:ext cx="12" cy="12"/>
              </a:xfrm>
              <a:custGeom>
                <a:avLst/>
                <a:gdLst>
                  <a:gd name="T0" fmla="*/ 5 w 5"/>
                  <a:gd name="T1" fmla="*/ 1 h 5"/>
                  <a:gd name="T2" fmla="*/ 3 w 5"/>
                  <a:gd name="T3" fmla="*/ 1 h 5"/>
                  <a:gd name="T4" fmla="*/ 0 w 5"/>
                  <a:gd name="T5" fmla="*/ 3 h 5"/>
                  <a:gd name="T6" fmla="*/ 0 w 5"/>
                  <a:gd name="T7" fmla="*/ 5 h 5"/>
                  <a:gd name="T8" fmla="*/ 3 w 5"/>
                  <a:gd name="T9" fmla="*/ 5 h 5"/>
                  <a:gd name="T10" fmla="*/ 5 w 5"/>
                  <a:gd name="T11" fmla="*/ 1 h 5"/>
                </a:gdLst>
                <a:ahLst/>
                <a:cxnLst>
                  <a:cxn ang="0">
                    <a:pos x="T0" y="T1"/>
                  </a:cxn>
                  <a:cxn ang="0">
                    <a:pos x="T2" y="T3"/>
                  </a:cxn>
                  <a:cxn ang="0">
                    <a:pos x="T4" y="T5"/>
                  </a:cxn>
                  <a:cxn ang="0">
                    <a:pos x="T6" y="T7"/>
                  </a:cxn>
                  <a:cxn ang="0">
                    <a:pos x="T8" y="T9"/>
                  </a:cxn>
                  <a:cxn ang="0">
                    <a:pos x="T10" y="T11"/>
                  </a:cxn>
                </a:cxnLst>
                <a:rect l="0" t="0" r="r" b="b"/>
                <a:pathLst>
                  <a:path w="5" h="5">
                    <a:moveTo>
                      <a:pt x="5" y="1"/>
                    </a:moveTo>
                    <a:cubicBezTo>
                      <a:pt x="5" y="0"/>
                      <a:pt x="4" y="1"/>
                      <a:pt x="3" y="1"/>
                    </a:cubicBezTo>
                    <a:cubicBezTo>
                      <a:pt x="0" y="3"/>
                      <a:pt x="0" y="3"/>
                      <a:pt x="0" y="3"/>
                    </a:cubicBezTo>
                    <a:cubicBezTo>
                      <a:pt x="0" y="5"/>
                      <a:pt x="0" y="5"/>
                      <a:pt x="0" y="5"/>
                    </a:cubicBezTo>
                    <a:cubicBezTo>
                      <a:pt x="3" y="5"/>
                      <a:pt x="3" y="5"/>
                      <a:pt x="3" y="5"/>
                    </a:cubicBezTo>
                    <a:cubicBezTo>
                      <a:pt x="5" y="5"/>
                      <a:pt x="5" y="3"/>
                      <a:pt x="5" y="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5" name="Freeform 291"/>
              <p:cNvSpPr>
                <a:spLocks/>
              </p:cNvSpPr>
              <p:nvPr/>
            </p:nvSpPr>
            <p:spPr bwMode="auto">
              <a:xfrm>
                <a:off x="1454" y="679"/>
                <a:ext cx="33" cy="19"/>
              </a:xfrm>
              <a:custGeom>
                <a:avLst/>
                <a:gdLst>
                  <a:gd name="T0" fmla="*/ 5 w 14"/>
                  <a:gd name="T1" fmla="*/ 8 h 8"/>
                  <a:gd name="T2" fmla="*/ 14 w 14"/>
                  <a:gd name="T3" fmla="*/ 2 h 8"/>
                  <a:gd name="T4" fmla="*/ 4 w 14"/>
                  <a:gd name="T5" fmla="*/ 1 h 8"/>
                  <a:gd name="T6" fmla="*/ 0 w 14"/>
                  <a:gd name="T7" fmla="*/ 5 h 8"/>
                  <a:gd name="T8" fmla="*/ 5 w 14"/>
                  <a:gd name="T9" fmla="*/ 8 h 8"/>
                </a:gdLst>
                <a:ahLst/>
                <a:cxnLst>
                  <a:cxn ang="0">
                    <a:pos x="T0" y="T1"/>
                  </a:cxn>
                  <a:cxn ang="0">
                    <a:pos x="T2" y="T3"/>
                  </a:cxn>
                  <a:cxn ang="0">
                    <a:pos x="T4" y="T5"/>
                  </a:cxn>
                  <a:cxn ang="0">
                    <a:pos x="T6" y="T7"/>
                  </a:cxn>
                  <a:cxn ang="0">
                    <a:pos x="T8" y="T9"/>
                  </a:cxn>
                </a:cxnLst>
                <a:rect l="0" t="0" r="r" b="b"/>
                <a:pathLst>
                  <a:path w="14" h="8">
                    <a:moveTo>
                      <a:pt x="5" y="8"/>
                    </a:moveTo>
                    <a:cubicBezTo>
                      <a:pt x="11" y="8"/>
                      <a:pt x="13" y="5"/>
                      <a:pt x="14" y="2"/>
                    </a:cubicBezTo>
                    <a:cubicBezTo>
                      <a:pt x="8" y="0"/>
                      <a:pt x="7" y="1"/>
                      <a:pt x="4" y="1"/>
                    </a:cubicBezTo>
                    <a:cubicBezTo>
                      <a:pt x="3" y="1"/>
                      <a:pt x="0" y="2"/>
                      <a:pt x="0" y="5"/>
                    </a:cubicBezTo>
                    <a:cubicBezTo>
                      <a:pt x="2" y="7"/>
                      <a:pt x="4" y="8"/>
                      <a:pt x="5"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6" name="Freeform 292"/>
              <p:cNvSpPr>
                <a:spLocks/>
              </p:cNvSpPr>
              <p:nvPr/>
            </p:nvSpPr>
            <p:spPr bwMode="auto">
              <a:xfrm>
                <a:off x="1482" y="672"/>
                <a:ext cx="45" cy="31"/>
              </a:xfrm>
              <a:custGeom>
                <a:avLst/>
                <a:gdLst>
                  <a:gd name="T0" fmla="*/ 0 w 19"/>
                  <a:gd name="T1" fmla="*/ 12 h 13"/>
                  <a:gd name="T2" fmla="*/ 4 w 19"/>
                  <a:gd name="T3" fmla="*/ 13 h 13"/>
                  <a:gd name="T4" fmla="*/ 19 w 19"/>
                  <a:gd name="T5" fmla="*/ 2 h 13"/>
                  <a:gd name="T6" fmla="*/ 4 w 19"/>
                  <a:gd name="T7" fmla="*/ 3 h 13"/>
                  <a:gd name="T8" fmla="*/ 6 w 19"/>
                  <a:gd name="T9" fmla="*/ 7 h 13"/>
                  <a:gd name="T10" fmla="*/ 0 w 19"/>
                  <a:gd name="T11" fmla="*/ 12 h 13"/>
                </a:gdLst>
                <a:ahLst/>
                <a:cxnLst>
                  <a:cxn ang="0">
                    <a:pos x="T0" y="T1"/>
                  </a:cxn>
                  <a:cxn ang="0">
                    <a:pos x="T2" y="T3"/>
                  </a:cxn>
                  <a:cxn ang="0">
                    <a:pos x="T4" y="T5"/>
                  </a:cxn>
                  <a:cxn ang="0">
                    <a:pos x="T6" y="T7"/>
                  </a:cxn>
                  <a:cxn ang="0">
                    <a:pos x="T8" y="T9"/>
                  </a:cxn>
                  <a:cxn ang="0">
                    <a:pos x="T10" y="T11"/>
                  </a:cxn>
                </a:cxnLst>
                <a:rect l="0" t="0" r="r" b="b"/>
                <a:pathLst>
                  <a:path w="19" h="13">
                    <a:moveTo>
                      <a:pt x="0" y="12"/>
                    </a:moveTo>
                    <a:cubicBezTo>
                      <a:pt x="1" y="13"/>
                      <a:pt x="3" y="13"/>
                      <a:pt x="4" y="13"/>
                    </a:cubicBezTo>
                    <a:cubicBezTo>
                      <a:pt x="8" y="13"/>
                      <a:pt x="17" y="8"/>
                      <a:pt x="19" y="2"/>
                    </a:cubicBezTo>
                    <a:cubicBezTo>
                      <a:pt x="13" y="2"/>
                      <a:pt x="5" y="0"/>
                      <a:pt x="4" y="3"/>
                    </a:cubicBezTo>
                    <a:cubicBezTo>
                      <a:pt x="4" y="5"/>
                      <a:pt x="5" y="7"/>
                      <a:pt x="6" y="7"/>
                    </a:cubicBezTo>
                    <a:cubicBezTo>
                      <a:pt x="4" y="8"/>
                      <a:pt x="3" y="11"/>
                      <a:pt x="0"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7" name="Freeform 293"/>
              <p:cNvSpPr>
                <a:spLocks/>
              </p:cNvSpPr>
              <p:nvPr/>
            </p:nvSpPr>
            <p:spPr bwMode="auto">
              <a:xfrm>
                <a:off x="1527" y="691"/>
                <a:ext cx="24" cy="16"/>
              </a:xfrm>
              <a:custGeom>
                <a:avLst/>
                <a:gdLst>
                  <a:gd name="T0" fmla="*/ 6 w 10"/>
                  <a:gd name="T1" fmla="*/ 6 h 7"/>
                  <a:gd name="T2" fmla="*/ 10 w 10"/>
                  <a:gd name="T3" fmla="*/ 3 h 7"/>
                  <a:gd name="T4" fmla="*/ 9 w 10"/>
                  <a:gd name="T5" fmla="*/ 0 h 7"/>
                  <a:gd name="T6" fmla="*/ 0 w 10"/>
                  <a:gd name="T7" fmla="*/ 5 h 7"/>
                  <a:gd name="T8" fmla="*/ 6 w 10"/>
                  <a:gd name="T9" fmla="*/ 6 h 7"/>
                </a:gdLst>
                <a:ahLst/>
                <a:cxnLst>
                  <a:cxn ang="0">
                    <a:pos x="T0" y="T1"/>
                  </a:cxn>
                  <a:cxn ang="0">
                    <a:pos x="T2" y="T3"/>
                  </a:cxn>
                  <a:cxn ang="0">
                    <a:pos x="T4" y="T5"/>
                  </a:cxn>
                  <a:cxn ang="0">
                    <a:pos x="T6" y="T7"/>
                  </a:cxn>
                  <a:cxn ang="0">
                    <a:pos x="T8" y="T9"/>
                  </a:cxn>
                </a:cxnLst>
                <a:rect l="0" t="0" r="r" b="b"/>
                <a:pathLst>
                  <a:path w="10" h="7">
                    <a:moveTo>
                      <a:pt x="6" y="6"/>
                    </a:moveTo>
                    <a:cubicBezTo>
                      <a:pt x="10" y="6"/>
                      <a:pt x="10" y="6"/>
                      <a:pt x="10" y="3"/>
                    </a:cubicBezTo>
                    <a:cubicBezTo>
                      <a:pt x="10" y="2"/>
                      <a:pt x="10" y="0"/>
                      <a:pt x="9" y="0"/>
                    </a:cubicBezTo>
                    <a:cubicBezTo>
                      <a:pt x="0" y="5"/>
                      <a:pt x="0" y="5"/>
                      <a:pt x="0" y="5"/>
                    </a:cubicBezTo>
                    <a:cubicBezTo>
                      <a:pt x="2" y="7"/>
                      <a:pt x="4" y="6"/>
                      <a:pt x="6"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8" name="Freeform 294"/>
              <p:cNvSpPr>
                <a:spLocks/>
              </p:cNvSpPr>
              <p:nvPr/>
            </p:nvSpPr>
            <p:spPr bwMode="auto">
              <a:xfrm>
                <a:off x="1494" y="636"/>
                <a:ext cx="50" cy="26"/>
              </a:xfrm>
              <a:custGeom>
                <a:avLst/>
                <a:gdLst>
                  <a:gd name="T0" fmla="*/ 5 w 21"/>
                  <a:gd name="T1" fmla="*/ 6 h 11"/>
                  <a:gd name="T2" fmla="*/ 4 w 21"/>
                  <a:gd name="T3" fmla="*/ 11 h 11"/>
                  <a:gd name="T4" fmla="*/ 8 w 21"/>
                  <a:gd name="T5" fmla="*/ 11 h 11"/>
                  <a:gd name="T6" fmla="*/ 10 w 21"/>
                  <a:gd name="T7" fmla="*/ 9 h 11"/>
                  <a:gd name="T8" fmla="*/ 15 w 21"/>
                  <a:gd name="T9" fmla="*/ 9 h 11"/>
                  <a:gd name="T10" fmla="*/ 14 w 21"/>
                  <a:gd name="T11" fmla="*/ 8 h 11"/>
                  <a:gd name="T12" fmla="*/ 21 w 21"/>
                  <a:gd name="T13" fmla="*/ 6 h 11"/>
                  <a:gd name="T14" fmla="*/ 21 w 21"/>
                  <a:gd name="T15" fmla="*/ 3 h 11"/>
                  <a:gd name="T16" fmla="*/ 10 w 21"/>
                  <a:gd name="T17" fmla="*/ 0 h 11"/>
                  <a:gd name="T18" fmla="*/ 0 w 21"/>
                  <a:gd name="T19" fmla="*/ 4 h 11"/>
                  <a:gd name="T20" fmla="*/ 5 w 21"/>
                  <a:gd name="T2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1">
                    <a:moveTo>
                      <a:pt x="5" y="6"/>
                    </a:moveTo>
                    <a:cubicBezTo>
                      <a:pt x="5" y="8"/>
                      <a:pt x="4" y="9"/>
                      <a:pt x="4" y="11"/>
                    </a:cubicBezTo>
                    <a:cubicBezTo>
                      <a:pt x="8" y="11"/>
                      <a:pt x="8" y="11"/>
                      <a:pt x="8" y="11"/>
                    </a:cubicBezTo>
                    <a:cubicBezTo>
                      <a:pt x="10" y="9"/>
                      <a:pt x="10" y="9"/>
                      <a:pt x="10" y="9"/>
                    </a:cubicBezTo>
                    <a:cubicBezTo>
                      <a:pt x="12" y="9"/>
                      <a:pt x="13" y="9"/>
                      <a:pt x="15" y="9"/>
                    </a:cubicBezTo>
                    <a:cubicBezTo>
                      <a:pt x="14" y="8"/>
                      <a:pt x="14" y="8"/>
                      <a:pt x="14" y="8"/>
                    </a:cubicBezTo>
                    <a:cubicBezTo>
                      <a:pt x="17" y="9"/>
                      <a:pt x="19" y="10"/>
                      <a:pt x="21" y="6"/>
                    </a:cubicBezTo>
                    <a:cubicBezTo>
                      <a:pt x="21" y="3"/>
                      <a:pt x="21" y="3"/>
                      <a:pt x="21" y="3"/>
                    </a:cubicBezTo>
                    <a:cubicBezTo>
                      <a:pt x="17" y="3"/>
                      <a:pt x="15" y="0"/>
                      <a:pt x="10" y="0"/>
                    </a:cubicBezTo>
                    <a:cubicBezTo>
                      <a:pt x="7" y="0"/>
                      <a:pt x="0" y="0"/>
                      <a:pt x="0" y="4"/>
                    </a:cubicBezTo>
                    <a:cubicBezTo>
                      <a:pt x="0" y="6"/>
                      <a:pt x="2" y="6"/>
                      <a:pt x="5"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9" name="Freeform 295"/>
              <p:cNvSpPr>
                <a:spLocks/>
              </p:cNvSpPr>
              <p:nvPr/>
            </p:nvSpPr>
            <p:spPr bwMode="auto">
              <a:xfrm>
                <a:off x="1558" y="644"/>
                <a:ext cx="33" cy="16"/>
              </a:xfrm>
              <a:custGeom>
                <a:avLst/>
                <a:gdLst>
                  <a:gd name="T0" fmla="*/ 3 w 14"/>
                  <a:gd name="T1" fmla="*/ 7 h 7"/>
                  <a:gd name="T2" fmla="*/ 14 w 14"/>
                  <a:gd name="T3" fmla="*/ 2 h 7"/>
                  <a:gd name="T4" fmla="*/ 0 w 14"/>
                  <a:gd name="T5" fmla="*/ 2 h 7"/>
                  <a:gd name="T6" fmla="*/ 0 w 14"/>
                  <a:gd name="T7" fmla="*/ 5 h 7"/>
                  <a:gd name="T8" fmla="*/ 3 w 14"/>
                  <a:gd name="T9" fmla="*/ 7 h 7"/>
                </a:gdLst>
                <a:ahLst/>
                <a:cxnLst>
                  <a:cxn ang="0">
                    <a:pos x="T0" y="T1"/>
                  </a:cxn>
                  <a:cxn ang="0">
                    <a:pos x="T2" y="T3"/>
                  </a:cxn>
                  <a:cxn ang="0">
                    <a:pos x="T4" y="T5"/>
                  </a:cxn>
                  <a:cxn ang="0">
                    <a:pos x="T6" y="T7"/>
                  </a:cxn>
                  <a:cxn ang="0">
                    <a:pos x="T8" y="T9"/>
                  </a:cxn>
                </a:cxnLst>
                <a:rect l="0" t="0" r="r" b="b"/>
                <a:pathLst>
                  <a:path w="14" h="7">
                    <a:moveTo>
                      <a:pt x="3" y="7"/>
                    </a:moveTo>
                    <a:cubicBezTo>
                      <a:pt x="10" y="7"/>
                      <a:pt x="13" y="6"/>
                      <a:pt x="14" y="2"/>
                    </a:cubicBezTo>
                    <a:cubicBezTo>
                      <a:pt x="9" y="0"/>
                      <a:pt x="2" y="0"/>
                      <a:pt x="0" y="2"/>
                    </a:cubicBezTo>
                    <a:cubicBezTo>
                      <a:pt x="0" y="5"/>
                      <a:pt x="0" y="5"/>
                      <a:pt x="0" y="5"/>
                    </a:cubicBezTo>
                    <a:cubicBezTo>
                      <a:pt x="1" y="7"/>
                      <a:pt x="2" y="7"/>
                      <a:pt x="3"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0" name="Freeform 296"/>
              <p:cNvSpPr>
                <a:spLocks/>
              </p:cNvSpPr>
              <p:nvPr/>
            </p:nvSpPr>
            <p:spPr bwMode="auto">
              <a:xfrm>
                <a:off x="1551" y="667"/>
                <a:ext cx="23" cy="19"/>
              </a:xfrm>
              <a:custGeom>
                <a:avLst/>
                <a:gdLst>
                  <a:gd name="T0" fmla="*/ 6 w 10"/>
                  <a:gd name="T1" fmla="*/ 8 h 8"/>
                  <a:gd name="T2" fmla="*/ 10 w 10"/>
                  <a:gd name="T3" fmla="*/ 3 h 8"/>
                  <a:gd name="T4" fmla="*/ 4 w 10"/>
                  <a:gd name="T5" fmla="*/ 0 h 8"/>
                  <a:gd name="T6" fmla="*/ 0 w 10"/>
                  <a:gd name="T7" fmla="*/ 4 h 8"/>
                  <a:gd name="T8" fmla="*/ 6 w 10"/>
                  <a:gd name="T9" fmla="*/ 8 h 8"/>
                </a:gdLst>
                <a:ahLst/>
                <a:cxnLst>
                  <a:cxn ang="0">
                    <a:pos x="T0" y="T1"/>
                  </a:cxn>
                  <a:cxn ang="0">
                    <a:pos x="T2" y="T3"/>
                  </a:cxn>
                  <a:cxn ang="0">
                    <a:pos x="T4" y="T5"/>
                  </a:cxn>
                  <a:cxn ang="0">
                    <a:pos x="T6" y="T7"/>
                  </a:cxn>
                  <a:cxn ang="0">
                    <a:pos x="T8" y="T9"/>
                  </a:cxn>
                </a:cxnLst>
                <a:rect l="0" t="0" r="r" b="b"/>
                <a:pathLst>
                  <a:path w="10" h="8">
                    <a:moveTo>
                      <a:pt x="6" y="8"/>
                    </a:moveTo>
                    <a:cubicBezTo>
                      <a:pt x="8" y="8"/>
                      <a:pt x="10" y="5"/>
                      <a:pt x="10" y="3"/>
                    </a:cubicBezTo>
                    <a:cubicBezTo>
                      <a:pt x="4" y="0"/>
                      <a:pt x="4" y="0"/>
                      <a:pt x="4" y="0"/>
                    </a:cubicBezTo>
                    <a:cubicBezTo>
                      <a:pt x="2" y="0"/>
                      <a:pt x="0" y="2"/>
                      <a:pt x="0" y="4"/>
                    </a:cubicBezTo>
                    <a:cubicBezTo>
                      <a:pt x="0" y="7"/>
                      <a:pt x="4" y="8"/>
                      <a:pt x="6"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1" name="Freeform 297"/>
              <p:cNvSpPr>
                <a:spLocks/>
              </p:cNvSpPr>
              <p:nvPr/>
            </p:nvSpPr>
            <p:spPr bwMode="auto">
              <a:xfrm>
                <a:off x="1385" y="660"/>
                <a:ext cx="29" cy="7"/>
              </a:xfrm>
              <a:custGeom>
                <a:avLst/>
                <a:gdLst>
                  <a:gd name="T0" fmla="*/ 3 w 12"/>
                  <a:gd name="T1" fmla="*/ 3 h 3"/>
                  <a:gd name="T2" fmla="*/ 12 w 12"/>
                  <a:gd name="T3" fmla="*/ 1 h 3"/>
                  <a:gd name="T4" fmla="*/ 0 w 12"/>
                  <a:gd name="T5" fmla="*/ 1 h 3"/>
                  <a:gd name="T6" fmla="*/ 3 w 12"/>
                  <a:gd name="T7" fmla="*/ 3 h 3"/>
                </a:gdLst>
                <a:ahLst/>
                <a:cxnLst>
                  <a:cxn ang="0">
                    <a:pos x="T0" y="T1"/>
                  </a:cxn>
                  <a:cxn ang="0">
                    <a:pos x="T2" y="T3"/>
                  </a:cxn>
                  <a:cxn ang="0">
                    <a:pos x="T4" y="T5"/>
                  </a:cxn>
                  <a:cxn ang="0">
                    <a:pos x="T6" y="T7"/>
                  </a:cxn>
                </a:cxnLst>
                <a:rect l="0" t="0" r="r" b="b"/>
                <a:pathLst>
                  <a:path w="12" h="3">
                    <a:moveTo>
                      <a:pt x="3" y="3"/>
                    </a:moveTo>
                    <a:cubicBezTo>
                      <a:pt x="12" y="1"/>
                      <a:pt x="12" y="1"/>
                      <a:pt x="12" y="1"/>
                    </a:cubicBezTo>
                    <a:cubicBezTo>
                      <a:pt x="7" y="0"/>
                      <a:pt x="4" y="0"/>
                      <a:pt x="0" y="1"/>
                    </a:cubicBezTo>
                    <a:cubicBezTo>
                      <a:pt x="0" y="2"/>
                      <a:pt x="1" y="3"/>
                      <a:pt x="3"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2" name="Freeform 298"/>
              <p:cNvSpPr>
                <a:spLocks/>
              </p:cNvSpPr>
              <p:nvPr/>
            </p:nvSpPr>
            <p:spPr bwMode="auto">
              <a:xfrm>
                <a:off x="1397" y="632"/>
                <a:ext cx="47" cy="26"/>
              </a:xfrm>
              <a:custGeom>
                <a:avLst/>
                <a:gdLst>
                  <a:gd name="T0" fmla="*/ 12 w 20"/>
                  <a:gd name="T1" fmla="*/ 11 h 11"/>
                  <a:gd name="T2" fmla="*/ 20 w 20"/>
                  <a:gd name="T3" fmla="*/ 8 h 11"/>
                  <a:gd name="T4" fmla="*/ 0 w 20"/>
                  <a:gd name="T5" fmla="*/ 8 h 11"/>
                  <a:gd name="T6" fmla="*/ 12 w 20"/>
                  <a:gd name="T7" fmla="*/ 11 h 11"/>
                </a:gdLst>
                <a:ahLst/>
                <a:cxnLst>
                  <a:cxn ang="0">
                    <a:pos x="T0" y="T1"/>
                  </a:cxn>
                  <a:cxn ang="0">
                    <a:pos x="T2" y="T3"/>
                  </a:cxn>
                  <a:cxn ang="0">
                    <a:pos x="T4" y="T5"/>
                  </a:cxn>
                  <a:cxn ang="0">
                    <a:pos x="T6" y="T7"/>
                  </a:cxn>
                </a:cxnLst>
                <a:rect l="0" t="0" r="r" b="b"/>
                <a:pathLst>
                  <a:path w="20" h="11">
                    <a:moveTo>
                      <a:pt x="12" y="11"/>
                    </a:moveTo>
                    <a:cubicBezTo>
                      <a:pt x="20" y="8"/>
                      <a:pt x="20" y="8"/>
                      <a:pt x="20" y="8"/>
                    </a:cubicBezTo>
                    <a:cubicBezTo>
                      <a:pt x="20" y="8"/>
                      <a:pt x="0" y="0"/>
                      <a:pt x="0" y="8"/>
                    </a:cubicBezTo>
                    <a:cubicBezTo>
                      <a:pt x="0" y="10"/>
                      <a:pt x="12" y="11"/>
                      <a:pt x="12"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3" name="Freeform 299"/>
              <p:cNvSpPr>
                <a:spLocks/>
              </p:cNvSpPr>
              <p:nvPr/>
            </p:nvSpPr>
            <p:spPr bwMode="auto">
              <a:xfrm>
                <a:off x="766" y="991"/>
                <a:ext cx="17" cy="14"/>
              </a:xfrm>
              <a:custGeom>
                <a:avLst/>
                <a:gdLst>
                  <a:gd name="T0" fmla="*/ 0 w 7"/>
                  <a:gd name="T1" fmla="*/ 6 h 6"/>
                  <a:gd name="T2" fmla="*/ 2 w 7"/>
                  <a:gd name="T3" fmla="*/ 6 h 6"/>
                  <a:gd name="T4" fmla="*/ 7 w 7"/>
                  <a:gd name="T5" fmla="*/ 2 h 6"/>
                  <a:gd name="T6" fmla="*/ 5 w 7"/>
                  <a:gd name="T7" fmla="*/ 0 h 6"/>
                  <a:gd name="T8" fmla="*/ 0 w 7"/>
                  <a:gd name="T9" fmla="*/ 6 h 6"/>
                </a:gdLst>
                <a:ahLst/>
                <a:cxnLst>
                  <a:cxn ang="0">
                    <a:pos x="T0" y="T1"/>
                  </a:cxn>
                  <a:cxn ang="0">
                    <a:pos x="T2" y="T3"/>
                  </a:cxn>
                  <a:cxn ang="0">
                    <a:pos x="T4" y="T5"/>
                  </a:cxn>
                  <a:cxn ang="0">
                    <a:pos x="T6" y="T7"/>
                  </a:cxn>
                  <a:cxn ang="0">
                    <a:pos x="T8" y="T9"/>
                  </a:cxn>
                </a:cxnLst>
                <a:rect l="0" t="0" r="r" b="b"/>
                <a:pathLst>
                  <a:path w="7" h="6">
                    <a:moveTo>
                      <a:pt x="0" y="6"/>
                    </a:moveTo>
                    <a:cubicBezTo>
                      <a:pt x="2" y="6"/>
                      <a:pt x="2" y="6"/>
                      <a:pt x="2" y="6"/>
                    </a:cubicBezTo>
                    <a:cubicBezTo>
                      <a:pt x="5" y="4"/>
                      <a:pt x="5" y="3"/>
                      <a:pt x="7" y="2"/>
                    </a:cubicBezTo>
                    <a:cubicBezTo>
                      <a:pt x="5" y="0"/>
                      <a:pt x="5" y="0"/>
                      <a:pt x="5" y="0"/>
                    </a:cubicBezTo>
                    <a:cubicBezTo>
                      <a:pt x="3" y="1"/>
                      <a:pt x="1" y="4"/>
                      <a:pt x="0"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4" name="Freeform 300"/>
              <p:cNvSpPr>
                <a:spLocks/>
              </p:cNvSpPr>
              <p:nvPr/>
            </p:nvSpPr>
            <p:spPr bwMode="auto">
              <a:xfrm>
                <a:off x="776" y="1021"/>
                <a:ext cx="12" cy="24"/>
              </a:xfrm>
              <a:custGeom>
                <a:avLst/>
                <a:gdLst>
                  <a:gd name="T0" fmla="*/ 0 w 5"/>
                  <a:gd name="T1" fmla="*/ 4 h 10"/>
                  <a:gd name="T2" fmla="*/ 2 w 5"/>
                  <a:gd name="T3" fmla="*/ 10 h 10"/>
                  <a:gd name="T4" fmla="*/ 5 w 5"/>
                  <a:gd name="T5" fmla="*/ 10 h 10"/>
                  <a:gd name="T6" fmla="*/ 5 w 5"/>
                  <a:gd name="T7" fmla="*/ 0 h 10"/>
                  <a:gd name="T8" fmla="*/ 0 w 5"/>
                  <a:gd name="T9" fmla="*/ 4 h 10"/>
                </a:gdLst>
                <a:ahLst/>
                <a:cxnLst>
                  <a:cxn ang="0">
                    <a:pos x="T0" y="T1"/>
                  </a:cxn>
                  <a:cxn ang="0">
                    <a:pos x="T2" y="T3"/>
                  </a:cxn>
                  <a:cxn ang="0">
                    <a:pos x="T4" y="T5"/>
                  </a:cxn>
                  <a:cxn ang="0">
                    <a:pos x="T6" y="T7"/>
                  </a:cxn>
                  <a:cxn ang="0">
                    <a:pos x="T8" y="T9"/>
                  </a:cxn>
                </a:cxnLst>
                <a:rect l="0" t="0" r="r" b="b"/>
                <a:pathLst>
                  <a:path w="5" h="10">
                    <a:moveTo>
                      <a:pt x="0" y="4"/>
                    </a:moveTo>
                    <a:cubicBezTo>
                      <a:pt x="0" y="7"/>
                      <a:pt x="1" y="8"/>
                      <a:pt x="2" y="10"/>
                    </a:cubicBezTo>
                    <a:cubicBezTo>
                      <a:pt x="5" y="10"/>
                      <a:pt x="5" y="10"/>
                      <a:pt x="5" y="10"/>
                    </a:cubicBezTo>
                    <a:cubicBezTo>
                      <a:pt x="5" y="0"/>
                      <a:pt x="5" y="0"/>
                      <a:pt x="5" y="0"/>
                    </a:cubicBezTo>
                    <a:cubicBezTo>
                      <a:pt x="2" y="1"/>
                      <a:pt x="0" y="3"/>
                      <a:pt x="0"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5" name="Freeform 301"/>
              <p:cNvSpPr>
                <a:spLocks/>
              </p:cNvSpPr>
              <p:nvPr/>
            </p:nvSpPr>
            <p:spPr bwMode="auto">
              <a:xfrm>
                <a:off x="514" y="988"/>
                <a:ext cx="45" cy="31"/>
              </a:xfrm>
              <a:custGeom>
                <a:avLst/>
                <a:gdLst>
                  <a:gd name="T0" fmla="*/ 10 w 19"/>
                  <a:gd name="T1" fmla="*/ 0 h 13"/>
                  <a:gd name="T2" fmla="*/ 7 w 19"/>
                  <a:gd name="T3" fmla="*/ 5 h 13"/>
                  <a:gd name="T4" fmla="*/ 4 w 19"/>
                  <a:gd name="T5" fmla="*/ 5 h 13"/>
                  <a:gd name="T6" fmla="*/ 0 w 19"/>
                  <a:gd name="T7" fmla="*/ 7 h 13"/>
                  <a:gd name="T8" fmla="*/ 4 w 19"/>
                  <a:gd name="T9" fmla="*/ 13 h 13"/>
                  <a:gd name="T10" fmla="*/ 19 w 19"/>
                  <a:gd name="T11" fmla="*/ 2 h 13"/>
                  <a:gd name="T12" fmla="*/ 19 w 19"/>
                  <a:gd name="T13" fmla="*/ 0 h 13"/>
                  <a:gd name="T14" fmla="*/ 10 w 19"/>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3">
                    <a:moveTo>
                      <a:pt x="10" y="0"/>
                    </a:moveTo>
                    <a:cubicBezTo>
                      <a:pt x="10" y="2"/>
                      <a:pt x="9" y="5"/>
                      <a:pt x="7" y="5"/>
                    </a:cubicBezTo>
                    <a:cubicBezTo>
                      <a:pt x="6" y="5"/>
                      <a:pt x="5" y="5"/>
                      <a:pt x="4" y="5"/>
                    </a:cubicBezTo>
                    <a:cubicBezTo>
                      <a:pt x="2" y="5"/>
                      <a:pt x="0" y="5"/>
                      <a:pt x="0" y="7"/>
                    </a:cubicBezTo>
                    <a:cubicBezTo>
                      <a:pt x="0" y="10"/>
                      <a:pt x="2" y="13"/>
                      <a:pt x="4" y="13"/>
                    </a:cubicBezTo>
                    <a:cubicBezTo>
                      <a:pt x="6" y="8"/>
                      <a:pt x="15" y="3"/>
                      <a:pt x="19" y="2"/>
                    </a:cubicBezTo>
                    <a:cubicBezTo>
                      <a:pt x="19" y="1"/>
                      <a:pt x="19" y="1"/>
                      <a:pt x="19" y="0"/>
                    </a:cubicBezTo>
                    <a:cubicBezTo>
                      <a:pt x="15" y="1"/>
                      <a:pt x="11" y="3"/>
                      <a:pt x="1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6" name="Freeform 302"/>
              <p:cNvSpPr>
                <a:spLocks/>
              </p:cNvSpPr>
              <p:nvPr/>
            </p:nvSpPr>
            <p:spPr bwMode="auto">
              <a:xfrm>
                <a:off x="1629" y="3204"/>
                <a:ext cx="14" cy="9"/>
              </a:xfrm>
              <a:custGeom>
                <a:avLst/>
                <a:gdLst>
                  <a:gd name="T0" fmla="*/ 0 w 6"/>
                  <a:gd name="T1" fmla="*/ 1 h 4"/>
                  <a:gd name="T2" fmla="*/ 6 w 6"/>
                  <a:gd name="T3" fmla="*/ 1 h 4"/>
                  <a:gd name="T4" fmla="*/ 0 w 6"/>
                  <a:gd name="T5" fmla="*/ 1 h 4"/>
                </a:gdLst>
                <a:ahLst/>
                <a:cxnLst>
                  <a:cxn ang="0">
                    <a:pos x="T0" y="T1"/>
                  </a:cxn>
                  <a:cxn ang="0">
                    <a:pos x="T2" y="T3"/>
                  </a:cxn>
                  <a:cxn ang="0">
                    <a:pos x="T4" y="T5"/>
                  </a:cxn>
                </a:cxnLst>
                <a:rect l="0" t="0" r="r" b="b"/>
                <a:pathLst>
                  <a:path w="6" h="4">
                    <a:moveTo>
                      <a:pt x="0" y="1"/>
                    </a:moveTo>
                    <a:cubicBezTo>
                      <a:pt x="2" y="4"/>
                      <a:pt x="4" y="3"/>
                      <a:pt x="6" y="1"/>
                    </a:cubicBezTo>
                    <a:cubicBezTo>
                      <a:pt x="4" y="0"/>
                      <a:pt x="2" y="0"/>
                      <a:pt x="0" y="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7" name="Freeform 303"/>
              <p:cNvSpPr>
                <a:spLocks/>
              </p:cNvSpPr>
              <p:nvPr/>
            </p:nvSpPr>
            <p:spPr bwMode="auto">
              <a:xfrm>
                <a:off x="1588" y="3187"/>
                <a:ext cx="38" cy="12"/>
              </a:xfrm>
              <a:custGeom>
                <a:avLst/>
                <a:gdLst>
                  <a:gd name="T0" fmla="*/ 16 w 16"/>
                  <a:gd name="T1" fmla="*/ 2 h 5"/>
                  <a:gd name="T2" fmla="*/ 8 w 16"/>
                  <a:gd name="T3" fmla="*/ 2 h 5"/>
                  <a:gd name="T4" fmla="*/ 5 w 16"/>
                  <a:gd name="T5" fmla="*/ 0 h 5"/>
                  <a:gd name="T6" fmla="*/ 0 w 16"/>
                  <a:gd name="T7" fmla="*/ 2 h 5"/>
                  <a:gd name="T8" fmla="*/ 7 w 16"/>
                  <a:gd name="T9" fmla="*/ 3 h 5"/>
                  <a:gd name="T10" fmla="*/ 9 w 16"/>
                  <a:gd name="T11" fmla="*/ 5 h 5"/>
                  <a:gd name="T12" fmla="*/ 16 w 16"/>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16" h="5">
                    <a:moveTo>
                      <a:pt x="16" y="2"/>
                    </a:moveTo>
                    <a:cubicBezTo>
                      <a:pt x="8" y="2"/>
                      <a:pt x="8" y="2"/>
                      <a:pt x="8" y="2"/>
                    </a:cubicBezTo>
                    <a:cubicBezTo>
                      <a:pt x="7" y="1"/>
                      <a:pt x="6" y="0"/>
                      <a:pt x="5" y="0"/>
                    </a:cubicBezTo>
                    <a:cubicBezTo>
                      <a:pt x="3" y="0"/>
                      <a:pt x="1" y="2"/>
                      <a:pt x="0" y="2"/>
                    </a:cubicBezTo>
                    <a:cubicBezTo>
                      <a:pt x="3" y="2"/>
                      <a:pt x="5" y="3"/>
                      <a:pt x="7" y="3"/>
                    </a:cubicBezTo>
                    <a:cubicBezTo>
                      <a:pt x="7" y="4"/>
                      <a:pt x="8" y="4"/>
                      <a:pt x="9" y="5"/>
                    </a:cubicBezTo>
                    <a:cubicBezTo>
                      <a:pt x="10" y="2"/>
                      <a:pt x="15" y="4"/>
                      <a:pt x="16"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8" name="Freeform 304"/>
              <p:cNvSpPr>
                <a:spLocks/>
              </p:cNvSpPr>
              <p:nvPr/>
            </p:nvSpPr>
            <p:spPr bwMode="auto">
              <a:xfrm>
                <a:off x="1584" y="3176"/>
                <a:ext cx="14" cy="16"/>
              </a:xfrm>
              <a:custGeom>
                <a:avLst/>
                <a:gdLst>
                  <a:gd name="T0" fmla="*/ 6 w 6"/>
                  <a:gd name="T1" fmla="*/ 2 h 7"/>
                  <a:gd name="T2" fmla="*/ 4 w 6"/>
                  <a:gd name="T3" fmla="*/ 0 h 7"/>
                  <a:gd name="T4" fmla="*/ 0 w 6"/>
                  <a:gd name="T5" fmla="*/ 3 h 7"/>
                  <a:gd name="T6" fmla="*/ 6 w 6"/>
                  <a:gd name="T7" fmla="*/ 2 h 7"/>
                </a:gdLst>
                <a:ahLst/>
                <a:cxnLst>
                  <a:cxn ang="0">
                    <a:pos x="T0" y="T1"/>
                  </a:cxn>
                  <a:cxn ang="0">
                    <a:pos x="T2" y="T3"/>
                  </a:cxn>
                  <a:cxn ang="0">
                    <a:pos x="T4" y="T5"/>
                  </a:cxn>
                  <a:cxn ang="0">
                    <a:pos x="T6" y="T7"/>
                  </a:cxn>
                </a:cxnLst>
                <a:rect l="0" t="0" r="r" b="b"/>
                <a:pathLst>
                  <a:path w="6" h="7">
                    <a:moveTo>
                      <a:pt x="6" y="2"/>
                    </a:moveTo>
                    <a:cubicBezTo>
                      <a:pt x="6" y="2"/>
                      <a:pt x="4" y="1"/>
                      <a:pt x="4" y="0"/>
                    </a:cubicBezTo>
                    <a:cubicBezTo>
                      <a:pt x="2" y="1"/>
                      <a:pt x="0" y="1"/>
                      <a:pt x="0" y="3"/>
                    </a:cubicBezTo>
                    <a:cubicBezTo>
                      <a:pt x="0" y="7"/>
                      <a:pt x="5" y="5"/>
                      <a:pt x="6"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9" name="Freeform 305"/>
              <p:cNvSpPr>
                <a:spLocks/>
              </p:cNvSpPr>
              <p:nvPr/>
            </p:nvSpPr>
            <p:spPr bwMode="auto">
              <a:xfrm>
                <a:off x="1551" y="3159"/>
                <a:ext cx="21" cy="9"/>
              </a:xfrm>
              <a:custGeom>
                <a:avLst/>
                <a:gdLst>
                  <a:gd name="T0" fmla="*/ 5 w 9"/>
                  <a:gd name="T1" fmla="*/ 0 h 4"/>
                  <a:gd name="T2" fmla="*/ 0 w 9"/>
                  <a:gd name="T3" fmla="*/ 2 h 4"/>
                  <a:gd name="T4" fmla="*/ 3 w 9"/>
                  <a:gd name="T5" fmla="*/ 4 h 4"/>
                  <a:gd name="T6" fmla="*/ 9 w 9"/>
                  <a:gd name="T7" fmla="*/ 2 h 4"/>
                  <a:gd name="T8" fmla="*/ 5 w 9"/>
                  <a:gd name="T9" fmla="*/ 0 h 4"/>
                </a:gdLst>
                <a:ahLst/>
                <a:cxnLst>
                  <a:cxn ang="0">
                    <a:pos x="T0" y="T1"/>
                  </a:cxn>
                  <a:cxn ang="0">
                    <a:pos x="T2" y="T3"/>
                  </a:cxn>
                  <a:cxn ang="0">
                    <a:pos x="T4" y="T5"/>
                  </a:cxn>
                  <a:cxn ang="0">
                    <a:pos x="T6" y="T7"/>
                  </a:cxn>
                  <a:cxn ang="0">
                    <a:pos x="T8" y="T9"/>
                  </a:cxn>
                </a:cxnLst>
                <a:rect l="0" t="0" r="r" b="b"/>
                <a:pathLst>
                  <a:path w="9" h="4">
                    <a:moveTo>
                      <a:pt x="5" y="0"/>
                    </a:moveTo>
                    <a:cubicBezTo>
                      <a:pt x="4" y="0"/>
                      <a:pt x="2" y="2"/>
                      <a:pt x="0" y="2"/>
                    </a:cubicBezTo>
                    <a:cubicBezTo>
                      <a:pt x="1" y="3"/>
                      <a:pt x="2" y="4"/>
                      <a:pt x="3" y="4"/>
                    </a:cubicBezTo>
                    <a:cubicBezTo>
                      <a:pt x="5" y="4"/>
                      <a:pt x="7" y="3"/>
                      <a:pt x="9" y="2"/>
                    </a:cubicBezTo>
                    <a:cubicBezTo>
                      <a:pt x="8" y="1"/>
                      <a:pt x="7" y="0"/>
                      <a:pt x="5"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0" name="Freeform 306"/>
              <p:cNvSpPr>
                <a:spLocks/>
              </p:cNvSpPr>
              <p:nvPr/>
            </p:nvSpPr>
            <p:spPr bwMode="auto">
              <a:xfrm>
                <a:off x="1546" y="3147"/>
                <a:ext cx="21" cy="7"/>
              </a:xfrm>
              <a:custGeom>
                <a:avLst/>
                <a:gdLst>
                  <a:gd name="T0" fmla="*/ 5 w 9"/>
                  <a:gd name="T1" fmla="*/ 0 h 3"/>
                  <a:gd name="T2" fmla="*/ 0 w 9"/>
                  <a:gd name="T3" fmla="*/ 3 h 3"/>
                  <a:gd name="T4" fmla="*/ 9 w 9"/>
                  <a:gd name="T5" fmla="*/ 2 h 3"/>
                  <a:gd name="T6" fmla="*/ 5 w 9"/>
                  <a:gd name="T7" fmla="*/ 0 h 3"/>
                </a:gdLst>
                <a:ahLst/>
                <a:cxnLst>
                  <a:cxn ang="0">
                    <a:pos x="T0" y="T1"/>
                  </a:cxn>
                  <a:cxn ang="0">
                    <a:pos x="T2" y="T3"/>
                  </a:cxn>
                  <a:cxn ang="0">
                    <a:pos x="T4" y="T5"/>
                  </a:cxn>
                  <a:cxn ang="0">
                    <a:pos x="T6" y="T7"/>
                  </a:cxn>
                </a:cxnLst>
                <a:rect l="0" t="0" r="r" b="b"/>
                <a:pathLst>
                  <a:path w="9" h="3">
                    <a:moveTo>
                      <a:pt x="5" y="0"/>
                    </a:moveTo>
                    <a:cubicBezTo>
                      <a:pt x="2" y="0"/>
                      <a:pt x="1" y="2"/>
                      <a:pt x="0" y="3"/>
                    </a:cubicBezTo>
                    <a:cubicBezTo>
                      <a:pt x="4" y="3"/>
                      <a:pt x="7" y="3"/>
                      <a:pt x="9" y="2"/>
                    </a:cubicBezTo>
                    <a:cubicBezTo>
                      <a:pt x="7" y="1"/>
                      <a:pt x="6" y="0"/>
                      <a:pt x="5"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1" name="Freeform 307"/>
              <p:cNvSpPr>
                <a:spLocks/>
              </p:cNvSpPr>
              <p:nvPr/>
            </p:nvSpPr>
            <p:spPr bwMode="auto">
              <a:xfrm>
                <a:off x="1482" y="2956"/>
                <a:ext cx="14" cy="26"/>
              </a:xfrm>
              <a:custGeom>
                <a:avLst/>
                <a:gdLst>
                  <a:gd name="T0" fmla="*/ 6 w 6"/>
                  <a:gd name="T1" fmla="*/ 9 h 11"/>
                  <a:gd name="T2" fmla="*/ 4 w 6"/>
                  <a:gd name="T3" fmla="*/ 2 h 11"/>
                  <a:gd name="T4" fmla="*/ 2 w 6"/>
                  <a:gd name="T5" fmla="*/ 0 h 11"/>
                  <a:gd name="T6" fmla="*/ 0 w 6"/>
                  <a:gd name="T7" fmla="*/ 4 h 11"/>
                  <a:gd name="T8" fmla="*/ 4 w 6"/>
                  <a:gd name="T9" fmla="*/ 11 h 11"/>
                  <a:gd name="T10" fmla="*/ 6 w 6"/>
                  <a:gd name="T11" fmla="*/ 9 h 11"/>
                </a:gdLst>
                <a:ahLst/>
                <a:cxnLst>
                  <a:cxn ang="0">
                    <a:pos x="T0" y="T1"/>
                  </a:cxn>
                  <a:cxn ang="0">
                    <a:pos x="T2" y="T3"/>
                  </a:cxn>
                  <a:cxn ang="0">
                    <a:pos x="T4" y="T5"/>
                  </a:cxn>
                  <a:cxn ang="0">
                    <a:pos x="T6" y="T7"/>
                  </a:cxn>
                  <a:cxn ang="0">
                    <a:pos x="T8" y="T9"/>
                  </a:cxn>
                  <a:cxn ang="0">
                    <a:pos x="T10" y="T11"/>
                  </a:cxn>
                </a:cxnLst>
                <a:rect l="0" t="0" r="r" b="b"/>
                <a:pathLst>
                  <a:path w="6" h="11">
                    <a:moveTo>
                      <a:pt x="6" y="9"/>
                    </a:moveTo>
                    <a:cubicBezTo>
                      <a:pt x="6" y="6"/>
                      <a:pt x="4" y="5"/>
                      <a:pt x="4" y="2"/>
                    </a:cubicBezTo>
                    <a:cubicBezTo>
                      <a:pt x="4" y="1"/>
                      <a:pt x="3" y="0"/>
                      <a:pt x="2" y="0"/>
                    </a:cubicBezTo>
                    <a:cubicBezTo>
                      <a:pt x="1" y="1"/>
                      <a:pt x="0" y="2"/>
                      <a:pt x="0" y="4"/>
                    </a:cubicBezTo>
                    <a:cubicBezTo>
                      <a:pt x="0" y="6"/>
                      <a:pt x="2" y="11"/>
                      <a:pt x="4" y="11"/>
                    </a:cubicBezTo>
                    <a:cubicBezTo>
                      <a:pt x="5" y="11"/>
                      <a:pt x="6" y="10"/>
                      <a:pt x="6"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2" name="Freeform 308"/>
              <p:cNvSpPr>
                <a:spLocks/>
              </p:cNvSpPr>
              <p:nvPr/>
            </p:nvSpPr>
            <p:spPr bwMode="auto">
              <a:xfrm>
                <a:off x="1501" y="3013"/>
                <a:ext cx="12" cy="14"/>
              </a:xfrm>
              <a:custGeom>
                <a:avLst/>
                <a:gdLst>
                  <a:gd name="T0" fmla="*/ 4 w 5"/>
                  <a:gd name="T1" fmla="*/ 0 h 6"/>
                  <a:gd name="T2" fmla="*/ 0 w 5"/>
                  <a:gd name="T3" fmla="*/ 6 h 6"/>
                  <a:gd name="T4" fmla="*/ 3 w 5"/>
                  <a:gd name="T5" fmla="*/ 6 h 6"/>
                  <a:gd name="T6" fmla="*/ 5 w 5"/>
                  <a:gd name="T7" fmla="*/ 4 h 6"/>
                  <a:gd name="T8" fmla="*/ 4 w 5"/>
                  <a:gd name="T9" fmla="*/ 0 h 6"/>
                </a:gdLst>
                <a:ahLst/>
                <a:cxnLst>
                  <a:cxn ang="0">
                    <a:pos x="T0" y="T1"/>
                  </a:cxn>
                  <a:cxn ang="0">
                    <a:pos x="T2" y="T3"/>
                  </a:cxn>
                  <a:cxn ang="0">
                    <a:pos x="T4" y="T5"/>
                  </a:cxn>
                  <a:cxn ang="0">
                    <a:pos x="T6" y="T7"/>
                  </a:cxn>
                  <a:cxn ang="0">
                    <a:pos x="T8" y="T9"/>
                  </a:cxn>
                </a:cxnLst>
                <a:rect l="0" t="0" r="r" b="b"/>
                <a:pathLst>
                  <a:path w="5" h="6">
                    <a:moveTo>
                      <a:pt x="4" y="0"/>
                    </a:moveTo>
                    <a:cubicBezTo>
                      <a:pt x="1" y="2"/>
                      <a:pt x="0" y="4"/>
                      <a:pt x="0" y="6"/>
                    </a:cubicBezTo>
                    <a:cubicBezTo>
                      <a:pt x="3" y="6"/>
                      <a:pt x="3" y="6"/>
                      <a:pt x="3" y="6"/>
                    </a:cubicBezTo>
                    <a:cubicBezTo>
                      <a:pt x="5" y="4"/>
                      <a:pt x="5" y="4"/>
                      <a:pt x="5" y="4"/>
                    </a:cubicBezTo>
                    <a:cubicBezTo>
                      <a:pt x="5" y="3"/>
                      <a:pt x="4" y="1"/>
                      <a:pt x="4"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3" name="Freeform 309"/>
              <p:cNvSpPr>
                <a:spLocks/>
              </p:cNvSpPr>
              <p:nvPr/>
            </p:nvSpPr>
            <p:spPr bwMode="auto">
              <a:xfrm>
                <a:off x="1501" y="3076"/>
                <a:ext cx="21" cy="19"/>
              </a:xfrm>
              <a:custGeom>
                <a:avLst/>
                <a:gdLst>
                  <a:gd name="T0" fmla="*/ 5 w 9"/>
                  <a:gd name="T1" fmla="*/ 3 h 8"/>
                  <a:gd name="T2" fmla="*/ 3 w 9"/>
                  <a:gd name="T3" fmla="*/ 0 h 8"/>
                  <a:gd name="T4" fmla="*/ 9 w 9"/>
                  <a:gd name="T5" fmla="*/ 8 h 8"/>
                  <a:gd name="T6" fmla="*/ 5 w 9"/>
                  <a:gd name="T7" fmla="*/ 3 h 8"/>
                </a:gdLst>
                <a:ahLst/>
                <a:cxnLst>
                  <a:cxn ang="0">
                    <a:pos x="T0" y="T1"/>
                  </a:cxn>
                  <a:cxn ang="0">
                    <a:pos x="T2" y="T3"/>
                  </a:cxn>
                  <a:cxn ang="0">
                    <a:pos x="T4" y="T5"/>
                  </a:cxn>
                  <a:cxn ang="0">
                    <a:pos x="T6" y="T7"/>
                  </a:cxn>
                </a:cxnLst>
                <a:rect l="0" t="0" r="r" b="b"/>
                <a:pathLst>
                  <a:path w="9" h="8">
                    <a:moveTo>
                      <a:pt x="5" y="3"/>
                    </a:moveTo>
                    <a:cubicBezTo>
                      <a:pt x="3" y="0"/>
                      <a:pt x="3" y="0"/>
                      <a:pt x="3" y="0"/>
                    </a:cubicBezTo>
                    <a:cubicBezTo>
                      <a:pt x="0" y="2"/>
                      <a:pt x="5" y="8"/>
                      <a:pt x="9" y="8"/>
                    </a:cubicBezTo>
                    <a:cubicBezTo>
                      <a:pt x="9" y="4"/>
                      <a:pt x="7" y="3"/>
                      <a:pt x="5"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4" name="Freeform 310"/>
              <p:cNvSpPr>
                <a:spLocks/>
              </p:cNvSpPr>
              <p:nvPr/>
            </p:nvSpPr>
            <p:spPr bwMode="auto">
              <a:xfrm>
                <a:off x="1522" y="3095"/>
                <a:ext cx="12" cy="14"/>
              </a:xfrm>
              <a:custGeom>
                <a:avLst/>
                <a:gdLst>
                  <a:gd name="T0" fmla="*/ 4 w 5"/>
                  <a:gd name="T1" fmla="*/ 2 h 6"/>
                  <a:gd name="T2" fmla="*/ 1 w 5"/>
                  <a:gd name="T3" fmla="*/ 0 h 6"/>
                  <a:gd name="T4" fmla="*/ 0 w 5"/>
                  <a:gd name="T5" fmla="*/ 3 h 6"/>
                  <a:gd name="T6" fmla="*/ 2 w 5"/>
                  <a:gd name="T7" fmla="*/ 6 h 6"/>
                  <a:gd name="T8" fmla="*/ 4 w 5"/>
                  <a:gd name="T9" fmla="*/ 2 h 6"/>
                </a:gdLst>
                <a:ahLst/>
                <a:cxnLst>
                  <a:cxn ang="0">
                    <a:pos x="T0" y="T1"/>
                  </a:cxn>
                  <a:cxn ang="0">
                    <a:pos x="T2" y="T3"/>
                  </a:cxn>
                  <a:cxn ang="0">
                    <a:pos x="T4" y="T5"/>
                  </a:cxn>
                  <a:cxn ang="0">
                    <a:pos x="T6" y="T7"/>
                  </a:cxn>
                  <a:cxn ang="0">
                    <a:pos x="T8" y="T9"/>
                  </a:cxn>
                </a:cxnLst>
                <a:rect l="0" t="0" r="r" b="b"/>
                <a:pathLst>
                  <a:path w="5" h="6">
                    <a:moveTo>
                      <a:pt x="4" y="2"/>
                    </a:moveTo>
                    <a:cubicBezTo>
                      <a:pt x="1" y="0"/>
                      <a:pt x="1" y="0"/>
                      <a:pt x="1" y="0"/>
                    </a:cubicBezTo>
                    <a:cubicBezTo>
                      <a:pt x="0" y="0"/>
                      <a:pt x="0" y="2"/>
                      <a:pt x="0" y="3"/>
                    </a:cubicBezTo>
                    <a:cubicBezTo>
                      <a:pt x="0" y="4"/>
                      <a:pt x="0" y="6"/>
                      <a:pt x="2" y="6"/>
                    </a:cubicBezTo>
                    <a:cubicBezTo>
                      <a:pt x="5" y="6"/>
                      <a:pt x="4" y="3"/>
                      <a:pt x="4"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5" name="Freeform 311"/>
              <p:cNvSpPr>
                <a:spLocks/>
              </p:cNvSpPr>
              <p:nvPr/>
            </p:nvSpPr>
            <p:spPr bwMode="auto">
              <a:xfrm>
                <a:off x="1522" y="3114"/>
                <a:ext cx="14" cy="10"/>
              </a:xfrm>
              <a:custGeom>
                <a:avLst/>
                <a:gdLst>
                  <a:gd name="T0" fmla="*/ 6 w 6"/>
                  <a:gd name="T1" fmla="*/ 3 h 4"/>
                  <a:gd name="T2" fmla="*/ 6 w 6"/>
                  <a:gd name="T3" fmla="*/ 0 h 4"/>
                  <a:gd name="T4" fmla="*/ 0 w 6"/>
                  <a:gd name="T5" fmla="*/ 3 h 4"/>
                  <a:gd name="T6" fmla="*/ 6 w 6"/>
                  <a:gd name="T7" fmla="*/ 3 h 4"/>
                </a:gdLst>
                <a:ahLst/>
                <a:cxnLst>
                  <a:cxn ang="0">
                    <a:pos x="T0" y="T1"/>
                  </a:cxn>
                  <a:cxn ang="0">
                    <a:pos x="T2" y="T3"/>
                  </a:cxn>
                  <a:cxn ang="0">
                    <a:pos x="T4" y="T5"/>
                  </a:cxn>
                  <a:cxn ang="0">
                    <a:pos x="T6" y="T7"/>
                  </a:cxn>
                </a:cxnLst>
                <a:rect l="0" t="0" r="r" b="b"/>
                <a:pathLst>
                  <a:path w="6" h="4">
                    <a:moveTo>
                      <a:pt x="6" y="3"/>
                    </a:moveTo>
                    <a:cubicBezTo>
                      <a:pt x="6" y="0"/>
                      <a:pt x="6" y="0"/>
                      <a:pt x="6" y="0"/>
                    </a:cubicBezTo>
                    <a:cubicBezTo>
                      <a:pt x="1" y="0"/>
                      <a:pt x="3" y="2"/>
                      <a:pt x="0" y="3"/>
                    </a:cubicBezTo>
                    <a:cubicBezTo>
                      <a:pt x="1" y="4"/>
                      <a:pt x="4" y="3"/>
                      <a:pt x="6"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6" name="Freeform 312"/>
              <p:cNvSpPr>
                <a:spLocks/>
              </p:cNvSpPr>
              <p:nvPr/>
            </p:nvSpPr>
            <p:spPr bwMode="auto">
              <a:xfrm>
                <a:off x="1614" y="3199"/>
                <a:ext cx="24" cy="7"/>
              </a:xfrm>
              <a:custGeom>
                <a:avLst/>
                <a:gdLst>
                  <a:gd name="T0" fmla="*/ 10 w 10"/>
                  <a:gd name="T1" fmla="*/ 0 h 3"/>
                  <a:gd name="T2" fmla="*/ 0 w 10"/>
                  <a:gd name="T3" fmla="*/ 0 h 3"/>
                  <a:gd name="T4" fmla="*/ 2 w 10"/>
                  <a:gd name="T5" fmla="*/ 3 h 3"/>
                  <a:gd name="T6" fmla="*/ 10 w 10"/>
                  <a:gd name="T7" fmla="*/ 0 h 3"/>
                </a:gdLst>
                <a:ahLst/>
                <a:cxnLst>
                  <a:cxn ang="0">
                    <a:pos x="T0" y="T1"/>
                  </a:cxn>
                  <a:cxn ang="0">
                    <a:pos x="T2" y="T3"/>
                  </a:cxn>
                  <a:cxn ang="0">
                    <a:pos x="T4" y="T5"/>
                  </a:cxn>
                  <a:cxn ang="0">
                    <a:pos x="T6" y="T7"/>
                  </a:cxn>
                </a:cxnLst>
                <a:rect l="0" t="0" r="r" b="b"/>
                <a:pathLst>
                  <a:path w="10" h="3">
                    <a:moveTo>
                      <a:pt x="10" y="0"/>
                    </a:moveTo>
                    <a:cubicBezTo>
                      <a:pt x="0" y="0"/>
                      <a:pt x="0" y="0"/>
                      <a:pt x="0" y="0"/>
                    </a:cubicBezTo>
                    <a:cubicBezTo>
                      <a:pt x="0" y="2"/>
                      <a:pt x="1" y="2"/>
                      <a:pt x="2" y="3"/>
                    </a:cubicBezTo>
                    <a:cubicBezTo>
                      <a:pt x="4" y="1"/>
                      <a:pt x="9" y="2"/>
                      <a:pt x="1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7" name="Freeform 313"/>
              <p:cNvSpPr>
                <a:spLocks/>
              </p:cNvSpPr>
              <p:nvPr/>
            </p:nvSpPr>
            <p:spPr bwMode="auto">
              <a:xfrm>
                <a:off x="1581" y="1914"/>
                <a:ext cx="14" cy="17"/>
              </a:xfrm>
              <a:custGeom>
                <a:avLst/>
                <a:gdLst>
                  <a:gd name="T0" fmla="*/ 0 w 6"/>
                  <a:gd name="T1" fmla="*/ 5 h 7"/>
                  <a:gd name="T2" fmla="*/ 2 w 6"/>
                  <a:gd name="T3" fmla="*/ 7 h 7"/>
                  <a:gd name="T4" fmla="*/ 6 w 6"/>
                  <a:gd name="T5" fmla="*/ 3 h 7"/>
                  <a:gd name="T6" fmla="*/ 6 w 6"/>
                  <a:gd name="T7" fmla="*/ 0 h 7"/>
                  <a:gd name="T8" fmla="*/ 3 w 6"/>
                  <a:gd name="T9" fmla="*/ 0 h 7"/>
                  <a:gd name="T10" fmla="*/ 0 w 6"/>
                  <a:gd name="T11" fmla="*/ 5 h 7"/>
                </a:gdLst>
                <a:ahLst/>
                <a:cxnLst>
                  <a:cxn ang="0">
                    <a:pos x="T0" y="T1"/>
                  </a:cxn>
                  <a:cxn ang="0">
                    <a:pos x="T2" y="T3"/>
                  </a:cxn>
                  <a:cxn ang="0">
                    <a:pos x="T4" y="T5"/>
                  </a:cxn>
                  <a:cxn ang="0">
                    <a:pos x="T6" y="T7"/>
                  </a:cxn>
                  <a:cxn ang="0">
                    <a:pos x="T8" y="T9"/>
                  </a:cxn>
                  <a:cxn ang="0">
                    <a:pos x="T10" y="T11"/>
                  </a:cxn>
                </a:cxnLst>
                <a:rect l="0" t="0" r="r" b="b"/>
                <a:pathLst>
                  <a:path w="6" h="7">
                    <a:moveTo>
                      <a:pt x="0" y="5"/>
                    </a:moveTo>
                    <a:cubicBezTo>
                      <a:pt x="2" y="7"/>
                      <a:pt x="2" y="7"/>
                      <a:pt x="2" y="7"/>
                    </a:cubicBezTo>
                    <a:cubicBezTo>
                      <a:pt x="3" y="7"/>
                      <a:pt x="6" y="4"/>
                      <a:pt x="6" y="3"/>
                    </a:cubicBezTo>
                    <a:cubicBezTo>
                      <a:pt x="6" y="3"/>
                      <a:pt x="6" y="1"/>
                      <a:pt x="6" y="0"/>
                    </a:cubicBezTo>
                    <a:cubicBezTo>
                      <a:pt x="3" y="0"/>
                      <a:pt x="3" y="0"/>
                      <a:pt x="3" y="0"/>
                    </a:cubicBezTo>
                    <a:cubicBezTo>
                      <a:pt x="2" y="2"/>
                      <a:pt x="0" y="3"/>
                      <a:pt x="0"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8" name="Freeform 314"/>
              <p:cNvSpPr>
                <a:spLocks/>
              </p:cNvSpPr>
              <p:nvPr/>
            </p:nvSpPr>
            <p:spPr bwMode="auto">
              <a:xfrm>
                <a:off x="1695" y="1201"/>
                <a:ext cx="14" cy="21"/>
              </a:xfrm>
              <a:custGeom>
                <a:avLst/>
                <a:gdLst>
                  <a:gd name="T0" fmla="*/ 6 w 6"/>
                  <a:gd name="T1" fmla="*/ 0 h 9"/>
                  <a:gd name="T2" fmla="*/ 0 w 6"/>
                  <a:gd name="T3" fmla="*/ 5 h 9"/>
                  <a:gd name="T4" fmla="*/ 0 w 6"/>
                  <a:gd name="T5" fmla="*/ 9 h 9"/>
                  <a:gd name="T6" fmla="*/ 6 w 6"/>
                  <a:gd name="T7" fmla="*/ 0 h 9"/>
                </a:gdLst>
                <a:ahLst/>
                <a:cxnLst>
                  <a:cxn ang="0">
                    <a:pos x="T0" y="T1"/>
                  </a:cxn>
                  <a:cxn ang="0">
                    <a:pos x="T2" y="T3"/>
                  </a:cxn>
                  <a:cxn ang="0">
                    <a:pos x="T4" y="T5"/>
                  </a:cxn>
                  <a:cxn ang="0">
                    <a:pos x="T6" y="T7"/>
                  </a:cxn>
                </a:cxnLst>
                <a:rect l="0" t="0" r="r" b="b"/>
                <a:pathLst>
                  <a:path w="6" h="9">
                    <a:moveTo>
                      <a:pt x="6" y="0"/>
                    </a:moveTo>
                    <a:cubicBezTo>
                      <a:pt x="4" y="1"/>
                      <a:pt x="0" y="3"/>
                      <a:pt x="0" y="5"/>
                    </a:cubicBezTo>
                    <a:cubicBezTo>
                      <a:pt x="0" y="6"/>
                      <a:pt x="0" y="8"/>
                      <a:pt x="0" y="9"/>
                    </a:cubicBezTo>
                    <a:cubicBezTo>
                      <a:pt x="4" y="6"/>
                      <a:pt x="6" y="4"/>
                      <a:pt x="6"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9" name="Freeform 315"/>
              <p:cNvSpPr>
                <a:spLocks/>
              </p:cNvSpPr>
              <p:nvPr/>
            </p:nvSpPr>
            <p:spPr bwMode="auto">
              <a:xfrm>
                <a:off x="1650" y="1201"/>
                <a:ext cx="35" cy="19"/>
              </a:xfrm>
              <a:custGeom>
                <a:avLst/>
                <a:gdLst>
                  <a:gd name="T0" fmla="*/ 6 w 15"/>
                  <a:gd name="T1" fmla="*/ 0 h 8"/>
                  <a:gd name="T2" fmla="*/ 0 w 15"/>
                  <a:gd name="T3" fmla="*/ 4 h 8"/>
                  <a:gd name="T4" fmla="*/ 11 w 15"/>
                  <a:gd name="T5" fmla="*/ 8 h 8"/>
                  <a:gd name="T6" fmla="*/ 15 w 15"/>
                  <a:gd name="T7" fmla="*/ 6 h 8"/>
                  <a:gd name="T8" fmla="*/ 6 w 15"/>
                  <a:gd name="T9" fmla="*/ 0 h 8"/>
                </a:gdLst>
                <a:ahLst/>
                <a:cxnLst>
                  <a:cxn ang="0">
                    <a:pos x="T0" y="T1"/>
                  </a:cxn>
                  <a:cxn ang="0">
                    <a:pos x="T2" y="T3"/>
                  </a:cxn>
                  <a:cxn ang="0">
                    <a:pos x="T4" y="T5"/>
                  </a:cxn>
                  <a:cxn ang="0">
                    <a:pos x="T6" y="T7"/>
                  </a:cxn>
                  <a:cxn ang="0">
                    <a:pos x="T8" y="T9"/>
                  </a:cxn>
                </a:cxnLst>
                <a:rect l="0" t="0" r="r" b="b"/>
                <a:pathLst>
                  <a:path w="15" h="8">
                    <a:moveTo>
                      <a:pt x="6" y="0"/>
                    </a:moveTo>
                    <a:cubicBezTo>
                      <a:pt x="4" y="1"/>
                      <a:pt x="1" y="3"/>
                      <a:pt x="0" y="4"/>
                    </a:cubicBezTo>
                    <a:cubicBezTo>
                      <a:pt x="4" y="7"/>
                      <a:pt x="6" y="8"/>
                      <a:pt x="11" y="8"/>
                    </a:cubicBezTo>
                    <a:cubicBezTo>
                      <a:pt x="12" y="8"/>
                      <a:pt x="14" y="8"/>
                      <a:pt x="15" y="6"/>
                    </a:cubicBezTo>
                    <a:cubicBezTo>
                      <a:pt x="11" y="4"/>
                      <a:pt x="6" y="4"/>
                      <a:pt x="6"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0" name="Freeform 316"/>
              <p:cNvSpPr>
                <a:spLocks/>
              </p:cNvSpPr>
              <p:nvPr/>
            </p:nvSpPr>
            <p:spPr bwMode="auto">
              <a:xfrm>
                <a:off x="1473" y="1314"/>
                <a:ext cx="33" cy="12"/>
              </a:xfrm>
              <a:custGeom>
                <a:avLst/>
                <a:gdLst>
                  <a:gd name="T0" fmla="*/ 8 w 14"/>
                  <a:gd name="T1" fmla="*/ 5 h 5"/>
                  <a:gd name="T2" fmla="*/ 14 w 14"/>
                  <a:gd name="T3" fmla="*/ 0 h 5"/>
                  <a:gd name="T4" fmla="*/ 0 w 14"/>
                  <a:gd name="T5" fmla="*/ 5 h 5"/>
                  <a:gd name="T6" fmla="*/ 8 w 14"/>
                  <a:gd name="T7" fmla="*/ 5 h 5"/>
                </a:gdLst>
                <a:ahLst/>
                <a:cxnLst>
                  <a:cxn ang="0">
                    <a:pos x="T0" y="T1"/>
                  </a:cxn>
                  <a:cxn ang="0">
                    <a:pos x="T2" y="T3"/>
                  </a:cxn>
                  <a:cxn ang="0">
                    <a:pos x="T4" y="T5"/>
                  </a:cxn>
                  <a:cxn ang="0">
                    <a:pos x="T6" y="T7"/>
                  </a:cxn>
                </a:cxnLst>
                <a:rect l="0" t="0" r="r" b="b"/>
                <a:pathLst>
                  <a:path w="14" h="5">
                    <a:moveTo>
                      <a:pt x="8" y="5"/>
                    </a:moveTo>
                    <a:cubicBezTo>
                      <a:pt x="10" y="2"/>
                      <a:pt x="13" y="3"/>
                      <a:pt x="14" y="0"/>
                    </a:cubicBezTo>
                    <a:cubicBezTo>
                      <a:pt x="11" y="0"/>
                      <a:pt x="1" y="1"/>
                      <a:pt x="0" y="5"/>
                    </a:cubicBezTo>
                    <a:lnTo>
                      <a:pt x="8" y="5"/>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1" name="Freeform 317"/>
              <p:cNvSpPr>
                <a:spLocks/>
              </p:cNvSpPr>
              <p:nvPr/>
            </p:nvSpPr>
            <p:spPr bwMode="auto">
              <a:xfrm>
                <a:off x="1345" y="1593"/>
                <a:ext cx="19" cy="26"/>
              </a:xfrm>
              <a:custGeom>
                <a:avLst/>
                <a:gdLst>
                  <a:gd name="T0" fmla="*/ 8 w 8"/>
                  <a:gd name="T1" fmla="*/ 8 h 11"/>
                  <a:gd name="T2" fmla="*/ 6 w 8"/>
                  <a:gd name="T3" fmla="*/ 2 h 11"/>
                  <a:gd name="T4" fmla="*/ 3 w 8"/>
                  <a:gd name="T5" fmla="*/ 0 h 11"/>
                  <a:gd name="T6" fmla="*/ 0 w 8"/>
                  <a:gd name="T7" fmla="*/ 0 h 11"/>
                  <a:gd name="T8" fmla="*/ 3 w 8"/>
                  <a:gd name="T9" fmla="*/ 2 h 11"/>
                  <a:gd name="T10" fmla="*/ 6 w 8"/>
                  <a:gd name="T11" fmla="*/ 4 h 11"/>
                  <a:gd name="T12" fmla="*/ 7 w 8"/>
                  <a:gd name="T13" fmla="*/ 11 h 11"/>
                  <a:gd name="T14" fmla="*/ 8 w 8"/>
                  <a:gd name="T15" fmla="*/ 8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1">
                    <a:moveTo>
                      <a:pt x="8" y="8"/>
                    </a:moveTo>
                    <a:cubicBezTo>
                      <a:pt x="8" y="5"/>
                      <a:pt x="7" y="4"/>
                      <a:pt x="6" y="2"/>
                    </a:cubicBezTo>
                    <a:cubicBezTo>
                      <a:pt x="5" y="2"/>
                      <a:pt x="4" y="0"/>
                      <a:pt x="3" y="0"/>
                    </a:cubicBezTo>
                    <a:cubicBezTo>
                      <a:pt x="0" y="0"/>
                      <a:pt x="0" y="0"/>
                      <a:pt x="0" y="0"/>
                    </a:cubicBezTo>
                    <a:cubicBezTo>
                      <a:pt x="3" y="2"/>
                      <a:pt x="3" y="2"/>
                      <a:pt x="3" y="2"/>
                    </a:cubicBezTo>
                    <a:cubicBezTo>
                      <a:pt x="3" y="3"/>
                      <a:pt x="5" y="4"/>
                      <a:pt x="6" y="4"/>
                    </a:cubicBezTo>
                    <a:cubicBezTo>
                      <a:pt x="5" y="5"/>
                      <a:pt x="6" y="8"/>
                      <a:pt x="7" y="11"/>
                    </a:cubicBezTo>
                    <a:cubicBezTo>
                      <a:pt x="7" y="11"/>
                      <a:pt x="8" y="9"/>
                      <a:pt x="8"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2" name="Freeform 318"/>
              <p:cNvSpPr>
                <a:spLocks/>
              </p:cNvSpPr>
              <p:nvPr/>
            </p:nvSpPr>
            <p:spPr bwMode="auto">
              <a:xfrm>
                <a:off x="1338" y="1628"/>
                <a:ext cx="19" cy="31"/>
              </a:xfrm>
              <a:custGeom>
                <a:avLst/>
                <a:gdLst>
                  <a:gd name="T0" fmla="*/ 3 w 8"/>
                  <a:gd name="T1" fmla="*/ 2 h 13"/>
                  <a:gd name="T2" fmla="*/ 1 w 8"/>
                  <a:gd name="T3" fmla="*/ 0 h 13"/>
                  <a:gd name="T4" fmla="*/ 0 w 8"/>
                  <a:gd name="T5" fmla="*/ 5 h 13"/>
                  <a:gd name="T6" fmla="*/ 3 w 8"/>
                  <a:gd name="T7" fmla="*/ 13 h 13"/>
                  <a:gd name="T8" fmla="*/ 3 w 8"/>
                  <a:gd name="T9" fmla="*/ 2 h 13"/>
                </a:gdLst>
                <a:ahLst/>
                <a:cxnLst>
                  <a:cxn ang="0">
                    <a:pos x="T0" y="T1"/>
                  </a:cxn>
                  <a:cxn ang="0">
                    <a:pos x="T2" y="T3"/>
                  </a:cxn>
                  <a:cxn ang="0">
                    <a:pos x="T4" y="T5"/>
                  </a:cxn>
                  <a:cxn ang="0">
                    <a:pos x="T6" y="T7"/>
                  </a:cxn>
                  <a:cxn ang="0">
                    <a:pos x="T8" y="T9"/>
                  </a:cxn>
                </a:cxnLst>
                <a:rect l="0" t="0" r="r" b="b"/>
                <a:pathLst>
                  <a:path w="8" h="13">
                    <a:moveTo>
                      <a:pt x="3" y="2"/>
                    </a:moveTo>
                    <a:cubicBezTo>
                      <a:pt x="2" y="2"/>
                      <a:pt x="1" y="1"/>
                      <a:pt x="1" y="0"/>
                    </a:cubicBezTo>
                    <a:cubicBezTo>
                      <a:pt x="0" y="1"/>
                      <a:pt x="0" y="3"/>
                      <a:pt x="0" y="5"/>
                    </a:cubicBezTo>
                    <a:cubicBezTo>
                      <a:pt x="0" y="7"/>
                      <a:pt x="1" y="11"/>
                      <a:pt x="3" y="13"/>
                    </a:cubicBezTo>
                    <a:cubicBezTo>
                      <a:pt x="4" y="11"/>
                      <a:pt x="8" y="2"/>
                      <a:pt x="3"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3" name="Freeform 319"/>
              <p:cNvSpPr>
                <a:spLocks/>
              </p:cNvSpPr>
              <p:nvPr/>
            </p:nvSpPr>
            <p:spPr bwMode="auto">
              <a:xfrm>
                <a:off x="1364" y="1624"/>
                <a:ext cx="12" cy="16"/>
              </a:xfrm>
              <a:custGeom>
                <a:avLst/>
                <a:gdLst>
                  <a:gd name="T0" fmla="*/ 5 w 5"/>
                  <a:gd name="T1" fmla="*/ 4 h 7"/>
                  <a:gd name="T2" fmla="*/ 0 w 5"/>
                  <a:gd name="T3" fmla="*/ 0 h 7"/>
                  <a:gd name="T4" fmla="*/ 3 w 5"/>
                  <a:gd name="T5" fmla="*/ 7 h 7"/>
                  <a:gd name="T6" fmla="*/ 5 w 5"/>
                  <a:gd name="T7" fmla="*/ 4 h 7"/>
                </a:gdLst>
                <a:ahLst/>
                <a:cxnLst>
                  <a:cxn ang="0">
                    <a:pos x="T0" y="T1"/>
                  </a:cxn>
                  <a:cxn ang="0">
                    <a:pos x="T2" y="T3"/>
                  </a:cxn>
                  <a:cxn ang="0">
                    <a:pos x="T4" y="T5"/>
                  </a:cxn>
                  <a:cxn ang="0">
                    <a:pos x="T6" y="T7"/>
                  </a:cxn>
                </a:cxnLst>
                <a:rect l="0" t="0" r="r" b="b"/>
                <a:pathLst>
                  <a:path w="5" h="7">
                    <a:moveTo>
                      <a:pt x="5" y="4"/>
                    </a:moveTo>
                    <a:cubicBezTo>
                      <a:pt x="3" y="4"/>
                      <a:pt x="1" y="2"/>
                      <a:pt x="0" y="0"/>
                    </a:cubicBezTo>
                    <a:cubicBezTo>
                      <a:pt x="0" y="3"/>
                      <a:pt x="1" y="4"/>
                      <a:pt x="3" y="7"/>
                    </a:cubicBezTo>
                    <a:cubicBezTo>
                      <a:pt x="4" y="6"/>
                      <a:pt x="5" y="5"/>
                      <a:pt x="5"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4" name="Freeform 320"/>
              <p:cNvSpPr>
                <a:spLocks/>
              </p:cNvSpPr>
              <p:nvPr/>
            </p:nvSpPr>
            <p:spPr bwMode="auto">
              <a:xfrm>
                <a:off x="1945" y="776"/>
                <a:ext cx="26" cy="21"/>
              </a:xfrm>
              <a:custGeom>
                <a:avLst/>
                <a:gdLst>
                  <a:gd name="T0" fmla="*/ 11 w 11"/>
                  <a:gd name="T1" fmla="*/ 5 h 9"/>
                  <a:gd name="T2" fmla="*/ 0 w 11"/>
                  <a:gd name="T3" fmla="*/ 0 h 9"/>
                  <a:gd name="T4" fmla="*/ 0 w 11"/>
                  <a:gd name="T5" fmla="*/ 5 h 9"/>
                  <a:gd name="T6" fmla="*/ 11 w 11"/>
                  <a:gd name="T7" fmla="*/ 5 h 9"/>
                </a:gdLst>
                <a:ahLst/>
                <a:cxnLst>
                  <a:cxn ang="0">
                    <a:pos x="T0" y="T1"/>
                  </a:cxn>
                  <a:cxn ang="0">
                    <a:pos x="T2" y="T3"/>
                  </a:cxn>
                  <a:cxn ang="0">
                    <a:pos x="T4" y="T5"/>
                  </a:cxn>
                  <a:cxn ang="0">
                    <a:pos x="T6" y="T7"/>
                  </a:cxn>
                </a:cxnLst>
                <a:rect l="0" t="0" r="r" b="b"/>
                <a:pathLst>
                  <a:path w="11" h="9">
                    <a:moveTo>
                      <a:pt x="11" y="5"/>
                    </a:moveTo>
                    <a:cubicBezTo>
                      <a:pt x="9" y="1"/>
                      <a:pt x="5" y="0"/>
                      <a:pt x="0" y="0"/>
                    </a:cubicBezTo>
                    <a:cubicBezTo>
                      <a:pt x="0" y="3"/>
                      <a:pt x="0" y="2"/>
                      <a:pt x="0" y="5"/>
                    </a:cubicBezTo>
                    <a:cubicBezTo>
                      <a:pt x="0" y="9"/>
                      <a:pt x="9" y="7"/>
                      <a:pt x="11"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5" name="Freeform 321"/>
              <p:cNvSpPr>
                <a:spLocks/>
              </p:cNvSpPr>
              <p:nvPr/>
            </p:nvSpPr>
            <p:spPr bwMode="auto">
              <a:xfrm>
                <a:off x="1950" y="736"/>
                <a:ext cx="16" cy="14"/>
              </a:xfrm>
              <a:custGeom>
                <a:avLst/>
                <a:gdLst>
                  <a:gd name="T0" fmla="*/ 3 w 7"/>
                  <a:gd name="T1" fmla="*/ 0 h 6"/>
                  <a:gd name="T2" fmla="*/ 3 w 7"/>
                  <a:gd name="T3" fmla="*/ 2 h 6"/>
                  <a:gd name="T4" fmla="*/ 0 w 7"/>
                  <a:gd name="T5" fmla="*/ 5 h 6"/>
                  <a:gd name="T6" fmla="*/ 7 w 7"/>
                  <a:gd name="T7" fmla="*/ 6 h 6"/>
                  <a:gd name="T8" fmla="*/ 3 w 7"/>
                  <a:gd name="T9" fmla="*/ 0 h 6"/>
                </a:gdLst>
                <a:ahLst/>
                <a:cxnLst>
                  <a:cxn ang="0">
                    <a:pos x="T0" y="T1"/>
                  </a:cxn>
                  <a:cxn ang="0">
                    <a:pos x="T2" y="T3"/>
                  </a:cxn>
                  <a:cxn ang="0">
                    <a:pos x="T4" y="T5"/>
                  </a:cxn>
                  <a:cxn ang="0">
                    <a:pos x="T6" y="T7"/>
                  </a:cxn>
                  <a:cxn ang="0">
                    <a:pos x="T8" y="T9"/>
                  </a:cxn>
                </a:cxnLst>
                <a:rect l="0" t="0" r="r" b="b"/>
                <a:pathLst>
                  <a:path w="7" h="6">
                    <a:moveTo>
                      <a:pt x="3" y="0"/>
                    </a:moveTo>
                    <a:cubicBezTo>
                      <a:pt x="3" y="2"/>
                      <a:pt x="3" y="2"/>
                      <a:pt x="3" y="2"/>
                    </a:cubicBezTo>
                    <a:cubicBezTo>
                      <a:pt x="0" y="5"/>
                      <a:pt x="0" y="5"/>
                      <a:pt x="0" y="5"/>
                    </a:cubicBezTo>
                    <a:cubicBezTo>
                      <a:pt x="7" y="6"/>
                      <a:pt x="7" y="6"/>
                      <a:pt x="7" y="6"/>
                    </a:cubicBezTo>
                    <a:cubicBezTo>
                      <a:pt x="7" y="4"/>
                      <a:pt x="7" y="2"/>
                      <a:pt x="3"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6" name="Freeform 322"/>
              <p:cNvSpPr>
                <a:spLocks/>
              </p:cNvSpPr>
              <p:nvPr/>
            </p:nvSpPr>
            <p:spPr bwMode="auto">
              <a:xfrm>
                <a:off x="1820" y="660"/>
                <a:ext cx="28" cy="17"/>
              </a:xfrm>
              <a:custGeom>
                <a:avLst/>
                <a:gdLst>
                  <a:gd name="T0" fmla="*/ 4 w 12"/>
                  <a:gd name="T1" fmla="*/ 7 h 7"/>
                  <a:gd name="T2" fmla="*/ 12 w 12"/>
                  <a:gd name="T3" fmla="*/ 5 h 7"/>
                  <a:gd name="T4" fmla="*/ 0 w 12"/>
                  <a:gd name="T5" fmla="*/ 0 h 7"/>
                  <a:gd name="T6" fmla="*/ 0 w 12"/>
                  <a:gd name="T7" fmla="*/ 2 h 7"/>
                  <a:gd name="T8" fmla="*/ 4 w 12"/>
                  <a:gd name="T9" fmla="*/ 2 h 7"/>
                  <a:gd name="T10" fmla="*/ 4 w 12"/>
                  <a:gd name="T11" fmla="*/ 7 h 7"/>
                </a:gdLst>
                <a:ahLst/>
                <a:cxnLst>
                  <a:cxn ang="0">
                    <a:pos x="T0" y="T1"/>
                  </a:cxn>
                  <a:cxn ang="0">
                    <a:pos x="T2" y="T3"/>
                  </a:cxn>
                  <a:cxn ang="0">
                    <a:pos x="T4" y="T5"/>
                  </a:cxn>
                  <a:cxn ang="0">
                    <a:pos x="T6" y="T7"/>
                  </a:cxn>
                  <a:cxn ang="0">
                    <a:pos x="T8" y="T9"/>
                  </a:cxn>
                  <a:cxn ang="0">
                    <a:pos x="T10" y="T11"/>
                  </a:cxn>
                </a:cxnLst>
                <a:rect l="0" t="0" r="r" b="b"/>
                <a:pathLst>
                  <a:path w="12" h="7">
                    <a:moveTo>
                      <a:pt x="4" y="7"/>
                    </a:moveTo>
                    <a:cubicBezTo>
                      <a:pt x="6" y="7"/>
                      <a:pt x="7" y="5"/>
                      <a:pt x="12" y="5"/>
                    </a:cubicBezTo>
                    <a:cubicBezTo>
                      <a:pt x="11" y="1"/>
                      <a:pt x="5" y="1"/>
                      <a:pt x="0" y="0"/>
                    </a:cubicBezTo>
                    <a:cubicBezTo>
                      <a:pt x="0" y="2"/>
                      <a:pt x="0" y="2"/>
                      <a:pt x="0" y="2"/>
                    </a:cubicBezTo>
                    <a:cubicBezTo>
                      <a:pt x="4" y="2"/>
                      <a:pt x="4" y="2"/>
                      <a:pt x="4" y="2"/>
                    </a:cubicBezTo>
                    <a:cubicBezTo>
                      <a:pt x="3" y="4"/>
                      <a:pt x="3" y="7"/>
                      <a:pt x="4"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7" name="Freeform 323"/>
              <p:cNvSpPr>
                <a:spLocks/>
              </p:cNvSpPr>
              <p:nvPr/>
            </p:nvSpPr>
            <p:spPr bwMode="auto">
              <a:xfrm>
                <a:off x="2221" y="580"/>
                <a:ext cx="3"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lnTo>
                      <a:pt x="0"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8" name="Freeform 324"/>
              <p:cNvSpPr>
                <a:spLocks/>
              </p:cNvSpPr>
              <p:nvPr/>
            </p:nvSpPr>
            <p:spPr bwMode="auto">
              <a:xfrm>
                <a:off x="1626" y="577"/>
                <a:ext cx="841" cy="381"/>
              </a:xfrm>
              <a:custGeom>
                <a:avLst/>
                <a:gdLst>
                  <a:gd name="T0" fmla="*/ 283 w 356"/>
                  <a:gd name="T1" fmla="*/ 84 h 161"/>
                  <a:gd name="T2" fmla="*/ 281 w 356"/>
                  <a:gd name="T3" fmla="*/ 82 h 161"/>
                  <a:gd name="T4" fmla="*/ 279 w 356"/>
                  <a:gd name="T5" fmla="*/ 74 h 161"/>
                  <a:gd name="T6" fmla="*/ 289 w 356"/>
                  <a:gd name="T7" fmla="*/ 76 h 161"/>
                  <a:gd name="T8" fmla="*/ 299 w 356"/>
                  <a:gd name="T9" fmla="*/ 78 h 161"/>
                  <a:gd name="T10" fmla="*/ 302 w 356"/>
                  <a:gd name="T11" fmla="*/ 74 h 161"/>
                  <a:gd name="T12" fmla="*/ 298 w 356"/>
                  <a:gd name="T13" fmla="*/ 69 h 161"/>
                  <a:gd name="T14" fmla="*/ 304 w 356"/>
                  <a:gd name="T15" fmla="*/ 62 h 161"/>
                  <a:gd name="T16" fmla="*/ 317 w 356"/>
                  <a:gd name="T17" fmla="*/ 54 h 161"/>
                  <a:gd name="T18" fmla="*/ 316 w 356"/>
                  <a:gd name="T19" fmla="*/ 45 h 161"/>
                  <a:gd name="T20" fmla="*/ 311 w 356"/>
                  <a:gd name="T21" fmla="*/ 37 h 161"/>
                  <a:gd name="T22" fmla="*/ 329 w 356"/>
                  <a:gd name="T23" fmla="*/ 30 h 161"/>
                  <a:gd name="T24" fmla="*/ 316 w 356"/>
                  <a:gd name="T25" fmla="*/ 30 h 161"/>
                  <a:gd name="T26" fmla="*/ 323 w 356"/>
                  <a:gd name="T27" fmla="*/ 22 h 161"/>
                  <a:gd name="T28" fmla="*/ 356 w 356"/>
                  <a:gd name="T29" fmla="*/ 12 h 161"/>
                  <a:gd name="T30" fmla="*/ 309 w 356"/>
                  <a:gd name="T31" fmla="*/ 15 h 161"/>
                  <a:gd name="T32" fmla="*/ 294 w 356"/>
                  <a:gd name="T33" fmla="*/ 3 h 161"/>
                  <a:gd name="T34" fmla="*/ 253 w 356"/>
                  <a:gd name="T35" fmla="*/ 1 h 161"/>
                  <a:gd name="T36" fmla="*/ 236 w 356"/>
                  <a:gd name="T37" fmla="*/ 2 h 161"/>
                  <a:gd name="T38" fmla="*/ 219 w 356"/>
                  <a:gd name="T39" fmla="*/ 13 h 161"/>
                  <a:gd name="T40" fmla="*/ 209 w 356"/>
                  <a:gd name="T41" fmla="*/ 7 h 161"/>
                  <a:gd name="T42" fmla="*/ 192 w 356"/>
                  <a:gd name="T43" fmla="*/ 11 h 161"/>
                  <a:gd name="T44" fmla="*/ 161 w 356"/>
                  <a:gd name="T45" fmla="*/ 6 h 161"/>
                  <a:gd name="T46" fmla="*/ 154 w 356"/>
                  <a:gd name="T47" fmla="*/ 7 h 161"/>
                  <a:gd name="T48" fmla="*/ 123 w 356"/>
                  <a:gd name="T49" fmla="*/ 3 h 161"/>
                  <a:gd name="T50" fmla="*/ 97 w 356"/>
                  <a:gd name="T51" fmla="*/ 8 h 161"/>
                  <a:gd name="T52" fmla="*/ 84 w 356"/>
                  <a:gd name="T53" fmla="*/ 5 h 161"/>
                  <a:gd name="T54" fmla="*/ 57 w 356"/>
                  <a:gd name="T55" fmla="*/ 9 h 161"/>
                  <a:gd name="T56" fmla="*/ 74 w 356"/>
                  <a:gd name="T57" fmla="*/ 18 h 161"/>
                  <a:gd name="T58" fmla="*/ 58 w 356"/>
                  <a:gd name="T59" fmla="*/ 19 h 161"/>
                  <a:gd name="T60" fmla="*/ 52 w 356"/>
                  <a:gd name="T61" fmla="*/ 22 h 161"/>
                  <a:gd name="T62" fmla="*/ 41 w 356"/>
                  <a:gd name="T63" fmla="*/ 28 h 161"/>
                  <a:gd name="T64" fmla="*/ 31 w 356"/>
                  <a:gd name="T65" fmla="*/ 31 h 161"/>
                  <a:gd name="T66" fmla="*/ 20 w 356"/>
                  <a:gd name="T67" fmla="*/ 35 h 161"/>
                  <a:gd name="T68" fmla="*/ 31 w 356"/>
                  <a:gd name="T69" fmla="*/ 42 h 161"/>
                  <a:gd name="T70" fmla="*/ 51 w 356"/>
                  <a:gd name="T71" fmla="*/ 37 h 161"/>
                  <a:gd name="T72" fmla="*/ 65 w 356"/>
                  <a:gd name="T73" fmla="*/ 36 h 161"/>
                  <a:gd name="T74" fmla="*/ 74 w 356"/>
                  <a:gd name="T75" fmla="*/ 26 h 161"/>
                  <a:gd name="T76" fmla="*/ 113 w 356"/>
                  <a:gd name="T77" fmla="*/ 19 h 161"/>
                  <a:gd name="T78" fmla="*/ 121 w 356"/>
                  <a:gd name="T79" fmla="*/ 18 h 161"/>
                  <a:gd name="T80" fmla="*/ 105 w 356"/>
                  <a:gd name="T81" fmla="*/ 26 h 161"/>
                  <a:gd name="T82" fmla="*/ 93 w 356"/>
                  <a:gd name="T83" fmla="*/ 33 h 161"/>
                  <a:gd name="T84" fmla="*/ 91 w 356"/>
                  <a:gd name="T85" fmla="*/ 42 h 161"/>
                  <a:gd name="T86" fmla="*/ 115 w 356"/>
                  <a:gd name="T87" fmla="*/ 42 h 161"/>
                  <a:gd name="T88" fmla="*/ 141 w 356"/>
                  <a:gd name="T89" fmla="*/ 59 h 161"/>
                  <a:gd name="T90" fmla="*/ 154 w 356"/>
                  <a:gd name="T91" fmla="*/ 77 h 161"/>
                  <a:gd name="T92" fmla="*/ 137 w 356"/>
                  <a:gd name="T93" fmla="*/ 79 h 161"/>
                  <a:gd name="T94" fmla="*/ 140 w 356"/>
                  <a:gd name="T95" fmla="*/ 95 h 161"/>
                  <a:gd name="T96" fmla="*/ 131 w 356"/>
                  <a:gd name="T97" fmla="*/ 109 h 161"/>
                  <a:gd name="T98" fmla="*/ 134 w 356"/>
                  <a:gd name="T99" fmla="*/ 120 h 161"/>
                  <a:gd name="T100" fmla="*/ 140 w 356"/>
                  <a:gd name="T101" fmla="*/ 140 h 161"/>
                  <a:gd name="T102" fmla="*/ 164 w 356"/>
                  <a:gd name="T103" fmla="*/ 161 h 161"/>
                  <a:gd name="T104" fmla="*/ 187 w 356"/>
                  <a:gd name="T105" fmla="*/ 133 h 161"/>
                  <a:gd name="T106" fmla="*/ 197 w 356"/>
                  <a:gd name="T107" fmla="*/ 118 h 161"/>
                  <a:gd name="T108" fmla="*/ 240 w 356"/>
                  <a:gd name="T109" fmla="*/ 100 h 161"/>
                  <a:gd name="T110" fmla="*/ 271 w 356"/>
                  <a:gd name="T111" fmla="*/ 9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6" h="161">
                    <a:moveTo>
                      <a:pt x="297" y="84"/>
                    </a:moveTo>
                    <a:cubicBezTo>
                      <a:pt x="295" y="84"/>
                      <a:pt x="291" y="85"/>
                      <a:pt x="290" y="82"/>
                    </a:cubicBezTo>
                    <a:cubicBezTo>
                      <a:pt x="286" y="83"/>
                      <a:pt x="287" y="84"/>
                      <a:pt x="283" y="84"/>
                    </a:cubicBezTo>
                    <a:cubicBezTo>
                      <a:pt x="278" y="84"/>
                      <a:pt x="274" y="83"/>
                      <a:pt x="269" y="84"/>
                    </a:cubicBezTo>
                    <a:cubicBezTo>
                      <a:pt x="270" y="84"/>
                      <a:pt x="266" y="78"/>
                      <a:pt x="268" y="78"/>
                    </a:cubicBezTo>
                    <a:cubicBezTo>
                      <a:pt x="268" y="78"/>
                      <a:pt x="281" y="86"/>
                      <a:pt x="281" y="82"/>
                    </a:cubicBezTo>
                    <a:cubicBezTo>
                      <a:pt x="281" y="81"/>
                      <a:pt x="281" y="81"/>
                      <a:pt x="281" y="80"/>
                    </a:cubicBezTo>
                    <a:cubicBezTo>
                      <a:pt x="283" y="80"/>
                      <a:pt x="283" y="80"/>
                      <a:pt x="283" y="80"/>
                    </a:cubicBezTo>
                    <a:cubicBezTo>
                      <a:pt x="283" y="77"/>
                      <a:pt x="281" y="74"/>
                      <a:pt x="279" y="74"/>
                    </a:cubicBezTo>
                    <a:cubicBezTo>
                      <a:pt x="275" y="73"/>
                      <a:pt x="270" y="75"/>
                      <a:pt x="270" y="71"/>
                    </a:cubicBezTo>
                    <a:cubicBezTo>
                      <a:pt x="273" y="72"/>
                      <a:pt x="273" y="72"/>
                      <a:pt x="276" y="72"/>
                    </a:cubicBezTo>
                    <a:cubicBezTo>
                      <a:pt x="281" y="72"/>
                      <a:pt x="283" y="74"/>
                      <a:pt x="289" y="76"/>
                    </a:cubicBezTo>
                    <a:cubicBezTo>
                      <a:pt x="289" y="77"/>
                      <a:pt x="289" y="81"/>
                      <a:pt x="291" y="83"/>
                    </a:cubicBezTo>
                    <a:cubicBezTo>
                      <a:pt x="291" y="80"/>
                      <a:pt x="294" y="80"/>
                      <a:pt x="295" y="78"/>
                    </a:cubicBezTo>
                    <a:cubicBezTo>
                      <a:pt x="299" y="78"/>
                      <a:pt x="299" y="78"/>
                      <a:pt x="299" y="78"/>
                    </a:cubicBezTo>
                    <a:cubicBezTo>
                      <a:pt x="298" y="80"/>
                      <a:pt x="298" y="83"/>
                      <a:pt x="299" y="83"/>
                    </a:cubicBezTo>
                    <a:cubicBezTo>
                      <a:pt x="299" y="82"/>
                      <a:pt x="300" y="78"/>
                      <a:pt x="302" y="77"/>
                    </a:cubicBezTo>
                    <a:cubicBezTo>
                      <a:pt x="302" y="74"/>
                      <a:pt x="302" y="74"/>
                      <a:pt x="302" y="74"/>
                    </a:cubicBezTo>
                    <a:cubicBezTo>
                      <a:pt x="295" y="74"/>
                      <a:pt x="294" y="69"/>
                      <a:pt x="291" y="65"/>
                    </a:cubicBezTo>
                    <a:cubicBezTo>
                      <a:pt x="292" y="65"/>
                      <a:pt x="293" y="65"/>
                      <a:pt x="295" y="65"/>
                    </a:cubicBezTo>
                    <a:cubicBezTo>
                      <a:pt x="295" y="65"/>
                      <a:pt x="295" y="69"/>
                      <a:pt x="298" y="69"/>
                    </a:cubicBezTo>
                    <a:cubicBezTo>
                      <a:pt x="300" y="69"/>
                      <a:pt x="302" y="65"/>
                      <a:pt x="302" y="64"/>
                    </a:cubicBezTo>
                    <a:cubicBezTo>
                      <a:pt x="302" y="62"/>
                      <a:pt x="300" y="60"/>
                      <a:pt x="300" y="59"/>
                    </a:cubicBezTo>
                    <a:cubicBezTo>
                      <a:pt x="301" y="60"/>
                      <a:pt x="303" y="62"/>
                      <a:pt x="304" y="62"/>
                    </a:cubicBezTo>
                    <a:cubicBezTo>
                      <a:pt x="307" y="62"/>
                      <a:pt x="310" y="60"/>
                      <a:pt x="310" y="59"/>
                    </a:cubicBezTo>
                    <a:cubicBezTo>
                      <a:pt x="310" y="57"/>
                      <a:pt x="309" y="56"/>
                      <a:pt x="310" y="55"/>
                    </a:cubicBezTo>
                    <a:cubicBezTo>
                      <a:pt x="312" y="55"/>
                      <a:pt x="315" y="55"/>
                      <a:pt x="317" y="54"/>
                    </a:cubicBezTo>
                    <a:cubicBezTo>
                      <a:pt x="315" y="54"/>
                      <a:pt x="311" y="53"/>
                      <a:pt x="311" y="48"/>
                    </a:cubicBezTo>
                    <a:cubicBezTo>
                      <a:pt x="316" y="48"/>
                      <a:pt x="316" y="48"/>
                      <a:pt x="316" y="48"/>
                    </a:cubicBezTo>
                    <a:cubicBezTo>
                      <a:pt x="316" y="48"/>
                      <a:pt x="316" y="46"/>
                      <a:pt x="316" y="45"/>
                    </a:cubicBezTo>
                    <a:cubicBezTo>
                      <a:pt x="316" y="42"/>
                      <a:pt x="312" y="42"/>
                      <a:pt x="310" y="40"/>
                    </a:cubicBezTo>
                    <a:cubicBezTo>
                      <a:pt x="311" y="40"/>
                      <a:pt x="311" y="40"/>
                      <a:pt x="312" y="40"/>
                    </a:cubicBezTo>
                    <a:cubicBezTo>
                      <a:pt x="312" y="39"/>
                      <a:pt x="311" y="38"/>
                      <a:pt x="311" y="37"/>
                    </a:cubicBezTo>
                    <a:cubicBezTo>
                      <a:pt x="319" y="37"/>
                      <a:pt x="319" y="37"/>
                      <a:pt x="319" y="37"/>
                    </a:cubicBezTo>
                    <a:cubicBezTo>
                      <a:pt x="319" y="41"/>
                      <a:pt x="319" y="43"/>
                      <a:pt x="321" y="46"/>
                    </a:cubicBezTo>
                    <a:cubicBezTo>
                      <a:pt x="323" y="40"/>
                      <a:pt x="328" y="37"/>
                      <a:pt x="329" y="30"/>
                    </a:cubicBezTo>
                    <a:cubicBezTo>
                      <a:pt x="328" y="31"/>
                      <a:pt x="323" y="36"/>
                      <a:pt x="321" y="36"/>
                    </a:cubicBezTo>
                    <a:cubicBezTo>
                      <a:pt x="320" y="34"/>
                      <a:pt x="321" y="32"/>
                      <a:pt x="321" y="30"/>
                    </a:cubicBezTo>
                    <a:cubicBezTo>
                      <a:pt x="316" y="30"/>
                      <a:pt x="316" y="30"/>
                      <a:pt x="316" y="30"/>
                    </a:cubicBezTo>
                    <a:cubicBezTo>
                      <a:pt x="315" y="30"/>
                      <a:pt x="313" y="31"/>
                      <a:pt x="312" y="32"/>
                    </a:cubicBezTo>
                    <a:cubicBezTo>
                      <a:pt x="311" y="30"/>
                      <a:pt x="311" y="30"/>
                      <a:pt x="311" y="30"/>
                    </a:cubicBezTo>
                    <a:cubicBezTo>
                      <a:pt x="314" y="27"/>
                      <a:pt x="323" y="29"/>
                      <a:pt x="323" y="22"/>
                    </a:cubicBezTo>
                    <a:cubicBezTo>
                      <a:pt x="323" y="22"/>
                      <a:pt x="324" y="22"/>
                      <a:pt x="325" y="21"/>
                    </a:cubicBezTo>
                    <a:cubicBezTo>
                      <a:pt x="323" y="20"/>
                      <a:pt x="328" y="18"/>
                      <a:pt x="336" y="18"/>
                    </a:cubicBezTo>
                    <a:cubicBezTo>
                      <a:pt x="329" y="18"/>
                      <a:pt x="346" y="17"/>
                      <a:pt x="356" y="12"/>
                    </a:cubicBezTo>
                    <a:cubicBezTo>
                      <a:pt x="354" y="11"/>
                      <a:pt x="352" y="10"/>
                      <a:pt x="348" y="9"/>
                    </a:cubicBezTo>
                    <a:cubicBezTo>
                      <a:pt x="348" y="9"/>
                      <a:pt x="339" y="9"/>
                      <a:pt x="333" y="9"/>
                    </a:cubicBezTo>
                    <a:cubicBezTo>
                      <a:pt x="326" y="13"/>
                      <a:pt x="317" y="12"/>
                      <a:pt x="309" y="15"/>
                    </a:cubicBezTo>
                    <a:cubicBezTo>
                      <a:pt x="311" y="14"/>
                      <a:pt x="314" y="4"/>
                      <a:pt x="314" y="4"/>
                    </a:cubicBezTo>
                    <a:cubicBezTo>
                      <a:pt x="311" y="6"/>
                      <a:pt x="306" y="4"/>
                      <a:pt x="300" y="4"/>
                    </a:cubicBezTo>
                    <a:cubicBezTo>
                      <a:pt x="299" y="4"/>
                      <a:pt x="297" y="3"/>
                      <a:pt x="294" y="3"/>
                    </a:cubicBezTo>
                    <a:cubicBezTo>
                      <a:pt x="295" y="3"/>
                      <a:pt x="296" y="3"/>
                      <a:pt x="297" y="2"/>
                    </a:cubicBezTo>
                    <a:cubicBezTo>
                      <a:pt x="292" y="0"/>
                      <a:pt x="293" y="2"/>
                      <a:pt x="286" y="2"/>
                    </a:cubicBezTo>
                    <a:cubicBezTo>
                      <a:pt x="280" y="2"/>
                      <a:pt x="263" y="1"/>
                      <a:pt x="253" y="1"/>
                    </a:cubicBezTo>
                    <a:cubicBezTo>
                      <a:pt x="253" y="2"/>
                      <a:pt x="254" y="3"/>
                      <a:pt x="254" y="3"/>
                    </a:cubicBezTo>
                    <a:cubicBezTo>
                      <a:pt x="248" y="3"/>
                      <a:pt x="242" y="5"/>
                      <a:pt x="234" y="5"/>
                    </a:cubicBezTo>
                    <a:cubicBezTo>
                      <a:pt x="234" y="5"/>
                      <a:pt x="236" y="3"/>
                      <a:pt x="236" y="2"/>
                    </a:cubicBezTo>
                    <a:cubicBezTo>
                      <a:pt x="221" y="2"/>
                      <a:pt x="221" y="2"/>
                      <a:pt x="221" y="2"/>
                    </a:cubicBezTo>
                    <a:cubicBezTo>
                      <a:pt x="222" y="2"/>
                      <a:pt x="225" y="7"/>
                      <a:pt x="226" y="7"/>
                    </a:cubicBezTo>
                    <a:cubicBezTo>
                      <a:pt x="225" y="11"/>
                      <a:pt x="222" y="11"/>
                      <a:pt x="219" y="13"/>
                    </a:cubicBezTo>
                    <a:cubicBezTo>
                      <a:pt x="217" y="9"/>
                      <a:pt x="217" y="9"/>
                      <a:pt x="217" y="9"/>
                    </a:cubicBezTo>
                    <a:cubicBezTo>
                      <a:pt x="213" y="10"/>
                      <a:pt x="211" y="9"/>
                      <a:pt x="208" y="9"/>
                    </a:cubicBezTo>
                    <a:cubicBezTo>
                      <a:pt x="208" y="8"/>
                      <a:pt x="209" y="7"/>
                      <a:pt x="209" y="7"/>
                    </a:cubicBezTo>
                    <a:cubicBezTo>
                      <a:pt x="206" y="7"/>
                      <a:pt x="205" y="7"/>
                      <a:pt x="202" y="7"/>
                    </a:cubicBezTo>
                    <a:cubicBezTo>
                      <a:pt x="199" y="7"/>
                      <a:pt x="197" y="7"/>
                      <a:pt x="197" y="11"/>
                    </a:cubicBezTo>
                    <a:cubicBezTo>
                      <a:pt x="196" y="11"/>
                      <a:pt x="194" y="11"/>
                      <a:pt x="192" y="11"/>
                    </a:cubicBezTo>
                    <a:cubicBezTo>
                      <a:pt x="190" y="11"/>
                      <a:pt x="189" y="9"/>
                      <a:pt x="189" y="8"/>
                    </a:cubicBezTo>
                    <a:cubicBezTo>
                      <a:pt x="188" y="9"/>
                      <a:pt x="183" y="11"/>
                      <a:pt x="183" y="9"/>
                    </a:cubicBezTo>
                    <a:cubicBezTo>
                      <a:pt x="183" y="7"/>
                      <a:pt x="163" y="9"/>
                      <a:pt x="161" y="6"/>
                    </a:cubicBezTo>
                    <a:cubicBezTo>
                      <a:pt x="164" y="11"/>
                      <a:pt x="164" y="11"/>
                      <a:pt x="164" y="11"/>
                    </a:cubicBezTo>
                    <a:cubicBezTo>
                      <a:pt x="152" y="11"/>
                      <a:pt x="152" y="11"/>
                      <a:pt x="152" y="11"/>
                    </a:cubicBezTo>
                    <a:cubicBezTo>
                      <a:pt x="148" y="12"/>
                      <a:pt x="151" y="13"/>
                      <a:pt x="154" y="7"/>
                    </a:cubicBezTo>
                    <a:cubicBezTo>
                      <a:pt x="148" y="6"/>
                      <a:pt x="145" y="5"/>
                      <a:pt x="140" y="5"/>
                    </a:cubicBezTo>
                    <a:cubicBezTo>
                      <a:pt x="136" y="5"/>
                      <a:pt x="136" y="5"/>
                      <a:pt x="134" y="5"/>
                    </a:cubicBezTo>
                    <a:cubicBezTo>
                      <a:pt x="131" y="5"/>
                      <a:pt x="126" y="3"/>
                      <a:pt x="123" y="3"/>
                    </a:cubicBezTo>
                    <a:cubicBezTo>
                      <a:pt x="115" y="3"/>
                      <a:pt x="112" y="7"/>
                      <a:pt x="106" y="7"/>
                    </a:cubicBezTo>
                    <a:cubicBezTo>
                      <a:pt x="104" y="7"/>
                      <a:pt x="103" y="4"/>
                      <a:pt x="102" y="4"/>
                    </a:cubicBezTo>
                    <a:cubicBezTo>
                      <a:pt x="99" y="4"/>
                      <a:pt x="97" y="7"/>
                      <a:pt x="97" y="8"/>
                    </a:cubicBezTo>
                    <a:cubicBezTo>
                      <a:pt x="95" y="7"/>
                      <a:pt x="94" y="7"/>
                      <a:pt x="93" y="7"/>
                    </a:cubicBezTo>
                    <a:cubicBezTo>
                      <a:pt x="92" y="7"/>
                      <a:pt x="92" y="7"/>
                      <a:pt x="92" y="7"/>
                    </a:cubicBezTo>
                    <a:cubicBezTo>
                      <a:pt x="88" y="7"/>
                      <a:pt x="88" y="5"/>
                      <a:pt x="84" y="5"/>
                    </a:cubicBezTo>
                    <a:cubicBezTo>
                      <a:pt x="80" y="5"/>
                      <a:pt x="77" y="7"/>
                      <a:pt x="72" y="7"/>
                    </a:cubicBezTo>
                    <a:cubicBezTo>
                      <a:pt x="66" y="9"/>
                      <a:pt x="66" y="9"/>
                      <a:pt x="66" y="9"/>
                    </a:cubicBezTo>
                    <a:cubicBezTo>
                      <a:pt x="57" y="9"/>
                      <a:pt x="57" y="9"/>
                      <a:pt x="57" y="9"/>
                    </a:cubicBezTo>
                    <a:cubicBezTo>
                      <a:pt x="55" y="9"/>
                      <a:pt x="26" y="13"/>
                      <a:pt x="27" y="13"/>
                    </a:cubicBezTo>
                    <a:cubicBezTo>
                      <a:pt x="36" y="23"/>
                      <a:pt x="57" y="18"/>
                      <a:pt x="60" y="18"/>
                    </a:cubicBezTo>
                    <a:cubicBezTo>
                      <a:pt x="63" y="18"/>
                      <a:pt x="72" y="18"/>
                      <a:pt x="74" y="18"/>
                    </a:cubicBezTo>
                    <a:cubicBezTo>
                      <a:pt x="75" y="18"/>
                      <a:pt x="80" y="14"/>
                      <a:pt x="81" y="14"/>
                    </a:cubicBezTo>
                    <a:cubicBezTo>
                      <a:pt x="79" y="16"/>
                      <a:pt x="79" y="16"/>
                      <a:pt x="78" y="19"/>
                    </a:cubicBezTo>
                    <a:cubicBezTo>
                      <a:pt x="58" y="19"/>
                      <a:pt x="58" y="19"/>
                      <a:pt x="58" y="19"/>
                    </a:cubicBezTo>
                    <a:cubicBezTo>
                      <a:pt x="58" y="21"/>
                      <a:pt x="59" y="23"/>
                      <a:pt x="59" y="24"/>
                    </a:cubicBezTo>
                    <a:cubicBezTo>
                      <a:pt x="54" y="24"/>
                      <a:pt x="54" y="24"/>
                      <a:pt x="54" y="24"/>
                    </a:cubicBezTo>
                    <a:cubicBezTo>
                      <a:pt x="53" y="24"/>
                      <a:pt x="52" y="23"/>
                      <a:pt x="52" y="22"/>
                    </a:cubicBezTo>
                    <a:cubicBezTo>
                      <a:pt x="43" y="22"/>
                      <a:pt x="40" y="22"/>
                      <a:pt x="36" y="23"/>
                    </a:cubicBezTo>
                    <a:cubicBezTo>
                      <a:pt x="39" y="28"/>
                      <a:pt x="45" y="25"/>
                      <a:pt x="51" y="26"/>
                    </a:cubicBezTo>
                    <a:cubicBezTo>
                      <a:pt x="49" y="28"/>
                      <a:pt x="46" y="28"/>
                      <a:pt x="41" y="28"/>
                    </a:cubicBezTo>
                    <a:cubicBezTo>
                      <a:pt x="38" y="28"/>
                      <a:pt x="33" y="26"/>
                      <a:pt x="30" y="26"/>
                    </a:cubicBezTo>
                    <a:cubicBezTo>
                      <a:pt x="29" y="26"/>
                      <a:pt x="24" y="26"/>
                      <a:pt x="24" y="30"/>
                    </a:cubicBezTo>
                    <a:cubicBezTo>
                      <a:pt x="24" y="32"/>
                      <a:pt x="28" y="31"/>
                      <a:pt x="31" y="31"/>
                    </a:cubicBezTo>
                    <a:cubicBezTo>
                      <a:pt x="31" y="37"/>
                      <a:pt x="31" y="37"/>
                      <a:pt x="31" y="37"/>
                    </a:cubicBezTo>
                    <a:cubicBezTo>
                      <a:pt x="28" y="37"/>
                      <a:pt x="26" y="33"/>
                      <a:pt x="23" y="33"/>
                    </a:cubicBezTo>
                    <a:cubicBezTo>
                      <a:pt x="21" y="33"/>
                      <a:pt x="21" y="35"/>
                      <a:pt x="20" y="35"/>
                    </a:cubicBezTo>
                    <a:cubicBezTo>
                      <a:pt x="18" y="35"/>
                      <a:pt x="17" y="35"/>
                      <a:pt x="17" y="35"/>
                    </a:cubicBezTo>
                    <a:cubicBezTo>
                      <a:pt x="13" y="35"/>
                      <a:pt x="0" y="37"/>
                      <a:pt x="0" y="42"/>
                    </a:cubicBezTo>
                    <a:cubicBezTo>
                      <a:pt x="13" y="39"/>
                      <a:pt x="18" y="42"/>
                      <a:pt x="31" y="42"/>
                    </a:cubicBezTo>
                    <a:cubicBezTo>
                      <a:pt x="36" y="42"/>
                      <a:pt x="38" y="47"/>
                      <a:pt x="42" y="47"/>
                    </a:cubicBezTo>
                    <a:cubicBezTo>
                      <a:pt x="42" y="47"/>
                      <a:pt x="50" y="42"/>
                      <a:pt x="51" y="40"/>
                    </a:cubicBezTo>
                    <a:cubicBezTo>
                      <a:pt x="51" y="37"/>
                      <a:pt x="51" y="37"/>
                      <a:pt x="51" y="37"/>
                    </a:cubicBezTo>
                    <a:cubicBezTo>
                      <a:pt x="49" y="38"/>
                      <a:pt x="48" y="38"/>
                      <a:pt x="45" y="37"/>
                    </a:cubicBezTo>
                    <a:cubicBezTo>
                      <a:pt x="48" y="36"/>
                      <a:pt x="50" y="36"/>
                      <a:pt x="56" y="36"/>
                    </a:cubicBezTo>
                    <a:cubicBezTo>
                      <a:pt x="61" y="36"/>
                      <a:pt x="62" y="36"/>
                      <a:pt x="65" y="36"/>
                    </a:cubicBezTo>
                    <a:cubicBezTo>
                      <a:pt x="66" y="36"/>
                      <a:pt x="70" y="31"/>
                      <a:pt x="73" y="31"/>
                    </a:cubicBezTo>
                    <a:cubicBezTo>
                      <a:pt x="70" y="28"/>
                      <a:pt x="69" y="27"/>
                      <a:pt x="66" y="25"/>
                    </a:cubicBezTo>
                    <a:cubicBezTo>
                      <a:pt x="70" y="25"/>
                      <a:pt x="71" y="26"/>
                      <a:pt x="74" y="26"/>
                    </a:cubicBezTo>
                    <a:cubicBezTo>
                      <a:pt x="74" y="27"/>
                      <a:pt x="74" y="28"/>
                      <a:pt x="74" y="29"/>
                    </a:cubicBezTo>
                    <a:cubicBezTo>
                      <a:pt x="77" y="29"/>
                      <a:pt x="77" y="29"/>
                      <a:pt x="77" y="29"/>
                    </a:cubicBezTo>
                    <a:cubicBezTo>
                      <a:pt x="81" y="19"/>
                      <a:pt x="106" y="19"/>
                      <a:pt x="113" y="19"/>
                    </a:cubicBezTo>
                    <a:cubicBezTo>
                      <a:pt x="114" y="19"/>
                      <a:pt x="115" y="17"/>
                      <a:pt x="115" y="16"/>
                    </a:cubicBezTo>
                    <a:cubicBezTo>
                      <a:pt x="115" y="16"/>
                      <a:pt x="121" y="17"/>
                      <a:pt x="122" y="18"/>
                    </a:cubicBezTo>
                    <a:cubicBezTo>
                      <a:pt x="122" y="18"/>
                      <a:pt x="121" y="18"/>
                      <a:pt x="121" y="18"/>
                    </a:cubicBezTo>
                    <a:cubicBezTo>
                      <a:pt x="123" y="20"/>
                      <a:pt x="128" y="19"/>
                      <a:pt x="132" y="20"/>
                    </a:cubicBezTo>
                    <a:cubicBezTo>
                      <a:pt x="127" y="20"/>
                      <a:pt x="119" y="24"/>
                      <a:pt x="117" y="26"/>
                    </a:cubicBezTo>
                    <a:cubicBezTo>
                      <a:pt x="105" y="26"/>
                      <a:pt x="105" y="26"/>
                      <a:pt x="105" y="26"/>
                    </a:cubicBezTo>
                    <a:cubicBezTo>
                      <a:pt x="103" y="28"/>
                      <a:pt x="96" y="26"/>
                      <a:pt x="90" y="29"/>
                    </a:cubicBezTo>
                    <a:cubicBezTo>
                      <a:pt x="85" y="29"/>
                      <a:pt x="85" y="29"/>
                      <a:pt x="85" y="29"/>
                    </a:cubicBezTo>
                    <a:cubicBezTo>
                      <a:pt x="85" y="32"/>
                      <a:pt x="90" y="33"/>
                      <a:pt x="93" y="33"/>
                    </a:cubicBezTo>
                    <a:cubicBezTo>
                      <a:pt x="95" y="37"/>
                      <a:pt x="104" y="34"/>
                      <a:pt x="111" y="36"/>
                    </a:cubicBezTo>
                    <a:cubicBezTo>
                      <a:pt x="105" y="39"/>
                      <a:pt x="101" y="38"/>
                      <a:pt x="95" y="40"/>
                    </a:cubicBezTo>
                    <a:cubicBezTo>
                      <a:pt x="97" y="40"/>
                      <a:pt x="94" y="42"/>
                      <a:pt x="91" y="42"/>
                    </a:cubicBezTo>
                    <a:cubicBezTo>
                      <a:pt x="91" y="44"/>
                      <a:pt x="94" y="47"/>
                      <a:pt x="96" y="47"/>
                    </a:cubicBezTo>
                    <a:cubicBezTo>
                      <a:pt x="100" y="47"/>
                      <a:pt x="103" y="46"/>
                      <a:pt x="106" y="43"/>
                    </a:cubicBezTo>
                    <a:cubicBezTo>
                      <a:pt x="107" y="47"/>
                      <a:pt x="111" y="43"/>
                      <a:pt x="115" y="42"/>
                    </a:cubicBezTo>
                    <a:cubicBezTo>
                      <a:pt x="125" y="42"/>
                      <a:pt x="125" y="42"/>
                      <a:pt x="125" y="42"/>
                    </a:cubicBezTo>
                    <a:cubicBezTo>
                      <a:pt x="127" y="48"/>
                      <a:pt x="140" y="54"/>
                      <a:pt x="140" y="55"/>
                    </a:cubicBezTo>
                    <a:cubicBezTo>
                      <a:pt x="140" y="56"/>
                      <a:pt x="141" y="59"/>
                      <a:pt x="141" y="59"/>
                    </a:cubicBezTo>
                    <a:cubicBezTo>
                      <a:pt x="143" y="60"/>
                      <a:pt x="144" y="61"/>
                      <a:pt x="144" y="62"/>
                    </a:cubicBezTo>
                    <a:cubicBezTo>
                      <a:pt x="144" y="65"/>
                      <a:pt x="144" y="65"/>
                      <a:pt x="144" y="65"/>
                    </a:cubicBezTo>
                    <a:cubicBezTo>
                      <a:pt x="147" y="71"/>
                      <a:pt x="147" y="77"/>
                      <a:pt x="154" y="77"/>
                    </a:cubicBezTo>
                    <a:cubicBezTo>
                      <a:pt x="154" y="80"/>
                      <a:pt x="156" y="82"/>
                      <a:pt x="154" y="84"/>
                    </a:cubicBezTo>
                    <a:cubicBezTo>
                      <a:pt x="144" y="79"/>
                      <a:pt x="144" y="79"/>
                      <a:pt x="144" y="79"/>
                    </a:cubicBezTo>
                    <a:cubicBezTo>
                      <a:pt x="137" y="79"/>
                      <a:pt x="137" y="79"/>
                      <a:pt x="137" y="79"/>
                    </a:cubicBezTo>
                    <a:cubicBezTo>
                      <a:pt x="137" y="79"/>
                      <a:pt x="153" y="88"/>
                      <a:pt x="154" y="89"/>
                    </a:cubicBezTo>
                    <a:cubicBezTo>
                      <a:pt x="154" y="93"/>
                      <a:pt x="154" y="93"/>
                      <a:pt x="154" y="93"/>
                    </a:cubicBezTo>
                    <a:cubicBezTo>
                      <a:pt x="149" y="93"/>
                      <a:pt x="147" y="95"/>
                      <a:pt x="140" y="95"/>
                    </a:cubicBezTo>
                    <a:cubicBezTo>
                      <a:pt x="140" y="99"/>
                      <a:pt x="138" y="103"/>
                      <a:pt x="133" y="103"/>
                    </a:cubicBezTo>
                    <a:cubicBezTo>
                      <a:pt x="133" y="105"/>
                      <a:pt x="132" y="106"/>
                      <a:pt x="129" y="106"/>
                    </a:cubicBezTo>
                    <a:cubicBezTo>
                      <a:pt x="131" y="109"/>
                      <a:pt x="131" y="109"/>
                      <a:pt x="131" y="109"/>
                    </a:cubicBezTo>
                    <a:cubicBezTo>
                      <a:pt x="130" y="111"/>
                      <a:pt x="130" y="111"/>
                      <a:pt x="130" y="111"/>
                    </a:cubicBezTo>
                    <a:cubicBezTo>
                      <a:pt x="130" y="112"/>
                      <a:pt x="129" y="115"/>
                      <a:pt x="129" y="115"/>
                    </a:cubicBezTo>
                    <a:cubicBezTo>
                      <a:pt x="129" y="117"/>
                      <a:pt x="130" y="120"/>
                      <a:pt x="134" y="120"/>
                    </a:cubicBezTo>
                    <a:cubicBezTo>
                      <a:pt x="131" y="125"/>
                      <a:pt x="131" y="125"/>
                      <a:pt x="131" y="125"/>
                    </a:cubicBezTo>
                    <a:cubicBezTo>
                      <a:pt x="133" y="129"/>
                      <a:pt x="133" y="129"/>
                      <a:pt x="133" y="129"/>
                    </a:cubicBezTo>
                    <a:cubicBezTo>
                      <a:pt x="134" y="130"/>
                      <a:pt x="136" y="140"/>
                      <a:pt x="140" y="140"/>
                    </a:cubicBezTo>
                    <a:cubicBezTo>
                      <a:pt x="140" y="143"/>
                      <a:pt x="144" y="153"/>
                      <a:pt x="149" y="153"/>
                    </a:cubicBezTo>
                    <a:cubicBezTo>
                      <a:pt x="152" y="153"/>
                      <a:pt x="156" y="151"/>
                      <a:pt x="159" y="153"/>
                    </a:cubicBezTo>
                    <a:cubicBezTo>
                      <a:pt x="161" y="155"/>
                      <a:pt x="158" y="161"/>
                      <a:pt x="164" y="161"/>
                    </a:cubicBezTo>
                    <a:cubicBezTo>
                      <a:pt x="170" y="161"/>
                      <a:pt x="169" y="143"/>
                      <a:pt x="179" y="143"/>
                    </a:cubicBezTo>
                    <a:cubicBezTo>
                      <a:pt x="179" y="138"/>
                      <a:pt x="179" y="138"/>
                      <a:pt x="179" y="138"/>
                    </a:cubicBezTo>
                    <a:cubicBezTo>
                      <a:pt x="179" y="138"/>
                      <a:pt x="184" y="134"/>
                      <a:pt x="187" y="133"/>
                    </a:cubicBezTo>
                    <a:cubicBezTo>
                      <a:pt x="187" y="131"/>
                      <a:pt x="191" y="130"/>
                      <a:pt x="191" y="129"/>
                    </a:cubicBezTo>
                    <a:cubicBezTo>
                      <a:pt x="191" y="125"/>
                      <a:pt x="194" y="129"/>
                      <a:pt x="195" y="123"/>
                    </a:cubicBezTo>
                    <a:cubicBezTo>
                      <a:pt x="194" y="122"/>
                      <a:pt x="197" y="118"/>
                      <a:pt x="197" y="118"/>
                    </a:cubicBezTo>
                    <a:cubicBezTo>
                      <a:pt x="198" y="117"/>
                      <a:pt x="207" y="118"/>
                      <a:pt x="211" y="117"/>
                    </a:cubicBezTo>
                    <a:cubicBezTo>
                      <a:pt x="217" y="115"/>
                      <a:pt x="224" y="114"/>
                      <a:pt x="231" y="111"/>
                    </a:cubicBezTo>
                    <a:cubicBezTo>
                      <a:pt x="233" y="110"/>
                      <a:pt x="238" y="103"/>
                      <a:pt x="240" y="100"/>
                    </a:cubicBezTo>
                    <a:cubicBezTo>
                      <a:pt x="242" y="101"/>
                      <a:pt x="248" y="98"/>
                      <a:pt x="250" y="98"/>
                    </a:cubicBezTo>
                    <a:cubicBezTo>
                      <a:pt x="254" y="98"/>
                      <a:pt x="257" y="99"/>
                      <a:pt x="260" y="97"/>
                    </a:cubicBezTo>
                    <a:cubicBezTo>
                      <a:pt x="271" y="95"/>
                      <a:pt x="271" y="95"/>
                      <a:pt x="271" y="95"/>
                    </a:cubicBezTo>
                    <a:cubicBezTo>
                      <a:pt x="277" y="93"/>
                      <a:pt x="279" y="92"/>
                      <a:pt x="286" y="90"/>
                    </a:cubicBezTo>
                    <a:cubicBezTo>
                      <a:pt x="289" y="90"/>
                      <a:pt x="295" y="87"/>
                      <a:pt x="297" y="8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9" name="Freeform 325"/>
              <p:cNvSpPr>
                <a:spLocks/>
              </p:cNvSpPr>
              <p:nvPr/>
            </p:nvSpPr>
            <p:spPr bwMode="auto">
              <a:xfrm>
                <a:off x="2127" y="584"/>
                <a:ext cx="24" cy="12"/>
              </a:xfrm>
              <a:custGeom>
                <a:avLst/>
                <a:gdLst>
                  <a:gd name="T0" fmla="*/ 9 w 10"/>
                  <a:gd name="T1" fmla="*/ 5 h 5"/>
                  <a:gd name="T2" fmla="*/ 9 w 10"/>
                  <a:gd name="T3" fmla="*/ 2 h 5"/>
                  <a:gd name="T4" fmla="*/ 5 w 10"/>
                  <a:gd name="T5" fmla="*/ 0 h 5"/>
                  <a:gd name="T6" fmla="*/ 2 w 10"/>
                  <a:gd name="T7" fmla="*/ 2 h 5"/>
                  <a:gd name="T8" fmla="*/ 0 w 10"/>
                  <a:gd name="T9" fmla="*/ 2 h 5"/>
                  <a:gd name="T10" fmla="*/ 9 w 10"/>
                  <a:gd name="T11" fmla="*/ 5 h 5"/>
                </a:gdLst>
                <a:ahLst/>
                <a:cxnLst>
                  <a:cxn ang="0">
                    <a:pos x="T0" y="T1"/>
                  </a:cxn>
                  <a:cxn ang="0">
                    <a:pos x="T2" y="T3"/>
                  </a:cxn>
                  <a:cxn ang="0">
                    <a:pos x="T4" y="T5"/>
                  </a:cxn>
                  <a:cxn ang="0">
                    <a:pos x="T6" y="T7"/>
                  </a:cxn>
                  <a:cxn ang="0">
                    <a:pos x="T8" y="T9"/>
                  </a:cxn>
                  <a:cxn ang="0">
                    <a:pos x="T10" y="T11"/>
                  </a:cxn>
                </a:cxnLst>
                <a:rect l="0" t="0" r="r" b="b"/>
                <a:pathLst>
                  <a:path w="10" h="5">
                    <a:moveTo>
                      <a:pt x="9" y="5"/>
                    </a:moveTo>
                    <a:cubicBezTo>
                      <a:pt x="10" y="5"/>
                      <a:pt x="9" y="3"/>
                      <a:pt x="9" y="2"/>
                    </a:cubicBezTo>
                    <a:cubicBezTo>
                      <a:pt x="8" y="1"/>
                      <a:pt x="6" y="0"/>
                      <a:pt x="5" y="0"/>
                    </a:cubicBezTo>
                    <a:cubicBezTo>
                      <a:pt x="5" y="1"/>
                      <a:pt x="3" y="2"/>
                      <a:pt x="2" y="2"/>
                    </a:cubicBezTo>
                    <a:cubicBezTo>
                      <a:pt x="0" y="2"/>
                      <a:pt x="0" y="2"/>
                      <a:pt x="0" y="2"/>
                    </a:cubicBezTo>
                    <a:cubicBezTo>
                      <a:pt x="1" y="4"/>
                      <a:pt x="7" y="5"/>
                      <a:pt x="9"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0" name="Freeform 326"/>
              <p:cNvSpPr>
                <a:spLocks/>
              </p:cNvSpPr>
              <p:nvPr/>
            </p:nvSpPr>
            <p:spPr bwMode="auto">
              <a:xfrm>
                <a:off x="4770" y="2920"/>
                <a:ext cx="64" cy="55"/>
              </a:xfrm>
              <a:custGeom>
                <a:avLst/>
                <a:gdLst>
                  <a:gd name="T0" fmla="*/ 14 w 27"/>
                  <a:gd name="T1" fmla="*/ 4 h 23"/>
                  <a:gd name="T2" fmla="*/ 7 w 27"/>
                  <a:gd name="T3" fmla="*/ 0 h 23"/>
                  <a:gd name="T4" fmla="*/ 0 w 27"/>
                  <a:gd name="T5" fmla="*/ 18 h 23"/>
                  <a:gd name="T6" fmla="*/ 3 w 27"/>
                  <a:gd name="T7" fmla="*/ 23 h 23"/>
                  <a:gd name="T8" fmla="*/ 14 w 27"/>
                  <a:gd name="T9" fmla="*/ 17 h 23"/>
                  <a:gd name="T10" fmla="*/ 15 w 27"/>
                  <a:gd name="T11" fmla="*/ 19 h 23"/>
                  <a:gd name="T12" fmla="*/ 27 w 27"/>
                  <a:gd name="T13" fmla="*/ 0 h 23"/>
                  <a:gd name="T14" fmla="*/ 22 w 27"/>
                  <a:gd name="T15" fmla="*/ 0 h 23"/>
                  <a:gd name="T16" fmla="*/ 14 w 27"/>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3">
                    <a:moveTo>
                      <a:pt x="14" y="4"/>
                    </a:moveTo>
                    <a:cubicBezTo>
                      <a:pt x="12" y="4"/>
                      <a:pt x="11" y="0"/>
                      <a:pt x="7" y="0"/>
                    </a:cubicBezTo>
                    <a:cubicBezTo>
                      <a:pt x="3" y="0"/>
                      <a:pt x="0" y="13"/>
                      <a:pt x="0" y="18"/>
                    </a:cubicBezTo>
                    <a:cubicBezTo>
                      <a:pt x="0" y="21"/>
                      <a:pt x="2" y="22"/>
                      <a:pt x="3" y="23"/>
                    </a:cubicBezTo>
                    <a:cubicBezTo>
                      <a:pt x="10" y="23"/>
                      <a:pt x="10" y="18"/>
                      <a:pt x="14" y="17"/>
                    </a:cubicBezTo>
                    <a:cubicBezTo>
                      <a:pt x="14" y="18"/>
                      <a:pt x="14" y="19"/>
                      <a:pt x="15" y="19"/>
                    </a:cubicBezTo>
                    <a:cubicBezTo>
                      <a:pt x="15" y="12"/>
                      <a:pt x="24" y="9"/>
                      <a:pt x="27" y="0"/>
                    </a:cubicBezTo>
                    <a:cubicBezTo>
                      <a:pt x="22" y="0"/>
                      <a:pt x="22" y="0"/>
                      <a:pt x="22" y="0"/>
                    </a:cubicBezTo>
                    <a:cubicBezTo>
                      <a:pt x="19" y="2"/>
                      <a:pt x="18" y="4"/>
                      <a:pt x="14"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1" name="Freeform 327"/>
              <p:cNvSpPr>
                <a:spLocks/>
              </p:cNvSpPr>
              <p:nvPr/>
            </p:nvSpPr>
            <p:spPr bwMode="auto">
              <a:xfrm>
                <a:off x="4723" y="2332"/>
                <a:ext cx="24" cy="17"/>
              </a:xfrm>
              <a:custGeom>
                <a:avLst/>
                <a:gdLst>
                  <a:gd name="T0" fmla="*/ 0 w 10"/>
                  <a:gd name="T1" fmla="*/ 4 h 7"/>
                  <a:gd name="T2" fmla="*/ 6 w 10"/>
                  <a:gd name="T3" fmla="*/ 7 h 7"/>
                  <a:gd name="T4" fmla="*/ 10 w 10"/>
                  <a:gd name="T5" fmla="*/ 1 h 7"/>
                  <a:gd name="T6" fmla="*/ 6 w 10"/>
                  <a:gd name="T7" fmla="*/ 0 h 7"/>
                  <a:gd name="T8" fmla="*/ 0 w 10"/>
                  <a:gd name="T9" fmla="*/ 4 h 7"/>
                </a:gdLst>
                <a:ahLst/>
                <a:cxnLst>
                  <a:cxn ang="0">
                    <a:pos x="T0" y="T1"/>
                  </a:cxn>
                  <a:cxn ang="0">
                    <a:pos x="T2" y="T3"/>
                  </a:cxn>
                  <a:cxn ang="0">
                    <a:pos x="T4" y="T5"/>
                  </a:cxn>
                  <a:cxn ang="0">
                    <a:pos x="T6" y="T7"/>
                  </a:cxn>
                  <a:cxn ang="0">
                    <a:pos x="T8" y="T9"/>
                  </a:cxn>
                </a:cxnLst>
                <a:rect l="0" t="0" r="r" b="b"/>
                <a:pathLst>
                  <a:path w="10" h="7">
                    <a:moveTo>
                      <a:pt x="0" y="4"/>
                    </a:moveTo>
                    <a:cubicBezTo>
                      <a:pt x="1" y="4"/>
                      <a:pt x="6" y="7"/>
                      <a:pt x="6" y="7"/>
                    </a:cubicBezTo>
                    <a:cubicBezTo>
                      <a:pt x="10" y="7"/>
                      <a:pt x="9" y="3"/>
                      <a:pt x="10" y="1"/>
                    </a:cubicBezTo>
                    <a:cubicBezTo>
                      <a:pt x="9" y="0"/>
                      <a:pt x="6" y="0"/>
                      <a:pt x="6" y="0"/>
                    </a:cubicBezTo>
                    <a:cubicBezTo>
                      <a:pt x="3" y="0"/>
                      <a:pt x="1" y="2"/>
                      <a:pt x="0"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2" name="Freeform 328"/>
              <p:cNvSpPr>
                <a:spLocks/>
              </p:cNvSpPr>
              <p:nvPr/>
            </p:nvSpPr>
            <p:spPr bwMode="auto">
              <a:xfrm>
                <a:off x="5040" y="2916"/>
                <a:ext cx="179" cy="116"/>
              </a:xfrm>
              <a:custGeom>
                <a:avLst/>
                <a:gdLst>
                  <a:gd name="T0" fmla="*/ 72 w 76"/>
                  <a:gd name="T1" fmla="*/ 0 h 49"/>
                  <a:gd name="T2" fmla="*/ 58 w 76"/>
                  <a:gd name="T3" fmla="*/ 8 h 49"/>
                  <a:gd name="T4" fmla="*/ 47 w 76"/>
                  <a:gd name="T5" fmla="*/ 17 h 49"/>
                  <a:gd name="T6" fmla="*/ 45 w 76"/>
                  <a:gd name="T7" fmla="*/ 17 h 49"/>
                  <a:gd name="T8" fmla="*/ 22 w 76"/>
                  <a:gd name="T9" fmla="*/ 27 h 49"/>
                  <a:gd name="T10" fmla="*/ 15 w 76"/>
                  <a:gd name="T11" fmla="*/ 35 h 49"/>
                  <a:gd name="T12" fmla="*/ 10 w 76"/>
                  <a:gd name="T13" fmla="*/ 35 h 49"/>
                  <a:gd name="T14" fmla="*/ 1 w 76"/>
                  <a:gd name="T15" fmla="*/ 41 h 49"/>
                  <a:gd name="T16" fmla="*/ 0 w 76"/>
                  <a:gd name="T17" fmla="*/ 45 h 49"/>
                  <a:gd name="T18" fmla="*/ 4 w 76"/>
                  <a:gd name="T19" fmla="*/ 47 h 49"/>
                  <a:gd name="T20" fmla="*/ 11 w 76"/>
                  <a:gd name="T21" fmla="*/ 49 h 49"/>
                  <a:gd name="T22" fmla="*/ 41 w 76"/>
                  <a:gd name="T23" fmla="*/ 28 h 49"/>
                  <a:gd name="T24" fmla="*/ 49 w 76"/>
                  <a:gd name="T25" fmla="*/ 27 h 49"/>
                  <a:gd name="T26" fmla="*/ 54 w 76"/>
                  <a:gd name="T27" fmla="*/ 24 h 49"/>
                  <a:gd name="T28" fmla="*/ 76 w 76"/>
                  <a:gd name="T29" fmla="*/ 3 h 49"/>
                  <a:gd name="T30" fmla="*/ 72 w 76"/>
                  <a:gd name="T3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49">
                    <a:moveTo>
                      <a:pt x="72" y="0"/>
                    </a:moveTo>
                    <a:cubicBezTo>
                      <a:pt x="65" y="1"/>
                      <a:pt x="64" y="8"/>
                      <a:pt x="58" y="8"/>
                    </a:cubicBezTo>
                    <a:cubicBezTo>
                      <a:pt x="57" y="12"/>
                      <a:pt x="50" y="17"/>
                      <a:pt x="47" y="17"/>
                    </a:cubicBezTo>
                    <a:cubicBezTo>
                      <a:pt x="47" y="17"/>
                      <a:pt x="45" y="17"/>
                      <a:pt x="45" y="17"/>
                    </a:cubicBezTo>
                    <a:cubicBezTo>
                      <a:pt x="39" y="23"/>
                      <a:pt x="31" y="23"/>
                      <a:pt x="22" y="27"/>
                    </a:cubicBezTo>
                    <a:cubicBezTo>
                      <a:pt x="20" y="28"/>
                      <a:pt x="19" y="34"/>
                      <a:pt x="15" y="35"/>
                    </a:cubicBezTo>
                    <a:cubicBezTo>
                      <a:pt x="13" y="35"/>
                      <a:pt x="12" y="36"/>
                      <a:pt x="10" y="35"/>
                    </a:cubicBezTo>
                    <a:cubicBezTo>
                      <a:pt x="8" y="38"/>
                      <a:pt x="7" y="41"/>
                      <a:pt x="1" y="41"/>
                    </a:cubicBezTo>
                    <a:cubicBezTo>
                      <a:pt x="0" y="45"/>
                      <a:pt x="0" y="45"/>
                      <a:pt x="0" y="45"/>
                    </a:cubicBezTo>
                    <a:cubicBezTo>
                      <a:pt x="4" y="47"/>
                      <a:pt x="4" y="47"/>
                      <a:pt x="4" y="47"/>
                    </a:cubicBezTo>
                    <a:cubicBezTo>
                      <a:pt x="8" y="47"/>
                      <a:pt x="6" y="49"/>
                      <a:pt x="11" y="49"/>
                    </a:cubicBezTo>
                    <a:cubicBezTo>
                      <a:pt x="22" y="49"/>
                      <a:pt x="38" y="36"/>
                      <a:pt x="41" y="28"/>
                    </a:cubicBezTo>
                    <a:cubicBezTo>
                      <a:pt x="43" y="31"/>
                      <a:pt x="46" y="27"/>
                      <a:pt x="49" y="27"/>
                    </a:cubicBezTo>
                    <a:cubicBezTo>
                      <a:pt x="52" y="27"/>
                      <a:pt x="53" y="28"/>
                      <a:pt x="54" y="24"/>
                    </a:cubicBezTo>
                    <a:cubicBezTo>
                      <a:pt x="63" y="24"/>
                      <a:pt x="73" y="14"/>
                      <a:pt x="76" y="3"/>
                    </a:cubicBezTo>
                    <a:cubicBezTo>
                      <a:pt x="74" y="3"/>
                      <a:pt x="72" y="3"/>
                      <a:pt x="72"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3" name="Freeform 329"/>
              <p:cNvSpPr>
                <a:spLocks/>
              </p:cNvSpPr>
              <p:nvPr/>
            </p:nvSpPr>
            <p:spPr bwMode="auto">
              <a:xfrm>
                <a:off x="5283" y="2793"/>
                <a:ext cx="16" cy="42"/>
              </a:xfrm>
              <a:custGeom>
                <a:avLst/>
                <a:gdLst>
                  <a:gd name="T0" fmla="*/ 2 w 7"/>
                  <a:gd name="T1" fmla="*/ 0 h 18"/>
                  <a:gd name="T2" fmla="*/ 0 w 7"/>
                  <a:gd name="T3" fmla="*/ 0 h 18"/>
                  <a:gd name="T4" fmla="*/ 3 w 7"/>
                  <a:gd name="T5" fmla="*/ 18 h 18"/>
                  <a:gd name="T6" fmla="*/ 7 w 7"/>
                  <a:gd name="T7" fmla="*/ 10 h 18"/>
                  <a:gd name="T8" fmla="*/ 2 w 7"/>
                  <a:gd name="T9" fmla="*/ 0 h 18"/>
                </a:gdLst>
                <a:ahLst/>
                <a:cxnLst>
                  <a:cxn ang="0">
                    <a:pos x="T0" y="T1"/>
                  </a:cxn>
                  <a:cxn ang="0">
                    <a:pos x="T2" y="T3"/>
                  </a:cxn>
                  <a:cxn ang="0">
                    <a:pos x="T4" y="T5"/>
                  </a:cxn>
                  <a:cxn ang="0">
                    <a:pos x="T6" y="T7"/>
                  </a:cxn>
                  <a:cxn ang="0">
                    <a:pos x="T8" y="T9"/>
                  </a:cxn>
                </a:cxnLst>
                <a:rect l="0" t="0" r="r" b="b"/>
                <a:pathLst>
                  <a:path w="7" h="18">
                    <a:moveTo>
                      <a:pt x="2" y="0"/>
                    </a:moveTo>
                    <a:cubicBezTo>
                      <a:pt x="2" y="0"/>
                      <a:pt x="1" y="0"/>
                      <a:pt x="0" y="0"/>
                    </a:cubicBezTo>
                    <a:cubicBezTo>
                      <a:pt x="0" y="5"/>
                      <a:pt x="0" y="16"/>
                      <a:pt x="3" y="18"/>
                    </a:cubicBezTo>
                    <a:cubicBezTo>
                      <a:pt x="3" y="15"/>
                      <a:pt x="7" y="14"/>
                      <a:pt x="7" y="10"/>
                    </a:cubicBezTo>
                    <a:cubicBezTo>
                      <a:pt x="7" y="5"/>
                      <a:pt x="2" y="3"/>
                      <a:pt x="2"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4" name="Freeform 330"/>
              <p:cNvSpPr>
                <a:spLocks/>
              </p:cNvSpPr>
              <p:nvPr/>
            </p:nvSpPr>
            <p:spPr bwMode="auto">
              <a:xfrm>
                <a:off x="5233" y="2835"/>
                <a:ext cx="102" cy="97"/>
              </a:xfrm>
              <a:custGeom>
                <a:avLst/>
                <a:gdLst>
                  <a:gd name="T0" fmla="*/ 35 w 43"/>
                  <a:gd name="T1" fmla="*/ 12 h 41"/>
                  <a:gd name="T2" fmla="*/ 27 w 43"/>
                  <a:gd name="T3" fmla="*/ 0 h 41"/>
                  <a:gd name="T4" fmla="*/ 27 w 43"/>
                  <a:gd name="T5" fmla="*/ 4 h 41"/>
                  <a:gd name="T6" fmla="*/ 24 w 43"/>
                  <a:gd name="T7" fmla="*/ 0 h 41"/>
                  <a:gd name="T8" fmla="*/ 20 w 43"/>
                  <a:gd name="T9" fmla="*/ 11 h 41"/>
                  <a:gd name="T10" fmla="*/ 5 w 43"/>
                  <a:gd name="T11" fmla="*/ 23 h 41"/>
                  <a:gd name="T12" fmla="*/ 2 w 43"/>
                  <a:gd name="T13" fmla="*/ 25 h 41"/>
                  <a:gd name="T14" fmla="*/ 9 w 43"/>
                  <a:gd name="T15" fmla="*/ 30 h 41"/>
                  <a:gd name="T16" fmla="*/ 9 w 43"/>
                  <a:gd name="T17" fmla="*/ 33 h 41"/>
                  <a:gd name="T18" fmla="*/ 0 w 43"/>
                  <a:gd name="T19" fmla="*/ 38 h 41"/>
                  <a:gd name="T20" fmla="*/ 2 w 43"/>
                  <a:gd name="T21" fmla="*/ 41 h 41"/>
                  <a:gd name="T22" fmla="*/ 22 w 43"/>
                  <a:gd name="T23" fmla="*/ 29 h 41"/>
                  <a:gd name="T24" fmla="*/ 26 w 43"/>
                  <a:gd name="T25" fmla="*/ 23 h 41"/>
                  <a:gd name="T26" fmla="*/ 43 w 43"/>
                  <a:gd name="T27" fmla="*/ 8 h 41"/>
                  <a:gd name="T28" fmla="*/ 35 w 43"/>
                  <a:gd name="T29"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1">
                    <a:moveTo>
                      <a:pt x="35" y="12"/>
                    </a:moveTo>
                    <a:cubicBezTo>
                      <a:pt x="31" y="11"/>
                      <a:pt x="31" y="5"/>
                      <a:pt x="27" y="0"/>
                    </a:cubicBezTo>
                    <a:cubicBezTo>
                      <a:pt x="27" y="1"/>
                      <a:pt x="28" y="4"/>
                      <a:pt x="27" y="4"/>
                    </a:cubicBezTo>
                    <a:cubicBezTo>
                      <a:pt x="24" y="4"/>
                      <a:pt x="24" y="4"/>
                      <a:pt x="24" y="0"/>
                    </a:cubicBezTo>
                    <a:cubicBezTo>
                      <a:pt x="20" y="1"/>
                      <a:pt x="20" y="11"/>
                      <a:pt x="20" y="11"/>
                    </a:cubicBezTo>
                    <a:cubicBezTo>
                      <a:pt x="15" y="15"/>
                      <a:pt x="12" y="20"/>
                      <a:pt x="5" y="23"/>
                    </a:cubicBezTo>
                    <a:cubicBezTo>
                      <a:pt x="2" y="25"/>
                      <a:pt x="2" y="25"/>
                      <a:pt x="2" y="25"/>
                    </a:cubicBezTo>
                    <a:cubicBezTo>
                      <a:pt x="6" y="25"/>
                      <a:pt x="9" y="25"/>
                      <a:pt x="9" y="30"/>
                    </a:cubicBezTo>
                    <a:cubicBezTo>
                      <a:pt x="9" y="31"/>
                      <a:pt x="9" y="32"/>
                      <a:pt x="9" y="33"/>
                    </a:cubicBezTo>
                    <a:cubicBezTo>
                      <a:pt x="6" y="33"/>
                      <a:pt x="0" y="35"/>
                      <a:pt x="0" y="38"/>
                    </a:cubicBezTo>
                    <a:cubicBezTo>
                      <a:pt x="0" y="39"/>
                      <a:pt x="1" y="41"/>
                      <a:pt x="2" y="41"/>
                    </a:cubicBezTo>
                    <a:cubicBezTo>
                      <a:pt x="7" y="41"/>
                      <a:pt x="20" y="32"/>
                      <a:pt x="22" y="29"/>
                    </a:cubicBezTo>
                    <a:cubicBezTo>
                      <a:pt x="23" y="26"/>
                      <a:pt x="23" y="23"/>
                      <a:pt x="26" y="23"/>
                    </a:cubicBezTo>
                    <a:cubicBezTo>
                      <a:pt x="35" y="19"/>
                      <a:pt x="42" y="19"/>
                      <a:pt x="43" y="8"/>
                    </a:cubicBezTo>
                    <a:cubicBezTo>
                      <a:pt x="41" y="8"/>
                      <a:pt x="36" y="11"/>
                      <a:pt x="35"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5" name="Freeform 331"/>
              <p:cNvSpPr>
                <a:spLocks/>
              </p:cNvSpPr>
              <p:nvPr/>
            </p:nvSpPr>
            <p:spPr bwMode="auto">
              <a:xfrm>
                <a:off x="4794" y="2219"/>
                <a:ext cx="16" cy="28"/>
              </a:xfrm>
              <a:custGeom>
                <a:avLst/>
                <a:gdLst>
                  <a:gd name="T0" fmla="*/ 4 w 7"/>
                  <a:gd name="T1" fmla="*/ 12 h 12"/>
                  <a:gd name="T2" fmla="*/ 4 w 7"/>
                  <a:gd name="T3" fmla="*/ 8 h 12"/>
                  <a:gd name="T4" fmla="*/ 7 w 7"/>
                  <a:gd name="T5" fmla="*/ 1 h 12"/>
                  <a:gd name="T6" fmla="*/ 5 w 7"/>
                  <a:gd name="T7" fmla="*/ 0 h 12"/>
                  <a:gd name="T8" fmla="*/ 0 w 7"/>
                  <a:gd name="T9" fmla="*/ 7 h 12"/>
                  <a:gd name="T10" fmla="*/ 4 w 7"/>
                  <a:gd name="T11" fmla="*/ 12 h 12"/>
                </a:gdLst>
                <a:ahLst/>
                <a:cxnLst>
                  <a:cxn ang="0">
                    <a:pos x="T0" y="T1"/>
                  </a:cxn>
                  <a:cxn ang="0">
                    <a:pos x="T2" y="T3"/>
                  </a:cxn>
                  <a:cxn ang="0">
                    <a:pos x="T4" y="T5"/>
                  </a:cxn>
                  <a:cxn ang="0">
                    <a:pos x="T6" y="T7"/>
                  </a:cxn>
                  <a:cxn ang="0">
                    <a:pos x="T8" y="T9"/>
                  </a:cxn>
                  <a:cxn ang="0">
                    <a:pos x="T10" y="T11"/>
                  </a:cxn>
                </a:cxnLst>
                <a:rect l="0" t="0" r="r" b="b"/>
                <a:pathLst>
                  <a:path w="7" h="12">
                    <a:moveTo>
                      <a:pt x="4" y="12"/>
                    </a:moveTo>
                    <a:cubicBezTo>
                      <a:pt x="4" y="11"/>
                      <a:pt x="4" y="10"/>
                      <a:pt x="4" y="8"/>
                    </a:cubicBezTo>
                    <a:cubicBezTo>
                      <a:pt x="4" y="7"/>
                      <a:pt x="7" y="5"/>
                      <a:pt x="7" y="1"/>
                    </a:cubicBezTo>
                    <a:cubicBezTo>
                      <a:pt x="5" y="0"/>
                      <a:pt x="5" y="0"/>
                      <a:pt x="5" y="0"/>
                    </a:cubicBezTo>
                    <a:cubicBezTo>
                      <a:pt x="4" y="1"/>
                      <a:pt x="0" y="5"/>
                      <a:pt x="0" y="7"/>
                    </a:cubicBezTo>
                    <a:cubicBezTo>
                      <a:pt x="0" y="10"/>
                      <a:pt x="2" y="11"/>
                      <a:pt x="4"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6" name="Freeform 332"/>
              <p:cNvSpPr>
                <a:spLocks/>
              </p:cNvSpPr>
              <p:nvPr/>
            </p:nvSpPr>
            <p:spPr bwMode="auto">
              <a:xfrm>
                <a:off x="5054" y="2278"/>
                <a:ext cx="21" cy="26"/>
              </a:xfrm>
              <a:custGeom>
                <a:avLst/>
                <a:gdLst>
                  <a:gd name="T0" fmla="*/ 5 w 9"/>
                  <a:gd name="T1" fmla="*/ 11 h 11"/>
                  <a:gd name="T2" fmla="*/ 9 w 9"/>
                  <a:gd name="T3" fmla="*/ 5 h 11"/>
                  <a:gd name="T4" fmla="*/ 9 w 9"/>
                  <a:gd name="T5" fmla="*/ 0 h 11"/>
                  <a:gd name="T6" fmla="*/ 0 w 9"/>
                  <a:gd name="T7" fmla="*/ 0 h 11"/>
                  <a:gd name="T8" fmla="*/ 5 w 9"/>
                  <a:gd name="T9" fmla="*/ 11 h 11"/>
                </a:gdLst>
                <a:ahLst/>
                <a:cxnLst>
                  <a:cxn ang="0">
                    <a:pos x="T0" y="T1"/>
                  </a:cxn>
                  <a:cxn ang="0">
                    <a:pos x="T2" y="T3"/>
                  </a:cxn>
                  <a:cxn ang="0">
                    <a:pos x="T4" y="T5"/>
                  </a:cxn>
                  <a:cxn ang="0">
                    <a:pos x="T6" y="T7"/>
                  </a:cxn>
                  <a:cxn ang="0">
                    <a:pos x="T8" y="T9"/>
                  </a:cxn>
                </a:cxnLst>
                <a:rect l="0" t="0" r="r" b="b"/>
                <a:pathLst>
                  <a:path w="9" h="11">
                    <a:moveTo>
                      <a:pt x="5" y="11"/>
                    </a:moveTo>
                    <a:cubicBezTo>
                      <a:pt x="6" y="9"/>
                      <a:pt x="9" y="8"/>
                      <a:pt x="9" y="5"/>
                    </a:cubicBezTo>
                    <a:cubicBezTo>
                      <a:pt x="9" y="4"/>
                      <a:pt x="9" y="2"/>
                      <a:pt x="9" y="0"/>
                    </a:cubicBezTo>
                    <a:cubicBezTo>
                      <a:pt x="5" y="0"/>
                      <a:pt x="4" y="0"/>
                      <a:pt x="0" y="0"/>
                    </a:cubicBezTo>
                    <a:cubicBezTo>
                      <a:pt x="0" y="8"/>
                      <a:pt x="2" y="9"/>
                      <a:pt x="5"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7" name="Freeform 333"/>
              <p:cNvSpPr>
                <a:spLocks/>
              </p:cNvSpPr>
              <p:nvPr/>
            </p:nvSpPr>
            <p:spPr bwMode="auto">
              <a:xfrm>
                <a:off x="4598" y="1893"/>
                <a:ext cx="19" cy="40"/>
              </a:xfrm>
              <a:custGeom>
                <a:avLst/>
                <a:gdLst>
                  <a:gd name="T0" fmla="*/ 0 w 8"/>
                  <a:gd name="T1" fmla="*/ 11 h 17"/>
                  <a:gd name="T2" fmla="*/ 5 w 8"/>
                  <a:gd name="T3" fmla="*/ 17 h 17"/>
                  <a:gd name="T4" fmla="*/ 8 w 8"/>
                  <a:gd name="T5" fmla="*/ 11 h 17"/>
                  <a:gd name="T6" fmla="*/ 5 w 8"/>
                  <a:gd name="T7" fmla="*/ 0 h 17"/>
                  <a:gd name="T8" fmla="*/ 0 w 8"/>
                  <a:gd name="T9" fmla="*/ 11 h 17"/>
                </a:gdLst>
                <a:ahLst/>
                <a:cxnLst>
                  <a:cxn ang="0">
                    <a:pos x="T0" y="T1"/>
                  </a:cxn>
                  <a:cxn ang="0">
                    <a:pos x="T2" y="T3"/>
                  </a:cxn>
                  <a:cxn ang="0">
                    <a:pos x="T4" y="T5"/>
                  </a:cxn>
                  <a:cxn ang="0">
                    <a:pos x="T6" y="T7"/>
                  </a:cxn>
                  <a:cxn ang="0">
                    <a:pos x="T8" y="T9"/>
                  </a:cxn>
                </a:cxnLst>
                <a:rect l="0" t="0" r="r" b="b"/>
                <a:pathLst>
                  <a:path w="8" h="17">
                    <a:moveTo>
                      <a:pt x="0" y="11"/>
                    </a:moveTo>
                    <a:cubicBezTo>
                      <a:pt x="1" y="12"/>
                      <a:pt x="3" y="17"/>
                      <a:pt x="5" y="17"/>
                    </a:cubicBezTo>
                    <a:cubicBezTo>
                      <a:pt x="6" y="17"/>
                      <a:pt x="8" y="12"/>
                      <a:pt x="8" y="11"/>
                    </a:cubicBezTo>
                    <a:cubicBezTo>
                      <a:pt x="8" y="6"/>
                      <a:pt x="6" y="3"/>
                      <a:pt x="5" y="0"/>
                    </a:cubicBezTo>
                    <a:cubicBezTo>
                      <a:pt x="2" y="3"/>
                      <a:pt x="2" y="10"/>
                      <a:pt x="0"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8" name="Freeform 334"/>
              <p:cNvSpPr>
                <a:spLocks/>
              </p:cNvSpPr>
              <p:nvPr/>
            </p:nvSpPr>
            <p:spPr bwMode="auto">
              <a:xfrm>
                <a:off x="4629" y="1865"/>
                <a:ext cx="21" cy="28"/>
              </a:xfrm>
              <a:custGeom>
                <a:avLst/>
                <a:gdLst>
                  <a:gd name="T0" fmla="*/ 0 w 9"/>
                  <a:gd name="T1" fmla="*/ 2 h 12"/>
                  <a:gd name="T2" fmla="*/ 6 w 9"/>
                  <a:gd name="T3" fmla="*/ 12 h 12"/>
                  <a:gd name="T4" fmla="*/ 9 w 9"/>
                  <a:gd name="T5" fmla="*/ 12 h 12"/>
                  <a:gd name="T6" fmla="*/ 9 w 9"/>
                  <a:gd name="T7" fmla="*/ 1 h 12"/>
                  <a:gd name="T8" fmla="*/ 0 w 9"/>
                  <a:gd name="T9" fmla="*/ 2 h 12"/>
                </a:gdLst>
                <a:ahLst/>
                <a:cxnLst>
                  <a:cxn ang="0">
                    <a:pos x="T0" y="T1"/>
                  </a:cxn>
                  <a:cxn ang="0">
                    <a:pos x="T2" y="T3"/>
                  </a:cxn>
                  <a:cxn ang="0">
                    <a:pos x="T4" y="T5"/>
                  </a:cxn>
                  <a:cxn ang="0">
                    <a:pos x="T6" y="T7"/>
                  </a:cxn>
                  <a:cxn ang="0">
                    <a:pos x="T8" y="T9"/>
                  </a:cxn>
                </a:cxnLst>
                <a:rect l="0" t="0" r="r" b="b"/>
                <a:pathLst>
                  <a:path w="9" h="12">
                    <a:moveTo>
                      <a:pt x="0" y="2"/>
                    </a:moveTo>
                    <a:cubicBezTo>
                      <a:pt x="2" y="6"/>
                      <a:pt x="6" y="8"/>
                      <a:pt x="6" y="12"/>
                    </a:cubicBezTo>
                    <a:cubicBezTo>
                      <a:pt x="9" y="12"/>
                      <a:pt x="9" y="12"/>
                      <a:pt x="9" y="12"/>
                    </a:cubicBezTo>
                    <a:cubicBezTo>
                      <a:pt x="8" y="6"/>
                      <a:pt x="7" y="6"/>
                      <a:pt x="9" y="1"/>
                    </a:cubicBezTo>
                    <a:cubicBezTo>
                      <a:pt x="6" y="1"/>
                      <a:pt x="2" y="0"/>
                      <a:pt x="0"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9" name="Freeform 335"/>
              <p:cNvSpPr>
                <a:spLocks/>
              </p:cNvSpPr>
              <p:nvPr/>
            </p:nvSpPr>
            <p:spPr bwMode="auto">
              <a:xfrm>
                <a:off x="4621" y="1860"/>
                <a:ext cx="3" cy="2"/>
              </a:xfrm>
              <a:custGeom>
                <a:avLst/>
                <a:gdLst>
                  <a:gd name="T0" fmla="*/ 0 w 3"/>
                  <a:gd name="T1" fmla="*/ 2 h 2"/>
                  <a:gd name="T2" fmla="*/ 3 w 3"/>
                  <a:gd name="T3" fmla="*/ 2 h 2"/>
                  <a:gd name="T4" fmla="*/ 0 w 3"/>
                  <a:gd name="T5" fmla="*/ 0 h 2"/>
                  <a:gd name="T6" fmla="*/ 0 w 3"/>
                  <a:gd name="T7" fmla="*/ 2 h 2"/>
                </a:gdLst>
                <a:ahLst/>
                <a:cxnLst>
                  <a:cxn ang="0">
                    <a:pos x="T0" y="T1"/>
                  </a:cxn>
                  <a:cxn ang="0">
                    <a:pos x="T2" y="T3"/>
                  </a:cxn>
                  <a:cxn ang="0">
                    <a:pos x="T4" y="T5"/>
                  </a:cxn>
                  <a:cxn ang="0">
                    <a:pos x="T6" y="T7"/>
                  </a:cxn>
                </a:cxnLst>
                <a:rect l="0" t="0" r="r" b="b"/>
                <a:pathLst>
                  <a:path w="3" h="2">
                    <a:moveTo>
                      <a:pt x="0" y="2"/>
                    </a:moveTo>
                    <a:lnTo>
                      <a:pt x="3" y="2"/>
                    </a:lnTo>
                    <a:lnTo>
                      <a:pt x="0" y="0"/>
                    </a:lnTo>
                    <a:lnTo>
                      <a:pt x="0" y="2"/>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0" name="Freeform 336"/>
              <p:cNvSpPr>
                <a:spLocks/>
              </p:cNvSpPr>
              <p:nvPr/>
            </p:nvSpPr>
            <p:spPr bwMode="auto">
              <a:xfrm>
                <a:off x="4671" y="2172"/>
                <a:ext cx="21" cy="19"/>
              </a:xfrm>
              <a:custGeom>
                <a:avLst/>
                <a:gdLst>
                  <a:gd name="T0" fmla="*/ 9 w 9"/>
                  <a:gd name="T1" fmla="*/ 4 h 8"/>
                  <a:gd name="T2" fmla="*/ 0 w 9"/>
                  <a:gd name="T3" fmla="*/ 0 h 8"/>
                  <a:gd name="T4" fmla="*/ 0 w 9"/>
                  <a:gd name="T5" fmla="*/ 2 h 8"/>
                  <a:gd name="T6" fmla="*/ 3 w 9"/>
                  <a:gd name="T7" fmla="*/ 8 h 8"/>
                  <a:gd name="T8" fmla="*/ 9 w 9"/>
                  <a:gd name="T9" fmla="*/ 4 h 8"/>
                </a:gdLst>
                <a:ahLst/>
                <a:cxnLst>
                  <a:cxn ang="0">
                    <a:pos x="T0" y="T1"/>
                  </a:cxn>
                  <a:cxn ang="0">
                    <a:pos x="T2" y="T3"/>
                  </a:cxn>
                  <a:cxn ang="0">
                    <a:pos x="T4" y="T5"/>
                  </a:cxn>
                  <a:cxn ang="0">
                    <a:pos x="T6" y="T7"/>
                  </a:cxn>
                  <a:cxn ang="0">
                    <a:pos x="T8" y="T9"/>
                  </a:cxn>
                </a:cxnLst>
                <a:rect l="0" t="0" r="r" b="b"/>
                <a:pathLst>
                  <a:path w="9" h="8">
                    <a:moveTo>
                      <a:pt x="9" y="4"/>
                    </a:moveTo>
                    <a:cubicBezTo>
                      <a:pt x="6" y="0"/>
                      <a:pt x="3" y="3"/>
                      <a:pt x="0" y="0"/>
                    </a:cubicBezTo>
                    <a:cubicBezTo>
                      <a:pt x="0" y="1"/>
                      <a:pt x="0" y="2"/>
                      <a:pt x="0" y="2"/>
                    </a:cubicBezTo>
                    <a:cubicBezTo>
                      <a:pt x="0" y="5"/>
                      <a:pt x="2" y="8"/>
                      <a:pt x="3" y="8"/>
                    </a:cubicBezTo>
                    <a:cubicBezTo>
                      <a:pt x="6" y="8"/>
                      <a:pt x="7" y="4"/>
                      <a:pt x="9"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1" name="Freeform 337"/>
              <p:cNvSpPr>
                <a:spLocks/>
              </p:cNvSpPr>
              <p:nvPr/>
            </p:nvSpPr>
            <p:spPr bwMode="auto">
              <a:xfrm>
                <a:off x="4543" y="2302"/>
                <a:ext cx="31" cy="9"/>
              </a:xfrm>
              <a:custGeom>
                <a:avLst/>
                <a:gdLst>
                  <a:gd name="T0" fmla="*/ 13 w 13"/>
                  <a:gd name="T1" fmla="*/ 3 h 4"/>
                  <a:gd name="T2" fmla="*/ 5 w 13"/>
                  <a:gd name="T3" fmla="*/ 0 h 4"/>
                  <a:gd name="T4" fmla="*/ 0 w 13"/>
                  <a:gd name="T5" fmla="*/ 1 h 4"/>
                  <a:gd name="T6" fmla="*/ 9 w 13"/>
                  <a:gd name="T7" fmla="*/ 4 h 4"/>
                  <a:gd name="T8" fmla="*/ 13 w 13"/>
                  <a:gd name="T9" fmla="*/ 3 h 4"/>
                </a:gdLst>
                <a:ahLst/>
                <a:cxnLst>
                  <a:cxn ang="0">
                    <a:pos x="T0" y="T1"/>
                  </a:cxn>
                  <a:cxn ang="0">
                    <a:pos x="T2" y="T3"/>
                  </a:cxn>
                  <a:cxn ang="0">
                    <a:pos x="T4" y="T5"/>
                  </a:cxn>
                  <a:cxn ang="0">
                    <a:pos x="T6" y="T7"/>
                  </a:cxn>
                  <a:cxn ang="0">
                    <a:pos x="T8" y="T9"/>
                  </a:cxn>
                </a:cxnLst>
                <a:rect l="0" t="0" r="r" b="b"/>
                <a:pathLst>
                  <a:path w="13" h="4">
                    <a:moveTo>
                      <a:pt x="13" y="3"/>
                    </a:moveTo>
                    <a:cubicBezTo>
                      <a:pt x="11" y="1"/>
                      <a:pt x="8" y="0"/>
                      <a:pt x="5" y="0"/>
                    </a:cubicBezTo>
                    <a:cubicBezTo>
                      <a:pt x="4" y="0"/>
                      <a:pt x="1" y="0"/>
                      <a:pt x="0" y="1"/>
                    </a:cubicBezTo>
                    <a:cubicBezTo>
                      <a:pt x="1" y="1"/>
                      <a:pt x="8" y="4"/>
                      <a:pt x="9" y="4"/>
                    </a:cubicBezTo>
                    <a:cubicBezTo>
                      <a:pt x="10" y="4"/>
                      <a:pt x="12" y="3"/>
                      <a:pt x="13"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2" name="Freeform 338"/>
              <p:cNvSpPr>
                <a:spLocks/>
              </p:cNvSpPr>
              <p:nvPr/>
            </p:nvSpPr>
            <p:spPr bwMode="auto">
              <a:xfrm>
                <a:off x="4496" y="2276"/>
                <a:ext cx="24" cy="14"/>
              </a:xfrm>
              <a:custGeom>
                <a:avLst/>
                <a:gdLst>
                  <a:gd name="T0" fmla="*/ 0 w 10"/>
                  <a:gd name="T1" fmla="*/ 4 h 6"/>
                  <a:gd name="T2" fmla="*/ 0 w 10"/>
                  <a:gd name="T3" fmla="*/ 6 h 6"/>
                  <a:gd name="T4" fmla="*/ 4 w 10"/>
                  <a:gd name="T5" fmla="*/ 6 h 6"/>
                  <a:gd name="T6" fmla="*/ 10 w 10"/>
                  <a:gd name="T7" fmla="*/ 1 h 6"/>
                  <a:gd name="T8" fmla="*/ 4 w 10"/>
                  <a:gd name="T9" fmla="*/ 1 h 6"/>
                  <a:gd name="T10" fmla="*/ 0 w 10"/>
                  <a:gd name="T11" fmla="*/ 4 h 6"/>
                </a:gdLst>
                <a:ahLst/>
                <a:cxnLst>
                  <a:cxn ang="0">
                    <a:pos x="T0" y="T1"/>
                  </a:cxn>
                  <a:cxn ang="0">
                    <a:pos x="T2" y="T3"/>
                  </a:cxn>
                  <a:cxn ang="0">
                    <a:pos x="T4" y="T5"/>
                  </a:cxn>
                  <a:cxn ang="0">
                    <a:pos x="T6" y="T7"/>
                  </a:cxn>
                  <a:cxn ang="0">
                    <a:pos x="T8" y="T9"/>
                  </a:cxn>
                  <a:cxn ang="0">
                    <a:pos x="T10" y="T11"/>
                  </a:cxn>
                </a:cxnLst>
                <a:rect l="0" t="0" r="r" b="b"/>
                <a:pathLst>
                  <a:path w="10" h="6">
                    <a:moveTo>
                      <a:pt x="0" y="4"/>
                    </a:moveTo>
                    <a:cubicBezTo>
                      <a:pt x="0" y="5"/>
                      <a:pt x="0" y="6"/>
                      <a:pt x="0" y="6"/>
                    </a:cubicBezTo>
                    <a:cubicBezTo>
                      <a:pt x="4" y="6"/>
                      <a:pt x="4" y="6"/>
                      <a:pt x="4" y="6"/>
                    </a:cubicBezTo>
                    <a:cubicBezTo>
                      <a:pt x="9" y="6"/>
                      <a:pt x="6" y="4"/>
                      <a:pt x="10" y="1"/>
                    </a:cubicBezTo>
                    <a:cubicBezTo>
                      <a:pt x="8" y="1"/>
                      <a:pt x="8" y="1"/>
                      <a:pt x="4" y="1"/>
                    </a:cubicBezTo>
                    <a:cubicBezTo>
                      <a:pt x="3" y="1"/>
                      <a:pt x="0" y="0"/>
                      <a:pt x="0"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3" name="Freeform 339"/>
              <p:cNvSpPr>
                <a:spLocks/>
              </p:cNvSpPr>
              <p:nvPr/>
            </p:nvSpPr>
            <p:spPr bwMode="auto">
              <a:xfrm>
                <a:off x="4525" y="2271"/>
                <a:ext cx="26" cy="16"/>
              </a:xfrm>
              <a:custGeom>
                <a:avLst/>
                <a:gdLst>
                  <a:gd name="T0" fmla="*/ 11 w 11"/>
                  <a:gd name="T1" fmla="*/ 7 h 7"/>
                  <a:gd name="T2" fmla="*/ 1 w 11"/>
                  <a:gd name="T3" fmla="*/ 0 h 7"/>
                  <a:gd name="T4" fmla="*/ 1 w 11"/>
                  <a:gd name="T5" fmla="*/ 7 h 7"/>
                  <a:gd name="T6" fmla="*/ 11 w 11"/>
                  <a:gd name="T7" fmla="*/ 7 h 7"/>
                </a:gdLst>
                <a:ahLst/>
                <a:cxnLst>
                  <a:cxn ang="0">
                    <a:pos x="T0" y="T1"/>
                  </a:cxn>
                  <a:cxn ang="0">
                    <a:pos x="T2" y="T3"/>
                  </a:cxn>
                  <a:cxn ang="0">
                    <a:pos x="T4" y="T5"/>
                  </a:cxn>
                  <a:cxn ang="0">
                    <a:pos x="T6" y="T7"/>
                  </a:cxn>
                </a:cxnLst>
                <a:rect l="0" t="0" r="r" b="b"/>
                <a:pathLst>
                  <a:path w="11" h="7">
                    <a:moveTo>
                      <a:pt x="11" y="7"/>
                    </a:moveTo>
                    <a:cubicBezTo>
                      <a:pt x="8" y="3"/>
                      <a:pt x="4" y="3"/>
                      <a:pt x="1" y="0"/>
                    </a:cubicBezTo>
                    <a:cubicBezTo>
                      <a:pt x="1" y="2"/>
                      <a:pt x="0" y="5"/>
                      <a:pt x="1" y="7"/>
                    </a:cubicBezTo>
                    <a:lnTo>
                      <a:pt x="11" y="7"/>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4" name="Freeform 340"/>
              <p:cNvSpPr>
                <a:spLocks/>
              </p:cNvSpPr>
              <p:nvPr/>
            </p:nvSpPr>
            <p:spPr bwMode="auto">
              <a:xfrm>
                <a:off x="4560" y="2273"/>
                <a:ext cx="26" cy="22"/>
              </a:xfrm>
              <a:custGeom>
                <a:avLst/>
                <a:gdLst>
                  <a:gd name="T0" fmla="*/ 11 w 11"/>
                  <a:gd name="T1" fmla="*/ 8 h 9"/>
                  <a:gd name="T2" fmla="*/ 0 w 11"/>
                  <a:gd name="T3" fmla="*/ 6 h 9"/>
                  <a:gd name="T4" fmla="*/ 6 w 11"/>
                  <a:gd name="T5" fmla="*/ 6 h 9"/>
                  <a:gd name="T6" fmla="*/ 6 w 11"/>
                  <a:gd name="T7" fmla="*/ 9 h 9"/>
                  <a:gd name="T8" fmla="*/ 11 w 11"/>
                  <a:gd name="T9" fmla="*/ 8 h 9"/>
                </a:gdLst>
                <a:ahLst/>
                <a:cxnLst>
                  <a:cxn ang="0">
                    <a:pos x="T0" y="T1"/>
                  </a:cxn>
                  <a:cxn ang="0">
                    <a:pos x="T2" y="T3"/>
                  </a:cxn>
                  <a:cxn ang="0">
                    <a:pos x="T4" y="T5"/>
                  </a:cxn>
                  <a:cxn ang="0">
                    <a:pos x="T6" y="T7"/>
                  </a:cxn>
                  <a:cxn ang="0">
                    <a:pos x="T8" y="T9"/>
                  </a:cxn>
                </a:cxnLst>
                <a:rect l="0" t="0" r="r" b="b"/>
                <a:pathLst>
                  <a:path w="11" h="9">
                    <a:moveTo>
                      <a:pt x="11" y="8"/>
                    </a:moveTo>
                    <a:cubicBezTo>
                      <a:pt x="9" y="1"/>
                      <a:pt x="3" y="0"/>
                      <a:pt x="0" y="6"/>
                    </a:cubicBezTo>
                    <a:cubicBezTo>
                      <a:pt x="3" y="7"/>
                      <a:pt x="5" y="7"/>
                      <a:pt x="6" y="6"/>
                    </a:cubicBezTo>
                    <a:cubicBezTo>
                      <a:pt x="6" y="7"/>
                      <a:pt x="6" y="8"/>
                      <a:pt x="6" y="9"/>
                    </a:cubicBezTo>
                    <a:cubicBezTo>
                      <a:pt x="8" y="8"/>
                      <a:pt x="9" y="8"/>
                      <a:pt x="11"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5" name="Freeform 341"/>
              <p:cNvSpPr>
                <a:spLocks/>
              </p:cNvSpPr>
              <p:nvPr/>
            </p:nvSpPr>
            <p:spPr bwMode="auto">
              <a:xfrm>
                <a:off x="2741" y="1026"/>
                <a:ext cx="19" cy="21"/>
              </a:xfrm>
              <a:custGeom>
                <a:avLst/>
                <a:gdLst>
                  <a:gd name="T0" fmla="*/ 8 w 8"/>
                  <a:gd name="T1" fmla="*/ 3 h 9"/>
                  <a:gd name="T2" fmla="*/ 6 w 8"/>
                  <a:gd name="T3" fmla="*/ 0 h 9"/>
                  <a:gd name="T4" fmla="*/ 0 w 8"/>
                  <a:gd name="T5" fmla="*/ 0 h 9"/>
                  <a:gd name="T6" fmla="*/ 0 w 8"/>
                  <a:gd name="T7" fmla="*/ 2 h 9"/>
                  <a:gd name="T8" fmla="*/ 3 w 8"/>
                  <a:gd name="T9" fmla="*/ 9 h 9"/>
                  <a:gd name="T10" fmla="*/ 8 w 8"/>
                  <a:gd name="T11" fmla="*/ 3 h 9"/>
                </a:gdLst>
                <a:ahLst/>
                <a:cxnLst>
                  <a:cxn ang="0">
                    <a:pos x="T0" y="T1"/>
                  </a:cxn>
                  <a:cxn ang="0">
                    <a:pos x="T2" y="T3"/>
                  </a:cxn>
                  <a:cxn ang="0">
                    <a:pos x="T4" y="T5"/>
                  </a:cxn>
                  <a:cxn ang="0">
                    <a:pos x="T6" y="T7"/>
                  </a:cxn>
                  <a:cxn ang="0">
                    <a:pos x="T8" y="T9"/>
                  </a:cxn>
                  <a:cxn ang="0">
                    <a:pos x="T10" y="T11"/>
                  </a:cxn>
                </a:cxnLst>
                <a:rect l="0" t="0" r="r" b="b"/>
                <a:pathLst>
                  <a:path w="8" h="9">
                    <a:moveTo>
                      <a:pt x="8" y="3"/>
                    </a:moveTo>
                    <a:cubicBezTo>
                      <a:pt x="8" y="2"/>
                      <a:pt x="7" y="1"/>
                      <a:pt x="6" y="0"/>
                    </a:cubicBezTo>
                    <a:cubicBezTo>
                      <a:pt x="3" y="0"/>
                      <a:pt x="3" y="1"/>
                      <a:pt x="0" y="0"/>
                    </a:cubicBezTo>
                    <a:cubicBezTo>
                      <a:pt x="0" y="1"/>
                      <a:pt x="0" y="2"/>
                      <a:pt x="0" y="2"/>
                    </a:cubicBezTo>
                    <a:cubicBezTo>
                      <a:pt x="0" y="5"/>
                      <a:pt x="2" y="7"/>
                      <a:pt x="3" y="9"/>
                    </a:cubicBezTo>
                    <a:cubicBezTo>
                      <a:pt x="6" y="8"/>
                      <a:pt x="8" y="6"/>
                      <a:pt x="8"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6" name="Freeform 342"/>
              <p:cNvSpPr>
                <a:spLocks/>
              </p:cNvSpPr>
              <p:nvPr/>
            </p:nvSpPr>
            <p:spPr bwMode="auto">
              <a:xfrm>
                <a:off x="3433" y="714"/>
                <a:ext cx="29" cy="15"/>
              </a:xfrm>
              <a:custGeom>
                <a:avLst/>
                <a:gdLst>
                  <a:gd name="T0" fmla="*/ 12 w 12"/>
                  <a:gd name="T1" fmla="*/ 3 h 6"/>
                  <a:gd name="T2" fmla="*/ 12 w 12"/>
                  <a:gd name="T3" fmla="*/ 0 h 6"/>
                  <a:gd name="T4" fmla="*/ 0 w 12"/>
                  <a:gd name="T5" fmla="*/ 5 h 6"/>
                  <a:gd name="T6" fmla="*/ 5 w 12"/>
                  <a:gd name="T7" fmla="*/ 6 h 6"/>
                  <a:gd name="T8" fmla="*/ 12 w 12"/>
                  <a:gd name="T9" fmla="*/ 3 h 6"/>
                </a:gdLst>
                <a:ahLst/>
                <a:cxnLst>
                  <a:cxn ang="0">
                    <a:pos x="T0" y="T1"/>
                  </a:cxn>
                  <a:cxn ang="0">
                    <a:pos x="T2" y="T3"/>
                  </a:cxn>
                  <a:cxn ang="0">
                    <a:pos x="T4" y="T5"/>
                  </a:cxn>
                  <a:cxn ang="0">
                    <a:pos x="T6" y="T7"/>
                  </a:cxn>
                  <a:cxn ang="0">
                    <a:pos x="T8" y="T9"/>
                  </a:cxn>
                </a:cxnLst>
                <a:rect l="0" t="0" r="r" b="b"/>
                <a:pathLst>
                  <a:path w="12" h="6">
                    <a:moveTo>
                      <a:pt x="12" y="3"/>
                    </a:moveTo>
                    <a:cubicBezTo>
                      <a:pt x="12" y="2"/>
                      <a:pt x="12" y="0"/>
                      <a:pt x="12" y="0"/>
                    </a:cubicBezTo>
                    <a:cubicBezTo>
                      <a:pt x="7" y="0"/>
                      <a:pt x="4" y="5"/>
                      <a:pt x="0" y="5"/>
                    </a:cubicBezTo>
                    <a:cubicBezTo>
                      <a:pt x="0" y="5"/>
                      <a:pt x="4" y="6"/>
                      <a:pt x="5" y="6"/>
                    </a:cubicBezTo>
                    <a:cubicBezTo>
                      <a:pt x="8" y="6"/>
                      <a:pt x="10" y="6"/>
                      <a:pt x="12"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7" name="Freeform 343"/>
              <p:cNvSpPr>
                <a:spLocks/>
              </p:cNvSpPr>
              <p:nvPr/>
            </p:nvSpPr>
            <p:spPr bwMode="auto">
              <a:xfrm>
                <a:off x="3521" y="603"/>
                <a:ext cx="106" cy="33"/>
              </a:xfrm>
              <a:custGeom>
                <a:avLst/>
                <a:gdLst>
                  <a:gd name="T0" fmla="*/ 11 w 45"/>
                  <a:gd name="T1" fmla="*/ 8 h 14"/>
                  <a:gd name="T2" fmla="*/ 16 w 45"/>
                  <a:gd name="T3" fmla="*/ 8 h 14"/>
                  <a:gd name="T4" fmla="*/ 24 w 45"/>
                  <a:gd name="T5" fmla="*/ 12 h 14"/>
                  <a:gd name="T6" fmla="*/ 41 w 45"/>
                  <a:gd name="T7" fmla="*/ 14 h 14"/>
                  <a:gd name="T8" fmla="*/ 45 w 45"/>
                  <a:gd name="T9" fmla="*/ 12 h 14"/>
                  <a:gd name="T10" fmla="*/ 33 w 45"/>
                  <a:gd name="T11" fmla="*/ 7 h 14"/>
                  <a:gd name="T12" fmla="*/ 31 w 45"/>
                  <a:gd name="T13" fmla="*/ 8 h 14"/>
                  <a:gd name="T14" fmla="*/ 26 w 45"/>
                  <a:gd name="T15" fmla="*/ 3 h 14"/>
                  <a:gd name="T16" fmla="*/ 8 w 45"/>
                  <a:gd name="T17" fmla="*/ 0 h 14"/>
                  <a:gd name="T18" fmla="*/ 0 w 45"/>
                  <a:gd name="T19" fmla="*/ 8 h 14"/>
                  <a:gd name="T20" fmla="*/ 11 w 45"/>
                  <a:gd name="T21"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14">
                    <a:moveTo>
                      <a:pt x="11" y="8"/>
                    </a:moveTo>
                    <a:cubicBezTo>
                      <a:pt x="12" y="8"/>
                      <a:pt x="18" y="8"/>
                      <a:pt x="16" y="8"/>
                    </a:cubicBezTo>
                    <a:cubicBezTo>
                      <a:pt x="17" y="13"/>
                      <a:pt x="21" y="12"/>
                      <a:pt x="24" y="12"/>
                    </a:cubicBezTo>
                    <a:cubicBezTo>
                      <a:pt x="24" y="12"/>
                      <a:pt x="39" y="14"/>
                      <a:pt x="41" y="14"/>
                    </a:cubicBezTo>
                    <a:cubicBezTo>
                      <a:pt x="42" y="14"/>
                      <a:pt x="45" y="13"/>
                      <a:pt x="45" y="12"/>
                    </a:cubicBezTo>
                    <a:cubicBezTo>
                      <a:pt x="41" y="11"/>
                      <a:pt x="38" y="7"/>
                      <a:pt x="33" y="7"/>
                    </a:cubicBezTo>
                    <a:cubicBezTo>
                      <a:pt x="32" y="7"/>
                      <a:pt x="31" y="8"/>
                      <a:pt x="31" y="8"/>
                    </a:cubicBezTo>
                    <a:cubicBezTo>
                      <a:pt x="28" y="8"/>
                      <a:pt x="26" y="5"/>
                      <a:pt x="26" y="3"/>
                    </a:cubicBezTo>
                    <a:cubicBezTo>
                      <a:pt x="22" y="1"/>
                      <a:pt x="15" y="0"/>
                      <a:pt x="8" y="0"/>
                    </a:cubicBezTo>
                    <a:cubicBezTo>
                      <a:pt x="4" y="0"/>
                      <a:pt x="2" y="4"/>
                      <a:pt x="0" y="8"/>
                    </a:cubicBezTo>
                    <a:cubicBezTo>
                      <a:pt x="4" y="7"/>
                      <a:pt x="7" y="8"/>
                      <a:pt x="11"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8" name="Freeform 344"/>
              <p:cNvSpPr>
                <a:spLocks/>
              </p:cNvSpPr>
              <p:nvPr/>
            </p:nvSpPr>
            <p:spPr bwMode="auto">
              <a:xfrm>
                <a:off x="3636" y="622"/>
                <a:ext cx="55" cy="26"/>
              </a:xfrm>
              <a:custGeom>
                <a:avLst/>
                <a:gdLst>
                  <a:gd name="T0" fmla="*/ 4 w 23"/>
                  <a:gd name="T1" fmla="*/ 11 h 11"/>
                  <a:gd name="T2" fmla="*/ 8 w 23"/>
                  <a:gd name="T3" fmla="*/ 10 h 11"/>
                  <a:gd name="T4" fmla="*/ 23 w 23"/>
                  <a:gd name="T5" fmla="*/ 10 h 11"/>
                  <a:gd name="T6" fmla="*/ 23 w 23"/>
                  <a:gd name="T7" fmla="*/ 7 h 11"/>
                  <a:gd name="T8" fmla="*/ 5 w 23"/>
                  <a:gd name="T9" fmla="*/ 0 h 11"/>
                  <a:gd name="T10" fmla="*/ 2 w 23"/>
                  <a:gd name="T11" fmla="*/ 3 h 11"/>
                  <a:gd name="T12" fmla="*/ 0 w 23"/>
                  <a:gd name="T13" fmla="*/ 8 h 11"/>
                  <a:gd name="T14" fmla="*/ 4 w 23"/>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1">
                    <a:moveTo>
                      <a:pt x="4" y="11"/>
                    </a:moveTo>
                    <a:cubicBezTo>
                      <a:pt x="5" y="11"/>
                      <a:pt x="6" y="10"/>
                      <a:pt x="8" y="10"/>
                    </a:cubicBezTo>
                    <a:cubicBezTo>
                      <a:pt x="11" y="10"/>
                      <a:pt x="17" y="11"/>
                      <a:pt x="23" y="10"/>
                    </a:cubicBezTo>
                    <a:cubicBezTo>
                      <a:pt x="23" y="9"/>
                      <a:pt x="23" y="8"/>
                      <a:pt x="23" y="7"/>
                    </a:cubicBezTo>
                    <a:cubicBezTo>
                      <a:pt x="21" y="6"/>
                      <a:pt x="7" y="3"/>
                      <a:pt x="5" y="0"/>
                    </a:cubicBezTo>
                    <a:cubicBezTo>
                      <a:pt x="2" y="3"/>
                      <a:pt x="2" y="3"/>
                      <a:pt x="2" y="3"/>
                    </a:cubicBezTo>
                    <a:cubicBezTo>
                      <a:pt x="2" y="5"/>
                      <a:pt x="0" y="6"/>
                      <a:pt x="0" y="8"/>
                    </a:cubicBezTo>
                    <a:cubicBezTo>
                      <a:pt x="0" y="9"/>
                      <a:pt x="2" y="11"/>
                      <a:pt x="4"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9" name="Freeform 345"/>
              <p:cNvSpPr>
                <a:spLocks/>
              </p:cNvSpPr>
              <p:nvPr/>
            </p:nvSpPr>
            <p:spPr bwMode="auto">
              <a:xfrm>
                <a:off x="3896" y="707"/>
                <a:ext cx="5"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2" y="0"/>
                      <a:pt x="2" y="0"/>
                    </a:cubicBezTo>
                    <a:cubicBezTo>
                      <a:pt x="2" y="0"/>
                      <a:pt x="1" y="0"/>
                      <a:pt x="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0" name="Freeform 346"/>
              <p:cNvSpPr>
                <a:spLocks/>
              </p:cNvSpPr>
              <p:nvPr/>
            </p:nvSpPr>
            <p:spPr bwMode="auto">
              <a:xfrm>
                <a:off x="4092" y="662"/>
                <a:ext cx="95" cy="33"/>
              </a:xfrm>
              <a:custGeom>
                <a:avLst/>
                <a:gdLst>
                  <a:gd name="T0" fmla="*/ 8 w 40"/>
                  <a:gd name="T1" fmla="*/ 11 h 14"/>
                  <a:gd name="T2" fmla="*/ 19 w 40"/>
                  <a:gd name="T3" fmla="*/ 12 h 14"/>
                  <a:gd name="T4" fmla="*/ 40 w 40"/>
                  <a:gd name="T5" fmla="*/ 11 h 14"/>
                  <a:gd name="T6" fmla="*/ 18 w 40"/>
                  <a:gd name="T7" fmla="*/ 4 h 14"/>
                  <a:gd name="T8" fmla="*/ 16 w 40"/>
                  <a:gd name="T9" fmla="*/ 8 h 14"/>
                  <a:gd name="T10" fmla="*/ 0 w 40"/>
                  <a:gd name="T11" fmla="*/ 4 h 14"/>
                  <a:gd name="T12" fmla="*/ 0 w 40"/>
                  <a:gd name="T13" fmla="*/ 7 h 14"/>
                  <a:gd name="T14" fmla="*/ 8 w 40"/>
                  <a:gd name="T15" fmla="*/ 1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14">
                    <a:moveTo>
                      <a:pt x="8" y="11"/>
                    </a:moveTo>
                    <a:cubicBezTo>
                      <a:pt x="8" y="13"/>
                      <a:pt x="17" y="12"/>
                      <a:pt x="19" y="12"/>
                    </a:cubicBezTo>
                    <a:cubicBezTo>
                      <a:pt x="23" y="12"/>
                      <a:pt x="34" y="14"/>
                      <a:pt x="40" y="11"/>
                    </a:cubicBezTo>
                    <a:cubicBezTo>
                      <a:pt x="38" y="6"/>
                      <a:pt x="23" y="4"/>
                      <a:pt x="18" y="4"/>
                    </a:cubicBezTo>
                    <a:cubicBezTo>
                      <a:pt x="18" y="5"/>
                      <a:pt x="18" y="7"/>
                      <a:pt x="16" y="8"/>
                    </a:cubicBezTo>
                    <a:cubicBezTo>
                      <a:pt x="15" y="5"/>
                      <a:pt x="7" y="0"/>
                      <a:pt x="0" y="4"/>
                    </a:cubicBezTo>
                    <a:cubicBezTo>
                      <a:pt x="0" y="6"/>
                      <a:pt x="0" y="6"/>
                      <a:pt x="0" y="7"/>
                    </a:cubicBezTo>
                    <a:cubicBezTo>
                      <a:pt x="5" y="7"/>
                      <a:pt x="3" y="11"/>
                      <a:pt x="8"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1" name="Freeform 347"/>
              <p:cNvSpPr>
                <a:spLocks/>
              </p:cNvSpPr>
              <p:nvPr/>
            </p:nvSpPr>
            <p:spPr bwMode="auto">
              <a:xfrm>
                <a:off x="4199" y="674"/>
                <a:ext cx="63" cy="29"/>
              </a:xfrm>
              <a:custGeom>
                <a:avLst/>
                <a:gdLst>
                  <a:gd name="T0" fmla="*/ 9 w 27"/>
                  <a:gd name="T1" fmla="*/ 7 h 12"/>
                  <a:gd name="T2" fmla="*/ 27 w 27"/>
                  <a:gd name="T3" fmla="*/ 7 h 12"/>
                  <a:gd name="T4" fmla="*/ 15 w 27"/>
                  <a:gd name="T5" fmla="*/ 0 h 12"/>
                  <a:gd name="T6" fmla="*/ 14 w 27"/>
                  <a:gd name="T7" fmla="*/ 2 h 12"/>
                  <a:gd name="T8" fmla="*/ 11 w 27"/>
                  <a:gd name="T9" fmla="*/ 2 h 12"/>
                  <a:gd name="T10" fmla="*/ 0 w 27"/>
                  <a:gd name="T11" fmla="*/ 1 h 12"/>
                  <a:gd name="T12" fmla="*/ 9 w 27"/>
                  <a:gd name="T13" fmla="*/ 7 h 12"/>
                </a:gdLst>
                <a:ahLst/>
                <a:cxnLst>
                  <a:cxn ang="0">
                    <a:pos x="T0" y="T1"/>
                  </a:cxn>
                  <a:cxn ang="0">
                    <a:pos x="T2" y="T3"/>
                  </a:cxn>
                  <a:cxn ang="0">
                    <a:pos x="T4" y="T5"/>
                  </a:cxn>
                  <a:cxn ang="0">
                    <a:pos x="T6" y="T7"/>
                  </a:cxn>
                  <a:cxn ang="0">
                    <a:pos x="T8" y="T9"/>
                  </a:cxn>
                  <a:cxn ang="0">
                    <a:pos x="T10" y="T11"/>
                  </a:cxn>
                  <a:cxn ang="0">
                    <a:pos x="T12" y="T13"/>
                  </a:cxn>
                </a:cxnLst>
                <a:rect l="0" t="0" r="r" b="b"/>
                <a:pathLst>
                  <a:path w="27" h="12">
                    <a:moveTo>
                      <a:pt x="9" y="7"/>
                    </a:moveTo>
                    <a:cubicBezTo>
                      <a:pt x="14" y="12"/>
                      <a:pt x="18" y="7"/>
                      <a:pt x="27" y="7"/>
                    </a:cubicBezTo>
                    <a:cubicBezTo>
                      <a:pt x="23" y="3"/>
                      <a:pt x="19" y="4"/>
                      <a:pt x="15" y="0"/>
                    </a:cubicBezTo>
                    <a:cubicBezTo>
                      <a:pt x="15" y="1"/>
                      <a:pt x="15" y="4"/>
                      <a:pt x="14" y="2"/>
                    </a:cubicBezTo>
                    <a:cubicBezTo>
                      <a:pt x="13" y="3"/>
                      <a:pt x="11" y="2"/>
                      <a:pt x="11" y="2"/>
                    </a:cubicBezTo>
                    <a:cubicBezTo>
                      <a:pt x="7" y="2"/>
                      <a:pt x="4" y="2"/>
                      <a:pt x="0" y="1"/>
                    </a:cubicBezTo>
                    <a:cubicBezTo>
                      <a:pt x="0" y="6"/>
                      <a:pt x="5" y="7"/>
                      <a:pt x="9"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2" name="Freeform 348"/>
              <p:cNvSpPr>
                <a:spLocks/>
              </p:cNvSpPr>
              <p:nvPr/>
            </p:nvSpPr>
            <p:spPr bwMode="auto">
              <a:xfrm>
                <a:off x="4173" y="700"/>
                <a:ext cx="42" cy="17"/>
              </a:xfrm>
              <a:custGeom>
                <a:avLst/>
                <a:gdLst>
                  <a:gd name="T0" fmla="*/ 0 w 18"/>
                  <a:gd name="T1" fmla="*/ 5 h 7"/>
                  <a:gd name="T2" fmla="*/ 12 w 18"/>
                  <a:gd name="T3" fmla="*/ 5 h 7"/>
                  <a:gd name="T4" fmla="*/ 18 w 18"/>
                  <a:gd name="T5" fmla="*/ 5 h 7"/>
                  <a:gd name="T6" fmla="*/ 13 w 18"/>
                  <a:gd name="T7" fmla="*/ 3 h 7"/>
                  <a:gd name="T8" fmla="*/ 9 w 18"/>
                  <a:gd name="T9" fmla="*/ 3 h 7"/>
                  <a:gd name="T10" fmla="*/ 2 w 18"/>
                  <a:gd name="T11" fmla="*/ 2 h 7"/>
                  <a:gd name="T12" fmla="*/ 0 w 18"/>
                  <a:gd name="T13" fmla="*/ 5 h 7"/>
                </a:gdLst>
                <a:ahLst/>
                <a:cxnLst>
                  <a:cxn ang="0">
                    <a:pos x="T0" y="T1"/>
                  </a:cxn>
                  <a:cxn ang="0">
                    <a:pos x="T2" y="T3"/>
                  </a:cxn>
                  <a:cxn ang="0">
                    <a:pos x="T4" y="T5"/>
                  </a:cxn>
                  <a:cxn ang="0">
                    <a:pos x="T6" y="T7"/>
                  </a:cxn>
                  <a:cxn ang="0">
                    <a:pos x="T8" y="T9"/>
                  </a:cxn>
                  <a:cxn ang="0">
                    <a:pos x="T10" y="T11"/>
                  </a:cxn>
                  <a:cxn ang="0">
                    <a:pos x="T12" y="T13"/>
                  </a:cxn>
                </a:cxnLst>
                <a:rect l="0" t="0" r="r" b="b"/>
                <a:pathLst>
                  <a:path w="18" h="7">
                    <a:moveTo>
                      <a:pt x="0" y="5"/>
                    </a:moveTo>
                    <a:cubicBezTo>
                      <a:pt x="7" y="5"/>
                      <a:pt x="9" y="5"/>
                      <a:pt x="12" y="5"/>
                    </a:cubicBezTo>
                    <a:cubicBezTo>
                      <a:pt x="14" y="5"/>
                      <a:pt x="17" y="7"/>
                      <a:pt x="18" y="5"/>
                    </a:cubicBezTo>
                    <a:cubicBezTo>
                      <a:pt x="16" y="2"/>
                      <a:pt x="15" y="0"/>
                      <a:pt x="13" y="3"/>
                    </a:cubicBezTo>
                    <a:cubicBezTo>
                      <a:pt x="9" y="3"/>
                      <a:pt x="9" y="3"/>
                      <a:pt x="9" y="3"/>
                    </a:cubicBezTo>
                    <a:cubicBezTo>
                      <a:pt x="6" y="3"/>
                      <a:pt x="5" y="2"/>
                      <a:pt x="2" y="2"/>
                    </a:cubicBezTo>
                    <a:cubicBezTo>
                      <a:pt x="2" y="2"/>
                      <a:pt x="1" y="3"/>
                      <a:pt x="0"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3" name="Freeform 349"/>
              <p:cNvSpPr>
                <a:spLocks/>
              </p:cNvSpPr>
              <p:nvPr/>
            </p:nvSpPr>
            <p:spPr bwMode="auto">
              <a:xfrm>
                <a:off x="393" y="793"/>
                <a:ext cx="1630" cy="2432"/>
              </a:xfrm>
              <a:custGeom>
                <a:avLst/>
                <a:gdLst>
                  <a:gd name="T0" fmla="*/ 602 w 690"/>
                  <a:gd name="T1" fmla="*/ 585 h 1030"/>
                  <a:gd name="T2" fmla="*/ 576 w 690"/>
                  <a:gd name="T3" fmla="*/ 546 h 1030"/>
                  <a:gd name="T4" fmla="*/ 509 w 690"/>
                  <a:gd name="T5" fmla="*/ 500 h 1030"/>
                  <a:gd name="T6" fmla="*/ 473 w 690"/>
                  <a:gd name="T7" fmla="*/ 492 h 1030"/>
                  <a:gd name="T8" fmla="*/ 433 w 690"/>
                  <a:gd name="T9" fmla="*/ 499 h 1030"/>
                  <a:gd name="T10" fmla="*/ 403 w 690"/>
                  <a:gd name="T11" fmla="*/ 506 h 1030"/>
                  <a:gd name="T12" fmla="*/ 357 w 690"/>
                  <a:gd name="T13" fmla="*/ 450 h 1030"/>
                  <a:gd name="T14" fmla="*/ 311 w 690"/>
                  <a:gd name="T15" fmla="*/ 408 h 1030"/>
                  <a:gd name="T16" fmla="*/ 272 w 690"/>
                  <a:gd name="T17" fmla="*/ 364 h 1030"/>
                  <a:gd name="T18" fmla="*/ 340 w 690"/>
                  <a:gd name="T19" fmla="*/ 328 h 1030"/>
                  <a:gd name="T20" fmla="*/ 388 w 690"/>
                  <a:gd name="T21" fmla="*/ 337 h 1030"/>
                  <a:gd name="T22" fmla="*/ 437 w 690"/>
                  <a:gd name="T23" fmla="*/ 266 h 1030"/>
                  <a:gd name="T24" fmla="*/ 449 w 690"/>
                  <a:gd name="T25" fmla="*/ 252 h 1030"/>
                  <a:gd name="T26" fmla="*/ 514 w 690"/>
                  <a:gd name="T27" fmla="*/ 205 h 1030"/>
                  <a:gd name="T28" fmla="*/ 540 w 690"/>
                  <a:gd name="T29" fmla="*/ 204 h 1030"/>
                  <a:gd name="T30" fmla="*/ 534 w 690"/>
                  <a:gd name="T31" fmla="*/ 180 h 1030"/>
                  <a:gd name="T32" fmla="*/ 553 w 690"/>
                  <a:gd name="T33" fmla="*/ 160 h 1030"/>
                  <a:gd name="T34" fmla="*/ 601 w 690"/>
                  <a:gd name="T35" fmla="*/ 132 h 1030"/>
                  <a:gd name="T36" fmla="*/ 574 w 690"/>
                  <a:gd name="T37" fmla="*/ 99 h 1030"/>
                  <a:gd name="T38" fmla="*/ 548 w 690"/>
                  <a:gd name="T39" fmla="*/ 78 h 1030"/>
                  <a:gd name="T40" fmla="*/ 494 w 690"/>
                  <a:gd name="T41" fmla="*/ 106 h 1030"/>
                  <a:gd name="T42" fmla="*/ 450 w 690"/>
                  <a:gd name="T43" fmla="*/ 124 h 1030"/>
                  <a:gd name="T44" fmla="*/ 404 w 690"/>
                  <a:gd name="T45" fmla="*/ 95 h 1030"/>
                  <a:gd name="T46" fmla="*/ 433 w 690"/>
                  <a:gd name="T47" fmla="*/ 55 h 1030"/>
                  <a:gd name="T48" fmla="*/ 482 w 690"/>
                  <a:gd name="T49" fmla="*/ 36 h 1030"/>
                  <a:gd name="T50" fmla="*/ 517 w 690"/>
                  <a:gd name="T51" fmla="*/ 13 h 1030"/>
                  <a:gd name="T52" fmla="*/ 472 w 690"/>
                  <a:gd name="T53" fmla="*/ 20 h 1030"/>
                  <a:gd name="T54" fmla="*/ 465 w 690"/>
                  <a:gd name="T55" fmla="*/ 0 h 1030"/>
                  <a:gd name="T56" fmla="*/ 436 w 690"/>
                  <a:gd name="T57" fmla="*/ 28 h 1030"/>
                  <a:gd name="T58" fmla="*/ 392 w 690"/>
                  <a:gd name="T59" fmla="*/ 24 h 1030"/>
                  <a:gd name="T60" fmla="*/ 320 w 690"/>
                  <a:gd name="T61" fmla="*/ 15 h 1030"/>
                  <a:gd name="T62" fmla="*/ 240 w 690"/>
                  <a:gd name="T63" fmla="*/ 22 h 1030"/>
                  <a:gd name="T64" fmla="*/ 148 w 690"/>
                  <a:gd name="T65" fmla="*/ 8 h 1030"/>
                  <a:gd name="T66" fmla="*/ 53 w 690"/>
                  <a:gd name="T67" fmla="*/ 52 h 1030"/>
                  <a:gd name="T68" fmla="*/ 14 w 690"/>
                  <a:gd name="T69" fmla="*/ 86 h 1030"/>
                  <a:gd name="T70" fmla="*/ 17 w 690"/>
                  <a:gd name="T71" fmla="*/ 113 h 1030"/>
                  <a:gd name="T72" fmla="*/ 66 w 690"/>
                  <a:gd name="T73" fmla="*/ 97 h 1030"/>
                  <a:gd name="T74" fmla="*/ 114 w 690"/>
                  <a:gd name="T75" fmla="*/ 77 h 1030"/>
                  <a:gd name="T76" fmla="*/ 171 w 690"/>
                  <a:gd name="T77" fmla="*/ 113 h 1030"/>
                  <a:gd name="T78" fmla="*/ 164 w 690"/>
                  <a:gd name="T79" fmla="*/ 139 h 1030"/>
                  <a:gd name="T80" fmla="*/ 175 w 690"/>
                  <a:gd name="T81" fmla="*/ 181 h 1030"/>
                  <a:gd name="T82" fmla="*/ 137 w 690"/>
                  <a:gd name="T83" fmla="*/ 290 h 1030"/>
                  <a:gd name="T84" fmla="*/ 168 w 690"/>
                  <a:gd name="T85" fmla="*/ 375 h 1030"/>
                  <a:gd name="T86" fmla="*/ 171 w 690"/>
                  <a:gd name="T87" fmla="*/ 352 h 1030"/>
                  <a:gd name="T88" fmla="*/ 196 w 690"/>
                  <a:gd name="T89" fmla="*/ 374 h 1030"/>
                  <a:gd name="T90" fmla="*/ 266 w 690"/>
                  <a:gd name="T91" fmla="*/ 453 h 1030"/>
                  <a:gd name="T92" fmla="*/ 347 w 690"/>
                  <a:gd name="T93" fmla="*/ 506 h 1030"/>
                  <a:gd name="T94" fmla="*/ 392 w 690"/>
                  <a:gd name="T95" fmla="*/ 524 h 1030"/>
                  <a:gd name="T96" fmla="*/ 375 w 690"/>
                  <a:gd name="T97" fmla="*/ 601 h 1030"/>
                  <a:gd name="T98" fmla="*/ 404 w 690"/>
                  <a:gd name="T99" fmla="*/ 690 h 1030"/>
                  <a:gd name="T100" fmla="*/ 455 w 690"/>
                  <a:gd name="T101" fmla="*/ 800 h 1030"/>
                  <a:gd name="T102" fmla="*/ 460 w 690"/>
                  <a:gd name="T103" fmla="*/ 922 h 1030"/>
                  <a:gd name="T104" fmla="*/ 475 w 690"/>
                  <a:gd name="T105" fmla="*/ 980 h 1030"/>
                  <a:gd name="T106" fmla="*/ 514 w 690"/>
                  <a:gd name="T107" fmla="*/ 1026 h 1030"/>
                  <a:gd name="T108" fmla="*/ 527 w 690"/>
                  <a:gd name="T109" fmla="*/ 974 h 1030"/>
                  <a:gd name="T110" fmla="*/ 531 w 690"/>
                  <a:gd name="T111" fmla="*/ 911 h 1030"/>
                  <a:gd name="T112" fmla="*/ 571 w 690"/>
                  <a:gd name="T113" fmla="*/ 874 h 1030"/>
                  <a:gd name="T114" fmla="*/ 626 w 690"/>
                  <a:gd name="T115" fmla="*/ 778 h 1030"/>
                  <a:gd name="T116" fmla="*/ 690 w 690"/>
                  <a:gd name="T117" fmla="*/ 645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0" h="1030">
                    <a:moveTo>
                      <a:pt x="676" y="622"/>
                    </a:moveTo>
                    <a:cubicBezTo>
                      <a:pt x="668" y="617"/>
                      <a:pt x="663" y="604"/>
                      <a:pt x="653" y="604"/>
                    </a:cubicBezTo>
                    <a:cubicBezTo>
                      <a:pt x="649" y="604"/>
                      <a:pt x="637" y="601"/>
                      <a:pt x="633" y="601"/>
                    </a:cubicBezTo>
                    <a:cubicBezTo>
                      <a:pt x="626" y="601"/>
                      <a:pt x="625" y="603"/>
                      <a:pt x="624" y="605"/>
                    </a:cubicBezTo>
                    <a:cubicBezTo>
                      <a:pt x="623" y="603"/>
                      <a:pt x="622" y="596"/>
                      <a:pt x="622" y="594"/>
                    </a:cubicBezTo>
                    <a:cubicBezTo>
                      <a:pt x="618" y="594"/>
                      <a:pt x="613" y="588"/>
                      <a:pt x="613" y="588"/>
                    </a:cubicBezTo>
                    <a:cubicBezTo>
                      <a:pt x="608" y="590"/>
                      <a:pt x="604" y="588"/>
                      <a:pt x="602" y="585"/>
                    </a:cubicBezTo>
                    <a:cubicBezTo>
                      <a:pt x="602" y="585"/>
                      <a:pt x="591" y="600"/>
                      <a:pt x="588" y="596"/>
                    </a:cubicBezTo>
                    <a:cubicBezTo>
                      <a:pt x="584" y="596"/>
                      <a:pt x="578" y="595"/>
                      <a:pt x="578" y="591"/>
                    </a:cubicBezTo>
                    <a:cubicBezTo>
                      <a:pt x="578" y="591"/>
                      <a:pt x="571" y="592"/>
                      <a:pt x="569" y="592"/>
                    </a:cubicBezTo>
                    <a:cubicBezTo>
                      <a:pt x="576" y="585"/>
                      <a:pt x="576" y="585"/>
                      <a:pt x="576" y="585"/>
                    </a:cubicBezTo>
                    <a:cubicBezTo>
                      <a:pt x="577" y="575"/>
                      <a:pt x="584" y="574"/>
                      <a:pt x="587" y="569"/>
                    </a:cubicBezTo>
                    <a:cubicBezTo>
                      <a:pt x="584" y="568"/>
                      <a:pt x="584" y="567"/>
                      <a:pt x="584" y="564"/>
                    </a:cubicBezTo>
                    <a:cubicBezTo>
                      <a:pt x="577" y="564"/>
                      <a:pt x="580" y="548"/>
                      <a:pt x="576" y="546"/>
                    </a:cubicBezTo>
                    <a:cubicBezTo>
                      <a:pt x="568" y="543"/>
                      <a:pt x="563" y="540"/>
                      <a:pt x="563" y="534"/>
                    </a:cubicBezTo>
                    <a:cubicBezTo>
                      <a:pt x="559" y="534"/>
                      <a:pt x="561" y="531"/>
                      <a:pt x="559" y="534"/>
                    </a:cubicBezTo>
                    <a:cubicBezTo>
                      <a:pt x="557" y="532"/>
                      <a:pt x="551" y="530"/>
                      <a:pt x="548" y="530"/>
                    </a:cubicBezTo>
                    <a:cubicBezTo>
                      <a:pt x="535" y="531"/>
                      <a:pt x="535" y="531"/>
                      <a:pt x="535" y="531"/>
                    </a:cubicBezTo>
                    <a:cubicBezTo>
                      <a:pt x="530" y="529"/>
                      <a:pt x="530" y="524"/>
                      <a:pt x="527" y="524"/>
                    </a:cubicBezTo>
                    <a:cubicBezTo>
                      <a:pt x="527" y="524"/>
                      <a:pt x="523" y="514"/>
                      <a:pt x="517" y="511"/>
                    </a:cubicBezTo>
                    <a:cubicBezTo>
                      <a:pt x="511" y="510"/>
                      <a:pt x="509" y="505"/>
                      <a:pt x="509" y="500"/>
                    </a:cubicBezTo>
                    <a:cubicBezTo>
                      <a:pt x="508" y="500"/>
                      <a:pt x="507" y="501"/>
                      <a:pt x="506" y="502"/>
                    </a:cubicBezTo>
                    <a:cubicBezTo>
                      <a:pt x="502" y="502"/>
                      <a:pt x="498" y="492"/>
                      <a:pt x="498" y="490"/>
                    </a:cubicBezTo>
                    <a:cubicBezTo>
                      <a:pt x="493" y="490"/>
                      <a:pt x="493" y="490"/>
                      <a:pt x="493" y="490"/>
                    </a:cubicBezTo>
                    <a:cubicBezTo>
                      <a:pt x="490" y="493"/>
                      <a:pt x="489" y="493"/>
                      <a:pt x="486" y="493"/>
                    </a:cubicBezTo>
                    <a:cubicBezTo>
                      <a:pt x="486" y="493"/>
                      <a:pt x="484" y="494"/>
                      <a:pt x="484" y="495"/>
                    </a:cubicBezTo>
                    <a:cubicBezTo>
                      <a:pt x="483" y="495"/>
                      <a:pt x="482" y="497"/>
                      <a:pt x="481" y="497"/>
                    </a:cubicBezTo>
                    <a:cubicBezTo>
                      <a:pt x="479" y="497"/>
                      <a:pt x="474" y="494"/>
                      <a:pt x="473" y="492"/>
                    </a:cubicBezTo>
                    <a:cubicBezTo>
                      <a:pt x="469" y="492"/>
                      <a:pt x="458" y="494"/>
                      <a:pt x="457" y="494"/>
                    </a:cubicBezTo>
                    <a:cubicBezTo>
                      <a:pt x="457" y="484"/>
                      <a:pt x="449" y="486"/>
                      <a:pt x="445" y="481"/>
                    </a:cubicBezTo>
                    <a:cubicBezTo>
                      <a:pt x="445" y="482"/>
                      <a:pt x="444" y="484"/>
                      <a:pt x="445" y="487"/>
                    </a:cubicBezTo>
                    <a:cubicBezTo>
                      <a:pt x="443" y="487"/>
                      <a:pt x="441" y="488"/>
                      <a:pt x="441" y="491"/>
                    </a:cubicBezTo>
                    <a:cubicBezTo>
                      <a:pt x="441" y="496"/>
                      <a:pt x="441" y="495"/>
                      <a:pt x="441" y="500"/>
                    </a:cubicBezTo>
                    <a:cubicBezTo>
                      <a:pt x="441" y="501"/>
                      <a:pt x="437" y="507"/>
                      <a:pt x="437" y="506"/>
                    </a:cubicBezTo>
                    <a:cubicBezTo>
                      <a:pt x="433" y="506"/>
                      <a:pt x="433" y="503"/>
                      <a:pt x="433" y="499"/>
                    </a:cubicBezTo>
                    <a:cubicBezTo>
                      <a:pt x="433" y="490"/>
                      <a:pt x="438" y="488"/>
                      <a:pt x="439" y="482"/>
                    </a:cubicBezTo>
                    <a:cubicBezTo>
                      <a:pt x="439" y="480"/>
                      <a:pt x="439" y="480"/>
                      <a:pt x="439" y="480"/>
                    </a:cubicBezTo>
                    <a:cubicBezTo>
                      <a:pt x="437" y="478"/>
                      <a:pt x="437" y="478"/>
                      <a:pt x="435" y="477"/>
                    </a:cubicBezTo>
                    <a:cubicBezTo>
                      <a:pt x="431" y="481"/>
                      <a:pt x="427" y="485"/>
                      <a:pt x="424" y="487"/>
                    </a:cubicBezTo>
                    <a:cubicBezTo>
                      <a:pt x="422" y="487"/>
                      <a:pt x="420" y="487"/>
                      <a:pt x="420" y="487"/>
                    </a:cubicBezTo>
                    <a:cubicBezTo>
                      <a:pt x="417" y="492"/>
                      <a:pt x="412" y="487"/>
                      <a:pt x="410" y="489"/>
                    </a:cubicBezTo>
                    <a:cubicBezTo>
                      <a:pt x="405" y="494"/>
                      <a:pt x="408" y="499"/>
                      <a:pt x="403" y="506"/>
                    </a:cubicBezTo>
                    <a:cubicBezTo>
                      <a:pt x="402" y="508"/>
                      <a:pt x="400" y="510"/>
                      <a:pt x="399" y="511"/>
                    </a:cubicBezTo>
                    <a:cubicBezTo>
                      <a:pt x="392" y="511"/>
                      <a:pt x="390" y="502"/>
                      <a:pt x="382" y="502"/>
                    </a:cubicBezTo>
                    <a:cubicBezTo>
                      <a:pt x="375" y="502"/>
                      <a:pt x="373" y="508"/>
                      <a:pt x="366" y="508"/>
                    </a:cubicBezTo>
                    <a:cubicBezTo>
                      <a:pt x="363" y="508"/>
                      <a:pt x="361" y="507"/>
                      <a:pt x="359" y="505"/>
                    </a:cubicBezTo>
                    <a:cubicBezTo>
                      <a:pt x="355" y="501"/>
                      <a:pt x="351" y="494"/>
                      <a:pt x="351" y="488"/>
                    </a:cubicBezTo>
                    <a:cubicBezTo>
                      <a:pt x="351" y="476"/>
                      <a:pt x="356" y="464"/>
                      <a:pt x="356" y="459"/>
                    </a:cubicBezTo>
                    <a:cubicBezTo>
                      <a:pt x="356" y="456"/>
                      <a:pt x="357" y="455"/>
                      <a:pt x="357" y="450"/>
                    </a:cubicBezTo>
                    <a:cubicBezTo>
                      <a:pt x="353" y="450"/>
                      <a:pt x="344" y="449"/>
                      <a:pt x="335" y="451"/>
                    </a:cubicBezTo>
                    <a:cubicBezTo>
                      <a:pt x="328" y="451"/>
                      <a:pt x="322" y="454"/>
                      <a:pt x="321" y="453"/>
                    </a:cubicBezTo>
                    <a:cubicBezTo>
                      <a:pt x="323" y="451"/>
                      <a:pt x="328" y="442"/>
                      <a:pt x="326" y="437"/>
                    </a:cubicBezTo>
                    <a:cubicBezTo>
                      <a:pt x="326" y="436"/>
                      <a:pt x="329" y="429"/>
                      <a:pt x="330" y="425"/>
                    </a:cubicBezTo>
                    <a:cubicBezTo>
                      <a:pt x="330" y="411"/>
                      <a:pt x="337" y="409"/>
                      <a:pt x="339" y="407"/>
                    </a:cubicBezTo>
                    <a:cubicBezTo>
                      <a:pt x="339" y="407"/>
                      <a:pt x="338" y="404"/>
                      <a:pt x="338" y="402"/>
                    </a:cubicBezTo>
                    <a:cubicBezTo>
                      <a:pt x="336" y="402"/>
                      <a:pt x="314" y="403"/>
                      <a:pt x="311" y="408"/>
                    </a:cubicBezTo>
                    <a:cubicBezTo>
                      <a:pt x="308" y="415"/>
                      <a:pt x="310" y="421"/>
                      <a:pt x="304" y="427"/>
                    </a:cubicBezTo>
                    <a:cubicBezTo>
                      <a:pt x="303" y="428"/>
                      <a:pt x="296" y="426"/>
                      <a:pt x="294" y="427"/>
                    </a:cubicBezTo>
                    <a:cubicBezTo>
                      <a:pt x="292" y="427"/>
                      <a:pt x="285" y="431"/>
                      <a:pt x="283" y="431"/>
                    </a:cubicBezTo>
                    <a:cubicBezTo>
                      <a:pt x="277" y="431"/>
                      <a:pt x="267" y="418"/>
                      <a:pt x="265" y="412"/>
                    </a:cubicBezTo>
                    <a:cubicBezTo>
                      <a:pt x="265" y="409"/>
                      <a:pt x="265" y="399"/>
                      <a:pt x="265" y="397"/>
                    </a:cubicBezTo>
                    <a:cubicBezTo>
                      <a:pt x="265" y="392"/>
                      <a:pt x="262" y="373"/>
                      <a:pt x="272" y="372"/>
                    </a:cubicBezTo>
                    <a:cubicBezTo>
                      <a:pt x="271" y="369"/>
                      <a:pt x="272" y="367"/>
                      <a:pt x="272" y="364"/>
                    </a:cubicBezTo>
                    <a:cubicBezTo>
                      <a:pt x="274" y="360"/>
                      <a:pt x="271" y="355"/>
                      <a:pt x="273" y="353"/>
                    </a:cubicBezTo>
                    <a:cubicBezTo>
                      <a:pt x="280" y="346"/>
                      <a:pt x="295" y="334"/>
                      <a:pt x="305" y="334"/>
                    </a:cubicBezTo>
                    <a:cubicBezTo>
                      <a:pt x="307" y="334"/>
                      <a:pt x="309" y="337"/>
                      <a:pt x="311" y="337"/>
                    </a:cubicBezTo>
                    <a:cubicBezTo>
                      <a:pt x="311" y="337"/>
                      <a:pt x="319" y="341"/>
                      <a:pt x="320" y="341"/>
                    </a:cubicBezTo>
                    <a:cubicBezTo>
                      <a:pt x="322" y="341"/>
                      <a:pt x="327" y="338"/>
                      <a:pt x="331" y="338"/>
                    </a:cubicBezTo>
                    <a:cubicBezTo>
                      <a:pt x="330" y="335"/>
                      <a:pt x="326" y="334"/>
                      <a:pt x="326" y="331"/>
                    </a:cubicBezTo>
                    <a:cubicBezTo>
                      <a:pt x="326" y="326"/>
                      <a:pt x="337" y="328"/>
                      <a:pt x="340" y="328"/>
                    </a:cubicBezTo>
                    <a:cubicBezTo>
                      <a:pt x="343" y="328"/>
                      <a:pt x="358" y="332"/>
                      <a:pt x="362" y="332"/>
                    </a:cubicBezTo>
                    <a:cubicBezTo>
                      <a:pt x="362" y="332"/>
                      <a:pt x="364" y="332"/>
                      <a:pt x="367" y="332"/>
                    </a:cubicBezTo>
                    <a:cubicBezTo>
                      <a:pt x="371" y="332"/>
                      <a:pt x="374" y="338"/>
                      <a:pt x="374" y="342"/>
                    </a:cubicBezTo>
                    <a:cubicBezTo>
                      <a:pt x="374" y="363"/>
                      <a:pt x="381" y="366"/>
                      <a:pt x="381" y="373"/>
                    </a:cubicBezTo>
                    <a:cubicBezTo>
                      <a:pt x="386" y="373"/>
                      <a:pt x="386" y="373"/>
                      <a:pt x="386" y="373"/>
                    </a:cubicBezTo>
                    <a:cubicBezTo>
                      <a:pt x="388" y="370"/>
                      <a:pt x="389" y="361"/>
                      <a:pt x="390" y="355"/>
                    </a:cubicBezTo>
                    <a:cubicBezTo>
                      <a:pt x="390" y="355"/>
                      <a:pt x="388" y="339"/>
                      <a:pt x="388" y="337"/>
                    </a:cubicBezTo>
                    <a:cubicBezTo>
                      <a:pt x="388" y="336"/>
                      <a:pt x="388" y="328"/>
                      <a:pt x="388" y="327"/>
                    </a:cubicBezTo>
                    <a:cubicBezTo>
                      <a:pt x="388" y="316"/>
                      <a:pt x="395" y="314"/>
                      <a:pt x="403" y="309"/>
                    </a:cubicBezTo>
                    <a:cubicBezTo>
                      <a:pt x="405" y="308"/>
                      <a:pt x="414" y="297"/>
                      <a:pt x="417" y="296"/>
                    </a:cubicBezTo>
                    <a:cubicBezTo>
                      <a:pt x="429" y="292"/>
                      <a:pt x="429" y="285"/>
                      <a:pt x="436" y="277"/>
                    </a:cubicBezTo>
                    <a:cubicBezTo>
                      <a:pt x="435" y="276"/>
                      <a:pt x="434" y="274"/>
                      <a:pt x="434" y="274"/>
                    </a:cubicBezTo>
                    <a:cubicBezTo>
                      <a:pt x="433" y="274"/>
                      <a:pt x="433" y="271"/>
                      <a:pt x="437" y="270"/>
                    </a:cubicBezTo>
                    <a:cubicBezTo>
                      <a:pt x="437" y="266"/>
                      <a:pt x="437" y="266"/>
                      <a:pt x="437" y="266"/>
                    </a:cubicBezTo>
                    <a:cubicBezTo>
                      <a:pt x="435" y="266"/>
                      <a:pt x="433" y="262"/>
                      <a:pt x="433" y="260"/>
                    </a:cubicBezTo>
                    <a:cubicBezTo>
                      <a:pt x="433" y="260"/>
                      <a:pt x="437" y="254"/>
                      <a:pt x="441" y="252"/>
                    </a:cubicBezTo>
                    <a:cubicBezTo>
                      <a:pt x="440" y="258"/>
                      <a:pt x="440" y="262"/>
                      <a:pt x="440" y="268"/>
                    </a:cubicBezTo>
                    <a:cubicBezTo>
                      <a:pt x="442" y="265"/>
                      <a:pt x="445" y="262"/>
                      <a:pt x="445" y="259"/>
                    </a:cubicBezTo>
                    <a:cubicBezTo>
                      <a:pt x="445" y="256"/>
                      <a:pt x="444" y="254"/>
                      <a:pt x="445" y="249"/>
                    </a:cubicBezTo>
                    <a:cubicBezTo>
                      <a:pt x="446" y="249"/>
                      <a:pt x="446" y="249"/>
                      <a:pt x="446" y="249"/>
                    </a:cubicBezTo>
                    <a:cubicBezTo>
                      <a:pt x="446" y="250"/>
                      <a:pt x="447" y="252"/>
                      <a:pt x="449" y="252"/>
                    </a:cubicBezTo>
                    <a:cubicBezTo>
                      <a:pt x="449" y="253"/>
                      <a:pt x="449" y="254"/>
                      <a:pt x="449" y="255"/>
                    </a:cubicBezTo>
                    <a:cubicBezTo>
                      <a:pt x="451" y="251"/>
                      <a:pt x="456" y="250"/>
                      <a:pt x="456" y="244"/>
                    </a:cubicBezTo>
                    <a:cubicBezTo>
                      <a:pt x="456" y="239"/>
                      <a:pt x="456" y="239"/>
                      <a:pt x="456" y="239"/>
                    </a:cubicBezTo>
                    <a:cubicBezTo>
                      <a:pt x="461" y="237"/>
                      <a:pt x="470" y="233"/>
                      <a:pt x="477" y="233"/>
                    </a:cubicBezTo>
                    <a:cubicBezTo>
                      <a:pt x="482" y="233"/>
                      <a:pt x="486" y="234"/>
                      <a:pt x="485" y="228"/>
                    </a:cubicBezTo>
                    <a:cubicBezTo>
                      <a:pt x="484" y="229"/>
                      <a:pt x="485" y="217"/>
                      <a:pt x="490" y="216"/>
                    </a:cubicBezTo>
                    <a:cubicBezTo>
                      <a:pt x="499" y="213"/>
                      <a:pt x="506" y="209"/>
                      <a:pt x="514" y="205"/>
                    </a:cubicBezTo>
                    <a:cubicBezTo>
                      <a:pt x="516" y="204"/>
                      <a:pt x="518" y="204"/>
                      <a:pt x="518" y="204"/>
                    </a:cubicBezTo>
                    <a:cubicBezTo>
                      <a:pt x="520" y="204"/>
                      <a:pt x="524" y="199"/>
                      <a:pt x="527" y="199"/>
                    </a:cubicBezTo>
                    <a:cubicBezTo>
                      <a:pt x="531" y="199"/>
                      <a:pt x="531" y="202"/>
                      <a:pt x="535" y="203"/>
                    </a:cubicBezTo>
                    <a:cubicBezTo>
                      <a:pt x="531" y="206"/>
                      <a:pt x="514" y="204"/>
                      <a:pt x="514" y="215"/>
                    </a:cubicBezTo>
                    <a:cubicBezTo>
                      <a:pt x="514" y="216"/>
                      <a:pt x="515" y="216"/>
                      <a:pt x="517" y="216"/>
                    </a:cubicBezTo>
                    <a:cubicBezTo>
                      <a:pt x="518" y="215"/>
                      <a:pt x="522" y="216"/>
                      <a:pt x="526" y="214"/>
                    </a:cubicBezTo>
                    <a:cubicBezTo>
                      <a:pt x="531" y="210"/>
                      <a:pt x="535" y="207"/>
                      <a:pt x="540" y="204"/>
                    </a:cubicBezTo>
                    <a:cubicBezTo>
                      <a:pt x="543" y="202"/>
                      <a:pt x="546" y="204"/>
                      <a:pt x="549" y="202"/>
                    </a:cubicBezTo>
                    <a:cubicBezTo>
                      <a:pt x="549" y="199"/>
                      <a:pt x="549" y="199"/>
                      <a:pt x="549" y="199"/>
                    </a:cubicBezTo>
                    <a:cubicBezTo>
                      <a:pt x="542" y="200"/>
                      <a:pt x="529" y="199"/>
                      <a:pt x="529" y="190"/>
                    </a:cubicBezTo>
                    <a:cubicBezTo>
                      <a:pt x="529" y="187"/>
                      <a:pt x="532" y="186"/>
                      <a:pt x="534" y="183"/>
                    </a:cubicBezTo>
                    <a:cubicBezTo>
                      <a:pt x="531" y="182"/>
                      <a:pt x="530" y="183"/>
                      <a:pt x="528" y="183"/>
                    </a:cubicBezTo>
                    <a:cubicBezTo>
                      <a:pt x="528" y="183"/>
                      <a:pt x="522" y="178"/>
                      <a:pt x="524" y="178"/>
                    </a:cubicBezTo>
                    <a:cubicBezTo>
                      <a:pt x="527" y="178"/>
                      <a:pt x="531" y="180"/>
                      <a:pt x="534" y="180"/>
                    </a:cubicBezTo>
                    <a:cubicBezTo>
                      <a:pt x="536" y="180"/>
                      <a:pt x="539" y="177"/>
                      <a:pt x="539" y="173"/>
                    </a:cubicBezTo>
                    <a:cubicBezTo>
                      <a:pt x="539" y="170"/>
                      <a:pt x="535" y="169"/>
                      <a:pt x="532" y="169"/>
                    </a:cubicBezTo>
                    <a:cubicBezTo>
                      <a:pt x="519" y="169"/>
                      <a:pt x="508" y="181"/>
                      <a:pt x="497" y="187"/>
                    </a:cubicBezTo>
                    <a:cubicBezTo>
                      <a:pt x="494" y="188"/>
                      <a:pt x="495" y="193"/>
                      <a:pt x="490" y="193"/>
                    </a:cubicBezTo>
                    <a:cubicBezTo>
                      <a:pt x="491" y="186"/>
                      <a:pt x="502" y="177"/>
                      <a:pt x="509" y="175"/>
                    </a:cubicBezTo>
                    <a:cubicBezTo>
                      <a:pt x="519" y="171"/>
                      <a:pt x="522" y="160"/>
                      <a:pt x="535" y="160"/>
                    </a:cubicBezTo>
                    <a:cubicBezTo>
                      <a:pt x="542" y="160"/>
                      <a:pt x="547" y="160"/>
                      <a:pt x="553" y="160"/>
                    </a:cubicBezTo>
                    <a:cubicBezTo>
                      <a:pt x="567" y="163"/>
                      <a:pt x="567" y="163"/>
                      <a:pt x="567" y="163"/>
                    </a:cubicBezTo>
                    <a:cubicBezTo>
                      <a:pt x="571" y="163"/>
                      <a:pt x="574" y="158"/>
                      <a:pt x="574" y="158"/>
                    </a:cubicBezTo>
                    <a:cubicBezTo>
                      <a:pt x="574" y="152"/>
                      <a:pt x="584" y="154"/>
                      <a:pt x="589" y="149"/>
                    </a:cubicBezTo>
                    <a:cubicBezTo>
                      <a:pt x="592" y="152"/>
                      <a:pt x="596" y="150"/>
                      <a:pt x="599" y="146"/>
                    </a:cubicBezTo>
                    <a:cubicBezTo>
                      <a:pt x="598" y="145"/>
                      <a:pt x="597" y="144"/>
                      <a:pt x="596" y="142"/>
                    </a:cubicBezTo>
                    <a:cubicBezTo>
                      <a:pt x="601" y="141"/>
                      <a:pt x="601" y="141"/>
                      <a:pt x="601" y="136"/>
                    </a:cubicBezTo>
                    <a:cubicBezTo>
                      <a:pt x="601" y="135"/>
                      <a:pt x="601" y="133"/>
                      <a:pt x="601" y="132"/>
                    </a:cubicBezTo>
                    <a:cubicBezTo>
                      <a:pt x="596" y="134"/>
                      <a:pt x="598" y="132"/>
                      <a:pt x="592" y="132"/>
                    </a:cubicBezTo>
                    <a:cubicBezTo>
                      <a:pt x="589" y="132"/>
                      <a:pt x="584" y="134"/>
                      <a:pt x="584" y="134"/>
                    </a:cubicBezTo>
                    <a:cubicBezTo>
                      <a:pt x="581" y="134"/>
                      <a:pt x="592" y="131"/>
                      <a:pt x="594" y="125"/>
                    </a:cubicBezTo>
                    <a:cubicBezTo>
                      <a:pt x="586" y="123"/>
                      <a:pt x="580" y="120"/>
                      <a:pt x="575" y="112"/>
                    </a:cubicBezTo>
                    <a:cubicBezTo>
                      <a:pt x="576" y="112"/>
                      <a:pt x="579" y="112"/>
                      <a:pt x="580" y="107"/>
                    </a:cubicBezTo>
                    <a:cubicBezTo>
                      <a:pt x="578" y="106"/>
                      <a:pt x="577" y="102"/>
                      <a:pt x="577" y="100"/>
                    </a:cubicBezTo>
                    <a:cubicBezTo>
                      <a:pt x="576" y="100"/>
                      <a:pt x="575" y="100"/>
                      <a:pt x="574" y="99"/>
                    </a:cubicBezTo>
                    <a:cubicBezTo>
                      <a:pt x="575" y="97"/>
                      <a:pt x="576" y="96"/>
                      <a:pt x="576" y="93"/>
                    </a:cubicBezTo>
                    <a:cubicBezTo>
                      <a:pt x="576" y="93"/>
                      <a:pt x="573" y="87"/>
                      <a:pt x="572" y="83"/>
                    </a:cubicBezTo>
                    <a:cubicBezTo>
                      <a:pt x="568" y="86"/>
                      <a:pt x="551" y="102"/>
                      <a:pt x="546" y="99"/>
                    </a:cubicBezTo>
                    <a:cubicBezTo>
                      <a:pt x="544" y="100"/>
                      <a:pt x="542" y="102"/>
                      <a:pt x="539" y="102"/>
                    </a:cubicBezTo>
                    <a:cubicBezTo>
                      <a:pt x="540" y="99"/>
                      <a:pt x="544" y="98"/>
                      <a:pt x="544" y="93"/>
                    </a:cubicBezTo>
                    <a:cubicBezTo>
                      <a:pt x="543" y="93"/>
                      <a:pt x="542" y="93"/>
                      <a:pt x="540" y="93"/>
                    </a:cubicBezTo>
                    <a:cubicBezTo>
                      <a:pt x="543" y="91"/>
                      <a:pt x="543" y="83"/>
                      <a:pt x="548" y="78"/>
                    </a:cubicBezTo>
                    <a:cubicBezTo>
                      <a:pt x="548" y="78"/>
                      <a:pt x="540" y="77"/>
                      <a:pt x="539" y="76"/>
                    </a:cubicBezTo>
                    <a:cubicBezTo>
                      <a:pt x="539" y="76"/>
                      <a:pt x="538" y="70"/>
                      <a:pt x="536" y="70"/>
                    </a:cubicBezTo>
                    <a:cubicBezTo>
                      <a:pt x="533" y="69"/>
                      <a:pt x="531" y="71"/>
                      <a:pt x="531" y="66"/>
                    </a:cubicBezTo>
                    <a:cubicBezTo>
                      <a:pt x="510" y="66"/>
                      <a:pt x="510" y="66"/>
                      <a:pt x="510" y="66"/>
                    </a:cubicBezTo>
                    <a:cubicBezTo>
                      <a:pt x="507" y="71"/>
                      <a:pt x="496" y="77"/>
                      <a:pt x="500" y="83"/>
                    </a:cubicBezTo>
                    <a:cubicBezTo>
                      <a:pt x="500" y="83"/>
                      <a:pt x="488" y="94"/>
                      <a:pt x="488" y="97"/>
                    </a:cubicBezTo>
                    <a:cubicBezTo>
                      <a:pt x="488" y="100"/>
                      <a:pt x="494" y="100"/>
                      <a:pt x="494" y="106"/>
                    </a:cubicBezTo>
                    <a:cubicBezTo>
                      <a:pt x="494" y="117"/>
                      <a:pt x="476" y="126"/>
                      <a:pt x="467" y="126"/>
                    </a:cubicBezTo>
                    <a:cubicBezTo>
                      <a:pt x="467" y="141"/>
                      <a:pt x="460" y="149"/>
                      <a:pt x="453" y="157"/>
                    </a:cubicBezTo>
                    <a:cubicBezTo>
                      <a:pt x="452" y="156"/>
                      <a:pt x="450" y="154"/>
                      <a:pt x="450" y="152"/>
                    </a:cubicBezTo>
                    <a:cubicBezTo>
                      <a:pt x="447" y="152"/>
                      <a:pt x="444" y="146"/>
                      <a:pt x="444" y="144"/>
                    </a:cubicBezTo>
                    <a:cubicBezTo>
                      <a:pt x="444" y="140"/>
                      <a:pt x="446" y="135"/>
                      <a:pt x="449" y="131"/>
                    </a:cubicBezTo>
                    <a:cubicBezTo>
                      <a:pt x="446" y="129"/>
                      <a:pt x="446" y="129"/>
                      <a:pt x="446" y="129"/>
                    </a:cubicBezTo>
                    <a:cubicBezTo>
                      <a:pt x="449" y="128"/>
                      <a:pt x="449" y="127"/>
                      <a:pt x="450" y="124"/>
                    </a:cubicBezTo>
                    <a:cubicBezTo>
                      <a:pt x="445" y="123"/>
                      <a:pt x="445" y="123"/>
                      <a:pt x="445" y="123"/>
                    </a:cubicBezTo>
                    <a:cubicBezTo>
                      <a:pt x="444" y="123"/>
                      <a:pt x="433" y="129"/>
                      <a:pt x="433" y="123"/>
                    </a:cubicBezTo>
                    <a:cubicBezTo>
                      <a:pt x="425" y="120"/>
                      <a:pt x="422" y="111"/>
                      <a:pt x="414" y="106"/>
                    </a:cubicBezTo>
                    <a:cubicBezTo>
                      <a:pt x="405" y="110"/>
                      <a:pt x="405" y="110"/>
                      <a:pt x="405" y="110"/>
                    </a:cubicBezTo>
                    <a:cubicBezTo>
                      <a:pt x="404" y="110"/>
                      <a:pt x="402" y="109"/>
                      <a:pt x="402" y="107"/>
                    </a:cubicBezTo>
                    <a:cubicBezTo>
                      <a:pt x="404" y="105"/>
                      <a:pt x="404" y="105"/>
                      <a:pt x="404" y="105"/>
                    </a:cubicBezTo>
                    <a:cubicBezTo>
                      <a:pt x="403" y="104"/>
                      <a:pt x="404" y="99"/>
                      <a:pt x="404" y="95"/>
                    </a:cubicBezTo>
                    <a:cubicBezTo>
                      <a:pt x="399" y="95"/>
                      <a:pt x="399" y="95"/>
                      <a:pt x="399" y="95"/>
                    </a:cubicBezTo>
                    <a:cubicBezTo>
                      <a:pt x="399" y="86"/>
                      <a:pt x="412" y="74"/>
                      <a:pt x="420" y="73"/>
                    </a:cubicBezTo>
                    <a:cubicBezTo>
                      <a:pt x="420" y="71"/>
                      <a:pt x="420" y="71"/>
                      <a:pt x="420" y="70"/>
                    </a:cubicBezTo>
                    <a:cubicBezTo>
                      <a:pt x="423" y="70"/>
                      <a:pt x="424" y="66"/>
                      <a:pt x="429" y="66"/>
                    </a:cubicBezTo>
                    <a:cubicBezTo>
                      <a:pt x="433" y="64"/>
                      <a:pt x="437" y="65"/>
                      <a:pt x="440" y="60"/>
                    </a:cubicBezTo>
                    <a:cubicBezTo>
                      <a:pt x="437" y="57"/>
                      <a:pt x="433" y="57"/>
                      <a:pt x="430" y="55"/>
                    </a:cubicBezTo>
                    <a:cubicBezTo>
                      <a:pt x="433" y="55"/>
                      <a:pt x="433" y="55"/>
                      <a:pt x="433" y="55"/>
                    </a:cubicBezTo>
                    <a:cubicBezTo>
                      <a:pt x="442" y="58"/>
                      <a:pt x="442" y="58"/>
                      <a:pt x="442" y="58"/>
                    </a:cubicBezTo>
                    <a:cubicBezTo>
                      <a:pt x="450" y="58"/>
                      <a:pt x="461" y="50"/>
                      <a:pt x="469" y="48"/>
                    </a:cubicBezTo>
                    <a:cubicBezTo>
                      <a:pt x="469" y="48"/>
                      <a:pt x="469" y="46"/>
                      <a:pt x="469" y="45"/>
                    </a:cubicBezTo>
                    <a:cubicBezTo>
                      <a:pt x="463" y="45"/>
                      <a:pt x="455" y="47"/>
                      <a:pt x="454" y="41"/>
                    </a:cubicBezTo>
                    <a:cubicBezTo>
                      <a:pt x="459" y="41"/>
                      <a:pt x="459" y="41"/>
                      <a:pt x="459" y="41"/>
                    </a:cubicBezTo>
                    <a:cubicBezTo>
                      <a:pt x="460" y="42"/>
                      <a:pt x="465" y="44"/>
                      <a:pt x="469" y="44"/>
                    </a:cubicBezTo>
                    <a:cubicBezTo>
                      <a:pt x="475" y="44"/>
                      <a:pt x="477" y="39"/>
                      <a:pt x="482" y="36"/>
                    </a:cubicBezTo>
                    <a:cubicBezTo>
                      <a:pt x="483" y="36"/>
                      <a:pt x="485" y="40"/>
                      <a:pt x="487" y="40"/>
                    </a:cubicBezTo>
                    <a:cubicBezTo>
                      <a:pt x="489" y="40"/>
                      <a:pt x="490" y="38"/>
                      <a:pt x="493" y="37"/>
                    </a:cubicBezTo>
                    <a:cubicBezTo>
                      <a:pt x="492" y="36"/>
                      <a:pt x="493" y="36"/>
                      <a:pt x="494" y="34"/>
                    </a:cubicBezTo>
                    <a:cubicBezTo>
                      <a:pt x="494" y="36"/>
                      <a:pt x="497" y="37"/>
                      <a:pt x="498" y="37"/>
                    </a:cubicBezTo>
                    <a:cubicBezTo>
                      <a:pt x="506" y="37"/>
                      <a:pt x="509" y="31"/>
                      <a:pt x="511" y="25"/>
                    </a:cubicBezTo>
                    <a:cubicBezTo>
                      <a:pt x="512" y="22"/>
                      <a:pt x="517" y="21"/>
                      <a:pt x="517" y="19"/>
                    </a:cubicBezTo>
                    <a:cubicBezTo>
                      <a:pt x="517" y="17"/>
                      <a:pt x="517" y="15"/>
                      <a:pt x="517" y="13"/>
                    </a:cubicBezTo>
                    <a:cubicBezTo>
                      <a:pt x="514" y="13"/>
                      <a:pt x="511" y="12"/>
                      <a:pt x="509" y="12"/>
                    </a:cubicBezTo>
                    <a:cubicBezTo>
                      <a:pt x="504" y="12"/>
                      <a:pt x="498" y="13"/>
                      <a:pt x="498" y="19"/>
                    </a:cubicBezTo>
                    <a:cubicBezTo>
                      <a:pt x="491" y="19"/>
                      <a:pt x="487" y="25"/>
                      <a:pt x="482" y="30"/>
                    </a:cubicBezTo>
                    <a:cubicBezTo>
                      <a:pt x="482" y="30"/>
                      <a:pt x="478" y="30"/>
                      <a:pt x="477" y="30"/>
                    </a:cubicBezTo>
                    <a:cubicBezTo>
                      <a:pt x="478" y="25"/>
                      <a:pt x="482" y="25"/>
                      <a:pt x="483" y="19"/>
                    </a:cubicBezTo>
                    <a:cubicBezTo>
                      <a:pt x="483" y="19"/>
                      <a:pt x="478" y="19"/>
                      <a:pt x="477" y="18"/>
                    </a:cubicBezTo>
                    <a:cubicBezTo>
                      <a:pt x="475" y="19"/>
                      <a:pt x="475" y="19"/>
                      <a:pt x="472" y="20"/>
                    </a:cubicBezTo>
                    <a:cubicBezTo>
                      <a:pt x="472" y="21"/>
                      <a:pt x="472" y="22"/>
                      <a:pt x="472" y="22"/>
                    </a:cubicBezTo>
                    <a:cubicBezTo>
                      <a:pt x="471" y="22"/>
                      <a:pt x="469" y="23"/>
                      <a:pt x="469" y="22"/>
                    </a:cubicBezTo>
                    <a:cubicBezTo>
                      <a:pt x="469" y="20"/>
                      <a:pt x="470" y="19"/>
                      <a:pt x="471" y="16"/>
                    </a:cubicBezTo>
                    <a:cubicBezTo>
                      <a:pt x="470" y="16"/>
                      <a:pt x="468" y="16"/>
                      <a:pt x="466" y="16"/>
                    </a:cubicBezTo>
                    <a:cubicBezTo>
                      <a:pt x="467" y="13"/>
                      <a:pt x="472" y="14"/>
                      <a:pt x="472" y="12"/>
                    </a:cubicBezTo>
                    <a:cubicBezTo>
                      <a:pt x="472" y="8"/>
                      <a:pt x="469" y="6"/>
                      <a:pt x="469" y="0"/>
                    </a:cubicBezTo>
                    <a:cubicBezTo>
                      <a:pt x="467" y="0"/>
                      <a:pt x="465" y="0"/>
                      <a:pt x="465" y="0"/>
                    </a:cubicBezTo>
                    <a:cubicBezTo>
                      <a:pt x="460" y="0"/>
                      <a:pt x="449" y="8"/>
                      <a:pt x="449" y="11"/>
                    </a:cubicBezTo>
                    <a:cubicBezTo>
                      <a:pt x="449" y="13"/>
                      <a:pt x="449" y="16"/>
                      <a:pt x="451" y="16"/>
                    </a:cubicBezTo>
                    <a:cubicBezTo>
                      <a:pt x="452" y="16"/>
                      <a:pt x="457" y="16"/>
                      <a:pt x="457" y="17"/>
                    </a:cubicBezTo>
                    <a:cubicBezTo>
                      <a:pt x="457" y="24"/>
                      <a:pt x="449" y="25"/>
                      <a:pt x="441" y="25"/>
                    </a:cubicBezTo>
                    <a:cubicBezTo>
                      <a:pt x="440" y="28"/>
                      <a:pt x="440" y="28"/>
                      <a:pt x="441" y="31"/>
                    </a:cubicBezTo>
                    <a:cubicBezTo>
                      <a:pt x="436" y="31"/>
                      <a:pt x="436" y="31"/>
                      <a:pt x="436" y="31"/>
                    </a:cubicBezTo>
                    <a:cubicBezTo>
                      <a:pt x="436" y="30"/>
                      <a:pt x="436" y="29"/>
                      <a:pt x="436" y="28"/>
                    </a:cubicBezTo>
                    <a:cubicBezTo>
                      <a:pt x="436" y="26"/>
                      <a:pt x="437" y="25"/>
                      <a:pt x="437" y="23"/>
                    </a:cubicBezTo>
                    <a:cubicBezTo>
                      <a:pt x="433" y="23"/>
                      <a:pt x="433" y="23"/>
                      <a:pt x="433" y="23"/>
                    </a:cubicBezTo>
                    <a:cubicBezTo>
                      <a:pt x="433" y="24"/>
                      <a:pt x="431" y="25"/>
                      <a:pt x="430" y="25"/>
                    </a:cubicBezTo>
                    <a:cubicBezTo>
                      <a:pt x="429" y="28"/>
                      <a:pt x="428" y="30"/>
                      <a:pt x="425" y="30"/>
                    </a:cubicBezTo>
                    <a:cubicBezTo>
                      <a:pt x="424" y="30"/>
                      <a:pt x="422" y="27"/>
                      <a:pt x="419" y="27"/>
                    </a:cubicBezTo>
                    <a:cubicBezTo>
                      <a:pt x="415" y="27"/>
                      <a:pt x="414" y="29"/>
                      <a:pt x="409" y="29"/>
                    </a:cubicBezTo>
                    <a:cubicBezTo>
                      <a:pt x="403" y="29"/>
                      <a:pt x="399" y="24"/>
                      <a:pt x="392" y="24"/>
                    </a:cubicBezTo>
                    <a:cubicBezTo>
                      <a:pt x="377" y="28"/>
                      <a:pt x="377" y="28"/>
                      <a:pt x="377" y="28"/>
                    </a:cubicBezTo>
                    <a:cubicBezTo>
                      <a:pt x="375" y="33"/>
                      <a:pt x="375" y="33"/>
                      <a:pt x="375" y="33"/>
                    </a:cubicBezTo>
                    <a:cubicBezTo>
                      <a:pt x="371" y="33"/>
                      <a:pt x="370" y="28"/>
                      <a:pt x="367" y="28"/>
                    </a:cubicBezTo>
                    <a:cubicBezTo>
                      <a:pt x="363" y="28"/>
                      <a:pt x="359" y="31"/>
                      <a:pt x="355" y="31"/>
                    </a:cubicBezTo>
                    <a:cubicBezTo>
                      <a:pt x="349" y="31"/>
                      <a:pt x="345" y="31"/>
                      <a:pt x="340" y="28"/>
                    </a:cubicBezTo>
                    <a:cubicBezTo>
                      <a:pt x="343" y="25"/>
                      <a:pt x="345" y="25"/>
                      <a:pt x="347" y="23"/>
                    </a:cubicBezTo>
                    <a:cubicBezTo>
                      <a:pt x="343" y="20"/>
                      <a:pt x="323" y="15"/>
                      <a:pt x="320" y="15"/>
                    </a:cubicBezTo>
                    <a:cubicBezTo>
                      <a:pt x="320" y="15"/>
                      <a:pt x="317" y="16"/>
                      <a:pt x="315" y="16"/>
                    </a:cubicBezTo>
                    <a:cubicBezTo>
                      <a:pt x="313" y="17"/>
                      <a:pt x="306" y="18"/>
                      <a:pt x="306" y="16"/>
                    </a:cubicBezTo>
                    <a:cubicBezTo>
                      <a:pt x="303" y="17"/>
                      <a:pt x="302" y="19"/>
                      <a:pt x="298" y="19"/>
                    </a:cubicBezTo>
                    <a:cubicBezTo>
                      <a:pt x="295" y="19"/>
                      <a:pt x="293" y="14"/>
                      <a:pt x="294" y="12"/>
                    </a:cubicBezTo>
                    <a:cubicBezTo>
                      <a:pt x="290" y="13"/>
                      <a:pt x="287" y="16"/>
                      <a:pt x="282" y="15"/>
                    </a:cubicBezTo>
                    <a:cubicBezTo>
                      <a:pt x="263" y="15"/>
                      <a:pt x="263" y="15"/>
                      <a:pt x="263" y="15"/>
                    </a:cubicBezTo>
                    <a:cubicBezTo>
                      <a:pt x="240" y="22"/>
                      <a:pt x="240" y="22"/>
                      <a:pt x="240" y="22"/>
                    </a:cubicBezTo>
                    <a:cubicBezTo>
                      <a:pt x="234" y="22"/>
                      <a:pt x="231" y="15"/>
                      <a:pt x="225" y="15"/>
                    </a:cubicBezTo>
                    <a:cubicBezTo>
                      <a:pt x="223" y="15"/>
                      <a:pt x="222" y="16"/>
                      <a:pt x="220" y="15"/>
                    </a:cubicBezTo>
                    <a:cubicBezTo>
                      <a:pt x="219" y="15"/>
                      <a:pt x="216" y="14"/>
                      <a:pt x="214" y="13"/>
                    </a:cubicBezTo>
                    <a:cubicBezTo>
                      <a:pt x="204" y="16"/>
                      <a:pt x="204" y="16"/>
                      <a:pt x="204" y="16"/>
                    </a:cubicBezTo>
                    <a:cubicBezTo>
                      <a:pt x="192" y="16"/>
                      <a:pt x="178" y="8"/>
                      <a:pt x="167" y="8"/>
                    </a:cubicBezTo>
                    <a:cubicBezTo>
                      <a:pt x="167" y="8"/>
                      <a:pt x="160" y="8"/>
                      <a:pt x="156" y="8"/>
                    </a:cubicBezTo>
                    <a:cubicBezTo>
                      <a:pt x="157" y="7"/>
                      <a:pt x="153" y="8"/>
                      <a:pt x="148" y="8"/>
                    </a:cubicBezTo>
                    <a:cubicBezTo>
                      <a:pt x="143" y="8"/>
                      <a:pt x="143" y="9"/>
                      <a:pt x="138" y="9"/>
                    </a:cubicBezTo>
                    <a:cubicBezTo>
                      <a:pt x="121" y="9"/>
                      <a:pt x="110" y="16"/>
                      <a:pt x="94" y="20"/>
                    </a:cubicBezTo>
                    <a:cubicBezTo>
                      <a:pt x="89" y="24"/>
                      <a:pt x="85" y="26"/>
                      <a:pt x="81" y="30"/>
                    </a:cubicBezTo>
                    <a:cubicBezTo>
                      <a:pt x="84" y="34"/>
                      <a:pt x="92" y="33"/>
                      <a:pt x="93" y="40"/>
                    </a:cubicBezTo>
                    <a:cubicBezTo>
                      <a:pt x="92" y="41"/>
                      <a:pt x="88" y="39"/>
                      <a:pt x="86" y="42"/>
                    </a:cubicBezTo>
                    <a:cubicBezTo>
                      <a:pt x="66" y="42"/>
                      <a:pt x="66" y="42"/>
                      <a:pt x="66" y="42"/>
                    </a:cubicBezTo>
                    <a:cubicBezTo>
                      <a:pt x="62" y="45"/>
                      <a:pt x="55" y="50"/>
                      <a:pt x="53" y="52"/>
                    </a:cubicBezTo>
                    <a:cubicBezTo>
                      <a:pt x="55" y="50"/>
                      <a:pt x="60" y="54"/>
                      <a:pt x="63" y="54"/>
                    </a:cubicBezTo>
                    <a:cubicBezTo>
                      <a:pt x="65" y="54"/>
                      <a:pt x="68" y="51"/>
                      <a:pt x="69" y="50"/>
                    </a:cubicBezTo>
                    <a:cubicBezTo>
                      <a:pt x="73" y="50"/>
                      <a:pt x="73" y="50"/>
                      <a:pt x="73" y="50"/>
                    </a:cubicBezTo>
                    <a:cubicBezTo>
                      <a:pt x="71" y="63"/>
                      <a:pt x="56" y="55"/>
                      <a:pt x="48" y="65"/>
                    </a:cubicBezTo>
                    <a:cubicBezTo>
                      <a:pt x="44" y="60"/>
                      <a:pt x="44" y="60"/>
                      <a:pt x="44" y="60"/>
                    </a:cubicBezTo>
                    <a:cubicBezTo>
                      <a:pt x="40" y="63"/>
                      <a:pt x="37" y="66"/>
                      <a:pt x="33" y="69"/>
                    </a:cubicBezTo>
                    <a:cubicBezTo>
                      <a:pt x="26" y="75"/>
                      <a:pt x="20" y="81"/>
                      <a:pt x="14" y="86"/>
                    </a:cubicBezTo>
                    <a:cubicBezTo>
                      <a:pt x="14" y="87"/>
                      <a:pt x="14" y="87"/>
                      <a:pt x="14" y="87"/>
                    </a:cubicBezTo>
                    <a:cubicBezTo>
                      <a:pt x="20" y="89"/>
                      <a:pt x="24" y="84"/>
                      <a:pt x="31" y="83"/>
                    </a:cubicBezTo>
                    <a:cubicBezTo>
                      <a:pt x="29" y="87"/>
                      <a:pt x="19" y="93"/>
                      <a:pt x="19" y="96"/>
                    </a:cubicBezTo>
                    <a:cubicBezTo>
                      <a:pt x="19" y="98"/>
                      <a:pt x="30" y="99"/>
                      <a:pt x="31" y="99"/>
                    </a:cubicBezTo>
                    <a:cubicBezTo>
                      <a:pt x="33" y="99"/>
                      <a:pt x="36" y="95"/>
                      <a:pt x="38" y="94"/>
                    </a:cubicBezTo>
                    <a:cubicBezTo>
                      <a:pt x="39" y="95"/>
                      <a:pt x="40" y="96"/>
                      <a:pt x="43" y="98"/>
                    </a:cubicBezTo>
                    <a:cubicBezTo>
                      <a:pt x="35" y="103"/>
                      <a:pt x="27" y="110"/>
                      <a:pt x="17" y="113"/>
                    </a:cubicBezTo>
                    <a:cubicBezTo>
                      <a:pt x="14" y="114"/>
                      <a:pt x="6" y="114"/>
                      <a:pt x="3" y="117"/>
                    </a:cubicBezTo>
                    <a:cubicBezTo>
                      <a:pt x="0" y="120"/>
                      <a:pt x="3" y="118"/>
                      <a:pt x="2" y="122"/>
                    </a:cubicBezTo>
                    <a:cubicBezTo>
                      <a:pt x="4" y="123"/>
                      <a:pt x="4" y="123"/>
                      <a:pt x="4" y="123"/>
                    </a:cubicBezTo>
                    <a:cubicBezTo>
                      <a:pt x="12" y="119"/>
                      <a:pt x="16" y="120"/>
                      <a:pt x="24" y="115"/>
                    </a:cubicBezTo>
                    <a:cubicBezTo>
                      <a:pt x="33" y="112"/>
                      <a:pt x="35" y="110"/>
                      <a:pt x="45" y="106"/>
                    </a:cubicBezTo>
                    <a:cubicBezTo>
                      <a:pt x="48" y="105"/>
                      <a:pt x="52" y="100"/>
                      <a:pt x="57" y="98"/>
                    </a:cubicBezTo>
                    <a:cubicBezTo>
                      <a:pt x="58" y="98"/>
                      <a:pt x="64" y="100"/>
                      <a:pt x="66" y="97"/>
                    </a:cubicBezTo>
                    <a:cubicBezTo>
                      <a:pt x="68" y="94"/>
                      <a:pt x="67" y="90"/>
                      <a:pt x="72" y="89"/>
                    </a:cubicBezTo>
                    <a:cubicBezTo>
                      <a:pt x="79" y="87"/>
                      <a:pt x="85" y="83"/>
                      <a:pt x="92" y="78"/>
                    </a:cubicBezTo>
                    <a:cubicBezTo>
                      <a:pt x="100" y="78"/>
                      <a:pt x="100" y="78"/>
                      <a:pt x="100" y="78"/>
                    </a:cubicBezTo>
                    <a:cubicBezTo>
                      <a:pt x="97" y="88"/>
                      <a:pt x="90" y="79"/>
                      <a:pt x="83" y="87"/>
                    </a:cubicBezTo>
                    <a:cubicBezTo>
                      <a:pt x="84" y="88"/>
                      <a:pt x="80" y="94"/>
                      <a:pt x="81" y="94"/>
                    </a:cubicBezTo>
                    <a:cubicBezTo>
                      <a:pt x="86" y="94"/>
                      <a:pt x="104" y="89"/>
                      <a:pt x="108" y="83"/>
                    </a:cubicBezTo>
                    <a:cubicBezTo>
                      <a:pt x="110" y="82"/>
                      <a:pt x="110" y="77"/>
                      <a:pt x="114" y="77"/>
                    </a:cubicBezTo>
                    <a:cubicBezTo>
                      <a:pt x="118" y="77"/>
                      <a:pt x="118" y="81"/>
                      <a:pt x="120" y="83"/>
                    </a:cubicBezTo>
                    <a:cubicBezTo>
                      <a:pt x="125" y="84"/>
                      <a:pt x="125" y="84"/>
                      <a:pt x="125" y="84"/>
                    </a:cubicBezTo>
                    <a:cubicBezTo>
                      <a:pt x="134" y="88"/>
                      <a:pt x="143" y="89"/>
                      <a:pt x="154" y="92"/>
                    </a:cubicBezTo>
                    <a:cubicBezTo>
                      <a:pt x="154" y="98"/>
                      <a:pt x="156" y="96"/>
                      <a:pt x="158" y="102"/>
                    </a:cubicBezTo>
                    <a:cubicBezTo>
                      <a:pt x="161" y="95"/>
                      <a:pt x="161" y="95"/>
                      <a:pt x="161" y="95"/>
                    </a:cubicBezTo>
                    <a:cubicBezTo>
                      <a:pt x="162" y="98"/>
                      <a:pt x="167" y="98"/>
                      <a:pt x="170" y="97"/>
                    </a:cubicBezTo>
                    <a:cubicBezTo>
                      <a:pt x="170" y="99"/>
                      <a:pt x="169" y="112"/>
                      <a:pt x="171" y="113"/>
                    </a:cubicBezTo>
                    <a:cubicBezTo>
                      <a:pt x="171" y="116"/>
                      <a:pt x="169" y="123"/>
                      <a:pt x="171" y="124"/>
                    </a:cubicBezTo>
                    <a:cubicBezTo>
                      <a:pt x="171" y="124"/>
                      <a:pt x="171" y="124"/>
                      <a:pt x="171" y="124"/>
                    </a:cubicBezTo>
                    <a:cubicBezTo>
                      <a:pt x="171" y="124"/>
                      <a:pt x="171" y="124"/>
                      <a:pt x="171" y="124"/>
                    </a:cubicBezTo>
                    <a:cubicBezTo>
                      <a:pt x="170" y="126"/>
                      <a:pt x="165" y="127"/>
                      <a:pt x="167" y="129"/>
                    </a:cubicBezTo>
                    <a:cubicBezTo>
                      <a:pt x="166" y="132"/>
                      <a:pt x="163" y="131"/>
                      <a:pt x="163" y="135"/>
                    </a:cubicBezTo>
                    <a:cubicBezTo>
                      <a:pt x="163" y="135"/>
                      <a:pt x="164" y="136"/>
                      <a:pt x="165" y="137"/>
                    </a:cubicBezTo>
                    <a:cubicBezTo>
                      <a:pt x="164" y="139"/>
                      <a:pt x="164" y="139"/>
                      <a:pt x="164" y="139"/>
                    </a:cubicBezTo>
                    <a:cubicBezTo>
                      <a:pt x="164" y="139"/>
                      <a:pt x="167" y="143"/>
                      <a:pt x="167" y="145"/>
                    </a:cubicBezTo>
                    <a:cubicBezTo>
                      <a:pt x="167" y="146"/>
                      <a:pt x="171" y="146"/>
                      <a:pt x="173" y="146"/>
                    </a:cubicBezTo>
                    <a:cubicBezTo>
                      <a:pt x="171" y="149"/>
                      <a:pt x="164" y="151"/>
                      <a:pt x="164" y="155"/>
                    </a:cubicBezTo>
                    <a:cubicBezTo>
                      <a:pt x="164" y="158"/>
                      <a:pt x="171" y="162"/>
                      <a:pt x="175" y="163"/>
                    </a:cubicBezTo>
                    <a:cubicBezTo>
                      <a:pt x="175" y="164"/>
                      <a:pt x="183" y="169"/>
                      <a:pt x="181" y="174"/>
                    </a:cubicBezTo>
                    <a:cubicBezTo>
                      <a:pt x="181" y="174"/>
                      <a:pt x="179" y="189"/>
                      <a:pt x="173" y="191"/>
                    </a:cubicBezTo>
                    <a:cubicBezTo>
                      <a:pt x="173" y="188"/>
                      <a:pt x="175" y="184"/>
                      <a:pt x="175" y="181"/>
                    </a:cubicBezTo>
                    <a:cubicBezTo>
                      <a:pt x="175" y="181"/>
                      <a:pt x="169" y="180"/>
                      <a:pt x="167" y="180"/>
                    </a:cubicBezTo>
                    <a:cubicBezTo>
                      <a:pt x="166" y="182"/>
                      <a:pt x="165" y="186"/>
                      <a:pt x="165" y="191"/>
                    </a:cubicBezTo>
                    <a:cubicBezTo>
                      <a:pt x="159" y="195"/>
                      <a:pt x="160" y="204"/>
                      <a:pt x="155" y="208"/>
                    </a:cubicBezTo>
                    <a:cubicBezTo>
                      <a:pt x="147" y="218"/>
                      <a:pt x="142" y="232"/>
                      <a:pt x="134" y="243"/>
                    </a:cubicBezTo>
                    <a:cubicBezTo>
                      <a:pt x="132" y="248"/>
                      <a:pt x="132" y="251"/>
                      <a:pt x="132" y="256"/>
                    </a:cubicBezTo>
                    <a:cubicBezTo>
                      <a:pt x="132" y="257"/>
                      <a:pt x="133" y="262"/>
                      <a:pt x="133" y="263"/>
                    </a:cubicBezTo>
                    <a:cubicBezTo>
                      <a:pt x="134" y="262"/>
                      <a:pt x="137" y="283"/>
                      <a:pt x="137" y="290"/>
                    </a:cubicBezTo>
                    <a:cubicBezTo>
                      <a:pt x="137" y="290"/>
                      <a:pt x="136" y="292"/>
                      <a:pt x="136" y="295"/>
                    </a:cubicBezTo>
                    <a:cubicBezTo>
                      <a:pt x="143" y="295"/>
                      <a:pt x="149" y="301"/>
                      <a:pt x="154" y="304"/>
                    </a:cubicBezTo>
                    <a:cubicBezTo>
                      <a:pt x="154" y="305"/>
                      <a:pt x="154" y="321"/>
                      <a:pt x="154" y="321"/>
                    </a:cubicBezTo>
                    <a:cubicBezTo>
                      <a:pt x="155" y="327"/>
                      <a:pt x="163" y="340"/>
                      <a:pt x="163" y="344"/>
                    </a:cubicBezTo>
                    <a:cubicBezTo>
                      <a:pt x="163" y="349"/>
                      <a:pt x="161" y="351"/>
                      <a:pt x="156" y="351"/>
                    </a:cubicBezTo>
                    <a:cubicBezTo>
                      <a:pt x="158" y="359"/>
                      <a:pt x="171" y="360"/>
                      <a:pt x="171" y="368"/>
                    </a:cubicBezTo>
                    <a:cubicBezTo>
                      <a:pt x="171" y="371"/>
                      <a:pt x="168" y="372"/>
                      <a:pt x="168" y="375"/>
                    </a:cubicBezTo>
                    <a:cubicBezTo>
                      <a:pt x="168" y="379"/>
                      <a:pt x="176" y="383"/>
                      <a:pt x="179" y="386"/>
                    </a:cubicBezTo>
                    <a:cubicBezTo>
                      <a:pt x="179" y="388"/>
                      <a:pt x="179" y="391"/>
                      <a:pt x="180" y="394"/>
                    </a:cubicBezTo>
                    <a:cubicBezTo>
                      <a:pt x="182" y="393"/>
                      <a:pt x="185" y="391"/>
                      <a:pt x="185" y="388"/>
                    </a:cubicBezTo>
                    <a:cubicBezTo>
                      <a:pt x="185" y="385"/>
                      <a:pt x="182" y="381"/>
                      <a:pt x="179" y="381"/>
                    </a:cubicBezTo>
                    <a:cubicBezTo>
                      <a:pt x="179" y="378"/>
                      <a:pt x="179" y="378"/>
                      <a:pt x="179" y="375"/>
                    </a:cubicBezTo>
                    <a:cubicBezTo>
                      <a:pt x="175" y="373"/>
                      <a:pt x="179" y="367"/>
                      <a:pt x="177" y="363"/>
                    </a:cubicBezTo>
                    <a:cubicBezTo>
                      <a:pt x="176" y="361"/>
                      <a:pt x="171" y="355"/>
                      <a:pt x="171" y="352"/>
                    </a:cubicBezTo>
                    <a:cubicBezTo>
                      <a:pt x="171" y="343"/>
                      <a:pt x="163" y="337"/>
                      <a:pt x="163" y="328"/>
                    </a:cubicBezTo>
                    <a:cubicBezTo>
                      <a:pt x="163" y="324"/>
                      <a:pt x="164" y="320"/>
                      <a:pt x="166" y="317"/>
                    </a:cubicBezTo>
                    <a:cubicBezTo>
                      <a:pt x="169" y="319"/>
                      <a:pt x="169" y="320"/>
                      <a:pt x="173" y="320"/>
                    </a:cubicBezTo>
                    <a:cubicBezTo>
                      <a:pt x="175" y="326"/>
                      <a:pt x="175" y="332"/>
                      <a:pt x="178" y="339"/>
                    </a:cubicBezTo>
                    <a:cubicBezTo>
                      <a:pt x="179" y="344"/>
                      <a:pt x="182" y="345"/>
                      <a:pt x="184" y="352"/>
                    </a:cubicBezTo>
                    <a:cubicBezTo>
                      <a:pt x="184" y="353"/>
                      <a:pt x="190" y="366"/>
                      <a:pt x="190" y="366"/>
                    </a:cubicBezTo>
                    <a:cubicBezTo>
                      <a:pt x="190" y="370"/>
                      <a:pt x="195" y="371"/>
                      <a:pt x="196" y="374"/>
                    </a:cubicBezTo>
                    <a:cubicBezTo>
                      <a:pt x="200" y="385"/>
                      <a:pt x="211" y="389"/>
                      <a:pt x="211" y="404"/>
                    </a:cubicBezTo>
                    <a:cubicBezTo>
                      <a:pt x="211" y="408"/>
                      <a:pt x="207" y="410"/>
                      <a:pt x="207" y="413"/>
                    </a:cubicBezTo>
                    <a:cubicBezTo>
                      <a:pt x="207" y="416"/>
                      <a:pt x="211" y="423"/>
                      <a:pt x="212" y="424"/>
                    </a:cubicBezTo>
                    <a:cubicBezTo>
                      <a:pt x="214" y="424"/>
                      <a:pt x="221" y="430"/>
                      <a:pt x="230" y="433"/>
                    </a:cubicBezTo>
                    <a:cubicBezTo>
                      <a:pt x="231" y="433"/>
                      <a:pt x="231" y="437"/>
                      <a:pt x="233" y="438"/>
                    </a:cubicBezTo>
                    <a:cubicBezTo>
                      <a:pt x="236" y="441"/>
                      <a:pt x="238" y="442"/>
                      <a:pt x="241" y="444"/>
                    </a:cubicBezTo>
                    <a:cubicBezTo>
                      <a:pt x="241" y="444"/>
                      <a:pt x="261" y="453"/>
                      <a:pt x="266" y="453"/>
                    </a:cubicBezTo>
                    <a:cubicBezTo>
                      <a:pt x="272" y="453"/>
                      <a:pt x="273" y="447"/>
                      <a:pt x="278" y="447"/>
                    </a:cubicBezTo>
                    <a:cubicBezTo>
                      <a:pt x="284" y="447"/>
                      <a:pt x="288" y="454"/>
                      <a:pt x="290" y="458"/>
                    </a:cubicBezTo>
                    <a:cubicBezTo>
                      <a:pt x="291" y="459"/>
                      <a:pt x="294" y="463"/>
                      <a:pt x="294" y="463"/>
                    </a:cubicBezTo>
                    <a:cubicBezTo>
                      <a:pt x="298" y="464"/>
                      <a:pt x="317" y="469"/>
                      <a:pt x="322" y="471"/>
                    </a:cubicBezTo>
                    <a:cubicBezTo>
                      <a:pt x="330" y="475"/>
                      <a:pt x="331" y="484"/>
                      <a:pt x="337" y="490"/>
                    </a:cubicBezTo>
                    <a:cubicBezTo>
                      <a:pt x="336" y="491"/>
                      <a:pt x="336" y="500"/>
                      <a:pt x="339" y="502"/>
                    </a:cubicBezTo>
                    <a:cubicBezTo>
                      <a:pt x="339" y="502"/>
                      <a:pt x="345" y="506"/>
                      <a:pt x="347" y="506"/>
                    </a:cubicBezTo>
                    <a:cubicBezTo>
                      <a:pt x="347" y="505"/>
                      <a:pt x="351" y="513"/>
                      <a:pt x="356" y="513"/>
                    </a:cubicBezTo>
                    <a:cubicBezTo>
                      <a:pt x="357" y="513"/>
                      <a:pt x="367" y="522"/>
                      <a:pt x="371" y="522"/>
                    </a:cubicBezTo>
                    <a:cubicBezTo>
                      <a:pt x="372" y="522"/>
                      <a:pt x="374" y="521"/>
                      <a:pt x="374" y="519"/>
                    </a:cubicBezTo>
                    <a:cubicBezTo>
                      <a:pt x="374" y="514"/>
                      <a:pt x="375" y="508"/>
                      <a:pt x="381" y="506"/>
                    </a:cubicBezTo>
                    <a:cubicBezTo>
                      <a:pt x="384" y="511"/>
                      <a:pt x="386" y="511"/>
                      <a:pt x="390" y="513"/>
                    </a:cubicBezTo>
                    <a:cubicBezTo>
                      <a:pt x="388" y="515"/>
                      <a:pt x="387" y="516"/>
                      <a:pt x="387" y="519"/>
                    </a:cubicBezTo>
                    <a:cubicBezTo>
                      <a:pt x="387" y="520"/>
                      <a:pt x="391" y="524"/>
                      <a:pt x="392" y="524"/>
                    </a:cubicBezTo>
                    <a:cubicBezTo>
                      <a:pt x="392" y="524"/>
                      <a:pt x="392" y="524"/>
                      <a:pt x="392" y="524"/>
                    </a:cubicBezTo>
                    <a:cubicBezTo>
                      <a:pt x="392" y="526"/>
                      <a:pt x="393" y="546"/>
                      <a:pt x="393" y="549"/>
                    </a:cubicBezTo>
                    <a:cubicBezTo>
                      <a:pt x="393" y="552"/>
                      <a:pt x="388" y="562"/>
                      <a:pt x="384" y="562"/>
                    </a:cubicBezTo>
                    <a:cubicBezTo>
                      <a:pt x="383" y="563"/>
                      <a:pt x="380" y="573"/>
                      <a:pt x="378" y="573"/>
                    </a:cubicBezTo>
                    <a:cubicBezTo>
                      <a:pt x="374" y="580"/>
                      <a:pt x="366" y="590"/>
                      <a:pt x="366" y="597"/>
                    </a:cubicBezTo>
                    <a:cubicBezTo>
                      <a:pt x="366" y="600"/>
                      <a:pt x="368" y="602"/>
                      <a:pt x="371" y="602"/>
                    </a:cubicBezTo>
                    <a:cubicBezTo>
                      <a:pt x="373" y="602"/>
                      <a:pt x="375" y="599"/>
                      <a:pt x="375" y="601"/>
                    </a:cubicBezTo>
                    <a:cubicBezTo>
                      <a:pt x="375" y="604"/>
                      <a:pt x="374" y="609"/>
                      <a:pt x="373" y="609"/>
                    </a:cubicBezTo>
                    <a:cubicBezTo>
                      <a:pt x="370" y="612"/>
                      <a:pt x="367" y="612"/>
                      <a:pt x="367" y="619"/>
                    </a:cubicBezTo>
                    <a:cubicBezTo>
                      <a:pt x="367" y="621"/>
                      <a:pt x="365" y="630"/>
                      <a:pt x="365" y="630"/>
                    </a:cubicBezTo>
                    <a:cubicBezTo>
                      <a:pt x="367" y="635"/>
                      <a:pt x="371" y="635"/>
                      <a:pt x="374" y="638"/>
                    </a:cubicBezTo>
                    <a:cubicBezTo>
                      <a:pt x="377" y="639"/>
                      <a:pt x="379" y="643"/>
                      <a:pt x="380" y="646"/>
                    </a:cubicBezTo>
                    <a:cubicBezTo>
                      <a:pt x="380" y="650"/>
                      <a:pt x="395" y="678"/>
                      <a:pt x="396" y="682"/>
                    </a:cubicBezTo>
                    <a:cubicBezTo>
                      <a:pt x="397" y="686"/>
                      <a:pt x="403" y="687"/>
                      <a:pt x="404" y="690"/>
                    </a:cubicBezTo>
                    <a:cubicBezTo>
                      <a:pt x="406" y="695"/>
                      <a:pt x="401" y="700"/>
                      <a:pt x="405" y="702"/>
                    </a:cubicBezTo>
                    <a:cubicBezTo>
                      <a:pt x="411" y="707"/>
                      <a:pt x="416" y="713"/>
                      <a:pt x="419" y="714"/>
                    </a:cubicBezTo>
                    <a:cubicBezTo>
                      <a:pt x="419" y="717"/>
                      <a:pt x="433" y="724"/>
                      <a:pt x="436" y="724"/>
                    </a:cubicBezTo>
                    <a:cubicBezTo>
                      <a:pt x="442" y="726"/>
                      <a:pt x="442" y="735"/>
                      <a:pt x="449" y="735"/>
                    </a:cubicBezTo>
                    <a:cubicBezTo>
                      <a:pt x="449" y="748"/>
                      <a:pt x="454" y="756"/>
                      <a:pt x="454" y="767"/>
                    </a:cubicBezTo>
                    <a:cubicBezTo>
                      <a:pt x="454" y="771"/>
                      <a:pt x="452" y="773"/>
                      <a:pt x="452" y="777"/>
                    </a:cubicBezTo>
                    <a:cubicBezTo>
                      <a:pt x="452" y="786"/>
                      <a:pt x="455" y="791"/>
                      <a:pt x="455" y="800"/>
                    </a:cubicBezTo>
                    <a:cubicBezTo>
                      <a:pt x="455" y="808"/>
                      <a:pt x="453" y="823"/>
                      <a:pt x="453" y="825"/>
                    </a:cubicBezTo>
                    <a:cubicBezTo>
                      <a:pt x="453" y="829"/>
                      <a:pt x="455" y="829"/>
                      <a:pt x="455" y="832"/>
                    </a:cubicBezTo>
                    <a:cubicBezTo>
                      <a:pt x="455" y="835"/>
                      <a:pt x="456" y="851"/>
                      <a:pt x="457" y="851"/>
                    </a:cubicBezTo>
                    <a:cubicBezTo>
                      <a:pt x="459" y="855"/>
                      <a:pt x="457" y="876"/>
                      <a:pt x="457" y="886"/>
                    </a:cubicBezTo>
                    <a:cubicBezTo>
                      <a:pt x="457" y="890"/>
                      <a:pt x="453" y="891"/>
                      <a:pt x="453" y="894"/>
                    </a:cubicBezTo>
                    <a:cubicBezTo>
                      <a:pt x="453" y="901"/>
                      <a:pt x="461" y="910"/>
                      <a:pt x="461" y="914"/>
                    </a:cubicBezTo>
                    <a:cubicBezTo>
                      <a:pt x="461" y="917"/>
                      <a:pt x="460" y="919"/>
                      <a:pt x="460" y="922"/>
                    </a:cubicBezTo>
                    <a:cubicBezTo>
                      <a:pt x="460" y="931"/>
                      <a:pt x="464" y="932"/>
                      <a:pt x="471" y="932"/>
                    </a:cubicBezTo>
                    <a:cubicBezTo>
                      <a:pt x="472" y="939"/>
                      <a:pt x="473" y="943"/>
                      <a:pt x="473" y="948"/>
                    </a:cubicBezTo>
                    <a:cubicBezTo>
                      <a:pt x="473" y="950"/>
                      <a:pt x="475" y="956"/>
                      <a:pt x="475" y="958"/>
                    </a:cubicBezTo>
                    <a:cubicBezTo>
                      <a:pt x="475" y="962"/>
                      <a:pt x="476" y="963"/>
                      <a:pt x="477" y="967"/>
                    </a:cubicBezTo>
                    <a:cubicBezTo>
                      <a:pt x="472" y="969"/>
                      <a:pt x="466" y="968"/>
                      <a:pt x="465" y="974"/>
                    </a:cubicBezTo>
                    <a:cubicBezTo>
                      <a:pt x="469" y="974"/>
                      <a:pt x="476" y="974"/>
                      <a:pt x="477" y="976"/>
                    </a:cubicBezTo>
                    <a:cubicBezTo>
                      <a:pt x="477" y="978"/>
                      <a:pt x="477" y="980"/>
                      <a:pt x="475" y="980"/>
                    </a:cubicBezTo>
                    <a:cubicBezTo>
                      <a:pt x="474" y="981"/>
                      <a:pt x="474" y="981"/>
                      <a:pt x="474" y="981"/>
                    </a:cubicBezTo>
                    <a:cubicBezTo>
                      <a:pt x="475" y="983"/>
                      <a:pt x="478" y="985"/>
                      <a:pt x="479" y="985"/>
                    </a:cubicBezTo>
                    <a:cubicBezTo>
                      <a:pt x="479" y="984"/>
                      <a:pt x="486" y="1004"/>
                      <a:pt x="492" y="1005"/>
                    </a:cubicBezTo>
                    <a:cubicBezTo>
                      <a:pt x="492" y="1013"/>
                      <a:pt x="500" y="1011"/>
                      <a:pt x="501" y="1015"/>
                    </a:cubicBezTo>
                    <a:cubicBezTo>
                      <a:pt x="500" y="1015"/>
                      <a:pt x="499" y="1016"/>
                      <a:pt x="498" y="1016"/>
                    </a:cubicBezTo>
                    <a:cubicBezTo>
                      <a:pt x="499" y="1019"/>
                      <a:pt x="503" y="1021"/>
                      <a:pt x="509" y="1021"/>
                    </a:cubicBezTo>
                    <a:cubicBezTo>
                      <a:pt x="512" y="1024"/>
                      <a:pt x="512" y="1030"/>
                      <a:pt x="514" y="1026"/>
                    </a:cubicBezTo>
                    <a:cubicBezTo>
                      <a:pt x="515" y="1020"/>
                      <a:pt x="517" y="1020"/>
                      <a:pt x="521" y="1019"/>
                    </a:cubicBezTo>
                    <a:cubicBezTo>
                      <a:pt x="520" y="1017"/>
                      <a:pt x="519" y="1016"/>
                      <a:pt x="520" y="1015"/>
                    </a:cubicBezTo>
                    <a:cubicBezTo>
                      <a:pt x="520" y="1015"/>
                      <a:pt x="518" y="1005"/>
                      <a:pt x="518" y="1004"/>
                    </a:cubicBezTo>
                    <a:cubicBezTo>
                      <a:pt x="518" y="1002"/>
                      <a:pt x="521" y="999"/>
                      <a:pt x="523" y="999"/>
                    </a:cubicBezTo>
                    <a:cubicBezTo>
                      <a:pt x="520" y="991"/>
                      <a:pt x="520" y="991"/>
                      <a:pt x="520" y="991"/>
                    </a:cubicBezTo>
                    <a:cubicBezTo>
                      <a:pt x="520" y="991"/>
                      <a:pt x="525" y="986"/>
                      <a:pt x="527" y="985"/>
                    </a:cubicBezTo>
                    <a:cubicBezTo>
                      <a:pt x="527" y="974"/>
                      <a:pt x="527" y="974"/>
                      <a:pt x="527" y="974"/>
                    </a:cubicBezTo>
                    <a:cubicBezTo>
                      <a:pt x="519" y="974"/>
                      <a:pt x="512" y="971"/>
                      <a:pt x="512" y="964"/>
                    </a:cubicBezTo>
                    <a:cubicBezTo>
                      <a:pt x="512" y="960"/>
                      <a:pt x="519" y="958"/>
                      <a:pt x="522" y="958"/>
                    </a:cubicBezTo>
                    <a:cubicBezTo>
                      <a:pt x="522" y="954"/>
                      <a:pt x="520" y="951"/>
                      <a:pt x="520" y="947"/>
                    </a:cubicBezTo>
                    <a:cubicBezTo>
                      <a:pt x="520" y="939"/>
                      <a:pt x="516" y="923"/>
                      <a:pt x="516" y="923"/>
                    </a:cubicBezTo>
                    <a:cubicBezTo>
                      <a:pt x="521" y="923"/>
                      <a:pt x="527" y="927"/>
                      <a:pt x="531" y="927"/>
                    </a:cubicBezTo>
                    <a:cubicBezTo>
                      <a:pt x="534" y="927"/>
                      <a:pt x="534" y="922"/>
                      <a:pt x="534" y="920"/>
                    </a:cubicBezTo>
                    <a:cubicBezTo>
                      <a:pt x="534" y="920"/>
                      <a:pt x="531" y="912"/>
                      <a:pt x="531" y="911"/>
                    </a:cubicBezTo>
                    <a:cubicBezTo>
                      <a:pt x="531" y="906"/>
                      <a:pt x="538" y="906"/>
                      <a:pt x="540" y="906"/>
                    </a:cubicBezTo>
                    <a:cubicBezTo>
                      <a:pt x="558" y="908"/>
                      <a:pt x="563" y="900"/>
                      <a:pt x="563" y="888"/>
                    </a:cubicBezTo>
                    <a:cubicBezTo>
                      <a:pt x="563" y="886"/>
                      <a:pt x="559" y="880"/>
                      <a:pt x="559" y="878"/>
                    </a:cubicBezTo>
                    <a:cubicBezTo>
                      <a:pt x="556" y="878"/>
                      <a:pt x="547" y="872"/>
                      <a:pt x="548" y="868"/>
                    </a:cubicBezTo>
                    <a:cubicBezTo>
                      <a:pt x="549" y="867"/>
                      <a:pt x="549" y="867"/>
                      <a:pt x="549" y="867"/>
                    </a:cubicBezTo>
                    <a:cubicBezTo>
                      <a:pt x="557" y="870"/>
                      <a:pt x="557" y="870"/>
                      <a:pt x="557" y="870"/>
                    </a:cubicBezTo>
                    <a:cubicBezTo>
                      <a:pt x="559" y="875"/>
                      <a:pt x="566" y="875"/>
                      <a:pt x="571" y="874"/>
                    </a:cubicBezTo>
                    <a:cubicBezTo>
                      <a:pt x="578" y="872"/>
                      <a:pt x="579" y="870"/>
                      <a:pt x="580" y="864"/>
                    </a:cubicBezTo>
                    <a:cubicBezTo>
                      <a:pt x="581" y="861"/>
                      <a:pt x="585" y="856"/>
                      <a:pt x="586" y="856"/>
                    </a:cubicBezTo>
                    <a:cubicBezTo>
                      <a:pt x="586" y="856"/>
                      <a:pt x="591" y="846"/>
                      <a:pt x="594" y="842"/>
                    </a:cubicBezTo>
                    <a:cubicBezTo>
                      <a:pt x="596" y="836"/>
                      <a:pt x="597" y="835"/>
                      <a:pt x="599" y="828"/>
                    </a:cubicBezTo>
                    <a:cubicBezTo>
                      <a:pt x="600" y="823"/>
                      <a:pt x="607" y="822"/>
                      <a:pt x="607" y="816"/>
                    </a:cubicBezTo>
                    <a:cubicBezTo>
                      <a:pt x="607" y="810"/>
                      <a:pt x="603" y="803"/>
                      <a:pt x="603" y="800"/>
                    </a:cubicBezTo>
                    <a:cubicBezTo>
                      <a:pt x="603" y="791"/>
                      <a:pt x="619" y="778"/>
                      <a:pt x="626" y="778"/>
                    </a:cubicBezTo>
                    <a:cubicBezTo>
                      <a:pt x="629" y="778"/>
                      <a:pt x="641" y="771"/>
                      <a:pt x="643" y="771"/>
                    </a:cubicBezTo>
                    <a:cubicBezTo>
                      <a:pt x="650" y="771"/>
                      <a:pt x="654" y="756"/>
                      <a:pt x="654" y="756"/>
                    </a:cubicBezTo>
                    <a:cubicBezTo>
                      <a:pt x="658" y="750"/>
                      <a:pt x="661" y="745"/>
                      <a:pt x="661" y="735"/>
                    </a:cubicBezTo>
                    <a:cubicBezTo>
                      <a:pt x="661" y="730"/>
                      <a:pt x="665" y="729"/>
                      <a:pt x="665" y="724"/>
                    </a:cubicBezTo>
                    <a:cubicBezTo>
                      <a:pt x="665" y="719"/>
                      <a:pt x="662" y="698"/>
                      <a:pt x="662" y="693"/>
                    </a:cubicBezTo>
                    <a:cubicBezTo>
                      <a:pt x="662" y="689"/>
                      <a:pt x="669" y="686"/>
                      <a:pt x="671" y="685"/>
                    </a:cubicBezTo>
                    <a:cubicBezTo>
                      <a:pt x="671" y="665"/>
                      <a:pt x="690" y="668"/>
                      <a:pt x="690" y="645"/>
                    </a:cubicBezTo>
                    <a:cubicBezTo>
                      <a:pt x="690" y="639"/>
                      <a:pt x="687" y="629"/>
                      <a:pt x="686" y="626"/>
                    </a:cubicBezTo>
                    <a:cubicBezTo>
                      <a:pt x="683" y="618"/>
                      <a:pt x="678" y="625"/>
                      <a:pt x="676" y="6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4" name="Freeform 350"/>
              <p:cNvSpPr>
                <a:spLocks/>
              </p:cNvSpPr>
              <p:nvPr/>
            </p:nvSpPr>
            <p:spPr bwMode="auto">
              <a:xfrm>
                <a:off x="1546" y="717"/>
                <a:ext cx="293" cy="198"/>
              </a:xfrm>
              <a:custGeom>
                <a:avLst/>
                <a:gdLst>
                  <a:gd name="T0" fmla="*/ 77 w 124"/>
                  <a:gd name="T1" fmla="*/ 12 h 84"/>
                  <a:gd name="T2" fmla="*/ 52 w 124"/>
                  <a:gd name="T3" fmla="*/ 12 h 84"/>
                  <a:gd name="T4" fmla="*/ 51 w 124"/>
                  <a:gd name="T5" fmla="*/ 3 h 84"/>
                  <a:gd name="T6" fmla="*/ 30 w 124"/>
                  <a:gd name="T7" fmla="*/ 14 h 84"/>
                  <a:gd name="T8" fmla="*/ 22 w 124"/>
                  <a:gd name="T9" fmla="*/ 12 h 84"/>
                  <a:gd name="T10" fmla="*/ 26 w 124"/>
                  <a:gd name="T11" fmla="*/ 0 h 84"/>
                  <a:gd name="T12" fmla="*/ 4 w 124"/>
                  <a:gd name="T13" fmla="*/ 19 h 84"/>
                  <a:gd name="T14" fmla="*/ 10 w 124"/>
                  <a:gd name="T15" fmla="*/ 18 h 84"/>
                  <a:gd name="T16" fmla="*/ 0 w 124"/>
                  <a:gd name="T17" fmla="*/ 24 h 84"/>
                  <a:gd name="T18" fmla="*/ 11 w 124"/>
                  <a:gd name="T19" fmla="*/ 28 h 84"/>
                  <a:gd name="T20" fmla="*/ 41 w 124"/>
                  <a:gd name="T21" fmla="*/ 29 h 84"/>
                  <a:gd name="T22" fmla="*/ 51 w 124"/>
                  <a:gd name="T23" fmla="*/ 24 h 84"/>
                  <a:gd name="T24" fmla="*/ 70 w 124"/>
                  <a:gd name="T25" fmla="*/ 38 h 84"/>
                  <a:gd name="T26" fmla="*/ 64 w 124"/>
                  <a:gd name="T27" fmla="*/ 51 h 84"/>
                  <a:gd name="T28" fmla="*/ 73 w 124"/>
                  <a:gd name="T29" fmla="*/ 49 h 84"/>
                  <a:gd name="T30" fmla="*/ 84 w 124"/>
                  <a:gd name="T31" fmla="*/ 53 h 84"/>
                  <a:gd name="T32" fmla="*/ 69 w 124"/>
                  <a:gd name="T33" fmla="*/ 52 h 84"/>
                  <a:gd name="T34" fmla="*/ 56 w 124"/>
                  <a:gd name="T35" fmla="*/ 54 h 84"/>
                  <a:gd name="T36" fmla="*/ 43 w 124"/>
                  <a:gd name="T37" fmla="*/ 63 h 84"/>
                  <a:gd name="T38" fmla="*/ 58 w 124"/>
                  <a:gd name="T39" fmla="*/ 76 h 84"/>
                  <a:gd name="T40" fmla="*/ 84 w 124"/>
                  <a:gd name="T41" fmla="*/ 83 h 84"/>
                  <a:gd name="T42" fmla="*/ 78 w 124"/>
                  <a:gd name="T43" fmla="*/ 72 h 84"/>
                  <a:gd name="T44" fmla="*/ 96 w 124"/>
                  <a:gd name="T45" fmla="*/ 76 h 84"/>
                  <a:gd name="T46" fmla="*/ 86 w 124"/>
                  <a:gd name="T47" fmla="*/ 58 h 84"/>
                  <a:gd name="T48" fmla="*/ 90 w 124"/>
                  <a:gd name="T49" fmla="*/ 56 h 84"/>
                  <a:gd name="T50" fmla="*/ 97 w 124"/>
                  <a:gd name="T51" fmla="*/ 53 h 84"/>
                  <a:gd name="T52" fmla="*/ 103 w 124"/>
                  <a:gd name="T53" fmla="*/ 57 h 84"/>
                  <a:gd name="T54" fmla="*/ 105 w 124"/>
                  <a:gd name="T55" fmla="*/ 63 h 84"/>
                  <a:gd name="T56" fmla="*/ 124 w 124"/>
                  <a:gd name="T57" fmla="*/ 49 h 84"/>
                  <a:gd name="T58" fmla="*/ 109 w 124"/>
                  <a:gd name="T59" fmla="*/ 46 h 84"/>
                  <a:gd name="T60" fmla="*/ 95 w 124"/>
                  <a:gd name="T61" fmla="*/ 35 h 84"/>
                  <a:gd name="T62" fmla="*/ 105 w 124"/>
                  <a:gd name="T63" fmla="*/ 28 h 84"/>
                  <a:gd name="T64" fmla="*/ 94 w 124"/>
                  <a:gd name="T65" fmla="*/ 24 h 84"/>
                  <a:gd name="T66" fmla="*/ 91 w 124"/>
                  <a:gd name="T67" fmla="*/ 2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4" h="84">
                    <a:moveTo>
                      <a:pt x="92" y="17"/>
                    </a:moveTo>
                    <a:cubicBezTo>
                      <a:pt x="86" y="17"/>
                      <a:pt x="84" y="12"/>
                      <a:pt x="77" y="12"/>
                    </a:cubicBezTo>
                    <a:cubicBezTo>
                      <a:pt x="75" y="12"/>
                      <a:pt x="71" y="12"/>
                      <a:pt x="68" y="12"/>
                    </a:cubicBezTo>
                    <a:cubicBezTo>
                      <a:pt x="64" y="12"/>
                      <a:pt x="59" y="12"/>
                      <a:pt x="52" y="12"/>
                    </a:cubicBezTo>
                    <a:cubicBezTo>
                      <a:pt x="52" y="10"/>
                      <a:pt x="53" y="10"/>
                      <a:pt x="55" y="7"/>
                    </a:cubicBezTo>
                    <a:cubicBezTo>
                      <a:pt x="55" y="7"/>
                      <a:pt x="53" y="3"/>
                      <a:pt x="51" y="3"/>
                    </a:cubicBezTo>
                    <a:cubicBezTo>
                      <a:pt x="43" y="3"/>
                      <a:pt x="38" y="8"/>
                      <a:pt x="30" y="11"/>
                    </a:cubicBezTo>
                    <a:cubicBezTo>
                      <a:pt x="30" y="12"/>
                      <a:pt x="30" y="12"/>
                      <a:pt x="30" y="14"/>
                    </a:cubicBezTo>
                    <a:cubicBezTo>
                      <a:pt x="27" y="15"/>
                      <a:pt x="25" y="16"/>
                      <a:pt x="22" y="16"/>
                    </a:cubicBezTo>
                    <a:cubicBezTo>
                      <a:pt x="22" y="14"/>
                      <a:pt x="22" y="13"/>
                      <a:pt x="22" y="12"/>
                    </a:cubicBezTo>
                    <a:cubicBezTo>
                      <a:pt x="22" y="6"/>
                      <a:pt x="31" y="6"/>
                      <a:pt x="32" y="0"/>
                    </a:cubicBezTo>
                    <a:cubicBezTo>
                      <a:pt x="26" y="0"/>
                      <a:pt x="26" y="0"/>
                      <a:pt x="26" y="0"/>
                    </a:cubicBezTo>
                    <a:cubicBezTo>
                      <a:pt x="19" y="4"/>
                      <a:pt x="2" y="9"/>
                      <a:pt x="2" y="17"/>
                    </a:cubicBezTo>
                    <a:cubicBezTo>
                      <a:pt x="2" y="18"/>
                      <a:pt x="3" y="18"/>
                      <a:pt x="4" y="19"/>
                    </a:cubicBezTo>
                    <a:cubicBezTo>
                      <a:pt x="9" y="19"/>
                      <a:pt x="9" y="19"/>
                      <a:pt x="9" y="19"/>
                    </a:cubicBezTo>
                    <a:cubicBezTo>
                      <a:pt x="10" y="18"/>
                      <a:pt x="10" y="18"/>
                      <a:pt x="10" y="18"/>
                    </a:cubicBezTo>
                    <a:cubicBezTo>
                      <a:pt x="10" y="20"/>
                      <a:pt x="10" y="21"/>
                      <a:pt x="10" y="23"/>
                    </a:cubicBezTo>
                    <a:cubicBezTo>
                      <a:pt x="9" y="21"/>
                      <a:pt x="2" y="21"/>
                      <a:pt x="0" y="24"/>
                    </a:cubicBezTo>
                    <a:cubicBezTo>
                      <a:pt x="2" y="27"/>
                      <a:pt x="5" y="25"/>
                      <a:pt x="9" y="24"/>
                    </a:cubicBezTo>
                    <a:cubicBezTo>
                      <a:pt x="9" y="26"/>
                      <a:pt x="10" y="28"/>
                      <a:pt x="11" y="28"/>
                    </a:cubicBezTo>
                    <a:cubicBezTo>
                      <a:pt x="14" y="28"/>
                      <a:pt x="15" y="24"/>
                      <a:pt x="19" y="24"/>
                    </a:cubicBezTo>
                    <a:cubicBezTo>
                      <a:pt x="27" y="24"/>
                      <a:pt x="34" y="26"/>
                      <a:pt x="41" y="29"/>
                    </a:cubicBezTo>
                    <a:cubicBezTo>
                      <a:pt x="46" y="29"/>
                      <a:pt x="46" y="29"/>
                      <a:pt x="46" y="29"/>
                    </a:cubicBezTo>
                    <a:cubicBezTo>
                      <a:pt x="46" y="27"/>
                      <a:pt x="48" y="24"/>
                      <a:pt x="51" y="24"/>
                    </a:cubicBezTo>
                    <a:cubicBezTo>
                      <a:pt x="54" y="24"/>
                      <a:pt x="54" y="30"/>
                      <a:pt x="58" y="28"/>
                    </a:cubicBezTo>
                    <a:cubicBezTo>
                      <a:pt x="59" y="32"/>
                      <a:pt x="63" y="38"/>
                      <a:pt x="70" y="38"/>
                    </a:cubicBezTo>
                    <a:cubicBezTo>
                      <a:pt x="69" y="39"/>
                      <a:pt x="70" y="41"/>
                      <a:pt x="70" y="42"/>
                    </a:cubicBezTo>
                    <a:cubicBezTo>
                      <a:pt x="70" y="46"/>
                      <a:pt x="65" y="47"/>
                      <a:pt x="64" y="51"/>
                    </a:cubicBezTo>
                    <a:cubicBezTo>
                      <a:pt x="65" y="51"/>
                      <a:pt x="66" y="51"/>
                      <a:pt x="67" y="51"/>
                    </a:cubicBezTo>
                    <a:cubicBezTo>
                      <a:pt x="69" y="51"/>
                      <a:pt x="70" y="50"/>
                      <a:pt x="73" y="49"/>
                    </a:cubicBezTo>
                    <a:cubicBezTo>
                      <a:pt x="84" y="52"/>
                      <a:pt x="84" y="52"/>
                      <a:pt x="84" y="52"/>
                    </a:cubicBezTo>
                    <a:cubicBezTo>
                      <a:pt x="84" y="53"/>
                      <a:pt x="84" y="53"/>
                      <a:pt x="84" y="53"/>
                    </a:cubicBezTo>
                    <a:cubicBezTo>
                      <a:pt x="83" y="55"/>
                      <a:pt x="81" y="56"/>
                      <a:pt x="77" y="56"/>
                    </a:cubicBezTo>
                    <a:cubicBezTo>
                      <a:pt x="73" y="56"/>
                      <a:pt x="70" y="57"/>
                      <a:pt x="69" y="52"/>
                    </a:cubicBezTo>
                    <a:cubicBezTo>
                      <a:pt x="64" y="52"/>
                      <a:pt x="64" y="52"/>
                      <a:pt x="64" y="52"/>
                    </a:cubicBezTo>
                    <a:cubicBezTo>
                      <a:pt x="63" y="52"/>
                      <a:pt x="61" y="54"/>
                      <a:pt x="56" y="54"/>
                    </a:cubicBezTo>
                    <a:cubicBezTo>
                      <a:pt x="56" y="56"/>
                      <a:pt x="55" y="57"/>
                      <a:pt x="55" y="60"/>
                    </a:cubicBezTo>
                    <a:cubicBezTo>
                      <a:pt x="54" y="60"/>
                      <a:pt x="43" y="61"/>
                      <a:pt x="43" y="63"/>
                    </a:cubicBezTo>
                    <a:cubicBezTo>
                      <a:pt x="43" y="66"/>
                      <a:pt x="49" y="66"/>
                      <a:pt x="52" y="68"/>
                    </a:cubicBezTo>
                    <a:cubicBezTo>
                      <a:pt x="54" y="69"/>
                      <a:pt x="57" y="72"/>
                      <a:pt x="58" y="76"/>
                    </a:cubicBezTo>
                    <a:cubicBezTo>
                      <a:pt x="59" y="80"/>
                      <a:pt x="75" y="84"/>
                      <a:pt x="80" y="84"/>
                    </a:cubicBezTo>
                    <a:cubicBezTo>
                      <a:pt x="81" y="84"/>
                      <a:pt x="83" y="84"/>
                      <a:pt x="84" y="83"/>
                    </a:cubicBezTo>
                    <a:cubicBezTo>
                      <a:pt x="83" y="78"/>
                      <a:pt x="76" y="79"/>
                      <a:pt x="75" y="72"/>
                    </a:cubicBezTo>
                    <a:cubicBezTo>
                      <a:pt x="78" y="72"/>
                      <a:pt x="78" y="72"/>
                      <a:pt x="78" y="72"/>
                    </a:cubicBezTo>
                    <a:cubicBezTo>
                      <a:pt x="80" y="76"/>
                      <a:pt x="84" y="78"/>
                      <a:pt x="89" y="78"/>
                    </a:cubicBezTo>
                    <a:cubicBezTo>
                      <a:pt x="92" y="78"/>
                      <a:pt x="93" y="76"/>
                      <a:pt x="96" y="76"/>
                    </a:cubicBezTo>
                    <a:cubicBezTo>
                      <a:pt x="96" y="74"/>
                      <a:pt x="96" y="73"/>
                      <a:pt x="96" y="71"/>
                    </a:cubicBezTo>
                    <a:cubicBezTo>
                      <a:pt x="96" y="70"/>
                      <a:pt x="88" y="58"/>
                      <a:pt x="86" y="58"/>
                    </a:cubicBezTo>
                    <a:cubicBezTo>
                      <a:pt x="86" y="56"/>
                      <a:pt x="86" y="56"/>
                      <a:pt x="86" y="56"/>
                    </a:cubicBezTo>
                    <a:cubicBezTo>
                      <a:pt x="90" y="56"/>
                      <a:pt x="90" y="56"/>
                      <a:pt x="90" y="56"/>
                    </a:cubicBezTo>
                    <a:cubicBezTo>
                      <a:pt x="90" y="53"/>
                      <a:pt x="91" y="51"/>
                      <a:pt x="92" y="51"/>
                    </a:cubicBezTo>
                    <a:cubicBezTo>
                      <a:pt x="95" y="51"/>
                      <a:pt x="95" y="53"/>
                      <a:pt x="97" y="53"/>
                    </a:cubicBezTo>
                    <a:cubicBezTo>
                      <a:pt x="99" y="53"/>
                      <a:pt x="100" y="53"/>
                      <a:pt x="103" y="53"/>
                    </a:cubicBezTo>
                    <a:cubicBezTo>
                      <a:pt x="103" y="55"/>
                      <a:pt x="103" y="56"/>
                      <a:pt x="103" y="57"/>
                    </a:cubicBezTo>
                    <a:cubicBezTo>
                      <a:pt x="102" y="57"/>
                      <a:pt x="101" y="57"/>
                      <a:pt x="100" y="57"/>
                    </a:cubicBezTo>
                    <a:cubicBezTo>
                      <a:pt x="100" y="58"/>
                      <a:pt x="104" y="63"/>
                      <a:pt x="105" y="63"/>
                    </a:cubicBezTo>
                    <a:cubicBezTo>
                      <a:pt x="108" y="63"/>
                      <a:pt x="107" y="58"/>
                      <a:pt x="110" y="58"/>
                    </a:cubicBezTo>
                    <a:cubicBezTo>
                      <a:pt x="116" y="58"/>
                      <a:pt x="118" y="52"/>
                      <a:pt x="124" y="49"/>
                    </a:cubicBezTo>
                    <a:cubicBezTo>
                      <a:pt x="122" y="49"/>
                      <a:pt x="120" y="48"/>
                      <a:pt x="119" y="46"/>
                    </a:cubicBezTo>
                    <a:cubicBezTo>
                      <a:pt x="117" y="47"/>
                      <a:pt x="112" y="47"/>
                      <a:pt x="109" y="46"/>
                    </a:cubicBezTo>
                    <a:cubicBezTo>
                      <a:pt x="110" y="45"/>
                      <a:pt x="111" y="43"/>
                      <a:pt x="111" y="41"/>
                    </a:cubicBezTo>
                    <a:cubicBezTo>
                      <a:pt x="104" y="41"/>
                      <a:pt x="100" y="39"/>
                      <a:pt x="95" y="35"/>
                    </a:cubicBezTo>
                    <a:cubicBezTo>
                      <a:pt x="95" y="35"/>
                      <a:pt x="104" y="35"/>
                      <a:pt x="104" y="34"/>
                    </a:cubicBezTo>
                    <a:cubicBezTo>
                      <a:pt x="105" y="28"/>
                      <a:pt x="105" y="28"/>
                      <a:pt x="105" y="28"/>
                    </a:cubicBezTo>
                    <a:cubicBezTo>
                      <a:pt x="106" y="26"/>
                      <a:pt x="96" y="27"/>
                      <a:pt x="96" y="24"/>
                    </a:cubicBezTo>
                    <a:cubicBezTo>
                      <a:pt x="94" y="24"/>
                      <a:pt x="94" y="24"/>
                      <a:pt x="94" y="24"/>
                    </a:cubicBezTo>
                    <a:cubicBezTo>
                      <a:pt x="92" y="24"/>
                      <a:pt x="88" y="25"/>
                      <a:pt x="86" y="27"/>
                    </a:cubicBezTo>
                    <a:cubicBezTo>
                      <a:pt x="91" y="22"/>
                      <a:pt x="91" y="22"/>
                      <a:pt x="91" y="22"/>
                    </a:cubicBezTo>
                    <a:cubicBezTo>
                      <a:pt x="92" y="19"/>
                      <a:pt x="88" y="20"/>
                      <a:pt x="92" y="1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5" name="Freeform 351"/>
              <p:cNvSpPr>
                <a:spLocks/>
              </p:cNvSpPr>
              <p:nvPr/>
            </p:nvSpPr>
            <p:spPr bwMode="auto">
              <a:xfrm>
                <a:off x="4737" y="2814"/>
                <a:ext cx="5" cy="5"/>
              </a:xfrm>
              <a:custGeom>
                <a:avLst/>
                <a:gdLst>
                  <a:gd name="T0" fmla="*/ 0 w 2"/>
                  <a:gd name="T1" fmla="*/ 2 h 2"/>
                  <a:gd name="T2" fmla="*/ 2 w 2"/>
                  <a:gd name="T3" fmla="*/ 0 h 2"/>
                  <a:gd name="T4" fmla="*/ 1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1"/>
                      <a:pt x="1" y="1"/>
                      <a:pt x="2" y="0"/>
                    </a:cubicBezTo>
                    <a:cubicBezTo>
                      <a:pt x="1" y="0"/>
                      <a:pt x="1" y="0"/>
                      <a:pt x="1" y="0"/>
                    </a:cubicBezTo>
                    <a:lnTo>
                      <a:pt x="0" y="2"/>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6" name="Freeform 352"/>
              <p:cNvSpPr>
                <a:spLocks/>
              </p:cNvSpPr>
              <p:nvPr/>
            </p:nvSpPr>
            <p:spPr bwMode="auto">
              <a:xfrm>
                <a:off x="4383" y="2316"/>
                <a:ext cx="661" cy="567"/>
              </a:xfrm>
              <a:custGeom>
                <a:avLst/>
                <a:gdLst>
                  <a:gd name="T0" fmla="*/ 268 w 280"/>
                  <a:gd name="T1" fmla="*/ 107 h 240"/>
                  <a:gd name="T2" fmla="*/ 264 w 280"/>
                  <a:gd name="T3" fmla="*/ 102 h 240"/>
                  <a:gd name="T4" fmla="*/ 248 w 280"/>
                  <a:gd name="T5" fmla="*/ 73 h 240"/>
                  <a:gd name="T6" fmla="*/ 240 w 280"/>
                  <a:gd name="T7" fmla="*/ 34 h 240"/>
                  <a:gd name="T8" fmla="*/ 234 w 280"/>
                  <a:gd name="T9" fmla="*/ 11 h 240"/>
                  <a:gd name="T10" fmla="*/ 221 w 280"/>
                  <a:gd name="T11" fmla="*/ 33 h 240"/>
                  <a:gd name="T12" fmla="*/ 196 w 280"/>
                  <a:gd name="T13" fmla="*/ 53 h 240"/>
                  <a:gd name="T14" fmla="*/ 182 w 280"/>
                  <a:gd name="T15" fmla="*/ 47 h 240"/>
                  <a:gd name="T16" fmla="*/ 188 w 280"/>
                  <a:gd name="T17" fmla="*/ 18 h 240"/>
                  <a:gd name="T18" fmla="*/ 182 w 280"/>
                  <a:gd name="T19" fmla="*/ 15 h 240"/>
                  <a:gd name="T20" fmla="*/ 162 w 280"/>
                  <a:gd name="T21" fmla="*/ 5 h 240"/>
                  <a:gd name="T22" fmla="*/ 160 w 280"/>
                  <a:gd name="T23" fmla="*/ 14 h 240"/>
                  <a:gd name="T24" fmla="*/ 137 w 280"/>
                  <a:gd name="T25" fmla="*/ 34 h 240"/>
                  <a:gd name="T26" fmla="*/ 131 w 280"/>
                  <a:gd name="T27" fmla="*/ 39 h 240"/>
                  <a:gd name="T28" fmla="*/ 122 w 280"/>
                  <a:gd name="T29" fmla="*/ 29 h 240"/>
                  <a:gd name="T30" fmla="*/ 110 w 280"/>
                  <a:gd name="T31" fmla="*/ 35 h 240"/>
                  <a:gd name="T32" fmla="*/ 101 w 280"/>
                  <a:gd name="T33" fmla="*/ 43 h 240"/>
                  <a:gd name="T34" fmla="*/ 95 w 280"/>
                  <a:gd name="T35" fmla="*/ 52 h 240"/>
                  <a:gd name="T36" fmla="*/ 92 w 280"/>
                  <a:gd name="T37" fmla="*/ 62 h 240"/>
                  <a:gd name="T38" fmla="*/ 82 w 280"/>
                  <a:gd name="T39" fmla="*/ 61 h 240"/>
                  <a:gd name="T40" fmla="*/ 71 w 280"/>
                  <a:gd name="T41" fmla="*/ 80 h 240"/>
                  <a:gd name="T42" fmla="*/ 41 w 280"/>
                  <a:gd name="T43" fmla="*/ 87 h 240"/>
                  <a:gd name="T44" fmla="*/ 21 w 280"/>
                  <a:gd name="T45" fmla="*/ 104 h 240"/>
                  <a:gd name="T46" fmla="*/ 17 w 280"/>
                  <a:gd name="T47" fmla="*/ 113 h 240"/>
                  <a:gd name="T48" fmla="*/ 16 w 280"/>
                  <a:gd name="T49" fmla="*/ 129 h 240"/>
                  <a:gd name="T50" fmla="*/ 6 w 280"/>
                  <a:gd name="T51" fmla="*/ 128 h 240"/>
                  <a:gd name="T52" fmla="*/ 13 w 280"/>
                  <a:gd name="T53" fmla="*/ 162 h 240"/>
                  <a:gd name="T54" fmla="*/ 13 w 280"/>
                  <a:gd name="T55" fmla="*/ 179 h 240"/>
                  <a:gd name="T56" fmla="*/ 0 w 280"/>
                  <a:gd name="T57" fmla="*/ 198 h 240"/>
                  <a:gd name="T58" fmla="*/ 37 w 280"/>
                  <a:gd name="T59" fmla="*/ 199 h 240"/>
                  <a:gd name="T60" fmla="*/ 64 w 280"/>
                  <a:gd name="T61" fmla="*/ 191 h 240"/>
                  <a:gd name="T62" fmla="*/ 101 w 280"/>
                  <a:gd name="T63" fmla="*/ 180 h 240"/>
                  <a:gd name="T64" fmla="*/ 115 w 280"/>
                  <a:gd name="T65" fmla="*/ 177 h 240"/>
                  <a:gd name="T66" fmla="*/ 135 w 280"/>
                  <a:gd name="T67" fmla="*/ 191 h 240"/>
                  <a:gd name="T68" fmla="*/ 152 w 280"/>
                  <a:gd name="T69" fmla="*/ 194 h 240"/>
                  <a:gd name="T70" fmla="*/ 146 w 280"/>
                  <a:gd name="T71" fmla="*/ 209 h 240"/>
                  <a:gd name="T72" fmla="*/ 154 w 280"/>
                  <a:gd name="T73" fmla="*/ 208 h 240"/>
                  <a:gd name="T74" fmla="*/ 156 w 280"/>
                  <a:gd name="T75" fmla="*/ 214 h 240"/>
                  <a:gd name="T76" fmla="*/ 153 w 280"/>
                  <a:gd name="T77" fmla="*/ 228 h 240"/>
                  <a:gd name="T78" fmla="*/ 171 w 280"/>
                  <a:gd name="T79" fmla="*/ 240 h 240"/>
                  <a:gd name="T80" fmla="*/ 188 w 280"/>
                  <a:gd name="T81" fmla="*/ 238 h 240"/>
                  <a:gd name="T82" fmla="*/ 207 w 280"/>
                  <a:gd name="T83" fmla="*/ 232 h 240"/>
                  <a:gd name="T84" fmla="*/ 219 w 280"/>
                  <a:gd name="T85" fmla="*/ 225 h 240"/>
                  <a:gd name="T86" fmla="*/ 244 w 280"/>
                  <a:gd name="T87" fmla="*/ 191 h 240"/>
                  <a:gd name="T88" fmla="*/ 277 w 280"/>
                  <a:gd name="T89" fmla="*/ 1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0" h="240">
                    <a:moveTo>
                      <a:pt x="280" y="127"/>
                    </a:moveTo>
                    <a:cubicBezTo>
                      <a:pt x="276" y="120"/>
                      <a:pt x="270" y="114"/>
                      <a:pt x="268" y="107"/>
                    </a:cubicBezTo>
                    <a:cubicBezTo>
                      <a:pt x="270" y="106"/>
                      <a:pt x="271" y="106"/>
                      <a:pt x="272" y="103"/>
                    </a:cubicBezTo>
                    <a:cubicBezTo>
                      <a:pt x="270" y="103"/>
                      <a:pt x="264" y="102"/>
                      <a:pt x="264" y="102"/>
                    </a:cubicBezTo>
                    <a:cubicBezTo>
                      <a:pt x="263" y="99"/>
                      <a:pt x="258" y="84"/>
                      <a:pt x="258" y="81"/>
                    </a:cubicBezTo>
                    <a:cubicBezTo>
                      <a:pt x="256" y="81"/>
                      <a:pt x="248" y="75"/>
                      <a:pt x="248" y="73"/>
                    </a:cubicBezTo>
                    <a:cubicBezTo>
                      <a:pt x="248" y="60"/>
                      <a:pt x="244" y="50"/>
                      <a:pt x="244" y="36"/>
                    </a:cubicBezTo>
                    <a:cubicBezTo>
                      <a:pt x="243" y="36"/>
                      <a:pt x="240" y="35"/>
                      <a:pt x="240" y="34"/>
                    </a:cubicBezTo>
                    <a:cubicBezTo>
                      <a:pt x="238" y="34"/>
                      <a:pt x="234" y="30"/>
                      <a:pt x="234" y="27"/>
                    </a:cubicBezTo>
                    <a:cubicBezTo>
                      <a:pt x="234" y="24"/>
                      <a:pt x="234" y="15"/>
                      <a:pt x="234" y="11"/>
                    </a:cubicBezTo>
                    <a:cubicBezTo>
                      <a:pt x="234" y="11"/>
                      <a:pt x="231" y="4"/>
                      <a:pt x="230" y="0"/>
                    </a:cubicBezTo>
                    <a:cubicBezTo>
                      <a:pt x="230" y="13"/>
                      <a:pt x="221" y="19"/>
                      <a:pt x="221" y="33"/>
                    </a:cubicBezTo>
                    <a:cubicBezTo>
                      <a:pt x="221" y="42"/>
                      <a:pt x="214" y="63"/>
                      <a:pt x="207" y="63"/>
                    </a:cubicBezTo>
                    <a:cubicBezTo>
                      <a:pt x="202" y="63"/>
                      <a:pt x="201" y="56"/>
                      <a:pt x="196" y="53"/>
                    </a:cubicBezTo>
                    <a:cubicBezTo>
                      <a:pt x="192" y="52"/>
                      <a:pt x="191" y="48"/>
                      <a:pt x="187" y="47"/>
                    </a:cubicBezTo>
                    <a:cubicBezTo>
                      <a:pt x="186" y="47"/>
                      <a:pt x="183" y="48"/>
                      <a:pt x="182" y="47"/>
                    </a:cubicBezTo>
                    <a:cubicBezTo>
                      <a:pt x="179" y="43"/>
                      <a:pt x="181" y="41"/>
                      <a:pt x="176" y="38"/>
                    </a:cubicBezTo>
                    <a:cubicBezTo>
                      <a:pt x="178" y="36"/>
                      <a:pt x="188" y="22"/>
                      <a:pt x="188" y="18"/>
                    </a:cubicBezTo>
                    <a:cubicBezTo>
                      <a:pt x="188" y="18"/>
                      <a:pt x="187" y="16"/>
                      <a:pt x="186" y="16"/>
                    </a:cubicBezTo>
                    <a:cubicBezTo>
                      <a:pt x="184" y="16"/>
                      <a:pt x="183" y="15"/>
                      <a:pt x="182" y="15"/>
                    </a:cubicBezTo>
                    <a:cubicBezTo>
                      <a:pt x="181" y="15"/>
                      <a:pt x="179" y="15"/>
                      <a:pt x="178" y="15"/>
                    </a:cubicBezTo>
                    <a:cubicBezTo>
                      <a:pt x="170" y="15"/>
                      <a:pt x="165" y="12"/>
                      <a:pt x="162" y="5"/>
                    </a:cubicBezTo>
                    <a:cubicBezTo>
                      <a:pt x="161" y="6"/>
                      <a:pt x="158" y="6"/>
                      <a:pt x="156" y="6"/>
                    </a:cubicBezTo>
                    <a:cubicBezTo>
                      <a:pt x="155" y="10"/>
                      <a:pt x="158" y="10"/>
                      <a:pt x="160" y="14"/>
                    </a:cubicBezTo>
                    <a:cubicBezTo>
                      <a:pt x="158" y="20"/>
                      <a:pt x="150" y="14"/>
                      <a:pt x="142" y="23"/>
                    </a:cubicBezTo>
                    <a:cubicBezTo>
                      <a:pt x="142" y="27"/>
                      <a:pt x="137" y="29"/>
                      <a:pt x="137" y="34"/>
                    </a:cubicBezTo>
                    <a:cubicBezTo>
                      <a:pt x="137" y="38"/>
                      <a:pt x="137" y="39"/>
                      <a:pt x="134" y="39"/>
                    </a:cubicBezTo>
                    <a:cubicBezTo>
                      <a:pt x="133" y="39"/>
                      <a:pt x="132" y="40"/>
                      <a:pt x="131" y="39"/>
                    </a:cubicBezTo>
                    <a:cubicBezTo>
                      <a:pt x="130" y="39"/>
                      <a:pt x="129" y="41"/>
                      <a:pt x="129" y="41"/>
                    </a:cubicBezTo>
                    <a:cubicBezTo>
                      <a:pt x="125" y="41"/>
                      <a:pt x="126" y="31"/>
                      <a:pt x="122" y="29"/>
                    </a:cubicBezTo>
                    <a:cubicBezTo>
                      <a:pt x="119" y="29"/>
                      <a:pt x="117" y="30"/>
                      <a:pt x="114" y="29"/>
                    </a:cubicBezTo>
                    <a:cubicBezTo>
                      <a:pt x="113" y="30"/>
                      <a:pt x="114" y="37"/>
                      <a:pt x="110" y="35"/>
                    </a:cubicBezTo>
                    <a:cubicBezTo>
                      <a:pt x="108" y="39"/>
                      <a:pt x="108" y="39"/>
                      <a:pt x="105" y="44"/>
                    </a:cubicBezTo>
                    <a:cubicBezTo>
                      <a:pt x="104" y="44"/>
                      <a:pt x="105" y="44"/>
                      <a:pt x="101" y="43"/>
                    </a:cubicBezTo>
                    <a:cubicBezTo>
                      <a:pt x="101" y="46"/>
                      <a:pt x="100" y="47"/>
                      <a:pt x="101" y="52"/>
                    </a:cubicBezTo>
                    <a:cubicBezTo>
                      <a:pt x="95" y="52"/>
                      <a:pt x="95" y="52"/>
                      <a:pt x="95" y="52"/>
                    </a:cubicBezTo>
                    <a:cubicBezTo>
                      <a:pt x="95" y="51"/>
                      <a:pt x="95" y="51"/>
                      <a:pt x="95" y="51"/>
                    </a:cubicBezTo>
                    <a:cubicBezTo>
                      <a:pt x="93" y="52"/>
                      <a:pt x="93" y="59"/>
                      <a:pt x="92" y="62"/>
                    </a:cubicBezTo>
                    <a:cubicBezTo>
                      <a:pt x="92" y="60"/>
                      <a:pt x="89" y="58"/>
                      <a:pt x="89" y="53"/>
                    </a:cubicBezTo>
                    <a:cubicBezTo>
                      <a:pt x="85" y="56"/>
                      <a:pt x="86" y="58"/>
                      <a:pt x="82" y="61"/>
                    </a:cubicBezTo>
                    <a:cubicBezTo>
                      <a:pt x="82" y="62"/>
                      <a:pt x="83" y="64"/>
                      <a:pt x="84" y="64"/>
                    </a:cubicBezTo>
                    <a:cubicBezTo>
                      <a:pt x="82" y="68"/>
                      <a:pt x="75" y="78"/>
                      <a:pt x="71" y="80"/>
                    </a:cubicBezTo>
                    <a:cubicBezTo>
                      <a:pt x="68" y="81"/>
                      <a:pt x="63" y="81"/>
                      <a:pt x="60" y="81"/>
                    </a:cubicBezTo>
                    <a:cubicBezTo>
                      <a:pt x="53" y="81"/>
                      <a:pt x="45" y="88"/>
                      <a:pt x="41" y="87"/>
                    </a:cubicBezTo>
                    <a:cubicBezTo>
                      <a:pt x="38" y="93"/>
                      <a:pt x="31" y="91"/>
                      <a:pt x="27" y="96"/>
                    </a:cubicBezTo>
                    <a:cubicBezTo>
                      <a:pt x="25" y="99"/>
                      <a:pt x="25" y="102"/>
                      <a:pt x="21" y="104"/>
                    </a:cubicBezTo>
                    <a:cubicBezTo>
                      <a:pt x="20" y="103"/>
                      <a:pt x="19" y="103"/>
                      <a:pt x="18" y="99"/>
                    </a:cubicBezTo>
                    <a:cubicBezTo>
                      <a:pt x="18" y="104"/>
                      <a:pt x="17" y="111"/>
                      <a:pt x="17" y="113"/>
                    </a:cubicBezTo>
                    <a:cubicBezTo>
                      <a:pt x="15" y="113"/>
                      <a:pt x="12" y="116"/>
                      <a:pt x="12" y="120"/>
                    </a:cubicBezTo>
                    <a:cubicBezTo>
                      <a:pt x="12" y="123"/>
                      <a:pt x="16" y="125"/>
                      <a:pt x="16" y="129"/>
                    </a:cubicBezTo>
                    <a:cubicBezTo>
                      <a:pt x="16" y="132"/>
                      <a:pt x="14" y="133"/>
                      <a:pt x="13" y="135"/>
                    </a:cubicBezTo>
                    <a:cubicBezTo>
                      <a:pt x="11" y="135"/>
                      <a:pt x="7" y="131"/>
                      <a:pt x="6" y="128"/>
                    </a:cubicBezTo>
                    <a:cubicBezTo>
                      <a:pt x="6" y="133"/>
                      <a:pt x="6" y="133"/>
                      <a:pt x="6" y="133"/>
                    </a:cubicBezTo>
                    <a:cubicBezTo>
                      <a:pt x="7" y="140"/>
                      <a:pt x="13" y="151"/>
                      <a:pt x="13" y="162"/>
                    </a:cubicBezTo>
                    <a:cubicBezTo>
                      <a:pt x="13" y="166"/>
                      <a:pt x="9" y="165"/>
                      <a:pt x="9" y="170"/>
                    </a:cubicBezTo>
                    <a:cubicBezTo>
                      <a:pt x="9" y="174"/>
                      <a:pt x="13" y="174"/>
                      <a:pt x="13" y="179"/>
                    </a:cubicBezTo>
                    <a:cubicBezTo>
                      <a:pt x="13" y="185"/>
                      <a:pt x="10" y="194"/>
                      <a:pt x="6" y="195"/>
                    </a:cubicBezTo>
                    <a:cubicBezTo>
                      <a:pt x="4" y="196"/>
                      <a:pt x="0" y="195"/>
                      <a:pt x="0" y="198"/>
                    </a:cubicBezTo>
                    <a:cubicBezTo>
                      <a:pt x="0" y="204"/>
                      <a:pt x="6" y="207"/>
                      <a:pt x="13" y="207"/>
                    </a:cubicBezTo>
                    <a:cubicBezTo>
                      <a:pt x="26" y="207"/>
                      <a:pt x="26" y="202"/>
                      <a:pt x="37" y="199"/>
                    </a:cubicBezTo>
                    <a:cubicBezTo>
                      <a:pt x="56" y="199"/>
                      <a:pt x="56" y="199"/>
                      <a:pt x="56" y="199"/>
                    </a:cubicBezTo>
                    <a:cubicBezTo>
                      <a:pt x="60" y="199"/>
                      <a:pt x="61" y="195"/>
                      <a:pt x="64" y="191"/>
                    </a:cubicBezTo>
                    <a:cubicBezTo>
                      <a:pt x="67" y="190"/>
                      <a:pt x="77" y="185"/>
                      <a:pt x="80" y="185"/>
                    </a:cubicBezTo>
                    <a:cubicBezTo>
                      <a:pt x="88" y="182"/>
                      <a:pt x="92" y="185"/>
                      <a:pt x="101" y="180"/>
                    </a:cubicBezTo>
                    <a:cubicBezTo>
                      <a:pt x="111" y="180"/>
                      <a:pt x="111" y="180"/>
                      <a:pt x="111" y="180"/>
                    </a:cubicBezTo>
                    <a:cubicBezTo>
                      <a:pt x="112" y="179"/>
                      <a:pt x="113" y="177"/>
                      <a:pt x="115" y="177"/>
                    </a:cubicBezTo>
                    <a:cubicBezTo>
                      <a:pt x="121" y="177"/>
                      <a:pt x="129" y="182"/>
                      <a:pt x="132" y="186"/>
                    </a:cubicBezTo>
                    <a:cubicBezTo>
                      <a:pt x="131" y="190"/>
                      <a:pt x="132" y="191"/>
                      <a:pt x="135" y="191"/>
                    </a:cubicBezTo>
                    <a:cubicBezTo>
                      <a:pt x="135" y="207"/>
                      <a:pt x="135" y="207"/>
                      <a:pt x="135" y="207"/>
                    </a:cubicBezTo>
                    <a:cubicBezTo>
                      <a:pt x="136" y="207"/>
                      <a:pt x="150" y="196"/>
                      <a:pt x="152" y="194"/>
                    </a:cubicBezTo>
                    <a:cubicBezTo>
                      <a:pt x="154" y="192"/>
                      <a:pt x="150" y="202"/>
                      <a:pt x="144" y="209"/>
                    </a:cubicBezTo>
                    <a:cubicBezTo>
                      <a:pt x="146" y="209"/>
                      <a:pt x="146" y="209"/>
                      <a:pt x="146" y="209"/>
                    </a:cubicBezTo>
                    <a:cubicBezTo>
                      <a:pt x="150" y="208"/>
                      <a:pt x="150" y="203"/>
                      <a:pt x="154" y="202"/>
                    </a:cubicBezTo>
                    <a:cubicBezTo>
                      <a:pt x="154" y="208"/>
                      <a:pt x="154" y="208"/>
                      <a:pt x="154" y="208"/>
                    </a:cubicBezTo>
                    <a:cubicBezTo>
                      <a:pt x="154" y="209"/>
                      <a:pt x="153" y="210"/>
                      <a:pt x="152" y="211"/>
                    </a:cubicBezTo>
                    <a:cubicBezTo>
                      <a:pt x="156" y="214"/>
                      <a:pt x="156" y="214"/>
                      <a:pt x="156" y="214"/>
                    </a:cubicBezTo>
                    <a:cubicBezTo>
                      <a:pt x="156" y="220"/>
                      <a:pt x="156" y="220"/>
                      <a:pt x="156" y="220"/>
                    </a:cubicBezTo>
                    <a:cubicBezTo>
                      <a:pt x="156" y="223"/>
                      <a:pt x="153" y="224"/>
                      <a:pt x="153" y="228"/>
                    </a:cubicBezTo>
                    <a:cubicBezTo>
                      <a:pt x="153" y="234"/>
                      <a:pt x="162" y="237"/>
                      <a:pt x="169" y="237"/>
                    </a:cubicBezTo>
                    <a:cubicBezTo>
                      <a:pt x="169" y="238"/>
                      <a:pt x="170" y="240"/>
                      <a:pt x="171" y="240"/>
                    </a:cubicBezTo>
                    <a:cubicBezTo>
                      <a:pt x="174" y="240"/>
                      <a:pt x="179" y="234"/>
                      <a:pt x="183" y="232"/>
                    </a:cubicBezTo>
                    <a:cubicBezTo>
                      <a:pt x="183" y="233"/>
                      <a:pt x="183" y="238"/>
                      <a:pt x="188" y="238"/>
                    </a:cubicBezTo>
                    <a:cubicBezTo>
                      <a:pt x="188" y="240"/>
                      <a:pt x="188" y="240"/>
                      <a:pt x="188" y="240"/>
                    </a:cubicBezTo>
                    <a:cubicBezTo>
                      <a:pt x="198" y="238"/>
                      <a:pt x="203" y="232"/>
                      <a:pt x="207" y="232"/>
                    </a:cubicBezTo>
                    <a:cubicBezTo>
                      <a:pt x="208" y="232"/>
                      <a:pt x="210" y="232"/>
                      <a:pt x="213" y="232"/>
                    </a:cubicBezTo>
                    <a:cubicBezTo>
                      <a:pt x="216" y="232"/>
                      <a:pt x="215" y="228"/>
                      <a:pt x="219" y="225"/>
                    </a:cubicBezTo>
                    <a:cubicBezTo>
                      <a:pt x="224" y="218"/>
                      <a:pt x="224" y="215"/>
                      <a:pt x="230" y="209"/>
                    </a:cubicBezTo>
                    <a:cubicBezTo>
                      <a:pt x="235" y="204"/>
                      <a:pt x="244" y="201"/>
                      <a:pt x="244" y="191"/>
                    </a:cubicBezTo>
                    <a:cubicBezTo>
                      <a:pt x="256" y="191"/>
                      <a:pt x="261" y="175"/>
                      <a:pt x="266" y="167"/>
                    </a:cubicBezTo>
                    <a:cubicBezTo>
                      <a:pt x="270" y="160"/>
                      <a:pt x="279" y="151"/>
                      <a:pt x="277" y="140"/>
                    </a:cubicBezTo>
                    <a:cubicBezTo>
                      <a:pt x="277" y="140"/>
                      <a:pt x="280" y="126"/>
                      <a:pt x="280" y="12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7" name="Freeform 353"/>
              <p:cNvSpPr>
                <a:spLocks/>
              </p:cNvSpPr>
              <p:nvPr/>
            </p:nvSpPr>
            <p:spPr bwMode="auto">
              <a:xfrm>
                <a:off x="4158" y="2002"/>
                <a:ext cx="180" cy="226"/>
              </a:xfrm>
              <a:custGeom>
                <a:avLst/>
                <a:gdLst>
                  <a:gd name="T0" fmla="*/ 76 w 76"/>
                  <a:gd name="T1" fmla="*/ 72 h 96"/>
                  <a:gd name="T2" fmla="*/ 76 w 76"/>
                  <a:gd name="T3" fmla="*/ 68 h 96"/>
                  <a:gd name="T4" fmla="*/ 65 w 76"/>
                  <a:gd name="T5" fmla="*/ 56 h 96"/>
                  <a:gd name="T6" fmla="*/ 58 w 76"/>
                  <a:gd name="T7" fmla="*/ 53 h 96"/>
                  <a:gd name="T8" fmla="*/ 58 w 76"/>
                  <a:gd name="T9" fmla="*/ 47 h 96"/>
                  <a:gd name="T10" fmla="*/ 61 w 76"/>
                  <a:gd name="T11" fmla="*/ 46 h 96"/>
                  <a:gd name="T12" fmla="*/ 52 w 76"/>
                  <a:gd name="T13" fmla="*/ 36 h 96"/>
                  <a:gd name="T14" fmla="*/ 45 w 76"/>
                  <a:gd name="T15" fmla="*/ 32 h 96"/>
                  <a:gd name="T16" fmla="*/ 27 w 76"/>
                  <a:gd name="T17" fmla="*/ 18 h 96"/>
                  <a:gd name="T18" fmla="*/ 16 w 76"/>
                  <a:gd name="T19" fmla="*/ 3 h 96"/>
                  <a:gd name="T20" fmla="*/ 0 w 76"/>
                  <a:gd name="T21" fmla="*/ 0 h 96"/>
                  <a:gd name="T22" fmla="*/ 16 w 76"/>
                  <a:gd name="T23" fmla="*/ 19 h 96"/>
                  <a:gd name="T24" fmla="*/ 27 w 76"/>
                  <a:gd name="T25" fmla="*/ 35 h 96"/>
                  <a:gd name="T26" fmla="*/ 34 w 76"/>
                  <a:gd name="T27" fmla="*/ 48 h 96"/>
                  <a:gd name="T28" fmla="*/ 36 w 76"/>
                  <a:gd name="T29" fmla="*/ 61 h 96"/>
                  <a:gd name="T30" fmla="*/ 47 w 76"/>
                  <a:gd name="T31" fmla="*/ 74 h 96"/>
                  <a:gd name="T32" fmla="*/ 48 w 76"/>
                  <a:gd name="T33" fmla="*/ 78 h 96"/>
                  <a:gd name="T34" fmla="*/ 65 w 76"/>
                  <a:gd name="T35" fmla="*/ 95 h 96"/>
                  <a:gd name="T36" fmla="*/ 73 w 76"/>
                  <a:gd name="T37" fmla="*/ 95 h 96"/>
                  <a:gd name="T38" fmla="*/ 76 w 76"/>
                  <a:gd name="T3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6" h="96">
                    <a:moveTo>
                      <a:pt x="76" y="72"/>
                    </a:moveTo>
                    <a:cubicBezTo>
                      <a:pt x="76" y="70"/>
                      <a:pt x="76" y="69"/>
                      <a:pt x="76" y="68"/>
                    </a:cubicBezTo>
                    <a:cubicBezTo>
                      <a:pt x="69" y="68"/>
                      <a:pt x="67" y="64"/>
                      <a:pt x="65" y="56"/>
                    </a:cubicBezTo>
                    <a:cubicBezTo>
                      <a:pt x="62" y="57"/>
                      <a:pt x="61" y="55"/>
                      <a:pt x="58" y="53"/>
                    </a:cubicBezTo>
                    <a:cubicBezTo>
                      <a:pt x="58" y="47"/>
                      <a:pt x="58" y="47"/>
                      <a:pt x="58" y="47"/>
                    </a:cubicBezTo>
                    <a:cubicBezTo>
                      <a:pt x="59" y="47"/>
                      <a:pt x="61" y="47"/>
                      <a:pt x="61" y="46"/>
                    </a:cubicBezTo>
                    <a:cubicBezTo>
                      <a:pt x="52" y="36"/>
                      <a:pt x="52" y="36"/>
                      <a:pt x="52" y="36"/>
                    </a:cubicBezTo>
                    <a:cubicBezTo>
                      <a:pt x="49" y="36"/>
                      <a:pt x="48" y="32"/>
                      <a:pt x="45" y="32"/>
                    </a:cubicBezTo>
                    <a:cubicBezTo>
                      <a:pt x="36" y="32"/>
                      <a:pt x="32" y="23"/>
                      <a:pt x="27" y="18"/>
                    </a:cubicBezTo>
                    <a:cubicBezTo>
                      <a:pt x="24" y="16"/>
                      <a:pt x="19" y="4"/>
                      <a:pt x="16" y="3"/>
                    </a:cubicBezTo>
                    <a:cubicBezTo>
                      <a:pt x="10" y="0"/>
                      <a:pt x="6" y="3"/>
                      <a:pt x="0" y="0"/>
                    </a:cubicBezTo>
                    <a:cubicBezTo>
                      <a:pt x="1" y="6"/>
                      <a:pt x="10" y="19"/>
                      <a:pt x="16" y="19"/>
                    </a:cubicBezTo>
                    <a:cubicBezTo>
                      <a:pt x="17" y="27"/>
                      <a:pt x="25" y="29"/>
                      <a:pt x="27" y="35"/>
                    </a:cubicBezTo>
                    <a:cubicBezTo>
                      <a:pt x="28" y="41"/>
                      <a:pt x="30" y="45"/>
                      <a:pt x="34" y="48"/>
                    </a:cubicBezTo>
                    <a:cubicBezTo>
                      <a:pt x="36" y="52"/>
                      <a:pt x="34" y="57"/>
                      <a:pt x="36" y="61"/>
                    </a:cubicBezTo>
                    <a:cubicBezTo>
                      <a:pt x="38" y="64"/>
                      <a:pt x="44" y="70"/>
                      <a:pt x="47" y="74"/>
                    </a:cubicBezTo>
                    <a:cubicBezTo>
                      <a:pt x="48" y="75"/>
                      <a:pt x="48" y="77"/>
                      <a:pt x="48" y="78"/>
                    </a:cubicBezTo>
                    <a:cubicBezTo>
                      <a:pt x="65" y="95"/>
                      <a:pt x="65" y="95"/>
                      <a:pt x="65" y="95"/>
                    </a:cubicBezTo>
                    <a:cubicBezTo>
                      <a:pt x="67" y="96"/>
                      <a:pt x="68" y="95"/>
                      <a:pt x="73" y="95"/>
                    </a:cubicBezTo>
                    <a:cubicBezTo>
                      <a:pt x="73" y="89"/>
                      <a:pt x="76" y="76"/>
                      <a:pt x="76" y="7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8" name="Freeform 354"/>
              <p:cNvSpPr>
                <a:spLocks/>
              </p:cNvSpPr>
              <p:nvPr/>
            </p:nvSpPr>
            <p:spPr bwMode="auto">
              <a:xfrm>
                <a:off x="4380" y="1964"/>
                <a:ext cx="171" cy="227"/>
              </a:xfrm>
              <a:custGeom>
                <a:avLst/>
                <a:gdLst>
                  <a:gd name="T0" fmla="*/ 61 w 72"/>
                  <a:gd name="T1" fmla="*/ 62 h 96"/>
                  <a:gd name="T2" fmla="*/ 65 w 72"/>
                  <a:gd name="T3" fmla="*/ 57 h 96"/>
                  <a:gd name="T4" fmla="*/ 72 w 72"/>
                  <a:gd name="T5" fmla="*/ 57 h 96"/>
                  <a:gd name="T6" fmla="*/ 62 w 72"/>
                  <a:gd name="T7" fmla="*/ 36 h 96"/>
                  <a:gd name="T8" fmla="*/ 64 w 72"/>
                  <a:gd name="T9" fmla="*/ 29 h 96"/>
                  <a:gd name="T10" fmla="*/ 65 w 72"/>
                  <a:gd name="T11" fmla="*/ 29 h 96"/>
                  <a:gd name="T12" fmla="*/ 65 w 72"/>
                  <a:gd name="T13" fmla="*/ 23 h 96"/>
                  <a:gd name="T14" fmla="*/ 71 w 72"/>
                  <a:gd name="T15" fmla="*/ 22 h 96"/>
                  <a:gd name="T16" fmla="*/ 58 w 72"/>
                  <a:gd name="T17" fmla="*/ 0 h 96"/>
                  <a:gd name="T18" fmla="*/ 45 w 72"/>
                  <a:gd name="T19" fmla="*/ 20 h 96"/>
                  <a:gd name="T20" fmla="*/ 39 w 72"/>
                  <a:gd name="T21" fmla="*/ 22 h 96"/>
                  <a:gd name="T22" fmla="*/ 38 w 72"/>
                  <a:gd name="T23" fmla="*/ 22 h 96"/>
                  <a:gd name="T24" fmla="*/ 36 w 72"/>
                  <a:gd name="T25" fmla="*/ 27 h 96"/>
                  <a:gd name="T26" fmla="*/ 19 w 72"/>
                  <a:gd name="T27" fmla="*/ 43 h 96"/>
                  <a:gd name="T28" fmla="*/ 16 w 72"/>
                  <a:gd name="T29" fmla="*/ 50 h 96"/>
                  <a:gd name="T30" fmla="*/ 9 w 72"/>
                  <a:gd name="T31" fmla="*/ 47 h 96"/>
                  <a:gd name="T32" fmla="*/ 5 w 72"/>
                  <a:gd name="T33" fmla="*/ 47 h 96"/>
                  <a:gd name="T34" fmla="*/ 1 w 72"/>
                  <a:gd name="T35" fmla="*/ 58 h 96"/>
                  <a:gd name="T36" fmla="*/ 12 w 72"/>
                  <a:gd name="T37" fmla="*/ 87 h 96"/>
                  <a:gd name="T38" fmla="*/ 20 w 72"/>
                  <a:gd name="T39" fmla="*/ 89 h 96"/>
                  <a:gd name="T40" fmla="*/ 28 w 72"/>
                  <a:gd name="T41" fmla="*/ 92 h 96"/>
                  <a:gd name="T42" fmla="*/ 41 w 72"/>
                  <a:gd name="T43" fmla="*/ 91 h 96"/>
                  <a:gd name="T44" fmla="*/ 42 w 72"/>
                  <a:gd name="T45" fmla="*/ 96 h 96"/>
                  <a:gd name="T46" fmla="*/ 44 w 72"/>
                  <a:gd name="T47" fmla="*/ 96 h 96"/>
                  <a:gd name="T48" fmla="*/ 54 w 72"/>
                  <a:gd name="T49" fmla="*/ 84 h 96"/>
                  <a:gd name="T50" fmla="*/ 64 w 72"/>
                  <a:gd name="T51" fmla="*/ 68 h 96"/>
                  <a:gd name="T52" fmla="*/ 61 w 72"/>
                  <a:gd name="T53" fmla="*/ 6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 h="96">
                    <a:moveTo>
                      <a:pt x="61" y="62"/>
                    </a:moveTo>
                    <a:cubicBezTo>
                      <a:pt x="63" y="61"/>
                      <a:pt x="63" y="58"/>
                      <a:pt x="65" y="57"/>
                    </a:cubicBezTo>
                    <a:cubicBezTo>
                      <a:pt x="68" y="57"/>
                      <a:pt x="69" y="57"/>
                      <a:pt x="72" y="57"/>
                    </a:cubicBezTo>
                    <a:cubicBezTo>
                      <a:pt x="69" y="49"/>
                      <a:pt x="62" y="45"/>
                      <a:pt x="62" y="36"/>
                    </a:cubicBezTo>
                    <a:cubicBezTo>
                      <a:pt x="61" y="36"/>
                      <a:pt x="64" y="31"/>
                      <a:pt x="64" y="29"/>
                    </a:cubicBezTo>
                    <a:cubicBezTo>
                      <a:pt x="64" y="29"/>
                      <a:pt x="64" y="29"/>
                      <a:pt x="65" y="29"/>
                    </a:cubicBezTo>
                    <a:cubicBezTo>
                      <a:pt x="65" y="28"/>
                      <a:pt x="65" y="24"/>
                      <a:pt x="65" y="23"/>
                    </a:cubicBezTo>
                    <a:cubicBezTo>
                      <a:pt x="68" y="22"/>
                      <a:pt x="69" y="22"/>
                      <a:pt x="71" y="22"/>
                    </a:cubicBezTo>
                    <a:cubicBezTo>
                      <a:pt x="69" y="13"/>
                      <a:pt x="58" y="13"/>
                      <a:pt x="58" y="0"/>
                    </a:cubicBezTo>
                    <a:cubicBezTo>
                      <a:pt x="51" y="5"/>
                      <a:pt x="51" y="16"/>
                      <a:pt x="45" y="20"/>
                    </a:cubicBezTo>
                    <a:cubicBezTo>
                      <a:pt x="43" y="21"/>
                      <a:pt x="39" y="22"/>
                      <a:pt x="39" y="22"/>
                    </a:cubicBezTo>
                    <a:cubicBezTo>
                      <a:pt x="39" y="22"/>
                      <a:pt x="37" y="22"/>
                      <a:pt x="38" y="22"/>
                    </a:cubicBezTo>
                    <a:cubicBezTo>
                      <a:pt x="38" y="22"/>
                      <a:pt x="36" y="26"/>
                      <a:pt x="36" y="27"/>
                    </a:cubicBezTo>
                    <a:cubicBezTo>
                      <a:pt x="36" y="36"/>
                      <a:pt x="19" y="34"/>
                      <a:pt x="19" y="43"/>
                    </a:cubicBezTo>
                    <a:cubicBezTo>
                      <a:pt x="16" y="43"/>
                      <a:pt x="16" y="46"/>
                      <a:pt x="16" y="50"/>
                    </a:cubicBezTo>
                    <a:cubicBezTo>
                      <a:pt x="13" y="50"/>
                      <a:pt x="11" y="47"/>
                      <a:pt x="9" y="47"/>
                    </a:cubicBezTo>
                    <a:cubicBezTo>
                      <a:pt x="8" y="47"/>
                      <a:pt x="7" y="47"/>
                      <a:pt x="5" y="47"/>
                    </a:cubicBezTo>
                    <a:cubicBezTo>
                      <a:pt x="4" y="47"/>
                      <a:pt x="0" y="57"/>
                      <a:pt x="1" y="58"/>
                    </a:cubicBezTo>
                    <a:cubicBezTo>
                      <a:pt x="5" y="77"/>
                      <a:pt x="8" y="61"/>
                      <a:pt x="12" y="87"/>
                    </a:cubicBezTo>
                    <a:cubicBezTo>
                      <a:pt x="12" y="88"/>
                      <a:pt x="19" y="89"/>
                      <a:pt x="20" y="89"/>
                    </a:cubicBezTo>
                    <a:cubicBezTo>
                      <a:pt x="22" y="89"/>
                      <a:pt x="25" y="91"/>
                      <a:pt x="28" y="92"/>
                    </a:cubicBezTo>
                    <a:cubicBezTo>
                      <a:pt x="28" y="92"/>
                      <a:pt x="36" y="91"/>
                      <a:pt x="41" y="91"/>
                    </a:cubicBezTo>
                    <a:cubicBezTo>
                      <a:pt x="40" y="93"/>
                      <a:pt x="40" y="96"/>
                      <a:pt x="42" y="96"/>
                    </a:cubicBezTo>
                    <a:cubicBezTo>
                      <a:pt x="43" y="96"/>
                      <a:pt x="44" y="96"/>
                      <a:pt x="44" y="96"/>
                    </a:cubicBezTo>
                    <a:cubicBezTo>
                      <a:pt x="48" y="92"/>
                      <a:pt x="54" y="96"/>
                      <a:pt x="54" y="84"/>
                    </a:cubicBezTo>
                    <a:cubicBezTo>
                      <a:pt x="54" y="81"/>
                      <a:pt x="64" y="72"/>
                      <a:pt x="64" y="68"/>
                    </a:cubicBezTo>
                    <a:cubicBezTo>
                      <a:pt x="64" y="65"/>
                      <a:pt x="62" y="63"/>
                      <a:pt x="61" y="6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9" name="Freeform 355"/>
              <p:cNvSpPr>
                <a:spLocks/>
              </p:cNvSpPr>
              <p:nvPr/>
            </p:nvSpPr>
            <p:spPr bwMode="auto">
              <a:xfrm>
                <a:off x="4468" y="2016"/>
                <a:ext cx="2" cy="5"/>
              </a:xfrm>
              <a:custGeom>
                <a:avLst/>
                <a:gdLst>
                  <a:gd name="T0" fmla="*/ 1 w 1"/>
                  <a:gd name="T1" fmla="*/ 0 h 2"/>
                  <a:gd name="T2" fmla="*/ 1 w 1"/>
                  <a:gd name="T3" fmla="*/ 0 h 2"/>
                </a:gdLst>
                <a:ahLst/>
                <a:cxnLst>
                  <a:cxn ang="0">
                    <a:pos x="T0" y="T1"/>
                  </a:cxn>
                  <a:cxn ang="0">
                    <a:pos x="T2" y="T3"/>
                  </a:cxn>
                </a:cxnLst>
                <a:rect l="0" t="0" r="r" b="b"/>
                <a:pathLst>
                  <a:path w="1" h="2">
                    <a:moveTo>
                      <a:pt x="1" y="0"/>
                    </a:moveTo>
                    <a:cubicBezTo>
                      <a:pt x="0" y="2"/>
                      <a:pt x="1" y="0"/>
                      <a:pt x="1"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0" name="Freeform 356"/>
              <p:cNvSpPr>
                <a:spLocks/>
              </p:cNvSpPr>
              <p:nvPr/>
            </p:nvSpPr>
            <p:spPr bwMode="auto">
              <a:xfrm>
                <a:off x="1612" y="3150"/>
                <a:ext cx="80" cy="66"/>
              </a:xfrm>
              <a:custGeom>
                <a:avLst/>
                <a:gdLst>
                  <a:gd name="T0" fmla="*/ 11 w 34"/>
                  <a:gd name="T1" fmla="*/ 2 h 28"/>
                  <a:gd name="T2" fmla="*/ 7 w 34"/>
                  <a:gd name="T3" fmla="*/ 0 h 28"/>
                  <a:gd name="T4" fmla="*/ 5 w 34"/>
                  <a:gd name="T5" fmla="*/ 7 h 28"/>
                  <a:gd name="T6" fmla="*/ 2 w 34"/>
                  <a:gd name="T7" fmla="*/ 10 h 28"/>
                  <a:gd name="T8" fmla="*/ 7 w 34"/>
                  <a:gd name="T9" fmla="*/ 17 h 28"/>
                  <a:gd name="T10" fmla="*/ 14 w 34"/>
                  <a:gd name="T11" fmla="*/ 23 h 28"/>
                  <a:gd name="T12" fmla="*/ 19 w 34"/>
                  <a:gd name="T13" fmla="*/ 26 h 28"/>
                  <a:gd name="T14" fmla="*/ 29 w 34"/>
                  <a:gd name="T15" fmla="*/ 26 h 28"/>
                  <a:gd name="T16" fmla="*/ 34 w 34"/>
                  <a:gd name="T17" fmla="*/ 23 h 28"/>
                  <a:gd name="T18" fmla="*/ 11 w 34"/>
                  <a:gd name="T19"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
                    <a:moveTo>
                      <a:pt x="11" y="2"/>
                    </a:moveTo>
                    <a:cubicBezTo>
                      <a:pt x="7" y="0"/>
                      <a:pt x="7" y="0"/>
                      <a:pt x="7" y="0"/>
                    </a:cubicBezTo>
                    <a:cubicBezTo>
                      <a:pt x="5" y="7"/>
                      <a:pt x="5" y="7"/>
                      <a:pt x="5" y="7"/>
                    </a:cubicBezTo>
                    <a:cubicBezTo>
                      <a:pt x="5" y="8"/>
                      <a:pt x="0" y="10"/>
                      <a:pt x="2" y="10"/>
                    </a:cubicBezTo>
                    <a:cubicBezTo>
                      <a:pt x="2" y="11"/>
                      <a:pt x="7" y="16"/>
                      <a:pt x="7" y="17"/>
                    </a:cubicBezTo>
                    <a:cubicBezTo>
                      <a:pt x="7" y="18"/>
                      <a:pt x="14" y="20"/>
                      <a:pt x="14" y="23"/>
                    </a:cubicBezTo>
                    <a:cubicBezTo>
                      <a:pt x="14" y="28"/>
                      <a:pt x="15" y="26"/>
                      <a:pt x="19" y="26"/>
                    </a:cubicBezTo>
                    <a:cubicBezTo>
                      <a:pt x="25" y="26"/>
                      <a:pt x="23" y="24"/>
                      <a:pt x="29" y="26"/>
                    </a:cubicBezTo>
                    <a:cubicBezTo>
                      <a:pt x="34" y="23"/>
                      <a:pt x="34" y="23"/>
                      <a:pt x="34" y="23"/>
                    </a:cubicBezTo>
                    <a:cubicBezTo>
                      <a:pt x="34" y="23"/>
                      <a:pt x="11" y="2"/>
                      <a:pt x="11"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1" name="Freeform 357"/>
              <p:cNvSpPr>
                <a:spLocks/>
              </p:cNvSpPr>
              <p:nvPr/>
            </p:nvSpPr>
            <p:spPr bwMode="auto">
              <a:xfrm>
                <a:off x="1754" y="2115"/>
                <a:ext cx="52" cy="43"/>
              </a:xfrm>
              <a:custGeom>
                <a:avLst/>
                <a:gdLst>
                  <a:gd name="T0" fmla="*/ 4 w 22"/>
                  <a:gd name="T1" fmla="*/ 4 h 18"/>
                  <a:gd name="T2" fmla="*/ 0 w 22"/>
                  <a:gd name="T3" fmla="*/ 13 h 18"/>
                  <a:gd name="T4" fmla="*/ 8 w 22"/>
                  <a:gd name="T5" fmla="*/ 17 h 18"/>
                  <a:gd name="T6" fmla="*/ 18 w 22"/>
                  <a:gd name="T7" fmla="*/ 13 h 18"/>
                  <a:gd name="T8" fmla="*/ 22 w 22"/>
                  <a:gd name="T9" fmla="*/ 6 h 18"/>
                  <a:gd name="T10" fmla="*/ 18 w 22"/>
                  <a:gd name="T11" fmla="*/ 6 h 18"/>
                  <a:gd name="T12" fmla="*/ 13 w 22"/>
                  <a:gd name="T13" fmla="*/ 4 h 18"/>
                  <a:gd name="T14" fmla="*/ 4 w 22"/>
                  <a:gd name="T15" fmla="*/ 4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8">
                    <a:moveTo>
                      <a:pt x="4" y="4"/>
                    </a:moveTo>
                    <a:cubicBezTo>
                      <a:pt x="4" y="5"/>
                      <a:pt x="0" y="12"/>
                      <a:pt x="0" y="13"/>
                    </a:cubicBezTo>
                    <a:cubicBezTo>
                      <a:pt x="5" y="13"/>
                      <a:pt x="4" y="17"/>
                      <a:pt x="8" y="17"/>
                    </a:cubicBezTo>
                    <a:cubicBezTo>
                      <a:pt x="15" y="17"/>
                      <a:pt x="17" y="18"/>
                      <a:pt x="18" y="13"/>
                    </a:cubicBezTo>
                    <a:cubicBezTo>
                      <a:pt x="22" y="6"/>
                      <a:pt x="22" y="6"/>
                      <a:pt x="22" y="6"/>
                    </a:cubicBezTo>
                    <a:cubicBezTo>
                      <a:pt x="18" y="6"/>
                      <a:pt x="18" y="6"/>
                      <a:pt x="18" y="6"/>
                    </a:cubicBezTo>
                    <a:cubicBezTo>
                      <a:pt x="16" y="5"/>
                      <a:pt x="16" y="4"/>
                      <a:pt x="13" y="4"/>
                    </a:cubicBezTo>
                    <a:cubicBezTo>
                      <a:pt x="9" y="4"/>
                      <a:pt x="4" y="0"/>
                      <a:pt x="4"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2" name="Freeform 358"/>
              <p:cNvSpPr>
                <a:spLocks/>
              </p:cNvSpPr>
              <p:nvPr/>
            </p:nvSpPr>
            <p:spPr bwMode="auto">
              <a:xfrm>
                <a:off x="764" y="1130"/>
                <a:ext cx="45" cy="38"/>
              </a:xfrm>
              <a:custGeom>
                <a:avLst/>
                <a:gdLst>
                  <a:gd name="T0" fmla="*/ 0 w 19"/>
                  <a:gd name="T1" fmla="*/ 0 h 16"/>
                  <a:gd name="T2" fmla="*/ 15 w 19"/>
                  <a:gd name="T3" fmla="*/ 16 h 16"/>
                  <a:gd name="T4" fmla="*/ 19 w 19"/>
                  <a:gd name="T5" fmla="*/ 16 h 16"/>
                  <a:gd name="T6" fmla="*/ 15 w 19"/>
                  <a:gd name="T7" fmla="*/ 8 h 16"/>
                  <a:gd name="T8" fmla="*/ 8 w 19"/>
                  <a:gd name="T9" fmla="*/ 1 h 16"/>
                  <a:gd name="T10" fmla="*/ 4 w 19"/>
                  <a:gd name="T11" fmla="*/ 0 h 16"/>
                  <a:gd name="T12" fmla="*/ 0 w 19"/>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9" h="16">
                    <a:moveTo>
                      <a:pt x="0" y="0"/>
                    </a:moveTo>
                    <a:cubicBezTo>
                      <a:pt x="0" y="8"/>
                      <a:pt x="10" y="16"/>
                      <a:pt x="15" y="16"/>
                    </a:cubicBezTo>
                    <a:cubicBezTo>
                      <a:pt x="17" y="16"/>
                      <a:pt x="18" y="16"/>
                      <a:pt x="19" y="16"/>
                    </a:cubicBezTo>
                    <a:cubicBezTo>
                      <a:pt x="18" y="13"/>
                      <a:pt x="15" y="11"/>
                      <a:pt x="15" y="8"/>
                    </a:cubicBezTo>
                    <a:cubicBezTo>
                      <a:pt x="14" y="8"/>
                      <a:pt x="8" y="4"/>
                      <a:pt x="8" y="1"/>
                    </a:cubicBezTo>
                    <a:cubicBezTo>
                      <a:pt x="6" y="1"/>
                      <a:pt x="5" y="2"/>
                      <a:pt x="4" y="0"/>
                    </a:cubicBezTo>
                    <a:lnTo>
                      <a:pt x="0"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3" name="Freeform 359"/>
              <p:cNvSpPr>
                <a:spLocks/>
              </p:cNvSpPr>
              <p:nvPr/>
            </p:nvSpPr>
            <p:spPr bwMode="auto">
              <a:xfrm>
                <a:off x="740" y="1064"/>
                <a:ext cx="22" cy="45"/>
              </a:xfrm>
              <a:custGeom>
                <a:avLst/>
                <a:gdLst>
                  <a:gd name="T0" fmla="*/ 0 w 9"/>
                  <a:gd name="T1" fmla="*/ 0 h 19"/>
                  <a:gd name="T2" fmla="*/ 0 w 9"/>
                  <a:gd name="T3" fmla="*/ 9 h 19"/>
                  <a:gd name="T4" fmla="*/ 4 w 9"/>
                  <a:gd name="T5" fmla="*/ 19 h 19"/>
                  <a:gd name="T6" fmla="*/ 5 w 9"/>
                  <a:gd name="T7" fmla="*/ 17 h 19"/>
                  <a:gd name="T8" fmla="*/ 9 w 9"/>
                  <a:gd name="T9" fmla="*/ 4 h 19"/>
                  <a:gd name="T10" fmla="*/ 9 w 9"/>
                  <a:gd name="T11" fmla="*/ 2 h 19"/>
                  <a:gd name="T12" fmla="*/ 4 w 9"/>
                  <a:gd name="T13" fmla="*/ 0 h 19"/>
                  <a:gd name="T14" fmla="*/ 0 w 9"/>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9">
                    <a:moveTo>
                      <a:pt x="0" y="0"/>
                    </a:moveTo>
                    <a:cubicBezTo>
                      <a:pt x="0" y="4"/>
                      <a:pt x="0" y="7"/>
                      <a:pt x="0" y="9"/>
                    </a:cubicBezTo>
                    <a:cubicBezTo>
                      <a:pt x="0" y="11"/>
                      <a:pt x="2" y="16"/>
                      <a:pt x="4" y="19"/>
                    </a:cubicBezTo>
                    <a:cubicBezTo>
                      <a:pt x="4" y="19"/>
                      <a:pt x="4" y="17"/>
                      <a:pt x="5" y="17"/>
                    </a:cubicBezTo>
                    <a:cubicBezTo>
                      <a:pt x="9" y="4"/>
                      <a:pt x="9" y="4"/>
                      <a:pt x="9" y="4"/>
                    </a:cubicBezTo>
                    <a:cubicBezTo>
                      <a:pt x="9" y="2"/>
                      <a:pt x="9" y="2"/>
                      <a:pt x="9" y="2"/>
                    </a:cubicBezTo>
                    <a:cubicBezTo>
                      <a:pt x="6" y="2"/>
                      <a:pt x="5" y="1"/>
                      <a:pt x="4" y="0"/>
                    </a:cubicBezTo>
                    <a:lnTo>
                      <a:pt x="0"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4" name="Freeform 360"/>
              <p:cNvSpPr>
                <a:spLocks/>
              </p:cNvSpPr>
              <p:nvPr/>
            </p:nvSpPr>
            <p:spPr bwMode="auto">
              <a:xfrm>
                <a:off x="1494" y="854"/>
                <a:ext cx="76" cy="42"/>
              </a:xfrm>
              <a:custGeom>
                <a:avLst/>
                <a:gdLst>
                  <a:gd name="T0" fmla="*/ 32 w 32"/>
                  <a:gd name="T1" fmla="*/ 18 h 18"/>
                  <a:gd name="T2" fmla="*/ 32 w 32"/>
                  <a:gd name="T3" fmla="*/ 14 h 18"/>
                  <a:gd name="T4" fmla="*/ 28 w 32"/>
                  <a:gd name="T5" fmla="*/ 13 h 18"/>
                  <a:gd name="T6" fmla="*/ 30 w 32"/>
                  <a:gd name="T7" fmla="*/ 11 h 18"/>
                  <a:gd name="T8" fmla="*/ 16 w 32"/>
                  <a:gd name="T9" fmla="*/ 0 h 18"/>
                  <a:gd name="T10" fmla="*/ 0 w 32"/>
                  <a:gd name="T11" fmla="*/ 14 h 18"/>
                  <a:gd name="T12" fmla="*/ 8 w 32"/>
                  <a:gd name="T13" fmla="*/ 18 h 18"/>
                  <a:gd name="T14" fmla="*/ 19 w 32"/>
                  <a:gd name="T15" fmla="*/ 13 h 18"/>
                  <a:gd name="T16" fmla="*/ 27 w 32"/>
                  <a:gd name="T17" fmla="*/ 18 h 18"/>
                  <a:gd name="T18" fmla="*/ 32 w 32"/>
                  <a:gd name="T1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8">
                    <a:moveTo>
                      <a:pt x="32" y="18"/>
                    </a:moveTo>
                    <a:cubicBezTo>
                      <a:pt x="32" y="14"/>
                      <a:pt x="32" y="14"/>
                      <a:pt x="32" y="14"/>
                    </a:cubicBezTo>
                    <a:cubicBezTo>
                      <a:pt x="31" y="14"/>
                      <a:pt x="29" y="14"/>
                      <a:pt x="28" y="13"/>
                    </a:cubicBezTo>
                    <a:cubicBezTo>
                      <a:pt x="28" y="12"/>
                      <a:pt x="29" y="11"/>
                      <a:pt x="30" y="11"/>
                    </a:cubicBezTo>
                    <a:cubicBezTo>
                      <a:pt x="25" y="6"/>
                      <a:pt x="19" y="5"/>
                      <a:pt x="16" y="0"/>
                    </a:cubicBezTo>
                    <a:cubicBezTo>
                      <a:pt x="11" y="2"/>
                      <a:pt x="3" y="11"/>
                      <a:pt x="0" y="14"/>
                    </a:cubicBezTo>
                    <a:cubicBezTo>
                      <a:pt x="0" y="16"/>
                      <a:pt x="5" y="18"/>
                      <a:pt x="8" y="18"/>
                    </a:cubicBezTo>
                    <a:cubicBezTo>
                      <a:pt x="13" y="18"/>
                      <a:pt x="13" y="13"/>
                      <a:pt x="19" y="13"/>
                    </a:cubicBezTo>
                    <a:cubicBezTo>
                      <a:pt x="22" y="13"/>
                      <a:pt x="24" y="17"/>
                      <a:pt x="27" y="18"/>
                    </a:cubicBezTo>
                    <a:lnTo>
                      <a:pt x="32" y="18"/>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5" name="Freeform 361"/>
              <p:cNvSpPr>
                <a:spLocks/>
              </p:cNvSpPr>
              <p:nvPr/>
            </p:nvSpPr>
            <p:spPr bwMode="auto">
              <a:xfrm>
                <a:off x="1610" y="861"/>
                <a:ext cx="35" cy="19"/>
              </a:xfrm>
              <a:custGeom>
                <a:avLst/>
                <a:gdLst>
                  <a:gd name="T0" fmla="*/ 0 w 15"/>
                  <a:gd name="T1" fmla="*/ 5 h 8"/>
                  <a:gd name="T2" fmla="*/ 6 w 15"/>
                  <a:gd name="T3" fmla="*/ 8 h 8"/>
                  <a:gd name="T4" fmla="*/ 15 w 15"/>
                  <a:gd name="T5" fmla="*/ 0 h 8"/>
                  <a:gd name="T6" fmla="*/ 0 w 15"/>
                  <a:gd name="T7" fmla="*/ 5 h 8"/>
                </a:gdLst>
                <a:ahLst/>
                <a:cxnLst>
                  <a:cxn ang="0">
                    <a:pos x="T0" y="T1"/>
                  </a:cxn>
                  <a:cxn ang="0">
                    <a:pos x="T2" y="T3"/>
                  </a:cxn>
                  <a:cxn ang="0">
                    <a:pos x="T4" y="T5"/>
                  </a:cxn>
                  <a:cxn ang="0">
                    <a:pos x="T6" y="T7"/>
                  </a:cxn>
                </a:cxnLst>
                <a:rect l="0" t="0" r="r" b="b"/>
                <a:pathLst>
                  <a:path w="15" h="8">
                    <a:moveTo>
                      <a:pt x="0" y="5"/>
                    </a:moveTo>
                    <a:cubicBezTo>
                      <a:pt x="3" y="6"/>
                      <a:pt x="4" y="8"/>
                      <a:pt x="6" y="8"/>
                    </a:cubicBezTo>
                    <a:cubicBezTo>
                      <a:pt x="12" y="8"/>
                      <a:pt x="14" y="5"/>
                      <a:pt x="15" y="0"/>
                    </a:cubicBezTo>
                    <a:cubicBezTo>
                      <a:pt x="9" y="0"/>
                      <a:pt x="1" y="2"/>
                      <a:pt x="0"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6" name="Freeform 362"/>
              <p:cNvSpPr>
                <a:spLocks/>
              </p:cNvSpPr>
              <p:nvPr/>
            </p:nvSpPr>
            <p:spPr bwMode="auto">
              <a:xfrm>
                <a:off x="1650" y="809"/>
                <a:ext cx="31" cy="19"/>
              </a:xfrm>
              <a:custGeom>
                <a:avLst/>
                <a:gdLst>
                  <a:gd name="T0" fmla="*/ 13 w 13"/>
                  <a:gd name="T1" fmla="*/ 3 h 8"/>
                  <a:gd name="T2" fmla="*/ 13 w 13"/>
                  <a:gd name="T3" fmla="*/ 0 h 8"/>
                  <a:gd name="T4" fmla="*/ 0 w 13"/>
                  <a:gd name="T5" fmla="*/ 7 h 8"/>
                  <a:gd name="T6" fmla="*/ 4 w 13"/>
                  <a:gd name="T7" fmla="*/ 7 h 8"/>
                  <a:gd name="T8" fmla="*/ 13 w 13"/>
                  <a:gd name="T9" fmla="*/ 3 h 8"/>
                </a:gdLst>
                <a:ahLst/>
                <a:cxnLst>
                  <a:cxn ang="0">
                    <a:pos x="T0" y="T1"/>
                  </a:cxn>
                  <a:cxn ang="0">
                    <a:pos x="T2" y="T3"/>
                  </a:cxn>
                  <a:cxn ang="0">
                    <a:pos x="T4" y="T5"/>
                  </a:cxn>
                  <a:cxn ang="0">
                    <a:pos x="T6" y="T7"/>
                  </a:cxn>
                  <a:cxn ang="0">
                    <a:pos x="T8" y="T9"/>
                  </a:cxn>
                </a:cxnLst>
                <a:rect l="0" t="0" r="r" b="b"/>
                <a:pathLst>
                  <a:path w="13" h="8">
                    <a:moveTo>
                      <a:pt x="13" y="3"/>
                    </a:moveTo>
                    <a:cubicBezTo>
                      <a:pt x="13" y="0"/>
                      <a:pt x="13" y="0"/>
                      <a:pt x="13" y="0"/>
                    </a:cubicBezTo>
                    <a:cubicBezTo>
                      <a:pt x="11" y="0"/>
                      <a:pt x="3" y="2"/>
                      <a:pt x="0" y="7"/>
                    </a:cubicBezTo>
                    <a:cubicBezTo>
                      <a:pt x="2" y="8"/>
                      <a:pt x="3" y="7"/>
                      <a:pt x="4" y="7"/>
                    </a:cubicBezTo>
                    <a:cubicBezTo>
                      <a:pt x="7" y="7"/>
                      <a:pt x="10" y="6"/>
                      <a:pt x="13"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7" name="Freeform 363"/>
              <p:cNvSpPr>
                <a:spLocks/>
              </p:cNvSpPr>
              <p:nvPr/>
            </p:nvSpPr>
            <p:spPr bwMode="auto">
              <a:xfrm>
                <a:off x="1496" y="717"/>
                <a:ext cx="71" cy="30"/>
              </a:xfrm>
              <a:custGeom>
                <a:avLst/>
                <a:gdLst>
                  <a:gd name="T0" fmla="*/ 30 w 30"/>
                  <a:gd name="T1" fmla="*/ 0 h 13"/>
                  <a:gd name="T2" fmla="*/ 17 w 30"/>
                  <a:gd name="T3" fmla="*/ 0 h 13"/>
                  <a:gd name="T4" fmla="*/ 0 w 30"/>
                  <a:gd name="T5" fmla="*/ 11 h 13"/>
                  <a:gd name="T6" fmla="*/ 3 w 30"/>
                  <a:gd name="T7" fmla="*/ 13 h 13"/>
                  <a:gd name="T8" fmla="*/ 11 w 30"/>
                  <a:gd name="T9" fmla="*/ 9 h 13"/>
                  <a:gd name="T10" fmla="*/ 15 w 30"/>
                  <a:gd name="T11" fmla="*/ 9 h 13"/>
                  <a:gd name="T12" fmla="*/ 30 w 3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30" h="13">
                    <a:moveTo>
                      <a:pt x="30" y="0"/>
                    </a:moveTo>
                    <a:cubicBezTo>
                      <a:pt x="25" y="0"/>
                      <a:pt x="22" y="0"/>
                      <a:pt x="17" y="0"/>
                    </a:cubicBezTo>
                    <a:cubicBezTo>
                      <a:pt x="13" y="0"/>
                      <a:pt x="0" y="4"/>
                      <a:pt x="0" y="11"/>
                    </a:cubicBezTo>
                    <a:cubicBezTo>
                      <a:pt x="0" y="12"/>
                      <a:pt x="2" y="13"/>
                      <a:pt x="3" y="13"/>
                    </a:cubicBezTo>
                    <a:cubicBezTo>
                      <a:pt x="6" y="13"/>
                      <a:pt x="10" y="9"/>
                      <a:pt x="11" y="9"/>
                    </a:cubicBezTo>
                    <a:cubicBezTo>
                      <a:pt x="12" y="9"/>
                      <a:pt x="15" y="9"/>
                      <a:pt x="15" y="9"/>
                    </a:cubicBezTo>
                    <a:cubicBezTo>
                      <a:pt x="20" y="9"/>
                      <a:pt x="29" y="4"/>
                      <a:pt x="3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8" name="Freeform 364"/>
              <p:cNvSpPr>
                <a:spLocks/>
              </p:cNvSpPr>
              <p:nvPr/>
            </p:nvSpPr>
            <p:spPr bwMode="auto">
              <a:xfrm>
                <a:off x="1418" y="719"/>
                <a:ext cx="69" cy="40"/>
              </a:xfrm>
              <a:custGeom>
                <a:avLst/>
                <a:gdLst>
                  <a:gd name="T0" fmla="*/ 29 w 29"/>
                  <a:gd name="T1" fmla="*/ 0 h 17"/>
                  <a:gd name="T2" fmla="*/ 27 w 29"/>
                  <a:gd name="T3" fmla="*/ 0 h 17"/>
                  <a:gd name="T4" fmla="*/ 22 w 29"/>
                  <a:gd name="T5" fmla="*/ 3 h 17"/>
                  <a:gd name="T6" fmla="*/ 19 w 29"/>
                  <a:gd name="T7" fmla="*/ 0 h 17"/>
                  <a:gd name="T8" fmla="*/ 8 w 29"/>
                  <a:gd name="T9" fmla="*/ 5 h 17"/>
                  <a:gd name="T10" fmla="*/ 3 w 29"/>
                  <a:gd name="T11" fmla="*/ 5 h 17"/>
                  <a:gd name="T12" fmla="*/ 0 w 29"/>
                  <a:gd name="T13" fmla="*/ 9 h 17"/>
                  <a:gd name="T14" fmla="*/ 0 w 29"/>
                  <a:gd name="T15" fmla="*/ 11 h 17"/>
                  <a:gd name="T16" fmla="*/ 7 w 29"/>
                  <a:gd name="T17" fmla="*/ 13 h 17"/>
                  <a:gd name="T18" fmla="*/ 8 w 29"/>
                  <a:gd name="T19" fmla="*/ 17 h 17"/>
                  <a:gd name="T20" fmla="*/ 16 w 29"/>
                  <a:gd name="T21" fmla="*/ 15 h 17"/>
                  <a:gd name="T22" fmla="*/ 26 w 29"/>
                  <a:gd name="T23" fmla="*/ 11 h 17"/>
                  <a:gd name="T24" fmla="*/ 25 w 29"/>
                  <a:gd name="T25" fmla="*/ 5 h 17"/>
                  <a:gd name="T26" fmla="*/ 29 w 29"/>
                  <a:gd name="T2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17">
                    <a:moveTo>
                      <a:pt x="29" y="0"/>
                    </a:moveTo>
                    <a:cubicBezTo>
                      <a:pt x="27" y="0"/>
                      <a:pt x="27" y="0"/>
                      <a:pt x="27" y="0"/>
                    </a:cubicBezTo>
                    <a:cubicBezTo>
                      <a:pt x="27" y="1"/>
                      <a:pt x="23" y="3"/>
                      <a:pt x="22" y="3"/>
                    </a:cubicBezTo>
                    <a:cubicBezTo>
                      <a:pt x="21" y="3"/>
                      <a:pt x="19" y="2"/>
                      <a:pt x="19" y="0"/>
                    </a:cubicBezTo>
                    <a:cubicBezTo>
                      <a:pt x="15" y="3"/>
                      <a:pt x="12" y="5"/>
                      <a:pt x="8" y="5"/>
                    </a:cubicBezTo>
                    <a:cubicBezTo>
                      <a:pt x="7" y="5"/>
                      <a:pt x="5" y="5"/>
                      <a:pt x="3" y="5"/>
                    </a:cubicBezTo>
                    <a:cubicBezTo>
                      <a:pt x="2" y="5"/>
                      <a:pt x="2" y="8"/>
                      <a:pt x="0" y="9"/>
                    </a:cubicBezTo>
                    <a:cubicBezTo>
                      <a:pt x="0" y="11"/>
                      <a:pt x="0" y="11"/>
                      <a:pt x="0" y="11"/>
                    </a:cubicBezTo>
                    <a:cubicBezTo>
                      <a:pt x="2" y="12"/>
                      <a:pt x="4" y="12"/>
                      <a:pt x="7" y="13"/>
                    </a:cubicBezTo>
                    <a:cubicBezTo>
                      <a:pt x="7" y="15"/>
                      <a:pt x="7" y="17"/>
                      <a:pt x="8" y="17"/>
                    </a:cubicBezTo>
                    <a:cubicBezTo>
                      <a:pt x="11" y="17"/>
                      <a:pt x="12" y="15"/>
                      <a:pt x="16" y="15"/>
                    </a:cubicBezTo>
                    <a:cubicBezTo>
                      <a:pt x="19" y="15"/>
                      <a:pt x="22" y="13"/>
                      <a:pt x="26" y="11"/>
                    </a:cubicBezTo>
                    <a:cubicBezTo>
                      <a:pt x="26" y="9"/>
                      <a:pt x="25" y="8"/>
                      <a:pt x="25" y="5"/>
                    </a:cubicBezTo>
                    <a:cubicBezTo>
                      <a:pt x="27" y="5"/>
                      <a:pt x="29" y="3"/>
                      <a:pt x="29"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9" name="Freeform 365"/>
              <p:cNvSpPr>
                <a:spLocks/>
              </p:cNvSpPr>
              <p:nvPr/>
            </p:nvSpPr>
            <p:spPr bwMode="auto">
              <a:xfrm>
                <a:off x="1144" y="707"/>
                <a:ext cx="140" cy="59"/>
              </a:xfrm>
              <a:custGeom>
                <a:avLst/>
                <a:gdLst>
                  <a:gd name="T0" fmla="*/ 8 w 59"/>
                  <a:gd name="T1" fmla="*/ 25 h 25"/>
                  <a:gd name="T2" fmla="*/ 33 w 59"/>
                  <a:gd name="T3" fmla="*/ 16 h 25"/>
                  <a:gd name="T4" fmla="*/ 59 w 59"/>
                  <a:gd name="T5" fmla="*/ 5 h 25"/>
                  <a:gd name="T6" fmla="*/ 29 w 59"/>
                  <a:gd name="T7" fmla="*/ 0 h 25"/>
                  <a:gd name="T8" fmla="*/ 20 w 59"/>
                  <a:gd name="T9" fmla="*/ 0 h 25"/>
                  <a:gd name="T10" fmla="*/ 0 w 59"/>
                  <a:gd name="T11" fmla="*/ 20 h 25"/>
                  <a:gd name="T12" fmla="*/ 8 w 59"/>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59" h="25">
                    <a:moveTo>
                      <a:pt x="8" y="25"/>
                    </a:moveTo>
                    <a:cubicBezTo>
                      <a:pt x="17" y="25"/>
                      <a:pt x="25" y="18"/>
                      <a:pt x="33" y="16"/>
                    </a:cubicBezTo>
                    <a:cubicBezTo>
                      <a:pt x="38" y="14"/>
                      <a:pt x="57" y="10"/>
                      <a:pt x="59" y="5"/>
                    </a:cubicBezTo>
                    <a:cubicBezTo>
                      <a:pt x="47" y="3"/>
                      <a:pt x="41" y="0"/>
                      <a:pt x="29" y="0"/>
                    </a:cubicBezTo>
                    <a:cubicBezTo>
                      <a:pt x="25" y="0"/>
                      <a:pt x="23" y="4"/>
                      <a:pt x="20" y="0"/>
                    </a:cubicBezTo>
                    <a:cubicBezTo>
                      <a:pt x="20" y="14"/>
                      <a:pt x="0" y="8"/>
                      <a:pt x="0" y="20"/>
                    </a:cubicBezTo>
                    <a:cubicBezTo>
                      <a:pt x="0" y="25"/>
                      <a:pt x="5" y="25"/>
                      <a:pt x="8" y="2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0" name="Freeform 366"/>
              <p:cNvSpPr>
                <a:spLocks/>
              </p:cNvSpPr>
              <p:nvPr/>
            </p:nvSpPr>
            <p:spPr bwMode="auto">
              <a:xfrm>
                <a:off x="1199" y="729"/>
                <a:ext cx="196" cy="85"/>
              </a:xfrm>
              <a:custGeom>
                <a:avLst/>
                <a:gdLst>
                  <a:gd name="T0" fmla="*/ 30 w 83"/>
                  <a:gd name="T1" fmla="*/ 32 h 36"/>
                  <a:gd name="T2" fmla="*/ 50 w 83"/>
                  <a:gd name="T3" fmla="*/ 27 h 36"/>
                  <a:gd name="T4" fmla="*/ 61 w 83"/>
                  <a:gd name="T5" fmla="*/ 30 h 36"/>
                  <a:gd name="T6" fmla="*/ 70 w 83"/>
                  <a:gd name="T7" fmla="*/ 24 h 36"/>
                  <a:gd name="T8" fmla="*/ 83 w 83"/>
                  <a:gd name="T9" fmla="*/ 24 h 36"/>
                  <a:gd name="T10" fmla="*/ 83 w 83"/>
                  <a:gd name="T11" fmla="*/ 22 h 36"/>
                  <a:gd name="T12" fmla="*/ 75 w 83"/>
                  <a:gd name="T13" fmla="*/ 18 h 36"/>
                  <a:gd name="T14" fmla="*/ 79 w 83"/>
                  <a:gd name="T15" fmla="*/ 7 h 36"/>
                  <a:gd name="T16" fmla="*/ 78 w 83"/>
                  <a:gd name="T17" fmla="*/ 0 h 36"/>
                  <a:gd name="T18" fmla="*/ 70 w 83"/>
                  <a:gd name="T19" fmla="*/ 0 h 36"/>
                  <a:gd name="T20" fmla="*/ 67 w 83"/>
                  <a:gd name="T21" fmla="*/ 2 h 36"/>
                  <a:gd name="T22" fmla="*/ 63 w 83"/>
                  <a:gd name="T23" fmla="*/ 11 h 36"/>
                  <a:gd name="T24" fmla="*/ 61 w 83"/>
                  <a:gd name="T25" fmla="*/ 3 h 36"/>
                  <a:gd name="T26" fmla="*/ 49 w 83"/>
                  <a:gd name="T27" fmla="*/ 9 h 36"/>
                  <a:gd name="T28" fmla="*/ 46 w 83"/>
                  <a:gd name="T29" fmla="*/ 9 h 36"/>
                  <a:gd name="T30" fmla="*/ 45 w 83"/>
                  <a:gd name="T31" fmla="*/ 2 h 36"/>
                  <a:gd name="T32" fmla="*/ 36 w 83"/>
                  <a:gd name="T33" fmla="*/ 7 h 36"/>
                  <a:gd name="T34" fmla="*/ 38 w 83"/>
                  <a:gd name="T35" fmla="*/ 0 h 36"/>
                  <a:gd name="T36" fmla="*/ 6 w 83"/>
                  <a:gd name="T37" fmla="*/ 11 h 36"/>
                  <a:gd name="T38" fmla="*/ 6 w 83"/>
                  <a:gd name="T39" fmla="*/ 12 h 36"/>
                  <a:gd name="T40" fmla="*/ 6 w 83"/>
                  <a:gd name="T41" fmla="*/ 16 h 36"/>
                  <a:gd name="T42" fmla="*/ 22 w 83"/>
                  <a:gd name="T43" fmla="*/ 13 h 36"/>
                  <a:gd name="T44" fmla="*/ 3 w 83"/>
                  <a:gd name="T45" fmla="*/ 19 h 36"/>
                  <a:gd name="T46" fmla="*/ 15 w 83"/>
                  <a:gd name="T47" fmla="*/ 20 h 36"/>
                  <a:gd name="T48" fmla="*/ 28 w 83"/>
                  <a:gd name="T49" fmla="*/ 22 h 36"/>
                  <a:gd name="T50" fmla="*/ 12 w 83"/>
                  <a:gd name="T51" fmla="*/ 22 h 36"/>
                  <a:gd name="T52" fmla="*/ 0 w 83"/>
                  <a:gd name="T53" fmla="*/ 24 h 36"/>
                  <a:gd name="T54" fmla="*/ 12 w 83"/>
                  <a:gd name="T55" fmla="*/ 29 h 36"/>
                  <a:gd name="T56" fmla="*/ 12 w 83"/>
                  <a:gd name="T57" fmla="*/ 32 h 36"/>
                  <a:gd name="T58" fmla="*/ 30 w 83"/>
                  <a:gd name="T59"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3" h="36">
                    <a:moveTo>
                      <a:pt x="30" y="32"/>
                    </a:moveTo>
                    <a:cubicBezTo>
                      <a:pt x="32" y="31"/>
                      <a:pt x="49" y="27"/>
                      <a:pt x="50" y="27"/>
                    </a:cubicBezTo>
                    <a:cubicBezTo>
                      <a:pt x="53" y="27"/>
                      <a:pt x="55" y="30"/>
                      <a:pt x="61" y="30"/>
                    </a:cubicBezTo>
                    <a:cubicBezTo>
                      <a:pt x="66" y="30"/>
                      <a:pt x="67" y="24"/>
                      <a:pt x="70" y="24"/>
                    </a:cubicBezTo>
                    <a:cubicBezTo>
                      <a:pt x="76" y="24"/>
                      <a:pt x="75" y="27"/>
                      <a:pt x="83" y="24"/>
                    </a:cubicBezTo>
                    <a:cubicBezTo>
                      <a:pt x="83" y="22"/>
                      <a:pt x="83" y="22"/>
                      <a:pt x="83" y="22"/>
                    </a:cubicBezTo>
                    <a:cubicBezTo>
                      <a:pt x="80" y="19"/>
                      <a:pt x="78" y="19"/>
                      <a:pt x="75" y="18"/>
                    </a:cubicBezTo>
                    <a:cubicBezTo>
                      <a:pt x="76" y="16"/>
                      <a:pt x="79" y="10"/>
                      <a:pt x="79" y="7"/>
                    </a:cubicBezTo>
                    <a:cubicBezTo>
                      <a:pt x="79" y="5"/>
                      <a:pt x="79" y="3"/>
                      <a:pt x="78" y="0"/>
                    </a:cubicBezTo>
                    <a:cubicBezTo>
                      <a:pt x="75" y="1"/>
                      <a:pt x="73" y="0"/>
                      <a:pt x="70" y="0"/>
                    </a:cubicBezTo>
                    <a:cubicBezTo>
                      <a:pt x="69" y="0"/>
                      <a:pt x="67" y="1"/>
                      <a:pt x="67" y="2"/>
                    </a:cubicBezTo>
                    <a:cubicBezTo>
                      <a:pt x="67" y="7"/>
                      <a:pt x="67" y="8"/>
                      <a:pt x="63" y="11"/>
                    </a:cubicBezTo>
                    <a:cubicBezTo>
                      <a:pt x="61" y="9"/>
                      <a:pt x="61" y="7"/>
                      <a:pt x="61" y="3"/>
                    </a:cubicBezTo>
                    <a:cubicBezTo>
                      <a:pt x="49" y="9"/>
                      <a:pt x="49" y="9"/>
                      <a:pt x="49" y="9"/>
                    </a:cubicBezTo>
                    <a:cubicBezTo>
                      <a:pt x="46" y="9"/>
                      <a:pt x="46" y="9"/>
                      <a:pt x="46" y="9"/>
                    </a:cubicBezTo>
                    <a:cubicBezTo>
                      <a:pt x="45" y="7"/>
                      <a:pt x="47" y="5"/>
                      <a:pt x="45" y="2"/>
                    </a:cubicBezTo>
                    <a:cubicBezTo>
                      <a:pt x="43" y="4"/>
                      <a:pt x="42" y="7"/>
                      <a:pt x="36" y="7"/>
                    </a:cubicBezTo>
                    <a:cubicBezTo>
                      <a:pt x="34" y="7"/>
                      <a:pt x="38" y="1"/>
                      <a:pt x="38" y="0"/>
                    </a:cubicBezTo>
                    <a:cubicBezTo>
                      <a:pt x="6" y="11"/>
                      <a:pt x="6" y="11"/>
                      <a:pt x="6" y="11"/>
                    </a:cubicBezTo>
                    <a:cubicBezTo>
                      <a:pt x="6" y="12"/>
                      <a:pt x="6" y="12"/>
                      <a:pt x="6" y="12"/>
                    </a:cubicBezTo>
                    <a:cubicBezTo>
                      <a:pt x="6" y="12"/>
                      <a:pt x="6" y="16"/>
                      <a:pt x="6" y="16"/>
                    </a:cubicBezTo>
                    <a:cubicBezTo>
                      <a:pt x="11" y="16"/>
                      <a:pt x="18" y="11"/>
                      <a:pt x="22" y="13"/>
                    </a:cubicBezTo>
                    <a:cubicBezTo>
                      <a:pt x="18" y="17"/>
                      <a:pt x="7" y="17"/>
                      <a:pt x="3" y="19"/>
                    </a:cubicBezTo>
                    <a:cubicBezTo>
                      <a:pt x="15" y="20"/>
                      <a:pt x="15" y="20"/>
                      <a:pt x="15" y="20"/>
                    </a:cubicBezTo>
                    <a:cubicBezTo>
                      <a:pt x="28" y="22"/>
                      <a:pt x="28" y="22"/>
                      <a:pt x="28" y="22"/>
                    </a:cubicBezTo>
                    <a:cubicBezTo>
                      <a:pt x="22" y="24"/>
                      <a:pt x="19" y="22"/>
                      <a:pt x="12" y="22"/>
                    </a:cubicBezTo>
                    <a:cubicBezTo>
                      <a:pt x="7" y="22"/>
                      <a:pt x="4" y="23"/>
                      <a:pt x="0" y="24"/>
                    </a:cubicBezTo>
                    <a:cubicBezTo>
                      <a:pt x="2" y="27"/>
                      <a:pt x="6" y="29"/>
                      <a:pt x="12" y="29"/>
                    </a:cubicBezTo>
                    <a:cubicBezTo>
                      <a:pt x="12" y="32"/>
                      <a:pt x="12" y="32"/>
                      <a:pt x="12" y="32"/>
                    </a:cubicBezTo>
                    <a:cubicBezTo>
                      <a:pt x="17" y="36"/>
                      <a:pt x="23" y="32"/>
                      <a:pt x="30" y="3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1" name="Freeform 367"/>
              <p:cNvSpPr>
                <a:spLocks/>
              </p:cNvSpPr>
              <p:nvPr/>
            </p:nvSpPr>
            <p:spPr bwMode="auto">
              <a:xfrm>
                <a:off x="1735" y="1109"/>
                <a:ext cx="92" cy="99"/>
              </a:xfrm>
              <a:custGeom>
                <a:avLst/>
                <a:gdLst>
                  <a:gd name="T0" fmla="*/ 35 w 39"/>
                  <a:gd name="T1" fmla="*/ 24 h 42"/>
                  <a:gd name="T2" fmla="*/ 38 w 39"/>
                  <a:gd name="T3" fmla="*/ 20 h 42"/>
                  <a:gd name="T4" fmla="*/ 24 w 39"/>
                  <a:gd name="T5" fmla="*/ 17 h 42"/>
                  <a:gd name="T6" fmla="*/ 26 w 39"/>
                  <a:gd name="T7" fmla="*/ 12 h 42"/>
                  <a:gd name="T8" fmla="*/ 21 w 39"/>
                  <a:gd name="T9" fmla="*/ 12 h 42"/>
                  <a:gd name="T10" fmla="*/ 28 w 39"/>
                  <a:gd name="T11" fmla="*/ 2 h 42"/>
                  <a:gd name="T12" fmla="*/ 20 w 39"/>
                  <a:gd name="T13" fmla="*/ 8 h 42"/>
                  <a:gd name="T14" fmla="*/ 11 w 39"/>
                  <a:gd name="T15" fmla="*/ 22 h 42"/>
                  <a:gd name="T16" fmla="*/ 0 w 39"/>
                  <a:gd name="T17" fmla="*/ 32 h 42"/>
                  <a:gd name="T18" fmla="*/ 2 w 39"/>
                  <a:gd name="T19" fmla="*/ 35 h 42"/>
                  <a:gd name="T20" fmla="*/ 23 w 39"/>
                  <a:gd name="T21" fmla="*/ 35 h 42"/>
                  <a:gd name="T22" fmla="*/ 20 w 39"/>
                  <a:gd name="T23" fmla="*/ 37 h 42"/>
                  <a:gd name="T24" fmla="*/ 21 w 39"/>
                  <a:gd name="T25" fmla="*/ 42 h 42"/>
                  <a:gd name="T26" fmla="*/ 39 w 39"/>
                  <a:gd name="T27" fmla="*/ 29 h 42"/>
                  <a:gd name="T28" fmla="*/ 35 w 39"/>
                  <a:gd name="T29" fmla="*/ 2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42">
                    <a:moveTo>
                      <a:pt x="35" y="24"/>
                    </a:moveTo>
                    <a:cubicBezTo>
                      <a:pt x="35" y="24"/>
                      <a:pt x="37" y="21"/>
                      <a:pt x="38" y="20"/>
                    </a:cubicBezTo>
                    <a:cubicBezTo>
                      <a:pt x="38" y="20"/>
                      <a:pt x="24" y="18"/>
                      <a:pt x="24" y="17"/>
                    </a:cubicBezTo>
                    <a:cubicBezTo>
                      <a:pt x="24" y="15"/>
                      <a:pt x="26" y="14"/>
                      <a:pt x="26" y="12"/>
                    </a:cubicBezTo>
                    <a:cubicBezTo>
                      <a:pt x="24" y="13"/>
                      <a:pt x="23" y="14"/>
                      <a:pt x="21" y="12"/>
                    </a:cubicBezTo>
                    <a:cubicBezTo>
                      <a:pt x="24" y="12"/>
                      <a:pt x="28" y="6"/>
                      <a:pt x="28" y="2"/>
                    </a:cubicBezTo>
                    <a:cubicBezTo>
                      <a:pt x="28" y="0"/>
                      <a:pt x="21" y="8"/>
                      <a:pt x="20" y="8"/>
                    </a:cubicBezTo>
                    <a:cubicBezTo>
                      <a:pt x="14" y="8"/>
                      <a:pt x="15" y="18"/>
                      <a:pt x="11" y="22"/>
                    </a:cubicBezTo>
                    <a:cubicBezTo>
                      <a:pt x="8" y="25"/>
                      <a:pt x="0" y="30"/>
                      <a:pt x="0" y="32"/>
                    </a:cubicBezTo>
                    <a:cubicBezTo>
                      <a:pt x="0" y="33"/>
                      <a:pt x="1" y="35"/>
                      <a:pt x="2" y="35"/>
                    </a:cubicBezTo>
                    <a:cubicBezTo>
                      <a:pt x="6" y="35"/>
                      <a:pt x="15" y="35"/>
                      <a:pt x="23" y="35"/>
                    </a:cubicBezTo>
                    <a:cubicBezTo>
                      <a:pt x="22" y="36"/>
                      <a:pt x="21" y="37"/>
                      <a:pt x="20" y="37"/>
                    </a:cubicBezTo>
                    <a:cubicBezTo>
                      <a:pt x="21" y="42"/>
                      <a:pt x="21" y="42"/>
                      <a:pt x="21" y="42"/>
                    </a:cubicBezTo>
                    <a:cubicBezTo>
                      <a:pt x="28" y="35"/>
                      <a:pt x="31" y="33"/>
                      <a:pt x="39" y="29"/>
                    </a:cubicBezTo>
                    <a:cubicBezTo>
                      <a:pt x="38" y="27"/>
                      <a:pt x="35" y="26"/>
                      <a:pt x="35" y="2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2" name="Freeform 368"/>
              <p:cNvSpPr>
                <a:spLocks/>
              </p:cNvSpPr>
              <p:nvPr/>
            </p:nvSpPr>
            <p:spPr bwMode="auto">
              <a:xfrm>
                <a:off x="1251" y="662"/>
                <a:ext cx="96" cy="29"/>
              </a:xfrm>
              <a:custGeom>
                <a:avLst/>
                <a:gdLst>
                  <a:gd name="T0" fmla="*/ 41 w 41"/>
                  <a:gd name="T1" fmla="*/ 2 h 12"/>
                  <a:gd name="T2" fmla="*/ 33 w 41"/>
                  <a:gd name="T3" fmla="*/ 0 h 12"/>
                  <a:gd name="T4" fmla="*/ 0 w 41"/>
                  <a:gd name="T5" fmla="*/ 12 h 12"/>
                  <a:gd name="T6" fmla="*/ 12 w 41"/>
                  <a:gd name="T7" fmla="*/ 12 h 12"/>
                  <a:gd name="T8" fmla="*/ 41 w 41"/>
                  <a:gd name="T9" fmla="*/ 2 h 12"/>
                </a:gdLst>
                <a:ahLst/>
                <a:cxnLst>
                  <a:cxn ang="0">
                    <a:pos x="T0" y="T1"/>
                  </a:cxn>
                  <a:cxn ang="0">
                    <a:pos x="T2" y="T3"/>
                  </a:cxn>
                  <a:cxn ang="0">
                    <a:pos x="T4" y="T5"/>
                  </a:cxn>
                  <a:cxn ang="0">
                    <a:pos x="T6" y="T7"/>
                  </a:cxn>
                  <a:cxn ang="0">
                    <a:pos x="T8" y="T9"/>
                  </a:cxn>
                </a:cxnLst>
                <a:rect l="0" t="0" r="r" b="b"/>
                <a:pathLst>
                  <a:path w="41" h="12">
                    <a:moveTo>
                      <a:pt x="41" y="2"/>
                    </a:moveTo>
                    <a:cubicBezTo>
                      <a:pt x="38" y="1"/>
                      <a:pt x="36" y="0"/>
                      <a:pt x="33" y="0"/>
                    </a:cubicBezTo>
                    <a:cubicBezTo>
                      <a:pt x="25" y="0"/>
                      <a:pt x="3" y="7"/>
                      <a:pt x="0" y="12"/>
                    </a:cubicBezTo>
                    <a:cubicBezTo>
                      <a:pt x="12" y="12"/>
                      <a:pt x="12" y="12"/>
                      <a:pt x="12" y="12"/>
                    </a:cubicBezTo>
                    <a:cubicBezTo>
                      <a:pt x="21" y="7"/>
                      <a:pt x="35" y="9"/>
                      <a:pt x="41"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3" name="Freeform 369"/>
              <p:cNvSpPr>
                <a:spLocks/>
              </p:cNvSpPr>
              <p:nvPr/>
            </p:nvSpPr>
            <p:spPr bwMode="auto">
              <a:xfrm>
                <a:off x="1300" y="674"/>
                <a:ext cx="133" cy="40"/>
              </a:xfrm>
              <a:custGeom>
                <a:avLst/>
                <a:gdLst>
                  <a:gd name="T0" fmla="*/ 0 w 56"/>
                  <a:gd name="T1" fmla="*/ 12 h 17"/>
                  <a:gd name="T2" fmla="*/ 12 w 56"/>
                  <a:gd name="T3" fmla="*/ 10 h 17"/>
                  <a:gd name="T4" fmla="*/ 8 w 56"/>
                  <a:gd name="T5" fmla="*/ 15 h 17"/>
                  <a:gd name="T6" fmla="*/ 12 w 56"/>
                  <a:gd name="T7" fmla="*/ 17 h 17"/>
                  <a:gd name="T8" fmla="*/ 30 w 56"/>
                  <a:gd name="T9" fmla="*/ 13 h 17"/>
                  <a:gd name="T10" fmla="*/ 37 w 56"/>
                  <a:gd name="T11" fmla="*/ 13 h 17"/>
                  <a:gd name="T12" fmla="*/ 56 w 56"/>
                  <a:gd name="T13" fmla="*/ 7 h 17"/>
                  <a:gd name="T14" fmla="*/ 47 w 56"/>
                  <a:gd name="T15" fmla="*/ 7 h 17"/>
                  <a:gd name="T16" fmla="*/ 50 w 56"/>
                  <a:gd name="T17" fmla="*/ 0 h 17"/>
                  <a:gd name="T18" fmla="*/ 45 w 56"/>
                  <a:gd name="T19" fmla="*/ 0 h 17"/>
                  <a:gd name="T20" fmla="*/ 36 w 56"/>
                  <a:gd name="T21" fmla="*/ 8 h 17"/>
                  <a:gd name="T22" fmla="*/ 24 w 56"/>
                  <a:gd name="T23" fmla="*/ 4 h 17"/>
                  <a:gd name="T24" fmla="*/ 0 w 56"/>
                  <a:gd name="T25"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17">
                    <a:moveTo>
                      <a:pt x="0" y="12"/>
                    </a:moveTo>
                    <a:cubicBezTo>
                      <a:pt x="2" y="12"/>
                      <a:pt x="8" y="11"/>
                      <a:pt x="12" y="10"/>
                    </a:cubicBezTo>
                    <a:cubicBezTo>
                      <a:pt x="12" y="11"/>
                      <a:pt x="8" y="13"/>
                      <a:pt x="8" y="15"/>
                    </a:cubicBezTo>
                    <a:cubicBezTo>
                      <a:pt x="8" y="17"/>
                      <a:pt x="11" y="17"/>
                      <a:pt x="12" y="17"/>
                    </a:cubicBezTo>
                    <a:cubicBezTo>
                      <a:pt x="18" y="17"/>
                      <a:pt x="24" y="13"/>
                      <a:pt x="30" y="13"/>
                    </a:cubicBezTo>
                    <a:cubicBezTo>
                      <a:pt x="31" y="13"/>
                      <a:pt x="37" y="13"/>
                      <a:pt x="37" y="13"/>
                    </a:cubicBezTo>
                    <a:cubicBezTo>
                      <a:pt x="45" y="13"/>
                      <a:pt x="51" y="11"/>
                      <a:pt x="56" y="7"/>
                    </a:cubicBezTo>
                    <a:cubicBezTo>
                      <a:pt x="53" y="6"/>
                      <a:pt x="50" y="7"/>
                      <a:pt x="47" y="7"/>
                    </a:cubicBezTo>
                    <a:cubicBezTo>
                      <a:pt x="49" y="5"/>
                      <a:pt x="50" y="1"/>
                      <a:pt x="50" y="0"/>
                    </a:cubicBezTo>
                    <a:cubicBezTo>
                      <a:pt x="45" y="0"/>
                      <a:pt x="45" y="0"/>
                      <a:pt x="45" y="0"/>
                    </a:cubicBezTo>
                    <a:cubicBezTo>
                      <a:pt x="41" y="2"/>
                      <a:pt x="40" y="8"/>
                      <a:pt x="36" y="8"/>
                    </a:cubicBezTo>
                    <a:cubicBezTo>
                      <a:pt x="28" y="8"/>
                      <a:pt x="28" y="5"/>
                      <a:pt x="24" y="4"/>
                    </a:cubicBezTo>
                    <a:cubicBezTo>
                      <a:pt x="17" y="1"/>
                      <a:pt x="1" y="8"/>
                      <a:pt x="0"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4" name="Freeform 370"/>
              <p:cNvSpPr>
                <a:spLocks/>
              </p:cNvSpPr>
              <p:nvPr/>
            </p:nvSpPr>
            <p:spPr bwMode="auto">
              <a:xfrm>
                <a:off x="1577" y="677"/>
                <a:ext cx="137" cy="30"/>
              </a:xfrm>
              <a:custGeom>
                <a:avLst/>
                <a:gdLst>
                  <a:gd name="T0" fmla="*/ 9 w 58"/>
                  <a:gd name="T1" fmla="*/ 0 h 13"/>
                  <a:gd name="T2" fmla="*/ 5 w 58"/>
                  <a:gd name="T3" fmla="*/ 0 h 13"/>
                  <a:gd name="T4" fmla="*/ 1 w 58"/>
                  <a:gd name="T5" fmla="*/ 3 h 13"/>
                  <a:gd name="T6" fmla="*/ 3 w 58"/>
                  <a:gd name="T7" fmla="*/ 6 h 13"/>
                  <a:gd name="T8" fmla="*/ 0 w 58"/>
                  <a:gd name="T9" fmla="*/ 9 h 13"/>
                  <a:gd name="T10" fmla="*/ 23 w 58"/>
                  <a:gd name="T11" fmla="*/ 13 h 13"/>
                  <a:gd name="T12" fmla="*/ 45 w 58"/>
                  <a:gd name="T13" fmla="*/ 13 h 13"/>
                  <a:gd name="T14" fmla="*/ 58 w 58"/>
                  <a:gd name="T15" fmla="*/ 11 h 13"/>
                  <a:gd name="T16" fmla="*/ 58 w 58"/>
                  <a:gd name="T17" fmla="*/ 6 h 13"/>
                  <a:gd name="T18" fmla="*/ 52 w 58"/>
                  <a:gd name="T19" fmla="*/ 3 h 13"/>
                  <a:gd name="T20" fmla="*/ 32 w 58"/>
                  <a:gd name="T21" fmla="*/ 6 h 13"/>
                  <a:gd name="T22" fmla="*/ 13 w 58"/>
                  <a:gd name="T23" fmla="*/ 6 h 13"/>
                  <a:gd name="T24" fmla="*/ 8 w 58"/>
                  <a:gd name="T25" fmla="*/ 2 h 13"/>
                  <a:gd name="T26" fmla="*/ 9 w 58"/>
                  <a:gd name="T2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13">
                    <a:moveTo>
                      <a:pt x="9" y="0"/>
                    </a:moveTo>
                    <a:cubicBezTo>
                      <a:pt x="8" y="0"/>
                      <a:pt x="6" y="0"/>
                      <a:pt x="5" y="0"/>
                    </a:cubicBezTo>
                    <a:cubicBezTo>
                      <a:pt x="3" y="0"/>
                      <a:pt x="1" y="1"/>
                      <a:pt x="1" y="3"/>
                    </a:cubicBezTo>
                    <a:cubicBezTo>
                      <a:pt x="1" y="4"/>
                      <a:pt x="2" y="6"/>
                      <a:pt x="3" y="6"/>
                    </a:cubicBezTo>
                    <a:cubicBezTo>
                      <a:pt x="2" y="6"/>
                      <a:pt x="0" y="8"/>
                      <a:pt x="0" y="9"/>
                    </a:cubicBezTo>
                    <a:cubicBezTo>
                      <a:pt x="0" y="11"/>
                      <a:pt x="18" y="13"/>
                      <a:pt x="23" y="13"/>
                    </a:cubicBezTo>
                    <a:cubicBezTo>
                      <a:pt x="45" y="13"/>
                      <a:pt x="45" y="13"/>
                      <a:pt x="45" y="13"/>
                    </a:cubicBezTo>
                    <a:cubicBezTo>
                      <a:pt x="47" y="8"/>
                      <a:pt x="53" y="12"/>
                      <a:pt x="58" y="11"/>
                    </a:cubicBezTo>
                    <a:cubicBezTo>
                      <a:pt x="58" y="6"/>
                      <a:pt x="58" y="6"/>
                      <a:pt x="58" y="6"/>
                    </a:cubicBezTo>
                    <a:cubicBezTo>
                      <a:pt x="55" y="5"/>
                      <a:pt x="54" y="3"/>
                      <a:pt x="52" y="3"/>
                    </a:cubicBezTo>
                    <a:cubicBezTo>
                      <a:pt x="46" y="3"/>
                      <a:pt x="40" y="6"/>
                      <a:pt x="32" y="6"/>
                    </a:cubicBezTo>
                    <a:cubicBezTo>
                      <a:pt x="22" y="6"/>
                      <a:pt x="20" y="6"/>
                      <a:pt x="13" y="6"/>
                    </a:cubicBezTo>
                    <a:cubicBezTo>
                      <a:pt x="9" y="6"/>
                      <a:pt x="8" y="4"/>
                      <a:pt x="8" y="2"/>
                    </a:cubicBezTo>
                    <a:cubicBezTo>
                      <a:pt x="8" y="1"/>
                      <a:pt x="9" y="0"/>
                      <a:pt x="9"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5" name="Freeform 371"/>
              <p:cNvSpPr>
                <a:spLocks/>
              </p:cNvSpPr>
              <p:nvPr/>
            </p:nvSpPr>
            <p:spPr bwMode="auto">
              <a:xfrm>
                <a:off x="1614" y="610"/>
                <a:ext cx="93" cy="45"/>
              </a:xfrm>
              <a:custGeom>
                <a:avLst/>
                <a:gdLst>
                  <a:gd name="T0" fmla="*/ 9 w 39"/>
                  <a:gd name="T1" fmla="*/ 10 h 19"/>
                  <a:gd name="T2" fmla="*/ 5 w 39"/>
                  <a:gd name="T3" fmla="*/ 15 h 19"/>
                  <a:gd name="T4" fmla="*/ 5 w 39"/>
                  <a:gd name="T5" fmla="*/ 16 h 19"/>
                  <a:gd name="T6" fmla="*/ 7 w 39"/>
                  <a:gd name="T7" fmla="*/ 19 h 19"/>
                  <a:gd name="T8" fmla="*/ 15 w 39"/>
                  <a:gd name="T9" fmla="*/ 16 h 19"/>
                  <a:gd name="T10" fmla="*/ 14 w 39"/>
                  <a:gd name="T11" fmla="*/ 15 h 19"/>
                  <a:gd name="T12" fmla="*/ 39 w 39"/>
                  <a:gd name="T13" fmla="*/ 8 h 19"/>
                  <a:gd name="T14" fmla="*/ 26 w 39"/>
                  <a:gd name="T15" fmla="*/ 5 h 19"/>
                  <a:gd name="T16" fmla="*/ 22 w 39"/>
                  <a:gd name="T17" fmla="*/ 1 h 19"/>
                  <a:gd name="T18" fmla="*/ 18 w 39"/>
                  <a:gd name="T19" fmla="*/ 0 h 19"/>
                  <a:gd name="T20" fmla="*/ 0 w 39"/>
                  <a:gd name="T21" fmla="*/ 8 h 19"/>
                  <a:gd name="T22" fmla="*/ 4 w 39"/>
                  <a:gd name="T23" fmla="*/ 10 h 19"/>
                  <a:gd name="T24" fmla="*/ 9 w 39"/>
                  <a:gd name="T25"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19">
                    <a:moveTo>
                      <a:pt x="9" y="10"/>
                    </a:moveTo>
                    <a:cubicBezTo>
                      <a:pt x="5" y="11"/>
                      <a:pt x="4" y="11"/>
                      <a:pt x="5" y="15"/>
                    </a:cubicBezTo>
                    <a:cubicBezTo>
                      <a:pt x="5" y="16"/>
                      <a:pt x="5" y="16"/>
                      <a:pt x="5" y="16"/>
                    </a:cubicBezTo>
                    <a:cubicBezTo>
                      <a:pt x="5" y="17"/>
                      <a:pt x="6" y="19"/>
                      <a:pt x="7" y="19"/>
                    </a:cubicBezTo>
                    <a:cubicBezTo>
                      <a:pt x="10" y="19"/>
                      <a:pt x="12" y="17"/>
                      <a:pt x="15" y="16"/>
                    </a:cubicBezTo>
                    <a:cubicBezTo>
                      <a:pt x="14" y="15"/>
                      <a:pt x="14" y="15"/>
                      <a:pt x="14" y="15"/>
                    </a:cubicBezTo>
                    <a:cubicBezTo>
                      <a:pt x="22" y="14"/>
                      <a:pt x="35" y="12"/>
                      <a:pt x="39" y="8"/>
                    </a:cubicBezTo>
                    <a:cubicBezTo>
                      <a:pt x="37" y="4"/>
                      <a:pt x="31" y="5"/>
                      <a:pt x="26" y="5"/>
                    </a:cubicBezTo>
                    <a:cubicBezTo>
                      <a:pt x="24" y="5"/>
                      <a:pt x="24" y="1"/>
                      <a:pt x="22" y="1"/>
                    </a:cubicBezTo>
                    <a:cubicBezTo>
                      <a:pt x="22" y="1"/>
                      <a:pt x="20" y="0"/>
                      <a:pt x="18" y="0"/>
                    </a:cubicBezTo>
                    <a:cubicBezTo>
                      <a:pt x="14" y="0"/>
                      <a:pt x="0" y="3"/>
                      <a:pt x="0" y="8"/>
                    </a:cubicBezTo>
                    <a:cubicBezTo>
                      <a:pt x="4" y="10"/>
                      <a:pt x="4" y="10"/>
                      <a:pt x="4" y="10"/>
                    </a:cubicBezTo>
                    <a:lnTo>
                      <a:pt x="9" y="1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6" name="Freeform 372"/>
              <p:cNvSpPr>
                <a:spLocks/>
              </p:cNvSpPr>
              <p:nvPr/>
            </p:nvSpPr>
            <p:spPr bwMode="auto">
              <a:xfrm>
                <a:off x="1676" y="712"/>
                <a:ext cx="47" cy="31"/>
              </a:xfrm>
              <a:custGeom>
                <a:avLst/>
                <a:gdLst>
                  <a:gd name="T0" fmla="*/ 8 w 20"/>
                  <a:gd name="T1" fmla="*/ 3 h 13"/>
                  <a:gd name="T2" fmla="*/ 0 w 20"/>
                  <a:gd name="T3" fmla="*/ 3 h 13"/>
                  <a:gd name="T4" fmla="*/ 6 w 20"/>
                  <a:gd name="T5" fmla="*/ 9 h 13"/>
                  <a:gd name="T6" fmla="*/ 20 w 20"/>
                  <a:gd name="T7" fmla="*/ 6 h 13"/>
                  <a:gd name="T8" fmla="*/ 8 w 20"/>
                  <a:gd name="T9" fmla="*/ 3 h 13"/>
                </a:gdLst>
                <a:ahLst/>
                <a:cxnLst>
                  <a:cxn ang="0">
                    <a:pos x="T0" y="T1"/>
                  </a:cxn>
                  <a:cxn ang="0">
                    <a:pos x="T2" y="T3"/>
                  </a:cxn>
                  <a:cxn ang="0">
                    <a:pos x="T4" y="T5"/>
                  </a:cxn>
                  <a:cxn ang="0">
                    <a:pos x="T6" y="T7"/>
                  </a:cxn>
                  <a:cxn ang="0">
                    <a:pos x="T8" y="T9"/>
                  </a:cxn>
                </a:cxnLst>
                <a:rect l="0" t="0" r="r" b="b"/>
                <a:pathLst>
                  <a:path w="20" h="13">
                    <a:moveTo>
                      <a:pt x="8" y="3"/>
                    </a:moveTo>
                    <a:cubicBezTo>
                      <a:pt x="7" y="3"/>
                      <a:pt x="4" y="3"/>
                      <a:pt x="0" y="3"/>
                    </a:cubicBezTo>
                    <a:cubicBezTo>
                      <a:pt x="0" y="6"/>
                      <a:pt x="4" y="9"/>
                      <a:pt x="6" y="9"/>
                    </a:cubicBezTo>
                    <a:cubicBezTo>
                      <a:pt x="10" y="9"/>
                      <a:pt x="20" y="13"/>
                      <a:pt x="20" y="6"/>
                    </a:cubicBezTo>
                    <a:cubicBezTo>
                      <a:pt x="20" y="0"/>
                      <a:pt x="10" y="3"/>
                      <a:pt x="8"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7" name="Freeform 373"/>
              <p:cNvSpPr>
                <a:spLocks/>
              </p:cNvSpPr>
              <p:nvPr/>
            </p:nvSpPr>
            <p:spPr bwMode="auto">
              <a:xfrm>
                <a:off x="2992" y="1291"/>
                <a:ext cx="30" cy="26"/>
              </a:xfrm>
              <a:custGeom>
                <a:avLst/>
                <a:gdLst>
                  <a:gd name="T0" fmla="*/ 13 w 13"/>
                  <a:gd name="T1" fmla="*/ 7 h 11"/>
                  <a:gd name="T2" fmla="*/ 8 w 13"/>
                  <a:gd name="T3" fmla="*/ 0 h 11"/>
                  <a:gd name="T4" fmla="*/ 0 w 13"/>
                  <a:gd name="T5" fmla="*/ 3 h 11"/>
                  <a:gd name="T6" fmla="*/ 1 w 13"/>
                  <a:gd name="T7" fmla="*/ 11 h 11"/>
                  <a:gd name="T8" fmla="*/ 13 w 13"/>
                  <a:gd name="T9" fmla="*/ 7 h 11"/>
                </a:gdLst>
                <a:ahLst/>
                <a:cxnLst>
                  <a:cxn ang="0">
                    <a:pos x="T0" y="T1"/>
                  </a:cxn>
                  <a:cxn ang="0">
                    <a:pos x="T2" y="T3"/>
                  </a:cxn>
                  <a:cxn ang="0">
                    <a:pos x="T4" y="T5"/>
                  </a:cxn>
                  <a:cxn ang="0">
                    <a:pos x="T6" y="T7"/>
                  </a:cxn>
                  <a:cxn ang="0">
                    <a:pos x="T8" y="T9"/>
                  </a:cxn>
                </a:cxnLst>
                <a:rect l="0" t="0" r="r" b="b"/>
                <a:pathLst>
                  <a:path w="13" h="11">
                    <a:moveTo>
                      <a:pt x="13" y="7"/>
                    </a:moveTo>
                    <a:cubicBezTo>
                      <a:pt x="12" y="4"/>
                      <a:pt x="8" y="5"/>
                      <a:pt x="8" y="0"/>
                    </a:cubicBezTo>
                    <a:cubicBezTo>
                      <a:pt x="8" y="0"/>
                      <a:pt x="3" y="2"/>
                      <a:pt x="0" y="3"/>
                    </a:cubicBezTo>
                    <a:cubicBezTo>
                      <a:pt x="1" y="5"/>
                      <a:pt x="1" y="11"/>
                      <a:pt x="1" y="11"/>
                    </a:cubicBezTo>
                    <a:cubicBezTo>
                      <a:pt x="1" y="11"/>
                      <a:pt x="11" y="8"/>
                      <a:pt x="13"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8" name="Freeform 374"/>
              <p:cNvSpPr>
                <a:spLocks/>
              </p:cNvSpPr>
              <p:nvPr/>
            </p:nvSpPr>
            <p:spPr bwMode="auto">
              <a:xfrm>
                <a:off x="2448" y="1019"/>
                <a:ext cx="62" cy="95"/>
              </a:xfrm>
              <a:custGeom>
                <a:avLst/>
                <a:gdLst>
                  <a:gd name="T0" fmla="*/ 0 w 26"/>
                  <a:gd name="T1" fmla="*/ 18 h 40"/>
                  <a:gd name="T2" fmla="*/ 5 w 26"/>
                  <a:gd name="T3" fmla="*/ 23 h 40"/>
                  <a:gd name="T4" fmla="*/ 4 w 26"/>
                  <a:gd name="T5" fmla="*/ 29 h 40"/>
                  <a:gd name="T6" fmla="*/ 8 w 26"/>
                  <a:gd name="T7" fmla="*/ 29 h 40"/>
                  <a:gd name="T8" fmla="*/ 3 w 26"/>
                  <a:gd name="T9" fmla="*/ 30 h 40"/>
                  <a:gd name="T10" fmla="*/ 0 w 26"/>
                  <a:gd name="T11" fmla="*/ 32 h 40"/>
                  <a:gd name="T12" fmla="*/ 0 w 26"/>
                  <a:gd name="T13" fmla="*/ 37 h 40"/>
                  <a:gd name="T14" fmla="*/ 2 w 26"/>
                  <a:gd name="T15" fmla="*/ 37 h 40"/>
                  <a:gd name="T16" fmla="*/ 0 w 26"/>
                  <a:gd name="T17" fmla="*/ 40 h 40"/>
                  <a:gd name="T18" fmla="*/ 13 w 26"/>
                  <a:gd name="T19" fmla="*/ 36 h 40"/>
                  <a:gd name="T20" fmla="*/ 18 w 26"/>
                  <a:gd name="T21" fmla="*/ 34 h 40"/>
                  <a:gd name="T22" fmla="*/ 23 w 26"/>
                  <a:gd name="T23" fmla="*/ 32 h 40"/>
                  <a:gd name="T24" fmla="*/ 26 w 26"/>
                  <a:gd name="T25" fmla="*/ 25 h 40"/>
                  <a:gd name="T26" fmla="*/ 26 w 26"/>
                  <a:gd name="T27" fmla="*/ 17 h 40"/>
                  <a:gd name="T28" fmla="*/ 22 w 26"/>
                  <a:gd name="T29" fmla="*/ 16 h 40"/>
                  <a:gd name="T30" fmla="*/ 25 w 26"/>
                  <a:gd name="T31" fmla="*/ 16 h 40"/>
                  <a:gd name="T32" fmla="*/ 26 w 26"/>
                  <a:gd name="T33" fmla="*/ 10 h 40"/>
                  <a:gd name="T34" fmla="*/ 23 w 26"/>
                  <a:gd name="T35" fmla="*/ 9 h 40"/>
                  <a:gd name="T36" fmla="*/ 19 w 26"/>
                  <a:gd name="T37" fmla="*/ 14 h 40"/>
                  <a:gd name="T38" fmla="*/ 18 w 26"/>
                  <a:gd name="T39" fmla="*/ 12 h 40"/>
                  <a:gd name="T40" fmla="*/ 22 w 26"/>
                  <a:gd name="T41" fmla="*/ 10 h 40"/>
                  <a:gd name="T42" fmla="*/ 21 w 26"/>
                  <a:gd name="T43" fmla="*/ 10 h 40"/>
                  <a:gd name="T44" fmla="*/ 21 w 26"/>
                  <a:gd name="T45" fmla="*/ 1 h 40"/>
                  <a:gd name="T46" fmla="*/ 12 w 26"/>
                  <a:gd name="T47" fmla="*/ 6 h 40"/>
                  <a:gd name="T48" fmla="*/ 9 w 26"/>
                  <a:gd name="T49" fmla="*/ 14 h 40"/>
                  <a:gd name="T50" fmla="*/ 4 w 26"/>
                  <a:gd name="T51" fmla="*/ 14 h 40"/>
                  <a:gd name="T52" fmla="*/ 0 w 26"/>
                  <a:gd name="T53" fmla="*/ 1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 h="40">
                    <a:moveTo>
                      <a:pt x="0" y="18"/>
                    </a:moveTo>
                    <a:cubicBezTo>
                      <a:pt x="0" y="22"/>
                      <a:pt x="1" y="23"/>
                      <a:pt x="5" y="23"/>
                    </a:cubicBezTo>
                    <a:cubicBezTo>
                      <a:pt x="5" y="23"/>
                      <a:pt x="4" y="27"/>
                      <a:pt x="4" y="29"/>
                    </a:cubicBezTo>
                    <a:cubicBezTo>
                      <a:pt x="4" y="30"/>
                      <a:pt x="7" y="29"/>
                      <a:pt x="8" y="29"/>
                    </a:cubicBezTo>
                    <a:cubicBezTo>
                      <a:pt x="7" y="30"/>
                      <a:pt x="4" y="30"/>
                      <a:pt x="3" y="30"/>
                    </a:cubicBezTo>
                    <a:cubicBezTo>
                      <a:pt x="2" y="31"/>
                      <a:pt x="0" y="32"/>
                      <a:pt x="0" y="32"/>
                    </a:cubicBezTo>
                    <a:cubicBezTo>
                      <a:pt x="0" y="37"/>
                      <a:pt x="0" y="37"/>
                      <a:pt x="0" y="37"/>
                    </a:cubicBezTo>
                    <a:cubicBezTo>
                      <a:pt x="0" y="37"/>
                      <a:pt x="1" y="37"/>
                      <a:pt x="2" y="37"/>
                    </a:cubicBezTo>
                    <a:cubicBezTo>
                      <a:pt x="0" y="40"/>
                      <a:pt x="0" y="40"/>
                      <a:pt x="0" y="40"/>
                    </a:cubicBezTo>
                    <a:cubicBezTo>
                      <a:pt x="5" y="38"/>
                      <a:pt x="7" y="36"/>
                      <a:pt x="13" y="36"/>
                    </a:cubicBezTo>
                    <a:cubicBezTo>
                      <a:pt x="15" y="36"/>
                      <a:pt x="16" y="34"/>
                      <a:pt x="18" y="34"/>
                    </a:cubicBezTo>
                    <a:cubicBezTo>
                      <a:pt x="18" y="33"/>
                      <a:pt x="20" y="32"/>
                      <a:pt x="23" y="32"/>
                    </a:cubicBezTo>
                    <a:cubicBezTo>
                      <a:pt x="23" y="29"/>
                      <a:pt x="26" y="28"/>
                      <a:pt x="26" y="25"/>
                    </a:cubicBezTo>
                    <a:cubicBezTo>
                      <a:pt x="26" y="22"/>
                      <a:pt x="26" y="19"/>
                      <a:pt x="26" y="17"/>
                    </a:cubicBezTo>
                    <a:cubicBezTo>
                      <a:pt x="25" y="17"/>
                      <a:pt x="23" y="17"/>
                      <a:pt x="22" y="16"/>
                    </a:cubicBezTo>
                    <a:cubicBezTo>
                      <a:pt x="23" y="16"/>
                      <a:pt x="24" y="16"/>
                      <a:pt x="25" y="16"/>
                    </a:cubicBezTo>
                    <a:cubicBezTo>
                      <a:pt x="25" y="14"/>
                      <a:pt x="26" y="12"/>
                      <a:pt x="26" y="10"/>
                    </a:cubicBezTo>
                    <a:cubicBezTo>
                      <a:pt x="25" y="11"/>
                      <a:pt x="25" y="10"/>
                      <a:pt x="23" y="9"/>
                    </a:cubicBezTo>
                    <a:cubicBezTo>
                      <a:pt x="22" y="10"/>
                      <a:pt x="20" y="13"/>
                      <a:pt x="19" y="14"/>
                    </a:cubicBezTo>
                    <a:cubicBezTo>
                      <a:pt x="18" y="13"/>
                      <a:pt x="18" y="13"/>
                      <a:pt x="18" y="12"/>
                    </a:cubicBezTo>
                    <a:cubicBezTo>
                      <a:pt x="20" y="12"/>
                      <a:pt x="21" y="11"/>
                      <a:pt x="22" y="10"/>
                    </a:cubicBezTo>
                    <a:cubicBezTo>
                      <a:pt x="21" y="10"/>
                      <a:pt x="21" y="10"/>
                      <a:pt x="21" y="10"/>
                    </a:cubicBezTo>
                    <a:cubicBezTo>
                      <a:pt x="25" y="8"/>
                      <a:pt x="22" y="5"/>
                      <a:pt x="21" y="1"/>
                    </a:cubicBezTo>
                    <a:cubicBezTo>
                      <a:pt x="14" y="0"/>
                      <a:pt x="16" y="6"/>
                      <a:pt x="12" y="6"/>
                    </a:cubicBezTo>
                    <a:cubicBezTo>
                      <a:pt x="12" y="10"/>
                      <a:pt x="12" y="14"/>
                      <a:pt x="9" y="14"/>
                    </a:cubicBezTo>
                    <a:cubicBezTo>
                      <a:pt x="8" y="14"/>
                      <a:pt x="7" y="14"/>
                      <a:pt x="4" y="14"/>
                    </a:cubicBezTo>
                    <a:cubicBezTo>
                      <a:pt x="4" y="17"/>
                      <a:pt x="3" y="17"/>
                      <a:pt x="0" y="1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9" name="Freeform 375"/>
              <p:cNvSpPr>
                <a:spLocks/>
              </p:cNvSpPr>
              <p:nvPr/>
            </p:nvSpPr>
            <p:spPr bwMode="auto">
              <a:xfrm>
                <a:off x="2290" y="835"/>
                <a:ext cx="128" cy="59"/>
              </a:xfrm>
              <a:custGeom>
                <a:avLst/>
                <a:gdLst>
                  <a:gd name="T0" fmla="*/ 17 w 54"/>
                  <a:gd name="T1" fmla="*/ 22 h 25"/>
                  <a:gd name="T2" fmla="*/ 22 w 54"/>
                  <a:gd name="T3" fmla="*/ 25 h 25"/>
                  <a:gd name="T4" fmla="*/ 44 w 54"/>
                  <a:gd name="T5" fmla="*/ 17 h 25"/>
                  <a:gd name="T6" fmla="*/ 51 w 54"/>
                  <a:gd name="T7" fmla="*/ 14 h 25"/>
                  <a:gd name="T8" fmla="*/ 54 w 54"/>
                  <a:gd name="T9" fmla="*/ 10 h 25"/>
                  <a:gd name="T10" fmla="*/ 50 w 54"/>
                  <a:gd name="T11" fmla="*/ 5 h 25"/>
                  <a:gd name="T12" fmla="*/ 50 w 54"/>
                  <a:gd name="T13" fmla="*/ 2 h 25"/>
                  <a:gd name="T14" fmla="*/ 42 w 54"/>
                  <a:gd name="T15" fmla="*/ 0 h 25"/>
                  <a:gd name="T16" fmla="*/ 36 w 54"/>
                  <a:gd name="T17" fmla="*/ 4 h 25"/>
                  <a:gd name="T18" fmla="*/ 26 w 54"/>
                  <a:gd name="T19" fmla="*/ 4 h 25"/>
                  <a:gd name="T20" fmla="*/ 26 w 54"/>
                  <a:gd name="T21" fmla="*/ 2 h 25"/>
                  <a:gd name="T22" fmla="*/ 17 w 54"/>
                  <a:gd name="T23" fmla="*/ 9 h 25"/>
                  <a:gd name="T24" fmla="*/ 10 w 54"/>
                  <a:gd name="T25" fmla="*/ 5 h 25"/>
                  <a:gd name="T26" fmla="*/ 5 w 54"/>
                  <a:gd name="T27" fmla="*/ 5 h 25"/>
                  <a:gd name="T28" fmla="*/ 4 w 54"/>
                  <a:gd name="T29" fmla="*/ 6 h 25"/>
                  <a:gd name="T30" fmla="*/ 0 w 54"/>
                  <a:gd name="T31" fmla="*/ 8 h 25"/>
                  <a:gd name="T32" fmla="*/ 0 w 54"/>
                  <a:gd name="T33" fmla="*/ 11 h 25"/>
                  <a:gd name="T34" fmla="*/ 0 w 54"/>
                  <a:gd name="T35" fmla="*/ 14 h 25"/>
                  <a:gd name="T36" fmla="*/ 10 w 54"/>
                  <a:gd name="T37" fmla="*/ 14 h 25"/>
                  <a:gd name="T38" fmla="*/ 17 w 54"/>
                  <a:gd name="T39"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25">
                    <a:moveTo>
                      <a:pt x="17" y="22"/>
                    </a:moveTo>
                    <a:cubicBezTo>
                      <a:pt x="18" y="22"/>
                      <a:pt x="22" y="25"/>
                      <a:pt x="22" y="25"/>
                    </a:cubicBezTo>
                    <a:cubicBezTo>
                      <a:pt x="30" y="25"/>
                      <a:pt x="37" y="19"/>
                      <a:pt x="44" y="17"/>
                    </a:cubicBezTo>
                    <a:cubicBezTo>
                      <a:pt x="47" y="16"/>
                      <a:pt x="49" y="17"/>
                      <a:pt x="51" y="14"/>
                    </a:cubicBezTo>
                    <a:cubicBezTo>
                      <a:pt x="51" y="14"/>
                      <a:pt x="54" y="13"/>
                      <a:pt x="54" y="10"/>
                    </a:cubicBezTo>
                    <a:cubicBezTo>
                      <a:pt x="54" y="8"/>
                      <a:pt x="50" y="7"/>
                      <a:pt x="50" y="5"/>
                    </a:cubicBezTo>
                    <a:cubicBezTo>
                      <a:pt x="50" y="3"/>
                      <a:pt x="50" y="2"/>
                      <a:pt x="50" y="2"/>
                    </a:cubicBezTo>
                    <a:cubicBezTo>
                      <a:pt x="49" y="2"/>
                      <a:pt x="43" y="2"/>
                      <a:pt x="42" y="0"/>
                    </a:cubicBezTo>
                    <a:cubicBezTo>
                      <a:pt x="36" y="4"/>
                      <a:pt x="36" y="4"/>
                      <a:pt x="36" y="4"/>
                    </a:cubicBezTo>
                    <a:cubicBezTo>
                      <a:pt x="26" y="4"/>
                      <a:pt x="26" y="4"/>
                      <a:pt x="26" y="4"/>
                    </a:cubicBezTo>
                    <a:cubicBezTo>
                      <a:pt x="26" y="3"/>
                      <a:pt x="26" y="2"/>
                      <a:pt x="26" y="2"/>
                    </a:cubicBezTo>
                    <a:cubicBezTo>
                      <a:pt x="23" y="3"/>
                      <a:pt x="21" y="9"/>
                      <a:pt x="17" y="9"/>
                    </a:cubicBezTo>
                    <a:cubicBezTo>
                      <a:pt x="13" y="9"/>
                      <a:pt x="10" y="5"/>
                      <a:pt x="10" y="5"/>
                    </a:cubicBezTo>
                    <a:cubicBezTo>
                      <a:pt x="10" y="5"/>
                      <a:pt x="7" y="5"/>
                      <a:pt x="5" y="5"/>
                    </a:cubicBezTo>
                    <a:cubicBezTo>
                      <a:pt x="5" y="6"/>
                      <a:pt x="4" y="6"/>
                      <a:pt x="4" y="6"/>
                    </a:cubicBezTo>
                    <a:cubicBezTo>
                      <a:pt x="3" y="7"/>
                      <a:pt x="2" y="8"/>
                      <a:pt x="0" y="8"/>
                    </a:cubicBezTo>
                    <a:cubicBezTo>
                      <a:pt x="4" y="8"/>
                      <a:pt x="6" y="11"/>
                      <a:pt x="0" y="11"/>
                    </a:cubicBezTo>
                    <a:cubicBezTo>
                      <a:pt x="0" y="14"/>
                      <a:pt x="0" y="14"/>
                      <a:pt x="0" y="14"/>
                    </a:cubicBezTo>
                    <a:cubicBezTo>
                      <a:pt x="2" y="12"/>
                      <a:pt x="6" y="14"/>
                      <a:pt x="10" y="14"/>
                    </a:cubicBezTo>
                    <a:cubicBezTo>
                      <a:pt x="8" y="20"/>
                      <a:pt x="12" y="20"/>
                      <a:pt x="17" y="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0" name="Freeform 376"/>
              <p:cNvSpPr>
                <a:spLocks/>
              </p:cNvSpPr>
              <p:nvPr/>
            </p:nvSpPr>
            <p:spPr bwMode="auto">
              <a:xfrm>
                <a:off x="2954" y="1418"/>
                <a:ext cx="42" cy="17"/>
              </a:xfrm>
              <a:custGeom>
                <a:avLst/>
                <a:gdLst>
                  <a:gd name="T0" fmla="*/ 18 w 18"/>
                  <a:gd name="T1" fmla="*/ 0 h 7"/>
                  <a:gd name="T2" fmla="*/ 0 w 18"/>
                  <a:gd name="T3" fmla="*/ 0 h 7"/>
                  <a:gd name="T4" fmla="*/ 0 w 18"/>
                  <a:gd name="T5" fmla="*/ 3 h 7"/>
                  <a:gd name="T6" fmla="*/ 11 w 18"/>
                  <a:gd name="T7" fmla="*/ 7 h 7"/>
                  <a:gd name="T8" fmla="*/ 18 w 18"/>
                  <a:gd name="T9" fmla="*/ 4 h 7"/>
                  <a:gd name="T10" fmla="*/ 18 w 18"/>
                  <a:gd name="T11" fmla="*/ 0 h 7"/>
                </a:gdLst>
                <a:ahLst/>
                <a:cxnLst>
                  <a:cxn ang="0">
                    <a:pos x="T0" y="T1"/>
                  </a:cxn>
                  <a:cxn ang="0">
                    <a:pos x="T2" y="T3"/>
                  </a:cxn>
                  <a:cxn ang="0">
                    <a:pos x="T4" y="T5"/>
                  </a:cxn>
                  <a:cxn ang="0">
                    <a:pos x="T6" y="T7"/>
                  </a:cxn>
                  <a:cxn ang="0">
                    <a:pos x="T8" y="T9"/>
                  </a:cxn>
                  <a:cxn ang="0">
                    <a:pos x="T10" y="T11"/>
                  </a:cxn>
                </a:cxnLst>
                <a:rect l="0" t="0" r="r" b="b"/>
                <a:pathLst>
                  <a:path w="18" h="7">
                    <a:moveTo>
                      <a:pt x="18" y="0"/>
                    </a:moveTo>
                    <a:cubicBezTo>
                      <a:pt x="14" y="3"/>
                      <a:pt x="7" y="0"/>
                      <a:pt x="0" y="0"/>
                    </a:cubicBezTo>
                    <a:cubicBezTo>
                      <a:pt x="0" y="3"/>
                      <a:pt x="0" y="3"/>
                      <a:pt x="0" y="3"/>
                    </a:cubicBezTo>
                    <a:cubicBezTo>
                      <a:pt x="4" y="4"/>
                      <a:pt x="6" y="7"/>
                      <a:pt x="11" y="7"/>
                    </a:cubicBezTo>
                    <a:cubicBezTo>
                      <a:pt x="12" y="7"/>
                      <a:pt x="15" y="6"/>
                      <a:pt x="18" y="4"/>
                    </a:cubicBezTo>
                    <a:cubicBezTo>
                      <a:pt x="18" y="2"/>
                      <a:pt x="18" y="1"/>
                      <a:pt x="18"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1" name="Freeform 377"/>
              <p:cNvSpPr>
                <a:spLocks/>
              </p:cNvSpPr>
              <p:nvPr/>
            </p:nvSpPr>
            <p:spPr bwMode="auto">
              <a:xfrm>
                <a:off x="2715" y="1305"/>
                <a:ext cx="24" cy="49"/>
              </a:xfrm>
              <a:custGeom>
                <a:avLst/>
                <a:gdLst>
                  <a:gd name="T0" fmla="*/ 6 w 10"/>
                  <a:gd name="T1" fmla="*/ 21 h 21"/>
                  <a:gd name="T2" fmla="*/ 10 w 10"/>
                  <a:gd name="T3" fmla="*/ 13 h 21"/>
                  <a:gd name="T4" fmla="*/ 10 w 10"/>
                  <a:gd name="T5" fmla="*/ 9 h 21"/>
                  <a:gd name="T6" fmla="*/ 6 w 10"/>
                  <a:gd name="T7" fmla="*/ 0 h 21"/>
                  <a:gd name="T8" fmla="*/ 0 w 10"/>
                  <a:gd name="T9" fmla="*/ 5 h 21"/>
                  <a:gd name="T10" fmla="*/ 6 w 10"/>
                  <a:gd name="T11" fmla="*/ 21 h 21"/>
                </a:gdLst>
                <a:ahLst/>
                <a:cxnLst>
                  <a:cxn ang="0">
                    <a:pos x="T0" y="T1"/>
                  </a:cxn>
                  <a:cxn ang="0">
                    <a:pos x="T2" y="T3"/>
                  </a:cxn>
                  <a:cxn ang="0">
                    <a:pos x="T4" y="T5"/>
                  </a:cxn>
                  <a:cxn ang="0">
                    <a:pos x="T6" y="T7"/>
                  </a:cxn>
                  <a:cxn ang="0">
                    <a:pos x="T8" y="T9"/>
                  </a:cxn>
                  <a:cxn ang="0">
                    <a:pos x="T10" y="T11"/>
                  </a:cxn>
                </a:cxnLst>
                <a:rect l="0" t="0" r="r" b="b"/>
                <a:pathLst>
                  <a:path w="10" h="21">
                    <a:moveTo>
                      <a:pt x="6" y="21"/>
                    </a:moveTo>
                    <a:cubicBezTo>
                      <a:pt x="6" y="18"/>
                      <a:pt x="8" y="17"/>
                      <a:pt x="10" y="13"/>
                    </a:cubicBezTo>
                    <a:cubicBezTo>
                      <a:pt x="10" y="9"/>
                      <a:pt x="10" y="9"/>
                      <a:pt x="10" y="9"/>
                    </a:cubicBezTo>
                    <a:cubicBezTo>
                      <a:pt x="8" y="6"/>
                      <a:pt x="10" y="2"/>
                      <a:pt x="6" y="0"/>
                    </a:cubicBezTo>
                    <a:cubicBezTo>
                      <a:pt x="4" y="1"/>
                      <a:pt x="4" y="5"/>
                      <a:pt x="0" y="5"/>
                    </a:cubicBezTo>
                    <a:cubicBezTo>
                      <a:pt x="0" y="11"/>
                      <a:pt x="1" y="18"/>
                      <a:pt x="6" y="2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2" name="Freeform 378"/>
              <p:cNvSpPr>
                <a:spLocks/>
              </p:cNvSpPr>
              <p:nvPr/>
            </p:nvSpPr>
            <p:spPr bwMode="auto">
              <a:xfrm>
                <a:off x="2718" y="1267"/>
                <a:ext cx="14" cy="33"/>
              </a:xfrm>
              <a:custGeom>
                <a:avLst/>
                <a:gdLst>
                  <a:gd name="T0" fmla="*/ 2 w 6"/>
                  <a:gd name="T1" fmla="*/ 5 h 14"/>
                  <a:gd name="T2" fmla="*/ 0 w 6"/>
                  <a:gd name="T3" fmla="*/ 10 h 14"/>
                  <a:gd name="T4" fmla="*/ 3 w 6"/>
                  <a:gd name="T5" fmla="*/ 14 h 14"/>
                  <a:gd name="T6" fmla="*/ 6 w 6"/>
                  <a:gd name="T7" fmla="*/ 14 h 14"/>
                  <a:gd name="T8" fmla="*/ 6 w 6"/>
                  <a:gd name="T9" fmla="*/ 0 h 14"/>
                  <a:gd name="T10" fmla="*/ 2 w 6"/>
                  <a:gd name="T11" fmla="*/ 5 h 14"/>
                </a:gdLst>
                <a:ahLst/>
                <a:cxnLst>
                  <a:cxn ang="0">
                    <a:pos x="T0" y="T1"/>
                  </a:cxn>
                  <a:cxn ang="0">
                    <a:pos x="T2" y="T3"/>
                  </a:cxn>
                  <a:cxn ang="0">
                    <a:pos x="T4" y="T5"/>
                  </a:cxn>
                  <a:cxn ang="0">
                    <a:pos x="T6" y="T7"/>
                  </a:cxn>
                  <a:cxn ang="0">
                    <a:pos x="T8" y="T9"/>
                  </a:cxn>
                  <a:cxn ang="0">
                    <a:pos x="T10" y="T11"/>
                  </a:cxn>
                </a:cxnLst>
                <a:rect l="0" t="0" r="r" b="b"/>
                <a:pathLst>
                  <a:path w="6" h="14">
                    <a:moveTo>
                      <a:pt x="2" y="5"/>
                    </a:moveTo>
                    <a:cubicBezTo>
                      <a:pt x="0" y="10"/>
                      <a:pt x="0" y="10"/>
                      <a:pt x="0" y="10"/>
                    </a:cubicBezTo>
                    <a:cubicBezTo>
                      <a:pt x="0" y="12"/>
                      <a:pt x="2" y="14"/>
                      <a:pt x="3" y="14"/>
                    </a:cubicBezTo>
                    <a:cubicBezTo>
                      <a:pt x="4" y="14"/>
                      <a:pt x="5" y="14"/>
                      <a:pt x="6" y="14"/>
                    </a:cubicBezTo>
                    <a:cubicBezTo>
                      <a:pt x="5" y="12"/>
                      <a:pt x="6" y="5"/>
                      <a:pt x="6" y="0"/>
                    </a:cubicBezTo>
                    <a:cubicBezTo>
                      <a:pt x="6" y="0"/>
                      <a:pt x="3" y="5"/>
                      <a:pt x="2"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3" name="Freeform 379"/>
              <p:cNvSpPr>
                <a:spLocks/>
              </p:cNvSpPr>
              <p:nvPr/>
            </p:nvSpPr>
            <p:spPr bwMode="auto">
              <a:xfrm>
                <a:off x="2831" y="986"/>
                <a:ext cx="16" cy="24"/>
              </a:xfrm>
              <a:custGeom>
                <a:avLst/>
                <a:gdLst>
                  <a:gd name="T0" fmla="*/ 7 w 7"/>
                  <a:gd name="T1" fmla="*/ 2 h 10"/>
                  <a:gd name="T2" fmla="*/ 4 w 7"/>
                  <a:gd name="T3" fmla="*/ 0 h 10"/>
                  <a:gd name="T4" fmla="*/ 0 w 7"/>
                  <a:gd name="T5" fmla="*/ 5 h 10"/>
                  <a:gd name="T6" fmla="*/ 7 w 7"/>
                  <a:gd name="T7" fmla="*/ 2 h 10"/>
                </a:gdLst>
                <a:ahLst/>
                <a:cxnLst>
                  <a:cxn ang="0">
                    <a:pos x="T0" y="T1"/>
                  </a:cxn>
                  <a:cxn ang="0">
                    <a:pos x="T2" y="T3"/>
                  </a:cxn>
                  <a:cxn ang="0">
                    <a:pos x="T4" y="T5"/>
                  </a:cxn>
                  <a:cxn ang="0">
                    <a:pos x="T6" y="T7"/>
                  </a:cxn>
                </a:cxnLst>
                <a:rect l="0" t="0" r="r" b="b"/>
                <a:pathLst>
                  <a:path w="7" h="10">
                    <a:moveTo>
                      <a:pt x="7" y="2"/>
                    </a:moveTo>
                    <a:cubicBezTo>
                      <a:pt x="7" y="1"/>
                      <a:pt x="5" y="1"/>
                      <a:pt x="4" y="0"/>
                    </a:cubicBezTo>
                    <a:cubicBezTo>
                      <a:pt x="2" y="1"/>
                      <a:pt x="1" y="3"/>
                      <a:pt x="0" y="5"/>
                    </a:cubicBezTo>
                    <a:cubicBezTo>
                      <a:pt x="4" y="10"/>
                      <a:pt x="7" y="4"/>
                      <a:pt x="7"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4" name="Freeform 380"/>
              <p:cNvSpPr>
                <a:spLocks/>
              </p:cNvSpPr>
              <p:nvPr/>
            </p:nvSpPr>
            <p:spPr bwMode="auto">
              <a:xfrm>
                <a:off x="3185" y="662"/>
                <a:ext cx="147" cy="104"/>
              </a:xfrm>
              <a:custGeom>
                <a:avLst/>
                <a:gdLst>
                  <a:gd name="T0" fmla="*/ 20 w 62"/>
                  <a:gd name="T1" fmla="*/ 43 h 44"/>
                  <a:gd name="T2" fmla="*/ 33 w 62"/>
                  <a:gd name="T3" fmla="*/ 42 h 44"/>
                  <a:gd name="T4" fmla="*/ 17 w 62"/>
                  <a:gd name="T5" fmla="*/ 29 h 44"/>
                  <a:gd name="T6" fmla="*/ 23 w 62"/>
                  <a:gd name="T7" fmla="*/ 21 h 44"/>
                  <a:gd name="T8" fmla="*/ 42 w 62"/>
                  <a:gd name="T9" fmla="*/ 12 h 44"/>
                  <a:gd name="T10" fmla="*/ 62 w 62"/>
                  <a:gd name="T11" fmla="*/ 0 h 44"/>
                  <a:gd name="T12" fmla="*/ 52 w 62"/>
                  <a:gd name="T13" fmla="*/ 0 h 44"/>
                  <a:gd name="T14" fmla="*/ 37 w 62"/>
                  <a:gd name="T15" fmla="*/ 4 h 44"/>
                  <a:gd name="T16" fmla="*/ 33 w 62"/>
                  <a:gd name="T17" fmla="*/ 4 h 44"/>
                  <a:gd name="T18" fmla="*/ 12 w 62"/>
                  <a:gd name="T19" fmla="*/ 12 h 44"/>
                  <a:gd name="T20" fmla="*/ 15 w 62"/>
                  <a:gd name="T21" fmla="*/ 16 h 44"/>
                  <a:gd name="T22" fmla="*/ 7 w 62"/>
                  <a:gd name="T23" fmla="*/ 20 h 44"/>
                  <a:gd name="T24" fmla="*/ 4 w 62"/>
                  <a:gd name="T25" fmla="*/ 24 h 44"/>
                  <a:gd name="T26" fmla="*/ 0 w 62"/>
                  <a:gd name="T27" fmla="*/ 35 h 44"/>
                  <a:gd name="T28" fmla="*/ 10 w 62"/>
                  <a:gd name="T29" fmla="*/ 41 h 44"/>
                  <a:gd name="T30" fmla="*/ 20 w 62"/>
                  <a:gd name="T31"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 h="44">
                    <a:moveTo>
                      <a:pt x="20" y="43"/>
                    </a:moveTo>
                    <a:cubicBezTo>
                      <a:pt x="23" y="43"/>
                      <a:pt x="28" y="44"/>
                      <a:pt x="33" y="42"/>
                    </a:cubicBezTo>
                    <a:cubicBezTo>
                      <a:pt x="28" y="41"/>
                      <a:pt x="17" y="34"/>
                      <a:pt x="17" y="29"/>
                    </a:cubicBezTo>
                    <a:cubicBezTo>
                      <a:pt x="17" y="27"/>
                      <a:pt x="23" y="23"/>
                      <a:pt x="23" y="21"/>
                    </a:cubicBezTo>
                    <a:cubicBezTo>
                      <a:pt x="23" y="21"/>
                      <a:pt x="33" y="12"/>
                      <a:pt x="42" y="12"/>
                    </a:cubicBezTo>
                    <a:cubicBezTo>
                      <a:pt x="48" y="12"/>
                      <a:pt x="62" y="1"/>
                      <a:pt x="62" y="0"/>
                    </a:cubicBezTo>
                    <a:cubicBezTo>
                      <a:pt x="52" y="0"/>
                      <a:pt x="52" y="0"/>
                      <a:pt x="52" y="0"/>
                    </a:cubicBezTo>
                    <a:cubicBezTo>
                      <a:pt x="49" y="5"/>
                      <a:pt x="43" y="1"/>
                      <a:pt x="37" y="4"/>
                    </a:cubicBezTo>
                    <a:cubicBezTo>
                      <a:pt x="33" y="4"/>
                      <a:pt x="33" y="4"/>
                      <a:pt x="33" y="4"/>
                    </a:cubicBezTo>
                    <a:cubicBezTo>
                      <a:pt x="27" y="6"/>
                      <a:pt x="17" y="12"/>
                      <a:pt x="12" y="12"/>
                    </a:cubicBezTo>
                    <a:cubicBezTo>
                      <a:pt x="12" y="12"/>
                      <a:pt x="14" y="15"/>
                      <a:pt x="15" y="16"/>
                    </a:cubicBezTo>
                    <a:cubicBezTo>
                      <a:pt x="12" y="18"/>
                      <a:pt x="11" y="18"/>
                      <a:pt x="7" y="20"/>
                    </a:cubicBezTo>
                    <a:cubicBezTo>
                      <a:pt x="11" y="23"/>
                      <a:pt x="11" y="24"/>
                      <a:pt x="4" y="24"/>
                    </a:cubicBezTo>
                    <a:cubicBezTo>
                      <a:pt x="7" y="28"/>
                      <a:pt x="3" y="33"/>
                      <a:pt x="0" y="35"/>
                    </a:cubicBezTo>
                    <a:cubicBezTo>
                      <a:pt x="3" y="37"/>
                      <a:pt x="5" y="40"/>
                      <a:pt x="10" y="41"/>
                    </a:cubicBezTo>
                    <a:cubicBezTo>
                      <a:pt x="10" y="40"/>
                      <a:pt x="16" y="43"/>
                      <a:pt x="20" y="4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5" name="Freeform 381"/>
              <p:cNvSpPr>
                <a:spLocks/>
              </p:cNvSpPr>
              <p:nvPr/>
            </p:nvSpPr>
            <p:spPr bwMode="auto">
              <a:xfrm>
                <a:off x="2484" y="967"/>
                <a:ext cx="132" cy="173"/>
              </a:xfrm>
              <a:custGeom>
                <a:avLst/>
                <a:gdLst>
                  <a:gd name="T0" fmla="*/ 10 w 56"/>
                  <a:gd name="T1" fmla="*/ 10 h 73"/>
                  <a:gd name="T2" fmla="*/ 10 w 56"/>
                  <a:gd name="T3" fmla="*/ 20 h 73"/>
                  <a:gd name="T4" fmla="*/ 14 w 56"/>
                  <a:gd name="T5" fmla="*/ 30 h 73"/>
                  <a:gd name="T6" fmla="*/ 20 w 56"/>
                  <a:gd name="T7" fmla="*/ 23 h 73"/>
                  <a:gd name="T8" fmla="*/ 17 w 56"/>
                  <a:gd name="T9" fmla="*/ 31 h 73"/>
                  <a:gd name="T10" fmla="*/ 24 w 56"/>
                  <a:gd name="T11" fmla="*/ 34 h 73"/>
                  <a:gd name="T12" fmla="*/ 29 w 56"/>
                  <a:gd name="T13" fmla="*/ 41 h 73"/>
                  <a:gd name="T14" fmla="*/ 18 w 56"/>
                  <a:gd name="T15" fmla="*/ 50 h 73"/>
                  <a:gd name="T16" fmla="*/ 16 w 56"/>
                  <a:gd name="T17" fmla="*/ 58 h 73"/>
                  <a:gd name="T18" fmla="*/ 26 w 56"/>
                  <a:gd name="T19" fmla="*/ 62 h 73"/>
                  <a:gd name="T20" fmla="*/ 30 w 56"/>
                  <a:gd name="T21" fmla="*/ 59 h 73"/>
                  <a:gd name="T22" fmla="*/ 14 w 56"/>
                  <a:gd name="T23" fmla="*/ 73 h 73"/>
                  <a:gd name="T24" fmla="*/ 25 w 56"/>
                  <a:gd name="T25" fmla="*/ 69 h 73"/>
                  <a:gd name="T26" fmla="*/ 25 w 56"/>
                  <a:gd name="T27" fmla="*/ 67 h 73"/>
                  <a:gd name="T28" fmla="*/ 50 w 56"/>
                  <a:gd name="T29" fmla="*/ 67 h 73"/>
                  <a:gd name="T30" fmla="*/ 54 w 56"/>
                  <a:gd name="T31" fmla="*/ 61 h 73"/>
                  <a:gd name="T32" fmla="*/ 51 w 56"/>
                  <a:gd name="T33" fmla="*/ 58 h 73"/>
                  <a:gd name="T34" fmla="*/ 55 w 56"/>
                  <a:gd name="T35" fmla="*/ 56 h 73"/>
                  <a:gd name="T36" fmla="*/ 56 w 56"/>
                  <a:gd name="T37" fmla="*/ 49 h 73"/>
                  <a:gd name="T38" fmla="*/ 49 w 56"/>
                  <a:gd name="T39" fmla="*/ 48 h 73"/>
                  <a:gd name="T40" fmla="*/ 49 w 56"/>
                  <a:gd name="T41" fmla="*/ 45 h 73"/>
                  <a:gd name="T42" fmla="*/ 45 w 56"/>
                  <a:gd name="T43" fmla="*/ 41 h 73"/>
                  <a:gd name="T44" fmla="*/ 40 w 56"/>
                  <a:gd name="T45" fmla="*/ 34 h 73"/>
                  <a:gd name="T46" fmla="*/ 39 w 56"/>
                  <a:gd name="T47" fmla="*/ 31 h 73"/>
                  <a:gd name="T48" fmla="*/ 32 w 56"/>
                  <a:gd name="T49" fmla="*/ 21 h 73"/>
                  <a:gd name="T50" fmla="*/ 24 w 56"/>
                  <a:gd name="T51" fmla="*/ 19 h 73"/>
                  <a:gd name="T52" fmla="*/ 34 w 56"/>
                  <a:gd name="T53" fmla="*/ 15 h 73"/>
                  <a:gd name="T54" fmla="*/ 34 w 56"/>
                  <a:gd name="T55" fmla="*/ 11 h 73"/>
                  <a:gd name="T56" fmla="*/ 22 w 56"/>
                  <a:gd name="T57" fmla="*/ 3 h 73"/>
                  <a:gd name="T58" fmla="*/ 8 w 56"/>
                  <a:gd name="T59" fmla="*/ 1 h 73"/>
                  <a:gd name="T60" fmla="*/ 10 w 56"/>
                  <a:gd name="T61" fmla="*/ 3 h 73"/>
                  <a:gd name="T62" fmla="*/ 10 w 56"/>
                  <a:gd name="T63" fmla="*/ 4 h 73"/>
                  <a:gd name="T64" fmla="*/ 8 w 56"/>
                  <a:gd name="T65" fmla="*/ 5 h 73"/>
                  <a:gd name="T66" fmla="*/ 10 w 56"/>
                  <a:gd name="T67" fmla="*/ 1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 h="73">
                    <a:moveTo>
                      <a:pt x="10" y="10"/>
                    </a:moveTo>
                    <a:cubicBezTo>
                      <a:pt x="10" y="12"/>
                      <a:pt x="8" y="20"/>
                      <a:pt x="10" y="20"/>
                    </a:cubicBezTo>
                    <a:cubicBezTo>
                      <a:pt x="10" y="23"/>
                      <a:pt x="9" y="22"/>
                      <a:pt x="14" y="30"/>
                    </a:cubicBezTo>
                    <a:cubicBezTo>
                      <a:pt x="15" y="28"/>
                      <a:pt x="17" y="25"/>
                      <a:pt x="20" y="23"/>
                    </a:cubicBezTo>
                    <a:cubicBezTo>
                      <a:pt x="20" y="26"/>
                      <a:pt x="17" y="27"/>
                      <a:pt x="17" y="31"/>
                    </a:cubicBezTo>
                    <a:cubicBezTo>
                      <a:pt x="17" y="33"/>
                      <a:pt x="20" y="34"/>
                      <a:pt x="24" y="34"/>
                    </a:cubicBezTo>
                    <a:cubicBezTo>
                      <a:pt x="24" y="38"/>
                      <a:pt x="26" y="39"/>
                      <a:pt x="29" y="41"/>
                    </a:cubicBezTo>
                    <a:cubicBezTo>
                      <a:pt x="26" y="46"/>
                      <a:pt x="21" y="43"/>
                      <a:pt x="18" y="50"/>
                    </a:cubicBezTo>
                    <a:cubicBezTo>
                      <a:pt x="18" y="50"/>
                      <a:pt x="16" y="55"/>
                      <a:pt x="16" y="58"/>
                    </a:cubicBezTo>
                    <a:cubicBezTo>
                      <a:pt x="16" y="60"/>
                      <a:pt x="25" y="62"/>
                      <a:pt x="26" y="62"/>
                    </a:cubicBezTo>
                    <a:cubicBezTo>
                      <a:pt x="27" y="62"/>
                      <a:pt x="29" y="61"/>
                      <a:pt x="30" y="59"/>
                    </a:cubicBezTo>
                    <a:cubicBezTo>
                      <a:pt x="28" y="66"/>
                      <a:pt x="14" y="62"/>
                      <a:pt x="14" y="73"/>
                    </a:cubicBezTo>
                    <a:cubicBezTo>
                      <a:pt x="15" y="70"/>
                      <a:pt x="21" y="69"/>
                      <a:pt x="25" y="69"/>
                    </a:cubicBezTo>
                    <a:cubicBezTo>
                      <a:pt x="25" y="68"/>
                      <a:pt x="25" y="68"/>
                      <a:pt x="25" y="67"/>
                    </a:cubicBezTo>
                    <a:cubicBezTo>
                      <a:pt x="50" y="67"/>
                      <a:pt x="50" y="67"/>
                      <a:pt x="50" y="67"/>
                    </a:cubicBezTo>
                    <a:cubicBezTo>
                      <a:pt x="52" y="64"/>
                      <a:pt x="51" y="62"/>
                      <a:pt x="54" y="61"/>
                    </a:cubicBezTo>
                    <a:cubicBezTo>
                      <a:pt x="53" y="60"/>
                      <a:pt x="51" y="60"/>
                      <a:pt x="51" y="58"/>
                    </a:cubicBezTo>
                    <a:cubicBezTo>
                      <a:pt x="51" y="57"/>
                      <a:pt x="54" y="56"/>
                      <a:pt x="55" y="56"/>
                    </a:cubicBezTo>
                    <a:cubicBezTo>
                      <a:pt x="54" y="53"/>
                      <a:pt x="55" y="52"/>
                      <a:pt x="56" y="49"/>
                    </a:cubicBezTo>
                    <a:cubicBezTo>
                      <a:pt x="54" y="48"/>
                      <a:pt x="53" y="47"/>
                      <a:pt x="49" y="48"/>
                    </a:cubicBezTo>
                    <a:cubicBezTo>
                      <a:pt x="49" y="47"/>
                      <a:pt x="49" y="46"/>
                      <a:pt x="49" y="45"/>
                    </a:cubicBezTo>
                    <a:cubicBezTo>
                      <a:pt x="47" y="45"/>
                      <a:pt x="45" y="44"/>
                      <a:pt x="45" y="41"/>
                    </a:cubicBezTo>
                    <a:cubicBezTo>
                      <a:pt x="42" y="40"/>
                      <a:pt x="42" y="38"/>
                      <a:pt x="40" y="34"/>
                    </a:cubicBezTo>
                    <a:cubicBezTo>
                      <a:pt x="38" y="34"/>
                      <a:pt x="39" y="32"/>
                      <a:pt x="39" y="31"/>
                    </a:cubicBezTo>
                    <a:cubicBezTo>
                      <a:pt x="39" y="27"/>
                      <a:pt x="32" y="24"/>
                      <a:pt x="32" y="21"/>
                    </a:cubicBezTo>
                    <a:cubicBezTo>
                      <a:pt x="31" y="21"/>
                      <a:pt x="25" y="21"/>
                      <a:pt x="24" y="19"/>
                    </a:cubicBezTo>
                    <a:cubicBezTo>
                      <a:pt x="26" y="19"/>
                      <a:pt x="34" y="16"/>
                      <a:pt x="34" y="15"/>
                    </a:cubicBezTo>
                    <a:cubicBezTo>
                      <a:pt x="34" y="14"/>
                      <a:pt x="34" y="13"/>
                      <a:pt x="34" y="11"/>
                    </a:cubicBezTo>
                    <a:cubicBezTo>
                      <a:pt x="0" y="10"/>
                      <a:pt x="22" y="8"/>
                      <a:pt x="22" y="3"/>
                    </a:cubicBezTo>
                    <a:cubicBezTo>
                      <a:pt x="14" y="3"/>
                      <a:pt x="9" y="0"/>
                      <a:pt x="8" y="1"/>
                    </a:cubicBezTo>
                    <a:cubicBezTo>
                      <a:pt x="8" y="2"/>
                      <a:pt x="9" y="2"/>
                      <a:pt x="10" y="3"/>
                    </a:cubicBezTo>
                    <a:cubicBezTo>
                      <a:pt x="10" y="4"/>
                      <a:pt x="10" y="4"/>
                      <a:pt x="10" y="4"/>
                    </a:cubicBezTo>
                    <a:cubicBezTo>
                      <a:pt x="10" y="4"/>
                      <a:pt x="9" y="5"/>
                      <a:pt x="8" y="5"/>
                    </a:cubicBezTo>
                    <a:cubicBezTo>
                      <a:pt x="7" y="6"/>
                      <a:pt x="10" y="6"/>
                      <a:pt x="10" y="1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6" name="Freeform 382"/>
              <p:cNvSpPr>
                <a:spLocks/>
              </p:cNvSpPr>
              <p:nvPr/>
            </p:nvSpPr>
            <p:spPr bwMode="auto">
              <a:xfrm>
                <a:off x="3093" y="1414"/>
                <a:ext cx="31" cy="26"/>
              </a:xfrm>
              <a:custGeom>
                <a:avLst/>
                <a:gdLst>
                  <a:gd name="T0" fmla="*/ 11 w 13"/>
                  <a:gd name="T1" fmla="*/ 2 h 11"/>
                  <a:gd name="T2" fmla="*/ 13 w 13"/>
                  <a:gd name="T3" fmla="*/ 0 h 11"/>
                  <a:gd name="T4" fmla="*/ 0 w 13"/>
                  <a:gd name="T5" fmla="*/ 6 h 11"/>
                  <a:gd name="T6" fmla="*/ 2 w 13"/>
                  <a:gd name="T7" fmla="*/ 11 h 11"/>
                  <a:gd name="T8" fmla="*/ 11 w 13"/>
                  <a:gd name="T9" fmla="*/ 2 h 11"/>
                </a:gdLst>
                <a:ahLst/>
                <a:cxnLst>
                  <a:cxn ang="0">
                    <a:pos x="T0" y="T1"/>
                  </a:cxn>
                  <a:cxn ang="0">
                    <a:pos x="T2" y="T3"/>
                  </a:cxn>
                  <a:cxn ang="0">
                    <a:pos x="T4" y="T5"/>
                  </a:cxn>
                  <a:cxn ang="0">
                    <a:pos x="T6" y="T7"/>
                  </a:cxn>
                  <a:cxn ang="0">
                    <a:pos x="T8" y="T9"/>
                  </a:cxn>
                </a:cxnLst>
                <a:rect l="0" t="0" r="r" b="b"/>
                <a:pathLst>
                  <a:path w="13" h="11">
                    <a:moveTo>
                      <a:pt x="11" y="2"/>
                    </a:moveTo>
                    <a:cubicBezTo>
                      <a:pt x="12" y="2"/>
                      <a:pt x="13" y="1"/>
                      <a:pt x="13" y="0"/>
                    </a:cubicBezTo>
                    <a:cubicBezTo>
                      <a:pt x="9" y="1"/>
                      <a:pt x="2" y="5"/>
                      <a:pt x="0" y="6"/>
                    </a:cubicBezTo>
                    <a:cubicBezTo>
                      <a:pt x="2" y="11"/>
                      <a:pt x="2" y="11"/>
                      <a:pt x="2" y="11"/>
                    </a:cubicBezTo>
                    <a:cubicBezTo>
                      <a:pt x="8" y="9"/>
                      <a:pt x="11" y="7"/>
                      <a:pt x="11"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7" name="Freeform 383"/>
              <p:cNvSpPr>
                <a:spLocks/>
              </p:cNvSpPr>
              <p:nvPr/>
            </p:nvSpPr>
            <p:spPr bwMode="auto">
              <a:xfrm>
                <a:off x="3292" y="2354"/>
                <a:ext cx="129" cy="271"/>
              </a:xfrm>
              <a:custGeom>
                <a:avLst/>
                <a:gdLst>
                  <a:gd name="T0" fmla="*/ 46 w 55"/>
                  <a:gd name="T1" fmla="*/ 0 h 115"/>
                  <a:gd name="T2" fmla="*/ 31 w 55"/>
                  <a:gd name="T3" fmla="*/ 25 h 115"/>
                  <a:gd name="T4" fmla="*/ 28 w 55"/>
                  <a:gd name="T5" fmla="*/ 25 h 115"/>
                  <a:gd name="T6" fmla="*/ 28 w 55"/>
                  <a:gd name="T7" fmla="*/ 29 h 115"/>
                  <a:gd name="T8" fmla="*/ 20 w 55"/>
                  <a:gd name="T9" fmla="*/ 34 h 115"/>
                  <a:gd name="T10" fmla="*/ 11 w 55"/>
                  <a:gd name="T11" fmla="*/ 36 h 115"/>
                  <a:gd name="T12" fmla="*/ 7 w 55"/>
                  <a:gd name="T13" fmla="*/ 51 h 115"/>
                  <a:gd name="T14" fmla="*/ 11 w 55"/>
                  <a:gd name="T15" fmla="*/ 65 h 115"/>
                  <a:gd name="T16" fmla="*/ 0 w 55"/>
                  <a:gd name="T17" fmla="*/ 82 h 115"/>
                  <a:gd name="T18" fmla="*/ 0 w 55"/>
                  <a:gd name="T19" fmla="*/ 91 h 115"/>
                  <a:gd name="T20" fmla="*/ 3 w 55"/>
                  <a:gd name="T21" fmla="*/ 94 h 115"/>
                  <a:gd name="T22" fmla="*/ 0 w 55"/>
                  <a:gd name="T23" fmla="*/ 98 h 115"/>
                  <a:gd name="T24" fmla="*/ 8 w 55"/>
                  <a:gd name="T25" fmla="*/ 113 h 115"/>
                  <a:gd name="T26" fmla="*/ 11 w 55"/>
                  <a:gd name="T27" fmla="*/ 115 h 115"/>
                  <a:gd name="T28" fmla="*/ 28 w 55"/>
                  <a:gd name="T29" fmla="*/ 91 h 115"/>
                  <a:gd name="T30" fmla="*/ 39 w 55"/>
                  <a:gd name="T31" fmla="*/ 68 h 115"/>
                  <a:gd name="T32" fmla="*/ 46 w 55"/>
                  <a:gd name="T33" fmla="*/ 44 h 115"/>
                  <a:gd name="T34" fmla="*/ 49 w 55"/>
                  <a:gd name="T35" fmla="*/ 39 h 115"/>
                  <a:gd name="T36" fmla="*/ 55 w 55"/>
                  <a:gd name="T37" fmla="*/ 26 h 115"/>
                  <a:gd name="T38" fmla="*/ 55 w 55"/>
                  <a:gd name="T39" fmla="*/ 11 h 115"/>
                  <a:gd name="T40" fmla="*/ 46 w 55"/>
                  <a:gd name="T4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15">
                    <a:moveTo>
                      <a:pt x="46" y="0"/>
                    </a:moveTo>
                    <a:cubicBezTo>
                      <a:pt x="43" y="6"/>
                      <a:pt x="39" y="25"/>
                      <a:pt x="31" y="25"/>
                    </a:cubicBezTo>
                    <a:cubicBezTo>
                      <a:pt x="30" y="25"/>
                      <a:pt x="29" y="25"/>
                      <a:pt x="28" y="25"/>
                    </a:cubicBezTo>
                    <a:cubicBezTo>
                      <a:pt x="28" y="26"/>
                      <a:pt x="28" y="28"/>
                      <a:pt x="28" y="29"/>
                    </a:cubicBezTo>
                    <a:cubicBezTo>
                      <a:pt x="25" y="30"/>
                      <a:pt x="23" y="34"/>
                      <a:pt x="20" y="34"/>
                    </a:cubicBezTo>
                    <a:cubicBezTo>
                      <a:pt x="16" y="34"/>
                      <a:pt x="15" y="36"/>
                      <a:pt x="11" y="36"/>
                    </a:cubicBezTo>
                    <a:cubicBezTo>
                      <a:pt x="7" y="51"/>
                      <a:pt x="7" y="51"/>
                      <a:pt x="7" y="51"/>
                    </a:cubicBezTo>
                    <a:cubicBezTo>
                      <a:pt x="7" y="56"/>
                      <a:pt x="11" y="58"/>
                      <a:pt x="11" y="65"/>
                    </a:cubicBezTo>
                    <a:cubicBezTo>
                      <a:pt x="11" y="69"/>
                      <a:pt x="7" y="82"/>
                      <a:pt x="0" y="82"/>
                    </a:cubicBezTo>
                    <a:cubicBezTo>
                      <a:pt x="3" y="87"/>
                      <a:pt x="0" y="86"/>
                      <a:pt x="0" y="91"/>
                    </a:cubicBezTo>
                    <a:cubicBezTo>
                      <a:pt x="0" y="92"/>
                      <a:pt x="2" y="94"/>
                      <a:pt x="3" y="94"/>
                    </a:cubicBezTo>
                    <a:cubicBezTo>
                      <a:pt x="2" y="96"/>
                      <a:pt x="0" y="95"/>
                      <a:pt x="0" y="98"/>
                    </a:cubicBezTo>
                    <a:cubicBezTo>
                      <a:pt x="0" y="105"/>
                      <a:pt x="1" y="113"/>
                      <a:pt x="8" y="113"/>
                    </a:cubicBezTo>
                    <a:cubicBezTo>
                      <a:pt x="8" y="114"/>
                      <a:pt x="11" y="115"/>
                      <a:pt x="11" y="115"/>
                    </a:cubicBezTo>
                    <a:cubicBezTo>
                      <a:pt x="23" y="115"/>
                      <a:pt x="28" y="106"/>
                      <a:pt x="28" y="91"/>
                    </a:cubicBezTo>
                    <a:cubicBezTo>
                      <a:pt x="33" y="91"/>
                      <a:pt x="39" y="73"/>
                      <a:pt x="39" y="68"/>
                    </a:cubicBezTo>
                    <a:cubicBezTo>
                      <a:pt x="39" y="59"/>
                      <a:pt x="46" y="53"/>
                      <a:pt x="46" y="44"/>
                    </a:cubicBezTo>
                    <a:cubicBezTo>
                      <a:pt x="48" y="44"/>
                      <a:pt x="49" y="40"/>
                      <a:pt x="49" y="39"/>
                    </a:cubicBezTo>
                    <a:cubicBezTo>
                      <a:pt x="49" y="34"/>
                      <a:pt x="55" y="31"/>
                      <a:pt x="55" y="26"/>
                    </a:cubicBezTo>
                    <a:cubicBezTo>
                      <a:pt x="55" y="19"/>
                      <a:pt x="52" y="15"/>
                      <a:pt x="55" y="11"/>
                    </a:cubicBezTo>
                    <a:cubicBezTo>
                      <a:pt x="52" y="9"/>
                      <a:pt x="47" y="6"/>
                      <a:pt x="46"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8" name="Freeform 384"/>
              <p:cNvSpPr>
                <a:spLocks noEditPoints="1"/>
              </p:cNvSpPr>
              <p:nvPr/>
            </p:nvSpPr>
            <p:spPr bwMode="auto">
              <a:xfrm>
                <a:off x="2311" y="636"/>
                <a:ext cx="2641" cy="2173"/>
              </a:xfrm>
              <a:custGeom>
                <a:avLst/>
                <a:gdLst>
                  <a:gd name="T0" fmla="*/ 822 w 1118"/>
                  <a:gd name="T1" fmla="*/ 594 h 920"/>
                  <a:gd name="T2" fmla="*/ 813 w 1118"/>
                  <a:gd name="T3" fmla="*/ 527 h 920"/>
                  <a:gd name="T4" fmla="*/ 877 w 1118"/>
                  <a:gd name="T5" fmla="*/ 520 h 920"/>
                  <a:gd name="T6" fmla="*/ 893 w 1118"/>
                  <a:gd name="T7" fmla="*/ 434 h 920"/>
                  <a:gd name="T8" fmla="*/ 920 w 1118"/>
                  <a:gd name="T9" fmla="*/ 351 h 920"/>
                  <a:gd name="T10" fmla="*/ 883 w 1118"/>
                  <a:gd name="T11" fmla="*/ 297 h 920"/>
                  <a:gd name="T12" fmla="*/ 935 w 1118"/>
                  <a:gd name="T13" fmla="*/ 307 h 920"/>
                  <a:gd name="T14" fmla="*/ 939 w 1118"/>
                  <a:gd name="T15" fmla="*/ 292 h 920"/>
                  <a:gd name="T16" fmla="*/ 977 w 1118"/>
                  <a:gd name="T17" fmla="*/ 219 h 920"/>
                  <a:gd name="T18" fmla="*/ 953 w 1118"/>
                  <a:gd name="T19" fmla="*/ 133 h 920"/>
                  <a:gd name="T20" fmla="*/ 1020 w 1118"/>
                  <a:gd name="T21" fmla="*/ 121 h 920"/>
                  <a:gd name="T22" fmla="*/ 1057 w 1118"/>
                  <a:gd name="T23" fmla="*/ 173 h 920"/>
                  <a:gd name="T24" fmla="*/ 1076 w 1118"/>
                  <a:gd name="T25" fmla="*/ 112 h 920"/>
                  <a:gd name="T26" fmla="*/ 1111 w 1118"/>
                  <a:gd name="T27" fmla="*/ 89 h 920"/>
                  <a:gd name="T28" fmla="*/ 933 w 1118"/>
                  <a:gd name="T29" fmla="*/ 59 h 920"/>
                  <a:gd name="T30" fmla="*/ 832 w 1118"/>
                  <a:gd name="T31" fmla="*/ 44 h 920"/>
                  <a:gd name="T32" fmla="*/ 770 w 1118"/>
                  <a:gd name="T33" fmla="*/ 50 h 920"/>
                  <a:gd name="T34" fmla="*/ 663 w 1118"/>
                  <a:gd name="T35" fmla="*/ 31 h 920"/>
                  <a:gd name="T36" fmla="*/ 594 w 1118"/>
                  <a:gd name="T37" fmla="*/ 2 h 920"/>
                  <a:gd name="T38" fmla="*/ 503 w 1118"/>
                  <a:gd name="T39" fmla="*/ 36 h 920"/>
                  <a:gd name="T40" fmla="*/ 497 w 1118"/>
                  <a:gd name="T41" fmla="*/ 66 h 920"/>
                  <a:gd name="T42" fmla="*/ 453 w 1118"/>
                  <a:gd name="T43" fmla="*/ 42 h 920"/>
                  <a:gd name="T44" fmla="*/ 378 w 1118"/>
                  <a:gd name="T45" fmla="*/ 69 h 920"/>
                  <a:gd name="T46" fmla="*/ 339 w 1118"/>
                  <a:gd name="T47" fmla="*/ 82 h 920"/>
                  <a:gd name="T48" fmla="*/ 327 w 1118"/>
                  <a:gd name="T49" fmla="*/ 73 h 920"/>
                  <a:gd name="T50" fmla="*/ 203 w 1118"/>
                  <a:gd name="T51" fmla="*/ 64 h 920"/>
                  <a:gd name="T52" fmla="*/ 146 w 1118"/>
                  <a:gd name="T53" fmla="*/ 116 h 920"/>
                  <a:gd name="T54" fmla="*/ 222 w 1118"/>
                  <a:gd name="T55" fmla="*/ 134 h 920"/>
                  <a:gd name="T56" fmla="*/ 243 w 1118"/>
                  <a:gd name="T57" fmla="*/ 130 h 920"/>
                  <a:gd name="T58" fmla="*/ 239 w 1118"/>
                  <a:gd name="T59" fmla="*/ 169 h 920"/>
                  <a:gd name="T60" fmla="*/ 178 w 1118"/>
                  <a:gd name="T61" fmla="*/ 154 h 920"/>
                  <a:gd name="T62" fmla="*/ 110 w 1118"/>
                  <a:gd name="T63" fmla="*/ 214 h 920"/>
                  <a:gd name="T64" fmla="*/ 58 w 1118"/>
                  <a:gd name="T65" fmla="*/ 302 h 920"/>
                  <a:gd name="T66" fmla="*/ 168 w 1118"/>
                  <a:gd name="T67" fmla="*/ 262 h 920"/>
                  <a:gd name="T68" fmla="*/ 230 w 1118"/>
                  <a:gd name="T69" fmla="*/ 323 h 920"/>
                  <a:gd name="T70" fmla="*/ 195 w 1118"/>
                  <a:gd name="T71" fmla="*/ 254 h 920"/>
                  <a:gd name="T72" fmla="*/ 258 w 1118"/>
                  <a:gd name="T73" fmla="*/ 321 h 920"/>
                  <a:gd name="T74" fmla="*/ 288 w 1118"/>
                  <a:gd name="T75" fmla="*/ 288 h 920"/>
                  <a:gd name="T76" fmla="*/ 310 w 1118"/>
                  <a:gd name="T77" fmla="*/ 239 h 920"/>
                  <a:gd name="T78" fmla="*/ 352 w 1118"/>
                  <a:gd name="T79" fmla="*/ 237 h 920"/>
                  <a:gd name="T80" fmla="*/ 359 w 1118"/>
                  <a:gd name="T81" fmla="*/ 283 h 920"/>
                  <a:gd name="T82" fmla="*/ 285 w 1118"/>
                  <a:gd name="T83" fmla="*/ 296 h 920"/>
                  <a:gd name="T84" fmla="*/ 349 w 1118"/>
                  <a:gd name="T85" fmla="*/ 321 h 920"/>
                  <a:gd name="T86" fmla="*/ 306 w 1118"/>
                  <a:gd name="T87" fmla="*/ 370 h 920"/>
                  <a:gd name="T88" fmla="*/ 197 w 1118"/>
                  <a:gd name="T89" fmla="*/ 353 h 920"/>
                  <a:gd name="T90" fmla="*/ 119 w 1118"/>
                  <a:gd name="T91" fmla="*/ 328 h 920"/>
                  <a:gd name="T92" fmla="*/ 31 w 1118"/>
                  <a:gd name="T93" fmla="*/ 399 h 920"/>
                  <a:gd name="T94" fmla="*/ 4 w 1118"/>
                  <a:gd name="T95" fmla="*/ 517 h 920"/>
                  <a:gd name="T96" fmla="*/ 154 w 1118"/>
                  <a:gd name="T97" fmla="*/ 578 h 920"/>
                  <a:gd name="T98" fmla="*/ 181 w 1118"/>
                  <a:gd name="T99" fmla="*/ 636 h 920"/>
                  <a:gd name="T100" fmla="*/ 200 w 1118"/>
                  <a:gd name="T101" fmla="*/ 778 h 920"/>
                  <a:gd name="T102" fmla="*/ 249 w 1118"/>
                  <a:gd name="T103" fmla="*/ 920 h 920"/>
                  <a:gd name="T104" fmla="*/ 351 w 1118"/>
                  <a:gd name="T105" fmla="*/ 839 h 920"/>
                  <a:gd name="T106" fmla="*/ 390 w 1118"/>
                  <a:gd name="T107" fmla="*/ 675 h 920"/>
                  <a:gd name="T108" fmla="*/ 429 w 1118"/>
                  <a:gd name="T109" fmla="*/ 538 h 920"/>
                  <a:gd name="T110" fmla="*/ 374 w 1118"/>
                  <a:gd name="T111" fmla="*/ 452 h 920"/>
                  <a:gd name="T112" fmla="*/ 356 w 1118"/>
                  <a:gd name="T113" fmla="*/ 397 h 920"/>
                  <a:gd name="T114" fmla="*/ 483 w 1118"/>
                  <a:gd name="T115" fmla="*/ 492 h 920"/>
                  <a:gd name="T116" fmla="*/ 463 w 1118"/>
                  <a:gd name="T117" fmla="*/ 408 h 920"/>
                  <a:gd name="T118" fmla="*/ 516 w 1118"/>
                  <a:gd name="T119" fmla="*/ 416 h 920"/>
                  <a:gd name="T120" fmla="*/ 633 w 1118"/>
                  <a:gd name="T121" fmla="*/ 506 h 920"/>
                  <a:gd name="T122" fmla="*/ 673 w 1118"/>
                  <a:gd name="T123" fmla="*/ 496 h 920"/>
                  <a:gd name="T124" fmla="*/ 765 w 1118"/>
                  <a:gd name="T125" fmla="*/ 468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8" h="920">
                    <a:moveTo>
                      <a:pt x="786" y="482"/>
                    </a:moveTo>
                    <a:cubicBezTo>
                      <a:pt x="790" y="492"/>
                      <a:pt x="794" y="497"/>
                      <a:pt x="797" y="509"/>
                    </a:cubicBezTo>
                    <a:cubicBezTo>
                      <a:pt x="798" y="511"/>
                      <a:pt x="800" y="520"/>
                      <a:pt x="798" y="521"/>
                    </a:cubicBezTo>
                    <a:cubicBezTo>
                      <a:pt x="798" y="525"/>
                      <a:pt x="798" y="525"/>
                      <a:pt x="798" y="530"/>
                    </a:cubicBezTo>
                    <a:cubicBezTo>
                      <a:pt x="800" y="530"/>
                      <a:pt x="802" y="549"/>
                      <a:pt x="802" y="551"/>
                    </a:cubicBezTo>
                    <a:cubicBezTo>
                      <a:pt x="802" y="553"/>
                      <a:pt x="802" y="555"/>
                      <a:pt x="802" y="559"/>
                    </a:cubicBezTo>
                    <a:cubicBezTo>
                      <a:pt x="803" y="560"/>
                      <a:pt x="804" y="559"/>
                      <a:pt x="806" y="559"/>
                    </a:cubicBezTo>
                    <a:cubicBezTo>
                      <a:pt x="811" y="565"/>
                      <a:pt x="816" y="567"/>
                      <a:pt x="818" y="574"/>
                    </a:cubicBezTo>
                    <a:cubicBezTo>
                      <a:pt x="818" y="574"/>
                      <a:pt x="818" y="574"/>
                      <a:pt x="818" y="574"/>
                    </a:cubicBezTo>
                    <a:cubicBezTo>
                      <a:pt x="818" y="576"/>
                      <a:pt x="817" y="585"/>
                      <a:pt x="817" y="586"/>
                    </a:cubicBezTo>
                    <a:cubicBezTo>
                      <a:pt x="817" y="589"/>
                      <a:pt x="820" y="590"/>
                      <a:pt x="822" y="594"/>
                    </a:cubicBezTo>
                    <a:cubicBezTo>
                      <a:pt x="826" y="600"/>
                      <a:pt x="830" y="605"/>
                      <a:pt x="838" y="610"/>
                    </a:cubicBezTo>
                    <a:cubicBezTo>
                      <a:pt x="840" y="612"/>
                      <a:pt x="843" y="612"/>
                      <a:pt x="845" y="612"/>
                    </a:cubicBezTo>
                    <a:cubicBezTo>
                      <a:pt x="845" y="606"/>
                      <a:pt x="845" y="606"/>
                      <a:pt x="845" y="606"/>
                    </a:cubicBezTo>
                    <a:cubicBezTo>
                      <a:pt x="843" y="603"/>
                      <a:pt x="840" y="601"/>
                      <a:pt x="840" y="595"/>
                    </a:cubicBezTo>
                    <a:cubicBezTo>
                      <a:pt x="840" y="580"/>
                      <a:pt x="840" y="580"/>
                      <a:pt x="840" y="580"/>
                    </a:cubicBezTo>
                    <a:cubicBezTo>
                      <a:pt x="837" y="579"/>
                      <a:pt x="836" y="576"/>
                      <a:pt x="834" y="573"/>
                    </a:cubicBezTo>
                    <a:cubicBezTo>
                      <a:pt x="833" y="574"/>
                      <a:pt x="832" y="574"/>
                      <a:pt x="831" y="575"/>
                    </a:cubicBezTo>
                    <a:cubicBezTo>
                      <a:pt x="825" y="571"/>
                      <a:pt x="817" y="563"/>
                      <a:pt x="815" y="557"/>
                    </a:cubicBezTo>
                    <a:cubicBezTo>
                      <a:pt x="815" y="557"/>
                      <a:pt x="814" y="551"/>
                      <a:pt x="814" y="549"/>
                    </a:cubicBezTo>
                    <a:cubicBezTo>
                      <a:pt x="810" y="549"/>
                      <a:pt x="808" y="546"/>
                      <a:pt x="808" y="542"/>
                    </a:cubicBezTo>
                    <a:cubicBezTo>
                      <a:pt x="808" y="534"/>
                      <a:pt x="813" y="532"/>
                      <a:pt x="813" y="527"/>
                    </a:cubicBezTo>
                    <a:cubicBezTo>
                      <a:pt x="813" y="525"/>
                      <a:pt x="811" y="513"/>
                      <a:pt x="811" y="513"/>
                    </a:cubicBezTo>
                    <a:cubicBezTo>
                      <a:pt x="817" y="513"/>
                      <a:pt x="817" y="513"/>
                      <a:pt x="817" y="513"/>
                    </a:cubicBezTo>
                    <a:cubicBezTo>
                      <a:pt x="817" y="522"/>
                      <a:pt x="829" y="520"/>
                      <a:pt x="830" y="526"/>
                    </a:cubicBezTo>
                    <a:cubicBezTo>
                      <a:pt x="831" y="530"/>
                      <a:pt x="833" y="533"/>
                      <a:pt x="836" y="534"/>
                    </a:cubicBezTo>
                    <a:cubicBezTo>
                      <a:pt x="837" y="537"/>
                      <a:pt x="842" y="538"/>
                      <a:pt x="847" y="539"/>
                    </a:cubicBezTo>
                    <a:cubicBezTo>
                      <a:pt x="847" y="543"/>
                      <a:pt x="847" y="545"/>
                      <a:pt x="847" y="549"/>
                    </a:cubicBezTo>
                    <a:cubicBezTo>
                      <a:pt x="847" y="549"/>
                      <a:pt x="847" y="552"/>
                      <a:pt x="848" y="552"/>
                    </a:cubicBezTo>
                    <a:cubicBezTo>
                      <a:pt x="851" y="552"/>
                      <a:pt x="857" y="543"/>
                      <a:pt x="858" y="540"/>
                    </a:cubicBezTo>
                    <a:cubicBezTo>
                      <a:pt x="859" y="539"/>
                      <a:pt x="861" y="539"/>
                      <a:pt x="863" y="540"/>
                    </a:cubicBezTo>
                    <a:cubicBezTo>
                      <a:pt x="865" y="537"/>
                      <a:pt x="870" y="531"/>
                      <a:pt x="877" y="529"/>
                    </a:cubicBezTo>
                    <a:cubicBezTo>
                      <a:pt x="875" y="526"/>
                      <a:pt x="877" y="526"/>
                      <a:pt x="877" y="520"/>
                    </a:cubicBezTo>
                    <a:cubicBezTo>
                      <a:pt x="877" y="513"/>
                      <a:pt x="874" y="508"/>
                      <a:pt x="872" y="500"/>
                    </a:cubicBezTo>
                    <a:cubicBezTo>
                      <a:pt x="858" y="484"/>
                      <a:pt x="858" y="484"/>
                      <a:pt x="858" y="484"/>
                    </a:cubicBezTo>
                    <a:cubicBezTo>
                      <a:pt x="857" y="483"/>
                      <a:pt x="855" y="483"/>
                      <a:pt x="854" y="481"/>
                    </a:cubicBezTo>
                    <a:cubicBezTo>
                      <a:pt x="854" y="480"/>
                      <a:pt x="851" y="475"/>
                      <a:pt x="851" y="474"/>
                    </a:cubicBezTo>
                    <a:cubicBezTo>
                      <a:pt x="847" y="474"/>
                      <a:pt x="842" y="461"/>
                      <a:pt x="843" y="459"/>
                    </a:cubicBezTo>
                    <a:cubicBezTo>
                      <a:pt x="848" y="451"/>
                      <a:pt x="854" y="446"/>
                      <a:pt x="855" y="446"/>
                    </a:cubicBezTo>
                    <a:cubicBezTo>
                      <a:pt x="853" y="444"/>
                      <a:pt x="867" y="450"/>
                      <a:pt x="867" y="451"/>
                    </a:cubicBezTo>
                    <a:cubicBezTo>
                      <a:pt x="867" y="453"/>
                      <a:pt x="870" y="453"/>
                      <a:pt x="871" y="456"/>
                    </a:cubicBezTo>
                    <a:cubicBezTo>
                      <a:pt x="871" y="456"/>
                      <a:pt x="871" y="453"/>
                      <a:pt x="871" y="451"/>
                    </a:cubicBezTo>
                    <a:cubicBezTo>
                      <a:pt x="872" y="451"/>
                      <a:pt x="876" y="446"/>
                      <a:pt x="879" y="446"/>
                    </a:cubicBezTo>
                    <a:cubicBezTo>
                      <a:pt x="886" y="446"/>
                      <a:pt x="887" y="438"/>
                      <a:pt x="893" y="434"/>
                    </a:cubicBezTo>
                    <a:cubicBezTo>
                      <a:pt x="893" y="436"/>
                      <a:pt x="895" y="436"/>
                      <a:pt x="895" y="440"/>
                    </a:cubicBezTo>
                    <a:cubicBezTo>
                      <a:pt x="896" y="437"/>
                      <a:pt x="899" y="438"/>
                      <a:pt x="900" y="440"/>
                    </a:cubicBezTo>
                    <a:cubicBezTo>
                      <a:pt x="900" y="431"/>
                      <a:pt x="905" y="435"/>
                      <a:pt x="911" y="434"/>
                    </a:cubicBezTo>
                    <a:cubicBezTo>
                      <a:pt x="916" y="432"/>
                      <a:pt x="917" y="421"/>
                      <a:pt x="924" y="419"/>
                    </a:cubicBezTo>
                    <a:cubicBezTo>
                      <a:pt x="924" y="416"/>
                      <a:pt x="927" y="414"/>
                      <a:pt x="929" y="411"/>
                    </a:cubicBezTo>
                    <a:cubicBezTo>
                      <a:pt x="927" y="410"/>
                      <a:pt x="928" y="406"/>
                      <a:pt x="925" y="405"/>
                    </a:cubicBezTo>
                    <a:cubicBezTo>
                      <a:pt x="930" y="400"/>
                      <a:pt x="937" y="373"/>
                      <a:pt x="937" y="373"/>
                    </a:cubicBezTo>
                    <a:cubicBezTo>
                      <a:pt x="932" y="376"/>
                      <a:pt x="928" y="373"/>
                      <a:pt x="923" y="372"/>
                    </a:cubicBezTo>
                    <a:cubicBezTo>
                      <a:pt x="927" y="370"/>
                      <a:pt x="927" y="368"/>
                      <a:pt x="929" y="364"/>
                    </a:cubicBezTo>
                    <a:cubicBezTo>
                      <a:pt x="923" y="361"/>
                      <a:pt x="924" y="360"/>
                      <a:pt x="929" y="361"/>
                    </a:cubicBezTo>
                    <a:cubicBezTo>
                      <a:pt x="929" y="356"/>
                      <a:pt x="920" y="357"/>
                      <a:pt x="920" y="351"/>
                    </a:cubicBezTo>
                    <a:cubicBezTo>
                      <a:pt x="920" y="350"/>
                      <a:pt x="918" y="348"/>
                      <a:pt x="918" y="347"/>
                    </a:cubicBezTo>
                    <a:cubicBezTo>
                      <a:pt x="917" y="347"/>
                      <a:pt x="901" y="332"/>
                      <a:pt x="901" y="331"/>
                    </a:cubicBezTo>
                    <a:cubicBezTo>
                      <a:pt x="901" y="328"/>
                      <a:pt x="904" y="329"/>
                      <a:pt x="904" y="326"/>
                    </a:cubicBezTo>
                    <a:cubicBezTo>
                      <a:pt x="904" y="326"/>
                      <a:pt x="907" y="324"/>
                      <a:pt x="907" y="324"/>
                    </a:cubicBezTo>
                    <a:cubicBezTo>
                      <a:pt x="907" y="319"/>
                      <a:pt x="912" y="317"/>
                      <a:pt x="915" y="314"/>
                    </a:cubicBezTo>
                    <a:cubicBezTo>
                      <a:pt x="912" y="313"/>
                      <a:pt x="906" y="311"/>
                      <a:pt x="904" y="308"/>
                    </a:cubicBezTo>
                    <a:cubicBezTo>
                      <a:pt x="899" y="308"/>
                      <a:pt x="899" y="308"/>
                      <a:pt x="899" y="308"/>
                    </a:cubicBezTo>
                    <a:cubicBezTo>
                      <a:pt x="899" y="310"/>
                      <a:pt x="894" y="314"/>
                      <a:pt x="894" y="314"/>
                    </a:cubicBezTo>
                    <a:cubicBezTo>
                      <a:pt x="892" y="313"/>
                      <a:pt x="892" y="310"/>
                      <a:pt x="891" y="308"/>
                    </a:cubicBezTo>
                    <a:cubicBezTo>
                      <a:pt x="889" y="306"/>
                      <a:pt x="877" y="306"/>
                      <a:pt x="877" y="301"/>
                    </a:cubicBezTo>
                    <a:cubicBezTo>
                      <a:pt x="877" y="298"/>
                      <a:pt x="881" y="297"/>
                      <a:pt x="883" y="297"/>
                    </a:cubicBezTo>
                    <a:cubicBezTo>
                      <a:pt x="884" y="297"/>
                      <a:pt x="892" y="290"/>
                      <a:pt x="892" y="286"/>
                    </a:cubicBezTo>
                    <a:cubicBezTo>
                      <a:pt x="893" y="287"/>
                      <a:pt x="894" y="282"/>
                      <a:pt x="895" y="282"/>
                    </a:cubicBezTo>
                    <a:cubicBezTo>
                      <a:pt x="898" y="282"/>
                      <a:pt x="899" y="284"/>
                      <a:pt x="901" y="287"/>
                    </a:cubicBezTo>
                    <a:cubicBezTo>
                      <a:pt x="901" y="288"/>
                      <a:pt x="900" y="289"/>
                      <a:pt x="898" y="289"/>
                    </a:cubicBezTo>
                    <a:cubicBezTo>
                      <a:pt x="899" y="292"/>
                      <a:pt x="900" y="294"/>
                      <a:pt x="903" y="294"/>
                    </a:cubicBezTo>
                    <a:cubicBezTo>
                      <a:pt x="903" y="297"/>
                      <a:pt x="903" y="297"/>
                      <a:pt x="903" y="297"/>
                    </a:cubicBezTo>
                    <a:cubicBezTo>
                      <a:pt x="902" y="298"/>
                      <a:pt x="904" y="299"/>
                      <a:pt x="904" y="300"/>
                    </a:cubicBezTo>
                    <a:cubicBezTo>
                      <a:pt x="915" y="289"/>
                      <a:pt x="916" y="289"/>
                      <a:pt x="920" y="290"/>
                    </a:cubicBezTo>
                    <a:cubicBezTo>
                      <a:pt x="922" y="284"/>
                      <a:pt x="926" y="296"/>
                      <a:pt x="929" y="300"/>
                    </a:cubicBezTo>
                    <a:cubicBezTo>
                      <a:pt x="929" y="301"/>
                      <a:pt x="926" y="301"/>
                      <a:pt x="926" y="303"/>
                    </a:cubicBezTo>
                    <a:cubicBezTo>
                      <a:pt x="926" y="306"/>
                      <a:pt x="933" y="307"/>
                      <a:pt x="935" y="307"/>
                    </a:cubicBezTo>
                    <a:cubicBezTo>
                      <a:pt x="937" y="307"/>
                      <a:pt x="937" y="310"/>
                      <a:pt x="941" y="310"/>
                    </a:cubicBezTo>
                    <a:cubicBezTo>
                      <a:pt x="941" y="311"/>
                      <a:pt x="943" y="312"/>
                      <a:pt x="943" y="312"/>
                    </a:cubicBezTo>
                    <a:cubicBezTo>
                      <a:pt x="943" y="314"/>
                      <a:pt x="941" y="316"/>
                      <a:pt x="941" y="318"/>
                    </a:cubicBezTo>
                    <a:cubicBezTo>
                      <a:pt x="941" y="322"/>
                      <a:pt x="947" y="321"/>
                      <a:pt x="949" y="325"/>
                    </a:cubicBezTo>
                    <a:cubicBezTo>
                      <a:pt x="951" y="329"/>
                      <a:pt x="948" y="339"/>
                      <a:pt x="954" y="339"/>
                    </a:cubicBezTo>
                    <a:cubicBezTo>
                      <a:pt x="954" y="332"/>
                      <a:pt x="965" y="340"/>
                      <a:pt x="965" y="329"/>
                    </a:cubicBezTo>
                    <a:cubicBezTo>
                      <a:pt x="965" y="324"/>
                      <a:pt x="963" y="319"/>
                      <a:pt x="962" y="314"/>
                    </a:cubicBezTo>
                    <a:cubicBezTo>
                      <a:pt x="958" y="314"/>
                      <a:pt x="954" y="309"/>
                      <a:pt x="951" y="305"/>
                    </a:cubicBezTo>
                    <a:cubicBezTo>
                      <a:pt x="951" y="305"/>
                      <a:pt x="951" y="305"/>
                      <a:pt x="952" y="305"/>
                    </a:cubicBezTo>
                    <a:cubicBezTo>
                      <a:pt x="949" y="301"/>
                      <a:pt x="947" y="297"/>
                      <a:pt x="944" y="296"/>
                    </a:cubicBezTo>
                    <a:cubicBezTo>
                      <a:pt x="942" y="296"/>
                      <a:pt x="939" y="294"/>
                      <a:pt x="939" y="292"/>
                    </a:cubicBezTo>
                    <a:cubicBezTo>
                      <a:pt x="939" y="291"/>
                      <a:pt x="942" y="289"/>
                      <a:pt x="944" y="289"/>
                    </a:cubicBezTo>
                    <a:cubicBezTo>
                      <a:pt x="945" y="288"/>
                      <a:pt x="947" y="288"/>
                      <a:pt x="947" y="284"/>
                    </a:cubicBezTo>
                    <a:cubicBezTo>
                      <a:pt x="947" y="281"/>
                      <a:pt x="944" y="279"/>
                      <a:pt x="944" y="277"/>
                    </a:cubicBezTo>
                    <a:cubicBezTo>
                      <a:pt x="944" y="275"/>
                      <a:pt x="945" y="274"/>
                      <a:pt x="946" y="272"/>
                    </a:cubicBezTo>
                    <a:cubicBezTo>
                      <a:pt x="948" y="274"/>
                      <a:pt x="949" y="274"/>
                      <a:pt x="952" y="274"/>
                    </a:cubicBezTo>
                    <a:cubicBezTo>
                      <a:pt x="952" y="273"/>
                      <a:pt x="949" y="267"/>
                      <a:pt x="949" y="267"/>
                    </a:cubicBezTo>
                    <a:cubicBezTo>
                      <a:pt x="949" y="267"/>
                      <a:pt x="961" y="267"/>
                      <a:pt x="961" y="267"/>
                    </a:cubicBezTo>
                    <a:cubicBezTo>
                      <a:pt x="970" y="267"/>
                      <a:pt x="974" y="244"/>
                      <a:pt x="974" y="238"/>
                    </a:cubicBezTo>
                    <a:cubicBezTo>
                      <a:pt x="974" y="235"/>
                      <a:pt x="974" y="232"/>
                      <a:pt x="974" y="228"/>
                    </a:cubicBezTo>
                    <a:cubicBezTo>
                      <a:pt x="974" y="225"/>
                      <a:pt x="974" y="223"/>
                      <a:pt x="977" y="223"/>
                    </a:cubicBezTo>
                    <a:cubicBezTo>
                      <a:pt x="977" y="219"/>
                      <a:pt x="977" y="219"/>
                      <a:pt x="977" y="219"/>
                    </a:cubicBezTo>
                    <a:cubicBezTo>
                      <a:pt x="974" y="218"/>
                      <a:pt x="970" y="214"/>
                      <a:pt x="971" y="210"/>
                    </a:cubicBezTo>
                    <a:cubicBezTo>
                      <a:pt x="964" y="205"/>
                      <a:pt x="961" y="195"/>
                      <a:pt x="957" y="185"/>
                    </a:cubicBezTo>
                    <a:cubicBezTo>
                      <a:pt x="953" y="177"/>
                      <a:pt x="942" y="176"/>
                      <a:pt x="933" y="173"/>
                    </a:cubicBezTo>
                    <a:cubicBezTo>
                      <a:pt x="932" y="175"/>
                      <a:pt x="931" y="179"/>
                      <a:pt x="929" y="180"/>
                    </a:cubicBezTo>
                    <a:cubicBezTo>
                      <a:pt x="926" y="175"/>
                      <a:pt x="918" y="178"/>
                      <a:pt x="918" y="172"/>
                    </a:cubicBezTo>
                    <a:cubicBezTo>
                      <a:pt x="918" y="172"/>
                      <a:pt x="906" y="169"/>
                      <a:pt x="906" y="168"/>
                    </a:cubicBezTo>
                    <a:cubicBezTo>
                      <a:pt x="906" y="165"/>
                      <a:pt x="909" y="164"/>
                      <a:pt x="911" y="161"/>
                    </a:cubicBezTo>
                    <a:cubicBezTo>
                      <a:pt x="908" y="156"/>
                      <a:pt x="915" y="149"/>
                      <a:pt x="916" y="146"/>
                    </a:cubicBezTo>
                    <a:cubicBezTo>
                      <a:pt x="916" y="135"/>
                      <a:pt x="916" y="135"/>
                      <a:pt x="916" y="135"/>
                    </a:cubicBezTo>
                    <a:cubicBezTo>
                      <a:pt x="919" y="133"/>
                      <a:pt x="944" y="137"/>
                      <a:pt x="951" y="137"/>
                    </a:cubicBezTo>
                    <a:cubicBezTo>
                      <a:pt x="952" y="137"/>
                      <a:pt x="953" y="133"/>
                      <a:pt x="953" y="133"/>
                    </a:cubicBezTo>
                    <a:cubicBezTo>
                      <a:pt x="968" y="133"/>
                      <a:pt x="968" y="133"/>
                      <a:pt x="968" y="133"/>
                    </a:cubicBezTo>
                    <a:cubicBezTo>
                      <a:pt x="969" y="133"/>
                      <a:pt x="975" y="139"/>
                      <a:pt x="975" y="139"/>
                    </a:cubicBezTo>
                    <a:cubicBezTo>
                      <a:pt x="979" y="139"/>
                      <a:pt x="978" y="132"/>
                      <a:pt x="978" y="126"/>
                    </a:cubicBezTo>
                    <a:cubicBezTo>
                      <a:pt x="978" y="121"/>
                      <a:pt x="980" y="115"/>
                      <a:pt x="983" y="115"/>
                    </a:cubicBezTo>
                    <a:cubicBezTo>
                      <a:pt x="984" y="115"/>
                      <a:pt x="993" y="115"/>
                      <a:pt x="995" y="115"/>
                    </a:cubicBezTo>
                    <a:cubicBezTo>
                      <a:pt x="996" y="117"/>
                      <a:pt x="1002" y="124"/>
                      <a:pt x="1004" y="125"/>
                    </a:cubicBezTo>
                    <a:cubicBezTo>
                      <a:pt x="1005" y="121"/>
                      <a:pt x="1006" y="121"/>
                      <a:pt x="1006" y="116"/>
                    </a:cubicBezTo>
                    <a:cubicBezTo>
                      <a:pt x="1008" y="116"/>
                      <a:pt x="1010" y="116"/>
                      <a:pt x="1010" y="116"/>
                    </a:cubicBezTo>
                    <a:cubicBezTo>
                      <a:pt x="1010" y="114"/>
                      <a:pt x="1006" y="112"/>
                      <a:pt x="1006" y="109"/>
                    </a:cubicBezTo>
                    <a:cubicBezTo>
                      <a:pt x="1006" y="104"/>
                      <a:pt x="1014" y="110"/>
                      <a:pt x="1013" y="110"/>
                    </a:cubicBezTo>
                    <a:cubicBezTo>
                      <a:pt x="1014" y="115"/>
                      <a:pt x="1020" y="116"/>
                      <a:pt x="1020" y="121"/>
                    </a:cubicBezTo>
                    <a:cubicBezTo>
                      <a:pt x="1020" y="122"/>
                      <a:pt x="1015" y="130"/>
                      <a:pt x="1015" y="135"/>
                    </a:cubicBezTo>
                    <a:cubicBezTo>
                      <a:pt x="1015" y="138"/>
                      <a:pt x="1017" y="137"/>
                      <a:pt x="1017" y="139"/>
                    </a:cubicBezTo>
                    <a:cubicBezTo>
                      <a:pt x="1017" y="142"/>
                      <a:pt x="1016" y="146"/>
                      <a:pt x="1012" y="146"/>
                    </a:cubicBezTo>
                    <a:cubicBezTo>
                      <a:pt x="1012" y="160"/>
                      <a:pt x="1023" y="168"/>
                      <a:pt x="1034" y="173"/>
                    </a:cubicBezTo>
                    <a:cubicBezTo>
                      <a:pt x="1039" y="177"/>
                      <a:pt x="1038" y="185"/>
                      <a:pt x="1046" y="187"/>
                    </a:cubicBezTo>
                    <a:cubicBezTo>
                      <a:pt x="1047" y="187"/>
                      <a:pt x="1049" y="188"/>
                      <a:pt x="1050" y="190"/>
                    </a:cubicBezTo>
                    <a:cubicBezTo>
                      <a:pt x="1052" y="194"/>
                      <a:pt x="1056" y="198"/>
                      <a:pt x="1059" y="198"/>
                    </a:cubicBezTo>
                    <a:cubicBezTo>
                      <a:pt x="1061" y="198"/>
                      <a:pt x="1063" y="195"/>
                      <a:pt x="1063" y="191"/>
                    </a:cubicBezTo>
                    <a:cubicBezTo>
                      <a:pt x="1063" y="188"/>
                      <a:pt x="1056" y="187"/>
                      <a:pt x="1056" y="184"/>
                    </a:cubicBezTo>
                    <a:cubicBezTo>
                      <a:pt x="1056" y="183"/>
                      <a:pt x="1060" y="182"/>
                      <a:pt x="1062" y="181"/>
                    </a:cubicBezTo>
                    <a:cubicBezTo>
                      <a:pt x="1060" y="178"/>
                      <a:pt x="1059" y="177"/>
                      <a:pt x="1057" y="173"/>
                    </a:cubicBezTo>
                    <a:cubicBezTo>
                      <a:pt x="1058" y="173"/>
                      <a:pt x="1060" y="173"/>
                      <a:pt x="1064" y="173"/>
                    </a:cubicBezTo>
                    <a:cubicBezTo>
                      <a:pt x="1063" y="171"/>
                      <a:pt x="1060" y="169"/>
                      <a:pt x="1060" y="167"/>
                    </a:cubicBezTo>
                    <a:cubicBezTo>
                      <a:pt x="1057" y="167"/>
                      <a:pt x="1055" y="164"/>
                      <a:pt x="1056" y="160"/>
                    </a:cubicBezTo>
                    <a:cubicBezTo>
                      <a:pt x="1057" y="160"/>
                      <a:pt x="1059" y="158"/>
                      <a:pt x="1059" y="156"/>
                    </a:cubicBezTo>
                    <a:cubicBezTo>
                      <a:pt x="1047" y="152"/>
                      <a:pt x="1047" y="143"/>
                      <a:pt x="1037" y="144"/>
                    </a:cubicBezTo>
                    <a:cubicBezTo>
                      <a:pt x="1034" y="145"/>
                      <a:pt x="1037" y="132"/>
                      <a:pt x="1030" y="131"/>
                    </a:cubicBezTo>
                    <a:cubicBezTo>
                      <a:pt x="1039" y="125"/>
                      <a:pt x="1039" y="125"/>
                      <a:pt x="1039" y="125"/>
                    </a:cubicBezTo>
                    <a:cubicBezTo>
                      <a:pt x="1041" y="125"/>
                      <a:pt x="1041" y="128"/>
                      <a:pt x="1043" y="128"/>
                    </a:cubicBezTo>
                    <a:cubicBezTo>
                      <a:pt x="1046" y="128"/>
                      <a:pt x="1050" y="125"/>
                      <a:pt x="1055" y="123"/>
                    </a:cubicBezTo>
                    <a:cubicBezTo>
                      <a:pt x="1055" y="123"/>
                      <a:pt x="1060" y="127"/>
                      <a:pt x="1063" y="129"/>
                    </a:cubicBezTo>
                    <a:cubicBezTo>
                      <a:pt x="1064" y="121"/>
                      <a:pt x="1067" y="112"/>
                      <a:pt x="1076" y="112"/>
                    </a:cubicBezTo>
                    <a:cubicBezTo>
                      <a:pt x="1076" y="110"/>
                      <a:pt x="1076" y="109"/>
                      <a:pt x="1076" y="108"/>
                    </a:cubicBezTo>
                    <a:cubicBezTo>
                      <a:pt x="1078" y="110"/>
                      <a:pt x="1081" y="110"/>
                      <a:pt x="1084" y="110"/>
                    </a:cubicBezTo>
                    <a:cubicBezTo>
                      <a:pt x="1086" y="110"/>
                      <a:pt x="1088" y="111"/>
                      <a:pt x="1090" y="110"/>
                    </a:cubicBezTo>
                    <a:cubicBezTo>
                      <a:pt x="1089" y="106"/>
                      <a:pt x="1091" y="108"/>
                      <a:pt x="1091" y="104"/>
                    </a:cubicBezTo>
                    <a:cubicBezTo>
                      <a:pt x="1076" y="102"/>
                      <a:pt x="1070" y="95"/>
                      <a:pt x="1059" y="93"/>
                    </a:cubicBezTo>
                    <a:cubicBezTo>
                      <a:pt x="1064" y="93"/>
                      <a:pt x="1067" y="94"/>
                      <a:pt x="1071" y="91"/>
                    </a:cubicBezTo>
                    <a:cubicBezTo>
                      <a:pt x="1068" y="86"/>
                      <a:pt x="1088" y="90"/>
                      <a:pt x="1094" y="93"/>
                    </a:cubicBezTo>
                    <a:cubicBezTo>
                      <a:pt x="1106" y="93"/>
                      <a:pt x="1106" y="93"/>
                      <a:pt x="1106" y="93"/>
                    </a:cubicBezTo>
                    <a:cubicBezTo>
                      <a:pt x="1107" y="95"/>
                      <a:pt x="1109" y="95"/>
                      <a:pt x="1111" y="95"/>
                    </a:cubicBezTo>
                    <a:cubicBezTo>
                      <a:pt x="1111" y="95"/>
                      <a:pt x="1115" y="95"/>
                      <a:pt x="1118" y="95"/>
                    </a:cubicBezTo>
                    <a:cubicBezTo>
                      <a:pt x="1117" y="94"/>
                      <a:pt x="1111" y="92"/>
                      <a:pt x="1111" y="89"/>
                    </a:cubicBezTo>
                    <a:cubicBezTo>
                      <a:pt x="1111" y="86"/>
                      <a:pt x="1112" y="86"/>
                      <a:pt x="1111" y="82"/>
                    </a:cubicBezTo>
                    <a:cubicBezTo>
                      <a:pt x="1102" y="82"/>
                      <a:pt x="1096" y="75"/>
                      <a:pt x="1086" y="75"/>
                    </a:cubicBezTo>
                    <a:cubicBezTo>
                      <a:pt x="1085" y="75"/>
                      <a:pt x="1083" y="75"/>
                      <a:pt x="1083" y="77"/>
                    </a:cubicBezTo>
                    <a:cubicBezTo>
                      <a:pt x="1083" y="78"/>
                      <a:pt x="1076" y="73"/>
                      <a:pt x="1064" y="69"/>
                    </a:cubicBezTo>
                    <a:cubicBezTo>
                      <a:pt x="1048" y="63"/>
                      <a:pt x="1034" y="63"/>
                      <a:pt x="1019" y="58"/>
                    </a:cubicBezTo>
                    <a:cubicBezTo>
                      <a:pt x="1019" y="58"/>
                      <a:pt x="1006" y="57"/>
                      <a:pt x="1002" y="57"/>
                    </a:cubicBezTo>
                    <a:cubicBezTo>
                      <a:pt x="998" y="57"/>
                      <a:pt x="994" y="58"/>
                      <a:pt x="989" y="58"/>
                    </a:cubicBezTo>
                    <a:cubicBezTo>
                      <a:pt x="988" y="58"/>
                      <a:pt x="978" y="57"/>
                      <a:pt x="977" y="55"/>
                    </a:cubicBezTo>
                    <a:cubicBezTo>
                      <a:pt x="977" y="55"/>
                      <a:pt x="965" y="57"/>
                      <a:pt x="962" y="56"/>
                    </a:cubicBezTo>
                    <a:cubicBezTo>
                      <a:pt x="962" y="59"/>
                      <a:pt x="958" y="58"/>
                      <a:pt x="954" y="58"/>
                    </a:cubicBezTo>
                    <a:cubicBezTo>
                      <a:pt x="946" y="58"/>
                      <a:pt x="940" y="57"/>
                      <a:pt x="933" y="59"/>
                    </a:cubicBezTo>
                    <a:cubicBezTo>
                      <a:pt x="935" y="63"/>
                      <a:pt x="937" y="63"/>
                      <a:pt x="939" y="66"/>
                    </a:cubicBezTo>
                    <a:cubicBezTo>
                      <a:pt x="928" y="59"/>
                      <a:pt x="918" y="58"/>
                      <a:pt x="908" y="48"/>
                    </a:cubicBezTo>
                    <a:cubicBezTo>
                      <a:pt x="884" y="48"/>
                      <a:pt x="884" y="48"/>
                      <a:pt x="884" y="48"/>
                    </a:cubicBezTo>
                    <a:cubicBezTo>
                      <a:pt x="883" y="48"/>
                      <a:pt x="882" y="49"/>
                      <a:pt x="882" y="50"/>
                    </a:cubicBezTo>
                    <a:cubicBezTo>
                      <a:pt x="872" y="50"/>
                      <a:pt x="872" y="50"/>
                      <a:pt x="872" y="50"/>
                    </a:cubicBezTo>
                    <a:cubicBezTo>
                      <a:pt x="867" y="50"/>
                      <a:pt x="868" y="46"/>
                      <a:pt x="862" y="46"/>
                    </a:cubicBezTo>
                    <a:cubicBezTo>
                      <a:pt x="859" y="46"/>
                      <a:pt x="860" y="48"/>
                      <a:pt x="858" y="48"/>
                    </a:cubicBezTo>
                    <a:cubicBezTo>
                      <a:pt x="854" y="48"/>
                      <a:pt x="852" y="46"/>
                      <a:pt x="848" y="44"/>
                    </a:cubicBezTo>
                    <a:cubicBezTo>
                      <a:pt x="851" y="41"/>
                      <a:pt x="851" y="41"/>
                      <a:pt x="851" y="41"/>
                    </a:cubicBezTo>
                    <a:cubicBezTo>
                      <a:pt x="850" y="41"/>
                      <a:pt x="847" y="40"/>
                      <a:pt x="843" y="40"/>
                    </a:cubicBezTo>
                    <a:cubicBezTo>
                      <a:pt x="837" y="40"/>
                      <a:pt x="836" y="44"/>
                      <a:pt x="832" y="44"/>
                    </a:cubicBezTo>
                    <a:cubicBezTo>
                      <a:pt x="831" y="44"/>
                      <a:pt x="830" y="44"/>
                      <a:pt x="830" y="44"/>
                    </a:cubicBezTo>
                    <a:cubicBezTo>
                      <a:pt x="830" y="40"/>
                      <a:pt x="830" y="40"/>
                      <a:pt x="830" y="40"/>
                    </a:cubicBezTo>
                    <a:cubicBezTo>
                      <a:pt x="827" y="38"/>
                      <a:pt x="826" y="38"/>
                      <a:pt x="822" y="40"/>
                    </a:cubicBezTo>
                    <a:cubicBezTo>
                      <a:pt x="822" y="36"/>
                      <a:pt x="806" y="40"/>
                      <a:pt x="806" y="40"/>
                    </a:cubicBezTo>
                    <a:cubicBezTo>
                      <a:pt x="798" y="40"/>
                      <a:pt x="798" y="40"/>
                      <a:pt x="798" y="40"/>
                    </a:cubicBezTo>
                    <a:cubicBezTo>
                      <a:pt x="798" y="40"/>
                      <a:pt x="799" y="41"/>
                      <a:pt x="800" y="41"/>
                    </a:cubicBezTo>
                    <a:cubicBezTo>
                      <a:pt x="800" y="43"/>
                      <a:pt x="802" y="46"/>
                      <a:pt x="802" y="46"/>
                    </a:cubicBezTo>
                    <a:cubicBezTo>
                      <a:pt x="799" y="46"/>
                      <a:pt x="798" y="48"/>
                      <a:pt x="794" y="48"/>
                    </a:cubicBezTo>
                    <a:cubicBezTo>
                      <a:pt x="786" y="48"/>
                      <a:pt x="778" y="45"/>
                      <a:pt x="773" y="45"/>
                    </a:cubicBezTo>
                    <a:cubicBezTo>
                      <a:pt x="772" y="45"/>
                      <a:pt x="771" y="45"/>
                      <a:pt x="770" y="45"/>
                    </a:cubicBezTo>
                    <a:cubicBezTo>
                      <a:pt x="770" y="50"/>
                      <a:pt x="770" y="50"/>
                      <a:pt x="770" y="50"/>
                    </a:cubicBezTo>
                    <a:cubicBezTo>
                      <a:pt x="766" y="50"/>
                      <a:pt x="766" y="50"/>
                      <a:pt x="766" y="50"/>
                    </a:cubicBezTo>
                    <a:cubicBezTo>
                      <a:pt x="761" y="47"/>
                      <a:pt x="752" y="47"/>
                      <a:pt x="748" y="43"/>
                    </a:cubicBezTo>
                    <a:cubicBezTo>
                      <a:pt x="748" y="43"/>
                      <a:pt x="749" y="42"/>
                      <a:pt x="749" y="41"/>
                    </a:cubicBezTo>
                    <a:cubicBezTo>
                      <a:pt x="749" y="41"/>
                      <a:pt x="736" y="36"/>
                      <a:pt x="736" y="35"/>
                    </a:cubicBezTo>
                    <a:cubicBezTo>
                      <a:pt x="736" y="34"/>
                      <a:pt x="731" y="33"/>
                      <a:pt x="727" y="34"/>
                    </a:cubicBezTo>
                    <a:cubicBezTo>
                      <a:pt x="726" y="34"/>
                      <a:pt x="722" y="29"/>
                      <a:pt x="714" y="29"/>
                    </a:cubicBezTo>
                    <a:cubicBezTo>
                      <a:pt x="704" y="29"/>
                      <a:pt x="708" y="32"/>
                      <a:pt x="715" y="35"/>
                    </a:cubicBezTo>
                    <a:cubicBezTo>
                      <a:pt x="713" y="35"/>
                      <a:pt x="712" y="35"/>
                      <a:pt x="712" y="35"/>
                    </a:cubicBezTo>
                    <a:cubicBezTo>
                      <a:pt x="708" y="35"/>
                      <a:pt x="704" y="37"/>
                      <a:pt x="698" y="37"/>
                    </a:cubicBezTo>
                    <a:cubicBezTo>
                      <a:pt x="688" y="37"/>
                      <a:pt x="681" y="33"/>
                      <a:pt x="671" y="33"/>
                    </a:cubicBezTo>
                    <a:cubicBezTo>
                      <a:pt x="670" y="33"/>
                      <a:pt x="663" y="29"/>
                      <a:pt x="663" y="31"/>
                    </a:cubicBezTo>
                    <a:cubicBezTo>
                      <a:pt x="663" y="34"/>
                      <a:pt x="660" y="31"/>
                      <a:pt x="652" y="29"/>
                    </a:cubicBezTo>
                    <a:cubicBezTo>
                      <a:pt x="653" y="28"/>
                      <a:pt x="654" y="24"/>
                      <a:pt x="654" y="24"/>
                    </a:cubicBezTo>
                    <a:cubicBezTo>
                      <a:pt x="649" y="24"/>
                      <a:pt x="649" y="24"/>
                      <a:pt x="649" y="24"/>
                    </a:cubicBezTo>
                    <a:cubicBezTo>
                      <a:pt x="648" y="25"/>
                      <a:pt x="647" y="26"/>
                      <a:pt x="646" y="26"/>
                    </a:cubicBezTo>
                    <a:cubicBezTo>
                      <a:pt x="646" y="27"/>
                      <a:pt x="636" y="35"/>
                      <a:pt x="628" y="38"/>
                    </a:cubicBezTo>
                    <a:cubicBezTo>
                      <a:pt x="628" y="30"/>
                      <a:pt x="644" y="25"/>
                      <a:pt x="649" y="21"/>
                    </a:cubicBezTo>
                    <a:cubicBezTo>
                      <a:pt x="643" y="16"/>
                      <a:pt x="627" y="11"/>
                      <a:pt x="614" y="11"/>
                    </a:cubicBezTo>
                    <a:cubicBezTo>
                      <a:pt x="612" y="11"/>
                      <a:pt x="611" y="13"/>
                      <a:pt x="607" y="13"/>
                    </a:cubicBezTo>
                    <a:cubicBezTo>
                      <a:pt x="595" y="10"/>
                      <a:pt x="595" y="10"/>
                      <a:pt x="595" y="10"/>
                    </a:cubicBezTo>
                    <a:cubicBezTo>
                      <a:pt x="595" y="7"/>
                      <a:pt x="598" y="6"/>
                      <a:pt x="598" y="5"/>
                    </a:cubicBezTo>
                    <a:cubicBezTo>
                      <a:pt x="598" y="3"/>
                      <a:pt x="596" y="3"/>
                      <a:pt x="594" y="2"/>
                    </a:cubicBezTo>
                    <a:cubicBezTo>
                      <a:pt x="593" y="1"/>
                      <a:pt x="590" y="0"/>
                      <a:pt x="590" y="5"/>
                    </a:cubicBezTo>
                    <a:cubicBezTo>
                      <a:pt x="585" y="5"/>
                      <a:pt x="582" y="9"/>
                      <a:pt x="579" y="11"/>
                    </a:cubicBezTo>
                    <a:cubicBezTo>
                      <a:pt x="579" y="11"/>
                      <a:pt x="578" y="16"/>
                      <a:pt x="573" y="13"/>
                    </a:cubicBezTo>
                    <a:cubicBezTo>
                      <a:pt x="564" y="17"/>
                      <a:pt x="564" y="17"/>
                      <a:pt x="564" y="17"/>
                    </a:cubicBezTo>
                    <a:cubicBezTo>
                      <a:pt x="564" y="17"/>
                      <a:pt x="562" y="14"/>
                      <a:pt x="560" y="14"/>
                    </a:cubicBezTo>
                    <a:cubicBezTo>
                      <a:pt x="546" y="14"/>
                      <a:pt x="538" y="23"/>
                      <a:pt x="524" y="23"/>
                    </a:cubicBezTo>
                    <a:cubicBezTo>
                      <a:pt x="524" y="25"/>
                      <a:pt x="522" y="32"/>
                      <a:pt x="519" y="32"/>
                    </a:cubicBezTo>
                    <a:cubicBezTo>
                      <a:pt x="517" y="32"/>
                      <a:pt x="516" y="30"/>
                      <a:pt x="515" y="30"/>
                    </a:cubicBezTo>
                    <a:cubicBezTo>
                      <a:pt x="509" y="32"/>
                      <a:pt x="509" y="32"/>
                      <a:pt x="509" y="32"/>
                    </a:cubicBezTo>
                    <a:cubicBezTo>
                      <a:pt x="509" y="32"/>
                      <a:pt x="505" y="32"/>
                      <a:pt x="505" y="34"/>
                    </a:cubicBezTo>
                    <a:cubicBezTo>
                      <a:pt x="505" y="39"/>
                      <a:pt x="504" y="44"/>
                      <a:pt x="503" y="36"/>
                    </a:cubicBezTo>
                    <a:cubicBezTo>
                      <a:pt x="502" y="36"/>
                      <a:pt x="501" y="36"/>
                      <a:pt x="500" y="36"/>
                    </a:cubicBezTo>
                    <a:cubicBezTo>
                      <a:pt x="498" y="36"/>
                      <a:pt x="497" y="40"/>
                      <a:pt x="494" y="40"/>
                    </a:cubicBezTo>
                    <a:cubicBezTo>
                      <a:pt x="493" y="41"/>
                      <a:pt x="493" y="43"/>
                      <a:pt x="491" y="45"/>
                    </a:cubicBezTo>
                    <a:cubicBezTo>
                      <a:pt x="494" y="48"/>
                      <a:pt x="502" y="51"/>
                      <a:pt x="502" y="51"/>
                    </a:cubicBezTo>
                    <a:cubicBezTo>
                      <a:pt x="494" y="48"/>
                      <a:pt x="487" y="50"/>
                      <a:pt x="485" y="40"/>
                    </a:cubicBezTo>
                    <a:cubicBezTo>
                      <a:pt x="482" y="40"/>
                      <a:pt x="482" y="40"/>
                      <a:pt x="482" y="40"/>
                    </a:cubicBezTo>
                    <a:cubicBezTo>
                      <a:pt x="482" y="43"/>
                      <a:pt x="481" y="43"/>
                      <a:pt x="479" y="45"/>
                    </a:cubicBezTo>
                    <a:cubicBezTo>
                      <a:pt x="482" y="50"/>
                      <a:pt x="486" y="48"/>
                      <a:pt x="488" y="55"/>
                    </a:cubicBezTo>
                    <a:cubicBezTo>
                      <a:pt x="488" y="56"/>
                      <a:pt x="488" y="59"/>
                      <a:pt x="490" y="61"/>
                    </a:cubicBezTo>
                    <a:cubicBezTo>
                      <a:pt x="491" y="63"/>
                      <a:pt x="491" y="63"/>
                      <a:pt x="495" y="63"/>
                    </a:cubicBezTo>
                    <a:cubicBezTo>
                      <a:pt x="498" y="63"/>
                      <a:pt x="499" y="64"/>
                      <a:pt x="497" y="66"/>
                    </a:cubicBezTo>
                    <a:cubicBezTo>
                      <a:pt x="497" y="67"/>
                      <a:pt x="501" y="75"/>
                      <a:pt x="503" y="76"/>
                    </a:cubicBezTo>
                    <a:cubicBezTo>
                      <a:pt x="500" y="79"/>
                      <a:pt x="499" y="84"/>
                      <a:pt x="492" y="84"/>
                    </a:cubicBezTo>
                    <a:cubicBezTo>
                      <a:pt x="486" y="84"/>
                      <a:pt x="483" y="83"/>
                      <a:pt x="486" y="83"/>
                    </a:cubicBezTo>
                    <a:cubicBezTo>
                      <a:pt x="490" y="83"/>
                      <a:pt x="492" y="79"/>
                      <a:pt x="492" y="75"/>
                    </a:cubicBezTo>
                    <a:cubicBezTo>
                      <a:pt x="492" y="73"/>
                      <a:pt x="492" y="71"/>
                      <a:pt x="492" y="69"/>
                    </a:cubicBezTo>
                    <a:cubicBezTo>
                      <a:pt x="483" y="66"/>
                      <a:pt x="484" y="57"/>
                      <a:pt x="478" y="52"/>
                    </a:cubicBezTo>
                    <a:cubicBezTo>
                      <a:pt x="472" y="50"/>
                      <a:pt x="472" y="50"/>
                      <a:pt x="472" y="50"/>
                    </a:cubicBezTo>
                    <a:cubicBezTo>
                      <a:pt x="471" y="48"/>
                      <a:pt x="474" y="42"/>
                      <a:pt x="471" y="40"/>
                    </a:cubicBezTo>
                    <a:cubicBezTo>
                      <a:pt x="470" y="38"/>
                      <a:pt x="462" y="36"/>
                      <a:pt x="462" y="34"/>
                    </a:cubicBezTo>
                    <a:cubicBezTo>
                      <a:pt x="459" y="33"/>
                      <a:pt x="458" y="34"/>
                      <a:pt x="454" y="34"/>
                    </a:cubicBezTo>
                    <a:cubicBezTo>
                      <a:pt x="454" y="36"/>
                      <a:pt x="453" y="40"/>
                      <a:pt x="453" y="42"/>
                    </a:cubicBezTo>
                    <a:cubicBezTo>
                      <a:pt x="453" y="43"/>
                      <a:pt x="452" y="48"/>
                      <a:pt x="449" y="48"/>
                    </a:cubicBezTo>
                    <a:cubicBezTo>
                      <a:pt x="449" y="48"/>
                      <a:pt x="455" y="62"/>
                      <a:pt x="462" y="62"/>
                    </a:cubicBezTo>
                    <a:cubicBezTo>
                      <a:pt x="462" y="66"/>
                      <a:pt x="467" y="71"/>
                      <a:pt x="466" y="71"/>
                    </a:cubicBezTo>
                    <a:cubicBezTo>
                      <a:pt x="465" y="71"/>
                      <a:pt x="446" y="64"/>
                      <a:pt x="446" y="62"/>
                    </a:cubicBezTo>
                    <a:cubicBezTo>
                      <a:pt x="442" y="62"/>
                      <a:pt x="414" y="59"/>
                      <a:pt x="414" y="54"/>
                    </a:cubicBezTo>
                    <a:cubicBezTo>
                      <a:pt x="413" y="55"/>
                      <a:pt x="411" y="54"/>
                      <a:pt x="411" y="55"/>
                    </a:cubicBezTo>
                    <a:cubicBezTo>
                      <a:pt x="411" y="63"/>
                      <a:pt x="422" y="60"/>
                      <a:pt x="426" y="68"/>
                    </a:cubicBezTo>
                    <a:cubicBezTo>
                      <a:pt x="426" y="68"/>
                      <a:pt x="419" y="67"/>
                      <a:pt x="416" y="67"/>
                    </a:cubicBezTo>
                    <a:cubicBezTo>
                      <a:pt x="410" y="67"/>
                      <a:pt x="391" y="69"/>
                      <a:pt x="393" y="68"/>
                    </a:cubicBezTo>
                    <a:cubicBezTo>
                      <a:pt x="391" y="67"/>
                      <a:pt x="389" y="67"/>
                      <a:pt x="388" y="66"/>
                    </a:cubicBezTo>
                    <a:cubicBezTo>
                      <a:pt x="386" y="70"/>
                      <a:pt x="381" y="66"/>
                      <a:pt x="378" y="69"/>
                    </a:cubicBezTo>
                    <a:cubicBezTo>
                      <a:pt x="374" y="73"/>
                      <a:pt x="365" y="73"/>
                      <a:pt x="365" y="83"/>
                    </a:cubicBezTo>
                    <a:cubicBezTo>
                      <a:pt x="363" y="81"/>
                      <a:pt x="361" y="81"/>
                      <a:pt x="359" y="83"/>
                    </a:cubicBezTo>
                    <a:cubicBezTo>
                      <a:pt x="356" y="81"/>
                      <a:pt x="352" y="74"/>
                      <a:pt x="352" y="74"/>
                    </a:cubicBezTo>
                    <a:cubicBezTo>
                      <a:pt x="353" y="74"/>
                      <a:pt x="355" y="74"/>
                      <a:pt x="356" y="74"/>
                    </a:cubicBezTo>
                    <a:cubicBezTo>
                      <a:pt x="355" y="69"/>
                      <a:pt x="352" y="69"/>
                      <a:pt x="348" y="69"/>
                    </a:cubicBezTo>
                    <a:cubicBezTo>
                      <a:pt x="345" y="69"/>
                      <a:pt x="344" y="68"/>
                      <a:pt x="341" y="69"/>
                    </a:cubicBezTo>
                    <a:cubicBezTo>
                      <a:pt x="342" y="69"/>
                      <a:pt x="344" y="70"/>
                      <a:pt x="344" y="72"/>
                    </a:cubicBezTo>
                    <a:cubicBezTo>
                      <a:pt x="344" y="74"/>
                      <a:pt x="344" y="75"/>
                      <a:pt x="343" y="75"/>
                    </a:cubicBezTo>
                    <a:cubicBezTo>
                      <a:pt x="344" y="77"/>
                      <a:pt x="345" y="79"/>
                      <a:pt x="348" y="80"/>
                    </a:cubicBezTo>
                    <a:cubicBezTo>
                      <a:pt x="348" y="87"/>
                      <a:pt x="348" y="87"/>
                      <a:pt x="348" y="87"/>
                    </a:cubicBezTo>
                    <a:cubicBezTo>
                      <a:pt x="348" y="87"/>
                      <a:pt x="342" y="84"/>
                      <a:pt x="339" y="82"/>
                    </a:cubicBezTo>
                    <a:cubicBezTo>
                      <a:pt x="338" y="85"/>
                      <a:pt x="328" y="89"/>
                      <a:pt x="328" y="91"/>
                    </a:cubicBezTo>
                    <a:cubicBezTo>
                      <a:pt x="328" y="93"/>
                      <a:pt x="332" y="94"/>
                      <a:pt x="333" y="97"/>
                    </a:cubicBezTo>
                    <a:cubicBezTo>
                      <a:pt x="323" y="97"/>
                      <a:pt x="323" y="97"/>
                      <a:pt x="323" y="97"/>
                    </a:cubicBezTo>
                    <a:cubicBezTo>
                      <a:pt x="322" y="98"/>
                      <a:pt x="322" y="104"/>
                      <a:pt x="320" y="104"/>
                    </a:cubicBezTo>
                    <a:cubicBezTo>
                      <a:pt x="311" y="104"/>
                      <a:pt x="301" y="100"/>
                      <a:pt x="301" y="91"/>
                    </a:cubicBezTo>
                    <a:cubicBezTo>
                      <a:pt x="301" y="90"/>
                      <a:pt x="300" y="89"/>
                      <a:pt x="300" y="88"/>
                    </a:cubicBezTo>
                    <a:cubicBezTo>
                      <a:pt x="297" y="87"/>
                      <a:pt x="284" y="82"/>
                      <a:pt x="284" y="80"/>
                    </a:cubicBezTo>
                    <a:cubicBezTo>
                      <a:pt x="285" y="81"/>
                      <a:pt x="305" y="86"/>
                      <a:pt x="307" y="86"/>
                    </a:cubicBezTo>
                    <a:cubicBezTo>
                      <a:pt x="311" y="86"/>
                      <a:pt x="314" y="86"/>
                      <a:pt x="320" y="86"/>
                    </a:cubicBezTo>
                    <a:cubicBezTo>
                      <a:pt x="324" y="86"/>
                      <a:pt x="328" y="82"/>
                      <a:pt x="332" y="78"/>
                    </a:cubicBezTo>
                    <a:cubicBezTo>
                      <a:pt x="330" y="77"/>
                      <a:pt x="329" y="75"/>
                      <a:pt x="327" y="73"/>
                    </a:cubicBezTo>
                    <a:cubicBezTo>
                      <a:pt x="327" y="73"/>
                      <a:pt x="314" y="64"/>
                      <a:pt x="287" y="63"/>
                    </a:cubicBezTo>
                    <a:cubicBezTo>
                      <a:pt x="285" y="63"/>
                      <a:pt x="283" y="63"/>
                      <a:pt x="283" y="59"/>
                    </a:cubicBezTo>
                    <a:cubicBezTo>
                      <a:pt x="279" y="59"/>
                      <a:pt x="271" y="60"/>
                      <a:pt x="271" y="58"/>
                    </a:cubicBezTo>
                    <a:cubicBezTo>
                      <a:pt x="269" y="57"/>
                      <a:pt x="259" y="54"/>
                      <a:pt x="259" y="52"/>
                    </a:cubicBezTo>
                    <a:cubicBezTo>
                      <a:pt x="259" y="52"/>
                      <a:pt x="250" y="52"/>
                      <a:pt x="250" y="52"/>
                    </a:cubicBezTo>
                    <a:cubicBezTo>
                      <a:pt x="247" y="54"/>
                      <a:pt x="245" y="54"/>
                      <a:pt x="246" y="52"/>
                    </a:cubicBezTo>
                    <a:cubicBezTo>
                      <a:pt x="244" y="52"/>
                      <a:pt x="242" y="52"/>
                      <a:pt x="238" y="52"/>
                    </a:cubicBezTo>
                    <a:cubicBezTo>
                      <a:pt x="238" y="53"/>
                      <a:pt x="234" y="55"/>
                      <a:pt x="234" y="55"/>
                    </a:cubicBezTo>
                    <a:cubicBezTo>
                      <a:pt x="232" y="52"/>
                      <a:pt x="221" y="57"/>
                      <a:pt x="224" y="60"/>
                    </a:cubicBezTo>
                    <a:cubicBezTo>
                      <a:pt x="224" y="60"/>
                      <a:pt x="217" y="60"/>
                      <a:pt x="217" y="59"/>
                    </a:cubicBezTo>
                    <a:cubicBezTo>
                      <a:pt x="216" y="59"/>
                      <a:pt x="205" y="63"/>
                      <a:pt x="203" y="64"/>
                    </a:cubicBezTo>
                    <a:cubicBezTo>
                      <a:pt x="203" y="66"/>
                      <a:pt x="195" y="63"/>
                      <a:pt x="195" y="63"/>
                    </a:cubicBezTo>
                    <a:cubicBezTo>
                      <a:pt x="193" y="69"/>
                      <a:pt x="188" y="69"/>
                      <a:pt x="187" y="75"/>
                    </a:cubicBezTo>
                    <a:cubicBezTo>
                      <a:pt x="189" y="75"/>
                      <a:pt x="190" y="73"/>
                      <a:pt x="192" y="72"/>
                    </a:cubicBezTo>
                    <a:cubicBezTo>
                      <a:pt x="192" y="72"/>
                      <a:pt x="193" y="73"/>
                      <a:pt x="193" y="73"/>
                    </a:cubicBezTo>
                    <a:cubicBezTo>
                      <a:pt x="193" y="74"/>
                      <a:pt x="193" y="80"/>
                      <a:pt x="189" y="80"/>
                    </a:cubicBezTo>
                    <a:cubicBezTo>
                      <a:pt x="189" y="81"/>
                      <a:pt x="187" y="86"/>
                      <a:pt x="187" y="86"/>
                    </a:cubicBezTo>
                    <a:cubicBezTo>
                      <a:pt x="187" y="87"/>
                      <a:pt x="177" y="99"/>
                      <a:pt x="175" y="99"/>
                    </a:cubicBezTo>
                    <a:cubicBezTo>
                      <a:pt x="174" y="102"/>
                      <a:pt x="173" y="104"/>
                      <a:pt x="171" y="104"/>
                    </a:cubicBezTo>
                    <a:cubicBezTo>
                      <a:pt x="163" y="105"/>
                      <a:pt x="163" y="105"/>
                      <a:pt x="163" y="105"/>
                    </a:cubicBezTo>
                    <a:cubicBezTo>
                      <a:pt x="163" y="105"/>
                      <a:pt x="159" y="110"/>
                      <a:pt x="156" y="110"/>
                    </a:cubicBezTo>
                    <a:cubicBezTo>
                      <a:pt x="157" y="110"/>
                      <a:pt x="146" y="116"/>
                      <a:pt x="146" y="116"/>
                    </a:cubicBezTo>
                    <a:cubicBezTo>
                      <a:pt x="148" y="117"/>
                      <a:pt x="150" y="135"/>
                      <a:pt x="146" y="134"/>
                    </a:cubicBezTo>
                    <a:cubicBezTo>
                      <a:pt x="146" y="134"/>
                      <a:pt x="152" y="141"/>
                      <a:pt x="149" y="141"/>
                    </a:cubicBezTo>
                    <a:cubicBezTo>
                      <a:pt x="149" y="144"/>
                      <a:pt x="164" y="148"/>
                      <a:pt x="164" y="148"/>
                    </a:cubicBezTo>
                    <a:cubicBezTo>
                      <a:pt x="164" y="148"/>
                      <a:pt x="177" y="137"/>
                      <a:pt x="177" y="136"/>
                    </a:cubicBezTo>
                    <a:cubicBezTo>
                      <a:pt x="177" y="137"/>
                      <a:pt x="184" y="146"/>
                      <a:pt x="185" y="147"/>
                    </a:cubicBezTo>
                    <a:cubicBezTo>
                      <a:pt x="185" y="152"/>
                      <a:pt x="191" y="169"/>
                      <a:pt x="194" y="169"/>
                    </a:cubicBezTo>
                    <a:cubicBezTo>
                      <a:pt x="194" y="169"/>
                      <a:pt x="200" y="169"/>
                      <a:pt x="201" y="169"/>
                    </a:cubicBezTo>
                    <a:cubicBezTo>
                      <a:pt x="198" y="164"/>
                      <a:pt x="205" y="163"/>
                      <a:pt x="211" y="163"/>
                    </a:cubicBezTo>
                    <a:cubicBezTo>
                      <a:pt x="211" y="154"/>
                      <a:pt x="214" y="148"/>
                      <a:pt x="214" y="141"/>
                    </a:cubicBezTo>
                    <a:cubicBezTo>
                      <a:pt x="214" y="139"/>
                      <a:pt x="219" y="138"/>
                      <a:pt x="222" y="137"/>
                    </a:cubicBezTo>
                    <a:cubicBezTo>
                      <a:pt x="222" y="137"/>
                      <a:pt x="222" y="135"/>
                      <a:pt x="222" y="134"/>
                    </a:cubicBezTo>
                    <a:cubicBezTo>
                      <a:pt x="222" y="129"/>
                      <a:pt x="213" y="131"/>
                      <a:pt x="211" y="126"/>
                    </a:cubicBezTo>
                    <a:cubicBezTo>
                      <a:pt x="210" y="124"/>
                      <a:pt x="215" y="110"/>
                      <a:pt x="217" y="110"/>
                    </a:cubicBezTo>
                    <a:cubicBezTo>
                      <a:pt x="222" y="105"/>
                      <a:pt x="227" y="104"/>
                      <a:pt x="232" y="99"/>
                    </a:cubicBezTo>
                    <a:cubicBezTo>
                      <a:pt x="231" y="98"/>
                      <a:pt x="234" y="91"/>
                      <a:pt x="234" y="91"/>
                    </a:cubicBezTo>
                    <a:cubicBezTo>
                      <a:pt x="246" y="91"/>
                      <a:pt x="246" y="91"/>
                      <a:pt x="246" y="91"/>
                    </a:cubicBezTo>
                    <a:cubicBezTo>
                      <a:pt x="246" y="92"/>
                      <a:pt x="248" y="96"/>
                      <a:pt x="251" y="96"/>
                    </a:cubicBezTo>
                    <a:cubicBezTo>
                      <a:pt x="250" y="97"/>
                      <a:pt x="250" y="97"/>
                      <a:pt x="250" y="97"/>
                    </a:cubicBezTo>
                    <a:cubicBezTo>
                      <a:pt x="245" y="97"/>
                      <a:pt x="232" y="108"/>
                      <a:pt x="232" y="115"/>
                    </a:cubicBezTo>
                    <a:cubicBezTo>
                      <a:pt x="232" y="117"/>
                      <a:pt x="236" y="118"/>
                      <a:pt x="236" y="121"/>
                    </a:cubicBezTo>
                    <a:cubicBezTo>
                      <a:pt x="236" y="123"/>
                      <a:pt x="234" y="125"/>
                      <a:pt x="234" y="127"/>
                    </a:cubicBezTo>
                    <a:cubicBezTo>
                      <a:pt x="234" y="128"/>
                      <a:pt x="239" y="130"/>
                      <a:pt x="243" y="130"/>
                    </a:cubicBezTo>
                    <a:cubicBezTo>
                      <a:pt x="243" y="132"/>
                      <a:pt x="246" y="132"/>
                      <a:pt x="249" y="132"/>
                    </a:cubicBezTo>
                    <a:cubicBezTo>
                      <a:pt x="254" y="132"/>
                      <a:pt x="261" y="133"/>
                      <a:pt x="264" y="128"/>
                    </a:cubicBezTo>
                    <a:cubicBezTo>
                      <a:pt x="274" y="128"/>
                      <a:pt x="274" y="128"/>
                      <a:pt x="274" y="128"/>
                    </a:cubicBezTo>
                    <a:cubicBezTo>
                      <a:pt x="273" y="128"/>
                      <a:pt x="280" y="134"/>
                      <a:pt x="280" y="136"/>
                    </a:cubicBezTo>
                    <a:cubicBezTo>
                      <a:pt x="280" y="137"/>
                      <a:pt x="273" y="137"/>
                      <a:pt x="271" y="137"/>
                    </a:cubicBezTo>
                    <a:cubicBezTo>
                      <a:pt x="268" y="137"/>
                      <a:pt x="267" y="133"/>
                      <a:pt x="261" y="133"/>
                    </a:cubicBezTo>
                    <a:cubicBezTo>
                      <a:pt x="256" y="133"/>
                      <a:pt x="249" y="133"/>
                      <a:pt x="249" y="139"/>
                    </a:cubicBezTo>
                    <a:cubicBezTo>
                      <a:pt x="248" y="149"/>
                      <a:pt x="258" y="145"/>
                      <a:pt x="257" y="149"/>
                    </a:cubicBezTo>
                    <a:cubicBezTo>
                      <a:pt x="255" y="150"/>
                      <a:pt x="246" y="152"/>
                      <a:pt x="245" y="150"/>
                    </a:cubicBezTo>
                    <a:cubicBezTo>
                      <a:pt x="241" y="153"/>
                      <a:pt x="238" y="157"/>
                      <a:pt x="240" y="162"/>
                    </a:cubicBezTo>
                    <a:cubicBezTo>
                      <a:pt x="242" y="162"/>
                      <a:pt x="239" y="169"/>
                      <a:pt x="239" y="169"/>
                    </a:cubicBezTo>
                    <a:cubicBezTo>
                      <a:pt x="239" y="169"/>
                      <a:pt x="231" y="176"/>
                      <a:pt x="229" y="176"/>
                    </a:cubicBezTo>
                    <a:cubicBezTo>
                      <a:pt x="226" y="176"/>
                      <a:pt x="225" y="173"/>
                      <a:pt x="224" y="172"/>
                    </a:cubicBezTo>
                    <a:cubicBezTo>
                      <a:pt x="217" y="173"/>
                      <a:pt x="213" y="173"/>
                      <a:pt x="205" y="177"/>
                    </a:cubicBezTo>
                    <a:cubicBezTo>
                      <a:pt x="204" y="178"/>
                      <a:pt x="200" y="176"/>
                      <a:pt x="194" y="176"/>
                    </a:cubicBezTo>
                    <a:cubicBezTo>
                      <a:pt x="190" y="176"/>
                      <a:pt x="189" y="180"/>
                      <a:pt x="185" y="180"/>
                    </a:cubicBezTo>
                    <a:cubicBezTo>
                      <a:pt x="184" y="180"/>
                      <a:pt x="182" y="177"/>
                      <a:pt x="181" y="173"/>
                    </a:cubicBezTo>
                    <a:cubicBezTo>
                      <a:pt x="181" y="173"/>
                      <a:pt x="182" y="173"/>
                      <a:pt x="182" y="173"/>
                    </a:cubicBezTo>
                    <a:cubicBezTo>
                      <a:pt x="181" y="170"/>
                      <a:pt x="179" y="169"/>
                      <a:pt x="179" y="167"/>
                    </a:cubicBezTo>
                    <a:cubicBezTo>
                      <a:pt x="179" y="167"/>
                      <a:pt x="179" y="167"/>
                      <a:pt x="179" y="167"/>
                    </a:cubicBezTo>
                    <a:cubicBezTo>
                      <a:pt x="178" y="164"/>
                      <a:pt x="178" y="163"/>
                      <a:pt x="180" y="162"/>
                    </a:cubicBezTo>
                    <a:cubicBezTo>
                      <a:pt x="180" y="162"/>
                      <a:pt x="178" y="156"/>
                      <a:pt x="178" y="154"/>
                    </a:cubicBezTo>
                    <a:cubicBezTo>
                      <a:pt x="178" y="153"/>
                      <a:pt x="175" y="151"/>
                      <a:pt x="175" y="151"/>
                    </a:cubicBezTo>
                    <a:cubicBezTo>
                      <a:pt x="172" y="153"/>
                      <a:pt x="171" y="155"/>
                      <a:pt x="167" y="155"/>
                    </a:cubicBezTo>
                    <a:cubicBezTo>
                      <a:pt x="167" y="157"/>
                      <a:pt x="164" y="162"/>
                      <a:pt x="164" y="164"/>
                    </a:cubicBezTo>
                    <a:cubicBezTo>
                      <a:pt x="164" y="167"/>
                      <a:pt x="169" y="173"/>
                      <a:pt x="169" y="176"/>
                    </a:cubicBezTo>
                    <a:cubicBezTo>
                      <a:pt x="169" y="177"/>
                      <a:pt x="158" y="185"/>
                      <a:pt x="157" y="185"/>
                    </a:cubicBezTo>
                    <a:cubicBezTo>
                      <a:pt x="154" y="185"/>
                      <a:pt x="152" y="189"/>
                      <a:pt x="153" y="190"/>
                    </a:cubicBezTo>
                    <a:cubicBezTo>
                      <a:pt x="153" y="190"/>
                      <a:pt x="146" y="191"/>
                      <a:pt x="146" y="192"/>
                    </a:cubicBezTo>
                    <a:cubicBezTo>
                      <a:pt x="144" y="195"/>
                      <a:pt x="139" y="201"/>
                      <a:pt x="137" y="202"/>
                    </a:cubicBezTo>
                    <a:cubicBezTo>
                      <a:pt x="135" y="202"/>
                      <a:pt x="133" y="204"/>
                      <a:pt x="129" y="204"/>
                    </a:cubicBezTo>
                    <a:cubicBezTo>
                      <a:pt x="128" y="208"/>
                      <a:pt x="120" y="218"/>
                      <a:pt x="115" y="218"/>
                    </a:cubicBezTo>
                    <a:cubicBezTo>
                      <a:pt x="112" y="218"/>
                      <a:pt x="111" y="216"/>
                      <a:pt x="110" y="214"/>
                    </a:cubicBezTo>
                    <a:cubicBezTo>
                      <a:pt x="110" y="225"/>
                      <a:pt x="110" y="225"/>
                      <a:pt x="110" y="225"/>
                    </a:cubicBezTo>
                    <a:cubicBezTo>
                      <a:pt x="107" y="224"/>
                      <a:pt x="97" y="222"/>
                      <a:pt x="97" y="222"/>
                    </a:cubicBezTo>
                    <a:cubicBezTo>
                      <a:pt x="96" y="222"/>
                      <a:pt x="95" y="226"/>
                      <a:pt x="93" y="226"/>
                    </a:cubicBezTo>
                    <a:cubicBezTo>
                      <a:pt x="93" y="226"/>
                      <a:pt x="105" y="237"/>
                      <a:pt x="107" y="237"/>
                    </a:cubicBezTo>
                    <a:cubicBezTo>
                      <a:pt x="108" y="241"/>
                      <a:pt x="110" y="263"/>
                      <a:pt x="109" y="264"/>
                    </a:cubicBezTo>
                    <a:cubicBezTo>
                      <a:pt x="107" y="266"/>
                      <a:pt x="106" y="266"/>
                      <a:pt x="105" y="267"/>
                    </a:cubicBezTo>
                    <a:cubicBezTo>
                      <a:pt x="93" y="267"/>
                      <a:pt x="93" y="267"/>
                      <a:pt x="93" y="267"/>
                    </a:cubicBezTo>
                    <a:cubicBezTo>
                      <a:pt x="91" y="267"/>
                      <a:pt x="76" y="263"/>
                      <a:pt x="71" y="263"/>
                    </a:cubicBezTo>
                    <a:cubicBezTo>
                      <a:pt x="67" y="263"/>
                      <a:pt x="66" y="267"/>
                      <a:pt x="60" y="267"/>
                    </a:cubicBezTo>
                    <a:cubicBezTo>
                      <a:pt x="60" y="269"/>
                      <a:pt x="63" y="288"/>
                      <a:pt x="63" y="289"/>
                    </a:cubicBezTo>
                    <a:cubicBezTo>
                      <a:pt x="62" y="292"/>
                      <a:pt x="58" y="297"/>
                      <a:pt x="58" y="302"/>
                    </a:cubicBezTo>
                    <a:cubicBezTo>
                      <a:pt x="58" y="309"/>
                      <a:pt x="62" y="312"/>
                      <a:pt x="62" y="318"/>
                    </a:cubicBezTo>
                    <a:cubicBezTo>
                      <a:pt x="69" y="321"/>
                      <a:pt x="66" y="318"/>
                      <a:pt x="73" y="318"/>
                    </a:cubicBezTo>
                    <a:cubicBezTo>
                      <a:pt x="78" y="318"/>
                      <a:pt x="79" y="326"/>
                      <a:pt x="83" y="328"/>
                    </a:cubicBezTo>
                    <a:cubicBezTo>
                      <a:pt x="85" y="329"/>
                      <a:pt x="86" y="320"/>
                      <a:pt x="104" y="323"/>
                    </a:cubicBezTo>
                    <a:cubicBezTo>
                      <a:pt x="108" y="323"/>
                      <a:pt x="101" y="324"/>
                      <a:pt x="114" y="312"/>
                    </a:cubicBezTo>
                    <a:cubicBezTo>
                      <a:pt x="122" y="306"/>
                      <a:pt x="112" y="298"/>
                      <a:pt x="122" y="292"/>
                    </a:cubicBezTo>
                    <a:cubicBezTo>
                      <a:pt x="126" y="289"/>
                      <a:pt x="130" y="282"/>
                      <a:pt x="139" y="280"/>
                    </a:cubicBezTo>
                    <a:cubicBezTo>
                      <a:pt x="140" y="279"/>
                      <a:pt x="138" y="275"/>
                      <a:pt x="138" y="274"/>
                    </a:cubicBezTo>
                    <a:cubicBezTo>
                      <a:pt x="138" y="270"/>
                      <a:pt x="141" y="266"/>
                      <a:pt x="146" y="266"/>
                    </a:cubicBezTo>
                    <a:cubicBezTo>
                      <a:pt x="148" y="266"/>
                      <a:pt x="150" y="266"/>
                      <a:pt x="152" y="267"/>
                    </a:cubicBezTo>
                    <a:cubicBezTo>
                      <a:pt x="160" y="273"/>
                      <a:pt x="164" y="266"/>
                      <a:pt x="168" y="262"/>
                    </a:cubicBezTo>
                    <a:cubicBezTo>
                      <a:pt x="170" y="260"/>
                      <a:pt x="177" y="259"/>
                      <a:pt x="180" y="259"/>
                    </a:cubicBezTo>
                    <a:cubicBezTo>
                      <a:pt x="182" y="262"/>
                      <a:pt x="188" y="281"/>
                      <a:pt x="206" y="284"/>
                    </a:cubicBezTo>
                    <a:cubicBezTo>
                      <a:pt x="206" y="284"/>
                      <a:pt x="209" y="289"/>
                      <a:pt x="213" y="289"/>
                    </a:cubicBezTo>
                    <a:cubicBezTo>
                      <a:pt x="217" y="290"/>
                      <a:pt x="221" y="297"/>
                      <a:pt x="221" y="302"/>
                    </a:cubicBezTo>
                    <a:cubicBezTo>
                      <a:pt x="216" y="310"/>
                      <a:pt x="216" y="310"/>
                      <a:pt x="216" y="310"/>
                    </a:cubicBezTo>
                    <a:cubicBezTo>
                      <a:pt x="213" y="310"/>
                      <a:pt x="212" y="310"/>
                      <a:pt x="211" y="312"/>
                    </a:cubicBezTo>
                    <a:cubicBezTo>
                      <a:pt x="209" y="310"/>
                      <a:pt x="209" y="310"/>
                      <a:pt x="209" y="310"/>
                    </a:cubicBezTo>
                    <a:cubicBezTo>
                      <a:pt x="198" y="310"/>
                      <a:pt x="198" y="310"/>
                      <a:pt x="198" y="310"/>
                    </a:cubicBezTo>
                    <a:cubicBezTo>
                      <a:pt x="199" y="313"/>
                      <a:pt x="205" y="317"/>
                      <a:pt x="206" y="317"/>
                    </a:cubicBezTo>
                    <a:cubicBezTo>
                      <a:pt x="207" y="317"/>
                      <a:pt x="209" y="317"/>
                      <a:pt x="209" y="317"/>
                    </a:cubicBezTo>
                    <a:cubicBezTo>
                      <a:pt x="210" y="320"/>
                      <a:pt x="227" y="323"/>
                      <a:pt x="230" y="323"/>
                    </a:cubicBezTo>
                    <a:cubicBezTo>
                      <a:pt x="224" y="309"/>
                      <a:pt x="224" y="309"/>
                      <a:pt x="224" y="309"/>
                    </a:cubicBezTo>
                    <a:cubicBezTo>
                      <a:pt x="224" y="307"/>
                      <a:pt x="225" y="305"/>
                      <a:pt x="226" y="303"/>
                    </a:cubicBezTo>
                    <a:cubicBezTo>
                      <a:pt x="226" y="303"/>
                      <a:pt x="228" y="300"/>
                      <a:pt x="228" y="298"/>
                    </a:cubicBezTo>
                    <a:cubicBezTo>
                      <a:pt x="227" y="298"/>
                      <a:pt x="231" y="292"/>
                      <a:pt x="233" y="292"/>
                    </a:cubicBezTo>
                    <a:cubicBezTo>
                      <a:pt x="234" y="295"/>
                      <a:pt x="234" y="295"/>
                      <a:pt x="234" y="295"/>
                    </a:cubicBezTo>
                    <a:cubicBezTo>
                      <a:pt x="235" y="294"/>
                      <a:pt x="236" y="291"/>
                      <a:pt x="236" y="290"/>
                    </a:cubicBezTo>
                    <a:cubicBezTo>
                      <a:pt x="234" y="290"/>
                      <a:pt x="226" y="285"/>
                      <a:pt x="226" y="283"/>
                    </a:cubicBezTo>
                    <a:cubicBezTo>
                      <a:pt x="222" y="283"/>
                      <a:pt x="221" y="281"/>
                      <a:pt x="218" y="278"/>
                    </a:cubicBezTo>
                    <a:cubicBezTo>
                      <a:pt x="210" y="271"/>
                      <a:pt x="210" y="271"/>
                      <a:pt x="210" y="271"/>
                    </a:cubicBezTo>
                    <a:cubicBezTo>
                      <a:pt x="209" y="270"/>
                      <a:pt x="201" y="266"/>
                      <a:pt x="201" y="263"/>
                    </a:cubicBezTo>
                    <a:cubicBezTo>
                      <a:pt x="198" y="263"/>
                      <a:pt x="195" y="259"/>
                      <a:pt x="195" y="254"/>
                    </a:cubicBezTo>
                    <a:cubicBezTo>
                      <a:pt x="195" y="249"/>
                      <a:pt x="195" y="248"/>
                      <a:pt x="201" y="247"/>
                    </a:cubicBezTo>
                    <a:cubicBezTo>
                      <a:pt x="201" y="249"/>
                      <a:pt x="203" y="250"/>
                      <a:pt x="205" y="250"/>
                    </a:cubicBezTo>
                    <a:cubicBezTo>
                      <a:pt x="205" y="250"/>
                      <a:pt x="216" y="259"/>
                      <a:pt x="219" y="264"/>
                    </a:cubicBezTo>
                    <a:cubicBezTo>
                      <a:pt x="220" y="266"/>
                      <a:pt x="221" y="268"/>
                      <a:pt x="222" y="269"/>
                    </a:cubicBezTo>
                    <a:cubicBezTo>
                      <a:pt x="226" y="271"/>
                      <a:pt x="237" y="273"/>
                      <a:pt x="237" y="273"/>
                    </a:cubicBezTo>
                    <a:cubicBezTo>
                      <a:pt x="237" y="273"/>
                      <a:pt x="237" y="273"/>
                      <a:pt x="237" y="273"/>
                    </a:cubicBezTo>
                    <a:cubicBezTo>
                      <a:pt x="241" y="275"/>
                      <a:pt x="242" y="281"/>
                      <a:pt x="241" y="283"/>
                    </a:cubicBezTo>
                    <a:cubicBezTo>
                      <a:pt x="242" y="286"/>
                      <a:pt x="242" y="289"/>
                      <a:pt x="243" y="292"/>
                    </a:cubicBezTo>
                    <a:cubicBezTo>
                      <a:pt x="244" y="293"/>
                      <a:pt x="248" y="296"/>
                      <a:pt x="249" y="298"/>
                    </a:cubicBezTo>
                    <a:cubicBezTo>
                      <a:pt x="250" y="302"/>
                      <a:pt x="250" y="310"/>
                      <a:pt x="258" y="310"/>
                    </a:cubicBezTo>
                    <a:cubicBezTo>
                      <a:pt x="256" y="313"/>
                      <a:pt x="258" y="316"/>
                      <a:pt x="258" y="321"/>
                    </a:cubicBezTo>
                    <a:cubicBezTo>
                      <a:pt x="260" y="321"/>
                      <a:pt x="261" y="319"/>
                      <a:pt x="264" y="319"/>
                    </a:cubicBezTo>
                    <a:cubicBezTo>
                      <a:pt x="263" y="321"/>
                      <a:pt x="265" y="321"/>
                      <a:pt x="266" y="321"/>
                    </a:cubicBezTo>
                    <a:cubicBezTo>
                      <a:pt x="267" y="321"/>
                      <a:pt x="269" y="320"/>
                      <a:pt x="269" y="318"/>
                    </a:cubicBezTo>
                    <a:cubicBezTo>
                      <a:pt x="268" y="318"/>
                      <a:pt x="266" y="317"/>
                      <a:pt x="266" y="316"/>
                    </a:cubicBezTo>
                    <a:cubicBezTo>
                      <a:pt x="269" y="317"/>
                      <a:pt x="268" y="310"/>
                      <a:pt x="268" y="306"/>
                    </a:cubicBezTo>
                    <a:cubicBezTo>
                      <a:pt x="268" y="304"/>
                      <a:pt x="268" y="301"/>
                      <a:pt x="268" y="298"/>
                    </a:cubicBezTo>
                    <a:cubicBezTo>
                      <a:pt x="267" y="299"/>
                      <a:pt x="266" y="292"/>
                      <a:pt x="267" y="292"/>
                    </a:cubicBezTo>
                    <a:cubicBezTo>
                      <a:pt x="267" y="293"/>
                      <a:pt x="268" y="294"/>
                      <a:pt x="269" y="294"/>
                    </a:cubicBezTo>
                    <a:cubicBezTo>
                      <a:pt x="270" y="294"/>
                      <a:pt x="271" y="293"/>
                      <a:pt x="271" y="292"/>
                    </a:cubicBezTo>
                    <a:cubicBezTo>
                      <a:pt x="269" y="289"/>
                      <a:pt x="274" y="286"/>
                      <a:pt x="279" y="285"/>
                    </a:cubicBezTo>
                    <a:cubicBezTo>
                      <a:pt x="288" y="288"/>
                      <a:pt x="288" y="288"/>
                      <a:pt x="288" y="288"/>
                    </a:cubicBezTo>
                    <a:cubicBezTo>
                      <a:pt x="288" y="288"/>
                      <a:pt x="289" y="282"/>
                      <a:pt x="288" y="280"/>
                    </a:cubicBezTo>
                    <a:cubicBezTo>
                      <a:pt x="291" y="279"/>
                      <a:pt x="297" y="277"/>
                      <a:pt x="297" y="277"/>
                    </a:cubicBezTo>
                    <a:cubicBezTo>
                      <a:pt x="297" y="274"/>
                      <a:pt x="299" y="274"/>
                      <a:pt x="301" y="272"/>
                    </a:cubicBezTo>
                    <a:cubicBezTo>
                      <a:pt x="299" y="271"/>
                      <a:pt x="295" y="270"/>
                      <a:pt x="295" y="268"/>
                    </a:cubicBezTo>
                    <a:cubicBezTo>
                      <a:pt x="295" y="266"/>
                      <a:pt x="299" y="265"/>
                      <a:pt x="299" y="261"/>
                    </a:cubicBezTo>
                    <a:cubicBezTo>
                      <a:pt x="299" y="259"/>
                      <a:pt x="297" y="258"/>
                      <a:pt x="298" y="254"/>
                    </a:cubicBezTo>
                    <a:cubicBezTo>
                      <a:pt x="300" y="253"/>
                      <a:pt x="302" y="251"/>
                      <a:pt x="303" y="249"/>
                    </a:cubicBezTo>
                    <a:cubicBezTo>
                      <a:pt x="292" y="250"/>
                      <a:pt x="293" y="237"/>
                      <a:pt x="289" y="231"/>
                    </a:cubicBezTo>
                    <a:cubicBezTo>
                      <a:pt x="291" y="235"/>
                      <a:pt x="292" y="242"/>
                      <a:pt x="295" y="246"/>
                    </a:cubicBezTo>
                    <a:cubicBezTo>
                      <a:pt x="297" y="248"/>
                      <a:pt x="300" y="249"/>
                      <a:pt x="303" y="249"/>
                    </a:cubicBezTo>
                    <a:cubicBezTo>
                      <a:pt x="306" y="247"/>
                      <a:pt x="307" y="243"/>
                      <a:pt x="310" y="239"/>
                    </a:cubicBezTo>
                    <a:cubicBezTo>
                      <a:pt x="312" y="240"/>
                      <a:pt x="318" y="242"/>
                      <a:pt x="320" y="244"/>
                    </a:cubicBezTo>
                    <a:cubicBezTo>
                      <a:pt x="334" y="244"/>
                      <a:pt x="334" y="244"/>
                      <a:pt x="334" y="244"/>
                    </a:cubicBezTo>
                    <a:cubicBezTo>
                      <a:pt x="329" y="245"/>
                      <a:pt x="326" y="246"/>
                      <a:pt x="321" y="247"/>
                    </a:cubicBezTo>
                    <a:cubicBezTo>
                      <a:pt x="322" y="248"/>
                      <a:pt x="325" y="250"/>
                      <a:pt x="328" y="250"/>
                    </a:cubicBezTo>
                    <a:cubicBezTo>
                      <a:pt x="328" y="254"/>
                      <a:pt x="328" y="257"/>
                      <a:pt x="332" y="258"/>
                    </a:cubicBezTo>
                    <a:cubicBezTo>
                      <a:pt x="333" y="256"/>
                      <a:pt x="340" y="254"/>
                      <a:pt x="340" y="250"/>
                    </a:cubicBezTo>
                    <a:cubicBezTo>
                      <a:pt x="341" y="251"/>
                      <a:pt x="342" y="251"/>
                      <a:pt x="343" y="254"/>
                    </a:cubicBezTo>
                    <a:cubicBezTo>
                      <a:pt x="345" y="253"/>
                      <a:pt x="346" y="249"/>
                      <a:pt x="349" y="249"/>
                    </a:cubicBezTo>
                    <a:cubicBezTo>
                      <a:pt x="345" y="248"/>
                      <a:pt x="343" y="249"/>
                      <a:pt x="340" y="249"/>
                    </a:cubicBezTo>
                    <a:cubicBezTo>
                      <a:pt x="338" y="249"/>
                      <a:pt x="336" y="247"/>
                      <a:pt x="336" y="244"/>
                    </a:cubicBezTo>
                    <a:cubicBezTo>
                      <a:pt x="336" y="239"/>
                      <a:pt x="345" y="237"/>
                      <a:pt x="352" y="237"/>
                    </a:cubicBezTo>
                    <a:cubicBezTo>
                      <a:pt x="355" y="236"/>
                      <a:pt x="355" y="236"/>
                      <a:pt x="355" y="236"/>
                    </a:cubicBezTo>
                    <a:cubicBezTo>
                      <a:pt x="355" y="236"/>
                      <a:pt x="356" y="235"/>
                      <a:pt x="357" y="235"/>
                    </a:cubicBezTo>
                    <a:cubicBezTo>
                      <a:pt x="355" y="237"/>
                      <a:pt x="354" y="238"/>
                      <a:pt x="352" y="240"/>
                    </a:cubicBezTo>
                    <a:cubicBezTo>
                      <a:pt x="352" y="240"/>
                      <a:pt x="355" y="242"/>
                      <a:pt x="356" y="242"/>
                    </a:cubicBezTo>
                    <a:cubicBezTo>
                      <a:pt x="355" y="245"/>
                      <a:pt x="353" y="247"/>
                      <a:pt x="350" y="249"/>
                    </a:cubicBezTo>
                    <a:cubicBezTo>
                      <a:pt x="349" y="254"/>
                      <a:pt x="355" y="253"/>
                      <a:pt x="359" y="257"/>
                    </a:cubicBezTo>
                    <a:cubicBezTo>
                      <a:pt x="362" y="260"/>
                      <a:pt x="368" y="262"/>
                      <a:pt x="373" y="265"/>
                    </a:cubicBezTo>
                    <a:cubicBezTo>
                      <a:pt x="378" y="267"/>
                      <a:pt x="383" y="271"/>
                      <a:pt x="383" y="279"/>
                    </a:cubicBezTo>
                    <a:cubicBezTo>
                      <a:pt x="382" y="280"/>
                      <a:pt x="374" y="285"/>
                      <a:pt x="370" y="285"/>
                    </a:cubicBezTo>
                    <a:cubicBezTo>
                      <a:pt x="369" y="285"/>
                      <a:pt x="365" y="286"/>
                      <a:pt x="364" y="286"/>
                    </a:cubicBezTo>
                    <a:cubicBezTo>
                      <a:pt x="361" y="286"/>
                      <a:pt x="360" y="285"/>
                      <a:pt x="359" y="283"/>
                    </a:cubicBezTo>
                    <a:cubicBezTo>
                      <a:pt x="355" y="283"/>
                      <a:pt x="352" y="281"/>
                      <a:pt x="348" y="281"/>
                    </a:cubicBezTo>
                    <a:cubicBezTo>
                      <a:pt x="348" y="281"/>
                      <a:pt x="348" y="279"/>
                      <a:pt x="348" y="278"/>
                    </a:cubicBezTo>
                    <a:cubicBezTo>
                      <a:pt x="348" y="278"/>
                      <a:pt x="346" y="280"/>
                      <a:pt x="345" y="280"/>
                    </a:cubicBezTo>
                    <a:cubicBezTo>
                      <a:pt x="344" y="280"/>
                      <a:pt x="341" y="278"/>
                      <a:pt x="341" y="277"/>
                    </a:cubicBezTo>
                    <a:cubicBezTo>
                      <a:pt x="336" y="280"/>
                      <a:pt x="321" y="277"/>
                      <a:pt x="315" y="283"/>
                    </a:cubicBezTo>
                    <a:cubicBezTo>
                      <a:pt x="303" y="283"/>
                      <a:pt x="303" y="283"/>
                      <a:pt x="303" y="283"/>
                    </a:cubicBezTo>
                    <a:cubicBezTo>
                      <a:pt x="303" y="284"/>
                      <a:pt x="301" y="285"/>
                      <a:pt x="301" y="285"/>
                    </a:cubicBezTo>
                    <a:cubicBezTo>
                      <a:pt x="303" y="286"/>
                      <a:pt x="304" y="286"/>
                      <a:pt x="306" y="287"/>
                    </a:cubicBezTo>
                    <a:cubicBezTo>
                      <a:pt x="306" y="290"/>
                      <a:pt x="302" y="289"/>
                      <a:pt x="299" y="289"/>
                    </a:cubicBezTo>
                    <a:cubicBezTo>
                      <a:pt x="299" y="289"/>
                      <a:pt x="295" y="289"/>
                      <a:pt x="291" y="289"/>
                    </a:cubicBezTo>
                    <a:cubicBezTo>
                      <a:pt x="287" y="289"/>
                      <a:pt x="285" y="290"/>
                      <a:pt x="285" y="296"/>
                    </a:cubicBezTo>
                    <a:cubicBezTo>
                      <a:pt x="285" y="300"/>
                      <a:pt x="289" y="300"/>
                      <a:pt x="287" y="303"/>
                    </a:cubicBezTo>
                    <a:cubicBezTo>
                      <a:pt x="287" y="305"/>
                      <a:pt x="290" y="310"/>
                      <a:pt x="292" y="310"/>
                    </a:cubicBezTo>
                    <a:cubicBezTo>
                      <a:pt x="291" y="312"/>
                      <a:pt x="291" y="312"/>
                      <a:pt x="291" y="314"/>
                    </a:cubicBezTo>
                    <a:cubicBezTo>
                      <a:pt x="291" y="314"/>
                      <a:pt x="293" y="314"/>
                      <a:pt x="295" y="314"/>
                    </a:cubicBezTo>
                    <a:cubicBezTo>
                      <a:pt x="295" y="317"/>
                      <a:pt x="307" y="324"/>
                      <a:pt x="308" y="324"/>
                    </a:cubicBezTo>
                    <a:cubicBezTo>
                      <a:pt x="310" y="324"/>
                      <a:pt x="312" y="327"/>
                      <a:pt x="315" y="327"/>
                    </a:cubicBezTo>
                    <a:cubicBezTo>
                      <a:pt x="316" y="327"/>
                      <a:pt x="317" y="325"/>
                      <a:pt x="319" y="325"/>
                    </a:cubicBezTo>
                    <a:cubicBezTo>
                      <a:pt x="318" y="323"/>
                      <a:pt x="319" y="320"/>
                      <a:pt x="322" y="320"/>
                    </a:cubicBezTo>
                    <a:cubicBezTo>
                      <a:pt x="328" y="320"/>
                      <a:pt x="326" y="327"/>
                      <a:pt x="333" y="327"/>
                    </a:cubicBezTo>
                    <a:cubicBezTo>
                      <a:pt x="340" y="327"/>
                      <a:pt x="342" y="323"/>
                      <a:pt x="345" y="323"/>
                    </a:cubicBezTo>
                    <a:cubicBezTo>
                      <a:pt x="347" y="323"/>
                      <a:pt x="349" y="322"/>
                      <a:pt x="349" y="321"/>
                    </a:cubicBezTo>
                    <a:cubicBezTo>
                      <a:pt x="353" y="321"/>
                      <a:pt x="353" y="321"/>
                      <a:pt x="353" y="321"/>
                    </a:cubicBezTo>
                    <a:cubicBezTo>
                      <a:pt x="352" y="323"/>
                      <a:pt x="353" y="327"/>
                      <a:pt x="353" y="329"/>
                    </a:cubicBezTo>
                    <a:cubicBezTo>
                      <a:pt x="353" y="329"/>
                      <a:pt x="353" y="329"/>
                      <a:pt x="352" y="329"/>
                    </a:cubicBezTo>
                    <a:cubicBezTo>
                      <a:pt x="352" y="330"/>
                      <a:pt x="352" y="331"/>
                      <a:pt x="352" y="332"/>
                    </a:cubicBezTo>
                    <a:cubicBezTo>
                      <a:pt x="352" y="334"/>
                      <a:pt x="353" y="336"/>
                      <a:pt x="355" y="336"/>
                    </a:cubicBezTo>
                    <a:cubicBezTo>
                      <a:pt x="355" y="337"/>
                      <a:pt x="355" y="338"/>
                      <a:pt x="355" y="339"/>
                    </a:cubicBezTo>
                    <a:cubicBezTo>
                      <a:pt x="354" y="342"/>
                      <a:pt x="353" y="343"/>
                      <a:pt x="352" y="346"/>
                    </a:cubicBezTo>
                    <a:cubicBezTo>
                      <a:pt x="351" y="355"/>
                      <a:pt x="348" y="359"/>
                      <a:pt x="348" y="359"/>
                    </a:cubicBezTo>
                    <a:cubicBezTo>
                      <a:pt x="348" y="360"/>
                      <a:pt x="348" y="360"/>
                      <a:pt x="348" y="360"/>
                    </a:cubicBezTo>
                    <a:cubicBezTo>
                      <a:pt x="346" y="365"/>
                      <a:pt x="324" y="365"/>
                      <a:pt x="324" y="365"/>
                    </a:cubicBezTo>
                    <a:cubicBezTo>
                      <a:pt x="317" y="367"/>
                      <a:pt x="314" y="370"/>
                      <a:pt x="306" y="370"/>
                    </a:cubicBezTo>
                    <a:cubicBezTo>
                      <a:pt x="301" y="370"/>
                      <a:pt x="288" y="364"/>
                      <a:pt x="287" y="364"/>
                    </a:cubicBezTo>
                    <a:cubicBezTo>
                      <a:pt x="287" y="363"/>
                      <a:pt x="287" y="363"/>
                      <a:pt x="287" y="363"/>
                    </a:cubicBezTo>
                    <a:cubicBezTo>
                      <a:pt x="282" y="362"/>
                      <a:pt x="275" y="363"/>
                      <a:pt x="272" y="359"/>
                    </a:cubicBezTo>
                    <a:cubicBezTo>
                      <a:pt x="269" y="356"/>
                      <a:pt x="271" y="352"/>
                      <a:pt x="263" y="352"/>
                    </a:cubicBezTo>
                    <a:cubicBezTo>
                      <a:pt x="258" y="352"/>
                      <a:pt x="256" y="358"/>
                      <a:pt x="250" y="358"/>
                    </a:cubicBezTo>
                    <a:cubicBezTo>
                      <a:pt x="250" y="360"/>
                      <a:pt x="250" y="361"/>
                      <a:pt x="250" y="363"/>
                    </a:cubicBezTo>
                    <a:cubicBezTo>
                      <a:pt x="250" y="365"/>
                      <a:pt x="249" y="376"/>
                      <a:pt x="247" y="376"/>
                    </a:cubicBezTo>
                    <a:cubicBezTo>
                      <a:pt x="242" y="376"/>
                      <a:pt x="237" y="370"/>
                      <a:pt x="231" y="368"/>
                    </a:cubicBezTo>
                    <a:cubicBezTo>
                      <a:pt x="228" y="367"/>
                      <a:pt x="225" y="369"/>
                      <a:pt x="222" y="367"/>
                    </a:cubicBezTo>
                    <a:cubicBezTo>
                      <a:pt x="220" y="364"/>
                      <a:pt x="221" y="358"/>
                      <a:pt x="217" y="357"/>
                    </a:cubicBezTo>
                    <a:cubicBezTo>
                      <a:pt x="213" y="354"/>
                      <a:pt x="205" y="353"/>
                      <a:pt x="197" y="353"/>
                    </a:cubicBezTo>
                    <a:cubicBezTo>
                      <a:pt x="197" y="353"/>
                      <a:pt x="197" y="353"/>
                      <a:pt x="197" y="353"/>
                    </a:cubicBezTo>
                    <a:cubicBezTo>
                      <a:pt x="195" y="353"/>
                      <a:pt x="191" y="347"/>
                      <a:pt x="189" y="347"/>
                    </a:cubicBezTo>
                    <a:cubicBezTo>
                      <a:pt x="188" y="347"/>
                      <a:pt x="185" y="345"/>
                      <a:pt x="185" y="344"/>
                    </a:cubicBezTo>
                    <a:cubicBezTo>
                      <a:pt x="185" y="343"/>
                      <a:pt x="189" y="335"/>
                      <a:pt x="190" y="335"/>
                    </a:cubicBezTo>
                    <a:cubicBezTo>
                      <a:pt x="189" y="332"/>
                      <a:pt x="186" y="330"/>
                      <a:pt x="186" y="327"/>
                    </a:cubicBezTo>
                    <a:cubicBezTo>
                      <a:pt x="186" y="326"/>
                      <a:pt x="188" y="325"/>
                      <a:pt x="189" y="324"/>
                    </a:cubicBezTo>
                    <a:cubicBezTo>
                      <a:pt x="189" y="321"/>
                      <a:pt x="189" y="321"/>
                      <a:pt x="189" y="321"/>
                    </a:cubicBezTo>
                    <a:cubicBezTo>
                      <a:pt x="187" y="321"/>
                      <a:pt x="180" y="317"/>
                      <a:pt x="180" y="316"/>
                    </a:cubicBezTo>
                    <a:cubicBezTo>
                      <a:pt x="174" y="319"/>
                      <a:pt x="168" y="321"/>
                      <a:pt x="161" y="321"/>
                    </a:cubicBezTo>
                    <a:cubicBezTo>
                      <a:pt x="157" y="321"/>
                      <a:pt x="150" y="321"/>
                      <a:pt x="146" y="321"/>
                    </a:cubicBezTo>
                    <a:cubicBezTo>
                      <a:pt x="139" y="321"/>
                      <a:pt x="125" y="325"/>
                      <a:pt x="119" y="328"/>
                    </a:cubicBezTo>
                    <a:cubicBezTo>
                      <a:pt x="118" y="329"/>
                      <a:pt x="109" y="333"/>
                      <a:pt x="107" y="336"/>
                    </a:cubicBezTo>
                    <a:cubicBezTo>
                      <a:pt x="105" y="339"/>
                      <a:pt x="104" y="332"/>
                      <a:pt x="103" y="332"/>
                    </a:cubicBezTo>
                    <a:cubicBezTo>
                      <a:pt x="101" y="332"/>
                      <a:pt x="94" y="333"/>
                      <a:pt x="91" y="333"/>
                    </a:cubicBezTo>
                    <a:cubicBezTo>
                      <a:pt x="87" y="333"/>
                      <a:pt x="84" y="333"/>
                      <a:pt x="82" y="330"/>
                    </a:cubicBezTo>
                    <a:cubicBezTo>
                      <a:pt x="78" y="333"/>
                      <a:pt x="77" y="346"/>
                      <a:pt x="72" y="348"/>
                    </a:cubicBezTo>
                    <a:cubicBezTo>
                      <a:pt x="69" y="350"/>
                      <a:pt x="66" y="349"/>
                      <a:pt x="62" y="351"/>
                    </a:cubicBezTo>
                    <a:cubicBezTo>
                      <a:pt x="60" y="352"/>
                      <a:pt x="60" y="357"/>
                      <a:pt x="54" y="357"/>
                    </a:cubicBezTo>
                    <a:cubicBezTo>
                      <a:pt x="55" y="363"/>
                      <a:pt x="54" y="373"/>
                      <a:pt x="54" y="378"/>
                    </a:cubicBezTo>
                    <a:cubicBezTo>
                      <a:pt x="54" y="386"/>
                      <a:pt x="46" y="386"/>
                      <a:pt x="43" y="392"/>
                    </a:cubicBezTo>
                    <a:cubicBezTo>
                      <a:pt x="42" y="393"/>
                      <a:pt x="43" y="395"/>
                      <a:pt x="41" y="396"/>
                    </a:cubicBezTo>
                    <a:cubicBezTo>
                      <a:pt x="37" y="397"/>
                      <a:pt x="33" y="398"/>
                      <a:pt x="31" y="399"/>
                    </a:cubicBezTo>
                    <a:cubicBezTo>
                      <a:pt x="29" y="400"/>
                      <a:pt x="28" y="402"/>
                      <a:pt x="28" y="406"/>
                    </a:cubicBezTo>
                    <a:cubicBezTo>
                      <a:pt x="19" y="408"/>
                      <a:pt x="21" y="423"/>
                      <a:pt x="16" y="429"/>
                    </a:cubicBezTo>
                    <a:cubicBezTo>
                      <a:pt x="13" y="432"/>
                      <a:pt x="9" y="431"/>
                      <a:pt x="9" y="436"/>
                    </a:cubicBezTo>
                    <a:cubicBezTo>
                      <a:pt x="7" y="440"/>
                      <a:pt x="8" y="444"/>
                      <a:pt x="4" y="446"/>
                    </a:cubicBezTo>
                    <a:cubicBezTo>
                      <a:pt x="3" y="448"/>
                      <a:pt x="1" y="450"/>
                      <a:pt x="1" y="452"/>
                    </a:cubicBezTo>
                    <a:cubicBezTo>
                      <a:pt x="1" y="454"/>
                      <a:pt x="4" y="455"/>
                      <a:pt x="6" y="455"/>
                    </a:cubicBezTo>
                    <a:cubicBezTo>
                      <a:pt x="6" y="463"/>
                      <a:pt x="8" y="468"/>
                      <a:pt x="8" y="477"/>
                    </a:cubicBezTo>
                    <a:cubicBezTo>
                      <a:pt x="8" y="484"/>
                      <a:pt x="7" y="491"/>
                      <a:pt x="5" y="496"/>
                    </a:cubicBezTo>
                    <a:cubicBezTo>
                      <a:pt x="4" y="499"/>
                      <a:pt x="0" y="504"/>
                      <a:pt x="0" y="508"/>
                    </a:cubicBezTo>
                    <a:cubicBezTo>
                      <a:pt x="0" y="509"/>
                      <a:pt x="1" y="508"/>
                      <a:pt x="1" y="510"/>
                    </a:cubicBezTo>
                    <a:cubicBezTo>
                      <a:pt x="2" y="510"/>
                      <a:pt x="9" y="515"/>
                      <a:pt x="4" y="517"/>
                    </a:cubicBezTo>
                    <a:cubicBezTo>
                      <a:pt x="4" y="518"/>
                      <a:pt x="6" y="525"/>
                      <a:pt x="13" y="532"/>
                    </a:cubicBezTo>
                    <a:cubicBezTo>
                      <a:pt x="13" y="533"/>
                      <a:pt x="28" y="547"/>
                      <a:pt x="28" y="555"/>
                    </a:cubicBezTo>
                    <a:cubicBezTo>
                      <a:pt x="32" y="550"/>
                      <a:pt x="33" y="550"/>
                      <a:pt x="29" y="555"/>
                    </a:cubicBezTo>
                    <a:cubicBezTo>
                      <a:pt x="32" y="564"/>
                      <a:pt x="48" y="563"/>
                      <a:pt x="41" y="573"/>
                    </a:cubicBezTo>
                    <a:cubicBezTo>
                      <a:pt x="42" y="574"/>
                      <a:pt x="66" y="596"/>
                      <a:pt x="67" y="594"/>
                    </a:cubicBezTo>
                    <a:cubicBezTo>
                      <a:pt x="67" y="591"/>
                      <a:pt x="85" y="585"/>
                      <a:pt x="94" y="585"/>
                    </a:cubicBezTo>
                    <a:cubicBezTo>
                      <a:pt x="98" y="585"/>
                      <a:pt x="101" y="586"/>
                      <a:pt x="101" y="590"/>
                    </a:cubicBezTo>
                    <a:cubicBezTo>
                      <a:pt x="105" y="591"/>
                      <a:pt x="107" y="589"/>
                      <a:pt x="109" y="587"/>
                    </a:cubicBezTo>
                    <a:cubicBezTo>
                      <a:pt x="115" y="584"/>
                      <a:pt x="122" y="579"/>
                      <a:pt x="129" y="578"/>
                    </a:cubicBezTo>
                    <a:cubicBezTo>
                      <a:pt x="131" y="577"/>
                      <a:pt x="140" y="575"/>
                      <a:pt x="140" y="576"/>
                    </a:cubicBezTo>
                    <a:cubicBezTo>
                      <a:pt x="151" y="571"/>
                      <a:pt x="149" y="578"/>
                      <a:pt x="154" y="578"/>
                    </a:cubicBezTo>
                    <a:cubicBezTo>
                      <a:pt x="154" y="585"/>
                      <a:pt x="158" y="590"/>
                      <a:pt x="163" y="590"/>
                    </a:cubicBezTo>
                    <a:cubicBezTo>
                      <a:pt x="164" y="590"/>
                      <a:pt x="181" y="590"/>
                      <a:pt x="181" y="590"/>
                    </a:cubicBezTo>
                    <a:cubicBezTo>
                      <a:pt x="181" y="590"/>
                      <a:pt x="181" y="590"/>
                      <a:pt x="181" y="590"/>
                    </a:cubicBezTo>
                    <a:cubicBezTo>
                      <a:pt x="181" y="592"/>
                      <a:pt x="181" y="595"/>
                      <a:pt x="182" y="595"/>
                    </a:cubicBezTo>
                    <a:cubicBezTo>
                      <a:pt x="184" y="595"/>
                      <a:pt x="186" y="595"/>
                      <a:pt x="189" y="595"/>
                    </a:cubicBezTo>
                    <a:cubicBezTo>
                      <a:pt x="188" y="599"/>
                      <a:pt x="189" y="609"/>
                      <a:pt x="188" y="610"/>
                    </a:cubicBezTo>
                    <a:cubicBezTo>
                      <a:pt x="187" y="610"/>
                      <a:pt x="187" y="610"/>
                      <a:pt x="187" y="610"/>
                    </a:cubicBezTo>
                    <a:cubicBezTo>
                      <a:pt x="186" y="612"/>
                      <a:pt x="185" y="613"/>
                      <a:pt x="185" y="615"/>
                    </a:cubicBezTo>
                    <a:cubicBezTo>
                      <a:pt x="185" y="619"/>
                      <a:pt x="186" y="620"/>
                      <a:pt x="186" y="620"/>
                    </a:cubicBezTo>
                    <a:cubicBezTo>
                      <a:pt x="186" y="620"/>
                      <a:pt x="187" y="620"/>
                      <a:pt x="187" y="620"/>
                    </a:cubicBezTo>
                    <a:cubicBezTo>
                      <a:pt x="189" y="629"/>
                      <a:pt x="181" y="628"/>
                      <a:pt x="181" y="636"/>
                    </a:cubicBezTo>
                    <a:cubicBezTo>
                      <a:pt x="181" y="648"/>
                      <a:pt x="197" y="662"/>
                      <a:pt x="197" y="663"/>
                    </a:cubicBezTo>
                    <a:cubicBezTo>
                      <a:pt x="197" y="663"/>
                      <a:pt x="198" y="663"/>
                      <a:pt x="198" y="662"/>
                    </a:cubicBezTo>
                    <a:cubicBezTo>
                      <a:pt x="199" y="666"/>
                      <a:pt x="207" y="670"/>
                      <a:pt x="204" y="671"/>
                    </a:cubicBezTo>
                    <a:cubicBezTo>
                      <a:pt x="204" y="671"/>
                      <a:pt x="204" y="682"/>
                      <a:pt x="205" y="682"/>
                    </a:cubicBezTo>
                    <a:cubicBezTo>
                      <a:pt x="208" y="689"/>
                      <a:pt x="213" y="692"/>
                      <a:pt x="213" y="700"/>
                    </a:cubicBezTo>
                    <a:cubicBezTo>
                      <a:pt x="213" y="703"/>
                      <a:pt x="211" y="705"/>
                      <a:pt x="211" y="707"/>
                    </a:cubicBezTo>
                    <a:cubicBezTo>
                      <a:pt x="211" y="713"/>
                      <a:pt x="215" y="717"/>
                      <a:pt x="215" y="723"/>
                    </a:cubicBezTo>
                    <a:cubicBezTo>
                      <a:pt x="215" y="730"/>
                      <a:pt x="209" y="742"/>
                      <a:pt x="204" y="746"/>
                    </a:cubicBezTo>
                    <a:cubicBezTo>
                      <a:pt x="204" y="759"/>
                      <a:pt x="204" y="759"/>
                      <a:pt x="204" y="759"/>
                    </a:cubicBezTo>
                    <a:cubicBezTo>
                      <a:pt x="201" y="761"/>
                      <a:pt x="201" y="775"/>
                      <a:pt x="201" y="775"/>
                    </a:cubicBezTo>
                    <a:cubicBezTo>
                      <a:pt x="201" y="776"/>
                      <a:pt x="200" y="777"/>
                      <a:pt x="200" y="778"/>
                    </a:cubicBezTo>
                    <a:cubicBezTo>
                      <a:pt x="200" y="780"/>
                      <a:pt x="210" y="806"/>
                      <a:pt x="215" y="811"/>
                    </a:cubicBezTo>
                    <a:cubicBezTo>
                      <a:pt x="216" y="812"/>
                      <a:pt x="217" y="813"/>
                      <a:pt x="219" y="813"/>
                    </a:cubicBezTo>
                    <a:cubicBezTo>
                      <a:pt x="219" y="814"/>
                      <a:pt x="219" y="815"/>
                      <a:pt x="219" y="817"/>
                    </a:cubicBezTo>
                    <a:cubicBezTo>
                      <a:pt x="219" y="819"/>
                      <a:pt x="217" y="821"/>
                      <a:pt x="217" y="825"/>
                    </a:cubicBezTo>
                    <a:cubicBezTo>
                      <a:pt x="217" y="832"/>
                      <a:pt x="221" y="836"/>
                      <a:pt x="221" y="842"/>
                    </a:cubicBezTo>
                    <a:cubicBezTo>
                      <a:pt x="221" y="852"/>
                      <a:pt x="222" y="857"/>
                      <a:pt x="227" y="867"/>
                    </a:cubicBezTo>
                    <a:cubicBezTo>
                      <a:pt x="229" y="869"/>
                      <a:pt x="230" y="867"/>
                      <a:pt x="231" y="870"/>
                    </a:cubicBezTo>
                    <a:cubicBezTo>
                      <a:pt x="231" y="868"/>
                      <a:pt x="232" y="881"/>
                      <a:pt x="235" y="886"/>
                    </a:cubicBezTo>
                    <a:cubicBezTo>
                      <a:pt x="238" y="891"/>
                      <a:pt x="240" y="902"/>
                      <a:pt x="239" y="904"/>
                    </a:cubicBezTo>
                    <a:cubicBezTo>
                      <a:pt x="242" y="911"/>
                      <a:pt x="242" y="911"/>
                      <a:pt x="242" y="911"/>
                    </a:cubicBezTo>
                    <a:cubicBezTo>
                      <a:pt x="238" y="915"/>
                      <a:pt x="245" y="920"/>
                      <a:pt x="249" y="920"/>
                    </a:cubicBezTo>
                    <a:cubicBezTo>
                      <a:pt x="250" y="920"/>
                      <a:pt x="266" y="917"/>
                      <a:pt x="266" y="915"/>
                    </a:cubicBezTo>
                    <a:cubicBezTo>
                      <a:pt x="268" y="915"/>
                      <a:pt x="269" y="915"/>
                      <a:pt x="271" y="917"/>
                    </a:cubicBezTo>
                    <a:cubicBezTo>
                      <a:pt x="274" y="915"/>
                      <a:pt x="275" y="915"/>
                      <a:pt x="277" y="915"/>
                    </a:cubicBezTo>
                    <a:cubicBezTo>
                      <a:pt x="280" y="915"/>
                      <a:pt x="283" y="915"/>
                      <a:pt x="290" y="915"/>
                    </a:cubicBezTo>
                    <a:cubicBezTo>
                      <a:pt x="290" y="909"/>
                      <a:pt x="299" y="914"/>
                      <a:pt x="300" y="910"/>
                    </a:cubicBezTo>
                    <a:cubicBezTo>
                      <a:pt x="306" y="899"/>
                      <a:pt x="314" y="898"/>
                      <a:pt x="322" y="888"/>
                    </a:cubicBezTo>
                    <a:cubicBezTo>
                      <a:pt x="323" y="885"/>
                      <a:pt x="332" y="869"/>
                      <a:pt x="336" y="868"/>
                    </a:cubicBezTo>
                    <a:cubicBezTo>
                      <a:pt x="336" y="867"/>
                      <a:pt x="341" y="855"/>
                      <a:pt x="341" y="855"/>
                    </a:cubicBezTo>
                    <a:cubicBezTo>
                      <a:pt x="343" y="848"/>
                      <a:pt x="343" y="848"/>
                      <a:pt x="343" y="848"/>
                    </a:cubicBezTo>
                    <a:cubicBezTo>
                      <a:pt x="341" y="847"/>
                      <a:pt x="340" y="846"/>
                      <a:pt x="340" y="844"/>
                    </a:cubicBezTo>
                    <a:cubicBezTo>
                      <a:pt x="340" y="839"/>
                      <a:pt x="347" y="840"/>
                      <a:pt x="351" y="839"/>
                    </a:cubicBezTo>
                    <a:cubicBezTo>
                      <a:pt x="354" y="838"/>
                      <a:pt x="362" y="829"/>
                      <a:pt x="362" y="827"/>
                    </a:cubicBezTo>
                    <a:cubicBezTo>
                      <a:pt x="362" y="826"/>
                      <a:pt x="361" y="815"/>
                      <a:pt x="361" y="812"/>
                    </a:cubicBezTo>
                    <a:cubicBezTo>
                      <a:pt x="361" y="810"/>
                      <a:pt x="361" y="809"/>
                      <a:pt x="362" y="807"/>
                    </a:cubicBezTo>
                    <a:cubicBezTo>
                      <a:pt x="361" y="806"/>
                      <a:pt x="357" y="801"/>
                      <a:pt x="357" y="800"/>
                    </a:cubicBezTo>
                    <a:cubicBezTo>
                      <a:pt x="357" y="787"/>
                      <a:pt x="373" y="786"/>
                      <a:pt x="375" y="775"/>
                    </a:cubicBezTo>
                    <a:cubicBezTo>
                      <a:pt x="387" y="775"/>
                      <a:pt x="401" y="763"/>
                      <a:pt x="401" y="748"/>
                    </a:cubicBezTo>
                    <a:cubicBezTo>
                      <a:pt x="401" y="739"/>
                      <a:pt x="402" y="720"/>
                      <a:pt x="402" y="717"/>
                    </a:cubicBezTo>
                    <a:cubicBezTo>
                      <a:pt x="401" y="718"/>
                      <a:pt x="401" y="717"/>
                      <a:pt x="402" y="716"/>
                    </a:cubicBezTo>
                    <a:cubicBezTo>
                      <a:pt x="397" y="711"/>
                      <a:pt x="394" y="709"/>
                      <a:pt x="394" y="706"/>
                    </a:cubicBezTo>
                    <a:cubicBezTo>
                      <a:pt x="394" y="703"/>
                      <a:pt x="393" y="680"/>
                      <a:pt x="393" y="680"/>
                    </a:cubicBezTo>
                    <a:cubicBezTo>
                      <a:pt x="393" y="677"/>
                      <a:pt x="390" y="677"/>
                      <a:pt x="390" y="675"/>
                    </a:cubicBezTo>
                    <a:cubicBezTo>
                      <a:pt x="390" y="672"/>
                      <a:pt x="395" y="669"/>
                      <a:pt x="396" y="665"/>
                    </a:cubicBezTo>
                    <a:cubicBezTo>
                      <a:pt x="395" y="665"/>
                      <a:pt x="404" y="649"/>
                      <a:pt x="409" y="642"/>
                    </a:cubicBezTo>
                    <a:cubicBezTo>
                      <a:pt x="409" y="641"/>
                      <a:pt x="409" y="641"/>
                      <a:pt x="409" y="641"/>
                    </a:cubicBezTo>
                    <a:cubicBezTo>
                      <a:pt x="411" y="637"/>
                      <a:pt x="414" y="634"/>
                      <a:pt x="417" y="630"/>
                    </a:cubicBezTo>
                    <a:cubicBezTo>
                      <a:pt x="419" y="628"/>
                      <a:pt x="423" y="626"/>
                      <a:pt x="425" y="622"/>
                    </a:cubicBezTo>
                    <a:cubicBezTo>
                      <a:pt x="428" y="614"/>
                      <a:pt x="439" y="610"/>
                      <a:pt x="446" y="602"/>
                    </a:cubicBezTo>
                    <a:cubicBezTo>
                      <a:pt x="452" y="596"/>
                      <a:pt x="457" y="589"/>
                      <a:pt x="459" y="578"/>
                    </a:cubicBezTo>
                    <a:cubicBezTo>
                      <a:pt x="463" y="565"/>
                      <a:pt x="475" y="552"/>
                      <a:pt x="475" y="534"/>
                    </a:cubicBezTo>
                    <a:cubicBezTo>
                      <a:pt x="475" y="531"/>
                      <a:pt x="474" y="529"/>
                      <a:pt x="471" y="526"/>
                    </a:cubicBezTo>
                    <a:cubicBezTo>
                      <a:pt x="467" y="532"/>
                      <a:pt x="451" y="534"/>
                      <a:pt x="444" y="534"/>
                    </a:cubicBezTo>
                    <a:cubicBezTo>
                      <a:pt x="444" y="534"/>
                      <a:pt x="434" y="538"/>
                      <a:pt x="429" y="538"/>
                    </a:cubicBezTo>
                    <a:cubicBezTo>
                      <a:pt x="426" y="538"/>
                      <a:pt x="424" y="536"/>
                      <a:pt x="422" y="533"/>
                    </a:cubicBezTo>
                    <a:cubicBezTo>
                      <a:pt x="421" y="533"/>
                      <a:pt x="418" y="522"/>
                      <a:pt x="418" y="522"/>
                    </a:cubicBezTo>
                    <a:cubicBezTo>
                      <a:pt x="417" y="522"/>
                      <a:pt x="417" y="522"/>
                      <a:pt x="417" y="522"/>
                    </a:cubicBezTo>
                    <a:cubicBezTo>
                      <a:pt x="413" y="517"/>
                      <a:pt x="413" y="517"/>
                      <a:pt x="413" y="517"/>
                    </a:cubicBezTo>
                    <a:cubicBezTo>
                      <a:pt x="411" y="515"/>
                      <a:pt x="405" y="506"/>
                      <a:pt x="402" y="504"/>
                    </a:cubicBezTo>
                    <a:cubicBezTo>
                      <a:pt x="400" y="503"/>
                      <a:pt x="395" y="504"/>
                      <a:pt x="394" y="501"/>
                    </a:cubicBezTo>
                    <a:cubicBezTo>
                      <a:pt x="393" y="497"/>
                      <a:pt x="390" y="495"/>
                      <a:pt x="389" y="492"/>
                    </a:cubicBezTo>
                    <a:cubicBezTo>
                      <a:pt x="389" y="491"/>
                      <a:pt x="389" y="481"/>
                      <a:pt x="388" y="479"/>
                    </a:cubicBezTo>
                    <a:cubicBezTo>
                      <a:pt x="386" y="479"/>
                      <a:pt x="386" y="479"/>
                      <a:pt x="386" y="479"/>
                    </a:cubicBezTo>
                    <a:cubicBezTo>
                      <a:pt x="386" y="478"/>
                      <a:pt x="387" y="478"/>
                      <a:pt x="387" y="478"/>
                    </a:cubicBezTo>
                    <a:cubicBezTo>
                      <a:pt x="373" y="471"/>
                      <a:pt x="374" y="463"/>
                      <a:pt x="374" y="452"/>
                    </a:cubicBezTo>
                    <a:cubicBezTo>
                      <a:pt x="374" y="451"/>
                      <a:pt x="373" y="448"/>
                      <a:pt x="372" y="444"/>
                    </a:cubicBezTo>
                    <a:cubicBezTo>
                      <a:pt x="371" y="444"/>
                      <a:pt x="369" y="442"/>
                      <a:pt x="369" y="440"/>
                    </a:cubicBezTo>
                    <a:cubicBezTo>
                      <a:pt x="366" y="440"/>
                      <a:pt x="363" y="434"/>
                      <a:pt x="360" y="429"/>
                    </a:cubicBezTo>
                    <a:cubicBezTo>
                      <a:pt x="361" y="429"/>
                      <a:pt x="361" y="428"/>
                      <a:pt x="362" y="428"/>
                    </a:cubicBezTo>
                    <a:cubicBezTo>
                      <a:pt x="361" y="427"/>
                      <a:pt x="352" y="416"/>
                      <a:pt x="352" y="413"/>
                    </a:cubicBezTo>
                    <a:cubicBezTo>
                      <a:pt x="352" y="409"/>
                      <a:pt x="349" y="401"/>
                      <a:pt x="347" y="400"/>
                    </a:cubicBezTo>
                    <a:cubicBezTo>
                      <a:pt x="344" y="398"/>
                      <a:pt x="345" y="395"/>
                      <a:pt x="343" y="392"/>
                    </a:cubicBezTo>
                    <a:cubicBezTo>
                      <a:pt x="343" y="391"/>
                      <a:pt x="342" y="391"/>
                      <a:pt x="342" y="391"/>
                    </a:cubicBezTo>
                    <a:cubicBezTo>
                      <a:pt x="343" y="392"/>
                      <a:pt x="346" y="396"/>
                      <a:pt x="349" y="396"/>
                    </a:cubicBezTo>
                    <a:cubicBezTo>
                      <a:pt x="355" y="381"/>
                      <a:pt x="355" y="381"/>
                      <a:pt x="355" y="381"/>
                    </a:cubicBezTo>
                    <a:cubicBezTo>
                      <a:pt x="357" y="382"/>
                      <a:pt x="351" y="395"/>
                      <a:pt x="356" y="397"/>
                    </a:cubicBezTo>
                    <a:cubicBezTo>
                      <a:pt x="358" y="403"/>
                      <a:pt x="366" y="408"/>
                      <a:pt x="366" y="416"/>
                    </a:cubicBezTo>
                    <a:cubicBezTo>
                      <a:pt x="371" y="416"/>
                      <a:pt x="369" y="420"/>
                      <a:pt x="373" y="424"/>
                    </a:cubicBezTo>
                    <a:cubicBezTo>
                      <a:pt x="376" y="428"/>
                      <a:pt x="385" y="435"/>
                      <a:pt x="385" y="442"/>
                    </a:cubicBezTo>
                    <a:cubicBezTo>
                      <a:pt x="385" y="455"/>
                      <a:pt x="397" y="457"/>
                      <a:pt x="400" y="468"/>
                    </a:cubicBezTo>
                    <a:cubicBezTo>
                      <a:pt x="403" y="479"/>
                      <a:pt x="411" y="481"/>
                      <a:pt x="414" y="492"/>
                    </a:cubicBezTo>
                    <a:cubicBezTo>
                      <a:pt x="414" y="494"/>
                      <a:pt x="414" y="494"/>
                      <a:pt x="414" y="494"/>
                    </a:cubicBezTo>
                    <a:cubicBezTo>
                      <a:pt x="417" y="503"/>
                      <a:pt x="420" y="515"/>
                      <a:pt x="422" y="527"/>
                    </a:cubicBezTo>
                    <a:cubicBezTo>
                      <a:pt x="426" y="525"/>
                      <a:pt x="430" y="519"/>
                      <a:pt x="437" y="516"/>
                    </a:cubicBezTo>
                    <a:cubicBezTo>
                      <a:pt x="448" y="513"/>
                      <a:pt x="453" y="511"/>
                      <a:pt x="463" y="506"/>
                    </a:cubicBezTo>
                    <a:cubicBezTo>
                      <a:pt x="470" y="503"/>
                      <a:pt x="479" y="502"/>
                      <a:pt x="482" y="492"/>
                    </a:cubicBezTo>
                    <a:cubicBezTo>
                      <a:pt x="483" y="491"/>
                      <a:pt x="482" y="492"/>
                      <a:pt x="483" y="492"/>
                    </a:cubicBezTo>
                    <a:cubicBezTo>
                      <a:pt x="483" y="489"/>
                      <a:pt x="504" y="478"/>
                      <a:pt x="506" y="477"/>
                    </a:cubicBezTo>
                    <a:cubicBezTo>
                      <a:pt x="504" y="474"/>
                      <a:pt x="513" y="469"/>
                      <a:pt x="516" y="469"/>
                    </a:cubicBezTo>
                    <a:cubicBezTo>
                      <a:pt x="516" y="457"/>
                      <a:pt x="527" y="450"/>
                      <a:pt x="527" y="440"/>
                    </a:cubicBezTo>
                    <a:cubicBezTo>
                      <a:pt x="527" y="433"/>
                      <a:pt x="518" y="433"/>
                      <a:pt x="512" y="430"/>
                    </a:cubicBezTo>
                    <a:cubicBezTo>
                      <a:pt x="506" y="428"/>
                      <a:pt x="503" y="422"/>
                      <a:pt x="503" y="417"/>
                    </a:cubicBezTo>
                    <a:cubicBezTo>
                      <a:pt x="503" y="417"/>
                      <a:pt x="503" y="415"/>
                      <a:pt x="502" y="414"/>
                    </a:cubicBezTo>
                    <a:cubicBezTo>
                      <a:pt x="503" y="415"/>
                      <a:pt x="499" y="409"/>
                      <a:pt x="498" y="409"/>
                    </a:cubicBezTo>
                    <a:cubicBezTo>
                      <a:pt x="498" y="409"/>
                      <a:pt x="488" y="424"/>
                      <a:pt x="475" y="427"/>
                    </a:cubicBezTo>
                    <a:cubicBezTo>
                      <a:pt x="467" y="428"/>
                      <a:pt x="471" y="422"/>
                      <a:pt x="468" y="423"/>
                    </a:cubicBezTo>
                    <a:cubicBezTo>
                      <a:pt x="468" y="423"/>
                      <a:pt x="467" y="420"/>
                      <a:pt x="467" y="416"/>
                    </a:cubicBezTo>
                    <a:cubicBezTo>
                      <a:pt x="467" y="413"/>
                      <a:pt x="462" y="410"/>
                      <a:pt x="463" y="408"/>
                    </a:cubicBezTo>
                    <a:cubicBezTo>
                      <a:pt x="450" y="400"/>
                      <a:pt x="449" y="397"/>
                      <a:pt x="446" y="394"/>
                    </a:cubicBezTo>
                    <a:cubicBezTo>
                      <a:pt x="445" y="394"/>
                      <a:pt x="445" y="389"/>
                      <a:pt x="444" y="387"/>
                    </a:cubicBezTo>
                    <a:cubicBezTo>
                      <a:pt x="443" y="385"/>
                      <a:pt x="444" y="374"/>
                      <a:pt x="444" y="374"/>
                    </a:cubicBezTo>
                    <a:cubicBezTo>
                      <a:pt x="447" y="374"/>
                      <a:pt x="448" y="376"/>
                      <a:pt x="451" y="374"/>
                    </a:cubicBezTo>
                    <a:cubicBezTo>
                      <a:pt x="451" y="374"/>
                      <a:pt x="466" y="396"/>
                      <a:pt x="468" y="396"/>
                    </a:cubicBezTo>
                    <a:cubicBezTo>
                      <a:pt x="469" y="396"/>
                      <a:pt x="471" y="396"/>
                      <a:pt x="472" y="396"/>
                    </a:cubicBezTo>
                    <a:cubicBezTo>
                      <a:pt x="473" y="402"/>
                      <a:pt x="482" y="405"/>
                      <a:pt x="487" y="405"/>
                    </a:cubicBezTo>
                    <a:cubicBezTo>
                      <a:pt x="487" y="405"/>
                      <a:pt x="494" y="405"/>
                      <a:pt x="495" y="403"/>
                    </a:cubicBezTo>
                    <a:cubicBezTo>
                      <a:pt x="496" y="403"/>
                      <a:pt x="498" y="400"/>
                      <a:pt x="501" y="400"/>
                    </a:cubicBezTo>
                    <a:cubicBezTo>
                      <a:pt x="507" y="400"/>
                      <a:pt x="504" y="410"/>
                      <a:pt x="507" y="414"/>
                    </a:cubicBezTo>
                    <a:cubicBezTo>
                      <a:pt x="508" y="415"/>
                      <a:pt x="513" y="416"/>
                      <a:pt x="516" y="416"/>
                    </a:cubicBezTo>
                    <a:cubicBezTo>
                      <a:pt x="521" y="416"/>
                      <a:pt x="528" y="423"/>
                      <a:pt x="537" y="423"/>
                    </a:cubicBezTo>
                    <a:cubicBezTo>
                      <a:pt x="547" y="423"/>
                      <a:pt x="558" y="416"/>
                      <a:pt x="562" y="416"/>
                    </a:cubicBezTo>
                    <a:cubicBezTo>
                      <a:pt x="565" y="416"/>
                      <a:pt x="566" y="416"/>
                      <a:pt x="569" y="416"/>
                    </a:cubicBezTo>
                    <a:cubicBezTo>
                      <a:pt x="569" y="420"/>
                      <a:pt x="585" y="430"/>
                      <a:pt x="585" y="431"/>
                    </a:cubicBezTo>
                    <a:cubicBezTo>
                      <a:pt x="585" y="431"/>
                      <a:pt x="585" y="430"/>
                      <a:pt x="585" y="430"/>
                    </a:cubicBezTo>
                    <a:cubicBezTo>
                      <a:pt x="586" y="435"/>
                      <a:pt x="589" y="438"/>
                      <a:pt x="595" y="438"/>
                    </a:cubicBezTo>
                    <a:cubicBezTo>
                      <a:pt x="594" y="438"/>
                      <a:pt x="590" y="440"/>
                      <a:pt x="590" y="440"/>
                    </a:cubicBezTo>
                    <a:cubicBezTo>
                      <a:pt x="590" y="445"/>
                      <a:pt x="598" y="455"/>
                      <a:pt x="602" y="455"/>
                    </a:cubicBezTo>
                    <a:cubicBezTo>
                      <a:pt x="609" y="455"/>
                      <a:pt x="609" y="445"/>
                      <a:pt x="614" y="441"/>
                    </a:cubicBezTo>
                    <a:cubicBezTo>
                      <a:pt x="614" y="444"/>
                      <a:pt x="618" y="474"/>
                      <a:pt x="622" y="488"/>
                    </a:cubicBezTo>
                    <a:cubicBezTo>
                      <a:pt x="625" y="495"/>
                      <a:pt x="630" y="500"/>
                      <a:pt x="633" y="506"/>
                    </a:cubicBezTo>
                    <a:cubicBezTo>
                      <a:pt x="636" y="513"/>
                      <a:pt x="636" y="519"/>
                      <a:pt x="639" y="526"/>
                    </a:cubicBezTo>
                    <a:cubicBezTo>
                      <a:pt x="642" y="532"/>
                      <a:pt x="649" y="542"/>
                      <a:pt x="651" y="549"/>
                    </a:cubicBezTo>
                    <a:cubicBezTo>
                      <a:pt x="653" y="555"/>
                      <a:pt x="653" y="557"/>
                      <a:pt x="659" y="561"/>
                    </a:cubicBezTo>
                    <a:cubicBezTo>
                      <a:pt x="663" y="554"/>
                      <a:pt x="665" y="553"/>
                      <a:pt x="669" y="549"/>
                    </a:cubicBezTo>
                    <a:cubicBezTo>
                      <a:pt x="668" y="548"/>
                      <a:pt x="668" y="544"/>
                      <a:pt x="668" y="544"/>
                    </a:cubicBezTo>
                    <a:cubicBezTo>
                      <a:pt x="671" y="544"/>
                      <a:pt x="671" y="540"/>
                      <a:pt x="673" y="538"/>
                    </a:cubicBezTo>
                    <a:cubicBezTo>
                      <a:pt x="673" y="532"/>
                      <a:pt x="673" y="532"/>
                      <a:pt x="673" y="532"/>
                    </a:cubicBezTo>
                    <a:cubicBezTo>
                      <a:pt x="672" y="532"/>
                      <a:pt x="671" y="532"/>
                      <a:pt x="671" y="531"/>
                    </a:cubicBezTo>
                    <a:cubicBezTo>
                      <a:pt x="671" y="525"/>
                      <a:pt x="675" y="521"/>
                      <a:pt x="676" y="515"/>
                    </a:cubicBezTo>
                    <a:cubicBezTo>
                      <a:pt x="671" y="514"/>
                      <a:pt x="673" y="503"/>
                      <a:pt x="673" y="500"/>
                    </a:cubicBezTo>
                    <a:cubicBezTo>
                      <a:pt x="673" y="498"/>
                      <a:pt x="673" y="497"/>
                      <a:pt x="673" y="496"/>
                    </a:cubicBezTo>
                    <a:cubicBezTo>
                      <a:pt x="687" y="496"/>
                      <a:pt x="688" y="476"/>
                      <a:pt x="700" y="473"/>
                    </a:cubicBezTo>
                    <a:cubicBezTo>
                      <a:pt x="700" y="462"/>
                      <a:pt x="713" y="463"/>
                      <a:pt x="715" y="453"/>
                    </a:cubicBezTo>
                    <a:cubicBezTo>
                      <a:pt x="712" y="451"/>
                      <a:pt x="712" y="451"/>
                      <a:pt x="712" y="451"/>
                    </a:cubicBezTo>
                    <a:cubicBezTo>
                      <a:pt x="712" y="451"/>
                      <a:pt x="720" y="444"/>
                      <a:pt x="720" y="444"/>
                    </a:cubicBezTo>
                    <a:cubicBezTo>
                      <a:pt x="722" y="444"/>
                      <a:pt x="728" y="446"/>
                      <a:pt x="731" y="446"/>
                    </a:cubicBezTo>
                    <a:cubicBezTo>
                      <a:pt x="731" y="442"/>
                      <a:pt x="735" y="442"/>
                      <a:pt x="739" y="441"/>
                    </a:cubicBezTo>
                    <a:cubicBezTo>
                      <a:pt x="739" y="440"/>
                      <a:pt x="742" y="438"/>
                      <a:pt x="744" y="438"/>
                    </a:cubicBezTo>
                    <a:cubicBezTo>
                      <a:pt x="745" y="441"/>
                      <a:pt x="755" y="451"/>
                      <a:pt x="750" y="453"/>
                    </a:cubicBezTo>
                    <a:cubicBezTo>
                      <a:pt x="752" y="457"/>
                      <a:pt x="755" y="459"/>
                      <a:pt x="758" y="459"/>
                    </a:cubicBezTo>
                    <a:cubicBezTo>
                      <a:pt x="760" y="459"/>
                      <a:pt x="761" y="460"/>
                      <a:pt x="761" y="460"/>
                    </a:cubicBezTo>
                    <a:cubicBezTo>
                      <a:pt x="761" y="463"/>
                      <a:pt x="764" y="464"/>
                      <a:pt x="765" y="468"/>
                    </a:cubicBezTo>
                    <a:cubicBezTo>
                      <a:pt x="769" y="479"/>
                      <a:pt x="769" y="479"/>
                      <a:pt x="769" y="479"/>
                    </a:cubicBezTo>
                    <a:cubicBezTo>
                      <a:pt x="769" y="491"/>
                      <a:pt x="769" y="491"/>
                      <a:pt x="769" y="491"/>
                    </a:cubicBezTo>
                    <a:cubicBezTo>
                      <a:pt x="769" y="492"/>
                      <a:pt x="772" y="491"/>
                      <a:pt x="774" y="491"/>
                    </a:cubicBezTo>
                    <a:cubicBezTo>
                      <a:pt x="776" y="491"/>
                      <a:pt x="778" y="493"/>
                      <a:pt x="779" y="493"/>
                    </a:cubicBezTo>
                    <a:cubicBezTo>
                      <a:pt x="782" y="489"/>
                      <a:pt x="782" y="489"/>
                      <a:pt x="782" y="489"/>
                    </a:cubicBezTo>
                    <a:cubicBezTo>
                      <a:pt x="786" y="489"/>
                      <a:pt x="786" y="487"/>
                      <a:pt x="786" y="482"/>
                    </a:cubicBezTo>
                    <a:close/>
                    <a:moveTo>
                      <a:pt x="187" y="620"/>
                    </a:moveTo>
                    <a:cubicBezTo>
                      <a:pt x="188" y="620"/>
                      <a:pt x="189" y="620"/>
                      <a:pt x="187" y="62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9" name="Freeform 385"/>
              <p:cNvSpPr>
                <a:spLocks/>
              </p:cNvSpPr>
              <p:nvPr/>
            </p:nvSpPr>
            <p:spPr bwMode="auto">
              <a:xfrm>
                <a:off x="5035" y="2155"/>
                <a:ext cx="71" cy="81"/>
              </a:xfrm>
              <a:custGeom>
                <a:avLst/>
                <a:gdLst>
                  <a:gd name="T0" fmla="*/ 30 w 30"/>
                  <a:gd name="T1" fmla="*/ 16 h 34"/>
                  <a:gd name="T2" fmla="*/ 14 w 30"/>
                  <a:gd name="T3" fmla="*/ 0 h 34"/>
                  <a:gd name="T4" fmla="*/ 12 w 30"/>
                  <a:gd name="T5" fmla="*/ 1 h 34"/>
                  <a:gd name="T6" fmla="*/ 16 w 30"/>
                  <a:gd name="T7" fmla="*/ 3 h 34"/>
                  <a:gd name="T8" fmla="*/ 16 w 30"/>
                  <a:gd name="T9" fmla="*/ 6 h 34"/>
                  <a:gd name="T10" fmla="*/ 21 w 30"/>
                  <a:gd name="T11" fmla="*/ 6 h 34"/>
                  <a:gd name="T12" fmla="*/ 24 w 30"/>
                  <a:gd name="T13" fmla="*/ 10 h 34"/>
                  <a:gd name="T14" fmla="*/ 26 w 30"/>
                  <a:gd name="T15" fmla="*/ 14 h 34"/>
                  <a:gd name="T16" fmla="*/ 12 w 30"/>
                  <a:gd name="T17" fmla="*/ 25 h 34"/>
                  <a:gd name="T18" fmla="*/ 9 w 30"/>
                  <a:gd name="T19" fmla="*/ 25 h 34"/>
                  <a:gd name="T20" fmla="*/ 5 w 30"/>
                  <a:gd name="T21" fmla="*/ 28 h 34"/>
                  <a:gd name="T22" fmla="*/ 4 w 30"/>
                  <a:gd name="T23" fmla="*/ 26 h 34"/>
                  <a:gd name="T24" fmla="*/ 0 w 30"/>
                  <a:gd name="T25" fmla="*/ 31 h 34"/>
                  <a:gd name="T26" fmla="*/ 10 w 30"/>
                  <a:gd name="T27" fmla="*/ 34 h 34"/>
                  <a:gd name="T28" fmla="*/ 30 w 30"/>
                  <a:gd name="T29"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34">
                    <a:moveTo>
                      <a:pt x="30" y="16"/>
                    </a:moveTo>
                    <a:cubicBezTo>
                      <a:pt x="30" y="11"/>
                      <a:pt x="21" y="0"/>
                      <a:pt x="14" y="0"/>
                    </a:cubicBezTo>
                    <a:cubicBezTo>
                      <a:pt x="13" y="0"/>
                      <a:pt x="12" y="1"/>
                      <a:pt x="12" y="1"/>
                    </a:cubicBezTo>
                    <a:cubicBezTo>
                      <a:pt x="13" y="1"/>
                      <a:pt x="14" y="2"/>
                      <a:pt x="16" y="3"/>
                    </a:cubicBezTo>
                    <a:cubicBezTo>
                      <a:pt x="16" y="4"/>
                      <a:pt x="16" y="5"/>
                      <a:pt x="16" y="6"/>
                    </a:cubicBezTo>
                    <a:cubicBezTo>
                      <a:pt x="21" y="6"/>
                      <a:pt x="21" y="6"/>
                      <a:pt x="21" y="6"/>
                    </a:cubicBezTo>
                    <a:cubicBezTo>
                      <a:pt x="21" y="8"/>
                      <a:pt x="23" y="10"/>
                      <a:pt x="24" y="10"/>
                    </a:cubicBezTo>
                    <a:cubicBezTo>
                      <a:pt x="25" y="11"/>
                      <a:pt x="26" y="12"/>
                      <a:pt x="26" y="14"/>
                    </a:cubicBezTo>
                    <a:cubicBezTo>
                      <a:pt x="26" y="18"/>
                      <a:pt x="15" y="25"/>
                      <a:pt x="12" y="25"/>
                    </a:cubicBezTo>
                    <a:cubicBezTo>
                      <a:pt x="11" y="25"/>
                      <a:pt x="10" y="25"/>
                      <a:pt x="9" y="25"/>
                    </a:cubicBezTo>
                    <a:cubicBezTo>
                      <a:pt x="8" y="27"/>
                      <a:pt x="8" y="28"/>
                      <a:pt x="5" y="28"/>
                    </a:cubicBezTo>
                    <a:cubicBezTo>
                      <a:pt x="5" y="28"/>
                      <a:pt x="5" y="27"/>
                      <a:pt x="4" y="26"/>
                    </a:cubicBezTo>
                    <a:cubicBezTo>
                      <a:pt x="2" y="26"/>
                      <a:pt x="1" y="28"/>
                      <a:pt x="0" y="31"/>
                    </a:cubicBezTo>
                    <a:cubicBezTo>
                      <a:pt x="3" y="31"/>
                      <a:pt x="6" y="34"/>
                      <a:pt x="10" y="34"/>
                    </a:cubicBezTo>
                    <a:cubicBezTo>
                      <a:pt x="19" y="34"/>
                      <a:pt x="30" y="24"/>
                      <a:pt x="30" y="1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0" name="Freeform 386"/>
              <p:cNvSpPr>
                <a:spLocks/>
              </p:cNvSpPr>
              <p:nvPr/>
            </p:nvSpPr>
            <p:spPr bwMode="auto">
              <a:xfrm>
                <a:off x="5058" y="2158"/>
                <a:ext cx="5"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1"/>
                      <a:pt x="1" y="0"/>
                      <a:pt x="2"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1" name="Freeform 387"/>
              <p:cNvSpPr>
                <a:spLocks/>
              </p:cNvSpPr>
              <p:nvPr/>
            </p:nvSpPr>
            <p:spPr bwMode="auto">
              <a:xfrm>
                <a:off x="4614" y="2285"/>
                <a:ext cx="64" cy="31"/>
              </a:xfrm>
              <a:custGeom>
                <a:avLst/>
                <a:gdLst>
                  <a:gd name="T0" fmla="*/ 21 w 27"/>
                  <a:gd name="T1" fmla="*/ 0 h 13"/>
                  <a:gd name="T2" fmla="*/ 0 w 27"/>
                  <a:gd name="T3" fmla="*/ 13 h 13"/>
                  <a:gd name="T4" fmla="*/ 27 w 27"/>
                  <a:gd name="T5" fmla="*/ 0 h 13"/>
                  <a:gd name="T6" fmla="*/ 21 w 27"/>
                  <a:gd name="T7" fmla="*/ 0 h 13"/>
                </a:gdLst>
                <a:ahLst/>
                <a:cxnLst>
                  <a:cxn ang="0">
                    <a:pos x="T0" y="T1"/>
                  </a:cxn>
                  <a:cxn ang="0">
                    <a:pos x="T2" y="T3"/>
                  </a:cxn>
                  <a:cxn ang="0">
                    <a:pos x="T4" y="T5"/>
                  </a:cxn>
                  <a:cxn ang="0">
                    <a:pos x="T6" y="T7"/>
                  </a:cxn>
                </a:cxnLst>
                <a:rect l="0" t="0" r="r" b="b"/>
                <a:pathLst>
                  <a:path w="27" h="13">
                    <a:moveTo>
                      <a:pt x="21" y="0"/>
                    </a:moveTo>
                    <a:cubicBezTo>
                      <a:pt x="11" y="2"/>
                      <a:pt x="6" y="6"/>
                      <a:pt x="0" y="13"/>
                    </a:cubicBezTo>
                    <a:cubicBezTo>
                      <a:pt x="7" y="12"/>
                      <a:pt x="20" y="6"/>
                      <a:pt x="27" y="0"/>
                    </a:cubicBezTo>
                    <a:lnTo>
                      <a:pt x="21"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2" name="Freeform 388"/>
              <p:cNvSpPr>
                <a:spLocks/>
              </p:cNvSpPr>
              <p:nvPr/>
            </p:nvSpPr>
            <p:spPr bwMode="auto">
              <a:xfrm>
                <a:off x="4692" y="2075"/>
                <a:ext cx="26" cy="54"/>
              </a:xfrm>
              <a:custGeom>
                <a:avLst/>
                <a:gdLst>
                  <a:gd name="T0" fmla="*/ 5 w 11"/>
                  <a:gd name="T1" fmla="*/ 14 h 23"/>
                  <a:gd name="T2" fmla="*/ 11 w 11"/>
                  <a:gd name="T3" fmla="*/ 16 h 23"/>
                  <a:gd name="T4" fmla="*/ 6 w 11"/>
                  <a:gd name="T5" fmla="*/ 3 h 23"/>
                  <a:gd name="T6" fmla="*/ 6 w 11"/>
                  <a:gd name="T7" fmla="*/ 4 h 23"/>
                  <a:gd name="T8" fmla="*/ 0 w 11"/>
                  <a:gd name="T9" fmla="*/ 0 h 23"/>
                  <a:gd name="T10" fmla="*/ 0 w 11"/>
                  <a:gd name="T11" fmla="*/ 3 h 23"/>
                  <a:gd name="T12" fmla="*/ 0 w 11"/>
                  <a:gd name="T13" fmla="*/ 11 h 23"/>
                  <a:gd name="T14" fmla="*/ 0 w 11"/>
                  <a:gd name="T15" fmla="*/ 21 h 23"/>
                  <a:gd name="T16" fmla="*/ 2 w 11"/>
                  <a:gd name="T17" fmla="*/ 19 h 23"/>
                  <a:gd name="T18" fmla="*/ 4 w 11"/>
                  <a:gd name="T19" fmla="*/ 23 h 23"/>
                  <a:gd name="T20" fmla="*/ 5 w 11"/>
                  <a:gd name="T21"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23">
                    <a:moveTo>
                      <a:pt x="5" y="14"/>
                    </a:moveTo>
                    <a:cubicBezTo>
                      <a:pt x="8" y="15"/>
                      <a:pt x="9" y="16"/>
                      <a:pt x="11" y="16"/>
                    </a:cubicBezTo>
                    <a:cubicBezTo>
                      <a:pt x="8" y="11"/>
                      <a:pt x="8" y="5"/>
                      <a:pt x="6" y="3"/>
                    </a:cubicBezTo>
                    <a:cubicBezTo>
                      <a:pt x="6" y="3"/>
                      <a:pt x="6" y="4"/>
                      <a:pt x="6" y="4"/>
                    </a:cubicBezTo>
                    <a:cubicBezTo>
                      <a:pt x="3" y="3"/>
                      <a:pt x="3" y="1"/>
                      <a:pt x="0" y="0"/>
                    </a:cubicBezTo>
                    <a:cubicBezTo>
                      <a:pt x="0" y="1"/>
                      <a:pt x="0" y="2"/>
                      <a:pt x="0" y="3"/>
                    </a:cubicBezTo>
                    <a:cubicBezTo>
                      <a:pt x="0" y="4"/>
                      <a:pt x="0" y="11"/>
                      <a:pt x="0" y="11"/>
                    </a:cubicBezTo>
                    <a:cubicBezTo>
                      <a:pt x="0" y="21"/>
                      <a:pt x="0" y="21"/>
                      <a:pt x="0" y="21"/>
                    </a:cubicBezTo>
                    <a:cubicBezTo>
                      <a:pt x="1" y="21"/>
                      <a:pt x="2" y="19"/>
                      <a:pt x="2" y="19"/>
                    </a:cubicBezTo>
                    <a:cubicBezTo>
                      <a:pt x="2" y="20"/>
                      <a:pt x="3" y="23"/>
                      <a:pt x="4" y="23"/>
                    </a:cubicBezTo>
                    <a:cubicBezTo>
                      <a:pt x="5" y="21"/>
                      <a:pt x="4" y="15"/>
                      <a:pt x="5" y="1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3" name="Freeform 389"/>
              <p:cNvSpPr>
                <a:spLocks/>
              </p:cNvSpPr>
              <p:nvPr/>
            </p:nvSpPr>
            <p:spPr bwMode="auto">
              <a:xfrm>
                <a:off x="4697" y="2165"/>
                <a:ext cx="50" cy="19"/>
              </a:xfrm>
              <a:custGeom>
                <a:avLst/>
                <a:gdLst>
                  <a:gd name="T0" fmla="*/ 13 w 21"/>
                  <a:gd name="T1" fmla="*/ 0 h 8"/>
                  <a:gd name="T2" fmla="*/ 2 w 21"/>
                  <a:gd name="T3" fmla="*/ 0 h 8"/>
                  <a:gd name="T4" fmla="*/ 2 w 21"/>
                  <a:gd name="T5" fmla="*/ 7 h 8"/>
                  <a:gd name="T6" fmla="*/ 10 w 21"/>
                  <a:gd name="T7" fmla="*/ 5 h 8"/>
                  <a:gd name="T8" fmla="*/ 17 w 21"/>
                  <a:gd name="T9" fmla="*/ 8 h 8"/>
                  <a:gd name="T10" fmla="*/ 21 w 21"/>
                  <a:gd name="T11" fmla="*/ 7 h 8"/>
                  <a:gd name="T12" fmla="*/ 13 w 21"/>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1" h="8">
                    <a:moveTo>
                      <a:pt x="13" y="0"/>
                    </a:moveTo>
                    <a:cubicBezTo>
                      <a:pt x="9" y="0"/>
                      <a:pt x="7" y="2"/>
                      <a:pt x="2" y="0"/>
                    </a:cubicBezTo>
                    <a:cubicBezTo>
                      <a:pt x="2" y="2"/>
                      <a:pt x="0" y="6"/>
                      <a:pt x="2" y="7"/>
                    </a:cubicBezTo>
                    <a:cubicBezTo>
                      <a:pt x="4" y="6"/>
                      <a:pt x="6" y="5"/>
                      <a:pt x="10" y="5"/>
                    </a:cubicBezTo>
                    <a:cubicBezTo>
                      <a:pt x="13" y="5"/>
                      <a:pt x="14" y="8"/>
                      <a:pt x="17" y="8"/>
                    </a:cubicBezTo>
                    <a:cubicBezTo>
                      <a:pt x="18" y="8"/>
                      <a:pt x="21" y="8"/>
                      <a:pt x="21" y="7"/>
                    </a:cubicBezTo>
                    <a:cubicBezTo>
                      <a:pt x="19" y="7"/>
                      <a:pt x="17" y="0"/>
                      <a:pt x="13"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4" name="Freeform 390"/>
              <p:cNvSpPr>
                <a:spLocks/>
              </p:cNvSpPr>
              <p:nvPr/>
            </p:nvSpPr>
            <p:spPr bwMode="auto">
              <a:xfrm>
                <a:off x="4751" y="2127"/>
                <a:ext cx="312" cy="194"/>
              </a:xfrm>
              <a:custGeom>
                <a:avLst/>
                <a:gdLst>
                  <a:gd name="T0" fmla="*/ 63 w 132"/>
                  <a:gd name="T1" fmla="*/ 14 h 82"/>
                  <a:gd name="T2" fmla="*/ 47 w 132"/>
                  <a:gd name="T3" fmla="*/ 5 h 82"/>
                  <a:gd name="T4" fmla="*/ 41 w 132"/>
                  <a:gd name="T5" fmla="*/ 12 h 82"/>
                  <a:gd name="T6" fmla="*/ 34 w 132"/>
                  <a:gd name="T7" fmla="*/ 18 h 82"/>
                  <a:gd name="T8" fmla="*/ 31 w 132"/>
                  <a:gd name="T9" fmla="*/ 21 h 82"/>
                  <a:gd name="T10" fmla="*/ 26 w 132"/>
                  <a:gd name="T11" fmla="*/ 21 h 82"/>
                  <a:gd name="T12" fmla="*/ 22 w 132"/>
                  <a:gd name="T13" fmla="*/ 15 h 82"/>
                  <a:gd name="T14" fmla="*/ 22 w 132"/>
                  <a:gd name="T15" fmla="*/ 15 h 82"/>
                  <a:gd name="T16" fmla="*/ 22 w 132"/>
                  <a:gd name="T17" fmla="*/ 11 h 82"/>
                  <a:gd name="T18" fmla="*/ 22 w 132"/>
                  <a:gd name="T19" fmla="*/ 4 h 82"/>
                  <a:gd name="T20" fmla="*/ 11 w 132"/>
                  <a:gd name="T21" fmla="*/ 0 h 82"/>
                  <a:gd name="T22" fmla="*/ 2 w 132"/>
                  <a:gd name="T23" fmla="*/ 5 h 82"/>
                  <a:gd name="T24" fmla="*/ 0 w 132"/>
                  <a:gd name="T25" fmla="*/ 7 h 82"/>
                  <a:gd name="T26" fmla="*/ 6 w 132"/>
                  <a:gd name="T27" fmla="*/ 11 h 82"/>
                  <a:gd name="T28" fmla="*/ 9 w 132"/>
                  <a:gd name="T29" fmla="*/ 17 h 82"/>
                  <a:gd name="T30" fmla="*/ 10 w 132"/>
                  <a:gd name="T31" fmla="*/ 40 h 82"/>
                  <a:gd name="T32" fmla="*/ 15 w 132"/>
                  <a:gd name="T33" fmla="*/ 26 h 82"/>
                  <a:gd name="T34" fmla="*/ 19 w 132"/>
                  <a:gd name="T35" fmla="*/ 23 h 82"/>
                  <a:gd name="T36" fmla="*/ 26 w 132"/>
                  <a:gd name="T37" fmla="*/ 27 h 82"/>
                  <a:gd name="T38" fmla="*/ 26 w 132"/>
                  <a:gd name="T39" fmla="*/ 30 h 82"/>
                  <a:gd name="T40" fmla="*/ 48 w 132"/>
                  <a:gd name="T41" fmla="*/ 40 h 82"/>
                  <a:gd name="T42" fmla="*/ 47 w 132"/>
                  <a:gd name="T43" fmla="*/ 45 h 82"/>
                  <a:gd name="T44" fmla="*/ 48 w 132"/>
                  <a:gd name="T45" fmla="*/ 56 h 82"/>
                  <a:gd name="T46" fmla="*/ 44 w 132"/>
                  <a:gd name="T47" fmla="*/ 63 h 82"/>
                  <a:gd name="T48" fmla="*/ 47 w 132"/>
                  <a:gd name="T49" fmla="*/ 66 h 82"/>
                  <a:gd name="T50" fmla="*/ 52 w 132"/>
                  <a:gd name="T51" fmla="*/ 61 h 82"/>
                  <a:gd name="T52" fmla="*/ 59 w 132"/>
                  <a:gd name="T53" fmla="*/ 63 h 82"/>
                  <a:gd name="T54" fmla="*/ 69 w 132"/>
                  <a:gd name="T55" fmla="*/ 72 h 82"/>
                  <a:gd name="T56" fmla="*/ 77 w 132"/>
                  <a:gd name="T57" fmla="*/ 69 h 82"/>
                  <a:gd name="T58" fmla="*/ 80 w 132"/>
                  <a:gd name="T59" fmla="*/ 72 h 82"/>
                  <a:gd name="T60" fmla="*/ 84 w 132"/>
                  <a:gd name="T61" fmla="*/ 67 h 82"/>
                  <a:gd name="T62" fmla="*/ 80 w 132"/>
                  <a:gd name="T63" fmla="*/ 63 h 82"/>
                  <a:gd name="T64" fmla="*/ 90 w 132"/>
                  <a:gd name="T65" fmla="*/ 57 h 82"/>
                  <a:gd name="T66" fmla="*/ 128 w 132"/>
                  <a:gd name="T67" fmla="*/ 82 h 82"/>
                  <a:gd name="T68" fmla="*/ 132 w 132"/>
                  <a:gd name="T69" fmla="*/ 78 h 82"/>
                  <a:gd name="T70" fmla="*/ 122 w 132"/>
                  <a:gd name="T71" fmla="*/ 68 h 82"/>
                  <a:gd name="T72" fmla="*/ 111 w 132"/>
                  <a:gd name="T73" fmla="*/ 54 h 82"/>
                  <a:gd name="T74" fmla="*/ 111 w 132"/>
                  <a:gd name="T75" fmla="*/ 50 h 82"/>
                  <a:gd name="T76" fmla="*/ 115 w 132"/>
                  <a:gd name="T77" fmla="*/ 49 h 82"/>
                  <a:gd name="T78" fmla="*/ 102 w 132"/>
                  <a:gd name="T79" fmla="*/ 34 h 82"/>
                  <a:gd name="T80" fmla="*/ 69 w 132"/>
                  <a:gd name="T81" fmla="*/ 16 h 82"/>
                  <a:gd name="T82" fmla="*/ 63 w 132"/>
                  <a:gd name="T83" fmla="*/ 1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2" h="82">
                    <a:moveTo>
                      <a:pt x="63" y="14"/>
                    </a:moveTo>
                    <a:cubicBezTo>
                      <a:pt x="57" y="14"/>
                      <a:pt x="55" y="5"/>
                      <a:pt x="47" y="5"/>
                    </a:cubicBezTo>
                    <a:cubicBezTo>
                      <a:pt x="43" y="5"/>
                      <a:pt x="41" y="10"/>
                      <a:pt x="41" y="12"/>
                    </a:cubicBezTo>
                    <a:cubicBezTo>
                      <a:pt x="39" y="12"/>
                      <a:pt x="35" y="12"/>
                      <a:pt x="34" y="18"/>
                    </a:cubicBezTo>
                    <a:cubicBezTo>
                      <a:pt x="34" y="19"/>
                      <a:pt x="31" y="20"/>
                      <a:pt x="31" y="21"/>
                    </a:cubicBezTo>
                    <a:cubicBezTo>
                      <a:pt x="26" y="21"/>
                      <a:pt x="26" y="21"/>
                      <a:pt x="26" y="21"/>
                    </a:cubicBezTo>
                    <a:cubicBezTo>
                      <a:pt x="25" y="19"/>
                      <a:pt x="24" y="17"/>
                      <a:pt x="22" y="15"/>
                    </a:cubicBezTo>
                    <a:cubicBezTo>
                      <a:pt x="22" y="15"/>
                      <a:pt x="22" y="15"/>
                      <a:pt x="22" y="15"/>
                    </a:cubicBezTo>
                    <a:cubicBezTo>
                      <a:pt x="22" y="14"/>
                      <a:pt x="22" y="12"/>
                      <a:pt x="22" y="11"/>
                    </a:cubicBezTo>
                    <a:cubicBezTo>
                      <a:pt x="20" y="9"/>
                      <a:pt x="22" y="7"/>
                      <a:pt x="22" y="4"/>
                    </a:cubicBezTo>
                    <a:cubicBezTo>
                      <a:pt x="17" y="4"/>
                      <a:pt x="15" y="0"/>
                      <a:pt x="11" y="0"/>
                    </a:cubicBezTo>
                    <a:cubicBezTo>
                      <a:pt x="9" y="0"/>
                      <a:pt x="5" y="5"/>
                      <a:pt x="2" y="5"/>
                    </a:cubicBezTo>
                    <a:cubicBezTo>
                      <a:pt x="2" y="5"/>
                      <a:pt x="0" y="6"/>
                      <a:pt x="0" y="7"/>
                    </a:cubicBezTo>
                    <a:cubicBezTo>
                      <a:pt x="0" y="9"/>
                      <a:pt x="4" y="11"/>
                      <a:pt x="6" y="11"/>
                    </a:cubicBezTo>
                    <a:cubicBezTo>
                      <a:pt x="6" y="13"/>
                      <a:pt x="9" y="16"/>
                      <a:pt x="9" y="17"/>
                    </a:cubicBezTo>
                    <a:cubicBezTo>
                      <a:pt x="10" y="22"/>
                      <a:pt x="10" y="36"/>
                      <a:pt x="10" y="40"/>
                    </a:cubicBezTo>
                    <a:cubicBezTo>
                      <a:pt x="10" y="40"/>
                      <a:pt x="14" y="33"/>
                      <a:pt x="15" y="26"/>
                    </a:cubicBezTo>
                    <a:cubicBezTo>
                      <a:pt x="17" y="26"/>
                      <a:pt x="18" y="24"/>
                      <a:pt x="19" y="23"/>
                    </a:cubicBezTo>
                    <a:cubicBezTo>
                      <a:pt x="20" y="25"/>
                      <a:pt x="23" y="27"/>
                      <a:pt x="26" y="27"/>
                    </a:cubicBezTo>
                    <a:cubicBezTo>
                      <a:pt x="25" y="28"/>
                      <a:pt x="26" y="28"/>
                      <a:pt x="26" y="30"/>
                    </a:cubicBezTo>
                    <a:cubicBezTo>
                      <a:pt x="35" y="30"/>
                      <a:pt x="45" y="34"/>
                      <a:pt x="48" y="40"/>
                    </a:cubicBezTo>
                    <a:cubicBezTo>
                      <a:pt x="48" y="42"/>
                      <a:pt x="47" y="43"/>
                      <a:pt x="47" y="45"/>
                    </a:cubicBezTo>
                    <a:cubicBezTo>
                      <a:pt x="47" y="48"/>
                      <a:pt x="49" y="56"/>
                      <a:pt x="48" y="56"/>
                    </a:cubicBezTo>
                    <a:cubicBezTo>
                      <a:pt x="46" y="56"/>
                      <a:pt x="44" y="59"/>
                      <a:pt x="44" y="63"/>
                    </a:cubicBezTo>
                    <a:cubicBezTo>
                      <a:pt x="44" y="63"/>
                      <a:pt x="45" y="66"/>
                      <a:pt x="47" y="66"/>
                    </a:cubicBezTo>
                    <a:cubicBezTo>
                      <a:pt x="48" y="66"/>
                      <a:pt x="52" y="61"/>
                      <a:pt x="52" y="61"/>
                    </a:cubicBezTo>
                    <a:cubicBezTo>
                      <a:pt x="53" y="62"/>
                      <a:pt x="55" y="63"/>
                      <a:pt x="59" y="63"/>
                    </a:cubicBezTo>
                    <a:cubicBezTo>
                      <a:pt x="59" y="67"/>
                      <a:pt x="67" y="72"/>
                      <a:pt x="69" y="72"/>
                    </a:cubicBezTo>
                    <a:cubicBezTo>
                      <a:pt x="69" y="72"/>
                      <a:pt x="75" y="71"/>
                      <a:pt x="77" y="69"/>
                    </a:cubicBezTo>
                    <a:cubicBezTo>
                      <a:pt x="80" y="72"/>
                      <a:pt x="80" y="72"/>
                      <a:pt x="80" y="72"/>
                    </a:cubicBezTo>
                    <a:cubicBezTo>
                      <a:pt x="80" y="72"/>
                      <a:pt x="84" y="68"/>
                      <a:pt x="84" y="67"/>
                    </a:cubicBezTo>
                    <a:cubicBezTo>
                      <a:pt x="84" y="64"/>
                      <a:pt x="83" y="64"/>
                      <a:pt x="80" y="63"/>
                    </a:cubicBezTo>
                    <a:cubicBezTo>
                      <a:pt x="84" y="61"/>
                      <a:pt x="84" y="57"/>
                      <a:pt x="90" y="57"/>
                    </a:cubicBezTo>
                    <a:cubicBezTo>
                      <a:pt x="108" y="57"/>
                      <a:pt x="107" y="82"/>
                      <a:pt x="128" y="82"/>
                    </a:cubicBezTo>
                    <a:cubicBezTo>
                      <a:pt x="130" y="82"/>
                      <a:pt x="132" y="80"/>
                      <a:pt x="132" y="78"/>
                    </a:cubicBezTo>
                    <a:cubicBezTo>
                      <a:pt x="131" y="78"/>
                      <a:pt x="122" y="74"/>
                      <a:pt x="122" y="68"/>
                    </a:cubicBezTo>
                    <a:cubicBezTo>
                      <a:pt x="117" y="68"/>
                      <a:pt x="111" y="59"/>
                      <a:pt x="111" y="54"/>
                    </a:cubicBezTo>
                    <a:cubicBezTo>
                      <a:pt x="111" y="52"/>
                      <a:pt x="111" y="51"/>
                      <a:pt x="111" y="50"/>
                    </a:cubicBezTo>
                    <a:cubicBezTo>
                      <a:pt x="112" y="50"/>
                      <a:pt x="113" y="50"/>
                      <a:pt x="115" y="49"/>
                    </a:cubicBezTo>
                    <a:cubicBezTo>
                      <a:pt x="114" y="49"/>
                      <a:pt x="101" y="38"/>
                      <a:pt x="102" y="34"/>
                    </a:cubicBezTo>
                    <a:cubicBezTo>
                      <a:pt x="90" y="27"/>
                      <a:pt x="95" y="23"/>
                      <a:pt x="69" y="16"/>
                    </a:cubicBezTo>
                    <a:cubicBezTo>
                      <a:pt x="67" y="15"/>
                      <a:pt x="65" y="14"/>
                      <a:pt x="63" y="1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5" name="Freeform 391"/>
              <p:cNvSpPr>
                <a:spLocks/>
              </p:cNvSpPr>
              <p:nvPr/>
            </p:nvSpPr>
            <p:spPr bwMode="auto">
              <a:xfrm>
                <a:off x="4546" y="2080"/>
                <a:ext cx="106" cy="144"/>
              </a:xfrm>
              <a:custGeom>
                <a:avLst/>
                <a:gdLst>
                  <a:gd name="T0" fmla="*/ 25 w 45"/>
                  <a:gd name="T1" fmla="*/ 58 h 61"/>
                  <a:gd name="T2" fmla="*/ 31 w 45"/>
                  <a:gd name="T3" fmla="*/ 60 h 61"/>
                  <a:gd name="T4" fmla="*/ 31 w 45"/>
                  <a:gd name="T5" fmla="*/ 51 h 61"/>
                  <a:gd name="T6" fmla="*/ 25 w 45"/>
                  <a:gd name="T7" fmla="*/ 48 h 61"/>
                  <a:gd name="T8" fmla="*/ 27 w 45"/>
                  <a:gd name="T9" fmla="*/ 41 h 61"/>
                  <a:gd name="T10" fmla="*/ 26 w 45"/>
                  <a:gd name="T11" fmla="*/ 25 h 61"/>
                  <a:gd name="T12" fmla="*/ 33 w 45"/>
                  <a:gd name="T13" fmla="*/ 28 h 61"/>
                  <a:gd name="T14" fmla="*/ 32 w 45"/>
                  <a:gd name="T15" fmla="*/ 20 h 61"/>
                  <a:gd name="T16" fmla="*/ 21 w 45"/>
                  <a:gd name="T17" fmla="*/ 21 h 61"/>
                  <a:gd name="T18" fmla="*/ 16 w 45"/>
                  <a:gd name="T19" fmla="*/ 26 h 61"/>
                  <a:gd name="T20" fmla="*/ 10 w 45"/>
                  <a:gd name="T21" fmla="*/ 18 h 61"/>
                  <a:gd name="T22" fmla="*/ 19 w 45"/>
                  <a:gd name="T23" fmla="*/ 8 h 61"/>
                  <a:gd name="T24" fmla="*/ 35 w 45"/>
                  <a:gd name="T25" fmla="*/ 14 h 61"/>
                  <a:gd name="T26" fmla="*/ 45 w 45"/>
                  <a:gd name="T27" fmla="*/ 0 h 61"/>
                  <a:gd name="T28" fmla="*/ 33 w 45"/>
                  <a:gd name="T29" fmla="*/ 7 h 61"/>
                  <a:gd name="T30" fmla="*/ 23 w 45"/>
                  <a:gd name="T31" fmla="*/ 4 h 61"/>
                  <a:gd name="T32" fmla="*/ 8 w 45"/>
                  <a:gd name="T33" fmla="*/ 13 h 61"/>
                  <a:gd name="T34" fmla="*/ 4 w 45"/>
                  <a:gd name="T35" fmla="*/ 24 h 61"/>
                  <a:gd name="T36" fmla="*/ 0 w 45"/>
                  <a:gd name="T37" fmla="*/ 41 h 61"/>
                  <a:gd name="T38" fmla="*/ 5 w 45"/>
                  <a:gd name="T39" fmla="*/ 44 h 61"/>
                  <a:gd name="T40" fmla="*/ 3 w 45"/>
                  <a:gd name="T41" fmla="*/ 61 h 61"/>
                  <a:gd name="T42" fmla="*/ 12 w 45"/>
                  <a:gd name="T43" fmla="*/ 54 h 61"/>
                  <a:gd name="T44" fmla="*/ 10 w 45"/>
                  <a:gd name="T45" fmla="*/ 42 h 61"/>
                  <a:gd name="T46" fmla="*/ 16 w 45"/>
                  <a:gd name="T47" fmla="*/ 37 h 61"/>
                  <a:gd name="T48" fmla="*/ 25 w 45"/>
                  <a:gd name="T49" fmla="*/ 5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61">
                    <a:moveTo>
                      <a:pt x="25" y="58"/>
                    </a:moveTo>
                    <a:cubicBezTo>
                      <a:pt x="28" y="58"/>
                      <a:pt x="28" y="60"/>
                      <a:pt x="31" y="60"/>
                    </a:cubicBezTo>
                    <a:cubicBezTo>
                      <a:pt x="31" y="55"/>
                      <a:pt x="31" y="56"/>
                      <a:pt x="31" y="51"/>
                    </a:cubicBezTo>
                    <a:cubicBezTo>
                      <a:pt x="28" y="51"/>
                      <a:pt x="25" y="51"/>
                      <a:pt x="25" y="48"/>
                    </a:cubicBezTo>
                    <a:cubicBezTo>
                      <a:pt x="25" y="46"/>
                      <a:pt x="27" y="44"/>
                      <a:pt x="27" y="41"/>
                    </a:cubicBezTo>
                    <a:cubicBezTo>
                      <a:pt x="27" y="37"/>
                      <a:pt x="23" y="25"/>
                      <a:pt x="26" y="25"/>
                    </a:cubicBezTo>
                    <a:cubicBezTo>
                      <a:pt x="29" y="25"/>
                      <a:pt x="30" y="27"/>
                      <a:pt x="33" y="28"/>
                    </a:cubicBezTo>
                    <a:cubicBezTo>
                      <a:pt x="33" y="25"/>
                      <a:pt x="32" y="23"/>
                      <a:pt x="32" y="20"/>
                    </a:cubicBezTo>
                    <a:cubicBezTo>
                      <a:pt x="28" y="23"/>
                      <a:pt x="24" y="20"/>
                      <a:pt x="21" y="21"/>
                    </a:cubicBezTo>
                    <a:cubicBezTo>
                      <a:pt x="19" y="22"/>
                      <a:pt x="18" y="25"/>
                      <a:pt x="16" y="26"/>
                    </a:cubicBezTo>
                    <a:cubicBezTo>
                      <a:pt x="15" y="25"/>
                      <a:pt x="10" y="18"/>
                      <a:pt x="10" y="18"/>
                    </a:cubicBezTo>
                    <a:cubicBezTo>
                      <a:pt x="11" y="15"/>
                      <a:pt x="14" y="8"/>
                      <a:pt x="19" y="8"/>
                    </a:cubicBezTo>
                    <a:cubicBezTo>
                      <a:pt x="22" y="8"/>
                      <a:pt x="31" y="14"/>
                      <a:pt x="35" y="14"/>
                    </a:cubicBezTo>
                    <a:cubicBezTo>
                      <a:pt x="39" y="14"/>
                      <a:pt x="45" y="1"/>
                      <a:pt x="45" y="0"/>
                    </a:cubicBezTo>
                    <a:cubicBezTo>
                      <a:pt x="41" y="1"/>
                      <a:pt x="40" y="7"/>
                      <a:pt x="33" y="7"/>
                    </a:cubicBezTo>
                    <a:cubicBezTo>
                      <a:pt x="29" y="7"/>
                      <a:pt x="28" y="6"/>
                      <a:pt x="23" y="4"/>
                    </a:cubicBezTo>
                    <a:cubicBezTo>
                      <a:pt x="14" y="2"/>
                      <a:pt x="11" y="6"/>
                      <a:pt x="8" y="13"/>
                    </a:cubicBezTo>
                    <a:cubicBezTo>
                      <a:pt x="7" y="17"/>
                      <a:pt x="9" y="24"/>
                      <a:pt x="4" y="24"/>
                    </a:cubicBezTo>
                    <a:cubicBezTo>
                      <a:pt x="4" y="31"/>
                      <a:pt x="4" y="36"/>
                      <a:pt x="0" y="41"/>
                    </a:cubicBezTo>
                    <a:cubicBezTo>
                      <a:pt x="1" y="42"/>
                      <a:pt x="3" y="43"/>
                      <a:pt x="5" y="44"/>
                    </a:cubicBezTo>
                    <a:cubicBezTo>
                      <a:pt x="5" y="44"/>
                      <a:pt x="3" y="60"/>
                      <a:pt x="3" y="61"/>
                    </a:cubicBezTo>
                    <a:cubicBezTo>
                      <a:pt x="3" y="61"/>
                      <a:pt x="11" y="58"/>
                      <a:pt x="12" y="54"/>
                    </a:cubicBezTo>
                    <a:cubicBezTo>
                      <a:pt x="10" y="42"/>
                      <a:pt x="10" y="42"/>
                      <a:pt x="10" y="42"/>
                    </a:cubicBezTo>
                    <a:cubicBezTo>
                      <a:pt x="10" y="42"/>
                      <a:pt x="11" y="37"/>
                      <a:pt x="16" y="37"/>
                    </a:cubicBezTo>
                    <a:cubicBezTo>
                      <a:pt x="16" y="43"/>
                      <a:pt x="19" y="58"/>
                      <a:pt x="25" y="5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6" name="Freeform 392"/>
              <p:cNvSpPr>
                <a:spLocks/>
              </p:cNvSpPr>
              <p:nvPr/>
            </p:nvSpPr>
            <p:spPr bwMode="auto">
              <a:xfrm>
                <a:off x="4517" y="1893"/>
                <a:ext cx="36" cy="54"/>
              </a:xfrm>
              <a:custGeom>
                <a:avLst/>
                <a:gdLst>
                  <a:gd name="T0" fmla="*/ 0 w 15"/>
                  <a:gd name="T1" fmla="*/ 23 h 23"/>
                  <a:gd name="T2" fmla="*/ 15 w 15"/>
                  <a:gd name="T3" fmla="*/ 2 h 23"/>
                  <a:gd name="T4" fmla="*/ 15 w 15"/>
                  <a:gd name="T5" fmla="*/ 0 h 23"/>
                  <a:gd name="T6" fmla="*/ 5 w 15"/>
                  <a:gd name="T7" fmla="*/ 15 h 23"/>
                  <a:gd name="T8" fmla="*/ 1 w 15"/>
                  <a:gd name="T9" fmla="*/ 18 h 23"/>
                  <a:gd name="T10" fmla="*/ 0 w 15"/>
                  <a:gd name="T11" fmla="*/ 23 h 23"/>
                </a:gdLst>
                <a:ahLst/>
                <a:cxnLst>
                  <a:cxn ang="0">
                    <a:pos x="T0" y="T1"/>
                  </a:cxn>
                  <a:cxn ang="0">
                    <a:pos x="T2" y="T3"/>
                  </a:cxn>
                  <a:cxn ang="0">
                    <a:pos x="T4" y="T5"/>
                  </a:cxn>
                  <a:cxn ang="0">
                    <a:pos x="T6" y="T7"/>
                  </a:cxn>
                  <a:cxn ang="0">
                    <a:pos x="T8" y="T9"/>
                  </a:cxn>
                  <a:cxn ang="0">
                    <a:pos x="T10" y="T11"/>
                  </a:cxn>
                </a:cxnLst>
                <a:rect l="0" t="0" r="r" b="b"/>
                <a:pathLst>
                  <a:path w="15" h="23">
                    <a:moveTo>
                      <a:pt x="0" y="23"/>
                    </a:moveTo>
                    <a:cubicBezTo>
                      <a:pt x="6" y="21"/>
                      <a:pt x="15" y="8"/>
                      <a:pt x="15" y="2"/>
                    </a:cubicBezTo>
                    <a:cubicBezTo>
                      <a:pt x="15" y="1"/>
                      <a:pt x="15" y="0"/>
                      <a:pt x="15" y="0"/>
                    </a:cubicBezTo>
                    <a:cubicBezTo>
                      <a:pt x="8" y="2"/>
                      <a:pt x="10" y="10"/>
                      <a:pt x="5" y="15"/>
                    </a:cubicBezTo>
                    <a:cubicBezTo>
                      <a:pt x="4" y="16"/>
                      <a:pt x="1" y="17"/>
                      <a:pt x="1" y="18"/>
                    </a:cubicBezTo>
                    <a:cubicBezTo>
                      <a:pt x="0" y="20"/>
                      <a:pt x="0" y="22"/>
                      <a:pt x="0" y="2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7" name="Freeform 393"/>
              <p:cNvSpPr>
                <a:spLocks/>
              </p:cNvSpPr>
              <p:nvPr/>
            </p:nvSpPr>
            <p:spPr bwMode="auto">
              <a:xfrm>
                <a:off x="4598" y="1910"/>
                <a:ext cx="75" cy="87"/>
              </a:xfrm>
              <a:custGeom>
                <a:avLst/>
                <a:gdLst>
                  <a:gd name="T0" fmla="*/ 0 w 32"/>
                  <a:gd name="T1" fmla="*/ 22 h 37"/>
                  <a:gd name="T2" fmla="*/ 2 w 32"/>
                  <a:gd name="T3" fmla="*/ 27 h 37"/>
                  <a:gd name="T4" fmla="*/ 5 w 32"/>
                  <a:gd name="T5" fmla="*/ 22 h 37"/>
                  <a:gd name="T6" fmla="*/ 11 w 32"/>
                  <a:gd name="T7" fmla="*/ 22 h 37"/>
                  <a:gd name="T8" fmla="*/ 12 w 32"/>
                  <a:gd name="T9" fmla="*/ 28 h 37"/>
                  <a:gd name="T10" fmla="*/ 17 w 32"/>
                  <a:gd name="T11" fmla="*/ 37 h 37"/>
                  <a:gd name="T12" fmla="*/ 23 w 32"/>
                  <a:gd name="T13" fmla="*/ 37 h 37"/>
                  <a:gd name="T14" fmla="*/ 30 w 32"/>
                  <a:gd name="T15" fmla="*/ 27 h 37"/>
                  <a:gd name="T16" fmla="*/ 30 w 32"/>
                  <a:gd name="T17" fmla="*/ 33 h 37"/>
                  <a:gd name="T18" fmla="*/ 32 w 32"/>
                  <a:gd name="T19" fmla="*/ 26 h 37"/>
                  <a:gd name="T20" fmla="*/ 30 w 32"/>
                  <a:gd name="T21" fmla="*/ 10 h 37"/>
                  <a:gd name="T22" fmla="*/ 27 w 32"/>
                  <a:gd name="T23" fmla="*/ 3 h 37"/>
                  <a:gd name="T24" fmla="*/ 24 w 32"/>
                  <a:gd name="T25" fmla="*/ 0 h 37"/>
                  <a:gd name="T26" fmla="*/ 14 w 32"/>
                  <a:gd name="T27" fmla="*/ 16 h 37"/>
                  <a:gd name="T28" fmla="*/ 11 w 32"/>
                  <a:gd name="T29" fmla="*/ 12 h 37"/>
                  <a:gd name="T30" fmla="*/ 0 w 32"/>
                  <a:gd name="T31" fmla="*/ 18 h 37"/>
                  <a:gd name="T32" fmla="*/ 0 w 32"/>
                  <a:gd name="T33"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7">
                    <a:moveTo>
                      <a:pt x="0" y="22"/>
                    </a:moveTo>
                    <a:cubicBezTo>
                      <a:pt x="0" y="24"/>
                      <a:pt x="1" y="25"/>
                      <a:pt x="2" y="27"/>
                    </a:cubicBezTo>
                    <a:cubicBezTo>
                      <a:pt x="2" y="25"/>
                      <a:pt x="3" y="22"/>
                      <a:pt x="5" y="22"/>
                    </a:cubicBezTo>
                    <a:cubicBezTo>
                      <a:pt x="11" y="22"/>
                      <a:pt x="11" y="22"/>
                      <a:pt x="11" y="22"/>
                    </a:cubicBezTo>
                    <a:cubicBezTo>
                      <a:pt x="11" y="22"/>
                      <a:pt x="14" y="26"/>
                      <a:pt x="12" y="28"/>
                    </a:cubicBezTo>
                    <a:cubicBezTo>
                      <a:pt x="14" y="30"/>
                      <a:pt x="14" y="34"/>
                      <a:pt x="17" y="37"/>
                    </a:cubicBezTo>
                    <a:cubicBezTo>
                      <a:pt x="23" y="37"/>
                      <a:pt x="23" y="37"/>
                      <a:pt x="23" y="37"/>
                    </a:cubicBezTo>
                    <a:cubicBezTo>
                      <a:pt x="23" y="33"/>
                      <a:pt x="28" y="27"/>
                      <a:pt x="30" y="27"/>
                    </a:cubicBezTo>
                    <a:cubicBezTo>
                      <a:pt x="30" y="27"/>
                      <a:pt x="28" y="31"/>
                      <a:pt x="30" y="33"/>
                    </a:cubicBezTo>
                    <a:cubicBezTo>
                      <a:pt x="32" y="26"/>
                      <a:pt x="32" y="26"/>
                      <a:pt x="32" y="26"/>
                    </a:cubicBezTo>
                    <a:cubicBezTo>
                      <a:pt x="31" y="22"/>
                      <a:pt x="28" y="13"/>
                      <a:pt x="30" y="10"/>
                    </a:cubicBezTo>
                    <a:cubicBezTo>
                      <a:pt x="29" y="10"/>
                      <a:pt x="27" y="5"/>
                      <a:pt x="27" y="3"/>
                    </a:cubicBezTo>
                    <a:cubicBezTo>
                      <a:pt x="26" y="3"/>
                      <a:pt x="24" y="2"/>
                      <a:pt x="24" y="0"/>
                    </a:cubicBezTo>
                    <a:cubicBezTo>
                      <a:pt x="22" y="5"/>
                      <a:pt x="19" y="16"/>
                      <a:pt x="14" y="16"/>
                    </a:cubicBezTo>
                    <a:cubicBezTo>
                      <a:pt x="13" y="16"/>
                      <a:pt x="11" y="14"/>
                      <a:pt x="11" y="12"/>
                    </a:cubicBezTo>
                    <a:cubicBezTo>
                      <a:pt x="11" y="12"/>
                      <a:pt x="6" y="18"/>
                      <a:pt x="0" y="18"/>
                    </a:cubicBezTo>
                    <a:cubicBezTo>
                      <a:pt x="0" y="20"/>
                      <a:pt x="0" y="21"/>
                      <a:pt x="0" y="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8" name="Freeform 394"/>
              <p:cNvSpPr>
                <a:spLocks/>
              </p:cNvSpPr>
              <p:nvPr/>
            </p:nvSpPr>
            <p:spPr bwMode="auto">
              <a:xfrm>
                <a:off x="4591" y="1881"/>
                <a:ext cx="12" cy="21"/>
              </a:xfrm>
              <a:custGeom>
                <a:avLst/>
                <a:gdLst>
                  <a:gd name="T0" fmla="*/ 3 w 5"/>
                  <a:gd name="T1" fmla="*/ 9 h 9"/>
                  <a:gd name="T2" fmla="*/ 5 w 5"/>
                  <a:gd name="T3" fmla="*/ 5 h 9"/>
                  <a:gd name="T4" fmla="*/ 5 w 5"/>
                  <a:gd name="T5" fmla="*/ 0 h 9"/>
                  <a:gd name="T6" fmla="*/ 0 w 5"/>
                  <a:gd name="T7" fmla="*/ 1 h 9"/>
                  <a:gd name="T8" fmla="*/ 3 w 5"/>
                  <a:gd name="T9" fmla="*/ 9 h 9"/>
                </a:gdLst>
                <a:ahLst/>
                <a:cxnLst>
                  <a:cxn ang="0">
                    <a:pos x="T0" y="T1"/>
                  </a:cxn>
                  <a:cxn ang="0">
                    <a:pos x="T2" y="T3"/>
                  </a:cxn>
                  <a:cxn ang="0">
                    <a:pos x="T4" y="T5"/>
                  </a:cxn>
                  <a:cxn ang="0">
                    <a:pos x="T6" y="T7"/>
                  </a:cxn>
                  <a:cxn ang="0">
                    <a:pos x="T8" y="T9"/>
                  </a:cxn>
                </a:cxnLst>
                <a:rect l="0" t="0" r="r" b="b"/>
                <a:pathLst>
                  <a:path w="5" h="9">
                    <a:moveTo>
                      <a:pt x="3" y="9"/>
                    </a:moveTo>
                    <a:cubicBezTo>
                      <a:pt x="4" y="9"/>
                      <a:pt x="5" y="7"/>
                      <a:pt x="5" y="5"/>
                    </a:cubicBezTo>
                    <a:cubicBezTo>
                      <a:pt x="5" y="4"/>
                      <a:pt x="5" y="2"/>
                      <a:pt x="5" y="0"/>
                    </a:cubicBezTo>
                    <a:cubicBezTo>
                      <a:pt x="4" y="0"/>
                      <a:pt x="2" y="1"/>
                      <a:pt x="0" y="1"/>
                    </a:cubicBezTo>
                    <a:cubicBezTo>
                      <a:pt x="0" y="5"/>
                      <a:pt x="0" y="9"/>
                      <a:pt x="3"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9" name="Freeform 395"/>
              <p:cNvSpPr>
                <a:spLocks/>
              </p:cNvSpPr>
              <p:nvPr/>
            </p:nvSpPr>
            <p:spPr bwMode="auto">
              <a:xfrm>
                <a:off x="4541" y="1744"/>
                <a:ext cx="45" cy="97"/>
              </a:xfrm>
              <a:custGeom>
                <a:avLst/>
                <a:gdLst>
                  <a:gd name="T0" fmla="*/ 0 w 19"/>
                  <a:gd name="T1" fmla="*/ 22 h 41"/>
                  <a:gd name="T2" fmla="*/ 8 w 19"/>
                  <a:gd name="T3" fmla="*/ 38 h 41"/>
                  <a:gd name="T4" fmla="*/ 13 w 19"/>
                  <a:gd name="T5" fmla="*/ 41 h 41"/>
                  <a:gd name="T6" fmla="*/ 17 w 19"/>
                  <a:gd name="T7" fmla="*/ 40 h 41"/>
                  <a:gd name="T8" fmla="*/ 17 w 19"/>
                  <a:gd name="T9" fmla="*/ 30 h 41"/>
                  <a:gd name="T10" fmla="*/ 13 w 19"/>
                  <a:gd name="T11" fmla="*/ 30 h 41"/>
                  <a:gd name="T12" fmla="*/ 13 w 19"/>
                  <a:gd name="T13" fmla="*/ 24 h 41"/>
                  <a:gd name="T14" fmla="*/ 19 w 19"/>
                  <a:gd name="T15" fmla="*/ 14 h 41"/>
                  <a:gd name="T16" fmla="*/ 14 w 19"/>
                  <a:gd name="T17" fmla="*/ 2 h 41"/>
                  <a:gd name="T18" fmla="*/ 12 w 19"/>
                  <a:gd name="T19" fmla="*/ 4 h 41"/>
                  <a:gd name="T20" fmla="*/ 7 w 19"/>
                  <a:gd name="T21" fmla="*/ 0 h 41"/>
                  <a:gd name="T22" fmla="*/ 4 w 19"/>
                  <a:gd name="T23" fmla="*/ 0 h 41"/>
                  <a:gd name="T24" fmla="*/ 0 w 19"/>
                  <a:gd name="T25" fmla="*/ 18 h 41"/>
                  <a:gd name="T26" fmla="*/ 0 w 19"/>
                  <a:gd name="T27" fmla="*/ 2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41">
                    <a:moveTo>
                      <a:pt x="0" y="22"/>
                    </a:moveTo>
                    <a:cubicBezTo>
                      <a:pt x="0" y="28"/>
                      <a:pt x="9" y="37"/>
                      <a:pt x="8" y="38"/>
                    </a:cubicBezTo>
                    <a:cubicBezTo>
                      <a:pt x="9" y="40"/>
                      <a:pt x="9" y="41"/>
                      <a:pt x="13" y="41"/>
                    </a:cubicBezTo>
                    <a:cubicBezTo>
                      <a:pt x="15" y="41"/>
                      <a:pt x="17" y="40"/>
                      <a:pt x="17" y="40"/>
                    </a:cubicBezTo>
                    <a:cubicBezTo>
                      <a:pt x="16" y="36"/>
                      <a:pt x="17" y="34"/>
                      <a:pt x="17" y="30"/>
                    </a:cubicBezTo>
                    <a:cubicBezTo>
                      <a:pt x="17" y="30"/>
                      <a:pt x="15" y="30"/>
                      <a:pt x="13" y="30"/>
                    </a:cubicBezTo>
                    <a:cubicBezTo>
                      <a:pt x="15" y="28"/>
                      <a:pt x="13" y="28"/>
                      <a:pt x="13" y="24"/>
                    </a:cubicBezTo>
                    <a:cubicBezTo>
                      <a:pt x="13" y="22"/>
                      <a:pt x="18" y="18"/>
                      <a:pt x="19" y="14"/>
                    </a:cubicBezTo>
                    <a:cubicBezTo>
                      <a:pt x="17" y="13"/>
                      <a:pt x="14" y="5"/>
                      <a:pt x="14" y="2"/>
                    </a:cubicBezTo>
                    <a:cubicBezTo>
                      <a:pt x="13" y="3"/>
                      <a:pt x="13" y="4"/>
                      <a:pt x="12" y="4"/>
                    </a:cubicBezTo>
                    <a:cubicBezTo>
                      <a:pt x="11" y="4"/>
                      <a:pt x="8" y="2"/>
                      <a:pt x="7" y="0"/>
                    </a:cubicBezTo>
                    <a:cubicBezTo>
                      <a:pt x="4" y="0"/>
                      <a:pt x="4" y="0"/>
                      <a:pt x="4" y="0"/>
                    </a:cubicBezTo>
                    <a:cubicBezTo>
                      <a:pt x="5" y="3"/>
                      <a:pt x="0" y="18"/>
                      <a:pt x="0" y="18"/>
                    </a:cubicBezTo>
                    <a:cubicBezTo>
                      <a:pt x="0" y="19"/>
                      <a:pt x="0" y="20"/>
                      <a:pt x="0" y="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0" name="Freeform 396"/>
              <p:cNvSpPr>
                <a:spLocks/>
              </p:cNvSpPr>
              <p:nvPr/>
            </p:nvSpPr>
            <p:spPr bwMode="auto">
              <a:xfrm>
                <a:off x="4350" y="1718"/>
                <a:ext cx="38" cy="36"/>
              </a:xfrm>
              <a:custGeom>
                <a:avLst/>
                <a:gdLst>
                  <a:gd name="T0" fmla="*/ 0 w 16"/>
                  <a:gd name="T1" fmla="*/ 8 h 15"/>
                  <a:gd name="T2" fmla="*/ 1 w 16"/>
                  <a:gd name="T3" fmla="*/ 8 h 15"/>
                  <a:gd name="T4" fmla="*/ 7 w 16"/>
                  <a:gd name="T5" fmla="*/ 15 h 15"/>
                  <a:gd name="T6" fmla="*/ 16 w 16"/>
                  <a:gd name="T7" fmla="*/ 4 h 15"/>
                  <a:gd name="T8" fmla="*/ 13 w 16"/>
                  <a:gd name="T9" fmla="*/ 0 h 15"/>
                  <a:gd name="T10" fmla="*/ 5 w 16"/>
                  <a:gd name="T11" fmla="*/ 0 h 15"/>
                  <a:gd name="T12" fmla="*/ 0 w 16"/>
                  <a:gd name="T13" fmla="*/ 8 h 15"/>
                </a:gdLst>
                <a:ahLst/>
                <a:cxnLst>
                  <a:cxn ang="0">
                    <a:pos x="T0" y="T1"/>
                  </a:cxn>
                  <a:cxn ang="0">
                    <a:pos x="T2" y="T3"/>
                  </a:cxn>
                  <a:cxn ang="0">
                    <a:pos x="T4" y="T5"/>
                  </a:cxn>
                  <a:cxn ang="0">
                    <a:pos x="T6" y="T7"/>
                  </a:cxn>
                  <a:cxn ang="0">
                    <a:pos x="T8" y="T9"/>
                  </a:cxn>
                  <a:cxn ang="0">
                    <a:pos x="T10" y="T11"/>
                  </a:cxn>
                  <a:cxn ang="0">
                    <a:pos x="T12" y="T13"/>
                  </a:cxn>
                </a:cxnLst>
                <a:rect l="0" t="0" r="r" b="b"/>
                <a:pathLst>
                  <a:path w="16" h="15">
                    <a:moveTo>
                      <a:pt x="0" y="8"/>
                    </a:moveTo>
                    <a:cubicBezTo>
                      <a:pt x="1" y="8"/>
                      <a:pt x="1" y="8"/>
                      <a:pt x="1" y="8"/>
                    </a:cubicBezTo>
                    <a:cubicBezTo>
                      <a:pt x="1" y="12"/>
                      <a:pt x="3" y="15"/>
                      <a:pt x="7" y="15"/>
                    </a:cubicBezTo>
                    <a:cubicBezTo>
                      <a:pt x="12" y="15"/>
                      <a:pt x="16" y="9"/>
                      <a:pt x="16" y="4"/>
                    </a:cubicBezTo>
                    <a:cubicBezTo>
                      <a:pt x="16" y="3"/>
                      <a:pt x="14" y="2"/>
                      <a:pt x="13" y="0"/>
                    </a:cubicBezTo>
                    <a:cubicBezTo>
                      <a:pt x="5" y="0"/>
                      <a:pt x="5" y="0"/>
                      <a:pt x="5" y="0"/>
                    </a:cubicBezTo>
                    <a:cubicBezTo>
                      <a:pt x="4" y="2"/>
                      <a:pt x="1" y="5"/>
                      <a:pt x="0"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1" name="Freeform 397"/>
              <p:cNvSpPr>
                <a:spLocks/>
              </p:cNvSpPr>
              <p:nvPr/>
            </p:nvSpPr>
            <p:spPr bwMode="auto">
              <a:xfrm>
                <a:off x="4520" y="1617"/>
                <a:ext cx="26" cy="54"/>
              </a:xfrm>
              <a:custGeom>
                <a:avLst/>
                <a:gdLst>
                  <a:gd name="T0" fmla="*/ 3 w 11"/>
                  <a:gd name="T1" fmla="*/ 8 h 23"/>
                  <a:gd name="T2" fmla="*/ 0 w 11"/>
                  <a:gd name="T3" fmla="*/ 8 h 23"/>
                  <a:gd name="T4" fmla="*/ 0 w 11"/>
                  <a:gd name="T5" fmla="*/ 14 h 23"/>
                  <a:gd name="T6" fmla="*/ 5 w 11"/>
                  <a:gd name="T7" fmla="*/ 23 h 23"/>
                  <a:gd name="T8" fmla="*/ 11 w 11"/>
                  <a:gd name="T9" fmla="*/ 14 h 23"/>
                  <a:gd name="T10" fmla="*/ 11 w 11"/>
                  <a:gd name="T11" fmla="*/ 1 h 23"/>
                  <a:gd name="T12" fmla="*/ 3 w 11"/>
                  <a:gd name="T13" fmla="*/ 8 h 23"/>
                </a:gdLst>
                <a:ahLst/>
                <a:cxnLst>
                  <a:cxn ang="0">
                    <a:pos x="T0" y="T1"/>
                  </a:cxn>
                  <a:cxn ang="0">
                    <a:pos x="T2" y="T3"/>
                  </a:cxn>
                  <a:cxn ang="0">
                    <a:pos x="T4" y="T5"/>
                  </a:cxn>
                  <a:cxn ang="0">
                    <a:pos x="T6" y="T7"/>
                  </a:cxn>
                  <a:cxn ang="0">
                    <a:pos x="T8" y="T9"/>
                  </a:cxn>
                  <a:cxn ang="0">
                    <a:pos x="T10" y="T11"/>
                  </a:cxn>
                  <a:cxn ang="0">
                    <a:pos x="T12" y="T13"/>
                  </a:cxn>
                </a:cxnLst>
                <a:rect l="0" t="0" r="r" b="b"/>
                <a:pathLst>
                  <a:path w="11" h="23">
                    <a:moveTo>
                      <a:pt x="3" y="8"/>
                    </a:moveTo>
                    <a:cubicBezTo>
                      <a:pt x="2" y="8"/>
                      <a:pt x="1" y="8"/>
                      <a:pt x="0" y="8"/>
                    </a:cubicBezTo>
                    <a:cubicBezTo>
                      <a:pt x="0" y="9"/>
                      <a:pt x="0" y="11"/>
                      <a:pt x="0" y="14"/>
                    </a:cubicBezTo>
                    <a:cubicBezTo>
                      <a:pt x="0" y="18"/>
                      <a:pt x="2" y="23"/>
                      <a:pt x="5" y="23"/>
                    </a:cubicBezTo>
                    <a:cubicBezTo>
                      <a:pt x="9" y="23"/>
                      <a:pt x="11" y="19"/>
                      <a:pt x="11" y="14"/>
                    </a:cubicBezTo>
                    <a:cubicBezTo>
                      <a:pt x="11" y="11"/>
                      <a:pt x="11" y="7"/>
                      <a:pt x="11" y="1"/>
                    </a:cubicBezTo>
                    <a:cubicBezTo>
                      <a:pt x="6" y="1"/>
                      <a:pt x="3" y="0"/>
                      <a:pt x="3"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2" name="Freeform 398"/>
              <p:cNvSpPr>
                <a:spLocks/>
              </p:cNvSpPr>
              <p:nvPr/>
            </p:nvSpPr>
            <p:spPr bwMode="auto">
              <a:xfrm>
                <a:off x="4324" y="2231"/>
                <a:ext cx="165" cy="59"/>
              </a:xfrm>
              <a:custGeom>
                <a:avLst/>
                <a:gdLst>
                  <a:gd name="T0" fmla="*/ 50 w 70"/>
                  <a:gd name="T1" fmla="*/ 23 h 25"/>
                  <a:gd name="T2" fmla="*/ 53 w 70"/>
                  <a:gd name="T3" fmla="*/ 20 h 25"/>
                  <a:gd name="T4" fmla="*/ 57 w 70"/>
                  <a:gd name="T5" fmla="*/ 23 h 25"/>
                  <a:gd name="T6" fmla="*/ 68 w 70"/>
                  <a:gd name="T7" fmla="*/ 25 h 25"/>
                  <a:gd name="T8" fmla="*/ 70 w 70"/>
                  <a:gd name="T9" fmla="*/ 22 h 25"/>
                  <a:gd name="T10" fmla="*/ 67 w 70"/>
                  <a:gd name="T11" fmla="*/ 17 h 25"/>
                  <a:gd name="T12" fmla="*/ 60 w 70"/>
                  <a:gd name="T13" fmla="*/ 14 h 25"/>
                  <a:gd name="T14" fmla="*/ 42 w 70"/>
                  <a:gd name="T15" fmla="*/ 4 h 25"/>
                  <a:gd name="T16" fmla="*/ 37 w 70"/>
                  <a:gd name="T17" fmla="*/ 4 h 25"/>
                  <a:gd name="T18" fmla="*/ 21 w 70"/>
                  <a:gd name="T19" fmla="*/ 3 h 25"/>
                  <a:gd name="T20" fmla="*/ 12 w 70"/>
                  <a:gd name="T21" fmla="*/ 0 h 25"/>
                  <a:gd name="T22" fmla="*/ 7 w 70"/>
                  <a:gd name="T23" fmla="*/ 0 h 25"/>
                  <a:gd name="T24" fmla="*/ 0 w 70"/>
                  <a:gd name="T25" fmla="*/ 7 h 25"/>
                  <a:gd name="T26" fmla="*/ 10 w 70"/>
                  <a:gd name="T27" fmla="*/ 13 h 25"/>
                  <a:gd name="T28" fmla="*/ 18 w 70"/>
                  <a:gd name="T29" fmla="*/ 15 h 25"/>
                  <a:gd name="T30" fmla="*/ 23 w 70"/>
                  <a:gd name="T31" fmla="*/ 15 h 25"/>
                  <a:gd name="T32" fmla="*/ 32 w 70"/>
                  <a:gd name="T33" fmla="*/ 17 h 25"/>
                  <a:gd name="T34" fmla="*/ 50 w 70"/>
                  <a:gd name="T35"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 h="25">
                    <a:moveTo>
                      <a:pt x="50" y="23"/>
                    </a:moveTo>
                    <a:cubicBezTo>
                      <a:pt x="52" y="23"/>
                      <a:pt x="52" y="20"/>
                      <a:pt x="53" y="20"/>
                    </a:cubicBezTo>
                    <a:cubicBezTo>
                      <a:pt x="55" y="20"/>
                      <a:pt x="56" y="23"/>
                      <a:pt x="57" y="23"/>
                    </a:cubicBezTo>
                    <a:cubicBezTo>
                      <a:pt x="61" y="23"/>
                      <a:pt x="68" y="25"/>
                      <a:pt x="68" y="25"/>
                    </a:cubicBezTo>
                    <a:cubicBezTo>
                      <a:pt x="69" y="25"/>
                      <a:pt x="70" y="23"/>
                      <a:pt x="70" y="22"/>
                    </a:cubicBezTo>
                    <a:cubicBezTo>
                      <a:pt x="70" y="19"/>
                      <a:pt x="68" y="19"/>
                      <a:pt x="67" y="17"/>
                    </a:cubicBezTo>
                    <a:cubicBezTo>
                      <a:pt x="66" y="18"/>
                      <a:pt x="60" y="14"/>
                      <a:pt x="60" y="14"/>
                    </a:cubicBezTo>
                    <a:cubicBezTo>
                      <a:pt x="52" y="16"/>
                      <a:pt x="49" y="4"/>
                      <a:pt x="42" y="4"/>
                    </a:cubicBezTo>
                    <a:cubicBezTo>
                      <a:pt x="40" y="4"/>
                      <a:pt x="40" y="6"/>
                      <a:pt x="37" y="4"/>
                    </a:cubicBezTo>
                    <a:cubicBezTo>
                      <a:pt x="36" y="7"/>
                      <a:pt x="21" y="6"/>
                      <a:pt x="21" y="3"/>
                    </a:cubicBezTo>
                    <a:cubicBezTo>
                      <a:pt x="19" y="3"/>
                      <a:pt x="12" y="2"/>
                      <a:pt x="12" y="0"/>
                    </a:cubicBezTo>
                    <a:cubicBezTo>
                      <a:pt x="11" y="1"/>
                      <a:pt x="9" y="0"/>
                      <a:pt x="7" y="0"/>
                    </a:cubicBezTo>
                    <a:cubicBezTo>
                      <a:pt x="3" y="0"/>
                      <a:pt x="5" y="6"/>
                      <a:pt x="0" y="7"/>
                    </a:cubicBezTo>
                    <a:cubicBezTo>
                      <a:pt x="3" y="9"/>
                      <a:pt x="7" y="13"/>
                      <a:pt x="10" y="13"/>
                    </a:cubicBezTo>
                    <a:cubicBezTo>
                      <a:pt x="10" y="13"/>
                      <a:pt x="17" y="15"/>
                      <a:pt x="18" y="15"/>
                    </a:cubicBezTo>
                    <a:cubicBezTo>
                      <a:pt x="18" y="15"/>
                      <a:pt x="21" y="15"/>
                      <a:pt x="23" y="15"/>
                    </a:cubicBezTo>
                    <a:cubicBezTo>
                      <a:pt x="27" y="15"/>
                      <a:pt x="28" y="17"/>
                      <a:pt x="32" y="17"/>
                    </a:cubicBezTo>
                    <a:cubicBezTo>
                      <a:pt x="32" y="18"/>
                      <a:pt x="48" y="23"/>
                      <a:pt x="50" y="2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3" name="Freeform 399"/>
              <p:cNvSpPr>
                <a:spLocks/>
              </p:cNvSpPr>
              <p:nvPr/>
            </p:nvSpPr>
            <p:spPr bwMode="auto">
              <a:xfrm>
                <a:off x="3903" y="1924"/>
                <a:ext cx="40" cy="78"/>
              </a:xfrm>
              <a:custGeom>
                <a:avLst/>
                <a:gdLst>
                  <a:gd name="T0" fmla="*/ 3 w 17"/>
                  <a:gd name="T1" fmla="*/ 0 h 33"/>
                  <a:gd name="T2" fmla="*/ 0 w 17"/>
                  <a:gd name="T3" fmla="*/ 18 h 33"/>
                  <a:gd name="T4" fmla="*/ 5 w 17"/>
                  <a:gd name="T5" fmla="*/ 33 h 33"/>
                  <a:gd name="T6" fmla="*/ 17 w 17"/>
                  <a:gd name="T7" fmla="*/ 22 h 33"/>
                  <a:gd name="T8" fmla="*/ 3 w 17"/>
                  <a:gd name="T9" fmla="*/ 0 h 33"/>
                </a:gdLst>
                <a:ahLst/>
                <a:cxnLst>
                  <a:cxn ang="0">
                    <a:pos x="T0" y="T1"/>
                  </a:cxn>
                  <a:cxn ang="0">
                    <a:pos x="T2" y="T3"/>
                  </a:cxn>
                  <a:cxn ang="0">
                    <a:pos x="T4" y="T5"/>
                  </a:cxn>
                  <a:cxn ang="0">
                    <a:pos x="T6" y="T7"/>
                  </a:cxn>
                  <a:cxn ang="0">
                    <a:pos x="T8" y="T9"/>
                  </a:cxn>
                </a:cxnLst>
                <a:rect l="0" t="0" r="r" b="b"/>
                <a:pathLst>
                  <a:path w="17" h="33">
                    <a:moveTo>
                      <a:pt x="3" y="0"/>
                    </a:moveTo>
                    <a:cubicBezTo>
                      <a:pt x="1" y="5"/>
                      <a:pt x="0" y="10"/>
                      <a:pt x="0" y="18"/>
                    </a:cubicBezTo>
                    <a:cubicBezTo>
                      <a:pt x="0" y="21"/>
                      <a:pt x="3" y="30"/>
                      <a:pt x="5" y="33"/>
                    </a:cubicBezTo>
                    <a:cubicBezTo>
                      <a:pt x="10" y="33"/>
                      <a:pt x="17" y="30"/>
                      <a:pt x="17" y="22"/>
                    </a:cubicBezTo>
                    <a:cubicBezTo>
                      <a:pt x="12" y="4"/>
                      <a:pt x="9" y="7"/>
                      <a:pt x="3"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4" name="Freeform 400"/>
              <p:cNvSpPr>
                <a:spLocks/>
              </p:cNvSpPr>
              <p:nvPr/>
            </p:nvSpPr>
            <p:spPr bwMode="auto">
              <a:xfrm>
                <a:off x="4560" y="1043"/>
                <a:ext cx="130" cy="167"/>
              </a:xfrm>
              <a:custGeom>
                <a:avLst/>
                <a:gdLst>
                  <a:gd name="T0" fmla="*/ 50 w 55"/>
                  <a:gd name="T1" fmla="*/ 47 h 71"/>
                  <a:gd name="T2" fmla="*/ 30 w 55"/>
                  <a:gd name="T3" fmla="*/ 30 h 71"/>
                  <a:gd name="T4" fmla="*/ 18 w 55"/>
                  <a:gd name="T5" fmla="*/ 16 h 71"/>
                  <a:gd name="T6" fmla="*/ 5 w 55"/>
                  <a:gd name="T7" fmla="*/ 1 h 71"/>
                  <a:gd name="T8" fmla="*/ 0 w 55"/>
                  <a:gd name="T9" fmla="*/ 0 h 71"/>
                  <a:gd name="T10" fmla="*/ 4 w 55"/>
                  <a:gd name="T11" fmla="*/ 8 h 71"/>
                  <a:gd name="T12" fmla="*/ 21 w 55"/>
                  <a:gd name="T13" fmla="*/ 29 h 71"/>
                  <a:gd name="T14" fmla="*/ 30 w 55"/>
                  <a:gd name="T15" fmla="*/ 41 h 71"/>
                  <a:gd name="T16" fmla="*/ 37 w 55"/>
                  <a:gd name="T17" fmla="*/ 50 h 71"/>
                  <a:gd name="T18" fmla="*/ 41 w 55"/>
                  <a:gd name="T19" fmla="*/ 59 h 71"/>
                  <a:gd name="T20" fmla="*/ 48 w 55"/>
                  <a:gd name="T21" fmla="*/ 71 h 71"/>
                  <a:gd name="T22" fmla="*/ 48 w 55"/>
                  <a:gd name="T23" fmla="*/ 64 h 71"/>
                  <a:gd name="T24" fmla="*/ 51 w 55"/>
                  <a:gd name="T25" fmla="*/ 64 h 71"/>
                  <a:gd name="T26" fmla="*/ 55 w 55"/>
                  <a:gd name="T27" fmla="*/ 66 h 71"/>
                  <a:gd name="T28" fmla="*/ 38 w 55"/>
                  <a:gd name="T29" fmla="*/ 41 h 71"/>
                  <a:gd name="T30" fmla="*/ 40 w 55"/>
                  <a:gd name="T31" fmla="*/ 40 h 71"/>
                  <a:gd name="T32" fmla="*/ 50 w 55"/>
                  <a:gd name="T33" fmla="*/ 4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71">
                    <a:moveTo>
                      <a:pt x="50" y="47"/>
                    </a:moveTo>
                    <a:cubicBezTo>
                      <a:pt x="46" y="40"/>
                      <a:pt x="35" y="36"/>
                      <a:pt x="30" y="30"/>
                    </a:cubicBezTo>
                    <a:cubicBezTo>
                      <a:pt x="26" y="26"/>
                      <a:pt x="22" y="21"/>
                      <a:pt x="18" y="16"/>
                    </a:cubicBezTo>
                    <a:cubicBezTo>
                      <a:pt x="14" y="13"/>
                      <a:pt x="14" y="11"/>
                      <a:pt x="5" y="1"/>
                    </a:cubicBezTo>
                    <a:cubicBezTo>
                      <a:pt x="3" y="1"/>
                      <a:pt x="1" y="0"/>
                      <a:pt x="0" y="0"/>
                    </a:cubicBezTo>
                    <a:cubicBezTo>
                      <a:pt x="1" y="4"/>
                      <a:pt x="4" y="4"/>
                      <a:pt x="4" y="8"/>
                    </a:cubicBezTo>
                    <a:cubicBezTo>
                      <a:pt x="4" y="19"/>
                      <a:pt x="17" y="19"/>
                      <a:pt x="21" y="29"/>
                    </a:cubicBezTo>
                    <a:cubicBezTo>
                      <a:pt x="22" y="32"/>
                      <a:pt x="30" y="39"/>
                      <a:pt x="30" y="41"/>
                    </a:cubicBezTo>
                    <a:cubicBezTo>
                      <a:pt x="30" y="43"/>
                      <a:pt x="33" y="49"/>
                      <a:pt x="37" y="50"/>
                    </a:cubicBezTo>
                    <a:cubicBezTo>
                      <a:pt x="37" y="53"/>
                      <a:pt x="41" y="58"/>
                      <a:pt x="41" y="59"/>
                    </a:cubicBezTo>
                    <a:cubicBezTo>
                      <a:pt x="41" y="62"/>
                      <a:pt x="47" y="65"/>
                      <a:pt x="48" y="71"/>
                    </a:cubicBezTo>
                    <a:cubicBezTo>
                      <a:pt x="48" y="69"/>
                      <a:pt x="48" y="66"/>
                      <a:pt x="48" y="64"/>
                    </a:cubicBezTo>
                    <a:cubicBezTo>
                      <a:pt x="51" y="64"/>
                      <a:pt x="51" y="64"/>
                      <a:pt x="51" y="64"/>
                    </a:cubicBezTo>
                    <a:cubicBezTo>
                      <a:pt x="52" y="65"/>
                      <a:pt x="54" y="65"/>
                      <a:pt x="55" y="66"/>
                    </a:cubicBezTo>
                    <a:cubicBezTo>
                      <a:pt x="51" y="57"/>
                      <a:pt x="38" y="56"/>
                      <a:pt x="38" y="41"/>
                    </a:cubicBezTo>
                    <a:cubicBezTo>
                      <a:pt x="38" y="41"/>
                      <a:pt x="39" y="40"/>
                      <a:pt x="40" y="40"/>
                    </a:cubicBezTo>
                    <a:cubicBezTo>
                      <a:pt x="42" y="42"/>
                      <a:pt x="47" y="46"/>
                      <a:pt x="50" y="4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5" name="Freeform 401"/>
              <p:cNvSpPr>
                <a:spLocks/>
              </p:cNvSpPr>
              <p:nvPr/>
            </p:nvSpPr>
            <p:spPr bwMode="auto">
              <a:xfrm>
                <a:off x="4676" y="1215"/>
                <a:ext cx="90" cy="76"/>
              </a:xfrm>
              <a:custGeom>
                <a:avLst/>
                <a:gdLst>
                  <a:gd name="T0" fmla="*/ 38 w 38"/>
                  <a:gd name="T1" fmla="*/ 18 h 32"/>
                  <a:gd name="T2" fmla="*/ 29 w 38"/>
                  <a:gd name="T3" fmla="*/ 9 h 32"/>
                  <a:gd name="T4" fmla="*/ 27 w 38"/>
                  <a:gd name="T5" fmla="*/ 13 h 32"/>
                  <a:gd name="T6" fmla="*/ 12 w 38"/>
                  <a:gd name="T7" fmla="*/ 8 h 32"/>
                  <a:gd name="T8" fmla="*/ 3 w 38"/>
                  <a:gd name="T9" fmla="*/ 0 h 32"/>
                  <a:gd name="T10" fmla="*/ 0 w 38"/>
                  <a:gd name="T11" fmla="*/ 1 h 32"/>
                  <a:gd name="T12" fmla="*/ 5 w 38"/>
                  <a:gd name="T13" fmla="*/ 5 h 32"/>
                  <a:gd name="T14" fmla="*/ 7 w 38"/>
                  <a:gd name="T15" fmla="*/ 13 h 32"/>
                  <a:gd name="T16" fmla="*/ 7 w 38"/>
                  <a:gd name="T17" fmla="*/ 16 h 32"/>
                  <a:gd name="T18" fmla="*/ 9 w 38"/>
                  <a:gd name="T19" fmla="*/ 16 h 32"/>
                  <a:gd name="T20" fmla="*/ 9 w 38"/>
                  <a:gd name="T21" fmla="*/ 20 h 32"/>
                  <a:gd name="T22" fmla="*/ 3 w 38"/>
                  <a:gd name="T23" fmla="*/ 24 h 32"/>
                  <a:gd name="T24" fmla="*/ 9 w 38"/>
                  <a:gd name="T25" fmla="*/ 31 h 32"/>
                  <a:gd name="T26" fmla="*/ 7 w 38"/>
                  <a:gd name="T27" fmla="*/ 32 h 32"/>
                  <a:gd name="T28" fmla="*/ 9 w 38"/>
                  <a:gd name="T29" fmla="*/ 32 h 32"/>
                  <a:gd name="T30" fmla="*/ 15 w 38"/>
                  <a:gd name="T31" fmla="*/ 29 h 32"/>
                  <a:gd name="T32" fmla="*/ 9 w 38"/>
                  <a:gd name="T33" fmla="*/ 25 h 32"/>
                  <a:gd name="T34" fmla="*/ 16 w 38"/>
                  <a:gd name="T35" fmla="*/ 23 h 32"/>
                  <a:gd name="T36" fmla="*/ 28 w 38"/>
                  <a:gd name="T37" fmla="*/ 27 h 32"/>
                  <a:gd name="T38" fmla="*/ 29 w 38"/>
                  <a:gd name="T39" fmla="*/ 21 h 32"/>
                  <a:gd name="T40" fmla="*/ 38 w 38"/>
                  <a:gd name="T41"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32">
                    <a:moveTo>
                      <a:pt x="38" y="18"/>
                    </a:moveTo>
                    <a:cubicBezTo>
                      <a:pt x="34" y="16"/>
                      <a:pt x="32" y="14"/>
                      <a:pt x="29" y="9"/>
                    </a:cubicBezTo>
                    <a:cubicBezTo>
                      <a:pt x="29" y="10"/>
                      <a:pt x="27" y="12"/>
                      <a:pt x="27" y="13"/>
                    </a:cubicBezTo>
                    <a:cubicBezTo>
                      <a:pt x="22" y="11"/>
                      <a:pt x="18" y="10"/>
                      <a:pt x="12" y="8"/>
                    </a:cubicBezTo>
                    <a:cubicBezTo>
                      <a:pt x="10" y="7"/>
                      <a:pt x="5" y="0"/>
                      <a:pt x="3" y="0"/>
                    </a:cubicBezTo>
                    <a:cubicBezTo>
                      <a:pt x="2" y="0"/>
                      <a:pt x="1" y="1"/>
                      <a:pt x="0" y="1"/>
                    </a:cubicBezTo>
                    <a:cubicBezTo>
                      <a:pt x="0" y="3"/>
                      <a:pt x="1" y="5"/>
                      <a:pt x="5" y="5"/>
                    </a:cubicBezTo>
                    <a:cubicBezTo>
                      <a:pt x="5" y="8"/>
                      <a:pt x="7" y="10"/>
                      <a:pt x="7" y="13"/>
                    </a:cubicBezTo>
                    <a:cubicBezTo>
                      <a:pt x="7" y="14"/>
                      <a:pt x="7" y="15"/>
                      <a:pt x="7" y="16"/>
                    </a:cubicBezTo>
                    <a:cubicBezTo>
                      <a:pt x="9" y="16"/>
                      <a:pt x="9" y="16"/>
                      <a:pt x="9" y="16"/>
                    </a:cubicBezTo>
                    <a:cubicBezTo>
                      <a:pt x="9" y="18"/>
                      <a:pt x="9" y="19"/>
                      <a:pt x="9" y="20"/>
                    </a:cubicBezTo>
                    <a:cubicBezTo>
                      <a:pt x="7" y="20"/>
                      <a:pt x="3" y="21"/>
                      <a:pt x="3" y="24"/>
                    </a:cubicBezTo>
                    <a:cubicBezTo>
                      <a:pt x="3" y="27"/>
                      <a:pt x="7" y="28"/>
                      <a:pt x="9" y="31"/>
                    </a:cubicBezTo>
                    <a:cubicBezTo>
                      <a:pt x="9" y="31"/>
                      <a:pt x="7" y="32"/>
                      <a:pt x="7" y="32"/>
                    </a:cubicBezTo>
                    <a:cubicBezTo>
                      <a:pt x="8" y="32"/>
                      <a:pt x="9" y="32"/>
                      <a:pt x="9" y="32"/>
                    </a:cubicBezTo>
                    <a:cubicBezTo>
                      <a:pt x="12" y="32"/>
                      <a:pt x="13" y="32"/>
                      <a:pt x="15" y="29"/>
                    </a:cubicBezTo>
                    <a:cubicBezTo>
                      <a:pt x="13" y="28"/>
                      <a:pt x="11" y="27"/>
                      <a:pt x="9" y="25"/>
                    </a:cubicBezTo>
                    <a:cubicBezTo>
                      <a:pt x="12" y="25"/>
                      <a:pt x="13" y="23"/>
                      <a:pt x="16" y="23"/>
                    </a:cubicBezTo>
                    <a:cubicBezTo>
                      <a:pt x="20" y="23"/>
                      <a:pt x="21" y="27"/>
                      <a:pt x="28" y="27"/>
                    </a:cubicBezTo>
                    <a:cubicBezTo>
                      <a:pt x="27" y="25"/>
                      <a:pt x="29" y="23"/>
                      <a:pt x="29" y="21"/>
                    </a:cubicBezTo>
                    <a:cubicBezTo>
                      <a:pt x="32" y="21"/>
                      <a:pt x="34" y="19"/>
                      <a:pt x="38" y="1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6" name="Freeform 402"/>
              <p:cNvSpPr>
                <a:spLocks/>
              </p:cNvSpPr>
              <p:nvPr/>
            </p:nvSpPr>
            <p:spPr bwMode="auto">
              <a:xfrm>
                <a:off x="4654" y="1437"/>
                <a:ext cx="34" cy="28"/>
              </a:xfrm>
              <a:custGeom>
                <a:avLst/>
                <a:gdLst>
                  <a:gd name="T0" fmla="*/ 9 w 14"/>
                  <a:gd name="T1" fmla="*/ 6 h 12"/>
                  <a:gd name="T2" fmla="*/ 14 w 14"/>
                  <a:gd name="T3" fmla="*/ 3 h 12"/>
                  <a:gd name="T4" fmla="*/ 14 w 14"/>
                  <a:gd name="T5" fmla="*/ 0 h 12"/>
                  <a:gd name="T6" fmla="*/ 9 w 14"/>
                  <a:gd name="T7" fmla="*/ 0 h 12"/>
                  <a:gd name="T8" fmla="*/ 6 w 14"/>
                  <a:gd name="T9" fmla="*/ 2 h 12"/>
                  <a:gd name="T10" fmla="*/ 3 w 14"/>
                  <a:gd name="T11" fmla="*/ 2 h 12"/>
                  <a:gd name="T12" fmla="*/ 0 w 14"/>
                  <a:gd name="T13" fmla="*/ 6 h 12"/>
                  <a:gd name="T14" fmla="*/ 7 w 14"/>
                  <a:gd name="T15" fmla="*/ 12 h 12"/>
                  <a:gd name="T16" fmla="*/ 9 w 14"/>
                  <a:gd name="T1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2">
                    <a:moveTo>
                      <a:pt x="9" y="6"/>
                    </a:moveTo>
                    <a:cubicBezTo>
                      <a:pt x="10" y="5"/>
                      <a:pt x="14" y="7"/>
                      <a:pt x="14" y="3"/>
                    </a:cubicBezTo>
                    <a:cubicBezTo>
                      <a:pt x="14" y="2"/>
                      <a:pt x="14" y="1"/>
                      <a:pt x="14" y="0"/>
                    </a:cubicBezTo>
                    <a:cubicBezTo>
                      <a:pt x="9" y="0"/>
                      <a:pt x="9" y="0"/>
                      <a:pt x="9" y="0"/>
                    </a:cubicBezTo>
                    <a:cubicBezTo>
                      <a:pt x="9" y="1"/>
                      <a:pt x="7" y="2"/>
                      <a:pt x="6" y="2"/>
                    </a:cubicBezTo>
                    <a:cubicBezTo>
                      <a:pt x="6" y="2"/>
                      <a:pt x="4" y="2"/>
                      <a:pt x="3" y="2"/>
                    </a:cubicBezTo>
                    <a:cubicBezTo>
                      <a:pt x="2" y="4"/>
                      <a:pt x="2" y="6"/>
                      <a:pt x="0" y="6"/>
                    </a:cubicBezTo>
                    <a:cubicBezTo>
                      <a:pt x="0" y="8"/>
                      <a:pt x="6" y="12"/>
                      <a:pt x="7" y="12"/>
                    </a:cubicBezTo>
                    <a:cubicBezTo>
                      <a:pt x="7" y="12"/>
                      <a:pt x="7" y="7"/>
                      <a:pt x="9"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7" name="Freeform 403"/>
              <p:cNvSpPr>
                <a:spLocks/>
              </p:cNvSpPr>
              <p:nvPr/>
            </p:nvSpPr>
            <p:spPr bwMode="auto">
              <a:xfrm>
                <a:off x="4621" y="1447"/>
                <a:ext cx="38" cy="49"/>
              </a:xfrm>
              <a:custGeom>
                <a:avLst/>
                <a:gdLst>
                  <a:gd name="T0" fmla="*/ 7 w 16"/>
                  <a:gd name="T1" fmla="*/ 9 h 21"/>
                  <a:gd name="T2" fmla="*/ 5 w 16"/>
                  <a:gd name="T3" fmla="*/ 15 h 21"/>
                  <a:gd name="T4" fmla="*/ 12 w 16"/>
                  <a:gd name="T5" fmla="*/ 21 h 21"/>
                  <a:gd name="T6" fmla="*/ 16 w 16"/>
                  <a:gd name="T7" fmla="*/ 19 h 21"/>
                  <a:gd name="T8" fmla="*/ 4 w 16"/>
                  <a:gd name="T9" fmla="*/ 0 h 21"/>
                  <a:gd name="T10" fmla="*/ 1 w 16"/>
                  <a:gd name="T11" fmla="*/ 2 h 21"/>
                  <a:gd name="T12" fmla="*/ 0 w 16"/>
                  <a:gd name="T13" fmla="*/ 3 h 21"/>
                  <a:gd name="T14" fmla="*/ 7 w 16"/>
                  <a:gd name="T15" fmla="*/ 9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1">
                    <a:moveTo>
                      <a:pt x="7" y="9"/>
                    </a:moveTo>
                    <a:cubicBezTo>
                      <a:pt x="7" y="9"/>
                      <a:pt x="5" y="14"/>
                      <a:pt x="5" y="15"/>
                    </a:cubicBezTo>
                    <a:cubicBezTo>
                      <a:pt x="5" y="16"/>
                      <a:pt x="10" y="21"/>
                      <a:pt x="12" y="21"/>
                    </a:cubicBezTo>
                    <a:cubicBezTo>
                      <a:pt x="12" y="21"/>
                      <a:pt x="16" y="20"/>
                      <a:pt x="16" y="19"/>
                    </a:cubicBezTo>
                    <a:cubicBezTo>
                      <a:pt x="16" y="12"/>
                      <a:pt x="14" y="0"/>
                      <a:pt x="4" y="0"/>
                    </a:cubicBezTo>
                    <a:cubicBezTo>
                      <a:pt x="4" y="0"/>
                      <a:pt x="3" y="2"/>
                      <a:pt x="1" y="2"/>
                    </a:cubicBezTo>
                    <a:cubicBezTo>
                      <a:pt x="0" y="3"/>
                      <a:pt x="0" y="3"/>
                      <a:pt x="0" y="3"/>
                    </a:cubicBezTo>
                    <a:cubicBezTo>
                      <a:pt x="0" y="6"/>
                      <a:pt x="3" y="9"/>
                      <a:pt x="7"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8" name="Freeform 404"/>
              <p:cNvSpPr>
                <a:spLocks/>
              </p:cNvSpPr>
              <p:nvPr/>
            </p:nvSpPr>
            <p:spPr bwMode="auto">
              <a:xfrm>
                <a:off x="4631" y="1293"/>
                <a:ext cx="137" cy="156"/>
              </a:xfrm>
              <a:custGeom>
                <a:avLst/>
                <a:gdLst>
                  <a:gd name="T0" fmla="*/ 52 w 58"/>
                  <a:gd name="T1" fmla="*/ 51 h 66"/>
                  <a:gd name="T2" fmla="*/ 54 w 58"/>
                  <a:gd name="T3" fmla="*/ 49 h 66"/>
                  <a:gd name="T4" fmla="*/ 58 w 58"/>
                  <a:gd name="T5" fmla="*/ 54 h 66"/>
                  <a:gd name="T6" fmla="*/ 58 w 58"/>
                  <a:gd name="T7" fmla="*/ 45 h 66"/>
                  <a:gd name="T8" fmla="*/ 53 w 58"/>
                  <a:gd name="T9" fmla="*/ 29 h 66"/>
                  <a:gd name="T10" fmla="*/ 49 w 58"/>
                  <a:gd name="T11" fmla="*/ 27 h 66"/>
                  <a:gd name="T12" fmla="*/ 53 w 58"/>
                  <a:gd name="T13" fmla="*/ 24 h 66"/>
                  <a:gd name="T14" fmla="*/ 53 w 58"/>
                  <a:gd name="T15" fmla="*/ 22 h 66"/>
                  <a:gd name="T16" fmla="*/ 49 w 58"/>
                  <a:gd name="T17" fmla="*/ 11 h 66"/>
                  <a:gd name="T18" fmla="*/ 38 w 58"/>
                  <a:gd name="T19" fmla="*/ 0 h 66"/>
                  <a:gd name="T20" fmla="*/ 34 w 58"/>
                  <a:gd name="T21" fmla="*/ 7 h 66"/>
                  <a:gd name="T22" fmla="*/ 41 w 58"/>
                  <a:gd name="T23" fmla="*/ 25 h 66"/>
                  <a:gd name="T24" fmla="*/ 41 w 58"/>
                  <a:gd name="T25" fmla="*/ 29 h 66"/>
                  <a:gd name="T26" fmla="*/ 33 w 58"/>
                  <a:gd name="T27" fmla="*/ 27 h 66"/>
                  <a:gd name="T28" fmla="*/ 38 w 58"/>
                  <a:gd name="T29" fmla="*/ 32 h 66"/>
                  <a:gd name="T30" fmla="*/ 30 w 58"/>
                  <a:gd name="T31" fmla="*/ 37 h 66"/>
                  <a:gd name="T32" fmla="*/ 28 w 58"/>
                  <a:gd name="T33" fmla="*/ 34 h 66"/>
                  <a:gd name="T34" fmla="*/ 28 w 58"/>
                  <a:gd name="T35" fmla="*/ 42 h 66"/>
                  <a:gd name="T36" fmla="*/ 26 w 58"/>
                  <a:gd name="T37" fmla="*/ 45 h 66"/>
                  <a:gd name="T38" fmla="*/ 28 w 58"/>
                  <a:gd name="T39" fmla="*/ 48 h 66"/>
                  <a:gd name="T40" fmla="*/ 24 w 58"/>
                  <a:gd name="T41" fmla="*/ 51 h 66"/>
                  <a:gd name="T42" fmla="*/ 24 w 58"/>
                  <a:gd name="T43" fmla="*/ 46 h 66"/>
                  <a:gd name="T44" fmla="*/ 14 w 58"/>
                  <a:gd name="T45" fmla="*/ 49 h 66"/>
                  <a:gd name="T46" fmla="*/ 12 w 58"/>
                  <a:gd name="T47" fmla="*/ 49 h 66"/>
                  <a:gd name="T48" fmla="*/ 3 w 58"/>
                  <a:gd name="T49" fmla="*/ 58 h 66"/>
                  <a:gd name="T50" fmla="*/ 0 w 58"/>
                  <a:gd name="T51" fmla="*/ 58 h 66"/>
                  <a:gd name="T52" fmla="*/ 4 w 58"/>
                  <a:gd name="T53" fmla="*/ 65 h 66"/>
                  <a:gd name="T54" fmla="*/ 10 w 58"/>
                  <a:gd name="T55" fmla="*/ 60 h 66"/>
                  <a:gd name="T56" fmla="*/ 23 w 58"/>
                  <a:gd name="T57" fmla="*/ 55 h 66"/>
                  <a:gd name="T58" fmla="*/ 28 w 58"/>
                  <a:gd name="T59" fmla="*/ 58 h 66"/>
                  <a:gd name="T60" fmla="*/ 31 w 58"/>
                  <a:gd name="T61" fmla="*/ 66 h 66"/>
                  <a:gd name="T62" fmla="*/ 37 w 58"/>
                  <a:gd name="T63" fmla="*/ 66 h 66"/>
                  <a:gd name="T64" fmla="*/ 35 w 58"/>
                  <a:gd name="T65" fmla="*/ 62 h 66"/>
                  <a:gd name="T66" fmla="*/ 37 w 58"/>
                  <a:gd name="T67" fmla="*/ 54 h 66"/>
                  <a:gd name="T68" fmla="*/ 39 w 58"/>
                  <a:gd name="T69" fmla="*/ 54 h 66"/>
                  <a:gd name="T70" fmla="*/ 41 w 58"/>
                  <a:gd name="T71" fmla="*/ 58 h 66"/>
                  <a:gd name="T72" fmla="*/ 45 w 58"/>
                  <a:gd name="T73" fmla="*/ 58 h 66"/>
                  <a:gd name="T74" fmla="*/ 45 w 58"/>
                  <a:gd name="T75" fmla="*/ 54 h 66"/>
                  <a:gd name="T76" fmla="*/ 48 w 58"/>
                  <a:gd name="T77" fmla="*/ 54 h 66"/>
                  <a:gd name="T78" fmla="*/ 51 w 58"/>
                  <a:gd name="T79" fmla="*/ 58 h 66"/>
                  <a:gd name="T80" fmla="*/ 52 w 58"/>
                  <a:gd name="T81" fmla="*/ 5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 h="66">
                    <a:moveTo>
                      <a:pt x="52" y="51"/>
                    </a:moveTo>
                    <a:cubicBezTo>
                      <a:pt x="53" y="51"/>
                      <a:pt x="54" y="51"/>
                      <a:pt x="54" y="49"/>
                    </a:cubicBezTo>
                    <a:cubicBezTo>
                      <a:pt x="55" y="51"/>
                      <a:pt x="56" y="54"/>
                      <a:pt x="58" y="54"/>
                    </a:cubicBezTo>
                    <a:cubicBezTo>
                      <a:pt x="58" y="45"/>
                      <a:pt x="58" y="45"/>
                      <a:pt x="58" y="45"/>
                    </a:cubicBezTo>
                    <a:cubicBezTo>
                      <a:pt x="55" y="44"/>
                      <a:pt x="53" y="31"/>
                      <a:pt x="53" y="29"/>
                    </a:cubicBezTo>
                    <a:cubicBezTo>
                      <a:pt x="52" y="29"/>
                      <a:pt x="50" y="28"/>
                      <a:pt x="49" y="27"/>
                    </a:cubicBezTo>
                    <a:cubicBezTo>
                      <a:pt x="51" y="26"/>
                      <a:pt x="52" y="24"/>
                      <a:pt x="53" y="24"/>
                    </a:cubicBezTo>
                    <a:cubicBezTo>
                      <a:pt x="53" y="22"/>
                      <a:pt x="53" y="22"/>
                      <a:pt x="53" y="22"/>
                    </a:cubicBezTo>
                    <a:cubicBezTo>
                      <a:pt x="51" y="20"/>
                      <a:pt x="52" y="13"/>
                      <a:pt x="49" y="11"/>
                    </a:cubicBezTo>
                    <a:cubicBezTo>
                      <a:pt x="45" y="7"/>
                      <a:pt x="41" y="6"/>
                      <a:pt x="38" y="0"/>
                    </a:cubicBezTo>
                    <a:cubicBezTo>
                      <a:pt x="36" y="1"/>
                      <a:pt x="34" y="4"/>
                      <a:pt x="34" y="7"/>
                    </a:cubicBezTo>
                    <a:cubicBezTo>
                      <a:pt x="34" y="14"/>
                      <a:pt x="37" y="18"/>
                      <a:pt x="41" y="25"/>
                    </a:cubicBezTo>
                    <a:cubicBezTo>
                      <a:pt x="41" y="27"/>
                      <a:pt x="41" y="29"/>
                      <a:pt x="41" y="29"/>
                    </a:cubicBezTo>
                    <a:cubicBezTo>
                      <a:pt x="38" y="29"/>
                      <a:pt x="36" y="28"/>
                      <a:pt x="33" y="27"/>
                    </a:cubicBezTo>
                    <a:cubicBezTo>
                      <a:pt x="35" y="28"/>
                      <a:pt x="36" y="30"/>
                      <a:pt x="38" y="32"/>
                    </a:cubicBezTo>
                    <a:cubicBezTo>
                      <a:pt x="36" y="35"/>
                      <a:pt x="33" y="34"/>
                      <a:pt x="30" y="37"/>
                    </a:cubicBezTo>
                    <a:cubicBezTo>
                      <a:pt x="29" y="36"/>
                      <a:pt x="28" y="35"/>
                      <a:pt x="28" y="34"/>
                    </a:cubicBezTo>
                    <a:cubicBezTo>
                      <a:pt x="28" y="39"/>
                      <a:pt x="28" y="37"/>
                      <a:pt x="28" y="42"/>
                    </a:cubicBezTo>
                    <a:cubicBezTo>
                      <a:pt x="28" y="43"/>
                      <a:pt x="26" y="44"/>
                      <a:pt x="26" y="45"/>
                    </a:cubicBezTo>
                    <a:cubicBezTo>
                      <a:pt x="26" y="46"/>
                      <a:pt x="27" y="47"/>
                      <a:pt x="28" y="48"/>
                    </a:cubicBezTo>
                    <a:cubicBezTo>
                      <a:pt x="27" y="48"/>
                      <a:pt x="26" y="50"/>
                      <a:pt x="24" y="51"/>
                    </a:cubicBezTo>
                    <a:cubicBezTo>
                      <a:pt x="24" y="49"/>
                      <a:pt x="24" y="48"/>
                      <a:pt x="24" y="46"/>
                    </a:cubicBezTo>
                    <a:cubicBezTo>
                      <a:pt x="20" y="47"/>
                      <a:pt x="17" y="49"/>
                      <a:pt x="14" y="49"/>
                    </a:cubicBezTo>
                    <a:cubicBezTo>
                      <a:pt x="13" y="49"/>
                      <a:pt x="12" y="49"/>
                      <a:pt x="12" y="49"/>
                    </a:cubicBezTo>
                    <a:cubicBezTo>
                      <a:pt x="8" y="49"/>
                      <a:pt x="8" y="57"/>
                      <a:pt x="3" y="58"/>
                    </a:cubicBezTo>
                    <a:cubicBezTo>
                      <a:pt x="2" y="58"/>
                      <a:pt x="0" y="57"/>
                      <a:pt x="0" y="58"/>
                    </a:cubicBezTo>
                    <a:cubicBezTo>
                      <a:pt x="0" y="61"/>
                      <a:pt x="1" y="65"/>
                      <a:pt x="4" y="65"/>
                    </a:cubicBezTo>
                    <a:cubicBezTo>
                      <a:pt x="7" y="65"/>
                      <a:pt x="9" y="64"/>
                      <a:pt x="10" y="60"/>
                    </a:cubicBezTo>
                    <a:cubicBezTo>
                      <a:pt x="14" y="60"/>
                      <a:pt x="20" y="57"/>
                      <a:pt x="23" y="55"/>
                    </a:cubicBezTo>
                    <a:cubicBezTo>
                      <a:pt x="24" y="57"/>
                      <a:pt x="24" y="58"/>
                      <a:pt x="28" y="58"/>
                    </a:cubicBezTo>
                    <a:cubicBezTo>
                      <a:pt x="28" y="61"/>
                      <a:pt x="29" y="66"/>
                      <a:pt x="31" y="66"/>
                    </a:cubicBezTo>
                    <a:cubicBezTo>
                      <a:pt x="32" y="66"/>
                      <a:pt x="34" y="66"/>
                      <a:pt x="37" y="66"/>
                    </a:cubicBezTo>
                    <a:cubicBezTo>
                      <a:pt x="36" y="65"/>
                      <a:pt x="35" y="63"/>
                      <a:pt x="35" y="62"/>
                    </a:cubicBezTo>
                    <a:cubicBezTo>
                      <a:pt x="35" y="59"/>
                      <a:pt x="37" y="58"/>
                      <a:pt x="37" y="54"/>
                    </a:cubicBezTo>
                    <a:cubicBezTo>
                      <a:pt x="39" y="54"/>
                      <a:pt x="39" y="54"/>
                      <a:pt x="39" y="54"/>
                    </a:cubicBezTo>
                    <a:cubicBezTo>
                      <a:pt x="39" y="56"/>
                      <a:pt x="40" y="57"/>
                      <a:pt x="41" y="58"/>
                    </a:cubicBezTo>
                    <a:cubicBezTo>
                      <a:pt x="45" y="58"/>
                      <a:pt x="45" y="58"/>
                      <a:pt x="45" y="58"/>
                    </a:cubicBezTo>
                    <a:cubicBezTo>
                      <a:pt x="44" y="57"/>
                      <a:pt x="45" y="55"/>
                      <a:pt x="45" y="54"/>
                    </a:cubicBezTo>
                    <a:cubicBezTo>
                      <a:pt x="45" y="54"/>
                      <a:pt x="46" y="54"/>
                      <a:pt x="48" y="54"/>
                    </a:cubicBezTo>
                    <a:cubicBezTo>
                      <a:pt x="49" y="54"/>
                      <a:pt x="50" y="57"/>
                      <a:pt x="51" y="58"/>
                    </a:cubicBezTo>
                    <a:cubicBezTo>
                      <a:pt x="52" y="55"/>
                      <a:pt x="52" y="56"/>
                      <a:pt x="52" y="5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9" name="Freeform 411"/>
              <p:cNvSpPr>
                <a:spLocks/>
              </p:cNvSpPr>
              <p:nvPr/>
            </p:nvSpPr>
            <p:spPr bwMode="auto">
              <a:xfrm>
                <a:off x="3913" y="1761"/>
                <a:ext cx="26" cy="14"/>
              </a:xfrm>
              <a:custGeom>
                <a:avLst/>
                <a:gdLst>
                  <a:gd name="T0" fmla="*/ 8 w 11"/>
                  <a:gd name="T1" fmla="*/ 6 h 6"/>
                  <a:gd name="T2" fmla="*/ 3 w 11"/>
                  <a:gd name="T3" fmla="*/ 6 h 6"/>
                  <a:gd name="T4" fmla="*/ 0 w 11"/>
                  <a:gd name="T5" fmla="*/ 3 h 6"/>
                  <a:gd name="T6" fmla="*/ 3 w 11"/>
                  <a:gd name="T7" fmla="*/ 0 h 6"/>
                  <a:gd name="T8" fmla="*/ 8 w 11"/>
                  <a:gd name="T9" fmla="*/ 0 h 6"/>
                  <a:gd name="T10" fmla="*/ 11 w 11"/>
                  <a:gd name="T11" fmla="*/ 3 h 6"/>
                  <a:gd name="T12" fmla="*/ 8 w 11"/>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 h="6">
                    <a:moveTo>
                      <a:pt x="8" y="6"/>
                    </a:moveTo>
                    <a:cubicBezTo>
                      <a:pt x="3" y="6"/>
                      <a:pt x="3" y="6"/>
                      <a:pt x="3" y="6"/>
                    </a:cubicBezTo>
                    <a:cubicBezTo>
                      <a:pt x="1" y="6"/>
                      <a:pt x="0" y="4"/>
                      <a:pt x="0" y="3"/>
                    </a:cubicBezTo>
                    <a:cubicBezTo>
                      <a:pt x="0" y="1"/>
                      <a:pt x="1" y="0"/>
                      <a:pt x="3" y="0"/>
                    </a:cubicBezTo>
                    <a:cubicBezTo>
                      <a:pt x="8" y="0"/>
                      <a:pt x="8" y="0"/>
                      <a:pt x="8" y="0"/>
                    </a:cubicBezTo>
                    <a:cubicBezTo>
                      <a:pt x="10" y="0"/>
                      <a:pt x="11" y="1"/>
                      <a:pt x="11" y="3"/>
                    </a:cubicBezTo>
                    <a:cubicBezTo>
                      <a:pt x="11" y="4"/>
                      <a:pt x="10" y="6"/>
                      <a:pt x="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0" name="Freeform 414"/>
              <p:cNvSpPr>
                <a:spLocks/>
              </p:cNvSpPr>
              <p:nvPr/>
            </p:nvSpPr>
            <p:spPr bwMode="auto">
              <a:xfrm>
                <a:off x="2219" y="2746"/>
                <a:ext cx="215" cy="217"/>
              </a:xfrm>
              <a:custGeom>
                <a:avLst/>
                <a:gdLst>
                  <a:gd name="T0" fmla="*/ 68 w 91"/>
                  <a:gd name="T1" fmla="*/ 55 h 92"/>
                  <a:gd name="T2" fmla="*/ 68 w 91"/>
                  <a:gd name="T3" fmla="*/ 37 h 92"/>
                  <a:gd name="T4" fmla="*/ 87 w 91"/>
                  <a:gd name="T5" fmla="*/ 42 h 92"/>
                  <a:gd name="T6" fmla="*/ 88 w 91"/>
                  <a:gd name="T7" fmla="*/ 35 h 92"/>
                  <a:gd name="T8" fmla="*/ 84 w 91"/>
                  <a:gd name="T9" fmla="*/ 28 h 92"/>
                  <a:gd name="T10" fmla="*/ 81 w 91"/>
                  <a:gd name="T11" fmla="*/ 22 h 92"/>
                  <a:gd name="T12" fmla="*/ 76 w 91"/>
                  <a:gd name="T13" fmla="*/ 15 h 92"/>
                  <a:gd name="T14" fmla="*/ 70 w 91"/>
                  <a:gd name="T15" fmla="*/ 13 h 92"/>
                  <a:gd name="T16" fmla="*/ 49 w 91"/>
                  <a:gd name="T17" fmla="*/ 40 h 92"/>
                  <a:gd name="T18" fmla="*/ 62 w 91"/>
                  <a:gd name="T19" fmla="*/ 8 h 92"/>
                  <a:gd name="T20" fmla="*/ 57 w 91"/>
                  <a:gd name="T21" fmla="*/ 4 h 92"/>
                  <a:gd name="T22" fmla="*/ 49 w 91"/>
                  <a:gd name="T23" fmla="*/ 3 h 92"/>
                  <a:gd name="T24" fmla="*/ 42 w 91"/>
                  <a:gd name="T25" fmla="*/ 3 h 92"/>
                  <a:gd name="T26" fmla="*/ 34 w 91"/>
                  <a:gd name="T27" fmla="*/ 4 h 92"/>
                  <a:gd name="T28" fmla="*/ 29 w 91"/>
                  <a:gd name="T29" fmla="*/ 8 h 92"/>
                  <a:gd name="T30" fmla="*/ 42 w 91"/>
                  <a:gd name="T31" fmla="*/ 40 h 92"/>
                  <a:gd name="T32" fmla="*/ 21 w 91"/>
                  <a:gd name="T33" fmla="*/ 13 h 92"/>
                  <a:gd name="T34" fmla="*/ 15 w 91"/>
                  <a:gd name="T35" fmla="*/ 15 h 92"/>
                  <a:gd name="T36" fmla="*/ 10 w 91"/>
                  <a:gd name="T37" fmla="*/ 22 h 92"/>
                  <a:gd name="T38" fmla="*/ 7 w 91"/>
                  <a:gd name="T39" fmla="*/ 28 h 92"/>
                  <a:gd name="T40" fmla="*/ 3 w 91"/>
                  <a:gd name="T41" fmla="*/ 35 h 92"/>
                  <a:gd name="T42" fmla="*/ 4 w 91"/>
                  <a:gd name="T43" fmla="*/ 42 h 92"/>
                  <a:gd name="T44" fmla="*/ 23 w 91"/>
                  <a:gd name="T45" fmla="*/ 37 h 92"/>
                  <a:gd name="T46" fmla="*/ 23 w 91"/>
                  <a:gd name="T47" fmla="*/ 55 h 92"/>
                  <a:gd name="T48" fmla="*/ 0 w 91"/>
                  <a:gd name="T49" fmla="*/ 53 h 92"/>
                  <a:gd name="T50" fmla="*/ 14 w 91"/>
                  <a:gd name="T51" fmla="*/ 60 h 92"/>
                  <a:gd name="T52" fmla="*/ 6 w 91"/>
                  <a:gd name="T53" fmla="*/ 69 h 92"/>
                  <a:gd name="T54" fmla="*/ 10 w 91"/>
                  <a:gd name="T55" fmla="*/ 70 h 92"/>
                  <a:gd name="T56" fmla="*/ 15 w 91"/>
                  <a:gd name="T57" fmla="*/ 78 h 92"/>
                  <a:gd name="T58" fmla="*/ 18 w 91"/>
                  <a:gd name="T59" fmla="*/ 82 h 92"/>
                  <a:gd name="T60" fmla="*/ 26 w 91"/>
                  <a:gd name="T61" fmla="*/ 61 h 92"/>
                  <a:gd name="T62" fmla="*/ 42 w 91"/>
                  <a:gd name="T63" fmla="*/ 71 h 92"/>
                  <a:gd name="T64" fmla="*/ 29 w 91"/>
                  <a:gd name="T65" fmla="*/ 88 h 92"/>
                  <a:gd name="T66" fmla="*/ 34 w 91"/>
                  <a:gd name="T67" fmla="*/ 88 h 92"/>
                  <a:gd name="T68" fmla="*/ 42 w 91"/>
                  <a:gd name="T69" fmla="*/ 89 h 92"/>
                  <a:gd name="T70" fmla="*/ 49 w 91"/>
                  <a:gd name="T71" fmla="*/ 89 h 92"/>
                  <a:gd name="T72" fmla="*/ 57 w 91"/>
                  <a:gd name="T73" fmla="*/ 88 h 92"/>
                  <a:gd name="T74" fmla="*/ 62 w 91"/>
                  <a:gd name="T75" fmla="*/ 88 h 92"/>
                  <a:gd name="T76" fmla="*/ 49 w 91"/>
                  <a:gd name="T77" fmla="*/ 71 h 92"/>
                  <a:gd name="T78" fmla="*/ 65 w 91"/>
                  <a:gd name="T79" fmla="*/ 61 h 92"/>
                  <a:gd name="T80" fmla="*/ 73 w 91"/>
                  <a:gd name="T81" fmla="*/ 82 h 92"/>
                  <a:gd name="T82" fmla="*/ 76 w 91"/>
                  <a:gd name="T83" fmla="*/ 78 h 92"/>
                  <a:gd name="T84" fmla="*/ 81 w 91"/>
                  <a:gd name="T85" fmla="*/ 70 h 92"/>
                  <a:gd name="T86" fmla="*/ 85 w 91"/>
                  <a:gd name="T87" fmla="*/ 69 h 92"/>
                  <a:gd name="T88" fmla="*/ 76 w 91"/>
                  <a:gd name="T89" fmla="*/ 60 h 92"/>
                  <a:gd name="T90" fmla="*/ 90 w 91"/>
                  <a:gd name="T91" fmla="*/ 5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1" h="92">
                    <a:moveTo>
                      <a:pt x="86" y="51"/>
                    </a:moveTo>
                    <a:cubicBezTo>
                      <a:pt x="68" y="55"/>
                      <a:pt x="68" y="55"/>
                      <a:pt x="68" y="55"/>
                    </a:cubicBezTo>
                    <a:cubicBezTo>
                      <a:pt x="52" y="46"/>
                      <a:pt x="52" y="46"/>
                      <a:pt x="52" y="46"/>
                    </a:cubicBezTo>
                    <a:cubicBezTo>
                      <a:pt x="68" y="37"/>
                      <a:pt x="68" y="37"/>
                      <a:pt x="68" y="37"/>
                    </a:cubicBezTo>
                    <a:cubicBezTo>
                      <a:pt x="86" y="42"/>
                      <a:pt x="86" y="42"/>
                      <a:pt x="86" y="42"/>
                    </a:cubicBezTo>
                    <a:cubicBezTo>
                      <a:pt x="87" y="42"/>
                      <a:pt x="87" y="42"/>
                      <a:pt x="87" y="42"/>
                    </a:cubicBezTo>
                    <a:cubicBezTo>
                      <a:pt x="89" y="42"/>
                      <a:pt x="90" y="41"/>
                      <a:pt x="90" y="39"/>
                    </a:cubicBezTo>
                    <a:cubicBezTo>
                      <a:pt x="91" y="37"/>
                      <a:pt x="90" y="36"/>
                      <a:pt x="88" y="35"/>
                    </a:cubicBezTo>
                    <a:cubicBezTo>
                      <a:pt x="76" y="32"/>
                      <a:pt x="76" y="32"/>
                      <a:pt x="76" y="32"/>
                    </a:cubicBezTo>
                    <a:cubicBezTo>
                      <a:pt x="84" y="28"/>
                      <a:pt x="84" y="28"/>
                      <a:pt x="84" y="28"/>
                    </a:cubicBezTo>
                    <a:cubicBezTo>
                      <a:pt x="86" y="27"/>
                      <a:pt x="86" y="25"/>
                      <a:pt x="85" y="23"/>
                    </a:cubicBezTo>
                    <a:cubicBezTo>
                      <a:pt x="84" y="21"/>
                      <a:pt x="82" y="21"/>
                      <a:pt x="81" y="22"/>
                    </a:cubicBezTo>
                    <a:cubicBezTo>
                      <a:pt x="73" y="26"/>
                      <a:pt x="73" y="26"/>
                      <a:pt x="73" y="26"/>
                    </a:cubicBezTo>
                    <a:cubicBezTo>
                      <a:pt x="76" y="15"/>
                      <a:pt x="76" y="15"/>
                      <a:pt x="76" y="15"/>
                    </a:cubicBezTo>
                    <a:cubicBezTo>
                      <a:pt x="77" y="13"/>
                      <a:pt x="76" y="11"/>
                      <a:pt x="74" y="11"/>
                    </a:cubicBezTo>
                    <a:cubicBezTo>
                      <a:pt x="72" y="10"/>
                      <a:pt x="70" y="11"/>
                      <a:pt x="70" y="13"/>
                    </a:cubicBezTo>
                    <a:cubicBezTo>
                      <a:pt x="65" y="31"/>
                      <a:pt x="65" y="31"/>
                      <a:pt x="65" y="31"/>
                    </a:cubicBezTo>
                    <a:cubicBezTo>
                      <a:pt x="49" y="40"/>
                      <a:pt x="49" y="40"/>
                      <a:pt x="49" y="40"/>
                    </a:cubicBezTo>
                    <a:cubicBezTo>
                      <a:pt x="49" y="22"/>
                      <a:pt x="49" y="22"/>
                      <a:pt x="49" y="22"/>
                    </a:cubicBezTo>
                    <a:cubicBezTo>
                      <a:pt x="62" y="8"/>
                      <a:pt x="62" y="8"/>
                      <a:pt x="62" y="8"/>
                    </a:cubicBezTo>
                    <a:cubicBezTo>
                      <a:pt x="63" y="7"/>
                      <a:pt x="63" y="5"/>
                      <a:pt x="62" y="4"/>
                    </a:cubicBezTo>
                    <a:cubicBezTo>
                      <a:pt x="61" y="2"/>
                      <a:pt x="58" y="2"/>
                      <a:pt x="57" y="4"/>
                    </a:cubicBezTo>
                    <a:cubicBezTo>
                      <a:pt x="49" y="12"/>
                      <a:pt x="49" y="12"/>
                      <a:pt x="49" y="12"/>
                    </a:cubicBezTo>
                    <a:cubicBezTo>
                      <a:pt x="49" y="3"/>
                      <a:pt x="49" y="3"/>
                      <a:pt x="49" y="3"/>
                    </a:cubicBezTo>
                    <a:cubicBezTo>
                      <a:pt x="49" y="2"/>
                      <a:pt x="47" y="0"/>
                      <a:pt x="45" y="0"/>
                    </a:cubicBezTo>
                    <a:cubicBezTo>
                      <a:pt x="44" y="0"/>
                      <a:pt x="42" y="2"/>
                      <a:pt x="42" y="3"/>
                    </a:cubicBezTo>
                    <a:cubicBezTo>
                      <a:pt x="42" y="12"/>
                      <a:pt x="42" y="12"/>
                      <a:pt x="42" y="12"/>
                    </a:cubicBezTo>
                    <a:cubicBezTo>
                      <a:pt x="34" y="4"/>
                      <a:pt x="34" y="4"/>
                      <a:pt x="34" y="4"/>
                    </a:cubicBezTo>
                    <a:cubicBezTo>
                      <a:pt x="32" y="2"/>
                      <a:pt x="30" y="2"/>
                      <a:pt x="29" y="4"/>
                    </a:cubicBezTo>
                    <a:cubicBezTo>
                      <a:pt x="28" y="5"/>
                      <a:pt x="28" y="7"/>
                      <a:pt x="29" y="8"/>
                    </a:cubicBezTo>
                    <a:cubicBezTo>
                      <a:pt x="42" y="22"/>
                      <a:pt x="42" y="22"/>
                      <a:pt x="42" y="22"/>
                    </a:cubicBezTo>
                    <a:cubicBezTo>
                      <a:pt x="42" y="40"/>
                      <a:pt x="42" y="40"/>
                      <a:pt x="42" y="40"/>
                    </a:cubicBezTo>
                    <a:cubicBezTo>
                      <a:pt x="26" y="31"/>
                      <a:pt x="26" y="31"/>
                      <a:pt x="26" y="31"/>
                    </a:cubicBezTo>
                    <a:cubicBezTo>
                      <a:pt x="21" y="13"/>
                      <a:pt x="21" y="13"/>
                      <a:pt x="21" y="13"/>
                    </a:cubicBezTo>
                    <a:cubicBezTo>
                      <a:pt x="21" y="11"/>
                      <a:pt x="19" y="10"/>
                      <a:pt x="17" y="11"/>
                    </a:cubicBezTo>
                    <a:cubicBezTo>
                      <a:pt x="15" y="11"/>
                      <a:pt x="14" y="13"/>
                      <a:pt x="15" y="15"/>
                    </a:cubicBezTo>
                    <a:cubicBezTo>
                      <a:pt x="18" y="26"/>
                      <a:pt x="18" y="26"/>
                      <a:pt x="18" y="26"/>
                    </a:cubicBezTo>
                    <a:cubicBezTo>
                      <a:pt x="10" y="22"/>
                      <a:pt x="10" y="22"/>
                      <a:pt x="10" y="22"/>
                    </a:cubicBezTo>
                    <a:cubicBezTo>
                      <a:pt x="9" y="21"/>
                      <a:pt x="6" y="21"/>
                      <a:pt x="6" y="23"/>
                    </a:cubicBezTo>
                    <a:cubicBezTo>
                      <a:pt x="5" y="25"/>
                      <a:pt x="5" y="27"/>
                      <a:pt x="7" y="28"/>
                    </a:cubicBezTo>
                    <a:cubicBezTo>
                      <a:pt x="14" y="32"/>
                      <a:pt x="14" y="32"/>
                      <a:pt x="14" y="32"/>
                    </a:cubicBezTo>
                    <a:cubicBezTo>
                      <a:pt x="3" y="35"/>
                      <a:pt x="3" y="35"/>
                      <a:pt x="3" y="35"/>
                    </a:cubicBezTo>
                    <a:cubicBezTo>
                      <a:pt x="1" y="36"/>
                      <a:pt x="0" y="37"/>
                      <a:pt x="0" y="39"/>
                    </a:cubicBezTo>
                    <a:cubicBezTo>
                      <a:pt x="1" y="41"/>
                      <a:pt x="2" y="42"/>
                      <a:pt x="4" y="42"/>
                    </a:cubicBezTo>
                    <a:cubicBezTo>
                      <a:pt x="4" y="42"/>
                      <a:pt x="4" y="42"/>
                      <a:pt x="5" y="42"/>
                    </a:cubicBezTo>
                    <a:cubicBezTo>
                      <a:pt x="23" y="37"/>
                      <a:pt x="23" y="37"/>
                      <a:pt x="23" y="37"/>
                    </a:cubicBezTo>
                    <a:cubicBezTo>
                      <a:pt x="39" y="46"/>
                      <a:pt x="39" y="46"/>
                      <a:pt x="39" y="46"/>
                    </a:cubicBezTo>
                    <a:cubicBezTo>
                      <a:pt x="23" y="55"/>
                      <a:pt x="23" y="55"/>
                      <a:pt x="23" y="55"/>
                    </a:cubicBezTo>
                    <a:cubicBezTo>
                      <a:pt x="5" y="51"/>
                      <a:pt x="5" y="51"/>
                      <a:pt x="5" y="51"/>
                    </a:cubicBezTo>
                    <a:cubicBezTo>
                      <a:pt x="3" y="50"/>
                      <a:pt x="1" y="51"/>
                      <a:pt x="0" y="53"/>
                    </a:cubicBezTo>
                    <a:cubicBezTo>
                      <a:pt x="0" y="55"/>
                      <a:pt x="1" y="57"/>
                      <a:pt x="3" y="57"/>
                    </a:cubicBezTo>
                    <a:cubicBezTo>
                      <a:pt x="14" y="60"/>
                      <a:pt x="14" y="60"/>
                      <a:pt x="14" y="60"/>
                    </a:cubicBezTo>
                    <a:cubicBezTo>
                      <a:pt x="7" y="65"/>
                      <a:pt x="7" y="65"/>
                      <a:pt x="7" y="65"/>
                    </a:cubicBezTo>
                    <a:cubicBezTo>
                      <a:pt x="5" y="65"/>
                      <a:pt x="5" y="68"/>
                      <a:pt x="6" y="69"/>
                    </a:cubicBezTo>
                    <a:cubicBezTo>
                      <a:pt x="6" y="70"/>
                      <a:pt x="7" y="71"/>
                      <a:pt x="8" y="71"/>
                    </a:cubicBezTo>
                    <a:cubicBezTo>
                      <a:pt x="9" y="71"/>
                      <a:pt x="10" y="71"/>
                      <a:pt x="10" y="70"/>
                    </a:cubicBezTo>
                    <a:cubicBezTo>
                      <a:pt x="18" y="66"/>
                      <a:pt x="18" y="66"/>
                      <a:pt x="18" y="66"/>
                    </a:cubicBezTo>
                    <a:cubicBezTo>
                      <a:pt x="15" y="78"/>
                      <a:pt x="15" y="78"/>
                      <a:pt x="15" y="78"/>
                    </a:cubicBezTo>
                    <a:cubicBezTo>
                      <a:pt x="14" y="79"/>
                      <a:pt x="15" y="81"/>
                      <a:pt x="17" y="82"/>
                    </a:cubicBezTo>
                    <a:cubicBezTo>
                      <a:pt x="17" y="82"/>
                      <a:pt x="18" y="82"/>
                      <a:pt x="18" y="82"/>
                    </a:cubicBezTo>
                    <a:cubicBezTo>
                      <a:pt x="19" y="82"/>
                      <a:pt x="21" y="81"/>
                      <a:pt x="21" y="79"/>
                    </a:cubicBezTo>
                    <a:cubicBezTo>
                      <a:pt x="26" y="61"/>
                      <a:pt x="26" y="61"/>
                      <a:pt x="26" y="61"/>
                    </a:cubicBezTo>
                    <a:cubicBezTo>
                      <a:pt x="42" y="52"/>
                      <a:pt x="42" y="52"/>
                      <a:pt x="42" y="52"/>
                    </a:cubicBezTo>
                    <a:cubicBezTo>
                      <a:pt x="42" y="71"/>
                      <a:pt x="42" y="71"/>
                      <a:pt x="42" y="71"/>
                    </a:cubicBezTo>
                    <a:cubicBezTo>
                      <a:pt x="29" y="84"/>
                      <a:pt x="29" y="84"/>
                      <a:pt x="29" y="84"/>
                    </a:cubicBezTo>
                    <a:cubicBezTo>
                      <a:pt x="28" y="85"/>
                      <a:pt x="28" y="87"/>
                      <a:pt x="29" y="88"/>
                    </a:cubicBezTo>
                    <a:cubicBezTo>
                      <a:pt x="30" y="89"/>
                      <a:pt x="30" y="89"/>
                      <a:pt x="31" y="89"/>
                    </a:cubicBezTo>
                    <a:cubicBezTo>
                      <a:pt x="32" y="89"/>
                      <a:pt x="33" y="89"/>
                      <a:pt x="34" y="88"/>
                    </a:cubicBezTo>
                    <a:cubicBezTo>
                      <a:pt x="42" y="80"/>
                      <a:pt x="42" y="80"/>
                      <a:pt x="42" y="80"/>
                    </a:cubicBezTo>
                    <a:cubicBezTo>
                      <a:pt x="42" y="89"/>
                      <a:pt x="42" y="89"/>
                      <a:pt x="42" y="89"/>
                    </a:cubicBezTo>
                    <a:cubicBezTo>
                      <a:pt x="42" y="91"/>
                      <a:pt x="44" y="92"/>
                      <a:pt x="45" y="92"/>
                    </a:cubicBezTo>
                    <a:cubicBezTo>
                      <a:pt x="47" y="92"/>
                      <a:pt x="49" y="91"/>
                      <a:pt x="49" y="89"/>
                    </a:cubicBezTo>
                    <a:cubicBezTo>
                      <a:pt x="49" y="80"/>
                      <a:pt x="49" y="80"/>
                      <a:pt x="49" y="80"/>
                    </a:cubicBezTo>
                    <a:cubicBezTo>
                      <a:pt x="57" y="88"/>
                      <a:pt x="57" y="88"/>
                      <a:pt x="57" y="88"/>
                    </a:cubicBezTo>
                    <a:cubicBezTo>
                      <a:pt x="58" y="89"/>
                      <a:pt x="59" y="89"/>
                      <a:pt x="60" y="89"/>
                    </a:cubicBezTo>
                    <a:cubicBezTo>
                      <a:pt x="60" y="89"/>
                      <a:pt x="61" y="89"/>
                      <a:pt x="62" y="88"/>
                    </a:cubicBezTo>
                    <a:cubicBezTo>
                      <a:pt x="63" y="87"/>
                      <a:pt x="63" y="85"/>
                      <a:pt x="62" y="84"/>
                    </a:cubicBezTo>
                    <a:cubicBezTo>
                      <a:pt x="49" y="71"/>
                      <a:pt x="49" y="71"/>
                      <a:pt x="49" y="71"/>
                    </a:cubicBezTo>
                    <a:cubicBezTo>
                      <a:pt x="49" y="52"/>
                      <a:pt x="49" y="52"/>
                      <a:pt x="49" y="52"/>
                    </a:cubicBezTo>
                    <a:cubicBezTo>
                      <a:pt x="65" y="61"/>
                      <a:pt x="65" y="61"/>
                      <a:pt x="65" y="61"/>
                    </a:cubicBezTo>
                    <a:cubicBezTo>
                      <a:pt x="70" y="79"/>
                      <a:pt x="70" y="79"/>
                      <a:pt x="70" y="79"/>
                    </a:cubicBezTo>
                    <a:cubicBezTo>
                      <a:pt x="70" y="81"/>
                      <a:pt x="72" y="82"/>
                      <a:pt x="73" y="82"/>
                    </a:cubicBezTo>
                    <a:cubicBezTo>
                      <a:pt x="73" y="82"/>
                      <a:pt x="74" y="82"/>
                      <a:pt x="74" y="82"/>
                    </a:cubicBezTo>
                    <a:cubicBezTo>
                      <a:pt x="76" y="81"/>
                      <a:pt x="77" y="79"/>
                      <a:pt x="76" y="78"/>
                    </a:cubicBezTo>
                    <a:cubicBezTo>
                      <a:pt x="73" y="66"/>
                      <a:pt x="73" y="66"/>
                      <a:pt x="73" y="66"/>
                    </a:cubicBezTo>
                    <a:cubicBezTo>
                      <a:pt x="81" y="70"/>
                      <a:pt x="81" y="70"/>
                      <a:pt x="81" y="70"/>
                    </a:cubicBezTo>
                    <a:cubicBezTo>
                      <a:pt x="81" y="71"/>
                      <a:pt x="82" y="71"/>
                      <a:pt x="82" y="71"/>
                    </a:cubicBezTo>
                    <a:cubicBezTo>
                      <a:pt x="84" y="71"/>
                      <a:pt x="85" y="70"/>
                      <a:pt x="85" y="69"/>
                    </a:cubicBezTo>
                    <a:cubicBezTo>
                      <a:pt x="86" y="68"/>
                      <a:pt x="86" y="65"/>
                      <a:pt x="84" y="65"/>
                    </a:cubicBezTo>
                    <a:cubicBezTo>
                      <a:pt x="76" y="60"/>
                      <a:pt x="76" y="60"/>
                      <a:pt x="76" y="60"/>
                    </a:cubicBezTo>
                    <a:cubicBezTo>
                      <a:pt x="88" y="57"/>
                      <a:pt x="88" y="57"/>
                      <a:pt x="88" y="57"/>
                    </a:cubicBezTo>
                    <a:cubicBezTo>
                      <a:pt x="90" y="57"/>
                      <a:pt x="91" y="55"/>
                      <a:pt x="90" y="53"/>
                    </a:cubicBezTo>
                    <a:cubicBezTo>
                      <a:pt x="90" y="51"/>
                      <a:pt x="88" y="50"/>
                      <a:pt x="86" y="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1" name="Freeform 427"/>
              <p:cNvSpPr>
                <a:spLocks/>
              </p:cNvSpPr>
              <p:nvPr/>
            </p:nvSpPr>
            <p:spPr bwMode="auto">
              <a:xfrm>
                <a:off x="2373" y="1860"/>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4"/>
                      <a:pt x="1" y="2"/>
                    </a:cubicBezTo>
                    <a:cubicBezTo>
                      <a:pt x="2" y="1"/>
                      <a:pt x="4" y="0"/>
                      <a:pt x="6"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2" name="Freeform 428"/>
              <p:cNvSpPr>
                <a:spLocks/>
              </p:cNvSpPr>
              <p:nvPr/>
            </p:nvSpPr>
            <p:spPr bwMode="auto">
              <a:xfrm>
                <a:off x="2384" y="1839"/>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4"/>
                      <a:pt x="1" y="2"/>
                    </a:cubicBezTo>
                    <a:cubicBezTo>
                      <a:pt x="2" y="0"/>
                      <a:pt x="4"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3" name="Freeform 429"/>
              <p:cNvSpPr>
                <a:spLocks/>
              </p:cNvSpPr>
              <p:nvPr/>
            </p:nvSpPr>
            <p:spPr bwMode="auto">
              <a:xfrm>
                <a:off x="2396" y="1817"/>
                <a:ext cx="19" cy="19"/>
              </a:xfrm>
              <a:custGeom>
                <a:avLst/>
                <a:gdLst>
                  <a:gd name="T0" fmla="*/ 7 w 8"/>
                  <a:gd name="T1" fmla="*/ 6 h 8"/>
                  <a:gd name="T2" fmla="*/ 3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3" y="7"/>
                    </a:cubicBezTo>
                    <a:cubicBezTo>
                      <a:pt x="1" y="6"/>
                      <a:pt x="0" y="4"/>
                      <a:pt x="1" y="2"/>
                    </a:cubicBezTo>
                    <a:cubicBezTo>
                      <a:pt x="2" y="0"/>
                      <a:pt x="4"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4" name="Freeform 431"/>
              <p:cNvSpPr>
                <a:spLocks/>
              </p:cNvSpPr>
              <p:nvPr/>
            </p:nvSpPr>
            <p:spPr bwMode="auto">
              <a:xfrm>
                <a:off x="2418" y="1860"/>
                <a:ext cx="18" cy="19"/>
              </a:xfrm>
              <a:custGeom>
                <a:avLst/>
                <a:gdLst>
                  <a:gd name="T0" fmla="*/ 7 w 8"/>
                  <a:gd name="T1" fmla="*/ 6 h 8"/>
                  <a:gd name="T2" fmla="*/ 3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3" y="7"/>
                    </a:cubicBezTo>
                    <a:cubicBezTo>
                      <a:pt x="1" y="6"/>
                      <a:pt x="0" y="4"/>
                      <a:pt x="1" y="2"/>
                    </a:cubicBezTo>
                    <a:cubicBezTo>
                      <a:pt x="2" y="1"/>
                      <a:pt x="4"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5" name="Freeform 432"/>
              <p:cNvSpPr>
                <a:spLocks/>
              </p:cNvSpPr>
              <p:nvPr/>
            </p:nvSpPr>
            <p:spPr bwMode="auto">
              <a:xfrm>
                <a:off x="2429" y="1839"/>
                <a:ext cx="19" cy="19"/>
              </a:xfrm>
              <a:custGeom>
                <a:avLst/>
                <a:gdLst>
                  <a:gd name="T0" fmla="*/ 7 w 8"/>
                  <a:gd name="T1" fmla="*/ 6 h 8"/>
                  <a:gd name="T2" fmla="*/ 3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7" y="7"/>
                      <a:pt x="4" y="8"/>
                      <a:pt x="3" y="7"/>
                    </a:cubicBezTo>
                    <a:cubicBezTo>
                      <a:pt x="1" y="6"/>
                      <a:pt x="0" y="4"/>
                      <a:pt x="1" y="2"/>
                    </a:cubicBezTo>
                    <a:cubicBezTo>
                      <a:pt x="2" y="0"/>
                      <a:pt x="5"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6" name="Freeform 433"/>
              <p:cNvSpPr>
                <a:spLocks/>
              </p:cNvSpPr>
              <p:nvPr/>
            </p:nvSpPr>
            <p:spPr bwMode="auto">
              <a:xfrm>
                <a:off x="2444" y="1817"/>
                <a:ext cx="18" cy="19"/>
              </a:xfrm>
              <a:custGeom>
                <a:avLst/>
                <a:gdLst>
                  <a:gd name="T0" fmla="*/ 7 w 8"/>
                  <a:gd name="T1" fmla="*/ 6 h 8"/>
                  <a:gd name="T2" fmla="*/ 2 w 8"/>
                  <a:gd name="T3" fmla="*/ 7 h 8"/>
                  <a:gd name="T4" fmla="*/ 1 w 8"/>
                  <a:gd name="T5" fmla="*/ 2 h 8"/>
                  <a:gd name="T6" fmla="*/ 5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0" y="6"/>
                      <a:pt x="0" y="4"/>
                      <a:pt x="1" y="2"/>
                    </a:cubicBezTo>
                    <a:cubicBezTo>
                      <a:pt x="2" y="0"/>
                      <a:pt x="4" y="0"/>
                      <a:pt x="5"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7" name="Freeform 434"/>
              <p:cNvSpPr>
                <a:spLocks/>
              </p:cNvSpPr>
              <p:nvPr/>
            </p:nvSpPr>
            <p:spPr bwMode="auto">
              <a:xfrm>
                <a:off x="2500" y="1796"/>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4"/>
                      <a:pt x="1" y="2"/>
                    </a:cubicBezTo>
                    <a:cubicBezTo>
                      <a:pt x="2" y="0"/>
                      <a:pt x="4" y="0"/>
                      <a:pt x="6"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8" name="Freeform 437"/>
              <p:cNvSpPr>
                <a:spLocks/>
              </p:cNvSpPr>
              <p:nvPr/>
            </p:nvSpPr>
            <p:spPr bwMode="auto">
              <a:xfrm>
                <a:off x="2488" y="1817"/>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0" y="6"/>
                      <a:pt x="0" y="4"/>
                      <a:pt x="1" y="2"/>
                    </a:cubicBezTo>
                    <a:cubicBezTo>
                      <a:pt x="2" y="0"/>
                      <a:pt x="4" y="0"/>
                      <a:pt x="6"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9" name="Freeform 442"/>
              <p:cNvSpPr>
                <a:spLocks noEditPoints="1"/>
              </p:cNvSpPr>
              <p:nvPr/>
            </p:nvSpPr>
            <p:spPr bwMode="auto">
              <a:xfrm>
                <a:off x="1825" y="1073"/>
                <a:ext cx="82" cy="83"/>
              </a:xfrm>
              <a:custGeom>
                <a:avLst/>
                <a:gdLst>
                  <a:gd name="T0" fmla="*/ 17 w 35"/>
                  <a:gd name="T1" fmla="*/ 0 h 35"/>
                  <a:gd name="T2" fmla="*/ 35 w 35"/>
                  <a:gd name="T3" fmla="*/ 18 h 35"/>
                  <a:gd name="T4" fmla="*/ 17 w 35"/>
                  <a:gd name="T5" fmla="*/ 35 h 35"/>
                  <a:gd name="T6" fmla="*/ 0 w 35"/>
                  <a:gd name="T7" fmla="*/ 18 h 35"/>
                  <a:gd name="T8" fmla="*/ 17 w 35"/>
                  <a:gd name="T9" fmla="*/ 0 h 35"/>
                  <a:gd name="T10" fmla="*/ 17 w 35"/>
                  <a:gd name="T11" fmla="*/ 29 h 35"/>
                  <a:gd name="T12" fmla="*/ 28 w 35"/>
                  <a:gd name="T13" fmla="*/ 18 h 35"/>
                  <a:gd name="T14" fmla="*/ 17 w 35"/>
                  <a:gd name="T15" fmla="*/ 7 h 35"/>
                  <a:gd name="T16" fmla="*/ 7 w 35"/>
                  <a:gd name="T17" fmla="*/ 18 h 35"/>
                  <a:gd name="T18" fmla="*/ 17 w 35"/>
                  <a:gd name="T19"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17" y="0"/>
                    </a:moveTo>
                    <a:cubicBezTo>
                      <a:pt x="27" y="0"/>
                      <a:pt x="35" y="8"/>
                      <a:pt x="35" y="18"/>
                    </a:cubicBezTo>
                    <a:cubicBezTo>
                      <a:pt x="35" y="28"/>
                      <a:pt x="27" y="35"/>
                      <a:pt x="17" y="35"/>
                    </a:cubicBezTo>
                    <a:cubicBezTo>
                      <a:pt x="8" y="35"/>
                      <a:pt x="0" y="28"/>
                      <a:pt x="0" y="18"/>
                    </a:cubicBezTo>
                    <a:cubicBezTo>
                      <a:pt x="0" y="8"/>
                      <a:pt x="8" y="0"/>
                      <a:pt x="17" y="0"/>
                    </a:cubicBezTo>
                    <a:close/>
                    <a:moveTo>
                      <a:pt x="17" y="29"/>
                    </a:moveTo>
                    <a:cubicBezTo>
                      <a:pt x="23" y="29"/>
                      <a:pt x="28" y="24"/>
                      <a:pt x="28" y="18"/>
                    </a:cubicBezTo>
                    <a:cubicBezTo>
                      <a:pt x="28" y="12"/>
                      <a:pt x="23" y="7"/>
                      <a:pt x="17" y="7"/>
                    </a:cubicBezTo>
                    <a:cubicBezTo>
                      <a:pt x="11" y="7"/>
                      <a:pt x="7" y="12"/>
                      <a:pt x="7" y="18"/>
                    </a:cubicBezTo>
                    <a:cubicBezTo>
                      <a:pt x="7" y="24"/>
                      <a:pt x="11" y="29"/>
                      <a:pt x="17"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0" name="Freeform 443"/>
              <p:cNvSpPr>
                <a:spLocks/>
              </p:cNvSpPr>
              <p:nvPr/>
            </p:nvSpPr>
            <p:spPr bwMode="auto">
              <a:xfrm>
                <a:off x="1858" y="1014"/>
                <a:ext cx="16" cy="50"/>
              </a:xfrm>
              <a:custGeom>
                <a:avLst/>
                <a:gdLst>
                  <a:gd name="T0" fmla="*/ 7 w 7"/>
                  <a:gd name="T1" fmla="*/ 17 h 21"/>
                  <a:gd name="T2" fmla="*/ 3 w 7"/>
                  <a:gd name="T3" fmla="*/ 21 h 21"/>
                  <a:gd name="T4" fmla="*/ 3 w 7"/>
                  <a:gd name="T5" fmla="*/ 21 h 21"/>
                  <a:gd name="T6" fmla="*/ 0 w 7"/>
                  <a:gd name="T7" fmla="*/ 17 h 21"/>
                  <a:gd name="T8" fmla="*/ 0 w 7"/>
                  <a:gd name="T9" fmla="*/ 4 h 21"/>
                  <a:gd name="T10" fmla="*/ 3 w 7"/>
                  <a:gd name="T11" fmla="*/ 0 h 21"/>
                  <a:gd name="T12" fmla="*/ 3 w 7"/>
                  <a:gd name="T13" fmla="*/ 0 h 21"/>
                  <a:gd name="T14" fmla="*/ 7 w 7"/>
                  <a:gd name="T15" fmla="*/ 4 h 21"/>
                  <a:gd name="T16" fmla="*/ 7 w 7"/>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1">
                    <a:moveTo>
                      <a:pt x="7" y="17"/>
                    </a:moveTo>
                    <a:cubicBezTo>
                      <a:pt x="7" y="19"/>
                      <a:pt x="5" y="21"/>
                      <a:pt x="3" y="21"/>
                    </a:cubicBezTo>
                    <a:cubicBezTo>
                      <a:pt x="3" y="21"/>
                      <a:pt x="3" y="21"/>
                      <a:pt x="3" y="21"/>
                    </a:cubicBezTo>
                    <a:cubicBezTo>
                      <a:pt x="1" y="21"/>
                      <a:pt x="0" y="19"/>
                      <a:pt x="0" y="17"/>
                    </a:cubicBezTo>
                    <a:cubicBezTo>
                      <a:pt x="0" y="4"/>
                      <a:pt x="0" y="4"/>
                      <a:pt x="0" y="4"/>
                    </a:cubicBezTo>
                    <a:cubicBezTo>
                      <a:pt x="0" y="1"/>
                      <a:pt x="1" y="0"/>
                      <a:pt x="3" y="0"/>
                    </a:cubicBezTo>
                    <a:cubicBezTo>
                      <a:pt x="3" y="0"/>
                      <a:pt x="3" y="0"/>
                      <a:pt x="3" y="0"/>
                    </a:cubicBezTo>
                    <a:cubicBezTo>
                      <a:pt x="5" y="0"/>
                      <a:pt x="7" y="1"/>
                      <a:pt x="7" y="4"/>
                    </a:cubicBezTo>
                    <a:lnTo>
                      <a:pt x="7"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1" name="Freeform 444"/>
              <p:cNvSpPr>
                <a:spLocks/>
              </p:cNvSpPr>
              <p:nvPr/>
            </p:nvSpPr>
            <p:spPr bwMode="auto">
              <a:xfrm>
                <a:off x="1858" y="1168"/>
                <a:ext cx="16" cy="49"/>
              </a:xfrm>
              <a:custGeom>
                <a:avLst/>
                <a:gdLst>
                  <a:gd name="T0" fmla="*/ 7 w 7"/>
                  <a:gd name="T1" fmla="*/ 17 h 21"/>
                  <a:gd name="T2" fmla="*/ 3 w 7"/>
                  <a:gd name="T3" fmla="*/ 21 h 21"/>
                  <a:gd name="T4" fmla="*/ 3 w 7"/>
                  <a:gd name="T5" fmla="*/ 21 h 21"/>
                  <a:gd name="T6" fmla="*/ 0 w 7"/>
                  <a:gd name="T7" fmla="*/ 17 h 21"/>
                  <a:gd name="T8" fmla="*/ 0 w 7"/>
                  <a:gd name="T9" fmla="*/ 3 h 21"/>
                  <a:gd name="T10" fmla="*/ 3 w 7"/>
                  <a:gd name="T11" fmla="*/ 0 h 21"/>
                  <a:gd name="T12" fmla="*/ 3 w 7"/>
                  <a:gd name="T13" fmla="*/ 0 h 21"/>
                  <a:gd name="T14" fmla="*/ 7 w 7"/>
                  <a:gd name="T15" fmla="*/ 3 h 21"/>
                  <a:gd name="T16" fmla="*/ 7 w 7"/>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1">
                    <a:moveTo>
                      <a:pt x="7" y="17"/>
                    </a:moveTo>
                    <a:cubicBezTo>
                      <a:pt x="7" y="19"/>
                      <a:pt x="5" y="21"/>
                      <a:pt x="3" y="21"/>
                    </a:cubicBezTo>
                    <a:cubicBezTo>
                      <a:pt x="3" y="21"/>
                      <a:pt x="3" y="21"/>
                      <a:pt x="3" y="21"/>
                    </a:cubicBezTo>
                    <a:cubicBezTo>
                      <a:pt x="1" y="21"/>
                      <a:pt x="0" y="19"/>
                      <a:pt x="0" y="17"/>
                    </a:cubicBezTo>
                    <a:cubicBezTo>
                      <a:pt x="0" y="3"/>
                      <a:pt x="0" y="3"/>
                      <a:pt x="0" y="3"/>
                    </a:cubicBezTo>
                    <a:cubicBezTo>
                      <a:pt x="0" y="1"/>
                      <a:pt x="1" y="0"/>
                      <a:pt x="3" y="0"/>
                    </a:cubicBezTo>
                    <a:cubicBezTo>
                      <a:pt x="3" y="0"/>
                      <a:pt x="3" y="0"/>
                      <a:pt x="3" y="0"/>
                    </a:cubicBezTo>
                    <a:cubicBezTo>
                      <a:pt x="5" y="0"/>
                      <a:pt x="7" y="1"/>
                      <a:pt x="7" y="3"/>
                    </a:cubicBezTo>
                    <a:lnTo>
                      <a:pt x="7"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2" name="Freeform 445"/>
              <p:cNvSpPr>
                <a:spLocks/>
              </p:cNvSpPr>
              <p:nvPr/>
            </p:nvSpPr>
            <p:spPr bwMode="auto">
              <a:xfrm>
                <a:off x="1898" y="1040"/>
                <a:ext cx="42" cy="43"/>
              </a:xfrm>
              <a:custGeom>
                <a:avLst/>
                <a:gdLst>
                  <a:gd name="T0" fmla="*/ 7 w 18"/>
                  <a:gd name="T1" fmla="*/ 16 h 18"/>
                  <a:gd name="T2" fmla="*/ 2 w 18"/>
                  <a:gd name="T3" fmla="*/ 16 h 18"/>
                  <a:gd name="T4" fmla="*/ 2 w 18"/>
                  <a:gd name="T5" fmla="*/ 16 h 18"/>
                  <a:gd name="T6" fmla="*/ 2 w 18"/>
                  <a:gd name="T7" fmla="*/ 11 h 18"/>
                  <a:gd name="T8" fmla="*/ 11 w 18"/>
                  <a:gd name="T9" fmla="*/ 1 h 18"/>
                  <a:gd name="T10" fmla="*/ 17 w 18"/>
                  <a:gd name="T11" fmla="*/ 1 h 18"/>
                  <a:gd name="T12" fmla="*/ 17 w 18"/>
                  <a:gd name="T13" fmla="*/ 1 h 18"/>
                  <a:gd name="T14" fmla="*/ 17 w 18"/>
                  <a:gd name="T15" fmla="*/ 7 h 18"/>
                  <a:gd name="T16" fmla="*/ 7 w 18"/>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7" y="16"/>
                    </a:moveTo>
                    <a:cubicBezTo>
                      <a:pt x="6" y="18"/>
                      <a:pt x="3" y="18"/>
                      <a:pt x="2" y="16"/>
                    </a:cubicBezTo>
                    <a:cubicBezTo>
                      <a:pt x="2" y="16"/>
                      <a:pt x="2" y="16"/>
                      <a:pt x="2" y="16"/>
                    </a:cubicBezTo>
                    <a:cubicBezTo>
                      <a:pt x="0" y="15"/>
                      <a:pt x="0" y="13"/>
                      <a:pt x="2" y="11"/>
                    </a:cubicBezTo>
                    <a:cubicBezTo>
                      <a:pt x="11" y="1"/>
                      <a:pt x="11" y="1"/>
                      <a:pt x="11" y="1"/>
                    </a:cubicBezTo>
                    <a:cubicBezTo>
                      <a:pt x="13" y="0"/>
                      <a:pt x="15" y="0"/>
                      <a:pt x="17" y="1"/>
                    </a:cubicBezTo>
                    <a:cubicBezTo>
                      <a:pt x="17" y="1"/>
                      <a:pt x="17" y="1"/>
                      <a:pt x="17" y="1"/>
                    </a:cubicBezTo>
                    <a:cubicBezTo>
                      <a:pt x="18" y="3"/>
                      <a:pt x="18" y="5"/>
                      <a:pt x="17" y="7"/>
                    </a:cubicBezTo>
                    <a:lnTo>
                      <a:pt x="7"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3" name="Freeform 446"/>
              <p:cNvSpPr>
                <a:spLocks/>
              </p:cNvSpPr>
              <p:nvPr/>
            </p:nvSpPr>
            <p:spPr bwMode="auto">
              <a:xfrm>
                <a:off x="1792" y="1149"/>
                <a:ext cx="40" cy="43"/>
              </a:xfrm>
              <a:custGeom>
                <a:avLst/>
                <a:gdLst>
                  <a:gd name="T0" fmla="*/ 6 w 17"/>
                  <a:gd name="T1" fmla="*/ 16 h 18"/>
                  <a:gd name="T2" fmla="*/ 1 w 17"/>
                  <a:gd name="T3" fmla="*/ 16 h 18"/>
                  <a:gd name="T4" fmla="*/ 1 w 17"/>
                  <a:gd name="T5" fmla="*/ 16 h 18"/>
                  <a:gd name="T6" fmla="*/ 1 w 17"/>
                  <a:gd name="T7" fmla="*/ 11 h 18"/>
                  <a:gd name="T8" fmla="*/ 11 w 17"/>
                  <a:gd name="T9" fmla="*/ 1 h 18"/>
                  <a:gd name="T10" fmla="*/ 16 w 17"/>
                  <a:gd name="T11" fmla="*/ 1 h 18"/>
                  <a:gd name="T12" fmla="*/ 16 w 17"/>
                  <a:gd name="T13" fmla="*/ 1 h 18"/>
                  <a:gd name="T14" fmla="*/ 16 w 17"/>
                  <a:gd name="T15" fmla="*/ 7 h 18"/>
                  <a:gd name="T16" fmla="*/ 6 w 17"/>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6" y="16"/>
                    </a:moveTo>
                    <a:cubicBezTo>
                      <a:pt x="5" y="18"/>
                      <a:pt x="3" y="18"/>
                      <a:pt x="1" y="16"/>
                    </a:cubicBezTo>
                    <a:cubicBezTo>
                      <a:pt x="1" y="16"/>
                      <a:pt x="1" y="16"/>
                      <a:pt x="1" y="16"/>
                    </a:cubicBezTo>
                    <a:cubicBezTo>
                      <a:pt x="0" y="15"/>
                      <a:pt x="0" y="12"/>
                      <a:pt x="1" y="11"/>
                    </a:cubicBezTo>
                    <a:cubicBezTo>
                      <a:pt x="11" y="1"/>
                      <a:pt x="11" y="1"/>
                      <a:pt x="11" y="1"/>
                    </a:cubicBezTo>
                    <a:cubicBezTo>
                      <a:pt x="12" y="0"/>
                      <a:pt x="14" y="0"/>
                      <a:pt x="16" y="1"/>
                    </a:cubicBezTo>
                    <a:cubicBezTo>
                      <a:pt x="16" y="1"/>
                      <a:pt x="16" y="1"/>
                      <a:pt x="16" y="1"/>
                    </a:cubicBezTo>
                    <a:cubicBezTo>
                      <a:pt x="17" y="3"/>
                      <a:pt x="17" y="5"/>
                      <a:pt x="16" y="7"/>
                    </a:cubicBezTo>
                    <a:lnTo>
                      <a:pt x="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4" name="Freeform 447"/>
              <p:cNvSpPr>
                <a:spLocks/>
              </p:cNvSpPr>
              <p:nvPr/>
            </p:nvSpPr>
            <p:spPr bwMode="auto">
              <a:xfrm>
                <a:off x="1917" y="1106"/>
                <a:ext cx="49" cy="17"/>
              </a:xfrm>
              <a:custGeom>
                <a:avLst/>
                <a:gdLst>
                  <a:gd name="T0" fmla="*/ 4 w 21"/>
                  <a:gd name="T1" fmla="*/ 7 h 7"/>
                  <a:gd name="T2" fmla="*/ 0 w 21"/>
                  <a:gd name="T3" fmla="*/ 4 h 7"/>
                  <a:gd name="T4" fmla="*/ 0 w 21"/>
                  <a:gd name="T5" fmla="*/ 4 h 7"/>
                  <a:gd name="T6" fmla="*/ 4 w 21"/>
                  <a:gd name="T7" fmla="*/ 0 h 7"/>
                  <a:gd name="T8" fmla="*/ 18 w 21"/>
                  <a:gd name="T9" fmla="*/ 0 h 7"/>
                  <a:gd name="T10" fmla="*/ 21 w 21"/>
                  <a:gd name="T11" fmla="*/ 4 h 7"/>
                  <a:gd name="T12" fmla="*/ 21 w 21"/>
                  <a:gd name="T13" fmla="*/ 4 h 7"/>
                  <a:gd name="T14" fmla="*/ 18 w 21"/>
                  <a:gd name="T15" fmla="*/ 7 h 7"/>
                  <a:gd name="T16" fmla="*/ 4 w 21"/>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7">
                    <a:moveTo>
                      <a:pt x="4" y="7"/>
                    </a:moveTo>
                    <a:cubicBezTo>
                      <a:pt x="2" y="7"/>
                      <a:pt x="0" y="6"/>
                      <a:pt x="0" y="4"/>
                    </a:cubicBezTo>
                    <a:cubicBezTo>
                      <a:pt x="0" y="4"/>
                      <a:pt x="0" y="4"/>
                      <a:pt x="0" y="4"/>
                    </a:cubicBezTo>
                    <a:cubicBezTo>
                      <a:pt x="0" y="2"/>
                      <a:pt x="2" y="0"/>
                      <a:pt x="4" y="0"/>
                    </a:cubicBezTo>
                    <a:cubicBezTo>
                      <a:pt x="18" y="0"/>
                      <a:pt x="18" y="0"/>
                      <a:pt x="18" y="0"/>
                    </a:cubicBezTo>
                    <a:cubicBezTo>
                      <a:pt x="20" y="0"/>
                      <a:pt x="21" y="2"/>
                      <a:pt x="21" y="4"/>
                    </a:cubicBezTo>
                    <a:cubicBezTo>
                      <a:pt x="21" y="4"/>
                      <a:pt x="21" y="4"/>
                      <a:pt x="21" y="4"/>
                    </a:cubicBezTo>
                    <a:cubicBezTo>
                      <a:pt x="21" y="6"/>
                      <a:pt x="20" y="7"/>
                      <a:pt x="18" y="7"/>
                    </a:cubicBezTo>
                    <a:lnTo>
                      <a:pt x="4"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5" name="Freeform 448"/>
              <p:cNvSpPr>
                <a:spLocks/>
              </p:cNvSpPr>
              <p:nvPr/>
            </p:nvSpPr>
            <p:spPr bwMode="auto">
              <a:xfrm>
                <a:off x="1766" y="1106"/>
                <a:ext cx="49" cy="17"/>
              </a:xfrm>
              <a:custGeom>
                <a:avLst/>
                <a:gdLst>
                  <a:gd name="T0" fmla="*/ 3 w 21"/>
                  <a:gd name="T1" fmla="*/ 7 h 7"/>
                  <a:gd name="T2" fmla="*/ 0 w 21"/>
                  <a:gd name="T3" fmla="*/ 4 h 7"/>
                  <a:gd name="T4" fmla="*/ 0 w 21"/>
                  <a:gd name="T5" fmla="*/ 4 h 7"/>
                  <a:gd name="T6" fmla="*/ 3 w 21"/>
                  <a:gd name="T7" fmla="*/ 0 h 7"/>
                  <a:gd name="T8" fmla="*/ 17 w 21"/>
                  <a:gd name="T9" fmla="*/ 0 h 7"/>
                  <a:gd name="T10" fmla="*/ 20 w 21"/>
                  <a:gd name="T11" fmla="*/ 4 h 7"/>
                  <a:gd name="T12" fmla="*/ 20 w 21"/>
                  <a:gd name="T13" fmla="*/ 4 h 7"/>
                  <a:gd name="T14" fmla="*/ 17 w 21"/>
                  <a:gd name="T15" fmla="*/ 7 h 7"/>
                  <a:gd name="T16" fmla="*/ 3 w 21"/>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7">
                    <a:moveTo>
                      <a:pt x="3" y="7"/>
                    </a:moveTo>
                    <a:cubicBezTo>
                      <a:pt x="1" y="7"/>
                      <a:pt x="0" y="6"/>
                      <a:pt x="0" y="4"/>
                    </a:cubicBezTo>
                    <a:cubicBezTo>
                      <a:pt x="0" y="4"/>
                      <a:pt x="0" y="4"/>
                      <a:pt x="0" y="4"/>
                    </a:cubicBezTo>
                    <a:cubicBezTo>
                      <a:pt x="0" y="2"/>
                      <a:pt x="1" y="0"/>
                      <a:pt x="3" y="0"/>
                    </a:cubicBezTo>
                    <a:cubicBezTo>
                      <a:pt x="17" y="0"/>
                      <a:pt x="17" y="0"/>
                      <a:pt x="17" y="0"/>
                    </a:cubicBezTo>
                    <a:cubicBezTo>
                      <a:pt x="19" y="0"/>
                      <a:pt x="21" y="2"/>
                      <a:pt x="20" y="4"/>
                    </a:cubicBezTo>
                    <a:cubicBezTo>
                      <a:pt x="20" y="4"/>
                      <a:pt x="20" y="4"/>
                      <a:pt x="20" y="4"/>
                    </a:cubicBezTo>
                    <a:cubicBezTo>
                      <a:pt x="20" y="6"/>
                      <a:pt x="19" y="7"/>
                      <a:pt x="17" y="7"/>
                    </a:cubicBezTo>
                    <a:lnTo>
                      <a:pt x="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6" name="Freeform 449"/>
              <p:cNvSpPr>
                <a:spLocks/>
              </p:cNvSpPr>
              <p:nvPr/>
            </p:nvSpPr>
            <p:spPr bwMode="auto">
              <a:xfrm>
                <a:off x="1898" y="1149"/>
                <a:ext cx="42" cy="43"/>
              </a:xfrm>
              <a:custGeom>
                <a:avLst/>
                <a:gdLst>
                  <a:gd name="T0" fmla="*/ 2 w 18"/>
                  <a:gd name="T1" fmla="*/ 7 h 18"/>
                  <a:gd name="T2" fmla="*/ 2 w 18"/>
                  <a:gd name="T3" fmla="*/ 1 h 18"/>
                  <a:gd name="T4" fmla="*/ 2 w 18"/>
                  <a:gd name="T5" fmla="*/ 1 h 18"/>
                  <a:gd name="T6" fmla="*/ 7 w 18"/>
                  <a:gd name="T7" fmla="*/ 1 h 18"/>
                  <a:gd name="T8" fmla="*/ 17 w 18"/>
                  <a:gd name="T9" fmla="*/ 11 h 18"/>
                  <a:gd name="T10" fmla="*/ 17 w 18"/>
                  <a:gd name="T11" fmla="*/ 16 h 18"/>
                  <a:gd name="T12" fmla="*/ 17 w 18"/>
                  <a:gd name="T13" fmla="*/ 16 h 18"/>
                  <a:gd name="T14" fmla="*/ 11 w 18"/>
                  <a:gd name="T15" fmla="*/ 16 h 18"/>
                  <a:gd name="T16" fmla="*/ 2 w 18"/>
                  <a:gd name="T17"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2" y="7"/>
                    </a:moveTo>
                    <a:cubicBezTo>
                      <a:pt x="0" y="5"/>
                      <a:pt x="0" y="3"/>
                      <a:pt x="2" y="1"/>
                    </a:cubicBezTo>
                    <a:cubicBezTo>
                      <a:pt x="2" y="1"/>
                      <a:pt x="2" y="1"/>
                      <a:pt x="2" y="1"/>
                    </a:cubicBezTo>
                    <a:cubicBezTo>
                      <a:pt x="3" y="0"/>
                      <a:pt x="6" y="0"/>
                      <a:pt x="7" y="1"/>
                    </a:cubicBezTo>
                    <a:cubicBezTo>
                      <a:pt x="17" y="11"/>
                      <a:pt x="17" y="11"/>
                      <a:pt x="17" y="11"/>
                    </a:cubicBezTo>
                    <a:cubicBezTo>
                      <a:pt x="18" y="12"/>
                      <a:pt x="18" y="15"/>
                      <a:pt x="17" y="16"/>
                    </a:cubicBezTo>
                    <a:cubicBezTo>
                      <a:pt x="17" y="16"/>
                      <a:pt x="17" y="16"/>
                      <a:pt x="17" y="16"/>
                    </a:cubicBezTo>
                    <a:cubicBezTo>
                      <a:pt x="15" y="18"/>
                      <a:pt x="13" y="18"/>
                      <a:pt x="11" y="16"/>
                    </a:cubicBezTo>
                    <a:lnTo>
                      <a:pt x="2"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7" name="Freeform 450"/>
              <p:cNvSpPr>
                <a:spLocks/>
              </p:cNvSpPr>
              <p:nvPr/>
            </p:nvSpPr>
            <p:spPr bwMode="auto">
              <a:xfrm>
                <a:off x="1792" y="1040"/>
                <a:ext cx="40" cy="43"/>
              </a:xfrm>
              <a:custGeom>
                <a:avLst/>
                <a:gdLst>
                  <a:gd name="T0" fmla="*/ 1 w 17"/>
                  <a:gd name="T1" fmla="*/ 7 h 18"/>
                  <a:gd name="T2" fmla="*/ 1 w 17"/>
                  <a:gd name="T3" fmla="*/ 1 h 18"/>
                  <a:gd name="T4" fmla="*/ 1 w 17"/>
                  <a:gd name="T5" fmla="*/ 1 h 18"/>
                  <a:gd name="T6" fmla="*/ 6 w 17"/>
                  <a:gd name="T7" fmla="*/ 1 h 18"/>
                  <a:gd name="T8" fmla="*/ 16 w 17"/>
                  <a:gd name="T9" fmla="*/ 11 h 18"/>
                  <a:gd name="T10" fmla="*/ 16 w 17"/>
                  <a:gd name="T11" fmla="*/ 16 h 18"/>
                  <a:gd name="T12" fmla="*/ 16 w 17"/>
                  <a:gd name="T13" fmla="*/ 16 h 18"/>
                  <a:gd name="T14" fmla="*/ 11 w 17"/>
                  <a:gd name="T15" fmla="*/ 16 h 18"/>
                  <a:gd name="T16" fmla="*/ 1 w 17"/>
                  <a:gd name="T17"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1" y="7"/>
                    </a:moveTo>
                    <a:cubicBezTo>
                      <a:pt x="0" y="5"/>
                      <a:pt x="0" y="3"/>
                      <a:pt x="1" y="1"/>
                    </a:cubicBezTo>
                    <a:cubicBezTo>
                      <a:pt x="1" y="1"/>
                      <a:pt x="1" y="1"/>
                      <a:pt x="1" y="1"/>
                    </a:cubicBezTo>
                    <a:cubicBezTo>
                      <a:pt x="3" y="0"/>
                      <a:pt x="5" y="0"/>
                      <a:pt x="6" y="1"/>
                    </a:cubicBezTo>
                    <a:cubicBezTo>
                      <a:pt x="16" y="11"/>
                      <a:pt x="16" y="11"/>
                      <a:pt x="16" y="11"/>
                    </a:cubicBezTo>
                    <a:cubicBezTo>
                      <a:pt x="17" y="13"/>
                      <a:pt x="17" y="15"/>
                      <a:pt x="16" y="16"/>
                    </a:cubicBezTo>
                    <a:cubicBezTo>
                      <a:pt x="16" y="16"/>
                      <a:pt x="16" y="16"/>
                      <a:pt x="16" y="16"/>
                    </a:cubicBezTo>
                    <a:cubicBezTo>
                      <a:pt x="14" y="18"/>
                      <a:pt x="12" y="18"/>
                      <a:pt x="11" y="16"/>
                    </a:cubicBezTo>
                    <a:lnTo>
                      <a:pt x="1"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8" name="Freeform 453"/>
              <p:cNvSpPr>
                <a:spLocks/>
              </p:cNvSpPr>
              <p:nvPr/>
            </p:nvSpPr>
            <p:spPr bwMode="auto">
              <a:xfrm>
                <a:off x="5167" y="2313"/>
                <a:ext cx="57" cy="83"/>
              </a:xfrm>
              <a:custGeom>
                <a:avLst/>
                <a:gdLst>
                  <a:gd name="T0" fmla="*/ 2 w 24"/>
                  <a:gd name="T1" fmla="*/ 34 h 35"/>
                  <a:gd name="T2" fmla="*/ 1 w 24"/>
                  <a:gd name="T3" fmla="*/ 29 h 35"/>
                  <a:gd name="T4" fmla="*/ 17 w 24"/>
                  <a:gd name="T5" fmla="*/ 2 h 35"/>
                  <a:gd name="T6" fmla="*/ 21 w 24"/>
                  <a:gd name="T7" fmla="*/ 1 h 35"/>
                  <a:gd name="T8" fmla="*/ 23 w 24"/>
                  <a:gd name="T9" fmla="*/ 5 h 35"/>
                  <a:gd name="T10" fmla="*/ 7 w 24"/>
                  <a:gd name="T11" fmla="*/ 32 h 35"/>
                  <a:gd name="T12" fmla="*/ 2 w 24"/>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24" h="35">
                    <a:moveTo>
                      <a:pt x="2" y="34"/>
                    </a:moveTo>
                    <a:cubicBezTo>
                      <a:pt x="1" y="33"/>
                      <a:pt x="0" y="31"/>
                      <a:pt x="1" y="29"/>
                    </a:cubicBezTo>
                    <a:cubicBezTo>
                      <a:pt x="17" y="2"/>
                      <a:pt x="17" y="2"/>
                      <a:pt x="17" y="2"/>
                    </a:cubicBezTo>
                    <a:cubicBezTo>
                      <a:pt x="17" y="0"/>
                      <a:pt x="20" y="0"/>
                      <a:pt x="21" y="1"/>
                    </a:cubicBezTo>
                    <a:cubicBezTo>
                      <a:pt x="23" y="2"/>
                      <a:pt x="24" y="4"/>
                      <a:pt x="23" y="5"/>
                    </a:cubicBezTo>
                    <a:cubicBezTo>
                      <a:pt x="7" y="32"/>
                      <a:pt x="7" y="32"/>
                      <a:pt x="7" y="32"/>
                    </a:cubicBezTo>
                    <a:cubicBezTo>
                      <a:pt x="6" y="34"/>
                      <a:pt x="4" y="35"/>
                      <a:pt x="2"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9" name="Freeform 454"/>
              <p:cNvSpPr>
                <a:spLocks/>
              </p:cNvSpPr>
              <p:nvPr/>
            </p:nvSpPr>
            <p:spPr bwMode="auto">
              <a:xfrm>
                <a:off x="5212" y="2313"/>
                <a:ext cx="57" cy="83"/>
              </a:xfrm>
              <a:custGeom>
                <a:avLst/>
                <a:gdLst>
                  <a:gd name="T0" fmla="*/ 2 w 24"/>
                  <a:gd name="T1" fmla="*/ 34 h 35"/>
                  <a:gd name="T2" fmla="*/ 1 w 24"/>
                  <a:gd name="T3" fmla="*/ 29 h 35"/>
                  <a:gd name="T4" fmla="*/ 17 w 24"/>
                  <a:gd name="T5" fmla="*/ 2 h 35"/>
                  <a:gd name="T6" fmla="*/ 22 w 24"/>
                  <a:gd name="T7" fmla="*/ 1 h 35"/>
                  <a:gd name="T8" fmla="*/ 23 w 24"/>
                  <a:gd name="T9" fmla="*/ 5 h 35"/>
                  <a:gd name="T10" fmla="*/ 7 w 24"/>
                  <a:gd name="T11" fmla="*/ 32 h 35"/>
                  <a:gd name="T12" fmla="*/ 2 w 24"/>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24" h="35">
                    <a:moveTo>
                      <a:pt x="2" y="34"/>
                    </a:moveTo>
                    <a:cubicBezTo>
                      <a:pt x="1" y="33"/>
                      <a:pt x="0" y="31"/>
                      <a:pt x="1" y="29"/>
                    </a:cubicBezTo>
                    <a:cubicBezTo>
                      <a:pt x="17" y="2"/>
                      <a:pt x="17" y="2"/>
                      <a:pt x="17" y="2"/>
                    </a:cubicBezTo>
                    <a:cubicBezTo>
                      <a:pt x="18" y="0"/>
                      <a:pt x="20" y="0"/>
                      <a:pt x="22" y="1"/>
                    </a:cubicBezTo>
                    <a:cubicBezTo>
                      <a:pt x="23" y="2"/>
                      <a:pt x="24" y="4"/>
                      <a:pt x="23" y="5"/>
                    </a:cubicBezTo>
                    <a:cubicBezTo>
                      <a:pt x="7" y="32"/>
                      <a:pt x="7" y="32"/>
                      <a:pt x="7" y="32"/>
                    </a:cubicBezTo>
                    <a:cubicBezTo>
                      <a:pt x="6" y="34"/>
                      <a:pt x="4" y="35"/>
                      <a:pt x="2"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0" name="Freeform 455"/>
              <p:cNvSpPr>
                <a:spLocks/>
              </p:cNvSpPr>
              <p:nvPr/>
            </p:nvSpPr>
            <p:spPr bwMode="auto">
              <a:xfrm>
                <a:off x="5257" y="2313"/>
                <a:ext cx="57" cy="83"/>
              </a:xfrm>
              <a:custGeom>
                <a:avLst/>
                <a:gdLst>
                  <a:gd name="T0" fmla="*/ 3 w 24"/>
                  <a:gd name="T1" fmla="*/ 34 h 35"/>
                  <a:gd name="T2" fmla="*/ 1 w 24"/>
                  <a:gd name="T3" fmla="*/ 29 h 35"/>
                  <a:gd name="T4" fmla="*/ 17 w 24"/>
                  <a:gd name="T5" fmla="*/ 2 h 35"/>
                  <a:gd name="T6" fmla="*/ 22 w 24"/>
                  <a:gd name="T7" fmla="*/ 1 h 35"/>
                  <a:gd name="T8" fmla="*/ 23 w 24"/>
                  <a:gd name="T9" fmla="*/ 5 h 35"/>
                  <a:gd name="T10" fmla="*/ 7 w 24"/>
                  <a:gd name="T11" fmla="*/ 32 h 35"/>
                  <a:gd name="T12" fmla="*/ 3 w 24"/>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24" h="35">
                    <a:moveTo>
                      <a:pt x="3" y="34"/>
                    </a:moveTo>
                    <a:cubicBezTo>
                      <a:pt x="1" y="33"/>
                      <a:pt x="0" y="31"/>
                      <a:pt x="1" y="29"/>
                    </a:cubicBezTo>
                    <a:cubicBezTo>
                      <a:pt x="17" y="2"/>
                      <a:pt x="17" y="2"/>
                      <a:pt x="17" y="2"/>
                    </a:cubicBezTo>
                    <a:cubicBezTo>
                      <a:pt x="18" y="0"/>
                      <a:pt x="20" y="0"/>
                      <a:pt x="22" y="1"/>
                    </a:cubicBezTo>
                    <a:cubicBezTo>
                      <a:pt x="23" y="2"/>
                      <a:pt x="24" y="4"/>
                      <a:pt x="23" y="5"/>
                    </a:cubicBezTo>
                    <a:cubicBezTo>
                      <a:pt x="7" y="32"/>
                      <a:pt x="7" y="32"/>
                      <a:pt x="7" y="32"/>
                    </a:cubicBezTo>
                    <a:cubicBezTo>
                      <a:pt x="7" y="34"/>
                      <a:pt x="4" y="35"/>
                      <a:pt x="3"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1" name="Freeform 456"/>
              <p:cNvSpPr>
                <a:spLocks/>
              </p:cNvSpPr>
              <p:nvPr/>
            </p:nvSpPr>
            <p:spPr bwMode="auto">
              <a:xfrm>
                <a:off x="5153" y="2207"/>
                <a:ext cx="212" cy="149"/>
              </a:xfrm>
              <a:custGeom>
                <a:avLst/>
                <a:gdLst>
                  <a:gd name="T0" fmla="*/ 64 w 90"/>
                  <a:gd name="T1" fmla="*/ 10 h 63"/>
                  <a:gd name="T2" fmla="*/ 63 w 90"/>
                  <a:gd name="T3" fmla="*/ 10 h 63"/>
                  <a:gd name="T4" fmla="*/ 43 w 90"/>
                  <a:gd name="T5" fmla="*/ 0 h 63"/>
                  <a:gd name="T6" fmla="*/ 19 w 90"/>
                  <a:gd name="T7" fmla="*/ 16 h 63"/>
                  <a:gd name="T8" fmla="*/ 0 w 90"/>
                  <a:gd name="T9" fmla="*/ 39 h 63"/>
                  <a:gd name="T10" fmla="*/ 10 w 90"/>
                  <a:gd name="T11" fmla="*/ 58 h 63"/>
                  <a:gd name="T12" fmla="*/ 13 w 90"/>
                  <a:gd name="T13" fmla="*/ 52 h 63"/>
                  <a:gd name="T14" fmla="*/ 7 w 90"/>
                  <a:gd name="T15" fmla="*/ 39 h 63"/>
                  <a:gd name="T16" fmla="*/ 22 w 90"/>
                  <a:gd name="T17" fmla="*/ 23 h 63"/>
                  <a:gd name="T18" fmla="*/ 25 w 90"/>
                  <a:gd name="T19" fmla="*/ 22 h 63"/>
                  <a:gd name="T20" fmla="*/ 25 w 90"/>
                  <a:gd name="T21" fmla="*/ 20 h 63"/>
                  <a:gd name="T22" fmla="*/ 43 w 90"/>
                  <a:gd name="T23" fmla="*/ 7 h 63"/>
                  <a:gd name="T24" fmla="*/ 59 w 90"/>
                  <a:gd name="T25" fmla="*/ 15 h 63"/>
                  <a:gd name="T26" fmla="*/ 60 w 90"/>
                  <a:gd name="T27" fmla="*/ 17 h 63"/>
                  <a:gd name="T28" fmla="*/ 62 w 90"/>
                  <a:gd name="T29" fmla="*/ 17 h 63"/>
                  <a:gd name="T30" fmla="*/ 64 w 90"/>
                  <a:gd name="T31" fmla="*/ 17 h 63"/>
                  <a:gd name="T32" fmla="*/ 83 w 90"/>
                  <a:gd name="T33" fmla="*/ 37 h 63"/>
                  <a:gd name="T34" fmla="*/ 71 w 90"/>
                  <a:gd name="T35" fmla="*/ 54 h 63"/>
                  <a:gd name="T36" fmla="*/ 66 w 90"/>
                  <a:gd name="T37" fmla="*/ 63 h 63"/>
                  <a:gd name="T38" fmla="*/ 90 w 90"/>
                  <a:gd name="T39" fmla="*/ 37 h 63"/>
                  <a:gd name="T40" fmla="*/ 64 w 90"/>
                  <a:gd name="T41" fmla="*/ 1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63">
                    <a:moveTo>
                      <a:pt x="64" y="10"/>
                    </a:moveTo>
                    <a:cubicBezTo>
                      <a:pt x="63" y="10"/>
                      <a:pt x="63" y="10"/>
                      <a:pt x="63" y="10"/>
                    </a:cubicBezTo>
                    <a:cubicBezTo>
                      <a:pt x="58" y="4"/>
                      <a:pt x="51" y="0"/>
                      <a:pt x="43" y="0"/>
                    </a:cubicBezTo>
                    <a:cubicBezTo>
                      <a:pt x="33" y="0"/>
                      <a:pt x="23" y="6"/>
                      <a:pt x="19" y="16"/>
                    </a:cubicBezTo>
                    <a:cubicBezTo>
                      <a:pt x="8" y="18"/>
                      <a:pt x="0" y="28"/>
                      <a:pt x="0" y="39"/>
                    </a:cubicBezTo>
                    <a:cubicBezTo>
                      <a:pt x="0" y="47"/>
                      <a:pt x="4" y="54"/>
                      <a:pt x="10" y="58"/>
                    </a:cubicBezTo>
                    <a:cubicBezTo>
                      <a:pt x="13" y="52"/>
                      <a:pt x="13" y="52"/>
                      <a:pt x="13" y="52"/>
                    </a:cubicBezTo>
                    <a:cubicBezTo>
                      <a:pt x="10" y="49"/>
                      <a:pt x="7" y="45"/>
                      <a:pt x="7" y="39"/>
                    </a:cubicBezTo>
                    <a:cubicBezTo>
                      <a:pt x="7" y="31"/>
                      <a:pt x="14" y="24"/>
                      <a:pt x="22" y="23"/>
                    </a:cubicBezTo>
                    <a:cubicBezTo>
                      <a:pt x="25" y="22"/>
                      <a:pt x="25" y="22"/>
                      <a:pt x="25" y="22"/>
                    </a:cubicBezTo>
                    <a:cubicBezTo>
                      <a:pt x="25" y="20"/>
                      <a:pt x="25" y="20"/>
                      <a:pt x="25" y="20"/>
                    </a:cubicBezTo>
                    <a:cubicBezTo>
                      <a:pt x="28" y="12"/>
                      <a:pt x="35" y="7"/>
                      <a:pt x="43" y="7"/>
                    </a:cubicBezTo>
                    <a:cubicBezTo>
                      <a:pt x="49" y="7"/>
                      <a:pt x="55" y="10"/>
                      <a:pt x="59" y="15"/>
                    </a:cubicBezTo>
                    <a:cubicBezTo>
                      <a:pt x="60" y="17"/>
                      <a:pt x="60" y="17"/>
                      <a:pt x="60" y="17"/>
                    </a:cubicBezTo>
                    <a:cubicBezTo>
                      <a:pt x="62" y="17"/>
                      <a:pt x="62" y="17"/>
                      <a:pt x="62" y="17"/>
                    </a:cubicBezTo>
                    <a:cubicBezTo>
                      <a:pt x="62" y="17"/>
                      <a:pt x="63" y="17"/>
                      <a:pt x="64" y="17"/>
                    </a:cubicBezTo>
                    <a:cubicBezTo>
                      <a:pt x="75" y="17"/>
                      <a:pt x="83" y="28"/>
                      <a:pt x="83" y="37"/>
                    </a:cubicBezTo>
                    <a:cubicBezTo>
                      <a:pt x="83" y="44"/>
                      <a:pt x="78" y="51"/>
                      <a:pt x="71" y="54"/>
                    </a:cubicBezTo>
                    <a:cubicBezTo>
                      <a:pt x="66" y="63"/>
                      <a:pt x="66" y="63"/>
                      <a:pt x="66" y="63"/>
                    </a:cubicBezTo>
                    <a:cubicBezTo>
                      <a:pt x="81" y="61"/>
                      <a:pt x="90" y="49"/>
                      <a:pt x="90" y="37"/>
                    </a:cubicBezTo>
                    <a:cubicBezTo>
                      <a:pt x="90" y="24"/>
                      <a:pt x="79" y="10"/>
                      <a:pt x="64"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2" name="Freeform 459"/>
              <p:cNvSpPr>
                <a:spLocks/>
              </p:cNvSpPr>
              <p:nvPr/>
            </p:nvSpPr>
            <p:spPr bwMode="auto">
              <a:xfrm>
                <a:off x="4978" y="969"/>
                <a:ext cx="80" cy="133"/>
              </a:xfrm>
              <a:custGeom>
                <a:avLst/>
                <a:gdLst>
                  <a:gd name="T0" fmla="*/ 24 w 80"/>
                  <a:gd name="T1" fmla="*/ 133 h 133"/>
                  <a:gd name="T2" fmla="*/ 47 w 80"/>
                  <a:gd name="T3" fmla="*/ 71 h 133"/>
                  <a:gd name="T4" fmla="*/ 0 w 80"/>
                  <a:gd name="T5" fmla="*/ 71 h 133"/>
                  <a:gd name="T6" fmla="*/ 47 w 80"/>
                  <a:gd name="T7" fmla="*/ 0 h 133"/>
                  <a:gd name="T8" fmla="*/ 31 w 80"/>
                  <a:gd name="T9" fmla="*/ 55 h 133"/>
                  <a:gd name="T10" fmla="*/ 80 w 80"/>
                  <a:gd name="T11" fmla="*/ 55 h 133"/>
                  <a:gd name="T12" fmla="*/ 24 w 80"/>
                  <a:gd name="T13" fmla="*/ 133 h 133"/>
                </a:gdLst>
                <a:ahLst/>
                <a:cxnLst>
                  <a:cxn ang="0">
                    <a:pos x="T0" y="T1"/>
                  </a:cxn>
                  <a:cxn ang="0">
                    <a:pos x="T2" y="T3"/>
                  </a:cxn>
                  <a:cxn ang="0">
                    <a:pos x="T4" y="T5"/>
                  </a:cxn>
                  <a:cxn ang="0">
                    <a:pos x="T6" y="T7"/>
                  </a:cxn>
                  <a:cxn ang="0">
                    <a:pos x="T8" y="T9"/>
                  </a:cxn>
                  <a:cxn ang="0">
                    <a:pos x="T10" y="T11"/>
                  </a:cxn>
                  <a:cxn ang="0">
                    <a:pos x="T12" y="T13"/>
                  </a:cxn>
                </a:cxnLst>
                <a:rect l="0" t="0" r="r" b="b"/>
                <a:pathLst>
                  <a:path w="80" h="133">
                    <a:moveTo>
                      <a:pt x="24" y="133"/>
                    </a:moveTo>
                    <a:lnTo>
                      <a:pt x="47" y="71"/>
                    </a:lnTo>
                    <a:lnTo>
                      <a:pt x="0" y="71"/>
                    </a:lnTo>
                    <a:lnTo>
                      <a:pt x="47" y="0"/>
                    </a:lnTo>
                    <a:lnTo>
                      <a:pt x="31" y="55"/>
                    </a:lnTo>
                    <a:lnTo>
                      <a:pt x="80" y="55"/>
                    </a:lnTo>
                    <a:lnTo>
                      <a:pt x="24" y="1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3" name="Freeform 460"/>
              <p:cNvSpPr>
                <a:spLocks/>
              </p:cNvSpPr>
              <p:nvPr/>
            </p:nvSpPr>
            <p:spPr bwMode="auto">
              <a:xfrm>
                <a:off x="4919" y="892"/>
                <a:ext cx="210" cy="151"/>
              </a:xfrm>
              <a:custGeom>
                <a:avLst/>
                <a:gdLst>
                  <a:gd name="T0" fmla="*/ 63 w 89"/>
                  <a:gd name="T1" fmla="*/ 10 h 64"/>
                  <a:gd name="T2" fmla="*/ 62 w 89"/>
                  <a:gd name="T3" fmla="*/ 10 h 64"/>
                  <a:gd name="T4" fmla="*/ 43 w 89"/>
                  <a:gd name="T5" fmla="*/ 0 h 64"/>
                  <a:gd name="T6" fmla="*/ 19 w 89"/>
                  <a:gd name="T7" fmla="*/ 16 h 64"/>
                  <a:gd name="T8" fmla="*/ 0 w 89"/>
                  <a:gd name="T9" fmla="*/ 39 h 64"/>
                  <a:gd name="T10" fmla="*/ 18 w 89"/>
                  <a:gd name="T11" fmla="*/ 63 h 64"/>
                  <a:gd name="T12" fmla="*/ 22 w 89"/>
                  <a:gd name="T13" fmla="*/ 56 h 64"/>
                  <a:gd name="T14" fmla="*/ 7 w 89"/>
                  <a:gd name="T15" fmla="*/ 39 h 64"/>
                  <a:gd name="T16" fmla="*/ 22 w 89"/>
                  <a:gd name="T17" fmla="*/ 23 h 64"/>
                  <a:gd name="T18" fmla="*/ 24 w 89"/>
                  <a:gd name="T19" fmla="*/ 23 h 64"/>
                  <a:gd name="T20" fmla="*/ 25 w 89"/>
                  <a:gd name="T21" fmla="*/ 20 h 64"/>
                  <a:gd name="T22" fmla="*/ 43 w 89"/>
                  <a:gd name="T23" fmla="*/ 7 h 64"/>
                  <a:gd name="T24" fmla="*/ 58 w 89"/>
                  <a:gd name="T25" fmla="*/ 15 h 64"/>
                  <a:gd name="T26" fmla="*/ 59 w 89"/>
                  <a:gd name="T27" fmla="*/ 17 h 64"/>
                  <a:gd name="T28" fmla="*/ 61 w 89"/>
                  <a:gd name="T29" fmla="*/ 17 h 64"/>
                  <a:gd name="T30" fmla="*/ 82 w 89"/>
                  <a:gd name="T31" fmla="*/ 37 h 64"/>
                  <a:gd name="T32" fmla="*/ 66 w 89"/>
                  <a:gd name="T33" fmla="*/ 56 h 64"/>
                  <a:gd name="T34" fmla="*/ 60 w 89"/>
                  <a:gd name="T35" fmla="*/ 64 h 64"/>
                  <a:gd name="T36" fmla="*/ 89 w 89"/>
                  <a:gd name="T37" fmla="*/ 37 h 64"/>
                  <a:gd name="T38" fmla="*/ 63 w 89"/>
                  <a:gd name="T39"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 h="64">
                    <a:moveTo>
                      <a:pt x="63" y="10"/>
                    </a:moveTo>
                    <a:cubicBezTo>
                      <a:pt x="63" y="10"/>
                      <a:pt x="63" y="10"/>
                      <a:pt x="62" y="10"/>
                    </a:cubicBezTo>
                    <a:cubicBezTo>
                      <a:pt x="58" y="4"/>
                      <a:pt x="50" y="0"/>
                      <a:pt x="43" y="0"/>
                    </a:cubicBezTo>
                    <a:cubicBezTo>
                      <a:pt x="32" y="0"/>
                      <a:pt x="23" y="6"/>
                      <a:pt x="19" y="16"/>
                    </a:cubicBezTo>
                    <a:cubicBezTo>
                      <a:pt x="8" y="18"/>
                      <a:pt x="0" y="28"/>
                      <a:pt x="0" y="39"/>
                    </a:cubicBezTo>
                    <a:cubicBezTo>
                      <a:pt x="0" y="58"/>
                      <a:pt x="18" y="63"/>
                      <a:pt x="18" y="63"/>
                    </a:cubicBezTo>
                    <a:cubicBezTo>
                      <a:pt x="22" y="56"/>
                      <a:pt x="22" y="56"/>
                      <a:pt x="22" y="56"/>
                    </a:cubicBezTo>
                    <a:cubicBezTo>
                      <a:pt x="14" y="56"/>
                      <a:pt x="7" y="48"/>
                      <a:pt x="7" y="39"/>
                    </a:cubicBezTo>
                    <a:cubicBezTo>
                      <a:pt x="7" y="31"/>
                      <a:pt x="13" y="24"/>
                      <a:pt x="22" y="23"/>
                    </a:cubicBezTo>
                    <a:cubicBezTo>
                      <a:pt x="24" y="23"/>
                      <a:pt x="24" y="23"/>
                      <a:pt x="24" y="23"/>
                    </a:cubicBezTo>
                    <a:cubicBezTo>
                      <a:pt x="25" y="20"/>
                      <a:pt x="25" y="20"/>
                      <a:pt x="25" y="20"/>
                    </a:cubicBezTo>
                    <a:cubicBezTo>
                      <a:pt x="27" y="12"/>
                      <a:pt x="34" y="7"/>
                      <a:pt x="43" y="7"/>
                    </a:cubicBezTo>
                    <a:cubicBezTo>
                      <a:pt x="49" y="7"/>
                      <a:pt x="54" y="10"/>
                      <a:pt x="58" y="15"/>
                    </a:cubicBezTo>
                    <a:cubicBezTo>
                      <a:pt x="59" y="17"/>
                      <a:pt x="59" y="17"/>
                      <a:pt x="59" y="17"/>
                    </a:cubicBezTo>
                    <a:cubicBezTo>
                      <a:pt x="61" y="17"/>
                      <a:pt x="61" y="17"/>
                      <a:pt x="61" y="17"/>
                    </a:cubicBezTo>
                    <a:cubicBezTo>
                      <a:pt x="74" y="15"/>
                      <a:pt x="82" y="28"/>
                      <a:pt x="82" y="37"/>
                    </a:cubicBezTo>
                    <a:cubicBezTo>
                      <a:pt x="82" y="45"/>
                      <a:pt x="76" y="53"/>
                      <a:pt x="66" y="56"/>
                    </a:cubicBezTo>
                    <a:cubicBezTo>
                      <a:pt x="60" y="64"/>
                      <a:pt x="60" y="64"/>
                      <a:pt x="60" y="64"/>
                    </a:cubicBezTo>
                    <a:cubicBezTo>
                      <a:pt x="78" y="63"/>
                      <a:pt x="89" y="50"/>
                      <a:pt x="89" y="37"/>
                    </a:cubicBezTo>
                    <a:cubicBezTo>
                      <a:pt x="89" y="24"/>
                      <a:pt x="78" y="10"/>
                      <a:pt x="63"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4" name="Freeform 463"/>
              <p:cNvSpPr>
                <a:spLocks/>
              </p:cNvSpPr>
              <p:nvPr/>
            </p:nvSpPr>
            <p:spPr bwMode="auto">
              <a:xfrm>
                <a:off x="1057" y="2474"/>
                <a:ext cx="182" cy="83"/>
              </a:xfrm>
              <a:custGeom>
                <a:avLst/>
                <a:gdLst>
                  <a:gd name="T0" fmla="*/ 10 w 77"/>
                  <a:gd name="T1" fmla="*/ 28 h 35"/>
                  <a:gd name="T2" fmla="*/ 19 w 77"/>
                  <a:gd name="T3" fmla="*/ 35 h 35"/>
                  <a:gd name="T4" fmla="*/ 20 w 77"/>
                  <a:gd name="T5" fmla="*/ 35 h 35"/>
                  <a:gd name="T6" fmla="*/ 29 w 77"/>
                  <a:gd name="T7" fmla="*/ 28 h 35"/>
                  <a:gd name="T8" fmla="*/ 38 w 77"/>
                  <a:gd name="T9" fmla="*/ 35 h 35"/>
                  <a:gd name="T10" fmla="*/ 39 w 77"/>
                  <a:gd name="T11" fmla="*/ 35 h 35"/>
                  <a:gd name="T12" fmla="*/ 48 w 77"/>
                  <a:gd name="T13" fmla="*/ 28 h 35"/>
                  <a:gd name="T14" fmla="*/ 57 w 77"/>
                  <a:gd name="T15" fmla="*/ 35 h 35"/>
                  <a:gd name="T16" fmla="*/ 58 w 77"/>
                  <a:gd name="T17" fmla="*/ 35 h 35"/>
                  <a:gd name="T18" fmla="*/ 67 w 77"/>
                  <a:gd name="T19" fmla="*/ 28 h 35"/>
                  <a:gd name="T20" fmla="*/ 76 w 77"/>
                  <a:gd name="T21" fmla="*/ 35 h 35"/>
                  <a:gd name="T22" fmla="*/ 77 w 77"/>
                  <a:gd name="T23" fmla="*/ 35 h 35"/>
                  <a:gd name="T24" fmla="*/ 38 w 77"/>
                  <a:gd name="T25" fmla="*/ 0 h 35"/>
                  <a:gd name="T26" fmla="*/ 0 w 77"/>
                  <a:gd name="T27" fmla="*/ 35 h 35"/>
                  <a:gd name="T28" fmla="*/ 0 w 77"/>
                  <a:gd name="T29" fmla="*/ 35 h 35"/>
                  <a:gd name="T30" fmla="*/ 10 w 77"/>
                  <a:gd name="T31"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35">
                    <a:moveTo>
                      <a:pt x="10" y="28"/>
                    </a:moveTo>
                    <a:cubicBezTo>
                      <a:pt x="14" y="28"/>
                      <a:pt x="18" y="31"/>
                      <a:pt x="19" y="35"/>
                    </a:cubicBezTo>
                    <a:cubicBezTo>
                      <a:pt x="20" y="35"/>
                      <a:pt x="20" y="35"/>
                      <a:pt x="20" y="35"/>
                    </a:cubicBezTo>
                    <a:cubicBezTo>
                      <a:pt x="21" y="31"/>
                      <a:pt x="24" y="28"/>
                      <a:pt x="29" y="28"/>
                    </a:cubicBezTo>
                    <a:cubicBezTo>
                      <a:pt x="33" y="28"/>
                      <a:pt x="37" y="31"/>
                      <a:pt x="38" y="35"/>
                    </a:cubicBezTo>
                    <a:cubicBezTo>
                      <a:pt x="39" y="35"/>
                      <a:pt x="39" y="35"/>
                      <a:pt x="39" y="35"/>
                    </a:cubicBezTo>
                    <a:cubicBezTo>
                      <a:pt x="40" y="31"/>
                      <a:pt x="44" y="28"/>
                      <a:pt x="48" y="28"/>
                    </a:cubicBezTo>
                    <a:cubicBezTo>
                      <a:pt x="52" y="28"/>
                      <a:pt x="56" y="31"/>
                      <a:pt x="57" y="35"/>
                    </a:cubicBezTo>
                    <a:cubicBezTo>
                      <a:pt x="58" y="35"/>
                      <a:pt x="58" y="35"/>
                      <a:pt x="58" y="35"/>
                    </a:cubicBezTo>
                    <a:cubicBezTo>
                      <a:pt x="59" y="31"/>
                      <a:pt x="63" y="28"/>
                      <a:pt x="67" y="28"/>
                    </a:cubicBezTo>
                    <a:cubicBezTo>
                      <a:pt x="72" y="28"/>
                      <a:pt x="75" y="31"/>
                      <a:pt x="76" y="35"/>
                    </a:cubicBezTo>
                    <a:cubicBezTo>
                      <a:pt x="77" y="35"/>
                      <a:pt x="77" y="35"/>
                      <a:pt x="77" y="35"/>
                    </a:cubicBezTo>
                    <a:cubicBezTo>
                      <a:pt x="77" y="16"/>
                      <a:pt x="60" y="0"/>
                      <a:pt x="38" y="0"/>
                    </a:cubicBezTo>
                    <a:cubicBezTo>
                      <a:pt x="17" y="0"/>
                      <a:pt x="0" y="16"/>
                      <a:pt x="0" y="35"/>
                    </a:cubicBezTo>
                    <a:cubicBezTo>
                      <a:pt x="0" y="35"/>
                      <a:pt x="0" y="35"/>
                      <a:pt x="0" y="35"/>
                    </a:cubicBezTo>
                    <a:cubicBezTo>
                      <a:pt x="2" y="31"/>
                      <a:pt x="5" y="28"/>
                      <a:pt x="10"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5" name="Freeform 464"/>
              <p:cNvSpPr>
                <a:spLocks/>
              </p:cNvSpPr>
              <p:nvPr/>
            </p:nvSpPr>
            <p:spPr bwMode="auto">
              <a:xfrm>
                <a:off x="1097" y="2569"/>
                <a:ext cx="59" cy="89"/>
              </a:xfrm>
              <a:custGeom>
                <a:avLst/>
                <a:gdLst>
                  <a:gd name="T0" fmla="*/ 18 w 25"/>
                  <a:gd name="T1" fmla="*/ 0 h 38"/>
                  <a:gd name="T2" fmla="*/ 18 w 25"/>
                  <a:gd name="T3" fmla="*/ 26 h 38"/>
                  <a:gd name="T4" fmla="*/ 12 w 25"/>
                  <a:gd name="T5" fmla="*/ 31 h 38"/>
                  <a:gd name="T6" fmla="*/ 7 w 25"/>
                  <a:gd name="T7" fmla="*/ 26 h 38"/>
                  <a:gd name="T8" fmla="*/ 3 w 25"/>
                  <a:gd name="T9" fmla="*/ 22 h 38"/>
                  <a:gd name="T10" fmla="*/ 0 w 25"/>
                  <a:gd name="T11" fmla="*/ 26 h 38"/>
                  <a:gd name="T12" fmla="*/ 12 w 25"/>
                  <a:gd name="T13" fmla="*/ 38 h 38"/>
                  <a:gd name="T14" fmla="*/ 25 w 25"/>
                  <a:gd name="T15" fmla="*/ 26 h 38"/>
                  <a:gd name="T16" fmla="*/ 25 w 25"/>
                  <a:gd name="T17" fmla="*/ 0 h 38"/>
                  <a:gd name="T18" fmla="*/ 22 w 25"/>
                  <a:gd name="T19" fmla="*/ 2 h 38"/>
                  <a:gd name="T20" fmla="*/ 18 w 25"/>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38">
                    <a:moveTo>
                      <a:pt x="18" y="0"/>
                    </a:moveTo>
                    <a:cubicBezTo>
                      <a:pt x="18" y="26"/>
                      <a:pt x="18" y="26"/>
                      <a:pt x="18" y="26"/>
                    </a:cubicBezTo>
                    <a:cubicBezTo>
                      <a:pt x="18" y="29"/>
                      <a:pt x="15" y="31"/>
                      <a:pt x="12" y="31"/>
                    </a:cubicBezTo>
                    <a:cubicBezTo>
                      <a:pt x="9" y="31"/>
                      <a:pt x="7" y="29"/>
                      <a:pt x="7" y="26"/>
                    </a:cubicBezTo>
                    <a:cubicBezTo>
                      <a:pt x="7" y="24"/>
                      <a:pt x="5" y="22"/>
                      <a:pt x="3" y="22"/>
                    </a:cubicBezTo>
                    <a:cubicBezTo>
                      <a:pt x="1" y="22"/>
                      <a:pt x="0" y="24"/>
                      <a:pt x="0" y="26"/>
                    </a:cubicBezTo>
                    <a:cubicBezTo>
                      <a:pt x="0" y="33"/>
                      <a:pt x="5" y="38"/>
                      <a:pt x="12" y="38"/>
                    </a:cubicBezTo>
                    <a:cubicBezTo>
                      <a:pt x="19" y="38"/>
                      <a:pt x="25" y="33"/>
                      <a:pt x="25" y="26"/>
                    </a:cubicBezTo>
                    <a:cubicBezTo>
                      <a:pt x="25" y="0"/>
                      <a:pt x="25" y="0"/>
                      <a:pt x="25" y="0"/>
                    </a:cubicBezTo>
                    <a:cubicBezTo>
                      <a:pt x="25" y="0"/>
                      <a:pt x="23" y="2"/>
                      <a:pt x="22" y="2"/>
                    </a:cubicBezTo>
                    <a:cubicBezTo>
                      <a:pt x="20" y="2"/>
                      <a:pt x="18" y="0"/>
                      <a:pt x="1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6" name="Freeform 467"/>
              <p:cNvSpPr>
                <a:spLocks/>
              </p:cNvSpPr>
              <p:nvPr/>
            </p:nvSpPr>
            <p:spPr bwMode="auto">
              <a:xfrm>
                <a:off x="684" y="1451"/>
                <a:ext cx="115" cy="194"/>
              </a:xfrm>
              <a:custGeom>
                <a:avLst/>
                <a:gdLst>
                  <a:gd name="T0" fmla="*/ 71 w 115"/>
                  <a:gd name="T1" fmla="*/ 0 h 194"/>
                  <a:gd name="T2" fmla="*/ 16 w 115"/>
                  <a:gd name="T3" fmla="*/ 0 h 194"/>
                  <a:gd name="T4" fmla="*/ 0 w 115"/>
                  <a:gd name="T5" fmla="*/ 109 h 194"/>
                  <a:gd name="T6" fmla="*/ 56 w 115"/>
                  <a:gd name="T7" fmla="*/ 109 h 194"/>
                  <a:gd name="T8" fmla="*/ 21 w 115"/>
                  <a:gd name="T9" fmla="*/ 194 h 194"/>
                  <a:gd name="T10" fmla="*/ 115 w 115"/>
                  <a:gd name="T11" fmla="*/ 78 h 194"/>
                  <a:gd name="T12" fmla="*/ 30 w 115"/>
                  <a:gd name="T13" fmla="*/ 78 h 194"/>
                  <a:gd name="T14" fmla="*/ 71 w 115"/>
                  <a:gd name="T15" fmla="*/ 0 h 1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94">
                    <a:moveTo>
                      <a:pt x="71" y="0"/>
                    </a:moveTo>
                    <a:lnTo>
                      <a:pt x="16" y="0"/>
                    </a:lnTo>
                    <a:lnTo>
                      <a:pt x="0" y="109"/>
                    </a:lnTo>
                    <a:lnTo>
                      <a:pt x="56" y="109"/>
                    </a:lnTo>
                    <a:lnTo>
                      <a:pt x="21" y="194"/>
                    </a:lnTo>
                    <a:lnTo>
                      <a:pt x="115" y="78"/>
                    </a:lnTo>
                    <a:lnTo>
                      <a:pt x="30" y="78"/>
                    </a:lnTo>
                    <a:lnTo>
                      <a:pt x="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7" name="Freeform 470"/>
              <p:cNvSpPr>
                <a:spLocks/>
              </p:cNvSpPr>
              <p:nvPr/>
            </p:nvSpPr>
            <p:spPr bwMode="auto">
              <a:xfrm>
                <a:off x="3613" y="2656"/>
                <a:ext cx="198" cy="213"/>
              </a:xfrm>
              <a:custGeom>
                <a:avLst/>
                <a:gdLst>
                  <a:gd name="T0" fmla="*/ 57 w 84"/>
                  <a:gd name="T1" fmla="*/ 6 h 90"/>
                  <a:gd name="T2" fmla="*/ 36 w 84"/>
                  <a:gd name="T3" fmla="*/ 0 h 90"/>
                  <a:gd name="T4" fmla="*/ 49 w 84"/>
                  <a:gd name="T5" fmla="*/ 51 h 90"/>
                  <a:gd name="T6" fmla="*/ 0 w 84"/>
                  <a:gd name="T7" fmla="*/ 63 h 90"/>
                  <a:gd name="T8" fmla="*/ 15 w 84"/>
                  <a:gd name="T9" fmla="*/ 78 h 90"/>
                  <a:gd name="T10" fmla="*/ 72 w 84"/>
                  <a:gd name="T11" fmla="*/ 63 h 90"/>
                  <a:gd name="T12" fmla="*/ 57 w 84"/>
                  <a:gd name="T13" fmla="*/ 6 h 90"/>
                </a:gdLst>
                <a:ahLst/>
                <a:cxnLst>
                  <a:cxn ang="0">
                    <a:pos x="T0" y="T1"/>
                  </a:cxn>
                  <a:cxn ang="0">
                    <a:pos x="T2" y="T3"/>
                  </a:cxn>
                  <a:cxn ang="0">
                    <a:pos x="T4" y="T5"/>
                  </a:cxn>
                  <a:cxn ang="0">
                    <a:pos x="T6" y="T7"/>
                  </a:cxn>
                  <a:cxn ang="0">
                    <a:pos x="T8" y="T9"/>
                  </a:cxn>
                  <a:cxn ang="0">
                    <a:pos x="T10" y="T11"/>
                  </a:cxn>
                  <a:cxn ang="0">
                    <a:pos x="T12" y="T13"/>
                  </a:cxn>
                </a:cxnLst>
                <a:rect l="0" t="0" r="r" b="b"/>
                <a:pathLst>
                  <a:path w="84" h="90">
                    <a:moveTo>
                      <a:pt x="57" y="6"/>
                    </a:moveTo>
                    <a:cubicBezTo>
                      <a:pt x="50" y="2"/>
                      <a:pt x="43" y="0"/>
                      <a:pt x="36" y="0"/>
                    </a:cubicBezTo>
                    <a:cubicBezTo>
                      <a:pt x="51" y="11"/>
                      <a:pt x="59" y="35"/>
                      <a:pt x="49" y="51"/>
                    </a:cubicBezTo>
                    <a:cubicBezTo>
                      <a:pt x="40" y="67"/>
                      <a:pt x="16" y="71"/>
                      <a:pt x="0" y="63"/>
                    </a:cubicBezTo>
                    <a:cubicBezTo>
                      <a:pt x="3" y="69"/>
                      <a:pt x="8" y="75"/>
                      <a:pt x="15" y="78"/>
                    </a:cubicBezTo>
                    <a:cubicBezTo>
                      <a:pt x="35" y="90"/>
                      <a:pt x="61" y="83"/>
                      <a:pt x="72" y="63"/>
                    </a:cubicBezTo>
                    <a:cubicBezTo>
                      <a:pt x="84" y="43"/>
                      <a:pt x="77" y="18"/>
                      <a:pt x="5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grpSp>
        <p:sp>
          <p:nvSpPr>
            <p:cNvPr id="598" name="Oval 483"/>
            <p:cNvSpPr>
              <a:spLocks noChangeArrowheads="1"/>
            </p:cNvSpPr>
            <p:nvPr/>
          </p:nvSpPr>
          <p:spPr bwMode="auto">
            <a:xfrm>
              <a:off x="3289225" y="1877484"/>
              <a:ext cx="83088" cy="8410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1" name="Oval 496"/>
            <p:cNvSpPr>
              <a:spLocks noChangeArrowheads="1"/>
            </p:cNvSpPr>
            <p:nvPr/>
          </p:nvSpPr>
          <p:spPr bwMode="auto">
            <a:xfrm>
              <a:off x="1367848" y="2121816"/>
              <a:ext cx="224945" cy="22494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4" name="Oval 499"/>
            <p:cNvSpPr>
              <a:spLocks noChangeArrowheads="1"/>
            </p:cNvSpPr>
            <p:nvPr/>
          </p:nvSpPr>
          <p:spPr bwMode="auto">
            <a:xfrm>
              <a:off x="3628338" y="4310972"/>
              <a:ext cx="222918" cy="22190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5" name="Oval 500"/>
            <p:cNvSpPr>
              <a:spLocks noChangeArrowheads="1"/>
            </p:cNvSpPr>
            <p:nvPr/>
          </p:nvSpPr>
          <p:spPr bwMode="auto">
            <a:xfrm>
              <a:off x="3719485" y="2292437"/>
              <a:ext cx="139322" cy="118634"/>
            </a:xfrm>
            <a:prstGeom prst="ellipse">
              <a:avLst/>
            </a:prstGeom>
            <a:solidFill>
              <a:srgbClr val="D98E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6" name="Oval 501"/>
            <p:cNvSpPr>
              <a:spLocks noChangeArrowheads="1"/>
            </p:cNvSpPr>
            <p:nvPr/>
          </p:nvSpPr>
          <p:spPr bwMode="auto">
            <a:xfrm>
              <a:off x="3697241" y="4379874"/>
              <a:ext cx="84101" cy="8410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7" name="Freeform 524"/>
            <p:cNvSpPr>
              <a:spLocks/>
            </p:cNvSpPr>
            <p:nvPr/>
          </p:nvSpPr>
          <p:spPr bwMode="auto">
            <a:xfrm>
              <a:off x="1060829" y="3230327"/>
              <a:ext cx="59783" cy="59783"/>
            </a:xfrm>
            <a:custGeom>
              <a:avLst/>
              <a:gdLst>
                <a:gd name="T0" fmla="*/ 0 w 59"/>
                <a:gd name="T1" fmla="*/ 21 h 59"/>
                <a:gd name="T2" fmla="*/ 21 w 59"/>
                <a:gd name="T3" fmla="*/ 21 h 59"/>
                <a:gd name="T4" fmla="*/ 21 w 59"/>
                <a:gd name="T5" fmla="*/ 0 h 59"/>
                <a:gd name="T6" fmla="*/ 38 w 59"/>
                <a:gd name="T7" fmla="*/ 0 h 59"/>
                <a:gd name="T8" fmla="*/ 38 w 59"/>
                <a:gd name="T9" fmla="*/ 21 h 59"/>
                <a:gd name="T10" fmla="*/ 59 w 59"/>
                <a:gd name="T11" fmla="*/ 21 h 59"/>
                <a:gd name="T12" fmla="*/ 59 w 59"/>
                <a:gd name="T13" fmla="*/ 38 h 59"/>
                <a:gd name="T14" fmla="*/ 38 w 59"/>
                <a:gd name="T15" fmla="*/ 38 h 59"/>
                <a:gd name="T16" fmla="*/ 38 w 59"/>
                <a:gd name="T17" fmla="*/ 59 h 59"/>
                <a:gd name="T18" fmla="*/ 21 w 59"/>
                <a:gd name="T19" fmla="*/ 59 h 59"/>
                <a:gd name="T20" fmla="*/ 21 w 59"/>
                <a:gd name="T21" fmla="*/ 38 h 59"/>
                <a:gd name="T22" fmla="*/ 0 w 59"/>
                <a:gd name="T23" fmla="*/ 38 h 59"/>
                <a:gd name="T24" fmla="*/ 0 w 59"/>
                <a:gd name="T25" fmla="*/ 2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59">
                  <a:moveTo>
                    <a:pt x="0" y="21"/>
                  </a:moveTo>
                  <a:lnTo>
                    <a:pt x="21" y="21"/>
                  </a:lnTo>
                  <a:lnTo>
                    <a:pt x="21" y="0"/>
                  </a:lnTo>
                  <a:lnTo>
                    <a:pt x="38" y="0"/>
                  </a:lnTo>
                  <a:lnTo>
                    <a:pt x="38" y="21"/>
                  </a:lnTo>
                  <a:lnTo>
                    <a:pt x="59" y="21"/>
                  </a:lnTo>
                  <a:lnTo>
                    <a:pt x="59" y="38"/>
                  </a:lnTo>
                  <a:lnTo>
                    <a:pt x="38" y="38"/>
                  </a:lnTo>
                  <a:lnTo>
                    <a:pt x="38" y="59"/>
                  </a:lnTo>
                  <a:lnTo>
                    <a:pt x="21" y="59"/>
                  </a:lnTo>
                  <a:lnTo>
                    <a:pt x="21" y="38"/>
                  </a:lnTo>
                  <a:lnTo>
                    <a:pt x="0" y="38"/>
                  </a:lnTo>
                  <a:lnTo>
                    <a:pt x="0"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8" name="Freeform 525"/>
            <p:cNvSpPr>
              <a:spLocks/>
            </p:cNvSpPr>
            <p:nvPr/>
          </p:nvSpPr>
          <p:spPr bwMode="auto">
            <a:xfrm>
              <a:off x="1134798" y="3209049"/>
              <a:ext cx="59783" cy="97273"/>
            </a:xfrm>
            <a:custGeom>
              <a:avLst/>
              <a:gdLst>
                <a:gd name="T0" fmla="*/ 24 w 25"/>
                <a:gd name="T1" fmla="*/ 10 h 41"/>
                <a:gd name="T2" fmla="*/ 23 w 25"/>
                <a:gd name="T3" fmla="*/ 16 h 41"/>
                <a:gd name="T4" fmla="*/ 20 w 25"/>
                <a:gd name="T5" fmla="*/ 22 h 41"/>
                <a:gd name="T6" fmla="*/ 16 w 25"/>
                <a:gd name="T7" fmla="*/ 28 h 41"/>
                <a:gd name="T8" fmla="*/ 13 w 25"/>
                <a:gd name="T9" fmla="*/ 33 h 41"/>
                <a:gd name="T10" fmla="*/ 9 w 25"/>
                <a:gd name="T11" fmla="*/ 35 h 41"/>
                <a:gd name="T12" fmla="*/ 9 w 25"/>
                <a:gd name="T13" fmla="*/ 35 h 41"/>
                <a:gd name="T14" fmla="*/ 14 w 25"/>
                <a:gd name="T15" fmla="*/ 35 h 41"/>
                <a:gd name="T16" fmla="*/ 25 w 25"/>
                <a:gd name="T17" fmla="*/ 35 h 41"/>
                <a:gd name="T18" fmla="*/ 25 w 25"/>
                <a:gd name="T19" fmla="*/ 41 h 41"/>
                <a:gd name="T20" fmla="*/ 0 w 25"/>
                <a:gd name="T21" fmla="*/ 41 h 41"/>
                <a:gd name="T22" fmla="*/ 0 w 25"/>
                <a:gd name="T23" fmla="*/ 37 h 41"/>
                <a:gd name="T24" fmla="*/ 4 w 25"/>
                <a:gd name="T25" fmla="*/ 34 h 41"/>
                <a:gd name="T26" fmla="*/ 7 w 25"/>
                <a:gd name="T27" fmla="*/ 30 h 41"/>
                <a:gd name="T28" fmla="*/ 10 w 25"/>
                <a:gd name="T29" fmla="*/ 25 h 41"/>
                <a:gd name="T30" fmla="*/ 13 w 25"/>
                <a:gd name="T31" fmla="*/ 20 h 41"/>
                <a:gd name="T32" fmla="*/ 16 w 25"/>
                <a:gd name="T33" fmla="*/ 16 h 41"/>
                <a:gd name="T34" fmla="*/ 16 w 25"/>
                <a:gd name="T35" fmla="*/ 12 h 41"/>
                <a:gd name="T36" fmla="*/ 15 w 25"/>
                <a:gd name="T37" fmla="*/ 8 h 41"/>
                <a:gd name="T38" fmla="*/ 11 w 25"/>
                <a:gd name="T39" fmla="*/ 6 h 41"/>
                <a:gd name="T40" fmla="*/ 7 w 25"/>
                <a:gd name="T41" fmla="*/ 7 h 41"/>
                <a:gd name="T42" fmla="*/ 4 w 25"/>
                <a:gd name="T43" fmla="*/ 9 h 41"/>
                <a:gd name="T44" fmla="*/ 1 w 25"/>
                <a:gd name="T45" fmla="*/ 4 h 41"/>
                <a:gd name="T46" fmla="*/ 6 w 25"/>
                <a:gd name="T47" fmla="*/ 1 h 41"/>
                <a:gd name="T48" fmla="*/ 12 w 25"/>
                <a:gd name="T49" fmla="*/ 0 h 41"/>
                <a:gd name="T50" fmla="*/ 17 w 25"/>
                <a:gd name="T51" fmla="*/ 0 h 41"/>
                <a:gd name="T52" fmla="*/ 21 w 25"/>
                <a:gd name="T53" fmla="*/ 2 h 41"/>
                <a:gd name="T54" fmla="*/ 23 w 25"/>
                <a:gd name="T55" fmla="*/ 6 h 41"/>
                <a:gd name="T56" fmla="*/ 24 w 25"/>
                <a:gd name="T57"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 h="41">
                  <a:moveTo>
                    <a:pt x="24" y="10"/>
                  </a:moveTo>
                  <a:cubicBezTo>
                    <a:pt x="24" y="12"/>
                    <a:pt x="23" y="14"/>
                    <a:pt x="23" y="16"/>
                  </a:cubicBezTo>
                  <a:cubicBezTo>
                    <a:pt x="22" y="18"/>
                    <a:pt x="21" y="20"/>
                    <a:pt x="20" y="22"/>
                  </a:cubicBezTo>
                  <a:cubicBezTo>
                    <a:pt x="19" y="24"/>
                    <a:pt x="18" y="26"/>
                    <a:pt x="16" y="28"/>
                  </a:cubicBezTo>
                  <a:cubicBezTo>
                    <a:pt x="15" y="30"/>
                    <a:pt x="14" y="31"/>
                    <a:pt x="13" y="33"/>
                  </a:cubicBezTo>
                  <a:cubicBezTo>
                    <a:pt x="9" y="35"/>
                    <a:pt x="9" y="35"/>
                    <a:pt x="9" y="35"/>
                  </a:cubicBezTo>
                  <a:cubicBezTo>
                    <a:pt x="9" y="35"/>
                    <a:pt x="9" y="35"/>
                    <a:pt x="9" y="35"/>
                  </a:cubicBezTo>
                  <a:cubicBezTo>
                    <a:pt x="14" y="35"/>
                    <a:pt x="14" y="35"/>
                    <a:pt x="14" y="35"/>
                  </a:cubicBezTo>
                  <a:cubicBezTo>
                    <a:pt x="25" y="35"/>
                    <a:pt x="25" y="35"/>
                    <a:pt x="25" y="35"/>
                  </a:cubicBezTo>
                  <a:cubicBezTo>
                    <a:pt x="25" y="41"/>
                    <a:pt x="25" y="41"/>
                    <a:pt x="25" y="41"/>
                  </a:cubicBezTo>
                  <a:cubicBezTo>
                    <a:pt x="0" y="41"/>
                    <a:pt x="0" y="41"/>
                    <a:pt x="0" y="41"/>
                  </a:cubicBezTo>
                  <a:cubicBezTo>
                    <a:pt x="0" y="37"/>
                    <a:pt x="0" y="37"/>
                    <a:pt x="0" y="37"/>
                  </a:cubicBezTo>
                  <a:cubicBezTo>
                    <a:pt x="1" y="36"/>
                    <a:pt x="2" y="35"/>
                    <a:pt x="4" y="34"/>
                  </a:cubicBezTo>
                  <a:cubicBezTo>
                    <a:pt x="5" y="32"/>
                    <a:pt x="6" y="31"/>
                    <a:pt x="7" y="30"/>
                  </a:cubicBezTo>
                  <a:cubicBezTo>
                    <a:pt x="8" y="28"/>
                    <a:pt x="9" y="27"/>
                    <a:pt x="10" y="25"/>
                  </a:cubicBezTo>
                  <a:cubicBezTo>
                    <a:pt x="12" y="24"/>
                    <a:pt x="13" y="22"/>
                    <a:pt x="13" y="20"/>
                  </a:cubicBezTo>
                  <a:cubicBezTo>
                    <a:pt x="14" y="19"/>
                    <a:pt x="15" y="17"/>
                    <a:pt x="16" y="16"/>
                  </a:cubicBezTo>
                  <a:cubicBezTo>
                    <a:pt x="16" y="14"/>
                    <a:pt x="16" y="13"/>
                    <a:pt x="16" y="12"/>
                  </a:cubicBezTo>
                  <a:cubicBezTo>
                    <a:pt x="16" y="10"/>
                    <a:pt x="16" y="9"/>
                    <a:pt x="15" y="8"/>
                  </a:cubicBezTo>
                  <a:cubicBezTo>
                    <a:pt x="14" y="7"/>
                    <a:pt x="13" y="6"/>
                    <a:pt x="11" y="6"/>
                  </a:cubicBezTo>
                  <a:cubicBezTo>
                    <a:pt x="9" y="6"/>
                    <a:pt x="8" y="7"/>
                    <a:pt x="7" y="7"/>
                  </a:cubicBezTo>
                  <a:cubicBezTo>
                    <a:pt x="6" y="8"/>
                    <a:pt x="5" y="8"/>
                    <a:pt x="4" y="9"/>
                  </a:cubicBezTo>
                  <a:cubicBezTo>
                    <a:pt x="1" y="4"/>
                    <a:pt x="1" y="4"/>
                    <a:pt x="1" y="4"/>
                  </a:cubicBezTo>
                  <a:cubicBezTo>
                    <a:pt x="2" y="3"/>
                    <a:pt x="4" y="2"/>
                    <a:pt x="6" y="1"/>
                  </a:cubicBezTo>
                  <a:cubicBezTo>
                    <a:pt x="8" y="0"/>
                    <a:pt x="10" y="0"/>
                    <a:pt x="12" y="0"/>
                  </a:cubicBezTo>
                  <a:cubicBezTo>
                    <a:pt x="14" y="0"/>
                    <a:pt x="16" y="0"/>
                    <a:pt x="17" y="0"/>
                  </a:cubicBezTo>
                  <a:cubicBezTo>
                    <a:pt x="18" y="1"/>
                    <a:pt x="20" y="2"/>
                    <a:pt x="21" y="2"/>
                  </a:cubicBezTo>
                  <a:cubicBezTo>
                    <a:pt x="22" y="3"/>
                    <a:pt x="22" y="4"/>
                    <a:pt x="23" y="6"/>
                  </a:cubicBezTo>
                  <a:cubicBezTo>
                    <a:pt x="24" y="7"/>
                    <a:pt x="24" y="9"/>
                    <a:pt x="24"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9" name="Freeform 526"/>
            <p:cNvSpPr>
              <a:spLocks/>
            </p:cNvSpPr>
            <p:nvPr/>
          </p:nvSpPr>
          <p:spPr bwMode="auto">
            <a:xfrm>
              <a:off x="1213832" y="3211075"/>
              <a:ext cx="62822" cy="95247"/>
            </a:xfrm>
            <a:custGeom>
              <a:avLst/>
              <a:gdLst>
                <a:gd name="T0" fmla="*/ 5 w 62"/>
                <a:gd name="T1" fmla="*/ 94 h 94"/>
                <a:gd name="T2" fmla="*/ 36 w 62"/>
                <a:gd name="T3" fmla="*/ 21 h 94"/>
                <a:gd name="T4" fmla="*/ 43 w 62"/>
                <a:gd name="T5" fmla="*/ 14 h 94"/>
                <a:gd name="T6" fmla="*/ 33 w 62"/>
                <a:gd name="T7" fmla="*/ 16 h 94"/>
                <a:gd name="T8" fmla="*/ 0 w 62"/>
                <a:gd name="T9" fmla="*/ 16 h 94"/>
                <a:gd name="T10" fmla="*/ 0 w 62"/>
                <a:gd name="T11" fmla="*/ 0 h 94"/>
                <a:gd name="T12" fmla="*/ 62 w 62"/>
                <a:gd name="T13" fmla="*/ 0 h 94"/>
                <a:gd name="T14" fmla="*/ 62 w 62"/>
                <a:gd name="T15" fmla="*/ 5 h 94"/>
                <a:gd name="T16" fmla="*/ 22 w 62"/>
                <a:gd name="T17" fmla="*/ 94 h 94"/>
                <a:gd name="T18" fmla="*/ 5 w 62"/>
                <a:gd name="T19"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94">
                  <a:moveTo>
                    <a:pt x="5" y="94"/>
                  </a:moveTo>
                  <a:lnTo>
                    <a:pt x="36" y="21"/>
                  </a:lnTo>
                  <a:lnTo>
                    <a:pt x="43" y="14"/>
                  </a:lnTo>
                  <a:lnTo>
                    <a:pt x="33" y="16"/>
                  </a:lnTo>
                  <a:lnTo>
                    <a:pt x="0" y="16"/>
                  </a:lnTo>
                  <a:lnTo>
                    <a:pt x="0" y="0"/>
                  </a:lnTo>
                  <a:lnTo>
                    <a:pt x="62" y="0"/>
                  </a:lnTo>
                  <a:lnTo>
                    <a:pt x="62" y="5"/>
                  </a:lnTo>
                  <a:lnTo>
                    <a:pt x="22" y="94"/>
                  </a:lnTo>
                  <a:lnTo>
                    <a:pt x="5" y="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0" name="Freeform 527"/>
            <p:cNvSpPr>
              <a:spLocks/>
            </p:cNvSpPr>
            <p:nvPr/>
          </p:nvSpPr>
          <p:spPr bwMode="auto">
            <a:xfrm>
              <a:off x="649444" y="2195785"/>
              <a:ext cx="59783" cy="62822"/>
            </a:xfrm>
            <a:custGeom>
              <a:avLst/>
              <a:gdLst>
                <a:gd name="T0" fmla="*/ 0 w 59"/>
                <a:gd name="T1" fmla="*/ 24 h 62"/>
                <a:gd name="T2" fmla="*/ 21 w 59"/>
                <a:gd name="T3" fmla="*/ 24 h 62"/>
                <a:gd name="T4" fmla="*/ 21 w 59"/>
                <a:gd name="T5" fmla="*/ 0 h 62"/>
                <a:gd name="T6" fmla="*/ 38 w 59"/>
                <a:gd name="T7" fmla="*/ 0 h 62"/>
                <a:gd name="T8" fmla="*/ 38 w 59"/>
                <a:gd name="T9" fmla="*/ 24 h 62"/>
                <a:gd name="T10" fmla="*/ 59 w 59"/>
                <a:gd name="T11" fmla="*/ 24 h 62"/>
                <a:gd name="T12" fmla="*/ 59 w 59"/>
                <a:gd name="T13" fmla="*/ 38 h 62"/>
                <a:gd name="T14" fmla="*/ 38 w 59"/>
                <a:gd name="T15" fmla="*/ 38 h 62"/>
                <a:gd name="T16" fmla="*/ 38 w 59"/>
                <a:gd name="T17" fmla="*/ 62 h 62"/>
                <a:gd name="T18" fmla="*/ 21 w 59"/>
                <a:gd name="T19" fmla="*/ 62 h 62"/>
                <a:gd name="T20" fmla="*/ 21 w 59"/>
                <a:gd name="T21" fmla="*/ 38 h 62"/>
                <a:gd name="T22" fmla="*/ 0 w 59"/>
                <a:gd name="T23" fmla="*/ 38 h 62"/>
                <a:gd name="T24" fmla="*/ 0 w 59"/>
                <a:gd name="T25" fmla="*/ 2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2">
                  <a:moveTo>
                    <a:pt x="0" y="24"/>
                  </a:moveTo>
                  <a:lnTo>
                    <a:pt x="21" y="24"/>
                  </a:lnTo>
                  <a:lnTo>
                    <a:pt x="21" y="0"/>
                  </a:lnTo>
                  <a:lnTo>
                    <a:pt x="38" y="0"/>
                  </a:lnTo>
                  <a:lnTo>
                    <a:pt x="38" y="24"/>
                  </a:lnTo>
                  <a:lnTo>
                    <a:pt x="59" y="24"/>
                  </a:lnTo>
                  <a:lnTo>
                    <a:pt x="59" y="38"/>
                  </a:lnTo>
                  <a:lnTo>
                    <a:pt x="38" y="38"/>
                  </a:lnTo>
                  <a:lnTo>
                    <a:pt x="38" y="62"/>
                  </a:lnTo>
                  <a:lnTo>
                    <a:pt x="21" y="62"/>
                  </a:lnTo>
                  <a:lnTo>
                    <a:pt x="21" y="38"/>
                  </a:lnTo>
                  <a:lnTo>
                    <a:pt x="0" y="38"/>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1" name="Freeform 528"/>
            <p:cNvSpPr>
              <a:spLocks/>
            </p:cNvSpPr>
            <p:nvPr/>
          </p:nvSpPr>
          <p:spPr bwMode="auto">
            <a:xfrm>
              <a:off x="725439" y="2176533"/>
              <a:ext cx="57756" cy="98287"/>
            </a:xfrm>
            <a:custGeom>
              <a:avLst/>
              <a:gdLst>
                <a:gd name="T0" fmla="*/ 9 w 24"/>
                <a:gd name="T1" fmla="*/ 35 h 41"/>
                <a:gd name="T2" fmla="*/ 15 w 24"/>
                <a:gd name="T3" fmla="*/ 33 h 41"/>
                <a:gd name="T4" fmla="*/ 17 w 24"/>
                <a:gd name="T5" fmla="*/ 29 h 41"/>
                <a:gd name="T6" fmla="*/ 15 w 24"/>
                <a:gd name="T7" fmla="*/ 24 h 41"/>
                <a:gd name="T8" fmla="*/ 9 w 24"/>
                <a:gd name="T9" fmla="*/ 22 h 41"/>
                <a:gd name="T10" fmla="*/ 4 w 24"/>
                <a:gd name="T11" fmla="*/ 22 h 41"/>
                <a:gd name="T12" fmla="*/ 4 w 24"/>
                <a:gd name="T13" fmla="*/ 18 h 41"/>
                <a:gd name="T14" fmla="*/ 11 w 24"/>
                <a:gd name="T15" fmla="*/ 9 h 41"/>
                <a:gd name="T16" fmla="*/ 15 w 24"/>
                <a:gd name="T17" fmla="*/ 6 h 41"/>
                <a:gd name="T18" fmla="*/ 10 w 24"/>
                <a:gd name="T19" fmla="*/ 7 h 41"/>
                <a:gd name="T20" fmla="*/ 0 w 24"/>
                <a:gd name="T21" fmla="*/ 7 h 41"/>
                <a:gd name="T22" fmla="*/ 0 w 24"/>
                <a:gd name="T23" fmla="*/ 0 h 41"/>
                <a:gd name="T24" fmla="*/ 22 w 24"/>
                <a:gd name="T25" fmla="*/ 0 h 41"/>
                <a:gd name="T26" fmla="*/ 22 w 24"/>
                <a:gd name="T27" fmla="*/ 4 h 41"/>
                <a:gd name="T28" fmla="*/ 14 w 24"/>
                <a:gd name="T29" fmla="*/ 15 h 41"/>
                <a:gd name="T30" fmla="*/ 12 w 24"/>
                <a:gd name="T31" fmla="*/ 17 h 41"/>
                <a:gd name="T32" fmla="*/ 12 w 24"/>
                <a:gd name="T33" fmla="*/ 17 h 41"/>
                <a:gd name="T34" fmla="*/ 14 w 24"/>
                <a:gd name="T35" fmla="*/ 17 h 41"/>
                <a:gd name="T36" fmla="*/ 18 w 24"/>
                <a:gd name="T37" fmla="*/ 18 h 41"/>
                <a:gd name="T38" fmla="*/ 21 w 24"/>
                <a:gd name="T39" fmla="*/ 20 h 41"/>
                <a:gd name="T40" fmla="*/ 23 w 24"/>
                <a:gd name="T41" fmla="*/ 23 h 41"/>
                <a:gd name="T42" fmla="*/ 24 w 24"/>
                <a:gd name="T43" fmla="*/ 28 h 41"/>
                <a:gd name="T44" fmla="*/ 23 w 24"/>
                <a:gd name="T45" fmla="*/ 34 h 41"/>
                <a:gd name="T46" fmla="*/ 20 w 24"/>
                <a:gd name="T47" fmla="*/ 38 h 41"/>
                <a:gd name="T48" fmla="*/ 15 w 24"/>
                <a:gd name="T49" fmla="*/ 41 h 41"/>
                <a:gd name="T50" fmla="*/ 10 w 24"/>
                <a:gd name="T51" fmla="*/ 41 h 41"/>
                <a:gd name="T52" fmla="*/ 4 w 24"/>
                <a:gd name="T53" fmla="*/ 41 h 41"/>
                <a:gd name="T54" fmla="*/ 0 w 24"/>
                <a:gd name="T55" fmla="*/ 40 h 41"/>
                <a:gd name="T56" fmla="*/ 2 w 24"/>
                <a:gd name="T57" fmla="*/ 33 h 41"/>
                <a:gd name="T58" fmla="*/ 5 w 24"/>
                <a:gd name="T59" fmla="*/ 35 h 41"/>
                <a:gd name="T60" fmla="*/ 9 w 24"/>
                <a:gd name="T61"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 h="41">
                  <a:moveTo>
                    <a:pt x="9" y="35"/>
                  </a:moveTo>
                  <a:cubicBezTo>
                    <a:pt x="12" y="35"/>
                    <a:pt x="14" y="34"/>
                    <a:pt x="15" y="33"/>
                  </a:cubicBezTo>
                  <a:cubicBezTo>
                    <a:pt x="16" y="32"/>
                    <a:pt x="17" y="30"/>
                    <a:pt x="17" y="29"/>
                  </a:cubicBezTo>
                  <a:cubicBezTo>
                    <a:pt x="17" y="26"/>
                    <a:pt x="16" y="25"/>
                    <a:pt x="15" y="24"/>
                  </a:cubicBezTo>
                  <a:cubicBezTo>
                    <a:pt x="13" y="23"/>
                    <a:pt x="11" y="22"/>
                    <a:pt x="9" y="22"/>
                  </a:cubicBezTo>
                  <a:cubicBezTo>
                    <a:pt x="4" y="22"/>
                    <a:pt x="4" y="22"/>
                    <a:pt x="4" y="22"/>
                  </a:cubicBezTo>
                  <a:cubicBezTo>
                    <a:pt x="4" y="18"/>
                    <a:pt x="4" y="18"/>
                    <a:pt x="4" y="18"/>
                  </a:cubicBezTo>
                  <a:cubicBezTo>
                    <a:pt x="11" y="9"/>
                    <a:pt x="11" y="9"/>
                    <a:pt x="11" y="9"/>
                  </a:cubicBezTo>
                  <a:cubicBezTo>
                    <a:pt x="15" y="6"/>
                    <a:pt x="15" y="6"/>
                    <a:pt x="15" y="6"/>
                  </a:cubicBezTo>
                  <a:cubicBezTo>
                    <a:pt x="10" y="7"/>
                    <a:pt x="10" y="7"/>
                    <a:pt x="10" y="7"/>
                  </a:cubicBezTo>
                  <a:cubicBezTo>
                    <a:pt x="0" y="7"/>
                    <a:pt x="0" y="7"/>
                    <a:pt x="0" y="7"/>
                  </a:cubicBezTo>
                  <a:cubicBezTo>
                    <a:pt x="0" y="0"/>
                    <a:pt x="0" y="0"/>
                    <a:pt x="0" y="0"/>
                  </a:cubicBezTo>
                  <a:cubicBezTo>
                    <a:pt x="22" y="0"/>
                    <a:pt x="22" y="0"/>
                    <a:pt x="22" y="0"/>
                  </a:cubicBezTo>
                  <a:cubicBezTo>
                    <a:pt x="22" y="4"/>
                    <a:pt x="22" y="4"/>
                    <a:pt x="22" y="4"/>
                  </a:cubicBezTo>
                  <a:cubicBezTo>
                    <a:pt x="14" y="15"/>
                    <a:pt x="14" y="15"/>
                    <a:pt x="14" y="15"/>
                  </a:cubicBezTo>
                  <a:cubicBezTo>
                    <a:pt x="12" y="17"/>
                    <a:pt x="12" y="17"/>
                    <a:pt x="12" y="17"/>
                  </a:cubicBezTo>
                  <a:cubicBezTo>
                    <a:pt x="12" y="17"/>
                    <a:pt x="12" y="17"/>
                    <a:pt x="12" y="17"/>
                  </a:cubicBezTo>
                  <a:cubicBezTo>
                    <a:pt x="14" y="17"/>
                    <a:pt x="14" y="17"/>
                    <a:pt x="14" y="17"/>
                  </a:cubicBezTo>
                  <a:cubicBezTo>
                    <a:pt x="16" y="17"/>
                    <a:pt x="17" y="17"/>
                    <a:pt x="18" y="18"/>
                  </a:cubicBezTo>
                  <a:cubicBezTo>
                    <a:pt x="19" y="18"/>
                    <a:pt x="20" y="19"/>
                    <a:pt x="21" y="20"/>
                  </a:cubicBezTo>
                  <a:cubicBezTo>
                    <a:pt x="22" y="21"/>
                    <a:pt x="23" y="22"/>
                    <a:pt x="23" y="23"/>
                  </a:cubicBezTo>
                  <a:cubicBezTo>
                    <a:pt x="24" y="25"/>
                    <a:pt x="24" y="26"/>
                    <a:pt x="24" y="28"/>
                  </a:cubicBezTo>
                  <a:cubicBezTo>
                    <a:pt x="24" y="30"/>
                    <a:pt x="24" y="32"/>
                    <a:pt x="23" y="34"/>
                  </a:cubicBezTo>
                  <a:cubicBezTo>
                    <a:pt x="22" y="36"/>
                    <a:pt x="21" y="37"/>
                    <a:pt x="20" y="38"/>
                  </a:cubicBezTo>
                  <a:cubicBezTo>
                    <a:pt x="19" y="39"/>
                    <a:pt x="17" y="40"/>
                    <a:pt x="15" y="41"/>
                  </a:cubicBezTo>
                  <a:cubicBezTo>
                    <a:pt x="14" y="41"/>
                    <a:pt x="12" y="41"/>
                    <a:pt x="10" y="41"/>
                  </a:cubicBezTo>
                  <a:cubicBezTo>
                    <a:pt x="8" y="41"/>
                    <a:pt x="6" y="41"/>
                    <a:pt x="4" y="41"/>
                  </a:cubicBezTo>
                  <a:cubicBezTo>
                    <a:pt x="3" y="41"/>
                    <a:pt x="1" y="40"/>
                    <a:pt x="0" y="40"/>
                  </a:cubicBezTo>
                  <a:cubicBezTo>
                    <a:pt x="2" y="33"/>
                    <a:pt x="2" y="33"/>
                    <a:pt x="2" y="33"/>
                  </a:cubicBezTo>
                  <a:cubicBezTo>
                    <a:pt x="3" y="34"/>
                    <a:pt x="4" y="34"/>
                    <a:pt x="5" y="35"/>
                  </a:cubicBezTo>
                  <a:cubicBezTo>
                    <a:pt x="6" y="35"/>
                    <a:pt x="8"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2" name="Freeform 529"/>
            <p:cNvSpPr>
              <a:spLocks/>
            </p:cNvSpPr>
            <p:nvPr/>
          </p:nvSpPr>
          <p:spPr bwMode="auto">
            <a:xfrm>
              <a:off x="802447" y="2176533"/>
              <a:ext cx="57756" cy="98287"/>
            </a:xfrm>
            <a:custGeom>
              <a:avLst/>
              <a:gdLst>
                <a:gd name="T0" fmla="*/ 9 w 24"/>
                <a:gd name="T1" fmla="*/ 35 h 41"/>
                <a:gd name="T2" fmla="*/ 15 w 24"/>
                <a:gd name="T3" fmla="*/ 33 h 41"/>
                <a:gd name="T4" fmla="*/ 17 w 24"/>
                <a:gd name="T5" fmla="*/ 28 h 41"/>
                <a:gd name="T6" fmla="*/ 14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5 h 41"/>
                <a:gd name="T22" fmla="*/ 12 w 24"/>
                <a:gd name="T23" fmla="*/ 15 h 41"/>
                <a:gd name="T24" fmla="*/ 17 w 24"/>
                <a:gd name="T25" fmla="*/ 16 h 41"/>
                <a:gd name="T26" fmla="*/ 21 w 24"/>
                <a:gd name="T27" fmla="*/ 18 h 41"/>
                <a:gd name="T28" fmla="*/ 23 w 24"/>
                <a:gd name="T29" fmla="*/ 22 h 41"/>
                <a:gd name="T30" fmla="*/ 24 w 24"/>
                <a:gd name="T31" fmla="*/ 28 h 41"/>
                <a:gd name="T32" fmla="*/ 23 w 24"/>
                <a:gd name="T33" fmla="*/ 34 h 41"/>
                <a:gd name="T34" fmla="*/ 20 w 24"/>
                <a:gd name="T35" fmla="*/ 38 h 41"/>
                <a:gd name="T36" fmla="*/ 15 w 24"/>
                <a:gd name="T37" fmla="*/ 40 h 41"/>
                <a:gd name="T38" fmla="*/ 9 w 24"/>
                <a:gd name="T39" fmla="*/ 41 h 41"/>
                <a:gd name="T40" fmla="*/ 4 w 24"/>
                <a:gd name="T41" fmla="*/ 41 h 41"/>
                <a:gd name="T42" fmla="*/ 0 w 24"/>
                <a:gd name="T43" fmla="*/ 40 h 41"/>
                <a:gd name="T44" fmla="*/ 2 w 24"/>
                <a:gd name="T45" fmla="*/ 34 h 41"/>
                <a:gd name="T46" fmla="*/ 5 w 24"/>
                <a:gd name="T47" fmla="*/ 34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1" y="35"/>
                    <a:pt x="13" y="34"/>
                    <a:pt x="15" y="33"/>
                  </a:cubicBezTo>
                  <a:cubicBezTo>
                    <a:pt x="16" y="32"/>
                    <a:pt x="17" y="30"/>
                    <a:pt x="17" y="28"/>
                  </a:cubicBezTo>
                  <a:cubicBezTo>
                    <a:pt x="17" y="26"/>
                    <a:pt x="16" y="24"/>
                    <a:pt x="14" y="23"/>
                  </a:cubicBezTo>
                  <a:cubicBezTo>
                    <a:pt x="13" y="22"/>
                    <a:pt x="10" y="21"/>
                    <a:pt x="8" y="21"/>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5"/>
                    <a:pt x="9" y="15"/>
                    <a:pt x="9" y="15"/>
                  </a:cubicBezTo>
                  <a:cubicBezTo>
                    <a:pt x="12" y="15"/>
                    <a:pt x="12" y="15"/>
                    <a:pt x="12" y="15"/>
                  </a:cubicBezTo>
                  <a:cubicBezTo>
                    <a:pt x="14" y="15"/>
                    <a:pt x="15" y="15"/>
                    <a:pt x="17" y="16"/>
                  </a:cubicBezTo>
                  <a:cubicBezTo>
                    <a:pt x="18" y="16"/>
                    <a:pt x="20" y="17"/>
                    <a:pt x="21" y="18"/>
                  </a:cubicBezTo>
                  <a:cubicBezTo>
                    <a:pt x="22" y="19"/>
                    <a:pt x="23" y="21"/>
                    <a:pt x="23" y="22"/>
                  </a:cubicBezTo>
                  <a:cubicBezTo>
                    <a:pt x="24" y="24"/>
                    <a:pt x="24" y="26"/>
                    <a:pt x="24" y="28"/>
                  </a:cubicBezTo>
                  <a:cubicBezTo>
                    <a:pt x="24" y="30"/>
                    <a:pt x="24" y="32"/>
                    <a:pt x="23" y="34"/>
                  </a:cubicBezTo>
                  <a:cubicBezTo>
                    <a:pt x="22" y="35"/>
                    <a:pt x="21" y="37"/>
                    <a:pt x="20" y="38"/>
                  </a:cubicBezTo>
                  <a:cubicBezTo>
                    <a:pt x="18" y="39"/>
                    <a:pt x="17" y="40"/>
                    <a:pt x="15" y="40"/>
                  </a:cubicBezTo>
                  <a:cubicBezTo>
                    <a:pt x="13" y="41"/>
                    <a:pt x="11" y="41"/>
                    <a:pt x="9" y="41"/>
                  </a:cubicBezTo>
                  <a:cubicBezTo>
                    <a:pt x="7" y="41"/>
                    <a:pt x="6" y="41"/>
                    <a:pt x="4" y="41"/>
                  </a:cubicBezTo>
                  <a:cubicBezTo>
                    <a:pt x="2" y="41"/>
                    <a:pt x="1" y="40"/>
                    <a:pt x="0" y="40"/>
                  </a:cubicBezTo>
                  <a:cubicBezTo>
                    <a:pt x="2" y="34"/>
                    <a:pt x="2" y="34"/>
                    <a:pt x="2" y="34"/>
                  </a:cubicBezTo>
                  <a:cubicBezTo>
                    <a:pt x="3" y="34"/>
                    <a:pt x="4" y="34"/>
                    <a:pt x="5" y="34"/>
                  </a:cubicBezTo>
                  <a:cubicBezTo>
                    <a:pt x="6" y="35"/>
                    <a:pt x="7"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3" name="Freeform 530"/>
            <p:cNvSpPr>
              <a:spLocks/>
            </p:cNvSpPr>
            <p:nvPr/>
          </p:nvSpPr>
          <p:spPr bwMode="auto">
            <a:xfrm>
              <a:off x="3645666" y="3421834"/>
              <a:ext cx="62822" cy="59783"/>
            </a:xfrm>
            <a:custGeom>
              <a:avLst/>
              <a:gdLst>
                <a:gd name="T0" fmla="*/ 0 w 62"/>
                <a:gd name="T1" fmla="*/ 21 h 59"/>
                <a:gd name="T2" fmla="*/ 24 w 62"/>
                <a:gd name="T3" fmla="*/ 21 h 59"/>
                <a:gd name="T4" fmla="*/ 24 w 62"/>
                <a:gd name="T5" fmla="*/ 0 h 59"/>
                <a:gd name="T6" fmla="*/ 38 w 62"/>
                <a:gd name="T7" fmla="*/ 0 h 59"/>
                <a:gd name="T8" fmla="*/ 38 w 62"/>
                <a:gd name="T9" fmla="*/ 21 h 59"/>
                <a:gd name="T10" fmla="*/ 62 w 62"/>
                <a:gd name="T11" fmla="*/ 21 h 59"/>
                <a:gd name="T12" fmla="*/ 62 w 62"/>
                <a:gd name="T13" fmla="*/ 38 h 59"/>
                <a:gd name="T14" fmla="*/ 38 w 62"/>
                <a:gd name="T15" fmla="*/ 38 h 59"/>
                <a:gd name="T16" fmla="*/ 38 w 62"/>
                <a:gd name="T17" fmla="*/ 59 h 59"/>
                <a:gd name="T18" fmla="*/ 24 w 62"/>
                <a:gd name="T19" fmla="*/ 59 h 59"/>
                <a:gd name="T20" fmla="*/ 24 w 62"/>
                <a:gd name="T21" fmla="*/ 38 h 59"/>
                <a:gd name="T22" fmla="*/ 0 w 62"/>
                <a:gd name="T23" fmla="*/ 38 h 59"/>
                <a:gd name="T24" fmla="*/ 0 w 62"/>
                <a:gd name="T25" fmla="*/ 2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59">
                  <a:moveTo>
                    <a:pt x="0" y="21"/>
                  </a:moveTo>
                  <a:lnTo>
                    <a:pt x="24" y="21"/>
                  </a:lnTo>
                  <a:lnTo>
                    <a:pt x="24" y="0"/>
                  </a:lnTo>
                  <a:lnTo>
                    <a:pt x="38" y="0"/>
                  </a:lnTo>
                  <a:lnTo>
                    <a:pt x="38" y="21"/>
                  </a:lnTo>
                  <a:lnTo>
                    <a:pt x="62" y="21"/>
                  </a:lnTo>
                  <a:lnTo>
                    <a:pt x="62" y="38"/>
                  </a:lnTo>
                  <a:lnTo>
                    <a:pt x="38" y="38"/>
                  </a:lnTo>
                  <a:lnTo>
                    <a:pt x="38" y="59"/>
                  </a:lnTo>
                  <a:lnTo>
                    <a:pt x="24" y="59"/>
                  </a:lnTo>
                  <a:lnTo>
                    <a:pt x="24" y="38"/>
                  </a:lnTo>
                  <a:lnTo>
                    <a:pt x="0" y="38"/>
                  </a:lnTo>
                  <a:lnTo>
                    <a:pt x="0"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4" name="Freeform 531"/>
            <p:cNvSpPr>
              <a:spLocks/>
            </p:cNvSpPr>
            <p:nvPr/>
          </p:nvSpPr>
          <p:spPr bwMode="auto">
            <a:xfrm>
              <a:off x="3722674" y="3399542"/>
              <a:ext cx="59783" cy="98287"/>
            </a:xfrm>
            <a:custGeom>
              <a:avLst/>
              <a:gdLst>
                <a:gd name="T0" fmla="*/ 5 w 59"/>
                <a:gd name="T1" fmla="*/ 83 h 97"/>
                <a:gd name="T2" fmla="*/ 24 w 59"/>
                <a:gd name="T3" fmla="*/ 83 h 97"/>
                <a:gd name="T4" fmla="*/ 24 w 59"/>
                <a:gd name="T5" fmla="*/ 29 h 97"/>
                <a:gd name="T6" fmla="*/ 26 w 59"/>
                <a:gd name="T7" fmla="*/ 19 h 97"/>
                <a:gd name="T8" fmla="*/ 19 w 59"/>
                <a:gd name="T9" fmla="*/ 26 h 97"/>
                <a:gd name="T10" fmla="*/ 7 w 59"/>
                <a:gd name="T11" fmla="*/ 36 h 97"/>
                <a:gd name="T12" fmla="*/ 0 w 59"/>
                <a:gd name="T13" fmla="*/ 24 h 97"/>
                <a:gd name="T14" fmla="*/ 31 w 59"/>
                <a:gd name="T15" fmla="*/ 0 h 97"/>
                <a:gd name="T16" fmla="*/ 40 w 59"/>
                <a:gd name="T17" fmla="*/ 0 h 97"/>
                <a:gd name="T18" fmla="*/ 40 w 59"/>
                <a:gd name="T19" fmla="*/ 83 h 97"/>
                <a:gd name="T20" fmla="*/ 59 w 59"/>
                <a:gd name="T21" fmla="*/ 83 h 97"/>
                <a:gd name="T22" fmla="*/ 59 w 59"/>
                <a:gd name="T23" fmla="*/ 97 h 97"/>
                <a:gd name="T24" fmla="*/ 5 w 59"/>
                <a:gd name="T25" fmla="*/ 97 h 97"/>
                <a:gd name="T26" fmla="*/ 5 w 59"/>
                <a:gd name="T27" fmla="*/ 8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97">
                  <a:moveTo>
                    <a:pt x="5" y="83"/>
                  </a:moveTo>
                  <a:lnTo>
                    <a:pt x="24" y="83"/>
                  </a:lnTo>
                  <a:lnTo>
                    <a:pt x="24" y="29"/>
                  </a:lnTo>
                  <a:lnTo>
                    <a:pt x="26" y="19"/>
                  </a:lnTo>
                  <a:lnTo>
                    <a:pt x="19" y="26"/>
                  </a:lnTo>
                  <a:lnTo>
                    <a:pt x="7" y="36"/>
                  </a:lnTo>
                  <a:lnTo>
                    <a:pt x="0" y="24"/>
                  </a:lnTo>
                  <a:lnTo>
                    <a:pt x="31" y="0"/>
                  </a:lnTo>
                  <a:lnTo>
                    <a:pt x="40" y="0"/>
                  </a:lnTo>
                  <a:lnTo>
                    <a:pt x="40" y="83"/>
                  </a:lnTo>
                  <a:lnTo>
                    <a:pt x="59" y="83"/>
                  </a:lnTo>
                  <a:lnTo>
                    <a:pt x="59" y="97"/>
                  </a:lnTo>
                  <a:lnTo>
                    <a:pt x="5" y="97"/>
                  </a:lnTo>
                  <a:lnTo>
                    <a:pt x="5"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5" name="Freeform 532"/>
            <p:cNvSpPr>
              <a:spLocks/>
            </p:cNvSpPr>
            <p:nvPr/>
          </p:nvSpPr>
          <p:spPr bwMode="auto">
            <a:xfrm>
              <a:off x="3801708" y="3402582"/>
              <a:ext cx="57756" cy="98287"/>
            </a:xfrm>
            <a:custGeom>
              <a:avLst/>
              <a:gdLst>
                <a:gd name="T0" fmla="*/ 9 w 24"/>
                <a:gd name="T1" fmla="*/ 34 h 41"/>
                <a:gd name="T2" fmla="*/ 14 w 24"/>
                <a:gd name="T3" fmla="*/ 32 h 41"/>
                <a:gd name="T4" fmla="*/ 16 w 24"/>
                <a:gd name="T5" fmla="*/ 27 h 41"/>
                <a:gd name="T6" fmla="*/ 14 w 24"/>
                <a:gd name="T7" fmla="*/ 22 h 41"/>
                <a:gd name="T8" fmla="*/ 7 w 24"/>
                <a:gd name="T9" fmla="*/ 20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4 h 41"/>
                <a:gd name="T22" fmla="*/ 12 w 24"/>
                <a:gd name="T23" fmla="*/ 14 h 41"/>
                <a:gd name="T24" fmla="*/ 17 w 24"/>
                <a:gd name="T25" fmla="*/ 15 h 41"/>
                <a:gd name="T26" fmla="*/ 21 w 24"/>
                <a:gd name="T27" fmla="*/ 18 h 41"/>
                <a:gd name="T28" fmla="*/ 23 w 24"/>
                <a:gd name="T29" fmla="*/ 22 h 41"/>
                <a:gd name="T30" fmla="*/ 24 w 24"/>
                <a:gd name="T31" fmla="*/ 27 h 41"/>
                <a:gd name="T32" fmla="*/ 23 w 24"/>
                <a:gd name="T33" fmla="*/ 33 h 41"/>
                <a:gd name="T34" fmla="*/ 20 w 24"/>
                <a:gd name="T35" fmla="*/ 37 h 41"/>
                <a:gd name="T36" fmla="*/ 15 w 24"/>
                <a:gd name="T37" fmla="*/ 40 h 41"/>
                <a:gd name="T38" fmla="*/ 9 w 24"/>
                <a:gd name="T39" fmla="*/ 41 h 41"/>
                <a:gd name="T40" fmla="*/ 4 w 24"/>
                <a:gd name="T41" fmla="*/ 40 h 41"/>
                <a:gd name="T42" fmla="*/ 0 w 24"/>
                <a:gd name="T43" fmla="*/ 39 h 41"/>
                <a:gd name="T44" fmla="*/ 2 w 24"/>
                <a:gd name="T45" fmla="*/ 33 h 41"/>
                <a:gd name="T46" fmla="*/ 5 w 24"/>
                <a:gd name="T47" fmla="*/ 34 h 41"/>
                <a:gd name="T48" fmla="*/ 9 w 24"/>
                <a:gd name="T49"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4"/>
                  </a:moveTo>
                  <a:cubicBezTo>
                    <a:pt x="11" y="34"/>
                    <a:pt x="13" y="33"/>
                    <a:pt x="14" y="32"/>
                  </a:cubicBezTo>
                  <a:cubicBezTo>
                    <a:pt x="16" y="31"/>
                    <a:pt x="16" y="29"/>
                    <a:pt x="16" y="27"/>
                  </a:cubicBezTo>
                  <a:cubicBezTo>
                    <a:pt x="16" y="25"/>
                    <a:pt x="16" y="23"/>
                    <a:pt x="14" y="22"/>
                  </a:cubicBezTo>
                  <a:cubicBezTo>
                    <a:pt x="12" y="21"/>
                    <a:pt x="10" y="20"/>
                    <a:pt x="7" y="20"/>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4"/>
                    <a:pt x="9" y="14"/>
                    <a:pt x="9" y="14"/>
                  </a:cubicBezTo>
                  <a:cubicBezTo>
                    <a:pt x="12" y="14"/>
                    <a:pt x="12" y="14"/>
                    <a:pt x="12" y="14"/>
                  </a:cubicBezTo>
                  <a:cubicBezTo>
                    <a:pt x="13" y="14"/>
                    <a:pt x="15" y="15"/>
                    <a:pt x="17" y="15"/>
                  </a:cubicBezTo>
                  <a:cubicBezTo>
                    <a:pt x="18" y="16"/>
                    <a:pt x="20" y="17"/>
                    <a:pt x="21" y="18"/>
                  </a:cubicBezTo>
                  <a:cubicBezTo>
                    <a:pt x="22" y="19"/>
                    <a:pt x="22" y="20"/>
                    <a:pt x="23" y="22"/>
                  </a:cubicBezTo>
                  <a:cubicBezTo>
                    <a:pt x="24" y="23"/>
                    <a:pt x="24" y="25"/>
                    <a:pt x="24" y="27"/>
                  </a:cubicBezTo>
                  <a:cubicBezTo>
                    <a:pt x="24" y="29"/>
                    <a:pt x="24" y="31"/>
                    <a:pt x="23" y="33"/>
                  </a:cubicBezTo>
                  <a:cubicBezTo>
                    <a:pt x="22" y="35"/>
                    <a:pt x="21" y="36"/>
                    <a:pt x="20" y="37"/>
                  </a:cubicBezTo>
                  <a:cubicBezTo>
                    <a:pt x="18" y="38"/>
                    <a:pt x="17" y="39"/>
                    <a:pt x="15" y="40"/>
                  </a:cubicBezTo>
                  <a:cubicBezTo>
                    <a:pt x="13" y="40"/>
                    <a:pt x="11" y="41"/>
                    <a:pt x="9" y="41"/>
                  </a:cubicBezTo>
                  <a:cubicBezTo>
                    <a:pt x="7" y="41"/>
                    <a:pt x="5" y="41"/>
                    <a:pt x="4" y="40"/>
                  </a:cubicBezTo>
                  <a:cubicBezTo>
                    <a:pt x="2" y="40"/>
                    <a:pt x="1" y="40"/>
                    <a:pt x="0" y="39"/>
                  </a:cubicBezTo>
                  <a:cubicBezTo>
                    <a:pt x="2" y="33"/>
                    <a:pt x="2" y="33"/>
                    <a:pt x="2" y="33"/>
                  </a:cubicBezTo>
                  <a:cubicBezTo>
                    <a:pt x="3" y="33"/>
                    <a:pt x="4" y="34"/>
                    <a:pt x="5" y="34"/>
                  </a:cubicBezTo>
                  <a:cubicBezTo>
                    <a:pt x="6" y="34"/>
                    <a:pt x="7" y="34"/>
                    <a:pt x="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6" name="Rectangle 533"/>
            <p:cNvSpPr>
              <a:spLocks noChangeArrowheads="1"/>
            </p:cNvSpPr>
            <p:nvPr/>
          </p:nvSpPr>
          <p:spPr bwMode="auto">
            <a:xfrm>
              <a:off x="2303091" y="3550519"/>
              <a:ext cx="33438" cy="141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7" name="Freeform 534"/>
            <p:cNvSpPr>
              <a:spLocks/>
            </p:cNvSpPr>
            <p:nvPr/>
          </p:nvSpPr>
          <p:spPr bwMode="auto">
            <a:xfrm>
              <a:off x="2353754" y="3500869"/>
              <a:ext cx="56743" cy="98287"/>
            </a:xfrm>
            <a:custGeom>
              <a:avLst/>
              <a:gdLst>
                <a:gd name="T0" fmla="*/ 9 w 24"/>
                <a:gd name="T1" fmla="*/ 35 h 41"/>
                <a:gd name="T2" fmla="*/ 15 w 24"/>
                <a:gd name="T3" fmla="*/ 33 h 41"/>
                <a:gd name="T4" fmla="*/ 17 w 24"/>
                <a:gd name="T5" fmla="*/ 28 h 41"/>
                <a:gd name="T6" fmla="*/ 15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10 w 24"/>
                <a:gd name="T19" fmla="*/ 7 h 41"/>
                <a:gd name="T20" fmla="*/ 10 w 24"/>
                <a:gd name="T21" fmla="*/ 15 h 41"/>
                <a:gd name="T22" fmla="*/ 12 w 24"/>
                <a:gd name="T23" fmla="*/ 15 h 41"/>
                <a:gd name="T24" fmla="*/ 17 w 24"/>
                <a:gd name="T25" fmla="*/ 16 h 41"/>
                <a:gd name="T26" fmla="*/ 21 w 24"/>
                <a:gd name="T27" fmla="*/ 19 h 41"/>
                <a:gd name="T28" fmla="*/ 24 w 24"/>
                <a:gd name="T29" fmla="*/ 23 h 41"/>
                <a:gd name="T30" fmla="*/ 24 w 24"/>
                <a:gd name="T31" fmla="*/ 28 h 41"/>
                <a:gd name="T32" fmla="*/ 23 w 24"/>
                <a:gd name="T33" fmla="*/ 34 h 41"/>
                <a:gd name="T34" fmla="*/ 20 w 24"/>
                <a:gd name="T35" fmla="*/ 38 h 41"/>
                <a:gd name="T36" fmla="*/ 15 w 24"/>
                <a:gd name="T37" fmla="*/ 41 h 41"/>
                <a:gd name="T38" fmla="*/ 9 w 24"/>
                <a:gd name="T39" fmla="*/ 41 h 41"/>
                <a:gd name="T40" fmla="*/ 4 w 24"/>
                <a:gd name="T41" fmla="*/ 41 h 41"/>
                <a:gd name="T42" fmla="*/ 0 w 24"/>
                <a:gd name="T43" fmla="*/ 40 h 41"/>
                <a:gd name="T44" fmla="*/ 2 w 24"/>
                <a:gd name="T45" fmla="*/ 34 h 41"/>
                <a:gd name="T46" fmla="*/ 5 w 24"/>
                <a:gd name="T47" fmla="*/ 35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2" y="35"/>
                    <a:pt x="14" y="34"/>
                    <a:pt x="15" y="33"/>
                  </a:cubicBezTo>
                  <a:cubicBezTo>
                    <a:pt x="16" y="32"/>
                    <a:pt x="17" y="30"/>
                    <a:pt x="17" y="28"/>
                  </a:cubicBezTo>
                  <a:cubicBezTo>
                    <a:pt x="17" y="26"/>
                    <a:pt x="16" y="24"/>
                    <a:pt x="15" y="23"/>
                  </a:cubicBezTo>
                  <a:cubicBezTo>
                    <a:pt x="13" y="22"/>
                    <a:pt x="11" y="21"/>
                    <a:pt x="8" y="21"/>
                  </a:cubicBezTo>
                  <a:cubicBezTo>
                    <a:pt x="3" y="21"/>
                    <a:pt x="3" y="21"/>
                    <a:pt x="3" y="21"/>
                  </a:cubicBezTo>
                  <a:cubicBezTo>
                    <a:pt x="3" y="0"/>
                    <a:pt x="3" y="0"/>
                    <a:pt x="3" y="0"/>
                  </a:cubicBezTo>
                  <a:cubicBezTo>
                    <a:pt x="23" y="0"/>
                    <a:pt x="23" y="0"/>
                    <a:pt x="23" y="0"/>
                  </a:cubicBezTo>
                  <a:cubicBezTo>
                    <a:pt x="23" y="7"/>
                    <a:pt x="23" y="7"/>
                    <a:pt x="23" y="7"/>
                  </a:cubicBezTo>
                  <a:cubicBezTo>
                    <a:pt x="10" y="7"/>
                    <a:pt x="10" y="7"/>
                    <a:pt x="10" y="7"/>
                  </a:cubicBezTo>
                  <a:cubicBezTo>
                    <a:pt x="10" y="15"/>
                    <a:pt x="10" y="15"/>
                    <a:pt x="10" y="15"/>
                  </a:cubicBezTo>
                  <a:cubicBezTo>
                    <a:pt x="12" y="15"/>
                    <a:pt x="12" y="15"/>
                    <a:pt x="12" y="15"/>
                  </a:cubicBezTo>
                  <a:cubicBezTo>
                    <a:pt x="14" y="15"/>
                    <a:pt x="16" y="15"/>
                    <a:pt x="17" y="16"/>
                  </a:cubicBezTo>
                  <a:cubicBezTo>
                    <a:pt x="19" y="17"/>
                    <a:pt x="20" y="17"/>
                    <a:pt x="21" y="19"/>
                  </a:cubicBezTo>
                  <a:cubicBezTo>
                    <a:pt x="22" y="20"/>
                    <a:pt x="23" y="21"/>
                    <a:pt x="24" y="23"/>
                  </a:cubicBezTo>
                  <a:cubicBezTo>
                    <a:pt x="24" y="24"/>
                    <a:pt x="24" y="26"/>
                    <a:pt x="24" y="28"/>
                  </a:cubicBezTo>
                  <a:cubicBezTo>
                    <a:pt x="24" y="30"/>
                    <a:pt x="24" y="32"/>
                    <a:pt x="23" y="34"/>
                  </a:cubicBezTo>
                  <a:cubicBezTo>
                    <a:pt x="23" y="35"/>
                    <a:pt x="21" y="37"/>
                    <a:pt x="20" y="38"/>
                  </a:cubicBezTo>
                  <a:cubicBezTo>
                    <a:pt x="19" y="39"/>
                    <a:pt x="17" y="40"/>
                    <a:pt x="15" y="41"/>
                  </a:cubicBezTo>
                  <a:cubicBezTo>
                    <a:pt x="13" y="41"/>
                    <a:pt x="11" y="41"/>
                    <a:pt x="9" y="41"/>
                  </a:cubicBezTo>
                  <a:cubicBezTo>
                    <a:pt x="8" y="41"/>
                    <a:pt x="6" y="41"/>
                    <a:pt x="4" y="41"/>
                  </a:cubicBezTo>
                  <a:cubicBezTo>
                    <a:pt x="3" y="41"/>
                    <a:pt x="1" y="40"/>
                    <a:pt x="0" y="40"/>
                  </a:cubicBezTo>
                  <a:cubicBezTo>
                    <a:pt x="2" y="34"/>
                    <a:pt x="2" y="34"/>
                    <a:pt x="2" y="34"/>
                  </a:cubicBezTo>
                  <a:cubicBezTo>
                    <a:pt x="3" y="34"/>
                    <a:pt x="4" y="34"/>
                    <a:pt x="5" y="35"/>
                  </a:cubicBezTo>
                  <a:cubicBezTo>
                    <a:pt x="6" y="35"/>
                    <a:pt x="8"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8" name="Freeform 537"/>
            <p:cNvSpPr>
              <a:spLocks/>
            </p:cNvSpPr>
            <p:nvPr/>
          </p:nvSpPr>
          <p:spPr bwMode="auto">
            <a:xfrm>
              <a:off x="3979029" y="2443021"/>
              <a:ext cx="56743" cy="98287"/>
            </a:xfrm>
            <a:custGeom>
              <a:avLst/>
              <a:gdLst>
                <a:gd name="T0" fmla="*/ 9 w 24"/>
                <a:gd name="T1" fmla="*/ 35 h 41"/>
                <a:gd name="T2" fmla="*/ 15 w 24"/>
                <a:gd name="T3" fmla="*/ 33 h 41"/>
                <a:gd name="T4" fmla="*/ 17 w 24"/>
                <a:gd name="T5" fmla="*/ 28 h 41"/>
                <a:gd name="T6" fmla="*/ 14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10 w 24"/>
                <a:gd name="T19" fmla="*/ 7 h 41"/>
                <a:gd name="T20" fmla="*/ 10 w 24"/>
                <a:gd name="T21" fmla="*/ 15 h 41"/>
                <a:gd name="T22" fmla="*/ 12 w 24"/>
                <a:gd name="T23" fmla="*/ 15 h 41"/>
                <a:gd name="T24" fmla="*/ 17 w 24"/>
                <a:gd name="T25" fmla="*/ 16 h 41"/>
                <a:gd name="T26" fmla="*/ 21 w 24"/>
                <a:gd name="T27" fmla="*/ 18 h 41"/>
                <a:gd name="T28" fmla="*/ 23 w 24"/>
                <a:gd name="T29" fmla="*/ 22 h 41"/>
                <a:gd name="T30" fmla="*/ 24 w 24"/>
                <a:gd name="T31" fmla="*/ 28 h 41"/>
                <a:gd name="T32" fmla="*/ 23 w 24"/>
                <a:gd name="T33" fmla="*/ 34 h 41"/>
                <a:gd name="T34" fmla="*/ 20 w 24"/>
                <a:gd name="T35" fmla="*/ 38 h 41"/>
                <a:gd name="T36" fmla="*/ 15 w 24"/>
                <a:gd name="T37" fmla="*/ 41 h 41"/>
                <a:gd name="T38" fmla="*/ 9 w 24"/>
                <a:gd name="T39" fmla="*/ 41 h 41"/>
                <a:gd name="T40" fmla="*/ 4 w 24"/>
                <a:gd name="T41" fmla="*/ 41 h 41"/>
                <a:gd name="T42" fmla="*/ 0 w 24"/>
                <a:gd name="T43" fmla="*/ 40 h 41"/>
                <a:gd name="T44" fmla="*/ 2 w 24"/>
                <a:gd name="T45" fmla="*/ 34 h 41"/>
                <a:gd name="T46" fmla="*/ 5 w 24"/>
                <a:gd name="T47" fmla="*/ 34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1" y="35"/>
                    <a:pt x="13" y="34"/>
                    <a:pt x="15" y="33"/>
                  </a:cubicBezTo>
                  <a:cubicBezTo>
                    <a:pt x="16" y="32"/>
                    <a:pt x="17" y="30"/>
                    <a:pt x="17" y="28"/>
                  </a:cubicBezTo>
                  <a:cubicBezTo>
                    <a:pt x="17" y="26"/>
                    <a:pt x="16" y="24"/>
                    <a:pt x="14" y="23"/>
                  </a:cubicBezTo>
                  <a:cubicBezTo>
                    <a:pt x="13" y="22"/>
                    <a:pt x="11" y="21"/>
                    <a:pt x="8" y="21"/>
                  </a:cubicBezTo>
                  <a:cubicBezTo>
                    <a:pt x="3" y="21"/>
                    <a:pt x="3" y="21"/>
                    <a:pt x="3" y="21"/>
                  </a:cubicBezTo>
                  <a:cubicBezTo>
                    <a:pt x="3" y="0"/>
                    <a:pt x="3" y="0"/>
                    <a:pt x="3" y="0"/>
                  </a:cubicBezTo>
                  <a:cubicBezTo>
                    <a:pt x="23" y="0"/>
                    <a:pt x="23" y="0"/>
                    <a:pt x="23" y="0"/>
                  </a:cubicBezTo>
                  <a:cubicBezTo>
                    <a:pt x="23" y="7"/>
                    <a:pt x="23" y="7"/>
                    <a:pt x="23" y="7"/>
                  </a:cubicBezTo>
                  <a:cubicBezTo>
                    <a:pt x="10" y="7"/>
                    <a:pt x="10" y="7"/>
                    <a:pt x="10" y="7"/>
                  </a:cubicBezTo>
                  <a:cubicBezTo>
                    <a:pt x="10" y="15"/>
                    <a:pt x="10" y="15"/>
                    <a:pt x="10" y="15"/>
                  </a:cubicBezTo>
                  <a:cubicBezTo>
                    <a:pt x="12" y="15"/>
                    <a:pt x="12" y="15"/>
                    <a:pt x="12" y="15"/>
                  </a:cubicBezTo>
                  <a:cubicBezTo>
                    <a:pt x="14" y="15"/>
                    <a:pt x="15" y="15"/>
                    <a:pt x="17" y="16"/>
                  </a:cubicBezTo>
                  <a:cubicBezTo>
                    <a:pt x="19" y="17"/>
                    <a:pt x="20" y="17"/>
                    <a:pt x="21" y="18"/>
                  </a:cubicBezTo>
                  <a:cubicBezTo>
                    <a:pt x="22" y="20"/>
                    <a:pt x="23" y="21"/>
                    <a:pt x="23" y="22"/>
                  </a:cubicBezTo>
                  <a:cubicBezTo>
                    <a:pt x="24" y="24"/>
                    <a:pt x="24" y="26"/>
                    <a:pt x="24" y="28"/>
                  </a:cubicBezTo>
                  <a:cubicBezTo>
                    <a:pt x="24" y="30"/>
                    <a:pt x="24" y="32"/>
                    <a:pt x="23" y="34"/>
                  </a:cubicBezTo>
                  <a:cubicBezTo>
                    <a:pt x="22" y="35"/>
                    <a:pt x="21" y="37"/>
                    <a:pt x="20" y="38"/>
                  </a:cubicBezTo>
                  <a:cubicBezTo>
                    <a:pt x="19" y="39"/>
                    <a:pt x="17" y="40"/>
                    <a:pt x="15" y="41"/>
                  </a:cubicBezTo>
                  <a:cubicBezTo>
                    <a:pt x="13" y="41"/>
                    <a:pt x="11" y="41"/>
                    <a:pt x="9" y="41"/>
                  </a:cubicBezTo>
                  <a:cubicBezTo>
                    <a:pt x="7" y="41"/>
                    <a:pt x="6" y="41"/>
                    <a:pt x="4" y="41"/>
                  </a:cubicBezTo>
                  <a:cubicBezTo>
                    <a:pt x="3" y="41"/>
                    <a:pt x="1" y="40"/>
                    <a:pt x="0" y="40"/>
                  </a:cubicBezTo>
                  <a:cubicBezTo>
                    <a:pt x="2" y="34"/>
                    <a:pt x="2" y="34"/>
                    <a:pt x="2" y="34"/>
                  </a:cubicBezTo>
                  <a:cubicBezTo>
                    <a:pt x="3" y="34"/>
                    <a:pt x="4" y="34"/>
                    <a:pt x="5" y="34"/>
                  </a:cubicBezTo>
                  <a:cubicBezTo>
                    <a:pt x="6" y="35"/>
                    <a:pt x="7"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9" name="Freeform 538"/>
            <p:cNvSpPr>
              <a:spLocks/>
            </p:cNvSpPr>
            <p:nvPr/>
          </p:nvSpPr>
          <p:spPr bwMode="auto">
            <a:xfrm>
              <a:off x="4984187" y="1638490"/>
              <a:ext cx="59783" cy="61809"/>
            </a:xfrm>
            <a:custGeom>
              <a:avLst/>
              <a:gdLst>
                <a:gd name="T0" fmla="*/ 0 w 59"/>
                <a:gd name="T1" fmla="*/ 24 h 61"/>
                <a:gd name="T2" fmla="*/ 21 w 59"/>
                <a:gd name="T3" fmla="*/ 24 h 61"/>
                <a:gd name="T4" fmla="*/ 21 w 59"/>
                <a:gd name="T5" fmla="*/ 0 h 61"/>
                <a:gd name="T6" fmla="*/ 38 w 59"/>
                <a:gd name="T7" fmla="*/ 0 h 61"/>
                <a:gd name="T8" fmla="*/ 38 w 59"/>
                <a:gd name="T9" fmla="*/ 24 h 61"/>
                <a:gd name="T10" fmla="*/ 59 w 59"/>
                <a:gd name="T11" fmla="*/ 24 h 61"/>
                <a:gd name="T12" fmla="*/ 59 w 59"/>
                <a:gd name="T13" fmla="*/ 38 h 61"/>
                <a:gd name="T14" fmla="*/ 38 w 59"/>
                <a:gd name="T15" fmla="*/ 38 h 61"/>
                <a:gd name="T16" fmla="*/ 38 w 59"/>
                <a:gd name="T17" fmla="*/ 61 h 61"/>
                <a:gd name="T18" fmla="*/ 21 w 59"/>
                <a:gd name="T19" fmla="*/ 61 h 61"/>
                <a:gd name="T20" fmla="*/ 21 w 59"/>
                <a:gd name="T21" fmla="*/ 38 h 61"/>
                <a:gd name="T22" fmla="*/ 0 w 59"/>
                <a:gd name="T23" fmla="*/ 38 h 61"/>
                <a:gd name="T24" fmla="*/ 0 w 59"/>
                <a:gd name="T25" fmla="*/ 2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1">
                  <a:moveTo>
                    <a:pt x="0" y="24"/>
                  </a:moveTo>
                  <a:lnTo>
                    <a:pt x="21" y="24"/>
                  </a:lnTo>
                  <a:lnTo>
                    <a:pt x="21" y="0"/>
                  </a:lnTo>
                  <a:lnTo>
                    <a:pt x="38" y="0"/>
                  </a:lnTo>
                  <a:lnTo>
                    <a:pt x="38" y="24"/>
                  </a:lnTo>
                  <a:lnTo>
                    <a:pt x="59" y="24"/>
                  </a:lnTo>
                  <a:lnTo>
                    <a:pt x="59" y="38"/>
                  </a:lnTo>
                  <a:lnTo>
                    <a:pt x="38" y="38"/>
                  </a:lnTo>
                  <a:lnTo>
                    <a:pt x="38" y="61"/>
                  </a:lnTo>
                  <a:lnTo>
                    <a:pt x="21" y="61"/>
                  </a:lnTo>
                  <a:lnTo>
                    <a:pt x="21" y="38"/>
                  </a:lnTo>
                  <a:lnTo>
                    <a:pt x="0" y="38"/>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0" name="Freeform 539"/>
            <p:cNvSpPr>
              <a:spLocks/>
            </p:cNvSpPr>
            <p:nvPr/>
          </p:nvSpPr>
          <p:spPr bwMode="auto">
            <a:xfrm>
              <a:off x="5060182" y="1617211"/>
              <a:ext cx="57756" cy="98287"/>
            </a:xfrm>
            <a:custGeom>
              <a:avLst/>
              <a:gdLst>
                <a:gd name="T0" fmla="*/ 23 w 24"/>
                <a:gd name="T1" fmla="*/ 11 h 41"/>
                <a:gd name="T2" fmla="*/ 22 w 24"/>
                <a:gd name="T3" fmla="*/ 17 h 41"/>
                <a:gd name="T4" fmla="*/ 19 w 24"/>
                <a:gd name="T5" fmla="*/ 23 h 41"/>
                <a:gd name="T6" fmla="*/ 16 w 24"/>
                <a:gd name="T7" fmla="*/ 28 h 41"/>
                <a:gd name="T8" fmla="*/ 12 w 24"/>
                <a:gd name="T9" fmla="*/ 33 h 41"/>
                <a:gd name="T10" fmla="*/ 9 w 24"/>
                <a:gd name="T11" fmla="*/ 35 h 41"/>
                <a:gd name="T12" fmla="*/ 9 w 24"/>
                <a:gd name="T13" fmla="*/ 36 h 41"/>
                <a:gd name="T14" fmla="*/ 13 w 24"/>
                <a:gd name="T15" fmla="*/ 35 h 41"/>
                <a:gd name="T16" fmla="*/ 24 w 24"/>
                <a:gd name="T17" fmla="*/ 35 h 41"/>
                <a:gd name="T18" fmla="*/ 24 w 24"/>
                <a:gd name="T19" fmla="*/ 41 h 41"/>
                <a:gd name="T20" fmla="*/ 0 w 24"/>
                <a:gd name="T21" fmla="*/ 41 h 41"/>
                <a:gd name="T22" fmla="*/ 0 w 24"/>
                <a:gd name="T23" fmla="*/ 37 h 41"/>
                <a:gd name="T24" fmla="*/ 3 w 24"/>
                <a:gd name="T25" fmla="*/ 34 h 41"/>
                <a:gd name="T26" fmla="*/ 6 w 24"/>
                <a:gd name="T27" fmla="*/ 30 h 41"/>
                <a:gd name="T28" fmla="*/ 10 w 24"/>
                <a:gd name="T29" fmla="*/ 25 h 41"/>
                <a:gd name="T30" fmla="*/ 13 w 24"/>
                <a:gd name="T31" fmla="*/ 21 h 41"/>
                <a:gd name="T32" fmla="*/ 15 w 24"/>
                <a:gd name="T33" fmla="*/ 16 h 41"/>
                <a:gd name="T34" fmla="*/ 16 w 24"/>
                <a:gd name="T35" fmla="*/ 12 h 41"/>
                <a:gd name="T36" fmla="*/ 14 w 24"/>
                <a:gd name="T37" fmla="*/ 8 h 41"/>
                <a:gd name="T38" fmla="*/ 10 w 24"/>
                <a:gd name="T39" fmla="*/ 7 h 41"/>
                <a:gd name="T40" fmla="*/ 6 w 24"/>
                <a:gd name="T41" fmla="*/ 7 h 41"/>
                <a:gd name="T42" fmla="*/ 3 w 24"/>
                <a:gd name="T43" fmla="*/ 9 h 41"/>
                <a:gd name="T44" fmla="*/ 0 w 24"/>
                <a:gd name="T45" fmla="*/ 4 h 41"/>
                <a:gd name="T46" fmla="*/ 5 w 24"/>
                <a:gd name="T47" fmla="*/ 1 h 41"/>
                <a:gd name="T48" fmla="*/ 12 w 24"/>
                <a:gd name="T49" fmla="*/ 0 h 41"/>
                <a:gd name="T50" fmla="*/ 16 w 24"/>
                <a:gd name="T51" fmla="*/ 1 h 41"/>
                <a:gd name="T52" fmla="*/ 20 w 24"/>
                <a:gd name="T53" fmla="*/ 3 h 41"/>
                <a:gd name="T54" fmla="*/ 22 w 24"/>
                <a:gd name="T55" fmla="*/ 6 h 41"/>
                <a:gd name="T56" fmla="*/ 23 w 24"/>
                <a:gd name="T57"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41">
                  <a:moveTo>
                    <a:pt x="23" y="11"/>
                  </a:moveTo>
                  <a:cubicBezTo>
                    <a:pt x="23" y="13"/>
                    <a:pt x="23" y="15"/>
                    <a:pt x="22" y="17"/>
                  </a:cubicBezTo>
                  <a:cubicBezTo>
                    <a:pt x="21" y="19"/>
                    <a:pt x="20" y="21"/>
                    <a:pt x="19" y="23"/>
                  </a:cubicBezTo>
                  <a:cubicBezTo>
                    <a:pt x="18" y="24"/>
                    <a:pt x="17" y="26"/>
                    <a:pt x="16" y="28"/>
                  </a:cubicBezTo>
                  <a:cubicBezTo>
                    <a:pt x="14" y="30"/>
                    <a:pt x="13" y="32"/>
                    <a:pt x="12" y="33"/>
                  </a:cubicBezTo>
                  <a:cubicBezTo>
                    <a:pt x="9" y="35"/>
                    <a:pt x="9" y="35"/>
                    <a:pt x="9" y="35"/>
                  </a:cubicBezTo>
                  <a:cubicBezTo>
                    <a:pt x="9" y="36"/>
                    <a:pt x="9" y="36"/>
                    <a:pt x="9" y="36"/>
                  </a:cubicBezTo>
                  <a:cubicBezTo>
                    <a:pt x="13" y="35"/>
                    <a:pt x="13" y="35"/>
                    <a:pt x="13" y="35"/>
                  </a:cubicBezTo>
                  <a:cubicBezTo>
                    <a:pt x="24" y="35"/>
                    <a:pt x="24" y="35"/>
                    <a:pt x="24" y="35"/>
                  </a:cubicBezTo>
                  <a:cubicBezTo>
                    <a:pt x="24" y="41"/>
                    <a:pt x="24" y="41"/>
                    <a:pt x="24" y="41"/>
                  </a:cubicBezTo>
                  <a:cubicBezTo>
                    <a:pt x="0" y="41"/>
                    <a:pt x="0" y="41"/>
                    <a:pt x="0" y="41"/>
                  </a:cubicBezTo>
                  <a:cubicBezTo>
                    <a:pt x="0" y="37"/>
                    <a:pt x="0" y="37"/>
                    <a:pt x="0" y="37"/>
                  </a:cubicBezTo>
                  <a:cubicBezTo>
                    <a:pt x="1" y="36"/>
                    <a:pt x="2" y="35"/>
                    <a:pt x="3" y="34"/>
                  </a:cubicBezTo>
                  <a:cubicBezTo>
                    <a:pt x="4" y="33"/>
                    <a:pt x="5" y="31"/>
                    <a:pt x="6" y="30"/>
                  </a:cubicBezTo>
                  <a:cubicBezTo>
                    <a:pt x="8" y="28"/>
                    <a:pt x="9" y="27"/>
                    <a:pt x="10" y="25"/>
                  </a:cubicBezTo>
                  <a:cubicBezTo>
                    <a:pt x="11" y="24"/>
                    <a:pt x="12" y="22"/>
                    <a:pt x="13" y="21"/>
                  </a:cubicBezTo>
                  <a:cubicBezTo>
                    <a:pt x="14" y="19"/>
                    <a:pt x="14" y="18"/>
                    <a:pt x="15" y="16"/>
                  </a:cubicBezTo>
                  <a:cubicBezTo>
                    <a:pt x="15" y="15"/>
                    <a:pt x="16" y="13"/>
                    <a:pt x="16" y="12"/>
                  </a:cubicBezTo>
                  <a:cubicBezTo>
                    <a:pt x="16" y="11"/>
                    <a:pt x="15" y="9"/>
                    <a:pt x="14" y="8"/>
                  </a:cubicBezTo>
                  <a:cubicBezTo>
                    <a:pt x="13" y="7"/>
                    <a:pt x="12" y="7"/>
                    <a:pt x="10" y="7"/>
                  </a:cubicBezTo>
                  <a:cubicBezTo>
                    <a:pt x="9" y="7"/>
                    <a:pt x="8" y="7"/>
                    <a:pt x="6" y="7"/>
                  </a:cubicBezTo>
                  <a:cubicBezTo>
                    <a:pt x="5" y="8"/>
                    <a:pt x="4" y="9"/>
                    <a:pt x="3" y="9"/>
                  </a:cubicBezTo>
                  <a:cubicBezTo>
                    <a:pt x="0" y="4"/>
                    <a:pt x="0" y="4"/>
                    <a:pt x="0" y="4"/>
                  </a:cubicBezTo>
                  <a:cubicBezTo>
                    <a:pt x="2" y="3"/>
                    <a:pt x="3" y="2"/>
                    <a:pt x="5" y="1"/>
                  </a:cubicBezTo>
                  <a:cubicBezTo>
                    <a:pt x="7" y="0"/>
                    <a:pt x="9" y="0"/>
                    <a:pt x="12" y="0"/>
                  </a:cubicBezTo>
                  <a:cubicBezTo>
                    <a:pt x="13" y="0"/>
                    <a:pt x="15" y="0"/>
                    <a:pt x="16" y="1"/>
                  </a:cubicBezTo>
                  <a:cubicBezTo>
                    <a:pt x="18" y="1"/>
                    <a:pt x="19" y="2"/>
                    <a:pt x="20" y="3"/>
                  </a:cubicBezTo>
                  <a:cubicBezTo>
                    <a:pt x="21" y="4"/>
                    <a:pt x="22" y="5"/>
                    <a:pt x="22" y="6"/>
                  </a:cubicBezTo>
                  <a:cubicBezTo>
                    <a:pt x="23" y="7"/>
                    <a:pt x="23" y="9"/>
                    <a:pt x="23"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1" name="Freeform 540"/>
            <p:cNvSpPr>
              <a:spLocks/>
            </p:cNvSpPr>
            <p:nvPr/>
          </p:nvSpPr>
          <p:spPr bwMode="auto">
            <a:xfrm>
              <a:off x="5137190" y="1619238"/>
              <a:ext cx="57756" cy="98287"/>
            </a:xfrm>
            <a:custGeom>
              <a:avLst/>
              <a:gdLst>
                <a:gd name="T0" fmla="*/ 9 w 24"/>
                <a:gd name="T1" fmla="*/ 34 h 41"/>
                <a:gd name="T2" fmla="*/ 15 w 24"/>
                <a:gd name="T3" fmla="*/ 33 h 41"/>
                <a:gd name="T4" fmla="*/ 17 w 24"/>
                <a:gd name="T5" fmla="*/ 27 h 41"/>
                <a:gd name="T6" fmla="*/ 15 w 24"/>
                <a:gd name="T7" fmla="*/ 22 h 41"/>
                <a:gd name="T8" fmla="*/ 8 w 24"/>
                <a:gd name="T9" fmla="*/ 21 h 41"/>
                <a:gd name="T10" fmla="*/ 3 w 24"/>
                <a:gd name="T11" fmla="*/ 21 h 41"/>
                <a:gd name="T12" fmla="*/ 3 w 24"/>
                <a:gd name="T13" fmla="*/ 0 h 41"/>
                <a:gd name="T14" fmla="*/ 23 w 24"/>
                <a:gd name="T15" fmla="*/ 0 h 41"/>
                <a:gd name="T16" fmla="*/ 23 w 24"/>
                <a:gd name="T17" fmla="*/ 7 h 41"/>
                <a:gd name="T18" fmla="*/ 10 w 24"/>
                <a:gd name="T19" fmla="*/ 7 h 41"/>
                <a:gd name="T20" fmla="*/ 10 w 24"/>
                <a:gd name="T21" fmla="*/ 15 h 41"/>
                <a:gd name="T22" fmla="*/ 12 w 24"/>
                <a:gd name="T23" fmla="*/ 14 h 41"/>
                <a:gd name="T24" fmla="*/ 17 w 24"/>
                <a:gd name="T25" fmla="*/ 15 h 41"/>
                <a:gd name="T26" fmla="*/ 21 w 24"/>
                <a:gd name="T27" fmla="*/ 18 h 41"/>
                <a:gd name="T28" fmla="*/ 24 w 24"/>
                <a:gd name="T29" fmla="*/ 22 h 41"/>
                <a:gd name="T30" fmla="*/ 24 w 24"/>
                <a:gd name="T31" fmla="*/ 27 h 41"/>
                <a:gd name="T32" fmla="*/ 23 w 24"/>
                <a:gd name="T33" fmla="*/ 33 h 41"/>
                <a:gd name="T34" fmla="*/ 20 w 24"/>
                <a:gd name="T35" fmla="*/ 38 h 41"/>
                <a:gd name="T36" fmla="*/ 15 w 24"/>
                <a:gd name="T37" fmla="*/ 40 h 41"/>
                <a:gd name="T38" fmla="*/ 9 w 24"/>
                <a:gd name="T39" fmla="*/ 41 h 41"/>
                <a:gd name="T40" fmla="*/ 4 w 24"/>
                <a:gd name="T41" fmla="*/ 41 h 41"/>
                <a:gd name="T42" fmla="*/ 0 w 24"/>
                <a:gd name="T43" fmla="*/ 39 h 41"/>
                <a:gd name="T44" fmla="*/ 2 w 24"/>
                <a:gd name="T45" fmla="*/ 33 h 41"/>
                <a:gd name="T46" fmla="*/ 5 w 24"/>
                <a:gd name="T47" fmla="*/ 34 h 41"/>
                <a:gd name="T48" fmla="*/ 9 w 24"/>
                <a:gd name="T49"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4"/>
                  </a:moveTo>
                  <a:cubicBezTo>
                    <a:pt x="12" y="34"/>
                    <a:pt x="14" y="34"/>
                    <a:pt x="15" y="33"/>
                  </a:cubicBezTo>
                  <a:cubicBezTo>
                    <a:pt x="16" y="31"/>
                    <a:pt x="17" y="30"/>
                    <a:pt x="17" y="27"/>
                  </a:cubicBezTo>
                  <a:cubicBezTo>
                    <a:pt x="17" y="25"/>
                    <a:pt x="16" y="23"/>
                    <a:pt x="15" y="22"/>
                  </a:cubicBezTo>
                  <a:cubicBezTo>
                    <a:pt x="13" y="21"/>
                    <a:pt x="11" y="21"/>
                    <a:pt x="8" y="21"/>
                  </a:cubicBezTo>
                  <a:cubicBezTo>
                    <a:pt x="3" y="21"/>
                    <a:pt x="3" y="21"/>
                    <a:pt x="3" y="21"/>
                  </a:cubicBezTo>
                  <a:cubicBezTo>
                    <a:pt x="3" y="0"/>
                    <a:pt x="3" y="0"/>
                    <a:pt x="3" y="0"/>
                  </a:cubicBezTo>
                  <a:cubicBezTo>
                    <a:pt x="23" y="0"/>
                    <a:pt x="23" y="0"/>
                    <a:pt x="23" y="0"/>
                  </a:cubicBezTo>
                  <a:cubicBezTo>
                    <a:pt x="23" y="7"/>
                    <a:pt x="23" y="7"/>
                    <a:pt x="23" y="7"/>
                  </a:cubicBezTo>
                  <a:cubicBezTo>
                    <a:pt x="10" y="7"/>
                    <a:pt x="10" y="7"/>
                    <a:pt x="10" y="7"/>
                  </a:cubicBezTo>
                  <a:cubicBezTo>
                    <a:pt x="10" y="15"/>
                    <a:pt x="10" y="15"/>
                    <a:pt x="10" y="15"/>
                  </a:cubicBezTo>
                  <a:cubicBezTo>
                    <a:pt x="12" y="14"/>
                    <a:pt x="12" y="14"/>
                    <a:pt x="12" y="14"/>
                  </a:cubicBezTo>
                  <a:cubicBezTo>
                    <a:pt x="14" y="15"/>
                    <a:pt x="16" y="15"/>
                    <a:pt x="17" y="15"/>
                  </a:cubicBezTo>
                  <a:cubicBezTo>
                    <a:pt x="19" y="16"/>
                    <a:pt x="20" y="17"/>
                    <a:pt x="21" y="18"/>
                  </a:cubicBezTo>
                  <a:cubicBezTo>
                    <a:pt x="22" y="19"/>
                    <a:pt x="23" y="20"/>
                    <a:pt x="24" y="22"/>
                  </a:cubicBezTo>
                  <a:cubicBezTo>
                    <a:pt x="24" y="24"/>
                    <a:pt x="24" y="25"/>
                    <a:pt x="24" y="27"/>
                  </a:cubicBezTo>
                  <a:cubicBezTo>
                    <a:pt x="24" y="29"/>
                    <a:pt x="24" y="31"/>
                    <a:pt x="23" y="33"/>
                  </a:cubicBezTo>
                  <a:cubicBezTo>
                    <a:pt x="23" y="35"/>
                    <a:pt x="21" y="36"/>
                    <a:pt x="20" y="38"/>
                  </a:cubicBezTo>
                  <a:cubicBezTo>
                    <a:pt x="19" y="39"/>
                    <a:pt x="17" y="40"/>
                    <a:pt x="15" y="40"/>
                  </a:cubicBezTo>
                  <a:cubicBezTo>
                    <a:pt x="13" y="41"/>
                    <a:pt x="11" y="41"/>
                    <a:pt x="9" y="41"/>
                  </a:cubicBezTo>
                  <a:cubicBezTo>
                    <a:pt x="8" y="41"/>
                    <a:pt x="6" y="41"/>
                    <a:pt x="4" y="41"/>
                  </a:cubicBezTo>
                  <a:cubicBezTo>
                    <a:pt x="3" y="40"/>
                    <a:pt x="1" y="40"/>
                    <a:pt x="0" y="39"/>
                  </a:cubicBezTo>
                  <a:cubicBezTo>
                    <a:pt x="2" y="33"/>
                    <a:pt x="2" y="33"/>
                    <a:pt x="2" y="33"/>
                  </a:cubicBezTo>
                  <a:cubicBezTo>
                    <a:pt x="3" y="34"/>
                    <a:pt x="4" y="34"/>
                    <a:pt x="5" y="34"/>
                  </a:cubicBezTo>
                  <a:cubicBezTo>
                    <a:pt x="6" y="34"/>
                    <a:pt x="8" y="34"/>
                    <a:pt x="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2" name="Freeform 544"/>
            <p:cNvSpPr>
              <a:spLocks/>
            </p:cNvSpPr>
            <p:nvPr/>
          </p:nvSpPr>
          <p:spPr bwMode="auto">
            <a:xfrm>
              <a:off x="2392258" y="2435928"/>
              <a:ext cx="59783" cy="61809"/>
            </a:xfrm>
            <a:custGeom>
              <a:avLst/>
              <a:gdLst>
                <a:gd name="T0" fmla="*/ 0 w 59"/>
                <a:gd name="T1" fmla="*/ 23 h 61"/>
                <a:gd name="T2" fmla="*/ 21 w 59"/>
                <a:gd name="T3" fmla="*/ 23 h 61"/>
                <a:gd name="T4" fmla="*/ 21 w 59"/>
                <a:gd name="T5" fmla="*/ 0 h 61"/>
                <a:gd name="T6" fmla="*/ 37 w 59"/>
                <a:gd name="T7" fmla="*/ 0 h 61"/>
                <a:gd name="T8" fmla="*/ 37 w 59"/>
                <a:gd name="T9" fmla="*/ 23 h 61"/>
                <a:gd name="T10" fmla="*/ 59 w 59"/>
                <a:gd name="T11" fmla="*/ 23 h 61"/>
                <a:gd name="T12" fmla="*/ 59 w 59"/>
                <a:gd name="T13" fmla="*/ 37 h 61"/>
                <a:gd name="T14" fmla="*/ 37 w 59"/>
                <a:gd name="T15" fmla="*/ 37 h 61"/>
                <a:gd name="T16" fmla="*/ 37 w 59"/>
                <a:gd name="T17" fmla="*/ 61 h 61"/>
                <a:gd name="T18" fmla="*/ 21 w 59"/>
                <a:gd name="T19" fmla="*/ 61 h 61"/>
                <a:gd name="T20" fmla="*/ 21 w 59"/>
                <a:gd name="T21" fmla="*/ 37 h 61"/>
                <a:gd name="T22" fmla="*/ 0 w 59"/>
                <a:gd name="T23" fmla="*/ 37 h 61"/>
                <a:gd name="T24" fmla="*/ 0 w 59"/>
                <a:gd name="T25"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1">
                  <a:moveTo>
                    <a:pt x="0" y="23"/>
                  </a:moveTo>
                  <a:lnTo>
                    <a:pt x="21" y="23"/>
                  </a:lnTo>
                  <a:lnTo>
                    <a:pt x="21" y="0"/>
                  </a:lnTo>
                  <a:lnTo>
                    <a:pt x="37" y="0"/>
                  </a:lnTo>
                  <a:lnTo>
                    <a:pt x="37" y="23"/>
                  </a:lnTo>
                  <a:lnTo>
                    <a:pt x="59" y="23"/>
                  </a:lnTo>
                  <a:lnTo>
                    <a:pt x="59" y="37"/>
                  </a:lnTo>
                  <a:lnTo>
                    <a:pt x="37" y="37"/>
                  </a:lnTo>
                  <a:lnTo>
                    <a:pt x="37" y="61"/>
                  </a:lnTo>
                  <a:lnTo>
                    <a:pt x="21" y="61"/>
                  </a:lnTo>
                  <a:lnTo>
                    <a:pt x="21" y="37"/>
                  </a:lnTo>
                  <a:lnTo>
                    <a:pt x="0" y="37"/>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3" name="Freeform 545"/>
            <p:cNvSpPr>
              <a:spLocks/>
            </p:cNvSpPr>
            <p:nvPr/>
          </p:nvSpPr>
          <p:spPr bwMode="auto">
            <a:xfrm>
              <a:off x="2468253" y="2416676"/>
              <a:ext cx="57756" cy="98287"/>
            </a:xfrm>
            <a:custGeom>
              <a:avLst/>
              <a:gdLst>
                <a:gd name="T0" fmla="*/ 9 w 24"/>
                <a:gd name="T1" fmla="*/ 35 h 41"/>
                <a:gd name="T2" fmla="*/ 15 w 24"/>
                <a:gd name="T3" fmla="*/ 33 h 41"/>
                <a:gd name="T4" fmla="*/ 17 w 24"/>
                <a:gd name="T5" fmla="*/ 29 h 41"/>
                <a:gd name="T6" fmla="*/ 15 w 24"/>
                <a:gd name="T7" fmla="*/ 24 h 41"/>
                <a:gd name="T8" fmla="*/ 9 w 24"/>
                <a:gd name="T9" fmla="*/ 22 h 41"/>
                <a:gd name="T10" fmla="*/ 4 w 24"/>
                <a:gd name="T11" fmla="*/ 22 h 41"/>
                <a:gd name="T12" fmla="*/ 4 w 24"/>
                <a:gd name="T13" fmla="*/ 18 h 41"/>
                <a:gd name="T14" fmla="*/ 11 w 24"/>
                <a:gd name="T15" fmla="*/ 9 h 41"/>
                <a:gd name="T16" fmla="*/ 15 w 24"/>
                <a:gd name="T17" fmla="*/ 6 h 41"/>
                <a:gd name="T18" fmla="*/ 10 w 24"/>
                <a:gd name="T19" fmla="*/ 7 h 41"/>
                <a:gd name="T20" fmla="*/ 0 w 24"/>
                <a:gd name="T21" fmla="*/ 7 h 41"/>
                <a:gd name="T22" fmla="*/ 0 w 24"/>
                <a:gd name="T23" fmla="*/ 0 h 41"/>
                <a:gd name="T24" fmla="*/ 22 w 24"/>
                <a:gd name="T25" fmla="*/ 0 h 41"/>
                <a:gd name="T26" fmla="*/ 22 w 24"/>
                <a:gd name="T27" fmla="*/ 4 h 41"/>
                <a:gd name="T28" fmla="*/ 14 w 24"/>
                <a:gd name="T29" fmla="*/ 15 h 41"/>
                <a:gd name="T30" fmla="*/ 12 w 24"/>
                <a:gd name="T31" fmla="*/ 17 h 41"/>
                <a:gd name="T32" fmla="*/ 12 w 24"/>
                <a:gd name="T33" fmla="*/ 17 h 41"/>
                <a:gd name="T34" fmla="*/ 14 w 24"/>
                <a:gd name="T35" fmla="*/ 17 h 41"/>
                <a:gd name="T36" fmla="*/ 18 w 24"/>
                <a:gd name="T37" fmla="*/ 18 h 41"/>
                <a:gd name="T38" fmla="*/ 21 w 24"/>
                <a:gd name="T39" fmla="*/ 20 h 41"/>
                <a:gd name="T40" fmla="*/ 23 w 24"/>
                <a:gd name="T41" fmla="*/ 23 h 41"/>
                <a:gd name="T42" fmla="*/ 24 w 24"/>
                <a:gd name="T43" fmla="*/ 28 h 41"/>
                <a:gd name="T44" fmla="*/ 23 w 24"/>
                <a:gd name="T45" fmla="*/ 34 h 41"/>
                <a:gd name="T46" fmla="*/ 20 w 24"/>
                <a:gd name="T47" fmla="*/ 38 h 41"/>
                <a:gd name="T48" fmla="*/ 15 w 24"/>
                <a:gd name="T49" fmla="*/ 41 h 41"/>
                <a:gd name="T50" fmla="*/ 10 w 24"/>
                <a:gd name="T51" fmla="*/ 41 h 41"/>
                <a:gd name="T52" fmla="*/ 4 w 24"/>
                <a:gd name="T53" fmla="*/ 41 h 41"/>
                <a:gd name="T54" fmla="*/ 0 w 24"/>
                <a:gd name="T55" fmla="*/ 40 h 41"/>
                <a:gd name="T56" fmla="*/ 2 w 24"/>
                <a:gd name="T57" fmla="*/ 33 h 41"/>
                <a:gd name="T58" fmla="*/ 5 w 24"/>
                <a:gd name="T59" fmla="*/ 35 h 41"/>
                <a:gd name="T60" fmla="*/ 9 w 24"/>
                <a:gd name="T61"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 h="41">
                  <a:moveTo>
                    <a:pt x="9" y="35"/>
                  </a:moveTo>
                  <a:cubicBezTo>
                    <a:pt x="12" y="35"/>
                    <a:pt x="14" y="34"/>
                    <a:pt x="15" y="33"/>
                  </a:cubicBezTo>
                  <a:cubicBezTo>
                    <a:pt x="16" y="32"/>
                    <a:pt x="17" y="30"/>
                    <a:pt x="17" y="29"/>
                  </a:cubicBezTo>
                  <a:cubicBezTo>
                    <a:pt x="17" y="26"/>
                    <a:pt x="16" y="25"/>
                    <a:pt x="15" y="24"/>
                  </a:cubicBezTo>
                  <a:cubicBezTo>
                    <a:pt x="13" y="23"/>
                    <a:pt x="11" y="22"/>
                    <a:pt x="9" y="22"/>
                  </a:cubicBezTo>
                  <a:cubicBezTo>
                    <a:pt x="4" y="22"/>
                    <a:pt x="4" y="22"/>
                    <a:pt x="4" y="22"/>
                  </a:cubicBezTo>
                  <a:cubicBezTo>
                    <a:pt x="4" y="18"/>
                    <a:pt x="4" y="18"/>
                    <a:pt x="4" y="18"/>
                  </a:cubicBezTo>
                  <a:cubicBezTo>
                    <a:pt x="11" y="9"/>
                    <a:pt x="11" y="9"/>
                    <a:pt x="11" y="9"/>
                  </a:cubicBezTo>
                  <a:cubicBezTo>
                    <a:pt x="15" y="6"/>
                    <a:pt x="15" y="6"/>
                    <a:pt x="15" y="6"/>
                  </a:cubicBezTo>
                  <a:cubicBezTo>
                    <a:pt x="10" y="7"/>
                    <a:pt x="10" y="7"/>
                    <a:pt x="10" y="7"/>
                  </a:cubicBezTo>
                  <a:cubicBezTo>
                    <a:pt x="0" y="7"/>
                    <a:pt x="0" y="7"/>
                    <a:pt x="0" y="7"/>
                  </a:cubicBezTo>
                  <a:cubicBezTo>
                    <a:pt x="0" y="0"/>
                    <a:pt x="0" y="0"/>
                    <a:pt x="0" y="0"/>
                  </a:cubicBezTo>
                  <a:cubicBezTo>
                    <a:pt x="22" y="0"/>
                    <a:pt x="22" y="0"/>
                    <a:pt x="22" y="0"/>
                  </a:cubicBezTo>
                  <a:cubicBezTo>
                    <a:pt x="22" y="4"/>
                    <a:pt x="22" y="4"/>
                    <a:pt x="22" y="4"/>
                  </a:cubicBezTo>
                  <a:cubicBezTo>
                    <a:pt x="14" y="15"/>
                    <a:pt x="14" y="15"/>
                    <a:pt x="14" y="15"/>
                  </a:cubicBezTo>
                  <a:cubicBezTo>
                    <a:pt x="12" y="17"/>
                    <a:pt x="12" y="17"/>
                    <a:pt x="12" y="17"/>
                  </a:cubicBezTo>
                  <a:cubicBezTo>
                    <a:pt x="12" y="17"/>
                    <a:pt x="12" y="17"/>
                    <a:pt x="12" y="17"/>
                  </a:cubicBezTo>
                  <a:cubicBezTo>
                    <a:pt x="14" y="17"/>
                    <a:pt x="14" y="17"/>
                    <a:pt x="14" y="17"/>
                  </a:cubicBezTo>
                  <a:cubicBezTo>
                    <a:pt x="16" y="17"/>
                    <a:pt x="17" y="17"/>
                    <a:pt x="18" y="18"/>
                  </a:cubicBezTo>
                  <a:cubicBezTo>
                    <a:pt x="19" y="18"/>
                    <a:pt x="20" y="19"/>
                    <a:pt x="21" y="20"/>
                  </a:cubicBezTo>
                  <a:cubicBezTo>
                    <a:pt x="22" y="21"/>
                    <a:pt x="23" y="22"/>
                    <a:pt x="23" y="23"/>
                  </a:cubicBezTo>
                  <a:cubicBezTo>
                    <a:pt x="24" y="25"/>
                    <a:pt x="24" y="26"/>
                    <a:pt x="24" y="28"/>
                  </a:cubicBezTo>
                  <a:cubicBezTo>
                    <a:pt x="24" y="30"/>
                    <a:pt x="24" y="32"/>
                    <a:pt x="23" y="34"/>
                  </a:cubicBezTo>
                  <a:cubicBezTo>
                    <a:pt x="22" y="36"/>
                    <a:pt x="21" y="37"/>
                    <a:pt x="20" y="38"/>
                  </a:cubicBezTo>
                  <a:cubicBezTo>
                    <a:pt x="19" y="39"/>
                    <a:pt x="17" y="40"/>
                    <a:pt x="15" y="41"/>
                  </a:cubicBezTo>
                  <a:cubicBezTo>
                    <a:pt x="14" y="41"/>
                    <a:pt x="12" y="41"/>
                    <a:pt x="10" y="41"/>
                  </a:cubicBezTo>
                  <a:cubicBezTo>
                    <a:pt x="8" y="41"/>
                    <a:pt x="6" y="41"/>
                    <a:pt x="4" y="41"/>
                  </a:cubicBezTo>
                  <a:cubicBezTo>
                    <a:pt x="3" y="41"/>
                    <a:pt x="1" y="40"/>
                    <a:pt x="0" y="40"/>
                  </a:cubicBezTo>
                  <a:cubicBezTo>
                    <a:pt x="2" y="33"/>
                    <a:pt x="2" y="33"/>
                    <a:pt x="2" y="33"/>
                  </a:cubicBezTo>
                  <a:cubicBezTo>
                    <a:pt x="3" y="34"/>
                    <a:pt x="4" y="34"/>
                    <a:pt x="5" y="35"/>
                  </a:cubicBezTo>
                  <a:cubicBezTo>
                    <a:pt x="7" y="35"/>
                    <a:pt x="8"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4" name="Freeform 546"/>
            <p:cNvSpPr>
              <a:spLocks/>
            </p:cNvSpPr>
            <p:nvPr/>
          </p:nvSpPr>
          <p:spPr bwMode="auto">
            <a:xfrm>
              <a:off x="2545261" y="2416676"/>
              <a:ext cx="56743" cy="98287"/>
            </a:xfrm>
            <a:custGeom>
              <a:avLst/>
              <a:gdLst>
                <a:gd name="T0" fmla="*/ 9 w 24"/>
                <a:gd name="T1" fmla="*/ 35 h 41"/>
                <a:gd name="T2" fmla="*/ 15 w 24"/>
                <a:gd name="T3" fmla="*/ 33 h 41"/>
                <a:gd name="T4" fmla="*/ 17 w 24"/>
                <a:gd name="T5" fmla="*/ 28 h 41"/>
                <a:gd name="T6" fmla="*/ 14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5 h 41"/>
                <a:gd name="T22" fmla="*/ 12 w 24"/>
                <a:gd name="T23" fmla="*/ 15 h 41"/>
                <a:gd name="T24" fmla="*/ 17 w 24"/>
                <a:gd name="T25" fmla="*/ 16 h 41"/>
                <a:gd name="T26" fmla="*/ 21 w 24"/>
                <a:gd name="T27" fmla="*/ 18 h 41"/>
                <a:gd name="T28" fmla="*/ 23 w 24"/>
                <a:gd name="T29" fmla="*/ 22 h 41"/>
                <a:gd name="T30" fmla="*/ 24 w 24"/>
                <a:gd name="T31" fmla="*/ 28 h 41"/>
                <a:gd name="T32" fmla="*/ 23 w 24"/>
                <a:gd name="T33" fmla="*/ 34 h 41"/>
                <a:gd name="T34" fmla="*/ 20 w 24"/>
                <a:gd name="T35" fmla="*/ 38 h 41"/>
                <a:gd name="T36" fmla="*/ 15 w 24"/>
                <a:gd name="T37" fmla="*/ 40 h 41"/>
                <a:gd name="T38" fmla="*/ 9 w 24"/>
                <a:gd name="T39" fmla="*/ 41 h 41"/>
                <a:gd name="T40" fmla="*/ 4 w 24"/>
                <a:gd name="T41" fmla="*/ 41 h 41"/>
                <a:gd name="T42" fmla="*/ 0 w 24"/>
                <a:gd name="T43" fmla="*/ 40 h 41"/>
                <a:gd name="T44" fmla="*/ 2 w 24"/>
                <a:gd name="T45" fmla="*/ 34 h 41"/>
                <a:gd name="T46" fmla="*/ 5 w 24"/>
                <a:gd name="T47" fmla="*/ 34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1" y="35"/>
                    <a:pt x="13" y="34"/>
                    <a:pt x="15" y="33"/>
                  </a:cubicBezTo>
                  <a:cubicBezTo>
                    <a:pt x="16" y="32"/>
                    <a:pt x="17" y="30"/>
                    <a:pt x="17" y="28"/>
                  </a:cubicBezTo>
                  <a:cubicBezTo>
                    <a:pt x="17" y="26"/>
                    <a:pt x="16" y="24"/>
                    <a:pt x="14" y="23"/>
                  </a:cubicBezTo>
                  <a:cubicBezTo>
                    <a:pt x="13" y="22"/>
                    <a:pt x="11" y="21"/>
                    <a:pt x="8" y="21"/>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5"/>
                    <a:pt x="9" y="15"/>
                    <a:pt x="9" y="15"/>
                  </a:cubicBezTo>
                  <a:cubicBezTo>
                    <a:pt x="12" y="15"/>
                    <a:pt x="12" y="15"/>
                    <a:pt x="12" y="15"/>
                  </a:cubicBezTo>
                  <a:cubicBezTo>
                    <a:pt x="14" y="15"/>
                    <a:pt x="15" y="15"/>
                    <a:pt x="17" y="16"/>
                  </a:cubicBezTo>
                  <a:cubicBezTo>
                    <a:pt x="18" y="16"/>
                    <a:pt x="20" y="17"/>
                    <a:pt x="21" y="18"/>
                  </a:cubicBezTo>
                  <a:cubicBezTo>
                    <a:pt x="22" y="19"/>
                    <a:pt x="23" y="21"/>
                    <a:pt x="23" y="22"/>
                  </a:cubicBezTo>
                  <a:cubicBezTo>
                    <a:pt x="24" y="24"/>
                    <a:pt x="24" y="26"/>
                    <a:pt x="24" y="28"/>
                  </a:cubicBezTo>
                  <a:cubicBezTo>
                    <a:pt x="24" y="30"/>
                    <a:pt x="24" y="32"/>
                    <a:pt x="23" y="34"/>
                  </a:cubicBezTo>
                  <a:cubicBezTo>
                    <a:pt x="22" y="35"/>
                    <a:pt x="21" y="37"/>
                    <a:pt x="20" y="38"/>
                  </a:cubicBezTo>
                  <a:cubicBezTo>
                    <a:pt x="18" y="39"/>
                    <a:pt x="17" y="40"/>
                    <a:pt x="15" y="40"/>
                  </a:cubicBezTo>
                  <a:cubicBezTo>
                    <a:pt x="13" y="41"/>
                    <a:pt x="11" y="41"/>
                    <a:pt x="9" y="41"/>
                  </a:cubicBezTo>
                  <a:cubicBezTo>
                    <a:pt x="7" y="41"/>
                    <a:pt x="6" y="41"/>
                    <a:pt x="4" y="41"/>
                  </a:cubicBezTo>
                  <a:cubicBezTo>
                    <a:pt x="2" y="41"/>
                    <a:pt x="1" y="40"/>
                    <a:pt x="0" y="40"/>
                  </a:cubicBezTo>
                  <a:cubicBezTo>
                    <a:pt x="2" y="34"/>
                    <a:pt x="2" y="34"/>
                    <a:pt x="2" y="34"/>
                  </a:cubicBezTo>
                  <a:cubicBezTo>
                    <a:pt x="3" y="34"/>
                    <a:pt x="4" y="34"/>
                    <a:pt x="5" y="34"/>
                  </a:cubicBezTo>
                  <a:cubicBezTo>
                    <a:pt x="6" y="35"/>
                    <a:pt x="7"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5" name="Freeform 550"/>
            <p:cNvSpPr>
              <a:spLocks/>
            </p:cNvSpPr>
            <p:nvPr/>
          </p:nvSpPr>
          <p:spPr bwMode="auto">
            <a:xfrm>
              <a:off x="5223317" y="2959786"/>
              <a:ext cx="59783" cy="61809"/>
            </a:xfrm>
            <a:custGeom>
              <a:avLst/>
              <a:gdLst>
                <a:gd name="T0" fmla="*/ 0 w 59"/>
                <a:gd name="T1" fmla="*/ 23 h 61"/>
                <a:gd name="T2" fmla="*/ 21 w 59"/>
                <a:gd name="T3" fmla="*/ 23 h 61"/>
                <a:gd name="T4" fmla="*/ 21 w 59"/>
                <a:gd name="T5" fmla="*/ 0 h 61"/>
                <a:gd name="T6" fmla="*/ 38 w 59"/>
                <a:gd name="T7" fmla="*/ 0 h 61"/>
                <a:gd name="T8" fmla="*/ 38 w 59"/>
                <a:gd name="T9" fmla="*/ 23 h 61"/>
                <a:gd name="T10" fmla="*/ 59 w 59"/>
                <a:gd name="T11" fmla="*/ 23 h 61"/>
                <a:gd name="T12" fmla="*/ 59 w 59"/>
                <a:gd name="T13" fmla="*/ 38 h 61"/>
                <a:gd name="T14" fmla="*/ 38 w 59"/>
                <a:gd name="T15" fmla="*/ 38 h 61"/>
                <a:gd name="T16" fmla="*/ 38 w 59"/>
                <a:gd name="T17" fmla="*/ 61 h 61"/>
                <a:gd name="T18" fmla="*/ 21 w 59"/>
                <a:gd name="T19" fmla="*/ 61 h 61"/>
                <a:gd name="T20" fmla="*/ 21 w 59"/>
                <a:gd name="T21" fmla="*/ 38 h 61"/>
                <a:gd name="T22" fmla="*/ 0 w 59"/>
                <a:gd name="T23" fmla="*/ 38 h 61"/>
                <a:gd name="T24" fmla="*/ 0 w 59"/>
                <a:gd name="T25"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1">
                  <a:moveTo>
                    <a:pt x="0" y="23"/>
                  </a:moveTo>
                  <a:lnTo>
                    <a:pt x="21" y="23"/>
                  </a:lnTo>
                  <a:lnTo>
                    <a:pt x="21" y="0"/>
                  </a:lnTo>
                  <a:lnTo>
                    <a:pt x="38" y="0"/>
                  </a:lnTo>
                  <a:lnTo>
                    <a:pt x="38" y="23"/>
                  </a:lnTo>
                  <a:lnTo>
                    <a:pt x="59" y="23"/>
                  </a:lnTo>
                  <a:lnTo>
                    <a:pt x="59" y="38"/>
                  </a:lnTo>
                  <a:lnTo>
                    <a:pt x="38" y="38"/>
                  </a:lnTo>
                  <a:lnTo>
                    <a:pt x="38" y="61"/>
                  </a:lnTo>
                  <a:lnTo>
                    <a:pt x="21" y="61"/>
                  </a:lnTo>
                  <a:lnTo>
                    <a:pt x="21" y="38"/>
                  </a:lnTo>
                  <a:lnTo>
                    <a:pt x="0" y="38"/>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6" name="Freeform 551"/>
            <p:cNvSpPr>
              <a:spLocks/>
            </p:cNvSpPr>
            <p:nvPr/>
          </p:nvSpPr>
          <p:spPr bwMode="auto">
            <a:xfrm>
              <a:off x="5297286" y="2938507"/>
              <a:ext cx="59783" cy="97273"/>
            </a:xfrm>
            <a:custGeom>
              <a:avLst/>
              <a:gdLst>
                <a:gd name="T0" fmla="*/ 24 w 25"/>
                <a:gd name="T1" fmla="*/ 11 h 41"/>
                <a:gd name="T2" fmla="*/ 23 w 25"/>
                <a:gd name="T3" fmla="*/ 17 h 41"/>
                <a:gd name="T4" fmla="*/ 20 w 25"/>
                <a:gd name="T5" fmla="*/ 23 h 41"/>
                <a:gd name="T6" fmla="*/ 16 w 25"/>
                <a:gd name="T7" fmla="*/ 28 h 41"/>
                <a:gd name="T8" fmla="*/ 13 w 25"/>
                <a:gd name="T9" fmla="*/ 33 h 41"/>
                <a:gd name="T10" fmla="*/ 9 w 25"/>
                <a:gd name="T11" fmla="*/ 35 h 41"/>
                <a:gd name="T12" fmla="*/ 9 w 25"/>
                <a:gd name="T13" fmla="*/ 36 h 41"/>
                <a:gd name="T14" fmla="*/ 14 w 25"/>
                <a:gd name="T15" fmla="*/ 35 h 41"/>
                <a:gd name="T16" fmla="*/ 25 w 25"/>
                <a:gd name="T17" fmla="*/ 35 h 41"/>
                <a:gd name="T18" fmla="*/ 25 w 25"/>
                <a:gd name="T19" fmla="*/ 41 h 41"/>
                <a:gd name="T20" fmla="*/ 0 w 25"/>
                <a:gd name="T21" fmla="*/ 41 h 41"/>
                <a:gd name="T22" fmla="*/ 0 w 25"/>
                <a:gd name="T23" fmla="*/ 37 h 41"/>
                <a:gd name="T24" fmla="*/ 4 w 25"/>
                <a:gd name="T25" fmla="*/ 34 h 41"/>
                <a:gd name="T26" fmla="*/ 7 w 25"/>
                <a:gd name="T27" fmla="*/ 30 h 41"/>
                <a:gd name="T28" fmla="*/ 10 w 25"/>
                <a:gd name="T29" fmla="*/ 25 h 41"/>
                <a:gd name="T30" fmla="*/ 13 w 25"/>
                <a:gd name="T31" fmla="*/ 21 h 41"/>
                <a:gd name="T32" fmla="*/ 16 w 25"/>
                <a:gd name="T33" fmla="*/ 16 h 41"/>
                <a:gd name="T34" fmla="*/ 16 w 25"/>
                <a:gd name="T35" fmla="*/ 12 h 41"/>
                <a:gd name="T36" fmla="*/ 15 w 25"/>
                <a:gd name="T37" fmla="*/ 8 h 41"/>
                <a:gd name="T38" fmla="*/ 11 w 25"/>
                <a:gd name="T39" fmla="*/ 7 h 41"/>
                <a:gd name="T40" fmla="*/ 7 w 25"/>
                <a:gd name="T41" fmla="*/ 8 h 41"/>
                <a:gd name="T42" fmla="*/ 4 w 25"/>
                <a:gd name="T43" fmla="*/ 9 h 41"/>
                <a:gd name="T44" fmla="*/ 1 w 25"/>
                <a:gd name="T45" fmla="*/ 4 h 41"/>
                <a:gd name="T46" fmla="*/ 6 w 25"/>
                <a:gd name="T47" fmla="*/ 1 h 41"/>
                <a:gd name="T48" fmla="*/ 12 w 25"/>
                <a:gd name="T49" fmla="*/ 0 h 41"/>
                <a:gd name="T50" fmla="*/ 17 w 25"/>
                <a:gd name="T51" fmla="*/ 1 h 41"/>
                <a:gd name="T52" fmla="*/ 21 w 25"/>
                <a:gd name="T53" fmla="*/ 3 h 41"/>
                <a:gd name="T54" fmla="*/ 23 w 25"/>
                <a:gd name="T55" fmla="*/ 6 h 41"/>
                <a:gd name="T56" fmla="*/ 24 w 25"/>
                <a:gd name="T57"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 h="41">
                  <a:moveTo>
                    <a:pt x="24" y="11"/>
                  </a:moveTo>
                  <a:cubicBezTo>
                    <a:pt x="24" y="13"/>
                    <a:pt x="23" y="15"/>
                    <a:pt x="23" y="17"/>
                  </a:cubicBezTo>
                  <a:cubicBezTo>
                    <a:pt x="22" y="19"/>
                    <a:pt x="21" y="21"/>
                    <a:pt x="20" y="23"/>
                  </a:cubicBezTo>
                  <a:cubicBezTo>
                    <a:pt x="19" y="24"/>
                    <a:pt x="18" y="26"/>
                    <a:pt x="16" y="28"/>
                  </a:cubicBezTo>
                  <a:cubicBezTo>
                    <a:pt x="15" y="30"/>
                    <a:pt x="14" y="32"/>
                    <a:pt x="13" y="33"/>
                  </a:cubicBezTo>
                  <a:cubicBezTo>
                    <a:pt x="9" y="35"/>
                    <a:pt x="9" y="35"/>
                    <a:pt x="9" y="35"/>
                  </a:cubicBezTo>
                  <a:cubicBezTo>
                    <a:pt x="9" y="36"/>
                    <a:pt x="9" y="36"/>
                    <a:pt x="9" y="36"/>
                  </a:cubicBezTo>
                  <a:cubicBezTo>
                    <a:pt x="14" y="35"/>
                    <a:pt x="14" y="35"/>
                    <a:pt x="14" y="35"/>
                  </a:cubicBezTo>
                  <a:cubicBezTo>
                    <a:pt x="25" y="35"/>
                    <a:pt x="25" y="35"/>
                    <a:pt x="25" y="35"/>
                  </a:cubicBezTo>
                  <a:cubicBezTo>
                    <a:pt x="25" y="41"/>
                    <a:pt x="25" y="41"/>
                    <a:pt x="25" y="41"/>
                  </a:cubicBezTo>
                  <a:cubicBezTo>
                    <a:pt x="0" y="41"/>
                    <a:pt x="0" y="41"/>
                    <a:pt x="0" y="41"/>
                  </a:cubicBezTo>
                  <a:cubicBezTo>
                    <a:pt x="0" y="37"/>
                    <a:pt x="0" y="37"/>
                    <a:pt x="0" y="37"/>
                  </a:cubicBezTo>
                  <a:cubicBezTo>
                    <a:pt x="1" y="36"/>
                    <a:pt x="2" y="35"/>
                    <a:pt x="4" y="34"/>
                  </a:cubicBezTo>
                  <a:cubicBezTo>
                    <a:pt x="5" y="33"/>
                    <a:pt x="6" y="31"/>
                    <a:pt x="7" y="30"/>
                  </a:cubicBezTo>
                  <a:cubicBezTo>
                    <a:pt x="8" y="28"/>
                    <a:pt x="9" y="27"/>
                    <a:pt x="10" y="25"/>
                  </a:cubicBezTo>
                  <a:cubicBezTo>
                    <a:pt x="12" y="24"/>
                    <a:pt x="13" y="22"/>
                    <a:pt x="13" y="21"/>
                  </a:cubicBezTo>
                  <a:cubicBezTo>
                    <a:pt x="14" y="19"/>
                    <a:pt x="15" y="18"/>
                    <a:pt x="16" y="16"/>
                  </a:cubicBezTo>
                  <a:cubicBezTo>
                    <a:pt x="16" y="15"/>
                    <a:pt x="16" y="13"/>
                    <a:pt x="16" y="12"/>
                  </a:cubicBezTo>
                  <a:cubicBezTo>
                    <a:pt x="16" y="11"/>
                    <a:pt x="16" y="9"/>
                    <a:pt x="15" y="8"/>
                  </a:cubicBezTo>
                  <a:cubicBezTo>
                    <a:pt x="14" y="7"/>
                    <a:pt x="13" y="7"/>
                    <a:pt x="11" y="7"/>
                  </a:cubicBezTo>
                  <a:cubicBezTo>
                    <a:pt x="9" y="7"/>
                    <a:pt x="8" y="7"/>
                    <a:pt x="7" y="8"/>
                  </a:cubicBezTo>
                  <a:cubicBezTo>
                    <a:pt x="6" y="8"/>
                    <a:pt x="5" y="9"/>
                    <a:pt x="4" y="9"/>
                  </a:cubicBezTo>
                  <a:cubicBezTo>
                    <a:pt x="1" y="4"/>
                    <a:pt x="1" y="4"/>
                    <a:pt x="1" y="4"/>
                  </a:cubicBezTo>
                  <a:cubicBezTo>
                    <a:pt x="2" y="3"/>
                    <a:pt x="4" y="2"/>
                    <a:pt x="6" y="1"/>
                  </a:cubicBezTo>
                  <a:cubicBezTo>
                    <a:pt x="8" y="0"/>
                    <a:pt x="10" y="0"/>
                    <a:pt x="12" y="0"/>
                  </a:cubicBezTo>
                  <a:cubicBezTo>
                    <a:pt x="14" y="0"/>
                    <a:pt x="16" y="0"/>
                    <a:pt x="17" y="1"/>
                  </a:cubicBezTo>
                  <a:cubicBezTo>
                    <a:pt x="18" y="1"/>
                    <a:pt x="20" y="2"/>
                    <a:pt x="21" y="3"/>
                  </a:cubicBezTo>
                  <a:cubicBezTo>
                    <a:pt x="22" y="4"/>
                    <a:pt x="22" y="5"/>
                    <a:pt x="23" y="6"/>
                  </a:cubicBezTo>
                  <a:cubicBezTo>
                    <a:pt x="24" y="7"/>
                    <a:pt x="24" y="9"/>
                    <a:pt x="24"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7" name="Freeform 552"/>
            <p:cNvSpPr>
              <a:spLocks/>
            </p:cNvSpPr>
            <p:nvPr/>
          </p:nvSpPr>
          <p:spPr bwMode="auto">
            <a:xfrm>
              <a:off x="5376320" y="2940534"/>
              <a:ext cx="57756" cy="98287"/>
            </a:xfrm>
            <a:custGeom>
              <a:avLst/>
              <a:gdLst>
                <a:gd name="T0" fmla="*/ 9 w 24"/>
                <a:gd name="T1" fmla="*/ 34 h 41"/>
                <a:gd name="T2" fmla="*/ 15 w 24"/>
                <a:gd name="T3" fmla="*/ 33 h 41"/>
                <a:gd name="T4" fmla="*/ 17 w 24"/>
                <a:gd name="T5" fmla="*/ 28 h 41"/>
                <a:gd name="T6" fmla="*/ 14 w 24"/>
                <a:gd name="T7" fmla="*/ 22 h 41"/>
                <a:gd name="T8" fmla="*/ 8 w 24"/>
                <a:gd name="T9" fmla="*/ 21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5 h 41"/>
                <a:gd name="T22" fmla="*/ 12 w 24"/>
                <a:gd name="T23" fmla="*/ 14 h 41"/>
                <a:gd name="T24" fmla="*/ 17 w 24"/>
                <a:gd name="T25" fmla="*/ 16 h 41"/>
                <a:gd name="T26" fmla="*/ 21 w 24"/>
                <a:gd name="T27" fmla="*/ 18 h 41"/>
                <a:gd name="T28" fmla="*/ 23 w 24"/>
                <a:gd name="T29" fmla="*/ 22 h 41"/>
                <a:gd name="T30" fmla="*/ 24 w 24"/>
                <a:gd name="T31" fmla="*/ 27 h 41"/>
                <a:gd name="T32" fmla="*/ 23 w 24"/>
                <a:gd name="T33" fmla="*/ 33 h 41"/>
                <a:gd name="T34" fmla="*/ 20 w 24"/>
                <a:gd name="T35" fmla="*/ 38 h 41"/>
                <a:gd name="T36" fmla="*/ 15 w 24"/>
                <a:gd name="T37" fmla="*/ 40 h 41"/>
                <a:gd name="T38" fmla="*/ 9 w 24"/>
                <a:gd name="T39" fmla="*/ 41 h 41"/>
                <a:gd name="T40" fmla="*/ 4 w 24"/>
                <a:gd name="T41" fmla="*/ 41 h 41"/>
                <a:gd name="T42" fmla="*/ 0 w 24"/>
                <a:gd name="T43" fmla="*/ 39 h 41"/>
                <a:gd name="T44" fmla="*/ 2 w 24"/>
                <a:gd name="T45" fmla="*/ 33 h 41"/>
                <a:gd name="T46" fmla="*/ 5 w 24"/>
                <a:gd name="T47" fmla="*/ 34 h 41"/>
                <a:gd name="T48" fmla="*/ 9 w 24"/>
                <a:gd name="T49"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4"/>
                  </a:moveTo>
                  <a:cubicBezTo>
                    <a:pt x="11" y="34"/>
                    <a:pt x="13" y="34"/>
                    <a:pt x="15" y="33"/>
                  </a:cubicBezTo>
                  <a:cubicBezTo>
                    <a:pt x="16" y="31"/>
                    <a:pt x="17" y="30"/>
                    <a:pt x="17" y="28"/>
                  </a:cubicBezTo>
                  <a:cubicBezTo>
                    <a:pt x="17" y="25"/>
                    <a:pt x="16" y="24"/>
                    <a:pt x="14" y="22"/>
                  </a:cubicBezTo>
                  <a:cubicBezTo>
                    <a:pt x="13" y="21"/>
                    <a:pt x="10" y="21"/>
                    <a:pt x="8" y="21"/>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5"/>
                    <a:pt x="9" y="15"/>
                    <a:pt x="9" y="15"/>
                  </a:cubicBezTo>
                  <a:cubicBezTo>
                    <a:pt x="12" y="14"/>
                    <a:pt x="12" y="14"/>
                    <a:pt x="12" y="14"/>
                  </a:cubicBezTo>
                  <a:cubicBezTo>
                    <a:pt x="14" y="15"/>
                    <a:pt x="15" y="15"/>
                    <a:pt x="17" y="16"/>
                  </a:cubicBezTo>
                  <a:cubicBezTo>
                    <a:pt x="18" y="16"/>
                    <a:pt x="20" y="17"/>
                    <a:pt x="21" y="18"/>
                  </a:cubicBezTo>
                  <a:cubicBezTo>
                    <a:pt x="22" y="19"/>
                    <a:pt x="23" y="21"/>
                    <a:pt x="23" y="22"/>
                  </a:cubicBezTo>
                  <a:cubicBezTo>
                    <a:pt x="24" y="24"/>
                    <a:pt x="24" y="25"/>
                    <a:pt x="24" y="27"/>
                  </a:cubicBezTo>
                  <a:cubicBezTo>
                    <a:pt x="24" y="30"/>
                    <a:pt x="24" y="32"/>
                    <a:pt x="23" y="33"/>
                  </a:cubicBezTo>
                  <a:cubicBezTo>
                    <a:pt x="22" y="35"/>
                    <a:pt x="21" y="36"/>
                    <a:pt x="20" y="38"/>
                  </a:cubicBezTo>
                  <a:cubicBezTo>
                    <a:pt x="18" y="39"/>
                    <a:pt x="17" y="40"/>
                    <a:pt x="15" y="40"/>
                  </a:cubicBezTo>
                  <a:cubicBezTo>
                    <a:pt x="13" y="41"/>
                    <a:pt x="11" y="41"/>
                    <a:pt x="9" y="41"/>
                  </a:cubicBezTo>
                  <a:cubicBezTo>
                    <a:pt x="7" y="41"/>
                    <a:pt x="6" y="41"/>
                    <a:pt x="4" y="41"/>
                  </a:cubicBezTo>
                  <a:cubicBezTo>
                    <a:pt x="2" y="40"/>
                    <a:pt x="1" y="40"/>
                    <a:pt x="0" y="39"/>
                  </a:cubicBezTo>
                  <a:cubicBezTo>
                    <a:pt x="2" y="33"/>
                    <a:pt x="2" y="33"/>
                    <a:pt x="2" y="33"/>
                  </a:cubicBezTo>
                  <a:cubicBezTo>
                    <a:pt x="3" y="34"/>
                    <a:pt x="4" y="34"/>
                    <a:pt x="5" y="34"/>
                  </a:cubicBezTo>
                  <a:cubicBezTo>
                    <a:pt x="6" y="34"/>
                    <a:pt x="7" y="34"/>
                    <a:pt x="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grpSp>
      <p:grpSp>
        <p:nvGrpSpPr>
          <p:cNvPr id="188" name="组合 187"/>
          <p:cNvGrpSpPr/>
          <p:nvPr/>
        </p:nvGrpSpPr>
        <p:grpSpPr>
          <a:xfrm>
            <a:off x="7774551" y="1661375"/>
            <a:ext cx="3650392" cy="2909455"/>
            <a:chOff x="6208534" y="1131590"/>
            <a:chExt cx="2700111" cy="2880320"/>
          </a:xfrm>
        </p:grpSpPr>
        <p:sp>
          <p:nvSpPr>
            <p:cNvPr id="189" name="矩形 1"/>
            <p:cNvSpPr>
              <a:spLocks noChangeArrowheads="1"/>
            </p:cNvSpPr>
            <p:nvPr/>
          </p:nvSpPr>
          <p:spPr bwMode="auto">
            <a:xfrm>
              <a:off x="6208534" y="1357202"/>
              <a:ext cx="2700111" cy="2285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dirty="0">
                  <a:solidFill>
                    <a:prstClr val="black"/>
                  </a:solidFill>
                  <a:latin typeface="Times New Roman" panose="02020603050405020304" pitchFamily="18" charset="0"/>
                  <a:cs typeface="Times New Roman" panose="02020603050405020304" pitchFamily="18" charset="0"/>
                </a:rPr>
                <a:t>公司名称（英文）</a:t>
              </a:r>
              <a:r>
                <a:rPr lang="zh-CN" altLang="en-US" dirty="0" smtClean="0">
                  <a:solidFill>
                    <a:prstClr val="black"/>
                  </a:solidFill>
                  <a:latin typeface="Times New Roman" panose="02020603050405020304" pitchFamily="18" charset="0"/>
                  <a:cs typeface="Times New Roman" panose="02020603050405020304" pitchFamily="18" charset="0"/>
                </a:rPr>
                <a:t>：</a:t>
              </a:r>
              <a:r>
                <a:rPr lang="en-US" altLang="zh-CN" dirty="0">
                  <a:solidFill>
                    <a:prstClr val="black"/>
                  </a:solidFill>
                  <a:latin typeface="Times New Roman" panose="02020603050405020304" pitchFamily="18" charset="0"/>
                  <a:cs typeface="Times New Roman" panose="02020603050405020304" pitchFamily="18" charset="0"/>
                </a:rPr>
                <a:t>BAJA TRADING </a:t>
              </a:r>
              <a:r>
                <a:rPr lang="en-US" altLang="zh-CN" dirty="0" smtClean="0">
                  <a:solidFill>
                    <a:prstClr val="black"/>
                  </a:solidFill>
                  <a:latin typeface="Times New Roman" panose="02020603050405020304" pitchFamily="18" charset="0"/>
                  <a:cs typeface="Times New Roman" panose="02020603050405020304" pitchFamily="18" charset="0"/>
                </a:rPr>
                <a:t>EST</a:t>
              </a:r>
            </a:p>
            <a:p>
              <a:r>
                <a:rPr lang="zh-CN" altLang="en-US" dirty="0" smtClean="0">
                  <a:solidFill>
                    <a:prstClr val="black"/>
                  </a:solidFill>
                  <a:latin typeface="Times New Roman" panose="02020603050405020304" pitchFamily="18" charset="0"/>
                  <a:cs typeface="Times New Roman" panose="02020603050405020304" pitchFamily="18" charset="0"/>
                </a:rPr>
                <a:t>公司</a:t>
              </a:r>
              <a:r>
                <a:rPr lang="zh-CN" altLang="en-US" dirty="0">
                  <a:solidFill>
                    <a:prstClr val="black"/>
                  </a:solidFill>
                  <a:latin typeface="Times New Roman" panose="02020603050405020304" pitchFamily="18" charset="0"/>
                  <a:cs typeface="Times New Roman" panose="02020603050405020304" pitchFamily="18" charset="0"/>
                </a:rPr>
                <a:t>地址（英文）：</a:t>
              </a:r>
              <a:r>
                <a:rPr lang="en-US" altLang="zh-CN" dirty="0" err="1" smtClean="0">
                  <a:solidFill>
                    <a:prstClr val="black"/>
                  </a:solidFill>
                  <a:latin typeface="Times New Roman" panose="02020603050405020304" pitchFamily="18" charset="0"/>
                  <a:cs typeface="Times New Roman" panose="02020603050405020304" pitchFamily="18" charset="0"/>
                </a:rPr>
                <a:t>Siteen</a:t>
              </a:r>
              <a:r>
                <a:rPr lang="en-US" altLang="zh-CN" dirty="0" smtClean="0">
                  <a:solidFill>
                    <a:prstClr val="black"/>
                  </a:solidFill>
                  <a:latin typeface="Times New Roman" panose="02020603050405020304" pitchFamily="18" charset="0"/>
                  <a:cs typeface="Times New Roman" panose="02020603050405020304" pitchFamily="18" charset="0"/>
                </a:rPr>
                <a:t> Street, </a:t>
              </a:r>
              <a:r>
                <a:rPr lang="en-US" altLang="zh-CN" dirty="0" err="1" smtClean="0">
                  <a:solidFill>
                    <a:prstClr val="black"/>
                  </a:solidFill>
                  <a:latin typeface="Times New Roman" panose="02020603050405020304" pitchFamily="18" charset="0"/>
                  <a:cs typeface="Times New Roman" panose="02020603050405020304" pitchFamily="18" charset="0"/>
                </a:rPr>
                <a:t>Malaz</a:t>
              </a:r>
              <a:r>
                <a:rPr lang="en-US" altLang="zh-CN" dirty="0" smtClean="0">
                  <a:solidFill>
                    <a:prstClr val="black"/>
                  </a:solidFill>
                  <a:latin typeface="Times New Roman" panose="02020603050405020304" pitchFamily="18" charset="0"/>
                  <a:cs typeface="Times New Roman" panose="02020603050405020304" pitchFamily="18" charset="0"/>
                </a:rPr>
                <a:t>, </a:t>
              </a:r>
              <a:r>
                <a:rPr lang="en-US" altLang="zh-CN" dirty="0">
                  <a:solidFill>
                    <a:prstClr val="black"/>
                  </a:solidFill>
                  <a:latin typeface="Times New Roman" panose="02020603050405020304" pitchFamily="18" charset="0"/>
                  <a:cs typeface="Times New Roman" panose="02020603050405020304" pitchFamily="18" charset="0"/>
                </a:rPr>
                <a:t>P.O.# 101, </a:t>
              </a:r>
              <a:r>
                <a:rPr lang="en-US" altLang="zh-CN" dirty="0" err="1">
                  <a:solidFill>
                    <a:prstClr val="black"/>
                  </a:solidFill>
                  <a:latin typeface="Times New Roman" panose="02020603050405020304" pitchFamily="18" charset="0"/>
                  <a:cs typeface="Times New Roman" panose="02020603050405020304" pitchFamily="18" charset="0"/>
                </a:rPr>
                <a:t>Ar-Riyad</a:t>
              </a:r>
              <a:r>
                <a:rPr lang="en-US" altLang="zh-CN" dirty="0">
                  <a:solidFill>
                    <a:prstClr val="black"/>
                  </a:solidFill>
                  <a:latin typeface="Times New Roman" panose="02020603050405020304" pitchFamily="18" charset="0"/>
                  <a:cs typeface="Times New Roman" panose="02020603050405020304" pitchFamily="18" charset="0"/>
                </a:rPr>
                <a:t> - 116, </a:t>
              </a:r>
              <a:r>
                <a:rPr lang="en-US" altLang="zh-CN" dirty="0" smtClean="0">
                  <a:solidFill>
                    <a:prstClr val="black"/>
                  </a:solidFill>
                  <a:latin typeface="Times New Roman" panose="02020603050405020304" pitchFamily="18" charset="0"/>
                  <a:cs typeface="Times New Roman" panose="02020603050405020304" pitchFamily="18" charset="0"/>
                </a:rPr>
                <a:t>Riyadh</a:t>
              </a:r>
              <a:r>
                <a:rPr lang="zh-CN" altLang="en-US" dirty="0" smtClean="0">
                  <a:solidFill>
                    <a:prstClr val="black"/>
                  </a:solidFill>
                  <a:latin typeface="Times New Roman" panose="02020603050405020304" pitchFamily="18" charset="0"/>
                  <a:cs typeface="Times New Roman" panose="02020603050405020304" pitchFamily="18" charset="0"/>
                </a:rPr>
                <a:t>，</a:t>
              </a:r>
              <a:r>
                <a:rPr lang="en-US" altLang="zh-CN" dirty="0" smtClean="0">
                  <a:solidFill>
                    <a:prstClr val="black"/>
                  </a:solidFill>
                  <a:latin typeface="Times New Roman" panose="02020603050405020304" pitchFamily="18" charset="0"/>
                  <a:cs typeface="Times New Roman" panose="02020603050405020304" pitchFamily="18" charset="0"/>
                </a:rPr>
                <a:t> Saudi </a:t>
              </a:r>
              <a:r>
                <a:rPr lang="en-US" altLang="zh-CN" dirty="0">
                  <a:solidFill>
                    <a:prstClr val="black"/>
                  </a:solidFill>
                  <a:latin typeface="Times New Roman" panose="02020603050405020304" pitchFamily="18" charset="0"/>
                  <a:cs typeface="Times New Roman" panose="02020603050405020304" pitchFamily="18" charset="0"/>
                </a:rPr>
                <a:t>Arabia</a:t>
              </a:r>
            </a:p>
            <a:p>
              <a:r>
                <a:rPr lang="zh-CN" altLang="en-US" dirty="0">
                  <a:solidFill>
                    <a:prstClr val="black"/>
                  </a:solidFill>
                  <a:latin typeface="Times New Roman" panose="02020603050405020304" pitchFamily="18" charset="0"/>
                  <a:cs typeface="Times New Roman" panose="02020603050405020304" pitchFamily="18" charset="0"/>
                </a:rPr>
                <a:t>公司介绍</a:t>
              </a:r>
              <a:r>
                <a:rPr lang="zh-CN" altLang="en-US" dirty="0" smtClean="0">
                  <a:solidFill>
                    <a:prstClr val="black"/>
                  </a:solidFill>
                  <a:latin typeface="Times New Roman" panose="02020603050405020304" pitchFamily="18" charset="0"/>
                  <a:cs typeface="Times New Roman" panose="02020603050405020304" pitchFamily="18" charset="0"/>
                </a:rPr>
                <a:t>：</a:t>
              </a:r>
              <a:r>
                <a:rPr lang="en-US" altLang="zh-CN" dirty="0">
                  <a:solidFill>
                    <a:prstClr val="black"/>
                  </a:solidFill>
                  <a:latin typeface="Times New Roman" panose="02020603050405020304" pitchFamily="18" charset="0"/>
                  <a:cs typeface="Times New Roman" panose="02020603050405020304" pitchFamily="18" charset="0"/>
                </a:rPr>
                <a:t>BAJA TRADING EST</a:t>
              </a:r>
              <a:r>
                <a:rPr lang="zh-CN" altLang="en-US" dirty="0" smtClean="0">
                  <a:solidFill>
                    <a:prstClr val="black"/>
                  </a:solidFill>
                  <a:latin typeface="Times New Roman" panose="02020603050405020304" pitchFamily="18" charset="0"/>
                  <a:cs typeface="Times New Roman" panose="02020603050405020304" pitchFamily="18" charset="0"/>
                </a:rPr>
                <a:t>成立</a:t>
              </a:r>
              <a:r>
                <a:rPr lang="zh-CN" altLang="en-US" dirty="0">
                  <a:solidFill>
                    <a:prstClr val="black"/>
                  </a:solidFill>
                  <a:latin typeface="Times New Roman" panose="02020603050405020304" pitchFamily="18" charset="0"/>
                  <a:cs typeface="Times New Roman" panose="02020603050405020304" pitchFamily="18" charset="0"/>
                </a:rPr>
                <a:t>于</a:t>
              </a:r>
              <a:r>
                <a:rPr lang="en-US" altLang="zh-CN" dirty="0">
                  <a:solidFill>
                    <a:prstClr val="black"/>
                  </a:solidFill>
                  <a:latin typeface="Times New Roman" panose="02020603050405020304" pitchFamily="18" charset="0"/>
                  <a:cs typeface="Times New Roman" panose="02020603050405020304" pitchFamily="18" charset="0"/>
                </a:rPr>
                <a:t>1994</a:t>
              </a:r>
              <a:r>
                <a:rPr lang="zh-CN" altLang="en-US" dirty="0">
                  <a:solidFill>
                    <a:prstClr val="black"/>
                  </a:solidFill>
                  <a:latin typeface="Times New Roman" panose="02020603050405020304" pitchFamily="18" charset="0"/>
                  <a:cs typeface="Times New Roman" panose="02020603050405020304" pitchFamily="18" charset="0"/>
                </a:rPr>
                <a:t>年，主要</a:t>
              </a:r>
              <a:r>
                <a:rPr lang="zh-CN" altLang="en-US" dirty="0" smtClean="0">
                  <a:solidFill>
                    <a:prstClr val="black"/>
                  </a:solidFill>
                  <a:latin typeface="Times New Roman" panose="02020603050405020304" pitchFamily="18" charset="0"/>
                  <a:cs typeface="Times New Roman" panose="02020603050405020304" pitchFamily="18" charset="0"/>
                </a:rPr>
                <a:t>从事农产品</a:t>
              </a:r>
              <a:r>
                <a:rPr lang="zh-CN" altLang="en-US" dirty="0">
                  <a:solidFill>
                    <a:prstClr val="black"/>
                  </a:solidFill>
                  <a:latin typeface="Times New Roman" panose="02020603050405020304" pitchFamily="18" charset="0"/>
                  <a:cs typeface="Times New Roman" panose="02020603050405020304" pitchFamily="18" charset="0"/>
                </a:rPr>
                <a:t>的</a:t>
              </a:r>
              <a:r>
                <a:rPr lang="zh-CN" altLang="en-US" dirty="0" smtClean="0">
                  <a:solidFill>
                    <a:prstClr val="black"/>
                  </a:solidFill>
                  <a:latin typeface="Times New Roman" panose="02020603050405020304" pitchFamily="18" charset="0"/>
                  <a:cs typeface="Times New Roman" panose="02020603050405020304" pitchFamily="18" charset="0"/>
                </a:rPr>
                <a:t>进出口业务。</a:t>
              </a:r>
              <a:endParaRPr lang="zh-CN" altLang="en-US" dirty="0">
                <a:solidFill>
                  <a:prstClr val="black"/>
                </a:solidFill>
                <a:latin typeface="Times New Roman" panose="02020603050405020304" pitchFamily="18" charset="0"/>
                <a:cs typeface="Times New Roman" panose="02020603050405020304" pitchFamily="18" charset="0"/>
              </a:endParaRPr>
            </a:p>
          </p:txBody>
        </p:sp>
        <p:cxnSp>
          <p:nvCxnSpPr>
            <p:cNvPr id="190" name="直接连接符 189"/>
            <p:cNvCxnSpPr/>
            <p:nvPr/>
          </p:nvCxnSpPr>
          <p:spPr>
            <a:xfrm>
              <a:off x="6300192" y="1131590"/>
              <a:ext cx="2592288" cy="0"/>
            </a:xfrm>
            <a:prstGeom prst="line">
              <a:avLst/>
            </a:prstGeom>
            <a:ln w="539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1" name="直接连接符 190"/>
            <p:cNvCxnSpPr/>
            <p:nvPr/>
          </p:nvCxnSpPr>
          <p:spPr>
            <a:xfrm>
              <a:off x="6300192" y="4011910"/>
              <a:ext cx="2592288" cy="0"/>
            </a:xfrm>
            <a:prstGeom prst="line">
              <a:avLst/>
            </a:prstGeom>
            <a:ln w="539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6" name="文本框 5"/>
          <p:cNvSpPr txBox="1"/>
          <p:nvPr/>
        </p:nvSpPr>
        <p:spPr>
          <a:xfrm>
            <a:off x="7898468" y="1073714"/>
            <a:ext cx="4051198" cy="461665"/>
          </a:xfrm>
          <a:prstGeom prst="rect">
            <a:avLst/>
          </a:prstGeom>
          <a:noFill/>
        </p:spPr>
        <p:txBody>
          <a:bodyPr wrap="square" rtlCol="0">
            <a:spAutoFit/>
          </a:bodyPr>
          <a:lstStyle/>
          <a:p>
            <a:r>
              <a:rPr lang="en-US" altLang="zh-CN" sz="2400" dirty="0">
                <a:solidFill>
                  <a:prstClr val="black"/>
                </a:solidFill>
                <a:latin typeface="Times New Roman" panose="02020603050405020304" pitchFamily="18" charset="0"/>
                <a:cs typeface="Times New Roman" panose="02020603050405020304" pitchFamily="18" charset="0"/>
              </a:rPr>
              <a:t>BAJA TRADING EST </a:t>
            </a:r>
          </a:p>
        </p:txBody>
      </p:sp>
    </p:spTree>
    <p:extLst>
      <p:ext uri="{BB962C8B-B14F-4D97-AF65-F5344CB8AC3E}">
        <p14:creationId xmlns:p14="http://schemas.microsoft.com/office/powerpoint/2010/main" val="2953123874"/>
      </p:ext>
    </p:extLst>
  </p:cSld>
  <p:clrMapOvr>
    <a:masterClrMapping/>
  </p:clrMapOvr>
  <mc:AlternateContent xmlns:mc="http://schemas.openxmlformats.org/markup-compatibility/2006" xmlns:p14="http://schemas.microsoft.com/office/powerpoint/2010/main">
    <mc:Choice Requires="p14">
      <p:transition p14:dur="10" advTm="6715"/>
    </mc:Choice>
    <mc:Fallback xmlns="">
      <p:transition advTm="6715"/>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252491" y="1275008"/>
            <a:ext cx="6222585" cy="460011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971" tIns="48986" rIns="97971" bIns="48986" anchor="ctr"/>
          <a:lstStyle/>
          <a:p>
            <a:pPr algn="ctr">
              <a:defRPr/>
            </a:pPr>
            <a:endParaRPr lang="zh-CN" altLang="en-US" sz="1524" dirty="0">
              <a:solidFill>
                <a:prstClr val="black">
                  <a:lumMod val="85000"/>
                  <a:lumOff val="15000"/>
                </a:prstClr>
              </a:solidFill>
            </a:endParaRPr>
          </a:p>
        </p:txBody>
      </p:sp>
      <p:pic>
        <p:nvPicPr>
          <p:cNvPr id="3075" name="图片 2" descr="iblrak00648723.jpg"/>
          <p:cNvPicPr>
            <a:picLocks noChangeAspect="1"/>
          </p:cNvPicPr>
          <p:nvPr/>
        </p:nvPicPr>
        <p:blipFill>
          <a:blip r:embed="rId3" cstate="print">
            <a:grayscl/>
            <a:extLst>
              <a:ext uri="{28A0092B-C50C-407E-A947-70E740481C1C}">
                <a14:useLocalDpi xmlns:a14="http://schemas.microsoft.com/office/drawing/2010/main" val="0"/>
              </a:ext>
            </a:extLst>
          </a:blip>
          <a:srcRect t="4684"/>
          <a:stretch>
            <a:fillRect/>
          </a:stretch>
        </p:blipFill>
        <p:spPr bwMode="auto">
          <a:xfrm>
            <a:off x="952500" y="1980595"/>
            <a:ext cx="3967230" cy="281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标题 1"/>
          <p:cNvSpPr>
            <a:spLocks noGrp="1"/>
          </p:cNvSpPr>
          <p:nvPr>
            <p:ph type="title"/>
          </p:nvPr>
        </p:nvSpPr>
        <p:spPr>
          <a:xfrm>
            <a:off x="1362537" y="2629958"/>
            <a:ext cx="2828774" cy="1520976"/>
          </a:xfrm>
        </p:spPr>
        <p:txBody>
          <a:bodyPr rtlCol="0">
            <a:normAutofit/>
          </a:bodyPr>
          <a:lstStyle/>
          <a:p>
            <a:pPr>
              <a:defRPr/>
            </a:pPr>
            <a:r>
              <a:rPr lang="zh-CN" altLang="en-US" sz="5143" dirty="0" smtClean="0"/>
              <a:t>任务描述</a:t>
            </a:r>
            <a:endParaRPr lang="zh-CN" altLang="en-US" b="0" dirty="0">
              <a:solidFill>
                <a:schemeClr val="bg1">
                  <a:lumMod val="50000"/>
                </a:schemeClr>
              </a:solidFill>
              <a:latin typeface="Impact" pitchFamily="34" charset="0"/>
            </a:endParaRPr>
          </a:p>
        </p:txBody>
      </p:sp>
      <p:sp>
        <p:nvSpPr>
          <p:cNvPr id="2" name="文本框 1"/>
          <p:cNvSpPr txBox="1"/>
          <p:nvPr/>
        </p:nvSpPr>
        <p:spPr>
          <a:xfrm>
            <a:off x="5501483" y="1275008"/>
            <a:ext cx="5705341" cy="3424207"/>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l"/>
            </a:pPr>
            <a:r>
              <a:rPr lang="zh-CN" altLang="en-US"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日照金果贸易有限公司业务员鲁平在</a:t>
            </a:r>
            <a:r>
              <a:rPr lang="en-US" altLang="zh-CN" sz="2100" b="1" dirty="0" err="1"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Anuga</a:t>
            </a:r>
            <a:r>
              <a:rPr lang="en-US" altLang="zh-CN"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 2014 </a:t>
            </a:r>
            <a:r>
              <a:rPr lang="zh-CN" altLang="en-US"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世界</a:t>
            </a:r>
            <a:r>
              <a:rPr lang="zh-CN" altLang="en-US" sz="21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食品博览会上认识了</a:t>
            </a:r>
            <a:r>
              <a:rPr lang="zh-CN" altLang="en-US"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沙特阿拉伯</a:t>
            </a:r>
            <a:r>
              <a:rPr lang="en-US" altLang="zh-CN" sz="21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BAJA TRADING EST</a:t>
            </a:r>
            <a:r>
              <a:rPr lang="zh-CN" altLang="en-US"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业务员</a:t>
            </a:r>
            <a:r>
              <a:rPr lang="en-US" altLang="zh-CN" sz="21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Mohammad Sameer Khan</a:t>
            </a:r>
            <a:r>
              <a:rPr lang="zh-CN" altLang="en-US"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a:t>
            </a:r>
            <a:r>
              <a:rPr lang="zh-CN" altLang="en-US" sz="21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交易会</a:t>
            </a:r>
            <a:r>
              <a:rPr lang="zh-CN" altLang="en-US"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结束后，鲁平返回日照。随之向</a:t>
            </a:r>
            <a:r>
              <a:rPr lang="en-US" altLang="zh-CN" sz="21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Mohammad Sameer Khan</a:t>
            </a:r>
            <a:r>
              <a:rPr lang="zh-CN" altLang="en-US"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发去电子邮件，详细介绍了本公司的业务范围，并表示愿意与其公司建立良好的业务关系。</a:t>
            </a:r>
          </a:p>
        </p:txBody>
      </p:sp>
      <p:grpSp>
        <p:nvGrpSpPr>
          <p:cNvPr id="13" name="组合 50"/>
          <p:cNvGrpSpPr>
            <a:grpSpLocks/>
          </p:cNvGrpSpPr>
          <p:nvPr/>
        </p:nvGrpSpPr>
        <p:grpSpPr bwMode="auto">
          <a:xfrm>
            <a:off x="258651" y="268522"/>
            <a:ext cx="603250" cy="552450"/>
            <a:chOff x="0" y="0"/>
            <a:chExt cx="737947" cy="676838"/>
          </a:xfrm>
        </p:grpSpPr>
        <p:sp>
          <p:nvSpPr>
            <p:cNvPr id="14"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5"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6"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17" name="标题 1"/>
          <p:cNvSpPr txBox="1">
            <a:spLocks noChangeArrowheads="1"/>
          </p:cNvSpPr>
          <p:nvPr/>
        </p:nvSpPr>
        <p:spPr>
          <a:xfrm>
            <a:off x="1141301" y="384344"/>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prstClr val="black"/>
                </a:solidFill>
              </a:rPr>
              <a:t>任务描述</a:t>
            </a:r>
            <a:endParaRPr lang="zh-CN" altLang="zh-CN" sz="2400" b="1" dirty="0" smtClean="0">
              <a:solidFill>
                <a:prstClr val="black"/>
              </a:solidFill>
            </a:endParaRPr>
          </a:p>
        </p:txBody>
      </p:sp>
    </p:spTree>
    <p:extLst>
      <p:ext uri="{BB962C8B-B14F-4D97-AF65-F5344CB8AC3E}">
        <p14:creationId xmlns:p14="http://schemas.microsoft.com/office/powerpoint/2010/main" val="451250767"/>
      </p:ext>
    </p:extLst>
  </p:cSld>
  <p:clrMapOvr>
    <a:masterClrMapping/>
  </p:clrMapOvr>
  <mc:AlternateContent xmlns:mc="http://schemas.openxmlformats.org/markup-compatibility/2006" xmlns:p14="http://schemas.microsoft.com/office/powerpoint/2010/main">
    <mc:Choice Requires="p14">
      <p:transition p14:dur="10" advTm="25442"/>
    </mc:Choice>
    <mc:Fallback xmlns="">
      <p:transition advTm="25442"/>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098994" y="1262129"/>
            <a:ext cx="6424480" cy="372199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971" tIns="48986" rIns="97971" bIns="48986" anchor="ctr"/>
          <a:lstStyle/>
          <a:p>
            <a:pPr algn="ctr">
              <a:defRPr/>
            </a:pPr>
            <a:endParaRPr lang="zh-CN" altLang="en-US" sz="1524" dirty="0">
              <a:solidFill>
                <a:schemeClr val="tx1">
                  <a:lumMod val="85000"/>
                  <a:lumOff val="15000"/>
                </a:schemeClr>
              </a:solidFill>
            </a:endParaRPr>
          </a:p>
        </p:txBody>
      </p:sp>
      <p:pic>
        <p:nvPicPr>
          <p:cNvPr id="3075" name="图片 2" descr="iblrak00648723.jpg"/>
          <p:cNvPicPr>
            <a:picLocks noChangeAspect="1"/>
          </p:cNvPicPr>
          <p:nvPr/>
        </p:nvPicPr>
        <p:blipFill>
          <a:blip r:embed="rId3" cstate="print">
            <a:grayscl/>
            <a:extLst>
              <a:ext uri="{28A0092B-C50C-407E-A947-70E740481C1C}">
                <a14:useLocalDpi xmlns:a14="http://schemas.microsoft.com/office/drawing/2010/main" val="0"/>
              </a:ext>
            </a:extLst>
          </a:blip>
          <a:srcRect t="4684"/>
          <a:stretch>
            <a:fillRect/>
          </a:stretch>
        </p:blipFill>
        <p:spPr bwMode="auto">
          <a:xfrm>
            <a:off x="952500" y="1980595"/>
            <a:ext cx="3889956" cy="281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标题 1"/>
          <p:cNvSpPr>
            <a:spLocks noGrp="1"/>
          </p:cNvSpPr>
          <p:nvPr>
            <p:ph type="title"/>
          </p:nvPr>
        </p:nvSpPr>
        <p:spPr>
          <a:xfrm>
            <a:off x="1362537" y="2629958"/>
            <a:ext cx="2828774" cy="1520976"/>
          </a:xfrm>
        </p:spPr>
        <p:txBody>
          <a:bodyPr rtlCol="0">
            <a:normAutofit/>
          </a:bodyPr>
          <a:lstStyle/>
          <a:p>
            <a:pPr>
              <a:defRPr/>
            </a:pPr>
            <a:r>
              <a:rPr lang="zh-CN" altLang="en-US" sz="5143" dirty="0" smtClean="0"/>
              <a:t>任务</a:t>
            </a:r>
            <a:r>
              <a:rPr lang="zh-CN" altLang="en-US" sz="5143" dirty="0" smtClean="0"/>
              <a:t>描述</a:t>
            </a:r>
            <a:endParaRPr lang="zh-CN" altLang="en-US" b="0" dirty="0">
              <a:solidFill>
                <a:schemeClr val="bg1">
                  <a:lumMod val="50000"/>
                </a:schemeClr>
              </a:solidFill>
              <a:latin typeface="Impact" pitchFamily="34" charset="0"/>
            </a:endParaRPr>
          </a:p>
        </p:txBody>
      </p:sp>
      <p:sp>
        <p:nvSpPr>
          <p:cNvPr id="2" name="文本框 1"/>
          <p:cNvSpPr txBox="1"/>
          <p:nvPr/>
        </p:nvSpPr>
        <p:spPr>
          <a:xfrm>
            <a:off x="5098994" y="1635594"/>
            <a:ext cx="6151807" cy="2516073"/>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en-US" altLang="zh-CN" sz="21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Mohammad Sameer Khan</a:t>
            </a:r>
            <a:r>
              <a:rPr lang="zh-CN" altLang="en-US" sz="2100" b="1" dirty="0" smtClean="0">
                <a:latin typeface="Times New Roman" panose="02020603050405020304" pitchFamily="18" charset="0"/>
                <a:cs typeface="Times New Roman" panose="02020603050405020304" pitchFamily="18" charset="0"/>
              </a:rPr>
              <a:t>收到</a:t>
            </a:r>
            <a:r>
              <a:rPr lang="zh-CN" altLang="en-US" sz="2100" b="1" dirty="0" smtClean="0">
                <a:latin typeface="Times New Roman" panose="02020603050405020304" pitchFamily="18" charset="0"/>
                <a:cs typeface="Times New Roman" panose="02020603050405020304" pitchFamily="18" charset="0"/>
                <a:sym typeface="Arial" panose="020B0604020202020204" pitchFamily="34" charset="0"/>
              </a:rPr>
              <a:t>鲁平的</a:t>
            </a:r>
            <a:r>
              <a:rPr lang="zh-CN" altLang="en-US" sz="2100" b="1" dirty="0">
                <a:latin typeface="Times New Roman" panose="02020603050405020304" pitchFamily="18" charset="0"/>
                <a:cs typeface="Times New Roman" panose="02020603050405020304" pitchFamily="18" charset="0"/>
                <a:sym typeface="Arial" panose="020B0604020202020204" pitchFamily="34" charset="0"/>
              </a:rPr>
              <a:t>建交信函后，</a:t>
            </a:r>
            <a:r>
              <a:rPr lang="zh-CN" altLang="en-US" sz="2100" b="1" dirty="0" smtClean="0">
                <a:latin typeface="Times New Roman" panose="02020603050405020304" pitchFamily="18" charset="0"/>
                <a:cs typeface="Times New Roman" panose="02020603050405020304" pitchFamily="18" charset="0"/>
                <a:sym typeface="Arial" panose="020B0604020202020204" pitchFamily="34" charset="0"/>
              </a:rPr>
              <a:t>对葵花子</a:t>
            </a:r>
            <a:r>
              <a:rPr lang="zh-CN" altLang="en-US" sz="2100" b="1" dirty="0" smtClean="0">
                <a:latin typeface="Times New Roman" panose="02020603050405020304" pitchFamily="18" charset="0"/>
                <a:cs typeface="Times New Roman" panose="02020603050405020304" pitchFamily="18" charset="0"/>
              </a:rPr>
              <a:t>非常</a:t>
            </a:r>
            <a:r>
              <a:rPr lang="zh-CN" altLang="en-US" sz="2100" b="1" dirty="0">
                <a:latin typeface="Times New Roman" panose="02020603050405020304" pitchFamily="18" charset="0"/>
                <a:cs typeface="Times New Roman" panose="02020603050405020304" pitchFamily="18" charset="0"/>
              </a:rPr>
              <a:t>感兴趣，</a:t>
            </a:r>
            <a:r>
              <a:rPr lang="zh-CN" altLang="en-US" sz="2100" b="1" dirty="0" smtClean="0">
                <a:latin typeface="Times New Roman" panose="02020603050405020304" pitchFamily="18" charset="0"/>
                <a:cs typeface="Times New Roman" panose="02020603050405020304" pitchFamily="18" charset="0"/>
              </a:rPr>
              <a:t>要求鲁平报价。</a:t>
            </a:r>
            <a:endParaRPr lang="en-US" altLang="zh-CN" sz="2100" b="1" dirty="0" smtClean="0">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l"/>
            </a:pPr>
            <a:r>
              <a:rPr lang="zh-CN" altLang="en-US" sz="2100" b="1" dirty="0" smtClean="0">
                <a:latin typeface="Times New Roman" panose="02020603050405020304" pitchFamily="18" charset="0"/>
                <a:cs typeface="Times New Roman" panose="02020603050405020304" pitchFamily="18" charset="0"/>
                <a:sym typeface="Arial" panose="020B0604020202020204" pitchFamily="34" charset="0"/>
              </a:rPr>
              <a:t>双方经过询盘、发盘、还盘，最后达成了交易，订立合同。</a:t>
            </a:r>
            <a:endParaRPr lang="en-US" altLang="zh-CN" sz="2100" b="1" dirty="0" smtClean="0">
              <a:latin typeface="Times New Roman" panose="02020603050405020304" pitchFamily="18" charset="0"/>
              <a:cs typeface="Times New Roman" panose="02020603050405020304" pitchFamily="18" charset="0"/>
              <a:sym typeface="Arial" panose="020B0604020202020204" pitchFamily="34" charset="0"/>
            </a:endParaRPr>
          </a:p>
          <a:p>
            <a:pPr marL="285750" indent="-285750">
              <a:lnSpc>
                <a:spcPct val="150000"/>
              </a:lnSpc>
              <a:buFont typeface="Wingdings" panose="05000000000000000000" pitchFamily="2" charset="2"/>
              <a:buChar char="l"/>
            </a:pPr>
            <a:r>
              <a:rPr lang="zh-CN" altLang="en-US" sz="2100" b="1" dirty="0" smtClean="0">
                <a:latin typeface="Times New Roman" panose="02020603050405020304" pitchFamily="18" charset="0"/>
                <a:cs typeface="Times New Roman" panose="02020603050405020304" pitchFamily="18" charset="0"/>
                <a:sym typeface="Arial" panose="020B0604020202020204" pitchFamily="34" charset="0"/>
              </a:rPr>
              <a:t>任务：鲁平订立合同中的品名、品质 条款。</a:t>
            </a:r>
            <a:endParaRPr lang="en-US" altLang="zh-CN" sz="2100" b="1" dirty="0">
              <a:latin typeface="Times New Roman" panose="02020603050405020304" pitchFamily="18" charset="0"/>
              <a:cs typeface="Times New Roman" panose="02020603050405020304" pitchFamily="18" charset="0"/>
              <a:sym typeface="Arial" panose="020B0604020202020204" pitchFamily="34" charset="0"/>
            </a:endParaRPr>
          </a:p>
        </p:txBody>
      </p:sp>
      <p:grpSp>
        <p:nvGrpSpPr>
          <p:cNvPr id="11" name="组合 50"/>
          <p:cNvGrpSpPr>
            <a:grpSpLocks/>
          </p:cNvGrpSpPr>
          <p:nvPr/>
        </p:nvGrpSpPr>
        <p:grpSpPr bwMode="auto">
          <a:xfrm>
            <a:off x="258651" y="268522"/>
            <a:ext cx="603250" cy="552450"/>
            <a:chOff x="0" y="0"/>
            <a:chExt cx="737947" cy="676838"/>
          </a:xfrm>
        </p:grpSpPr>
        <p:sp>
          <p:nvSpPr>
            <p:cNvPr id="13"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4"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5"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16" name="标题 1"/>
          <p:cNvSpPr txBox="1">
            <a:spLocks noChangeArrowheads="1"/>
          </p:cNvSpPr>
          <p:nvPr/>
        </p:nvSpPr>
        <p:spPr>
          <a:xfrm>
            <a:off x="1141301" y="384344"/>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prstClr val="black"/>
                </a:solidFill>
              </a:rPr>
              <a:t>任务描述</a:t>
            </a:r>
            <a:endParaRPr lang="zh-CN" altLang="zh-CN" sz="2400" b="1" dirty="0" smtClean="0">
              <a:solidFill>
                <a:prstClr val="black"/>
              </a:solidFill>
            </a:endParaRPr>
          </a:p>
        </p:txBody>
      </p:sp>
    </p:spTree>
    <p:extLst>
      <p:ext uri="{BB962C8B-B14F-4D97-AF65-F5344CB8AC3E}">
        <p14:creationId xmlns:p14="http://schemas.microsoft.com/office/powerpoint/2010/main" val="37645515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文本框 51"/>
          <p:cNvSpPr txBox="1"/>
          <p:nvPr/>
        </p:nvSpPr>
        <p:spPr>
          <a:xfrm>
            <a:off x="861494" y="4298057"/>
            <a:ext cx="1549080" cy="369332"/>
          </a:xfrm>
          <a:prstGeom prst="rect">
            <a:avLst/>
          </a:prstGeom>
          <a:noFill/>
        </p:spPr>
        <p:txBody>
          <a:bodyPr wrap="square" rtlCol="0">
            <a:spAutoFit/>
          </a:bodyPr>
          <a:lstStyle/>
          <a:p>
            <a:pPr fontAlgn="auto">
              <a:spcBef>
                <a:spcPts val="0"/>
              </a:spcBef>
              <a:spcAft>
                <a:spcPts val="0"/>
              </a:spcAft>
            </a:pPr>
            <a:r>
              <a:rPr lang="zh-CN" altLang="en-US" b="1" dirty="0" smtClean="0">
                <a:solidFill>
                  <a:srgbClr val="0174AB"/>
                </a:solidFill>
                <a:latin typeface="Times New Roman" panose="02020603050405020304" pitchFamily="18" charset="0"/>
                <a:ea typeface="宋体" panose="02010600030101010101" pitchFamily="2" charset="-122"/>
                <a:cs typeface="+mn-ea"/>
              </a:rPr>
              <a:t>素质目标</a:t>
            </a:r>
            <a:endParaRPr lang="zh-CN" altLang="en-US" b="1" dirty="0">
              <a:solidFill>
                <a:srgbClr val="0174AB"/>
              </a:solidFill>
              <a:latin typeface="Times New Roman" panose="02020603050405020304" pitchFamily="18" charset="0"/>
              <a:ea typeface="宋体" panose="02010600030101010101" pitchFamily="2" charset="-122"/>
              <a:cs typeface="+mn-ea"/>
            </a:endParaRPr>
          </a:p>
        </p:txBody>
      </p:sp>
      <p:sp>
        <p:nvSpPr>
          <p:cNvPr id="54" name="矩形 53"/>
          <p:cNvSpPr/>
          <p:nvPr/>
        </p:nvSpPr>
        <p:spPr>
          <a:xfrm>
            <a:off x="2444922" y="1686841"/>
            <a:ext cx="8610773" cy="3785652"/>
          </a:xfrm>
          <a:prstGeom prst="rect">
            <a:avLst/>
          </a:prstGeom>
          <a:ln>
            <a:solidFill>
              <a:schemeClr val="accent1"/>
            </a:solidFill>
            <a:prstDash val="dash"/>
          </a:ln>
        </p:spPr>
        <p:txBody>
          <a:bodyPr wrap="square">
            <a:spAutoFit/>
          </a:bodyPr>
          <a:lstStyle/>
          <a:p>
            <a:pPr defTabSz="462916" fontAlgn="auto">
              <a:spcBef>
                <a:spcPts val="0"/>
              </a:spcBef>
              <a:spcAft>
                <a:spcPts val="0"/>
              </a:spcAft>
              <a:buClr>
                <a:srgbClr val="4F81BD"/>
              </a:buClr>
              <a:buSzPct val="60000"/>
            </a:pPr>
            <a:r>
              <a:rPr lang="en-US" altLang="zh-CN" sz="2000" dirty="0">
                <a:solidFill>
                  <a:srgbClr val="0070C0"/>
                </a:solidFill>
                <a:latin typeface="Times New Roman" panose="02020603050405020304" pitchFamily="18" charset="0"/>
                <a:ea typeface="宋体" panose="02010600030101010101" pitchFamily="2" charset="-122"/>
                <a:cs typeface="+mn-ea"/>
                <a:sym typeface="Times New Roman" panose="02020603050405020304" pitchFamily="18" charset="0"/>
              </a:rPr>
              <a:t>1.</a:t>
            </a:r>
            <a:r>
              <a:rPr lang="zh-CN" altLang="en-US" sz="2000" dirty="0">
                <a:solidFill>
                  <a:srgbClr val="0070C0"/>
                </a:solidFill>
                <a:latin typeface="Times New Roman" panose="02020603050405020304" pitchFamily="18" charset="0"/>
                <a:ea typeface="宋体" panose="02010600030101010101" pitchFamily="2" charset="-122"/>
                <a:cs typeface="+mn-ea"/>
                <a:sym typeface="Times New Roman" panose="02020603050405020304" pitchFamily="18" charset="0"/>
              </a:rPr>
              <a:t>语言能力：</a:t>
            </a:r>
            <a:r>
              <a:rPr lang="zh-CN" altLang="en-US" sz="2000" dirty="0">
                <a:solidFill>
                  <a:srgbClr val="000000"/>
                </a:solidFill>
                <a:latin typeface="Times New Roman" panose="02020603050405020304" pitchFamily="18" charset="0"/>
                <a:ea typeface="宋体" panose="02010600030101010101" pitchFamily="2" charset="-122"/>
                <a:cs typeface="+mn-ea"/>
                <a:sym typeface="Times New Roman" panose="02020603050405020304" pitchFamily="18" charset="0"/>
              </a:rPr>
              <a:t>具有较高的英语水平，具有与国外客户进行顺畅交流的能力；</a:t>
            </a:r>
          </a:p>
          <a:p>
            <a:pPr defTabSz="462916" fontAlgn="auto">
              <a:spcBef>
                <a:spcPts val="0"/>
              </a:spcBef>
              <a:spcAft>
                <a:spcPts val="0"/>
              </a:spcAft>
              <a:buClr>
                <a:srgbClr val="4F81BD"/>
              </a:buClr>
              <a:buSzPct val="60000"/>
            </a:pPr>
            <a:r>
              <a:rPr lang="en-US" altLang="zh-CN" sz="2000" dirty="0">
                <a:solidFill>
                  <a:srgbClr val="0070C0"/>
                </a:solidFill>
                <a:latin typeface="Times New Roman" panose="02020603050405020304" pitchFamily="18" charset="0"/>
                <a:ea typeface="宋体" panose="02010600030101010101" pitchFamily="2" charset="-122"/>
                <a:cs typeface="+mn-ea"/>
                <a:sym typeface="Times New Roman" panose="02020603050405020304" pitchFamily="18" charset="0"/>
              </a:rPr>
              <a:t>2.</a:t>
            </a:r>
            <a:r>
              <a:rPr lang="zh-CN" altLang="en-US" sz="2000" dirty="0">
                <a:solidFill>
                  <a:srgbClr val="0070C0"/>
                </a:solidFill>
                <a:latin typeface="Times New Roman" panose="02020603050405020304" pitchFamily="18" charset="0"/>
                <a:ea typeface="宋体" panose="02010600030101010101" pitchFamily="2" charset="-122"/>
                <a:cs typeface="+mn-ea"/>
                <a:sym typeface="Times New Roman" panose="02020603050405020304" pitchFamily="18" charset="0"/>
              </a:rPr>
              <a:t>沟通能力：</a:t>
            </a:r>
            <a:r>
              <a:rPr lang="zh-CN" altLang="en-US" sz="2000" dirty="0">
                <a:solidFill>
                  <a:srgbClr val="000000"/>
                </a:solidFill>
                <a:latin typeface="Times New Roman" panose="02020603050405020304" pitchFamily="18" charset="0"/>
                <a:ea typeface="宋体" panose="02010600030101010101" pitchFamily="2" charset="-122"/>
                <a:cs typeface="+mn-ea"/>
                <a:sym typeface="Times New Roman" panose="02020603050405020304" pitchFamily="18" charset="0"/>
              </a:rPr>
              <a:t>不断提高自己的语言表达和沟通能力，与国内相关业务往来方进行有效沟通；</a:t>
            </a:r>
          </a:p>
          <a:p>
            <a:pPr defTabSz="462916" fontAlgn="auto">
              <a:spcBef>
                <a:spcPts val="0"/>
              </a:spcBef>
              <a:spcAft>
                <a:spcPts val="0"/>
              </a:spcAft>
              <a:buClr>
                <a:srgbClr val="4F81BD"/>
              </a:buClr>
              <a:buSzPct val="60000"/>
            </a:pPr>
            <a:r>
              <a:rPr lang="en-US" altLang="zh-CN" sz="2000" dirty="0">
                <a:solidFill>
                  <a:srgbClr val="0070C0"/>
                </a:solidFill>
                <a:latin typeface="Times New Roman" panose="02020603050405020304" pitchFamily="18" charset="0"/>
                <a:ea typeface="宋体" panose="02010600030101010101" pitchFamily="2" charset="-122"/>
                <a:cs typeface="+mn-ea"/>
                <a:sym typeface="Times New Roman" panose="02020603050405020304" pitchFamily="18" charset="0"/>
              </a:rPr>
              <a:t>3.</a:t>
            </a:r>
            <a:r>
              <a:rPr lang="zh-CN" altLang="en-US" sz="2000" dirty="0">
                <a:solidFill>
                  <a:srgbClr val="0070C0"/>
                </a:solidFill>
                <a:latin typeface="Times New Roman" panose="02020603050405020304" pitchFamily="18" charset="0"/>
                <a:ea typeface="宋体" panose="02010600030101010101" pitchFamily="2" charset="-122"/>
                <a:cs typeface="+mn-ea"/>
                <a:sym typeface="Times New Roman" panose="02020603050405020304" pitchFamily="18" charset="0"/>
              </a:rPr>
              <a:t>学习能力：</a:t>
            </a:r>
            <a:r>
              <a:rPr lang="zh-CN" altLang="en-US" sz="2000" dirty="0">
                <a:solidFill>
                  <a:srgbClr val="000000"/>
                </a:solidFill>
                <a:latin typeface="Times New Roman" panose="02020603050405020304" pitchFamily="18" charset="0"/>
                <a:ea typeface="宋体" panose="02010600030101010101" pitchFamily="2" charset="-122"/>
                <a:cs typeface="+mn-ea"/>
                <a:sym typeface="Times New Roman" panose="02020603050405020304" pitchFamily="18" charset="0"/>
              </a:rPr>
              <a:t>不断学习外贸领域新知识、新案例、国际贸易惯例新规定或新的国际贸易惯例等，通过不同的途径获取商务信息包括产品信息、客户信息、政策信息等能力；</a:t>
            </a:r>
          </a:p>
          <a:p>
            <a:pPr defTabSz="462916" fontAlgn="auto">
              <a:spcBef>
                <a:spcPts val="0"/>
              </a:spcBef>
              <a:spcAft>
                <a:spcPts val="0"/>
              </a:spcAft>
              <a:buClr>
                <a:srgbClr val="4F81BD"/>
              </a:buClr>
              <a:buSzPct val="60000"/>
            </a:pPr>
            <a:r>
              <a:rPr lang="en-US" altLang="zh-CN" sz="2000" dirty="0">
                <a:solidFill>
                  <a:srgbClr val="0070C0"/>
                </a:solidFill>
                <a:latin typeface="Times New Roman" panose="02020603050405020304" pitchFamily="18" charset="0"/>
                <a:ea typeface="宋体" panose="02010600030101010101" pitchFamily="2" charset="-122"/>
                <a:cs typeface="+mn-ea"/>
                <a:sym typeface="Times New Roman" panose="02020603050405020304" pitchFamily="18" charset="0"/>
              </a:rPr>
              <a:t>4. </a:t>
            </a:r>
            <a:r>
              <a:rPr lang="zh-CN" altLang="en-US" sz="2000" dirty="0">
                <a:solidFill>
                  <a:srgbClr val="0070C0"/>
                </a:solidFill>
                <a:latin typeface="Times New Roman" panose="02020603050405020304" pitchFamily="18" charset="0"/>
                <a:ea typeface="宋体" panose="02010600030101010101" pitchFamily="2" charset="-122"/>
                <a:cs typeface="+mn-ea"/>
                <a:sym typeface="Times New Roman" panose="02020603050405020304" pitchFamily="18" charset="0"/>
              </a:rPr>
              <a:t>调研、分析、决策能力：</a:t>
            </a:r>
            <a:r>
              <a:rPr lang="zh-CN" altLang="en-US" sz="2000" dirty="0">
                <a:solidFill>
                  <a:srgbClr val="000000"/>
                </a:solidFill>
                <a:latin typeface="Times New Roman" panose="02020603050405020304" pitchFamily="18" charset="0"/>
                <a:ea typeface="宋体" panose="02010600030101010101" pitchFamily="2" charset="-122"/>
                <a:cs typeface="+mn-ea"/>
                <a:sym typeface="Times New Roman" panose="02020603050405020304" pitchFamily="18" charset="0"/>
              </a:rPr>
              <a:t>具有调研国内和国际市场，对数据进行分析和归纳的能力，对贸易纠纷、突发事件等做出正确的分析判断和决策能力；</a:t>
            </a:r>
          </a:p>
          <a:p>
            <a:pPr defTabSz="462916" fontAlgn="auto">
              <a:spcBef>
                <a:spcPts val="0"/>
              </a:spcBef>
              <a:spcAft>
                <a:spcPts val="0"/>
              </a:spcAft>
              <a:buClr>
                <a:srgbClr val="4F81BD"/>
              </a:buClr>
              <a:buSzPct val="60000"/>
            </a:pPr>
            <a:r>
              <a:rPr lang="en-US" altLang="zh-CN" sz="2000" dirty="0">
                <a:solidFill>
                  <a:srgbClr val="0070C0"/>
                </a:solidFill>
                <a:latin typeface="Times New Roman" panose="02020603050405020304" pitchFamily="18" charset="0"/>
                <a:ea typeface="宋体" panose="02010600030101010101" pitchFamily="2" charset="-122"/>
                <a:cs typeface="+mn-ea"/>
                <a:sym typeface="Times New Roman" panose="02020603050405020304" pitchFamily="18" charset="0"/>
              </a:rPr>
              <a:t>5. </a:t>
            </a:r>
            <a:r>
              <a:rPr lang="zh-CN" altLang="en-US" sz="2000" dirty="0">
                <a:solidFill>
                  <a:srgbClr val="0070C0"/>
                </a:solidFill>
                <a:latin typeface="Times New Roman" panose="02020603050405020304" pitchFamily="18" charset="0"/>
                <a:ea typeface="宋体" panose="02010600030101010101" pitchFamily="2" charset="-122"/>
                <a:cs typeface="+mn-ea"/>
                <a:sym typeface="Times New Roman" panose="02020603050405020304" pitchFamily="18" charset="0"/>
              </a:rPr>
              <a:t>高效严谨、耐心细致、责任心强、吃苦耐劳；</a:t>
            </a:r>
          </a:p>
          <a:p>
            <a:pPr defTabSz="462916" fontAlgn="auto">
              <a:spcBef>
                <a:spcPts val="0"/>
              </a:spcBef>
              <a:spcAft>
                <a:spcPts val="0"/>
              </a:spcAft>
              <a:buClr>
                <a:srgbClr val="4F81BD"/>
              </a:buClr>
              <a:buSzPct val="60000"/>
            </a:pPr>
            <a:r>
              <a:rPr lang="en-US" altLang="zh-CN" sz="2000" dirty="0">
                <a:solidFill>
                  <a:srgbClr val="0070C0"/>
                </a:solidFill>
                <a:latin typeface="Times New Roman" panose="02020603050405020304" pitchFamily="18" charset="0"/>
                <a:ea typeface="宋体" panose="02010600030101010101" pitchFamily="2" charset="-122"/>
                <a:cs typeface="+mn-ea"/>
                <a:sym typeface="Times New Roman" panose="02020603050405020304" pitchFamily="18" charset="0"/>
              </a:rPr>
              <a:t>6.</a:t>
            </a:r>
            <a:r>
              <a:rPr lang="zh-CN" altLang="en-US" sz="2000" dirty="0">
                <a:solidFill>
                  <a:srgbClr val="0070C0"/>
                </a:solidFill>
                <a:latin typeface="Times New Roman" panose="02020603050405020304" pitchFamily="18" charset="0"/>
                <a:ea typeface="宋体" panose="02010600030101010101" pitchFamily="2" charset="-122"/>
                <a:cs typeface="+mn-ea"/>
                <a:sym typeface="Times New Roman" panose="02020603050405020304" pitchFamily="18" charset="0"/>
              </a:rPr>
              <a:t>具有良好的团队合作精神，在工作岗位上正确处理上下级关系和同事间关系；</a:t>
            </a:r>
          </a:p>
          <a:p>
            <a:pPr defTabSz="462916" fontAlgn="auto">
              <a:spcBef>
                <a:spcPts val="0"/>
              </a:spcBef>
              <a:spcAft>
                <a:spcPts val="0"/>
              </a:spcAft>
              <a:buClr>
                <a:srgbClr val="4F81BD"/>
              </a:buClr>
              <a:buSzPct val="60000"/>
            </a:pPr>
            <a:r>
              <a:rPr lang="en-US" altLang="zh-CN" sz="2000" dirty="0">
                <a:solidFill>
                  <a:srgbClr val="0070C0"/>
                </a:solidFill>
                <a:latin typeface="Times New Roman" panose="02020603050405020304" pitchFamily="18" charset="0"/>
                <a:ea typeface="宋体" panose="02010600030101010101" pitchFamily="2" charset="-122"/>
                <a:cs typeface="+mn-ea"/>
                <a:sym typeface="Times New Roman" panose="02020603050405020304" pitchFamily="18" charset="0"/>
              </a:rPr>
              <a:t>7.</a:t>
            </a:r>
            <a:r>
              <a:rPr lang="zh-CN" altLang="en-US" sz="2000" dirty="0">
                <a:solidFill>
                  <a:srgbClr val="0070C0"/>
                </a:solidFill>
                <a:latin typeface="Times New Roman" panose="02020603050405020304" pitchFamily="18" charset="0"/>
                <a:ea typeface="宋体" panose="02010600030101010101" pitchFamily="2" charset="-122"/>
                <a:cs typeface="+mn-ea"/>
                <a:sym typeface="Times New Roman" panose="02020603050405020304" pitchFamily="18" charset="0"/>
              </a:rPr>
              <a:t>具有市场竞争意识</a:t>
            </a:r>
          </a:p>
        </p:txBody>
      </p:sp>
      <p:grpSp>
        <p:nvGrpSpPr>
          <p:cNvPr id="2" name="组合 1"/>
          <p:cNvGrpSpPr/>
          <p:nvPr/>
        </p:nvGrpSpPr>
        <p:grpSpPr>
          <a:xfrm>
            <a:off x="738605" y="2601689"/>
            <a:ext cx="1590952" cy="1443892"/>
            <a:chOff x="55634" y="4416659"/>
            <a:chExt cx="859945" cy="836081"/>
          </a:xfrm>
        </p:grpSpPr>
        <p:sp>
          <p:nvSpPr>
            <p:cNvPr id="50" name="任意多边形 49"/>
            <p:cNvSpPr>
              <a:spLocks noChangeAspect="1"/>
            </p:cNvSpPr>
            <p:nvPr/>
          </p:nvSpPr>
          <p:spPr>
            <a:xfrm>
              <a:off x="55634" y="4416659"/>
              <a:ext cx="859945" cy="836081"/>
            </a:xfrm>
            <a:custGeom>
              <a:avLst/>
              <a:gdLst>
                <a:gd name="connsiteX0" fmla="*/ 0 w 1007417"/>
                <a:gd name="connsiteY0" fmla="*/ 503709 h 1007417"/>
                <a:gd name="connsiteX1" fmla="*/ 503709 w 1007417"/>
                <a:gd name="connsiteY1" fmla="*/ 0 h 1007417"/>
                <a:gd name="connsiteX2" fmla="*/ 1007418 w 1007417"/>
                <a:gd name="connsiteY2" fmla="*/ 503709 h 1007417"/>
                <a:gd name="connsiteX3" fmla="*/ 503709 w 1007417"/>
                <a:gd name="connsiteY3" fmla="*/ 1007418 h 1007417"/>
                <a:gd name="connsiteX4" fmla="*/ 0 w 1007417"/>
                <a:gd name="connsiteY4" fmla="*/ 503709 h 1007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417" h="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solidFill>
              <a:srgbClr val="21A3D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0568" tIns="210568" rIns="210568" bIns="210568" numCol="1" spcCol="1270" anchor="ctr" anchorCtr="0">
              <a:noAutofit/>
            </a:bodyPr>
            <a:lstStyle/>
            <a:p>
              <a:pPr algn="ctr" defTabSz="1173480" fontAlgn="auto">
                <a:lnSpc>
                  <a:spcPct val="90000"/>
                </a:lnSpc>
                <a:spcBef>
                  <a:spcPts val="0"/>
                </a:spcBef>
                <a:spcAft>
                  <a:spcPct val="35000"/>
                </a:spcAft>
              </a:pPr>
              <a:endParaRPr lang="zh-CN" altLang="en-US" sz="2640">
                <a:solidFill>
                  <a:prstClr val="white"/>
                </a:solidFill>
              </a:endParaRPr>
            </a:p>
          </p:txBody>
        </p:sp>
        <p:grpSp>
          <p:nvGrpSpPr>
            <p:cNvPr id="59" name="Group 67"/>
            <p:cNvGrpSpPr/>
            <p:nvPr/>
          </p:nvGrpSpPr>
          <p:grpSpPr>
            <a:xfrm>
              <a:off x="295907" y="4645903"/>
              <a:ext cx="416763" cy="546901"/>
              <a:chOff x="2587624" y="-3175"/>
              <a:chExt cx="4133849" cy="7337425"/>
            </a:xfrm>
            <a:solidFill>
              <a:schemeClr val="bg1"/>
            </a:solidFill>
          </p:grpSpPr>
          <p:sp>
            <p:nvSpPr>
              <p:cNvPr id="60" name="Freeform 5"/>
              <p:cNvSpPr>
                <a:spLocks noEditPoints="1"/>
              </p:cNvSpPr>
              <p:nvPr/>
            </p:nvSpPr>
            <p:spPr bwMode="auto">
              <a:xfrm>
                <a:off x="2587624" y="3748088"/>
                <a:ext cx="1843086" cy="1541463"/>
              </a:xfrm>
              <a:custGeom>
                <a:avLst/>
                <a:gdLst/>
                <a:ahLst/>
                <a:cxnLst>
                  <a:cxn ang="0">
                    <a:pos x="71" y="27"/>
                  </a:cxn>
                  <a:cxn ang="0">
                    <a:pos x="50" y="42"/>
                  </a:cxn>
                  <a:cxn ang="0">
                    <a:pos x="1" y="390"/>
                  </a:cxn>
                  <a:cxn ang="0">
                    <a:pos x="16" y="411"/>
                  </a:cxn>
                  <a:cxn ang="0">
                    <a:pos x="18" y="414"/>
                  </a:cxn>
                  <a:cxn ang="0">
                    <a:pos x="26" y="419"/>
                  </a:cxn>
                  <a:cxn ang="0">
                    <a:pos x="27" y="420"/>
                  </a:cxn>
                  <a:cxn ang="0">
                    <a:pos x="36" y="417"/>
                  </a:cxn>
                  <a:cxn ang="0">
                    <a:pos x="39" y="414"/>
                  </a:cxn>
                  <a:cxn ang="0">
                    <a:pos x="481" y="476"/>
                  </a:cxn>
                  <a:cxn ang="0">
                    <a:pos x="483" y="480"/>
                  </a:cxn>
                  <a:cxn ang="0">
                    <a:pos x="491" y="484"/>
                  </a:cxn>
                  <a:cxn ang="0">
                    <a:pos x="492" y="484"/>
                  </a:cxn>
                  <a:cxn ang="0">
                    <a:pos x="501" y="482"/>
                  </a:cxn>
                  <a:cxn ang="0">
                    <a:pos x="504" y="479"/>
                  </a:cxn>
                  <a:cxn ang="0">
                    <a:pos x="508" y="480"/>
                  </a:cxn>
                  <a:cxn ang="0">
                    <a:pos x="529" y="464"/>
                  </a:cxn>
                  <a:cxn ang="0">
                    <a:pos x="577" y="116"/>
                  </a:cxn>
                  <a:cxn ang="0">
                    <a:pos x="562" y="95"/>
                  </a:cxn>
                  <a:cxn ang="0">
                    <a:pos x="504" y="87"/>
                  </a:cxn>
                  <a:cxn ang="0">
                    <a:pos x="502" y="97"/>
                  </a:cxn>
                  <a:cxn ang="0">
                    <a:pos x="423" y="86"/>
                  </a:cxn>
                  <a:cxn ang="0">
                    <a:pos x="426" y="63"/>
                  </a:cxn>
                  <a:cxn ang="0">
                    <a:pos x="416" y="61"/>
                  </a:cxn>
                  <a:cxn ang="0">
                    <a:pos x="418" y="48"/>
                  </a:cxn>
                  <a:cxn ang="0">
                    <a:pos x="397" y="17"/>
                  </a:cxn>
                  <a:cxn ang="0">
                    <a:pos x="397" y="31"/>
                  </a:cxn>
                  <a:cxn ang="0">
                    <a:pos x="395" y="58"/>
                  </a:cxn>
                  <a:cxn ang="0">
                    <a:pos x="395" y="58"/>
                  </a:cxn>
                  <a:cxn ang="0">
                    <a:pos x="388" y="58"/>
                  </a:cxn>
                  <a:cxn ang="0">
                    <a:pos x="385" y="80"/>
                  </a:cxn>
                  <a:cxn ang="0">
                    <a:pos x="256" y="62"/>
                  </a:cxn>
                  <a:cxn ang="0">
                    <a:pos x="259" y="39"/>
                  </a:cxn>
                  <a:cxn ang="0">
                    <a:pos x="253" y="39"/>
                  </a:cxn>
                  <a:cxn ang="0">
                    <a:pos x="253" y="38"/>
                  </a:cxn>
                  <a:cxn ang="0">
                    <a:pos x="274" y="19"/>
                  </a:cxn>
                  <a:cxn ang="0">
                    <a:pos x="258" y="0"/>
                  </a:cxn>
                  <a:cxn ang="0">
                    <a:pos x="237" y="22"/>
                  </a:cxn>
                  <a:cxn ang="0">
                    <a:pos x="235" y="36"/>
                  </a:cxn>
                  <a:cxn ang="0">
                    <a:pos x="222" y="34"/>
                  </a:cxn>
                  <a:cxn ang="0">
                    <a:pos x="218" y="57"/>
                  </a:cxn>
                  <a:cxn ang="0">
                    <a:pos x="140" y="46"/>
                  </a:cxn>
                  <a:cxn ang="0">
                    <a:pos x="141" y="37"/>
                  </a:cxn>
                  <a:cxn ang="0">
                    <a:pos x="71" y="27"/>
                  </a:cxn>
                  <a:cxn ang="0">
                    <a:pos x="250" y="49"/>
                  </a:cxn>
                  <a:cxn ang="0">
                    <a:pos x="248" y="61"/>
                  </a:cxn>
                  <a:cxn ang="0">
                    <a:pos x="226" y="58"/>
                  </a:cxn>
                  <a:cxn ang="0">
                    <a:pos x="227" y="46"/>
                  </a:cxn>
                  <a:cxn ang="0">
                    <a:pos x="250" y="49"/>
                  </a:cxn>
                  <a:cxn ang="0">
                    <a:pos x="392" y="81"/>
                  </a:cxn>
                  <a:cxn ang="0">
                    <a:pos x="393" y="69"/>
                  </a:cxn>
                  <a:cxn ang="0">
                    <a:pos x="416" y="72"/>
                  </a:cxn>
                  <a:cxn ang="0">
                    <a:pos x="414" y="84"/>
                  </a:cxn>
                  <a:cxn ang="0">
                    <a:pos x="392" y="81"/>
                  </a:cxn>
                </a:cxnLst>
                <a:rect l="0" t="0" r="r" b="b"/>
                <a:pathLst>
                  <a:path w="579" h="485">
                    <a:moveTo>
                      <a:pt x="71" y="27"/>
                    </a:moveTo>
                    <a:cubicBezTo>
                      <a:pt x="59" y="25"/>
                      <a:pt x="52" y="30"/>
                      <a:pt x="50" y="42"/>
                    </a:cubicBezTo>
                    <a:cubicBezTo>
                      <a:pt x="1" y="390"/>
                      <a:pt x="1" y="390"/>
                      <a:pt x="1" y="390"/>
                    </a:cubicBezTo>
                    <a:cubicBezTo>
                      <a:pt x="0" y="402"/>
                      <a:pt x="5" y="409"/>
                      <a:pt x="16" y="411"/>
                    </a:cubicBezTo>
                    <a:cubicBezTo>
                      <a:pt x="17" y="412"/>
                      <a:pt x="17" y="413"/>
                      <a:pt x="18" y="414"/>
                    </a:cubicBezTo>
                    <a:cubicBezTo>
                      <a:pt x="20" y="417"/>
                      <a:pt x="23" y="419"/>
                      <a:pt x="26" y="419"/>
                    </a:cubicBezTo>
                    <a:cubicBezTo>
                      <a:pt x="27" y="420"/>
                      <a:pt x="27" y="420"/>
                      <a:pt x="27" y="420"/>
                    </a:cubicBezTo>
                    <a:cubicBezTo>
                      <a:pt x="30" y="420"/>
                      <a:pt x="33" y="419"/>
                      <a:pt x="36" y="417"/>
                    </a:cubicBezTo>
                    <a:cubicBezTo>
                      <a:pt x="37" y="416"/>
                      <a:pt x="38" y="415"/>
                      <a:pt x="39" y="414"/>
                    </a:cubicBezTo>
                    <a:cubicBezTo>
                      <a:pt x="481" y="476"/>
                      <a:pt x="481" y="476"/>
                      <a:pt x="481" y="476"/>
                    </a:cubicBezTo>
                    <a:cubicBezTo>
                      <a:pt x="482" y="477"/>
                      <a:pt x="483" y="478"/>
                      <a:pt x="483" y="480"/>
                    </a:cubicBezTo>
                    <a:cubicBezTo>
                      <a:pt x="485" y="482"/>
                      <a:pt x="488" y="484"/>
                      <a:pt x="491" y="484"/>
                    </a:cubicBezTo>
                    <a:cubicBezTo>
                      <a:pt x="492" y="484"/>
                      <a:pt x="492" y="484"/>
                      <a:pt x="492" y="484"/>
                    </a:cubicBezTo>
                    <a:cubicBezTo>
                      <a:pt x="496" y="485"/>
                      <a:pt x="499" y="484"/>
                      <a:pt x="501" y="482"/>
                    </a:cubicBezTo>
                    <a:cubicBezTo>
                      <a:pt x="502" y="481"/>
                      <a:pt x="503" y="480"/>
                      <a:pt x="504" y="479"/>
                    </a:cubicBezTo>
                    <a:cubicBezTo>
                      <a:pt x="508" y="480"/>
                      <a:pt x="508" y="480"/>
                      <a:pt x="508" y="480"/>
                    </a:cubicBezTo>
                    <a:cubicBezTo>
                      <a:pt x="520" y="482"/>
                      <a:pt x="527" y="476"/>
                      <a:pt x="529" y="464"/>
                    </a:cubicBezTo>
                    <a:cubicBezTo>
                      <a:pt x="577" y="116"/>
                      <a:pt x="577" y="116"/>
                      <a:pt x="577" y="116"/>
                    </a:cubicBezTo>
                    <a:cubicBezTo>
                      <a:pt x="579" y="104"/>
                      <a:pt x="574" y="97"/>
                      <a:pt x="562" y="95"/>
                    </a:cubicBezTo>
                    <a:cubicBezTo>
                      <a:pt x="504" y="87"/>
                      <a:pt x="504" y="87"/>
                      <a:pt x="504" y="87"/>
                    </a:cubicBezTo>
                    <a:cubicBezTo>
                      <a:pt x="502" y="97"/>
                      <a:pt x="502" y="97"/>
                      <a:pt x="502" y="97"/>
                    </a:cubicBezTo>
                    <a:cubicBezTo>
                      <a:pt x="423" y="86"/>
                      <a:pt x="423" y="86"/>
                      <a:pt x="423" y="86"/>
                    </a:cubicBezTo>
                    <a:cubicBezTo>
                      <a:pt x="426" y="63"/>
                      <a:pt x="426" y="63"/>
                      <a:pt x="426" y="63"/>
                    </a:cubicBezTo>
                    <a:cubicBezTo>
                      <a:pt x="416" y="61"/>
                      <a:pt x="416" y="61"/>
                      <a:pt x="416" y="61"/>
                    </a:cubicBezTo>
                    <a:cubicBezTo>
                      <a:pt x="418" y="48"/>
                      <a:pt x="418" y="48"/>
                      <a:pt x="418" y="48"/>
                    </a:cubicBezTo>
                    <a:cubicBezTo>
                      <a:pt x="420" y="33"/>
                      <a:pt x="413" y="23"/>
                      <a:pt x="397" y="17"/>
                    </a:cubicBezTo>
                    <a:cubicBezTo>
                      <a:pt x="397" y="31"/>
                      <a:pt x="397" y="31"/>
                      <a:pt x="397" y="31"/>
                    </a:cubicBezTo>
                    <a:cubicBezTo>
                      <a:pt x="398" y="35"/>
                      <a:pt x="398" y="44"/>
                      <a:pt x="395" y="58"/>
                    </a:cubicBezTo>
                    <a:cubicBezTo>
                      <a:pt x="395" y="58"/>
                      <a:pt x="395" y="58"/>
                      <a:pt x="395" y="58"/>
                    </a:cubicBezTo>
                    <a:cubicBezTo>
                      <a:pt x="388" y="58"/>
                      <a:pt x="388" y="58"/>
                      <a:pt x="388" y="58"/>
                    </a:cubicBezTo>
                    <a:cubicBezTo>
                      <a:pt x="385" y="80"/>
                      <a:pt x="385" y="80"/>
                      <a:pt x="385" y="80"/>
                    </a:cubicBezTo>
                    <a:cubicBezTo>
                      <a:pt x="256" y="62"/>
                      <a:pt x="256" y="62"/>
                      <a:pt x="256" y="62"/>
                    </a:cubicBezTo>
                    <a:cubicBezTo>
                      <a:pt x="259" y="39"/>
                      <a:pt x="259" y="39"/>
                      <a:pt x="259" y="39"/>
                    </a:cubicBezTo>
                    <a:cubicBezTo>
                      <a:pt x="253" y="39"/>
                      <a:pt x="253" y="39"/>
                      <a:pt x="253" y="39"/>
                    </a:cubicBezTo>
                    <a:cubicBezTo>
                      <a:pt x="253" y="38"/>
                      <a:pt x="253" y="38"/>
                      <a:pt x="253" y="38"/>
                    </a:cubicBezTo>
                    <a:cubicBezTo>
                      <a:pt x="255" y="22"/>
                      <a:pt x="262" y="16"/>
                      <a:pt x="274" y="19"/>
                    </a:cubicBezTo>
                    <a:cubicBezTo>
                      <a:pt x="258" y="0"/>
                      <a:pt x="258" y="0"/>
                      <a:pt x="258" y="0"/>
                    </a:cubicBezTo>
                    <a:cubicBezTo>
                      <a:pt x="246" y="2"/>
                      <a:pt x="239" y="10"/>
                      <a:pt x="237" y="22"/>
                    </a:cubicBezTo>
                    <a:cubicBezTo>
                      <a:pt x="235" y="36"/>
                      <a:pt x="235" y="36"/>
                      <a:pt x="235" y="36"/>
                    </a:cubicBezTo>
                    <a:cubicBezTo>
                      <a:pt x="222" y="34"/>
                      <a:pt x="222" y="34"/>
                      <a:pt x="222" y="34"/>
                    </a:cubicBezTo>
                    <a:cubicBezTo>
                      <a:pt x="218" y="57"/>
                      <a:pt x="218" y="57"/>
                      <a:pt x="218" y="57"/>
                    </a:cubicBezTo>
                    <a:cubicBezTo>
                      <a:pt x="140" y="46"/>
                      <a:pt x="140" y="46"/>
                      <a:pt x="140" y="46"/>
                    </a:cubicBezTo>
                    <a:cubicBezTo>
                      <a:pt x="141" y="37"/>
                      <a:pt x="141" y="37"/>
                      <a:pt x="141" y="37"/>
                    </a:cubicBezTo>
                    <a:lnTo>
                      <a:pt x="71" y="27"/>
                    </a:lnTo>
                    <a:close/>
                    <a:moveTo>
                      <a:pt x="250" y="49"/>
                    </a:moveTo>
                    <a:cubicBezTo>
                      <a:pt x="248" y="61"/>
                      <a:pt x="248" y="61"/>
                      <a:pt x="248" y="61"/>
                    </a:cubicBezTo>
                    <a:cubicBezTo>
                      <a:pt x="226" y="58"/>
                      <a:pt x="226" y="58"/>
                      <a:pt x="226" y="58"/>
                    </a:cubicBezTo>
                    <a:cubicBezTo>
                      <a:pt x="227" y="46"/>
                      <a:pt x="227" y="46"/>
                      <a:pt x="227" y="46"/>
                    </a:cubicBezTo>
                    <a:lnTo>
                      <a:pt x="250" y="49"/>
                    </a:lnTo>
                    <a:close/>
                    <a:moveTo>
                      <a:pt x="392" y="81"/>
                    </a:moveTo>
                    <a:cubicBezTo>
                      <a:pt x="393" y="69"/>
                      <a:pt x="393" y="69"/>
                      <a:pt x="393" y="69"/>
                    </a:cubicBezTo>
                    <a:cubicBezTo>
                      <a:pt x="416" y="72"/>
                      <a:pt x="416" y="72"/>
                      <a:pt x="416" y="72"/>
                    </a:cubicBezTo>
                    <a:cubicBezTo>
                      <a:pt x="414" y="84"/>
                      <a:pt x="414" y="84"/>
                      <a:pt x="414" y="84"/>
                    </a:cubicBezTo>
                    <a:lnTo>
                      <a:pt x="392" y="81"/>
                    </a:lnTo>
                    <a:close/>
                  </a:path>
                </a:pathLst>
              </a:custGeom>
              <a:grpFill/>
              <a:ln w="9525">
                <a:noFill/>
                <a:round/>
                <a:headEnd/>
                <a:tailEnd/>
              </a:ln>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en-US">
                  <a:solidFill>
                    <a:prstClr val="black"/>
                  </a:solidFill>
                  <a:latin typeface="Times New Roman"/>
                  <a:ea typeface="宋体"/>
                </a:endParaRPr>
              </a:p>
            </p:txBody>
          </p:sp>
          <p:sp>
            <p:nvSpPr>
              <p:cNvPr id="61" name="Freeform 8"/>
              <p:cNvSpPr>
                <a:spLocks/>
              </p:cNvSpPr>
              <p:nvPr/>
            </p:nvSpPr>
            <p:spPr bwMode="auto">
              <a:xfrm>
                <a:off x="2771775" y="-3175"/>
                <a:ext cx="3949698" cy="7337425"/>
              </a:xfrm>
              <a:custGeom>
                <a:avLst/>
                <a:gdLst/>
                <a:ahLst/>
                <a:cxnLst>
                  <a:cxn ang="0">
                    <a:pos x="743" y="97"/>
                  </a:cxn>
                  <a:cxn ang="0">
                    <a:pos x="724" y="161"/>
                  </a:cxn>
                  <a:cxn ang="0">
                    <a:pos x="707" y="220"/>
                  </a:cxn>
                  <a:cxn ang="0">
                    <a:pos x="716" y="247"/>
                  </a:cxn>
                  <a:cxn ang="0">
                    <a:pos x="711" y="273"/>
                  </a:cxn>
                  <a:cxn ang="0">
                    <a:pos x="767" y="327"/>
                  </a:cxn>
                  <a:cxn ang="0">
                    <a:pos x="722" y="448"/>
                  </a:cxn>
                  <a:cxn ang="0">
                    <a:pos x="686" y="682"/>
                  </a:cxn>
                  <a:cxn ang="0">
                    <a:pos x="672" y="751"/>
                  </a:cxn>
                  <a:cxn ang="0">
                    <a:pos x="618" y="794"/>
                  </a:cxn>
                  <a:cxn ang="0">
                    <a:pos x="416" y="742"/>
                  </a:cxn>
                  <a:cxn ang="0">
                    <a:pos x="348" y="503"/>
                  </a:cxn>
                  <a:cxn ang="0">
                    <a:pos x="306" y="304"/>
                  </a:cxn>
                  <a:cxn ang="0">
                    <a:pos x="324" y="273"/>
                  </a:cxn>
                  <a:cxn ang="0">
                    <a:pos x="326" y="228"/>
                  </a:cxn>
                  <a:cxn ang="0">
                    <a:pos x="332" y="144"/>
                  </a:cxn>
                  <a:cxn ang="0">
                    <a:pos x="343" y="83"/>
                  </a:cxn>
                  <a:cxn ang="0">
                    <a:pos x="251" y="3"/>
                  </a:cxn>
                  <a:cxn ang="0">
                    <a:pos x="143" y="16"/>
                  </a:cxn>
                  <a:cxn ang="0">
                    <a:pos x="81" y="167"/>
                  </a:cxn>
                  <a:cxn ang="0">
                    <a:pos x="110" y="263"/>
                  </a:cxn>
                  <a:cxn ang="0">
                    <a:pos x="67" y="361"/>
                  </a:cxn>
                  <a:cxn ang="0">
                    <a:pos x="82" y="1272"/>
                  </a:cxn>
                  <a:cxn ang="0">
                    <a:pos x="81" y="1602"/>
                  </a:cxn>
                  <a:cxn ang="0">
                    <a:pos x="63" y="2082"/>
                  </a:cxn>
                  <a:cxn ang="0">
                    <a:pos x="332" y="2304"/>
                  </a:cxn>
                  <a:cxn ang="0">
                    <a:pos x="456" y="2256"/>
                  </a:cxn>
                  <a:cxn ang="0">
                    <a:pos x="515" y="2197"/>
                  </a:cxn>
                  <a:cxn ang="0">
                    <a:pos x="332" y="2058"/>
                  </a:cxn>
                  <a:cxn ang="0">
                    <a:pos x="399" y="1616"/>
                  </a:cxn>
                  <a:cxn ang="0">
                    <a:pos x="447" y="1202"/>
                  </a:cxn>
                  <a:cxn ang="0">
                    <a:pos x="430" y="902"/>
                  </a:cxn>
                  <a:cxn ang="0">
                    <a:pos x="614" y="937"/>
                  </a:cxn>
                  <a:cxn ang="0">
                    <a:pos x="665" y="951"/>
                  </a:cxn>
                  <a:cxn ang="0">
                    <a:pos x="713" y="1283"/>
                  </a:cxn>
                  <a:cxn ang="0">
                    <a:pos x="819" y="1939"/>
                  </a:cxn>
                  <a:cxn ang="0">
                    <a:pos x="769" y="2111"/>
                  </a:cxn>
                  <a:cxn ang="0">
                    <a:pos x="609" y="2203"/>
                  </a:cxn>
                  <a:cxn ang="0">
                    <a:pos x="760" y="2240"/>
                  </a:cxn>
                  <a:cxn ang="0">
                    <a:pos x="832" y="2244"/>
                  </a:cxn>
                  <a:cxn ang="0">
                    <a:pos x="899" y="2289"/>
                  </a:cxn>
                  <a:cxn ang="0">
                    <a:pos x="1104" y="2214"/>
                  </a:cxn>
                  <a:cxn ang="0">
                    <a:pos x="1110" y="2066"/>
                  </a:cxn>
                  <a:cxn ang="0">
                    <a:pos x="1085" y="1626"/>
                  </a:cxn>
                  <a:cxn ang="0">
                    <a:pos x="1067" y="1328"/>
                  </a:cxn>
                  <a:cxn ang="0">
                    <a:pos x="1066" y="1271"/>
                  </a:cxn>
                  <a:cxn ang="0">
                    <a:pos x="1090" y="1202"/>
                  </a:cxn>
                  <a:cxn ang="0">
                    <a:pos x="1141" y="957"/>
                  </a:cxn>
                  <a:cxn ang="0">
                    <a:pos x="1225" y="717"/>
                  </a:cxn>
                  <a:cxn ang="0">
                    <a:pos x="1153" y="548"/>
                  </a:cxn>
                  <a:cxn ang="0">
                    <a:pos x="939" y="274"/>
                  </a:cxn>
                  <a:cxn ang="0">
                    <a:pos x="973" y="144"/>
                  </a:cxn>
                  <a:cxn ang="0">
                    <a:pos x="902" y="47"/>
                  </a:cxn>
                  <a:cxn ang="0">
                    <a:pos x="876" y="38"/>
                  </a:cxn>
                  <a:cxn ang="0">
                    <a:pos x="839" y="40"/>
                  </a:cxn>
                  <a:cxn ang="0">
                    <a:pos x="761" y="44"/>
                  </a:cxn>
                </a:cxnLst>
                <a:rect l="0" t="0" r="r" b="b"/>
                <a:pathLst>
                  <a:path w="1241" h="2308">
                    <a:moveTo>
                      <a:pt x="727" y="55"/>
                    </a:moveTo>
                    <a:cubicBezTo>
                      <a:pt x="728" y="65"/>
                      <a:pt x="728" y="65"/>
                      <a:pt x="728" y="65"/>
                    </a:cubicBezTo>
                    <a:cubicBezTo>
                      <a:pt x="729" y="72"/>
                      <a:pt x="729" y="72"/>
                      <a:pt x="729" y="72"/>
                    </a:cubicBezTo>
                    <a:cubicBezTo>
                      <a:pt x="734" y="82"/>
                      <a:pt x="734" y="82"/>
                      <a:pt x="734" y="82"/>
                    </a:cubicBezTo>
                    <a:cubicBezTo>
                      <a:pt x="739" y="83"/>
                      <a:pt x="739" y="83"/>
                      <a:pt x="739" y="83"/>
                    </a:cubicBezTo>
                    <a:cubicBezTo>
                      <a:pt x="742" y="91"/>
                      <a:pt x="742" y="91"/>
                      <a:pt x="742" y="91"/>
                    </a:cubicBezTo>
                    <a:cubicBezTo>
                      <a:pt x="743" y="97"/>
                      <a:pt x="743" y="97"/>
                      <a:pt x="743" y="97"/>
                    </a:cubicBezTo>
                    <a:cubicBezTo>
                      <a:pt x="741" y="101"/>
                      <a:pt x="741" y="101"/>
                      <a:pt x="741" y="101"/>
                    </a:cubicBezTo>
                    <a:cubicBezTo>
                      <a:pt x="735" y="107"/>
                      <a:pt x="735" y="107"/>
                      <a:pt x="735" y="107"/>
                    </a:cubicBezTo>
                    <a:cubicBezTo>
                      <a:pt x="721" y="137"/>
                      <a:pt x="721" y="137"/>
                      <a:pt x="721" y="137"/>
                    </a:cubicBezTo>
                    <a:cubicBezTo>
                      <a:pt x="719" y="145"/>
                      <a:pt x="719" y="145"/>
                      <a:pt x="719" y="145"/>
                    </a:cubicBezTo>
                    <a:cubicBezTo>
                      <a:pt x="719" y="148"/>
                      <a:pt x="719" y="148"/>
                      <a:pt x="719" y="148"/>
                    </a:cubicBezTo>
                    <a:cubicBezTo>
                      <a:pt x="724" y="157"/>
                      <a:pt x="724" y="157"/>
                      <a:pt x="724" y="157"/>
                    </a:cubicBezTo>
                    <a:cubicBezTo>
                      <a:pt x="724" y="161"/>
                      <a:pt x="724" y="161"/>
                      <a:pt x="724" y="161"/>
                    </a:cubicBezTo>
                    <a:cubicBezTo>
                      <a:pt x="722" y="167"/>
                      <a:pt x="722" y="167"/>
                      <a:pt x="722" y="167"/>
                    </a:cubicBezTo>
                    <a:cubicBezTo>
                      <a:pt x="718" y="176"/>
                      <a:pt x="718" y="176"/>
                      <a:pt x="718" y="176"/>
                    </a:cubicBezTo>
                    <a:cubicBezTo>
                      <a:pt x="695" y="204"/>
                      <a:pt x="695" y="204"/>
                      <a:pt x="695" y="204"/>
                    </a:cubicBezTo>
                    <a:cubicBezTo>
                      <a:pt x="694" y="208"/>
                      <a:pt x="694" y="208"/>
                      <a:pt x="694" y="208"/>
                    </a:cubicBezTo>
                    <a:cubicBezTo>
                      <a:pt x="695" y="211"/>
                      <a:pt x="695" y="211"/>
                      <a:pt x="695" y="211"/>
                    </a:cubicBezTo>
                    <a:cubicBezTo>
                      <a:pt x="700" y="217"/>
                      <a:pt x="700" y="217"/>
                      <a:pt x="700" y="217"/>
                    </a:cubicBezTo>
                    <a:cubicBezTo>
                      <a:pt x="707" y="220"/>
                      <a:pt x="707" y="220"/>
                      <a:pt x="707" y="220"/>
                    </a:cubicBezTo>
                    <a:cubicBezTo>
                      <a:pt x="714" y="224"/>
                      <a:pt x="714" y="224"/>
                      <a:pt x="714" y="224"/>
                    </a:cubicBezTo>
                    <a:cubicBezTo>
                      <a:pt x="714" y="230"/>
                      <a:pt x="714" y="230"/>
                      <a:pt x="714" y="230"/>
                    </a:cubicBezTo>
                    <a:cubicBezTo>
                      <a:pt x="711" y="234"/>
                      <a:pt x="711" y="234"/>
                      <a:pt x="711" y="234"/>
                    </a:cubicBezTo>
                    <a:cubicBezTo>
                      <a:pt x="709" y="237"/>
                      <a:pt x="709" y="237"/>
                      <a:pt x="709" y="237"/>
                    </a:cubicBezTo>
                    <a:cubicBezTo>
                      <a:pt x="709" y="241"/>
                      <a:pt x="709" y="241"/>
                      <a:pt x="709" y="241"/>
                    </a:cubicBezTo>
                    <a:cubicBezTo>
                      <a:pt x="712" y="244"/>
                      <a:pt x="712" y="244"/>
                      <a:pt x="712" y="244"/>
                    </a:cubicBezTo>
                    <a:cubicBezTo>
                      <a:pt x="716" y="247"/>
                      <a:pt x="716" y="247"/>
                      <a:pt x="716" y="247"/>
                    </a:cubicBezTo>
                    <a:cubicBezTo>
                      <a:pt x="716" y="252"/>
                      <a:pt x="716" y="252"/>
                      <a:pt x="716" y="252"/>
                    </a:cubicBezTo>
                    <a:cubicBezTo>
                      <a:pt x="713" y="257"/>
                      <a:pt x="713" y="257"/>
                      <a:pt x="713" y="257"/>
                    </a:cubicBezTo>
                    <a:cubicBezTo>
                      <a:pt x="709" y="259"/>
                      <a:pt x="709" y="259"/>
                      <a:pt x="709" y="259"/>
                    </a:cubicBezTo>
                    <a:cubicBezTo>
                      <a:pt x="706" y="263"/>
                      <a:pt x="706" y="263"/>
                      <a:pt x="706" y="263"/>
                    </a:cubicBezTo>
                    <a:cubicBezTo>
                      <a:pt x="706" y="267"/>
                      <a:pt x="706" y="267"/>
                      <a:pt x="706" y="267"/>
                    </a:cubicBezTo>
                    <a:cubicBezTo>
                      <a:pt x="709" y="269"/>
                      <a:pt x="709" y="269"/>
                      <a:pt x="709" y="269"/>
                    </a:cubicBezTo>
                    <a:cubicBezTo>
                      <a:pt x="711" y="273"/>
                      <a:pt x="711" y="273"/>
                      <a:pt x="711" y="273"/>
                    </a:cubicBezTo>
                    <a:cubicBezTo>
                      <a:pt x="711" y="281"/>
                      <a:pt x="711" y="281"/>
                      <a:pt x="711" y="281"/>
                    </a:cubicBezTo>
                    <a:cubicBezTo>
                      <a:pt x="707" y="286"/>
                      <a:pt x="707" y="286"/>
                      <a:pt x="707" y="286"/>
                    </a:cubicBezTo>
                    <a:cubicBezTo>
                      <a:pt x="705" y="295"/>
                      <a:pt x="705" y="295"/>
                      <a:pt x="705" y="295"/>
                    </a:cubicBezTo>
                    <a:cubicBezTo>
                      <a:pt x="707" y="304"/>
                      <a:pt x="707" y="304"/>
                      <a:pt x="707" y="304"/>
                    </a:cubicBezTo>
                    <a:cubicBezTo>
                      <a:pt x="717" y="312"/>
                      <a:pt x="717" y="312"/>
                      <a:pt x="717" y="312"/>
                    </a:cubicBezTo>
                    <a:cubicBezTo>
                      <a:pt x="750" y="319"/>
                      <a:pt x="750" y="319"/>
                      <a:pt x="750" y="319"/>
                    </a:cubicBezTo>
                    <a:cubicBezTo>
                      <a:pt x="767" y="327"/>
                      <a:pt x="767" y="327"/>
                      <a:pt x="767" y="327"/>
                    </a:cubicBezTo>
                    <a:cubicBezTo>
                      <a:pt x="789" y="344"/>
                      <a:pt x="789" y="344"/>
                      <a:pt x="789" y="344"/>
                    </a:cubicBezTo>
                    <a:cubicBezTo>
                      <a:pt x="799" y="356"/>
                      <a:pt x="799" y="356"/>
                      <a:pt x="799" y="356"/>
                    </a:cubicBezTo>
                    <a:cubicBezTo>
                      <a:pt x="799" y="370"/>
                      <a:pt x="799" y="370"/>
                      <a:pt x="799" y="370"/>
                    </a:cubicBezTo>
                    <a:cubicBezTo>
                      <a:pt x="795" y="386"/>
                      <a:pt x="795" y="386"/>
                      <a:pt x="795" y="386"/>
                    </a:cubicBezTo>
                    <a:cubicBezTo>
                      <a:pt x="788" y="397"/>
                      <a:pt x="788" y="397"/>
                      <a:pt x="788" y="397"/>
                    </a:cubicBezTo>
                    <a:cubicBezTo>
                      <a:pt x="744" y="428"/>
                      <a:pt x="744" y="428"/>
                      <a:pt x="744" y="428"/>
                    </a:cubicBezTo>
                    <a:cubicBezTo>
                      <a:pt x="722" y="448"/>
                      <a:pt x="722" y="448"/>
                      <a:pt x="722" y="448"/>
                    </a:cubicBezTo>
                    <a:cubicBezTo>
                      <a:pt x="707" y="471"/>
                      <a:pt x="707" y="471"/>
                      <a:pt x="707" y="471"/>
                    </a:cubicBezTo>
                    <a:cubicBezTo>
                      <a:pt x="701" y="496"/>
                      <a:pt x="701" y="496"/>
                      <a:pt x="701" y="496"/>
                    </a:cubicBezTo>
                    <a:cubicBezTo>
                      <a:pt x="696" y="542"/>
                      <a:pt x="696" y="542"/>
                      <a:pt x="696" y="542"/>
                    </a:cubicBezTo>
                    <a:cubicBezTo>
                      <a:pt x="695" y="621"/>
                      <a:pt x="695" y="621"/>
                      <a:pt x="695" y="621"/>
                    </a:cubicBezTo>
                    <a:cubicBezTo>
                      <a:pt x="692" y="632"/>
                      <a:pt x="692" y="632"/>
                      <a:pt x="692" y="632"/>
                    </a:cubicBezTo>
                    <a:cubicBezTo>
                      <a:pt x="687" y="643"/>
                      <a:pt x="687" y="643"/>
                      <a:pt x="687" y="643"/>
                    </a:cubicBezTo>
                    <a:cubicBezTo>
                      <a:pt x="686" y="682"/>
                      <a:pt x="686" y="682"/>
                      <a:pt x="686" y="682"/>
                    </a:cubicBezTo>
                    <a:cubicBezTo>
                      <a:pt x="687" y="690"/>
                      <a:pt x="687" y="690"/>
                      <a:pt x="687" y="690"/>
                    </a:cubicBezTo>
                    <a:cubicBezTo>
                      <a:pt x="683" y="716"/>
                      <a:pt x="683" y="716"/>
                      <a:pt x="683" y="716"/>
                    </a:cubicBezTo>
                    <a:cubicBezTo>
                      <a:pt x="687" y="726"/>
                      <a:pt x="687" y="726"/>
                      <a:pt x="687" y="726"/>
                    </a:cubicBezTo>
                    <a:cubicBezTo>
                      <a:pt x="687" y="727"/>
                      <a:pt x="688" y="729"/>
                      <a:pt x="690" y="733"/>
                    </a:cubicBezTo>
                    <a:cubicBezTo>
                      <a:pt x="690" y="734"/>
                      <a:pt x="688" y="736"/>
                      <a:pt x="686" y="738"/>
                    </a:cubicBezTo>
                    <a:cubicBezTo>
                      <a:pt x="680" y="743"/>
                      <a:pt x="676" y="746"/>
                      <a:pt x="675" y="746"/>
                    </a:cubicBezTo>
                    <a:cubicBezTo>
                      <a:pt x="674" y="747"/>
                      <a:pt x="673" y="748"/>
                      <a:pt x="672" y="751"/>
                    </a:cubicBezTo>
                    <a:cubicBezTo>
                      <a:pt x="672" y="752"/>
                      <a:pt x="672" y="753"/>
                      <a:pt x="671" y="754"/>
                    </a:cubicBezTo>
                    <a:cubicBezTo>
                      <a:pt x="650" y="782"/>
                      <a:pt x="650" y="782"/>
                      <a:pt x="650" y="782"/>
                    </a:cubicBezTo>
                    <a:cubicBezTo>
                      <a:pt x="644" y="792"/>
                      <a:pt x="644" y="792"/>
                      <a:pt x="644" y="792"/>
                    </a:cubicBezTo>
                    <a:cubicBezTo>
                      <a:pt x="641" y="807"/>
                      <a:pt x="641" y="807"/>
                      <a:pt x="641" y="807"/>
                    </a:cubicBezTo>
                    <a:cubicBezTo>
                      <a:pt x="627" y="812"/>
                      <a:pt x="627" y="812"/>
                      <a:pt x="627" y="812"/>
                    </a:cubicBezTo>
                    <a:cubicBezTo>
                      <a:pt x="624" y="804"/>
                      <a:pt x="624" y="804"/>
                      <a:pt x="624" y="804"/>
                    </a:cubicBezTo>
                    <a:cubicBezTo>
                      <a:pt x="618" y="794"/>
                      <a:pt x="618" y="794"/>
                      <a:pt x="618" y="794"/>
                    </a:cubicBezTo>
                    <a:cubicBezTo>
                      <a:pt x="614" y="791"/>
                      <a:pt x="609" y="789"/>
                      <a:pt x="602" y="790"/>
                    </a:cubicBezTo>
                    <a:cubicBezTo>
                      <a:pt x="568" y="804"/>
                      <a:pt x="568" y="804"/>
                      <a:pt x="568" y="804"/>
                    </a:cubicBezTo>
                    <a:cubicBezTo>
                      <a:pt x="557" y="804"/>
                      <a:pt x="557" y="804"/>
                      <a:pt x="557" y="804"/>
                    </a:cubicBezTo>
                    <a:cubicBezTo>
                      <a:pt x="474" y="771"/>
                      <a:pt x="474" y="771"/>
                      <a:pt x="474" y="771"/>
                    </a:cubicBezTo>
                    <a:cubicBezTo>
                      <a:pt x="464" y="769"/>
                      <a:pt x="464" y="769"/>
                      <a:pt x="464" y="769"/>
                    </a:cubicBezTo>
                    <a:cubicBezTo>
                      <a:pt x="449" y="769"/>
                      <a:pt x="449" y="769"/>
                      <a:pt x="449" y="769"/>
                    </a:cubicBezTo>
                    <a:cubicBezTo>
                      <a:pt x="416" y="742"/>
                      <a:pt x="416" y="742"/>
                      <a:pt x="416" y="742"/>
                    </a:cubicBezTo>
                    <a:cubicBezTo>
                      <a:pt x="413" y="736"/>
                      <a:pt x="411" y="733"/>
                      <a:pt x="410" y="732"/>
                    </a:cubicBezTo>
                    <a:cubicBezTo>
                      <a:pt x="409" y="732"/>
                      <a:pt x="409" y="730"/>
                      <a:pt x="409" y="727"/>
                    </a:cubicBezTo>
                    <a:cubicBezTo>
                      <a:pt x="410" y="722"/>
                      <a:pt x="410" y="722"/>
                      <a:pt x="410" y="722"/>
                    </a:cubicBezTo>
                    <a:cubicBezTo>
                      <a:pt x="416" y="697"/>
                      <a:pt x="416" y="697"/>
                      <a:pt x="416" y="697"/>
                    </a:cubicBezTo>
                    <a:cubicBezTo>
                      <a:pt x="417" y="674"/>
                      <a:pt x="417" y="674"/>
                      <a:pt x="417" y="674"/>
                    </a:cubicBezTo>
                    <a:cubicBezTo>
                      <a:pt x="393" y="578"/>
                      <a:pt x="393" y="578"/>
                      <a:pt x="393" y="578"/>
                    </a:cubicBezTo>
                    <a:cubicBezTo>
                      <a:pt x="348" y="503"/>
                      <a:pt x="348" y="503"/>
                      <a:pt x="348" y="503"/>
                    </a:cubicBezTo>
                    <a:cubicBezTo>
                      <a:pt x="255" y="384"/>
                      <a:pt x="255" y="384"/>
                      <a:pt x="255" y="384"/>
                    </a:cubicBezTo>
                    <a:cubicBezTo>
                      <a:pt x="252" y="375"/>
                      <a:pt x="252" y="375"/>
                      <a:pt x="252" y="375"/>
                    </a:cubicBezTo>
                    <a:cubicBezTo>
                      <a:pt x="253" y="370"/>
                      <a:pt x="253" y="370"/>
                      <a:pt x="253" y="370"/>
                    </a:cubicBezTo>
                    <a:cubicBezTo>
                      <a:pt x="281" y="329"/>
                      <a:pt x="281" y="329"/>
                      <a:pt x="281" y="329"/>
                    </a:cubicBezTo>
                    <a:cubicBezTo>
                      <a:pt x="278" y="327"/>
                      <a:pt x="278" y="327"/>
                      <a:pt x="278" y="327"/>
                    </a:cubicBezTo>
                    <a:cubicBezTo>
                      <a:pt x="279" y="317"/>
                      <a:pt x="279" y="317"/>
                      <a:pt x="279" y="317"/>
                    </a:cubicBezTo>
                    <a:cubicBezTo>
                      <a:pt x="306" y="304"/>
                      <a:pt x="306" y="304"/>
                      <a:pt x="306" y="304"/>
                    </a:cubicBezTo>
                    <a:cubicBezTo>
                      <a:pt x="311" y="304"/>
                      <a:pt x="311" y="304"/>
                      <a:pt x="311" y="304"/>
                    </a:cubicBezTo>
                    <a:cubicBezTo>
                      <a:pt x="318" y="303"/>
                      <a:pt x="318" y="303"/>
                      <a:pt x="318" y="303"/>
                    </a:cubicBezTo>
                    <a:cubicBezTo>
                      <a:pt x="324" y="298"/>
                      <a:pt x="324" y="298"/>
                      <a:pt x="324" y="298"/>
                    </a:cubicBezTo>
                    <a:cubicBezTo>
                      <a:pt x="329" y="292"/>
                      <a:pt x="329" y="292"/>
                      <a:pt x="329" y="292"/>
                    </a:cubicBezTo>
                    <a:cubicBezTo>
                      <a:pt x="330" y="286"/>
                      <a:pt x="330" y="286"/>
                      <a:pt x="330" y="286"/>
                    </a:cubicBezTo>
                    <a:cubicBezTo>
                      <a:pt x="328" y="280"/>
                      <a:pt x="328" y="280"/>
                      <a:pt x="328" y="280"/>
                    </a:cubicBezTo>
                    <a:cubicBezTo>
                      <a:pt x="324" y="273"/>
                      <a:pt x="324" y="273"/>
                      <a:pt x="324" y="273"/>
                    </a:cubicBezTo>
                    <a:cubicBezTo>
                      <a:pt x="324" y="267"/>
                      <a:pt x="324" y="267"/>
                      <a:pt x="324" y="267"/>
                    </a:cubicBezTo>
                    <a:cubicBezTo>
                      <a:pt x="324" y="260"/>
                      <a:pt x="324" y="260"/>
                      <a:pt x="324" y="260"/>
                    </a:cubicBezTo>
                    <a:cubicBezTo>
                      <a:pt x="324" y="253"/>
                      <a:pt x="324" y="253"/>
                      <a:pt x="324" y="253"/>
                    </a:cubicBezTo>
                    <a:cubicBezTo>
                      <a:pt x="318" y="250"/>
                      <a:pt x="318" y="250"/>
                      <a:pt x="318" y="250"/>
                    </a:cubicBezTo>
                    <a:cubicBezTo>
                      <a:pt x="318" y="241"/>
                      <a:pt x="318" y="241"/>
                      <a:pt x="318" y="241"/>
                    </a:cubicBezTo>
                    <a:cubicBezTo>
                      <a:pt x="320" y="232"/>
                      <a:pt x="320" y="232"/>
                      <a:pt x="320" y="232"/>
                    </a:cubicBezTo>
                    <a:cubicBezTo>
                      <a:pt x="326" y="228"/>
                      <a:pt x="326" y="228"/>
                      <a:pt x="326" y="228"/>
                    </a:cubicBezTo>
                    <a:cubicBezTo>
                      <a:pt x="335" y="212"/>
                      <a:pt x="335" y="212"/>
                      <a:pt x="335" y="212"/>
                    </a:cubicBezTo>
                    <a:cubicBezTo>
                      <a:pt x="348" y="211"/>
                      <a:pt x="348" y="211"/>
                      <a:pt x="348" y="211"/>
                    </a:cubicBezTo>
                    <a:cubicBezTo>
                      <a:pt x="354" y="207"/>
                      <a:pt x="354" y="207"/>
                      <a:pt x="354" y="207"/>
                    </a:cubicBezTo>
                    <a:cubicBezTo>
                      <a:pt x="354" y="200"/>
                      <a:pt x="354" y="200"/>
                      <a:pt x="354" y="200"/>
                    </a:cubicBezTo>
                    <a:cubicBezTo>
                      <a:pt x="329" y="159"/>
                      <a:pt x="329" y="159"/>
                      <a:pt x="329" y="159"/>
                    </a:cubicBezTo>
                    <a:cubicBezTo>
                      <a:pt x="329" y="152"/>
                      <a:pt x="329" y="152"/>
                      <a:pt x="329" y="152"/>
                    </a:cubicBezTo>
                    <a:cubicBezTo>
                      <a:pt x="332" y="144"/>
                      <a:pt x="332" y="144"/>
                      <a:pt x="332" y="144"/>
                    </a:cubicBezTo>
                    <a:cubicBezTo>
                      <a:pt x="332" y="137"/>
                      <a:pt x="332" y="137"/>
                      <a:pt x="332" y="137"/>
                    </a:cubicBezTo>
                    <a:cubicBezTo>
                      <a:pt x="324" y="103"/>
                      <a:pt x="324" y="103"/>
                      <a:pt x="324" y="103"/>
                    </a:cubicBezTo>
                    <a:cubicBezTo>
                      <a:pt x="323" y="90"/>
                      <a:pt x="323" y="90"/>
                      <a:pt x="323" y="90"/>
                    </a:cubicBezTo>
                    <a:cubicBezTo>
                      <a:pt x="326" y="85"/>
                      <a:pt x="326" y="85"/>
                      <a:pt x="326" y="85"/>
                    </a:cubicBezTo>
                    <a:cubicBezTo>
                      <a:pt x="333" y="85"/>
                      <a:pt x="333" y="85"/>
                      <a:pt x="333" y="85"/>
                    </a:cubicBezTo>
                    <a:cubicBezTo>
                      <a:pt x="336" y="83"/>
                      <a:pt x="336" y="83"/>
                      <a:pt x="336" y="83"/>
                    </a:cubicBezTo>
                    <a:cubicBezTo>
                      <a:pt x="343" y="83"/>
                      <a:pt x="343" y="83"/>
                      <a:pt x="343" y="83"/>
                    </a:cubicBezTo>
                    <a:cubicBezTo>
                      <a:pt x="350" y="75"/>
                      <a:pt x="350" y="75"/>
                      <a:pt x="350" y="75"/>
                    </a:cubicBezTo>
                    <a:cubicBezTo>
                      <a:pt x="351" y="67"/>
                      <a:pt x="351" y="67"/>
                      <a:pt x="351" y="67"/>
                    </a:cubicBezTo>
                    <a:cubicBezTo>
                      <a:pt x="348" y="57"/>
                      <a:pt x="348" y="57"/>
                      <a:pt x="348" y="57"/>
                    </a:cubicBezTo>
                    <a:cubicBezTo>
                      <a:pt x="339" y="44"/>
                      <a:pt x="339" y="44"/>
                      <a:pt x="339" y="44"/>
                    </a:cubicBezTo>
                    <a:cubicBezTo>
                      <a:pt x="326" y="30"/>
                      <a:pt x="326" y="30"/>
                      <a:pt x="326" y="30"/>
                    </a:cubicBezTo>
                    <a:cubicBezTo>
                      <a:pt x="278" y="9"/>
                      <a:pt x="278" y="9"/>
                      <a:pt x="278" y="9"/>
                    </a:cubicBezTo>
                    <a:cubicBezTo>
                      <a:pt x="251" y="3"/>
                      <a:pt x="251" y="3"/>
                      <a:pt x="251" y="3"/>
                    </a:cubicBezTo>
                    <a:cubicBezTo>
                      <a:pt x="246" y="6"/>
                      <a:pt x="246" y="6"/>
                      <a:pt x="246" y="6"/>
                    </a:cubicBezTo>
                    <a:cubicBezTo>
                      <a:pt x="237" y="7"/>
                      <a:pt x="237" y="7"/>
                      <a:pt x="237" y="7"/>
                    </a:cubicBezTo>
                    <a:cubicBezTo>
                      <a:pt x="234" y="6"/>
                      <a:pt x="234" y="6"/>
                      <a:pt x="234" y="6"/>
                    </a:cubicBezTo>
                    <a:cubicBezTo>
                      <a:pt x="221" y="5"/>
                      <a:pt x="221" y="5"/>
                      <a:pt x="221" y="5"/>
                    </a:cubicBezTo>
                    <a:cubicBezTo>
                      <a:pt x="171" y="6"/>
                      <a:pt x="171" y="6"/>
                      <a:pt x="171" y="6"/>
                    </a:cubicBezTo>
                    <a:cubicBezTo>
                      <a:pt x="169" y="0"/>
                      <a:pt x="169" y="0"/>
                      <a:pt x="169" y="0"/>
                    </a:cubicBezTo>
                    <a:cubicBezTo>
                      <a:pt x="143" y="16"/>
                      <a:pt x="143" y="16"/>
                      <a:pt x="143" y="16"/>
                    </a:cubicBezTo>
                    <a:cubicBezTo>
                      <a:pt x="132" y="26"/>
                      <a:pt x="132" y="26"/>
                      <a:pt x="132" y="26"/>
                    </a:cubicBezTo>
                    <a:cubicBezTo>
                      <a:pt x="127" y="21"/>
                      <a:pt x="127" y="21"/>
                      <a:pt x="127" y="21"/>
                    </a:cubicBezTo>
                    <a:cubicBezTo>
                      <a:pt x="101" y="47"/>
                      <a:pt x="101" y="47"/>
                      <a:pt x="101" y="47"/>
                    </a:cubicBezTo>
                    <a:cubicBezTo>
                      <a:pt x="85" y="79"/>
                      <a:pt x="85" y="79"/>
                      <a:pt x="85" y="79"/>
                    </a:cubicBezTo>
                    <a:cubicBezTo>
                      <a:pt x="77" y="109"/>
                      <a:pt x="77" y="109"/>
                      <a:pt x="77" y="109"/>
                    </a:cubicBezTo>
                    <a:cubicBezTo>
                      <a:pt x="77" y="127"/>
                      <a:pt x="77" y="127"/>
                      <a:pt x="77" y="127"/>
                    </a:cubicBezTo>
                    <a:cubicBezTo>
                      <a:pt x="81" y="167"/>
                      <a:pt x="81" y="167"/>
                      <a:pt x="81" y="167"/>
                    </a:cubicBezTo>
                    <a:cubicBezTo>
                      <a:pt x="82" y="170"/>
                      <a:pt x="81" y="174"/>
                      <a:pt x="80" y="181"/>
                    </a:cubicBezTo>
                    <a:cubicBezTo>
                      <a:pt x="86" y="199"/>
                      <a:pt x="86" y="199"/>
                      <a:pt x="86" y="199"/>
                    </a:cubicBezTo>
                    <a:cubicBezTo>
                      <a:pt x="100" y="222"/>
                      <a:pt x="100" y="222"/>
                      <a:pt x="100" y="222"/>
                    </a:cubicBezTo>
                    <a:cubicBezTo>
                      <a:pt x="104" y="231"/>
                      <a:pt x="104" y="231"/>
                      <a:pt x="104" y="231"/>
                    </a:cubicBezTo>
                    <a:cubicBezTo>
                      <a:pt x="106" y="242"/>
                      <a:pt x="106" y="242"/>
                      <a:pt x="106" y="242"/>
                    </a:cubicBezTo>
                    <a:cubicBezTo>
                      <a:pt x="110" y="251"/>
                      <a:pt x="110" y="251"/>
                      <a:pt x="110" y="251"/>
                    </a:cubicBezTo>
                    <a:cubicBezTo>
                      <a:pt x="110" y="263"/>
                      <a:pt x="110" y="263"/>
                      <a:pt x="110" y="263"/>
                    </a:cubicBezTo>
                    <a:cubicBezTo>
                      <a:pt x="100" y="264"/>
                      <a:pt x="100" y="264"/>
                      <a:pt x="100" y="264"/>
                    </a:cubicBezTo>
                    <a:cubicBezTo>
                      <a:pt x="86" y="292"/>
                      <a:pt x="86" y="292"/>
                      <a:pt x="86" y="292"/>
                    </a:cubicBezTo>
                    <a:cubicBezTo>
                      <a:pt x="90" y="301"/>
                      <a:pt x="90" y="301"/>
                      <a:pt x="90" y="301"/>
                    </a:cubicBezTo>
                    <a:cubicBezTo>
                      <a:pt x="90" y="303"/>
                      <a:pt x="90" y="305"/>
                      <a:pt x="89" y="307"/>
                    </a:cubicBezTo>
                    <a:cubicBezTo>
                      <a:pt x="71" y="343"/>
                      <a:pt x="71" y="343"/>
                      <a:pt x="71" y="343"/>
                    </a:cubicBezTo>
                    <a:cubicBezTo>
                      <a:pt x="71" y="351"/>
                      <a:pt x="71" y="351"/>
                      <a:pt x="71" y="351"/>
                    </a:cubicBezTo>
                    <a:cubicBezTo>
                      <a:pt x="67" y="361"/>
                      <a:pt x="67" y="361"/>
                      <a:pt x="67" y="361"/>
                    </a:cubicBezTo>
                    <a:cubicBezTo>
                      <a:pt x="50" y="379"/>
                      <a:pt x="50" y="379"/>
                      <a:pt x="50" y="379"/>
                    </a:cubicBezTo>
                    <a:cubicBezTo>
                      <a:pt x="6" y="538"/>
                      <a:pt x="0" y="702"/>
                      <a:pt x="31" y="872"/>
                    </a:cubicBezTo>
                    <a:cubicBezTo>
                      <a:pt x="31" y="876"/>
                      <a:pt x="31" y="876"/>
                      <a:pt x="31" y="876"/>
                    </a:cubicBezTo>
                    <a:cubicBezTo>
                      <a:pt x="10" y="1001"/>
                      <a:pt x="10" y="1125"/>
                      <a:pt x="31" y="1250"/>
                    </a:cubicBezTo>
                    <a:cubicBezTo>
                      <a:pt x="85" y="1250"/>
                      <a:pt x="85" y="1250"/>
                      <a:pt x="85" y="1250"/>
                    </a:cubicBezTo>
                    <a:cubicBezTo>
                      <a:pt x="85" y="1258"/>
                      <a:pt x="85" y="1258"/>
                      <a:pt x="85" y="1258"/>
                    </a:cubicBezTo>
                    <a:cubicBezTo>
                      <a:pt x="82" y="1272"/>
                      <a:pt x="82" y="1272"/>
                      <a:pt x="82" y="1272"/>
                    </a:cubicBezTo>
                    <a:cubicBezTo>
                      <a:pt x="86" y="1411"/>
                      <a:pt x="86" y="1411"/>
                      <a:pt x="86" y="1411"/>
                    </a:cubicBezTo>
                    <a:cubicBezTo>
                      <a:pt x="82" y="1490"/>
                      <a:pt x="82" y="1490"/>
                      <a:pt x="82" y="1490"/>
                    </a:cubicBezTo>
                    <a:cubicBezTo>
                      <a:pt x="84" y="1496"/>
                      <a:pt x="84" y="1496"/>
                      <a:pt x="84" y="1496"/>
                    </a:cubicBezTo>
                    <a:cubicBezTo>
                      <a:pt x="85" y="1500"/>
                      <a:pt x="85" y="1504"/>
                      <a:pt x="85" y="1508"/>
                    </a:cubicBezTo>
                    <a:cubicBezTo>
                      <a:pt x="85" y="1514"/>
                      <a:pt x="86" y="1516"/>
                      <a:pt x="88" y="1516"/>
                    </a:cubicBezTo>
                    <a:cubicBezTo>
                      <a:pt x="86" y="1580"/>
                      <a:pt x="86" y="1580"/>
                      <a:pt x="86" y="1580"/>
                    </a:cubicBezTo>
                    <a:cubicBezTo>
                      <a:pt x="81" y="1602"/>
                      <a:pt x="81" y="1602"/>
                      <a:pt x="81" y="1602"/>
                    </a:cubicBezTo>
                    <a:cubicBezTo>
                      <a:pt x="61" y="1654"/>
                      <a:pt x="61" y="1654"/>
                      <a:pt x="61" y="1654"/>
                    </a:cubicBezTo>
                    <a:cubicBezTo>
                      <a:pt x="43" y="1753"/>
                      <a:pt x="43" y="1753"/>
                      <a:pt x="43" y="1753"/>
                    </a:cubicBezTo>
                    <a:cubicBezTo>
                      <a:pt x="38" y="1978"/>
                      <a:pt x="38" y="1978"/>
                      <a:pt x="38" y="1978"/>
                    </a:cubicBezTo>
                    <a:cubicBezTo>
                      <a:pt x="45" y="2018"/>
                      <a:pt x="45" y="2018"/>
                      <a:pt x="45" y="2018"/>
                    </a:cubicBezTo>
                    <a:cubicBezTo>
                      <a:pt x="44" y="2034"/>
                      <a:pt x="44" y="2034"/>
                      <a:pt x="44" y="2034"/>
                    </a:cubicBezTo>
                    <a:cubicBezTo>
                      <a:pt x="61" y="2075"/>
                      <a:pt x="61" y="2075"/>
                      <a:pt x="61" y="2075"/>
                    </a:cubicBezTo>
                    <a:cubicBezTo>
                      <a:pt x="63" y="2082"/>
                      <a:pt x="63" y="2082"/>
                      <a:pt x="63" y="2082"/>
                    </a:cubicBezTo>
                    <a:cubicBezTo>
                      <a:pt x="64" y="2240"/>
                      <a:pt x="64" y="2240"/>
                      <a:pt x="64" y="2240"/>
                    </a:cubicBezTo>
                    <a:cubicBezTo>
                      <a:pt x="67" y="2252"/>
                      <a:pt x="67" y="2252"/>
                      <a:pt x="67" y="2252"/>
                    </a:cubicBezTo>
                    <a:cubicBezTo>
                      <a:pt x="65" y="2258"/>
                      <a:pt x="65" y="2258"/>
                      <a:pt x="65" y="2258"/>
                    </a:cubicBezTo>
                    <a:cubicBezTo>
                      <a:pt x="61" y="2263"/>
                      <a:pt x="61" y="2263"/>
                      <a:pt x="61" y="2263"/>
                    </a:cubicBezTo>
                    <a:cubicBezTo>
                      <a:pt x="64" y="2298"/>
                      <a:pt x="64" y="2298"/>
                      <a:pt x="64" y="2298"/>
                    </a:cubicBezTo>
                    <a:cubicBezTo>
                      <a:pt x="213" y="2308"/>
                      <a:pt x="213" y="2308"/>
                      <a:pt x="213" y="2308"/>
                    </a:cubicBezTo>
                    <a:cubicBezTo>
                      <a:pt x="332" y="2304"/>
                      <a:pt x="332" y="2304"/>
                      <a:pt x="332" y="2304"/>
                    </a:cubicBezTo>
                    <a:cubicBezTo>
                      <a:pt x="395" y="2290"/>
                      <a:pt x="395" y="2290"/>
                      <a:pt x="395" y="2290"/>
                    </a:cubicBezTo>
                    <a:cubicBezTo>
                      <a:pt x="401" y="2284"/>
                      <a:pt x="401" y="2284"/>
                      <a:pt x="401" y="2284"/>
                    </a:cubicBezTo>
                    <a:cubicBezTo>
                      <a:pt x="402" y="2278"/>
                      <a:pt x="402" y="2278"/>
                      <a:pt x="402" y="2278"/>
                    </a:cubicBezTo>
                    <a:cubicBezTo>
                      <a:pt x="399" y="2274"/>
                      <a:pt x="399" y="2274"/>
                      <a:pt x="399" y="2274"/>
                    </a:cubicBezTo>
                    <a:cubicBezTo>
                      <a:pt x="397" y="2264"/>
                      <a:pt x="397" y="2264"/>
                      <a:pt x="397" y="2264"/>
                    </a:cubicBezTo>
                    <a:cubicBezTo>
                      <a:pt x="413" y="2260"/>
                      <a:pt x="413" y="2260"/>
                      <a:pt x="413" y="2260"/>
                    </a:cubicBezTo>
                    <a:cubicBezTo>
                      <a:pt x="456" y="2256"/>
                      <a:pt x="456" y="2256"/>
                      <a:pt x="456" y="2256"/>
                    </a:cubicBezTo>
                    <a:cubicBezTo>
                      <a:pt x="528" y="2233"/>
                      <a:pt x="528" y="2233"/>
                      <a:pt x="528" y="2233"/>
                    </a:cubicBezTo>
                    <a:cubicBezTo>
                      <a:pt x="533" y="2230"/>
                      <a:pt x="533" y="2230"/>
                      <a:pt x="533" y="2230"/>
                    </a:cubicBezTo>
                    <a:cubicBezTo>
                      <a:pt x="533" y="2224"/>
                      <a:pt x="533" y="2224"/>
                      <a:pt x="533" y="2224"/>
                    </a:cubicBezTo>
                    <a:cubicBezTo>
                      <a:pt x="532" y="2220"/>
                      <a:pt x="532" y="2220"/>
                      <a:pt x="532" y="2220"/>
                    </a:cubicBezTo>
                    <a:cubicBezTo>
                      <a:pt x="527" y="2218"/>
                      <a:pt x="527" y="2218"/>
                      <a:pt x="527" y="2218"/>
                    </a:cubicBezTo>
                    <a:cubicBezTo>
                      <a:pt x="522" y="2206"/>
                      <a:pt x="522" y="2206"/>
                      <a:pt x="522" y="2206"/>
                    </a:cubicBezTo>
                    <a:cubicBezTo>
                      <a:pt x="515" y="2197"/>
                      <a:pt x="515" y="2197"/>
                      <a:pt x="515" y="2197"/>
                    </a:cubicBezTo>
                    <a:cubicBezTo>
                      <a:pt x="508" y="2194"/>
                      <a:pt x="508" y="2194"/>
                      <a:pt x="508" y="2194"/>
                    </a:cubicBezTo>
                    <a:cubicBezTo>
                      <a:pt x="449" y="2192"/>
                      <a:pt x="449" y="2192"/>
                      <a:pt x="449" y="2192"/>
                    </a:cubicBezTo>
                    <a:cubicBezTo>
                      <a:pt x="428" y="2185"/>
                      <a:pt x="428" y="2185"/>
                      <a:pt x="428" y="2185"/>
                    </a:cubicBezTo>
                    <a:cubicBezTo>
                      <a:pt x="413" y="2176"/>
                      <a:pt x="413" y="2176"/>
                      <a:pt x="413" y="2176"/>
                    </a:cubicBezTo>
                    <a:cubicBezTo>
                      <a:pt x="396" y="2160"/>
                      <a:pt x="396" y="2160"/>
                      <a:pt x="396" y="2160"/>
                    </a:cubicBezTo>
                    <a:cubicBezTo>
                      <a:pt x="378" y="2136"/>
                      <a:pt x="378" y="2136"/>
                      <a:pt x="378" y="2136"/>
                    </a:cubicBezTo>
                    <a:cubicBezTo>
                      <a:pt x="332" y="2058"/>
                      <a:pt x="332" y="2058"/>
                      <a:pt x="332" y="2058"/>
                    </a:cubicBezTo>
                    <a:cubicBezTo>
                      <a:pt x="330" y="2058"/>
                      <a:pt x="330" y="2058"/>
                      <a:pt x="330" y="2058"/>
                    </a:cubicBezTo>
                    <a:cubicBezTo>
                      <a:pt x="332" y="2054"/>
                      <a:pt x="332" y="2054"/>
                      <a:pt x="332" y="2054"/>
                    </a:cubicBezTo>
                    <a:cubicBezTo>
                      <a:pt x="337" y="2050"/>
                      <a:pt x="337" y="2050"/>
                      <a:pt x="337" y="2050"/>
                    </a:cubicBezTo>
                    <a:cubicBezTo>
                      <a:pt x="345" y="2040"/>
                      <a:pt x="345" y="2040"/>
                      <a:pt x="345" y="2040"/>
                    </a:cubicBezTo>
                    <a:cubicBezTo>
                      <a:pt x="352" y="2019"/>
                      <a:pt x="352" y="2019"/>
                      <a:pt x="352" y="2019"/>
                    </a:cubicBezTo>
                    <a:cubicBezTo>
                      <a:pt x="383" y="1794"/>
                      <a:pt x="383" y="1794"/>
                      <a:pt x="383" y="1794"/>
                    </a:cubicBezTo>
                    <a:cubicBezTo>
                      <a:pt x="399" y="1616"/>
                      <a:pt x="399" y="1616"/>
                      <a:pt x="399" y="1616"/>
                    </a:cubicBezTo>
                    <a:cubicBezTo>
                      <a:pt x="410" y="1363"/>
                      <a:pt x="410" y="1363"/>
                      <a:pt x="410" y="1363"/>
                    </a:cubicBezTo>
                    <a:cubicBezTo>
                      <a:pt x="416" y="1344"/>
                      <a:pt x="416" y="1344"/>
                      <a:pt x="416" y="1344"/>
                    </a:cubicBezTo>
                    <a:cubicBezTo>
                      <a:pt x="419" y="1248"/>
                      <a:pt x="419" y="1248"/>
                      <a:pt x="419" y="1248"/>
                    </a:cubicBezTo>
                    <a:cubicBezTo>
                      <a:pt x="424" y="1246"/>
                      <a:pt x="424" y="1246"/>
                      <a:pt x="424" y="1246"/>
                    </a:cubicBezTo>
                    <a:cubicBezTo>
                      <a:pt x="434" y="1236"/>
                      <a:pt x="434" y="1236"/>
                      <a:pt x="434" y="1236"/>
                    </a:cubicBezTo>
                    <a:cubicBezTo>
                      <a:pt x="442" y="1225"/>
                      <a:pt x="442" y="1225"/>
                      <a:pt x="442" y="1225"/>
                    </a:cubicBezTo>
                    <a:cubicBezTo>
                      <a:pt x="447" y="1202"/>
                      <a:pt x="447" y="1202"/>
                      <a:pt x="447" y="1202"/>
                    </a:cubicBezTo>
                    <a:cubicBezTo>
                      <a:pt x="449" y="1167"/>
                      <a:pt x="449" y="1167"/>
                      <a:pt x="449" y="1167"/>
                    </a:cubicBezTo>
                    <a:cubicBezTo>
                      <a:pt x="447" y="1123"/>
                      <a:pt x="447" y="1123"/>
                      <a:pt x="447" y="1123"/>
                    </a:cubicBezTo>
                    <a:cubicBezTo>
                      <a:pt x="439" y="1064"/>
                      <a:pt x="439" y="1064"/>
                      <a:pt x="439" y="1064"/>
                    </a:cubicBezTo>
                    <a:cubicBezTo>
                      <a:pt x="438" y="987"/>
                      <a:pt x="438" y="987"/>
                      <a:pt x="438" y="987"/>
                    </a:cubicBezTo>
                    <a:cubicBezTo>
                      <a:pt x="425" y="918"/>
                      <a:pt x="425" y="918"/>
                      <a:pt x="425" y="918"/>
                    </a:cubicBezTo>
                    <a:cubicBezTo>
                      <a:pt x="425" y="906"/>
                      <a:pt x="425" y="906"/>
                      <a:pt x="425" y="906"/>
                    </a:cubicBezTo>
                    <a:cubicBezTo>
                      <a:pt x="430" y="902"/>
                      <a:pt x="430" y="902"/>
                      <a:pt x="430" y="902"/>
                    </a:cubicBezTo>
                    <a:cubicBezTo>
                      <a:pt x="438" y="903"/>
                      <a:pt x="438" y="903"/>
                      <a:pt x="438" y="903"/>
                    </a:cubicBezTo>
                    <a:cubicBezTo>
                      <a:pt x="548" y="935"/>
                      <a:pt x="548" y="935"/>
                      <a:pt x="548" y="935"/>
                    </a:cubicBezTo>
                    <a:cubicBezTo>
                      <a:pt x="556" y="943"/>
                      <a:pt x="556" y="943"/>
                      <a:pt x="556" y="943"/>
                    </a:cubicBezTo>
                    <a:cubicBezTo>
                      <a:pt x="569" y="947"/>
                      <a:pt x="579" y="947"/>
                      <a:pt x="586" y="945"/>
                    </a:cubicBezTo>
                    <a:cubicBezTo>
                      <a:pt x="592" y="941"/>
                      <a:pt x="592" y="941"/>
                      <a:pt x="592" y="941"/>
                    </a:cubicBezTo>
                    <a:cubicBezTo>
                      <a:pt x="598" y="937"/>
                      <a:pt x="598" y="937"/>
                      <a:pt x="598" y="937"/>
                    </a:cubicBezTo>
                    <a:cubicBezTo>
                      <a:pt x="602" y="939"/>
                      <a:pt x="607" y="938"/>
                      <a:pt x="614" y="937"/>
                    </a:cubicBezTo>
                    <a:cubicBezTo>
                      <a:pt x="622" y="931"/>
                      <a:pt x="622" y="931"/>
                      <a:pt x="622" y="931"/>
                    </a:cubicBezTo>
                    <a:cubicBezTo>
                      <a:pt x="627" y="933"/>
                      <a:pt x="627" y="933"/>
                      <a:pt x="627" y="933"/>
                    </a:cubicBezTo>
                    <a:cubicBezTo>
                      <a:pt x="633" y="951"/>
                      <a:pt x="633" y="951"/>
                      <a:pt x="633" y="951"/>
                    </a:cubicBezTo>
                    <a:cubicBezTo>
                      <a:pt x="633" y="953"/>
                      <a:pt x="636" y="954"/>
                      <a:pt x="641" y="954"/>
                    </a:cubicBezTo>
                    <a:cubicBezTo>
                      <a:pt x="647" y="954"/>
                      <a:pt x="647" y="954"/>
                      <a:pt x="647" y="954"/>
                    </a:cubicBezTo>
                    <a:cubicBezTo>
                      <a:pt x="652" y="957"/>
                      <a:pt x="652" y="957"/>
                      <a:pt x="652" y="957"/>
                    </a:cubicBezTo>
                    <a:cubicBezTo>
                      <a:pt x="660" y="955"/>
                      <a:pt x="664" y="953"/>
                      <a:pt x="665" y="951"/>
                    </a:cubicBezTo>
                    <a:cubicBezTo>
                      <a:pt x="701" y="916"/>
                      <a:pt x="701" y="916"/>
                      <a:pt x="701" y="916"/>
                    </a:cubicBezTo>
                    <a:cubicBezTo>
                      <a:pt x="707" y="919"/>
                      <a:pt x="707" y="919"/>
                      <a:pt x="707" y="919"/>
                    </a:cubicBezTo>
                    <a:cubicBezTo>
                      <a:pt x="709" y="929"/>
                      <a:pt x="709" y="929"/>
                      <a:pt x="709" y="929"/>
                    </a:cubicBezTo>
                    <a:cubicBezTo>
                      <a:pt x="718" y="1116"/>
                      <a:pt x="718" y="1116"/>
                      <a:pt x="718" y="1116"/>
                    </a:cubicBezTo>
                    <a:cubicBezTo>
                      <a:pt x="705" y="1278"/>
                      <a:pt x="705" y="1278"/>
                      <a:pt x="705" y="1278"/>
                    </a:cubicBezTo>
                    <a:cubicBezTo>
                      <a:pt x="707" y="1283"/>
                      <a:pt x="707" y="1283"/>
                      <a:pt x="707" y="1283"/>
                    </a:cubicBezTo>
                    <a:cubicBezTo>
                      <a:pt x="707" y="1284"/>
                      <a:pt x="709" y="1284"/>
                      <a:pt x="713" y="1283"/>
                    </a:cubicBezTo>
                    <a:cubicBezTo>
                      <a:pt x="719" y="1278"/>
                      <a:pt x="719" y="1278"/>
                      <a:pt x="719" y="1278"/>
                    </a:cubicBezTo>
                    <a:cubicBezTo>
                      <a:pt x="725" y="1279"/>
                      <a:pt x="725" y="1279"/>
                      <a:pt x="725" y="1279"/>
                    </a:cubicBezTo>
                    <a:cubicBezTo>
                      <a:pt x="759" y="1577"/>
                      <a:pt x="759" y="1577"/>
                      <a:pt x="759" y="1577"/>
                    </a:cubicBezTo>
                    <a:cubicBezTo>
                      <a:pt x="804" y="1792"/>
                      <a:pt x="804" y="1792"/>
                      <a:pt x="804" y="1792"/>
                    </a:cubicBezTo>
                    <a:cubicBezTo>
                      <a:pt x="811" y="1880"/>
                      <a:pt x="811" y="1880"/>
                      <a:pt x="811" y="1880"/>
                    </a:cubicBezTo>
                    <a:cubicBezTo>
                      <a:pt x="811" y="1882"/>
                      <a:pt x="813" y="1899"/>
                      <a:pt x="815" y="1931"/>
                    </a:cubicBezTo>
                    <a:cubicBezTo>
                      <a:pt x="816" y="1932"/>
                      <a:pt x="817" y="1935"/>
                      <a:pt x="819" y="1939"/>
                    </a:cubicBezTo>
                    <a:cubicBezTo>
                      <a:pt x="819" y="1940"/>
                      <a:pt x="820" y="1944"/>
                      <a:pt x="820" y="1950"/>
                    </a:cubicBezTo>
                    <a:cubicBezTo>
                      <a:pt x="820" y="1951"/>
                      <a:pt x="820" y="1954"/>
                      <a:pt x="821" y="1957"/>
                    </a:cubicBezTo>
                    <a:cubicBezTo>
                      <a:pt x="821" y="1960"/>
                      <a:pt x="820" y="1964"/>
                      <a:pt x="819" y="1966"/>
                    </a:cubicBezTo>
                    <a:cubicBezTo>
                      <a:pt x="816" y="1970"/>
                      <a:pt x="815" y="1974"/>
                      <a:pt x="815" y="1978"/>
                    </a:cubicBezTo>
                    <a:cubicBezTo>
                      <a:pt x="815" y="1998"/>
                      <a:pt x="815" y="1998"/>
                      <a:pt x="815" y="1998"/>
                    </a:cubicBezTo>
                    <a:cubicBezTo>
                      <a:pt x="775" y="2088"/>
                      <a:pt x="775" y="2088"/>
                      <a:pt x="775" y="2088"/>
                    </a:cubicBezTo>
                    <a:cubicBezTo>
                      <a:pt x="769" y="2111"/>
                      <a:pt x="769" y="2111"/>
                      <a:pt x="769" y="2111"/>
                    </a:cubicBezTo>
                    <a:cubicBezTo>
                      <a:pt x="744" y="2144"/>
                      <a:pt x="744" y="2144"/>
                      <a:pt x="744" y="2144"/>
                    </a:cubicBezTo>
                    <a:cubicBezTo>
                      <a:pt x="738" y="2146"/>
                      <a:pt x="738" y="2146"/>
                      <a:pt x="738" y="2146"/>
                    </a:cubicBezTo>
                    <a:cubicBezTo>
                      <a:pt x="716" y="2165"/>
                      <a:pt x="716" y="2165"/>
                      <a:pt x="716" y="2165"/>
                    </a:cubicBezTo>
                    <a:cubicBezTo>
                      <a:pt x="694" y="2180"/>
                      <a:pt x="694" y="2180"/>
                      <a:pt x="694" y="2180"/>
                    </a:cubicBezTo>
                    <a:cubicBezTo>
                      <a:pt x="628" y="2189"/>
                      <a:pt x="628" y="2189"/>
                      <a:pt x="628" y="2189"/>
                    </a:cubicBezTo>
                    <a:cubicBezTo>
                      <a:pt x="616" y="2196"/>
                      <a:pt x="616" y="2196"/>
                      <a:pt x="616" y="2196"/>
                    </a:cubicBezTo>
                    <a:cubicBezTo>
                      <a:pt x="609" y="2203"/>
                      <a:pt x="609" y="2203"/>
                      <a:pt x="609" y="2203"/>
                    </a:cubicBezTo>
                    <a:cubicBezTo>
                      <a:pt x="605" y="2215"/>
                      <a:pt x="605" y="2215"/>
                      <a:pt x="605" y="2215"/>
                    </a:cubicBezTo>
                    <a:cubicBezTo>
                      <a:pt x="605" y="2220"/>
                      <a:pt x="605" y="2220"/>
                      <a:pt x="605" y="2220"/>
                    </a:cubicBezTo>
                    <a:cubicBezTo>
                      <a:pt x="614" y="2224"/>
                      <a:pt x="614" y="2224"/>
                      <a:pt x="614" y="2224"/>
                    </a:cubicBezTo>
                    <a:cubicBezTo>
                      <a:pt x="628" y="2229"/>
                      <a:pt x="628" y="2229"/>
                      <a:pt x="628" y="2229"/>
                    </a:cubicBezTo>
                    <a:cubicBezTo>
                      <a:pt x="667" y="2239"/>
                      <a:pt x="667" y="2239"/>
                      <a:pt x="667" y="2239"/>
                    </a:cubicBezTo>
                    <a:cubicBezTo>
                      <a:pt x="731" y="2242"/>
                      <a:pt x="731" y="2242"/>
                      <a:pt x="731" y="2242"/>
                    </a:cubicBezTo>
                    <a:cubicBezTo>
                      <a:pt x="760" y="2240"/>
                      <a:pt x="760" y="2240"/>
                      <a:pt x="760" y="2240"/>
                    </a:cubicBezTo>
                    <a:cubicBezTo>
                      <a:pt x="810" y="2221"/>
                      <a:pt x="810" y="2221"/>
                      <a:pt x="810" y="2221"/>
                    </a:cubicBezTo>
                    <a:cubicBezTo>
                      <a:pt x="828" y="2217"/>
                      <a:pt x="828" y="2217"/>
                      <a:pt x="828" y="2217"/>
                    </a:cubicBezTo>
                    <a:cubicBezTo>
                      <a:pt x="832" y="2218"/>
                      <a:pt x="832" y="2218"/>
                      <a:pt x="832" y="2218"/>
                    </a:cubicBezTo>
                    <a:cubicBezTo>
                      <a:pt x="836" y="2225"/>
                      <a:pt x="836" y="2225"/>
                      <a:pt x="836" y="2225"/>
                    </a:cubicBezTo>
                    <a:cubicBezTo>
                      <a:pt x="838" y="2231"/>
                      <a:pt x="838" y="2231"/>
                      <a:pt x="838" y="2231"/>
                    </a:cubicBezTo>
                    <a:cubicBezTo>
                      <a:pt x="836" y="2240"/>
                      <a:pt x="836" y="2240"/>
                      <a:pt x="836" y="2240"/>
                    </a:cubicBezTo>
                    <a:cubicBezTo>
                      <a:pt x="836" y="2241"/>
                      <a:pt x="835" y="2242"/>
                      <a:pt x="832" y="2244"/>
                    </a:cubicBezTo>
                    <a:cubicBezTo>
                      <a:pt x="822" y="2253"/>
                      <a:pt x="822" y="2253"/>
                      <a:pt x="822" y="2253"/>
                    </a:cubicBezTo>
                    <a:cubicBezTo>
                      <a:pt x="815" y="2261"/>
                      <a:pt x="815" y="2261"/>
                      <a:pt x="815" y="2261"/>
                    </a:cubicBezTo>
                    <a:cubicBezTo>
                      <a:pt x="814" y="2267"/>
                      <a:pt x="814" y="2267"/>
                      <a:pt x="814" y="2267"/>
                    </a:cubicBezTo>
                    <a:cubicBezTo>
                      <a:pt x="815" y="2276"/>
                      <a:pt x="815" y="2276"/>
                      <a:pt x="815" y="2276"/>
                    </a:cubicBezTo>
                    <a:cubicBezTo>
                      <a:pt x="821" y="2284"/>
                      <a:pt x="821" y="2284"/>
                      <a:pt x="821" y="2284"/>
                    </a:cubicBezTo>
                    <a:cubicBezTo>
                      <a:pt x="832" y="2288"/>
                      <a:pt x="832" y="2288"/>
                      <a:pt x="832" y="2288"/>
                    </a:cubicBezTo>
                    <a:cubicBezTo>
                      <a:pt x="899" y="2289"/>
                      <a:pt x="899" y="2289"/>
                      <a:pt x="899" y="2289"/>
                    </a:cubicBezTo>
                    <a:cubicBezTo>
                      <a:pt x="1045" y="2274"/>
                      <a:pt x="1045" y="2274"/>
                      <a:pt x="1045" y="2274"/>
                    </a:cubicBezTo>
                    <a:cubicBezTo>
                      <a:pt x="1079" y="2266"/>
                      <a:pt x="1079" y="2266"/>
                      <a:pt x="1079" y="2266"/>
                    </a:cubicBezTo>
                    <a:cubicBezTo>
                      <a:pt x="1104" y="2254"/>
                      <a:pt x="1104" y="2254"/>
                      <a:pt x="1104" y="2254"/>
                    </a:cubicBezTo>
                    <a:cubicBezTo>
                      <a:pt x="1102" y="2232"/>
                      <a:pt x="1102" y="2232"/>
                      <a:pt x="1102" y="2232"/>
                    </a:cubicBezTo>
                    <a:cubicBezTo>
                      <a:pt x="1100" y="2224"/>
                      <a:pt x="1100" y="2224"/>
                      <a:pt x="1100" y="2224"/>
                    </a:cubicBezTo>
                    <a:cubicBezTo>
                      <a:pt x="1102" y="2221"/>
                      <a:pt x="1102" y="2221"/>
                      <a:pt x="1102" y="2221"/>
                    </a:cubicBezTo>
                    <a:cubicBezTo>
                      <a:pt x="1104" y="2214"/>
                      <a:pt x="1104" y="2214"/>
                      <a:pt x="1104" y="2214"/>
                    </a:cubicBezTo>
                    <a:cubicBezTo>
                      <a:pt x="1104" y="2200"/>
                      <a:pt x="1104" y="2200"/>
                      <a:pt x="1104" y="2200"/>
                    </a:cubicBezTo>
                    <a:cubicBezTo>
                      <a:pt x="1100" y="2180"/>
                      <a:pt x="1100" y="2180"/>
                      <a:pt x="1100" y="2180"/>
                    </a:cubicBezTo>
                    <a:cubicBezTo>
                      <a:pt x="1100" y="2165"/>
                      <a:pt x="1100" y="2165"/>
                      <a:pt x="1100" y="2165"/>
                    </a:cubicBezTo>
                    <a:cubicBezTo>
                      <a:pt x="1113" y="2125"/>
                      <a:pt x="1113" y="2125"/>
                      <a:pt x="1113" y="2125"/>
                    </a:cubicBezTo>
                    <a:cubicBezTo>
                      <a:pt x="1115" y="2106"/>
                      <a:pt x="1115" y="2106"/>
                      <a:pt x="1115" y="2106"/>
                    </a:cubicBezTo>
                    <a:cubicBezTo>
                      <a:pt x="1114" y="2082"/>
                      <a:pt x="1114" y="2082"/>
                      <a:pt x="1114" y="2082"/>
                    </a:cubicBezTo>
                    <a:cubicBezTo>
                      <a:pt x="1110" y="2066"/>
                      <a:pt x="1110" y="2066"/>
                      <a:pt x="1110" y="2066"/>
                    </a:cubicBezTo>
                    <a:cubicBezTo>
                      <a:pt x="1092" y="2038"/>
                      <a:pt x="1092" y="2038"/>
                      <a:pt x="1092" y="2038"/>
                    </a:cubicBezTo>
                    <a:cubicBezTo>
                      <a:pt x="1088" y="2026"/>
                      <a:pt x="1088" y="2026"/>
                      <a:pt x="1088" y="2026"/>
                    </a:cubicBezTo>
                    <a:cubicBezTo>
                      <a:pt x="1089" y="2019"/>
                      <a:pt x="1090" y="2016"/>
                      <a:pt x="1090" y="2014"/>
                    </a:cubicBezTo>
                    <a:cubicBezTo>
                      <a:pt x="1097" y="1998"/>
                      <a:pt x="1097" y="1998"/>
                      <a:pt x="1097" y="1998"/>
                    </a:cubicBezTo>
                    <a:cubicBezTo>
                      <a:pt x="1099" y="1928"/>
                      <a:pt x="1099" y="1928"/>
                      <a:pt x="1099" y="1928"/>
                    </a:cubicBezTo>
                    <a:cubicBezTo>
                      <a:pt x="1083" y="1684"/>
                      <a:pt x="1083" y="1684"/>
                      <a:pt x="1083" y="1684"/>
                    </a:cubicBezTo>
                    <a:cubicBezTo>
                      <a:pt x="1085" y="1626"/>
                      <a:pt x="1085" y="1626"/>
                      <a:pt x="1085" y="1626"/>
                    </a:cubicBezTo>
                    <a:cubicBezTo>
                      <a:pt x="1079" y="1560"/>
                      <a:pt x="1079" y="1560"/>
                      <a:pt x="1079" y="1560"/>
                    </a:cubicBezTo>
                    <a:cubicBezTo>
                      <a:pt x="1074" y="1536"/>
                      <a:pt x="1074" y="1536"/>
                      <a:pt x="1074" y="1536"/>
                    </a:cubicBezTo>
                    <a:cubicBezTo>
                      <a:pt x="1074" y="1527"/>
                      <a:pt x="1074" y="1527"/>
                      <a:pt x="1074" y="1527"/>
                    </a:cubicBezTo>
                    <a:cubicBezTo>
                      <a:pt x="1082" y="1428"/>
                      <a:pt x="1082" y="1428"/>
                      <a:pt x="1082" y="1428"/>
                    </a:cubicBezTo>
                    <a:cubicBezTo>
                      <a:pt x="1079" y="1398"/>
                      <a:pt x="1079" y="1398"/>
                      <a:pt x="1079" y="1398"/>
                    </a:cubicBezTo>
                    <a:cubicBezTo>
                      <a:pt x="1067" y="1347"/>
                      <a:pt x="1067" y="1347"/>
                      <a:pt x="1067" y="1347"/>
                    </a:cubicBezTo>
                    <a:cubicBezTo>
                      <a:pt x="1067" y="1328"/>
                      <a:pt x="1067" y="1328"/>
                      <a:pt x="1067" y="1328"/>
                    </a:cubicBezTo>
                    <a:cubicBezTo>
                      <a:pt x="1068" y="1323"/>
                      <a:pt x="1068" y="1323"/>
                      <a:pt x="1068" y="1323"/>
                    </a:cubicBezTo>
                    <a:cubicBezTo>
                      <a:pt x="1068" y="1318"/>
                      <a:pt x="1066" y="1314"/>
                      <a:pt x="1065" y="1311"/>
                    </a:cubicBezTo>
                    <a:cubicBezTo>
                      <a:pt x="1064" y="1309"/>
                      <a:pt x="1064" y="1308"/>
                      <a:pt x="1064" y="1308"/>
                    </a:cubicBezTo>
                    <a:cubicBezTo>
                      <a:pt x="1064" y="1307"/>
                      <a:pt x="1064" y="1306"/>
                      <a:pt x="1064" y="1305"/>
                    </a:cubicBezTo>
                    <a:cubicBezTo>
                      <a:pt x="1064" y="1292"/>
                      <a:pt x="1064" y="1292"/>
                      <a:pt x="1064" y="1292"/>
                    </a:cubicBezTo>
                    <a:cubicBezTo>
                      <a:pt x="1064" y="1285"/>
                      <a:pt x="1065" y="1280"/>
                      <a:pt x="1066" y="1276"/>
                    </a:cubicBezTo>
                    <a:cubicBezTo>
                      <a:pt x="1066" y="1274"/>
                      <a:pt x="1066" y="1273"/>
                      <a:pt x="1066" y="1271"/>
                    </a:cubicBezTo>
                    <a:cubicBezTo>
                      <a:pt x="1067" y="1264"/>
                      <a:pt x="1067" y="1264"/>
                      <a:pt x="1067" y="1264"/>
                    </a:cubicBezTo>
                    <a:cubicBezTo>
                      <a:pt x="1067" y="1263"/>
                      <a:pt x="1067" y="1261"/>
                      <a:pt x="1068" y="1259"/>
                    </a:cubicBezTo>
                    <a:cubicBezTo>
                      <a:pt x="1070" y="1255"/>
                      <a:pt x="1070" y="1255"/>
                      <a:pt x="1070" y="1255"/>
                    </a:cubicBezTo>
                    <a:cubicBezTo>
                      <a:pt x="1070" y="1247"/>
                      <a:pt x="1070" y="1247"/>
                      <a:pt x="1070" y="1247"/>
                    </a:cubicBezTo>
                    <a:cubicBezTo>
                      <a:pt x="1070" y="1243"/>
                      <a:pt x="1071" y="1240"/>
                      <a:pt x="1072" y="1239"/>
                    </a:cubicBezTo>
                    <a:cubicBezTo>
                      <a:pt x="1088" y="1217"/>
                      <a:pt x="1088" y="1217"/>
                      <a:pt x="1088" y="1217"/>
                    </a:cubicBezTo>
                    <a:cubicBezTo>
                      <a:pt x="1090" y="1202"/>
                      <a:pt x="1090" y="1202"/>
                      <a:pt x="1090" y="1202"/>
                    </a:cubicBezTo>
                    <a:cubicBezTo>
                      <a:pt x="1095" y="1182"/>
                      <a:pt x="1095" y="1182"/>
                      <a:pt x="1095" y="1182"/>
                    </a:cubicBezTo>
                    <a:cubicBezTo>
                      <a:pt x="1109" y="1152"/>
                      <a:pt x="1109" y="1152"/>
                      <a:pt x="1109" y="1152"/>
                    </a:cubicBezTo>
                    <a:cubicBezTo>
                      <a:pt x="1114" y="1120"/>
                      <a:pt x="1114" y="1120"/>
                      <a:pt x="1114" y="1120"/>
                    </a:cubicBezTo>
                    <a:cubicBezTo>
                      <a:pt x="1137" y="1034"/>
                      <a:pt x="1137" y="1034"/>
                      <a:pt x="1137" y="1034"/>
                    </a:cubicBezTo>
                    <a:cubicBezTo>
                      <a:pt x="1134" y="1017"/>
                      <a:pt x="1134" y="1017"/>
                      <a:pt x="1134" y="1017"/>
                    </a:cubicBezTo>
                    <a:cubicBezTo>
                      <a:pt x="1123" y="995"/>
                      <a:pt x="1123" y="995"/>
                      <a:pt x="1123" y="995"/>
                    </a:cubicBezTo>
                    <a:cubicBezTo>
                      <a:pt x="1141" y="957"/>
                      <a:pt x="1141" y="957"/>
                      <a:pt x="1141" y="957"/>
                    </a:cubicBezTo>
                    <a:cubicBezTo>
                      <a:pt x="1159" y="942"/>
                      <a:pt x="1159" y="942"/>
                      <a:pt x="1159" y="942"/>
                    </a:cubicBezTo>
                    <a:cubicBezTo>
                      <a:pt x="1212" y="870"/>
                      <a:pt x="1212" y="870"/>
                      <a:pt x="1212" y="870"/>
                    </a:cubicBezTo>
                    <a:cubicBezTo>
                      <a:pt x="1234" y="824"/>
                      <a:pt x="1234" y="824"/>
                      <a:pt x="1234" y="824"/>
                    </a:cubicBezTo>
                    <a:cubicBezTo>
                      <a:pt x="1241" y="797"/>
                      <a:pt x="1241" y="797"/>
                      <a:pt x="1241" y="797"/>
                    </a:cubicBezTo>
                    <a:cubicBezTo>
                      <a:pt x="1239" y="776"/>
                      <a:pt x="1239" y="776"/>
                      <a:pt x="1239" y="776"/>
                    </a:cubicBezTo>
                    <a:cubicBezTo>
                      <a:pt x="1231" y="752"/>
                      <a:pt x="1231" y="752"/>
                      <a:pt x="1231" y="752"/>
                    </a:cubicBezTo>
                    <a:cubicBezTo>
                      <a:pt x="1225" y="717"/>
                      <a:pt x="1225" y="717"/>
                      <a:pt x="1225" y="717"/>
                    </a:cubicBezTo>
                    <a:cubicBezTo>
                      <a:pt x="1213" y="680"/>
                      <a:pt x="1213" y="680"/>
                      <a:pt x="1213" y="680"/>
                    </a:cubicBezTo>
                    <a:cubicBezTo>
                      <a:pt x="1172" y="608"/>
                      <a:pt x="1172" y="608"/>
                      <a:pt x="1172" y="608"/>
                    </a:cubicBezTo>
                    <a:cubicBezTo>
                      <a:pt x="1173" y="597"/>
                      <a:pt x="1173" y="597"/>
                      <a:pt x="1173" y="597"/>
                    </a:cubicBezTo>
                    <a:cubicBezTo>
                      <a:pt x="1168" y="582"/>
                      <a:pt x="1168" y="582"/>
                      <a:pt x="1168" y="582"/>
                    </a:cubicBezTo>
                    <a:cubicBezTo>
                      <a:pt x="1159" y="569"/>
                      <a:pt x="1159" y="569"/>
                      <a:pt x="1159" y="569"/>
                    </a:cubicBezTo>
                    <a:cubicBezTo>
                      <a:pt x="1156" y="559"/>
                      <a:pt x="1156" y="559"/>
                      <a:pt x="1156" y="559"/>
                    </a:cubicBezTo>
                    <a:cubicBezTo>
                      <a:pt x="1153" y="548"/>
                      <a:pt x="1153" y="548"/>
                      <a:pt x="1153" y="548"/>
                    </a:cubicBezTo>
                    <a:cubicBezTo>
                      <a:pt x="1125" y="478"/>
                      <a:pt x="1125" y="478"/>
                      <a:pt x="1125" y="478"/>
                    </a:cubicBezTo>
                    <a:cubicBezTo>
                      <a:pt x="1106" y="451"/>
                      <a:pt x="1106" y="451"/>
                      <a:pt x="1106" y="451"/>
                    </a:cubicBezTo>
                    <a:cubicBezTo>
                      <a:pt x="963" y="345"/>
                      <a:pt x="963" y="345"/>
                      <a:pt x="963" y="345"/>
                    </a:cubicBezTo>
                    <a:cubicBezTo>
                      <a:pt x="939" y="301"/>
                      <a:pt x="939" y="301"/>
                      <a:pt x="939" y="301"/>
                    </a:cubicBezTo>
                    <a:cubicBezTo>
                      <a:pt x="932" y="295"/>
                      <a:pt x="932" y="295"/>
                      <a:pt x="932" y="295"/>
                    </a:cubicBezTo>
                    <a:cubicBezTo>
                      <a:pt x="929" y="290"/>
                      <a:pt x="929" y="290"/>
                      <a:pt x="929" y="290"/>
                    </a:cubicBezTo>
                    <a:cubicBezTo>
                      <a:pt x="939" y="274"/>
                      <a:pt x="939" y="274"/>
                      <a:pt x="939" y="274"/>
                    </a:cubicBezTo>
                    <a:cubicBezTo>
                      <a:pt x="945" y="268"/>
                      <a:pt x="945" y="268"/>
                      <a:pt x="945" y="268"/>
                    </a:cubicBezTo>
                    <a:cubicBezTo>
                      <a:pt x="950" y="267"/>
                      <a:pt x="950" y="267"/>
                      <a:pt x="950" y="267"/>
                    </a:cubicBezTo>
                    <a:cubicBezTo>
                      <a:pt x="951" y="256"/>
                      <a:pt x="951" y="256"/>
                      <a:pt x="951" y="256"/>
                    </a:cubicBezTo>
                    <a:cubicBezTo>
                      <a:pt x="965" y="229"/>
                      <a:pt x="965" y="229"/>
                      <a:pt x="965" y="229"/>
                    </a:cubicBezTo>
                    <a:cubicBezTo>
                      <a:pt x="978" y="181"/>
                      <a:pt x="978" y="181"/>
                      <a:pt x="978" y="181"/>
                    </a:cubicBezTo>
                    <a:cubicBezTo>
                      <a:pt x="977" y="163"/>
                      <a:pt x="977" y="163"/>
                      <a:pt x="977" y="163"/>
                    </a:cubicBezTo>
                    <a:cubicBezTo>
                      <a:pt x="973" y="144"/>
                      <a:pt x="973" y="144"/>
                      <a:pt x="973" y="144"/>
                    </a:cubicBezTo>
                    <a:cubicBezTo>
                      <a:pt x="972" y="131"/>
                      <a:pt x="972" y="131"/>
                      <a:pt x="972" y="131"/>
                    </a:cubicBezTo>
                    <a:cubicBezTo>
                      <a:pt x="967" y="103"/>
                      <a:pt x="967" y="103"/>
                      <a:pt x="967" y="103"/>
                    </a:cubicBezTo>
                    <a:cubicBezTo>
                      <a:pt x="959" y="88"/>
                      <a:pt x="959" y="88"/>
                      <a:pt x="959" y="88"/>
                    </a:cubicBezTo>
                    <a:cubicBezTo>
                      <a:pt x="945" y="72"/>
                      <a:pt x="945" y="72"/>
                      <a:pt x="945" y="72"/>
                    </a:cubicBezTo>
                    <a:cubicBezTo>
                      <a:pt x="913" y="59"/>
                      <a:pt x="913" y="59"/>
                      <a:pt x="913" y="59"/>
                    </a:cubicBezTo>
                    <a:cubicBezTo>
                      <a:pt x="910" y="55"/>
                      <a:pt x="908" y="53"/>
                      <a:pt x="907" y="52"/>
                    </a:cubicBezTo>
                    <a:cubicBezTo>
                      <a:pt x="902" y="47"/>
                      <a:pt x="902" y="47"/>
                      <a:pt x="902" y="47"/>
                    </a:cubicBezTo>
                    <a:cubicBezTo>
                      <a:pt x="901" y="45"/>
                      <a:pt x="899" y="45"/>
                      <a:pt x="898" y="45"/>
                    </a:cubicBezTo>
                    <a:cubicBezTo>
                      <a:pt x="896" y="47"/>
                      <a:pt x="895" y="48"/>
                      <a:pt x="894" y="48"/>
                    </a:cubicBezTo>
                    <a:cubicBezTo>
                      <a:pt x="893" y="48"/>
                      <a:pt x="892" y="47"/>
                      <a:pt x="890" y="45"/>
                    </a:cubicBezTo>
                    <a:cubicBezTo>
                      <a:pt x="887" y="42"/>
                      <a:pt x="885" y="41"/>
                      <a:pt x="884" y="40"/>
                    </a:cubicBezTo>
                    <a:cubicBezTo>
                      <a:pt x="881" y="39"/>
                      <a:pt x="881" y="39"/>
                      <a:pt x="881" y="39"/>
                    </a:cubicBezTo>
                    <a:cubicBezTo>
                      <a:pt x="881" y="39"/>
                      <a:pt x="881" y="38"/>
                      <a:pt x="880" y="38"/>
                    </a:cubicBezTo>
                    <a:cubicBezTo>
                      <a:pt x="879" y="37"/>
                      <a:pt x="878" y="37"/>
                      <a:pt x="876" y="38"/>
                    </a:cubicBezTo>
                    <a:cubicBezTo>
                      <a:pt x="873" y="39"/>
                      <a:pt x="873" y="39"/>
                      <a:pt x="873" y="39"/>
                    </a:cubicBezTo>
                    <a:cubicBezTo>
                      <a:pt x="867" y="40"/>
                      <a:pt x="867" y="40"/>
                      <a:pt x="867" y="40"/>
                    </a:cubicBezTo>
                    <a:cubicBezTo>
                      <a:pt x="858" y="38"/>
                      <a:pt x="858" y="38"/>
                      <a:pt x="858" y="38"/>
                    </a:cubicBezTo>
                    <a:cubicBezTo>
                      <a:pt x="853" y="37"/>
                      <a:pt x="853" y="37"/>
                      <a:pt x="853" y="37"/>
                    </a:cubicBezTo>
                    <a:cubicBezTo>
                      <a:pt x="850" y="39"/>
                      <a:pt x="850" y="39"/>
                      <a:pt x="850" y="39"/>
                    </a:cubicBezTo>
                    <a:cubicBezTo>
                      <a:pt x="848" y="41"/>
                      <a:pt x="846" y="41"/>
                      <a:pt x="844" y="38"/>
                    </a:cubicBezTo>
                    <a:cubicBezTo>
                      <a:pt x="839" y="40"/>
                      <a:pt x="839" y="40"/>
                      <a:pt x="839" y="40"/>
                    </a:cubicBezTo>
                    <a:cubicBezTo>
                      <a:pt x="820" y="39"/>
                      <a:pt x="820" y="39"/>
                      <a:pt x="820" y="39"/>
                    </a:cubicBezTo>
                    <a:cubicBezTo>
                      <a:pt x="800" y="40"/>
                      <a:pt x="800" y="40"/>
                      <a:pt x="800" y="40"/>
                    </a:cubicBezTo>
                    <a:cubicBezTo>
                      <a:pt x="792" y="42"/>
                      <a:pt x="787" y="43"/>
                      <a:pt x="785" y="43"/>
                    </a:cubicBezTo>
                    <a:cubicBezTo>
                      <a:pt x="772" y="43"/>
                      <a:pt x="772" y="43"/>
                      <a:pt x="772" y="43"/>
                    </a:cubicBezTo>
                    <a:cubicBezTo>
                      <a:pt x="772" y="43"/>
                      <a:pt x="772" y="42"/>
                      <a:pt x="771" y="41"/>
                    </a:cubicBezTo>
                    <a:cubicBezTo>
                      <a:pt x="767" y="43"/>
                      <a:pt x="767" y="43"/>
                      <a:pt x="767" y="43"/>
                    </a:cubicBezTo>
                    <a:cubicBezTo>
                      <a:pt x="764" y="44"/>
                      <a:pt x="762" y="44"/>
                      <a:pt x="761" y="44"/>
                    </a:cubicBezTo>
                    <a:cubicBezTo>
                      <a:pt x="747" y="45"/>
                      <a:pt x="747" y="45"/>
                      <a:pt x="747" y="45"/>
                    </a:cubicBezTo>
                    <a:cubicBezTo>
                      <a:pt x="734" y="49"/>
                      <a:pt x="734" y="49"/>
                      <a:pt x="734" y="49"/>
                    </a:cubicBezTo>
                    <a:lnTo>
                      <a:pt x="727" y="55"/>
                    </a:lnTo>
                    <a:close/>
                  </a:path>
                </a:pathLst>
              </a:custGeom>
              <a:grpFill/>
              <a:ln w="9525">
                <a:noFill/>
                <a:round/>
                <a:headEnd/>
                <a:tailEnd/>
              </a:ln>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en-US">
                  <a:solidFill>
                    <a:prstClr val="black"/>
                  </a:solidFill>
                  <a:latin typeface="Times New Roman"/>
                  <a:ea typeface="宋体"/>
                </a:endParaRPr>
              </a:p>
            </p:txBody>
          </p:sp>
          <p:sp>
            <p:nvSpPr>
              <p:cNvPr id="62" name="Freeform 9"/>
              <p:cNvSpPr>
                <a:spLocks/>
              </p:cNvSpPr>
              <p:nvPr/>
            </p:nvSpPr>
            <p:spPr bwMode="auto">
              <a:xfrm>
                <a:off x="5314951" y="954088"/>
                <a:ext cx="446087" cy="1163637"/>
              </a:xfrm>
              <a:custGeom>
                <a:avLst/>
                <a:gdLst/>
                <a:ahLst/>
                <a:cxnLst>
                  <a:cxn ang="0">
                    <a:pos x="140" y="0"/>
                  </a:cxn>
                  <a:cxn ang="0">
                    <a:pos x="0" y="69"/>
                  </a:cxn>
                  <a:cxn ang="0">
                    <a:pos x="42" y="366"/>
                  </a:cxn>
                  <a:cxn ang="0">
                    <a:pos x="140" y="0"/>
                  </a:cxn>
                </a:cxnLst>
                <a:rect l="0" t="0" r="r" b="b"/>
                <a:pathLst>
                  <a:path w="140" h="366">
                    <a:moveTo>
                      <a:pt x="140" y="0"/>
                    </a:moveTo>
                    <a:cubicBezTo>
                      <a:pt x="93" y="45"/>
                      <a:pt x="46" y="68"/>
                      <a:pt x="0" y="69"/>
                    </a:cubicBezTo>
                    <a:cubicBezTo>
                      <a:pt x="42" y="366"/>
                      <a:pt x="42" y="366"/>
                      <a:pt x="42" y="366"/>
                    </a:cubicBezTo>
                    <a:cubicBezTo>
                      <a:pt x="49" y="244"/>
                      <a:pt x="81" y="122"/>
                      <a:pt x="140" y="0"/>
                    </a:cubicBezTo>
                    <a:close/>
                  </a:path>
                </a:pathLst>
              </a:custGeom>
              <a:grpFill/>
              <a:ln w="9525">
                <a:noFill/>
                <a:round/>
                <a:headEnd/>
                <a:tailEnd/>
              </a:ln>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en-US">
                  <a:solidFill>
                    <a:prstClr val="black"/>
                  </a:solidFill>
                  <a:latin typeface="Times New Roman"/>
                  <a:ea typeface="宋体"/>
                </a:endParaRPr>
              </a:p>
            </p:txBody>
          </p:sp>
        </p:grpSp>
      </p:grpSp>
    </p:spTree>
    <p:extLst>
      <p:ext uri="{BB962C8B-B14F-4D97-AF65-F5344CB8AC3E}">
        <p14:creationId xmlns:p14="http://schemas.microsoft.com/office/powerpoint/2010/main" val="9242871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anim calcmode="lin" valueType="num">
                                      <p:cBhvr additive="base">
                                        <p:cTn id="17" dur="500" fill="hold"/>
                                        <p:tgtEl>
                                          <p:spTgt spid="54"/>
                                        </p:tgtEl>
                                        <p:attrNameLst>
                                          <p:attrName>ppt_x</p:attrName>
                                        </p:attrNameLst>
                                      </p:cBhvr>
                                      <p:tavLst>
                                        <p:tav tm="0">
                                          <p:val>
                                            <p:strVal val="#ppt_x"/>
                                          </p:val>
                                        </p:tav>
                                        <p:tav tm="100000">
                                          <p:val>
                                            <p:strVal val="#ppt_x"/>
                                          </p:val>
                                        </p:tav>
                                      </p:tavLst>
                                    </p:anim>
                                    <p:anim calcmode="lin" valueType="num">
                                      <p:cBhvr additive="base">
                                        <p:cTn id="18"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72800" y="2082744"/>
            <a:ext cx="5158384" cy="2554545"/>
          </a:xfrm>
          <a:prstGeom prst="rect">
            <a:avLst/>
          </a:prstGeom>
          <a:noFill/>
        </p:spPr>
        <p:txBody>
          <a:bodyPr wrap="square" rtlCol="0">
            <a:spAutoFit/>
          </a:bodyPr>
          <a:lstStyle/>
          <a:p>
            <a:pPr algn="ctr"/>
            <a:r>
              <a:rPr lang="zh-CN" altLang="en-US" sz="8000" dirty="0" smtClean="0">
                <a:solidFill>
                  <a:srgbClr val="00B0F0"/>
                </a:solidFill>
                <a:latin typeface="微软雅黑" panose="020B0503020204020204" pitchFamily="34" charset="-122"/>
                <a:ea typeface="微软雅黑" panose="020B0503020204020204" pitchFamily="34" charset="-122"/>
              </a:rPr>
              <a:t>拓展任务实施</a:t>
            </a:r>
            <a:endParaRPr lang="zh-CN" altLang="en-US" sz="8000" dirty="0">
              <a:solidFill>
                <a:srgbClr val="00B0F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2736308" y="3248544"/>
            <a:ext cx="8365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185495" y="3360017"/>
            <a:ext cx="907763"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等腰三角形 7"/>
          <p:cNvSpPr/>
          <p:nvPr/>
        </p:nvSpPr>
        <p:spPr>
          <a:xfrm rot="16200000">
            <a:off x="9629754" y="3113451"/>
            <a:ext cx="125512" cy="270186"/>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等腰三角形 10"/>
          <p:cNvSpPr/>
          <p:nvPr/>
        </p:nvSpPr>
        <p:spPr>
          <a:xfrm rot="13339599">
            <a:off x="9371702" y="3075742"/>
            <a:ext cx="62120" cy="174653"/>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281530175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AutoShape 18"/>
          <p:cNvSpPr>
            <a:spLocks noChangeArrowheads="1"/>
          </p:cNvSpPr>
          <p:nvPr/>
        </p:nvSpPr>
        <p:spPr bwMode="auto">
          <a:xfrm>
            <a:off x="1027697" y="1108555"/>
            <a:ext cx="9378433" cy="5343759"/>
          </a:xfrm>
          <a:prstGeom prst="roundRect">
            <a:avLst>
              <a:gd name="adj" fmla="val 4690"/>
            </a:avLst>
          </a:prstGeom>
          <a:noFill/>
          <a:ln w="34925">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dirty="0"/>
          </a:p>
        </p:txBody>
      </p:sp>
      <p:pic>
        <p:nvPicPr>
          <p:cNvPr id="21" name="图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356" y="787293"/>
            <a:ext cx="3464687" cy="5541156"/>
          </a:xfrm>
          <a:prstGeom prst="rect">
            <a:avLst/>
          </a:prstGeom>
        </p:spPr>
      </p:pic>
      <p:sp>
        <p:nvSpPr>
          <p:cNvPr id="16" name="文本框 15"/>
          <p:cNvSpPr txBox="1"/>
          <p:nvPr/>
        </p:nvSpPr>
        <p:spPr>
          <a:xfrm>
            <a:off x="3876541" y="2210773"/>
            <a:ext cx="6220496" cy="1384995"/>
          </a:xfrm>
          <a:prstGeom prst="rect">
            <a:avLst/>
          </a:prstGeom>
          <a:noFill/>
        </p:spPr>
        <p:txBody>
          <a:bodyPr wrap="square" rtlCol="0">
            <a:spAutoFit/>
          </a:bodyPr>
          <a:lstStyle/>
          <a:p>
            <a:pPr>
              <a:lnSpc>
                <a:spcPct val="150000"/>
              </a:lnSpc>
            </a:pPr>
            <a:r>
              <a:rPr lang="zh-CN" altLang="en-US" sz="2800" dirty="0" smtClean="0">
                <a:latin typeface="Times New Roman" panose="02020603050405020304" pitchFamily="18" charset="0"/>
                <a:cs typeface="Times New Roman" panose="02020603050405020304" pitchFamily="18" charset="0"/>
              </a:rPr>
              <a:t>合同中的品名和品质条款：</a:t>
            </a:r>
            <a:endParaRPr lang="en-US" altLang="zh-CN" sz="2800" dirty="0" smtClean="0">
              <a:latin typeface="Times New Roman" panose="02020603050405020304" pitchFamily="18" charset="0"/>
              <a:cs typeface="Times New Roman" panose="02020603050405020304" pitchFamily="18" charset="0"/>
            </a:endParaRPr>
          </a:p>
          <a:p>
            <a:pPr>
              <a:lnSpc>
                <a:spcPct val="150000"/>
              </a:lnSpc>
            </a:pPr>
            <a:r>
              <a:rPr lang="en-US" altLang="zh-CN" sz="2800" dirty="0" smtClean="0">
                <a:latin typeface="Times New Roman" panose="02020603050405020304" pitchFamily="18" charset="0"/>
                <a:cs typeface="Times New Roman" panose="02020603050405020304" pitchFamily="18" charset="0"/>
              </a:rPr>
              <a:t>SUNFLOWER SEEDS</a:t>
            </a:r>
            <a:endParaRPr lang="en-US" altLang="zh-C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92197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34163" y="2586824"/>
            <a:ext cx="5158384" cy="1323439"/>
          </a:xfrm>
          <a:prstGeom prst="rect">
            <a:avLst/>
          </a:prstGeom>
          <a:noFill/>
        </p:spPr>
        <p:txBody>
          <a:bodyPr wrap="square" rtlCol="0">
            <a:spAutoFit/>
          </a:bodyPr>
          <a:lstStyle/>
          <a:p>
            <a:pPr algn="ctr"/>
            <a:r>
              <a:rPr lang="zh-CN" altLang="en-US" sz="8000" dirty="0" smtClean="0">
                <a:solidFill>
                  <a:srgbClr val="00B0F0"/>
                </a:solidFill>
                <a:latin typeface="微软雅黑" panose="020B0503020204020204" pitchFamily="34" charset="-122"/>
                <a:ea typeface="微软雅黑" panose="020B0503020204020204" pitchFamily="34" charset="-122"/>
              </a:rPr>
              <a:t>反思总结</a:t>
            </a:r>
            <a:endParaRPr lang="zh-CN" altLang="en-US" sz="8000" dirty="0">
              <a:solidFill>
                <a:srgbClr val="00B0F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2736308" y="3248544"/>
            <a:ext cx="8365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185495" y="3360017"/>
            <a:ext cx="907763"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等腰三角形 7"/>
          <p:cNvSpPr/>
          <p:nvPr/>
        </p:nvSpPr>
        <p:spPr>
          <a:xfrm rot="16200000">
            <a:off x="9629754" y="3113451"/>
            <a:ext cx="125512" cy="270186"/>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等腰三角形 10"/>
          <p:cNvSpPr/>
          <p:nvPr/>
        </p:nvSpPr>
        <p:spPr>
          <a:xfrm rot="13339599">
            <a:off x="9371702" y="3075742"/>
            <a:ext cx="62120" cy="174653"/>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244843255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任意多边形 11"/>
          <p:cNvSpPr/>
          <p:nvPr/>
        </p:nvSpPr>
        <p:spPr>
          <a:xfrm>
            <a:off x="4257675" y="1884363"/>
            <a:ext cx="6875463" cy="3776662"/>
          </a:xfrm>
          <a:custGeom>
            <a:avLst/>
            <a:gdLst>
              <a:gd name="connsiteX0" fmla="*/ 495300 w 5156200"/>
              <a:gd name="connsiteY0" fmla="*/ 0 h 2832100"/>
              <a:gd name="connsiteX1" fmla="*/ 5156200 w 5156200"/>
              <a:gd name="connsiteY1" fmla="*/ 0 h 2832100"/>
              <a:gd name="connsiteX2" fmla="*/ 5156200 w 5156200"/>
              <a:gd name="connsiteY2" fmla="*/ 2832100 h 2832100"/>
              <a:gd name="connsiteX3" fmla="*/ 0 w 5156200"/>
              <a:gd name="connsiteY3" fmla="*/ 2832100 h 2832100"/>
              <a:gd name="connsiteX4" fmla="*/ 495300 w 5156200"/>
              <a:gd name="connsiteY4" fmla="*/ 0 h 2832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6200" h="2832100">
                <a:moveTo>
                  <a:pt x="495300" y="0"/>
                </a:moveTo>
                <a:lnTo>
                  <a:pt x="5156200" y="0"/>
                </a:lnTo>
                <a:lnTo>
                  <a:pt x="5156200" y="2832100"/>
                </a:lnTo>
                <a:lnTo>
                  <a:pt x="0" y="2832100"/>
                </a:lnTo>
                <a:lnTo>
                  <a:pt x="495300" y="0"/>
                </a:lnTo>
                <a:close/>
              </a:path>
            </a:pathLst>
          </a:custGeom>
          <a:solidFill>
            <a:srgbClr val="99CC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lang="zh-CN" altLang="en-US" sz="1867">
              <a:solidFill>
                <a:prstClr val="white"/>
              </a:solidFill>
            </a:endParaRPr>
          </a:p>
        </p:txBody>
      </p:sp>
      <p:sp>
        <p:nvSpPr>
          <p:cNvPr id="11" name="灯片编号占位符 5"/>
          <p:cNvSpPr>
            <a:spLocks noGrp="1"/>
          </p:cNvSpPr>
          <p:nvPr>
            <p:ph type="sldNum" sz="quarter" idx="12"/>
          </p:nvPr>
        </p:nvSpPr>
        <p:spPr/>
        <p:txBody>
          <a:bodyPr/>
          <a:lstStyle/>
          <a:p>
            <a:pPr>
              <a:defRPr/>
            </a:pPr>
            <a:fld id="{BBA0F44E-3AC7-47F1-A4EC-AB0E89565C7A}" type="slidenum">
              <a:rPr lang="zh-CN" altLang="zh-CN"/>
              <a:pPr>
                <a:defRPr/>
              </a:pPr>
              <a:t>53</a:t>
            </a:fld>
            <a:endParaRPr lang="zh-CN" altLang="zh-CN"/>
          </a:p>
        </p:txBody>
      </p:sp>
      <p:sp>
        <p:nvSpPr>
          <p:cNvPr id="173059" name="TextBox 12"/>
          <p:cNvSpPr>
            <a:spLocks noChangeArrowheads="1"/>
          </p:cNvSpPr>
          <p:nvPr/>
        </p:nvSpPr>
        <p:spPr bwMode="auto">
          <a:xfrm flipH="1">
            <a:off x="255744" y="1670051"/>
            <a:ext cx="3700463" cy="461962"/>
          </a:xfrm>
          <a:prstGeom prst="rect">
            <a:avLst/>
          </a:prstGeom>
          <a:noFill/>
          <a:ln w="9525">
            <a:noFill/>
            <a:miter lim="800000"/>
            <a:headEnd/>
            <a:tailEnd/>
          </a:ln>
        </p:spPr>
        <p:txBody>
          <a:bodyPr>
            <a:spAutoFit/>
          </a:bodyPr>
          <a:lstStyle/>
          <a:p>
            <a:pPr algn="ctr"/>
            <a:r>
              <a:rPr lang="zh-CN" altLang="en-US" sz="2400" b="1" dirty="0">
                <a:solidFill>
                  <a:schemeClr val="accent5"/>
                </a:solidFill>
                <a:latin typeface="Arial Rounded MT Bold"/>
                <a:ea typeface="微软雅黑" pitchFamily="34" charset="-122"/>
                <a:sym typeface="Arial" charset="0"/>
              </a:rPr>
              <a:t>反思总结</a:t>
            </a:r>
            <a:endParaRPr lang="zh-CN" altLang="en-US" sz="2400" b="1" dirty="0">
              <a:solidFill>
                <a:schemeClr val="accent5"/>
              </a:solidFill>
              <a:latin typeface="Arial Rounded MT Bold"/>
              <a:ea typeface="微软雅黑" pitchFamily="34" charset="-122"/>
              <a:sym typeface="Arial Rounded MT Bold"/>
            </a:endParaRPr>
          </a:p>
        </p:txBody>
      </p:sp>
      <p:pic>
        <p:nvPicPr>
          <p:cNvPr id="173061" name="图片 1"/>
          <p:cNvPicPr>
            <a:picLocks noChangeAspect="1"/>
          </p:cNvPicPr>
          <p:nvPr/>
        </p:nvPicPr>
        <p:blipFill>
          <a:blip r:embed="rId3"/>
          <a:srcRect/>
          <a:stretch>
            <a:fillRect/>
          </a:stretch>
        </p:blipFill>
        <p:spPr bwMode="auto">
          <a:xfrm>
            <a:off x="508000" y="2379663"/>
            <a:ext cx="3749675" cy="3128962"/>
          </a:xfrm>
          <a:prstGeom prst="rect">
            <a:avLst/>
          </a:prstGeom>
          <a:noFill/>
          <a:ln w="9525">
            <a:noFill/>
            <a:miter lim="800000"/>
            <a:headEnd/>
            <a:tailEnd/>
          </a:ln>
        </p:spPr>
      </p:pic>
      <p:grpSp>
        <p:nvGrpSpPr>
          <p:cNvPr id="6" name="组合 5"/>
          <p:cNvGrpSpPr/>
          <p:nvPr/>
        </p:nvGrpSpPr>
        <p:grpSpPr>
          <a:xfrm rot="10800000">
            <a:off x="0" y="98424"/>
            <a:ext cx="5437195" cy="188640"/>
            <a:chOff x="1979712" y="6669360"/>
            <a:chExt cx="5437195" cy="188640"/>
          </a:xfrm>
        </p:grpSpPr>
        <p:sp>
          <p:nvSpPr>
            <p:cNvPr id="7" name="矩形 6"/>
            <p:cNvSpPr/>
            <p:nvPr/>
          </p:nvSpPr>
          <p:spPr>
            <a:xfrm>
              <a:off x="1979712" y="6669360"/>
              <a:ext cx="1296144" cy="188640"/>
            </a:xfrm>
            <a:prstGeom prst="rect">
              <a:avLst/>
            </a:prstGeom>
            <a:solidFill>
              <a:srgbClr val="67D9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353339" y="6669360"/>
              <a:ext cx="1296144" cy="1886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741919" y="6669360"/>
              <a:ext cx="1296144" cy="1886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6120763" y="6669360"/>
              <a:ext cx="1296144" cy="18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228725" y="4343400"/>
            <a:ext cx="457200" cy="457200"/>
          </a:xfrm>
          <a:prstGeom prst="ellipse">
            <a:avLst/>
          </a:prstGeom>
          <a:solidFill>
            <a:srgbClr val="ED36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椭圆 2"/>
          <p:cNvSpPr/>
          <p:nvPr/>
        </p:nvSpPr>
        <p:spPr>
          <a:xfrm>
            <a:off x="2457450" y="4014788"/>
            <a:ext cx="514350" cy="514350"/>
          </a:xfrm>
          <a:prstGeom prst="ellipse">
            <a:avLst/>
          </a:prstGeom>
          <a:solidFill>
            <a:srgbClr val="ED36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椭圆 3"/>
          <p:cNvSpPr/>
          <p:nvPr/>
        </p:nvSpPr>
        <p:spPr>
          <a:xfrm>
            <a:off x="3600450" y="4800600"/>
            <a:ext cx="828675" cy="82867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椭圆 4"/>
          <p:cNvSpPr/>
          <p:nvPr/>
        </p:nvSpPr>
        <p:spPr>
          <a:xfrm>
            <a:off x="4586288" y="4014788"/>
            <a:ext cx="471487" cy="471487"/>
          </a:xfrm>
          <a:prstGeom prst="ellipse">
            <a:avLst/>
          </a:prstGeom>
          <a:solidFill>
            <a:srgbClr val="ED36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椭圆 5"/>
          <p:cNvSpPr/>
          <p:nvPr/>
        </p:nvSpPr>
        <p:spPr>
          <a:xfrm>
            <a:off x="4829175" y="5329238"/>
            <a:ext cx="857250" cy="857250"/>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椭圆 6"/>
          <p:cNvSpPr/>
          <p:nvPr/>
        </p:nvSpPr>
        <p:spPr>
          <a:xfrm>
            <a:off x="6372225" y="4014788"/>
            <a:ext cx="414338" cy="41433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椭圆 7"/>
          <p:cNvSpPr/>
          <p:nvPr/>
        </p:nvSpPr>
        <p:spPr>
          <a:xfrm>
            <a:off x="8072438" y="3608388"/>
            <a:ext cx="292100" cy="292100"/>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椭圆 8"/>
          <p:cNvSpPr/>
          <p:nvPr/>
        </p:nvSpPr>
        <p:spPr>
          <a:xfrm>
            <a:off x="7443788" y="3757613"/>
            <a:ext cx="171450" cy="1714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椭圆 9"/>
          <p:cNvSpPr/>
          <p:nvPr/>
        </p:nvSpPr>
        <p:spPr>
          <a:xfrm>
            <a:off x="5514975" y="4529138"/>
            <a:ext cx="271463" cy="271462"/>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椭圆 10"/>
          <p:cNvSpPr/>
          <p:nvPr/>
        </p:nvSpPr>
        <p:spPr>
          <a:xfrm>
            <a:off x="7143750" y="5029200"/>
            <a:ext cx="157163" cy="157163"/>
          </a:xfrm>
          <a:prstGeom prst="ellipse">
            <a:avLst/>
          </a:prstGeom>
          <a:solidFill>
            <a:srgbClr val="ED36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椭圆 11"/>
          <p:cNvSpPr/>
          <p:nvPr/>
        </p:nvSpPr>
        <p:spPr>
          <a:xfrm>
            <a:off x="7300913" y="5929313"/>
            <a:ext cx="142875" cy="142875"/>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椭圆 12"/>
          <p:cNvSpPr/>
          <p:nvPr/>
        </p:nvSpPr>
        <p:spPr>
          <a:xfrm>
            <a:off x="9272588" y="5329238"/>
            <a:ext cx="442912" cy="44291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椭圆 13"/>
          <p:cNvSpPr/>
          <p:nvPr/>
        </p:nvSpPr>
        <p:spPr>
          <a:xfrm>
            <a:off x="9972675" y="4014788"/>
            <a:ext cx="328613" cy="328612"/>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椭圆 14"/>
          <p:cNvSpPr/>
          <p:nvPr/>
        </p:nvSpPr>
        <p:spPr>
          <a:xfrm>
            <a:off x="8258175" y="4800600"/>
            <a:ext cx="228600" cy="228600"/>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椭圆 15"/>
          <p:cNvSpPr/>
          <p:nvPr/>
        </p:nvSpPr>
        <p:spPr>
          <a:xfrm>
            <a:off x="10515600" y="4800600"/>
            <a:ext cx="228600" cy="228600"/>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椭圆 16"/>
          <p:cNvSpPr/>
          <p:nvPr/>
        </p:nvSpPr>
        <p:spPr>
          <a:xfrm>
            <a:off x="9058275" y="4343400"/>
            <a:ext cx="228600" cy="2286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椭圆 17"/>
          <p:cNvSpPr/>
          <p:nvPr/>
        </p:nvSpPr>
        <p:spPr>
          <a:xfrm>
            <a:off x="11001375" y="3871913"/>
            <a:ext cx="928688" cy="928687"/>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椭圆 18"/>
          <p:cNvSpPr/>
          <p:nvPr/>
        </p:nvSpPr>
        <p:spPr>
          <a:xfrm>
            <a:off x="10629900" y="5929313"/>
            <a:ext cx="142875" cy="1428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椭圆 19"/>
          <p:cNvSpPr/>
          <p:nvPr/>
        </p:nvSpPr>
        <p:spPr>
          <a:xfrm>
            <a:off x="11315700" y="5929313"/>
            <a:ext cx="149225" cy="149225"/>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椭圆 20"/>
          <p:cNvSpPr/>
          <p:nvPr/>
        </p:nvSpPr>
        <p:spPr>
          <a:xfrm>
            <a:off x="8601075" y="5929313"/>
            <a:ext cx="71438" cy="71437"/>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椭圆 21"/>
          <p:cNvSpPr/>
          <p:nvPr/>
        </p:nvSpPr>
        <p:spPr>
          <a:xfrm>
            <a:off x="7843838" y="5551488"/>
            <a:ext cx="414337" cy="41275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椭圆 22"/>
          <p:cNvSpPr/>
          <p:nvPr/>
        </p:nvSpPr>
        <p:spPr>
          <a:xfrm>
            <a:off x="9558338" y="6072188"/>
            <a:ext cx="414337" cy="414337"/>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椭圆 23"/>
          <p:cNvSpPr/>
          <p:nvPr/>
        </p:nvSpPr>
        <p:spPr>
          <a:xfrm>
            <a:off x="1685925" y="5106988"/>
            <a:ext cx="122238" cy="122237"/>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椭圆 24"/>
          <p:cNvSpPr/>
          <p:nvPr/>
        </p:nvSpPr>
        <p:spPr>
          <a:xfrm>
            <a:off x="696913" y="3914775"/>
            <a:ext cx="171450" cy="171450"/>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椭圆 25"/>
          <p:cNvSpPr/>
          <p:nvPr/>
        </p:nvSpPr>
        <p:spPr>
          <a:xfrm>
            <a:off x="396875" y="5186363"/>
            <a:ext cx="157163" cy="157162"/>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椭圆 26"/>
          <p:cNvSpPr/>
          <p:nvPr/>
        </p:nvSpPr>
        <p:spPr>
          <a:xfrm>
            <a:off x="554038" y="6086475"/>
            <a:ext cx="142875" cy="142875"/>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椭圆 27"/>
          <p:cNvSpPr/>
          <p:nvPr/>
        </p:nvSpPr>
        <p:spPr>
          <a:xfrm>
            <a:off x="3883025" y="6086475"/>
            <a:ext cx="142875" cy="142875"/>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椭圆 28"/>
          <p:cNvSpPr/>
          <p:nvPr/>
        </p:nvSpPr>
        <p:spPr>
          <a:xfrm>
            <a:off x="4568825" y="6086475"/>
            <a:ext cx="149225" cy="150813"/>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椭圆 29"/>
          <p:cNvSpPr/>
          <p:nvPr/>
        </p:nvSpPr>
        <p:spPr>
          <a:xfrm>
            <a:off x="1854200" y="6086475"/>
            <a:ext cx="71438" cy="714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7" name="椭圆 56"/>
          <p:cNvSpPr/>
          <p:nvPr/>
        </p:nvSpPr>
        <p:spPr>
          <a:xfrm>
            <a:off x="2054225" y="4329113"/>
            <a:ext cx="171450" cy="171450"/>
          </a:xfrm>
          <a:prstGeom prst="ellipse">
            <a:avLst/>
          </a:prstGeom>
          <a:solidFill>
            <a:srgbClr val="ED31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8" name="椭圆 57"/>
          <p:cNvSpPr/>
          <p:nvPr/>
        </p:nvSpPr>
        <p:spPr>
          <a:xfrm>
            <a:off x="1754188" y="5600700"/>
            <a:ext cx="157162" cy="157163"/>
          </a:xfrm>
          <a:prstGeom prst="ellipse">
            <a:avLst/>
          </a:prstGeom>
          <a:solidFill>
            <a:srgbClr val="ED31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9" name="椭圆 58"/>
          <p:cNvSpPr/>
          <p:nvPr/>
        </p:nvSpPr>
        <p:spPr>
          <a:xfrm>
            <a:off x="2868613" y="5372100"/>
            <a:ext cx="228600" cy="228600"/>
          </a:xfrm>
          <a:prstGeom prst="ellipse">
            <a:avLst/>
          </a:prstGeom>
          <a:solidFill>
            <a:srgbClr val="ED31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0" name="椭圆 59"/>
          <p:cNvSpPr/>
          <p:nvPr/>
        </p:nvSpPr>
        <p:spPr>
          <a:xfrm>
            <a:off x="5000625" y="4800600"/>
            <a:ext cx="228600" cy="228600"/>
          </a:xfrm>
          <a:prstGeom prst="ellipse">
            <a:avLst/>
          </a:prstGeom>
          <a:solidFill>
            <a:srgbClr val="ED31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1" name="椭圆 60"/>
          <p:cNvSpPr/>
          <p:nvPr/>
        </p:nvSpPr>
        <p:spPr>
          <a:xfrm>
            <a:off x="5926138" y="6500813"/>
            <a:ext cx="149225" cy="149225"/>
          </a:xfrm>
          <a:prstGeom prst="ellipse">
            <a:avLst/>
          </a:prstGeom>
          <a:solidFill>
            <a:srgbClr val="ED31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2" name="矩形 61"/>
          <p:cNvSpPr/>
          <p:nvPr/>
        </p:nvSpPr>
        <p:spPr>
          <a:xfrm>
            <a:off x="3489325" y="1690688"/>
            <a:ext cx="4997450" cy="1016000"/>
          </a:xfrm>
          <a:prstGeom prst="rect">
            <a:avLst/>
          </a:prstGeom>
        </p:spPr>
        <p:txBody>
          <a:bodyPr wrap="none">
            <a:spAutoFit/>
          </a:bodyPr>
          <a:lstStyle/>
          <a:p>
            <a:pPr fontAlgn="auto">
              <a:spcBef>
                <a:spcPts val="0"/>
              </a:spcBef>
              <a:spcAft>
                <a:spcPts val="0"/>
              </a:spcAft>
              <a:defRPr/>
            </a:pPr>
            <a:r>
              <a:rPr lang="en-US" altLang="zh-CN" sz="6000" b="1" dirty="0">
                <a:solidFill>
                  <a:srgbClr val="ED3623"/>
                </a:solidFill>
                <a:latin typeface="微软雅黑" panose="020B0503020204020204" pitchFamily="34" charset="-122"/>
                <a:ea typeface="微软雅黑" panose="020B0503020204020204" pitchFamily="34" charset="-122"/>
              </a:rPr>
              <a:t>T</a:t>
            </a:r>
            <a:r>
              <a:rPr lang="en-US" altLang="zh-CN" sz="6000" b="1" dirty="0">
                <a:solidFill>
                  <a:schemeClr val="accent2">
                    <a:lumMod val="75000"/>
                  </a:schemeClr>
                </a:solidFill>
                <a:latin typeface="微软雅黑" panose="020B0503020204020204" pitchFamily="34" charset="-122"/>
                <a:ea typeface="微软雅黑" panose="020B0503020204020204" pitchFamily="34" charset="-122"/>
              </a:rPr>
              <a:t>H</a:t>
            </a:r>
            <a:r>
              <a:rPr lang="en-US" altLang="zh-CN" sz="6000" b="1" dirty="0">
                <a:solidFill>
                  <a:srgbClr val="FFC000"/>
                </a:solidFill>
                <a:latin typeface="微软雅黑" panose="020B0503020204020204" pitchFamily="34" charset="-122"/>
                <a:ea typeface="微软雅黑" panose="020B0503020204020204" pitchFamily="34" charset="-122"/>
              </a:rPr>
              <a:t>A</a:t>
            </a:r>
            <a:r>
              <a:rPr lang="en-US" altLang="zh-CN" sz="6000" b="1" dirty="0">
                <a:solidFill>
                  <a:srgbClr val="92D050"/>
                </a:solidFill>
                <a:latin typeface="微软雅黑" panose="020B0503020204020204" pitchFamily="34" charset="-122"/>
                <a:ea typeface="微软雅黑" panose="020B0503020204020204" pitchFamily="34" charset="-122"/>
              </a:rPr>
              <a:t>N</a:t>
            </a:r>
            <a:r>
              <a:rPr lang="en-US" altLang="zh-CN" sz="6000" b="1" dirty="0">
                <a:solidFill>
                  <a:srgbClr val="0070C0"/>
                </a:solidFill>
                <a:latin typeface="微软雅黑" panose="020B0503020204020204" pitchFamily="34" charset="-122"/>
                <a:ea typeface="微软雅黑" panose="020B0503020204020204" pitchFamily="34" charset="-122"/>
              </a:rPr>
              <a:t>K</a:t>
            </a:r>
            <a:r>
              <a:rPr lang="en-US" altLang="zh-CN" sz="6000" b="1" dirty="0">
                <a:solidFill>
                  <a:schemeClr val="accent2">
                    <a:lumMod val="75000"/>
                  </a:schemeClr>
                </a:solidFill>
                <a:latin typeface="微软雅黑" panose="020B0503020204020204" pitchFamily="34" charset="-122"/>
                <a:ea typeface="微软雅黑" panose="020B0503020204020204" pitchFamily="34" charset="-122"/>
              </a:rPr>
              <a:t> </a:t>
            </a:r>
            <a:r>
              <a:rPr lang="en-US" altLang="zh-CN" sz="6000" b="1" dirty="0">
                <a:solidFill>
                  <a:srgbClr val="002060"/>
                </a:solidFill>
                <a:latin typeface="微软雅黑" panose="020B0503020204020204" pitchFamily="34" charset="-122"/>
                <a:ea typeface="微软雅黑" panose="020B0503020204020204" pitchFamily="34" charset="-122"/>
              </a:rPr>
              <a:t>Y</a:t>
            </a:r>
            <a:r>
              <a:rPr lang="en-US" altLang="zh-CN" sz="6000" b="1" dirty="0">
                <a:solidFill>
                  <a:srgbClr val="FF0000"/>
                </a:solidFill>
                <a:latin typeface="微软雅黑" panose="020B0503020204020204" pitchFamily="34" charset="-122"/>
                <a:ea typeface="微软雅黑" panose="020B0503020204020204" pitchFamily="34" charset="-122"/>
              </a:rPr>
              <a:t>O</a:t>
            </a:r>
            <a:r>
              <a:rPr lang="en-US" altLang="zh-CN" sz="6000" b="1" dirty="0">
                <a:solidFill>
                  <a:srgbClr val="B7D43F"/>
                </a:solidFill>
                <a:latin typeface="微软雅黑" panose="020B0503020204020204" pitchFamily="34" charset="-122"/>
                <a:ea typeface="微软雅黑" panose="020B0503020204020204" pitchFamily="34" charset="-122"/>
              </a:rPr>
              <a:t>U</a:t>
            </a:r>
            <a:endParaRPr lang="zh-CN" altLang="en-US" sz="6000" b="1" dirty="0">
              <a:solidFill>
                <a:srgbClr val="B7D43F"/>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62"/>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72800" y="2728429"/>
            <a:ext cx="5158384" cy="1446550"/>
          </a:xfrm>
          <a:prstGeom prst="rect">
            <a:avLst/>
          </a:prstGeom>
          <a:noFill/>
        </p:spPr>
        <p:txBody>
          <a:bodyPr wrap="square" rtlCol="0">
            <a:spAutoFit/>
          </a:bodyPr>
          <a:lstStyle/>
          <a:p>
            <a:pPr algn="ctr" fontAlgn="auto">
              <a:spcBef>
                <a:spcPts val="0"/>
              </a:spcBef>
              <a:spcAft>
                <a:spcPts val="0"/>
              </a:spcAft>
            </a:pPr>
            <a:r>
              <a:rPr lang="zh-CN" altLang="en-US" sz="8800" dirty="0" smtClean="0">
                <a:solidFill>
                  <a:srgbClr val="00B0F0"/>
                </a:solidFill>
                <a:latin typeface="微软雅黑" panose="020B0503020204020204" pitchFamily="34" charset="-122"/>
                <a:ea typeface="微软雅黑" panose="020B0503020204020204" pitchFamily="34" charset="-122"/>
              </a:rPr>
              <a:t>任 务</a:t>
            </a:r>
            <a:endParaRPr lang="zh-CN" altLang="en-US" sz="8800" dirty="0">
              <a:solidFill>
                <a:srgbClr val="00B0F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2736308" y="3248544"/>
            <a:ext cx="8365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185495" y="3360017"/>
            <a:ext cx="907763"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等腰三角形 7"/>
          <p:cNvSpPr/>
          <p:nvPr/>
        </p:nvSpPr>
        <p:spPr>
          <a:xfrm rot="16200000">
            <a:off x="9629754" y="3113451"/>
            <a:ext cx="125512" cy="270186"/>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1" name="等腰三角形 10"/>
          <p:cNvSpPr/>
          <p:nvPr/>
        </p:nvSpPr>
        <p:spPr>
          <a:xfrm rot="13339599">
            <a:off x="9371702" y="3075742"/>
            <a:ext cx="62120" cy="174653"/>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Tree>
    <p:custDataLst>
      <p:tags r:id="rId1"/>
    </p:custDataLst>
    <p:extLst>
      <p:ext uri="{BB962C8B-B14F-4D97-AF65-F5344CB8AC3E}">
        <p14:creationId xmlns:p14="http://schemas.microsoft.com/office/powerpoint/2010/main" val="1506357829"/>
      </p:ext>
    </p:extLst>
  </p:cSld>
  <p:clrMapOvr>
    <a:masterClrMapping/>
  </p:clrMapOvr>
  <mc:AlternateContent xmlns:mc="http://schemas.openxmlformats.org/markup-compatibility/2006" xmlns:p14="http://schemas.microsoft.com/office/powerpoint/2010/main">
    <mc:Choice Requires="p14">
      <p:transition spd="slow" p14:dur="2000" advTm="2793"/>
    </mc:Choice>
    <mc:Fallback xmlns="">
      <p:transition spd="slow" advTm="279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6" name="组合 595"/>
          <p:cNvGrpSpPr/>
          <p:nvPr/>
        </p:nvGrpSpPr>
        <p:grpSpPr>
          <a:xfrm>
            <a:off x="306219" y="1851228"/>
            <a:ext cx="7124891" cy="4376625"/>
            <a:chOff x="649444" y="1250409"/>
            <a:chExt cx="5171699" cy="3282468"/>
          </a:xfrm>
        </p:grpSpPr>
        <p:sp>
          <p:nvSpPr>
            <p:cNvPr id="601" name="Oval 486"/>
            <p:cNvSpPr>
              <a:spLocks noChangeArrowheads="1"/>
            </p:cNvSpPr>
            <p:nvPr/>
          </p:nvSpPr>
          <p:spPr bwMode="auto">
            <a:xfrm>
              <a:off x="3292552" y="1863433"/>
              <a:ext cx="86127" cy="830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grpSp>
          <p:nvGrpSpPr>
            <p:cNvPr id="597" name="Group 482"/>
            <p:cNvGrpSpPr>
              <a:grpSpLocks/>
            </p:cNvGrpSpPr>
            <p:nvPr/>
          </p:nvGrpSpPr>
          <p:grpSpPr bwMode="auto">
            <a:xfrm>
              <a:off x="783195" y="1250409"/>
              <a:ext cx="5037948" cy="2683123"/>
              <a:chOff x="393" y="577"/>
              <a:chExt cx="4972" cy="2648"/>
            </a:xfrm>
          </p:grpSpPr>
          <p:sp>
            <p:nvSpPr>
              <p:cNvPr id="638" name="Freeform 284"/>
              <p:cNvSpPr>
                <a:spLocks/>
              </p:cNvSpPr>
              <p:nvPr/>
            </p:nvSpPr>
            <p:spPr bwMode="auto">
              <a:xfrm>
                <a:off x="1629" y="2958"/>
                <a:ext cx="14" cy="17"/>
              </a:xfrm>
              <a:custGeom>
                <a:avLst/>
                <a:gdLst>
                  <a:gd name="T0" fmla="*/ 3 w 6"/>
                  <a:gd name="T1" fmla="*/ 0 h 7"/>
                  <a:gd name="T2" fmla="*/ 0 w 6"/>
                  <a:gd name="T3" fmla="*/ 3 h 7"/>
                  <a:gd name="T4" fmla="*/ 3 w 6"/>
                  <a:gd name="T5" fmla="*/ 7 h 7"/>
                  <a:gd name="T6" fmla="*/ 6 w 6"/>
                  <a:gd name="T7" fmla="*/ 7 h 7"/>
                  <a:gd name="T8" fmla="*/ 6 w 6"/>
                  <a:gd name="T9" fmla="*/ 2 h 7"/>
                  <a:gd name="T10" fmla="*/ 3 w 6"/>
                  <a:gd name="T11" fmla="*/ 0 h 7"/>
                </a:gdLst>
                <a:ahLst/>
                <a:cxnLst>
                  <a:cxn ang="0">
                    <a:pos x="T0" y="T1"/>
                  </a:cxn>
                  <a:cxn ang="0">
                    <a:pos x="T2" y="T3"/>
                  </a:cxn>
                  <a:cxn ang="0">
                    <a:pos x="T4" y="T5"/>
                  </a:cxn>
                  <a:cxn ang="0">
                    <a:pos x="T6" y="T7"/>
                  </a:cxn>
                  <a:cxn ang="0">
                    <a:pos x="T8" y="T9"/>
                  </a:cxn>
                  <a:cxn ang="0">
                    <a:pos x="T10" y="T11"/>
                  </a:cxn>
                </a:cxnLst>
                <a:rect l="0" t="0" r="r" b="b"/>
                <a:pathLst>
                  <a:path w="6" h="7">
                    <a:moveTo>
                      <a:pt x="3" y="0"/>
                    </a:moveTo>
                    <a:cubicBezTo>
                      <a:pt x="2" y="1"/>
                      <a:pt x="0" y="2"/>
                      <a:pt x="0" y="3"/>
                    </a:cubicBezTo>
                    <a:cubicBezTo>
                      <a:pt x="0" y="5"/>
                      <a:pt x="2" y="7"/>
                      <a:pt x="3" y="7"/>
                    </a:cubicBezTo>
                    <a:cubicBezTo>
                      <a:pt x="4" y="7"/>
                      <a:pt x="5" y="7"/>
                      <a:pt x="6" y="7"/>
                    </a:cubicBezTo>
                    <a:cubicBezTo>
                      <a:pt x="6" y="5"/>
                      <a:pt x="6" y="3"/>
                      <a:pt x="6" y="2"/>
                    </a:cubicBezTo>
                    <a:lnTo>
                      <a:pt x="3"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39" name="Freeform 285"/>
              <p:cNvSpPr>
                <a:spLocks/>
              </p:cNvSpPr>
              <p:nvPr/>
            </p:nvSpPr>
            <p:spPr bwMode="auto">
              <a:xfrm>
                <a:off x="1513" y="894"/>
                <a:ext cx="28" cy="21"/>
              </a:xfrm>
              <a:custGeom>
                <a:avLst/>
                <a:gdLst>
                  <a:gd name="T0" fmla="*/ 12 w 12"/>
                  <a:gd name="T1" fmla="*/ 3 h 9"/>
                  <a:gd name="T2" fmla="*/ 0 w 12"/>
                  <a:gd name="T3" fmla="*/ 7 h 9"/>
                  <a:gd name="T4" fmla="*/ 4 w 12"/>
                  <a:gd name="T5" fmla="*/ 9 h 9"/>
                  <a:gd name="T6" fmla="*/ 12 w 12"/>
                  <a:gd name="T7" fmla="*/ 3 h 9"/>
                </a:gdLst>
                <a:ahLst/>
                <a:cxnLst>
                  <a:cxn ang="0">
                    <a:pos x="T0" y="T1"/>
                  </a:cxn>
                  <a:cxn ang="0">
                    <a:pos x="T2" y="T3"/>
                  </a:cxn>
                  <a:cxn ang="0">
                    <a:pos x="T4" y="T5"/>
                  </a:cxn>
                  <a:cxn ang="0">
                    <a:pos x="T6" y="T7"/>
                  </a:cxn>
                </a:cxnLst>
                <a:rect l="0" t="0" r="r" b="b"/>
                <a:pathLst>
                  <a:path w="12" h="9">
                    <a:moveTo>
                      <a:pt x="12" y="3"/>
                    </a:moveTo>
                    <a:cubicBezTo>
                      <a:pt x="8" y="0"/>
                      <a:pt x="1" y="5"/>
                      <a:pt x="0" y="7"/>
                    </a:cubicBezTo>
                    <a:cubicBezTo>
                      <a:pt x="1" y="8"/>
                      <a:pt x="3" y="9"/>
                      <a:pt x="4" y="9"/>
                    </a:cubicBezTo>
                    <a:cubicBezTo>
                      <a:pt x="8" y="9"/>
                      <a:pt x="12" y="5"/>
                      <a:pt x="12"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40" name="Freeform 286"/>
              <p:cNvSpPr>
                <a:spLocks/>
              </p:cNvSpPr>
              <p:nvPr/>
            </p:nvSpPr>
            <p:spPr bwMode="auto">
              <a:xfrm>
                <a:off x="1407" y="776"/>
                <a:ext cx="37" cy="30"/>
              </a:xfrm>
              <a:custGeom>
                <a:avLst/>
                <a:gdLst>
                  <a:gd name="T0" fmla="*/ 16 w 16"/>
                  <a:gd name="T1" fmla="*/ 10 h 13"/>
                  <a:gd name="T2" fmla="*/ 0 w 16"/>
                  <a:gd name="T3" fmla="*/ 10 h 13"/>
                  <a:gd name="T4" fmla="*/ 16 w 16"/>
                  <a:gd name="T5" fmla="*/ 10 h 13"/>
                </a:gdLst>
                <a:ahLst/>
                <a:cxnLst>
                  <a:cxn ang="0">
                    <a:pos x="T0" y="T1"/>
                  </a:cxn>
                  <a:cxn ang="0">
                    <a:pos x="T2" y="T3"/>
                  </a:cxn>
                  <a:cxn ang="0">
                    <a:pos x="T4" y="T5"/>
                  </a:cxn>
                </a:cxnLst>
                <a:rect l="0" t="0" r="r" b="b"/>
                <a:pathLst>
                  <a:path w="16" h="13">
                    <a:moveTo>
                      <a:pt x="16" y="10"/>
                    </a:moveTo>
                    <a:cubicBezTo>
                      <a:pt x="15" y="0"/>
                      <a:pt x="3" y="7"/>
                      <a:pt x="0" y="10"/>
                    </a:cubicBezTo>
                    <a:cubicBezTo>
                      <a:pt x="7" y="13"/>
                      <a:pt x="13" y="10"/>
                      <a:pt x="16" y="1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41" name="Freeform 287"/>
              <p:cNvSpPr>
                <a:spLocks/>
              </p:cNvSpPr>
              <p:nvPr/>
            </p:nvSpPr>
            <p:spPr bwMode="auto">
              <a:xfrm>
                <a:off x="1388" y="724"/>
                <a:ext cx="19" cy="9"/>
              </a:xfrm>
              <a:custGeom>
                <a:avLst/>
                <a:gdLst>
                  <a:gd name="T0" fmla="*/ 8 w 8"/>
                  <a:gd name="T1" fmla="*/ 2 h 4"/>
                  <a:gd name="T2" fmla="*/ 8 w 8"/>
                  <a:gd name="T3" fmla="*/ 0 h 4"/>
                  <a:gd name="T4" fmla="*/ 3 w 8"/>
                  <a:gd name="T5" fmla="*/ 0 h 4"/>
                  <a:gd name="T6" fmla="*/ 0 w 8"/>
                  <a:gd name="T7" fmla="*/ 2 h 4"/>
                  <a:gd name="T8" fmla="*/ 3 w 8"/>
                  <a:gd name="T9" fmla="*/ 4 h 4"/>
                  <a:gd name="T10" fmla="*/ 8 w 8"/>
                  <a:gd name="T11" fmla="*/ 2 h 4"/>
                </a:gdLst>
                <a:ahLst/>
                <a:cxnLst>
                  <a:cxn ang="0">
                    <a:pos x="T0" y="T1"/>
                  </a:cxn>
                  <a:cxn ang="0">
                    <a:pos x="T2" y="T3"/>
                  </a:cxn>
                  <a:cxn ang="0">
                    <a:pos x="T4" y="T5"/>
                  </a:cxn>
                  <a:cxn ang="0">
                    <a:pos x="T6" y="T7"/>
                  </a:cxn>
                  <a:cxn ang="0">
                    <a:pos x="T8" y="T9"/>
                  </a:cxn>
                  <a:cxn ang="0">
                    <a:pos x="T10" y="T11"/>
                  </a:cxn>
                </a:cxnLst>
                <a:rect l="0" t="0" r="r" b="b"/>
                <a:pathLst>
                  <a:path w="8" h="4">
                    <a:moveTo>
                      <a:pt x="8" y="2"/>
                    </a:moveTo>
                    <a:cubicBezTo>
                      <a:pt x="8" y="0"/>
                      <a:pt x="8" y="0"/>
                      <a:pt x="8" y="0"/>
                    </a:cubicBezTo>
                    <a:cubicBezTo>
                      <a:pt x="7" y="0"/>
                      <a:pt x="3" y="0"/>
                      <a:pt x="3" y="0"/>
                    </a:cubicBezTo>
                    <a:cubicBezTo>
                      <a:pt x="3" y="0"/>
                      <a:pt x="0" y="1"/>
                      <a:pt x="0" y="2"/>
                    </a:cubicBezTo>
                    <a:cubicBezTo>
                      <a:pt x="0" y="3"/>
                      <a:pt x="3" y="4"/>
                      <a:pt x="3" y="4"/>
                    </a:cubicBezTo>
                    <a:cubicBezTo>
                      <a:pt x="6" y="4"/>
                      <a:pt x="8" y="2"/>
                      <a:pt x="8"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42" name="Freeform 288"/>
              <p:cNvSpPr>
                <a:spLocks/>
              </p:cNvSpPr>
              <p:nvPr/>
            </p:nvSpPr>
            <p:spPr bwMode="auto">
              <a:xfrm>
                <a:off x="1806" y="1184"/>
                <a:ext cx="23" cy="22"/>
              </a:xfrm>
              <a:custGeom>
                <a:avLst/>
                <a:gdLst>
                  <a:gd name="T0" fmla="*/ 5 w 10"/>
                  <a:gd name="T1" fmla="*/ 9 h 9"/>
                  <a:gd name="T2" fmla="*/ 10 w 10"/>
                  <a:gd name="T3" fmla="*/ 0 h 9"/>
                  <a:gd name="T4" fmla="*/ 0 w 10"/>
                  <a:gd name="T5" fmla="*/ 6 h 9"/>
                  <a:gd name="T6" fmla="*/ 5 w 10"/>
                  <a:gd name="T7" fmla="*/ 9 h 9"/>
                </a:gdLst>
                <a:ahLst/>
                <a:cxnLst>
                  <a:cxn ang="0">
                    <a:pos x="T0" y="T1"/>
                  </a:cxn>
                  <a:cxn ang="0">
                    <a:pos x="T2" y="T3"/>
                  </a:cxn>
                  <a:cxn ang="0">
                    <a:pos x="T4" y="T5"/>
                  </a:cxn>
                  <a:cxn ang="0">
                    <a:pos x="T6" y="T7"/>
                  </a:cxn>
                </a:cxnLst>
                <a:rect l="0" t="0" r="r" b="b"/>
                <a:pathLst>
                  <a:path w="10" h="9">
                    <a:moveTo>
                      <a:pt x="5" y="9"/>
                    </a:moveTo>
                    <a:cubicBezTo>
                      <a:pt x="8" y="9"/>
                      <a:pt x="10" y="2"/>
                      <a:pt x="10" y="0"/>
                    </a:cubicBezTo>
                    <a:cubicBezTo>
                      <a:pt x="7" y="0"/>
                      <a:pt x="0" y="3"/>
                      <a:pt x="0" y="6"/>
                    </a:cubicBezTo>
                    <a:cubicBezTo>
                      <a:pt x="0" y="9"/>
                      <a:pt x="3" y="9"/>
                      <a:pt x="5"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43" name="Freeform 289"/>
              <p:cNvSpPr>
                <a:spLocks/>
              </p:cNvSpPr>
              <p:nvPr/>
            </p:nvSpPr>
            <p:spPr bwMode="auto">
              <a:xfrm>
                <a:off x="1676" y="1147"/>
                <a:ext cx="28" cy="14"/>
              </a:xfrm>
              <a:custGeom>
                <a:avLst/>
                <a:gdLst>
                  <a:gd name="T0" fmla="*/ 12 w 12"/>
                  <a:gd name="T1" fmla="*/ 4 h 6"/>
                  <a:gd name="T2" fmla="*/ 9 w 12"/>
                  <a:gd name="T3" fmla="*/ 2 h 6"/>
                  <a:gd name="T4" fmla="*/ 4 w 12"/>
                  <a:gd name="T5" fmla="*/ 0 h 6"/>
                  <a:gd name="T6" fmla="*/ 0 w 12"/>
                  <a:gd name="T7" fmla="*/ 0 h 6"/>
                  <a:gd name="T8" fmla="*/ 8 w 12"/>
                  <a:gd name="T9" fmla="*/ 6 h 6"/>
                  <a:gd name="T10" fmla="*/ 12 w 12"/>
                  <a:gd name="T11" fmla="*/ 4 h 6"/>
                </a:gdLst>
                <a:ahLst/>
                <a:cxnLst>
                  <a:cxn ang="0">
                    <a:pos x="T0" y="T1"/>
                  </a:cxn>
                  <a:cxn ang="0">
                    <a:pos x="T2" y="T3"/>
                  </a:cxn>
                  <a:cxn ang="0">
                    <a:pos x="T4" y="T5"/>
                  </a:cxn>
                  <a:cxn ang="0">
                    <a:pos x="T6" y="T7"/>
                  </a:cxn>
                  <a:cxn ang="0">
                    <a:pos x="T8" y="T9"/>
                  </a:cxn>
                  <a:cxn ang="0">
                    <a:pos x="T10" y="T11"/>
                  </a:cxn>
                </a:cxnLst>
                <a:rect l="0" t="0" r="r" b="b"/>
                <a:pathLst>
                  <a:path w="12" h="6">
                    <a:moveTo>
                      <a:pt x="12" y="4"/>
                    </a:moveTo>
                    <a:cubicBezTo>
                      <a:pt x="11" y="3"/>
                      <a:pt x="10" y="2"/>
                      <a:pt x="9" y="2"/>
                    </a:cubicBezTo>
                    <a:cubicBezTo>
                      <a:pt x="7" y="2"/>
                      <a:pt x="5" y="0"/>
                      <a:pt x="4" y="0"/>
                    </a:cubicBezTo>
                    <a:cubicBezTo>
                      <a:pt x="2" y="0"/>
                      <a:pt x="1" y="0"/>
                      <a:pt x="0" y="0"/>
                    </a:cubicBezTo>
                    <a:cubicBezTo>
                      <a:pt x="3" y="4"/>
                      <a:pt x="4" y="6"/>
                      <a:pt x="8" y="6"/>
                    </a:cubicBezTo>
                    <a:cubicBezTo>
                      <a:pt x="9" y="6"/>
                      <a:pt x="11" y="5"/>
                      <a:pt x="12"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44" name="Freeform 290"/>
              <p:cNvSpPr>
                <a:spLocks/>
              </p:cNvSpPr>
              <p:nvPr/>
            </p:nvSpPr>
            <p:spPr bwMode="auto">
              <a:xfrm>
                <a:off x="1558" y="910"/>
                <a:ext cx="12" cy="12"/>
              </a:xfrm>
              <a:custGeom>
                <a:avLst/>
                <a:gdLst>
                  <a:gd name="T0" fmla="*/ 5 w 5"/>
                  <a:gd name="T1" fmla="*/ 1 h 5"/>
                  <a:gd name="T2" fmla="*/ 3 w 5"/>
                  <a:gd name="T3" fmla="*/ 1 h 5"/>
                  <a:gd name="T4" fmla="*/ 0 w 5"/>
                  <a:gd name="T5" fmla="*/ 3 h 5"/>
                  <a:gd name="T6" fmla="*/ 0 w 5"/>
                  <a:gd name="T7" fmla="*/ 5 h 5"/>
                  <a:gd name="T8" fmla="*/ 3 w 5"/>
                  <a:gd name="T9" fmla="*/ 5 h 5"/>
                  <a:gd name="T10" fmla="*/ 5 w 5"/>
                  <a:gd name="T11" fmla="*/ 1 h 5"/>
                </a:gdLst>
                <a:ahLst/>
                <a:cxnLst>
                  <a:cxn ang="0">
                    <a:pos x="T0" y="T1"/>
                  </a:cxn>
                  <a:cxn ang="0">
                    <a:pos x="T2" y="T3"/>
                  </a:cxn>
                  <a:cxn ang="0">
                    <a:pos x="T4" y="T5"/>
                  </a:cxn>
                  <a:cxn ang="0">
                    <a:pos x="T6" y="T7"/>
                  </a:cxn>
                  <a:cxn ang="0">
                    <a:pos x="T8" y="T9"/>
                  </a:cxn>
                  <a:cxn ang="0">
                    <a:pos x="T10" y="T11"/>
                  </a:cxn>
                </a:cxnLst>
                <a:rect l="0" t="0" r="r" b="b"/>
                <a:pathLst>
                  <a:path w="5" h="5">
                    <a:moveTo>
                      <a:pt x="5" y="1"/>
                    </a:moveTo>
                    <a:cubicBezTo>
                      <a:pt x="5" y="0"/>
                      <a:pt x="4" y="1"/>
                      <a:pt x="3" y="1"/>
                    </a:cubicBezTo>
                    <a:cubicBezTo>
                      <a:pt x="0" y="3"/>
                      <a:pt x="0" y="3"/>
                      <a:pt x="0" y="3"/>
                    </a:cubicBezTo>
                    <a:cubicBezTo>
                      <a:pt x="0" y="5"/>
                      <a:pt x="0" y="5"/>
                      <a:pt x="0" y="5"/>
                    </a:cubicBezTo>
                    <a:cubicBezTo>
                      <a:pt x="3" y="5"/>
                      <a:pt x="3" y="5"/>
                      <a:pt x="3" y="5"/>
                    </a:cubicBezTo>
                    <a:cubicBezTo>
                      <a:pt x="5" y="5"/>
                      <a:pt x="5" y="3"/>
                      <a:pt x="5" y="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45" name="Freeform 291"/>
              <p:cNvSpPr>
                <a:spLocks/>
              </p:cNvSpPr>
              <p:nvPr/>
            </p:nvSpPr>
            <p:spPr bwMode="auto">
              <a:xfrm>
                <a:off x="1454" y="679"/>
                <a:ext cx="33" cy="19"/>
              </a:xfrm>
              <a:custGeom>
                <a:avLst/>
                <a:gdLst>
                  <a:gd name="T0" fmla="*/ 5 w 14"/>
                  <a:gd name="T1" fmla="*/ 8 h 8"/>
                  <a:gd name="T2" fmla="*/ 14 w 14"/>
                  <a:gd name="T3" fmla="*/ 2 h 8"/>
                  <a:gd name="T4" fmla="*/ 4 w 14"/>
                  <a:gd name="T5" fmla="*/ 1 h 8"/>
                  <a:gd name="T6" fmla="*/ 0 w 14"/>
                  <a:gd name="T7" fmla="*/ 5 h 8"/>
                  <a:gd name="T8" fmla="*/ 5 w 14"/>
                  <a:gd name="T9" fmla="*/ 8 h 8"/>
                </a:gdLst>
                <a:ahLst/>
                <a:cxnLst>
                  <a:cxn ang="0">
                    <a:pos x="T0" y="T1"/>
                  </a:cxn>
                  <a:cxn ang="0">
                    <a:pos x="T2" y="T3"/>
                  </a:cxn>
                  <a:cxn ang="0">
                    <a:pos x="T4" y="T5"/>
                  </a:cxn>
                  <a:cxn ang="0">
                    <a:pos x="T6" y="T7"/>
                  </a:cxn>
                  <a:cxn ang="0">
                    <a:pos x="T8" y="T9"/>
                  </a:cxn>
                </a:cxnLst>
                <a:rect l="0" t="0" r="r" b="b"/>
                <a:pathLst>
                  <a:path w="14" h="8">
                    <a:moveTo>
                      <a:pt x="5" y="8"/>
                    </a:moveTo>
                    <a:cubicBezTo>
                      <a:pt x="11" y="8"/>
                      <a:pt x="13" y="5"/>
                      <a:pt x="14" y="2"/>
                    </a:cubicBezTo>
                    <a:cubicBezTo>
                      <a:pt x="8" y="0"/>
                      <a:pt x="7" y="1"/>
                      <a:pt x="4" y="1"/>
                    </a:cubicBezTo>
                    <a:cubicBezTo>
                      <a:pt x="3" y="1"/>
                      <a:pt x="0" y="2"/>
                      <a:pt x="0" y="5"/>
                    </a:cubicBezTo>
                    <a:cubicBezTo>
                      <a:pt x="2" y="7"/>
                      <a:pt x="4" y="8"/>
                      <a:pt x="5"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46" name="Freeform 292"/>
              <p:cNvSpPr>
                <a:spLocks/>
              </p:cNvSpPr>
              <p:nvPr/>
            </p:nvSpPr>
            <p:spPr bwMode="auto">
              <a:xfrm>
                <a:off x="1482" y="672"/>
                <a:ext cx="45" cy="31"/>
              </a:xfrm>
              <a:custGeom>
                <a:avLst/>
                <a:gdLst>
                  <a:gd name="T0" fmla="*/ 0 w 19"/>
                  <a:gd name="T1" fmla="*/ 12 h 13"/>
                  <a:gd name="T2" fmla="*/ 4 w 19"/>
                  <a:gd name="T3" fmla="*/ 13 h 13"/>
                  <a:gd name="T4" fmla="*/ 19 w 19"/>
                  <a:gd name="T5" fmla="*/ 2 h 13"/>
                  <a:gd name="T6" fmla="*/ 4 w 19"/>
                  <a:gd name="T7" fmla="*/ 3 h 13"/>
                  <a:gd name="T8" fmla="*/ 6 w 19"/>
                  <a:gd name="T9" fmla="*/ 7 h 13"/>
                  <a:gd name="T10" fmla="*/ 0 w 19"/>
                  <a:gd name="T11" fmla="*/ 12 h 13"/>
                </a:gdLst>
                <a:ahLst/>
                <a:cxnLst>
                  <a:cxn ang="0">
                    <a:pos x="T0" y="T1"/>
                  </a:cxn>
                  <a:cxn ang="0">
                    <a:pos x="T2" y="T3"/>
                  </a:cxn>
                  <a:cxn ang="0">
                    <a:pos x="T4" y="T5"/>
                  </a:cxn>
                  <a:cxn ang="0">
                    <a:pos x="T6" y="T7"/>
                  </a:cxn>
                  <a:cxn ang="0">
                    <a:pos x="T8" y="T9"/>
                  </a:cxn>
                  <a:cxn ang="0">
                    <a:pos x="T10" y="T11"/>
                  </a:cxn>
                </a:cxnLst>
                <a:rect l="0" t="0" r="r" b="b"/>
                <a:pathLst>
                  <a:path w="19" h="13">
                    <a:moveTo>
                      <a:pt x="0" y="12"/>
                    </a:moveTo>
                    <a:cubicBezTo>
                      <a:pt x="1" y="13"/>
                      <a:pt x="3" y="13"/>
                      <a:pt x="4" y="13"/>
                    </a:cubicBezTo>
                    <a:cubicBezTo>
                      <a:pt x="8" y="13"/>
                      <a:pt x="17" y="8"/>
                      <a:pt x="19" y="2"/>
                    </a:cubicBezTo>
                    <a:cubicBezTo>
                      <a:pt x="13" y="2"/>
                      <a:pt x="5" y="0"/>
                      <a:pt x="4" y="3"/>
                    </a:cubicBezTo>
                    <a:cubicBezTo>
                      <a:pt x="4" y="5"/>
                      <a:pt x="5" y="7"/>
                      <a:pt x="6" y="7"/>
                    </a:cubicBezTo>
                    <a:cubicBezTo>
                      <a:pt x="4" y="8"/>
                      <a:pt x="3" y="11"/>
                      <a:pt x="0"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47" name="Freeform 293"/>
              <p:cNvSpPr>
                <a:spLocks/>
              </p:cNvSpPr>
              <p:nvPr/>
            </p:nvSpPr>
            <p:spPr bwMode="auto">
              <a:xfrm>
                <a:off x="1527" y="691"/>
                <a:ext cx="24" cy="16"/>
              </a:xfrm>
              <a:custGeom>
                <a:avLst/>
                <a:gdLst>
                  <a:gd name="T0" fmla="*/ 6 w 10"/>
                  <a:gd name="T1" fmla="*/ 6 h 7"/>
                  <a:gd name="T2" fmla="*/ 10 w 10"/>
                  <a:gd name="T3" fmla="*/ 3 h 7"/>
                  <a:gd name="T4" fmla="*/ 9 w 10"/>
                  <a:gd name="T5" fmla="*/ 0 h 7"/>
                  <a:gd name="T6" fmla="*/ 0 w 10"/>
                  <a:gd name="T7" fmla="*/ 5 h 7"/>
                  <a:gd name="T8" fmla="*/ 6 w 10"/>
                  <a:gd name="T9" fmla="*/ 6 h 7"/>
                </a:gdLst>
                <a:ahLst/>
                <a:cxnLst>
                  <a:cxn ang="0">
                    <a:pos x="T0" y="T1"/>
                  </a:cxn>
                  <a:cxn ang="0">
                    <a:pos x="T2" y="T3"/>
                  </a:cxn>
                  <a:cxn ang="0">
                    <a:pos x="T4" y="T5"/>
                  </a:cxn>
                  <a:cxn ang="0">
                    <a:pos x="T6" y="T7"/>
                  </a:cxn>
                  <a:cxn ang="0">
                    <a:pos x="T8" y="T9"/>
                  </a:cxn>
                </a:cxnLst>
                <a:rect l="0" t="0" r="r" b="b"/>
                <a:pathLst>
                  <a:path w="10" h="7">
                    <a:moveTo>
                      <a:pt x="6" y="6"/>
                    </a:moveTo>
                    <a:cubicBezTo>
                      <a:pt x="10" y="6"/>
                      <a:pt x="10" y="6"/>
                      <a:pt x="10" y="3"/>
                    </a:cubicBezTo>
                    <a:cubicBezTo>
                      <a:pt x="10" y="2"/>
                      <a:pt x="10" y="0"/>
                      <a:pt x="9" y="0"/>
                    </a:cubicBezTo>
                    <a:cubicBezTo>
                      <a:pt x="0" y="5"/>
                      <a:pt x="0" y="5"/>
                      <a:pt x="0" y="5"/>
                    </a:cubicBezTo>
                    <a:cubicBezTo>
                      <a:pt x="2" y="7"/>
                      <a:pt x="4" y="6"/>
                      <a:pt x="6"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48" name="Freeform 294"/>
              <p:cNvSpPr>
                <a:spLocks/>
              </p:cNvSpPr>
              <p:nvPr/>
            </p:nvSpPr>
            <p:spPr bwMode="auto">
              <a:xfrm>
                <a:off x="1494" y="636"/>
                <a:ext cx="50" cy="26"/>
              </a:xfrm>
              <a:custGeom>
                <a:avLst/>
                <a:gdLst>
                  <a:gd name="T0" fmla="*/ 5 w 21"/>
                  <a:gd name="T1" fmla="*/ 6 h 11"/>
                  <a:gd name="T2" fmla="*/ 4 w 21"/>
                  <a:gd name="T3" fmla="*/ 11 h 11"/>
                  <a:gd name="T4" fmla="*/ 8 w 21"/>
                  <a:gd name="T5" fmla="*/ 11 h 11"/>
                  <a:gd name="T6" fmla="*/ 10 w 21"/>
                  <a:gd name="T7" fmla="*/ 9 h 11"/>
                  <a:gd name="T8" fmla="*/ 15 w 21"/>
                  <a:gd name="T9" fmla="*/ 9 h 11"/>
                  <a:gd name="T10" fmla="*/ 14 w 21"/>
                  <a:gd name="T11" fmla="*/ 8 h 11"/>
                  <a:gd name="T12" fmla="*/ 21 w 21"/>
                  <a:gd name="T13" fmla="*/ 6 h 11"/>
                  <a:gd name="T14" fmla="*/ 21 w 21"/>
                  <a:gd name="T15" fmla="*/ 3 h 11"/>
                  <a:gd name="T16" fmla="*/ 10 w 21"/>
                  <a:gd name="T17" fmla="*/ 0 h 11"/>
                  <a:gd name="T18" fmla="*/ 0 w 21"/>
                  <a:gd name="T19" fmla="*/ 4 h 11"/>
                  <a:gd name="T20" fmla="*/ 5 w 21"/>
                  <a:gd name="T2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1">
                    <a:moveTo>
                      <a:pt x="5" y="6"/>
                    </a:moveTo>
                    <a:cubicBezTo>
                      <a:pt x="5" y="8"/>
                      <a:pt x="4" y="9"/>
                      <a:pt x="4" y="11"/>
                    </a:cubicBezTo>
                    <a:cubicBezTo>
                      <a:pt x="8" y="11"/>
                      <a:pt x="8" y="11"/>
                      <a:pt x="8" y="11"/>
                    </a:cubicBezTo>
                    <a:cubicBezTo>
                      <a:pt x="10" y="9"/>
                      <a:pt x="10" y="9"/>
                      <a:pt x="10" y="9"/>
                    </a:cubicBezTo>
                    <a:cubicBezTo>
                      <a:pt x="12" y="9"/>
                      <a:pt x="13" y="9"/>
                      <a:pt x="15" y="9"/>
                    </a:cubicBezTo>
                    <a:cubicBezTo>
                      <a:pt x="14" y="8"/>
                      <a:pt x="14" y="8"/>
                      <a:pt x="14" y="8"/>
                    </a:cubicBezTo>
                    <a:cubicBezTo>
                      <a:pt x="17" y="9"/>
                      <a:pt x="19" y="10"/>
                      <a:pt x="21" y="6"/>
                    </a:cubicBezTo>
                    <a:cubicBezTo>
                      <a:pt x="21" y="3"/>
                      <a:pt x="21" y="3"/>
                      <a:pt x="21" y="3"/>
                    </a:cubicBezTo>
                    <a:cubicBezTo>
                      <a:pt x="17" y="3"/>
                      <a:pt x="15" y="0"/>
                      <a:pt x="10" y="0"/>
                    </a:cubicBezTo>
                    <a:cubicBezTo>
                      <a:pt x="7" y="0"/>
                      <a:pt x="0" y="0"/>
                      <a:pt x="0" y="4"/>
                    </a:cubicBezTo>
                    <a:cubicBezTo>
                      <a:pt x="0" y="6"/>
                      <a:pt x="2" y="6"/>
                      <a:pt x="5"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49" name="Freeform 295"/>
              <p:cNvSpPr>
                <a:spLocks/>
              </p:cNvSpPr>
              <p:nvPr/>
            </p:nvSpPr>
            <p:spPr bwMode="auto">
              <a:xfrm>
                <a:off x="1558" y="644"/>
                <a:ext cx="33" cy="16"/>
              </a:xfrm>
              <a:custGeom>
                <a:avLst/>
                <a:gdLst>
                  <a:gd name="T0" fmla="*/ 3 w 14"/>
                  <a:gd name="T1" fmla="*/ 7 h 7"/>
                  <a:gd name="T2" fmla="*/ 14 w 14"/>
                  <a:gd name="T3" fmla="*/ 2 h 7"/>
                  <a:gd name="T4" fmla="*/ 0 w 14"/>
                  <a:gd name="T5" fmla="*/ 2 h 7"/>
                  <a:gd name="T6" fmla="*/ 0 w 14"/>
                  <a:gd name="T7" fmla="*/ 5 h 7"/>
                  <a:gd name="T8" fmla="*/ 3 w 14"/>
                  <a:gd name="T9" fmla="*/ 7 h 7"/>
                </a:gdLst>
                <a:ahLst/>
                <a:cxnLst>
                  <a:cxn ang="0">
                    <a:pos x="T0" y="T1"/>
                  </a:cxn>
                  <a:cxn ang="0">
                    <a:pos x="T2" y="T3"/>
                  </a:cxn>
                  <a:cxn ang="0">
                    <a:pos x="T4" y="T5"/>
                  </a:cxn>
                  <a:cxn ang="0">
                    <a:pos x="T6" y="T7"/>
                  </a:cxn>
                  <a:cxn ang="0">
                    <a:pos x="T8" y="T9"/>
                  </a:cxn>
                </a:cxnLst>
                <a:rect l="0" t="0" r="r" b="b"/>
                <a:pathLst>
                  <a:path w="14" h="7">
                    <a:moveTo>
                      <a:pt x="3" y="7"/>
                    </a:moveTo>
                    <a:cubicBezTo>
                      <a:pt x="10" y="7"/>
                      <a:pt x="13" y="6"/>
                      <a:pt x="14" y="2"/>
                    </a:cubicBezTo>
                    <a:cubicBezTo>
                      <a:pt x="9" y="0"/>
                      <a:pt x="2" y="0"/>
                      <a:pt x="0" y="2"/>
                    </a:cubicBezTo>
                    <a:cubicBezTo>
                      <a:pt x="0" y="5"/>
                      <a:pt x="0" y="5"/>
                      <a:pt x="0" y="5"/>
                    </a:cubicBezTo>
                    <a:cubicBezTo>
                      <a:pt x="1" y="7"/>
                      <a:pt x="2" y="7"/>
                      <a:pt x="3"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50" name="Freeform 296"/>
              <p:cNvSpPr>
                <a:spLocks/>
              </p:cNvSpPr>
              <p:nvPr/>
            </p:nvSpPr>
            <p:spPr bwMode="auto">
              <a:xfrm>
                <a:off x="1551" y="667"/>
                <a:ext cx="23" cy="19"/>
              </a:xfrm>
              <a:custGeom>
                <a:avLst/>
                <a:gdLst>
                  <a:gd name="T0" fmla="*/ 6 w 10"/>
                  <a:gd name="T1" fmla="*/ 8 h 8"/>
                  <a:gd name="T2" fmla="*/ 10 w 10"/>
                  <a:gd name="T3" fmla="*/ 3 h 8"/>
                  <a:gd name="T4" fmla="*/ 4 w 10"/>
                  <a:gd name="T5" fmla="*/ 0 h 8"/>
                  <a:gd name="T6" fmla="*/ 0 w 10"/>
                  <a:gd name="T7" fmla="*/ 4 h 8"/>
                  <a:gd name="T8" fmla="*/ 6 w 10"/>
                  <a:gd name="T9" fmla="*/ 8 h 8"/>
                </a:gdLst>
                <a:ahLst/>
                <a:cxnLst>
                  <a:cxn ang="0">
                    <a:pos x="T0" y="T1"/>
                  </a:cxn>
                  <a:cxn ang="0">
                    <a:pos x="T2" y="T3"/>
                  </a:cxn>
                  <a:cxn ang="0">
                    <a:pos x="T4" y="T5"/>
                  </a:cxn>
                  <a:cxn ang="0">
                    <a:pos x="T6" y="T7"/>
                  </a:cxn>
                  <a:cxn ang="0">
                    <a:pos x="T8" y="T9"/>
                  </a:cxn>
                </a:cxnLst>
                <a:rect l="0" t="0" r="r" b="b"/>
                <a:pathLst>
                  <a:path w="10" h="8">
                    <a:moveTo>
                      <a:pt x="6" y="8"/>
                    </a:moveTo>
                    <a:cubicBezTo>
                      <a:pt x="8" y="8"/>
                      <a:pt x="10" y="5"/>
                      <a:pt x="10" y="3"/>
                    </a:cubicBezTo>
                    <a:cubicBezTo>
                      <a:pt x="4" y="0"/>
                      <a:pt x="4" y="0"/>
                      <a:pt x="4" y="0"/>
                    </a:cubicBezTo>
                    <a:cubicBezTo>
                      <a:pt x="2" y="0"/>
                      <a:pt x="0" y="2"/>
                      <a:pt x="0" y="4"/>
                    </a:cubicBezTo>
                    <a:cubicBezTo>
                      <a:pt x="0" y="7"/>
                      <a:pt x="4" y="8"/>
                      <a:pt x="6"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51" name="Freeform 297"/>
              <p:cNvSpPr>
                <a:spLocks/>
              </p:cNvSpPr>
              <p:nvPr/>
            </p:nvSpPr>
            <p:spPr bwMode="auto">
              <a:xfrm>
                <a:off x="1385" y="660"/>
                <a:ext cx="29" cy="7"/>
              </a:xfrm>
              <a:custGeom>
                <a:avLst/>
                <a:gdLst>
                  <a:gd name="T0" fmla="*/ 3 w 12"/>
                  <a:gd name="T1" fmla="*/ 3 h 3"/>
                  <a:gd name="T2" fmla="*/ 12 w 12"/>
                  <a:gd name="T3" fmla="*/ 1 h 3"/>
                  <a:gd name="T4" fmla="*/ 0 w 12"/>
                  <a:gd name="T5" fmla="*/ 1 h 3"/>
                  <a:gd name="T6" fmla="*/ 3 w 12"/>
                  <a:gd name="T7" fmla="*/ 3 h 3"/>
                </a:gdLst>
                <a:ahLst/>
                <a:cxnLst>
                  <a:cxn ang="0">
                    <a:pos x="T0" y="T1"/>
                  </a:cxn>
                  <a:cxn ang="0">
                    <a:pos x="T2" y="T3"/>
                  </a:cxn>
                  <a:cxn ang="0">
                    <a:pos x="T4" y="T5"/>
                  </a:cxn>
                  <a:cxn ang="0">
                    <a:pos x="T6" y="T7"/>
                  </a:cxn>
                </a:cxnLst>
                <a:rect l="0" t="0" r="r" b="b"/>
                <a:pathLst>
                  <a:path w="12" h="3">
                    <a:moveTo>
                      <a:pt x="3" y="3"/>
                    </a:moveTo>
                    <a:cubicBezTo>
                      <a:pt x="12" y="1"/>
                      <a:pt x="12" y="1"/>
                      <a:pt x="12" y="1"/>
                    </a:cubicBezTo>
                    <a:cubicBezTo>
                      <a:pt x="7" y="0"/>
                      <a:pt x="4" y="0"/>
                      <a:pt x="0" y="1"/>
                    </a:cubicBezTo>
                    <a:cubicBezTo>
                      <a:pt x="0" y="2"/>
                      <a:pt x="1" y="3"/>
                      <a:pt x="3"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52" name="Freeform 298"/>
              <p:cNvSpPr>
                <a:spLocks/>
              </p:cNvSpPr>
              <p:nvPr/>
            </p:nvSpPr>
            <p:spPr bwMode="auto">
              <a:xfrm>
                <a:off x="1397" y="632"/>
                <a:ext cx="47" cy="26"/>
              </a:xfrm>
              <a:custGeom>
                <a:avLst/>
                <a:gdLst>
                  <a:gd name="T0" fmla="*/ 12 w 20"/>
                  <a:gd name="T1" fmla="*/ 11 h 11"/>
                  <a:gd name="T2" fmla="*/ 20 w 20"/>
                  <a:gd name="T3" fmla="*/ 8 h 11"/>
                  <a:gd name="T4" fmla="*/ 0 w 20"/>
                  <a:gd name="T5" fmla="*/ 8 h 11"/>
                  <a:gd name="T6" fmla="*/ 12 w 20"/>
                  <a:gd name="T7" fmla="*/ 11 h 11"/>
                </a:gdLst>
                <a:ahLst/>
                <a:cxnLst>
                  <a:cxn ang="0">
                    <a:pos x="T0" y="T1"/>
                  </a:cxn>
                  <a:cxn ang="0">
                    <a:pos x="T2" y="T3"/>
                  </a:cxn>
                  <a:cxn ang="0">
                    <a:pos x="T4" y="T5"/>
                  </a:cxn>
                  <a:cxn ang="0">
                    <a:pos x="T6" y="T7"/>
                  </a:cxn>
                </a:cxnLst>
                <a:rect l="0" t="0" r="r" b="b"/>
                <a:pathLst>
                  <a:path w="20" h="11">
                    <a:moveTo>
                      <a:pt x="12" y="11"/>
                    </a:moveTo>
                    <a:cubicBezTo>
                      <a:pt x="20" y="8"/>
                      <a:pt x="20" y="8"/>
                      <a:pt x="20" y="8"/>
                    </a:cubicBezTo>
                    <a:cubicBezTo>
                      <a:pt x="20" y="8"/>
                      <a:pt x="0" y="0"/>
                      <a:pt x="0" y="8"/>
                    </a:cubicBezTo>
                    <a:cubicBezTo>
                      <a:pt x="0" y="10"/>
                      <a:pt x="12" y="11"/>
                      <a:pt x="12"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53" name="Freeform 299"/>
              <p:cNvSpPr>
                <a:spLocks/>
              </p:cNvSpPr>
              <p:nvPr/>
            </p:nvSpPr>
            <p:spPr bwMode="auto">
              <a:xfrm>
                <a:off x="766" y="991"/>
                <a:ext cx="17" cy="14"/>
              </a:xfrm>
              <a:custGeom>
                <a:avLst/>
                <a:gdLst>
                  <a:gd name="T0" fmla="*/ 0 w 7"/>
                  <a:gd name="T1" fmla="*/ 6 h 6"/>
                  <a:gd name="T2" fmla="*/ 2 w 7"/>
                  <a:gd name="T3" fmla="*/ 6 h 6"/>
                  <a:gd name="T4" fmla="*/ 7 w 7"/>
                  <a:gd name="T5" fmla="*/ 2 h 6"/>
                  <a:gd name="T6" fmla="*/ 5 w 7"/>
                  <a:gd name="T7" fmla="*/ 0 h 6"/>
                  <a:gd name="T8" fmla="*/ 0 w 7"/>
                  <a:gd name="T9" fmla="*/ 6 h 6"/>
                </a:gdLst>
                <a:ahLst/>
                <a:cxnLst>
                  <a:cxn ang="0">
                    <a:pos x="T0" y="T1"/>
                  </a:cxn>
                  <a:cxn ang="0">
                    <a:pos x="T2" y="T3"/>
                  </a:cxn>
                  <a:cxn ang="0">
                    <a:pos x="T4" y="T5"/>
                  </a:cxn>
                  <a:cxn ang="0">
                    <a:pos x="T6" y="T7"/>
                  </a:cxn>
                  <a:cxn ang="0">
                    <a:pos x="T8" y="T9"/>
                  </a:cxn>
                </a:cxnLst>
                <a:rect l="0" t="0" r="r" b="b"/>
                <a:pathLst>
                  <a:path w="7" h="6">
                    <a:moveTo>
                      <a:pt x="0" y="6"/>
                    </a:moveTo>
                    <a:cubicBezTo>
                      <a:pt x="2" y="6"/>
                      <a:pt x="2" y="6"/>
                      <a:pt x="2" y="6"/>
                    </a:cubicBezTo>
                    <a:cubicBezTo>
                      <a:pt x="5" y="4"/>
                      <a:pt x="5" y="3"/>
                      <a:pt x="7" y="2"/>
                    </a:cubicBezTo>
                    <a:cubicBezTo>
                      <a:pt x="5" y="0"/>
                      <a:pt x="5" y="0"/>
                      <a:pt x="5" y="0"/>
                    </a:cubicBezTo>
                    <a:cubicBezTo>
                      <a:pt x="3" y="1"/>
                      <a:pt x="1" y="4"/>
                      <a:pt x="0"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54" name="Freeform 300"/>
              <p:cNvSpPr>
                <a:spLocks/>
              </p:cNvSpPr>
              <p:nvPr/>
            </p:nvSpPr>
            <p:spPr bwMode="auto">
              <a:xfrm>
                <a:off x="776" y="1021"/>
                <a:ext cx="12" cy="24"/>
              </a:xfrm>
              <a:custGeom>
                <a:avLst/>
                <a:gdLst>
                  <a:gd name="T0" fmla="*/ 0 w 5"/>
                  <a:gd name="T1" fmla="*/ 4 h 10"/>
                  <a:gd name="T2" fmla="*/ 2 w 5"/>
                  <a:gd name="T3" fmla="*/ 10 h 10"/>
                  <a:gd name="T4" fmla="*/ 5 w 5"/>
                  <a:gd name="T5" fmla="*/ 10 h 10"/>
                  <a:gd name="T6" fmla="*/ 5 w 5"/>
                  <a:gd name="T7" fmla="*/ 0 h 10"/>
                  <a:gd name="T8" fmla="*/ 0 w 5"/>
                  <a:gd name="T9" fmla="*/ 4 h 10"/>
                </a:gdLst>
                <a:ahLst/>
                <a:cxnLst>
                  <a:cxn ang="0">
                    <a:pos x="T0" y="T1"/>
                  </a:cxn>
                  <a:cxn ang="0">
                    <a:pos x="T2" y="T3"/>
                  </a:cxn>
                  <a:cxn ang="0">
                    <a:pos x="T4" y="T5"/>
                  </a:cxn>
                  <a:cxn ang="0">
                    <a:pos x="T6" y="T7"/>
                  </a:cxn>
                  <a:cxn ang="0">
                    <a:pos x="T8" y="T9"/>
                  </a:cxn>
                </a:cxnLst>
                <a:rect l="0" t="0" r="r" b="b"/>
                <a:pathLst>
                  <a:path w="5" h="10">
                    <a:moveTo>
                      <a:pt x="0" y="4"/>
                    </a:moveTo>
                    <a:cubicBezTo>
                      <a:pt x="0" y="7"/>
                      <a:pt x="1" y="8"/>
                      <a:pt x="2" y="10"/>
                    </a:cubicBezTo>
                    <a:cubicBezTo>
                      <a:pt x="5" y="10"/>
                      <a:pt x="5" y="10"/>
                      <a:pt x="5" y="10"/>
                    </a:cubicBezTo>
                    <a:cubicBezTo>
                      <a:pt x="5" y="0"/>
                      <a:pt x="5" y="0"/>
                      <a:pt x="5" y="0"/>
                    </a:cubicBezTo>
                    <a:cubicBezTo>
                      <a:pt x="2" y="1"/>
                      <a:pt x="0" y="3"/>
                      <a:pt x="0"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55" name="Freeform 301"/>
              <p:cNvSpPr>
                <a:spLocks/>
              </p:cNvSpPr>
              <p:nvPr/>
            </p:nvSpPr>
            <p:spPr bwMode="auto">
              <a:xfrm>
                <a:off x="514" y="988"/>
                <a:ext cx="45" cy="31"/>
              </a:xfrm>
              <a:custGeom>
                <a:avLst/>
                <a:gdLst>
                  <a:gd name="T0" fmla="*/ 10 w 19"/>
                  <a:gd name="T1" fmla="*/ 0 h 13"/>
                  <a:gd name="T2" fmla="*/ 7 w 19"/>
                  <a:gd name="T3" fmla="*/ 5 h 13"/>
                  <a:gd name="T4" fmla="*/ 4 w 19"/>
                  <a:gd name="T5" fmla="*/ 5 h 13"/>
                  <a:gd name="T6" fmla="*/ 0 w 19"/>
                  <a:gd name="T7" fmla="*/ 7 h 13"/>
                  <a:gd name="T8" fmla="*/ 4 w 19"/>
                  <a:gd name="T9" fmla="*/ 13 h 13"/>
                  <a:gd name="T10" fmla="*/ 19 w 19"/>
                  <a:gd name="T11" fmla="*/ 2 h 13"/>
                  <a:gd name="T12" fmla="*/ 19 w 19"/>
                  <a:gd name="T13" fmla="*/ 0 h 13"/>
                  <a:gd name="T14" fmla="*/ 10 w 19"/>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3">
                    <a:moveTo>
                      <a:pt x="10" y="0"/>
                    </a:moveTo>
                    <a:cubicBezTo>
                      <a:pt x="10" y="2"/>
                      <a:pt x="9" y="5"/>
                      <a:pt x="7" y="5"/>
                    </a:cubicBezTo>
                    <a:cubicBezTo>
                      <a:pt x="6" y="5"/>
                      <a:pt x="5" y="5"/>
                      <a:pt x="4" y="5"/>
                    </a:cubicBezTo>
                    <a:cubicBezTo>
                      <a:pt x="2" y="5"/>
                      <a:pt x="0" y="5"/>
                      <a:pt x="0" y="7"/>
                    </a:cubicBezTo>
                    <a:cubicBezTo>
                      <a:pt x="0" y="10"/>
                      <a:pt x="2" y="13"/>
                      <a:pt x="4" y="13"/>
                    </a:cubicBezTo>
                    <a:cubicBezTo>
                      <a:pt x="6" y="8"/>
                      <a:pt x="15" y="3"/>
                      <a:pt x="19" y="2"/>
                    </a:cubicBezTo>
                    <a:cubicBezTo>
                      <a:pt x="19" y="1"/>
                      <a:pt x="19" y="1"/>
                      <a:pt x="19" y="0"/>
                    </a:cubicBezTo>
                    <a:cubicBezTo>
                      <a:pt x="15" y="1"/>
                      <a:pt x="11" y="3"/>
                      <a:pt x="1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56" name="Freeform 302"/>
              <p:cNvSpPr>
                <a:spLocks/>
              </p:cNvSpPr>
              <p:nvPr/>
            </p:nvSpPr>
            <p:spPr bwMode="auto">
              <a:xfrm>
                <a:off x="1629" y="3204"/>
                <a:ext cx="14" cy="9"/>
              </a:xfrm>
              <a:custGeom>
                <a:avLst/>
                <a:gdLst>
                  <a:gd name="T0" fmla="*/ 0 w 6"/>
                  <a:gd name="T1" fmla="*/ 1 h 4"/>
                  <a:gd name="T2" fmla="*/ 6 w 6"/>
                  <a:gd name="T3" fmla="*/ 1 h 4"/>
                  <a:gd name="T4" fmla="*/ 0 w 6"/>
                  <a:gd name="T5" fmla="*/ 1 h 4"/>
                </a:gdLst>
                <a:ahLst/>
                <a:cxnLst>
                  <a:cxn ang="0">
                    <a:pos x="T0" y="T1"/>
                  </a:cxn>
                  <a:cxn ang="0">
                    <a:pos x="T2" y="T3"/>
                  </a:cxn>
                  <a:cxn ang="0">
                    <a:pos x="T4" y="T5"/>
                  </a:cxn>
                </a:cxnLst>
                <a:rect l="0" t="0" r="r" b="b"/>
                <a:pathLst>
                  <a:path w="6" h="4">
                    <a:moveTo>
                      <a:pt x="0" y="1"/>
                    </a:moveTo>
                    <a:cubicBezTo>
                      <a:pt x="2" y="4"/>
                      <a:pt x="4" y="3"/>
                      <a:pt x="6" y="1"/>
                    </a:cubicBezTo>
                    <a:cubicBezTo>
                      <a:pt x="4" y="0"/>
                      <a:pt x="2" y="0"/>
                      <a:pt x="0" y="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57" name="Freeform 303"/>
              <p:cNvSpPr>
                <a:spLocks/>
              </p:cNvSpPr>
              <p:nvPr/>
            </p:nvSpPr>
            <p:spPr bwMode="auto">
              <a:xfrm>
                <a:off x="1588" y="3187"/>
                <a:ext cx="38" cy="12"/>
              </a:xfrm>
              <a:custGeom>
                <a:avLst/>
                <a:gdLst>
                  <a:gd name="T0" fmla="*/ 16 w 16"/>
                  <a:gd name="T1" fmla="*/ 2 h 5"/>
                  <a:gd name="T2" fmla="*/ 8 w 16"/>
                  <a:gd name="T3" fmla="*/ 2 h 5"/>
                  <a:gd name="T4" fmla="*/ 5 w 16"/>
                  <a:gd name="T5" fmla="*/ 0 h 5"/>
                  <a:gd name="T6" fmla="*/ 0 w 16"/>
                  <a:gd name="T7" fmla="*/ 2 h 5"/>
                  <a:gd name="T8" fmla="*/ 7 w 16"/>
                  <a:gd name="T9" fmla="*/ 3 h 5"/>
                  <a:gd name="T10" fmla="*/ 9 w 16"/>
                  <a:gd name="T11" fmla="*/ 5 h 5"/>
                  <a:gd name="T12" fmla="*/ 16 w 16"/>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16" h="5">
                    <a:moveTo>
                      <a:pt x="16" y="2"/>
                    </a:moveTo>
                    <a:cubicBezTo>
                      <a:pt x="8" y="2"/>
                      <a:pt x="8" y="2"/>
                      <a:pt x="8" y="2"/>
                    </a:cubicBezTo>
                    <a:cubicBezTo>
                      <a:pt x="7" y="1"/>
                      <a:pt x="6" y="0"/>
                      <a:pt x="5" y="0"/>
                    </a:cubicBezTo>
                    <a:cubicBezTo>
                      <a:pt x="3" y="0"/>
                      <a:pt x="1" y="2"/>
                      <a:pt x="0" y="2"/>
                    </a:cubicBezTo>
                    <a:cubicBezTo>
                      <a:pt x="3" y="2"/>
                      <a:pt x="5" y="3"/>
                      <a:pt x="7" y="3"/>
                    </a:cubicBezTo>
                    <a:cubicBezTo>
                      <a:pt x="7" y="4"/>
                      <a:pt x="8" y="4"/>
                      <a:pt x="9" y="5"/>
                    </a:cubicBezTo>
                    <a:cubicBezTo>
                      <a:pt x="10" y="2"/>
                      <a:pt x="15" y="4"/>
                      <a:pt x="16"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58" name="Freeform 304"/>
              <p:cNvSpPr>
                <a:spLocks/>
              </p:cNvSpPr>
              <p:nvPr/>
            </p:nvSpPr>
            <p:spPr bwMode="auto">
              <a:xfrm>
                <a:off x="1584" y="3176"/>
                <a:ext cx="14" cy="16"/>
              </a:xfrm>
              <a:custGeom>
                <a:avLst/>
                <a:gdLst>
                  <a:gd name="T0" fmla="*/ 6 w 6"/>
                  <a:gd name="T1" fmla="*/ 2 h 7"/>
                  <a:gd name="T2" fmla="*/ 4 w 6"/>
                  <a:gd name="T3" fmla="*/ 0 h 7"/>
                  <a:gd name="T4" fmla="*/ 0 w 6"/>
                  <a:gd name="T5" fmla="*/ 3 h 7"/>
                  <a:gd name="T6" fmla="*/ 6 w 6"/>
                  <a:gd name="T7" fmla="*/ 2 h 7"/>
                </a:gdLst>
                <a:ahLst/>
                <a:cxnLst>
                  <a:cxn ang="0">
                    <a:pos x="T0" y="T1"/>
                  </a:cxn>
                  <a:cxn ang="0">
                    <a:pos x="T2" y="T3"/>
                  </a:cxn>
                  <a:cxn ang="0">
                    <a:pos x="T4" y="T5"/>
                  </a:cxn>
                  <a:cxn ang="0">
                    <a:pos x="T6" y="T7"/>
                  </a:cxn>
                </a:cxnLst>
                <a:rect l="0" t="0" r="r" b="b"/>
                <a:pathLst>
                  <a:path w="6" h="7">
                    <a:moveTo>
                      <a:pt x="6" y="2"/>
                    </a:moveTo>
                    <a:cubicBezTo>
                      <a:pt x="6" y="2"/>
                      <a:pt x="4" y="1"/>
                      <a:pt x="4" y="0"/>
                    </a:cubicBezTo>
                    <a:cubicBezTo>
                      <a:pt x="2" y="1"/>
                      <a:pt x="0" y="1"/>
                      <a:pt x="0" y="3"/>
                    </a:cubicBezTo>
                    <a:cubicBezTo>
                      <a:pt x="0" y="7"/>
                      <a:pt x="5" y="5"/>
                      <a:pt x="6"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59" name="Freeform 305"/>
              <p:cNvSpPr>
                <a:spLocks/>
              </p:cNvSpPr>
              <p:nvPr/>
            </p:nvSpPr>
            <p:spPr bwMode="auto">
              <a:xfrm>
                <a:off x="1551" y="3159"/>
                <a:ext cx="21" cy="9"/>
              </a:xfrm>
              <a:custGeom>
                <a:avLst/>
                <a:gdLst>
                  <a:gd name="T0" fmla="*/ 5 w 9"/>
                  <a:gd name="T1" fmla="*/ 0 h 4"/>
                  <a:gd name="T2" fmla="*/ 0 w 9"/>
                  <a:gd name="T3" fmla="*/ 2 h 4"/>
                  <a:gd name="T4" fmla="*/ 3 w 9"/>
                  <a:gd name="T5" fmla="*/ 4 h 4"/>
                  <a:gd name="T6" fmla="*/ 9 w 9"/>
                  <a:gd name="T7" fmla="*/ 2 h 4"/>
                  <a:gd name="T8" fmla="*/ 5 w 9"/>
                  <a:gd name="T9" fmla="*/ 0 h 4"/>
                </a:gdLst>
                <a:ahLst/>
                <a:cxnLst>
                  <a:cxn ang="0">
                    <a:pos x="T0" y="T1"/>
                  </a:cxn>
                  <a:cxn ang="0">
                    <a:pos x="T2" y="T3"/>
                  </a:cxn>
                  <a:cxn ang="0">
                    <a:pos x="T4" y="T5"/>
                  </a:cxn>
                  <a:cxn ang="0">
                    <a:pos x="T6" y="T7"/>
                  </a:cxn>
                  <a:cxn ang="0">
                    <a:pos x="T8" y="T9"/>
                  </a:cxn>
                </a:cxnLst>
                <a:rect l="0" t="0" r="r" b="b"/>
                <a:pathLst>
                  <a:path w="9" h="4">
                    <a:moveTo>
                      <a:pt x="5" y="0"/>
                    </a:moveTo>
                    <a:cubicBezTo>
                      <a:pt x="4" y="0"/>
                      <a:pt x="2" y="2"/>
                      <a:pt x="0" y="2"/>
                    </a:cubicBezTo>
                    <a:cubicBezTo>
                      <a:pt x="1" y="3"/>
                      <a:pt x="2" y="4"/>
                      <a:pt x="3" y="4"/>
                    </a:cubicBezTo>
                    <a:cubicBezTo>
                      <a:pt x="5" y="4"/>
                      <a:pt x="7" y="3"/>
                      <a:pt x="9" y="2"/>
                    </a:cubicBezTo>
                    <a:cubicBezTo>
                      <a:pt x="8" y="1"/>
                      <a:pt x="7" y="0"/>
                      <a:pt x="5"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60" name="Freeform 306"/>
              <p:cNvSpPr>
                <a:spLocks/>
              </p:cNvSpPr>
              <p:nvPr/>
            </p:nvSpPr>
            <p:spPr bwMode="auto">
              <a:xfrm>
                <a:off x="1546" y="3147"/>
                <a:ext cx="21" cy="7"/>
              </a:xfrm>
              <a:custGeom>
                <a:avLst/>
                <a:gdLst>
                  <a:gd name="T0" fmla="*/ 5 w 9"/>
                  <a:gd name="T1" fmla="*/ 0 h 3"/>
                  <a:gd name="T2" fmla="*/ 0 w 9"/>
                  <a:gd name="T3" fmla="*/ 3 h 3"/>
                  <a:gd name="T4" fmla="*/ 9 w 9"/>
                  <a:gd name="T5" fmla="*/ 2 h 3"/>
                  <a:gd name="T6" fmla="*/ 5 w 9"/>
                  <a:gd name="T7" fmla="*/ 0 h 3"/>
                </a:gdLst>
                <a:ahLst/>
                <a:cxnLst>
                  <a:cxn ang="0">
                    <a:pos x="T0" y="T1"/>
                  </a:cxn>
                  <a:cxn ang="0">
                    <a:pos x="T2" y="T3"/>
                  </a:cxn>
                  <a:cxn ang="0">
                    <a:pos x="T4" y="T5"/>
                  </a:cxn>
                  <a:cxn ang="0">
                    <a:pos x="T6" y="T7"/>
                  </a:cxn>
                </a:cxnLst>
                <a:rect l="0" t="0" r="r" b="b"/>
                <a:pathLst>
                  <a:path w="9" h="3">
                    <a:moveTo>
                      <a:pt x="5" y="0"/>
                    </a:moveTo>
                    <a:cubicBezTo>
                      <a:pt x="2" y="0"/>
                      <a:pt x="1" y="2"/>
                      <a:pt x="0" y="3"/>
                    </a:cubicBezTo>
                    <a:cubicBezTo>
                      <a:pt x="4" y="3"/>
                      <a:pt x="7" y="3"/>
                      <a:pt x="9" y="2"/>
                    </a:cubicBezTo>
                    <a:cubicBezTo>
                      <a:pt x="7" y="1"/>
                      <a:pt x="6" y="0"/>
                      <a:pt x="5"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61" name="Freeform 307"/>
              <p:cNvSpPr>
                <a:spLocks/>
              </p:cNvSpPr>
              <p:nvPr/>
            </p:nvSpPr>
            <p:spPr bwMode="auto">
              <a:xfrm>
                <a:off x="1482" y="2956"/>
                <a:ext cx="14" cy="26"/>
              </a:xfrm>
              <a:custGeom>
                <a:avLst/>
                <a:gdLst>
                  <a:gd name="T0" fmla="*/ 6 w 6"/>
                  <a:gd name="T1" fmla="*/ 9 h 11"/>
                  <a:gd name="T2" fmla="*/ 4 w 6"/>
                  <a:gd name="T3" fmla="*/ 2 h 11"/>
                  <a:gd name="T4" fmla="*/ 2 w 6"/>
                  <a:gd name="T5" fmla="*/ 0 h 11"/>
                  <a:gd name="T6" fmla="*/ 0 w 6"/>
                  <a:gd name="T7" fmla="*/ 4 h 11"/>
                  <a:gd name="T8" fmla="*/ 4 w 6"/>
                  <a:gd name="T9" fmla="*/ 11 h 11"/>
                  <a:gd name="T10" fmla="*/ 6 w 6"/>
                  <a:gd name="T11" fmla="*/ 9 h 11"/>
                </a:gdLst>
                <a:ahLst/>
                <a:cxnLst>
                  <a:cxn ang="0">
                    <a:pos x="T0" y="T1"/>
                  </a:cxn>
                  <a:cxn ang="0">
                    <a:pos x="T2" y="T3"/>
                  </a:cxn>
                  <a:cxn ang="0">
                    <a:pos x="T4" y="T5"/>
                  </a:cxn>
                  <a:cxn ang="0">
                    <a:pos x="T6" y="T7"/>
                  </a:cxn>
                  <a:cxn ang="0">
                    <a:pos x="T8" y="T9"/>
                  </a:cxn>
                  <a:cxn ang="0">
                    <a:pos x="T10" y="T11"/>
                  </a:cxn>
                </a:cxnLst>
                <a:rect l="0" t="0" r="r" b="b"/>
                <a:pathLst>
                  <a:path w="6" h="11">
                    <a:moveTo>
                      <a:pt x="6" y="9"/>
                    </a:moveTo>
                    <a:cubicBezTo>
                      <a:pt x="6" y="6"/>
                      <a:pt x="4" y="5"/>
                      <a:pt x="4" y="2"/>
                    </a:cubicBezTo>
                    <a:cubicBezTo>
                      <a:pt x="4" y="1"/>
                      <a:pt x="3" y="0"/>
                      <a:pt x="2" y="0"/>
                    </a:cubicBezTo>
                    <a:cubicBezTo>
                      <a:pt x="1" y="1"/>
                      <a:pt x="0" y="2"/>
                      <a:pt x="0" y="4"/>
                    </a:cubicBezTo>
                    <a:cubicBezTo>
                      <a:pt x="0" y="6"/>
                      <a:pt x="2" y="11"/>
                      <a:pt x="4" y="11"/>
                    </a:cubicBezTo>
                    <a:cubicBezTo>
                      <a:pt x="5" y="11"/>
                      <a:pt x="6" y="10"/>
                      <a:pt x="6"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62" name="Freeform 308"/>
              <p:cNvSpPr>
                <a:spLocks/>
              </p:cNvSpPr>
              <p:nvPr/>
            </p:nvSpPr>
            <p:spPr bwMode="auto">
              <a:xfrm>
                <a:off x="1501" y="3013"/>
                <a:ext cx="12" cy="14"/>
              </a:xfrm>
              <a:custGeom>
                <a:avLst/>
                <a:gdLst>
                  <a:gd name="T0" fmla="*/ 4 w 5"/>
                  <a:gd name="T1" fmla="*/ 0 h 6"/>
                  <a:gd name="T2" fmla="*/ 0 w 5"/>
                  <a:gd name="T3" fmla="*/ 6 h 6"/>
                  <a:gd name="T4" fmla="*/ 3 w 5"/>
                  <a:gd name="T5" fmla="*/ 6 h 6"/>
                  <a:gd name="T6" fmla="*/ 5 w 5"/>
                  <a:gd name="T7" fmla="*/ 4 h 6"/>
                  <a:gd name="T8" fmla="*/ 4 w 5"/>
                  <a:gd name="T9" fmla="*/ 0 h 6"/>
                </a:gdLst>
                <a:ahLst/>
                <a:cxnLst>
                  <a:cxn ang="0">
                    <a:pos x="T0" y="T1"/>
                  </a:cxn>
                  <a:cxn ang="0">
                    <a:pos x="T2" y="T3"/>
                  </a:cxn>
                  <a:cxn ang="0">
                    <a:pos x="T4" y="T5"/>
                  </a:cxn>
                  <a:cxn ang="0">
                    <a:pos x="T6" y="T7"/>
                  </a:cxn>
                  <a:cxn ang="0">
                    <a:pos x="T8" y="T9"/>
                  </a:cxn>
                </a:cxnLst>
                <a:rect l="0" t="0" r="r" b="b"/>
                <a:pathLst>
                  <a:path w="5" h="6">
                    <a:moveTo>
                      <a:pt x="4" y="0"/>
                    </a:moveTo>
                    <a:cubicBezTo>
                      <a:pt x="1" y="2"/>
                      <a:pt x="0" y="4"/>
                      <a:pt x="0" y="6"/>
                    </a:cubicBezTo>
                    <a:cubicBezTo>
                      <a:pt x="3" y="6"/>
                      <a:pt x="3" y="6"/>
                      <a:pt x="3" y="6"/>
                    </a:cubicBezTo>
                    <a:cubicBezTo>
                      <a:pt x="5" y="4"/>
                      <a:pt x="5" y="4"/>
                      <a:pt x="5" y="4"/>
                    </a:cubicBezTo>
                    <a:cubicBezTo>
                      <a:pt x="5" y="3"/>
                      <a:pt x="4" y="1"/>
                      <a:pt x="4"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63" name="Freeform 309"/>
              <p:cNvSpPr>
                <a:spLocks/>
              </p:cNvSpPr>
              <p:nvPr/>
            </p:nvSpPr>
            <p:spPr bwMode="auto">
              <a:xfrm>
                <a:off x="1501" y="3076"/>
                <a:ext cx="21" cy="19"/>
              </a:xfrm>
              <a:custGeom>
                <a:avLst/>
                <a:gdLst>
                  <a:gd name="T0" fmla="*/ 5 w 9"/>
                  <a:gd name="T1" fmla="*/ 3 h 8"/>
                  <a:gd name="T2" fmla="*/ 3 w 9"/>
                  <a:gd name="T3" fmla="*/ 0 h 8"/>
                  <a:gd name="T4" fmla="*/ 9 w 9"/>
                  <a:gd name="T5" fmla="*/ 8 h 8"/>
                  <a:gd name="T6" fmla="*/ 5 w 9"/>
                  <a:gd name="T7" fmla="*/ 3 h 8"/>
                </a:gdLst>
                <a:ahLst/>
                <a:cxnLst>
                  <a:cxn ang="0">
                    <a:pos x="T0" y="T1"/>
                  </a:cxn>
                  <a:cxn ang="0">
                    <a:pos x="T2" y="T3"/>
                  </a:cxn>
                  <a:cxn ang="0">
                    <a:pos x="T4" y="T5"/>
                  </a:cxn>
                  <a:cxn ang="0">
                    <a:pos x="T6" y="T7"/>
                  </a:cxn>
                </a:cxnLst>
                <a:rect l="0" t="0" r="r" b="b"/>
                <a:pathLst>
                  <a:path w="9" h="8">
                    <a:moveTo>
                      <a:pt x="5" y="3"/>
                    </a:moveTo>
                    <a:cubicBezTo>
                      <a:pt x="3" y="0"/>
                      <a:pt x="3" y="0"/>
                      <a:pt x="3" y="0"/>
                    </a:cubicBezTo>
                    <a:cubicBezTo>
                      <a:pt x="0" y="2"/>
                      <a:pt x="5" y="8"/>
                      <a:pt x="9" y="8"/>
                    </a:cubicBezTo>
                    <a:cubicBezTo>
                      <a:pt x="9" y="4"/>
                      <a:pt x="7" y="3"/>
                      <a:pt x="5"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64" name="Freeform 310"/>
              <p:cNvSpPr>
                <a:spLocks/>
              </p:cNvSpPr>
              <p:nvPr/>
            </p:nvSpPr>
            <p:spPr bwMode="auto">
              <a:xfrm>
                <a:off x="1522" y="3095"/>
                <a:ext cx="12" cy="14"/>
              </a:xfrm>
              <a:custGeom>
                <a:avLst/>
                <a:gdLst>
                  <a:gd name="T0" fmla="*/ 4 w 5"/>
                  <a:gd name="T1" fmla="*/ 2 h 6"/>
                  <a:gd name="T2" fmla="*/ 1 w 5"/>
                  <a:gd name="T3" fmla="*/ 0 h 6"/>
                  <a:gd name="T4" fmla="*/ 0 w 5"/>
                  <a:gd name="T5" fmla="*/ 3 h 6"/>
                  <a:gd name="T6" fmla="*/ 2 w 5"/>
                  <a:gd name="T7" fmla="*/ 6 h 6"/>
                  <a:gd name="T8" fmla="*/ 4 w 5"/>
                  <a:gd name="T9" fmla="*/ 2 h 6"/>
                </a:gdLst>
                <a:ahLst/>
                <a:cxnLst>
                  <a:cxn ang="0">
                    <a:pos x="T0" y="T1"/>
                  </a:cxn>
                  <a:cxn ang="0">
                    <a:pos x="T2" y="T3"/>
                  </a:cxn>
                  <a:cxn ang="0">
                    <a:pos x="T4" y="T5"/>
                  </a:cxn>
                  <a:cxn ang="0">
                    <a:pos x="T6" y="T7"/>
                  </a:cxn>
                  <a:cxn ang="0">
                    <a:pos x="T8" y="T9"/>
                  </a:cxn>
                </a:cxnLst>
                <a:rect l="0" t="0" r="r" b="b"/>
                <a:pathLst>
                  <a:path w="5" h="6">
                    <a:moveTo>
                      <a:pt x="4" y="2"/>
                    </a:moveTo>
                    <a:cubicBezTo>
                      <a:pt x="1" y="0"/>
                      <a:pt x="1" y="0"/>
                      <a:pt x="1" y="0"/>
                    </a:cubicBezTo>
                    <a:cubicBezTo>
                      <a:pt x="0" y="0"/>
                      <a:pt x="0" y="2"/>
                      <a:pt x="0" y="3"/>
                    </a:cubicBezTo>
                    <a:cubicBezTo>
                      <a:pt x="0" y="4"/>
                      <a:pt x="0" y="6"/>
                      <a:pt x="2" y="6"/>
                    </a:cubicBezTo>
                    <a:cubicBezTo>
                      <a:pt x="5" y="6"/>
                      <a:pt x="4" y="3"/>
                      <a:pt x="4"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65" name="Freeform 311"/>
              <p:cNvSpPr>
                <a:spLocks/>
              </p:cNvSpPr>
              <p:nvPr/>
            </p:nvSpPr>
            <p:spPr bwMode="auto">
              <a:xfrm>
                <a:off x="1522" y="3114"/>
                <a:ext cx="14" cy="10"/>
              </a:xfrm>
              <a:custGeom>
                <a:avLst/>
                <a:gdLst>
                  <a:gd name="T0" fmla="*/ 6 w 6"/>
                  <a:gd name="T1" fmla="*/ 3 h 4"/>
                  <a:gd name="T2" fmla="*/ 6 w 6"/>
                  <a:gd name="T3" fmla="*/ 0 h 4"/>
                  <a:gd name="T4" fmla="*/ 0 w 6"/>
                  <a:gd name="T5" fmla="*/ 3 h 4"/>
                  <a:gd name="T6" fmla="*/ 6 w 6"/>
                  <a:gd name="T7" fmla="*/ 3 h 4"/>
                </a:gdLst>
                <a:ahLst/>
                <a:cxnLst>
                  <a:cxn ang="0">
                    <a:pos x="T0" y="T1"/>
                  </a:cxn>
                  <a:cxn ang="0">
                    <a:pos x="T2" y="T3"/>
                  </a:cxn>
                  <a:cxn ang="0">
                    <a:pos x="T4" y="T5"/>
                  </a:cxn>
                  <a:cxn ang="0">
                    <a:pos x="T6" y="T7"/>
                  </a:cxn>
                </a:cxnLst>
                <a:rect l="0" t="0" r="r" b="b"/>
                <a:pathLst>
                  <a:path w="6" h="4">
                    <a:moveTo>
                      <a:pt x="6" y="3"/>
                    </a:moveTo>
                    <a:cubicBezTo>
                      <a:pt x="6" y="0"/>
                      <a:pt x="6" y="0"/>
                      <a:pt x="6" y="0"/>
                    </a:cubicBezTo>
                    <a:cubicBezTo>
                      <a:pt x="1" y="0"/>
                      <a:pt x="3" y="2"/>
                      <a:pt x="0" y="3"/>
                    </a:cubicBezTo>
                    <a:cubicBezTo>
                      <a:pt x="1" y="4"/>
                      <a:pt x="4" y="3"/>
                      <a:pt x="6"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66" name="Freeform 312"/>
              <p:cNvSpPr>
                <a:spLocks/>
              </p:cNvSpPr>
              <p:nvPr/>
            </p:nvSpPr>
            <p:spPr bwMode="auto">
              <a:xfrm>
                <a:off x="1614" y="3199"/>
                <a:ext cx="24" cy="7"/>
              </a:xfrm>
              <a:custGeom>
                <a:avLst/>
                <a:gdLst>
                  <a:gd name="T0" fmla="*/ 10 w 10"/>
                  <a:gd name="T1" fmla="*/ 0 h 3"/>
                  <a:gd name="T2" fmla="*/ 0 w 10"/>
                  <a:gd name="T3" fmla="*/ 0 h 3"/>
                  <a:gd name="T4" fmla="*/ 2 w 10"/>
                  <a:gd name="T5" fmla="*/ 3 h 3"/>
                  <a:gd name="T6" fmla="*/ 10 w 10"/>
                  <a:gd name="T7" fmla="*/ 0 h 3"/>
                </a:gdLst>
                <a:ahLst/>
                <a:cxnLst>
                  <a:cxn ang="0">
                    <a:pos x="T0" y="T1"/>
                  </a:cxn>
                  <a:cxn ang="0">
                    <a:pos x="T2" y="T3"/>
                  </a:cxn>
                  <a:cxn ang="0">
                    <a:pos x="T4" y="T5"/>
                  </a:cxn>
                  <a:cxn ang="0">
                    <a:pos x="T6" y="T7"/>
                  </a:cxn>
                </a:cxnLst>
                <a:rect l="0" t="0" r="r" b="b"/>
                <a:pathLst>
                  <a:path w="10" h="3">
                    <a:moveTo>
                      <a:pt x="10" y="0"/>
                    </a:moveTo>
                    <a:cubicBezTo>
                      <a:pt x="0" y="0"/>
                      <a:pt x="0" y="0"/>
                      <a:pt x="0" y="0"/>
                    </a:cubicBezTo>
                    <a:cubicBezTo>
                      <a:pt x="0" y="2"/>
                      <a:pt x="1" y="2"/>
                      <a:pt x="2" y="3"/>
                    </a:cubicBezTo>
                    <a:cubicBezTo>
                      <a:pt x="4" y="1"/>
                      <a:pt x="9" y="2"/>
                      <a:pt x="1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67" name="Freeform 313"/>
              <p:cNvSpPr>
                <a:spLocks/>
              </p:cNvSpPr>
              <p:nvPr/>
            </p:nvSpPr>
            <p:spPr bwMode="auto">
              <a:xfrm>
                <a:off x="1581" y="1914"/>
                <a:ext cx="14" cy="17"/>
              </a:xfrm>
              <a:custGeom>
                <a:avLst/>
                <a:gdLst>
                  <a:gd name="T0" fmla="*/ 0 w 6"/>
                  <a:gd name="T1" fmla="*/ 5 h 7"/>
                  <a:gd name="T2" fmla="*/ 2 w 6"/>
                  <a:gd name="T3" fmla="*/ 7 h 7"/>
                  <a:gd name="T4" fmla="*/ 6 w 6"/>
                  <a:gd name="T5" fmla="*/ 3 h 7"/>
                  <a:gd name="T6" fmla="*/ 6 w 6"/>
                  <a:gd name="T7" fmla="*/ 0 h 7"/>
                  <a:gd name="T8" fmla="*/ 3 w 6"/>
                  <a:gd name="T9" fmla="*/ 0 h 7"/>
                  <a:gd name="T10" fmla="*/ 0 w 6"/>
                  <a:gd name="T11" fmla="*/ 5 h 7"/>
                </a:gdLst>
                <a:ahLst/>
                <a:cxnLst>
                  <a:cxn ang="0">
                    <a:pos x="T0" y="T1"/>
                  </a:cxn>
                  <a:cxn ang="0">
                    <a:pos x="T2" y="T3"/>
                  </a:cxn>
                  <a:cxn ang="0">
                    <a:pos x="T4" y="T5"/>
                  </a:cxn>
                  <a:cxn ang="0">
                    <a:pos x="T6" y="T7"/>
                  </a:cxn>
                  <a:cxn ang="0">
                    <a:pos x="T8" y="T9"/>
                  </a:cxn>
                  <a:cxn ang="0">
                    <a:pos x="T10" y="T11"/>
                  </a:cxn>
                </a:cxnLst>
                <a:rect l="0" t="0" r="r" b="b"/>
                <a:pathLst>
                  <a:path w="6" h="7">
                    <a:moveTo>
                      <a:pt x="0" y="5"/>
                    </a:moveTo>
                    <a:cubicBezTo>
                      <a:pt x="2" y="7"/>
                      <a:pt x="2" y="7"/>
                      <a:pt x="2" y="7"/>
                    </a:cubicBezTo>
                    <a:cubicBezTo>
                      <a:pt x="3" y="7"/>
                      <a:pt x="6" y="4"/>
                      <a:pt x="6" y="3"/>
                    </a:cubicBezTo>
                    <a:cubicBezTo>
                      <a:pt x="6" y="3"/>
                      <a:pt x="6" y="1"/>
                      <a:pt x="6" y="0"/>
                    </a:cubicBezTo>
                    <a:cubicBezTo>
                      <a:pt x="3" y="0"/>
                      <a:pt x="3" y="0"/>
                      <a:pt x="3" y="0"/>
                    </a:cubicBezTo>
                    <a:cubicBezTo>
                      <a:pt x="2" y="2"/>
                      <a:pt x="0" y="3"/>
                      <a:pt x="0"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68" name="Freeform 314"/>
              <p:cNvSpPr>
                <a:spLocks/>
              </p:cNvSpPr>
              <p:nvPr/>
            </p:nvSpPr>
            <p:spPr bwMode="auto">
              <a:xfrm>
                <a:off x="1695" y="1201"/>
                <a:ext cx="14" cy="21"/>
              </a:xfrm>
              <a:custGeom>
                <a:avLst/>
                <a:gdLst>
                  <a:gd name="T0" fmla="*/ 6 w 6"/>
                  <a:gd name="T1" fmla="*/ 0 h 9"/>
                  <a:gd name="T2" fmla="*/ 0 w 6"/>
                  <a:gd name="T3" fmla="*/ 5 h 9"/>
                  <a:gd name="T4" fmla="*/ 0 w 6"/>
                  <a:gd name="T5" fmla="*/ 9 h 9"/>
                  <a:gd name="T6" fmla="*/ 6 w 6"/>
                  <a:gd name="T7" fmla="*/ 0 h 9"/>
                </a:gdLst>
                <a:ahLst/>
                <a:cxnLst>
                  <a:cxn ang="0">
                    <a:pos x="T0" y="T1"/>
                  </a:cxn>
                  <a:cxn ang="0">
                    <a:pos x="T2" y="T3"/>
                  </a:cxn>
                  <a:cxn ang="0">
                    <a:pos x="T4" y="T5"/>
                  </a:cxn>
                  <a:cxn ang="0">
                    <a:pos x="T6" y="T7"/>
                  </a:cxn>
                </a:cxnLst>
                <a:rect l="0" t="0" r="r" b="b"/>
                <a:pathLst>
                  <a:path w="6" h="9">
                    <a:moveTo>
                      <a:pt x="6" y="0"/>
                    </a:moveTo>
                    <a:cubicBezTo>
                      <a:pt x="4" y="1"/>
                      <a:pt x="0" y="3"/>
                      <a:pt x="0" y="5"/>
                    </a:cubicBezTo>
                    <a:cubicBezTo>
                      <a:pt x="0" y="6"/>
                      <a:pt x="0" y="8"/>
                      <a:pt x="0" y="9"/>
                    </a:cubicBezTo>
                    <a:cubicBezTo>
                      <a:pt x="4" y="6"/>
                      <a:pt x="6" y="4"/>
                      <a:pt x="6"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69" name="Freeform 315"/>
              <p:cNvSpPr>
                <a:spLocks/>
              </p:cNvSpPr>
              <p:nvPr/>
            </p:nvSpPr>
            <p:spPr bwMode="auto">
              <a:xfrm>
                <a:off x="1650" y="1201"/>
                <a:ext cx="35" cy="19"/>
              </a:xfrm>
              <a:custGeom>
                <a:avLst/>
                <a:gdLst>
                  <a:gd name="T0" fmla="*/ 6 w 15"/>
                  <a:gd name="T1" fmla="*/ 0 h 8"/>
                  <a:gd name="T2" fmla="*/ 0 w 15"/>
                  <a:gd name="T3" fmla="*/ 4 h 8"/>
                  <a:gd name="T4" fmla="*/ 11 w 15"/>
                  <a:gd name="T5" fmla="*/ 8 h 8"/>
                  <a:gd name="T6" fmla="*/ 15 w 15"/>
                  <a:gd name="T7" fmla="*/ 6 h 8"/>
                  <a:gd name="T8" fmla="*/ 6 w 15"/>
                  <a:gd name="T9" fmla="*/ 0 h 8"/>
                </a:gdLst>
                <a:ahLst/>
                <a:cxnLst>
                  <a:cxn ang="0">
                    <a:pos x="T0" y="T1"/>
                  </a:cxn>
                  <a:cxn ang="0">
                    <a:pos x="T2" y="T3"/>
                  </a:cxn>
                  <a:cxn ang="0">
                    <a:pos x="T4" y="T5"/>
                  </a:cxn>
                  <a:cxn ang="0">
                    <a:pos x="T6" y="T7"/>
                  </a:cxn>
                  <a:cxn ang="0">
                    <a:pos x="T8" y="T9"/>
                  </a:cxn>
                </a:cxnLst>
                <a:rect l="0" t="0" r="r" b="b"/>
                <a:pathLst>
                  <a:path w="15" h="8">
                    <a:moveTo>
                      <a:pt x="6" y="0"/>
                    </a:moveTo>
                    <a:cubicBezTo>
                      <a:pt x="4" y="1"/>
                      <a:pt x="1" y="3"/>
                      <a:pt x="0" y="4"/>
                    </a:cubicBezTo>
                    <a:cubicBezTo>
                      <a:pt x="4" y="7"/>
                      <a:pt x="6" y="8"/>
                      <a:pt x="11" y="8"/>
                    </a:cubicBezTo>
                    <a:cubicBezTo>
                      <a:pt x="12" y="8"/>
                      <a:pt x="14" y="8"/>
                      <a:pt x="15" y="6"/>
                    </a:cubicBezTo>
                    <a:cubicBezTo>
                      <a:pt x="11" y="4"/>
                      <a:pt x="6" y="4"/>
                      <a:pt x="6"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70" name="Freeform 316"/>
              <p:cNvSpPr>
                <a:spLocks/>
              </p:cNvSpPr>
              <p:nvPr/>
            </p:nvSpPr>
            <p:spPr bwMode="auto">
              <a:xfrm>
                <a:off x="1473" y="1314"/>
                <a:ext cx="33" cy="12"/>
              </a:xfrm>
              <a:custGeom>
                <a:avLst/>
                <a:gdLst>
                  <a:gd name="T0" fmla="*/ 8 w 14"/>
                  <a:gd name="T1" fmla="*/ 5 h 5"/>
                  <a:gd name="T2" fmla="*/ 14 w 14"/>
                  <a:gd name="T3" fmla="*/ 0 h 5"/>
                  <a:gd name="T4" fmla="*/ 0 w 14"/>
                  <a:gd name="T5" fmla="*/ 5 h 5"/>
                  <a:gd name="T6" fmla="*/ 8 w 14"/>
                  <a:gd name="T7" fmla="*/ 5 h 5"/>
                </a:gdLst>
                <a:ahLst/>
                <a:cxnLst>
                  <a:cxn ang="0">
                    <a:pos x="T0" y="T1"/>
                  </a:cxn>
                  <a:cxn ang="0">
                    <a:pos x="T2" y="T3"/>
                  </a:cxn>
                  <a:cxn ang="0">
                    <a:pos x="T4" y="T5"/>
                  </a:cxn>
                  <a:cxn ang="0">
                    <a:pos x="T6" y="T7"/>
                  </a:cxn>
                </a:cxnLst>
                <a:rect l="0" t="0" r="r" b="b"/>
                <a:pathLst>
                  <a:path w="14" h="5">
                    <a:moveTo>
                      <a:pt x="8" y="5"/>
                    </a:moveTo>
                    <a:cubicBezTo>
                      <a:pt x="10" y="2"/>
                      <a:pt x="13" y="3"/>
                      <a:pt x="14" y="0"/>
                    </a:cubicBezTo>
                    <a:cubicBezTo>
                      <a:pt x="11" y="0"/>
                      <a:pt x="1" y="1"/>
                      <a:pt x="0" y="5"/>
                    </a:cubicBezTo>
                    <a:lnTo>
                      <a:pt x="8" y="5"/>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71" name="Freeform 317"/>
              <p:cNvSpPr>
                <a:spLocks/>
              </p:cNvSpPr>
              <p:nvPr/>
            </p:nvSpPr>
            <p:spPr bwMode="auto">
              <a:xfrm>
                <a:off x="1345" y="1593"/>
                <a:ext cx="19" cy="26"/>
              </a:xfrm>
              <a:custGeom>
                <a:avLst/>
                <a:gdLst>
                  <a:gd name="T0" fmla="*/ 8 w 8"/>
                  <a:gd name="T1" fmla="*/ 8 h 11"/>
                  <a:gd name="T2" fmla="*/ 6 w 8"/>
                  <a:gd name="T3" fmla="*/ 2 h 11"/>
                  <a:gd name="T4" fmla="*/ 3 w 8"/>
                  <a:gd name="T5" fmla="*/ 0 h 11"/>
                  <a:gd name="T6" fmla="*/ 0 w 8"/>
                  <a:gd name="T7" fmla="*/ 0 h 11"/>
                  <a:gd name="T8" fmla="*/ 3 w 8"/>
                  <a:gd name="T9" fmla="*/ 2 h 11"/>
                  <a:gd name="T10" fmla="*/ 6 w 8"/>
                  <a:gd name="T11" fmla="*/ 4 h 11"/>
                  <a:gd name="T12" fmla="*/ 7 w 8"/>
                  <a:gd name="T13" fmla="*/ 11 h 11"/>
                  <a:gd name="T14" fmla="*/ 8 w 8"/>
                  <a:gd name="T15" fmla="*/ 8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1">
                    <a:moveTo>
                      <a:pt x="8" y="8"/>
                    </a:moveTo>
                    <a:cubicBezTo>
                      <a:pt x="8" y="5"/>
                      <a:pt x="7" y="4"/>
                      <a:pt x="6" y="2"/>
                    </a:cubicBezTo>
                    <a:cubicBezTo>
                      <a:pt x="5" y="2"/>
                      <a:pt x="4" y="0"/>
                      <a:pt x="3" y="0"/>
                    </a:cubicBezTo>
                    <a:cubicBezTo>
                      <a:pt x="0" y="0"/>
                      <a:pt x="0" y="0"/>
                      <a:pt x="0" y="0"/>
                    </a:cubicBezTo>
                    <a:cubicBezTo>
                      <a:pt x="3" y="2"/>
                      <a:pt x="3" y="2"/>
                      <a:pt x="3" y="2"/>
                    </a:cubicBezTo>
                    <a:cubicBezTo>
                      <a:pt x="3" y="3"/>
                      <a:pt x="5" y="4"/>
                      <a:pt x="6" y="4"/>
                    </a:cubicBezTo>
                    <a:cubicBezTo>
                      <a:pt x="5" y="5"/>
                      <a:pt x="6" y="8"/>
                      <a:pt x="7" y="11"/>
                    </a:cubicBezTo>
                    <a:cubicBezTo>
                      <a:pt x="7" y="11"/>
                      <a:pt x="8" y="9"/>
                      <a:pt x="8"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72" name="Freeform 318"/>
              <p:cNvSpPr>
                <a:spLocks/>
              </p:cNvSpPr>
              <p:nvPr/>
            </p:nvSpPr>
            <p:spPr bwMode="auto">
              <a:xfrm>
                <a:off x="1338" y="1628"/>
                <a:ext cx="19" cy="31"/>
              </a:xfrm>
              <a:custGeom>
                <a:avLst/>
                <a:gdLst>
                  <a:gd name="T0" fmla="*/ 3 w 8"/>
                  <a:gd name="T1" fmla="*/ 2 h 13"/>
                  <a:gd name="T2" fmla="*/ 1 w 8"/>
                  <a:gd name="T3" fmla="*/ 0 h 13"/>
                  <a:gd name="T4" fmla="*/ 0 w 8"/>
                  <a:gd name="T5" fmla="*/ 5 h 13"/>
                  <a:gd name="T6" fmla="*/ 3 w 8"/>
                  <a:gd name="T7" fmla="*/ 13 h 13"/>
                  <a:gd name="T8" fmla="*/ 3 w 8"/>
                  <a:gd name="T9" fmla="*/ 2 h 13"/>
                </a:gdLst>
                <a:ahLst/>
                <a:cxnLst>
                  <a:cxn ang="0">
                    <a:pos x="T0" y="T1"/>
                  </a:cxn>
                  <a:cxn ang="0">
                    <a:pos x="T2" y="T3"/>
                  </a:cxn>
                  <a:cxn ang="0">
                    <a:pos x="T4" y="T5"/>
                  </a:cxn>
                  <a:cxn ang="0">
                    <a:pos x="T6" y="T7"/>
                  </a:cxn>
                  <a:cxn ang="0">
                    <a:pos x="T8" y="T9"/>
                  </a:cxn>
                </a:cxnLst>
                <a:rect l="0" t="0" r="r" b="b"/>
                <a:pathLst>
                  <a:path w="8" h="13">
                    <a:moveTo>
                      <a:pt x="3" y="2"/>
                    </a:moveTo>
                    <a:cubicBezTo>
                      <a:pt x="2" y="2"/>
                      <a:pt x="1" y="1"/>
                      <a:pt x="1" y="0"/>
                    </a:cubicBezTo>
                    <a:cubicBezTo>
                      <a:pt x="0" y="1"/>
                      <a:pt x="0" y="3"/>
                      <a:pt x="0" y="5"/>
                    </a:cubicBezTo>
                    <a:cubicBezTo>
                      <a:pt x="0" y="7"/>
                      <a:pt x="1" y="11"/>
                      <a:pt x="3" y="13"/>
                    </a:cubicBezTo>
                    <a:cubicBezTo>
                      <a:pt x="4" y="11"/>
                      <a:pt x="8" y="2"/>
                      <a:pt x="3"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73" name="Freeform 319"/>
              <p:cNvSpPr>
                <a:spLocks/>
              </p:cNvSpPr>
              <p:nvPr/>
            </p:nvSpPr>
            <p:spPr bwMode="auto">
              <a:xfrm>
                <a:off x="1364" y="1624"/>
                <a:ext cx="12" cy="16"/>
              </a:xfrm>
              <a:custGeom>
                <a:avLst/>
                <a:gdLst>
                  <a:gd name="T0" fmla="*/ 5 w 5"/>
                  <a:gd name="T1" fmla="*/ 4 h 7"/>
                  <a:gd name="T2" fmla="*/ 0 w 5"/>
                  <a:gd name="T3" fmla="*/ 0 h 7"/>
                  <a:gd name="T4" fmla="*/ 3 w 5"/>
                  <a:gd name="T5" fmla="*/ 7 h 7"/>
                  <a:gd name="T6" fmla="*/ 5 w 5"/>
                  <a:gd name="T7" fmla="*/ 4 h 7"/>
                </a:gdLst>
                <a:ahLst/>
                <a:cxnLst>
                  <a:cxn ang="0">
                    <a:pos x="T0" y="T1"/>
                  </a:cxn>
                  <a:cxn ang="0">
                    <a:pos x="T2" y="T3"/>
                  </a:cxn>
                  <a:cxn ang="0">
                    <a:pos x="T4" y="T5"/>
                  </a:cxn>
                  <a:cxn ang="0">
                    <a:pos x="T6" y="T7"/>
                  </a:cxn>
                </a:cxnLst>
                <a:rect l="0" t="0" r="r" b="b"/>
                <a:pathLst>
                  <a:path w="5" h="7">
                    <a:moveTo>
                      <a:pt x="5" y="4"/>
                    </a:moveTo>
                    <a:cubicBezTo>
                      <a:pt x="3" y="4"/>
                      <a:pt x="1" y="2"/>
                      <a:pt x="0" y="0"/>
                    </a:cubicBezTo>
                    <a:cubicBezTo>
                      <a:pt x="0" y="3"/>
                      <a:pt x="1" y="4"/>
                      <a:pt x="3" y="7"/>
                    </a:cubicBezTo>
                    <a:cubicBezTo>
                      <a:pt x="4" y="6"/>
                      <a:pt x="5" y="5"/>
                      <a:pt x="5"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74" name="Freeform 320"/>
              <p:cNvSpPr>
                <a:spLocks/>
              </p:cNvSpPr>
              <p:nvPr/>
            </p:nvSpPr>
            <p:spPr bwMode="auto">
              <a:xfrm>
                <a:off x="1945" y="776"/>
                <a:ext cx="26" cy="21"/>
              </a:xfrm>
              <a:custGeom>
                <a:avLst/>
                <a:gdLst>
                  <a:gd name="T0" fmla="*/ 11 w 11"/>
                  <a:gd name="T1" fmla="*/ 5 h 9"/>
                  <a:gd name="T2" fmla="*/ 0 w 11"/>
                  <a:gd name="T3" fmla="*/ 0 h 9"/>
                  <a:gd name="T4" fmla="*/ 0 w 11"/>
                  <a:gd name="T5" fmla="*/ 5 h 9"/>
                  <a:gd name="T6" fmla="*/ 11 w 11"/>
                  <a:gd name="T7" fmla="*/ 5 h 9"/>
                </a:gdLst>
                <a:ahLst/>
                <a:cxnLst>
                  <a:cxn ang="0">
                    <a:pos x="T0" y="T1"/>
                  </a:cxn>
                  <a:cxn ang="0">
                    <a:pos x="T2" y="T3"/>
                  </a:cxn>
                  <a:cxn ang="0">
                    <a:pos x="T4" y="T5"/>
                  </a:cxn>
                  <a:cxn ang="0">
                    <a:pos x="T6" y="T7"/>
                  </a:cxn>
                </a:cxnLst>
                <a:rect l="0" t="0" r="r" b="b"/>
                <a:pathLst>
                  <a:path w="11" h="9">
                    <a:moveTo>
                      <a:pt x="11" y="5"/>
                    </a:moveTo>
                    <a:cubicBezTo>
                      <a:pt x="9" y="1"/>
                      <a:pt x="5" y="0"/>
                      <a:pt x="0" y="0"/>
                    </a:cubicBezTo>
                    <a:cubicBezTo>
                      <a:pt x="0" y="3"/>
                      <a:pt x="0" y="2"/>
                      <a:pt x="0" y="5"/>
                    </a:cubicBezTo>
                    <a:cubicBezTo>
                      <a:pt x="0" y="9"/>
                      <a:pt x="9" y="7"/>
                      <a:pt x="11"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75" name="Freeform 321"/>
              <p:cNvSpPr>
                <a:spLocks/>
              </p:cNvSpPr>
              <p:nvPr/>
            </p:nvSpPr>
            <p:spPr bwMode="auto">
              <a:xfrm>
                <a:off x="1950" y="736"/>
                <a:ext cx="16" cy="14"/>
              </a:xfrm>
              <a:custGeom>
                <a:avLst/>
                <a:gdLst>
                  <a:gd name="T0" fmla="*/ 3 w 7"/>
                  <a:gd name="T1" fmla="*/ 0 h 6"/>
                  <a:gd name="T2" fmla="*/ 3 w 7"/>
                  <a:gd name="T3" fmla="*/ 2 h 6"/>
                  <a:gd name="T4" fmla="*/ 0 w 7"/>
                  <a:gd name="T5" fmla="*/ 5 h 6"/>
                  <a:gd name="T6" fmla="*/ 7 w 7"/>
                  <a:gd name="T7" fmla="*/ 6 h 6"/>
                  <a:gd name="T8" fmla="*/ 3 w 7"/>
                  <a:gd name="T9" fmla="*/ 0 h 6"/>
                </a:gdLst>
                <a:ahLst/>
                <a:cxnLst>
                  <a:cxn ang="0">
                    <a:pos x="T0" y="T1"/>
                  </a:cxn>
                  <a:cxn ang="0">
                    <a:pos x="T2" y="T3"/>
                  </a:cxn>
                  <a:cxn ang="0">
                    <a:pos x="T4" y="T5"/>
                  </a:cxn>
                  <a:cxn ang="0">
                    <a:pos x="T6" y="T7"/>
                  </a:cxn>
                  <a:cxn ang="0">
                    <a:pos x="T8" y="T9"/>
                  </a:cxn>
                </a:cxnLst>
                <a:rect l="0" t="0" r="r" b="b"/>
                <a:pathLst>
                  <a:path w="7" h="6">
                    <a:moveTo>
                      <a:pt x="3" y="0"/>
                    </a:moveTo>
                    <a:cubicBezTo>
                      <a:pt x="3" y="2"/>
                      <a:pt x="3" y="2"/>
                      <a:pt x="3" y="2"/>
                    </a:cubicBezTo>
                    <a:cubicBezTo>
                      <a:pt x="0" y="5"/>
                      <a:pt x="0" y="5"/>
                      <a:pt x="0" y="5"/>
                    </a:cubicBezTo>
                    <a:cubicBezTo>
                      <a:pt x="7" y="6"/>
                      <a:pt x="7" y="6"/>
                      <a:pt x="7" y="6"/>
                    </a:cubicBezTo>
                    <a:cubicBezTo>
                      <a:pt x="7" y="4"/>
                      <a:pt x="7" y="2"/>
                      <a:pt x="3"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76" name="Freeform 322"/>
              <p:cNvSpPr>
                <a:spLocks/>
              </p:cNvSpPr>
              <p:nvPr/>
            </p:nvSpPr>
            <p:spPr bwMode="auto">
              <a:xfrm>
                <a:off x="1820" y="660"/>
                <a:ext cx="28" cy="17"/>
              </a:xfrm>
              <a:custGeom>
                <a:avLst/>
                <a:gdLst>
                  <a:gd name="T0" fmla="*/ 4 w 12"/>
                  <a:gd name="T1" fmla="*/ 7 h 7"/>
                  <a:gd name="T2" fmla="*/ 12 w 12"/>
                  <a:gd name="T3" fmla="*/ 5 h 7"/>
                  <a:gd name="T4" fmla="*/ 0 w 12"/>
                  <a:gd name="T5" fmla="*/ 0 h 7"/>
                  <a:gd name="T6" fmla="*/ 0 w 12"/>
                  <a:gd name="T7" fmla="*/ 2 h 7"/>
                  <a:gd name="T8" fmla="*/ 4 w 12"/>
                  <a:gd name="T9" fmla="*/ 2 h 7"/>
                  <a:gd name="T10" fmla="*/ 4 w 12"/>
                  <a:gd name="T11" fmla="*/ 7 h 7"/>
                </a:gdLst>
                <a:ahLst/>
                <a:cxnLst>
                  <a:cxn ang="0">
                    <a:pos x="T0" y="T1"/>
                  </a:cxn>
                  <a:cxn ang="0">
                    <a:pos x="T2" y="T3"/>
                  </a:cxn>
                  <a:cxn ang="0">
                    <a:pos x="T4" y="T5"/>
                  </a:cxn>
                  <a:cxn ang="0">
                    <a:pos x="T6" y="T7"/>
                  </a:cxn>
                  <a:cxn ang="0">
                    <a:pos x="T8" y="T9"/>
                  </a:cxn>
                  <a:cxn ang="0">
                    <a:pos x="T10" y="T11"/>
                  </a:cxn>
                </a:cxnLst>
                <a:rect l="0" t="0" r="r" b="b"/>
                <a:pathLst>
                  <a:path w="12" h="7">
                    <a:moveTo>
                      <a:pt x="4" y="7"/>
                    </a:moveTo>
                    <a:cubicBezTo>
                      <a:pt x="6" y="7"/>
                      <a:pt x="7" y="5"/>
                      <a:pt x="12" y="5"/>
                    </a:cubicBezTo>
                    <a:cubicBezTo>
                      <a:pt x="11" y="1"/>
                      <a:pt x="5" y="1"/>
                      <a:pt x="0" y="0"/>
                    </a:cubicBezTo>
                    <a:cubicBezTo>
                      <a:pt x="0" y="2"/>
                      <a:pt x="0" y="2"/>
                      <a:pt x="0" y="2"/>
                    </a:cubicBezTo>
                    <a:cubicBezTo>
                      <a:pt x="4" y="2"/>
                      <a:pt x="4" y="2"/>
                      <a:pt x="4" y="2"/>
                    </a:cubicBezTo>
                    <a:cubicBezTo>
                      <a:pt x="3" y="4"/>
                      <a:pt x="3" y="7"/>
                      <a:pt x="4"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77" name="Freeform 323"/>
              <p:cNvSpPr>
                <a:spLocks/>
              </p:cNvSpPr>
              <p:nvPr/>
            </p:nvSpPr>
            <p:spPr bwMode="auto">
              <a:xfrm>
                <a:off x="2221" y="580"/>
                <a:ext cx="3"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lnTo>
                      <a:pt x="0"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78" name="Freeform 324"/>
              <p:cNvSpPr>
                <a:spLocks/>
              </p:cNvSpPr>
              <p:nvPr/>
            </p:nvSpPr>
            <p:spPr bwMode="auto">
              <a:xfrm>
                <a:off x="1626" y="577"/>
                <a:ext cx="841" cy="381"/>
              </a:xfrm>
              <a:custGeom>
                <a:avLst/>
                <a:gdLst>
                  <a:gd name="T0" fmla="*/ 283 w 356"/>
                  <a:gd name="T1" fmla="*/ 84 h 161"/>
                  <a:gd name="T2" fmla="*/ 281 w 356"/>
                  <a:gd name="T3" fmla="*/ 82 h 161"/>
                  <a:gd name="T4" fmla="*/ 279 w 356"/>
                  <a:gd name="T5" fmla="*/ 74 h 161"/>
                  <a:gd name="T6" fmla="*/ 289 w 356"/>
                  <a:gd name="T7" fmla="*/ 76 h 161"/>
                  <a:gd name="T8" fmla="*/ 299 w 356"/>
                  <a:gd name="T9" fmla="*/ 78 h 161"/>
                  <a:gd name="T10" fmla="*/ 302 w 356"/>
                  <a:gd name="T11" fmla="*/ 74 h 161"/>
                  <a:gd name="T12" fmla="*/ 298 w 356"/>
                  <a:gd name="T13" fmla="*/ 69 h 161"/>
                  <a:gd name="T14" fmla="*/ 304 w 356"/>
                  <a:gd name="T15" fmla="*/ 62 h 161"/>
                  <a:gd name="T16" fmla="*/ 317 w 356"/>
                  <a:gd name="T17" fmla="*/ 54 h 161"/>
                  <a:gd name="T18" fmla="*/ 316 w 356"/>
                  <a:gd name="T19" fmla="*/ 45 h 161"/>
                  <a:gd name="T20" fmla="*/ 311 w 356"/>
                  <a:gd name="T21" fmla="*/ 37 h 161"/>
                  <a:gd name="T22" fmla="*/ 329 w 356"/>
                  <a:gd name="T23" fmla="*/ 30 h 161"/>
                  <a:gd name="T24" fmla="*/ 316 w 356"/>
                  <a:gd name="T25" fmla="*/ 30 h 161"/>
                  <a:gd name="T26" fmla="*/ 323 w 356"/>
                  <a:gd name="T27" fmla="*/ 22 h 161"/>
                  <a:gd name="T28" fmla="*/ 356 w 356"/>
                  <a:gd name="T29" fmla="*/ 12 h 161"/>
                  <a:gd name="T30" fmla="*/ 309 w 356"/>
                  <a:gd name="T31" fmla="*/ 15 h 161"/>
                  <a:gd name="T32" fmla="*/ 294 w 356"/>
                  <a:gd name="T33" fmla="*/ 3 h 161"/>
                  <a:gd name="T34" fmla="*/ 253 w 356"/>
                  <a:gd name="T35" fmla="*/ 1 h 161"/>
                  <a:gd name="T36" fmla="*/ 236 w 356"/>
                  <a:gd name="T37" fmla="*/ 2 h 161"/>
                  <a:gd name="T38" fmla="*/ 219 w 356"/>
                  <a:gd name="T39" fmla="*/ 13 h 161"/>
                  <a:gd name="T40" fmla="*/ 209 w 356"/>
                  <a:gd name="T41" fmla="*/ 7 h 161"/>
                  <a:gd name="T42" fmla="*/ 192 w 356"/>
                  <a:gd name="T43" fmla="*/ 11 h 161"/>
                  <a:gd name="T44" fmla="*/ 161 w 356"/>
                  <a:gd name="T45" fmla="*/ 6 h 161"/>
                  <a:gd name="T46" fmla="*/ 154 w 356"/>
                  <a:gd name="T47" fmla="*/ 7 h 161"/>
                  <a:gd name="T48" fmla="*/ 123 w 356"/>
                  <a:gd name="T49" fmla="*/ 3 h 161"/>
                  <a:gd name="T50" fmla="*/ 97 w 356"/>
                  <a:gd name="T51" fmla="*/ 8 h 161"/>
                  <a:gd name="T52" fmla="*/ 84 w 356"/>
                  <a:gd name="T53" fmla="*/ 5 h 161"/>
                  <a:gd name="T54" fmla="*/ 57 w 356"/>
                  <a:gd name="T55" fmla="*/ 9 h 161"/>
                  <a:gd name="T56" fmla="*/ 74 w 356"/>
                  <a:gd name="T57" fmla="*/ 18 h 161"/>
                  <a:gd name="T58" fmla="*/ 58 w 356"/>
                  <a:gd name="T59" fmla="*/ 19 h 161"/>
                  <a:gd name="T60" fmla="*/ 52 w 356"/>
                  <a:gd name="T61" fmla="*/ 22 h 161"/>
                  <a:gd name="T62" fmla="*/ 41 w 356"/>
                  <a:gd name="T63" fmla="*/ 28 h 161"/>
                  <a:gd name="T64" fmla="*/ 31 w 356"/>
                  <a:gd name="T65" fmla="*/ 31 h 161"/>
                  <a:gd name="T66" fmla="*/ 20 w 356"/>
                  <a:gd name="T67" fmla="*/ 35 h 161"/>
                  <a:gd name="T68" fmla="*/ 31 w 356"/>
                  <a:gd name="T69" fmla="*/ 42 h 161"/>
                  <a:gd name="T70" fmla="*/ 51 w 356"/>
                  <a:gd name="T71" fmla="*/ 37 h 161"/>
                  <a:gd name="T72" fmla="*/ 65 w 356"/>
                  <a:gd name="T73" fmla="*/ 36 h 161"/>
                  <a:gd name="T74" fmla="*/ 74 w 356"/>
                  <a:gd name="T75" fmla="*/ 26 h 161"/>
                  <a:gd name="T76" fmla="*/ 113 w 356"/>
                  <a:gd name="T77" fmla="*/ 19 h 161"/>
                  <a:gd name="T78" fmla="*/ 121 w 356"/>
                  <a:gd name="T79" fmla="*/ 18 h 161"/>
                  <a:gd name="T80" fmla="*/ 105 w 356"/>
                  <a:gd name="T81" fmla="*/ 26 h 161"/>
                  <a:gd name="T82" fmla="*/ 93 w 356"/>
                  <a:gd name="T83" fmla="*/ 33 h 161"/>
                  <a:gd name="T84" fmla="*/ 91 w 356"/>
                  <a:gd name="T85" fmla="*/ 42 h 161"/>
                  <a:gd name="T86" fmla="*/ 115 w 356"/>
                  <a:gd name="T87" fmla="*/ 42 h 161"/>
                  <a:gd name="T88" fmla="*/ 141 w 356"/>
                  <a:gd name="T89" fmla="*/ 59 h 161"/>
                  <a:gd name="T90" fmla="*/ 154 w 356"/>
                  <a:gd name="T91" fmla="*/ 77 h 161"/>
                  <a:gd name="T92" fmla="*/ 137 w 356"/>
                  <a:gd name="T93" fmla="*/ 79 h 161"/>
                  <a:gd name="T94" fmla="*/ 140 w 356"/>
                  <a:gd name="T95" fmla="*/ 95 h 161"/>
                  <a:gd name="T96" fmla="*/ 131 w 356"/>
                  <a:gd name="T97" fmla="*/ 109 h 161"/>
                  <a:gd name="T98" fmla="*/ 134 w 356"/>
                  <a:gd name="T99" fmla="*/ 120 h 161"/>
                  <a:gd name="T100" fmla="*/ 140 w 356"/>
                  <a:gd name="T101" fmla="*/ 140 h 161"/>
                  <a:gd name="T102" fmla="*/ 164 w 356"/>
                  <a:gd name="T103" fmla="*/ 161 h 161"/>
                  <a:gd name="T104" fmla="*/ 187 w 356"/>
                  <a:gd name="T105" fmla="*/ 133 h 161"/>
                  <a:gd name="T106" fmla="*/ 197 w 356"/>
                  <a:gd name="T107" fmla="*/ 118 h 161"/>
                  <a:gd name="T108" fmla="*/ 240 w 356"/>
                  <a:gd name="T109" fmla="*/ 100 h 161"/>
                  <a:gd name="T110" fmla="*/ 271 w 356"/>
                  <a:gd name="T111" fmla="*/ 9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6" h="161">
                    <a:moveTo>
                      <a:pt x="297" y="84"/>
                    </a:moveTo>
                    <a:cubicBezTo>
                      <a:pt x="295" y="84"/>
                      <a:pt x="291" y="85"/>
                      <a:pt x="290" y="82"/>
                    </a:cubicBezTo>
                    <a:cubicBezTo>
                      <a:pt x="286" y="83"/>
                      <a:pt x="287" y="84"/>
                      <a:pt x="283" y="84"/>
                    </a:cubicBezTo>
                    <a:cubicBezTo>
                      <a:pt x="278" y="84"/>
                      <a:pt x="274" y="83"/>
                      <a:pt x="269" y="84"/>
                    </a:cubicBezTo>
                    <a:cubicBezTo>
                      <a:pt x="270" y="84"/>
                      <a:pt x="266" y="78"/>
                      <a:pt x="268" y="78"/>
                    </a:cubicBezTo>
                    <a:cubicBezTo>
                      <a:pt x="268" y="78"/>
                      <a:pt x="281" y="86"/>
                      <a:pt x="281" y="82"/>
                    </a:cubicBezTo>
                    <a:cubicBezTo>
                      <a:pt x="281" y="81"/>
                      <a:pt x="281" y="81"/>
                      <a:pt x="281" y="80"/>
                    </a:cubicBezTo>
                    <a:cubicBezTo>
                      <a:pt x="283" y="80"/>
                      <a:pt x="283" y="80"/>
                      <a:pt x="283" y="80"/>
                    </a:cubicBezTo>
                    <a:cubicBezTo>
                      <a:pt x="283" y="77"/>
                      <a:pt x="281" y="74"/>
                      <a:pt x="279" y="74"/>
                    </a:cubicBezTo>
                    <a:cubicBezTo>
                      <a:pt x="275" y="73"/>
                      <a:pt x="270" y="75"/>
                      <a:pt x="270" y="71"/>
                    </a:cubicBezTo>
                    <a:cubicBezTo>
                      <a:pt x="273" y="72"/>
                      <a:pt x="273" y="72"/>
                      <a:pt x="276" y="72"/>
                    </a:cubicBezTo>
                    <a:cubicBezTo>
                      <a:pt x="281" y="72"/>
                      <a:pt x="283" y="74"/>
                      <a:pt x="289" y="76"/>
                    </a:cubicBezTo>
                    <a:cubicBezTo>
                      <a:pt x="289" y="77"/>
                      <a:pt x="289" y="81"/>
                      <a:pt x="291" y="83"/>
                    </a:cubicBezTo>
                    <a:cubicBezTo>
                      <a:pt x="291" y="80"/>
                      <a:pt x="294" y="80"/>
                      <a:pt x="295" y="78"/>
                    </a:cubicBezTo>
                    <a:cubicBezTo>
                      <a:pt x="299" y="78"/>
                      <a:pt x="299" y="78"/>
                      <a:pt x="299" y="78"/>
                    </a:cubicBezTo>
                    <a:cubicBezTo>
                      <a:pt x="298" y="80"/>
                      <a:pt x="298" y="83"/>
                      <a:pt x="299" y="83"/>
                    </a:cubicBezTo>
                    <a:cubicBezTo>
                      <a:pt x="299" y="82"/>
                      <a:pt x="300" y="78"/>
                      <a:pt x="302" y="77"/>
                    </a:cubicBezTo>
                    <a:cubicBezTo>
                      <a:pt x="302" y="74"/>
                      <a:pt x="302" y="74"/>
                      <a:pt x="302" y="74"/>
                    </a:cubicBezTo>
                    <a:cubicBezTo>
                      <a:pt x="295" y="74"/>
                      <a:pt x="294" y="69"/>
                      <a:pt x="291" y="65"/>
                    </a:cubicBezTo>
                    <a:cubicBezTo>
                      <a:pt x="292" y="65"/>
                      <a:pt x="293" y="65"/>
                      <a:pt x="295" y="65"/>
                    </a:cubicBezTo>
                    <a:cubicBezTo>
                      <a:pt x="295" y="65"/>
                      <a:pt x="295" y="69"/>
                      <a:pt x="298" y="69"/>
                    </a:cubicBezTo>
                    <a:cubicBezTo>
                      <a:pt x="300" y="69"/>
                      <a:pt x="302" y="65"/>
                      <a:pt x="302" y="64"/>
                    </a:cubicBezTo>
                    <a:cubicBezTo>
                      <a:pt x="302" y="62"/>
                      <a:pt x="300" y="60"/>
                      <a:pt x="300" y="59"/>
                    </a:cubicBezTo>
                    <a:cubicBezTo>
                      <a:pt x="301" y="60"/>
                      <a:pt x="303" y="62"/>
                      <a:pt x="304" y="62"/>
                    </a:cubicBezTo>
                    <a:cubicBezTo>
                      <a:pt x="307" y="62"/>
                      <a:pt x="310" y="60"/>
                      <a:pt x="310" y="59"/>
                    </a:cubicBezTo>
                    <a:cubicBezTo>
                      <a:pt x="310" y="57"/>
                      <a:pt x="309" y="56"/>
                      <a:pt x="310" y="55"/>
                    </a:cubicBezTo>
                    <a:cubicBezTo>
                      <a:pt x="312" y="55"/>
                      <a:pt x="315" y="55"/>
                      <a:pt x="317" y="54"/>
                    </a:cubicBezTo>
                    <a:cubicBezTo>
                      <a:pt x="315" y="54"/>
                      <a:pt x="311" y="53"/>
                      <a:pt x="311" y="48"/>
                    </a:cubicBezTo>
                    <a:cubicBezTo>
                      <a:pt x="316" y="48"/>
                      <a:pt x="316" y="48"/>
                      <a:pt x="316" y="48"/>
                    </a:cubicBezTo>
                    <a:cubicBezTo>
                      <a:pt x="316" y="48"/>
                      <a:pt x="316" y="46"/>
                      <a:pt x="316" y="45"/>
                    </a:cubicBezTo>
                    <a:cubicBezTo>
                      <a:pt x="316" y="42"/>
                      <a:pt x="312" y="42"/>
                      <a:pt x="310" y="40"/>
                    </a:cubicBezTo>
                    <a:cubicBezTo>
                      <a:pt x="311" y="40"/>
                      <a:pt x="311" y="40"/>
                      <a:pt x="312" y="40"/>
                    </a:cubicBezTo>
                    <a:cubicBezTo>
                      <a:pt x="312" y="39"/>
                      <a:pt x="311" y="38"/>
                      <a:pt x="311" y="37"/>
                    </a:cubicBezTo>
                    <a:cubicBezTo>
                      <a:pt x="319" y="37"/>
                      <a:pt x="319" y="37"/>
                      <a:pt x="319" y="37"/>
                    </a:cubicBezTo>
                    <a:cubicBezTo>
                      <a:pt x="319" y="41"/>
                      <a:pt x="319" y="43"/>
                      <a:pt x="321" y="46"/>
                    </a:cubicBezTo>
                    <a:cubicBezTo>
                      <a:pt x="323" y="40"/>
                      <a:pt x="328" y="37"/>
                      <a:pt x="329" y="30"/>
                    </a:cubicBezTo>
                    <a:cubicBezTo>
                      <a:pt x="328" y="31"/>
                      <a:pt x="323" y="36"/>
                      <a:pt x="321" y="36"/>
                    </a:cubicBezTo>
                    <a:cubicBezTo>
                      <a:pt x="320" y="34"/>
                      <a:pt x="321" y="32"/>
                      <a:pt x="321" y="30"/>
                    </a:cubicBezTo>
                    <a:cubicBezTo>
                      <a:pt x="316" y="30"/>
                      <a:pt x="316" y="30"/>
                      <a:pt x="316" y="30"/>
                    </a:cubicBezTo>
                    <a:cubicBezTo>
                      <a:pt x="315" y="30"/>
                      <a:pt x="313" y="31"/>
                      <a:pt x="312" y="32"/>
                    </a:cubicBezTo>
                    <a:cubicBezTo>
                      <a:pt x="311" y="30"/>
                      <a:pt x="311" y="30"/>
                      <a:pt x="311" y="30"/>
                    </a:cubicBezTo>
                    <a:cubicBezTo>
                      <a:pt x="314" y="27"/>
                      <a:pt x="323" y="29"/>
                      <a:pt x="323" y="22"/>
                    </a:cubicBezTo>
                    <a:cubicBezTo>
                      <a:pt x="323" y="22"/>
                      <a:pt x="324" y="22"/>
                      <a:pt x="325" y="21"/>
                    </a:cubicBezTo>
                    <a:cubicBezTo>
                      <a:pt x="323" y="20"/>
                      <a:pt x="328" y="18"/>
                      <a:pt x="336" y="18"/>
                    </a:cubicBezTo>
                    <a:cubicBezTo>
                      <a:pt x="329" y="18"/>
                      <a:pt x="346" y="17"/>
                      <a:pt x="356" y="12"/>
                    </a:cubicBezTo>
                    <a:cubicBezTo>
                      <a:pt x="354" y="11"/>
                      <a:pt x="352" y="10"/>
                      <a:pt x="348" y="9"/>
                    </a:cubicBezTo>
                    <a:cubicBezTo>
                      <a:pt x="348" y="9"/>
                      <a:pt x="339" y="9"/>
                      <a:pt x="333" y="9"/>
                    </a:cubicBezTo>
                    <a:cubicBezTo>
                      <a:pt x="326" y="13"/>
                      <a:pt x="317" y="12"/>
                      <a:pt x="309" y="15"/>
                    </a:cubicBezTo>
                    <a:cubicBezTo>
                      <a:pt x="311" y="14"/>
                      <a:pt x="314" y="4"/>
                      <a:pt x="314" y="4"/>
                    </a:cubicBezTo>
                    <a:cubicBezTo>
                      <a:pt x="311" y="6"/>
                      <a:pt x="306" y="4"/>
                      <a:pt x="300" y="4"/>
                    </a:cubicBezTo>
                    <a:cubicBezTo>
                      <a:pt x="299" y="4"/>
                      <a:pt x="297" y="3"/>
                      <a:pt x="294" y="3"/>
                    </a:cubicBezTo>
                    <a:cubicBezTo>
                      <a:pt x="295" y="3"/>
                      <a:pt x="296" y="3"/>
                      <a:pt x="297" y="2"/>
                    </a:cubicBezTo>
                    <a:cubicBezTo>
                      <a:pt x="292" y="0"/>
                      <a:pt x="293" y="2"/>
                      <a:pt x="286" y="2"/>
                    </a:cubicBezTo>
                    <a:cubicBezTo>
                      <a:pt x="280" y="2"/>
                      <a:pt x="263" y="1"/>
                      <a:pt x="253" y="1"/>
                    </a:cubicBezTo>
                    <a:cubicBezTo>
                      <a:pt x="253" y="2"/>
                      <a:pt x="254" y="3"/>
                      <a:pt x="254" y="3"/>
                    </a:cubicBezTo>
                    <a:cubicBezTo>
                      <a:pt x="248" y="3"/>
                      <a:pt x="242" y="5"/>
                      <a:pt x="234" y="5"/>
                    </a:cubicBezTo>
                    <a:cubicBezTo>
                      <a:pt x="234" y="5"/>
                      <a:pt x="236" y="3"/>
                      <a:pt x="236" y="2"/>
                    </a:cubicBezTo>
                    <a:cubicBezTo>
                      <a:pt x="221" y="2"/>
                      <a:pt x="221" y="2"/>
                      <a:pt x="221" y="2"/>
                    </a:cubicBezTo>
                    <a:cubicBezTo>
                      <a:pt x="222" y="2"/>
                      <a:pt x="225" y="7"/>
                      <a:pt x="226" y="7"/>
                    </a:cubicBezTo>
                    <a:cubicBezTo>
                      <a:pt x="225" y="11"/>
                      <a:pt x="222" y="11"/>
                      <a:pt x="219" y="13"/>
                    </a:cubicBezTo>
                    <a:cubicBezTo>
                      <a:pt x="217" y="9"/>
                      <a:pt x="217" y="9"/>
                      <a:pt x="217" y="9"/>
                    </a:cubicBezTo>
                    <a:cubicBezTo>
                      <a:pt x="213" y="10"/>
                      <a:pt x="211" y="9"/>
                      <a:pt x="208" y="9"/>
                    </a:cubicBezTo>
                    <a:cubicBezTo>
                      <a:pt x="208" y="8"/>
                      <a:pt x="209" y="7"/>
                      <a:pt x="209" y="7"/>
                    </a:cubicBezTo>
                    <a:cubicBezTo>
                      <a:pt x="206" y="7"/>
                      <a:pt x="205" y="7"/>
                      <a:pt x="202" y="7"/>
                    </a:cubicBezTo>
                    <a:cubicBezTo>
                      <a:pt x="199" y="7"/>
                      <a:pt x="197" y="7"/>
                      <a:pt x="197" y="11"/>
                    </a:cubicBezTo>
                    <a:cubicBezTo>
                      <a:pt x="196" y="11"/>
                      <a:pt x="194" y="11"/>
                      <a:pt x="192" y="11"/>
                    </a:cubicBezTo>
                    <a:cubicBezTo>
                      <a:pt x="190" y="11"/>
                      <a:pt x="189" y="9"/>
                      <a:pt x="189" y="8"/>
                    </a:cubicBezTo>
                    <a:cubicBezTo>
                      <a:pt x="188" y="9"/>
                      <a:pt x="183" y="11"/>
                      <a:pt x="183" y="9"/>
                    </a:cubicBezTo>
                    <a:cubicBezTo>
                      <a:pt x="183" y="7"/>
                      <a:pt x="163" y="9"/>
                      <a:pt x="161" y="6"/>
                    </a:cubicBezTo>
                    <a:cubicBezTo>
                      <a:pt x="164" y="11"/>
                      <a:pt x="164" y="11"/>
                      <a:pt x="164" y="11"/>
                    </a:cubicBezTo>
                    <a:cubicBezTo>
                      <a:pt x="152" y="11"/>
                      <a:pt x="152" y="11"/>
                      <a:pt x="152" y="11"/>
                    </a:cubicBezTo>
                    <a:cubicBezTo>
                      <a:pt x="148" y="12"/>
                      <a:pt x="151" y="13"/>
                      <a:pt x="154" y="7"/>
                    </a:cubicBezTo>
                    <a:cubicBezTo>
                      <a:pt x="148" y="6"/>
                      <a:pt x="145" y="5"/>
                      <a:pt x="140" y="5"/>
                    </a:cubicBezTo>
                    <a:cubicBezTo>
                      <a:pt x="136" y="5"/>
                      <a:pt x="136" y="5"/>
                      <a:pt x="134" y="5"/>
                    </a:cubicBezTo>
                    <a:cubicBezTo>
                      <a:pt x="131" y="5"/>
                      <a:pt x="126" y="3"/>
                      <a:pt x="123" y="3"/>
                    </a:cubicBezTo>
                    <a:cubicBezTo>
                      <a:pt x="115" y="3"/>
                      <a:pt x="112" y="7"/>
                      <a:pt x="106" y="7"/>
                    </a:cubicBezTo>
                    <a:cubicBezTo>
                      <a:pt x="104" y="7"/>
                      <a:pt x="103" y="4"/>
                      <a:pt x="102" y="4"/>
                    </a:cubicBezTo>
                    <a:cubicBezTo>
                      <a:pt x="99" y="4"/>
                      <a:pt x="97" y="7"/>
                      <a:pt x="97" y="8"/>
                    </a:cubicBezTo>
                    <a:cubicBezTo>
                      <a:pt x="95" y="7"/>
                      <a:pt x="94" y="7"/>
                      <a:pt x="93" y="7"/>
                    </a:cubicBezTo>
                    <a:cubicBezTo>
                      <a:pt x="92" y="7"/>
                      <a:pt x="92" y="7"/>
                      <a:pt x="92" y="7"/>
                    </a:cubicBezTo>
                    <a:cubicBezTo>
                      <a:pt x="88" y="7"/>
                      <a:pt x="88" y="5"/>
                      <a:pt x="84" y="5"/>
                    </a:cubicBezTo>
                    <a:cubicBezTo>
                      <a:pt x="80" y="5"/>
                      <a:pt x="77" y="7"/>
                      <a:pt x="72" y="7"/>
                    </a:cubicBezTo>
                    <a:cubicBezTo>
                      <a:pt x="66" y="9"/>
                      <a:pt x="66" y="9"/>
                      <a:pt x="66" y="9"/>
                    </a:cubicBezTo>
                    <a:cubicBezTo>
                      <a:pt x="57" y="9"/>
                      <a:pt x="57" y="9"/>
                      <a:pt x="57" y="9"/>
                    </a:cubicBezTo>
                    <a:cubicBezTo>
                      <a:pt x="55" y="9"/>
                      <a:pt x="26" y="13"/>
                      <a:pt x="27" y="13"/>
                    </a:cubicBezTo>
                    <a:cubicBezTo>
                      <a:pt x="36" y="23"/>
                      <a:pt x="57" y="18"/>
                      <a:pt x="60" y="18"/>
                    </a:cubicBezTo>
                    <a:cubicBezTo>
                      <a:pt x="63" y="18"/>
                      <a:pt x="72" y="18"/>
                      <a:pt x="74" y="18"/>
                    </a:cubicBezTo>
                    <a:cubicBezTo>
                      <a:pt x="75" y="18"/>
                      <a:pt x="80" y="14"/>
                      <a:pt x="81" y="14"/>
                    </a:cubicBezTo>
                    <a:cubicBezTo>
                      <a:pt x="79" y="16"/>
                      <a:pt x="79" y="16"/>
                      <a:pt x="78" y="19"/>
                    </a:cubicBezTo>
                    <a:cubicBezTo>
                      <a:pt x="58" y="19"/>
                      <a:pt x="58" y="19"/>
                      <a:pt x="58" y="19"/>
                    </a:cubicBezTo>
                    <a:cubicBezTo>
                      <a:pt x="58" y="21"/>
                      <a:pt x="59" y="23"/>
                      <a:pt x="59" y="24"/>
                    </a:cubicBezTo>
                    <a:cubicBezTo>
                      <a:pt x="54" y="24"/>
                      <a:pt x="54" y="24"/>
                      <a:pt x="54" y="24"/>
                    </a:cubicBezTo>
                    <a:cubicBezTo>
                      <a:pt x="53" y="24"/>
                      <a:pt x="52" y="23"/>
                      <a:pt x="52" y="22"/>
                    </a:cubicBezTo>
                    <a:cubicBezTo>
                      <a:pt x="43" y="22"/>
                      <a:pt x="40" y="22"/>
                      <a:pt x="36" y="23"/>
                    </a:cubicBezTo>
                    <a:cubicBezTo>
                      <a:pt x="39" y="28"/>
                      <a:pt x="45" y="25"/>
                      <a:pt x="51" y="26"/>
                    </a:cubicBezTo>
                    <a:cubicBezTo>
                      <a:pt x="49" y="28"/>
                      <a:pt x="46" y="28"/>
                      <a:pt x="41" y="28"/>
                    </a:cubicBezTo>
                    <a:cubicBezTo>
                      <a:pt x="38" y="28"/>
                      <a:pt x="33" y="26"/>
                      <a:pt x="30" y="26"/>
                    </a:cubicBezTo>
                    <a:cubicBezTo>
                      <a:pt x="29" y="26"/>
                      <a:pt x="24" y="26"/>
                      <a:pt x="24" y="30"/>
                    </a:cubicBezTo>
                    <a:cubicBezTo>
                      <a:pt x="24" y="32"/>
                      <a:pt x="28" y="31"/>
                      <a:pt x="31" y="31"/>
                    </a:cubicBezTo>
                    <a:cubicBezTo>
                      <a:pt x="31" y="37"/>
                      <a:pt x="31" y="37"/>
                      <a:pt x="31" y="37"/>
                    </a:cubicBezTo>
                    <a:cubicBezTo>
                      <a:pt x="28" y="37"/>
                      <a:pt x="26" y="33"/>
                      <a:pt x="23" y="33"/>
                    </a:cubicBezTo>
                    <a:cubicBezTo>
                      <a:pt x="21" y="33"/>
                      <a:pt x="21" y="35"/>
                      <a:pt x="20" y="35"/>
                    </a:cubicBezTo>
                    <a:cubicBezTo>
                      <a:pt x="18" y="35"/>
                      <a:pt x="17" y="35"/>
                      <a:pt x="17" y="35"/>
                    </a:cubicBezTo>
                    <a:cubicBezTo>
                      <a:pt x="13" y="35"/>
                      <a:pt x="0" y="37"/>
                      <a:pt x="0" y="42"/>
                    </a:cubicBezTo>
                    <a:cubicBezTo>
                      <a:pt x="13" y="39"/>
                      <a:pt x="18" y="42"/>
                      <a:pt x="31" y="42"/>
                    </a:cubicBezTo>
                    <a:cubicBezTo>
                      <a:pt x="36" y="42"/>
                      <a:pt x="38" y="47"/>
                      <a:pt x="42" y="47"/>
                    </a:cubicBezTo>
                    <a:cubicBezTo>
                      <a:pt x="42" y="47"/>
                      <a:pt x="50" y="42"/>
                      <a:pt x="51" y="40"/>
                    </a:cubicBezTo>
                    <a:cubicBezTo>
                      <a:pt x="51" y="37"/>
                      <a:pt x="51" y="37"/>
                      <a:pt x="51" y="37"/>
                    </a:cubicBezTo>
                    <a:cubicBezTo>
                      <a:pt x="49" y="38"/>
                      <a:pt x="48" y="38"/>
                      <a:pt x="45" y="37"/>
                    </a:cubicBezTo>
                    <a:cubicBezTo>
                      <a:pt x="48" y="36"/>
                      <a:pt x="50" y="36"/>
                      <a:pt x="56" y="36"/>
                    </a:cubicBezTo>
                    <a:cubicBezTo>
                      <a:pt x="61" y="36"/>
                      <a:pt x="62" y="36"/>
                      <a:pt x="65" y="36"/>
                    </a:cubicBezTo>
                    <a:cubicBezTo>
                      <a:pt x="66" y="36"/>
                      <a:pt x="70" y="31"/>
                      <a:pt x="73" y="31"/>
                    </a:cubicBezTo>
                    <a:cubicBezTo>
                      <a:pt x="70" y="28"/>
                      <a:pt x="69" y="27"/>
                      <a:pt x="66" y="25"/>
                    </a:cubicBezTo>
                    <a:cubicBezTo>
                      <a:pt x="70" y="25"/>
                      <a:pt x="71" y="26"/>
                      <a:pt x="74" y="26"/>
                    </a:cubicBezTo>
                    <a:cubicBezTo>
                      <a:pt x="74" y="27"/>
                      <a:pt x="74" y="28"/>
                      <a:pt x="74" y="29"/>
                    </a:cubicBezTo>
                    <a:cubicBezTo>
                      <a:pt x="77" y="29"/>
                      <a:pt x="77" y="29"/>
                      <a:pt x="77" y="29"/>
                    </a:cubicBezTo>
                    <a:cubicBezTo>
                      <a:pt x="81" y="19"/>
                      <a:pt x="106" y="19"/>
                      <a:pt x="113" y="19"/>
                    </a:cubicBezTo>
                    <a:cubicBezTo>
                      <a:pt x="114" y="19"/>
                      <a:pt x="115" y="17"/>
                      <a:pt x="115" y="16"/>
                    </a:cubicBezTo>
                    <a:cubicBezTo>
                      <a:pt x="115" y="16"/>
                      <a:pt x="121" y="17"/>
                      <a:pt x="122" y="18"/>
                    </a:cubicBezTo>
                    <a:cubicBezTo>
                      <a:pt x="122" y="18"/>
                      <a:pt x="121" y="18"/>
                      <a:pt x="121" y="18"/>
                    </a:cubicBezTo>
                    <a:cubicBezTo>
                      <a:pt x="123" y="20"/>
                      <a:pt x="128" y="19"/>
                      <a:pt x="132" y="20"/>
                    </a:cubicBezTo>
                    <a:cubicBezTo>
                      <a:pt x="127" y="20"/>
                      <a:pt x="119" y="24"/>
                      <a:pt x="117" y="26"/>
                    </a:cubicBezTo>
                    <a:cubicBezTo>
                      <a:pt x="105" y="26"/>
                      <a:pt x="105" y="26"/>
                      <a:pt x="105" y="26"/>
                    </a:cubicBezTo>
                    <a:cubicBezTo>
                      <a:pt x="103" y="28"/>
                      <a:pt x="96" y="26"/>
                      <a:pt x="90" y="29"/>
                    </a:cubicBezTo>
                    <a:cubicBezTo>
                      <a:pt x="85" y="29"/>
                      <a:pt x="85" y="29"/>
                      <a:pt x="85" y="29"/>
                    </a:cubicBezTo>
                    <a:cubicBezTo>
                      <a:pt x="85" y="32"/>
                      <a:pt x="90" y="33"/>
                      <a:pt x="93" y="33"/>
                    </a:cubicBezTo>
                    <a:cubicBezTo>
                      <a:pt x="95" y="37"/>
                      <a:pt x="104" y="34"/>
                      <a:pt x="111" y="36"/>
                    </a:cubicBezTo>
                    <a:cubicBezTo>
                      <a:pt x="105" y="39"/>
                      <a:pt x="101" y="38"/>
                      <a:pt x="95" y="40"/>
                    </a:cubicBezTo>
                    <a:cubicBezTo>
                      <a:pt x="97" y="40"/>
                      <a:pt x="94" y="42"/>
                      <a:pt x="91" y="42"/>
                    </a:cubicBezTo>
                    <a:cubicBezTo>
                      <a:pt x="91" y="44"/>
                      <a:pt x="94" y="47"/>
                      <a:pt x="96" y="47"/>
                    </a:cubicBezTo>
                    <a:cubicBezTo>
                      <a:pt x="100" y="47"/>
                      <a:pt x="103" y="46"/>
                      <a:pt x="106" y="43"/>
                    </a:cubicBezTo>
                    <a:cubicBezTo>
                      <a:pt x="107" y="47"/>
                      <a:pt x="111" y="43"/>
                      <a:pt x="115" y="42"/>
                    </a:cubicBezTo>
                    <a:cubicBezTo>
                      <a:pt x="125" y="42"/>
                      <a:pt x="125" y="42"/>
                      <a:pt x="125" y="42"/>
                    </a:cubicBezTo>
                    <a:cubicBezTo>
                      <a:pt x="127" y="48"/>
                      <a:pt x="140" y="54"/>
                      <a:pt x="140" y="55"/>
                    </a:cubicBezTo>
                    <a:cubicBezTo>
                      <a:pt x="140" y="56"/>
                      <a:pt x="141" y="59"/>
                      <a:pt x="141" y="59"/>
                    </a:cubicBezTo>
                    <a:cubicBezTo>
                      <a:pt x="143" y="60"/>
                      <a:pt x="144" y="61"/>
                      <a:pt x="144" y="62"/>
                    </a:cubicBezTo>
                    <a:cubicBezTo>
                      <a:pt x="144" y="65"/>
                      <a:pt x="144" y="65"/>
                      <a:pt x="144" y="65"/>
                    </a:cubicBezTo>
                    <a:cubicBezTo>
                      <a:pt x="147" y="71"/>
                      <a:pt x="147" y="77"/>
                      <a:pt x="154" y="77"/>
                    </a:cubicBezTo>
                    <a:cubicBezTo>
                      <a:pt x="154" y="80"/>
                      <a:pt x="156" y="82"/>
                      <a:pt x="154" y="84"/>
                    </a:cubicBezTo>
                    <a:cubicBezTo>
                      <a:pt x="144" y="79"/>
                      <a:pt x="144" y="79"/>
                      <a:pt x="144" y="79"/>
                    </a:cubicBezTo>
                    <a:cubicBezTo>
                      <a:pt x="137" y="79"/>
                      <a:pt x="137" y="79"/>
                      <a:pt x="137" y="79"/>
                    </a:cubicBezTo>
                    <a:cubicBezTo>
                      <a:pt x="137" y="79"/>
                      <a:pt x="153" y="88"/>
                      <a:pt x="154" y="89"/>
                    </a:cubicBezTo>
                    <a:cubicBezTo>
                      <a:pt x="154" y="93"/>
                      <a:pt x="154" y="93"/>
                      <a:pt x="154" y="93"/>
                    </a:cubicBezTo>
                    <a:cubicBezTo>
                      <a:pt x="149" y="93"/>
                      <a:pt x="147" y="95"/>
                      <a:pt x="140" y="95"/>
                    </a:cubicBezTo>
                    <a:cubicBezTo>
                      <a:pt x="140" y="99"/>
                      <a:pt x="138" y="103"/>
                      <a:pt x="133" y="103"/>
                    </a:cubicBezTo>
                    <a:cubicBezTo>
                      <a:pt x="133" y="105"/>
                      <a:pt x="132" y="106"/>
                      <a:pt x="129" y="106"/>
                    </a:cubicBezTo>
                    <a:cubicBezTo>
                      <a:pt x="131" y="109"/>
                      <a:pt x="131" y="109"/>
                      <a:pt x="131" y="109"/>
                    </a:cubicBezTo>
                    <a:cubicBezTo>
                      <a:pt x="130" y="111"/>
                      <a:pt x="130" y="111"/>
                      <a:pt x="130" y="111"/>
                    </a:cubicBezTo>
                    <a:cubicBezTo>
                      <a:pt x="130" y="112"/>
                      <a:pt x="129" y="115"/>
                      <a:pt x="129" y="115"/>
                    </a:cubicBezTo>
                    <a:cubicBezTo>
                      <a:pt x="129" y="117"/>
                      <a:pt x="130" y="120"/>
                      <a:pt x="134" y="120"/>
                    </a:cubicBezTo>
                    <a:cubicBezTo>
                      <a:pt x="131" y="125"/>
                      <a:pt x="131" y="125"/>
                      <a:pt x="131" y="125"/>
                    </a:cubicBezTo>
                    <a:cubicBezTo>
                      <a:pt x="133" y="129"/>
                      <a:pt x="133" y="129"/>
                      <a:pt x="133" y="129"/>
                    </a:cubicBezTo>
                    <a:cubicBezTo>
                      <a:pt x="134" y="130"/>
                      <a:pt x="136" y="140"/>
                      <a:pt x="140" y="140"/>
                    </a:cubicBezTo>
                    <a:cubicBezTo>
                      <a:pt x="140" y="143"/>
                      <a:pt x="144" y="153"/>
                      <a:pt x="149" y="153"/>
                    </a:cubicBezTo>
                    <a:cubicBezTo>
                      <a:pt x="152" y="153"/>
                      <a:pt x="156" y="151"/>
                      <a:pt x="159" y="153"/>
                    </a:cubicBezTo>
                    <a:cubicBezTo>
                      <a:pt x="161" y="155"/>
                      <a:pt x="158" y="161"/>
                      <a:pt x="164" y="161"/>
                    </a:cubicBezTo>
                    <a:cubicBezTo>
                      <a:pt x="170" y="161"/>
                      <a:pt x="169" y="143"/>
                      <a:pt x="179" y="143"/>
                    </a:cubicBezTo>
                    <a:cubicBezTo>
                      <a:pt x="179" y="138"/>
                      <a:pt x="179" y="138"/>
                      <a:pt x="179" y="138"/>
                    </a:cubicBezTo>
                    <a:cubicBezTo>
                      <a:pt x="179" y="138"/>
                      <a:pt x="184" y="134"/>
                      <a:pt x="187" y="133"/>
                    </a:cubicBezTo>
                    <a:cubicBezTo>
                      <a:pt x="187" y="131"/>
                      <a:pt x="191" y="130"/>
                      <a:pt x="191" y="129"/>
                    </a:cubicBezTo>
                    <a:cubicBezTo>
                      <a:pt x="191" y="125"/>
                      <a:pt x="194" y="129"/>
                      <a:pt x="195" y="123"/>
                    </a:cubicBezTo>
                    <a:cubicBezTo>
                      <a:pt x="194" y="122"/>
                      <a:pt x="197" y="118"/>
                      <a:pt x="197" y="118"/>
                    </a:cubicBezTo>
                    <a:cubicBezTo>
                      <a:pt x="198" y="117"/>
                      <a:pt x="207" y="118"/>
                      <a:pt x="211" y="117"/>
                    </a:cubicBezTo>
                    <a:cubicBezTo>
                      <a:pt x="217" y="115"/>
                      <a:pt x="224" y="114"/>
                      <a:pt x="231" y="111"/>
                    </a:cubicBezTo>
                    <a:cubicBezTo>
                      <a:pt x="233" y="110"/>
                      <a:pt x="238" y="103"/>
                      <a:pt x="240" y="100"/>
                    </a:cubicBezTo>
                    <a:cubicBezTo>
                      <a:pt x="242" y="101"/>
                      <a:pt x="248" y="98"/>
                      <a:pt x="250" y="98"/>
                    </a:cubicBezTo>
                    <a:cubicBezTo>
                      <a:pt x="254" y="98"/>
                      <a:pt x="257" y="99"/>
                      <a:pt x="260" y="97"/>
                    </a:cubicBezTo>
                    <a:cubicBezTo>
                      <a:pt x="271" y="95"/>
                      <a:pt x="271" y="95"/>
                      <a:pt x="271" y="95"/>
                    </a:cubicBezTo>
                    <a:cubicBezTo>
                      <a:pt x="277" y="93"/>
                      <a:pt x="279" y="92"/>
                      <a:pt x="286" y="90"/>
                    </a:cubicBezTo>
                    <a:cubicBezTo>
                      <a:pt x="289" y="90"/>
                      <a:pt x="295" y="87"/>
                      <a:pt x="297" y="8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79" name="Freeform 325"/>
              <p:cNvSpPr>
                <a:spLocks/>
              </p:cNvSpPr>
              <p:nvPr/>
            </p:nvSpPr>
            <p:spPr bwMode="auto">
              <a:xfrm>
                <a:off x="2127" y="584"/>
                <a:ext cx="24" cy="12"/>
              </a:xfrm>
              <a:custGeom>
                <a:avLst/>
                <a:gdLst>
                  <a:gd name="T0" fmla="*/ 9 w 10"/>
                  <a:gd name="T1" fmla="*/ 5 h 5"/>
                  <a:gd name="T2" fmla="*/ 9 w 10"/>
                  <a:gd name="T3" fmla="*/ 2 h 5"/>
                  <a:gd name="T4" fmla="*/ 5 w 10"/>
                  <a:gd name="T5" fmla="*/ 0 h 5"/>
                  <a:gd name="T6" fmla="*/ 2 w 10"/>
                  <a:gd name="T7" fmla="*/ 2 h 5"/>
                  <a:gd name="T8" fmla="*/ 0 w 10"/>
                  <a:gd name="T9" fmla="*/ 2 h 5"/>
                  <a:gd name="T10" fmla="*/ 9 w 10"/>
                  <a:gd name="T11" fmla="*/ 5 h 5"/>
                </a:gdLst>
                <a:ahLst/>
                <a:cxnLst>
                  <a:cxn ang="0">
                    <a:pos x="T0" y="T1"/>
                  </a:cxn>
                  <a:cxn ang="0">
                    <a:pos x="T2" y="T3"/>
                  </a:cxn>
                  <a:cxn ang="0">
                    <a:pos x="T4" y="T5"/>
                  </a:cxn>
                  <a:cxn ang="0">
                    <a:pos x="T6" y="T7"/>
                  </a:cxn>
                  <a:cxn ang="0">
                    <a:pos x="T8" y="T9"/>
                  </a:cxn>
                  <a:cxn ang="0">
                    <a:pos x="T10" y="T11"/>
                  </a:cxn>
                </a:cxnLst>
                <a:rect l="0" t="0" r="r" b="b"/>
                <a:pathLst>
                  <a:path w="10" h="5">
                    <a:moveTo>
                      <a:pt x="9" y="5"/>
                    </a:moveTo>
                    <a:cubicBezTo>
                      <a:pt x="10" y="5"/>
                      <a:pt x="9" y="3"/>
                      <a:pt x="9" y="2"/>
                    </a:cubicBezTo>
                    <a:cubicBezTo>
                      <a:pt x="8" y="1"/>
                      <a:pt x="6" y="0"/>
                      <a:pt x="5" y="0"/>
                    </a:cubicBezTo>
                    <a:cubicBezTo>
                      <a:pt x="5" y="1"/>
                      <a:pt x="3" y="2"/>
                      <a:pt x="2" y="2"/>
                    </a:cubicBezTo>
                    <a:cubicBezTo>
                      <a:pt x="0" y="2"/>
                      <a:pt x="0" y="2"/>
                      <a:pt x="0" y="2"/>
                    </a:cubicBezTo>
                    <a:cubicBezTo>
                      <a:pt x="1" y="4"/>
                      <a:pt x="7" y="5"/>
                      <a:pt x="9"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80" name="Freeform 326"/>
              <p:cNvSpPr>
                <a:spLocks/>
              </p:cNvSpPr>
              <p:nvPr/>
            </p:nvSpPr>
            <p:spPr bwMode="auto">
              <a:xfrm>
                <a:off x="4770" y="2920"/>
                <a:ext cx="64" cy="55"/>
              </a:xfrm>
              <a:custGeom>
                <a:avLst/>
                <a:gdLst>
                  <a:gd name="T0" fmla="*/ 14 w 27"/>
                  <a:gd name="T1" fmla="*/ 4 h 23"/>
                  <a:gd name="T2" fmla="*/ 7 w 27"/>
                  <a:gd name="T3" fmla="*/ 0 h 23"/>
                  <a:gd name="T4" fmla="*/ 0 w 27"/>
                  <a:gd name="T5" fmla="*/ 18 h 23"/>
                  <a:gd name="T6" fmla="*/ 3 w 27"/>
                  <a:gd name="T7" fmla="*/ 23 h 23"/>
                  <a:gd name="T8" fmla="*/ 14 w 27"/>
                  <a:gd name="T9" fmla="*/ 17 h 23"/>
                  <a:gd name="T10" fmla="*/ 15 w 27"/>
                  <a:gd name="T11" fmla="*/ 19 h 23"/>
                  <a:gd name="T12" fmla="*/ 27 w 27"/>
                  <a:gd name="T13" fmla="*/ 0 h 23"/>
                  <a:gd name="T14" fmla="*/ 22 w 27"/>
                  <a:gd name="T15" fmla="*/ 0 h 23"/>
                  <a:gd name="T16" fmla="*/ 14 w 27"/>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3">
                    <a:moveTo>
                      <a:pt x="14" y="4"/>
                    </a:moveTo>
                    <a:cubicBezTo>
                      <a:pt x="12" y="4"/>
                      <a:pt x="11" y="0"/>
                      <a:pt x="7" y="0"/>
                    </a:cubicBezTo>
                    <a:cubicBezTo>
                      <a:pt x="3" y="0"/>
                      <a:pt x="0" y="13"/>
                      <a:pt x="0" y="18"/>
                    </a:cubicBezTo>
                    <a:cubicBezTo>
                      <a:pt x="0" y="21"/>
                      <a:pt x="2" y="22"/>
                      <a:pt x="3" y="23"/>
                    </a:cubicBezTo>
                    <a:cubicBezTo>
                      <a:pt x="10" y="23"/>
                      <a:pt x="10" y="18"/>
                      <a:pt x="14" y="17"/>
                    </a:cubicBezTo>
                    <a:cubicBezTo>
                      <a:pt x="14" y="18"/>
                      <a:pt x="14" y="19"/>
                      <a:pt x="15" y="19"/>
                    </a:cubicBezTo>
                    <a:cubicBezTo>
                      <a:pt x="15" y="12"/>
                      <a:pt x="24" y="9"/>
                      <a:pt x="27" y="0"/>
                    </a:cubicBezTo>
                    <a:cubicBezTo>
                      <a:pt x="22" y="0"/>
                      <a:pt x="22" y="0"/>
                      <a:pt x="22" y="0"/>
                    </a:cubicBezTo>
                    <a:cubicBezTo>
                      <a:pt x="19" y="2"/>
                      <a:pt x="18" y="4"/>
                      <a:pt x="14"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81" name="Freeform 327"/>
              <p:cNvSpPr>
                <a:spLocks/>
              </p:cNvSpPr>
              <p:nvPr/>
            </p:nvSpPr>
            <p:spPr bwMode="auto">
              <a:xfrm>
                <a:off x="4723" y="2332"/>
                <a:ext cx="24" cy="17"/>
              </a:xfrm>
              <a:custGeom>
                <a:avLst/>
                <a:gdLst>
                  <a:gd name="T0" fmla="*/ 0 w 10"/>
                  <a:gd name="T1" fmla="*/ 4 h 7"/>
                  <a:gd name="T2" fmla="*/ 6 w 10"/>
                  <a:gd name="T3" fmla="*/ 7 h 7"/>
                  <a:gd name="T4" fmla="*/ 10 w 10"/>
                  <a:gd name="T5" fmla="*/ 1 h 7"/>
                  <a:gd name="T6" fmla="*/ 6 w 10"/>
                  <a:gd name="T7" fmla="*/ 0 h 7"/>
                  <a:gd name="T8" fmla="*/ 0 w 10"/>
                  <a:gd name="T9" fmla="*/ 4 h 7"/>
                </a:gdLst>
                <a:ahLst/>
                <a:cxnLst>
                  <a:cxn ang="0">
                    <a:pos x="T0" y="T1"/>
                  </a:cxn>
                  <a:cxn ang="0">
                    <a:pos x="T2" y="T3"/>
                  </a:cxn>
                  <a:cxn ang="0">
                    <a:pos x="T4" y="T5"/>
                  </a:cxn>
                  <a:cxn ang="0">
                    <a:pos x="T6" y="T7"/>
                  </a:cxn>
                  <a:cxn ang="0">
                    <a:pos x="T8" y="T9"/>
                  </a:cxn>
                </a:cxnLst>
                <a:rect l="0" t="0" r="r" b="b"/>
                <a:pathLst>
                  <a:path w="10" h="7">
                    <a:moveTo>
                      <a:pt x="0" y="4"/>
                    </a:moveTo>
                    <a:cubicBezTo>
                      <a:pt x="1" y="4"/>
                      <a:pt x="6" y="7"/>
                      <a:pt x="6" y="7"/>
                    </a:cubicBezTo>
                    <a:cubicBezTo>
                      <a:pt x="10" y="7"/>
                      <a:pt x="9" y="3"/>
                      <a:pt x="10" y="1"/>
                    </a:cubicBezTo>
                    <a:cubicBezTo>
                      <a:pt x="9" y="0"/>
                      <a:pt x="6" y="0"/>
                      <a:pt x="6" y="0"/>
                    </a:cubicBezTo>
                    <a:cubicBezTo>
                      <a:pt x="3" y="0"/>
                      <a:pt x="1" y="2"/>
                      <a:pt x="0"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82" name="Freeform 328"/>
              <p:cNvSpPr>
                <a:spLocks/>
              </p:cNvSpPr>
              <p:nvPr/>
            </p:nvSpPr>
            <p:spPr bwMode="auto">
              <a:xfrm>
                <a:off x="5040" y="2916"/>
                <a:ext cx="179" cy="116"/>
              </a:xfrm>
              <a:custGeom>
                <a:avLst/>
                <a:gdLst>
                  <a:gd name="T0" fmla="*/ 72 w 76"/>
                  <a:gd name="T1" fmla="*/ 0 h 49"/>
                  <a:gd name="T2" fmla="*/ 58 w 76"/>
                  <a:gd name="T3" fmla="*/ 8 h 49"/>
                  <a:gd name="T4" fmla="*/ 47 w 76"/>
                  <a:gd name="T5" fmla="*/ 17 h 49"/>
                  <a:gd name="T6" fmla="*/ 45 w 76"/>
                  <a:gd name="T7" fmla="*/ 17 h 49"/>
                  <a:gd name="T8" fmla="*/ 22 w 76"/>
                  <a:gd name="T9" fmla="*/ 27 h 49"/>
                  <a:gd name="T10" fmla="*/ 15 w 76"/>
                  <a:gd name="T11" fmla="*/ 35 h 49"/>
                  <a:gd name="T12" fmla="*/ 10 w 76"/>
                  <a:gd name="T13" fmla="*/ 35 h 49"/>
                  <a:gd name="T14" fmla="*/ 1 w 76"/>
                  <a:gd name="T15" fmla="*/ 41 h 49"/>
                  <a:gd name="T16" fmla="*/ 0 w 76"/>
                  <a:gd name="T17" fmla="*/ 45 h 49"/>
                  <a:gd name="T18" fmla="*/ 4 w 76"/>
                  <a:gd name="T19" fmla="*/ 47 h 49"/>
                  <a:gd name="T20" fmla="*/ 11 w 76"/>
                  <a:gd name="T21" fmla="*/ 49 h 49"/>
                  <a:gd name="T22" fmla="*/ 41 w 76"/>
                  <a:gd name="T23" fmla="*/ 28 h 49"/>
                  <a:gd name="T24" fmla="*/ 49 w 76"/>
                  <a:gd name="T25" fmla="*/ 27 h 49"/>
                  <a:gd name="T26" fmla="*/ 54 w 76"/>
                  <a:gd name="T27" fmla="*/ 24 h 49"/>
                  <a:gd name="T28" fmla="*/ 76 w 76"/>
                  <a:gd name="T29" fmla="*/ 3 h 49"/>
                  <a:gd name="T30" fmla="*/ 72 w 76"/>
                  <a:gd name="T3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49">
                    <a:moveTo>
                      <a:pt x="72" y="0"/>
                    </a:moveTo>
                    <a:cubicBezTo>
                      <a:pt x="65" y="1"/>
                      <a:pt x="64" y="8"/>
                      <a:pt x="58" y="8"/>
                    </a:cubicBezTo>
                    <a:cubicBezTo>
                      <a:pt x="57" y="12"/>
                      <a:pt x="50" y="17"/>
                      <a:pt x="47" y="17"/>
                    </a:cubicBezTo>
                    <a:cubicBezTo>
                      <a:pt x="47" y="17"/>
                      <a:pt x="45" y="17"/>
                      <a:pt x="45" y="17"/>
                    </a:cubicBezTo>
                    <a:cubicBezTo>
                      <a:pt x="39" y="23"/>
                      <a:pt x="31" y="23"/>
                      <a:pt x="22" y="27"/>
                    </a:cubicBezTo>
                    <a:cubicBezTo>
                      <a:pt x="20" y="28"/>
                      <a:pt x="19" y="34"/>
                      <a:pt x="15" y="35"/>
                    </a:cubicBezTo>
                    <a:cubicBezTo>
                      <a:pt x="13" y="35"/>
                      <a:pt x="12" y="36"/>
                      <a:pt x="10" y="35"/>
                    </a:cubicBezTo>
                    <a:cubicBezTo>
                      <a:pt x="8" y="38"/>
                      <a:pt x="7" y="41"/>
                      <a:pt x="1" y="41"/>
                    </a:cubicBezTo>
                    <a:cubicBezTo>
                      <a:pt x="0" y="45"/>
                      <a:pt x="0" y="45"/>
                      <a:pt x="0" y="45"/>
                    </a:cubicBezTo>
                    <a:cubicBezTo>
                      <a:pt x="4" y="47"/>
                      <a:pt x="4" y="47"/>
                      <a:pt x="4" y="47"/>
                    </a:cubicBezTo>
                    <a:cubicBezTo>
                      <a:pt x="8" y="47"/>
                      <a:pt x="6" y="49"/>
                      <a:pt x="11" y="49"/>
                    </a:cubicBezTo>
                    <a:cubicBezTo>
                      <a:pt x="22" y="49"/>
                      <a:pt x="38" y="36"/>
                      <a:pt x="41" y="28"/>
                    </a:cubicBezTo>
                    <a:cubicBezTo>
                      <a:pt x="43" y="31"/>
                      <a:pt x="46" y="27"/>
                      <a:pt x="49" y="27"/>
                    </a:cubicBezTo>
                    <a:cubicBezTo>
                      <a:pt x="52" y="27"/>
                      <a:pt x="53" y="28"/>
                      <a:pt x="54" y="24"/>
                    </a:cubicBezTo>
                    <a:cubicBezTo>
                      <a:pt x="63" y="24"/>
                      <a:pt x="73" y="14"/>
                      <a:pt x="76" y="3"/>
                    </a:cubicBezTo>
                    <a:cubicBezTo>
                      <a:pt x="74" y="3"/>
                      <a:pt x="72" y="3"/>
                      <a:pt x="72"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83" name="Freeform 329"/>
              <p:cNvSpPr>
                <a:spLocks/>
              </p:cNvSpPr>
              <p:nvPr/>
            </p:nvSpPr>
            <p:spPr bwMode="auto">
              <a:xfrm>
                <a:off x="5283" y="2793"/>
                <a:ext cx="16" cy="42"/>
              </a:xfrm>
              <a:custGeom>
                <a:avLst/>
                <a:gdLst>
                  <a:gd name="T0" fmla="*/ 2 w 7"/>
                  <a:gd name="T1" fmla="*/ 0 h 18"/>
                  <a:gd name="T2" fmla="*/ 0 w 7"/>
                  <a:gd name="T3" fmla="*/ 0 h 18"/>
                  <a:gd name="T4" fmla="*/ 3 w 7"/>
                  <a:gd name="T5" fmla="*/ 18 h 18"/>
                  <a:gd name="T6" fmla="*/ 7 w 7"/>
                  <a:gd name="T7" fmla="*/ 10 h 18"/>
                  <a:gd name="T8" fmla="*/ 2 w 7"/>
                  <a:gd name="T9" fmla="*/ 0 h 18"/>
                </a:gdLst>
                <a:ahLst/>
                <a:cxnLst>
                  <a:cxn ang="0">
                    <a:pos x="T0" y="T1"/>
                  </a:cxn>
                  <a:cxn ang="0">
                    <a:pos x="T2" y="T3"/>
                  </a:cxn>
                  <a:cxn ang="0">
                    <a:pos x="T4" y="T5"/>
                  </a:cxn>
                  <a:cxn ang="0">
                    <a:pos x="T6" y="T7"/>
                  </a:cxn>
                  <a:cxn ang="0">
                    <a:pos x="T8" y="T9"/>
                  </a:cxn>
                </a:cxnLst>
                <a:rect l="0" t="0" r="r" b="b"/>
                <a:pathLst>
                  <a:path w="7" h="18">
                    <a:moveTo>
                      <a:pt x="2" y="0"/>
                    </a:moveTo>
                    <a:cubicBezTo>
                      <a:pt x="2" y="0"/>
                      <a:pt x="1" y="0"/>
                      <a:pt x="0" y="0"/>
                    </a:cubicBezTo>
                    <a:cubicBezTo>
                      <a:pt x="0" y="5"/>
                      <a:pt x="0" y="16"/>
                      <a:pt x="3" y="18"/>
                    </a:cubicBezTo>
                    <a:cubicBezTo>
                      <a:pt x="3" y="15"/>
                      <a:pt x="7" y="14"/>
                      <a:pt x="7" y="10"/>
                    </a:cubicBezTo>
                    <a:cubicBezTo>
                      <a:pt x="7" y="5"/>
                      <a:pt x="2" y="3"/>
                      <a:pt x="2"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84" name="Freeform 330"/>
              <p:cNvSpPr>
                <a:spLocks/>
              </p:cNvSpPr>
              <p:nvPr/>
            </p:nvSpPr>
            <p:spPr bwMode="auto">
              <a:xfrm>
                <a:off x="5233" y="2835"/>
                <a:ext cx="102" cy="97"/>
              </a:xfrm>
              <a:custGeom>
                <a:avLst/>
                <a:gdLst>
                  <a:gd name="T0" fmla="*/ 35 w 43"/>
                  <a:gd name="T1" fmla="*/ 12 h 41"/>
                  <a:gd name="T2" fmla="*/ 27 w 43"/>
                  <a:gd name="T3" fmla="*/ 0 h 41"/>
                  <a:gd name="T4" fmla="*/ 27 w 43"/>
                  <a:gd name="T5" fmla="*/ 4 h 41"/>
                  <a:gd name="T6" fmla="*/ 24 w 43"/>
                  <a:gd name="T7" fmla="*/ 0 h 41"/>
                  <a:gd name="T8" fmla="*/ 20 w 43"/>
                  <a:gd name="T9" fmla="*/ 11 h 41"/>
                  <a:gd name="T10" fmla="*/ 5 w 43"/>
                  <a:gd name="T11" fmla="*/ 23 h 41"/>
                  <a:gd name="T12" fmla="*/ 2 w 43"/>
                  <a:gd name="T13" fmla="*/ 25 h 41"/>
                  <a:gd name="T14" fmla="*/ 9 w 43"/>
                  <a:gd name="T15" fmla="*/ 30 h 41"/>
                  <a:gd name="T16" fmla="*/ 9 w 43"/>
                  <a:gd name="T17" fmla="*/ 33 h 41"/>
                  <a:gd name="T18" fmla="*/ 0 w 43"/>
                  <a:gd name="T19" fmla="*/ 38 h 41"/>
                  <a:gd name="T20" fmla="*/ 2 w 43"/>
                  <a:gd name="T21" fmla="*/ 41 h 41"/>
                  <a:gd name="T22" fmla="*/ 22 w 43"/>
                  <a:gd name="T23" fmla="*/ 29 h 41"/>
                  <a:gd name="T24" fmla="*/ 26 w 43"/>
                  <a:gd name="T25" fmla="*/ 23 h 41"/>
                  <a:gd name="T26" fmla="*/ 43 w 43"/>
                  <a:gd name="T27" fmla="*/ 8 h 41"/>
                  <a:gd name="T28" fmla="*/ 35 w 43"/>
                  <a:gd name="T29"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1">
                    <a:moveTo>
                      <a:pt x="35" y="12"/>
                    </a:moveTo>
                    <a:cubicBezTo>
                      <a:pt x="31" y="11"/>
                      <a:pt x="31" y="5"/>
                      <a:pt x="27" y="0"/>
                    </a:cubicBezTo>
                    <a:cubicBezTo>
                      <a:pt x="27" y="1"/>
                      <a:pt x="28" y="4"/>
                      <a:pt x="27" y="4"/>
                    </a:cubicBezTo>
                    <a:cubicBezTo>
                      <a:pt x="24" y="4"/>
                      <a:pt x="24" y="4"/>
                      <a:pt x="24" y="0"/>
                    </a:cubicBezTo>
                    <a:cubicBezTo>
                      <a:pt x="20" y="1"/>
                      <a:pt x="20" y="11"/>
                      <a:pt x="20" y="11"/>
                    </a:cubicBezTo>
                    <a:cubicBezTo>
                      <a:pt x="15" y="15"/>
                      <a:pt x="12" y="20"/>
                      <a:pt x="5" y="23"/>
                    </a:cubicBezTo>
                    <a:cubicBezTo>
                      <a:pt x="2" y="25"/>
                      <a:pt x="2" y="25"/>
                      <a:pt x="2" y="25"/>
                    </a:cubicBezTo>
                    <a:cubicBezTo>
                      <a:pt x="6" y="25"/>
                      <a:pt x="9" y="25"/>
                      <a:pt x="9" y="30"/>
                    </a:cubicBezTo>
                    <a:cubicBezTo>
                      <a:pt x="9" y="31"/>
                      <a:pt x="9" y="32"/>
                      <a:pt x="9" y="33"/>
                    </a:cubicBezTo>
                    <a:cubicBezTo>
                      <a:pt x="6" y="33"/>
                      <a:pt x="0" y="35"/>
                      <a:pt x="0" y="38"/>
                    </a:cubicBezTo>
                    <a:cubicBezTo>
                      <a:pt x="0" y="39"/>
                      <a:pt x="1" y="41"/>
                      <a:pt x="2" y="41"/>
                    </a:cubicBezTo>
                    <a:cubicBezTo>
                      <a:pt x="7" y="41"/>
                      <a:pt x="20" y="32"/>
                      <a:pt x="22" y="29"/>
                    </a:cubicBezTo>
                    <a:cubicBezTo>
                      <a:pt x="23" y="26"/>
                      <a:pt x="23" y="23"/>
                      <a:pt x="26" y="23"/>
                    </a:cubicBezTo>
                    <a:cubicBezTo>
                      <a:pt x="35" y="19"/>
                      <a:pt x="42" y="19"/>
                      <a:pt x="43" y="8"/>
                    </a:cubicBezTo>
                    <a:cubicBezTo>
                      <a:pt x="41" y="8"/>
                      <a:pt x="36" y="11"/>
                      <a:pt x="35"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85" name="Freeform 331"/>
              <p:cNvSpPr>
                <a:spLocks/>
              </p:cNvSpPr>
              <p:nvPr/>
            </p:nvSpPr>
            <p:spPr bwMode="auto">
              <a:xfrm>
                <a:off x="4794" y="2219"/>
                <a:ext cx="16" cy="28"/>
              </a:xfrm>
              <a:custGeom>
                <a:avLst/>
                <a:gdLst>
                  <a:gd name="T0" fmla="*/ 4 w 7"/>
                  <a:gd name="T1" fmla="*/ 12 h 12"/>
                  <a:gd name="T2" fmla="*/ 4 w 7"/>
                  <a:gd name="T3" fmla="*/ 8 h 12"/>
                  <a:gd name="T4" fmla="*/ 7 w 7"/>
                  <a:gd name="T5" fmla="*/ 1 h 12"/>
                  <a:gd name="T6" fmla="*/ 5 w 7"/>
                  <a:gd name="T7" fmla="*/ 0 h 12"/>
                  <a:gd name="T8" fmla="*/ 0 w 7"/>
                  <a:gd name="T9" fmla="*/ 7 h 12"/>
                  <a:gd name="T10" fmla="*/ 4 w 7"/>
                  <a:gd name="T11" fmla="*/ 12 h 12"/>
                </a:gdLst>
                <a:ahLst/>
                <a:cxnLst>
                  <a:cxn ang="0">
                    <a:pos x="T0" y="T1"/>
                  </a:cxn>
                  <a:cxn ang="0">
                    <a:pos x="T2" y="T3"/>
                  </a:cxn>
                  <a:cxn ang="0">
                    <a:pos x="T4" y="T5"/>
                  </a:cxn>
                  <a:cxn ang="0">
                    <a:pos x="T6" y="T7"/>
                  </a:cxn>
                  <a:cxn ang="0">
                    <a:pos x="T8" y="T9"/>
                  </a:cxn>
                  <a:cxn ang="0">
                    <a:pos x="T10" y="T11"/>
                  </a:cxn>
                </a:cxnLst>
                <a:rect l="0" t="0" r="r" b="b"/>
                <a:pathLst>
                  <a:path w="7" h="12">
                    <a:moveTo>
                      <a:pt x="4" y="12"/>
                    </a:moveTo>
                    <a:cubicBezTo>
                      <a:pt x="4" y="11"/>
                      <a:pt x="4" y="10"/>
                      <a:pt x="4" y="8"/>
                    </a:cubicBezTo>
                    <a:cubicBezTo>
                      <a:pt x="4" y="7"/>
                      <a:pt x="7" y="5"/>
                      <a:pt x="7" y="1"/>
                    </a:cubicBezTo>
                    <a:cubicBezTo>
                      <a:pt x="5" y="0"/>
                      <a:pt x="5" y="0"/>
                      <a:pt x="5" y="0"/>
                    </a:cubicBezTo>
                    <a:cubicBezTo>
                      <a:pt x="4" y="1"/>
                      <a:pt x="0" y="5"/>
                      <a:pt x="0" y="7"/>
                    </a:cubicBezTo>
                    <a:cubicBezTo>
                      <a:pt x="0" y="10"/>
                      <a:pt x="2" y="11"/>
                      <a:pt x="4"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86" name="Freeform 332"/>
              <p:cNvSpPr>
                <a:spLocks/>
              </p:cNvSpPr>
              <p:nvPr/>
            </p:nvSpPr>
            <p:spPr bwMode="auto">
              <a:xfrm>
                <a:off x="5054" y="2278"/>
                <a:ext cx="21" cy="26"/>
              </a:xfrm>
              <a:custGeom>
                <a:avLst/>
                <a:gdLst>
                  <a:gd name="T0" fmla="*/ 5 w 9"/>
                  <a:gd name="T1" fmla="*/ 11 h 11"/>
                  <a:gd name="T2" fmla="*/ 9 w 9"/>
                  <a:gd name="T3" fmla="*/ 5 h 11"/>
                  <a:gd name="T4" fmla="*/ 9 w 9"/>
                  <a:gd name="T5" fmla="*/ 0 h 11"/>
                  <a:gd name="T6" fmla="*/ 0 w 9"/>
                  <a:gd name="T7" fmla="*/ 0 h 11"/>
                  <a:gd name="T8" fmla="*/ 5 w 9"/>
                  <a:gd name="T9" fmla="*/ 11 h 11"/>
                </a:gdLst>
                <a:ahLst/>
                <a:cxnLst>
                  <a:cxn ang="0">
                    <a:pos x="T0" y="T1"/>
                  </a:cxn>
                  <a:cxn ang="0">
                    <a:pos x="T2" y="T3"/>
                  </a:cxn>
                  <a:cxn ang="0">
                    <a:pos x="T4" y="T5"/>
                  </a:cxn>
                  <a:cxn ang="0">
                    <a:pos x="T6" y="T7"/>
                  </a:cxn>
                  <a:cxn ang="0">
                    <a:pos x="T8" y="T9"/>
                  </a:cxn>
                </a:cxnLst>
                <a:rect l="0" t="0" r="r" b="b"/>
                <a:pathLst>
                  <a:path w="9" h="11">
                    <a:moveTo>
                      <a:pt x="5" y="11"/>
                    </a:moveTo>
                    <a:cubicBezTo>
                      <a:pt x="6" y="9"/>
                      <a:pt x="9" y="8"/>
                      <a:pt x="9" y="5"/>
                    </a:cubicBezTo>
                    <a:cubicBezTo>
                      <a:pt x="9" y="4"/>
                      <a:pt x="9" y="2"/>
                      <a:pt x="9" y="0"/>
                    </a:cubicBezTo>
                    <a:cubicBezTo>
                      <a:pt x="5" y="0"/>
                      <a:pt x="4" y="0"/>
                      <a:pt x="0" y="0"/>
                    </a:cubicBezTo>
                    <a:cubicBezTo>
                      <a:pt x="0" y="8"/>
                      <a:pt x="2" y="9"/>
                      <a:pt x="5"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87" name="Freeform 333"/>
              <p:cNvSpPr>
                <a:spLocks/>
              </p:cNvSpPr>
              <p:nvPr/>
            </p:nvSpPr>
            <p:spPr bwMode="auto">
              <a:xfrm>
                <a:off x="4598" y="1893"/>
                <a:ext cx="19" cy="40"/>
              </a:xfrm>
              <a:custGeom>
                <a:avLst/>
                <a:gdLst>
                  <a:gd name="T0" fmla="*/ 0 w 8"/>
                  <a:gd name="T1" fmla="*/ 11 h 17"/>
                  <a:gd name="T2" fmla="*/ 5 w 8"/>
                  <a:gd name="T3" fmla="*/ 17 h 17"/>
                  <a:gd name="T4" fmla="*/ 8 w 8"/>
                  <a:gd name="T5" fmla="*/ 11 h 17"/>
                  <a:gd name="T6" fmla="*/ 5 w 8"/>
                  <a:gd name="T7" fmla="*/ 0 h 17"/>
                  <a:gd name="T8" fmla="*/ 0 w 8"/>
                  <a:gd name="T9" fmla="*/ 11 h 17"/>
                </a:gdLst>
                <a:ahLst/>
                <a:cxnLst>
                  <a:cxn ang="0">
                    <a:pos x="T0" y="T1"/>
                  </a:cxn>
                  <a:cxn ang="0">
                    <a:pos x="T2" y="T3"/>
                  </a:cxn>
                  <a:cxn ang="0">
                    <a:pos x="T4" y="T5"/>
                  </a:cxn>
                  <a:cxn ang="0">
                    <a:pos x="T6" y="T7"/>
                  </a:cxn>
                  <a:cxn ang="0">
                    <a:pos x="T8" y="T9"/>
                  </a:cxn>
                </a:cxnLst>
                <a:rect l="0" t="0" r="r" b="b"/>
                <a:pathLst>
                  <a:path w="8" h="17">
                    <a:moveTo>
                      <a:pt x="0" y="11"/>
                    </a:moveTo>
                    <a:cubicBezTo>
                      <a:pt x="1" y="12"/>
                      <a:pt x="3" y="17"/>
                      <a:pt x="5" y="17"/>
                    </a:cubicBezTo>
                    <a:cubicBezTo>
                      <a:pt x="6" y="17"/>
                      <a:pt x="8" y="12"/>
                      <a:pt x="8" y="11"/>
                    </a:cubicBezTo>
                    <a:cubicBezTo>
                      <a:pt x="8" y="6"/>
                      <a:pt x="6" y="3"/>
                      <a:pt x="5" y="0"/>
                    </a:cubicBezTo>
                    <a:cubicBezTo>
                      <a:pt x="2" y="3"/>
                      <a:pt x="2" y="10"/>
                      <a:pt x="0"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88" name="Freeform 334"/>
              <p:cNvSpPr>
                <a:spLocks/>
              </p:cNvSpPr>
              <p:nvPr/>
            </p:nvSpPr>
            <p:spPr bwMode="auto">
              <a:xfrm>
                <a:off x="4629" y="1865"/>
                <a:ext cx="21" cy="28"/>
              </a:xfrm>
              <a:custGeom>
                <a:avLst/>
                <a:gdLst>
                  <a:gd name="T0" fmla="*/ 0 w 9"/>
                  <a:gd name="T1" fmla="*/ 2 h 12"/>
                  <a:gd name="T2" fmla="*/ 6 w 9"/>
                  <a:gd name="T3" fmla="*/ 12 h 12"/>
                  <a:gd name="T4" fmla="*/ 9 w 9"/>
                  <a:gd name="T5" fmla="*/ 12 h 12"/>
                  <a:gd name="T6" fmla="*/ 9 w 9"/>
                  <a:gd name="T7" fmla="*/ 1 h 12"/>
                  <a:gd name="T8" fmla="*/ 0 w 9"/>
                  <a:gd name="T9" fmla="*/ 2 h 12"/>
                </a:gdLst>
                <a:ahLst/>
                <a:cxnLst>
                  <a:cxn ang="0">
                    <a:pos x="T0" y="T1"/>
                  </a:cxn>
                  <a:cxn ang="0">
                    <a:pos x="T2" y="T3"/>
                  </a:cxn>
                  <a:cxn ang="0">
                    <a:pos x="T4" y="T5"/>
                  </a:cxn>
                  <a:cxn ang="0">
                    <a:pos x="T6" y="T7"/>
                  </a:cxn>
                  <a:cxn ang="0">
                    <a:pos x="T8" y="T9"/>
                  </a:cxn>
                </a:cxnLst>
                <a:rect l="0" t="0" r="r" b="b"/>
                <a:pathLst>
                  <a:path w="9" h="12">
                    <a:moveTo>
                      <a:pt x="0" y="2"/>
                    </a:moveTo>
                    <a:cubicBezTo>
                      <a:pt x="2" y="6"/>
                      <a:pt x="6" y="8"/>
                      <a:pt x="6" y="12"/>
                    </a:cubicBezTo>
                    <a:cubicBezTo>
                      <a:pt x="9" y="12"/>
                      <a:pt x="9" y="12"/>
                      <a:pt x="9" y="12"/>
                    </a:cubicBezTo>
                    <a:cubicBezTo>
                      <a:pt x="8" y="6"/>
                      <a:pt x="7" y="6"/>
                      <a:pt x="9" y="1"/>
                    </a:cubicBezTo>
                    <a:cubicBezTo>
                      <a:pt x="6" y="1"/>
                      <a:pt x="2" y="0"/>
                      <a:pt x="0"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89" name="Freeform 335"/>
              <p:cNvSpPr>
                <a:spLocks/>
              </p:cNvSpPr>
              <p:nvPr/>
            </p:nvSpPr>
            <p:spPr bwMode="auto">
              <a:xfrm>
                <a:off x="4621" y="1860"/>
                <a:ext cx="3" cy="2"/>
              </a:xfrm>
              <a:custGeom>
                <a:avLst/>
                <a:gdLst>
                  <a:gd name="T0" fmla="*/ 0 w 3"/>
                  <a:gd name="T1" fmla="*/ 2 h 2"/>
                  <a:gd name="T2" fmla="*/ 3 w 3"/>
                  <a:gd name="T3" fmla="*/ 2 h 2"/>
                  <a:gd name="T4" fmla="*/ 0 w 3"/>
                  <a:gd name="T5" fmla="*/ 0 h 2"/>
                  <a:gd name="T6" fmla="*/ 0 w 3"/>
                  <a:gd name="T7" fmla="*/ 2 h 2"/>
                </a:gdLst>
                <a:ahLst/>
                <a:cxnLst>
                  <a:cxn ang="0">
                    <a:pos x="T0" y="T1"/>
                  </a:cxn>
                  <a:cxn ang="0">
                    <a:pos x="T2" y="T3"/>
                  </a:cxn>
                  <a:cxn ang="0">
                    <a:pos x="T4" y="T5"/>
                  </a:cxn>
                  <a:cxn ang="0">
                    <a:pos x="T6" y="T7"/>
                  </a:cxn>
                </a:cxnLst>
                <a:rect l="0" t="0" r="r" b="b"/>
                <a:pathLst>
                  <a:path w="3" h="2">
                    <a:moveTo>
                      <a:pt x="0" y="2"/>
                    </a:moveTo>
                    <a:lnTo>
                      <a:pt x="3" y="2"/>
                    </a:lnTo>
                    <a:lnTo>
                      <a:pt x="0" y="0"/>
                    </a:lnTo>
                    <a:lnTo>
                      <a:pt x="0" y="2"/>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90" name="Freeform 336"/>
              <p:cNvSpPr>
                <a:spLocks/>
              </p:cNvSpPr>
              <p:nvPr/>
            </p:nvSpPr>
            <p:spPr bwMode="auto">
              <a:xfrm>
                <a:off x="4671" y="2172"/>
                <a:ext cx="21" cy="19"/>
              </a:xfrm>
              <a:custGeom>
                <a:avLst/>
                <a:gdLst>
                  <a:gd name="T0" fmla="*/ 9 w 9"/>
                  <a:gd name="T1" fmla="*/ 4 h 8"/>
                  <a:gd name="T2" fmla="*/ 0 w 9"/>
                  <a:gd name="T3" fmla="*/ 0 h 8"/>
                  <a:gd name="T4" fmla="*/ 0 w 9"/>
                  <a:gd name="T5" fmla="*/ 2 h 8"/>
                  <a:gd name="T6" fmla="*/ 3 w 9"/>
                  <a:gd name="T7" fmla="*/ 8 h 8"/>
                  <a:gd name="T8" fmla="*/ 9 w 9"/>
                  <a:gd name="T9" fmla="*/ 4 h 8"/>
                </a:gdLst>
                <a:ahLst/>
                <a:cxnLst>
                  <a:cxn ang="0">
                    <a:pos x="T0" y="T1"/>
                  </a:cxn>
                  <a:cxn ang="0">
                    <a:pos x="T2" y="T3"/>
                  </a:cxn>
                  <a:cxn ang="0">
                    <a:pos x="T4" y="T5"/>
                  </a:cxn>
                  <a:cxn ang="0">
                    <a:pos x="T6" y="T7"/>
                  </a:cxn>
                  <a:cxn ang="0">
                    <a:pos x="T8" y="T9"/>
                  </a:cxn>
                </a:cxnLst>
                <a:rect l="0" t="0" r="r" b="b"/>
                <a:pathLst>
                  <a:path w="9" h="8">
                    <a:moveTo>
                      <a:pt x="9" y="4"/>
                    </a:moveTo>
                    <a:cubicBezTo>
                      <a:pt x="6" y="0"/>
                      <a:pt x="3" y="3"/>
                      <a:pt x="0" y="0"/>
                    </a:cubicBezTo>
                    <a:cubicBezTo>
                      <a:pt x="0" y="1"/>
                      <a:pt x="0" y="2"/>
                      <a:pt x="0" y="2"/>
                    </a:cubicBezTo>
                    <a:cubicBezTo>
                      <a:pt x="0" y="5"/>
                      <a:pt x="2" y="8"/>
                      <a:pt x="3" y="8"/>
                    </a:cubicBezTo>
                    <a:cubicBezTo>
                      <a:pt x="6" y="8"/>
                      <a:pt x="7" y="4"/>
                      <a:pt x="9"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91" name="Freeform 337"/>
              <p:cNvSpPr>
                <a:spLocks/>
              </p:cNvSpPr>
              <p:nvPr/>
            </p:nvSpPr>
            <p:spPr bwMode="auto">
              <a:xfrm>
                <a:off x="4543" y="2302"/>
                <a:ext cx="31" cy="9"/>
              </a:xfrm>
              <a:custGeom>
                <a:avLst/>
                <a:gdLst>
                  <a:gd name="T0" fmla="*/ 13 w 13"/>
                  <a:gd name="T1" fmla="*/ 3 h 4"/>
                  <a:gd name="T2" fmla="*/ 5 w 13"/>
                  <a:gd name="T3" fmla="*/ 0 h 4"/>
                  <a:gd name="T4" fmla="*/ 0 w 13"/>
                  <a:gd name="T5" fmla="*/ 1 h 4"/>
                  <a:gd name="T6" fmla="*/ 9 w 13"/>
                  <a:gd name="T7" fmla="*/ 4 h 4"/>
                  <a:gd name="T8" fmla="*/ 13 w 13"/>
                  <a:gd name="T9" fmla="*/ 3 h 4"/>
                </a:gdLst>
                <a:ahLst/>
                <a:cxnLst>
                  <a:cxn ang="0">
                    <a:pos x="T0" y="T1"/>
                  </a:cxn>
                  <a:cxn ang="0">
                    <a:pos x="T2" y="T3"/>
                  </a:cxn>
                  <a:cxn ang="0">
                    <a:pos x="T4" y="T5"/>
                  </a:cxn>
                  <a:cxn ang="0">
                    <a:pos x="T6" y="T7"/>
                  </a:cxn>
                  <a:cxn ang="0">
                    <a:pos x="T8" y="T9"/>
                  </a:cxn>
                </a:cxnLst>
                <a:rect l="0" t="0" r="r" b="b"/>
                <a:pathLst>
                  <a:path w="13" h="4">
                    <a:moveTo>
                      <a:pt x="13" y="3"/>
                    </a:moveTo>
                    <a:cubicBezTo>
                      <a:pt x="11" y="1"/>
                      <a:pt x="8" y="0"/>
                      <a:pt x="5" y="0"/>
                    </a:cubicBezTo>
                    <a:cubicBezTo>
                      <a:pt x="4" y="0"/>
                      <a:pt x="1" y="0"/>
                      <a:pt x="0" y="1"/>
                    </a:cubicBezTo>
                    <a:cubicBezTo>
                      <a:pt x="1" y="1"/>
                      <a:pt x="8" y="4"/>
                      <a:pt x="9" y="4"/>
                    </a:cubicBezTo>
                    <a:cubicBezTo>
                      <a:pt x="10" y="4"/>
                      <a:pt x="12" y="3"/>
                      <a:pt x="13"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92" name="Freeform 338"/>
              <p:cNvSpPr>
                <a:spLocks/>
              </p:cNvSpPr>
              <p:nvPr/>
            </p:nvSpPr>
            <p:spPr bwMode="auto">
              <a:xfrm>
                <a:off x="4496" y="2276"/>
                <a:ext cx="24" cy="14"/>
              </a:xfrm>
              <a:custGeom>
                <a:avLst/>
                <a:gdLst>
                  <a:gd name="T0" fmla="*/ 0 w 10"/>
                  <a:gd name="T1" fmla="*/ 4 h 6"/>
                  <a:gd name="T2" fmla="*/ 0 w 10"/>
                  <a:gd name="T3" fmla="*/ 6 h 6"/>
                  <a:gd name="T4" fmla="*/ 4 w 10"/>
                  <a:gd name="T5" fmla="*/ 6 h 6"/>
                  <a:gd name="T6" fmla="*/ 10 w 10"/>
                  <a:gd name="T7" fmla="*/ 1 h 6"/>
                  <a:gd name="T8" fmla="*/ 4 w 10"/>
                  <a:gd name="T9" fmla="*/ 1 h 6"/>
                  <a:gd name="T10" fmla="*/ 0 w 10"/>
                  <a:gd name="T11" fmla="*/ 4 h 6"/>
                </a:gdLst>
                <a:ahLst/>
                <a:cxnLst>
                  <a:cxn ang="0">
                    <a:pos x="T0" y="T1"/>
                  </a:cxn>
                  <a:cxn ang="0">
                    <a:pos x="T2" y="T3"/>
                  </a:cxn>
                  <a:cxn ang="0">
                    <a:pos x="T4" y="T5"/>
                  </a:cxn>
                  <a:cxn ang="0">
                    <a:pos x="T6" y="T7"/>
                  </a:cxn>
                  <a:cxn ang="0">
                    <a:pos x="T8" y="T9"/>
                  </a:cxn>
                  <a:cxn ang="0">
                    <a:pos x="T10" y="T11"/>
                  </a:cxn>
                </a:cxnLst>
                <a:rect l="0" t="0" r="r" b="b"/>
                <a:pathLst>
                  <a:path w="10" h="6">
                    <a:moveTo>
                      <a:pt x="0" y="4"/>
                    </a:moveTo>
                    <a:cubicBezTo>
                      <a:pt x="0" y="5"/>
                      <a:pt x="0" y="6"/>
                      <a:pt x="0" y="6"/>
                    </a:cubicBezTo>
                    <a:cubicBezTo>
                      <a:pt x="4" y="6"/>
                      <a:pt x="4" y="6"/>
                      <a:pt x="4" y="6"/>
                    </a:cubicBezTo>
                    <a:cubicBezTo>
                      <a:pt x="9" y="6"/>
                      <a:pt x="6" y="4"/>
                      <a:pt x="10" y="1"/>
                    </a:cubicBezTo>
                    <a:cubicBezTo>
                      <a:pt x="8" y="1"/>
                      <a:pt x="8" y="1"/>
                      <a:pt x="4" y="1"/>
                    </a:cubicBezTo>
                    <a:cubicBezTo>
                      <a:pt x="3" y="1"/>
                      <a:pt x="0" y="0"/>
                      <a:pt x="0"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93" name="Freeform 339"/>
              <p:cNvSpPr>
                <a:spLocks/>
              </p:cNvSpPr>
              <p:nvPr/>
            </p:nvSpPr>
            <p:spPr bwMode="auto">
              <a:xfrm>
                <a:off x="4525" y="2271"/>
                <a:ext cx="26" cy="16"/>
              </a:xfrm>
              <a:custGeom>
                <a:avLst/>
                <a:gdLst>
                  <a:gd name="T0" fmla="*/ 11 w 11"/>
                  <a:gd name="T1" fmla="*/ 7 h 7"/>
                  <a:gd name="T2" fmla="*/ 1 w 11"/>
                  <a:gd name="T3" fmla="*/ 0 h 7"/>
                  <a:gd name="T4" fmla="*/ 1 w 11"/>
                  <a:gd name="T5" fmla="*/ 7 h 7"/>
                  <a:gd name="T6" fmla="*/ 11 w 11"/>
                  <a:gd name="T7" fmla="*/ 7 h 7"/>
                </a:gdLst>
                <a:ahLst/>
                <a:cxnLst>
                  <a:cxn ang="0">
                    <a:pos x="T0" y="T1"/>
                  </a:cxn>
                  <a:cxn ang="0">
                    <a:pos x="T2" y="T3"/>
                  </a:cxn>
                  <a:cxn ang="0">
                    <a:pos x="T4" y="T5"/>
                  </a:cxn>
                  <a:cxn ang="0">
                    <a:pos x="T6" y="T7"/>
                  </a:cxn>
                </a:cxnLst>
                <a:rect l="0" t="0" r="r" b="b"/>
                <a:pathLst>
                  <a:path w="11" h="7">
                    <a:moveTo>
                      <a:pt x="11" y="7"/>
                    </a:moveTo>
                    <a:cubicBezTo>
                      <a:pt x="8" y="3"/>
                      <a:pt x="4" y="3"/>
                      <a:pt x="1" y="0"/>
                    </a:cubicBezTo>
                    <a:cubicBezTo>
                      <a:pt x="1" y="2"/>
                      <a:pt x="0" y="5"/>
                      <a:pt x="1" y="7"/>
                    </a:cubicBezTo>
                    <a:lnTo>
                      <a:pt x="11" y="7"/>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94" name="Freeform 340"/>
              <p:cNvSpPr>
                <a:spLocks/>
              </p:cNvSpPr>
              <p:nvPr/>
            </p:nvSpPr>
            <p:spPr bwMode="auto">
              <a:xfrm>
                <a:off x="4560" y="2273"/>
                <a:ext cx="26" cy="22"/>
              </a:xfrm>
              <a:custGeom>
                <a:avLst/>
                <a:gdLst>
                  <a:gd name="T0" fmla="*/ 11 w 11"/>
                  <a:gd name="T1" fmla="*/ 8 h 9"/>
                  <a:gd name="T2" fmla="*/ 0 w 11"/>
                  <a:gd name="T3" fmla="*/ 6 h 9"/>
                  <a:gd name="T4" fmla="*/ 6 w 11"/>
                  <a:gd name="T5" fmla="*/ 6 h 9"/>
                  <a:gd name="T6" fmla="*/ 6 w 11"/>
                  <a:gd name="T7" fmla="*/ 9 h 9"/>
                  <a:gd name="T8" fmla="*/ 11 w 11"/>
                  <a:gd name="T9" fmla="*/ 8 h 9"/>
                </a:gdLst>
                <a:ahLst/>
                <a:cxnLst>
                  <a:cxn ang="0">
                    <a:pos x="T0" y="T1"/>
                  </a:cxn>
                  <a:cxn ang="0">
                    <a:pos x="T2" y="T3"/>
                  </a:cxn>
                  <a:cxn ang="0">
                    <a:pos x="T4" y="T5"/>
                  </a:cxn>
                  <a:cxn ang="0">
                    <a:pos x="T6" y="T7"/>
                  </a:cxn>
                  <a:cxn ang="0">
                    <a:pos x="T8" y="T9"/>
                  </a:cxn>
                </a:cxnLst>
                <a:rect l="0" t="0" r="r" b="b"/>
                <a:pathLst>
                  <a:path w="11" h="9">
                    <a:moveTo>
                      <a:pt x="11" y="8"/>
                    </a:moveTo>
                    <a:cubicBezTo>
                      <a:pt x="9" y="1"/>
                      <a:pt x="3" y="0"/>
                      <a:pt x="0" y="6"/>
                    </a:cubicBezTo>
                    <a:cubicBezTo>
                      <a:pt x="3" y="7"/>
                      <a:pt x="5" y="7"/>
                      <a:pt x="6" y="6"/>
                    </a:cubicBezTo>
                    <a:cubicBezTo>
                      <a:pt x="6" y="7"/>
                      <a:pt x="6" y="8"/>
                      <a:pt x="6" y="9"/>
                    </a:cubicBezTo>
                    <a:cubicBezTo>
                      <a:pt x="8" y="8"/>
                      <a:pt x="9" y="8"/>
                      <a:pt x="11"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95" name="Freeform 341"/>
              <p:cNvSpPr>
                <a:spLocks/>
              </p:cNvSpPr>
              <p:nvPr/>
            </p:nvSpPr>
            <p:spPr bwMode="auto">
              <a:xfrm>
                <a:off x="2741" y="1026"/>
                <a:ext cx="19" cy="21"/>
              </a:xfrm>
              <a:custGeom>
                <a:avLst/>
                <a:gdLst>
                  <a:gd name="T0" fmla="*/ 8 w 8"/>
                  <a:gd name="T1" fmla="*/ 3 h 9"/>
                  <a:gd name="T2" fmla="*/ 6 w 8"/>
                  <a:gd name="T3" fmla="*/ 0 h 9"/>
                  <a:gd name="T4" fmla="*/ 0 w 8"/>
                  <a:gd name="T5" fmla="*/ 0 h 9"/>
                  <a:gd name="T6" fmla="*/ 0 w 8"/>
                  <a:gd name="T7" fmla="*/ 2 h 9"/>
                  <a:gd name="T8" fmla="*/ 3 w 8"/>
                  <a:gd name="T9" fmla="*/ 9 h 9"/>
                  <a:gd name="T10" fmla="*/ 8 w 8"/>
                  <a:gd name="T11" fmla="*/ 3 h 9"/>
                </a:gdLst>
                <a:ahLst/>
                <a:cxnLst>
                  <a:cxn ang="0">
                    <a:pos x="T0" y="T1"/>
                  </a:cxn>
                  <a:cxn ang="0">
                    <a:pos x="T2" y="T3"/>
                  </a:cxn>
                  <a:cxn ang="0">
                    <a:pos x="T4" y="T5"/>
                  </a:cxn>
                  <a:cxn ang="0">
                    <a:pos x="T6" y="T7"/>
                  </a:cxn>
                  <a:cxn ang="0">
                    <a:pos x="T8" y="T9"/>
                  </a:cxn>
                  <a:cxn ang="0">
                    <a:pos x="T10" y="T11"/>
                  </a:cxn>
                </a:cxnLst>
                <a:rect l="0" t="0" r="r" b="b"/>
                <a:pathLst>
                  <a:path w="8" h="9">
                    <a:moveTo>
                      <a:pt x="8" y="3"/>
                    </a:moveTo>
                    <a:cubicBezTo>
                      <a:pt x="8" y="2"/>
                      <a:pt x="7" y="1"/>
                      <a:pt x="6" y="0"/>
                    </a:cubicBezTo>
                    <a:cubicBezTo>
                      <a:pt x="3" y="0"/>
                      <a:pt x="3" y="1"/>
                      <a:pt x="0" y="0"/>
                    </a:cubicBezTo>
                    <a:cubicBezTo>
                      <a:pt x="0" y="1"/>
                      <a:pt x="0" y="2"/>
                      <a:pt x="0" y="2"/>
                    </a:cubicBezTo>
                    <a:cubicBezTo>
                      <a:pt x="0" y="5"/>
                      <a:pt x="2" y="7"/>
                      <a:pt x="3" y="9"/>
                    </a:cubicBezTo>
                    <a:cubicBezTo>
                      <a:pt x="6" y="8"/>
                      <a:pt x="8" y="6"/>
                      <a:pt x="8"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96" name="Freeform 342"/>
              <p:cNvSpPr>
                <a:spLocks/>
              </p:cNvSpPr>
              <p:nvPr/>
            </p:nvSpPr>
            <p:spPr bwMode="auto">
              <a:xfrm>
                <a:off x="3433" y="714"/>
                <a:ext cx="29" cy="15"/>
              </a:xfrm>
              <a:custGeom>
                <a:avLst/>
                <a:gdLst>
                  <a:gd name="T0" fmla="*/ 12 w 12"/>
                  <a:gd name="T1" fmla="*/ 3 h 6"/>
                  <a:gd name="T2" fmla="*/ 12 w 12"/>
                  <a:gd name="T3" fmla="*/ 0 h 6"/>
                  <a:gd name="T4" fmla="*/ 0 w 12"/>
                  <a:gd name="T5" fmla="*/ 5 h 6"/>
                  <a:gd name="T6" fmla="*/ 5 w 12"/>
                  <a:gd name="T7" fmla="*/ 6 h 6"/>
                  <a:gd name="T8" fmla="*/ 12 w 12"/>
                  <a:gd name="T9" fmla="*/ 3 h 6"/>
                </a:gdLst>
                <a:ahLst/>
                <a:cxnLst>
                  <a:cxn ang="0">
                    <a:pos x="T0" y="T1"/>
                  </a:cxn>
                  <a:cxn ang="0">
                    <a:pos x="T2" y="T3"/>
                  </a:cxn>
                  <a:cxn ang="0">
                    <a:pos x="T4" y="T5"/>
                  </a:cxn>
                  <a:cxn ang="0">
                    <a:pos x="T6" y="T7"/>
                  </a:cxn>
                  <a:cxn ang="0">
                    <a:pos x="T8" y="T9"/>
                  </a:cxn>
                </a:cxnLst>
                <a:rect l="0" t="0" r="r" b="b"/>
                <a:pathLst>
                  <a:path w="12" h="6">
                    <a:moveTo>
                      <a:pt x="12" y="3"/>
                    </a:moveTo>
                    <a:cubicBezTo>
                      <a:pt x="12" y="2"/>
                      <a:pt x="12" y="0"/>
                      <a:pt x="12" y="0"/>
                    </a:cubicBezTo>
                    <a:cubicBezTo>
                      <a:pt x="7" y="0"/>
                      <a:pt x="4" y="5"/>
                      <a:pt x="0" y="5"/>
                    </a:cubicBezTo>
                    <a:cubicBezTo>
                      <a:pt x="0" y="5"/>
                      <a:pt x="4" y="6"/>
                      <a:pt x="5" y="6"/>
                    </a:cubicBezTo>
                    <a:cubicBezTo>
                      <a:pt x="8" y="6"/>
                      <a:pt x="10" y="6"/>
                      <a:pt x="12"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97" name="Freeform 343"/>
              <p:cNvSpPr>
                <a:spLocks/>
              </p:cNvSpPr>
              <p:nvPr/>
            </p:nvSpPr>
            <p:spPr bwMode="auto">
              <a:xfrm>
                <a:off x="3521" y="603"/>
                <a:ext cx="106" cy="33"/>
              </a:xfrm>
              <a:custGeom>
                <a:avLst/>
                <a:gdLst>
                  <a:gd name="T0" fmla="*/ 11 w 45"/>
                  <a:gd name="T1" fmla="*/ 8 h 14"/>
                  <a:gd name="T2" fmla="*/ 16 w 45"/>
                  <a:gd name="T3" fmla="*/ 8 h 14"/>
                  <a:gd name="T4" fmla="*/ 24 w 45"/>
                  <a:gd name="T5" fmla="*/ 12 h 14"/>
                  <a:gd name="T6" fmla="*/ 41 w 45"/>
                  <a:gd name="T7" fmla="*/ 14 h 14"/>
                  <a:gd name="T8" fmla="*/ 45 w 45"/>
                  <a:gd name="T9" fmla="*/ 12 h 14"/>
                  <a:gd name="T10" fmla="*/ 33 w 45"/>
                  <a:gd name="T11" fmla="*/ 7 h 14"/>
                  <a:gd name="T12" fmla="*/ 31 w 45"/>
                  <a:gd name="T13" fmla="*/ 8 h 14"/>
                  <a:gd name="T14" fmla="*/ 26 w 45"/>
                  <a:gd name="T15" fmla="*/ 3 h 14"/>
                  <a:gd name="T16" fmla="*/ 8 w 45"/>
                  <a:gd name="T17" fmla="*/ 0 h 14"/>
                  <a:gd name="T18" fmla="*/ 0 w 45"/>
                  <a:gd name="T19" fmla="*/ 8 h 14"/>
                  <a:gd name="T20" fmla="*/ 11 w 45"/>
                  <a:gd name="T21"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14">
                    <a:moveTo>
                      <a:pt x="11" y="8"/>
                    </a:moveTo>
                    <a:cubicBezTo>
                      <a:pt x="12" y="8"/>
                      <a:pt x="18" y="8"/>
                      <a:pt x="16" y="8"/>
                    </a:cubicBezTo>
                    <a:cubicBezTo>
                      <a:pt x="17" y="13"/>
                      <a:pt x="21" y="12"/>
                      <a:pt x="24" y="12"/>
                    </a:cubicBezTo>
                    <a:cubicBezTo>
                      <a:pt x="24" y="12"/>
                      <a:pt x="39" y="14"/>
                      <a:pt x="41" y="14"/>
                    </a:cubicBezTo>
                    <a:cubicBezTo>
                      <a:pt x="42" y="14"/>
                      <a:pt x="45" y="13"/>
                      <a:pt x="45" y="12"/>
                    </a:cubicBezTo>
                    <a:cubicBezTo>
                      <a:pt x="41" y="11"/>
                      <a:pt x="38" y="7"/>
                      <a:pt x="33" y="7"/>
                    </a:cubicBezTo>
                    <a:cubicBezTo>
                      <a:pt x="32" y="7"/>
                      <a:pt x="31" y="8"/>
                      <a:pt x="31" y="8"/>
                    </a:cubicBezTo>
                    <a:cubicBezTo>
                      <a:pt x="28" y="8"/>
                      <a:pt x="26" y="5"/>
                      <a:pt x="26" y="3"/>
                    </a:cubicBezTo>
                    <a:cubicBezTo>
                      <a:pt x="22" y="1"/>
                      <a:pt x="15" y="0"/>
                      <a:pt x="8" y="0"/>
                    </a:cubicBezTo>
                    <a:cubicBezTo>
                      <a:pt x="4" y="0"/>
                      <a:pt x="2" y="4"/>
                      <a:pt x="0" y="8"/>
                    </a:cubicBezTo>
                    <a:cubicBezTo>
                      <a:pt x="4" y="7"/>
                      <a:pt x="7" y="8"/>
                      <a:pt x="11"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98" name="Freeform 344"/>
              <p:cNvSpPr>
                <a:spLocks/>
              </p:cNvSpPr>
              <p:nvPr/>
            </p:nvSpPr>
            <p:spPr bwMode="auto">
              <a:xfrm>
                <a:off x="3636" y="622"/>
                <a:ext cx="55" cy="26"/>
              </a:xfrm>
              <a:custGeom>
                <a:avLst/>
                <a:gdLst>
                  <a:gd name="T0" fmla="*/ 4 w 23"/>
                  <a:gd name="T1" fmla="*/ 11 h 11"/>
                  <a:gd name="T2" fmla="*/ 8 w 23"/>
                  <a:gd name="T3" fmla="*/ 10 h 11"/>
                  <a:gd name="T4" fmla="*/ 23 w 23"/>
                  <a:gd name="T5" fmla="*/ 10 h 11"/>
                  <a:gd name="T6" fmla="*/ 23 w 23"/>
                  <a:gd name="T7" fmla="*/ 7 h 11"/>
                  <a:gd name="T8" fmla="*/ 5 w 23"/>
                  <a:gd name="T9" fmla="*/ 0 h 11"/>
                  <a:gd name="T10" fmla="*/ 2 w 23"/>
                  <a:gd name="T11" fmla="*/ 3 h 11"/>
                  <a:gd name="T12" fmla="*/ 0 w 23"/>
                  <a:gd name="T13" fmla="*/ 8 h 11"/>
                  <a:gd name="T14" fmla="*/ 4 w 23"/>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1">
                    <a:moveTo>
                      <a:pt x="4" y="11"/>
                    </a:moveTo>
                    <a:cubicBezTo>
                      <a:pt x="5" y="11"/>
                      <a:pt x="6" y="10"/>
                      <a:pt x="8" y="10"/>
                    </a:cubicBezTo>
                    <a:cubicBezTo>
                      <a:pt x="11" y="10"/>
                      <a:pt x="17" y="11"/>
                      <a:pt x="23" y="10"/>
                    </a:cubicBezTo>
                    <a:cubicBezTo>
                      <a:pt x="23" y="9"/>
                      <a:pt x="23" y="8"/>
                      <a:pt x="23" y="7"/>
                    </a:cubicBezTo>
                    <a:cubicBezTo>
                      <a:pt x="21" y="6"/>
                      <a:pt x="7" y="3"/>
                      <a:pt x="5" y="0"/>
                    </a:cubicBezTo>
                    <a:cubicBezTo>
                      <a:pt x="2" y="3"/>
                      <a:pt x="2" y="3"/>
                      <a:pt x="2" y="3"/>
                    </a:cubicBezTo>
                    <a:cubicBezTo>
                      <a:pt x="2" y="5"/>
                      <a:pt x="0" y="6"/>
                      <a:pt x="0" y="8"/>
                    </a:cubicBezTo>
                    <a:cubicBezTo>
                      <a:pt x="0" y="9"/>
                      <a:pt x="2" y="11"/>
                      <a:pt x="4"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99" name="Freeform 345"/>
              <p:cNvSpPr>
                <a:spLocks/>
              </p:cNvSpPr>
              <p:nvPr/>
            </p:nvSpPr>
            <p:spPr bwMode="auto">
              <a:xfrm>
                <a:off x="3896" y="707"/>
                <a:ext cx="5"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2" y="0"/>
                      <a:pt x="2" y="0"/>
                    </a:cubicBezTo>
                    <a:cubicBezTo>
                      <a:pt x="2" y="0"/>
                      <a:pt x="1" y="0"/>
                      <a:pt x="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00" name="Freeform 346"/>
              <p:cNvSpPr>
                <a:spLocks/>
              </p:cNvSpPr>
              <p:nvPr/>
            </p:nvSpPr>
            <p:spPr bwMode="auto">
              <a:xfrm>
                <a:off x="4092" y="662"/>
                <a:ext cx="95" cy="33"/>
              </a:xfrm>
              <a:custGeom>
                <a:avLst/>
                <a:gdLst>
                  <a:gd name="T0" fmla="*/ 8 w 40"/>
                  <a:gd name="T1" fmla="*/ 11 h 14"/>
                  <a:gd name="T2" fmla="*/ 19 w 40"/>
                  <a:gd name="T3" fmla="*/ 12 h 14"/>
                  <a:gd name="T4" fmla="*/ 40 w 40"/>
                  <a:gd name="T5" fmla="*/ 11 h 14"/>
                  <a:gd name="T6" fmla="*/ 18 w 40"/>
                  <a:gd name="T7" fmla="*/ 4 h 14"/>
                  <a:gd name="T8" fmla="*/ 16 w 40"/>
                  <a:gd name="T9" fmla="*/ 8 h 14"/>
                  <a:gd name="T10" fmla="*/ 0 w 40"/>
                  <a:gd name="T11" fmla="*/ 4 h 14"/>
                  <a:gd name="T12" fmla="*/ 0 w 40"/>
                  <a:gd name="T13" fmla="*/ 7 h 14"/>
                  <a:gd name="T14" fmla="*/ 8 w 40"/>
                  <a:gd name="T15" fmla="*/ 1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14">
                    <a:moveTo>
                      <a:pt x="8" y="11"/>
                    </a:moveTo>
                    <a:cubicBezTo>
                      <a:pt x="8" y="13"/>
                      <a:pt x="17" y="12"/>
                      <a:pt x="19" y="12"/>
                    </a:cubicBezTo>
                    <a:cubicBezTo>
                      <a:pt x="23" y="12"/>
                      <a:pt x="34" y="14"/>
                      <a:pt x="40" y="11"/>
                    </a:cubicBezTo>
                    <a:cubicBezTo>
                      <a:pt x="38" y="6"/>
                      <a:pt x="23" y="4"/>
                      <a:pt x="18" y="4"/>
                    </a:cubicBezTo>
                    <a:cubicBezTo>
                      <a:pt x="18" y="5"/>
                      <a:pt x="18" y="7"/>
                      <a:pt x="16" y="8"/>
                    </a:cubicBezTo>
                    <a:cubicBezTo>
                      <a:pt x="15" y="5"/>
                      <a:pt x="7" y="0"/>
                      <a:pt x="0" y="4"/>
                    </a:cubicBezTo>
                    <a:cubicBezTo>
                      <a:pt x="0" y="6"/>
                      <a:pt x="0" y="6"/>
                      <a:pt x="0" y="7"/>
                    </a:cubicBezTo>
                    <a:cubicBezTo>
                      <a:pt x="5" y="7"/>
                      <a:pt x="3" y="11"/>
                      <a:pt x="8"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01" name="Freeform 347"/>
              <p:cNvSpPr>
                <a:spLocks/>
              </p:cNvSpPr>
              <p:nvPr/>
            </p:nvSpPr>
            <p:spPr bwMode="auto">
              <a:xfrm>
                <a:off x="4199" y="674"/>
                <a:ext cx="63" cy="29"/>
              </a:xfrm>
              <a:custGeom>
                <a:avLst/>
                <a:gdLst>
                  <a:gd name="T0" fmla="*/ 9 w 27"/>
                  <a:gd name="T1" fmla="*/ 7 h 12"/>
                  <a:gd name="T2" fmla="*/ 27 w 27"/>
                  <a:gd name="T3" fmla="*/ 7 h 12"/>
                  <a:gd name="T4" fmla="*/ 15 w 27"/>
                  <a:gd name="T5" fmla="*/ 0 h 12"/>
                  <a:gd name="T6" fmla="*/ 14 w 27"/>
                  <a:gd name="T7" fmla="*/ 2 h 12"/>
                  <a:gd name="T8" fmla="*/ 11 w 27"/>
                  <a:gd name="T9" fmla="*/ 2 h 12"/>
                  <a:gd name="T10" fmla="*/ 0 w 27"/>
                  <a:gd name="T11" fmla="*/ 1 h 12"/>
                  <a:gd name="T12" fmla="*/ 9 w 27"/>
                  <a:gd name="T13" fmla="*/ 7 h 12"/>
                </a:gdLst>
                <a:ahLst/>
                <a:cxnLst>
                  <a:cxn ang="0">
                    <a:pos x="T0" y="T1"/>
                  </a:cxn>
                  <a:cxn ang="0">
                    <a:pos x="T2" y="T3"/>
                  </a:cxn>
                  <a:cxn ang="0">
                    <a:pos x="T4" y="T5"/>
                  </a:cxn>
                  <a:cxn ang="0">
                    <a:pos x="T6" y="T7"/>
                  </a:cxn>
                  <a:cxn ang="0">
                    <a:pos x="T8" y="T9"/>
                  </a:cxn>
                  <a:cxn ang="0">
                    <a:pos x="T10" y="T11"/>
                  </a:cxn>
                  <a:cxn ang="0">
                    <a:pos x="T12" y="T13"/>
                  </a:cxn>
                </a:cxnLst>
                <a:rect l="0" t="0" r="r" b="b"/>
                <a:pathLst>
                  <a:path w="27" h="12">
                    <a:moveTo>
                      <a:pt x="9" y="7"/>
                    </a:moveTo>
                    <a:cubicBezTo>
                      <a:pt x="14" y="12"/>
                      <a:pt x="18" y="7"/>
                      <a:pt x="27" y="7"/>
                    </a:cubicBezTo>
                    <a:cubicBezTo>
                      <a:pt x="23" y="3"/>
                      <a:pt x="19" y="4"/>
                      <a:pt x="15" y="0"/>
                    </a:cubicBezTo>
                    <a:cubicBezTo>
                      <a:pt x="15" y="1"/>
                      <a:pt x="15" y="4"/>
                      <a:pt x="14" y="2"/>
                    </a:cubicBezTo>
                    <a:cubicBezTo>
                      <a:pt x="13" y="3"/>
                      <a:pt x="11" y="2"/>
                      <a:pt x="11" y="2"/>
                    </a:cubicBezTo>
                    <a:cubicBezTo>
                      <a:pt x="7" y="2"/>
                      <a:pt x="4" y="2"/>
                      <a:pt x="0" y="1"/>
                    </a:cubicBezTo>
                    <a:cubicBezTo>
                      <a:pt x="0" y="6"/>
                      <a:pt x="5" y="7"/>
                      <a:pt x="9"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02" name="Freeform 348"/>
              <p:cNvSpPr>
                <a:spLocks/>
              </p:cNvSpPr>
              <p:nvPr/>
            </p:nvSpPr>
            <p:spPr bwMode="auto">
              <a:xfrm>
                <a:off x="4173" y="700"/>
                <a:ext cx="42" cy="17"/>
              </a:xfrm>
              <a:custGeom>
                <a:avLst/>
                <a:gdLst>
                  <a:gd name="T0" fmla="*/ 0 w 18"/>
                  <a:gd name="T1" fmla="*/ 5 h 7"/>
                  <a:gd name="T2" fmla="*/ 12 w 18"/>
                  <a:gd name="T3" fmla="*/ 5 h 7"/>
                  <a:gd name="T4" fmla="*/ 18 w 18"/>
                  <a:gd name="T5" fmla="*/ 5 h 7"/>
                  <a:gd name="T6" fmla="*/ 13 w 18"/>
                  <a:gd name="T7" fmla="*/ 3 h 7"/>
                  <a:gd name="T8" fmla="*/ 9 w 18"/>
                  <a:gd name="T9" fmla="*/ 3 h 7"/>
                  <a:gd name="T10" fmla="*/ 2 w 18"/>
                  <a:gd name="T11" fmla="*/ 2 h 7"/>
                  <a:gd name="T12" fmla="*/ 0 w 18"/>
                  <a:gd name="T13" fmla="*/ 5 h 7"/>
                </a:gdLst>
                <a:ahLst/>
                <a:cxnLst>
                  <a:cxn ang="0">
                    <a:pos x="T0" y="T1"/>
                  </a:cxn>
                  <a:cxn ang="0">
                    <a:pos x="T2" y="T3"/>
                  </a:cxn>
                  <a:cxn ang="0">
                    <a:pos x="T4" y="T5"/>
                  </a:cxn>
                  <a:cxn ang="0">
                    <a:pos x="T6" y="T7"/>
                  </a:cxn>
                  <a:cxn ang="0">
                    <a:pos x="T8" y="T9"/>
                  </a:cxn>
                  <a:cxn ang="0">
                    <a:pos x="T10" y="T11"/>
                  </a:cxn>
                  <a:cxn ang="0">
                    <a:pos x="T12" y="T13"/>
                  </a:cxn>
                </a:cxnLst>
                <a:rect l="0" t="0" r="r" b="b"/>
                <a:pathLst>
                  <a:path w="18" h="7">
                    <a:moveTo>
                      <a:pt x="0" y="5"/>
                    </a:moveTo>
                    <a:cubicBezTo>
                      <a:pt x="7" y="5"/>
                      <a:pt x="9" y="5"/>
                      <a:pt x="12" y="5"/>
                    </a:cubicBezTo>
                    <a:cubicBezTo>
                      <a:pt x="14" y="5"/>
                      <a:pt x="17" y="7"/>
                      <a:pt x="18" y="5"/>
                    </a:cubicBezTo>
                    <a:cubicBezTo>
                      <a:pt x="16" y="2"/>
                      <a:pt x="15" y="0"/>
                      <a:pt x="13" y="3"/>
                    </a:cubicBezTo>
                    <a:cubicBezTo>
                      <a:pt x="9" y="3"/>
                      <a:pt x="9" y="3"/>
                      <a:pt x="9" y="3"/>
                    </a:cubicBezTo>
                    <a:cubicBezTo>
                      <a:pt x="6" y="3"/>
                      <a:pt x="5" y="2"/>
                      <a:pt x="2" y="2"/>
                    </a:cubicBezTo>
                    <a:cubicBezTo>
                      <a:pt x="2" y="2"/>
                      <a:pt x="1" y="3"/>
                      <a:pt x="0"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03" name="Freeform 349"/>
              <p:cNvSpPr>
                <a:spLocks/>
              </p:cNvSpPr>
              <p:nvPr/>
            </p:nvSpPr>
            <p:spPr bwMode="auto">
              <a:xfrm>
                <a:off x="393" y="793"/>
                <a:ext cx="1630" cy="2432"/>
              </a:xfrm>
              <a:custGeom>
                <a:avLst/>
                <a:gdLst>
                  <a:gd name="T0" fmla="*/ 602 w 690"/>
                  <a:gd name="T1" fmla="*/ 585 h 1030"/>
                  <a:gd name="T2" fmla="*/ 576 w 690"/>
                  <a:gd name="T3" fmla="*/ 546 h 1030"/>
                  <a:gd name="T4" fmla="*/ 509 w 690"/>
                  <a:gd name="T5" fmla="*/ 500 h 1030"/>
                  <a:gd name="T6" fmla="*/ 473 w 690"/>
                  <a:gd name="T7" fmla="*/ 492 h 1030"/>
                  <a:gd name="T8" fmla="*/ 433 w 690"/>
                  <a:gd name="T9" fmla="*/ 499 h 1030"/>
                  <a:gd name="T10" fmla="*/ 403 w 690"/>
                  <a:gd name="T11" fmla="*/ 506 h 1030"/>
                  <a:gd name="T12" fmla="*/ 357 w 690"/>
                  <a:gd name="T13" fmla="*/ 450 h 1030"/>
                  <a:gd name="T14" fmla="*/ 311 w 690"/>
                  <a:gd name="T15" fmla="*/ 408 h 1030"/>
                  <a:gd name="T16" fmla="*/ 272 w 690"/>
                  <a:gd name="T17" fmla="*/ 364 h 1030"/>
                  <a:gd name="T18" fmla="*/ 340 w 690"/>
                  <a:gd name="T19" fmla="*/ 328 h 1030"/>
                  <a:gd name="T20" fmla="*/ 388 w 690"/>
                  <a:gd name="T21" fmla="*/ 337 h 1030"/>
                  <a:gd name="T22" fmla="*/ 437 w 690"/>
                  <a:gd name="T23" fmla="*/ 266 h 1030"/>
                  <a:gd name="T24" fmla="*/ 449 w 690"/>
                  <a:gd name="T25" fmla="*/ 252 h 1030"/>
                  <a:gd name="T26" fmla="*/ 514 w 690"/>
                  <a:gd name="T27" fmla="*/ 205 h 1030"/>
                  <a:gd name="T28" fmla="*/ 540 w 690"/>
                  <a:gd name="T29" fmla="*/ 204 h 1030"/>
                  <a:gd name="T30" fmla="*/ 534 w 690"/>
                  <a:gd name="T31" fmla="*/ 180 h 1030"/>
                  <a:gd name="T32" fmla="*/ 553 w 690"/>
                  <a:gd name="T33" fmla="*/ 160 h 1030"/>
                  <a:gd name="T34" fmla="*/ 601 w 690"/>
                  <a:gd name="T35" fmla="*/ 132 h 1030"/>
                  <a:gd name="T36" fmla="*/ 574 w 690"/>
                  <a:gd name="T37" fmla="*/ 99 h 1030"/>
                  <a:gd name="T38" fmla="*/ 548 w 690"/>
                  <a:gd name="T39" fmla="*/ 78 h 1030"/>
                  <a:gd name="T40" fmla="*/ 494 w 690"/>
                  <a:gd name="T41" fmla="*/ 106 h 1030"/>
                  <a:gd name="T42" fmla="*/ 450 w 690"/>
                  <a:gd name="T43" fmla="*/ 124 h 1030"/>
                  <a:gd name="T44" fmla="*/ 404 w 690"/>
                  <a:gd name="T45" fmla="*/ 95 h 1030"/>
                  <a:gd name="T46" fmla="*/ 433 w 690"/>
                  <a:gd name="T47" fmla="*/ 55 h 1030"/>
                  <a:gd name="T48" fmla="*/ 482 w 690"/>
                  <a:gd name="T49" fmla="*/ 36 h 1030"/>
                  <a:gd name="T50" fmla="*/ 517 w 690"/>
                  <a:gd name="T51" fmla="*/ 13 h 1030"/>
                  <a:gd name="T52" fmla="*/ 472 w 690"/>
                  <a:gd name="T53" fmla="*/ 20 h 1030"/>
                  <a:gd name="T54" fmla="*/ 465 w 690"/>
                  <a:gd name="T55" fmla="*/ 0 h 1030"/>
                  <a:gd name="T56" fmla="*/ 436 w 690"/>
                  <a:gd name="T57" fmla="*/ 28 h 1030"/>
                  <a:gd name="T58" fmla="*/ 392 w 690"/>
                  <a:gd name="T59" fmla="*/ 24 h 1030"/>
                  <a:gd name="T60" fmla="*/ 320 w 690"/>
                  <a:gd name="T61" fmla="*/ 15 h 1030"/>
                  <a:gd name="T62" fmla="*/ 240 w 690"/>
                  <a:gd name="T63" fmla="*/ 22 h 1030"/>
                  <a:gd name="T64" fmla="*/ 148 w 690"/>
                  <a:gd name="T65" fmla="*/ 8 h 1030"/>
                  <a:gd name="T66" fmla="*/ 53 w 690"/>
                  <a:gd name="T67" fmla="*/ 52 h 1030"/>
                  <a:gd name="T68" fmla="*/ 14 w 690"/>
                  <a:gd name="T69" fmla="*/ 86 h 1030"/>
                  <a:gd name="T70" fmla="*/ 17 w 690"/>
                  <a:gd name="T71" fmla="*/ 113 h 1030"/>
                  <a:gd name="T72" fmla="*/ 66 w 690"/>
                  <a:gd name="T73" fmla="*/ 97 h 1030"/>
                  <a:gd name="T74" fmla="*/ 114 w 690"/>
                  <a:gd name="T75" fmla="*/ 77 h 1030"/>
                  <a:gd name="T76" fmla="*/ 171 w 690"/>
                  <a:gd name="T77" fmla="*/ 113 h 1030"/>
                  <a:gd name="T78" fmla="*/ 164 w 690"/>
                  <a:gd name="T79" fmla="*/ 139 h 1030"/>
                  <a:gd name="T80" fmla="*/ 175 w 690"/>
                  <a:gd name="T81" fmla="*/ 181 h 1030"/>
                  <a:gd name="T82" fmla="*/ 137 w 690"/>
                  <a:gd name="T83" fmla="*/ 290 h 1030"/>
                  <a:gd name="T84" fmla="*/ 168 w 690"/>
                  <a:gd name="T85" fmla="*/ 375 h 1030"/>
                  <a:gd name="T86" fmla="*/ 171 w 690"/>
                  <a:gd name="T87" fmla="*/ 352 h 1030"/>
                  <a:gd name="T88" fmla="*/ 196 w 690"/>
                  <a:gd name="T89" fmla="*/ 374 h 1030"/>
                  <a:gd name="T90" fmla="*/ 266 w 690"/>
                  <a:gd name="T91" fmla="*/ 453 h 1030"/>
                  <a:gd name="T92" fmla="*/ 347 w 690"/>
                  <a:gd name="T93" fmla="*/ 506 h 1030"/>
                  <a:gd name="T94" fmla="*/ 392 w 690"/>
                  <a:gd name="T95" fmla="*/ 524 h 1030"/>
                  <a:gd name="T96" fmla="*/ 375 w 690"/>
                  <a:gd name="T97" fmla="*/ 601 h 1030"/>
                  <a:gd name="T98" fmla="*/ 404 w 690"/>
                  <a:gd name="T99" fmla="*/ 690 h 1030"/>
                  <a:gd name="T100" fmla="*/ 455 w 690"/>
                  <a:gd name="T101" fmla="*/ 800 h 1030"/>
                  <a:gd name="T102" fmla="*/ 460 w 690"/>
                  <a:gd name="T103" fmla="*/ 922 h 1030"/>
                  <a:gd name="T104" fmla="*/ 475 w 690"/>
                  <a:gd name="T105" fmla="*/ 980 h 1030"/>
                  <a:gd name="T106" fmla="*/ 514 w 690"/>
                  <a:gd name="T107" fmla="*/ 1026 h 1030"/>
                  <a:gd name="T108" fmla="*/ 527 w 690"/>
                  <a:gd name="T109" fmla="*/ 974 h 1030"/>
                  <a:gd name="T110" fmla="*/ 531 w 690"/>
                  <a:gd name="T111" fmla="*/ 911 h 1030"/>
                  <a:gd name="T112" fmla="*/ 571 w 690"/>
                  <a:gd name="T113" fmla="*/ 874 h 1030"/>
                  <a:gd name="T114" fmla="*/ 626 w 690"/>
                  <a:gd name="T115" fmla="*/ 778 h 1030"/>
                  <a:gd name="T116" fmla="*/ 690 w 690"/>
                  <a:gd name="T117" fmla="*/ 645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0" h="1030">
                    <a:moveTo>
                      <a:pt x="676" y="622"/>
                    </a:moveTo>
                    <a:cubicBezTo>
                      <a:pt x="668" y="617"/>
                      <a:pt x="663" y="604"/>
                      <a:pt x="653" y="604"/>
                    </a:cubicBezTo>
                    <a:cubicBezTo>
                      <a:pt x="649" y="604"/>
                      <a:pt x="637" y="601"/>
                      <a:pt x="633" y="601"/>
                    </a:cubicBezTo>
                    <a:cubicBezTo>
                      <a:pt x="626" y="601"/>
                      <a:pt x="625" y="603"/>
                      <a:pt x="624" y="605"/>
                    </a:cubicBezTo>
                    <a:cubicBezTo>
                      <a:pt x="623" y="603"/>
                      <a:pt x="622" y="596"/>
                      <a:pt x="622" y="594"/>
                    </a:cubicBezTo>
                    <a:cubicBezTo>
                      <a:pt x="618" y="594"/>
                      <a:pt x="613" y="588"/>
                      <a:pt x="613" y="588"/>
                    </a:cubicBezTo>
                    <a:cubicBezTo>
                      <a:pt x="608" y="590"/>
                      <a:pt x="604" y="588"/>
                      <a:pt x="602" y="585"/>
                    </a:cubicBezTo>
                    <a:cubicBezTo>
                      <a:pt x="602" y="585"/>
                      <a:pt x="591" y="600"/>
                      <a:pt x="588" y="596"/>
                    </a:cubicBezTo>
                    <a:cubicBezTo>
                      <a:pt x="584" y="596"/>
                      <a:pt x="578" y="595"/>
                      <a:pt x="578" y="591"/>
                    </a:cubicBezTo>
                    <a:cubicBezTo>
                      <a:pt x="578" y="591"/>
                      <a:pt x="571" y="592"/>
                      <a:pt x="569" y="592"/>
                    </a:cubicBezTo>
                    <a:cubicBezTo>
                      <a:pt x="576" y="585"/>
                      <a:pt x="576" y="585"/>
                      <a:pt x="576" y="585"/>
                    </a:cubicBezTo>
                    <a:cubicBezTo>
                      <a:pt x="577" y="575"/>
                      <a:pt x="584" y="574"/>
                      <a:pt x="587" y="569"/>
                    </a:cubicBezTo>
                    <a:cubicBezTo>
                      <a:pt x="584" y="568"/>
                      <a:pt x="584" y="567"/>
                      <a:pt x="584" y="564"/>
                    </a:cubicBezTo>
                    <a:cubicBezTo>
                      <a:pt x="577" y="564"/>
                      <a:pt x="580" y="548"/>
                      <a:pt x="576" y="546"/>
                    </a:cubicBezTo>
                    <a:cubicBezTo>
                      <a:pt x="568" y="543"/>
                      <a:pt x="563" y="540"/>
                      <a:pt x="563" y="534"/>
                    </a:cubicBezTo>
                    <a:cubicBezTo>
                      <a:pt x="559" y="534"/>
                      <a:pt x="561" y="531"/>
                      <a:pt x="559" y="534"/>
                    </a:cubicBezTo>
                    <a:cubicBezTo>
                      <a:pt x="557" y="532"/>
                      <a:pt x="551" y="530"/>
                      <a:pt x="548" y="530"/>
                    </a:cubicBezTo>
                    <a:cubicBezTo>
                      <a:pt x="535" y="531"/>
                      <a:pt x="535" y="531"/>
                      <a:pt x="535" y="531"/>
                    </a:cubicBezTo>
                    <a:cubicBezTo>
                      <a:pt x="530" y="529"/>
                      <a:pt x="530" y="524"/>
                      <a:pt x="527" y="524"/>
                    </a:cubicBezTo>
                    <a:cubicBezTo>
                      <a:pt x="527" y="524"/>
                      <a:pt x="523" y="514"/>
                      <a:pt x="517" y="511"/>
                    </a:cubicBezTo>
                    <a:cubicBezTo>
                      <a:pt x="511" y="510"/>
                      <a:pt x="509" y="505"/>
                      <a:pt x="509" y="500"/>
                    </a:cubicBezTo>
                    <a:cubicBezTo>
                      <a:pt x="508" y="500"/>
                      <a:pt x="507" y="501"/>
                      <a:pt x="506" y="502"/>
                    </a:cubicBezTo>
                    <a:cubicBezTo>
                      <a:pt x="502" y="502"/>
                      <a:pt x="498" y="492"/>
                      <a:pt x="498" y="490"/>
                    </a:cubicBezTo>
                    <a:cubicBezTo>
                      <a:pt x="493" y="490"/>
                      <a:pt x="493" y="490"/>
                      <a:pt x="493" y="490"/>
                    </a:cubicBezTo>
                    <a:cubicBezTo>
                      <a:pt x="490" y="493"/>
                      <a:pt x="489" y="493"/>
                      <a:pt x="486" y="493"/>
                    </a:cubicBezTo>
                    <a:cubicBezTo>
                      <a:pt x="486" y="493"/>
                      <a:pt x="484" y="494"/>
                      <a:pt x="484" y="495"/>
                    </a:cubicBezTo>
                    <a:cubicBezTo>
                      <a:pt x="483" y="495"/>
                      <a:pt x="482" y="497"/>
                      <a:pt x="481" y="497"/>
                    </a:cubicBezTo>
                    <a:cubicBezTo>
                      <a:pt x="479" y="497"/>
                      <a:pt x="474" y="494"/>
                      <a:pt x="473" y="492"/>
                    </a:cubicBezTo>
                    <a:cubicBezTo>
                      <a:pt x="469" y="492"/>
                      <a:pt x="458" y="494"/>
                      <a:pt x="457" y="494"/>
                    </a:cubicBezTo>
                    <a:cubicBezTo>
                      <a:pt x="457" y="484"/>
                      <a:pt x="449" y="486"/>
                      <a:pt x="445" y="481"/>
                    </a:cubicBezTo>
                    <a:cubicBezTo>
                      <a:pt x="445" y="482"/>
                      <a:pt x="444" y="484"/>
                      <a:pt x="445" y="487"/>
                    </a:cubicBezTo>
                    <a:cubicBezTo>
                      <a:pt x="443" y="487"/>
                      <a:pt x="441" y="488"/>
                      <a:pt x="441" y="491"/>
                    </a:cubicBezTo>
                    <a:cubicBezTo>
                      <a:pt x="441" y="496"/>
                      <a:pt x="441" y="495"/>
                      <a:pt x="441" y="500"/>
                    </a:cubicBezTo>
                    <a:cubicBezTo>
                      <a:pt x="441" y="501"/>
                      <a:pt x="437" y="507"/>
                      <a:pt x="437" y="506"/>
                    </a:cubicBezTo>
                    <a:cubicBezTo>
                      <a:pt x="433" y="506"/>
                      <a:pt x="433" y="503"/>
                      <a:pt x="433" y="499"/>
                    </a:cubicBezTo>
                    <a:cubicBezTo>
                      <a:pt x="433" y="490"/>
                      <a:pt x="438" y="488"/>
                      <a:pt x="439" y="482"/>
                    </a:cubicBezTo>
                    <a:cubicBezTo>
                      <a:pt x="439" y="480"/>
                      <a:pt x="439" y="480"/>
                      <a:pt x="439" y="480"/>
                    </a:cubicBezTo>
                    <a:cubicBezTo>
                      <a:pt x="437" y="478"/>
                      <a:pt x="437" y="478"/>
                      <a:pt x="435" y="477"/>
                    </a:cubicBezTo>
                    <a:cubicBezTo>
                      <a:pt x="431" y="481"/>
                      <a:pt x="427" y="485"/>
                      <a:pt x="424" y="487"/>
                    </a:cubicBezTo>
                    <a:cubicBezTo>
                      <a:pt x="422" y="487"/>
                      <a:pt x="420" y="487"/>
                      <a:pt x="420" y="487"/>
                    </a:cubicBezTo>
                    <a:cubicBezTo>
                      <a:pt x="417" y="492"/>
                      <a:pt x="412" y="487"/>
                      <a:pt x="410" y="489"/>
                    </a:cubicBezTo>
                    <a:cubicBezTo>
                      <a:pt x="405" y="494"/>
                      <a:pt x="408" y="499"/>
                      <a:pt x="403" y="506"/>
                    </a:cubicBezTo>
                    <a:cubicBezTo>
                      <a:pt x="402" y="508"/>
                      <a:pt x="400" y="510"/>
                      <a:pt x="399" y="511"/>
                    </a:cubicBezTo>
                    <a:cubicBezTo>
                      <a:pt x="392" y="511"/>
                      <a:pt x="390" y="502"/>
                      <a:pt x="382" y="502"/>
                    </a:cubicBezTo>
                    <a:cubicBezTo>
                      <a:pt x="375" y="502"/>
                      <a:pt x="373" y="508"/>
                      <a:pt x="366" y="508"/>
                    </a:cubicBezTo>
                    <a:cubicBezTo>
                      <a:pt x="363" y="508"/>
                      <a:pt x="361" y="507"/>
                      <a:pt x="359" y="505"/>
                    </a:cubicBezTo>
                    <a:cubicBezTo>
                      <a:pt x="355" y="501"/>
                      <a:pt x="351" y="494"/>
                      <a:pt x="351" y="488"/>
                    </a:cubicBezTo>
                    <a:cubicBezTo>
                      <a:pt x="351" y="476"/>
                      <a:pt x="356" y="464"/>
                      <a:pt x="356" y="459"/>
                    </a:cubicBezTo>
                    <a:cubicBezTo>
                      <a:pt x="356" y="456"/>
                      <a:pt x="357" y="455"/>
                      <a:pt x="357" y="450"/>
                    </a:cubicBezTo>
                    <a:cubicBezTo>
                      <a:pt x="353" y="450"/>
                      <a:pt x="344" y="449"/>
                      <a:pt x="335" y="451"/>
                    </a:cubicBezTo>
                    <a:cubicBezTo>
                      <a:pt x="328" y="451"/>
                      <a:pt x="322" y="454"/>
                      <a:pt x="321" y="453"/>
                    </a:cubicBezTo>
                    <a:cubicBezTo>
                      <a:pt x="323" y="451"/>
                      <a:pt x="328" y="442"/>
                      <a:pt x="326" y="437"/>
                    </a:cubicBezTo>
                    <a:cubicBezTo>
                      <a:pt x="326" y="436"/>
                      <a:pt x="329" y="429"/>
                      <a:pt x="330" y="425"/>
                    </a:cubicBezTo>
                    <a:cubicBezTo>
                      <a:pt x="330" y="411"/>
                      <a:pt x="337" y="409"/>
                      <a:pt x="339" y="407"/>
                    </a:cubicBezTo>
                    <a:cubicBezTo>
                      <a:pt x="339" y="407"/>
                      <a:pt x="338" y="404"/>
                      <a:pt x="338" y="402"/>
                    </a:cubicBezTo>
                    <a:cubicBezTo>
                      <a:pt x="336" y="402"/>
                      <a:pt x="314" y="403"/>
                      <a:pt x="311" y="408"/>
                    </a:cubicBezTo>
                    <a:cubicBezTo>
                      <a:pt x="308" y="415"/>
                      <a:pt x="310" y="421"/>
                      <a:pt x="304" y="427"/>
                    </a:cubicBezTo>
                    <a:cubicBezTo>
                      <a:pt x="303" y="428"/>
                      <a:pt x="296" y="426"/>
                      <a:pt x="294" y="427"/>
                    </a:cubicBezTo>
                    <a:cubicBezTo>
                      <a:pt x="292" y="427"/>
                      <a:pt x="285" y="431"/>
                      <a:pt x="283" y="431"/>
                    </a:cubicBezTo>
                    <a:cubicBezTo>
                      <a:pt x="277" y="431"/>
                      <a:pt x="267" y="418"/>
                      <a:pt x="265" y="412"/>
                    </a:cubicBezTo>
                    <a:cubicBezTo>
                      <a:pt x="265" y="409"/>
                      <a:pt x="265" y="399"/>
                      <a:pt x="265" y="397"/>
                    </a:cubicBezTo>
                    <a:cubicBezTo>
                      <a:pt x="265" y="392"/>
                      <a:pt x="262" y="373"/>
                      <a:pt x="272" y="372"/>
                    </a:cubicBezTo>
                    <a:cubicBezTo>
                      <a:pt x="271" y="369"/>
                      <a:pt x="272" y="367"/>
                      <a:pt x="272" y="364"/>
                    </a:cubicBezTo>
                    <a:cubicBezTo>
                      <a:pt x="274" y="360"/>
                      <a:pt x="271" y="355"/>
                      <a:pt x="273" y="353"/>
                    </a:cubicBezTo>
                    <a:cubicBezTo>
                      <a:pt x="280" y="346"/>
                      <a:pt x="295" y="334"/>
                      <a:pt x="305" y="334"/>
                    </a:cubicBezTo>
                    <a:cubicBezTo>
                      <a:pt x="307" y="334"/>
                      <a:pt x="309" y="337"/>
                      <a:pt x="311" y="337"/>
                    </a:cubicBezTo>
                    <a:cubicBezTo>
                      <a:pt x="311" y="337"/>
                      <a:pt x="319" y="341"/>
                      <a:pt x="320" y="341"/>
                    </a:cubicBezTo>
                    <a:cubicBezTo>
                      <a:pt x="322" y="341"/>
                      <a:pt x="327" y="338"/>
                      <a:pt x="331" y="338"/>
                    </a:cubicBezTo>
                    <a:cubicBezTo>
                      <a:pt x="330" y="335"/>
                      <a:pt x="326" y="334"/>
                      <a:pt x="326" y="331"/>
                    </a:cubicBezTo>
                    <a:cubicBezTo>
                      <a:pt x="326" y="326"/>
                      <a:pt x="337" y="328"/>
                      <a:pt x="340" y="328"/>
                    </a:cubicBezTo>
                    <a:cubicBezTo>
                      <a:pt x="343" y="328"/>
                      <a:pt x="358" y="332"/>
                      <a:pt x="362" y="332"/>
                    </a:cubicBezTo>
                    <a:cubicBezTo>
                      <a:pt x="362" y="332"/>
                      <a:pt x="364" y="332"/>
                      <a:pt x="367" y="332"/>
                    </a:cubicBezTo>
                    <a:cubicBezTo>
                      <a:pt x="371" y="332"/>
                      <a:pt x="374" y="338"/>
                      <a:pt x="374" y="342"/>
                    </a:cubicBezTo>
                    <a:cubicBezTo>
                      <a:pt x="374" y="363"/>
                      <a:pt x="381" y="366"/>
                      <a:pt x="381" y="373"/>
                    </a:cubicBezTo>
                    <a:cubicBezTo>
                      <a:pt x="386" y="373"/>
                      <a:pt x="386" y="373"/>
                      <a:pt x="386" y="373"/>
                    </a:cubicBezTo>
                    <a:cubicBezTo>
                      <a:pt x="388" y="370"/>
                      <a:pt x="389" y="361"/>
                      <a:pt x="390" y="355"/>
                    </a:cubicBezTo>
                    <a:cubicBezTo>
                      <a:pt x="390" y="355"/>
                      <a:pt x="388" y="339"/>
                      <a:pt x="388" y="337"/>
                    </a:cubicBezTo>
                    <a:cubicBezTo>
                      <a:pt x="388" y="336"/>
                      <a:pt x="388" y="328"/>
                      <a:pt x="388" y="327"/>
                    </a:cubicBezTo>
                    <a:cubicBezTo>
                      <a:pt x="388" y="316"/>
                      <a:pt x="395" y="314"/>
                      <a:pt x="403" y="309"/>
                    </a:cubicBezTo>
                    <a:cubicBezTo>
                      <a:pt x="405" y="308"/>
                      <a:pt x="414" y="297"/>
                      <a:pt x="417" y="296"/>
                    </a:cubicBezTo>
                    <a:cubicBezTo>
                      <a:pt x="429" y="292"/>
                      <a:pt x="429" y="285"/>
                      <a:pt x="436" y="277"/>
                    </a:cubicBezTo>
                    <a:cubicBezTo>
                      <a:pt x="435" y="276"/>
                      <a:pt x="434" y="274"/>
                      <a:pt x="434" y="274"/>
                    </a:cubicBezTo>
                    <a:cubicBezTo>
                      <a:pt x="433" y="274"/>
                      <a:pt x="433" y="271"/>
                      <a:pt x="437" y="270"/>
                    </a:cubicBezTo>
                    <a:cubicBezTo>
                      <a:pt x="437" y="266"/>
                      <a:pt x="437" y="266"/>
                      <a:pt x="437" y="266"/>
                    </a:cubicBezTo>
                    <a:cubicBezTo>
                      <a:pt x="435" y="266"/>
                      <a:pt x="433" y="262"/>
                      <a:pt x="433" y="260"/>
                    </a:cubicBezTo>
                    <a:cubicBezTo>
                      <a:pt x="433" y="260"/>
                      <a:pt x="437" y="254"/>
                      <a:pt x="441" y="252"/>
                    </a:cubicBezTo>
                    <a:cubicBezTo>
                      <a:pt x="440" y="258"/>
                      <a:pt x="440" y="262"/>
                      <a:pt x="440" y="268"/>
                    </a:cubicBezTo>
                    <a:cubicBezTo>
                      <a:pt x="442" y="265"/>
                      <a:pt x="445" y="262"/>
                      <a:pt x="445" y="259"/>
                    </a:cubicBezTo>
                    <a:cubicBezTo>
                      <a:pt x="445" y="256"/>
                      <a:pt x="444" y="254"/>
                      <a:pt x="445" y="249"/>
                    </a:cubicBezTo>
                    <a:cubicBezTo>
                      <a:pt x="446" y="249"/>
                      <a:pt x="446" y="249"/>
                      <a:pt x="446" y="249"/>
                    </a:cubicBezTo>
                    <a:cubicBezTo>
                      <a:pt x="446" y="250"/>
                      <a:pt x="447" y="252"/>
                      <a:pt x="449" y="252"/>
                    </a:cubicBezTo>
                    <a:cubicBezTo>
                      <a:pt x="449" y="253"/>
                      <a:pt x="449" y="254"/>
                      <a:pt x="449" y="255"/>
                    </a:cubicBezTo>
                    <a:cubicBezTo>
                      <a:pt x="451" y="251"/>
                      <a:pt x="456" y="250"/>
                      <a:pt x="456" y="244"/>
                    </a:cubicBezTo>
                    <a:cubicBezTo>
                      <a:pt x="456" y="239"/>
                      <a:pt x="456" y="239"/>
                      <a:pt x="456" y="239"/>
                    </a:cubicBezTo>
                    <a:cubicBezTo>
                      <a:pt x="461" y="237"/>
                      <a:pt x="470" y="233"/>
                      <a:pt x="477" y="233"/>
                    </a:cubicBezTo>
                    <a:cubicBezTo>
                      <a:pt x="482" y="233"/>
                      <a:pt x="486" y="234"/>
                      <a:pt x="485" y="228"/>
                    </a:cubicBezTo>
                    <a:cubicBezTo>
                      <a:pt x="484" y="229"/>
                      <a:pt x="485" y="217"/>
                      <a:pt x="490" y="216"/>
                    </a:cubicBezTo>
                    <a:cubicBezTo>
                      <a:pt x="499" y="213"/>
                      <a:pt x="506" y="209"/>
                      <a:pt x="514" y="205"/>
                    </a:cubicBezTo>
                    <a:cubicBezTo>
                      <a:pt x="516" y="204"/>
                      <a:pt x="518" y="204"/>
                      <a:pt x="518" y="204"/>
                    </a:cubicBezTo>
                    <a:cubicBezTo>
                      <a:pt x="520" y="204"/>
                      <a:pt x="524" y="199"/>
                      <a:pt x="527" y="199"/>
                    </a:cubicBezTo>
                    <a:cubicBezTo>
                      <a:pt x="531" y="199"/>
                      <a:pt x="531" y="202"/>
                      <a:pt x="535" y="203"/>
                    </a:cubicBezTo>
                    <a:cubicBezTo>
                      <a:pt x="531" y="206"/>
                      <a:pt x="514" y="204"/>
                      <a:pt x="514" y="215"/>
                    </a:cubicBezTo>
                    <a:cubicBezTo>
                      <a:pt x="514" y="216"/>
                      <a:pt x="515" y="216"/>
                      <a:pt x="517" y="216"/>
                    </a:cubicBezTo>
                    <a:cubicBezTo>
                      <a:pt x="518" y="215"/>
                      <a:pt x="522" y="216"/>
                      <a:pt x="526" y="214"/>
                    </a:cubicBezTo>
                    <a:cubicBezTo>
                      <a:pt x="531" y="210"/>
                      <a:pt x="535" y="207"/>
                      <a:pt x="540" y="204"/>
                    </a:cubicBezTo>
                    <a:cubicBezTo>
                      <a:pt x="543" y="202"/>
                      <a:pt x="546" y="204"/>
                      <a:pt x="549" y="202"/>
                    </a:cubicBezTo>
                    <a:cubicBezTo>
                      <a:pt x="549" y="199"/>
                      <a:pt x="549" y="199"/>
                      <a:pt x="549" y="199"/>
                    </a:cubicBezTo>
                    <a:cubicBezTo>
                      <a:pt x="542" y="200"/>
                      <a:pt x="529" y="199"/>
                      <a:pt x="529" y="190"/>
                    </a:cubicBezTo>
                    <a:cubicBezTo>
                      <a:pt x="529" y="187"/>
                      <a:pt x="532" y="186"/>
                      <a:pt x="534" y="183"/>
                    </a:cubicBezTo>
                    <a:cubicBezTo>
                      <a:pt x="531" y="182"/>
                      <a:pt x="530" y="183"/>
                      <a:pt x="528" y="183"/>
                    </a:cubicBezTo>
                    <a:cubicBezTo>
                      <a:pt x="528" y="183"/>
                      <a:pt x="522" y="178"/>
                      <a:pt x="524" y="178"/>
                    </a:cubicBezTo>
                    <a:cubicBezTo>
                      <a:pt x="527" y="178"/>
                      <a:pt x="531" y="180"/>
                      <a:pt x="534" y="180"/>
                    </a:cubicBezTo>
                    <a:cubicBezTo>
                      <a:pt x="536" y="180"/>
                      <a:pt x="539" y="177"/>
                      <a:pt x="539" y="173"/>
                    </a:cubicBezTo>
                    <a:cubicBezTo>
                      <a:pt x="539" y="170"/>
                      <a:pt x="535" y="169"/>
                      <a:pt x="532" y="169"/>
                    </a:cubicBezTo>
                    <a:cubicBezTo>
                      <a:pt x="519" y="169"/>
                      <a:pt x="508" y="181"/>
                      <a:pt x="497" y="187"/>
                    </a:cubicBezTo>
                    <a:cubicBezTo>
                      <a:pt x="494" y="188"/>
                      <a:pt x="495" y="193"/>
                      <a:pt x="490" y="193"/>
                    </a:cubicBezTo>
                    <a:cubicBezTo>
                      <a:pt x="491" y="186"/>
                      <a:pt x="502" y="177"/>
                      <a:pt x="509" y="175"/>
                    </a:cubicBezTo>
                    <a:cubicBezTo>
                      <a:pt x="519" y="171"/>
                      <a:pt x="522" y="160"/>
                      <a:pt x="535" y="160"/>
                    </a:cubicBezTo>
                    <a:cubicBezTo>
                      <a:pt x="542" y="160"/>
                      <a:pt x="547" y="160"/>
                      <a:pt x="553" y="160"/>
                    </a:cubicBezTo>
                    <a:cubicBezTo>
                      <a:pt x="567" y="163"/>
                      <a:pt x="567" y="163"/>
                      <a:pt x="567" y="163"/>
                    </a:cubicBezTo>
                    <a:cubicBezTo>
                      <a:pt x="571" y="163"/>
                      <a:pt x="574" y="158"/>
                      <a:pt x="574" y="158"/>
                    </a:cubicBezTo>
                    <a:cubicBezTo>
                      <a:pt x="574" y="152"/>
                      <a:pt x="584" y="154"/>
                      <a:pt x="589" y="149"/>
                    </a:cubicBezTo>
                    <a:cubicBezTo>
                      <a:pt x="592" y="152"/>
                      <a:pt x="596" y="150"/>
                      <a:pt x="599" y="146"/>
                    </a:cubicBezTo>
                    <a:cubicBezTo>
                      <a:pt x="598" y="145"/>
                      <a:pt x="597" y="144"/>
                      <a:pt x="596" y="142"/>
                    </a:cubicBezTo>
                    <a:cubicBezTo>
                      <a:pt x="601" y="141"/>
                      <a:pt x="601" y="141"/>
                      <a:pt x="601" y="136"/>
                    </a:cubicBezTo>
                    <a:cubicBezTo>
                      <a:pt x="601" y="135"/>
                      <a:pt x="601" y="133"/>
                      <a:pt x="601" y="132"/>
                    </a:cubicBezTo>
                    <a:cubicBezTo>
                      <a:pt x="596" y="134"/>
                      <a:pt x="598" y="132"/>
                      <a:pt x="592" y="132"/>
                    </a:cubicBezTo>
                    <a:cubicBezTo>
                      <a:pt x="589" y="132"/>
                      <a:pt x="584" y="134"/>
                      <a:pt x="584" y="134"/>
                    </a:cubicBezTo>
                    <a:cubicBezTo>
                      <a:pt x="581" y="134"/>
                      <a:pt x="592" y="131"/>
                      <a:pt x="594" y="125"/>
                    </a:cubicBezTo>
                    <a:cubicBezTo>
                      <a:pt x="586" y="123"/>
                      <a:pt x="580" y="120"/>
                      <a:pt x="575" y="112"/>
                    </a:cubicBezTo>
                    <a:cubicBezTo>
                      <a:pt x="576" y="112"/>
                      <a:pt x="579" y="112"/>
                      <a:pt x="580" y="107"/>
                    </a:cubicBezTo>
                    <a:cubicBezTo>
                      <a:pt x="578" y="106"/>
                      <a:pt x="577" y="102"/>
                      <a:pt x="577" y="100"/>
                    </a:cubicBezTo>
                    <a:cubicBezTo>
                      <a:pt x="576" y="100"/>
                      <a:pt x="575" y="100"/>
                      <a:pt x="574" y="99"/>
                    </a:cubicBezTo>
                    <a:cubicBezTo>
                      <a:pt x="575" y="97"/>
                      <a:pt x="576" y="96"/>
                      <a:pt x="576" y="93"/>
                    </a:cubicBezTo>
                    <a:cubicBezTo>
                      <a:pt x="576" y="93"/>
                      <a:pt x="573" y="87"/>
                      <a:pt x="572" y="83"/>
                    </a:cubicBezTo>
                    <a:cubicBezTo>
                      <a:pt x="568" y="86"/>
                      <a:pt x="551" y="102"/>
                      <a:pt x="546" y="99"/>
                    </a:cubicBezTo>
                    <a:cubicBezTo>
                      <a:pt x="544" y="100"/>
                      <a:pt x="542" y="102"/>
                      <a:pt x="539" y="102"/>
                    </a:cubicBezTo>
                    <a:cubicBezTo>
                      <a:pt x="540" y="99"/>
                      <a:pt x="544" y="98"/>
                      <a:pt x="544" y="93"/>
                    </a:cubicBezTo>
                    <a:cubicBezTo>
                      <a:pt x="543" y="93"/>
                      <a:pt x="542" y="93"/>
                      <a:pt x="540" y="93"/>
                    </a:cubicBezTo>
                    <a:cubicBezTo>
                      <a:pt x="543" y="91"/>
                      <a:pt x="543" y="83"/>
                      <a:pt x="548" y="78"/>
                    </a:cubicBezTo>
                    <a:cubicBezTo>
                      <a:pt x="548" y="78"/>
                      <a:pt x="540" y="77"/>
                      <a:pt x="539" y="76"/>
                    </a:cubicBezTo>
                    <a:cubicBezTo>
                      <a:pt x="539" y="76"/>
                      <a:pt x="538" y="70"/>
                      <a:pt x="536" y="70"/>
                    </a:cubicBezTo>
                    <a:cubicBezTo>
                      <a:pt x="533" y="69"/>
                      <a:pt x="531" y="71"/>
                      <a:pt x="531" y="66"/>
                    </a:cubicBezTo>
                    <a:cubicBezTo>
                      <a:pt x="510" y="66"/>
                      <a:pt x="510" y="66"/>
                      <a:pt x="510" y="66"/>
                    </a:cubicBezTo>
                    <a:cubicBezTo>
                      <a:pt x="507" y="71"/>
                      <a:pt x="496" y="77"/>
                      <a:pt x="500" y="83"/>
                    </a:cubicBezTo>
                    <a:cubicBezTo>
                      <a:pt x="500" y="83"/>
                      <a:pt x="488" y="94"/>
                      <a:pt x="488" y="97"/>
                    </a:cubicBezTo>
                    <a:cubicBezTo>
                      <a:pt x="488" y="100"/>
                      <a:pt x="494" y="100"/>
                      <a:pt x="494" y="106"/>
                    </a:cubicBezTo>
                    <a:cubicBezTo>
                      <a:pt x="494" y="117"/>
                      <a:pt x="476" y="126"/>
                      <a:pt x="467" y="126"/>
                    </a:cubicBezTo>
                    <a:cubicBezTo>
                      <a:pt x="467" y="141"/>
                      <a:pt x="460" y="149"/>
                      <a:pt x="453" y="157"/>
                    </a:cubicBezTo>
                    <a:cubicBezTo>
                      <a:pt x="452" y="156"/>
                      <a:pt x="450" y="154"/>
                      <a:pt x="450" y="152"/>
                    </a:cubicBezTo>
                    <a:cubicBezTo>
                      <a:pt x="447" y="152"/>
                      <a:pt x="444" y="146"/>
                      <a:pt x="444" y="144"/>
                    </a:cubicBezTo>
                    <a:cubicBezTo>
                      <a:pt x="444" y="140"/>
                      <a:pt x="446" y="135"/>
                      <a:pt x="449" y="131"/>
                    </a:cubicBezTo>
                    <a:cubicBezTo>
                      <a:pt x="446" y="129"/>
                      <a:pt x="446" y="129"/>
                      <a:pt x="446" y="129"/>
                    </a:cubicBezTo>
                    <a:cubicBezTo>
                      <a:pt x="449" y="128"/>
                      <a:pt x="449" y="127"/>
                      <a:pt x="450" y="124"/>
                    </a:cubicBezTo>
                    <a:cubicBezTo>
                      <a:pt x="445" y="123"/>
                      <a:pt x="445" y="123"/>
                      <a:pt x="445" y="123"/>
                    </a:cubicBezTo>
                    <a:cubicBezTo>
                      <a:pt x="444" y="123"/>
                      <a:pt x="433" y="129"/>
                      <a:pt x="433" y="123"/>
                    </a:cubicBezTo>
                    <a:cubicBezTo>
                      <a:pt x="425" y="120"/>
                      <a:pt x="422" y="111"/>
                      <a:pt x="414" y="106"/>
                    </a:cubicBezTo>
                    <a:cubicBezTo>
                      <a:pt x="405" y="110"/>
                      <a:pt x="405" y="110"/>
                      <a:pt x="405" y="110"/>
                    </a:cubicBezTo>
                    <a:cubicBezTo>
                      <a:pt x="404" y="110"/>
                      <a:pt x="402" y="109"/>
                      <a:pt x="402" y="107"/>
                    </a:cubicBezTo>
                    <a:cubicBezTo>
                      <a:pt x="404" y="105"/>
                      <a:pt x="404" y="105"/>
                      <a:pt x="404" y="105"/>
                    </a:cubicBezTo>
                    <a:cubicBezTo>
                      <a:pt x="403" y="104"/>
                      <a:pt x="404" y="99"/>
                      <a:pt x="404" y="95"/>
                    </a:cubicBezTo>
                    <a:cubicBezTo>
                      <a:pt x="399" y="95"/>
                      <a:pt x="399" y="95"/>
                      <a:pt x="399" y="95"/>
                    </a:cubicBezTo>
                    <a:cubicBezTo>
                      <a:pt x="399" y="86"/>
                      <a:pt x="412" y="74"/>
                      <a:pt x="420" y="73"/>
                    </a:cubicBezTo>
                    <a:cubicBezTo>
                      <a:pt x="420" y="71"/>
                      <a:pt x="420" y="71"/>
                      <a:pt x="420" y="70"/>
                    </a:cubicBezTo>
                    <a:cubicBezTo>
                      <a:pt x="423" y="70"/>
                      <a:pt x="424" y="66"/>
                      <a:pt x="429" y="66"/>
                    </a:cubicBezTo>
                    <a:cubicBezTo>
                      <a:pt x="433" y="64"/>
                      <a:pt x="437" y="65"/>
                      <a:pt x="440" y="60"/>
                    </a:cubicBezTo>
                    <a:cubicBezTo>
                      <a:pt x="437" y="57"/>
                      <a:pt x="433" y="57"/>
                      <a:pt x="430" y="55"/>
                    </a:cubicBezTo>
                    <a:cubicBezTo>
                      <a:pt x="433" y="55"/>
                      <a:pt x="433" y="55"/>
                      <a:pt x="433" y="55"/>
                    </a:cubicBezTo>
                    <a:cubicBezTo>
                      <a:pt x="442" y="58"/>
                      <a:pt x="442" y="58"/>
                      <a:pt x="442" y="58"/>
                    </a:cubicBezTo>
                    <a:cubicBezTo>
                      <a:pt x="450" y="58"/>
                      <a:pt x="461" y="50"/>
                      <a:pt x="469" y="48"/>
                    </a:cubicBezTo>
                    <a:cubicBezTo>
                      <a:pt x="469" y="48"/>
                      <a:pt x="469" y="46"/>
                      <a:pt x="469" y="45"/>
                    </a:cubicBezTo>
                    <a:cubicBezTo>
                      <a:pt x="463" y="45"/>
                      <a:pt x="455" y="47"/>
                      <a:pt x="454" y="41"/>
                    </a:cubicBezTo>
                    <a:cubicBezTo>
                      <a:pt x="459" y="41"/>
                      <a:pt x="459" y="41"/>
                      <a:pt x="459" y="41"/>
                    </a:cubicBezTo>
                    <a:cubicBezTo>
                      <a:pt x="460" y="42"/>
                      <a:pt x="465" y="44"/>
                      <a:pt x="469" y="44"/>
                    </a:cubicBezTo>
                    <a:cubicBezTo>
                      <a:pt x="475" y="44"/>
                      <a:pt x="477" y="39"/>
                      <a:pt x="482" y="36"/>
                    </a:cubicBezTo>
                    <a:cubicBezTo>
                      <a:pt x="483" y="36"/>
                      <a:pt x="485" y="40"/>
                      <a:pt x="487" y="40"/>
                    </a:cubicBezTo>
                    <a:cubicBezTo>
                      <a:pt x="489" y="40"/>
                      <a:pt x="490" y="38"/>
                      <a:pt x="493" y="37"/>
                    </a:cubicBezTo>
                    <a:cubicBezTo>
                      <a:pt x="492" y="36"/>
                      <a:pt x="493" y="36"/>
                      <a:pt x="494" y="34"/>
                    </a:cubicBezTo>
                    <a:cubicBezTo>
                      <a:pt x="494" y="36"/>
                      <a:pt x="497" y="37"/>
                      <a:pt x="498" y="37"/>
                    </a:cubicBezTo>
                    <a:cubicBezTo>
                      <a:pt x="506" y="37"/>
                      <a:pt x="509" y="31"/>
                      <a:pt x="511" y="25"/>
                    </a:cubicBezTo>
                    <a:cubicBezTo>
                      <a:pt x="512" y="22"/>
                      <a:pt x="517" y="21"/>
                      <a:pt x="517" y="19"/>
                    </a:cubicBezTo>
                    <a:cubicBezTo>
                      <a:pt x="517" y="17"/>
                      <a:pt x="517" y="15"/>
                      <a:pt x="517" y="13"/>
                    </a:cubicBezTo>
                    <a:cubicBezTo>
                      <a:pt x="514" y="13"/>
                      <a:pt x="511" y="12"/>
                      <a:pt x="509" y="12"/>
                    </a:cubicBezTo>
                    <a:cubicBezTo>
                      <a:pt x="504" y="12"/>
                      <a:pt x="498" y="13"/>
                      <a:pt x="498" y="19"/>
                    </a:cubicBezTo>
                    <a:cubicBezTo>
                      <a:pt x="491" y="19"/>
                      <a:pt x="487" y="25"/>
                      <a:pt x="482" y="30"/>
                    </a:cubicBezTo>
                    <a:cubicBezTo>
                      <a:pt x="482" y="30"/>
                      <a:pt x="478" y="30"/>
                      <a:pt x="477" y="30"/>
                    </a:cubicBezTo>
                    <a:cubicBezTo>
                      <a:pt x="478" y="25"/>
                      <a:pt x="482" y="25"/>
                      <a:pt x="483" y="19"/>
                    </a:cubicBezTo>
                    <a:cubicBezTo>
                      <a:pt x="483" y="19"/>
                      <a:pt x="478" y="19"/>
                      <a:pt x="477" y="18"/>
                    </a:cubicBezTo>
                    <a:cubicBezTo>
                      <a:pt x="475" y="19"/>
                      <a:pt x="475" y="19"/>
                      <a:pt x="472" y="20"/>
                    </a:cubicBezTo>
                    <a:cubicBezTo>
                      <a:pt x="472" y="21"/>
                      <a:pt x="472" y="22"/>
                      <a:pt x="472" y="22"/>
                    </a:cubicBezTo>
                    <a:cubicBezTo>
                      <a:pt x="471" y="22"/>
                      <a:pt x="469" y="23"/>
                      <a:pt x="469" y="22"/>
                    </a:cubicBezTo>
                    <a:cubicBezTo>
                      <a:pt x="469" y="20"/>
                      <a:pt x="470" y="19"/>
                      <a:pt x="471" y="16"/>
                    </a:cubicBezTo>
                    <a:cubicBezTo>
                      <a:pt x="470" y="16"/>
                      <a:pt x="468" y="16"/>
                      <a:pt x="466" y="16"/>
                    </a:cubicBezTo>
                    <a:cubicBezTo>
                      <a:pt x="467" y="13"/>
                      <a:pt x="472" y="14"/>
                      <a:pt x="472" y="12"/>
                    </a:cubicBezTo>
                    <a:cubicBezTo>
                      <a:pt x="472" y="8"/>
                      <a:pt x="469" y="6"/>
                      <a:pt x="469" y="0"/>
                    </a:cubicBezTo>
                    <a:cubicBezTo>
                      <a:pt x="467" y="0"/>
                      <a:pt x="465" y="0"/>
                      <a:pt x="465" y="0"/>
                    </a:cubicBezTo>
                    <a:cubicBezTo>
                      <a:pt x="460" y="0"/>
                      <a:pt x="449" y="8"/>
                      <a:pt x="449" y="11"/>
                    </a:cubicBezTo>
                    <a:cubicBezTo>
                      <a:pt x="449" y="13"/>
                      <a:pt x="449" y="16"/>
                      <a:pt x="451" y="16"/>
                    </a:cubicBezTo>
                    <a:cubicBezTo>
                      <a:pt x="452" y="16"/>
                      <a:pt x="457" y="16"/>
                      <a:pt x="457" y="17"/>
                    </a:cubicBezTo>
                    <a:cubicBezTo>
                      <a:pt x="457" y="24"/>
                      <a:pt x="449" y="25"/>
                      <a:pt x="441" y="25"/>
                    </a:cubicBezTo>
                    <a:cubicBezTo>
                      <a:pt x="440" y="28"/>
                      <a:pt x="440" y="28"/>
                      <a:pt x="441" y="31"/>
                    </a:cubicBezTo>
                    <a:cubicBezTo>
                      <a:pt x="436" y="31"/>
                      <a:pt x="436" y="31"/>
                      <a:pt x="436" y="31"/>
                    </a:cubicBezTo>
                    <a:cubicBezTo>
                      <a:pt x="436" y="30"/>
                      <a:pt x="436" y="29"/>
                      <a:pt x="436" y="28"/>
                    </a:cubicBezTo>
                    <a:cubicBezTo>
                      <a:pt x="436" y="26"/>
                      <a:pt x="437" y="25"/>
                      <a:pt x="437" y="23"/>
                    </a:cubicBezTo>
                    <a:cubicBezTo>
                      <a:pt x="433" y="23"/>
                      <a:pt x="433" y="23"/>
                      <a:pt x="433" y="23"/>
                    </a:cubicBezTo>
                    <a:cubicBezTo>
                      <a:pt x="433" y="24"/>
                      <a:pt x="431" y="25"/>
                      <a:pt x="430" y="25"/>
                    </a:cubicBezTo>
                    <a:cubicBezTo>
                      <a:pt x="429" y="28"/>
                      <a:pt x="428" y="30"/>
                      <a:pt x="425" y="30"/>
                    </a:cubicBezTo>
                    <a:cubicBezTo>
                      <a:pt x="424" y="30"/>
                      <a:pt x="422" y="27"/>
                      <a:pt x="419" y="27"/>
                    </a:cubicBezTo>
                    <a:cubicBezTo>
                      <a:pt x="415" y="27"/>
                      <a:pt x="414" y="29"/>
                      <a:pt x="409" y="29"/>
                    </a:cubicBezTo>
                    <a:cubicBezTo>
                      <a:pt x="403" y="29"/>
                      <a:pt x="399" y="24"/>
                      <a:pt x="392" y="24"/>
                    </a:cubicBezTo>
                    <a:cubicBezTo>
                      <a:pt x="377" y="28"/>
                      <a:pt x="377" y="28"/>
                      <a:pt x="377" y="28"/>
                    </a:cubicBezTo>
                    <a:cubicBezTo>
                      <a:pt x="375" y="33"/>
                      <a:pt x="375" y="33"/>
                      <a:pt x="375" y="33"/>
                    </a:cubicBezTo>
                    <a:cubicBezTo>
                      <a:pt x="371" y="33"/>
                      <a:pt x="370" y="28"/>
                      <a:pt x="367" y="28"/>
                    </a:cubicBezTo>
                    <a:cubicBezTo>
                      <a:pt x="363" y="28"/>
                      <a:pt x="359" y="31"/>
                      <a:pt x="355" y="31"/>
                    </a:cubicBezTo>
                    <a:cubicBezTo>
                      <a:pt x="349" y="31"/>
                      <a:pt x="345" y="31"/>
                      <a:pt x="340" y="28"/>
                    </a:cubicBezTo>
                    <a:cubicBezTo>
                      <a:pt x="343" y="25"/>
                      <a:pt x="345" y="25"/>
                      <a:pt x="347" y="23"/>
                    </a:cubicBezTo>
                    <a:cubicBezTo>
                      <a:pt x="343" y="20"/>
                      <a:pt x="323" y="15"/>
                      <a:pt x="320" y="15"/>
                    </a:cubicBezTo>
                    <a:cubicBezTo>
                      <a:pt x="320" y="15"/>
                      <a:pt x="317" y="16"/>
                      <a:pt x="315" y="16"/>
                    </a:cubicBezTo>
                    <a:cubicBezTo>
                      <a:pt x="313" y="17"/>
                      <a:pt x="306" y="18"/>
                      <a:pt x="306" y="16"/>
                    </a:cubicBezTo>
                    <a:cubicBezTo>
                      <a:pt x="303" y="17"/>
                      <a:pt x="302" y="19"/>
                      <a:pt x="298" y="19"/>
                    </a:cubicBezTo>
                    <a:cubicBezTo>
                      <a:pt x="295" y="19"/>
                      <a:pt x="293" y="14"/>
                      <a:pt x="294" y="12"/>
                    </a:cubicBezTo>
                    <a:cubicBezTo>
                      <a:pt x="290" y="13"/>
                      <a:pt x="287" y="16"/>
                      <a:pt x="282" y="15"/>
                    </a:cubicBezTo>
                    <a:cubicBezTo>
                      <a:pt x="263" y="15"/>
                      <a:pt x="263" y="15"/>
                      <a:pt x="263" y="15"/>
                    </a:cubicBezTo>
                    <a:cubicBezTo>
                      <a:pt x="240" y="22"/>
                      <a:pt x="240" y="22"/>
                      <a:pt x="240" y="22"/>
                    </a:cubicBezTo>
                    <a:cubicBezTo>
                      <a:pt x="234" y="22"/>
                      <a:pt x="231" y="15"/>
                      <a:pt x="225" y="15"/>
                    </a:cubicBezTo>
                    <a:cubicBezTo>
                      <a:pt x="223" y="15"/>
                      <a:pt x="222" y="16"/>
                      <a:pt x="220" y="15"/>
                    </a:cubicBezTo>
                    <a:cubicBezTo>
                      <a:pt x="219" y="15"/>
                      <a:pt x="216" y="14"/>
                      <a:pt x="214" y="13"/>
                    </a:cubicBezTo>
                    <a:cubicBezTo>
                      <a:pt x="204" y="16"/>
                      <a:pt x="204" y="16"/>
                      <a:pt x="204" y="16"/>
                    </a:cubicBezTo>
                    <a:cubicBezTo>
                      <a:pt x="192" y="16"/>
                      <a:pt x="178" y="8"/>
                      <a:pt x="167" y="8"/>
                    </a:cubicBezTo>
                    <a:cubicBezTo>
                      <a:pt x="167" y="8"/>
                      <a:pt x="160" y="8"/>
                      <a:pt x="156" y="8"/>
                    </a:cubicBezTo>
                    <a:cubicBezTo>
                      <a:pt x="157" y="7"/>
                      <a:pt x="153" y="8"/>
                      <a:pt x="148" y="8"/>
                    </a:cubicBezTo>
                    <a:cubicBezTo>
                      <a:pt x="143" y="8"/>
                      <a:pt x="143" y="9"/>
                      <a:pt x="138" y="9"/>
                    </a:cubicBezTo>
                    <a:cubicBezTo>
                      <a:pt x="121" y="9"/>
                      <a:pt x="110" y="16"/>
                      <a:pt x="94" y="20"/>
                    </a:cubicBezTo>
                    <a:cubicBezTo>
                      <a:pt x="89" y="24"/>
                      <a:pt x="85" y="26"/>
                      <a:pt x="81" y="30"/>
                    </a:cubicBezTo>
                    <a:cubicBezTo>
                      <a:pt x="84" y="34"/>
                      <a:pt x="92" y="33"/>
                      <a:pt x="93" y="40"/>
                    </a:cubicBezTo>
                    <a:cubicBezTo>
                      <a:pt x="92" y="41"/>
                      <a:pt x="88" y="39"/>
                      <a:pt x="86" y="42"/>
                    </a:cubicBezTo>
                    <a:cubicBezTo>
                      <a:pt x="66" y="42"/>
                      <a:pt x="66" y="42"/>
                      <a:pt x="66" y="42"/>
                    </a:cubicBezTo>
                    <a:cubicBezTo>
                      <a:pt x="62" y="45"/>
                      <a:pt x="55" y="50"/>
                      <a:pt x="53" y="52"/>
                    </a:cubicBezTo>
                    <a:cubicBezTo>
                      <a:pt x="55" y="50"/>
                      <a:pt x="60" y="54"/>
                      <a:pt x="63" y="54"/>
                    </a:cubicBezTo>
                    <a:cubicBezTo>
                      <a:pt x="65" y="54"/>
                      <a:pt x="68" y="51"/>
                      <a:pt x="69" y="50"/>
                    </a:cubicBezTo>
                    <a:cubicBezTo>
                      <a:pt x="73" y="50"/>
                      <a:pt x="73" y="50"/>
                      <a:pt x="73" y="50"/>
                    </a:cubicBezTo>
                    <a:cubicBezTo>
                      <a:pt x="71" y="63"/>
                      <a:pt x="56" y="55"/>
                      <a:pt x="48" y="65"/>
                    </a:cubicBezTo>
                    <a:cubicBezTo>
                      <a:pt x="44" y="60"/>
                      <a:pt x="44" y="60"/>
                      <a:pt x="44" y="60"/>
                    </a:cubicBezTo>
                    <a:cubicBezTo>
                      <a:pt x="40" y="63"/>
                      <a:pt x="37" y="66"/>
                      <a:pt x="33" y="69"/>
                    </a:cubicBezTo>
                    <a:cubicBezTo>
                      <a:pt x="26" y="75"/>
                      <a:pt x="20" y="81"/>
                      <a:pt x="14" y="86"/>
                    </a:cubicBezTo>
                    <a:cubicBezTo>
                      <a:pt x="14" y="87"/>
                      <a:pt x="14" y="87"/>
                      <a:pt x="14" y="87"/>
                    </a:cubicBezTo>
                    <a:cubicBezTo>
                      <a:pt x="20" y="89"/>
                      <a:pt x="24" y="84"/>
                      <a:pt x="31" y="83"/>
                    </a:cubicBezTo>
                    <a:cubicBezTo>
                      <a:pt x="29" y="87"/>
                      <a:pt x="19" y="93"/>
                      <a:pt x="19" y="96"/>
                    </a:cubicBezTo>
                    <a:cubicBezTo>
                      <a:pt x="19" y="98"/>
                      <a:pt x="30" y="99"/>
                      <a:pt x="31" y="99"/>
                    </a:cubicBezTo>
                    <a:cubicBezTo>
                      <a:pt x="33" y="99"/>
                      <a:pt x="36" y="95"/>
                      <a:pt x="38" y="94"/>
                    </a:cubicBezTo>
                    <a:cubicBezTo>
                      <a:pt x="39" y="95"/>
                      <a:pt x="40" y="96"/>
                      <a:pt x="43" y="98"/>
                    </a:cubicBezTo>
                    <a:cubicBezTo>
                      <a:pt x="35" y="103"/>
                      <a:pt x="27" y="110"/>
                      <a:pt x="17" y="113"/>
                    </a:cubicBezTo>
                    <a:cubicBezTo>
                      <a:pt x="14" y="114"/>
                      <a:pt x="6" y="114"/>
                      <a:pt x="3" y="117"/>
                    </a:cubicBezTo>
                    <a:cubicBezTo>
                      <a:pt x="0" y="120"/>
                      <a:pt x="3" y="118"/>
                      <a:pt x="2" y="122"/>
                    </a:cubicBezTo>
                    <a:cubicBezTo>
                      <a:pt x="4" y="123"/>
                      <a:pt x="4" y="123"/>
                      <a:pt x="4" y="123"/>
                    </a:cubicBezTo>
                    <a:cubicBezTo>
                      <a:pt x="12" y="119"/>
                      <a:pt x="16" y="120"/>
                      <a:pt x="24" y="115"/>
                    </a:cubicBezTo>
                    <a:cubicBezTo>
                      <a:pt x="33" y="112"/>
                      <a:pt x="35" y="110"/>
                      <a:pt x="45" y="106"/>
                    </a:cubicBezTo>
                    <a:cubicBezTo>
                      <a:pt x="48" y="105"/>
                      <a:pt x="52" y="100"/>
                      <a:pt x="57" y="98"/>
                    </a:cubicBezTo>
                    <a:cubicBezTo>
                      <a:pt x="58" y="98"/>
                      <a:pt x="64" y="100"/>
                      <a:pt x="66" y="97"/>
                    </a:cubicBezTo>
                    <a:cubicBezTo>
                      <a:pt x="68" y="94"/>
                      <a:pt x="67" y="90"/>
                      <a:pt x="72" y="89"/>
                    </a:cubicBezTo>
                    <a:cubicBezTo>
                      <a:pt x="79" y="87"/>
                      <a:pt x="85" y="83"/>
                      <a:pt x="92" y="78"/>
                    </a:cubicBezTo>
                    <a:cubicBezTo>
                      <a:pt x="100" y="78"/>
                      <a:pt x="100" y="78"/>
                      <a:pt x="100" y="78"/>
                    </a:cubicBezTo>
                    <a:cubicBezTo>
                      <a:pt x="97" y="88"/>
                      <a:pt x="90" y="79"/>
                      <a:pt x="83" y="87"/>
                    </a:cubicBezTo>
                    <a:cubicBezTo>
                      <a:pt x="84" y="88"/>
                      <a:pt x="80" y="94"/>
                      <a:pt x="81" y="94"/>
                    </a:cubicBezTo>
                    <a:cubicBezTo>
                      <a:pt x="86" y="94"/>
                      <a:pt x="104" y="89"/>
                      <a:pt x="108" y="83"/>
                    </a:cubicBezTo>
                    <a:cubicBezTo>
                      <a:pt x="110" y="82"/>
                      <a:pt x="110" y="77"/>
                      <a:pt x="114" y="77"/>
                    </a:cubicBezTo>
                    <a:cubicBezTo>
                      <a:pt x="118" y="77"/>
                      <a:pt x="118" y="81"/>
                      <a:pt x="120" y="83"/>
                    </a:cubicBezTo>
                    <a:cubicBezTo>
                      <a:pt x="125" y="84"/>
                      <a:pt x="125" y="84"/>
                      <a:pt x="125" y="84"/>
                    </a:cubicBezTo>
                    <a:cubicBezTo>
                      <a:pt x="134" y="88"/>
                      <a:pt x="143" y="89"/>
                      <a:pt x="154" y="92"/>
                    </a:cubicBezTo>
                    <a:cubicBezTo>
                      <a:pt x="154" y="98"/>
                      <a:pt x="156" y="96"/>
                      <a:pt x="158" y="102"/>
                    </a:cubicBezTo>
                    <a:cubicBezTo>
                      <a:pt x="161" y="95"/>
                      <a:pt x="161" y="95"/>
                      <a:pt x="161" y="95"/>
                    </a:cubicBezTo>
                    <a:cubicBezTo>
                      <a:pt x="162" y="98"/>
                      <a:pt x="167" y="98"/>
                      <a:pt x="170" y="97"/>
                    </a:cubicBezTo>
                    <a:cubicBezTo>
                      <a:pt x="170" y="99"/>
                      <a:pt x="169" y="112"/>
                      <a:pt x="171" y="113"/>
                    </a:cubicBezTo>
                    <a:cubicBezTo>
                      <a:pt x="171" y="116"/>
                      <a:pt x="169" y="123"/>
                      <a:pt x="171" y="124"/>
                    </a:cubicBezTo>
                    <a:cubicBezTo>
                      <a:pt x="171" y="124"/>
                      <a:pt x="171" y="124"/>
                      <a:pt x="171" y="124"/>
                    </a:cubicBezTo>
                    <a:cubicBezTo>
                      <a:pt x="171" y="124"/>
                      <a:pt x="171" y="124"/>
                      <a:pt x="171" y="124"/>
                    </a:cubicBezTo>
                    <a:cubicBezTo>
                      <a:pt x="170" y="126"/>
                      <a:pt x="165" y="127"/>
                      <a:pt x="167" y="129"/>
                    </a:cubicBezTo>
                    <a:cubicBezTo>
                      <a:pt x="166" y="132"/>
                      <a:pt x="163" y="131"/>
                      <a:pt x="163" y="135"/>
                    </a:cubicBezTo>
                    <a:cubicBezTo>
                      <a:pt x="163" y="135"/>
                      <a:pt x="164" y="136"/>
                      <a:pt x="165" y="137"/>
                    </a:cubicBezTo>
                    <a:cubicBezTo>
                      <a:pt x="164" y="139"/>
                      <a:pt x="164" y="139"/>
                      <a:pt x="164" y="139"/>
                    </a:cubicBezTo>
                    <a:cubicBezTo>
                      <a:pt x="164" y="139"/>
                      <a:pt x="167" y="143"/>
                      <a:pt x="167" y="145"/>
                    </a:cubicBezTo>
                    <a:cubicBezTo>
                      <a:pt x="167" y="146"/>
                      <a:pt x="171" y="146"/>
                      <a:pt x="173" y="146"/>
                    </a:cubicBezTo>
                    <a:cubicBezTo>
                      <a:pt x="171" y="149"/>
                      <a:pt x="164" y="151"/>
                      <a:pt x="164" y="155"/>
                    </a:cubicBezTo>
                    <a:cubicBezTo>
                      <a:pt x="164" y="158"/>
                      <a:pt x="171" y="162"/>
                      <a:pt x="175" y="163"/>
                    </a:cubicBezTo>
                    <a:cubicBezTo>
                      <a:pt x="175" y="164"/>
                      <a:pt x="183" y="169"/>
                      <a:pt x="181" y="174"/>
                    </a:cubicBezTo>
                    <a:cubicBezTo>
                      <a:pt x="181" y="174"/>
                      <a:pt x="179" y="189"/>
                      <a:pt x="173" y="191"/>
                    </a:cubicBezTo>
                    <a:cubicBezTo>
                      <a:pt x="173" y="188"/>
                      <a:pt x="175" y="184"/>
                      <a:pt x="175" y="181"/>
                    </a:cubicBezTo>
                    <a:cubicBezTo>
                      <a:pt x="175" y="181"/>
                      <a:pt x="169" y="180"/>
                      <a:pt x="167" y="180"/>
                    </a:cubicBezTo>
                    <a:cubicBezTo>
                      <a:pt x="166" y="182"/>
                      <a:pt x="165" y="186"/>
                      <a:pt x="165" y="191"/>
                    </a:cubicBezTo>
                    <a:cubicBezTo>
                      <a:pt x="159" y="195"/>
                      <a:pt x="160" y="204"/>
                      <a:pt x="155" y="208"/>
                    </a:cubicBezTo>
                    <a:cubicBezTo>
                      <a:pt x="147" y="218"/>
                      <a:pt x="142" y="232"/>
                      <a:pt x="134" y="243"/>
                    </a:cubicBezTo>
                    <a:cubicBezTo>
                      <a:pt x="132" y="248"/>
                      <a:pt x="132" y="251"/>
                      <a:pt x="132" y="256"/>
                    </a:cubicBezTo>
                    <a:cubicBezTo>
                      <a:pt x="132" y="257"/>
                      <a:pt x="133" y="262"/>
                      <a:pt x="133" y="263"/>
                    </a:cubicBezTo>
                    <a:cubicBezTo>
                      <a:pt x="134" y="262"/>
                      <a:pt x="137" y="283"/>
                      <a:pt x="137" y="290"/>
                    </a:cubicBezTo>
                    <a:cubicBezTo>
                      <a:pt x="137" y="290"/>
                      <a:pt x="136" y="292"/>
                      <a:pt x="136" y="295"/>
                    </a:cubicBezTo>
                    <a:cubicBezTo>
                      <a:pt x="143" y="295"/>
                      <a:pt x="149" y="301"/>
                      <a:pt x="154" y="304"/>
                    </a:cubicBezTo>
                    <a:cubicBezTo>
                      <a:pt x="154" y="305"/>
                      <a:pt x="154" y="321"/>
                      <a:pt x="154" y="321"/>
                    </a:cubicBezTo>
                    <a:cubicBezTo>
                      <a:pt x="155" y="327"/>
                      <a:pt x="163" y="340"/>
                      <a:pt x="163" y="344"/>
                    </a:cubicBezTo>
                    <a:cubicBezTo>
                      <a:pt x="163" y="349"/>
                      <a:pt x="161" y="351"/>
                      <a:pt x="156" y="351"/>
                    </a:cubicBezTo>
                    <a:cubicBezTo>
                      <a:pt x="158" y="359"/>
                      <a:pt x="171" y="360"/>
                      <a:pt x="171" y="368"/>
                    </a:cubicBezTo>
                    <a:cubicBezTo>
                      <a:pt x="171" y="371"/>
                      <a:pt x="168" y="372"/>
                      <a:pt x="168" y="375"/>
                    </a:cubicBezTo>
                    <a:cubicBezTo>
                      <a:pt x="168" y="379"/>
                      <a:pt x="176" y="383"/>
                      <a:pt x="179" y="386"/>
                    </a:cubicBezTo>
                    <a:cubicBezTo>
                      <a:pt x="179" y="388"/>
                      <a:pt x="179" y="391"/>
                      <a:pt x="180" y="394"/>
                    </a:cubicBezTo>
                    <a:cubicBezTo>
                      <a:pt x="182" y="393"/>
                      <a:pt x="185" y="391"/>
                      <a:pt x="185" y="388"/>
                    </a:cubicBezTo>
                    <a:cubicBezTo>
                      <a:pt x="185" y="385"/>
                      <a:pt x="182" y="381"/>
                      <a:pt x="179" y="381"/>
                    </a:cubicBezTo>
                    <a:cubicBezTo>
                      <a:pt x="179" y="378"/>
                      <a:pt x="179" y="378"/>
                      <a:pt x="179" y="375"/>
                    </a:cubicBezTo>
                    <a:cubicBezTo>
                      <a:pt x="175" y="373"/>
                      <a:pt x="179" y="367"/>
                      <a:pt x="177" y="363"/>
                    </a:cubicBezTo>
                    <a:cubicBezTo>
                      <a:pt x="176" y="361"/>
                      <a:pt x="171" y="355"/>
                      <a:pt x="171" y="352"/>
                    </a:cubicBezTo>
                    <a:cubicBezTo>
                      <a:pt x="171" y="343"/>
                      <a:pt x="163" y="337"/>
                      <a:pt x="163" y="328"/>
                    </a:cubicBezTo>
                    <a:cubicBezTo>
                      <a:pt x="163" y="324"/>
                      <a:pt x="164" y="320"/>
                      <a:pt x="166" y="317"/>
                    </a:cubicBezTo>
                    <a:cubicBezTo>
                      <a:pt x="169" y="319"/>
                      <a:pt x="169" y="320"/>
                      <a:pt x="173" y="320"/>
                    </a:cubicBezTo>
                    <a:cubicBezTo>
                      <a:pt x="175" y="326"/>
                      <a:pt x="175" y="332"/>
                      <a:pt x="178" y="339"/>
                    </a:cubicBezTo>
                    <a:cubicBezTo>
                      <a:pt x="179" y="344"/>
                      <a:pt x="182" y="345"/>
                      <a:pt x="184" y="352"/>
                    </a:cubicBezTo>
                    <a:cubicBezTo>
                      <a:pt x="184" y="353"/>
                      <a:pt x="190" y="366"/>
                      <a:pt x="190" y="366"/>
                    </a:cubicBezTo>
                    <a:cubicBezTo>
                      <a:pt x="190" y="370"/>
                      <a:pt x="195" y="371"/>
                      <a:pt x="196" y="374"/>
                    </a:cubicBezTo>
                    <a:cubicBezTo>
                      <a:pt x="200" y="385"/>
                      <a:pt x="211" y="389"/>
                      <a:pt x="211" y="404"/>
                    </a:cubicBezTo>
                    <a:cubicBezTo>
                      <a:pt x="211" y="408"/>
                      <a:pt x="207" y="410"/>
                      <a:pt x="207" y="413"/>
                    </a:cubicBezTo>
                    <a:cubicBezTo>
                      <a:pt x="207" y="416"/>
                      <a:pt x="211" y="423"/>
                      <a:pt x="212" y="424"/>
                    </a:cubicBezTo>
                    <a:cubicBezTo>
                      <a:pt x="214" y="424"/>
                      <a:pt x="221" y="430"/>
                      <a:pt x="230" y="433"/>
                    </a:cubicBezTo>
                    <a:cubicBezTo>
                      <a:pt x="231" y="433"/>
                      <a:pt x="231" y="437"/>
                      <a:pt x="233" y="438"/>
                    </a:cubicBezTo>
                    <a:cubicBezTo>
                      <a:pt x="236" y="441"/>
                      <a:pt x="238" y="442"/>
                      <a:pt x="241" y="444"/>
                    </a:cubicBezTo>
                    <a:cubicBezTo>
                      <a:pt x="241" y="444"/>
                      <a:pt x="261" y="453"/>
                      <a:pt x="266" y="453"/>
                    </a:cubicBezTo>
                    <a:cubicBezTo>
                      <a:pt x="272" y="453"/>
                      <a:pt x="273" y="447"/>
                      <a:pt x="278" y="447"/>
                    </a:cubicBezTo>
                    <a:cubicBezTo>
                      <a:pt x="284" y="447"/>
                      <a:pt x="288" y="454"/>
                      <a:pt x="290" y="458"/>
                    </a:cubicBezTo>
                    <a:cubicBezTo>
                      <a:pt x="291" y="459"/>
                      <a:pt x="294" y="463"/>
                      <a:pt x="294" y="463"/>
                    </a:cubicBezTo>
                    <a:cubicBezTo>
                      <a:pt x="298" y="464"/>
                      <a:pt x="317" y="469"/>
                      <a:pt x="322" y="471"/>
                    </a:cubicBezTo>
                    <a:cubicBezTo>
                      <a:pt x="330" y="475"/>
                      <a:pt x="331" y="484"/>
                      <a:pt x="337" y="490"/>
                    </a:cubicBezTo>
                    <a:cubicBezTo>
                      <a:pt x="336" y="491"/>
                      <a:pt x="336" y="500"/>
                      <a:pt x="339" y="502"/>
                    </a:cubicBezTo>
                    <a:cubicBezTo>
                      <a:pt x="339" y="502"/>
                      <a:pt x="345" y="506"/>
                      <a:pt x="347" y="506"/>
                    </a:cubicBezTo>
                    <a:cubicBezTo>
                      <a:pt x="347" y="505"/>
                      <a:pt x="351" y="513"/>
                      <a:pt x="356" y="513"/>
                    </a:cubicBezTo>
                    <a:cubicBezTo>
                      <a:pt x="357" y="513"/>
                      <a:pt x="367" y="522"/>
                      <a:pt x="371" y="522"/>
                    </a:cubicBezTo>
                    <a:cubicBezTo>
                      <a:pt x="372" y="522"/>
                      <a:pt x="374" y="521"/>
                      <a:pt x="374" y="519"/>
                    </a:cubicBezTo>
                    <a:cubicBezTo>
                      <a:pt x="374" y="514"/>
                      <a:pt x="375" y="508"/>
                      <a:pt x="381" y="506"/>
                    </a:cubicBezTo>
                    <a:cubicBezTo>
                      <a:pt x="384" y="511"/>
                      <a:pt x="386" y="511"/>
                      <a:pt x="390" y="513"/>
                    </a:cubicBezTo>
                    <a:cubicBezTo>
                      <a:pt x="388" y="515"/>
                      <a:pt x="387" y="516"/>
                      <a:pt x="387" y="519"/>
                    </a:cubicBezTo>
                    <a:cubicBezTo>
                      <a:pt x="387" y="520"/>
                      <a:pt x="391" y="524"/>
                      <a:pt x="392" y="524"/>
                    </a:cubicBezTo>
                    <a:cubicBezTo>
                      <a:pt x="392" y="524"/>
                      <a:pt x="392" y="524"/>
                      <a:pt x="392" y="524"/>
                    </a:cubicBezTo>
                    <a:cubicBezTo>
                      <a:pt x="392" y="526"/>
                      <a:pt x="393" y="546"/>
                      <a:pt x="393" y="549"/>
                    </a:cubicBezTo>
                    <a:cubicBezTo>
                      <a:pt x="393" y="552"/>
                      <a:pt x="388" y="562"/>
                      <a:pt x="384" y="562"/>
                    </a:cubicBezTo>
                    <a:cubicBezTo>
                      <a:pt x="383" y="563"/>
                      <a:pt x="380" y="573"/>
                      <a:pt x="378" y="573"/>
                    </a:cubicBezTo>
                    <a:cubicBezTo>
                      <a:pt x="374" y="580"/>
                      <a:pt x="366" y="590"/>
                      <a:pt x="366" y="597"/>
                    </a:cubicBezTo>
                    <a:cubicBezTo>
                      <a:pt x="366" y="600"/>
                      <a:pt x="368" y="602"/>
                      <a:pt x="371" y="602"/>
                    </a:cubicBezTo>
                    <a:cubicBezTo>
                      <a:pt x="373" y="602"/>
                      <a:pt x="375" y="599"/>
                      <a:pt x="375" y="601"/>
                    </a:cubicBezTo>
                    <a:cubicBezTo>
                      <a:pt x="375" y="604"/>
                      <a:pt x="374" y="609"/>
                      <a:pt x="373" y="609"/>
                    </a:cubicBezTo>
                    <a:cubicBezTo>
                      <a:pt x="370" y="612"/>
                      <a:pt x="367" y="612"/>
                      <a:pt x="367" y="619"/>
                    </a:cubicBezTo>
                    <a:cubicBezTo>
                      <a:pt x="367" y="621"/>
                      <a:pt x="365" y="630"/>
                      <a:pt x="365" y="630"/>
                    </a:cubicBezTo>
                    <a:cubicBezTo>
                      <a:pt x="367" y="635"/>
                      <a:pt x="371" y="635"/>
                      <a:pt x="374" y="638"/>
                    </a:cubicBezTo>
                    <a:cubicBezTo>
                      <a:pt x="377" y="639"/>
                      <a:pt x="379" y="643"/>
                      <a:pt x="380" y="646"/>
                    </a:cubicBezTo>
                    <a:cubicBezTo>
                      <a:pt x="380" y="650"/>
                      <a:pt x="395" y="678"/>
                      <a:pt x="396" y="682"/>
                    </a:cubicBezTo>
                    <a:cubicBezTo>
                      <a:pt x="397" y="686"/>
                      <a:pt x="403" y="687"/>
                      <a:pt x="404" y="690"/>
                    </a:cubicBezTo>
                    <a:cubicBezTo>
                      <a:pt x="406" y="695"/>
                      <a:pt x="401" y="700"/>
                      <a:pt x="405" y="702"/>
                    </a:cubicBezTo>
                    <a:cubicBezTo>
                      <a:pt x="411" y="707"/>
                      <a:pt x="416" y="713"/>
                      <a:pt x="419" y="714"/>
                    </a:cubicBezTo>
                    <a:cubicBezTo>
                      <a:pt x="419" y="717"/>
                      <a:pt x="433" y="724"/>
                      <a:pt x="436" y="724"/>
                    </a:cubicBezTo>
                    <a:cubicBezTo>
                      <a:pt x="442" y="726"/>
                      <a:pt x="442" y="735"/>
                      <a:pt x="449" y="735"/>
                    </a:cubicBezTo>
                    <a:cubicBezTo>
                      <a:pt x="449" y="748"/>
                      <a:pt x="454" y="756"/>
                      <a:pt x="454" y="767"/>
                    </a:cubicBezTo>
                    <a:cubicBezTo>
                      <a:pt x="454" y="771"/>
                      <a:pt x="452" y="773"/>
                      <a:pt x="452" y="777"/>
                    </a:cubicBezTo>
                    <a:cubicBezTo>
                      <a:pt x="452" y="786"/>
                      <a:pt x="455" y="791"/>
                      <a:pt x="455" y="800"/>
                    </a:cubicBezTo>
                    <a:cubicBezTo>
                      <a:pt x="455" y="808"/>
                      <a:pt x="453" y="823"/>
                      <a:pt x="453" y="825"/>
                    </a:cubicBezTo>
                    <a:cubicBezTo>
                      <a:pt x="453" y="829"/>
                      <a:pt x="455" y="829"/>
                      <a:pt x="455" y="832"/>
                    </a:cubicBezTo>
                    <a:cubicBezTo>
                      <a:pt x="455" y="835"/>
                      <a:pt x="456" y="851"/>
                      <a:pt x="457" y="851"/>
                    </a:cubicBezTo>
                    <a:cubicBezTo>
                      <a:pt x="459" y="855"/>
                      <a:pt x="457" y="876"/>
                      <a:pt x="457" y="886"/>
                    </a:cubicBezTo>
                    <a:cubicBezTo>
                      <a:pt x="457" y="890"/>
                      <a:pt x="453" y="891"/>
                      <a:pt x="453" y="894"/>
                    </a:cubicBezTo>
                    <a:cubicBezTo>
                      <a:pt x="453" y="901"/>
                      <a:pt x="461" y="910"/>
                      <a:pt x="461" y="914"/>
                    </a:cubicBezTo>
                    <a:cubicBezTo>
                      <a:pt x="461" y="917"/>
                      <a:pt x="460" y="919"/>
                      <a:pt x="460" y="922"/>
                    </a:cubicBezTo>
                    <a:cubicBezTo>
                      <a:pt x="460" y="931"/>
                      <a:pt x="464" y="932"/>
                      <a:pt x="471" y="932"/>
                    </a:cubicBezTo>
                    <a:cubicBezTo>
                      <a:pt x="472" y="939"/>
                      <a:pt x="473" y="943"/>
                      <a:pt x="473" y="948"/>
                    </a:cubicBezTo>
                    <a:cubicBezTo>
                      <a:pt x="473" y="950"/>
                      <a:pt x="475" y="956"/>
                      <a:pt x="475" y="958"/>
                    </a:cubicBezTo>
                    <a:cubicBezTo>
                      <a:pt x="475" y="962"/>
                      <a:pt x="476" y="963"/>
                      <a:pt x="477" y="967"/>
                    </a:cubicBezTo>
                    <a:cubicBezTo>
                      <a:pt x="472" y="969"/>
                      <a:pt x="466" y="968"/>
                      <a:pt x="465" y="974"/>
                    </a:cubicBezTo>
                    <a:cubicBezTo>
                      <a:pt x="469" y="974"/>
                      <a:pt x="476" y="974"/>
                      <a:pt x="477" y="976"/>
                    </a:cubicBezTo>
                    <a:cubicBezTo>
                      <a:pt x="477" y="978"/>
                      <a:pt x="477" y="980"/>
                      <a:pt x="475" y="980"/>
                    </a:cubicBezTo>
                    <a:cubicBezTo>
                      <a:pt x="474" y="981"/>
                      <a:pt x="474" y="981"/>
                      <a:pt x="474" y="981"/>
                    </a:cubicBezTo>
                    <a:cubicBezTo>
                      <a:pt x="475" y="983"/>
                      <a:pt x="478" y="985"/>
                      <a:pt x="479" y="985"/>
                    </a:cubicBezTo>
                    <a:cubicBezTo>
                      <a:pt x="479" y="984"/>
                      <a:pt x="486" y="1004"/>
                      <a:pt x="492" y="1005"/>
                    </a:cubicBezTo>
                    <a:cubicBezTo>
                      <a:pt x="492" y="1013"/>
                      <a:pt x="500" y="1011"/>
                      <a:pt x="501" y="1015"/>
                    </a:cubicBezTo>
                    <a:cubicBezTo>
                      <a:pt x="500" y="1015"/>
                      <a:pt x="499" y="1016"/>
                      <a:pt x="498" y="1016"/>
                    </a:cubicBezTo>
                    <a:cubicBezTo>
                      <a:pt x="499" y="1019"/>
                      <a:pt x="503" y="1021"/>
                      <a:pt x="509" y="1021"/>
                    </a:cubicBezTo>
                    <a:cubicBezTo>
                      <a:pt x="512" y="1024"/>
                      <a:pt x="512" y="1030"/>
                      <a:pt x="514" y="1026"/>
                    </a:cubicBezTo>
                    <a:cubicBezTo>
                      <a:pt x="515" y="1020"/>
                      <a:pt x="517" y="1020"/>
                      <a:pt x="521" y="1019"/>
                    </a:cubicBezTo>
                    <a:cubicBezTo>
                      <a:pt x="520" y="1017"/>
                      <a:pt x="519" y="1016"/>
                      <a:pt x="520" y="1015"/>
                    </a:cubicBezTo>
                    <a:cubicBezTo>
                      <a:pt x="520" y="1015"/>
                      <a:pt x="518" y="1005"/>
                      <a:pt x="518" y="1004"/>
                    </a:cubicBezTo>
                    <a:cubicBezTo>
                      <a:pt x="518" y="1002"/>
                      <a:pt x="521" y="999"/>
                      <a:pt x="523" y="999"/>
                    </a:cubicBezTo>
                    <a:cubicBezTo>
                      <a:pt x="520" y="991"/>
                      <a:pt x="520" y="991"/>
                      <a:pt x="520" y="991"/>
                    </a:cubicBezTo>
                    <a:cubicBezTo>
                      <a:pt x="520" y="991"/>
                      <a:pt x="525" y="986"/>
                      <a:pt x="527" y="985"/>
                    </a:cubicBezTo>
                    <a:cubicBezTo>
                      <a:pt x="527" y="974"/>
                      <a:pt x="527" y="974"/>
                      <a:pt x="527" y="974"/>
                    </a:cubicBezTo>
                    <a:cubicBezTo>
                      <a:pt x="519" y="974"/>
                      <a:pt x="512" y="971"/>
                      <a:pt x="512" y="964"/>
                    </a:cubicBezTo>
                    <a:cubicBezTo>
                      <a:pt x="512" y="960"/>
                      <a:pt x="519" y="958"/>
                      <a:pt x="522" y="958"/>
                    </a:cubicBezTo>
                    <a:cubicBezTo>
                      <a:pt x="522" y="954"/>
                      <a:pt x="520" y="951"/>
                      <a:pt x="520" y="947"/>
                    </a:cubicBezTo>
                    <a:cubicBezTo>
                      <a:pt x="520" y="939"/>
                      <a:pt x="516" y="923"/>
                      <a:pt x="516" y="923"/>
                    </a:cubicBezTo>
                    <a:cubicBezTo>
                      <a:pt x="521" y="923"/>
                      <a:pt x="527" y="927"/>
                      <a:pt x="531" y="927"/>
                    </a:cubicBezTo>
                    <a:cubicBezTo>
                      <a:pt x="534" y="927"/>
                      <a:pt x="534" y="922"/>
                      <a:pt x="534" y="920"/>
                    </a:cubicBezTo>
                    <a:cubicBezTo>
                      <a:pt x="534" y="920"/>
                      <a:pt x="531" y="912"/>
                      <a:pt x="531" y="911"/>
                    </a:cubicBezTo>
                    <a:cubicBezTo>
                      <a:pt x="531" y="906"/>
                      <a:pt x="538" y="906"/>
                      <a:pt x="540" y="906"/>
                    </a:cubicBezTo>
                    <a:cubicBezTo>
                      <a:pt x="558" y="908"/>
                      <a:pt x="563" y="900"/>
                      <a:pt x="563" y="888"/>
                    </a:cubicBezTo>
                    <a:cubicBezTo>
                      <a:pt x="563" y="886"/>
                      <a:pt x="559" y="880"/>
                      <a:pt x="559" y="878"/>
                    </a:cubicBezTo>
                    <a:cubicBezTo>
                      <a:pt x="556" y="878"/>
                      <a:pt x="547" y="872"/>
                      <a:pt x="548" y="868"/>
                    </a:cubicBezTo>
                    <a:cubicBezTo>
                      <a:pt x="549" y="867"/>
                      <a:pt x="549" y="867"/>
                      <a:pt x="549" y="867"/>
                    </a:cubicBezTo>
                    <a:cubicBezTo>
                      <a:pt x="557" y="870"/>
                      <a:pt x="557" y="870"/>
                      <a:pt x="557" y="870"/>
                    </a:cubicBezTo>
                    <a:cubicBezTo>
                      <a:pt x="559" y="875"/>
                      <a:pt x="566" y="875"/>
                      <a:pt x="571" y="874"/>
                    </a:cubicBezTo>
                    <a:cubicBezTo>
                      <a:pt x="578" y="872"/>
                      <a:pt x="579" y="870"/>
                      <a:pt x="580" y="864"/>
                    </a:cubicBezTo>
                    <a:cubicBezTo>
                      <a:pt x="581" y="861"/>
                      <a:pt x="585" y="856"/>
                      <a:pt x="586" y="856"/>
                    </a:cubicBezTo>
                    <a:cubicBezTo>
                      <a:pt x="586" y="856"/>
                      <a:pt x="591" y="846"/>
                      <a:pt x="594" y="842"/>
                    </a:cubicBezTo>
                    <a:cubicBezTo>
                      <a:pt x="596" y="836"/>
                      <a:pt x="597" y="835"/>
                      <a:pt x="599" y="828"/>
                    </a:cubicBezTo>
                    <a:cubicBezTo>
                      <a:pt x="600" y="823"/>
                      <a:pt x="607" y="822"/>
                      <a:pt x="607" y="816"/>
                    </a:cubicBezTo>
                    <a:cubicBezTo>
                      <a:pt x="607" y="810"/>
                      <a:pt x="603" y="803"/>
                      <a:pt x="603" y="800"/>
                    </a:cubicBezTo>
                    <a:cubicBezTo>
                      <a:pt x="603" y="791"/>
                      <a:pt x="619" y="778"/>
                      <a:pt x="626" y="778"/>
                    </a:cubicBezTo>
                    <a:cubicBezTo>
                      <a:pt x="629" y="778"/>
                      <a:pt x="641" y="771"/>
                      <a:pt x="643" y="771"/>
                    </a:cubicBezTo>
                    <a:cubicBezTo>
                      <a:pt x="650" y="771"/>
                      <a:pt x="654" y="756"/>
                      <a:pt x="654" y="756"/>
                    </a:cubicBezTo>
                    <a:cubicBezTo>
                      <a:pt x="658" y="750"/>
                      <a:pt x="661" y="745"/>
                      <a:pt x="661" y="735"/>
                    </a:cubicBezTo>
                    <a:cubicBezTo>
                      <a:pt x="661" y="730"/>
                      <a:pt x="665" y="729"/>
                      <a:pt x="665" y="724"/>
                    </a:cubicBezTo>
                    <a:cubicBezTo>
                      <a:pt x="665" y="719"/>
                      <a:pt x="662" y="698"/>
                      <a:pt x="662" y="693"/>
                    </a:cubicBezTo>
                    <a:cubicBezTo>
                      <a:pt x="662" y="689"/>
                      <a:pt x="669" y="686"/>
                      <a:pt x="671" y="685"/>
                    </a:cubicBezTo>
                    <a:cubicBezTo>
                      <a:pt x="671" y="665"/>
                      <a:pt x="690" y="668"/>
                      <a:pt x="690" y="645"/>
                    </a:cubicBezTo>
                    <a:cubicBezTo>
                      <a:pt x="690" y="639"/>
                      <a:pt x="687" y="629"/>
                      <a:pt x="686" y="626"/>
                    </a:cubicBezTo>
                    <a:cubicBezTo>
                      <a:pt x="683" y="618"/>
                      <a:pt x="678" y="625"/>
                      <a:pt x="676" y="6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04" name="Freeform 350"/>
              <p:cNvSpPr>
                <a:spLocks/>
              </p:cNvSpPr>
              <p:nvPr/>
            </p:nvSpPr>
            <p:spPr bwMode="auto">
              <a:xfrm>
                <a:off x="1546" y="717"/>
                <a:ext cx="293" cy="198"/>
              </a:xfrm>
              <a:custGeom>
                <a:avLst/>
                <a:gdLst>
                  <a:gd name="T0" fmla="*/ 77 w 124"/>
                  <a:gd name="T1" fmla="*/ 12 h 84"/>
                  <a:gd name="T2" fmla="*/ 52 w 124"/>
                  <a:gd name="T3" fmla="*/ 12 h 84"/>
                  <a:gd name="T4" fmla="*/ 51 w 124"/>
                  <a:gd name="T5" fmla="*/ 3 h 84"/>
                  <a:gd name="T6" fmla="*/ 30 w 124"/>
                  <a:gd name="T7" fmla="*/ 14 h 84"/>
                  <a:gd name="T8" fmla="*/ 22 w 124"/>
                  <a:gd name="T9" fmla="*/ 12 h 84"/>
                  <a:gd name="T10" fmla="*/ 26 w 124"/>
                  <a:gd name="T11" fmla="*/ 0 h 84"/>
                  <a:gd name="T12" fmla="*/ 4 w 124"/>
                  <a:gd name="T13" fmla="*/ 19 h 84"/>
                  <a:gd name="T14" fmla="*/ 10 w 124"/>
                  <a:gd name="T15" fmla="*/ 18 h 84"/>
                  <a:gd name="T16" fmla="*/ 0 w 124"/>
                  <a:gd name="T17" fmla="*/ 24 h 84"/>
                  <a:gd name="T18" fmla="*/ 11 w 124"/>
                  <a:gd name="T19" fmla="*/ 28 h 84"/>
                  <a:gd name="T20" fmla="*/ 41 w 124"/>
                  <a:gd name="T21" fmla="*/ 29 h 84"/>
                  <a:gd name="T22" fmla="*/ 51 w 124"/>
                  <a:gd name="T23" fmla="*/ 24 h 84"/>
                  <a:gd name="T24" fmla="*/ 70 w 124"/>
                  <a:gd name="T25" fmla="*/ 38 h 84"/>
                  <a:gd name="T26" fmla="*/ 64 w 124"/>
                  <a:gd name="T27" fmla="*/ 51 h 84"/>
                  <a:gd name="T28" fmla="*/ 73 w 124"/>
                  <a:gd name="T29" fmla="*/ 49 h 84"/>
                  <a:gd name="T30" fmla="*/ 84 w 124"/>
                  <a:gd name="T31" fmla="*/ 53 h 84"/>
                  <a:gd name="T32" fmla="*/ 69 w 124"/>
                  <a:gd name="T33" fmla="*/ 52 h 84"/>
                  <a:gd name="T34" fmla="*/ 56 w 124"/>
                  <a:gd name="T35" fmla="*/ 54 h 84"/>
                  <a:gd name="T36" fmla="*/ 43 w 124"/>
                  <a:gd name="T37" fmla="*/ 63 h 84"/>
                  <a:gd name="T38" fmla="*/ 58 w 124"/>
                  <a:gd name="T39" fmla="*/ 76 h 84"/>
                  <a:gd name="T40" fmla="*/ 84 w 124"/>
                  <a:gd name="T41" fmla="*/ 83 h 84"/>
                  <a:gd name="T42" fmla="*/ 78 w 124"/>
                  <a:gd name="T43" fmla="*/ 72 h 84"/>
                  <a:gd name="T44" fmla="*/ 96 w 124"/>
                  <a:gd name="T45" fmla="*/ 76 h 84"/>
                  <a:gd name="T46" fmla="*/ 86 w 124"/>
                  <a:gd name="T47" fmla="*/ 58 h 84"/>
                  <a:gd name="T48" fmla="*/ 90 w 124"/>
                  <a:gd name="T49" fmla="*/ 56 h 84"/>
                  <a:gd name="T50" fmla="*/ 97 w 124"/>
                  <a:gd name="T51" fmla="*/ 53 h 84"/>
                  <a:gd name="T52" fmla="*/ 103 w 124"/>
                  <a:gd name="T53" fmla="*/ 57 h 84"/>
                  <a:gd name="T54" fmla="*/ 105 w 124"/>
                  <a:gd name="T55" fmla="*/ 63 h 84"/>
                  <a:gd name="T56" fmla="*/ 124 w 124"/>
                  <a:gd name="T57" fmla="*/ 49 h 84"/>
                  <a:gd name="T58" fmla="*/ 109 w 124"/>
                  <a:gd name="T59" fmla="*/ 46 h 84"/>
                  <a:gd name="T60" fmla="*/ 95 w 124"/>
                  <a:gd name="T61" fmla="*/ 35 h 84"/>
                  <a:gd name="T62" fmla="*/ 105 w 124"/>
                  <a:gd name="T63" fmla="*/ 28 h 84"/>
                  <a:gd name="T64" fmla="*/ 94 w 124"/>
                  <a:gd name="T65" fmla="*/ 24 h 84"/>
                  <a:gd name="T66" fmla="*/ 91 w 124"/>
                  <a:gd name="T67" fmla="*/ 2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4" h="84">
                    <a:moveTo>
                      <a:pt x="92" y="17"/>
                    </a:moveTo>
                    <a:cubicBezTo>
                      <a:pt x="86" y="17"/>
                      <a:pt x="84" y="12"/>
                      <a:pt x="77" y="12"/>
                    </a:cubicBezTo>
                    <a:cubicBezTo>
                      <a:pt x="75" y="12"/>
                      <a:pt x="71" y="12"/>
                      <a:pt x="68" y="12"/>
                    </a:cubicBezTo>
                    <a:cubicBezTo>
                      <a:pt x="64" y="12"/>
                      <a:pt x="59" y="12"/>
                      <a:pt x="52" y="12"/>
                    </a:cubicBezTo>
                    <a:cubicBezTo>
                      <a:pt x="52" y="10"/>
                      <a:pt x="53" y="10"/>
                      <a:pt x="55" y="7"/>
                    </a:cubicBezTo>
                    <a:cubicBezTo>
                      <a:pt x="55" y="7"/>
                      <a:pt x="53" y="3"/>
                      <a:pt x="51" y="3"/>
                    </a:cubicBezTo>
                    <a:cubicBezTo>
                      <a:pt x="43" y="3"/>
                      <a:pt x="38" y="8"/>
                      <a:pt x="30" y="11"/>
                    </a:cubicBezTo>
                    <a:cubicBezTo>
                      <a:pt x="30" y="12"/>
                      <a:pt x="30" y="12"/>
                      <a:pt x="30" y="14"/>
                    </a:cubicBezTo>
                    <a:cubicBezTo>
                      <a:pt x="27" y="15"/>
                      <a:pt x="25" y="16"/>
                      <a:pt x="22" y="16"/>
                    </a:cubicBezTo>
                    <a:cubicBezTo>
                      <a:pt x="22" y="14"/>
                      <a:pt x="22" y="13"/>
                      <a:pt x="22" y="12"/>
                    </a:cubicBezTo>
                    <a:cubicBezTo>
                      <a:pt x="22" y="6"/>
                      <a:pt x="31" y="6"/>
                      <a:pt x="32" y="0"/>
                    </a:cubicBezTo>
                    <a:cubicBezTo>
                      <a:pt x="26" y="0"/>
                      <a:pt x="26" y="0"/>
                      <a:pt x="26" y="0"/>
                    </a:cubicBezTo>
                    <a:cubicBezTo>
                      <a:pt x="19" y="4"/>
                      <a:pt x="2" y="9"/>
                      <a:pt x="2" y="17"/>
                    </a:cubicBezTo>
                    <a:cubicBezTo>
                      <a:pt x="2" y="18"/>
                      <a:pt x="3" y="18"/>
                      <a:pt x="4" y="19"/>
                    </a:cubicBezTo>
                    <a:cubicBezTo>
                      <a:pt x="9" y="19"/>
                      <a:pt x="9" y="19"/>
                      <a:pt x="9" y="19"/>
                    </a:cubicBezTo>
                    <a:cubicBezTo>
                      <a:pt x="10" y="18"/>
                      <a:pt x="10" y="18"/>
                      <a:pt x="10" y="18"/>
                    </a:cubicBezTo>
                    <a:cubicBezTo>
                      <a:pt x="10" y="20"/>
                      <a:pt x="10" y="21"/>
                      <a:pt x="10" y="23"/>
                    </a:cubicBezTo>
                    <a:cubicBezTo>
                      <a:pt x="9" y="21"/>
                      <a:pt x="2" y="21"/>
                      <a:pt x="0" y="24"/>
                    </a:cubicBezTo>
                    <a:cubicBezTo>
                      <a:pt x="2" y="27"/>
                      <a:pt x="5" y="25"/>
                      <a:pt x="9" y="24"/>
                    </a:cubicBezTo>
                    <a:cubicBezTo>
                      <a:pt x="9" y="26"/>
                      <a:pt x="10" y="28"/>
                      <a:pt x="11" y="28"/>
                    </a:cubicBezTo>
                    <a:cubicBezTo>
                      <a:pt x="14" y="28"/>
                      <a:pt x="15" y="24"/>
                      <a:pt x="19" y="24"/>
                    </a:cubicBezTo>
                    <a:cubicBezTo>
                      <a:pt x="27" y="24"/>
                      <a:pt x="34" y="26"/>
                      <a:pt x="41" y="29"/>
                    </a:cubicBezTo>
                    <a:cubicBezTo>
                      <a:pt x="46" y="29"/>
                      <a:pt x="46" y="29"/>
                      <a:pt x="46" y="29"/>
                    </a:cubicBezTo>
                    <a:cubicBezTo>
                      <a:pt x="46" y="27"/>
                      <a:pt x="48" y="24"/>
                      <a:pt x="51" y="24"/>
                    </a:cubicBezTo>
                    <a:cubicBezTo>
                      <a:pt x="54" y="24"/>
                      <a:pt x="54" y="30"/>
                      <a:pt x="58" y="28"/>
                    </a:cubicBezTo>
                    <a:cubicBezTo>
                      <a:pt x="59" y="32"/>
                      <a:pt x="63" y="38"/>
                      <a:pt x="70" y="38"/>
                    </a:cubicBezTo>
                    <a:cubicBezTo>
                      <a:pt x="69" y="39"/>
                      <a:pt x="70" y="41"/>
                      <a:pt x="70" y="42"/>
                    </a:cubicBezTo>
                    <a:cubicBezTo>
                      <a:pt x="70" y="46"/>
                      <a:pt x="65" y="47"/>
                      <a:pt x="64" y="51"/>
                    </a:cubicBezTo>
                    <a:cubicBezTo>
                      <a:pt x="65" y="51"/>
                      <a:pt x="66" y="51"/>
                      <a:pt x="67" y="51"/>
                    </a:cubicBezTo>
                    <a:cubicBezTo>
                      <a:pt x="69" y="51"/>
                      <a:pt x="70" y="50"/>
                      <a:pt x="73" y="49"/>
                    </a:cubicBezTo>
                    <a:cubicBezTo>
                      <a:pt x="84" y="52"/>
                      <a:pt x="84" y="52"/>
                      <a:pt x="84" y="52"/>
                    </a:cubicBezTo>
                    <a:cubicBezTo>
                      <a:pt x="84" y="53"/>
                      <a:pt x="84" y="53"/>
                      <a:pt x="84" y="53"/>
                    </a:cubicBezTo>
                    <a:cubicBezTo>
                      <a:pt x="83" y="55"/>
                      <a:pt x="81" y="56"/>
                      <a:pt x="77" y="56"/>
                    </a:cubicBezTo>
                    <a:cubicBezTo>
                      <a:pt x="73" y="56"/>
                      <a:pt x="70" y="57"/>
                      <a:pt x="69" y="52"/>
                    </a:cubicBezTo>
                    <a:cubicBezTo>
                      <a:pt x="64" y="52"/>
                      <a:pt x="64" y="52"/>
                      <a:pt x="64" y="52"/>
                    </a:cubicBezTo>
                    <a:cubicBezTo>
                      <a:pt x="63" y="52"/>
                      <a:pt x="61" y="54"/>
                      <a:pt x="56" y="54"/>
                    </a:cubicBezTo>
                    <a:cubicBezTo>
                      <a:pt x="56" y="56"/>
                      <a:pt x="55" y="57"/>
                      <a:pt x="55" y="60"/>
                    </a:cubicBezTo>
                    <a:cubicBezTo>
                      <a:pt x="54" y="60"/>
                      <a:pt x="43" y="61"/>
                      <a:pt x="43" y="63"/>
                    </a:cubicBezTo>
                    <a:cubicBezTo>
                      <a:pt x="43" y="66"/>
                      <a:pt x="49" y="66"/>
                      <a:pt x="52" y="68"/>
                    </a:cubicBezTo>
                    <a:cubicBezTo>
                      <a:pt x="54" y="69"/>
                      <a:pt x="57" y="72"/>
                      <a:pt x="58" y="76"/>
                    </a:cubicBezTo>
                    <a:cubicBezTo>
                      <a:pt x="59" y="80"/>
                      <a:pt x="75" y="84"/>
                      <a:pt x="80" y="84"/>
                    </a:cubicBezTo>
                    <a:cubicBezTo>
                      <a:pt x="81" y="84"/>
                      <a:pt x="83" y="84"/>
                      <a:pt x="84" y="83"/>
                    </a:cubicBezTo>
                    <a:cubicBezTo>
                      <a:pt x="83" y="78"/>
                      <a:pt x="76" y="79"/>
                      <a:pt x="75" y="72"/>
                    </a:cubicBezTo>
                    <a:cubicBezTo>
                      <a:pt x="78" y="72"/>
                      <a:pt x="78" y="72"/>
                      <a:pt x="78" y="72"/>
                    </a:cubicBezTo>
                    <a:cubicBezTo>
                      <a:pt x="80" y="76"/>
                      <a:pt x="84" y="78"/>
                      <a:pt x="89" y="78"/>
                    </a:cubicBezTo>
                    <a:cubicBezTo>
                      <a:pt x="92" y="78"/>
                      <a:pt x="93" y="76"/>
                      <a:pt x="96" y="76"/>
                    </a:cubicBezTo>
                    <a:cubicBezTo>
                      <a:pt x="96" y="74"/>
                      <a:pt x="96" y="73"/>
                      <a:pt x="96" y="71"/>
                    </a:cubicBezTo>
                    <a:cubicBezTo>
                      <a:pt x="96" y="70"/>
                      <a:pt x="88" y="58"/>
                      <a:pt x="86" y="58"/>
                    </a:cubicBezTo>
                    <a:cubicBezTo>
                      <a:pt x="86" y="56"/>
                      <a:pt x="86" y="56"/>
                      <a:pt x="86" y="56"/>
                    </a:cubicBezTo>
                    <a:cubicBezTo>
                      <a:pt x="90" y="56"/>
                      <a:pt x="90" y="56"/>
                      <a:pt x="90" y="56"/>
                    </a:cubicBezTo>
                    <a:cubicBezTo>
                      <a:pt x="90" y="53"/>
                      <a:pt x="91" y="51"/>
                      <a:pt x="92" y="51"/>
                    </a:cubicBezTo>
                    <a:cubicBezTo>
                      <a:pt x="95" y="51"/>
                      <a:pt x="95" y="53"/>
                      <a:pt x="97" y="53"/>
                    </a:cubicBezTo>
                    <a:cubicBezTo>
                      <a:pt x="99" y="53"/>
                      <a:pt x="100" y="53"/>
                      <a:pt x="103" y="53"/>
                    </a:cubicBezTo>
                    <a:cubicBezTo>
                      <a:pt x="103" y="55"/>
                      <a:pt x="103" y="56"/>
                      <a:pt x="103" y="57"/>
                    </a:cubicBezTo>
                    <a:cubicBezTo>
                      <a:pt x="102" y="57"/>
                      <a:pt x="101" y="57"/>
                      <a:pt x="100" y="57"/>
                    </a:cubicBezTo>
                    <a:cubicBezTo>
                      <a:pt x="100" y="58"/>
                      <a:pt x="104" y="63"/>
                      <a:pt x="105" y="63"/>
                    </a:cubicBezTo>
                    <a:cubicBezTo>
                      <a:pt x="108" y="63"/>
                      <a:pt x="107" y="58"/>
                      <a:pt x="110" y="58"/>
                    </a:cubicBezTo>
                    <a:cubicBezTo>
                      <a:pt x="116" y="58"/>
                      <a:pt x="118" y="52"/>
                      <a:pt x="124" y="49"/>
                    </a:cubicBezTo>
                    <a:cubicBezTo>
                      <a:pt x="122" y="49"/>
                      <a:pt x="120" y="48"/>
                      <a:pt x="119" y="46"/>
                    </a:cubicBezTo>
                    <a:cubicBezTo>
                      <a:pt x="117" y="47"/>
                      <a:pt x="112" y="47"/>
                      <a:pt x="109" y="46"/>
                    </a:cubicBezTo>
                    <a:cubicBezTo>
                      <a:pt x="110" y="45"/>
                      <a:pt x="111" y="43"/>
                      <a:pt x="111" y="41"/>
                    </a:cubicBezTo>
                    <a:cubicBezTo>
                      <a:pt x="104" y="41"/>
                      <a:pt x="100" y="39"/>
                      <a:pt x="95" y="35"/>
                    </a:cubicBezTo>
                    <a:cubicBezTo>
                      <a:pt x="95" y="35"/>
                      <a:pt x="104" y="35"/>
                      <a:pt x="104" y="34"/>
                    </a:cubicBezTo>
                    <a:cubicBezTo>
                      <a:pt x="105" y="28"/>
                      <a:pt x="105" y="28"/>
                      <a:pt x="105" y="28"/>
                    </a:cubicBezTo>
                    <a:cubicBezTo>
                      <a:pt x="106" y="26"/>
                      <a:pt x="96" y="27"/>
                      <a:pt x="96" y="24"/>
                    </a:cubicBezTo>
                    <a:cubicBezTo>
                      <a:pt x="94" y="24"/>
                      <a:pt x="94" y="24"/>
                      <a:pt x="94" y="24"/>
                    </a:cubicBezTo>
                    <a:cubicBezTo>
                      <a:pt x="92" y="24"/>
                      <a:pt x="88" y="25"/>
                      <a:pt x="86" y="27"/>
                    </a:cubicBezTo>
                    <a:cubicBezTo>
                      <a:pt x="91" y="22"/>
                      <a:pt x="91" y="22"/>
                      <a:pt x="91" y="22"/>
                    </a:cubicBezTo>
                    <a:cubicBezTo>
                      <a:pt x="92" y="19"/>
                      <a:pt x="88" y="20"/>
                      <a:pt x="92" y="1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05" name="Freeform 351"/>
              <p:cNvSpPr>
                <a:spLocks/>
              </p:cNvSpPr>
              <p:nvPr/>
            </p:nvSpPr>
            <p:spPr bwMode="auto">
              <a:xfrm>
                <a:off x="4737" y="2814"/>
                <a:ext cx="5" cy="5"/>
              </a:xfrm>
              <a:custGeom>
                <a:avLst/>
                <a:gdLst>
                  <a:gd name="T0" fmla="*/ 0 w 2"/>
                  <a:gd name="T1" fmla="*/ 2 h 2"/>
                  <a:gd name="T2" fmla="*/ 2 w 2"/>
                  <a:gd name="T3" fmla="*/ 0 h 2"/>
                  <a:gd name="T4" fmla="*/ 1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1"/>
                      <a:pt x="1" y="1"/>
                      <a:pt x="2" y="0"/>
                    </a:cubicBezTo>
                    <a:cubicBezTo>
                      <a:pt x="1" y="0"/>
                      <a:pt x="1" y="0"/>
                      <a:pt x="1" y="0"/>
                    </a:cubicBezTo>
                    <a:lnTo>
                      <a:pt x="0" y="2"/>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06" name="Freeform 352"/>
              <p:cNvSpPr>
                <a:spLocks/>
              </p:cNvSpPr>
              <p:nvPr/>
            </p:nvSpPr>
            <p:spPr bwMode="auto">
              <a:xfrm>
                <a:off x="4383" y="2316"/>
                <a:ext cx="661" cy="567"/>
              </a:xfrm>
              <a:custGeom>
                <a:avLst/>
                <a:gdLst>
                  <a:gd name="T0" fmla="*/ 268 w 280"/>
                  <a:gd name="T1" fmla="*/ 107 h 240"/>
                  <a:gd name="T2" fmla="*/ 264 w 280"/>
                  <a:gd name="T3" fmla="*/ 102 h 240"/>
                  <a:gd name="T4" fmla="*/ 248 w 280"/>
                  <a:gd name="T5" fmla="*/ 73 h 240"/>
                  <a:gd name="T6" fmla="*/ 240 w 280"/>
                  <a:gd name="T7" fmla="*/ 34 h 240"/>
                  <a:gd name="T8" fmla="*/ 234 w 280"/>
                  <a:gd name="T9" fmla="*/ 11 h 240"/>
                  <a:gd name="T10" fmla="*/ 221 w 280"/>
                  <a:gd name="T11" fmla="*/ 33 h 240"/>
                  <a:gd name="T12" fmla="*/ 196 w 280"/>
                  <a:gd name="T13" fmla="*/ 53 h 240"/>
                  <a:gd name="T14" fmla="*/ 182 w 280"/>
                  <a:gd name="T15" fmla="*/ 47 h 240"/>
                  <a:gd name="T16" fmla="*/ 188 w 280"/>
                  <a:gd name="T17" fmla="*/ 18 h 240"/>
                  <a:gd name="T18" fmla="*/ 182 w 280"/>
                  <a:gd name="T19" fmla="*/ 15 h 240"/>
                  <a:gd name="T20" fmla="*/ 162 w 280"/>
                  <a:gd name="T21" fmla="*/ 5 h 240"/>
                  <a:gd name="T22" fmla="*/ 160 w 280"/>
                  <a:gd name="T23" fmla="*/ 14 h 240"/>
                  <a:gd name="T24" fmla="*/ 137 w 280"/>
                  <a:gd name="T25" fmla="*/ 34 h 240"/>
                  <a:gd name="T26" fmla="*/ 131 w 280"/>
                  <a:gd name="T27" fmla="*/ 39 h 240"/>
                  <a:gd name="T28" fmla="*/ 122 w 280"/>
                  <a:gd name="T29" fmla="*/ 29 h 240"/>
                  <a:gd name="T30" fmla="*/ 110 w 280"/>
                  <a:gd name="T31" fmla="*/ 35 h 240"/>
                  <a:gd name="T32" fmla="*/ 101 w 280"/>
                  <a:gd name="T33" fmla="*/ 43 h 240"/>
                  <a:gd name="T34" fmla="*/ 95 w 280"/>
                  <a:gd name="T35" fmla="*/ 52 h 240"/>
                  <a:gd name="T36" fmla="*/ 92 w 280"/>
                  <a:gd name="T37" fmla="*/ 62 h 240"/>
                  <a:gd name="T38" fmla="*/ 82 w 280"/>
                  <a:gd name="T39" fmla="*/ 61 h 240"/>
                  <a:gd name="T40" fmla="*/ 71 w 280"/>
                  <a:gd name="T41" fmla="*/ 80 h 240"/>
                  <a:gd name="T42" fmla="*/ 41 w 280"/>
                  <a:gd name="T43" fmla="*/ 87 h 240"/>
                  <a:gd name="T44" fmla="*/ 21 w 280"/>
                  <a:gd name="T45" fmla="*/ 104 h 240"/>
                  <a:gd name="T46" fmla="*/ 17 w 280"/>
                  <a:gd name="T47" fmla="*/ 113 h 240"/>
                  <a:gd name="T48" fmla="*/ 16 w 280"/>
                  <a:gd name="T49" fmla="*/ 129 h 240"/>
                  <a:gd name="T50" fmla="*/ 6 w 280"/>
                  <a:gd name="T51" fmla="*/ 128 h 240"/>
                  <a:gd name="T52" fmla="*/ 13 w 280"/>
                  <a:gd name="T53" fmla="*/ 162 h 240"/>
                  <a:gd name="T54" fmla="*/ 13 w 280"/>
                  <a:gd name="T55" fmla="*/ 179 h 240"/>
                  <a:gd name="T56" fmla="*/ 0 w 280"/>
                  <a:gd name="T57" fmla="*/ 198 h 240"/>
                  <a:gd name="T58" fmla="*/ 37 w 280"/>
                  <a:gd name="T59" fmla="*/ 199 h 240"/>
                  <a:gd name="T60" fmla="*/ 64 w 280"/>
                  <a:gd name="T61" fmla="*/ 191 h 240"/>
                  <a:gd name="T62" fmla="*/ 101 w 280"/>
                  <a:gd name="T63" fmla="*/ 180 h 240"/>
                  <a:gd name="T64" fmla="*/ 115 w 280"/>
                  <a:gd name="T65" fmla="*/ 177 h 240"/>
                  <a:gd name="T66" fmla="*/ 135 w 280"/>
                  <a:gd name="T67" fmla="*/ 191 h 240"/>
                  <a:gd name="T68" fmla="*/ 152 w 280"/>
                  <a:gd name="T69" fmla="*/ 194 h 240"/>
                  <a:gd name="T70" fmla="*/ 146 w 280"/>
                  <a:gd name="T71" fmla="*/ 209 h 240"/>
                  <a:gd name="T72" fmla="*/ 154 w 280"/>
                  <a:gd name="T73" fmla="*/ 208 h 240"/>
                  <a:gd name="T74" fmla="*/ 156 w 280"/>
                  <a:gd name="T75" fmla="*/ 214 h 240"/>
                  <a:gd name="T76" fmla="*/ 153 w 280"/>
                  <a:gd name="T77" fmla="*/ 228 h 240"/>
                  <a:gd name="T78" fmla="*/ 171 w 280"/>
                  <a:gd name="T79" fmla="*/ 240 h 240"/>
                  <a:gd name="T80" fmla="*/ 188 w 280"/>
                  <a:gd name="T81" fmla="*/ 238 h 240"/>
                  <a:gd name="T82" fmla="*/ 207 w 280"/>
                  <a:gd name="T83" fmla="*/ 232 h 240"/>
                  <a:gd name="T84" fmla="*/ 219 w 280"/>
                  <a:gd name="T85" fmla="*/ 225 h 240"/>
                  <a:gd name="T86" fmla="*/ 244 w 280"/>
                  <a:gd name="T87" fmla="*/ 191 h 240"/>
                  <a:gd name="T88" fmla="*/ 277 w 280"/>
                  <a:gd name="T89" fmla="*/ 1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0" h="240">
                    <a:moveTo>
                      <a:pt x="280" y="127"/>
                    </a:moveTo>
                    <a:cubicBezTo>
                      <a:pt x="276" y="120"/>
                      <a:pt x="270" y="114"/>
                      <a:pt x="268" y="107"/>
                    </a:cubicBezTo>
                    <a:cubicBezTo>
                      <a:pt x="270" y="106"/>
                      <a:pt x="271" y="106"/>
                      <a:pt x="272" y="103"/>
                    </a:cubicBezTo>
                    <a:cubicBezTo>
                      <a:pt x="270" y="103"/>
                      <a:pt x="264" y="102"/>
                      <a:pt x="264" y="102"/>
                    </a:cubicBezTo>
                    <a:cubicBezTo>
                      <a:pt x="263" y="99"/>
                      <a:pt x="258" y="84"/>
                      <a:pt x="258" y="81"/>
                    </a:cubicBezTo>
                    <a:cubicBezTo>
                      <a:pt x="256" y="81"/>
                      <a:pt x="248" y="75"/>
                      <a:pt x="248" y="73"/>
                    </a:cubicBezTo>
                    <a:cubicBezTo>
                      <a:pt x="248" y="60"/>
                      <a:pt x="244" y="50"/>
                      <a:pt x="244" y="36"/>
                    </a:cubicBezTo>
                    <a:cubicBezTo>
                      <a:pt x="243" y="36"/>
                      <a:pt x="240" y="35"/>
                      <a:pt x="240" y="34"/>
                    </a:cubicBezTo>
                    <a:cubicBezTo>
                      <a:pt x="238" y="34"/>
                      <a:pt x="234" y="30"/>
                      <a:pt x="234" y="27"/>
                    </a:cubicBezTo>
                    <a:cubicBezTo>
                      <a:pt x="234" y="24"/>
                      <a:pt x="234" y="15"/>
                      <a:pt x="234" y="11"/>
                    </a:cubicBezTo>
                    <a:cubicBezTo>
                      <a:pt x="234" y="11"/>
                      <a:pt x="231" y="4"/>
                      <a:pt x="230" y="0"/>
                    </a:cubicBezTo>
                    <a:cubicBezTo>
                      <a:pt x="230" y="13"/>
                      <a:pt x="221" y="19"/>
                      <a:pt x="221" y="33"/>
                    </a:cubicBezTo>
                    <a:cubicBezTo>
                      <a:pt x="221" y="42"/>
                      <a:pt x="214" y="63"/>
                      <a:pt x="207" y="63"/>
                    </a:cubicBezTo>
                    <a:cubicBezTo>
                      <a:pt x="202" y="63"/>
                      <a:pt x="201" y="56"/>
                      <a:pt x="196" y="53"/>
                    </a:cubicBezTo>
                    <a:cubicBezTo>
                      <a:pt x="192" y="52"/>
                      <a:pt x="191" y="48"/>
                      <a:pt x="187" y="47"/>
                    </a:cubicBezTo>
                    <a:cubicBezTo>
                      <a:pt x="186" y="47"/>
                      <a:pt x="183" y="48"/>
                      <a:pt x="182" y="47"/>
                    </a:cubicBezTo>
                    <a:cubicBezTo>
                      <a:pt x="179" y="43"/>
                      <a:pt x="181" y="41"/>
                      <a:pt x="176" y="38"/>
                    </a:cubicBezTo>
                    <a:cubicBezTo>
                      <a:pt x="178" y="36"/>
                      <a:pt x="188" y="22"/>
                      <a:pt x="188" y="18"/>
                    </a:cubicBezTo>
                    <a:cubicBezTo>
                      <a:pt x="188" y="18"/>
                      <a:pt x="187" y="16"/>
                      <a:pt x="186" y="16"/>
                    </a:cubicBezTo>
                    <a:cubicBezTo>
                      <a:pt x="184" y="16"/>
                      <a:pt x="183" y="15"/>
                      <a:pt x="182" y="15"/>
                    </a:cubicBezTo>
                    <a:cubicBezTo>
                      <a:pt x="181" y="15"/>
                      <a:pt x="179" y="15"/>
                      <a:pt x="178" y="15"/>
                    </a:cubicBezTo>
                    <a:cubicBezTo>
                      <a:pt x="170" y="15"/>
                      <a:pt x="165" y="12"/>
                      <a:pt x="162" y="5"/>
                    </a:cubicBezTo>
                    <a:cubicBezTo>
                      <a:pt x="161" y="6"/>
                      <a:pt x="158" y="6"/>
                      <a:pt x="156" y="6"/>
                    </a:cubicBezTo>
                    <a:cubicBezTo>
                      <a:pt x="155" y="10"/>
                      <a:pt x="158" y="10"/>
                      <a:pt x="160" y="14"/>
                    </a:cubicBezTo>
                    <a:cubicBezTo>
                      <a:pt x="158" y="20"/>
                      <a:pt x="150" y="14"/>
                      <a:pt x="142" y="23"/>
                    </a:cubicBezTo>
                    <a:cubicBezTo>
                      <a:pt x="142" y="27"/>
                      <a:pt x="137" y="29"/>
                      <a:pt x="137" y="34"/>
                    </a:cubicBezTo>
                    <a:cubicBezTo>
                      <a:pt x="137" y="38"/>
                      <a:pt x="137" y="39"/>
                      <a:pt x="134" y="39"/>
                    </a:cubicBezTo>
                    <a:cubicBezTo>
                      <a:pt x="133" y="39"/>
                      <a:pt x="132" y="40"/>
                      <a:pt x="131" y="39"/>
                    </a:cubicBezTo>
                    <a:cubicBezTo>
                      <a:pt x="130" y="39"/>
                      <a:pt x="129" y="41"/>
                      <a:pt x="129" y="41"/>
                    </a:cubicBezTo>
                    <a:cubicBezTo>
                      <a:pt x="125" y="41"/>
                      <a:pt x="126" y="31"/>
                      <a:pt x="122" y="29"/>
                    </a:cubicBezTo>
                    <a:cubicBezTo>
                      <a:pt x="119" y="29"/>
                      <a:pt x="117" y="30"/>
                      <a:pt x="114" y="29"/>
                    </a:cubicBezTo>
                    <a:cubicBezTo>
                      <a:pt x="113" y="30"/>
                      <a:pt x="114" y="37"/>
                      <a:pt x="110" y="35"/>
                    </a:cubicBezTo>
                    <a:cubicBezTo>
                      <a:pt x="108" y="39"/>
                      <a:pt x="108" y="39"/>
                      <a:pt x="105" y="44"/>
                    </a:cubicBezTo>
                    <a:cubicBezTo>
                      <a:pt x="104" y="44"/>
                      <a:pt x="105" y="44"/>
                      <a:pt x="101" y="43"/>
                    </a:cubicBezTo>
                    <a:cubicBezTo>
                      <a:pt x="101" y="46"/>
                      <a:pt x="100" y="47"/>
                      <a:pt x="101" y="52"/>
                    </a:cubicBezTo>
                    <a:cubicBezTo>
                      <a:pt x="95" y="52"/>
                      <a:pt x="95" y="52"/>
                      <a:pt x="95" y="52"/>
                    </a:cubicBezTo>
                    <a:cubicBezTo>
                      <a:pt x="95" y="51"/>
                      <a:pt x="95" y="51"/>
                      <a:pt x="95" y="51"/>
                    </a:cubicBezTo>
                    <a:cubicBezTo>
                      <a:pt x="93" y="52"/>
                      <a:pt x="93" y="59"/>
                      <a:pt x="92" y="62"/>
                    </a:cubicBezTo>
                    <a:cubicBezTo>
                      <a:pt x="92" y="60"/>
                      <a:pt x="89" y="58"/>
                      <a:pt x="89" y="53"/>
                    </a:cubicBezTo>
                    <a:cubicBezTo>
                      <a:pt x="85" y="56"/>
                      <a:pt x="86" y="58"/>
                      <a:pt x="82" y="61"/>
                    </a:cubicBezTo>
                    <a:cubicBezTo>
                      <a:pt x="82" y="62"/>
                      <a:pt x="83" y="64"/>
                      <a:pt x="84" y="64"/>
                    </a:cubicBezTo>
                    <a:cubicBezTo>
                      <a:pt x="82" y="68"/>
                      <a:pt x="75" y="78"/>
                      <a:pt x="71" y="80"/>
                    </a:cubicBezTo>
                    <a:cubicBezTo>
                      <a:pt x="68" y="81"/>
                      <a:pt x="63" y="81"/>
                      <a:pt x="60" y="81"/>
                    </a:cubicBezTo>
                    <a:cubicBezTo>
                      <a:pt x="53" y="81"/>
                      <a:pt x="45" y="88"/>
                      <a:pt x="41" y="87"/>
                    </a:cubicBezTo>
                    <a:cubicBezTo>
                      <a:pt x="38" y="93"/>
                      <a:pt x="31" y="91"/>
                      <a:pt x="27" y="96"/>
                    </a:cubicBezTo>
                    <a:cubicBezTo>
                      <a:pt x="25" y="99"/>
                      <a:pt x="25" y="102"/>
                      <a:pt x="21" y="104"/>
                    </a:cubicBezTo>
                    <a:cubicBezTo>
                      <a:pt x="20" y="103"/>
                      <a:pt x="19" y="103"/>
                      <a:pt x="18" y="99"/>
                    </a:cubicBezTo>
                    <a:cubicBezTo>
                      <a:pt x="18" y="104"/>
                      <a:pt x="17" y="111"/>
                      <a:pt x="17" y="113"/>
                    </a:cubicBezTo>
                    <a:cubicBezTo>
                      <a:pt x="15" y="113"/>
                      <a:pt x="12" y="116"/>
                      <a:pt x="12" y="120"/>
                    </a:cubicBezTo>
                    <a:cubicBezTo>
                      <a:pt x="12" y="123"/>
                      <a:pt x="16" y="125"/>
                      <a:pt x="16" y="129"/>
                    </a:cubicBezTo>
                    <a:cubicBezTo>
                      <a:pt x="16" y="132"/>
                      <a:pt x="14" y="133"/>
                      <a:pt x="13" y="135"/>
                    </a:cubicBezTo>
                    <a:cubicBezTo>
                      <a:pt x="11" y="135"/>
                      <a:pt x="7" y="131"/>
                      <a:pt x="6" y="128"/>
                    </a:cubicBezTo>
                    <a:cubicBezTo>
                      <a:pt x="6" y="133"/>
                      <a:pt x="6" y="133"/>
                      <a:pt x="6" y="133"/>
                    </a:cubicBezTo>
                    <a:cubicBezTo>
                      <a:pt x="7" y="140"/>
                      <a:pt x="13" y="151"/>
                      <a:pt x="13" y="162"/>
                    </a:cubicBezTo>
                    <a:cubicBezTo>
                      <a:pt x="13" y="166"/>
                      <a:pt x="9" y="165"/>
                      <a:pt x="9" y="170"/>
                    </a:cubicBezTo>
                    <a:cubicBezTo>
                      <a:pt x="9" y="174"/>
                      <a:pt x="13" y="174"/>
                      <a:pt x="13" y="179"/>
                    </a:cubicBezTo>
                    <a:cubicBezTo>
                      <a:pt x="13" y="185"/>
                      <a:pt x="10" y="194"/>
                      <a:pt x="6" y="195"/>
                    </a:cubicBezTo>
                    <a:cubicBezTo>
                      <a:pt x="4" y="196"/>
                      <a:pt x="0" y="195"/>
                      <a:pt x="0" y="198"/>
                    </a:cubicBezTo>
                    <a:cubicBezTo>
                      <a:pt x="0" y="204"/>
                      <a:pt x="6" y="207"/>
                      <a:pt x="13" y="207"/>
                    </a:cubicBezTo>
                    <a:cubicBezTo>
                      <a:pt x="26" y="207"/>
                      <a:pt x="26" y="202"/>
                      <a:pt x="37" y="199"/>
                    </a:cubicBezTo>
                    <a:cubicBezTo>
                      <a:pt x="56" y="199"/>
                      <a:pt x="56" y="199"/>
                      <a:pt x="56" y="199"/>
                    </a:cubicBezTo>
                    <a:cubicBezTo>
                      <a:pt x="60" y="199"/>
                      <a:pt x="61" y="195"/>
                      <a:pt x="64" y="191"/>
                    </a:cubicBezTo>
                    <a:cubicBezTo>
                      <a:pt x="67" y="190"/>
                      <a:pt x="77" y="185"/>
                      <a:pt x="80" y="185"/>
                    </a:cubicBezTo>
                    <a:cubicBezTo>
                      <a:pt x="88" y="182"/>
                      <a:pt x="92" y="185"/>
                      <a:pt x="101" y="180"/>
                    </a:cubicBezTo>
                    <a:cubicBezTo>
                      <a:pt x="111" y="180"/>
                      <a:pt x="111" y="180"/>
                      <a:pt x="111" y="180"/>
                    </a:cubicBezTo>
                    <a:cubicBezTo>
                      <a:pt x="112" y="179"/>
                      <a:pt x="113" y="177"/>
                      <a:pt x="115" y="177"/>
                    </a:cubicBezTo>
                    <a:cubicBezTo>
                      <a:pt x="121" y="177"/>
                      <a:pt x="129" y="182"/>
                      <a:pt x="132" y="186"/>
                    </a:cubicBezTo>
                    <a:cubicBezTo>
                      <a:pt x="131" y="190"/>
                      <a:pt x="132" y="191"/>
                      <a:pt x="135" y="191"/>
                    </a:cubicBezTo>
                    <a:cubicBezTo>
                      <a:pt x="135" y="207"/>
                      <a:pt x="135" y="207"/>
                      <a:pt x="135" y="207"/>
                    </a:cubicBezTo>
                    <a:cubicBezTo>
                      <a:pt x="136" y="207"/>
                      <a:pt x="150" y="196"/>
                      <a:pt x="152" y="194"/>
                    </a:cubicBezTo>
                    <a:cubicBezTo>
                      <a:pt x="154" y="192"/>
                      <a:pt x="150" y="202"/>
                      <a:pt x="144" y="209"/>
                    </a:cubicBezTo>
                    <a:cubicBezTo>
                      <a:pt x="146" y="209"/>
                      <a:pt x="146" y="209"/>
                      <a:pt x="146" y="209"/>
                    </a:cubicBezTo>
                    <a:cubicBezTo>
                      <a:pt x="150" y="208"/>
                      <a:pt x="150" y="203"/>
                      <a:pt x="154" y="202"/>
                    </a:cubicBezTo>
                    <a:cubicBezTo>
                      <a:pt x="154" y="208"/>
                      <a:pt x="154" y="208"/>
                      <a:pt x="154" y="208"/>
                    </a:cubicBezTo>
                    <a:cubicBezTo>
                      <a:pt x="154" y="209"/>
                      <a:pt x="153" y="210"/>
                      <a:pt x="152" y="211"/>
                    </a:cubicBezTo>
                    <a:cubicBezTo>
                      <a:pt x="156" y="214"/>
                      <a:pt x="156" y="214"/>
                      <a:pt x="156" y="214"/>
                    </a:cubicBezTo>
                    <a:cubicBezTo>
                      <a:pt x="156" y="220"/>
                      <a:pt x="156" y="220"/>
                      <a:pt x="156" y="220"/>
                    </a:cubicBezTo>
                    <a:cubicBezTo>
                      <a:pt x="156" y="223"/>
                      <a:pt x="153" y="224"/>
                      <a:pt x="153" y="228"/>
                    </a:cubicBezTo>
                    <a:cubicBezTo>
                      <a:pt x="153" y="234"/>
                      <a:pt x="162" y="237"/>
                      <a:pt x="169" y="237"/>
                    </a:cubicBezTo>
                    <a:cubicBezTo>
                      <a:pt x="169" y="238"/>
                      <a:pt x="170" y="240"/>
                      <a:pt x="171" y="240"/>
                    </a:cubicBezTo>
                    <a:cubicBezTo>
                      <a:pt x="174" y="240"/>
                      <a:pt x="179" y="234"/>
                      <a:pt x="183" y="232"/>
                    </a:cubicBezTo>
                    <a:cubicBezTo>
                      <a:pt x="183" y="233"/>
                      <a:pt x="183" y="238"/>
                      <a:pt x="188" y="238"/>
                    </a:cubicBezTo>
                    <a:cubicBezTo>
                      <a:pt x="188" y="240"/>
                      <a:pt x="188" y="240"/>
                      <a:pt x="188" y="240"/>
                    </a:cubicBezTo>
                    <a:cubicBezTo>
                      <a:pt x="198" y="238"/>
                      <a:pt x="203" y="232"/>
                      <a:pt x="207" y="232"/>
                    </a:cubicBezTo>
                    <a:cubicBezTo>
                      <a:pt x="208" y="232"/>
                      <a:pt x="210" y="232"/>
                      <a:pt x="213" y="232"/>
                    </a:cubicBezTo>
                    <a:cubicBezTo>
                      <a:pt x="216" y="232"/>
                      <a:pt x="215" y="228"/>
                      <a:pt x="219" y="225"/>
                    </a:cubicBezTo>
                    <a:cubicBezTo>
                      <a:pt x="224" y="218"/>
                      <a:pt x="224" y="215"/>
                      <a:pt x="230" y="209"/>
                    </a:cubicBezTo>
                    <a:cubicBezTo>
                      <a:pt x="235" y="204"/>
                      <a:pt x="244" y="201"/>
                      <a:pt x="244" y="191"/>
                    </a:cubicBezTo>
                    <a:cubicBezTo>
                      <a:pt x="256" y="191"/>
                      <a:pt x="261" y="175"/>
                      <a:pt x="266" y="167"/>
                    </a:cubicBezTo>
                    <a:cubicBezTo>
                      <a:pt x="270" y="160"/>
                      <a:pt x="279" y="151"/>
                      <a:pt x="277" y="140"/>
                    </a:cubicBezTo>
                    <a:cubicBezTo>
                      <a:pt x="277" y="140"/>
                      <a:pt x="280" y="126"/>
                      <a:pt x="280" y="12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07" name="Freeform 353"/>
              <p:cNvSpPr>
                <a:spLocks/>
              </p:cNvSpPr>
              <p:nvPr/>
            </p:nvSpPr>
            <p:spPr bwMode="auto">
              <a:xfrm>
                <a:off x="4158" y="2002"/>
                <a:ext cx="180" cy="226"/>
              </a:xfrm>
              <a:custGeom>
                <a:avLst/>
                <a:gdLst>
                  <a:gd name="T0" fmla="*/ 76 w 76"/>
                  <a:gd name="T1" fmla="*/ 72 h 96"/>
                  <a:gd name="T2" fmla="*/ 76 w 76"/>
                  <a:gd name="T3" fmla="*/ 68 h 96"/>
                  <a:gd name="T4" fmla="*/ 65 w 76"/>
                  <a:gd name="T5" fmla="*/ 56 h 96"/>
                  <a:gd name="T6" fmla="*/ 58 w 76"/>
                  <a:gd name="T7" fmla="*/ 53 h 96"/>
                  <a:gd name="T8" fmla="*/ 58 w 76"/>
                  <a:gd name="T9" fmla="*/ 47 h 96"/>
                  <a:gd name="T10" fmla="*/ 61 w 76"/>
                  <a:gd name="T11" fmla="*/ 46 h 96"/>
                  <a:gd name="T12" fmla="*/ 52 w 76"/>
                  <a:gd name="T13" fmla="*/ 36 h 96"/>
                  <a:gd name="T14" fmla="*/ 45 w 76"/>
                  <a:gd name="T15" fmla="*/ 32 h 96"/>
                  <a:gd name="T16" fmla="*/ 27 w 76"/>
                  <a:gd name="T17" fmla="*/ 18 h 96"/>
                  <a:gd name="T18" fmla="*/ 16 w 76"/>
                  <a:gd name="T19" fmla="*/ 3 h 96"/>
                  <a:gd name="T20" fmla="*/ 0 w 76"/>
                  <a:gd name="T21" fmla="*/ 0 h 96"/>
                  <a:gd name="T22" fmla="*/ 16 w 76"/>
                  <a:gd name="T23" fmla="*/ 19 h 96"/>
                  <a:gd name="T24" fmla="*/ 27 w 76"/>
                  <a:gd name="T25" fmla="*/ 35 h 96"/>
                  <a:gd name="T26" fmla="*/ 34 w 76"/>
                  <a:gd name="T27" fmla="*/ 48 h 96"/>
                  <a:gd name="T28" fmla="*/ 36 w 76"/>
                  <a:gd name="T29" fmla="*/ 61 h 96"/>
                  <a:gd name="T30" fmla="*/ 47 w 76"/>
                  <a:gd name="T31" fmla="*/ 74 h 96"/>
                  <a:gd name="T32" fmla="*/ 48 w 76"/>
                  <a:gd name="T33" fmla="*/ 78 h 96"/>
                  <a:gd name="T34" fmla="*/ 65 w 76"/>
                  <a:gd name="T35" fmla="*/ 95 h 96"/>
                  <a:gd name="T36" fmla="*/ 73 w 76"/>
                  <a:gd name="T37" fmla="*/ 95 h 96"/>
                  <a:gd name="T38" fmla="*/ 76 w 76"/>
                  <a:gd name="T3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6" h="96">
                    <a:moveTo>
                      <a:pt x="76" y="72"/>
                    </a:moveTo>
                    <a:cubicBezTo>
                      <a:pt x="76" y="70"/>
                      <a:pt x="76" y="69"/>
                      <a:pt x="76" y="68"/>
                    </a:cubicBezTo>
                    <a:cubicBezTo>
                      <a:pt x="69" y="68"/>
                      <a:pt x="67" y="64"/>
                      <a:pt x="65" y="56"/>
                    </a:cubicBezTo>
                    <a:cubicBezTo>
                      <a:pt x="62" y="57"/>
                      <a:pt x="61" y="55"/>
                      <a:pt x="58" y="53"/>
                    </a:cubicBezTo>
                    <a:cubicBezTo>
                      <a:pt x="58" y="47"/>
                      <a:pt x="58" y="47"/>
                      <a:pt x="58" y="47"/>
                    </a:cubicBezTo>
                    <a:cubicBezTo>
                      <a:pt x="59" y="47"/>
                      <a:pt x="61" y="47"/>
                      <a:pt x="61" y="46"/>
                    </a:cubicBezTo>
                    <a:cubicBezTo>
                      <a:pt x="52" y="36"/>
                      <a:pt x="52" y="36"/>
                      <a:pt x="52" y="36"/>
                    </a:cubicBezTo>
                    <a:cubicBezTo>
                      <a:pt x="49" y="36"/>
                      <a:pt x="48" y="32"/>
                      <a:pt x="45" y="32"/>
                    </a:cubicBezTo>
                    <a:cubicBezTo>
                      <a:pt x="36" y="32"/>
                      <a:pt x="32" y="23"/>
                      <a:pt x="27" y="18"/>
                    </a:cubicBezTo>
                    <a:cubicBezTo>
                      <a:pt x="24" y="16"/>
                      <a:pt x="19" y="4"/>
                      <a:pt x="16" y="3"/>
                    </a:cubicBezTo>
                    <a:cubicBezTo>
                      <a:pt x="10" y="0"/>
                      <a:pt x="6" y="3"/>
                      <a:pt x="0" y="0"/>
                    </a:cubicBezTo>
                    <a:cubicBezTo>
                      <a:pt x="1" y="6"/>
                      <a:pt x="10" y="19"/>
                      <a:pt x="16" y="19"/>
                    </a:cubicBezTo>
                    <a:cubicBezTo>
                      <a:pt x="17" y="27"/>
                      <a:pt x="25" y="29"/>
                      <a:pt x="27" y="35"/>
                    </a:cubicBezTo>
                    <a:cubicBezTo>
                      <a:pt x="28" y="41"/>
                      <a:pt x="30" y="45"/>
                      <a:pt x="34" y="48"/>
                    </a:cubicBezTo>
                    <a:cubicBezTo>
                      <a:pt x="36" y="52"/>
                      <a:pt x="34" y="57"/>
                      <a:pt x="36" y="61"/>
                    </a:cubicBezTo>
                    <a:cubicBezTo>
                      <a:pt x="38" y="64"/>
                      <a:pt x="44" y="70"/>
                      <a:pt x="47" y="74"/>
                    </a:cubicBezTo>
                    <a:cubicBezTo>
                      <a:pt x="48" y="75"/>
                      <a:pt x="48" y="77"/>
                      <a:pt x="48" y="78"/>
                    </a:cubicBezTo>
                    <a:cubicBezTo>
                      <a:pt x="65" y="95"/>
                      <a:pt x="65" y="95"/>
                      <a:pt x="65" y="95"/>
                    </a:cubicBezTo>
                    <a:cubicBezTo>
                      <a:pt x="67" y="96"/>
                      <a:pt x="68" y="95"/>
                      <a:pt x="73" y="95"/>
                    </a:cubicBezTo>
                    <a:cubicBezTo>
                      <a:pt x="73" y="89"/>
                      <a:pt x="76" y="76"/>
                      <a:pt x="76" y="7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08" name="Freeform 354"/>
              <p:cNvSpPr>
                <a:spLocks/>
              </p:cNvSpPr>
              <p:nvPr/>
            </p:nvSpPr>
            <p:spPr bwMode="auto">
              <a:xfrm>
                <a:off x="4380" y="1964"/>
                <a:ext cx="171" cy="227"/>
              </a:xfrm>
              <a:custGeom>
                <a:avLst/>
                <a:gdLst>
                  <a:gd name="T0" fmla="*/ 61 w 72"/>
                  <a:gd name="T1" fmla="*/ 62 h 96"/>
                  <a:gd name="T2" fmla="*/ 65 w 72"/>
                  <a:gd name="T3" fmla="*/ 57 h 96"/>
                  <a:gd name="T4" fmla="*/ 72 w 72"/>
                  <a:gd name="T5" fmla="*/ 57 h 96"/>
                  <a:gd name="T6" fmla="*/ 62 w 72"/>
                  <a:gd name="T7" fmla="*/ 36 h 96"/>
                  <a:gd name="T8" fmla="*/ 64 w 72"/>
                  <a:gd name="T9" fmla="*/ 29 h 96"/>
                  <a:gd name="T10" fmla="*/ 65 w 72"/>
                  <a:gd name="T11" fmla="*/ 29 h 96"/>
                  <a:gd name="T12" fmla="*/ 65 w 72"/>
                  <a:gd name="T13" fmla="*/ 23 h 96"/>
                  <a:gd name="T14" fmla="*/ 71 w 72"/>
                  <a:gd name="T15" fmla="*/ 22 h 96"/>
                  <a:gd name="T16" fmla="*/ 58 w 72"/>
                  <a:gd name="T17" fmla="*/ 0 h 96"/>
                  <a:gd name="T18" fmla="*/ 45 w 72"/>
                  <a:gd name="T19" fmla="*/ 20 h 96"/>
                  <a:gd name="T20" fmla="*/ 39 w 72"/>
                  <a:gd name="T21" fmla="*/ 22 h 96"/>
                  <a:gd name="T22" fmla="*/ 38 w 72"/>
                  <a:gd name="T23" fmla="*/ 22 h 96"/>
                  <a:gd name="T24" fmla="*/ 36 w 72"/>
                  <a:gd name="T25" fmla="*/ 27 h 96"/>
                  <a:gd name="T26" fmla="*/ 19 w 72"/>
                  <a:gd name="T27" fmla="*/ 43 h 96"/>
                  <a:gd name="T28" fmla="*/ 16 w 72"/>
                  <a:gd name="T29" fmla="*/ 50 h 96"/>
                  <a:gd name="T30" fmla="*/ 9 w 72"/>
                  <a:gd name="T31" fmla="*/ 47 h 96"/>
                  <a:gd name="T32" fmla="*/ 5 w 72"/>
                  <a:gd name="T33" fmla="*/ 47 h 96"/>
                  <a:gd name="T34" fmla="*/ 1 w 72"/>
                  <a:gd name="T35" fmla="*/ 58 h 96"/>
                  <a:gd name="T36" fmla="*/ 12 w 72"/>
                  <a:gd name="T37" fmla="*/ 87 h 96"/>
                  <a:gd name="T38" fmla="*/ 20 w 72"/>
                  <a:gd name="T39" fmla="*/ 89 h 96"/>
                  <a:gd name="T40" fmla="*/ 28 w 72"/>
                  <a:gd name="T41" fmla="*/ 92 h 96"/>
                  <a:gd name="T42" fmla="*/ 41 w 72"/>
                  <a:gd name="T43" fmla="*/ 91 h 96"/>
                  <a:gd name="T44" fmla="*/ 42 w 72"/>
                  <a:gd name="T45" fmla="*/ 96 h 96"/>
                  <a:gd name="T46" fmla="*/ 44 w 72"/>
                  <a:gd name="T47" fmla="*/ 96 h 96"/>
                  <a:gd name="T48" fmla="*/ 54 w 72"/>
                  <a:gd name="T49" fmla="*/ 84 h 96"/>
                  <a:gd name="T50" fmla="*/ 64 w 72"/>
                  <a:gd name="T51" fmla="*/ 68 h 96"/>
                  <a:gd name="T52" fmla="*/ 61 w 72"/>
                  <a:gd name="T53" fmla="*/ 6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 h="96">
                    <a:moveTo>
                      <a:pt x="61" y="62"/>
                    </a:moveTo>
                    <a:cubicBezTo>
                      <a:pt x="63" y="61"/>
                      <a:pt x="63" y="58"/>
                      <a:pt x="65" y="57"/>
                    </a:cubicBezTo>
                    <a:cubicBezTo>
                      <a:pt x="68" y="57"/>
                      <a:pt x="69" y="57"/>
                      <a:pt x="72" y="57"/>
                    </a:cubicBezTo>
                    <a:cubicBezTo>
                      <a:pt x="69" y="49"/>
                      <a:pt x="62" y="45"/>
                      <a:pt x="62" y="36"/>
                    </a:cubicBezTo>
                    <a:cubicBezTo>
                      <a:pt x="61" y="36"/>
                      <a:pt x="64" y="31"/>
                      <a:pt x="64" y="29"/>
                    </a:cubicBezTo>
                    <a:cubicBezTo>
                      <a:pt x="64" y="29"/>
                      <a:pt x="64" y="29"/>
                      <a:pt x="65" y="29"/>
                    </a:cubicBezTo>
                    <a:cubicBezTo>
                      <a:pt x="65" y="28"/>
                      <a:pt x="65" y="24"/>
                      <a:pt x="65" y="23"/>
                    </a:cubicBezTo>
                    <a:cubicBezTo>
                      <a:pt x="68" y="22"/>
                      <a:pt x="69" y="22"/>
                      <a:pt x="71" y="22"/>
                    </a:cubicBezTo>
                    <a:cubicBezTo>
                      <a:pt x="69" y="13"/>
                      <a:pt x="58" y="13"/>
                      <a:pt x="58" y="0"/>
                    </a:cubicBezTo>
                    <a:cubicBezTo>
                      <a:pt x="51" y="5"/>
                      <a:pt x="51" y="16"/>
                      <a:pt x="45" y="20"/>
                    </a:cubicBezTo>
                    <a:cubicBezTo>
                      <a:pt x="43" y="21"/>
                      <a:pt x="39" y="22"/>
                      <a:pt x="39" y="22"/>
                    </a:cubicBezTo>
                    <a:cubicBezTo>
                      <a:pt x="39" y="22"/>
                      <a:pt x="37" y="22"/>
                      <a:pt x="38" y="22"/>
                    </a:cubicBezTo>
                    <a:cubicBezTo>
                      <a:pt x="38" y="22"/>
                      <a:pt x="36" y="26"/>
                      <a:pt x="36" y="27"/>
                    </a:cubicBezTo>
                    <a:cubicBezTo>
                      <a:pt x="36" y="36"/>
                      <a:pt x="19" y="34"/>
                      <a:pt x="19" y="43"/>
                    </a:cubicBezTo>
                    <a:cubicBezTo>
                      <a:pt x="16" y="43"/>
                      <a:pt x="16" y="46"/>
                      <a:pt x="16" y="50"/>
                    </a:cubicBezTo>
                    <a:cubicBezTo>
                      <a:pt x="13" y="50"/>
                      <a:pt x="11" y="47"/>
                      <a:pt x="9" y="47"/>
                    </a:cubicBezTo>
                    <a:cubicBezTo>
                      <a:pt x="8" y="47"/>
                      <a:pt x="7" y="47"/>
                      <a:pt x="5" y="47"/>
                    </a:cubicBezTo>
                    <a:cubicBezTo>
                      <a:pt x="4" y="47"/>
                      <a:pt x="0" y="57"/>
                      <a:pt x="1" y="58"/>
                    </a:cubicBezTo>
                    <a:cubicBezTo>
                      <a:pt x="5" y="77"/>
                      <a:pt x="8" y="61"/>
                      <a:pt x="12" y="87"/>
                    </a:cubicBezTo>
                    <a:cubicBezTo>
                      <a:pt x="12" y="88"/>
                      <a:pt x="19" y="89"/>
                      <a:pt x="20" y="89"/>
                    </a:cubicBezTo>
                    <a:cubicBezTo>
                      <a:pt x="22" y="89"/>
                      <a:pt x="25" y="91"/>
                      <a:pt x="28" y="92"/>
                    </a:cubicBezTo>
                    <a:cubicBezTo>
                      <a:pt x="28" y="92"/>
                      <a:pt x="36" y="91"/>
                      <a:pt x="41" y="91"/>
                    </a:cubicBezTo>
                    <a:cubicBezTo>
                      <a:pt x="40" y="93"/>
                      <a:pt x="40" y="96"/>
                      <a:pt x="42" y="96"/>
                    </a:cubicBezTo>
                    <a:cubicBezTo>
                      <a:pt x="43" y="96"/>
                      <a:pt x="44" y="96"/>
                      <a:pt x="44" y="96"/>
                    </a:cubicBezTo>
                    <a:cubicBezTo>
                      <a:pt x="48" y="92"/>
                      <a:pt x="54" y="96"/>
                      <a:pt x="54" y="84"/>
                    </a:cubicBezTo>
                    <a:cubicBezTo>
                      <a:pt x="54" y="81"/>
                      <a:pt x="64" y="72"/>
                      <a:pt x="64" y="68"/>
                    </a:cubicBezTo>
                    <a:cubicBezTo>
                      <a:pt x="64" y="65"/>
                      <a:pt x="62" y="63"/>
                      <a:pt x="61" y="6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09" name="Freeform 355"/>
              <p:cNvSpPr>
                <a:spLocks/>
              </p:cNvSpPr>
              <p:nvPr/>
            </p:nvSpPr>
            <p:spPr bwMode="auto">
              <a:xfrm>
                <a:off x="4468" y="2016"/>
                <a:ext cx="2" cy="5"/>
              </a:xfrm>
              <a:custGeom>
                <a:avLst/>
                <a:gdLst>
                  <a:gd name="T0" fmla="*/ 1 w 1"/>
                  <a:gd name="T1" fmla="*/ 0 h 2"/>
                  <a:gd name="T2" fmla="*/ 1 w 1"/>
                  <a:gd name="T3" fmla="*/ 0 h 2"/>
                </a:gdLst>
                <a:ahLst/>
                <a:cxnLst>
                  <a:cxn ang="0">
                    <a:pos x="T0" y="T1"/>
                  </a:cxn>
                  <a:cxn ang="0">
                    <a:pos x="T2" y="T3"/>
                  </a:cxn>
                </a:cxnLst>
                <a:rect l="0" t="0" r="r" b="b"/>
                <a:pathLst>
                  <a:path w="1" h="2">
                    <a:moveTo>
                      <a:pt x="1" y="0"/>
                    </a:moveTo>
                    <a:cubicBezTo>
                      <a:pt x="0" y="2"/>
                      <a:pt x="1" y="0"/>
                      <a:pt x="1"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10" name="Freeform 356"/>
              <p:cNvSpPr>
                <a:spLocks/>
              </p:cNvSpPr>
              <p:nvPr/>
            </p:nvSpPr>
            <p:spPr bwMode="auto">
              <a:xfrm>
                <a:off x="1612" y="3150"/>
                <a:ext cx="80" cy="66"/>
              </a:xfrm>
              <a:custGeom>
                <a:avLst/>
                <a:gdLst>
                  <a:gd name="T0" fmla="*/ 11 w 34"/>
                  <a:gd name="T1" fmla="*/ 2 h 28"/>
                  <a:gd name="T2" fmla="*/ 7 w 34"/>
                  <a:gd name="T3" fmla="*/ 0 h 28"/>
                  <a:gd name="T4" fmla="*/ 5 w 34"/>
                  <a:gd name="T5" fmla="*/ 7 h 28"/>
                  <a:gd name="T6" fmla="*/ 2 w 34"/>
                  <a:gd name="T7" fmla="*/ 10 h 28"/>
                  <a:gd name="T8" fmla="*/ 7 w 34"/>
                  <a:gd name="T9" fmla="*/ 17 h 28"/>
                  <a:gd name="T10" fmla="*/ 14 w 34"/>
                  <a:gd name="T11" fmla="*/ 23 h 28"/>
                  <a:gd name="T12" fmla="*/ 19 w 34"/>
                  <a:gd name="T13" fmla="*/ 26 h 28"/>
                  <a:gd name="T14" fmla="*/ 29 w 34"/>
                  <a:gd name="T15" fmla="*/ 26 h 28"/>
                  <a:gd name="T16" fmla="*/ 34 w 34"/>
                  <a:gd name="T17" fmla="*/ 23 h 28"/>
                  <a:gd name="T18" fmla="*/ 11 w 34"/>
                  <a:gd name="T19"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
                    <a:moveTo>
                      <a:pt x="11" y="2"/>
                    </a:moveTo>
                    <a:cubicBezTo>
                      <a:pt x="7" y="0"/>
                      <a:pt x="7" y="0"/>
                      <a:pt x="7" y="0"/>
                    </a:cubicBezTo>
                    <a:cubicBezTo>
                      <a:pt x="5" y="7"/>
                      <a:pt x="5" y="7"/>
                      <a:pt x="5" y="7"/>
                    </a:cubicBezTo>
                    <a:cubicBezTo>
                      <a:pt x="5" y="8"/>
                      <a:pt x="0" y="10"/>
                      <a:pt x="2" y="10"/>
                    </a:cubicBezTo>
                    <a:cubicBezTo>
                      <a:pt x="2" y="11"/>
                      <a:pt x="7" y="16"/>
                      <a:pt x="7" y="17"/>
                    </a:cubicBezTo>
                    <a:cubicBezTo>
                      <a:pt x="7" y="18"/>
                      <a:pt x="14" y="20"/>
                      <a:pt x="14" y="23"/>
                    </a:cubicBezTo>
                    <a:cubicBezTo>
                      <a:pt x="14" y="28"/>
                      <a:pt x="15" y="26"/>
                      <a:pt x="19" y="26"/>
                    </a:cubicBezTo>
                    <a:cubicBezTo>
                      <a:pt x="25" y="26"/>
                      <a:pt x="23" y="24"/>
                      <a:pt x="29" y="26"/>
                    </a:cubicBezTo>
                    <a:cubicBezTo>
                      <a:pt x="34" y="23"/>
                      <a:pt x="34" y="23"/>
                      <a:pt x="34" y="23"/>
                    </a:cubicBezTo>
                    <a:cubicBezTo>
                      <a:pt x="34" y="23"/>
                      <a:pt x="11" y="2"/>
                      <a:pt x="11"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11" name="Freeform 357"/>
              <p:cNvSpPr>
                <a:spLocks/>
              </p:cNvSpPr>
              <p:nvPr/>
            </p:nvSpPr>
            <p:spPr bwMode="auto">
              <a:xfrm>
                <a:off x="1754" y="2115"/>
                <a:ext cx="52" cy="43"/>
              </a:xfrm>
              <a:custGeom>
                <a:avLst/>
                <a:gdLst>
                  <a:gd name="T0" fmla="*/ 4 w 22"/>
                  <a:gd name="T1" fmla="*/ 4 h 18"/>
                  <a:gd name="T2" fmla="*/ 0 w 22"/>
                  <a:gd name="T3" fmla="*/ 13 h 18"/>
                  <a:gd name="T4" fmla="*/ 8 w 22"/>
                  <a:gd name="T5" fmla="*/ 17 h 18"/>
                  <a:gd name="T6" fmla="*/ 18 w 22"/>
                  <a:gd name="T7" fmla="*/ 13 h 18"/>
                  <a:gd name="T8" fmla="*/ 22 w 22"/>
                  <a:gd name="T9" fmla="*/ 6 h 18"/>
                  <a:gd name="T10" fmla="*/ 18 w 22"/>
                  <a:gd name="T11" fmla="*/ 6 h 18"/>
                  <a:gd name="T12" fmla="*/ 13 w 22"/>
                  <a:gd name="T13" fmla="*/ 4 h 18"/>
                  <a:gd name="T14" fmla="*/ 4 w 22"/>
                  <a:gd name="T15" fmla="*/ 4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8">
                    <a:moveTo>
                      <a:pt x="4" y="4"/>
                    </a:moveTo>
                    <a:cubicBezTo>
                      <a:pt x="4" y="5"/>
                      <a:pt x="0" y="12"/>
                      <a:pt x="0" y="13"/>
                    </a:cubicBezTo>
                    <a:cubicBezTo>
                      <a:pt x="5" y="13"/>
                      <a:pt x="4" y="17"/>
                      <a:pt x="8" y="17"/>
                    </a:cubicBezTo>
                    <a:cubicBezTo>
                      <a:pt x="15" y="17"/>
                      <a:pt x="17" y="18"/>
                      <a:pt x="18" y="13"/>
                    </a:cubicBezTo>
                    <a:cubicBezTo>
                      <a:pt x="22" y="6"/>
                      <a:pt x="22" y="6"/>
                      <a:pt x="22" y="6"/>
                    </a:cubicBezTo>
                    <a:cubicBezTo>
                      <a:pt x="18" y="6"/>
                      <a:pt x="18" y="6"/>
                      <a:pt x="18" y="6"/>
                    </a:cubicBezTo>
                    <a:cubicBezTo>
                      <a:pt x="16" y="5"/>
                      <a:pt x="16" y="4"/>
                      <a:pt x="13" y="4"/>
                    </a:cubicBezTo>
                    <a:cubicBezTo>
                      <a:pt x="9" y="4"/>
                      <a:pt x="4" y="0"/>
                      <a:pt x="4"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12" name="Freeform 358"/>
              <p:cNvSpPr>
                <a:spLocks/>
              </p:cNvSpPr>
              <p:nvPr/>
            </p:nvSpPr>
            <p:spPr bwMode="auto">
              <a:xfrm>
                <a:off x="764" y="1130"/>
                <a:ext cx="45" cy="38"/>
              </a:xfrm>
              <a:custGeom>
                <a:avLst/>
                <a:gdLst>
                  <a:gd name="T0" fmla="*/ 0 w 19"/>
                  <a:gd name="T1" fmla="*/ 0 h 16"/>
                  <a:gd name="T2" fmla="*/ 15 w 19"/>
                  <a:gd name="T3" fmla="*/ 16 h 16"/>
                  <a:gd name="T4" fmla="*/ 19 w 19"/>
                  <a:gd name="T5" fmla="*/ 16 h 16"/>
                  <a:gd name="T6" fmla="*/ 15 w 19"/>
                  <a:gd name="T7" fmla="*/ 8 h 16"/>
                  <a:gd name="T8" fmla="*/ 8 w 19"/>
                  <a:gd name="T9" fmla="*/ 1 h 16"/>
                  <a:gd name="T10" fmla="*/ 4 w 19"/>
                  <a:gd name="T11" fmla="*/ 0 h 16"/>
                  <a:gd name="T12" fmla="*/ 0 w 19"/>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9" h="16">
                    <a:moveTo>
                      <a:pt x="0" y="0"/>
                    </a:moveTo>
                    <a:cubicBezTo>
                      <a:pt x="0" y="8"/>
                      <a:pt x="10" y="16"/>
                      <a:pt x="15" y="16"/>
                    </a:cubicBezTo>
                    <a:cubicBezTo>
                      <a:pt x="17" y="16"/>
                      <a:pt x="18" y="16"/>
                      <a:pt x="19" y="16"/>
                    </a:cubicBezTo>
                    <a:cubicBezTo>
                      <a:pt x="18" y="13"/>
                      <a:pt x="15" y="11"/>
                      <a:pt x="15" y="8"/>
                    </a:cubicBezTo>
                    <a:cubicBezTo>
                      <a:pt x="14" y="8"/>
                      <a:pt x="8" y="4"/>
                      <a:pt x="8" y="1"/>
                    </a:cubicBezTo>
                    <a:cubicBezTo>
                      <a:pt x="6" y="1"/>
                      <a:pt x="5" y="2"/>
                      <a:pt x="4" y="0"/>
                    </a:cubicBezTo>
                    <a:lnTo>
                      <a:pt x="0"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13" name="Freeform 359"/>
              <p:cNvSpPr>
                <a:spLocks/>
              </p:cNvSpPr>
              <p:nvPr/>
            </p:nvSpPr>
            <p:spPr bwMode="auto">
              <a:xfrm>
                <a:off x="740" y="1064"/>
                <a:ext cx="22" cy="45"/>
              </a:xfrm>
              <a:custGeom>
                <a:avLst/>
                <a:gdLst>
                  <a:gd name="T0" fmla="*/ 0 w 9"/>
                  <a:gd name="T1" fmla="*/ 0 h 19"/>
                  <a:gd name="T2" fmla="*/ 0 w 9"/>
                  <a:gd name="T3" fmla="*/ 9 h 19"/>
                  <a:gd name="T4" fmla="*/ 4 w 9"/>
                  <a:gd name="T5" fmla="*/ 19 h 19"/>
                  <a:gd name="T6" fmla="*/ 5 w 9"/>
                  <a:gd name="T7" fmla="*/ 17 h 19"/>
                  <a:gd name="T8" fmla="*/ 9 w 9"/>
                  <a:gd name="T9" fmla="*/ 4 h 19"/>
                  <a:gd name="T10" fmla="*/ 9 w 9"/>
                  <a:gd name="T11" fmla="*/ 2 h 19"/>
                  <a:gd name="T12" fmla="*/ 4 w 9"/>
                  <a:gd name="T13" fmla="*/ 0 h 19"/>
                  <a:gd name="T14" fmla="*/ 0 w 9"/>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9">
                    <a:moveTo>
                      <a:pt x="0" y="0"/>
                    </a:moveTo>
                    <a:cubicBezTo>
                      <a:pt x="0" y="4"/>
                      <a:pt x="0" y="7"/>
                      <a:pt x="0" y="9"/>
                    </a:cubicBezTo>
                    <a:cubicBezTo>
                      <a:pt x="0" y="11"/>
                      <a:pt x="2" y="16"/>
                      <a:pt x="4" y="19"/>
                    </a:cubicBezTo>
                    <a:cubicBezTo>
                      <a:pt x="4" y="19"/>
                      <a:pt x="4" y="17"/>
                      <a:pt x="5" y="17"/>
                    </a:cubicBezTo>
                    <a:cubicBezTo>
                      <a:pt x="9" y="4"/>
                      <a:pt x="9" y="4"/>
                      <a:pt x="9" y="4"/>
                    </a:cubicBezTo>
                    <a:cubicBezTo>
                      <a:pt x="9" y="2"/>
                      <a:pt x="9" y="2"/>
                      <a:pt x="9" y="2"/>
                    </a:cubicBezTo>
                    <a:cubicBezTo>
                      <a:pt x="6" y="2"/>
                      <a:pt x="5" y="1"/>
                      <a:pt x="4" y="0"/>
                    </a:cubicBezTo>
                    <a:lnTo>
                      <a:pt x="0"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14" name="Freeform 360"/>
              <p:cNvSpPr>
                <a:spLocks/>
              </p:cNvSpPr>
              <p:nvPr/>
            </p:nvSpPr>
            <p:spPr bwMode="auto">
              <a:xfrm>
                <a:off x="1494" y="854"/>
                <a:ext cx="76" cy="42"/>
              </a:xfrm>
              <a:custGeom>
                <a:avLst/>
                <a:gdLst>
                  <a:gd name="T0" fmla="*/ 32 w 32"/>
                  <a:gd name="T1" fmla="*/ 18 h 18"/>
                  <a:gd name="T2" fmla="*/ 32 w 32"/>
                  <a:gd name="T3" fmla="*/ 14 h 18"/>
                  <a:gd name="T4" fmla="*/ 28 w 32"/>
                  <a:gd name="T5" fmla="*/ 13 h 18"/>
                  <a:gd name="T6" fmla="*/ 30 w 32"/>
                  <a:gd name="T7" fmla="*/ 11 h 18"/>
                  <a:gd name="T8" fmla="*/ 16 w 32"/>
                  <a:gd name="T9" fmla="*/ 0 h 18"/>
                  <a:gd name="T10" fmla="*/ 0 w 32"/>
                  <a:gd name="T11" fmla="*/ 14 h 18"/>
                  <a:gd name="T12" fmla="*/ 8 w 32"/>
                  <a:gd name="T13" fmla="*/ 18 h 18"/>
                  <a:gd name="T14" fmla="*/ 19 w 32"/>
                  <a:gd name="T15" fmla="*/ 13 h 18"/>
                  <a:gd name="T16" fmla="*/ 27 w 32"/>
                  <a:gd name="T17" fmla="*/ 18 h 18"/>
                  <a:gd name="T18" fmla="*/ 32 w 32"/>
                  <a:gd name="T1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8">
                    <a:moveTo>
                      <a:pt x="32" y="18"/>
                    </a:moveTo>
                    <a:cubicBezTo>
                      <a:pt x="32" y="14"/>
                      <a:pt x="32" y="14"/>
                      <a:pt x="32" y="14"/>
                    </a:cubicBezTo>
                    <a:cubicBezTo>
                      <a:pt x="31" y="14"/>
                      <a:pt x="29" y="14"/>
                      <a:pt x="28" y="13"/>
                    </a:cubicBezTo>
                    <a:cubicBezTo>
                      <a:pt x="28" y="12"/>
                      <a:pt x="29" y="11"/>
                      <a:pt x="30" y="11"/>
                    </a:cubicBezTo>
                    <a:cubicBezTo>
                      <a:pt x="25" y="6"/>
                      <a:pt x="19" y="5"/>
                      <a:pt x="16" y="0"/>
                    </a:cubicBezTo>
                    <a:cubicBezTo>
                      <a:pt x="11" y="2"/>
                      <a:pt x="3" y="11"/>
                      <a:pt x="0" y="14"/>
                    </a:cubicBezTo>
                    <a:cubicBezTo>
                      <a:pt x="0" y="16"/>
                      <a:pt x="5" y="18"/>
                      <a:pt x="8" y="18"/>
                    </a:cubicBezTo>
                    <a:cubicBezTo>
                      <a:pt x="13" y="18"/>
                      <a:pt x="13" y="13"/>
                      <a:pt x="19" y="13"/>
                    </a:cubicBezTo>
                    <a:cubicBezTo>
                      <a:pt x="22" y="13"/>
                      <a:pt x="24" y="17"/>
                      <a:pt x="27" y="18"/>
                    </a:cubicBezTo>
                    <a:lnTo>
                      <a:pt x="32" y="18"/>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15" name="Freeform 361"/>
              <p:cNvSpPr>
                <a:spLocks/>
              </p:cNvSpPr>
              <p:nvPr/>
            </p:nvSpPr>
            <p:spPr bwMode="auto">
              <a:xfrm>
                <a:off x="1610" y="861"/>
                <a:ext cx="35" cy="19"/>
              </a:xfrm>
              <a:custGeom>
                <a:avLst/>
                <a:gdLst>
                  <a:gd name="T0" fmla="*/ 0 w 15"/>
                  <a:gd name="T1" fmla="*/ 5 h 8"/>
                  <a:gd name="T2" fmla="*/ 6 w 15"/>
                  <a:gd name="T3" fmla="*/ 8 h 8"/>
                  <a:gd name="T4" fmla="*/ 15 w 15"/>
                  <a:gd name="T5" fmla="*/ 0 h 8"/>
                  <a:gd name="T6" fmla="*/ 0 w 15"/>
                  <a:gd name="T7" fmla="*/ 5 h 8"/>
                </a:gdLst>
                <a:ahLst/>
                <a:cxnLst>
                  <a:cxn ang="0">
                    <a:pos x="T0" y="T1"/>
                  </a:cxn>
                  <a:cxn ang="0">
                    <a:pos x="T2" y="T3"/>
                  </a:cxn>
                  <a:cxn ang="0">
                    <a:pos x="T4" y="T5"/>
                  </a:cxn>
                  <a:cxn ang="0">
                    <a:pos x="T6" y="T7"/>
                  </a:cxn>
                </a:cxnLst>
                <a:rect l="0" t="0" r="r" b="b"/>
                <a:pathLst>
                  <a:path w="15" h="8">
                    <a:moveTo>
                      <a:pt x="0" y="5"/>
                    </a:moveTo>
                    <a:cubicBezTo>
                      <a:pt x="3" y="6"/>
                      <a:pt x="4" y="8"/>
                      <a:pt x="6" y="8"/>
                    </a:cubicBezTo>
                    <a:cubicBezTo>
                      <a:pt x="12" y="8"/>
                      <a:pt x="14" y="5"/>
                      <a:pt x="15" y="0"/>
                    </a:cubicBezTo>
                    <a:cubicBezTo>
                      <a:pt x="9" y="0"/>
                      <a:pt x="1" y="2"/>
                      <a:pt x="0"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16" name="Freeform 362"/>
              <p:cNvSpPr>
                <a:spLocks/>
              </p:cNvSpPr>
              <p:nvPr/>
            </p:nvSpPr>
            <p:spPr bwMode="auto">
              <a:xfrm>
                <a:off x="1650" y="809"/>
                <a:ext cx="31" cy="19"/>
              </a:xfrm>
              <a:custGeom>
                <a:avLst/>
                <a:gdLst>
                  <a:gd name="T0" fmla="*/ 13 w 13"/>
                  <a:gd name="T1" fmla="*/ 3 h 8"/>
                  <a:gd name="T2" fmla="*/ 13 w 13"/>
                  <a:gd name="T3" fmla="*/ 0 h 8"/>
                  <a:gd name="T4" fmla="*/ 0 w 13"/>
                  <a:gd name="T5" fmla="*/ 7 h 8"/>
                  <a:gd name="T6" fmla="*/ 4 w 13"/>
                  <a:gd name="T7" fmla="*/ 7 h 8"/>
                  <a:gd name="T8" fmla="*/ 13 w 13"/>
                  <a:gd name="T9" fmla="*/ 3 h 8"/>
                </a:gdLst>
                <a:ahLst/>
                <a:cxnLst>
                  <a:cxn ang="0">
                    <a:pos x="T0" y="T1"/>
                  </a:cxn>
                  <a:cxn ang="0">
                    <a:pos x="T2" y="T3"/>
                  </a:cxn>
                  <a:cxn ang="0">
                    <a:pos x="T4" y="T5"/>
                  </a:cxn>
                  <a:cxn ang="0">
                    <a:pos x="T6" y="T7"/>
                  </a:cxn>
                  <a:cxn ang="0">
                    <a:pos x="T8" y="T9"/>
                  </a:cxn>
                </a:cxnLst>
                <a:rect l="0" t="0" r="r" b="b"/>
                <a:pathLst>
                  <a:path w="13" h="8">
                    <a:moveTo>
                      <a:pt x="13" y="3"/>
                    </a:moveTo>
                    <a:cubicBezTo>
                      <a:pt x="13" y="0"/>
                      <a:pt x="13" y="0"/>
                      <a:pt x="13" y="0"/>
                    </a:cubicBezTo>
                    <a:cubicBezTo>
                      <a:pt x="11" y="0"/>
                      <a:pt x="3" y="2"/>
                      <a:pt x="0" y="7"/>
                    </a:cubicBezTo>
                    <a:cubicBezTo>
                      <a:pt x="2" y="8"/>
                      <a:pt x="3" y="7"/>
                      <a:pt x="4" y="7"/>
                    </a:cubicBezTo>
                    <a:cubicBezTo>
                      <a:pt x="7" y="7"/>
                      <a:pt x="10" y="6"/>
                      <a:pt x="13"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17" name="Freeform 363"/>
              <p:cNvSpPr>
                <a:spLocks/>
              </p:cNvSpPr>
              <p:nvPr/>
            </p:nvSpPr>
            <p:spPr bwMode="auto">
              <a:xfrm>
                <a:off x="1496" y="717"/>
                <a:ext cx="71" cy="30"/>
              </a:xfrm>
              <a:custGeom>
                <a:avLst/>
                <a:gdLst>
                  <a:gd name="T0" fmla="*/ 30 w 30"/>
                  <a:gd name="T1" fmla="*/ 0 h 13"/>
                  <a:gd name="T2" fmla="*/ 17 w 30"/>
                  <a:gd name="T3" fmla="*/ 0 h 13"/>
                  <a:gd name="T4" fmla="*/ 0 w 30"/>
                  <a:gd name="T5" fmla="*/ 11 h 13"/>
                  <a:gd name="T6" fmla="*/ 3 w 30"/>
                  <a:gd name="T7" fmla="*/ 13 h 13"/>
                  <a:gd name="T8" fmla="*/ 11 w 30"/>
                  <a:gd name="T9" fmla="*/ 9 h 13"/>
                  <a:gd name="T10" fmla="*/ 15 w 30"/>
                  <a:gd name="T11" fmla="*/ 9 h 13"/>
                  <a:gd name="T12" fmla="*/ 30 w 3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30" h="13">
                    <a:moveTo>
                      <a:pt x="30" y="0"/>
                    </a:moveTo>
                    <a:cubicBezTo>
                      <a:pt x="25" y="0"/>
                      <a:pt x="22" y="0"/>
                      <a:pt x="17" y="0"/>
                    </a:cubicBezTo>
                    <a:cubicBezTo>
                      <a:pt x="13" y="0"/>
                      <a:pt x="0" y="4"/>
                      <a:pt x="0" y="11"/>
                    </a:cubicBezTo>
                    <a:cubicBezTo>
                      <a:pt x="0" y="12"/>
                      <a:pt x="2" y="13"/>
                      <a:pt x="3" y="13"/>
                    </a:cubicBezTo>
                    <a:cubicBezTo>
                      <a:pt x="6" y="13"/>
                      <a:pt x="10" y="9"/>
                      <a:pt x="11" y="9"/>
                    </a:cubicBezTo>
                    <a:cubicBezTo>
                      <a:pt x="12" y="9"/>
                      <a:pt x="15" y="9"/>
                      <a:pt x="15" y="9"/>
                    </a:cubicBezTo>
                    <a:cubicBezTo>
                      <a:pt x="20" y="9"/>
                      <a:pt x="29" y="4"/>
                      <a:pt x="3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18" name="Freeform 364"/>
              <p:cNvSpPr>
                <a:spLocks/>
              </p:cNvSpPr>
              <p:nvPr/>
            </p:nvSpPr>
            <p:spPr bwMode="auto">
              <a:xfrm>
                <a:off x="1418" y="719"/>
                <a:ext cx="69" cy="40"/>
              </a:xfrm>
              <a:custGeom>
                <a:avLst/>
                <a:gdLst>
                  <a:gd name="T0" fmla="*/ 29 w 29"/>
                  <a:gd name="T1" fmla="*/ 0 h 17"/>
                  <a:gd name="T2" fmla="*/ 27 w 29"/>
                  <a:gd name="T3" fmla="*/ 0 h 17"/>
                  <a:gd name="T4" fmla="*/ 22 w 29"/>
                  <a:gd name="T5" fmla="*/ 3 h 17"/>
                  <a:gd name="T6" fmla="*/ 19 w 29"/>
                  <a:gd name="T7" fmla="*/ 0 h 17"/>
                  <a:gd name="T8" fmla="*/ 8 w 29"/>
                  <a:gd name="T9" fmla="*/ 5 h 17"/>
                  <a:gd name="T10" fmla="*/ 3 w 29"/>
                  <a:gd name="T11" fmla="*/ 5 h 17"/>
                  <a:gd name="T12" fmla="*/ 0 w 29"/>
                  <a:gd name="T13" fmla="*/ 9 h 17"/>
                  <a:gd name="T14" fmla="*/ 0 w 29"/>
                  <a:gd name="T15" fmla="*/ 11 h 17"/>
                  <a:gd name="T16" fmla="*/ 7 w 29"/>
                  <a:gd name="T17" fmla="*/ 13 h 17"/>
                  <a:gd name="T18" fmla="*/ 8 w 29"/>
                  <a:gd name="T19" fmla="*/ 17 h 17"/>
                  <a:gd name="T20" fmla="*/ 16 w 29"/>
                  <a:gd name="T21" fmla="*/ 15 h 17"/>
                  <a:gd name="T22" fmla="*/ 26 w 29"/>
                  <a:gd name="T23" fmla="*/ 11 h 17"/>
                  <a:gd name="T24" fmla="*/ 25 w 29"/>
                  <a:gd name="T25" fmla="*/ 5 h 17"/>
                  <a:gd name="T26" fmla="*/ 29 w 29"/>
                  <a:gd name="T2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17">
                    <a:moveTo>
                      <a:pt x="29" y="0"/>
                    </a:moveTo>
                    <a:cubicBezTo>
                      <a:pt x="27" y="0"/>
                      <a:pt x="27" y="0"/>
                      <a:pt x="27" y="0"/>
                    </a:cubicBezTo>
                    <a:cubicBezTo>
                      <a:pt x="27" y="1"/>
                      <a:pt x="23" y="3"/>
                      <a:pt x="22" y="3"/>
                    </a:cubicBezTo>
                    <a:cubicBezTo>
                      <a:pt x="21" y="3"/>
                      <a:pt x="19" y="2"/>
                      <a:pt x="19" y="0"/>
                    </a:cubicBezTo>
                    <a:cubicBezTo>
                      <a:pt x="15" y="3"/>
                      <a:pt x="12" y="5"/>
                      <a:pt x="8" y="5"/>
                    </a:cubicBezTo>
                    <a:cubicBezTo>
                      <a:pt x="7" y="5"/>
                      <a:pt x="5" y="5"/>
                      <a:pt x="3" y="5"/>
                    </a:cubicBezTo>
                    <a:cubicBezTo>
                      <a:pt x="2" y="5"/>
                      <a:pt x="2" y="8"/>
                      <a:pt x="0" y="9"/>
                    </a:cubicBezTo>
                    <a:cubicBezTo>
                      <a:pt x="0" y="11"/>
                      <a:pt x="0" y="11"/>
                      <a:pt x="0" y="11"/>
                    </a:cubicBezTo>
                    <a:cubicBezTo>
                      <a:pt x="2" y="12"/>
                      <a:pt x="4" y="12"/>
                      <a:pt x="7" y="13"/>
                    </a:cubicBezTo>
                    <a:cubicBezTo>
                      <a:pt x="7" y="15"/>
                      <a:pt x="7" y="17"/>
                      <a:pt x="8" y="17"/>
                    </a:cubicBezTo>
                    <a:cubicBezTo>
                      <a:pt x="11" y="17"/>
                      <a:pt x="12" y="15"/>
                      <a:pt x="16" y="15"/>
                    </a:cubicBezTo>
                    <a:cubicBezTo>
                      <a:pt x="19" y="15"/>
                      <a:pt x="22" y="13"/>
                      <a:pt x="26" y="11"/>
                    </a:cubicBezTo>
                    <a:cubicBezTo>
                      <a:pt x="26" y="9"/>
                      <a:pt x="25" y="8"/>
                      <a:pt x="25" y="5"/>
                    </a:cubicBezTo>
                    <a:cubicBezTo>
                      <a:pt x="27" y="5"/>
                      <a:pt x="29" y="3"/>
                      <a:pt x="29"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19" name="Freeform 365"/>
              <p:cNvSpPr>
                <a:spLocks/>
              </p:cNvSpPr>
              <p:nvPr/>
            </p:nvSpPr>
            <p:spPr bwMode="auto">
              <a:xfrm>
                <a:off x="1144" y="707"/>
                <a:ext cx="140" cy="59"/>
              </a:xfrm>
              <a:custGeom>
                <a:avLst/>
                <a:gdLst>
                  <a:gd name="T0" fmla="*/ 8 w 59"/>
                  <a:gd name="T1" fmla="*/ 25 h 25"/>
                  <a:gd name="T2" fmla="*/ 33 w 59"/>
                  <a:gd name="T3" fmla="*/ 16 h 25"/>
                  <a:gd name="T4" fmla="*/ 59 w 59"/>
                  <a:gd name="T5" fmla="*/ 5 h 25"/>
                  <a:gd name="T6" fmla="*/ 29 w 59"/>
                  <a:gd name="T7" fmla="*/ 0 h 25"/>
                  <a:gd name="T8" fmla="*/ 20 w 59"/>
                  <a:gd name="T9" fmla="*/ 0 h 25"/>
                  <a:gd name="T10" fmla="*/ 0 w 59"/>
                  <a:gd name="T11" fmla="*/ 20 h 25"/>
                  <a:gd name="T12" fmla="*/ 8 w 59"/>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59" h="25">
                    <a:moveTo>
                      <a:pt x="8" y="25"/>
                    </a:moveTo>
                    <a:cubicBezTo>
                      <a:pt x="17" y="25"/>
                      <a:pt x="25" y="18"/>
                      <a:pt x="33" y="16"/>
                    </a:cubicBezTo>
                    <a:cubicBezTo>
                      <a:pt x="38" y="14"/>
                      <a:pt x="57" y="10"/>
                      <a:pt x="59" y="5"/>
                    </a:cubicBezTo>
                    <a:cubicBezTo>
                      <a:pt x="47" y="3"/>
                      <a:pt x="41" y="0"/>
                      <a:pt x="29" y="0"/>
                    </a:cubicBezTo>
                    <a:cubicBezTo>
                      <a:pt x="25" y="0"/>
                      <a:pt x="23" y="4"/>
                      <a:pt x="20" y="0"/>
                    </a:cubicBezTo>
                    <a:cubicBezTo>
                      <a:pt x="20" y="14"/>
                      <a:pt x="0" y="8"/>
                      <a:pt x="0" y="20"/>
                    </a:cubicBezTo>
                    <a:cubicBezTo>
                      <a:pt x="0" y="25"/>
                      <a:pt x="5" y="25"/>
                      <a:pt x="8" y="2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20" name="Freeform 366"/>
              <p:cNvSpPr>
                <a:spLocks/>
              </p:cNvSpPr>
              <p:nvPr/>
            </p:nvSpPr>
            <p:spPr bwMode="auto">
              <a:xfrm>
                <a:off x="1199" y="729"/>
                <a:ext cx="196" cy="85"/>
              </a:xfrm>
              <a:custGeom>
                <a:avLst/>
                <a:gdLst>
                  <a:gd name="T0" fmla="*/ 30 w 83"/>
                  <a:gd name="T1" fmla="*/ 32 h 36"/>
                  <a:gd name="T2" fmla="*/ 50 w 83"/>
                  <a:gd name="T3" fmla="*/ 27 h 36"/>
                  <a:gd name="T4" fmla="*/ 61 w 83"/>
                  <a:gd name="T5" fmla="*/ 30 h 36"/>
                  <a:gd name="T6" fmla="*/ 70 w 83"/>
                  <a:gd name="T7" fmla="*/ 24 h 36"/>
                  <a:gd name="T8" fmla="*/ 83 w 83"/>
                  <a:gd name="T9" fmla="*/ 24 h 36"/>
                  <a:gd name="T10" fmla="*/ 83 w 83"/>
                  <a:gd name="T11" fmla="*/ 22 h 36"/>
                  <a:gd name="T12" fmla="*/ 75 w 83"/>
                  <a:gd name="T13" fmla="*/ 18 h 36"/>
                  <a:gd name="T14" fmla="*/ 79 w 83"/>
                  <a:gd name="T15" fmla="*/ 7 h 36"/>
                  <a:gd name="T16" fmla="*/ 78 w 83"/>
                  <a:gd name="T17" fmla="*/ 0 h 36"/>
                  <a:gd name="T18" fmla="*/ 70 w 83"/>
                  <a:gd name="T19" fmla="*/ 0 h 36"/>
                  <a:gd name="T20" fmla="*/ 67 w 83"/>
                  <a:gd name="T21" fmla="*/ 2 h 36"/>
                  <a:gd name="T22" fmla="*/ 63 w 83"/>
                  <a:gd name="T23" fmla="*/ 11 h 36"/>
                  <a:gd name="T24" fmla="*/ 61 w 83"/>
                  <a:gd name="T25" fmla="*/ 3 h 36"/>
                  <a:gd name="T26" fmla="*/ 49 w 83"/>
                  <a:gd name="T27" fmla="*/ 9 h 36"/>
                  <a:gd name="T28" fmla="*/ 46 w 83"/>
                  <a:gd name="T29" fmla="*/ 9 h 36"/>
                  <a:gd name="T30" fmla="*/ 45 w 83"/>
                  <a:gd name="T31" fmla="*/ 2 h 36"/>
                  <a:gd name="T32" fmla="*/ 36 w 83"/>
                  <a:gd name="T33" fmla="*/ 7 h 36"/>
                  <a:gd name="T34" fmla="*/ 38 w 83"/>
                  <a:gd name="T35" fmla="*/ 0 h 36"/>
                  <a:gd name="T36" fmla="*/ 6 w 83"/>
                  <a:gd name="T37" fmla="*/ 11 h 36"/>
                  <a:gd name="T38" fmla="*/ 6 w 83"/>
                  <a:gd name="T39" fmla="*/ 12 h 36"/>
                  <a:gd name="T40" fmla="*/ 6 w 83"/>
                  <a:gd name="T41" fmla="*/ 16 h 36"/>
                  <a:gd name="T42" fmla="*/ 22 w 83"/>
                  <a:gd name="T43" fmla="*/ 13 h 36"/>
                  <a:gd name="T44" fmla="*/ 3 w 83"/>
                  <a:gd name="T45" fmla="*/ 19 h 36"/>
                  <a:gd name="T46" fmla="*/ 15 w 83"/>
                  <a:gd name="T47" fmla="*/ 20 h 36"/>
                  <a:gd name="T48" fmla="*/ 28 w 83"/>
                  <a:gd name="T49" fmla="*/ 22 h 36"/>
                  <a:gd name="T50" fmla="*/ 12 w 83"/>
                  <a:gd name="T51" fmla="*/ 22 h 36"/>
                  <a:gd name="T52" fmla="*/ 0 w 83"/>
                  <a:gd name="T53" fmla="*/ 24 h 36"/>
                  <a:gd name="T54" fmla="*/ 12 w 83"/>
                  <a:gd name="T55" fmla="*/ 29 h 36"/>
                  <a:gd name="T56" fmla="*/ 12 w 83"/>
                  <a:gd name="T57" fmla="*/ 32 h 36"/>
                  <a:gd name="T58" fmla="*/ 30 w 83"/>
                  <a:gd name="T59"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3" h="36">
                    <a:moveTo>
                      <a:pt x="30" y="32"/>
                    </a:moveTo>
                    <a:cubicBezTo>
                      <a:pt x="32" y="31"/>
                      <a:pt x="49" y="27"/>
                      <a:pt x="50" y="27"/>
                    </a:cubicBezTo>
                    <a:cubicBezTo>
                      <a:pt x="53" y="27"/>
                      <a:pt x="55" y="30"/>
                      <a:pt x="61" y="30"/>
                    </a:cubicBezTo>
                    <a:cubicBezTo>
                      <a:pt x="66" y="30"/>
                      <a:pt x="67" y="24"/>
                      <a:pt x="70" y="24"/>
                    </a:cubicBezTo>
                    <a:cubicBezTo>
                      <a:pt x="76" y="24"/>
                      <a:pt x="75" y="27"/>
                      <a:pt x="83" y="24"/>
                    </a:cubicBezTo>
                    <a:cubicBezTo>
                      <a:pt x="83" y="22"/>
                      <a:pt x="83" y="22"/>
                      <a:pt x="83" y="22"/>
                    </a:cubicBezTo>
                    <a:cubicBezTo>
                      <a:pt x="80" y="19"/>
                      <a:pt x="78" y="19"/>
                      <a:pt x="75" y="18"/>
                    </a:cubicBezTo>
                    <a:cubicBezTo>
                      <a:pt x="76" y="16"/>
                      <a:pt x="79" y="10"/>
                      <a:pt x="79" y="7"/>
                    </a:cubicBezTo>
                    <a:cubicBezTo>
                      <a:pt x="79" y="5"/>
                      <a:pt x="79" y="3"/>
                      <a:pt x="78" y="0"/>
                    </a:cubicBezTo>
                    <a:cubicBezTo>
                      <a:pt x="75" y="1"/>
                      <a:pt x="73" y="0"/>
                      <a:pt x="70" y="0"/>
                    </a:cubicBezTo>
                    <a:cubicBezTo>
                      <a:pt x="69" y="0"/>
                      <a:pt x="67" y="1"/>
                      <a:pt x="67" y="2"/>
                    </a:cubicBezTo>
                    <a:cubicBezTo>
                      <a:pt x="67" y="7"/>
                      <a:pt x="67" y="8"/>
                      <a:pt x="63" y="11"/>
                    </a:cubicBezTo>
                    <a:cubicBezTo>
                      <a:pt x="61" y="9"/>
                      <a:pt x="61" y="7"/>
                      <a:pt x="61" y="3"/>
                    </a:cubicBezTo>
                    <a:cubicBezTo>
                      <a:pt x="49" y="9"/>
                      <a:pt x="49" y="9"/>
                      <a:pt x="49" y="9"/>
                    </a:cubicBezTo>
                    <a:cubicBezTo>
                      <a:pt x="46" y="9"/>
                      <a:pt x="46" y="9"/>
                      <a:pt x="46" y="9"/>
                    </a:cubicBezTo>
                    <a:cubicBezTo>
                      <a:pt x="45" y="7"/>
                      <a:pt x="47" y="5"/>
                      <a:pt x="45" y="2"/>
                    </a:cubicBezTo>
                    <a:cubicBezTo>
                      <a:pt x="43" y="4"/>
                      <a:pt x="42" y="7"/>
                      <a:pt x="36" y="7"/>
                    </a:cubicBezTo>
                    <a:cubicBezTo>
                      <a:pt x="34" y="7"/>
                      <a:pt x="38" y="1"/>
                      <a:pt x="38" y="0"/>
                    </a:cubicBezTo>
                    <a:cubicBezTo>
                      <a:pt x="6" y="11"/>
                      <a:pt x="6" y="11"/>
                      <a:pt x="6" y="11"/>
                    </a:cubicBezTo>
                    <a:cubicBezTo>
                      <a:pt x="6" y="12"/>
                      <a:pt x="6" y="12"/>
                      <a:pt x="6" y="12"/>
                    </a:cubicBezTo>
                    <a:cubicBezTo>
                      <a:pt x="6" y="12"/>
                      <a:pt x="6" y="16"/>
                      <a:pt x="6" y="16"/>
                    </a:cubicBezTo>
                    <a:cubicBezTo>
                      <a:pt x="11" y="16"/>
                      <a:pt x="18" y="11"/>
                      <a:pt x="22" y="13"/>
                    </a:cubicBezTo>
                    <a:cubicBezTo>
                      <a:pt x="18" y="17"/>
                      <a:pt x="7" y="17"/>
                      <a:pt x="3" y="19"/>
                    </a:cubicBezTo>
                    <a:cubicBezTo>
                      <a:pt x="15" y="20"/>
                      <a:pt x="15" y="20"/>
                      <a:pt x="15" y="20"/>
                    </a:cubicBezTo>
                    <a:cubicBezTo>
                      <a:pt x="28" y="22"/>
                      <a:pt x="28" y="22"/>
                      <a:pt x="28" y="22"/>
                    </a:cubicBezTo>
                    <a:cubicBezTo>
                      <a:pt x="22" y="24"/>
                      <a:pt x="19" y="22"/>
                      <a:pt x="12" y="22"/>
                    </a:cubicBezTo>
                    <a:cubicBezTo>
                      <a:pt x="7" y="22"/>
                      <a:pt x="4" y="23"/>
                      <a:pt x="0" y="24"/>
                    </a:cubicBezTo>
                    <a:cubicBezTo>
                      <a:pt x="2" y="27"/>
                      <a:pt x="6" y="29"/>
                      <a:pt x="12" y="29"/>
                    </a:cubicBezTo>
                    <a:cubicBezTo>
                      <a:pt x="12" y="32"/>
                      <a:pt x="12" y="32"/>
                      <a:pt x="12" y="32"/>
                    </a:cubicBezTo>
                    <a:cubicBezTo>
                      <a:pt x="17" y="36"/>
                      <a:pt x="23" y="32"/>
                      <a:pt x="30" y="3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21" name="Freeform 367"/>
              <p:cNvSpPr>
                <a:spLocks/>
              </p:cNvSpPr>
              <p:nvPr/>
            </p:nvSpPr>
            <p:spPr bwMode="auto">
              <a:xfrm>
                <a:off x="1735" y="1109"/>
                <a:ext cx="92" cy="99"/>
              </a:xfrm>
              <a:custGeom>
                <a:avLst/>
                <a:gdLst>
                  <a:gd name="T0" fmla="*/ 35 w 39"/>
                  <a:gd name="T1" fmla="*/ 24 h 42"/>
                  <a:gd name="T2" fmla="*/ 38 w 39"/>
                  <a:gd name="T3" fmla="*/ 20 h 42"/>
                  <a:gd name="T4" fmla="*/ 24 w 39"/>
                  <a:gd name="T5" fmla="*/ 17 h 42"/>
                  <a:gd name="T6" fmla="*/ 26 w 39"/>
                  <a:gd name="T7" fmla="*/ 12 h 42"/>
                  <a:gd name="T8" fmla="*/ 21 w 39"/>
                  <a:gd name="T9" fmla="*/ 12 h 42"/>
                  <a:gd name="T10" fmla="*/ 28 w 39"/>
                  <a:gd name="T11" fmla="*/ 2 h 42"/>
                  <a:gd name="T12" fmla="*/ 20 w 39"/>
                  <a:gd name="T13" fmla="*/ 8 h 42"/>
                  <a:gd name="T14" fmla="*/ 11 w 39"/>
                  <a:gd name="T15" fmla="*/ 22 h 42"/>
                  <a:gd name="T16" fmla="*/ 0 w 39"/>
                  <a:gd name="T17" fmla="*/ 32 h 42"/>
                  <a:gd name="T18" fmla="*/ 2 w 39"/>
                  <a:gd name="T19" fmla="*/ 35 h 42"/>
                  <a:gd name="T20" fmla="*/ 23 w 39"/>
                  <a:gd name="T21" fmla="*/ 35 h 42"/>
                  <a:gd name="T22" fmla="*/ 20 w 39"/>
                  <a:gd name="T23" fmla="*/ 37 h 42"/>
                  <a:gd name="T24" fmla="*/ 21 w 39"/>
                  <a:gd name="T25" fmla="*/ 42 h 42"/>
                  <a:gd name="T26" fmla="*/ 39 w 39"/>
                  <a:gd name="T27" fmla="*/ 29 h 42"/>
                  <a:gd name="T28" fmla="*/ 35 w 39"/>
                  <a:gd name="T29" fmla="*/ 2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42">
                    <a:moveTo>
                      <a:pt x="35" y="24"/>
                    </a:moveTo>
                    <a:cubicBezTo>
                      <a:pt x="35" y="24"/>
                      <a:pt x="37" y="21"/>
                      <a:pt x="38" y="20"/>
                    </a:cubicBezTo>
                    <a:cubicBezTo>
                      <a:pt x="38" y="20"/>
                      <a:pt x="24" y="18"/>
                      <a:pt x="24" y="17"/>
                    </a:cubicBezTo>
                    <a:cubicBezTo>
                      <a:pt x="24" y="15"/>
                      <a:pt x="26" y="14"/>
                      <a:pt x="26" y="12"/>
                    </a:cubicBezTo>
                    <a:cubicBezTo>
                      <a:pt x="24" y="13"/>
                      <a:pt x="23" y="14"/>
                      <a:pt x="21" y="12"/>
                    </a:cubicBezTo>
                    <a:cubicBezTo>
                      <a:pt x="24" y="12"/>
                      <a:pt x="28" y="6"/>
                      <a:pt x="28" y="2"/>
                    </a:cubicBezTo>
                    <a:cubicBezTo>
                      <a:pt x="28" y="0"/>
                      <a:pt x="21" y="8"/>
                      <a:pt x="20" y="8"/>
                    </a:cubicBezTo>
                    <a:cubicBezTo>
                      <a:pt x="14" y="8"/>
                      <a:pt x="15" y="18"/>
                      <a:pt x="11" y="22"/>
                    </a:cubicBezTo>
                    <a:cubicBezTo>
                      <a:pt x="8" y="25"/>
                      <a:pt x="0" y="30"/>
                      <a:pt x="0" y="32"/>
                    </a:cubicBezTo>
                    <a:cubicBezTo>
                      <a:pt x="0" y="33"/>
                      <a:pt x="1" y="35"/>
                      <a:pt x="2" y="35"/>
                    </a:cubicBezTo>
                    <a:cubicBezTo>
                      <a:pt x="6" y="35"/>
                      <a:pt x="15" y="35"/>
                      <a:pt x="23" y="35"/>
                    </a:cubicBezTo>
                    <a:cubicBezTo>
                      <a:pt x="22" y="36"/>
                      <a:pt x="21" y="37"/>
                      <a:pt x="20" y="37"/>
                    </a:cubicBezTo>
                    <a:cubicBezTo>
                      <a:pt x="21" y="42"/>
                      <a:pt x="21" y="42"/>
                      <a:pt x="21" y="42"/>
                    </a:cubicBezTo>
                    <a:cubicBezTo>
                      <a:pt x="28" y="35"/>
                      <a:pt x="31" y="33"/>
                      <a:pt x="39" y="29"/>
                    </a:cubicBezTo>
                    <a:cubicBezTo>
                      <a:pt x="38" y="27"/>
                      <a:pt x="35" y="26"/>
                      <a:pt x="35" y="2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22" name="Freeform 368"/>
              <p:cNvSpPr>
                <a:spLocks/>
              </p:cNvSpPr>
              <p:nvPr/>
            </p:nvSpPr>
            <p:spPr bwMode="auto">
              <a:xfrm>
                <a:off x="1251" y="662"/>
                <a:ext cx="96" cy="29"/>
              </a:xfrm>
              <a:custGeom>
                <a:avLst/>
                <a:gdLst>
                  <a:gd name="T0" fmla="*/ 41 w 41"/>
                  <a:gd name="T1" fmla="*/ 2 h 12"/>
                  <a:gd name="T2" fmla="*/ 33 w 41"/>
                  <a:gd name="T3" fmla="*/ 0 h 12"/>
                  <a:gd name="T4" fmla="*/ 0 w 41"/>
                  <a:gd name="T5" fmla="*/ 12 h 12"/>
                  <a:gd name="T6" fmla="*/ 12 w 41"/>
                  <a:gd name="T7" fmla="*/ 12 h 12"/>
                  <a:gd name="T8" fmla="*/ 41 w 41"/>
                  <a:gd name="T9" fmla="*/ 2 h 12"/>
                </a:gdLst>
                <a:ahLst/>
                <a:cxnLst>
                  <a:cxn ang="0">
                    <a:pos x="T0" y="T1"/>
                  </a:cxn>
                  <a:cxn ang="0">
                    <a:pos x="T2" y="T3"/>
                  </a:cxn>
                  <a:cxn ang="0">
                    <a:pos x="T4" y="T5"/>
                  </a:cxn>
                  <a:cxn ang="0">
                    <a:pos x="T6" y="T7"/>
                  </a:cxn>
                  <a:cxn ang="0">
                    <a:pos x="T8" y="T9"/>
                  </a:cxn>
                </a:cxnLst>
                <a:rect l="0" t="0" r="r" b="b"/>
                <a:pathLst>
                  <a:path w="41" h="12">
                    <a:moveTo>
                      <a:pt x="41" y="2"/>
                    </a:moveTo>
                    <a:cubicBezTo>
                      <a:pt x="38" y="1"/>
                      <a:pt x="36" y="0"/>
                      <a:pt x="33" y="0"/>
                    </a:cubicBezTo>
                    <a:cubicBezTo>
                      <a:pt x="25" y="0"/>
                      <a:pt x="3" y="7"/>
                      <a:pt x="0" y="12"/>
                    </a:cubicBezTo>
                    <a:cubicBezTo>
                      <a:pt x="12" y="12"/>
                      <a:pt x="12" y="12"/>
                      <a:pt x="12" y="12"/>
                    </a:cubicBezTo>
                    <a:cubicBezTo>
                      <a:pt x="21" y="7"/>
                      <a:pt x="35" y="9"/>
                      <a:pt x="41"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23" name="Freeform 369"/>
              <p:cNvSpPr>
                <a:spLocks/>
              </p:cNvSpPr>
              <p:nvPr/>
            </p:nvSpPr>
            <p:spPr bwMode="auto">
              <a:xfrm>
                <a:off x="1300" y="674"/>
                <a:ext cx="133" cy="40"/>
              </a:xfrm>
              <a:custGeom>
                <a:avLst/>
                <a:gdLst>
                  <a:gd name="T0" fmla="*/ 0 w 56"/>
                  <a:gd name="T1" fmla="*/ 12 h 17"/>
                  <a:gd name="T2" fmla="*/ 12 w 56"/>
                  <a:gd name="T3" fmla="*/ 10 h 17"/>
                  <a:gd name="T4" fmla="*/ 8 w 56"/>
                  <a:gd name="T5" fmla="*/ 15 h 17"/>
                  <a:gd name="T6" fmla="*/ 12 w 56"/>
                  <a:gd name="T7" fmla="*/ 17 h 17"/>
                  <a:gd name="T8" fmla="*/ 30 w 56"/>
                  <a:gd name="T9" fmla="*/ 13 h 17"/>
                  <a:gd name="T10" fmla="*/ 37 w 56"/>
                  <a:gd name="T11" fmla="*/ 13 h 17"/>
                  <a:gd name="T12" fmla="*/ 56 w 56"/>
                  <a:gd name="T13" fmla="*/ 7 h 17"/>
                  <a:gd name="T14" fmla="*/ 47 w 56"/>
                  <a:gd name="T15" fmla="*/ 7 h 17"/>
                  <a:gd name="T16" fmla="*/ 50 w 56"/>
                  <a:gd name="T17" fmla="*/ 0 h 17"/>
                  <a:gd name="T18" fmla="*/ 45 w 56"/>
                  <a:gd name="T19" fmla="*/ 0 h 17"/>
                  <a:gd name="T20" fmla="*/ 36 w 56"/>
                  <a:gd name="T21" fmla="*/ 8 h 17"/>
                  <a:gd name="T22" fmla="*/ 24 w 56"/>
                  <a:gd name="T23" fmla="*/ 4 h 17"/>
                  <a:gd name="T24" fmla="*/ 0 w 56"/>
                  <a:gd name="T25"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17">
                    <a:moveTo>
                      <a:pt x="0" y="12"/>
                    </a:moveTo>
                    <a:cubicBezTo>
                      <a:pt x="2" y="12"/>
                      <a:pt x="8" y="11"/>
                      <a:pt x="12" y="10"/>
                    </a:cubicBezTo>
                    <a:cubicBezTo>
                      <a:pt x="12" y="11"/>
                      <a:pt x="8" y="13"/>
                      <a:pt x="8" y="15"/>
                    </a:cubicBezTo>
                    <a:cubicBezTo>
                      <a:pt x="8" y="17"/>
                      <a:pt x="11" y="17"/>
                      <a:pt x="12" y="17"/>
                    </a:cubicBezTo>
                    <a:cubicBezTo>
                      <a:pt x="18" y="17"/>
                      <a:pt x="24" y="13"/>
                      <a:pt x="30" y="13"/>
                    </a:cubicBezTo>
                    <a:cubicBezTo>
                      <a:pt x="31" y="13"/>
                      <a:pt x="37" y="13"/>
                      <a:pt x="37" y="13"/>
                    </a:cubicBezTo>
                    <a:cubicBezTo>
                      <a:pt x="45" y="13"/>
                      <a:pt x="51" y="11"/>
                      <a:pt x="56" y="7"/>
                    </a:cubicBezTo>
                    <a:cubicBezTo>
                      <a:pt x="53" y="6"/>
                      <a:pt x="50" y="7"/>
                      <a:pt x="47" y="7"/>
                    </a:cubicBezTo>
                    <a:cubicBezTo>
                      <a:pt x="49" y="5"/>
                      <a:pt x="50" y="1"/>
                      <a:pt x="50" y="0"/>
                    </a:cubicBezTo>
                    <a:cubicBezTo>
                      <a:pt x="45" y="0"/>
                      <a:pt x="45" y="0"/>
                      <a:pt x="45" y="0"/>
                    </a:cubicBezTo>
                    <a:cubicBezTo>
                      <a:pt x="41" y="2"/>
                      <a:pt x="40" y="8"/>
                      <a:pt x="36" y="8"/>
                    </a:cubicBezTo>
                    <a:cubicBezTo>
                      <a:pt x="28" y="8"/>
                      <a:pt x="28" y="5"/>
                      <a:pt x="24" y="4"/>
                    </a:cubicBezTo>
                    <a:cubicBezTo>
                      <a:pt x="17" y="1"/>
                      <a:pt x="1" y="8"/>
                      <a:pt x="0"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24" name="Freeform 370"/>
              <p:cNvSpPr>
                <a:spLocks/>
              </p:cNvSpPr>
              <p:nvPr/>
            </p:nvSpPr>
            <p:spPr bwMode="auto">
              <a:xfrm>
                <a:off x="1577" y="677"/>
                <a:ext cx="137" cy="30"/>
              </a:xfrm>
              <a:custGeom>
                <a:avLst/>
                <a:gdLst>
                  <a:gd name="T0" fmla="*/ 9 w 58"/>
                  <a:gd name="T1" fmla="*/ 0 h 13"/>
                  <a:gd name="T2" fmla="*/ 5 w 58"/>
                  <a:gd name="T3" fmla="*/ 0 h 13"/>
                  <a:gd name="T4" fmla="*/ 1 w 58"/>
                  <a:gd name="T5" fmla="*/ 3 h 13"/>
                  <a:gd name="T6" fmla="*/ 3 w 58"/>
                  <a:gd name="T7" fmla="*/ 6 h 13"/>
                  <a:gd name="T8" fmla="*/ 0 w 58"/>
                  <a:gd name="T9" fmla="*/ 9 h 13"/>
                  <a:gd name="T10" fmla="*/ 23 w 58"/>
                  <a:gd name="T11" fmla="*/ 13 h 13"/>
                  <a:gd name="T12" fmla="*/ 45 w 58"/>
                  <a:gd name="T13" fmla="*/ 13 h 13"/>
                  <a:gd name="T14" fmla="*/ 58 w 58"/>
                  <a:gd name="T15" fmla="*/ 11 h 13"/>
                  <a:gd name="T16" fmla="*/ 58 w 58"/>
                  <a:gd name="T17" fmla="*/ 6 h 13"/>
                  <a:gd name="T18" fmla="*/ 52 w 58"/>
                  <a:gd name="T19" fmla="*/ 3 h 13"/>
                  <a:gd name="T20" fmla="*/ 32 w 58"/>
                  <a:gd name="T21" fmla="*/ 6 h 13"/>
                  <a:gd name="T22" fmla="*/ 13 w 58"/>
                  <a:gd name="T23" fmla="*/ 6 h 13"/>
                  <a:gd name="T24" fmla="*/ 8 w 58"/>
                  <a:gd name="T25" fmla="*/ 2 h 13"/>
                  <a:gd name="T26" fmla="*/ 9 w 58"/>
                  <a:gd name="T2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13">
                    <a:moveTo>
                      <a:pt x="9" y="0"/>
                    </a:moveTo>
                    <a:cubicBezTo>
                      <a:pt x="8" y="0"/>
                      <a:pt x="6" y="0"/>
                      <a:pt x="5" y="0"/>
                    </a:cubicBezTo>
                    <a:cubicBezTo>
                      <a:pt x="3" y="0"/>
                      <a:pt x="1" y="1"/>
                      <a:pt x="1" y="3"/>
                    </a:cubicBezTo>
                    <a:cubicBezTo>
                      <a:pt x="1" y="4"/>
                      <a:pt x="2" y="6"/>
                      <a:pt x="3" y="6"/>
                    </a:cubicBezTo>
                    <a:cubicBezTo>
                      <a:pt x="2" y="6"/>
                      <a:pt x="0" y="8"/>
                      <a:pt x="0" y="9"/>
                    </a:cubicBezTo>
                    <a:cubicBezTo>
                      <a:pt x="0" y="11"/>
                      <a:pt x="18" y="13"/>
                      <a:pt x="23" y="13"/>
                    </a:cubicBezTo>
                    <a:cubicBezTo>
                      <a:pt x="45" y="13"/>
                      <a:pt x="45" y="13"/>
                      <a:pt x="45" y="13"/>
                    </a:cubicBezTo>
                    <a:cubicBezTo>
                      <a:pt x="47" y="8"/>
                      <a:pt x="53" y="12"/>
                      <a:pt x="58" y="11"/>
                    </a:cubicBezTo>
                    <a:cubicBezTo>
                      <a:pt x="58" y="6"/>
                      <a:pt x="58" y="6"/>
                      <a:pt x="58" y="6"/>
                    </a:cubicBezTo>
                    <a:cubicBezTo>
                      <a:pt x="55" y="5"/>
                      <a:pt x="54" y="3"/>
                      <a:pt x="52" y="3"/>
                    </a:cubicBezTo>
                    <a:cubicBezTo>
                      <a:pt x="46" y="3"/>
                      <a:pt x="40" y="6"/>
                      <a:pt x="32" y="6"/>
                    </a:cubicBezTo>
                    <a:cubicBezTo>
                      <a:pt x="22" y="6"/>
                      <a:pt x="20" y="6"/>
                      <a:pt x="13" y="6"/>
                    </a:cubicBezTo>
                    <a:cubicBezTo>
                      <a:pt x="9" y="6"/>
                      <a:pt x="8" y="4"/>
                      <a:pt x="8" y="2"/>
                    </a:cubicBezTo>
                    <a:cubicBezTo>
                      <a:pt x="8" y="1"/>
                      <a:pt x="9" y="0"/>
                      <a:pt x="9"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25" name="Freeform 371"/>
              <p:cNvSpPr>
                <a:spLocks/>
              </p:cNvSpPr>
              <p:nvPr/>
            </p:nvSpPr>
            <p:spPr bwMode="auto">
              <a:xfrm>
                <a:off x="1614" y="610"/>
                <a:ext cx="93" cy="45"/>
              </a:xfrm>
              <a:custGeom>
                <a:avLst/>
                <a:gdLst>
                  <a:gd name="T0" fmla="*/ 9 w 39"/>
                  <a:gd name="T1" fmla="*/ 10 h 19"/>
                  <a:gd name="T2" fmla="*/ 5 w 39"/>
                  <a:gd name="T3" fmla="*/ 15 h 19"/>
                  <a:gd name="T4" fmla="*/ 5 w 39"/>
                  <a:gd name="T5" fmla="*/ 16 h 19"/>
                  <a:gd name="T6" fmla="*/ 7 w 39"/>
                  <a:gd name="T7" fmla="*/ 19 h 19"/>
                  <a:gd name="T8" fmla="*/ 15 w 39"/>
                  <a:gd name="T9" fmla="*/ 16 h 19"/>
                  <a:gd name="T10" fmla="*/ 14 w 39"/>
                  <a:gd name="T11" fmla="*/ 15 h 19"/>
                  <a:gd name="T12" fmla="*/ 39 w 39"/>
                  <a:gd name="T13" fmla="*/ 8 h 19"/>
                  <a:gd name="T14" fmla="*/ 26 w 39"/>
                  <a:gd name="T15" fmla="*/ 5 h 19"/>
                  <a:gd name="T16" fmla="*/ 22 w 39"/>
                  <a:gd name="T17" fmla="*/ 1 h 19"/>
                  <a:gd name="T18" fmla="*/ 18 w 39"/>
                  <a:gd name="T19" fmla="*/ 0 h 19"/>
                  <a:gd name="T20" fmla="*/ 0 w 39"/>
                  <a:gd name="T21" fmla="*/ 8 h 19"/>
                  <a:gd name="T22" fmla="*/ 4 w 39"/>
                  <a:gd name="T23" fmla="*/ 10 h 19"/>
                  <a:gd name="T24" fmla="*/ 9 w 39"/>
                  <a:gd name="T25"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19">
                    <a:moveTo>
                      <a:pt x="9" y="10"/>
                    </a:moveTo>
                    <a:cubicBezTo>
                      <a:pt x="5" y="11"/>
                      <a:pt x="4" y="11"/>
                      <a:pt x="5" y="15"/>
                    </a:cubicBezTo>
                    <a:cubicBezTo>
                      <a:pt x="5" y="16"/>
                      <a:pt x="5" y="16"/>
                      <a:pt x="5" y="16"/>
                    </a:cubicBezTo>
                    <a:cubicBezTo>
                      <a:pt x="5" y="17"/>
                      <a:pt x="6" y="19"/>
                      <a:pt x="7" y="19"/>
                    </a:cubicBezTo>
                    <a:cubicBezTo>
                      <a:pt x="10" y="19"/>
                      <a:pt x="12" y="17"/>
                      <a:pt x="15" y="16"/>
                    </a:cubicBezTo>
                    <a:cubicBezTo>
                      <a:pt x="14" y="15"/>
                      <a:pt x="14" y="15"/>
                      <a:pt x="14" y="15"/>
                    </a:cubicBezTo>
                    <a:cubicBezTo>
                      <a:pt x="22" y="14"/>
                      <a:pt x="35" y="12"/>
                      <a:pt x="39" y="8"/>
                    </a:cubicBezTo>
                    <a:cubicBezTo>
                      <a:pt x="37" y="4"/>
                      <a:pt x="31" y="5"/>
                      <a:pt x="26" y="5"/>
                    </a:cubicBezTo>
                    <a:cubicBezTo>
                      <a:pt x="24" y="5"/>
                      <a:pt x="24" y="1"/>
                      <a:pt x="22" y="1"/>
                    </a:cubicBezTo>
                    <a:cubicBezTo>
                      <a:pt x="22" y="1"/>
                      <a:pt x="20" y="0"/>
                      <a:pt x="18" y="0"/>
                    </a:cubicBezTo>
                    <a:cubicBezTo>
                      <a:pt x="14" y="0"/>
                      <a:pt x="0" y="3"/>
                      <a:pt x="0" y="8"/>
                    </a:cubicBezTo>
                    <a:cubicBezTo>
                      <a:pt x="4" y="10"/>
                      <a:pt x="4" y="10"/>
                      <a:pt x="4" y="10"/>
                    </a:cubicBezTo>
                    <a:lnTo>
                      <a:pt x="9" y="1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26" name="Freeform 372"/>
              <p:cNvSpPr>
                <a:spLocks/>
              </p:cNvSpPr>
              <p:nvPr/>
            </p:nvSpPr>
            <p:spPr bwMode="auto">
              <a:xfrm>
                <a:off x="1676" y="712"/>
                <a:ext cx="47" cy="31"/>
              </a:xfrm>
              <a:custGeom>
                <a:avLst/>
                <a:gdLst>
                  <a:gd name="T0" fmla="*/ 8 w 20"/>
                  <a:gd name="T1" fmla="*/ 3 h 13"/>
                  <a:gd name="T2" fmla="*/ 0 w 20"/>
                  <a:gd name="T3" fmla="*/ 3 h 13"/>
                  <a:gd name="T4" fmla="*/ 6 w 20"/>
                  <a:gd name="T5" fmla="*/ 9 h 13"/>
                  <a:gd name="T6" fmla="*/ 20 w 20"/>
                  <a:gd name="T7" fmla="*/ 6 h 13"/>
                  <a:gd name="T8" fmla="*/ 8 w 20"/>
                  <a:gd name="T9" fmla="*/ 3 h 13"/>
                </a:gdLst>
                <a:ahLst/>
                <a:cxnLst>
                  <a:cxn ang="0">
                    <a:pos x="T0" y="T1"/>
                  </a:cxn>
                  <a:cxn ang="0">
                    <a:pos x="T2" y="T3"/>
                  </a:cxn>
                  <a:cxn ang="0">
                    <a:pos x="T4" y="T5"/>
                  </a:cxn>
                  <a:cxn ang="0">
                    <a:pos x="T6" y="T7"/>
                  </a:cxn>
                  <a:cxn ang="0">
                    <a:pos x="T8" y="T9"/>
                  </a:cxn>
                </a:cxnLst>
                <a:rect l="0" t="0" r="r" b="b"/>
                <a:pathLst>
                  <a:path w="20" h="13">
                    <a:moveTo>
                      <a:pt x="8" y="3"/>
                    </a:moveTo>
                    <a:cubicBezTo>
                      <a:pt x="7" y="3"/>
                      <a:pt x="4" y="3"/>
                      <a:pt x="0" y="3"/>
                    </a:cubicBezTo>
                    <a:cubicBezTo>
                      <a:pt x="0" y="6"/>
                      <a:pt x="4" y="9"/>
                      <a:pt x="6" y="9"/>
                    </a:cubicBezTo>
                    <a:cubicBezTo>
                      <a:pt x="10" y="9"/>
                      <a:pt x="20" y="13"/>
                      <a:pt x="20" y="6"/>
                    </a:cubicBezTo>
                    <a:cubicBezTo>
                      <a:pt x="20" y="0"/>
                      <a:pt x="10" y="3"/>
                      <a:pt x="8"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27" name="Freeform 373"/>
              <p:cNvSpPr>
                <a:spLocks/>
              </p:cNvSpPr>
              <p:nvPr/>
            </p:nvSpPr>
            <p:spPr bwMode="auto">
              <a:xfrm>
                <a:off x="2992" y="1291"/>
                <a:ext cx="30" cy="26"/>
              </a:xfrm>
              <a:custGeom>
                <a:avLst/>
                <a:gdLst>
                  <a:gd name="T0" fmla="*/ 13 w 13"/>
                  <a:gd name="T1" fmla="*/ 7 h 11"/>
                  <a:gd name="T2" fmla="*/ 8 w 13"/>
                  <a:gd name="T3" fmla="*/ 0 h 11"/>
                  <a:gd name="T4" fmla="*/ 0 w 13"/>
                  <a:gd name="T5" fmla="*/ 3 h 11"/>
                  <a:gd name="T6" fmla="*/ 1 w 13"/>
                  <a:gd name="T7" fmla="*/ 11 h 11"/>
                  <a:gd name="T8" fmla="*/ 13 w 13"/>
                  <a:gd name="T9" fmla="*/ 7 h 11"/>
                </a:gdLst>
                <a:ahLst/>
                <a:cxnLst>
                  <a:cxn ang="0">
                    <a:pos x="T0" y="T1"/>
                  </a:cxn>
                  <a:cxn ang="0">
                    <a:pos x="T2" y="T3"/>
                  </a:cxn>
                  <a:cxn ang="0">
                    <a:pos x="T4" y="T5"/>
                  </a:cxn>
                  <a:cxn ang="0">
                    <a:pos x="T6" y="T7"/>
                  </a:cxn>
                  <a:cxn ang="0">
                    <a:pos x="T8" y="T9"/>
                  </a:cxn>
                </a:cxnLst>
                <a:rect l="0" t="0" r="r" b="b"/>
                <a:pathLst>
                  <a:path w="13" h="11">
                    <a:moveTo>
                      <a:pt x="13" y="7"/>
                    </a:moveTo>
                    <a:cubicBezTo>
                      <a:pt x="12" y="4"/>
                      <a:pt x="8" y="5"/>
                      <a:pt x="8" y="0"/>
                    </a:cubicBezTo>
                    <a:cubicBezTo>
                      <a:pt x="8" y="0"/>
                      <a:pt x="3" y="2"/>
                      <a:pt x="0" y="3"/>
                    </a:cubicBezTo>
                    <a:cubicBezTo>
                      <a:pt x="1" y="5"/>
                      <a:pt x="1" y="11"/>
                      <a:pt x="1" y="11"/>
                    </a:cubicBezTo>
                    <a:cubicBezTo>
                      <a:pt x="1" y="11"/>
                      <a:pt x="11" y="8"/>
                      <a:pt x="13"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28" name="Freeform 374"/>
              <p:cNvSpPr>
                <a:spLocks/>
              </p:cNvSpPr>
              <p:nvPr/>
            </p:nvSpPr>
            <p:spPr bwMode="auto">
              <a:xfrm>
                <a:off x="2448" y="1019"/>
                <a:ext cx="62" cy="95"/>
              </a:xfrm>
              <a:custGeom>
                <a:avLst/>
                <a:gdLst>
                  <a:gd name="T0" fmla="*/ 0 w 26"/>
                  <a:gd name="T1" fmla="*/ 18 h 40"/>
                  <a:gd name="T2" fmla="*/ 5 w 26"/>
                  <a:gd name="T3" fmla="*/ 23 h 40"/>
                  <a:gd name="T4" fmla="*/ 4 w 26"/>
                  <a:gd name="T5" fmla="*/ 29 h 40"/>
                  <a:gd name="T6" fmla="*/ 8 w 26"/>
                  <a:gd name="T7" fmla="*/ 29 h 40"/>
                  <a:gd name="T8" fmla="*/ 3 w 26"/>
                  <a:gd name="T9" fmla="*/ 30 h 40"/>
                  <a:gd name="T10" fmla="*/ 0 w 26"/>
                  <a:gd name="T11" fmla="*/ 32 h 40"/>
                  <a:gd name="T12" fmla="*/ 0 w 26"/>
                  <a:gd name="T13" fmla="*/ 37 h 40"/>
                  <a:gd name="T14" fmla="*/ 2 w 26"/>
                  <a:gd name="T15" fmla="*/ 37 h 40"/>
                  <a:gd name="T16" fmla="*/ 0 w 26"/>
                  <a:gd name="T17" fmla="*/ 40 h 40"/>
                  <a:gd name="T18" fmla="*/ 13 w 26"/>
                  <a:gd name="T19" fmla="*/ 36 h 40"/>
                  <a:gd name="T20" fmla="*/ 18 w 26"/>
                  <a:gd name="T21" fmla="*/ 34 h 40"/>
                  <a:gd name="T22" fmla="*/ 23 w 26"/>
                  <a:gd name="T23" fmla="*/ 32 h 40"/>
                  <a:gd name="T24" fmla="*/ 26 w 26"/>
                  <a:gd name="T25" fmla="*/ 25 h 40"/>
                  <a:gd name="T26" fmla="*/ 26 w 26"/>
                  <a:gd name="T27" fmla="*/ 17 h 40"/>
                  <a:gd name="T28" fmla="*/ 22 w 26"/>
                  <a:gd name="T29" fmla="*/ 16 h 40"/>
                  <a:gd name="T30" fmla="*/ 25 w 26"/>
                  <a:gd name="T31" fmla="*/ 16 h 40"/>
                  <a:gd name="T32" fmla="*/ 26 w 26"/>
                  <a:gd name="T33" fmla="*/ 10 h 40"/>
                  <a:gd name="T34" fmla="*/ 23 w 26"/>
                  <a:gd name="T35" fmla="*/ 9 h 40"/>
                  <a:gd name="T36" fmla="*/ 19 w 26"/>
                  <a:gd name="T37" fmla="*/ 14 h 40"/>
                  <a:gd name="T38" fmla="*/ 18 w 26"/>
                  <a:gd name="T39" fmla="*/ 12 h 40"/>
                  <a:gd name="T40" fmla="*/ 22 w 26"/>
                  <a:gd name="T41" fmla="*/ 10 h 40"/>
                  <a:gd name="T42" fmla="*/ 21 w 26"/>
                  <a:gd name="T43" fmla="*/ 10 h 40"/>
                  <a:gd name="T44" fmla="*/ 21 w 26"/>
                  <a:gd name="T45" fmla="*/ 1 h 40"/>
                  <a:gd name="T46" fmla="*/ 12 w 26"/>
                  <a:gd name="T47" fmla="*/ 6 h 40"/>
                  <a:gd name="T48" fmla="*/ 9 w 26"/>
                  <a:gd name="T49" fmla="*/ 14 h 40"/>
                  <a:gd name="T50" fmla="*/ 4 w 26"/>
                  <a:gd name="T51" fmla="*/ 14 h 40"/>
                  <a:gd name="T52" fmla="*/ 0 w 26"/>
                  <a:gd name="T53" fmla="*/ 1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 h="40">
                    <a:moveTo>
                      <a:pt x="0" y="18"/>
                    </a:moveTo>
                    <a:cubicBezTo>
                      <a:pt x="0" y="22"/>
                      <a:pt x="1" y="23"/>
                      <a:pt x="5" y="23"/>
                    </a:cubicBezTo>
                    <a:cubicBezTo>
                      <a:pt x="5" y="23"/>
                      <a:pt x="4" y="27"/>
                      <a:pt x="4" y="29"/>
                    </a:cubicBezTo>
                    <a:cubicBezTo>
                      <a:pt x="4" y="30"/>
                      <a:pt x="7" y="29"/>
                      <a:pt x="8" y="29"/>
                    </a:cubicBezTo>
                    <a:cubicBezTo>
                      <a:pt x="7" y="30"/>
                      <a:pt x="4" y="30"/>
                      <a:pt x="3" y="30"/>
                    </a:cubicBezTo>
                    <a:cubicBezTo>
                      <a:pt x="2" y="31"/>
                      <a:pt x="0" y="32"/>
                      <a:pt x="0" y="32"/>
                    </a:cubicBezTo>
                    <a:cubicBezTo>
                      <a:pt x="0" y="37"/>
                      <a:pt x="0" y="37"/>
                      <a:pt x="0" y="37"/>
                    </a:cubicBezTo>
                    <a:cubicBezTo>
                      <a:pt x="0" y="37"/>
                      <a:pt x="1" y="37"/>
                      <a:pt x="2" y="37"/>
                    </a:cubicBezTo>
                    <a:cubicBezTo>
                      <a:pt x="0" y="40"/>
                      <a:pt x="0" y="40"/>
                      <a:pt x="0" y="40"/>
                    </a:cubicBezTo>
                    <a:cubicBezTo>
                      <a:pt x="5" y="38"/>
                      <a:pt x="7" y="36"/>
                      <a:pt x="13" y="36"/>
                    </a:cubicBezTo>
                    <a:cubicBezTo>
                      <a:pt x="15" y="36"/>
                      <a:pt x="16" y="34"/>
                      <a:pt x="18" y="34"/>
                    </a:cubicBezTo>
                    <a:cubicBezTo>
                      <a:pt x="18" y="33"/>
                      <a:pt x="20" y="32"/>
                      <a:pt x="23" y="32"/>
                    </a:cubicBezTo>
                    <a:cubicBezTo>
                      <a:pt x="23" y="29"/>
                      <a:pt x="26" y="28"/>
                      <a:pt x="26" y="25"/>
                    </a:cubicBezTo>
                    <a:cubicBezTo>
                      <a:pt x="26" y="22"/>
                      <a:pt x="26" y="19"/>
                      <a:pt x="26" y="17"/>
                    </a:cubicBezTo>
                    <a:cubicBezTo>
                      <a:pt x="25" y="17"/>
                      <a:pt x="23" y="17"/>
                      <a:pt x="22" y="16"/>
                    </a:cubicBezTo>
                    <a:cubicBezTo>
                      <a:pt x="23" y="16"/>
                      <a:pt x="24" y="16"/>
                      <a:pt x="25" y="16"/>
                    </a:cubicBezTo>
                    <a:cubicBezTo>
                      <a:pt x="25" y="14"/>
                      <a:pt x="26" y="12"/>
                      <a:pt x="26" y="10"/>
                    </a:cubicBezTo>
                    <a:cubicBezTo>
                      <a:pt x="25" y="11"/>
                      <a:pt x="25" y="10"/>
                      <a:pt x="23" y="9"/>
                    </a:cubicBezTo>
                    <a:cubicBezTo>
                      <a:pt x="22" y="10"/>
                      <a:pt x="20" y="13"/>
                      <a:pt x="19" y="14"/>
                    </a:cubicBezTo>
                    <a:cubicBezTo>
                      <a:pt x="18" y="13"/>
                      <a:pt x="18" y="13"/>
                      <a:pt x="18" y="12"/>
                    </a:cubicBezTo>
                    <a:cubicBezTo>
                      <a:pt x="20" y="12"/>
                      <a:pt x="21" y="11"/>
                      <a:pt x="22" y="10"/>
                    </a:cubicBezTo>
                    <a:cubicBezTo>
                      <a:pt x="21" y="10"/>
                      <a:pt x="21" y="10"/>
                      <a:pt x="21" y="10"/>
                    </a:cubicBezTo>
                    <a:cubicBezTo>
                      <a:pt x="25" y="8"/>
                      <a:pt x="22" y="5"/>
                      <a:pt x="21" y="1"/>
                    </a:cubicBezTo>
                    <a:cubicBezTo>
                      <a:pt x="14" y="0"/>
                      <a:pt x="16" y="6"/>
                      <a:pt x="12" y="6"/>
                    </a:cubicBezTo>
                    <a:cubicBezTo>
                      <a:pt x="12" y="10"/>
                      <a:pt x="12" y="14"/>
                      <a:pt x="9" y="14"/>
                    </a:cubicBezTo>
                    <a:cubicBezTo>
                      <a:pt x="8" y="14"/>
                      <a:pt x="7" y="14"/>
                      <a:pt x="4" y="14"/>
                    </a:cubicBezTo>
                    <a:cubicBezTo>
                      <a:pt x="4" y="17"/>
                      <a:pt x="3" y="17"/>
                      <a:pt x="0" y="1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29" name="Freeform 375"/>
              <p:cNvSpPr>
                <a:spLocks/>
              </p:cNvSpPr>
              <p:nvPr/>
            </p:nvSpPr>
            <p:spPr bwMode="auto">
              <a:xfrm>
                <a:off x="2290" y="835"/>
                <a:ext cx="128" cy="59"/>
              </a:xfrm>
              <a:custGeom>
                <a:avLst/>
                <a:gdLst>
                  <a:gd name="T0" fmla="*/ 17 w 54"/>
                  <a:gd name="T1" fmla="*/ 22 h 25"/>
                  <a:gd name="T2" fmla="*/ 22 w 54"/>
                  <a:gd name="T3" fmla="*/ 25 h 25"/>
                  <a:gd name="T4" fmla="*/ 44 w 54"/>
                  <a:gd name="T5" fmla="*/ 17 h 25"/>
                  <a:gd name="T6" fmla="*/ 51 w 54"/>
                  <a:gd name="T7" fmla="*/ 14 h 25"/>
                  <a:gd name="T8" fmla="*/ 54 w 54"/>
                  <a:gd name="T9" fmla="*/ 10 h 25"/>
                  <a:gd name="T10" fmla="*/ 50 w 54"/>
                  <a:gd name="T11" fmla="*/ 5 h 25"/>
                  <a:gd name="T12" fmla="*/ 50 w 54"/>
                  <a:gd name="T13" fmla="*/ 2 h 25"/>
                  <a:gd name="T14" fmla="*/ 42 w 54"/>
                  <a:gd name="T15" fmla="*/ 0 h 25"/>
                  <a:gd name="T16" fmla="*/ 36 w 54"/>
                  <a:gd name="T17" fmla="*/ 4 h 25"/>
                  <a:gd name="T18" fmla="*/ 26 w 54"/>
                  <a:gd name="T19" fmla="*/ 4 h 25"/>
                  <a:gd name="T20" fmla="*/ 26 w 54"/>
                  <a:gd name="T21" fmla="*/ 2 h 25"/>
                  <a:gd name="T22" fmla="*/ 17 w 54"/>
                  <a:gd name="T23" fmla="*/ 9 h 25"/>
                  <a:gd name="T24" fmla="*/ 10 w 54"/>
                  <a:gd name="T25" fmla="*/ 5 h 25"/>
                  <a:gd name="T26" fmla="*/ 5 w 54"/>
                  <a:gd name="T27" fmla="*/ 5 h 25"/>
                  <a:gd name="T28" fmla="*/ 4 w 54"/>
                  <a:gd name="T29" fmla="*/ 6 h 25"/>
                  <a:gd name="T30" fmla="*/ 0 w 54"/>
                  <a:gd name="T31" fmla="*/ 8 h 25"/>
                  <a:gd name="T32" fmla="*/ 0 w 54"/>
                  <a:gd name="T33" fmla="*/ 11 h 25"/>
                  <a:gd name="T34" fmla="*/ 0 w 54"/>
                  <a:gd name="T35" fmla="*/ 14 h 25"/>
                  <a:gd name="T36" fmla="*/ 10 w 54"/>
                  <a:gd name="T37" fmla="*/ 14 h 25"/>
                  <a:gd name="T38" fmla="*/ 17 w 54"/>
                  <a:gd name="T39"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25">
                    <a:moveTo>
                      <a:pt x="17" y="22"/>
                    </a:moveTo>
                    <a:cubicBezTo>
                      <a:pt x="18" y="22"/>
                      <a:pt x="22" y="25"/>
                      <a:pt x="22" y="25"/>
                    </a:cubicBezTo>
                    <a:cubicBezTo>
                      <a:pt x="30" y="25"/>
                      <a:pt x="37" y="19"/>
                      <a:pt x="44" y="17"/>
                    </a:cubicBezTo>
                    <a:cubicBezTo>
                      <a:pt x="47" y="16"/>
                      <a:pt x="49" y="17"/>
                      <a:pt x="51" y="14"/>
                    </a:cubicBezTo>
                    <a:cubicBezTo>
                      <a:pt x="51" y="14"/>
                      <a:pt x="54" y="13"/>
                      <a:pt x="54" y="10"/>
                    </a:cubicBezTo>
                    <a:cubicBezTo>
                      <a:pt x="54" y="8"/>
                      <a:pt x="50" y="7"/>
                      <a:pt x="50" y="5"/>
                    </a:cubicBezTo>
                    <a:cubicBezTo>
                      <a:pt x="50" y="3"/>
                      <a:pt x="50" y="2"/>
                      <a:pt x="50" y="2"/>
                    </a:cubicBezTo>
                    <a:cubicBezTo>
                      <a:pt x="49" y="2"/>
                      <a:pt x="43" y="2"/>
                      <a:pt x="42" y="0"/>
                    </a:cubicBezTo>
                    <a:cubicBezTo>
                      <a:pt x="36" y="4"/>
                      <a:pt x="36" y="4"/>
                      <a:pt x="36" y="4"/>
                    </a:cubicBezTo>
                    <a:cubicBezTo>
                      <a:pt x="26" y="4"/>
                      <a:pt x="26" y="4"/>
                      <a:pt x="26" y="4"/>
                    </a:cubicBezTo>
                    <a:cubicBezTo>
                      <a:pt x="26" y="3"/>
                      <a:pt x="26" y="2"/>
                      <a:pt x="26" y="2"/>
                    </a:cubicBezTo>
                    <a:cubicBezTo>
                      <a:pt x="23" y="3"/>
                      <a:pt x="21" y="9"/>
                      <a:pt x="17" y="9"/>
                    </a:cubicBezTo>
                    <a:cubicBezTo>
                      <a:pt x="13" y="9"/>
                      <a:pt x="10" y="5"/>
                      <a:pt x="10" y="5"/>
                    </a:cubicBezTo>
                    <a:cubicBezTo>
                      <a:pt x="10" y="5"/>
                      <a:pt x="7" y="5"/>
                      <a:pt x="5" y="5"/>
                    </a:cubicBezTo>
                    <a:cubicBezTo>
                      <a:pt x="5" y="6"/>
                      <a:pt x="4" y="6"/>
                      <a:pt x="4" y="6"/>
                    </a:cubicBezTo>
                    <a:cubicBezTo>
                      <a:pt x="3" y="7"/>
                      <a:pt x="2" y="8"/>
                      <a:pt x="0" y="8"/>
                    </a:cubicBezTo>
                    <a:cubicBezTo>
                      <a:pt x="4" y="8"/>
                      <a:pt x="6" y="11"/>
                      <a:pt x="0" y="11"/>
                    </a:cubicBezTo>
                    <a:cubicBezTo>
                      <a:pt x="0" y="14"/>
                      <a:pt x="0" y="14"/>
                      <a:pt x="0" y="14"/>
                    </a:cubicBezTo>
                    <a:cubicBezTo>
                      <a:pt x="2" y="12"/>
                      <a:pt x="6" y="14"/>
                      <a:pt x="10" y="14"/>
                    </a:cubicBezTo>
                    <a:cubicBezTo>
                      <a:pt x="8" y="20"/>
                      <a:pt x="12" y="20"/>
                      <a:pt x="17" y="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30" name="Freeform 376"/>
              <p:cNvSpPr>
                <a:spLocks/>
              </p:cNvSpPr>
              <p:nvPr/>
            </p:nvSpPr>
            <p:spPr bwMode="auto">
              <a:xfrm>
                <a:off x="2954" y="1418"/>
                <a:ext cx="42" cy="17"/>
              </a:xfrm>
              <a:custGeom>
                <a:avLst/>
                <a:gdLst>
                  <a:gd name="T0" fmla="*/ 18 w 18"/>
                  <a:gd name="T1" fmla="*/ 0 h 7"/>
                  <a:gd name="T2" fmla="*/ 0 w 18"/>
                  <a:gd name="T3" fmla="*/ 0 h 7"/>
                  <a:gd name="T4" fmla="*/ 0 w 18"/>
                  <a:gd name="T5" fmla="*/ 3 h 7"/>
                  <a:gd name="T6" fmla="*/ 11 w 18"/>
                  <a:gd name="T7" fmla="*/ 7 h 7"/>
                  <a:gd name="T8" fmla="*/ 18 w 18"/>
                  <a:gd name="T9" fmla="*/ 4 h 7"/>
                  <a:gd name="T10" fmla="*/ 18 w 18"/>
                  <a:gd name="T11" fmla="*/ 0 h 7"/>
                </a:gdLst>
                <a:ahLst/>
                <a:cxnLst>
                  <a:cxn ang="0">
                    <a:pos x="T0" y="T1"/>
                  </a:cxn>
                  <a:cxn ang="0">
                    <a:pos x="T2" y="T3"/>
                  </a:cxn>
                  <a:cxn ang="0">
                    <a:pos x="T4" y="T5"/>
                  </a:cxn>
                  <a:cxn ang="0">
                    <a:pos x="T6" y="T7"/>
                  </a:cxn>
                  <a:cxn ang="0">
                    <a:pos x="T8" y="T9"/>
                  </a:cxn>
                  <a:cxn ang="0">
                    <a:pos x="T10" y="T11"/>
                  </a:cxn>
                </a:cxnLst>
                <a:rect l="0" t="0" r="r" b="b"/>
                <a:pathLst>
                  <a:path w="18" h="7">
                    <a:moveTo>
                      <a:pt x="18" y="0"/>
                    </a:moveTo>
                    <a:cubicBezTo>
                      <a:pt x="14" y="3"/>
                      <a:pt x="7" y="0"/>
                      <a:pt x="0" y="0"/>
                    </a:cubicBezTo>
                    <a:cubicBezTo>
                      <a:pt x="0" y="3"/>
                      <a:pt x="0" y="3"/>
                      <a:pt x="0" y="3"/>
                    </a:cubicBezTo>
                    <a:cubicBezTo>
                      <a:pt x="4" y="4"/>
                      <a:pt x="6" y="7"/>
                      <a:pt x="11" y="7"/>
                    </a:cubicBezTo>
                    <a:cubicBezTo>
                      <a:pt x="12" y="7"/>
                      <a:pt x="15" y="6"/>
                      <a:pt x="18" y="4"/>
                    </a:cubicBezTo>
                    <a:cubicBezTo>
                      <a:pt x="18" y="2"/>
                      <a:pt x="18" y="1"/>
                      <a:pt x="18"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31" name="Freeform 377"/>
              <p:cNvSpPr>
                <a:spLocks/>
              </p:cNvSpPr>
              <p:nvPr/>
            </p:nvSpPr>
            <p:spPr bwMode="auto">
              <a:xfrm>
                <a:off x="2715" y="1305"/>
                <a:ext cx="24" cy="49"/>
              </a:xfrm>
              <a:custGeom>
                <a:avLst/>
                <a:gdLst>
                  <a:gd name="T0" fmla="*/ 6 w 10"/>
                  <a:gd name="T1" fmla="*/ 21 h 21"/>
                  <a:gd name="T2" fmla="*/ 10 w 10"/>
                  <a:gd name="T3" fmla="*/ 13 h 21"/>
                  <a:gd name="T4" fmla="*/ 10 w 10"/>
                  <a:gd name="T5" fmla="*/ 9 h 21"/>
                  <a:gd name="T6" fmla="*/ 6 w 10"/>
                  <a:gd name="T7" fmla="*/ 0 h 21"/>
                  <a:gd name="T8" fmla="*/ 0 w 10"/>
                  <a:gd name="T9" fmla="*/ 5 h 21"/>
                  <a:gd name="T10" fmla="*/ 6 w 10"/>
                  <a:gd name="T11" fmla="*/ 21 h 21"/>
                </a:gdLst>
                <a:ahLst/>
                <a:cxnLst>
                  <a:cxn ang="0">
                    <a:pos x="T0" y="T1"/>
                  </a:cxn>
                  <a:cxn ang="0">
                    <a:pos x="T2" y="T3"/>
                  </a:cxn>
                  <a:cxn ang="0">
                    <a:pos x="T4" y="T5"/>
                  </a:cxn>
                  <a:cxn ang="0">
                    <a:pos x="T6" y="T7"/>
                  </a:cxn>
                  <a:cxn ang="0">
                    <a:pos x="T8" y="T9"/>
                  </a:cxn>
                  <a:cxn ang="0">
                    <a:pos x="T10" y="T11"/>
                  </a:cxn>
                </a:cxnLst>
                <a:rect l="0" t="0" r="r" b="b"/>
                <a:pathLst>
                  <a:path w="10" h="21">
                    <a:moveTo>
                      <a:pt x="6" y="21"/>
                    </a:moveTo>
                    <a:cubicBezTo>
                      <a:pt x="6" y="18"/>
                      <a:pt x="8" y="17"/>
                      <a:pt x="10" y="13"/>
                    </a:cubicBezTo>
                    <a:cubicBezTo>
                      <a:pt x="10" y="9"/>
                      <a:pt x="10" y="9"/>
                      <a:pt x="10" y="9"/>
                    </a:cubicBezTo>
                    <a:cubicBezTo>
                      <a:pt x="8" y="6"/>
                      <a:pt x="10" y="2"/>
                      <a:pt x="6" y="0"/>
                    </a:cubicBezTo>
                    <a:cubicBezTo>
                      <a:pt x="4" y="1"/>
                      <a:pt x="4" y="5"/>
                      <a:pt x="0" y="5"/>
                    </a:cubicBezTo>
                    <a:cubicBezTo>
                      <a:pt x="0" y="11"/>
                      <a:pt x="1" y="18"/>
                      <a:pt x="6" y="2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32" name="Freeform 378"/>
              <p:cNvSpPr>
                <a:spLocks/>
              </p:cNvSpPr>
              <p:nvPr/>
            </p:nvSpPr>
            <p:spPr bwMode="auto">
              <a:xfrm>
                <a:off x="2718" y="1267"/>
                <a:ext cx="14" cy="33"/>
              </a:xfrm>
              <a:custGeom>
                <a:avLst/>
                <a:gdLst>
                  <a:gd name="T0" fmla="*/ 2 w 6"/>
                  <a:gd name="T1" fmla="*/ 5 h 14"/>
                  <a:gd name="T2" fmla="*/ 0 w 6"/>
                  <a:gd name="T3" fmla="*/ 10 h 14"/>
                  <a:gd name="T4" fmla="*/ 3 w 6"/>
                  <a:gd name="T5" fmla="*/ 14 h 14"/>
                  <a:gd name="T6" fmla="*/ 6 w 6"/>
                  <a:gd name="T7" fmla="*/ 14 h 14"/>
                  <a:gd name="T8" fmla="*/ 6 w 6"/>
                  <a:gd name="T9" fmla="*/ 0 h 14"/>
                  <a:gd name="T10" fmla="*/ 2 w 6"/>
                  <a:gd name="T11" fmla="*/ 5 h 14"/>
                </a:gdLst>
                <a:ahLst/>
                <a:cxnLst>
                  <a:cxn ang="0">
                    <a:pos x="T0" y="T1"/>
                  </a:cxn>
                  <a:cxn ang="0">
                    <a:pos x="T2" y="T3"/>
                  </a:cxn>
                  <a:cxn ang="0">
                    <a:pos x="T4" y="T5"/>
                  </a:cxn>
                  <a:cxn ang="0">
                    <a:pos x="T6" y="T7"/>
                  </a:cxn>
                  <a:cxn ang="0">
                    <a:pos x="T8" y="T9"/>
                  </a:cxn>
                  <a:cxn ang="0">
                    <a:pos x="T10" y="T11"/>
                  </a:cxn>
                </a:cxnLst>
                <a:rect l="0" t="0" r="r" b="b"/>
                <a:pathLst>
                  <a:path w="6" h="14">
                    <a:moveTo>
                      <a:pt x="2" y="5"/>
                    </a:moveTo>
                    <a:cubicBezTo>
                      <a:pt x="0" y="10"/>
                      <a:pt x="0" y="10"/>
                      <a:pt x="0" y="10"/>
                    </a:cubicBezTo>
                    <a:cubicBezTo>
                      <a:pt x="0" y="12"/>
                      <a:pt x="2" y="14"/>
                      <a:pt x="3" y="14"/>
                    </a:cubicBezTo>
                    <a:cubicBezTo>
                      <a:pt x="4" y="14"/>
                      <a:pt x="5" y="14"/>
                      <a:pt x="6" y="14"/>
                    </a:cubicBezTo>
                    <a:cubicBezTo>
                      <a:pt x="5" y="12"/>
                      <a:pt x="6" y="5"/>
                      <a:pt x="6" y="0"/>
                    </a:cubicBezTo>
                    <a:cubicBezTo>
                      <a:pt x="6" y="0"/>
                      <a:pt x="3" y="5"/>
                      <a:pt x="2"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33" name="Freeform 379"/>
              <p:cNvSpPr>
                <a:spLocks/>
              </p:cNvSpPr>
              <p:nvPr/>
            </p:nvSpPr>
            <p:spPr bwMode="auto">
              <a:xfrm>
                <a:off x="2831" y="986"/>
                <a:ext cx="16" cy="24"/>
              </a:xfrm>
              <a:custGeom>
                <a:avLst/>
                <a:gdLst>
                  <a:gd name="T0" fmla="*/ 7 w 7"/>
                  <a:gd name="T1" fmla="*/ 2 h 10"/>
                  <a:gd name="T2" fmla="*/ 4 w 7"/>
                  <a:gd name="T3" fmla="*/ 0 h 10"/>
                  <a:gd name="T4" fmla="*/ 0 w 7"/>
                  <a:gd name="T5" fmla="*/ 5 h 10"/>
                  <a:gd name="T6" fmla="*/ 7 w 7"/>
                  <a:gd name="T7" fmla="*/ 2 h 10"/>
                </a:gdLst>
                <a:ahLst/>
                <a:cxnLst>
                  <a:cxn ang="0">
                    <a:pos x="T0" y="T1"/>
                  </a:cxn>
                  <a:cxn ang="0">
                    <a:pos x="T2" y="T3"/>
                  </a:cxn>
                  <a:cxn ang="0">
                    <a:pos x="T4" y="T5"/>
                  </a:cxn>
                  <a:cxn ang="0">
                    <a:pos x="T6" y="T7"/>
                  </a:cxn>
                </a:cxnLst>
                <a:rect l="0" t="0" r="r" b="b"/>
                <a:pathLst>
                  <a:path w="7" h="10">
                    <a:moveTo>
                      <a:pt x="7" y="2"/>
                    </a:moveTo>
                    <a:cubicBezTo>
                      <a:pt x="7" y="1"/>
                      <a:pt x="5" y="1"/>
                      <a:pt x="4" y="0"/>
                    </a:cubicBezTo>
                    <a:cubicBezTo>
                      <a:pt x="2" y="1"/>
                      <a:pt x="1" y="3"/>
                      <a:pt x="0" y="5"/>
                    </a:cubicBezTo>
                    <a:cubicBezTo>
                      <a:pt x="4" y="10"/>
                      <a:pt x="7" y="4"/>
                      <a:pt x="7"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34" name="Freeform 380"/>
              <p:cNvSpPr>
                <a:spLocks/>
              </p:cNvSpPr>
              <p:nvPr/>
            </p:nvSpPr>
            <p:spPr bwMode="auto">
              <a:xfrm>
                <a:off x="3185" y="662"/>
                <a:ext cx="147" cy="104"/>
              </a:xfrm>
              <a:custGeom>
                <a:avLst/>
                <a:gdLst>
                  <a:gd name="T0" fmla="*/ 20 w 62"/>
                  <a:gd name="T1" fmla="*/ 43 h 44"/>
                  <a:gd name="T2" fmla="*/ 33 w 62"/>
                  <a:gd name="T3" fmla="*/ 42 h 44"/>
                  <a:gd name="T4" fmla="*/ 17 w 62"/>
                  <a:gd name="T5" fmla="*/ 29 h 44"/>
                  <a:gd name="T6" fmla="*/ 23 w 62"/>
                  <a:gd name="T7" fmla="*/ 21 h 44"/>
                  <a:gd name="T8" fmla="*/ 42 w 62"/>
                  <a:gd name="T9" fmla="*/ 12 h 44"/>
                  <a:gd name="T10" fmla="*/ 62 w 62"/>
                  <a:gd name="T11" fmla="*/ 0 h 44"/>
                  <a:gd name="T12" fmla="*/ 52 w 62"/>
                  <a:gd name="T13" fmla="*/ 0 h 44"/>
                  <a:gd name="T14" fmla="*/ 37 w 62"/>
                  <a:gd name="T15" fmla="*/ 4 h 44"/>
                  <a:gd name="T16" fmla="*/ 33 w 62"/>
                  <a:gd name="T17" fmla="*/ 4 h 44"/>
                  <a:gd name="T18" fmla="*/ 12 w 62"/>
                  <a:gd name="T19" fmla="*/ 12 h 44"/>
                  <a:gd name="T20" fmla="*/ 15 w 62"/>
                  <a:gd name="T21" fmla="*/ 16 h 44"/>
                  <a:gd name="T22" fmla="*/ 7 w 62"/>
                  <a:gd name="T23" fmla="*/ 20 h 44"/>
                  <a:gd name="T24" fmla="*/ 4 w 62"/>
                  <a:gd name="T25" fmla="*/ 24 h 44"/>
                  <a:gd name="T26" fmla="*/ 0 w 62"/>
                  <a:gd name="T27" fmla="*/ 35 h 44"/>
                  <a:gd name="T28" fmla="*/ 10 w 62"/>
                  <a:gd name="T29" fmla="*/ 41 h 44"/>
                  <a:gd name="T30" fmla="*/ 20 w 62"/>
                  <a:gd name="T31"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 h="44">
                    <a:moveTo>
                      <a:pt x="20" y="43"/>
                    </a:moveTo>
                    <a:cubicBezTo>
                      <a:pt x="23" y="43"/>
                      <a:pt x="28" y="44"/>
                      <a:pt x="33" y="42"/>
                    </a:cubicBezTo>
                    <a:cubicBezTo>
                      <a:pt x="28" y="41"/>
                      <a:pt x="17" y="34"/>
                      <a:pt x="17" y="29"/>
                    </a:cubicBezTo>
                    <a:cubicBezTo>
                      <a:pt x="17" y="27"/>
                      <a:pt x="23" y="23"/>
                      <a:pt x="23" y="21"/>
                    </a:cubicBezTo>
                    <a:cubicBezTo>
                      <a:pt x="23" y="21"/>
                      <a:pt x="33" y="12"/>
                      <a:pt x="42" y="12"/>
                    </a:cubicBezTo>
                    <a:cubicBezTo>
                      <a:pt x="48" y="12"/>
                      <a:pt x="62" y="1"/>
                      <a:pt x="62" y="0"/>
                    </a:cubicBezTo>
                    <a:cubicBezTo>
                      <a:pt x="52" y="0"/>
                      <a:pt x="52" y="0"/>
                      <a:pt x="52" y="0"/>
                    </a:cubicBezTo>
                    <a:cubicBezTo>
                      <a:pt x="49" y="5"/>
                      <a:pt x="43" y="1"/>
                      <a:pt x="37" y="4"/>
                    </a:cubicBezTo>
                    <a:cubicBezTo>
                      <a:pt x="33" y="4"/>
                      <a:pt x="33" y="4"/>
                      <a:pt x="33" y="4"/>
                    </a:cubicBezTo>
                    <a:cubicBezTo>
                      <a:pt x="27" y="6"/>
                      <a:pt x="17" y="12"/>
                      <a:pt x="12" y="12"/>
                    </a:cubicBezTo>
                    <a:cubicBezTo>
                      <a:pt x="12" y="12"/>
                      <a:pt x="14" y="15"/>
                      <a:pt x="15" y="16"/>
                    </a:cubicBezTo>
                    <a:cubicBezTo>
                      <a:pt x="12" y="18"/>
                      <a:pt x="11" y="18"/>
                      <a:pt x="7" y="20"/>
                    </a:cubicBezTo>
                    <a:cubicBezTo>
                      <a:pt x="11" y="23"/>
                      <a:pt x="11" y="24"/>
                      <a:pt x="4" y="24"/>
                    </a:cubicBezTo>
                    <a:cubicBezTo>
                      <a:pt x="7" y="28"/>
                      <a:pt x="3" y="33"/>
                      <a:pt x="0" y="35"/>
                    </a:cubicBezTo>
                    <a:cubicBezTo>
                      <a:pt x="3" y="37"/>
                      <a:pt x="5" y="40"/>
                      <a:pt x="10" y="41"/>
                    </a:cubicBezTo>
                    <a:cubicBezTo>
                      <a:pt x="10" y="40"/>
                      <a:pt x="16" y="43"/>
                      <a:pt x="20" y="4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35" name="Freeform 381"/>
              <p:cNvSpPr>
                <a:spLocks/>
              </p:cNvSpPr>
              <p:nvPr/>
            </p:nvSpPr>
            <p:spPr bwMode="auto">
              <a:xfrm>
                <a:off x="2484" y="967"/>
                <a:ext cx="132" cy="173"/>
              </a:xfrm>
              <a:custGeom>
                <a:avLst/>
                <a:gdLst>
                  <a:gd name="T0" fmla="*/ 10 w 56"/>
                  <a:gd name="T1" fmla="*/ 10 h 73"/>
                  <a:gd name="T2" fmla="*/ 10 w 56"/>
                  <a:gd name="T3" fmla="*/ 20 h 73"/>
                  <a:gd name="T4" fmla="*/ 14 w 56"/>
                  <a:gd name="T5" fmla="*/ 30 h 73"/>
                  <a:gd name="T6" fmla="*/ 20 w 56"/>
                  <a:gd name="T7" fmla="*/ 23 h 73"/>
                  <a:gd name="T8" fmla="*/ 17 w 56"/>
                  <a:gd name="T9" fmla="*/ 31 h 73"/>
                  <a:gd name="T10" fmla="*/ 24 w 56"/>
                  <a:gd name="T11" fmla="*/ 34 h 73"/>
                  <a:gd name="T12" fmla="*/ 29 w 56"/>
                  <a:gd name="T13" fmla="*/ 41 h 73"/>
                  <a:gd name="T14" fmla="*/ 18 w 56"/>
                  <a:gd name="T15" fmla="*/ 50 h 73"/>
                  <a:gd name="T16" fmla="*/ 16 w 56"/>
                  <a:gd name="T17" fmla="*/ 58 h 73"/>
                  <a:gd name="T18" fmla="*/ 26 w 56"/>
                  <a:gd name="T19" fmla="*/ 62 h 73"/>
                  <a:gd name="T20" fmla="*/ 30 w 56"/>
                  <a:gd name="T21" fmla="*/ 59 h 73"/>
                  <a:gd name="T22" fmla="*/ 14 w 56"/>
                  <a:gd name="T23" fmla="*/ 73 h 73"/>
                  <a:gd name="T24" fmla="*/ 25 w 56"/>
                  <a:gd name="T25" fmla="*/ 69 h 73"/>
                  <a:gd name="T26" fmla="*/ 25 w 56"/>
                  <a:gd name="T27" fmla="*/ 67 h 73"/>
                  <a:gd name="T28" fmla="*/ 50 w 56"/>
                  <a:gd name="T29" fmla="*/ 67 h 73"/>
                  <a:gd name="T30" fmla="*/ 54 w 56"/>
                  <a:gd name="T31" fmla="*/ 61 h 73"/>
                  <a:gd name="T32" fmla="*/ 51 w 56"/>
                  <a:gd name="T33" fmla="*/ 58 h 73"/>
                  <a:gd name="T34" fmla="*/ 55 w 56"/>
                  <a:gd name="T35" fmla="*/ 56 h 73"/>
                  <a:gd name="T36" fmla="*/ 56 w 56"/>
                  <a:gd name="T37" fmla="*/ 49 h 73"/>
                  <a:gd name="T38" fmla="*/ 49 w 56"/>
                  <a:gd name="T39" fmla="*/ 48 h 73"/>
                  <a:gd name="T40" fmla="*/ 49 w 56"/>
                  <a:gd name="T41" fmla="*/ 45 h 73"/>
                  <a:gd name="T42" fmla="*/ 45 w 56"/>
                  <a:gd name="T43" fmla="*/ 41 h 73"/>
                  <a:gd name="T44" fmla="*/ 40 w 56"/>
                  <a:gd name="T45" fmla="*/ 34 h 73"/>
                  <a:gd name="T46" fmla="*/ 39 w 56"/>
                  <a:gd name="T47" fmla="*/ 31 h 73"/>
                  <a:gd name="T48" fmla="*/ 32 w 56"/>
                  <a:gd name="T49" fmla="*/ 21 h 73"/>
                  <a:gd name="T50" fmla="*/ 24 w 56"/>
                  <a:gd name="T51" fmla="*/ 19 h 73"/>
                  <a:gd name="T52" fmla="*/ 34 w 56"/>
                  <a:gd name="T53" fmla="*/ 15 h 73"/>
                  <a:gd name="T54" fmla="*/ 34 w 56"/>
                  <a:gd name="T55" fmla="*/ 11 h 73"/>
                  <a:gd name="T56" fmla="*/ 22 w 56"/>
                  <a:gd name="T57" fmla="*/ 3 h 73"/>
                  <a:gd name="T58" fmla="*/ 8 w 56"/>
                  <a:gd name="T59" fmla="*/ 1 h 73"/>
                  <a:gd name="T60" fmla="*/ 10 w 56"/>
                  <a:gd name="T61" fmla="*/ 3 h 73"/>
                  <a:gd name="T62" fmla="*/ 10 w 56"/>
                  <a:gd name="T63" fmla="*/ 4 h 73"/>
                  <a:gd name="T64" fmla="*/ 8 w 56"/>
                  <a:gd name="T65" fmla="*/ 5 h 73"/>
                  <a:gd name="T66" fmla="*/ 10 w 56"/>
                  <a:gd name="T67" fmla="*/ 1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 h="73">
                    <a:moveTo>
                      <a:pt x="10" y="10"/>
                    </a:moveTo>
                    <a:cubicBezTo>
                      <a:pt x="10" y="12"/>
                      <a:pt x="8" y="20"/>
                      <a:pt x="10" y="20"/>
                    </a:cubicBezTo>
                    <a:cubicBezTo>
                      <a:pt x="10" y="23"/>
                      <a:pt x="9" y="22"/>
                      <a:pt x="14" y="30"/>
                    </a:cubicBezTo>
                    <a:cubicBezTo>
                      <a:pt x="15" y="28"/>
                      <a:pt x="17" y="25"/>
                      <a:pt x="20" y="23"/>
                    </a:cubicBezTo>
                    <a:cubicBezTo>
                      <a:pt x="20" y="26"/>
                      <a:pt x="17" y="27"/>
                      <a:pt x="17" y="31"/>
                    </a:cubicBezTo>
                    <a:cubicBezTo>
                      <a:pt x="17" y="33"/>
                      <a:pt x="20" y="34"/>
                      <a:pt x="24" y="34"/>
                    </a:cubicBezTo>
                    <a:cubicBezTo>
                      <a:pt x="24" y="38"/>
                      <a:pt x="26" y="39"/>
                      <a:pt x="29" y="41"/>
                    </a:cubicBezTo>
                    <a:cubicBezTo>
                      <a:pt x="26" y="46"/>
                      <a:pt x="21" y="43"/>
                      <a:pt x="18" y="50"/>
                    </a:cubicBezTo>
                    <a:cubicBezTo>
                      <a:pt x="18" y="50"/>
                      <a:pt x="16" y="55"/>
                      <a:pt x="16" y="58"/>
                    </a:cubicBezTo>
                    <a:cubicBezTo>
                      <a:pt x="16" y="60"/>
                      <a:pt x="25" y="62"/>
                      <a:pt x="26" y="62"/>
                    </a:cubicBezTo>
                    <a:cubicBezTo>
                      <a:pt x="27" y="62"/>
                      <a:pt x="29" y="61"/>
                      <a:pt x="30" y="59"/>
                    </a:cubicBezTo>
                    <a:cubicBezTo>
                      <a:pt x="28" y="66"/>
                      <a:pt x="14" y="62"/>
                      <a:pt x="14" y="73"/>
                    </a:cubicBezTo>
                    <a:cubicBezTo>
                      <a:pt x="15" y="70"/>
                      <a:pt x="21" y="69"/>
                      <a:pt x="25" y="69"/>
                    </a:cubicBezTo>
                    <a:cubicBezTo>
                      <a:pt x="25" y="68"/>
                      <a:pt x="25" y="68"/>
                      <a:pt x="25" y="67"/>
                    </a:cubicBezTo>
                    <a:cubicBezTo>
                      <a:pt x="50" y="67"/>
                      <a:pt x="50" y="67"/>
                      <a:pt x="50" y="67"/>
                    </a:cubicBezTo>
                    <a:cubicBezTo>
                      <a:pt x="52" y="64"/>
                      <a:pt x="51" y="62"/>
                      <a:pt x="54" y="61"/>
                    </a:cubicBezTo>
                    <a:cubicBezTo>
                      <a:pt x="53" y="60"/>
                      <a:pt x="51" y="60"/>
                      <a:pt x="51" y="58"/>
                    </a:cubicBezTo>
                    <a:cubicBezTo>
                      <a:pt x="51" y="57"/>
                      <a:pt x="54" y="56"/>
                      <a:pt x="55" y="56"/>
                    </a:cubicBezTo>
                    <a:cubicBezTo>
                      <a:pt x="54" y="53"/>
                      <a:pt x="55" y="52"/>
                      <a:pt x="56" y="49"/>
                    </a:cubicBezTo>
                    <a:cubicBezTo>
                      <a:pt x="54" y="48"/>
                      <a:pt x="53" y="47"/>
                      <a:pt x="49" y="48"/>
                    </a:cubicBezTo>
                    <a:cubicBezTo>
                      <a:pt x="49" y="47"/>
                      <a:pt x="49" y="46"/>
                      <a:pt x="49" y="45"/>
                    </a:cubicBezTo>
                    <a:cubicBezTo>
                      <a:pt x="47" y="45"/>
                      <a:pt x="45" y="44"/>
                      <a:pt x="45" y="41"/>
                    </a:cubicBezTo>
                    <a:cubicBezTo>
                      <a:pt x="42" y="40"/>
                      <a:pt x="42" y="38"/>
                      <a:pt x="40" y="34"/>
                    </a:cubicBezTo>
                    <a:cubicBezTo>
                      <a:pt x="38" y="34"/>
                      <a:pt x="39" y="32"/>
                      <a:pt x="39" y="31"/>
                    </a:cubicBezTo>
                    <a:cubicBezTo>
                      <a:pt x="39" y="27"/>
                      <a:pt x="32" y="24"/>
                      <a:pt x="32" y="21"/>
                    </a:cubicBezTo>
                    <a:cubicBezTo>
                      <a:pt x="31" y="21"/>
                      <a:pt x="25" y="21"/>
                      <a:pt x="24" y="19"/>
                    </a:cubicBezTo>
                    <a:cubicBezTo>
                      <a:pt x="26" y="19"/>
                      <a:pt x="34" y="16"/>
                      <a:pt x="34" y="15"/>
                    </a:cubicBezTo>
                    <a:cubicBezTo>
                      <a:pt x="34" y="14"/>
                      <a:pt x="34" y="13"/>
                      <a:pt x="34" y="11"/>
                    </a:cubicBezTo>
                    <a:cubicBezTo>
                      <a:pt x="0" y="10"/>
                      <a:pt x="22" y="8"/>
                      <a:pt x="22" y="3"/>
                    </a:cubicBezTo>
                    <a:cubicBezTo>
                      <a:pt x="14" y="3"/>
                      <a:pt x="9" y="0"/>
                      <a:pt x="8" y="1"/>
                    </a:cubicBezTo>
                    <a:cubicBezTo>
                      <a:pt x="8" y="2"/>
                      <a:pt x="9" y="2"/>
                      <a:pt x="10" y="3"/>
                    </a:cubicBezTo>
                    <a:cubicBezTo>
                      <a:pt x="10" y="4"/>
                      <a:pt x="10" y="4"/>
                      <a:pt x="10" y="4"/>
                    </a:cubicBezTo>
                    <a:cubicBezTo>
                      <a:pt x="10" y="4"/>
                      <a:pt x="9" y="5"/>
                      <a:pt x="8" y="5"/>
                    </a:cubicBezTo>
                    <a:cubicBezTo>
                      <a:pt x="7" y="6"/>
                      <a:pt x="10" y="6"/>
                      <a:pt x="10" y="1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36" name="Freeform 382"/>
              <p:cNvSpPr>
                <a:spLocks/>
              </p:cNvSpPr>
              <p:nvPr/>
            </p:nvSpPr>
            <p:spPr bwMode="auto">
              <a:xfrm>
                <a:off x="3093" y="1414"/>
                <a:ext cx="31" cy="26"/>
              </a:xfrm>
              <a:custGeom>
                <a:avLst/>
                <a:gdLst>
                  <a:gd name="T0" fmla="*/ 11 w 13"/>
                  <a:gd name="T1" fmla="*/ 2 h 11"/>
                  <a:gd name="T2" fmla="*/ 13 w 13"/>
                  <a:gd name="T3" fmla="*/ 0 h 11"/>
                  <a:gd name="T4" fmla="*/ 0 w 13"/>
                  <a:gd name="T5" fmla="*/ 6 h 11"/>
                  <a:gd name="T6" fmla="*/ 2 w 13"/>
                  <a:gd name="T7" fmla="*/ 11 h 11"/>
                  <a:gd name="T8" fmla="*/ 11 w 13"/>
                  <a:gd name="T9" fmla="*/ 2 h 11"/>
                </a:gdLst>
                <a:ahLst/>
                <a:cxnLst>
                  <a:cxn ang="0">
                    <a:pos x="T0" y="T1"/>
                  </a:cxn>
                  <a:cxn ang="0">
                    <a:pos x="T2" y="T3"/>
                  </a:cxn>
                  <a:cxn ang="0">
                    <a:pos x="T4" y="T5"/>
                  </a:cxn>
                  <a:cxn ang="0">
                    <a:pos x="T6" y="T7"/>
                  </a:cxn>
                  <a:cxn ang="0">
                    <a:pos x="T8" y="T9"/>
                  </a:cxn>
                </a:cxnLst>
                <a:rect l="0" t="0" r="r" b="b"/>
                <a:pathLst>
                  <a:path w="13" h="11">
                    <a:moveTo>
                      <a:pt x="11" y="2"/>
                    </a:moveTo>
                    <a:cubicBezTo>
                      <a:pt x="12" y="2"/>
                      <a:pt x="13" y="1"/>
                      <a:pt x="13" y="0"/>
                    </a:cubicBezTo>
                    <a:cubicBezTo>
                      <a:pt x="9" y="1"/>
                      <a:pt x="2" y="5"/>
                      <a:pt x="0" y="6"/>
                    </a:cubicBezTo>
                    <a:cubicBezTo>
                      <a:pt x="2" y="11"/>
                      <a:pt x="2" y="11"/>
                      <a:pt x="2" y="11"/>
                    </a:cubicBezTo>
                    <a:cubicBezTo>
                      <a:pt x="8" y="9"/>
                      <a:pt x="11" y="7"/>
                      <a:pt x="11"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37" name="Freeform 383"/>
              <p:cNvSpPr>
                <a:spLocks/>
              </p:cNvSpPr>
              <p:nvPr/>
            </p:nvSpPr>
            <p:spPr bwMode="auto">
              <a:xfrm>
                <a:off x="3292" y="2354"/>
                <a:ext cx="129" cy="271"/>
              </a:xfrm>
              <a:custGeom>
                <a:avLst/>
                <a:gdLst>
                  <a:gd name="T0" fmla="*/ 46 w 55"/>
                  <a:gd name="T1" fmla="*/ 0 h 115"/>
                  <a:gd name="T2" fmla="*/ 31 w 55"/>
                  <a:gd name="T3" fmla="*/ 25 h 115"/>
                  <a:gd name="T4" fmla="*/ 28 w 55"/>
                  <a:gd name="T5" fmla="*/ 25 h 115"/>
                  <a:gd name="T6" fmla="*/ 28 w 55"/>
                  <a:gd name="T7" fmla="*/ 29 h 115"/>
                  <a:gd name="T8" fmla="*/ 20 w 55"/>
                  <a:gd name="T9" fmla="*/ 34 h 115"/>
                  <a:gd name="T10" fmla="*/ 11 w 55"/>
                  <a:gd name="T11" fmla="*/ 36 h 115"/>
                  <a:gd name="T12" fmla="*/ 7 w 55"/>
                  <a:gd name="T13" fmla="*/ 51 h 115"/>
                  <a:gd name="T14" fmla="*/ 11 w 55"/>
                  <a:gd name="T15" fmla="*/ 65 h 115"/>
                  <a:gd name="T16" fmla="*/ 0 w 55"/>
                  <a:gd name="T17" fmla="*/ 82 h 115"/>
                  <a:gd name="T18" fmla="*/ 0 w 55"/>
                  <a:gd name="T19" fmla="*/ 91 h 115"/>
                  <a:gd name="T20" fmla="*/ 3 w 55"/>
                  <a:gd name="T21" fmla="*/ 94 h 115"/>
                  <a:gd name="T22" fmla="*/ 0 w 55"/>
                  <a:gd name="T23" fmla="*/ 98 h 115"/>
                  <a:gd name="T24" fmla="*/ 8 w 55"/>
                  <a:gd name="T25" fmla="*/ 113 h 115"/>
                  <a:gd name="T26" fmla="*/ 11 w 55"/>
                  <a:gd name="T27" fmla="*/ 115 h 115"/>
                  <a:gd name="T28" fmla="*/ 28 w 55"/>
                  <a:gd name="T29" fmla="*/ 91 h 115"/>
                  <a:gd name="T30" fmla="*/ 39 w 55"/>
                  <a:gd name="T31" fmla="*/ 68 h 115"/>
                  <a:gd name="T32" fmla="*/ 46 w 55"/>
                  <a:gd name="T33" fmla="*/ 44 h 115"/>
                  <a:gd name="T34" fmla="*/ 49 w 55"/>
                  <a:gd name="T35" fmla="*/ 39 h 115"/>
                  <a:gd name="T36" fmla="*/ 55 w 55"/>
                  <a:gd name="T37" fmla="*/ 26 h 115"/>
                  <a:gd name="T38" fmla="*/ 55 w 55"/>
                  <a:gd name="T39" fmla="*/ 11 h 115"/>
                  <a:gd name="T40" fmla="*/ 46 w 55"/>
                  <a:gd name="T4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15">
                    <a:moveTo>
                      <a:pt x="46" y="0"/>
                    </a:moveTo>
                    <a:cubicBezTo>
                      <a:pt x="43" y="6"/>
                      <a:pt x="39" y="25"/>
                      <a:pt x="31" y="25"/>
                    </a:cubicBezTo>
                    <a:cubicBezTo>
                      <a:pt x="30" y="25"/>
                      <a:pt x="29" y="25"/>
                      <a:pt x="28" y="25"/>
                    </a:cubicBezTo>
                    <a:cubicBezTo>
                      <a:pt x="28" y="26"/>
                      <a:pt x="28" y="28"/>
                      <a:pt x="28" y="29"/>
                    </a:cubicBezTo>
                    <a:cubicBezTo>
                      <a:pt x="25" y="30"/>
                      <a:pt x="23" y="34"/>
                      <a:pt x="20" y="34"/>
                    </a:cubicBezTo>
                    <a:cubicBezTo>
                      <a:pt x="16" y="34"/>
                      <a:pt x="15" y="36"/>
                      <a:pt x="11" y="36"/>
                    </a:cubicBezTo>
                    <a:cubicBezTo>
                      <a:pt x="7" y="51"/>
                      <a:pt x="7" y="51"/>
                      <a:pt x="7" y="51"/>
                    </a:cubicBezTo>
                    <a:cubicBezTo>
                      <a:pt x="7" y="56"/>
                      <a:pt x="11" y="58"/>
                      <a:pt x="11" y="65"/>
                    </a:cubicBezTo>
                    <a:cubicBezTo>
                      <a:pt x="11" y="69"/>
                      <a:pt x="7" y="82"/>
                      <a:pt x="0" y="82"/>
                    </a:cubicBezTo>
                    <a:cubicBezTo>
                      <a:pt x="3" y="87"/>
                      <a:pt x="0" y="86"/>
                      <a:pt x="0" y="91"/>
                    </a:cubicBezTo>
                    <a:cubicBezTo>
                      <a:pt x="0" y="92"/>
                      <a:pt x="2" y="94"/>
                      <a:pt x="3" y="94"/>
                    </a:cubicBezTo>
                    <a:cubicBezTo>
                      <a:pt x="2" y="96"/>
                      <a:pt x="0" y="95"/>
                      <a:pt x="0" y="98"/>
                    </a:cubicBezTo>
                    <a:cubicBezTo>
                      <a:pt x="0" y="105"/>
                      <a:pt x="1" y="113"/>
                      <a:pt x="8" y="113"/>
                    </a:cubicBezTo>
                    <a:cubicBezTo>
                      <a:pt x="8" y="114"/>
                      <a:pt x="11" y="115"/>
                      <a:pt x="11" y="115"/>
                    </a:cubicBezTo>
                    <a:cubicBezTo>
                      <a:pt x="23" y="115"/>
                      <a:pt x="28" y="106"/>
                      <a:pt x="28" y="91"/>
                    </a:cubicBezTo>
                    <a:cubicBezTo>
                      <a:pt x="33" y="91"/>
                      <a:pt x="39" y="73"/>
                      <a:pt x="39" y="68"/>
                    </a:cubicBezTo>
                    <a:cubicBezTo>
                      <a:pt x="39" y="59"/>
                      <a:pt x="46" y="53"/>
                      <a:pt x="46" y="44"/>
                    </a:cubicBezTo>
                    <a:cubicBezTo>
                      <a:pt x="48" y="44"/>
                      <a:pt x="49" y="40"/>
                      <a:pt x="49" y="39"/>
                    </a:cubicBezTo>
                    <a:cubicBezTo>
                      <a:pt x="49" y="34"/>
                      <a:pt x="55" y="31"/>
                      <a:pt x="55" y="26"/>
                    </a:cubicBezTo>
                    <a:cubicBezTo>
                      <a:pt x="55" y="19"/>
                      <a:pt x="52" y="15"/>
                      <a:pt x="55" y="11"/>
                    </a:cubicBezTo>
                    <a:cubicBezTo>
                      <a:pt x="52" y="9"/>
                      <a:pt x="47" y="6"/>
                      <a:pt x="46"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38" name="Freeform 384"/>
              <p:cNvSpPr>
                <a:spLocks noEditPoints="1"/>
              </p:cNvSpPr>
              <p:nvPr/>
            </p:nvSpPr>
            <p:spPr bwMode="auto">
              <a:xfrm>
                <a:off x="2311" y="636"/>
                <a:ext cx="2641" cy="2173"/>
              </a:xfrm>
              <a:custGeom>
                <a:avLst/>
                <a:gdLst>
                  <a:gd name="T0" fmla="*/ 822 w 1118"/>
                  <a:gd name="T1" fmla="*/ 594 h 920"/>
                  <a:gd name="T2" fmla="*/ 813 w 1118"/>
                  <a:gd name="T3" fmla="*/ 527 h 920"/>
                  <a:gd name="T4" fmla="*/ 877 w 1118"/>
                  <a:gd name="T5" fmla="*/ 520 h 920"/>
                  <a:gd name="T6" fmla="*/ 893 w 1118"/>
                  <a:gd name="T7" fmla="*/ 434 h 920"/>
                  <a:gd name="T8" fmla="*/ 920 w 1118"/>
                  <a:gd name="T9" fmla="*/ 351 h 920"/>
                  <a:gd name="T10" fmla="*/ 883 w 1118"/>
                  <a:gd name="T11" fmla="*/ 297 h 920"/>
                  <a:gd name="T12" fmla="*/ 935 w 1118"/>
                  <a:gd name="T13" fmla="*/ 307 h 920"/>
                  <a:gd name="T14" fmla="*/ 939 w 1118"/>
                  <a:gd name="T15" fmla="*/ 292 h 920"/>
                  <a:gd name="T16" fmla="*/ 977 w 1118"/>
                  <a:gd name="T17" fmla="*/ 219 h 920"/>
                  <a:gd name="T18" fmla="*/ 953 w 1118"/>
                  <a:gd name="T19" fmla="*/ 133 h 920"/>
                  <a:gd name="T20" fmla="*/ 1020 w 1118"/>
                  <a:gd name="T21" fmla="*/ 121 h 920"/>
                  <a:gd name="T22" fmla="*/ 1057 w 1118"/>
                  <a:gd name="T23" fmla="*/ 173 h 920"/>
                  <a:gd name="T24" fmla="*/ 1076 w 1118"/>
                  <a:gd name="T25" fmla="*/ 112 h 920"/>
                  <a:gd name="T26" fmla="*/ 1111 w 1118"/>
                  <a:gd name="T27" fmla="*/ 89 h 920"/>
                  <a:gd name="T28" fmla="*/ 933 w 1118"/>
                  <a:gd name="T29" fmla="*/ 59 h 920"/>
                  <a:gd name="T30" fmla="*/ 832 w 1118"/>
                  <a:gd name="T31" fmla="*/ 44 h 920"/>
                  <a:gd name="T32" fmla="*/ 770 w 1118"/>
                  <a:gd name="T33" fmla="*/ 50 h 920"/>
                  <a:gd name="T34" fmla="*/ 663 w 1118"/>
                  <a:gd name="T35" fmla="*/ 31 h 920"/>
                  <a:gd name="T36" fmla="*/ 594 w 1118"/>
                  <a:gd name="T37" fmla="*/ 2 h 920"/>
                  <a:gd name="T38" fmla="*/ 503 w 1118"/>
                  <a:gd name="T39" fmla="*/ 36 h 920"/>
                  <a:gd name="T40" fmla="*/ 497 w 1118"/>
                  <a:gd name="T41" fmla="*/ 66 h 920"/>
                  <a:gd name="T42" fmla="*/ 453 w 1118"/>
                  <a:gd name="T43" fmla="*/ 42 h 920"/>
                  <a:gd name="T44" fmla="*/ 378 w 1118"/>
                  <a:gd name="T45" fmla="*/ 69 h 920"/>
                  <a:gd name="T46" fmla="*/ 339 w 1118"/>
                  <a:gd name="T47" fmla="*/ 82 h 920"/>
                  <a:gd name="T48" fmla="*/ 327 w 1118"/>
                  <a:gd name="T49" fmla="*/ 73 h 920"/>
                  <a:gd name="T50" fmla="*/ 203 w 1118"/>
                  <a:gd name="T51" fmla="*/ 64 h 920"/>
                  <a:gd name="T52" fmla="*/ 146 w 1118"/>
                  <a:gd name="T53" fmla="*/ 116 h 920"/>
                  <a:gd name="T54" fmla="*/ 222 w 1118"/>
                  <a:gd name="T55" fmla="*/ 134 h 920"/>
                  <a:gd name="T56" fmla="*/ 243 w 1118"/>
                  <a:gd name="T57" fmla="*/ 130 h 920"/>
                  <a:gd name="T58" fmla="*/ 239 w 1118"/>
                  <a:gd name="T59" fmla="*/ 169 h 920"/>
                  <a:gd name="T60" fmla="*/ 178 w 1118"/>
                  <a:gd name="T61" fmla="*/ 154 h 920"/>
                  <a:gd name="T62" fmla="*/ 110 w 1118"/>
                  <a:gd name="T63" fmla="*/ 214 h 920"/>
                  <a:gd name="T64" fmla="*/ 58 w 1118"/>
                  <a:gd name="T65" fmla="*/ 302 h 920"/>
                  <a:gd name="T66" fmla="*/ 168 w 1118"/>
                  <a:gd name="T67" fmla="*/ 262 h 920"/>
                  <a:gd name="T68" fmla="*/ 230 w 1118"/>
                  <a:gd name="T69" fmla="*/ 323 h 920"/>
                  <a:gd name="T70" fmla="*/ 195 w 1118"/>
                  <a:gd name="T71" fmla="*/ 254 h 920"/>
                  <a:gd name="T72" fmla="*/ 258 w 1118"/>
                  <a:gd name="T73" fmla="*/ 321 h 920"/>
                  <a:gd name="T74" fmla="*/ 288 w 1118"/>
                  <a:gd name="T75" fmla="*/ 288 h 920"/>
                  <a:gd name="T76" fmla="*/ 310 w 1118"/>
                  <a:gd name="T77" fmla="*/ 239 h 920"/>
                  <a:gd name="T78" fmla="*/ 352 w 1118"/>
                  <a:gd name="T79" fmla="*/ 237 h 920"/>
                  <a:gd name="T80" fmla="*/ 359 w 1118"/>
                  <a:gd name="T81" fmla="*/ 283 h 920"/>
                  <a:gd name="T82" fmla="*/ 285 w 1118"/>
                  <a:gd name="T83" fmla="*/ 296 h 920"/>
                  <a:gd name="T84" fmla="*/ 349 w 1118"/>
                  <a:gd name="T85" fmla="*/ 321 h 920"/>
                  <a:gd name="T86" fmla="*/ 306 w 1118"/>
                  <a:gd name="T87" fmla="*/ 370 h 920"/>
                  <a:gd name="T88" fmla="*/ 197 w 1118"/>
                  <a:gd name="T89" fmla="*/ 353 h 920"/>
                  <a:gd name="T90" fmla="*/ 119 w 1118"/>
                  <a:gd name="T91" fmla="*/ 328 h 920"/>
                  <a:gd name="T92" fmla="*/ 31 w 1118"/>
                  <a:gd name="T93" fmla="*/ 399 h 920"/>
                  <a:gd name="T94" fmla="*/ 4 w 1118"/>
                  <a:gd name="T95" fmla="*/ 517 h 920"/>
                  <a:gd name="T96" fmla="*/ 154 w 1118"/>
                  <a:gd name="T97" fmla="*/ 578 h 920"/>
                  <a:gd name="T98" fmla="*/ 181 w 1118"/>
                  <a:gd name="T99" fmla="*/ 636 h 920"/>
                  <a:gd name="T100" fmla="*/ 200 w 1118"/>
                  <a:gd name="T101" fmla="*/ 778 h 920"/>
                  <a:gd name="T102" fmla="*/ 249 w 1118"/>
                  <a:gd name="T103" fmla="*/ 920 h 920"/>
                  <a:gd name="T104" fmla="*/ 351 w 1118"/>
                  <a:gd name="T105" fmla="*/ 839 h 920"/>
                  <a:gd name="T106" fmla="*/ 390 w 1118"/>
                  <a:gd name="T107" fmla="*/ 675 h 920"/>
                  <a:gd name="T108" fmla="*/ 429 w 1118"/>
                  <a:gd name="T109" fmla="*/ 538 h 920"/>
                  <a:gd name="T110" fmla="*/ 374 w 1118"/>
                  <a:gd name="T111" fmla="*/ 452 h 920"/>
                  <a:gd name="T112" fmla="*/ 356 w 1118"/>
                  <a:gd name="T113" fmla="*/ 397 h 920"/>
                  <a:gd name="T114" fmla="*/ 483 w 1118"/>
                  <a:gd name="T115" fmla="*/ 492 h 920"/>
                  <a:gd name="T116" fmla="*/ 463 w 1118"/>
                  <a:gd name="T117" fmla="*/ 408 h 920"/>
                  <a:gd name="T118" fmla="*/ 516 w 1118"/>
                  <a:gd name="T119" fmla="*/ 416 h 920"/>
                  <a:gd name="T120" fmla="*/ 633 w 1118"/>
                  <a:gd name="T121" fmla="*/ 506 h 920"/>
                  <a:gd name="T122" fmla="*/ 673 w 1118"/>
                  <a:gd name="T123" fmla="*/ 496 h 920"/>
                  <a:gd name="T124" fmla="*/ 765 w 1118"/>
                  <a:gd name="T125" fmla="*/ 468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8" h="920">
                    <a:moveTo>
                      <a:pt x="786" y="482"/>
                    </a:moveTo>
                    <a:cubicBezTo>
                      <a:pt x="790" y="492"/>
                      <a:pt x="794" y="497"/>
                      <a:pt x="797" y="509"/>
                    </a:cubicBezTo>
                    <a:cubicBezTo>
                      <a:pt x="798" y="511"/>
                      <a:pt x="800" y="520"/>
                      <a:pt x="798" y="521"/>
                    </a:cubicBezTo>
                    <a:cubicBezTo>
                      <a:pt x="798" y="525"/>
                      <a:pt x="798" y="525"/>
                      <a:pt x="798" y="530"/>
                    </a:cubicBezTo>
                    <a:cubicBezTo>
                      <a:pt x="800" y="530"/>
                      <a:pt x="802" y="549"/>
                      <a:pt x="802" y="551"/>
                    </a:cubicBezTo>
                    <a:cubicBezTo>
                      <a:pt x="802" y="553"/>
                      <a:pt x="802" y="555"/>
                      <a:pt x="802" y="559"/>
                    </a:cubicBezTo>
                    <a:cubicBezTo>
                      <a:pt x="803" y="560"/>
                      <a:pt x="804" y="559"/>
                      <a:pt x="806" y="559"/>
                    </a:cubicBezTo>
                    <a:cubicBezTo>
                      <a:pt x="811" y="565"/>
                      <a:pt x="816" y="567"/>
                      <a:pt x="818" y="574"/>
                    </a:cubicBezTo>
                    <a:cubicBezTo>
                      <a:pt x="818" y="574"/>
                      <a:pt x="818" y="574"/>
                      <a:pt x="818" y="574"/>
                    </a:cubicBezTo>
                    <a:cubicBezTo>
                      <a:pt x="818" y="576"/>
                      <a:pt x="817" y="585"/>
                      <a:pt x="817" y="586"/>
                    </a:cubicBezTo>
                    <a:cubicBezTo>
                      <a:pt x="817" y="589"/>
                      <a:pt x="820" y="590"/>
                      <a:pt x="822" y="594"/>
                    </a:cubicBezTo>
                    <a:cubicBezTo>
                      <a:pt x="826" y="600"/>
                      <a:pt x="830" y="605"/>
                      <a:pt x="838" y="610"/>
                    </a:cubicBezTo>
                    <a:cubicBezTo>
                      <a:pt x="840" y="612"/>
                      <a:pt x="843" y="612"/>
                      <a:pt x="845" y="612"/>
                    </a:cubicBezTo>
                    <a:cubicBezTo>
                      <a:pt x="845" y="606"/>
                      <a:pt x="845" y="606"/>
                      <a:pt x="845" y="606"/>
                    </a:cubicBezTo>
                    <a:cubicBezTo>
                      <a:pt x="843" y="603"/>
                      <a:pt x="840" y="601"/>
                      <a:pt x="840" y="595"/>
                    </a:cubicBezTo>
                    <a:cubicBezTo>
                      <a:pt x="840" y="580"/>
                      <a:pt x="840" y="580"/>
                      <a:pt x="840" y="580"/>
                    </a:cubicBezTo>
                    <a:cubicBezTo>
                      <a:pt x="837" y="579"/>
                      <a:pt x="836" y="576"/>
                      <a:pt x="834" y="573"/>
                    </a:cubicBezTo>
                    <a:cubicBezTo>
                      <a:pt x="833" y="574"/>
                      <a:pt x="832" y="574"/>
                      <a:pt x="831" y="575"/>
                    </a:cubicBezTo>
                    <a:cubicBezTo>
                      <a:pt x="825" y="571"/>
                      <a:pt x="817" y="563"/>
                      <a:pt x="815" y="557"/>
                    </a:cubicBezTo>
                    <a:cubicBezTo>
                      <a:pt x="815" y="557"/>
                      <a:pt x="814" y="551"/>
                      <a:pt x="814" y="549"/>
                    </a:cubicBezTo>
                    <a:cubicBezTo>
                      <a:pt x="810" y="549"/>
                      <a:pt x="808" y="546"/>
                      <a:pt x="808" y="542"/>
                    </a:cubicBezTo>
                    <a:cubicBezTo>
                      <a:pt x="808" y="534"/>
                      <a:pt x="813" y="532"/>
                      <a:pt x="813" y="527"/>
                    </a:cubicBezTo>
                    <a:cubicBezTo>
                      <a:pt x="813" y="525"/>
                      <a:pt x="811" y="513"/>
                      <a:pt x="811" y="513"/>
                    </a:cubicBezTo>
                    <a:cubicBezTo>
                      <a:pt x="817" y="513"/>
                      <a:pt x="817" y="513"/>
                      <a:pt x="817" y="513"/>
                    </a:cubicBezTo>
                    <a:cubicBezTo>
                      <a:pt x="817" y="522"/>
                      <a:pt x="829" y="520"/>
                      <a:pt x="830" y="526"/>
                    </a:cubicBezTo>
                    <a:cubicBezTo>
                      <a:pt x="831" y="530"/>
                      <a:pt x="833" y="533"/>
                      <a:pt x="836" y="534"/>
                    </a:cubicBezTo>
                    <a:cubicBezTo>
                      <a:pt x="837" y="537"/>
                      <a:pt x="842" y="538"/>
                      <a:pt x="847" y="539"/>
                    </a:cubicBezTo>
                    <a:cubicBezTo>
                      <a:pt x="847" y="543"/>
                      <a:pt x="847" y="545"/>
                      <a:pt x="847" y="549"/>
                    </a:cubicBezTo>
                    <a:cubicBezTo>
                      <a:pt x="847" y="549"/>
                      <a:pt x="847" y="552"/>
                      <a:pt x="848" y="552"/>
                    </a:cubicBezTo>
                    <a:cubicBezTo>
                      <a:pt x="851" y="552"/>
                      <a:pt x="857" y="543"/>
                      <a:pt x="858" y="540"/>
                    </a:cubicBezTo>
                    <a:cubicBezTo>
                      <a:pt x="859" y="539"/>
                      <a:pt x="861" y="539"/>
                      <a:pt x="863" y="540"/>
                    </a:cubicBezTo>
                    <a:cubicBezTo>
                      <a:pt x="865" y="537"/>
                      <a:pt x="870" y="531"/>
                      <a:pt x="877" y="529"/>
                    </a:cubicBezTo>
                    <a:cubicBezTo>
                      <a:pt x="875" y="526"/>
                      <a:pt x="877" y="526"/>
                      <a:pt x="877" y="520"/>
                    </a:cubicBezTo>
                    <a:cubicBezTo>
                      <a:pt x="877" y="513"/>
                      <a:pt x="874" y="508"/>
                      <a:pt x="872" y="500"/>
                    </a:cubicBezTo>
                    <a:cubicBezTo>
                      <a:pt x="858" y="484"/>
                      <a:pt x="858" y="484"/>
                      <a:pt x="858" y="484"/>
                    </a:cubicBezTo>
                    <a:cubicBezTo>
                      <a:pt x="857" y="483"/>
                      <a:pt x="855" y="483"/>
                      <a:pt x="854" y="481"/>
                    </a:cubicBezTo>
                    <a:cubicBezTo>
                      <a:pt x="854" y="480"/>
                      <a:pt x="851" y="475"/>
                      <a:pt x="851" y="474"/>
                    </a:cubicBezTo>
                    <a:cubicBezTo>
                      <a:pt x="847" y="474"/>
                      <a:pt x="842" y="461"/>
                      <a:pt x="843" y="459"/>
                    </a:cubicBezTo>
                    <a:cubicBezTo>
                      <a:pt x="848" y="451"/>
                      <a:pt x="854" y="446"/>
                      <a:pt x="855" y="446"/>
                    </a:cubicBezTo>
                    <a:cubicBezTo>
                      <a:pt x="853" y="444"/>
                      <a:pt x="867" y="450"/>
                      <a:pt x="867" y="451"/>
                    </a:cubicBezTo>
                    <a:cubicBezTo>
                      <a:pt x="867" y="453"/>
                      <a:pt x="870" y="453"/>
                      <a:pt x="871" y="456"/>
                    </a:cubicBezTo>
                    <a:cubicBezTo>
                      <a:pt x="871" y="456"/>
                      <a:pt x="871" y="453"/>
                      <a:pt x="871" y="451"/>
                    </a:cubicBezTo>
                    <a:cubicBezTo>
                      <a:pt x="872" y="451"/>
                      <a:pt x="876" y="446"/>
                      <a:pt x="879" y="446"/>
                    </a:cubicBezTo>
                    <a:cubicBezTo>
                      <a:pt x="886" y="446"/>
                      <a:pt x="887" y="438"/>
                      <a:pt x="893" y="434"/>
                    </a:cubicBezTo>
                    <a:cubicBezTo>
                      <a:pt x="893" y="436"/>
                      <a:pt x="895" y="436"/>
                      <a:pt x="895" y="440"/>
                    </a:cubicBezTo>
                    <a:cubicBezTo>
                      <a:pt x="896" y="437"/>
                      <a:pt x="899" y="438"/>
                      <a:pt x="900" y="440"/>
                    </a:cubicBezTo>
                    <a:cubicBezTo>
                      <a:pt x="900" y="431"/>
                      <a:pt x="905" y="435"/>
                      <a:pt x="911" y="434"/>
                    </a:cubicBezTo>
                    <a:cubicBezTo>
                      <a:pt x="916" y="432"/>
                      <a:pt x="917" y="421"/>
                      <a:pt x="924" y="419"/>
                    </a:cubicBezTo>
                    <a:cubicBezTo>
                      <a:pt x="924" y="416"/>
                      <a:pt x="927" y="414"/>
                      <a:pt x="929" y="411"/>
                    </a:cubicBezTo>
                    <a:cubicBezTo>
                      <a:pt x="927" y="410"/>
                      <a:pt x="928" y="406"/>
                      <a:pt x="925" y="405"/>
                    </a:cubicBezTo>
                    <a:cubicBezTo>
                      <a:pt x="930" y="400"/>
                      <a:pt x="937" y="373"/>
                      <a:pt x="937" y="373"/>
                    </a:cubicBezTo>
                    <a:cubicBezTo>
                      <a:pt x="932" y="376"/>
                      <a:pt x="928" y="373"/>
                      <a:pt x="923" y="372"/>
                    </a:cubicBezTo>
                    <a:cubicBezTo>
                      <a:pt x="927" y="370"/>
                      <a:pt x="927" y="368"/>
                      <a:pt x="929" y="364"/>
                    </a:cubicBezTo>
                    <a:cubicBezTo>
                      <a:pt x="923" y="361"/>
                      <a:pt x="924" y="360"/>
                      <a:pt x="929" y="361"/>
                    </a:cubicBezTo>
                    <a:cubicBezTo>
                      <a:pt x="929" y="356"/>
                      <a:pt x="920" y="357"/>
                      <a:pt x="920" y="351"/>
                    </a:cubicBezTo>
                    <a:cubicBezTo>
                      <a:pt x="920" y="350"/>
                      <a:pt x="918" y="348"/>
                      <a:pt x="918" y="347"/>
                    </a:cubicBezTo>
                    <a:cubicBezTo>
                      <a:pt x="917" y="347"/>
                      <a:pt x="901" y="332"/>
                      <a:pt x="901" y="331"/>
                    </a:cubicBezTo>
                    <a:cubicBezTo>
                      <a:pt x="901" y="328"/>
                      <a:pt x="904" y="329"/>
                      <a:pt x="904" y="326"/>
                    </a:cubicBezTo>
                    <a:cubicBezTo>
                      <a:pt x="904" y="326"/>
                      <a:pt x="907" y="324"/>
                      <a:pt x="907" y="324"/>
                    </a:cubicBezTo>
                    <a:cubicBezTo>
                      <a:pt x="907" y="319"/>
                      <a:pt x="912" y="317"/>
                      <a:pt x="915" y="314"/>
                    </a:cubicBezTo>
                    <a:cubicBezTo>
                      <a:pt x="912" y="313"/>
                      <a:pt x="906" y="311"/>
                      <a:pt x="904" y="308"/>
                    </a:cubicBezTo>
                    <a:cubicBezTo>
                      <a:pt x="899" y="308"/>
                      <a:pt x="899" y="308"/>
                      <a:pt x="899" y="308"/>
                    </a:cubicBezTo>
                    <a:cubicBezTo>
                      <a:pt x="899" y="310"/>
                      <a:pt x="894" y="314"/>
                      <a:pt x="894" y="314"/>
                    </a:cubicBezTo>
                    <a:cubicBezTo>
                      <a:pt x="892" y="313"/>
                      <a:pt x="892" y="310"/>
                      <a:pt x="891" y="308"/>
                    </a:cubicBezTo>
                    <a:cubicBezTo>
                      <a:pt x="889" y="306"/>
                      <a:pt x="877" y="306"/>
                      <a:pt x="877" y="301"/>
                    </a:cubicBezTo>
                    <a:cubicBezTo>
                      <a:pt x="877" y="298"/>
                      <a:pt x="881" y="297"/>
                      <a:pt x="883" y="297"/>
                    </a:cubicBezTo>
                    <a:cubicBezTo>
                      <a:pt x="884" y="297"/>
                      <a:pt x="892" y="290"/>
                      <a:pt x="892" y="286"/>
                    </a:cubicBezTo>
                    <a:cubicBezTo>
                      <a:pt x="893" y="287"/>
                      <a:pt x="894" y="282"/>
                      <a:pt x="895" y="282"/>
                    </a:cubicBezTo>
                    <a:cubicBezTo>
                      <a:pt x="898" y="282"/>
                      <a:pt x="899" y="284"/>
                      <a:pt x="901" y="287"/>
                    </a:cubicBezTo>
                    <a:cubicBezTo>
                      <a:pt x="901" y="288"/>
                      <a:pt x="900" y="289"/>
                      <a:pt x="898" y="289"/>
                    </a:cubicBezTo>
                    <a:cubicBezTo>
                      <a:pt x="899" y="292"/>
                      <a:pt x="900" y="294"/>
                      <a:pt x="903" y="294"/>
                    </a:cubicBezTo>
                    <a:cubicBezTo>
                      <a:pt x="903" y="297"/>
                      <a:pt x="903" y="297"/>
                      <a:pt x="903" y="297"/>
                    </a:cubicBezTo>
                    <a:cubicBezTo>
                      <a:pt x="902" y="298"/>
                      <a:pt x="904" y="299"/>
                      <a:pt x="904" y="300"/>
                    </a:cubicBezTo>
                    <a:cubicBezTo>
                      <a:pt x="915" y="289"/>
                      <a:pt x="916" y="289"/>
                      <a:pt x="920" y="290"/>
                    </a:cubicBezTo>
                    <a:cubicBezTo>
                      <a:pt x="922" y="284"/>
                      <a:pt x="926" y="296"/>
                      <a:pt x="929" y="300"/>
                    </a:cubicBezTo>
                    <a:cubicBezTo>
                      <a:pt x="929" y="301"/>
                      <a:pt x="926" y="301"/>
                      <a:pt x="926" y="303"/>
                    </a:cubicBezTo>
                    <a:cubicBezTo>
                      <a:pt x="926" y="306"/>
                      <a:pt x="933" y="307"/>
                      <a:pt x="935" y="307"/>
                    </a:cubicBezTo>
                    <a:cubicBezTo>
                      <a:pt x="937" y="307"/>
                      <a:pt x="937" y="310"/>
                      <a:pt x="941" y="310"/>
                    </a:cubicBezTo>
                    <a:cubicBezTo>
                      <a:pt x="941" y="311"/>
                      <a:pt x="943" y="312"/>
                      <a:pt x="943" y="312"/>
                    </a:cubicBezTo>
                    <a:cubicBezTo>
                      <a:pt x="943" y="314"/>
                      <a:pt x="941" y="316"/>
                      <a:pt x="941" y="318"/>
                    </a:cubicBezTo>
                    <a:cubicBezTo>
                      <a:pt x="941" y="322"/>
                      <a:pt x="947" y="321"/>
                      <a:pt x="949" y="325"/>
                    </a:cubicBezTo>
                    <a:cubicBezTo>
                      <a:pt x="951" y="329"/>
                      <a:pt x="948" y="339"/>
                      <a:pt x="954" y="339"/>
                    </a:cubicBezTo>
                    <a:cubicBezTo>
                      <a:pt x="954" y="332"/>
                      <a:pt x="965" y="340"/>
                      <a:pt x="965" y="329"/>
                    </a:cubicBezTo>
                    <a:cubicBezTo>
                      <a:pt x="965" y="324"/>
                      <a:pt x="963" y="319"/>
                      <a:pt x="962" y="314"/>
                    </a:cubicBezTo>
                    <a:cubicBezTo>
                      <a:pt x="958" y="314"/>
                      <a:pt x="954" y="309"/>
                      <a:pt x="951" y="305"/>
                    </a:cubicBezTo>
                    <a:cubicBezTo>
                      <a:pt x="951" y="305"/>
                      <a:pt x="951" y="305"/>
                      <a:pt x="952" y="305"/>
                    </a:cubicBezTo>
                    <a:cubicBezTo>
                      <a:pt x="949" y="301"/>
                      <a:pt x="947" y="297"/>
                      <a:pt x="944" y="296"/>
                    </a:cubicBezTo>
                    <a:cubicBezTo>
                      <a:pt x="942" y="296"/>
                      <a:pt x="939" y="294"/>
                      <a:pt x="939" y="292"/>
                    </a:cubicBezTo>
                    <a:cubicBezTo>
                      <a:pt x="939" y="291"/>
                      <a:pt x="942" y="289"/>
                      <a:pt x="944" y="289"/>
                    </a:cubicBezTo>
                    <a:cubicBezTo>
                      <a:pt x="945" y="288"/>
                      <a:pt x="947" y="288"/>
                      <a:pt x="947" y="284"/>
                    </a:cubicBezTo>
                    <a:cubicBezTo>
                      <a:pt x="947" y="281"/>
                      <a:pt x="944" y="279"/>
                      <a:pt x="944" y="277"/>
                    </a:cubicBezTo>
                    <a:cubicBezTo>
                      <a:pt x="944" y="275"/>
                      <a:pt x="945" y="274"/>
                      <a:pt x="946" y="272"/>
                    </a:cubicBezTo>
                    <a:cubicBezTo>
                      <a:pt x="948" y="274"/>
                      <a:pt x="949" y="274"/>
                      <a:pt x="952" y="274"/>
                    </a:cubicBezTo>
                    <a:cubicBezTo>
                      <a:pt x="952" y="273"/>
                      <a:pt x="949" y="267"/>
                      <a:pt x="949" y="267"/>
                    </a:cubicBezTo>
                    <a:cubicBezTo>
                      <a:pt x="949" y="267"/>
                      <a:pt x="961" y="267"/>
                      <a:pt x="961" y="267"/>
                    </a:cubicBezTo>
                    <a:cubicBezTo>
                      <a:pt x="970" y="267"/>
                      <a:pt x="974" y="244"/>
                      <a:pt x="974" y="238"/>
                    </a:cubicBezTo>
                    <a:cubicBezTo>
                      <a:pt x="974" y="235"/>
                      <a:pt x="974" y="232"/>
                      <a:pt x="974" y="228"/>
                    </a:cubicBezTo>
                    <a:cubicBezTo>
                      <a:pt x="974" y="225"/>
                      <a:pt x="974" y="223"/>
                      <a:pt x="977" y="223"/>
                    </a:cubicBezTo>
                    <a:cubicBezTo>
                      <a:pt x="977" y="219"/>
                      <a:pt x="977" y="219"/>
                      <a:pt x="977" y="219"/>
                    </a:cubicBezTo>
                    <a:cubicBezTo>
                      <a:pt x="974" y="218"/>
                      <a:pt x="970" y="214"/>
                      <a:pt x="971" y="210"/>
                    </a:cubicBezTo>
                    <a:cubicBezTo>
                      <a:pt x="964" y="205"/>
                      <a:pt x="961" y="195"/>
                      <a:pt x="957" y="185"/>
                    </a:cubicBezTo>
                    <a:cubicBezTo>
                      <a:pt x="953" y="177"/>
                      <a:pt x="942" y="176"/>
                      <a:pt x="933" y="173"/>
                    </a:cubicBezTo>
                    <a:cubicBezTo>
                      <a:pt x="932" y="175"/>
                      <a:pt x="931" y="179"/>
                      <a:pt x="929" y="180"/>
                    </a:cubicBezTo>
                    <a:cubicBezTo>
                      <a:pt x="926" y="175"/>
                      <a:pt x="918" y="178"/>
                      <a:pt x="918" y="172"/>
                    </a:cubicBezTo>
                    <a:cubicBezTo>
                      <a:pt x="918" y="172"/>
                      <a:pt x="906" y="169"/>
                      <a:pt x="906" y="168"/>
                    </a:cubicBezTo>
                    <a:cubicBezTo>
                      <a:pt x="906" y="165"/>
                      <a:pt x="909" y="164"/>
                      <a:pt x="911" y="161"/>
                    </a:cubicBezTo>
                    <a:cubicBezTo>
                      <a:pt x="908" y="156"/>
                      <a:pt x="915" y="149"/>
                      <a:pt x="916" y="146"/>
                    </a:cubicBezTo>
                    <a:cubicBezTo>
                      <a:pt x="916" y="135"/>
                      <a:pt x="916" y="135"/>
                      <a:pt x="916" y="135"/>
                    </a:cubicBezTo>
                    <a:cubicBezTo>
                      <a:pt x="919" y="133"/>
                      <a:pt x="944" y="137"/>
                      <a:pt x="951" y="137"/>
                    </a:cubicBezTo>
                    <a:cubicBezTo>
                      <a:pt x="952" y="137"/>
                      <a:pt x="953" y="133"/>
                      <a:pt x="953" y="133"/>
                    </a:cubicBezTo>
                    <a:cubicBezTo>
                      <a:pt x="968" y="133"/>
                      <a:pt x="968" y="133"/>
                      <a:pt x="968" y="133"/>
                    </a:cubicBezTo>
                    <a:cubicBezTo>
                      <a:pt x="969" y="133"/>
                      <a:pt x="975" y="139"/>
                      <a:pt x="975" y="139"/>
                    </a:cubicBezTo>
                    <a:cubicBezTo>
                      <a:pt x="979" y="139"/>
                      <a:pt x="978" y="132"/>
                      <a:pt x="978" y="126"/>
                    </a:cubicBezTo>
                    <a:cubicBezTo>
                      <a:pt x="978" y="121"/>
                      <a:pt x="980" y="115"/>
                      <a:pt x="983" y="115"/>
                    </a:cubicBezTo>
                    <a:cubicBezTo>
                      <a:pt x="984" y="115"/>
                      <a:pt x="993" y="115"/>
                      <a:pt x="995" y="115"/>
                    </a:cubicBezTo>
                    <a:cubicBezTo>
                      <a:pt x="996" y="117"/>
                      <a:pt x="1002" y="124"/>
                      <a:pt x="1004" y="125"/>
                    </a:cubicBezTo>
                    <a:cubicBezTo>
                      <a:pt x="1005" y="121"/>
                      <a:pt x="1006" y="121"/>
                      <a:pt x="1006" y="116"/>
                    </a:cubicBezTo>
                    <a:cubicBezTo>
                      <a:pt x="1008" y="116"/>
                      <a:pt x="1010" y="116"/>
                      <a:pt x="1010" y="116"/>
                    </a:cubicBezTo>
                    <a:cubicBezTo>
                      <a:pt x="1010" y="114"/>
                      <a:pt x="1006" y="112"/>
                      <a:pt x="1006" y="109"/>
                    </a:cubicBezTo>
                    <a:cubicBezTo>
                      <a:pt x="1006" y="104"/>
                      <a:pt x="1014" y="110"/>
                      <a:pt x="1013" y="110"/>
                    </a:cubicBezTo>
                    <a:cubicBezTo>
                      <a:pt x="1014" y="115"/>
                      <a:pt x="1020" y="116"/>
                      <a:pt x="1020" y="121"/>
                    </a:cubicBezTo>
                    <a:cubicBezTo>
                      <a:pt x="1020" y="122"/>
                      <a:pt x="1015" y="130"/>
                      <a:pt x="1015" y="135"/>
                    </a:cubicBezTo>
                    <a:cubicBezTo>
                      <a:pt x="1015" y="138"/>
                      <a:pt x="1017" y="137"/>
                      <a:pt x="1017" y="139"/>
                    </a:cubicBezTo>
                    <a:cubicBezTo>
                      <a:pt x="1017" y="142"/>
                      <a:pt x="1016" y="146"/>
                      <a:pt x="1012" y="146"/>
                    </a:cubicBezTo>
                    <a:cubicBezTo>
                      <a:pt x="1012" y="160"/>
                      <a:pt x="1023" y="168"/>
                      <a:pt x="1034" y="173"/>
                    </a:cubicBezTo>
                    <a:cubicBezTo>
                      <a:pt x="1039" y="177"/>
                      <a:pt x="1038" y="185"/>
                      <a:pt x="1046" y="187"/>
                    </a:cubicBezTo>
                    <a:cubicBezTo>
                      <a:pt x="1047" y="187"/>
                      <a:pt x="1049" y="188"/>
                      <a:pt x="1050" y="190"/>
                    </a:cubicBezTo>
                    <a:cubicBezTo>
                      <a:pt x="1052" y="194"/>
                      <a:pt x="1056" y="198"/>
                      <a:pt x="1059" y="198"/>
                    </a:cubicBezTo>
                    <a:cubicBezTo>
                      <a:pt x="1061" y="198"/>
                      <a:pt x="1063" y="195"/>
                      <a:pt x="1063" y="191"/>
                    </a:cubicBezTo>
                    <a:cubicBezTo>
                      <a:pt x="1063" y="188"/>
                      <a:pt x="1056" y="187"/>
                      <a:pt x="1056" y="184"/>
                    </a:cubicBezTo>
                    <a:cubicBezTo>
                      <a:pt x="1056" y="183"/>
                      <a:pt x="1060" y="182"/>
                      <a:pt x="1062" y="181"/>
                    </a:cubicBezTo>
                    <a:cubicBezTo>
                      <a:pt x="1060" y="178"/>
                      <a:pt x="1059" y="177"/>
                      <a:pt x="1057" y="173"/>
                    </a:cubicBezTo>
                    <a:cubicBezTo>
                      <a:pt x="1058" y="173"/>
                      <a:pt x="1060" y="173"/>
                      <a:pt x="1064" y="173"/>
                    </a:cubicBezTo>
                    <a:cubicBezTo>
                      <a:pt x="1063" y="171"/>
                      <a:pt x="1060" y="169"/>
                      <a:pt x="1060" y="167"/>
                    </a:cubicBezTo>
                    <a:cubicBezTo>
                      <a:pt x="1057" y="167"/>
                      <a:pt x="1055" y="164"/>
                      <a:pt x="1056" y="160"/>
                    </a:cubicBezTo>
                    <a:cubicBezTo>
                      <a:pt x="1057" y="160"/>
                      <a:pt x="1059" y="158"/>
                      <a:pt x="1059" y="156"/>
                    </a:cubicBezTo>
                    <a:cubicBezTo>
                      <a:pt x="1047" y="152"/>
                      <a:pt x="1047" y="143"/>
                      <a:pt x="1037" y="144"/>
                    </a:cubicBezTo>
                    <a:cubicBezTo>
                      <a:pt x="1034" y="145"/>
                      <a:pt x="1037" y="132"/>
                      <a:pt x="1030" y="131"/>
                    </a:cubicBezTo>
                    <a:cubicBezTo>
                      <a:pt x="1039" y="125"/>
                      <a:pt x="1039" y="125"/>
                      <a:pt x="1039" y="125"/>
                    </a:cubicBezTo>
                    <a:cubicBezTo>
                      <a:pt x="1041" y="125"/>
                      <a:pt x="1041" y="128"/>
                      <a:pt x="1043" y="128"/>
                    </a:cubicBezTo>
                    <a:cubicBezTo>
                      <a:pt x="1046" y="128"/>
                      <a:pt x="1050" y="125"/>
                      <a:pt x="1055" y="123"/>
                    </a:cubicBezTo>
                    <a:cubicBezTo>
                      <a:pt x="1055" y="123"/>
                      <a:pt x="1060" y="127"/>
                      <a:pt x="1063" y="129"/>
                    </a:cubicBezTo>
                    <a:cubicBezTo>
                      <a:pt x="1064" y="121"/>
                      <a:pt x="1067" y="112"/>
                      <a:pt x="1076" y="112"/>
                    </a:cubicBezTo>
                    <a:cubicBezTo>
                      <a:pt x="1076" y="110"/>
                      <a:pt x="1076" y="109"/>
                      <a:pt x="1076" y="108"/>
                    </a:cubicBezTo>
                    <a:cubicBezTo>
                      <a:pt x="1078" y="110"/>
                      <a:pt x="1081" y="110"/>
                      <a:pt x="1084" y="110"/>
                    </a:cubicBezTo>
                    <a:cubicBezTo>
                      <a:pt x="1086" y="110"/>
                      <a:pt x="1088" y="111"/>
                      <a:pt x="1090" y="110"/>
                    </a:cubicBezTo>
                    <a:cubicBezTo>
                      <a:pt x="1089" y="106"/>
                      <a:pt x="1091" y="108"/>
                      <a:pt x="1091" y="104"/>
                    </a:cubicBezTo>
                    <a:cubicBezTo>
                      <a:pt x="1076" y="102"/>
                      <a:pt x="1070" y="95"/>
                      <a:pt x="1059" y="93"/>
                    </a:cubicBezTo>
                    <a:cubicBezTo>
                      <a:pt x="1064" y="93"/>
                      <a:pt x="1067" y="94"/>
                      <a:pt x="1071" y="91"/>
                    </a:cubicBezTo>
                    <a:cubicBezTo>
                      <a:pt x="1068" y="86"/>
                      <a:pt x="1088" y="90"/>
                      <a:pt x="1094" y="93"/>
                    </a:cubicBezTo>
                    <a:cubicBezTo>
                      <a:pt x="1106" y="93"/>
                      <a:pt x="1106" y="93"/>
                      <a:pt x="1106" y="93"/>
                    </a:cubicBezTo>
                    <a:cubicBezTo>
                      <a:pt x="1107" y="95"/>
                      <a:pt x="1109" y="95"/>
                      <a:pt x="1111" y="95"/>
                    </a:cubicBezTo>
                    <a:cubicBezTo>
                      <a:pt x="1111" y="95"/>
                      <a:pt x="1115" y="95"/>
                      <a:pt x="1118" y="95"/>
                    </a:cubicBezTo>
                    <a:cubicBezTo>
                      <a:pt x="1117" y="94"/>
                      <a:pt x="1111" y="92"/>
                      <a:pt x="1111" y="89"/>
                    </a:cubicBezTo>
                    <a:cubicBezTo>
                      <a:pt x="1111" y="86"/>
                      <a:pt x="1112" y="86"/>
                      <a:pt x="1111" y="82"/>
                    </a:cubicBezTo>
                    <a:cubicBezTo>
                      <a:pt x="1102" y="82"/>
                      <a:pt x="1096" y="75"/>
                      <a:pt x="1086" y="75"/>
                    </a:cubicBezTo>
                    <a:cubicBezTo>
                      <a:pt x="1085" y="75"/>
                      <a:pt x="1083" y="75"/>
                      <a:pt x="1083" y="77"/>
                    </a:cubicBezTo>
                    <a:cubicBezTo>
                      <a:pt x="1083" y="78"/>
                      <a:pt x="1076" y="73"/>
                      <a:pt x="1064" y="69"/>
                    </a:cubicBezTo>
                    <a:cubicBezTo>
                      <a:pt x="1048" y="63"/>
                      <a:pt x="1034" y="63"/>
                      <a:pt x="1019" y="58"/>
                    </a:cubicBezTo>
                    <a:cubicBezTo>
                      <a:pt x="1019" y="58"/>
                      <a:pt x="1006" y="57"/>
                      <a:pt x="1002" y="57"/>
                    </a:cubicBezTo>
                    <a:cubicBezTo>
                      <a:pt x="998" y="57"/>
                      <a:pt x="994" y="58"/>
                      <a:pt x="989" y="58"/>
                    </a:cubicBezTo>
                    <a:cubicBezTo>
                      <a:pt x="988" y="58"/>
                      <a:pt x="978" y="57"/>
                      <a:pt x="977" y="55"/>
                    </a:cubicBezTo>
                    <a:cubicBezTo>
                      <a:pt x="977" y="55"/>
                      <a:pt x="965" y="57"/>
                      <a:pt x="962" y="56"/>
                    </a:cubicBezTo>
                    <a:cubicBezTo>
                      <a:pt x="962" y="59"/>
                      <a:pt x="958" y="58"/>
                      <a:pt x="954" y="58"/>
                    </a:cubicBezTo>
                    <a:cubicBezTo>
                      <a:pt x="946" y="58"/>
                      <a:pt x="940" y="57"/>
                      <a:pt x="933" y="59"/>
                    </a:cubicBezTo>
                    <a:cubicBezTo>
                      <a:pt x="935" y="63"/>
                      <a:pt x="937" y="63"/>
                      <a:pt x="939" y="66"/>
                    </a:cubicBezTo>
                    <a:cubicBezTo>
                      <a:pt x="928" y="59"/>
                      <a:pt x="918" y="58"/>
                      <a:pt x="908" y="48"/>
                    </a:cubicBezTo>
                    <a:cubicBezTo>
                      <a:pt x="884" y="48"/>
                      <a:pt x="884" y="48"/>
                      <a:pt x="884" y="48"/>
                    </a:cubicBezTo>
                    <a:cubicBezTo>
                      <a:pt x="883" y="48"/>
                      <a:pt x="882" y="49"/>
                      <a:pt x="882" y="50"/>
                    </a:cubicBezTo>
                    <a:cubicBezTo>
                      <a:pt x="872" y="50"/>
                      <a:pt x="872" y="50"/>
                      <a:pt x="872" y="50"/>
                    </a:cubicBezTo>
                    <a:cubicBezTo>
                      <a:pt x="867" y="50"/>
                      <a:pt x="868" y="46"/>
                      <a:pt x="862" y="46"/>
                    </a:cubicBezTo>
                    <a:cubicBezTo>
                      <a:pt x="859" y="46"/>
                      <a:pt x="860" y="48"/>
                      <a:pt x="858" y="48"/>
                    </a:cubicBezTo>
                    <a:cubicBezTo>
                      <a:pt x="854" y="48"/>
                      <a:pt x="852" y="46"/>
                      <a:pt x="848" y="44"/>
                    </a:cubicBezTo>
                    <a:cubicBezTo>
                      <a:pt x="851" y="41"/>
                      <a:pt x="851" y="41"/>
                      <a:pt x="851" y="41"/>
                    </a:cubicBezTo>
                    <a:cubicBezTo>
                      <a:pt x="850" y="41"/>
                      <a:pt x="847" y="40"/>
                      <a:pt x="843" y="40"/>
                    </a:cubicBezTo>
                    <a:cubicBezTo>
                      <a:pt x="837" y="40"/>
                      <a:pt x="836" y="44"/>
                      <a:pt x="832" y="44"/>
                    </a:cubicBezTo>
                    <a:cubicBezTo>
                      <a:pt x="831" y="44"/>
                      <a:pt x="830" y="44"/>
                      <a:pt x="830" y="44"/>
                    </a:cubicBezTo>
                    <a:cubicBezTo>
                      <a:pt x="830" y="40"/>
                      <a:pt x="830" y="40"/>
                      <a:pt x="830" y="40"/>
                    </a:cubicBezTo>
                    <a:cubicBezTo>
                      <a:pt x="827" y="38"/>
                      <a:pt x="826" y="38"/>
                      <a:pt x="822" y="40"/>
                    </a:cubicBezTo>
                    <a:cubicBezTo>
                      <a:pt x="822" y="36"/>
                      <a:pt x="806" y="40"/>
                      <a:pt x="806" y="40"/>
                    </a:cubicBezTo>
                    <a:cubicBezTo>
                      <a:pt x="798" y="40"/>
                      <a:pt x="798" y="40"/>
                      <a:pt x="798" y="40"/>
                    </a:cubicBezTo>
                    <a:cubicBezTo>
                      <a:pt x="798" y="40"/>
                      <a:pt x="799" y="41"/>
                      <a:pt x="800" y="41"/>
                    </a:cubicBezTo>
                    <a:cubicBezTo>
                      <a:pt x="800" y="43"/>
                      <a:pt x="802" y="46"/>
                      <a:pt x="802" y="46"/>
                    </a:cubicBezTo>
                    <a:cubicBezTo>
                      <a:pt x="799" y="46"/>
                      <a:pt x="798" y="48"/>
                      <a:pt x="794" y="48"/>
                    </a:cubicBezTo>
                    <a:cubicBezTo>
                      <a:pt x="786" y="48"/>
                      <a:pt x="778" y="45"/>
                      <a:pt x="773" y="45"/>
                    </a:cubicBezTo>
                    <a:cubicBezTo>
                      <a:pt x="772" y="45"/>
                      <a:pt x="771" y="45"/>
                      <a:pt x="770" y="45"/>
                    </a:cubicBezTo>
                    <a:cubicBezTo>
                      <a:pt x="770" y="50"/>
                      <a:pt x="770" y="50"/>
                      <a:pt x="770" y="50"/>
                    </a:cubicBezTo>
                    <a:cubicBezTo>
                      <a:pt x="766" y="50"/>
                      <a:pt x="766" y="50"/>
                      <a:pt x="766" y="50"/>
                    </a:cubicBezTo>
                    <a:cubicBezTo>
                      <a:pt x="761" y="47"/>
                      <a:pt x="752" y="47"/>
                      <a:pt x="748" y="43"/>
                    </a:cubicBezTo>
                    <a:cubicBezTo>
                      <a:pt x="748" y="43"/>
                      <a:pt x="749" y="42"/>
                      <a:pt x="749" y="41"/>
                    </a:cubicBezTo>
                    <a:cubicBezTo>
                      <a:pt x="749" y="41"/>
                      <a:pt x="736" y="36"/>
                      <a:pt x="736" y="35"/>
                    </a:cubicBezTo>
                    <a:cubicBezTo>
                      <a:pt x="736" y="34"/>
                      <a:pt x="731" y="33"/>
                      <a:pt x="727" y="34"/>
                    </a:cubicBezTo>
                    <a:cubicBezTo>
                      <a:pt x="726" y="34"/>
                      <a:pt x="722" y="29"/>
                      <a:pt x="714" y="29"/>
                    </a:cubicBezTo>
                    <a:cubicBezTo>
                      <a:pt x="704" y="29"/>
                      <a:pt x="708" y="32"/>
                      <a:pt x="715" y="35"/>
                    </a:cubicBezTo>
                    <a:cubicBezTo>
                      <a:pt x="713" y="35"/>
                      <a:pt x="712" y="35"/>
                      <a:pt x="712" y="35"/>
                    </a:cubicBezTo>
                    <a:cubicBezTo>
                      <a:pt x="708" y="35"/>
                      <a:pt x="704" y="37"/>
                      <a:pt x="698" y="37"/>
                    </a:cubicBezTo>
                    <a:cubicBezTo>
                      <a:pt x="688" y="37"/>
                      <a:pt x="681" y="33"/>
                      <a:pt x="671" y="33"/>
                    </a:cubicBezTo>
                    <a:cubicBezTo>
                      <a:pt x="670" y="33"/>
                      <a:pt x="663" y="29"/>
                      <a:pt x="663" y="31"/>
                    </a:cubicBezTo>
                    <a:cubicBezTo>
                      <a:pt x="663" y="34"/>
                      <a:pt x="660" y="31"/>
                      <a:pt x="652" y="29"/>
                    </a:cubicBezTo>
                    <a:cubicBezTo>
                      <a:pt x="653" y="28"/>
                      <a:pt x="654" y="24"/>
                      <a:pt x="654" y="24"/>
                    </a:cubicBezTo>
                    <a:cubicBezTo>
                      <a:pt x="649" y="24"/>
                      <a:pt x="649" y="24"/>
                      <a:pt x="649" y="24"/>
                    </a:cubicBezTo>
                    <a:cubicBezTo>
                      <a:pt x="648" y="25"/>
                      <a:pt x="647" y="26"/>
                      <a:pt x="646" y="26"/>
                    </a:cubicBezTo>
                    <a:cubicBezTo>
                      <a:pt x="646" y="27"/>
                      <a:pt x="636" y="35"/>
                      <a:pt x="628" y="38"/>
                    </a:cubicBezTo>
                    <a:cubicBezTo>
                      <a:pt x="628" y="30"/>
                      <a:pt x="644" y="25"/>
                      <a:pt x="649" y="21"/>
                    </a:cubicBezTo>
                    <a:cubicBezTo>
                      <a:pt x="643" y="16"/>
                      <a:pt x="627" y="11"/>
                      <a:pt x="614" y="11"/>
                    </a:cubicBezTo>
                    <a:cubicBezTo>
                      <a:pt x="612" y="11"/>
                      <a:pt x="611" y="13"/>
                      <a:pt x="607" y="13"/>
                    </a:cubicBezTo>
                    <a:cubicBezTo>
                      <a:pt x="595" y="10"/>
                      <a:pt x="595" y="10"/>
                      <a:pt x="595" y="10"/>
                    </a:cubicBezTo>
                    <a:cubicBezTo>
                      <a:pt x="595" y="7"/>
                      <a:pt x="598" y="6"/>
                      <a:pt x="598" y="5"/>
                    </a:cubicBezTo>
                    <a:cubicBezTo>
                      <a:pt x="598" y="3"/>
                      <a:pt x="596" y="3"/>
                      <a:pt x="594" y="2"/>
                    </a:cubicBezTo>
                    <a:cubicBezTo>
                      <a:pt x="593" y="1"/>
                      <a:pt x="590" y="0"/>
                      <a:pt x="590" y="5"/>
                    </a:cubicBezTo>
                    <a:cubicBezTo>
                      <a:pt x="585" y="5"/>
                      <a:pt x="582" y="9"/>
                      <a:pt x="579" y="11"/>
                    </a:cubicBezTo>
                    <a:cubicBezTo>
                      <a:pt x="579" y="11"/>
                      <a:pt x="578" y="16"/>
                      <a:pt x="573" y="13"/>
                    </a:cubicBezTo>
                    <a:cubicBezTo>
                      <a:pt x="564" y="17"/>
                      <a:pt x="564" y="17"/>
                      <a:pt x="564" y="17"/>
                    </a:cubicBezTo>
                    <a:cubicBezTo>
                      <a:pt x="564" y="17"/>
                      <a:pt x="562" y="14"/>
                      <a:pt x="560" y="14"/>
                    </a:cubicBezTo>
                    <a:cubicBezTo>
                      <a:pt x="546" y="14"/>
                      <a:pt x="538" y="23"/>
                      <a:pt x="524" y="23"/>
                    </a:cubicBezTo>
                    <a:cubicBezTo>
                      <a:pt x="524" y="25"/>
                      <a:pt x="522" y="32"/>
                      <a:pt x="519" y="32"/>
                    </a:cubicBezTo>
                    <a:cubicBezTo>
                      <a:pt x="517" y="32"/>
                      <a:pt x="516" y="30"/>
                      <a:pt x="515" y="30"/>
                    </a:cubicBezTo>
                    <a:cubicBezTo>
                      <a:pt x="509" y="32"/>
                      <a:pt x="509" y="32"/>
                      <a:pt x="509" y="32"/>
                    </a:cubicBezTo>
                    <a:cubicBezTo>
                      <a:pt x="509" y="32"/>
                      <a:pt x="505" y="32"/>
                      <a:pt x="505" y="34"/>
                    </a:cubicBezTo>
                    <a:cubicBezTo>
                      <a:pt x="505" y="39"/>
                      <a:pt x="504" y="44"/>
                      <a:pt x="503" y="36"/>
                    </a:cubicBezTo>
                    <a:cubicBezTo>
                      <a:pt x="502" y="36"/>
                      <a:pt x="501" y="36"/>
                      <a:pt x="500" y="36"/>
                    </a:cubicBezTo>
                    <a:cubicBezTo>
                      <a:pt x="498" y="36"/>
                      <a:pt x="497" y="40"/>
                      <a:pt x="494" y="40"/>
                    </a:cubicBezTo>
                    <a:cubicBezTo>
                      <a:pt x="493" y="41"/>
                      <a:pt x="493" y="43"/>
                      <a:pt x="491" y="45"/>
                    </a:cubicBezTo>
                    <a:cubicBezTo>
                      <a:pt x="494" y="48"/>
                      <a:pt x="502" y="51"/>
                      <a:pt x="502" y="51"/>
                    </a:cubicBezTo>
                    <a:cubicBezTo>
                      <a:pt x="494" y="48"/>
                      <a:pt x="487" y="50"/>
                      <a:pt x="485" y="40"/>
                    </a:cubicBezTo>
                    <a:cubicBezTo>
                      <a:pt x="482" y="40"/>
                      <a:pt x="482" y="40"/>
                      <a:pt x="482" y="40"/>
                    </a:cubicBezTo>
                    <a:cubicBezTo>
                      <a:pt x="482" y="43"/>
                      <a:pt x="481" y="43"/>
                      <a:pt x="479" y="45"/>
                    </a:cubicBezTo>
                    <a:cubicBezTo>
                      <a:pt x="482" y="50"/>
                      <a:pt x="486" y="48"/>
                      <a:pt x="488" y="55"/>
                    </a:cubicBezTo>
                    <a:cubicBezTo>
                      <a:pt x="488" y="56"/>
                      <a:pt x="488" y="59"/>
                      <a:pt x="490" y="61"/>
                    </a:cubicBezTo>
                    <a:cubicBezTo>
                      <a:pt x="491" y="63"/>
                      <a:pt x="491" y="63"/>
                      <a:pt x="495" y="63"/>
                    </a:cubicBezTo>
                    <a:cubicBezTo>
                      <a:pt x="498" y="63"/>
                      <a:pt x="499" y="64"/>
                      <a:pt x="497" y="66"/>
                    </a:cubicBezTo>
                    <a:cubicBezTo>
                      <a:pt x="497" y="67"/>
                      <a:pt x="501" y="75"/>
                      <a:pt x="503" y="76"/>
                    </a:cubicBezTo>
                    <a:cubicBezTo>
                      <a:pt x="500" y="79"/>
                      <a:pt x="499" y="84"/>
                      <a:pt x="492" y="84"/>
                    </a:cubicBezTo>
                    <a:cubicBezTo>
                      <a:pt x="486" y="84"/>
                      <a:pt x="483" y="83"/>
                      <a:pt x="486" y="83"/>
                    </a:cubicBezTo>
                    <a:cubicBezTo>
                      <a:pt x="490" y="83"/>
                      <a:pt x="492" y="79"/>
                      <a:pt x="492" y="75"/>
                    </a:cubicBezTo>
                    <a:cubicBezTo>
                      <a:pt x="492" y="73"/>
                      <a:pt x="492" y="71"/>
                      <a:pt x="492" y="69"/>
                    </a:cubicBezTo>
                    <a:cubicBezTo>
                      <a:pt x="483" y="66"/>
                      <a:pt x="484" y="57"/>
                      <a:pt x="478" y="52"/>
                    </a:cubicBezTo>
                    <a:cubicBezTo>
                      <a:pt x="472" y="50"/>
                      <a:pt x="472" y="50"/>
                      <a:pt x="472" y="50"/>
                    </a:cubicBezTo>
                    <a:cubicBezTo>
                      <a:pt x="471" y="48"/>
                      <a:pt x="474" y="42"/>
                      <a:pt x="471" y="40"/>
                    </a:cubicBezTo>
                    <a:cubicBezTo>
                      <a:pt x="470" y="38"/>
                      <a:pt x="462" y="36"/>
                      <a:pt x="462" y="34"/>
                    </a:cubicBezTo>
                    <a:cubicBezTo>
                      <a:pt x="459" y="33"/>
                      <a:pt x="458" y="34"/>
                      <a:pt x="454" y="34"/>
                    </a:cubicBezTo>
                    <a:cubicBezTo>
                      <a:pt x="454" y="36"/>
                      <a:pt x="453" y="40"/>
                      <a:pt x="453" y="42"/>
                    </a:cubicBezTo>
                    <a:cubicBezTo>
                      <a:pt x="453" y="43"/>
                      <a:pt x="452" y="48"/>
                      <a:pt x="449" y="48"/>
                    </a:cubicBezTo>
                    <a:cubicBezTo>
                      <a:pt x="449" y="48"/>
                      <a:pt x="455" y="62"/>
                      <a:pt x="462" y="62"/>
                    </a:cubicBezTo>
                    <a:cubicBezTo>
                      <a:pt x="462" y="66"/>
                      <a:pt x="467" y="71"/>
                      <a:pt x="466" y="71"/>
                    </a:cubicBezTo>
                    <a:cubicBezTo>
                      <a:pt x="465" y="71"/>
                      <a:pt x="446" y="64"/>
                      <a:pt x="446" y="62"/>
                    </a:cubicBezTo>
                    <a:cubicBezTo>
                      <a:pt x="442" y="62"/>
                      <a:pt x="414" y="59"/>
                      <a:pt x="414" y="54"/>
                    </a:cubicBezTo>
                    <a:cubicBezTo>
                      <a:pt x="413" y="55"/>
                      <a:pt x="411" y="54"/>
                      <a:pt x="411" y="55"/>
                    </a:cubicBezTo>
                    <a:cubicBezTo>
                      <a:pt x="411" y="63"/>
                      <a:pt x="422" y="60"/>
                      <a:pt x="426" y="68"/>
                    </a:cubicBezTo>
                    <a:cubicBezTo>
                      <a:pt x="426" y="68"/>
                      <a:pt x="419" y="67"/>
                      <a:pt x="416" y="67"/>
                    </a:cubicBezTo>
                    <a:cubicBezTo>
                      <a:pt x="410" y="67"/>
                      <a:pt x="391" y="69"/>
                      <a:pt x="393" y="68"/>
                    </a:cubicBezTo>
                    <a:cubicBezTo>
                      <a:pt x="391" y="67"/>
                      <a:pt x="389" y="67"/>
                      <a:pt x="388" y="66"/>
                    </a:cubicBezTo>
                    <a:cubicBezTo>
                      <a:pt x="386" y="70"/>
                      <a:pt x="381" y="66"/>
                      <a:pt x="378" y="69"/>
                    </a:cubicBezTo>
                    <a:cubicBezTo>
                      <a:pt x="374" y="73"/>
                      <a:pt x="365" y="73"/>
                      <a:pt x="365" y="83"/>
                    </a:cubicBezTo>
                    <a:cubicBezTo>
                      <a:pt x="363" y="81"/>
                      <a:pt x="361" y="81"/>
                      <a:pt x="359" y="83"/>
                    </a:cubicBezTo>
                    <a:cubicBezTo>
                      <a:pt x="356" y="81"/>
                      <a:pt x="352" y="74"/>
                      <a:pt x="352" y="74"/>
                    </a:cubicBezTo>
                    <a:cubicBezTo>
                      <a:pt x="353" y="74"/>
                      <a:pt x="355" y="74"/>
                      <a:pt x="356" y="74"/>
                    </a:cubicBezTo>
                    <a:cubicBezTo>
                      <a:pt x="355" y="69"/>
                      <a:pt x="352" y="69"/>
                      <a:pt x="348" y="69"/>
                    </a:cubicBezTo>
                    <a:cubicBezTo>
                      <a:pt x="345" y="69"/>
                      <a:pt x="344" y="68"/>
                      <a:pt x="341" y="69"/>
                    </a:cubicBezTo>
                    <a:cubicBezTo>
                      <a:pt x="342" y="69"/>
                      <a:pt x="344" y="70"/>
                      <a:pt x="344" y="72"/>
                    </a:cubicBezTo>
                    <a:cubicBezTo>
                      <a:pt x="344" y="74"/>
                      <a:pt x="344" y="75"/>
                      <a:pt x="343" y="75"/>
                    </a:cubicBezTo>
                    <a:cubicBezTo>
                      <a:pt x="344" y="77"/>
                      <a:pt x="345" y="79"/>
                      <a:pt x="348" y="80"/>
                    </a:cubicBezTo>
                    <a:cubicBezTo>
                      <a:pt x="348" y="87"/>
                      <a:pt x="348" y="87"/>
                      <a:pt x="348" y="87"/>
                    </a:cubicBezTo>
                    <a:cubicBezTo>
                      <a:pt x="348" y="87"/>
                      <a:pt x="342" y="84"/>
                      <a:pt x="339" y="82"/>
                    </a:cubicBezTo>
                    <a:cubicBezTo>
                      <a:pt x="338" y="85"/>
                      <a:pt x="328" y="89"/>
                      <a:pt x="328" y="91"/>
                    </a:cubicBezTo>
                    <a:cubicBezTo>
                      <a:pt x="328" y="93"/>
                      <a:pt x="332" y="94"/>
                      <a:pt x="333" y="97"/>
                    </a:cubicBezTo>
                    <a:cubicBezTo>
                      <a:pt x="323" y="97"/>
                      <a:pt x="323" y="97"/>
                      <a:pt x="323" y="97"/>
                    </a:cubicBezTo>
                    <a:cubicBezTo>
                      <a:pt x="322" y="98"/>
                      <a:pt x="322" y="104"/>
                      <a:pt x="320" y="104"/>
                    </a:cubicBezTo>
                    <a:cubicBezTo>
                      <a:pt x="311" y="104"/>
                      <a:pt x="301" y="100"/>
                      <a:pt x="301" y="91"/>
                    </a:cubicBezTo>
                    <a:cubicBezTo>
                      <a:pt x="301" y="90"/>
                      <a:pt x="300" y="89"/>
                      <a:pt x="300" y="88"/>
                    </a:cubicBezTo>
                    <a:cubicBezTo>
                      <a:pt x="297" y="87"/>
                      <a:pt x="284" y="82"/>
                      <a:pt x="284" y="80"/>
                    </a:cubicBezTo>
                    <a:cubicBezTo>
                      <a:pt x="285" y="81"/>
                      <a:pt x="305" y="86"/>
                      <a:pt x="307" y="86"/>
                    </a:cubicBezTo>
                    <a:cubicBezTo>
                      <a:pt x="311" y="86"/>
                      <a:pt x="314" y="86"/>
                      <a:pt x="320" y="86"/>
                    </a:cubicBezTo>
                    <a:cubicBezTo>
                      <a:pt x="324" y="86"/>
                      <a:pt x="328" y="82"/>
                      <a:pt x="332" y="78"/>
                    </a:cubicBezTo>
                    <a:cubicBezTo>
                      <a:pt x="330" y="77"/>
                      <a:pt x="329" y="75"/>
                      <a:pt x="327" y="73"/>
                    </a:cubicBezTo>
                    <a:cubicBezTo>
                      <a:pt x="327" y="73"/>
                      <a:pt x="314" y="64"/>
                      <a:pt x="287" y="63"/>
                    </a:cubicBezTo>
                    <a:cubicBezTo>
                      <a:pt x="285" y="63"/>
                      <a:pt x="283" y="63"/>
                      <a:pt x="283" y="59"/>
                    </a:cubicBezTo>
                    <a:cubicBezTo>
                      <a:pt x="279" y="59"/>
                      <a:pt x="271" y="60"/>
                      <a:pt x="271" y="58"/>
                    </a:cubicBezTo>
                    <a:cubicBezTo>
                      <a:pt x="269" y="57"/>
                      <a:pt x="259" y="54"/>
                      <a:pt x="259" y="52"/>
                    </a:cubicBezTo>
                    <a:cubicBezTo>
                      <a:pt x="259" y="52"/>
                      <a:pt x="250" y="52"/>
                      <a:pt x="250" y="52"/>
                    </a:cubicBezTo>
                    <a:cubicBezTo>
                      <a:pt x="247" y="54"/>
                      <a:pt x="245" y="54"/>
                      <a:pt x="246" y="52"/>
                    </a:cubicBezTo>
                    <a:cubicBezTo>
                      <a:pt x="244" y="52"/>
                      <a:pt x="242" y="52"/>
                      <a:pt x="238" y="52"/>
                    </a:cubicBezTo>
                    <a:cubicBezTo>
                      <a:pt x="238" y="53"/>
                      <a:pt x="234" y="55"/>
                      <a:pt x="234" y="55"/>
                    </a:cubicBezTo>
                    <a:cubicBezTo>
                      <a:pt x="232" y="52"/>
                      <a:pt x="221" y="57"/>
                      <a:pt x="224" y="60"/>
                    </a:cubicBezTo>
                    <a:cubicBezTo>
                      <a:pt x="224" y="60"/>
                      <a:pt x="217" y="60"/>
                      <a:pt x="217" y="59"/>
                    </a:cubicBezTo>
                    <a:cubicBezTo>
                      <a:pt x="216" y="59"/>
                      <a:pt x="205" y="63"/>
                      <a:pt x="203" y="64"/>
                    </a:cubicBezTo>
                    <a:cubicBezTo>
                      <a:pt x="203" y="66"/>
                      <a:pt x="195" y="63"/>
                      <a:pt x="195" y="63"/>
                    </a:cubicBezTo>
                    <a:cubicBezTo>
                      <a:pt x="193" y="69"/>
                      <a:pt x="188" y="69"/>
                      <a:pt x="187" y="75"/>
                    </a:cubicBezTo>
                    <a:cubicBezTo>
                      <a:pt x="189" y="75"/>
                      <a:pt x="190" y="73"/>
                      <a:pt x="192" y="72"/>
                    </a:cubicBezTo>
                    <a:cubicBezTo>
                      <a:pt x="192" y="72"/>
                      <a:pt x="193" y="73"/>
                      <a:pt x="193" y="73"/>
                    </a:cubicBezTo>
                    <a:cubicBezTo>
                      <a:pt x="193" y="74"/>
                      <a:pt x="193" y="80"/>
                      <a:pt x="189" y="80"/>
                    </a:cubicBezTo>
                    <a:cubicBezTo>
                      <a:pt x="189" y="81"/>
                      <a:pt x="187" y="86"/>
                      <a:pt x="187" y="86"/>
                    </a:cubicBezTo>
                    <a:cubicBezTo>
                      <a:pt x="187" y="87"/>
                      <a:pt x="177" y="99"/>
                      <a:pt x="175" y="99"/>
                    </a:cubicBezTo>
                    <a:cubicBezTo>
                      <a:pt x="174" y="102"/>
                      <a:pt x="173" y="104"/>
                      <a:pt x="171" y="104"/>
                    </a:cubicBezTo>
                    <a:cubicBezTo>
                      <a:pt x="163" y="105"/>
                      <a:pt x="163" y="105"/>
                      <a:pt x="163" y="105"/>
                    </a:cubicBezTo>
                    <a:cubicBezTo>
                      <a:pt x="163" y="105"/>
                      <a:pt x="159" y="110"/>
                      <a:pt x="156" y="110"/>
                    </a:cubicBezTo>
                    <a:cubicBezTo>
                      <a:pt x="157" y="110"/>
                      <a:pt x="146" y="116"/>
                      <a:pt x="146" y="116"/>
                    </a:cubicBezTo>
                    <a:cubicBezTo>
                      <a:pt x="148" y="117"/>
                      <a:pt x="150" y="135"/>
                      <a:pt x="146" y="134"/>
                    </a:cubicBezTo>
                    <a:cubicBezTo>
                      <a:pt x="146" y="134"/>
                      <a:pt x="152" y="141"/>
                      <a:pt x="149" y="141"/>
                    </a:cubicBezTo>
                    <a:cubicBezTo>
                      <a:pt x="149" y="144"/>
                      <a:pt x="164" y="148"/>
                      <a:pt x="164" y="148"/>
                    </a:cubicBezTo>
                    <a:cubicBezTo>
                      <a:pt x="164" y="148"/>
                      <a:pt x="177" y="137"/>
                      <a:pt x="177" y="136"/>
                    </a:cubicBezTo>
                    <a:cubicBezTo>
                      <a:pt x="177" y="137"/>
                      <a:pt x="184" y="146"/>
                      <a:pt x="185" y="147"/>
                    </a:cubicBezTo>
                    <a:cubicBezTo>
                      <a:pt x="185" y="152"/>
                      <a:pt x="191" y="169"/>
                      <a:pt x="194" y="169"/>
                    </a:cubicBezTo>
                    <a:cubicBezTo>
                      <a:pt x="194" y="169"/>
                      <a:pt x="200" y="169"/>
                      <a:pt x="201" y="169"/>
                    </a:cubicBezTo>
                    <a:cubicBezTo>
                      <a:pt x="198" y="164"/>
                      <a:pt x="205" y="163"/>
                      <a:pt x="211" y="163"/>
                    </a:cubicBezTo>
                    <a:cubicBezTo>
                      <a:pt x="211" y="154"/>
                      <a:pt x="214" y="148"/>
                      <a:pt x="214" y="141"/>
                    </a:cubicBezTo>
                    <a:cubicBezTo>
                      <a:pt x="214" y="139"/>
                      <a:pt x="219" y="138"/>
                      <a:pt x="222" y="137"/>
                    </a:cubicBezTo>
                    <a:cubicBezTo>
                      <a:pt x="222" y="137"/>
                      <a:pt x="222" y="135"/>
                      <a:pt x="222" y="134"/>
                    </a:cubicBezTo>
                    <a:cubicBezTo>
                      <a:pt x="222" y="129"/>
                      <a:pt x="213" y="131"/>
                      <a:pt x="211" y="126"/>
                    </a:cubicBezTo>
                    <a:cubicBezTo>
                      <a:pt x="210" y="124"/>
                      <a:pt x="215" y="110"/>
                      <a:pt x="217" y="110"/>
                    </a:cubicBezTo>
                    <a:cubicBezTo>
                      <a:pt x="222" y="105"/>
                      <a:pt x="227" y="104"/>
                      <a:pt x="232" y="99"/>
                    </a:cubicBezTo>
                    <a:cubicBezTo>
                      <a:pt x="231" y="98"/>
                      <a:pt x="234" y="91"/>
                      <a:pt x="234" y="91"/>
                    </a:cubicBezTo>
                    <a:cubicBezTo>
                      <a:pt x="246" y="91"/>
                      <a:pt x="246" y="91"/>
                      <a:pt x="246" y="91"/>
                    </a:cubicBezTo>
                    <a:cubicBezTo>
                      <a:pt x="246" y="92"/>
                      <a:pt x="248" y="96"/>
                      <a:pt x="251" y="96"/>
                    </a:cubicBezTo>
                    <a:cubicBezTo>
                      <a:pt x="250" y="97"/>
                      <a:pt x="250" y="97"/>
                      <a:pt x="250" y="97"/>
                    </a:cubicBezTo>
                    <a:cubicBezTo>
                      <a:pt x="245" y="97"/>
                      <a:pt x="232" y="108"/>
                      <a:pt x="232" y="115"/>
                    </a:cubicBezTo>
                    <a:cubicBezTo>
                      <a:pt x="232" y="117"/>
                      <a:pt x="236" y="118"/>
                      <a:pt x="236" y="121"/>
                    </a:cubicBezTo>
                    <a:cubicBezTo>
                      <a:pt x="236" y="123"/>
                      <a:pt x="234" y="125"/>
                      <a:pt x="234" y="127"/>
                    </a:cubicBezTo>
                    <a:cubicBezTo>
                      <a:pt x="234" y="128"/>
                      <a:pt x="239" y="130"/>
                      <a:pt x="243" y="130"/>
                    </a:cubicBezTo>
                    <a:cubicBezTo>
                      <a:pt x="243" y="132"/>
                      <a:pt x="246" y="132"/>
                      <a:pt x="249" y="132"/>
                    </a:cubicBezTo>
                    <a:cubicBezTo>
                      <a:pt x="254" y="132"/>
                      <a:pt x="261" y="133"/>
                      <a:pt x="264" y="128"/>
                    </a:cubicBezTo>
                    <a:cubicBezTo>
                      <a:pt x="274" y="128"/>
                      <a:pt x="274" y="128"/>
                      <a:pt x="274" y="128"/>
                    </a:cubicBezTo>
                    <a:cubicBezTo>
                      <a:pt x="273" y="128"/>
                      <a:pt x="280" y="134"/>
                      <a:pt x="280" y="136"/>
                    </a:cubicBezTo>
                    <a:cubicBezTo>
                      <a:pt x="280" y="137"/>
                      <a:pt x="273" y="137"/>
                      <a:pt x="271" y="137"/>
                    </a:cubicBezTo>
                    <a:cubicBezTo>
                      <a:pt x="268" y="137"/>
                      <a:pt x="267" y="133"/>
                      <a:pt x="261" y="133"/>
                    </a:cubicBezTo>
                    <a:cubicBezTo>
                      <a:pt x="256" y="133"/>
                      <a:pt x="249" y="133"/>
                      <a:pt x="249" y="139"/>
                    </a:cubicBezTo>
                    <a:cubicBezTo>
                      <a:pt x="248" y="149"/>
                      <a:pt x="258" y="145"/>
                      <a:pt x="257" y="149"/>
                    </a:cubicBezTo>
                    <a:cubicBezTo>
                      <a:pt x="255" y="150"/>
                      <a:pt x="246" y="152"/>
                      <a:pt x="245" y="150"/>
                    </a:cubicBezTo>
                    <a:cubicBezTo>
                      <a:pt x="241" y="153"/>
                      <a:pt x="238" y="157"/>
                      <a:pt x="240" y="162"/>
                    </a:cubicBezTo>
                    <a:cubicBezTo>
                      <a:pt x="242" y="162"/>
                      <a:pt x="239" y="169"/>
                      <a:pt x="239" y="169"/>
                    </a:cubicBezTo>
                    <a:cubicBezTo>
                      <a:pt x="239" y="169"/>
                      <a:pt x="231" y="176"/>
                      <a:pt x="229" y="176"/>
                    </a:cubicBezTo>
                    <a:cubicBezTo>
                      <a:pt x="226" y="176"/>
                      <a:pt x="225" y="173"/>
                      <a:pt x="224" y="172"/>
                    </a:cubicBezTo>
                    <a:cubicBezTo>
                      <a:pt x="217" y="173"/>
                      <a:pt x="213" y="173"/>
                      <a:pt x="205" y="177"/>
                    </a:cubicBezTo>
                    <a:cubicBezTo>
                      <a:pt x="204" y="178"/>
                      <a:pt x="200" y="176"/>
                      <a:pt x="194" y="176"/>
                    </a:cubicBezTo>
                    <a:cubicBezTo>
                      <a:pt x="190" y="176"/>
                      <a:pt x="189" y="180"/>
                      <a:pt x="185" y="180"/>
                    </a:cubicBezTo>
                    <a:cubicBezTo>
                      <a:pt x="184" y="180"/>
                      <a:pt x="182" y="177"/>
                      <a:pt x="181" y="173"/>
                    </a:cubicBezTo>
                    <a:cubicBezTo>
                      <a:pt x="181" y="173"/>
                      <a:pt x="182" y="173"/>
                      <a:pt x="182" y="173"/>
                    </a:cubicBezTo>
                    <a:cubicBezTo>
                      <a:pt x="181" y="170"/>
                      <a:pt x="179" y="169"/>
                      <a:pt x="179" y="167"/>
                    </a:cubicBezTo>
                    <a:cubicBezTo>
                      <a:pt x="179" y="167"/>
                      <a:pt x="179" y="167"/>
                      <a:pt x="179" y="167"/>
                    </a:cubicBezTo>
                    <a:cubicBezTo>
                      <a:pt x="178" y="164"/>
                      <a:pt x="178" y="163"/>
                      <a:pt x="180" y="162"/>
                    </a:cubicBezTo>
                    <a:cubicBezTo>
                      <a:pt x="180" y="162"/>
                      <a:pt x="178" y="156"/>
                      <a:pt x="178" y="154"/>
                    </a:cubicBezTo>
                    <a:cubicBezTo>
                      <a:pt x="178" y="153"/>
                      <a:pt x="175" y="151"/>
                      <a:pt x="175" y="151"/>
                    </a:cubicBezTo>
                    <a:cubicBezTo>
                      <a:pt x="172" y="153"/>
                      <a:pt x="171" y="155"/>
                      <a:pt x="167" y="155"/>
                    </a:cubicBezTo>
                    <a:cubicBezTo>
                      <a:pt x="167" y="157"/>
                      <a:pt x="164" y="162"/>
                      <a:pt x="164" y="164"/>
                    </a:cubicBezTo>
                    <a:cubicBezTo>
                      <a:pt x="164" y="167"/>
                      <a:pt x="169" y="173"/>
                      <a:pt x="169" y="176"/>
                    </a:cubicBezTo>
                    <a:cubicBezTo>
                      <a:pt x="169" y="177"/>
                      <a:pt x="158" y="185"/>
                      <a:pt x="157" y="185"/>
                    </a:cubicBezTo>
                    <a:cubicBezTo>
                      <a:pt x="154" y="185"/>
                      <a:pt x="152" y="189"/>
                      <a:pt x="153" y="190"/>
                    </a:cubicBezTo>
                    <a:cubicBezTo>
                      <a:pt x="153" y="190"/>
                      <a:pt x="146" y="191"/>
                      <a:pt x="146" y="192"/>
                    </a:cubicBezTo>
                    <a:cubicBezTo>
                      <a:pt x="144" y="195"/>
                      <a:pt x="139" y="201"/>
                      <a:pt x="137" y="202"/>
                    </a:cubicBezTo>
                    <a:cubicBezTo>
                      <a:pt x="135" y="202"/>
                      <a:pt x="133" y="204"/>
                      <a:pt x="129" y="204"/>
                    </a:cubicBezTo>
                    <a:cubicBezTo>
                      <a:pt x="128" y="208"/>
                      <a:pt x="120" y="218"/>
                      <a:pt x="115" y="218"/>
                    </a:cubicBezTo>
                    <a:cubicBezTo>
                      <a:pt x="112" y="218"/>
                      <a:pt x="111" y="216"/>
                      <a:pt x="110" y="214"/>
                    </a:cubicBezTo>
                    <a:cubicBezTo>
                      <a:pt x="110" y="225"/>
                      <a:pt x="110" y="225"/>
                      <a:pt x="110" y="225"/>
                    </a:cubicBezTo>
                    <a:cubicBezTo>
                      <a:pt x="107" y="224"/>
                      <a:pt x="97" y="222"/>
                      <a:pt x="97" y="222"/>
                    </a:cubicBezTo>
                    <a:cubicBezTo>
                      <a:pt x="96" y="222"/>
                      <a:pt x="95" y="226"/>
                      <a:pt x="93" y="226"/>
                    </a:cubicBezTo>
                    <a:cubicBezTo>
                      <a:pt x="93" y="226"/>
                      <a:pt x="105" y="237"/>
                      <a:pt x="107" y="237"/>
                    </a:cubicBezTo>
                    <a:cubicBezTo>
                      <a:pt x="108" y="241"/>
                      <a:pt x="110" y="263"/>
                      <a:pt x="109" y="264"/>
                    </a:cubicBezTo>
                    <a:cubicBezTo>
                      <a:pt x="107" y="266"/>
                      <a:pt x="106" y="266"/>
                      <a:pt x="105" y="267"/>
                    </a:cubicBezTo>
                    <a:cubicBezTo>
                      <a:pt x="93" y="267"/>
                      <a:pt x="93" y="267"/>
                      <a:pt x="93" y="267"/>
                    </a:cubicBezTo>
                    <a:cubicBezTo>
                      <a:pt x="91" y="267"/>
                      <a:pt x="76" y="263"/>
                      <a:pt x="71" y="263"/>
                    </a:cubicBezTo>
                    <a:cubicBezTo>
                      <a:pt x="67" y="263"/>
                      <a:pt x="66" y="267"/>
                      <a:pt x="60" y="267"/>
                    </a:cubicBezTo>
                    <a:cubicBezTo>
                      <a:pt x="60" y="269"/>
                      <a:pt x="63" y="288"/>
                      <a:pt x="63" y="289"/>
                    </a:cubicBezTo>
                    <a:cubicBezTo>
                      <a:pt x="62" y="292"/>
                      <a:pt x="58" y="297"/>
                      <a:pt x="58" y="302"/>
                    </a:cubicBezTo>
                    <a:cubicBezTo>
                      <a:pt x="58" y="309"/>
                      <a:pt x="62" y="312"/>
                      <a:pt x="62" y="318"/>
                    </a:cubicBezTo>
                    <a:cubicBezTo>
                      <a:pt x="69" y="321"/>
                      <a:pt x="66" y="318"/>
                      <a:pt x="73" y="318"/>
                    </a:cubicBezTo>
                    <a:cubicBezTo>
                      <a:pt x="78" y="318"/>
                      <a:pt x="79" y="326"/>
                      <a:pt x="83" y="328"/>
                    </a:cubicBezTo>
                    <a:cubicBezTo>
                      <a:pt x="85" y="329"/>
                      <a:pt x="86" y="320"/>
                      <a:pt x="104" y="323"/>
                    </a:cubicBezTo>
                    <a:cubicBezTo>
                      <a:pt x="108" y="323"/>
                      <a:pt x="101" y="324"/>
                      <a:pt x="114" y="312"/>
                    </a:cubicBezTo>
                    <a:cubicBezTo>
                      <a:pt x="122" y="306"/>
                      <a:pt x="112" y="298"/>
                      <a:pt x="122" y="292"/>
                    </a:cubicBezTo>
                    <a:cubicBezTo>
                      <a:pt x="126" y="289"/>
                      <a:pt x="130" y="282"/>
                      <a:pt x="139" y="280"/>
                    </a:cubicBezTo>
                    <a:cubicBezTo>
                      <a:pt x="140" y="279"/>
                      <a:pt x="138" y="275"/>
                      <a:pt x="138" y="274"/>
                    </a:cubicBezTo>
                    <a:cubicBezTo>
                      <a:pt x="138" y="270"/>
                      <a:pt x="141" y="266"/>
                      <a:pt x="146" y="266"/>
                    </a:cubicBezTo>
                    <a:cubicBezTo>
                      <a:pt x="148" y="266"/>
                      <a:pt x="150" y="266"/>
                      <a:pt x="152" y="267"/>
                    </a:cubicBezTo>
                    <a:cubicBezTo>
                      <a:pt x="160" y="273"/>
                      <a:pt x="164" y="266"/>
                      <a:pt x="168" y="262"/>
                    </a:cubicBezTo>
                    <a:cubicBezTo>
                      <a:pt x="170" y="260"/>
                      <a:pt x="177" y="259"/>
                      <a:pt x="180" y="259"/>
                    </a:cubicBezTo>
                    <a:cubicBezTo>
                      <a:pt x="182" y="262"/>
                      <a:pt x="188" y="281"/>
                      <a:pt x="206" y="284"/>
                    </a:cubicBezTo>
                    <a:cubicBezTo>
                      <a:pt x="206" y="284"/>
                      <a:pt x="209" y="289"/>
                      <a:pt x="213" y="289"/>
                    </a:cubicBezTo>
                    <a:cubicBezTo>
                      <a:pt x="217" y="290"/>
                      <a:pt x="221" y="297"/>
                      <a:pt x="221" y="302"/>
                    </a:cubicBezTo>
                    <a:cubicBezTo>
                      <a:pt x="216" y="310"/>
                      <a:pt x="216" y="310"/>
                      <a:pt x="216" y="310"/>
                    </a:cubicBezTo>
                    <a:cubicBezTo>
                      <a:pt x="213" y="310"/>
                      <a:pt x="212" y="310"/>
                      <a:pt x="211" y="312"/>
                    </a:cubicBezTo>
                    <a:cubicBezTo>
                      <a:pt x="209" y="310"/>
                      <a:pt x="209" y="310"/>
                      <a:pt x="209" y="310"/>
                    </a:cubicBezTo>
                    <a:cubicBezTo>
                      <a:pt x="198" y="310"/>
                      <a:pt x="198" y="310"/>
                      <a:pt x="198" y="310"/>
                    </a:cubicBezTo>
                    <a:cubicBezTo>
                      <a:pt x="199" y="313"/>
                      <a:pt x="205" y="317"/>
                      <a:pt x="206" y="317"/>
                    </a:cubicBezTo>
                    <a:cubicBezTo>
                      <a:pt x="207" y="317"/>
                      <a:pt x="209" y="317"/>
                      <a:pt x="209" y="317"/>
                    </a:cubicBezTo>
                    <a:cubicBezTo>
                      <a:pt x="210" y="320"/>
                      <a:pt x="227" y="323"/>
                      <a:pt x="230" y="323"/>
                    </a:cubicBezTo>
                    <a:cubicBezTo>
                      <a:pt x="224" y="309"/>
                      <a:pt x="224" y="309"/>
                      <a:pt x="224" y="309"/>
                    </a:cubicBezTo>
                    <a:cubicBezTo>
                      <a:pt x="224" y="307"/>
                      <a:pt x="225" y="305"/>
                      <a:pt x="226" y="303"/>
                    </a:cubicBezTo>
                    <a:cubicBezTo>
                      <a:pt x="226" y="303"/>
                      <a:pt x="228" y="300"/>
                      <a:pt x="228" y="298"/>
                    </a:cubicBezTo>
                    <a:cubicBezTo>
                      <a:pt x="227" y="298"/>
                      <a:pt x="231" y="292"/>
                      <a:pt x="233" y="292"/>
                    </a:cubicBezTo>
                    <a:cubicBezTo>
                      <a:pt x="234" y="295"/>
                      <a:pt x="234" y="295"/>
                      <a:pt x="234" y="295"/>
                    </a:cubicBezTo>
                    <a:cubicBezTo>
                      <a:pt x="235" y="294"/>
                      <a:pt x="236" y="291"/>
                      <a:pt x="236" y="290"/>
                    </a:cubicBezTo>
                    <a:cubicBezTo>
                      <a:pt x="234" y="290"/>
                      <a:pt x="226" y="285"/>
                      <a:pt x="226" y="283"/>
                    </a:cubicBezTo>
                    <a:cubicBezTo>
                      <a:pt x="222" y="283"/>
                      <a:pt x="221" y="281"/>
                      <a:pt x="218" y="278"/>
                    </a:cubicBezTo>
                    <a:cubicBezTo>
                      <a:pt x="210" y="271"/>
                      <a:pt x="210" y="271"/>
                      <a:pt x="210" y="271"/>
                    </a:cubicBezTo>
                    <a:cubicBezTo>
                      <a:pt x="209" y="270"/>
                      <a:pt x="201" y="266"/>
                      <a:pt x="201" y="263"/>
                    </a:cubicBezTo>
                    <a:cubicBezTo>
                      <a:pt x="198" y="263"/>
                      <a:pt x="195" y="259"/>
                      <a:pt x="195" y="254"/>
                    </a:cubicBezTo>
                    <a:cubicBezTo>
                      <a:pt x="195" y="249"/>
                      <a:pt x="195" y="248"/>
                      <a:pt x="201" y="247"/>
                    </a:cubicBezTo>
                    <a:cubicBezTo>
                      <a:pt x="201" y="249"/>
                      <a:pt x="203" y="250"/>
                      <a:pt x="205" y="250"/>
                    </a:cubicBezTo>
                    <a:cubicBezTo>
                      <a:pt x="205" y="250"/>
                      <a:pt x="216" y="259"/>
                      <a:pt x="219" y="264"/>
                    </a:cubicBezTo>
                    <a:cubicBezTo>
                      <a:pt x="220" y="266"/>
                      <a:pt x="221" y="268"/>
                      <a:pt x="222" y="269"/>
                    </a:cubicBezTo>
                    <a:cubicBezTo>
                      <a:pt x="226" y="271"/>
                      <a:pt x="237" y="273"/>
                      <a:pt x="237" y="273"/>
                    </a:cubicBezTo>
                    <a:cubicBezTo>
                      <a:pt x="237" y="273"/>
                      <a:pt x="237" y="273"/>
                      <a:pt x="237" y="273"/>
                    </a:cubicBezTo>
                    <a:cubicBezTo>
                      <a:pt x="241" y="275"/>
                      <a:pt x="242" y="281"/>
                      <a:pt x="241" y="283"/>
                    </a:cubicBezTo>
                    <a:cubicBezTo>
                      <a:pt x="242" y="286"/>
                      <a:pt x="242" y="289"/>
                      <a:pt x="243" y="292"/>
                    </a:cubicBezTo>
                    <a:cubicBezTo>
                      <a:pt x="244" y="293"/>
                      <a:pt x="248" y="296"/>
                      <a:pt x="249" y="298"/>
                    </a:cubicBezTo>
                    <a:cubicBezTo>
                      <a:pt x="250" y="302"/>
                      <a:pt x="250" y="310"/>
                      <a:pt x="258" y="310"/>
                    </a:cubicBezTo>
                    <a:cubicBezTo>
                      <a:pt x="256" y="313"/>
                      <a:pt x="258" y="316"/>
                      <a:pt x="258" y="321"/>
                    </a:cubicBezTo>
                    <a:cubicBezTo>
                      <a:pt x="260" y="321"/>
                      <a:pt x="261" y="319"/>
                      <a:pt x="264" y="319"/>
                    </a:cubicBezTo>
                    <a:cubicBezTo>
                      <a:pt x="263" y="321"/>
                      <a:pt x="265" y="321"/>
                      <a:pt x="266" y="321"/>
                    </a:cubicBezTo>
                    <a:cubicBezTo>
                      <a:pt x="267" y="321"/>
                      <a:pt x="269" y="320"/>
                      <a:pt x="269" y="318"/>
                    </a:cubicBezTo>
                    <a:cubicBezTo>
                      <a:pt x="268" y="318"/>
                      <a:pt x="266" y="317"/>
                      <a:pt x="266" y="316"/>
                    </a:cubicBezTo>
                    <a:cubicBezTo>
                      <a:pt x="269" y="317"/>
                      <a:pt x="268" y="310"/>
                      <a:pt x="268" y="306"/>
                    </a:cubicBezTo>
                    <a:cubicBezTo>
                      <a:pt x="268" y="304"/>
                      <a:pt x="268" y="301"/>
                      <a:pt x="268" y="298"/>
                    </a:cubicBezTo>
                    <a:cubicBezTo>
                      <a:pt x="267" y="299"/>
                      <a:pt x="266" y="292"/>
                      <a:pt x="267" y="292"/>
                    </a:cubicBezTo>
                    <a:cubicBezTo>
                      <a:pt x="267" y="293"/>
                      <a:pt x="268" y="294"/>
                      <a:pt x="269" y="294"/>
                    </a:cubicBezTo>
                    <a:cubicBezTo>
                      <a:pt x="270" y="294"/>
                      <a:pt x="271" y="293"/>
                      <a:pt x="271" y="292"/>
                    </a:cubicBezTo>
                    <a:cubicBezTo>
                      <a:pt x="269" y="289"/>
                      <a:pt x="274" y="286"/>
                      <a:pt x="279" y="285"/>
                    </a:cubicBezTo>
                    <a:cubicBezTo>
                      <a:pt x="288" y="288"/>
                      <a:pt x="288" y="288"/>
                      <a:pt x="288" y="288"/>
                    </a:cubicBezTo>
                    <a:cubicBezTo>
                      <a:pt x="288" y="288"/>
                      <a:pt x="289" y="282"/>
                      <a:pt x="288" y="280"/>
                    </a:cubicBezTo>
                    <a:cubicBezTo>
                      <a:pt x="291" y="279"/>
                      <a:pt x="297" y="277"/>
                      <a:pt x="297" y="277"/>
                    </a:cubicBezTo>
                    <a:cubicBezTo>
                      <a:pt x="297" y="274"/>
                      <a:pt x="299" y="274"/>
                      <a:pt x="301" y="272"/>
                    </a:cubicBezTo>
                    <a:cubicBezTo>
                      <a:pt x="299" y="271"/>
                      <a:pt x="295" y="270"/>
                      <a:pt x="295" y="268"/>
                    </a:cubicBezTo>
                    <a:cubicBezTo>
                      <a:pt x="295" y="266"/>
                      <a:pt x="299" y="265"/>
                      <a:pt x="299" y="261"/>
                    </a:cubicBezTo>
                    <a:cubicBezTo>
                      <a:pt x="299" y="259"/>
                      <a:pt x="297" y="258"/>
                      <a:pt x="298" y="254"/>
                    </a:cubicBezTo>
                    <a:cubicBezTo>
                      <a:pt x="300" y="253"/>
                      <a:pt x="302" y="251"/>
                      <a:pt x="303" y="249"/>
                    </a:cubicBezTo>
                    <a:cubicBezTo>
                      <a:pt x="292" y="250"/>
                      <a:pt x="293" y="237"/>
                      <a:pt x="289" y="231"/>
                    </a:cubicBezTo>
                    <a:cubicBezTo>
                      <a:pt x="291" y="235"/>
                      <a:pt x="292" y="242"/>
                      <a:pt x="295" y="246"/>
                    </a:cubicBezTo>
                    <a:cubicBezTo>
                      <a:pt x="297" y="248"/>
                      <a:pt x="300" y="249"/>
                      <a:pt x="303" y="249"/>
                    </a:cubicBezTo>
                    <a:cubicBezTo>
                      <a:pt x="306" y="247"/>
                      <a:pt x="307" y="243"/>
                      <a:pt x="310" y="239"/>
                    </a:cubicBezTo>
                    <a:cubicBezTo>
                      <a:pt x="312" y="240"/>
                      <a:pt x="318" y="242"/>
                      <a:pt x="320" y="244"/>
                    </a:cubicBezTo>
                    <a:cubicBezTo>
                      <a:pt x="334" y="244"/>
                      <a:pt x="334" y="244"/>
                      <a:pt x="334" y="244"/>
                    </a:cubicBezTo>
                    <a:cubicBezTo>
                      <a:pt x="329" y="245"/>
                      <a:pt x="326" y="246"/>
                      <a:pt x="321" y="247"/>
                    </a:cubicBezTo>
                    <a:cubicBezTo>
                      <a:pt x="322" y="248"/>
                      <a:pt x="325" y="250"/>
                      <a:pt x="328" y="250"/>
                    </a:cubicBezTo>
                    <a:cubicBezTo>
                      <a:pt x="328" y="254"/>
                      <a:pt x="328" y="257"/>
                      <a:pt x="332" y="258"/>
                    </a:cubicBezTo>
                    <a:cubicBezTo>
                      <a:pt x="333" y="256"/>
                      <a:pt x="340" y="254"/>
                      <a:pt x="340" y="250"/>
                    </a:cubicBezTo>
                    <a:cubicBezTo>
                      <a:pt x="341" y="251"/>
                      <a:pt x="342" y="251"/>
                      <a:pt x="343" y="254"/>
                    </a:cubicBezTo>
                    <a:cubicBezTo>
                      <a:pt x="345" y="253"/>
                      <a:pt x="346" y="249"/>
                      <a:pt x="349" y="249"/>
                    </a:cubicBezTo>
                    <a:cubicBezTo>
                      <a:pt x="345" y="248"/>
                      <a:pt x="343" y="249"/>
                      <a:pt x="340" y="249"/>
                    </a:cubicBezTo>
                    <a:cubicBezTo>
                      <a:pt x="338" y="249"/>
                      <a:pt x="336" y="247"/>
                      <a:pt x="336" y="244"/>
                    </a:cubicBezTo>
                    <a:cubicBezTo>
                      <a:pt x="336" y="239"/>
                      <a:pt x="345" y="237"/>
                      <a:pt x="352" y="237"/>
                    </a:cubicBezTo>
                    <a:cubicBezTo>
                      <a:pt x="355" y="236"/>
                      <a:pt x="355" y="236"/>
                      <a:pt x="355" y="236"/>
                    </a:cubicBezTo>
                    <a:cubicBezTo>
                      <a:pt x="355" y="236"/>
                      <a:pt x="356" y="235"/>
                      <a:pt x="357" y="235"/>
                    </a:cubicBezTo>
                    <a:cubicBezTo>
                      <a:pt x="355" y="237"/>
                      <a:pt x="354" y="238"/>
                      <a:pt x="352" y="240"/>
                    </a:cubicBezTo>
                    <a:cubicBezTo>
                      <a:pt x="352" y="240"/>
                      <a:pt x="355" y="242"/>
                      <a:pt x="356" y="242"/>
                    </a:cubicBezTo>
                    <a:cubicBezTo>
                      <a:pt x="355" y="245"/>
                      <a:pt x="353" y="247"/>
                      <a:pt x="350" y="249"/>
                    </a:cubicBezTo>
                    <a:cubicBezTo>
                      <a:pt x="349" y="254"/>
                      <a:pt x="355" y="253"/>
                      <a:pt x="359" y="257"/>
                    </a:cubicBezTo>
                    <a:cubicBezTo>
                      <a:pt x="362" y="260"/>
                      <a:pt x="368" y="262"/>
                      <a:pt x="373" y="265"/>
                    </a:cubicBezTo>
                    <a:cubicBezTo>
                      <a:pt x="378" y="267"/>
                      <a:pt x="383" y="271"/>
                      <a:pt x="383" y="279"/>
                    </a:cubicBezTo>
                    <a:cubicBezTo>
                      <a:pt x="382" y="280"/>
                      <a:pt x="374" y="285"/>
                      <a:pt x="370" y="285"/>
                    </a:cubicBezTo>
                    <a:cubicBezTo>
                      <a:pt x="369" y="285"/>
                      <a:pt x="365" y="286"/>
                      <a:pt x="364" y="286"/>
                    </a:cubicBezTo>
                    <a:cubicBezTo>
                      <a:pt x="361" y="286"/>
                      <a:pt x="360" y="285"/>
                      <a:pt x="359" y="283"/>
                    </a:cubicBezTo>
                    <a:cubicBezTo>
                      <a:pt x="355" y="283"/>
                      <a:pt x="352" y="281"/>
                      <a:pt x="348" y="281"/>
                    </a:cubicBezTo>
                    <a:cubicBezTo>
                      <a:pt x="348" y="281"/>
                      <a:pt x="348" y="279"/>
                      <a:pt x="348" y="278"/>
                    </a:cubicBezTo>
                    <a:cubicBezTo>
                      <a:pt x="348" y="278"/>
                      <a:pt x="346" y="280"/>
                      <a:pt x="345" y="280"/>
                    </a:cubicBezTo>
                    <a:cubicBezTo>
                      <a:pt x="344" y="280"/>
                      <a:pt x="341" y="278"/>
                      <a:pt x="341" y="277"/>
                    </a:cubicBezTo>
                    <a:cubicBezTo>
                      <a:pt x="336" y="280"/>
                      <a:pt x="321" y="277"/>
                      <a:pt x="315" y="283"/>
                    </a:cubicBezTo>
                    <a:cubicBezTo>
                      <a:pt x="303" y="283"/>
                      <a:pt x="303" y="283"/>
                      <a:pt x="303" y="283"/>
                    </a:cubicBezTo>
                    <a:cubicBezTo>
                      <a:pt x="303" y="284"/>
                      <a:pt x="301" y="285"/>
                      <a:pt x="301" y="285"/>
                    </a:cubicBezTo>
                    <a:cubicBezTo>
                      <a:pt x="303" y="286"/>
                      <a:pt x="304" y="286"/>
                      <a:pt x="306" y="287"/>
                    </a:cubicBezTo>
                    <a:cubicBezTo>
                      <a:pt x="306" y="290"/>
                      <a:pt x="302" y="289"/>
                      <a:pt x="299" y="289"/>
                    </a:cubicBezTo>
                    <a:cubicBezTo>
                      <a:pt x="299" y="289"/>
                      <a:pt x="295" y="289"/>
                      <a:pt x="291" y="289"/>
                    </a:cubicBezTo>
                    <a:cubicBezTo>
                      <a:pt x="287" y="289"/>
                      <a:pt x="285" y="290"/>
                      <a:pt x="285" y="296"/>
                    </a:cubicBezTo>
                    <a:cubicBezTo>
                      <a:pt x="285" y="300"/>
                      <a:pt x="289" y="300"/>
                      <a:pt x="287" y="303"/>
                    </a:cubicBezTo>
                    <a:cubicBezTo>
                      <a:pt x="287" y="305"/>
                      <a:pt x="290" y="310"/>
                      <a:pt x="292" y="310"/>
                    </a:cubicBezTo>
                    <a:cubicBezTo>
                      <a:pt x="291" y="312"/>
                      <a:pt x="291" y="312"/>
                      <a:pt x="291" y="314"/>
                    </a:cubicBezTo>
                    <a:cubicBezTo>
                      <a:pt x="291" y="314"/>
                      <a:pt x="293" y="314"/>
                      <a:pt x="295" y="314"/>
                    </a:cubicBezTo>
                    <a:cubicBezTo>
                      <a:pt x="295" y="317"/>
                      <a:pt x="307" y="324"/>
                      <a:pt x="308" y="324"/>
                    </a:cubicBezTo>
                    <a:cubicBezTo>
                      <a:pt x="310" y="324"/>
                      <a:pt x="312" y="327"/>
                      <a:pt x="315" y="327"/>
                    </a:cubicBezTo>
                    <a:cubicBezTo>
                      <a:pt x="316" y="327"/>
                      <a:pt x="317" y="325"/>
                      <a:pt x="319" y="325"/>
                    </a:cubicBezTo>
                    <a:cubicBezTo>
                      <a:pt x="318" y="323"/>
                      <a:pt x="319" y="320"/>
                      <a:pt x="322" y="320"/>
                    </a:cubicBezTo>
                    <a:cubicBezTo>
                      <a:pt x="328" y="320"/>
                      <a:pt x="326" y="327"/>
                      <a:pt x="333" y="327"/>
                    </a:cubicBezTo>
                    <a:cubicBezTo>
                      <a:pt x="340" y="327"/>
                      <a:pt x="342" y="323"/>
                      <a:pt x="345" y="323"/>
                    </a:cubicBezTo>
                    <a:cubicBezTo>
                      <a:pt x="347" y="323"/>
                      <a:pt x="349" y="322"/>
                      <a:pt x="349" y="321"/>
                    </a:cubicBezTo>
                    <a:cubicBezTo>
                      <a:pt x="353" y="321"/>
                      <a:pt x="353" y="321"/>
                      <a:pt x="353" y="321"/>
                    </a:cubicBezTo>
                    <a:cubicBezTo>
                      <a:pt x="352" y="323"/>
                      <a:pt x="353" y="327"/>
                      <a:pt x="353" y="329"/>
                    </a:cubicBezTo>
                    <a:cubicBezTo>
                      <a:pt x="353" y="329"/>
                      <a:pt x="353" y="329"/>
                      <a:pt x="352" y="329"/>
                    </a:cubicBezTo>
                    <a:cubicBezTo>
                      <a:pt x="352" y="330"/>
                      <a:pt x="352" y="331"/>
                      <a:pt x="352" y="332"/>
                    </a:cubicBezTo>
                    <a:cubicBezTo>
                      <a:pt x="352" y="334"/>
                      <a:pt x="353" y="336"/>
                      <a:pt x="355" y="336"/>
                    </a:cubicBezTo>
                    <a:cubicBezTo>
                      <a:pt x="355" y="337"/>
                      <a:pt x="355" y="338"/>
                      <a:pt x="355" y="339"/>
                    </a:cubicBezTo>
                    <a:cubicBezTo>
                      <a:pt x="354" y="342"/>
                      <a:pt x="353" y="343"/>
                      <a:pt x="352" y="346"/>
                    </a:cubicBezTo>
                    <a:cubicBezTo>
                      <a:pt x="351" y="355"/>
                      <a:pt x="348" y="359"/>
                      <a:pt x="348" y="359"/>
                    </a:cubicBezTo>
                    <a:cubicBezTo>
                      <a:pt x="348" y="360"/>
                      <a:pt x="348" y="360"/>
                      <a:pt x="348" y="360"/>
                    </a:cubicBezTo>
                    <a:cubicBezTo>
                      <a:pt x="346" y="365"/>
                      <a:pt x="324" y="365"/>
                      <a:pt x="324" y="365"/>
                    </a:cubicBezTo>
                    <a:cubicBezTo>
                      <a:pt x="317" y="367"/>
                      <a:pt x="314" y="370"/>
                      <a:pt x="306" y="370"/>
                    </a:cubicBezTo>
                    <a:cubicBezTo>
                      <a:pt x="301" y="370"/>
                      <a:pt x="288" y="364"/>
                      <a:pt x="287" y="364"/>
                    </a:cubicBezTo>
                    <a:cubicBezTo>
                      <a:pt x="287" y="363"/>
                      <a:pt x="287" y="363"/>
                      <a:pt x="287" y="363"/>
                    </a:cubicBezTo>
                    <a:cubicBezTo>
                      <a:pt x="282" y="362"/>
                      <a:pt x="275" y="363"/>
                      <a:pt x="272" y="359"/>
                    </a:cubicBezTo>
                    <a:cubicBezTo>
                      <a:pt x="269" y="356"/>
                      <a:pt x="271" y="352"/>
                      <a:pt x="263" y="352"/>
                    </a:cubicBezTo>
                    <a:cubicBezTo>
                      <a:pt x="258" y="352"/>
                      <a:pt x="256" y="358"/>
                      <a:pt x="250" y="358"/>
                    </a:cubicBezTo>
                    <a:cubicBezTo>
                      <a:pt x="250" y="360"/>
                      <a:pt x="250" y="361"/>
                      <a:pt x="250" y="363"/>
                    </a:cubicBezTo>
                    <a:cubicBezTo>
                      <a:pt x="250" y="365"/>
                      <a:pt x="249" y="376"/>
                      <a:pt x="247" y="376"/>
                    </a:cubicBezTo>
                    <a:cubicBezTo>
                      <a:pt x="242" y="376"/>
                      <a:pt x="237" y="370"/>
                      <a:pt x="231" y="368"/>
                    </a:cubicBezTo>
                    <a:cubicBezTo>
                      <a:pt x="228" y="367"/>
                      <a:pt x="225" y="369"/>
                      <a:pt x="222" y="367"/>
                    </a:cubicBezTo>
                    <a:cubicBezTo>
                      <a:pt x="220" y="364"/>
                      <a:pt x="221" y="358"/>
                      <a:pt x="217" y="357"/>
                    </a:cubicBezTo>
                    <a:cubicBezTo>
                      <a:pt x="213" y="354"/>
                      <a:pt x="205" y="353"/>
                      <a:pt x="197" y="353"/>
                    </a:cubicBezTo>
                    <a:cubicBezTo>
                      <a:pt x="197" y="353"/>
                      <a:pt x="197" y="353"/>
                      <a:pt x="197" y="353"/>
                    </a:cubicBezTo>
                    <a:cubicBezTo>
                      <a:pt x="195" y="353"/>
                      <a:pt x="191" y="347"/>
                      <a:pt x="189" y="347"/>
                    </a:cubicBezTo>
                    <a:cubicBezTo>
                      <a:pt x="188" y="347"/>
                      <a:pt x="185" y="345"/>
                      <a:pt x="185" y="344"/>
                    </a:cubicBezTo>
                    <a:cubicBezTo>
                      <a:pt x="185" y="343"/>
                      <a:pt x="189" y="335"/>
                      <a:pt x="190" y="335"/>
                    </a:cubicBezTo>
                    <a:cubicBezTo>
                      <a:pt x="189" y="332"/>
                      <a:pt x="186" y="330"/>
                      <a:pt x="186" y="327"/>
                    </a:cubicBezTo>
                    <a:cubicBezTo>
                      <a:pt x="186" y="326"/>
                      <a:pt x="188" y="325"/>
                      <a:pt x="189" y="324"/>
                    </a:cubicBezTo>
                    <a:cubicBezTo>
                      <a:pt x="189" y="321"/>
                      <a:pt x="189" y="321"/>
                      <a:pt x="189" y="321"/>
                    </a:cubicBezTo>
                    <a:cubicBezTo>
                      <a:pt x="187" y="321"/>
                      <a:pt x="180" y="317"/>
                      <a:pt x="180" y="316"/>
                    </a:cubicBezTo>
                    <a:cubicBezTo>
                      <a:pt x="174" y="319"/>
                      <a:pt x="168" y="321"/>
                      <a:pt x="161" y="321"/>
                    </a:cubicBezTo>
                    <a:cubicBezTo>
                      <a:pt x="157" y="321"/>
                      <a:pt x="150" y="321"/>
                      <a:pt x="146" y="321"/>
                    </a:cubicBezTo>
                    <a:cubicBezTo>
                      <a:pt x="139" y="321"/>
                      <a:pt x="125" y="325"/>
                      <a:pt x="119" y="328"/>
                    </a:cubicBezTo>
                    <a:cubicBezTo>
                      <a:pt x="118" y="329"/>
                      <a:pt x="109" y="333"/>
                      <a:pt x="107" y="336"/>
                    </a:cubicBezTo>
                    <a:cubicBezTo>
                      <a:pt x="105" y="339"/>
                      <a:pt x="104" y="332"/>
                      <a:pt x="103" y="332"/>
                    </a:cubicBezTo>
                    <a:cubicBezTo>
                      <a:pt x="101" y="332"/>
                      <a:pt x="94" y="333"/>
                      <a:pt x="91" y="333"/>
                    </a:cubicBezTo>
                    <a:cubicBezTo>
                      <a:pt x="87" y="333"/>
                      <a:pt x="84" y="333"/>
                      <a:pt x="82" y="330"/>
                    </a:cubicBezTo>
                    <a:cubicBezTo>
                      <a:pt x="78" y="333"/>
                      <a:pt x="77" y="346"/>
                      <a:pt x="72" y="348"/>
                    </a:cubicBezTo>
                    <a:cubicBezTo>
                      <a:pt x="69" y="350"/>
                      <a:pt x="66" y="349"/>
                      <a:pt x="62" y="351"/>
                    </a:cubicBezTo>
                    <a:cubicBezTo>
                      <a:pt x="60" y="352"/>
                      <a:pt x="60" y="357"/>
                      <a:pt x="54" y="357"/>
                    </a:cubicBezTo>
                    <a:cubicBezTo>
                      <a:pt x="55" y="363"/>
                      <a:pt x="54" y="373"/>
                      <a:pt x="54" y="378"/>
                    </a:cubicBezTo>
                    <a:cubicBezTo>
                      <a:pt x="54" y="386"/>
                      <a:pt x="46" y="386"/>
                      <a:pt x="43" y="392"/>
                    </a:cubicBezTo>
                    <a:cubicBezTo>
                      <a:pt x="42" y="393"/>
                      <a:pt x="43" y="395"/>
                      <a:pt x="41" y="396"/>
                    </a:cubicBezTo>
                    <a:cubicBezTo>
                      <a:pt x="37" y="397"/>
                      <a:pt x="33" y="398"/>
                      <a:pt x="31" y="399"/>
                    </a:cubicBezTo>
                    <a:cubicBezTo>
                      <a:pt x="29" y="400"/>
                      <a:pt x="28" y="402"/>
                      <a:pt x="28" y="406"/>
                    </a:cubicBezTo>
                    <a:cubicBezTo>
                      <a:pt x="19" y="408"/>
                      <a:pt x="21" y="423"/>
                      <a:pt x="16" y="429"/>
                    </a:cubicBezTo>
                    <a:cubicBezTo>
                      <a:pt x="13" y="432"/>
                      <a:pt x="9" y="431"/>
                      <a:pt x="9" y="436"/>
                    </a:cubicBezTo>
                    <a:cubicBezTo>
                      <a:pt x="7" y="440"/>
                      <a:pt x="8" y="444"/>
                      <a:pt x="4" y="446"/>
                    </a:cubicBezTo>
                    <a:cubicBezTo>
                      <a:pt x="3" y="448"/>
                      <a:pt x="1" y="450"/>
                      <a:pt x="1" y="452"/>
                    </a:cubicBezTo>
                    <a:cubicBezTo>
                      <a:pt x="1" y="454"/>
                      <a:pt x="4" y="455"/>
                      <a:pt x="6" y="455"/>
                    </a:cubicBezTo>
                    <a:cubicBezTo>
                      <a:pt x="6" y="463"/>
                      <a:pt x="8" y="468"/>
                      <a:pt x="8" y="477"/>
                    </a:cubicBezTo>
                    <a:cubicBezTo>
                      <a:pt x="8" y="484"/>
                      <a:pt x="7" y="491"/>
                      <a:pt x="5" y="496"/>
                    </a:cubicBezTo>
                    <a:cubicBezTo>
                      <a:pt x="4" y="499"/>
                      <a:pt x="0" y="504"/>
                      <a:pt x="0" y="508"/>
                    </a:cubicBezTo>
                    <a:cubicBezTo>
                      <a:pt x="0" y="509"/>
                      <a:pt x="1" y="508"/>
                      <a:pt x="1" y="510"/>
                    </a:cubicBezTo>
                    <a:cubicBezTo>
                      <a:pt x="2" y="510"/>
                      <a:pt x="9" y="515"/>
                      <a:pt x="4" y="517"/>
                    </a:cubicBezTo>
                    <a:cubicBezTo>
                      <a:pt x="4" y="518"/>
                      <a:pt x="6" y="525"/>
                      <a:pt x="13" y="532"/>
                    </a:cubicBezTo>
                    <a:cubicBezTo>
                      <a:pt x="13" y="533"/>
                      <a:pt x="28" y="547"/>
                      <a:pt x="28" y="555"/>
                    </a:cubicBezTo>
                    <a:cubicBezTo>
                      <a:pt x="32" y="550"/>
                      <a:pt x="33" y="550"/>
                      <a:pt x="29" y="555"/>
                    </a:cubicBezTo>
                    <a:cubicBezTo>
                      <a:pt x="32" y="564"/>
                      <a:pt x="48" y="563"/>
                      <a:pt x="41" y="573"/>
                    </a:cubicBezTo>
                    <a:cubicBezTo>
                      <a:pt x="42" y="574"/>
                      <a:pt x="66" y="596"/>
                      <a:pt x="67" y="594"/>
                    </a:cubicBezTo>
                    <a:cubicBezTo>
                      <a:pt x="67" y="591"/>
                      <a:pt x="85" y="585"/>
                      <a:pt x="94" y="585"/>
                    </a:cubicBezTo>
                    <a:cubicBezTo>
                      <a:pt x="98" y="585"/>
                      <a:pt x="101" y="586"/>
                      <a:pt x="101" y="590"/>
                    </a:cubicBezTo>
                    <a:cubicBezTo>
                      <a:pt x="105" y="591"/>
                      <a:pt x="107" y="589"/>
                      <a:pt x="109" y="587"/>
                    </a:cubicBezTo>
                    <a:cubicBezTo>
                      <a:pt x="115" y="584"/>
                      <a:pt x="122" y="579"/>
                      <a:pt x="129" y="578"/>
                    </a:cubicBezTo>
                    <a:cubicBezTo>
                      <a:pt x="131" y="577"/>
                      <a:pt x="140" y="575"/>
                      <a:pt x="140" y="576"/>
                    </a:cubicBezTo>
                    <a:cubicBezTo>
                      <a:pt x="151" y="571"/>
                      <a:pt x="149" y="578"/>
                      <a:pt x="154" y="578"/>
                    </a:cubicBezTo>
                    <a:cubicBezTo>
                      <a:pt x="154" y="585"/>
                      <a:pt x="158" y="590"/>
                      <a:pt x="163" y="590"/>
                    </a:cubicBezTo>
                    <a:cubicBezTo>
                      <a:pt x="164" y="590"/>
                      <a:pt x="181" y="590"/>
                      <a:pt x="181" y="590"/>
                    </a:cubicBezTo>
                    <a:cubicBezTo>
                      <a:pt x="181" y="590"/>
                      <a:pt x="181" y="590"/>
                      <a:pt x="181" y="590"/>
                    </a:cubicBezTo>
                    <a:cubicBezTo>
                      <a:pt x="181" y="592"/>
                      <a:pt x="181" y="595"/>
                      <a:pt x="182" y="595"/>
                    </a:cubicBezTo>
                    <a:cubicBezTo>
                      <a:pt x="184" y="595"/>
                      <a:pt x="186" y="595"/>
                      <a:pt x="189" y="595"/>
                    </a:cubicBezTo>
                    <a:cubicBezTo>
                      <a:pt x="188" y="599"/>
                      <a:pt x="189" y="609"/>
                      <a:pt x="188" y="610"/>
                    </a:cubicBezTo>
                    <a:cubicBezTo>
                      <a:pt x="187" y="610"/>
                      <a:pt x="187" y="610"/>
                      <a:pt x="187" y="610"/>
                    </a:cubicBezTo>
                    <a:cubicBezTo>
                      <a:pt x="186" y="612"/>
                      <a:pt x="185" y="613"/>
                      <a:pt x="185" y="615"/>
                    </a:cubicBezTo>
                    <a:cubicBezTo>
                      <a:pt x="185" y="619"/>
                      <a:pt x="186" y="620"/>
                      <a:pt x="186" y="620"/>
                    </a:cubicBezTo>
                    <a:cubicBezTo>
                      <a:pt x="186" y="620"/>
                      <a:pt x="187" y="620"/>
                      <a:pt x="187" y="620"/>
                    </a:cubicBezTo>
                    <a:cubicBezTo>
                      <a:pt x="189" y="629"/>
                      <a:pt x="181" y="628"/>
                      <a:pt x="181" y="636"/>
                    </a:cubicBezTo>
                    <a:cubicBezTo>
                      <a:pt x="181" y="648"/>
                      <a:pt x="197" y="662"/>
                      <a:pt x="197" y="663"/>
                    </a:cubicBezTo>
                    <a:cubicBezTo>
                      <a:pt x="197" y="663"/>
                      <a:pt x="198" y="663"/>
                      <a:pt x="198" y="662"/>
                    </a:cubicBezTo>
                    <a:cubicBezTo>
                      <a:pt x="199" y="666"/>
                      <a:pt x="207" y="670"/>
                      <a:pt x="204" y="671"/>
                    </a:cubicBezTo>
                    <a:cubicBezTo>
                      <a:pt x="204" y="671"/>
                      <a:pt x="204" y="682"/>
                      <a:pt x="205" y="682"/>
                    </a:cubicBezTo>
                    <a:cubicBezTo>
                      <a:pt x="208" y="689"/>
                      <a:pt x="213" y="692"/>
                      <a:pt x="213" y="700"/>
                    </a:cubicBezTo>
                    <a:cubicBezTo>
                      <a:pt x="213" y="703"/>
                      <a:pt x="211" y="705"/>
                      <a:pt x="211" y="707"/>
                    </a:cubicBezTo>
                    <a:cubicBezTo>
                      <a:pt x="211" y="713"/>
                      <a:pt x="215" y="717"/>
                      <a:pt x="215" y="723"/>
                    </a:cubicBezTo>
                    <a:cubicBezTo>
                      <a:pt x="215" y="730"/>
                      <a:pt x="209" y="742"/>
                      <a:pt x="204" y="746"/>
                    </a:cubicBezTo>
                    <a:cubicBezTo>
                      <a:pt x="204" y="759"/>
                      <a:pt x="204" y="759"/>
                      <a:pt x="204" y="759"/>
                    </a:cubicBezTo>
                    <a:cubicBezTo>
                      <a:pt x="201" y="761"/>
                      <a:pt x="201" y="775"/>
                      <a:pt x="201" y="775"/>
                    </a:cubicBezTo>
                    <a:cubicBezTo>
                      <a:pt x="201" y="776"/>
                      <a:pt x="200" y="777"/>
                      <a:pt x="200" y="778"/>
                    </a:cubicBezTo>
                    <a:cubicBezTo>
                      <a:pt x="200" y="780"/>
                      <a:pt x="210" y="806"/>
                      <a:pt x="215" y="811"/>
                    </a:cubicBezTo>
                    <a:cubicBezTo>
                      <a:pt x="216" y="812"/>
                      <a:pt x="217" y="813"/>
                      <a:pt x="219" y="813"/>
                    </a:cubicBezTo>
                    <a:cubicBezTo>
                      <a:pt x="219" y="814"/>
                      <a:pt x="219" y="815"/>
                      <a:pt x="219" y="817"/>
                    </a:cubicBezTo>
                    <a:cubicBezTo>
                      <a:pt x="219" y="819"/>
                      <a:pt x="217" y="821"/>
                      <a:pt x="217" y="825"/>
                    </a:cubicBezTo>
                    <a:cubicBezTo>
                      <a:pt x="217" y="832"/>
                      <a:pt x="221" y="836"/>
                      <a:pt x="221" y="842"/>
                    </a:cubicBezTo>
                    <a:cubicBezTo>
                      <a:pt x="221" y="852"/>
                      <a:pt x="222" y="857"/>
                      <a:pt x="227" y="867"/>
                    </a:cubicBezTo>
                    <a:cubicBezTo>
                      <a:pt x="229" y="869"/>
                      <a:pt x="230" y="867"/>
                      <a:pt x="231" y="870"/>
                    </a:cubicBezTo>
                    <a:cubicBezTo>
                      <a:pt x="231" y="868"/>
                      <a:pt x="232" y="881"/>
                      <a:pt x="235" y="886"/>
                    </a:cubicBezTo>
                    <a:cubicBezTo>
                      <a:pt x="238" y="891"/>
                      <a:pt x="240" y="902"/>
                      <a:pt x="239" y="904"/>
                    </a:cubicBezTo>
                    <a:cubicBezTo>
                      <a:pt x="242" y="911"/>
                      <a:pt x="242" y="911"/>
                      <a:pt x="242" y="911"/>
                    </a:cubicBezTo>
                    <a:cubicBezTo>
                      <a:pt x="238" y="915"/>
                      <a:pt x="245" y="920"/>
                      <a:pt x="249" y="920"/>
                    </a:cubicBezTo>
                    <a:cubicBezTo>
                      <a:pt x="250" y="920"/>
                      <a:pt x="266" y="917"/>
                      <a:pt x="266" y="915"/>
                    </a:cubicBezTo>
                    <a:cubicBezTo>
                      <a:pt x="268" y="915"/>
                      <a:pt x="269" y="915"/>
                      <a:pt x="271" y="917"/>
                    </a:cubicBezTo>
                    <a:cubicBezTo>
                      <a:pt x="274" y="915"/>
                      <a:pt x="275" y="915"/>
                      <a:pt x="277" y="915"/>
                    </a:cubicBezTo>
                    <a:cubicBezTo>
                      <a:pt x="280" y="915"/>
                      <a:pt x="283" y="915"/>
                      <a:pt x="290" y="915"/>
                    </a:cubicBezTo>
                    <a:cubicBezTo>
                      <a:pt x="290" y="909"/>
                      <a:pt x="299" y="914"/>
                      <a:pt x="300" y="910"/>
                    </a:cubicBezTo>
                    <a:cubicBezTo>
                      <a:pt x="306" y="899"/>
                      <a:pt x="314" y="898"/>
                      <a:pt x="322" y="888"/>
                    </a:cubicBezTo>
                    <a:cubicBezTo>
                      <a:pt x="323" y="885"/>
                      <a:pt x="332" y="869"/>
                      <a:pt x="336" y="868"/>
                    </a:cubicBezTo>
                    <a:cubicBezTo>
                      <a:pt x="336" y="867"/>
                      <a:pt x="341" y="855"/>
                      <a:pt x="341" y="855"/>
                    </a:cubicBezTo>
                    <a:cubicBezTo>
                      <a:pt x="343" y="848"/>
                      <a:pt x="343" y="848"/>
                      <a:pt x="343" y="848"/>
                    </a:cubicBezTo>
                    <a:cubicBezTo>
                      <a:pt x="341" y="847"/>
                      <a:pt x="340" y="846"/>
                      <a:pt x="340" y="844"/>
                    </a:cubicBezTo>
                    <a:cubicBezTo>
                      <a:pt x="340" y="839"/>
                      <a:pt x="347" y="840"/>
                      <a:pt x="351" y="839"/>
                    </a:cubicBezTo>
                    <a:cubicBezTo>
                      <a:pt x="354" y="838"/>
                      <a:pt x="362" y="829"/>
                      <a:pt x="362" y="827"/>
                    </a:cubicBezTo>
                    <a:cubicBezTo>
                      <a:pt x="362" y="826"/>
                      <a:pt x="361" y="815"/>
                      <a:pt x="361" y="812"/>
                    </a:cubicBezTo>
                    <a:cubicBezTo>
                      <a:pt x="361" y="810"/>
                      <a:pt x="361" y="809"/>
                      <a:pt x="362" y="807"/>
                    </a:cubicBezTo>
                    <a:cubicBezTo>
                      <a:pt x="361" y="806"/>
                      <a:pt x="357" y="801"/>
                      <a:pt x="357" y="800"/>
                    </a:cubicBezTo>
                    <a:cubicBezTo>
                      <a:pt x="357" y="787"/>
                      <a:pt x="373" y="786"/>
                      <a:pt x="375" y="775"/>
                    </a:cubicBezTo>
                    <a:cubicBezTo>
                      <a:pt x="387" y="775"/>
                      <a:pt x="401" y="763"/>
                      <a:pt x="401" y="748"/>
                    </a:cubicBezTo>
                    <a:cubicBezTo>
                      <a:pt x="401" y="739"/>
                      <a:pt x="402" y="720"/>
                      <a:pt x="402" y="717"/>
                    </a:cubicBezTo>
                    <a:cubicBezTo>
                      <a:pt x="401" y="718"/>
                      <a:pt x="401" y="717"/>
                      <a:pt x="402" y="716"/>
                    </a:cubicBezTo>
                    <a:cubicBezTo>
                      <a:pt x="397" y="711"/>
                      <a:pt x="394" y="709"/>
                      <a:pt x="394" y="706"/>
                    </a:cubicBezTo>
                    <a:cubicBezTo>
                      <a:pt x="394" y="703"/>
                      <a:pt x="393" y="680"/>
                      <a:pt x="393" y="680"/>
                    </a:cubicBezTo>
                    <a:cubicBezTo>
                      <a:pt x="393" y="677"/>
                      <a:pt x="390" y="677"/>
                      <a:pt x="390" y="675"/>
                    </a:cubicBezTo>
                    <a:cubicBezTo>
                      <a:pt x="390" y="672"/>
                      <a:pt x="395" y="669"/>
                      <a:pt x="396" y="665"/>
                    </a:cubicBezTo>
                    <a:cubicBezTo>
                      <a:pt x="395" y="665"/>
                      <a:pt x="404" y="649"/>
                      <a:pt x="409" y="642"/>
                    </a:cubicBezTo>
                    <a:cubicBezTo>
                      <a:pt x="409" y="641"/>
                      <a:pt x="409" y="641"/>
                      <a:pt x="409" y="641"/>
                    </a:cubicBezTo>
                    <a:cubicBezTo>
                      <a:pt x="411" y="637"/>
                      <a:pt x="414" y="634"/>
                      <a:pt x="417" y="630"/>
                    </a:cubicBezTo>
                    <a:cubicBezTo>
                      <a:pt x="419" y="628"/>
                      <a:pt x="423" y="626"/>
                      <a:pt x="425" y="622"/>
                    </a:cubicBezTo>
                    <a:cubicBezTo>
                      <a:pt x="428" y="614"/>
                      <a:pt x="439" y="610"/>
                      <a:pt x="446" y="602"/>
                    </a:cubicBezTo>
                    <a:cubicBezTo>
                      <a:pt x="452" y="596"/>
                      <a:pt x="457" y="589"/>
                      <a:pt x="459" y="578"/>
                    </a:cubicBezTo>
                    <a:cubicBezTo>
                      <a:pt x="463" y="565"/>
                      <a:pt x="475" y="552"/>
                      <a:pt x="475" y="534"/>
                    </a:cubicBezTo>
                    <a:cubicBezTo>
                      <a:pt x="475" y="531"/>
                      <a:pt x="474" y="529"/>
                      <a:pt x="471" y="526"/>
                    </a:cubicBezTo>
                    <a:cubicBezTo>
                      <a:pt x="467" y="532"/>
                      <a:pt x="451" y="534"/>
                      <a:pt x="444" y="534"/>
                    </a:cubicBezTo>
                    <a:cubicBezTo>
                      <a:pt x="444" y="534"/>
                      <a:pt x="434" y="538"/>
                      <a:pt x="429" y="538"/>
                    </a:cubicBezTo>
                    <a:cubicBezTo>
                      <a:pt x="426" y="538"/>
                      <a:pt x="424" y="536"/>
                      <a:pt x="422" y="533"/>
                    </a:cubicBezTo>
                    <a:cubicBezTo>
                      <a:pt x="421" y="533"/>
                      <a:pt x="418" y="522"/>
                      <a:pt x="418" y="522"/>
                    </a:cubicBezTo>
                    <a:cubicBezTo>
                      <a:pt x="417" y="522"/>
                      <a:pt x="417" y="522"/>
                      <a:pt x="417" y="522"/>
                    </a:cubicBezTo>
                    <a:cubicBezTo>
                      <a:pt x="413" y="517"/>
                      <a:pt x="413" y="517"/>
                      <a:pt x="413" y="517"/>
                    </a:cubicBezTo>
                    <a:cubicBezTo>
                      <a:pt x="411" y="515"/>
                      <a:pt x="405" y="506"/>
                      <a:pt x="402" y="504"/>
                    </a:cubicBezTo>
                    <a:cubicBezTo>
                      <a:pt x="400" y="503"/>
                      <a:pt x="395" y="504"/>
                      <a:pt x="394" y="501"/>
                    </a:cubicBezTo>
                    <a:cubicBezTo>
                      <a:pt x="393" y="497"/>
                      <a:pt x="390" y="495"/>
                      <a:pt x="389" y="492"/>
                    </a:cubicBezTo>
                    <a:cubicBezTo>
                      <a:pt x="389" y="491"/>
                      <a:pt x="389" y="481"/>
                      <a:pt x="388" y="479"/>
                    </a:cubicBezTo>
                    <a:cubicBezTo>
                      <a:pt x="386" y="479"/>
                      <a:pt x="386" y="479"/>
                      <a:pt x="386" y="479"/>
                    </a:cubicBezTo>
                    <a:cubicBezTo>
                      <a:pt x="386" y="478"/>
                      <a:pt x="387" y="478"/>
                      <a:pt x="387" y="478"/>
                    </a:cubicBezTo>
                    <a:cubicBezTo>
                      <a:pt x="373" y="471"/>
                      <a:pt x="374" y="463"/>
                      <a:pt x="374" y="452"/>
                    </a:cubicBezTo>
                    <a:cubicBezTo>
                      <a:pt x="374" y="451"/>
                      <a:pt x="373" y="448"/>
                      <a:pt x="372" y="444"/>
                    </a:cubicBezTo>
                    <a:cubicBezTo>
                      <a:pt x="371" y="444"/>
                      <a:pt x="369" y="442"/>
                      <a:pt x="369" y="440"/>
                    </a:cubicBezTo>
                    <a:cubicBezTo>
                      <a:pt x="366" y="440"/>
                      <a:pt x="363" y="434"/>
                      <a:pt x="360" y="429"/>
                    </a:cubicBezTo>
                    <a:cubicBezTo>
                      <a:pt x="361" y="429"/>
                      <a:pt x="361" y="428"/>
                      <a:pt x="362" y="428"/>
                    </a:cubicBezTo>
                    <a:cubicBezTo>
                      <a:pt x="361" y="427"/>
                      <a:pt x="352" y="416"/>
                      <a:pt x="352" y="413"/>
                    </a:cubicBezTo>
                    <a:cubicBezTo>
                      <a:pt x="352" y="409"/>
                      <a:pt x="349" y="401"/>
                      <a:pt x="347" y="400"/>
                    </a:cubicBezTo>
                    <a:cubicBezTo>
                      <a:pt x="344" y="398"/>
                      <a:pt x="345" y="395"/>
                      <a:pt x="343" y="392"/>
                    </a:cubicBezTo>
                    <a:cubicBezTo>
                      <a:pt x="343" y="391"/>
                      <a:pt x="342" y="391"/>
                      <a:pt x="342" y="391"/>
                    </a:cubicBezTo>
                    <a:cubicBezTo>
                      <a:pt x="343" y="392"/>
                      <a:pt x="346" y="396"/>
                      <a:pt x="349" y="396"/>
                    </a:cubicBezTo>
                    <a:cubicBezTo>
                      <a:pt x="355" y="381"/>
                      <a:pt x="355" y="381"/>
                      <a:pt x="355" y="381"/>
                    </a:cubicBezTo>
                    <a:cubicBezTo>
                      <a:pt x="357" y="382"/>
                      <a:pt x="351" y="395"/>
                      <a:pt x="356" y="397"/>
                    </a:cubicBezTo>
                    <a:cubicBezTo>
                      <a:pt x="358" y="403"/>
                      <a:pt x="366" y="408"/>
                      <a:pt x="366" y="416"/>
                    </a:cubicBezTo>
                    <a:cubicBezTo>
                      <a:pt x="371" y="416"/>
                      <a:pt x="369" y="420"/>
                      <a:pt x="373" y="424"/>
                    </a:cubicBezTo>
                    <a:cubicBezTo>
                      <a:pt x="376" y="428"/>
                      <a:pt x="385" y="435"/>
                      <a:pt x="385" y="442"/>
                    </a:cubicBezTo>
                    <a:cubicBezTo>
                      <a:pt x="385" y="455"/>
                      <a:pt x="397" y="457"/>
                      <a:pt x="400" y="468"/>
                    </a:cubicBezTo>
                    <a:cubicBezTo>
                      <a:pt x="403" y="479"/>
                      <a:pt x="411" y="481"/>
                      <a:pt x="414" y="492"/>
                    </a:cubicBezTo>
                    <a:cubicBezTo>
                      <a:pt x="414" y="494"/>
                      <a:pt x="414" y="494"/>
                      <a:pt x="414" y="494"/>
                    </a:cubicBezTo>
                    <a:cubicBezTo>
                      <a:pt x="417" y="503"/>
                      <a:pt x="420" y="515"/>
                      <a:pt x="422" y="527"/>
                    </a:cubicBezTo>
                    <a:cubicBezTo>
                      <a:pt x="426" y="525"/>
                      <a:pt x="430" y="519"/>
                      <a:pt x="437" y="516"/>
                    </a:cubicBezTo>
                    <a:cubicBezTo>
                      <a:pt x="448" y="513"/>
                      <a:pt x="453" y="511"/>
                      <a:pt x="463" y="506"/>
                    </a:cubicBezTo>
                    <a:cubicBezTo>
                      <a:pt x="470" y="503"/>
                      <a:pt x="479" y="502"/>
                      <a:pt x="482" y="492"/>
                    </a:cubicBezTo>
                    <a:cubicBezTo>
                      <a:pt x="483" y="491"/>
                      <a:pt x="482" y="492"/>
                      <a:pt x="483" y="492"/>
                    </a:cubicBezTo>
                    <a:cubicBezTo>
                      <a:pt x="483" y="489"/>
                      <a:pt x="504" y="478"/>
                      <a:pt x="506" y="477"/>
                    </a:cubicBezTo>
                    <a:cubicBezTo>
                      <a:pt x="504" y="474"/>
                      <a:pt x="513" y="469"/>
                      <a:pt x="516" y="469"/>
                    </a:cubicBezTo>
                    <a:cubicBezTo>
                      <a:pt x="516" y="457"/>
                      <a:pt x="527" y="450"/>
                      <a:pt x="527" y="440"/>
                    </a:cubicBezTo>
                    <a:cubicBezTo>
                      <a:pt x="527" y="433"/>
                      <a:pt x="518" y="433"/>
                      <a:pt x="512" y="430"/>
                    </a:cubicBezTo>
                    <a:cubicBezTo>
                      <a:pt x="506" y="428"/>
                      <a:pt x="503" y="422"/>
                      <a:pt x="503" y="417"/>
                    </a:cubicBezTo>
                    <a:cubicBezTo>
                      <a:pt x="503" y="417"/>
                      <a:pt x="503" y="415"/>
                      <a:pt x="502" y="414"/>
                    </a:cubicBezTo>
                    <a:cubicBezTo>
                      <a:pt x="503" y="415"/>
                      <a:pt x="499" y="409"/>
                      <a:pt x="498" y="409"/>
                    </a:cubicBezTo>
                    <a:cubicBezTo>
                      <a:pt x="498" y="409"/>
                      <a:pt x="488" y="424"/>
                      <a:pt x="475" y="427"/>
                    </a:cubicBezTo>
                    <a:cubicBezTo>
                      <a:pt x="467" y="428"/>
                      <a:pt x="471" y="422"/>
                      <a:pt x="468" y="423"/>
                    </a:cubicBezTo>
                    <a:cubicBezTo>
                      <a:pt x="468" y="423"/>
                      <a:pt x="467" y="420"/>
                      <a:pt x="467" y="416"/>
                    </a:cubicBezTo>
                    <a:cubicBezTo>
                      <a:pt x="467" y="413"/>
                      <a:pt x="462" y="410"/>
                      <a:pt x="463" y="408"/>
                    </a:cubicBezTo>
                    <a:cubicBezTo>
                      <a:pt x="450" y="400"/>
                      <a:pt x="449" y="397"/>
                      <a:pt x="446" y="394"/>
                    </a:cubicBezTo>
                    <a:cubicBezTo>
                      <a:pt x="445" y="394"/>
                      <a:pt x="445" y="389"/>
                      <a:pt x="444" y="387"/>
                    </a:cubicBezTo>
                    <a:cubicBezTo>
                      <a:pt x="443" y="385"/>
                      <a:pt x="444" y="374"/>
                      <a:pt x="444" y="374"/>
                    </a:cubicBezTo>
                    <a:cubicBezTo>
                      <a:pt x="447" y="374"/>
                      <a:pt x="448" y="376"/>
                      <a:pt x="451" y="374"/>
                    </a:cubicBezTo>
                    <a:cubicBezTo>
                      <a:pt x="451" y="374"/>
                      <a:pt x="466" y="396"/>
                      <a:pt x="468" y="396"/>
                    </a:cubicBezTo>
                    <a:cubicBezTo>
                      <a:pt x="469" y="396"/>
                      <a:pt x="471" y="396"/>
                      <a:pt x="472" y="396"/>
                    </a:cubicBezTo>
                    <a:cubicBezTo>
                      <a:pt x="473" y="402"/>
                      <a:pt x="482" y="405"/>
                      <a:pt x="487" y="405"/>
                    </a:cubicBezTo>
                    <a:cubicBezTo>
                      <a:pt x="487" y="405"/>
                      <a:pt x="494" y="405"/>
                      <a:pt x="495" y="403"/>
                    </a:cubicBezTo>
                    <a:cubicBezTo>
                      <a:pt x="496" y="403"/>
                      <a:pt x="498" y="400"/>
                      <a:pt x="501" y="400"/>
                    </a:cubicBezTo>
                    <a:cubicBezTo>
                      <a:pt x="507" y="400"/>
                      <a:pt x="504" y="410"/>
                      <a:pt x="507" y="414"/>
                    </a:cubicBezTo>
                    <a:cubicBezTo>
                      <a:pt x="508" y="415"/>
                      <a:pt x="513" y="416"/>
                      <a:pt x="516" y="416"/>
                    </a:cubicBezTo>
                    <a:cubicBezTo>
                      <a:pt x="521" y="416"/>
                      <a:pt x="528" y="423"/>
                      <a:pt x="537" y="423"/>
                    </a:cubicBezTo>
                    <a:cubicBezTo>
                      <a:pt x="547" y="423"/>
                      <a:pt x="558" y="416"/>
                      <a:pt x="562" y="416"/>
                    </a:cubicBezTo>
                    <a:cubicBezTo>
                      <a:pt x="565" y="416"/>
                      <a:pt x="566" y="416"/>
                      <a:pt x="569" y="416"/>
                    </a:cubicBezTo>
                    <a:cubicBezTo>
                      <a:pt x="569" y="420"/>
                      <a:pt x="585" y="430"/>
                      <a:pt x="585" y="431"/>
                    </a:cubicBezTo>
                    <a:cubicBezTo>
                      <a:pt x="585" y="431"/>
                      <a:pt x="585" y="430"/>
                      <a:pt x="585" y="430"/>
                    </a:cubicBezTo>
                    <a:cubicBezTo>
                      <a:pt x="586" y="435"/>
                      <a:pt x="589" y="438"/>
                      <a:pt x="595" y="438"/>
                    </a:cubicBezTo>
                    <a:cubicBezTo>
                      <a:pt x="594" y="438"/>
                      <a:pt x="590" y="440"/>
                      <a:pt x="590" y="440"/>
                    </a:cubicBezTo>
                    <a:cubicBezTo>
                      <a:pt x="590" y="445"/>
                      <a:pt x="598" y="455"/>
                      <a:pt x="602" y="455"/>
                    </a:cubicBezTo>
                    <a:cubicBezTo>
                      <a:pt x="609" y="455"/>
                      <a:pt x="609" y="445"/>
                      <a:pt x="614" y="441"/>
                    </a:cubicBezTo>
                    <a:cubicBezTo>
                      <a:pt x="614" y="444"/>
                      <a:pt x="618" y="474"/>
                      <a:pt x="622" y="488"/>
                    </a:cubicBezTo>
                    <a:cubicBezTo>
                      <a:pt x="625" y="495"/>
                      <a:pt x="630" y="500"/>
                      <a:pt x="633" y="506"/>
                    </a:cubicBezTo>
                    <a:cubicBezTo>
                      <a:pt x="636" y="513"/>
                      <a:pt x="636" y="519"/>
                      <a:pt x="639" y="526"/>
                    </a:cubicBezTo>
                    <a:cubicBezTo>
                      <a:pt x="642" y="532"/>
                      <a:pt x="649" y="542"/>
                      <a:pt x="651" y="549"/>
                    </a:cubicBezTo>
                    <a:cubicBezTo>
                      <a:pt x="653" y="555"/>
                      <a:pt x="653" y="557"/>
                      <a:pt x="659" y="561"/>
                    </a:cubicBezTo>
                    <a:cubicBezTo>
                      <a:pt x="663" y="554"/>
                      <a:pt x="665" y="553"/>
                      <a:pt x="669" y="549"/>
                    </a:cubicBezTo>
                    <a:cubicBezTo>
                      <a:pt x="668" y="548"/>
                      <a:pt x="668" y="544"/>
                      <a:pt x="668" y="544"/>
                    </a:cubicBezTo>
                    <a:cubicBezTo>
                      <a:pt x="671" y="544"/>
                      <a:pt x="671" y="540"/>
                      <a:pt x="673" y="538"/>
                    </a:cubicBezTo>
                    <a:cubicBezTo>
                      <a:pt x="673" y="532"/>
                      <a:pt x="673" y="532"/>
                      <a:pt x="673" y="532"/>
                    </a:cubicBezTo>
                    <a:cubicBezTo>
                      <a:pt x="672" y="532"/>
                      <a:pt x="671" y="532"/>
                      <a:pt x="671" y="531"/>
                    </a:cubicBezTo>
                    <a:cubicBezTo>
                      <a:pt x="671" y="525"/>
                      <a:pt x="675" y="521"/>
                      <a:pt x="676" y="515"/>
                    </a:cubicBezTo>
                    <a:cubicBezTo>
                      <a:pt x="671" y="514"/>
                      <a:pt x="673" y="503"/>
                      <a:pt x="673" y="500"/>
                    </a:cubicBezTo>
                    <a:cubicBezTo>
                      <a:pt x="673" y="498"/>
                      <a:pt x="673" y="497"/>
                      <a:pt x="673" y="496"/>
                    </a:cubicBezTo>
                    <a:cubicBezTo>
                      <a:pt x="687" y="496"/>
                      <a:pt x="688" y="476"/>
                      <a:pt x="700" y="473"/>
                    </a:cubicBezTo>
                    <a:cubicBezTo>
                      <a:pt x="700" y="462"/>
                      <a:pt x="713" y="463"/>
                      <a:pt x="715" y="453"/>
                    </a:cubicBezTo>
                    <a:cubicBezTo>
                      <a:pt x="712" y="451"/>
                      <a:pt x="712" y="451"/>
                      <a:pt x="712" y="451"/>
                    </a:cubicBezTo>
                    <a:cubicBezTo>
                      <a:pt x="712" y="451"/>
                      <a:pt x="720" y="444"/>
                      <a:pt x="720" y="444"/>
                    </a:cubicBezTo>
                    <a:cubicBezTo>
                      <a:pt x="722" y="444"/>
                      <a:pt x="728" y="446"/>
                      <a:pt x="731" y="446"/>
                    </a:cubicBezTo>
                    <a:cubicBezTo>
                      <a:pt x="731" y="442"/>
                      <a:pt x="735" y="442"/>
                      <a:pt x="739" y="441"/>
                    </a:cubicBezTo>
                    <a:cubicBezTo>
                      <a:pt x="739" y="440"/>
                      <a:pt x="742" y="438"/>
                      <a:pt x="744" y="438"/>
                    </a:cubicBezTo>
                    <a:cubicBezTo>
                      <a:pt x="745" y="441"/>
                      <a:pt x="755" y="451"/>
                      <a:pt x="750" y="453"/>
                    </a:cubicBezTo>
                    <a:cubicBezTo>
                      <a:pt x="752" y="457"/>
                      <a:pt x="755" y="459"/>
                      <a:pt x="758" y="459"/>
                    </a:cubicBezTo>
                    <a:cubicBezTo>
                      <a:pt x="760" y="459"/>
                      <a:pt x="761" y="460"/>
                      <a:pt x="761" y="460"/>
                    </a:cubicBezTo>
                    <a:cubicBezTo>
                      <a:pt x="761" y="463"/>
                      <a:pt x="764" y="464"/>
                      <a:pt x="765" y="468"/>
                    </a:cubicBezTo>
                    <a:cubicBezTo>
                      <a:pt x="769" y="479"/>
                      <a:pt x="769" y="479"/>
                      <a:pt x="769" y="479"/>
                    </a:cubicBezTo>
                    <a:cubicBezTo>
                      <a:pt x="769" y="491"/>
                      <a:pt x="769" y="491"/>
                      <a:pt x="769" y="491"/>
                    </a:cubicBezTo>
                    <a:cubicBezTo>
                      <a:pt x="769" y="492"/>
                      <a:pt x="772" y="491"/>
                      <a:pt x="774" y="491"/>
                    </a:cubicBezTo>
                    <a:cubicBezTo>
                      <a:pt x="776" y="491"/>
                      <a:pt x="778" y="493"/>
                      <a:pt x="779" y="493"/>
                    </a:cubicBezTo>
                    <a:cubicBezTo>
                      <a:pt x="782" y="489"/>
                      <a:pt x="782" y="489"/>
                      <a:pt x="782" y="489"/>
                    </a:cubicBezTo>
                    <a:cubicBezTo>
                      <a:pt x="786" y="489"/>
                      <a:pt x="786" y="487"/>
                      <a:pt x="786" y="482"/>
                    </a:cubicBezTo>
                    <a:close/>
                    <a:moveTo>
                      <a:pt x="187" y="620"/>
                    </a:moveTo>
                    <a:cubicBezTo>
                      <a:pt x="188" y="620"/>
                      <a:pt x="189" y="620"/>
                      <a:pt x="187" y="62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39" name="Freeform 385"/>
              <p:cNvSpPr>
                <a:spLocks/>
              </p:cNvSpPr>
              <p:nvPr/>
            </p:nvSpPr>
            <p:spPr bwMode="auto">
              <a:xfrm>
                <a:off x="5035" y="2155"/>
                <a:ext cx="71" cy="81"/>
              </a:xfrm>
              <a:custGeom>
                <a:avLst/>
                <a:gdLst>
                  <a:gd name="T0" fmla="*/ 30 w 30"/>
                  <a:gd name="T1" fmla="*/ 16 h 34"/>
                  <a:gd name="T2" fmla="*/ 14 w 30"/>
                  <a:gd name="T3" fmla="*/ 0 h 34"/>
                  <a:gd name="T4" fmla="*/ 12 w 30"/>
                  <a:gd name="T5" fmla="*/ 1 h 34"/>
                  <a:gd name="T6" fmla="*/ 16 w 30"/>
                  <a:gd name="T7" fmla="*/ 3 h 34"/>
                  <a:gd name="T8" fmla="*/ 16 w 30"/>
                  <a:gd name="T9" fmla="*/ 6 h 34"/>
                  <a:gd name="T10" fmla="*/ 21 w 30"/>
                  <a:gd name="T11" fmla="*/ 6 h 34"/>
                  <a:gd name="T12" fmla="*/ 24 w 30"/>
                  <a:gd name="T13" fmla="*/ 10 h 34"/>
                  <a:gd name="T14" fmla="*/ 26 w 30"/>
                  <a:gd name="T15" fmla="*/ 14 h 34"/>
                  <a:gd name="T16" fmla="*/ 12 w 30"/>
                  <a:gd name="T17" fmla="*/ 25 h 34"/>
                  <a:gd name="T18" fmla="*/ 9 w 30"/>
                  <a:gd name="T19" fmla="*/ 25 h 34"/>
                  <a:gd name="T20" fmla="*/ 5 w 30"/>
                  <a:gd name="T21" fmla="*/ 28 h 34"/>
                  <a:gd name="T22" fmla="*/ 4 w 30"/>
                  <a:gd name="T23" fmla="*/ 26 h 34"/>
                  <a:gd name="T24" fmla="*/ 0 w 30"/>
                  <a:gd name="T25" fmla="*/ 31 h 34"/>
                  <a:gd name="T26" fmla="*/ 10 w 30"/>
                  <a:gd name="T27" fmla="*/ 34 h 34"/>
                  <a:gd name="T28" fmla="*/ 30 w 30"/>
                  <a:gd name="T29"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34">
                    <a:moveTo>
                      <a:pt x="30" y="16"/>
                    </a:moveTo>
                    <a:cubicBezTo>
                      <a:pt x="30" y="11"/>
                      <a:pt x="21" y="0"/>
                      <a:pt x="14" y="0"/>
                    </a:cubicBezTo>
                    <a:cubicBezTo>
                      <a:pt x="13" y="0"/>
                      <a:pt x="12" y="1"/>
                      <a:pt x="12" y="1"/>
                    </a:cubicBezTo>
                    <a:cubicBezTo>
                      <a:pt x="13" y="1"/>
                      <a:pt x="14" y="2"/>
                      <a:pt x="16" y="3"/>
                    </a:cubicBezTo>
                    <a:cubicBezTo>
                      <a:pt x="16" y="4"/>
                      <a:pt x="16" y="5"/>
                      <a:pt x="16" y="6"/>
                    </a:cubicBezTo>
                    <a:cubicBezTo>
                      <a:pt x="21" y="6"/>
                      <a:pt x="21" y="6"/>
                      <a:pt x="21" y="6"/>
                    </a:cubicBezTo>
                    <a:cubicBezTo>
                      <a:pt x="21" y="8"/>
                      <a:pt x="23" y="10"/>
                      <a:pt x="24" y="10"/>
                    </a:cubicBezTo>
                    <a:cubicBezTo>
                      <a:pt x="25" y="11"/>
                      <a:pt x="26" y="12"/>
                      <a:pt x="26" y="14"/>
                    </a:cubicBezTo>
                    <a:cubicBezTo>
                      <a:pt x="26" y="18"/>
                      <a:pt x="15" y="25"/>
                      <a:pt x="12" y="25"/>
                    </a:cubicBezTo>
                    <a:cubicBezTo>
                      <a:pt x="11" y="25"/>
                      <a:pt x="10" y="25"/>
                      <a:pt x="9" y="25"/>
                    </a:cubicBezTo>
                    <a:cubicBezTo>
                      <a:pt x="8" y="27"/>
                      <a:pt x="8" y="28"/>
                      <a:pt x="5" y="28"/>
                    </a:cubicBezTo>
                    <a:cubicBezTo>
                      <a:pt x="5" y="28"/>
                      <a:pt x="5" y="27"/>
                      <a:pt x="4" y="26"/>
                    </a:cubicBezTo>
                    <a:cubicBezTo>
                      <a:pt x="2" y="26"/>
                      <a:pt x="1" y="28"/>
                      <a:pt x="0" y="31"/>
                    </a:cubicBezTo>
                    <a:cubicBezTo>
                      <a:pt x="3" y="31"/>
                      <a:pt x="6" y="34"/>
                      <a:pt x="10" y="34"/>
                    </a:cubicBezTo>
                    <a:cubicBezTo>
                      <a:pt x="19" y="34"/>
                      <a:pt x="30" y="24"/>
                      <a:pt x="30" y="1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40" name="Freeform 386"/>
              <p:cNvSpPr>
                <a:spLocks/>
              </p:cNvSpPr>
              <p:nvPr/>
            </p:nvSpPr>
            <p:spPr bwMode="auto">
              <a:xfrm>
                <a:off x="5058" y="2158"/>
                <a:ext cx="5"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1"/>
                      <a:pt x="1" y="0"/>
                      <a:pt x="2"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41" name="Freeform 387"/>
              <p:cNvSpPr>
                <a:spLocks/>
              </p:cNvSpPr>
              <p:nvPr/>
            </p:nvSpPr>
            <p:spPr bwMode="auto">
              <a:xfrm>
                <a:off x="4614" y="2285"/>
                <a:ext cx="64" cy="31"/>
              </a:xfrm>
              <a:custGeom>
                <a:avLst/>
                <a:gdLst>
                  <a:gd name="T0" fmla="*/ 21 w 27"/>
                  <a:gd name="T1" fmla="*/ 0 h 13"/>
                  <a:gd name="T2" fmla="*/ 0 w 27"/>
                  <a:gd name="T3" fmla="*/ 13 h 13"/>
                  <a:gd name="T4" fmla="*/ 27 w 27"/>
                  <a:gd name="T5" fmla="*/ 0 h 13"/>
                  <a:gd name="T6" fmla="*/ 21 w 27"/>
                  <a:gd name="T7" fmla="*/ 0 h 13"/>
                </a:gdLst>
                <a:ahLst/>
                <a:cxnLst>
                  <a:cxn ang="0">
                    <a:pos x="T0" y="T1"/>
                  </a:cxn>
                  <a:cxn ang="0">
                    <a:pos x="T2" y="T3"/>
                  </a:cxn>
                  <a:cxn ang="0">
                    <a:pos x="T4" y="T5"/>
                  </a:cxn>
                  <a:cxn ang="0">
                    <a:pos x="T6" y="T7"/>
                  </a:cxn>
                </a:cxnLst>
                <a:rect l="0" t="0" r="r" b="b"/>
                <a:pathLst>
                  <a:path w="27" h="13">
                    <a:moveTo>
                      <a:pt x="21" y="0"/>
                    </a:moveTo>
                    <a:cubicBezTo>
                      <a:pt x="11" y="2"/>
                      <a:pt x="6" y="6"/>
                      <a:pt x="0" y="13"/>
                    </a:cubicBezTo>
                    <a:cubicBezTo>
                      <a:pt x="7" y="12"/>
                      <a:pt x="20" y="6"/>
                      <a:pt x="27" y="0"/>
                    </a:cubicBezTo>
                    <a:lnTo>
                      <a:pt x="21"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42" name="Freeform 388"/>
              <p:cNvSpPr>
                <a:spLocks/>
              </p:cNvSpPr>
              <p:nvPr/>
            </p:nvSpPr>
            <p:spPr bwMode="auto">
              <a:xfrm>
                <a:off x="4692" y="2075"/>
                <a:ext cx="26" cy="54"/>
              </a:xfrm>
              <a:custGeom>
                <a:avLst/>
                <a:gdLst>
                  <a:gd name="T0" fmla="*/ 5 w 11"/>
                  <a:gd name="T1" fmla="*/ 14 h 23"/>
                  <a:gd name="T2" fmla="*/ 11 w 11"/>
                  <a:gd name="T3" fmla="*/ 16 h 23"/>
                  <a:gd name="T4" fmla="*/ 6 w 11"/>
                  <a:gd name="T5" fmla="*/ 3 h 23"/>
                  <a:gd name="T6" fmla="*/ 6 w 11"/>
                  <a:gd name="T7" fmla="*/ 4 h 23"/>
                  <a:gd name="T8" fmla="*/ 0 w 11"/>
                  <a:gd name="T9" fmla="*/ 0 h 23"/>
                  <a:gd name="T10" fmla="*/ 0 w 11"/>
                  <a:gd name="T11" fmla="*/ 3 h 23"/>
                  <a:gd name="T12" fmla="*/ 0 w 11"/>
                  <a:gd name="T13" fmla="*/ 11 h 23"/>
                  <a:gd name="T14" fmla="*/ 0 w 11"/>
                  <a:gd name="T15" fmla="*/ 21 h 23"/>
                  <a:gd name="T16" fmla="*/ 2 w 11"/>
                  <a:gd name="T17" fmla="*/ 19 h 23"/>
                  <a:gd name="T18" fmla="*/ 4 w 11"/>
                  <a:gd name="T19" fmla="*/ 23 h 23"/>
                  <a:gd name="T20" fmla="*/ 5 w 11"/>
                  <a:gd name="T21"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23">
                    <a:moveTo>
                      <a:pt x="5" y="14"/>
                    </a:moveTo>
                    <a:cubicBezTo>
                      <a:pt x="8" y="15"/>
                      <a:pt x="9" y="16"/>
                      <a:pt x="11" y="16"/>
                    </a:cubicBezTo>
                    <a:cubicBezTo>
                      <a:pt x="8" y="11"/>
                      <a:pt x="8" y="5"/>
                      <a:pt x="6" y="3"/>
                    </a:cubicBezTo>
                    <a:cubicBezTo>
                      <a:pt x="6" y="3"/>
                      <a:pt x="6" y="4"/>
                      <a:pt x="6" y="4"/>
                    </a:cubicBezTo>
                    <a:cubicBezTo>
                      <a:pt x="3" y="3"/>
                      <a:pt x="3" y="1"/>
                      <a:pt x="0" y="0"/>
                    </a:cubicBezTo>
                    <a:cubicBezTo>
                      <a:pt x="0" y="1"/>
                      <a:pt x="0" y="2"/>
                      <a:pt x="0" y="3"/>
                    </a:cubicBezTo>
                    <a:cubicBezTo>
                      <a:pt x="0" y="4"/>
                      <a:pt x="0" y="11"/>
                      <a:pt x="0" y="11"/>
                    </a:cubicBezTo>
                    <a:cubicBezTo>
                      <a:pt x="0" y="21"/>
                      <a:pt x="0" y="21"/>
                      <a:pt x="0" y="21"/>
                    </a:cubicBezTo>
                    <a:cubicBezTo>
                      <a:pt x="1" y="21"/>
                      <a:pt x="2" y="19"/>
                      <a:pt x="2" y="19"/>
                    </a:cubicBezTo>
                    <a:cubicBezTo>
                      <a:pt x="2" y="20"/>
                      <a:pt x="3" y="23"/>
                      <a:pt x="4" y="23"/>
                    </a:cubicBezTo>
                    <a:cubicBezTo>
                      <a:pt x="5" y="21"/>
                      <a:pt x="4" y="15"/>
                      <a:pt x="5" y="1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43" name="Freeform 389"/>
              <p:cNvSpPr>
                <a:spLocks/>
              </p:cNvSpPr>
              <p:nvPr/>
            </p:nvSpPr>
            <p:spPr bwMode="auto">
              <a:xfrm>
                <a:off x="4697" y="2165"/>
                <a:ext cx="50" cy="19"/>
              </a:xfrm>
              <a:custGeom>
                <a:avLst/>
                <a:gdLst>
                  <a:gd name="T0" fmla="*/ 13 w 21"/>
                  <a:gd name="T1" fmla="*/ 0 h 8"/>
                  <a:gd name="T2" fmla="*/ 2 w 21"/>
                  <a:gd name="T3" fmla="*/ 0 h 8"/>
                  <a:gd name="T4" fmla="*/ 2 w 21"/>
                  <a:gd name="T5" fmla="*/ 7 h 8"/>
                  <a:gd name="T6" fmla="*/ 10 w 21"/>
                  <a:gd name="T7" fmla="*/ 5 h 8"/>
                  <a:gd name="T8" fmla="*/ 17 w 21"/>
                  <a:gd name="T9" fmla="*/ 8 h 8"/>
                  <a:gd name="T10" fmla="*/ 21 w 21"/>
                  <a:gd name="T11" fmla="*/ 7 h 8"/>
                  <a:gd name="T12" fmla="*/ 13 w 21"/>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1" h="8">
                    <a:moveTo>
                      <a:pt x="13" y="0"/>
                    </a:moveTo>
                    <a:cubicBezTo>
                      <a:pt x="9" y="0"/>
                      <a:pt x="7" y="2"/>
                      <a:pt x="2" y="0"/>
                    </a:cubicBezTo>
                    <a:cubicBezTo>
                      <a:pt x="2" y="2"/>
                      <a:pt x="0" y="6"/>
                      <a:pt x="2" y="7"/>
                    </a:cubicBezTo>
                    <a:cubicBezTo>
                      <a:pt x="4" y="6"/>
                      <a:pt x="6" y="5"/>
                      <a:pt x="10" y="5"/>
                    </a:cubicBezTo>
                    <a:cubicBezTo>
                      <a:pt x="13" y="5"/>
                      <a:pt x="14" y="8"/>
                      <a:pt x="17" y="8"/>
                    </a:cubicBezTo>
                    <a:cubicBezTo>
                      <a:pt x="18" y="8"/>
                      <a:pt x="21" y="8"/>
                      <a:pt x="21" y="7"/>
                    </a:cubicBezTo>
                    <a:cubicBezTo>
                      <a:pt x="19" y="7"/>
                      <a:pt x="17" y="0"/>
                      <a:pt x="13"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44" name="Freeform 390"/>
              <p:cNvSpPr>
                <a:spLocks/>
              </p:cNvSpPr>
              <p:nvPr/>
            </p:nvSpPr>
            <p:spPr bwMode="auto">
              <a:xfrm>
                <a:off x="4751" y="2127"/>
                <a:ext cx="312" cy="194"/>
              </a:xfrm>
              <a:custGeom>
                <a:avLst/>
                <a:gdLst>
                  <a:gd name="T0" fmla="*/ 63 w 132"/>
                  <a:gd name="T1" fmla="*/ 14 h 82"/>
                  <a:gd name="T2" fmla="*/ 47 w 132"/>
                  <a:gd name="T3" fmla="*/ 5 h 82"/>
                  <a:gd name="T4" fmla="*/ 41 w 132"/>
                  <a:gd name="T5" fmla="*/ 12 h 82"/>
                  <a:gd name="T6" fmla="*/ 34 w 132"/>
                  <a:gd name="T7" fmla="*/ 18 h 82"/>
                  <a:gd name="T8" fmla="*/ 31 w 132"/>
                  <a:gd name="T9" fmla="*/ 21 h 82"/>
                  <a:gd name="T10" fmla="*/ 26 w 132"/>
                  <a:gd name="T11" fmla="*/ 21 h 82"/>
                  <a:gd name="T12" fmla="*/ 22 w 132"/>
                  <a:gd name="T13" fmla="*/ 15 h 82"/>
                  <a:gd name="T14" fmla="*/ 22 w 132"/>
                  <a:gd name="T15" fmla="*/ 15 h 82"/>
                  <a:gd name="T16" fmla="*/ 22 w 132"/>
                  <a:gd name="T17" fmla="*/ 11 h 82"/>
                  <a:gd name="T18" fmla="*/ 22 w 132"/>
                  <a:gd name="T19" fmla="*/ 4 h 82"/>
                  <a:gd name="T20" fmla="*/ 11 w 132"/>
                  <a:gd name="T21" fmla="*/ 0 h 82"/>
                  <a:gd name="T22" fmla="*/ 2 w 132"/>
                  <a:gd name="T23" fmla="*/ 5 h 82"/>
                  <a:gd name="T24" fmla="*/ 0 w 132"/>
                  <a:gd name="T25" fmla="*/ 7 h 82"/>
                  <a:gd name="T26" fmla="*/ 6 w 132"/>
                  <a:gd name="T27" fmla="*/ 11 h 82"/>
                  <a:gd name="T28" fmla="*/ 9 w 132"/>
                  <a:gd name="T29" fmla="*/ 17 h 82"/>
                  <a:gd name="T30" fmla="*/ 10 w 132"/>
                  <a:gd name="T31" fmla="*/ 40 h 82"/>
                  <a:gd name="T32" fmla="*/ 15 w 132"/>
                  <a:gd name="T33" fmla="*/ 26 h 82"/>
                  <a:gd name="T34" fmla="*/ 19 w 132"/>
                  <a:gd name="T35" fmla="*/ 23 h 82"/>
                  <a:gd name="T36" fmla="*/ 26 w 132"/>
                  <a:gd name="T37" fmla="*/ 27 h 82"/>
                  <a:gd name="T38" fmla="*/ 26 w 132"/>
                  <a:gd name="T39" fmla="*/ 30 h 82"/>
                  <a:gd name="T40" fmla="*/ 48 w 132"/>
                  <a:gd name="T41" fmla="*/ 40 h 82"/>
                  <a:gd name="T42" fmla="*/ 47 w 132"/>
                  <a:gd name="T43" fmla="*/ 45 h 82"/>
                  <a:gd name="T44" fmla="*/ 48 w 132"/>
                  <a:gd name="T45" fmla="*/ 56 h 82"/>
                  <a:gd name="T46" fmla="*/ 44 w 132"/>
                  <a:gd name="T47" fmla="*/ 63 h 82"/>
                  <a:gd name="T48" fmla="*/ 47 w 132"/>
                  <a:gd name="T49" fmla="*/ 66 h 82"/>
                  <a:gd name="T50" fmla="*/ 52 w 132"/>
                  <a:gd name="T51" fmla="*/ 61 h 82"/>
                  <a:gd name="T52" fmla="*/ 59 w 132"/>
                  <a:gd name="T53" fmla="*/ 63 h 82"/>
                  <a:gd name="T54" fmla="*/ 69 w 132"/>
                  <a:gd name="T55" fmla="*/ 72 h 82"/>
                  <a:gd name="T56" fmla="*/ 77 w 132"/>
                  <a:gd name="T57" fmla="*/ 69 h 82"/>
                  <a:gd name="T58" fmla="*/ 80 w 132"/>
                  <a:gd name="T59" fmla="*/ 72 h 82"/>
                  <a:gd name="T60" fmla="*/ 84 w 132"/>
                  <a:gd name="T61" fmla="*/ 67 h 82"/>
                  <a:gd name="T62" fmla="*/ 80 w 132"/>
                  <a:gd name="T63" fmla="*/ 63 h 82"/>
                  <a:gd name="T64" fmla="*/ 90 w 132"/>
                  <a:gd name="T65" fmla="*/ 57 h 82"/>
                  <a:gd name="T66" fmla="*/ 128 w 132"/>
                  <a:gd name="T67" fmla="*/ 82 h 82"/>
                  <a:gd name="T68" fmla="*/ 132 w 132"/>
                  <a:gd name="T69" fmla="*/ 78 h 82"/>
                  <a:gd name="T70" fmla="*/ 122 w 132"/>
                  <a:gd name="T71" fmla="*/ 68 h 82"/>
                  <a:gd name="T72" fmla="*/ 111 w 132"/>
                  <a:gd name="T73" fmla="*/ 54 h 82"/>
                  <a:gd name="T74" fmla="*/ 111 w 132"/>
                  <a:gd name="T75" fmla="*/ 50 h 82"/>
                  <a:gd name="T76" fmla="*/ 115 w 132"/>
                  <a:gd name="T77" fmla="*/ 49 h 82"/>
                  <a:gd name="T78" fmla="*/ 102 w 132"/>
                  <a:gd name="T79" fmla="*/ 34 h 82"/>
                  <a:gd name="T80" fmla="*/ 69 w 132"/>
                  <a:gd name="T81" fmla="*/ 16 h 82"/>
                  <a:gd name="T82" fmla="*/ 63 w 132"/>
                  <a:gd name="T83" fmla="*/ 1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2" h="82">
                    <a:moveTo>
                      <a:pt x="63" y="14"/>
                    </a:moveTo>
                    <a:cubicBezTo>
                      <a:pt x="57" y="14"/>
                      <a:pt x="55" y="5"/>
                      <a:pt x="47" y="5"/>
                    </a:cubicBezTo>
                    <a:cubicBezTo>
                      <a:pt x="43" y="5"/>
                      <a:pt x="41" y="10"/>
                      <a:pt x="41" y="12"/>
                    </a:cubicBezTo>
                    <a:cubicBezTo>
                      <a:pt x="39" y="12"/>
                      <a:pt x="35" y="12"/>
                      <a:pt x="34" y="18"/>
                    </a:cubicBezTo>
                    <a:cubicBezTo>
                      <a:pt x="34" y="19"/>
                      <a:pt x="31" y="20"/>
                      <a:pt x="31" y="21"/>
                    </a:cubicBezTo>
                    <a:cubicBezTo>
                      <a:pt x="26" y="21"/>
                      <a:pt x="26" y="21"/>
                      <a:pt x="26" y="21"/>
                    </a:cubicBezTo>
                    <a:cubicBezTo>
                      <a:pt x="25" y="19"/>
                      <a:pt x="24" y="17"/>
                      <a:pt x="22" y="15"/>
                    </a:cubicBezTo>
                    <a:cubicBezTo>
                      <a:pt x="22" y="15"/>
                      <a:pt x="22" y="15"/>
                      <a:pt x="22" y="15"/>
                    </a:cubicBezTo>
                    <a:cubicBezTo>
                      <a:pt x="22" y="14"/>
                      <a:pt x="22" y="12"/>
                      <a:pt x="22" y="11"/>
                    </a:cubicBezTo>
                    <a:cubicBezTo>
                      <a:pt x="20" y="9"/>
                      <a:pt x="22" y="7"/>
                      <a:pt x="22" y="4"/>
                    </a:cubicBezTo>
                    <a:cubicBezTo>
                      <a:pt x="17" y="4"/>
                      <a:pt x="15" y="0"/>
                      <a:pt x="11" y="0"/>
                    </a:cubicBezTo>
                    <a:cubicBezTo>
                      <a:pt x="9" y="0"/>
                      <a:pt x="5" y="5"/>
                      <a:pt x="2" y="5"/>
                    </a:cubicBezTo>
                    <a:cubicBezTo>
                      <a:pt x="2" y="5"/>
                      <a:pt x="0" y="6"/>
                      <a:pt x="0" y="7"/>
                    </a:cubicBezTo>
                    <a:cubicBezTo>
                      <a:pt x="0" y="9"/>
                      <a:pt x="4" y="11"/>
                      <a:pt x="6" y="11"/>
                    </a:cubicBezTo>
                    <a:cubicBezTo>
                      <a:pt x="6" y="13"/>
                      <a:pt x="9" y="16"/>
                      <a:pt x="9" y="17"/>
                    </a:cubicBezTo>
                    <a:cubicBezTo>
                      <a:pt x="10" y="22"/>
                      <a:pt x="10" y="36"/>
                      <a:pt x="10" y="40"/>
                    </a:cubicBezTo>
                    <a:cubicBezTo>
                      <a:pt x="10" y="40"/>
                      <a:pt x="14" y="33"/>
                      <a:pt x="15" y="26"/>
                    </a:cubicBezTo>
                    <a:cubicBezTo>
                      <a:pt x="17" y="26"/>
                      <a:pt x="18" y="24"/>
                      <a:pt x="19" y="23"/>
                    </a:cubicBezTo>
                    <a:cubicBezTo>
                      <a:pt x="20" y="25"/>
                      <a:pt x="23" y="27"/>
                      <a:pt x="26" y="27"/>
                    </a:cubicBezTo>
                    <a:cubicBezTo>
                      <a:pt x="25" y="28"/>
                      <a:pt x="26" y="28"/>
                      <a:pt x="26" y="30"/>
                    </a:cubicBezTo>
                    <a:cubicBezTo>
                      <a:pt x="35" y="30"/>
                      <a:pt x="45" y="34"/>
                      <a:pt x="48" y="40"/>
                    </a:cubicBezTo>
                    <a:cubicBezTo>
                      <a:pt x="48" y="42"/>
                      <a:pt x="47" y="43"/>
                      <a:pt x="47" y="45"/>
                    </a:cubicBezTo>
                    <a:cubicBezTo>
                      <a:pt x="47" y="48"/>
                      <a:pt x="49" y="56"/>
                      <a:pt x="48" y="56"/>
                    </a:cubicBezTo>
                    <a:cubicBezTo>
                      <a:pt x="46" y="56"/>
                      <a:pt x="44" y="59"/>
                      <a:pt x="44" y="63"/>
                    </a:cubicBezTo>
                    <a:cubicBezTo>
                      <a:pt x="44" y="63"/>
                      <a:pt x="45" y="66"/>
                      <a:pt x="47" y="66"/>
                    </a:cubicBezTo>
                    <a:cubicBezTo>
                      <a:pt x="48" y="66"/>
                      <a:pt x="52" y="61"/>
                      <a:pt x="52" y="61"/>
                    </a:cubicBezTo>
                    <a:cubicBezTo>
                      <a:pt x="53" y="62"/>
                      <a:pt x="55" y="63"/>
                      <a:pt x="59" y="63"/>
                    </a:cubicBezTo>
                    <a:cubicBezTo>
                      <a:pt x="59" y="67"/>
                      <a:pt x="67" y="72"/>
                      <a:pt x="69" y="72"/>
                    </a:cubicBezTo>
                    <a:cubicBezTo>
                      <a:pt x="69" y="72"/>
                      <a:pt x="75" y="71"/>
                      <a:pt x="77" y="69"/>
                    </a:cubicBezTo>
                    <a:cubicBezTo>
                      <a:pt x="80" y="72"/>
                      <a:pt x="80" y="72"/>
                      <a:pt x="80" y="72"/>
                    </a:cubicBezTo>
                    <a:cubicBezTo>
                      <a:pt x="80" y="72"/>
                      <a:pt x="84" y="68"/>
                      <a:pt x="84" y="67"/>
                    </a:cubicBezTo>
                    <a:cubicBezTo>
                      <a:pt x="84" y="64"/>
                      <a:pt x="83" y="64"/>
                      <a:pt x="80" y="63"/>
                    </a:cubicBezTo>
                    <a:cubicBezTo>
                      <a:pt x="84" y="61"/>
                      <a:pt x="84" y="57"/>
                      <a:pt x="90" y="57"/>
                    </a:cubicBezTo>
                    <a:cubicBezTo>
                      <a:pt x="108" y="57"/>
                      <a:pt x="107" y="82"/>
                      <a:pt x="128" y="82"/>
                    </a:cubicBezTo>
                    <a:cubicBezTo>
                      <a:pt x="130" y="82"/>
                      <a:pt x="132" y="80"/>
                      <a:pt x="132" y="78"/>
                    </a:cubicBezTo>
                    <a:cubicBezTo>
                      <a:pt x="131" y="78"/>
                      <a:pt x="122" y="74"/>
                      <a:pt x="122" y="68"/>
                    </a:cubicBezTo>
                    <a:cubicBezTo>
                      <a:pt x="117" y="68"/>
                      <a:pt x="111" y="59"/>
                      <a:pt x="111" y="54"/>
                    </a:cubicBezTo>
                    <a:cubicBezTo>
                      <a:pt x="111" y="52"/>
                      <a:pt x="111" y="51"/>
                      <a:pt x="111" y="50"/>
                    </a:cubicBezTo>
                    <a:cubicBezTo>
                      <a:pt x="112" y="50"/>
                      <a:pt x="113" y="50"/>
                      <a:pt x="115" y="49"/>
                    </a:cubicBezTo>
                    <a:cubicBezTo>
                      <a:pt x="114" y="49"/>
                      <a:pt x="101" y="38"/>
                      <a:pt x="102" y="34"/>
                    </a:cubicBezTo>
                    <a:cubicBezTo>
                      <a:pt x="90" y="27"/>
                      <a:pt x="95" y="23"/>
                      <a:pt x="69" y="16"/>
                    </a:cubicBezTo>
                    <a:cubicBezTo>
                      <a:pt x="67" y="15"/>
                      <a:pt x="65" y="14"/>
                      <a:pt x="63" y="1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45" name="Freeform 391"/>
              <p:cNvSpPr>
                <a:spLocks/>
              </p:cNvSpPr>
              <p:nvPr/>
            </p:nvSpPr>
            <p:spPr bwMode="auto">
              <a:xfrm>
                <a:off x="4546" y="2080"/>
                <a:ext cx="106" cy="144"/>
              </a:xfrm>
              <a:custGeom>
                <a:avLst/>
                <a:gdLst>
                  <a:gd name="T0" fmla="*/ 25 w 45"/>
                  <a:gd name="T1" fmla="*/ 58 h 61"/>
                  <a:gd name="T2" fmla="*/ 31 w 45"/>
                  <a:gd name="T3" fmla="*/ 60 h 61"/>
                  <a:gd name="T4" fmla="*/ 31 w 45"/>
                  <a:gd name="T5" fmla="*/ 51 h 61"/>
                  <a:gd name="T6" fmla="*/ 25 w 45"/>
                  <a:gd name="T7" fmla="*/ 48 h 61"/>
                  <a:gd name="T8" fmla="*/ 27 w 45"/>
                  <a:gd name="T9" fmla="*/ 41 h 61"/>
                  <a:gd name="T10" fmla="*/ 26 w 45"/>
                  <a:gd name="T11" fmla="*/ 25 h 61"/>
                  <a:gd name="T12" fmla="*/ 33 w 45"/>
                  <a:gd name="T13" fmla="*/ 28 h 61"/>
                  <a:gd name="T14" fmla="*/ 32 w 45"/>
                  <a:gd name="T15" fmla="*/ 20 h 61"/>
                  <a:gd name="T16" fmla="*/ 21 w 45"/>
                  <a:gd name="T17" fmla="*/ 21 h 61"/>
                  <a:gd name="T18" fmla="*/ 16 w 45"/>
                  <a:gd name="T19" fmla="*/ 26 h 61"/>
                  <a:gd name="T20" fmla="*/ 10 w 45"/>
                  <a:gd name="T21" fmla="*/ 18 h 61"/>
                  <a:gd name="T22" fmla="*/ 19 w 45"/>
                  <a:gd name="T23" fmla="*/ 8 h 61"/>
                  <a:gd name="T24" fmla="*/ 35 w 45"/>
                  <a:gd name="T25" fmla="*/ 14 h 61"/>
                  <a:gd name="T26" fmla="*/ 45 w 45"/>
                  <a:gd name="T27" fmla="*/ 0 h 61"/>
                  <a:gd name="T28" fmla="*/ 33 w 45"/>
                  <a:gd name="T29" fmla="*/ 7 h 61"/>
                  <a:gd name="T30" fmla="*/ 23 w 45"/>
                  <a:gd name="T31" fmla="*/ 4 h 61"/>
                  <a:gd name="T32" fmla="*/ 8 w 45"/>
                  <a:gd name="T33" fmla="*/ 13 h 61"/>
                  <a:gd name="T34" fmla="*/ 4 w 45"/>
                  <a:gd name="T35" fmla="*/ 24 h 61"/>
                  <a:gd name="T36" fmla="*/ 0 w 45"/>
                  <a:gd name="T37" fmla="*/ 41 h 61"/>
                  <a:gd name="T38" fmla="*/ 5 w 45"/>
                  <a:gd name="T39" fmla="*/ 44 h 61"/>
                  <a:gd name="T40" fmla="*/ 3 w 45"/>
                  <a:gd name="T41" fmla="*/ 61 h 61"/>
                  <a:gd name="T42" fmla="*/ 12 w 45"/>
                  <a:gd name="T43" fmla="*/ 54 h 61"/>
                  <a:gd name="T44" fmla="*/ 10 w 45"/>
                  <a:gd name="T45" fmla="*/ 42 h 61"/>
                  <a:gd name="T46" fmla="*/ 16 w 45"/>
                  <a:gd name="T47" fmla="*/ 37 h 61"/>
                  <a:gd name="T48" fmla="*/ 25 w 45"/>
                  <a:gd name="T49" fmla="*/ 5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61">
                    <a:moveTo>
                      <a:pt x="25" y="58"/>
                    </a:moveTo>
                    <a:cubicBezTo>
                      <a:pt x="28" y="58"/>
                      <a:pt x="28" y="60"/>
                      <a:pt x="31" y="60"/>
                    </a:cubicBezTo>
                    <a:cubicBezTo>
                      <a:pt x="31" y="55"/>
                      <a:pt x="31" y="56"/>
                      <a:pt x="31" y="51"/>
                    </a:cubicBezTo>
                    <a:cubicBezTo>
                      <a:pt x="28" y="51"/>
                      <a:pt x="25" y="51"/>
                      <a:pt x="25" y="48"/>
                    </a:cubicBezTo>
                    <a:cubicBezTo>
                      <a:pt x="25" y="46"/>
                      <a:pt x="27" y="44"/>
                      <a:pt x="27" y="41"/>
                    </a:cubicBezTo>
                    <a:cubicBezTo>
                      <a:pt x="27" y="37"/>
                      <a:pt x="23" y="25"/>
                      <a:pt x="26" y="25"/>
                    </a:cubicBezTo>
                    <a:cubicBezTo>
                      <a:pt x="29" y="25"/>
                      <a:pt x="30" y="27"/>
                      <a:pt x="33" y="28"/>
                    </a:cubicBezTo>
                    <a:cubicBezTo>
                      <a:pt x="33" y="25"/>
                      <a:pt x="32" y="23"/>
                      <a:pt x="32" y="20"/>
                    </a:cubicBezTo>
                    <a:cubicBezTo>
                      <a:pt x="28" y="23"/>
                      <a:pt x="24" y="20"/>
                      <a:pt x="21" y="21"/>
                    </a:cubicBezTo>
                    <a:cubicBezTo>
                      <a:pt x="19" y="22"/>
                      <a:pt x="18" y="25"/>
                      <a:pt x="16" y="26"/>
                    </a:cubicBezTo>
                    <a:cubicBezTo>
                      <a:pt x="15" y="25"/>
                      <a:pt x="10" y="18"/>
                      <a:pt x="10" y="18"/>
                    </a:cubicBezTo>
                    <a:cubicBezTo>
                      <a:pt x="11" y="15"/>
                      <a:pt x="14" y="8"/>
                      <a:pt x="19" y="8"/>
                    </a:cubicBezTo>
                    <a:cubicBezTo>
                      <a:pt x="22" y="8"/>
                      <a:pt x="31" y="14"/>
                      <a:pt x="35" y="14"/>
                    </a:cubicBezTo>
                    <a:cubicBezTo>
                      <a:pt x="39" y="14"/>
                      <a:pt x="45" y="1"/>
                      <a:pt x="45" y="0"/>
                    </a:cubicBezTo>
                    <a:cubicBezTo>
                      <a:pt x="41" y="1"/>
                      <a:pt x="40" y="7"/>
                      <a:pt x="33" y="7"/>
                    </a:cubicBezTo>
                    <a:cubicBezTo>
                      <a:pt x="29" y="7"/>
                      <a:pt x="28" y="6"/>
                      <a:pt x="23" y="4"/>
                    </a:cubicBezTo>
                    <a:cubicBezTo>
                      <a:pt x="14" y="2"/>
                      <a:pt x="11" y="6"/>
                      <a:pt x="8" y="13"/>
                    </a:cubicBezTo>
                    <a:cubicBezTo>
                      <a:pt x="7" y="17"/>
                      <a:pt x="9" y="24"/>
                      <a:pt x="4" y="24"/>
                    </a:cubicBezTo>
                    <a:cubicBezTo>
                      <a:pt x="4" y="31"/>
                      <a:pt x="4" y="36"/>
                      <a:pt x="0" y="41"/>
                    </a:cubicBezTo>
                    <a:cubicBezTo>
                      <a:pt x="1" y="42"/>
                      <a:pt x="3" y="43"/>
                      <a:pt x="5" y="44"/>
                    </a:cubicBezTo>
                    <a:cubicBezTo>
                      <a:pt x="5" y="44"/>
                      <a:pt x="3" y="60"/>
                      <a:pt x="3" y="61"/>
                    </a:cubicBezTo>
                    <a:cubicBezTo>
                      <a:pt x="3" y="61"/>
                      <a:pt x="11" y="58"/>
                      <a:pt x="12" y="54"/>
                    </a:cubicBezTo>
                    <a:cubicBezTo>
                      <a:pt x="10" y="42"/>
                      <a:pt x="10" y="42"/>
                      <a:pt x="10" y="42"/>
                    </a:cubicBezTo>
                    <a:cubicBezTo>
                      <a:pt x="10" y="42"/>
                      <a:pt x="11" y="37"/>
                      <a:pt x="16" y="37"/>
                    </a:cubicBezTo>
                    <a:cubicBezTo>
                      <a:pt x="16" y="43"/>
                      <a:pt x="19" y="58"/>
                      <a:pt x="25" y="5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46" name="Freeform 392"/>
              <p:cNvSpPr>
                <a:spLocks/>
              </p:cNvSpPr>
              <p:nvPr/>
            </p:nvSpPr>
            <p:spPr bwMode="auto">
              <a:xfrm>
                <a:off x="4517" y="1893"/>
                <a:ext cx="36" cy="54"/>
              </a:xfrm>
              <a:custGeom>
                <a:avLst/>
                <a:gdLst>
                  <a:gd name="T0" fmla="*/ 0 w 15"/>
                  <a:gd name="T1" fmla="*/ 23 h 23"/>
                  <a:gd name="T2" fmla="*/ 15 w 15"/>
                  <a:gd name="T3" fmla="*/ 2 h 23"/>
                  <a:gd name="T4" fmla="*/ 15 w 15"/>
                  <a:gd name="T5" fmla="*/ 0 h 23"/>
                  <a:gd name="T6" fmla="*/ 5 w 15"/>
                  <a:gd name="T7" fmla="*/ 15 h 23"/>
                  <a:gd name="T8" fmla="*/ 1 w 15"/>
                  <a:gd name="T9" fmla="*/ 18 h 23"/>
                  <a:gd name="T10" fmla="*/ 0 w 15"/>
                  <a:gd name="T11" fmla="*/ 23 h 23"/>
                </a:gdLst>
                <a:ahLst/>
                <a:cxnLst>
                  <a:cxn ang="0">
                    <a:pos x="T0" y="T1"/>
                  </a:cxn>
                  <a:cxn ang="0">
                    <a:pos x="T2" y="T3"/>
                  </a:cxn>
                  <a:cxn ang="0">
                    <a:pos x="T4" y="T5"/>
                  </a:cxn>
                  <a:cxn ang="0">
                    <a:pos x="T6" y="T7"/>
                  </a:cxn>
                  <a:cxn ang="0">
                    <a:pos x="T8" y="T9"/>
                  </a:cxn>
                  <a:cxn ang="0">
                    <a:pos x="T10" y="T11"/>
                  </a:cxn>
                </a:cxnLst>
                <a:rect l="0" t="0" r="r" b="b"/>
                <a:pathLst>
                  <a:path w="15" h="23">
                    <a:moveTo>
                      <a:pt x="0" y="23"/>
                    </a:moveTo>
                    <a:cubicBezTo>
                      <a:pt x="6" y="21"/>
                      <a:pt x="15" y="8"/>
                      <a:pt x="15" y="2"/>
                    </a:cubicBezTo>
                    <a:cubicBezTo>
                      <a:pt x="15" y="1"/>
                      <a:pt x="15" y="0"/>
                      <a:pt x="15" y="0"/>
                    </a:cubicBezTo>
                    <a:cubicBezTo>
                      <a:pt x="8" y="2"/>
                      <a:pt x="10" y="10"/>
                      <a:pt x="5" y="15"/>
                    </a:cubicBezTo>
                    <a:cubicBezTo>
                      <a:pt x="4" y="16"/>
                      <a:pt x="1" y="17"/>
                      <a:pt x="1" y="18"/>
                    </a:cubicBezTo>
                    <a:cubicBezTo>
                      <a:pt x="0" y="20"/>
                      <a:pt x="0" y="22"/>
                      <a:pt x="0" y="2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47" name="Freeform 393"/>
              <p:cNvSpPr>
                <a:spLocks/>
              </p:cNvSpPr>
              <p:nvPr/>
            </p:nvSpPr>
            <p:spPr bwMode="auto">
              <a:xfrm>
                <a:off x="4598" y="1910"/>
                <a:ext cx="75" cy="87"/>
              </a:xfrm>
              <a:custGeom>
                <a:avLst/>
                <a:gdLst>
                  <a:gd name="T0" fmla="*/ 0 w 32"/>
                  <a:gd name="T1" fmla="*/ 22 h 37"/>
                  <a:gd name="T2" fmla="*/ 2 w 32"/>
                  <a:gd name="T3" fmla="*/ 27 h 37"/>
                  <a:gd name="T4" fmla="*/ 5 w 32"/>
                  <a:gd name="T5" fmla="*/ 22 h 37"/>
                  <a:gd name="T6" fmla="*/ 11 w 32"/>
                  <a:gd name="T7" fmla="*/ 22 h 37"/>
                  <a:gd name="T8" fmla="*/ 12 w 32"/>
                  <a:gd name="T9" fmla="*/ 28 h 37"/>
                  <a:gd name="T10" fmla="*/ 17 w 32"/>
                  <a:gd name="T11" fmla="*/ 37 h 37"/>
                  <a:gd name="T12" fmla="*/ 23 w 32"/>
                  <a:gd name="T13" fmla="*/ 37 h 37"/>
                  <a:gd name="T14" fmla="*/ 30 w 32"/>
                  <a:gd name="T15" fmla="*/ 27 h 37"/>
                  <a:gd name="T16" fmla="*/ 30 w 32"/>
                  <a:gd name="T17" fmla="*/ 33 h 37"/>
                  <a:gd name="T18" fmla="*/ 32 w 32"/>
                  <a:gd name="T19" fmla="*/ 26 h 37"/>
                  <a:gd name="T20" fmla="*/ 30 w 32"/>
                  <a:gd name="T21" fmla="*/ 10 h 37"/>
                  <a:gd name="T22" fmla="*/ 27 w 32"/>
                  <a:gd name="T23" fmla="*/ 3 h 37"/>
                  <a:gd name="T24" fmla="*/ 24 w 32"/>
                  <a:gd name="T25" fmla="*/ 0 h 37"/>
                  <a:gd name="T26" fmla="*/ 14 w 32"/>
                  <a:gd name="T27" fmla="*/ 16 h 37"/>
                  <a:gd name="T28" fmla="*/ 11 w 32"/>
                  <a:gd name="T29" fmla="*/ 12 h 37"/>
                  <a:gd name="T30" fmla="*/ 0 w 32"/>
                  <a:gd name="T31" fmla="*/ 18 h 37"/>
                  <a:gd name="T32" fmla="*/ 0 w 32"/>
                  <a:gd name="T33"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7">
                    <a:moveTo>
                      <a:pt x="0" y="22"/>
                    </a:moveTo>
                    <a:cubicBezTo>
                      <a:pt x="0" y="24"/>
                      <a:pt x="1" y="25"/>
                      <a:pt x="2" y="27"/>
                    </a:cubicBezTo>
                    <a:cubicBezTo>
                      <a:pt x="2" y="25"/>
                      <a:pt x="3" y="22"/>
                      <a:pt x="5" y="22"/>
                    </a:cubicBezTo>
                    <a:cubicBezTo>
                      <a:pt x="11" y="22"/>
                      <a:pt x="11" y="22"/>
                      <a:pt x="11" y="22"/>
                    </a:cubicBezTo>
                    <a:cubicBezTo>
                      <a:pt x="11" y="22"/>
                      <a:pt x="14" y="26"/>
                      <a:pt x="12" y="28"/>
                    </a:cubicBezTo>
                    <a:cubicBezTo>
                      <a:pt x="14" y="30"/>
                      <a:pt x="14" y="34"/>
                      <a:pt x="17" y="37"/>
                    </a:cubicBezTo>
                    <a:cubicBezTo>
                      <a:pt x="23" y="37"/>
                      <a:pt x="23" y="37"/>
                      <a:pt x="23" y="37"/>
                    </a:cubicBezTo>
                    <a:cubicBezTo>
                      <a:pt x="23" y="33"/>
                      <a:pt x="28" y="27"/>
                      <a:pt x="30" y="27"/>
                    </a:cubicBezTo>
                    <a:cubicBezTo>
                      <a:pt x="30" y="27"/>
                      <a:pt x="28" y="31"/>
                      <a:pt x="30" y="33"/>
                    </a:cubicBezTo>
                    <a:cubicBezTo>
                      <a:pt x="32" y="26"/>
                      <a:pt x="32" y="26"/>
                      <a:pt x="32" y="26"/>
                    </a:cubicBezTo>
                    <a:cubicBezTo>
                      <a:pt x="31" y="22"/>
                      <a:pt x="28" y="13"/>
                      <a:pt x="30" y="10"/>
                    </a:cubicBezTo>
                    <a:cubicBezTo>
                      <a:pt x="29" y="10"/>
                      <a:pt x="27" y="5"/>
                      <a:pt x="27" y="3"/>
                    </a:cubicBezTo>
                    <a:cubicBezTo>
                      <a:pt x="26" y="3"/>
                      <a:pt x="24" y="2"/>
                      <a:pt x="24" y="0"/>
                    </a:cubicBezTo>
                    <a:cubicBezTo>
                      <a:pt x="22" y="5"/>
                      <a:pt x="19" y="16"/>
                      <a:pt x="14" y="16"/>
                    </a:cubicBezTo>
                    <a:cubicBezTo>
                      <a:pt x="13" y="16"/>
                      <a:pt x="11" y="14"/>
                      <a:pt x="11" y="12"/>
                    </a:cubicBezTo>
                    <a:cubicBezTo>
                      <a:pt x="11" y="12"/>
                      <a:pt x="6" y="18"/>
                      <a:pt x="0" y="18"/>
                    </a:cubicBezTo>
                    <a:cubicBezTo>
                      <a:pt x="0" y="20"/>
                      <a:pt x="0" y="21"/>
                      <a:pt x="0" y="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48" name="Freeform 394"/>
              <p:cNvSpPr>
                <a:spLocks/>
              </p:cNvSpPr>
              <p:nvPr/>
            </p:nvSpPr>
            <p:spPr bwMode="auto">
              <a:xfrm>
                <a:off x="4591" y="1881"/>
                <a:ext cx="12" cy="21"/>
              </a:xfrm>
              <a:custGeom>
                <a:avLst/>
                <a:gdLst>
                  <a:gd name="T0" fmla="*/ 3 w 5"/>
                  <a:gd name="T1" fmla="*/ 9 h 9"/>
                  <a:gd name="T2" fmla="*/ 5 w 5"/>
                  <a:gd name="T3" fmla="*/ 5 h 9"/>
                  <a:gd name="T4" fmla="*/ 5 w 5"/>
                  <a:gd name="T5" fmla="*/ 0 h 9"/>
                  <a:gd name="T6" fmla="*/ 0 w 5"/>
                  <a:gd name="T7" fmla="*/ 1 h 9"/>
                  <a:gd name="T8" fmla="*/ 3 w 5"/>
                  <a:gd name="T9" fmla="*/ 9 h 9"/>
                </a:gdLst>
                <a:ahLst/>
                <a:cxnLst>
                  <a:cxn ang="0">
                    <a:pos x="T0" y="T1"/>
                  </a:cxn>
                  <a:cxn ang="0">
                    <a:pos x="T2" y="T3"/>
                  </a:cxn>
                  <a:cxn ang="0">
                    <a:pos x="T4" y="T5"/>
                  </a:cxn>
                  <a:cxn ang="0">
                    <a:pos x="T6" y="T7"/>
                  </a:cxn>
                  <a:cxn ang="0">
                    <a:pos x="T8" y="T9"/>
                  </a:cxn>
                </a:cxnLst>
                <a:rect l="0" t="0" r="r" b="b"/>
                <a:pathLst>
                  <a:path w="5" h="9">
                    <a:moveTo>
                      <a:pt x="3" y="9"/>
                    </a:moveTo>
                    <a:cubicBezTo>
                      <a:pt x="4" y="9"/>
                      <a:pt x="5" y="7"/>
                      <a:pt x="5" y="5"/>
                    </a:cubicBezTo>
                    <a:cubicBezTo>
                      <a:pt x="5" y="4"/>
                      <a:pt x="5" y="2"/>
                      <a:pt x="5" y="0"/>
                    </a:cubicBezTo>
                    <a:cubicBezTo>
                      <a:pt x="4" y="0"/>
                      <a:pt x="2" y="1"/>
                      <a:pt x="0" y="1"/>
                    </a:cubicBezTo>
                    <a:cubicBezTo>
                      <a:pt x="0" y="5"/>
                      <a:pt x="0" y="9"/>
                      <a:pt x="3"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49" name="Freeform 395"/>
              <p:cNvSpPr>
                <a:spLocks/>
              </p:cNvSpPr>
              <p:nvPr/>
            </p:nvSpPr>
            <p:spPr bwMode="auto">
              <a:xfrm>
                <a:off x="4541" y="1744"/>
                <a:ext cx="45" cy="97"/>
              </a:xfrm>
              <a:custGeom>
                <a:avLst/>
                <a:gdLst>
                  <a:gd name="T0" fmla="*/ 0 w 19"/>
                  <a:gd name="T1" fmla="*/ 22 h 41"/>
                  <a:gd name="T2" fmla="*/ 8 w 19"/>
                  <a:gd name="T3" fmla="*/ 38 h 41"/>
                  <a:gd name="T4" fmla="*/ 13 w 19"/>
                  <a:gd name="T5" fmla="*/ 41 h 41"/>
                  <a:gd name="T6" fmla="*/ 17 w 19"/>
                  <a:gd name="T7" fmla="*/ 40 h 41"/>
                  <a:gd name="T8" fmla="*/ 17 w 19"/>
                  <a:gd name="T9" fmla="*/ 30 h 41"/>
                  <a:gd name="T10" fmla="*/ 13 w 19"/>
                  <a:gd name="T11" fmla="*/ 30 h 41"/>
                  <a:gd name="T12" fmla="*/ 13 w 19"/>
                  <a:gd name="T13" fmla="*/ 24 h 41"/>
                  <a:gd name="T14" fmla="*/ 19 w 19"/>
                  <a:gd name="T15" fmla="*/ 14 h 41"/>
                  <a:gd name="T16" fmla="*/ 14 w 19"/>
                  <a:gd name="T17" fmla="*/ 2 h 41"/>
                  <a:gd name="T18" fmla="*/ 12 w 19"/>
                  <a:gd name="T19" fmla="*/ 4 h 41"/>
                  <a:gd name="T20" fmla="*/ 7 w 19"/>
                  <a:gd name="T21" fmla="*/ 0 h 41"/>
                  <a:gd name="T22" fmla="*/ 4 w 19"/>
                  <a:gd name="T23" fmla="*/ 0 h 41"/>
                  <a:gd name="T24" fmla="*/ 0 w 19"/>
                  <a:gd name="T25" fmla="*/ 18 h 41"/>
                  <a:gd name="T26" fmla="*/ 0 w 19"/>
                  <a:gd name="T27" fmla="*/ 2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41">
                    <a:moveTo>
                      <a:pt x="0" y="22"/>
                    </a:moveTo>
                    <a:cubicBezTo>
                      <a:pt x="0" y="28"/>
                      <a:pt x="9" y="37"/>
                      <a:pt x="8" y="38"/>
                    </a:cubicBezTo>
                    <a:cubicBezTo>
                      <a:pt x="9" y="40"/>
                      <a:pt x="9" y="41"/>
                      <a:pt x="13" y="41"/>
                    </a:cubicBezTo>
                    <a:cubicBezTo>
                      <a:pt x="15" y="41"/>
                      <a:pt x="17" y="40"/>
                      <a:pt x="17" y="40"/>
                    </a:cubicBezTo>
                    <a:cubicBezTo>
                      <a:pt x="16" y="36"/>
                      <a:pt x="17" y="34"/>
                      <a:pt x="17" y="30"/>
                    </a:cubicBezTo>
                    <a:cubicBezTo>
                      <a:pt x="17" y="30"/>
                      <a:pt x="15" y="30"/>
                      <a:pt x="13" y="30"/>
                    </a:cubicBezTo>
                    <a:cubicBezTo>
                      <a:pt x="15" y="28"/>
                      <a:pt x="13" y="28"/>
                      <a:pt x="13" y="24"/>
                    </a:cubicBezTo>
                    <a:cubicBezTo>
                      <a:pt x="13" y="22"/>
                      <a:pt x="18" y="18"/>
                      <a:pt x="19" y="14"/>
                    </a:cubicBezTo>
                    <a:cubicBezTo>
                      <a:pt x="17" y="13"/>
                      <a:pt x="14" y="5"/>
                      <a:pt x="14" y="2"/>
                    </a:cubicBezTo>
                    <a:cubicBezTo>
                      <a:pt x="13" y="3"/>
                      <a:pt x="13" y="4"/>
                      <a:pt x="12" y="4"/>
                    </a:cubicBezTo>
                    <a:cubicBezTo>
                      <a:pt x="11" y="4"/>
                      <a:pt x="8" y="2"/>
                      <a:pt x="7" y="0"/>
                    </a:cubicBezTo>
                    <a:cubicBezTo>
                      <a:pt x="4" y="0"/>
                      <a:pt x="4" y="0"/>
                      <a:pt x="4" y="0"/>
                    </a:cubicBezTo>
                    <a:cubicBezTo>
                      <a:pt x="5" y="3"/>
                      <a:pt x="0" y="18"/>
                      <a:pt x="0" y="18"/>
                    </a:cubicBezTo>
                    <a:cubicBezTo>
                      <a:pt x="0" y="19"/>
                      <a:pt x="0" y="20"/>
                      <a:pt x="0" y="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50" name="Freeform 396"/>
              <p:cNvSpPr>
                <a:spLocks/>
              </p:cNvSpPr>
              <p:nvPr/>
            </p:nvSpPr>
            <p:spPr bwMode="auto">
              <a:xfrm>
                <a:off x="4350" y="1718"/>
                <a:ext cx="38" cy="36"/>
              </a:xfrm>
              <a:custGeom>
                <a:avLst/>
                <a:gdLst>
                  <a:gd name="T0" fmla="*/ 0 w 16"/>
                  <a:gd name="T1" fmla="*/ 8 h 15"/>
                  <a:gd name="T2" fmla="*/ 1 w 16"/>
                  <a:gd name="T3" fmla="*/ 8 h 15"/>
                  <a:gd name="T4" fmla="*/ 7 w 16"/>
                  <a:gd name="T5" fmla="*/ 15 h 15"/>
                  <a:gd name="T6" fmla="*/ 16 w 16"/>
                  <a:gd name="T7" fmla="*/ 4 h 15"/>
                  <a:gd name="T8" fmla="*/ 13 w 16"/>
                  <a:gd name="T9" fmla="*/ 0 h 15"/>
                  <a:gd name="T10" fmla="*/ 5 w 16"/>
                  <a:gd name="T11" fmla="*/ 0 h 15"/>
                  <a:gd name="T12" fmla="*/ 0 w 16"/>
                  <a:gd name="T13" fmla="*/ 8 h 15"/>
                </a:gdLst>
                <a:ahLst/>
                <a:cxnLst>
                  <a:cxn ang="0">
                    <a:pos x="T0" y="T1"/>
                  </a:cxn>
                  <a:cxn ang="0">
                    <a:pos x="T2" y="T3"/>
                  </a:cxn>
                  <a:cxn ang="0">
                    <a:pos x="T4" y="T5"/>
                  </a:cxn>
                  <a:cxn ang="0">
                    <a:pos x="T6" y="T7"/>
                  </a:cxn>
                  <a:cxn ang="0">
                    <a:pos x="T8" y="T9"/>
                  </a:cxn>
                  <a:cxn ang="0">
                    <a:pos x="T10" y="T11"/>
                  </a:cxn>
                  <a:cxn ang="0">
                    <a:pos x="T12" y="T13"/>
                  </a:cxn>
                </a:cxnLst>
                <a:rect l="0" t="0" r="r" b="b"/>
                <a:pathLst>
                  <a:path w="16" h="15">
                    <a:moveTo>
                      <a:pt x="0" y="8"/>
                    </a:moveTo>
                    <a:cubicBezTo>
                      <a:pt x="1" y="8"/>
                      <a:pt x="1" y="8"/>
                      <a:pt x="1" y="8"/>
                    </a:cubicBezTo>
                    <a:cubicBezTo>
                      <a:pt x="1" y="12"/>
                      <a:pt x="3" y="15"/>
                      <a:pt x="7" y="15"/>
                    </a:cubicBezTo>
                    <a:cubicBezTo>
                      <a:pt x="12" y="15"/>
                      <a:pt x="16" y="9"/>
                      <a:pt x="16" y="4"/>
                    </a:cubicBezTo>
                    <a:cubicBezTo>
                      <a:pt x="16" y="3"/>
                      <a:pt x="14" y="2"/>
                      <a:pt x="13" y="0"/>
                    </a:cubicBezTo>
                    <a:cubicBezTo>
                      <a:pt x="5" y="0"/>
                      <a:pt x="5" y="0"/>
                      <a:pt x="5" y="0"/>
                    </a:cubicBezTo>
                    <a:cubicBezTo>
                      <a:pt x="4" y="2"/>
                      <a:pt x="1" y="5"/>
                      <a:pt x="0"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51" name="Freeform 397"/>
              <p:cNvSpPr>
                <a:spLocks/>
              </p:cNvSpPr>
              <p:nvPr/>
            </p:nvSpPr>
            <p:spPr bwMode="auto">
              <a:xfrm>
                <a:off x="4520" y="1617"/>
                <a:ext cx="26" cy="54"/>
              </a:xfrm>
              <a:custGeom>
                <a:avLst/>
                <a:gdLst>
                  <a:gd name="T0" fmla="*/ 3 w 11"/>
                  <a:gd name="T1" fmla="*/ 8 h 23"/>
                  <a:gd name="T2" fmla="*/ 0 w 11"/>
                  <a:gd name="T3" fmla="*/ 8 h 23"/>
                  <a:gd name="T4" fmla="*/ 0 w 11"/>
                  <a:gd name="T5" fmla="*/ 14 h 23"/>
                  <a:gd name="T6" fmla="*/ 5 w 11"/>
                  <a:gd name="T7" fmla="*/ 23 h 23"/>
                  <a:gd name="T8" fmla="*/ 11 w 11"/>
                  <a:gd name="T9" fmla="*/ 14 h 23"/>
                  <a:gd name="T10" fmla="*/ 11 w 11"/>
                  <a:gd name="T11" fmla="*/ 1 h 23"/>
                  <a:gd name="T12" fmla="*/ 3 w 11"/>
                  <a:gd name="T13" fmla="*/ 8 h 23"/>
                </a:gdLst>
                <a:ahLst/>
                <a:cxnLst>
                  <a:cxn ang="0">
                    <a:pos x="T0" y="T1"/>
                  </a:cxn>
                  <a:cxn ang="0">
                    <a:pos x="T2" y="T3"/>
                  </a:cxn>
                  <a:cxn ang="0">
                    <a:pos x="T4" y="T5"/>
                  </a:cxn>
                  <a:cxn ang="0">
                    <a:pos x="T6" y="T7"/>
                  </a:cxn>
                  <a:cxn ang="0">
                    <a:pos x="T8" y="T9"/>
                  </a:cxn>
                  <a:cxn ang="0">
                    <a:pos x="T10" y="T11"/>
                  </a:cxn>
                  <a:cxn ang="0">
                    <a:pos x="T12" y="T13"/>
                  </a:cxn>
                </a:cxnLst>
                <a:rect l="0" t="0" r="r" b="b"/>
                <a:pathLst>
                  <a:path w="11" h="23">
                    <a:moveTo>
                      <a:pt x="3" y="8"/>
                    </a:moveTo>
                    <a:cubicBezTo>
                      <a:pt x="2" y="8"/>
                      <a:pt x="1" y="8"/>
                      <a:pt x="0" y="8"/>
                    </a:cubicBezTo>
                    <a:cubicBezTo>
                      <a:pt x="0" y="9"/>
                      <a:pt x="0" y="11"/>
                      <a:pt x="0" y="14"/>
                    </a:cubicBezTo>
                    <a:cubicBezTo>
                      <a:pt x="0" y="18"/>
                      <a:pt x="2" y="23"/>
                      <a:pt x="5" y="23"/>
                    </a:cubicBezTo>
                    <a:cubicBezTo>
                      <a:pt x="9" y="23"/>
                      <a:pt x="11" y="19"/>
                      <a:pt x="11" y="14"/>
                    </a:cubicBezTo>
                    <a:cubicBezTo>
                      <a:pt x="11" y="11"/>
                      <a:pt x="11" y="7"/>
                      <a:pt x="11" y="1"/>
                    </a:cubicBezTo>
                    <a:cubicBezTo>
                      <a:pt x="6" y="1"/>
                      <a:pt x="3" y="0"/>
                      <a:pt x="3"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52" name="Freeform 398"/>
              <p:cNvSpPr>
                <a:spLocks/>
              </p:cNvSpPr>
              <p:nvPr/>
            </p:nvSpPr>
            <p:spPr bwMode="auto">
              <a:xfrm>
                <a:off x="4324" y="2231"/>
                <a:ext cx="165" cy="59"/>
              </a:xfrm>
              <a:custGeom>
                <a:avLst/>
                <a:gdLst>
                  <a:gd name="T0" fmla="*/ 50 w 70"/>
                  <a:gd name="T1" fmla="*/ 23 h 25"/>
                  <a:gd name="T2" fmla="*/ 53 w 70"/>
                  <a:gd name="T3" fmla="*/ 20 h 25"/>
                  <a:gd name="T4" fmla="*/ 57 w 70"/>
                  <a:gd name="T5" fmla="*/ 23 h 25"/>
                  <a:gd name="T6" fmla="*/ 68 w 70"/>
                  <a:gd name="T7" fmla="*/ 25 h 25"/>
                  <a:gd name="T8" fmla="*/ 70 w 70"/>
                  <a:gd name="T9" fmla="*/ 22 h 25"/>
                  <a:gd name="T10" fmla="*/ 67 w 70"/>
                  <a:gd name="T11" fmla="*/ 17 h 25"/>
                  <a:gd name="T12" fmla="*/ 60 w 70"/>
                  <a:gd name="T13" fmla="*/ 14 h 25"/>
                  <a:gd name="T14" fmla="*/ 42 w 70"/>
                  <a:gd name="T15" fmla="*/ 4 h 25"/>
                  <a:gd name="T16" fmla="*/ 37 w 70"/>
                  <a:gd name="T17" fmla="*/ 4 h 25"/>
                  <a:gd name="T18" fmla="*/ 21 w 70"/>
                  <a:gd name="T19" fmla="*/ 3 h 25"/>
                  <a:gd name="T20" fmla="*/ 12 w 70"/>
                  <a:gd name="T21" fmla="*/ 0 h 25"/>
                  <a:gd name="T22" fmla="*/ 7 w 70"/>
                  <a:gd name="T23" fmla="*/ 0 h 25"/>
                  <a:gd name="T24" fmla="*/ 0 w 70"/>
                  <a:gd name="T25" fmla="*/ 7 h 25"/>
                  <a:gd name="T26" fmla="*/ 10 w 70"/>
                  <a:gd name="T27" fmla="*/ 13 h 25"/>
                  <a:gd name="T28" fmla="*/ 18 w 70"/>
                  <a:gd name="T29" fmla="*/ 15 h 25"/>
                  <a:gd name="T30" fmla="*/ 23 w 70"/>
                  <a:gd name="T31" fmla="*/ 15 h 25"/>
                  <a:gd name="T32" fmla="*/ 32 w 70"/>
                  <a:gd name="T33" fmla="*/ 17 h 25"/>
                  <a:gd name="T34" fmla="*/ 50 w 70"/>
                  <a:gd name="T35"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 h="25">
                    <a:moveTo>
                      <a:pt x="50" y="23"/>
                    </a:moveTo>
                    <a:cubicBezTo>
                      <a:pt x="52" y="23"/>
                      <a:pt x="52" y="20"/>
                      <a:pt x="53" y="20"/>
                    </a:cubicBezTo>
                    <a:cubicBezTo>
                      <a:pt x="55" y="20"/>
                      <a:pt x="56" y="23"/>
                      <a:pt x="57" y="23"/>
                    </a:cubicBezTo>
                    <a:cubicBezTo>
                      <a:pt x="61" y="23"/>
                      <a:pt x="68" y="25"/>
                      <a:pt x="68" y="25"/>
                    </a:cubicBezTo>
                    <a:cubicBezTo>
                      <a:pt x="69" y="25"/>
                      <a:pt x="70" y="23"/>
                      <a:pt x="70" y="22"/>
                    </a:cubicBezTo>
                    <a:cubicBezTo>
                      <a:pt x="70" y="19"/>
                      <a:pt x="68" y="19"/>
                      <a:pt x="67" y="17"/>
                    </a:cubicBezTo>
                    <a:cubicBezTo>
                      <a:pt x="66" y="18"/>
                      <a:pt x="60" y="14"/>
                      <a:pt x="60" y="14"/>
                    </a:cubicBezTo>
                    <a:cubicBezTo>
                      <a:pt x="52" y="16"/>
                      <a:pt x="49" y="4"/>
                      <a:pt x="42" y="4"/>
                    </a:cubicBezTo>
                    <a:cubicBezTo>
                      <a:pt x="40" y="4"/>
                      <a:pt x="40" y="6"/>
                      <a:pt x="37" y="4"/>
                    </a:cubicBezTo>
                    <a:cubicBezTo>
                      <a:pt x="36" y="7"/>
                      <a:pt x="21" y="6"/>
                      <a:pt x="21" y="3"/>
                    </a:cubicBezTo>
                    <a:cubicBezTo>
                      <a:pt x="19" y="3"/>
                      <a:pt x="12" y="2"/>
                      <a:pt x="12" y="0"/>
                    </a:cubicBezTo>
                    <a:cubicBezTo>
                      <a:pt x="11" y="1"/>
                      <a:pt x="9" y="0"/>
                      <a:pt x="7" y="0"/>
                    </a:cubicBezTo>
                    <a:cubicBezTo>
                      <a:pt x="3" y="0"/>
                      <a:pt x="5" y="6"/>
                      <a:pt x="0" y="7"/>
                    </a:cubicBezTo>
                    <a:cubicBezTo>
                      <a:pt x="3" y="9"/>
                      <a:pt x="7" y="13"/>
                      <a:pt x="10" y="13"/>
                    </a:cubicBezTo>
                    <a:cubicBezTo>
                      <a:pt x="10" y="13"/>
                      <a:pt x="17" y="15"/>
                      <a:pt x="18" y="15"/>
                    </a:cubicBezTo>
                    <a:cubicBezTo>
                      <a:pt x="18" y="15"/>
                      <a:pt x="21" y="15"/>
                      <a:pt x="23" y="15"/>
                    </a:cubicBezTo>
                    <a:cubicBezTo>
                      <a:pt x="27" y="15"/>
                      <a:pt x="28" y="17"/>
                      <a:pt x="32" y="17"/>
                    </a:cubicBezTo>
                    <a:cubicBezTo>
                      <a:pt x="32" y="18"/>
                      <a:pt x="48" y="23"/>
                      <a:pt x="50" y="2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53" name="Freeform 399"/>
              <p:cNvSpPr>
                <a:spLocks/>
              </p:cNvSpPr>
              <p:nvPr/>
            </p:nvSpPr>
            <p:spPr bwMode="auto">
              <a:xfrm>
                <a:off x="3903" y="1924"/>
                <a:ext cx="40" cy="78"/>
              </a:xfrm>
              <a:custGeom>
                <a:avLst/>
                <a:gdLst>
                  <a:gd name="T0" fmla="*/ 3 w 17"/>
                  <a:gd name="T1" fmla="*/ 0 h 33"/>
                  <a:gd name="T2" fmla="*/ 0 w 17"/>
                  <a:gd name="T3" fmla="*/ 18 h 33"/>
                  <a:gd name="T4" fmla="*/ 5 w 17"/>
                  <a:gd name="T5" fmla="*/ 33 h 33"/>
                  <a:gd name="T6" fmla="*/ 17 w 17"/>
                  <a:gd name="T7" fmla="*/ 22 h 33"/>
                  <a:gd name="T8" fmla="*/ 3 w 17"/>
                  <a:gd name="T9" fmla="*/ 0 h 33"/>
                </a:gdLst>
                <a:ahLst/>
                <a:cxnLst>
                  <a:cxn ang="0">
                    <a:pos x="T0" y="T1"/>
                  </a:cxn>
                  <a:cxn ang="0">
                    <a:pos x="T2" y="T3"/>
                  </a:cxn>
                  <a:cxn ang="0">
                    <a:pos x="T4" y="T5"/>
                  </a:cxn>
                  <a:cxn ang="0">
                    <a:pos x="T6" y="T7"/>
                  </a:cxn>
                  <a:cxn ang="0">
                    <a:pos x="T8" y="T9"/>
                  </a:cxn>
                </a:cxnLst>
                <a:rect l="0" t="0" r="r" b="b"/>
                <a:pathLst>
                  <a:path w="17" h="33">
                    <a:moveTo>
                      <a:pt x="3" y="0"/>
                    </a:moveTo>
                    <a:cubicBezTo>
                      <a:pt x="1" y="5"/>
                      <a:pt x="0" y="10"/>
                      <a:pt x="0" y="18"/>
                    </a:cubicBezTo>
                    <a:cubicBezTo>
                      <a:pt x="0" y="21"/>
                      <a:pt x="3" y="30"/>
                      <a:pt x="5" y="33"/>
                    </a:cubicBezTo>
                    <a:cubicBezTo>
                      <a:pt x="10" y="33"/>
                      <a:pt x="17" y="30"/>
                      <a:pt x="17" y="22"/>
                    </a:cubicBezTo>
                    <a:cubicBezTo>
                      <a:pt x="12" y="4"/>
                      <a:pt x="9" y="7"/>
                      <a:pt x="3"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54" name="Freeform 400"/>
              <p:cNvSpPr>
                <a:spLocks/>
              </p:cNvSpPr>
              <p:nvPr/>
            </p:nvSpPr>
            <p:spPr bwMode="auto">
              <a:xfrm>
                <a:off x="4560" y="1043"/>
                <a:ext cx="130" cy="167"/>
              </a:xfrm>
              <a:custGeom>
                <a:avLst/>
                <a:gdLst>
                  <a:gd name="T0" fmla="*/ 50 w 55"/>
                  <a:gd name="T1" fmla="*/ 47 h 71"/>
                  <a:gd name="T2" fmla="*/ 30 w 55"/>
                  <a:gd name="T3" fmla="*/ 30 h 71"/>
                  <a:gd name="T4" fmla="*/ 18 w 55"/>
                  <a:gd name="T5" fmla="*/ 16 h 71"/>
                  <a:gd name="T6" fmla="*/ 5 w 55"/>
                  <a:gd name="T7" fmla="*/ 1 h 71"/>
                  <a:gd name="T8" fmla="*/ 0 w 55"/>
                  <a:gd name="T9" fmla="*/ 0 h 71"/>
                  <a:gd name="T10" fmla="*/ 4 w 55"/>
                  <a:gd name="T11" fmla="*/ 8 h 71"/>
                  <a:gd name="T12" fmla="*/ 21 w 55"/>
                  <a:gd name="T13" fmla="*/ 29 h 71"/>
                  <a:gd name="T14" fmla="*/ 30 w 55"/>
                  <a:gd name="T15" fmla="*/ 41 h 71"/>
                  <a:gd name="T16" fmla="*/ 37 w 55"/>
                  <a:gd name="T17" fmla="*/ 50 h 71"/>
                  <a:gd name="T18" fmla="*/ 41 w 55"/>
                  <a:gd name="T19" fmla="*/ 59 h 71"/>
                  <a:gd name="T20" fmla="*/ 48 w 55"/>
                  <a:gd name="T21" fmla="*/ 71 h 71"/>
                  <a:gd name="T22" fmla="*/ 48 w 55"/>
                  <a:gd name="T23" fmla="*/ 64 h 71"/>
                  <a:gd name="T24" fmla="*/ 51 w 55"/>
                  <a:gd name="T25" fmla="*/ 64 h 71"/>
                  <a:gd name="T26" fmla="*/ 55 w 55"/>
                  <a:gd name="T27" fmla="*/ 66 h 71"/>
                  <a:gd name="T28" fmla="*/ 38 w 55"/>
                  <a:gd name="T29" fmla="*/ 41 h 71"/>
                  <a:gd name="T30" fmla="*/ 40 w 55"/>
                  <a:gd name="T31" fmla="*/ 40 h 71"/>
                  <a:gd name="T32" fmla="*/ 50 w 55"/>
                  <a:gd name="T33" fmla="*/ 4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71">
                    <a:moveTo>
                      <a:pt x="50" y="47"/>
                    </a:moveTo>
                    <a:cubicBezTo>
                      <a:pt x="46" y="40"/>
                      <a:pt x="35" y="36"/>
                      <a:pt x="30" y="30"/>
                    </a:cubicBezTo>
                    <a:cubicBezTo>
                      <a:pt x="26" y="26"/>
                      <a:pt x="22" y="21"/>
                      <a:pt x="18" y="16"/>
                    </a:cubicBezTo>
                    <a:cubicBezTo>
                      <a:pt x="14" y="13"/>
                      <a:pt x="14" y="11"/>
                      <a:pt x="5" y="1"/>
                    </a:cubicBezTo>
                    <a:cubicBezTo>
                      <a:pt x="3" y="1"/>
                      <a:pt x="1" y="0"/>
                      <a:pt x="0" y="0"/>
                    </a:cubicBezTo>
                    <a:cubicBezTo>
                      <a:pt x="1" y="4"/>
                      <a:pt x="4" y="4"/>
                      <a:pt x="4" y="8"/>
                    </a:cubicBezTo>
                    <a:cubicBezTo>
                      <a:pt x="4" y="19"/>
                      <a:pt x="17" y="19"/>
                      <a:pt x="21" y="29"/>
                    </a:cubicBezTo>
                    <a:cubicBezTo>
                      <a:pt x="22" y="32"/>
                      <a:pt x="30" y="39"/>
                      <a:pt x="30" y="41"/>
                    </a:cubicBezTo>
                    <a:cubicBezTo>
                      <a:pt x="30" y="43"/>
                      <a:pt x="33" y="49"/>
                      <a:pt x="37" y="50"/>
                    </a:cubicBezTo>
                    <a:cubicBezTo>
                      <a:pt x="37" y="53"/>
                      <a:pt x="41" y="58"/>
                      <a:pt x="41" y="59"/>
                    </a:cubicBezTo>
                    <a:cubicBezTo>
                      <a:pt x="41" y="62"/>
                      <a:pt x="47" y="65"/>
                      <a:pt x="48" y="71"/>
                    </a:cubicBezTo>
                    <a:cubicBezTo>
                      <a:pt x="48" y="69"/>
                      <a:pt x="48" y="66"/>
                      <a:pt x="48" y="64"/>
                    </a:cubicBezTo>
                    <a:cubicBezTo>
                      <a:pt x="51" y="64"/>
                      <a:pt x="51" y="64"/>
                      <a:pt x="51" y="64"/>
                    </a:cubicBezTo>
                    <a:cubicBezTo>
                      <a:pt x="52" y="65"/>
                      <a:pt x="54" y="65"/>
                      <a:pt x="55" y="66"/>
                    </a:cubicBezTo>
                    <a:cubicBezTo>
                      <a:pt x="51" y="57"/>
                      <a:pt x="38" y="56"/>
                      <a:pt x="38" y="41"/>
                    </a:cubicBezTo>
                    <a:cubicBezTo>
                      <a:pt x="38" y="41"/>
                      <a:pt x="39" y="40"/>
                      <a:pt x="40" y="40"/>
                    </a:cubicBezTo>
                    <a:cubicBezTo>
                      <a:pt x="42" y="42"/>
                      <a:pt x="47" y="46"/>
                      <a:pt x="50" y="4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55" name="Freeform 401"/>
              <p:cNvSpPr>
                <a:spLocks/>
              </p:cNvSpPr>
              <p:nvPr/>
            </p:nvSpPr>
            <p:spPr bwMode="auto">
              <a:xfrm>
                <a:off x="4676" y="1215"/>
                <a:ext cx="90" cy="76"/>
              </a:xfrm>
              <a:custGeom>
                <a:avLst/>
                <a:gdLst>
                  <a:gd name="T0" fmla="*/ 38 w 38"/>
                  <a:gd name="T1" fmla="*/ 18 h 32"/>
                  <a:gd name="T2" fmla="*/ 29 w 38"/>
                  <a:gd name="T3" fmla="*/ 9 h 32"/>
                  <a:gd name="T4" fmla="*/ 27 w 38"/>
                  <a:gd name="T5" fmla="*/ 13 h 32"/>
                  <a:gd name="T6" fmla="*/ 12 w 38"/>
                  <a:gd name="T7" fmla="*/ 8 h 32"/>
                  <a:gd name="T8" fmla="*/ 3 w 38"/>
                  <a:gd name="T9" fmla="*/ 0 h 32"/>
                  <a:gd name="T10" fmla="*/ 0 w 38"/>
                  <a:gd name="T11" fmla="*/ 1 h 32"/>
                  <a:gd name="T12" fmla="*/ 5 w 38"/>
                  <a:gd name="T13" fmla="*/ 5 h 32"/>
                  <a:gd name="T14" fmla="*/ 7 w 38"/>
                  <a:gd name="T15" fmla="*/ 13 h 32"/>
                  <a:gd name="T16" fmla="*/ 7 w 38"/>
                  <a:gd name="T17" fmla="*/ 16 h 32"/>
                  <a:gd name="T18" fmla="*/ 9 w 38"/>
                  <a:gd name="T19" fmla="*/ 16 h 32"/>
                  <a:gd name="T20" fmla="*/ 9 w 38"/>
                  <a:gd name="T21" fmla="*/ 20 h 32"/>
                  <a:gd name="T22" fmla="*/ 3 w 38"/>
                  <a:gd name="T23" fmla="*/ 24 h 32"/>
                  <a:gd name="T24" fmla="*/ 9 w 38"/>
                  <a:gd name="T25" fmla="*/ 31 h 32"/>
                  <a:gd name="T26" fmla="*/ 7 w 38"/>
                  <a:gd name="T27" fmla="*/ 32 h 32"/>
                  <a:gd name="T28" fmla="*/ 9 w 38"/>
                  <a:gd name="T29" fmla="*/ 32 h 32"/>
                  <a:gd name="T30" fmla="*/ 15 w 38"/>
                  <a:gd name="T31" fmla="*/ 29 h 32"/>
                  <a:gd name="T32" fmla="*/ 9 w 38"/>
                  <a:gd name="T33" fmla="*/ 25 h 32"/>
                  <a:gd name="T34" fmla="*/ 16 w 38"/>
                  <a:gd name="T35" fmla="*/ 23 h 32"/>
                  <a:gd name="T36" fmla="*/ 28 w 38"/>
                  <a:gd name="T37" fmla="*/ 27 h 32"/>
                  <a:gd name="T38" fmla="*/ 29 w 38"/>
                  <a:gd name="T39" fmla="*/ 21 h 32"/>
                  <a:gd name="T40" fmla="*/ 38 w 38"/>
                  <a:gd name="T41"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32">
                    <a:moveTo>
                      <a:pt x="38" y="18"/>
                    </a:moveTo>
                    <a:cubicBezTo>
                      <a:pt x="34" y="16"/>
                      <a:pt x="32" y="14"/>
                      <a:pt x="29" y="9"/>
                    </a:cubicBezTo>
                    <a:cubicBezTo>
                      <a:pt x="29" y="10"/>
                      <a:pt x="27" y="12"/>
                      <a:pt x="27" y="13"/>
                    </a:cubicBezTo>
                    <a:cubicBezTo>
                      <a:pt x="22" y="11"/>
                      <a:pt x="18" y="10"/>
                      <a:pt x="12" y="8"/>
                    </a:cubicBezTo>
                    <a:cubicBezTo>
                      <a:pt x="10" y="7"/>
                      <a:pt x="5" y="0"/>
                      <a:pt x="3" y="0"/>
                    </a:cubicBezTo>
                    <a:cubicBezTo>
                      <a:pt x="2" y="0"/>
                      <a:pt x="1" y="1"/>
                      <a:pt x="0" y="1"/>
                    </a:cubicBezTo>
                    <a:cubicBezTo>
                      <a:pt x="0" y="3"/>
                      <a:pt x="1" y="5"/>
                      <a:pt x="5" y="5"/>
                    </a:cubicBezTo>
                    <a:cubicBezTo>
                      <a:pt x="5" y="8"/>
                      <a:pt x="7" y="10"/>
                      <a:pt x="7" y="13"/>
                    </a:cubicBezTo>
                    <a:cubicBezTo>
                      <a:pt x="7" y="14"/>
                      <a:pt x="7" y="15"/>
                      <a:pt x="7" y="16"/>
                    </a:cubicBezTo>
                    <a:cubicBezTo>
                      <a:pt x="9" y="16"/>
                      <a:pt x="9" y="16"/>
                      <a:pt x="9" y="16"/>
                    </a:cubicBezTo>
                    <a:cubicBezTo>
                      <a:pt x="9" y="18"/>
                      <a:pt x="9" y="19"/>
                      <a:pt x="9" y="20"/>
                    </a:cubicBezTo>
                    <a:cubicBezTo>
                      <a:pt x="7" y="20"/>
                      <a:pt x="3" y="21"/>
                      <a:pt x="3" y="24"/>
                    </a:cubicBezTo>
                    <a:cubicBezTo>
                      <a:pt x="3" y="27"/>
                      <a:pt x="7" y="28"/>
                      <a:pt x="9" y="31"/>
                    </a:cubicBezTo>
                    <a:cubicBezTo>
                      <a:pt x="9" y="31"/>
                      <a:pt x="7" y="32"/>
                      <a:pt x="7" y="32"/>
                    </a:cubicBezTo>
                    <a:cubicBezTo>
                      <a:pt x="8" y="32"/>
                      <a:pt x="9" y="32"/>
                      <a:pt x="9" y="32"/>
                    </a:cubicBezTo>
                    <a:cubicBezTo>
                      <a:pt x="12" y="32"/>
                      <a:pt x="13" y="32"/>
                      <a:pt x="15" y="29"/>
                    </a:cubicBezTo>
                    <a:cubicBezTo>
                      <a:pt x="13" y="28"/>
                      <a:pt x="11" y="27"/>
                      <a:pt x="9" y="25"/>
                    </a:cubicBezTo>
                    <a:cubicBezTo>
                      <a:pt x="12" y="25"/>
                      <a:pt x="13" y="23"/>
                      <a:pt x="16" y="23"/>
                    </a:cubicBezTo>
                    <a:cubicBezTo>
                      <a:pt x="20" y="23"/>
                      <a:pt x="21" y="27"/>
                      <a:pt x="28" y="27"/>
                    </a:cubicBezTo>
                    <a:cubicBezTo>
                      <a:pt x="27" y="25"/>
                      <a:pt x="29" y="23"/>
                      <a:pt x="29" y="21"/>
                    </a:cubicBezTo>
                    <a:cubicBezTo>
                      <a:pt x="32" y="21"/>
                      <a:pt x="34" y="19"/>
                      <a:pt x="38" y="1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56" name="Freeform 402"/>
              <p:cNvSpPr>
                <a:spLocks/>
              </p:cNvSpPr>
              <p:nvPr/>
            </p:nvSpPr>
            <p:spPr bwMode="auto">
              <a:xfrm>
                <a:off x="4654" y="1437"/>
                <a:ext cx="34" cy="28"/>
              </a:xfrm>
              <a:custGeom>
                <a:avLst/>
                <a:gdLst>
                  <a:gd name="T0" fmla="*/ 9 w 14"/>
                  <a:gd name="T1" fmla="*/ 6 h 12"/>
                  <a:gd name="T2" fmla="*/ 14 w 14"/>
                  <a:gd name="T3" fmla="*/ 3 h 12"/>
                  <a:gd name="T4" fmla="*/ 14 w 14"/>
                  <a:gd name="T5" fmla="*/ 0 h 12"/>
                  <a:gd name="T6" fmla="*/ 9 w 14"/>
                  <a:gd name="T7" fmla="*/ 0 h 12"/>
                  <a:gd name="T8" fmla="*/ 6 w 14"/>
                  <a:gd name="T9" fmla="*/ 2 h 12"/>
                  <a:gd name="T10" fmla="*/ 3 w 14"/>
                  <a:gd name="T11" fmla="*/ 2 h 12"/>
                  <a:gd name="T12" fmla="*/ 0 w 14"/>
                  <a:gd name="T13" fmla="*/ 6 h 12"/>
                  <a:gd name="T14" fmla="*/ 7 w 14"/>
                  <a:gd name="T15" fmla="*/ 12 h 12"/>
                  <a:gd name="T16" fmla="*/ 9 w 14"/>
                  <a:gd name="T1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2">
                    <a:moveTo>
                      <a:pt x="9" y="6"/>
                    </a:moveTo>
                    <a:cubicBezTo>
                      <a:pt x="10" y="5"/>
                      <a:pt x="14" y="7"/>
                      <a:pt x="14" y="3"/>
                    </a:cubicBezTo>
                    <a:cubicBezTo>
                      <a:pt x="14" y="2"/>
                      <a:pt x="14" y="1"/>
                      <a:pt x="14" y="0"/>
                    </a:cubicBezTo>
                    <a:cubicBezTo>
                      <a:pt x="9" y="0"/>
                      <a:pt x="9" y="0"/>
                      <a:pt x="9" y="0"/>
                    </a:cubicBezTo>
                    <a:cubicBezTo>
                      <a:pt x="9" y="1"/>
                      <a:pt x="7" y="2"/>
                      <a:pt x="6" y="2"/>
                    </a:cubicBezTo>
                    <a:cubicBezTo>
                      <a:pt x="6" y="2"/>
                      <a:pt x="4" y="2"/>
                      <a:pt x="3" y="2"/>
                    </a:cubicBezTo>
                    <a:cubicBezTo>
                      <a:pt x="2" y="4"/>
                      <a:pt x="2" y="6"/>
                      <a:pt x="0" y="6"/>
                    </a:cubicBezTo>
                    <a:cubicBezTo>
                      <a:pt x="0" y="8"/>
                      <a:pt x="6" y="12"/>
                      <a:pt x="7" y="12"/>
                    </a:cubicBezTo>
                    <a:cubicBezTo>
                      <a:pt x="7" y="12"/>
                      <a:pt x="7" y="7"/>
                      <a:pt x="9"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57" name="Freeform 403"/>
              <p:cNvSpPr>
                <a:spLocks/>
              </p:cNvSpPr>
              <p:nvPr/>
            </p:nvSpPr>
            <p:spPr bwMode="auto">
              <a:xfrm>
                <a:off x="4621" y="1447"/>
                <a:ext cx="38" cy="49"/>
              </a:xfrm>
              <a:custGeom>
                <a:avLst/>
                <a:gdLst>
                  <a:gd name="T0" fmla="*/ 7 w 16"/>
                  <a:gd name="T1" fmla="*/ 9 h 21"/>
                  <a:gd name="T2" fmla="*/ 5 w 16"/>
                  <a:gd name="T3" fmla="*/ 15 h 21"/>
                  <a:gd name="T4" fmla="*/ 12 w 16"/>
                  <a:gd name="T5" fmla="*/ 21 h 21"/>
                  <a:gd name="T6" fmla="*/ 16 w 16"/>
                  <a:gd name="T7" fmla="*/ 19 h 21"/>
                  <a:gd name="T8" fmla="*/ 4 w 16"/>
                  <a:gd name="T9" fmla="*/ 0 h 21"/>
                  <a:gd name="T10" fmla="*/ 1 w 16"/>
                  <a:gd name="T11" fmla="*/ 2 h 21"/>
                  <a:gd name="T12" fmla="*/ 0 w 16"/>
                  <a:gd name="T13" fmla="*/ 3 h 21"/>
                  <a:gd name="T14" fmla="*/ 7 w 16"/>
                  <a:gd name="T15" fmla="*/ 9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1">
                    <a:moveTo>
                      <a:pt x="7" y="9"/>
                    </a:moveTo>
                    <a:cubicBezTo>
                      <a:pt x="7" y="9"/>
                      <a:pt x="5" y="14"/>
                      <a:pt x="5" y="15"/>
                    </a:cubicBezTo>
                    <a:cubicBezTo>
                      <a:pt x="5" y="16"/>
                      <a:pt x="10" y="21"/>
                      <a:pt x="12" y="21"/>
                    </a:cubicBezTo>
                    <a:cubicBezTo>
                      <a:pt x="12" y="21"/>
                      <a:pt x="16" y="20"/>
                      <a:pt x="16" y="19"/>
                    </a:cubicBezTo>
                    <a:cubicBezTo>
                      <a:pt x="16" y="12"/>
                      <a:pt x="14" y="0"/>
                      <a:pt x="4" y="0"/>
                    </a:cubicBezTo>
                    <a:cubicBezTo>
                      <a:pt x="4" y="0"/>
                      <a:pt x="3" y="2"/>
                      <a:pt x="1" y="2"/>
                    </a:cubicBezTo>
                    <a:cubicBezTo>
                      <a:pt x="0" y="3"/>
                      <a:pt x="0" y="3"/>
                      <a:pt x="0" y="3"/>
                    </a:cubicBezTo>
                    <a:cubicBezTo>
                      <a:pt x="0" y="6"/>
                      <a:pt x="3" y="9"/>
                      <a:pt x="7"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58" name="Freeform 404"/>
              <p:cNvSpPr>
                <a:spLocks/>
              </p:cNvSpPr>
              <p:nvPr/>
            </p:nvSpPr>
            <p:spPr bwMode="auto">
              <a:xfrm>
                <a:off x="4631" y="1293"/>
                <a:ext cx="137" cy="156"/>
              </a:xfrm>
              <a:custGeom>
                <a:avLst/>
                <a:gdLst>
                  <a:gd name="T0" fmla="*/ 52 w 58"/>
                  <a:gd name="T1" fmla="*/ 51 h 66"/>
                  <a:gd name="T2" fmla="*/ 54 w 58"/>
                  <a:gd name="T3" fmla="*/ 49 h 66"/>
                  <a:gd name="T4" fmla="*/ 58 w 58"/>
                  <a:gd name="T5" fmla="*/ 54 h 66"/>
                  <a:gd name="T6" fmla="*/ 58 w 58"/>
                  <a:gd name="T7" fmla="*/ 45 h 66"/>
                  <a:gd name="T8" fmla="*/ 53 w 58"/>
                  <a:gd name="T9" fmla="*/ 29 h 66"/>
                  <a:gd name="T10" fmla="*/ 49 w 58"/>
                  <a:gd name="T11" fmla="*/ 27 h 66"/>
                  <a:gd name="T12" fmla="*/ 53 w 58"/>
                  <a:gd name="T13" fmla="*/ 24 h 66"/>
                  <a:gd name="T14" fmla="*/ 53 w 58"/>
                  <a:gd name="T15" fmla="*/ 22 h 66"/>
                  <a:gd name="T16" fmla="*/ 49 w 58"/>
                  <a:gd name="T17" fmla="*/ 11 h 66"/>
                  <a:gd name="T18" fmla="*/ 38 w 58"/>
                  <a:gd name="T19" fmla="*/ 0 h 66"/>
                  <a:gd name="T20" fmla="*/ 34 w 58"/>
                  <a:gd name="T21" fmla="*/ 7 h 66"/>
                  <a:gd name="T22" fmla="*/ 41 w 58"/>
                  <a:gd name="T23" fmla="*/ 25 h 66"/>
                  <a:gd name="T24" fmla="*/ 41 w 58"/>
                  <a:gd name="T25" fmla="*/ 29 h 66"/>
                  <a:gd name="T26" fmla="*/ 33 w 58"/>
                  <a:gd name="T27" fmla="*/ 27 h 66"/>
                  <a:gd name="T28" fmla="*/ 38 w 58"/>
                  <a:gd name="T29" fmla="*/ 32 h 66"/>
                  <a:gd name="T30" fmla="*/ 30 w 58"/>
                  <a:gd name="T31" fmla="*/ 37 h 66"/>
                  <a:gd name="T32" fmla="*/ 28 w 58"/>
                  <a:gd name="T33" fmla="*/ 34 h 66"/>
                  <a:gd name="T34" fmla="*/ 28 w 58"/>
                  <a:gd name="T35" fmla="*/ 42 h 66"/>
                  <a:gd name="T36" fmla="*/ 26 w 58"/>
                  <a:gd name="T37" fmla="*/ 45 h 66"/>
                  <a:gd name="T38" fmla="*/ 28 w 58"/>
                  <a:gd name="T39" fmla="*/ 48 h 66"/>
                  <a:gd name="T40" fmla="*/ 24 w 58"/>
                  <a:gd name="T41" fmla="*/ 51 h 66"/>
                  <a:gd name="T42" fmla="*/ 24 w 58"/>
                  <a:gd name="T43" fmla="*/ 46 h 66"/>
                  <a:gd name="T44" fmla="*/ 14 w 58"/>
                  <a:gd name="T45" fmla="*/ 49 h 66"/>
                  <a:gd name="T46" fmla="*/ 12 w 58"/>
                  <a:gd name="T47" fmla="*/ 49 h 66"/>
                  <a:gd name="T48" fmla="*/ 3 w 58"/>
                  <a:gd name="T49" fmla="*/ 58 h 66"/>
                  <a:gd name="T50" fmla="*/ 0 w 58"/>
                  <a:gd name="T51" fmla="*/ 58 h 66"/>
                  <a:gd name="T52" fmla="*/ 4 w 58"/>
                  <a:gd name="T53" fmla="*/ 65 h 66"/>
                  <a:gd name="T54" fmla="*/ 10 w 58"/>
                  <a:gd name="T55" fmla="*/ 60 h 66"/>
                  <a:gd name="T56" fmla="*/ 23 w 58"/>
                  <a:gd name="T57" fmla="*/ 55 h 66"/>
                  <a:gd name="T58" fmla="*/ 28 w 58"/>
                  <a:gd name="T59" fmla="*/ 58 h 66"/>
                  <a:gd name="T60" fmla="*/ 31 w 58"/>
                  <a:gd name="T61" fmla="*/ 66 h 66"/>
                  <a:gd name="T62" fmla="*/ 37 w 58"/>
                  <a:gd name="T63" fmla="*/ 66 h 66"/>
                  <a:gd name="T64" fmla="*/ 35 w 58"/>
                  <a:gd name="T65" fmla="*/ 62 h 66"/>
                  <a:gd name="T66" fmla="*/ 37 w 58"/>
                  <a:gd name="T67" fmla="*/ 54 h 66"/>
                  <a:gd name="T68" fmla="*/ 39 w 58"/>
                  <a:gd name="T69" fmla="*/ 54 h 66"/>
                  <a:gd name="T70" fmla="*/ 41 w 58"/>
                  <a:gd name="T71" fmla="*/ 58 h 66"/>
                  <a:gd name="T72" fmla="*/ 45 w 58"/>
                  <a:gd name="T73" fmla="*/ 58 h 66"/>
                  <a:gd name="T74" fmla="*/ 45 w 58"/>
                  <a:gd name="T75" fmla="*/ 54 h 66"/>
                  <a:gd name="T76" fmla="*/ 48 w 58"/>
                  <a:gd name="T77" fmla="*/ 54 h 66"/>
                  <a:gd name="T78" fmla="*/ 51 w 58"/>
                  <a:gd name="T79" fmla="*/ 58 h 66"/>
                  <a:gd name="T80" fmla="*/ 52 w 58"/>
                  <a:gd name="T81" fmla="*/ 5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 h="66">
                    <a:moveTo>
                      <a:pt x="52" y="51"/>
                    </a:moveTo>
                    <a:cubicBezTo>
                      <a:pt x="53" y="51"/>
                      <a:pt x="54" y="51"/>
                      <a:pt x="54" y="49"/>
                    </a:cubicBezTo>
                    <a:cubicBezTo>
                      <a:pt x="55" y="51"/>
                      <a:pt x="56" y="54"/>
                      <a:pt x="58" y="54"/>
                    </a:cubicBezTo>
                    <a:cubicBezTo>
                      <a:pt x="58" y="45"/>
                      <a:pt x="58" y="45"/>
                      <a:pt x="58" y="45"/>
                    </a:cubicBezTo>
                    <a:cubicBezTo>
                      <a:pt x="55" y="44"/>
                      <a:pt x="53" y="31"/>
                      <a:pt x="53" y="29"/>
                    </a:cubicBezTo>
                    <a:cubicBezTo>
                      <a:pt x="52" y="29"/>
                      <a:pt x="50" y="28"/>
                      <a:pt x="49" y="27"/>
                    </a:cubicBezTo>
                    <a:cubicBezTo>
                      <a:pt x="51" y="26"/>
                      <a:pt x="52" y="24"/>
                      <a:pt x="53" y="24"/>
                    </a:cubicBezTo>
                    <a:cubicBezTo>
                      <a:pt x="53" y="22"/>
                      <a:pt x="53" y="22"/>
                      <a:pt x="53" y="22"/>
                    </a:cubicBezTo>
                    <a:cubicBezTo>
                      <a:pt x="51" y="20"/>
                      <a:pt x="52" y="13"/>
                      <a:pt x="49" y="11"/>
                    </a:cubicBezTo>
                    <a:cubicBezTo>
                      <a:pt x="45" y="7"/>
                      <a:pt x="41" y="6"/>
                      <a:pt x="38" y="0"/>
                    </a:cubicBezTo>
                    <a:cubicBezTo>
                      <a:pt x="36" y="1"/>
                      <a:pt x="34" y="4"/>
                      <a:pt x="34" y="7"/>
                    </a:cubicBezTo>
                    <a:cubicBezTo>
                      <a:pt x="34" y="14"/>
                      <a:pt x="37" y="18"/>
                      <a:pt x="41" y="25"/>
                    </a:cubicBezTo>
                    <a:cubicBezTo>
                      <a:pt x="41" y="27"/>
                      <a:pt x="41" y="29"/>
                      <a:pt x="41" y="29"/>
                    </a:cubicBezTo>
                    <a:cubicBezTo>
                      <a:pt x="38" y="29"/>
                      <a:pt x="36" y="28"/>
                      <a:pt x="33" y="27"/>
                    </a:cubicBezTo>
                    <a:cubicBezTo>
                      <a:pt x="35" y="28"/>
                      <a:pt x="36" y="30"/>
                      <a:pt x="38" y="32"/>
                    </a:cubicBezTo>
                    <a:cubicBezTo>
                      <a:pt x="36" y="35"/>
                      <a:pt x="33" y="34"/>
                      <a:pt x="30" y="37"/>
                    </a:cubicBezTo>
                    <a:cubicBezTo>
                      <a:pt x="29" y="36"/>
                      <a:pt x="28" y="35"/>
                      <a:pt x="28" y="34"/>
                    </a:cubicBezTo>
                    <a:cubicBezTo>
                      <a:pt x="28" y="39"/>
                      <a:pt x="28" y="37"/>
                      <a:pt x="28" y="42"/>
                    </a:cubicBezTo>
                    <a:cubicBezTo>
                      <a:pt x="28" y="43"/>
                      <a:pt x="26" y="44"/>
                      <a:pt x="26" y="45"/>
                    </a:cubicBezTo>
                    <a:cubicBezTo>
                      <a:pt x="26" y="46"/>
                      <a:pt x="27" y="47"/>
                      <a:pt x="28" y="48"/>
                    </a:cubicBezTo>
                    <a:cubicBezTo>
                      <a:pt x="27" y="48"/>
                      <a:pt x="26" y="50"/>
                      <a:pt x="24" y="51"/>
                    </a:cubicBezTo>
                    <a:cubicBezTo>
                      <a:pt x="24" y="49"/>
                      <a:pt x="24" y="48"/>
                      <a:pt x="24" y="46"/>
                    </a:cubicBezTo>
                    <a:cubicBezTo>
                      <a:pt x="20" y="47"/>
                      <a:pt x="17" y="49"/>
                      <a:pt x="14" y="49"/>
                    </a:cubicBezTo>
                    <a:cubicBezTo>
                      <a:pt x="13" y="49"/>
                      <a:pt x="12" y="49"/>
                      <a:pt x="12" y="49"/>
                    </a:cubicBezTo>
                    <a:cubicBezTo>
                      <a:pt x="8" y="49"/>
                      <a:pt x="8" y="57"/>
                      <a:pt x="3" y="58"/>
                    </a:cubicBezTo>
                    <a:cubicBezTo>
                      <a:pt x="2" y="58"/>
                      <a:pt x="0" y="57"/>
                      <a:pt x="0" y="58"/>
                    </a:cubicBezTo>
                    <a:cubicBezTo>
                      <a:pt x="0" y="61"/>
                      <a:pt x="1" y="65"/>
                      <a:pt x="4" y="65"/>
                    </a:cubicBezTo>
                    <a:cubicBezTo>
                      <a:pt x="7" y="65"/>
                      <a:pt x="9" y="64"/>
                      <a:pt x="10" y="60"/>
                    </a:cubicBezTo>
                    <a:cubicBezTo>
                      <a:pt x="14" y="60"/>
                      <a:pt x="20" y="57"/>
                      <a:pt x="23" y="55"/>
                    </a:cubicBezTo>
                    <a:cubicBezTo>
                      <a:pt x="24" y="57"/>
                      <a:pt x="24" y="58"/>
                      <a:pt x="28" y="58"/>
                    </a:cubicBezTo>
                    <a:cubicBezTo>
                      <a:pt x="28" y="61"/>
                      <a:pt x="29" y="66"/>
                      <a:pt x="31" y="66"/>
                    </a:cubicBezTo>
                    <a:cubicBezTo>
                      <a:pt x="32" y="66"/>
                      <a:pt x="34" y="66"/>
                      <a:pt x="37" y="66"/>
                    </a:cubicBezTo>
                    <a:cubicBezTo>
                      <a:pt x="36" y="65"/>
                      <a:pt x="35" y="63"/>
                      <a:pt x="35" y="62"/>
                    </a:cubicBezTo>
                    <a:cubicBezTo>
                      <a:pt x="35" y="59"/>
                      <a:pt x="37" y="58"/>
                      <a:pt x="37" y="54"/>
                    </a:cubicBezTo>
                    <a:cubicBezTo>
                      <a:pt x="39" y="54"/>
                      <a:pt x="39" y="54"/>
                      <a:pt x="39" y="54"/>
                    </a:cubicBezTo>
                    <a:cubicBezTo>
                      <a:pt x="39" y="56"/>
                      <a:pt x="40" y="57"/>
                      <a:pt x="41" y="58"/>
                    </a:cubicBezTo>
                    <a:cubicBezTo>
                      <a:pt x="45" y="58"/>
                      <a:pt x="45" y="58"/>
                      <a:pt x="45" y="58"/>
                    </a:cubicBezTo>
                    <a:cubicBezTo>
                      <a:pt x="44" y="57"/>
                      <a:pt x="45" y="55"/>
                      <a:pt x="45" y="54"/>
                    </a:cubicBezTo>
                    <a:cubicBezTo>
                      <a:pt x="45" y="54"/>
                      <a:pt x="46" y="54"/>
                      <a:pt x="48" y="54"/>
                    </a:cubicBezTo>
                    <a:cubicBezTo>
                      <a:pt x="49" y="54"/>
                      <a:pt x="50" y="57"/>
                      <a:pt x="51" y="58"/>
                    </a:cubicBezTo>
                    <a:cubicBezTo>
                      <a:pt x="52" y="55"/>
                      <a:pt x="52" y="56"/>
                      <a:pt x="52" y="5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59" name="Freeform 411"/>
              <p:cNvSpPr>
                <a:spLocks/>
              </p:cNvSpPr>
              <p:nvPr/>
            </p:nvSpPr>
            <p:spPr bwMode="auto">
              <a:xfrm>
                <a:off x="3913" y="1761"/>
                <a:ext cx="26" cy="14"/>
              </a:xfrm>
              <a:custGeom>
                <a:avLst/>
                <a:gdLst>
                  <a:gd name="T0" fmla="*/ 8 w 11"/>
                  <a:gd name="T1" fmla="*/ 6 h 6"/>
                  <a:gd name="T2" fmla="*/ 3 w 11"/>
                  <a:gd name="T3" fmla="*/ 6 h 6"/>
                  <a:gd name="T4" fmla="*/ 0 w 11"/>
                  <a:gd name="T5" fmla="*/ 3 h 6"/>
                  <a:gd name="T6" fmla="*/ 3 w 11"/>
                  <a:gd name="T7" fmla="*/ 0 h 6"/>
                  <a:gd name="T8" fmla="*/ 8 w 11"/>
                  <a:gd name="T9" fmla="*/ 0 h 6"/>
                  <a:gd name="T10" fmla="*/ 11 w 11"/>
                  <a:gd name="T11" fmla="*/ 3 h 6"/>
                  <a:gd name="T12" fmla="*/ 8 w 11"/>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 h="6">
                    <a:moveTo>
                      <a:pt x="8" y="6"/>
                    </a:moveTo>
                    <a:cubicBezTo>
                      <a:pt x="3" y="6"/>
                      <a:pt x="3" y="6"/>
                      <a:pt x="3" y="6"/>
                    </a:cubicBezTo>
                    <a:cubicBezTo>
                      <a:pt x="1" y="6"/>
                      <a:pt x="0" y="4"/>
                      <a:pt x="0" y="3"/>
                    </a:cubicBezTo>
                    <a:cubicBezTo>
                      <a:pt x="0" y="1"/>
                      <a:pt x="1" y="0"/>
                      <a:pt x="3" y="0"/>
                    </a:cubicBezTo>
                    <a:cubicBezTo>
                      <a:pt x="8" y="0"/>
                      <a:pt x="8" y="0"/>
                      <a:pt x="8" y="0"/>
                    </a:cubicBezTo>
                    <a:cubicBezTo>
                      <a:pt x="10" y="0"/>
                      <a:pt x="11" y="1"/>
                      <a:pt x="11" y="3"/>
                    </a:cubicBezTo>
                    <a:cubicBezTo>
                      <a:pt x="11" y="4"/>
                      <a:pt x="10" y="6"/>
                      <a:pt x="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60" name="Freeform 414"/>
              <p:cNvSpPr>
                <a:spLocks/>
              </p:cNvSpPr>
              <p:nvPr/>
            </p:nvSpPr>
            <p:spPr bwMode="auto">
              <a:xfrm>
                <a:off x="2219" y="2746"/>
                <a:ext cx="215" cy="217"/>
              </a:xfrm>
              <a:custGeom>
                <a:avLst/>
                <a:gdLst>
                  <a:gd name="T0" fmla="*/ 68 w 91"/>
                  <a:gd name="T1" fmla="*/ 55 h 92"/>
                  <a:gd name="T2" fmla="*/ 68 w 91"/>
                  <a:gd name="T3" fmla="*/ 37 h 92"/>
                  <a:gd name="T4" fmla="*/ 87 w 91"/>
                  <a:gd name="T5" fmla="*/ 42 h 92"/>
                  <a:gd name="T6" fmla="*/ 88 w 91"/>
                  <a:gd name="T7" fmla="*/ 35 h 92"/>
                  <a:gd name="T8" fmla="*/ 84 w 91"/>
                  <a:gd name="T9" fmla="*/ 28 h 92"/>
                  <a:gd name="T10" fmla="*/ 81 w 91"/>
                  <a:gd name="T11" fmla="*/ 22 h 92"/>
                  <a:gd name="T12" fmla="*/ 76 w 91"/>
                  <a:gd name="T13" fmla="*/ 15 h 92"/>
                  <a:gd name="T14" fmla="*/ 70 w 91"/>
                  <a:gd name="T15" fmla="*/ 13 h 92"/>
                  <a:gd name="T16" fmla="*/ 49 w 91"/>
                  <a:gd name="T17" fmla="*/ 40 h 92"/>
                  <a:gd name="T18" fmla="*/ 62 w 91"/>
                  <a:gd name="T19" fmla="*/ 8 h 92"/>
                  <a:gd name="T20" fmla="*/ 57 w 91"/>
                  <a:gd name="T21" fmla="*/ 4 h 92"/>
                  <a:gd name="T22" fmla="*/ 49 w 91"/>
                  <a:gd name="T23" fmla="*/ 3 h 92"/>
                  <a:gd name="T24" fmla="*/ 42 w 91"/>
                  <a:gd name="T25" fmla="*/ 3 h 92"/>
                  <a:gd name="T26" fmla="*/ 34 w 91"/>
                  <a:gd name="T27" fmla="*/ 4 h 92"/>
                  <a:gd name="T28" fmla="*/ 29 w 91"/>
                  <a:gd name="T29" fmla="*/ 8 h 92"/>
                  <a:gd name="T30" fmla="*/ 42 w 91"/>
                  <a:gd name="T31" fmla="*/ 40 h 92"/>
                  <a:gd name="T32" fmla="*/ 21 w 91"/>
                  <a:gd name="T33" fmla="*/ 13 h 92"/>
                  <a:gd name="T34" fmla="*/ 15 w 91"/>
                  <a:gd name="T35" fmla="*/ 15 h 92"/>
                  <a:gd name="T36" fmla="*/ 10 w 91"/>
                  <a:gd name="T37" fmla="*/ 22 h 92"/>
                  <a:gd name="T38" fmla="*/ 7 w 91"/>
                  <a:gd name="T39" fmla="*/ 28 h 92"/>
                  <a:gd name="T40" fmla="*/ 3 w 91"/>
                  <a:gd name="T41" fmla="*/ 35 h 92"/>
                  <a:gd name="T42" fmla="*/ 4 w 91"/>
                  <a:gd name="T43" fmla="*/ 42 h 92"/>
                  <a:gd name="T44" fmla="*/ 23 w 91"/>
                  <a:gd name="T45" fmla="*/ 37 h 92"/>
                  <a:gd name="T46" fmla="*/ 23 w 91"/>
                  <a:gd name="T47" fmla="*/ 55 h 92"/>
                  <a:gd name="T48" fmla="*/ 0 w 91"/>
                  <a:gd name="T49" fmla="*/ 53 h 92"/>
                  <a:gd name="T50" fmla="*/ 14 w 91"/>
                  <a:gd name="T51" fmla="*/ 60 h 92"/>
                  <a:gd name="T52" fmla="*/ 6 w 91"/>
                  <a:gd name="T53" fmla="*/ 69 h 92"/>
                  <a:gd name="T54" fmla="*/ 10 w 91"/>
                  <a:gd name="T55" fmla="*/ 70 h 92"/>
                  <a:gd name="T56" fmla="*/ 15 w 91"/>
                  <a:gd name="T57" fmla="*/ 78 h 92"/>
                  <a:gd name="T58" fmla="*/ 18 w 91"/>
                  <a:gd name="T59" fmla="*/ 82 h 92"/>
                  <a:gd name="T60" fmla="*/ 26 w 91"/>
                  <a:gd name="T61" fmla="*/ 61 h 92"/>
                  <a:gd name="T62" fmla="*/ 42 w 91"/>
                  <a:gd name="T63" fmla="*/ 71 h 92"/>
                  <a:gd name="T64" fmla="*/ 29 w 91"/>
                  <a:gd name="T65" fmla="*/ 88 h 92"/>
                  <a:gd name="T66" fmla="*/ 34 w 91"/>
                  <a:gd name="T67" fmla="*/ 88 h 92"/>
                  <a:gd name="T68" fmla="*/ 42 w 91"/>
                  <a:gd name="T69" fmla="*/ 89 h 92"/>
                  <a:gd name="T70" fmla="*/ 49 w 91"/>
                  <a:gd name="T71" fmla="*/ 89 h 92"/>
                  <a:gd name="T72" fmla="*/ 57 w 91"/>
                  <a:gd name="T73" fmla="*/ 88 h 92"/>
                  <a:gd name="T74" fmla="*/ 62 w 91"/>
                  <a:gd name="T75" fmla="*/ 88 h 92"/>
                  <a:gd name="T76" fmla="*/ 49 w 91"/>
                  <a:gd name="T77" fmla="*/ 71 h 92"/>
                  <a:gd name="T78" fmla="*/ 65 w 91"/>
                  <a:gd name="T79" fmla="*/ 61 h 92"/>
                  <a:gd name="T80" fmla="*/ 73 w 91"/>
                  <a:gd name="T81" fmla="*/ 82 h 92"/>
                  <a:gd name="T82" fmla="*/ 76 w 91"/>
                  <a:gd name="T83" fmla="*/ 78 h 92"/>
                  <a:gd name="T84" fmla="*/ 81 w 91"/>
                  <a:gd name="T85" fmla="*/ 70 h 92"/>
                  <a:gd name="T86" fmla="*/ 85 w 91"/>
                  <a:gd name="T87" fmla="*/ 69 h 92"/>
                  <a:gd name="T88" fmla="*/ 76 w 91"/>
                  <a:gd name="T89" fmla="*/ 60 h 92"/>
                  <a:gd name="T90" fmla="*/ 90 w 91"/>
                  <a:gd name="T91" fmla="*/ 5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1" h="92">
                    <a:moveTo>
                      <a:pt x="86" y="51"/>
                    </a:moveTo>
                    <a:cubicBezTo>
                      <a:pt x="68" y="55"/>
                      <a:pt x="68" y="55"/>
                      <a:pt x="68" y="55"/>
                    </a:cubicBezTo>
                    <a:cubicBezTo>
                      <a:pt x="52" y="46"/>
                      <a:pt x="52" y="46"/>
                      <a:pt x="52" y="46"/>
                    </a:cubicBezTo>
                    <a:cubicBezTo>
                      <a:pt x="68" y="37"/>
                      <a:pt x="68" y="37"/>
                      <a:pt x="68" y="37"/>
                    </a:cubicBezTo>
                    <a:cubicBezTo>
                      <a:pt x="86" y="42"/>
                      <a:pt x="86" y="42"/>
                      <a:pt x="86" y="42"/>
                    </a:cubicBezTo>
                    <a:cubicBezTo>
                      <a:pt x="87" y="42"/>
                      <a:pt x="87" y="42"/>
                      <a:pt x="87" y="42"/>
                    </a:cubicBezTo>
                    <a:cubicBezTo>
                      <a:pt x="89" y="42"/>
                      <a:pt x="90" y="41"/>
                      <a:pt x="90" y="39"/>
                    </a:cubicBezTo>
                    <a:cubicBezTo>
                      <a:pt x="91" y="37"/>
                      <a:pt x="90" y="36"/>
                      <a:pt x="88" y="35"/>
                    </a:cubicBezTo>
                    <a:cubicBezTo>
                      <a:pt x="76" y="32"/>
                      <a:pt x="76" y="32"/>
                      <a:pt x="76" y="32"/>
                    </a:cubicBezTo>
                    <a:cubicBezTo>
                      <a:pt x="84" y="28"/>
                      <a:pt x="84" y="28"/>
                      <a:pt x="84" y="28"/>
                    </a:cubicBezTo>
                    <a:cubicBezTo>
                      <a:pt x="86" y="27"/>
                      <a:pt x="86" y="25"/>
                      <a:pt x="85" y="23"/>
                    </a:cubicBezTo>
                    <a:cubicBezTo>
                      <a:pt x="84" y="21"/>
                      <a:pt x="82" y="21"/>
                      <a:pt x="81" y="22"/>
                    </a:cubicBezTo>
                    <a:cubicBezTo>
                      <a:pt x="73" y="26"/>
                      <a:pt x="73" y="26"/>
                      <a:pt x="73" y="26"/>
                    </a:cubicBezTo>
                    <a:cubicBezTo>
                      <a:pt x="76" y="15"/>
                      <a:pt x="76" y="15"/>
                      <a:pt x="76" y="15"/>
                    </a:cubicBezTo>
                    <a:cubicBezTo>
                      <a:pt x="77" y="13"/>
                      <a:pt x="76" y="11"/>
                      <a:pt x="74" y="11"/>
                    </a:cubicBezTo>
                    <a:cubicBezTo>
                      <a:pt x="72" y="10"/>
                      <a:pt x="70" y="11"/>
                      <a:pt x="70" y="13"/>
                    </a:cubicBezTo>
                    <a:cubicBezTo>
                      <a:pt x="65" y="31"/>
                      <a:pt x="65" y="31"/>
                      <a:pt x="65" y="31"/>
                    </a:cubicBezTo>
                    <a:cubicBezTo>
                      <a:pt x="49" y="40"/>
                      <a:pt x="49" y="40"/>
                      <a:pt x="49" y="40"/>
                    </a:cubicBezTo>
                    <a:cubicBezTo>
                      <a:pt x="49" y="22"/>
                      <a:pt x="49" y="22"/>
                      <a:pt x="49" y="22"/>
                    </a:cubicBezTo>
                    <a:cubicBezTo>
                      <a:pt x="62" y="8"/>
                      <a:pt x="62" y="8"/>
                      <a:pt x="62" y="8"/>
                    </a:cubicBezTo>
                    <a:cubicBezTo>
                      <a:pt x="63" y="7"/>
                      <a:pt x="63" y="5"/>
                      <a:pt x="62" y="4"/>
                    </a:cubicBezTo>
                    <a:cubicBezTo>
                      <a:pt x="61" y="2"/>
                      <a:pt x="58" y="2"/>
                      <a:pt x="57" y="4"/>
                    </a:cubicBezTo>
                    <a:cubicBezTo>
                      <a:pt x="49" y="12"/>
                      <a:pt x="49" y="12"/>
                      <a:pt x="49" y="12"/>
                    </a:cubicBezTo>
                    <a:cubicBezTo>
                      <a:pt x="49" y="3"/>
                      <a:pt x="49" y="3"/>
                      <a:pt x="49" y="3"/>
                    </a:cubicBezTo>
                    <a:cubicBezTo>
                      <a:pt x="49" y="2"/>
                      <a:pt x="47" y="0"/>
                      <a:pt x="45" y="0"/>
                    </a:cubicBezTo>
                    <a:cubicBezTo>
                      <a:pt x="44" y="0"/>
                      <a:pt x="42" y="2"/>
                      <a:pt x="42" y="3"/>
                    </a:cubicBezTo>
                    <a:cubicBezTo>
                      <a:pt x="42" y="12"/>
                      <a:pt x="42" y="12"/>
                      <a:pt x="42" y="12"/>
                    </a:cubicBezTo>
                    <a:cubicBezTo>
                      <a:pt x="34" y="4"/>
                      <a:pt x="34" y="4"/>
                      <a:pt x="34" y="4"/>
                    </a:cubicBezTo>
                    <a:cubicBezTo>
                      <a:pt x="32" y="2"/>
                      <a:pt x="30" y="2"/>
                      <a:pt x="29" y="4"/>
                    </a:cubicBezTo>
                    <a:cubicBezTo>
                      <a:pt x="28" y="5"/>
                      <a:pt x="28" y="7"/>
                      <a:pt x="29" y="8"/>
                    </a:cubicBezTo>
                    <a:cubicBezTo>
                      <a:pt x="42" y="22"/>
                      <a:pt x="42" y="22"/>
                      <a:pt x="42" y="22"/>
                    </a:cubicBezTo>
                    <a:cubicBezTo>
                      <a:pt x="42" y="40"/>
                      <a:pt x="42" y="40"/>
                      <a:pt x="42" y="40"/>
                    </a:cubicBezTo>
                    <a:cubicBezTo>
                      <a:pt x="26" y="31"/>
                      <a:pt x="26" y="31"/>
                      <a:pt x="26" y="31"/>
                    </a:cubicBezTo>
                    <a:cubicBezTo>
                      <a:pt x="21" y="13"/>
                      <a:pt x="21" y="13"/>
                      <a:pt x="21" y="13"/>
                    </a:cubicBezTo>
                    <a:cubicBezTo>
                      <a:pt x="21" y="11"/>
                      <a:pt x="19" y="10"/>
                      <a:pt x="17" y="11"/>
                    </a:cubicBezTo>
                    <a:cubicBezTo>
                      <a:pt x="15" y="11"/>
                      <a:pt x="14" y="13"/>
                      <a:pt x="15" y="15"/>
                    </a:cubicBezTo>
                    <a:cubicBezTo>
                      <a:pt x="18" y="26"/>
                      <a:pt x="18" y="26"/>
                      <a:pt x="18" y="26"/>
                    </a:cubicBezTo>
                    <a:cubicBezTo>
                      <a:pt x="10" y="22"/>
                      <a:pt x="10" y="22"/>
                      <a:pt x="10" y="22"/>
                    </a:cubicBezTo>
                    <a:cubicBezTo>
                      <a:pt x="9" y="21"/>
                      <a:pt x="6" y="21"/>
                      <a:pt x="6" y="23"/>
                    </a:cubicBezTo>
                    <a:cubicBezTo>
                      <a:pt x="5" y="25"/>
                      <a:pt x="5" y="27"/>
                      <a:pt x="7" y="28"/>
                    </a:cubicBezTo>
                    <a:cubicBezTo>
                      <a:pt x="14" y="32"/>
                      <a:pt x="14" y="32"/>
                      <a:pt x="14" y="32"/>
                    </a:cubicBezTo>
                    <a:cubicBezTo>
                      <a:pt x="3" y="35"/>
                      <a:pt x="3" y="35"/>
                      <a:pt x="3" y="35"/>
                    </a:cubicBezTo>
                    <a:cubicBezTo>
                      <a:pt x="1" y="36"/>
                      <a:pt x="0" y="37"/>
                      <a:pt x="0" y="39"/>
                    </a:cubicBezTo>
                    <a:cubicBezTo>
                      <a:pt x="1" y="41"/>
                      <a:pt x="2" y="42"/>
                      <a:pt x="4" y="42"/>
                    </a:cubicBezTo>
                    <a:cubicBezTo>
                      <a:pt x="4" y="42"/>
                      <a:pt x="4" y="42"/>
                      <a:pt x="5" y="42"/>
                    </a:cubicBezTo>
                    <a:cubicBezTo>
                      <a:pt x="23" y="37"/>
                      <a:pt x="23" y="37"/>
                      <a:pt x="23" y="37"/>
                    </a:cubicBezTo>
                    <a:cubicBezTo>
                      <a:pt x="39" y="46"/>
                      <a:pt x="39" y="46"/>
                      <a:pt x="39" y="46"/>
                    </a:cubicBezTo>
                    <a:cubicBezTo>
                      <a:pt x="23" y="55"/>
                      <a:pt x="23" y="55"/>
                      <a:pt x="23" y="55"/>
                    </a:cubicBezTo>
                    <a:cubicBezTo>
                      <a:pt x="5" y="51"/>
                      <a:pt x="5" y="51"/>
                      <a:pt x="5" y="51"/>
                    </a:cubicBezTo>
                    <a:cubicBezTo>
                      <a:pt x="3" y="50"/>
                      <a:pt x="1" y="51"/>
                      <a:pt x="0" y="53"/>
                    </a:cubicBezTo>
                    <a:cubicBezTo>
                      <a:pt x="0" y="55"/>
                      <a:pt x="1" y="57"/>
                      <a:pt x="3" y="57"/>
                    </a:cubicBezTo>
                    <a:cubicBezTo>
                      <a:pt x="14" y="60"/>
                      <a:pt x="14" y="60"/>
                      <a:pt x="14" y="60"/>
                    </a:cubicBezTo>
                    <a:cubicBezTo>
                      <a:pt x="7" y="65"/>
                      <a:pt x="7" y="65"/>
                      <a:pt x="7" y="65"/>
                    </a:cubicBezTo>
                    <a:cubicBezTo>
                      <a:pt x="5" y="65"/>
                      <a:pt x="5" y="68"/>
                      <a:pt x="6" y="69"/>
                    </a:cubicBezTo>
                    <a:cubicBezTo>
                      <a:pt x="6" y="70"/>
                      <a:pt x="7" y="71"/>
                      <a:pt x="8" y="71"/>
                    </a:cubicBezTo>
                    <a:cubicBezTo>
                      <a:pt x="9" y="71"/>
                      <a:pt x="10" y="71"/>
                      <a:pt x="10" y="70"/>
                    </a:cubicBezTo>
                    <a:cubicBezTo>
                      <a:pt x="18" y="66"/>
                      <a:pt x="18" y="66"/>
                      <a:pt x="18" y="66"/>
                    </a:cubicBezTo>
                    <a:cubicBezTo>
                      <a:pt x="15" y="78"/>
                      <a:pt x="15" y="78"/>
                      <a:pt x="15" y="78"/>
                    </a:cubicBezTo>
                    <a:cubicBezTo>
                      <a:pt x="14" y="79"/>
                      <a:pt x="15" y="81"/>
                      <a:pt x="17" y="82"/>
                    </a:cubicBezTo>
                    <a:cubicBezTo>
                      <a:pt x="17" y="82"/>
                      <a:pt x="18" y="82"/>
                      <a:pt x="18" y="82"/>
                    </a:cubicBezTo>
                    <a:cubicBezTo>
                      <a:pt x="19" y="82"/>
                      <a:pt x="21" y="81"/>
                      <a:pt x="21" y="79"/>
                    </a:cubicBezTo>
                    <a:cubicBezTo>
                      <a:pt x="26" y="61"/>
                      <a:pt x="26" y="61"/>
                      <a:pt x="26" y="61"/>
                    </a:cubicBezTo>
                    <a:cubicBezTo>
                      <a:pt x="42" y="52"/>
                      <a:pt x="42" y="52"/>
                      <a:pt x="42" y="52"/>
                    </a:cubicBezTo>
                    <a:cubicBezTo>
                      <a:pt x="42" y="71"/>
                      <a:pt x="42" y="71"/>
                      <a:pt x="42" y="71"/>
                    </a:cubicBezTo>
                    <a:cubicBezTo>
                      <a:pt x="29" y="84"/>
                      <a:pt x="29" y="84"/>
                      <a:pt x="29" y="84"/>
                    </a:cubicBezTo>
                    <a:cubicBezTo>
                      <a:pt x="28" y="85"/>
                      <a:pt x="28" y="87"/>
                      <a:pt x="29" y="88"/>
                    </a:cubicBezTo>
                    <a:cubicBezTo>
                      <a:pt x="30" y="89"/>
                      <a:pt x="30" y="89"/>
                      <a:pt x="31" y="89"/>
                    </a:cubicBezTo>
                    <a:cubicBezTo>
                      <a:pt x="32" y="89"/>
                      <a:pt x="33" y="89"/>
                      <a:pt x="34" y="88"/>
                    </a:cubicBezTo>
                    <a:cubicBezTo>
                      <a:pt x="42" y="80"/>
                      <a:pt x="42" y="80"/>
                      <a:pt x="42" y="80"/>
                    </a:cubicBezTo>
                    <a:cubicBezTo>
                      <a:pt x="42" y="89"/>
                      <a:pt x="42" y="89"/>
                      <a:pt x="42" y="89"/>
                    </a:cubicBezTo>
                    <a:cubicBezTo>
                      <a:pt x="42" y="91"/>
                      <a:pt x="44" y="92"/>
                      <a:pt x="45" y="92"/>
                    </a:cubicBezTo>
                    <a:cubicBezTo>
                      <a:pt x="47" y="92"/>
                      <a:pt x="49" y="91"/>
                      <a:pt x="49" y="89"/>
                    </a:cubicBezTo>
                    <a:cubicBezTo>
                      <a:pt x="49" y="80"/>
                      <a:pt x="49" y="80"/>
                      <a:pt x="49" y="80"/>
                    </a:cubicBezTo>
                    <a:cubicBezTo>
                      <a:pt x="57" y="88"/>
                      <a:pt x="57" y="88"/>
                      <a:pt x="57" y="88"/>
                    </a:cubicBezTo>
                    <a:cubicBezTo>
                      <a:pt x="58" y="89"/>
                      <a:pt x="59" y="89"/>
                      <a:pt x="60" y="89"/>
                    </a:cubicBezTo>
                    <a:cubicBezTo>
                      <a:pt x="60" y="89"/>
                      <a:pt x="61" y="89"/>
                      <a:pt x="62" y="88"/>
                    </a:cubicBezTo>
                    <a:cubicBezTo>
                      <a:pt x="63" y="87"/>
                      <a:pt x="63" y="85"/>
                      <a:pt x="62" y="84"/>
                    </a:cubicBezTo>
                    <a:cubicBezTo>
                      <a:pt x="49" y="71"/>
                      <a:pt x="49" y="71"/>
                      <a:pt x="49" y="71"/>
                    </a:cubicBezTo>
                    <a:cubicBezTo>
                      <a:pt x="49" y="52"/>
                      <a:pt x="49" y="52"/>
                      <a:pt x="49" y="52"/>
                    </a:cubicBezTo>
                    <a:cubicBezTo>
                      <a:pt x="65" y="61"/>
                      <a:pt x="65" y="61"/>
                      <a:pt x="65" y="61"/>
                    </a:cubicBezTo>
                    <a:cubicBezTo>
                      <a:pt x="70" y="79"/>
                      <a:pt x="70" y="79"/>
                      <a:pt x="70" y="79"/>
                    </a:cubicBezTo>
                    <a:cubicBezTo>
                      <a:pt x="70" y="81"/>
                      <a:pt x="72" y="82"/>
                      <a:pt x="73" y="82"/>
                    </a:cubicBezTo>
                    <a:cubicBezTo>
                      <a:pt x="73" y="82"/>
                      <a:pt x="74" y="82"/>
                      <a:pt x="74" y="82"/>
                    </a:cubicBezTo>
                    <a:cubicBezTo>
                      <a:pt x="76" y="81"/>
                      <a:pt x="77" y="79"/>
                      <a:pt x="76" y="78"/>
                    </a:cubicBezTo>
                    <a:cubicBezTo>
                      <a:pt x="73" y="66"/>
                      <a:pt x="73" y="66"/>
                      <a:pt x="73" y="66"/>
                    </a:cubicBezTo>
                    <a:cubicBezTo>
                      <a:pt x="81" y="70"/>
                      <a:pt x="81" y="70"/>
                      <a:pt x="81" y="70"/>
                    </a:cubicBezTo>
                    <a:cubicBezTo>
                      <a:pt x="81" y="71"/>
                      <a:pt x="82" y="71"/>
                      <a:pt x="82" y="71"/>
                    </a:cubicBezTo>
                    <a:cubicBezTo>
                      <a:pt x="84" y="71"/>
                      <a:pt x="85" y="70"/>
                      <a:pt x="85" y="69"/>
                    </a:cubicBezTo>
                    <a:cubicBezTo>
                      <a:pt x="86" y="68"/>
                      <a:pt x="86" y="65"/>
                      <a:pt x="84" y="65"/>
                    </a:cubicBezTo>
                    <a:cubicBezTo>
                      <a:pt x="76" y="60"/>
                      <a:pt x="76" y="60"/>
                      <a:pt x="76" y="60"/>
                    </a:cubicBezTo>
                    <a:cubicBezTo>
                      <a:pt x="88" y="57"/>
                      <a:pt x="88" y="57"/>
                      <a:pt x="88" y="57"/>
                    </a:cubicBezTo>
                    <a:cubicBezTo>
                      <a:pt x="90" y="57"/>
                      <a:pt x="91" y="55"/>
                      <a:pt x="90" y="53"/>
                    </a:cubicBezTo>
                    <a:cubicBezTo>
                      <a:pt x="90" y="51"/>
                      <a:pt x="88" y="50"/>
                      <a:pt x="86" y="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61" name="Freeform 427"/>
              <p:cNvSpPr>
                <a:spLocks/>
              </p:cNvSpPr>
              <p:nvPr/>
            </p:nvSpPr>
            <p:spPr bwMode="auto">
              <a:xfrm>
                <a:off x="2373" y="1860"/>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4"/>
                      <a:pt x="1" y="2"/>
                    </a:cubicBezTo>
                    <a:cubicBezTo>
                      <a:pt x="2" y="1"/>
                      <a:pt x="4" y="0"/>
                      <a:pt x="6"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62" name="Freeform 428"/>
              <p:cNvSpPr>
                <a:spLocks/>
              </p:cNvSpPr>
              <p:nvPr/>
            </p:nvSpPr>
            <p:spPr bwMode="auto">
              <a:xfrm>
                <a:off x="2384" y="1839"/>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4"/>
                      <a:pt x="1" y="2"/>
                    </a:cubicBezTo>
                    <a:cubicBezTo>
                      <a:pt x="2" y="0"/>
                      <a:pt x="4"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63" name="Freeform 429"/>
              <p:cNvSpPr>
                <a:spLocks/>
              </p:cNvSpPr>
              <p:nvPr/>
            </p:nvSpPr>
            <p:spPr bwMode="auto">
              <a:xfrm>
                <a:off x="2396" y="1817"/>
                <a:ext cx="19" cy="19"/>
              </a:xfrm>
              <a:custGeom>
                <a:avLst/>
                <a:gdLst>
                  <a:gd name="T0" fmla="*/ 7 w 8"/>
                  <a:gd name="T1" fmla="*/ 6 h 8"/>
                  <a:gd name="T2" fmla="*/ 3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3" y="7"/>
                    </a:cubicBezTo>
                    <a:cubicBezTo>
                      <a:pt x="1" y="6"/>
                      <a:pt x="0" y="4"/>
                      <a:pt x="1" y="2"/>
                    </a:cubicBezTo>
                    <a:cubicBezTo>
                      <a:pt x="2" y="0"/>
                      <a:pt x="4"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64" name="Freeform 431"/>
              <p:cNvSpPr>
                <a:spLocks/>
              </p:cNvSpPr>
              <p:nvPr/>
            </p:nvSpPr>
            <p:spPr bwMode="auto">
              <a:xfrm>
                <a:off x="2418" y="1860"/>
                <a:ext cx="18" cy="19"/>
              </a:xfrm>
              <a:custGeom>
                <a:avLst/>
                <a:gdLst>
                  <a:gd name="T0" fmla="*/ 7 w 8"/>
                  <a:gd name="T1" fmla="*/ 6 h 8"/>
                  <a:gd name="T2" fmla="*/ 3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3" y="7"/>
                    </a:cubicBezTo>
                    <a:cubicBezTo>
                      <a:pt x="1" y="6"/>
                      <a:pt x="0" y="4"/>
                      <a:pt x="1" y="2"/>
                    </a:cubicBezTo>
                    <a:cubicBezTo>
                      <a:pt x="2" y="1"/>
                      <a:pt x="4"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65" name="Freeform 432"/>
              <p:cNvSpPr>
                <a:spLocks/>
              </p:cNvSpPr>
              <p:nvPr/>
            </p:nvSpPr>
            <p:spPr bwMode="auto">
              <a:xfrm>
                <a:off x="2429" y="1839"/>
                <a:ext cx="19" cy="19"/>
              </a:xfrm>
              <a:custGeom>
                <a:avLst/>
                <a:gdLst>
                  <a:gd name="T0" fmla="*/ 7 w 8"/>
                  <a:gd name="T1" fmla="*/ 6 h 8"/>
                  <a:gd name="T2" fmla="*/ 3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7" y="7"/>
                      <a:pt x="4" y="8"/>
                      <a:pt x="3" y="7"/>
                    </a:cubicBezTo>
                    <a:cubicBezTo>
                      <a:pt x="1" y="6"/>
                      <a:pt x="0" y="4"/>
                      <a:pt x="1" y="2"/>
                    </a:cubicBezTo>
                    <a:cubicBezTo>
                      <a:pt x="2" y="0"/>
                      <a:pt x="5"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66" name="Freeform 433"/>
              <p:cNvSpPr>
                <a:spLocks/>
              </p:cNvSpPr>
              <p:nvPr/>
            </p:nvSpPr>
            <p:spPr bwMode="auto">
              <a:xfrm>
                <a:off x="2444" y="1817"/>
                <a:ext cx="18" cy="19"/>
              </a:xfrm>
              <a:custGeom>
                <a:avLst/>
                <a:gdLst>
                  <a:gd name="T0" fmla="*/ 7 w 8"/>
                  <a:gd name="T1" fmla="*/ 6 h 8"/>
                  <a:gd name="T2" fmla="*/ 2 w 8"/>
                  <a:gd name="T3" fmla="*/ 7 h 8"/>
                  <a:gd name="T4" fmla="*/ 1 w 8"/>
                  <a:gd name="T5" fmla="*/ 2 h 8"/>
                  <a:gd name="T6" fmla="*/ 5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0" y="6"/>
                      <a:pt x="0" y="4"/>
                      <a:pt x="1" y="2"/>
                    </a:cubicBezTo>
                    <a:cubicBezTo>
                      <a:pt x="2" y="0"/>
                      <a:pt x="4" y="0"/>
                      <a:pt x="5"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67" name="Freeform 434"/>
              <p:cNvSpPr>
                <a:spLocks/>
              </p:cNvSpPr>
              <p:nvPr/>
            </p:nvSpPr>
            <p:spPr bwMode="auto">
              <a:xfrm>
                <a:off x="2500" y="1796"/>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4"/>
                      <a:pt x="1" y="2"/>
                    </a:cubicBezTo>
                    <a:cubicBezTo>
                      <a:pt x="2" y="0"/>
                      <a:pt x="4" y="0"/>
                      <a:pt x="6"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68" name="Freeform 437"/>
              <p:cNvSpPr>
                <a:spLocks/>
              </p:cNvSpPr>
              <p:nvPr/>
            </p:nvSpPr>
            <p:spPr bwMode="auto">
              <a:xfrm>
                <a:off x="2488" y="1817"/>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0" y="6"/>
                      <a:pt x="0" y="4"/>
                      <a:pt x="1" y="2"/>
                    </a:cubicBezTo>
                    <a:cubicBezTo>
                      <a:pt x="2" y="0"/>
                      <a:pt x="4" y="0"/>
                      <a:pt x="6"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69" name="Freeform 442"/>
              <p:cNvSpPr>
                <a:spLocks noEditPoints="1"/>
              </p:cNvSpPr>
              <p:nvPr/>
            </p:nvSpPr>
            <p:spPr bwMode="auto">
              <a:xfrm>
                <a:off x="1825" y="1073"/>
                <a:ext cx="82" cy="83"/>
              </a:xfrm>
              <a:custGeom>
                <a:avLst/>
                <a:gdLst>
                  <a:gd name="T0" fmla="*/ 17 w 35"/>
                  <a:gd name="T1" fmla="*/ 0 h 35"/>
                  <a:gd name="T2" fmla="*/ 35 w 35"/>
                  <a:gd name="T3" fmla="*/ 18 h 35"/>
                  <a:gd name="T4" fmla="*/ 17 w 35"/>
                  <a:gd name="T5" fmla="*/ 35 h 35"/>
                  <a:gd name="T6" fmla="*/ 0 w 35"/>
                  <a:gd name="T7" fmla="*/ 18 h 35"/>
                  <a:gd name="T8" fmla="*/ 17 w 35"/>
                  <a:gd name="T9" fmla="*/ 0 h 35"/>
                  <a:gd name="T10" fmla="*/ 17 w 35"/>
                  <a:gd name="T11" fmla="*/ 29 h 35"/>
                  <a:gd name="T12" fmla="*/ 28 w 35"/>
                  <a:gd name="T13" fmla="*/ 18 h 35"/>
                  <a:gd name="T14" fmla="*/ 17 w 35"/>
                  <a:gd name="T15" fmla="*/ 7 h 35"/>
                  <a:gd name="T16" fmla="*/ 7 w 35"/>
                  <a:gd name="T17" fmla="*/ 18 h 35"/>
                  <a:gd name="T18" fmla="*/ 17 w 35"/>
                  <a:gd name="T19"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17" y="0"/>
                    </a:moveTo>
                    <a:cubicBezTo>
                      <a:pt x="27" y="0"/>
                      <a:pt x="35" y="8"/>
                      <a:pt x="35" y="18"/>
                    </a:cubicBezTo>
                    <a:cubicBezTo>
                      <a:pt x="35" y="28"/>
                      <a:pt x="27" y="35"/>
                      <a:pt x="17" y="35"/>
                    </a:cubicBezTo>
                    <a:cubicBezTo>
                      <a:pt x="8" y="35"/>
                      <a:pt x="0" y="28"/>
                      <a:pt x="0" y="18"/>
                    </a:cubicBezTo>
                    <a:cubicBezTo>
                      <a:pt x="0" y="8"/>
                      <a:pt x="8" y="0"/>
                      <a:pt x="17" y="0"/>
                    </a:cubicBezTo>
                    <a:close/>
                    <a:moveTo>
                      <a:pt x="17" y="29"/>
                    </a:moveTo>
                    <a:cubicBezTo>
                      <a:pt x="23" y="29"/>
                      <a:pt x="28" y="24"/>
                      <a:pt x="28" y="18"/>
                    </a:cubicBezTo>
                    <a:cubicBezTo>
                      <a:pt x="28" y="12"/>
                      <a:pt x="23" y="7"/>
                      <a:pt x="17" y="7"/>
                    </a:cubicBezTo>
                    <a:cubicBezTo>
                      <a:pt x="11" y="7"/>
                      <a:pt x="7" y="12"/>
                      <a:pt x="7" y="18"/>
                    </a:cubicBezTo>
                    <a:cubicBezTo>
                      <a:pt x="7" y="24"/>
                      <a:pt x="11" y="29"/>
                      <a:pt x="17"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70" name="Freeform 443"/>
              <p:cNvSpPr>
                <a:spLocks/>
              </p:cNvSpPr>
              <p:nvPr/>
            </p:nvSpPr>
            <p:spPr bwMode="auto">
              <a:xfrm>
                <a:off x="1858" y="1014"/>
                <a:ext cx="16" cy="50"/>
              </a:xfrm>
              <a:custGeom>
                <a:avLst/>
                <a:gdLst>
                  <a:gd name="T0" fmla="*/ 7 w 7"/>
                  <a:gd name="T1" fmla="*/ 17 h 21"/>
                  <a:gd name="T2" fmla="*/ 3 w 7"/>
                  <a:gd name="T3" fmla="*/ 21 h 21"/>
                  <a:gd name="T4" fmla="*/ 3 w 7"/>
                  <a:gd name="T5" fmla="*/ 21 h 21"/>
                  <a:gd name="T6" fmla="*/ 0 w 7"/>
                  <a:gd name="T7" fmla="*/ 17 h 21"/>
                  <a:gd name="T8" fmla="*/ 0 w 7"/>
                  <a:gd name="T9" fmla="*/ 4 h 21"/>
                  <a:gd name="T10" fmla="*/ 3 w 7"/>
                  <a:gd name="T11" fmla="*/ 0 h 21"/>
                  <a:gd name="T12" fmla="*/ 3 w 7"/>
                  <a:gd name="T13" fmla="*/ 0 h 21"/>
                  <a:gd name="T14" fmla="*/ 7 w 7"/>
                  <a:gd name="T15" fmla="*/ 4 h 21"/>
                  <a:gd name="T16" fmla="*/ 7 w 7"/>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1">
                    <a:moveTo>
                      <a:pt x="7" y="17"/>
                    </a:moveTo>
                    <a:cubicBezTo>
                      <a:pt x="7" y="19"/>
                      <a:pt x="5" y="21"/>
                      <a:pt x="3" y="21"/>
                    </a:cubicBezTo>
                    <a:cubicBezTo>
                      <a:pt x="3" y="21"/>
                      <a:pt x="3" y="21"/>
                      <a:pt x="3" y="21"/>
                    </a:cubicBezTo>
                    <a:cubicBezTo>
                      <a:pt x="1" y="21"/>
                      <a:pt x="0" y="19"/>
                      <a:pt x="0" y="17"/>
                    </a:cubicBezTo>
                    <a:cubicBezTo>
                      <a:pt x="0" y="4"/>
                      <a:pt x="0" y="4"/>
                      <a:pt x="0" y="4"/>
                    </a:cubicBezTo>
                    <a:cubicBezTo>
                      <a:pt x="0" y="1"/>
                      <a:pt x="1" y="0"/>
                      <a:pt x="3" y="0"/>
                    </a:cubicBezTo>
                    <a:cubicBezTo>
                      <a:pt x="3" y="0"/>
                      <a:pt x="3" y="0"/>
                      <a:pt x="3" y="0"/>
                    </a:cubicBezTo>
                    <a:cubicBezTo>
                      <a:pt x="5" y="0"/>
                      <a:pt x="7" y="1"/>
                      <a:pt x="7" y="4"/>
                    </a:cubicBezTo>
                    <a:lnTo>
                      <a:pt x="7"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71" name="Freeform 444"/>
              <p:cNvSpPr>
                <a:spLocks/>
              </p:cNvSpPr>
              <p:nvPr/>
            </p:nvSpPr>
            <p:spPr bwMode="auto">
              <a:xfrm>
                <a:off x="1858" y="1168"/>
                <a:ext cx="16" cy="49"/>
              </a:xfrm>
              <a:custGeom>
                <a:avLst/>
                <a:gdLst>
                  <a:gd name="T0" fmla="*/ 7 w 7"/>
                  <a:gd name="T1" fmla="*/ 17 h 21"/>
                  <a:gd name="T2" fmla="*/ 3 w 7"/>
                  <a:gd name="T3" fmla="*/ 21 h 21"/>
                  <a:gd name="T4" fmla="*/ 3 w 7"/>
                  <a:gd name="T5" fmla="*/ 21 h 21"/>
                  <a:gd name="T6" fmla="*/ 0 w 7"/>
                  <a:gd name="T7" fmla="*/ 17 h 21"/>
                  <a:gd name="T8" fmla="*/ 0 w 7"/>
                  <a:gd name="T9" fmla="*/ 3 h 21"/>
                  <a:gd name="T10" fmla="*/ 3 w 7"/>
                  <a:gd name="T11" fmla="*/ 0 h 21"/>
                  <a:gd name="T12" fmla="*/ 3 w 7"/>
                  <a:gd name="T13" fmla="*/ 0 h 21"/>
                  <a:gd name="T14" fmla="*/ 7 w 7"/>
                  <a:gd name="T15" fmla="*/ 3 h 21"/>
                  <a:gd name="T16" fmla="*/ 7 w 7"/>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1">
                    <a:moveTo>
                      <a:pt x="7" y="17"/>
                    </a:moveTo>
                    <a:cubicBezTo>
                      <a:pt x="7" y="19"/>
                      <a:pt x="5" y="21"/>
                      <a:pt x="3" y="21"/>
                    </a:cubicBezTo>
                    <a:cubicBezTo>
                      <a:pt x="3" y="21"/>
                      <a:pt x="3" y="21"/>
                      <a:pt x="3" y="21"/>
                    </a:cubicBezTo>
                    <a:cubicBezTo>
                      <a:pt x="1" y="21"/>
                      <a:pt x="0" y="19"/>
                      <a:pt x="0" y="17"/>
                    </a:cubicBezTo>
                    <a:cubicBezTo>
                      <a:pt x="0" y="3"/>
                      <a:pt x="0" y="3"/>
                      <a:pt x="0" y="3"/>
                    </a:cubicBezTo>
                    <a:cubicBezTo>
                      <a:pt x="0" y="1"/>
                      <a:pt x="1" y="0"/>
                      <a:pt x="3" y="0"/>
                    </a:cubicBezTo>
                    <a:cubicBezTo>
                      <a:pt x="3" y="0"/>
                      <a:pt x="3" y="0"/>
                      <a:pt x="3" y="0"/>
                    </a:cubicBezTo>
                    <a:cubicBezTo>
                      <a:pt x="5" y="0"/>
                      <a:pt x="7" y="1"/>
                      <a:pt x="7" y="3"/>
                    </a:cubicBezTo>
                    <a:lnTo>
                      <a:pt x="7"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72" name="Freeform 445"/>
              <p:cNvSpPr>
                <a:spLocks/>
              </p:cNvSpPr>
              <p:nvPr/>
            </p:nvSpPr>
            <p:spPr bwMode="auto">
              <a:xfrm>
                <a:off x="1898" y="1040"/>
                <a:ext cx="42" cy="43"/>
              </a:xfrm>
              <a:custGeom>
                <a:avLst/>
                <a:gdLst>
                  <a:gd name="T0" fmla="*/ 7 w 18"/>
                  <a:gd name="T1" fmla="*/ 16 h 18"/>
                  <a:gd name="T2" fmla="*/ 2 w 18"/>
                  <a:gd name="T3" fmla="*/ 16 h 18"/>
                  <a:gd name="T4" fmla="*/ 2 w 18"/>
                  <a:gd name="T5" fmla="*/ 16 h 18"/>
                  <a:gd name="T6" fmla="*/ 2 w 18"/>
                  <a:gd name="T7" fmla="*/ 11 h 18"/>
                  <a:gd name="T8" fmla="*/ 11 w 18"/>
                  <a:gd name="T9" fmla="*/ 1 h 18"/>
                  <a:gd name="T10" fmla="*/ 17 w 18"/>
                  <a:gd name="T11" fmla="*/ 1 h 18"/>
                  <a:gd name="T12" fmla="*/ 17 w 18"/>
                  <a:gd name="T13" fmla="*/ 1 h 18"/>
                  <a:gd name="T14" fmla="*/ 17 w 18"/>
                  <a:gd name="T15" fmla="*/ 7 h 18"/>
                  <a:gd name="T16" fmla="*/ 7 w 18"/>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7" y="16"/>
                    </a:moveTo>
                    <a:cubicBezTo>
                      <a:pt x="6" y="18"/>
                      <a:pt x="3" y="18"/>
                      <a:pt x="2" y="16"/>
                    </a:cubicBezTo>
                    <a:cubicBezTo>
                      <a:pt x="2" y="16"/>
                      <a:pt x="2" y="16"/>
                      <a:pt x="2" y="16"/>
                    </a:cubicBezTo>
                    <a:cubicBezTo>
                      <a:pt x="0" y="15"/>
                      <a:pt x="0" y="13"/>
                      <a:pt x="2" y="11"/>
                    </a:cubicBezTo>
                    <a:cubicBezTo>
                      <a:pt x="11" y="1"/>
                      <a:pt x="11" y="1"/>
                      <a:pt x="11" y="1"/>
                    </a:cubicBezTo>
                    <a:cubicBezTo>
                      <a:pt x="13" y="0"/>
                      <a:pt x="15" y="0"/>
                      <a:pt x="17" y="1"/>
                    </a:cubicBezTo>
                    <a:cubicBezTo>
                      <a:pt x="17" y="1"/>
                      <a:pt x="17" y="1"/>
                      <a:pt x="17" y="1"/>
                    </a:cubicBezTo>
                    <a:cubicBezTo>
                      <a:pt x="18" y="3"/>
                      <a:pt x="18" y="5"/>
                      <a:pt x="17" y="7"/>
                    </a:cubicBezTo>
                    <a:lnTo>
                      <a:pt x="7"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73" name="Freeform 446"/>
              <p:cNvSpPr>
                <a:spLocks/>
              </p:cNvSpPr>
              <p:nvPr/>
            </p:nvSpPr>
            <p:spPr bwMode="auto">
              <a:xfrm>
                <a:off x="1792" y="1149"/>
                <a:ext cx="40" cy="43"/>
              </a:xfrm>
              <a:custGeom>
                <a:avLst/>
                <a:gdLst>
                  <a:gd name="T0" fmla="*/ 6 w 17"/>
                  <a:gd name="T1" fmla="*/ 16 h 18"/>
                  <a:gd name="T2" fmla="*/ 1 w 17"/>
                  <a:gd name="T3" fmla="*/ 16 h 18"/>
                  <a:gd name="T4" fmla="*/ 1 w 17"/>
                  <a:gd name="T5" fmla="*/ 16 h 18"/>
                  <a:gd name="T6" fmla="*/ 1 w 17"/>
                  <a:gd name="T7" fmla="*/ 11 h 18"/>
                  <a:gd name="T8" fmla="*/ 11 w 17"/>
                  <a:gd name="T9" fmla="*/ 1 h 18"/>
                  <a:gd name="T10" fmla="*/ 16 w 17"/>
                  <a:gd name="T11" fmla="*/ 1 h 18"/>
                  <a:gd name="T12" fmla="*/ 16 w 17"/>
                  <a:gd name="T13" fmla="*/ 1 h 18"/>
                  <a:gd name="T14" fmla="*/ 16 w 17"/>
                  <a:gd name="T15" fmla="*/ 7 h 18"/>
                  <a:gd name="T16" fmla="*/ 6 w 17"/>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6" y="16"/>
                    </a:moveTo>
                    <a:cubicBezTo>
                      <a:pt x="5" y="18"/>
                      <a:pt x="3" y="18"/>
                      <a:pt x="1" y="16"/>
                    </a:cubicBezTo>
                    <a:cubicBezTo>
                      <a:pt x="1" y="16"/>
                      <a:pt x="1" y="16"/>
                      <a:pt x="1" y="16"/>
                    </a:cubicBezTo>
                    <a:cubicBezTo>
                      <a:pt x="0" y="15"/>
                      <a:pt x="0" y="12"/>
                      <a:pt x="1" y="11"/>
                    </a:cubicBezTo>
                    <a:cubicBezTo>
                      <a:pt x="11" y="1"/>
                      <a:pt x="11" y="1"/>
                      <a:pt x="11" y="1"/>
                    </a:cubicBezTo>
                    <a:cubicBezTo>
                      <a:pt x="12" y="0"/>
                      <a:pt x="14" y="0"/>
                      <a:pt x="16" y="1"/>
                    </a:cubicBezTo>
                    <a:cubicBezTo>
                      <a:pt x="16" y="1"/>
                      <a:pt x="16" y="1"/>
                      <a:pt x="16" y="1"/>
                    </a:cubicBezTo>
                    <a:cubicBezTo>
                      <a:pt x="17" y="3"/>
                      <a:pt x="17" y="5"/>
                      <a:pt x="16" y="7"/>
                    </a:cubicBezTo>
                    <a:lnTo>
                      <a:pt x="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74" name="Freeform 447"/>
              <p:cNvSpPr>
                <a:spLocks/>
              </p:cNvSpPr>
              <p:nvPr/>
            </p:nvSpPr>
            <p:spPr bwMode="auto">
              <a:xfrm>
                <a:off x="1917" y="1106"/>
                <a:ext cx="49" cy="17"/>
              </a:xfrm>
              <a:custGeom>
                <a:avLst/>
                <a:gdLst>
                  <a:gd name="T0" fmla="*/ 4 w 21"/>
                  <a:gd name="T1" fmla="*/ 7 h 7"/>
                  <a:gd name="T2" fmla="*/ 0 w 21"/>
                  <a:gd name="T3" fmla="*/ 4 h 7"/>
                  <a:gd name="T4" fmla="*/ 0 w 21"/>
                  <a:gd name="T5" fmla="*/ 4 h 7"/>
                  <a:gd name="T6" fmla="*/ 4 w 21"/>
                  <a:gd name="T7" fmla="*/ 0 h 7"/>
                  <a:gd name="T8" fmla="*/ 18 w 21"/>
                  <a:gd name="T9" fmla="*/ 0 h 7"/>
                  <a:gd name="T10" fmla="*/ 21 w 21"/>
                  <a:gd name="T11" fmla="*/ 4 h 7"/>
                  <a:gd name="T12" fmla="*/ 21 w 21"/>
                  <a:gd name="T13" fmla="*/ 4 h 7"/>
                  <a:gd name="T14" fmla="*/ 18 w 21"/>
                  <a:gd name="T15" fmla="*/ 7 h 7"/>
                  <a:gd name="T16" fmla="*/ 4 w 21"/>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7">
                    <a:moveTo>
                      <a:pt x="4" y="7"/>
                    </a:moveTo>
                    <a:cubicBezTo>
                      <a:pt x="2" y="7"/>
                      <a:pt x="0" y="6"/>
                      <a:pt x="0" y="4"/>
                    </a:cubicBezTo>
                    <a:cubicBezTo>
                      <a:pt x="0" y="4"/>
                      <a:pt x="0" y="4"/>
                      <a:pt x="0" y="4"/>
                    </a:cubicBezTo>
                    <a:cubicBezTo>
                      <a:pt x="0" y="2"/>
                      <a:pt x="2" y="0"/>
                      <a:pt x="4" y="0"/>
                    </a:cubicBezTo>
                    <a:cubicBezTo>
                      <a:pt x="18" y="0"/>
                      <a:pt x="18" y="0"/>
                      <a:pt x="18" y="0"/>
                    </a:cubicBezTo>
                    <a:cubicBezTo>
                      <a:pt x="20" y="0"/>
                      <a:pt x="21" y="2"/>
                      <a:pt x="21" y="4"/>
                    </a:cubicBezTo>
                    <a:cubicBezTo>
                      <a:pt x="21" y="4"/>
                      <a:pt x="21" y="4"/>
                      <a:pt x="21" y="4"/>
                    </a:cubicBezTo>
                    <a:cubicBezTo>
                      <a:pt x="21" y="6"/>
                      <a:pt x="20" y="7"/>
                      <a:pt x="18" y="7"/>
                    </a:cubicBezTo>
                    <a:lnTo>
                      <a:pt x="4"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75" name="Freeform 448"/>
              <p:cNvSpPr>
                <a:spLocks/>
              </p:cNvSpPr>
              <p:nvPr/>
            </p:nvSpPr>
            <p:spPr bwMode="auto">
              <a:xfrm>
                <a:off x="1766" y="1106"/>
                <a:ext cx="49" cy="17"/>
              </a:xfrm>
              <a:custGeom>
                <a:avLst/>
                <a:gdLst>
                  <a:gd name="T0" fmla="*/ 3 w 21"/>
                  <a:gd name="T1" fmla="*/ 7 h 7"/>
                  <a:gd name="T2" fmla="*/ 0 w 21"/>
                  <a:gd name="T3" fmla="*/ 4 h 7"/>
                  <a:gd name="T4" fmla="*/ 0 w 21"/>
                  <a:gd name="T5" fmla="*/ 4 h 7"/>
                  <a:gd name="T6" fmla="*/ 3 w 21"/>
                  <a:gd name="T7" fmla="*/ 0 h 7"/>
                  <a:gd name="T8" fmla="*/ 17 w 21"/>
                  <a:gd name="T9" fmla="*/ 0 h 7"/>
                  <a:gd name="T10" fmla="*/ 20 w 21"/>
                  <a:gd name="T11" fmla="*/ 4 h 7"/>
                  <a:gd name="T12" fmla="*/ 20 w 21"/>
                  <a:gd name="T13" fmla="*/ 4 h 7"/>
                  <a:gd name="T14" fmla="*/ 17 w 21"/>
                  <a:gd name="T15" fmla="*/ 7 h 7"/>
                  <a:gd name="T16" fmla="*/ 3 w 21"/>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7">
                    <a:moveTo>
                      <a:pt x="3" y="7"/>
                    </a:moveTo>
                    <a:cubicBezTo>
                      <a:pt x="1" y="7"/>
                      <a:pt x="0" y="6"/>
                      <a:pt x="0" y="4"/>
                    </a:cubicBezTo>
                    <a:cubicBezTo>
                      <a:pt x="0" y="4"/>
                      <a:pt x="0" y="4"/>
                      <a:pt x="0" y="4"/>
                    </a:cubicBezTo>
                    <a:cubicBezTo>
                      <a:pt x="0" y="2"/>
                      <a:pt x="1" y="0"/>
                      <a:pt x="3" y="0"/>
                    </a:cubicBezTo>
                    <a:cubicBezTo>
                      <a:pt x="17" y="0"/>
                      <a:pt x="17" y="0"/>
                      <a:pt x="17" y="0"/>
                    </a:cubicBezTo>
                    <a:cubicBezTo>
                      <a:pt x="19" y="0"/>
                      <a:pt x="21" y="2"/>
                      <a:pt x="20" y="4"/>
                    </a:cubicBezTo>
                    <a:cubicBezTo>
                      <a:pt x="20" y="4"/>
                      <a:pt x="20" y="4"/>
                      <a:pt x="20" y="4"/>
                    </a:cubicBezTo>
                    <a:cubicBezTo>
                      <a:pt x="20" y="6"/>
                      <a:pt x="19" y="7"/>
                      <a:pt x="17" y="7"/>
                    </a:cubicBezTo>
                    <a:lnTo>
                      <a:pt x="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76" name="Freeform 449"/>
              <p:cNvSpPr>
                <a:spLocks/>
              </p:cNvSpPr>
              <p:nvPr/>
            </p:nvSpPr>
            <p:spPr bwMode="auto">
              <a:xfrm>
                <a:off x="1898" y="1149"/>
                <a:ext cx="42" cy="43"/>
              </a:xfrm>
              <a:custGeom>
                <a:avLst/>
                <a:gdLst>
                  <a:gd name="T0" fmla="*/ 2 w 18"/>
                  <a:gd name="T1" fmla="*/ 7 h 18"/>
                  <a:gd name="T2" fmla="*/ 2 w 18"/>
                  <a:gd name="T3" fmla="*/ 1 h 18"/>
                  <a:gd name="T4" fmla="*/ 2 w 18"/>
                  <a:gd name="T5" fmla="*/ 1 h 18"/>
                  <a:gd name="T6" fmla="*/ 7 w 18"/>
                  <a:gd name="T7" fmla="*/ 1 h 18"/>
                  <a:gd name="T8" fmla="*/ 17 w 18"/>
                  <a:gd name="T9" fmla="*/ 11 h 18"/>
                  <a:gd name="T10" fmla="*/ 17 w 18"/>
                  <a:gd name="T11" fmla="*/ 16 h 18"/>
                  <a:gd name="T12" fmla="*/ 17 w 18"/>
                  <a:gd name="T13" fmla="*/ 16 h 18"/>
                  <a:gd name="T14" fmla="*/ 11 w 18"/>
                  <a:gd name="T15" fmla="*/ 16 h 18"/>
                  <a:gd name="T16" fmla="*/ 2 w 18"/>
                  <a:gd name="T17"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2" y="7"/>
                    </a:moveTo>
                    <a:cubicBezTo>
                      <a:pt x="0" y="5"/>
                      <a:pt x="0" y="3"/>
                      <a:pt x="2" y="1"/>
                    </a:cubicBezTo>
                    <a:cubicBezTo>
                      <a:pt x="2" y="1"/>
                      <a:pt x="2" y="1"/>
                      <a:pt x="2" y="1"/>
                    </a:cubicBezTo>
                    <a:cubicBezTo>
                      <a:pt x="3" y="0"/>
                      <a:pt x="6" y="0"/>
                      <a:pt x="7" y="1"/>
                    </a:cubicBezTo>
                    <a:cubicBezTo>
                      <a:pt x="17" y="11"/>
                      <a:pt x="17" y="11"/>
                      <a:pt x="17" y="11"/>
                    </a:cubicBezTo>
                    <a:cubicBezTo>
                      <a:pt x="18" y="12"/>
                      <a:pt x="18" y="15"/>
                      <a:pt x="17" y="16"/>
                    </a:cubicBezTo>
                    <a:cubicBezTo>
                      <a:pt x="17" y="16"/>
                      <a:pt x="17" y="16"/>
                      <a:pt x="17" y="16"/>
                    </a:cubicBezTo>
                    <a:cubicBezTo>
                      <a:pt x="15" y="18"/>
                      <a:pt x="13" y="18"/>
                      <a:pt x="11" y="16"/>
                    </a:cubicBezTo>
                    <a:lnTo>
                      <a:pt x="2"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77" name="Freeform 450"/>
              <p:cNvSpPr>
                <a:spLocks/>
              </p:cNvSpPr>
              <p:nvPr/>
            </p:nvSpPr>
            <p:spPr bwMode="auto">
              <a:xfrm>
                <a:off x="1792" y="1040"/>
                <a:ext cx="40" cy="43"/>
              </a:xfrm>
              <a:custGeom>
                <a:avLst/>
                <a:gdLst>
                  <a:gd name="T0" fmla="*/ 1 w 17"/>
                  <a:gd name="T1" fmla="*/ 7 h 18"/>
                  <a:gd name="T2" fmla="*/ 1 w 17"/>
                  <a:gd name="T3" fmla="*/ 1 h 18"/>
                  <a:gd name="T4" fmla="*/ 1 w 17"/>
                  <a:gd name="T5" fmla="*/ 1 h 18"/>
                  <a:gd name="T6" fmla="*/ 6 w 17"/>
                  <a:gd name="T7" fmla="*/ 1 h 18"/>
                  <a:gd name="T8" fmla="*/ 16 w 17"/>
                  <a:gd name="T9" fmla="*/ 11 h 18"/>
                  <a:gd name="T10" fmla="*/ 16 w 17"/>
                  <a:gd name="T11" fmla="*/ 16 h 18"/>
                  <a:gd name="T12" fmla="*/ 16 w 17"/>
                  <a:gd name="T13" fmla="*/ 16 h 18"/>
                  <a:gd name="T14" fmla="*/ 11 w 17"/>
                  <a:gd name="T15" fmla="*/ 16 h 18"/>
                  <a:gd name="T16" fmla="*/ 1 w 17"/>
                  <a:gd name="T17"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1" y="7"/>
                    </a:moveTo>
                    <a:cubicBezTo>
                      <a:pt x="0" y="5"/>
                      <a:pt x="0" y="3"/>
                      <a:pt x="1" y="1"/>
                    </a:cubicBezTo>
                    <a:cubicBezTo>
                      <a:pt x="1" y="1"/>
                      <a:pt x="1" y="1"/>
                      <a:pt x="1" y="1"/>
                    </a:cubicBezTo>
                    <a:cubicBezTo>
                      <a:pt x="3" y="0"/>
                      <a:pt x="5" y="0"/>
                      <a:pt x="6" y="1"/>
                    </a:cubicBezTo>
                    <a:cubicBezTo>
                      <a:pt x="16" y="11"/>
                      <a:pt x="16" y="11"/>
                      <a:pt x="16" y="11"/>
                    </a:cubicBezTo>
                    <a:cubicBezTo>
                      <a:pt x="17" y="13"/>
                      <a:pt x="17" y="15"/>
                      <a:pt x="16" y="16"/>
                    </a:cubicBezTo>
                    <a:cubicBezTo>
                      <a:pt x="16" y="16"/>
                      <a:pt x="16" y="16"/>
                      <a:pt x="16" y="16"/>
                    </a:cubicBezTo>
                    <a:cubicBezTo>
                      <a:pt x="14" y="18"/>
                      <a:pt x="12" y="18"/>
                      <a:pt x="11" y="16"/>
                    </a:cubicBezTo>
                    <a:lnTo>
                      <a:pt x="1"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78" name="Freeform 453"/>
              <p:cNvSpPr>
                <a:spLocks/>
              </p:cNvSpPr>
              <p:nvPr/>
            </p:nvSpPr>
            <p:spPr bwMode="auto">
              <a:xfrm>
                <a:off x="5167" y="2313"/>
                <a:ext cx="57" cy="83"/>
              </a:xfrm>
              <a:custGeom>
                <a:avLst/>
                <a:gdLst>
                  <a:gd name="T0" fmla="*/ 2 w 24"/>
                  <a:gd name="T1" fmla="*/ 34 h 35"/>
                  <a:gd name="T2" fmla="*/ 1 w 24"/>
                  <a:gd name="T3" fmla="*/ 29 h 35"/>
                  <a:gd name="T4" fmla="*/ 17 w 24"/>
                  <a:gd name="T5" fmla="*/ 2 h 35"/>
                  <a:gd name="T6" fmla="*/ 21 w 24"/>
                  <a:gd name="T7" fmla="*/ 1 h 35"/>
                  <a:gd name="T8" fmla="*/ 23 w 24"/>
                  <a:gd name="T9" fmla="*/ 5 h 35"/>
                  <a:gd name="T10" fmla="*/ 7 w 24"/>
                  <a:gd name="T11" fmla="*/ 32 h 35"/>
                  <a:gd name="T12" fmla="*/ 2 w 24"/>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24" h="35">
                    <a:moveTo>
                      <a:pt x="2" y="34"/>
                    </a:moveTo>
                    <a:cubicBezTo>
                      <a:pt x="1" y="33"/>
                      <a:pt x="0" y="31"/>
                      <a:pt x="1" y="29"/>
                    </a:cubicBezTo>
                    <a:cubicBezTo>
                      <a:pt x="17" y="2"/>
                      <a:pt x="17" y="2"/>
                      <a:pt x="17" y="2"/>
                    </a:cubicBezTo>
                    <a:cubicBezTo>
                      <a:pt x="17" y="0"/>
                      <a:pt x="20" y="0"/>
                      <a:pt x="21" y="1"/>
                    </a:cubicBezTo>
                    <a:cubicBezTo>
                      <a:pt x="23" y="2"/>
                      <a:pt x="24" y="4"/>
                      <a:pt x="23" y="5"/>
                    </a:cubicBezTo>
                    <a:cubicBezTo>
                      <a:pt x="7" y="32"/>
                      <a:pt x="7" y="32"/>
                      <a:pt x="7" y="32"/>
                    </a:cubicBezTo>
                    <a:cubicBezTo>
                      <a:pt x="6" y="34"/>
                      <a:pt x="4" y="35"/>
                      <a:pt x="2"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79" name="Freeform 454"/>
              <p:cNvSpPr>
                <a:spLocks/>
              </p:cNvSpPr>
              <p:nvPr/>
            </p:nvSpPr>
            <p:spPr bwMode="auto">
              <a:xfrm>
                <a:off x="5212" y="2313"/>
                <a:ext cx="57" cy="83"/>
              </a:xfrm>
              <a:custGeom>
                <a:avLst/>
                <a:gdLst>
                  <a:gd name="T0" fmla="*/ 2 w 24"/>
                  <a:gd name="T1" fmla="*/ 34 h 35"/>
                  <a:gd name="T2" fmla="*/ 1 w 24"/>
                  <a:gd name="T3" fmla="*/ 29 h 35"/>
                  <a:gd name="T4" fmla="*/ 17 w 24"/>
                  <a:gd name="T5" fmla="*/ 2 h 35"/>
                  <a:gd name="T6" fmla="*/ 22 w 24"/>
                  <a:gd name="T7" fmla="*/ 1 h 35"/>
                  <a:gd name="T8" fmla="*/ 23 w 24"/>
                  <a:gd name="T9" fmla="*/ 5 h 35"/>
                  <a:gd name="T10" fmla="*/ 7 w 24"/>
                  <a:gd name="T11" fmla="*/ 32 h 35"/>
                  <a:gd name="T12" fmla="*/ 2 w 24"/>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24" h="35">
                    <a:moveTo>
                      <a:pt x="2" y="34"/>
                    </a:moveTo>
                    <a:cubicBezTo>
                      <a:pt x="1" y="33"/>
                      <a:pt x="0" y="31"/>
                      <a:pt x="1" y="29"/>
                    </a:cubicBezTo>
                    <a:cubicBezTo>
                      <a:pt x="17" y="2"/>
                      <a:pt x="17" y="2"/>
                      <a:pt x="17" y="2"/>
                    </a:cubicBezTo>
                    <a:cubicBezTo>
                      <a:pt x="18" y="0"/>
                      <a:pt x="20" y="0"/>
                      <a:pt x="22" y="1"/>
                    </a:cubicBezTo>
                    <a:cubicBezTo>
                      <a:pt x="23" y="2"/>
                      <a:pt x="24" y="4"/>
                      <a:pt x="23" y="5"/>
                    </a:cubicBezTo>
                    <a:cubicBezTo>
                      <a:pt x="7" y="32"/>
                      <a:pt x="7" y="32"/>
                      <a:pt x="7" y="32"/>
                    </a:cubicBezTo>
                    <a:cubicBezTo>
                      <a:pt x="6" y="34"/>
                      <a:pt x="4" y="35"/>
                      <a:pt x="2"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80" name="Freeform 455"/>
              <p:cNvSpPr>
                <a:spLocks/>
              </p:cNvSpPr>
              <p:nvPr/>
            </p:nvSpPr>
            <p:spPr bwMode="auto">
              <a:xfrm>
                <a:off x="5257" y="2313"/>
                <a:ext cx="57" cy="83"/>
              </a:xfrm>
              <a:custGeom>
                <a:avLst/>
                <a:gdLst>
                  <a:gd name="T0" fmla="*/ 3 w 24"/>
                  <a:gd name="T1" fmla="*/ 34 h 35"/>
                  <a:gd name="T2" fmla="*/ 1 w 24"/>
                  <a:gd name="T3" fmla="*/ 29 h 35"/>
                  <a:gd name="T4" fmla="*/ 17 w 24"/>
                  <a:gd name="T5" fmla="*/ 2 h 35"/>
                  <a:gd name="T6" fmla="*/ 22 w 24"/>
                  <a:gd name="T7" fmla="*/ 1 h 35"/>
                  <a:gd name="T8" fmla="*/ 23 w 24"/>
                  <a:gd name="T9" fmla="*/ 5 h 35"/>
                  <a:gd name="T10" fmla="*/ 7 w 24"/>
                  <a:gd name="T11" fmla="*/ 32 h 35"/>
                  <a:gd name="T12" fmla="*/ 3 w 24"/>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24" h="35">
                    <a:moveTo>
                      <a:pt x="3" y="34"/>
                    </a:moveTo>
                    <a:cubicBezTo>
                      <a:pt x="1" y="33"/>
                      <a:pt x="0" y="31"/>
                      <a:pt x="1" y="29"/>
                    </a:cubicBezTo>
                    <a:cubicBezTo>
                      <a:pt x="17" y="2"/>
                      <a:pt x="17" y="2"/>
                      <a:pt x="17" y="2"/>
                    </a:cubicBezTo>
                    <a:cubicBezTo>
                      <a:pt x="18" y="0"/>
                      <a:pt x="20" y="0"/>
                      <a:pt x="22" y="1"/>
                    </a:cubicBezTo>
                    <a:cubicBezTo>
                      <a:pt x="23" y="2"/>
                      <a:pt x="24" y="4"/>
                      <a:pt x="23" y="5"/>
                    </a:cubicBezTo>
                    <a:cubicBezTo>
                      <a:pt x="7" y="32"/>
                      <a:pt x="7" y="32"/>
                      <a:pt x="7" y="32"/>
                    </a:cubicBezTo>
                    <a:cubicBezTo>
                      <a:pt x="7" y="34"/>
                      <a:pt x="4" y="35"/>
                      <a:pt x="3"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81" name="Freeform 456"/>
              <p:cNvSpPr>
                <a:spLocks/>
              </p:cNvSpPr>
              <p:nvPr/>
            </p:nvSpPr>
            <p:spPr bwMode="auto">
              <a:xfrm>
                <a:off x="5153" y="2207"/>
                <a:ext cx="212" cy="149"/>
              </a:xfrm>
              <a:custGeom>
                <a:avLst/>
                <a:gdLst>
                  <a:gd name="T0" fmla="*/ 64 w 90"/>
                  <a:gd name="T1" fmla="*/ 10 h 63"/>
                  <a:gd name="T2" fmla="*/ 63 w 90"/>
                  <a:gd name="T3" fmla="*/ 10 h 63"/>
                  <a:gd name="T4" fmla="*/ 43 w 90"/>
                  <a:gd name="T5" fmla="*/ 0 h 63"/>
                  <a:gd name="T6" fmla="*/ 19 w 90"/>
                  <a:gd name="T7" fmla="*/ 16 h 63"/>
                  <a:gd name="T8" fmla="*/ 0 w 90"/>
                  <a:gd name="T9" fmla="*/ 39 h 63"/>
                  <a:gd name="T10" fmla="*/ 10 w 90"/>
                  <a:gd name="T11" fmla="*/ 58 h 63"/>
                  <a:gd name="T12" fmla="*/ 13 w 90"/>
                  <a:gd name="T13" fmla="*/ 52 h 63"/>
                  <a:gd name="T14" fmla="*/ 7 w 90"/>
                  <a:gd name="T15" fmla="*/ 39 h 63"/>
                  <a:gd name="T16" fmla="*/ 22 w 90"/>
                  <a:gd name="T17" fmla="*/ 23 h 63"/>
                  <a:gd name="T18" fmla="*/ 25 w 90"/>
                  <a:gd name="T19" fmla="*/ 22 h 63"/>
                  <a:gd name="T20" fmla="*/ 25 w 90"/>
                  <a:gd name="T21" fmla="*/ 20 h 63"/>
                  <a:gd name="T22" fmla="*/ 43 w 90"/>
                  <a:gd name="T23" fmla="*/ 7 h 63"/>
                  <a:gd name="T24" fmla="*/ 59 w 90"/>
                  <a:gd name="T25" fmla="*/ 15 h 63"/>
                  <a:gd name="T26" fmla="*/ 60 w 90"/>
                  <a:gd name="T27" fmla="*/ 17 h 63"/>
                  <a:gd name="T28" fmla="*/ 62 w 90"/>
                  <a:gd name="T29" fmla="*/ 17 h 63"/>
                  <a:gd name="T30" fmla="*/ 64 w 90"/>
                  <a:gd name="T31" fmla="*/ 17 h 63"/>
                  <a:gd name="T32" fmla="*/ 83 w 90"/>
                  <a:gd name="T33" fmla="*/ 37 h 63"/>
                  <a:gd name="T34" fmla="*/ 71 w 90"/>
                  <a:gd name="T35" fmla="*/ 54 h 63"/>
                  <a:gd name="T36" fmla="*/ 66 w 90"/>
                  <a:gd name="T37" fmla="*/ 63 h 63"/>
                  <a:gd name="T38" fmla="*/ 90 w 90"/>
                  <a:gd name="T39" fmla="*/ 37 h 63"/>
                  <a:gd name="T40" fmla="*/ 64 w 90"/>
                  <a:gd name="T41" fmla="*/ 1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63">
                    <a:moveTo>
                      <a:pt x="64" y="10"/>
                    </a:moveTo>
                    <a:cubicBezTo>
                      <a:pt x="63" y="10"/>
                      <a:pt x="63" y="10"/>
                      <a:pt x="63" y="10"/>
                    </a:cubicBezTo>
                    <a:cubicBezTo>
                      <a:pt x="58" y="4"/>
                      <a:pt x="51" y="0"/>
                      <a:pt x="43" y="0"/>
                    </a:cubicBezTo>
                    <a:cubicBezTo>
                      <a:pt x="33" y="0"/>
                      <a:pt x="23" y="6"/>
                      <a:pt x="19" y="16"/>
                    </a:cubicBezTo>
                    <a:cubicBezTo>
                      <a:pt x="8" y="18"/>
                      <a:pt x="0" y="28"/>
                      <a:pt x="0" y="39"/>
                    </a:cubicBezTo>
                    <a:cubicBezTo>
                      <a:pt x="0" y="47"/>
                      <a:pt x="4" y="54"/>
                      <a:pt x="10" y="58"/>
                    </a:cubicBezTo>
                    <a:cubicBezTo>
                      <a:pt x="13" y="52"/>
                      <a:pt x="13" y="52"/>
                      <a:pt x="13" y="52"/>
                    </a:cubicBezTo>
                    <a:cubicBezTo>
                      <a:pt x="10" y="49"/>
                      <a:pt x="7" y="45"/>
                      <a:pt x="7" y="39"/>
                    </a:cubicBezTo>
                    <a:cubicBezTo>
                      <a:pt x="7" y="31"/>
                      <a:pt x="14" y="24"/>
                      <a:pt x="22" y="23"/>
                    </a:cubicBezTo>
                    <a:cubicBezTo>
                      <a:pt x="25" y="22"/>
                      <a:pt x="25" y="22"/>
                      <a:pt x="25" y="22"/>
                    </a:cubicBezTo>
                    <a:cubicBezTo>
                      <a:pt x="25" y="20"/>
                      <a:pt x="25" y="20"/>
                      <a:pt x="25" y="20"/>
                    </a:cubicBezTo>
                    <a:cubicBezTo>
                      <a:pt x="28" y="12"/>
                      <a:pt x="35" y="7"/>
                      <a:pt x="43" y="7"/>
                    </a:cubicBezTo>
                    <a:cubicBezTo>
                      <a:pt x="49" y="7"/>
                      <a:pt x="55" y="10"/>
                      <a:pt x="59" y="15"/>
                    </a:cubicBezTo>
                    <a:cubicBezTo>
                      <a:pt x="60" y="17"/>
                      <a:pt x="60" y="17"/>
                      <a:pt x="60" y="17"/>
                    </a:cubicBezTo>
                    <a:cubicBezTo>
                      <a:pt x="62" y="17"/>
                      <a:pt x="62" y="17"/>
                      <a:pt x="62" y="17"/>
                    </a:cubicBezTo>
                    <a:cubicBezTo>
                      <a:pt x="62" y="17"/>
                      <a:pt x="63" y="17"/>
                      <a:pt x="64" y="17"/>
                    </a:cubicBezTo>
                    <a:cubicBezTo>
                      <a:pt x="75" y="17"/>
                      <a:pt x="83" y="28"/>
                      <a:pt x="83" y="37"/>
                    </a:cubicBezTo>
                    <a:cubicBezTo>
                      <a:pt x="83" y="44"/>
                      <a:pt x="78" y="51"/>
                      <a:pt x="71" y="54"/>
                    </a:cubicBezTo>
                    <a:cubicBezTo>
                      <a:pt x="66" y="63"/>
                      <a:pt x="66" y="63"/>
                      <a:pt x="66" y="63"/>
                    </a:cubicBezTo>
                    <a:cubicBezTo>
                      <a:pt x="81" y="61"/>
                      <a:pt x="90" y="49"/>
                      <a:pt x="90" y="37"/>
                    </a:cubicBezTo>
                    <a:cubicBezTo>
                      <a:pt x="90" y="24"/>
                      <a:pt x="79" y="10"/>
                      <a:pt x="64"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82" name="Freeform 459"/>
              <p:cNvSpPr>
                <a:spLocks/>
              </p:cNvSpPr>
              <p:nvPr/>
            </p:nvSpPr>
            <p:spPr bwMode="auto">
              <a:xfrm>
                <a:off x="4978" y="969"/>
                <a:ext cx="80" cy="133"/>
              </a:xfrm>
              <a:custGeom>
                <a:avLst/>
                <a:gdLst>
                  <a:gd name="T0" fmla="*/ 24 w 80"/>
                  <a:gd name="T1" fmla="*/ 133 h 133"/>
                  <a:gd name="T2" fmla="*/ 47 w 80"/>
                  <a:gd name="T3" fmla="*/ 71 h 133"/>
                  <a:gd name="T4" fmla="*/ 0 w 80"/>
                  <a:gd name="T5" fmla="*/ 71 h 133"/>
                  <a:gd name="T6" fmla="*/ 47 w 80"/>
                  <a:gd name="T7" fmla="*/ 0 h 133"/>
                  <a:gd name="T8" fmla="*/ 31 w 80"/>
                  <a:gd name="T9" fmla="*/ 55 h 133"/>
                  <a:gd name="T10" fmla="*/ 80 w 80"/>
                  <a:gd name="T11" fmla="*/ 55 h 133"/>
                  <a:gd name="T12" fmla="*/ 24 w 80"/>
                  <a:gd name="T13" fmla="*/ 133 h 133"/>
                </a:gdLst>
                <a:ahLst/>
                <a:cxnLst>
                  <a:cxn ang="0">
                    <a:pos x="T0" y="T1"/>
                  </a:cxn>
                  <a:cxn ang="0">
                    <a:pos x="T2" y="T3"/>
                  </a:cxn>
                  <a:cxn ang="0">
                    <a:pos x="T4" y="T5"/>
                  </a:cxn>
                  <a:cxn ang="0">
                    <a:pos x="T6" y="T7"/>
                  </a:cxn>
                  <a:cxn ang="0">
                    <a:pos x="T8" y="T9"/>
                  </a:cxn>
                  <a:cxn ang="0">
                    <a:pos x="T10" y="T11"/>
                  </a:cxn>
                  <a:cxn ang="0">
                    <a:pos x="T12" y="T13"/>
                  </a:cxn>
                </a:cxnLst>
                <a:rect l="0" t="0" r="r" b="b"/>
                <a:pathLst>
                  <a:path w="80" h="133">
                    <a:moveTo>
                      <a:pt x="24" y="133"/>
                    </a:moveTo>
                    <a:lnTo>
                      <a:pt x="47" y="71"/>
                    </a:lnTo>
                    <a:lnTo>
                      <a:pt x="0" y="71"/>
                    </a:lnTo>
                    <a:lnTo>
                      <a:pt x="47" y="0"/>
                    </a:lnTo>
                    <a:lnTo>
                      <a:pt x="31" y="55"/>
                    </a:lnTo>
                    <a:lnTo>
                      <a:pt x="80" y="55"/>
                    </a:lnTo>
                    <a:lnTo>
                      <a:pt x="24" y="1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83" name="Freeform 460"/>
              <p:cNvSpPr>
                <a:spLocks/>
              </p:cNvSpPr>
              <p:nvPr/>
            </p:nvSpPr>
            <p:spPr bwMode="auto">
              <a:xfrm>
                <a:off x="4919" y="892"/>
                <a:ext cx="210" cy="151"/>
              </a:xfrm>
              <a:custGeom>
                <a:avLst/>
                <a:gdLst>
                  <a:gd name="T0" fmla="*/ 63 w 89"/>
                  <a:gd name="T1" fmla="*/ 10 h 64"/>
                  <a:gd name="T2" fmla="*/ 62 w 89"/>
                  <a:gd name="T3" fmla="*/ 10 h 64"/>
                  <a:gd name="T4" fmla="*/ 43 w 89"/>
                  <a:gd name="T5" fmla="*/ 0 h 64"/>
                  <a:gd name="T6" fmla="*/ 19 w 89"/>
                  <a:gd name="T7" fmla="*/ 16 h 64"/>
                  <a:gd name="T8" fmla="*/ 0 w 89"/>
                  <a:gd name="T9" fmla="*/ 39 h 64"/>
                  <a:gd name="T10" fmla="*/ 18 w 89"/>
                  <a:gd name="T11" fmla="*/ 63 h 64"/>
                  <a:gd name="T12" fmla="*/ 22 w 89"/>
                  <a:gd name="T13" fmla="*/ 56 h 64"/>
                  <a:gd name="T14" fmla="*/ 7 w 89"/>
                  <a:gd name="T15" fmla="*/ 39 h 64"/>
                  <a:gd name="T16" fmla="*/ 22 w 89"/>
                  <a:gd name="T17" fmla="*/ 23 h 64"/>
                  <a:gd name="T18" fmla="*/ 24 w 89"/>
                  <a:gd name="T19" fmla="*/ 23 h 64"/>
                  <a:gd name="T20" fmla="*/ 25 w 89"/>
                  <a:gd name="T21" fmla="*/ 20 h 64"/>
                  <a:gd name="T22" fmla="*/ 43 w 89"/>
                  <a:gd name="T23" fmla="*/ 7 h 64"/>
                  <a:gd name="T24" fmla="*/ 58 w 89"/>
                  <a:gd name="T25" fmla="*/ 15 h 64"/>
                  <a:gd name="T26" fmla="*/ 59 w 89"/>
                  <a:gd name="T27" fmla="*/ 17 h 64"/>
                  <a:gd name="T28" fmla="*/ 61 w 89"/>
                  <a:gd name="T29" fmla="*/ 17 h 64"/>
                  <a:gd name="T30" fmla="*/ 82 w 89"/>
                  <a:gd name="T31" fmla="*/ 37 h 64"/>
                  <a:gd name="T32" fmla="*/ 66 w 89"/>
                  <a:gd name="T33" fmla="*/ 56 h 64"/>
                  <a:gd name="T34" fmla="*/ 60 w 89"/>
                  <a:gd name="T35" fmla="*/ 64 h 64"/>
                  <a:gd name="T36" fmla="*/ 89 w 89"/>
                  <a:gd name="T37" fmla="*/ 37 h 64"/>
                  <a:gd name="T38" fmla="*/ 63 w 89"/>
                  <a:gd name="T39"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 h="64">
                    <a:moveTo>
                      <a:pt x="63" y="10"/>
                    </a:moveTo>
                    <a:cubicBezTo>
                      <a:pt x="63" y="10"/>
                      <a:pt x="63" y="10"/>
                      <a:pt x="62" y="10"/>
                    </a:cubicBezTo>
                    <a:cubicBezTo>
                      <a:pt x="58" y="4"/>
                      <a:pt x="50" y="0"/>
                      <a:pt x="43" y="0"/>
                    </a:cubicBezTo>
                    <a:cubicBezTo>
                      <a:pt x="32" y="0"/>
                      <a:pt x="23" y="6"/>
                      <a:pt x="19" y="16"/>
                    </a:cubicBezTo>
                    <a:cubicBezTo>
                      <a:pt x="8" y="18"/>
                      <a:pt x="0" y="28"/>
                      <a:pt x="0" y="39"/>
                    </a:cubicBezTo>
                    <a:cubicBezTo>
                      <a:pt x="0" y="58"/>
                      <a:pt x="18" y="63"/>
                      <a:pt x="18" y="63"/>
                    </a:cubicBezTo>
                    <a:cubicBezTo>
                      <a:pt x="22" y="56"/>
                      <a:pt x="22" y="56"/>
                      <a:pt x="22" y="56"/>
                    </a:cubicBezTo>
                    <a:cubicBezTo>
                      <a:pt x="14" y="56"/>
                      <a:pt x="7" y="48"/>
                      <a:pt x="7" y="39"/>
                    </a:cubicBezTo>
                    <a:cubicBezTo>
                      <a:pt x="7" y="31"/>
                      <a:pt x="13" y="24"/>
                      <a:pt x="22" y="23"/>
                    </a:cubicBezTo>
                    <a:cubicBezTo>
                      <a:pt x="24" y="23"/>
                      <a:pt x="24" y="23"/>
                      <a:pt x="24" y="23"/>
                    </a:cubicBezTo>
                    <a:cubicBezTo>
                      <a:pt x="25" y="20"/>
                      <a:pt x="25" y="20"/>
                      <a:pt x="25" y="20"/>
                    </a:cubicBezTo>
                    <a:cubicBezTo>
                      <a:pt x="27" y="12"/>
                      <a:pt x="34" y="7"/>
                      <a:pt x="43" y="7"/>
                    </a:cubicBezTo>
                    <a:cubicBezTo>
                      <a:pt x="49" y="7"/>
                      <a:pt x="54" y="10"/>
                      <a:pt x="58" y="15"/>
                    </a:cubicBezTo>
                    <a:cubicBezTo>
                      <a:pt x="59" y="17"/>
                      <a:pt x="59" y="17"/>
                      <a:pt x="59" y="17"/>
                    </a:cubicBezTo>
                    <a:cubicBezTo>
                      <a:pt x="61" y="17"/>
                      <a:pt x="61" y="17"/>
                      <a:pt x="61" y="17"/>
                    </a:cubicBezTo>
                    <a:cubicBezTo>
                      <a:pt x="74" y="15"/>
                      <a:pt x="82" y="28"/>
                      <a:pt x="82" y="37"/>
                    </a:cubicBezTo>
                    <a:cubicBezTo>
                      <a:pt x="82" y="45"/>
                      <a:pt x="76" y="53"/>
                      <a:pt x="66" y="56"/>
                    </a:cubicBezTo>
                    <a:cubicBezTo>
                      <a:pt x="60" y="64"/>
                      <a:pt x="60" y="64"/>
                      <a:pt x="60" y="64"/>
                    </a:cubicBezTo>
                    <a:cubicBezTo>
                      <a:pt x="78" y="63"/>
                      <a:pt x="89" y="50"/>
                      <a:pt x="89" y="37"/>
                    </a:cubicBezTo>
                    <a:cubicBezTo>
                      <a:pt x="89" y="24"/>
                      <a:pt x="78" y="10"/>
                      <a:pt x="63"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84" name="Freeform 463"/>
              <p:cNvSpPr>
                <a:spLocks/>
              </p:cNvSpPr>
              <p:nvPr/>
            </p:nvSpPr>
            <p:spPr bwMode="auto">
              <a:xfrm>
                <a:off x="1057" y="2474"/>
                <a:ext cx="182" cy="83"/>
              </a:xfrm>
              <a:custGeom>
                <a:avLst/>
                <a:gdLst>
                  <a:gd name="T0" fmla="*/ 10 w 77"/>
                  <a:gd name="T1" fmla="*/ 28 h 35"/>
                  <a:gd name="T2" fmla="*/ 19 w 77"/>
                  <a:gd name="T3" fmla="*/ 35 h 35"/>
                  <a:gd name="T4" fmla="*/ 20 w 77"/>
                  <a:gd name="T5" fmla="*/ 35 h 35"/>
                  <a:gd name="T6" fmla="*/ 29 w 77"/>
                  <a:gd name="T7" fmla="*/ 28 h 35"/>
                  <a:gd name="T8" fmla="*/ 38 w 77"/>
                  <a:gd name="T9" fmla="*/ 35 h 35"/>
                  <a:gd name="T10" fmla="*/ 39 w 77"/>
                  <a:gd name="T11" fmla="*/ 35 h 35"/>
                  <a:gd name="T12" fmla="*/ 48 w 77"/>
                  <a:gd name="T13" fmla="*/ 28 h 35"/>
                  <a:gd name="T14" fmla="*/ 57 w 77"/>
                  <a:gd name="T15" fmla="*/ 35 h 35"/>
                  <a:gd name="T16" fmla="*/ 58 w 77"/>
                  <a:gd name="T17" fmla="*/ 35 h 35"/>
                  <a:gd name="T18" fmla="*/ 67 w 77"/>
                  <a:gd name="T19" fmla="*/ 28 h 35"/>
                  <a:gd name="T20" fmla="*/ 76 w 77"/>
                  <a:gd name="T21" fmla="*/ 35 h 35"/>
                  <a:gd name="T22" fmla="*/ 77 w 77"/>
                  <a:gd name="T23" fmla="*/ 35 h 35"/>
                  <a:gd name="T24" fmla="*/ 38 w 77"/>
                  <a:gd name="T25" fmla="*/ 0 h 35"/>
                  <a:gd name="T26" fmla="*/ 0 w 77"/>
                  <a:gd name="T27" fmla="*/ 35 h 35"/>
                  <a:gd name="T28" fmla="*/ 0 w 77"/>
                  <a:gd name="T29" fmla="*/ 35 h 35"/>
                  <a:gd name="T30" fmla="*/ 10 w 77"/>
                  <a:gd name="T31"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35">
                    <a:moveTo>
                      <a:pt x="10" y="28"/>
                    </a:moveTo>
                    <a:cubicBezTo>
                      <a:pt x="14" y="28"/>
                      <a:pt x="18" y="31"/>
                      <a:pt x="19" y="35"/>
                    </a:cubicBezTo>
                    <a:cubicBezTo>
                      <a:pt x="20" y="35"/>
                      <a:pt x="20" y="35"/>
                      <a:pt x="20" y="35"/>
                    </a:cubicBezTo>
                    <a:cubicBezTo>
                      <a:pt x="21" y="31"/>
                      <a:pt x="24" y="28"/>
                      <a:pt x="29" y="28"/>
                    </a:cubicBezTo>
                    <a:cubicBezTo>
                      <a:pt x="33" y="28"/>
                      <a:pt x="37" y="31"/>
                      <a:pt x="38" y="35"/>
                    </a:cubicBezTo>
                    <a:cubicBezTo>
                      <a:pt x="39" y="35"/>
                      <a:pt x="39" y="35"/>
                      <a:pt x="39" y="35"/>
                    </a:cubicBezTo>
                    <a:cubicBezTo>
                      <a:pt x="40" y="31"/>
                      <a:pt x="44" y="28"/>
                      <a:pt x="48" y="28"/>
                    </a:cubicBezTo>
                    <a:cubicBezTo>
                      <a:pt x="52" y="28"/>
                      <a:pt x="56" y="31"/>
                      <a:pt x="57" y="35"/>
                    </a:cubicBezTo>
                    <a:cubicBezTo>
                      <a:pt x="58" y="35"/>
                      <a:pt x="58" y="35"/>
                      <a:pt x="58" y="35"/>
                    </a:cubicBezTo>
                    <a:cubicBezTo>
                      <a:pt x="59" y="31"/>
                      <a:pt x="63" y="28"/>
                      <a:pt x="67" y="28"/>
                    </a:cubicBezTo>
                    <a:cubicBezTo>
                      <a:pt x="72" y="28"/>
                      <a:pt x="75" y="31"/>
                      <a:pt x="76" y="35"/>
                    </a:cubicBezTo>
                    <a:cubicBezTo>
                      <a:pt x="77" y="35"/>
                      <a:pt x="77" y="35"/>
                      <a:pt x="77" y="35"/>
                    </a:cubicBezTo>
                    <a:cubicBezTo>
                      <a:pt x="77" y="16"/>
                      <a:pt x="60" y="0"/>
                      <a:pt x="38" y="0"/>
                    </a:cubicBezTo>
                    <a:cubicBezTo>
                      <a:pt x="17" y="0"/>
                      <a:pt x="0" y="16"/>
                      <a:pt x="0" y="35"/>
                    </a:cubicBezTo>
                    <a:cubicBezTo>
                      <a:pt x="0" y="35"/>
                      <a:pt x="0" y="35"/>
                      <a:pt x="0" y="35"/>
                    </a:cubicBezTo>
                    <a:cubicBezTo>
                      <a:pt x="2" y="31"/>
                      <a:pt x="5" y="28"/>
                      <a:pt x="10"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85" name="Freeform 464"/>
              <p:cNvSpPr>
                <a:spLocks/>
              </p:cNvSpPr>
              <p:nvPr/>
            </p:nvSpPr>
            <p:spPr bwMode="auto">
              <a:xfrm>
                <a:off x="1097" y="2569"/>
                <a:ext cx="59" cy="89"/>
              </a:xfrm>
              <a:custGeom>
                <a:avLst/>
                <a:gdLst>
                  <a:gd name="T0" fmla="*/ 18 w 25"/>
                  <a:gd name="T1" fmla="*/ 0 h 38"/>
                  <a:gd name="T2" fmla="*/ 18 w 25"/>
                  <a:gd name="T3" fmla="*/ 26 h 38"/>
                  <a:gd name="T4" fmla="*/ 12 w 25"/>
                  <a:gd name="T5" fmla="*/ 31 h 38"/>
                  <a:gd name="T6" fmla="*/ 7 w 25"/>
                  <a:gd name="T7" fmla="*/ 26 h 38"/>
                  <a:gd name="T8" fmla="*/ 3 w 25"/>
                  <a:gd name="T9" fmla="*/ 22 h 38"/>
                  <a:gd name="T10" fmla="*/ 0 w 25"/>
                  <a:gd name="T11" fmla="*/ 26 h 38"/>
                  <a:gd name="T12" fmla="*/ 12 w 25"/>
                  <a:gd name="T13" fmla="*/ 38 h 38"/>
                  <a:gd name="T14" fmla="*/ 25 w 25"/>
                  <a:gd name="T15" fmla="*/ 26 h 38"/>
                  <a:gd name="T16" fmla="*/ 25 w 25"/>
                  <a:gd name="T17" fmla="*/ 0 h 38"/>
                  <a:gd name="T18" fmla="*/ 22 w 25"/>
                  <a:gd name="T19" fmla="*/ 2 h 38"/>
                  <a:gd name="T20" fmla="*/ 18 w 25"/>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38">
                    <a:moveTo>
                      <a:pt x="18" y="0"/>
                    </a:moveTo>
                    <a:cubicBezTo>
                      <a:pt x="18" y="26"/>
                      <a:pt x="18" y="26"/>
                      <a:pt x="18" y="26"/>
                    </a:cubicBezTo>
                    <a:cubicBezTo>
                      <a:pt x="18" y="29"/>
                      <a:pt x="15" y="31"/>
                      <a:pt x="12" y="31"/>
                    </a:cubicBezTo>
                    <a:cubicBezTo>
                      <a:pt x="9" y="31"/>
                      <a:pt x="7" y="29"/>
                      <a:pt x="7" y="26"/>
                    </a:cubicBezTo>
                    <a:cubicBezTo>
                      <a:pt x="7" y="24"/>
                      <a:pt x="5" y="22"/>
                      <a:pt x="3" y="22"/>
                    </a:cubicBezTo>
                    <a:cubicBezTo>
                      <a:pt x="1" y="22"/>
                      <a:pt x="0" y="24"/>
                      <a:pt x="0" y="26"/>
                    </a:cubicBezTo>
                    <a:cubicBezTo>
                      <a:pt x="0" y="33"/>
                      <a:pt x="5" y="38"/>
                      <a:pt x="12" y="38"/>
                    </a:cubicBezTo>
                    <a:cubicBezTo>
                      <a:pt x="19" y="38"/>
                      <a:pt x="25" y="33"/>
                      <a:pt x="25" y="26"/>
                    </a:cubicBezTo>
                    <a:cubicBezTo>
                      <a:pt x="25" y="0"/>
                      <a:pt x="25" y="0"/>
                      <a:pt x="25" y="0"/>
                    </a:cubicBezTo>
                    <a:cubicBezTo>
                      <a:pt x="25" y="0"/>
                      <a:pt x="23" y="2"/>
                      <a:pt x="22" y="2"/>
                    </a:cubicBezTo>
                    <a:cubicBezTo>
                      <a:pt x="20" y="2"/>
                      <a:pt x="18" y="0"/>
                      <a:pt x="1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86" name="Freeform 467"/>
              <p:cNvSpPr>
                <a:spLocks/>
              </p:cNvSpPr>
              <p:nvPr/>
            </p:nvSpPr>
            <p:spPr bwMode="auto">
              <a:xfrm>
                <a:off x="684" y="1451"/>
                <a:ext cx="115" cy="194"/>
              </a:xfrm>
              <a:custGeom>
                <a:avLst/>
                <a:gdLst>
                  <a:gd name="T0" fmla="*/ 71 w 115"/>
                  <a:gd name="T1" fmla="*/ 0 h 194"/>
                  <a:gd name="T2" fmla="*/ 16 w 115"/>
                  <a:gd name="T3" fmla="*/ 0 h 194"/>
                  <a:gd name="T4" fmla="*/ 0 w 115"/>
                  <a:gd name="T5" fmla="*/ 109 h 194"/>
                  <a:gd name="T6" fmla="*/ 56 w 115"/>
                  <a:gd name="T7" fmla="*/ 109 h 194"/>
                  <a:gd name="T8" fmla="*/ 21 w 115"/>
                  <a:gd name="T9" fmla="*/ 194 h 194"/>
                  <a:gd name="T10" fmla="*/ 115 w 115"/>
                  <a:gd name="T11" fmla="*/ 78 h 194"/>
                  <a:gd name="T12" fmla="*/ 30 w 115"/>
                  <a:gd name="T13" fmla="*/ 78 h 194"/>
                  <a:gd name="T14" fmla="*/ 71 w 115"/>
                  <a:gd name="T15" fmla="*/ 0 h 1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94">
                    <a:moveTo>
                      <a:pt x="71" y="0"/>
                    </a:moveTo>
                    <a:lnTo>
                      <a:pt x="16" y="0"/>
                    </a:lnTo>
                    <a:lnTo>
                      <a:pt x="0" y="109"/>
                    </a:lnTo>
                    <a:lnTo>
                      <a:pt x="56" y="109"/>
                    </a:lnTo>
                    <a:lnTo>
                      <a:pt x="21" y="194"/>
                    </a:lnTo>
                    <a:lnTo>
                      <a:pt x="115" y="78"/>
                    </a:lnTo>
                    <a:lnTo>
                      <a:pt x="30" y="78"/>
                    </a:lnTo>
                    <a:lnTo>
                      <a:pt x="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87" name="Freeform 470"/>
              <p:cNvSpPr>
                <a:spLocks/>
              </p:cNvSpPr>
              <p:nvPr/>
            </p:nvSpPr>
            <p:spPr bwMode="auto">
              <a:xfrm>
                <a:off x="3613" y="2656"/>
                <a:ext cx="198" cy="213"/>
              </a:xfrm>
              <a:custGeom>
                <a:avLst/>
                <a:gdLst>
                  <a:gd name="T0" fmla="*/ 57 w 84"/>
                  <a:gd name="T1" fmla="*/ 6 h 90"/>
                  <a:gd name="T2" fmla="*/ 36 w 84"/>
                  <a:gd name="T3" fmla="*/ 0 h 90"/>
                  <a:gd name="T4" fmla="*/ 49 w 84"/>
                  <a:gd name="T5" fmla="*/ 51 h 90"/>
                  <a:gd name="T6" fmla="*/ 0 w 84"/>
                  <a:gd name="T7" fmla="*/ 63 h 90"/>
                  <a:gd name="T8" fmla="*/ 15 w 84"/>
                  <a:gd name="T9" fmla="*/ 78 h 90"/>
                  <a:gd name="T10" fmla="*/ 72 w 84"/>
                  <a:gd name="T11" fmla="*/ 63 h 90"/>
                  <a:gd name="T12" fmla="*/ 57 w 84"/>
                  <a:gd name="T13" fmla="*/ 6 h 90"/>
                </a:gdLst>
                <a:ahLst/>
                <a:cxnLst>
                  <a:cxn ang="0">
                    <a:pos x="T0" y="T1"/>
                  </a:cxn>
                  <a:cxn ang="0">
                    <a:pos x="T2" y="T3"/>
                  </a:cxn>
                  <a:cxn ang="0">
                    <a:pos x="T4" y="T5"/>
                  </a:cxn>
                  <a:cxn ang="0">
                    <a:pos x="T6" y="T7"/>
                  </a:cxn>
                  <a:cxn ang="0">
                    <a:pos x="T8" y="T9"/>
                  </a:cxn>
                  <a:cxn ang="0">
                    <a:pos x="T10" y="T11"/>
                  </a:cxn>
                  <a:cxn ang="0">
                    <a:pos x="T12" y="T13"/>
                  </a:cxn>
                </a:cxnLst>
                <a:rect l="0" t="0" r="r" b="b"/>
                <a:pathLst>
                  <a:path w="84" h="90">
                    <a:moveTo>
                      <a:pt x="57" y="6"/>
                    </a:moveTo>
                    <a:cubicBezTo>
                      <a:pt x="50" y="2"/>
                      <a:pt x="43" y="0"/>
                      <a:pt x="36" y="0"/>
                    </a:cubicBezTo>
                    <a:cubicBezTo>
                      <a:pt x="51" y="11"/>
                      <a:pt x="59" y="35"/>
                      <a:pt x="49" y="51"/>
                    </a:cubicBezTo>
                    <a:cubicBezTo>
                      <a:pt x="40" y="67"/>
                      <a:pt x="16" y="71"/>
                      <a:pt x="0" y="63"/>
                    </a:cubicBezTo>
                    <a:cubicBezTo>
                      <a:pt x="3" y="69"/>
                      <a:pt x="8" y="75"/>
                      <a:pt x="15" y="78"/>
                    </a:cubicBezTo>
                    <a:cubicBezTo>
                      <a:pt x="35" y="90"/>
                      <a:pt x="61" y="83"/>
                      <a:pt x="72" y="63"/>
                    </a:cubicBezTo>
                    <a:cubicBezTo>
                      <a:pt x="84" y="43"/>
                      <a:pt x="77" y="18"/>
                      <a:pt x="5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grpSp>
        <p:sp>
          <p:nvSpPr>
            <p:cNvPr id="611" name="Oval 496"/>
            <p:cNvSpPr>
              <a:spLocks noChangeArrowheads="1"/>
            </p:cNvSpPr>
            <p:nvPr/>
          </p:nvSpPr>
          <p:spPr bwMode="auto">
            <a:xfrm>
              <a:off x="1367848" y="2121816"/>
              <a:ext cx="224945" cy="22494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12" name="Oval 497"/>
            <p:cNvSpPr>
              <a:spLocks noChangeArrowheads="1"/>
            </p:cNvSpPr>
            <p:nvPr/>
          </p:nvSpPr>
          <p:spPr bwMode="auto">
            <a:xfrm>
              <a:off x="4716686" y="2003264"/>
              <a:ext cx="164147" cy="165162"/>
            </a:xfrm>
            <a:prstGeom prst="ellipse">
              <a:avLst/>
            </a:prstGeom>
            <a:solidFill>
              <a:srgbClr val="E65C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14" name="Oval 499"/>
            <p:cNvSpPr>
              <a:spLocks noChangeArrowheads="1"/>
            </p:cNvSpPr>
            <p:nvPr/>
          </p:nvSpPr>
          <p:spPr bwMode="auto">
            <a:xfrm>
              <a:off x="3628338" y="4310972"/>
              <a:ext cx="222918" cy="22190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16" name="Oval 501"/>
            <p:cNvSpPr>
              <a:spLocks noChangeArrowheads="1"/>
            </p:cNvSpPr>
            <p:nvPr/>
          </p:nvSpPr>
          <p:spPr bwMode="auto">
            <a:xfrm>
              <a:off x="3697241" y="4379874"/>
              <a:ext cx="84101" cy="8410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17" name="Freeform 524"/>
            <p:cNvSpPr>
              <a:spLocks/>
            </p:cNvSpPr>
            <p:nvPr/>
          </p:nvSpPr>
          <p:spPr bwMode="auto">
            <a:xfrm>
              <a:off x="1060829" y="3230327"/>
              <a:ext cx="59783" cy="59783"/>
            </a:xfrm>
            <a:custGeom>
              <a:avLst/>
              <a:gdLst>
                <a:gd name="T0" fmla="*/ 0 w 59"/>
                <a:gd name="T1" fmla="*/ 21 h 59"/>
                <a:gd name="T2" fmla="*/ 21 w 59"/>
                <a:gd name="T3" fmla="*/ 21 h 59"/>
                <a:gd name="T4" fmla="*/ 21 w 59"/>
                <a:gd name="T5" fmla="*/ 0 h 59"/>
                <a:gd name="T6" fmla="*/ 38 w 59"/>
                <a:gd name="T7" fmla="*/ 0 h 59"/>
                <a:gd name="T8" fmla="*/ 38 w 59"/>
                <a:gd name="T9" fmla="*/ 21 h 59"/>
                <a:gd name="T10" fmla="*/ 59 w 59"/>
                <a:gd name="T11" fmla="*/ 21 h 59"/>
                <a:gd name="T12" fmla="*/ 59 w 59"/>
                <a:gd name="T13" fmla="*/ 38 h 59"/>
                <a:gd name="T14" fmla="*/ 38 w 59"/>
                <a:gd name="T15" fmla="*/ 38 h 59"/>
                <a:gd name="T16" fmla="*/ 38 w 59"/>
                <a:gd name="T17" fmla="*/ 59 h 59"/>
                <a:gd name="T18" fmla="*/ 21 w 59"/>
                <a:gd name="T19" fmla="*/ 59 h 59"/>
                <a:gd name="T20" fmla="*/ 21 w 59"/>
                <a:gd name="T21" fmla="*/ 38 h 59"/>
                <a:gd name="T22" fmla="*/ 0 w 59"/>
                <a:gd name="T23" fmla="*/ 38 h 59"/>
                <a:gd name="T24" fmla="*/ 0 w 59"/>
                <a:gd name="T25" fmla="*/ 2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59">
                  <a:moveTo>
                    <a:pt x="0" y="21"/>
                  </a:moveTo>
                  <a:lnTo>
                    <a:pt x="21" y="21"/>
                  </a:lnTo>
                  <a:lnTo>
                    <a:pt x="21" y="0"/>
                  </a:lnTo>
                  <a:lnTo>
                    <a:pt x="38" y="0"/>
                  </a:lnTo>
                  <a:lnTo>
                    <a:pt x="38" y="21"/>
                  </a:lnTo>
                  <a:lnTo>
                    <a:pt x="59" y="21"/>
                  </a:lnTo>
                  <a:lnTo>
                    <a:pt x="59" y="38"/>
                  </a:lnTo>
                  <a:lnTo>
                    <a:pt x="38" y="38"/>
                  </a:lnTo>
                  <a:lnTo>
                    <a:pt x="38" y="59"/>
                  </a:lnTo>
                  <a:lnTo>
                    <a:pt x="21" y="59"/>
                  </a:lnTo>
                  <a:lnTo>
                    <a:pt x="21" y="38"/>
                  </a:lnTo>
                  <a:lnTo>
                    <a:pt x="0" y="38"/>
                  </a:lnTo>
                  <a:lnTo>
                    <a:pt x="0"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18" name="Freeform 525"/>
            <p:cNvSpPr>
              <a:spLocks/>
            </p:cNvSpPr>
            <p:nvPr/>
          </p:nvSpPr>
          <p:spPr bwMode="auto">
            <a:xfrm>
              <a:off x="1134798" y="3209049"/>
              <a:ext cx="59783" cy="97273"/>
            </a:xfrm>
            <a:custGeom>
              <a:avLst/>
              <a:gdLst>
                <a:gd name="T0" fmla="*/ 24 w 25"/>
                <a:gd name="T1" fmla="*/ 10 h 41"/>
                <a:gd name="T2" fmla="*/ 23 w 25"/>
                <a:gd name="T3" fmla="*/ 16 h 41"/>
                <a:gd name="T4" fmla="*/ 20 w 25"/>
                <a:gd name="T5" fmla="*/ 22 h 41"/>
                <a:gd name="T6" fmla="*/ 16 w 25"/>
                <a:gd name="T7" fmla="*/ 28 h 41"/>
                <a:gd name="T8" fmla="*/ 13 w 25"/>
                <a:gd name="T9" fmla="*/ 33 h 41"/>
                <a:gd name="T10" fmla="*/ 9 w 25"/>
                <a:gd name="T11" fmla="*/ 35 h 41"/>
                <a:gd name="T12" fmla="*/ 9 w 25"/>
                <a:gd name="T13" fmla="*/ 35 h 41"/>
                <a:gd name="T14" fmla="*/ 14 w 25"/>
                <a:gd name="T15" fmla="*/ 35 h 41"/>
                <a:gd name="T16" fmla="*/ 25 w 25"/>
                <a:gd name="T17" fmla="*/ 35 h 41"/>
                <a:gd name="T18" fmla="*/ 25 w 25"/>
                <a:gd name="T19" fmla="*/ 41 h 41"/>
                <a:gd name="T20" fmla="*/ 0 w 25"/>
                <a:gd name="T21" fmla="*/ 41 h 41"/>
                <a:gd name="T22" fmla="*/ 0 w 25"/>
                <a:gd name="T23" fmla="*/ 37 h 41"/>
                <a:gd name="T24" fmla="*/ 4 w 25"/>
                <a:gd name="T25" fmla="*/ 34 h 41"/>
                <a:gd name="T26" fmla="*/ 7 w 25"/>
                <a:gd name="T27" fmla="*/ 30 h 41"/>
                <a:gd name="T28" fmla="*/ 10 w 25"/>
                <a:gd name="T29" fmla="*/ 25 h 41"/>
                <a:gd name="T30" fmla="*/ 13 w 25"/>
                <a:gd name="T31" fmla="*/ 20 h 41"/>
                <a:gd name="T32" fmla="*/ 16 w 25"/>
                <a:gd name="T33" fmla="*/ 16 h 41"/>
                <a:gd name="T34" fmla="*/ 16 w 25"/>
                <a:gd name="T35" fmla="*/ 12 h 41"/>
                <a:gd name="T36" fmla="*/ 15 w 25"/>
                <a:gd name="T37" fmla="*/ 8 h 41"/>
                <a:gd name="T38" fmla="*/ 11 w 25"/>
                <a:gd name="T39" fmla="*/ 6 h 41"/>
                <a:gd name="T40" fmla="*/ 7 w 25"/>
                <a:gd name="T41" fmla="*/ 7 h 41"/>
                <a:gd name="T42" fmla="*/ 4 w 25"/>
                <a:gd name="T43" fmla="*/ 9 h 41"/>
                <a:gd name="T44" fmla="*/ 1 w 25"/>
                <a:gd name="T45" fmla="*/ 4 h 41"/>
                <a:gd name="T46" fmla="*/ 6 w 25"/>
                <a:gd name="T47" fmla="*/ 1 h 41"/>
                <a:gd name="T48" fmla="*/ 12 w 25"/>
                <a:gd name="T49" fmla="*/ 0 h 41"/>
                <a:gd name="T50" fmla="*/ 17 w 25"/>
                <a:gd name="T51" fmla="*/ 0 h 41"/>
                <a:gd name="T52" fmla="*/ 21 w 25"/>
                <a:gd name="T53" fmla="*/ 2 h 41"/>
                <a:gd name="T54" fmla="*/ 23 w 25"/>
                <a:gd name="T55" fmla="*/ 6 h 41"/>
                <a:gd name="T56" fmla="*/ 24 w 25"/>
                <a:gd name="T57"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 h="41">
                  <a:moveTo>
                    <a:pt x="24" y="10"/>
                  </a:moveTo>
                  <a:cubicBezTo>
                    <a:pt x="24" y="12"/>
                    <a:pt x="23" y="14"/>
                    <a:pt x="23" y="16"/>
                  </a:cubicBezTo>
                  <a:cubicBezTo>
                    <a:pt x="22" y="18"/>
                    <a:pt x="21" y="20"/>
                    <a:pt x="20" y="22"/>
                  </a:cubicBezTo>
                  <a:cubicBezTo>
                    <a:pt x="19" y="24"/>
                    <a:pt x="18" y="26"/>
                    <a:pt x="16" y="28"/>
                  </a:cubicBezTo>
                  <a:cubicBezTo>
                    <a:pt x="15" y="30"/>
                    <a:pt x="14" y="31"/>
                    <a:pt x="13" y="33"/>
                  </a:cubicBezTo>
                  <a:cubicBezTo>
                    <a:pt x="9" y="35"/>
                    <a:pt x="9" y="35"/>
                    <a:pt x="9" y="35"/>
                  </a:cubicBezTo>
                  <a:cubicBezTo>
                    <a:pt x="9" y="35"/>
                    <a:pt x="9" y="35"/>
                    <a:pt x="9" y="35"/>
                  </a:cubicBezTo>
                  <a:cubicBezTo>
                    <a:pt x="14" y="35"/>
                    <a:pt x="14" y="35"/>
                    <a:pt x="14" y="35"/>
                  </a:cubicBezTo>
                  <a:cubicBezTo>
                    <a:pt x="25" y="35"/>
                    <a:pt x="25" y="35"/>
                    <a:pt x="25" y="35"/>
                  </a:cubicBezTo>
                  <a:cubicBezTo>
                    <a:pt x="25" y="41"/>
                    <a:pt x="25" y="41"/>
                    <a:pt x="25" y="41"/>
                  </a:cubicBezTo>
                  <a:cubicBezTo>
                    <a:pt x="0" y="41"/>
                    <a:pt x="0" y="41"/>
                    <a:pt x="0" y="41"/>
                  </a:cubicBezTo>
                  <a:cubicBezTo>
                    <a:pt x="0" y="37"/>
                    <a:pt x="0" y="37"/>
                    <a:pt x="0" y="37"/>
                  </a:cubicBezTo>
                  <a:cubicBezTo>
                    <a:pt x="1" y="36"/>
                    <a:pt x="2" y="35"/>
                    <a:pt x="4" y="34"/>
                  </a:cubicBezTo>
                  <a:cubicBezTo>
                    <a:pt x="5" y="32"/>
                    <a:pt x="6" y="31"/>
                    <a:pt x="7" y="30"/>
                  </a:cubicBezTo>
                  <a:cubicBezTo>
                    <a:pt x="8" y="28"/>
                    <a:pt x="9" y="27"/>
                    <a:pt x="10" y="25"/>
                  </a:cubicBezTo>
                  <a:cubicBezTo>
                    <a:pt x="12" y="24"/>
                    <a:pt x="13" y="22"/>
                    <a:pt x="13" y="20"/>
                  </a:cubicBezTo>
                  <a:cubicBezTo>
                    <a:pt x="14" y="19"/>
                    <a:pt x="15" y="17"/>
                    <a:pt x="16" y="16"/>
                  </a:cubicBezTo>
                  <a:cubicBezTo>
                    <a:pt x="16" y="14"/>
                    <a:pt x="16" y="13"/>
                    <a:pt x="16" y="12"/>
                  </a:cubicBezTo>
                  <a:cubicBezTo>
                    <a:pt x="16" y="10"/>
                    <a:pt x="16" y="9"/>
                    <a:pt x="15" y="8"/>
                  </a:cubicBezTo>
                  <a:cubicBezTo>
                    <a:pt x="14" y="7"/>
                    <a:pt x="13" y="6"/>
                    <a:pt x="11" y="6"/>
                  </a:cubicBezTo>
                  <a:cubicBezTo>
                    <a:pt x="9" y="6"/>
                    <a:pt x="8" y="7"/>
                    <a:pt x="7" y="7"/>
                  </a:cubicBezTo>
                  <a:cubicBezTo>
                    <a:pt x="6" y="8"/>
                    <a:pt x="5" y="8"/>
                    <a:pt x="4" y="9"/>
                  </a:cubicBezTo>
                  <a:cubicBezTo>
                    <a:pt x="1" y="4"/>
                    <a:pt x="1" y="4"/>
                    <a:pt x="1" y="4"/>
                  </a:cubicBezTo>
                  <a:cubicBezTo>
                    <a:pt x="2" y="3"/>
                    <a:pt x="4" y="2"/>
                    <a:pt x="6" y="1"/>
                  </a:cubicBezTo>
                  <a:cubicBezTo>
                    <a:pt x="8" y="0"/>
                    <a:pt x="10" y="0"/>
                    <a:pt x="12" y="0"/>
                  </a:cubicBezTo>
                  <a:cubicBezTo>
                    <a:pt x="14" y="0"/>
                    <a:pt x="16" y="0"/>
                    <a:pt x="17" y="0"/>
                  </a:cubicBezTo>
                  <a:cubicBezTo>
                    <a:pt x="18" y="1"/>
                    <a:pt x="20" y="2"/>
                    <a:pt x="21" y="2"/>
                  </a:cubicBezTo>
                  <a:cubicBezTo>
                    <a:pt x="22" y="3"/>
                    <a:pt x="22" y="4"/>
                    <a:pt x="23" y="6"/>
                  </a:cubicBezTo>
                  <a:cubicBezTo>
                    <a:pt x="24" y="7"/>
                    <a:pt x="24" y="9"/>
                    <a:pt x="24"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19" name="Freeform 526"/>
            <p:cNvSpPr>
              <a:spLocks/>
            </p:cNvSpPr>
            <p:nvPr/>
          </p:nvSpPr>
          <p:spPr bwMode="auto">
            <a:xfrm>
              <a:off x="1213832" y="3211075"/>
              <a:ext cx="62822" cy="95247"/>
            </a:xfrm>
            <a:custGeom>
              <a:avLst/>
              <a:gdLst>
                <a:gd name="T0" fmla="*/ 5 w 62"/>
                <a:gd name="T1" fmla="*/ 94 h 94"/>
                <a:gd name="T2" fmla="*/ 36 w 62"/>
                <a:gd name="T3" fmla="*/ 21 h 94"/>
                <a:gd name="T4" fmla="*/ 43 w 62"/>
                <a:gd name="T5" fmla="*/ 14 h 94"/>
                <a:gd name="T6" fmla="*/ 33 w 62"/>
                <a:gd name="T7" fmla="*/ 16 h 94"/>
                <a:gd name="T8" fmla="*/ 0 w 62"/>
                <a:gd name="T9" fmla="*/ 16 h 94"/>
                <a:gd name="T10" fmla="*/ 0 w 62"/>
                <a:gd name="T11" fmla="*/ 0 h 94"/>
                <a:gd name="T12" fmla="*/ 62 w 62"/>
                <a:gd name="T13" fmla="*/ 0 h 94"/>
                <a:gd name="T14" fmla="*/ 62 w 62"/>
                <a:gd name="T15" fmla="*/ 5 h 94"/>
                <a:gd name="T16" fmla="*/ 22 w 62"/>
                <a:gd name="T17" fmla="*/ 94 h 94"/>
                <a:gd name="T18" fmla="*/ 5 w 62"/>
                <a:gd name="T19"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94">
                  <a:moveTo>
                    <a:pt x="5" y="94"/>
                  </a:moveTo>
                  <a:lnTo>
                    <a:pt x="36" y="21"/>
                  </a:lnTo>
                  <a:lnTo>
                    <a:pt x="43" y="14"/>
                  </a:lnTo>
                  <a:lnTo>
                    <a:pt x="33" y="16"/>
                  </a:lnTo>
                  <a:lnTo>
                    <a:pt x="0" y="16"/>
                  </a:lnTo>
                  <a:lnTo>
                    <a:pt x="0" y="0"/>
                  </a:lnTo>
                  <a:lnTo>
                    <a:pt x="62" y="0"/>
                  </a:lnTo>
                  <a:lnTo>
                    <a:pt x="62" y="5"/>
                  </a:lnTo>
                  <a:lnTo>
                    <a:pt x="22" y="94"/>
                  </a:lnTo>
                  <a:lnTo>
                    <a:pt x="5" y="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20" name="Freeform 527"/>
            <p:cNvSpPr>
              <a:spLocks/>
            </p:cNvSpPr>
            <p:nvPr/>
          </p:nvSpPr>
          <p:spPr bwMode="auto">
            <a:xfrm>
              <a:off x="649444" y="2195785"/>
              <a:ext cx="59783" cy="62822"/>
            </a:xfrm>
            <a:custGeom>
              <a:avLst/>
              <a:gdLst>
                <a:gd name="T0" fmla="*/ 0 w 59"/>
                <a:gd name="T1" fmla="*/ 24 h 62"/>
                <a:gd name="T2" fmla="*/ 21 w 59"/>
                <a:gd name="T3" fmla="*/ 24 h 62"/>
                <a:gd name="T4" fmla="*/ 21 w 59"/>
                <a:gd name="T5" fmla="*/ 0 h 62"/>
                <a:gd name="T6" fmla="*/ 38 w 59"/>
                <a:gd name="T7" fmla="*/ 0 h 62"/>
                <a:gd name="T8" fmla="*/ 38 w 59"/>
                <a:gd name="T9" fmla="*/ 24 h 62"/>
                <a:gd name="T10" fmla="*/ 59 w 59"/>
                <a:gd name="T11" fmla="*/ 24 h 62"/>
                <a:gd name="T12" fmla="*/ 59 w 59"/>
                <a:gd name="T13" fmla="*/ 38 h 62"/>
                <a:gd name="T14" fmla="*/ 38 w 59"/>
                <a:gd name="T15" fmla="*/ 38 h 62"/>
                <a:gd name="T16" fmla="*/ 38 w 59"/>
                <a:gd name="T17" fmla="*/ 62 h 62"/>
                <a:gd name="T18" fmla="*/ 21 w 59"/>
                <a:gd name="T19" fmla="*/ 62 h 62"/>
                <a:gd name="T20" fmla="*/ 21 w 59"/>
                <a:gd name="T21" fmla="*/ 38 h 62"/>
                <a:gd name="T22" fmla="*/ 0 w 59"/>
                <a:gd name="T23" fmla="*/ 38 h 62"/>
                <a:gd name="T24" fmla="*/ 0 w 59"/>
                <a:gd name="T25" fmla="*/ 2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2">
                  <a:moveTo>
                    <a:pt x="0" y="24"/>
                  </a:moveTo>
                  <a:lnTo>
                    <a:pt x="21" y="24"/>
                  </a:lnTo>
                  <a:lnTo>
                    <a:pt x="21" y="0"/>
                  </a:lnTo>
                  <a:lnTo>
                    <a:pt x="38" y="0"/>
                  </a:lnTo>
                  <a:lnTo>
                    <a:pt x="38" y="24"/>
                  </a:lnTo>
                  <a:lnTo>
                    <a:pt x="59" y="24"/>
                  </a:lnTo>
                  <a:lnTo>
                    <a:pt x="59" y="38"/>
                  </a:lnTo>
                  <a:lnTo>
                    <a:pt x="38" y="38"/>
                  </a:lnTo>
                  <a:lnTo>
                    <a:pt x="38" y="62"/>
                  </a:lnTo>
                  <a:lnTo>
                    <a:pt x="21" y="62"/>
                  </a:lnTo>
                  <a:lnTo>
                    <a:pt x="21" y="38"/>
                  </a:lnTo>
                  <a:lnTo>
                    <a:pt x="0" y="38"/>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21" name="Freeform 528"/>
            <p:cNvSpPr>
              <a:spLocks/>
            </p:cNvSpPr>
            <p:nvPr/>
          </p:nvSpPr>
          <p:spPr bwMode="auto">
            <a:xfrm>
              <a:off x="725439" y="2176533"/>
              <a:ext cx="57756" cy="98287"/>
            </a:xfrm>
            <a:custGeom>
              <a:avLst/>
              <a:gdLst>
                <a:gd name="T0" fmla="*/ 9 w 24"/>
                <a:gd name="T1" fmla="*/ 35 h 41"/>
                <a:gd name="T2" fmla="*/ 15 w 24"/>
                <a:gd name="T3" fmla="*/ 33 h 41"/>
                <a:gd name="T4" fmla="*/ 17 w 24"/>
                <a:gd name="T5" fmla="*/ 29 h 41"/>
                <a:gd name="T6" fmla="*/ 15 w 24"/>
                <a:gd name="T7" fmla="*/ 24 h 41"/>
                <a:gd name="T8" fmla="*/ 9 w 24"/>
                <a:gd name="T9" fmla="*/ 22 h 41"/>
                <a:gd name="T10" fmla="*/ 4 w 24"/>
                <a:gd name="T11" fmla="*/ 22 h 41"/>
                <a:gd name="T12" fmla="*/ 4 w 24"/>
                <a:gd name="T13" fmla="*/ 18 h 41"/>
                <a:gd name="T14" fmla="*/ 11 w 24"/>
                <a:gd name="T15" fmla="*/ 9 h 41"/>
                <a:gd name="T16" fmla="*/ 15 w 24"/>
                <a:gd name="T17" fmla="*/ 6 h 41"/>
                <a:gd name="T18" fmla="*/ 10 w 24"/>
                <a:gd name="T19" fmla="*/ 7 h 41"/>
                <a:gd name="T20" fmla="*/ 0 w 24"/>
                <a:gd name="T21" fmla="*/ 7 h 41"/>
                <a:gd name="T22" fmla="*/ 0 w 24"/>
                <a:gd name="T23" fmla="*/ 0 h 41"/>
                <a:gd name="T24" fmla="*/ 22 w 24"/>
                <a:gd name="T25" fmla="*/ 0 h 41"/>
                <a:gd name="T26" fmla="*/ 22 w 24"/>
                <a:gd name="T27" fmla="*/ 4 h 41"/>
                <a:gd name="T28" fmla="*/ 14 w 24"/>
                <a:gd name="T29" fmla="*/ 15 h 41"/>
                <a:gd name="T30" fmla="*/ 12 w 24"/>
                <a:gd name="T31" fmla="*/ 17 h 41"/>
                <a:gd name="T32" fmla="*/ 12 w 24"/>
                <a:gd name="T33" fmla="*/ 17 h 41"/>
                <a:gd name="T34" fmla="*/ 14 w 24"/>
                <a:gd name="T35" fmla="*/ 17 h 41"/>
                <a:gd name="T36" fmla="*/ 18 w 24"/>
                <a:gd name="T37" fmla="*/ 18 h 41"/>
                <a:gd name="T38" fmla="*/ 21 w 24"/>
                <a:gd name="T39" fmla="*/ 20 h 41"/>
                <a:gd name="T40" fmla="*/ 23 w 24"/>
                <a:gd name="T41" fmla="*/ 23 h 41"/>
                <a:gd name="T42" fmla="*/ 24 w 24"/>
                <a:gd name="T43" fmla="*/ 28 h 41"/>
                <a:gd name="T44" fmla="*/ 23 w 24"/>
                <a:gd name="T45" fmla="*/ 34 h 41"/>
                <a:gd name="T46" fmla="*/ 20 w 24"/>
                <a:gd name="T47" fmla="*/ 38 h 41"/>
                <a:gd name="T48" fmla="*/ 15 w 24"/>
                <a:gd name="T49" fmla="*/ 41 h 41"/>
                <a:gd name="T50" fmla="*/ 10 w 24"/>
                <a:gd name="T51" fmla="*/ 41 h 41"/>
                <a:gd name="T52" fmla="*/ 4 w 24"/>
                <a:gd name="T53" fmla="*/ 41 h 41"/>
                <a:gd name="T54" fmla="*/ 0 w 24"/>
                <a:gd name="T55" fmla="*/ 40 h 41"/>
                <a:gd name="T56" fmla="*/ 2 w 24"/>
                <a:gd name="T57" fmla="*/ 33 h 41"/>
                <a:gd name="T58" fmla="*/ 5 w 24"/>
                <a:gd name="T59" fmla="*/ 35 h 41"/>
                <a:gd name="T60" fmla="*/ 9 w 24"/>
                <a:gd name="T61"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 h="41">
                  <a:moveTo>
                    <a:pt x="9" y="35"/>
                  </a:moveTo>
                  <a:cubicBezTo>
                    <a:pt x="12" y="35"/>
                    <a:pt x="14" y="34"/>
                    <a:pt x="15" y="33"/>
                  </a:cubicBezTo>
                  <a:cubicBezTo>
                    <a:pt x="16" y="32"/>
                    <a:pt x="17" y="30"/>
                    <a:pt x="17" y="29"/>
                  </a:cubicBezTo>
                  <a:cubicBezTo>
                    <a:pt x="17" y="26"/>
                    <a:pt x="16" y="25"/>
                    <a:pt x="15" y="24"/>
                  </a:cubicBezTo>
                  <a:cubicBezTo>
                    <a:pt x="13" y="23"/>
                    <a:pt x="11" y="22"/>
                    <a:pt x="9" y="22"/>
                  </a:cubicBezTo>
                  <a:cubicBezTo>
                    <a:pt x="4" y="22"/>
                    <a:pt x="4" y="22"/>
                    <a:pt x="4" y="22"/>
                  </a:cubicBezTo>
                  <a:cubicBezTo>
                    <a:pt x="4" y="18"/>
                    <a:pt x="4" y="18"/>
                    <a:pt x="4" y="18"/>
                  </a:cubicBezTo>
                  <a:cubicBezTo>
                    <a:pt x="11" y="9"/>
                    <a:pt x="11" y="9"/>
                    <a:pt x="11" y="9"/>
                  </a:cubicBezTo>
                  <a:cubicBezTo>
                    <a:pt x="15" y="6"/>
                    <a:pt x="15" y="6"/>
                    <a:pt x="15" y="6"/>
                  </a:cubicBezTo>
                  <a:cubicBezTo>
                    <a:pt x="10" y="7"/>
                    <a:pt x="10" y="7"/>
                    <a:pt x="10" y="7"/>
                  </a:cubicBezTo>
                  <a:cubicBezTo>
                    <a:pt x="0" y="7"/>
                    <a:pt x="0" y="7"/>
                    <a:pt x="0" y="7"/>
                  </a:cubicBezTo>
                  <a:cubicBezTo>
                    <a:pt x="0" y="0"/>
                    <a:pt x="0" y="0"/>
                    <a:pt x="0" y="0"/>
                  </a:cubicBezTo>
                  <a:cubicBezTo>
                    <a:pt x="22" y="0"/>
                    <a:pt x="22" y="0"/>
                    <a:pt x="22" y="0"/>
                  </a:cubicBezTo>
                  <a:cubicBezTo>
                    <a:pt x="22" y="4"/>
                    <a:pt x="22" y="4"/>
                    <a:pt x="22" y="4"/>
                  </a:cubicBezTo>
                  <a:cubicBezTo>
                    <a:pt x="14" y="15"/>
                    <a:pt x="14" y="15"/>
                    <a:pt x="14" y="15"/>
                  </a:cubicBezTo>
                  <a:cubicBezTo>
                    <a:pt x="12" y="17"/>
                    <a:pt x="12" y="17"/>
                    <a:pt x="12" y="17"/>
                  </a:cubicBezTo>
                  <a:cubicBezTo>
                    <a:pt x="12" y="17"/>
                    <a:pt x="12" y="17"/>
                    <a:pt x="12" y="17"/>
                  </a:cubicBezTo>
                  <a:cubicBezTo>
                    <a:pt x="14" y="17"/>
                    <a:pt x="14" y="17"/>
                    <a:pt x="14" y="17"/>
                  </a:cubicBezTo>
                  <a:cubicBezTo>
                    <a:pt x="16" y="17"/>
                    <a:pt x="17" y="17"/>
                    <a:pt x="18" y="18"/>
                  </a:cubicBezTo>
                  <a:cubicBezTo>
                    <a:pt x="19" y="18"/>
                    <a:pt x="20" y="19"/>
                    <a:pt x="21" y="20"/>
                  </a:cubicBezTo>
                  <a:cubicBezTo>
                    <a:pt x="22" y="21"/>
                    <a:pt x="23" y="22"/>
                    <a:pt x="23" y="23"/>
                  </a:cubicBezTo>
                  <a:cubicBezTo>
                    <a:pt x="24" y="25"/>
                    <a:pt x="24" y="26"/>
                    <a:pt x="24" y="28"/>
                  </a:cubicBezTo>
                  <a:cubicBezTo>
                    <a:pt x="24" y="30"/>
                    <a:pt x="24" y="32"/>
                    <a:pt x="23" y="34"/>
                  </a:cubicBezTo>
                  <a:cubicBezTo>
                    <a:pt x="22" y="36"/>
                    <a:pt x="21" y="37"/>
                    <a:pt x="20" y="38"/>
                  </a:cubicBezTo>
                  <a:cubicBezTo>
                    <a:pt x="19" y="39"/>
                    <a:pt x="17" y="40"/>
                    <a:pt x="15" y="41"/>
                  </a:cubicBezTo>
                  <a:cubicBezTo>
                    <a:pt x="14" y="41"/>
                    <a:pt x="12" y="41"/>
                    <a:pt x="10" y="41"/>
                  </a:cubicBezTo>
                  <a:cubicBezTo>
                    <a:pt x="8" y="41"/>
                    <a:pt x="6" y="41"/>
                    <a:pt x="4" y="41"/>
                  </a:cubicBezTo>
                  <a:cubicBezTo>
                    <a:pt x="3" y="41"/>
                    <a:pt x="1" y="40"/>
                    <a:pt x="0" y="40"/>
                  </a:cubicBezTo>
                  <a:cubicBezTo>
                    <a:pt x="2" y="33"/>
                    <a:pt x="2" y="33"/>
                    <a:pt x="2" y="33"/>
                  </a:cubicBezTo>
                  <a:cubicBezTo>
                    <a:pt x="3" y="34"/>
                    <a:pt x="4" y="34"/>
                    <a:pt x="5" y="35"/>
                  </a:cubicBezTo>
                  <a:cubicBezTo>
                    <a:pt x="6" y="35"/>
                    <a:pt x="8"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22" name="Freeform 529"/>
            <p:cNvSpPr>
              <a:spLocks/>
            </p:cNvSpPr>
            <p:nvPr/>
          </p:nvSpPr>
          <p:spPr bwMode="auto">
            <a:xfrm>
              <a:off x="802447" y="2176533"/>
              <a:ext cx="57756" cy="98287"/>
            </a:xfrm>
            <a:custGeom>
              <a:avLst/>
              <a:gdLst>
                <a:gd name="T0" fmla="*/ 9 w 24"/>
                <a:gd name="T1" fmla="*/ 35 h 41"/>
                <a:gd name="T2" fmla="*/ 15 w 24"/>
                <a:gd name="T3" fmla="*/ 33 h 41"/>
                <a:gd name="T4" fmla="*/ 17 w 24"/>
                <a:gd name="T5" fmla="*/ 28 h 41"/>
                <a:gd name="T6" fmla="*/ 14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5 h 41"/>
                <a:gd name="T22" fmla="*/ 12 w 24"/>
                <a:gd name="T23" fmla="*/ 15 h 41"/>
                <a:gd name="T24" fmla="*/ 17 w 24"/>
                <a:gd name="T25" fmla="*/ 16 h 41"/>
                <a:gd name="T26" fmla="*/ 21 w 24"/>
                <a:gd name="T27" fmla="*/ 18 h 41"/>
                <a:gd name="T28" fmla="*/ 23 w 24"/>
                <a:gd name="T29" fmla="*/ 22 h 41"/>
                <a:gd name="T30" fmla="*/ 24 w 24"/>
                <a:gd name="T31" fmla="*/ 28 h 41"/>
                <a:gd name="T32" fmla="*/ 23 w 24"/>
                <a:gd name="T33" fmla="*/ 34 h 41"/>
                <a:gd name="T34" fmla="*/ 20 w 24"/>
                <a:gd name="T35" fmla="*/ 38 h 41"/>
                <a:gd name="T36" fmla="*/ 15 w 24"/>
                <a:gd name="T37" fmla="*/ 40 h 41"/>
                <a:gd name="T38" fmla="*/ 9 w 24"/>
                <a:gd name="T39" fmla="*/ 41 h 41"/>
                <a:gd name="T40" fmla="*/ 4 w 24"/>
                <a:gd name="T41" fmla="*/ 41 h 41"/>
                <a:gd name="T42" fmla="*/ 0 w 24"/>
                <a:gd name="T43" fmla="*/ 40 h 41"/>
                <a:gd name="T44" fmla="*/ 2 w 24"/>
                <a:gd name="T45" fmla="*/ 34 h 41"/>
                <a:gd name="T46" fmla="*/ 5 w 24"/>
                <a:gd name="T47" fmla="*/ 34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1" y="35"/>
                    <a:pt x="13" y="34"/>
                    <a:pt x="15" y="33"/>
                  </a:cubicBezTo>
                  <a:cubicBezTo>
                    <a:pt x="16" y="32"/>
                    <a:pt x="17" y="30"/>
                    <a:pt x="17" y="28"/>
                  </a:cubicBezTo>
                  <a:cubicBezTo>
                    <a:pt x="17" y="26"/>
                    <a:pt x="16" y="24"/>
                    <a:pt x="14" y="23"/>
                  </a:cubicBezTo>
                  <a:cubicBezTo>
                    <a:pt x="13" y="22"/>
                    <a:pt x="10" y="21"/>
                    <a:pt x="8" y="21"/>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5"/>
                    <a:pt x="9" y="15"/>
                    <a:pt x="9" y="15"/>
                  </a:cubicBezTo>
                  <a:cubicBezTo>
                    <a:pt x="12" y="15"/>
                    <a:pt x="12" y="15"/>
                    <a:pt x="12" y="15"/>
                  </a:cubicBezTo>
                  <a:cubicBezTo>
                    <a:pt x="14" y="15"/>
                    <a:pt x="15" y="15"/>
                    <a:pt x="17" y="16"/>
                  </a:cubicBezTo>
                  <a:cubicBezTo>
                    <a:pt x="18" y="16"/>
                    <a:pt x="20" y="17"/>
                    <a:pt x="21" y="18"/>
                  </a:cubicBezTo>
                  <a:cubicBezTo>
                    <a:pt x="22" y="19"/>
                    <a:pt x="23" y="21"/>
                    <a:pt x="23" y="22"/>
                  </a:cubicBezTo>
                  <a:cubicBezTo>
                    <a:pt x="24" y="24"/>
                    <a:pt x="24" y="26"/>
                    <a:pt x="24" y="28"/>
                  </a:cubicBezTo>
                  <a:cubicBezTo>
                    <a:pt x="24" y="30"/>
                    <a:pt x="24" y="32"/>
                    <a:pt x="23" y="34"/>
                  </a:cubicBezTo>
                  <a:cubicBezTo>
                    <a:pt x="22" y="35"/>
                    <a:pt x="21" y="37"/>
                    <a:pt x="20" y="38"/>
                  </a:cubicBezTo>
                  <a:cubicBezTo>
                    <a:pt x="18" y="39"/>
                    <a:pt x="17" y="40"/>
                    <a:pt x="15" y="40"/>
                  </a:cubicBezTo>
                  <a:cubicBezTo>
                    <a:pt x="13" y="41"/>
                    <a:pt x="11" y="41"/>
                    <a:pt x="9" y="41"/>
                  </a:cubicBezTo>
                  <a:cubicBezTo>
                    <a:pt x="7" y="41"/>
                    <a:pt x="6" y="41"/>
                    <a:pt x="4" y="41"/>
                  </a:cubicBezTo>
                  <a:cubicBezTo>
                    <a:pt x="2" y="41"/>
                    <a:pt x="1" y="40"/>
                    <a:pt x="0" y="40"/>
                  </a:cubicBezTo>
                  <a:cubicBezTo>
                    <a:pt x="2" y="34"/>
                    <a:pt x="2" y="34"/>
                    <a:pt x="2" y="34"/>
                  </a:cubicBezTo>
                  <a:cubicBezTo>
                    <a:pt x="3" y="34"/>
                    <a:pt x="4" y="34"/>
                    <a:pt x="5" y="34"/>
                  </a:cubicBezTo>
                  <a:cubicBezTo>
                    <a:pt x="6" y="35"/>
                    <a:pt x="7"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23" name="Freeform 530"/>
            <p:cNvSpPr>
              <a:spLocks/>
            </p:cNvSpPr>
            <p:nvPr/>
          </p:nvSpPr>
          <p:spPr bwMode="auto">
            <a:xfrm>
              <a:off x="3645666" y="3421834"/>
              <a:ext cx="62822" cy="59783"/>
            </a:xfrm>
            <a:custGeom>
              <a:avLst/>
              <a:gdLst>
                <a:gd name="T0" fmla="*/ 0 w 62"/>
                <a:gd name="T1" fmla="*/ 21 h 59"/>
                <a:gd name="T2" fmla="*/ 24 w 62"/>
                <a:gd name="T3" fmla="*/ 21 h 59"/>
                <a:gd name="T4" fmla="*/ 24 w 62"/>
                <a:gd name="T5" fmla="*/ 0 h 59"/>
                <a:gd name="T6" fmla="*/ 38 w 62"/>
                <a:gd name="T7" fmla="*/ 0 h 59"/>
                <a:gd name="T8" fmla="*/ 38 w 62"/>
                <a:gd name="T9" fmla="*/ 21 h 59"/>
                <a:gd name="T10" fmla="*/ 62 w 62"/>
                <a:gd name="T11" fmla="*/ 21 h 59"/>
                <a:gd name="T12" fmla="*/ 62 w 62"/>
                <a:gd name="T13" fmla="*/ 38 h 59"/>
                <a:gd name="T14" fmla="*/ 38 w 62"/>
                <a:gd name="T15" fmla="*/ 38 h 59"/>
                <a:gd name="T16" fmla="*/ 38 w 62"/>
                <a:gd name="T17" fmla="*/ 59 h 59"/>
                <a:gd name="T18" fmla="*/ 24 w 62"/>
                <a:gd name="T19" fmla="*/ 59 h 59"/>
                <a:gd name="T20" fmla="*/ 24 w 62"/>
                <a:gd name="T21" fmla="*/ 38 h 59"/>
                <a:gd name="T22" fmla="*/ 0 w 62"/>
                <a:gd name="T23" fmla="*/ 38 h 59"/>
                <a:gd name="T24" fmla="*/ 0 w 62"/>
                <a:gd name="T25" fmla="*/ 2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59">
                  <a:moveTo>
                    <a:pt x="0" y="21"/>
                  </a:moveTo>
                  <a:lnTo>
                    <a:pt x="24" y="21"/>
                  </a:lnTo>
                  <a:lnTo>
                    <a:pt x="24" y="0"/>
                  </a:lnTo>
                  <a:lnTo>
                    <a:pt x="38" y="0"/>
                  </a:lnTo>
                  <a:lnTo>
                    <a:pt x="38" y="21"/>
                  </a:lnTo>
                  <a:lnTo>
                    <a:pt x="62" y="21"/>
                  </a:lnTo>
                  <a:lnTo>
                    <a:pt x="62" y="38"/>
                  </a:lnTo>
                  <a:lnTo>
                    <a:pt x="38" y="38"/>
                  </a:lnTo>
                  <a:lnTo>
                    <a:pt x="38" y="59"/>
                  </a:lnTo>
                  <a:lnTo>
                    <a:pt x="24" y="59"/>
                  </a:lnTo>
                  <a:lnTo>
                    <a:pt x="24" y="38"/>
                  </a:lnTo>
                  <a:lnTo>
                    <a:pt x="0" y="38"/>
                  </a:lnTo>
                  <a:lnTo>
                    <a:pt x="0"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24" name="Freeform 531"/>
            <p:cNvSpPr>
              <a:spLocks/>
            </p:cNvSpPr>
            <p:nvPr/>
          </p:nvSpPr>
          <p:spPr bwMode="auto">
            <a:xfrm>
              <a:off x="3722674" y="3399542"/>
              <a:ext cx="59783" cy="98287"/>
            </a:xfrm>
            <a:custGeom>
              <a:avLst/>
              <a:gdLst>
                <a:gd name="T0" fmla="*/ 5 w 59"/>
                <a:gd name="T1" fmla="*/ 83 h 97"/>
                <a:gd name="T2" fmla="*/ 24 w 59"/>
                <a:gd name="T3" fmla="*/ 83 h 97"/>
                <a:gd name="T4" fmla="*/ 24 w 59"/>
                <a:gd name="T5" fmla="*/ 29 h 97"/>
                <a:gd name="T6" fmla="*/ 26 w 59"/>
                <a:gd name="T7" fmla="*/ 19 h 97"/>
                <a:gd name="T8" fmla="*/ 19 w 59"/>
                <a:gd name="T9" fmla="*/ 26 h 97"/>
                <a:gd name="T10" fmla="*/ 7 w 59"/>
                <a:gd name="T11" fmla="*/ 36 h 97"/>
                <a:gd name="T12" fmla="*/ 0 w 59"/>
                <a:gd name="T13" fmla="*/ 24 h 97"/>
                <a:gd name="T14" fmla="*/ 31 w 59"/>
                <a:gd name="T15" fmla="*/ 0 h 97"/>
                <a:gd name="T16" fmla="*/ 40 w 59"/>
                <a:gd name="T17" fmla="*/ 0 h 97"/>
                <a:gd name="T18" fmla="*/ 40 w 59"/>
                <a:gd name="T19" fmla="*/ 83 h 97"/>
                <a:gd name="T20" fmla="*/ 59 w 59"/>
                <a:gd name="T21" fmla="*/ 83 h 97"/>
                <a:gd name="T22" fmla="*/ 59 w 59"/>
                <a:gd name="T23" fmla="*/ 97 h 97"/>
                <a:gd name="T24" fmla="*/ 5 w 59"/>
                <a:gd name="T25" fmla="*/ 97 h 97"/>
                <a:gd name="T26" fmla="*/ 5 w 59"/>
                <a:gd name="T27" fmla="*/ 8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97">
                  <a:moveTo>
                    <a:pt x="5" y="83"/>
                  </a:moveTo>
                  <a:lnTo>
                    <a:pt x="24" y="83"/>
                  </a:lnTo>
                  <a:lnTo>
                    <a:pt x="24" y="29"/>
                  </a:lnTo>
                  <a:lnTo>
                    <a:pt x="26" y="19"/>
                  </a:lnTo>
                  <a:lnTo>
                    <a:pt x="19" y="26"/>
                  </a:lnTo>
                  <a:lnTo>
                    <a:pt x="7" y="36"/>
                  </a:lnTo>
                  <a:lnTo>
                    <a:pt x="0" y="24"/>
                  </a:lnTo>
                  <a:lnTo>
                    <a:pt x="31" y="0"/>
                  </a:lnTo>
                  <a:lnTo>
                    <a:pt x="40" y="0"/>
                  </a:lnTo>
                  <a:lnTo>
                    <a:pt x="40" y="83"/>
                  </a:lnTo>
                  <a:lnTo>
                    <a:pt x="59" y="83"/>
                  </a:lnTo>
                  <a:lnTo>
                    <a:pt x="59" y="97"/>
                  </a:lnTo>
                  <a:lnTo>
                    <a:pt x="5" y="97"/>
                  </a:lnTo>
                  <a:lnTo>
                    <a:pt x="5"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25" name="Freeform 532"/>
            <p:cNvSpPr>
              <a:spLocks/>
            </p:cNvSpPr>
            <p:nvPr/>
          </p:nvSpPr>
          <p:spPr bwMode="auto">
            <a:xfrm>
              <a:off x="3801708" y="3402582"/>
              <a:ext cx="57756" cy="98287"/>
            </a:xfrm>
            <a:custGeom>
              <a:avLst/>
              <a:gdLst>
                <a:gd name="T0" fmla="*/ 9 w 24"/>
                <a:gd name="T1" fmla="*/ 34 h 41"/>
                <a:gd name="T2" fmla="*/ 14 w 24"/>
                <a:gd name="T3" fmla="*/ 32 h 41"/>
                <a:gd name="T4" fmla="*/ 16 w 24"/>
                <a:gd name="T5" fmla="*/ 27 h 41"/>
                <a:gd name="T6" fmla="*/ 14 w 24"/>
                <a:gd name="T7" fmla="*/ 22 h 41"/>
                <a:gd name="T8" fmla="*/ 7 w 24"/>
                <a:gd name="T9" fmla="*/ 20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4 h 41"/>
                <a:gd name="T22" fmla="*/ 12 w 24"/>
                <a:gd name="T23" fmla="*/ 14 h 41"/>
                <a:gd name="T24" fmla="*/ 17 w 24"/>
                <a:gd name="T25" fmla="*/ 15 h 41"/>
                <a:gd name="T26" fmla="*/ 21 w 24"/>
                <a:gd name="T27" fmla="*/ 18 h 41"/>
                <a:gd name="T28" fmla="*/ 23 w 24"/>
                <a:gd name="T29" fmla="*/ 22 h 41"/>
                <a:gd name="T30" fmla="*/ 24 w 24"/>
                <a:gd name="T31" fmla="*/ 27 h 41"/>
                <a:gd name="T32" fmla="*/ 23 w 24"/>
                <a:gd name="T33" fmla="*/ 33 h 41"/>
                <a:gd name="T34" fmla="*/ 20 w 24"/>
                <a:gd name="T35" fmla="*/ 37 h 41"/>
                <a:gd name="T36" fmla="*/ 15 w 24"/>
                <a:gd name="T37" fmla="*/ 40 h 41"/>
                <a:gd name="T38" fmla="*/ 9 w 24"/>
                <a:gd name="T39" fmla="*/ 41 h 41"/>
                <a:gd name="T40" fmla="*/ 4 w 24"/>
                <a:gd name="T41" fmla="*/ 40 h 41"/>
                <a:gd name="T42" fmla="*/ 0 w 24"/>
                <a:gd name="T43" fmla="*/ 39 h 41"/>
                <a:gd name="T44" fmla="*/ 2 w 24"/>
                <a:gd name="T45" fmla="*/ 33 h 41"/>
                <a:gd name="T46" fmla="*/ 5 w 24"/>
                <a:gd name="T47" fmla="*/ 34 h 41"/>
                <a:gd name="T48" fmla="*/ 9 w 24"/>
                <a:gd name="T49"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4"/>
                  </a:moveTo>
                  <a:cubicBezTo>
                    <a:pt x="11" y="34"/>
                    <a:pt x="13" y="33"/>
                    <a:pt x="14" y="32"/>
                  </a:cubicBezTo>
                  <a:cubicBezTo>
                    <a:pt x="16" y="31"/>
                    <a:pt x="16" y="29"/>
                    <a:pt x="16" y="27"/>
                  </a:cubicBezTo>
                  <a:cubicBezTo>
                    <a:pt x="16" y="25"/>
                    <a:pt x="16" y="23"/>
                    <a:pt x="14" y="22"/>
                  </a:cubicBezTo>
                  <a:cubicBezTo>
                    <a:pt x="12" y="21"/>
                    <a:pt x="10" y="20"/>
                    <a:pt x="7" y="20"/>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4"/>
                    <a:pt x="9" y="14"/>
                    <a:pt x="9" y="14"/>
                  </a:cubicBezTo>
                  <a:cubicBezTo>
                    <a:pt x="12" y="14"/>
                    <a:pt x="12" y="14"/>
                    <a:pt x="12" y="14"/>
                  </a:cubicBezTo>
                  <a:cubicBezTo>
                    <a:pt x="13" y="14"/>
                    <a:pt x="15" y="15"/>
                    <a:pt x="17" y="15"/>
                  </a:cubicBezTo>
                  <a:cubicBezTo>
                    <a:pt x="18" y="16"/>
                    <a:pt x="20" y="17"/>
                    <a:pt x="21" y="18"/>
                  </a:cubicBezTo>
                  <a:cubicBezTo>
                    <a:pt x="22" y="19"/>
                    <a:pt x="22" y="20"/>
                    <a:pt x="23" y="22"/>
                  </a:cubicBezTo>
                  <a:cubicBezTo>
                    <a:pt x="24" y="23"/>
                    <a:pt x="24" y="25"/>
                    <a:pt x="24" y="27"/>
                  </a:cubicBezTo>
                  <a:cubicBezTo>
                    <a:pt x="24" y="29"/>
                    <a:pt x="24" y="31"/>
                    <a:pt x="23" y="33"/>
                  </a:cubicBezTo>
                  <a:cubicBezTo>
                    <a:pt x="22" y="35"/>
                    <a:pt x="21" y="36"/>
                    <a:pt x="20" y="37"/>
                  </a:cubicBezTo>
                  <a:cubicBezTo>
                    <a:pt x="18" y="38"/>
                    <a:pt x="17" y="39"/>
                    <a:pt x="15" y="40"/>
                  </a:cubicBezTo>
                  <a:cubicBezTo>
                    <a:pt x="13" y="40"/>
                    <a:pt x="11" y="41"/>
                    <a:pt x="9" y="41"/>
                  </a:cubicBezTo>
                  <a:cubicBezTo>
                    <a:pt x="7" y="41"/>
                    <a:pt x="5" y="41"/>
                    <a:pt x="4" y="40"/>
                  </a:cubicBezTo>
                  <a:cubicBezTo>
                    <a:pt x="2" y="40"/>
                    <a:pt x="1" y="40"/>
                    <a:pt x="0" y="39"/>
                  </a:cubicBezTo>
                  <a:cubicBezTo>
                    <a:pt x="2" y="33"/>
                    <a:pt x="2" y="33"/>
                    <a:pt x="2" y="33"/>
                  </a:cubicBezTo>
                  <a:cubicBezTo>
                    <a:pt x="3" y="33"/>
                    <a:pt x="4" y="34"/>
                    <a:pt x="5" y="34"/>
                  </a:cubicBezTo>
                  <a:cubicBezTo>
                    <a:pt x="6" y="34"/>
                    <a:pt x="7" y="34"/>
                    <a:pt x="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26" name="Rectangle 533"/>
            <p:cNvSpPr>
              <a:spLocks noChangeArrowheads="1"/>
            </p:cNvSpPr>
            <p:nvPr/>
          </p:nvSpPr>
          <p:spPr bwMode="auto">
            <a:xfrm>
              <a:off x="2303091" y="3550519"/>
              <a:ext cx="33438" cy="141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27" name="Freeform 534"/>
            <p:cNvSpPr>
              <a:spLocks/>
            </p:cNvSpPr>
            <p:nvPr/>
          </p:nvSpPr>
          <p:spPr bwMode="auto">
            <a:xfrm>
              <a:off x="2353754" y="3500869"/>
              <a:ext cx="56743" cy="98287"/>
            </a:xfrm>
            <a:custGeom>
              <a:avLst/>
              <a:gdLst>
                <a:gd name="T0" fmla="*/ 9 w 24"/>
                <a:gd name="T1" fmla="*/ 35 h 41"/>
                <a:gd name="T2" fmla="*/ 15 w 24"/>
                <a:gd name="T3" fmla="*/ 33 h 41"/>
                <a:gd name="T4" fmla="*/ 17 w 24"/>
                <a:gd name="T5" fmla="*/ 28 h 41"/>
                <a:gd name="T6" fmla="*/ 15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10 w 24"/>
                <a:gd name="T19" fmla="*/ 7 h 41"/>
                <a:gd name="T20" fmla="*/ 10 w 24"/>
                <a:gd name="T21" fmla="*/ 15 h 41"/>
                <a:gd name="T22" fmla="*/ 12 w 24"/>
                <a:gd name="T23" fmla="*/ 15 h 41"/>
                <a:gd name="T24" fmla="*/ 17 w 24"/>
                <a:gd name="T25" fmla="*/ 16 h 41"/>
                <a:gd name="T26" fmla="*/ 21 w 24"/>
                <a:gd name="T27" fmla="*/ 19 h 41"/>
                <a:gd name="T28" fmla="*/ 24 w 24"/>
                <a:gd name="T29" fmla="*/ 23 h 41"/>
                <a:gd name="T30" fmla="*/ 24 w 24"/>
                <a:gd name="T31" fmla="*/ 28 h 41"/>
                <a:gd name="T32" fmla="*/ 23 w 24"/>
                <a:gd name="T33" fmla="*/ 34 h 41"/>
                <a:gd name="T34" fmla="*/ 20 w 24"/>
                <a:gd name="T35" fmla="*/ 38 h 41"/>
                <a:gd name="T36" fmla="*/ 15 w 24"/>
                <a:gd name="T37" fmla="*/ 41 h 41"/>
                <a:gd name="T38" fmla="*/ 9 w 24"/>
                <a:gd name="T39" fmla="*/ 41 h 41"/>
                <a:gd name="T40" fmla="*/ 4 w 24"/>
                <a:gd name="T41" fmla="*/ 41 h 41"/>
                <a:gd name="T42" fmla="*/ 0 w 24"/>
                <a:gd name="T43" fmla="*/ 40 h 41"/>
                <a:gd name="T44" fmla="*/ 2 w 24"/>
                <a:gd name="T45" fmla="*/ 34 h 41"/>
                <a:gd name="T46" fmla="*/ 5 w 24"/>
                <a:gd name="T47" fmla="*/ 35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2" y="35"/>
                    <a:pt x="14" y="34"/>
                    <a:pt x="15" y="33"/>
                  </a:cubicBezTo>
                  <a:cubicBezTo>
                    <a:pt x="16" y="32"/>
                    <a:pt x="17" y="30"/>
                    <a:pt x="17" y="28"/>
                  </a:cubicBezTo>
                  <a:cubicBezTo>
                    <a:pt x="17" y="26"/>
                    <a:pt x="16" y="24"/>
                    <a:pt x="15" y="23"/>
                  </a:cubicBezTo>
                  <a:cubicBezTo>
                    <a:pt x="13" y="22"/>
                    <a:pt x="11" y="21"/>
                    <a:pt x="8" y="21"/>
                  </a:cubicBezTo>
                  <a:cubicBezTo>
                    <a:pt x="3" y="21"/>
                    <a:pt x="3" y="21"/>
                    <a:pt x="3" y="21"/>
                  </a:cubicBezTo>
                  <a:cubicBezTo>
                    <a:pt x="3" y="0"/>
                    <a:pt x="3" y="0"/>
                    <a:pt x="3" y="0"/>
                  </a:cubicBezTo>
                  <a:cubicBezTo>
                    <a:pt x="23" y="0"/>
                    <a:pt x="23" y="0"/>
                    <a:pt x="23" y="0"/>
                  </a:cubicBezTo>
                  <a:cubicBezTo>
                    <a:pt x="23" y="7"/>
                    <a:pt x="23" y="7"/>
                    <a:pt x="23" y="7"/>
                  </a:cubicBezTo>
                  <a:cubicBezTo>
                    <a:pt x="10" y="7"/>
                    <a:pt x="10" y="7"/>
                    <a:pt x="10" y="7"/>
                  </a:cubicBezTo>
                  <a:cubicBezTo>
                    <a:pt x="10" y="15"/>
                    <a:pt x="10" y="15"/>
                    <a:pt x="10" y="15"/>
                  </a:cubicBezTo>
                  <a:cubicBezTo>
                    <a:pt x="12" y="15"/>
                    <a:pt x="12" y="15"/>
                    <a:pt x="12" y="15"/>
                  </a:cubicBezTo>
                  <a:cubicBezTo>
                    <a:pt x="14" y="15"/>
                    <a:pt x="16" y="15"/>
                    <a:pt x="17" y="16"/>
                  </a:cubicBezTo>
                  <a:cubicBezTo>
                    <a:pt x="19" y="17"/>
                    <a:pt x="20" y="17"/>
                    <a:pt x="21" y="19"/>
                  </a:cubicBezTo>
                  <a:cubicBezTo>
                    <a:pt x="22" y="20"/>
                    <a:pt x="23" y="21"/>
                    <a:pt x="24" y="23"/>
                  </a:cubicBezTo>
                  <a:cubicBezTo>
                    <a:pt x="24" y="24"/>
                    <a:pt x="24" y="26"/>
                    <a:pt x="24" y="28"/>
                  </a:cubicBezTo>
                  <a:cubicBezTo>
                    <a:pt x="24" y="30"/>
                    <a:pt x="24" y="32"/>
                    <a:pt x="23" y="34"/>
                  </a:cubicBezTo>
                  <a:cubicBezTo>
                    <a:pt x="23" y="35"/>
                    <a:pt x="21" y="37"/>
                    <a:pt x="20" y="38"/>
                  </a:cubicBezTo>
                  <a:cubicBezTo>
                    <a:pt x="19" y="39"/>
                    <a:pt x="17" y="40"/>
                    <a:pt x="15" y="41"/>
                  </a:cubicBezTo>
                  <a:cubicBezTo>
                    <a:pt x="13" y="41"/>
                    <a:pt x="11" y="41"/>
                    <a:pt x="9" y="41"/>
                  </a:cubicBezTo>
                  <a:cubicBezTo>
                    <a:pt x="8" y="41"/>
                    <a:pt x="6" y="41"/>
                    <a:pt x="4" y="41"/>
                  </a:cubicBezTo>
                  <a:cubicBezTo>
                    <a:pt x="3" y="41"/>
                    <a:pt x="1" y="40"/>
                    <a:pt x="0" y="40"/>
                  </a:cubicBezTo>
                  <a:cubicBezTo>
                    <a:pt x="2" y="34"/>
                    <a:pt x="2" y="34"/>
                    <a:pt x="2" y="34"/>
                  </a:cubicBezTo>
                  <a:cubicBezTo>
                    <a:pt x="3" y="34"/>
                    <a:pt x="4" y="34"/>
                    <a:pt x="5" y="35"/>
                  </a:cubicBezTo>
                  <a:cubicBezTo>
                    <a:pt x="6" y="35"/>
                    <a:pt x="8"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28" name="Freeform 537"/>
            <p:cNvSpPr>
              <a:spLocks/>
            </p:cNvSpPr>
            <p:nvPr/>
          </p:nvSpPr>
          <p:spPr bwMode="auto">
            <a:xfrm>
              <a:off x="3979029" y="2443021"/>
              <a:ext cx="56743" cy="98287"/>
            </a:xfrm>
            <a:custGeom>
              <a:avLst/>
              <a:gdLst>
                <a:gd name="T0" fmla="*/ 9 w 24"/>
                <a:gd name="T1" fmla="*/ 35 h 41"/>
                <a:gd name="T2" fmla="*/ 15 w 24"/>
                <a:gd name="T3" fmla="*/ 33 h 41"/>
                <a:gd name="T4" fmla="*/ 17 w 24"/>
                <a:gd name="T5" fmla="*/ 28 h 41"/>
                <a:gd name="T6" fmla="*/ 14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10 w 24"/>
                <a:gd name="T19" fmla="*/ 7 h 41"/>
                <a:gd name="T20" fmla="*/ 10 w 24"/>
                <a:gd name="T21" fmla="*/ 15 h 41"/>
                <a:gd name="T22" fmla="*/ 12 w 24"/>
                <a:gd name="T23" fmla="*/ 15 h 41"/>
                <a:gd name="T24" fmla="*/ 17 w 24"/>
                <a:gd name="T25" fmla="*/ 16 h 41"/>
                <a:gd name="T26" fmla="*/ 21 w 24"/>
                <a:gd name="T27" fmla="*/ 18 h 41"/>
                <a:gd name="T28" fmla="*/ 23 w 24"/>
                <a:gd name="T29" fmla="*/ 22 h 41"/>
                <a:gd name="T30" fmla="*/ 24 w 24"/>
                <a:gd name="T31" fmla="*/ 28 h 41"/>
                <a:gd name="T32" fmla="*/ 23 w 24"/>
                <a:gd name="T33" fmla="*/ 34 h 41"/>
                <a:gd name="T34" fmla="*/ 20 w 24"/>
                <a:gd name="T35" fmla="*/ 38 h 41"/>
                <a:gd name="T36" fmla="*/ 15 w 24"/>
                <a:gd name="T37" fmla="*/ 41 h 41"/>
                <a:gd name="T38" fmla="*/ 9 w 24"/>
                <a:gd name="T39" fmla="*/ 41 h 41"/>
                <a:gd name="T40" fmla="*/ 4 w 24"/>
                <a:gd name="T41" fmla="*/ 41 h 41"/>
                <a:gd name="T42" fmla="*/ 0 w 24"/>
                <a:gd name="T43" fmla="*/ 40 h 41"/>
                <a:gd name="T44" fmla="*/ 2 w 24"/>
                <a:gd name="T45" fmla="*/ 34 h 41"/>
                <a:gd name="T46" fmla="*/ 5 w 24"/>
                <a:gd name="T47" fmla="*/ 34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1" y="35"/>
                    <a:pt x="13" y="34"/>
                    <a:pt x="15" y="33"/>
                  </a:cubicBezTo>
                  <a:cubicBezTo>
                    <a:pt x="16" y="32"/>
                    <a:pt x="17" y="30"/>
                    <a:pt x="17" y="28"/>
                  </a:cubicBezTo>
                  <a:cubicBezTo>
                    <a:pt x="17" y="26"/>
                    <a:pt x="16" y="24"/>
                    <a:pt x="14" y="23"/>
                  </a:cubicBezTo>
                  <a:cubicBezTo>
                    <a:pt x="13" y="22"/>
                    <a:pt x="11" y="21"/>
                    <a:pt x="8" y="21"/>
                  </a:cubicBezTo>
                  <a:cubicBezTo>
                    <a:pt x="3" y="21"/>
                    <a:pt x="3" y="21"/>
                    <a:pt x="3" y="21"/>
                  </a:cubicBezTo>
                  <a:cubicBezTo>
                    <a:pt x="3" y="0"/>
                    <a:pt x="3" y="0"/>
                    <a:pt x="3" y="0"/>
                  </a:cubicBezTo>
                  <a:cubicBezTo>
                    <a:pt x="23" y="0"/>
                    <a:pt x="23" y="0"/>
                    <a:pt x="23" y="0"/>
                  </a:cubicBezTo>
                  <a:cubicBezTo>
                    <a:pt x="23" y="7"/>
                    <a:pt x="23" y="7"/>
                    <a:pt x="23" y="7"/>
                  </a:cubicBezTo>
                  <a:cubicBezTo>
                    <a:pt x="10" y="7"/>
                    <a:pt x="10" y="7"/>
                    <a:pt x="10" y="7"/>
                  </a:cubicBezTo>
                  <a:cubicBezTo>
                    <a:pt x="10" y="15"/>
                    <a:pt x="10" y="15"/>
                    <a:pt x="10" y="15"/>
                  </a:cubicBezTo>
                  <a:cubicBezTo>
                    <a:pt x="12" y="15"/>
                    <a:pt x="12" y="15"/>
                    <a:pt x="12" y="15"/>
                  </a:cubicBezTo>
                  <a:cubicBezTo>
                    <a:pt x="14" y="15"/>
                    <a:pt x="15" y="15"/>
                    <a:pt x="17" y="16"/>
                  </a:cubicBezTo>
                  <a:cubicBezTo>
                    <a:pt x="19" y="17"/>
                    <a:pt x="20" y="17"/>
                    <a:pt x="21" y="18"/>
                  </a:cubicBezTo>
                  <a:cubicBezTo>
                    <a:pt x="22" y="20"/>
                    <a:pt x="23" y="21"/>
                    <a:pt x="23" y="22"/>
                  </a:cubicBezTo>
                  <a:cubicBezTo>
                    <a:pt x="24" y="24"/>
                    <a:pt x="24" y="26"/>
                    <a:pt x="24" y="28"/>
                  </a:cubicBezTo>
                  <a:cubicBezTo>
                    <a:pt x="24" y="30"/>
                    <a:pt x="24" y="32"/>
                    <a:pt x="23" y="34"/>
                  </a:cubicBezTo>
                  <a:cubicBezTo>
                    <a:pt x="22" y="35"/>
                    <a:pt x="21" y="37"/>
                    <a:pt x="20" y="38"/>
                  </a:cubicBezTo>
                  <a:cubicBezTo>
                    <a:pt x="19" y="39"/>
                    <a:pt x="17" y="40"/>
                    <a:pt x="15" y="41"/>
                  </a:cubicBezTo>
                  <a:cubicBezTo>
                    <a:pt x="13" y="41"/>
                    <a:pt x="11" y="41"/>
                    <a:pt x="9" y="41"/>
                  </a:cubicBezTo>
                  <a:cubicBezTo>
                    <a:pt x="7" y="41"/>
                    <a:pt x="6" y="41"/>
                    <a:pt x="4" y="41"/>
                  </a:cubicBezTo>
                  <a:cubicBezTo>
                    <a:pt x="3" y="41"/>
                    <a:pt x="1" y="40"/>
                    <a:pt x="0" y="40"/>
                  </a:cubicBezTo>
                  <a:cubicBezTo>
                    <a:pt x="2" y="34"/>
                    <a:pt x="2" y="34"/>
                    <a:pt x="2" y="34"/>
                  </a:cubicBezTo>
                  <a:cubicBezTo>
                    <a:pt x="3" y="34"/>
                    <a:pt x="4" y="34"/>
                    <a:pt x="5" y="34"/>
                  </a:cubicBezTo>
                  <a:cubicBezTo>
                    <a:pt x="6" y="35"/>
                    <a:pt x="7"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29" name="Freeform 538"/>
            <p:cNvSpPr>
              <a:spLocks/>
            </p:cNvSpPr>
            <p:nvPr/>
          </p:nvSpPr>
          <p:spPr bwMode="auto">
            <a:xfrm>
              <a:off x="4984187" y="1638490"/>
              <a:ext cx="59783" cy="61809"/>
            </a:xfrm>
            <a:custGeom>
              <a:avLst/>
              <a:gdLst>
                <a:gd name="T0" fmla="*/ 0 w 59"/>
                <a:gd name="T1" fmla="*/ 24 h 61"/>
                <a:gd name="T2" fmla="*/ 21 w 59"/>
                <a:gd name="T3" fmla="*/ 24 h 61"/>
                <a:gd name="T4" fmla="*/ 21 w 59"/>
                <a:gd name="T5" fmla="*/ 0 h 61"/>
                <a:gd name="T6" fmla="*/ 38 w 59"/>
                <a:gd name="T7" fmla="*/ 0 h 61"/>
                <a:gd name="T8" fmla="*/ 38 w 59"/>
                <a:gd name="T9" fmla="*/ 24 h 61"/>
                <a:gd name="T10" fmla="*/ 59 w 59"/>
                <a:gd name="T11" fmla="*/ 24 h 61"/>
                <a:gd name="T12" fmla="*/ 59 w 59"/>
                <a:gd name="T13" fmla="*/ 38 h 61"/>
                <a:gd name="T14" fmla="*/ 38 w 59"/>
                <a:gd name="T15" fmla="*/ 38 h 61"/>
                <a:gd name="T16" fmla="*/ 38 w 59"/>
                <a:gd name="T17" fmla="*/ 61 h 61"/>
                <a:gd name="T18" fmla="*/ 21 w 59"/>
                <a:gd name="T19" fmla="*/ 61 h 61"/>
                <a:gd name="T20" fmla="*/ 21 w 59"/>
                <a:gd name="T21" fmla="*/ 38 h 61"/>
                <a:gd name="T22" fmla="*/ 0 w 59"/>
                <a:gd name="T23" fmla="*/ 38 h 61"/>
                <a:gd name="T24" fmla="*/ 0 w 59"/>
                <a:gd name="T25" fmla="*/ 2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1">
                  <a:moveTo>
                    <a:pt x="0" y="24"/>
                  </a:moveTo>
                  <a:lnTo>
                    <a:pt x="21" y="24"/>
                  </a:lnTo>
                  <a:lnTo>
                    <a:pt x="21" y="0"/>
                  </a:lnTo>
                  <a:lnTo>
                    <a:pt x="38" y="0"/>
                  </a:lnTo>
                  <a:lnTo>
                    <a:pt x="38" y="24"/>
                  </a:lnTo>
                  <a:lnTo>
                    <a:pt x="59" y="24"/>
                  </a:lnTo>
                  <a:lnTo>
                    <a:pt x="59" y="38"/>
                  </a:lnTo>
                  <a:lnTo>
                    <a:pt x="38" y="38"/>
                  </a:lnTo>
                  <a:lnTo>
                    <a:pt x="38" y="61"/>
                  </a:lnTo>
                  <a:lnTo>
                    <a:pt x="21" y="61"/>
                  </a:lnTo>
                  <a:lnTo>
                    <a:pt x="21" y="38"/>
                  </a:lnTo>
                  <a:lnTo>
                    <a:pt x="0" y="38"/>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30" name="Freeform 539"/>
            <p:cNvSpPr>
              <a:spLocks/>
            </p:cNvSpPr>
            <p:nvPr/>
          </p:nvSpPr>
          <p:spPr bwMode="auto">
            <a:xfrm>
              <a:off x="5060182" y="1617211"/>
              <a:ext cx="57756" cy="98287"/>
            </a:xfrm>
            <a:custGeom>
              <a:avLst/>
              <a:gdLst>
                <a:gd name="T0" fmla="*/ 23 w 24"/>
                <a:gd name="T1" fmla="*/ 11 h 41"/>
                <a:gd name="T2" fmla="*/ 22 w 24"/>
                <a:gd name="T3" fmla="*/ 17 h 41"/>
                <a:gd name="T4" fmla="*/ 19 w 24"/>
                <a:gd name="T5" fmla="*/ 23 h 41"/>
                <a:gd name="T6" fmla="*/ 16 w 24"/>
                <a:gd name="T7" fmla="*/ 28 h 41"/>
                <a:gd name="T8" fmla="*/ 12 w 24"/>
                <a:gd name="T9" fmla="*/ 33 h 41"/>
                <a:gd name="T10" fmla="*/ 9 w 24"/>
                <a:gd name="T11" fmla="*/ 35 h 41"/>
                <a:gd name="T12" fmla="*/ 9 w 24"/>
                <a:gd name="T13" fmla="*/ 36 h 41"/>
                <a:gd name="T14" fmla="*/ 13 w 24"/>
                <a:gd name="T15" fmla="*/ 35 h 41"/>
                <a:gd name="T16" fmla="*/ 24 w 24"/>
                <a:gd name="T17" fmla="*/ 35 h 41"/>
                <a:gd name="T18" fmla="*/ 24 w 24"/>
                <a:gd name="T19" fmla="*/ 41 h 41"/>
                <a:gd name="T20" fmla="*/ 0 w 24"/>
                <a:gd name="T21" fmla="*/ 41 h 41"/>
                <a:gd name="T22" fmla="*/ 0 w 24"/>
                <a:gd name="T23" fmla="*/ 37 h 41"/>
                <a:gd name="T24" fmla="*/ 3 w 24"/>
                <a:gd name="T25" fmla="*/ 34 h 41"/>
                <a:gd name="T26" fmla="*/ 6 w 24"/>
                <a:gd name="T27" fmla="*/ 30 h 41"/>
                <a:gd name="T28" fmla="*/ 10 w 24"/>
                <a:gd name="T29" fmla="*/ 25 h 41"/>
                <a:gd name="T30" fmla="*/ 13 w 24"/>
                <a:gd name="T31" fmla="*/ 21 h 41"/>
                <a:gd name="T32" fmla="*/ 15 w 24"/>
                <a:gd name="T33" fmla="*/ 16 h 41"/>
                <a:gd name="T34" fmla="*/ 16 w 24"/>
                <a:gd name="T35" fmla="*/ 12 h 41"/>
                <a:gd name="T36" fmla="*/ 14 w 24"/>
                <a:gd name="T37" fmla="*/ 8 h 41"/>
                <a:gd name="T38" fmla="*/ 10 w 24"/>
                <a:gd name="T39" fmla="*/ 7 h 41"/>
                <a:gd name="T40" fmla="*/ 6 w 24"/>
                <a:gd name="T41" fmla="*/ 7 h 41"/>
                <a:gd name="T42" fmla="*/ 3 w 24"/>
                <a:gd name="T43" fmla="*/ 9 h 41"/>
                <a:gd name="T44" fmla="*/ 0 w 24"/>
                <a:gd name="T45" fmla="*/ 4 h 41"/>
                <a:gd name="T46" fmla="*/ 5 w 24"/>
                <a:gd name="T47" fmla="*/ 1 h 41"/>
                <a:gd name="T48" fmla="*/ 12 w 24"/>
                <a:gd name="T49" fmla="*/ 0 h 41"/>
                <a:gd name="T50" fmla="*/ 16 w 24"/>
                <a:gd name="T51" fmla="*/ 1 h 41"/>
                <a:gd name="T52" fmla="*/ 20 w 24"/>
                <a:gd name="T53" fmla="*/ 3 h 41"/>
                <a:gd name="T54" fmla="*/ 22 w 24"/>
                <a:gd name="T55" fmla="*/ 6 h 41"/>
                <a:gd name="T56" fmla="*/ 23 w 24"/>
                <a:gd name="T57"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41">
                  <a:moveTo>
                    <a:pt x="23" y="11"/>
                  </a:moveTo>
                  <a:cubicBezTo>
                    <a:pt x="23" y="13"/>
                    <a:pt x="23" y="15"/>
                    <a:pt x="22" y="17"/>
                  </a:cubicBezTo>
                  <a:cubicBezTo>
                    <a:pt x="21" y="19"/>
                    <a:pt x="20" y="21"/>
                    <a:pt x="19" y="23"/>
                  </a:cubicBezTo>
                  <a:cubicBezTo>
                    <a:pt x="18" y="24"/>
                    <a:pt x="17" y="26"/>
                    <a:pt x="16" y="28"/>
                  </a:cubicBezTo>
                  <a:cubicBezTo>
                    <a:pt x="14" y="30"/>
                    <a:pt x="13" y="32"/>
                    <a:pt x="12" y="33"/>
                  </a:cubicBezTo>
                  <a:cubicBezTo>
                    <a:pt x="9" y="35"/>
                    <a:pt x="9" y="35"/>
                    <a:pt x="9" y="35"/>
                  </a:cubicBezTo>
                  <a:cubicBezTo>
                    <a:pt x="9" y="36"/>
                    <a:pt x="9" y="36"/>
                    <a:pt x="9" y="36"/>
                  </a:cubicBezTo>
                  <a:cubicBezTo>
                    <a:pt x="13" y="35"/>
                    <a:pt x="13" y="35"/>
                    <a:pt x="13" y="35"/>
                  </a:cubicBezTo>
                  <a:cubicBezTo>
                    <a:pt x="24" y="35"/>
                    <a:pt x="24" y="35"/>
                    <a:pt x="24" y="35"/>
                  </a:cubicBezTo>
                  <a:cubicBezTo>
                    <a:pt x="24" y="41"/>
                    <a:pt x="24" y="41"/>
                    <a:pt x="24" y="41"/>
                  </a:cubicBezTo>
                  <a:cubicBezTo>
                    <a:pt x="0" y="41"/>
                    <a:pt x="0" y="41"/>
                    <a:pt x="0" y="41"/>
                  </a:cubicBezTo>
                  <a:cubicBezTo>
                    <a:pt x="0" y="37"/>
                    <a:pt x="0" y="37"/>
                    <a:pt x="0" y="37"/>
                  </a:cubicBezTo>
                  <a:cubicBezTo>
                    <a:pt x="1" y="36"/>
                    <a:pt x="2" y="35"/>
                    <a:pt x="3" y="34"/>
                  </a:cubicBezTo>
                  <a:cubicBezTo>
                    <a:pt x="4" y="33"/>
                    <a:pt x="5" y="31"/>
                    <a:pt x="6" y="30"/>
                  </a:cubicBezTo>
                  <a:cubicBezTo>
                    <a:pt x="8" y="28"/>
                    <a:pt x="9" y="27"/>
                    <a:pt x="10" y="25"/>
                  </a:cubicBezTo>
                  <a:cubicBezTo>
                    <a:pt x="11" y="24"/>
                    <a:pt x="12" y="22"/>
                    <a:pt x="13" y="21"/>
                  </a:cubicBezTo>
                  <a:cubicBezTo>
                    <a:pt x="14" y="19"/>
                    <a:pt x="14" y="18"/>
                    <a:pt x="15" y="16"/>
                  </a:cubicBezTo>
                  <a:cubicBezTo>
                    <a:pt x="15" y="15"/>
                    <a:pt x="16" y="13"/>
                    <a:pt x="16" y="12"/>
                  </a:cubicBezTo>
                  <a:cubicBezTo>
                    <a:pt x="16" y="11"/>
                    <a:pt x="15" y="9"/>
                    <a:pt x="14" y="8"/>
                  </a:cubicBezTo>
                  <a:cubicBezTo>
                    <a:pt x="13" y="7"/>
                    <a:pt x="12" y="7"/>
                    <a:pt x="10" y="7"/>
                  </a:cubicBezTo>
                  <a:cubicBezTo>
                    <a:pt x="9" y="7"/>
                    <a:pt x="8" y="7"/>
                    <a:pt x="6" y="7"/>
                  </a:cubicBezTo>
                  <a:cubicBezTo>
                    <a:pt x="5" y="8"/>
                    <a:pt x="4" y="9"/>
                    <a:pt x="3" y="9"/>
                  </a:cubicBezTo>
                  <a:cubicBezTo>
                    <a:pt x="0" y="4"/>
                    <a:pt x="0" y="4"/>
                    <a:pt x="0" y="4"/>
                  </a:cubicBezTo>
                  <a:cubicBezTo>
                    <a:pt x="2" y="3"/>
                    <a:pt x="3" y="2"/>
                    <a:pt x="5" y="1"/>
                  </a:cubicBezTo>
                  <a:cubicBezTo>
                    <a:pt x="7" y="0"/>
                    <a:pt x="9" y="0"/>
                    <a:pt x="12" y="0"/>
                  </a:cubicBezTo>
                  <a:cubicBezTo>
                    <a:pt x="13" y="0"/>
                    <a:pt x="15" y="0"/>
                    <a:pt x="16" y="1"/>
                  </a:cubicBezTo>
                  <a:cubicBezTo>
                    <a:pt x="18" y="1"/>
                    <a:pt x="19" y="2"/>
                    <a:pt x="20" y="3"/>
                  </a:cubicBezTo>
                  <a:cubicBezTo>
                    <a:pt x="21" y="4"/>
                    <a:pt x="22" y="5"/>
                    <a:pt x="22" y="6"/>
                  </a:cubicBezTo>
                  <a:cubicBezTo>
                    <a:pt x="23" y="7"/>
                    <a:pt x="23" y="9"/>
                    <a:pt x="23"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31" name="Freeform 540"/>
            <p:cNvSpPr>
              <a:spLocks/>
            </p:cNvSpPr>
            <p:nvPr/>
          </p:nvSpPr>
          <p:spPr bwMode="auto">
            <a:xfrm>
              <a:off x="5137190" y="1619238"/>
              <a:ext cx="57756" cy="98287"/>
            </a:xfrm>
            <a:custGeom>
              <a:avLst/>
              <a:gdLst>
                <a:gd name="T0" fmla="*/ 9 w 24"/>
                <a:gd name="T1" fmla="*/ 34 h 41"/>
                <a:gd name="T2" fmla="*/ 15 w 24"/>
                <a:gd name="T3" fmla="*/ 33 h 41"/>
                <a:gd name="T4" fmla="*/ 17 w 24"/>
                <a:gd name="T5" fmla="*/ 27 h 41"/>
                <a:gd name="T6" fmla="*/ 15 w 24"/>
                <a:gd name="T7" fmla="*/ 22 h 41"/>
                <a:gd name="T8" fmla="*/ 8 w 24"/>
                <a:gd name="T9" fmla="*/ 21 h 41"/>
                <a:gd name="T10" fmla="*/ 3 w 24"/>
                <a:gd name="T11" fmla="*/ 21 h 41"/>
                <a:gd name="T12" fmla="*/ 3 w 24"/>
                <a:gd name="T13" fmla="*/ 0 h 41"/>
                <a:gd name="T14" fmla="*/ 23 w 24"/>
                <a:gd name="T15" fmla="*/ 0 h 41"/>
                <a:gd name="T16" fmla="*/ 23 w 24"/>
                <a:gd name="T17" fmla="*/ 7 h 41"/>
                <a:gd name="T18" fmla="*/ 10 w 24"/>
                <a:gd name="T19" fmla="*/ 7 h 41"/>
                <a:gd name="T20" fmla="*/ 10 w 24"/>
                <a:gd name="T21" fmla="*/ 15 h 41"/>
                <a:gd name="T22" fmla="*/ 12 w 24"/>
                <a:gd name="T23" fmla="*/ 14 h 41"/>
                <a:gd name="T24" fmla="*/ 17 w 24"/>
                <a:gd name="T25" fmla="*/ 15 h 41"/>
                <a:gd name="T26" fmla="*/ 21 w 24"/>
                <a:gd name="T27" fmla="*/ 18 h 41"/>
                <a:gd name="T28" fmla="*/ 24 w 24"/>
                <a:gd name="T29" fmla="*/ 22 h 41"/>
                <a:gd name="T30" fmla="*/ 24 w 24"/>
                <a:gd name="T31" fmla="*/ 27 h 41"/>
                <a:gd name="T32" fmla="*/ 23 w 24"/>
                <a:gd name="T33" fmla="*/ 33 h 41"/>
                <a:gd name="T34" fmla="*/ 20 w 24"/>
                <a:gd name="T35" fmla="*/ 38 h 41"/>
                <a:gd name="T36" fmla="*/ 15 w 24"/>
                <a:gd name="T37" fmla="*/ 40 h 41"/>
                <a:gd name="T38" fmla="*/ 9 w 24"/>
                <a:gd name="T39" fmla="*/ 41 h 41"/>
                <a:gd name="T40" fmla="*/ 4 w 24"/>
                <a:gd name="T41" fmla="*/ 41 h 41"/>
                <a:gd name="T42" fmla="*/ 0 w 24"/>
                <a:gd name="T43" fmla="*/ 39 h 41"/>
                <a:gd name="T44" fmla="*/ 2 w 24"/>
                <a:gd name="T45" fmla="*/ 33 h 41"/>
                <a:gd name="T46" fmla="*/ 5 w 24"/>
                <a:gd name="T47" fmla="*/ 34 h 41"/>
                <a:gd name="T48" fmla="*/ 9 w 24"/>
                <a:gd name="T49"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4"/>
                  </a:moveTo>
                  <a:cubicBezTo>
                    <a:pt x="12" y="34"/>
                    <a:pt x="14" y="34"/>
                    <a:pt x="15" y="33"/>
                  </a:cubicBezTo>
                  <a:cubicBezTo>
                    <a:pt x="16" y="31"/>
                    <a:pt x="17" y="30"/>
                    <a:pt x="17" y="27"/>
                  </a:cubicBezTo>
                  <a:cubicBezTo>
                    <a:pt x="17" y="25"/>
                    <a:pt x="16" y="23"/>
                    <a:pt x="15" y="22"/>
                  </a:cubicBezTo>
                  <a:cubicBezTo>
                    <a:pt x="13" y="21"/>
                    <a:pt x="11" y="21"/>
                    <a:pt x="8" y="21"/>
                  </a:cubicBezTo>
                  <a:cubicBezTo>
                    <a:pt x="3" y="21"/>
                    <a:pt x="3" y="21"/>
                    <a:pt x="3" y="21"/>
                  </a:cubicBezTo>
                  <a:cubicBezTo>
                    <a:pt x="3" y="0"/>
                    <a:pt x="3" y="0"/>
                    <a:pt x="3" y="0"/>
                  </a:cubicBezTo>
                  <a:cubicBezTo>
                    <a:pt x="23" y="0"/>
                    <a:pt x="23" y="0"/>
                    <a:pt x="23" y="0"/>
                  </a:cubicBezTo>
                  <a:cubicBezTo>
                    <a:pt x="23" y="7"/>
                    <a:pt x="23" y="7"/>
                    <a:pt x="23" y="7"/>
                  </a:cubicBezTo>
                  <a:cubicBezTo>
                    <a:pt x="10" y="7"/>
                    <a:pt x="10" y="7"/>
                    <a:pt x="10" y="7"/>
                  </a:cubicBezTo>
                  <a:cubicBezTo>
                    <a:pt x="10" y="15"/>
                    <a:pt x="10" y="15"/>
                    <a:pt x="10" y="15"/>
                  </a:cubicBezTo>
                  <a:cubicBezTo>
                    <a:pt x="12" y="14"/>
                    <a:pt x="12" y="14"/>
                    <a:pt x="12" y="14"/>
                  </a:cubicBezTo>
                  <a:cubicBezTo>
                    <a:pt x="14" y="15"/>
                    <a:pt x="16" y="15"/>
                    <a:pt x="17" y="15"/>
                  </a:cubicBezTo>
                  <a:cubicBezTo>
                    <a:pt x="19" y="16"/>
                    <a:pt x="20" y="17"/>
                    <a:pt x="21" y="18"/>
                  </a:cubicBezTo>
                  <a:cubicBezTo>
                    <a:pt x="22" y="19"/>
                    <a:pt x="23" y="20"/>
                    <a:pt x="24" y="22"/>
                  </a:cubicBezTo>
                  <a:cubicBezTo>
                    <a:pt x="24" y="24"/>
                    <a:pt x="24" y="25"/>
                    <a:pt x="24" y="27"/>
                  </a:cubicBezTo>
                  <a:cubicBezTo>
                    <a:pt x="24" y="29"/>
                    <a:pt x="24" y="31"/>
                    <a:pt x="23" y="33"/>
                  </a:cubicBezTo>
                  <a:cubicBezTo>
                    <a:pt x="23" y="35"/>
                    <a:pt x="21" y="36"/>
                    <a:pt x="20" y="38"/>
                  </a:cubicBezTo>
                  <a:cubicBezTo>
                    <a:pt x="19" y="39"/>
                    <a:pt x="17" y="40"/>
                    <a:pt x="15" y="40"/>
                  </a:cubicBezTo>
                  <a:cubicBezTo>
                    <a:pt x="13" y="41"/>
                    <a:pt x="11" y="41"/>
                    <a:pt x="9" y="41"/>
                  </a:cubicBezTo>
                  <a:cubicBezTo>
                    <a:pt x="8" y="41"/>
                    <a:pt x="6" y="41"/>
                    <a:pt x="4" y="41"/>
                  </a:cubicBezTo>
                  <a:cubicBezTo>
                    <a:pt x="3" y="40"/>
                    <a:pt x="1" y="40"/>
                    <a:pt x="0" y="39"/>
                  </a:cubicBezTo>
                  <a:cubicBezTo>
                    <a:pt x="2" y="33"/>
                    <a:pt x="2" y="33"/>
                    <a:pt x="2" y="33"/>
                  </a:cubicBezTo>
                  <a:cubicBezTo>
                    <a:pt x="3" y="34"/>
                    <a:pt x="4" y="34"/>
                    <a:pt x="5" y="34"/>
                  </a:cubicBezTo>
                  <a:cubicBezTo>
                    <a:pt x="6" y="34"/>
                    <a:pt x="8" y="34"/>
                    <a:pt x="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32" name="Freeform 544"/>
            <p:cNvSpPr>
              <a:spLocks/>
            </p:cNvSpPr>
            <p:nvPr/>
          </p:nvSpPr>
          <p:spPr bwMode="auto">
            <a:xfrm>
              <a:off x="2392258" y="2435928"/>
              <a:ext cx="59783" cy="61809"/>
            </a:xfrm>
            <a:custGeom>
              <a:avLst/>
              <a:gdLst>
                <a:gd name="T0" fmla="*/ 0 w 59"/>
                <a:gd name="T1" fmla="*/ 23 h 61"/>
                <a:gd name="T2" fmla="*/ 21 w 59"/>
                <a:gd name="T3" fmla="*/ 23 h 61"/>
                <a:gd name="T4" fmla="*/ 21 w 59"/>
                <a:gd name="T5" fmla="*/ 0 h 61"/>
                <a:gd name="T6" fmla="*/ 37 w 59"/>
                <a:gd name="T7" fmla="*/ 0 h 61"/>
                <a:gd name="T8" fmla="*/ 37 w 59"/>
                <a:gd name="T9" fmla="*/ 23 h 61"/>
                <a:gd name="T10" fmla="*/ 59 w 59"/>
                <a:gd name="T11" fmla="*/ 23 h 61"/>
                <a:gd name="T12" fmla="*/ 59 w 59"/>
                <a:gd name="T13" fmla="*/ 37 h 61"/>
                <a:gd name="T14" fmla="*/ 37 w 59"/>
                <a:gd name="T15" fmla="*/ 37 h 61"/>
                <a:gd name="T16" fmla="*/ 37 w 59"/>
                <a:gd name="T17" fmla="*/ 61 h 61"/>
                <a:gd name="T18" fmla="*/ 21 w 59"/>
                <a:gd name="T19" fmla="*/ 61 h 61"/>
                <a:gd name="T20" fmla="*/ 21 w 59"/>
                <a:gd name="T21" fmla="*/ 37 h 61"/>
                <a:gd name="T22" fmla="*/ 0 w 59"/>
                <a:gd name="T23" fmla="*/ 37 h 61"/>
                <a:gd name="T24" fmla="*/ 0 w 59"/>
                <a:gd name="T25"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1">
                  <a:moveTo>
                    <a:pt x="0" y="23"/>
                  </a:moveTo>
                  <a:lnTo>
                    <a:pt x="21" y="23"/>
                  </a:lnTo>
                  <a:lnTo>
                    <a:pt x="21" y="0"/>
                  </a:lnTo>
                  <a:lnTo>
                    <a:pt x="37" y="0"/>
                  </a:lnTo>
                  <a:lnTo>
                    <a:pt x="37" y="23"/>
                  </a:lnTo>
                  <a:lnTo>
                    <a:pt x="59" y="23"/>
                  </a:lnTo>
                  <a:lnTo>
                    <a:pt x="59" y="37"/>
                  </a:lnTo>
                  <a:lnTo>
                    <a:pt x="37" y="37"/>
                  </a:lnTo>
                  <a:lnTo>
                    <a:pt x="37" y="61"/>
                  </a:lnTo>
                  <a:lnTo>
                    <a:pt x="21" y="61"/>
                  </a:lnTo>
                  <a:lnTo>
                    <a:pt x="21" y="37"/>
                  </a:lnTo>
                  <a:lnTo>
                    <a:pt x="0" y="37"/>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33" name="Freeform 545"/>
            <p:cNvSpPr>
              <a:spLocks/>
            </p:cNvSpPr>
            <p:nvPr/>
          </p:nvSpPr>
          <p:spPr bwMode="auto">
            <a:xfrm>
              <a:off x="2468253" y="2416676"/>
              <a:ext cx="57756" cy="98287"/>
            </a:xfrm>
            <a:custGeom>
              <a:avLst/>
              <a:gdLst>
                <a:gd name="T0" fmla="*/ 9 w 24"/>
                <a:gd name="T1" fmla="*/ 35 h 41"/>
                <a:gd name="T2" fmla="*/ 15 w 24"/>
                <a:gd name="T3" fmla="*/ 33 h 41"/>
                <a:gd name="T4" fmla="*/ 17 w 24"/>
                <a:gd name="T5" fmla="*/ 29 h 41"/>
                <a:gd name="T6" fmla="*/ 15 w 24"/>
                <a:gd name="T7" fmla="*/ 24 h 41"/>
                <a:gd name="T8" fmla="*/ 9 w 24"/>
                <a:gd name="T9" fmla="*/ 22 h 41"/>
                <a:gd name="T10" fmla="*/ 4 w 24"/>
                <a:gd name="T11" fmla="*/ 22 h 41"/>
                <a:gd name="T12" fmla="*/ 4 w 24"/>
                <a:gd name="T13" fmla="*/ 18 h 41"/>
                <a:gd name="T14" fmla="*/ 11 w 24"/>
                <a:gd name="T15" fmla="*/ 9 h 41"/>
                <a:gd name="T16" fmla="*/ 15 w 24"/>
                <a:gd name="T17" fmla="*/ 6 h 41"/>
                <a:gd name="T18" fmla="*/ 10 w 24"/>
                <a:gd name="T19" fmla="*/ 7 h 41"/>
                <a:gd name="T20" fmla="*/ 0 w 24"/>
                <a:gd name="T21" fmla="*/ 7 h 41"/>
                <a:gd name="T22" fmla="*/ 0 w 24"/>
                <a:gd name="T23" fmla="*/ 0 h 41"/>
                <a:gd name="T24" fmla="*/ 22 w 24"/>
                <a:gd name="T25" fmla="*/ 0 h 41"/>
                <a:gd name="T26" fmla="*/ 22 w 24"/>
                <a:gd name="T27" fmla="*/ 4 h 41"/>
                <a:gd name="T28" fmla="*/ 14 w 24"/>
                <a:gd name="T29" fmla="*/ 15 h 41"/>
                <a:gd name="T30" fmla="*/ 12 w 24"/>
                <a:gd name="T31" fmla="*/ 17 h 41"/>
                <a:gd name="T32" fmla="*/ 12 w 24"/>
                <a:gd name="T33" fmla="*/ 17 h 41"/>
                <a:gd name="T34" fmla="*/ 14 w 24"/>
                <a:gd name="T35" fmla="*/ 17 h 41"/>
                <a:gd name="T36" fmla="*/ 18 w 24"/>
                <a:gd name="T37" fmla="*/ 18 h 41"/>
                <a:gd name="T38" fmla="*/ 21 w 24"/>
                <a:gd name="T39" fmla="*/ 20 h 41"/>
                <a:gd name="T40" fmla="*/ 23 w 24"/>
                <a:gd name="T41" fmla="*/ 23 h 41"/>
                <a:gd name="T42" fmla="*/ 24 w 24"/>
                <a:gd name="T43" fmla="*/ 28 h 41"/>
                <a:gd name="T44" fmla="*/ 23 w 24"/>
                <a:gd name="T45" fmla="*/ 34 h 41"/>
                <a:gd name="T46" fmla="*/ 20 w 24"/>
                <a:gd name="T47" fmla="*/ 38 h 41"/>
                <a:gd name="T48" fmla="*/ 15 w 24"/>
                <a:gd name="T49" fmla="*/ 41 h 41"/>
                <a:gd name="T50" fmla="*/ 10 w 24"/>
                <a:gd name="T51" fmla="*/ 41 h 41"/>
                <a:gd name="T52" fmla="*/ 4 w 24"/>
                <a:gd name="T53" fmla="*/ 41 h 41"/>
                <a:gd name="T54" fmla="*/ 0 w 24"/>
                <a:gd name="T55" fmla="*/ 40 h 41"/>
                <a:gd name="T56" fmla="*/ 2 w 24"/>
                <a:gd name="T57" fmla="*/ 33 h 41"/>
                <a:gd name="T58" fmla="*/ 5 w 24"/>
                <a:gd name="T59" fmla="*/ 35 h 41"/>
                <a:gd name="T60" fmla="*/ 9 w 24"/>
                <a:gd name="T61"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 h="41">
                  <a:moveTo>
                    <a:pt x="9" y="35"/>
                  </a:moveTo>
                  <a:cubicBezTo>
                    <a:pt x="12" y="35"/>
                    <a:pt x="14" y="34"/>
                    <a:pt x="15" y="33"/>
                  </a:cubicBezTo>
                  <a:cubicBezTo>
                    <a:pt x="16" y="32"/>
                    <a:pt x="17" y="30"/>
                    <a:pt x="17" y="29"/>
                  </a:cubicBezTo>
                  <a:cubicBezTo>
                    <a:pt x="17" y="26"/>
                    <a:pt x="16" y="25"/>
                    <a:pt x="15" y="24"/>
                  </a:cubicBezTo>
                  <a:cubicBezTo>
                    <a:pt x="13" y="23"/>
                    <a:pt x="11" y="22"/>
                    <a:pt x="9" y="22"/>
                  </a:cubicBezTo>
                  <a:cubicBezTo>
                    <a:pt x="4" y="22"/>
                    <a:pt x="4" y="22"/>
                    <a:pt x="4" y="22"/>
                  </a:cubicBezTo>
                  <a:cubicBezTo>
                    <a:pt x="4" y="18"/>
                    <a:pt x="4" y="18"/>
                    <a:pt x="4" y="18"/>
                  </a:cubicBezTo>
                  <a:cubicBezTo>
                    <a:pt x="11" y="9"/>
                    <a:pt x="11" y="9"/>
                    <a:pt x="11" y="9"/>
                  </a:cubicBezTo>
                  <a:cubicBezTo>
                    <a:pt x="15" y="6"/>
                    <a:pt x="15" y="6"/>
                    <a:pt x="15" y="6"/>
                  </a:cubicBezTo>
                  <a:cubicBezTo>
                    <a:pt x="10" y="7"/>
                    <a:pt x="10" y="7"/>
                    <a:pt x="10" y="7"/>
                  </a:cubicBezTo>
                  <a:cubicBezTo>
                    <a:pt x="0" y="7"/>
                    <a:pt x="0" y="7"/>
                    <a:pt x="0" y="7"/>
                  </a:cubicBezTo>
                  <a:cubicBezTo>
                    <a:pt x="0" y="0"/>
                    <a:pt x="0" y="0"/>
                    <a:pt x="0" y="0"/>
                  </a:cubicBezTo>
                  <a:cubicBezTo>
                    <a:pt x="22" y="0"/>
                    <a:pt x="22" y="0"/>
                    <a:pt x="22" y="0"/>
                  </a:cubicBezTo>
                  <a:cubicBezTo>
                    <a:pt x="22" y="4"/>
                    <a:pt x="22" y="4"/>
                    <a:pt x="22" y="4"/>
                  </a:cubicBezTo>
                  <a:cubicBezTo>
                    <a:pt x="14" y="15"/>
                    <a:pt x="14" y="15"/>
                    <a:pt x="14" y="15"/>
                  </a:cubicBezTo>
                  <a:cubicBezTo>
                    <a:pt x="12" y="17"/>
                    <a:pt x="12" y="17"/>
                    <a:pt x="12" y="17"/>
                  </a:cubicBezTo>
                  <a:cubicBezTo>
                    <a:pt x="12" y="17"/>
                    <a:pt x="12" y="17"/>
                    <a:pt x="12" y="17"/>
                  </a:cubicBezTo>
                  <a:cubicBezTo>
                    <a:pt x="14" y="17"/>
                    <a:pt x="14" y="17"/>
                    <a:pt x="14" y="17"/>
                  </a:cubicBezTo>
                  <a:cubicBezTo>
                    <a:pt x="16" y="17"/>
                    <a:pt x="17" y="17"/>
                    <a:pt x="18" y="18"/>
                  </a:cubicBezTo>
                  <a:cubicBezTo>
                    <a:pt x="19" y="18"/>
                    <a:pt x="20" y="19"/>
                    <a:pt x="21" y="20"/>
                  </a:cubicBezTo>
                  <a:cubicBezTo>
                    <a:pt x="22" y="21"/>
                    <a:pt x="23" y="22"/>
                    <a:pt x="23" y="23"/>
                  </a:cubicBezTo>
                  <a:cubicBezTo>
                    <a:pt x="24" y="25"/>
                    <a:pt x="24" y="26"/>
                    <a:pt x="24" y="28"/>
                  </a:cubicBezTo>
                  <a:cubicBezTo>
                    <a:pt x="24" y="30"/>
                    <a:pt x="24" y="32"/>
                    <a:pt x="23" y="34"/>
                  </a:cubicBezTo>
                  <a:cubicBezTo>
                    <a:pt x="22" y="36"/>
                    <a:pt x="21" y="37"/>
                    <a:pt x="20" y="38"/>
                  </a:cubicBezTo>
                  <a:cubicBezTo>
                    <a:pt x="19" y="39"/>
                    <a:pt x="17" y="40"/>
                    <a:pt x="15" y="41"/>
                  </a:cubicBezTo>
                  <a:cubicBezTo>
                    <a:pt x="14" y="41"/>
                    <a:pt x="12" y="41"/>
                    <a:pt x="10" y="41"/>
                  </a:cubicBezTo>
                  <a:cubicBezTo>
                    <a:pt x="8" y="41"/>
                    <a:pt x="6" y="41"/>
                    <a:pt x="4" y="41"/>
                  </a:cubicBezTo>
                  <a:cubicBezTo>
                    <a:pt x="3" y="41"/>
                    <a:pt x="1" y="40"/>
                    <a:pt x="0" y="40"/>
                  </a:cubicBezTo>
                  <a:cubicBezTo>
                    <a:pt x="2" y="33"/>
                    <a:pt x="2" y="33"/>
                    <a:pt x="2" y="33"/>
                  </a:cubicBezTo>
                  <a:cubicBezTo>
                    <a:pt x="3" y="34"/>
                    <a:pt x="4" y="34"/>
                    <a:pt x="5" y="35"/>
                  </a:cubicBezTo>
                  <a:cubicBezTo>
                    <a:pt x="7" y="35"/>
                    <a:pt x="8"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34" name="Freeform 546"/>
            <p:cNvSpPr>
              <a:spLocks/>
            </p:cNvSpPr>
            <p:nvPr/>
          </p:nvSpPr>
          <p:spPr bwMode="auto">
            <a:xfrm>
              <a:off x="2545261" y="2416676"/>
              <a:ext cx="56743" cy="98287"/>
            </a:xfrm>
            <a:custGeom>
              <a:avLst/>
              <a:gdLst>
                <a:gd name="T0" fmla="*/ 9 w 24"/>
                <a:gd name="T1" fmla="*/ 35 h 41"/>
                <a:gd name="T2" fmla="*/ 15 w 24"/>
                <a:gd name="T3" fmla="*/ 33 h 41"/>
                <a:gd name="T4" fmla="*/ 17 w 24"/>
                <a:gd name="T5" fmla="*/ 28 h 41"/>
                <a:gd name="T6" fmla="*/ 14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5 h 41"/>
                <a:gd name="T22" fmla="*/ 12 w 24"/>
                <a:gd name="T23" fmla="*/ 15 h 41"/>
                <a:gd name="T24" fmla="*/ 17 w 24"/>
                <a:gd name="T25" fmla="*/ 16 h 41"/>
                <a:gd name="T26" fmla="*/ 21 w 24"/>
                <a:gd name="T27" fmla="*/ 18 h 41"/>
                <a:gd name="T28" fmla="*/ 23 w 24"/>
                <a:gd name="T29" fmla="*/ 22 h 41"/>
                <a:gd name="T30" fmla="*/ 24 w 24"/>
                <a:gd name="T31" fmla="*/ 28 h 41"/>
                <a:gd name="T32" fmla="*/ 23 w 24"/>
                <a:gd name="T33" fmla="*/ 34 h 41"/>
                <a:gd name="T34" fmla="*/ 20 w 24"/>
                <a:gd name="T35" fmla="*/ 38 h 41"/>
                <a:gd name="T36" fmla="*/ 15 w 24"/>
                <a:gd name="T37" fmla="*/ 40 h 41"/>
                <a:gd name="T38" fmla="*/ 9 w 24"/>
                <a:gd name="T39" fmla="*/ 41 h 41"/>
                <a:gd name="T40" fmla="*/ 4 w 24"/>
                <a:gd name="T41" fmla="*/ 41 h 41"/>
                <a:gd name="T42" fmla="*/ 0 w 24"/>
                <a:gd name="T43" fmla="*/ 40 h 41"/>
                <a:gd name="T44" fmla="*/ 2 w 24"/>
                <a:gd name="T45" fmla="*/ 34 h 41"/>
                <a:gd name="T46" fmla="*/ 5 w 24"/>
                <a:gd name="T47" fmla="*/ 34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1" y="35"/>
                    <a:pt x="13" y="34"/>
                    <a:pt x="15" y="33"/>
                  </a:cubicBezTo>
                  <a:cubicBezTo>
                    <a:pt x="16" y="32"/>
                    <a:pt x="17" y="30"/>
                    <a:pt x="17" y="28"/>
                  </a:cubicBezTo>
                  <a:cubicBezTo>
                    <a:pt x="17" y="26"/>
                    <a:pt x="16" y="24"/>
                    <a:pt x="14" y="23"/>
                  </a:cubicBezTo>
                  <a:cubicBezTo>
                    <a:pt x="13" y="22"/>
                    <a:pt x="11" y="21"/>
                    <a:pt x="8" y="21"/>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5"/>
                    <a:pt x="9" y="15"/>
                    <a:pt x="9" y="15"/>
                  </a:cubicBezTo>
                  <a:cubicBezTo>
                    <a:pt x="12" y="15"/>
                    <a:pt x="12" y="15"/>
                    <a:pt x="12" y="15"/>
                  </a:cubicBezTo>
                  <a:cubicBezTo>
                    <a:pt x="14" y="15"/>
                    <a:pt x="15" y="15"/>
                    <a:pt x="17" y="16"/>
                  </a:cubicBezTo>
                  <a:cubicBezTo>
                    <a:pt x="18" y="16"/>
                    <a:pt x="20" y="17"/>
                    <a:pt x="21" y="18"/>
                  </a:cubicBezTo>
                  <a:cubicBezTo>
                    <a:pt x="22" y="19"/>
                    <a:pt x="23" y="21"/>
                    <a:pt x="23" y="22"/>
                  </a:cubicBezTo>
                  <a:cubicBezTo>
                    <a:pt x="24" y="24"/>
                    <a:pt x="24" y="26"/>
                    <a:pt x="24" y="28"/>
                  </a:cubicBezTo>
                  <a:cubicBezTo>
                    <a:pt x="24" y="30"/>
                    <a:pt x="24" y="32"/>
                    <a:pt x="23" y="34"/>
                  </a:cubicBezTo>
                  <a:cubicBezTo>
                    <a:pt x="22" y="35"/>
                    <a:pt x="21" y="37"/>
                    <a:pt x="20" y="38"/>
                  </a:cubicBezTo>
                  <a:cubicBezTo>
                    <a:pt x="18" y="39"/>
                    <a:pt x="17" y="40"/>
                    <a:pt x="15" y="40"/>
                  </a:cubicBezTo>
                  <a:cubicBezTo>
                    <a:pt x="13" y="41"/>
                    <a:pt x="11" y="41"/>
                    <a:pt x="9" y="41"/>
                  </a:cubicBezTo>
                  <a:cubicBezTo>
                    <a:pt x="7" y="41"/>
                    <a:pt x="6" y="41"/>
                    <a:pt x="4" y="41"/>
                  </a:cubicBezTo>
                  <a:cubicBezTo>
                    <a:pt x="2" y="41"/>
                    <a:pt x="1" y="40"/>
                    <a:pt x="0" y="40"/>
                  </a:cubicBezTo>
                  <a:cubicBezTo>
                    <a:pt x="2" y="34"/>
                    <a:pt x="2" y="34"/>
                    <a:pt x="2" y="34"/>
                  </a:cubicBezTo>
                  <a:cubicBezTo>
                    <a:pt x="3" y="34"/>
                    <a:pt x="4" y="34"/>
                    <a:pt x="5" y="34"/>
                  </a:cubicBezTo>
                  <a:cubicBezTo>
                    <a:pt x="6" y="35"/>
                    <a:pt x="7"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35" name="Freeform 550"/>
            <p:cNvSpPr>
              <a:spLocks/>
            </p:cNvSpPr>
            <p:nvPr/>
          </p:nvSpPr>
          <p:spPr bwMode="auto">
            <a:xfrm>
              <a:off x="5223317" y="2959786"/>
              <a:ext cx="59783" cy="61809"/>
            </a:xfrm>
            <a:custGeom>
              <a:avLst/>
              <a:gdLst>
                <a:gd name="T0" fmla="*/ 0 w 59"/>
                <a:gd name="T1" fmla="*/ 23 h 61"/>
                <a:gd name="T2" fmla="*/ 21 w 59"/>
                <a:gd name="T3" fmla="*/ 23 h 61"/>
                <a:gd name="T4" fmla="*/ 21 w 59"/>
                <a:gd name="T5" fmla="*/ 0 h 61"/>
                <a:gd name="T6" fmla="*/ 38 w 59"/>
                <a:gd name="T7" fmla="*/ 0 h 61"/>
                <a:gd name="T8" fmla="*/ 38 w 59"/>
                <a:gd name="T9" fmla="*/ 23 h 61"/>
                <a:gd name="T10" fmla="*/ 59 w 59"/>
                <a:gd name="T11" fmla="*/ 23 h 61"/>
                <a:gd name="T12" fmla="*/ 59 w 59"/>
                <a:gd name="T13" fmla="*/ 38 h 61"/>
                <a:gd name="T14" fmla="*/ 38 w 59"/>
                <a:gd name="T15" fmla="*/ 38 h 61"/>
                <a:gd name="T16" fmla="*/ 38 w 59"/>
                <a:gd name="T17" fmla="*/ 61 h 61"/>
                <a:gd name="T18" fmla="*/ 21 w 59"/>
                <a:gd name="T19" fmla="*/ 61 h 61"/>
                <a:gd name="T20" fmla="*/ 21 w 59"/>
                <a:gd name="T21" fmla="*/ 38 h 61"/>
                <a:gd name="T22" fmla="*/ 0 w 59"/>
                <a:gd name="T23" fmla="*/ 38 h 61"/>
                <a:gd name="T24" fmla="*/ 0 w 59"/>
                <a:gd name="T25"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1">
                  <a:moveTo>
                    <a:pt x="0" y="23"/>
                  </a:moveTo>
                  <a:lnTo>
                    <a:pt x="21" y="23"/>
                  </a:lnTo>
                  <a:lnTo>
                    <a:pt x="21" y="0"/>
                  </a:lnTo>
                  <a:lnTo>
                    <a:pt x="38" y="0"/>
                  </a:lnTo>
                  <a:lnTo>
                    <a:pt x="38" y="23"/>
                  </a:lnTo>
                  <a:lnTo>
                    <a:pt x="59" y="23"/>
                  </a:lnTo>
                  <a:lnTo>
                    <a:pt x="59" y="38"/>
                  </a:lnTo>
                  <a:lnTo>
                    <a:pt x="38" y="38"/>
                  </a:lnTo>
                  <a:lnTo>
                    <a:pt x="38" y="61"/>
                  </a:lnTo>
                  <a:lnTo>
                    <a:pt x="21" y="61"/>
                  </a:lnTo>
                  <a:lnTo>
                    <a:pt x="21" y="38"/>
                  </a:lnTo>
                  <a:lnTo>
                    <a:pt x="0" y="38"/>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36" name="Freeform 551"/>
            <p:cNvSpPr>
              <a:spLocks/>
            </p:cNvSpPr>
            <p:nvPr/>
          </p:nvSpPr>
          <p:spPr bwMode="auto">
            <a:xfrm>
              <a:off x="5297286" y="2938507"/>
              <a:ext cx="59783" cy="97273"/>
            </a:xfrm>
            <a:custGeom>
              <a:avLst/>
              <a:gdLst>
                <a:gd name="T0" fmla="*/ 24 w 25"/>
                <a:gd name="T1" fmla="*/ 11 h 41"/>
                <a:gd name="T2" fmla="*/ 23 w 25"/>
                <a:gd name="T3" fmla="*/ 17 h 41"/>
                <a:gd name="T4" fmla="*/ 20 w 25"/>
                <a:gd name="T5" fmla="*/ 23 h 41"/>
                <a:gd name="T6" fmla="*/ 16 w 25"/>
                <a:gd name="T7" fmla="*/ 28 h 41"/>
                <a:gd name="T8" fmla="*/ 13 w 25"/>
                <a:gd name="T9" fmla="*/ 33 h 41"/>
                <a:gd name="T10" fmla="*/ 9 w 25"/>
                <a:gd name="T11" fmla="*/ 35 h 41"/>
                <a:gd name="T12" fmla="*/ 9 w 25"/>
                <a:gd name="T13" fmla="*/ 36 h 41"/>
                <a:gd name="T14" fmla="*/ 14 w 25"/>
                <a:gd name="T15" fmla="*/ 35 h 41"/>
                <a:gd name="T16" fmla="*/ 25 w 25"/>
                <a:gd name="T17" fmla="*/ 35 h 41"/>
                <a:gd name="T18" fmla="*/ 25 w 25"/>
                <a:gd name="T19" fmla="*/ 41 h 41"/>
                <a:gd name="T20" fmla="*/ 0 w 25"/>
                <a:gd name="T21" fmla="*/ 41 h 41"/>
                <a:gd name="T22" fmla="*/ 0 w 25"/>
                <a:gd name="T23" fmla="*/ 37 h 41"/>
                <a:gd name="T24" fmla="*/ 4 w 25"/>
                <a:gd name="T25" fmla="*/ 34 h 41"/>
                <a:gd name="T26" fmla="*/ 7 w 25"/>
                <a:gd name="T27" fmla="*/ 30 h 41"/>
                <a:gd name="T28" fmla="*/ 10 w 25"/>
                <a:gd name="T29" fmla="*/ 25 h 41"/>
                <a:gd name="T30" fmla="*/ 13 w 25"/>
                <a:gd name="T31" fmla="*/ 21 h 41"/>
                <a:gd name="T32" fmla="*/ 16 w 25"/>
                <a:gd name="T33" fmla="*/ 16 h 41"/>
                <a:gd name="T34" fmla="*/ 16 w 25"/>
                <a:gd name="T35" fmla="*/ 12 h 41"/>
                <a:gd name="T36" fmla="*/ 15 w 25"/>
                <a:gd name="T37" fmla="*/ 8 h 41"/>
                <a:gd name="T38" fmla="*/ 11 w 25"/>
                <a:gd name="T39" fmla="*/ 7 h 41"/>
                <a:gd name="T40" fmla="*/ 7 w 25"/>
                <a:gd name="T41" fmla="*/ 8 h 41"/>
                <a:gd name="T42" fmla="*/ 4 w 25"/>
                <a:gd name="T43" fmla="*/ 9 h 41"/>
                <a:gd name="T44" fmla="*/ 1 w 25"/>
                <a:gd name="T45" fmla="*/ 4 h 41"/>
                <a:gd name="T46" fmla="*/ 6 w 25"/>
                <a:gd name="T47" fmla="*/ 1 h 41"/>
                <a:gd name="T48" fmla="*/ 12 w 25"/>
                <a:gd name="T49" fmla="*/ 0 h 41"/>
                <a:gd name="T50" fmla="*/ 17 w 25"/>
                <a:gd name="T51" fmla="*/ 1 h 41"/>
                <a:gd name="T52" fmla="*/ 21 w 25"/>
                <a:gd name="T53" fmla="*/ 3 h 41"/>
                <a:gd name="T54" fmla="*/ 23 w 25"/>
                <a:gd name="T55" fmla="*/ 6 h 41"/>
                <a:gd name="T56" fmla="*/ 24 w 25"/>
                <a:gd name="T57"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 h="41">
                  <a:moveTo>
                    <a:pt x="24" y="11"/>
                  </a:moveTo>
                  <a:cubicBezTo>
                    <a:pt x="24" y="13"/>
                    <a:pt x="23" y="15"/>
                    <a:pt x="23" y="17"/>
                  </a:cubicBezTo>
                  <a:cubicBezTo>
                    <a:pt x="22" y="19"/>
                    <a:pt x="21" y="21"/>
                    <a:pt x="20" y="23"/>
                  </a:cubicBezTo>
                  <a:cubicBezTo>
                    <a:pt x="19" y="24"/>
                    <a:pt x="18" y="26"/>
                    <a:pt x="16" y="28"/>
                  </a:cubicBezTo>
                  <a:cubicBezTo>
                    <a:pt x="15" y="30"/>
                    <a:pt x="14" y="32"/>
                    <a:pt x="13" y="33"/>
                  </a:cubicBezTo>
                  <a:cubicBezTo>
                    <a:pt x="9" y="35"/>
                    <a:pt x="9" y="35"/>
                    <a:pt x="9" y="35"/>
                  </a:cubicBezTo>
                  <a:cubicBezTo>
                    <a:pt x="9" y="36"/>
                    <a:pt x="9" y="36"/>
                    <a:pt x="9" y="36"/>
                  </a:cubicBezTo>
                  <a:cubicBezTo>
                    <a:pt x="14" y="35"/>
                    <a:pt x="14" y="35"/>
                    <a:pt x="14" y="35"/>
                  </a:cubicBezTo>
                  <a:cubicBezTo>
                    <a:pt x="25" y="35"/>
                    <a:pt x="25" y="35"/>
                    <a:pt x="25" y="35"/>
                  </a:cubicBezTo>
                  <a:cubicBezTo>
                    <a:pt x="25" y="41"/>
                    <a:pt x="25" y="41"/>
                    <a:pt x="25" y="41"/>
                  </a:cubicBezTo>
                  <a:cubicBezTo>
                    <a:pt x="0" y="41"/>
                    <a:pt x="0" y="41"/>
                    <a:pt x="0" y="41"/>
                  </a:cubicBezTo>
                  <a:cubicBezTo>
                    <a:pt x="0" y="37"/>
                    <a:pt x="0" y="37"/>
                    <a:pt x="0" y="37"/>
                  </a:cubicBezTo>
                  <a:cubicBezTo>
                    <a:pt x="1" y="36"/>
                    <a:pt x="2" y="35"/>
                    <a:pt x="4" y="34"/>
                  </a:cubicBezTo>
                  <a:cubicBezTo>
                    <a:pt x="5" y="33"/>
                    <a:pt x="6" y="31"/>
                    <a:pt x="7" y="30"/>
                  </a:cubicBezTo>
                  <a:cubicBezTo>
                    <a:pt x="8" y="28"/>
                    <a:pt x="9" y="27"/>
                    <a:pt x="10" y="25"/>
                  </a:cubicBezTo>
                  <a:cubicBezTo>
                    <a:pt x="12" y="24"/>
                    <a:pt x="13" y="22"/>
                    <a:pt x="13" y="21"/>
                  </a:cubicBezTo>
                  <a:cubicBezTo>
                    <a:pt x="14" y="19"/>
                    <a:pt x="15" y="18"/>
                    <a:pt x="16" y="16"/>
                  </a:cubicBezTo>
                  <a:cubicBezTo>
                    <a:pt x="16" y="15"/>
                    <a:pt x="16" y="13"/>
                    <a:pt x="16" y="12"/>
                  </a:cubicBezTo>
                  <a:cubicBezTo>
                    <a:pt x="16" y="11"/>
                    <a:pt x="16" y="9"/>
                    <a:pt x="15" y="8"/>
                  </a:cubicBezTo>
                  <a:cubicBezTo>
                    <a:pt x="14" y="7"/>
                    <a:pt x="13" y="7"/>
                    <a:pt x="11" y="7"/>
                  </a:cubicBezTo>
                  <a:cubicBezTo>
                    <a:pt x="9" y="7"/>
                    <a:pt x="8" y="7"/>
                    <a:pt x="7" y="8"/>
                  </a:cubicBezTo>
                  <a:cubicBezTo>
                    <a:pt x="6" y="8"/>
                    <a:pt x="5" y="9"/>
                    <a:pt x="4" y="9"/>
                  </a:cubicBezTo>
                  <a:cubicBezTo>
                    <a:pt x="1" y="4"/>
                    <a:pt x="1" y="4"/>
                    <a:pt x="1" y="4"/>
                  </a:cubicBezTo>
                  <a:cubicBezTo>
                    <a:pt x="2" y="3"/>
                    <a:pt x="4" y="2"/>
                    <a:pt x="6" y="1"/>
                  </a:cubicBezTo>
                  <a:cubicBezTo>
                    <a:pt x="8" y="0"/>
                    <a:pt x="10" y="0"/>
                    <a:pt x="12" y="0"/>
                  </a:cubicBezTo>
                  <a:cubicBezTo>
                    <a:pt x="14" y="0"/>
                    <a:pt x="16" y="0"/>
                    <a:pt x="17" y="1"/>
                  </a:cubicBezTo>
                  <a:cubicBezTo>
                    <a:pt x="18" y="1"/>
                    <a:pt x="20" y="2"/>
                    <a:pt x="21" y="3"/>
                  </a:cubicBezTo>
                  <a:cubicBezTo>
                    <a:pt x="22" y="4"/>
                    <a:pt x="22" y="5"/>
                    <a:pt x="23" y="6"/>
                  </a:cubicBezTo>
                  <a:cubicBezTo>
                    <a:pt x="24" y="7"/>
                    <a:pt x="24" y="9"/>
                    <a:pt x="24"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37" name="Freeform 552"/>
            <p:cNvSpPr>
              <a:spLocks/>
            </p:cNvSpPr>
            <p:nvPr/>
          </p:nvSpPr>
          <p:spPr bwMode="auto">
            <a:xfrm>
              <a:off x="5376320" y="2940534"/>
              <a:ext cx="57756" cy="98287"/>
            </a:xfrm>
            <a:custGeom>
              <a:avLst/>
              <a:gdLst>
                <a:gd name="T0" fmla="*/ 9 w 24"/>
                <a:gd name="T1" fmla="*/ 34 h 41"/>
                <a:gd name="T2" fmla="*/ 15 w 24"/>
                <a:gd name="T3" fmla="*/ 33 h 41"/>
                <a:gd name="T4" fmla="*/ 17 w 24"/>
                <a:gd name="T5" fmla="*/ 28 h 41"/>
                <a:gd name="T6" fmla="*/ 14 w 24"/>
                <a:gd name="T7" fmla="*/ 22 h 41"/>
                <a:gd name="T8" fmla="*/ 8 w 24"/>
                <a:gd name="T9" fmla="*/ 21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5 h 41"/>
                <a:gd name="T22" fmla="*/ 12 w 24"/>
                <a:gd name="T23" fmla="*/ 14 h 41"/>
                <a:gd name="T24" fmla="*/ 17 w 24"/>
                <a:gd name="T25" fmla="*/ 16 h 41"/>
                <a:gd name="T26" fmla="*/ 21 w 24"/>
                <a:gd name="T27" fmla="*/ 18 h 41"/>
                <a:gd name="T28" fmla="*/ 23 w 24"/>
                <a:gd name="T29" fmla="*/ 22 h 41"/>
                <a:gd name="T30" fmla="*/ 24 w 24"/>
                <a:gd name="T31" fmla="*/ 27 h 41"/>
                <a:gd name="T32" fmla="*/ 23 w 24"/>
                <a:gd name="T33" fmla="*/ 33 h 41"/>
                <a:gd name="T34" fmla="*/ 20 w 24"/>
                <a:gd name="T35" fmla="*/ 38 h 41"/>
                <a:gd name="T36" fmla="*/ 15 w 24"/>
                <a:gd name="T37" fmla="*/ 40 h 41"/>
                <a:gd name="T38" fmla="*/ 9 w 24"/>
                <a:gd name="T39" fmla="*/ 41 h 41"/>
                <a:gd name="T40" fmla="*/ 4 w 24"/>
                <a:gd name="T41" fmla="*/ 41 h 41"/>
                <a:gd name="T42" fmla="*/ 0 w 24"/>
                <a:gd name="T43" fmla="*/ 39 h 41"/>
                <a:gd name="T44" fmla="*/ 2 w 24"/>
                <a:gd name="T45" fmla="*/ 33 h 41"/>
                <a:gd name="T46" fmla="*/ 5 w 24"/>
                <a:gd name="T47" fmla="*/ 34 h 41"/>
                <a:gd name="T48" fmla="*/ 9 w 24"/>
                <a:gd name="T49"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4"/>
                  </a:moveTo>
                  <a:cubicBezTo>
                    <a:pt x="11" y="34"/>
                    <a:pt x="13" y="34"/>
                    <a:pt x="15" y="33"/>
                  </a:cubicBezTo>
                  <a:cubicBezTo>
                    <a:pt x="16" y="31"/>
                    <a:pt x="17" y="30"/>
                    <a:pt x="17" y="28"/>
                  </a:cubicBezTo>
                  <a:cubicBezTo>
                    <a:pt x="17" y="25"/>
                    <a:pt x="16" y="24"/>
                    <a:pt x="14" y="22"/>
                  </a:cubicBezTo>
                  <a:cubicBezTo>
                    <a:pt x="13" y="21"/>
                    <a:pt x="10" y="21"/>
                    <a:pt x="8" y="21"/>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5"/>
                    <a:pt x="9" y="15"/>
                    <a:pt x="9" y="15"/>
                  </a:cubicBezTo>
                  <a:cubicBezTo>
                    <a:pt x="12" y="14"/>
                    <a:pt x="12" y="14"/>
                    <a:pt x="12" y="14"/>
                  </a:cubicBezTo>
                  <a:cubicBezTo>
                    <a:pt x="14" y="15"/>
                    <a:pt x="15" y="15"/>
                    <a:pt x="17" y="16"/>
                  </a:cubicBezTo>
                  <a:cubicBezTo>
                    <a:pt x="18" y="16"/>
                    <a:pt x="20" y="17"/>
                    <a:pt x="21" y="18"/>
                  </a:cubicBezTo>
                  <a:cubicBezTo>
                    <a:pt x="22" y="19"/>
                    <a:pt x="23" y="21"/>
                    <a:pt x="23" y="22"/>
                  </a:cubicBezTo>
                  <a:cubicBezTo>
                    <a:pt x="24" y="24"/>
                    <a:pt x="24" y="25"/>
                    <a:pt x="24" y="27"/>
                  </a:cubicBezTo>
                  <a:cubicBezTo>
                    <a:pt x="24" y="30"/>
                    <a:pt x="24" y="32"/>
                    <a:pt x="23" y="33"/>
                  </a:cubicBezTo>
                  <a:cubicBezTo>
                    <a:pt x="22" y="35"/>
                    <a:pt x="21" y="36"/>
                    <a:pt x="20" y="38"/>
                  </a:cubicBezTo>
                  <a:cubicBezTo>
                    <a:pt x="18" y="39"/>
                    <a:pt x="17" y="40"/>
                    <a:pt x="15" y="40"/>
                  </a:cubicBezTo>
                  <a:cubicBezTo>
                    <a:pt x="13" y="41"/>
                    <a:pt x="11" y="41"/>
                    <a:pt x="9" y="41"/>
                  </a:cubicBezTo>
                  <a:cubicBezTo>
                    <a:pt x="7" y="41"/>
                    <a:pt x="6" y="41"/>
                    <a:pt x="4" y="41"/>
                  </a:cubicBezTo>
                  <a:cubicBezTo>
                    <a:pt x="2" y="40"/>
                    <a:pt x="1" y="40"/>
                    <a:pt x="0" y="39"/>
                  </a:cubicBezTo>
                  <a:cubicBezTo>
                    <a:pt x="2" y="33"/>
                    <a:pt x="2" y="33"/>
                    <a:pt x="2" y="33"/>
                  </a:cubicBezTo>
                  <a:cubicBezTo>
                    <a:pt x="3" y="34"/>
                    <a:pt x="4" y="34"/>
                    <a:pt x="5" y="34"/>
                  </a:cubicBezTo>
                  <a:cubicBezTo>
                    <a:pt x="6" y="34"/>
                    <a:pt x="7" y="34"/>
                    <a:pt x="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grpSp>
      <p:grpSp>
        <p:nvGrpSpPr>
          <p:cNvPr id="188" name="组合 187"/>
          <p:cNvGrpSpPr/>
          <p:nvPr/>
        </p:nvGrpSpPr>
        <p:grpSpPr>
          <a:xfrm>
            <a:off x="7689360" y="1594100"/>
            <a:ext cx="3901626" cy="4185161"/>
            <a:chOff x="6116713" y="1131590"/>
            <a:chExt cx="2800783" cy="2885573"/>
          </a:xfrm>
        </p:grpSpPr>
        <p:sp>
          <p:nvSpPr>
            <p:cNvPr id="189" name="矩形 1"/>
            <p:cNvSpPr>
              <a:spLocks noChangeArrowheads="1"/>
            </p:cNvSpPr>
            <p:nvPr/>
          </p:nvSpPr>
          <p:spPr bwMode="auto">
            <a:xfrm>
              <a:off x="6116713" y="1194837"/>
              <a:ext cx="2800783" cy="2822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fontAlgn="auto">
                <a:lnSpc>
                  <a:spcPts val="2400"/>
                </a:lnSpc>
                <a:spcBef>
                  <a:spcPts val="0"/>
                </a:spcBef>
                <a:spcAft>
                  <a:spcPts val="0"/>
                </a:spcAft>
              </a:pPr>
              <a:r>
                <a:rPr lang="zh-CN" altLang="en-US" sz="19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公司名称（ 中文）：</a:t>
              </a:r>
              <a:r>
                <a:rPr lang="zh-CN" altLang="en-US" sz="19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日照金果贸易贸易</a:t>
              </a:r>
              <a:r>
                <a:rPr lang="zh-CN" altLang="en-US" sz="19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有限公司</a:t>
              </a:r>
            </a:p>
            <a:p>
              <a:pPr algn="just" fontAlgn="auto">
                <a:lnSpc>
                  <a:spcPts val="2400"/>
                </a:lnSpc>
                <a:spcBef>
                  <a:spcPts val="0"/>
                </a:spcBef>
                <a:spcAft>
                  <a:spcPts val="0"/>
                </a:spcAft>
              </a:pPr>
              <a:r>
                <a:rPr lang="zh-CN" altLang="en-US" sz="19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公司名称（英文）：</a:t>
              </a:r>
              <a:r>
                <a:rPr lang="en-US" altLang="zh-CN" sz="19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RIZHAO </a:t>
              </a:r>
              <a:r>
                <a:rPr lang="en-US" altLang="zh-CN" sz="19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GOLDEN NUT TRADE </a:t>
              </a:r>
              <a:r>
                <a:rPr lang="en-US" altLang="zh-CN" sz="19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CO., LTD.</a:t>
              </a:r>
            </a:p>
            <a:p>
              <a:pPr algn="just" fontAlgn="auto">
                <a:lnSpc>
                  <a:spcPts val="2400"/>
                </a:lnSpc>
                <a:spcBef>
                  <a:spcPts val="0"/>
                </a:spcBef>
                <a:spcAft>
                  <a:spcPts val="0"/>
                </a:spcAft>
              </a:pPr>
              <a:r>
                <a:rPr lang="zh-CN" altLang="en-US" sz="19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公司地址（中文）：山东省日照</a:t>
              </a:r>
              <a:r>
                <a:rPr lang="zh-CN" altLang="en-US" sz="19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市潍坊路</a:t>
              </a:r>
              <a:r>
                <a:rPr lang="en-US" altLang="zh-CN" sz="19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201</a:t>
              </a:r>
              <a:r>
                <a:rPr lang="zh-CN" altLang="en-US" sz="19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号</a:t>
              </a:r>
              <a:endParaRPr lang="zh-CN" altLang="en-US" sz="19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algn="just" fontAlgn="auto">
                <a:lnSpc>
                  <a:spcPts val="2400"/>
                </a:lnSpc>
                <a:spcBef>
                  <a:spcPts val="0"/>
                </a:spcBef>
                <a:spcAft>
                  <a:spcPts val="0"/>
                </a:spcAft>
              </a:pPr>
              <a:r>
                <a:rPr lang="zh-CN" altLang="en-US" sz="19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公司</a:t>
              </a:r>
              <a:r>
                <a:rPr lang="zh-CN" altLang="en-US" sz="19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地址（英文）：</a:t>
              </a:r>
              <a:r>
                <a:rPr lang="en-US" altLang="zh-CN" sz="19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201 Weifang Road, </a:t>
              </a:r>
              <a:r>
                <a:rPr lang="en-US" altLang="zh-CN" sz="1900"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Rizhao</a:t>
              </a:r>
              <a:r>
                <a:rPr lang="en-US" altLang="zh-CN" sz="19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city, Shandong, China</a:t>
              </a:r>
            </a:p>
            <a:p>
              <a:pPr algn="just" fontAlgn="auto">
                <a:lnSpc>
                  <a:spcPts val="2400"/>
                </a:lnSpc>
                <a:spcBef>
                  <a:spcPts val="0"/>
                </a:spcBef>
                <a:spcAft>
                  <a:spcPts val="0"/>
                </a:spcAft>
              </a:pPr>
              <a:r>
                <a:rPr lang="zh-CN" altLang="en-US" sz="19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公司介绍：</a:t>
              </a:r>
              <a:r>
                <a:rPr lang="zh-CN" altLang="en-US" sz="19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日照</a:t>
              </a:r>
              <a:r>
                <a:rPr lang="zh-CN" altLang="en-US" sz="19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金</a:t>
              </a:r>
              <a:r>
                <a:rPr lang="zh-CN" altLang="en-US" sz="19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果贸易</a:t>
              </a:r>
              <a:r>
                <a:rPr lang="zh-CN" altLang="en-US" sz="19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有限公司成立于</a:t>
              </a:r>
              <a:r>
                <a:rPr lang="en-US" altLang="zh-CN" sz="19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2002</a:t>
              </a:r>
              <a:r>
                <a:rPr lang="zh-CN" altLang="en-US" sz="19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年</a:t>
              </a:r>
              <a:r>
                <a:rPr lang="en-US" altLang="zh-CN" sz="19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19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主要经营花生、南瓜子、</a:t>
              </a:r>
              <a:r>
                <a:rPr lang="zh-CN" altLang="en-US" sz="19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葵花子、</a:t>
              </a:r>
              <a:r>
                <a:rPr lang="zh-CN" altLang="en-US" sz="19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大蒜、生姜、核桃、芝麻等农产品的进出口业务</a:t>
              </a:r>
              <a:r>
                <a:rPr lang="zh-CN" altLang="en-US" sz="19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en-US" sz="19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190" name="直接连接符 189"/>
            <p:cNvCxnSpPr/>
            <p:nvPr/>
          </p:nvCxnSpPr>
          <p:spPr>
            <a:xfrm>
              <a:off x="6300192" y="1131590"/>
              <a:ext cx="2592288" cy="0"/>
            </a:xfrm>
            <a:prstGeom prst="line">
              <a:avLst/>
            </a:prstGeom>
            <a:ln w="539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1" name="直接连接符 190"/>
            <p:cNvCxnSpPr/>
            <p:nvPr/>
          </p:nvCxnSpPr>
          <p:spPr>
            <a:xfrm>
              <a:off x="6300192" y="3931849"/>
              <a:ext cx="2592288" cy="0"/>
            </a:xfrm>
            <a:prstGeom prst="line">
              <a:avLst/>
            </a:prstGeom>
            <a:ln w="539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6" name="文本框 5"/>
          <p:cNvSpPr txBox="1"/>
          <p:nvPr/>
        </p:nvSpPr>
        <p:spPr>
          <a:xfrm>
            <a:off x="7598559" y="763405"/>
            <a:ext cx="4303974" cy="784830"/>
          </a:xfrm>
          <a:prstGeom prst="rect">
            <a:avLst/>
          </a:prstGeom>
          <a:noFill/>
        </p:spPr>
        <p:txBody>
          <a:bodyPr wrap="square" rtlCol="0">
            <a:spAutoFit/>
          </a:bodyPr>
          <a:lstStyle/>
          <a:p>
            <a:pPr algn="ctr" fontAlgn="auto">
              <a:spcBef>
                <a:spcPts val="0"/>
              </a:spcBef>
              <a:spcAft>
                <a:spcPts val="0"/>
              </a:spcAft>
            </a:pPr>
            <a:r>
              <a:rPr lang="zh-CN" altLang="en-US" sz="2800" dirty="0" smtClean="0">
                <a:solidFill>
                  <a:prstClr val="black"/>
                </a:solidFill>
                <a:latin typeface="Calibri" panose="020F0502020204030204"/>
                <a:ea typeface="宋体" panose="02010600030101010101" pitchFamily="2" charset="-122"/>
              </a:rPr>
              <a:t>日照</a:t>
            </a:r>
            <a:r>
              <a:rPr lang="zh-CN" altLang="en-US" sz="2800" dirty="0">
                <a:solidFill>
                  <a:prstClr val="black"/>
                </a:solidFill>
                <a:latin typeface="Calibri" panose="020F0502020204030204"/>
                <a:ea typeface="宋体" panose="02010600030101010101" pitchFamily="2" charset="-122"/>
              </a:rPr>
              <a:t>金</a:t>
            </a:r>
            <a:r>
              <a:rPr lang="zh-CN" altLang="en-US" sz="2800" dirty="0" smtClean="0">
                <a:solidFill>
                  <a:prstClr val="black"/>
                </a:solidFill>
                <a:latin typeface="Calibri" panose="020F0502020204030204"/>
                <a:ea typeface="宋体" panose="02010600030101010101" pitchFamily="2" charset="-122"/>
              </a:rPr>
              <a:t>果贸易有限公司</a:t>
            </a:r>
            <a:r>
              <a:rPr lang="en-US" altLang="zh-CN" sz="17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RIZHAO GOLDEN NUT TRADE CO., LTD.</a:t>
            </a:r>
            <a:endParaRPr lang="zh-CN" altLang="en-US" sz="17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511500060"/>
      </p:ext>
    </p:extLst>
  </p:cSld>
  <p:clrMapOvr>
    <a:masterClrMapping/>
  </p:clrMapOvr>
  <mc:AlternateContent xmlns:mc="http://schemas.openxmlformats.org/markup-compatibility/2006" xmlns:p14="http://schemas.microsoft.com/office/powerpoint/2010/main">
    <mc:Choice Requires="p14">
      <p:transition p14:dur="10" advTm="11870"/>
    </mc:Choice>
    <mc:Fallback xmlns="">
      <p:transition advTm="1187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6" name="组合 595"/>
          <p:cNvGrpSpPr/>
          <p:nvPr/>
        </p:nvGrpSpPr>
        <p:grpSpPr>
          <a:xfrm>
            <a:off x="251886" y="1661375"/>
            <a:ext cx="7124891" cy="4376625"/>
            <a:chOff x="649444" y="1250409"/>
            <a:chExt cx="5171699" cy="3282468"/>
          </a:xfrm>
        </p:grpSpPr>
        <p:sp>
          <p:nvSpPr>
            <p:cNvPr id="601" name="Oval 486"/>
            <p:cNvSpPr>
              <a:spLocks noChangeArrowheads="1"/>
            </p:cNvSpPr>
            <p:nvPr/>
          </p:nvSpPr>
          <p:spPr bwMode="auto">
            <a:xfrm>
              <a:off x="3292552" y="1863433"/>
              <a:ext cx="86127" cy="830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grpSp>
          <p:nvGrpSpPr>
            <p:cNvPr id="597" name="Group 482"/>
            <p:cNvGrpSpPr>
              <a:grpSpLocks/>
            </p:cNvGrpSpPr>
            <p:nvPr/>
          </p:nvGrpSpPr>
          <p:grpSpPr bwMode="auto">
            <a:xfrm>
              <a:off x="783195" y="1250409"/>
              <a:ext cx="5037948" cy="2683123"/>
              <a:chOff x="393" y="577"/>
              <a:chExt cx="4972" cy="2648"/>
            </a:xfrm>
          </p:grpSpPr>
          <p:sp>
            <p:nvSpPr>
              <p:cNvPr id="638" name="Freeform 284"/>
              <p:cNvSpPr>
                <a:spLocks/>
              </p:cNvSpPr>
              <p:nvPr/>
            </p:nvSpPr>
            <p:spPr bwMode="auto">
              <a:xfrm>
                <a:off x="1629" y="2958"/>
                <a:ext cx="14" cy="17"/>
              </a:xfrm>
              <a:custGeom>
                <a:avLst/>
                <a:gdLst>
                  <a:gd name="T0" fmla="*/ 3 w 6"/>
                  <a:gd name="T1" fmla="*/ 0 h 7"/>
                  <a:gd name="T2" fmla="*/ 0 w 6"/>
                  <a:gd name="T3" fmla="*/ 3 h 7"/>
                  <a:gd name="T4" fmla="*/ 3 w 6"/>
                  <a:gd name="T5" fmla="*/ 7 h 7"/>
                  <a:gd name="T6" fmla="*/ 6 w 6"/>
                  <a:gd name="T7" fmla="*/ 7 h 7"/>
                  <a:gd name="T8" fmla="*/ 6 w 6"/>
                  <a:gd name="T9" fmla="*/ 2 h 7"/>
                  <a:gd name="T10" fmla="*/ 3 w 6"/>
                  <a:gd name="T11" fmla="*/ 0 h 7"/>
                </a:gdLst>
                <a:ahLst/>
                <a:cxnLst>
                  <a:cxn ang="0">
                    <a:pos x="T0" y="T1"/>
                  </a:cxn>
                  <a:cxn ang="0">
                    <a:pos x="T2" y="T3"/>
                  </a:cxn>
                  <a:cxn ang="0">
                    <a:pos x="T4" y="T5"/>
                  </a:cxn>
                  <a:cxn ang="0">
                    <a:pos x="T6" y="T7"/>
                  </a:cxn>
                  <a:cxn ang="0">
                    <a:pos x="T8" y="T9"/>
                  </a:cxn>
                  <a:cxn ang="0">
                    <a:pos x="T10" y="T11"/>
                  </a:cxn>
                </a:cxnLst>
                <a:rect l="0" t="0" r="r" b="b"/>
                <a:pathLst>
                  <a:path w="6" h="7">
                    <a:moveTo>
                      <a:pt x="3" y="0"/>
                    </a:moveTo>
                    <a:cubicBezTo>
                      <a:pt x="2" y="1"/>
                      <a:pt x="0" y="2"/>
                      <a:pt x="0" y="3"/>
                    </a:cubicBezTo>
                    <a:cubicBezTo>
                      <a:pt x="0" y="5"/>
                      <a:pt x="2" y="7"/>
                      <a:pt x="3" y="7"/>
                    </a:cubicBezTo>
                    <a:cubicBezTo>
                      <a:pt x="4" y="7"/>
                      <a:pt x="5" y="7"/>
                      <a:pt x="6" y="7"/>
                    </a:cubicBezTo>
                    <a:cubicBezTo>
                      <a:pt x="6" y="5"/>
                      <a:pt x="6" y="3"/>
                      <a:pt x="6" y="2"/>
                    </a:cubicBezTo>
                    <a:lnTo>
                      <a:pt x="3"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39" name="Freeform 285"/>
              <p:cNvSpPr>
                <a:spLocks/>
              </p:cNvSpPr>
              <p:nvPr/>
            </p:nvSpPr>
            <p:spPr bwMode="auto">
              <a:xfrm>
                <a:off x="1513" y="894"/>
                <a:ext cx="28" cy="21"/>
              </a:xfrm>
              <a:custGeom>
                <a:avLst/>
                <a:gdLst>
                  <a:gd name="T0" fmla="*/ 12 w 12"/>
                  <a:gd name="T1" fmla="*/ 3 h 9"/>
                  <a:gd name="T2" fmla="*/ 0 w 12"/>
                  <a:gd name="T3" fmla="*/ 7 h 9"/>
                  <a:gd name="T4" fmla="*/ 4 w 12"/>
                  <a:gd name="T5" fmla="*/ 9 h 9"/>
                  <a:gd name="T6" fmla="*/ 12 w 12"/>
                  <a:gd name="T7" fmla="*/ 3 h 9"/>
                </a:gdLst>
                <a:ahLst/>
                <a:cxnLst>
                  <a:cxn ang="0">
                    <a:pos x="T0" y="T1"/>
                  </a:cxn>
                  <a:cxn ang="0">
                    <a:pos x="T2" y="T3"/>
                  </a:cxn>
                  <a:cxn ang="0">
                    <a:pos x="T4" y="T5"/>
                  </a:cxn>
                  <a:cxn ang="0">
                    <a:pos x="T6" y="T7"/>
                  </a:cxn>
                </a:cxnLst>
                <a:rect l="0" t="0" r="r" b="b"/>
                <a:pathLst>
                  <a:path w="12" h="9">
                    <a:moveTo>
                      <a:pt x="12" y="3"/>
                    </a:moveTo>
                    <a:cubicBezTo>
                      <a:pt x="8" y="0"/>
                      <a:pt x="1" y="5"/>
                      <a:pt x="0" y="7"/>
                    </a:cubicBezTo>
                    <a:cubicBezTo>
                      <a:pt x="1" y="8"/>
                      <a:pt x="3" y="9"/>
                      <a:pt x="4" y="9"/>
                    </a:cubicBezTo>
                    <a:cubicBezTo>
                      <a:pt x="8" y="9"/>
                      <a:pt x="12" y="5"/>
                      <a:pt x="12"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40" name="Freeform 286"/>
              <p:cNvSpPr>
                <a:spLocks/>
              </p:cNvSpPr>
              <p:nvPr/>
            </p:nvSpPr>
            <p:spPr bwMode="auto">
              <a:xfrm>
                <a:off x="1407" y="776"/>
                <a:ext cx="37" cy="30"/>
              </a:xfrm>
              <a:custGeom>
                <a:avLst/>
                <a:gdLst>
                  <a:gd name="T0" fmla="*/ 16 w 16"/>
                  <a:gd name="T1" fmla="*/ 10 h 13"/>
                  <a:gd name="T2" fmla="*/ 0 w 16"/>
                  <a:gd name="T3" fmla="*/ 10 h 13"/>
                  <a:gd name="T4" fmla="*/ 16 w 16"/>
                  <a:gd name="T5" fmla="*/ 10 h 13"/>
                </a:gdLst>
                <a:ahLst/>
                <a:cxnLst>
                  <a:cxn ang="0">
                    <a:pos x="T0" y="T1"/>
                  </a:cxn>
                  <a:cxn ang="0">
                    <a:pos x="T2" y="T3"/>
                  </a:cxn>
                  <a:cxn ang="0">
                    <a:pos x="T4" y="T5"/>
                  </a:cxn>
                </a:cxnLst>
                <a:rect l="0" t="0" r="r" b="b"/>
                <a:pathLst>
                  <a:path w="16" h="13">
                    <a:moveTo>
                      <a:pt x="16" y="10"/>
                    </a:moveTo>
                    <a:cubicBezTo>
                      <a:pt x="15" y="0"/>
                      <a:pt x="3" y="7"/>
                      <a:pt x="0" y="10"/>
                    </a:cubicBezTo>
                    <a:cubicBezTo>
                      <a:pt x="7" y="13"/>
                      <a:pt x="13" y="10"/>
                      <a:pt x="16" y="1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41" name="Freeform 287"/>
              <p:cNvSpPr>
                <a:spLocks/>
              </p:cNvSpPr>
              <p:nvPr/>
            </p:nvSpPr>
            <p:spPr bwMode="auto">
              <a:xfrm>
                <a:off x="1388" y="724"/>
                <a:ext cx="19" cy="9"/>
              </a:xfrm>
              <a:custGeom>
                <a:avLst/>
                <a:gdLst>
                  <a:gd name="T0" fmla="*/ 8 w 8"/>
                  <a:gd name="T1" fmla="*/ 2 h 4"/>
                  <a:gd name="T2" fmla="*/ 8 w 8"/>
                  <a:gd name="T3" fmla="*/ 0 h 4"/>
                  <a:gd name="T4" fmla="*/ 3 w 8"/>
                  <a:gd name="T5" fmla="*/ 0 h 4"/>
                  <a:gd name="T6" fmla="*/ 0 w 8"/>
                  <a:gd name="T7" fmla="*/ 2 h 4"/>
                  <a:gd name="T8" fmla="*/ 3 w 8"/>
                  <a:gd name="T9" fmla="*/ 4 h 4"/>
                  <a:gd name="T10" fmla="*/ 8 w 8"/>
                  <a:gd name="T11" fmla="*/ 2 h 4"/>
                </a:gdLst>
                <a:ahLst/>
                <a:cxnLst>
                  <a:cxn ang="0">
                    <a:pos x="T0" y="T1"/>
                  </a:cxn>
                  <a:cxn ang="0">
                    <a:pos x="T2" y="T3"/>
                  </a:cxn>
                  <a:cxn ang="0">
                    <a:pos x="T4" y="T5"/>
                  </a:cxn>
                  <a:cxn ang="0">
                    <a:pos x="T6" y="T7"/>
                  </a:cxn>
                  <a:cxn ang="0">
                    <a:pos x="T8" y="T9"/>
                  </a:cxn>
                  <a:cxn ang="0">
                    <a:pos x="T10" y="T11"/>
                  </a:cxn>
                </a:cxnLst>
                <a:rect l="0" t="0" r="r" b="b"/>
                <a:pathLst>
                  <a:path w="8" h="4">
                    <a:moveTo>
                      <a:pt x="8" y="2"/>
                    </a:moveTo>
                    <a:cubicBezTo>
                      <a:pt x="8" y="0"/>
                      <a:pt x="8" y="0"/>
                      <a:pt x="8" y="0"/>
                    </a:cubicBezTo>
                    <a:cubicBezTo>
                      <a:pt x="7" y="0"/>
                      <a:pt x="3" y="0"/>
                      <a:pt x="3" y="0"/>
                    </a:cubicBezTo>
                    <a:cubicBezTo>
                      <a:pt x="3" y="0"/>
                      <a:pt x="0" y="1"/>
                      <a:pt x="0" y="2"/>
                    </a:cubicBezTo>
                    <a:cubicBezTo>
                      <a:pt x="0" y="3"/>
                      <a:pt x="3" y="4"/>
                      <a:pt x="3" y="4"/>
                    </a:cubicBezTo>
                    <a:cubicBezTo>
                      <a:pt x="6" y="4"/>
                      <a:pt x="8" y="2"/>
                      <a:pt x="8"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42" name="Freeform 288"/>
              <p:cNvSpPr>
                <a:spLocks/>
              </p:cNvSpPr>
              <p:nvPr/>
            </p:nvSpPr>
            <p:spPr bwMode="auto">
              <a:xfrm>
                <a:off x="1806" y="1184"/>
                <a:ext cx="23" cy="22"/>
              </a:xfrm>
              <a:custGeom>
                <a:avLst/>
                <a:gdLst>
                  <a:gd name="T0" fmla="*/ 5 w 10"/>
                  <a:gd name="T1" fmla="*/ 9 h 9"/>
                  <a:gd name="T2" fmla="*/ 10 w 10"/>
                  <a:gd name="T3" fmla="*/ 0 h 9"/>
                  <a:gd name="T4" fmla="*/ 0 w 10"/>
                  <a:gd name="T5" fmla="*/ 6 h 9"/>
                  <a:gd name="T6" fmla="*/ 5 w 10"/>
                  <a:gd name="T7" fmla="*/ 9 h 9"/>
                </a:gdLst>
                <a:ahLst/>
                <a:cxnLst>
                  <a:cxn ang="0">
                    <a:pos x="T0" y="T1"/>
                  </a:cxn>
                  <a:cxn ang="0">
                    <a:pos x="T2" y="T3"/>
                  </a:cxn>
                  <a:cxn ang="0">
                    <a:pos x="T4" y="T5"/>
                  </a:cxn>
                  <a:cxn ang="0">
                    <a:pos x="T6" y="T7"/>
                  </a:cxn>
                </a:cxnLst>
                <a:rect l="0" t="0" r="r" b="b"/>
                <a:pathLst>
                  <a:path w="10" h="9">
                    <a:moveTo>
                      <a:pt x="5" y="9"/>
                    </a:moveTo>
                    <a:cubicBezTo>
                      <a:pt x="8" y="9"/>
                      <a:pt x="10" y="2"/>
                      <a:pt x="10" y="0"/>
                    </a:cubicBezTo>
                    <a:cubicBezTo>
                      <a:pt x="7" y="0"/>
                      <a:pt x="0" y="3"/>
                      <a:pt x="0" y="6"/>
                    </a:cubicBezTo>
                    <a:cubicBezTo>
                      <a:pt x="0" y="9"/>
                      <a:pt x="3" y="9"/>
                      <a:pt x="5"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43" name="Freeform 289"/>
              <p:cNvSpPr>
                <a:spLocks/>
              </p:cNvSpPr>
              <p:nvPr/>
            </p:nvSpPr>
            <p:spPr bwMode="auto">
              <a:xfrm>
                <a:off x="1676" y="1147"/>
                <a:ext cx="28" cy="14"/>
              </a:xfrm>
              <a:custGeom>
                <a:avLst/>
                <a:gdLst>
                  <a:gd name="T0" fmla="*/ 12 w 12"/>
                  <a:gd name="T1" fmla="*/ 4 h 6"/>
                  <a:gd name="T2" fmla="*/ 9 w 12"/>
                  <a:gd name="T3" fmla="*/ 2 h 6"/>
                  <a:gd name="T4" fmla="*/ 4 w 12"/>
                  <a:gd name="T5" fmla="*/ 0 h 6"/>
                  <a:gd name="T6" fmla="*/ 0 w 12"/>
                  <a:gd name="T7" fmla="*/ 0 h 6"/>
                  <a:gd name="T8" fmla="*/ 8 w 12"/>
                  <a:gd name="T9" fmla="*/ 6 h 6"/>
                  <a:gd name="T10" fmla="*/ 12 w 12"/>
                  <a:gd name="T11" fmla="*/ 4 h 6"/>
                </a:gdLst>
                <a:ahLst/>
                <a:cxnLst>
                  <a:cxn ang="0">
                    <a:pos x="T0" y="T1"/>
                  </a:cxn>
                  <a:cxn ang="0">
                    <a:pos x="T2" y="T3"/>
                  </a:cxn>
                  <a:cxn ang="0">
                    <a:pos x="T4" y="T5"/>
                  </a:cxn>
                  <a:cxn ang="0">
                    <a:pos x="T6" y="T7"/>
                  </a:cxn>
                  <a:cxn ang="0">
                    <a:pos x="T8" y="T9"/>
                  </a:cxn>
                  <a:cxn ang="0">
                    <a:pos x="T10" y="T11"/>
                  </a:cxn>
                </a:cxnLst>
                <a:rect l="0" t="0" r="r" b="b"/>
                <a:pathLst>
                  <a:path w="12" h="6">
                    <a:moveTo>
                      <a:pt x="12" y="4"/>
                    </a:moveTo>
                    <a:cubicBezTo>
                      <a:pt x="11" y="3"/>
                      <a:pt x="10" y="2"/>
                      <a:pt x="9" y="2"/>
                    </a:cubicBezTo>
                    <a:cubicBezTo>
                      <a:pt x="7" y="2"/>
                      <a:pt x="5" y="0"/>
                      <a:pt x="4" y="0"/>
                    </a:cubicBezTo>
                    <a:cubicBezTo>
                      <a:pt x="2" y="0"/>
                      <a:pt x="1" y="0"/>
                      <a:pt x="0" y="0"/>
                    </a:cubicBezTo>
                    <a:cubicBezTo>
                      <a:pt x="3" y="4"/>
                      <a:pt x="4" y="6"/>
                      <a:pt x="8" y="6"/>
                    </a:cubicBezTo>
                    <a:cubicBezTo>
                      <a:pt x="9" y="6"/>
                      <a:pt x="11" y="5"/>
                      <a:pt x="12"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44" name="Freeform 290"/>
              <p:cNvSpPr>
                <a:spLocks/>
              </p:cNvSpPr>
              <p:nvPr/>
            </p:nvSpPr>
            <p:spPr bwMode="auto">
              <a:xfrm>
                <a:off x="1558" y="910"/>
                <a:ext cx="12" cy="12"/>
              </a:xfrm>
              <a:custGeom>
                <a:avLst/>
                <a:gdLst>
                  <a:gd name="T0" fmla="*/ 5 w 5"/>
                  <a:gd name="T1" fmla="*/ 1 h 5"/>
                  <a:gd name="T2" fmla="*/ 3 w 5"/>
                  <a:gd name="T3" fmla="*/ 1 h 5"/>
                  <a:gd name="T4" fmla="*/ 0 w 5"/>
                  <a:gd name="T5" fmla="*/ 3 h 5"/>
                  <a:gd name="T6" fmla="*/ 0 w 5"/>
                  <a:gd name="T7" fmla="*/ 5 h 5"/>
                  <a:gd name="T8" fmla="*/ 3 w 5"/>
                  <a:gd name="T9" fmla="*/ 5 h 5"/>
                  <a:gd name="T10" fmla="*/ 5 w 5"/>
                  <a:gd name="T11" fmla="*/ 1 h 5"/>
                </a:gdLst>
                <a:ahLst/>
                <a:cxnLst>
                  <a:cxn ang="0">
                    <a:pos x="T0" y="T1"/>
                  </a:cxn>
                  <a:cxn ang="0">
                    <a:pos x="T2" y="T3"/>
                  </a:cxn>
                  <a:cxn ang="0">
                    <a:pos x="T4" y="T5"/>
                  </a:cxn>
                  <a:cxn ang="0">
                    <a:pos x="T6" y="T7"/>
                  </a:cxn>
                  <a:cxn ang="0">
                    <a:pos x="T8" y="T9"/>
                  </a:cxn>
                  <a:cxn ang="0">
                    <a:pos x="T10" y="T11"/>
                  </a:cxn>
                </a:cxnLst>
                <a:rect l="0" t="0" r="r" b="b"/>
                <a:pathLst>
                  <a:path w="5" h="5">
                    <a:moveTo>
                      <a:pt x="5" y="1"/>
                    </a:moveTo>
                    <a:cubicBezTo>
                      <a:pt x="5" y="0"/>
                      <a:pt x="4" y="1"/>
                      <a:pt x="3" y="1"/>
                    </a:cubicBezTo>
                    <a:cubicBezTo>
                      <a:pt x="0" y="3"/>
                      <a:pt x="0" y="3"/>
                      <a:pt x="0" y="3"/>
                    </a:cubicBezTo>
                    <a:cubicBezTo>
                      <a:pt x="0" y="5"/>
                      <a:pt x="0" y="5"/>
                      <a:pt x="0" y="5"/>
                    </a:cubicBezTo>
                    <a:cubicBezTo>
                      <a:pt x="3" y="5"/>
                      <a:pt x="3" y="5"/>
                      <a:pt x="3" y="5"/>
                    </a:cubicBezTo>
                    <a:cubicBezTo>
                      <a:pt x="5" y="5"/>
                      <a:pt x="5" y="3"/>
                      <a:pt x="5" y="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45" name="Freeform 291"/>
              <p:cNvSpPr>
                <a:spLocks/>
              </p:cNvSpPr>
              <p:nvPr/>
            </p:nvSpPr>
            <p:spPr bwMode="auto">
              <a:xfrm>
                <a:off x="1454" y="679"/>
                <a:ext cx="33" cy="19"/>
              </a:xfrm>
              <a:custGeom>
                <a:avLst/>
                <a:gdLst>
                  <a:gd name="T0" fmla="*/ 5 w 14"/>
                  <a:gd name="T1" fmla="*/ 8 h 8"/>
                  <a:gd name="T2" fmla="*/ 14 w 14"/>
                  <a:gd name="T3" fmla="*/ 2 h 8"/>
                  <a:gd name="T4" fmla="*/ 4 w 14"/>
                  <a:gd name="T5" fmla="*/ 1 h 8"/>
                  <a:gd name="T6" fmla="*/ 0 w 14"/>
                  <a:gd name="T7" fmla="*/ 5 h 8"/>
                  <a:gd name="T8" fmla="*/ 5 w 14"/>
                  <a:gd name="T9" fmla="*/ 8 h 8"/>
                </a:gdLst>
                <a:ahLst/>
                <a:cxnLst>
                  <a:cxn ang="0">
                    <a:pos x="T0" y="T1"/>
                  </a:cxn>
                  <a:cxn ang="0">
                    <a:pos x="T2" y="T3"/>
                  </a:cxn>
                  <a:cxn ang="0">
                    <a:pos x="T4" y="T5"/>
                  </a:cxn>
                  <a:cxn ang="0">
                    <a:pos x="T6" y="T7"/>
                  </a:cxn>
                  <a:cxn ang="0">
                    <a:pos x="T8" y="T9"/>
                  </a:cxn>
                </a:cxnLst>
                <a:rect l="0" t="0" r="r" b="b"/>
                <a:pathLst>
                  <a:path w="14" h="8">
                    <a:moveTo>
                      <a:pt x="5" y="8"/>
                    </a:moveTo>
                    <a:cubicBezTo>
                      <a:pt x="11" y="8"/>
                      <a:pt x="13" y="5"/>
                      <a:pt x="14" y="2"/>
                    </a:cubicBezTo>
                    <a:cubicBezTo>
                      <a:pt x="8" y="0"/>
                      <a:pt x="7" y="1"/>
                      <a:pt x="4" y="1"/>
                    </a:cubicBezTo>
                    <a:cubicBezTo>
                      <a:pt x="3" y="1"/>
                      <a:pt x="0" y="2"/>
                      <a:pt x="0" y="5"/>
                    </a:cubicBezTo>
                    <a:cubicBezTo>
                      <a:pt x="2" y="7"/>
                      <a:pt x="4" y="8"/>
                      <a:pt x="5"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46" name="Freeform 292"/>
              <p:cNvSpPr>
                <a:spLocks/>
              </p:cNvSpPr>
              <p:nvPr/>
            </p:nvSpPr>
            <p:spPr bwMode="auto">
              <a:xfrm>
                <a:off x="1482" y="672"/>
                <a:ext cx="45" cy="31"/>
              </a:xfrm>
              <a:custGeom>
                <a:avLst/>
                <a:gdLst>
                  <a:gd name="T0" fmla="*/ 0 w 19"/>
                  <a:gd name="T1" fmla="*/ 12 h 13"/>
                  <a:gd name="T2" fmla="*/ 4 w 19"/>
                  <a:gd name="T3" fmla="*/ 13 h 13"/>
                  <a:gd name="T4" fmla="*/ 19 w 19"/>
                  <a:gd name="T5" fmla="*/ 2 h 13"/>
                  <a:gd name="T6" fmla="*/ 4 w 19"/>
                  <a:gd name="T7" fmla="*/ 3 h 13"/>
                  <a:gd name="T8" fmla="*/ 6 w 19"/>
                  <a:gd name="T9" fmla="*/ 7 h 13"/>
                  <a:gd name="T10" fmla="*/ 0 w 19"/>
                  <a:gd name="T11" fmla="*/ 12 h 13"/>
                </a:gdLst>
                <a:ahLst/>
                <a:cxnLst>
                  <a:cxn ang="0">
                    <a:pos x="T0" y="T1"/>
                  </a:cxn>
                  <a:cxn ang="0">
                    <a:pos x="T2" y="T3"/>
                  </a:cxn>
                  <a:cxn ang="0">
                    <a:pos x="T4" y="T5"/>
                  </a:cxn>
                  <a:cxn ang="0">
                    <a:pos x="T6" y="T7"/>
                  </a:cxn>
                  <a:cxn ang="0">
                    <a:pos x="T8" y="T9"/>
                  </a:cxn>
                  <a:cxn ang="0">
                    <a:pos x="T10" y="T11"/>
                  </a:cxn>
                </a:cxnLst>
                <a:rect l="0" t="0" r="r" b="b"/>
                <a:pathLst>
                  <a:path w="19" h="13">
                    <a:moveTo>
                      <a:pt x="0" y="12"/>
                    </a:moveTo>
                    <a:cubicBezTo>
                      <a:pt x="1" y="13"/>
                      <a:pt x="3" y="13"/>
                      <a:pt x="4" y="13"/>
                    </a:cubicBezTo>
                    <a:cubicBezTo>
                      <a:pt x="8" y="13"/>
                      <a:pt x="17" y="8"/>
                      <a:pt x="19" y="2"/>
                    </a:cubicBezTo>
                    <a:cubicBezTo>
                      <a:pt x="13" y="2"/>
                      <a:pt x="5" y="0"/>
                      <a:pt x="4" y="3"/>
                    </a:cubicBezTo>
                    <a:cubicBezTo>
                      <a:pt x="4" y="5"/>
                      <a:pt x="5" y="7"/>
                      <a:pt x="6" y="7"/>
                    </a:cubicBezTo>
                    <a:cubicBezTo>
                      <a:pt x="4" y="8"/>
                      <a:pt x="3" y="11"/>
                      <a:pt x="0"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47" name="Freeform 293"/>
              <p:cNvSpPr>
                <a:spLocks/>
              </p:cNvSpPr>
              <p:nvPr/>
            </p:nvSpPr>
            <p:spPr bwMode="auto">
              <a:xfrm>
                <a:off x="1527" y="691"/>
                <a:ext cx="24" cy="16"/>
              </a:xfrm>
              <a:custGeom>
                <a:avLst/>
                <a:gdLst>
                  <a:gd name="T0" fmla="*/ 6 w 10"/>
                  <a:gd name="T1" fmla="*/ 6 h 7"/>
                  <a:gd name="T2" fmla="*/ 10 w 10"/>
                  <a:gd name="T3" fmla="*/ 3 h 7"/>
                  <a:gd name="T4" fmla="*/ 9 w 10"/>
                  <a:gd name="T5" fmla="*/ 0 h 7"/>
                  <a:gd name="T6" fmla="*/ 0 w 10"/>
                  <a:gd name="T7" fmla="*/ 5 h 7"/>
                  <a:gd name="T8" fmla="*/ 6 w 10"/>
                  <a:gd name="T9" fmla="*/ 6 h 7"/>
                </a:gdLst>
                <a:ahLst/>
                <a:cxnLst>
                  <a:cxn ang="0">
                    <a:pos x="T0" y="T1"/>
                  </a:cxn>
                  <a:cxn ang="0">
                    <a:pos x="T2" y="T3"/>
                  </a:cxn>
                  <a:cxn ang="0">
                    <a:pos x="T4" y="T5"/>
                  </a:cxn>
                  <a:cxn ang="0">
                    <a:pos x="T6" y="T7"/>
                  </a:cxn>
                  <a:cxn ang="0">
                    <a:pos x="T8" y="T9"/>
                  </a:cxn>
                </a:cxnLst>
                <a:rect l="0" t="0" r="r" b="b"/>
                <a:pathLst>
                  <a:path w="10" h="7">
                    <a:moveTo>
                      <a:pt x="6" y="6"/>
                    </a:moveTo>
                    <a:cubicBezTo>
                      <a:pt x="10" y="6"/>
                      <a:pt x="10" y="6"/>
                      <a:pt x="10" y="3"/>
                    </a:cubicBezTo>
                    <a:cubicBezTo>
                      <a:pt x="10" y="2"/>
                      <a:pt x="10" y="0"/>
                      <a:pt x="9" y="0"/>
                    </a:cubicBezTo>
                    <a:cubicBezTo>
                      <a:pt x="0" y="5"/>
                      <a:pt x="0" y="5"/>
                      <a:pt x="0" y="5"/>
                    </a:cubicBezTo>
                    <a:cubicBezTo>
                      <a:pt x="2" y="7"/>
                      <a:pt x="4" y="6"/>
                      <a:pt x="6"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48" name="Freeform 294"/>
              <p:cNvSpPr>
                <a:spLocks/>
              </p:cNvSpPr>
              <p:nvPr/>
            </p:nvSpPr>
            <p:spPr bwMode="auto">
              <a:xfrm>
                <a:off x="1494" y="636"/>
                <a:ext cx="50" cy="26"/>
              </a:xfrm>
              <a:custGeom>
                <a:avLst/>
                <a:gdLst>
                  <a:gd name="T0" fmla="*/ 5 w 21"/>
                  <a:gd name="T1" fmla="*/ 6 h 11"/>
                  <a:gd name="T2" fmla="*/ 4 w 21"/>
                  <a:gd name="T3" fmla="*/ 11 h 11"/>
                  <a:gd name="T4" fmla="*/ 8 w 21"/>
                  <a:gd name="T5" fmla="*/ 11 h 11"/>
                  <a:gd name="T6" fmla="*/ 10 w 21"/>
                  <a:gd name="T7" fmla="*/ 9 h 11"/>
                  <a:gd name="T8" fmla="*/ 15 w 21"/>
                  <a:gd name="T9" fmla="*/ 9 h 11"/>
                  <a:gd name="T10" fmla="*/ 14 w 21"/>
                  <a:gd name="T11" fmla="*/ 8 h 11"/>
                  <a:gd name="T12" fmla="*/ 21 w 21"/>
                  <a:gd name="T13" fmla="*/ 6 h 11"/>
                  <a:gd name="T14" fmla="*/ 21 w 21"/>
                  <a:gd name="T15" fmla="*/ 3 h 11"/>
                  <a:gd name="T16" fmla="*/ 10 w 21"/>
                  <a:gd name="T17" fmla="*/ 0 h 11"/>
                  <a:gd name="T18" fmla="*/ 0 w 21"/>
                  <a:gd name="T19" fmla="*/ 4 h 11"/>
                  <a:gd name="T20" fmla="*/ 5 w 21"/>
                  <a:gd name="T2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1">
                    <a:moveTo>
                      <a:pt x="5" y="6"/>
                    </a:moveTo>
                    <a:cubicBezTo>
                      <a:pt x="5" y="8"/>
                      <a:pt x="4" y="9"/>
                      <a:pt x="4" y="11"/>
                    </a:cubicBezTo>
                    <a:cubicBezTo>
                      <a:pt x="8" y="11"/>
                      <a:pt x="8" y="11"/>
                      <a:pt x="8" y="11"/>
                    </a:cubicBezTo>
                    <a:cubicBezTo>
                      <a:pt x="10" y="9"/>
                      <a:pt x="10" y="9"/>
                      <a:pt x="10" y="9"/>
                    </a:cubicBezTo>
                    <a:cubicBezTo>
                      <a:pt x="12" y="9"/>
                      <a:pt x="13" y="9"/>
                      <a:pt x="15" y="9"/>
                    </a:cubicBezTo>
                    <a:cubicBezTo>
                      <a:pt x="14" y="8"/>
                      <a:pt x="14" y="8"/>
                      <a:pt x="14" y="8"/>
                    </a:cubicBezTo>
                    <a:cubicBezTo>
                      <a:pt x="17" y="9"/>
                      <a:pt x="19" y="10"/>
                      <a:pt x="21" y="6"/>
                    </a:cubicBezTo>
                    <a:cubicBezTo>
                      <a:pt x="21" y="3"/>
                      <a:pt x="21" y="3"/>
                      <a:pt x="21" y="3"/>
                    </a:cubicBezTo>
                    <a:cubicBezTo>
                      <a:pt x="17" y="3"/>
                      <a:pt x="15" y="0"/>
                      <a:pt x="10" y="0"/>
                    </a:cubicBezTo>
                    <a:cubicBezTo>
                      <a:pt x="7" y="0"/>
                      <a:pt x="0" y="0"/>
                      <a:pt x="0" y="4"/>
                    </a:cubicBezTo>
                    <a:cubicBezTo>
                      <a:pt x="0" y="6"/>
                      <a:pt x="2" y="6"/>
                      <a:pt x="5"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49" name="Freeform 295"/>
              <p:cNvSpPr>
                <a:spLocks/>
              </p:cNvSpPr>
              <p:nvPr/>
            </p:nvSpPr>
            <p:spPr bwMode="auto">
              <a:xfrm>
                <a:off x="1558" y="644"/>
                <a:ext cx="33" cy="16"/>
              </a:xfrm>
              <a:custGeom>
                <a:avLst/>
                <a:gdLst>
                  <a:gd name="T0" fmla="*/ 3 w 14"/>
                  <a:gd name="T1" fmla="*/ 7 h 7"/>
                  <a:gd name="T2" fmla="*/ 14 w 14"/>
                  <a:gd name="T3" fmla="*/ 2 h 7"/>
                  <a:gd name="T4" fmla="*/ 0 w 14"/>
                  <a:gd name="T5" fmla="*/ 2 h 7"/>
                  <a:gd name="T6" fmla="*/ 0 w 14"/>
                  <a:gd name="T7" fmla="*/ 5 h 7"/>
                  <a:gd name="T8" fmla="*/ 3 w 14"/>
                  <a:gd name="T9" fmla="*/ 7 h 7"/>
                </a:gdLst>
                <a:ahLst/>
                <a:cxnLst>
                  <a:cxn ang="0">
                    <a:pos x="T0" y="T1"/>
                  </a:cxn>
                  <a:cxn ang="0">
                    <a:pos x="T2" y="T3"/>
                  </a:cxn>
                  <a:cxn ang="0">
                    <a:pos x="T4" y="T5"/>
                  </a:cxn>
                  <a:cxn ang="0">
                    <a:pos x="T6" y="T7"/>
                  </a:cxn>
                  <a:cxn ang="0">
                    <a:pos x="T8" y="T9"/>
                  </a:cxn>
                </a:cxnLst>
                <a:rect l="0" t="0" r="r" b="b"/>
                <a:pathLst>
                  <a:path w="14" h="7">
                    <a:moveTo>
                      <a:pt x="3" y="7"/>
                    </a:moveTo>
                    <a:cubicBezTo>
                      <a:pt x="10" y="7"/>
                      <a:pt x="13" y="6"/>
                      <a:pt x="14" y="2"/>
                    </a:cubicBezTo>
                    <a:cubicBezTo>
                      <a:pt x="9" y="0"/>
                      <a:pt x="2" y="0"/>
                      <a:pt x="0" y="2"/>
                    </a:cubicBezTo>
                    <a:cubicBezTo>
                      <a:pt x="0" y="5"/>
                      <a:pt x="0" y="5"/>
                      <a:pt x="0" y="5"/>
                    </a:cubicBezTo>
                    <a:cubicBezTo>
                      <a:pt x="1" y="7"/>
                      <a:pt x="2" y="7"/>
                      <a:pt x="3"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50" name="Freeform 296"/>
              <p:cNvSpPr>
                <a:spLocks/>
              </p:cNvSpPr>
              <p:nvPr/>
            </p:nvSpPr>
            <p:spPr bwMode="auto">
              <a:xfrm>
                <a:off x="1551" y="667"/>
                <a:ext cx="23" cy="19"/>
              </a:xfrm>
              <a:custGeom>
                <a:avLst/>
                <a:gdLst>
                  <a:gd name="T0" fmla="*/ 6 w 10"/>
                  <a:gd name="T1" fmla="*/ 8 h 8"/>
                  <a:gd name="T2" fmla="*/ 10 w 10"/>
                  <a:gd name="T3" fmla="*/ 3 h 8"/>
                  <a:gd name="T4" fmla="*/ 4 w 10"/>
                  <a:gd name="T5" fmla="*/ 0 h 8"/>
                  <a:gd name="T6" fmla="*/ 0 w 10"/>
                  <a:gd name="T7" fmla="*/ 4 h 8"/>
                  <a:gd name="T8" fmla="*/ 6 w 10"/>
                  <a:gd name="T9" fmla="*/ 8 h 8"/>
                </a:gdLst>
                <a:ahLst/>
                <a:cxnLst>
                  <a:cxn ang="0">
                    <a:pos x="T0" y="T1"/>
                  </a:cxn>
                  <a:cxn ang="0">
                    <a:pos x="T2" y="T3"/>
                  </a:cxn>
                  <a:cxn ang="0">
                    <a:pos x="T4" y="T5"/>
                  </a:cxn>
                  <a:cxn ang="0">
                    <a:pos x="T6" y="T7"/>
                  </a:cxn>
                  <a:cxn ang="0">
                    <a:pos x="T8" y="T9"/>
                  </a:cxn>
                </a:cxnLst>
                <a:rect l="0" t="0" r="r" b="b"/>
                <a:pathLst>
                  <a:path w="10" h="8">
                    <a:moveTo>
                      <a:pt x="6" y="8"/>
                    </a:moveTo>
                    <a:cubicBezTo>
                      <a:pt x="8" y="8"/>
                      <a:pt x="10" y="5"/>
                      <a:pt x="10" y="3"/>
                    </a:cubicBezTo>
                    <a:cubicBezTo>
                      <a:pt x="4" y="0"/>
                      <a:pt x="4" y="0"/>
                      <a:pt x="4" y="0"/>
                    </a:cubicBezTo>
                    <a:cubicBezTo>
                      <a:pt x="2" y="0"/>
                      <a:pt x="0" y="2"/>
                      <a:pt x="0" y="4"/>
                    </a:cubicBezTo>
                    <a:cubicBezTo>
                      <a:pt x="0" y="7"/>
                      <a:pt x="4" y="8"/>
                      <a:pt x="6"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51" name="Freeform 297"/>
              <p:cNvSpPr>
                <a:spLocks/>
              </p:cNvSpPr>
              <p:nvPr/>
            </p:nvSpPr>
            <p:spPr bwMode="auto">
              <a:xfrm>
                <a:off x="1385" y="660"/>
                <a:ext cx="29" cy="7"/>
              </a:xfrm>
              <a:custGeom>
                <a:avLst/>
                <a:gdLst>
                  <a:gd name="T0" fmla="*/ 3 w 12"/>
                  <a:gd name="T1" fmla="*/ 3 h 3"/>
                  <a:gd name="T2" fmla="*/ 12 w 12"/>
                  <a:gd name="T3" fmla="*/ 1 h 3"/>
                  <a:gd name="T4" fmla="*/ 0 w 12"/>
                  <a:gd name="T5" fmla="*/ 1 h 3"/>
                  <a:gd name="T6" fmla="*/ 3 w 12"/>
                  <a:gd name="T7" fmla="*/ 3 h 3"/>
                </a:gdLst>
                <a:ahLst/>
                <a:cxnLst>
                  <a:cxn ang="0">
                    <a:pos x="T0" y="T1"/>
                  </a:cxn>
                  <a:cxn ang="0">
                    <a:pos x="T2" y="T3"/>
                  </a:cxn>
                  <a:cxn ang="0">
                    <a:pos x="T4" y="T5"/>
                  </a:cxn>
                  <a:cxn ang="0">
                    <a:pos x="T6" y="T7"/>
                  </a:cxn>
                </a:cxnLst>
                <a:rect l="0" t="0" r="r" b="b"/>
                <a:pathLst>
                  <a:path w="12" h="3">
                    <a:moveTo>
                      <a:pt x="3" y="3"/>
                    </a:moveTo>
                    <a:cubicBezTo>
                      <a:pt x="12" y="1"/>
                      <a:pt x="12" y="1"/>
                      <a:pt x="12" y="1"/>
                    </a:cubicBezTo>
                    <a:cubicBezTo>
                      <a:pt x="7" y="0"/>
                      <a:pt x="4" y="0"/>
                      <a:pt x="0" y="1"/>
                    </a:cubicBezTo>
                    <a:cubicBezTo>
                      <a:pt x="0" y="2"/>
                      <a:pt x="1" y="3"/>
                      <a:pt x="3"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52" name="Freeform 298"/>
              <p:cNvSpPr>
                <a:spLocks/>
              </p:cNvSpPr>
              <p:nvPr/>
            </p:nvSpPr>
            <p:spPr bwMode="auto">
              <a:xfrm>
                <a:off x="1397" y="632"/>
                <a:ext cx="47" cy="26"/>
              </a:xfrm>
              <a:custGeom>
                <a:avLst/>
                <a:gdLst>
                  <a:gd name="T0" fmla="*/ 12 w 20"/>
                  <a:gd name="T1" fmla="*/ 11 h 11"/>
                  <a:gd name="T2" fmla="*/ 20 w 20"/>
                  <a:gd name="T3" fmla="*/ 8 h 11"/>
                  <a:gd name="T4" fmla="*/ 0 w 20"/>
                  <a:gd name="T5" fmla="*/ 8 h 11"/>
                  <a:gd name="T6" fmla="*/ 12 w 20"/>
                  <a:gd name="T7" fmla="*/ 11 h 11"/>
                </a:gdLst>
                <a:ahLst/>
                <a:cxnLst>
                  <a:cxn ang="0">
                    <a:pos x="T0" y="T1"/>
                  </a:cxn>
                  <a:cxn ang="0">
                    <a:pos x="T2" y="T3"/>
                  </a:cxn>
                  <a:cxn ang="0">
                    <a:pos x="T4" y="T5"/>
                  </a:cxn>
                  <a:cxn ang="0">
                    <a:pos x="T6" y="T7"/>
                  </a:cxn>
                </a:cxnLst>
                <a:rect l="0" t="0" r="r" b="b"/>
                <a:pathLst>
                  <a:path w="20" h="11">
                    <a:moveTo>
                      <a:pt x="12" y="11"/>
                    </a:moveTo>
                    <a:cubicBezTo>
                      <a:pt x="20" y="8"/>
                      <a:pt x="20" y="8"/>
                      <a:pt x="20" y="8"/>
                    </a:cubicBezTo>
                    <a:cubicBezTo>
                      <a:pt x="20" y="8"/>
                      <a:pt x="0" y="0"/>
                      <a:pt x="0" y="8"/>
                    </a:cubicBezTo>
                    <a:cubicBezTo>
                      <a:pt x="0" y="10"/>
                      <a:pt x="12" y="11"/>
                      <a:pt x="12"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53" name="Freeform 299"/>
              <p:cNvSpPr>
                <a:spLocks/>
              </p:cNvSpPr>
              <p:nvPr/>
            </p:nvSpPr>
            <p:spPr bwMode="auto">
              <a:xfrm>
                <a:off x="766" y="991"/>
                <a:ext cx="17" cy="14"/>
              </a:xfrm>
              <a:custGeom>
                <a:avLst/>
                <a:gdLst>
                  <a:gd name="T0" fmla="*/ 0 w 7"/>
                  <a:gd name="T1" fmla="*/ 6 h 6"/>
                  <a:gd name="T2" fmla="*/ 2 w 7"/>
                  <a:gd name="T3" fmla="*/ 6 h 6"/>
                  <a:gd name="T4" fmla="*/ 7 w 7"/>
                  <a:gd name="T5" fmla="*/ 2 h 6"/>
                  <a:gd name="T6" fmla="*/ 5 w 7"/>
                  <a:gd name="T7" fmla="*/ 0 h 6"/>
                  <a:gd name="T8" fmla="*/ 0 w 7"/>
                  <a:gd name="T9" fmla="*/ 6 h 6"/>
                </a:gdLst>
                <a:ahLst/>
                <a:cxnLst>
                  <a:cxn ang="0">
                    <a:pos x="T0" y="T1"/>
                  </a:cxn>
                  <a:cxn ang="0">
                    <a:pos x="T2" y="T3"/>
                  </a:cxn>
                  <a:cxn ang="0">
                    <a:pos x="T4" y="T5"/>
                  </a:cxn>
                  <a:cxn ang="0">
                    <a:pos x="T6" y="T7"/>
                  </a:cxn>
                  <a:cxn ang="0">
                    <a:pos x="T8" y="T9"/>
                  </a:cxn>
                </a:cxnLst>
                <a:rect l="0" t="0" r="r" b="b"/>
                <a:pathLst>
                  <a:path w="7" h="6">
                    <a:moveTo>
                      <a:pt x="0" y="6"/>
                    </a:moveTo>
                    <a:cubicBezTo>
                      <a:pt x="2" y="6"/>
                      <a:pt x="2" y="6"/>
                      <a:pt x="2" y="6"/>
                    </a:cubicBezTo>
                    <a:cubicBezTo>
                      <a:pt x="5" y="4"/>
                      <a:pt x="5" y="3"/>
                      <a:pt x="7" y="2"/>
                    </a:cubicBezTo>
                    <a:cubicBezTo>
                      <a:pt x="5" y="0"/>
                      <a:pt x="5" y="0"/>
                      <a:pt x="5" y="0"/>
                    </a:cubicBezTo>
                    <a:cubicBezTo>
                      <a:pt x="3" y="1"/>
                      <a:pt x="1" y="4"/>
                      <a:pt x="0"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54" name="Freeform 300"/>
              <p:cNvSpPr>
                <a:spLocks/>
              </p:cNvSpPr>
              <p:nvPr/>
            </p:nvSpPr>
            <p:spPr bwMode="auto">
              <a:xfrm>
                <a:off x="776" y="1021"/>
                <a:ext cx="12" cy="24"/>
              </a:xfrm>
              <a:custGeom>
                <a:avLst/>
                <a:gdLst>
                  <a:gd name="T0" fmla="*/ 0 w 5"/>
                  <a:gd name="T1" fmla="*/ 4 h 10"/>
                  <a:gd name="T2" fmla="*/ 2 w 5"/>
                  <a:gd name="T3" fmla="*/ 10 h 10"/>
                  <a:gd name="T4" fmla="*/ 5 w 5"/>
                  <a:gd name="T5" fmla="*/ 10 h 10"/>
                  <a:gd name="T6" fmla="*/ 5 w 5"/>
                  <a:gd name="T7" fmla="*/ 0 h 10"/>
                  <a:gd name="T8" fmla="*/ 0 w 5"/>
                  <a:gd name="T9" fmla="*/ 4 h 10"/>
                </a:gdLst>
                <a:ahLst/>
                <a:cxnLst>
                  <a:cxn ang="0">
                    <a:pos x="T0" y="T1"/>
                  </a:cxn>
                  <a:cxn ang="0">
                    <a:pos x="T2" y="T3"/>
                  </a:cxn>
                  <a:cxn ang="0">
                    <a:pos x="T4" y="T5"/>
                  </a:cxn>
                  <a:cxn ang="0">
                    <a:pos x="T6" y="T7"/>
                  </a:cxn>
                  <a:cxn ang="0">
                    <a:pos x="T8" y="T9"/>
                  </a:cxn>
                </a:cxnLst>
                <a:rect l="0" t="0" r="r" b="b"/>
                <a:pathLst>
                  <a:path w="5" h="10">
                    <a:moveTo>
                      <a:pt x="0" y="4"/>
                    </a:moveTo>
                    <a:cubicBezTo>
                      <a:pt x="0" y="7"/>
                      <a:pt x="1" y="8"/>
                      <a:pt x="2" y="10"/>
                    </a:cubicBezTo>
                    <a:cubicBezTo>
                      <a:pt x="5" y="10"/>
                      <a:pt x="5" y="10"/>
                      <a:pt x="5" y="10"/>
                    </a:cubicBezTo>
                    <a:cubicBezTo>
                      <a:pt x="5" y="0"/>
                      <a:pt x="5" y="0"/>
                      <a:pt x="5" y="0"/>
                    </a:cubicBezTo>
                    <a:cubicBezTo>
                      <a:pt x="2" y="1"/>
                      <a:pt x="0" y="3"/>
                      <a:pt x="0"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55" name="Freeform 301"/>
              <p:cNvSpPr>
                <a:spLocks/>
              </p:cNvSpPr>
              <p:nvPr/>
            </p:nvSpPr>
            <p:spPr bwMode="auto">
              <a:xfrm>
                <a:off x="514" y="988"/>
                <a:ext cx="45" cy="31"/>
              </a:xfrm>
              <a:custGeom>
                <a:avLst/>
                <a:gdLst>
                  <a:gd name="T0" fmla="*/ 10 w 19"/>
                  <a:gd name="T1" fmla="*/ 0 h 13"/>
                  <a:gd name="T2" fmla="*/ 7 w 19"/>
                  <a:gd name="T3" fmla="*/ 5 h 13"/>
                  <a:gd name="T4" fmla="*/ 4 w 19"/>
                  <a:gd name="T5" fmla="*/ 5 h 13"/>
                  <a:gd name="T6" fmla="*/ 0 w 19"/>
                  <a:gd name="T7" fmla="*/ 7 h 13"/>
                  <a:gd name="T8" fmla="*/ 4 w 19"/>
                  <a:gd name="T9" fmla="*/ 13 h 13"/>
                  <a:gd name="T10" fmla="*/ 19 w 19"/>
                  <a:gd name="T11" fmla="*/ 2 h 13"/>
                  <a:gd name="T12" fmla="*/ 19 w 19"/>
                  <a:gd name="T13" fmla="*/ 0 h 13"/>
                  <a:gd name="T14" fmla="*/ 10 w 19"/>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3">
                    <a:moveTo>
                      <a:pt x="10" y="0"/>
                    </a:moveTo>
                    <a:cubicBezTo>
                      <a:pt x="10" y="2"/>
                      <a:pt x="9" y="5"/>
                      <a:pt x="7" y="5"/>
                    </a:cubicBezTo>
                    <a:cubicBezTo>
                      <a:pt x="6" y="5"/>
                      <a:pt x="5" y="5"/>
                      <a:pt x="4" y="5"/>
                    </a:cubicBezTo>
                    <a:cubicBezTo>
                      <a:pt x="2" y="5"/>
                      <a:pt x="0" y="5"/>
                      <a:pt x="0" y="7"/>
                    </a:cubicBezTo>
                    <a:cubicBezTo>
                      <a:pt x="0" y="10"/>
                      <a:pt x="2" y="13"/>
                      <a:pt x="4" y="13"/>
                    </a:cubicBezTo>
                    <a:cubicBezTo>
                      <a:pt x="6" y="8"/>
                      <a:pt x="15" y="3"/>
                      <a:pt x="19" y="2"/>
                    </a:cubicBezTo>
                    <a:cubicBezTo>
                      <a:pt x="19" y="1"/>
                      <a:pt x="19" y="1"/>
                      <a:pt x="19" y="0"/>
                    </a:cubicBezTo>
                    <a:cubicBezTo>
                      <a:pt x="15" y="1"/>
                      <a:pt x="11" y="3"/>
                      <a:pt x="1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56" name="Freeform 302"/>
              <p:cNvSpPr>
                <a:spLocks/>
              </p:cNvSpPr>
              <p:nvPr/>
            </p:nvSpPr>
            <p:spPr bwMode="auto">
              <a:xfrm>
                <a:off x="1629" y="3204"/>
                <a:ext cx="14" cy="9"/>
              </a:xfrm>
              <a:custGeom>
                <a:avLst/>
                <a:gdLst>
                  <a:gd name="T0" fmla="*/ 0 w 6"/>
                  <a:gd name="T1" fmla="*/ 1 h 4"/>
                  <a:gd name="T2" fmla="*/ 6 w 6"/>
                  <a:gd name="T3" fmla="*/ 1 h 4"/>
                  <a:gd name="T4" fmla="*/ 0 w 6"/>
                  <a:gd name="T5" fmla="*/ 1 h 4"/>
                </a:gdLst>
                <a:ahLst/>
                <a:cxnLst>
                  <a:cxn ang="0">
                    <a:pos x="T0" y="T1"/>
                  </a:cxn>
                  <a:cxn ang="0">
                    <a:pos x="T2" y="T3"/>
                  </a:cxn>
                  <a:cxn ang="0">
                    <a:pos x="T4" y="T5"/>
                  </a:cxn>
                </a:cxnLst>
                <a:rect l="0" t="0" r="r" b="b"/>
                <a:pathLst>
                  <a:path w="6" h="4">
                    <a:moveTo>
                      <a:pt x="0" y="1"/>
                    </a:moveTo>
                    <a:cubicBezTo>
                      <a:pt x="2" y="4"/>
                      <a:pt x="4" y="3"/>
                      <a:pt x="6" y="1"/>
                    </a:cubicBezTo>
                    <a:cubicBezTo>
                      <a:pt x="4" y="0"/>
                      <a:pt x="2" y="0"/>
                      <a:pt x="0" y="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57" name="Freeform 303"/>
              <p:cNvSpPr>
                <a:spLocks/>
              </p:cNvSpPr>
              <p:nvPr/>
            </p:nvSpPr>
            <p:spPr bwMode="auto">
              <a:xfrm>
                <a:off x="1588" y="3187"/>
                <a:ext cx="38" cy="12"/>
              </a:xfrm>
              <a:custGeom>
                <a:avLst/>
                <a:gdLst>
                  <a:gd name="T0" fmla="*/ 16 w 16"/>
                  <a:gd name="T1" fmla="*/ 2 h 5"/>
                  <a:gd name="T2" fmla="*/ 8 w 16"/>
                  <a:gd name="T3" fmla="*/ 2 h 5"/>
                  <a:gd name="T4" fmla="*/ 5 w 16"/>
                  <a:gd name="T5" fmla="*/ 0 h 5"/>
                  <a:gd name="T6" fmla="*/ 0 w 16"/>
                  <a:gd name="T7" fmla="*/ 2 h 5"/>
                  <a:gd name="T8" fmla="*/ 7 w 16"/>
                  <a:gd name="T9" fmla="*/ 3 h 5"/>
                  <a:gd name="T10" fmla="*/ 9 w 16"/>
                  <a:gd name="T11" fmla="*/ 5 h 5"/>
                  <a:gd name="T12" fmla="*/ 16 w 16"/>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16" h="5">
                    <a:moveTo>
                      <a:pt x="16" y="2"/>
                    </a:moveTo>
                    <a:cubicBezTo>
                      <a:pt x="8" y="2"/>
                      <a:pt x="8" y="2"/>
                      <a:pt x="8" y="2"/>
                    </a:cubicBezTo>
                    <a:cubicBezTo>
                      <a:pt x="7" y="1"/>
                      <a:pt x="6" y="0"/>
                      <a:pt x="5" y="0"/>
                    </a:cubicBezTo>
                    <a:cubicBezTo>
                      <a:pt x="3" y="0"/>
                      <a:pt x="1" y="2"/>
                      <a:pt x="0" y="2"/>
                    </a:cubicBezTo>
                    <a:cubicBezTo>
                      <a:pt x="3" y="2"/>
                      <a:pt x="5" y="3"/>
                      <a:pt x="7" y="3"/>
                    </a:cubicBezTo>
                    <a:cubicBezTo>
                      <a:pt x="7" y="4"/>
                      <a:pt x="8" y="4"/>
                      <a:pt x="9" y="5"/>
                    </a:cubicBezTo>
                    <a:cubicBezTo>
                      <a:pt x="10" y="2"/>
                      <a:pt x="15" y="4"/>
                      <a:pt x="16"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58" name="Freeform 304"/>
              <p:cNvSpPr>
                <a:spLocks/>
              </p:cNvSpPr>
              <p:nvPr/>
            </p:nvSpPr>
            <p:spPr bwMode="auto">
              <a:xfrm>
                <a:off x="1584" y="3176"/>
                <a:ext cx="14" cy="16"/>
              </a:xfrm>
              <a:custGeom>
                <a:avLst/>
                <a:gdLst>
                  <a:gd name="T0" fmla="*/ 6 w 6"/>
                  <a:gd name="T1" fmla="*/ 2 h 7"/>
                  <a:gd name="T2" fmla="*/ 4 w 6"/>
                  <a:gd name="T3" fmla="*/ 0 h 7"/>
                  <a:gd name="T4" fmla="*/ 0 w 6"/>
                  <a:gd name="T5" fmla="*/ 3 h 7"/>
                  <a:gd name="T6" fmla="*/ 6 w 6"/>
                  <a:gd name="T7" fmla="*/ 2 h 7"/>
                </a:gdLst>
                <a:ahLst/>
                <a:cxnLst>
                  <a:cxn ang="0">
                    <a:pos x="T0" y="T1"/>
                  </a:cxn>
                  <a:cxn ang="0">
                    <a:pos x="T2" y="T3"/>
                  </a:cxn>
                  <a:cxn ang="0">
                    <a:pos x="T4" y="T5"/>
                  </a:cxn>
                  <a:cxn ang="0">
                    <a:pos x="T6" y="T7"/>
                  </a:cxn>
                </a:cxnLst>
                <a:rect l="0" t="0" r="r" b="b"/>
                <a:pathLst>
                  <a:path w="6" h="7">
                    <a:moveTo>
                      <a:pt x="6" y="2"/>
                    </a:moveTo>
                    <a:cubicBezTo>
                      <a:pt x="6" y="2"/>
                      <a:pt x="4" y="1"/>
                      <a:pt x="4" y="0"/>
                    </a:cubicBezTo>
                    <a:cubicBezTo>
                      <a:pt x="2" y="1"/>
                      <a:pt x="0" y="1"/>
                      <a:pt x="0" y="3"/>
                    </a:cubicBezTo>
                    <a:cubicBezTo>
                      <a:pt x="0" y="7"/>
                      <a:pt x="5" y="5"/>
                      <a:pt x="6"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59" name="Freeform 305"/>
              <p:cNvSpPr>
                <a:spLocks/>
              </p:cNvSpPr>
              <p:nvPr/>
            </p:nvSpPr>
            <p:spPr bwMode="auto">
              <a:xfrm>
                <a:off x="1551" y="3159"/>
                <a:ext cx="21" cy="9"/>
              </a:xfrm>
              <a:custGeom>
                <a:avLst/>
                <a:gdLst>
                  <a:gd name="T0" fmla="*/ 5 w 9"/>
                  <a:gd name="T1" fmla="*/ 0 h 4"/>
                  <a:gd name="T2" fmla="*/ 0 w 9"/>
                  <a:gd name="T3" fmla="*/ 2 h 4"/>
                  <a:gd name="T4" fmla="*/ 3 w 9"/>
                  <a:gd name="T5" fmla="*/ 4 h 4"/>
                  <a:gd name="T6" fmla="*/ 9 w 9"/>
                  <a:gd name="T7" fmla="*/ 2 h 4"/>
                  <a:gd name="T8" fmla="*/ 5 w 9"/>
                  <a:gd name="T9" fmla="*/ 0 h 4"/>
                </a:gdLst>
                <a:ahLst/>
                <a:cxnLst>
                  <a:cxn ang="0">
                    <a:pos x="T0" y="T1"/>
                  </a:cxn>
                  <a:cxn ang="0">
                    <a:pos x="T2" y="T3"/>
                  </a:cxn>
                  <a:cxn ang="0">
                    <a:pos x="T4" y="T5"/>
                  </a:cxn>
                  <a:cxn ang="0">
                    <a:pos x="T6" y="T7"/>
                  </a:cxn>
                  <a:cxn ang="0">
                    <a:pos x="T8" y="T9"/>
                  </a:cxn>
                </a:cxnLst>
                <a:rect l="0" t="0" r="r" b="b"/>
                <a:pathLst>
                  <a:path w="9" h="4">
                    <a:moveTo>
                      <a:pt x="5" y="0"/>
                    </a:moveTo>
                    <a:cubicBezTo>
                      <a:pt x="4" y="0"/>
                      <a:pt x="2" y="2"/>
                      <a:pt x="0" y="2"/>
                    </a:cubicBezTo>
                    <a:cubicBezTo>
                      <a:pt x="1" y="3"/>
                      <a:pt x="2" y="4"/>
                      <a:pt x="3" y="4"/>
                    </a:cubicBezTo>
                    <a:cubicBezTo>
                      <a:pt x="5" y="4"/>
                      <a:pt x="7" y="3"/>
                      <a:pt x="9" y="2"/>
                    </a:cubicBezTo>
                    <a:cubicBezTo>
                      <a:pt x="8" y="1"/>
                      <a:pt x="7" y="0"/>
                      <a:pt x="5"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60" name="Freeform 306"/>
              <p:cNvSpPr>
                <a:spLocks/>
              </p:cNvSpPr>
              <p:nvPr/>
            </p:nvSpPr>
            <p:spPr bwMode="auto">
              <a:xfrm>
                <a:off x="1546" y="3147"/>
                <a:ext cx="21" cy="7"/>
              </a:xfrm>
              <a:custGeom>
                <a:avLst/>
                <a:gdLst>
                  <a:gd name="T0" fmla="*/ 5 w 9"/>
                  <a:gd name="T1" fmla="*/ 0 h 3"/>
                  <a:gd name="T2" fmla="*/ 0 w 9"/>
                  <a:gd name="T3" fmla="*/ 3 h 3"/>
                  <a:gd name="T4" fmla="*/ 9 w 9"/>
                  <a:gd name="T5" fmla="*/ 2 h 3"/>
                  <a:gd name="T6" fmla="*/ 5 w 9"/>
                  <a:gd name="T7" fmla="*/ 0 h 3"/>
                </a:gdLst>
                <a:ahLst/>
                <a:cxnLst>
                  <a:cxn ang="0">
                    <a:pos x="T0" y="T1"/>
                  </a:cxn>
                  <a:cxn ang="0">
                    <a:pos x="T2" y="T3"/>
                  </a:cxn>
                  <a:cxn ang="0">
                    <a:pos x="T4" y="T5"/>
                  </a:cxn>
                  <a:cxn ang="0">
                    <a:pos x="T6" y="T7"/>
                  </a:cxn>
                </a:cxnLst>
                <a:rect l="0" t="0" r="r" b="b"/>
                <a:pathLst>
                  <a:path w="9" h="3">
                    <a:moveTo>
                      <a:pt x="5" y="0"/>
                    </a:moveTo>
                    <a:cubicBezTo>
                      <a:pt x="2" y="0"/>
                      <a:pt x="1" y="2"/>
                      <a:pt x="0" y="3"/>
                    </a:cubicBezTo>
                    <a:cubicBezTo>
                      <a:pt x="4" y="3"/>
                      <a:pt x="7" y="3"/>
                      <a:pt x="9" y="2"/>
                    </a:cubicBezTo>
                    <a:cubicBezTo>
                      <a:pt x="7" y="1"/>
                      <a:pt x="6" y="0"/>
                      <a:pt x="5"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61" name="Freeform 307"/>
              <p:cNvSpPr>
                <a:spLocks/>
              </p:cNvSpPr>
              <p:nvPr/>
            </p:nvSpPr>
            <p:spPr bwMode="auto">
              <a:xfrm>
                <a:off x="1482" y="2956"/>
                <a:ext cx="14" cy="26"/>
              </a:xfrm>
              <a:custGeom>
                <a:avLst/>
                <a:gdLst>
                  <a:gd name="T0" fmla="*/ 6 w 6"/>
                  <a:gd name="T1" fmla="*/ 9 h 11"/>
                  <a:gd name="T2" fmla="*/ 4 w 6"/>
                  <a:gd name="T3" fmla="*/ 2 h 11"/>
                  <a:gd name="T4" fmla="*/ 2 w 6"/>
                  <a:gd name="T5" fmla="*/ 0 h 11"/>
                  <a:gd name="T6" fmla="*/ 0 w 6"/>
                  <a:gd name="T7" fmla="*/ 4 h 11"/>
                  <a:gd name="T8" fmla="*/ 4 w 6"/>
                  <a:gd name="T9" fmla="*/ 11 h 11"/>
                  <a:gd name="T10" fmla="*/ 6 w 6"/>
                  <a:gd name="T11" fmla="*/ 9 h 11"/>
                </a:gdLst>
                <a:ahLst/>
                <a:cxnLst>
                  <a:cxn ang="0">
                    <a:pos x="T0" y="T1"/>
                  </a:cxn>
                  <a:cxn ang="0">
                    <a:pos x="T2" y="T3"/>
                  </a:cxn>
                  <a:cxn ang="0">
                    <a:pos x="T4" y="T5"/>
                  </a:cxn>
                  <a:cxn ang="0">
                    <a:pos x="T6" y="T7"/>
                  </a:cxn>
                  <a:cxn ang="0">
                    <a:pos x="T8" y="T9"/>
                  </a:cxn>
                  <a:cxn ang="0">
                    <a:pos x="T10" y="T11"/>
                  </a:cxn>
                </a:cxnLst>
                <a:rect l="0" t="0" r="r" b="b"/>
                <a:pathLst>
                  <a:path w="6" h="11">
                    <a:moveTo>
                      <a:pt x="6" y="9"/>
                    </a:moveTo>
                    <a:cubicBezTo>
                      <a:pt x="6" y="6"/>
                      <a:pt x="4" y="5"/>
                      <a:pt x="4" y="2"/>
                    </a:cubicBezTo>
                    <a:cubicBezTo>
                      <a:pt x="4" y="1"/>
                      <a:pt x="3" y="0"/>
                      <a:pt x="2" y="0"/>
                    </a:cubicBezTo>
                    <a:cubicBezTo>
                      <a:pt x="1" y="1"/>
                      <a:pt x="0" y="2"/>
                      <a:pt x="0" y="4"/>
                    </a:cubicBezTo>
                    <a:cubicBezTo>
                      <a:pt x="0" y="6"/>
                      <a:pt x="2" y="11"/>
                      <a:pt x="4" y="11"/>
                    </a:cubicBezTo>
                    <a:cubicBezTo>
                      <a:pt x="5" y="11"/>
                      <a:pt x="6" y="10"/>
                      <a:pt x="6"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62" name="Freeform 308"/>
              <p:cNvSpPr>
                <a:spLocks/>
              </p:cNvSpPr>
              <p:nvPr/>
            </p:nvSpPr>
            <p:spPr bwMode="auto">
              <a:xfrm>
                <a:off x="1501" y="3013"/>
                <a:ext cx="12" cy="14"/>
              </a:xfrm>
              <a:custGeom>
                <a:avLst/>
                <a:gdLst>
                  <a:gd name="T0" fmla="*/ 4 w 5"/>
                  <a:gd name="T1" fmla="*/ 0 h 6"/>
                  <a:gd name="T2" fmla="*/ 0 w 5"/>
                  <a:gd name="T3" fmla="*/ 6 h 6"/>
                  <a:gd name="T4" fmla="*/ 3 w 5"/>
                  <a:gd name="T5" fmla="*/ 6 h 6"/>
                  <a:gd name="T6" fmla="*/ 5 w 5"/>
                  <a:gd name="T7" fmla="*/ 4 h 6"/>
                  <a:gd name="T8" fmla="*/ 4 w 5"/>
                  <a:gd name="T9" fmla="*/ 0 h 6"/>
                </a:gdLst>
                <a:ahLst/>
                <a:cxnLst>
                  <a:cxn ang="0">
                    <a:pos x="T0" y="T1"/>
                  </a:cxn>
                  <a:cxn ang="0">
                    <a:pos x="T2" y="T3"/>
                  </a:cxn>
                  <a:cxn ang="0">
                    <a:pos x="T4" y="T5"/>
                  </a:cxn>
                  <a:cxn ang="0">
                    <a:pos x="T6" y="T7"/>
                  </a:cxn>
                  <a:cxn ang="0">
                    <a:pos x="T8" y="T9"/>
                  </a:cxn>
                </a:cxnLst>
                <a:rect l="0" t="0" r="r" b="b"/>
                <a:pathLst>
                  <a:path w="5" h="6">
                    <a:moveTo>
                      <a:pt x="4" y="0"/>
                    </a:moveTo>
                    <a:cubicBezTo>
                      <a:pt x="1" y="2"/>
                      <a:pt x="0" y="4"/>
                      <a:pt x="0" y="6"/>
                    </a:cubicBezTo>
                    <a:cubicBezTo>
                      <a:pt x="3" y="6"/>
                      <a:pt x="3" y="6"/>
                      <a:pt x="3" y="6"/>
                    </a:cubicBezTo>
                    <a:cubicBezTo>
                      <a:pt x="5" y="4"/>
                      <a:pt x="5" y="4"/>
                      <a:pt x="5" y="4"/>
                    </a:cubicBezTo>
                    <a:cubicBezTo>
                      <a:pt x="5" y="3"/>
                      <a:pt x="4" y="1"/>
                      <a:pt x="4"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63" name="Freeform 309"/>
              <p:cNvSpPr>
                <a:spLocks/>
              </p:cNvSpPr>
              <p:nvPr/>
            </p:nvSpPr>
            <p:spPr bwMode="auto">
              <a:xfrm>
                <a:off x="1501" y="3076"/>
                <a:ext cx="21" cy="19"/>
              </a:xfrm>
              <a:custGeom>
                <a:avLst/>
                <a:gdLst>
                  <a:gd name="T0" fmla="*/ 5 w 9"/>
                  <a:gd name="T1" fmla="*/ 3 h 8"/>
                  <a:gd name="T2" fmla="*/ 3 w 9"/>
                  <a:gd name="T3" fmla="*/ 0 h 8"/>
                  <a:gd name="T4" fmla="*/ 9 w 9"/>
                  <a:gd name="T5" fmla="*/ 8 h 8"/>
                  <a:gd name="T6" fmla="*/ 5 w 9"/>
                  <a:gd name="T7" fmla="*/ 3 h 8"/>
                </a:gdLst>
                <a:ahLst/>
                <a:cxnLst>
                  <a:cxn ang="0">
                    <a:pos x="T0" y="T1"/>
                  </a:cxn>
                  <a:cxn ang="0">
                    <a:pos x="T2" y="T3"/>
                  </a:cxn>
                  <a:cxn ang="0">
                    <a:pos x="T4" y="T5"/>
                  </a:cxn>
                  <a:cxn ang="0">
                    <a:pos x="T6" y="T7"/>
                  </a:cxn>
                </a:cxnLst>
                <a:rect l="0" t="0" r="r" b="b"/>
                <a:pathLst>
                  <a:path w="9" h="8">
                    <a:moveTo>
                      <a:pt x="5" y="3"/>
                    </a:moveTo>
                    <a:cubicBezTo>
                      <a:pt x="3" y="0"/>
                      <a:pt x="3" y="0"/>
                      <a:pt x="3" y="0"/>
                    </a:cubicBezTo>
                    <a:cubicBezTo>
                      <a:pt x="0" y="2"/>
                      <a:pt x="5" y="8"/>
                      <a:pt x="9" y="8"/>
                    </a:cubicBezTo>
                    <a:cubicBezTo>
                      <a:pt x="9" y="4"/>
                      <a:pt x="7" y="3"/>
                      <a:pt x="5"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64" name="Freeform 310"/>
              <p:cNvSpPr>
                <a:spLocks/>
              </p:cNvSpPr>
              <p:nvPr/>
            </p:nvSpPr>
            <p:spPr bwMode="auto">
              <a:xfrm>
                <a:off x="1522" y="3095"/>
                <a:ext cx="12" cy="14"/>
              </a:xfrm>
              <a:custGeom>
                <a:avLst/>
                <a:gdLst>
                  <a:gd name="T0" fmla="*/ 4 w 5"/>
                  <a:gd name="T1" fmla="*/ 2 h 6"/>
                  <a:gd name="T2" fmla="*/ 1 w 5"/>
                  <a:gd name="T3" fmla="*/ 0 h 6"/>
                  <a:gd name="T4" fmla="*/ 0 w 5"/>
                  <a:gd name="T5" fmla="*/ 3 h 6"/>
                  <a:gd name="T6" fmla="*/ 2 w 5"/>
                  <a:gd name="T7" fmla="*/ 6 h 6"/>
                  <a:gd name="T8" fmla="*/ 4 w 5"/>
                  <a:gd name="T9" fmla="*/ 2 h 6"/>
                </a:gdLst>
                <a:ahLst/>
                <a:cxnLst>
                  <a:cxn ang="0">
                    <a:pos x="T0" y="T1"/>
                  </a:cxn>
                  <a:cxn ang="0">
                    <a:pos x="T2" y="T3"/>
                  </a:cxn>
                  <a:cxn ang="0">
                    <a:pos x="T4" y="T5"/>
                  </a:cxn>
                  <a:cxn ang="0">
                    <a:pos x="T6" y="T7"/>
                  </a:cxn>
                  <a:cxn ang="0">
                    <a:pos x="T8" y="T9"/>
                  </a:cxn>
                </a:cxnLst>
                <a:rect l="0" t="0" r="r" b="b"/>
                <a:pathLst>
                  <a:path w="5" h="6">
                    <a:moveTo>
                      <a:pt x="4" y="2"/>
                    </a:moveTo>
                    <a:cubicBezTo>
                      <a:pt x="1" y="0"/>
                      <a:pt x="1" y="0"/>
                      <a:pt x="1" y="0"/>
                    </a:cubicBezTo>
                    <a:cubicBezTo>
                      <a:pt x="0" y="0"/>
                      <a:pt x="0" y="2"/>
                      <a:pt x="0" y="3"/>
                    </a:cubicBezTo>
                    <a:cubicBezTo>
                      <a:pt x="0" y="4"/>
                      <a:pt x="0" y="6"/>
                      <a:pt x="2" y="6"/>
                    </a:cubicBezTo>
                    <a:cubicBezTo>
                      <a:pt x="5" y="6"/>
                      <a:pt x="4" y="3"/>
                      <a:pt x="4"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65" name="Freeform 311"/>
              <p:cNvSpPr>
                <a:spLocks/>
              </p:cNvSpPr>
              <p:nvPr/>
            </p:nvSpPr>
            <p:spPr bwMode="auto">
              <a:xfrm>
                <a:off x="1522" y="3114"/>
                <a:ext cx="14" cy="10"/>
              </a:xfrm>
              <a:custGeom>
                <a:avLst/>
                <a:gdLst>
                  <a:gd name="T0" fmla="*/ 6 w 6"/>
                  <a:gd name="T1" fmla="*/ 3 h 4"/>
                  <a:gd name="T2" fmla="*/ 6 w 6"/>
                  <a:gd name="T3" fmla="*/ 0 h 4"/>
                  <a:gd name="T4" fmla="*/ 0 w 6"/>
                  <a:gd name="T5" fmla="*/ 3 h 4"/>
                  <a:gd name="T6" fmla="*/ 6 w 6"/>
                  <a:gd name="T7" fmla="*/ 3 h 4"/>
                </a:gdLst>
                <a:ahLst/>
                <a:cxnLst>
                  <a:cxn ang="0">
                    <a:pos x="T0" y="T1"/>
                  </a:cxn>
                  <a:cxn ang="0">
                    <a:pos x="T2" y="T3"/>
                  </a:cxn>
                  <a:cxn ang="0">
                    <a:pos x="T4" y="T5"/>
                  </a:cxn>
                  <a:cxn ang="0">
                    <a:pos x="T6" y="T7"/>
                  </a:cxn>
                </a:cxnLst>
                <a:rect l="0" t="0" r="r" b="b"/>
                <a:pathLst>
                  <a:path w="6" h="4">
                    <a:moveTo>
                      <a:pt x="6" y="3"/>
                    </a:moveTo>
                    <a:cubicBezTo>
                      <a:pt x="6" y="0"/>
                      <a:pt x="6" y="0"/>
                      <a:pt x="6" y="0"/>
                    </a:cubicBezTo>
                    <a:cubicBezTo>
                      <a:pt x="1" y="0"/>
                      <a:pt x="3" y="2"/>
                      <a:pt x="0" y="3"/>
                    </a:cubicBezTo>
                    <a:cubicBezTo>
                      <a:pt x="1" y="4"/>
                      <a:pt x="4" y="3"/>
                      <a:pt x="6"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66" name="Freeform 312"/>
              <p:cNvSpPr>
                <a:spLocks/>
              </p:cNvSpPr>
              <p:nvPr/>
            </p:nvSpPr>
            <p:spPr bwMode="auto">
              <a:xfrm>
                <a:off x="1614" y="3199"/>
                <a:ext cx="24" cy="7"/>
              </a:xfrm>
              <a:custGeom>
                <a:avLst/>
                <a:gdLst>
                  <a:gd name="T0" fmla="*/ 10 w 10"/>
                  <a:gd name="T1" fmla="*/ 0 h 3"/>
                  <a:gd name="T2" fmla="*/ 0 w 10"/>
                  <a:gd name="T3" fmla="*/ 0 h 3"/>
                  <a:gd name="T4" fmla="*/ 2 w 10"/>
                  <a:gd name="T5" fmla="*/ 3 h 3"/>
                  <a:gd name="T6" fmla="*/ 10 w 10"/>
                  <a:gd name="T7" fmla="*/ 0 h 3"/>
                </a:gdLst>
                <a:ahLst/>
                <a:cxnLst>
                  <a:cxn ang="0">
                    <a:pos x="T0" y="T1"/>
                  </a:cxn>
                  <a:cxn ang="0">
                    <a:pos x="T2" y="T3"/>
                  </a:cxn>
                  <a:cxn ang="0">
                    <a:pos x="T4" y="T5"/>
                  </a:cxn>
                  <a:cxn ang="0">
                    <a:pos x="T6" y="T7"/>
                  </a:cxn>
                </a:cxnLst>
                <a:rect l="0" t="0" r="r" b="b"/>
                <a:pathLst>
                  <a:path w="10" h="3">
                    <a:moveTo>
                      <a:pt x="10" y="0"/>
                    </a:moveTo>
                    <a:cubicBezTo>
                      <a:pt x="0" y="0"/>
                      <a:pt x="0" y="0"/>
                      <a:pt x="0" y="0"/>
                    </a:cubicBezTo>
                    <a:cubicBezTo>
                      <a:pt x="0" y="2"/>
                      <a:pt x="1" y="2"/>
                      <a:pt x="2" y="3"/>
                    </a:cubicBezTo>
                    <a:cubicBezTo>
                      <a:pt x="4" y="1"/>
                      <a:pt x="9" y="2"/>
                      <a:pt x="1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67" name="Freeform 313"/>
              <p:cNvSpPr>
                <a:spLocks/>
              </p:cNvSpPr>
              <p:nvPr/>
            </p:nvSpPr>
            <p:spPr bwMode="auto">
              <a:xfrm>
                <a:off x="1581" y="1914"/>
                <a:ext cx="14" cy="17"/>
              </a:xfrm>
              <a:custGeom>
                <a:avLst/>
                <a:gdLst>
                  <a:gd name="T0" fmla="*/ 0 w 6"/>
                  <a:gd name="T1" fmla="*/ 5 h 7"/>
                  <a:gd name="T2" fmla="*/ 2 w 6"/>
                  <a:gd name="T3" fmla="*/ 7 h 7"/>
                  <a:gd name="T4" fmla="*/ 6 w 6"/>
                  <a:gd name="T5" fmla="*/ 3 h 7"/>
                  <a:gd name="T6" fmla="*/ 6 w 6"/>
                  <a:gd name="T7" fmla="*/ 0 h 7"/>
                  <a:gd name="T8" fmla="*/ 3 w 6"/>
                  <a:gd name="T9" fmla="*/ 0 h 7"/>
                  <a:gd name="T10" fmla="*/ 0 w 6"/>
                  <a:gd name="T11" fmla="*/ 5 h 7"/>
                </a:gdLst>
                <a:ahLst/>
                <a:cxnLst>
                  <a:cxn ang="0">
                    <a:pos x="T0" y="T1"/>
                  </a:cxn>
                  <a:cxn ang="0">
                    <a:pos x="T2" y="T3"/>
                  </a:cxn>
                  <a:cxn ang="0">
                    <a:pos x="T4" y="T5"/>
                  </a:cxn>
                  <a:cxn ang="0">
                    <a:pos x="T6" y="T7"/>
                  </a:cxn>
                  <a:cxn ang="0">
                    <a:pos x="T8" y="T9"/>
                  </a:cxn>
                  <a:cxn ang="0">
                    <a:pos x="T10" y="T11"/>
                  </a:cxn>
                </a:cxnLst>
                <a:rect l="0" t="0" r="r" b="b"/>
                <a:pathLst>
                  <a:path w="6" h="7">
                    <a:moveTo>
                      <a:pt x="0" y="5"/>
                    </a:moveTo>
                    <a:cubicBezTo>
                      <a:pt x="2" y="7"/>
                      <a:pt x="2" y="7"/>
                      <a:pt x="2" y="7"/>
                    </a:cubicBezTo>
                    <a:cubicBezTo>
                      <a:pt x="3" y="7"/>
                      <a:pt x="6" y="4"/>
                      <a:pt x="6" y="3"/>
                    </a:cubicBezTo>
                    <a:cubicBezTo>
                      <a:pt x="6" y="3"/>
                      <a:pt x="6" y="1"/>
                      <a:pt x="6" y="0"/>
                    </a:cubicBezTo>
                    <a:cubicBezTo>
                      <a:pt x="3" y="0"/>
                      <a:pt x="3" y="0"/>
                      <a:pt x="3" y="0"/>
                    </a:cubicBezTo>
                    <a:cubicBezTo>
                      <a:pt x="2" y="2"/>
                      <a:pt x="0" y="3"/>
                      <a:pt x="0"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68" name="Freeform 314"/>
              <p:cNvSpPr>
                <a:spLocks/>
              </p:cNvSpPr>
              <p:nvPr/>
            </p:nvSpPr>
            <p:spPr bwMode="auto">
              <a:xfrm>
                <a:off x="1695" y="1201"/>
                <a:ext cx="14" cy="21"/>
              </a:xfrm>
              <a:custGeom>
                <a:avLst/>
                <a:gdLst>
                  <a:gd name="T0" fmla="*/ 6 w 6"/>
                  <a:gd name="T1" fmla="*/ 0 h 9"/>
                  <a:gd name="T2" fmla="*/ 0 w 6"/>
                  <a:gd name="T3" fmla="*/ 5 h 9"/>
                  <a:gd name="T4" fmla="*/ 0 w 6"/>
                  <a:gd name="T5" fmla="*/ 9 h 9"/>
                  <a:gd name="T6" fmla="*/ 6 w 6"/>
                  <a:gd name="T7" fmla="*/ 0 h 9"/>
                </a:gdLst>
                <a:ahLst/>
                <a:cxnLst>
                  <a:cxn ang="0">
                    <a:pos x="T0" y="T1"/>
                  </a:cxn>
                  <a:cxn ang="0">
                    <a:pos x="T2" y="T3"/>
                  </a:cxn>
                  <a:cxn ang="0">
                    <a:pos x="T4" y="T5"/>
                  </a:cxn>
                  <a:cxn ang="0">
                    <a:pos x="T6" y="T7"/>
                  </a:cxn>
                </a:cxnLst>
                <a:rect l="0" t="0" r="r" b="b"/>
                <a:pathLst>
                  <a:path w="6" h="9">
                    <a:moveTo>
                      <a:pt x="6" y="0"/>
                    </a:moveTo>
                    <a:cubicBezTo>
                      <a:pt x="4" y="1"/>
                      <a:pt x="0" y="3"/>
                      <a:pt x="0" y="5"/>
                    </a:cubicBezTo>
                    <a:cubicBezTo>
                      <a:pt x="0" y="6"/>
                      <a:pt x="0" y="8"/>
                      <a:pt x="0" y="9"/>
                    </a:cubicBezTo>
                    <a:cubicBezTo>
                      <a:pt x="4" y="6"/>
                      <a:pt x="6" y="4"/>
                      <a:pt x="6"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69" name="Freeform 315"/>
              <p:cNvSpPr>
                <a:spLocks/>
              </p:cNvSpPr>
              <p:nvPr/>
            </p:nvSpPr>
            <p:spPr bwMode="auto">
              <a:xfrm>
                <a:off x="1650" y="1201"/>
                <a:ext cx="35" cy="19"/>
              </a:xfrm>
              <a:custGeom>
                <a:avLst/>
                <a:gdLst>
                  <a:gd name="T0" fmla="*/ 6 w 15"/>
                  <a:gd name="T1" fmla="*/ 0 h 8"/>
                  <a:gd name="T2" fmla="*/ 0 w 15"/>
                  <a:gd name="T3" fmla="*/ 4 h 8"/>
                  <a:gd name="T4" fmla="*/ 11 w 15"/>
                  <a:gd name="T5" fmla="*/ 8 h 8"/>
                  <a:gd name="T6" fmla="*/ 15 w 15"/>
                  <a:gd name="T7" fmla="*/ 6 h 8"/>
                  <a:gd name="T8" fmla="*/ 6 w 15"/>
                  <a:gd name="T9" fmla="*/ 0 h 8"/>
                </a:gdLst>
                <a:ahLst/>
                <a:cxnLst>
                  <a:cxn ang="0">
                    <a:pos x="T0" y="T1"/>
                  </a:cxn>
                  <a:cxn ang="0">
                    <a:pos x="T2" y="T3"/>
                  </a:cxn>
                  <a:cxn ang="0">
                    <a:pos x="T4" y="T5"/>
                  </a:cxn>
                  <a:cxn ang="0">
                    <a:pos x="T6" y="T7"/>
                  </a:cxn>
                  <a:cxn ang="0">
                    <a:pos x="T8" y="T9"/>
                  </a:cxn>
                </a:cxnLst>
                <a:rect l="0" t="0" r="r" b="b"/>
                <a:pathLst>
                  <a:path w="15" h="8">
                    <a:moveTo>
                      <a:pt x="6" y="0"/>
                    </a:moveTo>
                    <a:cubicBezTo>
                      <a:pt x="4" y="1"/>
                      <a:pt x="1" y="3"/>
                      <a:pt x="0" y="4"/>
                    </a:cubicBezTo>
                    <a:cubicBezTo>
                      <a:pt x="4" y="7"/>
                      <a:pt x="6" y="8"/>
                      <a:pt x="11" y="8"/>
                    </a:cubicBezTo>
                    <a:cubicBezTo>
                      <a:pt x="12" y="8"/>
                      <a:pt x="14" y="8"/>
                      <a:pt x="15" y="6"/>
                    </a:cubicBezTo>
                    <a:cubicBezTo>
                      <a:pt x="11" y="4"/>
                      <a:pt x="6" y="4"/>
                      <a:pt x="6"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70" name="Freeform 316"/>
              <p:cNvSpPr>
                <a:spLocks/>
              </p:cNvSpPr>
              <p:nvPr/>
            </p:nvSpPr>
            <p:spPr bwMode="auto">
              <a:xfrm>
                <a:off x="1473" y="1314"/>
                <a:ext cx="33" cy="12"/>
              </a:xfrm>
              <a:custGeom>
                <a:avLst/>
                <a:gdLst>
                  <a:gd name="T0" fmla="*/ 8 w 14"/>
                  <a:gd name="T1" fmla="*/ 5 h 5"/>
                  <a:gd name="T2" fmla="*/ 14 w 14"/>
                  <a:gd name="T3" fmla="*/ 0 h 5"/>
                  <a:gd name="T4" fmla="*/ 0 w 14"/>
                  <a:gd name="T5" fmla="*/ 5 h 5"/>
                  <a:gd name="T6" fmla="*/ 8 w 14"/>
                  <a:gd name="T7" fmla="*/ 5 h 5"/>
                </a:gdLst>
                <a:ahLst/>
                <a:cxnLst>
                  <a:cxn ang="0">
                    <a:pos x="T0" y="T1"/>
                  </a:cxn>
                  <a:cxn ang="0">
                    <a:pos x="T2" y="T3"/>
                  </a:cxn>
                  <a:cxn ang="0">
                    <a:pos x="T4" y="T5"/>
                  </a:cxn>
                  <a:cxn ang="0">
                    <a:pos x="T6" y="T7"/>
                  </a:cxn>
                </a:cxnLst>
                <a:rect l="0" t="0" r="r" b="b"/>
                <a:pathLst>
                  <a:path w="14" h="5">
                    <a:moveTo>
                      <a:pt x="8" y="5"/>
                    </a:moveTo>
                    <a:cubicBezTo>
                      <a:pt x="10" y="2"/>
                      <a:pt x="13" y="3"/>
                      <a:pt x="14" y="0"/>
                    </a:cubicBezTo>
                    <a:cubicBezTo>
                      <a:pt x="11" y="0"/>
                      <a:pt x="1" y="1"/>
                      <a:pt x="0" y="5"/>
                    </a:cubicBezTo>
                    <a:lnTo>
                      <a:pt x="8" y="5"/>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71" name="Freeform 317"/>
              <p:cNvSpPr>
                <a:spLocks/>
              </p:cNvSpPr>
              <p:nvPr/>
            </p:nvSpPr>
            <p:spPr bwMode="auto">
              <a:xfrm>
                <a:off x="1345" y="1593"/>
                <a:ext cx="19" cy="26"/>
              </a:xfrm>
              <a:custGeom>
                <a:avLst/>
                <a:gdLst>
                  <a:gd name="T0" fmla="*/ 8 w 8"/>
                  <a:gd name="T1" fmla="*/ 8 h 11"/>
                  <a:gd name="T2" fmla="*/ 6 w 8"/>
                  <a:gd name="T3" fmla="*/ 2 h 11"/>
                  <a:gd name="T4" fmla="*/ 3 w 8"/>
                  <a:gd name="T5" fmla="*/ 0 h 11"/>
                  <a:gd name="T6" fmla="*/ 0 w 8"/>
                  <a:gd name="T7" fmla="*/ 0 h 11"/>
                  <a:gd name="T8" fmla="*/ 3 w 8"/>
                  <a:gd name="T9" fmla="*/ 2 h 11"/>
                  <a:gd name="T10" fmla="*/ 6 w 8"/>
                  <a:gd name="T11" fmla="*/ 4 h 11"/>
                  <a:gd name="T12" fmla="*/ 7 w 8"/>
                  <a:gd name="T13" fmla="*/ 11 h 11"/>
                  <a:gd name="T14" fmla="*/ 8 w 8"/>
                  <a:gd name="T15" fmla="*/ 8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1">
                    <a:moveTo>
                      <a:pt x="8" y="8"/>
                    </a:moveTo>
                    <a:cubicBezTo>
                      <a:pt x="8" y="5"/>
                      <a:pt x="7" y="4"/>
                      <a:pt x="6" y="2"/>
                    </a:cubicBezTo>
                    <a:cubicBezTo>
                      <a:pt x="5" y="2"/>
                      <a:pt x="4" y="0"/>
                      <a:pt x="3" y="0"/>
                    </a:cubicBezTo>
                    <a:cubicBezTo>
                      <a:pt x="0" y="0"/>
                      <a:pt x="0" y="0"/>
                      <a:pt x="0" y="0"/>
                    </a:cubicBezTo>
                    <a:cubicBezTo>
                      <a:pt x="3" y="2"/>
                      <a:pt x="3" y="2"/>
                      <a:pt x="3" y="2"/>
                    </a:cubicBezTo>
                    <a:cubicBezTo>
                      <a:pt x="3" y="3"/>
                      <a:pt x="5" y="4"/>
                      <a:pt x="6" y="4"/>
                    </a:cubicBezTo>
                    <a:cubicBezTo>
                      <a:pt x="5" y="5"/>
                      <a:pt x="6" y="8"/>
                      <a:pt x="7" y="11"/>
                    </a:cubicBezTo>
                    <a:cubicBezTo>
                      <a:pt x="7" y="11"/>
                      <a:pt x="8" y="9"/>
                      <a:pt x="8"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72" name="Freeform 318"/>
              <p:cNvSpPr>
                <a:spLocks/>
              </p:cNvSpPr>
              <p:nvPr/>
            </p:nvSpPr>
            <p:spPr bwMode="auto">
              <a:xfrm>
                <a:off x="1338" y="1628"/>
                <a:ext cx="19" cy="31"/>
              </a:xfrm>
              <a:custGeom>
                <a:avLst/>
                <a:gdLst>
                  <a:gd name="T0" fmla="*/ 3 w 8"/>
                  <a:gd name="T1" fmla="*/ 2 h 13"/>
                  <a:gd name="T2" fmla="*/ 1 w 8"/>
                  <a:gd name="T3" fmla="*/ 0 h 13"/>
                  <a:gd name="T4" fmla="*/ 0 w 8"/>
                  <a:gd name="T5" fmla="*/ 5 h 13"/>
                  <a:gd name="T6" fmla="*/ 3 w 8"/>
                  <a:gd name="T7" fmla="*/ 13 h 13"/>
                  <a:gd name="T8" fmla="*/ 3 w 8"/>
                  <a:gd name="T9" fmla="*/ 2 h 13"/>
                </a:gdLst>
                <a:ahLst/>
                <a:cxnLst>
                  <a:cxn ang="0">
                    <a:pos x="T0" y="T1"/>
                  </a:cxn>
                  <a:cxn ang="0">
                    <a:pos x="T2" y="T3"/>
                  </a:cxn>
                  <a:cxn ang="0">
                    <a:pos x="T4" y="T5"/>
                  </a:cxn>
                  <a:cxn ang="0">
                    <a:pos x="T6" y="T7"/>
                  </a:cxn>
                  <a:cxn ang="0">
                    <a:pos x="T8" y="T9"/>
                  </a:cxn>
                </a:cxnLst>
                <a:rect l="0" t="0" r="r" b="b"/>
                <a:pathLst>
                  <a:path w="8" h="13">
                    <a:moveTo>
                      <a:pt x="3" y="2"/>
                    </a:moveTo>
                    <a:cubicBezTo>
                      <a:pt x="2" y="2"/>
                      <a:pt x="1" y="1"/>
                      <a:pt x="1" y="0"/>
                    </a:cubicBezTo>
                    <a:cubicBezTo>
                      <a:pt x="0" y="1"/>
                      <a:pt x="0" y="3"/>
                      <a:pt x="0" y="5"/>
                    </a:cubicBezTo>
                    <a:cubicBezTo>
                      <a:pt x="0" y="7"/>
                      <a:pt x="1" y="11"/>
                      <a:pt x="3" y="13"/>
                    </a:cubicBezTo>
                    <a:cubicBezTo>
                      <a:pt x="4" y="11"/>
                      <a:pt x="8" y="2"/>
                      <a:pt x="3"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73" name="Freeform 319"/>
              <p:cNvSpPr>
                <a:spLocks/>
              </p:cNvSpPr>
              <p:nvPr/>
            </p:nvSpPr>
            <p:spPr bwMode="auto">
              <a:xfrm>
                <a:off x="1364" y="1624"/>
                <a:ext cx="12" cy="16"/>
              </a:xfrm>
              <a:custGeom>
                <a:avLst/>
                <a:gdLst>
                  <a:gd name="T0" fmla="*/ 5 w 5"/>
                  <a:gd name="T1" fmla="*/ 4 h 7"/>
                  <a:gd name="T2" fmla="*/ 0 w 5"/>
                  <a:gd name="T3" fmla="*/ 0 h 7"/>
                  <a:gd name="T4" fmla="*/ 3 w 5"/>
                  <a:gd name="T5" fmla="*/ 7 h 7"/>
                  <a:gd name="T6" fmla="*/ 5 w 5"/>
                  <a:gd name="T7" fmla="*/ 4 h 7"/>
                </a:gdLst>
                <a:ahLst/>
                <a:cxnLst>
                  <a:cxn ang="0">
                    <a:pos x="T0" y="T1"/>
                  </a:cxn>
                  <a:cxn ang="0">
                    <a:pos x="T2" y="T3"/>
                  </a:cxn>
                  <a:cxn ang="0">
                    <a:pos x="T4" y="T5"/>
                  </a:cxn>
                  <a:cxn ang="0">
                    <a:pos x="T6" y="T7"/>
                  </a:cxn>
                </a:cxnLst>
                <a:rect l="0" t="0" r="r" b="b"/>
                <a:pathLst>
                  <a:path w="5" h="7">
                    <a:moveTo>
                      <a:pt x="5" y="4"/>
                    </a:moveTo>
                    <a:cubicBezTo>
                      <a:pt x="3" y="4"/>
                      <a:pt x="1" y="2"/>
                      <a:pt x="0" y="0"/>
                    </a:cubicBezTo>
                    <a:cubicBezTo>
                      <a:pt x="0" y="3"/>
                      <a:pt x="1" y="4"/>
                      <a:pt x="3" y="7"/>
                    </a:cubicBezTo>
                    <a:cubicBezTo>
                      <a:pt x="4" y="6"/>
                      <a:pt x="5" y="5"/>
                      <a:pt x="5"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74" name="Freeform 320"/>
              <p:cNvSpPr>
                <a:spLocks/>
              </p:cNvSpPr>
              <p:nvPr/>
            </p:nvSpPr>
            <p:spPr bwMode="auto">
              <a:xfrm>
                <a:off x="1945" y="776"/>
                <a:ext cx="26" cy="21"/>
              </a:xfrm>
              <a:custGeom>
                <a:avLst/>
                <a:gdLst>
                  <a:gd name="T0" fmla="*/ 11 w 11"/>
                  <a:gd name="T1" fmla="*/ 5 h 9"/>
                  <a:gd name="T2" fmla="*/ 0 w 11"/>
                  <a:gd name="T3" fmla="*/ 0 h 9"/>
                  <a:gd name="T4" fmla="*/ 0 w 11"/>
                  <a:gd name="T5" fmla="*/ 5 h 9"/>
                  <a:gd name="T6" fmla="*/ 11 w 11"/>
                  <a:gd name="T7" fmla="*/ 5 h 9"/>
                </a:gdLst>
                <a:ahLst/>
                <a:cxnLst>
                  <a:cxn ang="0">
                    <a:pos x="T0" y="T1"/>
                  </a:cxn>
                  <a:cxn ang="0">
                    <a:pos x="T2" y="T3"/>
                  </a:cxn>
                  <a:cxn ang="0">
                    <a:pos x="T4" y="T5"/>
                  </a:cxn>
                  <a:cxn ang="0">
                    <a:pos x="T6" y="T7"/>
                  </a:cxn>
                </a:cxnLst>
                <a:rect l="0" t="0" r="r" b="b"/>
                <a:pathLst>
                  <a:path w="11" h="9">
                    <a:moveTo>
                      <a:pt x="11" y="5"/>
                    </a:moveTo>
                    <a:cubicBezTo>
                      <a:pt x="9" y="1"/>
                      <a:pt x="5" y="0"/>
                      <a:pt x="0" y="0"/>
                    </a:cubicBezTo>
                    <a:cubicBezTo>
                      <a:pt x="0" y="3"/>
                      <a:pt x="0" y="2"/>
                      <a:pt x="0" y="5"/>
                    </a:cubicBezTo>
                    <a:cubicBezTo>
                      <a:pt x="0" y="9"/>
                      <a:pt x="9" y="7"/>
                      <a:pt x="11"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75" name="Freeform 321"/>
              <p:cNvSpPr>
                <a:spLocks/>
              </p:cNvSpPr>
              <p:nvPr/>
            </p:nvSpPr>
            <p:spPr bwMode="auto">
              <a:xfrm>
                <a:off x="1950" y="736"/>
                <a:ext cx="16" cy="14"/>
              </a:xfrm>
              <a:custGeom>
                <a:avLst/>
                <a:gdLst>
                  <a:gd name="T0" fmla="*/ 3 w 7"/>
                  <a:gd name="T1" fmla="*/ 0 h 6"/>
                  <a:gd name="T2" fmla="*/ 3 w 7"/>
                  <a:gd name="T3" fmla="*/ 2 h 6"/>
                  <a:gd name="T4" fmla="*/ 0 w 7"/>
                  <a:gd name="T5" fmla="*/ 5 h 6"/>
                  <a:gd name="T6" fmla="*/ 7 w 7"/>
                  <a:gd name="T7" fmla="*/ 6 h 6"/>
                  <a:gd name="T8" fmla="*/ 3 w 7"/>
                  <a:gd name="T9" fmla="*/ 0 h 6"/>
                </a:gdLst>
                <a:ahLst/>
                <a:cxnLst>
                  <a:cxn ang="0">
                    <a:pos x="T0" y="T1"/>
                  </a:cxn>
                  <a:cxn ang="0">
                    <a:pos x="T2" y="T3"/>
                  </a:cxn>
                  <a:cxn ang="0">
                    <a:pos x="T4" y="T5"/>
                  </a:cxn>
                  <a:cxn ang="0">
                    <a:pos x="T6" y="T7"/>
                  </a:cxn>
                  <a:cxn ang="0">
                    <a:pos x="T8" y="T9"/>
                  </a:cxn>
                </a:cxnLst>
                <a:rect l="0" t="0" r="r" b="b"/>
                <a:pathLst>
                  <a:path w="7" h="6">
                    <a:moveTo>
                      <a:pt x="3" y="0"/>
                    </a:moveTo>
                    <a:cubicBezTo>
                      <a:pt x="3" y="2"/>
                      <a:pt x="3" y="2"/>
                      <a:pt x="3" y="2"/>
                    </a:cubicBezTo>
                    <a:cubicBezTo>
                      <a:pt x="0" y="5"/>
                      <a:pt x="0" y="5"/>
                      <a:pt x="0" y="5"/>
                    </a:cubicBezTo>
                    <a:cubicBezTo>
                      <a:pt x="7" y="6"/>
                      <a:pt x="7" y="6"/>
                      <a:pt x="7" y="6"/>
                    </a:cubicBezTo>
                    <a:cubicBezTo>
                      <a:pt x="7" y="4"/>
                      <a:pt x="7" y="2"/>
                      <a:pt x="3"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76" name="Freeform 322"/>
              <p:cNvSpPr>
                <a:spLocks/>
              </p:cNvSpPr>
              <p:nvPr/>
            </p:nvSpPr>
            <p:spPr bwMode="auto">
              <a:xfrm>
                <a:off x="1820" y="660"/>
                <a:ext cx="28" cy="17"/>
              </a:xfrm>
              <a:custGeom>
                <a:avLst/>
                <a:gdLst>
                  <a:gd name="T0" fmla="*/ 4 w 12"/>
                  <a:gd name="T1" fmla="*/ 7 h 7"/>
                  <a:gd name="T2" fmla="*/ 12 w 12"/>
                  <a:gd name="T3" fmla="*/ 5 h 7"/>
                  <a:gd name="T4" fmla="*/ 0 w 12"/>
                  <a:gd name="T5" fmla="*/ 0 h 7"/>
                  <a:gd name="T6" fmla="*/ 0 w 12"/>
                  <a:gd name="T7" fmla="*/ 2 h 7"/>
                  <a:gd name="T8" fmla="*/ 4 w 12"/>
                  <a:gd name="T9" fmla="*/ 2 h 7"/>
                  <a:gd name="T10" fmla="*/ 4 w 12"/>
                  <a:gd name="T11" fmla="*/ 7 h 7"/>
                </a:gdLst>
                <a:ahLst/>
                <a:cxnLst>
                  <a:cxn ang="0">
                    <a:pos x="T0" y="T1"/>
                  </a:cxn>
                  <a:cxn ang="0">
                    <a:pos x="T2" y="T3"/>
                  </a:cxn>
                  <a:cxn ang="0">
                    <a:pos x="T4" y="T5"/>
                  </a:cxn>
                  <a:cxn ang="0">
                    <a:pos x="T6" y="T7"/>
                  </a:cxn>
                  <a:cxn ang="0">
                    <a:pos x="T8" y="T9"/>
                  </a:cxn>
                  <a:cxn ang="0">
                    <a:pos x="T10" y="T11"/>
                  </a:cxn>
                </a:cxnLst>
                <a:rect l="0" t="0" r="r" b="b"/>
                <a:pathLst>
                  <a:path w="12" h="7">
                    <a:moveTo>
                      <a:pt x="4" y="7"/>
                    </a:moveTo>
                    <a:cubicBezTo>
                      <a:pt x="6" y="7"/>
                      <a:pt x="7" y="5"/>
                      <a:pt x="12" y="5"/>
                    </a:cubicBezTo>
                    <a:cubicBezTo>
                      <a:pt x="11" y="1"/>
                      <a:pt x="5" y="1"/>
                      <a:pt x="0" y="0"/>
                    </a:cubicBezTo>
                    <a:cubicBezTo>
                      <a:pt x="0" y="2"/>
                      <a:pt x="0" y="2"/>
                      <a:pt x="0" y="2"/>
                    </a:cubicBezTo>
                    <a:cubicBezTo>
                      <a:pt x="4" y="2"/>
                      <a:pt x="4" y="2"/>
                      <a:pt x="4" y="2"/>
                    </a:cubicBezTo>
                    <a:cubicBezTo>
                      <a:pt x="3" y="4"/>
                      <a:pt x="3" y="7"/>
                      <a:pt x="4"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77" name="Freeform 323"/>
              <p:cNvSpPr>
                <a:spLocks/>
              </p:cNvSpPr>
              <p:nvPr/>
            </p:nvSpPr>
            <p:spPr bwMode="auto">
              <a:xfrm>
                <a:off x="2221" y="580"/>
                <a:ext cx="3"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lnTo>
                      <a:pt x="0"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78" name="Freeform 324"/>
              <p:cNvSpPr>
                <a:spLocks/>
              </p:cNvSpPr>
              <p:nvPr/>
            </p:nvSpPr>
            <p:spPr bwMode="auto">
              <a:xfrm>
                <a:off x="1626" y="577"/>
                <a:ext cx="841" cy="381"/>
              </a:xfrm>
              <a:custGeom>
                <a:avLst/>
                <a:gdLst>
                  <a:gd name="T0" fmla="*/ 283 w 356"/>
                  <a:gd name="T1" fmla="*/ 84 h 161"/>
                  <a:gd name="T2" fmla="*/ 281 w 356"/>
                  <a:gd name="T3" fmla="*/ 82 h 161"/>
                  <a:gd name="T4" fmla="*/ 279 w 356"/>
                  <a:gd name="T5" fmla="*/ 74 h 161"/>
                  <a:gd name="T6" fmla="*/ 289 w 356"/>
                  <a:gd name="T7" fmla="*/ 76 h 161"/>
                  <a:gd name="T8" fmla="*/ 299 w 356"/>
                  <a:gd name="T9" fmla="*/ 78 h 161"/>
                  <a:gd name="T10" fmla="*/ 302 w 356"/>
                  <a:gd name="T11" fmla="*/ 74 h 161"/>
                  <a:gd name="T12" fmla="*/ 298 w 356"/>
                  <a:gd name="T13" fmla="*/ 69 h 161"/>
                  <a:gd name="T14" fmla="*/ 304 w 356"/>
                  <a:gd name="T15" fmla="*/ 62 h 161"/>
                  <a:gd name="T16" fmla="*/ 317 w 356"/>
                  <a:gd name="T17" fmla="*/ 54 h 161"/>
                  <a:gd name="T18" fmla="*/ 316 w 356"/>
                  <a:gd name="T19" fmla="*/ 45 h 161"/>
                  <a:gd name="T20" fmla="*/ 311 w 356"/>
                  <a:gd name="T21" fmla="*/ 37 h 161"/>
                  <a:gd name="T22" fmla="*/ 329 w 356"/>
                  <a:gd name="T23" fmla="*/ 30 h 161"/>
                  <a:gd name="T24" fmla="*/ 316 w 356"/>
                  <a:gd name="T25" fmla="*/ 30 h 161"/>
                  <a:gd name="T26" fmla="*/ 323 w 356"/>
                  <a:gd name="T27" fmla="*/ 22 h 161"/>
                  <a:gd name="T28" fmla="*/ 356 w 356"/>
                  <a:gd name="T29" fmla="*/ 12 h 161"/>
                  <a:gd name="T30" fmla="*/ 309 w 356"/>
                  <a:gd name="T31" fmla="*/ 15 h 161"/>
                  <a:gd name="T32" fmla="*/ 294 w 356"/>
                  <a:gd name="T33" fmla="*/ 3 h 161"/>
                  <a:gd name="T34" fmla="*/ 253 w 356"/>
                  <a:gd name="T35" fmla="*/ 1 h 161"/>
                  <a:gd name="T36" fmla="*/ 236 w 356"/>
                  <a:gd name="T37" fmla="*/ 2 h 161"/>
                  <a:gd name="T38" fmla="*/ 219 w 356"/>
                  <a:gd name="T39" fmla="*/ 13 h 161"/>
                  <a:gd name="T40" fmla="*/ 209 w 356"/>
                  <a:gd name="T41" fmla="*/ 7 h 161"/>
                  <a:gd name="T42" fmla="*/ 192 w 356"/>
                  <a:gd name="T43" fmla="*/ 11 h 161"/>
                  <a:gd name="T44" fmla="*/ 161 w 356"/>
                  <a:gd name="T45" fmla="*/ 6 h 161"/>
                  <a:gd name="T46" fmla="*/ 154 w 356"/>
                  <a:gd name="T47" fmla="*/ 7 h 161"/>
                  <a:gd name="T48" fmla="*/ 123 w 356"/>
                  <a:gd name="T49" fmla="*/ 3 h 161"/>
                  <a:gd name="T50" fmla="*/ 97 w 356"/>
                  <a:gd name="T51" fmla="*/ 8 h 161"/>
                  <a:gd name="T52" fmla="*/ 84 w 356"/>
                  <a:gd name="T53" fmla="*/ 5 h 161"/>
                  <a:gd name="T54" fmla="*/ 57 w 356"/>
                  <a:gd name="T55" fmla="*/ 9 h 161"/>
                  <a:gd name="T56" fmla="*/ 74 w 356"/>
                  <a:gd name="T57" fmla="*/ 18 h 161"/>
                  <a:gd name="T58" fmla="*/ 58 w 356"/>
                  <a:gd name="T59" fmla="*/ 19 h 161"/>
                  <a:gd name="T60" fmla="*/ 52 w 356"/>
                  <a:gd name="T61" fmla="*/ 22 h 161"/>
                  <a:gd name="T62" fmla="*/ 41 w 356"/>
                  <a:gd name="T63" fmla="*/ 28 h 161"/>
                  <a:gd name="T64" fmla="*/ 31 w 356"/>
                  <a:gd name="T65" fmla="*/ 31 h 161"/>
                  <a:gd name="T66" fmla="*/ 20 w 356"/>
                  <a:gd name="T67" fmla="*/ 35 h 161"/>
                  <a:gd name="T68" fmla="*/ 31 w 356"/>
                  <a:gd name="T69" fmla="*/ 42 h 161"/>
                  <a:gd name="T70" fmla="*/ 51 w 356"/>
                  <a:gd name="T71" fmla="*/ 37 h 161"/>
                  <a:gd name="T72" fmla="*/ 65 w 356"/>
                  <a:gd name="T73" fmla="*/ 36 h 161"/>
                  <a:gd name="T74" fmla="*/ 74 w 356"/>
                  <a:gd name="T75" fmla="*/ 26 h 161"/>
                  <a:gd name="T76" fmla="*/ 113 w 356"/>
                  <a:gd name="T77" fmla="*/ 19 h 161"/>
                  <a:gd name="T78" fmla="*/ 121 w 356"/>
                  <a:gd name="T79" fmla="*/ 18 h 161"/>
                  <a:gd name="T80" fmla="*/ 105 w 356"/>
                  <a:gd name="T81" fmla="*/ 26 h 161"/>
                  <a:gd name="T82" fmla="*/ 93 w 356"/>
                  <a:gd name="T83" fmla="*/ 33 h 161"/>
                  <a:gd name="T84" fmla="*/ 91 w 356"/>
                  <a:gd name="T85" fmla="*/ 42 h 161"/>
                  <a:gd name="T86" fmla="*/ 115 w 356"/>
                  <a:gd name="T87" fmla="*/ 42 h 161"/>
                  <a:gd name="T88" fmla="*/ 141 w 356"/>
                  <a:gd name="T89" fmla="*/ 59 h 161"/>
                  <a:gd name="T90" fmla="*/ 154 w 356"/>
                  <a:gd name="T91" fmla="*/ 77 h 161"/>
                  <a:gd name="T92" fmla="*/ 137 w 356"/>
                  <a:gd name="T93" fmla="*/ 79 h 161"/>
                  <a:gd name="T94" fmla="*/ 140 w 356"/>
                  <a:gd name="T95" fmla="*/ 95 h 161"/>
                  <a:gd name="T96" fmla="*/ 131 w 356"/>
                  <a:gd name="T97" fmla="*/ 109 h 161"/>
                  <a:gd name="T98" fmla="*/ 134 w 356"/>
                  <a:gd name="T99" fmla="*/ 120 h 161"/>
                  <a:gd name="T100" fmla="*/ 140 w 356"/>
                  <a:gd name="T101" fmla="*/ 140 h 161"/>
                  <a:gd name="T102" fmla="*/ 164 w 356"/>
                  <a:gd name="T103" fmla="*/ 161 h 161"/>
                  <a:gd name="T104" fmla="*/ 187 w 356"/>
                  <a:gd name="T105" fmla="*/ 133 h 161"/>
                  <a:gd name="T106" fmla="*/ 197 w 356"/>
                  <a:gd name="T107" fmla="*/ 118 h 161"/>
                  <a:gd name="T108" fmla="*/ 240 w 356"/>
                  <a:gd name="T109" fmla="*/ 100 h 161"/>
                  <a:gd name="T110" fmla="*/ 271 w 356"/>
                  <a:gd name="T111" fmla="*/ 9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6" h="161">
                    <a:moveTo>
                      <a:pt x="297" y="84"/>
                    </a:moveTo>
                    <a:cubicBezTo>
                      <a:pt x="295" y="84"/>
                      <a:pt x="291" y="85"/>
                      <a:pt x="290" y="82"/>
                    </a:cubicBezTo>
                    <a:cubicBezTo>
                      <a:pt x="286" y="83"/>
                      <a:pt x="287" y="84"/>
                      <a:pt x="283" y="84"/>
                    </a:cubicBezTo>
                    <a:cubicBezTo>
                      <a:pt x="278" y="84"/>
                      <a:pt x="274" y="83"/>
                      <a:pt x="269" y="84"/>
                    </a:cubicBezTo>
                    <a:cubicBezTo>
                      <a:pt x="270" y="84"/>
                      <a:pt x="266" y="78"/>
                      <a:pt x="268" y="78"/>
                    </a:cubicBezTo>
                    <a:cubicBezTo>
                      <a:pt x="268" y="78"/>
                      <a:pt x="281" y="86"/>
                      <a:pt x="281" y="82"/>
                    </a:cubicBezTo>
                    <a:cubicBezTo>
                      <a:pt x="281" y="81"/>
                      <a:pt x="281" y="81"/>
                      <a:pt x="281" y="80"/>
                    </a:cubicBezTo>
                    <a:cubicBezTo>
                      <a:pt x="283" y="80"/>
                      <a:pt x="283" y="80"/>
                      <a:pt x="283" y="80"/>
                    </a:cubicBezTo>
                    <a:cubicBezTo>
                      <a:pt x="283" y="77"/>
                      <a:pt x="281" y="74"/>
                      <a:pt x="279" y="74"/>
                    </a:cubicBezTo>
                    <a:cubicBezTo>
                      <a:pt x="275" y="73"/>
                      <a:pt x="270" y="75"/>
                      <a:pt x="270" y="71"/>
                    </a:cubicBezTo>
                    <a:cubicBezTo>
                      <a:pt x="273" y="72"/>
                      <a:pt x="273" y="72"/>
                      <a:pt x="276" y="72"/>
                    </a:cubicBezTo>
                    <a:cubicBezTo>
                      <a:pt x="281" y="72"/>
                      <a:pt x="283" y="74"/>
                      <a:pt x="289" y="76"/>
                    </a:cubicBezTo>
                    <a:cubicBezTo>
                      <a:pt x="289" y="77"/>
                      <a:pt x="289" y="81"/>
                      <a:pt x="291" y="83"/>
                    </a:cubicBezTo>
                    <a:cubicBezTo>
                      <a:pt x="291" y="80"/>
                      <a:pt x="294" y="80"/>
                      <a:pt x="295" y="78"/>
                    </a:cubicBezTo>
                    <a:cubicBezTo>
                      <a:pt x="299" y="78"/>
                      <a:pt x="299" y="78"/>
                      <a:pt x="299" y="78"/>
                    </a:cubicBezTo>
                    <a:cubicBezTo>
                      <a:pt x="298" y="80"/>
                      <a:pt x="298" y="83"/>
                      <a:pt x="299" y="83"/>
                    </a:cubicBezTo>
                    <a:cubicBezTo>
                      <a:pt x="299" y="82"/>
                      <a:pt x="300" y="78"/>
                      <a:pt x="302" y="77"/>
                    </a:cubicBezTo>
                    <a:cubicBezTo>
                      <a:pt x="302" y="74"/>
                      <a:pt x="302" y="74"/>
                      <a:pt x="302" y="74"/>
                    </a:cubicBezTo>
                    <a:cubicBezTo>
                      <a:pt x="295" y="74"/>
                      <a:pt x="294" y="69"/>
                      <a:pt x="291" y="65"/>
                    </a:cubicBezTo>
                    <a:cubicBezTo>
                      <a:pt x="292" y="65"/>
                      <a:pt x="293" y="65"/>
                      <a:pt x="295" y="65"/>
                    </a:cubicBezTo>
                    <a:cubicBezTo>
                      <a:pt x="295" y="65"/>
                      <a:pt x="295" y="69"/>
                      <a:pt x="298" y="69"/>
                    </a:cubicBezTo>
                    <a:cubicBezTo>
                      <a:pt x="300" y="69"/>
                      <a:pt x="302" y="65"/>
                      <a:pt x="302" y="64"/>
                    </a:cubicBezTo>
                    <a:cubicBezTo>
                      <a:pt x="302" y="62"/>
                      <a:pt x="300" y="60"/>
                      <a:pt x="300" y="59"/>
                    </a:cubicBezTo>
                    <a:cubicBezTo>
                      <a:pt x="301" y="60"/>
                      <a:pt x="303" y="62"/>
                      <a:pt x="304" y="62"/>
                    </a:cubicBezTo>
                    <a:cubicBezTo>
                      <a:pt x="307" y="62"/>
                      <a:pt x="310" y="60"/>
                      <a:pt x="310" y="59"/>
                    </a:cubicBezTo>
                    <a:cubicBezTo>
                      <a:pt x="310" y="57"/>
                      <a:pt x="309" y="56"/>
                      <a:pt x="310" y="55"/>
                    </a:cubicBezTo>
                    <a:cubicBezTo>
                      <a:pt x="312" y="55"/>
                      <a:pt x="315" y="55"/>
                      <a:pt x="317" y="54"/>
                    </a:cubicBezTo>
                    <a:cubicBezTo>
                      <a:pt x="315" y="54"/>
                      <a:pt x="311" y="53"/>
                      <a:pt x="311" y="48"/>
                    </a:cubicBezTo>
                    <a:cubicBezTo>
                      <a:pt x="316" y="48"/>
                      <a:pt x="316" y="48"/>
                      <a:pt x="316" y="48"/>
                    </a:cubicBezTo>
                    <a:cubicBezTo>
                      <a:pt x="316" y="48"/>
                      <a:pt x="316" y="46"/>
                      <a:pt x="316" y="45"/>
                    </a:cubicBezTo>
                    <a:cubicBezTo>
                      <a:pt x="316" y="42"/>
                      <a:pt x="312" y="42"/>
                      <a:pt x="310" y="40"/>
                    </a:cubicBezTo>
                    <a:cubicBezTo>
                      <a:pt x="311" y="40"/>
                      <a:pt x="311" y="40"/>
                      <a:pt x="312" y="40"/>
                    </a:cubicBezTo>
                    <a:cubicBezTo>
                      <a:pt x="312" y="39"/>
                      <a:pt x="311" y="38"/>
                      <a:pt x="311" y="37"/>
                    </a:cubicBezTo>
                    <a:cubicBezTo>
                      <a:pt x="319" y="37"/>
                      <a:pt x="319" y="37"/>
                      <a:pt x="319" y="37"/>
                    </a:cubicBezTo>
                    <a:cubicBezTo>
                      <a:pt x="319" y="41"/>
                      <a:pt x="319" y="43"/>
                      <a:pt x="321" y="46"/>
                    </a:cubicBezTo>
                    <a:cubicBezTo>
                      <a:pt x="323" y="40"/>
                      <a:pt x="328" y="37"/>
                      <a:pt x="329" y="30"/>
                    </a:cubicBezTo>
                    <a:cubicBezTo>
                      <a:pt x="328" y="31"/>
                      <a:pt x="323" y="36"/>
                      <a:pt x="321" y="36"/>
                    </a:cubicBezTo>
                    <a:cubicBezTo>
                      <a:pt x="320" y="34"/>
                      <a:pt x="321" y="32"/>
                      <a:pt x="321" y="30"/>
                    </a:cubicBezTo>
                    <a:cubicBezTo>
                      <a:pt x="316" y="30"/>
                      <a:pt x="316" y="30"/>
                      <a:pt x="316" y="30"/>
                    </a:cubicBezTo>
                    <a:cubicBezTo>
                      <a:pt x="315" y="30"/>
                      <a:pt x="313" y="31"/>
                      <a:pt x="312" y="32"/>
                    </a:cubicBezTo>
                    <a:cubicBezTo>
                      <a:pt x="311" y="30"/>
                      <a:pt x="311" y="30"/>
                      <a:pt x="311" y="30"/>
                    </a:cubicBezTo>
                    <a:cubicBezTo>
                      <a:pt x="314" y="27"/>
                      <a:pt x="323" y="29"/>
                      <a:pt x="323" y="22"/>
                    </a:cubicBezTo>
                    <a:cubicBezTo>
                      <a:pt x="323" y="22"/>
                      <a:pt x="324" y="22"/>
                      <a:pt x="325" y="21"/>
                    </a:cubicBezTo>
                    <a:cubicBezTo>
                      <a:pt x="323" y="20"/>
                      <a:pt x="328" y="18"/>
                      <a:pt x="336" y="18"/>
                    </a:cubicBezTo>
                    <a:cubicBezTo>
                      <a:pt x="329" y="18"/>
                      <a:pt x="346" y="17"/>
                      <a:pt x="356" y="12"/>
                    </a:cubicBezTo>
                    <a:cubicBezTo>
                      <a:pt x="354" y="11"/>
                      <a:pt x="352" y="10"/>
                      <a:pt x="348" y="9"/>
                    </a:cubicBezTo>
                    <a:cubicBezTo>
                      <a:pt x="348" y="9"/>
                      <a:pt x="339" y="9"/>
                      <a:pt x="333" y="9"/>
                    </a:cubicBezTo>
                    <a:cubicBezTo>
                      <a:pt x="326" y="13"/>
                      <a:pt x="317" y="12"/>
                      <a:pt x="309" y="15"/>
                    </a:cubicBezTo>
                    <a:cubicBezTo>
                      <a:pt x="311" y="14"/>
                      <a:pt x="314" y="4"/>
                      <a:pt x="314" y="4"/>
                    </a:cubicBezTo>
                    <a:cubicBezTo>
                      <a:pt x="311" y="6"/>
                      <a:pt x="306" y="4"/>
                      <a:pt x="300" y="4"/>
                    </a:cubicBezTo>
                    <a:cubicBezTo>
                      <a:pt x="299" y="4"/>
                      <a:pt x="297" y="3"/>
                      <a:pt x="294" y="3"/>
                    </a:cubicBezTo>
                    <a:cubicBezTo>
                      <a:pt x="295" y="3"/>
                      <a:pt x="296" y="3"/>
                      <a:pt x="297" y="2"/>
                    </a:cubicBezTo>
                    <a:cubicBezTo>
                      <a:pt x="292" y="0"/>
                      <a:pt x="293" y="2"/>
                      <a:pt x="286" y="2"/>
                    </a:cubicBezTo>
                    <a:cubicBezTo>
                      <a:pt x="280" y="2"/>
                      <a:pt x="263" y="1"/>
                      <a:pt x="253" y="1"/>
                    </a:cubicBezTo>
                    <a:cubicBezTo>
                      <a:pt x="253" y="2"/>
                      <a:pt x="254" y="3"/>
                      <a:pt x="254" y="3"/>
                    </a:cubicBezTo>
                    <a:cubicBezTo>
                      <a:pt x="248" y="3"/>
                      <a:pt x="242" y="5"/>
                      <a:pt x="234" y="5"/>
                    </a:cubicBezTo>
                    <a:cubicBezTo>
                      <a:pt x="234" y="5"/>
                      <a:pt x="236" y="3"/>
                      <a:pt x="236" y="2"/>
                    </a:cubicBezTo>
                    <a:cubicBezTo>
                      <a:pt x="221" y="2"/>
                      <a:pt x="221" y="2"/>
                      <a:pt x="221" y="2"/>
                    </a:cubicBezTo>
                    <a:cubicBezTo>
                      <a:pt x="222" y="2"/>
                      <a:pt x="225" y="7"/>
                      <a:pt x="226" y="7"/>
                    </a:cubicBezTo>
                    <a:cubicBezTo>
                      <a:pt x="225" y="11"/>
                      <a:pt x="222" y="11"/>
                      <a:pt x="219" y="13"/>
                    </a:cubicBezTo>
                    <a:cubicBezTo>
                      <a:pt x="217" y="9"/>
                      <a:pt x="217" y="9"/>
                      <a:pt x="217" y="9"/>
                    </a:cubicBezTo>
                    <a:cubicBezTo>
                      <a:pt x="213" y="10"/>
                      <a:pt x="211" y="9"/>
                      <a:pt x="208" y="9"/>
                    </a:cubicBezTo>
                    <a:cubicBezTo>
                      <a:pt x="208" y="8"/>
                      <a:pt x="209" y="7"/>
                      <a:pt x="209" y="7"/>
                    </a:cubicBezTo>
                    <a:cubicBezTo>
                      <a:pt x="206" y="7"/>
                      <a:pt x="205" y="7"/>
                      <a:pt x="202" y="7"/>
                    </a:cubicBezTo>
                    <a:cubicBezTo>
                      <a:pt x="199" y="7"/>
                      <a:pt x="197" y="7"/>
                      <a:pt x="197" y="11"/>
                    </a:cubicBezTo>
                    <a:cubicBezTo>
                      <a:pt x="196" y="11"/>
                      <a:pt x="194" y="11"/>
                      <a:pt x="192" y="11"/>
                    </a:cubicBezTo>
                    <a:cubicBezTo>
                      <a:pt x="190" y="11"/>
                      <a:pt x="189" y="9"/>
                      <a:pt x="189" y="8"/>
                    </a:cubicBezTo>
                    <a:cubicBezTo>
                      <a:pt x="188" y="9"/>
                      <a:pt x="183" y="11"/>
                      <a:pt x="183" y="9"/>
                    </a:cubicBezTo>
                    <a:cubicBezTo>
                      <a:pt x="183" y="7"/>
                      <a:pt x="163" y="9"/>
                      <a:pt x="161" y="6"/>
                    </a:cubicBezTo>
                    <a:cubicBezTo>
                      <a:pt x="164" y="11"/>
                      <a:pt x="164" y="11"/>
                      <a:pt x="164" y="11"/>
                    </a:cubicBezTo>
                    <a:cubicBezTo>
                      <a:pt x="152" y="11"/>
                      <a:pt x="152" y="11"/>
                      <a:pt x="152" y="11"/>
                    </a:cubicBezTo>
                    <a:cubicBezTo>
                      <a:pt x="148" y="12"/>
                      <a:pt x="151" y="13"/>
                      <a:pt x="154" y="7"/>
                    </a:cubicBezTo>
                    <a:cubicBezTo>
                      <a:pt x="148" y="6"/>
                      <a:pt x="145" y="5"/>
                      <a:pt x="140" y="5"/>
                    </a:cubicBezTo>
                    <a:cubicBezTo>
                      <a:pt x="136" y="5"/>
                      <a:pt x="136" y="5"/>
                      <a:pt x="134" y="5"/>
                    </a:cubicBezTo>
                    <a:cubicBezTo>
                      <a:pt x="131" y="5"/>
                      <a:pt x="126" y="3"/>
                      <a:pt x="123" y="3"/>
                    </a:cubicBezTo>
                    <a:cubicBezTo>
                      <a:pt x="115" y="3"/>
                      <a:pt x="112" y="7"/>
                      <a:pt x="106" y="7"/>
                    </a:cubicBezTo>
                    <a:cubicBezTo>
                      <a:pt x="104" y="7"/>
                      <a:pt x="103" y="4"/>
                      <a:pt x="102" y="4"/>
                    </a:cubicBezTo>
                    <a:cubicBezTo>
                      <a:pt x="99" y="4"/>
                      <a:pt x="97" y="7"/>
                      <a:pt x="97" y="8"/>
                    </a:cubicBezTo>
                    <a:cubicBezTo>
                      <a:pt x="95" y="7"/>
                      <a:pt x="94" y="7"/>
                      <a:pt x="93" y="7"/>
                    </a:cubicBezTo>
                    <a:cubicBezTo>
                      <a:pt x="92" y="7"/>
                      <a:pt x="92" y="7"/>
                      <a:pt x="92" y="7"/>
                    </a:cubicBezTo>
                    <a:cubicBezTo>
                      <a:pt x="88" y="7"/>
                      <a:pt x="88" y="5"/>
                      <a:pt x="84" y="5"/>
                    </a:cubicBezTo>
                    <a:cubicBezTo>
                      <a:pt x="80" y="5"/>
                      <a:pt x="77" y="7"/>
                      <a:pt x="72" y="7"/>
                    </a:cubicBezTo>
                    <a:cubicBezTo>
                      <a:pt x="66" y="9"/>
                      <a:pt x="66" y="9"/>
                      <a:pt x="66" y="9"/>
                    </a:cubicBezTo>
                    <a:cubicBezTo>
                      <a:pt x="57" y="9"/>
                      <a:pt x="57" y="9"/>
                      <a:pt x="57" y="9"/>
                    </a:cubicBezTo>
                    <a:cubicBezTo>
                      <a:pt x="55" y="9"/>
                      <a:pt x="26" y="13"/>
                      <a:pt x="27" y="13"/>
                    </a:cubicBezTo>
                    <a:cubicBezTo>
                      <a:pt x="36" y="23"/>
                      <a:pt x="57" y="18"/>
                      <a:pt x="60" y="18"/>
                    </a:cubicBezTo>
                    <a:cubicBezTo>
                      <a:pt x="63" y="18"/>
                      <a:pt x="72" y="18"/>
                      <a:pt x="74" y="18"/>
                    </a:cubicBezTo>
                    <a:cubicBezTo>
                      <a:pt x="75" y="18"/>
                      <a:pt x="80" y="14"/>
                      <a:pt x="81" y="14"/>
                    </a:cubicBezTo>
                    <a:cubicBezTo>
                      <a:pt x="79" y="16"/>
                      <a:pt x="79" y="16"/>
                      <a:pt x="78" y="19"/>
                    </a:cubicBezTo>
                    <a:cubicBezTo>
                      <a:pt x="58" y="19"/>
                      <a:pt x="58" y="19"/>
                      <a:pt x="58" y="19"/>
                    </a:cubicBezTo>
                    <a:cubicBezTo>
                      <a:pt x="58" y="21"/>
                      <a:pt x="59" y="23"/>
                      <a:pt x="59" y="24"/>
                    </a:cubicBezTo>
                    <a:cubicBezTo>
                      <a:pt x="54" y="24"/>
                      <a:pt x="54" y="24"/>
                      <a:pt x="54" y="24"/>
                    </a:cubicBezTo>
                    <a:cubicBezTo>
                      <a:pt x="53" y="24"/>
                      <a:pt x="52" y="23"/>
                      <a:pt x="52" y="22"/>
                    </a:cubicBezTo>
                    <a:cubicBezTo>
                      <a:pt x="43" y="22"/>
                      <a:pt x="40" y="22"/>
                      <a:pt x="36" y="23"/>
                    </a:cubicBezTo>
                    <a:cubicBezTo>
                      <a:pt x="39" y="28"/>
                      <a:pt x="45" y="25"/>
                      <a:pt x="51" y="26"/>
                    </a:cubicBezTo>
                    <a:cubicBezTo>
                      <a:pt x="49" y="28"/>
                      <a:pt x="46" y="28"/>
                      <a:pt x="41" y="28"/>
                    </a:cubicBezTo>
                    <a:cubicBezTo>
                      <a:pt x="38" y="28"/>
                      <a:pt x="33" y="26"/>
                      <a:pt x="30" y="26"/>
                    </a:cubicBezTo>
                    <a:cubicBezTo>
                      <a:pt x="29" y="26"/>
                      <a:pt x="24" y="26"/>
                      <a:pt x="24" y="30"/>
                    </a:cubicBezTo>
                    <a:cubicBezTo>
                      <a:pt x="24" y="32"/>
                      <a:pt x="28" y="31"/>
                      <a:pt x="31" y="31"/>
                    </a:cubicBezTo>
                    <a:cubicBezTo>
                      <a:pt x="31" y="37"/>
                      <a:pt x="31" y="37"/>
                      <a:pt x="31" y="37"/>
                    </a:cubicBezTo>
                    <a:cubicBezTo>
                      <a:pt x="28" y="37"/>
                      <a:pt x="26" y="33"/>
                      <a:pt x="23" y="33"/>
                    </a:cubicBezTo>
                    <a:cubicBezTo>
                      <a:pt x="21" y="33"/>
                      <a:pt x="21" y="35"/>
                      <a:pt x="20" y="35"/>
                    </a:cubicBezTo>
                    <a:cubicBezTo>
                      <a:pt x="18" y="35"/>
                      <a:pt x="17" y="35"/>
                      <a:pt x="17" y="35"/>
                    </a:cubicBezTo>
                    <a:cubicBezTo>
                      <a:pt x="13" y="35"/>
                      <a:pt x="0" y="37"/>
                      <a:pt x="0" y="42"/>
                    </a:cubicBezTo>
                    <a:cubicBezTo>
                      <a:pt x="13" y="39"/>
                      <a:pt x="18" y="42"/>
                      <a:pt x="31" y="42"/>
                    </a:cubicBezTo>
                    <a:cubicBezTo>
                      <a:pt x="36" y="42"/>
                      <a:pt x="38" y="47"/>
                      <a:pt x="42" y="47"/>
                    </a:cubicBezTo>
                    <a:cubicBezTo>
                      <a:pt x="42" y="47"/>
                      <a:pt x="50" y="42"/>
                      <a:pt x="51" y="40"/>
                    </a:cubicBezTo>
                    <a:cubicBezTo>
                      <a:pt x="51" y="37"/>
                      <a:pt x="51" y="37"/>
                      <a:pt x="51" y="37"/>
                    </a:cubicBezTo>
                    <a:cubicBezTo>
                      <a:pt x="49" y="38"/>
                      <a:pt x="48" y="38"/>
                      <a:pt x="45" y="37"/>
                    </a:cubicBezTo>
                    <a:cubicBezTo>
                      <a:pt x="48" y="36"/>
                      <a:pt x="50" y="36"/>
                      <a:pt x="56" y="36"/>
                    </a:cubicBezTo>
                    <a:cubicBezTo>
                      <a:pt x="61" y="36"/>
                      <a:pt x="62" y="36"/>
                      <a:pt x="65" y="36"/>
                    </a:cubicBezTo>
                    <a:cubicBezTo>
                      <a:pt x="66" y="36"/>
                      <a:pt x="70" y="31"/>
                      <a:pt x="73" y="31"/>
                    </a:cubicBezTo>
                    <a:cubicBezTo>
                      <a:pt x="70" y="28"/>
                      <a:pt x="69" y="27"/>
                      <a:pt x="66" y="25"/>
                    </a:cubicBezTo>
                    <a:cubicBezTo>
                      <a:pt x="70" y="25"/>
                      <a:pt x="71" y="26"/>
                      <a:pt x="74" y="26"/>
                    </a:cubicBezTo>
                    <a:cubicBezTo>
                      <a:pt x="74" y="27"/>
                      <a:pt x="74" y="28"/>
                      <a:pt x="74" y="29"/>
                    </a:cubicBezTo>
                    <a:cubicBezTo>
                      <a:pt x="77" y="29"/>
                      <a:pt x="77" y="29"/>
                      <a:pt x="77" y="29"/>
                    </a:cubicBezTo>
                    <a:cubicBezTo>
                      <a:pt x="81" y="19"/>
                      <a:pt x="106" y="19"/>
                      <a:pt x="113" y="19"/>
                    </a:cubicBezTo>
                    <a:cubicBezTo>
                      <a:pt x="114" y="19"/>
                      <a:pt x="115" y="17"/>
                      <a:pt x="115" y="16"/>
                    </a:cubicBezTo>
                    <a:cubicBezTo>
                      <a:pt x="115" y="16"/>
                      <a:pt x="121" y="17"/>
                      <a:pt x="122" y="18"/>
                    </a:cubicBezTo>
                    <a:cubicBezTo>
                      <a:pt x="122" y="18"/>
                      <a:pt x="121" y="18"/>
                      <a:pt x="121" y="18"/>
                    </a:cubicBezTo>
                    <a:cubicBezTo>
                      <a:pt x="123" y="20"/>
                      <a:pt x="128" y="19"/>
                      <a:pt x="132" y="20"/>
                    </a:cubicBezTo>
                    <a:cubicBezTo>
                      <a:pt x="127" y="20"/>
                      <a:pt x="119" y="24"/>
                      <a:pt x="117" y="26"/>
                    </a:cubicBezTo>
                    <a:cubicBezTo>
                      <a:pt x="105" y="26"/>
                      <a:pt x="105" y="26"/>
                      <a:pt x="105" y="26"/>
                    </a:cubicBezTo>
                    <a:cubicBezTo>
                      <a:pt x="103" y="28"/>
                      <a:pt x="96" y="26"/>
                      <a:pt x="90" y="29"/>
                    </a:cubicBezTo>
                    <a:cubicBezTo>
                      <a:pt x="85" y="29"/>
                      <a:pt x="85" y="29"/>
                      <a:pt x="85" y="29"/>
                    </a:cubicBezTo>
                    <a:cubicBezTo>
                      <a:pt x="85" y="32"/>
                      <a:pt x="90" y="33"/>
                      <a:pt x="93" y="33"/>
                    </a:cubicBezTo>
                    <a:cubicBezTo>
                      <a:pt x="95" y="37"/>
                      <a:pt x="104" y="34"/>
                      <a:pt x="111" y="36"/>
                    </a:cubicBezTo>
                    <a:cubicBezTo>
                      <a:pt x="105" y="39"/>
                      <a:pt x="101" y="38"/>
                      <a:pt x="95" y="40"/>
                    </a:cubicBezTo>
                    <a:cubicBezTo>
                      <a:pt x="97" y="40"/>
                      <a:pt x="94" y="42"/>
                      <a:pt x="91" y="42"/>
                    </a:cubicBezTo>
                    <a:cubicBezTo>
                      <a:pt x="91" y="44"/>
                      <a:pt x="94" y="47"/>
                      <a:pt x="96" y="47"/>
                    </a:cubicBezTo>
                    <a:cubicBezTo>
                      <a:pt x="100" y="47"/>
                      <a:pt x="103" y="46"/>
                      <a:pt x="106" y="43"/>
                    </a:cubicBezTo>
                    <a:cubicBezTo>
                      <a:pt x="107" y="47"/>
                      <a:pt x="111" y="43"/>
                      <a:pt x="115" y="42"/>
                    </a:cubicBezTo>
                    <a:cubicBezTo>
                      <a:pt x="125" y="42"/>
                      <a:pt x="125" y="42"/>
                      <a:pt x="125" y="42"/>
                    </a:cubicBezTo>
                    <a:cubicBezTo>
                      <a:pt x="127" y="48"/>
                      <a:pt x="140" y="54"/>
                      <a:pt x="140" y="55"/>
                    </a:cubicBezTo>
                    <a:cubicBezTo>
                      <a:pt x="140" y="56"/>
                      <a:pt x="141" y="59"/>
                      <a:pt x="141" y="59"/>
                    </a:cubicBezTo>
                    <a:cubicBezTo>
                      <a:pt x="143" y="60"/>
                      <a:pt x="144" y="61"/>
                      <a:pt x="144" y="62"/>
                    </a:cubicBezTo>
                    <a:cubicBezTo>
                      <a:pt x="144" y="65"/>
                      <a:pt x="144" y="65"/>
                      <a:pt x="144" y="65"/>
                    </a:cubicBezTo>
                    <a:cubicBezTo>
                      <a:pt x="147" y="71"/>
                      <a:pt x="147" y="77"/>
                      <a:pt x="154" y="77"/>
                    </a:cubicBezTo>
                    <a:cubicBezTo>
                      <a:pt x="154" y="80"/>
                      <a:pt x="156" y="82"/>
                      <a:pt x="154" y="84"/>
                    </a:cubicBezTo>
                    <a:cubicBezTo>
                      <a:pt x="144" y="79"/>
                      <a:pt x="144" y="79"/>
                      <a:pt x="144" y="79"/>
                    </a:cubicBezTo>
                    <a:cubicBezTo>
                      <a:pt x="137" y="79"/>
                      <a:pt x="137" y="79"/>
                      <a:pt x="137" y="79"/>
                    </a:cubicBezTo>
                    <a:cubicBezTo>
                      <a:pt x="137" y="79"/>
                      <a:pt x="153" y="88"/>
                      <a:pt x="154" y="89"/>
                    </a:cubicBezTo>
                    <a:cubicBezTo>
                      <a:pt x="154" y="93"/>
                      <a:pt x="154" y="93"/>
                      <a:pt x="154" y="93"/>
                    </a:cubicBezTo>
                    <a:cubicBezTo>
                      <a:pt x="149" y="93"/>
                      <a:pt x="147" y="95"/>
                      <a:pt x="140" y="95"/>
                    </a:cubicBezTo>
                    <a:cubicBezTo>
                      <a:pt x="140" y="99"/>
                      <a:pt x="138" y="103"/>
                      <a:pt x="133" y="103"/>
                    </a:cubicBezTo>
                    <a:cubicBezTo>
                      <a:pt x="133" y="105"/>
                      <a:pt x="132" y="106"/>
                      <a:pt x="129" y="106"/>
                    </a:cubicBezTo>
                    <a:cubicBezTo>
                      <a:pt x="131" y="109"/>
                      <a:pt x="131" y="109"/>
                      <a:pt x="131" y="109"/>
                    </a:cubicBezTo>
                    <a:cubicBezTo>
                      <a:pt x="130" y="111"/>
                      <a:pt x="130" y="111"/>
                      <a:pt x="130" y="111"/>
                    </a:cubicBezTo>
                    <a:cubicBezTo>
                      <a:pt x="130" y="112"/>
                      <a:pt x="129" y="115"/>
                      <a:pt x="129" y="115"/>
                    </a:cubicBezTo>
                    <a:cubicBezTo>
                      <a:pt x="129" y="117"/>
                      <a:pt x="130" y="120"/>
                      <a:pt x="134" y="120"/>
                    </a:cubicBezTo>
                    <a:cubicBezTo>
                      <a:pt x="131" y="125"/>
                      <a:pt x="131" y="125"/>
                      <a:pt x="131" y="125"/>
                    </a:cubicBezTo>
                    <a:cubicBezTo>
                      <a:pt x="133" y="129"/>
                      <a:pt x="133" y="129"/>
                      <a:pt x="133" y="129"/>
                    </a:cubicBezTo>
                    <a:cubicBezTo>
                      <a:pt x="134" y="130"/>
                      <a:pt x="136" y="140"/>
                      <a:pt x="140" y="140"/>
                    </a:cubicBezTo>
                    <a:cubicBezTo>
                      <a:pt x="140" y="143"/>
                      <a:pt x="144" y="153"/>
                      <a:pt x="149" y="153"/>
                    </a:cubicBezTo>
                    <a:cubicBezTo>
                      <a:pt x="152" y="153"/>
                      <a:pt x="156" y="151"/>
                      <a:pt x="159" y="153"/>
                    </a:cubicBezTo>
                    <a:cubicBezTo>
                      <a:pt x="161" y="155"/>
                      <a:pt x="158" y="161"/>
                      <a:pt x="164" y="161"/>
                    </a:cubicBezTo>
                    <a:cubicBezTo>
                      <a:pt x="170" y="161"/>
                      <a:pt x="169" y="143"/>
                      <a:pt x="179" y="143"/>
                    </a:cubicBezTo>
                    <a:cubicBezTo>
                      <a:pt x="179" y="138"/>
                      <a:pt x="179" y="138"/>
                      <a:pt x="179" y="138"/>
                    </a:cubicBezTo>
                    <a:cubicBezTo>
                      <a:pt x="179" y="138"/>
                      <a:pt x="184" y="134"/>
                      <a:pt x="187" y="133"/>
                    </a:cubicBezTo>
                    <a:cubicBezTo>
                      <a:pt x="187" y="131"/>
                      <a:pt x="191" y="130"/>
                      <a:pt x="191" y="129"/>
                    </a:cubicBezTo>
                    <a:cubicBezTo>
                      <a:pt x="191" y="125"/>
                      <a:pt x="194" y="129"/>
                      <a:pt x="195" y="123"/>
                    </a:cubicBezTo>
                    <a:cubicBezTo>
                      <a:pt x="194" y="122"/>
                      <a:pt x="197" y="118"/>
                      <a:pt x="197" y="118"/>
                    </a:cubicBezTo>
                    <a:cubicBezTo>
                      <a:pt x="198" y="117"/>
                      <a:pt x="207" y="118"/>
                      <a:pt x="211" y="117"/>
                    </a:cubicBezTo>
                    <a:cubicBezTo>
                      <a:pt x="217" y="115"/>
                      <a:pt x="224" y="114"/>
                      <a:pt x="231" y="111"/>
                    </a:cubicBezTo>
                    <a:cubicBezTo>
                      <a:pt x="233" y="110"/>
                      <a:pt x="238" y="103"/>
                      <a:pt x="240" y="100"/>
                    </a:cubicBezTo>
                    <a:cubicBezTo>
                      <a:pt x="242" y="101"/>
                      <a:pt x="248" y="98"/>
                      <a:pt x="250" y="98"/>
                    </a:cubicBezTo>
                    <a:cubicBezTo>
                      <a:pt x="254" y="98"/>
                      <a:pt x="257" y="99"/>
                      <a:pt x="260" y="97"/>
                    </a:cubicBezTo>
                    <a:cubicBezTo>
                      <a:pt x="271" y="95"/>
                      <a:pt x="271" y="95"/>
                      <a:pt x="271" y="95"/>
                    </a:cubicBezTo>
                    <a:cubicBezTo>
                      <a:pt x="277" y="93"/>
                      <a:pt x="279" y="92"/>
                      <a:pt x="286" y="90"/>
                    </a:cubicBezTo>
                    <a:cubicBezTo>
                      <a:pt x="289" y="90"/>
                      <a:pt x="295" y="87"/>
                      <a:pt x="297" y="8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79" name="Freeform 325"/>
              <p:cNvSpPr>
                <a:spLocks/>
              </p:cNvSpPr>
              <p:nvPr/>
            </p:nvSpPr>
            <p:spPr bwMode="auto">
              <a:xfrm>
                <a:off x="2127" y="584"/>
                <a:ext cx="24" cy="12"/>
              </a:xfrm>
              <a:custGeom>
                <a:avLst/>
                <a:gdLst>
                  <a:gd name="T0" fmla="*/ 9 w 10"/>
                  <a:gd name="T1" fmla="*/ 5 h 5"/>
                  <a:gd name="T2" fmla="*/ 9 w 10"/>
                  <a:gd name="T3" fmla="*/ 2 h 5"/>
                  <a:gd name="T4" fmla="*/ 5 w 10"/>
                  <a:gd name="T5" fmla="*/ 0 h 5"/>
                  <a:gd name="T6" fmla="*/ 2 w 10"/>
                  <a:gd name="T7" fmla="*/ 2 h 5"/>
                  <a:gd name="T8" fmla="*/ 0 w 10"/>
                  <a:gd name="T9" fmla="*/ 2 h 5"/>
                  <a:gd name="T10" fmla="*/ 9 w 10"/>
                  <a:gd name="T11" fmla="*/ 5 h 5"/>
                </a:gdLst>
                <a:ahLst/>
                <a:cxnLst>
                  <a:cxn ang="0">
                    <a:pos x="T0" y="T1"/>
                  </a:cxn>
                  <a:cxn ang="0">
                    <a:pos x="T2" y="T3"/>
                  </a:cxn>
                  <a:cxn ang="0">
                    <a:pos x="T4" y="T5"/>
                  </a:cxn>
                  <a:cxn ang="0">
                    <a:pos x="T6" y="T7"/>
                  </a:cxn>
                  <a:cxn ang="0">
                    <a:pos x="T8" y="T9"/>
                  </a:cxn>
                  <a:cxn ang="0">
                    <a:pos x="T10" y="T11"/>
                  </a:cxn>
                </a:cxnLst>
                <a:rect l="0" t="0" r="r" b="b"/>
                <a:pathLst>
                  <a:path w="10" h="5">
                    <a:moveTo>
                      <a:pt x="9" y="5"/>
                    </a:moveTo>
                    <a:cubicBezTo>
                      <a:pt x="10" y="5"/>
                      <a:pt x="9" y="3"/>
                      <a:pt x="9" y="2"/>
                    </a:cubicBezTo>
                    <a:cubicBezTo>
                      <a:pt x="8" y="1"/>
                      <a:pt x="6" y="0"/>
                      <a:pt x="5" y="0"/>
                    </a:cubicBezTo>
                    <a:cubicBezTo>
                      <a:pt x="5" y="1"/>
                      <a:pt x="3" y="2"/>
                      <a:pt x="2" y="2"/>
                    </a:cubicBezTo>
                    <a:cubicBezTo>
                      <a:pt x="0" y="2"/>
                      <a:pt x="0" y="2"/>
                      <a:pt x="0" y="2"/>
                    </a:cubicBezTo>
                    <a:cubicBezTo>
                      <a:pt x="1" y="4"/>
                      <a:pt x="7" y="5"/>
                      <a:pt x="9"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80" name="Freeform 326"/>
              <p:cNvSpPr>
                <a:spLocks/>
              </p:cNvSpPr>
              <p:nvPr/>
            </p:nvSpPr>
            <p:spPr bwMode="auto">
              <a:xfrm>
                <a:off x="4770" y="2920"/>
                <a:ext cx="64" cy="55"/>
              </a:xfrm>
              <a:custGeom>
                <a:avLst/>
                <a:gdLst>
                  <a:gd name="T0" fmla="*/ 14 w 27"/>
                  <a:gd name="T1" fmla="*/ 4 h 23"/>
                  <a:gd name="T2" fmla="*/ 7 w 27"/>
                  <a:gd name="T3" fmla="*/ 0 h 23"/>
                  <a:gd name="T4" fmla="*/ 0 w 27"/>
                  <a:gd name="T5" fmla="*/ 18 h 23"/>
                  <a:gd name="T6" fmla="*/ 3 w 27"/>
                  <a:gd name="T7" fmla="*/ 23 h 23"/>
                  <a:gd name="T8" fmla="*/ 14 w 27"/>
                  <a:gd name="T9" fmla="*/ 17 h 23"/>
                  <a:gd name="T10" fmla="*/ 15 w 27"/>
                  <a:gd name="T11" fmla="*/ 19 h 23"/>
                  <a:gd name="T12" fmla="*/ 27 w 27"/>
                  <a:gd name="T13" fmla="*/ 0 h 23"/>
                  <a:gd name="T14" fmla="*/ 22 w 27"/>
                  <a:gd name="T15" fmla="*/ 0 h 23"/>
                  <a:gd name="T16" fmla="*/ 14 w 27"/>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3">
                    <a:moveTo>
                      <a:pt x="14" y="4"/>
                    </a:moveTo>
                    <a:cubicBezTo>
                      <a:pt x="12" y="4"/>
                      <a:pt x="11" y="0"/>
                      <a:pt x="7" y="0"/>
                    </a:cubicBezTo>
                    <a:cubicBezTo>
                      <a:pt x="3" y="0"/>
                      <a:pt x="0" y="13"/>
                      <a:pt x="0" y="18"/>
                    </a:cubicBezTo>
                    <a:cubicBezTo>
                      <a:pt x="0" y="21"/>
                      <a:pt x="2" y="22"/>
                      <a:pt x="3" y="23"/>
                    </a:cubicBezTo>
                    <a:cubicBezTo>
                      <a:pt x="10" y="23"/>
                      <a:pt x="10" y="18"/>
                      <a:pt x="14" y="17"/>
                    </a:cubicBezTo>
                    <a:cubicBezTo>
                      <a:pt x="14" y="18"/>
                      <a:pt x="14" y="19"/>
                      <a:pt x="15" y="19"/>
                    </a:cubicBezTo>
                    <a:cubicBezTo>
                      <a:pt x="15" y="12"/>
                      <a:pt x="24" y="9"/>
                      <a:pt x="27" y="0"/>
                    </a:cubicBezTo>
                    <a:cubicBezTo>
                      <a:pt x="22" y="0"/>
                      <a:pt x="22" y="0"/>
                      <a:pt x="22" y="0"/>
                    </a:cubicBezTo>
                    <a:cubicBezTo>
                      <a:pt x="19" y="2"/>
                      <a:pt x="18" y="4"/>
                      <a:pt x="14"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81" name="Freeform 327"/>
              <p:cNvSpPr>
                <a:spLocks/>
              </p:cNvSpPr>
              <p:nvPr/>
            </p:nvSpPr>
            <p:spPr bwMode="auto">
              <a:xfrm>
                <a:off x="4723" y="2332"/>
                <a:ext cx="24" cy="17"/>
              </a:xfrm>
              <a:custGeom>
                <a:avLst/>
                <a:gdLst>
                  <a:gd name="T0" fmla="*/ 0 w 10"/>
                  <a:gd name="T1" fmla="*/ 4 h 7"/>
                  <a:gd name="T2" fmla="*/ 6 w 10"/>
                  <a:gd name="T3" fmla="*/ 7 h 7"/>
                  <a:gd name="T4" fmla="*/ 10 w 10"/>
                  <a:gd name="T5" fmla="*/ 1 h 7"/>
                  <a:gd name="T6" fmla="*/ 6 w 10"/>
                  <a:gd name="T7" fmla="*/ 0 h 7"/>
                  <a:gd name="T8" fmla="*/ 0 w 10"/>
                  <a:gd name="T9" fmla="*/ 4 h 7"/>
                </a:gdLst>
                <a:ahLst/>
                <a:cxnLst>
                  <a:cxn ang="0">
                    <a:pos x="T0" y="T1"/>
                  </a:cxn>
                  <a:cxn ang="0">
                    <a:pos x="T2" y="T3"/>
                  </a:cxn>
                  <a:cxn ang="0">
                    <a:pos x="T4" y="T5"/>
                  </a:cxn>
                  <a:cxn ang="0">
                    <a:pos x="T6" y="T7"/>
                  </a:cxn>
                  <a:cxn ang="0">
                    <a:pos x="T8" y="T9"/>
                  </a:cxn>
                </a:cxnLst>
                <a:rect l="0" t="0" r="r" b="b"/>
                <a:pathLst>
                  <a:path w="10" h="7">
                    <a:moveTo>
                      <a:pt x="0" y="4"/>
                    </a:moveTo>
                    <a:cubicBezTo>
                      <a:pt x="1" y="4"/>
                      <a:pt x="6" y="7"/>
                      <a:pt x="6" y="7"/>
                    </a:cubicBezTo>
                    <a:cubicBezTo>
                      <a:pt x="10" y="7"/>
                      <a:pt x="9" y="3"/>
                      <a:pt x="10" y="1"/>
                    </a:cubicBezTo>
                    <a:cubicBezTo>
                      <a:pt x="9" y="0"/>
                      <a:pt x="6" y="0"/>
                      <a:pt x="6" y="0"/>
                    </a:cubicBezTo>
                    <a:cubicBezTo>
                      <a:pt x="3" y="0"/>
                      <a:pt x="1" y="2"/>
                      <a:pt x="0"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82" name="Freeform 328"/>
              <p:cNvSpPr>
                <a:spLocks/>
              </p:cNvSpPr>
              <p:nvPr/>
            </p:nvSpPr>
            <p:spPr bwMode="auto">
              <a:xfrm>
                <a:off x="5040" y="2916"/>
                <a:ext cx="179" cy="116"/>
              </a:xfrm>
              <a:custGeom>
                <a:avLst/>
                <a:gdLst>
                  <a:gd name="T0" fmla="*/ 72 w 76"/>
                  <a:gd name="T1" fmla="*/ 0 h 49"/>
                  <a:gd name="T2" fmla="*/ 58 w 76"/>
                  <a:gd name="T3" fmla="*/ 8 h 49"/>
                  <a:gd name="T4" fmla="*/ 47 w 76"/>
                  <a:gd name="T5" fmla="*/ 17 h 49"/>
                  <a:gd name="T6" fmla="*/ 45 w 76"/>
                  <a:gd name="T7" fmla="*/ 17 h 49"/>
                  <a:gd name="T8" fmla="*/ 22 w 76"/>
                  <a:gd name="T9" fmla="*/ 27 h 49"/>
                  <a:gd name="T10" fmla="*/ 15 w 76"/>
                  <a:gd name="T11" fmla="*/ 35 h 49"/>
                  <a:gd name="T12" fmla="*/ 10 w 76"/>
                  <a:gd name="T13" fmla="*/ 35 h 49"/>
                  <a:gd name="T14" fmla="*/ 1 w 76"/>
                  <a:gd name="T15" fmla="*/ 41 h 49"/>
                  <a:gd name="T16" fmla="*/ 0 w 76"/>
                  <a:gd name="T17" fmla="*/ 45 h 49"/>
                  <a:gd name="T18" fmla="*/ 4 w 76"/>
                  <a:gd name="T19" fmla="*/ 47 h 49"/>
                  <a:gd name="T20" fmla="*/ 11 w 76"/>
                  <a:gd name="T21" fmla="*/ 49 h 49"/>
                  <a:gd name="T22" fmla="*/ 41 w 76"/>
                  <a:gd name="T23" fmla="*/ 28 h 49"/>
                  <a:gd name="T24" fmla="*/ 49 w 76"/>
                  <a:gd name="T25" fmla="*/ 27 h 49"/>
                  <a:gd name="T26" fmla="*/ 54 w 76"/>
                  <a:gd name="T27" fmla="*/ 24 h 49"/>
                  <a:gd name="T28" fmla="*/ 76 w 76"/>
                  <a:gd name="T29" fmla="*/ 3 h 49"/>
                  <a:gd name="T30" fmla="*/ 72 w 76"/>
                  <a:gd name="T3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49">
                    <a:moveTo>
                      <a:pt x="72" y="0"/>
                    </a:moveTo>
                    <a:cubicBezTo>
                      <a:pt x="65" y="1"/>
                      <a:pt x="64" y="8"/>
                      <a:pt x="58" y="8"/>
                    </a:cubicBezTo>
                    <a:cubicBezTo>
                      <a:pt x="57" y="12"/>
                      <a:pt x="50" y="17"/>
                      <a:pt x="47" y="17"/>
                    </a:cubicBezTo>
                    <a:cubicBezTo>
                      <a:pt x="47" y="17"/>
                      <a:pt x="45" y="17"/>
                      <a:pt x="45" y="17"/>
                    </a:cubicBezTo>
                    <a:cubicBezTo>
                      <a:pt x="39" y="23"/>
                      <a:pt x="31" y="23"/>
                      <a:pt x="22" y="27"/>
                    </a:cubicBezTo>
                    <a:cubicBezTo>
                      <a:pt x="20" y="28"/>
                      <a:pt x="19" y="34"/>
                      <a:pt x="15" y="35"/>
                    </a:cubicBezTo>
                    <a:cubicBezTo>
                      <a:pt x="13" y="35"/>
                      <a:pt x="12" y="36"/>
                      <a:pt x="10" y="35"/>
                    </a:cubicBezTo>
                    <a:cubicBezTo>
                      <a:pt x="8" y="38"/>
                      <a:pt x="7" y="41"/>
                      <a:pt x="1" y="41"/>
                    </a:cubicBezTo>
                    <a:cubicBezTo>
                      <a:pt x="0" y="45"/>
                      <a:pt x="0" y="45"/>
                      <a:pt x="0" y="45"/>
                    </a:cubicBezTo>
                    <a:cubicBezTo>
                      <a:pt x="4" y="47"/>
                      <a:pt x="4" y="47"/>
                      <a:pt x="4" y="47"/>
                    </a:cubicBezTo>
                    <a:cubicBezTo>
                      <a:pt x="8" y="47"/>
                      <a:pt x="6" y="49"/>
                      <a:pt x="11" y="49"/>
                    </a:cubicBezTo>
                    <a:cubicBezTo>
                      <a:pt x="22" y="49"/>
                      <a:pt x="38" y="36"/>
                      <a:pt x="41" y="28"/>
                    </a:cubicBezTo>
                    <a:cubicBezTo>
                      <a:pt x="43" y="31"/>
                      <a:pt x="46" y="27"/>
                      <a:pt x="49" y="27"/>
                    </a:cubicBezTo>
                    <a:cubicBezTo>
                      <a:pt x="52" y="27"/>
                      <a:pt x="53" y="28"/>
                      <a:pt x="54" y="24"/>
                    </a:cubicBezTo>
                    <a:cubicBezTo>
                      <a:pt x="63" y="24"/>
                      <a:pt x="73" y="14"/>
                      <a:pt x="76" y="3"/>
                    </a:cubicBezTo>
                    <a:cubicBezTo>
                      <a:pt x="74" y="3"/>
                      <a:pt x="72" y="3"/>
                      <a:pt x="72"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83" name="Freeform 329"/>
              <p:cNvSpPr>
                <a:spLocks/>
              </p:cNvSpPr>
              <p:nvPr/>
            </p:nvSpPr>
            <p:spPr bwMode="auto">
              <a:xfrm>
                <a:off x="5283" y="2793"/>
                <a:ext cx="16" cy="42"/>
              </a:xfrm>
              <a:custGeom>
                <a:avLst/>
                <a:gdLst>
                  <a:gd name="T0" fmla="*/ 2 w 7"/>
                  <a:gd name="T1" fmla="*/ 0 h 18"/>
                  <a:gd name="T2" fmla="*/ 0 w 7"/>
                  <a:gd name="T3" fmla="*/ 0 h 18"/>
                  <a:gd name="T4" fmla="*/ 3 w 7"/>
                  <a:gd name="T5" fmla="*/ 18 h 18"/>
                  <a:gd name="T6" fmla="*/ 7 w 7"/>
                  <a:gd name="T7" fmla="*/ 10 h 18"/>
                  <a:gd name="T8" fmla="*/ 2 w 7"/>
                  <a:gd name="T9" fmla="*/ 0 h 18"/>
                </a:gdLst>
                <a:ahLst/>
                <a:cxnLst>
                  <a:cxn ang="0">
                    <a:pos x="T0" y="T1"/>
                  </a:cxn>
                  <a:cxn ang="0">
                    <a:pos x="T2" y="T3"/>
                  </a:cxn>
                  <a:cxn ang="0">
                    <a:pos x="T4" y="T5"/>
                  </a:cxn>
                  <a:cxn ang="0">
                    <a:pos x="T6" y="T7"/>
                  </a:cxn>
                  <a:cxn ang="0">
                    <a:pos x="T8" y="T9"/>
                  </a:cxn>
                </a:cxnLst>
                <a:rect l="0" t="0" r="r" b="b"/>
                <a:pathLst>
                  <a:path w="7" h="18">
                    <a:moveTo>
                      <a:pt x="2" y="0"/>
                    </a:moveTo>
                    <a:cubicBezTo>
                      <a:pt x="2" y="0"/>
                      <a:pt x="1" y="0"/>
                      <a:pt x="0" y="0"/>
                    </a:cubicBezTo>
                    <a:cubicBezTo>
                      <a:pt x="0" y="5"/>
                      <a:pt x="0" y="16"/>
                      <a:pt x="3" y="18"/>
                    </a:cubicBezTo>
                    <a:cubicBezTo>
                      <a:pt x="3" y="15"/>
                      <a:pt x="7" y="14"/>
                      <a:pt x="7" y="10"/>
                    </a:cubicBezTo>
                    <a:cubicBezTo>
                      <a:pt x="7" y="5"/>
                      <a:pt x="2" y="3"/>
                      <a:pt x="2"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84" name="Freeform 330"/>
              <p:cNvSpPr>
                <a:spLocks/>
              </p:cNvSpPr>
              <p:nvPr/>
            </p:nvSpPr>
            <p:spPr bwMode="auto">
              <a:xfrm>
                <a:off x="5233" y="2835"/>
                <a:ext cx="102" cy="97"/>
              </a:xfrm>
              <a:custGeom>
                <a:avLst/>
                <a:gdLst>
                  <a:gd name="T0" fmla="*/ 35 w 43"/>
                  <a:gd name="T1" fmla="*/ 12 h 41"/>
                  <a:gd name="T2" fmla="*/ 27 w 43"/>
                  <a:gd name="T3" fmla="*/ 0 h 41"/>
                  <a:gd name="T4" fmla="*/ 27 w 43"/>
                  <a:gd name="T5" fmla="*/ 4 h 41"/>
                  <a:gd name="T6" fmla="*/ 24 w 43"/>
                  <a:gd name="T7" fmla="*/ 0 h 41"/>
                  <a:gd name="T8" fmla="*/ 20 w 43"/>
                  <a:gd name="T9" fmla="*/ 11 h 41"/>
                  <a:gd name="T10" fmla="*/ 5 w 43"/>
                  <a:gd name="T11" fmla="*/ 23 h 41"/>
                  <a:gd name="T12" fmla="*/ 2 w 43"/>
                  <a:gd name="T13" fmla="*/ 25 h 41"/>
                  <a:gd name="T14" fmla="*/ 9 w 43"/>
                  <a:gd name="T15" fmla="*/ 30 h 41"/>
                  <a:gd name="T16" fmla="*/ 9 w 43"/>
                  <a:gd name="T17" fmla="*/ 33 h 41"/>
                  <a:gd name="T18" fmla="*/ 0 w 43"/>
                  <a:gd name="T19" fmla="*/ 38 h 41"/>
                  <a:gd name="T20" fmla="*/ 2 w 43"/>
                  <a:gd name="T21" fmla="*/ 41 h 41"/>
                  <a:gd name="T22" fmla="*/ 22 w 43"/>
                  <a:gd name="T23" fmla="*/ 29 h 41"/>
                  <a:gd name="T24" fmla="*/ 26 w 43"/>
                  <a:gd name="T25" fmla="*/ 23 h 41"/>
                  <a:gd name="T26" fmla="*/ 43 w 43"/>
                  <a:gd name="T27" fmla="*/ 8 h 41"/>
                  <a:gd name="T28" fmla="*/ 35 w 43"/>
                  <a:gd name="T29"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1">
                    <a:moveTo>
                      <a:pt x="35" y="12"/>
                    </a:moveTo>
                    <a:cubicBezTo>
                      <a:pt x="31" y="11"/>
                      <a:pt x="31" y="5"/>
                      <a:pt x="27" y="0"/>
                    </a:cubicBezTo>
                    <a:cubicBezTo>
                      <a:pt x="27" y="1"/>
                      <a:pt x="28" y="4"/>
                      <a:pt x="27" y="4"/>
                    </a:cubicBezTo>
                    <a:cubicBezTo>
                      <a:pt x="24" y="4"/>
                      <a:pt x="24" y="4"/>
                      <a:pt x="24" y="0"/>
                    </a:cubicBezTo>
                    <a:cubicBezTo>
                      <a:pt x="20" y="1"/>
                      <a:pt x="20" y="11"/>
                      <a:pt x="20" y="11"/>
                    </a:cubicBezTo>
                    <a:cubicBezTo>
                      <a:pt x="15" y="15"/>
                      <a:pt x="12" y="20"/>
                      <a:pt x="5" y="23"/>
                    </a:cubicBezTo>
                    <a:cubicBezTo>
                      <a:pt x="2" y="25"/>
                      <a:pt x="2" y="25"/>
                      <a:pt x="2" y="25"/>
                    </a:cubicBezTo>
                    <a:cubicBezTo>
                      <a:pt x="6" y="25"/>
                      <a:pt x="9" y="25"/>
                      <a:pt x="9" y="30"/>
                    </a:cubicBezTo>
                    <a:cubicBezTo>
                      <a:pt x="9" y="31"/>
                      <a:pt x="9" y="32"/>
                      <a:pt x="9" y="33"/>
                    </a:cubicBezTo>
                    <a:cubicBezTo>
                      <a:pt x="6" y="33"/>
                      <a:pt x="0" y="35"/>
                      <a:pt x="0" y="38"/>
                    </a:cubicBezTo>
                    <a:cubicBezTo>
                      <a:pt x="0" y="39"/>
                      <a:pt x="1" y="41"/>
                      <a:pt x="2" y="41"/>
                    </a:cubicBezTo>
                    <a:cubicBezTo>
                      <a:pt x="7" y="41"/>
                      <a:pt x="20" y="32"/>
                      <a:pt x="22" y="29"/>
                    </a:cubicBezTo>
                    <a:cubicBezTo>
                      <a:pt x="23" y="26"/>
                      <a:pt x="23" y="23"/>
                      <a:pt x="26" y="23"/>
                    </a:cubicBezTo>
                    <a:cubicBezTo>
                      <a:pt x="35" y="19"/>
                      <a:pt x="42" y="19"/>
                      <a:pt x="43" y="8"/>
                    </a:cubicBezTo>
                    <a:cubicBezTo>
                      <a:pt x="41" y="8"/>
                      <a:pt x="36" y="11"/>
                      <a:pt x="35"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85" name="Freeform 331"/>
              <p:cNvSpPr>
                <a:spLocks/>
              </p:cNvSpPr>
              <p:nvPr/>
            </p:nvSpPr>
            <p:spPr bwMode="auto">
              <a:xfrm>
                <a:off x="4794" y="2219"/>
                <a:ext cx="16" cy="28"/>
              </a:xfrm>
              <a:custGeom>
                <a:avLst/>
                <a:gdLst>
                  <a:gd name="T0" fmla="*/ 4 w 7"/>
                  <a:gd name="T1" fmla="*/ 12 h 12"/>
                  <a:gd name="T2" fmla="*/ 4 w 7"/>
                  <a:gd name="T3" fmla="*/ 8 h 12"/>
                  <a:gd name="T4" fmla="*/ 7 w 7"/>
                  <a:gd name="T5" fmla="*/ 1 h 12"/>
                  <a:gd name="T6" fmla="*/ 5 w 7"/>
                  <a:gd name="T7" fmla="*/ 0 h 12"/>
                  <a:gd name="T8" fmla="*/ 0 w 7"/>
                  <a:gd name="T9" fmla="*/ 7 h 12"/>
                  <a:gd name="T10" fmla="*/ 4 w 7"/>
                  <a:gd name="T11" fmla="*/ 12 h 12"/>
                </a:gdLst>
                <a:ahLst/>
                <a:cxnLst>
                  <a:cxn ang="0">
                    <a:pos x="T0" y="T1"/>
                  </a:cxn>
                  <a:cxn ang="0">
                    <a:pos x="T2" y="T3"/>
                  </a:cxn>
                  <a:cxn ang="0">
                    <a:pos x="T4" y="T5"/>
                  </a:cxn>
                  <a:cxn ang="0">
                    <a:pos x="T6" y="T7"/>
                  </a:cxn>
                  <a:cxn ang="0">
                    <a:pos x="T8" y="T9"/>
                  </a:cxn>
                  <a:cxn ang="0">
                    <a:pos x="T10" y="T11"/>
                  </a:cxn>
                </a:cxnLst>
                <a:rect l="0" t="0" r="r" b="b"/>
                <a:pathLst>
                  <a:path w="7" h="12">
                    <a:moveTo>
                      <a:pt x="4" y="12"/>
                    </a:moveTo>
                    <a:cubicBezTo>
                      <a:pt x="4" y="11"/>
                      <a:pt x="4" y="10"/>
                      <a:pt x="4" y="8"/>
                    </a:cubicBezTo>
                    <a:cubicBezTo>
                      <a:pt x="4" y="7"/>
                      <a:pt x="7" y="5"/>
                      <a:pt x="7" y="1"/>
                    </a:cubicBezTo>
                    <a:cubicBezTo>
                      <a:pt x="5" y="0"/>
                      <a:pt x="5" y="0"/>
                      <a:pt x="5" y="0"/>
                    </a:cubicBezTo>
                    <a:cubicBezTo>
                      <a:pt x="4" y="1"/>
                      <a:pt x="0" y="5"/>
                      <a:pt x="0" y="7"/>
                    </a:cubicBezTo>
                    <a:cubicBezTo>
                      <a:pt x="0" y="10"/>
                      <a:pt x="2" y="11"/>
                      <a:pt x="4"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86" name="Freeform 332"/>
              <p:cNvSpPr>
                <a:spLocks/>
              </p:cNvSpPr>
              <p:nvPr/>
            </p:nvSpPr>
            <p:spPr bwMode="auto">
              <a:xfrm>
                <a:off x="5054" y="2278"/>
                <a:ext cx="21" cy="26"/>
              </a:xfrm>
              <a:custGeom>
                <a:avLst/>
                <a:gdLst>
                  <a:gd name="T0" fmla="*/ 5 w 9"/>
                  <a:gd name="T1" fmla="*/ 11 h 11"/>
                  <a:gd name="T2" fmla="*/ 9 w 9"/>
                  <a:gd name="T3" fmla="*/ 5 h 11"/>
                  <a:gd name="T4" fmla="*/ 9 w 9"/>
                  <a:gd name="T5" fmla="*/ 0 h 11"/>
                  <a:gd name="T6" fmla="*/ 0 w 9"/>
                  <a:gd name="T7" fmla="*/ 0 h 11"/>
                  <a:gd name="T8" fmla="*/ 5 w 9"/>
                  <a:gd name="T9" fmla="*/ 11 h 11"/>
                </a:gdLst>
                <a:ahLst/>
                <a:cxnLst>
                  <a:cxn ang="0">
                    <a:pos x="T0" y="T1"/>
                  </a:cxn>
                  <a:cxn ang="0">
                    <a:pos x="T2" y="T3"/>
                  </a:cxn>
                  <a:cxn ang="0">
                    <a:pos x="T4" y="T5"/>
                  </a:cxn>
                  <a:cxn ang="0">
                    <a:pos x="T6" y="T7"/>
                  </a:cxn>
                  <a:cxn ang="0">
                    <a:pos x="T8" y="T9"/>
                  </a:cxn>
                </a:cxnLst>
                <a:rect l="0" t="0" r="r" b="b"/>
                <a:pathLst>
                  <a:path w="9" h="11">
                    <a:moveTo>
                      <a:pt x="5" y="11"/>
                    </a:moveTo>
                    <a:cubicBezTo>
                      <a:pt x="6" y="9"/>
                      <a:pt x="9" y="8"/>
                      <a:pt x="9" y="5"/>
                    </a:cubicBezTo>
                    <a:cubicBezTo>
                      <a:pt x="9" y="4"/>
                      <a:pt x="9" y="2"/>
                      <a:pt x="9" y="0"/>
                    </a:cubicBezTo>
                    <a:cubicBezTo>
                      <a:pt x="5" y="0"/>
                      <a:pt x="4" y="0"/>
                      <a:pt x="0" y="0"/>
                    </a:cubicBezTo>
                    <a:cubicBezTo>
                      <a:pt x="0" y="8"/>
                      <a:pt x="2" y="9"/>
                      <a:pt x="5"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87" name="Freeform 333"/>
              <p:cNvSpPr>
                <a:spLocks/>
              </p:cNvSpPr>
              <p:nvPr/>
            </p:nvSpPr>
            <p:spPr bwMode="auto">
              <a:xfrm>
                <a:off x="4598" y="1893"/>
                <a:ext cx="19" cy="40"/>
              </a:xfrm>
              <a:custGeom>
                <a:avLst/>
                <a:gdLst>
                  <a:gd name="T0" fmla="*/ 0 w 8"/>
                  <a:gd name="T1" fmla="*/ 11 h 17"/>
                  <a:gd name="T2" fmla="*/ 5 w 8"/>
                  <a:gd name="T3" fmla="*/ 17 h 17"/>
                  <a:gd name="T4" fmla="*/ 8 w 8"/>
                  <a:gd name="T5" fmla="*/ 11 h 17"/>
                  <a:gd name="T6" fmla="*/ 5 w 8"/>
                  <a:gd name="T7" fmla="*/ 0 h 17"/>
                  <a:gd name="T8" fmla="*/ 0 w 8"/>
                  <a:gd name="T9" fmla="*/ 11 h 17"/>
                </a:gdLst>
                <a:ahLst/>
                <a:cxnLst>
                  <a:cxn ang="0">
                    <a:pos x="T0" y="T1"/>
                  </a:cxn>
                  <a:cxn ang="0">
                    <a:pos x="T2" y="T3"/>
                  </a:cxn>
                  <a:cxn ang="0">
                    <a:pos x="T4" y="T5"/>
                  </a:cxn>
                  <a:cxn ang="0">
                    <a:pos x="T6" y="T7"/>
                  </a:cxn>
                  <a:cxn ang="0">
                    <a:pos x="T8" y="T9"/>
                  </a:cxn>
                </a:cxnLst>
                <a:rect l="0" t="0" r="r" b="b"/>
                <a:pathLst>
                  <a:path w="8" h="17">
                    <a:moveTo>
                      <a:pt x="0" y="11"/>
                    </a:moveTo>
                    <a:cubicBezTo>
                      <a:pt x="1" y="12"/>
                      <a:pt x="3" y="17"/>
                      <a:pt x="5" y="17"/>
                    </a:cubicBezTo>
                    <a:cubicBezTo>
                      <a:pt x="6" y="17"/>
                      <a:pt x="8" y="12"/>
                      <a:pt x="8" y="11"/>
                    </a:cubicBezTo>
                    <a:cubicBezTo>
                      <a:pt x="8" y="6"/>
                      <a:pt x="6" y="3"/>
                      <a:pt x="5" y="0"/>
                    </a:cubicBezTo>
                    <a:cubicBezTo>
                      <a:pt x="2" y="3"/>
                      <a:pt x="2" y="10"/>
                      <a:pt x="0"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88" name="Freeform 334"/>
              <p:cNvSpPr>
                <a:spLocks/>
              </p:cNvSpPr>
              <p:nvPr/>
            </p:nvSpPr>
            <p:spPr bwMode="auto">
              <a:xfrm>
                <a:off x="4629" y="1865"/>
                <a:ext cx="21" cy="28"/>
              </a:xfrm>
              <a:custGeom>
                <a:avLst/>
                <a:gdLst>
                  <a:gd name="T0" fmla="*/ 0 w 9"/>
                  <a:gd name="T1" fmla="*/ 2 h 12"/>
                  <a:gd name="T2" fmla="*/ 6 w 9"/>
                  <a:gd name="T3" fmla="*/ 12 h 12"/>
                  <a:gd name="T4" fmla="*/ 9 w 9"/>
                  <a:gd name="T5" fmla="*/ 12 h 12"/>
                  <a:gd name="T6" fmla="*/ 9 w 9"/>
                  <a:gd name="T7" fmla="*/ 1 h 12"/>
                  <a:gd name="T8" fmla="*/ 0 w 9"/>
                  <a:gd name="T9" fmla="*/ 2 h 12"/>
                </a:gdLst>
                <a:ahLst/>
                <a:cxnLst>
                  <a:cxn ang="0">
                    <a:pos x="T0" y="T1"/>
                  </a:cxn>
                  <a:cxn ang="0">
                    <a:pos x="T2" y="T3"/>
                  </a:cxn>
                  <a:cxn ang="0">
                    <a:pos x="T4" y="T5"/>
                  </a:cxn>
                  <a:cxn ang="0">
                    <a:pos x="T6" y="T7"/>
                  </a:cxn>
                  <a:cxn ang="0">
                    <a:pos x="T8" y="T9"/>
                  </a:cxn>
                </a:cxnLst>
                <a:rect l="0" t="0" r="r" b="b"/>
                <a:pathLst>
                  <a:path w="9" h="12">
                    <a:moveTo>
                      <a:pt x="0" y="2"/>
                    </a:moveTo>
                    <a:cubicBezTo>
                      <a:pt x="2" y="6"/>
                      <a:pt x="6" y="8"/>
                      <a:pt x="6" y="12"/>
                    </a:cubicBezTo>
                    <a:cubicBezTo>
                      <a:pt x="9" y="12"/>
                      <a:pt x="9" y="12"/>
                      <a:pt x="9" y="12"/>
                    </a:cubicBezTo>
                    <a:cubicBezTo>
                      <a:pt x="8" y="6"/>
                      <a:pt x="7" y="6"/>
                      <a:pt x="9" y="1"/>
                    </a:cubicBezTo>
                    <a:cubicBezTo>
                      <a:pt x="6" y="1"/>
                      <a:pt x="2" y="0"/>
                      <a:pt x="0"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89" name="Freeform 335"/>
              <p:cNvSpPr>
                <a:spLocks/>
              </p:cNvSpPr>
              <p:nvPr/>
            </p:nvSpPr>
            <p:spPr bwMode="auto">
              <a:xfrm>
                <a:off x="4621" y="1860"/>
                <a:ext cx="3" cy="2"/>
              </a:xfrm>
              <a:custGeom>
                <a:avLst/>
                <a:gdLst>
                  <a:gd name="T0" fmla="*/ 0 w 3"/>
                  <a:gd name="T1" fmla="*/ 2 h 2"/>
                  <a:gd name="T2" fmla="*/ 3 w 3"/>
                  <a:gd name="T3" fmla="*/ 2 h 2"/>
                  <a:gd name="T4" fmla="*/ 0 w 3"/>
                  <a:gd name="T5" fmla="*/ 0 h 2"/>
                  <a:gd name="T6" fmla="*/ 0 w 3"/>
                  <a:gd name="T7" fmla="*/ 2 h 2"/>
                </a:gdLst>
                <a:ahLst/>
                <a:cxnLst>
                  <a:cxn ang="0">
                    <a:pos x="T0" y="T1"/>
                  </a:cxn>
                  <a:cxn ang="0">
                    <a:pos x="T2" y="T3"/>
                  </a:cxn>
                  <a:cxn ang="0">
                    <a:pos x="T4" y="T5"/>
                  </a:cxn>
                  <a:cxn ang="0">
                    <a:pos x="T6" y="T7"/>
                  </a:cxn>
                </a:cxnLst>
                <a:rect l="0" t="0" r="r" b="b"/>
                <a:pathLst>
                  <a:path w="3" h="2">
                    <a:moveTo>
                      <a:pt x="0" y="2"/>
                    </a:moveTo>
                    <a:lnTo>
                      <a:pt x="3" y="2"/>
                    </a:lnTo>
                    <a:lnTo>
                      <a:pt x="0" y="0"/>
                    </a:lnTo>
                    <a:lnTo>
                      <a:pt x="0" y="2"/>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90" name="Freeform 336"/>
              <p:cNvSpPr>
                <a:spLocks/>
              </p:cNvSpPr>
              <p:nvPr/>
            </p:nvSpPr>
            <p:spPr bwMode="auto">
              <a:xfrm>
                <a:off x="4671" y="2172"/>
                <a:ext cx="21" cy="19"/>
              </a:xfrm>
              <a:custGeom>
                <a:avLst/>
                <a:gdLst>
                  <a:gd name="T0" fmla="*/ 9 w 9"/>
                  <a:gd name="T1" fmla="*/ 4 h 8"/>
                  <a:gd name="T2" fmla="*/ 0 w 9"/>
                  <a:gd name="T3" fmla="*/ 0 h 8"/>
                  <a:gd name="T4" fmla="*/ 0 w 9"/>
                  <a:gd name="T5" fmla="*/ 2 h 8"/>
                  <a:gd name="T6" fmla="*/ 3 w 9"/>
                  <a:gd name="T7" fmla="*/ 8 h 8"/>
                  <a:gd name="T8" fmla="*/ 9 w 9"/>
                  <a:gd name="T9" fmla="*/ 4 h 8"/>
                </a:gdLst>
                <a:ahLst/>
                <a:cxnLst>
                  <a:cxn ang="0">
                    <a:pos x="T0" y="T1"/>
                  </a:cxn>
                  <a:cxn ang="0">
                    <a:pos x="T2" y="T3"/>
                  </a:cxn>
                  <a:cxn ang="0">
                    <a:pos x="T4" y="T5"/>
                  </a:cxn>
                  <a:cxn ang="0">
                    <a:pos x="T6" y="T7"/>
                  </a:cxn>
                  <a:cxn ang="0">
                    <a:pos x="T8" y="T9"/>
                  </a:cxn>
                </a:cxnLst>
                <a:rect l="0" t="0" r="r" b="b"/>
                <a:pathLst>
                  <a:path w="9" h="8">
                    <a:moveTo>
                      <a:pt x="9" y="4"/>
                    </a:moveTo>
                    <a:cubicBezTo>
                      <a:pt x="6" y="0"/>
                      <a:pt x="3" y="3"/>
                      <a:pt x="0" y="0"/>
                    </a:cubicBezTo>
                    <a:cubicBezTo>
                      <a:pt x="0" y="1"/>
                      <a:pt x="0" y="2"/>
                      <a:pt x="0" y="2"/>
                    </a:cubicBezTo>
                    <a:cubicBezTo>
                      <a:pt x="0" y="5"/>
                      <a:pt x="2" y="8"/>
                      <a:pt x="3" y="8"/>
                    </a:cubicBezTo>
                    <a:cubicBezTo>
                      <a:pt x="6" y="8"/>
                      <a:pt x="7" y="4"/>
                      <a:pt x="9"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91" name="Freeform 337"/>
              <p:cNvSpPr>
                <a:spLocks/>
              </p:cNvSpPr>
              <p:nvPr/>
            </p:nvSpPr>
            <p:spPr bwMode="auto">
              <a:xfrm>
                <a:off x="4543" y="2302"/>
                <a:ext cx="31" cy="9"/>
              </a:xfrm>
              <a:custGeom>
                <a:avLst/>
                <a:gdLst>
                  <a:gd name="T0" fmla="*/ 13 w 13"/>
                  <a:gd name="T1" fmla="*/ 3 h 4"/>
                  <a:gd name="T2" fmla="*/ 5 w 13"/>
                  <a:gd name="T3" fmla="*/ 0 h 4"/>
                  <a:gd name="T4" fmla="*/ 0 w 13"/>
                  <a:gd name="T5" fmla="*/ 1 h 4"/>
                  <a:gd name="T6" fmla="*/ 9 w 13"/>
                  <a:gd name="T7" fmla="*/ 4 h 4"/>
                  <a:gd name="T8" fmla="*/ 13 w 13"/>
                  <a:gd name="T9" fmla="*/ 3 h 4"/>
                </a:gdLst>
                <a:ahLst/>
                <a:cxnLst>
                  <a:cxn ang="0">
                    <a:pos x="T0" y="T1"/>
                  </a:cxn>
                  <a:cxn ang="0">
                    <a:pos x="T2" y="T3"/>
                  </a:cxn>
                  <a:cxn ang="0">
                    <a:pos x="T4" y="T5"/>
                  </a:cxn>
                  <a:cxn ang="0">
                    <a:pos x="T6" y="T7"/>
                  </a:cxn>
                  <a:cxn ang="0">
                    <a:pos x="T8" y="T9"/>
                  </a:cxn>
                </a:cxnLst>
                <a:rect l="0" t="0" r="r" b="b"/>
                <a:pathLst>
                  <a:path w="13" h="4">
                    <a:moveTo>
                      <a:pt x="13" y="3"/>
                    </a:moveTo>
                    <a:cubicBezTo>
                      <a:pt x="11" y="1"/>
                      <a:pt x="8" y="0"/>
                      <a:pt x="5" y="0"/>
                    </a:cubicBezTo>
                    <a:cubicBezTo>
                      <a:pt x="4" y="0"/>
                      <a:pt x="1" y="0"/>
                      <a:pt x="0" y="1"/>
                    </a:cubicBezTo>
                    <a:cubicBezTo>
                      <a:pt x="1" y="1"/>
                      <a:pt x="8" y="4"/>
                      <a:pt x="9" y="4"/>
                    </a:cubicBezTo>
                    <a:cubicBezTo>
                      <a:pt x="10" y="4"/>
                      <a:pt x="12" y="3"/>
                      <a:pt x="13"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92" name="Freeform 338"/>
              <p:cNvSpPr>
                <a:spLocks/>
              </p:cNvSpPr>
              <p:nvPr/>
            </p:nvSpPr>
            <p:spPr bwMode="auto">
              <a:xfrm>
                <a:off x="4496" y="2276"/>
                <a:ext cx="24" cy="14"/>
              </a:xfrm>
              <a:custGeom>
                <a:avLst/>
                <a:gdLst>
                  <a:gd name="T0" fmla="*/ 0 w 10"/>
                  <a:gd name="T1" fmla="*/ 4 h 6"/>
                  <a:gd name="T2" fmla="*/ 0 w 10"/>
                  <a:gd name="T3" fmla="*/ 6 h 6"/>
                  <a:gd name="T4" fmla="*/ 4 w 10"/>
                  <a:gd name="T5" fmla="*/ 6 h 6"/>
                  <a:gd name="T6" fmla="*/ 10 w 10"/>
                  <a:gd name="T7" fmla="*/ 1 h 6"/>
                  <a:gd name="T8" fmla="*/ 4 w 10"/>
                  <a:gd name="T9" fmla="*/ 1 h 6"/>
                  <a:gd name="T10" fmla="*/ 0 w 10"/>
                  <a:gd name="T11" fmla="*/ 4 h 6"/>
                </a:gdLst>
                <a:ahLst/>
                <a:cxnLst>
                  <a:cxn ang="0">
                    <a:pos x="T0" y="T1"/>
                  </a:cxn>
                  <a:cxn ang="0">
                    <a:pos x="T2" y="T3"/>
                  </a:cxn>
                  <a:cxn ang="0">
                    <a:pos x="T4" y="T5"/>
                  </a:cxn>
                  <a:cxn ang="0">
                    <a:pos x="T6" y="T7"/>
                  </a:cxn>
                  <a:cxn ang="0">
                    <a:pos x="T8" y="T9"/>
                  </a:cxn>
                  <a:cxn ang="0">
                    <a:pos x="T10" y="T11"/>
                  </a:cxn>
                </a:cxnLst>
                <a:rect l="0" t="0" r="r" b="b"/>
                <a:pathLst>
                  <a:path w="10" h="6">
                    <a:moveTo>
                      <a:pt x="0" y="4"/>
                    </a:moveTo>
                    <a:cubicBezTo>
                      <a:pt x="0" y="5"/>
                      <a:pt x="0" y="6"/>
                      <a:pt x="0" y="6"/>
                    </a:cubicBezTo>
                    <a:cubicBezTo>
                      <a:pt x="4" y="6"/>
                      <a:pt x="4" y="6"/>
                      <a:pt x="4" y="6"/>
                    </a:cubicBezTo>
                    <a:cubicBezTo>
                      <a:pt x="9" y="6"/>
                      <a:pt x="6" y="4"/>
                      <a:pt x="10" y="1"/>
                    </a:cubicBezTo>
                    <a:cubicBezTo>
                      <a:pt x="8" y="1"/>
                      <a:pt x="8" y="1"/>
                      <a:pt x="4" y="1"/>
                    </a:cubicBezTo>
                    <a:cubicBezTo>
                      <a:pt x="3" y="1"/>
                      <a:pt x="0" y="0"/>
                      <a:pt x="0"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93" name="Freeform 339"/>
              <p:cNvSpPr>
                <a:spLocks/>
              </p:cNvSpPr>
              <p:nvPr/>
            </p:nvSpPr>
            <p:spPr bwMode="auto">
              <a:xfrm>
                <a:off x="4525" y="2271"/>
                <a:ext cx="26" cy="16"/>
              </a:xfrm>
              <a:custGeom>
                <a:avLst/>
                <a:gdLst>
                  <a:gd name="T0" fmla="*/ 11 w 11"/>
                  <a:gd name="T1" fmla="*/ 7 h 7"/>
                  <a:gd name="T2" fmla="*/ 1 w 11"/>
                  <a:gd name="T3" fmla="*/ 0 h 7"/>
                  <a:gd name="T4" fmla="*/ 1 w 11"/>
                  <a:gd name="T5" fmla="*/ 7 h 7"/>
                  <a:gd name="T6" fmla="*/ 11 w 11"/>
                  <a:gd name="T7" fmla="*/ 7 h 7"/>
                </a:gdLst>
                <a:ahLst/>
                <a:cxnLst>
                  <a:cxn ang="0">
                    <a:pos x="T0" y="T1"/>
                  </a:cxn>
                  <a:cxn ang="0">
                    <a:pos x="T2" y="T3"/>
                  </a:cxn>
                  <a:cxn ang="0">
                    <a:pos x="T4" y="T5"/>
                  </a:cxn>
                  <a:cxn ang="0">
                    <a:pos x="T6" y="T7"/>
                  </a:cxn>
                </a:cxnLst>
                <a:rect l="0" t="0" r="r" b="b"/>
                <a:pathLst>
                  <a:path w="11" h="7">
                    <a:moveTo>
                      <a:pt x="11" y="7"/>
                    </a:moveTo>
                    <a:cubicBezTo>
                      <a:pt x="8" y="3"/>
                      <a:pt x="4" y="3"/>
                      <a:pt x="1" y="0"/>
                    </a:cubicBezTo>
                    <a:cubicBezTo>
                      <a:pt x="1" y="2"/>
                      <a:pt x="0" y="5"/>
                      <a:pt x="1" y="7"/>
                    </a:cubicBezTo>
                    <a:lnTo>
                      <a:pt x="11" y="7"/>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94" name="Freeform 340"/>
              <p:cNvSpPr>
                <a:spLocks/>
              </p:cNvSpPr>
              <p:nvPr/>
            </p:nvSpPr>
            <p:spPr bwMode="auto">
              <a:xfrm>
                <a:off x="4560" y="2273"/>
                <a:ext cx="26" cy="22"/>
              </a:xfrm>
              <a:custGeom>
                <a:avLst/>
                <a:gdLst>
                  <a:gd name="T0" fmla="*/ 11 w 11"/>
                  <a:gd name="T1" fmla="*/ 8 h 9"/>
                  <a:gd name="T2" fmla="*/ 0 w 11"/>
                  <a:gd name="T3" fmla="*/ 6 h 9"/>
                  <a:gd name="T4" fmla="*/ 6 w 11"/>
                  <a:gd name="T5" fmla="*/ 6 h 9"/>
                  <a:gd name="T6" fmla="*/ 6 w 11"/>
                  <a:gd name="T7" fmla="*/ 9 h 9"/>
                  <a:gd name="T8" fmla="*/ 11 w 11"/>
                  <a:gd name="T9" fmla="*/ 8 h 9"/>
                </a:gdLst>
                <a:ahLst/>
                <a:cxnLst>
                  <a:cxn ang="0">
                    <a:pos x="T0" y="T1"/>
                  </a:cxn>
                  <a:cxn ang="0">
                    <a:pos x="T2" y="T3"/>
                  </a:cxn>
                  <a:cxn ang="0">
                    <a:pos x="T4" y="T5"/>
                  </a:cxn>
                  <a:cxn ang="0">
                    <a:pos x="T6" y="T7"/>
                  </a:cxn>
                  <a:cxn ang="0">
                    <a:pos x="T8" y="T9"/>
                  </a:cxn>
                </a:cxnLst>
                <a:rect l="0" t="0" r="r" b="b"/>
                <a:pathLst>
                  <a:path w="11" h="9">
                    <a:moveTo>
                      <a:pt x="11" y="8"/>
                    </a:moveTo>
                    <a:cubicBezTo>
                      <a:pt x="9" y="1"/>
                      <a:pt x="3" y="0"/>
                      <a:pt x="0" y="6"/>
                    </a:cubicBezTo>
                    <a:cubicBezTo>
                      <a:pt x="3" y="7"/>
                      <a:pt x="5" y="7"/>
                      <a:pt x="6" y="6"/>
                    </a:cubicBezTo>
                    <a:cubicBezTo>
                      <a:pt x="6" y="7"/>
                      <a:pt x="6" y="8"/>
                      <a:pt x="6" y="9"/>
                    </a:cubicBezTo>
                    <a:cubicBezTo>
                      <a:pt x="8" y="8"/>
                      <a:pt x="9" y="8"/>
                      <a:pt x="11"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95" name="Freeform 341"/>
              <p:cNvSpPr>
                <a:spLocks/>
              </p:cNvSpPr>
              <p:nvPr/>
            </p:nvSpPr>
            <p:spPr bwMode="auto">
              <a:xfrm>
                <a:off x="2741" y="1026"/>
                <a:ext cx="19" cy="21"/>
              </a:xfrm>
              <a:custGeom>
                <a:avLst/>
                <a:gdLst>
                  <a:gd name="T0" fmla="*/ 8 w 8"/>
                  <a:gd name="T1" fmla="*/ 3 h 9"/>
                  <a:gd name="T2" fmla="*/ 6 w 8"/>
                  <a:gd name="T3" fmla="*/ 0 h 9"/>
                  <a:gd name="T4" fmla="*/ 0 w 8"/>
                  <a:gd name="T5" fmla="*/ 0 h 9"/>
                  <a:gd name="T6" fmla="*/ 0 w 8"/>
                  <a:gd name="T7" fmla="*/ 2 h 9"/>
                  <a:gd name="T8" fmla="*/ 3 w 8"/>
                  <a:gd name="T9" fmla="*/ 9 h 9"/>
                  <a:gd name="T10" fmla="*/ 8 w 8"/>
                  <a:gd name="T11" fmla="*/ 3 h 9"/>
                </a:gdLst>
                <a:ahLst/>
                <a:cxnLst>
                  <a:cxn ang="0">
                    <a:pos x="T0" y="T1"/>
                  </a:cxn>
                  <a:cxn ang="0">
                    <a:pos x="T2" y="T3"/>
                  </a:cxn>
                  <a:cxn ang="0">
                    <a:pos x="T4" y="T5"/>
                  </a:cxn>
                  <a:cxn ang="0">
                    <a:pos x="T6" y="T7"/>
                  </a:cxn>
                  <a:cxn ang="0">
                    <a:pos x="T8" y="T9"/>
                  </a:cxn>
                  <a:cxn ang="0">
                    <a:pos x="T10" y="T11"/>
                  </a:cxn>
                </a:cxnLst>
                <a:rect l="0" t="0" r="r" b="b"/>
                <a:pathLst>
                  <a:path w="8" h="9">
                    <a:moveTo>
                      <a:pt x="8" y="3"/>
                    </a:moveTo>
                    <a:cubicBezTo>
                      <a:pt x="8" y="2"/>
                      <a:pt x="7" y="1"/>
                      <a:pt x="6" y="0"/>
                    </a:cubicBezTo>
                    <a:cubicBezTo>
                      <a:pt x="3" y="0"/>
                      <a:pt x="3" y="1"/>
                      <a:pt x="0" y="0"/>
                    </a:cubicBezTo>
                    <a:cubicBezTo>
                      <a:pt x="0" y="1"/>
                      <a:pt x="0" y="2"/>
                      <a:pt x="0" y="2"/>
                    </a:cubicBezTo>
                    <a:cubicBezTo>
                      <a:pt x="0" y="5"/>
                      <a:pt x="2" y="7"/>
                      <a:pt x="3" y="9"/>
                    </a:cubicBezTo>
                    <a:cubicBezTo>
                      <a:pt x="6" y="8"/>
                      <a:pt x="8" y="6"/>
                      <a:pt x="8"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96" name="Freeform 342"/>
              <p:cNvSpPr>
                <a:spLocks/>
              </p:cNvSpPr>
              <p:nvPr/>
            </p:nvSpPr>
            <p:spPr bwMode="auto">
              <a:xfrm>
                <a:off x="3433" y="714"/>
                <a:ext cx="29" cy="15"/>
              </a:xfrm>
              <a:custGeom>
                <a:avLst/>
                <a:gdLst>
                  <a:gd name="T0" fmla="*/ 12 w 12"/>
                  <a:gd name="T1" fmla="*/ 3 h 6"/>
                  <a:gd name="T2" fmla="*/ 12 w 12"/>
                  <a:gd name="T3" fmla="*/ 0 h 6"/>
                  <a:gd name="T4" fmla="*/ 0 w 12"/>
                  <a:gd name="T5" fmla="*/ 5 h 6"/>
                  <a:gd name="T6" fmla="*/ 5 w 12"/>
                  <a:gd name="T7" fmla="*/ 6 h 6"/>
                  <a:gd name="T8" fmla="*/ 12 w 12"/>
                  <a:gd name="T9" fmla="*/ 3 h 6"/>
                </a:gdLst>
                <a:ahLst/>
                <a:cxnLst>
                  <a:cxn ang="0">
                    <a:pos x="T0" y="T1"/>
                  </a:cxn>
                  <a:cxn ang="0">
                    <a:pos x="T2" y="T3"/>
                  </a:cxn>
                  <a:cxn ang="0">
                    <a:pos x="T4" y="T5"/>
                  </a:cxn>
                  <a:cxn ang="0">
                    <a:pos x="T6" y="T7"/>
                  </a:cxn>
                  <a:cxn ang="0">
                    <a:pos x="T8" y="T9"/>
                  </a:cxn>
                </a:cxnLst>
                <a:rect l="0" t="0" r="r" b="b"/>
                <a:pathLst>
                  <a:path w="12" h="6">
                    <a:moveTo>
                      <a:pt x="12" y="3"/>
                    </a:moveTo>
                    <a:cubicBezTo>
                      <a:pt x="12" y="2"/>
                      <a:pt x="12" y="0"/>
                      <a:pt x="12" y="0"/>
                    </a:cubicBezTo>
                    <a:cubicBezTo>
                      <a:pt x="7" y="0"/>
                      <a:pt x="4" y="5"/>
                      <a:pt x="0" y="5"/>
                    </a:cubicBezTo>
                    <a:cubicBezTo>
                      <a:pt x="0" y="5"/>
                      <a:pt x="4" y="6"/>
                      <a:pt x="5" y="6"/>
                    </a:cubicBezTo>
                    <a:cubicBezTo>
                      <a:pt x="8" y="6"/>
                      <a:pt x="10" y="6"/>
                      <a:pt x="12"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97" name="Freeform 343"/>
              <p:cNvSpPr>
                <a:spLocks/>
              </p:cNvSpPr>
              <p:nvPr/>
            </p:nvSpPr>
            <p:spPr bwMode="auto">
              <a:xfrm>
                <a:off x="3521" y="603"/>
                <a:ext cx="106" cy="33"/>
              </a:xfrm>
              <a:custGeom>
                <a:avLst/>
                <a:gdLst>
                  <a:gd name="T0" fmla="*/ 11 w 45"/>
                  <a:gd name="T1" fmla="*/ 8 h 14"/>
                  <a:gd name="T2" fmla="*/ 16 w 45"/>
                  <a:gd name="T3" fmla="*/ 8 h 14"/>
                  <a:gd name="T4" fmla="*/ 24 w 45"/>
                  <a:gd name="T5" fmla="*/ 12 h 14"/>
                  <a:gd name="T6" fmla="*/ 41 w 45"/>
                  <a:gd name="T7" fmla="*/ 14 h 14"/>
                  <a:gd name="T8" fmla="*/ 45 w 45"/>
                  <a:gd name="T9" fmla="*/ 12 h 14"/>
                  <a:gd name="T10" fmla="*/ 33 w 45"/>
                  <a:gd name="T11" fmla="*/ 7 h 14"/>
                  <a:gd name="T12" fmla="*/ 31 w 45"/>
                  <a:gd name="T13" fmla="*/ 8 h 14"/>
                  <a:gd name="T14" fmla="*/ 26 w 45"/>
                  <a:gd name="T15" fmla="*/ 3 h 14"/>
                  <a:gd name="T16" fmla="*/ 8 w 45"/>
                  <a:gd name="T17" fmla="*/ 0 h 14"/>
                  <a:gd name="T18" fmla="*/ 0 w 45"/>
                  <a:gd name="T19" fmla="*/ 8 h 14"/>
                  <a:gd name="T20" fmla="*/ 11 w 45"/>
                  <a:gd name="T21"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14">
                    <a:moveTo>
                      <a:pt x="11" y="8"/>
                    </a:moveTo>
                    <a:cubicBezTo>
                      <a:pt x="12" y="8"/>
                      <a:pt x="18" y="8"/>
                      <a:pt x="16" y="8"/>
                    </a:cubicBezTo>
                    <a:cubicBezTo>
                      <a:pt x="17" y="13"/>
                      <a:pt x="21" y="12"/>
                      <a:pt x="24" y="12"/>
                    </a:cubicBezTo>
                    <a:cubicBezTo>
                      <a:pt x="24" y="12"/>
                      <a:pt x="39" y="14"/>
                      <a:pt x="41" y="14"/>
                    </a:cubicBezTo>
                    <a:cubicBezTo>
                      <a:pt x="42" y="14"/>
                      <a:pt x="45" y="13"/>
                      <a:pt x="45" y="12"/>
                    </a:cubicBezTo>
                    <a:cubicBezTo>
                      <a:pt x="41" y="11"/>
                      <a:pt x="38" y="7"/>
                      <a:pt x="33" y="7"/>
                    </a:cubicBezTo>
                    <a:cubicBezTo>
                      <a:pt x="32" y="7"/>
                      <a:pt x="31" y="8"/>
                      <a:pt x="31" y="8"/>
                    </a:cubicBezTo>
                    <a:cubicBezTo>
                      <a:pt x="28" y="8"/>
                      <a:pt x="26" y="5"/>
                      <a:pt x="26" y="3"/>
                    </a:cubicBezTo>
                    <a:cubicBezTo>
                      <a:pt x="22" y="1"/>
                      <a:pt x="15" y="0"/>
                      <a:pt x="8" y="0"/>
                    </a:cubicBezTo>
                    <a:cubicBezTo>
                      <a:pt x="4" y="0"/>
                      <a:pt x="2" y="4"/>
                      <a:pt x="0" y="8"/>
                    </a:cubicBezTo>
                    <a:cubicBezTo>
                      <a:pt x="4" y="7"/>
                      <a:pt x="7" y="8"/>
                      <a:pt x="11"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98" name="Freeform 344"/>
              <p:cNvSpPr>
                <a:spLocks/>
              </p:cNvSpPr>
              <p:nvPr/>
            </p:nvSpPr>
            <p:spPr bwMode="auto">
              <a:xfrm>
                <a:off x="3636" y="622"/>
                <a:ext cx="55" cy="26"/>
              </a:xfrm>
              <a:custGeom>
                <a:avLst/>
                <a:gdLst>
                  <a:gd name="T0" fmla="*/ 4 w 23"/>
                  <a:gd name="T1" fmla="*/ 11 h 11"/>
                  <a:gd name="T2" fmla="*/ 8 w 23"/>
                  <a:gd name="T3" fmla="*/ 10 h 11"/>
                  <a:gd name="T4" fmla="*/ 23 w 23"/>
                  <a:gd name="T5" fmla="*/ 10 h 11"/>
                  <a:gd name="T6" fmla="*/ 23 w 23"/>
                  <a:gd name="T7" fmla="*/ 7 h 11"/>
                  <a:gd name="T8" fmla="*/ 5 w 23"/>
                  <a:gd name="T9" fmla="*/ 0 h 11"/>
                  <a:gd name="T10" fmla="*/ 2 w 23"/>
                  <a:gd name="T11" fmla="*/ 3 h 11"/>
                  <a:gd name="T12" fmla="*/ 0 w 23"/>
                  <a:gd name="T13" fmla="*/ 8 h 11"/>
                  <a:gd name="T14" fmla="*/ 4 w 23"/>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1">
                    <a:moveTo>
                      <a:pt x="4" y="11"/>
                    </a:moveTo>
                    <a:cubicBezTo>
                      <a:pt x="5" y="11"/>
                      <a:pt x="6" y="10"/>
                      <a:pt x="8" y="10"/>
                    </a:cubicBezTo>
                    <a:cubicBezTo>
                      <a:pt x="11" y="10"/>
                      <a:pt x="17" y="11"/>
                      <a:pt x="23" y="10"/>
                    </a:cubicBezTo>
                    <a:cubicBezTo>
                      <a:pt x="23" y="9"/>
                      <a:pt x="23" y="8"/>
                      <a:pt x="23" y="7"/>
                    </a:cubicBezTo>
                    <a:cubicBezTo>
                      <a:pt x="21" y="6"/>
                      <a:pt x="7" y="3"/>
                      <a:pt x="5" y="0"/>
                    </a:cubicBezTo>
                    <a:cubicBezTo>
                      <a:pt x="2" y="3"/>
                      <a:pt x="2" y="3"/>
                      <a:pt x="2" y="3"/>
                    </a:cubicBezTo>
                    <a:cubicBezTo>
                      <a:pt x="2" y="5"/>
                      <a:pt x="0" y="6"/>
                      <a:pt x="0" y="8"/>
                    </a:cubicBezTo>
                    <a:cubicBezTo>
                      <a:pt x="0" y="9"/>
                      <a:pt x="2" y="11"/>
                      <a:pt x="4"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99" name="Freeform 345"/>
              <p:cNvSpPr>
                <a:spLocks/>
              </p:cNvSpPr>
              <p:nvPr/>
            </p:nvSpPr>
            <p:spPr bwMode="auto">
              <a:xfrm>
                <a:off x="3896" y="707"/>
                <a:ext cx="5"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2" y="0"/>
                      <a:pt x="2" y="0"/>
                    </a:cubicBezTo>
                    <a:cubicBezTo>
                      <a:pt x="2" y="0"/>
                      <a:pt x="1" y="0"/>
                      <a:pt x="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00" name="Freeform 346"/>
              <p:cNvSpPr>
                <a:spLocks/>
              </p:cNvSpPr>
              <p:nvPr/>
            </p:nvSpPr>
            <p:spPr bwMode="auto">
              <a:xfrm>
                <a:off x="4092" y="662"/>
                <a:ext cx="95" cy="33"/>
              </a:xfrm>
              <a:custGeom>
                <a:avLst/>
                <a:gdLst>
                  <a:gd name="T0" fmla="*/ 8 w 40"/>
                  <a:gd name="T1" fmla="*/ 11 h 14"/>
                  <a:gd name="T2" fmla="*/ 19 w 40"/>
                  <a:gd name="T3" fmla="*/ 12 h 14"/>
                  <a:gd name="T4" fmla="*/ 40 w 40"/>
                  <a:gd name="T5" fmla="*/ 11 h 14"/>
                  <a:gd name="T6" fmla="*/ 18 w 40"/>
                  <a:gd name="T7" fmla="*/ 4 h 14"/>
                  <a:gd name="T8" fmla="*/ 16 w 40"/>
                  <a:gd name="T9" fmla="*/ 8 h 14"/>
                  <a:gd name="T10" fmla="*/ 0 w 40"/>
                  <a:gd name="T11" fmla="*/ 4 h 14"/>
                  <a:gd name="T12" fmla="*/ 0 w 40"/>
                  <a:gd name="T13" fmla="*/ 7 h 14"/>
                  <a:gd name="T14" fmla="*/ 8 w 40"/>
                  <a:gd name="T15" fmla="*/ 1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14">
                    <a:moveTo>
                      <a:pt x="8" y="11"/>
                    </a:moveTo>
                    <a:cubicBezTo>
                      <a:pt x="8" y="13"/>
                      <a:pt x="17" y="12"/>
                      <a:pt x="19" y="12"/>
                    </a:cubicBezTo>
                    <a:cubicBezTo>
                      <a:pt x="23" y="12"/>
                      <a:pt x="34" y="14"/>
                      <a:pt x="40" y="11"/>
                    </a:cubicBezTo>
                    <a:cubicBezTo>
                      <a:pt x="38" y="6"/>
                      <a:pt x="23" y="4"/>
                      <a:pt x="18" y="4"/>
                    </a:cubicBezTo>
                    <a:cubicBezTo>
                      <a:pt x="18" y="5"/>
                      <a:pt x="18" y="7"/>
                      <a:pt x="16" y="8"/>
                    </a:cubicBezTo>
                    <a:cubicBezTo>
                      <a:pt x="15" y="5"/>
                      <a:pt x="7" y="0"/>
                      <a:pt x="0" y="4"/>
                    </a:cubicBezTo>
                    <a:cubicBezTo>
                      <a:pt x="0" y="6"/>
                      <a:pt x="0" y="6"/>
                      <a:pt x="0" y="7"/>
                    </a:cubicBezTo>
                    <a:cubicBezTo>
                      <a:pt x="5" y="7"/>
                      <a:pt x="3" y="11"/>
                      <a:pt x="8"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01" name="Freeform 347"/>
              <p:cNvSpPr>
                <a:spLocks/>
              </p:cNvSpPr>
              <p:nvPr/>
            </p:nvSpPr>
            <p:spPr bwMode="auto">
              <a:xfrm>
                <a:off x="4199" y="674"/>
                <a:ext cx="63" cy="29"/>
              </a:xfrm>
              <a:custGeom>
                <a:avLst/>
                <a:gdLst>
                  <a:gd name="T0" fmla="*/ 9 w 27"/>
                  <a:gd name="T1" fmla="*/ 7 h 12"/>
                  <a:gd name="T2" fmla="*/ 27 w 27"/>
                  <a:gd name="T3" fmla="*/ 7 h 12"/>
                  <a:gd name="T4" fmla="*/ 15 w 27"/>
                  <a:gd name="T5" fmla="*/ 0 h 12"/>
                  <a:gd name="T6" fmla="*/ 14 w 27"/>
                  <a:gd name="T7" fmla="*/ 2 h 12"/>
                  <a:gd name="T8" fmla="*/ 11 w 27"/>
                  <a:gd name="T9" fmla="*/ 2 h 12"/>
                  <a:gd name="T10" fmla="*/ 0 w 27"/>
                  <a:gd name="T11" fmla="*/ 1 h 12"/>
                  <a:gd name="T12" fmla="*/ 9 w 27"/>
                  <a:gd name="T13" fmla="*/ 7 h 12"/>
                </a:gdLst>
                <a:ahLst/>
                <a:cxnLst>
                  <a:cxn ang="0">
                    <a:pos x="T0" y="T1"/>
                  </a:cxn>
                  <a:cxn ang="0">
                    <a:pos x="T2" y="T3"/>
                  </a:cxn>
                  <a:cxn ang="0">
                    <a:pos x="T4" y="T5"/>
                  </a:cxn>
                  <a:cxn ang="0">
                    <a:pos x="T6" y="T7"/>
                  </a:cxn>
                  <a:cxn ang="0">
                    <a:pos x="T8" y="T9"/>
                  </a:cxn>
                  <a:cxn ang="0">
                    <a:pos x="T10" y="T11"/>
                  </a:cxn>
                  <a:cxn ang="0">
                    <a:pos x="T12" y="T13"/>
                  </a:cxn>
                </a:cxnLst>
                <a:rect l="0" t="0" r="r" b="b"/>
                <a:pathLst>
                  <a:path w="27" h="12">
                    <a:moveTo>
                      <a:pt x="9" y="7"/>
                    </a:moveTo>
                    <a:cubicBezTo>
                      <a:pt x="14" y="12"/>
                      <a:pt x="18" y="7"/>
                      <a:pt x="27" y="7"/>
                    </a:cubicBezTo>
                    <a:cubicBezTo>
                      <a:pt x="23" y="3"/>
                      <a:pt x="19" y="4"/>
                      <a:pt x="15" y="0"/>
                    </a:cubicBezTo>
                    <a:cubicBezTo>
                      <a:pt x="15" y="1"/>
                      <a:pt x="15" y="4"/>
                      <a:pt x="14" y="2"/>
                    </a:cubicBezTo>
                    <a:cubicBezTo>
                      <a:pt x="13" y="3"/>
                      <a:pt x="11" y="2"/>
                      <a:pt x="11" y="2"/>
                    </a:cubicBezTo>
                    <a:cubicBezTo>
                      <a:pt x="7" y="2"/>
                      <a:pt x="4" y="2"/>
                      <a:pt x="0" y="1"/>
                    </a:cubicBezTo>
                    <a:cubicBezTo>
                      <a:pt x="0" y="6"/>
                      <a:pt x="5" y="7"/>
                      <a:pt x="9"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02" name="Freeform 348"/>
              <p:cNvSpPr>
                <a:spLocks/>
              </p:cNvSpPr>
              <p:nvPr/>
            </p:nvSpPr>
            <p:spPr bwMode="auto">
              <a:xfrm>
                <a:off x="4173" y="700"/>
                <a:ext cx="42" cy="17"/>
              </a:xfrm>
              <a:custGeom>
                <a:avLst/>
                <a:gdLst>
                  <a:gd name="T0" fmla="*/ 0 w 18"/>
                  <a:gd name="T1" fmla="*/ 5 h 7"/>
                  <a:gd name="T2" fmla="*/ 12 w 18"/>
                  <a:gd name="T3" fmla="*/ 5 h 7"/>
                  <a:gd name="T4" fmla="*/ 18 w 18"/>
                  <a:gd name="T5" fmla="*/ 5 h 7"/>
                  <a:gd name="T6" fmla="*/ 13 w 18"/>
                  <a:gd name="T7" fmla="*/ 3 h 7"/>
                  <a:gd name="T8" fmla="*/ 9 w 18"/>
                  <a:gd name="T9" fmla="*/ 3 h 7"/>
                  <a:gd name="T10" fmla="*/ 2 w 18"/>
                  <a:gd name="T11" fmla="*/ 2 h 7"/>
                  <a:gd name="T12" fmla="*/ 0 w 18"/>
                  <a:gd name="T13" fmla="*/ 5 h 7"/>
                </a:gdLst>
                <a:ahLst/>
                <a:cxnLst>
                  <a:cxn ang="0">
                    <a:pos x="T0" y="T1"/>
                  </a:cxn>
                  <a:cxn ang="0">
                    <a:pos x="T2" y="T3"/>
                  </a:cxn>
                  <a:cxn ang="0">
                    <a:pos x="T4" y="T5"/>
                  </a:cxn>
                  <a:cxn ang="0">
                    <a:pos x="T6" y="T7"/>
                  </a:cxn>
                  <a:cxn ang="0">
                    <a:pos x="T8" y="T9"/>
                  </a:cxn>
                  <a:cxn ang="0">
                    <a:pos x="T10" y="T11"/>
                  </a:cxn>
                  <a:cxn ang="0">
                    <a:pos x="T12" y="T13"/>
                  </a:cxn>
                </a:cxnLst>
                <a:rect l="0" t="0" r="r" b="b"/>
                <a:pathLst>
                  <a:path w="18" h="7">
                    <a:moveTo>
                      <a:pt x="0" y="5"/>
                    </a:moveTo>
                    <a:cubicBezTo>
                      <a:pt x="7" y="5"/>
                      <a:pt x="9" y="5"/>
                      <a:pt x="12" y="5"/>
                    </a:cubicBezTo>
                    <a:cubicBezTo>
                      <a:pt x="14" y="5"/>
                      <a:pt x="17" y="7"/>
                      <a:pt x="18" y="5"/>
                    </a:cubicBezTo>
                    <a:cubicBezTo>
                      <a:pt x="16" y="2"/>
                      <a:pt x="15" y="0"/>
                      <a:pt x="13" y="3"/>
                    </a:cubicBezTo>
                    <a:cubicBezTo>
                      <a:pt x="9" y="3"/>
                      <a:pt x="9" y="3"/>
                      <a:pt x="9" y="3"/>
                    </a:cubicBezTo>
                    <a:cubicBezTo>
                      <a:pt x="6" y="3"/>
                      <a:pt x="5" y="2"/>
                      <a:pt x="2" y="2"/>
                    </a:cubicBezTo>
                    <a:cubicBezTo>
                      <a:pt x="2" y="2"/>
                      <a:pt x="1" y="3"/>
                      <a:pt x="0"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03" name="Freeform 349"/>
              <p:cNvSpPr>
                <a:spLocks/>
              </p:cNvSpPr>
              <p:nvPr/>
            </p:nvSpPr>
            <p:spPr bwMode="auto">
              <a:xfrm>
                <a:off x="393" y="793"/>
                <a:ext cx="1630" cy="2432"/>
              </a:xfrm>
              <a:custGeom>
                <a:avLst/>
                <a:gdLst>
                  <a:gd name="T0" fmla="*/ 602 w 690"/>
                  <a:gd name="T1" fmla="*/ 585 h 1030"/>
                  <a:gd name="T2" fmla="*/ 576 w 690"/>
                  <a:gd name="T3" fmla="*/ 546 h 1030"/>
                  <a:gd name="T4" fmla="*/ 509 w 690"/>
                  <a:gd name="T5" fmla="*/ 500 h 1030"/>
                  <a:gd name="T6" fmla="*/ 473 w 690"/>
                  <a:gd name="T7" fmla="*/ 492 h 1030"/>
                  <a:gd name="T8" fmla="*/ 433 w 690"/>
                  <a:gd name="T9" fmla="*/ 499 h 1030"/>
                  <a:gd name="T10" fmla="*/ 403 w 690"/>
                  <a:gd name="T11" fmla="*/ 506 h 1030"/>
                  <a:gd name="T12" fmla="*/ 357 w 690"/>
                  <a:gd name="T13" fmla="*/ 450 h 1030"/>
                  <a:gd name="T14" fmla="*/ 311 w 690"/>
                  <a:gd name="T15" fmla="*/ 408 h 1030"/>
                  <a:gd name="T16" fmla="*/ 272 w 690"/>
                  <a:gd name="T17" fmla="*/ 364 h 1030"/>
                  <a:gd name="T18" fmla="*/ 340 w 690"/>
                  <a:gd name="T19" fmla="*/ 328 h 1030"/>
                  <a:gd name="T20" fmla="*/ 388 w 690"/>
                  <a:gd name="T21" fmla="*/ 337 h 1030"/>
                  <a:gd name="T22" fmla="*/ 437 w 690"/>
                  <a:gd name="T23" fmla="*/ 266 h 1030"/>
                  <a:gd name="T24" fmla="*/ 449 w 690"/>
                  <a:gd name="T25" fmla="*/ 252 h 1030"/>
                  <a:gd name="T26" fmla="*/ 514 w 690"/>
                  <a:gd name="T27" fmla="*/ 205 h 1030"/>
                  <a:gd name="T28" fmla="*/ 540 w 690"/>
                  <a:gd name="T29" fmla="*/ 204 h 1030"/>
                  <a:gd name="T30" fmla="*/ 534 w 690"/>
                  <a:gd name="T31" fmla="*/ 180 h 1030"/>
                  <a:gd name="T32" fmla="*/ 553 w 690"/>
                  <a:gd name="T33" fmla="*/ 160 h 1030"/>
                  <a:gd name="T34" fmla="*/ 601 w 690"/>
                  <a:gd name="T35" fmla="*/ 132 h 1030"/>
                  <a:gd name="T36" fmla="*/ 574 w 690"/>
                  <a:gd name="T37" fmla="*/ 99 h 1030"/>
                  <a:gd name="T38" fmla="*/ 548 w 690"/>
                  <a:gd name="T39" fmla="*/ 78 h 1030"/>
                  <a:gd name="T40" fmla="*/ 494 w 690"/>
                  <a:gd name="T41" fmla="*/ 106 h 1030"/>
                  <a:gd name="T42" fmla="*/ 450 w 690"/>
                  <a:gd name="T43" fmla="*/ 124 h 1030"/>
                  <a:gd name="T44" fmla="*/ 404 w 690"/>
                  <a:gd name="T45" fmla="*/ 95 h 1030"/>
                  <a:gd name="T46" fmla="*/ 433 w 690"/>
                  <a:gd name="T47" fmla="*/ 55 h 1030"/>
                  <a:gd name="T48" fmla="*/ 482 w 690"/>
                  <a:gd name="T49" fmla="*/ 36 h 1030"/>
                  <a:gd name="T50" fmla="*/ 517 w 690"/>
                  <a:gd name="T51" fmla="*/ 13 h 1030"/>
                  <a:gd name="T52" fmla="*/ 472 w 690"/>
                  <a:gd name="T53" fmla="*/ 20 h 1030"/>
                  <a:gd name="T54" fmla="*/ 465 w 690"/>
                  <a:gd name="T55" fmla="*/ 0 h 1030"/>
                  <a:gd name="T56" fmla="*/ 436 w 690"/>
                  <a:gd name="T57" fmla="*/ 28 h 1030"/>
                  <a:gd name="T58" fmla="*/ 392 w 690"/>
                  <a:gd name="T59" fmla="*/ 24 h 1030"/>
                  <a:gd name="T60" fmla="*/ 320 w 690"/>
                  <a:gd name="T61" fmla="*/ 15 h 1030"/>
                  <a:gd name="T62" fmla="*/ 240 w 690"/>
                  <a:gd name="T63" fmla="*/ 22 h 1030"/>
                  <a:gd name="T64" fmla="*/ 148 w 690"/>
                  <a:gd name="T65" fmla="*/ 8 h 1030"/>
                  <a:gd name="T66" fmla="*/ 53 w 690"/>
                  <a:gd name="T67" fmla="*/ 52 h 1030"/>
                  <a:gd name="T68" fmla="*/ 14 w 690"/>
                  <a:gd name="T69" fmla="*/ 86 h 1030"/>
                  <a:gd name="T70" fmla="*/ 17 w 690"/>
                  <a:gd name="T71" fmla="*/ 113 h 1030"/>
                  <a:gd name="T72" fmla="*/ 66 w 690"/>
                  <a:gd name="T73" fmla="*/ 97 h 1030"/>
                  <a:gd name="T74" fmla="*/ 114 w 690"/>
                  <a:gd name="T75" fmla="*/ 77 h 1030"/>
                  <a:gd name="T76" fmla="*/ 171 w 690"/>
                  <a:gd name="T77" fmla="*/ 113 h 1030"/>
                  <a:gd name="T78" fmla="*/ 164 w 690"/>
                  <a:gd name="T79" fmla="*/ 139 h 1030"/>
                  <a:gd name="T80" fmla="*/ 175 w 690"/>
                  <a:gd name="T81" fmla="*/ 181 h 1030"/>
                  <a:gd name="T82" fmla="*/ 137 w 690"/>
                  <a:gd name="T83" fmla="*/ 290 h 1030"/>
                  <a:gd name="T84" fmla="*/ 168 w 690"/>
                  <a:gd name="T85" fmla="*/ 375 h 1030"/>
                  <a:gd name="T86" fmla="*/ 171 w 690"/>
                  <a:gd name="T87" fmla="*/ 352 h 1030"/>
                  <a:gd name="T88" fmla="*/ 196 w 690"/>
                  <a:gd name="T89" fmla="*/ 374 h 1030"/>
                  <a:gd name="T90" fmla="*/ 266 w 690"/>
                  <a:gd name="T91" fmla="*/ 453 h 1030"/>
                  <a:gd name="T92" fmla="*/ 347 w 690"/>
                  <a:gd name="T93" fmla="*/ 506 h 1030"/>
                  <a:gd name="T94" fmla="*/ 392 w 690"/>
                  <a:gd name="T95" fmla="*/ 524 h 1030"/>
                  <a:gd name="T96" fmla="*/ 375 w 690"/>
                  <a:gd name="T97" fmla="*/ 601 h 1030"/>
                  <a:gd name="T98" fmla="*/ 404 w 690"/>
                  <a:gd name="T99" fmla="*/ 690 h 1030"/>
                  <a:gd name="T100" fmla="*/ 455 w 690"/>
                  <a:gd name="T101" fmla="*/ 800 h 1030"/>
                  <a:gd name="T102" fmla="*/ 460 w 690"/>
                  <a:gd name="T103" fmla="*/ 922 h 1030"/>
                  <a:gd name="T104" fmla="*/ 475 w 690"/>
                  <a:gd name="T105" fmla="*/ 980 h 1030"/>
                  <a:gd name="T106" fmla="*/ 514 w 690"/>
                  <a:gd name="T107" fmla="*/ 1026 h 1030"/>
                  <a:gd name="T108" fmla="*/ 527 w 690"/>
                  <a:gd name="T109" fmla="*/ 974 h 1030"/>
                  <a:gd name="T110" fmla="*/ 531 w 690"/>
                  <a:gd name="T111" fmla="*/ 911 h 1030"/>
                  <a:gd name="T112" fmla="*/ 571 w 690"/>
                  <a:gd name="T113" fmla="*/ 874 h 1030"/>
                  <a:gd name="T114" fmla="*/ 626 w 690"/>
                  <a:gd name="T115" fmla="*/ 778 h 1030"/>
                  <a:gd name="T116" fmla="*/ 690 w 690"/>
                  <a:gd name="T117" fmla="*/ 645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0" h="1030">
                    <a:moveTo>
                      <a:pt x="676" y="622"/>
                    </a:moveTo>
                    <a:cubicBezTo>
                      <a:pt x="668" y="617"/>
                      <a:pt x="663" y="604"/>
                      <a:pt x="653" y="604"/>
                    </a:cubicBezTo>
                    <a:cubicBezTo>
                      <a:pt x="649" y="604"/>
                      <a:pt x="637" y="601"/>
                      <a:pt x="633" y="601"/>
                    </a:cubicBezTo>
                    <a:cubicBezTo>
                      <a:pt x="626" y="601"/>
                      <a:pt x="625" y="603"/>
                      <a:pt x="624" y="605"/>
                    </a:cubicBezTo>
                    <a:cubicBezTo>
                      <a:pt x="623" y="603"/>
                      <a:pt x="622" y="596"/>
                      <a:pt x="622" y="594"/>
                    </a:cubicBezTo>
                    <a:cubicBezTo>
                      <a:pt x="618" y="594"/>
                      <a:pt x="613" y="588"/>
                      <a:pt x="613" y="588"/>
                    </a:cubicBezTo>
                    <a:cubicBezTo>
                      <a:pt x="608" y="590"/>
                      <a:pt x="604" y="588"/>
                      <a:pt x="602" y="585"/>
                    </a:cubicBezTo>
                    <a:cubicBezTo>
                      <a:pt x="602" y="585"/>
                      <a:pt x="591" y="600"/>
                      <a:pt x="588" y="596"/>
                    </a:cubicBezTo>
                    <a:cubicBezTo>
                      <a:pt x="584" y="596"/>
                      <a:pt x="578" y="595"/>
                      <a:pt x="578" y="591"/>
                    </a:cubicBezTo>
                    <a:cubicBezTo>
                      <a:pt x="578" y="591"/>
                      <a:pt x="571" y="592"/>
                      <a:pt x="569" y="592"/>
                    </a:cubicBezTo>
                    <a:cubicBezTo>
                      <a:pt x="576" y="585"/>
                      <a:pt x="576" y="585"/>
                      <a:pt x="576" y="585"/>
                    </a:cubicBezTo>
                    <a:cubicBezTo>
                      <a:pt x="577" y="575"/>
                      <a:pt x="584" y="574"/>
                      <a:pt x="587" y="569"/>
                    </a:cubicBezTo>
                    <a:cubicBezTo>
                      <a:pt x="584" y="568"/>
                      <a:pt x="584" y="567"/>
                      <a:pt x="584" y="564"/>
                    </a:cubicBezTo>
                    <a:cubicBezTo>
                      <a:pt x="577" y="564"/>
                      <a:pt x="580" y="548"/>
                      <a:pt x="576" y="546"/>
                    </a:cubicBezTo>
                    <a:cubicBezTo>
                      <a:pt x="568" y="543"/>
                      <a:pt x="563" y="540"/>
                      <a:pt x="563" y="534"/>
                    </a:cubicBezTo>
                    <a:cubicBezTo>
                      <a:pt x="559" y="534"/>
                      <a:pt x="561" y="531"/>
                      <a:pt x="559" y="534"/>
                    </a:cubicBezTo>
                    <a:cubicBezTo>
                      <a:pt x="557" y="532"/>
                      <a:pt x="551" y="530"/>
                      <a:pt x="548" y="530"/>
                    </a:cubicBezTo>
                    <a:cubicBezTo>
                      <a:pt x="535" y="531"/>
                      <a:pt x="535" y="531"/>
                      <a:pt x="535" y="531"/>
                    </a:cubicBezTo>
                    <a:cubicBezTo>
                      <a:pt x="530" y="529"/>
                      <a:pt x="530" y="524"/>
                      <a:pt x="527" y="524"/>
                    </a:cubicBezTo>
                    <a:cubicBezTo>
                      <a:pt x="527" y="524"/>
                      <a:pt x="523" y="514"/>
                      <a:pt x="517" y="511"/>
                    </a:cubicBezTo>
                    <a:cubicBezTo>
                      <a:pt x="511" y="510"/>
                      <a:pt x="509" y="505"/>
                      <a:pt x="509" y="500"/>
                    </a:cubicBezTo>
                    <a:cubicBezTo>
                      <a:pt x="508" y="500"/>
                      <a:pt x="507" y="501"/>
                      <a:pt x="506" y="502"/>
                    </a:cubicBezTo>
                    <a:cubicBezTo>
                      <a:pt x="502" y="502"/>
                      <a:pt x="498" y="492"/>
                      <a:pt x="498" y="490"/>
                    </a:cubicBezTo>
                    <a:cubicBezTo>
                      <a:pt x="493" y="490"/>
                      <a:pt x="493" y="490"/>
                      <a:pt x="493" y="490"/>
                    </a:cubicBezTo>
                    <a:cubicBezTo>
                      <a:pt x="490" y="493"/>
                      <a:pt x="489" y="493"/>
                      <a:pt x="486" y="493"/>
                    </a:cubicBezTo>
                    <a:cubicBezTo>
                      <a:pt x="486" y="493"/>
                      <a:pt x="484" y="494"/>
                      <a:pt x="484" y="495"/>
                    </a:cubicBezTo>
                    <a:cubicBezTo>
                      <a:pt x="483" y="495"/>
                      <a:pt x="482" y="497"/>
                      <a:pt x="481" y="497"/>
                    </a:cubicBezTo>
                    <a:cubicBezTo>
                      <a:pt x="479" y="497"/>
                      <a:pt x="474" y="494"/>
                      <a:pt x="473" y="492"/>
                    </a:cubicBezTo>
                    <a:cubicBezTo>
                      <a:pt x="469" y="492"/>
                      <a:pt x="458" y="494"/>
                      <a:pt x="457" y="494"/>
                    </a:cubicBezTo>
                    <a:cubicBezTo>
                      <a:pt x="457" y="484"/>
                      <a:pt x="449" y="486"/>
                      <a:pt x="445" y="481"/>
                    </a:cubicBezTo>
                    <a:cubicBezTo>
                      <a:pt x="445" y="482"/>
                      <a:pt x="444" y="484"/>
                      <a:pt x="445" y="487"/>
                    </a:cubicBezTo>
                    <a:cubicBezTo>
                      <a:pt x="443" y="487"/>
                      <a:pt x="441" y="488"/>
                      <a:pt x="441" y="491"/>
                    </a:cubicBezTo>
                    <a:cubicBezTo>
                      <a:pt x="441" y="496"/>
                      <a:pt x="441" y="495"/>
                      <a:pt x="441" y="500"/>
                    </a:cubicBezTo>
                    <a:cubicBezTo>
                      <a:pt x="441" y="501"/>
                      <a:pt x="437" y="507"/>
                      <a:pt x="437" y="506"/>
                    </a:cubicBezTo>
                    <a:cubicBezTo>
                      <a:pt x="433" y="506"/>
                      <a:pt x="433" y="503"/>
                      <a:pt x="433" y="499"/>
                    </a:cubicBezTo>
                    <a:cubicBezTo>
                      <a:pt x="433" y="490"/>
                      <a:pt x="438" y="488"/>
                      <a:pt x="439" y="482"/>
                    </a:cubicBezTo>
                    <a:cubicBezTo>
                      <a:pt x="439" y="480"/>
                      <a:pt x="439" y="480"/>
                      <a:pt x="439" y="480"/>
                    </a:cubicBezTo>
                    <a:cubicBezTo>
                      <a:pt x="437" y="478"/>
                      <a:pt x="437" y="478"/>
                      <a:pt x="435" y="477"/>
                    </a:cubicBezTo>
                    <a:cubicBezTo>
                      <a:pt x="431" y="481"/>
                      <a:pt x="427" y="485"/>
                      <a:pt x="424" y="487"/>
                    </a:cubicBezTo>
                    <a:cubicBezTo>
                      <a:pt x="422" y="487"/>
                      <a:pt x="420" y="487"/>
                      <a:pt x="420" y="487"/>
                    </a:cubicBezTo>
                    <a:cubicBezTo>
                      <a:pt x="417" y="492"/>
                      <a:pt x="412" y="487"/>
                      <a:pt x="410" y="489"/>
                    </a:cubicBezTo>
                    <a:cubicBezTo>
                      <a:pt x="405" y="494"/>
                      <a:pt x="408" y="499"/>
                      <a:pt x="403" y="506"/>
                    </a:cubicBezTo>
                    <a:cubicBezTo>
                      <a:pt x="402" y="508"/>
                      <a:pt x="400" y="510"/>
                      <a:pt x="399" y="511"/>
                    </a:cubicBezTo>
                    <a:cubicBezTo>
                      <a:pt x="392" y="511"/>
                      <a:pt x="390" y="502"/>
                      <a:pt x="382" y="502"/>
                    </a:cubicBezTo>
                    <a:cubicBezTo>
                      <a:pt x="375" y="502"/>
                      <a:pt x="373" y="508"/>
                      <a:pt x="366" y="508"/>
                    </a:cubicBezTo>
                    <a:cubicBezTo>
                      <a:pt x="363" y="508"/>
                      <a:pt x="361" y="507"/>
                      <a:pt x="359" y="505"/>
                    </a:cubicBezTo>
                    <a:cubicBezTo>
                      <a:pt x="355" y="501"/>
                      <a:pt x="351" y="494"/>
                      <a:pt x="351" y="488"/>
                    </a:cubicBezTo>
                    <a:cubicBezTo>
                      <a:pt x="351" y="476"/>
                      <a:pt x="356" y="464"/>
                      <a:pt x="356" y="459"/>
                    </a:cubicBezTo>
                    <a:cubicBezTo>
                      <a:pt x="356" y="456"/>
                      <a:pt x="357" y="455"/>
                      <a:pt x="357" y="450"/>
                    </a:cubicBezTo>
                    <a:cubicBezTo>
                      <a:pt x="353" y="450"/>
                      <a:pt x="344" y="449"/>
                      <a:pt x="335" y="451"/>
                    </a:cubicBezTo>
                    <a:cubicBezTo>
                      <a:pt x="328" y="451"/>
                      <a:pt x="322" y="454"/>
                      <a:pt x="321" y="453"/>
                    </a:cubicBezTo>
                    <a:cubicBezTo>
                      <a:pt x="323" y="451"/>
                      <a:pt x="328" y="442"/>
                      <a:pt x="326" y="437"/>
                    </a:cubicBezTo>
                    <a:cubicBezTo>
                      <a:pt x="326" y="436"/>
                      <a:pt x="329" y="429"/>
                      <a:pt x="330" y="425"/>
                    </a:cubicBezTo>
                    <a:cubicBezTo>
                      <a:pt x="330" y="411"/>
                      <a:pt x="337" y="409"/>
                      <a:pt x="339" y="407"/>
                    </a:cubicBezTo>
                    <a:cubicBezTo>
                      <a:pt x="339" y="407"/>
                      <a:pt x="338" y="404"/>
                      <a:pt x="338" y="402"/>
                    </a:cubicBezTo>
                    <a:cubicBezTo>
                      <a:pt x="336" y="402"/>
                      <a:pt x="314" y="403"/>
                      <a:pt x="311" y="408"/>
                    </a:cubicBezTo>
                    <a:cubicBezTo>
                      <a:pt x="308" y="415"/>
                      <a:pt x="310" y="421"/>
                      <a:pt x="304" y="427"/>
                    </a:cubicBezTo>
                    <a:cubicBezTo>
                      <a:pt x="303" y="428"/>
                      <a:pt x="296" y="426"/>
                      <a:pt x="294" y="427"/>
                    </a:cubicBezTo>
                    <a:cubicBezTo>
                      <a:pt x="292" y="427"/>
                      <a:pt x="285" y="431"/>
                      <a:pt x="283" y="431"/>
                    </a:cubicBezTo>
                    <a:cubicBezTo>
                      <a:pt x="277" y="431"/>
                      <a:pt x="267" y="418"/>
                      <a:pt x="265" y="412"/>
                    </a:cubicBezTo>
                    <a:cubicBezTo>
                      <a:pt x="265" y="409"/>
                      <a:pt x="265" y="399"/>
                      <a:pt x="265" y="397"/>
                    </a:cubicBezTo>
                    <a:cubicBezTo>
                      <a:pt x="265" y="392"/>
                      <a:pt x="262" y="373"/>
                      <a:pt x="272" y="372"/>
                    </a:cubicBezTo>
                    <a:cubicBezTo>
                      <a:pt x="271" y="369"/>
                      <a:pt x="272" y="367"/>
                      <a:pt x="272" y="364"/>
                    </a:cubicBezTo>
                    <a:cubicBezTo>
                      <a:pt x="274" y="360"/>
                      <a:pt x="271" y="355"/>
                      <a:pt x="273" y="353"/>
                    </a:cubicBezTo>
                    <a:cubicBezTo>
                      <a:pt x="280" y="346"/>
                      <a:pt x="295" y="334"/>
                      <a:pt x="305" y="334"/>
                    </a:cubicBezTo>
                    <a:cubicBezTo>
                      <a:pt x="307" y="334"/>
                      <a:pt x="309" y="337"/>
                      <a:pt x="311" y="337"/>
                    </a:cubicBezTo>
                    <a:cubicBezTo>
                      <a:pt x="311" y="337"/>
                      <a:pt x="319" y="341"/>
                      <a:pt x="320" y="341"/>
                    </a:cubicBezTo>
                    <a:cubicBezTo>
                      <a:pt x="322" y="341"/>
                      <a:pt x="327" y="338"/>
                      <a:pt x="331" y="338"/>
                    </a:cubicBezTo>
                    <a:cubicBezTo>
                      <a:pt x="330" y="335"/>
                      <a:pt x="326" y="334"/>
                      <a:pt x="326" y="331"/>
                    </a:cubicBezTo>
                    <a:cubicBezTo>
                      <a:pt x="326" y="326"/>
                      <a:pt x="337" y="328"/>
                      <a:pt x="340" y="328"/>
                    </a:cubicBezTo>
                    <a:cubicBezTo>
                      <a:pt x="343" y="328"/>
                      <a:pt x="358" y="332"/>
                      <a:pt x="362" y="332"/>
                    </a:cubicBezTo>
                    <a:cubicBezTo>
                      <a:pt x="362" y="332"/>
                      <a:pt x="364" y="332"/>
                      <a:pt x="367" y="332"/>
                    </a:cubicBezTo>
                    <a:cubicBezTo>
                      <a:pt x="371" y="332"/>
                      <a:pt x="374" y="338"/>
                      <a:pt x="374" y="342"/>
                    </a:cubicBezTo>
                    <a:cubicBezTo>
                      <a:pt x="374" y="363"/>
                      <a:pt x="381" y="366"/>
                      <a:pt x="381" y="373"/>
                    </a:cubicBezTo>
                    <a:cubicBezTo>
                      <a:pt x="386" y="373"/>
                      <a:pt x="386" y="373"/>
                      <a:pt x="386" y="373"/>
                    </a:cubicBezTo>
                    <a:cubicBezTo>
                      <a:pt x="388" y="370"/>
                      <a:pt x="389" y="361"/>
                      <a:pt x="390" y="355"/>
                    </a:cubicBezTo>
                    <a:cubicBezTo>
                      <a:pt x="390" y="355"/>
                      <a:pt x="388" y="339"/>
                      <a:pt x="388" y="337"/>
                    </a:cubicBezTo>
                    <a:cubicBezTo>
                      <a:pt x="388" y="336"/>
                      <a:pt x="388" y="328"/>
                      <a:pt x="388" y="327"/>
                    </a:cubicBezTo>
                    <a:cubicBezTo>
                      <a:pt x="388" y="316"/>
                      <a:pt x="395" y="314"/>
                      <a:pt x="403" y="309"/>
                    </a:cubicBezTo>
                    <a:cubicBezTo>
                      <a:pt x="405" y="308"/>
                      <a:pt x="414" y="297"/>
                      <a:pt x="417" y="296"/>
                    </a:cubicBezTo>
                    <a:cubicBezTo>
                      <a:pt x="429" y="292"/>
                      <a:pt x="429" y="285"/>
                      <a:pt x="436" y="277"/>
                    </a:cubicBezTo>
                    <a:cubicBezTo>
                      <a:pt x="435" y="276"/>
                      <a:pt x="434" y="274"/>
                      <a:pt x="434" y="274"/>
                    </a:cubicBezTo>
                    <a:cubicBezTo>
                      <a:pt x="433" y="274"/>
                      <a:pt x="433" y="271"/>
                      <a:pt x="437" y="270"/>
                    </a:cubicBezTo>
                    <a:cubicBezTo>
                      <a:pt x="437" y="266"/>
                      <a:pt x="437" y="266"/>
                      <a:pt x="437" y="266"/>
                    </a:cubicBezTo>
                    <a:cubicBezTo>
                      <a:pt x="435" y="266"/>
                      <a:pt x="433" y="262"/>
                      <a:pt x="433" y="260"/>
                    </a:cubicBezTo>
                    <a:cubicBezTo>
                      <a:pt x="433" y="260"/>
                      <a:pt x="437" y="254"/>
                      <a:pt x="441" y="252"/>
                    </a:cubicBezTo>
                    <a:cubicBezTo>
                      <a:pt x="440" y="258"/>
                      <a:pt x="440" y="262"/>
                      <a:pt x="440" y="268"/>
                    </a:cubicBezTo>
                    <a:cubicBezTo>
                      <a:pt x="442" y="265"/>
                      <a:pt x="445" y="262"/>
                      <a:pt x="445" y="259"/>
                    </a:cubicBezTo>
                    <a:cubicBezTo>
                      <a:pt x="445" y="256"/>
                      <a:pt x="444" y="254"/>
                      <a:pt x="445" y="249"/>
                    </a:cubicBezTo>
                    <a:cubicBezTo>
                      <a:pt x="446" y="249"/>
                      <a:pt x="446" y="249"/>
                      <a:pt x="446" y="249"/>
                    </a:cubicBezTo>
                    <a:cubicBezTo>
                      <a:pt x="446" y="250"/>
                      <a:pt x="447" y="252"/>
                      <a:pt x="449" y="252"/>
                    </a:cubicBezTo>
                    <a:cubicBezTo>
                      <a:pt x="449" y="253"/>
                      <a:pt x="449" y="254"/>
                      <a:pt x="449" y="255"/>
                    </a:cubicBezTo>
                    <a:cubicBezTo>
                      <a:pt x="451" y="251"/>
                      <a:pt x="456" y="250"/>
                      <a:pt x="456" y="244"/>
                    </a:cubicBezTo>
                    <a:cubicBezTo>
                      <a:pt x="456" y="239"/>
                      <a:pt x="456" y="239"/>
                      <a:pt x="456" y="239"/>
                    </a:cubicBezTo>
                    <a:cubicBezTo>
                      <a:pt x="461" y="237"/>
                      <a:pt x="470" y="233"/>
                      <a:pt x="477" y="233"/>
                    </a:cubicBezTo>
                    <a:cubicBezTo>
                      <a:pt x="482" y="233"/>
                      <a:pt x="486" y="234"/>
                      <a:pt x="485" y="228"/>
                    </a:cubicBezTo>
                    <a:cubicBezTo>
                      <a:pt x="484" y="229"/>
                      <a:pt x="485" y="217"/>
                      <a:pt x="490" y="216"/>
                    </a:cubicBezTo>
                    <a:cubicBezTo>
                      <a:pt x="499" y="213"/>
                      <a:pt x="506" y="209"/>
                      <a:pt x="514" y="205"/>
                    </a:cubicBezTo>
                    <a:cubicBezTo>
                      <a:pt x="516" y="204"/>
                      <a:pt x="518" y="204"/>
                      <a:pt x="518" y="204"/>
                    </a:cubicBezTo>
                    <a:cubicBezTo>
                      <a:pt x="520" y="204"/>
                      <a:pt x="524" y="199"/>
                      <a:pt x="527" y="199"/>
                    </a:cubicBezTo>
                    <a:cubicBezTo>
                      <a:pt x="531" y="199"/>
                      <a:pt x="531" y="202"/>
                      <a:pt x="535" y="203"/>
                    </a:cubicBezTo>
                    <a:cubicBezTo>
                      <a:pt x="531" y="206"/>
                      <a:pt x="514" y="204"/>
                      <a:pt x="514" y="215"/>
                    </a:cubicBezTo>
                    <a:cubicBezTo>
                      <a:pt x="514" y="216"/>
                      <a:pt x="515" y="216"/>
                      <a:pt x="517" y="216"/>
                    </a:cubicBezTo>
                    <a:cubicBezTo>
                      <a:pt x="518" y="215"/>
                      <a:pt x="522" y="216"/>
                      <a:pt x="526" y="214"/>
                    </a:cubicBezTo>
                    <a:cubicBezTo>
                      <a:pt x="531" y="210"/>
                      <a:pt x="535" y="207"/>
                      <a:pt x="540" y="204"/>
                    </a:cubicBezTo>
                    <a:cubicBezTo>
                      <a:pt x="543" y="202"/>
                      <a:pt x="546" y="204"/>
                      <a:pt x="549" y="202"/>
                    </a:cubicBezTo>
                    <a:cubicBezTo>
                      <a:pt x="549" y="199"/>
                      <a:pt x="549" y="199"/>
                      <a:pt x="549" y="199"/>
                    </a:cubicBezTo>
                    <a:cubicBezTo>
                      <a:pt x="542" y="200"/>
                      <a:pt x="529" y="199"/>
                      <a:pt x="529" y="190"/>
                    </a:cubicBezTo>
                    <a:cubicBezTo>
                      <a:pt x="529" y="187"/>
                      <a:pt x="532" y="186"/>
                      <a:pt x="534" y="183"/>
                    </a:cubicBezTo>
                    <a:cubicBezTo>
                      <a:pt x="531" y="182"/>
                      <a:pt x="530" y="183"/>
                      <a:pt x="528" y="183"/>
                    </a:cubicBezTo>
                    <a:cubicBezTo>
                      <a:pt x="528" y="183"/>
                      <a:pt x="522" y="178"/>
                      <a:pt x="524" y="178"/>
                    </a:cubicBezTo>
                    <a:cubicBezTo>
                      <a:pt x="527" y="178"/>
                      <a:pt x="531" y="180"/>
                      <a:pt x="534" y="180"/>
                    </a:cubicBezTo>
                    <a:cubicBezTo>
                      <a:pt x="536" y="180"/>
                      <a:pt x="539" y="177"/>
                      <a:pt x="539" y="173"/>
                    </a:cubicBezTo>
                    <a:cubicBezTo>
                      <a:pt x="539" y="170"/>
                      <a:pt x="535" y="169"/>
                      <a:pt x="532" y="169"/>
                    </a:cubicBezTo>
                    <a:cubicBezTo>
                      <a:pt x="519" y="169"/>
                      <a:pt x="508" y="181"/>
                      <a:pt x="497" y="187"/>
                    </a:cubicBezTo>
                    <a:cubicBezTo>
                      <a:pt x="494" y="188"/>
                      <a:pt x="495" y="193"/>
                      <a:pt x="490" y="193"/>
                    </a:cubicBezTo>
                    <a:cubicBezTo>
                      <a:pt x="491" y="186"/>
                      <a:pt x="502" y="177"/>
                      <a:pt x="509" y="175"/>
                    </a:cubicBezTo>
                    <a:cubicBezTo>
                      <a:pt x="519" y="171"/>
                      <a:pt x="522" y="160"/>
                      <a:pt x="535" y="160"/>
                    </a:cubicBezTo>
                    <a:cubicBezTo>
                      <a:pt x="542" y="160"/>
                      <a:pt x="547" y="160"/>
                      <a:pt x="553" y="160"/>
                    </a:cubicBezTo>
                    <a:cubicBezTo>
                      <a:pt x="567" y="163"/>
                      <a:pt x="567" y="163"/>
                      <a:pt x="567" y="163"/>
                    </a:cubicBezTo>
                    <a:cubicBezTo>
                      <a:pt x="571" y="163"/>
                      <a:pt x="574" y="158"/>
                      <a:pt x="574" y="158"/>
                    </a:cubicBezTo>
                    <a:cubicBezTo>
                      <a:pt x="574" y="152"/>
                      <a:pt x="584" y="154"/>
                      <a:pt x="589" y="149"/>
                    </a:cubicBezTo>
                    <a:cubicBezTo>
                      <a:pt x="592" y="152"/>
                      <a:pt x="596" y="150"/>
                      <a:pt x="599" y="146"/>
                    </a:cubicBezTo>
                    <a:cubicBezTo>
                      <a:pt x="598" y="145"/>
                      <a:pt x="597" y="144"/>
                      <a:pt x="596" y="142"/>
                    </a:cubicBezTo>
                    <a:cubicBezTo>
                      <a:pt x="601" y="141"/>
                      <a:pt x="601" y="141"/>
                      <a:pt x="601" y="136"/>
                    </a:cubicBezTo>
                    <a:cubicBezTo>
                      <a:pt x="601" y="135"/>
                      <a:pt x="601" y="133"/>
                      <a:pt x="601" y="132"/>
                    </a:cubicBezTo>
                    <a:cubicBezTo>
                      <a:pt x="596" y="134"/>
                      <a:pt x="598" y="132"/>
                      <a:pt x="592" y="132"/>
                    </a:cubicBezTo>
                    <a:cubicBezTo>
                      <a:pt x="589" y="132"/>
                      <a:pt x="584" y="134"/>
                      <a:pt x="584" y="134"/>
                    </a:cubicBezTo>
                    <a:cubicBezTo>
                      <a:pt x="581" y="134"/>
                      <a:pt x="592" y="131"/>
                      <a:pt x="594" y="125"/>
                    </a:cubicBezTo>
                    <a:cubicBezTo>
                      <a:pt x="586" y="123"/>
                      <a:pt x="580" y="120"/>
                      <a:pt x="575" y="112"/>
                    </a:cubicBezTo>
                    <a:cubicBezTo>
                      <a:pt x="576" y="112"/>
                      <a:pt x="579" y="112"/>
                      <a:pt x="580" y="107"/>
                    </a:cubicBezTo>
                    <a:cubicBezTo>
                      <a:pt x="578" y="106"/>
                      <a:pt x="577" y="102"/>
                      <a:pt x="577" y="100"/>
                    </a:cubicBezTo>
                    <a:cubicBezTo>
                      <a:pt x="576" y="100"/>
                      <a:pt x="575" y="100"/>
                      <a:pt x="574" y="99"/>
                    </a:cubicBezTo>
                    <a:cubicBezTo>
                      <a:pt x="575" y="97"/>
                      <a:pt x="576" y="96"/>
                      <a:pt x="576" y="93"/>
                    </a:cubicBezTo>
                    <a:cubicBezTo>
                      <a:pt x="576" y="93"/>
                      <a:pt x="573" y="87"/>
                      <a:pt x="572" y="83"/>
                    </a:cubicBezTo>
                    <a:cubicBezTo>
                      <a:pt x="568" y="86"/>
                      <a:pt x="551" y="102"/>
                      <a:pt x="546" y="99"/>
                    </a:cubicBezTo>
                    <a:cubicBezTo>
                      <a:pt x="544" y="100"/>
                      <a:pt x="542" y="102"/>
                      <a:pt x="539" y="102"/>
                    </a:cubicBezTo>
                    <a:cubicBezTo>
                      <a:pt x="540" y="99"/>
                      <a:pt x="544" y="98"/>
                      <a:pt x="544" y="93"/>
                    </a:cubicBezTo>
                    <a:cubicBezTo>
                      <a:pt x="543" y="93"/>
                      <a:pt x="542" y="93"/>
                      <a:pt x="540" y="93"/>
                    </a:cubicBezTo>
                    <a:cubicBezTo>
                      <a:pt x="543" y="91"/>
                      <a:pt x="543" y="83"/>
                      <a:pt x="548" y="78"/>
                    </a:cubicBezTo>
                    <a:cubicBezTo>
                      <a:pt x="548" y="78"/>
                      <a:pt x="540" y="77"/>
                      <a:pt x="539" y="76"/>
                    </a:cubicBezTo>
                    <a:cubicBezTo>
                      <a:pt x="539" y="76"/>
                      <a:pt x="538" y="70"/>
                      <a:pt x="536" y="70"/>
                    </a:cubicBezTo>
                    <a:cubicBezTo>
                      <a:pt x="533" y="69"/>
                      <a:pt x="531" y="71"/>
                      <a:pt x="531" y="66"/>
                    </a:cubicBezTo>
                    <a:cubicBezTo>
                      <a:pt x="510" y="66"/>
                      <a:pt x="510" y="66"/>
                      <a:pt x="510" y="66"/>
                    </a:cubicBezTo>
                    <a:cubicBezTo>
                      <a:pt x="507" y="71"/>
                      <a:pt x="496" y="77"/>
                      <a:pt x="500" y="83"/>
                    </a:cubicBezTo>
                    <a:cubicBezTo>
                      <a:pt x="500" y="83"/>
                      <a:pt x="488" y="94"/>
                      <a:pt x="488" y="97"/>
                    </a:cubicBezTo>
                    <a:cubicBezTo>
                      <a:pt x="488" y="100"/>
                      <a:pt x="494" y="100"/>
                      <a:pt x="494" y="106"/>
                    </a:cubicBezTo>
                    <a:cubicBezTo>
                      <a:pt x="494" y="117"/>
                      <a:pt x="476" y="126"/>
                      <a:pt x="467" y="126"/>
                    </a:cubicBezTo>
                    <a:cubicBezTo>
                      <a:pt x="467" y="141"/>
                      <a:pt x="460" y="149"/>
                      <a:pt x="453" y="157"/>
                    </a:cubicBezTo>
                    <a:cubicBezTo>
                      <a:pt x="452" y="156"/>
                      <a:pt x="450" y="154"/>
                      <a:pt x="450" y="152"/>
                    </a:cubicBezTo>
                    <a:cubicBezTo>
                      <a:pt x="447" y="152"/>
                      <a:pt x="444" y="146"/>
                      <a:pt x="444" y="144"/>
                    </a:cubicBezTo>
                    <a:cubicBezTo>
                      <a:pt x="444" y="140"/>
                      <a:pt x="446" y="135"/>
                      <a:pt x="449" y="131"/>
                    </a:cubicBezTo>
                    <a:cubicBezTo>
                      <a:pt x="446" y="129"/>
                      <a:pt x="446" y="129"/>
                      <a:pt x="446" y="129"/>
                    </a:cubicBezTo>
                    <a:cubicBezTo>
                      <a:pt x="449" y="128"/>
                      <a:pt x="449" y="127"/>
                      <a:pt x="450" y="124"/>
                    </a:cubicBezTo>
                    <a:cubicBezTo>
                      <a:pt x="445" y="123"/>
                      <a:pt x="445" y="123"/>
                      <a:pt x="445" y="123"/>
                    </a:cubicBezTo>
                    <a:cubicBezTo>
                      <a:pt x="444" y="123"/>
                      <a:pt x="433" y="129"/>
                      <a:pt x="433" y="123"/>
                    </a:cubicBezTo>
                    <a:cubicBezTo>
                      <a:pt x="425" y="120"/>
                      <a:pt x="422" y="111"/>
                      <a:pt x="414" y="106"/>
                    </a:cubicBezTo>
                    <a:cubicBezTo>
                      <a:pt x="405" y="110"/>
                      <a:pt x="405" y="110"/>
                      <a:pt x="405" y="110"/>
                    </a:cubicBezTo>
                    <a:cubicBezTo>
                      <a:pt x="404" y="110"/>
                      <a:pt x="402" y="109"/>
                      <a:pt x="402" y="107"/>
                    </a:cubicBezTo>
                    <a:cubicBezTo>
                      <a:pt x="404" y="105"/>
                      <a:pt x="404" y="105"/>
                      <a:pt x="404" y="105"/>
                    </a:cubicBezTo>
                    <a:cubicBezTo>
                      <a:pt x="403" y="104"/>
                      <a:pt x="404" y="99"/>
                      <a:pt x="404" y="95"/>
                    </a:cubicBezTo>
                    <a:cubicBezTo>
                      <a:pt x="399" y="95"/>
                      <a:pt x="399" y="95"/>
                      <a:pt x="399" y="95"/>
                    </a:cubicBezTo>
                    <a:cubicBezTo>
                      <a:pt x="399" y="86"/>
                      <a:pt x="412" y="74"/>
                      <a:pt x="420" y="73"/>
                    </a:cubicBezTo>
                    <a:cubicBezTo>
                      <a:pt x="420" y="71"/>
                      <a:pt x="420" y="71"/>
                      <a:pt x="420" y="70"/>
                    </a:cubicBezTo>
                    <a:cubicBezTo>
                      <a:pt x="423" y="70"/>
                      <a:pt x="424" y="66"/>
                      <a:pt x="429" y="66"/>
                    </a:cubicBezTo>
                    <a:cubicBezTo>
                      <a:pt x="433" y="64"/>
                      <a:pt x="437" y="65"/>
                      <a:pt x="440" y="60"/>
                    </a:cubicBezTo>
                    <a:cubicBezTo>
                      <a:pt x="437" y="57"/>
                      <a:pt x="433" y="57"/>
                      <a:pt x="430" y="55"/>
                    </a:cubicBezTo>
                    <a:cubicBezTo>
                      <a:pt x="433" y="55"/>
                      <a:pt x="433" y="55"/>
                      <a:pt x="433" y="55"/>
                    </a:cubicBezTo>
                    <a:cubicBezTo>
                      <a:pt x="442" y="58"/>
                      <a:pt x="442" y="58"/>
                      <a:pt x="442" y="58"/>
                    </a:cubicBezTo>
                    <a:cubicBezTo>
                      <a:pt x="450" y="58"/>
                      <a:pt x="461" y="50"/>
                      <a:pt x="469" y="48"/>
                    </a:cubicBezTo>
                    <a:cubicBezTo>
                      <a:pt x="469" y="48"/>
                      <a:pt x="469" y="46"/>
                      <a:pt x="469" y="45"/>
                    </a:cubicBezTo>
                    <a:cubicBezTo>
                      <a:pt x="463" y="45"/>
                      <a:pt x="455" y="47"/>
                      <a:pt x="454" y="41"/>
                    </a:cubicBezTo>
                    <a:cubicBezTo>
                      <a:pt x="459" y="41"/>
                      <a:pt x="459" y="41"/>
                      <a:pt x="459" y="41"/>
                    </a:cubicBezTo>
                    <a:cubicBezTo>
                      <a:pt x="460" y="42"/>
                      <a:pt x="465" y="44"/>
                      <a:pt x="469" y="44"/>
                    </a:cubicBezTo>
                    <a:cubicBezTo>
                      <a:pt x="475" y="44"/>
                      <a:pt x="477" y="39"/>
                      <a:pt x="482" y="36"/>
                    </a:cubicBezTo>
                    <a:cubicBezTo>
                      <a:pt x="483" y="36"/>
                      <a:pt x="485" y="40"/>
                      <a:pt x="487" y="40"/>
                    </a:cubicBezTo>
                    <a:cubicBezTo>
                      <a:pt x="489" y="40"/>
                      <a:pt x="490" y="38"/>
                      <a:pt x="493" y="37"/>
                    </a:cubicBezTo>
                    <a:cubicBezTo>
                      <a:pt x="492" y="36"/>
                      <a:pt x="493" y="36"/>
                      <a:pt x="494" y="34"/>
                    </a:cubicBezTo>
                    <a:cubicBezTo>
                      <a:pt x="494" y="36"/>
                      <a:pt x="497" y="37"/>
                      <a:pt x="498" y="37"/>
                    </a:cubicBezTo>
                    <a:cubicBezTo>
                      <a:pt x="506" y="37"/>
                      <a:pt x="509" y="31"/>
                      <a:pt x="511" y="25"/>
                    </a:cubicBezTo>
                    <a:cubicBezTo>
                      <a:pt x="512" y="22"/>
                      <a:pt x="517" y="21"/>
                      <a:pt x="517" y="19"/>
                    </a:cubicBezTo>
                    <a:cubicBezTo>
                      <a:pt x="517" y="17"/>
                      <a:pt x="517" y="15"/>
                      <a:pt x="517" y="13"/>
                    </a:cubicBezTo>
                    <a:cubicBezTo>
                      <a:pt x="514" y="13"/>
                      <a:pt x="511" y="12"/>
                      <a:pt x="509" y="12"/>
                    </a:cubicBezTo>
                    <a:cubicBezTo>
                      <a:pt x="504" y="12"/>
                      <a:pt x="498" y="13"/>
                      <a:pt x="498" y="19"/>
                    </a:cubicBezTo>
                    <a:cubicBezTo>
                      <a:pt x="491" y="19"/>
                      <a:pt x="487" y="25"/>
                      <a:pt x="482" y="30"/>
                    </a:cubicBezTo>
                    <a:cubicBezTo>
                      <a:pt x="482" y="30"/>
                      <a:pt x="478" y="30"/>
                      <a:pt x="477" y="30"/>
                    </a:cubicBezTo>
                    <a:cubicBezTo>
                      <a:pt x="478" y="25"/>
                      <a:pt x="482" y="25"/>
                      <a:pt x="483" y="19"/>
                    </a:cubicBezTo>
                    <a:cubicBezTo>
                      <a:pt x="483" y="19"/>
                      <a:pt x="478" y="19"/>
                      <a:pt x="477" y="18"/>
                    </a:cubicBezTo>
                    <a:cubicBezTo>
                      <a:pt x="475" y="19"/>
                      <a:pt x="475" y="19"/>
                      <a:pt x="472" y="20"/>
                    </a:cubicBezTo>
                    <a:cubicBezTo>
                      <a:pt x="472" y="21"/>
                      <a:pt x="472" y="22"/>
                      <a:pt x="472" y="22"/>
                    </a:cubicBezTo>
                    <a:cubicBezTo>
                      <a:pt x="471" y="22"/>
                      <a:pt x="469" y="23"/>
                      <a:pt x="469" y="22"/>
                    </a:cubicBezTo>
                    <a:cubicBezTo>
                      <a:pt x="469" y="20"/>
                      <a:pt x="470" y="19"/>
                      <a:pt x="471" y="16"/>
                    </a:cubicBezTo>
                    <a:cubicBezTo>
                      <a:pt x="470" y="16"/>
                      <a:pt x="468" y="16"/>
                      <a:pt x="466" y="16"/>
                    </a:cubicBezTo>
                    <a:cubicBezTo>
                      <a:pt x="467" y="13"/>
                      <a:pt x="472" y="14"/>
                      <a:pt x="472" y="12"/>
                    </a:cubicBezTo>
                    <a:cubicBezTo>
                      <a:pt x="472" y="8"/>
                      <a:pt x="469" y="6"/>
                      <a:pt x="469" y="0"/>
                    </a:cubicBezTo>
                    <a:cubicBezTo>
                      <a:pt x="467" y="0"/>
                      <a:pt x="465" y="0"/>
                      <a:pt x="465" y="0"/>
                    </a:cubicBezTo>
                    <a:cubicBezTo>
                      <a:pt x="460" y="0"/>
                      <a:pt x="449" y="8"/>
                      <a:pt x="449" y="11"/>
                    </a:cubicBezTo>
                    <a:cubicBezTo>
                      <a:pt x="449" y="13"/>
                      <a:pt x="449" y="16"/>
                      <a:pt x="451" y="16"/>
                    </a:cubicBezTo>
                    <a:cubicBezTo>
                      <a:pt x="452" y="16"/>
                      <a:pt x="457" y="16"/>
                      <a:pt x="457" y="17"/>
                    </a:cubicBezTo>
                    <a:cubicBezTo>
                      <a:pt x="457" y="24"/>
                      <a:pt x="449" y="25"/>
                      <a:pt x="441" y="25"/>
                    </a:cubicBezTo>
                    <a:cubicBezTo>
                      <a:pt x="440" y="28"/>
                      <a:pt x="440" y="28"/>
                      <a:pt x="441" y="31"/>
                    </a:cubicBezTo>
                    <a:cubicBezTo>
                      <a:pt x="436" y="31"/>
                      <a:pt x="436" y="31"/>
                      <a:pt x="436" y="31"/>
                    </a:cubicBezTo>
                    <a:cubicBezTo>
                      <a:pt x="436" y="30"/>
                      <a:pt x="436" y="29"/>
                      <a:pt x="436" y="28"/>
                    </a:cubicBezTo>
                    <a:cubicBezTo>
                      <a:pt x="436" y="26"/>
                      <a:pt x="437" y="25"/>
                      <a:pt x="437" y="23"/>
                    </a:cubicBezTo>
                    <a:cubicBezTo>
                      <a:pt x="433" y="23"/>
                      <a:pt x="433" y="23"/>
                      <a:pt x="433" y="23"/>
                    </a:cubicBezTo>
                    <a:cubicBezTo>
                      <a:pt x="433" y="24"/>
                      <a:pt x="431" y="25"/>
                      <a:pt x="430" y="25"/>
                    </a:cubicBezTo>
                    <a:cubicBezTo>
                      <a:pt x="429" y="28"/>
                      <a:pt x="428" y="30"/>
                      <a:pt x="425" y="30"/>
                    </a:cubicBezTo>
                    <a:cubicBezTo>
                      <a:pt x="424" y="30"/>
                      <a:pt x="422" y="27"/>
                      <a:pt x="419" y="27"/>
                    </a:cubicBezTo>
                    <a:cubicBezTo>
                      <a:pt x="415" y="27"/>
                      <a:pt x="414" y="29"/>
                      <a:pt x="409" y="29"/>
                    </a:cubicBezTo>
                    <a:cubicBezTo>
                      <a:pt x="403" y="29"/>
                      <a:pt x="399" y="24"/>
                      <a:pt x="392" y="24"/>
                    </a:cubicBezTo>
                    <a:cubicBezTo>
                      <a:pt x="377" y="28"/>
                      <a:pt x="377" y="28"/>
                      <a:pt x="377" y="28"/>
                    </a:cubicBezTo>
                    <a:cubicBezTo>
                      <a:pt x="375" y="33"/>
                      <a:pt x="375" y="33"/>
                      <a:pt x="375" y="33"/>
                    </a:cubicBezTo>
                    <a:cubicBezTo>
                      <a:pt x="371" y="33"/>
                      <a:pt x="370" y="28"/>
                      <a:pt x="367" y="28"/>
                    </a:cubicBezTo>
                    <a:cubicBezTo>
                      <a:pt x="363" y="28"/>
                      <a:pt x="359" y="31"/>
                      <a:pt x="355" y="31"/>
                    </a:cubicBezTo>
                    <a:cubicBezTo>
                      <a:pt x="349" y="31"/>
                      <a:pt x="345" y="31"/>
                      <a:pt x="340" y="28"/>
                    </a:cubicBezTo>
                    <a:cubicBezTo>
                      <a:pt x="343" y="25"/>
                      <a:pt x="345" y="25"/>
                      <a:pt x="347" y="23"/>
                    </a:cubicBezTo>
                    <a:cubicBezTo>
                      <a:pt x="343" y="20"/>
                      <a:pt x="323" y="15"/>
                      <a:pt x="320" y="15"/>
                    </a:cubicBezTo>
                    <a:cubicBezTo>
                      <a:pt x="320" y="15"/>
                      <a:pt x="317" y="16"/>
                      <a:pt x="315" y="16"/>
                    </a:cubicBezTo>
                    <a:cubicBezTo>
                      <a:pt x="313" y="17"/>
                      <a:pt x="306" y="18"/>
                      <a:pt x="306" y="16"/>
                    </a:cubicBezTo>
                    <a:cubicBezTo>
                      <a:pt x="303" y="17"/>
                      <a:pt x="302" y="19"/>
                      <a:pt x="298" y="19"/>
                    </a:cubicBezTo>
                    <a:cubicBezTo>
                      <a:pt x="295" y="19"/>
                      <a:pt x="293" y="14"/>
                      <a:pt x="294" y="12"/>
                    </a:cubicBezTo>
                    <a:cubicBezTo>
                      <a:pt x="290" y="13"/>
                      <a:pt x="287" y="16"/>
                      <a:pt x="282" y="15"/>
                    </a:cubicBezTo>
                    <a:cubicBezTo>
                      <a:pt x="263" y="15"/>
                      <a:pt x="263" y="15"/>
                      <a:pt x="263" y="15"/>
                    </a:cubicBezTo>
                    <a:cubicBezTo>
                      <a:pt x="240" y="22"/>
                      <a:pt x="240" y="22"/>
                      <a:pt x="240" y="22"/>
                    </a:cubicBezTo>
                    <a:cubicBezTo>
                      <a:pt x="234" y="22"/>
                      <a:pt x="231" y="15"/>
                      <a:pt x="225" y="15"/>
                    </a:cubicBezTo>
                    <a:cubicBezTo>
                      <a:pt x="223" y="15"/>
                      <a:pt x="222" y="16"/>
                      <a:pt x="220" y="15"/>
                    </a:cubicBezTo>
                    <a:cubicBezTo>
                      <a:pt x="219" y="15"/>
                      <a:pt x="216" y="14"/>
                      <a:pt x="214" y="13"/>
                    </a:cubicBezTo>
                    <a:cubicBezTo>
                      <a:pt x="204" y="16"/>
                      <a:pt x="204" y="16"/>
                      <a:pt x="204" y="16"/>
                    </a:cubicBezTo>
                    <a:cubicBezTo>
                      <a:pt x="192" y="16"/>
                      <a:pt x="178" y="8"/>
                      <a:pt x="167" y="8"/>
                    </a:cubicBezTo>
                    <a:cubicBezTo>
                      <a:pt x="167" y="8"/>
                      <a:pt x="160" y="8"/>
                      <a:pt x="156" y="8"/>
                    </a:cubicBezTo>
                    <a:cubicBezTo>
                      <a:pt x="157" y="7"/>
                      <a:pt x="153" y="8"/>
                      <a:pt x="148" y="8"/>
                    </a:cubicBezTo>
                    <a:cubicBezTo>
                      <a:pt x="143" y="8"/>
                      <a:pt x="143" y="9"/>
                      <a:pt x="138" y="9"/>
                    </a:cubicBezTo>
                    <a:cubicBezTo>
                      <a:pt x="121" y="9"/>
                      <a:pt x="110" y="16"/>
                      <a:pt x="94" y="20"/>
                    </a:cubicBezTo>
                    <a:cubicBezTo>
                      <a:pt x="89" y="24"/>
                      <a:pt x="85" y="26"/>
                      <a:pt x="81" y="30"/>
                    </a:cubicBezTo>
                    <a:cubicBezTo>
                      <a:pt x="84" y="34"/>
                      <a:pt x="92" y="33"/>
                      <a:pt x="93" y="40"/>
                    </a:cubicBezTo>
                    <a:cubicBezTo>
                      <a:pt x="92" y="41"/>
                      <a:pt x="88" y="39"/>
                      <a:pt x="86" y="42"/>
                    </a:cubicBezTo>
                    <a:cubicBezTo>
                      <a:pt x="66" y="42"/>
                      <a:pt x="66" y="42"/>
                      <a:pt x="66" y="42"/>
                    </a:cubicBezTo>
                    <a:cubicBezTo>
                      <a:pt x="62" y="45"/>
                      <a:pt x="55" y="50"/>
                      <a:pt x="53" y="52"/>
                    </a:cubicBezTo>
                    <a:cubicBezTo>
                      <a:pt x="55" y="50"/>
                      <a:pt x="60" y="54"/>
                      <a:pt x="63" y="54"/>
                    </a:cubicBezTo>
                    <a:cubicBezTo>
                      <a:pt x="65" y="54"/>
                      <a:pt x="68" y="51"/>
                      <a:pt x="69" y="50"/>
                    </a:cubicBezTo>
                    <a:cubicBezTo>
                      <a:pt x="73" y="50"/>
                      <a:pt x="73" y="50"/>
                      <a:pt x="73" y="50"/>
                    </a:cubicBezTo>
                    <a:cubicBezTo>
                      <a:pt x="71" y="63"/>
                      <a:pt x="56" y="55"/>
                      <a:pt x="48" y="65"/>
                    </a:cubicBezTo>
                    <a:cubicBezTo>
                      <a:pt x="44" y="60"/>
                      <a:pt x="44" y="60"/>
                      <a:pt x="44" y="60"/>
                    </a:cubicBezTo>
                    <a:cubicBezTo>
                      <a:pt x="40" y="63"/>
                      <a:pt x="37" y="66"/>
                      <a:pt x="33" y="69"/>
                    </a:cubicBezTo>
                    <a:cubicBezTo>
                      <a:pt x="26" y="75"/>
                      <a:pt x="20" y="81"/>
                      <a:pt x="14" y="86"/>
                    </a:cubicBezTo>
                    <a:cubicBezTo>
                      <a:pt x="14" y="87"/>
                      <a:pt x="14" y="87"/>
                      <a:pt x="14" y="87"/>
                    </a:cubicBezTo>
                    <a:cubicBezTo>
                      <a:pt x="20" y="89"/>
                      <a:pt x="24" y="84"/>
                      <a:pt x="31" y="83"/>
                    </a:cubicBezTo>
                    <a:cubicBezTo>
                      <a:pt x="29" y="87"/>
                      <a:pt x="19" y="93"/>
                      <a:pt x="19" y="96"/>
                    </a:cubicBezTo>
                    <a:cubicBezTo>
                      <a:pt x="19" y="98"/>
                      <a:pt x="30" y="99"/>
                      <a:pt x="31" y="99"/>
                    </a:cubicBezTo>
                    <a:cubicBezTo>
                      <a:pt x="33" y="99"/>
                      <a:pt x="36" y="95"/>
                      <a:pt x="38" y="94"/>
                    </a:cubicBezTo>
                    <a:cubicBezTo>
                      <a:pt x="39" y="95"/>
                      <a:pt x="40" y="96"/>
                      <a:pt x="43" y="98"/>
                    </a:cubicBezTo>
                    <a:cubicBezTo>
                      <a:pt x="35" y="103"/>
                      <a:pt x="27" y="110"/>
                      <a:pt x="17" y="113"/>
                    </a:cubicBezTo>
                    <a:cubicBezTo>
                      <a:pt x="14" y="114"/>
                      <a:pt x="6" y="114"/>
                      <a:pt x="3" y="117"/>
                    </a:cubicBezTo>
                    <a:cubicBezTo>
                      <a:pt x="0" y="120"/>
                      <a:pt x="3" y="118"/>
                      <a:pt x="2" y="122"/>
                    </a:cubicBezTo>
                    <a:cubicBezTo>
                      <a:pt x="4" y="123"/>
                      <a:pt x="4" y="123"/>
                      <a:pt x="4" y="123"/>
                    </a:cubicBezTo>
                    <a:cubicBezTo>
                      <a:pt x="12" y="119"/>
                      <a:pt x="16" y="120"/>
                      <a:pt x="24" y="115"/>
                    </a:cubicBezTo>
                    <a:cubicBezTo>
                      <a:pt x="33" y="112"/>
                      <a:pt x="35" y="110"/>
                      <a:pt x="45" y="106"/>
                    </a:cubicBezTo>
                    <a:cubicBezTo>
                      <a:pt x="48" y="105"/>
                      <a:pt x="52" y="100"/>
                      <a:pt x="57" y="98"/>
                    </a:cubicBezTo>
                    <a:cubicBezTo>
                      <a:pt x="58" y="98"/>
                      <a:pt x="64" y="100"/>
                      <a:pt x="66" y="97"/>
                    </a:cubicBezTo>
                    <a:cubicBezTo>
                      <a:pt x="68" y="94"/>
                      <a:pt x="67" y="90"/>
                      <a:pt x="72" y="89"/>
                    </a:cubicBezTo>
                    <a:cubicBezTo>
                      <a:pt x="79" y="87"/>
                      <a:pt x="85" y="83"/>
                      <a:pt x="92" y="78"/>
                    </a:cubicBezTo>
                    <a:cubicBezTo>
                      <a:pt x="100" y="78"/>
                      <a:pt x="100" y="78"/>
                      <a:pt x="100" y="78"/>
                    </a:cubicBezTo>
                    <a:cubicBezTo>
                      <a:pt x="97" y="88"/>
                      <a:pt x="90" y="79"/>
                      <a:pt x="83" y="87"/>
                    </a:cubicBezTo>
                    <a:cubicBezTo>
                      <a:pt x="84" y="88"/>
                      <a:pt x="80" y="94"/>
                      <a:pt x="81" y="94"/>
                    </a:cubicBezTo>
                    <a:cubicBezTo>
                      <a:pt x="86" y="94"/>
                      <a:pt x="104" y="89"/>
                      <a:pt x="108" y="83"/>
                    </a:cubicBezTo>
                    <a:cubicBezTo>
                      <a:pt x="110" y="82"/>
                      <a:pt x="110" y="77"/>
                      <a:pt x="114" y="77"/>
                    </a:cubicBezTo>
                    <a:cubicBezTo>
                      <a:pt x="118" y="77"/>
                      <a:pt x="118" y="81"/>
                      <a:pt x="120" y="83"/>
                    </a:cubicBezTo>
                    <a:cubicBezTo>
                      <a:pt x="125" y="84"/>
                      <a:pt x="125" y="84"/>
                      <a:pt x="125" y="84"/>
                    </a:cubicBezTo>
                    <a:cubicBezTo>
                      <a:pt x="134" y="88"/>
                      <a:pt x="143" y="89"/>
                      <a:pt x="154" y="92"/>
                    </a:cubicBezTo>
                    <a:cubicBezTo>
                      <a:pt x="154" y="98"/>
                      <a:pt x="156" y="96"/>
                      <a:pt x="158" y="102"/>
                    </a:cubicBezTo>
                    <a:cubicBezTo>
                      <a:pt x="161" y="95"/>
                      <a:pt x="161" y="95"/>
                      <a:pt x="161" y="95"/>
                    </a:cubicBezTo>
                    <a:cubicBezTo>
                      <a:pt x="162" y="98"/>
                      <a:pt x="167" y="98"/>
                      <a:pt x="170" y="97"/>
                    </a:cubicBezTo>
                    <a:cubicBezTo>
                      <a:pt x="170" y="99"/>
                      <a:pt x="169" y="112"/>
                      <a:pt x="171" y="113"/>
                    </a:cubicBezTo>
                    <a:cubicBezTo>
                      <a:pt x="171" y="116"/>
                      <a:pt x="169" y="123"/>
                      <a:pt x="171" y="124"/>
                    </a:cubicBezTo>
                    <a:cubicBezTo>
                      <a:pt x="171" y="124"/>
                      <a:pt x="171" y="124"/>
                      <a:pt x="171" y="124"/>
                    </a:cubicBezTo>
                    <a:cubicBezTo>
                      <a:pt x="171" y="124"/>
                      <a:pt x="171" y="124"/>
                      <a:pt x="171" y="124"/>
                    </a:cubicBezTo>
                    <a:cubicBezTo>
                      <a:pt x="170" y="126"/>
                      <a:pt x="165" y="127"/>
                      <a:pt x="167" y="129"/>
                    </a:cubicBezTo>
                    <a:cubicBezTo>
                      <a:pt x="166" y="132"/>
                      <a:pt x="163" y="131"/>
                      <a:pt x="163" y="135"/>
                    </a:cubicBezTo>
                    <a:cubicBezTo>
                      <a:pt x="163" y="135"/>
                      <a:pt x="164" y="136"/>
                      <a:pt x="165" y="137"/>
                    </a:cubicBezTo>
                    <a:cubicBezTo>
                      <a:pt x="164" y="139"/>
                      <a:pt x="164" y="139"/>
                      <a:pt x="164" y="139"/>
                    </a:cubicBezTo>
                    <a:cubicBezTo>
                      <a:pt x="164" y="139"/>
                      <a:pt x="167" y="143"/>
                      <a:pt x="167" y="145"/>
                    </a:cubicBezTo>
                    <a:cubicBezTo>
                      <a:pt x="167" y="146"/>
                      <a:pt x="171" y="146"/>
                      <a:pt x="173" y="146"/>
                    </a:cubicBezTo>
                    <a:cubicBezTo>
                      <a:pt x="171" y="149"/>
                      <a:pt x="164" y="151"/>
                      <a:pt x="164" y="155"/>
                    </a:cubicBezTo>
                    <a:cubicBezTo>
                      <a:pt x="164" y="158"/>
                      <a:pt x="171" y="162"/>
                      <a:pt x="175" y="163"/>
                    </a:cubicBezTo>
                    <a:cubicBezTo>
                      <a:pt x="175" y="164"/>
                      <a:pt x="183" y="169"/>
                      <a:pt x="181" y="174"/>
                    </a:cubicBezTo>
                    <a:cubicBezTo>
                      <a:pt x="181" y="174"/>
                      <a:pt x="179" y="189"/>
                      <a:pt x="173" y="191"/>
                    </a:cubicBezTo>
                    <a:cubicBezTo>
                      <a:pt x="173" y="188"/>
                      <a:pt x="175" y="184"/>
                      <a:pt x="175" y="181"/>
                    </a:cubicBezTo>
                    <a:cubicBezTo>
                      <a:pt x="175" y="181"/>
                      <a:pt x="169" y="180"/>
                      <a:pt x="167" y="180"/>
                    </a:cubicBezTo>
                    <a:cubicBezTo>
                      <a:pt x="166" y="182"/>
                      <a:pt x="165" y="186"/>
                      <a:pt x="165" y="191"/>
                    </a:cubicBezTo>
                    <a:cubicBezTo>
                      <a:pt x="159" y="195"/>
                      <a:pt x="160" y="204"/>
                      <a:pt x="155" y="208"/>
                    </a:cubicBezTo>
                    <a:cubicBezTo>
                      <a:pt x="147" y="218"/>
                      <a:pt x="142" y="232"/>
                      <a:pt x="134" y="243"/>
                    </a:cubicBezTo>
                    <a:cubicBezTo>
                      <a:pt x="132" y="248"/>
                      <a:pt x="132" y="251"/>
                      <a:pt x="132" y="256"/>
                    </a:cubicBezTo>
                    <a:cubicBezTo>
                      <a:pt x="132" y="257"/>
                      <a:pt x="133" y="262"/>
                      <a:pt x="133" y="263"/>
                    </a:cubicBezTo>
                    <a:cubicBezTo>
                      <a:pt x="134" y="262"/>
                      <a:pt x="137" y="283"/>
                      <a:pt x="137" y="290"/>
                    </a:cubicBezTo>
                    <a:cubicBezTo>
                      <a:pt x="137" y="290"/>
                      <a:pt x="136" y="292"/>
                      <a:pt x="136" y="295"/>
                    </a:cubicBezTo>
                    <a:cubicBezTo>
                      <a:pt x="143" y="295"/>
                      <a:pt x="149" y="301"/>
                      <a:pt x="154" y="304"/>
                    </a:cubicBezTo>
                    <a:cubicBezTo>
                      <a:pt x="154" y="305"/>
                      <a:pt x="154" y="321"/>
                      <a:pt x="154" y="321"/>
                    </a:cubicBezTo>
                    <a:cubicBezTo>
                      <a:pt x="155" y="327"/>
                      <a:pt x="163" y="340"/>
                      <a:pt x="163" y="344"/>
                    </a:cubicBezTo>
                    <a:cubicBezTo>
                      <a:pt x="163" y="349"/>
                      <a:pt x="161" y="351"/>
                      <a:pt x="156" y="351"/>
                    </a:cubicBezTo>
                    <a:cubicBezTo>
                      <a:pt x="158" y="359"/>
                      <a:pt x="171" y="360"/>
                      <a:pt x="171" y="368"/>
                    </a:cubicBezTo>
                    <a:cubicBezTo>
                      <a:pt x="171" y="371"/>
                      <a:pt x="168" y="372"/>
                      <a:pt x="168" y="375"/>
                    </a:cubicBezTo>
                    <a:cubicBezTo>
                      <a:pt x="168" y="379"/>
                      <a:pt x="176" y="383"/>
                      <a:pt x="179" y="386"/>
                    </a:cubicBezTo>
                    <a:cubicBezTo>
                      <a:pt x="179" y="388"/>
                      <a:pt x="179" y="391"/>
                      <a:pt x="180" y="394"/>
                    </a:cubicBezTo>
                    <a:cubicBezTo>
                      <a:pt x="182" y="393"/>
                      <a:pt x="185" y="391"/>
                      <a:pt x="185" y="388"/>
                    </a:cubicBezTo>
                    <a:cubicBezTo>
                      <a:pt x="185" y="385"/>
                      <a:pt x="182" y="381"/>
                      <a:pt x="179" y="381"/>
                    </a:cubicBezTo>
                    <a:cubicBezTo>
                      <a:pt x="179" y="378"/>
                      <a:pt x="179" y="378"/>
                      <a:pt x="179" y="375"/>
                    </a:cubicBezTo>
                    <a:cubicBezTo>
                      <a:pt x="175" y="373"/>
                      <a:pt x="179" y="367"/>
                      <a:pt x="177" y="363"/>
                    </a:cubicBezTo>
                    <a:cubicBezTo>
                      <a:pt x="176" y="361"/>
                      <a:pt x="171" y="355"/>
                      <a:pt x="171" y="352"/>
                    </a:cubicBezTo>
                    <a:cubicBezTo>
                      <a:pt x="171" y="343"/>
                      <a:pt x="163" y="337"/>
                      <a:pt x="163" y="328"/>
                    </a:cubicBezTo>
                    <a:cubicBezTo>
                      <a:pt x="163" y="324"/>
                      <a:pt x="164" y="320"/>
                      <a:pt x="166" y="317"/>
                    </a:cubicBezTo>
                    <a:cubicBezTo>
                      <a:pt x="169" y="319"/>
                      <a:pt x="169" y="320"/>
                      <a:pt x="173" y="320"/>
                    </a:cubicBezTo>
                    <a:cubicBezTo>
                      <a:pt x="175" y="326"/>
                      <a:pt x="175" y="332"/>
                      <a:pt x="178" y="339"/>
                    </a:cubicBezTo>
                    <a:cubicBezTo>
                      <a:pt x="179" y="344"/>
                      <a:pt x="182" y="345"/>
                      <a:pt x="184" y="352"/>
                    </a:cubicBezTo>
                    <a:cubicBezTo>
                      <a:pt x="184" y="353"/>
                      <a:pt x="190" y="366"/>
                      <a:pt x="190" y="366"/>
                    </a:cubicBezTo>
                    <a:cubicBezTo>
                      <a:pt x="190" y="370"/>
                      <a:pt x="195" y="371"/>
                      <a:pt x="196" y="374"/>
                    </a:cubicBezTo>
                    <a:cubicBezTo>
                      <a:pt x="200" y="385"/>
                      <a:pt x="211" y="389"/>
                      <a:pt x="211" y="404"/>
                    </a:cubicBezTo>
                    <a:cubicBezTo>
                      <a:pt x="211" y="408"/>
                      <a:pt x="207" y="410"/>
                      <a:pt x="207" y="413"/>
                    </a:cubicBezTo>
                    <a:cubicBezTo>
                      <a:pt x="207" y="416"/>
                      <a:pt x="211" y="423"/>
                      <a:pt x="212" y="424"/>
                    </a:cubicBezTo>
                    <a:cubicBezTo>
                      <a:pt x="214" y="424"/>
                      <a:pt x="221" y="430"/>
                      <a:pt x="230" y="433"/>
                    </a:cubicBezTo>
                    <a:cubicBezTo>
                      <a:pt x="231" y="433"/>
                      <a:pt x="231" y="437"/>
                      <a:pt x="233" y="438"/>
                    </a:cubicBezTo>
                    <a:cubicBezTo>
                      <a:pt x="236" y="441"/>
                      <a:pt x="238" y="442"/>
                      <a:pt x="241" y="444"/>
                    </a:cubicBezTo>
                    <a:cubicBezTo>
                      <a:pt x="241" y="444"/>
                      <a:pt x="261" y="453"/>
                      <a:pt x="266" y="453"/>
                    </a:cubicBezTo>
                    <a:cubicBezTo>
                      <a:pt x="272" y="453"/>
                      <a:pt x="273" y="447"/>
                      <a:pt x="278" y="447"/>
                    </a:cubicBezTo>
                    <a:cubicBezTo>
                      <a:pt x="284" y="447"/>
                      <a:pt x="288" y="454"/>
                      <a:pt x="290" y="458"/>
                    </a:cubicBezTo>
                    <a:cubicBezTo>
                      <a:pt x="291" y="459"/>
                      <a:pt x="294" y="463"/>
                      <a:pt x="294" y="463"/>
                    </a:cubicBezTo>
                    <a:cubicBezTo>
                      <a:pt x="298" y="464"/>
                      <a:pt x="317" y="469"/>
                      <a:pt x="322" y="471"/>
                    </a:cubicBezTo>
                    <a:cubicBezTo>
                      <a:pt x="330" y="475"/>
                      <a:pt x="331" y="484"/>
                      <a:pt x="337" y="490"/>
                    </a:cubicBezTo>
                    <a:cubicBezTo>
                      <a:pt x="336" y="491"/>
                      <a:pt x="336" y="500"/>
                      <a:pt x="339" y="502"/>
                    </a:cubicBezTo>
                    <a:cubicBezTo>
                      <a:pt x="339" y="502"/>
                      <a:pt x="345" y="506"/>
                      <a:pt x="347" y="506"/>
                    </a:cubicBezTo>
                    <a:cubicBezTo>
                      <a:pt x="347" y="505"/>
                      <a:pt x="351" y="513"/>
                      <a:pt x="356" y="513"/>
                    </a:cubicBezTo>
                    <a:cubicBezTo>
                      <a:pt x="357" y="513"/>
                      <a:pt x="367" y="522"/>
                      <a:pt x="371" y="522"/>
                    </a:cubicBezTo>
                    <a:cubicBezTo>
                      <a:pt x="372" y="522"/>
                      <a:pt x="374" y="521"/>
                      <a:pt x="374" y="519"/>
                    </a:cubicBezTo>
                    <a:cubicBezTo>
                      <a:pt x="374" y="514"/>
                      <a:pt x="375" y="508"/>
                      <a:pt x="381" y="506"/>
                    </a:cubicBezTo>
                    <a:cubicBezTo>
                      <a:pt x="384" y="511"/>
                      <a:pt x="386" y="511"/>
                      <a:pt x="390" y="513"/>
                    </a:cubicBezTo>
                    <a:cubicBezTo>
                      <a:pt x="388" y="515"/>
                      <a:pt x="387" y="516"/>
                      <a:pt x="387" y="519"/>
                    </a:cubicBezTo>
                    <a:cubicBezTo>
                      <a:pt x="387" y="520"/>
                      <a:pt x="391" y="524"/>
                      <a:pt x="392" y="524"/>
                    </a:cubicBezTo>
                    <a:cubicBezTo>
                      <a:pt x="392" y="524"/>
                      <a:pt x="392" y="524"/>
                      <a:pt x="392" y="524"/>
                    </a:cubicBezTo>
                    <a:cubicBezTo>
                      <a:pt x="392" y="526"/>
                      <a:pt x="393" y="546"/>
                      <a:pt x="393" y="549"/>
                    </a:cubicBezTo>
                    <a:cubicBezTo>
                      <a:pt x="393" y="552"/>
                      <a:pt x="388" y="562"/>
                      <a:pt x="384" y="562"/>
                    </a:cubicBezTo>
                    <a:cubicBezTo>
                      <a:pt x="383" y="563"/>
                      <a:pt x="380" y="573"/>
                      <a:pt x="378" y="573"/>
                    </a:cubicBezTo>
                    <a:cubicBezTo>
                      <a:pt x="374" y="580"/>
                      <a:pt x="366" y="590"/>
                      <a:pt x="366" y="597"/>
                    </a:cubicBezTo>
                    <a:cubicBezTo>
                      <a:pt x="366" y="600"/>
                      <a:pt x="368" y="602"/>
                      <a:pt x="371" y="602"/>
                    </a:cubicBezTo>
                    <a:cubicBezTo>
                      <a:pt x="373" y="602"/>
                      <a:pt x="375" y="599"/>
                      <a:pt x="375" y="601"/>
                    </a:cubicBezTo>
                    <a:cubicBezTo>
                      <a:pt x="375" y="604"/>
                      <a:pt x="374" y="609"/>
                      <a:pt x="373" y="609"/>
                    </a:cubicBezTo>
                    <a:cubicBezTo>
                      <a:pt x="370" y="612"/>
                      <a:pt x="367" y="612"/>
                      <a:pt x="367" y="619"/>
                    </a:cubicBezTo>
                    <a:cubicBezTo>
                      <a:pt x="367" y="621"/>
                      <a:pt x="365" y="630"/>
                      <a:pt x="365" y="630"/>
                    </a:cubicBezTo>
                    <a:cubicBezTo>
                      <a:pt x="367" y="635"/>
                      <a:pt x="371" y="635"/>
                      <a:pt x="374" y="638"/>
                    </a:cubicBezTo>
                    <a:cubicBezTo>
                      <a:pt x="377" y="639"/>
                      <a:pt x="379" y="643"/>
                      <a:pt x="380" y="646"/>
                    </a:cubicBezTo>
                    <a:cubicBezTo>
                      <a:pt x="380" y="650"/>
                      <a:pt x="395" y="678"/>
                      <a:pt x="396" y="682"/>
                    </a:cubicBezTo>
                    <a:cubicBezTo>
                      <a:pt x="397" y="686"/>
                      <a:pt x="403" y="687"/>
                      <a:pt x="404" y="690"/>
                    </a:cubicBezTo>
                    <a:cubicBezTo>
                      <a:pt x="406" y="695"/>
                      <a:pt x="401" y="700"/>
                      <a:pt x="405" y="702"/>
                    </a:cubicBezTo>
                    <a:cubicBezTo>
                      <a:pt x="411" y="707"/>
                      <a:pt x="416" y="713"/>
                      <a:pt x="419" y="714"/>
                    </a:cubicBezTo>
                    <a:cubicBezTo>
                      <a:pt x="419" y="717"/>
                      <a:pt x="433" y="724"/>
                      <a:pt x="436" y="724"/>
                    </a:cubicBezTo>
                    <a:cubicBezTo>
                      <a:pt x="442" y="726"/>
                      <a:pt x="442" y="735"/>
                      <a:pt x="449" y="735"/>
                    </a:cubicBezTo>
                    <a:cubicBezTo>
                      <a:pt x="449" y="748"/>
                      <a:pt x="454" y="756"/>
                      <a:pt x="454" y="767"/>
                    </a:cubicBezTo>
                    <a:cubicBezTo>
                      <a:pt x="454" y="771"/>
                      <a:pt x="452" y="773"/>
                      <a:pt x="452" y="777"/>
                    </a:cubicBezTo>
                    <a:cubicBezTo>
                      <a:pt x="452" y="786"/>
                      <a:pt x="455" y="791"/>
                      <a:pt x="455" y="800"/>
                    </a:cubicBezTo>
                    <a:cubicBezTo>
                      <a:pt x="455" y="808"/>
                      <a:pt x="453" y="823"/>
                      <a:pt x="453" y="825"/>
                    </a:cubicBezTo>
                    <a:cubicBezTo>
                      <a:pt x="453" y="829"/>
                      <a:pt x="455" y="829"/>
                      <a:pt x="455" y="832"/>
                    </a:cubicBezTo>
                    <a:cubicBezTo>
                      <a:pt x="455" y="835"/>
                      <a:pt x="456" y="851"/>
                      <a:pt x="457" y="851"/>
                    </a:cubicBezTo>
                    <a:cubicBezTo>
                      <a:pt x="459" y="855"/>
                      <a:pt x="457" y="876"/>
                      <a:pt x="457" y="886"/>
                    </a:cubicBezTo>
                    <a:cubicBezTo>
                      <a:pt x="457" y="890"/>
                      <a:pt x="453" y="891"/>
                      <a:pt x="453" y="894"/>
                    </a:cubicBezTo>
                    <a:cubicBezTo>
                      <a:pt x="453" y="901"/>
                      <a:pt x="461" y="910"/>
                      <a:pt x="461" y="914"/>
                    </a:cubicBezTo>
                    <a:cubicBezTo>
                      <a:pt x="461" y="917"/>
                      <a:pt x="460" y="919"/>
                      <a:pt x="460" y="922"/>
                    </a:cubicBezTo>
                    <a:cubicBezTo>
                      <a:pt x="460" y="931"/>
                      <a:pt x="464" y="932"/>
                      <a:pt x="471" y="932"/>
                    </a:cubicBezTo>
                    <a:cubicBezTo>
                      <a:pt x="472" y="939"/>
                      <a:pt x="473" y="943"/>
                      <a:pt x="473" y="948"/>
                    </a:cubicBezTo>
                    <a:cubicBezTo>
                      <a:pt x="473" y="950"/>
                      <a:pt x="475" y="956"/>
                      <a:pt x="475" y="958"/>
                    </a:cubicBezTo>
                    <a:cubicBezTo>
                      <a:pt x="475" y="962"/>
                      <a:pt x="476" y="963"/>
                      <a:pt x="477" y="967"/>
                    </a:cubicBezTo>
                    <a:cubicBezTo>
                      <a:pt x="472" y="969"/>
                      <a:pt x="466" y="968"/>
                      <a:pt x="465" y="974"/>
                    </a:cubicBezTo>
                    <a:cubicBezTo>
                      <a:pt x="469" y="974"/>
                      <a:pt x="476" y="974"/>
                      <a:pt x="477" y="976"/>
                    </a:cubicBezTo>
                    <a:cubicBezTo>
                      <a:pt x="477" y="978"/>
                      <a:pt x="477" y="980"/>
                      <a:pt x="475" y="980"/>
                    </a:cubicBezTo>
                    <a:cubicBezTo>
                      <a:pt x="474" y="981"/>
                      <a:pt x="474" y="981"/>
                      <a:pt x="474" y="981"/>
                    </a:cubicBezTo>
                    <a:cubicBezTo>
                      <a:pt x="475" y="983"/>
                      <a:pt x="478" y="985"/>
                      <a:pt x="479" y="985"/>
                    </a:cubicBezTo>
                    <a:cubicBezTo>
                      <a:pt x="479" y="984"/>
                      <a:pt x="486" y="1004"/>
                      <a:pt x="492" y="1005"/>
                    </a:cubicBezTo>
                    <a:cubicBezTo>
                      <a:pt x="492" y="1013"/>
                      <a:pt x="500" y="1011"/>
                      <a:pt x="501" y="1015"/>
                    </a:cubicBezTo>
                    <a:cubicBezTo>
                      <a:pt x="500" y="1015"/>
                      <a:pt x="499" y="1016"/>
                      <a:pt x="498" y="1016"/>
                    </a:cubicBezTo>
                    <a:cubicBezTo>
                      <a:pt x="499" y="1019"/>
                      <a:pt x="503" y="1021"/>
                      <a:pt x="509" y="1021"/>
                    </a:cubicBezTo>
                    <a:cubicBezTo>
                      <a:pt x="512" y="1024"/>
                      <a:pt x="512" y="1030"/>
                      <a:pt x="514" y="1026"/>
                    </a:cubicBezTo>
                    <a:cubicBezTo>
                      <a:pt x="515" y="1020"/>
                      <a:pt x="517" y="1020"/>
                      <a:pt x="521" y="1019"/>
                    </a:cubicBezTo>
                    <a:cubicBezTo>
                      <a:pt x="520" y="1017"/>
                      <a:pt x="519" y="1016"/>
                      <a:pt x="520" y="1015"/>
                    </a:cubicBezTo>
                    <a:cubicBezTo>
                      <a:pt x="520" y="1015"/>
                      <a:pt x="518" y="1005"/>
                      <a:pt x="518" y="1004"/>
                    </a:cubicBezTo>
                    <a:cubicBezTo>
                      <a:pt x="518" y="1002"/>
                      <a:pt x="521" y="999"/>
                      <a:pt x="523" y="999"/>
                    </a:cubicBezTo>
                    <a:cubicBezTo>
                      <a:pt x="520" y="991"/>
                      <a:pt x="520" y="991"/>
                      <a:pt x="520" y="991"/>
                    </a:cubicBezTo>
                    <a:cubicBezTo>
                      <a:pt x="520" y="991"/>
                      <a:pt x="525" y="986"/>
                      <a:pt x="527" y="985"/>
                    </a:cubicBezTo>
                    <a:cubicBezTo>
                      <a:pt x="527" y="974"/>
                      <a:pt x="527" y="974"/>
                      <a:pt x="527" y="974"/>
                    </a:cubicBezTo>
                    <a:cubicBezTo>
                      <a:pt x="519" y="974"/>
                      <a:pt x="512" y="971"/>
                      <a:pt x="512" y="964"/>
                    </a:cubicBezTo>
                    <a:cubicBezTo>
                      <a:pt x="512" y="960"/>
                      <a:pt x="519" y="958"/>
                      <a:pt x="522" y="958"/>
                    </a:cubicBezTo>
                    <a:cubicBezTo>
                      <a:pt x="522" y="954"/>
                      <a:pt x="520" y="951"/>
                      <a:pt x="520" y="947"/>
                    </a:cubicBezTo>
                    <a:cubicBezTo>
                      <a:pt x="520" y="939"/>
                      <a:pt x="516" y="923"/>
                      <a:pt x="516" y="923"/>
                    </a:cubicBezTo>
                    <a:cubicBezTo>
                      <a:pt x="521" y="923"/>
                      <a:pt x="527" y="927"/>
                      <a:pt x="531" y="927"/>
                    </a:cubicBezTo>
                    <a:cubicBezTo>
                      <a:pt x="534" y="927"/>
                      <a:pt x="534" y="922"/>
                      <a:pt x="534" y="920"/>
                    </a:cubicBezTo>
                    <a:cubicBezTo>
                      <a:pt x="534" y="920"/>
                      <a:pt x="531" y="912"/>
                      <a:pt x="531" y="911"/>
                    </a:cubicBezTo>
                    <a:cubicBezTo>
                      <a:pt x="531" y="906"/>
                      <a:pt x="538" y="906"/>
                      <a:pt x="540" y="906"/>
                    </a:cubicBezTo>
                    <a:cubicBezTo>
                      <a:pt x="558" y="908"/>
                      <a:pt x="563" y="900"/>
                      <a:pt x="563" y="888"/>
                    </a:cubicBezTo>
                    <a:cubicBezTo>
                      <a:pt x="563" y="886"/>
                      <a:pt x="559" y="880"/>
                      <a:pt x="559" y="878"/>
                    </a:cubicBezTo>
                    <a:cubicBezTo>
                      <a:pt x="556" y="878"/>
                      <a:pt x="547" y="872"/>
                      <a:pt x="548" y="868"/>
                    </a:cubicBezTo>
                    <a:cubicBezTo>
                      <a:pt x="549" y="867"/>
                      <a:pt x="549" y="867"/>
                      <a:pt x="549" y="867"/>
                    </a:cubicBezTo>
                    <a:cubicBezTo>
                      <a:pt x="557" y="870"/>
                      <a:pt x="557" y="870"/>
                      <a:pt x="557" y="870"/>
                    </a:cubicBezTo>
                    <a:cubicBezTo>
                      <a:pt x="559" y="875"/>
                      <a:pt x="566" y="875"/>
                      <a:pt x="571" y="874"/>
                    </a:cubicBezTo>
                    <a:cubicBezTo>
                      <a:pt x="578" y="872"/>
                      <a:pt x="579" y="870"/>
                      <a:pt x="580" y="864"/>
                    </a:cubicBezTo>
                    <a:cubicBezTo>
                      <a:pt x="581" y="861"/>
                      <a:pt x="585" y="856"/>
                      <a:pt x="586" y="856"/>
                    </a:cubicBezTo>
                    <a:cubicBezTo>
                      <a:pt x="586" y="856"/>
                      <a:pt x="591" y="846"/>
                      <a:pt x="594" y="842"/>
                    </a:cubicBezTo>
                    <a:cubicBezTo>
                      <a:pt x="596" y="836"/>
                      <a:pt x="597" y="835"/>
                      <a:pt x="599" y="828"/>
                    </a:cubicBezTo>
                    <a:cubicBezTo>
                      <a:pt x="600" y="823"/>
                      <a:pt x="607" y="822"/>
                      <a:pt x="607" y="816"/>
                    </a:cubicBezTo>
                    <a:cubicBezTo>
                      <a:pt x="607" y="810"/>
                      <a:pt x="603" y="803"/>
                      <a:pt x="603" y="800"/>
                    </a:cubicBezTo>
                    <a:cubicBezTo>
                      <a:pt x="603" y="791"/>
                      <a:pt x="619" y="778"/>
                      <a:pt x="626" y="778"/>
                    </a:cubicBezTo>
                    <a:cubicBezTo>
                      <a:pt x="629" y="778"/>
                      <a:pt x="641" y="771"/>
                      <a:pt x="643" y="771"/>
                    </a:cubicBezTo>
                    <a:cubicBezTo>
                      <a:pt x="650" y="771"/>
                      <a:pt x="654" y="756"/>
                      <a:pt x="654" y="756"/>
                    </a:cubicBezTo>
                    <a:cubicBezTo>
                      <a:pt x="658" y="750"/>
                      <a:pt x="661" y="745"/>
                      <a:pt x="661" y="735"/>
                    </a:cubicBezTo>
                    <a:cubicBezTo>
                      <a:pt x="661" y="730"/>
                      <a:pt x="665" y="729"/>
                      <a:pt x="665" y="724"/>
                    </a:cubicBezTo>
                    <a:cubicBezTo>
                      <a:pt x="665" y="719"/>
                      <a:pt x="662" y="698"/>
                      <a:pt x="662" y="693"/>
                    </a:cubicBezTo>
                    <a:cubicBezTo>
                      <a:pt x="662" y="689"/>
                      <a:pt x="669" y="686"/>
                      <a:pt x="671" y="685"/>
                    </a:cubicBezTo>
                    <a:cubicBezTo>
                      <a:pt x="671" y="665"/>
                      <a:pt x="690" y="668"/>
                      <a:pt x="690" y="645"/>
                    </a:cubicBezTo>
                    <a:cubicBezTo>
                      <a:pt x="690" y="639"/>
                      <a:pt x="687" y="629"/>
                      <a:pt x="686" y="626"/>
                    </a:cubicBezTo>
                    <a:cubicBezTo>
                      <a:pt x="683" y="618"/>
                      <a:pt x="678" y="625"/>
                      <a:pt x="676" y="6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04" name="Freeform 350"/>
              <p:cNvSpPr>
                <a:spLocks/>
              </p:cNvSpPr>
              <p:nvPr/>
            </p:nvSpPr>
            <p:spPr bwMode="auto">
              <a:xfrm>
                <a:off x="1546" y="717"/>
                <a:ext cx="293" cy="198"/>
              </a:xfrm>
              <a:custGeom>
                <a:avLst/>
                <a:gdLst>
                  <a:gd name="T0" fmla="*/ 77 w 124"/>
                  <a:gd name="T1" fmla="*/ 12 h 84"/>
                  <a:gd name="T2" fmla="*/ 52 w 124"/>
                  <a:gd name="T3" fmla="*/ 12 h 84"/>
                  <a:gd name="T4" fmla="*/ 51 w 124"/>
                  <a:gd name="T5" fmla="*/ 3 h 84"/>
                  <a:gd name="T6" fmla="*/ 30 w 124"/>
                  <a:gd name="T7" fmla="*/ 14 h 84"/>
                  <a:gd name="T8" fmla="*/ 22 w 124"/>
                  <a:gd name="T9" fmla="*/ 12 h 84"/>
                  <a:gd name="T10" fmla="*/ 26 w 124"/>
                  <a:gd name="T11" fmla="*/ 0 h 84"/>
                  <a:gd name="T12" fmla="*/ 4 w 124"/>
                  <a:gd name="T13" fmla="*/ 19 h 84"/>
                  <a:gd name="T14" fmla="*/ 10 w 124"/>
                  <a:gd name="T15" fmla="*/ 18 h 84"/>
                  <a:gd name="T16" fmla="*/ 0 w 124"/>
                  <a:gd name="T17" fmla="*/ 24 h 84"/>
                  <a:gd name="T18" fmla="*/ 11 w 124"/>
                  <a:gd name="T19" fmla="*/ 28 h 84"/>
                  <a:gd name="T20" fmla="*/ 41 w 124"/>
                  <a:gd name="T21" fmla="*/ 29 h 84"/>
                  <a:gd name="T22" fmla="*/ 51 w 124"/>
                  <a:gd name="T23" fmla="*/ 24 h 84"/>
                  <a:gd name="T24" fmla="*/ 70 w 124"/>
                  <a:gd name="T25" fmla="*/ 38 h 84"/>
                  <a:gd name="T26" fmla="*/ 64 w 124"/>
                  <a:gd name="T27" fmla="*/ 51 h 84"/>
                  <a:gd name="T28" fmla="*/ 73 w 124"/>
                  <a:gd name="T29" fmla="*/ 49 h 84"/>
                  <a:gd name="T30" fmla="*/ 84 w 124"/>
                  <a:gd name="T31" fmla="*/ 53 h 84"/>
                  <a:gd name="T32" fmla="*/ 69 w 124"/>
                  <a:gd name="T33" fmla="*/ 52 h 84"/>
                  <a:gd name="T34" fmla="*/ 56 w 124"/>
                  <a:gd name="T35" fmla="*/ 54 h 84"/>
                  <a:gd name="T36" fmla="*/ 43 w 124"/>
                  <a:gd name="T37" fmla="*/ 63 h 84"/>
                  <a:gd name="T38" fmla="*/ 58 w 124"/>
                  <a:gd name="T39" fmla="*/ 76 h 84"/>
                  <a:gd name="T40" fmla="*/ 84 w 124"/>
                  <a:gd name="T41" fmla="*/ 83 h 84"/>
                  <a:gd name="T42" fmla="*/ 78 w 124"/>
                  <a:gd name="T43" fmla="*/ 72 h 84"/>
                  <a:gd name="T44" fmla="*/ 96 w 124"/>
                  <a:gd name="T45" fmla="*/ 76 h 84"/>
                  <a:gd name="T46" fmla="*/ 86 w 124"/>
                  <a:gd name="T47" fmla="*/ 58 h 84"/>
                  <a:gd name="T48" fmla="*/ 90 w 124"/>
                  <a:gd name="T49" fmla="*/ 56 h 84"/>
                  <a:gd name="T50" fmla="*/ 97 w 124"/>
                  <a:gd name="T51" fmla="*/ 53 h 84"/>
                  <a:gd name="T52" fmla="*/ 103 w 124"/>
                  <a:gd name="T53" fmla="*/ 57 h 84"/>
                  <a:gd name="T54" fmla="*/ 105 w 124"/>
                  <a:gd name="T55" fmla="*/ 63 h 84"/>
                  <a:gd name="T56" fmla="*/ 124 w 124"/>
                  <a:gd name="T57" fmla="*/ 49 h 84"/>
                  <a:gd name="T58" fmla="*/ 109 w 124"/>
                  <a:gd name="T59" fmla="*/ 46 h 84"/>
                  <a:gd name="T60" fmla="*/ 95 w 124"/>
                  <a:gd name="T61" fmla="*/ 35 h 84"/>
                  <a:gd name="T62" fmla="*/ 105 w 124"/>
                  <a:gd name="T63" fmla="*/ 28 h 84"/>
                  <a:gd name="T64" fmla="*/ 94 w 124"/>
                  <a:gd name="T65" fmla="*/ 24 h 84"/>
                  <a:gd name="T66" fmla="*/ 91 w 124"/>
                  <a:gd name="T67" fmla="*/ 2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4" h="84">
                    <a:moveTo>
                      <a:pt x="92" y="17"/>
                    </a:moveTo>
                    <a:cubicBezTo>
                      <a:pt x="86" y="17"/>
                      <a:pt x="84" y="12"/>
                      <a:pt x="77" y="12"/>
                    </a:cubicBezTo>
                    <a:cubicBezTo>
                      <a:pt x="75" y="12"/>
                      <a:pt x="71" y="12"/>
                      <a:pt x="68" y="12"/>
                    </a:cubicBezTo>
                    <a:cubicBezTo>
                      <a:pt x="64" y="12"/>
                      <a:pt x="59" y="12"/>
                      <a:pt x="52" y="12"/>
                    </a:cubicBezTo>
                    <a:cubicBezTo>
                      <a:pt x="52" y="10"/>
                      <a:pt x="53" y="10"/>
                      <a:pt x="55" y="7"/>
                    </a:cubicBezTo>
                    <a:cubicBezTo>
                      <a:pt x="55" y="7"/>
                      <a:pt x="53" y="3"/>
                      <a:pt x="51" y="3"/>
                    </a:cubicBezTo>
                    <a:cubicBezTo>
                      <a:pt x="43" y="3"/>
                      <a:pt x="38" y="8"/>
                      <a:pt x="30" y="11"/>
                    </a:cubicBezTo>
                    <a:cubicBezTo>
                      <a:pt x="30" y="12"/>
                      <a:pt x="30" y="12"/>
                      <a:pt x="30" y="14"/>
                    </a:cubicBezTo>
                    <a:cubicBezTo>
                      <a:pt x="27" y="15"/>
                      <a:pt x="25" y="16"/>
                      <a:pt x="22" y="16"/>
                    </a:cubicBezTo>
                    <a:cubicBezTo>
                      <a:pt x="22" y="14"/>
                      <a:pt x="22" y="13"/>
                      <a:pt x="22" y="12"/>
                    </a:cubicBezTo>
                    <a:cubicBezTo>
                      <a:pt x="22" y="6"/>
                      <a:pt x="31" y="6"/>
                      <a:pt x="32" y="0"/>
                    </a:cubicBezTo>
                    <a:cubicBezTo>
                      <a:pt x="26" y="0"/>
                      <a:pt x="26" y="0"/>
                      <a:pt x="26" y="0"/>
                    </a:cubicBezTo>
                    <a:cubicBezTo>
                      <a:pt x="19" y="4"/>
                      <a:pt x="2" y="9"/>
                      <a:pt x="2" y="17"/>
                    </a:cubicBezTo>
                    <a:cubicBezTo>
                      <a:pt x="2" y="18"/>
                      <a:pt x="3" y="18"/>
                      <a:pt x="4" y="19"/>
                    </a:cubicBezTo>
                    <a:cubicBezTo>
                      <a:pt x="9" y="19"/>
                      <a:pt x="9" y="19"/>
                      <a:pt x="9" y="19"/>
                    </a:cubicBezTo>
                    <a:cubicBezTo>
                      <a:pt x="10" y="18"/>
                      <a:pt x="10" y="18"/>
                      <a:pt x="10" y="18"/>
                    </a:cubicBezTo>
                    <a:cubicBezTo>
                      <a:pt x="10" y="20"/>
                      <a:pt x="10" y="21"/>
                      <a:pt x="10" y="23"/>
                    </a:cubicBezTo>
                    <a:cubicBezTo>
                      <a:pt x="9" y="21"/>
                      <a:pt x="2" y="21"/>
                      <a:pt x="0" y="24"/>
                    </a:cubicBezTo>
                    <a:cubicBezTo>
                      <a:pt x="2" y="27"/>
                      <a:pt x="5" y="25"/>
                      <a:pt x="9" y="24"/>
                    </a:cubicBezTo>
                    <a:cubicBezTo>
                      <a:pt x="9" y="26"/>
                      <a:pt x="10" y="28"/>
                      <a:pt x="11" y="28"/>
                    </a:cubicBezTo>
                    <a:cubicBezTo>
                      <a:pt x="14" y="28"/>
                      <a:pt x="15" y="24"/>
                      <a:pt x="19" y="24"/>
                    </a:cubicBezTo>
                    <a:cubicBezTo>
                      <a:pt x="27" y="24"/>
                      <a:pt x="34" y="26"/>
                      <a:pt x="41" y="29"/>
                    </a:cubicBezTo>
                    <a:cubicBezTo>
                      <a:pt x="46" y="29"/>
                      <a:pt x="46" y="29"/>
                      <a:pt x="46" y="29"/>
                    </a:cubicBezTo>
                    <a:cubicBezTo>
                      <a:pt x="46" y="27"/>
                      <a:pt x="48" y="24"/>
                      <a:pt x="51" y="24"/>
                    </a:cubicBezTo>
                    <a:cubicBezTo>
                      <a:pt x="54" y="24"/>
                      <a:pt x="54" y="30"/>
                      <a:pt x="58" y="28"/>
                    </a:cubicBezTo>
                    <a:cubicBezTo>
                      <a:pt x="59" y="32"/>
                      <a:pt x="63" y="38"/>
                      <a:pt x="70" y="38"/>
                    </a:cubicBezTo>
                    <a:cubicBezTo>
                      <a:pt x="69" y="39"/>
                      <a:pt x="70" y="41"/>
                      <a:pt x="70" y="42"/>
                    </a:cubicBezTo>
                    <a:cubicBezTo>
                      <a:pt x="70" y="46"/>
                      <a:pt x="65" y="47"/>
                      <a:pt x="64" y="51"/>
                    </a:cubicBezTo>
                    <a:cubicBezTo>
                      <a:pt x="65" y="51"/>
                      <a:pt x="66" y="51"/>
                      <a:pt x="67" y="51"/>
                    </a:cubicBezTo>
                    <a:cubicBezTo>
                      <a:pt x="69" y="51"/>
                      <a:pt x="70" y="50"/>
                      <a:pt x="73" y="49"/>
                    </a:cubicBezTo>
                    <a:cubicBezTo>
                      <a:pt x="84" y="52"/>
                      <a:pt x="84" y="52"/>
                      <a:pt x="84" y="52"/>
                    </a:cubicBezTo>
                    <a:cubicBezTo>
                      <a:pt x="84" y="53"/>
                      <a:pt x="84" y="53"/>
                      <a:pt x="84" y="53"/>
                    </a:cubicBezTo>
                    <a:cubicBezTo>
                      <a:pt x="83" y="55"/>
                      <a:pt x="81" y="56"/>
                      <a:pt x="77" y="56"/>
                    </a:cubicBezTo>
                    <a:cubicBezTo>
                      <a:pt x="73" y="56"/>
                      <a:pt x="70" y="57"/>
                      <a:pt x="69" y="52"/>
                    </a:cubicBezTo>
                    <a:cubicBezTo>
                      <a:pt x="64" y="52"/>
                      <a:pt x="64" y="52"/>
                      <a:pt x="64" y="52"/>
                    </a:cubicBezTo>
                    <a:cubicBezTo>
                      <a:pt x="63" y="52"/>
                      <a:pt x="61" y="54"/>
                      <a:pt x="56" y="54"/>
                    </a:cubicBezTo>
                    <a:cubicBezTo>
                      <a:pt x="56" y="56"/>
                      <a:pt x="55" y="57"/>
                      <a:pt x="55" y="60"/>
                    </a:cubicBezTo>
                    <a:cubicBezTo>
                      <a:pt x="54" y="60"/>
                      <a:pt x="43" y="61"/>
                      <a:pt x="43" y="63"/>
                    </a:cubicBezTo>
                    <a:cubicBezTo>
                      <a:pt x="43" y="66"/>
                      <a:pt x="49" y="66"/>
                      <a:pt x="52" y="68"/>
                    </a:cubicBezTo>
                    <a:cubicBezTo>
                      <a:pt x="54" y="69"/>
                      <a:pt x="57" y="72"/>
                      <a:pt x="58" y="76"/>
                    </a:cubicBezTo>
                    <a:cubicBezTo>
                      <a:pt x="59" y="80"/>
                      <a:pt x="75" y="84"/>
                      <a:pt x="80" y="84"/>
                    </a:cubicBezTo>
                    <a:cubicBezTo>
                      <a:pt x="81" y="84"/>
                      <a:pt x="83" y="84"/>
                      <a:pt x="84" y="83"/>
                    </a:cubicBezTo>
                    <a:cubicBezTo>
                      <a:pt x="83" y="78"/>
                      <a:pt x="76" y="79"/>
                      <a:pt x="75" y="72"/>
                    </a:cubicBezTo>
                    <a:cubicBezTo>
                      <a:pt x="78" y="72"/>
                      <a:pt x="78" y="72"/>
                      <a:pt x="78" y="72"/>
                    </a:cubicBezTo>
                    <a:cubicBezTo>
                      <a:pt x="80" y="76"/>
                      <a:pt x="84" y="78"/>
                      <a:pt x="89" y="78"/>
                    </a:cubicBezTo>
                    <a:cubicBezTo>
                      <a:pt x="92" y="78"/>
                      <a:pt x="93" y="76"/>
                      <a:pt x="96" y="76"/>
                    </a:cubicBezTo>
                    <a:cubicBezTo>
                      <a:pt x="96" y="74"/>
                      <a:pt x="96" y="73"/>
                      <a:pt x="96" y="71"/>
                    </a:cubicBezTo>
                    <a:cubicBezTo>
                      <a:pt x="96" y="70"/>
                      <a:pt x="88" y="58"/>
                      <a:pt x="86" y="58"/>
                    </a:cubicBezTo>
                    <a:cubicBezTo>
                      <a:pt x="86" y="56"/>
                      <a:pt x="86" y="56"/>
                      <a:pt x="86" y="56"/>
                    </a:cubicBezTo>
                    <a:cubicBezTo>
                      <a:pt x="90" y="56"/>
                      <a:pt x="90" y="56"/>
                      <a:pt x="90" y="56"/>
                    </a:cubicBezTo>
                    <a:cubicBezTo>
                      <a:pt x="90" y="53"/>
                      <a:pt x="91" y="51"/>
                      <a:pt x="92" y="51"/>
                    </a:cubicBezTo>
                    <a:cubicBezTo>
                      <a:pt x="95" y="51"/>
                      <a:pt x="95" y="53"/>
                      <a:pt x="97" y="53"/>
                    </a:cubicBezTo>
                    <a:cubicBezTo>
                      <a:pt x="99" y="53"/>
                      <a:pt x="100" y="53"/>
                      <a:pt x="103" y="53"/>
                    </a:cubicBezTo>
                    <a:cubicBezTo>
                      <a:pt x="103" y="55"/>
                      <a:pt x="103" y="56"/>
                      <a:pt x="103" y="57"/>
                    </a:cubicBezTo>
                    <a:cubicBezTo>
                      <a:pt x="102" y="57"/>
                      <a:pt x="101" y="57"/>
                      <a:pt x="100" y="57"/>
                    </a:cubicBezTo>
                    <a:cubicBezTo>
                      <a:pt x="100" y="58"/>
                      <a:pt x="104" y="63"/>
                      <a:pt x="105" y="63"/>
                    </a:cubicBezTo>
                    <a:cubicBezTo>
                      <a:pt x="108" y="63"/>
                      <a:pt x="107" y="58"/>
                      <a:pt x="110" y="58"/>
                    </a:cubicBezTo>
                    <a:cubicBezTo>
                      <a:pt x="116" y="58"/>
                      <a:pt x="118" y="52"/>
                      <a:pt x="124" y="49"/>
                    </a:cubicBezTo>
                    <a:cubicBezTo>
                      <a:pt x="122" y="49"/>
                      <a:pt x="120" y="48"/>
                      <a:pt x="119" y="46"/>
                    </a:cubicBezTo>
                    <a:cubicBezTo>
                      <a:pt x="117" y="47"/>
                      <a:pt x="112" y="47"/>
                      <a:pt x="109" y="46"/>
                    </a:cubicBezTo>
                    <a:cubicBezTo>
                      <a:pt x="110" y="45"/>
                      <a:pt x="111" y="43"/>
                      <a:pt x="111" y="41"/>
                    </a:cubicBezTo>
                    <a:cubicBezTo>
                      <a:pt x="104" y="41"/>
                      <a:pt x="100" y="39"/>
                      <a:pt x="95" y="35"/>
                    </a:cubicBezTo>
                    <a:cubicBezTo>
                      <a:pt x="95" y="35"/>
                      <a:pt x="104" y="35"/>
                      <a:pt x="104" y="34"/>
                    </a:cubicBezTo>
                    <a:cubicBezTo>
                      <a:pt x="105" y="28"/>
                      <a:pt x="105" y="28"/>
                      <a:pt x="105" y="28"/>
                    </a:cubicBezTo>
                    <a:cubicBezTo>
                      <a:pt x="106" y="26"/>
                      <a:pt x="96" y="27"/>
                      <a:pt x="96" y="24"/>
                    </a:cubicBezTo>
                    <a:cubicBezTo>
                      <a:pt x="94" y="24"/>
                      <a:pt x="94" y="24"/>
                      <a:pt x="94" y="24"/>
                    </a:cubicBezTo>
                    <a:cubicBezTo>
                      <a:pt x="92" y="24"/>
                      <a:pt x="88" y="25"/>
                      <a:pt x="86" y="27"/>
                    </a:cubicBezTo>
                    <a:cubicBezTo>
                      <a:pt x="91" y="22"/>
                      <a:pt x="91" y="22"/>
                      <a:pt x="91" y="22"/>
                    </a:cubicBezTo>
                    <a:cubicBezTo>
                      <a:pt x="92" y="19"/>
                      <a:pt x="88" y="20"/>
                      <a:pt x="92" y="1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05" name="Freeform 351"/>
              <p:cNvSpPr>
                <a:spLocks/>
              </p:cNvSpPr>
              <p:nvPr/>
            </p:nvSpPr>
            <p:spPr bwMode="auto">
              <a:xfrm>
                <a:off x="4737" y="2814"/>
                <a:ext cx="5" cy="5"/>
              </a:xfrm>
              <a:custGeom>
                <a:avLst/>
                <a:gdLst>
                  <a:gd name="T0" fmla="*/ 0 w 2"/>
                  <a:gd name="T1" fmla="*/ 2 h 2"/>
                  <a:gd name="T2" fmla="*/ 2 w 2"/>
                  <a:gd name="T3" fmla="*/ 0 h 2"/>
                  <a:gd name="T4" fmla="*/ 1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1"/>
                      <a:pt x="1" y="1"/>
                      <a:pt x="2" y="0"/>
                    </a:cubicBezTo>
                    <a:cubicBezTo>
                      <a:pt x="1" y="0"/>
                      <a:pt x="1" y="0"/>
                      <a:pt x="1" y="0"/>
                    </a:cubicBezTo>
                    <a:lnTo>
                      <a:pt x="0" y="2"/>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06" name="Freeform 352"/>
              <p:cNvSpPr>
                <a:spLocks/>
              </p:cNvSpPr>
              <p:nvPr/>
            </p:nvSpPr>
            <p:spPr bwMode="auto">
              <a:xfrm>
                <a:off x="4383" y="2316"/>
                <a:ext cx="661" cy="567"/>
              </a:xfrm>
              <a:custGeom>
                <a:avLst/>
                <a:gdLst>
                  <a:gd name="T0" fmla="*/ 268 w 280"/>
                  <a:gd name="T1" fmla="*/ 107 h 240"/>
                  <a:gd name="T2" fmla="*/ 264 w 280"/>
                  <a:gd name="T3" fmla="*/ 102 h 240"/>
                  <a:gd name="T4" fmla="*/ 248 w 280"/>
                  <a:gd name="T5" fmla="*/ 73 h 240"/>
                  <a:gd name="T6" fmla="*/ 240 w 280"/>
                  <a:gd name="T7" fmla="*/ 34 h 240"/>
                  <a:gd name="T8" fmla="*/ 234 w 280"/>
                  <a:gd name="T9" fmla="*/ 11 h 240"/>
                  <a:gd name="T10" fmla="*/ 221 w 280"/>
                  <a:gd name="T11" fmla="*/ 33 h 240"/>
                  <a:gd name="T12" fmla="*/ 196 w 280"/>
                  <a:gd name="T13" fmla="*/ 53 h 240"/>
                  <a:gd name="T14" fmla="*/ 182 w 280"/>
                  <a:gd name="T15" fmla="*/ 47 h 240"/>
                  <a:gd name="T16" fmla="*/ 188 w 280"/>
                  <a:gd name="T17" fmla="*/ 18 h 240"/>
                  <a:gd name="T18" fmla="*/ 182 w 280"/>
                  <a:gd name="T19" fmla="*/ 15 h 240"/>
                  <a:gd name="T20" fmla="*/ 162 w 280"/>
                  <a:gd name="T21" fmla="*/ 5 h 240"/>
                  <a:gd name="T22" fmla="*/ 160 w 280"/>
                  <a:gd name="T23" fmla="*/ 14 h 240"/>
                  <a:gd name="T24" fmla="*/ 137 w 280"/>
                  <a:gd name="T25" fmla="*/ 34 h 240"/>
                  <a:gd name="T26" fmla="*/ 131 w 280"/>
                  <a:gd name="T27" fmla="*/ 39 h 240"/>
                  <a:gd name="T28" fmla="*/ 122 w 280"/>
                  <a:gd name="T29" fmla="*/ 29 h 240"/>
                  <a:gd name="T30" fmla="*/ 110 w 280"/>
                  <a:gd name="T31" fmla="*/ 35 h 240"/>
                  <a:gd name="T32" fmla="*/ 101 w 280"/>
                  <a:gd name="T33" fmla="*/ 43 h 240"/>
                  <a:gd name="T34" fmla="*/ 95 w 280"/>
                  <a:gd name="T35" fmla="*/ 52 h 240"/>
                  <a:gd name="T36" fmla="*/ 92 w 280"/>
                  <a:gd name="T37" fmla="*/ 62 h 240"/>
                  <a:gd name="T38" fmla="*/ 82 w 280"/>
                  <a:gd name="T39" fmla="*/ 61 h 240"/>
                  <a:gd name="T40" fmla="*/ 71 w 280"/>
                  <a:gd name="T41" fmla="*/ 80 h 240"/>
                  <a:gd name="T42" fmla="*/ 41 w 280"/>
                  <a:gd name="T43" fmla="*/ 87 h 240"/>
                  <a:gd name="T44" fmla="*/ 21 w 280"/>
                  <a:gd name="T45" fmla="*/ 104 h 240"/>
                  <a:gd name="T46" fmla="*/ 17 w 280"/>
                  <a:gd name="T47" fmla="*/ 113 h 240"/>
                  <a:gd name="T48" fmla="*/ 16 w 280"/>
                  <a:gd name="T49" fmla="*/ 129 h 240"/>
                  <a:gd name="T50" fmla="*/ 6 w 280"/>
                  <a:gd name="T51" fmla="*/ 128 h 240"/>
                  <a:gd name="T52" fmla="*/ 13 w 280"/>
                  <a:gd name="T53" fmla="*/ 162 h 240"/>
                  <a:gd name="T54" fmla="*/ 13 w 280"/>
                  <a:gd name="T55" fmla="*/ 179 h 240"/>
                  <a:gd name="T56" fmla="*/ 0 w 280"/>
                  <a:gd name="T57" fmla="*/ 198 h 240"/>
                  <a:gd name="T58" fmla="*/ 37 w 280"/>
                  <a:gd name="T59" fmla="*/ 199 h 240"/>
                  <a:gd name="T60" fmla="*/ 64 w 280"/>
                  <a:gd name="T61" fmla="*/ 191 h 240"/>
                  <a:gd name="T62" fmla="*/ 101 w 280"/>
                  <a:gd name="T63" fmla="*/ 180 h 240"/>
                  <a:gd name="T64" fmla="*/ 115 w 280"/>
                  <a:gd name="T65" fmla="*/ 177 h 240"/>
                  <a:gd name="T66" fmla="*/ 135 w 280"/>
                  <a:gd name="T67" fmla="*/ 191 h 240"/>
                  <a:gd name="T68" fmla="*/ 152 w 280"/>
                  <a:gd name="T69" fmla="*/ 194 h 240"/>
                  <a:gd name="T70" fmla="*/ 146 w 280"/>
                  <a:gd name="T71" fmla="*/ 209 h 240"/>
                  <a:gd name="T72" fmla="*/ 154 w 280"/>
                  <a:gd name="T73" fmla="*/ 208 h 240"/>
                  <a:gd name="T74" fmla="*/ 156 w 280"/>
                  <a:gd name="T75" fmla="*/ 214 h 240"/>
                  <a:gd name="T76" fmla="*/ 153 w 280"/>
                  <a:gd name="T77" fmla="*/ 228 h 240"/>
                  <a:gd name="T78" fmla="*/ 171 w 280"/>
                  <a:gd name="T79" fmla="*/ 240 h 240"/>
                  <a:gd name="T80" fmla="*/ 188 w 280"/>
                  <a:gd name="T81" fmla="*/ 238 h 240"/>
                  <a:gd name="T82" fmla="*/ 207 w 280"/>
                  <a:gd name="T83" fmla="*/ 232 h 240"/>
                  <a:gd name="T84" fmla="*/ 219 w 280"/>
                  <a:gd name="T85" fmla="*/ 225 h 240"/>
                  <a:gd name="T86" fmla="*/ 244 w 280"/>
                  <a:gd name="T87" fmla="*/ 191 h 240"/>
                  <a:gd name="T88" fmla="*/ 277 w 280"/>
                  <a:gd name="T89" fmla="*/ 1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0" h="240">
                    <a:moveTo>
                      <a:pt x="280" y="127"/>
                    </a:moveTo>
                    <a:cubicBezTo>
                      <a:pt x="276" y="120"/>
                      <a:pt x="270" y="114"/>
                      <a:pt x="268" y="107"/>
                    </a:cubicBezTo>
                    <a:cubicBezTo>
                      <a:pt x="270" y="106"/>
                      <a:pt x="271" y="106"/>
                      <a:pt x="272" y="103"/>
                    </a:cubicBezTo>
                    <a:cubicBezTo>
                      <a:pt x="270" y="103"/>
                      <a:pt x="264" y="102"/>
                      <a:pt x="264" y="102"/>
                    </a:cubicBezTo>
                    <a:cubicBezTo>
                      <a:pt x="263" y="99"/>
                      <a:pt x="258" y="84"/>
                      <a:pt x="258" y="81"/>
                    </a:cubicBezTo>
                    <a:cubicBezTo>
                      <a:pt x="256" y="81"/>
                      <a:pt x="248" y="75"/>
                      <a:pt x="248" y="73"/>
                    </a:cubicBezTo>
                    <a:cubicBezTo>
                      <a:pt x="248" y="60"/>
                      <a:pt x="244" y="50"/>
                      <a:pt x="244" y="36"/>
                    </a:cubicBezTo>
                    <a:cubicBezTo>
                      <a:pt x="243" y="36"/>
                      <a:pt x="240" y="35"/>
                      <a:pt x="240" y="34"/>
                    </a:cubicBezTo>
                    <a:cubicBezTo>
                      <a:pt x="238" y="34"/>
                      <a:pt x="234" y="30"/>
                      <a:pt x="234" y="27"/>
                    </a:cubicBezTo>
                    <a:cubicBezTo>
                      <a:pt x="234" y="24"/>
                      <a:pt x="234" y="15"/>
                      <a:pt x="234" y="11"/>
                    </a:cubicBezTo>
                    <a:cubicBezTo>
                      <a:pt x="234" y="11"/>
                      <a:pt x="231" y="4"/>
                      <a:pt x="230" y="0"/>
                    </a:cubicBezTo>
                    <a:cubicBezTo>
                      <a:pt x="230" y="13"/>
                      <a:pt x="221" y="19"/>
                      <a:pt x="221" y="33"/>
                    </a:cubicBezTo>
                    <a:cubicBezTo>
                      <a:pt x="221" y="42"/>
                      <a:pt x="214" y="63"/>
                      <a:pt x="207" y="63"/>
                    </a:cubicBezTo>
                    <a:cubicBezTo>
                      <a:pt x="202" y="63"/>
                      <a:pt x="201" y="56"/>
                      <a:pt x="196" y="53"/>
                    </a:cubicBezTo>
                    <a:cubicBezTo>
                      <a:pt x="192" y="52"/>
                      <a:pt x="191" y="48"/>
                      <a:pt x="187" y="47"/>
                    </a:cubicBezTo>
                    <a:cubicBezTo>
                      <a:pt x="186" y="47"/>
                      <a:pt x="183" y="48"/>
                      <a:pt x="182" y="47"/>
                    </a:cubicBezTo>
                    <a:cubicBezTo>
                      <a:pt x="179" y="43"/>
                      <a:pt x="181" y="41"/>
                      <a:pt x="176" y="38"/>
                    </a:cubicBezTo>
                    <a:cubicBezTo>
                      <a:pt x="178" y="36"/>
                      <a:pt x="188" y="22"/>
                      <a:pt x="188" y="18"/>
                    </a:cubicBezTo>
                    <a:cubicBezTo>
                      <a:pt x="188" y="18"/>
                      <a:pt x="187" y="16"/>
                      <a:pt x="186" y="16"/>
                    </a:cubicBezTo>
                    <a:cubicBezTo>
                      <a:pt x="184" y="16"/>
                      <a:pt x="183" y="15"/>
                      <a:pt x="182" y="15"/>
                    </a:cubicBezTo>
                    <a:cubicBezTo>
                      <a:pt x="181" y="15"/>
                      <a:pt x="179" y="15"/>
                      <a:pt x="178" y="15"/>
                    </a:cubicBezTo>
                    <a:cubicBezTo>
                      <a:pt x="170" y="15"/>
                      <a:pt x="165" y="12"/>
                      <a:pt x="162" y="5"/>
                    </a:cubicBezTo>
                    <a:cubicBezTo>
                      <a:pt x="161" y="6"/>
                      <a:pt x="158" y="6"/>
                      <a:pt x="156" y="6"/>
                    </a:cubicBezTo>
                    <a:cubicBezTo>
                      <a:pt x="155" y="10"/>
                      <a:pt x="158" y="10"/>
                      <a:pt x="160" y="14"/>
                    </a:cubicBezTo>
                    <a:cubicBezTo>
                      <a:pt x="158" y="20"/>
                      <a:pt x="150" y="14"/>
                      <a:pt x="142" y="23"/>
                    </a:cubicBezTo>
                    <a:cubicBezTo>
                      <a:pt x="142" y="27"/>
                      <a:pt x="137" y="29"/>
                      <a:pt x="137" y="34"/>
                    </a:cubicBezTo>
                    <a:cubicBezTo>
                      <a:pt x="137" y="38"/>
                      <a:pt x="137" y="39"/>
                      <a:pt x="134" y="39"/>
                    </a:cubicBezTo>
                    <a:cubicBezTo>
                      <a:pt x="133" y="39"/>
                      <a:pt x="132" y="40"/>
                      <a:pt x="131" y="39"/>
                    </a:cubicBezTo>
                    <a:cubicBezTo>
                      <a:pt x="130" y="39"/>
                      <a:pt x="129" y="41"/>
                      <a:pt x="129" y="41"/>
                    </a:cubicBezTo>
                    <a:cubicBezTo>
                      <a:pt x="125" y="41"/>
                      <a:pt x="126" y="31"/>
                      <a:pt x="122" y="29"/>
                    </a:cubicBezTo>
                    <a:cubicBezTo>
                      <a:pt x="119" y="29"/>
                      <a:pt x="117" y="30"/>
                      <a:pt x="114" y="29"/>
                    </a:cubicBezTo>
                    <a:cubicBezTo>
                      <a:pt x="113" y="30"/>
                      <a:pt x="114" y="37"/>
                      <a:pt x="110" y="35"/>
                    </a:cubicBezTo>
                    <a:cubicBezTo>
                      <a:pt x="108" y="39"/>
                      <a:pt x="108" y="39"/>
                      <a:pt x="105" y="44"/>
                    </a:cubicBezTo>
                    <a:cubicBezTo>
                      <a:pt x="104" y="44"/>
                      <a:pt x="105" y="44"/>
                      <a:pt x="101" y="43"/>
                    </a:cubicBezTo>
                    <a:cubicBezTo>
                      <a:pt x="101" y="46"/>
                      <a:pt x="100" y="47"/>
                      <a:pt x="101" y="52"/>
                    </a:cubicBezTo>
                    <a:cubicBezTo>
                      <a:pt x="95" y="52"/>
                      <a:pt x="95" y="52"/>
                      <a:pt x="95" y="52"/>
                    </a:cubicBezTo>
                    <a:cubicBezTo>
                      <a:pt x="95" y="51"/>
                      <a:pt x="95" y="51"/>
                      <a:pt x="95" y="51"/>
                    </a:cubicBezTo>
                    <a:cubicBezTo>
                      <a:pt x="93" y="52"/>
                      <a:pt x="93" y="59"/>
                      <a:pt x="92" y="62"/>
                    </a:cubicBezTo>
                    <a:cubicBezTo>
                      <a:pt x="92" y="60"/>
                      <a:pt x="89" y="58"/>
                      <a:pt x="89" y="53"/>
                    </a:cubicBezTo>
                    <a:cubicBezTo>
                      <a:pt x="85" y="56"/>
                      <a:pt x="86" y="58"/>
                      <a:pt x="82" y="61"/>
                    </a:cubicBezTo>
                    <a:cubicBezTo>
                      <a:pt x="82" y="62"/>
                      <a:pt x="83" y="64"/>
                      <a:pt x="84" y="64"/>
                    </a:cubicBezTo>
                    <a:cubicBezTo>
                      <a:pt x="82" y="68"/>
                      <a:pt x="75" y="78"/>
                      <a:pt x="71" y="80"/>
                    </a:cubicBezTo>
                    <a:cubicBezTo>
                      <a:pt x="68" y="81"/>
                      <a:pt x="63" y="81"/>
                      <a:pt x="60" y="81"/>
                    </a:cubicBezTo>
                    <a:cubicBezTo>
                      <a:pt x="53" y="81"/>
                      <a:pt x="45" y="88"/>
                      <a:pt x="41" y="87"/>
                    </a:cubicBezTo>
                    <a:cubicBezTo>
                      <a:pt x="38" y="93"/>
                      <a:pt x="31" y="91"/>
                      <a:pt x="27" y="96"/>
                    </a:cubicBezTo>
                    <a:cubicBezTo>
                      <a:pt x="25" y="99"/>
                      <a:pt x="25" y="102"/>
                      <a:pt x="21" y="104"/>
                    </a:cubicBezTo>
                    <a:cubicBezTo>
                      <a:pt x="20" y="103"/>
                      <a:pt x="19" y="103"/>
                      <a:pt x="18" y="99"/>
                    </a:cubicBezTo>
                    <a:cubicBezTo>
                      <a:pt x="18" y="104"/>
                      <a:pt x="17" y="111"/>
                      <a:pt x="17" y="113"/>
                    </a:cubicBezTo>
                    <a:cubicBezTo>
                      <a:pt x="15" y="113"/>
                      <a:pt x="12" y="116"/>
                      <a:pt x="12" y="120"/>
                    </a:cubicBezTo>
                    <a:cubicBezTo>
                      <a:pt x="12" y="123"/>
                      <a:pt x="16" y="125"/>
                      <a:pt x="16" y="129"/>
                    </a:cubicBezTo>
                    <a:cubicBezTo>
                      <a:pt x="16" y="132"/>
                      <a:pt x="14" y="133"/>
                      <a:pt x="13" y="135"/>
                    </a:cubicBezTo>
                    <a:cubicBezTo>
                      <a:pt x="11" y="135"/>
                      <a:pt x="7" y="131"/>
                      <a:pt x="6" y="128"/>
                    </a:cubicBezTo>
                    <a:cubicBezTo>
                      <a:pt x="6" y="133"/>
                      <a:pt x="6" y="133"/>
                      <a:pt x="6" y="133"/>
                    </a:cubicBezTo>
                    <a:cubicBezTo>
                      <a:pt x="7" y="140"/>
                      <a:pt x="13" y="151"/>
                      <a:pt x="13" y="162"/>
                    </a:cubicBezTo>
                    <a:cubicBezTo>
                      <a:pt x="13" y="166"/>
                      <a:pt x="9" y="165"/>
                      <a:pt x="9" y="170"/>
                    </a:cubicBezTo>
                    <a:cubicBezTo>
                      <a:pt x="9" y="174"/>
                      <a:pt x="13" y="174"/>
                      <a:pt x="13" y="179"/>
                    </a:cubicBezTo>
                    <a:cubicBezTo>
                      <a:pt x="13" y="185"/>
                      <a:pt x="10" y="194"/>
                      <a:pt x="6" y="195"/>
                    </a:cubicBezTo>
                    <a:cubicBezTo>
                      <a:pt x="4" y="196"/>
                      <a:pt x="0" y="195"/>
                      <a:pt x="0" y="198"/>
                    </a:cubicBezTo>
                    <a:cubicBezTo>
                      <a:pt x="0" y="204"/>
                      <a:pt x="6" y="207"/>
                      <a:pt x="13" y="207"/>
                    </a:cubicBezTo>
                    <a:cubicBezTo>
                      <a:pt x="26" y="207"/>
                      <a:pt x="26" y="202"/>
                      <a:pt x="37" y="199"/>
                    </a:cubicBezTo>
                    <a:cubicBezTo>
                      <a:pt x="56" y="199"/>
                      <a:pt x="56" y="199"/>
                      <a:pt x="56" y="199"/>
                    </a:cubicBezTo>
                    <a:cubicBezTo>
                      <a:pt x="60" y="199"/>
                      <a:pt x="61" y="195"/>
                      <a:pt x="64" y="191"/>
                    </a:cubicBezTo>
                    <a:cubicBezTo>
                      <a:pt x="67" y="190"/>
                      <a:pt x="77" y="185"/>
                      <a:pt x="80" y="185"/>
                    </a:cubicBezTo>
                    <a:cubicBezTo>
                      <a:pt x="88" y="182"/>
                      <a:pt x="92" y="185"/>
                      <a:pt x="101" y="180"/>
                    </a:cubicBezTo>
                    <a:cubicBezTo>
                      <a:pt x="111" y="180"/>
                      <a:pt x="111" y="180"/>
                      <a:pt x="111" y="180"/>
                    </a:cubicBezTo>
                    <a:cubicBezTo>
                      <a:pt x="112" y="179"/>
                      <a:pt x="113" y="177"/>
                      <a:pt x="115" y="177"/>
                    </a:cubicBezTo>
                    <a:cubicBezTo>
                      <a:pt x="121" y="177"/>
                      <a:pt x="129" y="182"/>
                      <a:pt x="132" y="186"/>
                    </a:cubicBezTo>
                    <a:cubicBezTo>
                      <a:pt x="131" y="190"/>
                      <a:pt x="132" y="191"/>
                      <a:pt x="135" y="191"/>
                    </a:cubicBezTo>
                    <a:cubicBezTo>
                      <a:pt x="135" y="207"/>
                      <a:pt x="135" y="207"/>
                      <a:pt x="135" y="207"/>
                    </a:cubicBezTo>
                    <a:cubicBezTo>
                      <a:pt x="136" y="207"/>
                      <a:pt x="150" y="196"/>
                      <a:pt x="152" y="194"/>
                    </a:cubicBezTo>
                    <a:cubicBezTo>
                      <a:pt x="154" y="192"/>
                      <a:pt x="150" y="202"/>
                      <a:pt x="144" y="209"/>
                    </a:cubicBezTo>
                    <a:cubicBezTo>
                      <a:pt x="146" y="209"/>
                      <a:pt x="146" y="209"/>
                      <a:pt x="146" y="209"/>
                    </a:cubicBezTo>
                    <a:cubicBezTo>
                      <a:pt x="150" y="208"/>
                      <a:pt x="150" y="203"/>
                      <a:pt x="154" y="202"/>
                    </a:cubicBezTo>
                    <a:cubicBezTo>
                      <a:pt x="154" y="208"/>
                      <a:pt x="154" y="208"/>
                      <a:pt x="154" y="208"/>
                    </a:cubicBezTo>
                    <a:cubicBezTo>
                      <a:pt x="154" y="209"/>
                      <a:pt x="153" y="210"/>
                      <a:pt x="152" y="211"/>
                    </a:cubicBezTo>
                    <a:cubicBezTo>
                      <a:pt x="156" y="214"/>
                      <a:pt x="156" y="214"/>
                      <a:pt x="156" y="214"/>
                    </a:cubicBezTo>
                    <a:cubicBezTo>
                      <a:pt x="156" y="220"/>
                      <a:pt x="156" y="220"/>
                      <a:pt x="156" y="220"/>
                    </a:cubicBezTo>
                    <a:cubicBezTo>
                      <a:pt x="156" y="223"/>
                      <a:pt x="153" y="224"/>
                      <a:pt x="153" y="228"/>
                    </a:cubicBezTo>
                    <a:cubicBezTo>
                      <a:pt x="153" y="234"/>
                      <a:pt x="162" y="237"/>
                      <a:pt x="169" y="237"/>
                    </a:cubicBezTo>
                    <a:cubicBezTo>
                      <a:pt x="169" y="238"/>
                      <a:pt x="170" y="240"/>
                      <a:pt x="171" y="240"/>
                    </a:cubicBezTo>
                    <a:cubicBezTo>
                      <a:pt x="174" y="240"/>
                      <a:pt x="179" y="234"/>
                      <a:pt x="183" y="232"/>
                    </a:cubicBezTo>
                    <a:cubicBezTo>
                      <a:pt x="183" y="233"/>
                      <a:pt x="183" y="238"/>
                      <a:pt x="188" y="238"/>
                    </a:cubicBezTo>
                    <a:cubicBezTo>
                      <a:pt x="188" y="240"/>
                      <a:pt x="188" y="240"/>
                      <a:pt x="188" y="240"/>
                    </a:cubicBezTo>
                    <a:cubicBezTo>
                      <a:pt x="198" y="238"/>
                      <a:pt x="203" y="232"/>
                      <a:pt x="207" y="232"/>
                    </a:cubicBezTo>
                    <a:cubicBezTo>
                      <a:pt x="208" y="232"/>
                      <a:pt x="210" y="232"/>
                      <a:pt x="213" y="232"/>
                    </a:cubicBezTo>
                    <a:cubicBezTo>
                      <a:pt x="216" y="232"/>
                      <a:pt x="215" y="228"/>
                      <a:pt x="219" y="225"/>
                    </a:cubicBezTo>
                    <a:cubicBezTo>
                      <a:pt x="224" y="218"/>
                      <a:pt x="224" y="215"/>
                      <a:pt x="230" y="209"/>
                    </a:cubicBezTo>
                    <a:cubicBezTo>
                      <a:pt x="235" y="204"/>
                      <a:pt x="244" y="201"/>
                      <a:pt x="244" y="191"/>
                    </a:cubicBezTo>
                    <a:cubicBezTo>
                      <a:pt x="256" y="191"/>
                      <a:pt x="261" y="175"/>
                      <a:pt x="266" y="167"/>
                    </a:cubicBezTo>
                    <a:cubicBezTo>
                      <a:pt x="270" y="160"/>
                      <a:pt x="279" y="151"/>
                      <a:pt x="277" y="140"/>
                    </a:cubicBezTo>
                    <a:cubicBezTo>
                      <a:pt x="277" y="140"/>
                      <a:pt x="280" y="126"/>
                      <a:pt x="280" y="12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07" name="Freeform 353"/>
              <p:cNvSpPr>
                <a:spLocks/>
              </p:cNvSpPr>
              <p:nvPr/>
            </p:nvSpPr>
            <p:spPr bwMode="auto">
              <a:xfrm>
                <a:off x="4158" y="2002"/>
                <a:ext cx="180" cy="226"/>
              </a:xfrm>
              <a:custGeom>
                <a:avLst/>
                <a:gdLst>
                  <a:gd name="T0" fmla="*/ 76 w 76"/>
                  <a:gd name="T1" fmla="*/ 72 h 96"/>
                  <a:gd name="T2" fmla="*/ 76 w 76"/>
                  <a:gd name="T3" fmla="*/ 68 h 96"/>
                  <a:gd name="T4" fmla="*/ 65 w 76"/>
                  <a:gd name="T5" fmla="*/ 56 h 96"/>
                  <a:gd name="T6" fmla="*/ 58 w 76"/>
                  <a:gd name="T7" fmla="*/ 53 h 96"/>
                  <a:gd name="T8" fmla="*/ 58 w 76"/>
                  <a:gd name="T9" fmla="*/ 47 h 96"/>
                  <a:gd name="T10" fmla="*/ 61 w 76"/>
                  <a:gd name="T11" fmla="*/ 46 h 96"/>
                  <a:gd name="T12" fmla="*/ 52 w 76"/>
                  <a:gd name="T13" fmla="*/ 36 h 96"/>
                  <a:gd name="T14" fmla="*/ 45 w 76"/>
                  <a:gd name="T15" fmla="*/ 32 h 96"/>
                  <a:gd name="T16" fmla="*/ 27 w 76"/>
                  <a:gd name="T17" fmla="*/ 18 h 96"/>
                  <a:gd name="T18" fmla="*/ 16 w 76"/>
                  <a:gd name="T19" fmla="*/ 3 h 96"/>
                  <a:gd name="T20" fmla="*/ 0 w 76"/>
                  <a:gd name="T21" fmla="*/ 0 h 96"/>
                  <a:gd name="T22" fmla="*/ 16 w 76"/>
                  <a:gd name="T23" fmla="*/ 19 h 96"/>
                  <a:gd name="T24" fmla="*/ 27 w 76"/>
                  <a:gd name="T25" fmla="*/ 35 h 96"/>
                  <a:gd name="T26" fmla="*/ 34 w 76"/>
                  <a:gd name="T27" fmla="*/ 48 h 96"/>
                  <a:gd name="T28" fmla="*/ 36 w 76"/>
                  <a:gd name="T29" fmla="*/ 61 h 96"/>
                  <a:gd name="T30" fmla="*/ 47 w 76"/>
                  <a:gd name="T31" fmla="*/ 74 h 96"/>
                  <a:gd name="T32" fmla="*/ 48 w 76"/>
                  <a:gd name="T33" fmla="*/ 78 h 96"/>
                  <a:gd name="T34" fmla="*/ 65 w 76"/>
                  <a:gd name="T35" fmla="*/ 95 h 96"/>
                  <a:gd name="T36" fmla="*/ 73 w 76"/>
                  <a:gd name="T37" fmla="*/ 95 h 96"/>
                  <a:gd name="T38" fmla="*/ 76 w 76"/>
                  <a:gd name="T3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6" h="96">
                    <a:moveTo>
                      <a:pt x="76" y="72"/>
                    </a:moveTo>
                    <a:cubicBezTo>
                      <a:pt x="76" y="70"/>
                      <a:pt x="76" y="69"/>
                      <a:pt x="76" y="68"/>
                    </a:cubicBezTo>
                    <a:cubicBezTo>
                      <a:pt x="69" y="68"/>
                      <a:pt x="67" y="64"/>
                      <a:pt x="65" y="56"/>
                    </a:cubicBezTo>
                    <a:cubicBezTo>
                      <a:pt x="62" y="57"/>
                      <a:pt x="61" y="55"/>
                      <a:pt x="58" y="53"/>
                    </a:cubicBezTo>
                    <a:cubicBezTo>
                      <a:pt x="58" y="47"/>
                      <a:pt x="58" y="47"/>
                      <a:pt x="58" y="47"/>
                    </a:cubicBezTo>
                    <a:cubicBezTo>
                      <a:pt x="59" y="47"/>
                      <a:pt x="61" y="47"/>
                      <a:pt x="61" y="46"/>
                    </a:cubicBezTo>
                    <a:cubicBezTo>
                      <a:pt x="52" y="36"/>
                      <a:pt x="52" y="36"/>
                      <a:pt x="52" y="36"/>
                    </a:cubicBezTo>
                    <a:cubicBezTo>
                      <a:pt x="49" y="36"/>
                      <a:pt x="48" y="32"/>
                      <a:pt x="45" y="32"/>
                    </a:cubicBezTo>
                    <a:cubicBezTo>
                      <a:pt x="36" y="32"/>
                      <a:pt x="32" y="23"/>
                      <a:pt x="27" y="18"/>
                    </a:cubicBezTo>
                    <a:cubicBezTo>
                      <a:pt x="24" y="16"/>
                      <a:pt x="19" y="4"/>
                      <a:pt x="16" y="3"/>
                    </a:cubicBezTo>
                    <a:cubicBezTo>
                      <a:pt x="10" y="0"/>
                      <a:pt x="6" y="3"/>
                      <a:pt x="0" y="0"/>
                    </a:cubicBezTo>
                    <a:cubicBezTo>
                      <a:pt x="1" y="6"/>
                      <a:pt x="10" y="19"/>
                      <a:pt x="16" y="19"/>
                    </a:cubicBezTo>
                    <a:cubicBezTo>
                      <a:pt x="17" y="27"/>
                      <a:pt x="25" y="29"/>
                      <a:pt x="27" y="35"/>
                    </a:cubicBezTo>
                    <a:cubicBezTo>
                      <a:pt x="28" y="41"/>
                      <a:pt x="30" y="45"/>
                      <a:pt x="34" y="48"/>
                    </a:cubicBezTo>
                    <a:cubicBezTo>
                      <a:pt x="36" y="52"/>
                      <a:pt x="34" y="57"/>
                      <a:pt x="36" y="61"/>
                    </a:cubicBezTo>
                    <a:cubicBezTo>
                      <a:pt x="38" y="64"/>
                      <a:pt x="44" y="70"/>
                      <a:pt x="47" y="74"/>
                    </a:cubicBezTo>
                    <a:cubicBezTo>
                      <a:pt x="48" y="75"/>
                      <a:pt x="48" y="77"/>
                      <a:pt x="48" y="78"/>
                    </a:cubicBezTo>
                    <a:cubicBezTo>
                      <a:pt x="65" y="95"/>
                      <a:pt x="65" y="95"/>
                      <a:pt x="65" y="95"/>
                    </a:cubicBezTo>
                    <a:cubicBezTo>
                      <a:pt x="67" y="96"/>
                      <a:pt x="68" y="95"/>
                      <a:pt x="73" y="95"/>
                    </a:cubicBezTo>
                    <a:cubicBezTo>
                      <a:pt x="73" y="89"/>
                      <a:pt x="76" y="76"/>
                      <a:pt x="76" y="7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08" name="Freeform 354"/>
              <p:cNvSpPr>
                <a:spLocks/>
              </p:cNvSpPr>
              <p:nvPr/>
            </p:nvSpPr>
            <p:spPr bwMode="auto">
              <a:xfrm>
                <a:off x="4380" y="1964"/>
                <a:ext cx="171" cy="227"/>
              </a:xfrm>
              <a:custGeom>
                <a:avLst/>
                <a:gdLst>
                  <a:gd name="T0" fmla="*/ 61 w 72"/>
                  <a:gd name="T1" fmla="*/ 62 h 96"/>
                  <a:gd name="T2" fmla="*/ 65 w 72"/>
                  <a:gd name="T3" fmla="*/ 57 h 96"/>
                  <a:gd name="T4" fmla="*/ 72 w 72"/>
                  <a:gd name="T5" fmla="*/ 57 h 96"/>
                  <a:gd name="T6" fmla="*/ 62 w 72"/>
                  <a:gd name="T7" fmla="*/ 36 h 96"/>
                  <a:gd name="T8" fmla="*/ 64 w 72"/>
                  <a:gd name="T9" fmla="*/ 29 h 96"/>
                  <a:gd name="T10" fmla="*/ 65 w 72"/>
                  <a:gd name="T11" fmla="*/ 29 h 96"/>
                  <a:gd name="T12" fmla="*/ 65 w 72"/>
                  <a:gd name="T13" fmla="*/ 23 h 96"/>
                  <a:gd name="T14" fmla="*/ 71 w 72"/>
                  <a:gd name="T15" fmla="*/ 22 h 96"/>
                  <a:gd name="T16" fmla="*/ 58 w 72"/>
                  <a:gd name="T17" fmla="*/ 0 h 96"/>
                  <a:gd name="T18" fmla="*/ 45 w 72"/>
                  <a:gd name="T19" fmla="*/ 20 h 96"/>
                  <a:gd name="T20" fmla="*/ 39 w 72"/>
                  <a:gd name="T21" fmla="*/ 22 h 96"/>
                  <a:gd name="T22" fmla="*/ 38 w 72"/>
                  <a:gd name="T23" fmla="*/ 22 h 96"/>
                  <a:gd name="T24" fmla="*/ 36 w 72"/>
                  <a:gd name="T25" fmla="*/ 27 h 96"/>
                  <a:gd name="T26" fmla="*/ 19 w 72"/>
                  <a:gd name="T27" fmla="*/ 43 h 96"/>
                  <a:gd name="T28" fmla="*/ 16 w 72"/>
                  <a:gd name="T29" fmla="*/ 50 h 96"/>
                  <a:gd name="T30" fmla="*/ 9 w 72"/>
                  <a:gd name="T31" fmla="*/ 47 h 96"/>
                  <a:gd name="T32" fmla="*/ 5 w 72"/>
                  <a:gd name="T33" fmla="*/ 47 h 96"/>
                  <a:gd name="T34" fmla="*/ 1 w 72"/>
                  <a:gd name="T35" fmla="*/ 58 h 96"/>
                  <a:gd name="T36" fmla="*/ 12 w 72"/>
                  <a:gd name="T37" fmla="*/ 87 h 96"/>
                  <a:gd name="T38" fmla="*/ 20 w 72"/>
                  <a:gd name="T39" fmla="*/ 89 h 96"/>
                  <a:gd name="T40" fmla="*/ 28 w 72"/>
                  <a:gd name="T41" fmla="*/ 92 h 96"/>
                  <a:gd name="T42" fmla="*/ 41 w 72"/>
                  <a:gd name="T43" fmla="*/ 91 h 96"/>
                  <a:gd name="T44" fmla="*/ 42 w 72"/>
                  <a:gd name="T45" fmla="*/ 96 h 96"/>
                  <a:gd name="T46" fmla="*/ 44 w 72"/>
                  <a:gd name="T47" fmla="*/ 96 h 96"/>
                  <a:gd name="T48" fmla="*/ 54 w 72"/>
                  <a:gd name="T49" fmla="*/ 84 h 96"/>
                  <a:gd name="T50" fmla="*/ 64 w 72"/>
                  <a:gd name="T51" fmla="*/ 68 h 96"/>
                  <a:gd name="T52" fmla="*/ 61 w 72"/>
                  <a:gd name="T53" fmla="*/ 6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 h="96">
                    <a:moveTo>
                      <a:pt x="61" y="62"/>
                    </a:moveTo>
                    <a:cubicBezTo>
                      <a:pt x="63" y="61"/>
                      <a:pt x="63" y="58"/>
                      <a:pt x="65" y="57"/>
                    </a:cubicBezTo>
                    <a:cubicBezTo>
                      <a:pt x="68" y="57"/>
                      <a:pt x="69" y="57"/>
                      <a:pt x="72" y="57"/>
                    </a:cubicBezTo>
                    <a:cubicBezTo>
                      <a:pt x="69" y="49"/>
                      <a:pt x="62" y="45"/>
                      <a:pt x="62" y="36"/>
                    </a:cubicBezTo>
                    <a:cubicBezTo>
                      <a:pt x="61" y="36"/>
                      <a:pt x="64" y="31"/>
                      <a:pt x="64" y="29"/>
                    </a:cubicBezTo>
                    <a:cubicBezTo>
                      <a:pt x="64" y="29"/>
                      <a:pt x="64" y="29"/>
                      <a:pt x="65" y="29"/>
                    </a:cubicBezTo>
                    <a:cubicBezTo>
                      <a:pt x="65" y="28"/>
                      <a:pt x="65" y="24"/>
                      <a:pt x="65" y="23"/>
                    </a:cubicBezTo>
                    <a:cubicBezTo>
                      <a:pt x="68" y="22"/>
                      <a:pt x="69" y="22"/>
                      <a:pt x="71" y="22"/>
                    </a:cubicBezTo>
                    <a:cubicBezTo>
                      <a:pt x="69" y="13"/>
                      <a:pt x="58" y="13"/>
                      <a:pt x="58" y="0"/>
                    </a:cubicBezTo>
                    <a:cubicBezTo>
                      <a:pt x="51" y="5"/>
                      <a:pt x="51" y="16"/>
                      <a:pt x="45" y="20"/>
                    </a:cubicBezTo>
                    <a:cubicBezTo>
                      <a:pt x="43" y="21"/>
                      <a:pt x="39" y="22"/>
                      <a:pt x="39" y="22"/>
                    </a:cubicBezTo>
                    <a:cubicBezTo>
                      <a:pt x="39" y="22"/>
                      <a:pt x="37" y="22"/>
                      <a:pt x="38" y="22"/>
                    </a:cubicBezTo>
                    <a:cubicBezTo>
                      <a:pt x="38" y="22"/>
                      <a:pt x="36" y="26"/>
                      <a:pt x="36" y="27"/>
                    </a:cubicBezTo>
                    <a:cubicBezTo>
                      <a:pt x="36" y="36"/>
                      <a:pt x="19" y="34"/>
                      <a:pt x="19" y="43"/>
                    </a:cubicBezTo>
                    <a:cubicBezTo>
                      <a:pt x="16" y="43"/>
                      <a:pt x="16" y="46"/>
                      <a:pt x="16" y="50"/>
                    </a:cubicBezTo>
                    <a:cubicBezTo>
                      <a:pt x="13" y="50"/>
                      <a:pt x="11" y="47"/>
                      <a:pt x="9" y="47"/>
                    </a:cubicBezTo>
                    <a:cubicBezTo>
                      <a:pt x="8" y="47"/>
                      <a:pt x="7" y="47"/>
                      <a:pt x="5" y="47"/>
                    </a:cubicBezTo>
                    <a:cubicBezTo>
                      <a:pt x="4" y="47"/>
                      <a:pt x="0" y="57"/>
                      <a:pt x="1" y="58"/>
                    </a:cubicBezTo>
                    <a:cubicBezTo>
                      <a:pt x="5" y="77"/>
                      <a:pt x="8" y="61"/>
                      <a:pt x="12" y="87"/>
                    </a:cubicBezTo>
                    <a:cubicBezTo>
                      <a:pt x="12" y="88"/>
                      <a:pt x="19" y="89"/>
                      <a:pt x="20" y="89"/>
                    </a:cubicBezTo>
                    <a:cubicBezTo>
                      <a:pt x="22" y="89"/>
                      <a:pt x="25" y="91"/>
                      <a:pt x="28" y="92"/>
                    </a:cubicBezTo>
                    <a:cubicBezTo>
                      <a:pt x="28" y="92"/>
                      <a:pt x="36" y="91"/>
                      <a:pt x="41" y="91"/>
                    </a:cubicBezTo>
                    <a:cubicBezTo>
                      <a:pt x="40" y="93"/>
                      <a:pt x="40" y="96"/>
                      <a:pt x="42" y="96"/>
                    </a:cubicBezTo>
                    <a:cubicBezTo>
                      <a:pt x="43" y="96"/>
                      <a:pt x="44" y="96"/>
                      <a:pt x="44" y="96"/>
                    </a:cubicBezTo>
                    <a:cubicBezTo>
                      <a:pt x="48" y="92"/>
                      <a:pt x="54" y="96"/>
                      <a:pt x="54" y="84"/>
                    </a:cubicBezTo>
                    <a:cubicBezTo>
                      <a:pt x="54" y="81"/>
                      <a:pt x="64" y="72"/>
                      <a:pt x="64" y="68"/>
                    </a:cubicBezTo>
                    <a:cubicBezTo>
                      <a:pt x="64" y="65"/>
                      <a:pt x="62" y="63"/>
                      <a:pt x="61" y="6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09" name="Freeform 355"/>
              <p:cNvSpPr>
                <a:spLocks/>
              </p:cNvSpPr>
              <p:nvPr/>
            </p:nvSpPr>
            <p:spPr bwMode="auto">
              <a:xfrm>
                <a:off x="4468" y="2016"/>
                <a:ext cx="2" cy="5"/>
              </a:xfrm>
              <a:custGeom>
                <a:avLst/>
                <a:gdLst>
                  <a:gd name="T0" fmla="*/ 1 w 1"/>
                  <a:gd name="T1" fmla="*/ 0 h 2"/>
                  <a:gd name="T2" fmla="*/ 1 w 1"/>
                  <a:gd name="T3" fmla="*/ 0 h 2"/>
                </a:gdLst>
                <a:ahLst/>
                <a:cxnLst>
                  <a:cxn ang="0">
                    <a:pos x="T0" y="T1"/>
                  </a:cxn>
                  <a:cxn ang="0">
                    <a:pos x="T2" y="T3"/>
                  </a:cxn>
                </a:cxnLst>
                <a:rect l="0" t="0" r="r" b="b"/>
                <a:pathLst>
                  <a:path w="1" h="2">
                    <a:moveTo>
                      <a:pt x="1" y="0"/>
                    </a:moveTo>
                    <a:cubicBezTo>
                      <a:pt x="0" y="2"/>
                      <a:pt x="1" y="0"/>
                      <a:pt x="1"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10" name="Freeform 356"/>
              <p:cNvSpPr>
                <a:spLocks/>
              </p:cNvSpPr>
              <p:nvPr/>
            </p:nvSpPr>
            <p:spPr bwMode="auto">
              <a:xfrm>
                <a:off x="1612" y="3150"/>
                <a:ext cx="80" cy="66"/>
              </a:xfrm>
              <a:custGeom>
                <a:avLst/>
                <a:gdLst>
                  <a:gd name="T0" fmla="*/ 11 w 34"/>
                  <a:gd name="T1" fmla="*/ 2 h 28"/>
                  <a:gd name="T2" fmla="*/ 7 w 34"/>
                  <a:gd name="T3" fmla="*/ 0 h 28"/>
                  <a:gd name="T4" fmla="*/ 5 w 34"/>
                  <a:gd name="T5" fmla="*/ 7 h 28"/>
                  <a:gd name="T6" fmla="*/ 2 w 34"/>
                  <a:gd name="T7" fmla="*/ 10 h 28"/>
                  <a:gd name="T8" fmla="*/ 7 w 34"/>
                  <a:gd name="T9" fmla="*/ 17 h 28"/>
                  <a:gd name="T10" fmla="*/ 14 w 34"/>
                  <a:gd name="T11" fmla="*/ 23 h 28"/>
                  <a:gd name="T12" fmla="*/ 19 w 34"/>
                  <a:gd name="T13" fmla="*/ 26 h 28"/>
                  <a:gd name="T14" fmla="*/ 29 w 34"/>
                  <a:gd name="T15" fmla="*/ 26 h 28"/>
                  <a:gd name="T16" fmla="*/ 34 w 34"/>
                  <a:gd name="T17" fmla="*/ 23 h 28"/>
                  <a:gd name="T18" fmla="*/ 11 w 34"/>
                  <a:gd name="T19"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
                    <a:moveTo>
                      <a:pt x="11" y="2"/>
                    </a:moveTo>
                    <a:cubicBezTo>
                      <a:pt x="7" y="0"/>
                      <a:pt x="7" y="0"/>
                      <a:pt x="7" y="0"/>
                    </a:cubicBezTo>
                    <a:cubicBezTo>
                      <a:pt x="5" y="7"/>
                      <a:pt x="5" y="7"/>
                      <a:pt x="5" y="7"/>
                    </a:cubicBezTo>
                    <a:cubicBezTo>
                      <a:pt x="5" y="8"/>
                      <a:pt x="0" y="10"/>
                      <a:pt x="2" y="10"/>
                    </a:cubicBezTo>
                    <a:cubicBezTo>
                      <a:pt x="2" y="11"/>
                      <a:pt x="7" y="16"/>
                      <a:pt x="7" y="17"/>
                    </a:cubicBezTo>
                    <a:cubicBezTo>
                      <a:pt x="7" y="18"/>
                      <a:pt x="14" y="20"/>
                      <a:pt x="14" y="23"/>
                    </a:cubicBezTo>
                    <a:cubicBezTo>
                      <a:pt x="14" y="28"/>
                      <a:pt x="15" y="26"/>
                      <a:pt x="19" y="26"/>
                    </a:cubicBezTo>
                    <a:cubicBezTo>
                      <a:pt x="25" y="26"/>
                      <a:pt x="23" y="24"/>
                      <a:pt x="29" y="26"/>
                    </a:cubicBezTo>
                    <a:cubicBezTo>
                      <a:pt x="34" y="23"/>
                      <a:pt x="34" y="23"/>
                      <a:pt x="34" y="23"/>
                    </a:cubicBezTo>
                    <a:cubicBezTo>
                      <a:pt x="34" y="23"/>
                      <a:pt x="11" y="2"/>
                      <a:pt x="11"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11" name="Freeform 357"/>
              <p:cNvSpPr>
                <a:spLocks/>
              </p:cNvSpPr>
              <p:nvPr/>
            </p:nvSpPr>
            <p:spPr bwMode="auto">
              <a:xfrm>
                <a:off x="1754" y="2115"/>
                <a:ext cx="52" cy="43"/>
              </a:xfrm>
              <a:custGeom>
                <a:avLst/>
                <a:gdLst>
                  <a:gd name="T0" fmla="*/ 4 w 22"/>
                  <a:gd name="T1" fmla="*/ 4 h 18"/>
                  <a:gd name="T2" fmla="*/ 0 w 22"/>
                  <a:gd name="T3" fmla="*/ 13 h 18"/>
                  <a:gd name="T4" fmla="*/ 8 w 22"/>
                  <a:gd name="T5" fmla="*/ 17 h 18"/>
                  <a:gd name="T6" fmla="*/ 18 w 22"/>
                  <a:gd name="T7" fmla="*/ 13 h 18"/>
                  <a:gd name="T8" fmla="*/ 22 w 22"/>
                  <a:gd name="T9" fmla="*/ 6 h 18"/>
                  <a:gd name="T10" fmla="*/ 18 w 22"/>
                  <a:gd name="T11" fmla="*/ 6 h 18"/>
                  <a:gd name="T12" fmla="*/ 13 w 22"/>
                  <a:gd name="T13" fmla="*/ 4 h 18"/>
                  <a:gd name="T14" fmla="*/ 4 w 22"/>
                  <a:gd name="T15" fmla="*/ 4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8">
                    <a:moveTo>
                      <a:pt x="4" y="4"/>
                    </a:moveTo>
                    <a:cubicBezTo>
                      <a:pt x="4" y="5"/>
                      <a:pt x="0" y="12"/>
                      <a:pt x="0" y="13"/>
                    </a:cubicBezTo>
                    <a:cubicBezTo>
                      <a:pt x="5" y="13"/>
                      <a:pt x="4" y="17"/>
                      <a:pt x="8" y="17"/>
                    </a:cubicBezTo>
                    <a:cubicBezTo>
                      <a:pt x="15" y="17"/>
                      <a:pt x="17" y="18"/>
                      <a:pt x="18" y="13"/>
                    </a:cubicBezTo>
                    <a:cubicBezTo>
                      <a:pt x="22" y="6"/>
                      <a:pt x="22" y="6"/>
                      <a:pt x="22" y="6"/>
                    </a:cubicBezTo>
                    <a:cubicBezTo>
                      <a:pt x="18" y="6"/>
                      <a:pt x="18" y="6"/>
                      <a:pt x="18" y="6"/>
                    </a:cubicBezTo>
                    <a:cubicBezTo>
                      <a:pt x="16" y="5"/>
                      <a:pt x="16" y="4"/>
                      <a:pt x="13" y="4"/>
                    </a:cubicBezTo>
                    <a:cubicBezTo>
                      <a:pt x="9" y="4"/>
                      <a:pt x="4" y="0"/>
                      <a:pt x="4"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12" name="Freeform 358"/>
              <p:cNvSpPr>
                <a:spLocks/>
              </p:cNvSpPr>
              <p:nvPr/>
            </p:nvSpPr>
            <p:spPr bwMode="auto">
              <a:xfrm>
                <a:off x="764" y="1130"/>
                <a:ext cx="45" cy="38"/>
              </a:xfrm>
              <a:custGeom>
                <a:avLst/>
                <a:gdLst>
                  <a:gd name="T0" fmla="*/ 0 w 19"/>
                  <a:gd name="T1" fmla="*/ 0 h 16"/>
                  <a:gd name="T2" fmla="*/ 15 w 19"/>
                  <a:gd name="T3" fmla="*/ 16 h 16"/>
                  <a:gd name="T4" fmla="*/ 19 w 19"/>
                  <a:gd name="T5" fmla="*/ 16 h 16"/>
                  <a:gd name="T6" fmla="*/ 15 w 19"/>
                  <a:gd name="T7" fmla="*/ 8 h 16"/>
                  <a:gd name="T8" fmla="*/ 8 w 19"/>
                  <a:gd name="T9" fmla="*/ 1 h 16"/>
                  <a:gd name="T10" fmla="*/ 4 w 19"/>
                  <a:gd name="T11" fmla="*/ 0 h 16"/>
                  <a:gd name="T12" fmla="*/ 0 w 19"/>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9" h="16">
                    <a:moveTo>
                      <a:pt x="0" y="0"/>
                    </a:moveTo>
                    <a:cubicBezTo>
                      <a:pt x="0" y="8"/>
                      <a:pt x="10" y="16"/>
                      <a:pt x="15" y="16"/>
                    </a:cubicBezTo>
                    <a:cubicBezTo>
                      <a:pt x="17" y="16"/>
                      <a:pt x="18" y="16"/>
                      <a:pt x="19" y="16"/>
                    </a:cubicBezTo>
                    <a:cubicBezTo>
                      <a:pt x="18" y="13"/>
                      <a:pt x="15" y="11"/>
                      <a:pt x="15" y="8"/>
                    </a:cubicBezTo>
                    <a:cubicBezTo>
                      <a:pt x="14" y="8"/>
                      <a:pt x="8" y="4"/>
                      <a:pt x="8" y="1"/>
                    </a:cubicBezTo>
                    <a:cubicBezTo>
                      <a:pt x="6" y="1"/>
                      <a:pt x="5" y="2"/>
                      <a:pt x="4" y="0"/>
                    </a:cubicBezTo>
                    <a:lnTo>
                      <a:pt x="0"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13" name="Freeform 359"/>
              <p:cNvSpPr>
                <a:spLocks/>
              </p:cNvSpPr>
              <p:nvPr/>
            </p:nvSpPr>
            <p:spPr bwMode="auto">
              <a:xfrm>
                <a:off x="740" y="1064"/>
                <a:ext cx="22" cy="45"/>
              </a:xfrm>
              <a:custGeom>
                <a:avLst/>
                <a:gdLst>
                  <a:gd name="T0" fmla="*/ 0 w 9"/>
                  <a:gd name="T1" fmla="*/ 0 h 19"/>
                  <a:gd name="T2" fmla="*/ 0 w 9"/>
                  <a:gd name="T3" fmla="*/ 9 h 19"/>
                  <a:gd name="T4" fmla="*/ 4 w 9"/>
                  <a:gd name="T5" fmla="*/ 19 h 19"/>
                  <a:gd name="T6" fmla="*/ 5 w 9"/>
                  <a:gd name="T7" fmla="*/ 17 h 19"/>
                  <a:gd name="T8" fmla="*/ 9 w 9"/>
                  <a:gd name="T9" fmla="*/ 4 h 19"/>
                  <a:gd name="T10" fmla="*/ 9 w 9"/>
                  <a:gd name="T11" fmla="*/ 2 h 19"/>
                  <a:gd name="T12" fmla="*/ 4 w 9"/>
                  <a:gd name="T13" fmla="*/ 0 h 19"/>
                  <a:gd name="T14" fmla="*/ 0 w 9"/>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9">
                    <a:moveTo>
                      <a:pt x="0" y="0"/>
                    </a:moveTo>
                    <a:cubicBezTo>
                      <a:pt x="0" y="4"/>
                      <a:pt x="0" y="7"/>
                      <a:pt x="0" y="9"/>
                    </a:cubicBezTo>
                    <a:cubicBezTo>
                      <a:pt x="0" y="11"/>
                      <a:pt x="2" y="16"/>
                      <a:pt x="4" y="19"/>
                    </a:cubicBezTo>
                    <a:cubicBezTo>
                      <a:pt x="4" y="19"/>
                      <a:pt x="4" y="17"/>
                      <a:pt x="5" y="17"/>
                    </a:cubicBezTo>
                    <a:cubicBezTo>
                      <a:pt x="9" y="4"/>
                      <a:pt x="9" y="4"/>
                      <a:pt x="9" y="4"/>
                    </a:cubicBezTo>
                    <a:cubicBezTo>
                      <a:pt x="9" y="2"/>
                      <a:pt x="9" y="2"/>
                      <a:pt x="9" y="2"/>
                    </a:cubicBezTo>
                    <a:cubicBezTo>
                      <a:pt x="6" y="2"/>
                      <a:pt x="5" y="1"/>
                      <a:pt x="4" y="0"/>
                    </a:cubicBezTo>
                    <a:lnTo>
                      <a:pt x="0"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14" name="Freeform 360"/>
              <p:cNvSpPr>
                <a:spLocks/>
              </p:cNvSpPr>
              <p:nvPr/>
            </p:nvSpPr>
            <p:spPr bwMode="auto">
              <a:xfrm>
                <a:off x="1494" y="854"/>
                <a:ext cx="76" cy="42"/>
              </a:xfrm>
              <a:custGeom>
                <a:avLst/>
                <a:gdLst>
                  <a:gd name="T0" fmla="*/ 32 w 32"/>
                  <a:gd name="T1" fmla="*/ 18 h 18"/>
                  <a:gd name="T2" fmla="*/ 32 w 32"/>
                  <a:gd name="T3" fmla="*/ 14 h 18"/>
                  <a:gd name="T4" fmla="*/ 28 w 32"/>
                  <a:gd name="T5" fmla="*/ 13 h 18"/>
                  <a:gd name="T6" fmla="*/ 30 w 32"/>
                  <a:gd name="T7" fmla="*/ 11 h 18"/>
                  <a:gd name="T8" fmla="*/ 16 w 32"/>
                  <a:gd name="T9" fmla="*/ 0 h 18"/>
                  <a:gd name="T10" fmla="*/ 0 w 32"/>
                  <a:gd name="T11" fmla="*/ 14 h 18"/>
                  <a:gd name="T12" fmla="*/ 8 w 32"/>
                  <a:gd name="T13" fmla="*/ 18 h 18"/>
                  <a:gd name="T14" fmla="*/ 19 w 32"/>
                  <a:gd name="T15" fmla="*/ 13 h 18"/>
                  <a:gd name="T16" fmla="*/ 27 w 32"/>
                  <a:gd name="T17" fmla="*/ 18 h 18"/>
                  <a:gd name="T18" fmla="*/ 32 w 32"/>
                  <a:gd name="T1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8">
                    <a:moveTo>
                      <a:pt x="32" y="18"/>
                    </a:moveTo>
                    <a:cubicBezTo>
                      <a:pt x="32" y="14"/>
                      <a:pt x="32" y="14"/>
                      <a:pt x="32" y="14"/>
                    </a:cubicBezTo>
                    <a:cubicBezTo>
                      <a:pt x="31" y="14"/>
                      <a:pt x="29" y="14"/>
                      <a:pt x="28" y="13"/>
                    </a:cubicBezTo>
                    <a:cubicBezTo>
                      <a:pt x="28" y="12"/>
                      <a:pt x="29" y="11"/>
                      <a:pt x="30" y="11"/>
                    </a:cubicBezTo>
                    <a:cubicBezTo>
                      <a:pt x="25" y="6"/>
                      <a:pt x="19" y="5"/>
                      <a:pt x="16" y="0"/>
                    </a:cubicBezTo>
                    <a:cubicBezTo>
                      <a:pt x="11" y="2"/>
                      <a:pt x="3" y="11"/>
                      <a:pt x="0" y="14"/>
                    </a:cubicBezTo>
                    <a:cubicBezTo>
                      <a:pt x="0" y="16"/>
                      <a:pt x="5" y="18"/>
                      <a:pt x="8" y="18"/>
                    </a:cubicBezTo>
                    <a:cubicBezTo>
                      <a:pt x="13" y="18"/>
                      <a:pt x="13" y="13"/>
                      <a:pt x="19" y="13"/>
                    </a:cubicBezTo>
                    <a:cubicBezTo>
                      <a:pt x="22" y="13"/>
                      <a:pt x="24" y="17"/>
                      <a:pt x="27" y="18"/>
                    </a:cubicBezTo>
                    <a:lnTo>
                      <a:pt x="32" y="18"/>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15" name="Freeform 361"/>
              <p:cNvSpPr>
                <a:spLocks/>
              </p:cNvSpPr>
              <p:nvPr/>
            </p:nvSpPr>
            <p:spPr bwMode="auto">
              <a:xfrm>
                <a:off x="1610" y="861"/>
                <a:ext cx="35" cy="19"/>
              </a:xfrm>
              <a:custGeom>
                <a:avLst/>
                <a:gdLst>
                  <a:gd name="T0" fmla="*/ 0 w 15"/>
                  <a:gd name="T1" fmla="*/ 5 h 8"/>
                  <a:gd name="T2" fmla="*/ 6 w 15"/>
                  <a:gd name="T3" fmla="*/ 8 h 8"/>
                  <a:gd name="T4" fmla="*/ 15 w 15"/>
                  <a:gd name="T5" fmla="*/ 0 h 8"/>
                  <a:gd name="T6" fmla="*/ 0 w 15"/>
                  <a:gd name="T7" fmla="*/ 5 h 8"/>
                </a:gdLst>
                <a:ahLst/>
                <a:cxnLst>
                  <a:cxn ang="0">
                    <a:pos x="T0" y="T1"/>
                  </a:cxn>
                  <a:cxn ang="0">
                    <a:pos x="T2" y="T3"/>
                  </a:cxn>
                  <a:cxn ang="0">
                    <a:pos x="T4" y="T5"/>
                  </a:cxn>
                  <a:cxn ang="0">
                    <a:pos x="T6" y="T7"/>
                  </a:cxn>
                </a:cxnLst>
                <a:rect l="0" t="0" r="r" b="b"/>
                <a:pathLst>
                  <a:path w="15" h="8">
                    <a:moveTo>
                      <a:pt x="0" y="5"/>
                    </a:moveTo>
                    <a:cubicBezTo>
                      <a:pt x="3" y="6"/>
                      <a:pt x="4" y="8"/>
                      <a:pt x="6" y="8"/>
                    </a:cubicBezTo>
                    <a:cubicBezTo>
                      <a:pt x="12" y="8"/>
                      <a:pt x="14" y="5"/>
                      <a:pt x="15" y="0"/>
                    </a:cubicBezTo>
                    <a:cubicBezTo>
                      <a:pt x="9" y="0"/>
                      <a:pt x="1" y="2"/>
                      <a:pt x="0"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16" name="Freeform 362"/>
              <p:cNvSpPr>
                <a:spLocks/>
              </p:cNvSpPr>
              <p:nvPr/>
            </p:nvSpPr>
            <p:spPr bwMode="auto">
              <a:xfrm>
                <a:off x="1650" y="809"/>
                <a:ext cx="31" cy="19"/>
              </a:xfrm>
              <a:custGeom>
                <a:avLst/>
                <a:gdLst>
                  <a:gd name="T0" fmla="*/ 13 w 13"/>
                  <a:gd name="T1" fmla="*/ 3 h 8"/>
                  <a:gd name="T2" fmla="*/ 13 w 13"/>
                  <a:gd name="T3" fmla="*/ 0 h 8"/>
                  <a:gd name="T4" fmla="*/ 0 w 13"/>
                  <a:gd name="T5" fmla="*/ 7 h 8"/>
                  <a:gd name="T6" fmla="*/ 4 w 13"/>
                  <a:gd name="T7" fmla="*/ 7 h 8"/>
                  <a:gd name="T8" fmla="*/ 13 w 13"/>
                  <a:gd name="T9" fmla="*/ 3 h 8"/>
                </a:gdLst>
                <a:ahLst/>
                <a:cxnLst>
                  <a:cxn ang="0">
                    <a:pos x="T0" y="T1"/>
                  </a:cxn>
                  <a:cxn ang="0">
                    <a:pos x="T2" y="T3"/>
                  </a:cxn>
                  <a:cxn ang="0">
                    <a:pos x="T4" y="T5"/>
                  </a:cxn>
                  <a:cxn ang="0">
                    <a:pos x="T6" y="T7"/>
                  </a:cxn>
                  <a:cxn ang="0">
                    <a:pos x="T8" y="T9"/>
                  </a:cxn>
                </a:cxnLst>
                <a:rect l="0" t="0" r="r" b="b"/>
                <a:pathLst>
                  <a:path w="13" h="8">
                    <a:moveTo>
                      <a:pt x="13" y="3"/>
                    </a:moveTo>
                    <a:cubicBezTo>
                      <a:pt x="13" y="0"/>
                      <a:pt x="13" y="0"/>
                      <a:pt x="13" y="0"/>
                    </a:cubicBezTo>
                    <a:cubicBezTo>
                      <a:pt x="11" y="0"/>
                      <a:pt x="3" y="2"/>
                      <a:pt x="0" y="7"/>
                    </a:cubicBezTo>
                    <a:cubicBezTo>
                      <a:pt x="2" y="8"/>
                      <a:pt x="3" y="7"/>
                      <a:pt x="4" y="7"/>
                    </a:cubicBezTo>
                    <a:cubicBezTo>
                      <a:pt x="7" y="7"/>
                      <a:pt x="10" y="6"/>
                      <a:pt x="13"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17" name="Freeform 363"/>
              <p:cNvSpPr>
                <a:spLocks/>
              </p:cNvSpPr>
              <p:nvPr/>
            </p:nvSpPr>
            <p:spPr bwMode="auto">
              <a:xfrm>
                <a:off x="1496" y="717"/>
                <a:ext cx="71" cy="30"/>
              </a:xfrm>
              <a:custGeom>
                <a:avLst/>
                <a:gdLst>
                  <a:gd name="T0" fmla="*/ 30 w 30"/>
                  <a:gd name="T1" fmla="*/ 0 h 13"/>
                  <a:gd name="T2" fmla="*/ 17 w 30"/>
                  <a:gd name="T3" fmla="*/ 0 h 13"/>
                  <a:gd name="T4" fmla="*/ 0 w 30"/>
                  <a:gd name="T5" fmla="*/ 11 h 13"/>
                  <a:gd name="T6" fmla="*/ 3 w 30"/>
                  <a:gd name="T7" fmla="*/ 13 h 13"/>
                  <a:gd name="T8" fmla="*/ 11 w 30"/>
                  <a:gd name="T9" fmla="*/ 9 h 13"/>
                  <a:gd name="T10" fmla="*/ 15 w 30"/>
                  <a:gd name="T11" fmla="*/ 9 h 13"/>
                  <a:gd name="T12" fmla="*/ 30 w 3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30" h="13">
                    <a:moveTo>
                      <a:pt x="30" y="0"/>
                    </a:moveTo>
                    <a:cubicBezTo>
                      <a:pt x="25" y="0"/>
                      <a:pt x="22" y="0"/>
                      <a:pt x="17" y="0"/>
                    </a:cubicBezTo>
                    <a:cubicBezTo>
                      <a:pt x="13" y="0"/>
                      <a:pt x="0" y="4"/>
                      <a:pt x="0" y="11"/>
                    </a:cubicBezTo>
                    <a:cubicBezTo>
                      <a:pt x="0" y="12"/>
                      <a:pt x="2" y="13"/>
                      <a:pt x="3" y="13"/>
                    </a:cubicBezTo>
                    <a:cubicBezTo>
                      <a:pt x="6" y="13"/>
                      <a:pt x="10" y="9"/>
                      <a:pt x="11" y="9"/>
                    </a:cubicBezTo>
                    <a:cubicBezTo>
                      <a:pt x="12" y="9"/>
                      <a:pt x="15" y="9"/>
                      <a:pt x="15" y="9"/>
                    </a:cubicBezTo>
                    <a:cubicBezTo>
                      <a:pt x="20" y="9"/>
                      <a:pt x="29" y="4"/>
                      <a:pt x="3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18" name="Freeform 364"/>
              <p:cNvSpPr>
                <a:spLocks/>
              </p:cNvSpPr>
              <p:nvPr/>
            </p:nvSpPr>
            <p:spPr bwMode="auto">
              <a:xfrm>
                <a:off x="1418" y="719"/>
                <a:ext cx="69" cy="40"/>
              </a:xfrm>
              <a:custGeom>
                <a:avLst/>
                <a:gdLst>
                  <a:gd name="T0" fmla="*/ 29 w 29"/>
                  <a:gd name="T1" fmla="*/ 0 h 17"/>
                  <a:gd name="T2" fmla="*/ 27 w 29"/>
                  <a:gd name="T3" fmla="*/ 0 h 17"/>
                  <a:gd name="T4" fmla="*/ 22 w 29"/>
                  <a:gd name="T5" fmla="*/ 3 h 17"/>
                  <a:gd name="T6" fmla="*/ 19 w 29"/>
                  <a:gd name="T7" fmla="*/ 0 h 17"/>
                  <a:gd name="T8" fmla="*/ 8 w 29"/>
                  <a:gd name="T9" fmla="*/ 5 h 17"/>
                  <a:gd name="T10" fmla="*/ 3 w 29"/>
                  <a:gd name="T11" fmla="*/ 5 h 17"/>
                  <a:gd name="T12" fmla="*/ 0 w 29"/>
                  <a:gd name="T13" fmla="*/ 9 h 17"/>
                  <a:gd name="T14" fmla="*/ 0 w 29"/>
                  <a:gd name="T15" fmla="*/ 11 h 17"/>
                  <a:gd name="T16" fmla="*/ 7 w 29"/>
                  <a:gd name="T17" fmla="*/ 13 h 17"/>
                  <a:gd name="T18" fmla="*/ 8 w 29"/>
                  <a:gd name="T19" fmla="*/ 17 h 17"/>
                  <a:gd name="T20" fmla="*/ 16 w 29"/>
                  <a:gd name="T21" fmla="*/ 15 h 17"/>
                  <a:gd name="T22" fmla="*/ 26 w 29"/>
                  <a:gd name="T23" fmla="*/ 11 h 17"/>
                  <a:gd name="T24" fmla="*/ 25 w 29"/>
                  <a:gd name="T25" fmla="*/ 5 h 17"/>
                  <a:gd name="T26" fmla="*/ 29 w 29"/>
                  <a:gd name="T2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17">
                    <a:moveTo>
                      <a:pt x="29" y="0"/>
                    </a:moveTo>
                    <a:cubicBezTo>
                      <a:pt x="27" y="0"/>
                      <a:pt x="27" y="0"/>
                      <a:pt x="27" y="0"/>
                    </a:cubicBezTo>
                    <a:cubicBezTo>
                      <a:pt x="27" y="1"/>
                      <a:pt x="23" y="3"/>
                      <a:pt x="22" y="3"/>
                    </a:cubicBezTo>
                    <a:cubicBezTo>
                      <a:pt x="21" y="3"/>
                      <a:pt x="19" y="2"/>
                      <a:pt x="19" y="0"/>
                    </a:cubicBezTo>
                    <a:cubicBezTo>
                      <a:pt x="15" y="3"/>
                      <a:pt x="12" y="5"/>
                      <a:pt x="8" y="5"/>
                    </a:cubicBezTo>
                    <a:cubicBezTo>
                      <a:pt x="7" y="5"/>
                      <a:pt x="5" y="5"/>
                      <a:pt x="3" y="5"/>
                    </a:cubicBezTo>
                    <a:cubicBezTo>
                      <a:pt x="2" y="5"/>
                      <a:pt x="2" y="8"/>
                      <a:pt x="0" y="9"/>
                    </a:cubicBezTo>
                    <a:cubicBezTo>
                      <a:pt x="0" y="11"/>
                      <a:pt x="0" y="11"/>
                      <a:pt x="0" y="11"/>
                    </a:cubicBezTo>
                    <a:cubicBezTo>
                      <a:pt x="2" y="12"/>
                      <a:pt x="4" y="12"/>
                      <a:pt x="7" y="13"/>
                    </a:cubicBezTo>
                    <a:cubicBezTo>
                      <a:pt x="7" y="15"/>
                      <a:pt x="7" y="17"/>
                      <a:pt x="8" y="17"/>
                    </a:cubicBezTo>
                    <a:cubicBezTo>
                      <a:pt x="11" y="17"/>
                      <a:pt x="12" y="15"/>
                      <a:pt x="16" y="15"/>
                    </a:cubicBezTo>
                    <a:cubicBezTo>
                      <a:pt x="19" y="15"/>
                      <a:pt x="22" y="13"/>
                      <a:pt x="26" y="11"/>
                    </a:cubicBezTo>
                    <a:cubicBezTo>
                      <a:pt x="26" y="9"/>
                      <a:pt x="25" y="8"/>
                      <a:pt x="25" y="5"/>
                    </a:cubicBezTo>
                    <a:cubicBezTo>
                      <a:pt x="27" y="5"/>
                      <a:pt x="29" y="3"/>
                      <a:pt x="29"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19" name="Freeform 365"/>
              <p:cNvSpPr>
                <a:spLocks/>
              </p:cNvSpPr>
              <p:nvPr/>
            </p:nvSpPr>
            <p:spPr bwMode="auto">
              <a:xfrm>
                <a:off x="1144" y="707"/>
                <a:ext cx="140" cy="59"/>
              </a:xfrm>
              <a:custGeom>
                <a:avLst/>
                <a:gdLst>
                  <a:gd name="T0" fmla="*/ 8 w 59"/>
                  <a:gd name="T1" fmla="*/ 25 h 25"/>
                  <a:gd name="T2" fmla="*/ 33 w 59"/>
                  <a:gd name="T3" fmla="*/ 16 h 25"/>
                  <a:gd name="T4" fmla="*/ 59 w 59"/>
                  <a:gd name="T5" fmla="*/ 5 h 25"/>
                  <a:gd name="T6" fmla="*/ 29 w 59"/>
                  <a:gd name="T7" fmla="*/ 0 h 25"/>
                  <a:gd name="T8" fmla="*/ 20 w 59"/>
                  <a:gd name="T9" fmla="*/ 0 h 25"/>
                  <a:gd name="T10" fmla="*/ 0 w 59"/>
                  <a:gd name="T11" fmla="*/ 20 h 25"/>
                  <a:gd name="T12" fmla="*/ 8 w 59"/>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59" h="25">
                    <a:moveTo>
                      <a:pt x="8" y="25"/>
                    </a:moveTo>
                    <a:cubicBezTo>
                      <a:pt x="17" y="25"/>
                      <a:pt x="25" y="18"/>
                      <a:pt x="33" y="16"/>
                    </a:cubicBezTo>
                    <a:cubicBezTo>
                      <a:pt x="38" y="14"/>
                      <a:pt x="57" y="10"/>
                      <a:pt x="59" y="5"/>
                    </a:cubicBezTo>
                    <a:cubicBezTo>
                      <a:pt x="47" y="3"/>
                      <a:pt x="41" y="0"/>
                      <a:pt x="29" y="0"/>
                    </a:cubicBezTo>
                    <a:cubicBezTo>
                      <a:pt x="25" y="0"/>
                      <a:pt x="23" y="4"/>
                      <a:pt x="20" y="0"/>
                    </a:cubicBezTo>
                    <a:cubicBezTo>
                      <a:pt x="20" y="14"/>
                      <a:pt x="0" y="8"/>
                      <a:pt x="0" y="20"/>
                    </a:cubicBezTo>
                    <a:cubicBezTo>
                      <a:pt x="0" y="25"/>
                      <a:pt x="5" y="25"/>
                      <a:pt x="8" y="2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20" name="Freeform 366"/>
              <p:cNvSpPr>
                <a:spLocks/>
              </p:cNvSpPr>
              <p:nvPr/>
            </p:nvSpPr>
            <p:spPr bwMode="auto">
              <a:xfrm>
                <a:off x="1199" y="729"/>
                <a:ext cx="196" cy="85"/>
              </a:xfrm>
              <a:custGeom>
                <a:avLst/>
                <a:gdLst>
                  <a:gd name="T0" fmla="*/ 30 w 83"/>
                  <a:gd name="T1" fmla="*/ 32 h 36"/>
                  <a:gd name="T2" fmla="*/ 50 w 83"/>
                  <a:gd name="T3" fmla="*/ 27 h 36"/>
                  <a:gd name="T4" fmla="*/ 61 w 83"/>
                  <a:gd name="T5" fmla="*/ 30 h 36"/>
                  <a:gd name="T6" fmla="*/ 70 w 83"/>
                  <a:gd name="T7" fmla="*/ 24 h 36"/>
                  <a:gd name="T8" fmla="*/ 83 w 83"/>
                  <a:gd name="T9" fmla="*/ 24 h 36"/>
                  <a:gd name="T10" fmla="*/ 83 w 83"/>
                  <a:gd name="T11" fmla="*/ 22 h 36"/>
                  <a:gd name="T12" fmla="*/ 75 w 83"/>
                  <a:gd name="T13" fmla="*/ 18 h 36"/>
                  <a:gd name="T14" fmla="*/ 79 w 83"/>
                  <a:gd name="T15" fmla="*/ 7 h 36"/>
                  <a:gd name="T16" fmla="*/ 78 w 83"/>
                  <a:gd name="T17" fmla="*/ 0 h 36"/>
                  <a:gd name="T18" fmla="*/ 70 w 83"/>
                  <a:gd name="T19" fmla="*/ 0 h 36"/>
                  <a:gd name="T20" fmla="*/ 67 w 83"/>
                  <a:gd name="T21" fmla="*/ 2 h 36"/>
                  <a:gd name="T22" fmla="*/ 63 w 83"/>
                  <a:gd name="T23" fmla="*/ 11 h 36"/>
                  <a:gd name="T24" fmla="*/ 61 w 83"/>
                  <a:gd name="T25" fmla="*/ 3 h 36"/>
                  <a:gd name="T26" fmla="*/ 49 w 83"/>
                  <a:gd name="T27" fmla="*/ 9 h 36"/>
                  <a:gd name="T28" fmla="*/ 46 w 83"/>
                  <a:gd name="T29" fmla="*/ 9 h 36"/>
                  <a:gd name="T30" fmla="*/ 45 w 83"/>
                  <a:gd name="T31" fmla="*/ 2 h 36"/>
                  <a:gd name="T32" fmla="*/ 36 w 83"/>
                  <a:gd name="T33" fmla="*/ 7 h 36"/>
                  <a:gd name="T34" fmla="*/ 38 w 83"/>
                  <a:gd name="T35" fmla="*/ 0 h 36"/>
                  <a:gd name="T36" fmla="*/ 6 w 83"/>
                  <a:gd name="T37" fmla="*/ 11 h 36"/>
                  <a:gd name="T38" fmla="*/ 6 w 83"/>
                  <a:gd name="T39" fmla="*/ 12 h 36"/>
                  <a:gd name="T40" fmla="*/ 6 w 83"/>
                  <a:gd name="T41" fmla="*/ 16 h 36"/>
                  <a:gd name="T42" fmla="*/ 22 w 83"/>
                  <a:gd name="T43" fmla="*/ 13 h 36"/>
                  <a:gd name="T44" fmla="*/ 3 w 83"/>
                  <a:gd name="T45" fmla="*/ 19 h 36"/>
                  <a:gd name="T46" fmla="*/ 15 w 83"/>
                  <a:gd name="T47" fmla="*/ 20 h 36"/>
                  <a:gd name="T48" fmla="*/ 28 w 83"/>
                  <a:gd name="T49" fmla="*/ 22 h 36"/>
                  <a:gd name="T50" fmla="*/ 12 w 83"/>
                  <a:gd name="T51" fmla="*/ 22 h 36"/>
                  <a:gd name="T52" fmla="*/ 0 w 83"/>
                  <a:gd name="T53" fmla="*/ 24 h 36"/>
                  <a:gd name="T54" fmla="*/ 12 w 83"/>
                  <a:gd name="T55" fmla="*/ 29 h 36"/>
                  <a:gd name="T56" fmla="*/ 12 w 83"/>
                  <a:gd name="T57" fmla="*/ 32 h 36"/>
                  <a:gd name="T58" fmla="*/ 30 w 83"/>
                  <a:gd name="T59"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3" h="36">
                    <a:moveTo>
                      <a:pt x="30" y="32"/>
                    </a:moveTo>
                    <a:cubicBezTo>
                      <a:pt x="32" y="31"/>
                      <a:pt x="49" y="27"/>
                      <a:pt x="50" y="27"/>
                    </a:cubicBezTo>
                    <a:cubicBezTo>
                      <a:pt x="53" y="27"/>
                      <a:pt x="55" y="30"/>
                      <a:pt x="61" y="30"/>
                    </a:cubicBezTo>
                    <a:cubicBezTo>
                      <a:pt x="66" y="30"/>
                      <a:pt x="67" y="24"/>
                      <a:pt x="70" y="24"/>
                    </a:cubicBezTo>
                    <a:cubicBezTo>
                      <a:pt x="76" y="24"/>
                      <a:pt x="75" y="27"/>
                      <a:pt x="83" y="24"/>
                    </a:cubicBezTo>
                    <a:cubicBezTo>
                      <a:pt x="83" y="22"/>
                      <a:pt x="83" y="22"/>
                      <a:pt x="83" y="22"/>
                    </a:cubicBezTo>
                    <a:cubicBezTo>
                      <a:pt x="80" y="19"/>
                      <a:pt x="78" y="19"/>
                      <a:pt x="75" y="18"/>
                    </a:cubicBezTo>
                    <a:cubicBezTo>
                      <a:pt x="76" y="16"/>
                      <a:pt x="79" y="10"/>
                      <a:pt x="79" y="7"/>
                    </a:cubicBezTo>
                    <a:cubicBezTo>
                      <a:pt x="79" y="5"/>
                      <a:pt x="79" y="3"/>
                      <a:pt x="78" y="0"/>
                    </a:cubicBezTo>
                    <a:cubicBezTo>
                      <a:pt x="75" y="1"/>
                      <a:pt x="73" y="0"/>
                      <a:pt x="70" y="0"/>
                    </a:cubicBezTo>
                    <a:cubicBezTo>
                      <a:pt x="69" y="0"/>
                      <a:pt x="67" y="1"/>
                      <a:pt x="67" y="2"/>
                    </a:cubicBezTo>
                    <a:cubicBezTo>
                      <a:pt x="67" y="7"/>
                      <a:pt x="67" y="8"/>
                      <a:pt x="63" y="11"/>
                    </a:cubicBezTo>
                    <a:cubicBezTo>
                      <a:pt x="61" y="9"/>
                      <a:pt x="61" y="7"/>
                      <a:pt x="61" y="3"/>
                    </a:cubicBezTo>
                    <a:cubicBezTo>
                      <a:pt x="49" y="9"/>
                      <a:pt x="49" y="9"/>
                      <a:pt x="49" y="9"/>
                    </a:cubicBezTo>
                    <a:cubicBezTo>
                      <a:pt x="46" y="9"/>
                      <a:pt x="46" y="9"/>
                      <a:pt x="46" y="9"/>
                    </a:cubicBezTo>
                    <a:cubicBezTo>
                      <a:pt x="45" y="7"/>
                      <a:pt x="47" y="5"/>
                      <a:pt x="45" y="2"/>
                    </a:cubicBezTo>
                    <a:cubicBezTo>
                      <a:pt x="43" y="4"/>
                      <a:pt x="42" y="7"/>
                      <a:pt x="36" y="7"/>
                    </a:cubicBezTo>
                    <a:cubicBezTo>
                      <a:pt x="34" y="7"/>
                      <a:pt x="38" y="1"/>
                      <a:pt x="38" y="0"/>
                    </a:cubicBezTo>
                    <a:cubicBezTo>
                      <a:pt x="6" y="11"/>
                      <a:pt x="6" y="11"/>
                      <a:pt x="6" y="11"/>
                    </a:cubicBezTo>
                    <a:cubicBezTo>
                      <a:pt x="6" y="12"/>
                      <a:pt x="6" y="12"/>
                      <a:pt x="6" y="12"/>
                    </a:cubicBezTo>
                    <a:cubicBezTo>
                      <a:pt x="6" y="12"/>
                      <a:pt x="6" y="16"/>
                      <a:pt x="6" y="16"/>
                    </a:cubicBezTo>
                    <a:cubicBezTo>
                      <a:pt x="11" y="16"/>
                      <a:pt x="18" y="11"/>
                      <a:pt x="22" y="13"/>
                    </a:cubicBezTo>
                    <a:cubicBezTo>
                      <a:pt x="18" y="17"/>
                      <a:pt x="7" y="17"/>
                      <a:pt x="3" y="19"/>
                    </a:cubicBezTo>
                    <a:cubicBezTo>
                      <a:pt x="15" y="20"/>
                      <a:pt x="15" y="20"/>
                      <a:pt x="15" y="20"/>
                    </a:cubicBezTo>
                    <a:cubicBezTo>
                      <a:pt x="28" y="22"/>
                      <a:pt x="28" y="22"/>
                      <a:pt x="28" y="22"/>
                    </a:cubicBezTo>
                    <a:cubicBezTo>
                      <a:pt x="22" y="24"/>
                      <a:pt x="19" y="22"/>
                      <a:pt x="12" y="22"/>
                    </a:cubicBezTo>
                    <a:cubicBezTo>
                      <a:pt x="7" y="22"/>
                      <a:pt x="4" y="23"/>
                      <a:pt x="0" y="24"/>
                    </a:cubicBezTo>
                    <a:cubicBezTo>
                      <a:pt x="2" y="27"/>
                      <a:pt x="6" y="29"/>
                      <a:pt x="12" y="29"/>
                    </a:cubicBezTo>
                    <a:cubicBezTo>
                      <a:pt x="12" y="32"/>
                      <a:pt x="12" y="32"/>
                      <a:pt x="12" y="32"/>
                    </a:cubicBezTo>
                    <a:cubicBezTo>
                      <a:pt x="17" y="36"/>
                      <a:pt x="23" y="32"/>
                      <a:pt x="30" y="3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21" name="Freeform 367"/>
              <p:cNvSpPr>
                <a:spLocks/>
              </p:cNvSpPr>
              <p:nvPr/>
            </p:nvSpPr>
            <p:spPr bwMode="auto">
              <a:xfrm>
                <a:off x="1735" y="1109"/>
                <a:ext cx="92" cy="99"/>
              </a:xfrm>
              <a:custGeom>
                <a:avLst/>
                <a:gdLst>
                  <a:gd name="T0" fmla="*/ 35 w 39"/>
                  <a:gd name="T1" fmla="*/ 24 h 42"/>
                  <a:gd name="T2" fmla="*/ 38 w 39"/>
                  <a:gd name="T3" fmla="*/ 20 h 42"/>
                  <a:gd name="T4" fmla="*/ 24 w 39"/>
                  <a:gd name="T5" fmla="*/ 17 h 42"/>
                  <a:gd name="T6" fmla="*/ 26 w 39"/>
                  <a:gd name="T7" fmla="*/ 12 h 42"/>
                  <a:gd name="T8" fmla="*/ 21 w 39"/>
                  <a:gd name="T9" fmla="*/ 12 h 42"/>
                  <a:gd name="T10" fmla="*/ 28 w 39"/>
                  <a:gd name="T11" fmla="*/ 2 h 42"/>
                  <a:gd name="T12" fmla="*/ 20 w 39"/>
                  <a:gd name="T13" fmla="*/ 8 h 42"/>
                  <a:gd name="T14" fmla="*/ 11 w 39"/>
                  <a:gd name="T15" fmla="*/ 22 h 42"/>
                  <a:gd name="T16" fmla="*/ 0 w 39"/>
                  <a:gd name="T17" fmla="*/ 32 h 42"/>
                  <a:gd name="T18" fmla="*/ 2 w 39"/>
                  <a:gd name="T19" fmla="*/ 35 h 42"/>
                  <a:gd name="T20" fmla="*/ 23 w 39"/>
                  <a:gd name="T21" fmla="*/ 35 h 42"/>
                  <a:gd name="T22" fmla="*/ 20 w 39"/>
                  <a:gd name="T23" fmla="*/ 37 h 42"/>
                  <a:gd name="T24" fmla="*/ 21 w 39"/>
                  <a:gd name="T25" fmla="*/ 42 h 42"/>
                  <a:gd name="T26" fmla="*/ 39 w 39"/>
                  <a:gd name="T27" fmla="*/ 29 h 42"/>
                  <a:gd name="T28" fmla="*/ 35 w 39"/>
                  <a:gd name="T29" fmla="*/ 2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42">
                    <a:moveTo>
                      <a:pt x="35" y="24"/>
                    </a:moveTo>
                    <a:cubicBezTo>
                      <a:pt x="35" y="24"/>
                      <a:pt x="37" y="21"/>
                      <a:pt x="38" y="20"/>
                    </a:cubicBezTo>
                    <a:cubicBezTo>
                      <a:pt x="38" y="20"/>
                      <a:pt x="24" y="18"/>
                      <a:pt x="24" y="17"/>
                    </a:cubicBezTo>
                    <a:cubicBezTo>
                      <a:pt x="24" y="15"/>
                      <a:pt x="26" y="14"/>
                      <a:pt x="26" y="12"/>
                    </a:cubicBezTo>
                    <a:cubicBezTo>
                      <a:pt x="24" y="13"/>
                      <a:pt x="23" y="14"/>
                      <a:pt x="21" y="12"/>
                    </a:cubicBezTo>
                    <a:cubicBezTo>
                      <a:pt x="24" y="12"/>
                      <a:pt x="28" y="6"/>
                      <a:pt x="28" y="2"/>
                    </a:cubicBezTo>
                    <a:cubicBezTo>
                      <a:pt x="28" y="0"/>
                      <a:pt x="21" y="8"/>
                      <a:pt x="20" y="8"/>
                    </a:cubicBezTo>
                    <a:cubicBezTo>
                      <a:pt x="14" y="8"/>
                      <a:pt x="15" y="18"/>
                      <a:pt x="11" y="22"/>
                    </a:cubicBezTo>
                    <a:cubicBezTo>
                      <a:pt x="8" y="25"/>
                      <a:pt x="0" y="30"/>
                      <a:pt x="0" y="32"/>
                    </a:cubicBezTo>
                    <a:cubicBezTo>
                      <a:pt x="0" y="33"/>
                      <a:pt x="1" y="35"/>
                      <a:pt x="2" y="35"/>
                    </a:cubicBezTo>
                    <a:cubicBezTo>
                      <a:pt x="6" y="35"/>
                      <a:pt x="15" y="35"/>
                      <a:pt x="23" y="35"/>
                    </a:cubicBezTo>
                    <a:cubicBezTo>
                      <a:pt x="22" y="36"/>
                      <a:pt x="21" y="37"/>
                      <a:pt x="20" y="37"/>
                    </a:cubicBezTo>
                    <a:cubicBezTo>
                      <a:pt x="21" y="42"/>
                      <a:pt x="21" y="42"/>
                      <a:pt x="21" y="42"/>
                    </a:cubicBezTo>
                    <a:cubicBezTo>
                      <a:pt x="28" y="35"/>
                      <a:pt x="31" y="33"/>
                      <a:pt x="39" y="29"/>
                    </a:cubicBezTo>
                    <a:cubicBezTo>
                      <a:pt x="38" y="27"/>
                      <a:pt x="35" y="26"/>
                      <a:pt x="35" y="2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22" name="Freeform 368"/>
              <p:cNvSpPr>
                <a:spLocks/>
              </p:cNvSpPr>
              <p:nvPr/>
            </p:nvSpPr>
            <p:spPr bwMode="auto">
              <a:xfrm>
                <a:off x="1251" y="662"/>
                <a:ext cx="96" cy="29"/>
              </a:xfrm>
              <a:custGeom>
                <a:avLst/>
                <a:gdLst>
                  <a:gd name="T0" fmla="*/ 41 w 41"/>
                  <a:gd name="T1" fmla="*/ 2 h 12"/>
                  <a:gd name="T2" fmla="*/ 33 w 41"/>
                  <a:gd name="T3" fmla="*/ 0 h 12"/>
                  <a:gd name="T4" fmla="*/ 0 w 41"/>
                  <a:gd name="T5" fmla="*/ 12 h 12"/>
                  <a:gd name="T6" fmla="*/ 12 w 41"/>
                  <a:gd name="T7" fmla="*/ 12 h 12"/>
                  <a:gd name="T8" fmla="*/ 41 w 41"/>
                  <a:gd name="T9" fmla="*/ 2 h 12"/>
                </a:gdLst>
                <a:ahLst/>
                <a:cxnLst>
                  <a:cxn ang="0">
                    <a:pos x="T0" y="T1"/>
                  </a:cxn>
                  <a:cxn ang="0">
                    <a:pos x="T2" y="T3"/>
                  </a:cxn>
                  <a:cxn ang="0">
                    <a:pos x="T4" y="T5"/>
                  </a:cxn>
                  <a:cxn ang="0">
                    <a:pos x="T6" y="T7"/>
                  </a:cxn>
                  <a:cxn ang="0">
                    <a:pos x="T8" y="T9"/>
                  </a:cxn>
                </a:cxnLst>
                <a:rect l="0" t="0" r="r" b="b"/>
                <a:pathLst>
                  <a:path w="41" h="12">
                    <a:moveTo>
                      <a:pt x="41" y="2"/>
                    </a:moveTo>
                    <a:cubicBezTo>
                      <a:pt x="38" y="1"/>
                      <a:pt x="36" y="0"/>
                      <a:pt x="33" y="0"/>
                    </a:cubicBezTo>
                    <a:cubicBezTo>
                      <a:pt x="25" y="0"/>
                      <a:pt x="3" y="7"/>
                      <a:pt x="0" y="12"/>
                    </a:cubicBezTo>
                    <a:cubicBezTo>
                      <a:pt x="12" y="12"/>
                      <a:pt x="12" y="12"/>
                      <a:pt x="12" y="12"/>
                    </a:cubicBezTo>
                    <a:cubicBezTo>
                      <a:pt x="21" y="7"/>
                      <a:pt x="35" y="9"/>
                      <a:pt x="41"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23" name="Freeform 369"/>
              <p:cNvSpPr>
                <a:spLocks/>
              </p:cNvSpPr>
              <p:nvPr/>
            </p:nvSpPr>
            <p:spPr bwMode="auto">
              <a:xfrm>
                <a:off x="1300" y="674"/>
                <a:ext cx="133" cy="40"/>
              </a:xfrm>
              <a:custGeom>
                <a:avLst/>
                <a:gdLst>
                  <a:gd name="T0" fmla="*/ 0 w 56"/>
                  <a:gd name="T1" fmla="*/ 12 h 17"/>
                  <a:gd name="T2" fmla="*/ 12 w 56"/>
                  <a:gd name="T3" fmla="*/ 10 h 17"/>
                  <a:gd name="T4" fmla="*/ 8 w 56"/>
                  <a:gd name="T5" fmla="*/ 15 h 17"/>
                  <a:gd name="T6" fmla="*/ 12 w 56"/>
                  <a:gd name="T7" fmla="*/ 17 h 17"/>
                  <a:gd name="T8" fmla="*/ 30 w 56"/>
                  <a:gd name="T9" fmla="*/ 13 h 17"/>
                  <a:gd name="T10" fmla="*/ 37 w 56"/>
                  <a:gd name="T11" fmla="*/ 13 h 17"/>
                  <a:gd name="T12" fmla="*/ 56 w 56"/>
                  <a:gd name="T13" fmla="*/ 7 h 17"/>
                  <a:gd name="T14" fmla="*/ 47 w 56"/>
                  <a:gd name="T15" fmla="*/ 7 h 17"/>
                  <a:gd name="T16" fmla="*/ 50 w 56"/>
                  <a:gd name="T17" fmla="*/ 0 h 17"/>
                  <a:gd name="T18" fmla="*/ 45 w 56"/>
                  <a:gd name="T19" fmla="*/ 0 h 17"/>
                  <a:gd name="T20" fmla="*/ 36 w 56"/>
                  <a:gd name="T21" fmla="*/ 8 h 17"/>
                  <a:gd name="T22" fmla="*/ 24 w 56"/>
                  <a:gd name="T23" fmla="*/ 4 h 17"/>
                  <a:gd name="T24" fmla="*/ 0 w 56"/>
                  <a:gd name="T25"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17">
                    <a:moveTo>
                      <a:pt x="0" y="12"/>
                    </a:moveTo>
                    <a:cubicBezTo>
                      <a:pt x="2" y="12"/>
                      <a:pt x="8" y="11"/>
                      <a:pt x="12" y="10"/>
                    </a:cubicBezTo>
                    <a:cubicBezTo>
                      <a:pt x="12" y="11"/>
                      <a:pt x="8" y="13"/>
                      <a:pt x="8" y="15"/>
                    </a:cubicBezTo>
                    <a:cubicBezTo>
                      <a:pt x="8" y="17"/>
                      <a:pt x="11" y="17"/>
                      <a:pt x="12" y="17"/>
                    </a:cubicBezTo>
                    <a:cubicBezTo>
                      <a:pt x="18" y="17"/>
                      <a:pt x="24" y="13"/>
                      <a:pt x="30" y="13"/>
                    </a:cubicBezTo>
                    <a:cubicBezTo>
                      <a:pt x="31" y="13"/>
                      <a:pt x="37" y="13"/>
                      <a:pt x="37" y="13"/>
                    </a:cubicBezTo>
                    <a:cubicBezTo>
                      <a:pt x="45" y="13"/>
                      <a:pt x="51" y="11"/>
                      <a:pt x="56" y="7"/>
                    </a:cubicBezTo>
                    <a:cubicBezTo>
                      <a:pt x="53" y="6"/>
                      <a:pt x="50" y="7"/>
                      <a:pt x="47" y="7"/>
                    </a:cubicBezTo>
                    <a:cubicBezTo>
                      <a:pt x="49" y="5"/>
                      <a:pt x="50" y="1"/>
                      <a:pt x="50" y="0"/>
                    </a:cubicBezTo>
                    <a:cubicBezTo>
                      <a:pt x="45" y="0"/>
                      <a:pt x="45" y="0"/>
                      <a:pt x="45" y="0"/>
                    </a:cubicBezTo>
                    <a:cubicBezTo>
                      <a:pt x="41" y="2"/>
                      <a:pt x="40" y="8"/>
                      <a:pt x="36" y="8"/>
                    </a:cubicBezTo>
                    <a:cubicBezTo>
                      <a:pt x="28" y="8"/>
                      <a:pt x="28" y="5"/>
                      <a:pt x="24" y="4"/>
                    </a:cubicBezTo>
                    <a:cubicBezTo>
                      <a:pt x="17" y="1"/>
                      <a:pt x="1" y="8"/>
                      <a:pt x="0"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24" name="Freeform 370"/>
              <p:cNvSpPr>
                <a:spLocks/>
              </p:cNvSpPr>
              <p:nvPr/>
            </p:nvSpPr>
            <p:spPr bwMode="auto">
              <a:xfrm>
                <a:off x="1577" y="677"/>
                <a:ext cx="137" cy="30"/>
              </a:xfrm>
              <a:custGeom>
                <a:avLst/>
                <a:gdLst>
                  <a:gd name="T0" fmla="*/ 9 w 58"/>
                  <a:gd name="T1" fmla="*/ 0 h 13"/>
                  <a:gd name="T2" fmla="*/ 5 w 58"/>
                  <a:gd name="T3" fmla="*/ 0 h 13"/>
                  <a:gd name="T4" fmla="*/ 1 w 58"/>
                  <a:gd name="T5" fmla="*/ 3 h 13"/>
                  <a:gd name="T6" fmla="*/ 3 w 58"/>
                  <a:gd name="T7" fmla="*/ 6 h 13"/>
                  <a:gd name="T8" fmla="*/ 0 w 58"/>
                  <a:gd name="T9" fmla="*/ 9 h 13"/>
                  <a:gd name="T10" fmla="*/ 23 w 58"/>
                  <a:gd name="T11" fmla="*/ 13 h 13"/>
                  <a:gd name="T12" fmla="*/ 45 w 58"/>
                  <a:gd name="T13" fmla="*/ 13 h 13"/>
                  <a:gd name="T14" fmla="*/ 58 w 58"/>
                  <a:gd name="T15" fmla="*/ 11 h 13"/>
                  <a:gd name="T16" fmla="*/ 58 w 58"/>
                  <a:gd name="T17" fmla="*/ 6 h 13"/>
                  <a:gd name="T18" fmla="*/ 52 w 58"/>
                  <a:gd name="T19" fmla="*/ 3 h 13"/>
                  <a:gd name="T20" fmla="*/ 32 w 58"/>
                  <a:gd name="T21" fmla="*/ 6 h 13"/>
                  <a:gd name="T22" fmla="*/ 13 w 58"/>
                  <a:gd name="T23" fmla="*/ 6 h 13"/>
                  <a:gd name="T24" fmla="*/ 8 w 58"/>
                  <a:gd name="T25" fmla="*/ 2 h 13"/>
                  <a:gd name="T26" fmla="*/ 9 w 58"/>
                  <a:gd name="T2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13">
                    <a:moveTo>
                      <a:pt x="9" y="0"/>
                    </a:moveTo>
                    <a:cubicBezTo>
                      <a:pt x="8" y="0"/>
                      <a:pt x="6" y="0"/>
                      <a:pt x="5" y="0"/>
                    </a:cubicBezTo>
                    <a:cubicBezTo>
                      <a:pt x="3" y="0"/>
                      <a:pt x="1" y="1"/>
                      <a:pt x="1" y="3"/>
                    </a:cubicBezTo>
                    <a:cubicBezTo>
                      <a:pt x="1" y="4"/>
                      <a:pt x="2" y="6"/>
                      <a:pt x="3" y="6"/>
                    </a:cubicBezTo>
                    <a:cubicBezTo>
                      <a:pt x="2" y="6"/>
                      <a:pt x="0" y="8"/>
                      <a:pt x="0" y="9"/>
                    </a:cubicBezTo>
                    <a:cubicBezTo>
                      <a:pt x="0" y="11"/>
                      <a:pt x="18" y="13"/>
                      <a:pt x="23" y="13"/>
                    </a:cubicBezTo>
                    <a:cubicBezTo>
                      <a:pt x="45" y="13"/>
                      <a:pt x="45" y="13"/>
                      <a:pt x="45" y="13"/>
                    </a:cubicBezTo>
                    <a:cubicBezTo>
                      <a:pt x="47" y="8"/>
                      <a:pt x="53" y="12"/>
                      <a:pt x="58" y="11"/>
                    </a:cubicBezTo>
                    <a:cubicBezTo>
                      <a:pt x="58" y="6"/>
                      <a:pt x="58" y="6"/>
                      <a:pt x="58" y="6"/>
                    </a:cubicBezTo>
                    <a:cubicBezTo>
                      <a:pt x="55" y="5"/>
                      <a:pt x="54" y="3"/>
                      <a:pt x="52" y="3"/>
                    </a:cubicBezTo>
                    <a:cubicBezTo>
                      <a:pt x="46" y="3"/>
                      <a:pt x="40" y="6"/>
                      <a:pt x="32" y="6"/>
                    </a:cubicBezTo>
                    <a:cubicBezTo>
                      <a:pt x="22" y="6"/>
                      <a:pt x="20" y="6"/>
                      <a:pt x="13" y="6"/>
                    </a:cubicBezTo>
                    <a:cubicBezTo>
                      <a:pt x="9" y="6"/>
                      <a:pt x="8" y="4"/>
                      <a:pt x="8" y="2"/>
                    </a:cubicBezTo>
                    <a:cubicBezTo>
                      <a:pt x="8" y="1"/>
                      <a:pt x="9" y="0"/>
                      <a:pt x="9"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25" name="Freeform 371"/>
              <p:cNvSpPr>
                <a:spLocks/>
              </p:cNvSpPr>
              <p:nvPr/>
            </p:nvSpPr>
            <p:spPr bwMode="auto">
              <a:xfrm>
                <a:off x="1614" y="610"/>
                <a:ext cx="93" cy="45"/>
              </a:xfrm>
              <a:custGeom>
                <a:avLst/>
                <a:gdLst>
                  <a:gd name="T0" fmla="*/ 9 w 39"/>
                  <a:gd name="T1" fmla="*/ 10 h 19"/>
                  <a:gd name="T2" fmla="*/ 5 w 39"/>
                  <a:gd name="T3" fmla="*/ 15 h 19"/>
                  <a:gd name="T4" fmla="*/ 5 w 39"/>
                  <a:gd name="T5" fmla="*/ 16 h 19"/>
                  <a:gd name="T6" fmla="*/ 7 w 39"/>
                  <a:gd name="T7" fmla="*/ 19 h 19"/>
                  <a:gd name="T8" fmla="*/ 15 w 39"/>
                  <a:gd name="T9" fmla="*/ 16 h 19"/>
                  <a:gd name="T10" fmla="*/ 14 w 39"/>
                  <a:gd name="T11" fmla="*/ 15 h 19"/>
                  <a:gd name="T12" fmla="*/ 39 w 39"/>
                  <a:gd name="T13" fmla="*/ 8 h 19"/>
                  <a:gd name="T14" fmla="*/ 26 w 39"/>
                  <a:gd name="T15" fmla="*/ 5 h 19"/>
                  <a:gd name="T16" fmla="*/ 22 w 39"/>
                  <a:gd name="T17" fmla="*/ 1 h 19"/>
                  <a:gd name="T18" fmla="*/ 18 w 39"/>
                  <a:gd name="T19" fmla="*/ 0 h 19"/>
                  <a:gd name="T20" fmla="*/ 0 w 39"/>
                  <a:gd name="T21" fmla="*/ 8 h 19"/>
                  <a:gd name="T22" fmla="*/ 4 w 39"/>
                  <a:gd name="T23" fmla="*/ 10 h 19"/>
                  <a:gd name="T24" fmla="*/ 9 w 39"/>
                  <a:gd name="T25"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19">
                    <a:moveTo>
                      <a:pt x="9" y="10"/>
                    </a:moveTo>
                    <a:cubicBezTo>
                      <a:pt x="5" y="11"/>
                      <a:pt x="4" y="11"/>
                      <a:pt x="5" y="15"/>
                    </a:cubicBezTo>
                    <a:cubicBezTo>
                      <a:pt x="5" y="16"/>
                      <a:pt x="5" y="16"/>
                      <a:pt x="5" y="16"/>
                    </a:cubicBezTo>
                    <a:cubicBezTo>
                      <a:pt x="5" y="17"/>
                      <a:pt x="6" y="19"/>
                      <a:pt x="7" y="19"/>
                    </a:cubicBezTo>
                    <a:cubicBezTo>
                      <a:pt x="10" y="19"/>
                      <a:pt x="12" y="17"/>
                      <a:pt x="15" y="16"/>
                    </a:cubicBezTo>
                    <a:cubicBezTo>
                      <a:pt x="14" y="15"/>
                      <a:pt x="14" y="15"/>
                      <a:pt x="14" y="15"/>
                    </a:cubicBezTo>
                    <a:cubicBezTo>
                      <a:pt x="22" y="14"/>
                      <a:pt x="35" y="12"/>
                      <a:pt x="39" y="8"/>
                    </a:cubicBezTo>
                    <a:cubicBezTo>
                      <a:pt x="37" y="4"/>
                      <a:pt x="31" y="5"/>
                      <a:pt x="26" y="5"/>
                    </a:cubicBezTo>
                    <a:cubicBezTo>
                      <a:pt x="24" y="5"/>
                      <a:pt x="24" y="1"/>
                      <a:pt x="22" y="1"/>
                    </a:cubicBezTo>
                    <a:cubicBezTo>
                      <a:pt x="22" y="1"/>
                      <a:pt x="20" y="0"/>
                      <a:pt x="18" y="0"/>
                    </a:cubicBezTo>
                    <a:cubicBezTo>
                      <a:pt x="14" y="0"/>
                      <a:pt x="0" y="3"/>
                      <a:pt x="0" y="8"/>
                    </a:cubicBezTo>
                    <a:cubicBezTo>
                      <a:pt x="4" y="10"/>
                      <a:pt x="4" y="10"/>
                      <a:pt x="4" y="10"/>
                    </a:cubicBezTo>
                    <a:lnTo>
                      <a:pt x="9" y="1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26" name="Freeform 372"/>
              <p:cNvSpPr>
                <a:spLocks/>
              </p:cNvSpPr>
              <p:nvPr/>
            </p:nvSpPr>
            <p:spPr bwMode="auto">
              <a:xfrm>
                <a:off x="1676" y="712"/>
                <a:ext cx="47" cy="31"/>
              </a:xfrm>
              <a:custGeom>
                <a:avLst/>
                <a:gdLst>
                  <a:gd name="T0" fmla="*/ 8 w 20"/>
                  <a:gd name="T1" fmla="*/ 3 h 13"/>
                  <a:gd name="T2" fmla="*/ 0 w 20"/>
                  <a:gd name="T3" fmla="*/ 3 h 13"/>
                  <a:gd name="T4" fmla="*/ 6 w 20"/>
                  <a:gd name="T5" fmla="*/ 9 h 13"/>
                  <a:gd name="T6" fmla="*/ 20 w 20"/>
                  <a:gd name="T7" fmla="*/ 6 h 13"/>
                  <a:gd name="T8" fmla="*/ 8 w 20"/>
                  <a:gd name="T9" fmla="*/ 3 h 13"/>
                </a:gdLst>
                <a:ahLst/>
                <a:cxnLst>
                  <a:cxn ang="0">
                    <a:pos x="T0" y="T1"/>
                  </a:cxn>
                  <a:cxn ang="0">
                    <a:pos x="T2" y="T3"/>
                  </a:cxn>
                  <a:cxn ang="0">
                    <a:pos x="T4" y="T5"/>
                  </a:cxn>
                  <a:cxn ang="0">
                    <a:pos x="T6" y="T7"/>
                  </a:cxn>
                  <a:cxn ang="0">
                    <a:pos x="T8" y="T9"/>
                  </a:cxn>
                </a:cxnLst>
                <a:rect l="0" t="0" r="r" b="b"/>
                <a:pathLst>
                  <a:path w="20" h="13">
                    <a:moveTo>
                      <a:pt x="8" y="3"/>
                    </a:moveTo>
                    <a:cubicBezTo>
                      <a:pt x="7" y="3"/>
                      <a:pt x="4" y="3"/>
                      <a:pt x="0" y="3"/>
                    </a:cubicBezTo>
                    <a:cubicBezTo>
                      <a:pt x="0" y="6"/>
                      <a:pt x="4" y="9"/>
                      <a:pt x="6" y="9"/>
                    </a:cubicBezTo>
                    <a:cubicBezTo>
                      <a:pt x="10" y="9"/>
                      <a:pt x="20" y="13"/>
                      <a:pt x="20" y="6"/>
                    </a:cubicBezTo>
                    <a:cubicBezTo>
                      <a:pt x="20" y="0"/>
                      <a:pt x="10" y="3"/>
                      <a:pt x="8"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27" name="Freeform 373"/>
              <p:cNvSpPr>
                <a:spLocks/>
              </p:cNvSpPr>
              <p:nvPr/>
            </p:nvSpPr>
            <p:spPr bwMode="auto">
              <a:xfrm>
                <a:off x="2992" y="1291"/>
                <a:ext cx="30" cy="26"/>
              </a:xfrm>
              <a:custGeom>
                <a:avLst/>
                <a:gdLst>
                  <a:gd name="T0" fmla="*/ 13 w 13"/>
                  <a:gd name="T1" fmla="*/ 7 h 11"/>
                  <a:gd name="T2" fmla="*/ 8 w 13"/>
                  <a:gd name="T3" fmla="*/ 0 h 11"/>
                  <a:gd name="T4" fmla="*/ 0 w 13"/>
                  <a:gd name="T5" fmla="*/ 3 h 11"/>
                  <a:gd name="T6" fmla="*/ 1 w 13"/>
                  <a:gd name="T7" fmla="*/ 11 h 11"/>
                  <a:gd name="T8" fmla="*/ 13 w 13"/>
                  <a:gd name="T9" fmla="*/ 7 h 11"/>
                </a:gdLst>
                <a:ahLst/>
                <a:cxnLst>
                  <a:cxn ang="0">
                    <a:pos x="T0" y="T1"/>
                  </a:cxn>
                  <a:cxn ang="0">
                    <a:pos x="T2" y="T3"/>
                  </a:cxn>
                  <a:cxn ang="0">
                    <a:pos x="T4" y="T5"/>
                  </a:cxn>
                  <a:cxn ang="0">
                    <a:pos x="T6" y="T7"/>
                  </a:cxn>
                  <a:cxn ang="0">
                    <a:pos x="T8" y="T9"/>
                  </a:cxn>
                </a:cxnLst>
                <a:rect l="0" t="0" r="r" b="b"/>
                <a:pathLst>
                  <a:path w="13" h="11">
                    <a:moveTo>
                      <a:pt x="13" y="7"/>
                    </a:moveTo>
                    <a:cubicBezTo>
                      <a:pt x="12" y="4"/>
                      <a:pt x="8" y="5"/>
                      <a:pt x="8" y="0"/>
                    </a:cubicBezTo>
                    <a:cubicBezTo>
                      <a:pt x="8" y="0"/>
                      <a:pt x="3" y="2"/>
                      <a:pt x="0" y="3"/>
                    </a:cubicBezTo>
                    <a:cubicBezTo>
                      <a:pt x="1" y="5"/>
                      <a:pt x="1" y="11"/>
                      <a:pt x="1" y="11"/>
                    </a:cubicBezTo>
                    <a:cubicBezTo>
                      <a:pt x="1" y="11"/>
                      <a:pt x="11" y="8"/>
                      <a:pt x="13"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28" name="Freeform 374"/>
              <p:cNvSpPr>
                <a:spLocks/>
              </p:cNvSpPr>
              <p:nvPr/>
            </p:nvSpPr>
            <p:spPr bwMode="auto">
              <a:xfrm>
                <a:off x="2448" y="1019"/>
                <a:ext cx="62" cy="95"/>
              </a:xfrm>
              <a:custGeom>
                <a:avLst/>
                <a:gdLst>
                  <a:gd name="T0" fmla="*/ 0 w 26"/>
                  <a:gd name="T1" fmla="*/ 18 h 40"/>
                  <a:gd name="T2" fmla="*/ 5 w 26"/>
                  <a:gd name="T3" fmla="*/ 23 h 40"/>
                  <a:gd name="T4" fmla="*/ 4 w 26"/>
                  <a:gd name="T5" fmla="*/ 29 h 40"/>
                  <a:gd name="T6" fmla="*/ 8 w 26"/>
                  <a:gd name="T7" fmla="*/ 29 h 40"/>
                  <a:gd name="T8" fmla="*/ 3 w 26"/>
                  <a:gd name="T9" fmla="*/ 30 h 40"/>
                  <a:gd name="T10" fmla="*/ 0 w 26"/>
                  <a:gd name="T11" fmla="*/ 32 h 40"/>
                  <a:gd name="T12" fmla="*/ 0 w 26"/>
                  <a:gd name="T13" fmla="*/ 37 h 40"/>
                  <a:gd name="T14" fmla="*/ 2 w 26"/>
                  <a:gd name="T15" fmla="*/ 37 h 40"/>
                  <a:gd name="T16" fmla="*/ 0 w 26"/>
                  <a:gd name="T17" fmla="*/ 40 h 40"/>
                  <a:gd name="T18" fmla="*/ 13 w 26"/>
                  <a:gd name="T19" fmla="*/ 36 h 40"/>
                  <a:gd name="T20" fmla="*/ 18 w 26"/>
                  <a:gd name="T21" fmla="*/ 34 h 40"/>
                  <a:gd name="T22" fmla="*/ 23 w 26"/>
                  <a:gd name="T23" fmla="*/ 32 h 40"/>
                  <a:gd name="T24" fmla="*/ 26 w 26"/>
                  <a:gd name="T25" fmla="*/ 25 h 40"/>
                  <a:gd name="T26" fmla="*/ 26 w 26"/>
                  <a:gd name="T27" fmla="*/ 17 h 40"/>
                  <a:gd name="T28" fmla="*/ 22 w 26"/>
                  <a:gd name="T29" fmla="*/ 16 h 40"/>
                  <a:gd name="T30" fmla="*/ 25 w 26"/>
                  <a:gd name="T31" fmla="*/ 16 h 40"/>
                  <a:gd name="T32" fmla="*/ 26 w 26"/>
                  <a:gd name="T33" fmla="*/ 10 h 40"/>
                  <a:gd name="T34" fmla="*/ 23 w 26"/>
                  <a:gd name="T35" fmla="*/ 9 h 40"/>
                  <a:gd name="T36" fmla="*/ 19 w 26"/>
                  <a:gd name="T37" fmla="*/ 14 h 40"/>
                  <a:gd name="T38" fmla="*/ 18 w 26"/>
                  <a:gd name="T39" fmla="*/ 12 h 40"/>
                  <a:gd name="T40" fmla="*/ 22 w 26"/>
                  <a:gd name="T41" fmla="*/ 10 h 40"/>
                  <a:gd name="T42" fmla="*/ 21 w 26"/>
                  <a:gd name="T43" fmla="*/ 10 h 40"/>
                  <a:gd name="T44" fmla="*/ 21 w 26"/>
                  <a:gd name="T45" fmla="*/ 1 h 40"/>
                  <a:gd name="T46" fmla="*/ 12 w 26"/>
                  <a:gd name="T47" fmla="*/ 6 h 40"/>
                  <a:gd name="T48" fmla="*/ 9 w 26"/>
                  <a:gd name="T49" fmla="*/ 14 h 40"/>
                  <a:gd name="T50" fmla="*/ 4 w 26"/>
                  <a:gd name="T51" fmla="*/ 14 h 40"/>
                  <a:gd name="T52" fmla="*/ 0 w 26"/>
                  <a:gd name="T53" fmla="*/ 1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 h="40">
                    <a:moveTo>
                      <a:pt x="0" y="18"/>
                    </a:moveTo>
                    <a:cubicBezTo>
                      <a:pt x="0" y="22"/>
                      <a:pt x="1" y="23"/>
                      <a:pt x="5" y="23"/>
                    </a:cubicBezTo>
                    <a:cubicBezTo>
                      <a:pt x="5" y="23"/>
                      <a:pt x="4" y="27"/>
                      <a:pt x="4" y="29"/>
                    </a:cubicBezTo>
                    <a:cubicBezTo>
                      <a:pt x="4" y="30"/>
                      <a:pt x="7" y="29"/>
                      <a:pt x="8" y="29"/>
                    </a:cubicBezTo>
                    <a:cubicBezTo>
                      <a:pt x="7" y="30"/>
                      <a:pt x="4" y="30"/>
                      <a:pt x="3" y="30"/>
                    </a:cubicBezTo>
                    <a:cubicBezTo>
                      <a:pt x="2" y="31"/>
                      <a:pt x="0" y="32"/>
                      <a:pt x="0" y="32"/>
                    </a:cubicBezTo>
                    <a:cubicBezTo>
                      <a:pt x="0" y="37"/>
                      <a:pt x="0" y="37"/>
                      <a:pt x="0" y="37"/>
                    </a:cubicBezTo>
                    <a:cubicBezTo>
                      <a:pt x="0" y="37"/>
                      <a:pt x="1" y="37"/>
                      <a:pt x="2" y="37"/>
                    </a:cubicBezTo>
                    <a:cubicBezTo>
                      <a:pt x="0" y="40"/>
                      <a:pt x="0" y="40"/>
                      <a:pt x="0" y="40"/>
                    </a:cubicBezTo>
                    <a:cubicBezTo>
                      <a:pt x="5" y="38"/>
                      <a:pt x="7" y="36"/>
                      <a:pt x="13" y="36"/>
                    </a:cubicBezTo>
                    <a:cubicBezTo>
                      <a:pt x="15" y="36"/>
                      <a:pt x="16" y="34"/>
                      <a:pt x="18" y="34"/>
                    </a:cubicBezTo>
                    <a:cubicBezTo>
                      <a:pt x="18" y="33"/>
                      <a:pt x="20" y="32"/>
                      <a:pt x="23" y="32"/>
                    </a:cubicBezTo>
                    <a:cubicBezTo>
                      <a:pt x="23" y="29"/>
                      <a:pt x="26" y="28"/>
                      <a:pt x="26" y="25"/>
                    </a:cubicBezTo>
                    <a:cubicBezTo>
                      <a:pt x="26" y="22"/>
                      <a:pt x="26" y="19"/>
                      <a:pt x="26" y="17"/>
                    </a:cubicBezTo>
                    <a:cubicBezTo>
                      <a:pt x="25" y="17"/>
                      <a:pt x="23" y="17"/>
                      <a:pt x="22" y="16"/>
                    </a:cubicBezTo>
                    <a:cubicBezTo>
                      <a:pt x="23" y="16"/>
                      <a:pt x="24" y="16"/>
                      <a:pt x="25" y="16"/>
                    </a:cubicBezTo>
                    <a:cubicBezTo>
                      <a:pt x="25" y="14"/>
                      <a:pt x="26" y="12"/>
                      <a:pt x="26" y="10"/>
                    </a:cubicBezTo>
                    <a:cubicBezTo>
                      <a:pt x="25" y="11"/>
                      <a:pt x="25" y="10"/>
                      <a:pt x="23" y="9"/>
                    </a:cubicBezTo>
                    <a:cubicBezTo>
                      <a:pt x="22" y="10"/>
                      <a:pt x="20" y="13"/>
                      <a:pt x="19" y="14"/>
                    </a:cubicBezTo>
                    <a:cubicBezTo>
                      <a:pt x="18" y="13"/>
                      <a:pt x="18" y="13"/>
                      <a:pt x="18" y="12"/>
                    </a:cubicBezTo>
                    <a:cubicBezTo>
                      <a:pt x="20" y="12"/>
                      <a:pt x="21" y="11"/>
                      <a:pt x="22" y="10"/>
                    </a:cubicBezTo>
                    <a:cubicBezTo>
                      <a:pt x="21" y="10"/>
                      <a:pt x="21" y="10"/>
                      <a:pt x="21" y="10"/>
                    </a:cubicBezTo>
                    <a:cubicBezTo>
                      <a:pt x="25" y="8"/>
                      <a:pt x="22" y="5"/>
                      <a:pt x="21" y="1"/>
                    </a:cubicBezTo>
                    <a:cubicBezTo>
                      <a:pt x="14" y="0"/>
                      <a:pt x="16" y="6"/>
                      <a:pt x="12" y="6"/>
                    </a:cubicBezTo>
                    <a:cubicBezTo>
                      <a:pt x="12" y="10"/>
                      <a:pt x="12" y="14"/>
                      <a:pt x="9" y="14"/>
                    </a:cubicBezTo>
                    <a:cubicBezTo>
                      <a:pt x="8" y="14"/>
                      <a:pt x="7" y="14"/>
                      <a:pt x="4" y="14"/>
                    </a:cubicBezTo>
                    <a:cubicBezTo>
                      <a:pt x="4" y="17"/>
                      <a:pt x="3" y="17"/>
                      <a:pt x="0" y="1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29" name="Freeform 375"/>
              <p:cNvSpPr>
                <a:spLocks/>
              </p:cNvSpPr>
              <p:nvPr/>
            </p:nvSpPr>
            <p:spPr bwMode="auto">
              <a:xfrm>
                <a:off x="2290" y="835"/>
                <a:ext cx="128" cy="59"/>
              </a:xfrm>
              <a:custGeom>
                <a:avLst/>
                <a:gdLst>
                  <a:gd name="T0" fmla="*/ 17 w 54"/>
                  <a:gd name="T1" fmla="*/ 22 h 25"/>
                  <a:gd name="T2" fmla="*/ 22 w 54"/>
                  <a:gd name="T3" fmla="*/ 25 h 25"/>
                  <a:gd name="T4" fmla="*/ 44 w 54"/>
                  <a:gd name="T5" fmla="*/ 17 h 25"/>
                  <a:gd name="T6" fmla="*/ 51 w 54"/>
                  <a:gd name="T7" fmla="*/ 14 h 25"/>
                  <a:gd name="T8" fmla="*/ 54 w 54"/>
                  <a:gd name="T9" fmla="*/ 10 h 25"/>
                  <a:gd name="T10" fmla="*/ 50 w 54"/>
                  <a:gd name="T11" fmla="*/ 5 h 25"/>
                  <a:gd name="T12" fmla="*/ 50 w 54"/>
                  <a:gd name="T13" fmla="*/ 2 h 25"/>
                  <a:gd name="T14" fmla="*/ 42 w 54"/>
                  <a:gd name="T15" fmla="*/ 0 h 25"/>
                  <a:gd name="T16" fmla="*/ 36 w 54"/>
                  <a:gd name="T17" fmla="*/ 4 h 25"/>
                  <a:gd name="T18" fmla="*/ 26 w 54"/>
                  <a:gd name="T19" fmla="*/ 4 h 25"/>
                  <a:gd name="T20" fmla="*/ 26 w 54"/>
                  <a:gd name="T21" fmla="*/ 2 h 25"/>
                  <a:gd name="T22" fmla="*/ 17 w 54"/>
                  <a:gd name="T23" fmla="*/ 9 h 25"/>
                  <a:gd name="T24" fmla="*/ 10 w 54"/>
                  <a:gd name="T25" fmla="*/ 5 h 25"/>
                  <a:gd name="T26" fmla="*/ 5 w 54"/>
                  <a:gd name="T27" fmla="*/ 5 h 25"/>
                  <a:gd name="T28" fmla="*/ 4 w 54"/>
                  <a:gd name="T29" fmla="*/ 6 h 25"/>
                  <a:gd name="T30" fmla="*/ 0 w 54"/>
                  <a:gd name="T31" fmla="*/ 8 h 25"/>
                  <a:gd name="T32" fmla="*/ 0 w 54"/>
                  <a:gd name="T33" fmla="*/ 11 h 25"/>
                  <a:gd name="T34" fmla="*/ 0 w 54"/>
                  <a:gd name="T35" fmla="*/ 14 h 25"/>
                  <a:gd name="T36" fmla="*/ 10 w 54"/>
                  <a:gd name="T37" fmla="*/ 14 h 25"/>
                  <a:gd name="T38" fmla="*/ 17 w 54"/>
                  <a:gd name="T39"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25">
                    <a:moveTo>
                      <a:pt x="17" y="22"/>
                    </a:moveTo>
                    <a:cubicBezTo>
                      <a:pt x="18" y="22"/>
                      <a:pt x="22" y="25"/>
                      <a:pt x="22" y="25"/>
                    </a:cubicBezTo>
                    <a:cubicBezTo>
                      <a:pt x="30" y="25"/>
                      <a:pt x="37" y="19"/>
                      <a:pt x="44" y="17"/>
                    </a:cubicBezTo>
                    <a:cubicBezTo>
                      <a:pt x="47" y="16"/>
                      <a:pt x="49" y="17"/>
                      <a:pt x="51" y="14"/>
                    </a:cubicBezTo>
                    <a:cubicBezTo>
                      <a:pt x="51" y="14"/>
                      <a:pt x="54" y="13"/>
                      <a:pt x="54" y="10"/>
                    </a:cubicBezTo>
                    <a:cubicBezTo>
                      <a:pt x="54" y="8"/>
                      <a:pt x="50" y="7"/>
                      <a:pt x="50" y="5"/>
                    </a:cubicBezTo>
                    <a:cubicBezTo>
                      <a:pt x="50" y="3"/>
                      <a:pt x="50" y="2"/>
                      <a:pt x="50" y="2"/>
                    </a:cubicBezTo>
                    <a:cubicBezTo>
                      <a:pt x="49" y="2"/>
                      <a:pt x="43" y="2"/>
                      <a:pt x="42" y="0"/>
                    </a:cubicBezTo>
                    <a:cubicBezTo>
                      <a:pt x="36" y="4"/>
                      <a:pt x="36" y="4"/>
                      <a:pt x="36" y="4"/>
                    </a:cubicBezTo>
                    <a:cubicBezTo>
                      <a:pt x="26" y="4"/>
                      <a:pt x="26" y="4"/>
                      <a:pt x="26" y="4"/>
                    </a:cubicBezTo>
                    <a:cubicBezTo>
                      <a:pt x="26" y="3"/>
                      <a:pt x="26" y="2"/>
                      <a:pt x="26" y="2"/>
                    </a:cubicBezTo>
                    <a:cubicBezTo>
                      <a:pt x="23" y="3"/>
                      <a:pt x="21" y="9"/>
                      <a:pt x="17" y="9"/>
                    </a:cubicBezTo>
                    <a:cubicBezTo>
                      <a:pt x="13" y="9"/>
                      <a:pt x="10" y="5"/>
                      <a:pt x="10" y="5"/>
                    </a:cubicBezTo>
                    <a:cubicBezTo>
                      <a:pt x="10" y="5"/>
                      <a:pt x="7" y="5"/>
                      <a:pt x="5" y="5"/>
                    </a:cubicBezTo>
                    <a:cubicBezTo>
                      <a:pt x="5" y="6"/>
                      <a:pt x="4" y="6"/>
                      <a:pt x="4" y="6"/>
                    </a:cubicBezTo>
                    <a:cubicBezTo>
                      <a:pt x="3" y="7"/>
                      <a:pt x="2" y="8"/>
                      <a:pt x="0" y="8"/>
                    </a:cubicBezTo>
                    <a:cubicBezTo>
                      <a:pt x="4" y="8"/>
                      <a:pt x="6" y="11"/>
                      <a:pt x="0" y="11"/>
                    </a:cubicBezTo>
                    <a:cubicBezTo>
                      <a:pt x="0" y="14"/>
                      <a:pt x="0" y="14"/>
                      <a:pt x="0" y="14"/>
                    </a:cubicBezTo>
                    <a:cubicBezTo>
                      <a:pt x="2" y="12"/>
                      <a:pt x="6" y="14"/>
                      <a:pt x="10" y="14"/>
                    </a:cubicBezTo>
                    <a:cubicBezTo>
                      <a:pt x="8" y="20"/>
                      <a:pt x="12" y="20"/>
                      <a:pt x="17" y="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30" name="Freeform 376"/>
              <p:cNvSpPr>
                <a:spLocks/>
              </p:cNvSpPr>
              <p:nvPr/>
            </p:nvSpPr>
            <p:spPr bwMode="auto">
              <a:xfrm>
                <a:off x="2954" y="1418"/>
                <a:ext cx="42" cy="17"/>
              </a:xfrm>
              <a:custGeom>
                <a:avLst/>
                <a:gdLst>
                  <a:gd name="T0" fmla="*/ 18 w 18"/>
                  <a:gd name="T1" fmla="*/ 0 h 7"/>
                  <a:gd name="T2" fmla="*/ 0 w 18"/>
                  <a:gd name="T3" fmla="*/ 0 h 7"/>
                  <a:gd name="T4" fmla="*/ 0 w 18"/>
                  <a:gd name="T5" fmla="*/ 3 h 7"/>
                  <a:gd name="T6" fmla="*/ 11 w 18"/>
                  <a:gd name="T7" fmla="*/ 7 h 7"/>
                  <a:gd name="T8" fmla="*/ 18 w 18"/>
                  <a:gd name="T9" fmla="*/ 4 h 7"/>
                  <a:gd name="T10" fmla="*/ 18 w 18"/>
                  <a:gd name="T11" fmla="*/ 0 h 7"/>
                </a:gdLst>
                <a:ahLst/>
                <a:cxnLst>
                  <a:cxn ang="0">
                    <a:pos x="T0" y="T1"/>
                  </a:cxn>
                  <a:cxn ang="0">
                    <a:pos x="T2" y="T3"/>
                  </a:cxn>
                  <a:cxn ang="0">
                    <a:pos x="T4" y="T5"/>
                  </a:cxn>
                  <a:cxn ang="0">
                    <a:pos x="T6" y="T7"/>
                  </a:cxn>
                  <a:cxn ang="0">
                    <a:pos x="T8" y="T9"/>
                  </a:cxn>
                  <a:cxn ang="0">
                    <a:pos x="T10" y="T11"/>
                  </a:cxn>
                </a:cxnLst>
                <a:rect l="0" t="0" r="r" b="b"/>
                <a:pathLst>
                  <a:path w="18" h="7">
                    <a:moveTo>
                      <a:pt x="18" y="0"/>
                    </a:moveTo>
                    <a:cubicBezTo>
                      <a:pt x="14" y="3"/>
                      <a:pt x="7" y="0"/>
                      <a:pt x="0" y="0"/>
                    </a:cubicBezTo>
                    <a:cubicBezTo>
                      <a:pt x="0" y="3"/>
                      <a:pt x="0" y="3"/>
                      <a:pt x="0" y="3"/>
                    </a:cubicBezTo>
                    <a:cubicBezTo>
                      <a:pt x="4" y="4"/>
                      <a:pt x="6" y="7"/>
                      <a:pt x="11" y="7"/>
                    </a:cubicBezTo>
                    <a:cubicBezTo>
                      <a:pt x="12" y="7"/>
                      <a:pt x="15" y="6"/>
                      <a:pt x="18" y="4"/>
                    </a:cubicBezTo>
                    <a:cubicBezTo>
                      <a:pt x="18" y="2"/>
                      <a:pt x="18" y="1"/>
                      <a:pt x="18"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31" name="Freeform 377"/>
              <p:cNvSpPr>
                <a:spLocks/>
              </p:cNvSpPr>
              <p:nvPr/>
            </p:nvSpPr>
            <p:spPr bwMode="auto">
              <a:xfrm>
                <a:off x="2715" y="1305"/>
                <a:ext cx="24" cy="49"/>
              </a:xfrm>
              <a:custGeom>
                <a:avLst/>
                <a:gdLst>
                  <a:gd name="T0" fmla="*/ 6 w 10"/>
                  <a:gd name="T1" fmla="*/ 21 h 21"/>
                  <a:gd name="T2" fmla="*/ 10 w 10"/>
                  <a:gd name="T3" fmla="*/ 13 h 21"/>
                  <a:gd name="T4" fmla="*/ 10 w 10"/>
                  <a:gd name="T5" fmla="*/ 9 h 21"/>
                  <a:gd name="T6" fmla="*/ 6 w 10"/>
                  <a:gd name="T7" fmla="*/ 0 h 21"/>
                  <a:gd name="T8" fmla="*/ 0 w 10"/>
                  <a:gd name="T9" fmla="*/ 5 h 21"/>
                  <a:gd name="T10" fmla="*/ 6 w 10"/>
                  <a:gd name="T11" fmla="*/ 21 h 21"/>
                </a:gdLst>
                <a:ahLst/>
                <a:cxnLst>
                  <a:cxn ang="0">
                    <a:pos x="T0" y="T1"/>
                  </a:cxn>
                  <a:cxn ang="0">
                    <a:pos x="T2" y="T3"/>
                  </a:cxn>
                  <a:cxn ang="0">
                    <a:pos x="T4" y="T5"/>
                  </a:cxn>
                  <a:cxn ang="0">
                    <a:pos x="T6" y="T7"/>
                  </a:cxn>
                  <a:cxn ang="0">
                    <a:pos x="T8" y="T9"/>
                  </a:cxn>
                  <a:cxn ang="0">
                    <a:pos x="T10" y="T11"/>
                  </a:cxn>
                </a:cxnLst>
                <a:rect l="0" t="0" r="r" b="b"/>
                <a:pathLst>
                  <a:path w="10" h="21">
                    <a:moveTo>
                      <a:pt x="6" y="21"/>
                    </a:moveTo>
                    <a:cubicBezTo>
                      <a:pt x="6" y="18"/>
                      <a:pt x="8" y="17"/>
                      <a:pt x="10" y="13"/>
                    </a:cubicBezTo>
                    <a:cubicBezTo>
                      <a:pt x="10" y="9"/>
                      <a:pt x="10" y="9"/>
                      <a:pt x="10" y="9"/>
                    </a:cubicBezTo>
                    <a:cubicBezTo>
                      <a:pt x="8" y="6"/>
                      <a:pt x="10" y="2"/>
                      <a:pt x="6" y="0"/>
                    </a:cubicBezTo>
                    <a:cubicBezTo>
                      <a:pt x="4" y="1"/>
                      <a:pt x="4" y="5"/>
                      <a:pt x="0" y="5"/>
                    </a:cubicBezTo>
                    <a:cubicBezTo>
                      <a:pt x="0" y="11"/>
                      <a:pt x="1" y="18"/>
                      <a:pt x="6" y="2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32" name="Freeform 378"/>
              <p:cNvSpPr>
                <a:spLocks/>
              </p:cNvSpPr>
              <p:nvPr/>
            </p:nvSpPr>
            <p:spPr bwMode="auto">
              <a:xfrm>
                <a:off x="2718" y="1267"/>
                <a:ext cx="14" cy="33"/>
              </a:xfrm>
              <a:custGeom>
                <a:avLst/>
                <a:gdLst>
                  <a:gd name="T0" fmla="*/ 2 w 6"/>
                  <a:gd name="T1" fmla="*/ 5 h 14"/>
                  <a:gd name="T2" fmla="*/ 0 w 6"/>
                  <a:gd name="T3" fmla="*/ 10 h 14"/>
                  <a:gd name="T4" fmla="*/ 3 w 6"/>
                  <a:gd name="T5" fmla="*/ 14 h 14"/>
                  <a:gd name="T6" fmla="*/ 6 w 6"/>
                  <a:gd name="T7" fmla="*/ 14 h 14"/>
                  <a:gd name="T8" fmla="*/ 6 w 6"/>
                  <a:gd name="T9" fmla="*/ 0 h 14"/>
                  <a:gd name="T10" fmla="*/ 2 w 6"/>
                  <a:gd name="T11" fmla="*/ 5 h 14"/>
                </a:gdLst>
                <a:ahLst/>
                <a:cxnLst>
                  <a:cxn ang="0">
                    <a:pos x="T0" y="T1"/>
                  </a:cxn>
                  <a:cxn ang="0">
                    <a:pos x="T2" y="T3"/>
                  </a:cxn>
                  <a:cxn ang="0">
                    <a:pos x="T4" y="T5"/>
                  </a:cxn>
                  <a:cxn ang="0">
                    <a:pos x="T6" y="T7"/>
                  </a:cxn>
                  <a:cxn ang="0">
                    <a:pos x="T8" y="T9"/>
                  </a:cxn>
                  <a:cxn ang="0">
                    <a:pos x="T10" y="T11"/>
                  </a:cxn>
                </a:cxnLst>
                <a:rect l="0" t="0" r="r" b="b"/>
                <a:pathLst>
                  <a:path w="6" h="14">
                    <a:moveTo>
                      <a:pt x="2" y="5"/>
                    </a:moveTo>
                    <a:cubicBezTo>
                      <a:pt x="0" y="10"/>
                      <a:pt x="0" y="10"/>
                      <a:pt x="0" y="10"/>
                    </a:cubicBezTo>
                    <a:cubicBezTo>
                      <a:pt x="0" y="12"/>
                      <a:pt x="2" y="14"/>
                      <a:pt x="3" y="14"/>
                    </a:cubicBezTo>
                    <a:cubicBezTo>
                      <a:pt x="4" y="14"/>
                      <a:pt x="5" y="14"/>
                      <a:pt x="6" y="14"/>
                    </a:cubicBezTo>
                    <a:cubicBezTo>
                      <a:pt x="5" y="12"/>
                      <a:pt x="6" y="5"/>
                      <a:pt x="6" y="0"/>
                    </a:cubicBezTo>
                    <a:cubicBezTo>
                      <a:pt x="6" y="0"/>
                      <a:pt x="3" y="5"/>
                      <a:pt x="2"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33" name="Freeform 379"/>
              <p:cNvSpPr>
                <a:spLocks/>
              </p:cNvSpPr>
              <p:nvPr/>
            </p:nvSpPr>
            <p:spPr bwMode="auto">
              <a:xfrm>
                <a:off x="2831" y="986"/>
                <a:ext cx="16" cy="24"/>
              </a:xfrm>
              <a:custGeom>
                <a:avLst/>
                <a:gdLst>
                  <a:gd name="T0" fmla="*/ 7 w 7"/>
                  <a:gd name="T1" fmla="*/ 2 h 10"/>
                  <a:gd name="T2" fmla="*/ 4 w 7"/>
                  <a:gd name="T3" fmla="*/ 0 h 10"/>
                  <a:gd name="T4" fmla="*/ 0 w 7"/>
                  <a:gd name="T5" fmla="*/ 5 h 10"/>
                  <a:gd name="T6" fmla="*/ 7 w 7"/>
                  <a:gd name="T7" fmla="*/ 2 h 10"/>
                </a:gdLst>
                <a:ahLst/>
                <a:cxnLst>
                  <a:cxn ang="0">
                    <a:pos x="T0" y="T1"/>
                  </a:cxn>
                  <a:cxn ang="0">
                    <a:pos x="T2" y="T3"/>
                  </a:cxn>
                  <a:cxn ang="0">
                    <a:pos x="T4" y="T5"/>
                  </a:cxn>
                  <a:cxn ang="0">
                    <a:pos x="T6" y="T7"/>
                  </a:cxn>
                </a:cxnLst>
                <a:rect l="0" t="0" r="r" b="b"/>
                <a:pathLst>
                  <a:path w="7" h="10">
                    <a:moveTo>
                      <a:pt x="7" y="2"/>
                    </a:moveTo>
                    <a:cubicBezTo>
                      <a:pt x="7" y="1"/>
                      <a:pt x="5" y="1"/>
                      <a:pt x="4" y="0"/>
                    </a:cubicBezTo>
                    <a:cubicBezTo>
                      <a:pt x="2" y="1"/>
                      <a:pt x="1" y="3"/>
                      <a:pt x="0" y="5"/>
                    </a:cubicBezTo>
                    <a:cubicBezTo>
                      <a:pt x="4" y="10"/>
                      <a:pt x="7" y="4"/>
                      <a:pt x="7"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34" name="Freeform 380"/>
              <p:cNvSpPr>
                <a:spLocks/>
              </p:cNvSpPr>
              <p:nvPr/>
            </p:nvSpPr>
            <p:spPr bwMode="auto">
              <a:xfrm>
                <a:off x="3185" y="662"/>
                <a:ext cx="147" cy="104"/>
              </a:xfrm>
              <a:custGeom>
                <a:avLst/>
                <a:gdLst>
                  <a:gd name="T0" fmla="*/ 20 w 62"/>
                  <a:gd name="T1" fmla="*/ 43 h 44"/>
                  <a:gd name="T2" fmla="*/ 33 w 62"/>
                  <a:gd name="T3" fmla="*/ 42 h 44"/>
                  <a:gd name="T4" fmla="*/ 17 w 62"/>
                  <a:gd name="T5" fmla="*/ 29 h 44"/>
                  <a:gd name="T6" fmla="*/ 23 w 62"/>
                  <a:gd name="T7" fmla="*/ 21 h 44"/>
                  <a:gd name="T8" fmla="*/ 42 w 62"/>
                  <a:gd name="T9" fmla="*/ 12 h 44"/>
                  <a:gd name="T10" fmla="*/ 62 w 62"/>
                  <a:gd name="T11" fmla="*/ 0 h 44"/>
                  <a:gd name="T12" fmla="*/ 52 w 62"/>
                  <a:gd name="T13" fmla="*/ 0 h 44"/>
                  <a:gd name="T14" fmla="*/ 37 w 62"/>
                  <a:gd name="T15" fmla="*/ 4 h 44"/>
                  <a:gd name="T16" fmla="*/ 33 w 62"/>
                  <a:gd name="T17" fmla="*/ 4 h 44"/>
                  <a:gd name="T18" fmla="*/ 12 w 62"/>
                  <a:gd name="T19" fmla="*/ 12 h 44"/>
                  <a:gd name="T20" fmla="*/ 15 w 62"/>
                  <a:gd name="T21" fmla="*/ 16 h 44"/>
                  <a:gd name="T22" fmla="*/ 7 w 62"/>
                  <a:gd name="T23" fmla="*/ 20 h 44"/>
                  <a:gd name="T24" fmla="*/ 4 w 62"/>
                  <a:gd name="T25" fmla="*/ 24 h 44"/>
                  <a:gd name="T26" fmla="*/ 0 w 62"/>
                  <a:gd name="T27" fmla="*/ 35 h 44"/>
                  <a:gd name="T28" fmla="*/ 10 w 62"/>
                  <a:gd name="T29" fmla="*/ 41 h 44"/>
                  <a:gd name="T30" fmla="*/ 20 w 62"/>
                  <a:gd name="T31"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 h="44">
                    <a:moveTo>
                      <a:pt x="20" y="43"/>
                    </a:moveTo>
                    <a:cubicBezTo>
                      <a:pt x="23" y="43"/>
                      <a:pt x="28" y="44"/>
                      <a:pt x="33" y="42"/>
                    </a:cubicBezTo>
                    <a:cubicBezTo>
                      <a:pt x="28" y="41"/>
                      <a:pt x="17" y="34"/>
                      <a:pt x="17" y="29"/>
                    </a:cubicBezTo>
                    <a:cubicBezTo>
                      <a:pt x="17" y="27"/>
                      <a:pt x="23" y="23"/>
                      <a:pt x="23" y="21"/>
                    </a:cubicBezTo>
                    <a:cubicBezTo>
                      <a:pt x="23" y="21"/>
                      <a:pt x="33" y="12"/>
                      <a:pt x="42" y="12"/>
                    </a:cubicBezTo>
                    <a:cubicBezTo>
                      <a:pt x="48" y="12"/>
                      <a:pt x="62" y="1"/>
                      <a:pt x="62" y="0"/>
                    </a:cubicBezTo>
                    <a:cubicBezTo>
                      <a:pt x="52" y="0"/>
                      <a:pt x="52" y="0"/>
                      <a:pt x="52" y="0"/>
                    </a:cubicBezTo>
                    <a:cubicBezTo>
                      <a:pt x="49" y="5"/>
                      <a:pt x="43" y="1"/>
                      <a:pt x="37" y="4"/>
                    </a:cubicBezTo>
                    <a:cubicBezTo>
                      <a:pt x="33" y="4"/>
                      <a:pt x="33" y="4"/>
                      <a:pt x="33" y="4"/>
                    </a:cubicBezTo>
                    <a:cubicBezTo>
                      <a:pt x="27" y="6"/>
                      <a:pt x="17" y="12"/>
                      <a:pt x="12" y="12"/>
                    </a:cubicBezTo>
                    <a:cubicBezTo>
                      <a:pt x="12" y="12"/>
                      <a:pt x="14" y="15"/>
                      <a:pt x="15" y="16"/>
                    </a:cubicBezTo>
                    <a:cubicBezTo>
                      <a:pt x="12" y="18"/>
                      <a:pt x="11" y="18"/>
                      <a:pt x="7" y="20"/>
                    </a:cubicBezTo>
                    <a:cubicBezTo>
                      <a:pt x="11" y="23"/>
                      <a:pt x="11" y="24"/>
                      <a:pt x="4" y="24"/>
                    </a:cubicBezTo>
                    <a:cubicBezTo>
                      <a:pt x="7" y="28"/>
                      <a:pt x="3" y="33"/>
                      <a:pt x="0" y="35"/>
                    </a:cubicBezTo>
                    <a:cubicBezTo>
                      <a:pt x="3" y="37"/>
                      <a:pt x="5" y="40"/>
                      <a:pt x="10" y="41"/>
                    </a:cubicBezTo>
                    <a:cubicBezTo>
                      <a:pt x="10" y="40"/>
                      <a:pt x="16" y="43"/>
                      <a:pt x="20" y="4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35" name="Freeform 381"/>
              <p:cNvSpPr>
                <a:spLocks/>
              </p:cNvSpPr>
              <p:nvPr/>
            </p:nvSpPr>
            <p:spPr bwMode="auto">
              <a:xfrm>
                <a:off x="2484" y="967"/>
                <a:ext cx="132" cy="173"/>
              </a:xfrm>
              <a:custGeom>
                <a:avLst/>
                <a:gdLst>
                  <a:gd name="T0" fmla="*/ 10 w 56"/>
                  <a:gd name="T1" fmla="*/ 10 h 73"/>
                  <a:gd name="T2" fmla="*/ 10 w 56"/>
                  <a:gd name="T3" fmla="*/ 20 h 73"/>
                  <a:gd name="T4" fmla="*/ 14 w 56"/>
                  <a:gd name="T5" fmla="*/ 30 h 73"/>
                  <a:gd name="T6" fmla="*/ 20 w 56"/>
                  <a:gd name="T7" fmla="*/ 23 h 73"/>
                  <a:gd name="T8" fmla="*/ 17 w 56"/>
                  <a:gd name="T9" fmla="*/ 31 h 73"/>
                  <a:gd name="T10" fmla="*/ 24 w 56"/>
                  <a:gd name="T11" fmla="*/ 34 h 73"/>
                  <a:gd name="T12" fmla="*/ 29 w 56"/>
                  <a:gd name="T13" fmla="*/ 41 h 73"/>
                  <a:gd name="T14" fmla="*/ 18 w 56"/>
                  <a:gd name="T15" fmla="*/ 50 h 73"/>
                  <a:gd name="T16" fmla="*/ 16 w 56"/>
                  <a:gd name="T17" fmla="*/ 58 h 73"/>
                  <a:gd name="T18" fmla="*/ 26 w 56"/>
                  <a:gd name="T19" fmla="*/ 62 h 73"/>
                  <a:gd name="T20" fmla="*/ 30 w 56"/>
                  <a:gd name="T21" fmla="*/ 59 h 73"/>
                  <a:gd name="T22" fmla="*/ 14 w 56"/>
                  <a:gd name="T23" fmla="*/ 73 h 73"/>
                  <a:gd name="T24" fmla="*/ 25 w 56"/>
                  <a:gd name="T25" fmla="*/ 69 h 73"/>
                  <a:gd name="T26" fmla="*/ 25 w 56"/>
                  <a:gd name="T27" fmla="*/ 67 h 73"/>
                  <a:gd name="T28" fmla="*/ 50 w 56"/>
                  <a:gd name="T29" fmla="*/ 67 h 73"/>
                  <a:gd name="T30" fmla="*/ 54 w 56"/>
                  <a:gd name="T31" fmla="*/ 61 h 73"/>
                  <a:gd name="T32" fmla="*/ 51 w 56"/>
                  <a:gd name="T33" fmla="*/ 58 h 73"/>
                  <a:gd name="T34" fmla="*/ 55 w 56"/>
                  <a:gd name="T35" fmla="*/ 56 h 73"/>
                  <a:gd name="T36" fmla="*/ 56 w 56"/>
                  <a:gd name="T37" fmla="*/ 49 h 73"/>
                  <a:gd name="T38" fmla="*/ 49 w 56"/>
                  <a:gd name="T39" fmla="*/ 48 h 73"/>
                  <a:gd name="T40" fmla="*/ 49 w 56"/>
                  <a:gd name="T41" fmla="*/ 45 h 73"/>
                  <a:gd name="T42" fmla="*/ 45 w 56"/>
                  <a:gd name="T43" fmla="*/ 41 h 73"/>
                  <a:gd name="T44" fmla="*/ 40 w 56"/>
                  <a:gd name="T45" fmla="*/ 34 h 73"/>
                  <a:gd name="T46" fmla="*/ 39 w 56"/>
                  <a:gd name="T47" fmla="*/ 31 h 73"/>
                  <a:gd name="T48" fmla="*/ 32 w 56"/>
                  <a:gd name="T49" fmla="*/ 21 h 73"/>
                  <a:gd name="T50" fmla="*/ 24 w 56"/>
                  <a:gd name="T51" fmla="*/ 19 h 73"/>
                  <a:gd name="T52" fmla="*/ 34 w 56"/>
                  <a:gd name="T53" fmla="*/ 15 h 73"/>
                  <a:gd name="T54" fmla="*/ 34 w 56"/>
                  <a:gd name="T55" fmla="*/ 11 h 73"/>
                  <a:gd name="T56" fmla="*/ 22 w 56"/>
                  <a:gd name="T57" fmla="*/ 3 h 73"/>
                  <a:gd name="T58" fmla="*/ 8 w 56"/>
                  <a:gd name="T59" fmla="*/ 1 h 73"/>
                  <a:gd name="T60" fmla="*/ 10 w 56"/>
                  <a:gd name="T61" fmla="*/ 3 h 73"/>
                  <a:gd name="T62" fmla="*/ 10 w 56"/>
                  <a:gd name="T63" fmla="*/ 4 h 73"/>
                  <a:gd name="T64" fmla="*/ 8 w 56"/>
                  <a:gd name="T65" fmla="*/ 5 h 73"/>
                  <a:gd name="T66" fmla="*/ 10 w 56"/>
                  <a:gd name="T67" fmla="*/ 1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 h="73">
                    <a:moveTo>
                      <a:pt x="10" y="10"/>
                    </a:moveTo>
                    <a:cubicBezTo>
                      <a:pt x="10" y="12"/>
                      <a:pt x="8" y="20"/>
                      <a:pt x="10" y="20"/>
                    </a:cubicBezTo>
                    <a:cubicBezTo>
                      <a:pt x="10" y="23"/>
                      <a:pt x="9" y="22"/>
                      <a:pt x="14" y="30"/>
                    </a:cubicBezTo>
                    <a:cubicBezTo>
                      <a:pt x="15" y="28"/>
                      <a:pt x="17" y="25"/>
                      <a:pt x="20" y="23"/>
                    </a:cubicBezTo>
                    <a:cubicBezTo>
                      <a:pt x="20" y="26"/>
                      <a:pt x="17" y="27"/>
                      <a:pt x="17" y="31"/>
                    </a:cubicBezTo>
                    <a:cubicBezTo>
                      <a:pt x="17" y="33"/>
                      <a:pt x="20" y="34"/>
                      <a:pt x="24" y="34"/>
                    </a:cubicBezTo>
                    <a:cubicBezTo>
                      <a:pt x="24" y="38"/>
                      <a:pt x="26" y="39"/>
                      <a:pt x="29" y="41"/>
                    </a:cubicBezTo>
                    <a:cubicBezTo>
                      <a:pt x="26" y="46"/>
                      <a:pt x="21" y="43"/>
                      <a:pt x="18" y="50"/>
                    </a:cubicBezTo>
                    <a:cubicBezTo>
                      <a:pt x="18" y="50"/>
                      <a:pt x="16" y="55"/>
                      <a:pt x="16" y="58"/>
                    </a:cubicBezTo>
                    <a:cubicBezTo>
                      <a:pt x="16" y="60"/>
                      <a:pt x="25" y="62"/>
                      <a:pt x="26" y="62"/>
                    </a:cubicBezTo>
                    <a:cubicBezTo>
                      <a:pt x="27" y="62"/>
                      <a:pt x="29" y="61"/>
                      <a:pt x="30" y="59"/>
                    </a:cubicBezTo>
                    <a:cubicBezTo>
                      <a:pt x="28" y="66"/>
                      <a:pt x="14" y="62"/>
                      <a:pt x="14" y="73"/>
                    </a:cubicBezTo>
                    <a:cubicBezTo>
                      <a:pt x="15" y="70"/>
                      <a:pt x="21" y="69"/>
                      <a:pt x="25" y="69"/>
                    </a:cubicBezTo>
                    <a:cubicBezTo>
                      <a:pt x="25" y="68"/>
                      <a:pt x="25" y="68"/>
                      <a:pt x="25" y="67"/>
                    </a:cubicBezTo>
                    <a:cubicBezTo>
                      <a:pt x="50" y="67"/>
                      <a:pt x="50" y="67"/>
                      <a:pt x="50" y="67"/>
                    </a:cubicBezTo>
                    <a:cubicBezTo>
                      <a:pt x="52" y="64"/>
                      <a:pt x="51" y="62"/>
                      <a:pt x="54" y="61"/>
                    </a:cubicBezTo>
                    <a:cubicBezTo>
                      <a:pt x="53" y="60"/>
                      <a:pt x="51" y="60"/>
                      <a:pt x="51" y="58"/>
                    </a:cubicBezTo>
                    <a:cubicBezTo>
                      <a:pt x="51" y="57"/>
                      <a:pt x="54" y="56"/>
                      <a:pt x="55" y="56"/>
                    </a:cubicBezTo>
                    <a:cubicBezTo>
                      <a:pt x="54" y="53"/>
                      <a:pt x="55" y="52"/>
                      <a:pt x="56" y="49"/>
                    </a:cubicBezTo>
                    <a:cubicBezTo>
                      <a:pt x="54" y="48"/>
                      <a:pt x="53" y="47"/>
                      <a:pt x="49" y="48"/>
                    </a:cubicBezTo>
                    <a:cubicBezTo>
                      <a:pt x="49" y="47"/>
                      <a:pt x="49" y="46"/>
                      <a:pt x="49" y="45"/>
                    </a:cubicBezTo>
                    <a:cubicBezTo>
                      <a:pt x="47" y="45"/>
                      <a:pt x="45" y="44"/>
                      <a:pt x="45" y="41"/>
                    </a:cubicBezTo>
                    <a:cubicBezTo>
                      <a:pt x="42" y="40"/>
                      <a:pt x="42" y="38"/>
                      <a:pt x="40" y="34"/>
                    </a:cubicBezTo>
                    <a:cubicBezTo>
                      <a:pt x="38" y="34"/>
                      <a:pt x="39" y="32"/>
                      <a:pt x="39" y="31"/>
                    </a:cubicBezTo>
                    <a:cubicBezTo>
                      <a:pt x="39" y="27"/>
                      <a:pt x="32" y="24"/>
                      <a:pt x="32" y="21"/>
                    </a:cubicBezTo>
                    <a:cubicBezTo>
                      <a:pt x="31" y="21"/>
                      <a:pt x="25" y="21"/>
                      <a:pt x="24" y="19"/>
                    </a:cubicBezTo>
                    <a:cubicBezTo>
                      <a:pt x="26" y="19"/>
                      <a:pt x="34" y="16"/>
                      <a:pt x="34" y="15"/>
                    </a:cubicBezTo>
                    <a:cubicBezTo>
                      <a:pt x="34" y="14"/>
                      <a:pt x="34" y="13"/>
                      <a:pt x="34" y="11"/>
                    </a:cubicBezTo>
                    <a:cubicBezTo>
                      <a:pt x="0" y="10"/>
                      <a:pt x="22" y="8"/>
                      <a:pt x="22" y="3"/>
                    </a:cubicBezTo>
                    <a:cubicBezTo>
                      <a:pt x="14" y="3"/>
                      <a:pt x="9" y="0"/>
                      <a:pt x="8" y="1"/>
                    </a:cubicBezTo>
                    <a:cubicBezTo>
                      <a:pt x="8" y="2"/>
                      <a:pt x="9" y="2"/>
                      <a:pt x="10" y="3"/>
                    </a:cubicBezTo>
                    <a:cubicBezTo>
                      <a:pt x="10" y="4"/>
                      <a:pt x="10" y="4"/>
                      <a:pt x="10" y="4"/>
                    </a:cubicBezTo>
                    <a:cubicBezTo>
                      <a:pt x="10" y="4"/>
                      <a:pt x="9" y="5"/>
                      <a:pt x="8" y="5"/>
                    </a:cubicBezTo>
                    <a:cubicBezTo>
                      <a:pt x="7" y="6"/>
                      <a:pt x="10" y="6"/>
                      <a:pt x="10" y="1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36" name="Freeform 382"/>
              <p:cNvSpPr>
                <a:spLocks/>
              </p:cNvSpPr>
              <p:nvPr/>
            </p:nvSpPr>
            <p:spPr bwMode="auto">
              <a:xfrm>
                <a:off x="3093" y="1414"/>
                <a:ext cx="31" cy="26"/>
              </a:xfrm>
              <a:custGeom>
                <a:avLst/>
                <a:gdLst>
                  <a:gd name="T0" fmla="*/ 11 w 13"/>
                  <a:gd name="T1" fmla="*/ 2 h 11"/>
                  <a:gd name="T2" fmla="*/ 13 w 13"/>
                  <a:gd name="T3" fmla="*/ 0 h 11"/>
                  <a:gd name="T4" fmla="*/ 0 w 13"/>
                  <a:gd name="T5" fmla="*/ 6 h 11"/>
                  <a:gd name="T6" fmla="*/ 2 w 13"/>
                  <a:gd name="T7" fmla="*/ 11 h 11"/>
                  <a:gd name="T8" fmla="*/ 11 w 13"/>
                  <a:gd name="T9" fmla="*/ 2 h 11"/>
                </a:gdLst>
                <a:ahLst/>
                <a:cxnLst>
                  <a:cxn ang="0">
                    <a:pos x="T0" y="T1"/>
                  </a:cxn>
                  <a:cxn ang="0">
                    <a:pos x="T2" y="T3"/>
                  </a:cxn>
                  <a:cxn ang="0">
                    <a:pos x="T4" y="T5"/>
                  </a:cxn>
                  <a:cxn ang="0">
                    <a:pos x="T6" y="T7"/>
                  </a:cxn>
                  <a:cxn ang="0">
                    <a:pos x="T8" y="T9"/>
                  </a:cxn>
                </a:cxnLst>
                <a:rect l="0" t="0" r="r" b="b"/>
                <a:pathLst>
                  <a:path w="13" h="11">
                    <a:moveTo>
                      <a:pt x="11" y="2"/>
                    </a:moveTo>
                    <a:cubicBezTo>
                      <a:pt x="12" y="2"/>
                      <a:pt x="13" y="1"/>
                      <a:pt x="13" y="0"/>
                    </a:cubicBezTo>
                    <a:cubicBezTo>
                      <a:pt x="9" y="1"/>
                      <a:pt x="2" y="5"/>
                      <a:pt x="0" y="6"/>
                    </a:cubicBezTo>
                    <a:cubicBezTo>
                      <a:pt x="2" y="11"/>
                      <a:pt x="2" y="11"/>
                      <a:pt x="2" y="11"/>
                    </a:cubicBezTo>
                    <a:cubicBezTo>
                      <a:pt x="8" y="9"/>
                      <a:pt x="11" y="7"/>
                      <a:pt x="11"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37" name="Freeform 383"/>
              <p:cNvSpPr>
                <a:spLocks/>
              </p:cNvSpPr>
              <p:nvPr/>
            </p:nvSpPr>
            <p:spPr bwMode="auto">
              <a:xfrm>
                <a:off x="3292" y="2354"/>
                <a:ext cx="129" cy="271"/>
              </a:xfrm>
              <a:custGeom>
                <a:avLst/>
                <a:gdLst>
                  <a:gd name="T0" fmla="*/ 46 w 55"/>
                  <a:gd name="T1" fmla="*/ 0 h 115"/>
                  <a:gd name="T2" fmla="*/ 31 w 55"/>
                  <a:gd name="T3" fmla="*/ 25 h 115"/>
                  <a:gd name="T4" fmla="*/ 28 w 55"/>
                  <a:gd name="T5" fmla="*/ 25 h 115"/>
                  <a:gd name="T6" fmla="*/ 28 w 55"/>
                  <a:gd name="T7" fmla="*/ 29 h 115"/>
                  <a:gd name="T8" fmla="*/ 20 w 55"/>
                  <a:gd name="T9" fmla="*/ 34 h 115"/>
                  <a:gd name="T10" fmla="*/ 11 w 55"/>
                  <a:gd name="T11" fmla="*/ 36 h 115"/>
                  <a:gd name="T12" fmla="*/ 7 w 55"/>
                  <a:gd name="T13" fmla="*/ 51 h 115"/>
                  <a:gd name="T14" fmla="*/ 11 w 55"/>
                  <a:gd name="T15" fmla="*/ 65 h 115"/>
                  <a:gd name="T16" fmla="*/ 0 w 55"/>
                  <a:gd name="T17" fmla="*/ 82 h 115"/>
                  <a:gd name="T18" fmla="*/ 0 w 55"/>
                  <a:gd name="T19" fmla="*/ 91 h 115"/>
                  <a:gd name="T20" fmla="*/ 3 w 55"/>
                  <a:gd name="T21" fmla="*/ 94 h 115"/>
                  <a:gd name="T22" fmla="*/ 0 w 55"/>
                  <a:gd name="T23" fmla="*/ 98 h 115"/>
                  <a:gd name="T24" fmla="*/ 8 w 55"/>
                  <a:gd name="T25" fmla="*/ 113 h 115"/>
                  <a:gd name="T26" fmla="*/ 11 w 55"/>
                  <a:gd name="T27" fmla="*/ 115 h 115"/>
                  <a:gd name="T28" fmla="*/ 28 w 55"/>
                  <a:gd name="T29" fmla="*/ 91 h 115"/>
                  <a:gd name="T30" fmla="*/ 39 w 55"/>
                  <a:gd name="T31" fmla="*/ 68 h 115"/>
                  <a:gd name="T32" fmla="*/ 46 w 55"/>
                  <a:gd name="T33" fmla="*/ 44 h 115"/>
                  <a:gd name="T34" fmla="*/ 49 w 55"/>
                  <a:gd name="T35" fmla="*/ 39 h 115"/>
                  <a:gd name="T36" fmla="*/ 55 w 55"/>
                  <a:gd name="T37" fmla="*/ 26 h 115"/>
                  <a:gd name="T38" fmla="*/ 55 w 55"/>
                  <a:gd name="T39" fmla="*/ 11 h 115"/>
                  <a:gd name="T40" fmla="*/ 46 w 55"/>
                  <a:gd name="T4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15">
                    <a:moveTo>
                      <a:pt x="46" y="0"/>
                    </a:moveTo>
                    <a:cubicBezTo>
                      <a:pt x="43" y="6"/>
                      <a:pt x="39" y="25"/>
                      <a:pt x="31" y="25"/>
                    </a:cubicBezTo>
                    <a:cubicBezTo>
                      <a:pt x="30" y="25"/>
                      <a:pt x="29" y="25"/>
                      <a:pt x="28" y="25"/>
                    </a:cubicBezTo>
                    <a:cubicBezTo>
                      <a:pt x="28" y="26"/>
                      <a:pt x="28" y="28"/>
                      <a:pt x="28" y="29"/>
                    </a:cubicBezTo>
                    <a:cubicBezTo>
                      <a:pt x="25" y="30"/>
                      <a:pt x="23" y="34"/>
                      <a:pt x="20" y="34"/>
                    </a:cubicBezTo>
                    <a:cubicBezTo>
                      <a:pt x="16" y="34"/>
                      <a:pt x="15" y="36"/>
                      <a:pt x="11" y="36"/>
                    </a:cubicBezTo>
                    <a:cubicBezTo>
                      <a:pt x="7" y="51"/>
                      <a:pt x="7" y="51"/>
                      <a:pt x="7" y="51"/>
                    </a:cubicBezTo>
                    <a:cubicBezTo>
                      <a:pt x="7" y="56"/>
                      <a:pt x="11" y="58"/>
                      <a:pt x="11" y="65"/>
                    </a:cubicBezTo>
                    <a:cubicBezTo>
                      <a:pt x="11" y="69"/>
                      <a:pt x="7" y="82"/>
                      <a:pt x="0" y="82"/>
                    </a:cubicBezTo>
                    <a:cubicBezTo>
                      <a:pt x="3" y="87"/>
                      <a:pt x="0" y="86"/>
                      <a:pt x="0" y="91"/>
                    </a:cubicBezTo>
                    <a:cubicBezTo>
                      <a:pt x="0" y="92"/>
                      <a:pt x="2" y="94"/>
                      <a:pt x="3" y="94"/>
                    </a:cubicBezTo>
                    <a:cubicBezTo>
                      <a:pt x="2" y="96"/>
                      <a:pt x="0" y="95"/>
                      <a:pt x="0" y="98"/>
                    </a:cubicBezTo>
                    <a:cubicBezTo>
                      <a:pt x="0" y="105"/>
                      <a:pt x="1" y="113"/>
                      <a:pt x="8" y="113"/>
                    </a:cubicBezTo>
                    <a:cubicBezTo>
                      <a:pt x="8" y="114"/>
                      <a:pt x="11" y="115"/>
                      <a:pt x="11" y="115"/>
                    </a:cubicBezTo>
                    <a:cubicBezTo>
                      <a:pt x="23" y="115"/>
                      <a:pt x="28" y="106"/>
                      <a:pt x="28" y="91"/>
                    </a:cubicBezTo>
                    <a:cubicBezTo>
                      <a:pt x="33" y="91"/>
                      <a:pt x="39" y="73"/>
                      <a:pt x="39" y="68"/>
                    </a:cubicBezTo>
                    <a:cubicBezTo>
                      <a:pt x="39" y="59"/>
                      <a:pt x="46" y="53"/>
                      <a:pt x="46" y="44"/>
                    </a:cubicBezTo>
                    <a:cubicBezTo>
                      <a:pt x="48" y="44"/>
                      <a:pt x="49" y="40"/>
                      <a:pt x="49" y="39"/>
                    </a:cubicBezTo>
                    <a:cubicBezTo>
                      <a:pt x="49" y="34"/>
                      <a:pt x="55" y="31"/>
                      <a:pt x="55" y="26"/>
                    </a:cubicBezTo>
                    <a:cubicBezTo>
                      <a:pt x="55" y="19"/>
                      <a:pt x="52" y="15"/>
                      <a:pt x="55" y="11"/>
                    </a:cubicBezTo>
                    <a:cubicBezTo>
                      <a:pt x="52" y="9"/>
                      <a:pt x="47" y="6"/>
                      <a:pt x="46"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38" name="Freeform 384"/>
              <p:cNvSpPr>
                <a:spLocks noEditPoints="1"/>
              </p:cNvSpPr>
              <p:nvPr/>
            </p:nvSpPr>
            <p:spPr bwMode="auto">
              <a:xfrm>
                <a:off x="2311" y="636"/>
                <a:ext cx="2641" cy="2173"/>
              </a:xfrm>
              <a:custGeom>
                <a:avLst/>
                <a:gdLst>
                  <a:gd name="T0" fmla="*/ 822 w 1118"/>
                  <a:gd name="T1" fmla="*/ 594 h 920"/>
                  <a:gd name="T2" fmla="*/ 813 w 1118"/>
                  <a:gd name="T3" fmla="*/ 527 h 920"/>
                  <a:gd name="T4" fmla="*/ 877 w 1118"/>
                  <a:gd name="T5" fmla="*/ 520 h 920"/>
                  <a:gd name="T6" fmla="*/ 893 w 1118"/>
                  <a:gd name="T7" fmla="*/ 434 h 920"/>
                  <a:gd name="T8" fmla="*/ 920 w 1118"/>
                  <a:gd name="T9" fmla="*/ 351 h 920"/>
                  <a:gd name="T10" fmla="*/ 883 w 1118"/>
                  <a:gd name="T11" fmla="*/ 297 h 920"/>
                  <a:gd name="T12" fmla="*/ 935 w 1118"/>
                  <a:gd name="T13" fmla="*/ 307 h 920"/>
                  <a:gd name="T14" fmla="*/ 939 w 1118"/>
                  <a:gd name="T15" fmla="*/ 292 h 920"/>
                  <a:gd name="T16" fmla="*/ 977 w 1118"/>
                  <a:gd name="T17" fmla="*/ 219 h 920"/>
                  <a:gd name="T18" fmla="*/ 953 w 1118"/>
                  <a:gd name="T19" fmla="*/ 133 h 920"/>
                  <a:gd name="T20" fmla="*/ 1020 w 1118"/>
                  <a:gd name="T21" fmla="*/ 121 h 920"/>
                  <a:gd name="T22" fmla="*/ 1057 w 1118"/>
                  <a:gd name="T23" fmla="*/ 173 h 920"/>
                  <a:gd name="T24" fmla="*/ 1076 w 1118"/>
                  <a:gd name="T25" fmla="*/ 112 h 920"/>
                  <a:gd name="T26" fmla="*/ 1111 w 1118"/>
                  <a:gd name="T27" fmla="*/ 89 h 920"/>
                  <a:gd name="T28" fmla="*/ 933 w 1118"/>
                  <a:gd name="T29" fmla="*/ 59 h 920"/>
                  <a:gd name="T30" fmla="*/ 832 w 1118"/>
                  <a:gd name="T31" fmla="*/ 44 h 920"/>
                  <a:gd name="T32" fmla="*/ 770 w 1118"/>
                  <a:gd name="T33" fmla="*/ 50 h 920"/>
                  <a:gd name="T34" fmla="*/ 663 w 1118"/>
                  <a:gd name="T35" fmla="*/ 31 h 920"/>
                  <a:gd name="T36" fmla="*/ 594 w 1118"/>
                  <a:gd name="T37" fmla="*/ 2 h 920"/>
                  <a:gd name="T38" fmla="*/ 503 w 1118"/>
                  <a:gd name="T39" fmla="*/ 36 h 920"/>
                  <a:gd name="T40" fmla="*/ 497 w 1118"/>
                  <a:gd name="T41" fmla="*/ 66 h 920"/>
                  <a:gd name="T42" fmla="*/ 453 w 1118"/>
                  <a:gd name="T43" fmla="*/ 42 h 920"/>
                  <a:gd name="T44" fmla="*/ 378 w 1118"/>
                  <a:gd name="T45" fmla="*/ 69 h 920"/>
                  <a:gd name="T46" fmla="*/ 339 w 1118"/>
                  <a:gd name="T47" fmla="*/ 82 h 920"/>
                  <a:gd name="T48" fmla="*/ 327 w 1118"/>
                  <a:gd name="T49" fmla="*/ 73 h 920"/>
                  <a:gd name="T50" fmla="*/ 203 w 1118"/>
                  <a:gd name="T51" fmla="*/ 64 h 920"/>
                  <a:gd name="T52" fmla="*/ 146 w 1118"/>
                  <a:gd name="T53" fmla="*/ 116 h 920"/>
                  <a:gd name="T54" fmla="*/ 222 w 1118"/>
                  <a:gd name="T55" fmla="*/ 134 h 920"/>
                  <a:gd name="T56" fmla="*/ 243 w 1118"/>
                  <a:gd name="T57" fmla="*/ 130 h 920"/>
                  <a:gd name="T58" fmla="*/ 239 w 1118"/>
                  <a:gd name="T59" fmla="*/ 169 h 920"/>
                  <a:gd name="T60" fmla="*/ 178 w 1118"/>
                  <a:gd name="T61" fmla="*/ 154 h 920"/>
                  <a:gd name="T62" fmla="*/ 110 w 1118"/>
                  <a:gd name="T63" fmla="*/ 214 h 920"/>
                  <a:gd name="T64" fmla="*/ 58 w 1118"/>
                  <a:gd name="T65" fmla="*/ 302 h 920"/>
                  <a:gd name="T66" fmla="*/ 168 w 1118"/>
                  <a:gd name="T67" fmla="*/ 262 h 920"/>
                  <a:gd name="T68" fmla="*/ 230 w 1118"/>
                  <a:gd name="T69" fmla="*/ 323 h 920"/>
                  <a:gd name="T70" fmla="*/ 195 w 1118"/>
                  <a:gd name="T71" fmla="*/ 254 h 920"/>
                  <a:gd name="T72" fmla="*/ 258 w 1118"/>
                  <a:gd name="T73" fmla="*/ 321 h 920"/>
                  <a:gd name="T74" fmla="*/ 288 w 1118"/>
                  <a:gd name="T75" fmla="*/ 288 h 920"/>
                  <a:gd name="T76" fmla="*/ 310 w 1118"/>
                  <a:gd name="T77" fmla="*/ 239 h 920"/>
                  <a:gd name="T78" fmla="*/ 352 w 1118"/>
                  <a:gd name="T79" fmla="*/ 237 h 920"/>
                  <a:gd name="T80" fmla="*/ 359 w 1118"/>
                  <a:gd name="T81" fmla="*/ 283 h 920"/>
                  <a:gd name="T82" fmla="*/ 285 w 1118"/>
                  <a:gd name="T83" fmla="*/ 296 h 920"/>
                  <a:gd name="T84" fmla="*/ 349 w 1118"/>
                  <a:gd name="T85" fmla="*/ 321 h 920"/>
                  <a:gd name="T86" fmla="*/ 306 w 1118"/>
                  <a:gd name="T87" fmla="*/ 370 h 920"/>
                  <a:gd name="T88" fmla="*/ 197 w 1118"/>
                  <a:gd name="T89" fmla="*/ 353 h 920"/>
                  <a:gd name="T90" fmla="*/ 119 w 1118"/>
                  <a:gd name="T91" fmla="*/ 328 h 920"/>
                  <a:gd name="T92" fmla="*/ 31 w 1118"/>
                  <a:gd name="T93" fmla="*/ 399 h 920"/>
                  <a:gd name="T94" fmla="*/ 4 w 1118"/>
                  <a:gd name="T95" fmla="*/ 517 h 920"/>
                  <a:gd name="T96" fmla="*/ 154 w 1118"/>
                  <a:gd name="T97" fmla="*/ 578 h 920"/>
                  <a:gd name="T98" fmla="*/ 181 w 1118"/>
                  <a:gd name="T99" fmla="*/ 636 h 920"/>
                  <a:gd name="T100" fmla="*/ 200 w 1118"/>
                  <a:gd name="T101" fmla="*/ 778 h 920"/>
                  <a:gd name="T102" fmla="*/ 249 w 1118"/>
                  <a:gd name="T103" fmla="*/ 920 h 920"/>
                  <a:gd name="T104" fmla="*/ 351 w 1118"/>
                  <a:gd name="T105" fmla="*/ 839 h 920"/>
                  <a:gd name="T106" fmla="*/ 390 w 1118"/>
                  <a:gd name="T107" fmla="*/ 675 h 920"/>
                  <a:gd name="T108" fmla="*/ 429 w 1118"/>
                  <a:gd name="T109" fmla="*/ 538 h 920"/>
                  <a:gd name="T110" fmla="*/ 374 w 1118"/>
                  <a:gd name="T111" fmla="*/ 452 h 920"/>
                  <a:gd name="T112" fmla="*/ 356 w 1118"/>
                  <a:gd name="T113" fmla="*/ 397 h 920"/>
                  <a:gd name="T114" fmla="*/ 483 w 1118"/>
                  <a:gd name="T115" fmla="*/ 492 h 920"/>
                  <a:gd name="T116" fmla="*/ 463 w 1118"/>
                  <a:gd name="T117" fmla="*/ 408 h 920"/>
                  <a:gd name="T118" fmla="*/ 516 w 1118"/>
                  <a:gd name="T119" fmla="*/ 416 h 920"/>
                  <a:gd name="T120" fmla="*/ 633 w 1118"/>
                  <a:gd name="T121" fmla="*/ 506 h 920"/>
                  <a:gd name="T122" fmla="*/ 673 w 1118"/>
                  <a:gd name="T123" fmla="*/ 496 h 920"/>
                  <a:gd name="T124" fmla="*/ 765 w 1118"/>
                  <a:gd name="T125" fmla="*/ 468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8" h="920">
                    <a:moveTo>
                      <a:pt x="786" y="482"/>
                    </a:moveTo>
                    <a:cubicBezTo>
                      <a:pt x="790" y="492"/>
                      <a:pt x="794" y="497"/>
                      <a:pt x="797" y="509"/>
                    </a:cubicBezTo>
                    <a:cubicBezTo>
                      <a:pt x="798" y="511"/>
                      <a:pt x="800" y="520"/>
                      <a:pt x="798" y="521"/>
                    </a:cubicBezTo>
                    <a:cubicBezTo>
                      <a:pt x="798" y="525"/>
                      <a:pt x="798" y="525"/>
                      <a:pt x="798" y="530"/>
                    </a:cubicBezTo>
                    <a:cubicBezTo>
                      <a:pt x="800" y="530"/>
                      <a:pt x="802" y="549"/>
                      <a:pt x="802" y="551"/>
                    </a:cubicBezTo>
                    <a:cubicBezTo>
                      <a:pt x="802" y="553"/>
                      <a:pt x="802" y="555"/>
                      <a:pt x="802" y="559"/>
                    </a:cubicBezTo>
                    <a:cubicBezTo>
                      <a:pt x="803" y="560"/>
                      <a:pt x="804" y="559"/>
                      <a:pt x="806" y="559"/>
                    </a:cubicBezTo>
                    <a:cubicBezTo>
                      <a:pt x="811" y="565"/>
                      <a:pt x="816" y="567"/>
                      <a:pt x="818" y="574"/>
                    </a:cubicBezTo>
                    <a:cubicBezTo>
                      <a:pt x="818" y="574"/>
                      <a:pt x="818" y="574"/>
                      <a:pt x="818" y="574"/>
                    </a:cubicBezTo>
                    <a:cubicBezTo>
                      <a:pt x="818" y="576"/>
                      <a:pt x="817" y="585"/>
                      <a:pt x="817" y="586"/>
                    </a:cubicBezTo>
                    <a:cubicBezTo>
                      <a:pt x="817" y="589"/>
                      <a:pt x="820" y="590"/>
                      <a:pt x="822" y="594"/>
                    </a:cubicBezTo>
                    <a:cubicBezTo>
                      <a:pt x="826" y="600"/>
                      <a:pt x="830" y="605"/>
                      <a:pt x="838" y="610"/>
                    </a:cubicBezTo>
                    <a:cubicBezTo>
                      <a:pt x="840" y="612"/>
                      <a:pt x="843" y="612"/>
                      <a:pt x="845" y="612"/>
                    </a:cubicBezTo>
                    <a:cubicBezTo>
                      <a:pt x="845" y="606"/>
                      <a:pt x="845" y="606"/>
                      <a:pt x="845" y="606"/>
                    </a:cubicBezTo>
                    <a:cubicBezTo>
                      <a:pt x="843" y="603"/>
                      <a:pt x="840" y="601"/>
                      <a:pt x="840" y="595"/>
                    </a:cubicBezTo>
                    <a:cubicBezTo>
                      <a:pt x="840" y="580"/>
                      <a:pt x="840" y="580"/>
                      <a:pt x="840" y="580"/>
                    </a:cubicBezTo>
                    <a:cubicBezTo>
                      <a:pt x="837" y="579"/>
                      <a:pt x="836" y="576"/>
                      <a:pt x="834" y="573"/>
                    </a:cubicBezTo>
                    <a:cubicBezTo>
                      <a:pt x="833" y="574"/>
                      <a:pt x="832" y="574"/>
                      <a:pt x="831" y="575"/>
                    </a:cubicBezTo>
                    <a:cubicBezTo>
                      <a:pt x="825" y="571"/>
                      <a:pt x="817" y="563"/>
                      <a:pt x="815" y="557"/>
                    </a:cubicBezTo>
                    <a:cubicBezTo>
                      <a:pt x="815" y="557"/>
                      <a:pt x="814" y="551"/>
                      <a:pt x="814" y="549"/>
                    </a:cubicBezTo>
                    <a:cubicBezTo>
                      <a:pt x="810" y="549"/>
                      <a:pt x="808" y="546"/>
                      <a:pt x="808" y="542"/>
                    </a:cubicBezTo>
                    <a:cubicBezTo>
                      <a:pt x="808" y="534"/>
                      <a:pt x="813" y="532"/>
                      <a:pt x="813" y="527"/>
                    </a:cubicBezTo>
                    <a:cubicBezTo>
                      <a:pt x="813" y="525"/>
                      <a:pt x="811" y="513"/>
                      <a:pt x="811" y="513"/>
                    </a:cubicBezTo>
                    <a:cubicBezTo>
                      <a:pt x="817" y="513"/>
                      <a:pt x="817" y="513"/>
                      <a:pt x="817" y="513"/>
                    </a:cubicBezTo>
                    <a:cubicBezTo>
                      <a:pt x="817" y="522"/>
                      <a:pt x="829" y="520"/>
                      <a:pt x="830" y="526"/>
                    </a:cubicBezTo>
                    <a:cubicBezTo>
                      <a:pt x="831" y="530"/>
                      <a:pt x="833" y="533"/>
                      <a:pt x="836" y="534"/>
                    </a:cubicBezTo>
                    <a:cubicBezTo>
                      <a:pt x="837" y="537"/>
                      <a:pt x="842" y="538"/>
                      <a:pt x="847" y="539"/>
                    </a:cubicBezTo>
                    <a:cubicBezTo>
                      <a:pt x="847" y="543"/>
                      <a:pt x="847" y="545"/>
                      <a:pt x="847" y="549"/>
                    </a:cubicBezTo>
                    <a:cubicBezTo>
                      <a:pt x="847" y="549"/>
                      <a:pt x="847" y="552"/>
                      <a:pt x="848" y="552"/>
                    </a:cubicBezTo>
                    <a:cubicBezTo>
                      <a:pt x="851" y="552"/>
                      <a:pt x="857" y="543"/>
                      <a:pt x="858" y="540"/>
                    </a:cubicBezTo>
                    <a:cubicBezTo>
                      <a:pt x="859" y="539"/>
                      <a:pt x="861" y="539"/>
                      <a:pt x="863" y="540"/>
                    </a:cubicBezTo>
                    <a:cubicBezTo>
                      <a:pt x="865" y="537"/>
                      <a:pt x="870" y="531"/>
                      <a:pt x="877" y="529"/>
                    </a:cubicBezTo>
                    <a:cubicBezTo>
                      <a:pt x="875" y="526"/>
                      <a:pt x="877" y="526"/>
                      <a:pt x="877" y="520"/>
                    </a:cubicBezTo>
                    <a:cubicBezTo>
                      <a:pt x="877" y="513"/>
                      <a:pt x="874" y="508"/>
                      <a:pt x="872" y="500"/>
                    </a:cubicBezTo>
                    <a:cubicBezTo>
                      <a:pt x="858" y="484"/>
                      <a:pt x="858" y="484"/>
                      <a:pt x="858" y="484"/>
                    </a:cubicBezTo>
                    <a:cubicBezTo>
                      <a:pt x="857" y="483"/>
                      <a:pt x="855" y="483"/>
                      <a:pt x="854" y="481"/>
                    </a:cubicBezTo>
                    <a:cubicBezTo>
                      <a:pt x="854" y="480"/>
                      <a:pt x="851" y="475"/>
                      <a:pt x="851" y="474"/>
                    </a:cubicBezTo>
                    <a:cubicBezTo>
                      <a:pt x="847" y="474"/>
                      <a:pt x="842" y="461"/>
                      <a:pt x="843" y="459"/>
                    </a:cubicBezTo>
                    <a:cubicBezTo>
                      <a:pt x="848" y="451"/>
                      <a:pt x="854" y="446"/>
                      <a:pt x="855" y="446"/>
                    </a:cubicBezTo>
                    <a:cubicBezTo>
                      <a:pt x="853" y="444"/>
                      <a:pt x="867" y="450"/>
                      <a:pt x="867" y="451"/>
                    </a:cubicBezTo>
                    <a:cubicBezTo>
                      <a:pt x="867" y="453"/>
                      <a:pt x="870" y="453"/>
                      <a:pt x="871" y="456"/>
                    </a:cubicBezTo>
                    <a:cubicBezTo>
                      <a:pt x="871" y="456"/>
                      <a:pt x="871" y="453"/>
                      <a:pt x="871" y="451"/>
                    </a:cubicBezTo>
                    <a:cubicBezTo>
                      <a:pt x="872" y="451"/>
                      <a:pt x="876" y="446"/>
                      <a:pt x="879" y="446"/>
                    </a:cubicBezTo>
                    <a:cubicBezTo>
                      <a:pt x="886" y="446"/>
                      <a:pt x="887" y="438"/>
                      <a:pt x="893" y="434"/>
                    </a:cubicBezTo>
                    <a:cubicBezTo>
                      <a:pt x="893" y="436"/>
                      <a:pt x="895" y="436"/>
                      <a:pt x="895" y="440"/>
                    </a:cubicBezTo>
                    <a:cubicBezTo>
                      <a:pt x="896" y="437"/>
                      <a:pt x="899" y="438"/>
                      <a:pt x="900" y="440"/>
                    </a:cubicBezTo>
                    <a:cubicBezTo>
                      <a:pt x="900" y="431"/>
                      <a:pt x="905" y="435"/>
                      <a:pt x="911" y="434"/>
                    </a:cubicBezTo>
                    <a:cubicBezTo>
                      <a:pt x="916" y="432"/>
                      <a:pt x="917" y="421"/>
                      <a:pt x="924" y="419"/>
                    </a:cubicBezTo>
                    <a:cubicBezTo>
                      <a:pt x="924" y="416"/>
                      <a:pt x="927" y="414"/>
                      <a:pt x="929" y="411"/>
                    </a:cubicBezTo>
                    <a:cubicBezTo>
                      <a:pt x="927" y="410"/>
                      <a:pt x="928" y="406"/>
                      <a:pt x="925" y="405"/>
                    </a:cubicBezTo>
                    <a:cubicBezTo>
                      <a:pt x="930" y="400"/>
                      <a:pt x="937" y="373"/>
                      <a:pt x="937" y="373"/>
                    </a:cubicBezTo>
                    <a:cubicBezTo>
                      <a:pt x="932" y="376"/>
                      <a:pt x="928" y="373"/>
                      <a:pt x="923" y="372"/>
                    </a:cubicBezTo>
                    <a:cubicBezTo>
                      <a:pt x="927" y="370"/>
                      <a:pt x="927" y="368"/>
                      <a:pt x="929" y="364"/>
                    </a:cubicBezTo>
                    <a:cubicBezTo>
                      <a:pt x="923" y="361"/>
                      <a:pt x="924" y="360"/>
                      <a:pt x="929" y="361"/>
                    </a:cubicBezTo>
                    <a:cubicBezTo>
                      <a:pt x="929" y="356"/>
                      <a:pt x="920" y="357"/>
                      <a:pt x="920" y="351"/>
                    </a:cubicBezTo>
                    <a:cubicBezTo>
                      <a:pt x="920" y="350"/>
                      <a:pt x="918" y="348"/>
                      <a:pt x="918" y="347"/>
                    </a:cubicBezTo>
                    <a:cubicBezTo>
                      <a:pt x="917" y="347"/>
                      <a:pt x="901" y="332"/>
                      <a:pt x="901" y="331"/>
                    </a:cubicBezTo>
                    <a:cubicBezTo>
                      <a:pt x="901" y="328"/>
                      <a:pt x="904" y="329"/>
                      <a:pt x="904" y="326"/>
                    </a:cubicBezTo>
                    <a:cubicBezTo>
                      <a:pt x="904" y="326"/>
                      <a:pt x="907" y="324"/>
                      <a:pt x="907" y="324"/>
                    </a:cubicBezTo>
                    <a:cubicBezTo>
                      <a:pt x="907" y="319"/>
                      <a:pt x="912" y="317"/>
                      <a:pt x="915" y="314"/>
                    </a:cubicBezTo>
                    <a:cubicBezTo>
                      <a:pt x="912" y="313"/>
                      <a:pt x="906" y="311"/>
                      <a:pt x="904" y="308"/>
                    </a:cubicBezTo>
                    <a:cubicBezTo>
                      <a:pt x="899" y="308"/>
                      <a:pt x="899" y="308"/>
                      <a:pt x="899" y="308"/>
                    </a:cubicBezTo>
                    <a:cubicBezTo>
                      <a:pt x="899" y="310"/>
                      <a:pt x="894" y="314"/>
                      <a:pt x="894" y="314"/>
                    </a:cubicBezTo>
                    <a:cubicBezTo>
                      <a:pt x="892" y="313"/>
                      <a:pt x="892" y="310"/>
                      <a:pt x="891" y="308"/>
                    </a:cubicBezTo>
                    <a:cubicBezTo>
                      <a:pt x="889" y="306"/>
                      <a:pt x="877" y="306"/>
                      <a:pt x="877" y="301"/>
                    </a:cubicBezTo>
                    <a:cubicBezTo>
                      <a:pt x="877" y="298"/>
                      <a:pt x="881" y="297"/>
                      <a:pt x="883" y="297"/>
                    </a:cubicBezTo>
                    <a:cubicBezTo>
                      <a:pt x="884" y="297"/>
                      <a:pt x="892" y="290"/>
                      <a:pt x="892" y="286"/>
                    </a:cubicBezTo>
                    <a:cubicBezTo>
                      <a:pt x="893" y="287"/>
                      <a:pt x="894" y="282"/>
                      <a:pt x="895" y="282"/>
                    </a:cubicBezTo>
                    <a:cubicBezTo>
                      <a:pt x="898" y="282"/>
                      <a:pt x="899" y="284"/>
                      <a:pt x="901" y="287"/>
                    </a:cubicBezTo>
                    <a:cubicBezTo>
                      <a:pt x="901" y="288"/>
                      <a:pt x="900" y="289"/>
                      <a:pt x="898" y="289"/>
                    </a:cubicBezTo>
                    <a:cubicBezTo>
                      <a:pt x="899" y="292"/>
                      <a:pt x="900" y="294"/>
                      <a:pt x="903" y="294"/>
                    </a:cubicBezTo>
                    <a:cubicBezTo>
                      <a:pt x="903" y="297"/>
                      <a:pt x="903" y="297"/>
                      <a:pt x="903" y="297"/>
                    </a:cubicBezTo>
                    <a:cubicBezTo>
                      <a:pt x="902" y="298"/>
                      <a:pt x="904" y="299"/>
                      <a:pt x="904" y="300"/>
                    </a:cubicBezTo>
                    <a:cubicBezTo>
                      <a:pt x="915" y="289"/>
                      <a:pt x="916" y="289"/>
                      <a:pt x="920" y="290"/>
                    </a:cubicBezTo>
                    <a:cubicBezTo>
                      <a:pt x="922" y="284"/>
                      <a:pt x="926" y="296"/>
                      <a:pt x="929" y="300"/>
                    </a:cubicBezTo>
                    <a:cubicBezTo>
                      <a:pt x="929" y="301"/>
                      <a:pt x="926" y="301"/>
                      <a:pt x="926" y="303"/>
                    </a:cubicBezTo>
                    <a:cubicBezTo>
                      <a:pt x="926" y="306"/>
                      <a:pt x="933" y="307"/>
                      <a:pt x="935" y="307"/>
                    </a:cubicBezTo>
                    <a:cubicBezTo>
                      <a:pt x="937" y="307"/>
                      <a:pt x="937" y="310"/>
                      <a:pt x="941" y="310"/>
                    </a:cubicBezTo>
                    <a:cubicBezTo>
                      <a:pt x="941" y="311"/>
                      <a:pt x="943" y="312"/>
                      <a:pt x="943" y="312"/>
                    </a:cubicBezTo>
                    <a:cubicBezTo>
                      <a:pt x="943" y="314"/>
                      <a:pt x="941" y="316"/>
                      <a:pt x="941" y="318"/>
                    </a:cubicBezTo>
                    <a:cubicBezTo>
                      <a:pt x="941" y="322"/>
                      <a:pt x="947" y="321"/>
                      <a:pt x="949" y="325"/>
                    </a:cubicBezTo>
                    <a:cubicBezTo>
                      <a:pt x="951" y="329"/>
                      <a:pt x="948" y="339"/>
                      <a:pt x="954" y="339"/>
                    </a:cubicBezTo>
                    <a:cubicBezTo>
                      <a:pt x="954" y="332"/>
                      <a:pt x="965" y="340"/>
                      <a:pt x="965" y="329"/>
                    </a:cubicBezTo>
                    <a:cubicBezTo>
                      <a:pt x="965" y="324"/>
                      <a:pt x="963" y="319"/>
                      <a:pt x="962" y="314"/>
                    </a:cubicBezTo>
                    <a:cubicBezTo>
                      <a:pt x="958" y="314"/>
                      <a:pt x="954" y="309"/>
                      <a:pt x="951" y="305"/>
                    </a:cubicBezTo>
                    <a:cubicBezTo>
                      <a:pt x="951" y="305"/>
                      <a:pt x="951" y="305"/>
                      <a:pt x="952" y="305"/>
                    </a:cubicBezTo>
                    <a:cubicBezTo>
                      <a:pt x="949" y="301"/>
                      <a:pt x="947" y="297"/>
                      <a:pt x="944" y="296"/>
                    </a:cubicBezTo>
                    <a:cubicBezTo>
                      <a:pt x="942" y="296"/>
                      <a:pt x="939" y="294"/>
                      <a:pt x="939" y="292"/>
                    </a:cubicBezTo>
                    <a:cubicBezTo>
                      <a:pt x="939" y="291"/>
                      <a:pt x="942" y="289"/>
                      <a:pt x="944" y="289"/>
                    </a:cubicBezTo>
                    <a:cubicBezTo>
                      <a:pt x="945" y="288"/>
                      <a:pt x="947" y="288"/>
                      <a:pt x="947" y="284"/>
                    </a:cubicBezTo>
                    <a:cubicBezTo>
                      <a:pt x="947" y="281"/>
                      <a:pt x="944" y="279"/>
                      <a:pt x="944" y="277"/>
                    </a:cubicBezTo>
                    <a:cubicBezTo>
                      <a:pt x="944" y="275"/>
                      <a:pt x="945" y="274"/>
                      <a:pt x="946" y="272"/>
                    </a:cubicBezTo>
                    <a:cubicBezTo>
                      <a:pt x="948" y="274"/>
                      <a:pt x="949" y="274"/>
                      <a:pt x="952" y="274"/>
                    </a:cubicBezTo>
                    <a:cubicBezTo>
                      <a:pt x="952" y="273"/>
                      <a:pt x="949" y="267"/>
                      <a:pt x="949" y="267"/>
                    </a:cubicBezTo>
                    <a:cubicBezTo>
                      <a:pt x="949" y="267"/>
                      <a:pt x="961" y="267"/>
                      <a:pt x="961" y="267"/>
                    </a:cubicBezTo>
                    <a:cubicBezTo>
                      <a:pt x="970" y="267"/>
                      <a:pt x="974" y="244"/>
                      <a:pt x="974" y="238"/>
                    </a:cubicBezTo>
                    <a:cubicBezTo>
                      <a:pt x="974" y="235"/>
                      <a:pt x="974" y="232"/>
                      <a:pt x="974" y="228"/>
                    </a:cubicBezTo>
                    <a:cubicBezTo>
                      <a:pt x="974" y="225"/>
                      <a:pt x="974" y="223"/>
                      <a:pt x="977" y="223"/>
                    </a:cubicBezTo>
                    <a:cubicBezTo>
                      <a:pt x="977" y="219"/>
                      <a:pt x="977" y="219"/>
                      <a:pt x="977" y="219"/>
                    </a:cubicBezTo>
                    <a:cubicBezTo>
                      <a:pt x="974" y="218"/>
                      <a:pt x="970" y="214"/>
                      <a:pt x="971" y="210"/>
                    </a:cubicBezTo>
                    <a:cubicBezTo>
                      <a:pt x="964" y="205"/>
                      <a:pt x="961" y="195"/>
                      <a:pt x="957" y="185"/>
                    </a:cubicBezTo>
                    <a:cubicBezTo>
                      <a:pt x="953" y="177"/>
                      <a:pt x="942" y="176"/>
                      <a:pt x="933" y="173"/>
                    </a:cubicBezTo>
                    <a:cubicBezTo>
                      <a:pt x="932" y="175"/>
                      <a:pt x="931" y="179"/>
                      <a:pt x="929" y="180"/>
                    </a:cubicBezTo>
                    <a:cubicBezTo>
                      <a:pt x="926" y="175"/>
                      <a:pt x="918" y="178"/>
                      <a:pt x="918" y="172"/>
                    </a:cubicBezTo>
                    <a:cubicBezTo>
                      <a:pt x="918" y="172"/>
                      <a:pt x="906" y="169"/>
                      <a:pt x="906" y="168"/>
                    </a:cubicBezTo>
                    <a:cubicBezTo>
                      <a:pt x="906" y="165"/>
                      <a:pt x="909" y="164"/>
                      <a:pt x="911" y="161"/>
                    </a:cubicBezTo>
                    <a:cubicBezTo>
                      <a:pt x="908" y="156"/>
                      <a:pt x="915" y="149"/>
                      <a:pt x="916" y="146"/>
                    </a:cubicBezTo>
                    <a:cubicBezTo>
                      <a:pt x="916" y="135"/>
                      <a:pt x="916" y="135"/>
                      <a:pt x="916" y="135"/>
                    </a:cubicBezTo>
                    <a:cubicBezTo>
                      <a:pt x="919" y="133"/>
                      <a:pt x="944" y="137"/>
                      <a:pt x="951" y="137"/>
                    </a:cubicBezTo>
                    <a:cubicBezTo>
                      <a:pt x="952" y="137"/>
                      <a:pt x="953" y="133"/>
                      <a:pt x="953" y="133"/>
                    </a:cubicBezTo>
                    <a:cubicBezTo>
                      <a:pt x="968" y="133"/>
                      <a:pt x="968" y="133"/>
                      <a:pt x="968" y="133"/>
                    </a:cubicBezTo>
                    <a:cubicBezTo>
                      <a:pt x="969" y="133"/>
                      <a:pt x="975" y="139"/>
                      <a:pt x="975" y="139"/>
                    </a:cubicBezTo>
                    <a:cubicBezTo>
                      <a:pt x="979" y="139"/>
                      <a:pt x="978" y="132"/>
                      <a:pt x="978" y="126"/>
                    </a:cubicBezTo>
                    <a:cubicBezTo>
                      <a:pt x="978" y="121"/>
                      <a:pt x="980" y="115"/>
                      <a:pt x="983" y="115"/>
                    </a:cubicBezTo>
                    <a:cubicBezTo>
                      <a:pt x="984" y="115"/>
                      <a:pt x="993" y="115"/>
                      <a:pt x="995" y="115"/>
                    </a:cubicBezTo>
                    <a:cubicBezTo>
                      <a:pt x="996" y="117"/>
                      <a:pt x="1002" y="124"/>
                      <a:pt x="1004" y="125"/>
                    </a:cubicBezTo>
                    <a:cubicBezTo>
                      <a:pt x="1005" y="121"/>
                      <a:pt x="1006" y="121"/>
                      <a:pt x="1006" y="116"/>
                    </a:cubicBezTo>
                    <a:cubicBezTo>
                      <a:pt x="1008" y="116"/>
                      <a:pt x="1010" y="116"/>
                      <a:pt x="1010" y="116"/>
                    </a:cubicBezTo>
                    <a:cubicBezTo>
                      <a:pt x="1010" y="114"/>
                      <a:pt x="1006" y="112"/>
                      <a:pt x="1006" y="109"/>
                    </a:cubicBezTo>
                    <a:cubicBezTo>
                      <a:pt x="1006" y="104"/>
                      <a:pt x="1014" y="110"/>
                      <a:pt x="1013" y="110"/>
                    </a:cubicBezTo>
                    <a:cubicBezTo>
                      <a:pt x="1014" y="115"/>
                      <a:pt x="1020" y="116"/>
                      <a:pt x="1020" y="121"/>
                    </a:cubicBezTo>
                    <a:cubicBezTo>
                      <a:pt x="1020" y="122"/>
                      <a:pt x="1015" y="130"/>
                      <a:pt x="1015" y="135"/>
                    </a:cubicBezTo>
                    <a:cubicBezTo>
                      <a:pt x="1015" y="138"/>
                      <a:pt x="1017" y="137"/>
                      <a:pt x="1017" y="139"/>
                    </a:cubicBezTo>
                    <a:cubicBezTo>
                      <a:pt x="1017" y="142"/>
                      <a:pt x="1016" y="146"/>
                      <a:pt x="1012" y="146"/>
                    </a:cubicBezTo>
                    <a:cubicBezTo>
                      <a:pt x="1012" y="160"/>
                      <a:pt x="1023" y="168"/>
                      <a:pt x="1034" y="173"/>
                    </a:cubicBezTo>
                    <a:cubicBezTo>
                      <a:pt x="1039" y="177"/>
                      <a:pt x="1038" y="185"/>
                      <a:pt x="1046" y="187"/>
                    </a:cubicBezTo>
                    <a:cubicBezTo>
                      <a:pt x="1047" y="187"/>
                      <a:pt x="1049" y="188"/>
                      <a:pt x="1050" y="190"/>
                    </a:cubicBezTo>
                    <a:cubicBezTo>
                      <a:pt x="1052" y="194"/>
                      <a:pt x="1056" y="198"/>
                      <a:pt x="1059" y="198"/>
                    </a:cubicBezTo>
                    <a:cubicBezTo>
                      <a:pt x="1061" y="198"/>
                      <a:pt x="1063" y="195"/>
                      <a:pt x="1063" y="191"/>
                    </a:cubicBezTo>
                    <a:cubicBezTo>
                      <a:pt x="1063" y="188"/>
                      <a:pt x="1056" y="187"/>
                      <a:pt x="1056" y="184"/>
                    </a:cubicBezTo>
                    <a:cubicBezTo>
                      <a:pt x="1056" y="183"/>
                      <a:pt x="1060" y="182"/>
                      <a:pt x="1062" y="181"/>
                    </a:cubicBezTo>
                    <a:cubicBezTo>
                      <a:pt x="1060" y="178"/>
                      <a:pt x="1059" y="177"/>
                      <a:pt x="1057" y="173"/>
                    </a:cubicBezTo>
                    <a:cubicBezTo>
                      <a:pt x="1058" y="173"/>
                      <a:pt x="1060" y="173"/>
                      <a:pt x="1064" y="173"/>
                    </a:cubicBezTo>
                    <a:cubicBezTo>
                      <a:pt x="1063" y="171"/>
                      <a:pt x="1060" y="169"/>
                      <a:pt x="1060" y="167"/>
                    </a:cubicBezTo>
                    <a:cubicBezTo>
                      <a:pt x="1057" y="167"/>
                      <a:pt x="1055" y="164"/>
                      <a:pt x="1056" y="160"/>
                    </a:cubicBezTo>
                    <a:cubicBezTo>
                      <a:pt x="1057" y="160"/>
                      <a:pt x="1059" y="158"/>
                      <a:pt x="1059" y="156"/>
                    </a:cubicBezTo>
                    <a:cubicBezTo>
                      <a:pt x="1047" y="152"/>
                      <a:pt x="1047" y="143"/>
                      <a:pt x="1037" y="144"/>
                    </a:cubicBezTo>
                    <a:cubicBezTo>
                      <a:pt x="1034" y="145"/>
                      <a:pt x="1037" y="132"/>
                      <a:pt x="1030" y="131"/>
                    </a:cubicBezTo>
                    <a:cubicBezTo>
                      <a:pt x="1039" y="125"/>
                      <a:pt x="1039" y="125"/>
                      <a:pt x="1039" y="125"/>
                    </a:cubicBezTo>
                    <a:cubicBezTo>
                      <a:pt x="1041" y="125"/>
                      <a:pt x="1041" y="128"/>
                      <a:pt x="1043" y="128"/>
                    </a:cubicBezTo>
                    <a:cubicBezTo>
                      <a:pt x="1046" y="128"/>
                      <a:pt x="1050" y="125"/>
                      <a:pt x="1055" y="123"/>
                    </a:cubicBezTo>
                    <a:cubicBezTo>
                      <a:pt x="1055" y="123"/>
                      <a:pt x="1060" y="127"/>
                      <a:pt x="1063" y="129"/>
                    </a:cubicBezTo>
                    <a:cubicBezTo>
                      <a:pt x="1064" y="121"/>
                      <a:pt x="1067" y="112"/>
                      <a:pt x="1076" y="112"/>
                    </a:cubicBezTo>
                    <a:cubicBezTo>
                      <a:pt x="1076" y="110"/>
                      <a:pt x="1076" y="109"/>
                      <a:pt x="1076" y="108"/>
                    </a:cubicBezTo>
                    <a:cubicBezTo>
                      <a:pt x="1078" y="110"/>
                      <a:pt x="1081" y="110"/>
                      <a:pt x="1084" y="110"/>
                    </a:cubicBezTo>
                    <a:cubicBezTo>
                      <a:pt x="1086" y="110"/>
                      <a:pt x="1088" y="111"/>
                      <a:pt x="1090" y="110"/>
                    </a:cubicBezTo>
                    <a:cubicBezTo>
                      <a:pt x="1089" y="106"/>
                      <a:pt x="1091" y="108"/>
                      <a:pt x="1091" y="104"/>
                    </a:cubicBezTo>
                    <a:cubicBezTo>
                      <a:pt x="1076" y="102"/>
                      <a:pt x="1070" y="95"/>
                      <a:pt x="1059" y="93"/>
                    </a:cubicBezTo>
                    <a:cubicBezTo>
                      <a:pt x="1064" y="93"/>
                      <a:pt x="1067" y="94"/>
                      <a:pt x="1071" y="91"/>
                    </a:cubicBezTo>
                    <a:cubicBezTo>
                      <a:pt x="1068" y="86"/>
                      <a:pt x="1088" y="90"/>
                      <a:pt x="1094" y="93"/>
                    </a:cubicBezTo>
                    <a:cubicBezTo>
                      <a:pt x="1106" y="93"/>
                      <a:pt x="1106" y="93"/>
                      <a:pt x="1106" y="93"/>
                    </a:cubicBezTo>
                    <a:cubicBezTo>
                      <a:pt x="1107" y="95"/>
                      <a:pt x="1109" y="95"/>
                      <a:pt x="1111" y="95"/>
                    </a:cubicBezTo>
                    <a:cubicBezTo>
                      <a:pt x="1111" y="95"/>
                      <a:pt x="1115" y="95"/>
                      <a:pt x="1118" y="95"/>
                    </a:cubicBezTo>
                    <a:cubicBezTo>
                      <a:pt x="1117" y="94"/>
                      <a:pt x="1111" y="92"/>
                      <a:pt x="1111" y="89"/>
                    </a:cubicBezTo>
                    <a:cubicBezTo>
                      <a:pt x="1111" y="86"/>
                      <a:pt x="1112" y="86"/>
                      <a:pt x="1111" y="82"/>
                    </a:cubicBezTo>
                    <a:cubicBezTo>
                      <a:pt x="1102" y="82"/>
                      <a:pt x="1096" y="75"/>
                      <a:pt x="1086" y="75"/>
                    </a:cubicBezTo>
                    <a:cubicBezTo>
                      <a:pt x="1085" y="75"/>
                      <a:pt x="1083" y="75"/>
                      <a:pt x="1083" y="77"/>
                    </a:cubicBezTo>
                    <a:cubicBezTo>
                      <a:pt x="1083" y="78"/>
                      <a:pt x="1076" y="73"/>
                      <a:pt x="1064" y="69"/>
                    </a:cubicBezTo>
                    <a:cubicBezTo>
                      <a:pt x="1048" y="63"/>
                      <a:pt x="1034" y="63"/>
                      <a:pt x="1019" y="58"/>
                    </a:cubicBezTo>
                    <a:cubicBezTo>
                      <a:pt x="1019" y="58"/>
                      <a:pt x="1006" y="57"/>
                      <a:pt x="1002" y="57"/>
                    </a:cubicBezTo>
                    <a:cubicBezTo>
                      <a:pt x="998" y="57"/>
                      <a:pt x="994" y="58"/>
                      <a:pt x="989" y="58"/>
                    </a:cubicBezTo>
                    <a:cubicBezTo>
                      <a:pt x="988" y="58"/>
                      <a:pt x="978" y="57"/>
                      <a:pt x="977" y="55"/>
                    </a:cubicBezTo>
                    <a:cubicBezTo>
                      <a:pt x="977" y="55"/>
                      <a:pt x="965" y="57"/>
                      <a:pt x="962" y="56"/>
                    </a:cubicBezTo>
                    <a:cubicBezTo>
                      <a:pt x="962" y="59"/>
                      <a:pt x="958" y="58"/>
                      <a:pt x="954" y="58"/>
                    </a:cubicBezTo>
                    <a:cubicBezTo>
                      <a:pt x="946" y="58"/>
                      <a:pt x="940" y="57"/>
                      <a:pt x="933" y="59"/>
                    </a:cubicBezTo>
                    <a:cubicBezTo>
                      <a:pt x="935" y="63"/>
                      <a:pt x="937" y="63"/>
                      <a:pt x="939" y="66"/>
                    </a:cubicBezTo>
                    <a:cubicBezTo>
                      <a:pt x="928" y="59"/>
                      <a:pt x="918" y="58"/>
                      <a:pt x="908" y="48"/>
                    </a:cubicBezTo>
                    <a:cubicBezTo>
                      <a:pt x="884" y="48"/>
                      <a:pt x="884" y="48"/>
                      <a:pt x="884" y="48"/>
                    </a:cubicBezTo>
                    <a:cubicBezTo>
                      <a:pt x="883" y="48"/>
                      <a:pt x="882" y="49"/>
                      <a:pt x="882" y="50"/>
                    </a:cubicBezTo>
                    <a:cubicBezTo>
                      <a:pt x="872" y="50"/>
                      <a:pt x="872" y="50"/>
                      <a:pt x="872" y="50"/>
                    </a:cubicBezTo>
                    <a:cubicBezTo>
                      <a:pt x="867" y="50"/>
                      <a:pt x="868" y="46"/>
                      <a:pt x="862" y="46"/>
                    </a:cubicBezTo>
                    <a:cubicBezTo>
                      <a:pt x="859" y="46"/>
                      <a:pt x="860" y="48"/>
                      <a:pt x="858" y="48"/>
                    </a:cubicBezTo>
                    <a:cubicBezTo>
                      <a:pt x="854" y="48"/>
                      <a:pt x="852" y="46"/>
                      <a:pt x="848" y="44"/>
                    </a:cubicBezTo>
                    <a:cubicBezTo>
                      <a:pt x="851" y="41"/>
                      <a:pt x="851" y="41"/>
                      <a:pt x="851" y="41"/>
                    </a:cubicBezTo>
                    <a:cubicBezTo>
                      <a:pt x="850" y="41"/>
                      <a:pt x="847" y="40"/>
                      <a:pt x="843" y="40"/>
                    </a:cubicBezTo>
                    <a:cubicBezTo>
                      <a:pt x="837" y="40"/>
                      <a:pt x="836" y="44"/>
                      <a:pt x="832" y="44"/>
                    </a:cubicBezTo>
                    <a:cubicBezTo>
                      <a:pt x="831" y="44"/>
                      <a:pt x="830" y="44"/>
                      <a:pt x="830" y="44"/>
                    </a:cubicBezTo>
                    <a:cubicBezTo>
                      <a:pt x="830" y="40"/>
                      <a:pt x="830" y="40"/>
                      <a:pt x="830" y="40"/>
                    </a:cubicBezTo>
                    <a:cubicBezTo>
                      <a:pt x="827" y="38"/>
                      <a:pt x="826" y="38"/>
                      <a:pt x="822" y="40"/>
                    </a:cubicBezTo>
                    <a:cubicBezTo>
                      <a:pt x="822" y="36"/>
                      <a:pt x="806" y="40"/>
                      <a:pt x="806" y="40"/>
                    </a:cubicBezTo>
                    <a:cubicBezTo>
                      <a:pt x="798" y="40"/>
                      <a:pt x="798" y="40"/>
                      <a:pt x="798" y="40"/>
                    </a:cubicBezTo>
                    <a:cubicBezTo>
                      <a:pt x="798" y="40"/>
                      <a:pt x="799" y="41"/>
                      <a:pt x="800" y="41"/>
                    </a:cubicBezTo>
                    <a:cubicBezTo>
                      <a:pt x="800" y="43"/>
                      <a:pt x="802" y="46"/>
                      <a:pt x="802" y="46"/>
                    </a:cubicBezTo>
                    <a:cubicBezTo>
                      <a:pt x="799" y="46"/>
                      <a:pt x="798" y="48"/>
                      <a:pt x="794" y="48"/>
                    </a:cubicBezTo>
                    <a:cubicBezTo>
                      <a:pt x="786" y="48"/>
                      <a:pt x="778" y="45"/>
                      <a:pt x="773" y="45"/>
                    </a:cubicBezTo>
                    <a:cubicBezTo>
                      <a:pt x="772" y="45"/>
                      <a:pt x="771" y="45"/>
                      <a:pt x="770" y="45"/>
                    </a:cubicBezTo>
                    <a:cubicBezTo>
                      <a:pt x="770" y="50"/>
                      <a:pt x="770" y="50"/>
                      <a:pt x="770" y="50"/>
                    </a:cubicBezTo>
                    <a:cubicBezTo>
                      <a:pt x="766" y="50"/>
                      <a:pt x="766" y="50"/>
                      <a:pt x="766" y="50"/>
                    </a:cubicBezTo>
                    <a:cubicBezTo>
                      <a:pt x="761" y="47"/>
                      <a:pt x="752" y="47"/>
                      <a:pt x="748" y="43"/>
                    </a:cubicBezTo>
                    <a:cubicBezTo>
                      <a:pt x="748" y="43"/>
                      <a:pt x="749" y="42"/>
                      <a:pt x="749" y="41"/>
                    </a:cubicBezTo>
                    <a:cubicBezTo>
                      <a:pt x="749" y="41"/>
                      <a:pt x="736" y="36"/>
                      <a:pt x="736" y="35"/>
                    </a:cubicBezTo>
                    <a:cubicBezTo>
                      <a:pt x="736" y="34"/>
                      <a:pt x="731" y="33"/>
                      <a:pt x="727" y="34"/>
                    </a:cubicBezTo>
                    <a:cubicBezTo>
                      <a:pt x="726" y="34"/>
                      <a:pt x="722" y="29"/>
                      <a:pt x="714" y="29"/>
                    </a:cubicBezTo>
                    <a:cubicBezTo>
                      <a:pt x="704" y="29"/>
                      <a:pt x="708" y="32"/>
                      <a:pt x="715" y="35"/>
                    </a:cubicBezTo>
                    <a:cubicBezTo>
                      <a:pt x="713" y="35"/>
                      <a:pt x="712" y="35"/>
                      <a:pt x="712" y="35"/>
                    </a:cubicBezTo>
                    <a:cubicBezTo>
                      <a:pt x="708" y="35"/>
                      <a:pt x="704" y="37"/>
                      <a:pt x="698" y="37"/>
                    </a:cubicBezTo>
                    <a:cubicBezTo>
                      <a:pt x="688" y="37"/>
                      <a:pt x="681" y="33"/>
                      <a:pt x="671" y="33"/>
                    </a:cubicBezTo>
                    <a:cubicBezTo>
                      <a:pt x="670" y="33"/>
                      <a:pt x="663" y="29"/>
                      <a:pt x="663" y="31"/>
                    </a:cubicBezTo>
                    <a:cubicBezTo>
                      <a:pt x="663" y="34"/>
                      <a:pt x="660" y="31"/>
                      <a:pt x="652" y="29"/>
                    </a:cubicBezTo>
                    <a:cubicBezTo>
                      <a:pt x="653" y="28"/>
                      <a:pt x="654" y="24"/>
                      <a:pt x="654" y="24"/>
                    </a:cubicBezTo>
                    <a:cubicBezTo>
                      <a:pt x="649" y="24"/>
                      <a:pt x="649" y="24"/>
                      <a:pt x="649" y="24"/>
                    </a:cubicBezTo>
                    <a:cubicBezTo>
                      <a:pt x="648" y="25"/>
                      <a:pt x="647" y="26"/>
                      <a:pt x="646" y="26"/>
                    </a:cubicBezTo>
                    <a:cubicBezTo>
                      <a:pt x="646" y="27"/>
                      <a:pt x="636" y="35"/>
                      <a:pt x="628" y="38"/>
                    </a:cubicBezTo>
                    <a:cubicBezTo>
                      <a:pt x="628" y="30"/>
                      <a:pt x="644" y="25"/>
                      <a:pt x="649" y="21"/>
                    </a:cubicBezTo>
                    <a:cubicBezTo>
                      <a:pt x="643" y="16"/>
                      <a:pt x="627" y="11"/>
                      <a:pt x="614" y="11"/>
                    </a:cubicBezTo>
                    <a:cubicBezTo>
                      <a:pt x="612" y="11"/>
                      <a:pt x="611" y="13"/>
                      <a:pt x="607" y="13"/>
                    </a:cubicBezTo>
                    <a:cubicBezTo>
                      <a:pt x="595" y="10"/>
                      <a:pt x="595" y="10"/>
                      <a:pt x="595" y="10"/>
                    </a:cubicBezTo>
                    <a:cubicBezTo>
                      <a:pt x="595" y="7"/>
                      <a:pt x="598" y="6"/>
                      <a:pt x="598" y="5"/>
                    </a:cubicBezTo>
                    <a:cubicBezTo>
                      <a:pt x="598" y="3"/>
                      <a:pt x="596" y="3"/>
                      <a:pt x="594" y="2"/>
                    </a:cubicBezTo>
                    <a:cubicBezTo>
                      <a:pt x="593" y="1"/>
                      <a:pt x="590" y="0"/>
                      <a:pt x="590" y="5"/>
                    </a:cubicBezTo>
                    <a:cubicBezTo>
                      <a:pt x="585" y="5"/>
                      <a:pt x="582" y="9"/>
                      <a:pt x="579" y="11"/>
                    </a:cubicBezTo>
                    <a:cubicBezTo>
                      <a:pt x="579" y="11"/>
                      <a:pt x="578" y="16"/>
                      <a:pt x="573" y="13"/>
                    </a:cubicBezTo>
                    <a:cubicBezTo>
                      <a:pt x="564" y="17"/>
                      <a:pt x="564" y="17"/>
                      <a:pt x="564" y="17"/>
                    </a:cubicBezTo>
                    <a:cubicBezTo>
                      <a:pt x="564" y="17"/>
                      <a:pt x="562" y="14"/>
                      <a:pt x="560" y="14"/>
                    </a:cubicBezTo>
                    <a:cubicBezTo>
                      <a:pt x="546" y="14"/>
                      <a:pt x="538" y="23"/>
                      <a:pt x="524" y="23"/>
                    </a:cubicBezTo>
                    <a:cubicBezTo>
                      <a:pt x="524" y="25"/>
                      <a:pt x="522" y="32"/>
                      <a:pt x="519" y="32"/>
                    </a:cubicBezTo>
                    <a:cubicBezTo>
                      <a:pt x="517" y="32"/>
                      <a:pt x="516" y="30"/>
                      <a:pt x="515" y="30"/>
                    </a:cubicBezTo>
                    <a:cubicBezTo>
                      <a:pt x="509" y="32"/>
                      <a:pt x="509" y="32"/>
                      <a:pt x="509" y="32"/>
                    </a:cubicBezTo>
                    <a:cubicBezTo>
                      <a:pt x="509" y="32"/>
                      <a:pt x="505" y="32"/>
                      <a:pt x="505" y="34"/>
                    </a:cubicBezTo>
                    <a:cubicBezTo>
                      <a:pt x="505" y="39"/>
                      <a:pt x="504" y="44"/>
                      <a:pt x="503" y="36"/>
                    </a:cubicBezTo>
                    <a:cubicBezTo>
                      <a:pt x="502" y="36"/>
                      <a:pt x="501" y="36"/>
                      <a:pt x="500" y="36"/>
                    </a:cubicBezTo>
                    <a:cubicBezTo>
                      <a:pt x="498" y="36"/>
                      <a:pt x="497" y="40"/>
                      <a:pt x="494" y="40"/>
                    </a:cubicBezTo>
                    <a:cubicBezTo>
                      <a:pt x="493" y="41"/>
                      <a:pt x="493" y="43"/>
                      <a:pt x="491" y="45"/>
                    </a:cubicBezTo>
                    <a:cubicBezTo>
                      <a:pt x="494" y="48"/>
                      <a:pt x="502" y="51"/>
                      <a:pt x="502" y="51"/>
                    </a:cubicBezTo>
                    <a:cubicBezTo>
                      <a:pt x="494" y="48"/>
                      <a:pt x="487" y="50"/>
                      <a:pt x="485" y="40"/>
                    </a:cubicBezTo>
                    <a:cubicBezTo>
                      <a:pt x="482" y="40"/>
                      <a:pt x="482" y="40"/>
                      <a:pt x="482" y="40"/>
                    </a:cubicBezTo>
                    <a:cubicBezTo>
                      <a:pt x="482" y="43"/>
                      <a:pt x="481" y="43"/>
                      <a:pt x="479" y="45"/>
                    </a:cubicBezTo>
                    <a:cubicBezTo>
                      <a:pt x="482" y="50"/>
                      <a:pt x="486" y="48"/>
                      <a:pt x="488" y="55"/>
                    </a:cubicBezTo>
                    <a:cubicBezTo>
                      <a:pt x="488" y="56"/>
                      <a:pt x="488" y="59"/>
                      <a:pt x="490" y="61"/>
                    </a:cubicBezTo>
                    <a:cubicBezTo>
                      <a:pt x="491" y="63"/>
                      <a:pt x="491" y="63"/>
                      <a:pt x="495" y="63"/>
                    </a:cubicBezTo>
                    <a:cubicBezTo>
                      <a:pt x="498" y="63"/>
                      <a:pt x="499" y="64"/>
                      <a:pt x="497" y="66"/>
                    </a:cubicBezTo>
                    <a:cubicBezTo>
                      <a:pt x="497" y="67"/>
                      <a:pt x="501" y="75"/>
                      <a:pt x="503" y="76"/>
                    </a:cubicBezTo>
                    <a:cubicBezTo>
                      <a:pt x="500" y="79"/>
                      <a:pt x="499" y="84"/>
                      <a:pt x="492" y="84"/>
                    </a:cubicBezTo>
                    <a:cubicBezTo>
                      <a:pt x="486" y="84"/>
                      <a:pt x="483" y="83"/>
                      <a:pt x="486" y="83"/>
                    </a:cubicBezTo>
                    <a:cubicBezTo>
                      <a:pt x="490" y="83"/>
                      <a:pt x="492" y="79"/>
                      <a:pt x="492" y="75"/>
                    </a:cubicBezTo>
                    <a:cubicBezTo>
                      <a:pt x="492" y="73"/>
                      <a:pt x="492" y="71"/>
                      <a:pt x="492" y="69"/>
                    </a:cubicBezTo>
                    <a:cubicBezTo>
                      <a:pt x="483" y="66"/>
                      <a:pt x="484" y="57"/>
                      <a:pt x="478" y="52"/>
                    </a:cubicBezTo>
                    <a:cubicBezTo>
                      <a:pt x="472" y="50"/>
                      <a:pt x="472" y="50"/>
                      <a:pt x="472" y="50"/>
                    </a:cubicBezTo>
                    <a:cubicBezTo>
                      <a:pt x="471" y="48"/>
                      <a:pt x="474" y="42"/>
                      <a:pt x="471" y="40"/>
                    </a:cubicBezTo>
                    <a:cubicBezTo>
                      <a:pt x="470" y="38"/>
                      <a:pt x="462" y="36"/>
                      <a:pt x="462" y="34"/>
                    </a:cubicBezTo>
                    <a:cubicBezTo>
                      <a:pt x="459" y="33"/>
                      <a:pt x="458" y="34"/>
                      <a:pt x="454" y="34"/>
                    </a:cubicBezTo>
                    <a:cubicBezTo>
                      <a:pt x="454" y="36"/>
                      <a:pt x="453" y="40"/>
                      <a:pt x="453" y="42"/>
                    </a:cubicBezTo>
                    <a:cubicBezTo>
                      <a:pt x="453" y="43"/>
                      <a:pt x="452" y="48"/>
                      <a:pt x="449" y="48"/>
                    </a:cubicBezTo>
                    <a:cubicBezTo>
                      <a:pt x="449" y="48"/>
                      <a:pt x="455" y="62"/>
                      <a:pt x="462" y="62"/>
                    </a:cubicBezTo>
                    <a:cubicBezTo>
                      <a:pt x="462" y="66"/>
                      <a:pt x="467" y="71"/>
                      <a:pt x="466" y="71"/>
                    </a:cubicBezTo>
                    <a:cubicBezTo>
                      <a:pt x="465" y="71"/>
                      <a:pt x="446" y="64"/>
                      <a:pt x="446" y="62"/>
                    </a:cubicBezTo>
                    <a:cubicBezTo>
                      <a:pt x="442" y="62"/>
                      <a:pt x="414" y="59"/>
                      <a:pt x="414" y="54"/>
                    </a:cubicBezTo>
                    <a:cubicBezTo>
                      <a:pt x="413" y="55"/>
                      <a:pt x="411" y="54"/>
                      <a:pt x="411" y="55"/>
                    </a:cubicBezTo>
                    <a:cubicBezTo>
                      <a:pt x="411" y="63"/>
                      <a:pt x="422" y="60"/>
                      <a:pt x="426" y="68"/>
                    </a:cubicBezTo>
                    <a:cubicBezTo>
                      <a:pt x="426" y="68"/>
                      <a:pt x="419" y="67"/>
                      <a:pt x="416" y="67"/>
                    </a:cubicBezTo>
                    <a:cubicBezTo>
                      <a:pt x="410" y="67"/>
                      <a:pt x="391" y="69"/>
                      <a:pt x="393" y="68"/>
                    </a:cubicBezTo>
                    <a:cubicBezTo>
                      <a:pt x="391" y="67"/>
                      <a:pt x="389" y="67"/>
                      <a:pt x="388" y="66"/>
                    </a:cubicBezTo>
                    <a:cubicBezTo>
                      <a:pt x="386" y="70"/>
                      <a:pt x="381" y="66"/>
                      <a:pt x="378" y="69"/>
                    </a:cubicBezTo>
                    <a:cubicBezTo>
                      <a:pt x="374" y="73"/>
                      <a:pt x="365" y="73"/>
                      <a:pt x="365" y="83"/>
                    </a:cubicBezTo>
                    <a:cubicBezTo>
                      <a:pt x="363" y="81"/>
                      <a:pt x="361" y="81"/>
                      <a:pt x="359" y="83"/>
                    </a:cubicBezTo>
                    <a:cubicBezTo>
                      <a:pt x="356" y="81"/>
                      <a:pt x="352" y="74"/>
                      <a:pt x="352" y="74"/>
                    </a:cubicBezTo>
                    <a:cubicBezTo>
                      <a:pt x="353" y="74"/>
                      <a:pt x="355" y="74"/>
                      <a:pt x="356" y="74"/>
                    </a:cubicBezTo>
                    <a:cubicBezTo>
                      <a:pt x="355" y="69"/>
                      <a:pt x="352" y="69"/>
                      <a:pt x="348" y="69"/>
                    </a:cubicBezTo>
                    <a:cubicBezTo>
                      <a:pt x="345" y="69"/>
                      <a:pt x="344" y="68"/>
                      <a:pt x="341" y="69"/>
                    </a:cubicBezTo>
                    <a:cubicBezTo>
                      <a:pt x="342" y="69"/>
                      <a:pt x="344" y="70"/>
                      <a:pt x="344" y="72"/>
                    </a:cubicBezTo>
                    <a:cubicBezTo>
                      <a:pt x="344" y="74"/>
                      <a:pt x="344" y="75"/>
                      <a:pt x="343" y="75"/>
                    </a:cubicBezTo>
                    <a:cubicBezTo>
                      <a:pt x="344" y="77"/>
                      <a:pt x="345" y="79"/>
                      <a:pt x="348" y="80"/>
                    </a:cubicBezTo>
                    <a:cubicBezTo>
                      <a:pt x="348" y="87"/>
                      <a:pt x="348" y="87"/>
                      <a:pt x="348" y="87"/>
                    </a:cubicBezTo>
                    <a:cubicBezTo>
                      <a:pt x="348" y="87"/>
                      <a:pt x="342" y="84"/>
                      <a:pt x="339" y="82"/>
                    </a:cubicBezTo>
                    <a:cubicBezTo>
                      <a:pt x="338" y="85"/>
                      <a:pt x="328" y="89"/>
                      <a:pt x="328" y="91"/>
                    </a:cubicBezTo>
                    <a:cubicBezTo>
                      <a:pt x="328" y="93"/>
                      <a:pt x="332" y="94"/>
                      <a:pt x="333" y="97"/>
                    </a:cubicBezTo>
                    <a:cubicBezTo>
                      <a:pt x="323" y="97"/>
                      <a:pt x="323" y="97"/>
                      <a:pt x="323" y="97"/>
                    </a:cubicBezTo>
                    <a:cubicBezTo>
                      <a:pt x="322" y="98"/>
                      <a:pt x="322" y="104"/>
                      <a:pt x="320" y="104"/>
                    </a:cubicBezTo>
                    <a:cubicBezTo>
                      <a:pt x="311" y="104"/>
                      <a:pt x="301" y="100"/>
                      <a:pt x="301" y="91"/>
                    </a:cubicBezTo>
                    <a:cubicBezTo>
                      <a:pt x="301" y="90"/>
                      <a:pt x="300" y="89"/>
                      <a:pt x="300" y="88"/>
                    </a:cubicBezTo>
                    <a:cubicBezTo>
                      <a:pt x="297" y="87"/>
                      <a:pt x="284" y="82"/>
                      <a:pt x="284" y="80"/>
                    </a:cubicBezTo>
                    <a:cubicBezTo>
                      <a:pt x="285" y="81"/>
                      <a:pt x="305" y="86"/>
                      <a:pt x="307" y="86"/>
                    </a:cubicBezTo>
                    <a:cubicBezTo>
                      <a:pt x="311" y="86"/>
                      <a:pt x="314" y="86"/>
                      <a:pt x="320" y="86"/>
                    </a:cubicBezTo>
                    <a:cubicBezTo>
                      <a:pt x="324" y="86"/>
                      <a:pt x="328" y="82"/>
                      <a:pt x="332" y="78"/>
                    </a:cubicBezTo>
                    <a:cubicBezTo>
                      <a:pt x="330" y="77"/>
                      <a:pt x="329" y="75"/>
                      <a:pt x="327" y="73"/>
                    </a:cubicBezTo>
                    <a:cubicBezTo>
                      <a:pt x="327" y="73"/>
                      <a:pt x="314" y="64"/>
                      <a:pt x="287" y="63"/>
                    </a:cubicBezTo>
                    <a:cubicBezTo>
                      <a:pt x="285" y="63"/>
                      <a:pt x="283" y="63"/>
                      <a:pt x="283" y="59"/>
                    </a:cubicBezTo>
                    <a:cubicBezTo>
                      <a:pt x="279" y="59"/>
                      <a:pt x="271" y="60"/>
                      <a:pt x="271" y="58"/>
                    </a:cubicBezTo>
                    <a:cubicBezTo>
                      <a:pt x="269" y="57"/>
                      <a:pt x="259" y="54"/>
                      <a:pt x="259" y="52"/>
                    </a:cubicBezTo>
                    <a:cubicBezTo>
                      <a:pt x="259" y="52"/>
                      <a:pt x="250" y="52"/>
                      <a:pt x="250" y="52"/>
                    </a:cubicBezTo>
                    <a:cubicBezTo>
                      <a:pt x="247" y="54"/>
                      <a:pt x="245" y="54"/>
                      <a:pt x="246" y="52"/>
                    </a:cubicBezTo>
                    <a:cubicBezTo>
                      <a:pt x="244" y="52"/>
                      <a:pt x="242" y="52"/>
                      <a:pt x="238" y="52"/>
                    </a:cubicBezTo>
                    <a:cubicBezTo>
                      <a:pt x="238" y="53"/>
                      <a:pt x="234" y="55"/>
                      <a:pt x="234" y="55"/>
                    </a:cubicBezTo>
                    <a:cubicBezTo>
                      <a:pt x="232" y="52"/>
                      <a:pt x="221" y="57"/>
                      <a:pt x="224" y="60"/>
                    </a:cubicBezTo>
                    <a:cubicBezTo>
                      <a:pt x="224" y="60"/>
                      <a:pt x="217" y="60"/>
                      <a:pt x="217" y="59"/>
                    </a:cubicBezTo>
                    <a:cubicBezTo>
                      <a:pt x="216" y="59"/>
                      <a:pt x="205" y="63"/>
                      <a:pt x="203" y="64"/>
                    </a:cubicBezTo>
                    <a:cubicBezTo>
                      <a:pt x="203" y="66"/>
                      <a:pt x="195" y="63"/>
                      <a:pt x="195" y="63"/>
                    </a:cubicBezTo>
                    <a:cubicBezTo>
                      <a:pt x="193" y="69"/>
                      <a:pt x="188" y="69"/>
                      <a:pt x="187" y="75"/>
                    </a:cubicBezTo>
                    <a:cubicBezTo>
                      <a:pt x="189" y="75"/>
                      <a:pt x="190" y="73"/>
                      <a:pt x="192" y="72"/>
                    </a:cubicBezTo>
                    <a:cubicBezTo>
                      <a:pt x="192" y="72"/>
                      <a:pt x="193" y="73"/>
                      <a:pt x="193" y="73"/>
                    </a:cubicBezTo>
                    <a:cubicBezTo>
                      <a:pt x="193" y="74"/>
                      <a:pt x="193" y="80"/>
                      <a:pt x="189" y="80"/>
                    </a:cubicBezTo>
                    <a:cubicBezTo>
                      <a:pt x="189" y="81"/>
                      <a:pt x="187" y="86"/>
                      <a:pt x="187" y="86"/>
                    </a:cubicBezTo>
                    <a:cubicBezTo>
                      <a:pt x="187" y="87"/>
                      <a:pt x="177" y="99"/>
                      <a:pt x="175" y="99"/>
                    </a:cubicBezTo>
                    <a:cubicBezTo>
                      <a:pt x="174" y="102"/>
                      <a:pt x="173" y="104"/>
                      <a:pt x="171" y="104"/>
                    </a:cubicBezTo>
                    <a:cubicBezTo>
                      <a:pt x="163" y="105"/>
                      <a:pt x="163" y="105"/>
                      <a:pt x="163" y="105"/>
                    </a:cubicBezTo>
                    <a:cubicBezTo>
                      <a:pt x="163" y="105"/>
                      <a:pt x="159" y="110"/>
                      <a:pt x="156" y="110"/>
                    </a:cubicBezTo>
                    <a:cubicBezTo>
                      <a:pt x="157" y="110"/>
                      <a:pt x="146" y="116"/>
                      <a:pt x="146" y="116"/>
                    </a:cubicBezTo>
                    <a:cubicBezTo>
                      <a:pt x="148" y="117"/>
                      <a:pt x="150" y="135"/>
                      <a:pt x="146" y="134"/>
                    </a:cubicBezTo>
                    <a:cubicBezTo>
                      <a:pt x="146" y="134"/>
                      <a:pt x="152" y="141"/>
                      <a:pt x="149" y="141"/>
                    </a:cubicBezTo>
                    <a:cubicBezTo>
                      <a:pt x="149" y="144"/>
                      <a:pt x="164" y="148"/>
                      <a:pt x="164" y="148"/>
                    </a:cubicBezTo>
                    <a:cubicBezTo>
                      <a:pt x="164" y="148"/>
                      <a:pt x="177" y="137"/>
                      <a:pt x="177" y="136"/>
                    </a:cubicBezTo>
                    <a:cubicBezTo>
                      <a:pt x="177" y="137"/>
                      <a:pt x="184" y="146"/>
                      <a:pt x="185" y="147"/>
                    </a:cubicBezTo>
                    <a:cubicBezTo>
                      <a:pt x="185" y="152"/>
                      <a:pt x="191" y="169"/>
                      <a:pt x="194" y="169"/>
                    </a:cubicBezTo>
                    <a:cubicBezTo>
                      <a:pt x="194" y="169"/>
                      <a:pt x="200" y="169"/>
                      <a:pt x="201" y="169"/>
                    </a:cubicBezTo>
                    <a:cubicBezTo>
                      <a:pt x="198" y="164"/>
                      <a:pt x="205" y="163"/>
                      <a:pt x="211" y="163"/>
                    </a:cubicBezTo>
                    <a:cubicBezTo>
                      <a:pt x="211" y="154"/>
                      <a:pt x="214" y="148"/>
                      <a:pt x="214" y="141"/>
                    </a:cubicBezTo>
                    <a:cubicBezTo>
                      <a:pt x="214" y="139"/>
                      <a:pt x="219" y="138"/>
                      <a:pt x="222" y="137"/>
                    </a:cubicBezTo>
                    <a:cubicBezTo>
                      <a:pt x="222" y="137"/>
                      <a:pt x="222" y="135"/>
                      <a:pt x="222" y="134"/>
                    </a:cubicBezTo>
                    <a:cubicBezTo>
                      <a:pt x="222" y="129"/>
                      <a:pt x="213" y="131"/>
                      <a:pt x="211" y="126"/>
                    </a:cubicBezTo>
                    <a:cubicBezTo>
                      <a:pt x="210" y="124"/>
                      <a:pt x="215" y="110"/>
                      <a:pt x="217" y="110"/>
                    </a:cubicBezTo>
                    <a:cubicBezTo>
                      <a:pt x="222" y="105"/>
                      <a:pt x="227" y="104"/>
                      <a:pt x="232" y="99"/>
                    </a:cubicBezTo>
                    <a:cubicBezTo>
                      <a:pt x="231" y="98"/>
                      <a:pt x="234" y="91"/>
                      <a:pt x="234" y="91"/>
                    </a:cubicBezTo>
                    <a:cubicBezTo>
                      <a:pt x="246" y="91"/>
                      <a:pt x="246" y="91"/>
                      <a:pt x="246" y="91"/>
                    </a:cubicBezTo>
                    <a:cubicBezTo>
                      <a:pt x="246" y="92"/>
                      <a:pt x="248" y="96"/>
                      <a:pt x="251" y="96"/>
                    </a:cubicBezTo>
                    <a:cubicBezTo>
                      <a:pt x="250" y="97"/>
                      <a:pt x="250" y="97"/>
                      <a:pt x="250" y="97"/>
                    </a:cubicBezTo>
                    <a:cubicBezTo>
                      <a:pt x="245" y="97"/>
                      <a:pt x="232" y="108"/>
                      <a:pt x="232" y="115"/>
                    </a:cubicBezTo>
                    <a:cubicBezTo>
                      <a:pt x="232" y="117"/>
                      <a:pt x="236" y="118"/>
                      <a:pt x="236" y="121"/>
                    </a:cubicBezTo>
                    <a:cubicBezTo>
                      <a:pt x="236" y="123"/>
                      <a:pt x="234" y="125"/>
                      <a:pt x="234" y="127"/>
                    </a:cubicBezTo>
                    <a:cubicBezTo>
                      <a:pt x="234" y="128"/>
                      <a:pt x="239" y="130"/>
                      <a:pt x="243" y="130"/>
                    </a:cubicBezTo>
                    <a:cubicBezTo>
                      <a:pt x="243" y="132"/>
                      <a:pt x="246" y="132"/>
                      <a:pt x="249" y="132"/>
                    </a:cubicBezTo>
                    <a:cubicBezTo>
                      <a:pt x="254" y="132"/>
                      <a:pt x="261" y="133"/>
                      <a:pt x="264" y="128"/>
                    </a:cubicBezTo>
                    <a:cubicBezTo>
                      <a:pt x="274" y="128"/>
                      <a:pt x="274" y="128"/>
                      <a:pt x="274" y="128"/>
                    </a:cubicBezTo>
                    <a:cubicBezTo>
                      <a:pt x="273" y="128"/>
                      <a:pt x="280" y="134"/>
                      <a:pt x="280" y="136"/>
                    </a:cubicBezTo>
                    <a:cubicBezTo>
                      <a:pt x="280" y="137"/>
                      <a:pt x="273" y="137"/>
                      <a:pt x="271" y="137"/>
                    </a:cubicBezTo>
                    <a:cubicBezTo>
                      <a:pt x="268" y="137"/>
                      <a:pt x="267" y="133"/>
                      <a:pt x="261" y="133"/>
                    </a:cubicBezTo>
                    <a:cubicBezTo>
                      <a:pt x="256" y="133"/>
                      <a:pt x="249" y="133"/>
                      <a:pt x="249" y="139"/>
                    </a:cubicBezTo>
                    <a:cubicBezTo>
                      <a:pt x="248" y="149"/>
                      <a:pt x="258" y="145"/>
                      <a:pt x="257" y="149"/>
                    </a:cubicBezTo>
                    <a:cubicBezTo>
                      <a:pt x="255" y="150"/>
                      <a:pt x="246" y="152"/>
                      <a:pt x="245" y="150"/>
                    </a:cubicBezTo>
                    <a:cubicBezTo>
                      <a:pt x="241" y="153"/>
                      <a:pt x="238" y="157"/>
                      <a:pt x="240" y="162"/>
                    </a:cubicBezTo>
                    <a:cubicBezTo>
                      <a:pt x="242" y="162"/>
                      <a:pt x="239" y="169"/>
                      <a:pt x="239" y="169"/>
                    </a:cubicBezTo>
                    <a:cubicBezTo>
                      <a:pt x="239" y="169"/>
                      <a:pt x="231" y="176"/>
                      <a:pt x="229" y="176"/>
                    </a:cubicBezTo>
                    <a:cubicBezTo>
                      <a:pt x="226" y="176"/>
                      <a:pt x="225" y="173"/>
                      <a:pt x="224" y="172"/>
                    </a:cubicBezTo>
                    <a:cubicBezTo>
                      <a:pt x="217" y="173"/>
                      <a:pt x="213" y="173"/>
                      <a:pt x="205" y="177"/>
                    </a:cubicBezTo>
                    <a:cubicBezTo>
                      <a:pt x="204" y="178"/>
                      <a:pt x="200" y="176"/>
                      <a:pt x="194" y="176"/>
                    </a:cubicBezTo>
                    <a:cubicBezTo>
                      <a:pt x="190" y="176"/>
                      <a:pt x="189" y="180"/>
                      <a:pt x="185" y="180"/>
                    </a:cubicBezTo>
                    <a:cubicBezTo>
                      <a:pt x="184" y="180"/>
                      <a:pt x="182" y="177"/>
                      <a:pt x="181" y="173"/>
                    </a:cubicBezTo>
                    <a:cubicBezTo>
                      <a:pt x="181" y="173"/>
                      <a:pt x="182" y="173"/>
                      <a:pt x="182" y="173"/>
                    </a:cubicBezTo>
                    <a:cubicBezTo>
                      <a:pt x="181" y="170"/>
                      <a:pt x="179" y="169"/>
                      <a:pt x="179" y="167"/>
                    </a:cubicBezTo>
                    <a:cubicBezTo>
                      <a:pt x="179" y="167"/>
                      <a:pt x="179" y="167"/>
                      <a:pt x="179" y="167"/>
                    </a:cubicBezTo>
                    <a:cubicBezTo>
                      <a:pt x="178" y="164"/>
                      <a:pt x="178" y="163"/>
                      <a:pt x="180" y="162"/>
                    </a:cubicBezTo>
                    <a:cubicBezTo>
                      <a:pt x="180" y="162"/>
                      <a:pt x="178" y="156"/>
                      <a:pt x="178" y="154"/>
                    </a:cubicBezTo>
                    <a:cubicBezTo>
                      <a:pt x="178" y="153"/>
                      <a:pt x="175" y="151"/>
                      <a:pt x="175" y="151"/>
                    </a:cubicBezTo>
                    <a:cubicBezTo>
                      <a:pt x="172" y="153"/>
                      <a:pt x="171" y="155"/>
                      <a:pt x="167" y="155"/>
                    </a:cubicBezTo>
                    <a:cubicBezTo>
                      <a:pt x="167" y="157"/>
                      <a:pt x="164" y="162"/>
                      <a:pt x="164" y="164"/>
                    </a:cubicBezTo>
                    <a:cubicBezTo>
                      <a:pt x="164" y="167"/>
                      <a:pt x="169" y="173"/>
                      <a:pt x="169" y="176"/>
                    </a:cubicBezTo>
                    <a:cubicBezTo>
                      <a:pt x="169" y="177"/>
                      <a:pt x="158" y="185"/>
                      <a:pt x="157" y="185"/>
                    </a:cubicBezTo>
                    <a:cubicBezTo>
                      <a:pt x="154" y="185"/>
                      <a:pt x="152" y="189"/>
                      <a:pt x="153" y="190"/>
                    </a:cubicBezTo>
                    <a:cubicBezTo>
                      <a:pt x="153" y="190"/>
                      <a:pt x="146" y="191"/>
                      <a:pt x="146" y="192"/>
                    </a:cubicBezTo>
                    <a:cubicBezTo>
                      <a:pt x="144" y="195"/>
                      <a:pt x="139" y="201"/>
                      <a:pt x="137" y="202"/>
                    </a:cubicBezTo>
                    <a:cubicBezTo>
                      <a:pt x="135" y="202"/>
                      <a:pt x="133" y="204"/>
                      <a:pt x="129" y="204"/>
                    </a:cubicBezTo>
                    <a:cubicBezTo>
                      <a:pt x="128" y="208"/>
                      <a:pt x="120" y="218"/>
                      <a:pt x="115" y="218"/>
                    </a:cubicBezTo>
                    <a:cubicBezTo>
                      <a:pt x="112" y="218"/>
                      <a:pt x="111" y="216"/>
                      <a:pt x="110" y="214"/>
                    </a:cubicBezTo>
                    <a:cubicBezTo>
                      <a:pt x="110" y="225"/>
                      <a:pt x="110" y="225"/>
                      <a:pt x="110" y="225"/>
                    </a:cubicBezTo>
                    <a:cubicBezTo>
                      <a:pt x="107" y="224"/>
                      <a:pt x="97" y="222"/>
                      <a:pt x="97" y="222"/>
                    </a:cubicBezTo>
                    <a:cubicBezTo>
                      <a:pt x="96" y="222"/>
                      <a:pt x="95" y="226"/>
                      <a:pt x="93" y="226"/>
                    </a:cubicBezTo>
                    <a:cubicBezTo>
                      <a:pt x="93" y="226"/>
                      <a:pt x="105" y="237"/>
                      <a:pt x="107" y="237"/>
                    </a:cubicBezTo>
                    <a:cubicBezTo>
                      <a:pt x="108" y="241"/>
                      <a:pt x="110" y="263"/>
                      <a:pt x="109" y="264"/>
                    </a:cubicBezTo>
                    <a:cubicBezTo>
                      <a:pt x="107" y="266"/>
                      <a:pt x="106" y="266"/>
                      <a:pt x="105" y="267"/>
                    </a:cubicBezTo>
                    <a:cubicBezTo>
                      <a:pt x="93" y="267"/>
                      <a:pt x="93" y="267"/>
                      <a:pt x="93" y="267"/>
                    </a:cubicBezTo>
                    <a:cubicBezTo>
                      <a:pt x="91" y="267"/>
                      <a:pt x="76" y="263"/>
                      <a:pt x="71" y="263"/>
                    </a:cubicBezTo>
                    <a:cubicBezTo>
                      <a:pt x="67" y="263"/>
                      <a:pt x="66" y="267"/>
                      <a:pt x="60" y="267"/>
                    </a:cubicBezTo>
                    <a:cubicBezTo>
                      <a:pt x="60" y="269"/>
                      <a:pt x="63" y="288"/>
                      <a:pt x="63" y="289"/>
                    </a:cubicBezTo>
                    <a:cubicBezTo>
                      <a:pt x="62" y="292"/>
                      <a:pt x="58" y="297"/>
                      <a:pt x="58" y="302"/>
                    </a:cubicBezTo>
                    <a:cubicBezTo>
                      <a:pt x="58" y="309"/>
                      <a:pt x="62" y="312"/>
                      <a:pt x="62" y="318"/>
                    </a:cubicBezTo>
                    <a:cubicBezTo>
                      <a:pt x="69" y="321"/>
                      <a:pt x="66" y="318"/>
                      <a:pt x="73" y="318"/>
                    </a:cubicBezTo>
                    <a:cubicBezTo>
                      <a:pt x="78" y="318"/>
                      <a:pt x="79" y="326"/>
                      <a:pt x="83" y="328"/>
                    </a:cubicBezTo>
                    <a:cubicBezTo>
                      <a:pt x="85" y="329"/>
                      <a:pt x="86" y="320"/>
                      <a:pt x="104" y="323"/>
                    </a:cubicBezTo>
                    <a:cubicBezTo>
                      <a:pt x="108" y="323"/>
                      <a:pt x="101" y="324"/>
                      <a:pt x="114" y="312"/>
                    </a:cubicBezTo>
                    <a:cubicBezTo>
                      <a:pt x="122" y="306"/>
                      <a:pt x="112" y="298"/>
                      <a:pt x="122" y="292"/>
                    </a:cubicBezTo>
                    <a:cubicBezTo>
                      <a:pt x="126" y="289"/>
                      <a:pt x="130" y="282"/>
                      <a:pt x="139" y="280"/>
                    </a:cubicBezTo>
                    <a:cubicBezTo>
                      <a:pt x="140" y="279"/>
                      <a:pt x="138" y="275"/>
                      <a:pt x="138" y="274"/>
                    </a:cubicBezTo>
                    <a:cubicBezTo>
                      <a:pt x="138" y="270"/>
                      <a:pt x="141" y="266"/>
                      <a:pt x="146" y="266"/>
                    </a:cubicBezTo>
                    <a:cubicBezTo>
                      <a:pt x="148" y="266"/>
                      <a:pt x="150" y="266"/>
                      <a:pt x="152" y="267"/>
                    </a:cubicBezTo>
                    <a:cubicBezTo>
                      <a:pt x="160" y="273"/>
                      <a:pt x="164" y="266"/>
                      <a:pt x="168" y="262"/>
                    </a:cubicBezTo>
                    <a:cubicBezTo>
                      <a:pt x="170" y="260"/>
                      <a:pt x="177" y="259"/>
                      <a:pt x="180" y="259"/>
                    </a:cubicBezTo>
                    <a:cubicBezTo>
                      <a:pt x="182" y="262"/>
                      <a:pt x="188" y="281"/>
                      <a:pt x="206" y="284"/>
                    </a:cubicBezTo>
                    <a:cubicBezTo>
                      <a:pt x="206" y="284"/>
                      <a:pt x="209" y="289"/>
                      <a:pt x="213" y="289"/>
                    </a:cubicBezTo>
                    <a:cubicBezTo>
                      <a:pt x="217" y="290"/>
                      <a:pt x="221" y="297"/>
                      <a:pt x="221" y="302"/>
                    </a:cubicBezTo>
                    <a:cubicBezTo>
                      <a:pt x="216" y="310"/>
                      <a:pt x="216" y="310"/>
                      <a:pt x="216" y="310"/>
                    </a:cubicBezTo>
                    <a:cubicBezTo>
                      <a:pt x="213" y="310"/>
                      <a:pt x="212" y="310"/>
                      <a:pt x="211" y="312"/>
                    </a:cubicBezTo>
                    <a:cubicBezTo>
                      <a:pt x="209" y="310"/>
                      <a:pt x="209" y="310"/>
                      <a:pt x="209" y="310"/>
                    </a:cubicBezTo>
                    <a:cubicBezTo>
                      <a:pt x="198" y="310"/>
                      <a:pt x="198" y="310"/>
                      <a:pt x="198" y="310"/>
                    </a:cubicBezTo>
                    <a:cubicBezTo>
                      <a:pt x="199" y="313"/>
                      <a:pt x="205" y="317"/>
                      <a:pt x="206" y="317"/>
                    </a:cubicBezTo>
                    <a:cubicBezTo>
                      <a:pt x="207" y="317"/>
                      <a:pt x="209" y="317"/>
                      <a:pt x="209" y="317"/>
                    </a:cubicBezTo>
                    <a:cubicBezTo>
                      <a:pt x="210" y="320"/>
                      <a:pt x="227" y="323"/>
                      <a:pt x="230" y="323"/>
                    </a:cubicBezTo>
                    <a:cubicBezTo>
                      <a:pt x="224" y="309"/>
                      <a:pt x="224" y="309"/>
                      <a:pt x="224" y="309"/>
                    </a:cubicBezTo>
                    <a:cubicBezTo>
                      <a:pt x="224" y="307"/>
                      <a:pt x="225" y="305"/>
                      <a:pt x="226" y="303"/>
                    </a:cubicBezTo>
                    <a:cubicBezTo>
                      <a:pt x="226" y="303"/>
                      <a:pt x="228" y="300"/>
                      <a:pt x="228" y="298"/>
                    </a:cubicBezTo>
                    <a:cubicBezTo>
                      <a:pt x="227" y="298"/>
                      <a:pt x="231" y="292"/>
                      <a:pt x="233" y="292"/>
                    </a:cubicBezTo>
                    <a:cubicBezTo>
                      <a:pt x="234" y="295"/>
                      <a:pt x="234" y="295"/>
                      <a:pt x="234" y="295"/>
                    </a:cubicBezTo>
                    <a:cubicBezTo>
                      <a:pt x="235" y="294"/>
                      <a:pt x="236" y="291"/>
                      <a:pt x="236" y="290"/>
                    </a:cubicBezTo>
                    <a:cubicBezTo>
                      <a:pt x="234" y="290"/>
                      <a:pt x="226" y="285"/>
                      <a:pt x="226" y="283"/>
                    </a:cubicBezTo>
                    <a:cubicBezTo>
                      <a:pt x="222" y="283"/>
                      <a:pt x="221" y="281"/>
                      <a:pt x="218" y="278"/>
                    </a:cubicBezTo>
                    <a:cubicBezTo>
                      <a:pt x="210" y="271"/>
                      <a:pt x="210" y="271"/>
                      <a:pt x="210" y="271"/>
                    </a:cubicBezTo>
                    <a:cubicBezTo>
                      <a:pt x="209" y="270"/>
                      <a:pt x="201" y="266"/>
                      <a:pt x="201" y="263"/>
                    </a:cubicBezTo>
                    <a:cubicBezTo>
                      <a:pt x="198" y="263"/>
                      <a:pt x="195" y="259"/>
                      <a:pt x="195" y="254"/>
                    </a:cubicBezTo>
                    <a:cubicBezTo>
                      <a:pt x="195" y="249"/>
                      <a:pt x="195" y="248"/>
                      <a:pt x="201" y="247"/>
                    </a:cubicBezTo>
                    <a:cubicBezTo>
                      <a:pt x="201" y="249"/>
                      <a:pt x="203" y="250"/>
                      <a:pt x="205" y="250"/>
                    </a:cubicBezTo>
                    <a:cubicBezTo>
                      <a:pt x="205" y="250"/>
                      <a:pt x="216" y="259"/>
                      <a:pt x="219" y="264"/>
                    </a:cubicBezTo>
                    <a:cubicBezTo>
                      <a:pt x="220" y="266"/>
                      <a:pt x="221" y="268"/>
                      <a:pt x="222" y="269"/>
                    </a:cubicBezTo>
                    <a:cubicBezTo>
                      <a:pt x="226" y="271"/>
                      <a:pt x="237" y="273"/>
                      <a:pt x="237" y="273"/>
                    </a:cubicBezTo>
                    <a:cubicBezTo>
                      <a:pt x="237" y="273"/>
                      <a:pt x="237" y="273"/>
                      <a:pt x="237" y="273"/>
                    </a:cubicBezTo>
                    <a:cubicBezTo>
                      <a:pt x="241" y="275"/>
                      <a:pt x="242" y="281"/>
                      <a:pt x="241" y="283"/>
                    </a:cubicBezTo>
                    <a:cubicBezTo>
                      <a:pt x="242" y="286"/>
                      <a:pt x="242" y="289"/>
                      <a:pt x="243" y="292"/>
                    </a:cubicBezTo>
                    <a:cubicBezTo>
                      <a:pt x="244" y="293"/>
                      <a:pt x="248" y="296"/>
                      <a:pt x="249" y="298"/>
                    </a:cubicBezTo>
                    <a:cubicBezTo>
                      <a:pt x="250" y="302"/>
                      <a:pt x="250" y="310"/>
                      <a:pt x="258" y="310"/>
                    </a:cubicBezTo>
                    <a:cubicBezTo>
                      <a:pt x="256" y="313"/>
                      <a:pt x="258" y="316"/>
                      <a:pt x="258" y="321"/>
                    </a:cubicBezTo>
                    <a:cubicBezTo>
                      <a:pt x="260" y="321"/>
                      <a:pt x="261" y="319"/>
                      <a:pt x="264" y="319"/>
                    </a:cubicBezTo>
                    <a:cubicBezTo>
                      <a:pt x="263" y="321"/>
                      <a:pt x="265" y="321"/>
                      <a:pt x="266" y="321"/>
                    </a:cubicBezTo>
                    <a:cubicBezTo>
                      <a:pt x="267" y="321"/>
                      <a:pt x="269" y="320"/>
                      <a:pt x="269" y="318"/>
                    </a:cubicBezTo>
                    <a:cubicBezTo>
                      <a:pt x="268" y="318"/>
                      <a:pt x="266" y="317"/>
                      <a:pt x="266" y="316"/>
                    </a:cubicBezTo>
                    <a:cubicBezTo>
                      <a:pt x="269" y="317"/>
                      <a:pt x="268" y="310"/>
                      <a:pt x="268" y="306"/>
                    </a:cubicBezTo>
                    <a:cubicBezTo>
                      <a:pt x="268" y="304"/>
                      <a:pt x="268" y="301"/>
                      <a:pt x="268" y="298"/>
                    </a:cubicBezTo>
                    <a:cubicBezTo>
                      <a:pt x="267" y="299"/>
                      <a:pt x="266" y="292"/>
                      <a:pt x="267" y="292"/>
                    </a:cubicBezTo>
                    <a:cubicBezTo>
                      <a:pt x="267" y="293"/>
                      <a:pt x="268" y="294"/>
                      <a:pt x="269" y="294"/>
                    </a:cubicBezTo>
                    <a:cubicBezTo>
                      <a:pt x="270" y="294"/>
                      <a:pt x="271" y="293"/>
                      <a:pt x="271" y="292"/>
                    </a:cubicBezTo>
                    <a:cubicBezTo>
                      <a:pt x="269" y="289"/>
                      <a:pt x="274" y="286"/>
                      <a:pt x="279" y="285"/>
                    </a:cubicBezTo>
                    <a:cubicBezTo>
                      <a:pt x="288" y="288"/>
                      <a:pt x="288" y="288"/>
                      <a:pt x="288" y="288"/>
                    </a:cubicBezTo>
                    <a:cubicBezTo>
                      <a:pt x="288" y="288"/>
                      <a:pt x="289" y="282"/>
                      <a:pt x="288" y="280"/>
                    </a:cubicBezTo>
                    <a:cubicBezTo>
                      <a:pt x="291" y="279"/>
                      <a:pt x="297" y="277"/>
                      <a:pt x="297" y="277"/>
                    </a:cubicBezTo>
                    <a:cubicBezTo>
                      <a:pt x="297" y="274"/>
                      <a:pt x="299" y="274"/>
                      <a:pt x="301" y="272"/>
                    </a:cubicBezTo>
                    <a:cubicBezTo>
                      <a:pt x="299" y="271"/>
                      <a:pt x="295" y="270"/>
                      <a:pt x="295" y="268"/>
                    </a:cubicBezTo>
                    <a:cubicBezTo>
                      <a:pt x="295" y="266"/>
                      <a:pt x="299" y="265"/>
                      <a:pt x="299" y="261"/>
                    </a:cubicBezTo>
                    <a:cubicBezTo>
                      <a:pt x="299" y="259"/>
                      <a:pt x="297" y="258"/>
                      <a:pt x="298" y="254"/>
                    </a:cubicBezTo>
                    <a:cubicBezTo>
                      <a:pt x="300" y="253"/>
                      <a:pt x="302" y="251"/>
                      <a:pt x="303" y="249"/>
                    </a:cubicBezTo>
                    <a:cubicBezTo>
                      <a:pt x="292" y="250"/>
                      <a:pt x="293" y="237"/>
                      <a:pt x="289" y="231"/>
                    </a:cubicBezTo>
                    <a:cubicBezTo>
                      <a:pt x="291" y="235"/>
                      <a:pt x="292" y="242"/>
                      <a:pt x="295" y="246"/>
                    </a:cubicBezTo>
                    <a:cubicBezTo>
                      <a:pt x="297" y="248"/>
                      <a:pt x="300" y="249"/>
                      <a:pt x="303" y="249"/>
                    </a:cubicBezTo>
                    <a:cubicBezTo>
                      <a:pt x="306" y="247"/>
                      <a:pt x="307" y="243"/>
                      <a:pt x="310" y="239"/>
                    </a:cubicBezTo>
                    <a:cubicBezTo>
                      <a:pt x="312" y="240"/>
                      <a:pt x="318" y="242"/>
                      <a:pt x="320" y="244"/>
                    </a:cubicBezTo>
                    <a:cubicBezTo>
                      <a:pt x="334" y="244"/>
                      <a:pt x="334" y="244"/>
                      <a:pt x="334" y="244"/>
                    </a:cubicBezTo>
                    <a:cubicBezTo>
                      <a:pt x="329" y="245"/>
                      <a:pt x="326" y="246"/>
                      <a:pt x="321" y="247"/>
                    </a:cubicBezTo>
                    <a:cubicBezTo>
                      <a:pt x="322" y="248"/>
                      <a:pt x="325" y="250"/>
                      <a:pt x="328" y="250"/>
                    </a:cubicBezTo>
                    <a:cubicBezTo>
                      <a:pt x="328" y="254"/>
                      <a:pt x="328" y="257"/>
                      <a:pt x="332" y="258"/>
                    </a:cubicBezTo>
                    <a:cubicBezTo>
                      <a:pt x="333" y="256"/>
                      <a:pt x="340" y="254"/>
                      <a:pt x="340" y="250"/>
                    </a:cubicBezTo>
                    <a:cubicBezTo>
                      <a:pt x="341" y="251"/>
                      <a:pt x="342" y="251"/>
                      <a:pt x="343" y="254"/>
                    </a:cubicBezTo>
                    <a:cubicBezTo>
                      <a:pt x="345" y="253"/>
                      <a:pt x="346" y="249"/>
                      <a:pt x="349" y="249"/>
                    </a:cubicBezTo>
                    <a:cubicBezTo>
                      <a:pt x="345" y="248"/>
                      <a:pt x="343" y="249"/>
                      <a:pt x="340" y="249"/>
                    </a:cubicBezTo>
                    <a:cubicBezTo>
                      <a:pt x="338" y="249"/>
                      <a:pt x="336" y="247"/>
                      <a:pt x="336" y="244"/>
                    </a:cubicBezTo>
                    <a:cubicBezTo>
                      <a:pt x="336" y="239"/>
                      <a:pt x="345" y="237"/>
                      <a:pt x="352" y="237"/>
                    </a:cubicBezTo>
                    <a:cubicBezTo>
                      <a:pt x="355" y="236"/>
                      <a:pt x="355" y="236"/>
                      <a:pt x="355" y="236"/>
                    </a:cubicBezTo>
                    <a:cubicBezTo>
                      <a:pt x="355" y="236"/>
                      <a:pt x="356" y="235"/>
                      <a:pt x="357" y="235"/>
                    </a:cubicBezTo>
                    <a:cubicBezTo>
                      <a:pt x="355" y="237"/>
                      <a:pt x="354" y="238"/>
                      <a:pt x="352" y="240"/>
                    </a:cubicBezTo>
                    <a:cubicBezTo>
                      <a:pt x="352" y="240"/>
                      <a:pt x="355" y="242"/>
                      <a:pt x="356" y="242"/>
                    </a:cubicBezTo>
                    <a:cubicBezTo>
                      <a:pt x="355" y="245"/>
                      <a:pt x="353" y="247"/>
                      <a:pt x="350" y="249"/>
                    </a:cubicBezTo>
                    <a:cubicBezTo>
                      <a:pt x="349" y="254"/>
                      <a:pt x="355" y="253"/>
                      <a:pt x="359" y="257"/>
                    </a:cubicBezTo>
                    <a:cubicBezTo>
                      <a:pt x="362" y="260"/>
                      <a:pt x="368" y="262"/>
                      <a:pt x="373" y="265"/>
                    </a:cubicBezTo>
                    <a:cubicBezTo>
                      <a:pt x="378" y="267"/>
                      <a:pt x="383" y="271"/>
                      <a:pt x="383" y="279"/>
                    </a:cubicBezTo>
                    <a:cubicBezTo>
                      <a:pt x="382" y="280"/>
                      <a:pt x="374" y="285"/>
                      <a:pt x="370" y="285"/>
                    </a:cubicBezTo>
                    <a:cubicBezTo>
                      <a:pt x="369" y="285"/>
                      <a:pt x="365" y="286"/>
                      <a:pt x="364" y="286"/>
                    </a:cubicBezTo>
                    <a:cubicBezTo>
                      <a:pt x="361" y="286"/>
                      <a:pt x="360" y="285"/>
                      <a:pt x="359" y="283"/>
                    </a:cubicBezTo>
                    <a:cubicBezTo>
                      <a:pt x="355" y="283"/>
                      <a:pt x="352" y="281"/>
                      <a:pt x="348" y="281"/>
                    </a:cubicBezTo>
                    <a:cubicBezTo>
                      <a:pt x="348" y="281"/>
                      <a:pt x="348" y="279"/>
                      <a:pt x="348" y="278"/>
                    </a:cubicBezTo>
                    <a:cubicBezTo>
                      <a:pt x="348" y="278"/>
                      <a:pt x="346" y="280"/>
                      <a:pt x="345" y="280"/>
                    </a:cubicBezTo>
                    <a:cubicBezTo>
                      <a:pt x="344" y="280"/>
                      <a:pt x="341" y="278"/>
                      <a:pt x="341" y="277"/>
                    </a:cubicBezTo>
                    <a:cubicBezTo>
                      <a:pt x="336" y="280"/>
                      <a:pt x="321" y="277"/>
                      <a:pt x="315" y="283"/>
                    </a:cubicBezTo>
                    <a:cubicBezTo>
                      <a:pt x="303" y="283"/>
                      <a:pt x="303" y="283"/>
                      <a:pt x="303" y="283"/>
                    </a:cubicBezTo>
                    <a:cubicBezTo>
                      <a:pt x="303" y="284"/>
                      <a:pt x="301" y="285"/>
                      <a:pt x="301" y="285"/>
                    </a:cubicBezTo>
                    <a:cubicBezTo>
                      <a:pt x="303" y="286"/>
                      <a:pt x="304" y="286"/>
                      <a:pt x="306" y="287"/>
                    </a:cubicBezTo>
                    <a:cubicBezTo>
                      <a:pt x="306" y="290"/>
                      <a:pt x="302" y="289"/>
                      <a:pt x="299" y="289"/>
                    </a:cubicBezTo>
                    <a:cubicBezTo>
                      <a:pt x="299" y="289"/>
                      <a:pt x="295" y="289"/>
                      <a:pt x="291" y="289"/>
                    </a:cubicBezTo>
                    <a:cubicBezTo>
                      <a:pt x="287" y="289"/>
                      <a:pt x="285" y="290"/>
                      <a:pt x="285" y="296"/>
                    </a:cubicBezTo>
                    <a:cubicBezTo>
                      <a:pt x="285" y="300"/>
                      <a:pt x="289" y="300"/>
                      <a:pt x="287" y="303"/>
                    </a:cubicBezTo>
                    <a:cubicBezTo>
                      <a:pt x="287" y="305"/>
                      <a:pt x="290" y="310"/>
                      <a:pt x="292" y="310"/>
                    </a:cubicBezTo>
                    <a:cubicBezTo>
                      <a:pt x="291" y="312"/>
                      <a:pt x="291" y="312"/>
                      <a:pt x="291" y="314"/>
                    </a:cubicBezTo>
                    <a:cubicBezTo>
                      <a:pt x="291" y="314"/>
                      <a:pt x="293" y="314"/>
                      <a:pt x="295" y="314"/>
                    </a:cubicBezTo>
                    <a:cubicBezTo>
                      <a:pt x="295" y="317"/>
                      <a:pt x="307" y="324"/>
                      <a:pt x="308" y="324"/>
                    </a:cubicBezTo>
                    <a:cubicBezTo>
                      <a:pt x="310" y="324"/>
                      <a:pt x="312" y="327"/>
                      <a:pt x="315" y="327"/>
                    </a:cubicBezTo>
                    <a:cubicBezTo>
                      <a:pt x="316" y="327"/>
                      <a:pt x="317" y="325"/>
                      <a:pt x="319" y="325"/>
                    </a:cubicBezTo>
                    <a:cubicBezTo>
                      <a:pt x="318" y="323"/>
                      <a:pt x="319" y="320"/>
                      <a:pt x="322" y="320"/>
                    </a:cubicBezTo>
                    <a:cubicBezTo>
                      <a:pt x="328" y="320"/>
                      <a:pt x="326" y="327"/>
                      <a:pt x="333" y="327"/>
                    </a:cubicBezTo>
                    <a:cubicBezTo>
                      <a:pt x="340" y="327"/>
                      <a:pt x="342" y="323"/>
                      <a:pt x="345" y="323"/>
                    </a:cubicBezTo>
                    <a:cubicBezTo>
                      <a:pt x="347" y="323"/>
                      <a:pt x="349" y="322"/>
                      <a:pt x="349" y="321"/>
                    </a:cubicBezTo>
                    <a:cubicBezTo>
                      <a:pt x="353" y="321"/>
                      <a:pt x="353" y="321"/>
                      <a:pt x="353" y="321"/>
                    </a:cubicBezTo>
                    <a:cubicBezTo>
                      <a:pt x="352" y="323"/>
                      <a:pt x="353" y="327"/>
                      <a:pt x="353" y="329"/>
                    </a:cubicBezTo>
                    <a:cubicBezTo>
                      <a:pt x="353" y="329"/>
                      <a:pt x="353" y="329"/>
                      <a:pt x="352" y="329"/>
                    </a:cubicBezTo>
                    <a:cubicBezTo>
                      <a:pt x="352" y="330"/>
                      <a:pt x="352" y="331"/>
                      <a:pt x="352" y="332"/>
                    </a:cubicBezTo>
                    <a:cubicBezTo>
                      <a:pt x="352" y="334"/>
                      <a:pt x="353" y="336"/>
                      <a:pt x="355" y="336"/>
                    </a:cubicBezTo>
                    <a:cubicBezTo>
                      <a:pt x="355" y="337"/>
                      <a:pt x="355" y="338"/>
                      <a:pt x="355" y="339"/>
                    </a:cubicBezTo>
                    <a:cubicBezTo>
                      <a:pt x="354" y="342"/>
                      <a:pt x="353" y="343"/>
                      <a:pt x="352" y="346"/>
                    </a:cubicBezTo>
                    <a:cubicBezTo>
                      <a:pt x="351" y="355"/>
                      <a:pt x="348" y="359"/>
                      <a:pt x="348" y="359"/>
                    </a:cubicBezTo>
                    <a:cubicBezTo>
                      <a:pt x="348" y="360"/>
                      <a:pt x="348" y="360"/>
                      <a:pt x="348" y="360"/>
                    </a:cubicBezTo>
                    <a:cubicBezTo>
                      <a:pt x="346" y="365"/>
                      <a:pt x="324" y="365"/>
                      <a:pt x="324" y="365"/>
                    </a:cubicBezTo>
                    <a:cubicBezTo>
                      <a:pt x="317" y="367"/>
                      <a:pt x="314" y="370"/>
                      <a:pt x="306" y="370"/>
                    </a:cubicBezTo>
                    <a:cubicBezTo>
                      <a:pt x="301" y="370"/>
                      <a:pt x="288" y="364"/>
                      <a:pt x="287" y="364"/>
                    </a:cubicBezTo>
                    <a:cubicBezTo>
                      <a:pt x="287" y="363"/>
                      <a:pt x="287" y="363"/>
                      <a:pt x="287" y="363"/>
                    </a:cubicBezTo>
                    <a:cubicBezTo>
                      <a:pt x="282" y="362"/>
                      <a:pt x="275" y="363"/>
                      <a:pt x="272" y="359"/>
                    </a:cubicBezTo>
                    <a:cubicBezTo>
                      <a:pt x="269" y="356"/>
                      <a:pt x="271" y="352"/>
                      <a:pt x="263" y="352"/>
                    </a:cubicBezTo>
                    <a:cubicBezTo>
                      <a:pt x="258" y="352"/>
                      <a:pt x="256" y="358"/>
                      <a:pt x="250" y="358"/>
                    </a:cubicBezTo>
                    <a:cubicBezTo>
                      <a:pt x="250" y="360"/>
                      <a:pt x="250" y="361"/>
                      <a:pt x="250" y="363"/>
                    </a:cubicBezTo>
                    <a:cubicBezTo>
                      <a:pt x="250" y="365"/>
                      <a:pt x="249" y="376"/>
                      <a:pt x="247" y="376"/>
                    </a:cubicBezTo>
                    <a:cubicBezTo>
                      <a:pt x="242" y="376"/>
                      <a:pt x="237" y="370"/>
                      <a:pt x="231" y="368"/>
                    </a:cubicBezTo>
                    <a:cubicBezTo>
                      <a:pt x="228" y="367"/>
                      <a:pt x="225" y="369"/>
                      <a:pt x="222" y="367"/>
                    </a:cubicBezTo>
                    <a:cubicBezTo>
                      <a:pt x="220" y="364"/>
                      <a:pt x="221" y="358"/>
                      <a:pt x="217" y="357"/>
                    </a:cubicBezTo>
                    <a:cubicBezTo>
                      <a:pt x="213" y="354"/>
                      <a:pt x="205" y="353"/>
                      <a:pt x="197" y="353"/>
                    </a:cubicBezTo>
                    <a:cubicBezTo>
                      <a:pt x="197" y="353"/>
                      <a:pt x="197" y="353"/>
                      <a:pt x="197" y="353"/>
                    </a:cubicBezTo>
                    <a:cubicBezTo>
                      <a:pt x="195" y="353"/>
                      <a:pt x="191" y="347"/>
                      <a:pt x="189" y="347"/>
                    </a:cubicBezTo>
                    <a:cubicBezTo>
                      <a:pt x="188" y="347"/>
                      <a:pt x="185" y="345"/>
                      <a:pt x="185" y="344"/>
                    </a:cubicBezTo>
                    <a:cubicBezTo>
                      <a:pt x="185" y="343"/>
                      <a:pt x="189" y="335"/>
                      <a:pt x="190" y="335"/>
                    </a:cubicBezTo>
                    <a:cubicBezTo>
                      <a:pt x="189" y="332"/>
                      <a:pt x="186" y="330"/>
                      <a:pt x="186" y="327"/>
                    </a:cubicBezTo>
                    <a:cubicBezTo>
                      <a:pt x="186" y="326"/>
                      <a:pt x="188" y="325"/>
                      <a:pt x="189" y="324"/>
                    </a:cubicBezTo>
                    <a:cubicBezTo>
                      <a:pt x="189" y="321"/>
                      <a:pt x="189" y="321"/>
                      <a:pt x="189" y="321"/>
                    </a:cubicBezTo>
                    <a:cubicBezTo>
                      <a:pt x="187" y="321"/>
                      <a:pt x="180" y="317"/>
                      <a:pt x="180" y="316"/>
                    </a:cubicBezTo>
                    <a:cubicBezTo>
                      <a:pt x="174" y="319"/>
                      <a:pt x="168" y="321"/>
                      <a:pt x="161" y="321"/>
                    </a:cubicBezTo>
                    <a:cubicBezTo>
                      <a:pt x="157" y="321"/>
                      <a:pt x="150" y="321"/>
                      <a:pt x="146" y="321"/>
                    </a:cubicBezTo>
                    <a:cubicBezTo>
                      <a:pt x="139" y="321"/>
                      <a:pt x="125" y="325"/>
                      <a:pt x="119" y="328"/>
                    </a:cubicBezTo>
                    <a:cubicBezTo>
                      <a:pt x="118" y="329"/>
                      <a:pt x="109" y="333"/>
                      <a:pt x="107" y="336"/>
                    </a:cubicBezTo>
                    <a:cubicBezTo>
                      <a:pt x="105" y="339"/>
                      <a:pt x="104" y="332"/>
                      <a:pt x="103" y="332"/>
                    </a:cubicBezTo>
                    <a:cubicBezTo>
                      <a:pt x="101" y="332"/>
                      <a:pt x="94" y="333"/>
                      <a:pt x="91" y="333"/>
                    </a:cubicBezTo>
                    <a:cubicBezTo>
                      <a:pt x="87" y="333"/>
                      <a:pt x="84" y="333"/>
                      <a:pt x="82" y="330"/>
                    </a:cubicBezTo>
                    <a:cubicBezTo>
                      <a:pt x="78" y="333"/>
                      <a:pt x="77" y="346"/>
                      <a:pt x="72" y="348"/>
                    </a:cubicBezTo>
                    <a:cubicBezTo>
                      <a:pt x="69" y="350"/>
                      <a:pt x="66" y="349"/>
                      <a:pt x="62" y="351"/>
                    </a:cubicBezTo>
                    <a:cubicBezTo>
                      <a:pt x="60" y="352"/>
                      <a:pt x="60" y="357"/>
                      <a:pt x="54" y="357"/>
                    </a:cubicBezTo>
                    <a:cubicBezTo>
                      <a:pt x="55" y="363"/>
                      <a:pt x="54" y="373"/>
                      <a:pt x="54" y="378"/>
                    </a:cubicBezTo>
                    <a:cubicBezTo>
                      <a:pt x="54" y="386"/>
                      <a:pt x="46" y="386"/>
                      <a:pt x="43" y="392"/>
                    </a:cubicBezTo>
                    <a:cubicBezTo>
                      <a:pt x="42" y="393"/>
                      <a:pt x="43" y="395"/>
                      <a:pt x="41" y="396"/>
                    </a:cubicBezTo>
                    <a:cubicBezTo>
                      <a:pt x="37" y="397"/>
                      <a:pt x="33" y="398"/>
                      <a:pt x="31" y="399"/>
                    </a:cubicBezTo>
                    <a:cubicBezTo>
                      <a:pt x="29" y="400"/>
                      <a:pt x="28" y="402"/>
                      <a:pt x="28" y="406"/>
                    </a:cubicBezTo>
                    <a:cubicBezTo>
                      <a:pt x="19" y="408"/>
                      <a:pt x="21" y="423"/>
                      <a:pt x="16" y="429"/>
                    </a:cubicBezTo>
                    <a:cubicBezTo>
                      <a:pt x="13" y="432"/>
                      <a:pt x="9" y="431"/>
                      <a:pt x="9" y="436"/>
                    </a:cubicBezTo>
                    <a:cubicBezTo>
                      <a:pt x="7" y="440"/>
                      <a:pt x="8" y="444"/>
                      <a:pt x="4" y="446"/>
                    </a:cubicBezTo>
                    <a:cubicBezTo>
                      <a:pt x="3" y="448"/>
                      <a:pt x="1" y="450"/>
                      <a:pt x="1" y="452"/>
                    </a:cubicBezTo>
                    <a:cubicBezTo>
                      <a:pt x="1" y="454"/>
                      <a:pt x="4" y="455"/>
                      <a:pt x="6" y="455"/>
                    </a:cubicBezTo>
                    <a:cubicBezTo>
                      <a:pt x="6" y="463"/>
                      <a:pt x="8" y="468"/>
                      <a:pt x="8" y="477"/>
                    </a:cubicBezTo>
                    <a:cubicBezTo>
                      <a:pt x="8" y="484"/>
                      <a:pt x="7" y="491"/>
                      <a:pt x="5" y="496"/>
                    </a:cubicBezTo>
                    <a:cubicBezTo>
                      <a:pt x="4" y="499"/>
                      <a:pt x="0" y="504"/>
                      <a:pt x="0" y="508"/>
                    </a:cubicBezTo>
                    <a:cubicBezTo>
                      <a:pt x="0" y="509"/>
                      <a:pt x="1" y="508"/>
                      <a:pt x="1" y="510"/>
                    </a:cubicBezTo>
                    <a:cubicBezTo>
                      <a:pt x="2" y="510"/>
                      <a:pt x="9" y="515"/>
                      <a:pt x="4" y="517"/>
                    </a:cubicBezTo>
                    <a:cubicBezTo>
                      <a:pt x="4" y="518"/>
                      <a:pt x="6" y="525"/>
                      <a:pt x="13" y="532"/>
                    </a:cubicBezTo>
                    <a:cubicBezTo>
                      <a:pt x="13" y="533"/>
                      <a:pt x="28" y="547"/>
                      <a:pt x="28" y="555"/>
                    </a:cubicBezTo>
                    <a:cubicBezTo>
                      <a:pt x="32" y="550"/>
                      <a:pt x="33" y="550"/>
                      <a:pt x="29" y="555"/>
                    </a:cubicBezTo>
                    <a:cubicBezTo>
                      <a:pt x="32" y="564"/>
                      <a:pt x="48" y="563"/>
                      <a:pt x="41" y="573"/>
                    </a:cubicBezTo>
                    <a:cubicBezTo>
                      <a:pt x="42" y="574"/>
                      <a:pt x="66" y="596"/>
                      <a:pt x="67" y="594"/>
                    </a:cubicBezTo>
                    <a:cubicBezTo>
                      <a:pt x="67" y="591"/>
                      <a:pt x="85" y="585"/>
                      <a:pt x="94" y="585"/>
                    </a:cubicBezTo>
                    <a:cubicBezTo>
                      <a:pt x="98" y="585"/>
                      <a:pt x="101" y="586"/>
                      <a:pt x="101" y="590"/>
                    </a:cubicBezTo>
                    <a:cubicBezTo>
                      <a:pt x="105" y="591"/>
                      <a:pt x="107" y="589"/>
                      <a:pt x="109" y="587"/>
                    </a:cubicBezTo>
                    <a:cubicBezTo>
                      <a:pt x="115" y="584"/>
                      <a:pt x="122" y="579"/>
                      <a:pt x="129" y="578"/>
                    </a:cubicBezTo>
                    <a:cubicBezTo>
                      <a:pt x="131" y="577"/>
                      <a:pt x="140" y="575"/>
                      <a:pt x="140" y="576"/>
                    </a:cubicBezTo>
                    <a:cubicBezTo>
                      <a:pt x="151" y="571"/>
                      <a:pt x="149" y="578"/>
                      <a:pt x="154" y="578"/>
                    </a:cubicBezTo>
                    <a:cubicBezTo>
                      <a:pt x="154" y="585"/>
                      <a:pt x="158" y="590"/>
                      <a:pt x="163" y="590"/>
                    </a:cubicBezTo>
                    <a:cubicBezTo>
                      <a:pt x="164" y="590"/>
                      <a:pt x="181" y="590"/>
                      <a:pt x="181" y="590"/>
                    </a:cubicBezTo>
                    <a:cubicBezTo>
                      <a:pt x="181" y="590"/>
                      <a:pt x="181" y="590"/>
                      <a:pt x="181" y="590"/>
                    </a:cubicBezTo>
                    <a:cubicBezTo>
                      <a:pt x="181" y="592"/>
                      <a:pt x="181" y="595"/>
                      <a:pt x="182" y="595"/>
                    </a:cubicBezTo>
                    <a:cubicBezTo>
                      <a:pt x="184" y="595"/>
                      <a:pt x="186" y="595"/>
                      <a:pt x="189" y="595"/>
                    </a:cubicBezTo>
                    <a:cubicBezTo>
                      <a:pt x="188" y="599"/>
                      <a:pt x="189" y="609"/>
                      <a:pt x="188" y="610"/>
                    </a:cubicBezTo>
                    <a:cubicBezTo>
                      <a:pt x="187" y="610"/>
                      <a:pt x="187" y="610"/>
                      <a:pt x="187" y="610"/>
                    </a:cubicBezTo>
                    <a:cubicBezTo>
                      <a:pt x="186" y="612"/>
                      <a:pt x="185" y="613"/>
                      <a:pt x="185" y="615"/>
                    </a:cubicBezTo>
                    <a:cubicBezTo>
                      <a:pt x="185" y="619"/>
                      <a:pt x="186" y="620"/>
                      <a:pt x="186" y="620"/>
                    </a:cubicBezTo>
                    <a:cubicBezTo>
                      <a:pt x="186" y="620"/>
                      <a:pt x="187" y="620"/>
                      <a:pt x="187" y="620"/>
                    </a:cubicBezTo>
                    <a:cubicBezTo>
                      <a:pt x="189" y="629"/>
                      <a:pt x="181" y="628"/>
                      <a:pt x="181" y="636"/>
                    </a:cubicBezTo>
                    <a:cubicBezTo>
                      <a:pt x="181" y="648"/>
                      <a:pt x="197" y="662"/>
                      <a:pt x="197" y="663"/>
                    </a:cubicBezTo>
                    <a:cubicBezTo>
                      <a:pt x="197" y="663"/>
                      <a:pt x="198" y="663"/>
                      <a:pt x="198" y="662"/>
                    </a:cubicBezTo>
                    <a:cubicBezTo>
                      <a:pt x="199" y="666"/>
                      <a:pt x="207" y="670"/>
                      <a:pt x="204" y="671"/>
                    </a:cubicBezTo>
                    <a:cubicBezTo>
                      <a:pt x="204" y="671"/>
                      <a:pt x="204" y="682"/>
                      <a:pt x="205" y="682"/>
                    </a:cubicBezTo>
                    <a:cubicBezTo>
                      <a:pt x="208" y="689"/>
                      <a:pt x="213" y="692"/>
                      <a:pt x="213" y="700"/>
                    </a:cubicBezTo>
                    <a:cubicBezTo>
                      <a:pt x="213" y="703"/>
                      <a:pt x="211" y="705"/>
                      <a:pt x="211" y="707"/>
                    </a:cubicBezTo>
                    <a:cubicBezTo>
                      <a:pt x="211" y="713"/>
                      <a:pt x="215" y="717"/>
                      <a:pt x="215" y="723"/>
                    </a:cubicBezTo>
                    <a:cubicBezTo>
                      <a:pt x="215" y="730"/>
                      <a:pt x="209" y="742"/>
                      <a:pt x="204" y="746"/>
                    </a:cubicBezTo>
                    <a:cubicBezTo>
                      <a:pt x="204" y="759"/>
                      <a:pt x="204" y="759"/>
                      <a:pt x="204" y="759"/>
                    </a:cubicBezTo>
                    <a:cubicBezTo>
                      <a:pt x="201" y="761"/>
                      <a:pt x="201" y="775"/>
                      <a:pt x="201" y="775"/>
                    </a:cubicBezTo>
                    <a:cubicBezTo>
                      <a:pt x="201" y="776"/>
                      <a:pt x="200" y="777"/>
                      <a:pt x="200" y="778"/>
                    </a:cubicBezTo>
                    <a:cubicBezTo>
                      <a:pt x="200" y="780"/>
                      <a:pt x="210" y="806"/>
                      <a:pt x="215" y="811"/>
                    </a:cubicBezTo>
                    <a:cubicBezTo>
                      <a:pt x="216" y="812"/>
                      <a:pt x="217" y="813"/>
                      <a:pt x="219" y="813"/>
                    </a:cubicBezTo>
                    <a:cubicBezTo>
                      <a:pt x="219" y="814"/>
                      <a:pt x="219" y="815"/>
                      <a:pt x="219" y="817"/>
                    </a:cubicBezTo>
                    <a:cubicBezTo>
                      <a:pt x="219" y="819"/>
                      <a:pt x="217" y="821"/>
                      <a:pt x="217" y="825"/>
                    </a:cubicBezTo>
                    <a:cubicBezTo>
                      <a:pt x="217" y="832"/>
                      <a:pt x="221" y="836"/>
                      <a:pt x="221" y="842"/>
                    </a:cubicBezTo>
                    <a:cubicBezTo>
                      <a:pt x="221" y="852"/>
                      <a:pt x="222" y="857"/>
                      <a:pt x="227" y="867"/>
                    </a:cubicBezTo>
                    <a:cubicBezTo>
                      <a:pt x="229" y="869"/>
                      <a:pt x="230" y="867"/>
                      <a:pt x="231" y="870"/>
                    </a:cubicBezTo>
                    <a:cubicBezTo>
                      <a:pt x="231" y="868"/>
                      <a:pt x="232" y="881"/>
                      <a:pt x="235" y="886"/>
                    </a:cubicBezTo>
                    <a:cubicBezTo>
                      <a:pt x="238" y="891"/>
                      <a:pt x="240" y="902"/>
                      <a:pt x="239" y="904"/>
                    </a:cubicBezTo>
                    <a:cubicBezTo>
                      <a:pt x="242" y="911"/>
                      <a:pt x="242" y="911"/>
                      <a:pt x="242" y="911"/>
                    </a:cubicBezTo>
                    <a:cubicBezTo>
                      <a:pt x="238" y="915"/>
                      <a:pt x="245" y="920"/>
                      <a:pt x="249" y="920"/>
                    </a:cubicBezTo>
                    <a:cubicBezTo>
                      <a:pt x="250" y="920"/>
                      <a:pt x="266" y="917"/>
                      <a:pt x="266" y="915"/>
                    </a:cubicBezTo>
                    <a:cubicBezTo>
                      <a:pt x="268" y="915"/>
                      <a:pt x="269" y="915"/>
                      <a:pt x="271" y="917"/>
                    </a:cubicBezTo>
                    <a:cubicBezTo>
                      <a:pt x="274" y="915"/>
                      <a:pt x="275" y="915"/>
                      <a:pt x="277" y="915"/>
                    </a:cubicBezTo>
                    <a:cubicBezTo>
                      <a:pt x="280" y="915"/>
                      <a:pt x="283" y="915"/>
                      <a:pt x="290" y="915"/>
                    </a:cubicBezTo>
                    <a:cubicBezTo>
                      <a:pt x="290" y="909"/>
                      <a:pt x="299" y="914"/>
                      <a:pt x="300" y="910"/>
                    </a:cubicBezTo>
                    <a:cubicBezTo>
                      <a:pt x="306" y="899"/>
                      <a:pt x="314" y="898"/>
                      <a:pt x="322" y="888"/>
                    </a:cubicBezTo>
                    <a:cubicBezTo>
                      <a:pt x="323" y="885"/>
                      <a:pt x="332" y="869"/>
                      <a:pt x="336" y="868"/>
                    </a:cubicBezTo>
                    <a:cubicBezTo>
                      <a:pt x="336" y="867"/>
                      <a:pt x="341" y="855"/>
                      <a:pt x="341" y="855"/>
                    </a:cubicBezTo>
                    <a:cubicBezTo>
                      <a:pt x="343" y="848"/>
                      <a:pt x="343" y="848"/>
                      <a:pt x="343" y="848"/>
                    </a:cubicBezTo>
                    <a:cubicBezTo>
                      <a:pt x="341" y="847"/>
                      <a:pt x="340" y="846"/>
                      <a:pt x="340" y="844"/>
                    </a:cubicBezTo>
                    <a:cubicBezTo>
                      <a:pt x="340" y="839"/>
                      <a:pt x="347" y="840"/>
                      <a:pt x="351" y="839"/>
                    </a:cubicBezTo>
                    <a:cubicBezTo>
                      <a:pt x="354" y="838"/>
                      <a:pt x="362" y="829"/>
                      <a:pt x="362" y="827"/>
                    </a:cubicBezTo>
                    <a:cubicBezTo>
                      <a:pt x="362" y="826"/>
                      <a:pt x="361" y="815"/>
                      <a:pt x="361" y="812"/>
                    </a:cubicBezTo>
                    <a:cubicBezTo>
                      <a:pt x="361" y="810"/>
                      <a:pt x="361" y="809"/>
                      <a:pt x="362" y="807"/>
                    </a:cubicBezTo>
                    <a:cubicBezTo>
                      <a:pt x="361" y="806"/>
                      <a:pt x="357" y="801"/>
                      <a:pt x="357" y="800"/>
                    </a:cubicBezTo>
                    <a:cubicBezTo>
                      <a:pt x="357" y="787"/>
                      <a:pt x="373" y="786"/>
                      <a:pt x="375" y="775"/>
                    </a:cubicBezTo>
                    <a:cubicBezTo>
                      <a:pt x="387" y="775"/>
                      <a:pt x="401" y="763"/>
                      <a:pt x="401" y="748"/>
                    </a:cubicBezTo>
                    <a:cubicBezTo>
                      <a:pt x="401" y="739"/>
                      <a:pt x="402" y="720"/>
                      <a:pt x="402" y="717"/>
                    </a:cubicBezTo>
                    <a:cubicBezTo>
                      <a:pt x="401" y="718"/>
                      <a:pt x="401" y="717"/>
                      <a:pt x="402" y="716"/>
                    </a:cubicBezTo>
                    <a:cubicBezTo>
                      <a:pt x="397" y="711"/>
                      <a:pt x="394" y="709"/>
                      <a:pt x="394" y="706"/>
                    </a:cubicBezTo>
                    <a:cubicBezTo>
                      <a:pt x="394" y="703"/>
                      <a:pt x="393" y="680"/>
                      <a:pt x="393" y="680"/>
                    </a:cubicBezTo>
                    <a:cubicBezTo>
                      <a:pt x="393" y="677"/>
                      <a:pt x="390" y="677"/>
                      <a:pt x="390" y="675"/>
                    </a:cubicBezTo>
                    <a:cubicBezTo>
                      <a:pt x="390" y="672"/>
                      <a:pt x="395" y="669"/>
                      <a:pt x="396" y="665"/>
                    </a:cubicBezTo>
                    <a:cubicBezTo>
                      <a:pt x="395" y="665"/>
                      <a:pt x="404" y="649"/>
                      <a:pt x="409" y="642"/>
                    </a:cubicBezTo>
                    <a:cubicBezTo>
                      <a:pt x="409" y="641"/>
                      <a:pt x="409" y="641"/>
                      <a:pt x="409" y="641"/>
                    </a:cubicBezTo>
                    <a:cubicBezTo>
                      <a:pt x="411" y="637"/>
                      <a:pt x="414" y="634"/>
                      <a:pt x="417" y="630"/>
                    </a:cubicBezTo>
                    <a:cubicBezTo>
                      <a:pt x="419" y="628"/>
                      <a:pt x="423" y="626"/>
                      <a:pt x="425" y="622"/>
                    </a:cubicBezTo>
                    <a:cubicBezTo>
                      <a:pt x="428" y="614"/>
                      <a:pt x="439" y="610"/>
                      <a:pt x="446" y="602"/>
                    </a:cubicBezTo>
                    <a:cubicBezTo>
                      <a:pt x="452" y="596"/>
                      <a:pt x="457" y="589"/>
                      <a:pt x="459" y="578"/>
                    </a:cubicBezTo>
                    <a:cubicBezTo>
                      <a:pt x="463" y="565"/>
                      <a:pt x="475" y="552"/>
                      <a:pt x="475" y="534"/>
                    </a:cubicBezTo>
                    <a:cubicBezTo>
                      <a:pt x="475" y="531"/>
                      <a:pt x="474" y="529"/>
                      <a:pt x="471" y="526"/>
                    </a:cubicBezTo>
                    <a:cubicBezTo>
                      <a:pt x="467" y="532"/>
                      <a:pt x="451" y="534"/>
                      <a:pt x="444" y="534"/>
                    </a:cubicBezTo>
                    <a:cubicBezTo>
                      <a:pt x="444" y="534"/>
                      <a:pt x="434" y="538"/>
                      <a:pt x="429" y="538"/>
                    </a:cubicBezTo>
                    <a:cubicBezTo>
                      <a:pt x="426" y="538"/>
                      <a:pt x="424" y="536"/>
                      <a:pt x="422" y="533"/>
                    </a:cubicBezTo>
                    <a:cubicBezTo>
                      <a:pt x="421" y="533"/>
                      <a:pt x="418" y="522"/>
                      <a:pt x="418" y="522"/>
                    </a:cubicBezTo>
                    <a:cubicBezTo>
                      <a:pt x="417" y="522"/>
                      <a:pt x="417" y="522"/>
                      <a:pt x="417" y="522"/>
                    </a:cubicBezTo>
                    <a:cubicBezTo>
                      <a:pt x="413" y="517"/>
                      <a:pt x="413" y="517"/>
                      <a:pt x="413" y="517"/>
                    </a:cubicBezTo>
                    <a:cubicBezTo>
                      <a:pt x="411" y="515"/>
                      <a:pt x="405" y="506"/>
                      <a:pt x="402" y="504"/>
                    </a:cubicBezTo>
                    <a:cubicBezTo>
                      <a:pt x="400" y="503"/>
                      <a:pt x="395" y="504"/>
                      <a:pt x="394" y="501"/>
                    </a:cubicBezTo>
                    <a:cubicBezTo>
                      <a:pt x="393" y="497"/>
                      <a:pt x="390" y="495"/>
                      <a:pt x="389" y="492"/>
                    </a:cubicBezTo>
                    <a:cubicBezTo>
                      <a:pt x="389" y="491"/>
                      <a:pt x="389" y="481"/>
                      <a:pt x="388" y="479"/>
                    </a:cubicBezTo>
                    <a:cubicBezTo>
                      <a:pt x="386" y="479"/>
                      <a:pt x="386" y="479"/>
                      <a:pt x="386" y="479"/>
                    </a:cubicBezTo>
                    <a:cubicBezTo>
                      <a:pt x="386" y="478"/>
                      <a:pt x="387" y="478"/>
                      <a:pt x="387" y="478"/>
                    </a:cubicBezTo>
                    <a:cubicBezTo>
                      <a:pt x="373" y="471"/>
                      <a:pt x="374" y="463"/>
                      <a:pt x="374" y="452"/>
                    </a:cubicBezTo>
                    <a:cubicBezTo>
                      <a:pt x="374" y="451"/>
                      <a:pt x="373" y="448"/>
                      <a:pt x="372" y="444"/>
                    </a:cubicBezTo>
                    <a:cubicBezTo>
                      <a:pt x="371" y="444"/>
                      <a:pt x="369" y="442"/>
                      <a:pt x="369" y="440"/>
                    </a:cubicBezTo>
                    <a:cubicBezTo>
                      <a:pt x="366" y="440"/>
                      <a:pt x="363" y="434"/>
                      <a:pt x="360" y="429"/>
                    </a:cubicBezTo>
                    <a:cubicBezTo>
                      <a:pt x="361" y="429"/>
                      <a:pt x="361" y="428"/>
                      <a:pt x="362" y="428"/>
                    </a:cubicBezTo>
                    <a:cubicBezTo>
                      <a:pt x="361" y="427"/>
                      <a:pt x="352" y="416"/>
                      <a:pt x="352" y="413"/>
                    </a:cubicBezTo>
                    <a:cubicBezTo>
                      <a:pt x="352" y="409"/>
                      <a:pt x="349" y="401"/>
                      <a:pt x="347" y="400"/>
                    </a:cubicBezTo>
                    <a:cubicBezTo>
                      <a:pt x="344" y="398"/>
                      <a:pt x="345" y="395"/>
                      <a:pt x="343" y="392"/>
                    </a:cubicBezTo>
                    <a:cubicBezTo>
                      <a:pt x="343" y="391"/>
                      <a:pt x="342" y="391"/>
                      <a:pt x="342" y="391"/>
                    </a:cubicBezTo>
                    <a:cubicBezTo>
                      <a:pt x="343" y="392"/>
                      <a:pt x="346" y="396"/>
                      <a:pt x="349" y="396"/>
                    </a:cubicBezTo>
                    <a:cubicBezTo>
                      <a:pt x="355" y="381"/>
                      <a:pt x="355" y="381"/>
                      <a:pt x="355" y="381"/>
                    </a:cubicBezTo>
                    <a:cubicBezTo>
                      <a:pt x="357" y="382"/>
                      <a:pt x="351" y="395"/>
                      <a:pt x="356" y="397"/>
                    </a:cubicBezTo>
                    <a:cubicBezTo>
                      <a:pt x="358" y="403"/>
                      <a:pt x="366" y="408"/>
                      <a:pt x="366" y="416"/>
                    </a:cubicBezTo>
                    <a:cubicBezTo>
                      <a:pt x="371" y="416"/>
                      <a:pt x="369" y="420"/>
                      <a:pt x="373" y="424"/>
                    </a:cubicBezTo>
                    <a:cubicBezTo>
                      <a:pt x="376" y="428"/>
                      <a:pt x="385" y="435"/>
                      <a:pt x="385" y="442"/>
                    </a:cubicBezTo>
                    <a:cubicBezTo>
                      <a:pt x="385" y="455"/>
                      <a:pt x="397" y="457"/>
                      <a:pt x="400" y="468"/>
                    </a:cubicBezTo>
                    <a:cubicBezTo>
                      <a:pt x="403" y="479"/>
                      <a:pt x="411" y="481"/>
                      <a:pt x="414" y="492"/>
                    </a:cubicBezTo>
                    <a:cubicBezTo>
                      <a:pt x="414" y="494"/>
                      <a:pt x="414" y="494"/>
                      <a:pt x="414" y="494"/>
                    </a:cubicBezTo>
                    <a:cubicBezTo>
                      <a:pt x="417" y="503"/>
                      <a:pt x="420" y="515"/>
                      <a:pt x="422" y="527"/>
                    </a:cubicBezTo>
                    <a:cubicBezTo>
                      <a:pt x="426" y="525"/>
                      <a:pt x="430" y="519"/>
                      <a:pt x="437" y="516"/>
                    </a:cubicBezTo>
                    <a:cubicBezTo>
                      <a:pt x="448" y="513"/>
                      <a:pt x="453" y="511"/>
                      <a:pt x="463" y="506"/>
                    </a:cubicBezTo>
                    <a:cubicBezTo>
                      <a:pt x="470" y="503"/>
                      <a:pt x="479" y="502"/>
                      <a:pt x="482" y="492"/>
                    </a:cubicBezTo>
                    <a:cubicBezTo>
                      <a:pt x="483" y="491"/>
                      <a:pt x="482" y="492"/>
                      <a:pt x="483" y="492"/>
                    </a:cubicBezTo>
                    <a:cubicBezTo>
                      <a:pt x="483" y="489"/>
                      <a:pt x="504" y="478"/>
                      <a:pt x="506" y="477"/>
                    </a:cubicBezTo>
                    <a:cubicBezTo>
                      <a:pt x="504" y="474"/>
                      <a:pt x="513" y="469"/>
                      <a:pt x="516" y="469"/>
                    </a:cubicBezTo>
                    <a:cubicBezTo>
                      <a:pt x="516" y="457"/>
                      <a:pt x="527" y="450"/>
                      <a:pt x="527" y="440"/>
                    </a:cubicBezTo>
                    <a:cubicBezTo>
                      <a:pt x="527" y="433"/>
                      <a:pt x="518" y="433"/>
                      <a:pt x="512" y="430"/>
                    </a:cubicBezTo>
                    <a:cubicBezTo>
                      <a:pt x="506" y="428"/>
                      <a:pt x="503" y="422"/>
                      <a:pt x="503" y="417"/>
                    </a:cubicBezTo>
                    <a:cubicBezTo>
                      <a:pt x="503" y="417"/>
                      <a:pt x="503" y="415"/>
                      <a:pt x="502" y="414"/>
                    </a:cubicBezTo>
                    <a:cubicBezTo>
                      <a:pt x="503" y="415"/>
                      <a:pt x="499" y="409"/>
                      <a:pt x="498" y="409"/>
                    </a:cubicBezTo>
                    <a:cubicBezTo>
                      <a:pt x="498" y="409"/>
                      <a:pt x="488" y="424"/>
                      <a:pt x="475" y="427"/>
                    </a:cubicBezTo>
                    <a:cubicBezTo>
                      <a:pt x="467" y="428"/>
                      <a:pt x="471" y="422"/>
                      <a:pt x="468" y="423"/>
                    </a:cubicBezTo>
                    <a:cubicBezTo>
                      <a:pt x="468" y="423"/>
                      <a:pt x="467" y="420"/>
                      <a:pt x="467" y="416"/>
                    </a:cubicBezTo>
                    <a:cubicBezTo>
                      <a:pt x="467" y="413"/>
                      <a:pt x="462" y="410"/>
                      <a:pt x="463" y="408"/>
                    </a:cubicBezTo>
                    <a:cubicBezTo>
                      <a:pt x="450" y="400"/>
                      <a:pt x="449" y="397"/>
                      <a:pt x="446" y="394"/>
                    </a:cubicBezTo>
                    <a:cubicBezTo>
                      <a:pt x="445" y="394"/>
                      <a:pt x="445" y="389"/>
                      <a:pt x="444" y="387"/>
                    </a:cubicBezTo>
                    <a:cubicBezTo>
                      <a:pt x="443" y="385"/>
                      <a:pt x="444" y="374"/>
                      <a:pt x="444" y="374"/>
                    </a:cubicBezTo>
                    <a:cubicBezTo>
                      <a:pt x="447" y="374"/>
                      <a:pt x="448" y="376"/>
                      <a:pt x="451" y="374"/>
                    </a:cubicBezTo>
                    <a:cubicBezTo>
                      <a:pt x="451" y="374"/>
                      <a:pt x="466" y="396"/>
                      <a:pt x="468" y="396"/>
                    </a:cubicBezTo>
                    <a:cubicBezTo>
                      <a:pt x="469" y="396"/>
                      <a:pt x="471" y="396"/>
                      <a:pt x="472" y="396"/>
                    </a:cubicBezTo>
                    <a:cubicBezTo>
                      <a:pt x="473" y="402"/>
                      <a:pt x="482" y="405"/>
                      <a:pt x="487" y="405"/>
                    </a:cubicBezTo>
                    <a:cubicBezTo>
                      <a:pt x="487" y="405"/>
                      <a:pt x="494" y="405"/>
                      <a:pt x="495" y="403"/>
                    </a:cubicBezTo>
                    <a:cubicBezTo>
                      <a:pt x="496" y="403"/>
                      <a:pt x="498" y="400"/>
                      <a:pt x="501" y="400"/>
                    </a:cubicBezTo>
                    <a:cubicBezTo>
                      <a:pt x="507" y="400"/>
                      <a:pt x="504" y="410"/>
                      <a:pt x="507" y="414"/>
                    </a:cubicBezTo>
                    <a:cubicBezTo>
                      <a:pt x="508" y="415"/>
                      <a:pt x="513" y="416"/>
                      <a:pt x="516" y="416"/>
                    </a:cubicBezTo>
                    <a:cubicBezTo>
                      <a:pt x="521" y="416"/>
                      <a:pt x="528" y="423"/>
                      <a:pt x="537" y="423"/>
                    </a:cubicBezTo>
                    <a:cubicBezTo>
                      <a:pt x="547" y="423"/>
                      <a:pt x="558" y="416"/>
                      <a:pt x="562" y="416"/>
                    </a:cubicBezTo>
                    <a:cubicBezTo>
                      <a:pt x="565" y="416"/>
                      <a:pt x="566" y="416"/>
                      <a:pt x="569" y="416"/>
                    </a:cubicBezTo>
                    <a:cubicBezTo>
                      <a:pt x="569" y="420"/>
                      <a:pt x="585" y="430"/>
                      <a:pt x="585" y="431"/>
                    </a:cubicBezTo>
                    <a:cubicBezTo>
                      <a:pt x="585" y="431"/>
                      <a:pt x="585" y="430"/>
                      <a:pt x="585" y="430"/>
                    </a:cubicBezTo>
                    <a:cubicBezTo>
                      <a:pt x="586" y="435"/>
                      <a:pt x="589" y="438"/>
                      <a:pt x="595" y="438"/>
                    </a:cubicBezTo>
                    <a:cubicBezTo>
                      <a:pt x="594" y="438"/>
                      <a:pt x="590" y="440"/>
                      <a:pt x="590" y="440"/>
                    </a:cubicBezTo>
                    <a:cubicBezTo>
                      <a:pt x="590" y="445"/>
                      <a:pt x="598" y="455"/>
                      <a:pt x="602" y="455"/>
                    </a:cubicBezTo>
                    <a:cubicBezTo>
                      <a:pt x="609" y="455"/>
                      <a:pt x="609" y="445"/>
                      <a:pt x="614" y="441"/>
                    </a:cubicBezTo>
                    <a:cubicBezTo>
                      <a:pt x="614" y="444"/>
                      <a:pt x="618" y="474"/>
                      <a:pt x="622" y="488"/>
                    </a:cubicBezTo>
                    <a:cubicBezTo>
                      <a:pt x="625" y="495"/>
                      <a:pt x="630" y="500"/>
                      <a:pt x="633" y="506"/>
                    </a:cubicBezTo>
                    <a:cubicBezTo>
                      <a:pt x="636" y="513"/>
                      <a:pt x="636" y="519"/>
                      <a:pt x="639" y="526"/>
                    </a:cubicBezTo>
                    <a:cubicBezTo>
                      <a:pt x="642" y="532"/>
                      <a:pt x="649" y="542"/>
                      <a:pt x="651" y="549"/>
                    </a:cubicBezTo>
                    <a:cubicBezTo>
                      <a:pt x="653" y="555"/>
                      <a:pt x="653" y="557"/>
                      <a:pt x="659" y="561"/>
                    </a:cubicBezTo>
                    <a:cubicBezTo>
                      <a:pt x="663" y="554"/>
                      <a:pt x="665" y="553"/>
                      <a:pt x="669" y="549"/>
                    </a:cubicBezTo>
                    <a:cubicBezTo>
                      <a:pt x="668" y="548"/>
                      <a:pt x="668" y="544"/>
                      <a:pt x="668" y="544"/>
                    </a:cubicBezTo>
                    <a:cubicBezTo>
                      <a:pt x="671" y="544"/>
                      <a:pt x="671" y="540"/>
                      <a:pt x="673" y="538"/>
                    </a:cubicBezTo>
                    <a:cubicBezTo>
                      <a:pt x="673" y="532"/>
                      <a:pt x="673" y="532"/>
                      <a:pt x="673" y="532"/>
                    </a:cubicBezTo>
                    <a:cubicBezTo>
                      <a:pt x="672" y="532"/>
                      <a:pt x="671" y="532"/>
                      <a:pt x="671" y="531"/>
                    </a:cubicBezTo>
                    <a:cubicBezTo>
                      <a:pt x="671" y="525"/>
                      <a:pt x="675" y="521"/>
                      <a:pt x="676" y="515"/>
                    </a:cubicBezTo>
                    <a:cubicBezTo>
                      <a:pt x="671" y="514"/>
                      <a:pt x="673" y="503"/>
                      <a:pt x="673" y="500"/>
                    </a:cubicBezTo>
                    <a:cubicBezTo>
                      <a:pt x="673" y="498"/>
                      <a:pt x="673" y="497"/>
                      <a:pt x="673" y="496"/>
                    </a:cubicBezTo>
                    <a:cubicBezTo>
                      <a:pt x="687" y="496"/>
                      <a:pt x="688" y="476"/>
                      <a:pt x="700" y="473"/>
                    </a:cubicBezTo>
                    <a:cubicBezTo>
                      <a:pt x="700" y="462"/>
                      <a:pt x="713" y="463"/>
                      <a:pt x="715" y="453"/>
                    </a:cubicBezTo>
                    <a:cubicBezTo>
                      <a:pt x="712" y="451"/>
                      <a:pt x="712" y="451"/>
                      <a:pt x="712" y="451"/>
                    </a:cubicBezTo>
                    <a:cubicBezTo>
                      <a:pt x="712" y="451"/>
                      <a:pt x="720" y="444"/>
                      <a:pt x="720" y="444"/>
                    </a:cubicBezTo>
                    <a:cubicBezTo>
                      <a:pt x="722" y="444"/>
                      <a:pt x="728" y="446"/>
                      <a:pt x="731" y="446"/>
                    </a:cubicBezTo>
                    <a:cubicBezTo>
                      <a:pt x="731" y="442"/>
                      <a:pt x="735" y="442"/>
                      <a:pt x="739" y="441"/>
                    </a:cubicBezTo>
                    <a:cubicBezTo>
                      <a:pt x="739" y="440"/>
                      <a:pt x="742" y="438"/>
                      <a:pt x="744" y="438"/>
                    </a:cubicBezTo>
                    <a:cubicBezTo>
                      <a:pt x="745" y="441"/>
                      <a:pt x="755" y="451"/>
                      <a:pt x="750" y="453"/>
                    </a:cubicBezTo>
                    <a:cubicBezTo>
                      <a:pt x="752" y="457"/>
                      <a:pt x="755" y="459"/>
                      <a:pt x="758" y="459"/>
                    </a:cubicBezTo>
                    <a:cubicBezTo>
                      <a:pt x="760" y="459"/>
                      <a:pt x="761" y="460"/>
                      <a:pt x="761" y="460"/>
                    </a:cubicBezTo>
                    <a:cubicBezTo>
                      <a:pt x="761" y="463"/>
                      <a:pt x="764" y="464"/>
                      <a:pt x="765" y="468"/>
                    </a:cubicBezTo>
                    <a:cubicBezTo>
                      <a:pt x="769" y="479"/>
                      <a:pt x="769" y="479"/>
                      <a:pt x="769" y="479"/>
                    </a:cubicBezTo>
                    <a:cubicBezTo>
                      <a:pt x="769" y="491"/>
                      <a:pt x="769" y="491"/>
                      <a:pt x="769" y="491"/>
                    </a:cubicBezTo>
                    <a:cubicBezTo>
                      <a:pt x="769" y="492"/>
                      <a:pt x="772" y="491"/>
                      <a:pt x="774" y="491"/>
                    </a:cubicBezTo>
                    <a:cubicBezTo>
                      <a:pt x="776" y="491"/>
                      <a:pt x="778" y="493"/>
                      <a:pt x="779" y="493"/>
                    </a:cubicBezTo>
                    <a:cubicBezTo>
                      <a:pt x="782" y="489"/>
                      <a:pt x="782" y="489"/>
                      <a:pt x="782" y="489"/>
                    </a:cubicBezTo>
                    <a:cubicBezTo>
                      <a:pt x="786" y="489"/>
                      <a:pt x="786" y="487"/>
                      <a:pt x="786" y="482"/>
                    </a:cubicBezTo>
                    <a:close/>
                    <a:moveTo>
                      <a:pt x="187" y="620"/>
                    </a:moveTo>
                    <a:cubicBezTo>
                      <a:pt x="188" y="620"/>
                      <a:pt x="189" y="620"/>
                      <a:pt x="187" y="62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39" name="Freeform 385"/>
              <p:cNvSpPr>
                <a:spLocks/>
              </p:cNvSpPr>
              <p:nvPr/>
            </p:nvSpPr>
            <p:spPr bwMode="auto">
              <a:xfrm>
                <a:off x="5035" y="2155"/>
                <a:ext cx="71" cy="81"/>
              </a:xfrm>
              <a:custGeom>
                <a:avLst/>
                <a:gdLst>
                  <a:gd name="T0" fmla="*/ 30 w 30"/>
                  <a:gd name="T1" fmla="*/ 16 h 34"/>
                  <a:gd name="T2" fmla="*/ 14 w 30"/>
                  <a:gd name="T3" fmla="*/ 0 h 34"/>
                  <a:gd name="T4" fmla="*/ 12 w 30"/>
                  <a:gd name="T5" fmla="*/ 1 h 34"/>
                  <a:gd name="T6" fmla="*/ 16 w 30"/>
                  <a:gd name="T7" fmla="*/ 3 h 34"/>
                  <a:gd name="T8" fmla="*/ 16 w 30"/>
                  <a:gd name="T9" fmla="*/ 6 h 34"/>
                  <a:gd name="T10" fmla="*/ 21 w 30"/>
                  <a:gd name="T11" fmla="*/ 6 h 34"/>
                  <a:gd name="T12" fmla="*/ 24 w 30"/>
                  <a:gd name="T13" fmla="*/ 10 h 34"/>
                  <a:gd name="T14" fmla="*/ 26 w 30"/>
                  <a:gd name="T15" fmla="*/ 14 h 34"/>
                  <a:gd name="T16" fmla="*/ 12 w 30"/>
                  <a:gd name="T17" fmla="*/ 25 h 34"/>
                  <a:gd name="T18" fmla="*/ 9 w 30"/>
                  <a:gd name="T19" fmla="*/ 25 h 34"/>
                  <a:gd name="T20" fmla="*/ 5 w 30"/>
                  <a:gd name="T21" fmla="*/ 28 h 34"/>
                  <a:gd name="T22" fmla="*/ 4 w 30"/>
                  <a:gd name="T23" fmla="*/ 26 h 34"/>
                  <a:gd name="T24" fmla="*/ 0 w 30"/>
                  <a:gd name="T25" fmla="*/ 31 h 34"/>
                  <a:gd name="T26" fmla="*/ 10 w 30"/>
                  <a:gd name="T27" fmla="*/ 34 h 34"/>
                  <a:gd name="T28" fmla="*/ 30 w 30"/>
                  <a:gd name="T29"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34">
                    <a:moveTo>
                      <a:pt x="30" y="16"/>
                    </a:moveTo>
                    <a:cubicBezTo>
                      <a:pt x="30" y="11"/>
                      <a:pt x="21" y="0"/>
                      <a:pt x="14" y="0"/>
                    </a:cubicBezTo>
                    <a:cubicBezTo>
                      <a:pt x="13" y="0"/>
                      <a:pt x="12" y="1"/>
                      <a:pt x="12" y="1"/>
                    </a:cubicBezTo>
                    <a:cubicBezTo>
                      <a:pt x="13" y="1"/>
                      <a:pt x="14" y="2"/>
                      <a:pt x="16" y="3"/>
                    </a:cubicBezTo>
                    <a:cubicBezTo>
                      <a:pt x="16" y="4"/>
                      <a:pt x="16" y="5"/>
                      <a:pt x="16" y="6"/>
                    </a:cubicBezTo>
                    <a:cubicBezTo>
                      <a:pt x="21" y="6"/>
                      <a:pt x="21" y="6"/>
                      <a:pt x="21" y="6"/>
                    </a:cubicBezTo>
                    <a:cubicBezTo>
                      <a:pt x="21" y="8"/>
                      <a:pt x="23" y="10"/>
                      <a:pt x="24" y="10"/>
                    </a:cubicBezTo>
                    <a:cubicBezTo>
                      <a:pt x="25" y="11"/>
                      <a:pt x="26" y="12"/>
                      <a:pt x="26" y="14"/>
                    </a:cubicBezTo>
                    <a:cubicBezTo>
                      <a:pt x="26" y="18"/>
                      <a:pt x="15" y="25"/>
                      <a:pt x="12" y="25"/>
                    </a:cubicBezTo>
                    <a:cubicBezTo>
                      <a:pt x="11" y="25"/>
                      <a:pt x="10" y="25"/>
                      <a:pt x="9" y="25"/>
                    </a:cubicBezTo>
                    <a:cubicBezTo>
                      <a:pt x="8" y="27"/>
                      <a:pt x="8" y="28"/>
                      <a:pt x="5" y="28"/>
                    </a:cubicBezTo>
                    <a:cubicBezTo>
                      <a:pt x="5" y="28"/>
                      <a:pt x="5" y="27"/>
                      <a:pt x="4" y="26"/>
                    </a:cubicBezTo>
                    <a:cubicBezTo>
                      <a:pt x="2" y="26"/>
                      <a:pt x="1" y="28"/>
                      <a:pt x="0" y="31"/>
                    </a:cubicBezTo>
                    <a:cubicBezTo>
                      <a:pt x="3" y="31"/>
                      <a:pt x="6" y="34"/>
                      <a:pt x="10" y="34"/>
                    </a:cubicBezTo>
                    <a:cubicBezTo>
                      <a:pt x="19" y="34"/>
                      <a:pt x="30" y="24"/>
                      <a:pt x="30" y="1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40" name="Freeform 386"/>
              <p:cNvSpPr>
                <a:spLocks/>
              </p:cNvSpPr>
              <p:nvPr/>
            </p:nvSpPr>
            <p:spPr bwMode="auto">
              <a:xfrm>
                <a:off x="5058" y="2158"/>
                <a:ext cx="5"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1"/>
                      <a:pt x="1" y="0"/>
                      <a:pt x="2"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41" name="Freeform 387"/>
              <p:cNvSpPr>
                <a:spLocks/>
              </p:cNvSpPr>
              <p:nvPr/>
            </p:nvSpPr>
            <p:spPr bwMode="auto">
              <a:xfrm>
                <a:off x="4614" y="2285"/>
                <a:ext cx="64" cy="31"/>
              </a:xfrm>
              <a:custGeom>
                <a:avLst/>
                <a:gdLst>
                  <a:gd name="T0" fmla="*/ 21 w 27"/>
                  <a:gd name="T1" fmla="*/ 0 h 13"/>
                  <a:gd name="T2" fmla="*/ 0 w 27"/>
                  <a:gd name="T3" fmla="*/ 13 h 13"/>
                  <a:gd name="T4" fmla="*/ 27 w 27"/>
                  <a:gd name="T5" fmla="*/ 0 h 13"/>
                  <a:gd name="T6" fmla="*/ 21 w 27"/>
                  <a:gd name="T7" fmla="*/ 0 h 13"/>
                </a:gdLst>
                <a:ahLst/>
                <a:cxnLst>
                  <a:cxn ang="0">
                    <a:pos x="T0" y="T1"/>
                  </a:cxn>
                  <a:cxn ang="0">
                    <a:pos x="T2" y="T3"/>
                  </a:cxn>
                  <a:cxn ang="0">
                    <a:pos x="T4" y="T5"/>
                  </a:cxn>
                  <a:cxn ang="0">
                    <a:pos x="T6" y="T7"/>
                  </a:cxn>
                </a:cxnLst>
                <a:rect l="0" t="0" r="r" b="b"/>
                <a:pathLst>
                  <a:path w="27" h="13">
                    <a:moveTo>
                      <a:pt x="21" y="0"/>
                    </a:moveTo>
                    <a:cubicBezTo>
                      <a:pt x="11" y="2"/>
                      <a:pt x="6" y="6"/>
                      <a:pt x="0" y="13"/>
                    </a:cubicBezTo>
                    <a:cubicBezTo>
                      <a:pt x="7" y="12"/>
                      <a:pt x="20" y="6"/>
                      <a:pt x="27" y="0"/>
                    </a:cubicBezTo>
                    <a:lnTo>
                      <a:pt x="21"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42" name="Freeform 388"/>
              <p:cNvSpPr>
                <a:spLocks/>
              </p:cNvSpPr>
              <p:nvPr/>
            </p:nvSpPr>
            <p:spPr bwMode="auto">
              <a:xfrm>
                <a:off x="4692" y="2075"/>
                <a:ext cx="26" cy="54"/>
              </a:xfrm>
              <a:custGeom>
                <a:avLst/>
                <a:gdLst>
                  <a:gd name="T0" fmla="*/ 5 w 11"/>
                  <a:gd name="T1" fmla="*/ 14 h 23"/>
                  <a:gd name="T2" fmla="*/ 11 w 11"/>
                  <a:gd name="T3" fmla="*/ 16 h 23"/>
                  <a:gd name="T4" fmla="*/ 6 w 11"/>
                  <a:gd name="T5" fmla="*/ 3 h 23"/>
                  <a:gd name="T6" fmla="*/ 6 w 11"/>
                  <a:gd name="T7" fmla="*/ 4 h 23"/>
                  <a:gd name="T8" fmla="*/ 0 w 11"/>
                  <a:gd name="T9" fmla="*/ 0 h 23"/>
                  <a:gd name="T10" fmla="*/ 0 w 11"/>
                  <a:gd name="T11" fmla="*/ 3 h 23"/>
                  <a:gd name="T12" fmla="*/ 0 w 11"/>
                  <a:gd name="T13" fmla="*/ 11 h 23"/>
                  <a:gd name="T14" fmla="*/ 0 w 11"/>
                  <a:gd name="T15" fmla="*/ 21 h 23"/>
                  <a:gd name="T16" fmla="*/ 2 w 11"/>
                  <a:gd name="T17" fmla="*/ 19 h 23"/>
                  <a:gd name="T18" fmla="*/ 4 w 11"/>
                  <a:gd name="T19" fmla="*/ 23 h 23"/>
                  <a:gd name="T20" fmla="*/ 5 w 11"/>
                  <a:gd name="T21"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23">
                    <a:moveTo>
                      <a:pt x="5" y="14"/>
                    </a:moveTo>
                    <a:cubicBezTo>
                      <a:pt x="8" y="15"/>
                      <a:pt x="9" y="16"/>
                      <a:pt x="11" y="16"/>
                    </a:cubicBezTo>
                    <a:cubicBezTo>
                      <a:pt x="8" y="11"/>
                      <a:pt x="8" y="5"/>
                      <a:pt x="6" y="3"/>
                    </a:cubicBezTo>
                    <a:cubicBezTo>
                      <a:pt x="6" y="3"/>
                      <a:pt x="6" y="4"/>
                      <a:pt x="6" y="4"/>
                    </a:cubicBezTo>
                    <a:cubicBezTo>
                      <a:pt x="3" y="3"/>
                      <a:pt x="3" y="1"/>
                      <a:pt x="0" y="0"/>
                    </a:cubicBezTo>
                    <a:cubicBezTo>
                      <a:pt x="0" y="1"/>
                      <a:pt x="0" y="2"/>
                      <a:pt x="0" y="3"/>
                    </a:cubicBezTo>
                    <a:cubicBezTo>
                      <a:pt x="0" y="4"/>
                      <a:pt x="0" y="11"/>
                      <a:pt x="0" y="11"/>
                    </a:cubicBezTo>
                    <a:cubicBezTo>
                      <a:pt x="0" y="21"/>
                      <a:pt x="0" y="21"/>
                      <a:pt x="0" y="21"/>
                    </a:cubicBezTo>
                    <a:cubicBezTo>
                      <a:pt x="1" y="21"/>
                      <a:pt x="2" y="19"/>
                      <a:pt x="2" y="19"/>
                    </a:cubicBezTo>
                    <a:cubicBezTo>
                      <a:pt x="2" y="20"/>
                      <a:pt x="3" y="23"/>
                      <a:pt x="4" y="23"/>
                    </a:cubicBezTo>
                    <a:cubicBezTo>
                      <a:pt x="5" y="21"/>
                      <a:pt x="4" y="15"/>
                      <a:pt x="5" y="1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43" name="Freeform 389"/>
              <p:cNvSpPr>
                <a:spLocks/>
              </p:cNvSpPr>
              <p:nvPr/>
            </p:nvSpPr>
            <p:spPr bwMode="auto">
              <a:xfrm>
                <a:off x="4697" y="2165"/>
                <a:ext cx="50" cy="19"/>
              </a:xfrm>
              <a:custGeom>
                <a:avLst/>
                <a:gdLst>
                  <a:gd name="T0" fmla="*/ 13 w 21"/>
                  <a:gd name="T1" fmla="*/ 0 h 8"/>
                  <a:gd name="T2" fmla="*/ 2 w 21"/>
                  <a:gd name="T3" fmla="*/ 0 h 8"/>
                  <a:gd name="T4" fmla="*/ 2 w 21"/>
                  <a:gd name="T5" fmla="*/ 7 h 8"/>
                  <a:gd name="T6" fmla="*/ 10 w 21"/>
                  <a:gd name="T7" fmla="*/ 5 h 8"/>
                  <a:gd name="T8" fmla="*/ 17 w 21"/>
                  <a:gd name="T9" fmla="*/ 8 h 8"/>
                  <a:gd name="T10" fmla="*/ 21 w 21"/>
                  <a:gd name="T11" fmla="*/ 7 h 8"/>
                  <a:gd name="T12" fmla="*/ 13 w 21"/>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1" h="8">
                    <a:moveTo>
                      <a:pt x="13" y="0"/>
                    </a:moveTo>
                    <a:cubicBezTo>
                      <a:pt x="9" y="0"/>
                      <a:pt x="7" y="2"/>
                      <a:pt x="2" y="0"/>
                    </a:cubicBezTo>
                    <a:cubicBezTo>
                      <a:pt x="2" y="2"/>
                      <a:pt x="0" y="6"/>
                      <a:pt x="2" y="7"/>
                    </a:cubicBezTo>
                    <a:cubicBezTo>
                      <a:pt x="4" y="6"/>
                      <a:pt x="6" y="5"/>
                      <a:pt x="10" y="5"/>
                    </a:cubicBezTo>
                    <a:cubicBezTo>
                      <a:pt x="13" y="5"/>
                      <a:pt x="14" y="8"/>
                      <a:pt x="17" y="8"/>
                    </a:cubicBezTo>
                    <a:cubicBezTo>
                      <a:pt x="18" y="8"/>
                      <a:pt x="21" y="8"/>
                      <a:pt x="21" y="7"/>
                    </a:cubicBezTo>
                    <a:cubicBezTo>
                      <a:pt x="19" y="7"/>
                      <a:pt x="17" y="0"/>
                      <a:pt x="13"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44" name="Freeform 390"/>
              <p:cNvSpPr>
                <a:spLocks/>
              </p:cNvSpPr>
              <p:nvPr/>
            </p:nvSpPr>
            <p:spPr bwMode="auto">
              <a:xfrm>
                <a:off x="4751" y="2127"/>
                <a:ext cx="312" cy="194"/>
              </a:xfrm>
              <a:custGeom>
                <a:avLst/>
                <a:gdLst>
                  <a:gd name="T0" fmla="*/ 63 w 132"/>
                  <a:gd name="T1" fmla="*/ 14 h 82"/>
                  <a:gd name="T2" fmla="*/ 47 w 132"/>
                  <a:gd name="T3" fmla="*/ 5 h 82"/>
                  <a:gd name="T4" fmla="*/ 41 w 132"/>
                  <a:gd name="T5" fmla="*/ 12 h 82"/>
                  <a:gd name="T6" fmla="*/ 34 w 132"/>
                  <a:gd name="T7" fmla="*/ 18 h 82"/>
                  <a:gd name="T8" fmla="*/ 31 w 132"/>
                  <a:gd name="T9" fmla="*/ 21 h 82"/>
                  <a:gd name="T10" fmla="*/ 26 w 132"/>
                  <a:gd name="T11" fmla="*/ 21 h 82"/>
                  <a:gd name="T12" fmla="*/ 22 w 132"/>
                  <a:gd name="T13" fmla="*/ 15 h 82"/>
                  <a:gd name="T14" fmla="*/ 22 w 132"/>
                  <a:gd name="T15" fmla="*/ 15 h 82"/>
                  <a:gd name="T16" fmla="*/ 22 w 132"/>
                  <a:gd name="T17" fmla="*/ 11 h 82"/>
                  <a:gd name="T18" fmla="*/ 22 w 132"/>
                  <a:gd name="T19" fmla="*/ 4 h 82"/>
                  <a:gd name="T20" fmla="*/ 11 w 132"/>
                  <a:gd name="T21" fmla="*/ 0 h 82"/>
                  <a:gd name="T22" fmla="*/ 2 w 132"/>
                  <a:gd name="T23" fmla="*/ 5 h 82"/>
                  <a:gd name="T24" fmla="*/ 0 w 132"/>
                  <a:gd name="T25" fmla="*/ 7 h 82"/>
                  <a:gd name="T26" fmla="*/ 6 w 132"/>
                  <a:gd name="T27" fmla="*/ 11 h 82"/>
                  <a:gd name="T28" fmla="*/ 9 w 132"/>
                  <a:gd name="T29" fmla="*/ 17 h 82"/>
                  <a:gd name="T30" fmla="*/ 10 w 132"/>
                  <a:gd name="T31" fmla="*/ 40 h 82"/>
                  <a:gd name="T32" fmla="*/ 15 w 132"/>
                  <a:gd name="T33" fmla="*/ 26 h 82"/>
                  <a:gd name="T34" fmla="*/ 19 w 132"/>
                  <a:gd name="T35" fmla="*/ 23 h 82"/>
                  <a:gd name="T36" fmla="*/ 26 w 132"/>
                  <a:gd name="T37" fmla="*/ 27 h 82"/>
                  <a:gd name="T38" fmla="*/ 26 w 132"/>
                  <a:gd name="T39" fmla="*/ 30 h 82"/>
                  <a:gd name="T40" fmla="*/ 48 w 132"/>
                  <a:gd name="T41" fmla="*/ 40 h 82"/>
                  <a:gd name="T42" fmla="*/ 47 w 132"/>
                  <a:gd name="T43" fmla="*/ 45 h 82"/>
                  <a:gd name="T44" fmla="*/ 48 w 132"/>
                  <a:gd name="T45" fmla="*/ 56 h 82"/>
                  <a:gd name="T46" fmla="*/ 44 w 132"/>
                  <a:gd name="T47" fmla="*/ 63 h 82"/>
                  <a:gd name="T48" fmla="*/ 47 w 132"/>
                  <a:gd name="T49" fmla="*/ 66 h 82"/>
                  <a:gd name="T50" fmla="*/ 52 w 132"/>
                  <a:gd name="T51" fmla="*/ 61 h 82"/>
                  <a:gd name="T52" fmla="*/ 59 w 132"/>
                  <a:gd name="T53" fmla="*/ 63 h 82"/>
                  <a:gd name="T54" fmla="*/ 69 w 132"/>
                  <a:gd name="T55" fmla="*/ 72 h 82"/>
                  <a:gd name="T56" fmla="*/ 77 w 132"/>
                  <a:gd name="T57" fmla="*/ 69 h 82"/>
                  <a:gd name="T58" fmla="*/ 80 w 132"/>
                  <a:gd name="T59" fmla="*/ 72 h 82"/>
                  <a:gd name="T60" fmla="*/ 84 w 132"/>
                  <a:gd name="T61" fmla="*/ 67 h 82"/>
                  <a:gd name="T62" fmla="*/ 80 w 132"/>
                  <a:gd name="T63" fmla="*/ 63 h 82"/>
                  <a:gd name="T64" fmla="*/ 90 w 132"/>
                  <a:gd name="T65" fmla="*/ 57 h 82"/>
                  <a:gd name="T66" fmla="*/ 128 w 132"/>
                  <a:gd name="T67" fmla="*/ 82 h 82"/>
                  <a:gd name="T68" fmla="*/ 132 w 132"/>
                  <a:gd name="T69" fmla="*/ 78 h 82"/>
                  <a:gd name="T70" fmla="*/ 122 w 132"/>
                  <a:gd name="T71" fmla="*/ 68 h 82"/>
                  <a:gd name="T72" fmla="*/ 111 w 132"/>
                  <a:gd name="T73" fmla="*/ 54 h 82"/>
                  <a:gd name="T74" fmla="*/ 111 w 132"/>
                  <a:gd name="T75" fmla="*/ 50 h 82"/>
                  <a:gd name="T76" fmla="*/ 115 w 132"/>
                  <a:gd name="T77" fmla="*/ 49 h 82"/>
                  <a:gd name="T78" fmla="*/ 102 w 132"/>
                  <a:gd name="T79" fmla="*/ 34 h 82"/>
                  <a:gd name="T80" fmla="*/ 69 w 132"/>
                  <a:gd name="T81" fmla="*/ 16 h 82"/>
                  <a:gd name="T82" fmla="*/ 63 w 132"/>
                  <a:gd name="T83" fmla="*/ 1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2" h="82">
                    <a:moveTo>
                      <a:pt x="63" y="14"/>
                    </a:moveTo>
                    <a:cubicBezTo>
                      <a:pt x="57" y="14"/>
                      <a:pt x="55" y="5"/>
                      <a:pt x="47" y="5"/>
                    </a:cubicBezTo>
                    <a:cubicBezTo>
                      <a:pt x="43" y="5"/>
                      <a:pt x="41" y="10"/>
                      <a:pt x="41" y="12"/>
                    </a:cubicBezTo>
                    <a:cubicBezTo>
                      <a:pt x="39" y="12"/>
                      <a:pt x="35" y="12"/>
                      <a:pt x="34" y="18"/>
                    </a:cubicBezTo>
                    <a:cubicBezTo>
                      <a:pt x="34" y="19"/>
                      <a:pt x="31" y="20"/>
                      <a:pt x="31" y="21"/>
                    </a:cubicBezTo>
                    <a:cubicBezTo>
                      <a:pt x="26" y="21"/>
                      <a:pt x="26" y="21"/>
                      <a:pt x="26" y="21"/>
                    </a:cubicBezTo>
                    <a:cubicBezTo>
                      <a:pt x="25" y="19"/>
                      <a:pt x="24" y="17"/>
                      <a:pt x="22" y="15"/>
                    </a:cubicBezTo>
                    <a:cubicBezTo>
                      <a:pt x="22" y="15"/>
                      <a:pt x="22" y="15"/>
                      <a:pt x="22" y="15"/>
                    </a:cubicBezTo>
                    <a:cubicBezTo>
                      <a:pt x="22" y="14"/>
                      <a:pt x="22" y="12"/>
                      <a:pt x="22" y="11"/>
                    </a:cubicBezTo>
                    <a:cubicBezTo>
                      <a:pt x="20" y="9"/>
                      <a:pt x="22" y="7"/>
                      <a:pt x="22" y="4"/>
                    </a:cubicBezTo>
                    <a:cubicBezTo>
                      <a:pt x="17" y="4"/>
                      <a:pt x="15" y="0"/>
                      <a:pt x="11" y="0"/>
                    </a:cubicBezTo>
                    <a:cubicBezTo>
                      <a:pt x="9" y="0"/>
                      <a:pt x="5" y="5"/>
                      <a:pt x="2" y="5"/>
                    </a:cubicBezTo>
                    <a:cubicBezTo>
                      <a:pt x="2" y="5"/>
                      <a:pt x="0" y="6"/>
                      <a:pt x="0" y="7"/>
                    </a:cubicBezTo>
                    <a:cubicBezTo>
                      <a:pt x="0" y="9"/>
                      <a:pt x="4" y="11"/>
                      <a:pt x="6" y="11"/>
                    </a:cubicBezTo>
                    <a:cubicBezTo>
                      <a:pt x="6" y="13"/>
                      <a:pt x="9" y="16"/>
                      <a:pt x="9" y="17"/>
                    </a:cubicBezTo>
                    <a:cubicBezTo>
                      <a:pt x="10" y="22"/>
                      <a:pt x="10" y="36"/>
                      <a:pt x="10" y="40"/>
                    </a:cubicBezTo>
                    <a:cubicBezTo>
                      <a:pt x="10" y="40"/>
                      <a:pt x="14" y="33"/>
                      <a:pt x="15" y="26"/>
                    </a:cubicBezTo>
                    <a:cubicBezTo>
                      <a:pt x="17" y="26"/>
                      <a:pt x="18" y="24"/>
                      <a:pt x="19" y="23"/>
                    </a:cubicBezTo>
                    <a:cubicBezTo>
                      <a:pt x="20" y="25"/>
                      <a:pt x="23" y="27"/>
                      <a:pt x="26" y="27"/>
                    </a:cubicBezTo>
                    <a:cubicBezTo>
                      <a:pt x="25" y="28"/>
                      <a:pt x="26" y="28"/>
                      <a:pt x="26" y="30"/>
                    </a:cubicBezTo>
                    <a:cubicBezTo>
                      <a:pt x="35" y="30"/>
                      <a:pt x="45" y="34"/>
                      <a:pt x="48" y="40"/>
                    </a:cubicBezTo>
                    <a:cubicBezTo>
                      <a:pt x="48" y="42"/>
                      <a:pt x="47" y="43"/>
                      <a:pt x="47" y="45"/>
                    </a:cubicBezTo>
                    <a:cubicBezTo>
                      <a:pt x="47" y="48"/>
                      <a:pt x="49" y="56"/>
                      <a:pt x="48" y="56"/>
                    </a:cubicBezTo>
                    <a:cubicBezTo>
                      <a:pt x="46" y="56"/>
                      <a:pt x="44" y="59"/>
                      <a:pt x="44" y="63"/>
                    </a:cubicBezTo>
                    <a:cubicBezTo>
                      <a:pt x="44" y="63"/>
                      <a:pt x="45" y="66"/>
                      <a:pt x="47" y="66"/>
                    </a:cubicBezTo>
                    <a:cubicBezTo>
                      <a:pt x="48" y="66"/>
                      <a:pt x="52" y="61"/>
                      <a:pt x="52" y="61"/>
                    </a:cubicBezTo>
                    <a:cubicBezTo>
                      <a:pt x="53" y="62"/>
                      <a:pt x="55" y="63"/>
                      <a:pt x="59" y="63"/>
                    </a:cubicBezTo>
                    <a:cubicBezTo>
                      <a:pt x="59" y="67"/>
                      <a:pt x="67" y="72"/>
                      <a:pt x="69" y="72"/>
                    </a:cubicBezTo>
                    <a:cubicBezTo>
                      <a:pt x="69" y="72"/>
                      <a:pt x="75" y="71"/>
                      <a:pt x="77" y="69"/>
                    </a:cubicBezTo>
                    <a:cubicBezTo>
                      <a:pt x="80" y="72"/>
                      <a:pt x="80" y="72"/>
                      <a:pt x="80" y="72"/>
                    </a:cubicBezTo>
                    <a:cubicBezTo>
                      <a:pt x="80" y="72"/>
                      <a:pt x="84" y="68"/>
                      <a:pt x="84" y="67"/>
                    </a:cubicBezTo>
                    <a:cubicBezTo>
                      <a:pt x="84" y="64"/>
                      <a:pt x="83" y="64"/>
                      <a:pt x="80" y="63"/>
                    </a:cubicBezTo>
                    <a:cubicBezTo>
                      <a:pt x="84" y="61"/>
                      <a:pt x="84" y="57"/>
                      <a:pt x="90" y="57"/>
                    </a:cubicBezTo>
                    <a:cubicBezTo>
                      <a:pt x="108" y="57"/>
                      <a:pt x="107" y="82"/>
                      <a:pt x="128" y="82"/>
                    </a:cubicBezTo>
                    <a:cubicBezTo>
                      <a:pt x="130" y="82"/>
                      <a:pt x="132" y="80"/>
                      <a:pt x="132" y="78"/>
                    </a:cubicBezTo>
                    <a:cubicBezTo>
                      <a:pt x="131" y="78"/>
                      <a:pt x="122" y="74"/>
                      <a:pt x="122" y="68"/>
                    </a:cubicBezTo>
                    <a:cubicBezTo>
                      <a:pt x="117" y="68"/>
                      <a:pt x="111" y="59"/>
                      <a:pt x="111" y="54"/>
                    </a:cubicBezTo>
                    <a:cubicBezTo>
                      <a:pt x="111" y="52"/>
                      <a:pt x="111" y="51"/>
                      <a:pt x="111" y="50"/>
                    </a:cubicBezTo>
                    <a:cubicBezTo>
                      <a:pt x="112" y="50"/>
                      <a:pt x="113" y="50"/>
                      <a:pt x="115" y="49"/>
                    </a:cubicBezTo>
                    <a:cubicBezTo>
                      <a:pt x="114" y="49"/>
                      <a:pt x="101" y="38"/>
                      <a:pt x="102" y="34"/>
                    </a:cubicBezTo>
                    <a:cubicBezTo>
                      <a:pt x="90" y="27"/>
                      <a:pt x="95" y="23"/>
                      <a:pt x="69" y="16"/>
                    </a:cubicBezTo>
                    <a:cubicBezTo>
                      <a:pt x="67" y="15"/>
                      <a:pt x="65" y="14"/>
                      <a:pt x="63" y="1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45" name="Freeform 391"/>
              <p:cNvSpPr>
                <a:spLocks/>
              </p:cNvSpPr>
              <p:nvPr/>
            </p:nvSpPr>
            <p:spPr bwMode="auto">
              <a:xfrm>
                <a:off x="4546" y="2080"/>
                <a:ext cx="106" cy="144"/>
              </a:xfrm>
              <a:custGeom>
                <a:avLst/>
                <a:gdLst>
                  <a:gd name="T0" fmla="*/ 25 w 45"/>
                  <a:gd name="T1" fmla="*/ 58 h 61"/>
                  <a:gd name="T2" fmla="*/ 31 w 45"/>
                  <a:gd name="T3" fmla="*/ 60 h 61"/>
                  <a:gd name="T4" fmla="*/ 31 w 45"/>
                  <a:gd name="T5" fmla="*/ 51 h 61"/>
                  <a:gd name="T6" fmla="*/ 25 w 45"/>
                  <a:gd name="T7" fmla="*/ 48 h 61"/>
                  <a:gd name="T8" fmla="*/ 27 w 45"/>
                  <a:gd name="T9" fmla="*/ 41 h 61"/>
                  <a:gd name="T10" fmla="*/ 26 w 45"/>
                  <a:gd name="T11" fmla="*/ 25 h 61"/>
                  <a:gd name="T12" fmla="*/ 33 w 45"/>
                  <a:gd name="T13" fmla="*/ 28 h 61"/>
                  <a:gd name="T14" fmla="*/ 32 w 45"/>
                  <a:gd name="T15" fmla="*/ 20 h 61"/>
                  <a:gd name="T16" fmla="*/ 21 w 45"/>
                  <a:gd name="T17" fmla="*/ 21 h 61"/>
                  <a:gd name="T18" fmla="*/ 16 w 45"/>
                  <a:gd name="T19" fmla="*/ 26 h 61"/>
                  <a:gd name="T20" fmla="*/ 10 w 45"/>
                  <a:gd name="T21" fmla="*/ 18 h 61"/>
                  <a:gd name="T22" fmla="*/ 19 w 45"/>
                  <a:gd name="T23" fmla="*/ 8 h 61"/>
                  <a:gd name="T24" fmla="*/ 35 w 45"/>
                  <a:gd name="T25" fmla="*/ 14 h 61"/>
                  <a:gd name="T26" fmla="*/ 45 w 45"/>
                  <a:gd name="T27" fmla="*/ 0 h 61"/>
                  <a:gd name="T28" fmla="*/ 33 w 45"/>
                  <a:gd name="T29" fmla="*/ 7 h 61"/>
                  <a:gd name="T30" fmla="*/ 23 w 45"/>
                  <a:gd name="T31" fmla="*/ 4 h 61"/>
                  <a:gd name="T32" fmla="*/ 8 w 45"/>
                  <a:gd name="T33" fmla="*/ 13 h 61"/>
                  <a:gd name="T34" fmla="*/ 4 w 45"/>
                  <a:gd name="T35" fmla="*/ 24 h 61"/>
                  <a:gd name="T36" fmla="*/ 0 w 45"/>
                  <a:gd name="T37" fmla="*/ 41 h 61"/>
                  <a:gd name="T38" fmla="*/ 5 w 45"/>
                  <a:gd name="T39" fmla="*/ 44 h 61"/>
                  <a:gd name="T40" fmla="*/ 3 w 45"/>
                  <a:gd name="T41" fmla="*/ 61 h 61"/>
                  <a:gd name="T42" fmla="*/ 12 w 45"/>
                  <a:gd name="T43" fmla="*/ 54 h 61"/>
                  <a:gd name="T44" fmla="*/ 10 w 45"/>
                  <a:gd name="T45" fmla="*/ 42 h 61"/>
                  <a:gd name="T46" fmla="*/ 16 w 45"/>
                  <a:gd name="T47" fmla="*/ 37 h 61"/>
                  <a:gd name="T48" fmla="*/ 25 w 45"/>
                  <a:gd name="T49" fmla="*/ 5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61">
                    <a:moveTo>
                      <a:pt x="25" y="58"/>
                    </a:moveTo>
                    <a:cubicBezTo>
                      <a:pt x="28" y="58"/>
                      <a:pt x="28" y="60"/>
                      <a:pt x="31" y="60"/>
                    </a:cubicBezTo>
                    <a:cubicBezTo>
                      <a:pt x="31" y="55"/>
                      <a:pt x="31" y="56"/>
                      <a:pt x="31" y="51"/>
                    </a:cubicBezTo>
                    <a:cubicBezTo>
                      <a:pt x="28" y="51"/>
                      <a:pt x="25" y="51"/>
                      <a:pt x="25" y="48"/>
                    </a:cubicBezTo>
                    <a:cubicBezTo>
                      <a:pt x="25" y="46"/>
                      <a:pt x="27" y="44"/>
                      <a:pt x="27" y="41"/>
                    </a:cubicBezTo>
                    <a:cubicBezTo>
                      <a:pt x="27" y="37"/>
                      <a:pt x="23" y="25"/>
                      <a:pt x="26" y="25"/>
                    </a:cubicBezTo>
                    <a:cubicBezTo>
                      <a:pt x="29" y="25"/>
                      <a:pt x="30" y="27"/>
                      <a:pt x="33" y="28"/>
                    </a:cubicBezTo>
                    <a:cubicBezTo>
                      <a:pt x="33" y="25"/>
                      <a:pt x="32" y="23"/>
                      <a:pt x="32" y="20"/>
                    </a:cubicBezTo>
                    <a:cubicBezTo>
                      <a:pt x="28" y="23"/>
                      <a:pt x="24" y="20"/>
                      <a:pt x="21" y="21"/>
                    </a:cubicBezTo>
                    <a:cubicBezTo>
                      <a:pt x="19" y="22"/>
                      <a:pt x="18" y="25"/>
                      <a:pt x="16" y="26"/>
                    </a:cubicBezTo>
                    <a:cubicBezTo>
                      <a:pt x="15" y="25"/>
                      <a:pt x="10" y="18"/>
                      <a:pt x="10" y="18"/>
                    </a:cubicBezTo>
                    <a:cubicBezTo>
                      <a:pt x="11" y="15"/>
                      <a:pt x="14" y="8"/>
                      <a:pt x="19" y="8"/>
                    </a:cubicBezTo>
                    <a:cubicBezTo>
                      <a:pt x="22" y="8"/>
                      <a:pt x="31" y="14"/>
                      <a:pt x="35" y="14"/>
                    </a:cubicBezTo>
                    <a:cubicBezTo>
                      <a:pt x="39" y="14"/>
                      <a:pt x="45" y="1"/>
                      <a:pt x="45" y="0"/>
                    </a:cubicBezTo>
                    <a:cubicBezTo>
                      <a:pt x="41" y="1"/>
                      <a:pt x="40" y="7"/>
                      <a:pt x="33" y="7"/>
                    </a:cubicBezTo>
                    <a:cubicBezTo>
                      <a:pt x="29" y="7"/>
                      <a:pt x="28" y="6"/>
                      <a:pt x="23" y="4"/>
                    </a:cubicBezTo>
                    <a:cubicBezTo>
                      <a:pt x="14" y="2"/>
                      <a:pt x="11" y="6"/>
                      <a:pt x="8" y="13"/>
                    </a:cubicBezTo>
                    <a:cubicBezTo>
                      <a:pt x="7" y="17"/>
                      <a:pt x="9" y="24"/>
                      <a:pt x="4" y="24"/>
                    </a:cubicBezTo>
                    <a:cubicBezTo>
                      <a:pt x="4" y="31"/>
                      <a:pt x="4" y="36"/>
                      <a:pt x="0" y="41"/>
                    </a:cubicBezTo>
                    <a:cubicBezTo>
                      <a:pt x="1" y="42"/>
                      <a:pt x="3" y="43"/>
                      <a:pt x="5" y="44"/>
                    </a:cubicBezTo>
                    <a:cubicBezTo>
                      <a:pt x="5" y="44"/>
                      <a:pt x="3" y="60"/>
                      <a:pt x="3" y="61"/>
                    </a:cubicBezTo>
                    <a:cubicBezTo>
                      <a:pt x="3" y="61"/>
                      <a:pt x="11" y="58"/>
                      <a:pt x="12" y="54"/>
                    </a:cubicBezTo>
                    <a:cubicBezTo>
                      <a:pt x="10" y="42"/>
                      <a:pt x="10" y="42"/>
                      <a:pt x="10" y="42"/>
                    </a:cubicBezTo>
                    <a:cubicBezTo>
                      <a:pt x="10" y="42"/>
                      <a:pt x="11" y="37"/>
                      <a:pt x="16" y="37"/>
                    </a:cubicBezTo>
                    <a:cubicBezTo>
                      <a:pt x="16" y="43"/>
                      <a:pt x="19" y="58"/>
                      <a:pt x="25" y="5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46" name="Freeform 392"/>
              <p:cNvSpPr>
                <a:spLocks/>
              </p:cNvSpPr>
              <p:nvPr/>
            </p:nvSpPr>
            <p:spPr bwMode="auto">
              <a:xfrm>
                <a:off x="4517" y="1893"/>
                <a:ext cx="36" cy="54"/>
              </a:xfrm>
              <a:custGeom>
                <a:avLst/>
                <a:gdLst>
                  <a:gd name="T0" fmla="*/ 0 w 15"/>
                  <a:gd name="T1" fmla="*/ 23 h 23"/>
                  <a:gd name="T2" fmla="*/ 15 w 15"/>
                  <a:gd name="T3" fmla="*/ 2 h 23"/>
                  <a:gd name="T4" fmla="*/ 15 w 15"/>
                  <a:gd name="T5" fmla="*/ 0 h 23"/>
                  <a:gd name="T6" fmla="*/ 5 w 15"/>
                  <a:gd name="T7" fmla="*/ 15 h 23"/>
                  <a:gd name="T8" fmla="*/ 1 w 15"/>
                  <a:gd name="T9" fmla="*/ 18 h 23"/>
                  <a:gd name="T10" fmla="*/ 0 w 15"/>
                  <a:gd name="T11" fmla="*/ 23 h 23"/>
                </a:gdLst>
                <a:ahLst/>
                <a:cxnLst>
                  <a:cxn ang="0">
                    <a:pos x="T0" y="T1"/>
                  </a:cxn>
                  <a:cxn ang="0">
                    <a:pos x="T2" y="T3"/>
                  </a:cxn>
                  <a:cxn ang="0">
                    <a:pos x="T4" y="T5"/>
                  </a:cxn>
                  <a:cxn ang="0">
                    <a:pos x="T6" y="T7"/>
                  </a:cxn>
                  <a:cxn ang="0">
                    <a:pos x="T8" y="T9"/>
                  </a:cxn>
                  <a:cxn ang="0">
                    <a:pos x="T10" y="T11"/>
                  </a:cxn>
                </a:cxnLst>
                <a:rect l="0" t="0" r="r" b="b"/>
                <a:pathLst>
                  <a:path w="15" h="23">
                    <a:moveTo>
                      <a:pt x="0" y="23"/>
                    </a:moveTo>
                    <a:cubicBezTo>
                      <a:pt x="6" y="21"/>
                      <a:pt x="15" y="8"/>
                      <a:pt x="15" y="2"/>
                    </a:cubicBezTo>
                    <a:cubicBezTo>
                      <a:pt x="15" y="1"/>
                      <a:pt x="15" y="0"/>
                      <a:pt x="15" y="0"/>
                    </a:cubicBezTo>
                    <a:cubicBezTo>
                      <a:pt x="8" y="2"/>
                      <a:pt x="10" y="10"/>
                      <a:pt x="5" y="15"/>
                    </a:cubicBezTo>
                    <a:cubicBezTo>
                      <a:pt x="4" y="16"/>
                      <a:pt x="1" y="17"/>
                      <a:pt x="1" y="18"/>
                    </a:cubicBezTo>
                    <a:cubicBezTo>
                      <a:pt x="0" y="20"/>
                      <a:pt x="0" y="22"/>
                      <a:pt x="0" y="2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47" name="Freeform 393"/>
              <p:cNvSpPr>
                <a:spLocks/>
              </p:cNvSpPr>
              <p:nvPr/>
            </p:nvSpPr>
            <p:spPr bwMode="auto">
              <a:xfrm>
                <a:off x="4598" y="1910"/>
                <a:ext cx="75" cy="87"/>
              </a:xfrm>
              <a:custGeom>
                <a:avLst/>
                <a:gdLst>
                  <a:gd name="T0" fmla="*/ 0 w 32"/>
                  <a:gd name="T1" fmla="*/ 22 h 37"/>
                  <a:gd name="T2" fmla="*/ 2 w 32"/>
                  <a:gd name="T3" fmla="*/ 27 h 37"/>
                  <a:gd name="T4" fmla="*/ 5 w 32"/>
                  <a:gd name="T5" fmla="*/ 22 h 37"/>
                  <a:gd name="T6" fmla="*/ 11 w 32"/>
                  <a:gd name="T7" fmla="*/ 22 h 37"/>
                  <a:gd name="T8" fmla="*/ 12 w 32"/>
                  <a:gd name="T9" fmla="*/ 28 h 37"/>
                  <a:gd name="T10" fmla="*/ 17 w 32"/>
                  <a:gd name="T11" fmla="*/ 37 h 37"/>
                  <a:gd name="T12" fmla="*/ 23 w 32"/>
                  <a:gd name="T13" fmla="*/ 37 h 37"/>
                  <a:gd name="T14" fmla="*/ 30 w 32"/>
                  <a:gd name="T15" fmla="*/ 27 h 37"/>
                  <a:gd name="T16" fmla="*/ 30 w 32"/>
                  <a:gd name="T17" fmla="*/ 33 h 37"/>
                  <a:gd name="T18" fmla="*/ 32 w 32"/>
                  <a:gd name="T19" fmla="*/ 26 h 37"/>
                  <a:gd name="T20" fmla="*/ 30 w 32"/>
                  <a:gd name="T21" fmla="*/ 10 h 37"/>
                  <a:gd name="T22" fmla="*/ 27 w 32"/>
                  <a:gd name="T23" fmla="*/ 3 h 37"/>
                  <a:gd name="T24" fmla="*/ 24 w 32"/>
                  <a:gd name="T25" fmla="*/ 0 h 37"/>
                  <a:gd name="T26" fmla="*/ 14 w 32"/>
                  <a:gd name="T27" fmla="*/ 16 h 37"/>
                  <a:gd name="T28" fmla="*/ 11 w 32"/>
                  <a:gd name="T29" fmla="*/ 12 h 37"/>
                  <a:gd name="T30" fmla="*/ 0 w 32"/>
                  <a:gd name="T31" fmla="*/ 18 h 37"/>
                  <a:gd name="T32" fmla="*/ 0 w 32"/>
                  <a:gd name="T33"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7">
                    <a:moveTo>
                      <a:pt x="0" y="22"/>
                    </a:moveTo>
                    <a:cubicBezTo>
                      <a:pt x="0" y="24"/>
                      <a:pt x="1" y="25"/>
                      <a:pt x="2" y="27"/>
                    </a:cubicBezTo>
                    <a:cubicBezTo>
                      <a:pt x="2" y="25"/>
                      <a:pt x="3" y="22"/>
                      <a:pt x="5" y="22"/>
                    </a:cubicBezTo>
                    <a:cubicBezTo>
                      <a:pt x="11" y="22"/>
                      <a:pt x="11" y="22"/>
                      <a:pt x="11" y="22"/>
                    </a:cubicBezTo>
                    <a:cubicBezTo>
                      <a:pt x="11" y="22"/>
                      <a:pt x="14" y="26"/>
                      <a:pt x="12" y="28"/>
                    </a:cubicBezTo>
                    <a:cubicBezTo>
                      <a:pt x="14" y="30"/>
                      <a:pt x="14" y="34"/>
                      <a:pt x="17" y="37"/>
                    </a:cubicBezTo>
                    <a:cubicBezTo>
                      <a:pt x="23" y="37"/>
                      <a:pt x="23" y="37"/>
                      <a:pt x="23" y="37"/>
                    </a:cubicBezTo>
                    <a:cubicBezTo>
                      <a:pt x="23" y="33"/>
                      <a:pt x="28" y="27"/>
                      <a:pt x="30" y="27"/>
                    </a:cubicBezTo>
                    <a:cubicBezTo>
                      <a:pt x="30" y="27"/>
                      <a:pt x="28" y="31"/>
                      <a:pt x="30" y="33"/>
                    </a:cubicBezTo>
                    <a:cubicBezTo>
                      <a:pt x="32" y="26"/>
                      <a:pt x="32" y="26"/>
                      <a:pt x="32" y="26"/>
                    </a:cubicBezTo>
                    <a:cubicBezTo>
                      <a:pt x="31" y="22"/>
                      <a:pt x="28" y="13"/>
                      <a:pt x="30" y="10"/>
                    </a:cubicBezTo>
                    <a:cubicBezTo>
                      <a:pt x="29" y="10"/>
                      <a:pt x="27" y="5"/>
                      <a:pt x="27" y="3"/>
                    </a:cubicBezTo>
                    <a:cubicBezTo>
                      <a:pt x="26" y="3"/>
                      <a:pt x="24" y="2"/>
                      <a:pt x="24" y="0"/>
                    </a:cubicBezTo>
                    <a:cubicBezTo>
                      <a:pt x="22" y="5"/>
                      <a:pt x="19" y="16"/>
                      <a:pt x="14" y="16"/>
                    </a:cubicBezTo>
                    <a:cubicBezTo>
                      <a:pt x="13" y="16"/>
                      <a:pt x="11" y="14"/>
                      <a:pt x="11" y="12"/>
                    </a:cubicBezTo>
                    <a:cubicBezTo>
                      <a:pt x="11" y="12"/>
                      <a:pt x="6" y="18"/>
                      <a:pt x="0" y="18"/>
                    </a:cubicBezTo>
                    <a:cubicBezTo>
                      <a:pt x="0" y="20"/>
                      <a:pt x="0" y="21"/>
                      <a:pt x="0" y="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48" name="Freeform 394"/>
              <p:cNvSpPr>
                <a:spLocks/>
              </p:cNvSpPr>
              <p:nvPr/>
            </p:nvSpPr>
            <p:spPr bwMode="auto">
              <a:xfrm>
                <a:off x="4591" y="1881"/>
                <a:ext cx="12" cy="21"/>
              </a:xfrm>
              <a:custGeom>
                <a:avLst/>
                <a:gdLst>
                  <a:gd name="T0" fmla="*/ 3 w 5"/>
                  <a:gd name="T1" fmla="*/ 9 h 9"/>
                  <a:gd name="T2" fmla="*/ 5 w 5"/>
                  <a:gd name="T3" fmla="*/ 5 h 9"/>
                  <a:gd name="T4" fmla="*/ 5 w 5"/>
                  <a:gd name="T5" fmla="*/ 0 h 9"/>
                  <a:gd name="T6" fmla="*/ 0 w 5"/>
                  <a:gd name="T7" fmla="*/ 1 h 9"/>
                  <a:gd name="T8" fmla="*/ 3 w 5"/>
                  <a:gd name="T9" fmla="*/ 9 h 9"/>
                </a:gdLst>
                <a:ahLst/>
                <a:cxnLst>
                  <a:cxn ang="0">
                    <a:pos x="T0" y="T1"/>
                  </a:cxn>
                  <a:cxn ang="0">
                    <a:pos x="T2" y="T3"/>
                  </a:cxn>
                  <a:cxn ang="0">
                    <a:pos x="T4" y="T5"/>
                  </a:cxn>
                  <a:cxn ang="0">
                    <a:pos x="T6" y="T7"/>
                  </a:cxn>
                  <a:cxn ang="0">
                    <a:pos x="T8" y="T9"/>
                  </a:cxn>
                </a:cxnLst>
                <a:rect l="0" t="0" r="r" b="b"/>
                <a:pathLst>
                  <a:path w="5" h="9">
                    <a:moveTo>
                      <a:pt x="3" y="9"/>
                    </a:moveTo>
                    <a:cubicBezTo>
                      <a:pt x="4" y="9"/>
                      <a:pt x="5" y="7"/>
                      <a:pt x="5" y="5"/>
                    </a:cubicBezTo>
                    <a:cubicBezTo>
                      <a:pt x="5" y="4"/>
                      <a:pt x="5" y="2"/>
                      <a:pt x="5" y="0"/>
                    </a:cubicBezTo>
                    <a:cubicBezTo>
                      <a:pt x="4" y="0"/>
                      <a:pt x="2" y="1"/>
                      <a:pt x="0" y="1"/>
                    </a:cubicBezTo>
                    <a:cubicBezTo>
                      <a:pt x="0" y="5"/>
                      <a:pt x="0" y="9"/>
                      <a:pt x="3"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49" name="Freeform 395"/>
              <p:cNvSpPr>
                <a:spLocks/>
              </p:cNvSpPr>
              <p:nvPr/>
            </p:nvSpPr>
            <p:spPr bwMode="auto">
              <a:xfrm>
                <a:off x="4541" y="1744"/>
                <a:ext cx="45" cy="97"/>
              </a:xfrm>
              <a:custGeom>
                <a:avLst/>
                <a:gdLst>
                  <a:gd name="T0" fmla="*/ 0 w 19"/>
                  <a:gd name="T1" fmla="*/ 22 h 41"/>
                  <a:gd name="T2" fmla="*/ 8 w 19"/>
                  <a:gd name="T3" fmla="*/ 38 h 41"/>
                  <a:gd name="T4" fmla="*/ 13 w 19"/>
                  <a:gd name="T5" fmla="*/ 41 h 41"/>
                  <a:gd name="T6" fmla="*/ 17 w 19"/>
                  <a:gd name="T7" fmla="*/ 40 h 41"/>
                  <a:gd name="T8" fmla="*/ 17 w 19"/>
                  <a:gd name="T9" fmla="*/ 30 h 41"/>
                  <a:gd name="T10" fmla="*/ 13 w 19"/>
                  <a:gd name="T11" fmla="*/ 30 h 41"/>
                  <a:gd name="T12" fmla="*/ 13 w 19"/>
                  <a:gd name="T13" fmla="*/ 24 h 41"/>
                  <a:gd name="T14" fmla="*/ 19 w 19"/>
                  <a:gd name="T15" fmla="*/ 14 h 41"/>
                  <a:gd name="T16" fmla="*/ 14 w 19"/>
                  <a:gd name="T17" fmla="*/ 2 h 41"/>
                  <a:gd name="T18" fmla="*/ 12 w 19"/>
                  <a:gd name="T19" fmla="*/ 4 h 41"/>
                  <a:gd name="T20" fmla="*/ 7 w 19"/>
                  <a:gd name="T21" fmla="*/ 0 h 41"/>
                  <a:gd name="T22" fmla="*/ 4 w 19"/>
                  <a:gd name="T23" fmla="*/ 0 h 41"/>
                  <a:gd name="T24" fmla="*/ 0 w 19"/>
                  <a:gd name="T25" fmla="*/ 18 h 41"/>
                  <a:gd name="T26" fmla="*/ 0 w 19"/>
                  <a:gd name="T27" fmla="*/ 2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41">
                    <a:moveTo>
                      <a:pt x="0" y="22"/>
                    </a:moveTo>
                    <a:cubicBezTo>
                      <a:pt x="0" y="28"/>
                      <a:pt x="9" y="37"/>
                      <a:pt x="8" y="38"/>
                    </a:cubicBezTo>
                    <a:cubicBezTo>
                      <a:pt x="9" y="40"/>
                      <a:pt x="9" y="41"/>
                      <a:pt x="13" y="41"/>
                    </a:cubicBezTo>
                    <a:cubicBezTo>
                      <a:pt x="15" y="41"/>
                      <a:pt x="17" y="40"/>
                      <a:pt x="17" y="40"/>
                    </a:cubicBezTo>
                    <a:cubicBezTo>
                      <a:pt x="16" y="36"/>
                      <a:pt x="17" y="34"/>
                      <a:pt x="17" y="30"/>
                    </a:cubicBezTo>
                    <a:cubicBezTo>
                      <a:pt x="17" y="30"/>
                      <a:pt x="15" y="30"/>
                      <a:pt x="13" y="30"/>
                    </a:cubicBezTo>
                    <a:cubicBezTo>
                      <a:pt x="15" y="28"/>
                      <a:pt x="13" y="28"/>
                      <a:pt x="13" y="24"/>
                    </a:cubicBezTo>
                    <a:cubicBezTo>
                      <a:pt x="13" y="22"/>
                      <a:pt x="18" y="18"/>
                      <a:pt x="19" y="14"/>
                    </a:cubicBezTo>
                    <a:cubicBezTo>
                      <a:pt x="17" y="13"/>
                      <a:pt x="14" y="5"/>
                      <a:pt x="14" y="2"/>
                    </a:cubicBezTo>
                    <a:cubicBezTo>
                      <a:pt x="13" y="3"/>
                      <a:pt x="13" y="4"/>
                      <a:pt x="12" y="4"/>
                    </a:cubicBezTo>
                    <a:cubicBezTo>
                      <a:pt x="11" y="4"/>
                      <a:pt x="8" y="2"/>
                      <a:pt x="7" y="0"/>
                    </a:cubicBezTo>
                    <a:cubicBezTo>
                      <a:pt x="4" y="0"/>
                      <a:pt x="4" y="0"/>
                      <a:pt x="4" y="0"/>
                    </a:cubicBezTo>
                    <a:cubicBezTo>
                      <a:pt x="5" y="3"/>
                      <a:pt x="0" y="18"/>
                      <a:pt x="0" y="18"/>
                    </a:cubicBezTo>
                    <a:cubicBezTo>
                      <a:pt x="0" y="19"/>
                      <a:pt x="0" y="20"/>
                      <a:pt x="0" y="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50" name="Freeform 396"/>
              <p:cNvSpPr>
                <a:spLocks/>
              </p:cNvSpPr>
              <p:nvPr/>
            </p:nvSpPr>
            <p:spPr bwMode="auto">
              <a:xfrm>
                <a:off x="4350" y="1718"/>
                <a:ext cx="38" cy="36"/>
              </a:xfrm>
              <a:custGeom>
                <a:avLst/>
                <a:gdLst>
                  <a:gd name="T0" fmla="*/ 0 w 16"/>
                  <a:gd name="T1" fmla="*/ 8 h 15"/>
                  <a:gd name="T2" fmla="*/ 1 w 16"/>
                  <a:gd name="T3" fmla="*/ 8 h 15"/>
                  <a:gd name="T4" fmla="*/ 7 w 16"/>
                  <a:gd name="T5" fmla="*/ 15 h 15"/>
                  <a:gd name="T6" fmla="*/ 16 w 16"/>
                  <a:gd name="T7" fmla="*/ 4 h 15"/>
                  <a:gd name="T8" fmla="*/ 13 w 16"/>
                  <a:gd name="T9" fmla="*/ 0 h 15"/>
                  <a:gd name="T10" fmla="*/ 5 w 16"/>
                  <a:gd name="T11" fmla="*/ 0 h 15"/>
                  <a:gd name="T12" fmla="*/ 0 w 16"/>
                  <a:gd name="T13" fmla="*/ 8 h 15"/>
                </a:gdLst>
                <a:ahLst/>
                <a:cxnLst>
                  <a:cxn ang="0">
                    <a:pos x="T0" y="T1"/>
                  </a:cxn>
                  <a:cxn ang="0">
                    <a:pos x="T2" y="T3"/>
                  </a:cxn>
                  <a:cxn ang="0">
                    <a:pos x="T4" y="T5"/>
                  </a:cxn>
                  <a:cxn ang="0">
                    <a:pos x="T6" y="T7"/>
                  </a:cxn>
                  <a:cxn ang="0">
                    <a:pos x="T8" y="T9"/>
                  </a:cxn>
                  <a:cxn ang="0">
                    <a:pos x="T10" y="T11"/>
                  </a:cxn>
                  <a:cxn ang="0">
                    <a:pos x="T12" y="T13"/>
                  </a:cxn>
                </a:cxnLst>
                <a:rect l="0" t="0" r="r" b="b"/>
                <a:pathLst>
                  <a:path w="16" h="15">
                    <a:moveTo>
                      <a:pt x="0" y="8"/>
                    </a:moveTo>
                    <a:cubicBezTo>
                      <a:pt x="1" y="8"/>
                      <a:pt x="1" y="8"/>
                      <a:pt x="1" y="8"/>
                    </a:cubicBezTo>
                    <a:cubicBezTo>
                      <a:pt x="1" y="12"/>
                      <a:pt x="3" y="15"/>
                      <a:pt x="7" y="15"/>
                    </a:cubicBezTo>
                    <a:cubicBezTo>
                      <a:pt x="12" y="15"/>
                      <a:pt x="16" y="9"/>
                      <a:pt x="16" y="4"/>
                    </a:cubicBezTo>
                    <a:cubicBezTo>
                      <a:pt x="16" y="3"/>
                      <a:pt x="14" y="2"/>
                      <a:pt x="13" y="0"/>
                    </a:cubicBezTo>
                    <a:cubicBezTo>
                      <a:pt x="5" y="0"/>
                      <a:pt x="5" y="0"/>
                      <a:pt x="5" y="0"/>
                    </a:cubicBezTo>
                    <a:cubicBezTo>
                      <a:pt x="4" y="2"/>
                      <a:pt x="1" y="5"/>
                      <a:pt x="0"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51" name="Freeform 397"/>
              <p:cNvSpPr>
                <a:spLocks/>
              </p:cNvSpPr>
              <p:nvPr/>
            </p:nvSpPr>
            <p:spPr bwMode="auto">
              <a:xfrm>
                <a:off x="4520" y="1617"/>
                <a:ext cx="26" cy="54"/>
              </a:xfrm>
              <a:custGeom>
                <a:avLst/>
                <a:gdLst>
                  <a:gd name="T0" fmla="*/ 3 w 11"/>
                  <a:gd name="T1" fmla="*/ 8 h 23"/>
                  <a:gd name="T2" fmla="*/ 0 w 11"/>
                  <a:gd name="T3" fmla="*/ 8 h 23"/>
                  <a:gd name="T4" fmla="*/ 0 w 11"/>
                  <a:gd name="T5" fmla="*/ 14 h 23"/>
                  <a:gd name="T6" fmla="*/ 5 w 11"/>
                  <a:gd name="T7" fmla="*/ 23 h 23"/>
                  <a:gd name="T8" fmla="*/ 11 w 11"/>
                  <a:gd name="T9" fmla="*/ 14 h 23"/>
                  <a:gd name="T10" fmla="*/ 11 w 11"/>
                  <a:gd name="T11" fmla="*/ 1 h 23"/>
                  <a:gd name="T12" fmla="*/ 3 w 11"/>
                  <a:gd name="T13" fmla="*/ 8 h 23"/>
                </a:gdLst>
                <a:ahLst/>
                <a:cxnLst>
                  <a:cxn ang="0">
                    <a:pos x="T0" y="T1"/>
                  </a:cxn>
                  <a:cxn ang="0">
                    <a:pos x="T2" y="T3"/>
                  </a:cxn>
                  <a:cxn ang="0">
                    <a:pos x="T4" y="T5"/>
                  </a:cxn>
                  <a:cxn ang="0">
                    <a:pos x="T6" y="T7"/>
                  </a:cxn>
                  <a:cxn ang="0">
                    <a:pos x="T8" y="T9"/>
                  </a:cxn>
                  <a:cxn ang="0">
                    <a:pos x="T10" y="T11"/>
                  </a:cxn>
                  <a:cxn ang="0">
                    <a:pos x="T12" y="T13"/>
                  </a:cxn>
                </a:cxnLst>
                <a:rect l="0" t="0" r="r" b="b"/>
                <a:pathLst>
                  <a:path w="11" h="23">
                    <a:moveTo>
                      <a:pt x="3" y="8"/>
                    </a:moveTo>
                    <a:cubicBezTo>
                      <a:pt x="2" y="8"/>
                      <a:pt x="1" y="8"/>
                      <a:pt x="0" y="8"/>
                    </a:cubicBezTo>
                    <a:cubicBezTo>
                      <a:pt x="0" y="9"/>
                      <a:pt x="0" y="11"/>
                      <a:pt x="0" y="14"/>
                    </a:cubicBezTo>
                    <a:cubicBezTo>
                      <a:pt x="0" y="18"/>
                      <a:pt x="2" y="23"/>
                      <a:pt x="5" y="23"/>
                    </a:cubicBezTo>
                    <a:cubicBezTo>
                      <a:pt x="9" y="23"/>
                      <a:pt x="11" y="19"/>
                      <a:pt x="11" y="14"/>
                    </a:cubicBezTo>
                    <a:cubicBezTo>
                      <a:pt x="11" y="11"/>
                      <a:pt x="11" y="7"/>
                      <a:pt x="11" y="1"/>
                    </a:cubicBezTo>
                    <a:cubicBezTo>
                      <a:pt x="6" y="1"/>
                      <a:pt x="3" y="0"/>
                      <a:pt x="3"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52" name="Freeform 398"/>
              <p:cNvSpPr>
                <a:spLocks/>
              </p:cNvSpPr>
              <p:nvPr/>
            </p:nvSpPr>
            <p:spPr bwMode="auto">
              <a:xfrm>
                <a:off x="4324" y="2231"/>
                <a:ext cx="165" cy="59"/>
              </a:xfrm>
              <a:custGeom>
                <a:avLst/>
                <a:gdLst>
                  <a:gd name="T0" fmla="*/ 50 w 70"/>
                  <a:gd name="T1" fmla="*/ 23 h 25"/>
                  <a:gd name="T2" fmla="*/ 53 w 70"/>
                  <a:gd name="T3" fmla="*/ 20 h 25"/>
                  <a:gd name="T4" fmla="*/ 57 w 70"/>
                  <a:gd name="T5" fmla="*/ 23 h 25"/>
                  <a:gd name="T6" fmla="*/ 68 w 70"/>
                  <a:gd name="T7" fmla="*/ 25 h 25"/>
                  <a:gd name="T8" fmla="*/ 70 w 70"/>
                  <a:gd name="T9" fmla="*/ 22 h 25"/>
                  <a:gd name="T10" fmla="*/ 67 w 70"/>
                  <a:gd name="T11" fmla="*/ 17 h 25"/>
                  <a:gd name="T12" fmla="*/ 60 w 70"/>
                  <a:gd name="T13" fmla="*/ 14 h 25"/>
                  <a:gd name="T14" fmla="*/ 42 w 70"/>
                  <a:gd name="T15" fmla="*/ 4 h 25"/>
                  <a:gd name="T16" fmla="*/ 37 w 70"/>
                  <a:gd name="T17" fmla="*/ 4 h 25"/>
                  <a:gd name="T18" fmla="*/ 21 w 70"/>
                  <a:gd name="T19" fmla="*/ 3 h 25"/>
                  <a:gd name="T20" fmla="*/ 12 w 70"/>
                  <a:gd name="T21" fmla="*/ 0 h 25"/>
                  <a:gd name="T22" fmla="*/ 7 w 70"/>
                  <a:gd name="T23" fmla="*/ 0 h 25"/>
                  <a:gd name="T24" fmla="*/ 0 w 70"/>
                  <a:gd name="T25" fmla="*/ 7 h 25"/>
                  <a:gd name="T26" fmla="*/ 10 w 70"/>
                  <a:gd name="T27" fmla="*/ 13 h 25"/>
                  <a:gd name="T28" fmla="*/ 18 w 70"/>
                  <a:gd name="T29" fmla="*/ 15 h 25"/>
                  <a:gd name="T30" fmla="*/ 23 w 70"/>
                  <a:gd name="T31" fmla="*/ 15 h 25"/>
                  <a:gd name="T32" fmla="*/ 32 w 70"/>
                  <a:gd name="T33" fmla="*/ 17 h 25"/>
                  <a:gd name="T34" fmla="*/ 50 w 70"/>
                  <a:gd name="T35"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 h="25">
                    <a:moveTo>
                      <a:pt x="50" y="23"/>
                    </a:moveTo>
                    <a:cubicBezTo>
                      <a:pt x="52" y="23"/>
                      <a:pt x="52" y="20"/>
                      <a:pt x="53" y="20"/>
                    </a:cubicBezTo>
                    <a:cubicBezTo>
                      <a:pt x="55" y="20"/>
                      <a:pt x="56" y="23"/>
                      <a:pt x="57" y="23"/>
                    </a:cubicBezTo>
                    <a:cubicBezTo>
                      <a:pt x="61" y="23"/>
                      <a:pt x="68" y="25"/>
                      <a:pt x="68" y="25"/>
                    </a:cubicBezTo>
                    <a:cubicBezTo>
                      <a:pt x="69" y="25"/>
                      <a:pt x="70" y="23"/>
                      <a:pt x="70" y="22"/>
                    </a:cubicBezTo>
                    <a:cubicBezTo>
                      <a:pt x="70" y="19"/>
                      <a:pt x="68" y="19"/>
                      <a:pt x="67" y="17"/>
                    </a:cubicBezTo>
                    <a:cubicBezTo>
                      <a:pt x="66" y="18"/>
                      <a:pt x="60" y="14"/>
                      <a:pt x="60" y="14"/>
                    </a:cubicBezTo>
                    <a:cubicBezTo>
                      <a:pt x="52" y="16"/>
                      <a:pt x="49" y="4"/>
                      <a:pt x="42" y="4"/>
                    </a:cubicBezTo>
                    <a:cubicBezTo>
                      <a:pt x="40" y="4"/>
                      <a:pt x="40" y="6"/>
                      <a:pt x="37" y="4"/>
                    </a:cubicBezTo>
                    <a:cubicBezTo>
                      <a:pt x="36" y="7"/>
                      <a:pt x="21" y="6"/>
                      <a:pt x="21" y="3"/>
                    </a:cubicBezTo>
                    <a:cubicBezTo>
                      <a:pt x="19" y="3"/>
                      <a:pt x="12" y="2"/>
                      <a:pt x="12" y="0"/>
                    </a:cubicBezTo>
                    <a:cubicBezTo>
                      <a:pt x="11" y="1"/>
                      <a:pt x="9" y="0"/>
                      <a:pt x="7" y="0"/>
                    </a:cubicBezTo>
                    <a:cubicBezTo>
                      <a:pt x="3" y="0"/>
                      <a:pt x="5" y="6"/>
                      <a:pt x="0" y="7"/>
                    </a:cubicBezTo>
                    <a:cubicBezTo>
                      <a:pt x="3" y="9"/>
                      <a:pt x="7" y="13"/>
                      <a:pt x="10" y="13"/>
                    </a:cubicBezTo>
                    <a:cubicBezTo>
                      <a:pt x="10" y="13"/>
                      <a:pt x="17" y="15"/>
                      <a:pt x="18" y="15"/>
                    </a:cubicBezTo>
                    <a:cubicBezTo>
                      <a:pt x="18" y="15"/>
                      <a:pt x="21" y="15"/>
                      <a:pt x="23" y="15"/>
                    </a:cubicBezTo>
                    <a:cubicBezTo>
                      <a:pt x="27" y="15"/>
                      <a:pt x="28" y="17"/>
                      <a:pt x="32" y="17"/>
                    </a:cubicBezTo>
                    <a:cubicBezTo>
                      <a:pt x="32" y="18"/>
                      <a:pt x="48" y="23"/>
                      <a:pt x="50" y="2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53" name="Freeform 399"/>
              <p:cNvSpPr>
                <a:spLocks/>
              </p:cNvSpPr>
              <p:nvPr/>
            </p:nvSpPr>
            <p:spPr bwMode="auto">
              <a:xfrm>
                <a:off x="3903" y="1924"/>
                <a:ext cx="40" cy="78"/>
              </a:xfrm>
              <a:custGeom>
                <a:avLst/>
                <a:gdLst>
                  <a:gd name="T0" fmla="*/ 3 w 17"/>
                  <a:gd name="T1" fmla="*/ 0 h 33"/>
                  <a:gd name="T2" fmla="*/ 0 w 17"/>
                  <a:gd name="T3" fmla="*/ 18 h 33"/>
                  <a:gd name="T4" fmla="*/ 5 w 17"/>
                  <a:gd name="T5" fmla="*/ 33 h 33"/>
                  <a:gd name="T6" fmla="*/ 17 w 17"/>
                  <a:gd name="T7" fmla="*/ 22 h 33"/>
                  <a:gd name="T8" fmla="*/ 3 w 17"/>
                  <a:gd name="T9" fmla="*/ 0 h 33"/>
                </a:gdLst>
                <a:ahLst/>
                <a:cxnLst>
                  <a:cxn ang="0">
                    <a:pos x="T0" y="T1"/>
                  </a:cxn>
                  <a:cxn ang="0">
                    <a:pos x="T2" y="T3"/>
                  </a:cxn>
                  <a:cxn ang="0">
                    <a:pos x="T4" y="T5"/>
                  </a:cxn>
                  <a:cxn ang="0">
                    <a:pos x="T6" y="T7"/>
                  </a:cxn>
                  <a:cxn ang="0">
                    <a:pos x="T8" y="T9"/>
                  </a:cxn>
                </a:cxnLst>
                <a:rect l="0" t="0" r="r" b="b"/>
                <a:pathLst>
                  <a:path w="17" h="33">
                    <a:moveTo>
                      <a:pt x="3" y="0"/>
                    </a:moveTo>
                    <a:cubicBezTo>
                      <a:pt x="1" y="5"/>
                      <a:pt x="0" y="10"/>
                      <a:pt x="0" y="18"/>
                    </a:cubicBezTo>
                    <a:cubicBezTo>
                      <a:pt x="0" y="21"/>
                      <a:pt x="3" y="30"/>
                      <a:pt x="5" y="33"/>
                    </a:cubicBezTo>
                    <a:cubicBezTo>
                      <a:pt x="10" y="33"/>
                      <a:pt x="17" y="30"/>
                      <a:pt x="17" y="22"/>
                    </a:cubicBezTo>
                    <a:cubicBezTo>
                      <a:pt x="12" y="4"/>
                      <a:pt x="9" y="7"/>
                      <a:pt x="3"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54" name="Freeform 400"/>
              <p:cNvSpPr>
                <a:spLocks/>
              </p:cNvSpPr>
              <p:nvPr/>
            </p:nvSpPr>
            <p:spPr bwMode="auto">
              <a:xfrm>
                <a:off x="4560" y="1043"/>
                <a:ext cx="130" cy="167"/>
              </a:xfrm>
              <a:custGeom>
                <a:avLst/>
                <a:gdLst>
                  <a:gd name="T0" fmla="*/ 50 w 55"/>
                  <a:gd name="T1" fmla="*/ 47 h 71"/>
                  <a:gd name="T2" fmla="*/ 30 w 55"/>
                  <a:gd name="T3" fmla="*/ 30 h 71"/>
                  <a:gd name="T4" fmla="*/ 18 w 55"/>
                  <a:gd name="T5" fmla="*/ 16 h 71"/>
                  <a:gd name="T6" fmla="*/ 5 w 55"/>
                  <a:gd name="T7" fmla="*/ 1 h 71"/>
                  <a:gd name="T8" fmla="*/ 0 w 55"/>
                  <a:gd name="T9" fmla="*/ 0 h 71"/>
                  <a:gd name="T10" fmla="*/ 4 w 55"/>
                  <a:gd name="T11" fmla="*/ 8 h 71"/>
                  <a:gd name="T12" fmla="*/ 21 w 55"/>
                  <a:gd name="T13" fmla="*/ 29 h 71"/>
                  <a:gd name="T14" fmla="*/ 30 w 55"/>
                  <a:gd name="T15" fmla="*/ 41 h 71"/>
                  <a:gd name="T16" fmla="*/ 37 w 55"/>
                  <a:gd name="T17" fmla="*/ 50 h 71"/>
                  <a:gd name="T18" fmla="*/ 41 w 55"/>
                  <a:gd name="T19" fmla="*/ 59 h 71"/>
                  <a:gd name="T20" fmla="*/ 48 w 55"/>
                  <a:gd name="T21" fmla="*/ 71 h 71"/>
                  <a:gd name="T22" fmla="*/ 48 w 55"/>
                  <a:gd name="T23" fmla="*/ 64 h 71"/>
                  <a:gd name="T24" fmla="*/ 51 w 55"/>
                  <a:gd name="T25" fmla="*/ 64 h 71"/>
                  <a:gd name="T26" fmla="*/ 55 w 55"/>
                  <a:gd name="T27" fmla="*/ 66 h 71"/>
                  <a:gd name="T28" fmla="*/ 38 w 55"/>
                  <a:gd name="T29" fmla="*/ 41 h 71"/>
                  <a:gd name="T30" fmla="*/ 40 w 55"/>
                  <a:gd name="T31" fmla="*/ 40 h 71"/>
                  <a:gd name="T32" fmla="*/ 50 w 55"/>
                  <a:gd name="T33" fmla="*/ 4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71">
                    <a:moveTo>
                      <a:pt x="50" y="47"/>
                    </a:moveTo>
                    <a:cubicBezTo>
                      <a:pt x="46" y="40"/>
                      <a:pt x="35" y="36"/>
                      <a:pt x="30" y="30"/>
                    </a:cubicBezTo>
                    <a:cubicBezTo>
                      <a:pt x="26" y="26"/>
                      <a:pt x="22" y="21"/>
                      <a:pt x="18" y="16"/>
                    </a:cubicBezTo>
                    <a:cubicBezTo>
                      <a:pt x="14" y="13"/>
                      <a:pt x="14" y="11"/>
                      <a:pt x="5" y="1"/>
                    </a:cubicBezTo>
                    <a:cubicBezTo>
                      <a:pt x="3" y="1"/>
                      <a:pt x="1" y="0"/>
                      <a:pt x="0" y="0"/>
                    </a:cubicBezTo>
                    <a:cubicBezTo>
                      <a:pt x="1" y="4"/>
                      <a:pt x="4" y="4"/>
                      <a:pt x="4" y="8"/>
                    </a:cubicBezTo>
                    <a:cubicBezTo>
                      <a:pt x="4" y="19"/>
                      <a:pt x="17" y="19"/>
                      <a:pt x="21" y="29"/>
                    </a:cubicBezTo>
                    <a:cubicBezTo>
                      <a:pt x="22" y="32"/>
                      <a:pt x="30" y="39"/>
                      <a:pt x="30" y="41"/>
                    </a:cubicBezTo>
                    <a:cubicBezTo>
                      <a:pt x="30" y="43"/>
                      <a:pt x="33" y="49"/>
                      <a:pt x="37" y="50"/>
                    </a:cubicBezTo>
                    <a:cubicBezTo>
                      <a:pt x="37" y="53"/>
                      <a:pt x="41" y="58"/>
                      <a:pt x="41" y="59"/>
                    </a:cubicBezTo>
                    <a:cubicBezTo>
                      <a:pt x="41" y="62"/>
                      <a:pt x="47" y="65"/>
                      <a:pt x="48" y="71"/>
                    </a:cubicBezTo>
                    <a:cubicBezTo>
                      <a:pt x="48" y="69"/>
                      <a:pt x="48" y="66"/>
                      <a:pt x="48" y="64"/>
                    </a:cubicBezTo>
                    <a:cubicBezTo>
                      <a:pt x="51" y="64"/>
                      <a:pt x="51" y="64"/>
                      <a:pt x="51" y="64"/>
                    </a:cubicBezTo>
                    <a:cubicBezTo>
                      <a:pt x="52" y="65"/>
                      <a:pt x="54" y="65"/>
                      <a:pt x="55" y="66"/>
                    </a:cubicBezTo>
                    <a:cubicBezTo>
                      <a:pt x="51" y="57"/>
                      <a:pt x="38" y="56"/>
                      <a:pt x="38" y="41"/>
                    </a:cubicBezTo>
                    <a:cubicBezTo>
                      <a:pt x="38" y="41"/>
                      <a:pt x="39" y="40"/>
                      <a:pt x="40" y="40"/>
                    </a:cubicBezTo>
                    <a:cubicBezTo>
                      <a:pt x="42" y="42"/>
                      <a:pt x="47" y="46"/>
                      <a:pt x="50" y="4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55" name="Freeform 401"/>
              <p:cNvSpPr>
                <a:spLocks/>
              </p:cNvSpPr>
              <p:nvPr/>
            </p:nvSpPr>
            <p:spPr bwMode="auto">
              <a:xfrm>
                <a:off x="4676" y="1215"/>
                <a:ext cx="90" cy="76"/>
              </a:xfrm>
              <a:custGeom>
                <a:avLst/>
                <a:gdLst>
                  <a:gd name="T0" fmla="*/ 38 w 38"/>
                  <a:gd name="T1" fmla="*/ 18 h 32"/>
                  <a:gd name="T2" fmla="*/ 29 w 38"/>
                  <a:gd name="T3" fmla="*/ 9 h 32"/>
                  <a:gd name="T4" fmla="*/ 27 w 38"/>
                  <a:gd name="T5" fmla="*/ 13 h 32"/>
                  <a:gd name="T6" fmla="*/ 12 w 38"/>
                  <a:gd name="T7" fmla="*/ 8 h 32"/>
                  <a:gd name="T8" fmla="*/ 3 w 38"/>
                  <a:gd name="T9" fmla="*/ 0 h 32"/>
                  <a:gd name="T10" fmla="*/ 0 w 38"/>
                  <a:gd name="T11" fmla="*/ 1 h 32"/>
                  <a:gd name="T12" fmla="*/ 5 w 38"/>
                  <a:gd name="T13" fmla="*/ 5 h 32"/>
                  <a:gd name="T14" fmla="*/ 7 w 38"/>
                  <a:gd name="T15" fmla="*/ 13 h 32"/>
                  <a:gd name="T16" fmla="*/ 7 w 38"/>
                  <a:gd name="T17" fmla="*/ 16 h 32"/>
                  <a:gd name="T18" fmla="*/ 9 w 38"/>
                  <a:gd name="T19" fmla="*/ 16 h 32"/>
                  <a:gd name="T20" fmla="*/ 9 w 38"/>
                  <a:gd name="T21" fmla="*/ 20 h 32"/>
                  <a:gd name="T22" fmla="*/ 3 w 38"/>
                  <a:gd name="T23" fmla="*/ 24 h 32"/>
                  <a:gd name="T24" fmla="*/ 9 w 38"/>
                  <a:gd name="T25" fmla="*/ 31 h 32"/>
                  <a:gd name="T26" fmla="*/ 7 w 38"/>
                  <a:gd name="T27" fmla="*/ 32 h 32"/>
                  <a:gd name="T28" fmla="*/ 9 w 38"/>
                  <a:gd name="T29" fmla="*/ 32 h 32"/>
                  <a:gd name="T30" fmla="*/ 15 w 38"/>
                  <a:gd name="T31" fmla="*/ 29 h 32"/>
                  <a:gd name="T32" fmla="*/ 9 w 38"/>
                  <a:gd name="T33" fmla="*/ 25 h 32"/>
                  <a:gd name="T34" fmla="*/ 16 w 38"/>
                  <a:gd name="T35" fmla="*/ 23 h 32"/>
                  <a:gd name="T36" fmla="*/ 28 w 38"/>
                  <a:gd name="T37" fmla="*/ 27 h 32"/>
                  <a:gd name="T38" fmla="*/ 29 w 38"/>
                  <a:gd name="T39" fmla="*/ 21 h 32"/>
                  <a:gd name="T40" fmla="*/ 38 w 38"/>
                  <a:gd name="T41"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32">
                    <a:moveTo>
                      <a:pt x="38" y="18"/>
                    </a:moveTo>
                    <a:cubicBezTo>
                      <a:pt x="34" y="16"/>
                      <a:pt x="32" y="14"/>
                      <a:pt x="29" y="9"/>
                    </a:cubicBezTo>
                    <a:cubicBezTo>
                      <a:pt x="29" y="10"/>
                      <a:pt x="27" y="12"/>
                      <a:pt x="27" y="13"/>
                    </a:cubicBezTo>
                    <a:cubicBezTo>
                      <a:pt x="22" y="11"/>
                      <a:pt x="18" y="10"/>
                      <a:pt x="12" y="8"/>
                    </a:cubicBezTo>
                    <a:cubicBezTo>
                      <a:pt x="10" y="7"/>
                      <a:pt x="5" y="0"/>
                      <a:pt x="3" y="0"/>
                    </a:cubicBezTo>
                    <a:cubicBezTo>
                      <a:pt x="2" y="0"/>
                      <a:pt x="1" y="1"/>
                      <a:pt x="0" y="1"/>
                    </a:cubicBezTo>
                    <a:cubicBezTo>
                      <a:pt x="0" y="3"/>
                      <a:pt x="1" y="5"/>
                      <a:pt x="5" y="5"/>
                    </a:cubicBezTo>
                    <a:cubicBezTo>
                      <a:pt x="5" y="8"/>
                      <a:pt x="7" y="10"/>
                      <a:pt x="7" y="13"/>
                    </a:cubicBezTo>
                    <a:cubicBezTo>
                      <a:pt x="7" y="14"/>
                      <a:pt x="7" y="15"/>
                      <a:pt x="7" y="16"/>
                    </a:cubicBezTo>
                    <a:cubicBezTo>
                      <a:pt x="9" y="16"/>
                      <a:pt x="9" y="16"/>
                      <a:pt x="9" y="16"/>
                    </a:cubicBezTo>
                    <a:cubicBezTo>
                      <a:pt x="9" y="18"/>
                      <a:pt x="9" y="19"/>
                      <a:pt x="9" y="20"/>
                    </a:cubicBezTo>
                    <a:cubicBezTo>
                      <a:pt x="7" y="20"/>
                      <a:pt x="3" y="21"/>
                      <a:pt x="3" y="24"/>
                    </a:cubicBezTo>
                    <a:cubicBezTo>
                      <a:pt x="3" y="27"/>
                      <a:pt x="7" y="28"/>
                      <a:pt x="9" y="31"/>
                    </a:cubicBezTo>
                    <a:cubicBezTo>
                      <a:pt x="9" y="31"/>
                      <a:pt x="7" y="32"/>
                      <a:pt x="7" y="32"/>
                    </a:cubicBezTo>
                    <a:cubicBezTo>
                      <a:pt x="8" y="32"/>
                      <a:pt x="9" y="32"/>
                      <a:pt x="9" y="32"/>
                    </a:cubicBezTo>
                    <a:cubicBezTo>
                      <a:pt x="12" y="32"/>
                      <a:pt x="13" y="32"/>
                      <a:pt x="15" y="29"/>
                    </a:cubicBezTo>
                    <a:cubicBezTo>
                      <a:pt x="13" y="28"/>
                      <a:pt x="11" y="27"/>
                      <a:pt x="9" y="25"/>
                    </a:cubicBezTo>
                    <a:cubicBezTo>
                      <a:pt x="12" y="25"/>
                      <a:pt x="13" y="23"/>
                      <a:pt x="16" y="23"/>
                    </a:cubicBezTo>
                    <a:cubicBezTo>
                      <a:pt x="20" y="23"/>
                      <a:pt x="21" y="27"/>
                      <a:pt x="28" y="27"/>
                    </a:cubicBezTo>
                    <a:cubicBezTo>
                      <a:pt x="27" y="25"/>
                      <a:pt x="29" y="23"/>
                      <a:pt x="29" y="21"/>
                    </a:cubicBezTo>
                    <a:cubicBezTo>
                      <a:pt x="32" y="21"/>
                      <a:pt x="34" y="19"/>
                      <a:pt x="38" y="1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56" name="Freeform 402"/>
              <p:cNvSpPr>
                <a:spLocks/>
              </p:cNvSpPr>
              <p:nvPr/>
            </p:nvSpPr>
            <p:spPr bwMode="auto">
              <a:xfrm>
                <a:off x="4654" y="1437"/>
                <a:ext cx="34" cy="28"/>
              </a:xfrm>
              <a:custGeom>
                <a:avLst/>
                <a:gdLst>
                  <a:gd name="T0" fmla="*/ 9 w 14"/>
                  <a:gd name="T1" fmla="*/ 6 h 12"/>
                  <a:gd name="T2" fmla="*/ 14 w 14"/>
                  <a:gd name="T3" fmla="*/ 3 h 12"/>
                  <a:gd name="T4" fmla="*/ 14 w 14"/>
                  <a:gd name="T5" fmla="*/ 0 h 12"/>
                  <a:gd name="T6" fmla="*/ 9 w 14"/>
                  <a:gd name="T7" fmla="*/ 0 h 12"/>
                  <a:gd name="T8" fmla="*/ 6 w 14"/>
                  <a:gd name="T9" fmla="*/ 2 h 12"/>
                  <a:gd name="T10" fmla="*/ 3 w 14"/>
                  <a:gd name="T11" fmla="*/ 2 h 12"/>
                  <a:gd name="T12" fmla="*/ 0 w 14"/>
                  <a:gd name="T13" fmla="*/ 6 h 12"/>
                  <a:gd name="T14" fmla="*/ 7 w 14"/>
                  <a:gd name="T15" fmla="*/ 12 h 12"/>
                  <a:gd name="T16" fmla="*/ 9 w 14"/>
                  <a:gd name="T1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2">
                    <a:moveTo>
                      <a:pt x="9" y="6"/>
                    </a:moveTo>
                    <a:cubicBezTo>
                      <a:pt x="10" y="5"/>
                      <a:pt x="14" y="7"/>
                      <a:pt x="14" y="3"/>
                    </a:cubicBezTo>
                    <a:cubicBezTo>
                      <a:pt x="14" y="2"/>
                      <a:pt x="14" y="1"/>
                      <a:pt x="14" y="0"/>
                    </a:cubicBezTo>
                    <a:cubicBezTo>
                      <a:pt x="9" y="0"/>
                      <a:pt x="9" y="0"/>
                      <a:pt x="9" y="0"/>
                    </a:cubicBezTo>
                    <a:cubicBezTo>
                      <a:pt x="9" y="1"/>
                      <a:pt x="7" y="2"/>
                      <a:pt x="6" y="2"/>
                    </a:cubicBezTo>
                    <a:cubicBezTo>
                      <a:pt x="6" y="2"/>
                      <a:pt x="4" y="2"/>
                      <a:pt x="3" y="2"/>
                    </a:cubicBezTo>
                    <a:cubicBezTo>
                      <a:pt x="2" y="4"/>
                      <a:pt x="2" y="6"/>
                      <a:pt x="0" y="6"/>
                    </a:cubicBezTo>
                    <a:cubicBezTo>
                      <a:pt x="0" y="8"/>
                      <a:pt x="6" y="12"/>
                      <a:pt x="7" y="12"/>
                    </a:cubicBezTo>
                    <a:cubicBezTo>
                      <a:pt x="7" y="12"/>
                      <a:pt x="7" y="7"/>
                      <a:pt x="9"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57" name="Freeform 403"/>
              <p:cNvSpPr>
                <a:spLocks/>
              </p:cNvSpPr>
              <p:nvPr/>
            </p:nvSpPr>
            <p:spPr bwMode="auto">
              <a:xfrm>
                <a:off x="4621" y="1447"/>
                <a:ext cx="38" cy="49"/>
              </a:xfrm>
              <a:custGeom>
                <a:avLst/>
                <a:gdLst>
                  <a:gd name="T0" fmla="*/ 7 w 16"/>
                  <a:gd name="T1" fmla="*/ 9 h 21"/>
                  <a:gd name="T2" fmla="*/ 5 w 16"/>
                  <a:gd name="T3" fmla="*/ 15 h 21"/>
                  <a:gd name="T4" fmla="*/ 12 w 16"/>
                  <a:gd name="T5" fmla="*/ 21 h 21"/>
                  <a:gd name="T6" fmla="*/ 16 w 16"/>
                  <a:gd name="T7" fmla="*/ 19 h 21"/>
                  <a:gd name="T8" fmla="*/ 4 w 16"/>
                  <a:gd name="T9" fmla="*/ 0 h 21"/>
                  <a:gd name="T10" fmla="*/ 1 w 16"/>
                  <a:gd name="T11" fmla="*/ 2 h 21"/>
                  <a:gd name="T12" fmla="*/ 0 w 16"/>
                  <a:gd name="T13" fmla="*/ 3 h 21"/>
                  <a:gd name="T14" fmla="*/ 7 w 16"/>
                  <a:gd name="T15" fmla="*/ 9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1">
                    <a:moveTo>
                      <a:pt x="7" y="9"/>
                    </a:moveTo>
                    <a:cubicBezTo>
                      <a:pt x="7" y="9"/>
                      <a:pt x="5" y="14"/>
                      <a:pt x="5" y="15"/>
                    </a:cubicBezTo>
                    <a:cubicBezTo>
                      <a:pt x="5" y="16"/>
                      <a:pt x="10" y="21"/>
                      <a:pt x="12" y="21"/>
                    </a:cubicBezTo>
                    <a:cubicBezTo>
                      <a:pt x="12" y="21"/>
                      <a:pt x="16" y="20"/>
                      <a:pt x="16" y="19"/>
                    </a:cubicBezTo>
                    <a:cubicBezTo>
                      <a:pt x="16" y="12"/>
                      <a:pt x="14" y="0"/>
                      <a:pt x="4" y="0"/>
                    </a:cubicBezTo>
                    <a:cubicBezTo>
                      <a:pt x="4" y="0"/>
                      <a:pt x="3" y="2"/>
                      <a:pt x="1" y="2"/>
                    </a:cubicBezTo>
                    <a:cubicBezTo>
                      <a:pt x="0" y="3"/>
                      <a:pt x="0" y="3"/>
                      <a:pt x="0" y="3"/>
                    </a:cubicBezTo>
                    <a:cubicBezTo>
                      <a:pt x="0" y="6"/>
                      <a:pt x="3" y="9"/>
                      <a:pt x="7"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58" name="Freeform 404"/>
              <p:cNvSpPr>
                <a:spLocks/>
              </p:cNvSpPr>
              <p:nvPr/>
            </p:nvSpPr>
            <p:spPr bwMode="auto">
              <a:xfrm>
                <a:off x="4631" y="1293"/>
                <a:ext cx="137" cy="156"/>
              </a:xfrm>
              <a:custGeom>
                <a:avLst/>
                <a:gdLst>
                  <a:gd name="T0" fmla="*/ 52 w 58"/>
                  <a:gd name="T1" fmla="*/ 51 h 66"/>
                  <a:gd name="T2" fmla="*/ 54 w 58"/>
                  <a:gd name="T3" fmla="*/ 49 h 66"/>
                  <a:gd name="T4" fmla="*/ 58 w 58"/>
                  <a:gd name="T5" fmla="*/ 54 h 66"/>
                  <a:gd name="T6" fmla="*/ 58 w 58"/>
                  <a:gd name="T7" fmla="*/ 45 h 66"/>
                  <a:gd name="T8" fmla="*/ 53 w 58"/>
                  <a:gd name="T9" fmla="*/ 29 h 66"/>
                  <a:gd name="T10" fmla="*/ 49 w 58"/>
                  <a:gd name="T11" fmla="*/ 27 h 66"/>
                  <a:gd name="T12" fmla="*/ 53 w 58"/>
                  <a:gd name="T13" fmla="*/ 24 h 66"/>
                  <a:gd name="T14" fmla="*/ 53 w 58"/>
                  <a:gd name="T15" fmla="*/ 22 h 66"/>
                  <a:gd name="T16" fmla="*/ 49 w 58"/>
                  <a:gd name="T17" fmla="*/ 11 h 66"/>
                  <a:gd name="T18" fmla="*/ 38 w 58"/>
                  <a:gd name="T19" fmla="*/ 0 h 66"/>
                  <a:gd name="T20" fmla="*/ 34 w 58"/>
                  <a:gd name="T21" fmla="*/ 7 h 66"/>
                  <a:gd name="T22" fmla="*/ 41 w 58"/>
                  <a:gd name="T23" fmla="*/ 25 h 66"/>
                  <a:gd name="T24" fmla="*/ 41 w 58"/>
                  <a:gd name="T25" fmla="*/ 29 h 66"/>
                  <a:gd name="T26" fmla="*/ 33 w 58"/>
                  <a:gd name="T27" fmla="*/ 27 h 66"/>
                  <a:gd name="T28" fmla="*/ 38 w 58"/>
                  <a:gd name="T29" fmla="*/ 32 h 66"/>
                  <a:gd name="T30" fmla="*/ 30 w 58"/>
                  <a:gd name="T31" fmla="*/ 37 h 66"/>
                  <a:gd name="T32" fmla="*/ 28 w 58"/>
                  <a:gd name="T33" fmla="*/ 34 h 66"/>
                  <a:gd name="T34" fmla="*/ 28 w 58"/>
                  <a:gd name="T35" fmla="*/ 42 h 66"/>
                  <a:gd name="T36" fmla="*/ 26 w 58"/>
                  <a:gd name="T37" fmla="*/ 45 h 66"/>
                  <a:gd name="T38" fmla="*/ 28 w 58"/>
                  <a:gd name="T39" fmla="*/ 48 h 66"/>
                  <a:gd name="T40" fmla="*/ 24 w 58"/>
                  <a:gd name="T41" fmla="*/ 51 h 66"/>
                  <a:gd name="T42" fmla="*/ 24 w 58"/>
                  <a:gd name="T43" fmla="*/ 46 h 66"/>
                  <a:gd name="T44" fmla="*/ 14 w 58"/>
                  <a:gd name="T45" fmla="*/ 49 h 66"/>
                  <a:gd name="T46" fmla="*/ 12 w 58"/>
                  <a:gd name="T47" fmla="*/ 49 h 66"/>
                  <a:gd name="T48" fmla="*/ 3 w 58"/>
                  <a:gd name="T49" fmla="*/ 58 h 66"/>
                  <a:gd name="T50" fmla="*/ 0 w 58"/>
                  <a:gd name="T51" fmla="*/ 58 h 66"/>
                  <a:gd name="T52" fmla="*/ 4 w 58"/>
                  <a:gd name="T53" fmla="*/ 65 h 66"/>
                  <a:gd name="T54" fmla="*/ 10 w 58"/>
                  <a:gd name="T55" fmla="*/ 60 h 66"/>
                  <a:gd name="T56" fmla="*/ 23 w 58"/>
                  <a:gd name="T57" fmla="*/ 55 h 66"/>
                  <a:gd name="T58" fmla="*/ 28 w 58"/>
                  <a:gd name="T59" fmla="*/ 58 h 66"/>
                  <a:gd name="T60" fmla="*/ 31 w 58"/>
                  <a:gd name="T61" fmla="*/ 66 h 66"/>
                  <a:gd name="T62" fmla="*/ 37 w 58"/>
                  <a:gd name="T63" fmla="*/ 66 h 66"/>
                  <a:gd name="T64" fmla="*/ 35 w 58"/>
                  <a:gd name="T65" fmla="*/ 62 h 66"/>
                  <a:gd name="T66" fmla="*/ 37 w 58"/>
                  <a:gd name="T67" fmla="*/ 54 h 66"/>
                  <a:gd name="T68" fmla="*/ 39 w 58"/>
                  <a:gd name="T69" fmla="*/ 54 h 66"/>
                  <a:gd name="T70" fmla="*/ 41 w 58"/>
                  <a:gd name="T71" fmla="*/ 58 h 66"/>
                  <a:gd name="T72" fmla="*/ 45 w 58"/>
                  <a:gd name="T73" fmla="*/ 58 h 66"/>
                  <a:gd name="T74" fmla="*/ 45 w 58"/>
                  <a:gd name="T75" fmla="*/ 54 h 66"/>
                  <a:gd name="T76" fmla="*/ 48 w 58"/>
                  <a:gd name="T77" fmla="*/ 54 h 66"/>
                  <a:gd name="T78" fmla="*/ 51 w 58"/>
                  <a:gd name="T79" fmla="*/ 58 h 66"/>
                  <a:gd name="T80" fmla="*/ 52 w 58"/>
                  <a:gd name="T81" fmla="*/ 5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 h="66">
                    <a:moveTo>
                      <a:pt x="52" y="51"/>
                    </a:moveTo>
                    <a:cubicBezTo>
                      <a:pt x="53" y="51"/>
                      <a:pt x="54" y="51"/>
                      <a:pt x="54" y="49"/>
                    </a:cubicBezTo>
                    <a:cubicBezTo>
                      <a:pt x="55" y="51"/>
                      <a:pt x="56" y="54"/>
                      <a:pt x="58" y="54"/>
                    </a:cubicBezTo>
                    <a:cubicBezTo>
                      <a:pt x="58" y="45"/>
                      <a:pt x="58" y="45"/>
                      <a:pt x="58" y="45"/>
                    </a:cubicBezTo>
                    <a:cubicBezTo>
                      <a:pt x="55" y="44"/>
                      <a:pt x="53" y="31"/>
                      <a:pt x="53" y="29"/>
                    </a:cubicBezTo>
                    <a:cubicBezTo>
                      <a:pt x="52" y="29"/>
                      <a:pt x="50" y="28"/>
                      <a:pt x="49" y="27"/>
                    </a:cubicBezTo>
                    <a:cubicBezTo>
                      <a:pt x="51" y="26"/>
                      <a:pt x="52" y="24"/>
                      <a:pt x="53" y="24"/>
                    </a:cubicBezTo>
                    <a:cubicBezTo>
                      <a:pt x="53" y="22"/>
                      <a:pt x="53" y="22"/>
                      <a:pt x="53" y="22"/>
                    </a:cubicBezTo>
                    <a:cubicBezTo>
                      <a:pt x="51" y="20"/>
                      <a:pt x="52" y="13"/>
                      <a:pt x="49" y="11"/>
                    </a:cubicBezTo>
                    <a:cubicBezTo>
                      <a:pt x="45" y="7"/>
                      <a:pt x="41" y="6"/>
                      <a:pt x="38" y="0"/>
                    </a:cubicBezTo>
                    <a:cubicBezTo>
                      <a:pt x="36" y="1"/>
                      <a:pt x="34" y="4"/>
                      <a:pt x="34" y="7"/>
                    </a:cubicBezTo>
                    <a:cubicBezTo>
                      <a:pt x="34" y="14"/>
                      <a:pt x="37" y="18"/>
                      <a:pt x="41" y="25"/>
                    </a:cubicBezTo>
                    <a:cubicBezTo>
                      <a:pt x="41" y="27"/>
                      <a:pt x="41" y="29"/>
                      <a:pt x="41" y="29"/>
                    </a:cubicBezTo>
                    <a:cubicBezTo>
                      <a:pt x="38" y="29"/>
                      <a:pt x="36" y="28"/>
                      <a:pt x="33" y="27"/>
                    </a:cubicBezTo>
                    <a:cubicBezTo>
                      <a:pt x="35" y="28"/>
                      <a:pt x="36" y="30"/>
                      <a:pt x="38" y="32"/>
                    </a:cubicBezTo>
                    <a:cubicBezTo>
                      <a:pt x="36" y="35"/>
                      <a:pt x="33" y="34"/>
                      <a:pt x="30" y="37"/>
                    </a:cubicBezTo>
                    <a:cubicBezTo>
                      <a:pt x="29" y="36"/>
                      <a:pt x="28" y="35"/>
                      <a:pt x="28" y="34"/>
                    </a:cubicBezTo>
                    <a:cubicBezTo>
                      <a:pt x="28" y="39"/>
                      <a:pt x="28" y="37"/>
                      <a:pt x="28" y="42"/>
                    </a:cubicBezTo>
                    <a:cubicBezTo>
                      <a:pt x="28" y="43"/>
                      <a:pt x="26" y="44"/>
                      <a:pt x="26" y="45"/>
                    </a:cubicBezTo>
                    <a:cubicBezTo>
                      <a:pt x="26" y="46"/>
                      <a:pt x="27" y="47"/>
                      <a:pt x="28" y="48"/>
                    </a:cubicBezTo>
                    <a:cubicBezTo>
                      <a:pt x="27" y="48"/>
                      <a:pt x="26" y="50"/>
                      <a:pt x="24" y="51"/>
                    </a:cubicBezTo>
                    <a:cubicBezTo>
                      <a:pt x="24" y="49"/>
                      <a:pt x="24" y="48"/>
                      <a:pt x="24" y="46"/>
                    </a:cubicBezTo>
                    <a:cubicBezTo>
                      <a:pt x="20" y="47"/>
                      <a:pt x="17" y="49"/>
                      <a:pt x="14" y="49"/>
                    </a:cubicBezTo>
                    <a:cubicBezTo>
                      <a:pt x="13" y="49"/>
                      <a:pt x="12" y="49"/>
                      <a:pt x="12" y="49"/>
                    </a:cubicBezTo>
                    <a:cubicBezTo>
                      <a:pt x="8" y="49"/>
                      <a:pt x="8" y="57"/>
                      <a:pt x="3" y="58"/>
                    </a:cubicBezTo>
                    <a:cubicBezTo>
                      <a:pt x="2" y="58"/>
                      <a:pt x="0" y="57"/>
                      <a:pt x="0" y="58"/>
                    </a:cubicBezTo>
                    <a:cubicBezTo>
                      <a:pt x="0" y="61"/>
                      <a:pt x="1" y="65"/>
                      <a:pt x="4" y="65"/>
                    </a:cubicBezTo>
                    <a:cubicBezTo>
                      <a:pt x="7" y="65"/>
                      <a:pt x="9" y="64"/>
                      <a:pt x="10" y="60"/>
                    </a:cubicBezTo>
                    <a:cubicBezTo>
                      <a:pt x="14" y="60"/>
                      <a:pt x="20" y="57"/>
                      <a:pt x="23" y="55"/>
                    </a:cubicBezTo>
                    <a:cubicBezTo>
                      <a:pt x="24" y="57"/>
                      <a:pt x="24" y="58"/>
                      <a:pt x="28" y="58"/>
                    </a:cubicBezTo>
                    <a:cubicBezTo>
                      <a:pt x="28" y="61"/>
                      <a:pt x="29" y="66"/>
                      <a:pt x="31" y="66"/>
                    </a:cubicBezTo>
                    <a:cubicBezTo>
                      <a:pt x="32" y="66"/>
                      <a:pt x="34" y="66"/>
                      <a:pt x="37" y="66"/>
                    </a:cubicBezTo>
                    <a:cubicBezTo>
                      <a:pt x="36" y="65"/>
                      <a:pt x="35" y="63"/>
                      <a:pt x="35" y="62"/>
                    </a:cubicBezTo>
                    <a:cubicBezTo>
                      <a:pt x="35" y="59"/>
                      <a:pt x="37" y="58"/>
                      <a:pt x="37" y="54"/>
                    </a:cubicBezTo>
                    <a:cubicBezTo>
                      <a:pt x="39" y="54"/>
                      <a:pt x="39" y="54"/>
                      <a:pt x="39" y="54"/>
                    </a:cubicBezTo>
                    <a:cubicBezTo>
                      <a:pt x="39" y="56"/>
                      <a:pt x="40" y="57"/>
                      <a:pt x="41" y="58"/>
                    </a:cubicBezTo>
                    <a:cubicBezTo>
                      <a:pt x="45" y="58"/>
                      <a:pt x="45" y="58"/>
                      <a:pt x="45" y="58"/>
                    </a:cubicBezTo>
                    <a:cubicBezTo>
                      <a:pt x="44" y="57"/>
                      <a:pt x="45" y="55"/>
                      <a:pt x="45" y="54"/>
                    </a:cubicBezTo>
                    <a:cubicBezTo>
                      <a:pt x="45" y="54"/>
                      <a:pt x="46" y="54"/>
                      <a:pt x="48" y="54"/>
                    </a:cubicBezTo>
                    <a:cubicBezTo>
                      <a:pt x="49" y="54"/>
                      <a:pt x="50" y="57"/>
                      <a:pt x="51" y="58"/>
                    </a:cubicBezTo>
                    <a:cubicBezTo>
                      <a:pt x="52" y="55"/>
                      <a:pt x="52" y="56"/>
                      <a:pt x="52" y="5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59" name="Freeform 411"/>
              <p:cNvSpPr>
                <a:spLocks/>
              </p:cNvSpPr>
              <p:nvPr/>
            </p:nvSpPr>
            <p:spPr bwMode="auto">
              <a:xfrm>
                <a:off x="3913" y="1761"/>
                <a:ext cx="26" cy="14"/>
              </a:xfrm>
              <a:custGeom>
                <a:avLst/>
                <a:gdLst>
                  <a:gd name="T0" fmla="*/ 8 w 11"/>
                  <a:gd name="T1" fmla="*/ 6 h 6"/>
                  <a:gd name="T2" fmla="*/ 3 w 11"/>
                  <a:gd name="T3" fmla="*/ 6 h 6"/>
                  <a:gd name="T4" fmla="*/ 0 w 11"/>
                  <a:gd name="T5" fmla="*/ 3 h 6"/>
                  <a:gd name="T6" fmla="*/ 3 w 11"/>
                  <a:gd name="T7" fmla="*/ 0 h 6"/>
                  <a:gd name="T8" fmla="*/ 8 w 11"/>
                  <a:gd name="T9" fmla="*/ 0 h 6"/>
                  <a:gd name="T10" fmla="*/ 11 w 11"/>
                  <a:gd name="T11" fmla="*/ 3 h 6"/>
                  <a:gd name="T12" fmla="*/ 8 w 11"/>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 h="6">
                    <a:moveTo>
                      <a:pt x="8" y="6"/>
                    </a:moveTo>
                    <a:cubicBezTo>
                      <a:pt x="3" y="6"/>
                      <a:pt x="3" y="6"/>
                      <a:pt x="3" y="6"/>
                    </a:cubicBezTo>
                    <a:cubicBezTo>
                      <a:pt x="1" y="6"/>
                      <a:pt x="0" y="4"/>
                      <a:pt x="0" y="3"/>
                    </a:cubicBezTo>
                    <a:cubicBezTo>
                      <a:pt x="0" y="1"/>
                      <a:pt x="1" y="0"/>
                      <a:pt x="3" y="0"/>
                    </a:cubicBezTo>
                    <a:cubicBezTo>
                      <a:pt x="8" y="0"/>
                      <a:pt x="8" y="0"/>
                      <a:pt x="8" y="0"/>
                    </a:cubicBezTo>
                    <a:cubicBezTo>
                      <a:pt x="10" y="0"/>
                      <a:pt x="11" y="1"/>
                      <a:pt x="11" y="3"/>
                    </a:cubicBezTo>
                    <a:cubicBezTo>
                      <a:pt x="11" y="4"/>
                      <a:pt x="10" y="6"/>
                      <a:pt x="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60" name="Freeform 414"/>
              <p:cNvSpPr>
                <a:spLocks/>
              </p:cNvSpPr>
              <p:nvPr/>
            </p:nvSpPr>
            <p:spPr bwMode="auto">
              <a:xfrm>
                <a:off x="2219" y="2746"/>
                <a:ext cx="215" cy="217"/>
              </a:xfrm>
              <a:custGeom>
                <a:avLst/>
                <a:gdLst>
                  <a:gd name="T0" fmla="*/ 68 w 91"/>
                  <a:gd name="T1" fmla="*/ 55 h 92"/>
                  <a:gd name="T2" fmla="*/ 68 w 91"/>
                  <a:gd name="T3" fmla="*/ 37 h 92"/>
                  <a:gd name="T4" fmla="*/ 87 w 91"/>
                  <a:gd name="T5" fmla="*/ 42 h 92"/>
                  <a:gd name="T6" fmla="*/ 88 w 91"/>
                  <a:gd name="T7" fmla="*/ 35 h 92"/>
                  <a:gd name="T8" fmla="*/ 84 w 91"/>
                  <a:gd name="T9" fmla="*/ 28 h 92"/>
                  <a:gd name="T10" fmla="*/ 81 w 91"/>
                  <a:gd name="T11" fmla="*/ 22 h 92"/>
                  <a:gd name="T12" fmla="*/ 76 w 91"/>
                  <a:gd name="T13" fmla="*/ 15 h 92"/>
                  <a:gd name="T14" fmla="*/ 70 w 91"/>
                  <a:gd name="T15" fmla="*/ 13 h 92"/>
                  <a:gd name="T16" fmla="*/ 49 w 91"/>
                  <a:gd name="T17" fmla="*/ 40 h 92"/>
                  <a:gd name="T18" fmla="*/ 62 w 91"/>
                  <a:gd name="T19" fmla="*/ 8 h 92"/>
                  <a:gd name="T20" fmla="*/ 57 w 91"/>
                  <a:gd name="T21" fmla="*/ 4 h 92"/>
                  <a:gd name="T22" fmla="*/ 49 w 91"/>
                  <a:gd name="T23" fmla="*/ 3 h 92"/>
                  <a:gd name="T24" fmla="*/ 42 w 91"/>
                  <a:gd name="T25" fmla="*/ 3 h 92"/>
                  <a:gd name="T26" fmla="*/ 34 w 91"/>
                  <a:gd name="T27" fmla="*/ 4 h 92"/>
                  <a:gd name="T28" fmla="*/ 29 w 91"/>
                  <a:gd name="T29" fmla="*/ 8 h 92"/>
                  <a:gd name="T30" fmla="*/ 42 w 91"/>
                  <a:gd name="T31" fmla="*/ 40 h 92"/>
                  <a:gd name="T32" fmla="*/ 21 w 91"/>
                  <a:gd name="T33" fmla="*/ 13 h 92"/>
                  <a:gd name="T34" fmla="*/ 15 w 91"/>
                  <a:gd name="T35" fmla="*/ 15 h 92"/>
                  <a:gd name="T36" fmla="*/ 10 w 91"/>
                  <a:gd name="T37" fmla="*/ 22 h 92"/>
                  <a:gd name="T38" fmla="*/ 7 w 91"/>
                  <a:gd name="T39" fmla="*/ 28 h 92"/>
                  <a:gd name="T40" fmla="*/ 3 w 91"/>
                  <a:gd name="T41" fmla="*/ 35 h 92"/>
                  <a:gd name="T42" fmla="*/ 4 w 91"/>
                  <a:gd name="T43" fmla="*/ 42 h 92"/>
                  <a:gd name="T44" fmla="*/ 23 w 91"/>
                  <a:gd name="T45" fmla="*/ 37 h 92"/>
                  <a:gd name="T46" fmla="*/ 23 w 91"/>
                  <a:gd name="T47" fmla="*/ 55 h 92"/>
                  <a:gd name="T48" fmla="*/ 0 w 91"/>
                  <a:gd name="T49" fmla="*/ 53 h 92"/>
                  <a:gd name="T50" fmla="*/ 14 w 91"/>
                  <a:gd name="T51" fmla="*/ 60 h 92"/>
                  <a:gd name="T52" fmla="*/ 6 w 91"/>
                  <a:gd name="T53" fmla="*/ 69 h 92"/>
                  <a:gd name="T54" fmla="*/ 10 w 91"/>
                  <a:gd name="T55" fmla="*/ 70 h 92"/>
                  <a:gd name="T56" fmla="*/ 15 w 91"/>
                  <a:gd name="T57" fmla="*/ 78 h 92"/>
                  <a:gd name="T58" fmla="*/ 18 w 91"/>
                  <a:gd name="T59" fmla="*/ 82 h 92"/>
                  <a:gd name="T60" fmla="*/ 26 w 91"/>
                  <a:gd name="T61" fmla="*/ 61 h 92"/>
                  <a:gd name="T62" fmla="*/ 42 w 91"/>
                  <a:gd name="T63" fmla="*/ 71 h 92"/>
                  <a:gd name="T64" fmla="*/ 29 w 91"/>
                  <a:gd name="T65" fmla="*/ 88 h 92"/>
                  <a:gd name="T66" fmla="*/ 34 w 91"/>
                  <a:gd name="T67" fmla="*/ 88 h 92"/>
                  <a:gd name="T68" fmla="*/ 42 w 91"/>
                  <a:gd name="T69" fmla="*/ 89 h 92"/>
                  <a:gd name="T70" fmla="*/ 49 w 91"/>
                  <a:gd name="T71" fmla="*/ 89 h 92"/>
                  <a:gd name="T72" fmla="*/ 57 w 91"/>
                  <a:gd name="T73" fmla="*/ 88 h 92"/>
                  <a:gd name="T74" fmla="*/ 62 w 91"/>
                  <a:gd name="T75" fmla="*/ 88 h 92"/>
                  <a:gd name="T76" fmla="*/ 49 w 91"/>
                  <a:gd name="T77" fmla="*/ 71 h 92"/>
                  <a:gd name="T78" fmla="*/ 65 w 91"/>
                  <a:gd name="T79" fmla="*/ 61 h 92"/>
                  <a:gd name="T80" fmla="*/ 73 w 91"/>
                  <a:gd name="T81" fmla="*/ 82 h 92"/>
                  <a:gd name="T82" fmla="*/ 76 w 91"/>
                  <a:gd name="T83" fmla="*/ 78 h 92"/>
                  <a:gd name="T84" fmla="*/ 81 w 91"/>
                  <a:gd name="T85" fmla="*/ 70 h 92"/>
                  <a:gd name="T86" fmla="*/ 85 w 91"/>
                  <a:gd name="T87" fmla="*/ 69 h 92"/>
                  <a:gd name="T88" fmla="*/ 76 w 91"/>
                  <a:gd name="T89" fmla="*/ 60 h 92"/>
                  <a:gd name="T90" fmla="*/ 90 w 91"/>
                  <a:gd name="T91" fmla="*/ 5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1" h="92">
                    <a:moveTo>
                      <a:pt x="86" y="51"/>
                    </a:moveTo>
                    <a:cubicBezTo>
                      <a:pt x="68" y="55"/>
                      <a:pt x="68" y="55"/>
                      <a:pt x="68" y="55"/>
                    </a:cubicBezTo>
                    <a:cubicBezTo>
                      <a:pt x="52" y="46"/>
                      <a:pt x="52" y="46"/>
                      <a:pt x="52" y="46"/>
                    </a:cubicBezTo>
                    <a:cubicBezTo>
                      <a:pt x="68" y="37"/>
                      <a:pt x="68" y="37"/>
                      <a:pt x="68" y="37"/>
                    </a:cubicBezTo>
                    <a:cubicBezTo>
                      <a:pt x="86" y="42"/>
                      <a:pt x="86" y="42"/>
                      <a:pt x="86" y="42"/>
                    </a:cubicBezTo>
                    <a:cubicBezTo>
                      <a:pt x="87" y="42"/>
                      <a:pt x="87" y="42"/>
                      <a:pt x="87" y="42"/>
                    </a:cubicBezTo>
                    <a:cubicBezTo>
                      <a:pt x="89" y="42"/>
                      <a:pt x="90" y="41"/>
                      <a:pt x="90" y="39"/>
                    </a:cubicBezTo>
                    <a:cubicBezTo>
                      <a:pt x="91" y="37"/>
                      <a:pt x="90" y="36"/>
                      <a:pt x="88" y="35"/>
                    </a:cubicBezTo>
                    <a:cubicBezTo>
                      <a:pt x="76" y="32"/>
                      <a:pt x="76" y="32"/>
                      <a:pt x="76" y="32"/>
                    </a:cubicBezTo>
                    <a:cubicBezTo>
                      <a:pt x="84" y="28"/>
                      <a:pt x="84" y="28"/>
                      <a:pt x="84" y="28"/>
                    </a:cubicBezTo>
                    <a:cubicBezTo>
                      <a:pt x="86" y="27"/>
                      <a:pt x="86" y="25"/>
                      <a:pt x="85" y="23"/>
                    </a:cubicBezTo>
                    <a:cubicBezTo>
                      <a:pt x="84" y="21"/>
                      <a:pt x="82" y="21"/>
                      <a:pt x="81" y="22"/>
                    </a:cubicBezTo>
                    <a:cubicBezTo>
                      <a:pt x="73" y="26"/>
                      <a:pt x="73" y="26"/>
                      <a:pt x="73" y="26"/>
                    </a:cubicBezTo>
                    <a:cubicBezTo>
                      <a:pt x="76" y="15"/>
                      <a:pt x="76" y="15"/>
                      <a:pt x="76" y="15"/>
                    </a:cubicBezTo>
                    <a:cubicBezTo>
                      <a:pt x="77" y="13"/>
                      <a:pt x="76" y="11"/>
                      <a:pt x="74" y="11"/>
                    </a:cubicBezTo>
                    <a:cubicBezTo>
                      <a:pt x="72" y="10"/>
                      <a:pt x="70" y="11"/>
                      <a:pt x="70" y="13"/>
                    </a:cubicBezTo>
                    <a:cubicBezTo>
                      <a:pt x="65" y="31"/>
                      <a:pt x="65" y="31"/>
                      <a:pt x="65" y="31"/>
                    </a:cubicBezTo>
                    <a:cubicBezTo>
                      <a:pt x="49" y="40"/>
                      <a:pt x="49" y="40"/>
                      <a:pt x="49" y="40"/>
                    </a:cubicBezTo>
                    <a:cubicBezTo>
                      <a:pt x="49" y="22"/>
                      <a:pt x="49" y="22"/>
                      <a:pt x="49" y="22"/>
                    </a:cubicBezTo>
                    <a:cubicBezTo>
                      <a:pt x="62" y="8"/>
                      <a:pt x="62" y="8"/>
                      <a:pt x="62" y="8"/>
                    </a:cubicBezTo>
                    <a:cubicBezTo>
                      <a:pt x="63" y="7"/>
                      <a:pt x="63" y="5"/>
                      <a:pt x="62" y="4"/>
                    </a:cubicBezTo>
                    <a:cubicBezTo>
                      <a:pt x="61" y="2"/>
                      <a:pt x="58" y="2"/>
                      <a:pt x="57" y="4"/>
                    </a:cubicBezTo>
                    <a:cubicBezTo>
                      <a:pt x="49" y="12"/>
                      <a:pt x="49" y="12"/>
                      <a:pt x="49" y="12"/>
                    </a:cubicBezTo>
                    <a:cubicBezTo>
                      <a:pt x="49" y="3"/>
                      <a:pt x="49" y="3"/>
                      <a:pt x="49" y="3"/>
                    </a:cubicBezTo>
                    <a:cubicBezTo>
                      <a:pt x="49" y="2"/>
                      <a:pt x="47" y="0"/>
                      <a:pt x="45" y="0"/>
                    </a:cubicBezTo>
                    <a:cubicBezTo>
                      <a:pt x="44" y="0"/>
                      <a:pt x="42" y="2"/>
                      <a:pt x="42" y="3"/>
                    </a:cubicBezTo>
                    <a:cubicBezTo>
                      <a:pt x="42" y="12"/>
                      <a:pt x="42" y="12"/>
                      <a:pt x="42" y="12"/>
                    </a:cubicBezTo>
                    <a:cubicBezTo>
                      <a:pt x="34" y="4"/>
                      <a:pt x="34" y="4"/>
                      <a:pt x="34" y="4"/>
                    </a:cubicBezTo>
                    <a:cubicBezTo>
                      <a:pt x="32" y="2"/>
                      <a:pt x="30" y="2"/>
                      <a:pt x="29" y="4"/>
                    </a:cubicBezTo>
                    <a:cubicBezTo>
                      <a:pt x="28" y="5"/>
                      <a:pt x="28" y="7"/>
                      <a:pt x="29" y="8"/>
                    </a:cubicBezTo>
                    <a:cubicBezTo>
                      <a:pt x="42" y="22"/>
                      <a:pt x="42" y="22"/>
                      <a:pt x="42" y="22"/>
                    </a:cubicBezTo>
                    <a:cubicBezTo>
                      <a:pt x="42" y="40"/>
                      <a:pt x="42" y="40"/>
                      <a:pt x="42" y="40"/>
                    </a:cubicBezTo>
                    <a:cubicBezTo>
                      <a:pt x="26" y="31"/>
                      <a:pt x="26" y="31"/>
                      <a:pt x="26" y="31"/>
                    </a:cubicBezTo>
                    <a:cubicBezTo>
                      <a:pt x="21" y="13"/>
                      <a:pt x="21" y="13"/>
                      <a:pt x="21" y="13"/>
                    </a:cubicBezTo>
                    <a:cubicBezTo>
                      <a:pt x="21" y="11"/>
                      <a:pt x="19" y="10"/>
                      <a:pt x="17" y="11"/>
                    </a:cubicBezTo>
                    <a:cubicBezTo>
                      <a:pt x="15" y="11"/>
                      <a:pt x="14" y="13"/>
                      <a:pt x="15" y="15"/>
                    </a:cubicBezTo>
                    <a:cubicBezTo>
                      <a:pt x="18" y="26"/>
                      <a:pt x="18" y="26"/>
                      <a:pt x="18" y="26"/>
                    </a:cubicBezTo>
                    <a:cubicBezTo>
                      <a:pt x="10" y="22"/>
                      <a:pt x="10" y="22"/>
                      <a:pt x="10" y="22"/>
                    </a:cubicBezTo>
                    <a:cubicBezTo>
                      <a:pt x="9" y="21"/>
                      <a:pt x="6" y="21"/>
                      <a:pt x="6" y="23"/>
                    </a:cubicBezTo>
                    <a:cubicBezTo>
                      <a:pt x="5" y="25"/>
                      <a:pt x="5" y="27"/>
                      <a:pt x="7" y="28"/>
                    </a:cubicBezTo>
                    <a:cubicBezTo>
                      <a:pt x="14" y="32"/>
                      <a:pt x="14" y="32"/>
                      <a:pt x="14" y="32"/>
                    </a:cubicBezTo>
                    <a:cubicBezTo>
                      <a:pt x="3" y="35"/>
                      <a:pt x="3" y="35"/>
                      <a:pt x="3" y="35"/>
                    </a:cubicBezTo>
                    <a:cubicBezTo>
                      <a:pt x="1" y="36"/>
                      <a:pt x="0" y="37"/>
                      <a:pt x="0" y="39"/>
                    </a:cubicBezTo>
                    <a:cubicBezTo>
                      <a:pt x="1" y="41"/>
                      <a:pt x="2" y="42"/>
                      <a:pt x="4" y="42"/>
                    </a:cubicBezTo>
                    <a:cubicBezTo>
                      <a:pt x="4" y="42"/>
                      <a:pt x="4" y="42"/>
                      <a:pt x="5" y="42"/>
                    </a:cubicBezTo>
                    <a:cubicBezTo>
                      <a:pt x="23" y="37"/>
                      <a:pt x="23" y="37"/>
                      <a:pt x="23" y="37"/>
                    </a:cubicBezTo>
                    <a:cubicBezTo>
                      <a:pt x="39" y="46"/>
                      <a:pt x="39" y="46"/>
                      <a:pt x="39" y="46"/>
                    </a:cubicBezTo>
                    <a:cubicBezTo>
                      <a:pt x="23" y="55"/>
                      <a:pt x="23" y="55"/>
                      <a:pt x="23" y="55"/>
                    </a:cubicBezTo>
                    <a:cubicBezTo>
                      <a:pt x="5" y="51"/>
                      <a:pt x="5" y="51"/>
                      <a:pt x="5" y="51"/>
                    </a:cubicBezTo>
                    <a:cubicBezTo>
                      <a:pt x="3" y="50"/>
                      <a:pt x="1" y="51"/>
                      <a:pt x="0" y="53"/>
                    </a:cubicBezTo>
                    <a:cubicBezTo>
                      <a:pt x="0" y="55"/>
                      <a:pt x="1" y="57"/>
                      <a:pt x="3" y="57"/>
                    </a:cubicBezTo>
                    <a:cubicBezTo>
                      <a:pt x="14" y="60"/>
                      <a:pt x="14" y="60"/>
                      <a:pt x="14" y="60"/>
                    </a:cubicBezTo>
                    <a:cubicBezTo>
                      <a:pt x="7" y="65"/>
                      <a:pt x="7" y="65"/>
                      <a:pt x="7" y="65"/>
                    </a:cubicBezTo>
                    <a:cubicBezTo>
                      <a:pt x="5" y="65"/>
                      <a:pt x="5" y="68"/>
                      <a:pt x="6" y="69"/>
                    </a:cubicBezTo>
                    <a:cubicBezTo>
                      <a:pt x="6" y="70"/>
                      <a:pt x="7" y="71"/>
                      <a:pt x="8" y="71"/>
                    </a:cubicBezTo>
                    <a:cubicBezTo>
                      <a:pt x="9" y="71"/>
                      <a:pt x="10" y="71"/>
                      <a:pt x="10" y="70"/>
                    </a:cubicBezTo>
                    <a:cubicBezTo>
                      <a:pt x="18" y="66"/>
                      <a:pt x="18" y="66"/>
                      <a:pt x="18" y="66"/>
                    </a:cubicBezTo>
                    <a:cubicBezTo>
                      <a:pt x="15" y="78"/>
                      <a:pt x="15" y="78"/>
                      <a:pt x="15" y="78"/>
                    </a:cubicBezTo>
                    <a:cubicBezTo>
                      <a:pt x="14" y="79"/>
                      <a:pt x="15" y="81"/>
                      <a:pt x="17" y="82"/>
                    </a:cubicBezTo>
                    <a:cubicBezTo>
                      <a:pt x="17" y="82"/>
                      <a:pt x="18" y="82"/>
                      <a:pt x="18" y="82"/>
                    </a:cubicBezTo>
                    <a:cubicBezTo>
                      <a:pt x="19" y="82"/>
                      <a:pt x="21" y="81"/>
                      <a:pt x="21" y="79"/>
                    </a:cubicBezTo>
                    <a:cubicBezTo>
                      <a:pt x="26" y="61"/>
                      <a:pt x="26" y="61"/>
                      <a:pt x="26" y="61"/>
                    </a:cubicBezTo>
                    <a:cubicBezTo>
                      <a:pt x="42" y="52"/>
                      <a:pt x="42" y="52"/>
                      <a:pt x="42" y="52"/>
                    </a:cubicBezTo>
                    <a:cubicBezTo>
                      <a:pt x="42" y="71"/>
                      <a:pt x="42" y="71"/>
                      <a:pt x="42" y="71"/>
                    </a:cubicBezTo>
                    <a:cubicBezTo>
                      <a:pt x="29" y="84"/>
                      <a:pt x="29" y="84"/>
                      <a:pt x="29" y="84"/>
                    </a:cubicBezTo>
                    <a:cubicBezTo>
                      <a:pt x="28" y="85"/>
                      <a:pt x="28" y="87"/>
                      <a:pt x="29" y="88"/>
                    </a:cubicBezTo>
                    <a:cubicBezTo>
                      <a:pt x="30" y="89"/>
                      <a:pt x="30" y="89"/>
                      <a:pt x="31" y="89"/>
                    </a:cubicBezTo>
                    <a:cubicBezTo>
                      <a:pt x="32" y="89"/>
                      <a:pt x="33" y="89"/>
                      <a:pt x="34" y="88"/>
                    </a:cubicBezTo>
                    <a:cubicBezTo>
                      <a:pt x="42" y="80"/>
                      <a:pt x="42" y="80"/>
                      <a:pt x="42" y="80"/>
                    </a:cubicBezTo>
                    <a:cubicBezTo>
                      <a:pt x="42" y="89"/>
                      <a:pt x="42" y="89"/>
                      <a:pt x="42" y="89"/>
                    </a:cubicBezTo>
                    <a:cubicBezTo>
                      <a:pt x="42" y="91"/>
                      <a:pt x="44" y="92"/>
                      <a:pt x="45" y="92"/>
                    </a:cubicBezTo>
                    <a:cubicBezTo>
                      <a:pt x="47" y="92"/>
                      <a:pt x="49" y="91"/>
                      <a:pt x="49" y="89"/>
                    </a:cubicBezTo>
                    <a:cubicBezTo>
                      <a:pt x="49" y="80"/>
                      <a:pt x="49" y="80"/>
                      <a:pt x="49" y="80"/>
                    </a:cubicBezTo>
                    <a:cubicBezTo>
                      <a:pt x="57" y="88"/>
                      <a:pt x="57" y="88"/>
                      <a:pt x="57" y="88"/>
                    </a:cubicBezTo>
                    <a:cubicBezTo>
                      <a:pt x="58" y="89"/>
                      <a:pt x="59" y="89"/>
                      <a:pt x="60" y="89"/>
                    </a:cubicBezTo>
                    <a:cubicBezTo>
                      <a:pt x="60" y="89"/>
                      <a:pt x="61" y="89"/>
                      <a:pt x="62" y="88"/>
                    </a:cubicBezTo>
                    <a:cubicBezTo>
                      <a:pt x="63" y="87"/>
                      <a:pt x="63" y="85"/>
                      <a:pt x="62" y="84"/>
                    </a:cubicBezTo>
                    <a:cubicBezTo>
                      <a:pt x="49" y="71"/>
                      <a:pt x="49" y="71"/>
                      <a:pt x="49" y="71"/>
                    </a:cubicBezTo>
                    <a:cubicBezTo>
                      <a:pt x="49" y="52"/>
                      <a:pt x="49" y="52"/>
                      <a:pt x="49" y="52"/>
                    </a:cubicBezTo>
                    <a:cubicBezTo>
                      <a:pt x="65" y="61"/>
                      <a:pt x="65" y="61"/>
                      <a:pt x="65" y="61"/>
                    </a:cubicBezTo>
                    <a:cubicBezTo>
                      <a:pt x="70" y="79"/>
                      <a:pt x="70" y="79"/>
                      <a:pt x="70" y="79"/>
                    </a:cubicBezTo>
                    <a:cubicBezTo>
                      <a:pt x="70" y="81"/>
                      <a:pt x="72" y="82"/>
                      <a:pt x="73" y="82"/>
                    </a:cubicBezTo>
                    <a:cubicBezTo>
                      <a:pt x="73" y="82"/>
                      <a:pt x="74" y="82"/>
                      <a:pt x="74" y="82"/>
                    </a:cubicBezTo>
                    <a:cubicBezTo>
                      <a:pt x="76" y="81"/>
                      <a:pt x="77" y="79"/>
                      <a:pt x="76" y="78"/>
                    </a:cubicBezTo>
                    <a:cubicBezTo>
                      <a:pt x="73" y="66"/>
                      <a:pt x="73" y="66"/>
                      <a:pt x="73" y="66"/>
                    </a:cubicBezTo>
                    <a:cubicBezTo>
                      <a:pt x="81" y="70"/>
                      <a:pt x="81" y="70"/>
                      <a:pt x="81" y="70"/>
                    </a:cubicBezTo>
                    <a:cubicBezTo>
                      <a:pt x="81" y="71"/>
                      <a:pt x="82" y="71"/>
                      <a:pt x="82" y="71"/>
                    </a:cubicBezTo>
                    <a:cubicBezTo>
                      <a:pt x="84" y="71"/>
                      <a:pt x="85" y="70"/>
                      <a:pt x="85" y="69"/>
                    </a:cubicBezTo>
                    <a:cubicBezTo>
                      <a:pt x="86" y="68"/>
                      <a:pt x="86" y="65"/>
                      <a:pt x="84" y="65"/>
                    </a:cubicBezTo>
                    <a:cubicBezTo>
                      <a:pt x="76" y="60"/>
                      <a:pt x="76" y="60"/>
                      <a:pt x="76" y="60"/>
                    </a:cubicBezTo>
                    <a:cubicBezTo>
                      <a:pt x="88" y="57"/>
                      <a:pt x="88" y="57"/>
                      <a:pt x="88" y="57"/>
                    </a:cubicBezTo>
                    <a:cubicBezTo>
                      <a:pt x="90" y="57"/>
                      <a:pt x="91" y="55"/>
                      <a:pt x="90" y="53"/>
                    </a:cubicBezTo>
                    <a:cubicBezTo>
                      <a:pt x="90" y="51"/>
                      <a:pt x="88" y="50"/>
                      <a:pt x="86" y="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61" name="Freeform 427"/>
              <p:cNvSpPr>
                <a:spLocks/>
              </p:cNvSpPr>
              <p:nvPr/>
            </p:nvSpPr>
            <p:spPr bwMode="auto">
              <a:xfrm>
                <a:off x="2373" y="1860"/>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4"/>
                      <a:pt x="1" y="2"/>
                    </a:cubicBezTo>
                    <a:cubicBezTo>
                      <a:pt x="2" y="1"/>
                      <a:pt x="4" y="0"/>
                      <a:pt x="6"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62" name="Freeform 428"/>
              <p:cNvSpPr>
                <a:spLocks/>
              </p:cNvSpPr>
              <p:nvPr/>
            </p:nvSpPr>
            <p:spPr bwMode="auto">
              <a:xfrm>
                <a:off x="2384" y="1839"/>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4"/>
                      <a:pt x="1" y="2"/>
                    </a:cubicBezTo>
                    <a:cubicBezTo>
                      <a:pt x="2" y="0"/>
                      <a:pt x="4"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63" name="Freeform 429"/>
              <p:cNvSpPr>
                <a:spLocks/>
              </p:cNvSpPr>
              <p:nvPr/>
            </p:nvSpPr>
            <p:spPr bwMode="auto">
              <a:xfrm>
                <a:off x="2396" y="1817"/>
                <a:ext cx="19" cy="19"/>
              </a:xfrm>
              <a:custGeom>
                <a:avLst/>
                <a:gdLst>
                  <a:gd name="T0" fmla="*/ 7 w 8"/>
                  <a:gd name="T1" fmla="*/ 6 h 8"/>
                  <a:gd name="T2" fmla="*/ 3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3" y="7"/>
                    </a:cubicBezTo>
                    <a:cubicBezTo>
                      <a:pt x="1" y="6"/>
                      <a:pt x="0" y="4"/>
                      <a:pt x="1" y="2"/>
                    </a:cubicBezTo>
                    <a:cubicBezTo>
                      <a:pt x="2" y="0"/>
                      <a:pt x="4"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64" name="Freeform 431"/>
              <p:cNvSpPr>
                <a:spLocks/>
              </p:cNvSpPr>
              <p:nvPr/>
            </p:nvSpPr>
            <p:spPr bwMode="auto">
              <a:xfrm>
                <a:off x="2418" y="1860"/>
                <a:ext cx="18" cy="19"/>
              </a:xfrm>
              <a:custGeom>
                <a:avLst/>
                <a:gdLst>
                  <a:gd name="T0" fmla="*/ 7 w 8"/>
                  <a:gd name="T1" fmla="*/ 6 h 8"/>
                  <a:gd name="T2" fmla="*/ 3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3" y="7"/>
                    </a:cubicBezTo>
                    <a:cubicBezTo>
                      <a:pt x="1" y="6"/>
                      <a:pt x="0" y="4"/>
                      <a:pt x="1" y="2"/>
                    </a:cubicBezTo>
                    <a:cubicBezTo>
                      <a:pt x="2" y="1"/>
                      <a:pt x="4"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65" name="Freeform 432"/>
              <p:cNvSpPr>
                <a:spLocks/>
              </p:cNvSpPr>
              <p:nvPr/>
            </p:nvSpPr>
            <p:spPr bwMode="auto">
              <a:xfrm>
                <a:off x="2429" y="1839"/>
                <a:ext cx="19" cy="19"/>
              </a:xfrm>
              <a:custGeom>
                <a:avLst/>
                <a:gdLst>
                  <a:gd name="T0" fmla="*/ 7 w 8"/>
                  <a:gd name="T1" fmla="*/ 6 h 8"/>
                  <a:gd name="T2" fmla="*/ 3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7" y="7"/>
                      <a:pt x="4" y="8"/>
                      <a:pt x="3" y="7"/>
                    </a:cubicBezTo>
                    <a:cubicBezTo>
                      <a:pt x="1" y="6"/>
                      <a:pt x="0" y="4"/>
                      <a:pt x="1" y="2"/>
                    </a:cubicBezTo>
                    <a:cubicBezTo>
                      <a:pt x="2" y="0"/>
                      <a:pt x="5"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66" name="Freeform 433"/>
              <p:cNvSpPr>
                <a:spLocks/>
              </p:cNvSpPr>
              <p:nvPr/>
            </p:nvSpPr>
            <p:spPr bwMode="auto">
              <a:xfrm>
                <a:off x="2444" y="1817"/>
                <a:ext cx="18" cy="19"/>
              </a:xfrm>
              <a:custGeom>
                <a:avLst/>
                <a:gdLst>
                  <a:gd name="T0" fmla="*/ 7 w 8"/>
                  <a:gd name="T1" fmla="*/ 6 h 8"/>
                  <a:gd name="T2" fmla="*/ 2 w 8"/>
                  <a:gd name="T3" fmla="*/ 7 h 8"/>
                  <a:gd name="T4" fmla="*/ 1 w 8"/>
                  <a:gd name="T5" fmla="*/ 2 h 8"/>
                  <a:gd name="T6" fmla="*/ 5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0" y="6"/>
                      <a:pt x="0" y="4"/>
                      <a:pt x="1" y="2"/>
                    </a:cubicBezTo>
                    <a:cubicBezTo>
                      <a:pt x="2" y="0"/>
                      <a:pt x="4" y="0"/>
                      <a:pt x="5"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67" name="Freeform 434"/>
              <p:cNvSpPr>
                <a:spLocks/>
              </p:cNvSpPr>
              <p:nvPr/>
            </p:nvSpPr>
            <p:spPr bwMode="auto">
              <a:xfrm>
                <a:off x="2500" y="1796"/>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4"/>
                      <a:pt x="1" y="2"/>
                    </a:cubicBezTo>
                    <a:cubicBezTo>
                      <a:pt x="2" y="0"/>
                      <a:pt x="4" y="0"/>
                      <a:pt x="6"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68" name="Freeform 437"/>
              <p:cNvSpPr>
                <a:spLocks/>
              </p:cNvSpPr>
              <p:nvPr/>
            </p:nvSpPr>
            <p:spPr bwMode="auto">
              <a:xfrm>
                <a:off x="2488" y="1817"/>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0" y="6"/>
                      <a:pt x="0" y="4"/>
                      <a:pt x="1" y="2"/>
                    </a:cubicBezTo>
                    <a:cubicBezTo>
                      <a:pt x="2" y="0"/>
                      <a:pt x="4" y="0"/>
                      <a:pt x="6"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69" name="Freeform 442"/>
              <p:cNvSpPr>
                <a:spLocks noEditPoints="1"/>
              </p:cNvSpPr>
              <p:nvPr/>
            </p:nvSpPr>
            <p:spPr bwMode="auto">
              <a:xfrm>
                <a:off x="1825" y="1073"/>
                <a:ext cx="82" cy="83"/>
              </a:xfrm>
              <a:custGeom>
                <a:avLst/>
                <a:gdLst>
                  <a:gd name="T0" fmla="*/ 17 w 35"/>
                  <a:gd name="T1" fmla="*/ 0 h 35"/>
                  <a:gd name="T2" fmla="*/ 35 w 35"/>
                  <a:gd name="T3" fmla="*/ 18 h 35"/>
                  <a:gd name="T4" fmla="*/ 17 w 35"/>
                  <a:gd name="T5" fmla="*/ 35 h 35"/>
                  <a:gd name="T6" fmla="*/ 0 w 35"/>
                  <a:gd name="T7" fmla="*/ 18 h 35"/>
                  <a:gd name="T8" fmla="*/ 17 w 35"/>
                  <a:gd name="T9" fmla="*/ 0 h 35"/>
                  <a:gd name="T10" fmla="*/ 17 w 35"/>
                  <a:gd name="T11" fmla="*/ 29 h 35"/>
                  <a:gd name="T12" fmla="*/ 28 w 35"/>
                  <a:gd name="T13" fmla="*/ 18 h 35"/>
                  <a:gd name="T14" fmla="*/ 17 w 35"/>
                  <a:gd name="T15" fmla="*/ 7 h 35"/>
                  <a:gd name="T16" fmla="*/ 7 w 35"/>
                  <a:gd name="T17" fmla="*/ 18 h 35"/>
                  <a:gd name="T18" fmla="*/ 17 w 35"/>
                  <a:gd name="T19"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17" y="0"/>
                    </a:moveTo>
                    <a:cubicBezTo>
                      <a:pt x="27" y="0"/>
                      <a:pt x="35" y="8"/>
                      <a:pt x="35" y="18"/>
                    </a:cubicBezTo>
                    <a:cubicBezTo>
                      <a:pt x="35" y="28"/>
                      <a:pt x="27" y="35"/>
                      <a:pt x="17" y="35"/>
                    </a:cubicBezTo>
                    <a:cubicBezTo>
                      <a:pt x="8" y="35"/>
                      <a:pt x="0" y="28"/>
                      <a:pt x="0" y="18"/>
                    </a:cubicBezTo>
                    <a:cubicBezTo>
                      <a:pt x="0" y="8"/>
                      <a:pt x="8" y="0"/>
                      <a:pt x="17" y="0"/>
                    </a:cubicBezTo>
                    <a:close/>
                    <a:moveTo>
                      <a:pt x="17" y="29"/>
                    </a:moveTo>
                    <a:cubicBezTo>
                      <a:pt x="23" y="29"/>
                      <a:pt x="28" y="24"/>
                      <a:pt x="28" y="18"/>
                    </a:cubicBezTo>
                    <a:cubicBezTo>
                      <a:pt x="28" y="12"/>
                      <a:pt x="23" y="7"/>
                      <a:pt x="17" y="7"/>
                    </a:cubicBezTo>
                    <a:cubicBezTo>
                      <a:pt x="11" y="7"/>
                      <a:pt x="7" y="12"/>
                      <a:pt x="7" y="18"/>
                    </a:cubicBezTo>
                    <a:cubicBezTo>
                      <a:pt x="7" y="24"/>
                      <a:pt x="11" y="29"/>
                      <a:pt x="17"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70" name="Freeform 443"/>
              <p:cNvSpPr>
                <a:spLocks/>
              </p:cNvSpPr>
              <p:nvPr/>
            </p:nvSpPr>
            <p:spPr bwMode="auto">
              <a:xfrm>
                <a:off x="1858" y="1014"/>
                <a:ext cx="16" cy="50"/>
              </a:xfrm>
              <a:custGeom>
                <a:avLst/>
                <a:gdLst>
                  <a:gd name="T0" fmla="*/ 7 w 7"/>
                  <a:gd name="T1" fmla="*/ 17 h 21"/>
                  <a:gd name="T2" fmla="*/ 3 w 7"/>
                  <a:gd name="T3" fmla="*/ 21 h 21"/>
                  <a:gd name="T4" fmla="*/ 3 w 7"/>
                  <a:gd name="T5" fmla="*/ 21 h 21"/>
                  <a:gd name="T6" fmla="*/ 0 w 7"/>
                  <a:gd name="T7" fmla="*/ 17 h 21"/>
                  <a:gd name="T8" fmla="*/ 0 w 7"/>
                  <a:gd name="T9" fmla="*/ 4 h 21"/>
                  <a:gd name="T10" fmla="*/ 3 w 7"/>
                  <a:gd name="T11" fmla="*/ 0 h 21"/>
                  <a:gd name="T12" fmla="*/ 3 w 7"/>
                  <a:gd name="T13" fmla="*/ 0 h 21"/>
                  <a:gd name="T14" fmla="*/ 7 w 7"/>
                  <a:gd name="T15" fmla="*/ 4 h 21"/>
                  <a:gd name="T16" fmla="*/ 7 w 7"/>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1">
                    <a:moveTo>
                      <a:pt x="7" y="17"/>
                    </a:moveTo>
                    <a:cubicBezTo>
                      <a:pt x="7" y="19"/>
                      <a:pt x="5" y="21"/>
                      <a:pt x="3" y="21"/>
                    </a:cubicBezTo>
                    <a:cubicBezTo>
                      <a:pt x="3" y="21"/>
                      <a:pt x="3" y="21"/>
                      <a:pt x="3" y="21"/>
                    </a:cubicBezTo>
                    <a:cubicBezTo>
                      <a:pt x="1" y="21"/>
                      <a:pt x="0" y="19"/>
                      <a:pt x="0" y="17"/>
                    </a:cubicBezTo>
                    <a:cubicBezTo>
                      <a:pt x="0" y="4"/>
                      <a:pt x="0" y="4"/>
                      <a:pt x="0" y="4"/>
                    </a:cubicBezTo>
                    <a:cubicBezTo>
                      <a:pt x="0" y="1"/>
                      <a:pt x="1" y="0"/>
                      <a:pt x="3" y="0"/>
                    </a:cubicBezTo>
                    <a:cubicBezTo>
                      <a:pt x="3" y="0"/>
                      <a:pt x="3" y="0"/>
                      <a:pt x="3" y="0"/>
                    </a:cubicBezTo>
                    <a:cubicBezTo>
                      <a:pt x="5" y="0"/>
                      <a:pt x="7" y="1"/>
                      <a:pt x="7" y="4"/>
                    </a:cubicBezTo>
                    <a:lnTo>
                      <a:pt x="7"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71" name="Freeform 444"/>
              <p:cNvSpPr>
                <a:spLocks/>
              </p:cNvSpPr>
              <p:nvPr/>
            </p:nvSpPr>
            <p:spPr bwMode="auto">
              <a:xfrm>
                <a:off x="1858" y="1168"/>
                <a:ext cx="16" cy="49"/>
              </a:xfrm>
              <a:custGeom>
                <a:avLst/>
                <a:gdLst>
                  <a:gd name="T0" fmla="*/ 7 w 7"/>
                  <a:gd name="T1" fmla="*/ 17 h 21"/>
                  <a:gd name="T2" fmla="*/ 3 w 7"/>
                  <a:gd name="T3" fmla="*/ 21 h 21"/>
                  <a:gd name="T4" fmla="*/ 3 w 7"/>
                  <a:gd name="T5" fmla="*/ 21 h 21"/>
                  <a:gd name="T6" fmla="*/ 0 w 7"/>
                  <a:gd name="T7" fmla="*/ 17 h 21"/>
                  <a:gd name="T8" fmla="*/ 0 w 7"/>
                  <a:gd name="T9" fmla="*/ 3 h 21"/>
                  <a:gd name="T10" fmla="*/ 3 w 7"/>
                  <a:gd name="T11" fmla="*/ 0 h 21"/>
                  <a:gd name="T12" fmla="*/ 3 w 7"/>
                  <a:gd name="T13" fmla="*/ 0 h 21"/>
                  <a:gd name="T14" fmla="*/ 7 w 7"/>
                  <a:gd name="T15" fmla="*/ 3 h 21"/>
                  <a:gd name="T16" fmla="*/ 7 w 7"/>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1">
                    <a:moveTo>
                      <a:pt x="7" y="17"/>
                    </a:moveTo>
                    <a:cubicBezTo>
                      <a:pt x="7" y="19"/>
                      <a:pt x="5" y="21"/>
                      <a:pt x="3" y="21"/>
                    </a:cubicBezTo>
                    <a:cubicBezTo>
                      <a:pt x="3" y="21"/>
                      <a:pt x="3" y="21"/>
                      <a:pt x="3" y="21"/>
                    </a:cubicBezTo>
                    <a:cubicBezTo>
                      <a:pt x="1" y="21"/>
                      <a:pt x="0" y="19"/>
                      <a:pt x="0" y="17"/>
                    </a:cubicBezTo>
                    <a:cubicBezTo>
                      <a:pt x="0" y="3"/>
                      <a:pt x="0" y="3"/>
                      <a:pt x="0" y="3"/>
                    </a:cubicBezTo>
                    <a:cubicBezTo>
                      <a:pt x="0" y="1"/>
                      <a:pt x="1" y="0"/>
                      <a:pt x="3" y="0"/>
                    </a:cubicBezTo>
                    <a:cubicBezTo>
                      <a:pt x="3" y="0"/>
                      <a:pt x="3" y="0"/>
                      <a:pt x="3" y="0"/>
                    </a:cubicBezTo>
                    <a:cubicBezTo>
                      <a:pt x="5" y="0"/>
                      <a:pt x="7" y="1"/>
                      <a:pt x="7" y="3"/>
                    </a:cubicBezTo>
                    <a:lnTo>
                      <a:pt x="7"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72" name="Freeform 445"/>
              <p:cNvSpPr>
                <a:spLocks/>
              </p:cNvSpPr>
              <p:nvPr/>
            </p:nvSpPr>
            <p:spPr bwMode="auto">
              <a:xfrm>
                <a:off x="1898" y="1040"/>
                <a:ext cx="42" cy="43"/>
              </a:xfrm>
              <a:custGeom>
                <a:avLst/>
                <a:gdLst>
                  <a:gd name="T0" fmla="*/ 7 w 18"/>
                  <a:gd name="T1" fmla="*/ 16 h 18"/>
                  <a:gd name="T2" fmla="*/ 2 w 18"/>
                  <a:gd name="T3" fmla="*/ 16 h 18"/>
                  <a:gd name="T4" fmla="*/ 2 w 18"/>
                  <a:gd name="T5" fmla="*/ 16 h 18"/>
                  <a:gd name="T6" fmla="*/ 2 w 18"/>
                  <a:gd name="T7" fmla="*/ 11 h 18"/>
                  <a:gd name="T8" fmla="*/ 11 w 18"/>
                  <a:gd name="T9" fmla="*/ 1 h 18"/>
                  <a:gd name="T10" fmla="*/ 17 w 18"/>
                  <a:gd name="T11" fmla="*/ 1 h 18"/>
                  <a:gd name="T12" fmla="*/ 17 w 18"/>
                  <a:gd name="T13" fmla="*/ 1 h 18"/>
                  <a:gd name="T14" fmla="*/ 17 w 18"/>
                  <a:gd name="T15" fmla="*/ 7 h 18"/>
                  <a:gd name="T16" fmla="*/ 7 w 18"/>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7" y="16"/>
                    </a:moveTo>
                    <a:cubicBezTo>
                      <a:pt x="6" y="18"/>
                      <a:pt x="3" y="18"/>
                      <a:pt x="2" y="16"/>
                    </a:cubicBezTo>
                    <a:cubicBezTo>
                      <a:pt x="2" y="16"/>
                      <a:pt x="2" y="16"/>
                      <a:pt x="2" y="16"/>
                    </a:cubicBezTo>
                    <a:cubicBezTo>
                      <a:pt x="0" y="15"/>
                      <a:pt x="0" y="13"/>
                      <a:pt x="2" y="11"/>
                    </a:cubicBezTo>
                    <a:cubicBezTo>
                      <a:pt x="11" y="1"/>
                      <a:pt x="11" y="1"/>
                      <a:pt x="11" y="1"/>
                    </a:cubicBezTo>
                    <a:cubicBezTo>
                      <a:pt x="13" y="0"/>
                      <a:pt x="15" y="0"/>
                      <a:pt x="17" y="1"/>
                    </a:cubicBezTo>
                    <a:cubicBezTo>
                      <a:pt x="17" y="1"/>
                      <a:pt x="17" y="1"/>
                      <a:pt x="17" y="1"/>
                    </a:cubicBezTo>
                    <a:cubicBezTo>
                      <a:pt x="18" y="3"/>
                      <a:pt x="18" y="5"/>
                      <a:pt x="17" y="7"/>
                    </a:cubicBezTo>
                    <a:lnTo>
                      <a:pt x="7"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73" name="Freeform 446"/>
              <p:cNvSpPr>
                <a:spLocks/>
              </p:cNvSpPr>
              <p:nvPr/>
            </p:nvSpPr>
            <p:spPr bwMode="auto">
              <a:xfrm>
                <a:off x="1792" y="1149"/>
                <a:ext cx="40" cy="43"/>
              </a:xfrm>
              <a:custGeom>
                <a:avLst/>
                <a:gdLst>
                  <a:gd name="T0" fmla="*/ 6 w 17"/>
                  <a:gd name="T1" fmla="*/ 16 h 18"/>
                  <a:gd name="T2" fmla="*/ 1 w 17"/>
                  <a:gd name="T3" fmla="*/ 16 h 18"/>
                  <a:gd name="T4" fmla="*/ 1 w 17"/>
                  <a:gd name="T5" fmla="*/ 16 h 18"/>
                  <a:gd name="T6" fmla="*/ 1 w 17"/>
                  <a:gd name="T7" fmla="*/ 11 h 18"/>
                  <a:gd name="T8" fmla="*/ 11 w 17"/>
                  <a:gd name="T9" fmla="*/ 1 h 18"/>
                  <a:gd name="T10" fmla="*/ 16 w 17"/>
                  <a:gd name="T11" fmla="*/ 1 h 18"/>
                  <a:gd name="T12" fmla="*/ 16 w 17"/>
                  <a:gd name="T13" fmla="*/ 1 h 18"/>
                  <a:gd name="T14" fmla="*/ 16 w 17"/>
                  <a:gd name="T15" fmla="*/ 7 h 18"/>
                  <a:gd name="T16" fmla="*/ 6 w 17"/>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6" y="16"/>
                    </a:moveTo>
                    <a:cubicBezTo>
                      <a:pt x="5" y="18"/>
                      <a:pt x="3" y="18"/>
                      <a:pt x="1" y="16"/>
                    </a:cubicBezTo>
                    <a:cubicBezTo>
                      <a:pt x="1" y="16"/>
                      <a:pt x="1" y="16"/>
                      <a:pt x="1" y="16"/>
                    </a:cubicBezTo>
                    <a:cubicBezTo>
                      <a:pt x="0" y="15"/>
                      <a:pt x="0" y="12"/>
                      <a:pt x="1" y="11"/>
                    </a:cubicBezTo>
                    <a:cubicBezTo>
                      <a:pt x="11" y="1"/>
                      <a:pt x="11" y="1"/>
                      <a:pt x="11" y="1"/>
                    </a:cubicBezTo>
                    <a:cubicBezTo>
                      <a:pt x="12" y="0"/>
                      <a:pt x="14" y="0"/>
                      <a:pt x="16" y="1"/>
                    </a:cubicBezTo>
                    <a:cubicBezTo>
                      <a:pt x="16" y="1"/>
                      <a:pt x="16" y="1"/>
                      <a:pt x="16" y="1"/>
                    </a:cubicBezTo>
                    <a:cubicBezTo>
                      <a:pt x="17" y="3"/>
                      <a:pt x="17" y="5"/>
                      <a:pt x="16" y="7"/>
                    </a:cubicBezTo>
                    <a:lnTo>
                      <a:pt x="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74" name="Freeform 447"/>
              <p:cNvSpPr>
                <a:spLocks/>
              </p:cNvSpPr>
              <p:nvPr/>
            </p:nvSpPr>
            <p:spPr bwMode="auto">
              <a:xfrm>
                <a:off x="1917" y="1106"/>
                <a:ext cx="49" cy="17"/>
              </a:xfrm>
              <a:custGeom>
                <a:avLst/>
                <a:gdLst>
                  <a:gd name="T0" fmla="*/ 4 w 21"/>
                  <a:gd name="T1" fmla="*/ 7 h 7"/>
                  <a:gd name="T2" fmla="*/ 0 w 21"/>
                  <a:gd name="T3" fmla="*/ 4 h 7"/>
                  <a:gd name="T4" fmla="*/ 0 w 21"/>
                  <a:gd name="T5" fmla="*/ 4 h 7"/>
                  <a:gd name="T6" fmla="*/ 4 w 21"/>
                  <a:gd name="T7" fmla="*/ 0 h 7"/>
                  <a:gd name="T8" fmla="*/ 18 w 21"/>
                  <a:gd name="T9" fmla="*/ 0 h 7"/>
                  <a:gd name="T10" fmla="*/ 21 w 21"/>
                  <a:gd name="T11" fmla="*/ 4 h 7"/>
                  <a:gd name="T12" fmla="*/ 21 w 21"/>
                  <a:gd name="T13" fmla="*/ 4 h 7"/>
                  <a:gd name="T14" fmla="*/ 18 w 21"/>
                  <a:gd name="T15" fmla="*/ 7 h 7"/>
                  <a:gd name="T16" fmla="*/ 4 w 21"/>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7">
                    <a:moveTo>
                      <a:pt x="4" y="7"/>
                    </a:moveTo>
                    <a:cubicBezTo>
                      <a:pt x="2" y="7"/>
                      <a:pt x="0" y="6"/>
                      <a:pt x="0" y="4"/>
                    </a:cubicBezTo>
                    <a:cubicBezTo>
                      <a:pt x="0" y="4"/>
                      <a:pt x="0" y="4"/>
                      <a:pt x="0" y="4"/>
                    </a:cubicBezTo>
                    <a:cubicBezTo>
                      <a:pt x="0" y="2"/>
                      <a:pt x="2" y="0"/>
                      <a:pt x="4" y="0"/>
                    </a:cubicBezTo>
                    <a:cubicBezTo>
                      <a:pt x="18" y="0"/>
                      <a:pt x="18" y="0"/>
                      <a:pt x="18" y="0"/>
                    </a:cubicBezTo>
                    <a:cubicBezTo>
                      <a:pt x="20" y="0"/>
                      <a:pt x="21" y="2"/>
                      <a:pt x="21" y="4"/>
                    </a:cubicBezTo>
                    <a:cubicBezTo>
                      <a:pt x="21" y="4"/>
                      <a:pt x="21" y="4"/>
                      <a:pt x="21" y="4"/>
                    </a:cubicBezTo>
                    <a:cubicBezTo>
                      <a:pt x="21" y="6"/>
                      <a:pt x="20" y="7"/>
                      <a:pt x="18" y="7"/>
                    </a:cubicBezTo>
                    <a:lnTo>
                      <a:pt x="4"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75" name="Freeform 448"/>
              <p:cNvSpPr>
                <a:spLocks/>
              </p:cNvSpPr>
              <p:nvPr/>
            </p:nvSpPr>
            <p:spPr bwMode="auto">
              <a:xfrm>
                <a:off x="1766" y="1106"/>
                <a:ext cx="49" cy="17"/>
              </a:xfrm>
              <a:custGeom>
                <a:avLst/>
                <a:gdLst>
                  <a:gd name="T0" fmla="*/ 3 w 21"/>
                  <a:gd name="T1" fmla="*/ 7 h 7"/>
                  <a:gd name="T2" fmla="*/ 0 w 21"/>
                  <a:gd name="T3" fmla="*/ 4 h 7"/>
                  <a:gd name="T4" fmla="*/ 0 w 21"/>
                  <a:gd name="T5" fmla="*/ 4 h 7"/>
                  <a:gd name="T6" fmla="*/ 3 w 21"/>
                  <a:gd name="T7" fmla="*/ 0 h 7"/>
                  <a:gd name="T8" fmla="*/ 17 w 21"/>
                  <a:gd name="T9" fmla="*/ 0 h 7"/>
                  <a:gd name="T10" fmla="*/ 20 w 21"/>
                  <a:gd name="T11" fmla="*/ 4 h 7"/>
                  <a:gd name="T12" fmla="*/ 20 w 21"/>
                  <a:gd name="T13" fmla="*/ 4 h 7"/>
                  <a:gd name="T14" fmla="*/ 17 w 21"/>
                  <a:gd name="T15" fmla="*/ 7 h 7"/>
                  <a:gd name="T16" fmla="*/ 3 w 21"/>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7">
                    <a:moveTo>
                      <a:pt x="3" y="7"/>
                    </a:moveTo>
                    <a:cubicBezTo>
                      <a:pt x="1" y="7"/>
                      <a:pt x="0" y="6"/>
                      <a:pt x="0" y="4"/>
                    </a:cubicBezTo>
                    <a:cubicBezTo>
                      <a:pt x="0" y="4"/>
                      <a:pt x="0" y="4"/>
                      <a:pt x="0" y="4"/>
                    </a:cubicBezTo>
                    <a:cubicBezTo>
                      <a:pt x="0" y="2"/>
                      <a:pt x="1" y="0"/>
                      <a:pt x="3" y="0"/>
                    </a:cubicBezTo>
                    <a:cubicBezTo>
                      <a:pt x="17" y="0"/>
                      <a:pt x="17" y="0"/>
                      <a:pt x="17" y="0"/>
                    </a:cubicBezTo>
                    <a:cubicBezTo>
                      <a:pt x="19" y="0"/>
                      <a:pt x="21" y="2"/>
                      <a:pt x="20" y="4"/>
                    </a:cubicBezTo>
                    <a:cubicBezTo>
                      <a:pt x="20" y="4"/>
                      <a:pt x="20" y="4"/>
                      <a:pt x="20" y="4"/>
                    </a:cubicBezTo>
                    <a:cubicBezTo>
                      <a:pt x="20" y="6"/>
                      <a:pt x="19" y="7"/>
                      <a:pt x="17" y="7"/>
                    </a:cubicBezTo>
                    <a:lnTo>
                      <a:pt x="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76" name="Freeform 449"/>
              <p:cNvSpPr>
                <a:spLocks/>
              </p:cNvSpPr>
              <p:nvPr/>
            </p:nvSpPr>
            <p:spPr bwMode="auto">
              <a:xfrm>
                <a:off x="1898" y="1149"/>
                <a:ext cx="42" cy="43"/>
              </a:xfrm>
              <a:custGeom>
                <a:avLst/>
                <a:gdLst>
                  <a:gd name="T0" fmla="*/ 2 w 18"/>
                  <a:gd name="T1" fmla="*/ 7 h 18"/>
                  <a:gd name="T2" fmla="*/ 2 w 18"/>
                  <a:gd name="T3" fmla="*/ 1 h 18"/>
                  <a:gd name="T4" fmla="*/ 2 w 18"/>
                  <a:gd name="T5" fmla="*/ 1 h 18"/>
                  <a:gd name="T6" fmla="*/ 7 w 18"/>
                  <a:gd name="T7" fmla="*/ 1 h 18"/>
                  <a:gd name="T8" fmla="*/ 17 w 18"/>
                  <a:gd name="T9" fmla="*/ 11 h 18"/>
                  <a:gd name="T10" fmla="*/ 17 w 18"/>
                  <a:gd name="T11" fmla="*/ 16 h 18"/>
                  <a:gd name="T12" fmla="*/ 17 w 18"/>
                  <a:gd name="T13" fmla="*/ 16 h 18"/>
                  <a:gd name="T14" fmla="*/ 11 w 18"/>
                  <a:gd name="T15" fmla="*/ 16 h 18"/>
                  <a:gd name="T16" fmla="*/ 2 w 18"/>
                  <a:gd name="T17"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2" y="7"/>
                    </a:moveTo>
                    <a:cubicBezTo>
                      <a:pt x="0" y="5"/>
                      <a:pt x="0" y="3"/>
                      <a:pt x="2" y="1"/>
                    </a:cubicBezTo>
                    <a:cubicBezTo>
                      <a:pt x="2" y="1"/>
                      <a:pt x="2" y="1"/>
                      <a:pt x="2" y="1"/>
                    </a:cubicBezTo>
                    <a:cubicBezTo>
                      <a:pt x="3" y="0"/>
                      <a:pt x="6" y="0"/>
                      <a:pt x="7" y="1"/>
                    </a:cubicBezTo>
                    <a:cubicBezTo>
                      <a:pt x="17" y="11"/>
                      <a:pt x="17" y="11"/>
                      <a:pt x="17" y="11"/>
                    </a:cubicBezTo>
                    <a:cubicBezTo>
                      <a:pt x="18" y="12"/>
                      <a:pt x="18" y="15"/>
                      <a:pt x="17" y="16"/>
                    </a:cubicBezTo>
                    <a:cubicBezTo>
                      <a:pt x="17" y="16"/>
                      <a:pt x="17" y="16"/>
                      <a:pt x="17" y="16"/>
                    </a:cubicBezTo>
                    <a:cubicBezTo>
                      <a:pt x="15" y="18"/>
                      <a:pt x="13" y="18"/>
                      <a:pt x="11" y="16"/>
                    </a:cubicBezTo>
                    <a:lnTo>
                      <a:pt x="2"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77" name="Freeform 450"/>
              <p:cNvSpPr>
                <a:spLocks/>
              </p:cNvSpPr>
              <p:nvPr/>
            </p:nvSpPr>
            <p:spPr bwMode="auto">
              <a:xfrm>
                <a:off x="1792" y="1040"/>
                <a:ext cx="40" cy="43"/>
              </a:xfrm>
              <a:custGeom>
                <a:avLst/>
                <a:gdLst>
                  <a:gd name="T0" fmla="*/ 1 w 17"/>
                  <a:gd name="T1" fmla="*/ 7 h 18"/>
                  <a:gd name="T2" fmla="*/ 1 w 17"/>
                  <a:gd name="T3" fmla="*/ 1 h 18"/>
                  <a:gd name="T4" fmla="*/ 1 w 17"/>
                  <a:gd name="T5" fmla="*/ 1 h 18"/>
                  <a:gd name="T6" fmla="*/ 6 w 17"/>
                  <a:gd name="T7" fmla="*/ 1 h 18"/>
                  <a:gd name="T8" fmla="*/ 16 w 17"/>
                  <a:gd name="T9" fmla="*/ 11 h 18"/>
                  <a:gd name="T10" fmla="*/ 16 w 17"/>
                  <a:gd name="T11" fmla="*/ 16 h 18"/>
                  <a:gd name="T12" fmla="*/ 16 w 17"/>
                  <a:gd name="T13" fmla="*/ 16 h 18"/>
                  <a:gd name="T14" fmla="*/ 11 w 17"/>
                  <a:gd name="T15" fmla="*/ 16 h 18"/>
                  <a:gd name="T16" fmla="*/ 1 w 17"/>
                  <a:gd name="T17"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1" y="7"/>
                    </a:moveTo>
                    <a:cubicBezTo>
                      <a:pt x="0" y="5"/>
                      <a:pt x="0" y="3"/>
                      <a:pt x="1" y="1"/>
                    </a:cubicBezTo>
                    <a:cubicBezTo>
                      <a:pt x="1" y="1"/>
                      <a:pt x="1" y="1"/>
                      <a:pt x="1" y="1"/>
                    </a:cubicBezTo>
                    <a:cubicBezTo>
                      <a:pt x="3" y="0"/>
                      <a:pt x="5" y="0"/>
                      <a:pt x="6" y="1"/>
                    </a:cubicBezTo>
                    <a:cubicBezTo>
                      <a:pt x="16" y="11"/>
                      <a:pt x="16" y="11"/>
                      <a:pt x="16" y="11"/>
                    </a:cubicBezTo>
                    <a:cubicBezTo>
                      <a:pt x="17" y="13"/>
                      <a:pt x="17" y="15"/>
                      <a:pt x="16" y="16"/>
                    </a:cubicBezTo>
                    <a:cubicBezTo>
                      <a:pt x="16" y="16"/>
                      <a:pt x="16" y="16"/>
                      <a:pt x="16" y="16"/>
                    </a:cubicBezTo>
                    <a:cubicBezTo>
                      <a:pt x="14" y="18"/>
                      <a:pt x="12" y="18"/>
                      <a:pt x="11" y="16"/>
                    </a:cubicBezTo>
                    <a:lnTo>
                      <a:pt x="1"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78" name="Freeform 453"/>
              <p:cNvSpPr>
                <a:spLocks/>
              </p:cNvSpPr>
              <p:nvPr/>
            </p:nvSpPr>
            <p:spPr bwMode="auto">
              <a:xfrm>
                <a:off x="5167" y="2313"/>
                <a:ext cx="57" cy="83"/>
              </a:xfrm>
              <a:custGeom>
                <a:avLst/>
                <a:gdLst>
                  <a:gd name="T0" fmla="*/ 2 w 24"/>
                  <a:gd name="T1" fmla="*/ 34 h 35"/>
                  <a:gd name="T2" fmla="*/ 1 w 24"/>
                  <a:gd name="T3" fmla="*/ 29 h 35"/>
                  <a:gd name="T4" fmla="*/ 17 w 24"/>
                  <a:gd name="T5" fmla="*/ 2 h 35"/>
                  <a:gd name="T6" fmla="*/ 21 w 24"/>
                  <a:gd name="T7" fmla="*/ 1 h 35"/>
                  <a:gd name="T8" fmla="*/ 23 w 24"/>
                  <a:gd name="T9" fmla="*/ 5 h 35"/>
                  <a:gd name="T10" fmla="*/ 7 w 24"/>
                  <a:gd name="T11" fmla="*/ 32 h 35"/>
                  <a:gd name="T12" fmla="*/ 2 w 24"/>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24" h="35">
                    <a:moveTo>
                      <a:pt x="2" y="34"/>
                    </a:moveTo>
                    <a:cubicBezTo>
                      <a:pt x="1" y="33"/>
                      <a:pt x="0" y="31"/>
                      <a:pt x="1" y="29"/>
                    </a:cubicBezTo>
                    <a:cubicBezTo>
                      <a:pt x="17" y="2"/>
                      <a:pt x="17" y="2"/>
                      <a:pt x="17" y="2"/>
                    </a:cubicBezTo>
                    <a:cubicBezTo>
                      <a:pt x="17" y="0"/>
                      <a:pt x="20" y="0"/>
                      <a:pt x="21" y="1"/>
                    </a:cubicBezTo>
                    <a:cubicBezTo>
                      <a:pt x="23" y="2"/>
                      <a:pt x="24" y="4"/>
                      <a:pt x="23" y="5"/>
                    </a:cubicBezTo>
                    <a:cubicBezTo>
                      <a:pt x="7" y="32"/>
                      <a:pt x="7" y="32"/>
                      <a:pt x="7" y="32"/>
                    </a:cubicBezTo>
                    <a:cubicBezTo>
                      <a:pt x="6" y="34"/>
                      <a:pt x="4" y="35"/>
                      <a:pt x="2"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79" name="Freeform 454"/>
              <p:cNvSpPr>
                <a:spLocks/>
              </p:cNvSpPr>
              <p:nvPr/>
            </p:nvSpPr>
            <p:spPr bwMode="auto">
              <a:xfrm>
                <a:off x="5212" y="2313"/>
                <a:ext cx="57" cy="83"/>
              </a:xfrm>
              <a:custGeom>
                <a:avLst/>
                <a:gdLst>
                  <a:gd name="T0" fmla="*/ 2 w 24"/>
                  <a:gd name="T1" fmla="*/ 34 h 35"/>
                  <a:gd name="T2" fmla="*/ 1 w 24"/>
                  <a:gd name="T3" fmla="*/ 29 h 35"/>
                  <a:gd name="T4" fmla="*/ 17 w 24"/>
                  <a:gd name="T5" fmla="*/ 2 h 35"/>
                  <a:gd name="T6" fmla="*/ 22 w 24"/>
                  <a:gd name="T7" fmla="*/ 1 h 35"/>
                  <a:gd name="T8" fmla="*/ 23 w 24"/>
                  <a:gd name="T9" fmla="*/ 5 h 35"/>
                  <a:gd name="T10" fmla="*/ 7 w 24"/>
                  <a:gd name="T11" fmla="*/ 32 h 35"/>
                  <a:gd name="T12" fmla="*/ 2 w 24"/>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24" h="35">
                    <a:moveTo>
                      <a:pt x="2" y="34"/>
                    </a:moveTo>
                    <a:cubicBezTo>
                      <a:pt x="1" y="33"/>
                      <a:pt x="0" y="31"/>
                      <a:pt x="1" y="29"/>
                    </a:cubicBezTo>
                    <a:cubicBezTo>
                      <a:pt x="17" y="2"/>
                      <a:pt x="17" y="2"/>
                      <a:pt x="17" y="2"/>
                    </a:cubicBezTo>
                    <a:cubicBezTo>
                      <a:pt x="18" y="0"/>
                      <a:pt x="20" y="0"/>
                      <a:pt x="22" y="1"/>
                    </a:cubicBezTo>
                    <a:cubicBezTo>
                      <a:pt x="23" y="2"/>
                      <a:pt x="24" y="4"/>
                      <a:pt x="23" y="5"/>
                    </a:cubicBezTo>
                    <a:cubicBezTo>
                      <a:pt x="7" y="32"/>
                      <a:pt x="7" y="32"/>
                      <a:pt x="7" y="32"/>
                    </a:cubicBezTo>
                    <a:cubicBezTo>
                      <a:pt x="6" y="34"/>
                      <a:pt x="4" y="35"/>
                      <a:pt x="2"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80" name="Freeform 455"/>
              <p:cNvSpPr>
                <a:spLocks/>
              </p:cNvSpPr>
              <p:nvPr/>
            </p:nvSpPr>
            <p:spPr bwMode="auto">
              <a:xfrm>
                <a:off x="5257" y="2313"/>
                <a:ext cx="57" cy="83"/>
              </a:xfrm>
              <a:custGeom>
                <a:avLst/>
                <a:gdLst>
                  <a:gd name="T0" fmla="*/ 3 w 24"/>
                  <a:gd name="T1" fmla="*/ 34 h 35"/>
                  <a:gd name="T2" fmla="*/ 1 w 24"/>
                  <a:gd name="T3" fmla="*/ 29 h 35"/>
                  <a:gd name="T4" fmla="*/ 17 w 24"/>
                  <a:gd name="T5" fmla="*/ 2 h 35"/>
                  <a:gd name="T6" fmla="*/ 22 w 24"/>
                  <a:gd name="T7" fmla="*/ 1 h 35"/>
                  <a:gd name="T8" fmla="*/ 23 w 24"/>
                  <a:gd name="T9" fmla="*/ 5 h 35"/>
                  <a:gd name="T10" fmla="*/ 7 w 24"/>
                  <a:gd name="T11" fmla="*/ 32 h 35"/>
                  <a:gd name="T12" fmla="*/ 3 w 24"/>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24" h="35">
                    <a:moveTo>
                      <a:pt x="3" y="34"/>
                    </a:moveTo>
                    <a:cubicBezTo>
                      <a:pt x="1" y="33"/>
                      <a:pt x="0" y="31"/>
                      <a:pt x="1" y="29"/>
                    </a:cubicBezTo>
                    <a:cubicBezTo>
                      <a:pt x="17" y="2"/>
                      <a:pt x="17" y="2"/>
                      <a:pt x="17" y="2"/>
                    </a:cubicBezTo>
                    <a:cubicBezTo>
                      <a:pt x="18" y="0"/>
                      <a:pt x="20" y="0"/>
                      <a:pt x="22" y="1"/>
                    </a:cubicBezTo>
                    <a:cubicBezTo>
                      <a:pt x="23" y="2"/>
                      <a:pt x="24" y="4"/>
                      <a:pt x="23" y="5"/>
                    </a:cubicBezTo>
                    <a:cubicBezTo>
                      <a:pt x="7" y="32"/>
                      <a:pt x="7" y="32"/>
                      <a:pt x="7" y="32"/>
                    </a:cubicBezTo>
                    <a:cubicBezTo>
                      <a:pt x="7" y="34"/>
                      <a:pt x="4" y="35"/>
                      <a:pt x="3"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81" name="Freeform 456"/>
              <p:cNvSpPr>
                <a:spLocks/>
              </p:cNvSpPr>
              <p:nvPr/>
            </p:nvSpPr>
            <p:spPr bwMode="auto">
              <a:xfrm>
                <a:off x="5153" y="2207"/>
                <a:ext cx="212" cy="149"/>
              </a:xfrm>
              <a:custGeom>
                <a:avLst/>
                <a:gdLst>
                  <a:gd name="T0" fmla="*/ 64 w 90"/>
                  <a:gd name="T1" fmla="*/ 10 h 63"/>
                  <a:gd name="T2" fmla="*/ 63 w 90"/>
                  <a:gd name="T3" fmla="*/ 10 h 63"/>
                  <a:gd name="T4" fmla="*/ 43 w 90"/>
                  <a:gd name="T5" fmla="*/ 0 h 63"/>
                  <a:gd name="T6" fmla="*/ 19 w 90"/>
                  <a:gd name="T7" fmla="*/ 16 h 63"/>
                  <a:gd name="T8" fmla="*/ 0 w 90"/>
                  <a:gd name="T9" fmla="*/ 39 h 63"/>
                  <a:gd name="T10" fmla="*/ 10 w 90"/>
                  <a:gd name="T11" fmla="*/ 58 h 63"/>
                  <a:gd name="T12" fmla="*/ 13 w 90"/>
                  <a:gd name="T13" fmla="*/ 52 h 63"/>
                  <a:gd name="T14" fmla="*/ 7 w 90"/>
                  <a:gd name="T15" fmla="*/ 39 h 63"/>
                  <a:gd name="T16" fmla="*/ 22 w 90"/>
                  <a:gd name="T17" fmla="*/ 23 h 63"/>
                  <a:gd name="T18" fmla="*/ 25 w 90"/>
                  <a:gd name="T19" fmla="*/ 22 h 63"/>
                  <a:gd name="T20" fmla="*/ 25 w 90"/>
                  <a:gd name="T21" fmla="*/ 20 h 63"/>
                  <a:gd name="T22" fmla="*/ 43 w 90"/>
                  <a:gd name="T23" fmla="*/ 7 h 63"/>
                  <a:gd name="T24" fmla="*/ 59 w 90"/>
                  <a:gd name="T25" fmla="*/ 15 h 63"/>
                  <a:gd name="T26" fmla="*/ 60 w 90"/>
                  <a:gd name="T27" fmla="*/ 17 h 63"/>
                  <a:gd name="T28" fmla="*/ 62 w 90"/>
                  <a:gd name="T29" fmla="*/ 17 h 63"/>
                  <a:gd name="T30" fmla="*/ 64 w 90"/>
                  <a:gd name="T31" fmla="*/ 17 h 63"/>
                  <a:gd name="T32" fmla="*/ 83 w 90"/>
                  <a:gd name="T33" fmla="*/ 37 h 63"/>
                  <a:gd name="T34" fmla="*/ 71 w 90"/>
                  <a:gd name="T35" fmla="*/ 54 h 63"/>
                  <a:gd name="T36" fmla="*/ 66 w 90"/>
                  <a:gd name="T37" fmla="*/ 63 h 63"/>
                  <a:gd name="T38" fmla="*/ 90 w 90"/>
                  <a:gd name="T39" fmla="*/ 37 h 63"/>
                  <a:gd name="T40" fmla="*/ 64 w 90"/>
                  <a:gd name="T41" fmla="*/ 1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63">
                    <a:moveTo>
                      <a:pt x="64" y="10"/>
                    </a:moveTo>
                    <a:cubicBezTo>
                      <a:pt x="63" y="10"/>
                      <a:pt x="63" y="10"/>
                      <a:pt x="63" y="10"/>
                    </a:cubicBezTo>
                    <a:cubicBezTo>
                      <a:pt x="58" y="4"/>
                      <a:pt x="51" y="0"/>
                      <a:pt x="43" y="0"/>
                    </a:cubicBezTo>
                    <a:cubicBezTo>
                      <a:pt x="33" y="0"/>
                      <a:pt x="23" y="6"/>
                      <a:pt x="19" y="16"/>
                    </a:cubicBezTo>
                    <a:cubicBezTo>
                      <a:pt x="8" y="18"/>
                      <a:pt x="0" y="28"/>
                      <a:pt x="0" y="39"/>
                    </a:cubicBezTo>
                    <a:cubicBezTo>
                      <a:pt x="0" y="47"/>
                      <a:pt x="4" y="54"/>
                      <a:pt x="10" y="58"/>
                    </a:cubicBezTo>
                    <a:cubicBezTo>
                      <a:pt x="13" y="52"/>
                      <a:pt x="13" y="52"/>
                      <a:pt x="13" y="52"/>
                    </a:cubicBezTo>
                    <a:cubicBezTo>
                      <a:pt x="10" y="49"/>
                      <a:pt x="7" y="45"/>
                      <a:pt x="7" y="39"/>
                    </a:cubicBezTo>
                    <a:cubicBezTo>
                      <a:pt x="7" y="31"/>
                      <a:pt x="14" y="24"/>
                      <a:pt x="22" y="23"/>
                    </a:cubicBezTo>
                    <a:cubicBezTo>
                      <a:pt x="25" y="22"/>
                      <a:pt x="25" y="22"/>
                      <a:pt x="25" y="22"/>
                    </a:cubicBezTo>
                    <a:cubicBezTo>
                      <a:pt x="25" y="20"/>
                      <a:pt x="25" y="20"/>
                      <a:pt x="25" y="20"/>
                    </a:cubicBezTo>
                    <a:cubicBezTo>
                      <a:pt x="28" y="12"/>
                      <a:pt x="35" y="7"/>
                      <a:pt x="43" y="7"/>
                    </a:cubicBezTo>
                    <a:cubicBezTo>
                      <a:pt x="49" y="7"/>
                      <a:pt x="55" y="10"/>
                      <a:pt x="59" y="15"/>
                    </a:cubicBezTo>
                    <a:cubicBezTo>
                      <a:pt x="60" y="17"/>
                      <a:pt x="60" y="17"/>
                      <a:pt x="60" y="17"/>
                    </a:cubicBezTo>
                    <a:cubicBezTo>
                      <a:pt x="62" y="17"/>
                      <a:pt x="62" y="17"/>
                      <a:pt x="62" y="17"/>
                    </a:cubicBezTo>
                    <a:cubicBezTo>
                      <a:pt x="62" y="17"/>
                      <a:pt x="63" y="17"/>
                      <a:pt x="64" y="17"/>
                    </a:cubicBezTo>
                    <a:cubicBezTo>
                      <a:pt x="75" y="17"/>
                      <a:pt x="83" y="28"/>
                      <a:pt x="83" y="37"/>
                    </a:cubicBezTo>
                    <a:cubicBezTo>
                      <a:pt x="83" y="44"/>
                      <a:pt x="78" y="51"/>
                      <a:pt x="71" y="54"/>
                    </a:cubicBezTo>
                    <a:cubicBezTo>
                      <a:pt x="66" y="63"/>
                      <a:pt x="66" y="63"/>
                      <a:pt x="66" y="63"/>
                    </a:cubicBezTo>
                    <a:cubicBezTo>
                      <a:pt x="81" y="61"/>
                      <a:pt x="90" y="49"/>
                      <a:pt x="90" y="37"/>
                    </a:cubicBezTo>
                    <a:cubicBezTo>
                      <a:pt x="90" y="24"/>
                      <a:pt x="79" y="10"/>
                      <a:pt x="64"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82" name="Freeform 459"/>
              <p:cNvSpPr>
                <a:spLocks/>
              </p:cNvSpPr>
              <p:nvPr/>
            </p:nvSpPr>
            <p:spPr bwMode="auto">
              <a:xfrm>
                <a:off x="4978" y="969"/>
                <a:ext cx="80" cy="133"/>
              </a:xfrm>
              <a:custGeom>
                <a:avLst/>
                <a:gdLst>
                  <a:gd name="T0" fmla="*/ 24 w 80"/>
                  <a:gd name="T1" fmla="*/ 133 h 133"/>
                  <a:gd name="T2" fmla="*/ 47 w 80"/>
                  <a:gd name="T3" fmla="*/ 71 h 133"/>
                  <a:gd name="T4" fmla="*/ 0 w 80"/>
                  <a:gd name="T5" fmla="*/ 71 h 133"/>
                  <a:gd name="T6" fmla="*/ 47 w 80"/>
                  <a:gd name="T7" fmla="*/ 0 h 133"/>
                  <a:gd name="T8" fmla="*/ 31 w 80"/>
                  <a:gd name="T9" fmla="*/ 55 h 133"/>
                  <a:gd name="T10" fmla="*/ 80 w 80"/>
                  <a:gd name="T11" fmla="*/ 55 h 133"/>
                  <a:gd name="T12" fmla="*/ 24 w 80"/>
                  <a:gd name="T13" fmla="*/ 133 h 133"/>
                </a:gdLst>
                <a:ahLst/>
                <a:cxnLst>
                  <a:cxn ang="0">
                    <a:pos x="T0" y="T1"/>
                  </a:cxn>
                  <a:cxn ang="0">
                    <a:pos x="T2" y="T3"/>
                  </a:cxn>
                  <a:cxn ang="0">
                    <a:pos x="T4" y="T5"/>
                  </a:cxn>
                  <a:cxn ang="0">
                    <a:pos x="T6" y="T7"/>
                  </a:cxn>
                  <a:cxn ang="0">
                    <a:pos x="T8" y="T9"/>
                  </a:cxn>
                  <a:cxn ang="0">
                    <a:pos x="T10" y="T11"/>
                  </a:cxn>
                  <a:cxn ang="0">
                    <a:pos x="T12" y="T13"/>
                  </a:cxn>
                </a:cxnLst>
                <a:rect l="0" t="0" r="r" b="b"/>
                <a:pathLst>
                  <a:path w="80" h="133">
                    <a:moveTo>
                      <a:pt x="24" y="133"/>
                    </a:moveTo>
                    <a:lnTo>
                      <a:pt x="47" y="71"/>
                    </a:lnTo>
                    <a:lnTo>
                      <a:pt x="0" y="71"/>
                    </a:lnTo>
                    <a:lnTo>
                      <a:pt x="47" y="0"/>
                    </a:lnTo>
                    <a:lnTo>
                      <a:pt x="31" y="55"/>
                    </a:lnTo>
                    <a:lnTo>
                      <a:pt x="80" y="55"/>
                    </a:lnTo>
                    <a:lnTo>
                      <a:pt x="24" y="1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83" name="Freeform 460"/>
              <p:cNvSpPr>
                <a:spLocks/>
              </p:cNvSpPr>
              <p:nvPr/>
            </p:nvSpPr>
            <p:spPr bwMode="auto">
              <a:xfrm>
                <a:off x="4919" y="892"/>
                <a:ext cx="210" cy="151"/>
              </a:xfrm>
              <a:custGeom>
                <a:avLst/>
                <a:gdLst>
                  <a:gd name="T0" fmla="*/ 63 w 89"/>
                  <a:gd name="T1" fmla="*/ 10 h 64"/>
                  <a:gd name="T2" fmla="*/ 62 w 89"/>
                  <a:gd name="T3" fmla="*/ 10 h 64"/>
                  <a:gd name="T4" fmla="*/ 43 w 89"/>
                  <a:gd name="T5" fmla="*/ 0 h 64"/>
                  <a:gd name="T6" fmla="*/ 19 w 89"/>
                  <a:gd name="T7" fmla="*/ 16 h 64"/>
                  <a:gd name="T8" fmla="*/ 0 w 89"/>
                  <a:gd name="T9" fmla="*/ 39 h 64"/>
                  <a:gd name="T10" fmla="*/ 18 w 89"/>
                  <a:gd name="T11" fmla="*/ 63 h 64"/>
                  <a:gd name="T12" fmla="*/ 22 w 89"/>
                  <a:gd name="T13" fmla="*/ 56 h 64"/>
                  <a:gd name="T14" fmla="*/ 7 w 89"/>
                  <a:gd name="T15" fmla="*/ 39 h 64"/>
                  <a:gd name="T16" fmla="*/ 22 w 89"/>
                  <a:gd name="T17" fmla="*/ 23 h 64"/>
                  <a:gd name="T18" fmla="*/ 24 w 89"/>
                  <a:gd name="T19" fmla="*/ 23 h 64"/>
                  <a:gd name="T20" fmla="*/ 25 w 89"/>
                  <a:gd name="T21" fmla="*/ 20 h 64"/>
                  <a:gd name="T22" fmla="*/ 43 w 89"/>
                  <a:gd name="T23" fmla="*/ 7 h 64"/>
                  <a:gd name="T24" fmla="*/ 58 w 89"/>
                  <a:gd name="T25" fmla="*/ 15 h 64"/>
                  <a:gd name="T26" fmla="*/ 59 w 89"/>
                  <a:gd name="T27" fmla="*/ 17 h 64"/>
                  <a:gd name="T28" fmla="*/ 61 w 89"/>
                  <a:gd name="T29" fmla="*/ 17 h 64"/>
                  <a:gd name="T30" fmla="*/ 82 w 89"/>
                  <a:gd name="T31" fmla="*/ 37 h 64"/>
                  <a:gd name="T32" fmla="*/ 66 w 89"/>
                  <a:gd name="T33" fmla="*/ 56 h 64"/>
                  <a:gd name="T34" fmla="*/ 60 w 89"/>
                  <a:gd name="T35" fmla="*/ 64 h 64"/>
                  <a:gd name="T36" fmla="*/ 89 w 89"/>
                  <a:gd name="T37" fmla="*/ 37 h 64"/>
                  <a:gd name="T38" fmla="*/ 63 w 89"/>
                  <a:gd name="T39"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 h="64">
                    <a:moveTo>
                      <a:pt x="63" y="10"/>
                    </a:moveTo>
                    <a:cubicBezTo>
                      <a:pt x="63" y="10"/>
                      <a:pt x="63" y="10"/>
                      <a:pt x="62" y="10"/>
                    </a:cubicBezTo>
                    <a:cubicBezTo>
                      <a:pt x="58" y="4"/>
                      <a:pt x="50" y="0"/>
                      <a:pt x="43" y="0"/>
                    </a:cubicBezTo>
                    <a:cubicBezTo>
                      <a:pt x="32" y="0"/>
                      <a:pt x="23" y="6"/>
                      <a:pt x="19" y="16"/>
                    </a:cubicBezTo>
                    <a:cubicBezTo>
                      <a:pt x="8" y="18"/>
                      <a:pt x="0" y="28"/>
                      <a:pt x="0" y="39"/>
                    </a:cubicBezTo>
                    <a:cubicBezTo>
                      <a:pt x="0" y="58"/>
                      <a:pt x="18" y="63"/>
                      <a:pt x="18" y="63"/>
                    </a:cubicBezTo>
                    <a:cubicBezTo>
                      <a:pt x="22" y="56"/>
                      <a:pt x="22" y="56"/>
                      <a:pt x="22" y="56"/>
                    </a:cubicBezTo>
                    <a:cubicBezTo>
                      <a:pt x="14" y="56"/>
                      <a:pt x="7" y="48"/>
                      <a:pt x="7" y="39"/>
                    </a:cubicBezTo>
                    <a:cubicBezTo>
                      <a:pt x="7" y="31"/>
                      <a:pt x="13" y="24"/>
                      <a:pt x="22" y="23"/>
                    </a:cubicBezTo>
                    <a:cubicBezTo>
                      <a:pt x="24" y="23"/>
                      <a:pt x="24" y="23"/>
                      <a:pt x="24" y="23"/>
                    </a:cubicBezTo>
                    <a:cubicBezTo>
                      <a:pt x="25" y="20"/>
                      <a:pt x="25" y="20"/>
                      <a:pt x="25" y="20"/>
                    </a:cubicBezTo>
                    <a:cubicBezTo>
                      <a:pt x="27" y="12"/>
                      <a:pt x="34" y="7"/>
                      <a:pt x="43" y="7"/>
                    </a:cubicBezTo>
                    <a:cubicBezTo>
                      <a:pt x="49" y="7"/>
                      <a:pt x="54" y="10"/>
                      <a:pt x="58" y="15"/>
                    </a:cubicBezTo>
                    <a:cubicBezTo>
                      <a:pt x="59" y="17"/>
                      <a:pt x="59" y="17"/>
                      <a:pt x="59" y="17"/>
                    </a:cubicBezTo>
                    <a:cubicBezTo>
                      <a:pt x="61" y="17"/>
                      <a:pt x="61" y="17"/>
                      <a:pt x="61" y="17"/>
                    </a:cubicBezTo>
                    <a:cubicBezTo>
                      <a:pt x="74" y="15"/>
                      <a:pt x="82" y="28"/>
                      <a:pt x="82" y="37"/>
                    </a:cubicBezTo>
                    <a:cubicBezTo>
                      <a:pt x="82" y="45"/>
                      <a:pt x="76" y="53"/>
                      <a:pt x="66" y="56"/>
                    </a:cubicBezTo>
                    <a:cubicBezTo>
                      <a:pt x="60" y="64"/>
                      <a:pt x="60" y="64"/>
                      <a:pt x="60" y="64"/>
                    </a:cubicBezTo>
                    <a:cubicBezTo>
                      <a:pt x="78" y="63"/>
                      <a:pt x="89" y="50"/>
                      <a:pt x="89" y="37"/>
                    </a:cubicBezTo>
                    <a:cubicBezTo>
                      <a:pt x="89" y="24"/>
                      <a:pt x="78" y="10"/>
                      <a:pt x="63"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84" name="Freeform 463"/>
              <p:cNvSpPr>
                <a:spLocks/>
              </p:cNvSpPr>
              <p:nvPr/>
            </p:nvSpPr>
            <p:spPr bwMode="auto">
              <a:xfrm>
                <a:off x="1057" y="2474"/>
                <a:ext cx="182" cy="83"/>
              </a:xfrm>
              <a:custGeom>
                <a:avLst/>
                <a:gdLst>
                  <a:gd name="T0" fmla="*/ 10 w 77"/>
                  <a:gd name="T1" fmla="*/ 28 h 35"/>
                  <a:gd name="T2" fmla="*/ 19 w 77"/>
                  <a:gd name="T3" fmla="*/ 35 h 35"/>
                  <a:gd name="T4" fmla="*/ 20 w 77"/>
                  <a:gd name="T5" fmla="*/ 35 h 35"/>
                  <a:gd name="T6" fmla="*/ 29 w 77"/>
                  <a:gd name="T7" fmla="*/ 28 h 35"/>
                  <a:gd name="T8" fmla="*/ 38 w 77"/>
                  <a:gd name="T9" fmla="*/ 35 h 35"/>
                  <a:gd name="T10" fmla="*/ 39 w 77"/>
                  <a:gd name="T11" fmla="*/ 35 h 35"/>
                  <a:gd name="T12" fmla="*/ 48 w 77"/>
                  <a:gd name="T13" fmla="*/ 28 h 35"/>
                  <a:gd name="T14" fmla="*/ 57 w 77"/>
                  <a:gd name="T15" fmla="*/ 35 h 35"/>
                  <a:gd name="T16" fmla="*/ 58 w 77"/>
                  <a:gd name="T17" fmla="*/ 35 h 35"/>
                  <a:gd name="T18" fmla="*/ 67 w 77"/>
                  <a:gd name="T19" fmla="*/ 28 h 35"/>
                  <a:gd name="T20" fmla="*/ 76 w 77"/>
                  <a:gd name="T21" fmla="*/ 35 h 35"/>
                  <a:gd name="T22" fmla="*/ 77 w 77"/>
                  <a:gd name="T23" fmla="*/ 35 h 35"/>
                  <a:gd name="T24" fmla="*/ 38 w 77"/>
                  <a:gd name="T25" fmla="*/ 0 h 35"/>
                  <a:gd name="T26" fmla="*/ 0 w 77"/>
                  <a:gd name="T27" fmla="*/ 35 h 35"/>
                  <a:gd name="T28" fmla="*/ 0 w 77"/>
                  <a:gd name="T29" fmla="*/ 35 h 35"/>
                  <a:gd name="T30" fmla="*/ 10 w 77"/>
                  <a:gd name="T31"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35">
                    <a:moveTo>
                      <a:pt x="10" y="28"/>
                    </a:moveTo>
                    <a:cubicBezTo>
                      <a:pt x="14" y="28"/>
                      <a:pt x="18" y="31"/>
                      <a:pt x="19" y="35"/>
                    </a:cubicBezTo>
                    <a:cubicBezTo>
                      <a:pt x="20" y="35"/>
                      <a:pt x="20" y="35"/>
                      <a:pt x="20" y="35"/>
                    </a:cubicBezTo>
                    <a:cubicBezTo>
                      <a:pt x="21" y="31"/>
                      <a:pt x="24" y="28"/>
                      <a:pt x="29" y="28"/>
                    </a:cubicBezTo>
                    <a:cubicBezTo>
                      <a:pt x="33" y="28"/>
                      <a:pt x="37" y="31"/>
                      <a:pt x="38" y="35"/>
                    </a:cubicBezTo>
                    <a:cubicBezTo>
                      <a:pt x="39" y="35"/>
                      <a:pt x="39" y="35"/>
                      <a:pt x="39" y="35"/>
                    </a:cubicBezTo>
                    <a:cubicBezTo>
                      <a:pt x="40" y="31"/>
                      <a:pt x="44" y="28"/>
                      <a:pt x="48" y="28"/>
                    </a:cubicBezTo>
                    <a:cubicBezTo>
                      <a:pt x="52" y="28"/>
                      <a:pt x="56" y="31"/>
                      <a:pt x="57" y="35"/>
                    </a:cubicBezTo>
                    <a:cubicBezTo>
                      <a:pt x="58" y="35"/>
                      <a:pt x="58" y="35"/>
                      <a:pt x="58" y="35"/>
                    </a:cubicBezTo>
                    <a:cubicBezTo>
                      <a:pt x="59" y="31"/>
                      <a:pt x="63" y="28"/>
                      <a:pt x="67" y="28"/>
                    </a:cubicBezTo>
                    <a:cubicBezTo>
                      <a:pt x="72" y="28"/>
                      <a:pt x="75" y="31"/>
                      <a:pt x="76" y="35"/>
                    </a:cubicBezTo>
                    <a:cubicBezTo>
                      <a:pt x="77" y="35"/>
                      <a:pt x="77" y="35"/>
                      <a:pt x="77" y="35"/>
                    </a:cubicBezTo>
                    <a:cubicBezTo>
                      <a:pt x="77" y="16"/>
                      <a:pt x="60" y="0"/>
                      <a:pt x="38" y="0"/>
                    </a:cubicBezTo>
                    <a:cubicBezTo>
                      <a:pt x="17" y="0"/>
                      <a:pt x="0" y="16"/>
                      <a:pt x="0" y="35"/>
                    </a:cubicBezTo>
                    <a:cubicBezTo>
                      <a:pt x="0" y="35"/>
                      <a:pt x="0" y="35"/>
                      <a:pt x="0" y="35"/>
                    </a:cubicBezTo>
                    <a:cubicBezTo>
                      <a:pt x="2" y="31"/>
                      <a:pt x="5" y="28"/>
                      <a:pt x="10"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85" name="Freeform 464"/>
              <p:cNvSpPr>
                <a:spLocks/>
              </p:cNvSpPr>
              <p:nvPr/>
            </p:nvSpPr>
            <p:spPr bwMode="auto">
              <a:xfrm>
                <a:off x="1097" y="2569"/>
                <a:ext cx="59" cy="89"/>
              </a:xfrm>
              <a:custGeom>
                <a:avLst/>
                <a:gdLst>
                  <a:gd name="T0" fmla="*/ 18 w 25"/>
                  <a:gd name="T1" fmla="*/ 0 h 38"/>
                  <a:gd name="T2" fmla="*/ 18 w 25"/>
                  <a:gd name="T3" fmla="*/ 26 h 38"/>
                  <a:gd name="T4" fmla="*/ 12 w 25"/>
                  <a:gd name="T5" fmla="*/ 31 h 38"/>
                  <a:gd name="T6" fmla="*/ 7 w 25"/>
                  <a:gd name="T7" fmla="*/ 26 h 38"/>
                  <a:gd name="T8" fmla="*/ 3 w 25"/>
                  <a:gd name="T9" fmla="*/ 22 h 38"/>
                  <a:gd name="T10" fmla="*/ 0 w 25"/>
                  <a:gd name="T11" fmla="*/ 26 h 38"/>
                  <a:gd name="T12" fmla="*/ 12 w 25"/>
                  <a:gd name="T13" fmla="*/ 38 h 38"/>
                  <a:gd name="T14" fmla="*/ 25 w 25"/>
                  <a:gd name="T15" fmla="*/ 26 h 38"/>
                  <a:gd name="T16" fmla="*/ 25 w 25"/>
                  <a:gd name="T17" fmla="*/ 0 h 38"/>
                  <a:gd name="T18" fmla="*/ 22 w 25"/>
                  <a:gd name="T19" fmla="*/ 2 h 38"/>
                  <a:gd name="T20" fmla="*/ 18 w 25"/>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38">
                    <a:moveTo>
                      <a:pt x="18" y="0"/>
                    </a:moveTo>
                    <a:cubicBezTo>
                      <a:pt x="18" y="26"/>
                      <a:pt x="18" y="26"/>
                      <a:pt x="18" y="26"/>
                    </a:cubicBezTo>
                    <a:cubicBezTo>
                      <a:pt x="18" y="29"/>
                      <a:pt x="15" y="31"/>
                      <a:pt x="12" y="31"/>
                    </a:cubicBezTo>
                    <a:cubicBezTo>
                      <a:pt x="9" y="31"/>
                      <a:pt x="7" y="29"/>
                      <a:pt x="7" y="26"/>
                    </a:cubicBezTo>
                    <a:cubicBezTo>
                      <a:pt x="7" y="24"/>
                      <a:pt x="5" y="22"/>
                      <a:pt x="3" y="22"/>
                    </a:cubicBezTo>
                    <a:cubicBezTo>
                      <a:pt x="1" y="22"/>
                      <a:pt x="0" y="24"/>
                      <a:pt x="0" y="26"/>
                    </a:cubicBezTo>
                    <a:cubicBezTo>
                      <a:pt x="0" y="33"/>
                      <a:pt x="5" y="38"/>
                      <a:pt x="12" y="38"/>
                    </a:cubicBezTo>
                    <a:cubicBezTo>
                      <a:pt x="19" y="38"/>
                      <a:pt x="25" y="33"/>
                      <a:pt x="25" y="26"/>
                    </a:cubicBezTo>
                    <a:cubicBezTo>
                      <a:pt x="25" y="0"/>
                      <a:pt x="25" y="0"/>
                      <a:pt x="25" y="0"/>
                    </a:cubicBezTo>
                    <a:cubicBezTo>
                      <a:pt x="25" y="0"/>
                      <a:pt x="23" y="2"/>
                      <a:pt x="22" y="2"/>
                    </a:cubicBezTo>
                    <a:cubicBezTo>
                      <a:pt x="20" y="2"/>
                      <a:pt x="18" y="0"/>
                      <a:pt x="1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86" name="Freeform 467"/>
              <p:cNvSpPr>
                <a:spLocks/>
              </p:cNvSpPr>
              <p:nvPr/>
            </p:nvSpPr>
            <p:spPr bwMode="auto">
              <a:xfrm>
                <a:off x="684" y="1451"/>
                <a:ext cx="115" cy="194"/>
              </a:xfrm>
              <a:custGeom>
                <a:avLst/>
                <a:gdLst>
                  <a:gd name="T0" fmla="*/ 71 w 115"/>
                  <a:gd name="T1" fmla="*/ 0 h 194"/>
                  <a:gd name="T2" fmla="*/ 16 w 115"/>
                  <a:gd name="T3" fmla="*/ 0 h 194"/>
                  <a:gd name="T4" fmla="*/ 0 w 115"/>
                  <a:gd name="T5" fmla="*/ 109 h 194"/>
                  <a:gd name="T6" fmla="*/ 56 w 115"/>
                  <a:gd name="T7" fmla="*/ 109 h 194"/>
                  <a:gd name="T8" fmla="*/ 21 w 115"/>
                  <a:gd name="T9" fmla="*/ 194 h 194"/>
                  <a:gd name="T10" fmla="*/ 115 w 115"/>
                  <a:gd name="T11" fmla="*/ 78 h 194"/>
                  <a:gd name="T12" fmla="*/ 30 w 115"/>
                  <a:gd name="T13" fmla="*/ 78 h 194"/>
                  <a:gd name="T14" fmla="*/ 71 w 115"/>
                  <a:gd name="T15" fmla="*/ 0 h 1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94">
                    <a:moveTo>
                      <a:pt x="71" y="0"/>
                    </a:moveTo>
                    <a:lnTo>
                      <a:pt x="16" y="0"/>
                    </a:lnTo>
                    <a:lnTo>
                      <a:pt x="0" y="109"/>
                    </a:lnTo>
                    <a:lnTo>
                      <a:pt x="56" y="109"/>
                    </a:lnTo>
                    <a:lnTo>
                      <a:pt x="21" y="194"/>
                    </a:lnTo>
                    <a:lnTo>
                      <a:pt x="115" y="78"/>
                    </a:lnTo>
                    <a:lnTo>
                      <a:pt x="30" y="78"/>
                    </a:lnTo>
                    <a:lnTo>
                      <a:pt x="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787" name="Freeform 470"/>
              <p:cNvSpPr>
                <a:spLocks/>
              </p:cNvSpPr>
              <p:nvPr/>
            </p:nvSpPr>
            <p:spPr bwMode="auto">
              <a:xfrm>
                <a:off x="3613" y="2656"/>
                <a:ext cx="198" cy="213"/>
              </a:xfrm>
              <a:custGeom>
                <a:avLst/>
                <a:gdLst>
                  <a:gd name="T0" fmla="*/ 57 w 84"/>
                  <a:gd name="T1" fmla="*/ 6 h 90"/>
                  <a:gd name="T2" fmla="*/ 36 w 84"/>
                  <a:gd name="T3" fmla="*/ 0 h 90"/>
                  <a:gd name="T4" fmla="*/ 49 w 84"/>
                  <a:gd name="T5" fmla="*/ 51 h 90"/>
                  <a:gd name="T6" fmla="*/ 0 w 84"/>
                  <a:gd name="T7" fmla="*/ 63 h 90"/>
                  <a:gd name="T8" fmla="*/ 15 w 84"/>
                  <a:gd name="T9" fmla="*/ 78 h 90"/>
                  <a:gd name="T10" fmla="*/ 72 w 84"/>
                  <a:gd name="T11" fmla="*/ 63 h 90"/>
                  <a:gd name="T12" fmla="*/ 57 w 84"/>
                  <a:gd name="T13" fmla="*/ 6 h 90"/>
                </a:gdLst>
                <a:ahLst/>
                <a:cxnLst>
                  <a:cxn ang="0">
                    <a:pos x="T0" y="T1"/>
                  </a:cxn>
                  <a:cxn ang="0">
                    <a:pos x="T2" y="T3"/>
                  </a:cxn>
                  <a:cxn ang="0">
                    <a:pos x="T4" y="T5"/>
                  </a:cxn>
                  <a:cxn ang="0">
                    <a:pos x="T6" y="T7"/>
                  </a:cxn>
                  <a:cxn ang="0">
                    <a:pos x="T8" y="T9"/>
                  </a:cxn>
                  <a:cxn ang="0">
                    <a:pos x="T10" y="T11"/>
                  </a:cxn>
                  <a:cxn ang="0">
                    <a:pos x="T12" y="T13"/>
                  </a:cxn>
                </a:cxnLst>
                <a:rect l="0" t="0" r="r" b="b"/>
                <a:pathLst>
                  <a:path w="84" h="90">
                    <a:moveTo>
                      <a:pt x="57" y="6"/>
                    </a:moveTo>
                    <a:cubicBezTo>
                      <a:pt x="50" y="2"/>
                      <a:pt x="43" y="0"/>
                      <a:pt x="36" y="0"/>
                    </a:cubicBezTo>
                    <a:cubicBezTo>
                      <a:pt x="51" y="11"/>
                      <a:pt x="59" y="35"/>
                      <a:pt x="49" y="51"/>
                    </a:cubicBezTo>
                    <a:cubicBezTo>
                      <a:pt x="40" y="67"/>
                      <a:pt x="16" y="71"/>
                      <a:pt x="0" y="63"/>
                    </a:cubicBezTo>
                    <a:cubicBezTo>
                      <a:pt x="3" y="69"/>
                      <a:pt x="8" y="75"/>
                      <a:pt x="15" y="78"/>
                    </a:cubicBezTo>
                    <a:cubicBezTo>
                      <a:pt x="35" y="90"/>
                      <a:pt x="61" y="83"/>
                      <a:pt x="72" y="63"/>
                    </a:cubicBezTo>
                    <a:cubicBezTo>
                      <a:pt x="84" y="43"/>
                      <a:pt x="77" y="18"/>
                      <a:pt x="5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grpSp>
        <p:sp>
          <p:nvSpPr>
            <p:cNvPr id="611" name="Oval 496"/>
            <p:cNvSpPr>
              <a:spLocks noChangeArrowheads="1"/>
            </p:cNvSpPr>
            <p:nvPr/>
          </p:nvSpPr>
          <p:spPr bwMode="auto">
            <a:xfrm>
              <a:off x="1367848" y="2121816"/>
              <a:ext cx="224945" cy="22494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14" name="Oval 499"/>
            <p:cNvSpPr>
              <a:spLocks noChangeArrowheads="1"/>
            </p:cNvSpPr>
            <p:nvPr/>
          </p:nvSpPr>
          <p:spPr bwMode="auto">
            <a:xfrm>
              <a:off x="3628338" y="4310972"/>
              <a:ext cx="222918" cy="22190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15" name="Oval 500"/>
            <p:cNvSpPr>
              <a:spLocks noChangeArrowheads="1"/>
            </p:cNvSpPr>
            <p:nvPr/>
          </p:nvSpPr>
          <p:spPr bwMode="auto">
            <a:xfrm>
              <a:off x="4990521" y="2272750"/>
              <a:ext cx="139322" cy="118634"/>
            </a:xfrm>
            <a:prstGeom prst="ellipse">
              <a:avLst/>
            </a:prstGeom>
            <a:solidFill>
              <a:srgbClr val="D98E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16" name="Oval 501"/>
            <p:cNvSpPr>
              <a:spLocks noChangeArrowheads="1"/>
            </p:cNvSpPr>
            <p:nvPr/>
          </p:nvSpPr>
          <p:spPr bwMode="auto">
            <a:xfrm>
              <a:off x="3697241" y="4379874"/>
              <a:ext cx="84101" cy="8410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17" name="Freeform 524"/>
            <p:cNvSpPr>
              <a:spLocks/>
            </p:cNvSpPr>
            <p:nvPr/>
          </p:nvSpPr>
          <p:spPr bwMode="auto">
            <a:xfrm>
              <a:off x="1060829" y="3230327"/>
              <a:ext cx="59783" cy="59783"/>
            </a:xfrm>
            <a:custGeom>
              <a:avLst/>
              <a:gdLst>
                <a:gd name="T0" fmla="*/ 0 w 59"/>
                <a:gd name="T1" fmla="*/ 21 h 59"/>
                <a:gd name="T2" fmla="*/ 21 w 59"/>
                <a:gd name="T3" fmla="*/ 21 h 59"/>
                <a:gd name="T4" fmla="*/ 21 w 59"/>
                <a:gd name="T5" fmla="*/ 0 h 59"/>
                <a:gd name="T6" fmla="*/ 38 w 59"/>
                <a:gd name="T7" fmla="*/ 0 h 59"/>
                <a:gd name="T8" fmla="*/ 38 w 59"/>
                <a:gd name="T9" fmla="*/ 21 h 59"/>
                <a:gd name="T10" fmla="*/ 59 w 59"/>
                <a:gd name="T11" fmla="*/ 21 h 59"/>
                <a:gd name="T12" fmla="*/ 59 w 59"/>
                <a:gd name="T13" fmla="*/ 38 h 59"/>
                <a:gd name="T14" fmla="*/ 38 w 59"/>
                <a:gd name="T15" fmla="*/ 38 h 59"/>
                <a:gd name="T16" fmla="*/ 38 w 59"/>
                <a:gd name="T17" fmla="*/ 59 h 59"/>
                <a:gd name="T18" fmla="*/ 21 w 59"/>
                <a:gd name="T19" fmla="*/ 59 h 59"/>
                <a:gd name="T20" fmla="*/ 21 w 59"/>
                <a:gd name="T21" fmla="*/ 38 h 59"/>
                <a:gd name="T22" fmla="*/ 0 w 59"/>
                <a:gd name="T23" fmla="*/ 38 h 59"/>
                <a:gd name="T24" fmla="*/ 0 w 59"/>
                <a:gd name="T25" fmla="*/ 2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59">
                  <a:moveTo>
                    <a:pt x="0" y="21"/>
                  </a:moveTo>
                  <a:lnTo>
                    <a:pt x="21" y="21"/>
                  </a:lnTo>
                  <a:lnTo>
                    <a:pt x="21" y="0"/>
                  </a:lnTo>
                  <a:lnTo>
                    <a:pt x="38" y="0"/>
                  </a:lnTo>
                  <a:lnTo>
                    <a:pt x="38" y="21"/>
                  </a:lnTo>
                  <a:lnTo>
                    <a:pt x="59" y="21"/>
                  </a:lnTo>
                  <a:lnTo>
                    <a:pt x="59" y="38"/>
                  </a:lnTo>
                  <a:lnTo>
                    <a:pt x="38" y="38"/>
                  </a:lnTo>
                  <a:lnTo>
                    <a:pt x="38" y="59"/>
                  </a:lnTo>
                  <a:lnTo>
                    <a:pt x="21" y="59"/>
                  </a:lnTo>
                  <a:lnTo>
                    <a:pt x="21" y="38"/>
                  </a:lnTo>
                  <a:lnTo>
                    <a:pt x="0" y="38"/>
                  </a:lnTo>
                  <a:lnTo>
                    <a:pt x="0"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18" name="Freeform 525"/>
            <p:cNvSpPr>
              <a:spLocks/>
            </p:cNvSpPr>
            <p:nvPr/>
          </p:nvSpPr>
          <p:spPr bwMode="auto">
            <a:xfrm>
              <a:off x="1134798" y="3209049"/>
              <a:ext cx="59783" cy="97273"/>
            </a:xfrm>
            <a:custGeom>
              <a:avLst/>
              <a:gdLst>
                <a:gd name="T0" fmla="*/ 24 w 25"/>
                <a:gd name="T1" fmla="*/ 10 h 41"/>
                <a:gd name="T2" fmla="*/ 23 w 25"/>
                <a:gd name="T3" fmla="*/ 16 h 41"/>
                <a:gd name="T4" fmla="*/ 20 w 25"/>
                <a:gd name="T5" fmla="*/ 22 h 41"/>
                <a:gd name="T6" fmla="*/ 16 w 25"/>
                <a:gd name="T7" fmla="*/ 28 h 41"/>
                <a:gd name="T8" fmla="*/ 13 w 25"/>
                <a:gd name="T9" fmla="*/ 33 h 41"/>
                <a:gd name="T10" fmla="*/ 9 w 25"/>
                <a:gd name="T11" fmla="*/ 35 h 41"/>
                <a:gd name="T12" fmla="*/ 9 w 25"/>
                <a:gd name="T13" fmla="*/ 35 h 41"/>
                <a:gd name="T14" fmla="*/ 14 w 25"/>
                <a:gd name="T15" fmla="*/ 35 h 41"/>
                <a:gd name="T16" fmla="*/ 25 w 25"/>
                <a:gd name="T17" fmla="*/ 35 h 41"/>
                <a:gd name="T18" fmla="*/ 25 w 25"/>
                <a:gd name="T19" fmla="*/ 41 h 41"/>
                <a:gd name="T20" fmla="*/ 0 w 25"/>
                <a:gd name="T21" fmla="*/ 41 h 41"/>
                <a:gd name="T22" fmla="*/ 0 w 25"/>
                <a:gd name="T23" fmla="*/ 37 h 41"/>
                <a:gd name="T24" fmla="*/ 4 w 25"/>
                <a:gd name="T25" fmla="*/ 34 h 41"/>
                <a:gd name="T26" fmla="*/ 7 w 25"/>
                <a:gd name="T27" fmla="*/ 30 h 41"/>
                <a:gd name="T28" fmla="*/ 10 w 25"/>
                <a:gd name="T29" fmla="*/ 25 h 41"/>
                <a:gd name="T30" fmla="*/ 13 w 25"/>
                <a:gd name="T31" fmla="*/ 20 h 41"/>
                <a:gd name="T32" fmla="*/ 16 w 25"/>
                <a:gd name="T33" fmla="*/ 16 h 41"/>
                <a:gd name="T34" fmla="*/ 16 w 25"/>
                <a:gd name="T35" fmla="*/ 12 h 41"/>
                <a:gd name="T36" fmla="*/ 15 w 25"/>
                <a:gd name="T37" fmla="*/ 8 h 41"/>
                <a:gd name="T38" fmla="*/ 11 w 25"/>
                <a:gd name="T39" fmla="*/ 6 h 41"/>
                <a:gd name="T40" fmla="*/ 7 w 25"/>
                <a:gd name="T41" fmla="*/ 7 h 41"/>
                <a:gd name="T42" fmla="*/ 4 w 25"/>
                <a:gd name="T43" fmla="*/ 9 h 41"/>
                <a:gd name="T44" fmla="*/ 1 w 25"/>
                <a:gd name="T45" fmla="*/ 4 h 41"/>
                <a:gd name="T46" fmla="*/ 6 w 25"/>
                <a:gd name="T47" fmla="*/ 1 h 41"/>
                <a:gd name="T48" fmla="*/ 12 w 25"/>
                <a:gd name="T49" fmla="*/ 0 h 41"/>
                <a:gd name="T50" fmla="*/ 17 w 25"/>
                <a:gd name="T51" fmla="*/ 0 h 41"/>
                <a:gd name="T52" fmla="*/ 21 w 25"/>
                <a:gd name="T53" fmla="*/ 2 h 41"/>
                <a:gd name="T54" fmla="*/ 23 w 25"/>
                <a:gd name="T55" fmla="*/ 6 h 41"/>
                <a:gd name="T56" fmla="*/ 24 w 25"/>
                <a:gd name="T57"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 h="41">
                  <a:moveTo>
                    <a:pt x="24" y="10"/>
                  </a:moveTo>
                  <a:cubicBezTo>
                    <a:pt x="24" y="12"/>
                    <a:pt x="23" y="14"/>
                    <a:pt x="23" y="16"/>
                  </a:cubicBezTo>
                  <a:cubicBezTo>
                    <a:pt x="22" y="18"/>
                    <a:pt x="21" y="20"/>
                    <a:pt x="20" y="22"/>
                  </a:cubicBezTo>
                  <a:cubicBezTo>
                    <a:pt x="19" y="24"/>
                    <a:pt x="18" y="26"/>
                    <a:pt x="16" y="28"/>
                  </a:cubicBezTo>
                  <a:cubicBezTo>
                    <a:pt x="15" y="30"/>
                    <a:pt x="14" y="31"/>
                    <a:pt x="13" y="33"/>
                  </a:cubicBezTo>
                  <a:cubicBezTo>
                    <a:pt x="9" y="35"/>
                    <a:pt x="9" y="35"/>
                    <a:pt x="9" y="35"/>
                  </a:cubicBezTo>
                  <a:cubicBezTo>
                    <a:pt x="9" y="35"/>
                    <a:pt x="9" y="35"/>
                    <a:pt x="9" y="35"/>
                  </a:cubicBezTo>
                  <a:cubicBezTo>
                    <a:pt x="14" y="35"/>
                    <a:pt x="14" y="35"/>
                    <a:pt x="14" y="35"/>
                  </a:cubicBezTo>
                  <a:cubicBezTo>
                    <a:pt x="25" y="35"/>
                    <a:pt x="25" y="35"/>
                    <a:pt x="25" y="35"/>
                  </a:cubicBezTo>
                  <a:cubicBezTo>
                    <a:pt x="25" y="41"/>
                    <a:pt x="25" y="41"/>
                    <a:pt x="25" y="41"/>
                  </a:cubicBezTo>
                  <a:cubicBezTo>
                    <a:pt x="0" y="41"/>
                    <a:pt x="0" y="41"/>
                    <a:pt x="0" y="41"/>
                  </a:cubicBezTo>
                  <a:cubicBezTo>
                    <a:pt x="0" y="37"/>
                    <a:pt x="0" y="37"/>
                    <a:pt x="0" y="37"/>
                  </a:cubicBezTo>
                  <a:cubicBezTo>
                    <a:pt x="1" y="36"/>
                    <a:pt x="2" y="35"/>
                    <a:pt x="4" y="34"/>
                  </a:cubicBezTo>
                  <a:cubicBezTo>
                    <a:pt x="5" y="32"/>
                    <a:pt x="6" y="31"/>
                    <a:pt x="7" y="30"/>
                  </a:cubicBezTo>
                  <a:cubicBezTo>
                    <a:pt x="8" y="28"/>
                    <a:pt x="9" y="27"/>
                    <a:pt x="10" y="25"/>
                  </a:cubicBezTo>
                  <a:cubicBezTo>
                    <a:pt x="12" y="24"/>
                    <a:pt x="13" y="22"/>
                    <a:pt x="13" y="20"/>
                  </a:cubicBezTo>
                  <a:cubicBezTo>
                    <a:pt x="14" y="19"/>
                    <a:pt x="15" y="17"/>
                    <a:pt x="16" y="16"/>
                  </a:cubicBezTo>
                  <a:cubicBezTo>
                    <a:pt x="16" y="14"/>
                    <a:pt x="16" y="13"/>
                    <a:pt x="16" y="12"/>
                  </a:cubicBezTo>
                  <a:cubicBezTo>
                    <a:pt x="16" y="10"/>
                    <a:pt x="16" y="9"/>
                    <a:pt x="15" y="8"/>
                  </a:cubicBezTo>
                  <a:cubicBezTo>
                    <a:pt x="14" y="7"/>
                    <a:pt x="13" y="6"/>
                    <a:pt x="11" y="6"/>
                  </a:cubicBezTo>
                  <a:cubicBezTo>
                    <a:pt x="9" y="6"/>
                    <a:pt x="8" y="7"/>
                    <a:pt x="7" y="7"/>
                  </a:cubicBezTo>
                  <a:cubicBezTo>
                    <a:pt x="6" y="8"/>
                    <a:pt x="5" y="8"/>
                    <a:pt x="4" y="9"/>
                  </a:cubicBezTo>
                  <a:cubicBezTo>
                    <a:pt x="1" y="4"/>
                    <a:pt x="1" y="4"/>
                    <a:pt x="1" y="4"/>
                  </a:cubicBezTo>
                  <a:cubicBezTo>
                    <a:pt x="2" y="3"/>
                    <a:pt x="4" y="2"/>
                    <a:pt x="6" y="1"/>
                  </a:cubicBezTo>
                  <a:cubicBezTo>
                    <a:pt x="8" y="0"/>
                    <a:pt x="10" y="0"/>
                    <a:pt x="12" y="0"/>
                  </a:cubicBezTo>
                  <a:cubicBezTo>
                    <a:pt x="14" y="0"/>
                    <a:pt x="16" y="0"/>
                    <a:pt x="17" y="0"/>
                  </a:cubicBezTo>
                  <a:cubicBezTo>
                    <a:pt x="18" y="1"/>
                    <a:pt x="20" y="2"/>
                    <a:pt x="21" y="2"/>
                  </a:cubicBezTo>
                  <a:cubicBezTo>
                    <a:pt x="22" y="3"/>
                    <a:pt x="22" y="4"/>
                    <a:pt x="23" y="6"/>
                  </a:cubicBezTo>
                  <a:cubicBezTo>
                    <a:pt x="24" y="7"/>
                    <a:pt x="24" y="9"/>
                    <a:pt x="24"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19" name="Freeform 526"/>
            <p:cNvSpPr>
              <a:spLocks/>
            </p:cNvSpPr>
            <p:nvPr/>
          </p:nvSpPr>
          <p:spPr bwMode="auto">
            <a:xfrm>
              <a:off x="1213832" y="3211075"/>
              <a:ext cx="62822" cy="95247"/>
            </a:xfrm>
            <a:custGeom>
              <a:avLst/>
              <a:gdLst>
                <a:gd name="T0" fmla="*/ 5 w 62"/>
                <a:gd name="T1" fmla="*/ 94 h 94"/>
                <a:gd name="T2" fmla="*/ 36 w 62"/>
                <a:gd name="T3" fmla="*/ 21 h 94"/>
                <a:gd name="T4" fmla="*/ 43 w 62"/>
                <a:gd name="T5" fmla="*/ 14 h 94"/>
                <a:gd name="T6" fmla="*/ 33 w 62"/>
                <a:gd name="T7" fmla="*/ 16 h 94"/>
                <a:gd name="T8" fmla="*/ 0 w 62"/>
                <a:gd name="T9" fmla="*/ 16 h 94"/>
                <a:gd name="T10" fmla="*/ 0 w 62"/>
                <a:gd name="T11" fmla="*/ 0 h 94"/>
                <a:gd name="T12" fmla="*/ 62 w 62"/>
                <a:gd name="T13" fmla="*/ 0 h 94"/>
                <a:gd name="T14" fmla="*/ 62 w 62"/>
                <a:gd name="T15" fmla="*/ 5 h 94"/>
                <a:gd name="T16" fmla="*/ 22 w 62"/>
                <a:gd name="T17" fmla="*/ 94 h 94"/>
                <a:gd name="T18" fmla="*/ 5 w 62"/>
                <a:gd name="T19"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94">
                  <a:moveTo>
                    <a:pt x="5" y="94"/>
                  </a:moveTo>
                  <a:lnTo>
                    <a:pt x="36" y="21"/>
                  </a:lnTo>
                  <a:lnTo>
                    <a:pt x="43" y="14"/>
                  </a:lnTo>
                  <a:lnTo>
                    <a:pt x="33" y="16"/>
                  </a:lnTo>
                  <a:lnTo>
                    <a:pt x="0" y="16"/>
                  </a:lnTo>
                  <a:lnTo>
                    <a:pt x="0" y="0"/>
                  </a:lnTo>
                  <a:lnTo>
                    <a:pt x="62" y="0"/>
                  </a:lnTo>
                  <a:lnTo>
                    <a:pt x="62" y="5"/>
                  </a:lnTo>
                  <a:lnTo>
                    <a:pt x="22" y="94"/>
                  </a:lnTo>
                  <a:lnTo>
                    <a:pt x="5" y="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20" name="Freeform 527"/>
            <p:cNvSpPr>
              <a:spLocks/>
            </p:cNvSpPr>
            <p:nvPr/>
          </p:nvSpPr>
          <p:spPr bwMode="auto">
            <a:xfrm>
              <a:off x="649444" y="2195785"/>
              <a:ext cx="59783" cy="62822"/>
            </a:xfrm>
            <a:custGeom>
              <a:avLst/>
              <a:gdLst>
                <a:gd name="T0" fmla="*/ 0 w 59"/>
                <a:gd name="T1" fmla="*/ 24 h 62"/>
                <a:gd name="T2" fmla="*/ 21 w 59"/>
                <a:gd name="T3" fmla="*/ 24 h 62"/>
                <a:gd name="T4" fmla="*/ 21 w 59"/>
                <a:gd name="T5" fmla="*/ 0 h 62"/>
                <a:gd name="T6" fmla="*/ 38 w 59"/>
                <a:gd name="T7" fmla="*/ 0 h 62"/>
                <a:gd name="T8" fmla="*/ 38 w 59"/>
                <a:gd name="T9" fmla="*/ 24 h 62"/>
                <a:gd name="T10" fmla="*/ 59 w 59"/>
                <a:gd name="T11" fmla="*/ 24 h 62"/>
                <a:gd name="T12" fmla="*/ 59 w 59"/>
                <a:gd name="T13" fmla="*/ 38 h 62"/>
                <a:gd name="T14" fmla="*/ 38 w 59"/>
                <a:gd name="T15" fmla="*/ 38 h 62"/>
                <a:gd name="T16" fmla="*/ 38 w 59"/>
                <a:gd name="T17" fmla="*/ 62 h 62"/>
                <a:gd name="T18" fmla="*/ 21 w 59"/>
                <a:gd name="T19" fmla="*/ 62 h 62"/>
                <a:gd name="T20" fmla="*/ 21 w 59"/>
                <a:gd name="T21" fmla="*/ 38 h 62"/>
                <a:gd name="T22" fmla="*/ 0 w 59"/>
                <a:gd name="T23" fmla="*/ 38 h 62"/>
                <a:gd name="T24" fmla="*/ 0 w 59"/>
                <a:gd name="T25" fmla="*/ 2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2">
                  <a:moveTo>
                    <a:pt x="0" y="24"/>
                  </a:moveTo>
                  <a:lnTo>
                    <a:pt x="21" y="24"/>
                  </a:lnTo>
                  <a:lnTo>
                    <a:pt x="21" y="0"/>
                  </a:lnTo>
                  <a:lnTo>
                    <a:pt x="38" y="0"/>
                  </a:lnTo>
                  <a:lnTo>
                    <a:pt x="38" y="24"/>
                  </a:lnTo>
                  <a:lnTo>
                    <a:pt x="59" y="24"/>
                  </a:lnTo>
                  <a:lnTo>
                    <a:pt x="59" y="38"/>
                  </a:lnTo>
                  <a:lnTo>
                    <a:pt x="38" y="38"/>
                  </a:lnTo>
                  <a:lnTo>
                    <a:pt x="38" y="62"/>
                  </a:lnTo>
                  <a:lnTo>
                    <a:pt x="21" y="62"/>
                  </a:lnTo>
                  <a:lnTo>
                    <a:pt x="21" y="38"/>
                  </a:lnTo>
                  <a:lnTo>
                    <a:pt x="0" y="38"/>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21" name="Freeform 528"/>
            <p:cNvSpPr>
              <a:spLocks/>
            </p:cNvSpPr>
            <p:nvPr/>
          </p:nvSpPr>
          <p:spPr bwMode="auto">
            <a:xfrm>
              <a:off x="725439" y="2176533"/>
              <a:ext cx="57756" cy="98287"/>
            </a:xfrm>
            <a:custGeom>
              <a:avLst/>
              <a:gdLst>
                <a:gd name="T0" fmla="*/ 9 w 24"/>
                <a:gd name="T1" fmla="*/ 35 h 41"/>
                <a:gd name="T2" fmla="*/ 15 w 24"/>
                <a:gd name="T3" fmla="*/ 33 h 41"/>
                <a:gd name="T4" fmla="*/ 17 w 24"/>
                <a:gd name="T5" fmla="*/ 29 h 41"/>
                <a:gd name="T6" fmla="*/ 15 w 24"/>
                <a:gd name="T7" fmla="*/ 24 h 41"/>
                <a:gd name="T8" fmla="*/ 9 w 24"/>
                <a:gd name="T9" fmla="*/ 22 h 41"/>
                <a:gd name="T10" fmla="*/ 4 w 24"/>
                <a:gd name="T11" fmla="*/ 22 h 41"/>
                <a:gd name="T12" fmla="*/ 4 w 24"/>
                <a:gd name="T13" fmla="*/ 18 h 41"/>
                <a:gd name="T14" fmla="*/ 11 w 24"/>
                <a:gd name="T15" fmla="*/ 9 h 41"/>
                <a:gd name="T16" fmla="*/ 15 w 24"/>
                <a:gd name="T17" fmla="*/ 6 h 41"/>
                <a:gd name="T18" fmla="*/ 10 w 24"/>
                <a:gd name="T19" fmla="*/ 7 h 41"/>
                <a:gd name="T20" fmla="*/ 0 w 24"/>
                <a:gd name="T21" fmla="*/ 7 h 41"/>
                <a:gd name="T22" fmla="*/ 0 w 24"/>
                <a:gd name="T23" fmla="*/ 0 h 41"/>
                <a:gd name="T24" fmla="*/ 22 w 24"/>
                <a:gd name="T25" fmla="*/ 0 h 41"/>
                <a:gd name="T26" fmla="*/ 22 w 24"/>
                <a:gd name="T27" fmla="*/ 4 h 41"/>
                <a:gd name="T28" fmla="*/ 14 w 24"/>
                <a:gd name="T29" fmla="*/ 15 h 41"/>
                <a:gd name="T30" fmla="*/ 12 w 24"/>
                <a:gd name="T31" fmla="*/ 17 h 41"/>
                <a:gd name="T32" fmla="*/ 12 w 24"/>
                <a:gd name="T33" fmla="*/ 17 h 41"/>
                <a:gd name="T34" fmla="*/ 14 w 24"/>
                <a:gd name="T35" fmla="*/ 17 h 41"/>
                <a:gd name="T36" fmla="*/ 18 w 24"/>
                <a:gd name="T37" fmla="*/ 18 h 41"/>
                <a:gd name="T38" fmla="*/ 21 w 24"/>
                <a:gd name="T39" fmla="*/ 20 h 41"/>
                <a:gd name="T40" fmla="*/ 23 w 24"/>
                <a:gd name="T41" fmla="*/ 23 h 41"/>
                <a:gd name="T42" fmla="*/ 24 w 24"/>
                <a:gd name="T43" fmla="*/ 28 h 41"/>
                <a:gd name="T44" fmla="*/ 23 w 24"/>
                <a:gd name="T45" fmla="*/ 34 h 41"/>
                <a:gd name="T46" fmla="*/ 20 w 24"/>
                <a:gd name="T47" fmla="*/ 38 h 41"/>
                <a:gd name="T48" fmla="*/ 15 w 24"/>
                <a:gd name="T49" fmla="*/ 41 h 41"/>
                <a:gd name="T50" fmla="*/ 10 w 24"/>
                <a:gd name="T51" fmla="*/ 41 h 41"/>
                <a:gd name="T52" fmla="*/ 4 w 24"/>
                <a:gd name="T53" fmla="*/ 41 h 41"/>
                <a:gd name="T54" fmla="*/ 0 w 24"/>
                <a:gd name="T55" fmla="*/ 40 h 41"/>
                <a:gd name="T56" fmla="*/ 2 w 24"/>
                <a:gd name="T57" fmla="*/ 33 h 41"/>
                <a:gd name="T58" fmla="*/ 5 w 24"/>
                <a:gd name="T59" fmla="*/ 35 h 41"/>
                <a:gd name="T60" fmla="*/ 9 w 24"/>
                <a:gd name="T61"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 h="41">
                  <a:moveTo>
                    <a:pt x="9" y="35"/>
                  </a:moveTo>
                  <a:cubicBezTo>
                    <a:pt x="12" y="35"/>
                    <a:pt x="14" y="34"/>
                    <a:pt x="15" y="33"/>
                  </a:cubicBezTo>
                  <a:cubicBezTo>
                    <a:pt x="16" y="32"/>
                    <a:pt x="17" y="30"/>
                    <a:pt x="17" y="29"/>
                  </a:cubicBezTo>
                  <a:cubicBezTo>
                    <a:pt x="17" y="26"/>
                    <a:pt x="16" y="25"/>
                    <a:pt x="15" y="24"/>
                  </a:cubicBezTo>
                  <a:cubicBezTo>
                    <a:pt x="13" y="23"/>
                    <a:pt x="11" y="22"/>
                    <a:pt x="9" y="22"/>
                  </a:cubicBezTo>
                  <a:cubicBezTo>
                    <a:pt x="4" y="22"/>
                    <a:pt x="4" y="22"/>
                    <a:pt x="4" y="22"/>
                  </a:cubicBezTo>
                  <a:cubicBezTo>
                    <a:pt x="4" y="18"/>
                    <a:pt x="4" y="18"/>
                    <a:pt x="4" y="18"/>
                  </a:cubicBezTo>
                  <a:cubicBezTo>
                    <a:pt x="11" y="9"/>
                    <a:pt x="11" y="9"/>
                    <a:pt x="11" y="9"/>
                  </a:cubicBezTo>
                  <a:cubicBezTo>
                    <a:pt x="15" y="6"/>
                    <a:pt x="15" y="6"/>
                    <a:pt x="15" y="6"/>
                  </a:cubicBezTo>
                  <a:cubicBezTo>
                    <a:pt x="10" y="7"/>
                    <a:pt x="10" y="7"/>
                    <a:pt x="10" y="7"/>
                  </a:cubicBezTo>
                  <a:cubicBezTo>
                    <a:pt x="0" y="7"/>
                    <a:pt x="0" y="7"/>
                    <a:pt x="0" y="7"/>
                  </a:cubicBezTo>
                  <a:cubicBezTo>
                    <a:pt x="0" y="0"/>
                    <a:pt x="0" y="0"/>
                    <a:pt x="0" y="0"/>
                  </a:cubicBezTo>
                  <a:cubicBezTo>
                    <a:pt x="22" y="0"/>
                    <a:pt x="22" y="0"/>
                    <a:pt x="22" y="0"/>
                  </a:cubicBezTo>
                  <a:cubicBezTo>
                    <a:pt x="22" y="4"/>
                    <a:pt x="22" y="4"/>
                    <a:pt x="22" y="4"/>
                  </a:cubicBezTo>
                  <a:cubicBezTo>
                    <a:pt x="14" y="15"/>
                    <a:pt x="14" y="15"/>
                    <a:pt x="14" y="15"/>
                  </a:cubicBezTo>
                  <a:cubicBezTo>
                    <a:pt x="12" y="17"/>
                    <a:pt x="12" y="17"/>
                    <a:pt x="12" y="17"/>
                  </a:cubicBezTo>
                  <a:cubicBezTo>
                    <a:pt x="12" y="17"/>
                    <a:pt x="12" y="17"/>
                    <a:pt x="12" y="17"/>
                  </a:cubicBezTo>
                  <a:cubicBezTo>
                    <a:pt x="14" y="17"/>
                    <a:pt x="14" y="17"/>
                    <a:pt x="14" y="17"/>
                  </a:cubicBezTo>
                  <a:cubicBezTo>
                    <a:pt x="16" y="17"/>
                    <a:pt x="17" y="17"/>
                    <a:pt x="18" y="18"/>
                  </a:cubicBezTo>
                  <a:cubicBezTo>
                    <a:pt x="19" y="18"/>
                    <a:pt x="20" y="19"/>
                    <a:pt x="21" y="20"/>
                  </a:cubicBezTo>
                  <a:cubicBezTo>
                    <a:pt x="22" y="21"/>
                    <a:pt x="23" y="22"/>
                    <a:pt x="23" y="23"/>
                  </a:cubicBezTo>
                  <a:cubicBezTo>
                    <a:pt x="24" y="25"/>
                    <a:pt x="24" y="26"/>
                    <a:pt x="24" y="28"/>
                  </a:cubicBezTo>
                  <a:cubicBezTo>
                    <a:pt x="24" y="30"/>
                    <a:pt x="24" y="32"/>
                    <a:pt x="23" y="34"/>
                  </a:cubicBezTo>
                  <a:cubicBezTo>
                    <a:pt x="22" y="36"/>
                    <a:pt x="21" y="37"/>
                    <a:pt x="20" y="38"/>
                  </a:cubicBezTo>
                  <a:cubicBezTo>
                    <a:pt x="19" y="39"/>
                    <a:pt x="17" y="40"/>
                    <a:pt x="15" y="41"/>
                  </a:cubicBezTo>
                  <a:cubicBezTo>
                    <a:pt x="14" y="41"/>
                    <a:pt x="12" y="41"/>
                    <a:pt x="10" y="41"/>
                  </a:cubicBezTo>
                  <a:cubicBezTo>
                    <a:pt x="8" y="41"/>
                    <a:pt x="6" y="41"/>
                    <a:pt x="4" y="41"/>
                  </a:cubicBezTo>
                  <a:cubicBezTo>
                    <a:pt x="3" y="41"/>
                    <a:pt x="1" y="40"/>
                    <a:pt x="0" y="40"/>
                  </a:cubicBezTo>
                  <a:cubicBezTo>
                    <a:pt x="2" y="33"/>
                    <a:pt x="2" y="33"/>
                    <a:pt x="2" y="33"/>
                  </a:cubicBezTo>
                  <a:cubicBezTo>
                    <a:pt x="3" y="34"/>
                    <a:pt x="4" y="34"/>
                    <a:pt x="5" y="35"/>
                  </a:cubicBezTo>
                  <a:cubicBezTo>
                    <a:pt x="6" y="35"/>
                    <a:pt x="8"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22" name="Freeform 529"/>
            <p:cNvSpPr>
              <a:spLocks/>
            </p:cNvSpPr>
            <p:nvPr/>
          </p:nvSpPr>
          <p:spPr bwMode="auto">
            <a:xfrm>
              <a:off x="802447" y="2176533"/>
              <a:ext cx="57756" cy="98287"/>
            </a:xfrm>
            <a:custGeom>
              <a:avLst/>
              <a:gdLst>
                <a:gd name="T0" fmla="*/ 9 w 24"/>
                <a:gd name="T1" fmla="*/ 35 h 41"/>
                <a:gd name="T2" fmla="*/ 15 w 24"/>
                <a:gd name="T3" fmla="*/ 33 h 41"/>
                <a:gd name="T4" fmla="*/ 17 w 24"/>
                <a:gd name="T5" fmla="*/ 28 h 41"/>
                <a:gd name="T6" fmla="*/ 14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5 h 41"/>
                <a:gd name="T22" fmla="*/ 12 w 24"/>
                <a:gd name="T23" fmla="*/ 15 h 41"/>
                <a:gd name="T24" fmla="*/ 17 w 24"/>
                <a:gd name="T25" fmla="*/ 16 h 41"/>
                <a:gd name="T26" fmla="*/ 21 w 24"/>
                <a:gd name="T27" fmla="*/ 18 h 41"/>
                <a:gd name="T28" fmla="*/ 23 w 24"/>
                <a:gd name="T29" fmla="*/ 22 h 41"/>
                <a:gd name="T30" fmla="*/ 24 w 24"/>
                <a:gd name="T31" fmla="*/ 28 h 41"/>
                <a:gd name="T32" fmla="*/ 23 w 24"/>
                <a:gd name="T33" fmla="*/ 34 h 41"/>
                <a:gd name="T34" fmla="*/ 20 w 24"/>
                <a:gd name="T35" fmla="*/ 38 h 41"/>
                <a:gd name="T36" fmla="*/ 15 w 24"/>
                <a:gd name="T37" fmla="*/ 40 h 41"/>
                <a:gd name="T38" fmla="*/ 9 w 24"/>
                <a:gd name="T39" fmla="*/ 41 h 41"/>
                <a:gd name="T40" fmla="*/ 4 w 24"/>
                <a:gd name="T41" fmla="*/ 41 h 41"/>
                <a:gd name="T42" fmla="*/ 0 w 24"/>
                <a:gd name="T43" fmla="*/ 40 h 41"/>
                <a:gd name="T44" fmla="*/ 2 w 24"/>
                <a:gd name="T45" fmla="*/ 34 h 41"/>
                <a:gd name="T46" fmla="*/ 5 w 24"/>
                <a:gd name="T47" fmla="*/ 34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1" y="35"/>
                    <a:pt x="13" y="34"/>
                    <a:pt x="15" y="33"/>
                  </a:cubicBezTo>
                  <a:cubicBezTo>
                    <a:pt x="16" y="32"/>
                    <a:pt x="17" y="30"/>
                    <a:pt x="17" y="28"/>
                  </a:cubicBezTo>
                  <a:cubicBezTo>
                    <a:pt x="17" y="26"/>
                    <a:pt x="16" y="24"/>
                    <a:pt x="14" y="23"/>
                  </a:cubicBezTo>
                  <a:cubicBezTo>
                    <a:pt x="13" y="22"/>
                    <a:pt x="10" y="21"/>
                    <a:pt x="8" y="21"/>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5"/>
                    <a:pt x="9" y="15"/>
                    <a:pt x="9" y="15"/>
                  </a:cubicBezTo>
                  <a:cubicBezTo>
                    <a:pt x="12" y="15"/>
                    <a:pt x="12" y="15"/>
                    <a:pt x="12" y="15"/>
                  </a:cubicBezTo>
                  <a:cubicBezTo>
                    <a:pt x="14" y="15"/>
                    <a:pt x="15" y="15"/>
                    <a:pt x="17" y="16"/>
                  </a:cubicBezTo>
                  <a:cubicBezTo>
                    <a:pt x="18" y="16"/>
                    <a:pt x="20" y="17"/>
                    <a:pt x="21" y="18"/>
                  </a:cubicBezTo>
                  <a:cubicBezTo>
                    <a:pt x="22" y="19"/>
                    <a:pt x="23" y="21"/>
                    <a:pt x="23" y="22"/>
                  </a:cubicBezTo>
                  <a:cubicBezTo>
                    <a:pt x="24" y="24"/>
                    <a:pt x="24" y="26"/>
                    <a:pt x="24" y="28"/>
                  </a:cubicBezTo>
                  <a:cubicBezTo>
                    <a:pt x="24" y="30"/>
                    <a:pt x="24" y="32"/>
                    <a:pt x="23" y="34"/>
                  </a:cubicBezTo>
                  <a:cubicBezTo>
                    <a:pt x="22" y="35"/>
                    <a:pt x="21" y="37"/>
                    <a:pt x="20" y="38"/>
                  </a:cubicBezTo>
                  <a:cubicBezTo>
                    <a:pt x="18" y="39"/>
                    <a:pt x="17" y="40"/>
                    <a:pt x="15" y="40"/>
                  </a:cubicBezTo>
                  <a:cubicBezTo>
                    <a:pt x="13" y="41"/>
                    <a:pt x="11" y="41"/>
                    <a:pt x="9" y="41"/>
                  </a:cubicBezTo>
                  <a:cubicBezTo>
                    <a:pt x="7" y="41"/>
                    <a:pt x="6" y="41"/>
                    <a:pt x="4" y="41"/>
                  </a:cubicBezTo>
                  <a:cubicBezTo>
                    <a:pt x="2" y="41"/>
                    <a:pt x="1" y="40"/>
                    <a:pt x="0" y="40"/>
                  </a:cubicBezTo>
                  <a:cubicBezTo>
                    <a:pt x="2" y="34"/>
                    <a:pt x="2" y="34"/>
                    <a:pt x="2" y="34"/>
                  </a:cubicBezTo>
                  <a:cubicBezTo>
                    <a:pt x="3" y="34"/>
                    <a:pt x="4" y="34"/>
                    <a:pt x="5" y="34"/>
                  </a:cubicBezTo>
                  <a:cubicBezTo>
                    <a:pt x="6" y="35"/>
                    <a:pt x="7"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23" name="Freeform 530"/>
            <p:cNvSpPr>
              <a:spLocks/>
            </p:cNvSpPr>
            <p:nvPr/>
          </p:nvSpPr>
          <p:spPr bwMode="auto">
            <a:xfrm>
              <a:off x="3645666" y="3421834"/>
              <a:ext cx="62822" cy="59783"/>
            </a:xfrm>
            <a:custGeom>
              <a:avLst/>
              <a:gdLst>
                <a:gd name="T0" fmla="*/ 0 w 62"/>
                <a:gd name="T1" fmla="*/ 21 h 59"/>
                <a:gd name="T2" fmla="*/ 24 w 62"/>
                <a:gd name="T3" fmla="*/ 21 h 59"/>
                <a:gd name="T4" fmla="*/ 24 w 62"/>
                <a:gd name="T5" fmla="*/ 0 h 59"/>
                <a:gd name="T6" fmla="*/ 38 w 62"/>
                <a:gd name="T7" fmla="*/ 0 h 59"/>
                <a:gd name="T8" fmla="*/ 38 w 62"/>
                <a:gd name="T9" fmla="*/ 21 h 59"/>
                <a:gd name="T10" fmla="*/ 62 w 62"/>
                <a:gd name="T11" fmla="*/ 21 h 59"/>
                <a:gd name="T12" fmla="*/ 62 w 62"/>
                <a:gd name="T13" fmla="*/ 38 h 59"/>
                <a:gd name="T14" fmla="*/ 38 w 62"/>
                <a:gd name="T15" fmla="*/ 38 h 59"/>
                <a:gd name="T16" fmla="*/ 38 w 62"/>
                <a:gd name="T17" fmla="*/ 59 h 59"/>
                <a:gd name="T18" fmla="*/ 24 w 62"/>
                <a:gd name="T19" fmla="*/ 59 h 59"/>
                <a:gd name="T20" fmla="*/ 24 w 62"/>
                <a:gd name="T21" fmla="*/ 38 h 59"/>
                <a:gd name="T22" fmla="*/ 0 w 62"/>
                <a:gd name="T23" fmla="*/ 38 h 59"/>
                <a:gd name="T24" fmla="*/ 0 w 62"/>
                <a:gd name="T25" fmla="*/ 2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59">
                  <a:moveTo>
                    <a:pt x="0" y="21"/>
                  </a:moveTo>
                  <a:lnTo>
                    <a:pt x="24" y="21"/>
                  </a:lnTo>
                  <a:lnTo>
                    <a:pt x="24" y="0"/>
                  </a:lnTo>
                  <a:lnTo>
                    <a:pt x="38" y="0"/>
                  </a:lnTo>
                  <a:lnTo>
                    <a:pt x="38" y="21"/>
                  </a:lnTo>
                  <a:lnTo>
                    <a:pt x="62" y="21"/>
                  </a:lnTo>
                  <a:lnTo>
                    <a:pt x="62" y="38"/>
                  </a:lnTo>
                  <a:lnTo>
                    <a:pt x="38" y="38"/>
                  </a:lnTo>
                  <a:lnTo>
                    <a:pt x="38" y="59"/>
                  </a:lnTo>
                  <a:lnTo>
                    <a:pt x="24" y="59"/>
                  </a:lnTo>
                  <a:lnTo>
                    <a:pt x="24" y="38"/>
                  </a:lnTo>
                  <a:lnTo>
                    <a:pt x="0" y="38"/>
                  </a:lnTo>
                  <a:lnTo>
                    <a:pt x="0"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24" name="Freeform 531"/>
            <p:cNvSpPr>
              <a:spLocks/>
            </p:cNvSpPr>
            <p:nvPr/>
          </p:nvSpPr>
          <p:spPr bwMode="auto">
            <a:xfrm>
              <a:off x="3722674" y="3399542"/>
              <a:ext cx="59783" cy="98287"/>
            </a:xfrm>
            <a:custGeom>
              <a:avLst/>
              <a:gdLst>
                <a:gd name="T0" fmla="*/ 5 w 59"/>
                <a:gd name="T1" fmla="*/ 83 h 97"/>
                <a:gd name="T2" fmla="*/ 24 w 59"/>
                <a:gd name="T3" fmla="*/ 83 h 97"/>
                <a:gd name="T4" fmla="*/ 24 w 59"/>
                <a:gd name="T5" fmla="*/ 29 h 97"/>
                <a:gd name="T6" fmla="*/ 26 w 59"/>
                <a:gd name="T7" fmla="*/ 19 h 97"/>
                <a:gd name="T8" fmla="*/ 19 w 59"/>
                <a:gd name="T9" fmla="*/ 26 h 97"/>
                <a:gd name="T10" fmla="*/ 7 w 59"/>
                <a:gd name="T11" fmla="*/ 36 h 97"/>
                <a:gd name="T12" fmla="*/ 0 w 59"/>
                <a:gd name="T13" fmla="*/ 24 h 97"/>
                <a:gd name="T14" fmla="*/ 31 w 59"/>
                <a:gd name="T15" fmla="*/ 0 h 97"/>
                <a:gd name="T16" fmla="*/ 40 w 59"/>
                <a:gd name="T17" fmla="*/ 0 h 97"/>
                <a:gd name="T18" fmla="*/ 40 w 59"/>
                <a:gd name="T19" fmla="*/ 83 h 97"/>
                <a:gd name="T20" fmla="*/ 59 w 59"/>
                <a:gd name="T21" fmla="*/ 83 h 97"/>
                <a:gd name="T22" fmla="*/ 59 w 59"/>
                <a:gd name="T23" fmla="*/ 97 h 97"/>
                <a:gd name="T24" fmla="*/ 5 w 59"/>
                <a:gd name="T25" fmla="*/ 97 h 97"/>
                <a:gd name="T26" fmla="*/ 5 w 59"/>
                <a:gd name="T27" fmla="*/ 8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97">
                  <a:moveTo>
                    <a:pt x="5" y="83"/>
                  </a:moveTo>
                  <a:lnTo>
                    <a:pt x="24" y="83"/>
                  </a:lnTo>
                  <a:lnTo>
                    <a:pt x="24" y="29"/>
                  </a:lnTo>
                  <a:lnTo>
                    <a:pt x="26" y="19"/>
                  </a:lnTo>
                  <a:lnTo>
                    <a:pt x="19" y="26"/>
                  </a:lnTo>
                  <a:lnTo>
                    <a:pt x="7" y="36"/>
                  </a:lnTo>
                  <a:lnTo>
                    <a:pt x="0" y="24"/>
                  </a:lnTo>
                  <a:lnTo>
                    <a:pt x="31" y="0"/>
                  </a:lnTo>
                  <a:lnTo>
                    <a:pt x="40" y="0"/>
                  </a:lnTo>
                  <a:lnTo>
                    <a:pt x="40" y="83"/>
                  </a:lnTo>
                  <a:lnTo>
                    <a:pt x="59" y="83"/>
                  </a:lnTo>
                  <a:lnTo>
                    <a:pt x="59" y="97"/>
                  </a:lnTo>
                  <a:lnTo>
                    <a:pt x="5" y="97"/>
                  </a:lnTo>
                  <a:lnTo>
                    <a:pt x="5"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25" name="Freeform 532"/>
            <p:cNvSpPr>
              <a:spLocks/>
            </p:cNvSpPr>
            <p:nvPr/>
          </p:nvSpPr>
          <p:spPr bwMode="auto">
            <a:xfrm>
              <a:off x="3801708" y="3402582"/>
              <a:ext cx="57756" cy="98287"/>
            </a:xfrm>
            <a:custGeom>
              <a:avLst/>
              <a:gdLst>
                <a:gd name="T0" fmla="*/ 9 w 24"/>
                <a:gd name="T1" fmla="*/ 34 h 41"/>
                <a:gd name="T2" fmla="*/ 14 w 24"/>
                <a:gd name="T3" fmla="*/ 32 h 41"/>
                <a:gd name="T4" fmla="*/ 16 w 24"/>
                <a:gd name="T5" fmla="*/ 27 h 41"/>
                <a:gd name="T6" fmla="*/ 14 w 24"/>
                <a:gd name="T7" fmla="*/ 22 h 41"/>
                <a:gd name="T8" fmla="*/ 7 w 24"/>
                <a:gd name="T9" fmla="*/ 20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4 h 41"/>
                <a:gd name="T22" fmla="*/ 12 w 24"/>
                <a:gd name="T23" fmla="*/ 14 h 41"/>
                <a:gd name="T24" fmla="*/ 17 w 24"/>
                <a:gd name="T25" fmla="*/ 15 h 41"/>
                <a:gd name="T26" fmla="*/ 21 w 24"/>
                <a:gd name="T27" fmla="*/ 18 h 41"/>
                <a:gd name="T28" fmla="*/ 23 w 24"/>
                <a:gd name="T29" fmla="*/ 22 h 41"/>
                <a:gd name="T30" fmla="*/ 24 w 24"/>
                <a:gd name="T31" fmla="*/ 27 h 41"/>
                <a:gd name="T32" fmla="*/ 23 w 24"/>
                <a:gd name="T33" fmla="*/ 33 h 41"/>
                <a:gd name="T34" fmla="*/ 20 w 24"/>
                <a:gd name="T35" fmla="*/ 37 h 41"/>
                <a:gd name="T36" fmla="*/ 15 w 24"/>
                <a:gd name="T37" fmla="*/ 40 h 41"/>
                <a:gd name="T38" fmla="*/ 9 w 24"/>
                <a:gd name="T39" fmla="*/ 41 h 41"/>
                <a:gd name="T40" fmla="*/ 4 w 24"/>
                <a:gd name="T41" fmla="*/ 40 h 41"/>
                <a:gd name="T42" fmla="*/ 0 w 24"/>
                <a:gd name="T43" fmla="*/ 39 h 41"/>
                <a:gd name="T44" fmla="*/ 2 w 24"/>
                <a:gd name="T45" fmla="*/ 33 h 41"/>
                <a:gd name="T46" fmla="*/ 5 w 24"/>
                <a:gd name="T47" fmla="*/ 34 h 41"/>
                <a:gd name="T48" fmla="*/ 9 w 24"/>
                <a:gd name="T49"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4"/>
                  </a:moveTo>
                  <a:cubicBezTo>
                    <a:pt x="11" y="34"/>
                    <a:pt x="13" y="33"/>
                    <a:pt x="14" y="32"/>
                  </a:cubicBezTo>
                  <a:cubicBezTo>
                    <a:pt x="16" y="31"/>
                    <a:pt x="16" y="29"/>
                    <a:pt x="16" y="27"/>
                  </a:cubicBezTo>
                  <a:cubicBezTo>
                    <a:pt x="16" y="25"/>
                    <a:pt x="16" y="23"/>
                    <a:pt x="14" y="22"/>
                  </a:cubicBezTo>
                  <a:cubicBezTo>
                    <a:pt x="12" y="21"/>
                    <a:pt x="10" y="20"/>
                    <a:pt x="7" y="20"/>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4"/>
                    <a:pt x="9" y="14"/>
                    <a:pt x="9" y="14"/>
                  </a:cubicBezTo>
                  <a:cubicBezTo>
                    <a:pt x="12" y="14"/>
                    <a:pt x="12" y="14"/>
                    <a:pt x="12" y="14"/>
                  </a:cubicBezTo>
                  <a:cubicBezTo>
                    <a:pt x="13" y="14"/>
                    <a:pt x="15" y="15"/>
                    <a:pt x="17" y="15"/>
                  </a:cubicBezTo>
                  <a:cubicBezTo>
                    <a:pt x="18" y="16"/>
                    <a:pt x="20" y="17"/>
                    <a:pt x="21" y="18"/>
                  </a:cubicBezTo>
                  <a:cubicBezTo>
                    <a:pt x="22" y="19"/>
                    <a:pt x="22" y="20"/>
                    <a:pt x="23" y="22"/>
                  </a:cubicBezTo>
                  <a:cubicBezTo>
                    <a:pt x="24" y="23"/>
                    <a:pt x="24" y="25"/>
                    <a:pt x="24" y="27"/>
                  </a:cubicBezTo>
                  <a:cubicBezTo>
                    <a:pt x="24" y="29"/>
                    <a:pt x="24" y="31"/>
                    <a:pt x="23" y="33"/>
                  </a:cubicBezTo>
                  <a:cubicBezTo>
                    <a:pt x="22" y="35"/>
                    <a:pt x="21" y="36"/>
                    <a:pt x="20" y="37"/>
                  </a:cubicBezTo>
                  <a:cubicBezTo>
                    <a:pt x="18" y="38"/>
                    <a:pt x="17" y="39"/>
                    <a:pt x="15" y="40"/>
                  </a:cubicBezTo>
                  <a:cubicBezTo>
                    <a:pt x="13" y="40"/>
                    <a:pt x="11" y="41"/>
                    <a:pt x="9" y="41"/>
                  </a:cubicBezTo>
                  <a:cubicBezTo>
                    <a:pt x="7" y="41"/>
                    <a:pt x="5" y="41"/>
                    <a:pt x="4" y="40"/>
                  </a:cubicBezTo>
                  <a:cubicBezTo>
                    <a:pt x="2" y="40"/>
                    <a:pt x="1" y="40"/>
                    <a:pt x="0" y="39"/>
                  </a:cubicBezTo>
                  <a:cubicBezTo>
                    <a:pt x="2" y="33"/>
                    <a:pt x="2" y="33"/>
                    <a:pt x="2" y="33"/>
                  </a:cubicBezTo>
                  <a:cubicBezTo>
                    <a:pt x="3" y="33"/>
                    <a:pt x="4" y="34"/>
                    <a:pt x="5" y="34"/>
                  </a:cubicBezTo>
                  <a:cubicBezTo>
                    <a:pt x="6" y="34"/>
                    <a:pt x="7" y="34"/>
                    <a:pt x="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26" name="Rectangle 533"/>
            <p:cNvSpPr>
              <a:spLocks noChangeArrowheads="1"/>
            </p:cNvSpPr>
            <p:nvPr/>
          </p:nvSpPr>
          <p:spPr bwMode="auto">
            <a:xfrm>
              <a:off x="2303091" y="3550519"/>
              <a:ext cx="33438" cy="141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27" name="Freeform 534"/>
            <p:cNvSpPr>
              <a:spLocks/>
            </p:cNvSpPr>
            <p:nvPr/>
          </p:nvSpPr>
          <p:spPr bwMode="auto">
            <a:xfrm>
              <a:off x="2353754" y="3500869"/>
              <a:ext cx="56743" cy="98287"/>
            </a:xfrm>
            <a:custGeom>
              <a:avLst/>
              <a:gdLst>
                <a:gd name="T0" fmla="*/ 9 w 24"/>
                <a:gd name="T1" fmla="*/ 35 h 41"/>
                <a:gd name="T2" fmla="*/ 15 w 24"/>
                <a:gd name="T3" fmla="*/ 33 h 41"/>
                <a:gd name="T4" fmla="*/ 17 w 24"/>
                <a:gd name="T5" fmla="*/ 28 h 41"/>
                <a:gd name="T6" fmla="*/ 15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10 w 24"/>
                <a:gd name="T19" fmla="*/ 7 h 41"/>
                <a:gd name="T20" fmla="*/ 10 w 24"/>
                <a:gd name="T21" fmla="*/ 15 h 41"/>
                <a:gd name="T22" fmla="*/ 12 w 24"/>
                <a:gd name="T23" fmla="*/ 15 h 41"/>
                <a:gd name="T24" fmla="*/ 17 w 24"/>
                <a:gd name="T25" fmla="*/ 16 h 41"/>
                <a:gd name="T26" fmla="*/ 21 w 24"/>
                <a:gd name="T27" fmla="*/ 19 h 41"/>
                <a:gd name="T28" fmla="*/ 24 w 24"/>
                <a:gd name="T29" fmla="*/ 23 h 41"/>
                <a:gd name="T30" fmla="*/ 24 w 24"/>
                <a:gd name="T31" fmla="*/ 28 h 41"/>
                <a:gd name="T32" fmla="*/ 23 w 24"/>
                <a:gd name="T33" fmla="*/ 34 h 41"/>
                <a:gd name="T34" fmla="*/ 20 w 24"/>
                <a:gd name="T35" fmla="*/ 38 h 41"/>
                <a:gd name="T36" fmla="*/ 15 w 24"/>
                <a:gd name="T37" fmla="*/ 41 h 41"/>
                <a:gd name="T38" fmla="*/ 9 w 24"/>
                <a:gd name="T39" fmla="*/ 41 h 41"/>
                <a:gd name="T40" fmla="*/ 4 w 24"/>
                <a:gd name="T41" fmla="*/ 41 h 41"/>
                <a:gd name="T42" fmla="*/ 0 w 24"/>
                <a:gd name="T43" fmla="*/ 40 h 41"/>
                <a:gd name="T44" fmla="*/ 2 w 24"/>
                <a:gd name="T45" fmla="*/ 34 h 41"/>
                <a:gd name="T46" fmla="*/ 5 w 24"/>
                <a:gd name="T47" fmla="*/ 35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2" y="35"/>
                    <a:pt x="14" y="34"/>
                    <a:pt x="15" y="33"/>
                  </a:cubicBezTo>
                  <a:cubicBezTo>
                    <a:pt x="16" y="32"/>
                    <a:pt x="17" y="30"/>
                    <a:pt x="17" y="28"/>
                  </a:cubicBezTo>
                  <a:cubicBezTo>
                    <a:pt x="17" y="26"/>
                    <a:pt x="16" y="24"/>
                    <a:pt x="15" y="23"/>
                  </a:cubicBezTo>
                  <a:cubicBezTo>
                    <a:pt x="13" y="22"/>
                    <a:pt x="11" y="21"/>
                    <a:pt x="8" y="21"/>
                  </a:cubicBezTo>
                  <a:cubicBezTo>
                    <a:pt x="3" y="21"/>
                    <a:pt x="3" y="21"/>
                    <a:pt x="3" y="21"/>
                  </a:cubicBezTo>
                  <a:cubicBezTo>
                    <a:pt x="3" y="0"/>
                    <a:pt x="3" y="0"/>
                    <a:pt x="3" y="0"/>
                  </a:cubicBezTo>
                  <a:cubicBezTo>
                    <a:pt x="23" y="0"/>
                    <a:pt x="23" y="0"/>
                    <a:pt x="23" y="0"/>
                  </a:cubicBezTo>
                  <a:cubicBezTo>
                    <a:pt x="23" y="7"/>
                    <a:pt x="23" y="7"/>
                    <a:pt x="23" y="7"/>
                  </a:cubicBezTo>
                  <a:cubicBezTo>
                    <a:pt x="10" y="7"/>
                    <a:pt x="10" y="7"/>
                    <a:pt x="10" y="7"/>
                  </a:cubicBezTo>
                  <a:cubicBezTo>
                    <a:pt x="10" y="15"/>
                    <a:pt x="10" y="15"/>
                    <a:pt x="10" y="15"/>
                  </a:cubicBezTo>
                  <a:cubicBezTo>
                    <a:pt x="12" y="15"/>
                    <a:pt x="12" y="15"/>
                    <a:pt x="12" y="15"/>
                  </a:cubicBezTo>
                  <a:cubicBezTo>
                    <a:pt x="14" y="15"/>
                    <a:pt x="16" y="15"/>
                    <a:pt x="17" y="16"/>
                  </a:cubicBezTo>
                  <a:cubicBezTo>
                    <a:pt x="19" y="17"/>
                    <a:pt x="20" y="17"/>
                    <a:pt x="21" y="19"/>
                  </a:cubicBezTo>
                  <a:cubicBezTo>
                    <a:pt x="22" y="20"/>
                    <a:pt x="23" y="21"/>
                    <a:pt x="24" y="23"/>
                  </a:cubicBezTo>
                  <a:cubicBezTo>
                    <a:pt x="24" y="24"/>
                    <a:pt x="24" y="26"/>
                    <a:pt x="24" y="28"/>
                  </a:cubicBezTo>
                  <a:cubicBezTo>
                    <a:pt x="24" y="30"/>
                    <a:pt x="24" y="32"/>
                    <a:pt x="23" y="34"/>
                  </a:cubicBezTo>
                  <a:cubicBezTo>
                    <a:pt x="23" y="35"/>
                    <a:pt x="21" y="37"/>
                    <a:pt x="20" y="38"/>
                  </a:cubicBezTo>
                  <a:cubicBezTo>
                    <a:pt x="19" y="39"/>
                    <a:pt x="17" y="40"/>
                    <a:pt x="15" y="41"/>
                  </a:cubicBezTo>
                  <a:cubicBezTo>
                    <a:pt x="13" y="41"/>
                    <a:pt x="11" y="41"/>
                    <a:pt x="9" y="41"/>
                  </a:cubicBezTo>
                  <a:cubicBezTo>
                    <a:pt x="8" y="41"/>
                    <a:pt x="6" y="41"/>
                    <a:pt x="4" y="41"/>
                  </a:cubicBezTo>
                  <a:cubicBezTo>
                    <a:pt x="3" y="41"/>
                    <a:pt x="1" y="40"/>
                    <a:pt x="0" y="40"/>
                  </a:cubicBezTo>
                  <a:cubicBezTo>
                    <a:pt x="2" y="34"/>
                    <a:pt x="2" y="34"/>
                    <a:pt x="2" y="34"/>
                  </a:cubicBezTo>
                  <a:cubicBezTo>
                    <a:pt x="3" y="34"/>
                    <a:pt x="4" y="34"/>
                    <a:pt x="5" y="35"/>
                  </a:cubicBezTo>
                  <a:cubicBezTo>
                    <a:pt x="6" y="35"/>
                    <a:pt x="8"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28" name="Freeform 537"/>
            <p:cNvSpPr>
              <a:spLocks/>
            </p:cNvSpPr>
            <p:nvPr/>
          </p:nvSpPr>
          <p:spPr bwMode="auto">
            <a:xfrm>
              <a:off x="3979029" y="2443021"/>
              <a:ext cx="56743" cy="98287"/>
            </a:xfrm>
            <a:custGeom>
              <a:avLst/>
              <a:gdLst>
                <a:gd name="T0" fmla="*/ 9 w 24"/>
                <a:gd name="T1" fmla="*/ 35 h 41"/>
                <a:gd name="T2" fmla="*/ 15 w 24"/>
                <a:gd name="T3" fmla="*/ 33 h 41"/>
                <a:gd name="T4" fmla="*/ 17 w 24"/>
                <a:gd name="T5" fmla="*/ 28 h 41"/>
                <a:gd name="T6" fmla="*/ 14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10 w 24"/>
                <a:gd name="T19" fmla="*/ 7 h 41"/>
                <a:gd name="T20" fmla="*/ 10 w 24"/>
                <a:gd name="T21" fmla="*/ 15 h 41"/>
                <a:gd name="T22" fmla="*/ 12 w 24"/>
                <a:gd name="T23" fmla="*/ 15 h 41"/>
                <a:gd name="T24" fmla="*/ 17 w 24"/>
                <a:gd name="T25" fmla="*/ 16 h 41"/>
                <a:gd name="T26" fmla="*/ 21 w 24"/>
                <a:gd name="T27" fmla="*/ 18 h 41"/>
                <a:gd name="T28" fmla="*/ 23 w 24"/>
                <a:gd name="T29" fmla="*/ 22 h 41"/>
                <a:gd name="T30" fmla="*/ 24 w 24"/>
                <a:gd name="T31" fmla="*/ 28 h 41"/>
                <a:gd name="T32" fmla="*/ 23 w 24"/>
                <a:gd name="T33" fmla="*/ 34 h 41"/>
                <a:gd name="T34" fmla="*/ 20 w 24"/>
                <a:gd name="T35" fmla="*/ 38 h 41"/>
                <a:gd name="T36" fmla="*/ 15 w 24"/>
                <a:gd name="T37" fmla="*/ 41 h 41"/>
                <a:gd name="T38" fmla="*/ 9 w 24"/>
                <a:gd name="T39" fmla="*/ 41 h 41"/>
                <a:gd name="T40" fmla="*/ 4 w 24"/>
                <a:gd name="T41" fmla="*/ 41 h 41"/>
                <a:gd name="T42" fmla="*/ 0 w 24"/>
                <a:gd name="T43" fmla="*/ 40 h 41"/>
                <a:gd name="T44" fmla="*/ 2 w 24"/>
                <a:gd name="T45" fmla="*/ 34 h 41"/>
                <a:gd name="T46" fmla="*/ 5 w 24"/>
                <a:gd name="T47" fmla="*/ 34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1" y="35"/>
                    <a:pt x="13" y="34"/>
                    <a:pt x="15" y="33"/>
                  </a:cubicBezTo>
                  <a:cubicBezTo>
                    <a:pt x="16" y="32"/>
                    <a:pt x="17" y="30"/>
                    <a:pt x="17" y="28"/>
                  </a:cubicBezTo>
                  <a:cubicBezTo>
                    <a:pt x="17" y="26"/>
                    <a:pt x="16" y="24"/>
                    <a:pt x="14" y="23"/>
                  </a:cubicBezTo>
                  <a:cubicBezTo>
                    <a:pt x="13" y="22"/>
                    <a:pt x="11" y="21"/>
                    <a:pt x="8" y="21"/>
                  </a:cubicBezTo>
                  <a:cubicBezTo>
                    <a:pt x="3" y="21"/>
                    <a:pt x="3" y="21"/>
                    <a:pt x="3" y="21"/>
                  </a:cubicBezTo>
                  <a:cubicBezTo>
                    <a:pt x="3" y="0"/>
                    <a:pt x="3" y="0"/>
                    <a:pt x="3" y="0"/>
                  </a:cubicBezTo>
                  <a:cubicBezTo>
                    <a:pt x="23" y="0"/>
                    <a:pt x="23" y="0"/>
                    <a:pt x="23" y="0"/>
                  </a:cubicBezTo>
                  <a:cubicBezTo>
                    <a:pt x="23" y="7"/>
                    <a:pt x="23" y="7"/>
                    <a:pt x="23" y="7"/>
                  </a:cubicBezTo>
                  <a:cubicBezTo>
                    <a:pt x="10" y="7"/>
                    <a:pt x="10" y="7"/>
                    <a:pt x="10" y="7"/>
                  </a:cubicBezTo>
                  <a:cubicBezTo>
                    <a:pt x="10" y="15"/>
                    <a:pt x="10" y="15"/>
                    <a:pt x="10" y="15"/>
                  </a:cubicBezTo>
                  <a:cubicBezTo>
                    <a:pt x="12" y="15"/>
                    <a:pt x="12" y="15"/>
                    <a:pt x="12" y="15"/>
                  </a:cubicBezTo>
                  <a:cubicBezTo>
                    <a:pt x="14" y="15"/>
                    <a:pt x="15" y="15"/>
                    <a:pt x="17" y="16"/>
                  </a:cubicBezTo>
                  <a:cubicBezTo>
                    <a:pt x="19" y="17"/>
                    <a:pt x="20" y="17"/>
                    <a:pt x="21" y="18"/>
                  </a:cubicBezTo>
                  <a:cubicBezTo>
                    <a:pt x="22" y="20"/>
                    <a:pt x="23" y="21"/>
                    <a:pt x="23" y="22"/>
                  </a:cubicBezTo>
                  <a:cubicBezTo>
                    <a:pt x="24" y="24"/>
                    <a:pt x="24" y="26"/>
                    <a:pt x="24" y="28"/>
                  </a:cubicBezTo>
                  <a:cubicBezTo>
                    <a:pt x="24" y="30"/>
                    <a:pt x="24" y="32"/>
                    <a:pt x="23" y="34"/>
                  </a:cubicBezTo>
                  <a:cubicBezTo>
                    <a:pt x="22" y="35"/>
                    <a:pt x="21" y="37"/>
                    <a:pt x="20" y="38"/>
                  </a:cubicBezTo>
                  <a:cubicBezTo>
                    <a:pt x="19" y="39"/>
                    <a:pt x="17" y="40"/>
                    <a:pt x="15" y="41"/>
                  </a:cubicBezTo>
                  <a:cubicBezTo>
                    <a:pt x="13" y="41"/>
                    <a:pt x="11" y="41"/>
                    <a:pt x="9" y="41"/>
                  </a:cubicBezTo>
                  <a:cubicBezTo>
                    <a:pt x="7" y="41"/>
                    <a:pt x="6" y="41"/>
                    <a:pt x="4" y="41"/>
                  </a:cubicBezTo>
                  <a:cubicBezTo>
                    <a:pt x="3" y="41"/>
                    <a:pt x="1" y="40"/>
                    <a:pt x="0" y="40"/>
                  </a:cubicBezTo>
                  <a:cubicBezTo>
                    <a:pt x="2" y="34"/>
                    <a:pt x="2" y="34"/>
                    <a:pt x="2" y="34"/>
                  </a:cubicBezTo>
                  <a:cubicBezTo>
                    <a:pt x="3" y="34"/>
                    <a:pt x="4" y="34"/>
                    <a:pt x="5" y="34"/>
                  </a:cubicBezTo>
                  <a:cubicBezTo>
                    <a:pt x="6" y="35"/>
                    <a:pt x="7"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29" name="Freeform 538"/>
            <p:cNvSpPr>
              <a:spLocks/>
            </p:cNvSpPr>
            <p:nvPr/>
          </p:nvSpPr>
          <p:spPr bwMode="auto">
            <a:xfrm>
              <a:off x="4984187" y="1638490"/>
              <a:ext cx="59783" cy="61809"/>
            </a:xfrm>
            <a:custGeom>
              <a:avLst/>
              <a:gdLst>
                <a:gd name="T0" fmla="*/ 0 w 59"/>
                <a:gd name="T1" fmla="*/ 24 h 61"/>
                <a:gd name="T2" fmla="*/ 21 w 59"/>
                <a:gd name="T3" fmla="*/ 24 h 61"/>
                <a:gd name="T4" fmla="*/ 21 w 59"/>
                <a:gd name="T5" fmla="*/ 0 h 61"/>
                <a:gd name="T6" fmla="*/ 38 w 59"/>
                <a:gd name="T7" fmla="*/ 0 h 61"/>
                <a:gd name="T8" fmla="*/ 38 w 59"/>
                <a:gd name="T9" fmla="*/ 24 h 61"/>
                <a:gd name="T10" fmla="*/ 59 w 59"/>
                <a:gd name="T11" fmla="*/ 24 h 61"/>
                <a:gd name="T12" fmla="*/ 59 w 59"/>
                <a:gd name="T13" fmla="*/ 38 h 61"/>
                <a:gd name="T14" fmla="*/ 38 w 59"/>
                <a:gd name="T15" fmla="*/ 38 h 61"/>
                <a:gd name="T16" fmla="*/ 38 w 59"/>
                <a:gd name="T17" fmla="*/ 61 h 61"/>
                <a:gd name="T18" fmla="*/ 21 w 59"/>
                <a:gd name="T19" fmla="*/ 61 h 61"/>
                <a:gd name="T20" fmla="*/ 21 w 59"/>
                <a:gd name="T21" fmla="*/ 38 h 61"/>
                <a:gd name="T22" fmla="*/ 0 w 59"/>
                <a:gd name="T23" fmla="*/ 38 h 61"/>
                <a:gd name="T24" fmla="*/ 0 w 59"/>
                <a:gd name="T25" fmla="*/ 2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1">
                  <a:moveTo>
                    <a:pt x="0" y="24"/>
                  </a:moveTo>
                  <a:lnTo>
                    <a:pt x="21" y="24"/>
                  </a:lnTo>
                  <a:lnTo>
                    <a:pt x="21" y="0"/>
                  </a:lnTo>
                  <a:lnTo>
                    <a:pt x="38" y="0"/>
                  </a:lnTo>
                  <a:lnTo>
                    <a:pt x="38" y="24"/>
                  </a:lnTo>
                  <a:lnTo>
                    <a:pt x="59" y="24"/>
                  </a:lnTo>
                  <a:lnTo>
                    <a:pt x="59" y="38"/>
                  </a:lnTo>
                  <a:lnTo>
                    <a:pt x="38" y="38"/>
                  </a:lnTo>
                  <a:lnTo>
                    <a:pt x="38" y="61"/>
                  </a:lnTo>
                  <a:lnTo>
                    <a:pt x="21" y="61"/>
                  </a:lnTo>
                  <a:lnTo>
                    <a:pt x="21" y="38"/>
                  </a:lnTo>
                  <a:lnTo>
                    <a:pt x="0" y="38"/>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30" name="Freeform 539"/>
            <p:cNvSpPr>
              <a:spLocks/>
            </p:cNvSpPr>
            <p:nvPr/>
          </p:nvSpPr>
          <p:spPr bwMode="auto">
            <a:xfrm>
              <a:off x="5060182" y="1617211"/>
              <a:ext cx="57756" cy="98287"/>
            </a:xfrm>
            <a:custGeom>
              <a:avLst/>
              <a:gdLst>
                <a:gd name="T0" fmla="*/ 23 w 24"/>
                <a:gd name="T1" fmla="*/ 11 h 41"/>
                <a:gd name="T2" fmla="*/ 22 w 24"/>
                <a:gd name="T3" fmla="*/ 17 h 41"/>
                <a:gd name="T4" fmla="*/ 19 w 24"/>
                <a:gd name="T5" fmla="*/ 23 h 41"/>
                <a:gd name="T6" fmla="*/ 16 w 24"/>
                <a:gd name="T7" fmla="*/ 28 h 41"/>
                <a:gd name="T8" fmla="*/ 12 w 24"/>
                <a:gd name="T9" fmla="*/ 33 h 41"/>
                <a:gd name="T10" fmla="*/ 9 w 24"/>
                <a:gd name="T11" fmla="*/ 35 h 41"/>
                <a:gd name="T12" fmla="*/ 9 w 24"/>
                <a:gd name="T13" fmla="*/ 36 h 41"/>
                <a:gd name="T14" fmla="*/ 13 w 24"/>
                <a:gd name="T15" fmla="*/ 35 h 41"/>
                <a:gd name="T16" fmla="*/ 24 w 24"/>
                <a:gd name="T17" fmla="*/ 35 h 41"/>
                <a:gd name="T18" fmla="*/ 24 w 24"/>
                <a:gd name="T19" fmla="*/ 41 h 41"/>
                <a:gd name="T20" fmla="*/ 0 w 24"/>
                <a:gd name="T21" fmla="*/ 41 h 41"/>
                <a:gd name="T22" fmla="*/ 0 w 24"/>
                <a:gd name="T23" fmla="*/ 37 h 41"/>
                <a:gd name="T24" fmla="*/ 3 w 24"/>
                <a:gd name="T25" fmla="*/ 34 h 41"/>
                <a:gd name="T26" fmla="*/ 6 w 24"/>
                <a:gd name="T27" fmla="*/ 30 h 41"/>
                <a:gd name="T28" fmla="*/ 10 w 24"/>
                <a:gd name="T29" fmla="*/ 25 h 41"/>
                <a:gd name="T30" fmla="*/ 13 w 24"/>
                <a:gd name="T31" fmla="*/ 21 h 41"/>
                <a:gd name="T32" fmla="*/ 15 w 24"/>
                <a:gd name="T33" fmla="*/ 16 h 41"/>
                <a:gd name="T34" fmla="*/ 16 w 24"/>
                <a:gd name="T35" fmla="*/ 12 h 41"/>
                <a:gd name="T36" fmla="*/ 14 w 24"/>
                <a:gd name="T37" fmla="*/ 8 h 41"/>
                <a:gd name="T38" fmla="*/ 10 w 24"/>
                <a:gd name="T39" fmla="*/ 7 h 41"/>
                <a:gd name="T40" fmla="*/ 6 w 24"/>
                <a:gd name="T41" fmla="*/ 7 h 41"/>
                <a:gd name="T42" fmla="*/ 3 w 24"/>
                <a:gd name="T43" fmla="*/ 9 h 41"/>
                <a:gd name="T44" fmla="*/ 0 w 24"/>
                <a:gd name="T45" fmla="*/ 4 h 41"/>
                <a:gd name="T46" fmla="*/ 5 w 24"/>
                <a:gd name="T47" fmla="*/ 1 h 41"/>
                <a:gd name="T48" fmla="*/ 12 w 24"/>
                <a:gd name="T49" fmla="*/ 0 h 41"/>
                <a:gd name="T50" fmla="*/ 16 w 24"/>
                <a:gd name="T51" fmla="*/ 1 h 41"/>
                <a:gd name="T52" fmla="*/ 20 w 24"/>
                <a:gd name="T53" fmla="*/ 3 h 41"/>
                <a:gd name="T54" fmla="*/ 22 w 24"/>
                <a:gd name="T55" fmla="*/ 6 h 41"/>
                <a:gd name="T56" fmla="*/ 23 w 24"/>
                <a:gd name="T57"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41">
                  <a:moveTo>
                    <a:pt x="23" y="11"/>
                  </a:moveTo>
                  <a:cubicBezTo>
                    <a:pt x="23" y="13"/>
                    <a:pt x="23" y="15"/>
                    <a:pt x="22" y="17"/>
                  </a:cubicBezTo>
                  <a:cubicBezTo>
                    <a:pt x="21" y="19"/>
                    <a:pt x="20" y="21"/>
                    <a:pt x="19" y="23"/>
                  </a:cubicBezTo>
                  <a:cubicBezTo>
                    <a:pt x="18" y="24"/>
                    <a:pt x="17" y="26"/>
                    <a:pt x="16" y="28"/>
                  </a:cubicBezTo>
                  <a:cubicBezTo>
                    <a:pt x="14" y="30"/>
                    <a:pt x="13" y="32"/>
                    <a:pt x="12" y="33"/>
                  </a:cubicBezTo>
                  <a:cubicBezTo>
                    <a:pt x="9" y="35"/>
                    <a:pt x="9" y="35"/>
                    <a:pt x="9" y="35"/>
                  </a:cubicBezTo>
                  <a:cubicBezTo>
                    <a:pt x="9" y="36"/>
                    <a:pt x="9" y="36"/>
                    <a:pt x="9" y="36"/>
                  </a:cubicBezTo>
                  <a:cubicBezTo>
                    <a:pt x="13" y="35"/>
                    <a:pt x="13" y="35"/>
                    <a:pt x="13" y="35"/>
                  </a:cubicBezTo>
                  <a:cubicBezTo>
                    <a:pt x="24" y="35"/>
                    <a:pt x="24" y="35"/>
                    <a:pt x="24" y="35"/>
                  </a:cubicBezTo>
                  <a:cubicBezTo>
                    <a:pt x="24" y="41"/>
                    <a:pt x="24" y="41"/>
                    <a:pt x="24" y="41"/>
                  </a:cubicBezTo>
                  <a:cubicBezTo>
                    <a:pt x="0" y="41"/>
                    <a:pt x="0" y="41"/>
                    <a:pt x="0" y="41"/>
                  </a:cubicBezTo>
                  <a:cubicBezTo>
                    <a:pt x="0" y="37"/>
                    <a:pt x="0" y="37"/>
                    <a:pt x="0" y="37"/>
                  </a:cubicBezTo>
                  <a:cubicBezTo>
                    <a:pt x="1" y="36"/>
                    <a:pt x="2" y="35"/>
                    <a:pt x="3" y="34"/>
                  </a:cubicBezTo>
                  <a:cubicBezTo>
                    <a:pt x="4" y="33"/>
                    <a:pt x="5" y="31"/>
                    <a:pt x="6" y="30"/>
                  </a:cubicBezTo>
                  <a:cubicBezTo>
                    <a:pt x="8" y="28"/>
                    <a:pt x="9" y="27"/>
                    <a:pt x="10" y="25"/>
                  </a:cubicBezTo>
                  <a:cubicBezTo>
                    <a:pt x="11" y="24"/>
                    <a:pt x="12" y="22"/>
                    <a:pt x="13" y="21"/>
                  </a:cubicBezTo>
                  <a:cubicBezTo>
                    <a:pt x="14" y="19"/>
                    <a:pt x="14" y="18"/>
                    <a:pt x="15" y="16"/>
                  </a:cubicBezTo>
                  <a:cubicBezTo>
                    <a:pt x="15" y="15"/>
                    <a:pt x="16" y="13"/>
                    <a:pt x="16" y="12"/>
                  </a:cubicBezTo>
                  <a:cubicBezTo>
                    <a:pt x="16" y="11"/>
                    <a:pt x="15" y="9"/>
                    <a:pt x="14" y="8"/>
                  </a:cubicBezTo>
                  <a:cubicBezTo>
                    <a:pt x="13" y="7"/>
                    <a:pt x="12" y="7"/>
                    <a:pt x="10" y="7"/>
                  </a:cubicBezTo>
                  <a:cubicBezTo>
                    <a:pt x="9" y="7"/>
                    <a:pt x="8" y="7"/>
                    <a:pt x="6" y="7"/>
                  </a:cubicBezTo>
                  <a:cubicBezTo>
                    <a:pt x="5" y="8"/>
                    <a:pt x="4" y="9"/>
                    <a:pt x="3" y="9"/>
                  </a:cubicBezTo>
                  <a:cubicBezTo>
                    <a:pt x="0" y="4"/>
                    <a:pt x="0" y="4"/>
                    <a:pt x="0" y="4"/>
                  </a:cubicBezTo>
                  <a:cubicBezTo>
                    <a:pt x="2" y="3"/>
                    <a:pt x="3" y="2"/>
                    <a:pt x="5" y="1"/>
                  </a:cubicBezTo>
                  <a:cubicBezTo>
                    <a:pt x="7" y="0"/>
                    <a:pt x="9" y="0"/>
                    <a:pt x="12" y="0"/>
                  </a:cubicBezTo>
                  <a:cubicBezTo>
                    <a:pt x="13" y="0"/>
                    <a:pt x="15" y="0"/>
                    <a:pt x="16" y="1"/>
                  </a:cubicBezTo>
                  <a:cubicBezTo>
                    <a:pt x="18" y="1"/>
                    <a:pt x="19" y="2"/>
                    <a:pt x="20" y="3"/>
                  </a:cubicBezTo>
                  <a:cubicBezTo>
                    <a:pt x="21" y="4"/>
                    <a:pt x="22" y="5"/>
                    <a:pt x="22" y="6"/>
                  </a:cubicBezTo>
                  <a:cubicBezTo>
                    <a:pt x="23" y="7"/>
                    <a:pt x="23" y="9"/>
                    <a:pt x="23"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31" name="Freeform 540"/>
            <p:cNvSpPr>
              <a:spLocks/>
            </p:cNvSpPr>
            <p:nvPr/>
          </p:nvSpPr>
          <p:spPr bwMode="auto">
            <a:xfrm>
              <a:off x="5137190" y="1619238"/>
              <a:ext cx="57756" cy="98287"/>
            </a:xfrm>
            <a:custGeom>
              <a:avLst/>
              <a:gdLst>
                <a:gd name="T0" fmla="*/ 9 w 24"/>
                <a:gd name="T1" fmla="*/ 34 h 41"/>
                <a:gd name="T2" fmla="*/ 15 w 24"/>
                <a:gd name="T3" fmla="*/ 33 h 41"/>
                <a:gd name="T4" fmla="*/ 17 w 24"/>
                <a:gd name="T5" fmla="*/ 27 h 41"/>
                <a:gd name="T6" fmla="*/ 15 w 24"/>
                <a:gd name="T7" fmla="*/ 22 h 41"/>
                <a:gd name="T8" fmla="*/ 8 w 24"/>
                <a:gd name="T9" fmla="*/ 21 h 41"/>
                <a:gd name="T10" fmla="*/ 3 w 24"/>
                <a:gd name="T11" fmla="*/ 21 h 41"/>
                <a:gd name="T12" fmla="*/ 3 w 24"/>
                <a:gd name="T13" fmla="*/ 0 h 41"/>
                <a:gd name="T14" fmla="*/ 23 w 24"/>
                <a:gd name="T15" fmla="*/ 0 h 41"/>
                <a:gd name="T16" fmla="*/ 23 w 24"/>
                <a:gd name="T17" fmla="*/ 7 h 41"/>
                <a:gd name="T18" fmla="*/ 10 w 24"/>
                <a:gd name="T19" fmla="*/ 7 h 41"/>
                <a:gd name="T20" fmla="*/ 10 w 24"/>
                <a:gd name="T21" fmla="*/ 15 h 41"/>
                <a:gd name="T22" fmla="*/ 12 w 24"/>
                <a:gd name="T23" fmla="*/ 14 h 41"/>
                <a:gd name="T24" fmla="*/ 17 w 24"/>
                <a:gd name="T25" fmla="*/ 15 h 41"/>
                <a:gd name="T26" fmla="*/ 21 w 24"/>
                <a:gd name="T27" fmla="*/ 18 h 41"/>
                <a:gd name="T28" fmla="*/ 24 w 24"/>
                <a:gd name="T29" fmla="*/ 22 h 41"/>
                <a:gd name="T30" fmla="*/ 24 w 24"/>
                <a:gd name="T31" fmla="*/ 27 h 41"/>
                <a:gd name="T32" fmla="*/ 23 w 24"/>
                <a:gd name="T33" fmla="*/ 33 h 41"/>
                <a:gd name="T34" fmla="*/ 20 w 24"/>
                <a:gd name="T35" fmla="*/ 38 h 41"/>
                <a:gd name="T36" fmla="*/ 15 w 24"/>
                <a:gd name="T37" fmla="*/ 40 h 41"/>
                <a:gd name="T38" fmla="*/ 9 w 24"/>
                <a:gd name="T39" fmla="*/ 41 h 41"/>
                <a:gd name="T40" fmla="*/ 4 w 24"/>
                <a:gd name="T41" fmla="*/ 41 h 41"/>
                <a:gd name="T42" fmla="*/ 0 w 24"/>
                <a:gd name="T43" fmla="*/ 39 h 41"/>
                <a:gd name="T44" fmla="*/ 2 w 24"/>
                <a:gd name="T45" fmla="*/ 33 h 41"/>
                <a:gd name="T46" fmla="*/ 5 w 24"/>
                <a:gd name="T47" fmla="*/ 34 h 41"/>
                <a:gd name="T48" fmla="*/ 9 w 24"/>
                <a:gd name="T49"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4"/>
                  </a:moveTo>
                  <a:cubicBezTo>
                    <a:pt x="12" y="34"/>
                    <a:pt x="14" y="34"/>
                    <a:pt x="15" y="33"/>
                  </a:cubicBezTo>
                  <a:cubicBezTo>
                    <a:pt x="16" y="31"/>
                    <a:pt x="17" y="30"/>
                    <a:pt x="17" y="27"/>
                  </a:cubicBezTo>
                  <a:cubicBezTo>
                    <a:pt x="17" y="25"/>
                    <a:pt x="16" y="23"/>
                    <a:pt x="15" y="22"/>
                  </a:cubicBezTo>
                  <a:cubicBezTo>
                    <a:pt x="13" y="21"/>
                    <a:pt x="11" y="21"/>
                    <a:pt x="8" y="21"/>
                  </a:cubicBezTo>
                  <a:cubicBezTo>
                    <a:pt x="3" y="21"/>
                    <a:pt x="3" y="21"/>
                    <a:pt x="3" y="21"/>
                  </a:cubicBezTo>
                  <a:cubicBezTo>
                    <a:pt x="3" y="0"/>
                    <a:pt x="3" y="0"/>
                    <a:pt x="3" y="0"/>
                  </a:cubicBezTo>
                  <a:cubicBezTo>
                    <a:pt x="23" y="0"/>
                    <a:pt x="23" y="0"/>
                    <a:pt x="23" y="0"/>
                  </a:cubicBezTo>
                  <a:cubicBezTo>
                    <a:pt x="23" y="7"/>
                    <a:pt x="23" y="7"/>
                    <a:pt x="23" y="7"/>
                  </a:cubicBezTo>
                  <a:cubicBezTo>
                    <a:pt x="10" y="7"/>
                    <a:pt x="10" y="7"/>
                    <a:pt x="10" y="7"/>
                  </a:cubicBezTo>
                  <a:cubicBezTo>
                    <a:pt x="10" y="15"/>
                    <a:pt x="10" y="15"/>
                    <a:pt x="10" y="15"/>
                  </a:cubicBezTo>
                  <a:cubicBezTo>
                    <a:pt x="12" y="14"/>
                    <a:pt x="12" y="14"/>
                    <a:pt x="12" y="14"/>
                  </a:cubicBezTo>
                  <a:cubicBezTo>
                    <a:pt x="14" y="15"/>
                    <a:pt x="16" y="15"/>
                    <a:pt x="17" y="15"/>
                  </a:cubicBezTo>
                  <a:cubicBezTo>
                    <a:pt x="19" y="16"/>
                    <a:pt x="20" y="17"/>
                    <a:pt x="21" y="18"/>
                  </a:cubicBezTo>
                  <a:cubicBezTo>
                    <a:pt x="22" y="19"/>
                    <a:pt x="23" y="20"/>
                    <a:pt x="24" y="22"/>
                  </a:cubicBezTo>
                  <a:cubicBezTo>
                    <a:pt x="24" y="24"/>
                    <a:pt x="24" y="25"/>
                    <a:pt x="24" y="27"/>
                  </a:cubicBezTo>
                  <a:cubicBezTo>
                    <a:pt x="24" y="29"/>
                    <a:pt x="24" y="31"/>
                    <a:pt x="23" y="33"/>
                  </a:cubicBezTo>
                  <a:cubicBezTo>
                    <a:pt x="23" y="35"/>
                    <a:pt x="21" y="36"/>
                    <a:pt x="20" y="38"/>
                  </a:cubicBezTo>
                  <a:cubicBezTo>
                    <a:pt x="19" y="39"/>
                    <a:pt x="17" y="40"/>
                    <a:pt x="15" y="40"/>
                  </a:cubicBezTo>
                  <a:cubicBezTo>
                    <a:pt x="13" y="41"/>
                    <a:pt x="11" y="41"/>
                    <a:pt x="9" y="41"/>
                  </a:cubicBezTo>
                  <a:cubicBezTo>
                    <a:pt x="8" y="41"/>
                    <a:pt x="6" y="41"/>
                    <a:pt x="4" y="41"/>
                  </a:cubicBezTo>
                  <a:cubicBezTo>
                    <a:pt x="3" y="40"/>
                    <a:pt x="1" y="40"/>
                    <a:pt x="0" y="39"/>
                  </a:cubicBezTo>
                  <a:cubicBezTo>
                    <a:pt x="2" y="33"/>
                    <a:pt x="2" y="33"/>
                    <a:pt x="2" y="33"/>
                  </a:cubicBezTo>
                  <a:cubicBezTo>
                    <a:pt x="3" y="34"/>
                    <a:pt x="4" y="34"/>
                    <a:pt x="5" y="34"/>
                  </a:cubicBezTo>
                  <a:cubicBezTo>
                    <a:pt x="6" y="34"/>
                    <a:pt x="8" y="34"/>
                    <a:pt x="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32" name="Freeform 544"/>
            <p:cNvSpPr>
              <a:spLocks/>
            </p:cNvSpPr>
            <p:nvPr/>
          </p:nvSpPr>
          <p:spPr bwMode="auto">
            <a:xfrm>
              <a:off x="2392258" y="2435928"/>
              <a:ext cx="59783" cy="61809"/>
            </a:xfrm>
            <a:custGeom>
              <a:avLst/>
              <a:gdLst>
                <a:gd name="T0" fmla="*/ 0 w 59"/>
                <a:gd name="T1" fmla="*/ 23 h 61"/>
                <a:gd name="T2" fmla="*/ 21 w 59"/>
                <a:gd name="T3" fmla="*/ 23 h 61"/>
                <a:gd name="T4" fmla="*/ 21 w 59"/>
                <a:gd name="T5" fmla="*/ 0 h 61"/>
                <a:gd name="T6" fmla="*/ 37 w 59"/>
                <a:gd name="T7" fmla="*/ 0 h 61"/>
                <a:gd name="T8" fmla="*/ 37 w 59"/>
                <a:gd name="T9" fmla="*/ 23 h 61"/>
                <a:gd name="T10" fmla="*/ 59 w 59"/>
                <a:gd name="T11" fmla="*/ 23 h 61"/>
                <a:gd name="T12" fmla="*/ 59 w 59"/>
                <a:gd name="T13" fmla="*/ 37 h 61"/>
                <a:gd name="T14" fmla="*/ 37 w 59"/>
                <a:gd name="T15" fmla="*/ 37 h 61"/>
                <a:gd name="T16" fmla="*/ 37 w 59"/>
                <a:gd name="T17" fmla="*/ 61 h 61"/>
                <a:gd name="T18" fmla="*/ 21 w 59"/>
                <a:gd name="T19" fmla="*/ 61 h 61"/>
                <a:gd name="T20" fmla="*/ 21 w 59"/>
                <a:gd name="T21" fmla="*/ 37 h 61"/>
                <a:gd name="T22" fmla="*/ 0 w 59"/>
                <a:gd name="T23" fmla="*/ 37 h 61"/>
                <a:gd name="T24" fmla="*/ 0 w 59"/>
                <a:gd name="T25"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1">
                  <a:moveTo>
                    <a:pt x="0" y="23"/>
                  </a:moveTo>
                  <a:lnTo>
                    <a:pt x="21" y="23"/>
                  </a:lnTo>
                  <a:lnTo>
                    <a:pt x="21" y="0"/>
                  </a:lnTo>
                  <a:lnTo>
                    <a:pt x="37" y="0"/>
                  </a:lnTo>
                  <a:lnTo>
                    <a:pt x="37" y="23"/>
                  </a:lnTo>
                  <a:lnTo>
                    <a:pt x="59" y="23"/>
                  </a:lnTo>
                  <a:lnTo>
                    <a:pt x="59" y="37"/>
                  </a:lnTo>
                  <a:lnTo>
                    <a:pt x="37" y="37"/>
                  </a:lnTo>
                  <a:lnTo>
                    <a:pt x="37" y="61"/>
                  </a:lnTo>
                  <a:lnTo>
                    <a:pt x="21" y="61"/>
                  </a:lnTo>
                  <a:lnTo>
                    <a:pt x="21" y="37"/>
                  </a:lnTo>
                  <a:lnTo>
                    <a:pt x="0" y="37"/>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33" name="Freeform 545"/>
            <p:cNvSpPr>
              <a:spLocks/>
            </p:cNvSpPr>
            <p:nvPr/>
          </p:nvSpPr>
          <p:spPr bwMode="auto">
            <a:xfrm>
              <a:off x="2468253" y="2416676"/>
              <a:ext cx="57756" cy="98287"/>
            </a:xfrm>
            <a:custGeom>
              <a:avLst/>
              <a:gdLst>
                <a:gd name="T0" fmla="*/ 9 w 24"/>
                <a:gd name="T1" fmla="*/ 35 h 41"/>
                <a:gd name="T2" fmla="*/ 15 w 24"/>
                <a:gd name="T3" fmla="*/ 33 h 41"/>
                <a:gd name="T4" fmla="*/ 17 w 24"/>
                <a:gd name="T5" fmla="*/ 29 h 41"/>
                <a:gd name="T6" fmla="*/ 15 w 24"/>
                <a:gd name="T7" fmla="*/ 24 h 41"/>
                <a:gd name="T8" fmla="*/ 9 w 24"/>
                <a:gd name="T9" fmla="*/ 22 h 41"/>
                <a:gd name="T10" fmla="*/ 4 w 24"/>
                <a:gd name="T11" fmla="*/ 22 h 41"/>
                <a:gd name="T12" fmla="*/ 4 w 24"/>
                <a:gd name="T13" fmla="*/ 18 h 41"/>
                <a:gd name="T14" fmla="*/ 11 w 24"/>
                <a:gd name="T15" fmla="*/ 9 h 41"/>
                <a:gd name="T16" fmla="*/ 15 w 24"/>
                <a:gd name="T17" fmla="*/ 6 h 41"/>
                <a:gd name="T18" fmla="*/ 10 w 24"/>
                <a:gd name="T19" fmla="*/ 7 h 41"/>
                <a:gd name="T20" fmla="*/ 0 w 24"/>
                <a:gd name="T21" fmla="*/ 7 h 41"/>
                <a:gd name="T22" fmla="*/ 0 w 24"/>
                <a:gd name="T23" fmla="*/ 0 h 41"/>
                <a:gd name="T24" fmla="*/ 22 w 24"/>
                <a:gd name="T25" fmla="*/ 0 h 41"/>
                <a:gd name="T26" fmla="*/ 22 w 24"/>
                <a:gd name="T27" fmla="*/ 4 h 41"/>
                <a:gd name="T28" fmla="*/ 14 w 24"/>
                <a:gd name="T29" fmla="*/ 15 h 41"/>
                <a:gd name="T30" fmla="*/ 12 w 24"/>
                <a:gd name="T31" fmla="*/ 17 h 41"/>
                <a:gd name="T32" fmla="*/ 12 w 24"/>
                <a:gd name="T33" fmla="*/ 17 h 41"/>
                <a:gd name="T34" fmla="*/ 14 w 24"/>
                <a:gd name="T35" fmla="*/ 17 h 41"/>
                <a:gd name="T36" fmla="*/ 18 w 24"/>
                <a:gd name="T37" fmla="*/ 18 h 41"/>
                <a:gd name="T38" fmla="*/ 21 w 24"/>
                <a:gd name="T39" fmla="*/ 20 h 41"/>
                <a:gd name="T40" fmla="*/ 23 w 24"/>
                <a:gd name="T41" fmla="*/ 23 h 41"/>
                <a:gd name="T42" fmla="*/ 24 w 24"/>
                <a:gd name="T43" fmla="*/ 28 h 41"/>
                <a:gd name="T44" fmla="*/ 23 w 24"/>
                <a:gd name="T45" fmla="*/ 34 h 41"/>
                <a:gd name="T46" fmla="*/ 20 w 24"/>
                <a:gd name="T47" fmla="*/ 38 h 41"/>
                <a:gd name="T48" fmla="*/ 15 w 24"/>
                <a:gd name="T49" fmla="*/ 41 h 41"/>
                <a:gd name="T50" fmla="*/ 10 w 24"/>
                <a:gd name="T51" fmla="*/ 41 h 41"/>
                <a:gd name="T52" fmla="*/ 4 w 24"/>
                <a:gd name="T53" fmla="*/ 41 h 41"/>
                <a:gd name="T54" fmla="*/ 0 w 24"/>
                <a:gd name="T55" fmla="*/ 40 h 41"/>
                <a:gd name="T56" fmla="*/ 2 w 24"/>
                <a:gd name="T57" fmla="*/ 33 h 41"/>
                <a:gd name="T58" fmla="*/ 5 w 24"/>
                <a:gd name="T59" fmla="*/ 35 h 41"/>
                <a:gd name="T60" fmla="*/ 9 w 24"/>
                <a:gd name="T61"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 h="41">
                  <a:moveTo>
                    <a:pt x="9" y="35"/>
                  </a:moveTo>
                  <a:cubicBezTo>
                    <a:pt x="12" y="35"/>
                    <a:pt x="14" y="34"/>
                    <a:pt x="15" y="33"/>
                  </a:cubicBezTo>
                  <a:cubicBezTo>
                    <a:pt x="16" y="32"/>
                    <a:pt x="17" y="30"/>
                    <a:pt x="17" y="29"/>
                  </a:cubicBezTo>
                  <a:cubicBezTo>
                    <a:pt x="17" y="26"/>
                    <a:pt x="16" y="25"/>
                    <a:pt x="15" y="24"/>
                  </a:cubicBezTo>
                  <a:cubicBezTo>
                    <a:pt x="13" y="23"/>
                    <a:pt x="11" y="22"/>
                    <a:pt x="9" y="22"/>
                  </a:cubicBezTo>
                  <a:cubicBezTo>
                    <a:pt x="4" y="22"/>
                    <a:pt x="4" y="22"/>
                    <a:pt x="4" y="22"/>
                  </a:cubicBezTo>
                  <a:cubicBezTo>
                    <a:pt x="4" y="18"/>
                    <a:pt x="4" y="18"/>
                    <a:pt x="4" y="18"/>
                  </a:cubicBezTo>
                  <a:cubicBezTo>
                    <a:pt x="11" y="9"/>
                    <a:pt x="11" y="9"/>
                    <a:pt x="11" y="9"/>
                  </a:cubicBezTo>
                  <a:cubicBezTo>
                    <a:pt x="15" y="6"/>
                    <a:pt x="15" y="6"/>
                    <a:pt x="15" y="6"/>
                  </a:cubicBezTo>
                  <a:cubicBezTo>
                    <a:pt x="10" y="7"/>
                    <a:pt x="10" y="7"/>
                    <a:pt x="10" y="7"/>
                  </a:cubicBezTo>
                  <a:cubicBezTo>
                    <a:pt x="0" y="7"/>
                    <a:pt x="0" y="7"/>
                    <a:pt x="0" y="7"/>
                  </a:cubicBezTo>
                  <a:cubicBezTo>
                    <a:pt x="0" y="0"/>
                    <a:pt x="0" y="0"/>
                    <a:pt x="0" y="0"/>
                  </a:cubicBezTo>
                  <a:cubicBezTo>
                    <a:pt x="22" y="0"/>
                    <a:pt x="22" y="0"/>
                    <a:pt x="22" y="0"/>
                  </a:cubicBezTo>
                  <a:cubicBezTo>
                    <a:pt x="22" y="4"/>
                    <a:pt x="22" y="4"/>
                    <a:pt x="22" y="4"/>
                  </a:cubicBezTo>
                  <a:cubicBezTo>
                    <a:pt x="14" y="15"/>
                    <a:pt x="14" y="15"/>
                    <a:pt x="14" y="15"/>
                  </a:cubicBezTo>
                  <a:cubicBezTo>
                    <a:pt x="12" y="17"/>
                    <a:pt x="12" y="17"/>
                    <a:pt x="12" y="17"/>
                  </a:cubicBezTo>
                  <a:cubicBezTo>
                    <a:pt x="12" y="17"/>
                    <a:pt x="12" y="17"/>
                    <a:pt x="12" y="17"/>
                  </a:cubicBezTo>
                  <a:cubicBezTo>
                    <a:pt x="14" y="17"/>
                    <a:pt x="14" y="17"/>
                    <a:pt x="14" y="17"/>
                  </a:cubicBezTo>
                  <a:cubicBezTo>
                    <a:pt x="16" y="17"/>
                    <a:pt x="17" y="17"/>
                    <a:pt x="18" y="18"/>
                  </a:cubicBezTo>
                  <a:cubicBezTo>
                    <a:pt x="19" y="18"/>
                    <a:pt x="20" y="19"/>
                    <a:pt x="21" y="20"/>
                  </a:cubicBezTo>
                  <a:cubicBezTo>
                    <a:pt x="22" y="21"/>
                    <a:pt x="23" y="22"/>
                    <a:pt x="23" y="23"/>
                  </a:cubicBezTo>
                  <a:cubicBezTo>
                    <a:pt x="24" y="25"/>
                    <a:pt x="24" y="26"/>
                    <a:pt x="24" y="28"/>
                  </a:cubicBezTo>
                  <a:cubicBezTo>
                    <a:pt x="24" y="30"/>
                    <a:pt x="24" y="32"/>
                    <a:pt x="23" y="34"/>
                  </a:cubicBezTo>
                  <a:cubicBezTo>
                    <a:pt x="22" y="36"/>
                    <a:pt x="21" y="37"/>
                    <a:pt x="20" y="38"/>
                  </a:cubicBezTo>
                  <a:cubicBezTo>
                    <a:pt x="19" y="39"/>
                    <a:pt x="17" y="40"/>
                    <a:pt x="15" y="41"/>
                  </a:cubicBezTo>
                  <a:cubicBezTo>
                    <a:pt x="14" y="41"/>
                    <a:pt x="12" y="41"/>
                    <a:pt x="10" y="41"/>
                  </a:cubicBezTo>
                  <a:cubicBezTo>
                    <a:pt x="8" y="41"/>
                    <a:pt x="6" y="41"/>
                    <a:pt x="4" y="41"/>
                  </a:cubicBezTo>
                  <a:cubicBezTo>
                    <a:pt x="3" y="41"/>
                    <a:pt x="1" y="40"/>
                    <a:pt x="0" y="40"/>
                  </a:cubicBezTo>
                  <a:cubicBezTo>
                    <a:pt x="2" y="33"/>
                    <a:pt x="2" y="33"/>
                    <a:pt x="2" y="33"/>
                  </a:cubicBezTo>
                  <a:cubicBezTo>
                    <a:pt x="3" y="34"/>
                    <a:pt x="4" y="34"/>
                    <a:pt x="5" y="35"/>
                  </a:cubicBezTo>
                  <a:cubicBezTo>
                    <a:pt x="7" y="35"/>
                    <a:pt x="8"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34" name="Freeform 546"/>
            <p:cNvSpPr>
              <a:spLocks/>
            </p:cNvSpPr>
            <p:nvPr/>
          </p:nvSpPr>
          <p:spPr bwMode="auto">
            <a:xfrm>
              <a:off x="2545261" y="2416676"/>
              <a:ext cx="56743" cy="98287"/>
            </a:xfrm>
            <a:custGeom>
              <a:avLst/>
              <a:gdLst>
                <a:gd name="T0" fmla="*/ 9 w 24"/>
                <a:gd name="T1" fmla="*/ 35 h 41"/>
                <a:gd name="T2" fmla="*/ 15 w 24"/>
                <a:gd name="T3" fmla="*/ 33 h 41"/>
                <a:gd name="T4" fmla="*/ 17 w 24"/>
                <a:gd name="T5" fmla="*/ 28 h 41"/>
                <a:gd name="T6" fmla="*/ 14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5 h 41"/>
                <a:gd name="T22" fmla="*/ 12 w 24"/>
                <a:gd name="T23" fmla="*/ 15 h 41"/>
                <a:gd name="T24" fmla="*/ 17 w 24"/>
                <a:gd name="T25" fmla="*/ 16 h 41"/>
                <a:gd name="T26" fmla="*/ 21 w 24"/>
                <a:gd name="T27" fmla="*/ 18 h 41"/>
                <a:gd name="T28" fmla="*/ 23 w 24"/>
                <a:gd name="T29" fmla="*/ 22 h 41"/>
                <a:gd name="T30" fmla="*/ 24 w 24"/>
                <a:gd name="T31" fmla="*/ 28 h 41"/>
                <a:gd name="T32" fmla="*/ 23 w 24"/>
                <a:gd name="T33" fmla="*/ 34 h 41"/>
                <a:gd name="T34" fmla="*/ 20 w 24"/>
                <a:gd name="T35" fmla="*/ 38 h 41"/>
                <a:gd name="T36" fmla="*/ 15 w 24"/>
                <a:gd name="T37" fmla="*/ 40 h 41"/>
                <a:gd name="T38" fmla="*/ 9 w 24"/>
                <a:gd name="T39" fmla="*/ 41 h 41"/>
                <a:gd name="T40" fmla="*/ 4 w 24"/>
                <a:gd name="T41" fmla="*/ 41 h 41"/>
                <a:gd name="T42" fmla="*/ 0 w 24"/>
                <a:gd name="T43" fmla="*/ 40 h 41"/>
                <a:gd name="T44" fmla="*/ 2 w 24"/>
                <a:gd name="T45" fmla="*/ 34 h 41"/>
                <a:gd name="T46" fmla="*/ 5 w 24"/>
                <a:gd name="T47" fmla="*/ 34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1" y="35"/>
                    <a:pt x="13" y="34"/>
                    <a:pt x="15" y="33"/>
                  </a:cubicBezTo>
                  <a:cubicBezTo>
                    <a:pt x="16" y="32"/>
                    <a:pt x="17" y="30"/>
                    <a:pt x="17" y="28"/>
                  </a:cubicBezTo>
                  <a:cubicBezTo>
                    <a:pt x="17" y="26"/>
                    <a:pt x="16" y="24"/>
                    <a:pt x="14" y="23"/>
                  </a:cubicBezTo>
                  <a:cubicBezTo>
                    <a:pt x="13" y="22"/>
                    <a:pt x="11" y="21"/>
                    <a:pt x="8" y="21"/>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5"/>
                    <a:pt x="9" y="15"/>
                    <a:pt x="9" y="15"/>
                  </a:cubicBezTo>
                  <a:cubicBezTo>
                    <a:pt x="12" y="15"/>
                    <a:pt x="12" y="15"/>
                    <a:pt x="12" y="15"/>
                  </a:cubicBezTo>
                  <a:cubicBezTo>
                    <a:pt x="14" y="15"/>
                    <a:pt x="15" y="15"/>
                    <a:pt x="17" y="16"/>
                  </a:cubicBezTo>
                  <a:cubicBezTo>
                    <a:pt x="18" y="16"/>
                    <a:pt x="20" y="17"/>
                    <a:pt x="21" y="18"/>
                  </a:cubicBezTo>
                  <a:cubicBezTo>
                    <a:pt x="22" y="19"/>
                    <a:pt x="23" y="21"/>
                    <a:pt x="23" y="22"/>
                  </a:cubicBezTo>
                  <a:cubicBezTo>
                    <a:pt x="24" y="24"/>
                    <a:pt x="24" y="26"/>
                    <a:pt x="24" y="28"/>
                  </a:cubicBezTo>
                  <a:cubicBezTo>
                    <a:pt x="24" y="30"/>
                    <a:pt x="24" y="32"/>
                    <a:pt x="23" y="34"/>
                  </a:cubicBezTo>
                  <a:cubicBezTo>
                    <a:pt x="22" y="35"/>
                    <a:pt x="21" y="37"/>
                    <a:pt x="20" y="38"/>
                  </a:cubicBezTo>
                  <a:cubicBezTo>
                    <a:pt x="18" y="39"/>
                    <a:pt x="17" y="40"/>
                    <a:pt x="15" y="40"/>
                  </a:cubicBezTo>
                  <a:cubicBezTo>
                    <a:pt x="13" y="41"/>
                    <a:pt x="11" y="41"/>
                    <a:pt x="9" y="41"/>
                  </a:cubicBezTo>
                  <a:cubicBezTo>
                    <a:pt x="7" y="41"/>
                    <a:pt x="6" y="41"/>
                    <a:pt x="4" y="41"/>
                  </a:cubicBezTo>
                  <a:cubicBezTo>
                    <a:pt x="2" y="41"/>
                    <a:pt x="1" y="40"/>
                    <a:pt x="0" y="40"/>
                  </a:cubicBezTo>
                  <a:cubicBezTo>
                    <a:pt x="2" y="34"/>
                    <a:pt x="2" y="34"/>
                    <a:pt x="2" y="34"/>
                  </a:cubicBezTo>
                  <a:cubicBezTo>
                    <a:pt x="3" y="34"/>
                    <a:pt x="4" y="34"/>
                    <a:pt x="5" y="34"/>
                  </a:cubicBezTo>
                  <a:cubicBezTo>
                    <a:pt x="6" y="35"/>
                    <a:pt x="7"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35" name="Freeform 550"/>
            <p:cNvSpPr>
              <a:spLocks/>
            </p:cNvSpPr>
            <p:nvPr/>
          </p:nvSpPr>
          <p:spPr bwMode="auto">
            <a:xfrm>
              <a:off x="5223317" y="2959786"/>
              <a:ext cx="59783" cy="61809"/>
            </a:xfrm>
            <a:custGeom>
              <a:avLst/>
              <a:gdLst>
                <a:gd name="T0" fmla="*/ 0 w 59"/>
                <a:gd name="T1" fmla="*/ 23 h 61"/>
                <a:gd name="T2" fmla="*/ 21 w 59"/>
                <a:gd name="T3" fmla="*/ 23 h 61"/>
                <a:gd name="T4" fmla="*/ 21 w 59"/>
                <a:gd name="T5" fmla="*/ 0 h 61"/>
                <a:gd name="T6" fmla="*/ 38 w 59"/>
                <a:gd name="T7" fmla="*/ 0 h 61"/>
                <a:gd name="T8" fmla="*/ 38 w 59"/>
                <a:gd name="T9" fmla="*/ 23 h 61"/>
                <a:gd name="T10" fmla="*/ 59 w 59"/>
                <a:gd name="T11" fmla="*/ 23 h 61"/>
                <a:gd name="T12" fmla="*/ 59 w 59"/>
                <a:gd name="T13" fmla="*/ 38 h 61"/>
                <a:gd name="T14" fmla="*/ 38 w 59"/>
                <a:gd name="T15" fmla="*/ 38 h 61"/>
                <a:gd name="T16" fmla="*/ 38 w 59"/>
                <a:gd name="T17" fmla="*/ 61 h 61"/>
                <a:gd name="T18" fmla="*/ 21 w 59"/>
                <a:gd name="T19" fmla="*/ 61 h 61"/>
                <a:gd name="T20" fmla="*/ 21 w 59"/>
                <a:gd name="T21" fmla="*/ 38 h 61"/>
                <a:gd name="T22" fmla="*/ 0 w 59"/>
                <a:gd name="T23" fmla="*/ 38 h 61"/>
                <a:gd name="T24" fmla="*/ 0 w 59"/>
                <a:gd name="T25"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1">
                  <a:moveTo>
                    <a:pt x="0" y="23"/>
                  </a:moveTo>
                  <a:lnTo>
                    <a:pt x="21" y="23"/>
                  </a:lnTo>
                  <a:lnTo>
                    <a:pt x="21" y="0"/>
                  </a:lnTo>
                  <a:lnTo>
                    <a:pt x="38" y="0"/>
                  </a:lnTo>
                  <a:lnTo>
                    <a:pt x="38" y="23"/>
                  </a:lnTo>
                  <a:lnTo>
                    <a:pt x="59" y="23"/>
                  </a:lnTo>
                  <a:lnTo>
                    <a:pt x="59" y="38"/>
                  </a:lnTo>
                  <a:lnTo>
                    <a:pt x="38" y="38"/>
                  </a:lnTo>
                  <a:lnTo>
                    <a:pt x="38" y="61"/>
                  </a:lnTo>
                  <a:lnTo>
                    <a:pt x="21" y="61"/>
                  </a:lnTo>
                  <a:lnTo>
                    <a:pt x="21" y="38"/>
                  </a:lnTo>
                  <a:lnTo>
                    <a:pt x="0" y="38"/>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36" name="Freeform 551"/>
            <p:cNvSpPr>
              <a:spLocks/>
            </p:cNvSpPr>
            <p:nvPr/>
          </p:nvSpPr>
          <p:spPr bwMode="auto">
            <a:xfrm>
              <a:off x="5297286" y="2938507"/>
              <a:ext cx="59783" cy="97273"/>
            </a:xfrm>
            <a:custGeom>
              <a:avLst/>
              <a:gdLst>
                <a:gd name="T0" fmla="*/ 24 w 25"/>
                <a:gd name="T1" fmla="*/ 11 h 41"/>
                <a:gd name="T2" fmla="*/ 23 w 25"/>
                <a:gd name="T3" fmla="*/ 17 h 41"/>
                <a:gd name="T4" fmla="*/ 20 w 25"/>
                <a:gd name="T5" fmla="*/ 23 h 41"/>
                <a:gd name="T6" fmla="*/ 16 w 25"/>
                <a:gd name="T7" fmla="*/ 28 h 41"/>
                <a:gd name="T8" fmla="*/ 13 w 25"/>
                <a:gd name="T9" fmla="*/ 33 h 41"/>
                <a:gd name="T10" fmla="*/ 9 w 25"/>
                <a:gd name="T11" fmla="*/ 35 h 41"/>
                <a:gd name="T12" fmla="*/ 9 w 25"/>
                <a:gd name="T13" fmla="*/ 36 h 41"/>
                <a:gd name="T14" fmla="*/ 14 w 25"/>
                <a:gd name="T15" fmla="*/ 35 h 41"/>
                <a:gd name="T16" fmla="*/ 25 w 25"/>
                <a:gd name="T17" fmla="*/ 35 h 41"/>
                <a:gd name="T18" fmla="*/ 25 w 25"/>
                <a:gd name="T19" fmla="*/ 41 h 41"/>
                <a:gd name="T20" fmla="*/ 0 w 25"/>
                <a:gd name="T21" fmla="*/ 41 h 41"/>
                <a:gd name="T22" fmla="*/ 0 w 25"/>
                <a:gd name="T23" fmla="*/ 37 h 41"/>
                <a:gd name="T24" fmla="*/ 4 w 25"/>
                <a:gd name="T25" fmla="*/ 34 h 41"/>
                <a:gd name="T26" fmla="*/ 7 w 25"/>
                <a:gd name="T27" fmla="*/ 30 h 41"/>
                <a:gd name="T28" fmla="*/ 10 w 25"/>
                <a:gd name="T29" fmla="*/ 25 h 41"/>
                <a:gd name="T30" fmla="*/ 13 w 25"/>
                <a:gd name="T31" fmla="*/ 21 h 41"/>
                <a:gd name="T32" fmla="*/ 16 w 25"/>
                <a:gd name="T33" fmla="*/ 16 h 41"/>
                <a:gd name="T34" fmla="*/ 16 w 25"/>
                <a:gd name="T35" fmla="*/ 12 h 41"/>
                <a:gd name="T36" fmla="*/ 15 w 25"/>
                <a:gd name="T37" fmla="*/ 8 h 41"/>
                <a:gd name="T38" fmla="*/ 11 w 25"/>
                <a:gd name="T39" fmla="*/ 7 h 41"/>
                <a:gd name="T40" fmla="*/ 7 w 25"/>
                <a:gd name="T41" fmla="*/ 8 h 41"/>
                <a:gd name="T42" fmla="*/ 4 w 25"/>
                <a:gd name="T43" fmla="*/ 9 h 41"/>
                <a:gd name="T44" fmla="*/ 1 w 25"/>
                <a:gd name="T45" fmla="*/ 4 h 41"/>
                <a:gd name="T46" fmla="*/ 6 w 25"/>
                <a:gd name="T47" fmla="*/ 1 h 41"/>
                <a:gd name="T48" fmla="*/ 12 w 25"/>
                <a:gd name="T49" fmla="*/ 0 h 41"/>
                <a:gd name="T50" fmla="*/ 17 w 25"/>
                <a:gd name="T51" fmla="*/ 1 h 41"/>
                <a:gd name="T52" fmla="*/ 21 w 25"/>
                <a:gd name="T53" fmla="*/ 3 h 41"/>
                <a:gd name="T54" fmla="*/ 23 w 25"/>
                <a:gd name="T55" fmla="*/ 6 h 41"/>
                <a:gd name="T56" fmla="*/ 24 w 25"/>
                <a:gd name="T57"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 h="41">
                  <a:moveTo>
                    <a:pt x="24" y="11"/>
                  </a:moveTo>
                  <a:cubicBezTo>
                    <a:pt x="24" y="13"/>
                    <a:pt x="23" y="15"/>
                    <a:pt x="23" y="17"/>
                  </a:cubicBezTo>
                  <a:cubicBezTo>
                    <a:pt x="22" y="19"/>
                    <a:pt x="21" y="21"/>
                    <a:pt x="20" y="23"/>
                  </a:cubicBezTo>
                  <a:cubicBezTo>
                    <a:pt x="19" y="24"/>
                    <a:pt x="18" y="26"/>
                    <a:pt x="16" y="28"/>
                  </a:cubicBezTo>
                  <a:cubicBezTo>
                    <a:pt x="15" y="30"/>
                    <a:pt x="14" y="32"/>
                    <a:pt x="13" y="33"/>
                  </a:cubicBezTo>
                  <a:cubicBezTo>
                    <a:pt x="9" y="35"/>
                    <a:pt x="9" y="35"/>
                    <a:pt x="9" y="35"/>
                  </a:cubicBezTo>
                  <a:cubicBezTo>
                    <a:pt x="9" y="36"/>
                    <a:pt x="9" y="36"/>
                    <a:pt x="9" y="36"/>
                  </a:cubicBezTo>
                  <a:cubicBezTo>
                    <a:pt x="14" y="35"/>
                    <a:pt x="14" y="35"/>
                    <a:pt x="14" y="35"/>
                  </a:cubicBezTo>
                  <a:cubicBezTo>
                    <a:pt x="25" y="35"/>
                    <a:pt x="25" y="35"/>
                    <a:pt x="25" y="35"/>
                  </a:cubicBezTo>
                  <a:cubicBezTo>
                    <a:pt x="25" y="41"/>
                    <a:pt x="25" y="41"/>
                    <a:pt x="25" y="41"/>
                  </a:cubicBezTo>
                  <a:cubicBezTo>
                    <a:pt x="0" y="41"/>
                    <a:pt x="0" y="41"/>
                    <a:pt x="0" y="41"/>
                  </a:cubicBezTo>
                  <a:cubicBezTo>
                    <a:pt x="0" y="37"/>
                    <a:pt x="0" y="37"/>
                    <a:pt x="0" y="37"/>
                  </a:cubicBezTo>
                  <a:cubicBezTo>
                    <a:pt x="1" y="36"/>
                    <a:pt x="2" y="35"/>
                    <a:pt x="4" y="34"/>
                  </a:cubicBezTo>
                  <a:cubicBezTo>
                    <a:pt x="5" y="33"/>
                    <a:pt x="6" y="31"/>
                    <a:pt x="7" y="30"/>
                  </a:cubicBezTo>
                  <a:cubicBezTo>
                    <a:pt x="8" y="28"/>
                    <a:pt x="9" y="27"/>
                    <a:pt x="10" y="25"/>
                  </a:cubicBezTo>
                  <a:cubicBezTo>
                    <a:pt x="12" y="24"/>
                    <a:pt x="13" y="22"/>
                    <a:pt x="13" y="21"/>
                  </a:cubicBezTo>
                  <a:cubicBezTo>
                    <a:pt x="14" y="19"/>
                    <a:pt x="15" y="18"/>
                    <a:pt x="16" y="16"/>
                  </a:cubicBezTo>
                  <a:cubicBezTo>
                    <a:pt x="16" y="15"/>
                    <a:pt x="16" y="13"/>
                    <a:pt x="16" y="12"/>
                  </a:cubicBezTo>
                  <a:cubicBezTo>
                    <a:pt x="16" y="11"/>
                    <a:pt x="16" y="9"/>
                    <a:pt x="15" y="8"/>
                  </a:cubicBezTo>
                  <a:cubicBezTo>
                    <a:pt x="14" y="7"/>
                    <a:pt x="13" y="7"/>
                    <a:pt x="11" y="7"/>
                  </a:cubicBezTo>
                  <a:cubicBezTo>
                    <a:pt x="9" y="7"/>
                    <a:pt x="8" y="7"/>
                    <a:pt x="7" y="8"/>
                  </a:cubicBezTo>
                  <a:cubicBezTo>
                    <a:pt x="6" y="8"/>
                    <a:pt x="5" y="9"/>
                    <a:pt x="4" y="9"/>
                  </a:cubicBezTo>
                  <a:cubicBezTo>
                    <a:pt x="1" y="4"/>
                    <a:pt x="1" y="4"/>
                    <a:pt x="1" y="4"/>
                  </a:cubicBezTo>
                  <a:cubicBezTo>
                    <a:pt x="2" y="3"/>
                    <a:pt x="4" y="2"/>
                    <a:pt x="6" y="1"/>
                  </a:cubicBezTo>
                  <a:cubicBezTo>
                    <a:pt x="8" y="0"/>
                    <a:pt x="10" y="0"/>
                    <a:pt x="12" y="0"/>
                  </a:cubicBezTo>
                  <a:cubicBezTo>
                    <a:pt x="14" y="0"/>
                    <a:pt x="16" y="0"/>
                    <a:pt x="17" y="1"/>
                  </a:cubicBezTo>
                  <a:cubicBezTo>
                    <a:pt x="18" y="1"/>
                    <a:pt x="20" y="2"/>
                    <a:pt x="21" y="3"/>
                  </a:cubicBezTo>
                  <a:cubicBezTo>
                    <a:pt x="22" y="4"/>
                    <a:pt x="22" y="5"/>
                    <a:pt x="23" y="6"/>
                  </a:cubicBezTo>
                  <a:cubicBezTo>
                    <a:pt x="24" y="7"/>
                    <a:pt x="24" y="9"/>
                    <a:pt x="24"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637" name="Freeform 552"/>
            <p:cNvSpPr>
              <a:spLocks/>
            </p:cNvSpPr>
            <p:nvPr/>
          </p:nvSpPr>
          <p:spPr bwMode="auto">
            <a:xfrm>
              <a:off x="5376320" y="2940534"/>
              <a:ext cx="57756" cy="98287"/>
            </a:xfrm>
            <a:custGeom>
              <a:avLst/>
              <a:gdLst>
                <a:gd name="T0" fmla="*/ 9 w 24"/>
                <a:gd name="T1" fmla="*/ 34 h 41"/>
                <a:gd name="T2" fmla="*/ 15 w 24"/>
                <a:gd name="T3" fmla="*/ 33 h 41"/>
                <a:gd name="T4" fmla="*/ 17 w 24"/>
                <a:gd name="T5" fmla="*/ 28 h 41"/>
                <a:gd name="T6" fmla="*/ 14 w 24"/>
                <a:gd name="T7" fmla="*/ 22 h 41"/>
                <a:gd name="T8" fmla="*/ 8 w 24"/>
                <a:gd name="T9" fmla="*/ 21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5 h 41"/>
                <a:gd name="T22" fmla="*/ 12 w 24"/>
                <a:gd name="T23" fmla="*/ 14 h 41"/>
                <a:gd name="T24" fmla="*/ 17 w 24"/>
                <a:gd name="T25" fmla="*/ 16 h 41"/>
                <a:gd name="T26" fmla="*/ 21 w 24"/>
                <a:gd name="T27" fmla="*/ 18 h 41"/>
                <a:gd name="T28" fmla="*/ 23 w 24"/>
                <a:gd name="T29" fmla="*/ 22 h 41"/>
                <a:gd name="T30" fmla="*/ 24 w 24"/>
                <a:gd name="T31" fmla="*/ 27 h 41"/>
                <a:gd name="T32" fmla="*/ 23 w 24"/>
                <a:gd name="T33" fmla="*/ 33 h 41"/>
                <a:gd name="T34" fmla="*/ 20 w 24"/>
                <a:gd name="T35" fmla="*/ 38 h 41"/>
                <a:gd name="T36" fmla="*/ 15 w 24"/>
                <a:gd name="T37" fmla="*/ 40 h 41"/>
                <a:gd name="T38" fmla="*/ 9 w 24"/>
                <a:gd name="T39" fmla="*/ 41 h 41"/>
                <a:gd name="T40" fmla="*/ 4 w 24"/>
                <a:gd name="T41" fmla="*/ 41 h 41"/>
                <a:gd name="T42" fmla="*/ 0 w 24"/>
                <a:gd name="T43" fmla="*/ 39 h 41"/>
                <a:gd name="T44" fmla="*/ 2 w 24"/>
                <a:gd name="T45" fmla="*/ 33 h 41"/>
                <a:gd name="T46" fmla="*/ 5 w 24"/>
                <a:gd name="T47" fmla="*/ 34 h 41"/>
                <a:gd name="T48" fmla="*/ 9 w 24"/>
                <a:gd name="T49"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4"/>
                  </a:moveTo>
                  <a:cubicBezTo>
                    <a:pt x="11" y="34"/>
                    <a:pt x="13" y="34"/>
                    <a:pt x="15" y="33"/>
                  </a:cubicBezTo>
                  <a:cubicBezTo>
                    <a:pt x="16" y="31"/>
                    <a:pt x="17" y="30"/>
                    <a:pt x="17" y="28"/>
                  </a:cubicBezTo>
                  <a:cubicBezTo>
                    <a:pt x="17" y="25"/>
                    <a:pt x="16" y="24"/>
                    <a:pt x="14" y="22"/>
                  </a:cubicBezTo>
                  <a:cubicBezTo>
                    <a:pt x="13" y="21"/>
                    <a:pt x="10" y="21"/>
                    <a:pt x="8" y="21"/>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5"/>
                    <a:pt x="9" y="15"/>
                    <a:pt x="9" y="15"/>
                  </a:cubicBezTo>
                  <a:cubicBezTo>
                    <a:pt x="12" y="14"/>
                    <a:pt x="12" y="14"/>
                    <a:pt x="12" y="14"/>
                  </a:cubicBezTo>
                  <a:cubicBezTo>
                    <a:pt x="14" y="15"/>
                    <a:pt x="15" y="15"/>
                    <a:pt x="17" y="16"/>
                  </a:cubicBezTo>
                  <a:cubicBezTo>
                    <a:pt x="18" y="16"/>
                    <a:pt x="20" y="17"/>
                    <a:pt x="21" y="18"/>
                  </a:cubicBezTo>
                  <a:cubicBezTo>
                    <a:pt x="22" y="19"/>
                    <a:pt x="23" y="21"/>
                    <a:pt x="23" y="22"/>
                  </a:cubicBezTo>
                  <a:cubicBezTo>
                    <a:pt x="24" y="24"/>
                    <a:pt x="24" y="25"/>
                    <a:pt x="24" y="27"/>
                  </a:cubicBezTo>
                  <a:cubicBezTo>
                    <a:pt x="24" y="30"/>
                    <a:pt x="24" y="32"/>
                    <a:pt x="23" y="33"/>
                  </a:cubicBezTo>
                  <a:cubicBezTo>
                    <a:pt x="22" y="35"/>
                    <a:pt x="21" y="36"/>
                    <a:pt x="20" y="38"/>
                  </a:cubicBezTo>
                  <a:cubicBezTo>
                    <a:pt x="18" y="39"/>
                    <a:pt x="17" y="40"/>
                    <a:pt x="15" y="40"/>
                  </a:cubicBezTo>
                  <a:cubicBezTo>
                    <a:pt x="13" y="41"/>
                    <a:pt x="11" y="41"/>
                    <a:pt x="9" y="41"/>
                  </a:cubicBezTo>
                  <a:cubicBezTo>
                    <a:pt x="7" y="41"/>
                    <a:pt x="6" y="41"/>
                    <a:pt x="4" y="41"/>
                  </a:cubicBezTo>
                  <a:cubicBezTo>
                    <a:pt x="2" y="40"/>
                    <a:pt x="1" y="40"/>
                    <a:pt x="0" y="39"/>
                  </a:cubicBezTo>
                  <a:cubicBezTo>
                    <a:pt x="2" y="33"/>
                    <a:pt x="2" y="33"/>
                    <a:pt x="2" y="33"/>
                  </a:cubicBezTo>
                  <a:cubicBezTo>
                    <a:pt x="3" y="34"/>
                    <a:pt x="4" y="34"/>
                    <a:pt x="5" y="34"/>
                  </a:cubicBezTo>
                  <a:cubicBezTo>
                    <a:pt x="6" y="34"/>
                    <a:pt x="7" y="34"/>
                    <a:pt x="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grpSp>
      <p:grpSp>
        <p:nvGrpSpPr>
          <p:cNvPr id="188" name="组合 187"/>
          <p:cNvGrpSpPr/>
          <p:nvPr/>
        </p:nvGrpSpPr>
        <p:grpSpPr>
          <a:xfrm>
            <a:off x="7844793" y="1661375"/>
            <a:ext cx="3650392" cy="3968211"/>
            <a:chOff x="6260490" y="1131590"/>
            <a:chExt cx="2700111" cy="3928473"/>
          </a:xfrm>
        </p:grpSpPr>
        <p:sp>
          <p:nvSpPr>
            <p:cNvPr id="189" name="矩形 1"/>
            <p:cNvSpPr>
              <a:spLocks noChangeArrowheads="1"/>
            </p:cNvSpPr>
            <p:nvPr/>
          </p:nvSpPr>
          <p:spPr bwMode="auto">
            <a:xfrm>
              <a:off x="6260490" y="1479756"/>
              <a:ext cx="2700111" cy="3351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spcBef>
                  <a:spcPts val="0"/>
                </a:spcBef>
                <a:spcAft>
                  <a:spcPts val="0"/>
                </a:spcAft>
              </a:pPr>
              <a:r>
                <a:rPr lang="zh-CN" altLang="en-US" sz="19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公司名称（英文）</a:t>
              </a:r>
              <a:r>
                <a:rPr lang="zh-CN" altLang="en-US" sz="19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19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HONGCHING </a:t>
              </a:r>
              <a:r>
                <a:rPr lang="en-US" altLang="zh-CN" sz="19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AGRICULTURAL PRODUCTS TRADE CO</a:t>
              </a:r>
              <a:r>
                <a:rPr lang="en-US" altLang="zh-CN" sz="19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endParaRPr lang="en-US" altLang="zh-CN" sz="19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fontAlgn="auto">
                <a:spcBef>
                  <a:spcPts val="0"/>
                </a:spcBef>
                <a:spcAft>
                  <a:spcPts val="0"/>
                </a:spcAft>
              </a:pPr>
              <a:r>
                <a:rPr lang="zh-CN" altLang="en-US" sz="19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公司地址（英文）</a:t>
              </a:r>
              <a:r>
                <a:rPr lang="zh-CN" altLang="en-US" sz="19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19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NO.23, LANE 476, LUNMEI ROAD, CHANGHUA CITY, TAIWAN</a:t>
              </a:r>
              <a:endParaRPr lang="en-US" altLang="zh-CN" sz="19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fontAlgn="auto">
                <a:lnSpc>
                  <a:spcPts val="3000"/>
                </a:lnSpc>
                <a:spcBef>
                  <a:spcPts val="0"/>
                </a:spcBef>
                <a:spcAft>
                  <a:spcPts val="0"/>
                </a:spcAft>
              </a:pPr>
              <a:r>
                <a:rPr lang="zh-CN" altLang="en-US" sz="19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公司介绍</a:t>
              </a:r>
              <a:r>
                <a:rPr lang="zh-CN" altLang="en-US" sz="19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19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HONGCHING </a:t>
              </a:r>
              <a:r>
                <a:rPr lang="en-US" altLang="zh-CN" sz="19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AGRICULTURAL PRODUCTS TRADE CO. </a:t>
              </a:r>
              <a:r>
                <a:rPr lang="zh-CN" altLang="en-US" sz="19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主要从事农产品</a:t>
              </a:r>
              <a:r>
                <a:rPr lang="zh-CN" altLang="en-US" sz="19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的</a:t>
              </a:r>
              <a:r>
                <a:rPr lang="zh-CN" altLang="en-US" sz="19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进出口业务。</a:t>
              </a:r>
              <a:endParaRPr lang="zh-CN" altLang="en-US" sz="19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190" name="直接连接符 189"/>
            <p:cNvCxnSpPr/>
            <p:nvPr/>
          </p:nvCxnSpPr>
          <p:spPr>
            <a:xfrm>
              <a:off x="6300192" y="1131590"/>
              <a:ext cx="2592288" cy="0"/>
            </a:xfrm>
            <a:prstGeom prst="line">
              <a:avLst/>
            </a:prstGeom>
            <a:ln w="539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1" name="直接连接符 190"/>
            <p:cNvCxnSpPr/>
            <p:nvPr/>
          </p:nvCxnSpPr>
          <p:spPr>
            <a:xfrm>
              <a:off x="6314401" y="5046193"/>
              <a:ext cx="2592288" cy="13870"/>
            </a:xfrm>
            <a:prstGeom prst="line">
              <a:avLst/>
            </a:prstGeom>
            <a:ln w="539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6" name="文本框 5"/>
          <p:cNvSpPr txBox="1"/>
          <p:nvPr/>
        </p:nvSpPr>
        <p:spPr>
          <a:xfrm>
            <a:off x="7587565" y="767488"/>
            <a:ext cx="4252104" cy="800219"/>
          </a:xfrm>
          <a:prstGeom prst="rect">
            <a:avLst/>
          </a:prstGeom>
          <a:noFill/>
        </p:spPr>
        <p:txBody>
          <a:bodyPr wrap="square" rtlCol="0">
            <a:spAutoFit/>
          </a:bodyPr>
          <a:lstStyle/>
          <a:p>
            <a:pPr fontAlgn="auto">
              <a:spcBef>
                <a:spcPts val="0"/>
              </a:spcBef>
              <a:spcAft>
                <a:spcPts val="0"/>
              </a:spcAft>
            </a:pPr>
            <a:r>
              <a:rPr lang="en-US" altLang="zh-CN" sz="23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H</a:t>
            </a:r>
            <a:r>
              <a:rPr lang="en-US" altLang="zh-CN" sz="23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ONGCHING AGRICULTURAL </a:t>
            </a:r>
            <a:r>
              <a:rPr lang="en-US" altLang="zh-CN" sz="23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PRODUCTS TRADE CO.</a:t>
            </a:r>
          </a:p>
        </p:txBody>
      </p:sp>
    </p:spTree>
    <p:extLst>
      <p:ext uri="{BB962C8B-B14F-4D97-AF65-F5344CB8AC3E}">
        <p14:creationId xmlns:p14="http://schemas.microsoft.com/office/powerpoint/2010/main" val="3851233052"/>
      </p:ext>
    </p:extLst>
  </p:cSld>
  <p:clrMapOvr>
    <a:masterClrMapping/>
  </p:clrMapOvr>
  <mc:AlternateContent xmlns:mc="http://schemas.openxmlformats.org/markup-compatibility/2006" xmlns:p14="http://schemas.microsoft.com/office/powerpoint/2010/main">
    <mc:Choice Requires="p14">
      <p:transition p14:dur="10" advTm="6366"/>
    </mc:Choice>
    <mc:Fallback xmlns="">
      <p:transition advTm="6366"/>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252493" y="1316639"/>
            <a:ext cx="6198609" cy="445506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971" tIns="48986" rIns="97971" bIns="48986" anchor="ctr"/>
          <a:lstStyle/>
          <a:p>
            <a:pPr algn="ctr" fontAlgn="auto">
              <a:spcBef>
                <a:spcPts val="0"/>
              </a:spcBef>
              <a:spcAft>
                <a:spcPts val="0"/>
              </a:spcAft>
              <a:defRPr/>
            </a:pPr>
            <a:endParaRPr lang="zh-CN" altLang="en-US" sz="1524" dirty="0">
              <a:solidFill>
                <a:prstClr val="black">
                  <a:lumMod val="85000"/>
                  <a:lumOff val="15000"/>
                </a:prstClr>
              </a:solidFill>
            </a:endParaRPr>
          </a:p>
        </p:txBody>
      </p:sp>
      <p:pic>
        <p:nvPicPr>
          <p:cNvPr id="3075" name="图片 2" descr="iblrak00648723.jpg"/>
          <p:cNvPicPr>
            <a:picLocks noChangeAspect="1"/>
          </p:cNvPicPr>
          <p:nvPr/>
        </p:nvPicPr>
        <p:blipFill>
          <a:blip r:embed="rId3" cstate="print">
            <a:grayscl/>
            <a:extLst>
              <a:ext uri="{28A0092B-C50C-407E-A947-70E740481C1C}">
                <a14:useLocalDpi xmlns:a14="http://schemas.microsoft.com/office/drawing/2010/main" val="0"/>
              </a:ext>
            </a:extLst>
          </a:blip>
          <a:srcRect t="4684"/>
          <a:stretch>
            <a:fillRect/>
          </a:stretch>
        </p:blipFill>
        <p:spPr bwMode="auto">
          <a:xfrm>
            <a:off x="952500" y="1980595"/>
            <a:ext cx="3967230" cy="281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标题 1"/>
          <p:cNvSpPr>
            <a:spLocks noGrp="1"/>
          </p:cNvSpPr>
          <p:nvPr>
            <p:ph type="title"/>
          </p:nvPr>
        </p:nvSpPr>
        <p:spPr>
          <a:xfrm>
            <a:off x="1362537" y="2629958"/>
            <a:ext cx="2828774" cy="1520976"/>
          </a:xfrm>
        </p:spPr>
        <p:txBody>
          <a:bodyPr rtlCol="0">
            <a:normAutofit/>
          </a:bodyPr>
          <a:lstStyle/>
          <a:p>
            <a:pPr>
              <a:defRPr/>
            </a:pPr>
            <a:r>
              <a:rPr lang="zh-CN" altLang="en-US" sz="5143" dirty="0" smtClean="0"/>
              <a:t>任务描述</a:t>
            </a:r>
            <a:endParaRPr lang="zh-CN" altLang="en-US" b="0" dirty="0">
              <a:solidFill>
                <a:schemeClr val="bg1">
                  <a:lumMod val="50000"/>
                </a:schemeClr>
              </a:solidFill>
              <a:latin typeface="Impact" pitchFamily="34" charset="0"/>
            </a:endParaRPr>
          </a:p>
        </p:txBody>
      </p:sp>
      <p:sp>
        <p:nvSpPr>
          <p:cNvPr id="2" name="文本框 1"/>
          <p:cNvSpPr txBox="1"/>
          <p:nvPr/>
        </p:nvSpPr>
        <p:spPr>
          <a:xfrm>
            <a:off x="5514363" y="1316639"/>
            <a:ext cx="5705341" cy="3908955"/>
          </a:xfrm>
          <a:prstGeom prst="rect">
            <a:avLst/>
          </a:prstGeom>
          <a:noFill/>
        </p:spPr>
        <p:txBody>
          <a:bodyPr wrap="square" rtlCol="0">
            <a:spAutoFit/>
          </a:bodyPr>
          <a:lstStyle/>
          <a:p>
            <a:pPr marL="285750" indent="-285750" algn="just" fontAlgn="auto">
              <a:lnSpc>
                <a:spcPct val="150000"/>
              </a:lnSpc>
              <a:spcBef>
                <a:spcPts val="0"/>
              </a:spcBef>
              <a:spcAft>
                <a:spcPts val="0"/>
              </a:spcAft>
              <a:buFont typeface="Wingdings" panose="05000000000000000000" pitchFamily="2" charset="2"/>
              <a:buChar char="l"/>
            </a:pPr>
            <a:r>
              <a:rPr lang="zh-CN" altLang="en-US" sz="2100" b="1"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日照金果贸易有限公司业务员鲁平在广交会上结识了台湾</a:t>
            </a:r>
            <a:r>
              <a:rPr lang="en-US" altLang="zh-CN" sz="21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H</a:t>
            </a:r>
            <a:r>
              <a:rPr lang="en-US" altLang="zh-CN" sz="2100" b="1"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ONGCHING AGRICULTURAL PRODUCTS TRADE CO.</a:t>
            </a:r>
            <a:r>
              <a:rPr lang="zh-CN" altLang="en-US" sz="2100" b="1"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客商李志源先生。由于当时他事务繁忙，仅留下名片，称日后再联系。交易会结束后，鲁平返回日照。随之向李志源先生发去电子邮件，详细介绍了本公司的业务范围，并表示愿意与其公司建立良好的业务关系。</a:t>
            </a:r>
            <a:endParaRPr lang="en-US" altLang="zh-CN" sz="2100" b="1"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endParaRPr>
          </a:p>
        </p:txBody>
      </p:sp>
      <p:grpSp>
        <p:nvGrpSpPr>
          <p:cNvPr id="11" name="组合 50"/>
          <p:cNvGrpSpPr>
            <a:grpSpLocks/>
          </p:cNvGrpSpPr>
          <p:nvPr/>
        </p:nvGrpSpPr>
        <p:grpSpPr bwMode="auto">
          <a:xfrm>
            <a:off x="145505" y="94325"/>
            <a:ext cx="603250" cy="552450"/>
            <a:chOff x="0" y="0"/>
            <a:chExt cx="737947" cy="676838"/>
          </a:xfrm>
        </p:grpSpPr>
        <p:sp>
          <p:nvSpPr>
            <p:cNvPr id="13"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4"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5"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fontAlgn="auto">
                <a:lnSpc>
                  <a:spcPct val="100000"/>
                </a:lnSpc>
                <a:spcBef>
                  <a:spcPct val="0"/>
                </a:spcBef>
                <a:spcAft>
                  <a:spcPts val="0"/>
                </a:spcAft>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16" name="标题 1"/>
          <p:cNvSpPr txBox="1">
            <a:spLocks noChangeArrowheads="1"/>
          </p:cNvSpPr>
          <p:nvPr/>
        </p:nvSpPr>
        <p:spPr>
          <a:xfrm>
            <a:off x="1028155" y="210147"/>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zh-CN" altLang="en-US" sz="2400" b="1" dirty="0" smtClean="0">
                <a:solidFill>
                  <a:prstClr val="black"/>
                </a:solidFill>
              </a:rPr>
              <a:t>任务描述</a:t>
            </a:r>
            <a:endParaRPr lang="zh-CN" altLang="zh-CN" sz="2400" b="1" dirty="0" smtClean="0">
              <a:solidFill>
                <a:prstClr val="black"/>
              </a:solidFill>
            </a:endParaRPr>
          </a:p>
        </p:txBody>
      </p:sp>
    </p:spTree>
    <p:extLst>
      <p:ext uri="{BB962C8B-B14F-4D97-AF65-F5344CB8AC3E}">
        <p14:creationId xmlns:p14="http://schemas.microsoft.com/office/powerpoint/2010/main" val="2146367893"/>
      </p:ext>
    </p:extLst>
  </p:cSld>
  <p:clrMapOvr>
    <a:masterClrMapping/>
  </p:clrMapOvr>
  <mc:AlternateContent xmlns:mc="http://schemas.openxmlformats.org/markup-compatibility/2006" xmlns:p14="http://schemas.microsoft.com/office/powerpoint/2010/main">
    <mc:Choice Requires="p14">
      <p:transition p14:dur="10" advTm="27908"/>
    </mc:Choice>
    <mc:Fallback xmlns="">
      <p:transition advTm="27908"/>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
</p:tagLst>
</file>

<file path=ppt/tags/tag10.xml><?xml version="1.0" encoding="utf-8"?>
<p:tagLst xmlns:a="http://schemas.openxmlformats.org/drawingml/2006/main" xmlns:r="http://schemas.openxmlformats.org/officeDocument/2006/relationships" xmlns:p="http://schemas.openxmlformats.org/presentationml/2006/main">
  <p:tag name="TIMING" val="|2.3"/>
</p:tagLst>
</file>

<file path=ppt/tags/tag11.xml><?xml version="1.0" encoding="utf-8"?>
<p:tagLst xmlns:a="http://schemas.openxmlformats.org/drawingml/2006/main" xmlns:r="http://schemas.openxmlformats.org/officeDocument/2006/relationships" xmlns:p="http://schemas.openxmlformats.org/presentationml/2006/main">
  <p:tag name="TIMING" val="|2.3"/>
</p:tagLst>
</file>

<file path=ppt/tags/tag12.xml><?xml version="1.0" encoding="utf-8"?>
<p:tagLst xmlns:a="http://schemas.openxmlformats.org/drawingml/2006/main" xmlns:r="http://schemas.openxmlformats.org/officeDocument/2006/relationships" xmlns:p="http://schemas.openxmlformats.org/presentationml/2006/main">
  <p:tag name="TIMING" val="|2.3"/>
</p:tagLst>
</file>

<file path=ppt/tags/tag13.xml><?xml version="1.0" encoding="utf-8"?>
<p:tagLst xmlns:a="http://schemas.openxmlformats.org/drawingml/2006/main" xmlns:r="http://schemas.openxmlformats.org/officeDocument/2006/relationships" xmlns:p="http://schemas.openxmlformats.org/presentationml/2006/main">
  <p:tag name="TIMING" val="|2.3"/>
</p:tagLst>
</file>

<file path=ppt/tags/tag14.xml><?xml version="1.0" encoding="utf-8"?>
<p:tagLst xmlns:a="http://schemas.openxmlformats.org/drawingml/2006/main" xmlns:r="http://schemas.openxmlformats.org/officeDocument/2006/relationships" xmlns:p="http://schemas.openxmlformats.org/presentationml/2006/main">
  <p:tag name="TIMING" val="|3.6"/>
</p:tagLst>
</file>

<file path=ppt/tags/tag2.xml><?xml version="1.0" encoding="utf-8"?>
<p:tagLst xmlns:a="http://schemas.openxmlformats.org/drawingml/2006/main" xmlns:r="http://schemas.openxmlformats.org/officeDocument/2006/relationships" xmlns:p="http://schemas.openxmlformats.org/presentationml/2006/main">
  <p:tag name="TIMING" val="|0.8"/>
</p:tagLst>
</file>

<file path=ppt/tags/tag3.xml><?xml version="1.0" encoding="utf-8"?>
<p:tagLst xmlns:a="http://schemas.openxmlformats.org/drawingml/2006/main" xmlns:r="http://schemas.openxmlformats.org/officeDocument/2006/relationships" xmlns:p="http://schemas.openxmlformats.org/presentationml/2006/main">
  <p:tag name="TIMING" val="|0.7"/>
</p:tagLst>
</file>

<file path=ppt/tags/tag4.xml><?xml version="1.0" encoding="utf-8"?>
<p:tagLst xmlns:a="http://schemas.openxmlformats.org/drawingml/2006/main" xmlns:r="http://schemas.openxmlformats.org/officeDocument/2006/relationships" xmlns:p="http://schemas.openxmlformats.org/presentationml/2006/main">
  <p:tag name="TIMING" val="|0.7"/>
</p:tagLst>
</file>

<file path=ppt/tags/tag5.xml><?xml version="1.0" encoding="utf-8"?>
<p:tagLst xmlns:a="http://schemas.openxmlformats.org/drawingml/2006/main" xmlns:r="http://schemas.openxmlformats.org/officeDocument/2006/relationships" xmlns:p="http://schemas.openxmlformats.org/presentationml/2006/main">
  <p:tag name="MH" val="20151110102222"/>
  <p:tag name="MH_LIBRARY" val="GRAPHIC"/>
  <p:tag name="MH_TYPE" val="Other"/>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51110102222"/>
  <p:tag name="MH_LIBRARY" val="GRAPHIC"/>
  <p:tag name="MH_TYPE" val="SubTitle"/>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51110102222"/>
  <p:tag name="MH_LIBRARY" val="GRAPHIC"/>
  <p:tag name="MH_TYPE" val="Other"/>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51110102222"/>
  <p:tag name="MH_LIBRARY" val="GRAPHIC"/>
  <p:tag name="MH_TYPE" val="SubTitle"/>
  <p:tag name="MH_ORDER" val="2"/>
</p:tagLst>
</file>

<file path=ppt/tags/tag9.xml><?xml version="1.0" encoding="utf-8"?>
<p:tagLst xmlns:a="http://schemas.openxmlformats.org/drawingml/2006/main" xmlns:r="http://schemas.openxmlformats.org/officeDocument/2006/relationships" xmlns:p="http://schemas.openxmlformats.org/presentationml/2006/main">
  <p:tag name="TIMING" val="|2.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默认设计模板">
  <a:themeElements>
    <a:clrScheme name="默认设计模板 6">
      <a:dk1>
        <a:srgbClr val="000000"/>
      </a:dk1>
      <a:lt1>
        <a:srgbClr val="FFFFFF"/>
      </a:lt1>
      <a:dk2>
        <a:srgbClr val="233DA9"/>
      </a:dk2>
      <a:lt2>
        <a:srgbClr val="DDDDDD"/>
      </a:lt2>
      <a:accent1>
        <a:srgbClr val="65AAE9"/>
      </a:accent1>
      <a:accent2>
        <a:srgbClr val="B2B2B2"/>
      </a:accent2>
      <a:accent3>
        <a:srgbClr val="FFFFFF"/>
      </a:accent3>
      <a:accent4>
        <a:srgbClr val="000000"/>
      </a:accent4>
      <a:accent5>
        <a:srgbClr val="B8D2F2"/>
      </a:accent5>
      <a:accent6>
        <a:srgbClr val="A1A1A1"/>
      </a:accent6>
      <a:hlink>
        <a:srgbClr val="0000CC"/>
      </a:hlink>
      <a:folHlink>
        <a:srgbClr val="B2E385"/>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233DA9"/>
        </a:dk2>
        <a:lt2>
          <a:srgbClr val="DDDDDD"/>
        </a:lt2>
        <a:accent1>
          <a:srgbClr val="65AAE9"/>
        </a:accent1>
        <a:accent2>
          <a:srgbClr val="B2B2B2"/>
        </a:accent2>
        <a:accent3>
          <a:srgbClr val="FFFFFF"/>
        </a:accent3>
        <a:accent4>
          <a:srgbClr val="000000"/>
        </a:accent4>
        <a:accent5>
          <a:srgbClr val="B8D2F2"/>
        </a:accent5>
        <a:accent6>
          <a:srgbClr val="A1A1A1"/>
        </a:accent6>
        <a:hlink>
          <a:srgbClr val="7DA0D3"/>
        </a:hlink>
        <a:folHlink>
          <a:srgbClr val="B2E385"/>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632769"/>
        </a:dk2>
        <a:lt2>
          <a:srgbClr val="DDDDDD"/>
        </a:lt2>
        <a:accent1>
          <a:srgbClr val="8B8DE1"/>
        </a:accent1>
        <a:accent2>
          <a:srgbClr val="FF997D"/>
        </a:accent2>
        <a:accent3>
          <a:srgbClr val="FFFFFF"/>
        </a:accent3>
        <a:accent4>
          <a:srgbClr val="000000"/>
        </a:accent4>
        <a:accent5>
          <a:srgbClr val="C4C5EE"/>
        </a:accent5>
        <a:accent6>
          <a:srgbClr val="E78A71"/>
        </a:accent6>
        <a:hlink>
          <a:srgbClr val="58AFD2"/>
        </a:hlink>
        <a:folHlink>
          <a:srgbClr val="BFDF63"/>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37737F"/>
        </a:dk2>
        <a:lt2>
          <a:srgbClr val="DDDDDD"/>
        </a:lt2>
        <a:accent1>
          <a:srgbClr val="52BCB2"/>
        </a:accent1>
        <a:accent2>
          <a:srgbClr val="E0A56A"/>
        </a:accent2>
        <a:accent3>
          <a:srgbClr val="FFFFFF"/>
        </a:accent3>
        <a:accent4>
          <a:srgbClr val="000000"/>
        </a:accent4>
        <a:accent5>
          <a:srgbClr val="B3DAD5"/>
        </a:accent5>
        <a:accent6>
          <a:srgbClr val="CB955F"/>
        </a:accent6>
        <a:hlink>
          <a:srgbClr val="A0C264"/>
        </a:hlink>
        <a:folHlink>
          <a:srgbClr val="DCDC24"/>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FF"/>
        </a:lt1>
        <a:dk2>
          <a:srgbClr val="233DA9"/>
        </a:dk2>
        <a:lt2>
          <a:srgbClr val="DDDDDD"/>
        </a:lt2>
        <a:accent1>
          <a:srgbClr val="65AAE9"/>
        </a:accent1>
        <a:accent2>
          <a:srgbClr val="B2B2B2"/>
        </a:accent2>
        <a:accent3>
          <a:srgbClr val="FFFFFF"/>
        </a:accent3>
        <a:accent4>
          <a:srgbClr val="000000"/>
        </a:accent4>
        <a:accent5>
          <a:srgbClr val="B8D2F2"/>
        </a:accent5>
        <a:accent6>
          <a:srgbClr val="A1A1A1"/>
        </a:accent6>
        <a:hlink>
          <a:srgbClr val="000099"/>
        </a:hlink>
        <a:folHlink>
          <a:srgbClr val="B2E385"/>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233DA9"/>
        </a:dk2>
        <a:lt2>
          <a:srgbClr val="DDDDDD"/>
        </a:lt2>
        <a:accent1>
          <a:srgbClr val="65AAE9"/>
        </a:accent1>
        <a:accent2>
          <a:srgbClr val="B2B2B2"/>
        </a:accent2>
        <a:accent3>
          <a:srgbClr val="FFFFFF"/>
        </a:accent3>
        <a:accent4>
          <a:srgbClr val="000000"/>
        </a:accent4>
        <a:accent5>
          <a:srgbClr val="B8D2F2"/>
        </a:accent5>
        <a:accent6>
          <a:srgbClr val="A1A1A1"/>
        </a:accent6>
        <a:hlink>
          <a:srgbClr val="000000"/>
        </a:hlink>
        <a:folHlink>
          <a:srgbClr val="B2E385"/>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233DA9"/>
        </a:dk2>
        <a:lt2>
          <a:srgbClr val="DDDDDD"/>
        </a:lt2>
        <a:accent1>
          <a:srgbClr val="65AAE9"/>
        </a:accent1>
        <a:accent2>
          <a:srgbClr val="B2B2B2"/>
        </a:accent2>
        <a:accent3>
          <a:srgbClr val="FFFFFF"/>
        </a:accent3>
        <a:accent4>
          <a:srgbClr val="000000"/>
        </a:accent4>
        <a:accent5>
          <a:srgbClr val="B8D2F2"/>
        </a:accent5>
        <a:accent6>
          <a:srgbClr val="A1A1A1"/>
        </a:accent6>
        <a:hlink>
          <a:srgbClr val="0000CC"/>
        </a:hlink>
        <a:folHlink>
          <a:srgbClr val="B2E38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5150</TotalTime>
  <Words>3433</Words>
  <Application>Microsoft Office PowerPoint</Application>
  <PresentationFormat>宽屏</PresentationFormat>
  <Paragraphs>296</Paragraphs>
  <Slides>54</Slides>
  <Notes>7</Notes>
  <HiddenSlides>0</HiddenSlides>
  <MMClips>0</MMClips>
  <ScaleCrop>false</ScaleCrop>
  <HeadingPairs>
    <vt:vector size="8" baseType="variant">
      <vt:variant>
        <vt:lpstr>已用的字体</vt:lpstr>
      </vt:variant>
      <vt:variant>
        <vt:i4>11</vt:i4>
      </vt:variant>
      <vt:variant>
        <vt:lpstr>主题</vt:lpstr>
      </vt:variant>
      <vt:variant>
        <vt:i4>8</vt:i4>
      </vt:variant>
      <vt:variant>
        <vt:lpstr>嵌入 OLE 服务器</vt:lpstr>
      </vt:variant>
      <vt:variant>
        <vt:i4>1</vt:i4>
      </vt:variant>
      <vt:variant>
        <vt:lpstr>幻灯片标题</vt:lpstr>
      </vt:variant>
      <vt:variant>
        <vt:i4>54</vt:i4>
      </vt:variant>
    </vt:vector>
  </HeadingPairs>
  <TitlesOfParts>
    <vt:vector size="74" baseType="lpstr">
      <vt:lpstr>黑体</vt:lpstr>
      <vt:lpstr>宋体</vt:lpstr>
      <vt:lpstr>微软雅黑</vt:lpstr>
      <vt:lpstr>Arial</vt:lpstr>
      <vt:lpstr>Arial Rounded MT Bold</vt:lpstr>
      <vt:lpstr>Broadway</vt:lpstr>
      <vt:lpstr>Calibri</vt:lpstr>
      <vt:lpstr>Calibri Light</vt:lpstr>
      <vt:lpstr>Impact</vt:lpstr>
      <vt:lpstr>Times New Roman</vt:lpstr>
      <vt:lpstr>Wingdings</vt:lpstr>
      <vt:lpstr>Office 主题</vt:lpstr>
      <vt:lpstr>默认设计模板</vt:lpstr>
      <vt:lpstr>2_Office 主题</vt:lpstr>
      <vt:lpstr>3_Office 主题</vt:lpstr>
      <vt:lpstr>4_Office 主题</vt:lpstr>
      <vt:lpstr>5_Office 主题</vt:lpstr>
      <vt:lpstr>6_Office 主题</vt:lpstr>
      <vt:lpstr>7_Office 主题</vt:lpstr>
      <vt:lpstr>Image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任务描述</vt:lpstr>
      <vt:lpstr>任务描述</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任务描述</vt:lpstr>
      <vt:lpstr>任务描述</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hj</dc:creator>
  <cp:lastModifiedBy>hj</cp:lastModifiedBy>
  <cp:revision>686</cp:revision>
  <dcterms:created xsi:type="dcterms:W3CDTF">2015-05-05T08:02:14Z</dcterms:created>
  <dcterms:modified xsi:type="dcterms:W3CDTF">2016-11-02T06:07:36Z</dcterms:modified>
</cp:coreProperties>
</file>