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15" r:id="rId2"/>
    <p:sldId id="627" r:id="rId3"/>
    <p:sldId id="661" r:id="rId4"/>
    <p:sldId id="631" r:id="rId5"/>
    <p:sldId id="688" r:id="rId6"/>
    <p:sldId id="663" r:id="rId7"/>
    <p:sldId id="664" r:id="rId8"/>
    <p:sldId id="665" r:id="rId9"/>
    <p:sldId id="666" r:id="rId10"/>
    <p:sldId id="640" r:id="rId11"/>
    <p:sldId id="667" r:id="rId12"/>
    <p:sldId id="610" r:id="rId13"/>
    <p:sldId id="614" r:id="rId14"/>
    <p:sldId id="615" r:id="rId15"/>
    <p:sldId id="616" r:id="rId16"/>
    <p:sldId id="606" r:id="rId17"/>
    <p:sldId id="607" r:id="rId18"/>
    <p:sldId id="618" r:id="rId19"/>
    <p:sldId id="622" r:id="rId20"/>
    <p:sldId id="624" r:id="rId21"/>
    <p:sldId id="668" r:id="rId22"/>
    <p:sldId id="681" r:id="rId23"/>
    <p:sldId id="682" r:id="rId24"/>
    <p:sldId id="683" r:id="rId25"/>
    <p:sldId id="669" r:id="rId26"/>
    <p:sldId id="670" r:id="rId27"/>
    <p:sldId id="671" r:id="rId28"/>
    <p:sldId id="684" r:id="rId29"/>
    <p:sldId id="685" r:id="rId30"/>
    <p:sldId id="672" r:id="rId31"/>
    <p:sldId id="621" r:id="rId32"/>
    <p:sldId id="620" r:id="rId33"/>
    <p:sldId id="673" r:id="rId34"/>
    <p:sldId id="628" r:id="rId35"/>
    <p:sldId id="630" r:id="rId36"/>
    <p:sldId id="629" r:id="rId37"/>
    <p:sldId id="674" r:id="rId38"/>
    <p:sldId id="675" r:id="rId39"/>
    <p:sldId id="676" r:id="rId40"/>
    <p:sldId id="677" r:id="rId41"/>
    <p:sldId id="625" r:id="rId42"/>
    <p:sldId id="678" r:id="rId43"/>
    <p:sldId id="659" r:id="rId44"/>
    <p:sldId id="679" r:id="rId45"/>
    <p:sldId id="686" r:id="rId46"/>
    <p:sldId id="687" r:id="rId47"/>
    <p:sldId id="680" r:id="rId48"/>
    <p:sldId id="590" r:id="rId49"/>
    <p:sldId id="660" r:id="rId5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89" userDrawn="1">
          <p15:clr>
            <a:srgbClr val="A4A3A4"/>
          </p15:clr>
        </p15:guide>
        <p15:guide id="2" pos="46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07400"/>
    <a:srgbClr val="0070C0"/>
    <a:srgbClr val="E65C5D"/>
    <a:srgbClr val="5B925B"/>
    <a:srgbClr val="000000"/>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66"/>
      </p:cViewPr>
      <p:guideLst>
        <p:guide orient="horz" pos="3589"/>
        <p:guide pos="46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4F92F-AD70-4F5F-8297-CD02442A24E5}" type="datetimeFigureOut">
              <a:rPr lang="zh-CN" altLang="en-US" smtClean="0"/>
              <a:t>2016/11/5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D95D8-4E31-4F6D-B80F-859AD32282BB}" type="slidenum">
              <a:rPr lang="zh-CN" altLang="en-US" smtClean="0"/>
              <a:t>‹#›</a:t>
            </a:fld>
            <a:endParaRPr lang="zh-CN" altLang="en-US"/>
          </a:p>
        </p:txBody>
      </p:sp>
    </p:spTree>
    <p:extLst>
      <p:ext uri="{BB962C8B-B14F-4D97-AF65-F5344CB8AC3E}">
        <p14:creationId xmlns:p14="http://schemas.microsoft.com/office/powerpoint/2010/main" val="2047756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C3D95D8-4E31-4F6D-B80F-859AD32282BB}" type="slidenum">
              <a:rPr lang="zh-CN" altLang="en-US" smtClean="0"/>
              <a:t>1</a:t>
            </a:fld>
            <a:endParaRPr lang="zh-CN" altLang="en-US"/>
          </a:p>
        </p:txBody>
      </p:sp>
    </p:spTree>
    <p:extLst>
      <p:ext uri="{BB962C8B-B14F-4D97-AF65-F5344CB8AC3E}">
        <p14:creationId xmlns:p14="http://schemas.microsoft.com/office/powerpoint/2010/main" val="3102726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C3D95D8-4E31-4F6D-B80F-859AD32282BB}" type="slidenum">
              <a:rPr lang="zh-CN" altLang="en-US" smtClean="0">
                <a:solidFill>
                  <a:prstClr val="black"/>
                </a:solidFill>
              </a:rPr>
              <a:pPr/>
              <a:t>2</a:t>
            </a:fld>
            <a:endParaRPr lang="zh-CN" altLang="en-US">
              <a:solidFill>
                <a:prstClr val="black"/>
              </a:solidFill>
            </a:endParaRPr>
          </a:p>
        </p:txBody>
      </p:sp>
    </p:spTree>
    <p:extLst>
      <p:ext uri="{BB962C8B-B14F-4D97-AF65-F5344CB8AC3E}">
        <p14:creationId xmlns:p14="http://schemas.microsoft.com/office/powerpoint/2010/main" val="3575747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Calibri" pitchFamily="34" charset="0"/>
                <a:ea typeface="宋体" charset="-122"/>
              </a:defRPr>
            </a:lvl1pPr>
            <a:lvl2pPr marL="742950" indent="-285750" eaLnBrk="0" hangingPunct="0">
              <a:defRPr sz="2000">
                <a:solidFill>
                  <a:schemeClr val="tx1"/>
                </a:solidFill>
                <a:latin typeface="Calibri" pitchFamily="34" charset="0"/>
                <a:ea typeface="宋体" charset="-122"/>
              </a:defRPr>
            </a:lvl2pPr>
            <a:lvl3pPr marL="1143000" indent="-228600" eaLnBrk="0" hangingPunct="0">
              <a:defRPr sz="2000">
                <a:solidFill>
                  <a:schemeClr val="tx1"/>
                </a:solidFill>
                <a:latin typeface="Calibri" pitchFamily="34" charset="0"/>
                <a:ea typeface="宋体" charset="-122"/>
              </a:defRPr>
            </a:lvl3pPr>
            <a:lvl4pPr marL="1600200" indent="-228600" eaLnBrk="0" hangingPunct="0">
              <a:defRPr sz="2000">
                <a:solidFill>
                  <a:schemeClr val="tx1"/>
                </a:solidFill>
                <a:latin typeface="Calibri" pitchFamily="34" charset="0"/>
                <a:ea typeface="宋体" charset="-122"/>
              </a:defRPr>
            </a:lvl4pPr>
            <a:lvl5pPr eaLnBrk="0" hangingPunct="0">
              <a:defRPr sz="2000">
                <a:solidFill>
                  <a:schemeClr val="tx1"/>
                </a:solidFill>
                <a:latin typeface="Calibri" pitchFamily="34" charset="0"/>
                <a:ea typeface="宋体" charset="-122"/>
              </a:defRPr>
            </a:lvl5pPr>
            <a:lvl6pPr marL="2514600" indent="-228600" defTabSz="1028700" eaLnBrk="0" fontAlgn="base" hangingPunct="0">
              <a:spcBef>
                <a:spcPct val="0"/>
              </a:spcBef>
              <a:spcAft>
                <a:spcPct val="0"/>
              </a:spcAft>
              <a:defRPr sz="2000">
                <a:solidFill>
                  <a:schemeClr val="tx1"/>
                </a:solidFill>
                <a:latin typeface="Calibri" pitchFamily="34" charset="0"/>
                <a:ea typeface="宋体" charset="-122"/>
              </a:defRPr>
            </a:lvl6pPr>
            <a:lvl7pPr marL="2971800" indent="-228600" defTabSz="1028700" eaLnBrk="0" fontAlgn="base" hangingPunct="0">
              <a:spcBef>
                <a:spcPct val="0"/>
              </a:spcBef>
              <a:spcAft>
                <a:spcPct val="0"/>
              </a:spcAft>
              <a:defRPr sz="2000">
                <a:solidFill>
                  <a:schemeClr val="tx1"/>
                </a:solidFill>
                <a:latin typeface="Calibri" pitchFamily="34" charset="0"/>
                <a:ea typeface="宋体" charset="-122"/>
              </a:defRPr>
            </a:lvl7pPr>
            <a:lvl8pPr marL="3429000" indent="-228600" defTabSz="1028700" eaLnBrk="0" fontAlgn="base" hangingPunct="0">
              <a:spcBef>
                <a:spcPct val="0"/>
              </a:spcBef>
              <a:spcAft>
                <a:spcPct val="0"/>
              </a:spcAft>
              <a:defRPr sz="2000">
                <a:solidFill>
                  <a:schemeClr val="tx1"/>
                </a:solidFill>
                <a:latin typeface="Calibri" pitchFamily="34" charset="0"/>
                <a:ea typeface="宋体" charset="-122"/>
              </a:defRPr>
            </a:lvl8pPr>
            <a:lvl9pPr marL="3886200" indent="-228600" defTabSz="1028700" eaLnBrk="0" fontAlgn="base" hangingPunct="0">
              <a:spcBef>
                <a:spcPct val="0"/>
              </a:spcBef>
              <a:spcAft>
                <a:spcPct val="0"/>
              </a:spcAft>
              <a:defRPr sz="2000">
                <a:solidFill>
                  <a:schemeClr val="tx1"/>
                </a:solidFill>
                <a:latin typeface="Calibri" pitchFamily="34" charset="0"/>
                <a:ea typeface="宋体" charset="-122"/>
              </a:defRPr>
            </a:lvl9pPr>
          </a:lstStyle>
          <a:p>
            <a:pPr eaLnBrk="1" fontAlgn="base" hangingPunct="1">
              <a:spcBef>
                <a:spcPct val="0"/>
              </a:spcBef>
              <a:spcAft>
                <a:spcPct val="0"/>
              </a:spcAft>
            </a:pPr>
            <a:fld id="{A39408AF-377F-4F54-922D-FF2A98196521}" type="slidenum">
              <a:rPr lang="zh-CN" altLang="en-US" sz="1200" smtClean="0">
                <a:solidFill>
                  <a:prstClr val="black"/>
                </a:solidFill>
              </a:rPr>
              <a:pPr eaLnBrk="1" fontAlgn="base" hangingPunct="1">
                <a:spcBef>
                  <a:spcPct val="0"/>
                </a:spcBef>
                <a:spcAft>
                  <a:spcPct val="0"/>
                </a:spcAft>
              </a:pPr>
              <a:t>9</a:t>
            </a:fld>
            <a:endParaRPr lang="zh-CN" altLang="en-US" sz="1200" smtClean="0">
              <a:solidFill>
                <a:prstClr val="black"/>
              </a:solidFill>
            </a:endParaRPr>
          </a:p>
        </p:txBody>
      </p:sp>
    </p:spTree>
    <p:extLst>
      <p:ext uri="{BB962C8B-B14F-4D97-AF65-F5344CB8AC3E}">
        <p14:creationId xmlns:p14="http://schemas.microsoft.com/office/powerpoint/2010/main" val="122759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Calibri" pitchFamily="34" charset="0"/>
                <a:ea typeface="宋体" charset="-122"/>
              </a:defRPr>
            </a:lvl1pPr>
            <a:lvl2pPr marL="742950" indent="-285750" eaLnBrk="0" hangingPunct="0">
              <a:defRPr sz="2000">
                <a:solidFill>
                  <a:schemeClr val="tx1"/>
                </a:solidFill>
                <a:latin typeface="Calibri" pitchFamily="34" charset="0"/>
                <a:ea typeface="宋体" charset="-122"/>
              </a:defRPr>
            </a:lvl2pPr>
            <a:lvl3pPr marL="1143000" indent="-228600" eaLnBrk="0" hangingPunct="0">
              <a:defRPr sz="2000">
                <a:solidFill>
                  <a:schemeClr val="tx1"/>
                </a:solidFill>
                <a:latin typeface="Calibri" pitchFamily="34" charset="0"/>
                <a:ea typeface="宋体" charset="-122"/>
              </a:defRPr>
            </a:lvl3pPr>
            <a:lvl4pPr marL="1600200" indent="-228600" eaLnBrk="0" hangingPunct="0">
              <a:defRPr sz="2000">
                <a:solidFill>
                  <a:schemeClr val="tx1"/>
                </a:solidFill>
                <a:latin typeface="Calibri" pitchFamily="34" charset="0"/>
                <a:ea typeface="宋体" charset="-122"/>
              </a:defRPr>
            </a:lvl4pPr>
            <a:lvl5pPr eaLnBrk="0" hangingPunct="0">
              <a:defRPr sz="2000">
                <a:solidFill>
                  <a:schemeClr val="tx1"/>
                </a:solidFill>
                <a:latin typeface="Calibri" pitchFamily="34" charset="0"/>
                <a:ea typeface="宋体" charset="-122"/>
              </a:defRPr>
            </a:lvl5pPr>
            <a:lvl6pPr marL="2514600" indent="-228600" defTabSz="1028700" eaLnBrk="0" fontAlgn="base" hangingPunct="0">
              <a:spcBef>
                <a:spcPct val="0"/>
              </a:spcBef>
              <a:spcAft>
                <a:spcPct val="0"/>
              </a:spcAft>
              <a:defRPr sz="2000">
                <a:solidFill>
                  <a:schemeClr val="tx1"/>
                </a:solidFill>
                <a:latin typeface="Calibri" pitchFamily="34" charset="0"/>
                <a:ea typeface="宋体" charset="-122"/>
              </a:defRPr>
            </a:lvl6pPr>
            <a:lvl7pPr marL="2971800" indent="-228600" defTabSz="1028700" eaLnBrk="0" fontAlgn="base" hangingPunct="0">
              <a:spcBef>
                <a:spcPct val="0"/>
              </a:spcBef>
              <a:spcAft>
                <a:spcPct val="0"/>
              </a:spcAft>
              <a:defRPr sz="2000">
                <a:solidFill>
                  <a:schemeClr val="tx1"/>
                </a:solidFill>
                <a:latin typeface="Calibri" pitchFamily="34" charset="0"/>
                <a:ea typeface="宋体" charset="-122"/>
              </a:defRPr>
            </a:lvl7pPr>
            <a:lvl8pPr marL="3429000" indent="-228600" defTabSz="1028700" eaLnBrk="0" fontAlgn="base" hangingPunct="0">
              <a:spcBef>
                <a:spcPct val="0"/>
              </a:spcBef>
              <a:spcAft>
                <a:spcPct val="0"/>
              </a:spcAft>
              <a:defRPr sz="2000">
                <a:solidFill>
                  <a:schemeClr val="tx1"/>
                </a:solidFill>
                <a:latin typeface="Calibri" pitchFamily="34" charset="0"/>
                <a:ea typeface="宋体" charset="-122"/>
              </a:defRPr>
            </a:lvl8pPr>
            <a:lvl9pPr marL="3886200" indent="-228600" defTabSz="1028700" eaLnBrk="0" fontAlgn="base" hangingPunct="0">
              <a:spcBef>
                <a:spcPct val="0"/>
              </a:spcBef>
              <a:spcAft>
                <a:spcPct val="0"/>
              </a:spcAft>
              <a:defRPr sz="2000">
                <a:solidFill>
                  <a:schemeClr val="tx1"/>
                </a:solidFill>
                <a:latin typeface="Calibri" pitchFamily="34" charset="0"/>
                <a:ea typeface="宋体" charset="-122"/>
              </a:defRPr>
            </a:lvl9pPr>
          </a:lstStyle>
          <a:p>
            <a:pPr eaLnBrk="1" fontAlgn="base" hangingPunct="1">
              <a:spcBef>
                <a:spcPct val="0"/>
              </a:spcBef>
              <a:spcAft>
                <a:spcPct val="0"/>
              </a:spcAft>
            </a:pPr>
            <a:fld id="{A39408AF-377F-4F54-922D-FF2A98196521}" type="slidenum">
              <a:rPr lang="zh-CN" altLang="en-US" sz="1200" smtClean="0">
                <a:solidFill>
                  <a:prstClr val="black"/>
                </a:solidFill>
              </a:rPr>
              <a:pPr eaLnBrk="1" fontAlgn="base" hangingPunct="1">
                <a:spcBef>
                  <a:spcPct val="0"/>
                </a:spcBef>
                <a:spcAft>
                  <a:spcPct val="0"/>
                </a:spcAft>
              </a:pPr>
              <a:t>10</a:t>
            </a:fld>
            <a:endParaRPr lang="zh-CN" altLang="en-US" sz="1200" smtClean="0">
              <a:solidFill>
                <a:prstClr val="black"/>
              </a:solidFill>
            </a:endParaRPr>
          </a:p>
        </p:txBody>
      </p:sp>
    </p:spTree>
    <p:extLst>
      <p:ext uri="{BB962C8B-B14F-4D97-AF65-F5344CB8AC3E}">
        <p14:creationId xmlns:p14="http://schemas.microsoft.com/office/powerpoint/2010/main" val="3922966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Calibri" pitchFamily="34" charset="0"/>
                <a:ea typeface="宋体" charset="-122"/>
              </a:defRPr>
            </a:lvl1pPr>
            <a:lvl2pPr marL="742950" indent="-285750" eaLnBrk="0" hangingPunct="0">
              <a:defRPr sz="2000">
                <a:solidFill>
                  <a:schemeClr val="tx1"/>
                </a:solidFill>
                <a:latin typeface="Calibri" pitchFamily="34" charset="0"/>
                <a:ea typeface="宋体" charset="-122"/>
              </a:defRPr>
            </a:lvl2pPr>
            <a:lvl3pPr marL="1143000" indent="-228600" eaLnBrk="0" hangingPunct="0">
              <a:defRPr sz="2000">
                <a:solidFill>
                  <a:schemeClr val="tx1"/>
                </a:solidFill>
                <a:latin typeface="Calibri" pitchFamily="34" charset="0"/>
                <a:ea typeface="宋体" charset="-122"/>
              </a:defRPr>
            </a:lvl3pPr>
            <a:lvl4pPr marL="1600200" indent="-228600" eaLnBrk="0" hangingPunct="0">
              <a:defRPr sz="2000">
                <a:solidFill>
                  <a:schemeClr val="tx1"/>
                </a:solidFill>
                <a:latin typeface="Calibri" pitchFamily="34" charset="0"/>
                <a:ea typeface="宋体" charset="-122"/>
              </a:defRPr>
            </a:lvl4pPr>
            <a:lvl5pPr eaLnBrk="0" hangingPunct="0">
              <a:defRPr sz="2000">
                <a:solidFill>
                  <a:schemeClr val="tx1"/>
                </a:solidFill>
                <a:latin typeface="Calibri" pitchFamily="34" charset="0"/>
                <a:ea typeface="宋体" charset="-122"/>
              </a:defRPr>
            </a:lvl5pPr>
            <a:lvl6pPr marL="2514600" indent="-228600" defTabSz="1028700" eaLnBrk="0" fontAlgn="base" hangingPunct="0">
              <a:spcBef>
                <a:spcPct val="0"/>
              </a:spcBef>
              <a:spcAft>
                <a:spcPct val="0"/>
              </a:spcAft>
              <a:defRPr sz="2000">
                <a:solidFill>
                  <a:schemeClr val="tx1"/>
                </a:solidFill>
                <a:latin typeface="Calibri" pitchFamily="34" charset="0"/>
                <a:ea typeface="宋体" charset="-122"/>
              </a:defRPr>
            </a:lvl6pPr>
            <a:lvl7pPr marL="2971800" indent="-228600" defTabSz="1028700" eaLnBrk="0" fontAlgn="base" hangingPunct="0">
              <a:spcBef>
                <a:spcPct val="0"/>
              </a:spcBef>
              <a:spcAft>
                <a:spcPct val="0"/>
              </a:spcAft>
              <a:defRPr sz="2000">
                <a:solidFill>
                  <a:schemeClr val="tx1"/>
                </a:solidFill>
                <a:latin typeface="Calibri" pitchFamily="34" charset="0"/>
                <a:ea typeface="宋体" charset="-122"/>
              </a:defRPr>
            </a:lvl7pPr>
            <a:lvl8pPr marL="3429000" indent="-228600" defTabSz="1028700" eaLnBrk="0" fontAlgn="base" hangingPunct="0">
              <a:spcBef>
                <a:spcPct val="0"/>
              </a:spcBef>
              <a:spcAft>
                <a:spcPct val="0"/>
              </a:spcAft>
              <a:defRPr sz="2000">
                <a:solidFill>
                  <a:schemeClr val="tx1"/>
                </a:solidFill>
                <a:latin typeface="Calibri" pitchFamily="34" charset="0"/>
                <a:ea typeface="宋体" charset="-122"/>
              </a:defRPr>
            </a:lvl8pPr>
            <a:lvl9pPr marL="3886200" indent="-228600" defTabSz="1028700" eaLnBrk="0" fontAlgn="base" hangingPunct="0">
              <a:spcBef>
                <a:spcPct val="0"/>
              </a:spcBef>
              <a:spcAft>
                <a:spcPct val="0"/>
              </a:spcAft>
              <a:defRPr sz="2000">
                <a:solidFill>
                  <a:schemeClr val="tx1"/>
                </a:solidFill>
                <a:latin typeface="Calibri" pitchFamily="34" charset="0"/>
                <a:ea typeface="宋体" charset="-122"/>
              </a:defRPr>
            </a:lvl9pPr>
          </a:lstStyle>
          <a:p>
            <a:pPr eaLnBrk="1" fontAlgn="base" hangingPunct="1">
              <a:spcBef>
                <a:spcPct val="0"/>
              </a:spcBef>
              <a:spcAft>
                <a:spcPct val="0"/>
              </a:spcAft>
            </a:pPr>
            <a:fld id="{A39408AF-377F-4F54-922D-FF2A98196521}" type="slidenum">
              <a:rPr lang="zh-CN" altLang="en-US" sz="1200" smtClean="0">
                <a:solidFill>
                  <a:prstClr val="black"/>
                </a:solidFill>
              </a:rPr>
              <a:pPr eaLnBrk="1" fontAlgn="base" hangingPunct="1">
                <a:spcBef>
                  <a:spcPct val="0"/>
                </a:spcBef>
                <a:spcAft>
                  <a:spcPct val="0"/>
                </a:spcAft>
              </a:pPr>
              <a:t>40</a:t>
            </a:fld>
            <a:endParaRPr lang="zh-CN" altLang="en-US" sz="1200" smtClean="0">
              <a:solidFill>
                <a:prstClr val="black"/>
              </a:solidFill>
            </a:endParaRPr>
          </a:p>
        </p:txBody>
      </p:sp>
    </p:spTree>
    <p:extLst>
      <p:ext uri="{BB962C8B-B14F-4D97-AF65-F5344CB8AC3E}">
        <p14:creationId xmlns:p14="http://schemas.microsoft.com/office/powerpoint/2010/main" val="143060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Calibri" pitchFamily="34" charset="0"/>
                <a:ea typeface="宋体" charset="-122"/>
              </a:defRPr>
            </a:lvl1pPr>
            <a:lvl2pPr marL="742950" indent="-285750" eaLnBrk="0" hangingPunct="0">
              <a:defRPr sz="2000">
                <a:solidFill>
                  <a:schemeClr val="tx1"/>
                </a:solidFill>
                <a:latin typeface="Calibri" pitchFamily="34" charset="0"/>
                <a:ea typeface="宋体" charset="-122"/>
              </a:defRPr>
            </a:lvl2pPr>
            <a:lvl3pPr marL="1143000" indent="-228600" eaLnBrk="0" hangingPunct="0">
              <a:defRPr sz="2000">
                <a:solidFill>
                  <a:schemeClr val="tx1"/>
                </a:solidFill>
                <a:latin typeface="Calibri" pitchFamily="34" charset="0"/>
                <a:ea typeface="宋体" charset="-122"/>
              </a:defRPr>
            </a:lvl3pPr>
            <a:lvl4pPr marL="1600200" indent="-228600" eaLnBrk="0" hangingPunct="0">
              <a:defRPr sz="2000">
                <a:solidFill>
                  <a:schemeClr val="tx1"/>
                </a:solidFill>
                <a:latin typeface="Calibri" pitchFamily="34" charset="0"/>
                <a:ea typeface="宋体" charset="-122"/>
              </a:defRPr>
            </a:lvl4pPr>
            <a:lvl5pPr eaLnBrk="0" hangingPunct="0">
              <a:defRPr sz="2000">
                <a:solidFill>
                  <a:schemeClr val="tx1"/>
                </a:solidFill>
                <a:latin typeface="Calibri" pitchFamily="34" charset="0"/>
                <a:ea typeface="宋体" charset="-122"/>
              </a:defRPr>
            </a:lvl5pPr>
            <a:lvl6pPr marL="2514600" indent="-228600" defTabSz="1028700" eaLnBrk="0" fontAlgn="base" hangingPunct="0">
              <a:spcBef>
                <a:spcPct val="0"/>
              </a:spcBef>
              <a:spcAft>
                <a:spcPct val="0"/>
              </a:spcAft>
              <a:defRPr sz="2000">
                <a:solidFill>
                  <a:schemeClr val="tx1"/>
                </a:solidFill>
                <a:latin typeface="Calibri" pitchFamily="34" charset="0"/>
                <a:ea typeface="宋体" charset="-122"/>
              </a:defRPr>
            </a:lvl6pPr>
            <a:lvl7pPr marL="2971800" indent="-228600" defTabSz="1028700" eaLnBrk="0" fontAlgn="base" hangingPunct="0">
              <a:spcBef>
                <a:spcPct val="0"/>
              </a:spcBef>
              <a:spcAft>
                <a:spcPct val="0"/>
              </a:spcAft>
              <a:defRPr sz="2000">
                <a:solidFill>
                  <a:schemeClr val="tx1"/>
                </a:solidFill>
                <a:latin typeface="Calibri" pitchFamily="34" charset="0"/>
                <a:ea typeface="宋体" charset="-122"/>
              </a:defRPr>
            </a:lvl7pPr>
            <a:lvl8pPr marL="3429000" indent="-228600" defTabSz="1028700" eaLnBrk="0" fontAlgn="base" hangingPunct="0">
              <a:spcBef>
                <a:spcPct val="0"/>
              </a:spcBef>
              <a:spcAft>
                <a:spcPct val="0"/>
              </a:spcAft>
              <a:defRPr sz="2000">
                <a:solidFill>
                  <a:schemeClr val="tx1"/>
                </a:solidFill>
                <a:latin typeface="Calibri" pitchFamily="34" charset="0"/>
                <a:ea typeface="宋体" charset="-122"/>
              </a:defRPr>
            </a:lvl8pPr>
            <a:lvl9pPr marL="3886200" indent="-228600" defTabSz="1028700" eaLnBrk="0" fontAlgn="base" hangingPunct="0">
              <a:spcBef>
                <a:spcPct val="0"/>
              </a:spcBef>
              <a:spcAft>
                <a:spcPct val="0"/>
              </a:spcAft>
              <a:defRPr sz="2000">
                <a:solidFill>
                  <a:schemeClr val="tx1"/>
                </a:solidFill>
                <a:latin typeface="Calibri" pitchFamily="34" charset="0"/>
                <a:ea typeface="宋体" charset="-122"/>
              </a:defRPr>
            </a:lvl9pPr>
          </a:lstStyle>
          <a:p>
            <a:pPr eaLnBrk="1" fontAlgn="base" hangingPunct="1">
              <a:spcBef>
                <a:spcPct val="0"/>
              </a:spcBef>
              <a:spcAft>
                <a:spcPct val="0"/>
              </a:spcAft>
            </a:pPr>
            <a:fld id="{A39408AF-377F-4F54-922D-FF2A98196521}" type="slidenum">
              <a:rPr lang="zh-CN" altLang="en-US" sz="1200" smtClean="0"/>
              <a:pPr eaLnBrk="1" fontAlgn="base" hangingPunct="1">
                <a:spcBef>
                  <a:spcPct val="0"/>
                </a:spcBef>
                <a:spcAft>
                  <a:spcPct val="0"/>
                </a:spcAft>
              </a:pPr>
              <a:t>41</a:t>
            </a:fld>
            <a:endParaRPr lang="zh-CN" altLang="en-US" sz="1200" smtClean="0"/>
          </a:p>
        </p:txBody>
      </p:sp>
    </p:spTree>
    <p:extLst>
      <p:ext uri="{BB962C8B-B14F-4D97-AF65-F5344CB8AC3E}">
        <p14:creationId xmlns:p14="http://schemas.microsoft.com/office/powerpoint/2010/main" val="2180928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51827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23EE0942-1246-4A9B-9499-BC5B1230070D}" type="datetimeFigureOut">
              <a:rPr lang="zh-CN" altLang="en-US" smtClean="0"/>
              <a:t>2016/11/5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B7DCD1-3EB9-4E70-9720-7911035D9328}" type="slidenum">
              <a:rPr lang="zh-CN" altLang="en-US" smtClean="0"/>
              <a:t>‹#›</a:t>
            </a:fld>
            <a:endParaRPr lang="zh-CN" altLang="en-US"/>
          </a:p>
        </p:txBody>
      </p:sp>
    </p:spTree>
    <p:extLst>
      <p:ext uri="{BB962C8B-B14F-4D97-AF65-F5344CB8AC3E}">
        <p14:creationId xmlns:p14="http://schemas.microsoft.com/office/powerpoint/2010/main" val="15774945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986539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12184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4406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2016/11/5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2016/11/5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9"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96" y="0"/>
            <a:ext cx="11191741" cy="7982240"/>
          </a:xfrm>
          <a:prstGeom prst="rect">
            <a:avLst/>
          </a:prstGeom>
        </p:spPr>
      </p:pic>
      <p:sp>
        <p:nvSpPr>
          <p:cNvPr id="3" name="矩形 2"/>
          <p:cNvSpPr/>
          <p:nvPr/>
        </p:nvSpPr>
        <p:spPr>
          <a:xfrm>
            <a:off x="0" y="0"/>
            <a:ext cx="12192000" cy="8839468"/>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051775" y="2821510"/>
            <a:ext cx="10066985" cy="216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文本框 5"/>
          <p:cNvSpPr txBox="1"/>
          <p:nvPr/>
        </p:nvSpPr>
        <p:spPr>
          <a:xfrm>
            <a:off x="1457457" y="3011183"/>
            <a:ext cx="7239000" cy="707886"/>
          </a:xfrm>
          <a:prstGeom prst="rect">
            <a:avLst/>
          </a:prstGeom>
          <a:noFill/>
        </p:spPr>
        <p:txBody>
          <a:bodyPr wrap="square" rtlCol="0">
            <a:spAutoFit/>
          </a:bodyPr>
          <a:lstStyle/>
          <a:p>
            <a:pPr algn="r"/>
            <a:r>
              <a:rPr lang="zh-CN" altLang="en-US" sz="40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进出口业务操作</a:t>
            </a:r>
            <a:endParaRPr lang="zh-CN" altLang="en-US" sz="40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7" name="直接连接符 6"/>
          <p:cNvCxnSpPr/>
          <p:nvPr/>
        </p:nvCxnSpPr>
        <p:spPr>
          <a:xfrm>
            <a:off x="4103910" y="3730617"/>
            <a:ext cx="625288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5248" y="2783709"/>
            <a:ext cx="2095500" cy="2095500"/>
          </a:xfrm>
          <a:prstGeom prst="rect">
            <a:avLst/>
          </a:prstGeom>
          <a:effectLst>
            <a:softEdge rad="12700"/>
          </a:effectLst>
        </p:spPr>
      </p:pic>
      <p:sp>
        <p:nvSpPr>
          <p:cNvPr id="8" name="文本框 7"/>
          <p:cNvSpPr txBox="1"/>
          <p:nvPr/>
        </p:nvSpPr>
        <p:spPr>
          <a:xfrm>
            <a:off x="7735230" y="4472571"/>
            <a:ext cx="3158639" cy="369332"/>
          </a:xfrm>
          <a:prstGeom prst="rect">
            <a:avLst/>
          </a:prstGeom>
          <a:noFill/>
        </p:spPr>
        <p:txBody>
          <a:bodyPr wrap="square" rtlCol="0">
            <a:spAutoFit/>
          </a:bodyPr>
          <a:lstStyle/>
          <a:p>
            <a:pPr algn="r"/>
            <a:r>
              <a:rPr lang="zh-CN" altLang="en-US"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进出口业务操作课程团队</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文本框 10"/>
          <p:cNvSpPr txBox="1"/>
          <p:nvPr/>
        </p:nvSpPr>
        <p:spPr>
          <a:xfrm>
            <a:off x="4520485" y="3815795"/>
            <a:ext cx="5254580" cy="461665"/>
          </a:xfrm>
          <a:prstGeom prst="rect">
            <a:avLst/>
          </a:prstGeom>
          <a:noFill/>
        </p:spPr>
        <p:txBody>
          <a:bodyPr wrap="square" rtlCol="0">
            <a:spAutoFit/>
          </a:bodyPr>
          <a:lstStyle/>
          <a:p>
            <a:pPr algn="ctr"/>
            <a:r>
              <a:rPr lang="en-US" altLang="zh-CN" sz="24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2 </a:t>
            </a:r>
            <a:r>
              <a:rPr lang="zh-CN" altLang="en-US" sz="24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签订贸易合同</a:t>
            </a:r>
            <a:endPar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140587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52492" y="1197735"/>
            <a:ext cx="6454403" cy="423459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7971" tIns="48986" rIns="97971" bIns="48986" anchor="ctr"/>
          <a:lstStyle/>
          <a:p>
            <a:pPr algn="ctr">
              <a:defRPr/>
            </a:pPr>
            <a:endParaRPr lang="zh-CN" altLang="en-US" sz="1524" dirty="0">
              <a:solidFill>
                <a:prstClr val="black">
                  <a:lumMod val="85000"/>
                  <a:lumOff val="15000"/>
                </a:prstClr>
              </a:solidFill>
            </a:endParaRPr>
          </a:p>
        </p:txBody>
      </p:sp>
      <p:pic>
        <p:nvPicPr>
          <p:cNvPr id="3075" name="图片 2" descr="iblrak00648723.jpg"/>
          <p:cNvPicPr>
            <a:picLocks noChangeAspect="1"/>
          </p:cNvPicPr>
          <p:nvPr/>
        </p:nvPicPr>
        <p:blipFill>
          <a:blip r:embed="rId3" cstate="print">
            <a:grayscl/>
            <a:extLst>
              <a:ext uri="{28A0092B-C50C-407E-A947-70E740481C1C}">
                <a14:useLocalDpi xmlns:a14="http://schemas.microsoft.com/office/drawing/2010/main" val="0"/>
              </a:ext>
            </a:extLst>
          </a:blip>
          <a:srcRect t="4684"/>
          <a:stretch>
            <a:fillRect/>
          </a:stretch>
        </p:blipFill>
        <p:spPr bwMode="auto">
          <a:xfrm>
            <a:off x="952500" y="1980595"/>
            <a:ext cx="3889956" cy="2819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标题 1"/>
          <p:cNvSpPr>
            <a:spLocks noGrp="1"/>
          </p:cNvSpPr>
          <p:nvPr>
            <p:ph type="title"/>
          </p:nvPr>
        </p:nvSpPr>
        <p:spPr>
          <a:xfrm>
            <a:off x="1362537" y="2629958"/>
            <a:ext cx="2828774" cy="1520976"/>
          </a:xfrm>
        </p:spPr>
        <p:txBody>
          <a:bodyPr rtlCol="0">
            <a:normAutofit/>
          </a:bodyPr>
          <a:lstStyle/>
          <a:p>
            <a:pPr>
              <a:defRPr/>
            </a:pPr>
            <a:r>
              <a:rPr lang="zh-CN" altLang="en-US" sz="5143" dirty="0" smtClean="0"/>
              <a:t>任务描述</a:t>
            </a:r>
            <a:endParaRPr lang="zh-CN" altLang="en-US" b="0" dirty="0">
              <a:solidFill>
                <a:schemeClr val="bg1">
                  <a:lumMod val="50000"/>
                </a:schemeClr>
              </a:solidFill>
              <a:latin typeface="Impact" pitchFamily="34" charset="0"/>
            </a:endParaRPr>
          </a:p>
        </p:txBody>
      </p:sp>
      <p:sp>
        <p:nvSpPr>
          <p:cNvPr id="2" name="文本框 1"/>
          <p:cNvSpPr txBox="1"/>
          <p:nvPr/>
        </p:nvSpPr>
        <p:spPr>
          <a:xfrm>
            <a:off x="5403789" y="1329873"/>
            <a:ext cx="6151807" cy="397031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sz="2100" b="1" dirty="0">
                <a:solidFill>
                  <a:prstClr val="black"/>
                </a:solidFill>
                <a:latin typeface="Times New Roman" panose="02020603050405020304" pitchFamily="18" charset="0"/>
                <a:cs typeface="Times New Roman" panose="02020603050405020304" pitchFamily="18" charset="0"/>
              </a:rPr>
              <a:t>李志源收到鲁平的降价后还盘的信函后（</a:t>
            </a:r>
            <a:r>
              <a:rPr lang="en-US" altLang="zh-CN" sz="2100" b="1" dirty="0">
                <a:solidFill>
                  <a:prstClr val="black"/>
                </a:solidFill>
                <a:latin typeface="Times New Roman" panose="02020603050405020304" pitchFamily="18" charset="0"/>
                <a:cs typeface="Times New Roman" panose="02020603050405020304" pitchFamily="18" charset="0"/>
              </a:rPr>
              <a:t>USD2960 PER MT CFR </a:t>
            </a:r>
            <a:r>
              <a:rPr lang="en-US" altLang="zh-CN" sz="2100" b="1" dirty="0" smtClean="0">
                <a:solidFill>
                  <a:prstClr val="black"/>
                </a:solidFill>
                <a:latin typeface="Times New Roman" panose="02020603050405020304" pitchFamily="18" charset="0"/>
                <a:cs typeface="Times New Roman" panose="02020603050405020304" pitchFamily="18" charset="0"/>
              </a:rPr>
              <a:t>KAOHSIUNG</a:t>
            </a:r>
            <a:r>
              <a:rPr lang="zh-CN" altLang="en-US" sz="2100" b="1" dirty="0" smtClean="0">
                <a:solidFill>
                  <a:prstClr val="black"/>
                </a:solidFill>
                <a:latin typeface="Times New Roman" panose="02020603050405020304" pitchFamily="18" charset="0"/>
                <a:cs typeface="Times New Roman" panose="02020603050405020304" pitchFamily="18" charset="0"/>
              </a:rPr>
              <a:t>），</a:t>
            </a:r>
            <a:r>
              <a:rPr lang="zh-CN" altLang="en-US" sz="2100" b="1" dirty="0">
                <a:solidFill>
                  <a:prstClr val="black"/>
                </a:solidFill>
                <a:latin typeface="Times New Roman" panose="02020603050405020304" pitchFamily="18" charset="0"/>
                <a:cs typeface="Times New Roman" panose="02020603050405020304" pitchFamily="18" charset="0"/>
              </a:rPr>
              <a:t>经过进口核算，认为价格及其他条款合适，随去函接受</a:t>
            </a:r>
            <a:r>
              <a:rPr lang="zh-CN" altLang="en-US" sz="2100" b="1" dirty="0" smtClean="0">
                <a:solidFill>
                  <a:prstClr val="black"/>
                </a:solidFill>
                <a:latin typeface="Times New Roman" panose="02020603050405020304" pitchFamily="18" charset="0"/>
                <a:cs typeface="Times New Roman" panose="02020603050405020304" pitchFamily="18" charset="0"/>
              </a:rPr>
              <a:t>。</a:t>
            </a:r>
            <a:endParaRPr lang="en-US" altLang="zh-CN" sz="2100" b="1" dirty="0" smtClean="0">
              <a:solidFill>
                <a:prstClr val="black"/>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l"/>
            </a:pPr>
            <a:r>
              <a:rPr lang="zh-CN" altLang="en-US" sz="2100" b="1" dirty="0" smtClean="0">
                <a:solidFill>
                  <a:prstClr val="black"/>
                </a:solidFill>
                <a:latin typeface="Times New Roman" panose="02020603050405020304" pitchFamily="18" charset="0"/>
                <a:cs typeface="Times New Roman" panose="02020603050405020304" pitchFamily="18" charset="0"/>
              </a:rPr>
              <a:t>任务：作为进口方（李志源）撰写接受信函</a:t>
            </a:r>
            <a:endParaRPr lang="zh-CN" altLang="en-US" sz="2100" b="1" dirty="0">
              <a:solidFill>
                <a:prstClr val="black"/>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l"/>
            </a:pPr>
            <a:r>
              <a:rPr lang="zh-CN" altLang="en-US" sz="2100" b="1" dirty="0" smtClean="0">
                <a:solidFill>
                  <a:prstClr val="black"/>
                </a:solidFill>
                <a:latin typeface="Times New Roman" panose="02020603050405020304" pitchFamily="18" charset="0"/>
                <a:cs typeface="Times New Roman" panose="02020603050405020304" pitchFamily="18" charset="0"/>
              </a:rPr>
              <a:t>任务：鲁平起草合同（起草空白合同）</a:t>
            </a:r>
            <a:endParaRPr lang="en-US" altLang="zh-CN" sz="2100" b="1" dirty="0" smtClean="0">
              <a:solidFill>
                <a:prstClr val="black"/>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l"/>
            </a:pPr>
            <a:r>
              <a:rPr lang="zh-CN" altLang="en-US" sz="2100" b="1" dirty="0" smtClean="0">
                <a:solidFill>
                  <a:prstClr val="black"/>
                </a:solidFill>
                <a:latin typeface="Times New Roman" panose="02020603050405020304" pitchFamily="18" charset="0"/>
                <a:cs typeface="Times New Roman" panose="02020603050405020304" pitchFamily="18" charset="0"/>
              </a:rPr>
              <a:t>任务：鲁平撰写寄送销售合同信函</a:t>
            </a:r>
            <a:endParaRPr lang="en-US" altLang="zh-CN" sz="2100" b="1" dirty="0" smtClean="0">
              <a:solidFill>
                <a:prstClr val="black"/>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l"/>
            </a:pPr>
            <a:r>
              <a:rPr lang="zh-CN" altLang="en-US" sz="2100" b="1" dirty="0" smtClean="0">
                <a:solidFill>
                  <a:prstClr val="black"/>
                </a:solidFill>
                <a:latin typeface="Times New Roman" panose="02020603050405020304" pitchFamily="18" charset="0"/>
                <a:cs typeface="Times New Roman" panose="02020603050405020304" pitchFamily="18" charset="0"/>
              </a:rPr>
              <a:t>任务：进口方（李志源）撰写回寄销售合同信函</a:t>
            </a:r>
            <a:endParaRPr lang="en-US" altLang="zh-CN" sz="2100" b="1" dirty="0" smtClean="0">
              <a:solidFill>
                <a:prstClr val="black"/>
              </a:solidFill>
              <a:latin typeface="Times New Roman" panose="02020603050405020304" pitchFamily="18" charset="0"/>
              <a:cs typeface="Times New Roman" panose="02020603050405020304" pitchFamily="18" charset="0"/>
            </a:endParaRPr>
          </a:p>
        </p:txBody>
      </p:sp>
      <p:grpSp>
        <p:nvGrpSpPr>
          <p:cNvPr id="11" name="组合 50"/>
          <p:cNvGrpSpPr>
            <a:grpSpLocks/>
          </p:cNvGrpSpPr>
          <p:nvPr/>
        </p:nvGrpSpPr>
        <p:grpSpPr bwMode="auto">
          <a:xfrm>
            <a:off x="145505" y="94325"/>
            <a:ext cx="603250" cy="552450"/>
            <a:chOff x="0" y="0"/>
            <a:chExt cx="737947" cy="676838"/>
          </a:xfrm>
        </p:grpSpPr>
        <p:sp>
          <p:nvSpPr>
            <p:cNvPr id="13"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4"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5"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6" name="标题 1"/>
          <p:cNvSpPr txBox="1">
            <a:spLocks noChangeArrowheads="1"/>
          </p:cNvSpPr>
          <p:nvPr/>
        </p:nvSpPr>
        <p:spPr>
          <a:xfrm>
            <a:off x="1028155" y="210147"/>
            <a:ext cx="4224338" cy="482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b="1" dirty="0" smtClean="0">
                <a:solidFill>
                  <a:prstClr val="black"/>
                </a:solidFill>
              </a:rPr>
              <a:t>任务描述</a:t>
            </a:r>
            <a:endParaRPr lang="zh-CN" altLang="zh-CN" sz="2400" b="1" dirty="0" smtClean="0">
              <a:solidFill>
                <a:prstClr val="black"/>
              </a:solidFill>
            </a:endParaRPr>
          </a:p>
        </p:txBody>
      </p:sp>
    </p:spTree>
    <p:extLst>
      <p:ext uri="{BB962C8B-B14F-4D97-AF65-F5344CB8AC3E}">
        <p14:creationId xmlns:p14="http://schemas.microsoft.com/office/powerpoint/2010/main" val="21034628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2800" y="2728429"/>
            <a:ext cx="5158384" cy="1446550"/>
          </a:xfrm>
          <a:prstGeom prst="rect">
            <a:avLst/>
          </a:prstGeom>
          <a:noFill/>
        </p:spPr>
        <p:txBody>
          <a:bodyPr wrap="square" rtlCol="0">
            <a:spAutoFit/>
          </a:bodyPr>
          <a:lstStyle/>
          <a:p>
            <a:pPr algn="ctr"/>
            <a:r>
              <a:rPr lang="zh-CN" altLang="en-US" sz="8800" dirty="0" smtClean="0">
                <a:solidFill>
                  <a:srgbClr val="00B0F0"/>
                </a:solidFill>
                <a:latin typeface="微软雅黑" panose="020B0503020204020204" pitchFamily="34" charset="-122"/>
                <a:ea typeface="微软雅黑" panose="020B0503020204020204" pitchFamily="34" charset="-122"/>
              </a:rPr>
              <a:t>知识点</a:t>
            </a:r>
            <a:endParaRPr lang="zh-CN" altLang="en-US" sz="88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ustDataLst>
      <p:tags r:id="rId1"/>
    </p:custDataLst>
    <p:extLst>
      <p:ext uri="{BB962C8B-B14F-4D97-AF65-F5344CB8AC3E}">
        <p14:creationId xmlns:p14="http://schemas.microsoft.com/office/powerpoint/2010/main" val="2656923485"/>
      </p:ext>
    </p:extLst>
  </p:cSld>
  <p:clrMapOvr>
    <a:masterClrMapping/>
  </p:clrMapOvr>
  <mc:AlternateContent xmlns:mc="http://schemas.openxmlformats.org/markup-compatibility/2006" xmlns:p14="http://schemas.microsoft.com/office/powerpoint/2010/main">
    <mc:Choice Requires="p14">
      <p:transition spd="slow" p14:dur="2000" advTm="3275"/>
    </mc:Choice>
    <mc:Fallback xmlns="">
      <p:transition spd="slow" advTm="32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2840084" y="2204292"/>
            <a:ext cx="7688486" cy="3554819"/>
          </a:xfrm>
          <a:prstGeom prst="rect">
            <a:avLst/>
          </a:prstGeom>
          <a:noFill/>
          <a:ln>
            <a:solidFill>
              <a:schemeClr val="accent1"/>
            </a:solidFill>
          </a:ln>
        </p:spPr>
        <p:txBody>
          <a:bodyPr wrap="square">
            <a:spAutoFit/>
          </a:bodyPr>
          <a:lstStyle/>
          <a:p>
            <a:pPr>
              <a:lnSpc>
                <a:spcPts val="3000"/>
              </a:lnSpc>
              <a:defRPr/>
            </a:pPr>
            <a:r>
              <a:rPr lang="zh-CN" altLang="en-US" sz="2000" dirty="0">
                <a:solidFill>
                  <a:schemeClr val="bg2">
                    <a:lumMod val="25000"/>
                  </a:schemeClr>
                </a:solidFill>
                <a:latin typeface="Arial Black" panose="020B0A04020102020204" pitchFamily="34" charset="0"/>
              </a:rPr>
              <a:t>国际货物贸易所使用的</a:t>
            </a:r>
            <a:r>
              <a:rPr lang="zh-CN" altLang="en-US" sz="2000" dirty="0" smtClean="0">
                <a:solidFill>
                  <a:schemeClr val="bg2">
                    <a:lumMod val="25000"/>
                  </a:schemeClr>
                </a:solidFill>
                <a:latin typeface="Arial Black" panose="020B0A04020102020204" pitchFamily="34" charset="0"/>
              </a:rPr>
              <a:t>法律，归纳起来有两种：</a:t>
            </a:r>
            <a:endParaRPr lang="en-US" altLang="zh-CN" sz="2000" dirty="0" smtClean="0">
              <a:solidFill>
                <a:schemeClr val="bg2">
                  <a:lumMod val="25000"/>
                </a:schemeClr>
              </a:solidFill>
              <a:latin typeface="Arial Black" panose="020B0A04020102020204" pitchFamily="34" charset="0"/>
            </a:endParaRPr>
          </a:p>
          <a:p>
            <a:pPr marL="457200" indent="-457200">
              <a:lnSpc>
                <a:spcPts val="3000"/>
              </a:lnSpc>
              <a:buAutoNum type="arabicPeriod"/>
              <a:defRPr/>
            </a:pPr>
            <a:r>
              <a:rPr lang="zh-CN" altLang="en-US" sz="2000" b="1" dirty="0" smtClean="0">
                <a:solidFill>
                  <a:schemeClr val="bg2">
                    <a:lumMod val="25000"/>
                  </a:schemeClr>
                </a:solidFill>
                <a:latin typeface="Arial Black" panose="020B0A04020102020204" pitchFamily="34" charset="0"/>
              </a:rPr>
              <a:t>适用合同当事人所在国国内的有关法律、法规</a:t>
            </a:r>
            <a:endParaRPr lang="en-US" altLang="zh-CN" sz="2000" b="1"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    世界许多国家都制定了调整与管理对外贸易的法律、法规，尤其是一些经济贸易发达的国家还专门颁布了</a:t>
            </a:r>
            <a:r>
              <a:rPr lang="zh-CN" altLang="en-US" sz="2000" b="1" dirty="0" smtClean="0">
                <a:solidFill>
                  <a:schemeClr val="bg2">
                    <a:lumMod val="25000"/>
                  </a:schemeClr>
                </a:solidFill>
                <a:latin typeface="Arial Black" panose="020B0A04020102020204" pitchFamily="34" charset="0"/>
              </a:rPr>
              <a:t>对外贸易法</a:t>
            </a:r>
            <a:r>
              <a:rPr lang="zh-CN" altLang="en-US" sz="2000" dirty="0" smtClean="0">
                <a:solidFill>
                  <a:schemeClr val="bg2">
                    <a:lumMod val="25000"/>
                  </a:schemeClr>
                </a:solidFill>
                <a:latin typeface="Arial Black" panose="020B0A04020102020204" pitchFamily="34" charset="0"/>
              </a:rPr>
              <a:t>。</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    例如，</a:t>
            </a:r>
            <a:r>
              <a:rPr lang="en-US" altLang="zh-CN" sz="2000" dirty="0" smtClean="0">
                <a:solidFill>
                  <a:schemeClr val="bg2">
                    <a:lumMod val="25000"/>
                  </a:schemeClr>
                </a:solidFill>
                <a:latin typeface="Arial Black" panose="020B0A04020102020204" pitchFamily="34" charset="0"/>
              </a:rPr>
              <a:t>《</a:t>
            </a:r>
            <a:r>
              <a:rPr lang="zh-CN" altLang="en-US" sz="2000" b="1" dirty="0" smtClean="0">
                <a:solidFill>
                  <a:schemeClr val="bg2">
                    <a:lumMod val="25000"/>
                  </a:schemeClr>
                </a:solidFill>
                <a:latin typeface="Arial Black" panose="020B0A04020102020204" pitchFamily="34" charset="0"/>
              </a:rPr>
              <a:t>中华人民共和国对外贸易法</a:t>
            </a:r>
            <a:r>
              <a:rPr lang="en-US" altLang="zh-CN" sz="2000" b="1" dirty="0" smtClean="0">
                <a:solidFill>
                  <a:schemeClr val="bg2">
                    <a:lumMod val="25000"/>
                  </a:schemeClr>
                </a:solidFill>
                <a:latin typeface="Arial Black" panose="020B0A04020102020204" pitchFamily="34" charset="0"/>
              </a:rPr>
              <a:t>》</a:t>
            </a:r>
            <a:r>
              <a:rPr lang="zh-CN" altLang="en-US" sz="2000" dirty="0" smtClean="0">
                <a:solidFill>
                  <a:schemeClr val="bg2">
                    <a:lumMod val="25000"/>
                  </a:schemeClr>
                </a:solidFill>
                <a:latin typeface="Arial Black" panose="020B0A04020102020204" pitchFamily="34" charset="0"/>
              </a:rPr>
              <a:t>无论是出口还是进口当事人，都必须严格遵守其中的有关规定。</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    此外，</a:t>
            </a:r>
            <a:r>
              <a:rPr lang="zh-CN" altLang="en-US" sz="2000" b="1" dirty="0" smtClean="0">
                <a:solidFill>
                  <a:schemeClr val="bg2">
                    <a:lumMod val="25000"/>
                  </a:schemeClr>
                </a:solidFill>
                <a:latin typeface="Arial Black" panose="020B0A04020102020204" pitchFamily="34" charset="0"/>
              </a:rPr>
              <a:t>进出口合同的当事人还应该分别遵守各自所在国的合同法等有关法律。</a:t>
            </a:r>
            <a:r>
              <a:rPr lang="zh-CN" altLang="en-US" sz="2000" dirty="0" smtClean="0">
                <a:solidFill>
                  <a:schemeClr val="bg2">
                    <a:lumMod val="25000"/>
                  </a:schemeClr>
                </a:solidFill>
                <a:latin typeface="Arial Black" panose="020B0A04020102020204" pitchFamily="34" charset="0"/>
              </a:rPr>
              <a:t>例如，</a:t>
            </a:r>
            <a:r>
              <a:rPr lang="en-US" altLang="zh-CN" sz="2000" b="1" dirty="0" smtClean="0">
                <a:solidFill>
                  <a:schemeClr val="bg2">
                    <a:lumMod val="25000"/>
                  </a:schemeClr>
                </a:solidFill>
                <a:latin typeface="Arial Black" panose="020B0A04020102020204" pitchFamily="34" charset="0"/>
              </a:rPr>
              <a:t>《</a:t>
            </a:r>
            <a:r>
              <a:rPr lang="zh-CN" altLang="en-US" sz="2000" b="1" dirty="0" smtClean="0">
                <a:solidFill>
                  <a:schemeClr val="bg2">
                    <a:lumMod val="25000"/>
                  </a:schemeClr>
                </a:solidFill>
                <a:latin typeface="Arial Black" panose="020B0A04020102020204" pitchFamily="34" charset="0"/>
              </a:rPr>
              <a:t>中华人民共和国合同法</a:t>
            </a:r>
            <a:r>
              <a:rPr lang="en-US" altLang="zh-CN" sz="2000" b="1" dirty="0" smtClean="0">
                <a:solidFill>
                  <a:schemeClr val="bg2">
                    <a:lumMod val="25000"/>
                  </a:schemeClr>
                </a:solidFill>
                <a:latin typeface="Arial Black" panose="020B0A04020102020204" pitchFamily="34" charset="0"/>
              </a:rPr>
              <a:t>》</a:t>
            </a:r>
            <a:r>
              <a:rPr lang="zh-CN" altLang="en-US" sz="2000" b="1" dirty="0" smtClean="0">
                <a:solidFill>
                  <a:schemeClr val="bg2">
                    <a:lumMod val="25000"/>
                  </a:schemeClr>
                </a:solidFill>
                <a:latin typeface="Arial Black" panose="020B0A04020102020204" pitchFamily="34" charset="0"/>
              </a:rPr>
              <a:t>。</a:t>
            </a:r>
            <a:endParaRPr lang="en-US" altLang="zh-CN" sz="2000" b="1" dirty="0">
              <a:solidFill>
                <a:schemeClr val="bg2">
                  <a:lumMod val="25000"/>
                </a:schemeClr>
              </a:solidFill>
              <a:latin typeface="Arial Black" panose="020B0A04020102020204" pitchFamily="34" charset="0"/>
            </a:endParaRPr>
          </a:p>
          <a:p>
            <a:pPr>
              <a:lnSpc>
                <a:spcPts val="3000"/>
              </a:lnSpc>
              <a:defRPr/>
            </a:pPr>
            <a:endParaRPr lang="zh-CN" altLang="en-US" sz="2000" dirty="0">
              <a:solidFill>
                <a:schemeClr val="tx1">
                  <a:lumMod val="75000"/>
                  <a:lumOff val="25000"/>
                </a:schemeClr>
              </a:solidFill>
            </a:endParaRPr>
          </a:p>
        </p:txBody>
      </p:sp>
      <p:sp>
        <p:nvSpPr>
          <p:cNvPr id="2" name="文本框 1"/>
          <p:cNvSpPr txBox="1"/>
          <p:nvPr/>
        </p:nvSpPr>
        <p:spPr>
          <a:xfrm>
            <a:off x="2840084" y="1305179"/>
            <a:ext cx="5402395" cy="400110"/>
          </a:xfrm>
          <a:prstGeom prst="rect">
            <a:avLst/>
          </a:prstGeom>
          <a:noFill/>
        </p:spPr>
        <p:txBody>
          <a:bodyPr wrap="square" rtlCol="0">
            <a:spAutoFit/>
          </a:bodyPr>
          <a:lstStyle/>
          <a:p>
            <a:r>
              <a:rPr lang="zh-CN" altLang="en-US" sz="2000" b="1" u="sng" dirty="0">
                <a:solidFill>
                  <a:srgbClr val="0070C0"/>
                </a:solidFill>
                <a:latin typeface="Arial Black" panose="020B0A04020102020204" pitchFamily="34" charset="0"/>
              </a:rPr>
              <a:t>国际货物贸易成交后，该受什么样的法律约束</a:t>
            </a:r>
            <a:r>
              <a:rPr lang="zh-CN" altLang="en-US" sz="2000" b="1" u="sng" dirty="0" smtClean="0">
                <a:solidFill>
                  <a:srgbClr val="0070C0"/>
                </a:solidFill>
                <a:latin typeface="Arial Black" panose="020B0A04020102020204" pitchFamily="34" charset="0"/>
              </a:rPr>
              <a:t>？</a:t>
            </a:r>
            <a:endParaRPr lang="en-US" altLang="zh-CN" sz="2000" b="1" u="sng" dirty="0">
              <a:solidFill>
                <a:srgbClr val="0070C0"/>
              </a:solidFill>
              <a:latin typeface="Arial Black" panose="020B0A04020102020204" pitchFamily="34" charset="0"/>
            </a:endParaRPr>
          </a:p>
        </p:txBody>
      </p:sp>
      <p:grpSp>
        <p:nvGrpSpPr>
          <p:cNvPr id="7" name="组合 50"/>
          <p:cNvGrpSpPr>
            <a:grpSpLocks/>
          </p:cNvGrpSpPr>
          <p:nvPr/>
        </p:nvGrpSpPr>
        <p:grpSpPr bwMode="auto">
          <a:xfrm>
            <a:off x="145505" y="94325"/>
            <a:ext cx="603250" cy="552450"/>
            <a:chOff x="0" y="0"/>
            <a:chExt cx="737947" cy="676838"/>
          </a:xfrm>
        </p:grpSpPr>
        <p:sp>
          <p:nvSpPr>
            <p:cNvPr id="8"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0"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2" name="标题 1"/>
          <p:cNvSpPr txBox="1">
            <a:spLocks noChangeArrowheads="1"/>
          </p:cNvSpPr>
          <p:nvPr/>
        </p:nvSpPr>
        <p:spPr>
          <a:xfrm>
            <a:off x="933245" y="223981"/>
            <a:ext cx="5797649"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国际货物贸易所使用的法律、公约以及惯例</a:t>
            </a:r>
          </a:p>
        </p:txBody>
      </p:sp>
    </p:spTree>
    <p:extLst>
      <p:ext uri="{BB962C8B-B14F-4D97-AF65-F5344CB8AC3E}">
        <p14:creationId xmlns:p14="http://schemas.microsoft.com/office/powerpoint/2010/main" val="3907794881"/>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wipe(left)">
                                      <p:cBhvr>
                                        <p:cTn id="26" dur="500"/>
                                        <p:tgtEl>
                                          <p:spTgt spid="1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animEffect transition="in" filter="wipe(left)">
                                      <p:cBhvr>
                                        <p:cTn id="31" dur="500"/>
                                        <p:tgtEl>
                                          <p:spTgt spid="11">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1">
                                            <p:txEl>
                                              <p:pRg st="2" end="2"/>
                                            </p:txEl>
                                          </p:spTgt>
                                        </p:tgtEl>
                                        <p:attrNameLst>
                                          <p:attrName>style.visibility</p:attrName>
                                        </p:attrNameLst>
                                      </p:cBhvr>
                                      <p:to>
                                        <p:strVal val="visible"/>
                                      </p:to>
                                    </p:set>
                                    <p:animEffect transition="in" filter="wipe(left)">
                                      <p:cBhvr>
                                        <p:cTn id="36" dur="500"/>
                                        <p:tgtEl>
                                          <p:spTgt spid="11">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animEffect transition="in" filter="wipe(left)">
                                      <p:cBhvr>
                                        <p:cTn id="41" dur="500"/>
                                        <p:tgtEl>
                                          <p:spTgt spid="1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1">
                                            <p:txEl>
                                              <p:pRg st="4" end="4"/>
                                            </p:txEl>
                                          </p:spTgt>
                                        </p:tgtEl>
                                        <p:attrNameLst>
                                          <p:attrName>style.visibility</p:attrName>
                                        </p:attrNameLst>
                                      </p:cBhvr>
                                      <p:to>
                                        <p:strVal val="visible"/>
                                      </p:to>
                                    </p:set>
                                    <p:animEffect transition="in" filter="wipe(left)">
                                      <p:cBhvr>
                                        <p:cTn id="46"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3007509" y="1764298"/>
            <a:ext cx="7688486" cy="2400657"/>
          </a:xfrm>
          <a:prstGeom prst="rect">
            <a:avLst/>
          </a:prstGeom>
          <a:noFill/>
          <a:ln>
            <a:solidFill>
              <a:schemeClr val="accent1"/>
            </a:solidFill>
          </a:ln>
        </p:spPr>
        <p:txBody>
          <a:bodyPr wrap="square">
            <a:spAutoFit/>
          </a:bodyPr>
          <a:lstStyle/>
          <a:p>
            <a:pPr>
              <a:lnSpc>
                <a:spcPts val="3000"/>
              </a:lnSpc>
              <a:defRPr/>
            </a:pPr>
            <a:r>
              <a:rPr lang="zh-CN" altLang="en-US" sz="2000" b="1" dirty="0" smtClean="0">
                <a:solidFill>
                  <a:schemeClr val="bg2">
                    <a:lumMod val="25000"/>
                  </a:schemeClr>
                </a:solidFill>
                <a:latin typeface="Arial Black" panose="020B0A04020102020204" pitchFamily="34" charset="0"/>
              </a:rPr>
              <a:t>问题</a:t>
            </a:r>
            <a:r>
              <a:rPr lang="zh-CN" altLang="en-US" sz="2000" dirty="0" smtClean="0">
                <a:solidFill>
                  <a:schemeClr val="bg2">
                    <a:lumMod val="25000"/>
                  </a:schemeClr>
                </a:solidFill>
                <a:latin typeface="Arial Black" panose="020B0A04020102020204" pitchFamily="34" charset="0"/>
              </a:rPr>
              <a:t>：</a:t>
            </a:r>
            <a:r>
              <a:rPr lang="zh-CN" altLang="en-US" sz="2000" b="1" i="1" dirty="0" smtClean="0">
                <a:solidFill>
                  <a:schemeClr val="bg2">
                    <a:lumMod val="25000"/>
                  </a:schemeClr>
                </a:solidFill>
                <a:latin typeface="Arial Black" panose="020B0A04020102020204" pitchFamily="34" charset="0"/>
              </a:rPr>
              <a:t>进出口合同当事人所在国的法律制度不同？</a:t>
            </a:r>
            <a:endParaRPr lang="en-US" altLang="zh-CN" sz="2000" b="1" i="1" dirty="0" smtClean="0">
              <a:solidFill>
                <a:schemeClr val="bg2">
                  <a:lumMod val="25000"/>
                </a:schemeClr>
              </a:solidFill>
              <a:latin typeface="Arial Black" panose="020B0A04020102020204" pitchFamily="34" charset="0"/>
            </a:endParaRPr>
          </a:p>
          <a:p>
            <a:pPr>
              <a:lnSpc>
                <a:spcPts val="3000"/>
              </a:lnSpc>
              <a:defRPr/>
            </a:pPr>
            <a:r>
              <a:rPr lang="en-US" altLang="zh-CN" sz="2000" dirty="0" smtClean="0">
                <a:solidFill>
                  <a:schemeClr val="bg2">
                    <a:lumMod val="25000"/>
                  </a:schemeClr>
                </a:solidFill>
                <a:latin typeface="Arial Black" panose="020B0A04020102020204" pitchFamily="34" charset="0"/>
              </a:rPr>
              <a:t>     </a:t>
            </a:r>
            <a:r>
              <a:rPr lang="zh-CN" altLang="en-US" sz="2000" dirty="0" smtClean="0">
                <a:solidFill>
                  <a:schemeClr val="bg2">
                    <a:lumMod val="25000"/>
                  </a:schemeClr>
                </a:solidFill>
                <a:latin typeface="Arial Black" panose="020B0A04020102020204" pitchFamily="34" charset="0"/>
              </a:rPr>
              <a:t>为了解决这一冲突，一般在国内法中都规定了解决冲突规范的作法。</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    例如，我国合同法第</a:t>
            </a:r>
            <a:r>
              <a:rPr lang="en-US" altLang="zh-CN" sz="2000" dirty="0" smtClean="0">
                <a:solidFill>
                  <a:schemeClr val="bg2">
                    <a:lumMod val="25000"/>
                  </a:schemeClr>
                </a:solidFill>
                <a:latin typeface="Arial Black" panose="020B0A04020102020204" pitchFamily="34" charset="0"/>
              </a:rPr>
              <a:t>26</a:t>
            </a:r>
            <a:r>
              <a:rPr lang="zh-CN" altLang="en-US" sz="2000" dirty="0" smtClean="0">
                <a:solidFill>
                  <a:schemeClr val="bg2">
                    <a:lumMod val="25000"/>
                  </a:schemeClr>
                </a:solidFill>
                <a:latin typeface="Arial Black" panose="020B0A04020102020204" pitchFamily="34" charset="0"/>
              </a:rPr>
              <a:t>条规定：“涉外合同当事人</a:t>
            </a:r>
            <a:r>
              <a:rPr lang="zh-CN" altLang="en-US" sz="2000" b="1" dirty="0" smtClean="0">
                <a:solidFill>
                  <a:schemeClr val="bg2">
                    <a:lumMod val="25000"/>
                  </a:schemeClr>
                </a:solidFill>
                <a:latin typeface="Arial Black" panose="020B0A04020102020204" pitchFamily="34" charset="0"/>
              </a:rPr>
              <a:t>可以选择处理合同争议所适用的法律</a:t>
            </a:r>
            <a:r>
              <a:rPr lang="zh-CN" altLang="en-US" sz="2000" dirty="0" smtClean="0">
                <a:solidFill>
                  <a:schemeClr val="bg2">
                    <a:lumMod val="25000"/>
                  </a:schemeClr>
                </a:solidFill>
                <a:latin typeface="Arial Black" panose="020B0A04020102020204" pitchFamily="34" charset="0"/>
              </a:rPr>
              <a:t>，但法律另有规定的除外。涉外合同当事人没有选择的，</a:t>
            </a:r>
            <a:r>
              <a:rPr lang="zh-CN" altLang="en-US" sz="2000" b="1" dirty="0" smtClean="0">
                <a:solidFill>
                  <a:schemeClr val="bg2">
                    <a:lumMod val="25000"/>
                  </a:schemeClr>
                </a:solidFill>
                <a:latin typeface="Arial Black" panose="020B0A04020102020204" pitchFamily="34" charset="0"/>
              </a:rPr>
              <a:t>适用与合同有密切联系的国家的法律</a:t>
            </a:r>
            <a:r>
              <a:rPr lang="zh-CN" altLang="en-US" sz="2000" dirty="0" smtClean="0">
                <a:solidFill>
                  <a:schemeClr val="bg2">
                    <a:lumMod val="25000"/>
                  </a:schemeClr>
                </a:solidFill>
                <a:latin typeface="Arial Black" panose="020B0A04020102020204" pitchFamily="34" charset="0"/>
              </a:rPr>
              <a:t>。”</a:t>
            </a:r>
          </a:p>
        </p:txBody>
      </p:sp>
      <p:pic>
        <p:nvPicPr>
          <p:cNvPr id="2" name="图片 1"/>
          <p:cNvPicPr>
            <a:picLocks noChangeAspect="1"/>
          </p:cNvPicPr>
          <p:nvPr/>
        </p:nvPicPr>
        <p:blipFill>
          <a:blip r:embed="rId2"/>
          <a:stretch>
            <a:fillRect/>
          </a:stretch>
        </p:blipFill>
        <p:spPr>
          <a:xfrm>
            <a:off x="3445607" y="1018581"/>
            <a:ext cx="5675868" cy="536494"/>
          </a:xfrm>
          <a:prstGeom prst="rect">
            <a:avLst/>
          </a:prstGeom>
        </p:spPr>
      </p:pic>
      <p:sp>
        <p:nvSpPr>
          <p:cNvPr id="7" name="文本框 6"/>
          <p:cNvSpPr txBox="1"/>
          <p:nvPr/>
        </p:nvSpPr>
        <p:spPr>
          <a:xfrm>
            <a:off x="6001707" y="4605025"/>
            <a:ext cx="425003" cy="1446550"/>
          </a:xfrm>
          <a:prstGeom prst="rect">
            <a:avLst/>
          </a:prstGeom>
          <a:noFill/>
          <a:ln>
            <a:solidFill>
              <a:schemeClr val="accent1"/>
            </a:solidFill>
          </a:ln>
        </p:spPr>
        <p:txBody>
          <a:bodyPr wrap="square" rtlCol="0">
            <a:spAutoFit/>
          </a:bodyPr>
          <a:lstStyle/>
          <a:p>
            <a:r>
              <a:rPr lang="zh-CN" altLang="en-US" sz="2200" dirty="0" smtClean="0"/>
              <a:t>交易双方</a:t>
            </a:r>
            <a:endParaRPr lang="zh-CN" altLang="en-US" sz="2200" dirty="0"/>
          </a:p>
        </p:txBody>
      </p:sp>
      <p:sp>
        <p:nvSpPr>
          <p:cNvPr id="8" name="文本框 7"/>
          <p:cNvSpPr txBox="1"/>
          <p:nvPr/>
        </p:nvSpPr>
        <p:spPr>
          <a:xfrm>
            <a:off x="8613827" y="4559517"/>
            <a:ext cx="2074849" cy="400110"/>
          </a:xfrm>
          <a:prstGeom prst="rect">
            <a:avLst/>
          </a:prstGeom>
          <a:noFill/>
          <a:ln>
            <a:solidFill>
              <a:schemeClr val="accent1"/>
            </a:solidFill>
          </a:ln>
        </p:spPr>
        <p:txBody>
          <a:bodyPr wrap="square" rtlCol="0">
            <a:spAutoFit/>
          </a:bodyPr>
          <a:lstStyle/>
          <a:p>
            <a:r>
              <a:rPr lang="zh-CN" altLang="en-US" sz="2000" dirty="0" smtClean="0"/>
              <a:t>买方所在国法律</a:t>
            </a:r>
            <a:endParaRPr lang="zh-CN" altLang="en-US" sz="2000" dirty="0"/>
          </a:p>
        </p:txBody>
      </p:sp>
      <p:sp>
        <p:nvSpPr>
          <p:cNvPr id="10" name="文本框 9"/>
          <p:cNvSpPr txBox="1"/>
          <p:nvPr/>
        </p:nvSpPr>
        <p:spPr>
          <a:xfrm>
            <a:off x="8621147" y="5158048"/>
            <a:ext cx="2074848" cy="400110"/>
          </a:xfrm>
          <a:prstGeom prst="rect">
            <a:avLst/>
          </a:prstGeom>
          <a:noFill/>
          <a:ln>
            <a:solidFill>
              <a:schemeClr val="accent1"/>
            </a:solidFill>
          </a:ln>
        </p:spPr>
        <p:txBody>
          <a:bodyPr wrap="square" rtlCol="0">
            <a:spAutoFit/>
          </a:bodyPr>
          <a:lstStyle/>
          <a:p>
            <a:r>
              <a:rPr lang="zh-CN" altLang="en-US" sz="2000" dirty="0" smtClean="0"/>
              <a:t>卖方所在国法律</a:t>
            </a:r>
            <a:endParaRPr lang="zh-CN" altLang="en-US" sz="2000" dirty="0"/>
          </a:p>
        </p:txBody>
      </p:sp>
      <p:sp>
        <p:nvSpPr>
          <p:cNvPr id="12" name="文本框 11"/>
          <p:cNvSpPr txBox="1"/>
          <p:nvPr/>
        </p:nvSpPr>
        <p:spPr>
          <a:xfrm>
            <a:off x="8613827" y="5682979"/>
            <a:ext cx="2074849" cy="400110"/>
          </a:xfrm>
          <a:prstGeom prst="rect">
            <a:avLst/>
          </a:prstGeom>
          <a:noFill/>
          <a:ln>
            <a:solidFill>
              <a:schemeClr val="accent1"/>
            </a:solidFill>
          </a:ln>
        </p:spPr>
        <p:txBody>
          <a:bodyPr wrap="square" rtlCol="0">
            <a:spAutoFit/>
          </a:bodyPr>
          <a:lstStyle/>
          <a:p>
            <a:r>
              <a:rPr lang="zh-CN" altLang="en-US" sz="2000" dirty="0" smtClean="0"/>
              <a:t>第三方国家法律</a:t>
            </a:r>
            <a:endParaRPr lang="zh-CN" altLang="en-US" sz="2000" dirty="0"/>
          </a:p>
        </p:txBody>
      </p:sp>
      <p:cxnSp>
        <p:nvCxnSpPr>
          <p:cNvPr id="13" name="直接箭头连接符 12"/>
          <p:cNvCxnSpPr/>
          <p:nvPr/>
        </p:nvCxnSpPr>
        <p:spPr>
          <a:xfrm>
            <a:off x="6374439" y="4785726"/>
            <a:ext cx="21248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7030963" y="4416396"/>
            <a:ext cx="1120462" cy="369332"/>
          </a:xfrm>
          <a:prstGeom prst="rect">
            <a:avLst/>
          </a:prstGeom>
          <a:noFill/>
        </p:spPr>
        <p:txBody>
          <a:bodyPr wrap="square" rtlCol="0">
            <a:spAutoFit/>
          </a:bodyPr>
          <a:lstStyle/>
          <a:p>
            <a:r>
              <a:rPr lang="zh-CN" altLang="en-US" dirty="0" smtClean="0"/>
              <a:t>选择</a:t>
            </a:r>
            <a:endParaRPr lang="zh-CN" altLang="en-US" dirty="0"/>
          </a:p>
        </p:txBody>
      </p:sp>
      <p:cxnSp>
        <p:nvCxnSpPr>
          <p:cNvPr id="15" name="直接箭头连接符 14"/>
          <p:cNvCxnSpPr/>
          <p:nvPr/>
        </p:nvCxnSpPr>
        <p:spPr>
          <a:xfrm>
            <a:off x="6416921" y="5358103"/>
            <a:ext cx="21248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038581" y="4925937"/>
            <a:ext cx="1120462" cy="369332"/>
          </a:xfrm>
          <a:prstGeom prst="rect">
            <a:avLst/>
          </a:prstGeom>
          <a:noFill/>
        </p:spPr>
        <p:txBody>
          <a:bodyPr wrap="square" rtlCol="0">
            <a:spAutoFit/>
          </a:bodyPr>
          <a:lstStyle/>
          <a:p>
            <a:r>
              <a:rPr lang="zh-CN" altLang="en-US" dirty="0" smtClean="0"/>
              <a:t>选择</a:t>
            </a:r>
            <a:endParaRPr lang="zh-CN" altLang="en-US" dirty="0"/>
          </a:p>
        </p:txBody>
      </p:sp>
      <p:cxnSp>
        <p:nvCxnSpPr>
          <p:cNvPr id="17" name="直接箭头连接符 16"/>
          <p:cNvCxnSpPr/>
          <p:nvPr/>
        </p:nvCxnSpPr>
        <p:spPr>
          <a:xfrm>
            <a:off x="6488999" y="5867645"/>
            <a:ext cx="21248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038581" y="5498313"/>
            <a:ext cx="1120462" cy="369332"/>
          </a:xfrm>
          <a:prstGeom prst="rect">
            <a:avLst/>
          </a:prstGeom>
          <a:noFill/>
        </p:spPr>
        <p:txBody>
          <a:bodyPr wrap="square" rtlCol="0">
            <a:spAutoFit/>
          </a:bodyPr>
          <a:lstStyle/>
          <a:p>
            <a:r>
              <a:rPr lang="zh-CN" altLang="en-US" dirty="0" smtClean="0"/>
              <a:t>选择</a:t>
            </a:r>
            <a:endParaRPr lang="zh-CN" altLang="en-US" dirty="0"/>
          </a:p>
        </p:txBody>
      </p:sp>
      <p:sp>
        <p:nvSpPr>
          <p:cNvPr id="19" name="文本框 18"/>
          <p:cNvSpPr txBox="1"/>
          <p:nvPr/>
        </p:nvSpPr>
        <p:spPr>
          <a:xfrm>
            <a:off x="2161157" y="4975093"/>
            <a:ext cx="2223819" cy="707886"/>
          </a:xfrm>
          <a:prstGeom prst="rect">
            <a:avLst/>
          </a:prstGeom>
          <a:noFill/>
          <a:ln>
            <a:solidFill>
              <a:schemeClr val="accent1"/>
            </a:solidFill>
          </a:ln>
        </p:spPr>
        <p:txBody>
          <a:bodyPr wrap="square" rtlCol="0">
            <a:spAutoFit/>
          </a:bodyPr>
          <a:lstStyle/>
          <a:p>
            <a:r>
              <a:rPr lang="zh-CN" altLang="en-US" sz="2000" dirty="0"/>
              <a:t>与合同最密切联系的国家的法律</a:t>
            </a:r>
          </a:p>
        </p:txBody>
      </p:sp>
      <p:cxnSp>
        <p:nvCxnSpPr>
          <p:cNvPr id="21" name="直接箭头连接符 20"/>
          <p:cNvCxnSpPr>
            <a:stCxn id="7" idx="1"/>
          </p:cNvCxnSpPr>
          <p:nvPr/>
        </p:nvCxnSpPr>
        <p:spPr>
          <a:xfrm flipH="1">
            <a:off x="4384977" y="5328300"/>
            <a:ext cx="1616730" cy="9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4766871" y="4966149"/>
            <a:ext cx="772732" cy="369332"/>
          </a:xfrm>
          <a:prstGeom prst="rect">
            <a:avLst/>
          </a:prstGeom>
          <a:noFill/>
        </p:spPr>
        <p:txBody>
          <a:bodyPr wrap="square" rtlCol="0">
            <a:spAutoFit/>
          </a:bodyPr>
          <a:lstStyle/>
          <a:p>
            <a:r>
              <a:rPr lang="zh-CN" altLang="en-US" dirty="0" smtClean="0"/>
              <a:t>适用</a:t>
            </a:r>
            <a:endParaRPr lang="zh-CN" altLang="en-US" dirty="0"/>
          </a:p>
        </p:txBody>
      </p:sp>
      <p:sp>
        <p:nvSpPr>
          <p:cNvPr id="24" name="文本框 23"/>
          <p:cNvSpPr txBox="1"/>
          <p:nvPr/>
        </p:nvSpPr>
        <p:spPr>
          <a:xfrm>
            <a:off x="4384977" y="5436758"/>
            <a:ext cx="1641918" cy="369332"/>
          </a:xfrm>
          <a:prstGeom prst="rect">
            <a:avLst/>
          </a:prstGeom>
          <a:noFill/>
        </p:spPr>
        <p:txBody>
          <a:bodyPr wrap="square" rtlCol="0">
            <a:spAutoFit/>
          </a:bodyPr>
          <a:lstStyle/>
          <a:p>
            <a:r>
              <a:rPr lang="zh-CN" altLang="en-US" dirty="0" smtClean="0"/>
              <a:t>合同中未选择</a:t>
            </a:r>
            <a:endParaRPr lang="zh-CN" altLang="en-US" dirty="0"/>
          </a:p>
        </p:txBody>
      </p:sp>
      <p:grpSp>
        <p:nvGrpSpPr>
          <p:cNvPr id="20" name="组合 50"/>
          <p:cNvGrpSpPr>
            <a:grpSpLocks/>
          </p:cNvGrpSpPr>
          <p:nvPr/>
        </p:nvGrpSpPr>
        <p:grpSpPr bwMode="auto">
          <a:xfrm>
            <a:off x="145505" y="94325"/>
            <a:ext cx="603250" cy="552450"/>
            <a:chOff x="0" y="0"/>
            <a:chExt cx="737947" cy="676838"/>
          </a:xfrm>
        </p:grpSpPr>
        <p:sp>
          <p:nvSpPr>
            <p:cNvPr id="22"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25"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26"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27" name="标题 1"/>
          <p:cNvSpPr txBox="1">
            <a:spLocks noChangeArrowheads="1"/>
          </p:cNvSpPr>
          <p:nvPr/>
        </p:nvSpPr>
        <p:spPr>
          <a:xfrm>
            <a:off x="933245" y="223981"/>
            <a:ext cx="5797649"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国际货物贸易所使用的法律、公约以及惯例</a:t>
            </a:r>
          </a:p>
        </p:txBody>
      </p:sp>
    </p:spTree>
    <p:extLst>
      <p:ext uri="{BB962C8B-B14F-4D97-AF65-F5344CB8AC3E}">
        <p14:creationId xmlns:p14="http://schemas.microsoft.com/office/powerpoint/2010/main" val="84996708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wipe(left)">
                                      <p:cBhvr>
                                        <p:cTn id="26" dur="500"/>
                                        <p:tgtEl>
                                          <p:spTgt spid="1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animEffect transition="in" filter="wipe(left)">
                                      <p:cBhvr>
                                        <p:cTn id="31" dur="500"/>
                                        <p:tgtEl>
                                          <p:spTgt spid="11">
                                            <p:txEl>
                                              <p:pRg st="1" end="1"/>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11">
                                            <p:txEl>
                                              <p:pRg st="2" end="2"/>
                                            </p:txEl>
                                          </p:spTgt>
                                        </p:tgtEl>
                                        <p:attrNameLst>
                                          <p:attrName>style.visibility</p:attrName>
                                        </p:attrNameLst>
                                      </p:cBhvr>
                                      <p:to>
                                        <p:strVal val="visible"/>
                                      </p:to>
                                    </p:set>
                                    <p:animEffect transition="in" filter="wipe(left)">
                                      <p:cBhvr>
                                        <p:cTn id="34" dur="500"/>
                                        <p:tgtEl>
                                          <p:spTgt spid="1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fill="hold"/>
                                        <p:tgtEl>
                                          <p:spTgt spid="10"/>
                                        </p:tgtEl>
                                        <p:attrNameLst>
                                          <p:attrName>ppt_x</p:attrName>
                                        </p:attrNameLst>
                                      </p:cBhvr>
                                      <p:tavLst>
                                        <p:tav tm="0">
                                          <p:val>
                                            <p:strVal val="#ppt_x"/>
                                          </p:val>
                                        </p:tav>
                                        <p:tav tm="100000">
                                          <p:val>
                                            <p:strVal val="#ppt_x"/>
                                          </p:val>
                                        </p:tav>
                                      </p:tavLst>
                                    </p:anim>
                                    <p:anim calcmode="lin" valueType="num">
                                      <p:cBhvr additive="base">
                                        <p:cTn id="7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00" fill="hold"/>
                                        <p:tgtEl>
                                          <p:spTgt spid="17"/>
                                        </p:tgtEl>
                                        <p:attrNameLst>
                                          <p:attrName>ppt_x</p:attrName>
                                        </p:attrNameLst>
                                      </p:cBhvr>
                                      <p:tavLst>
                                        <p:tav tm="0">
                                          <p:val>
                                            <p:strVal val="#ppt_x"/>
                                          </p:val>
                                        </p:tav>
                                        <p:tav tm="100000">
                                          <p:val>
                                            <p:strVal val="#ppt_x"/>
                                          </p:val>
                                        </p:tav>
                                      </p:tavLst>
                                    </p:anim>
                                    <p:anim calcmode="lin" valueType="num">
                                      <p:cBhvr additive="base">
                                        <p:cTn id="8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500" fill="hold"/>
                                        <p:tgtEl>
                                          <p:spTgt spid="18"/>
                                        </p:tgtEl>
                                        <p:attrNameLst>
                                          <p:attrName>ppt_x</p:attrName>
                                        </p:attrNameLst>
                                      </p:cBhvr>
                                      <p:tavLst>
                                        <p:tav tm="0">
                                          <p:val>
                                            <p:strVal val="#ppt_x"/>
                                          </p:val>
                                        </p:tav>
                                        <p:tav tm="100000">
                                          <p:val>
                                            <p:strVal val="#ppt_x"/>
                                          </p:val>
                                        </p:tav>
                                      </p:tavLst>
                                    </p:anim>
                                    <p:anim calcmode="lin" valueType="num">
                                      <p:cBhvr additive="base">
                                        <p:cTn id="8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2"/>
                                        </p:tgtEl>
                                        <p:attrNameLst>
                                          <p:attrName>style.visibility</p:attrName>
                                        </p:attrNameLst>
                                      </p:cBhvr>
                                      <p:to>
                                        <p:strVal val="visible"/>
                                      </p:to>
                                    </p:set>
                                    <p:anim calcmode="lin" valueType="num">
                                      <p:cBhvr additive="base">
                                        <p:cTn id="93" dur="500" fill="hold"/>
                                        <p:tgtEl>
                                          <p:spTgt spid="12"/>
                                        </p:tgtEl>
                                        <p:attrNameLst>
                                          <p:attrName>ppt_x</p:attrName>
                                        </p:attrNameLst>
                                      </p:cBhvr>
                                      <p:tavLst>
                                        <p:tav tm="0">
                                          <p:val>
                                            <p:strVal val="#ppt_x"/>
                                          </p:val>
                                        </p:tav>
                                        <p:tav tm="100000">
                                          <p:val>
                                            <p:strVal val="#ppt_x"/>
                                          </p:val>
                                        </p:tav>
                                      </p:tavLst>
                                    </p:anim>
                                    <p:anim calcmode="lin" valueType="num">
                                      <p:cBhvr additive="base">
                                        <p:cTn id="9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additive="base">
                                        <p:cTn id="105" dur="500" fill="hold"/>
                                        <p:tgtEl>
                                          <p:spTgt spid="21"/>
                                        </p:tgtEl>
                                        <p:attrNameLst>
                                          <p:attrName>ppt_x</p:attrName>
                                        </p:attrNameLst>
                                      </p:cBhvr>
                                      <p:tavLst>
                                        <p:tav tm="0">
                                          <p:val>
                                            <p:strVal val="#ppt_x"/>
                                          </p:val>
                                        </p:tav>
                                        <p:tav tm="100000">
                                          <p:val>
                                            <p:strVal val="#ppt_x"/>
                                          </p:val>
                                        </p:tav>
                                      </p:tavLst>
                                    </p:anim>
                                    <p:anim calcmode="lin" valueType="num">
                                      <p:cBhvr additive="base">
                                        <p:cTn id="10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23"/>
                                        </p:tgtEl>
                                        <p:attrNameLst>
                                          <p:attrName>style.visibility</p:attrName>
                                        </p:attrNameLst>
                                      </p:cBhvr>
                                      <p:to>
                                        <p:strVal val="visible"/>
                                      </p:to>
                                    </p:set>
                                    <p:anim calcmode="lin" valueType="num">
                                      <p:cBhvr additive="base">
                                        <p:cTn id="111" dur="500" fill="hold"/>
                                        <p:tgtEl>
                                          <p:spTgt spid="23"/>
                                        </p:tgtEl>
                                        <p:attrNameLst>
                                          <p:attrName>ppt_x</p:attrName>
                                        </p:attrNameLst>
                                      </p:cBhvr>
                                      <p:tavLst>
                                        <p:tav tm="0">
                                          <p:val>
                                            <p:strVal val="#ppt_x"/>
                                          </p:val>
                                        </p:tav>
                                        <p:tav tm="100000">
                                          <p:val>
                                            <p:strVal val="#ppt_x"/>
                                          </p:val>
                                        </p:tav>
                                      </p:tavLst>
                                    </p:anim>
                                    <p:anim calcmode="lin" valueType="num">
                                      <p:cBhvr additive="base">
                                        <p:cTn id="1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19"/>
                                        </p:tgtEl>
                                        <p:attrNameLst>
                                          <p:attrName>style.visibility</p:attrName>
                                        </p:attrNameLst>
                                      </p:cBhvr>
                                      <p:to>
                                        <p:strVal val="visible"/>
                                      </p:to>
                                    </p:set>
                                    <p:anim calcmode="lin" valueType="num">
                                      <p:cBhvr additive="base">
                                        <p:cTn id="117" dur="500" fill="hold"/>
                                        <p:tgtEl>
                                          <p:spTgt spid="19"/>
                                        </p:tgtEl>
                                        <p:attrNameLst>
                                          <p:attrName>ppt_x</p:attrName>
                                        </p:attrNameLst>
                                      </p:cBhvr>
                                      <p:tavLst>
                                        <p:tav tm="0">
                                          <p:val>
                                            <p:strVal val="#ppt_x"/>
                                          </p:val>
                                        </p:tav>
                                        <p:tav tm="100000">
                                          <p:val>
                                            <p:strVal val="#ppt_x"/>
                                          </p:val>
                                        </p:tav>
                                      </p:tavLst>
                                    </p:anim>
                                    <p:anim calcmode="lin" valueType="num">
                                      <p:cBhvr additive="base">
                                        <p:cTn id="1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7" grpId="0" animBg="1"/>
      <p:bldP spid="8" grpId="0" animBg="1"/>
      <p:bldP spid="10" grpId="0" animBg="1"/>
      <p:bldP spid="12" grpId="0" animBg="1"/>
      <p:bldP spid="14" grpId="0"/>
      <p:bldP spid="16" grpId="0"/>
      <p:bldP spid="18" grpId="0"/>
      <p:bldP spid="19" grpId="0" animBg="1"/>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2852962" y="1427597"/>
            <a:ext cx="8351657" cy="5093702"/>
          </a:xfrm>
          <a:prstGeom prst="rect">
            <a:avLst/>
          </a:prstGeom>
          <a:noFill/>
          <a:ln>
            <a:solidFill>
              <a:schemeClr val="accent1"/>
            </a:solidFill>
          </a:ln>
        </p:spPr>
        <p:txBody>
          <a:bodyPr wrap="square">
            <a:spAutoFit/>
          </a:bodyPr>
          <a:lstStyle/>
          <a:p>
            <a:pPr>
              <a:lnSpc>
                <a:spcPts val="3000"/>
              </a:lnSpc>
              <a:defRPr/>
            </a:pPr>
            <a:r>
              <a:rPr lang="en-US" altLang="zh-CN" sz="2000" b="1" dirty="0" smtClean="0">
                <a:solidFill>
                  <a:schemeClr val="bg2">
                    <a:lumMod val="25000"/>
                  </a:schemeClr>
                </a:solidFill>
                <a:latin typeface="Arial Black" panose="020B0A04020102020204" pitchFamily="34" charset="0"/>
              </a:rPr>
              <a:t>2. </a:t>
            </a:r>
            <a:r>
              <a:rPr lang="zh-CN" altLang="en-US" sz="2000" b="1" dirty="0" smtClean="0">
                <a:solidFill>
                  <a:schemeClr val="bg2">
                    <a:lumMod val="25000"/>
                  </a:schemeClr>
                </a:solidFill>
                <a:latin typeface="Arial Black" panose="020B0A04020102020204" pitchFamily="34" charset="0"/>
              </a:rPr>
              <a:t>适用有关的国际协定、条约或公约</a:t>
            </a:r>
            <a:endParaRPr lang="en-US" altLang="zh-CN" sz="2000" b="1" dirty="0" smtClean="0">
              <a:solidFill>
                <a:schemeClr val="bg2">
                  <a:lumMod val="25000"/>
                </a:schemeClr>
              </a:solidFill>
              <a:latin typeface="Arial Black" panose="020B0A04020102020204" pitchFamily="34" charset="0"/>
            </a:endParaRPr>
          </a:p>
          <a:p>
            <a:pPr>
              <a:lnSpc>
                <a:spcPts val="3000"/>
              </a:lnSpc>
              <a:defRPr/>
            </a:pPr>
            <a:r>
              <a:rPr lang="en-US" altLang="zh-CN" sz="2000" dirty="0" smtClean="0">
                <a:solidFill>
                  <a:schemeClr val="bg2">
                    <a:lumMod val="25000"/>
                  </a:schemeClr>
                </a:solidFill>
                <a:latin typeface="Arial Black" panose="020B0A04020102020204" pitchFamily="34" charset="0"/>
              </a:rPr>
              <a:t>    </a:t>
            </a:r>
            <a:r>
              <a:rPr lang="zh-CN" altLang="en-US" sz="2000" dirty="0" smtClean="0">
                <a:solidFill>
                  <a:schemeClr val="bg2">
                    <a:lumMod val="25000"/>
                  </a:schemeClr>
                </a:solidFill>
                <a:latin typeface="Arial Black" panose="020B0A04020102020204" pitchFamily="34" charset="0"/>
              </a:rPr>
              <a:t>各国政府和一些国际组织为了消除国际贸易障碍和解决国际贸易争议，缔结或参加一些双边或多边协定、公约或条约。</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en-US" altLang="zh-CN" sz="2000" dirty="0">
                <a:solidFill>
                  <a:schemeClr val="bg2">
                    <a:lumMod val="25000"/>
                  </a:schemeClr>
                </a:solidFill>
                <a:latin typeface="Arial Black" panose="020B0A04020102020204" pitchFamily="34" charset="0"/>
              </a:rPr>
              <a:t> </a:t>
            </a:r>
            <a:r>
              <a:rPr lang="en-US" altLang="zh-CN" sz="2000" dirty="0" smtClean="0">
                <a:solidFill>
                  <a:schemeClr val="bg2">
                    <a:lumMod val="25000"/>
                  </a:schemeClr>
                </a:solidFill>
                <a:latin typeface="Arial Black" panose="020B0A04020102020204" pitchFamily="34" charset="0"/>
              </a:rPr>
              <a:t>   </a:t>
            </a:r>
            <a:r>
              <a:rPr lang="zh-CN" altLang="en-US" sz="2000" dirty="0" smtClean="0">
                <a:solidFill>
                  <a:schemeClr val="bg2">
                    <a:lumMod val="25000"/>
                  </a:schemeClr>
                </a:solidFill>
                <a:latin typeface="Arial Black" panose="020B0A04020102020204" pitchFamily="34" charset="0"/>
              </a:rPr>
              <a:t>进出口合同的订立、履行和处理争议必须符合合同当事人所在国缔结或参加的有关的协定、公约或条约。</a:t>
            </a:r>
            <a:endParaRPr lang="en-US" altLang="zh-CN" sz="2000" dirty="0">
              <a:solidFill>
                <a:schemeClr val="bg2">
                  <a:lumMod val="25000"/>
                </a:schemeClr>
              </a:solidFill>
              <a:latin typeface="Arial Black" panose="020B0A04020102020204" pitchFamily="34" charset="0"/>
            </a:endParaRPr>
          </a:p>
          <a:p>
            <a:pPr>
              <a:lnSpc>
                <a:spcPts val="3000"/>
              </a:lnSpc>
              <a:defRPr/>
            </a:pPr>
            <a:r>
              <a:rPr lang="en-US" altLang="zh-CN" sz="2000" dirty="0" smtClean="0">
                <a:solidFill>
                  <a:schemeClr val="bg2">
                    <a:lumMod val="25000"/>
                  </a:schemeClr>
                </a:solidFill>
                <a:latin typeface="Arial Black" panose="020B0A04020102020204" pitchFamily="34" charset="0"/>
              </a:rPr>
              <a:t>    </a:t>
            </a:r>
            <a:r>
              <a:rPr lang="zh-CN" altLang="en-US" sz="2000" dirty="0" smtClean="0">
                <a:solidFill>
                  <a:schemeClr val="bg2">
                    <a:lumMod val="25000"/>
                  </a:schemeClr>
                </a:solidFill>
                <a:latin typeface="Arial Black" panose="020B0A04020102020204" pitchFamily="34" charset="0"/>
              </a:rPr>
              <a:t>我国对外缔结或参加的</a:t>
            </a:r>
            <a:r>
              <a:rPr lang="zh-CN" altLang="en-US" sz="2000" dirty="0">
                <a:solidFill>
                  <a:schemeClr val="bg2">
                    <a:lumMod val="25000"/>
                  </a:schemeClr>
                </a:solidFill>
                <a:latin typeface="Arial Black" panose="020B0A04020102020204" pitchFamily="34" charset="0"/>
              </a:rPr>
              <a:t>协定、公约或</a:t>
            </a:r>
            <a:r>
              <a:rPr lang="zh-CN" altLang="en-US" sz="2000" dirty="0" smtClean="0">
                <a:solidFill>
                  <a:schemeClr val="bg2">
                    <a:lumMod val="25000"/>
                  </a:schemeClr>
                </a:solidFill>
                <a:latin typeface="Arial Black" panose="020B0A04020102020204" pitchFamily="34" charset="0"/>
              </a:rPr>
              <a:t>条约：</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en-US" altLang="zh-CN" sz="2000" dirty="0">
                <a:solidFill>
                  <a:schemeClr val="bg2">
                    <a:lumMod val="25000"/>
                  </a:schemeClr>
                </a:solidFill>
                <a:latin typeface="Arial Black" panose="020B0A04020102020204" pitchFamily="34" charset="0"/>
              </a:rPr>
              <a:t> </a:t>
            </a:r>
            <a:r>
              <a:rPr lang="en-US" altLang="zh-CN" sz="2000" dirty="0" smtClean="0">
                <a:solidFill>
                  <a:schemeClr val="bg2">
                    <a:lumMod val="25000"/>
                  </a:schemeClr>
                </a:solidFill>
                <a:latin typeface="Arial Black" panose="020B0A04020102020204" pitchFamily="34" charset="0"/>
              </a:rPr>
              <a:t>   </a:t>
            </a:r>
            <a:r>
              <a:rPr lang="zh-CN" altLang="en-US" sz="2000" dirty="0" smtClean="0">
                <a:solidFill>
                  <a:schemeClr val="bg2">
                    <a:lumMod val="25000"/>
                  </a:schemeClr>
                </a:solidFill>
                <a:latin typeface="Arial Black" panose="020B0A04020102020204" pitchFamily="34" charset="0"/>
              </a:rPr>
              <a:t>双边协定：</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en-US" altLang="zh-CN" sz="2000" dirty="0" smtClean="0">
                <a:solidFill>
                  <a:schemeClr val="bg2">
                    <a:lumMod val="25000"/>
                  </a:schemeClr>
                </a:solidFill>
                <a:latin typeface="Arial Black" panose="020B0A04020102020204" pitchFamily="34" charset="0"/>
              </a:rPr>
              <a:t>    </a:t>
            </a:r>
            <a:r>
              <a:rPr lang="zh-CN" altLang="en-US" sz="2000" dirty="0" smtClean="0">
                <a:solidFill>
                  <a:schemeClr val="bg2">
                    <a:lumMod val="25000"/>
                  </a:schemeClr>
                </a:solidFill>
                <a:latin typeface="Arial Black" panose="020B0A04020102020204" pitchFamily="34" charset="0"/>
              </a:rPr>
              <a:t>多边协定</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en-US" altLang="zh-CN" sz="2000" dirty="0">
                <a:solidFill>
                  <a:schemeClr val="bg2">
                    <a:lumMod val="25000"/>
                  </a:schemeClr>
                </a:solidFill>
                <a:latin typeface="Arial Black" panose="020B0A04020102020204" pitchFamily="34" charset="0"/>
              </a:rPr>
              <a:t> </a:t>
            </a:r>
            <a:r>
              <a:rPr lang="en-US" altLang="zh-CN" sz="2000" dirty="0" smtClean="0">
                <a:solidFill>
                  <a:schemeClr val="bg2">
                    <a:lumMod val="25000"/>
                  </a:schemeClr>
                </a:solidFill>
                <a:latin typeface="Arial Black" panose="020B0A04020102020204" pitchFamily="34" charset="0"/>
              </a:rPr>
              <a:t>   </a:t>
            </a:r>
            <a:r>
              <a:rPr lang="zh-CN" altLang="en-US" sz="2000" dirty="0" smtClean="0">
                <a:solidFill>
                  <a:schemeClr val="bg2">
                    <a:lumMod val="25000"/>
                  </a:schemeClr>
                </a:solidFill>
                <a:latin typeface="Arial Black" panose="020B0A04020102020204" pitchFamily="34" charset="0"/>
              </a:rPr>
              <a:t>国际条约或公约： </a:t>
            </a:r>
            <a:r>
              <a:rPr lang="en-US" altLang="zh-CN" sz="2000" dirty="0" smtClean="0">
                <a:solidFill>
                  <a:schemeClr val="bg2">
                    <a:lumMod val="25000"/>
                  </a:schemeClr>
                </a:solidFill>
                <a:latin typeface="Arial Black" panose="020B0A04020102020204" pitchFamily="34" charset="0"/>
              </a:rPr>
              <a:t>《</a:t>
            </a:r>
            <a:r>
              <a:rPr lang="zh-CN" altLang="en-US" sz="2000" dirty="0" smtClean="0">
                <a:solidFill>
                  <a:schemeClr val="bg2">
                    <a:lumMod val="25000"/>
                  </a:schemeClr>
                </a:solidFill>
                <a:latin typeface="Arial Black" panose="020B0A04020102020204" pitchFamily="34" charset="0"/>
              </a:rPr>
              <a:t>联合国国际货物销售合同公约</a:t>
            </a:r>
            <a:r>
              <a:rPr lang="en-US" altLang="zh-CN" sz="2000" dirty="0" smtClean="0">
                <a:solidFill>
                  <a:schemeClr val="bg2">
                    <a:lumMod val="25000"/>
                  </a:schemeClr>
                </a:solidFill>
                <a:latin typeface="Arial Black" panose="020B0A04020102020204" pitchFamily="34" charset="0"/>
              </a:rPr>
              <a:t>》</a:t>
            </a:r>
          </a:p>
          <a:p>
            <a:pPr>
              <a:lnSpc>
                <a:spcPts val="3000"/>
              </a:lnSpc>
              <a:defRPr/>
            </a:pPr>
            <a:r>
              <a:rPr lang="en-US" altLang="zh-CN" sz="2000" dirty="0" smtClean="0">
                <a:solidFill>
                  <a:schemeClr val="bg2">
                    <a:lumMod val="25000"/>
                  </a:schemeClr>
                </a:solidFill>
                <a:latin typeface="Arial Black" panose="020B0A04020102020204" pitchFamily="34" charset="0"/>
              </a:rPr>
              <a:t>《</a:t>
            </a:r>
            <a:r>
              <a:rPr lang="zh-CN" altLang="en-US" sz="2000" dirty="0">
                <a:solidFill>
                  <a:schemeClr val="bg2">
                    <a:lumMod val="25000"/>
                  </a:schemeClr>
                </a:solidFill>
                <a:latin typeface="Arial Black" panose="020B0A04020102020204" pitchFamily="34" charset="0"/>
              </a:rPr>
              <a:t>联合国国际货物销售合同公约</a:t>
            </a:r>
            <a:r>
              <a:rPr lang="en-US" altLang="zh-CN" sz="2000" dirty="0">
                <a:solidFill>
                  <a:schemeClr val="bg2">
                    <a:lumMod val="25000"/>
                  </a:schemeClr>
                </a:solidFill>
                <a:latin typeface="Arial Black" panose="020B0A04020102020204" pitchFamily="34" charset="0"/>
              </a:rPr>
              <a:t>》</a:t>
            </a:r>
            <a:r>
              <a:rPr lang="zh-CN" altLang="en-US" sz="2000" dirty="0">
                <a:solidFill>
                  <a:schemeClr val="bg2">
                    <a:lumMod val="25000"/>
                  </a:schemeClr>
                </a:solidFill>
                <a:latin typeface="Arial Black" panose="020B0A04020102020204" pitchFamily="34" charset="0"/>
              </a:rPr>
              <a:t>是由联合国国际贸易法委员会主持制定的</a:t>
            </a:r>
            <a:r>
              <a:rPr lang="zh-CN" altLang="en-US" sz="2000" dirty="0" smtClean="0">
                <a:solidFill>
                  <a:schemeClr val="bg2">
                    <a:lumMod val="25000"/>
                  </a:schemeClr>
                </a:solidFill>
                <a:latin typeface="Arial Black" panose="020B0A04020102020204" pitchFamily="34" charset="0"/>
              </a:rPr>
              <a:t>，</a:t>
            </a:r>
            <a:r>
              <a:rPr lang="en-US" altLang="zh-CN" sz="2000" dirty="0" smtClean="0">
                <a:solidFill>
                  <a:schemeClr val="bg2">
                    <a:lumMod val="25000"/>
                  </a:schemeClr>
                </a:solidFill>
                <a:latin typeface="Arial Black" panose="020B0A04020102020204" pitchFamily="34" charset="0"/>
              </a:rPr>
              <a:t>1980</a:t>
            </a:r>
            <a:r>
              <a:rPr lang="zh-CN" altLang="en-US" sz="2000" dirty="0" smtClean="0">
                <a:solidFill>
                  <a:schemeClr val="bg2">
                    <a:lumMod val="25000"/>
                  </a:schemeClr>
                </a:solidFill>
                <a:latin typeface="Arial Black" panose="020B0A04020102020204" pitchFamily="34" charset="0"/>
              </a:rPr>
              <a:t>年</a:t>
            </a:r>
            <a:r>
              <a:rPr lang="zh-CN" altLang="en-US" sz="2000" dirty="0">
                <a:solidFill>
                  <a:schemeClr val="bg2">
                    <a:lumMod val="25000"/>
                  </a:schemeClr>
                </a:solidFill>
                <a:latin typeface="Arial Black" panose="020B0A04020102020204" pitchFamily="34" charset="0"/>
              </a:rPr>
              <a:t>在维也纳举行的外交会议上获得通过。公约于</a:t>
            </a:r>
            <a:r>
              <a:rPr lang="en-US" altLang="zh-CN" sz="2000" dirty="0">
                <a:solidFill>
                  <a:schemeClr val="bg2">
                    <a:lumMod val="25000"/>
                  </a:schemeClr>
                </a:solidFill>
                <a:latin typeface="Arial Black" panose="020B0A04020102020204" pitchFamily="34" charset="0"/>
              </a:rPr>
              <a:t>1988</a:t>
            </a:r>
            <a:r>
              <a:rPr lang="zh-CN" altLang="en-US" sz="2000" dirty="0">
                <a:solidFill>
                  <a:schemeClr val="bg2">
                    <a:lumMod val="25000"/>
                  </a:schemeClr>
                </a:solidFill>
                <a:latin typeface="Arial Black" panose="020B0A04020102020204" pitchFamily="34" charset="0"/>
              </a:rPr>
              <a:t>年</a:t>
            </a:r>
            <a:r>
              <a:rPr lang="en-US" altLang="zh-CN" sz="2000" dirty="0">
                <a:solidFill>
                  <a:schemeClr val="bg2">
                    <a:lumMod val="25000"/>
                  </a:schemeClr>
                </a:solidFill>
                <a:latin typeface="Arial Black" panose="020B0A04020102020204" pitchFamily="34" charset="0"/>
              </a:rPr>
              <a:t>1</a:t>
            </a:r>
            <a:r>
              <a:rPr lang="zh-CN" altLang="en-US" sz="2000" dirty="0">
                <a:solidFill>
                  <a:schemeClr val="bg2">
                    <a:lumMod val="25000"/>
                  </a:schemeClr>
                </a:solidFill>
                <a:latin typeface="Arial Black" panose="020B0A04020102020204" pitchFamily="34" charset="0"/>
              </a:rPr>
              <a:t>月</a:t>
            </a:r>
            <a:r>
              <a:rPr lang="en-US" altLang="zh-CN" sz="2000" dirty="0">
                <a:solidFill>
                  <a:schemeClr val="bg2">
                    <a:lumMod val="25000"/>
                  </a:schemeClr>
                </a:solidFill>
                <a:latin typeface="Arial Black" panose="020B0A04020102020204" pitchFamily="34" charset="0"/>
              </a:rPr>
              <a:t>1</a:t>
            </a:r>
            <a:r>
              <a:rPr lang="zh-CN" altLang="en-US" sz="2000" dirty="0">
                <a:solidFill>
                  <a:schemeClr val="bg2">
                    <a:lumMod val="25000"/>
                  </a:schemeClr>
                </a:solidFill>
                <a:latin typeface="Arial Black" panose="020B0A04020102020204" pitchFamily="34" charset="0"/>
              </a:rPr>
              <a:t>日正式生效</a:t>
            </a:r>
            <a:r>
              <a:rPr lang="zh-CN" altLang="en-US" sz="2000" dirty="0" smtClean="0">
                <a:solidFill>
                  <a:schemeClr val="bg2">
                    <a:lumMod val="25000"/>
                  </a:schemeClr>
                </a:solidFill>
                <a:latin typeface="Arial Black" panose="020B0A04020102020204" pitchFamily="34" charset="0"/>
              </a:rPr>
              <a:t>。</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    截至</a:t>
            </a:r>
            <a:r>
              <a:rPr lang="en-US" altLang="zh-CN" sz="2000" dirty="0">
                <a:solidFill>
                  <a:schemeClr val="bg2">
                    <a:lumMod val="25000"/>
                  </a:schemeClr>
                </a:solidFill>
                <a:latin typeface="Arial Black" panose="020B0A04020102020204" pitchFamily="34" charset="0"/>
              </a:rPr>
              <a:t>2015</a:t>
            </a:r>
            <a:r>
              <a:rPr lang="zh-CN" altLang="en-US" sz="2000" dirty="0">
                <a:solidFill>
                  <a:schemeClr val="bg2">
                    <a:lumMod val="25000"/>
                  </a:schemeClr>
                </a:solidFill>
                <a:latin typeface="Arial Black" panose="020B0A04020102020204" pitchFamily="34" charset="0"/>
              </a:rPr>
              <a:t>年</a:t>
            </a:r>
            <a:r>
              <a:rPr lang="en-US" altLang="zh-CN" sz="2000" dirty="0">
                <a:solidFill>
                  <a:schemeClr val="bg2">
                    <a:lumMod val="25000"/>
                  </a:schemeClr>
                </a:solidFill>
                <a:latin typeface="Arial Black" panose="020B0A04020102020204" pitchFamily="34" charset="0"/>
              </a:rPr>
              <a:t>12</a:t>
            </a:r>
            <a:r>
              <a:rPr lang="zh-CN" altLang="en-US" sz="2000" dirty="0">
                <a:solidFill>
                  <a:schemeClr val="bg2">
                    <a:lumMod val="25000"/>
                  </a:schemeClr>
                </a:solidFill>
                <a:latin typeface="Arial Black" panose="020B0A04020102020204" pitchFamily="34" charset="0"/>
              </a:rPr>
              <a:t>月</a:t>
            </a:r>
            <a:r>
              <a:rPr lang="en-US" altLang="zh-CN" sz="2000" dirty="0">
                <a:solidFill>
                  <a:schemeClr val="bg2">
                    <a:lumMod val="25000"/>
                  </a:schemeClr>
                </a:solidFill>
                <a:latin typeface="Arial Black" panose="020B0A04020102020204" pitchFamily="34" charset="0"/>
              </a:rPr>
              <a:t>29</a:t>
            </a:r>
            <a:r>
              <a:rPr lang="zh-CN" altLang="en-US" sz="2000" dirty="0">
                <a:solidFill>
                  <a:schemeClr val="bg2">
                    <a:lumMod val="25000"/>
                  </a:schemeClr>
                </a:solidFill>
                <a:latin typeface="Arial Black" panose="020B0A04020102020204" pitchFamily="34" charset="0"/>
              </a:rPr>
              <a:t>日</a:t>
            </a:r>
            <a:r>
              <a:rPr lang="zh-CN" altLang="en-US" sz="2000" dirty="0" smtClean="0">
                <a:solidFill>
                  <a:schemeClr val="bg2">
                    <a:lumMod val="25000"/>
                  </a:schemeClr>
                </a:solidFill>
                <a:latin typeface="Arial Black" panose="020B0A04020102020204" pitchFamily="34" charset="0"/>
              </a:rPr>
              <a:t>，核准</a:t>
            </a:r>
            <a:r>
              <a:rPr lang="zh-CN" altLang="en-US" sz="2000" dirty="0">
                <a:solidFill>
                  <a:schemeClr val="bg2">
                    <a:lumMod val="25000"/>
                  </a:schemeClr>
                </a:solidFill>
                <a:latin typeface="Arial Black" panose="020B0A04020102020204" pitchFamily="34" charset="0"/>
              </a:rPr>
              <a:t>和参加该公约的共有</a:t>
            </a:r>
            <a:r>
              <a:rPr lang="en-US" altLang="zh-CN" sz="2000" dirty="0">
                <a:solidFill>
                  <a:schemeClr val="bg2">
                    <a:lumMod val="25000"/>
                  </a:schemeClr>
                </a:solidFill>
                <a:latin typeface="Arial Black" panose="020B0A04020102020204" pitchFamily="34" charset="0"/>
              </a:rPr>
              <a:t>84</a:t>
            </a:r>
            <a:r>
              <a:rPr lang="zh-CN" altLang="en-US" sz="2000" dirty="0">
                <a:solidFill>
                  <a:schemeClr val="bg2">
                    <a:lumMod val="25000"/>
                  </a:schemeClr>
                </a:solidFill>
                <a:latin typeface="Arial Black" panose="020B0A04020102020204" pitchFamily="34" charset="0"/>
              </a:rPr>
              <a:t>个国家</a:t>
            </a:r>
            <a:endParaRPr lang="en-US" altLang="zh-CN" sz="2000" dirty="0" smtClean="0">
              <a:solidFill>
                <a:schemeClr val="bg2">
                  <a:lumMod val="25000"/>
                </a:schemeClr>
              </a:solidFill>
              <a:latin typeface="Arial Black" panose="020B0A04020102020204" pitchFamily="34" charset="0"/>
            </a:endParaRPr>
          </a:p>
        </p:txBody>
      </p:sp>
      <p:pic>
        <p:nvPicPr>
          <p:cNvPr id="2" name="图片 1"/>
          <p:cNvPicPr>
            <a:picLocks noChangeAspect="1"/>
          </p:cNvPicPr>
          <p:nvPr/>
        </p:nvPicPr>
        <p:blipFill>
          <a:blip r:embed="rId2"/>
          <a:stretch>
            <a:fillRect/>
          </a:stretch>
        </p:blipFill>
        <p:spPr>
          <a:xfrm>
            <a:off x="3386855" y="891103"/>
            <a:ext cx="5675868" cy="536494"/>
          </a:xfrm>
          <a:prstGeom prst="rect">
            <a:avLst/>
          </a:prstGeom>
        </p:spPr>
      </p:pic>
      <p:grpSp>
        <p:nvGrpSpPr>
          <p:cNvPr id="7" name="组合 50"/>
          <p:cNvGrpSpPr>
            <a:grpSpLocks/>
          </p:cNvGrpSpPr>
          <p:nvPr/>
        </p:nvGrpSpPr>
        <p:grpSpPr bwMode="auto">
          <a:xfrm>
            <a:off x="145505" y="94325"/>
            <a:ext cx="603250" cy="552450"/>
            <a:chOff x="0" y="0"/>
            <a:chExt cx="737947" cy="676838"/>
          </a:xfrm>
        </p:grpSpPr>
        <p:sp>
          <p:nvSpPr>
            <p:cNvPr id="8"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0"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2" name="标题 1"/>
          <p:cNvSpPr txBox="1">
            <a:spLocks noChangeArrowheads="1"/>
          </p:cNvSpPr>
          <p:nvPr/>
        </p:nvSpPr>
        <p:spPr>
          <a:xfrm>
            <a:off x="933245" y="223981"/>
            <a:ext cx="5797649"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国际货物贸易所使用的法律、公约以及惯例</a:t>
            </a:r>
          </a:p>
        </p:txBody>
      </p:sp>
    </p:spTree>
    <p:extLst>
      <p:ext uri="{BB962C8B-B14F-4D97-AF65-F5344CB8AC3E}">
        <p14:creationId xmlns:p14="http://schemas.microsoft.com/office/powerpoint/2010/main" val="2623941350"/>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wipe(left)">
                                      <p:cBhvr>
                                        <p:cTn id="24" dur="500"/>
                                        <p:tgtEl>
                                          <p:spTgt spid="1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wipe(left)">
                                      <p:cBhvr>
                                        <p:cTn id="29" dur="500"/>
                                        <p:tgtEl>
                                          <p:spTgt spid="1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1">
                                            <p:txEl>
                                              <p:pRg st="2" end="2"/>
                                            </p:txEl>
                                          </p:spTgt>
                                        </p:tgtEl>
                                        <p:attrNameLst>
                                          <p:attrName>style.visibility</p:attrName>
                                        </p:attrNameLst>
                                      </p:cBhvr>
                                      <p:to>
                                        <p:strVal val="visible"/>
                                      </p:to>
                                    </p:set>
                                    <p:animEffect transition="in" filter="wipe(left)">
                                      <p:cBhvr>
                                        <p:cTn id="34" dur="500"/>
                                        <p:tgtEl>
                                          <p:spTgt spid="1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1">
                                            <p:txEl>
                                              <p:pRg st="3" end="3"/>
                                            </p:txEl>
                                          </p:spTgt>
                                        </p:tgtEl>
                                        <p:attrNameLst>
                                          <p:attrName>style.visibility</p:attrName>
                                        </p:attrNameLst>
                                      </p:cBhvr>
                                      <p:to>
                                        <p:strVal val="visible"/>
                                      </p:to>
                                    </p:set>
                                    <p:animEffect transition="in" filter="wipe(left)">
                                      <p:cBhvr>
                                        <p:cTn id="39" dur="500"/>
                                        <p:tgtEl>
                                          <p:spTgt spid="11">
                                            <p:txEl>
                                              <p:pRg st="3" end="3"/>
                                            </p:txEl>
                                          </p:spTgt>
                                        </p:tgtEl>
                                      </p:cBhvr>
                                    </p:animEffect>
                                  </p:childTnLst>
                                </p:cTn>
                              </p:par>
                              <p:par>
                                <p:cTn id="40" presetID="22" presetClass="entr" presetSubtype="8" fill="hold" nodeType="with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wipe(left)">
                                      <p:cBhvr>
                                        <p:cTn id="42" dur="500"/>
                                        <p:tgtEl>
                                          <p:spTgt spid="11">
                                            <p:txEl>
                                              <p:pRg st="4" end="4"/>
                                            </p:txEl>
                                          </p:spTgt>
                                        </p:tgtEl>
                                      </p:cBhvr>
                                    </p:animEffect>
                                  </p:childTnLst>
                                </p:cTn>
                              </p:par>
                              <p:par>
                                <p:cTn id="43" presetID="22" presetClass="entr" presetSubtype="8" fill="hold" nodeType="withEffect">
                                  <p:stCondLst>
                                    <p:cond delay="0"/>
                                  </p:stCondLst>
                                  <p:childTnLst>
                                    <p:set>
                                      <p:cBhvr>
                                        <p:cTn id="44" dur="1" fill="hold">
                                          <p:stCondLst>
                                            <p:cond delay="0"/>
                                          </p:stCondLst>
                                        </p:cTn>
                                        <p:tgtEl>
                                          <p:spTgt spid="11">
                                            <p:txEl>
                                              <p:pRg st="5" end="5"/>
                                            </p:txEl>
                                          </p:spTgt>
                                        </p:tgtEl>
                                        <p:attrNameLst>
                                          <p:attrName>style.visibility</p:attrName>
                                        </p:attrNameLst>
                                      </p:cBhvr>
                                      <p:to>
                                        <p:strVal val="visible"/>
                                      </p:to>
                                    </p:set>
                                    <p:animEffect transition="in" filter="wipe(left)">
                                      <p:cBhvr>
                                        <p:cTn id="45" dur="500"/>
                                        <p:tgtEl>
                                          <p:spTgt spid="11">
                                            <p:txEl>
                                              <p:pRg st="5" end="5"/>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11">
                                            <p:txEl>
                                              <p:pRg st="6" end="6"/>
                                            </p:txEl>
                                          </p:spTgt>
                                        </p:tgtEl>
                                        <p:attrNameLst>
                                          <p:attrName>style.visibility</p:attrName>
                                        </p:attrNameLst>
                                      </p:cBhvr>
                                      <p:to>
                                        <p:strVal val="visible"/>
                                      </p:to>
                                    </p:set>
                                    <p:animEffect transition="in" filter="wipe(left)">
                                      <p:cBhvr>
                                        <p:cTn id="48" dur="500"/>
                                        <p:tgtEl>
                                          <p:spTgt spid="11">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1">
                                            <p:txEl>
                                              <p:pRg st="7" end="7"/>
                                            </p:txEl>
                                          </p:spTgt>
                                        </p:tgtEl>
                                        <p:attrNameLst>
                                          <p:attrName>style.visibility</p:attrName>
                                        </p:attrNameLst>
                                      </p:cBhvr>
                                      <p:to>
                                        <p:strVal val="visible"/>
                                      </p:to>
                                    </p:set>
                                    <p:animEffect transition="in" filter="wipe(left)">
                                      <p:cBhvr>
                                        <p:cTn id="53" dur="500"/>
                                        <p:tgtEl>
                                          <p:spTgt spid="11">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11">
                                            <p:txEl>
                                              <p:pRg st="8" end="8"/>
                                            </p:txEl>
                                          </p:spTgt>
                                        </p:tgtEl>
                                        <p:attrNameLst>
                                          <p:attrName>style.visibility</p:attrName>
                                        </p:attrNameLst>
                                      </p:cBhvr>
                                      <p:to>
                                        <p:strVal val="visible"/>
                                      </p:to>
                                    </p:set>
                                    <p:animEffect transition="in" filter="wipe(left)">
                                      <p:cBhvr>
                                        <p:cTn id="58"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3007318" y="1388095"/>
            <a:ext cx="7688486" cy="4708981"/>
          </a:xfrm>
          <a:prstGeom prst="rect">
            <a:avLst/>
          </a:prstGeom>
          <a:noFill/>
          <a:ln>
            <a:solidFill>
              <a:schemeClr val="accent1"/>
            </a:solidFill>
          </a:ln>
        </p:spPr>
        <p:txBody>
          <a:bodyPr wrap="square">
            <a:spAutoFit/>
          </a:bodyPr>
          <a:lstStyle/>
          <a:p>
            <a:pPr>
              <a:lnSpc>
                <a:spcPts val="3000"/>
              </a:lnSpc>
              <a:defRPr/>
            </a:pPr>
            <a:r>
              <a:rPr lang="zh-CN" altLang="en-US" sz="2000" b="1" dirty="0" smtClean="0">
                <a:solidFill>
                  <a:schemeClr val="bg2">
                    <a:lumMod val="25000"/>
                  </a:schemeClr>
                </a:solidFill>
                <a:latin typeface="Arial Black" panose="020B0A04020102020204" pitchFamily="34" charset="0"/>
              </a:rPr>
              <a:t>国际贸易惯例：</a:t>
            </a:r>
            <a:endParaRPr lang="en-US" altLang="zh-CN" sz="2000" b="1"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在国际贸易实践中逐渐形成的，被国际上普遍接受和广泛适用的国际贸易习惯做法。  </a:t>
            </a:r>
            <a:endParaRPr lang="en-US" altLang="zh-CN" sz="2000" dirty="0" smtClean="0">
              <a:solidFill>
                <a:schemeClr val="bg2">
                  <a:lumMod val="25000"/>
                </a:schemeClr>
              </a:solidFill>
              <a:latin typeface="Arial Black" panose="020B0A04020102020204" pitchFamily="34" charset="0"/>
            </a:endParaRPr>
          </a:p>
          <a:p>
            <a:pPr>
              <a:lnSpc>
                <a:spcPts val="3000"/>
              </a:lnSpc>
              <a:defRPr/>
            </a:pPr>
            <a:endParaRPr lang="en-US" altLang="zh-CN" sz="2000" dirty="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国际贸易惯例本身不是法律，不具有强制性</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合同当事人是否采用国际贸易惯例，取决于当事人的意愿。  可以约定采用某项国际贸易惯例，也可以约定排除某项国际贸易惯例。</a:t>
            </a:r>
            <a:endParaRPr lang="en-US" altLang="zh-CN" sz="2000" dirty="0" smtClean="0">
              <a:solidFill>
                <a:schemeClr val="bg2">
                  <a:lumMod val="25000"/>
                </a:schemeClr>
              </a:solidFill>
              <a:latin typeface="Arial Black" panose="020B0A04020102020204" pitchFamily="34" charset="0"/>
            </a:endParaRPr>
          </a:p>
          <a:p>
            <a:pPr>
              <a:lnSpc>
                <a:spcPts val="3000"/>
              </a:lnSpc>
              <a:defRPr/>
            </a:pPr>
            <a:endParaRPr lang="en-US" altLang="zh-CN" sz="2000" dirty="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主要的国际贸易惯例</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解释国际贸易术语的惯例</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跟单信用证的惯例</a:t>
            </a:r>
            <a:endParaRPr lang="en-US" altLang="zh-CN" sz="2000" dirty="0" smtClean="0">
              <a:solidFill>
                <a:schemeClr val="bg2">
                  <a:lumMod val="25000"/>
                </a:schemeClr>
              </a:solidFill>
              <a:latin typeface="Arial Black" panose="020B0A04020102020204" pitchFamily="34" charset="0"/>
            </a:endParaRPr>
          </a:p>
          <a:p>
            <a:pPr>
              <a:lnSpc>
                <a:spcPts val="3000"/>
              </a:lnSpc>
              <a:defRPr/>
            </a:pPr>
            <a:r>
              <a:rPr lang="zh-CN" altLang="en-US" sz="2000" dirty="0" smtClean="0">
                <a:solidFill>
                  <a:schemeClr val="bg2">
                    <a:lumMod val="25000"/>
                  </a:schemeClr>
                </a:solidFill>
                <a:latin typeface="Arial Black" panose="020B0A04020102020204" pitchFamily="34" charset="0"/>
              </a:rPr>
              <a:t>关于托收的惯例等等。</a:t>
            </a:r>
            <a:endParaRPr lang="en-US" altLang="zh-CN" sz="2000" dirty="0" smtClean="0">
              <a:solidFill>
                <a:schemeClr val="bg2">
                  <a:lumMod val="25000"/>
                </a:schemeClr>
              </a:solidFill>
              <a:latin typeface="Arial Black" panose="020B0A04020102020204" pitchFamily="34" charset="0"/>
            </a:endParaRPr>
          </a:p>
        </p:txBody>
      </p:sp>
      <p:sp>
        <p:nvSpPr>
          <p:cNvPr id="2" name="文本框 1"/>
          <p:cNvSpPr txBox="1"/>
          <p:nvPr/>
        </p:nvSpPr>
        <p:spPr>
          <a:xfrm>
            <a:off x="4018209" y="839125"/>
            <a:ext cx="2833352" cy="400110"/>
          </a:xfrm>
          <a:prstGeom prst="rect">
            <a:avLst/>
          </a:prstGeom>
          <a:noFill/>
        </p:spPr>
        <p:txBody>
          <a:bodyPr wrap="square" rtlCol="0">
            <a:spAutoFit/>
          </a:bodyPr>
          <a:lstStyle/>
          <a:p>
            <a:pPr algn="ctr"/>
            <a:r>
              <a:rPr lang="zh-CN" altLang="en-US" sz="2000" b="1" u="sng" dirty="0">
                <a:solidFill>
                  <a:schemeClr val="accent1"/>
                </a:solidFill>
                <a:latin typeface="+mn-ea"/>
              </a:rPr>
              <a:t>国际贸易适用的</a:t>
            </a:r>
            <a:r>
              <a:rPr lang="zh-CN" altLang="en-US" sz="2000" b="1" u="sng" dirty="0" smtClean="0">
                <a:solidFill>
                  <a:schemeClr val="accent1"/>
                </a:solidFill>
                <a:latin typeface="+mn-ea"/>
              </a:rPr>
              <a:t>惯例</a:t>
            </a:r>
            <a:endParaRPr lang="en-US" altLang="zh-CN" sz="2000" b="1" u="sng" dirty="0">
              <a:solidFill>
                <a:schemeClr val="accent1"/>
              </a:solidFill>
              <a:latin typeface="+mn-ea"/>
            </a:endParaRPr>
          </a:p>
        </p:txBody>
      </p:sp>
      <p:grpSp>
        <p:nvGrpSpPr>
          <p:cNvPr id="7" name="组合 50"/>
          <p:cNvGrpSpPr>
            <a:grpSpLocks/>
          </p:cNvGrpSpPr>
          <p:nvPr/>
        </p:nvGrpSpPr>
        <p:grpSpPr bwMode="auto">
          <a:xfrm>
            <a:off x="145505" y="94325"/>
            <a:ext cx="603250" cy="552450"/>
            <a:chOff x="0" y="0"/>
            <a:chExt cx="737947" cy="676838"/>
          </a:xfrm>
        </p:grpSpPr>
        <p:sp>
          <p:nvSpPr>
            <p:cNvPr id="8"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0"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2" name="标题 1"/>
          <p:cNvSpPr txBox="1">
            <a:spLocks noChangeArrowheads="1"/>
          </p:cNvSpPr>
          <p:nvPr/>
        </p:nvSpPr>
        <p:spPr>
          <a:xfrm>
            <a:off x="933245" y="223981"/>
            <a:ext cx="5797649"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国际货物贸易所使用的法律、公约以及惯例</a:t>
            </a:r>
          </a:p>
        </p:txBody>
      </p:sp>
    </p:spTree>
    <p:extLst>
      <p:ext uri="{BB962C8B-B14F-4D97-AF65-F5344CB8AC3E}">
        <p14:creationId xmlns:p14="http://schemas.microsoft.com/office/powerpoint/2010/main" val="2407584617"/>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wipe(left)">
                                      <p:cBhvr>
                                        <p:cTn id="26" dur="500"/>
                                        <p:tgtEl>
                                          <p:spTgt spid="1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animEffect transition="in" filter="wipe(left)">
                                      <p:cBhvr>
                                        <p:cTn id="31" dur="500"/>
                                        <p:tgtEl>
                                          <p:spTgt spid="11">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1">
                                            <p:txEl>
                                              <p:pRg st="3" end="3"/>
                                            </p:txEl>
                                          </p:spTgt>
                                        </p:tgtEl>
                                        <p:attrNameLst>
                                          <p:attrName>style.visibility</p:attrName>
                                        </p:attrNameLst>
                                      </p:cBhvr>
                                      <p:to>
                                        <p:strVal val="visible"/>
                                      </p:to>
                                    </p:set>
                                    <p:animEffect transition="in" filter="wipe(left)">
                                      <p:cBhvr>
                                        <p:cTn id="36" dur="500"/>
                                        <p:tgtEl>
                                          <p:spTgt spid="11">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1">
                                            <p:txEl>
                                              <p:pRg st="4" end="4"/>
                                            </p:txEl>
                                          </p:spTgt>
                                        </p:tgtEl>
                                        <p:attrNameLst>
                                          <p:attrName>style.visibility</p:attrName>
                                        </p:attrNameLst>
                                      </p:cBhvr>
                                      <p:to>
                                        <p:strVal val="visible"/>
                                      </p:to>
                                    </p:set>
                                    <p:animEffect transition="in" filter="wipe(left)">
                                      <p:cBhvr>
                                        <p:cTn id="41" dur="500"/>
                                        <p:tgtEl>
                                          <p:spTgt spid="11">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1">
                                            <p:txEl>
                                              <p:pRg st="6" end="6"/>
                                            </p:txEl>
                                          </p:spTgt>
                                        </p:tgtEl>
                                        <p:attrNameLst>
                                          <p:attrName>style.visibility</p:attrName>
                                        </p:attrNameLst>
                                      </p:cBhvr>
                                      <p:to>
                                        <p:strVal val="visible"/>
                                      </p:to>
                                    </p:set>
                                    <p:animEffect transition="in" filter="wipe(down)">
                                      <p:cBhvr>
                                        <p:cTn id="46" dur="500"/>
                                        <p:tgtEl>
                                          <p:spTgt spid="11">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1">
                                            <p:txEl>
                                              <p:pRg st="7" end="7"/>
                                            </p:txEl>
                                          </p:spTgt>
                                        </p:tgtEl>
                                        <p:attrNameLst>
                                          <p:attrName>style.visibility</p:attrName>
                                        </p:attrNameLst>
                                      </p:cBhvr>
                                      <p:to>
                                        <p:strVal val="visible"/>
                                      </p:to>
                                    </p:set>
                                    <p:animEffect transition="in" filter="wipe(down)">
                                      <p:cBhvr>
                                        <p:cTn id="51" dur="500"/>
                                        <p:tgtEl>
                                          <p:spTgt spid="11">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11">
                                            <p:txEl>
                                              <p:pRg st="8" end="8"/>
                                            </p:txEl>
                                          </p:spTgt>
                                        </p:tgtEl>
                                        <p:attrNameLst>
                                          <p:attrName>style.visibility</p:attrName>
                                        </p:attrNameLst>
                                      </p:cBhvr>
                                      <p:to>
                                        <p:strVal val="visible"/>
                                      </p:to>
                                    </p:set>
                                    <p:animEffect transition="in" filter="wipe(down)">
                                      <p:cBhvr>
                                        <p:cTn id="56" dur="500"/>
                                        <p:tgtEl>
                                          <p:spTgt spid="11">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11">
                                            <p:txEl>
                                              <p:pRg st="9" end="9"/>
                                            </p:txEl>
                                          </p:spTgt>
                                        </p:tgtEl>
                                        <p:attrNameLst>
                                          <p:attrName>style.visibility</p:attrName>
                                        </p:attrNameLst>
                                      </p:cBhvr>
                                      <p:to>
                                        <p:strVal val="visible"/>
                                      </p:to>
                                    </p:set>
                                    <p:animEffect transition="in" filter="wipe(down)">
                                      <p:cBhvr>
                                        <p:cTn id="61" dur="5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3007509" y="1204753"/>
            <a:ext cx="7688486" cy="3939540"/>
          </a:xfrm>
          <a:prstGeom prst="rect">
            <a:avLst/>
          </a:prstGeom>
          <a:noFill/>
          <a:ln>
            <a:solidFill>
              <a:schemeClr val="accent1"/>
            </a:solidFill>
          </a:ln>
        </p:spPr>
        <p:txBody>
          <a:bodyPr wrap="square">
            <a:spAutoFit/>
          </a:bodyPr>
          <a:lstStyle/>
          <a:p>
            <a:pPr>
              <a:lnSpc>
                <a:spcPts val="3000"/>
              </a:lnSpc>
              <a:defRPr/>
            </a:pPr>
            <a:r>
              <a:rPr lang="zh-CN" altLang="en-US" sz="2000" b="1" dirty="0" smtClean="0">
                <a:solidFill>
                  <a:schemeClr val="tx1">
                    <a:lumMod val="75000"/>
                    <a:lumOff val="25000"/>
                  </a:schemeClr>
                </a:solidFill>
                <a:latin typeface="Times New Roman" panose="02020603050405020304" pitchFamily="18" charset="0"/>
                <a:cs typeface="Times New Roman" panose="02020603050405020304" pitchFamily="18" charset="0"/>
              </a:rPr>
              <a:t>国际</a:t>
            </a:r>
            <a:r>
              <a:rPr lang="zh-CN" altLang="en-US" sz="2000" b="1" dirty="0">
                <a:solidFill>
                  <a:schemeClr val="tx1">
                    <a:lumMod val="75000"/>
                    <a:lumOff val="25000"/>
                  </a:schemeClr>
                </a:solidFill>
                <a:latin typeface="Times New Roman" panose="02020603050405020304" pitchFamily="18" charset="0"/>
                <a:cs typeface="Times New Roman" panose="02020603050405020304" pitchFamily="18" charset="0"/>
              </a:rPr>
              <a:t>货物买卖合同</a:t>
            </a:r>
            <a:r>
              <a:rPr lang="en-US" altLang="zh-CN" sz="2000" b="1" dirty="0">
                <a:solidFill>
                  <a:schemeClr val="tx1">
                    <a:lumMod val="75000"/>
                    <a:lumOff val="25000"/>
                  </a:schemeClr>
                </a:solidFill>
                <a:latin typeface="Times New Roman" panose="02020603050405020304" pitchFamily="18" charset="0"/>
                <a:cs typeface="Times New Roman" panose="02020603050405020304" pitchFamily="18" charset="0"/>
              </a:rPr>
              <a:t>(Contract for the international sale of goods</a:t>
            </a:r>
            <a:r>
              <a:rPr lang="en-US" altLang="zh-CN" sz="2000" b="1"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a:lnSpc>
                <a:spcPts val="3000"/>
              </a:lnSpc>
              <a:defRPr/>
            </a:pPr>
            <a:endParaRPr lang="en-US" altLang="zh-CN" sz="20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nSpc>
                <a:spcPts val="3000"/>
              </a:lnSpc>
              <a:defRPr/>
            </a:pPr>
            <a:r>
              <a:rPr lang="zh-CN" altLang="en-US" sz="2000" dirty="0">
                <a:solidFill>
                  <a:schemeClr val="tx1">
                    <a:lumMod val="75000"/>
                    <a:lumOff val="25000"/>
                  </a:schemeClr>
                </a:solidFill>
              </a:rPr>
              <a:t> </a:t>
            </a:r>
            <a:r>
              <a:rPr lang="zh-CN" altLang="en-US" sz="2000" dirty="0" smtClean="0">
                <a:solidFill>
                  <a:schemeClr val="tx1">
                    <a:lumMod val="75000"/>
                    <a:lumOff val="25000"/>
                  </a:schemeClr>
                </a:solidFill>
              </a:rPr>
              <a:t>  指</a:t>
            </a:r>
            <a:r>
              <a:rPr lang="zh-CN" altLang="en-US" sz="2000" dirty="0">
                <a:solidFill>
                  <a:schemeClr val="tx1">
                    <a:lumMod val="75000"/>
                    <a:lumOff val="25000"/>
                  </a:schemeClr>
                </a:solidFill>
              </a:rPr>
              <a:t>不同国家（地区）的买卖双方之间达成的将有形动产通过关境交易的共同意思表示。也被称为对外贸易合同、进出口贸易合同</a:t>
            </a:r>
            <a:r>
              <a:rPr lang="zh-CN" altLang="en-US" sz="2000" dirty="0" smtClean="0">
                <a:solidFill>
                  <a:schemeClr val="tx1">
                    <a:lumMod val="75000"/>
                    <a:lumOff val="25000"/>
                  </a:schemeClr>
                </a:solidFill>
              </a:rPr>
              <a:t>。</a:t>
            </a:r>
            <a:endParaRPr lang="en-US" altLang="zh-CN" sz="2000" dirty="0" smtClean="0">
              <a:solidFill>
                <a:schemeClr val="tx1">
                  <a:lumMod val="75000"/>
                  <a:lumOff val="25000"/>
                </a:schemeClr>
              </a:solidFill>
            </a:endParaRPr>
          </a:p>
          <a:p>
            <a:pPr>
              <a:lnSpc>
                <a:spcPts val="3000"/>
              </a:lnSpc>
              <a:defRPr/>
            </a:pPr>
            <a:r>
              <a:rPr lang="zh-CN" altLang="en-US" sz="2000" dirty="0" smtClean="0">
                <a:solidFill>
                  <a:schemeClr val="tx1">
                    <a:lumMod val="75000"/>
                    <a:lumOff val="25000"/>
                  </a:schemeClr>
                </a:solidFill>
              </a:rPr>
              <a:t>注意</a:t>
            </a:r>
            <a:r>
              <a:rPr lang="zh-CN" altLang="en-US" sz="2000" dirty="0">
                <a:solidFill>
                  <a:schemeClr val="tx1">
                    <a:lumMod val="75000"/>
                    <a:lumOff val="25000"/>
                  </a:schemeClr>
                </a:solidFill>
              </a:rPr>
              <a:t>：</a:t>
            </a:r>
          </a:p>
          <a:p>
            <a:pPr>
              <a:lnSpc>
                <a:spcPts val="3000"/>
              </a:lnSpc>
              <a:defRPr/>
            </a:pPr>
            <a:r>
              <a:rPr lang="zh-CN" altLang="en-US" sz="2000" dirty="0" smtClean="0">
                <a:solidFill>
                  <a:schemeClr val="tx1">
                    <a:lumMod val="75000"/>
                    <a:lumOff val="25000"/>
                  </a:schemeClr>
                </a:solidFill>
              </a:rPr>
              <a:t>（</a:t>
            </a:r>
            <a:r>
              <a:rPr lang="en-US" altLang="zh-CN" sz="2000" dirty="0">
                <a:solidFill>
                  <a:schemeClr val="tx1">
                    <a:lumMod val="75000"/>
                    <a:lumOff val="25000"/>
                  </a:schemeClr>
                </a:solidFill>
              </a:rPr>
              <a:t>1</a:t>
            </a:r>
            <a:r>
              <a:rPr lang="zh-CN" altLang="en-US" sz="2000" dirty="0">
                <a:solidFill>
                  <a:schemeClr val="tx1">
                    <a:lumMod val="75000"/>
                    <a:lumOff val="25000"/>
                  </a:schemeClr>
                </a:solidFill>
              </a:rPr>
              <a:t>）双方当事人</a:t>
            </a:r>
            <a:r>
              <a:rPr lang="zh-CN" altLang="en-US" sz="2000" dirty="0" smtClean="0">
                <a:solidFill>
                  <a:schemeClr val="tx1">
                    <a:lumMod val="75000"/>
                    <a:lumOff val="25000"/>
                  </a:schemeClr>
                </a:solidFill>
              </a:rPr>
              <a:t>：</a:t>
            </a:r>
            <a:endParaRPr lang="en-US" altLang="zh-CN" sz="2000" dirty="0" smtClean="0">
              <a:solidFill>
                <a:schemeClr val="tx1">
                  <a:lumMod val="75000"/>
                  <a:lumOff val="25000"/>
                </a:schemeClr>
              </a:solidFill>
            </a:endParaRPr>
          </a:p>
          <a:p>
            <a:pPr>
              <a:lnSpc>
                <a:spcPts val="3000"/>
              </a:lnSpc>
              <a:defRPr/>
            </a:pPr>
            <a:r>
              <a:rPr lang="zh-CN" altLang="en-US" sz="2000" dirty="0" smtClean="0">
                <a:solidFill>
                  <a:schemeClr val="tx1">
                    <a:lumMod val="75000"/>
                    <a:lumOff val="25000"/>
                  </a:schemeClr>
                </a:solidFill>
              </a:rPr>
              <a:t>当事人</a:t>
            </a:r>
            <a:r>
              <a:rPr lang="zh-CN" altLang="en-US" sz="2000" dirty="0">
                <a:solidFill>
                  <a:schemeClr val="tx1">
                    <a:lumMod val="75000"/>
                    <a:lumOff val="25000"/>
                  </a:schemeClr>
                </a:solidFill>
              </a:rPr>
              <a:t>的营业地点处在不同国家，而不是双方当事人</a:t>
            </a:r>
            <a:r>
              <a:rPr lang="zh-CN" altLang="en-US" sz="2000" dirty="0" smtClean="0">
                <a:solidFill>
                  <a:schemeClr val="tx1">
                    <a:lumMod val="75000"/>
                    <a:lumOff val="25000"/>
                  </a:schemeClr>
                </a:solidFill>
              </a:rPr>
              <a:t>的国籍。</a:t>
            </a:r>
          </a:p>
          <a:p>
            <a:pPr>
              <a:lnSpc>
                <a:spcPts val="3000"/>
              </a:lnSpc>
              <a:defRPr/>
            </a:pPr>
            <a:r>
              <a:rPr lang="zh-CN" altLang="en-US" sz="2000" dirty="0" smtClean="0">
                <a:solidFill>
                  <a:schemeClr val="tx1">
                    <a:lumMod val="75000"/>
                    <a:lumOff val="25000"/>
                  </a:schemeClr>
                </a:solidFill>
              </a:rPr>
              <a:t> （</a:t>
            </a:r>
            <a:r>
              <a:rPr lang="en-US" altLang="zh-CN" sz="2000" dirty="0" smtClean="0">
                <a:solidFill>
                  <a:schemeClr val="tx1">
                    <a:lumMod val="75000"/>
                    <a:lumOff val="25000"/>
                  </a:schemeClr>
                </a:solidFill>
              </a:rPr>
              <a:t>2</a:t>
            </a:r>
            <a:r>
              <a:rPr lang="zh-CN" altLang="en-US" sz="2000" dirty="0" smtClean="0">
                <a:solidFill>
                  <a:schemeClr val="tx1">
                    <a:lumMod val="75000"/>
                    <a:lumOff val="25000"/>
                  </a:schemeClr>
                </a:solidFill>
              </a:rPr>
              <a:t>）合同的标的物：</a:t>
            </a:r>
            <a:endParaRPr lang="en-US" altLang="zh-CN" sz="2000" dirty="0" smtClean="0">
              <a:solidFill>
                <a:schemeClr val="tx1">
                  <a:lumMod val="75000"/>
                  <a:lumOff val="25000"/>
                </a:schemeClr>
              </a:solidFill>
            </a:endParaRPr>
          </a:p>
          <a:p>
            <a:pPr>
              <a:lnSpc>
                <a:spcPts val="3000"/>
              </a:lnSpc>
              <a:defRPr/>
            </a:pPr>
            <a:r>
              <a:rPr lang="zh-CN" altLang="en-US" sz="2000" dirty="0" smtClean="0">
                <a:solidFill>
                  <a:schemeClr val="tx1">
                    <a:lumMod val="75000"/>
                    <a:lumOff val="25000"/>
                  </a:schemeClr>
                </a:solidFill>
              </a:rPr>
              <a:t>货物的交付必须跨越关境。</a:t>
            </a:r>
          </a:p>
          <a:p>
            <a:pPr>
              <a:lnSpc>
                <a:spcPts val="3000"/>
              </a:lnSpc>
              <a:defRPr/>
            </a:pPr>
            <a:r>
              <a:rPr lang="zh-CN" altLang="en-US" sz="2000" dirty="0" smtClean="0">
                <a:solidFill>
                  <a:schemeClr val="tx1">
                    <a:lumMod val="75000"/>
                    <a:lumOff val="25000"/>
                  </a:schemeClr>
                </a:solidFill>
              </a:rPr>
              <a:t>一切</a:t>
            </a:r>
            <a:r>
              <a:rPr lang="zh-CN" altLang="en-US" sz="2000" dirty="0">
                <a:solidFill>
                  <a:schemeClr val="tx1">
                    <a:lumMod val="75000"/>
                    <a:lumOff val="25000"/>
                  </a:schemeClr>
                </a:solidFill>
              </a:rPr>
              <a:t>有形</a:t>
            </a:r>
            <a:r>
              <a:rPr lang="zh-CN" altLang="en-US" sz="2000" dirty="0" smtClean="0">
                <a:solidFill>
                  <a:schemeClr val="tx1">
                    <a:lumMod val="75000"/>
                    <a:lumOff val="25000"/>
                  </a:schemeClr>
                </a:solidFill>
              </a:rPr>
              <a:t>动产</a:t>
            </a:r>
            <a:endParaRPr lang="zh-CN" altLang="en-US" sz="2000" dirty="0">
              <a:solidFill>
                <a:schemeClr val="tx1">
                  <a:lumMod val="75000"/>
                  <a:lumOff val="25000"/>
                </a:schemeClr>
              </a:solidFill>
            </a:endParaRPr>
          </a:p>
        </p:txBody>
      </p:sp>
      <p:grpSp>
        <p:nvGrpSpPr>
          <p:cNvPr id="5" name="组合 50"/>
          <p:cNvGrpSpPr>
            <a:grpSpLocks/>
          </p:cNvGrpSpPr>
          <p:nvPr/>
        </p:nvGrpSpPr>
        <p:grpSpPr bwMode="auto">
          <a:xfrm>
            <a:off x="145505" y="94325"/>
            <a:ext cx="603250" cy="552450"/>
            <a:chOff x="0" y="0"/>
            <a:chExt cx="737947" cy="676838"/>
          </a:xfrm>
        </p:grpSpPr>
        <p:sp>
          <p:nvSpPr>
            <p:cNvPr id="7"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8"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0" name="标题 1"/>
          <p:cNvSpPr txBox="1">
            <a:spLocks noChangeArrowheads="1"/>
          </p:cNvSpPr>
          <p:nvPr/>
        </p:nvSpPr>
        <p:spPr>
          <a:xfrm>
            <a:off x="933245" y="223981"/>
            <a:ext cx="3072085"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a:t>
            </a:r>
            <a:r>
              <a:rPr lang="zh-CN" altLang="en-US" sz="2200" b="1" dirty="0" smtClean="0">
                <a:solidFill>
                  <a:prstClr val="black"/>
                </a:solidFill>
              </a:rPr>
              <a:t>货物买卖合同</a:t>
            </a:r>
            <a:endParaRPr lang="zh-CN" altLang="en-US" sz="2200" b="1" dirty="0">
              <a:solidFill>
                <a:prstClr val="black"/>
              </a:solidFill>
            </a:endParaRPr>
          </a:p>
        </p:txBody>
      </p:sp>
    </p:spTree>
    <p:extLst>
      <p:ext uri="{BB962C8B-B14F-4D97-AF65-F5344CB8AC3E}">
        <p14:creationId xmlns:p14="http://schemas.microsoft.com/office/powerpoint/2010/main" val="109875424"/>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left)">
                                      <p:cBhvr>
                                        <p:cTn id="19" dur="5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wipe(left)">
                                      <p:cBhvr>
                                        <p:cTn id="24" dur="500"/>
                                        <p:tgtEl>
                                          <p:spTgt spid="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wipe(left)">
                                      <p:cBhvr>
                                        <p:cTn id="29" dur="500"/>
                                        <p:tgtEl>
                                          <p:spTgt spid="1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wipe(left)">
                                      <p:cBhvr>
                                        <p:cTn id="34" dur="500"/>
                                        <p:tgtEl>
                                          <p:spTgt spid="1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animEffect transition="in" filter="wipe(left)">
                                      <p:cBhvr>
                                        <p:cTn id="39" dur="500"/>
                                        <p:tgtEl>
                                          <p:spTgt spid="11">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1">
                                            <p:txEl>
                                              <p:pRg st="6" end="6"/>
                                            </p:txEl>
                                          </p:spTgt>
                                        </p:tgtEl>
                                        <p:attrNameLst>
                                          <p:attrName>style.visibility</p:attrName>
                                        </p:attrNameLst>
                                      </p:cBhvr>
                                      <p:to>
                                        <p:strVal val="visible"/>
                                      </p:to>
                                    </p:set>
                                    <p:animEffect transition="in" filter="wipe(left)">
                                      <p:cBhvr>
                                        <p:cTn id="44" dur="500"/>
                                        <p:tgtEl>
                                          <p:spTgt spid="11">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1">
                                            <p:txEl>
                                              <p:pRg st="7" end="7"/>
                                            </p:txEl>
                                          </p:spTgt>
                                        </p:tgtEl>
                                        <p:attrNameLst>
                                          <p:attrName>style.visibility</p:attrName>
                                        </p:attrNameLst>
                                      </p:cBhvr>
                                      <p:to>
                                        <p:strVal val="visible"/>
                                      </p:to>
                                    </p:set>
                                    <p:animEffect transition="in" filter="wipe(left)">
                                      <p:cBhvr>
                                        <p:cTn id="49" dur="500"/>
                                        <p:tgtEl>
                                          <p:spTgt spid="11">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1">
                                            <p:txEl>
                                              <p:pRg st="8" end="8"/>
                                            </p:txEl>
                                          </p:spTgt>
                                        </p:tgtEl>
                                        <p:attrNameLst>
                                          <p:attrName>style.visibility</p:attrName>
                                        </p:attrNameLst>
                                      </p:cBhvr>
                                      <p:to>
                                        <p:strVal val="visible"/>
                                      </p:to>
                                    </p:set>
                                    <p:animEffect transition="in" filter="wipe(left)">
                                      <p:cBhvr>
                                        <p:cTn id="54"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3007509" y="944419"/>
            <a:ext cx="7688486" cy="4708981"/>
          </a:xfrm>
          <a:prstGeom prst="rect">
            <a:avLst/>
          </a:prstGeom>
          <a:noFill/>
          <a:ln>
            <a:solidFill>
              <a:schemeClr val="accent1"/>
            </a:solidFill>
          </a:ln>
        </p:spPr>
        <p:txBody>
          <a:bodyPr wrap="square">
            <a:spAutoFit/>
          </a:bodyPr>
          <a:lstStyle/>
          <a:p>
            <a:pPr>
              <a:lnSpc>
                <a:spcPts val="3000"/>
              </a:lnSpc>
              <a:defRPr/>
            </a:pPr>
            <a:r>
              <a:rPr lang="en-US" altLang="zh-CN" sz="2000" b="1" dirty="0">
                <a:solidFill>
                  <a:schemeClr val="tx1">
                    <a:lumMod val="75000"/>
                    <a:lumOff val="25000"/>
                  </a:schemeClr>
                </a:solidFill>
                <a:latin typeface="Times New Roman" panose="02020603050405020304" pitchFamily="18" charset="0"/>
                <a:cs typeface="Times New Roman" panose="02020603050405020304" pitchFamily="18" charset="0"/>
              </a:rPr>
              <a:t>《</a:t>
            </a:r>
            <a:r>
              <a:rPr lang="zh-CN" altLang="en-US" sz="2000" b="1" dirty="0">
                <a:solidFill>
                  <a:schemeClr val="tx1">
                    <a:lumMod val="75000"/>
                    <a:lumOff val="25000"/>
                  </a:schemeClr>
                </a:solidFill>
                <a:latin typeface="Times New Roman" panose="02020603050405020304" pitchFamily="18" charset="0"/>
                <a:cs typeface="Times New Roman" panose="02020603050405020304" pitchFamily="18" charset="0"/>
              </a:rPr>
              <a:t>联合国国际货物销售合同公约</a:t>
            </a:r>
            <a:r>
              <a:rPr lang="en-US" altLang="zh-CN" sz="2000" b="1" dirty="0">
                <a:solidFill>
                  <a:schemeClr val="tx1">
                    <a:lumMod val="75000"/>
                    <a:lumOff val="25000"/>
                  </a:schemeClr>
                </a:solidFill>
                <a:latin typeface="Times New Roman" panose="02020603050405020304" pitchFamily="18" charset="0"/>
                <a:cs typeface="Times New Roman" panose="02020603050405020304" pitchFamily="18" charset="0"/>
              </a:rPr>
              <a:t>》</a:t>
            </a:r>
            <a:r>
              <a:rPr lang="zh-CN" altLang="en-US" sz="2000" b="1" dirty="0">
                <a:solidFill>
                  <a:schemeClr val="tx1">
                    <a:lumMod val="75000"/>
                    <a:lumOff val="25000"/>
                  </a:schemeClr>
                </a:solidFill>
                <a:latin typeface="Times New Roman" panose="02020603050405020304" pitchFamily="18" charset="0"/>
                <a:cs typeface="Times New Roman" panose="02020603050405020304" pitchFamily="18" charset="0"/>
              </a:rPr>
              <a:t>（</a:t>
            </a:r>
            <a:r>
              <a:rPr lang="en-US" altLang="zh-CN" sz="2000" b="1" dirty="0">
                <a:solidFill>
                  <a:schemeClr val="tx1">
                    <a:lumMod val="75000"/>
                    <a:lumOff val="25000"/>
                  </a:schemeClr>
                </a:solidFill>
                <a:latin typeface="Times New Roman" panose="02020603050405020304" pitchFamily="18" charset="0"/>
                <a:cs typeface="Times New Roman" panose="02020603050405020304" pitchFamily="18" charset="0"/>
              </a:rPr>
              <a:t>United Nations Convention on Contracts of International Sales of Goods</a:t>
            </a:r>
            <a:r>
              <a:rPr lang="zh-CN" altLang="en-US" sz="20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altLang="zh-CN" sz="2000" b="1" dirty="0">
                <a:solidFill>
                  <a:schemeClr val="tx1">
                    <a:lumMod val="75000"/>
                    <a:lumOff val="25000"/>
                  </a:schemeClr>
                </a:solidFill>
                <a:latin typeface="Times New Roman" panose="02020603050405020304" pitchFamily="18" charset="0"/>
                <a:cs typeface="Times New Roman" panose="02020603050405020304" pitchFamily="18" charset="0"/>
              </a:rPr>
              <a:t>1980</a:t>
            </a:r>
            <a:r>
              <a:rPr lang="zh-CN" altLang="en-US" sz="2000" b="1" dirty="0">
                <a:solidFill>
                  <a:schemeClr val="tx1">
                    <a:lumMod val="75000"/>
                    <a:lumOff val="25000"/>
                  </a:schemeClr>
                </a:solidFill>
                <a:latin typeface="Times New Roman" panose="02020603050405020304" pitchFamily="18" charset="0"/>
                <a:cs typeface="Times New Roman" panose="02020603050405020304" pitchFamily="18" charset="0"/>
              </a:rPr>
              <a:t>年在维也纳通过）中不适用的货物： </a:t>
            </a:r>
            <a:endParaRPr lang="en-US" altLang="zh-CN" sz="2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a:lnSpc>
                <a:spcPts val="3000"/>
              </a:lnSpc>
              <a:defRPr/>
            </a:pPr>
            <a:r>
              <a:rPr lang="zh-CN" altLang="en-US" sz="2000" dirty="0" smtClean="0">
                <a:solidFill>
                  <a:schemeClr val="tx1">
                    <a:lumMod val="75000"/>
                    <a:lumOff val="25000"/>
                  </a:schemeClr>
                </a:solidFill>
              </a:rPr>
              <a:t>       （</a:t>
            </a:r>
            <a:r>
              <a:rPr lang="zh-CN" altLang="en-US" sz="2000" dirty="0">
                <a:solidFill>
                  <a:schemeClr val="tx1">
                    <a:lumMod val="75000"/>
                    <a:lumOff val="25000"/>
                  </a:schemeClr>
                </a:solidFill>
              </a:rPr>
              <a:t>ａ）购供私人、家人或家庭使用的货物的销售，除非卖方在订立合同前任何时候或订立合同时不知道而且没有理由知道这些货物是购供任何这种使用；</a:t>
            </a:r>
          </a:p>
          <a:p>
            <a:pPr>
              <a:lnSpc>
                <a:spcPts val="3000"/>
              </a:lnSpc>
              <a:defRPr/>
            </a:pPr>
            <a:r>
              <a:rPr lang="zh-CN" altLang="en-US" sz="2000" dirty="0">
                <a:solidFill>
                  <a:schemeClr val="tx1">
                    <a:lumMod val="75000"/>
                    <a:lumOff val="25000"/>
                  </a:schemeClr>
                </a:solidFill>
              </a:rPr>
              <a:t>        （ｂ）经由拍卖的销售；</a:t>
            </a:r>
          </a:p>
          <a:p>
            <a:pPr>
              <a:lnSpc>
                <a:spcPts val="3000"/>
              </a:lnSpc>
              <a:defRPr/>
            </a:pPr>
            <a:r>
              <a:rPr lang="zh-CN" altLang="en-US" sz="2000" dirty="0">
                <a:solidFill>
                  <a:schemeClr val="tx1">
                    <a:lumMod val="75000"/>
                    <a:lumOff val="25000"/>
                  </a:schemeClr>
                </a:solidFill>
              </a:rPr>
              <a:t>        （ｃ）根据法律执行令状或其它令状的销售（这种销售交易不是由当事人的销售合同规定的）；</a:t>
            </a:r>
          </a:p>
          <a:p>
            <a:pPr>
              <a:lnSpc>
                <a:spcPts val="3000"/>
              </a:lnSpc>
              <a:defRPr/>
            </a:pPr>
            <a:r>
              <a:rPr lang="zh-CN" altLang="en-US" sz="2000" dirty="0">
                <a:solidFill>
                  <a:schemeClr val="tx1">
                    <a:lumMod val="75000"/>
                    <a:lumOff val="25000"/>
                  </a:schemeClr>
                </a:solidFill>
              </a:rPr>
              <a:t>        （ｄ）公债、股票、投资证券、流通票据或货币的销售；</a:t>
            </a:r>
          </a:p>
          <a:p>
            <a:pPr>
              <a:lnSpc>
                <a:spcPts val="3000"/>
              </a:lnSpc>
              <a:defRPr/>
            </a:pPr>
            <a:r>
              <a:rPr lang="zh-CN" altLang="en-US" sz="2000" dirty="0">
                <a:solidFill>
                  <a:schemeClr val="tx1">
                    <a:lumMod val="75000"/>
                    <a:lumOff val="25000"/>
                  </a:schemeClr>
                </a:solidFill>
              </a:rPr>
              <a:t>        （ｅ）船舶、船只、气垫船或飞机的销售；</a:t>
            </a:r>
          </a:p>
          <a:p>
            <a:pPr>
              <a:lnSpc>
                <a:spcPts val="3000"/>
              </a:lnSpc>
              <a:defRPr/>
            </a:pPr>
            <a:r>
              <a:rPr lang="zh-CN" altLang="en-US" sz="2000" dirty="0">
                <a:solidFill>
                  <a:schemeClr val="tx1">
                    <a:lumMod val="75000"/>
                    <a:lumOff val="25000"/>
                  </a:schemeClr>
                </a:solidFill>
              </a:rPr>
              <a:t>        （ｆ）电力的销售 </a:t>
            </a:r>
          </a:p>
        </p:txBody>
      </p:sp>
      <p:grpSp>
        <p:nvGrpSpPr>
          <p:cNvPr id="5" name="组合 50"/>
          <p:cNvGrpSpPr>
            <a:grpSpLocks/>
          </p:cNvGrpSpPr>
          <p:nvPr/>
        </p:nvGrpSpPr>
        <p:grpSpPr bwMode="auto">
          <a:xfrm>
            <a:off x="145505" y="94325"/>
            <a:ext cx="603250" cy="552450"/>
            <a:chOff x="0" y="0"/>
            <a:chExt cx="737947" cy="676838"/>
          </a:xfrm>
        </p:grpSpPr>
        <p:sp>
          <p:nvSpPr>
            <p:cNvPr id="7"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8"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0" name="标题 1"/>
          <p:cNvSpPr txBox="1">
            <a:spLocks noChangeArrowheads="1"/>
          </p:cNvSpPr>
          <p:nvPr/>
        </p:nvSpPr>
        <p:spPr>
          <a:xfrm>
            <a:off x="933245" y="223981"/>
            <a:ext cx="3072085"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a:t>
            </a:r>
            <a:r>
              <a:rPr lang="zh-CN" altLang="en-US" sz="2200" b="1" dirty="0" smtClean="0">
                <a:solidFill>
                  <a:prstClr val="black"/>
                </a:solidFill>
              </a:rPr>
              <a:t>货物买卖合同</a:t>
            </a:r>
            <a:endParaRPr lang="zh-CN" altLang="en-US" sz="2200" b="1" dirty="0">
              <a:solidFill>
                <a:prstClr val="black"/>
              </a:solidFill>
            </a:endParaRPr>
          </a:p>
        </p:txBody>
      </p:sp>
    </p:spTree>
    <p:extLst>
      <p:ext uri="{BB962C8B-B14F-4D97-AF65-F5344CB8AC3E}">
        <p14:creationId xmlns:p14="http://schemas.microsoft.com/office/powerpoint/2010/main" val="48590528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3007509" y="1858819"/>
            <a:ext cx="7688486" cy="2347950"/>
          </a:xfrm>
          <a:prstGeom prst="rect">
            <a:avLst/>
          </a:prstGeom>
          <a:noFill/>
          <a:ln>
            <a:solidFill>
              <a:schemeClr val="accent1"/>
            </a:solidFill>
          </a:ln>
        </p:spPr>
        <p:txBody>
          <a:bodyPr wrap="square">
            <a:spAutoFit/>
          </a:bodyPr>
          <a:lstStyle/>
          <a:p>
            <a:pPr>
              <a:lnSpc>
                <a:spcPct val="150000"/>
              </a:lnSpc>
              <a:defRPr/>
            </a:pPr>
            <a:r>
              <a:rPr lang="en-US" altLang="zh-CN" sz="2000" dirty="0">
                <a:solidFill>
                  <a:schemeClr val="tx1">
                    <a:lumMod val="75000"/>
                    <a:lumOff val="25000"/>
                  </a:schemeClr>
                </a:solidFill>
              </a:rPr>
              <a:t>《</a:t>
            </a:r>
            <a:r>
              <a:rPr lang="zh-CN" altLang="en-US" sz="2000" dirty="0">
                <a:solidFill>
                  <a:schemeClr val="tx1">
                    <a:lumMod val="75000"/>
                    <a:lumOff val="25000"/>
                  </a:schemeClr>
                </a:solidFill>
              </a:rPr>
              <a:t>联合国国际货物销售合同公约</a:t>
            </a:r>
            <a:r>
              <a:rPr lang="en-US" altLang="zh-CN" sz="2000" dirty="0" smtClean="0">
                <a:solidFill>
                  <a:schemeClr val="tx1">
                    <a:lumMod val="75000"/>
                    <a:lumOff val="25000"/>
                  </a:schemeClr>
                </a:solidFill>
              </a:rPr>
              <a:t>》</a:t>
            </a:r>
            <a:r>
              <a:rPr lang="zh-CN" altLang="en-US" sz="2000" dirty="0" smtClean="0">
                <a:solidFill>
                  <a:schemeClr val="tx1">
                    <a:lumMod val="75000"/>
                    <a:lumOff val="25000"/>
                  </a:schemeClr>
                </a:solidFill>
              </a:rPr>
              <a:t>规定</a:t>
            </a:r>
            <a:r>
              <a:rPr lang="zh-CN" altLang="en-US" sz="2000" dirty="0">
                <a:solidFill>
                  <a:schemeClr val="tx1">
                    <a:lumMod val="75000"/>
                    <a:lumOff val="25000"/>
                  </a:schemeClr>
                </a:solidFill>
              </a:rPr>
              <a:t>：</a:t>
            </a:r>
          </a:p>
          <a:p>
            <a:pPr>
              <a:lnSpc>
                <a:spcPct val="150000"/>
              </a:lnSpc>
              <a:defRPr/>
            </a:pPr>
            <a:r>
              <a:rPr lang="zh-CN" altLang="en-US" sz="2000" dirty="0">
                <a:solidFill>
                  <a:schemeClr val="tx1">
                    <a:lumMod val="75000"/>
                    <a:lumOff val="25000"/>
                  </a:schemeClr>
                </a:solidFill>
              </a:rPr>
              <a:t>    合同无须以书面订立或书面证明，在形式方面不受任何其他条件的限制。</a:t>
            </a:r>
          </a:p>
          <a:p>
            <a:pPr>
              <a:lnSpc>
                <a:spcPct val="150000"/>
              </a:lnSpc>
              <a:defRPr/>
            </a:pPr>
            <a:r>
              <a:rPr lang="zh-CN" altLang="en-US" sz="2000" dirty="0">
                <a:solidFill>
                  <a:schemeClr val="tx1">
                    <a:lumMod val="75000"/>
                    <a:lumOff val="25000"/>
                  </a:schemeClr>
                </a:solidFill>
              </a:rPr>
              <a:t>    </a:t>
            </a:r>
            <a:r>
              <a:rPr lang="en-US" altLang="zh-CN" sz="2000" dirty="0">
                <a:solidFill>
                  <a:schemeClr val="tx1">
                    <a:lumMod val="75000"/>
                    <a:lumOff val="25000"/>
                  </a:schemeClr>
                </a:solidFill>
              </a:rPr>
              <a:t>1986</a:t>
            </a:r>
            <a:r>
              <a:rPr lang="zh-CN" altLang="en-US" sz="2000" dirty="0">
                <a:solidFill>
                  <a:schemeClr val="tx1">
                    <a:lumMod val="75000"/>
                    <a:lumOff val="25000"/>
                  </a:schemeClr>
                </a:solidFill>
              </a:rPr>
              <a:t>年</a:t>
            </a:r>
            <a:r>
              <a:rPr lang="en-US" altLang="zh-CN" sz="2000" dirty="0">
                <a:solidFill>
                  <a:schemeClr val="tx1">
                    <a:lumMod val="75000"/>
                    <a:lumOff val="25000"/>
                  </a:schemeClr>
                </a:solidFill>
              </a:rPr>
              <a:t>12</a:t>
            </a:r>
            <a:r>
              <a:rPr lang="zh-CN" altLang="en-US" sz="2000" dirty="0">
                <a:solidFill>
                  <a:schemeClr val="tx1">
                    <a:lumMod val="75000"/>
                    <a:lumOff val="25000"/>
                  </a:schemeClr>
                </a:solidFill>
              </a:rPr>
              <a:t>月</a:t>
            </a:r>
            <a:r>
              <a:rPr lang="en-US" altLang="zh-CN" sz="2000" dirty="0">
                <a:solidFill>
                  <a:schemeClr val="tx1">
                    <a:lumMod val="75000"/>
                    <a:lumOff val="25000"/>
                  </a:schemeClr>
                </a:solidFill>
              </a:rPr>
              <a:t>11</a:t>
            </a:r>
            <a:r>
              <a:rPr lang="zh-CN" altLang="en-US" sz="2000" dirty="0">
                <a:solidFill>
                  <a:schemeClr val="tx1">
                    <a:lumMod val="75000"/>
                    <a:lumOff val="25000"/>
                  </a:schemeClr>
                </a:solidFill>
              </a:rPr>
              <a:t>日我国交存核准书，在提交核准书时，提出了保留意见：不同意用书面以外的其他形式订立、修改和终止合同。</a:t>
            </a:r>
          </a:p>
        </p:txBody>
      </p:sp>
      <p:grpSp>
        <p:nvGrpSpPr>
          <p:cNvPr id="5" name="组合 50"/>
          <p:cNvGrpSpPr>
            <a:grpSpLocks/>
          </p:cNvGrpSpPr>
          <p:nvPr/>
        </p:nvGrpSpPr>
        <p:grpSpPr bwMode="auto">
          <a:xfrm>
            <a:off x="145505" y="94325"/>
            <a:ext cx="603250" cy="552450"/>
            <a:chOff x="0" y="0"/>
            <a:chExt cx="737947" cy="676838"/>
          </a:xfrm>
        </p:grpSpPr>
        <p:sp>
          <p:nvSpPr>
            <p:cNvPr id="7"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8"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0" name="标题 1"/>
          <p:cNvSpPr txBox="1">
            <a:spLocks noChangeArrowheads="1"/>
          </p:cNvSpPr>
          <p:nvPr/>
        </p:nvSpPr>
        <p:spPr>
          <a:xfrm>
            <a:off x="933245" y="223981"/>
            <a:ext cx="3471330"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a:t>
            </a:r>
            <a:r>
              <a:rPr lang="zh-CN" altLang="en-US" sz="2200" b="1" dirty="0" smtClean="0">
                <a:solidFill>
                  <a:prstClr val="black"/>
                </a:solidFill>
              </a:rPr>
              <a:t>货物买卖合同的形式</a:t>
            </a:r>
            <a:endParaRPr lang="zh-CN" altLang="en-US" sz="2200" b="1" dirty="0">
              <a:solidFill>
                <a:prstClr val="black"/>
              </a:solidFill>
            </a:endParaRPr>
          </a:p>
        </p:txBody>
      </p:sp>
    </p:spTree>
    <p:extLst>
      <p:ext uri="{BB962C8B-B14F-4D97-AF65-F5344CB8AC3E}">
        <p14:creationId xmlns:p14="http://schemas.microsoft.com/office/powerpoint/2010/main" val="2409664795"/>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4795426" y="1545809"/>
            <a:ext cx="2419854" cy="939861"/>
            <a:chOff x="992086" y="1839332"/>
            <a:chExt cx="2419854" cy="939861"/>
          </a:xfrm>
        </p:grpSpPr>
        <p:sp>
          <p:nvSpPr>
            <p:cNvPr id="26" name="圆角矩形 25"/>
            <p:cNvSpPr/>
            <p:nvPr/>
          </p:nvSpPr>
          <p:spPr>
            <a:xfrm>
              <a:off x="992086" y="1839332"/>
              <a:ext cx="2419854" cy="928048"/>
            </a:xfrm>
            <a:prstGeom prst="roundRect">
              <a:avLst>
                <a:gd name="adj" fmla="val 122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1274155" y="1948196"/>
              <a:ext cx="1906740" cy="830997"/>
            </a:xfrm>
            <a:prstGeom prst="rect">
              <a:avLst/>
            </a:prstGeom>
            <a:noFill/>
          </p:spPr>
          <p:txBody>
            <a:bodyPr wrap="square" rtlCol="0">
              <a:spAutoFit/>
            </a:bodyPr>
            <a:lstStyle/>
            <a:p>
              <a:pPr algn="ctr"/>
              <a:r>
                <a:rPr lang="zh-CN" altLang="en-US" sz="2400" dirty="0">
                  <a:latin typeface="宋体" panose="02010600030101010101" pitchFamily="2" charset="-122"/>
                  <a:ea typeface="宋体" panose="02010600030101010101" pitchFamily="2" charset="-122"/>
                  <a:cs typeface="Arial Unicode MS" panose="020B0604020202020204" pitchFamily="34" charset="-122"/>
                </a:rPr>
                <a:t>确认</a:t>
              </a:r>
              <a:r>
                <a:rPr lang="zh-CN" altLang="en-US" sz="2400" dirty="0" smtClean="0">
                  <a:latin typeface="宋体" panose="02010600030101010101" pitchFamily="2" charset="-122"/>
                  <a:ea typeface="宋体" panose="02010600030101010101" pitchFamily="2" charset="-122"/>
                  <a:cs typeface="Arial Unicode MS" panose="020B0604020202020204" pitchFamily="34" charset="-122"/>
                </a:rPr>
                <a:t>书</a:t>
              </a:r>
              <a:endParaRPr lang="en-US" altLang="zh-CN" sz="2400" dirty="0" smtClean="0">
                <a:latin typeface="宋体" panose="02010600030101010101" pitchFamily="2" charset="-122"/>
                <a:ea typeface="宋体" panose="02010600030101010101" pitchFamily="2" charset="-122"/>
                <a:cs typeface="Arial Unicode MS" panose="020B0604020202020204" pitchFamily="34" charset="-122"/>
              </a:endParaRPr>
            </a:p>
            <a:p>
              <a:pPr algn="ctr"/>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(confirmation)</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p:txBody>
        </p:sp>
      </p:grpSp>
      <p:grpSp>
        <p:nvGrpSpPr>
          <p:cNvPr id="32" name="组合 31"/>
          <p:cNvGrpSpPr/>
          <p:nvPr/>
        </p:nvGrpSpPr>
        <p:grpSpPr>
          <a:xfrm>
            <a:off x="7489393" y="1545809"/>
            <a:ext cx="2419854" cy="928048"/>
            <a:chOff x="992086" y="1839332"/>
            <a:chExt cx="2419854" cy="928048"/>
          </a:xfrm>
        </p:grpSpPr>
        <p:sp>
          <p:nvSpPr>
            <p:cNvPr id="33" name="圆角矩形 32"/>
            <p:cNvSpPr/>
            <p:nvPr/>
          </p:nvSpPr>
          <p:spPr>
            <a:xfrm>
              <a:off x="992086" y="1839332"/>
              <a:ext cx="2419854" cy="928048"/>
            </a:xfrm>
            <a:prstGeom prst="roundRect">
              <a:avLst>
                <a:gd name="adj" fmla="val 122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1193046" y="1911756"/>
              <a:ext cx="1989852" cy="830997"/>
            </a:xfrm>
            <a:prstGeom prst="rect">
              <a:avLst/>
            </a:prstGeom>
            <a:noFill/>
          </p:spPr>
          <p:txBody>
            <a:bodyPr wrap="square" rtlCol="0">
              <a:spAutoFit/>
            </a:bodyPr>
            <a:lstStyle/>
            <a:p>
              <a:pPr algn="ctr"/>
              <a:r>
                <a:rPr lang="zh-CN" altLang="en-US" sz="2400" dirty="0" smtClean="0">
                  <a:latin typeface="宋体" panose="02010600030101010101" pitchFamily="2" charset="-122"/>
                  <a:ea typeface="宋体" panose="02010600030101010101" pitchFamily="2" charset="-122"/>
                  <a:cs typeface="Arial Unicode MS" panose="020B0604020202020204" pitchFamily="34" charset="-122"/>
                </a:rPr>
                <a:t>协议</a:t>
              </a:r>
              <a:endParaRPr lang="en-US" altLang="zh-CN" sz="2400" dirty="0" smtClean="0">
                <a:latin typeface="宋体" panose="02010600030101010101" pitchFamily="2" charset="-122"/>
                <a:ea typeface="宋体" panose="02010600030101010101" pitchFamily="2" charset="-122"/>
                <a:cs typeface="Arial Unicode MS" panose="020B0604020202020204" pitchFamily="34" charset="-122"/>
              </a:endParaRPr>
            </a:p>
            <a:p>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(Agreement)</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p:txBody>
        </p:sp>
      </p:grpSp>
      <p:grpSp>
        <p:nvGrpSpPr>
          <p:cNvPr id="24" name="组合 23"/>
          <p:cNvGrpSpPr/>
          <p:nvPr/>
        </p:nvGrpSpPr>
        <p:grpSpPr>
          <a:xfrm>
            <a:off x="2101458" y="1545809"/>
            <a:ext cx="2419854" cy="928048"/>
            <a:chOff x="992086" y="1839332"/>
            <a:chExt cx="2419854" cy="928048"/>
          </a:xfrm>
        </p:grpSpPr>
        <p:sp>
          <p:nvSpPr>
            <p:cNvPr id="13" name="圆角矩形 12"/>
            <p:cNvSpPr/>
            <p:nvPr/>
          </p:nvSpPr>
          <p:spPr>
            <a:xfrm>
              <a:off x="992086" y="1839332"/>
              <a:ext cx="2419854" cy="928048"/>
            </a:xfrm>
            <a:prstGeom prst="roundRect">
              <a:avLst>
                <a:gd name="adj" fmla="val 122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1430228" y="1926862"/>
              <a:ext cx="1448565" cy="830997"/>
            </a:xfrm>
            <a:prstGeom prst="rect">
              <a:avLst/>
            </a:prstGeom>
            <a:noFill/>
          </p:spPr>
          <p:txBody>
            <a:bodyPr wrap="square" rtlCol="0">
              <a:spAutoFit/>
            </a:bodyPr>
            <a:lstStyle/>
            <a:p>
              <a:r>
                <a:rPr lang="zh-CN" altLang="en-US" sz="2400" dirty="0" smtClean="0">
                  <a:latin typeface="宋体" panose="02010600030101010101" pitchFamily="2" charset="-122"/>
                  <a:ea typeface="宋体" panose="02010600030101010101" pitchFamily="2" charset="-122"/>
                  <a:cs typeface="Arial Unicode MS" panose="020B0604020202020204" pitchFamily="34" charset="-122"/>
                </a:rPr>
                <a:t>正式合同</a:t>
              </a:r>
              <a:endParaRPr lang="en-US" altLang="zh-CN" sz="2400" dirty="0">
                <a:latin typeface="宋体" panose="02010600030101010101" pitchFamily="2" charset="-122"/>
                <a:ea typeface="宋体" panose="02010600030101010101" pitchFamily="2" charset="-122"/>
                <a:cs typeface="Arial Unicode MS" panose="020B0604020202020204" pitchFamily="34" charset="-122"/>
              </a:endParaRPr>
            </a:p>
            <a:p>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(Contract)</a:t>
              </a:r>
            </a:p>
          </p:txBody>
        </p:sp>
      </p:grpSp>
      <p:grpSp>
        <p:nvGrpSpPr>
          <p:cNvPr id="109" name="组合 108"/>
          <p:cNvGrpSpPr/>
          <p:nvPr/>
        </p:nvGrpSpPr>
        <p:grpSpPr>
          <a:xfrm>
            <a:off x="4795426" y="2947460"/>
            <a:ext cx="2419854" cy="928048"/>
            <a:chOff x="992086" y="1839332"/>
            <a:chExt cx="2419854" cy="928048"/>
          </a:xfrm>
        </p:grpSpPr>
        <p:sp>
          <p:nvSpPr>
            <p:cNvPr id="113" name="圆角矩形 112"/>
            <p:cNvSpPr/>
            <p:nvPr/>
          </p:nvSpPr>
          <p:spPr>
            <a:xfrm>
              <a:off x="992086" y="1839332"/>
              <a:ext cx="2419854" cy="928048"/>
            </a:xfrm>
            <a:prstGeom prst="roundRect">
              <a:avLst>
                <a:gd name="adj" fmla="val 122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文本框 115"/>
            <p:cNvSpPr txBox="1"/>
            <p:nvPr/>
          </p:nvSpPr>
          <p:spPr>
            <a:xfrm>
              <a:off x="1274155" y="1948196"/>
              <a:ext cx="1906740" cy="769441"/>
            </a:xfrm>
            <a:prstGeom prst="rect">
              <a:avLst/>
            </a:prstGeom>
            <a:noFill/>
          </p:spPr>
          <p:txBody>
            <a:bodyPr wrap="square" rtlCol="0">
              <a:spAutoFit/>
            </a:bodyPr>
            <a:lstStyle/>
            <a:p>
              <a:pPr algn="ctr"/>
              <a:r>
                <a:rPr lang="zh-CN" altLang="en-US" sz="2400" dirty="0">
                  <a:latin typeface="宋体" panose="02010600030101010101" pitchFamily="2" charset="-122"/>
                  <a:ea typeface="宋体" panose="02010600030101010101" pitchFamily="2" charset="-122"/>
                  <a:cs typeface="Arial Unicode MS" panose="020B0604020202020204" pitchFamily="34" charset="-122"/>
                </a:rPr>
                <a:t>意向书</a:t>
              </a:r>
              <a:endParaRPr lang="en-US" altLang="zh-CN" sz="2400" dirty="0" smtClean="0">
                <a:latin typeface="宋体" panose="02010600030101010101" pitchFamily="2" charset="-122"/>
                <a:ea typeface="宋体" panose="02010600030101010101" pitchFamily="2" charset="-122"/>
                <a:cs typeface="Arial Unicode MS" panose="020B0604020202020204" pitchFamily="34" charset="-122"/>
              </a:endParaRPr>
            </a:p>
            <a:p>
              <a:pPr algn="ctr"/>
              <a:r>
                <a:rPr lang="en-US" altLang="zh-CN" sz="2000" dirty="0" smtClean="0">
                  <a:latin typeface="Times New Roman" panose="02020603050405020304" pitchFamily="18" charset="0"/>
                  <a:ea typeface="宋体" panose="02010600030101010101" pitchFamily="2" charset="-122"/>
                  <a:cs typeface="Times New Roman" panose="02020603050405020304" pitchFamily="18" charset="0"/>
                </a:rPr>
                <a:t>(Letter of Intent)</a:t>
              </a:r>
              <a:endParaRPr lang="en-US" altLang="zh-CN" sz="2000" dirty="0">
                <a:latin typeface="Times New Roman" panose="02020603050405020304" pitchFamily="18" charset="0"/>
                <a:ea typeface="宋体" panose="02010600030101010101" pitchFamily="2" charset="-122"/>
                <a:cs typeface="Times New Roman" panose="02020603050405020304" pitchFamily="18" charset="0"/>
              </a:endParaRPr>
            </a:p>
          </p:txBody>
        </p:sp>
      </p:grpSp>
      <p:grpSp>
        <p:nvGrpSpPr>
          <p:cNvPr id="118" name="组合 117"/>
          <p:cNvGrpSpPr/>
          <p:nvPr/>
        </p:nvGrpSpPr>
        <p:grpSpPr>
          <a:xfrm>
            <a:off x="7489393" y="2947460"/>
            <a:ext cx="2419854" cy="928048"/>
            <a:chOff x="992086" y="1839332"/>
            <a:chExt cx="2419854" cy="928048"/>
          </a:xfrm>
        </p:grpSpPr>
        <p:sp>
          <p:nvSpPr>
            <p:cNvPr id="119" name="圆角矩形 118"/>
            <p:cNvSpPr/>
            <p:nvPr/>
          </p:nvSpPr>
          <p:spPr>
            <a:xfrm>
              <a:off x="992086" y="1839332"/>
              <a:ext cx="2419854" cy="928048"/>
            </a:xfrm>
            <a:prstGeom prst="roundRect">
              <a:avLst>
                <a:gd name="adj" fmla="val 122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文本框 126"/>
            <p:cNvSpPr txBox="1"/>
            <p:nvPr/>
          </p:nvSpPr>
          <p:spPr>
            <a:xfrm>
              <a:off x="1193046" y="1911756"/>
              <a:ext cx="1989852" cy="830997"/>
            </a:xfrm>
            <a:prstGeom prst="rect">
              <a:avLst/>
            </a:prstGeom>
            <a:noFill/>
          </p:spPr>
          <p:txBody>
            <a:bodyPr wrap="square" rtlCol="0">
              <a:spAutoFit/>
            </a:bodyPr>
            <a:lstStyle/>
            <a:p>
              <a:pPr algn="ctr"/>
              <a:r>
                <a:rPr lang="zh-CN" altLang="en-US" sz="2400" dirty="0">
                  <a:latin typeface="宋体" panose="02010600030101010101" pitchFamily="2" charset="-122"/>
                  <a:ea typeface="宋体" panose="02010600030101010101" pitchFamily="2" charset="-122"/>
                  <a:cs typeface="Arial Unicode MS" panose="020B0604020202020204" pitchFamily="34" charset="-122"/>
                </a:rPr>
                <a:t>订单</a:t>
              </a:r>
              <a:endParaRPr lang="en-US" altLang="zh-CN" sz="2400" dirty="0" smtClean="0">
                <a:latin typeface="宋体" panose="02010600030101010101" pitchFamily="2" charset="-122"/>
                <a:ea typeface="宋体" panose="02010600030101010101" pitchFamily="2" charset="-122"/>
                <a:cs typeface="Arial Unicode MS" panose="020B0604020202020204" pitchFamily="34" charset="-122"/>
              </a:endParaRPr>
            </a:p>
            <a:p>
              <a:pPr algn="ctr"/>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(Order)</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p:txBody>
        </p:sp>
      </p:grpSp>
      <p:grpSp>
        <p:nvGrpSpPr>
          <p:cNvPr id="128" name="组合 127"/>
          <p:cNvGrpSpPr/>
          <p:nvPr/>
        </p:nvGrpSpPr>
        <p:grpSpPr>
          <a:xfrm>
            <a:off x="2101458" y="2947460"/>
            <a:ext cx="2419854" cy="928048"/>
            <a:chOff x="992086" y="1839332"/>
            <a:chExt cx="2419854" cy="928048"/>
          </a:xfrm>
        </p:grpSpPr>
        <p:sp>
          <p:nvSpPr>
            <p:cNvPr id="129" name="圆角矩形 128"/>
            <p:cNvSpPr/>
            <p:nvPr/>
          </p:nvSpPr>
          <p:spPr>
            <a:xfrm>
              <a:off x="992086" y="1839332"/>
              <a:ext cx="2419854" cy="928048"/>
            </a:xfrm>
            <a:prstGeom prst="roundRect">
              <a:avLst>
                <a:gd name="adj" fmla="val 122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文本框 129"/>
            <p:cNvSpPr txBox="1"/>
            <p:nvPr/>
          </p:nvSpPr>
          <p:spPr>
            <a:xfrm>
              <a:off x="1198216" y="1911756"/>
              <a:ext cx="2024781" cy="830997"/>
            </a:xfrm>
            <a:prstGeom prst="rect">
              <a:avLst/>
            </a:prstGeom>
            <a:noFill/>
          </p:spPr>
          <p:txBody>
            <a:bodyPr wrap="square" rtlCol="0">
              <a:spAutoFit/>
            </a:bodyPr>
            <a:lstStyle/>
            <a:p>
              <a:pPr algn="ctr"/>
              <a:r>
                <a:rPr lang="zh-CN" altLang="en-US" sz="2400" dirty="0">
                  <a:latin typeface="宋体" panose="02010600030101010101" pitchFamily="2" charset="-122"/>
                  <a:ea typeface="宋体" panose="02010600030101010101" pitchFamily="2" charset="-122"/>
                  <a:cs typeface="Arial Unicode MS" panose="020B0604020202020204" pitchFamily="34" charset="-122"/>
                </a:rPr>
                <a:t>备忘录</a:t>
              </a:r>
              <a:endParaRPr lang="en-US" altLang="zh-CN" sz="2400" dirty="0">
                <a:latin typeface="宋体" panose="02010600030101010101" pitchFamily="2" charset="-122"/>
                <a:ea typeface="宋体" panose="02010600030101010101" pitchFamily="2" charset="-122"/>
                <a:cs typeface="Arial Unicode MS" panose="020B0604020202020204" pitchFamily="34" charset="-122"/>
              </a:endParaRPr>
            </a:p>
            <a:p>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(Memorandum)</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p:txBody>
        </p:sp>
      </p:grpSp>
      <p:grpSp>
        <p:nvGrpSpPr>
          <p:cNvPr id="137" name="组合 136"/>
          <p:cNvGrpSpPr/>
          <p:nvPr/>
        </p:nvGrpSpPr>
        <p:grpSpPr>
          <a:xfrm>
            <a:off x="2110052" y="4337298"/>
            <a:ext cx="2419854" cy="928048"/>
            <a:chOff x="992086" y="1839332"/>
            <a:chExt cx="2419854" cy="928048"/>
          </a:xfrm>
        </p:grpSpPr>
        <p:sp>
          <p:nvSpPr>
            <p:cNvPr id="138" name="圆角矩形 137"/>
            <p:cNvSpPr/>
            <p:nvPr/>
          </p:nvSpPr>
          <p:spPr>
            <a:xfrm>
              <a:off x="992086" y="1839332"/>
              <a:ext cx="2419854" cy="928048"/>
            </a:xfrm>
            <a:prstGeom prst="roundRect">
              <a:avLst>
                <a:gd name="adj" fmla="val 122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文本框 138"/>
            <p:cNvSpPr txBox="1"/>
            <p:nvPr/>
          </p:nvSpPr>
          <p:spPr>
            <a:xfrm>
              <a:off x="1430228" y="1926862"/>
              <a:ext cx="1882138" cy="830997"/>
            </a:xfrm>
            <a:prstGeom prst="rect">
              <a:avLst/>
            </a:prstGeom>
            <a:noFill/>
          </p:spPr>
          <p:txBody>
            <a:bodyPr wrap="square" rtlCol="0">
              <a:spAutoFit/>
            </a:bodyPr>
            <a:lstStyle/>
            <a:p>
              <a:pPr algn="ctr"/>
              <a:r>
                <a:rPr lang="zh-CN" altLang="en-US" sz="2400" dirty="0" smtClean="0">
                  <a:latin typeface="宋体" panose="02010600030101010101" pitchFamily="2" charset="-122"/>
                  <a:ea typeface="宋体" panose="02010600030101010101" pitchFamily="2" charset="-122"/>
                  <a:cs typeface="Arial Unicode MS" panose="020B0604020202020204" pitchFamily="34" charset="-122"/>
                </a:rPr>
                <a:t>委托订购单</a:t>
              </a:r>
              <a:endParaRPr lang="en-US" altLang="zh-CN" sz="2400" dirty="0">
                <a:latin typeface="宋体" panose="02010600030101010101" pitchFamily="2" charset="-122"/>
                <a:ea typeface="宋体" panose="02010600030101010101" pitchFamily="2" charset="-122"/>
                <a:cs typeface="Arial Unicode MS" panose="020B0604020202020204" pitchFamily="34" charset="-122"/>
              </a:endParaRPr>
            </a:p>
            <a:p>
              <a:pPr algn="ctr"/>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(Indent)</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p:txBody>
        </p:sp>
      </p:grpSp>
      <p:grpSp>
        <p:nvGrpSpPr>
          <p:cNvPr id="28" name="组合 50"/>
          <p:cNvGrpSpPr>
            <a:grpSpLocks/>
          </p:cNvGrpSpPr>
          <p:nvPr/>
        </p:nvGrpSpPr>
        <p:grpSpPr bwMode="auto">
          <a:xfrm>
            <a:off x="145505" y="94325"/>
            <a:ext cx="603250" cy="552450"/>
            <a:chOff x="0" y="0"/>
            <a:chExt cx="737947" cy="676838"/>
          </a:xfrm>
        </p:grpSpPr>
        <p:sp>
          <p:nvSpPr>
            <p:cNvPr id="29"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30"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31"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35" name="标题 1"/>
          <p:cNvSpPr txBox="1">
            <a:spLocks noChangeArrowheads="1"/>
          </p:cNvSpPr>
          <p:nvPr/>
        </p:nvSpPr>
        <p:spPr>
          <a:xfrm>
            <a:off x="933244" y="223981"/>
            <a:ext cx="3862181"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国际</a:t>
            </a:r>
            <a:r>
              <a:rPr lang="zh-CN" altLang="en-US" sz="2200" b="1" dirty="0" smtClean="0">
                <a:solidFill>
                  <a:prstClr val="black"/>
                </a:solidFill>
              </a:rPr>
              <a:t>货物买卖书面合同的形式</a:t>
            </a:r>
            <a:endParaRPr lang="zh-CN" altLang="en-US" sz="2200" b="1" dirty="0">
              <a:solidFill>
                <a:prstClr val="black"/>
              </a:solidFill>
            </a:endParaRPr>
          </a:p>
        </p:txBody>
      </p:sp>
    </p:spTree>
    <p:extLst>
      <p:ext uri="{BB962C8B-B14F-4D97-AF65-F5344CB8AC3E}">
        <p14:creationId xmlns:p14="http://schemas.microsoft.com/office/powerpoint/2010/main" val="1234979706"/>
      </p:ext>
    </p:extLst>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8"/>
                                        </p:tgtEl>
                                        <p:attrNameLst>
                                          <p:attrName>style.visibility</p:attrName>
                                        </p:attrNameLst>
                                      </p:cBhvr>
                                      <p:to>
                                        <p:strVal val="visible"/>
                                      </p:to>
                                    </p:set>
                                    <p:anim calcmode="lin" valueType="num">
                                      <p:cBhvr additive="base">
                                        <p:cTn id="25" dur="500" fill="hold"/>
                                        <p:tgtEl>
                                          <p:spTgt spid="128"/>
                                        </p:tgtEl>
                                        <p:attrNameLst>
                                          <p:attrName>ppt_x</p:attrName>
                                        </p:attrNameLst>
                                      </p:cBhvr>
                                      <p:tavLst>
                                        <p:tav tm="0">
                                          <p:val>
                                            <p:strVal val="#ppt_x"/>
                                          </p:val>
                                        </p:tav>
                                        <p:tav tm="100000">
                                          <p:val>
                                            <p:strVal val="#ppt_x"/>
                                          </p:val>
                                        </p:tav>
                                      </p:tavLst>
                                    </p:anim>
                                    <p:anim calcmode="lin" valueType="num">
                                      <p:cBhvr additive="base">
                                        <p:cTn id="26"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9"/>
                                        </p:tgtEl>
                                        <p:attrNameLst>
                                          <p:attrName>style.visibility</p:attrName>
                                        </p:attrNameLst>
                                      </p:cBhvr>
                                      <p:to>
                                        <p:strVal val="visible"/>
                                      </p:to>
                                    </p:set>
                                    <p:anim calcmode="lin" valueType="num">
                                      <p:cBhvr additive="base">
                                        <p:cTn id="31" dur="500" fill="hold"/>
                                        <p:tgtEl>
                                          <p:spTgt spid="109"/>
                                        </p:tgtEl>
                                        <p:attrNameLst>
                                          <p:attrName>ppt_x</p:attrName>
                                        </p:attrNameLst>
                                      </p:cBhvr>
                                      <p:tavLst>
                                        <p:tav tm="0">
                                          <p:val>
                                            <p:strVal val="#ppt_x"/>
                                          </p:val>
                                        </p:tav>
                                        <p:tav tm="100000">
                                          <p:val>
                                            <p:strVal val="#ppt_x"/>
                                          </p:val>
                                        </p:tav>
                                      </p:tavLst>
                                    </p:anim>
                                    <p:anim calcmode="lin" valueType="num">
                                      <p:cBhvr additive="base">
                                        <p:cTn id="32"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8"/>
                                        </p:tgtEl>
                                        <p:attrNameLst>
                                          <p:attrName>style.visibility</p:attrName>
                                        </p:attrNameLst>
                                      </p:cBhvr>
                                      <p:to>
                                        <p:strVal val="visible"/>
                                      </p:to>
                                    </p:set>
                                    <p:anim calcmode="lin" valueType="num">
                                      <p:cBhvr additive="base">
                                        <p:cTn id="37" dur="500" fill="hold"/>
                                        <p:tgtEl>
                                          <p:spTgt spid="118"/>
                                        </p:tgtEl>
                                        <p:attrNameLst>
                                          <p:attrName>ppt_x</p:attrName>
                                        </p:attrNameLst>
                                      </p:cBhvr>
                                      <p:tavLst>
                                        <p:tav tm="0">
                                          <p:val>
                                            <p:strVal val="#ppt_x"/>
                                          </p:val>
                                        </p:tav>
                                        <p:tav tm="100000">
                                          <p:val>
                                            <p:strVal val="#ppt_x"/>
                                          </p:val>
                                        </p:tav>
                                      </p:tavLst>
                                    </p:anim>
                                    <p:anim calcmode="lin" valueType="num">
                                      <p:cBhvr additive="base">
                                        <p:cTn id="3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7"/>
                                        </p:tgtEl>
                                        <p:attrNameLst>
                                          <p:attrName>style.visibility</p:attrName>
                                        </p:attrNameLst>
                                      </p:cBhvr>
                                      <p:to>
                                        <p:strVal val="visible"/>
                                      </p:to>
                                    </p:set>
                                    <p:anim calcmode="lin" valueType="num">
                                      <p:cBhvr additive="base">
                                        <p:cTn id="43" dur="500" fill="hold"/>
                                        <p:tgtEl>
                                          <p:spTgt spid="137"/>
                                        </p:tgtEl>
                                        <p:attrNameLst>
                                          <p:attrName>ppt_x</p:attrName>
                                        </p:attrNameLst>
                                      </p:cBhvr>
                                      <p:tavLst>
                                        <p:tav tm="0">
                                          <p:val>
                                            <p:strVal val="#ppt_x"/>
                                          </p:val>
                                        </p:tav>
                                        <p:tav tm="100000">
                                          <p:val>
                                            <p:strVal val="#ppt_x"/>
                                          </p:val>
                                        </p:tav>
                                      </p:tavLst>
                                    </p:anim>
                                    <p:anim calcmode="lin" valueType="num">
                                      <p:cBhvr additive="base">
                                        <p:cTn id="44" dur="500" fill="hold"/>
                                        <p:tgtEl>
                                          <p:spTgt spid="1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96" y="0"/>
            <a:ext cx="11191741" cy="7982240"/>
          </a:xfrm>
          <a:prstGeom prst="rect">
            <a:avLst/>
          </a:prstGeom>
        </p:spPr>
      </p:pic>
      <p:sp>
        <p:nvSpPr>
          <p:cNvPr id="3" name="矩形 2"/>
          <p:cNvSpPr/>
          <p:nvPr/>
        </p:nvSpPr>
        <p:spPr>
          <a:xfrm>
            <a:off x="0" y="0"/>
            <a:ext cx="12192000" cy="8839468"/>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1051775" y="2821510"/>
            <a:ext cx="10066985" cy="216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文本框 5"/>
          <p:cNvSpPr txBox="1"/>
          <p:nvPr/>
        </p:nvSpPr>
        <p:spPr>
          <a:xfrm>
            <a:off x="1457457" y="3011183"/>
            <a:ext cx="7239000" cy="707886"/>
          </a:xfrm>
          <a:prstGeom prst="rect">
            <a:avLst/>
          </a:prstGeom>
          <a:noFill/>
        </p:spPr>
        <p:txBody>
          <a:bodyPr wrap="square" rtlCol="0">
            <a:spAutoFit/>
          </a:bodyPr>
          <a:lstStyle/>
          <a:p>
            <a:pPr algn="r"/>
            <a:r>
              <a:rPr lang="zh-CN" altLang="en-US" sz="4000" b="1" dirty="0" smtClean="0">
                <a:solidFill>
                  <a:prstClr val="white"/>
                </a:solidFill>
                <a:latin typeface="Arial" panose="020B0604020202020204" pitchFamily="34" charset="0"/>
                <a:ea typeface="微软雅黑" panose="020B0503020204020204" pitchFamily="34" charset="-122"/>
                <a:sym typeface="Arial" panose="020B0604020202020204" pitchFamily="34" charset="0"/>
              </a:rPr>
              <a:t>进出口业务操作</a:t>
            </a:r>
            <a:endParaRPr lang="zh-CN" altLang="en-US" sz="4000" b="1"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7" name="直接连接符 6"/>
          <p:cNvCxnSpPr/>
          <p:nvPr/>
        </p:nvCxnSpPr>
        <p:spPr>
          <a:xfrm>
            <a:off x="4103910" y="3730617"/>
            <a:ext cx="625288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5248" y="2783709"/>
            <a:ext cx="2095500" cy="2095500"/>
          </a:xfrm>
          <a:prstGeom prst="rect">
            <a:avLst/>
          </a:prstGeom>
          <a:effectLst>
            <a:softEdge rad="12700"/>
          </a:effectLst>
        </p:spPr>
      </p:pic>
      <p:sp>
        <p:nvSpPr>
          <p:cNvPr id="8" name="文本框 7"/>
          <p:cNvSpPr txBox="1"/>
          <p:nvPr/>
        </p:nvSpPr>
        <p:spPr>
          <a:xfrm>
            <a:off x="7735230" y="4472571"/>
            <a:ext cx="3158639" cy="369332"/>
          </a:xfrm>
          <a:prstGeom prst="rect">
            <a:avLst/>
          </a:prstGeom>
          <a:noFill/>
        </p:spPr>
        <p:txBody>
          <a:bodyPr wrap="square" rtlCol="0">
            <a:spAutoFit/>
          </a:bodyPr>
          <a:lstStyle/>
          <a:p>
            <a:pPr algn="r"/>
            <a:r>
              <a:rPr lang="zh-CN" altLang="en-US" dirty="0" smtClean="0">
                <a:solidFill>
                  <a:prstClr val="white"/>
                </a:solidFill>
                <a:latin typeface="Arial" panose="020B0604020202020204" pitchFamily="34" charset="0"/>
                <a:ea typeface="微软雅黑" panose="020B0503020204020204" pitchFamily="34" charset="-122"/>
                <a:sym typeface="Arial" panose="020B0604020202020204" pitchFamily="34" charset="0"/>
              </a:rPr>
              <a:t>进出口业务操作课程团队</a:t>
            </a:r>
            <a:endParaRPr lang="zh-CN" altLang="en-US"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文本框 10"/>
          <p:cNvSpPr txBox="1"/>
          <p:nvPr/>
        </p:nvSpPr>
        <p:spPr>
          <a:xfrm>
            <a:off x="4520485" y="3815795"/>
            <a:ext cx="5254580" cy="461665"/>
          </a:xfrm>
          <a:prstGeom prst="rect">
            <a:avLst/>
          </a:prstGeom>
          <a:noFill/>
        </p:spPr>
        <p:txBody>
          <a:bodyPr wrap="square" rtlCol="0">
            <a:spAutoFit/>
          </a:bodyPr>
          <a:lstStyle/>
          <a:p>
            <a:pPr algn="ctr"/>
            <a:r>
              <a:rPr lang="en-US" altLang="zh-CN" sz="2400" dirty="0" smtClean="0">
                <a:solidFill>
                  <a:prstClr val="white"/>
                </a:solidFill>
                <a:latin typeface="Arial" panose="020B0604020202020204" pitchFamily="34" charset="0"/>
                <a:ea typeface="微软雅黑" panose="020B0503020204020204" pitchFamily="34" charset="-122"/>
                <a:sym typeface="Arial" panose="020B0604020202020204" pitchFamily="34" charset="0"/>
              </a:rPr>
              <a:t>2-1 </a:t>
            </a:r>
            <a:r>
              <a:rPr lang="zh-CN" altLang="en-US" sz="2400" dirty="0" smtClean="0">
                <a:solidFill>
                  <a:prstClr val="white"/>
                </a:solidFill>
                <a:latin typeface="Arial" panose="020B0604020202020204" pitchFamily="34" charset="0"/>
                <a:ea typeface="微软雅黑" panose="020B0503020204020204" pitchFamily="34" charset="-122"/>
                <a:sym typeface="Arial" panose="020B0604020202020204" pitchFamily="34" charset="0"/>
              </a:rPr>
              <a:t>进口方接受、签订贸易合同</a:t>
            </a:r>
            <a:endParaRPr lang="zh-CN" altLang="en-US" sz="240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8718025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p>
        </p:txBody>
      </p:sp>
      <p:sp>
        <p:nvSpPr>
          <p:cNvPr id="11" name="文本框 10"/>
          <p:cNvSpPr txBox="1"/>
          <p:nvPr/>
        </p:nvSpPr>
        <p:spPr>
          <a:xfrm>
            <a:off x="3007509" y="1858819"/>
            <a:ext cx="7688486" cy="1477328"/>
          </a:xfrm>
          <a:prstGeom prst="rect">
            <a:avLst/>
          </a:prstGeom>
          <a:noFill/>
          <a:ln>
            <a:solidFill>
              <a:schemeClr val="accent1"/>
            </a:solidFill>
          </a:ln>
        </p:spPr>
        <p:txBody>
          <a:bodyPr wrap="square">
            <a:spAutoFit/>
          </a:bodyPr>
          <a:lstStyle/>
          <a:p>
            <a:pPr>
              <a:lnSpc>
                <a:spcPct val="150000"/>
              </a:lnSpc>
              <a:defRPr/>
            </a:pPr>
            <a:r>
              <a:rPr lang="zh-CN" altLang="en-US" sz="2000" dirty="0" smtClean="0">
                <a:solidFill>
                  <a:schemeClr val="tx1">
                    <a:lumMod val="75000"/>
                    <a:lumOff val="25000"/>
                  </a:schemeClr>
                </a:solidFill>
              </a:rPr>
              <a:t>合同一旦达成，任何一方不得擅自变更或终止。</a:t>
            </a:r>
            <a:endParaRPr lang="en-US" altLang="zh-CN" sz="2000" dirty="0" smtClean="0">
              <a:solidFill>
                <a:schemeClr val="tx1">
                  <a:lumMod val="75000"/>
                  <a:lumOff val="25000"/>
                </a:schemeClr>
              </a:solidFill>
            </a:endParaRPr>
          </a:p>
          <a:p>
            <a:pPr>
              <a:lnSpc>
                <a:spcPct val="150000"/>
              </a:lnSpc>
              <a:defRPr/>
            </a:pPr>
            <a:r>
              <a:rPr lang="zh-CN" altLang="en-US" sz="2000" dirty="0" smtClean="0">
                <a:solidFill>
                  <a:schemeClr val="tx1">
                    <a:lumMod val="75000"/>
                    <a:lumOff val="25000"/>
                  </a:schemeClr>
                </a:solidFill>
              </a:rPr>
              <a:t>如一方或双方当事人发现需要对合同的某些内容进行修改或补充，经过双方协商同意才能修改。</a:t>
            </a:r>
            <a:endParaRPr lang="zh-CN" altLang="en-US" sz="2000" dirty="0">
              <a:solidFill>
                <a:schemeClr val="tx1">
                  <a:lumMod val="75000"/>
                  <a:lumOff val="25000"/>
                </a:schemeClr>
              </a:solidFill>
            </a:endParaRPr>
          </a:p>
        </p:txBody>
      </p:sp>
      <p:grpSp>
        <p:nvGrpSpPr>
          <p:cNvPr id="5" name="组合 50"/>
          <p:cNvGrpSpPr>
            <a:grpSpLocks/>
          </p:cNvGrpSpPr>
          <p:nvPr/>
        </p:nvGrpSpPr>
        <p:grpSpPr bwMode="auto">
          <a:xfrm>
            <a:off x="145505" y="94325"/>
            <a:ext cx="603250" cy="552450"/>
            <a:chOff x="0" y="0"/>
            <a:chExt cx="737947" cy="676838"/>
          </a:xfrm>
        </p:grpSpPr>
        <p:sp>
          <p:nvSpPr>
            <p:cNvPr id="7"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8"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0" name="标题 1"/>
          <p:cNvSpPr txBox="1">
            <a:spLocks noChangeArrowheads="1"/>
          </p:cNvSpPr>
          <p:nvPr/>
        </p:nvSpPr>
        <p:spPr>
          <a:xfrm>
            <a:off x="933244" y="223981"/>
            <a:ext cx="3862181"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smtClean="0">
                <a:solidFill>
                  <a:prstClr val="black"/>
                </a:solidFill>
              </a:rPr>
              <a:t>合同的修改和终止</a:t>
            </a:r>
            <a:endParaRPr lang="zh-CN" altLang="en-US" sz="2200" b="1" dirty="0">
              <a:solidFill>
                <a:prstClr val="black"/>
              </a:solidFill>
            </a:endParaRPr>
          </a:p>
        </p:txBody>
      </p:sp>
    </p:spTree>
    <p:extLst>
      <p:ext uri="{BB962C8B-B14F-4D97-AF65-F5344CB8AC3E}">
        <p14:creationId xmlns:p14="http://schemas.microsoft.com/office/powerpoint/2010/main" val="3244030472"/>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3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54552" y="887853"/>
            <a:ext cx="4958366" cy="584775"/>
          </a:xfrm>
          <a:prstGeom prst="rect">
            <a:avLst/>
          </a:prstGeom>
          <a:noFill/>
          <a:ln>
            <a:solidFill>
              <a:schemeClr val="accent1"/>
            </a:solidFill>
          </a:ln>
        </p:spPr>
        <p:txBody>
          <a:bodyPr wrap="square" rtlCol="0">
            <a:spAutoFit/>
          </a:bodyPr>
          <a:lstStyle/>
          <a:p>
            <a:r>
              <a:rPr lang="zh-CN" altLang="en-US" sz="1600" b="1" dirty="0" smtClean="0">
                <a:solidFill>
                  <a:prstClr val="black"/>
                </a:solidFill>
              </a:rPr>
              <a:t>约首</a:t>
            </a:r>
            <a:r>
              <a:rPr lang="zh-CN" altLang="en-US" sz="1600" dirty="0" smtClean="0">
                <a:solidFill>
                  <a:prstClr val="black"/>
                </a:solidFill>
              </a:rPr>
              <a:t>（序言、合同的名称和编号、订约双方当事人的名称和地址）</a:t>
            </a:r>
            <a:endParaRPr lang="zh-CN" altLang="en-US" sz="1600" dirty="0">
              <a:solidFill>
                <a:prstClr val="black"/>
              </a:solidFill>
            </a:endParaRPr>
          </a:p>
        </p:txBody>
      </p:sp>
      <p:sp>
        <p:nvSpPr>
          <p:cNvPr id="3" name="文本框 2"/>
          <p:cNvSpPr txBox="1"/>
          <p:nvPr/>
        </p:nvSpPr>
        <p:spPr>
          <a:xfrm>
            <a:off x="1854552" y="3254083"/>
            <a:ext cx="1249250" cy="338554"/>
          </a:xfrm>
          <a:prstGeom prst="rect">
            <a:avLst/>
          </a:prstGeom>
          <a:noFill/>
          <a:ln>
            <a:solidFill>
              <a:schemeClr val="accent1"/>
            </a:solidFill>
          </a:ln>
        </p:spPr>
        <p:txBody>
          <a:bodyPr wrap="square" rtlCol="0">
            <a:spAutoFit/>
          </a:bodyPr>
          <a:lstStyle/>
          <a:p>
            <a:r>
              <a:rPr lang="zh-CN" altLang="en-US" sz="1600" b="1" dirty="0">
                <a:solidFill>
                  <a:prstClr val="black"/>
                </a:solidFill>
              </a:rPr>
              <a:t>正文</a:t>
            </a:r>
          </a:p>
        </p:txBody>
      </p:sp>
      <p:sp>
        <p:nvSpPr>
          <p:cNvPr id="35" name="文本框 34"/>
          <p:cNvSpPr txBox="1"/>
          <p:nvPr/>
        </p:nvSpPr>
        <p:spPr>
          <a:xfrm>
            <a:off x="4893972" y="2107790"/>
            <a:ext cx="1249250"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基本条款</a:t>
            </a:r>
            <a:endParaRPr lang="zh-CN" altLang="en-US" sz="1600" dirty="0">
              <a:solidFill>
                <a:prstClr val="black"/>
              </a:solidFill>
            </a:endParaRPr>
          </a:p>
        </p:txBody>
      </p:sp>
      <p:sp>
        <p:nvSpPr>
          <p:cNvPr id="36" name="文本框 35"/>
          <p:cNvSpPr txBox="1"/>
          <p:nvPr/>
        </p:nvSpPr>
        <p:spPr>
          <a:xfrm>
            <a:off x="4908998" y="5278284"/>
            <a:ext cx="1249250"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一般条款</a:t>
            </a:r>
            <a:endParaRPr lang="zh-CN" altLang="en-US" sz="1600" dirty="0">
              <a:solidFill>
                <a:prstClr val="black"/>
              </a:solidFill>
            </a:endParaRPr>
          </a:p>
        </p:txBody>
      </p:sp>
      <p:sp>
        <p:nvSpPr>
          <p:cNvPr id="4" name="文本框 3"/>
          <p:cNvSpPr txBox="1"/>
          <p:nvPr/>
        </p:nvSpPr>
        <p:spPr>
          <a:xfrm>
            <a:off x="7057617" y="1401631"/>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品名条款</a:t>
            </a:r>
            <a:endParaRPr lang="zh-CN" altLang="en-US" sz="1600" dirty="0">
              <a:solidFill>
                <a:prstClr val="black"/>
              </a:solidFill>
            </a:endParaRPr>
          </a:p>
        </p:txBody>
      </p:sp>
      <p:sp>
        <p:nvSpPr>
          <p:cNvPr id="37" name="文本框 36"/>
          <p:cNvSpPr txBox="1"/>
          <p:nvPr/>
        </p:nvSpPr>
        <p:spPr>
          <a:xfrm>
            <a:off x="7057617" y="1833343"/>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品质条款</a:t>
            </a:r>
            <a:endParaRPr lang="zh-CN" altLang="en-US" sz="1600" dirty="0">
              <a:solidFill>
                <a:prstClr val="black"/>
              </a:solidFill>
            </a:endParaRPr>
          </a:p>
        </p:txBody>
      </p:sp>
      <p:sp>
        <p:nvSpPr>
          <p:cNvPr id="38" name="文本框 37"/>
          <p:cNvSpPr txBox="1"/>
          <p:nvPr/>
        </p:nvSpPr>
        <p:spPr>
          <a:xfrm>
            <a:off x="7057617" y="2259126"/>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数量条款</a:t>
            </a:r>
            <a:endParaRPr lang="zh-CN" altLang="en-US" sz="1600" dirty="0">
              <a:solidFill>
                <a:prstClr val="black"/>
              </a:solidFill>
            </a:endParaRPr>
          </a:p>
        </p:txBody>
      </p:sp>
      <p:sp>
        <p:nvSpPr>
          <p:cNvPr id="39" name="文本框 38"/>
          <p:cNvSpPr txBox="1"/>
          <p:nvPr/>
        </p:nvSpPr>
        <p:spPr>
          <a:xfrm>
            <a:off x="7057617" y="2676467"/>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包装条款</a:t>
            </a:r>
            <a:endParaRPr lang="zh-CN" altLang="en-US" sz="1600" dirty="0">
              <a:solidFill>
                <a:prstClr val="black"/>
              </a:solidFill>
            </a:endParaRPr>
          </a:p>
        </p:txBody>
      </p:sp>
      <p:sp>
        <p:nvSpPr>
          <p:cNvPr id="40" name="文本框 39"/>
          <p:cNvSpPr txBox="1"/>
          <p:nvPr/>
        </p:nvSpPr>
        <p:spPr>
          <a:xfrm>
            <a:off x="7057617" y="3087231"/>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价格条款</a:t>
            </a:r>
            <a:endParaRPr lang="zh-CN" altLang="en-US" sz="1600" dirty="0">
              <a:solidFill>
                <a:prstClr val="black"/>
              </a:solidFill>
            </a:endParaRPr>
          </a:p>
        </p:txBody>
      </p:sp>
      <p:sp>
        <p:nvSpPr>
          <p:cNvPr id="41" name="文本框 40"/>
          <p:cNvSpPr txBox="1"/>
          <p:nvPr/>
        </p:nvSpPr>
        <p:spPr>
          <a:xfrm>
            <a:off x="7057617" y="3489416"/>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装运条款</a:t>
            </a:r>
            <a:endParaRPr lang="zh-CN" altLang="en-US" sz="1600" dirty="0">
              <a:solidFill>
                <a:prstClr val="black"/>
              </a:solidFill>
            </a:endParaRPr>
          </a:p>
        </p:txBody>
      </p:sp>
      <p:sp>
        <p:nvSpPr>
          <p:cNvPr id="42" name="文本框 41"/>
          <p:cNvSpPr txBox="1"/>
          <p:nvPr/>
        </p:nvSpPr>
        <p:spPr>
          <a:xfrm>
            <a:off x="7057617" y="3877515"/>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支付条款</a:t>
            </a:r>
            <a:endParaRPr lang="zh-CN" altLang="en-US" sz="1600" dirty="0">
              <a:solidFill>
                <a:prstClr val="black"/>
              </a:solidFill>
            </a:endParaRPr>
          </a:p>
        </p:txBody>
      </p:sp>
      <p:sp>
        <p:nvSpPr>
          <p:cNvPr id="43" name="文本框 42"/>
          <p:cNvSpPr txBox="1"/>
          <p:nvPr/>
        </p:nvSpPr>
        <p:spPr>
          <a:xfrm>
            <a:off x="7057617" y="4305471"/>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保险条款</a:t>
            </a:r>
            <a:endParaRPr lang="zh-CN" altLang="en-US" sz="1600" dirty="0">
              <a:solidFill>
                <a:prstClr val="black"/>
              </a:solidFill>
            </a:endParaRPr>
          </a:p>
        </p:txBody>
      </p:sp>
      <p:sp>
        <p:nvSpPr>
          <p:cNvPr id="44" name="文本框 43"/>
          <p:cNvSpPr txBox="1"/>
          <p:nvPr/>
        </p:nvSpPr>
        <p:spPr>
          <a:xfrm>
            <a:off x="7057616" y="4863049"/>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检验条款</a:t>
            </a:r>
            <a:endParaRPr lang="zh-CN" altLang="en-US" sz="1600" dirty="0">
              <a:solidFill>
                <a:prstClr val="black"/>
              </a:solidFill>
            </a:endParaRPr>
          </a:p>
        </p:txBody>
      </p:sp>
      <p:sp>
        <p:nvSpPr>
          <p:cNvPr id="45" name="文本框 44"/>
          <p:cNvSpPr txBox="1"/>
          <p:nvPr/>
        </p:nvSpPr>
        <p:spPr>
          <a:xfrm>
            <a:off x="7057616" y="5265234"/>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索赔条款</a:t>
            </a:r>
            <a:endParaRPr lang="zh-CN" altLang="en-US" sz="1600" dirty="0">
              <a:solidFill>
                <a:prstClr val="black"/>
              </a:solidFill>
            </a:endParaRPr>
          </a:p>
        </p:txBody>
      </p:sp>
      <p:sp>
        <p:nvSpPr>
          <p:cNvPr id="46" name="文本框 45"/>
          <p:cNvSpPr txBox="1"/>
          <p:nvPr/>
        </p:nvSpPr>
        <p:spPr>
          <a:xfrm>
            <a:off x="7057616" y="5679306"/>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仲裁条款</a:t>
            </a:r>
            <a:endParaRPr lang="zh-CN" altLang="en-US" sz="1600" dirty="0">
              <a:solidFill>
                <a:prstClr val="black"/>
              </a:solidFill>
            </a:endParaRPr>
          </a:p>
        </p:txBody>
      </p:sp>
      <p:sp>
        <p:nvSpPr>
          <p:cNvPr id="47" name="文本框 46"/>
          <p:cNvSpPr txBox="1"/>
          <p:nvPr/>
        </p:nvSpPr>
        <p:spPr>
          <a:xfrm>
            <a:off x="7057616" y="6081289"/>
            <a:ext cx="2820473" cy="338554"/>
          </a:xfrm>
          <a:prstGeom prst="rect">
            <a:avLst/>
          </a:prstGeom>
          <a:noFill/>
          <a:ln>
            <a:solidFill>
              <a:schemeClr val="accent1"/>
            </a:solidFill>
          </a:ln>
        </p:spPr>
        <p:txBody>
          <a:bodyPr wrap="square" rtlCol="0">
            <a:spAutoFit/>
          </a:bodyPr>
          <a:lstStyle/>
          <a:p>
            <a:r>
              <a:rPr lang="zh-CN" altLang="en-US" sz="1600" dirty="0" smtClean="0">
                <a:solidFill>
                  <a:prstClr val="black"/>
                </a:solidFill>
              </a:rPr>
              <a:t>不可抗力条款</a:t>
            </a:r>
            <a:endParaRPr lang="zh-CN" altLang="en-US" sz="1600" dirty="0">
              <a:solidFill>
                <a:prstClr val="black"/>
              </a:solidFill>
            </a:endParaRPr>
          </a:p>
        </p:txBody>
      </p:sp>
      <p:sp>
        <p:nvSpPr>
          <p:cNvPr id="5" name="文本框 4"/>
          <p:cNvSpPr txBox="1"/>
          <p:nvPr/>
        </p:nvSpPr>
        <p:spPr>
          <a:xfrm>
            <a:off x="1688206" y="5848583"/>
            <a:ext cx="3155324" cy="830997"/>
          </a:xfrm>
          <a:prstGeom prst="rect">
            <a:avLst/>
          </a:prstGeom>
          <a:noFill/>
          <a:ln>
            <a:solidFill>
              <a:schemeClr val="accent1"/>
            </a:solidFill>
          </a:ln>
        </p:spPr>
        <p:txBody>
          <a:bodyPr wrap="square" rtlCol="0">
            <a:spAutoFit/>
          </a:bodyPr>
          <a:lstStyle/>
          <a:p>
            <a:r>
              <a:rPr lang="zh-CN" altLang="en-US" sz="1600" b="1" dirty="0" smtClean="0">
                <a:solidFill>
                  <a:prstClr val="black"/>
                </a:solidFill>
              </a:rPr>
              <a:t>约尾</a:t>
            </a:r>
            <a:r>
              <a:rPr lang="zh-CN" altLang="en-US" sz="1600" dirty="0" smtClean="0">
                <a:solidFill>
                  <a:prstClr val="black"/>
                </a:solidFill>
              </a:rPr>
              <a:t>（合同的份数；使用文字及效力；订约的时间、地点、生效的时间以及双方当事人的签字）</a:t>
            </a:r>
            <a:endParaRPr lang="zh-CN" altLang="en-US" sz="1600" dirty="0">
              <a:solidFill>
                <a:prstClr val="black"/>
              </a:solidFill>
            </a:endParaRPr>
          </a:p>
        </p:txBody>
      </p:sp>
      <p:sp>
        <p:nvSpPr>
          <p:cNvPr id="6" name="左大括号 5"/>
          <p:cNvSpPr/>
          <p:nvPr/>
        </p:nvSpPr>
        <p:spPr>
          <a:xfrm>
            <a:off x="4018198" y="2301454"/>
            <a:ext cx="656218" cy="29768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7" name="左大括号 6"/>
          <p:cNvSpPr/>
          <p:nvPr/>
        </p:nvSpPr>
        <p:spPr>
          <a:xfrm>
            <a:off x="6671256" y="1724489"/>
            <a:ext cx="141662" cy="27573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8" name="左大括号 7"/>
          <p:cNvSpPr/>
          <p:nvPr/>
        </p:nvSpPr>
        <p:spPr>
          <a:xfrm>
            <a:off x="6671256" y="4984124"/>
            <a:ext cx="244699" cy="143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9" name="左大括号 8"/>
          <p:cNvSpPr/>
          <p:nvPr/>
        </p:nvSpPr>
        <p:spPr>
          <a:xfrm>
            <a:off x="1056068" y="1056068"/>
            <a:ext cx="566670" cy="548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grpSp>
        <p:nvGrpSpPr>
          <p:cNvPr id="24" name="组合 50"/>
          <p:cNvGrpSpPr>
            <a:grpSpLocks/>
          </p:cNvGrpSpPr>
          <p:nvPr/>
        </p:nvGrpSpPr>
        <p:grpSpPr bwMode="auto">
          <a:xfrm>
            <a:off x="145505" y="94325"/>
            <a:ext cx="603250" cy="552450"/>
            <a:chOff x="0" y="0"/>
            <a:chExt cx="737947" cy="676838"/>
          </a:xfrm>
        </p:grpSpPr>
        <p:sp>
          <p:nvSpPr>
            <p:cNvPr id="25"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26"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27"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28" name="标题 1"/>
          <p:cNvSpPr txBox="1">
            <a:spLocks noChangeArrowheads="1"/>
          </p:cNvSpPr>
          <p:nvPr/>
        </p:nvSpPr>
        <p:spPr>
          <a:xfrm>
            <a:off x="933244" y="223981"/>
            <a:ext cx="3862181"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smtClean="0">
                <a:solidFill>
                  <a:prstClr val="black"/>
                </a:solidFill>
              </a:rPr>
              <a:t>书面合同的内容</a:t>
            </a:r>
            <a:endParaRPr lang="zh-CN" altLang="en-US" sz="2200" b="1" dirty="0">
              <a:solidFill>
                <a:prstClr val="black"/>
              </a:solidFill>
            </a:endParaRPr>
          </a:p>
        </p:txBody>
      </p:sp>
    </p:spTree>
    <p:extLst>
      <p:ext uri="{BB962C8B-B14F-4D97-AF65-F5344CB8AC3E}">
        <p14:creationId xmlns:p14="http://schemas.microsoft.com/office/powerpoint/2010/main" val="3959700405"/>
      </p:ext>
    </p:extLst>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360"/>
                                          </p:val>
                                        </p:tav>
                                        <p:tav tm="100000">
                                          <p:val>
                                            <p:fltVal val="0"/>
                                          </p:val>
                                        </p:tav>
                                      </p:tavLst>
                                    </p:anim>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 calcmode="lin" valueType="num">
                                      <p:cBhvr>
                                        <p:cTn id="17" dur="500" fill="hold"/>
                                        <p:tgtEl>
                                          <p:spTgt spid="2"/>
                                        </p:tgtEl>
                                        <p:attrNameLst>
                                          <p:attrName>style.rotation</p:attrName>
                                        </p:attrNameLst>
                                      </p:cBhvr>
                                      <p:tavLst>
                                        <p:tav tm="0">
                                          <p:val>
                                            <p:fltVal val="360"/>
                                          </p:val>
                                        </p:tav>
                                        <p:tav tm="100000">
                                          <p:val>
                                            <p:fltVal val="0"/>
                                          </p:val>
                                        </p:tav>
                                      </p:tavLst>
                                    </p:anim>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anim calcmode="lin" valueType="num">
                                      <p:cBhvr>
                                        <p:cTn id="25" dur="500" fill="hold"/>
                                        <p:tgtEl>
                                          <p:spTgt spid="3"/>
                                        </p:tgtEl>
                                        <p:attrNameLst>
                                          <p:attrName>style.rotation</p:attrName>
                                        </p:attrNameLst>
                                      </p:cBhvr>
                                      <p:tavLst>
                                        <p:tav tm="0">
                                          <p:val>
                                            <p:fltVal val="360"/>
                                          </p:val>
                                        </p:tav>
                                        <p:tav tm="100000">
                                          <p:val>
                                            <p:fltVal val="0"/>
                                          </p:val>
                                        </p:tav>
                                      </p:tavLst>
                                    </p:anim>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 calcmode="lin" valueType="num">
                                      <p:cBhvr>
                                        <p:cTn id="33" dur="500" fill="hold"/>
                                        <p:tgtEl>
                                          <p:spTgt spid="5"/>
                                        </p:tgtEl>
                                        <p:attrNameLst>
                                          <p:attrName>style.rotation</p:attrName>
                                        </p:attrNameLst>
                                      </p:cBhvr>
                                      <p:tavLst>
                                        <p:tav tm="0">
                                          <p:val>
                                            <p:fltVal val="360"/>
                                          </p:val>
                                        </p:tav>
                                        <p:tav tm="100000">
                                          <p:val>
                                            <p:fltVal val="0"/>
                                          </p:val>
                                        </p:tav>
                                      </p:tavLst>
                                    </p:anim>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 calcmode="lin" valueType="num">
                                      <p:cBhvr>
                                        <p:cTn id="41" dur="500" fill="hold"/>
                                        <p:tgtEl>
                                          <p:spTgt spid="6"/>
                                        </p:tgtEl>
                                        <p:attrNameLst>
                                          <p:attrName>style.rotation</p:attrName>
                                        </p:attrNameLst>
                                      </p:cBhvr>
                                      <p:tavLst>
                                        <p:tav tm="0">
                                          <p:val>
                                            <p:fltVal val="360"/>
                                          </p:val>
                                        </p:tav>
                                        <p:tav tm="100000">
                                          <p:val>
                                            <p:fltVal val="0"/>
                                          </p:val>
                                        </p:tav>
                                      </p:tavLst>
                                    </p:anim>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ppt_w</p:attrName>
                                        </p:attrNameLst>
                                      </p:cBhvr>
                                      <p:tavLst>
                                        <p:tav tm="0">
                                          <p:val>
                                            <p:fltVal val="0"/>
                                          </p:val>
                                        </p:tav>
                                        <p:tav tm="100000">
                                          <p:val>
                                            <p:strVal val="#ppt_w"/>
                                          </p:val>
                                        </p:tav>
                                      </p:tavLst>
                                    </p:anim>
                                    <p:anim calcmode="lin" valueType="num">
                                      <p:cBhvr>
                                        <p:cTn id="48" dur="500" fill="hold"/>
                                        <p:tgtEl>
                                          <p:spTgt spid="35"/>
                                        </p:tgtEl>
                                        <p:attrNameLst>
                                          <p:attrName>ppt_h</p:attrName>
                                        </p:attrNameLst>
                                      </p:cBhvr>
                                      <p:tavLst>
                                        <p:tav tm="0">
                                          <p:val>
                                            <p:fltVal val="0"/>
                                          </p:val>
                                        </p:tav>
                                        <p:tav tm="100000">
                                          <p:val>
                                            <p:strVal val="#ppt_h"/>
                                          </p:val>
                                        </p:tav>
                                      </p:tavLst>
                                    </p:anim>
                                    <p:anim calcmode="lin" valueType="num">
                                      <p:cBhvr>
                                        <p:cTn id="49" dur="500" fill="hold"/>
                                        <p:tgtEl>
                                          <p:spTgt spid="35"/>
                                        </p:tgtEl>
                                        <p:attrNameLst>
                                          <p:attrName>style.rotation</p:attrName>
                                        </p:attrNameLst>
                                      </p:cBhvr>
                                      <p:tavLst>
                                        <p:tav tm="0">
                                          <p:val>
                                            <p:fltVal val="360"/>
                                          </p:val>
                                        </p:tav>
                                        <p:tav tm="100000">
                                          <p:val>
                                            <p:fltVal val="0"/>
                                          </p:val>
                                        </p:tav>
                                      </p:tavLst>
                                    </p:anim>
                                    <p:animEffect transition="in" filter="fade">
                                      <p:cBhvr>
                                        <p:cTn id="50" dur="5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 calcmode="lin" valueType="num">
                                      <p:cBhvr>
                                        <p:cTn id="57" dur="500" fill="hold"/>
                                        <p:tgtEl>
                                          <p:spTgt spid="36"/>
                                        </p:tgtEl>
                                        <p:attrNameLst>
                                          <p:attrName>style.rotation</p:attrName>
                                        </p:attrNameLst>
                                      </p:cBhvr>
                                      <p:tavLst>
                                        <p:tav tm="0">
                                          <p:val>
                                            <p:fltVal val="360"/>
                                          </p:val>
                                        </p:tav>
                                        <p:tav tm="100000">
                                          <p:val>
                                            <p:fltVal val="0"/>
                                          </p:val>
                                        </p:tav>
                                      </p:tavLst>
                                    </p:anim>
                                    <p:animEffect transition="in" filter="fade">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500" fill="hold"/>
                                        <p:tgtEl>
                                          <p:spTgt spid="7"/>
                                        </p:tgtEl>
                                        <p:attrNameLst>
                                          <p:attrName>ppt_w</p:attrName>
                                        </p:attrNameLst>
                                      </p:cBhvr>
                                      <p:tavLst>
                                        <p:tav tm="0">
                                          <p:val>
                                            <p:fltVal val="0"/>
                                          </p:val>
                                        </p:tav>
                                        <p:tav tm="100000">
                                          <p:val>
                                            <p:strVal val="#ppt_w"/>
                                          </p:val>
                                        </p:tav>
                                      </p:tavLst>
                                    </p:anim>
                                    <p:anim calcmode="lin" valueType="num">
                                      <p:cBhvr>
                                        <p:cTn id="64" dur="500" fill="hold"/>
                                        <p:tgtEl>
                                          <p:spTgt spid="7"/>
                                        </p:tgtEl>
                                        <p:attrNameLst>
                                          <p:attrName>ppt_h</p:attrName>
                                        </p:attrNameLst>
                                      </p:cBhvr>
                                      <p:tavLst>
                                        <p:tav tm="0">
                                          <p:val>
                                            <p:fltVal val="0"/>
                                          </p:val>
                                        </p:tav>
                                        <p:tav tm="100000">
                                          <p:val>
                                            <p:strVal val="#ppt_h"/>
                                          </p:val>
                                        </p:tav>
                                      </p:tavLst>
                                    </p:anim>
                                    <p:anim calcmode="lin" valueType="num">
                                      <p:cBhvr>
                                        <p:cTn id="65" dur="500" fill="hold"/>
                                        <p:tgtEl>
                                          <p:spTgt spid="7"/>
                                        </p:tgtEl>
                                        <p:attrNameLst>
                                          <p:attrName>style.rotation</p:attrName>
                                        </p:attrNameLst>
                                      </p:cBhvr>
                                      <p:tavLst>
                                        <p:tav tm="0">
                                          <p:val>
                                            <p:fltVal val="360"/>
                                          </p:val>
                                        </p:tav>
                                        <p:tav tm="100000">
                                          <p:val>
                                            <p:fltVal val="0"/>
                                          </p:val>
                                        </p:tav>
                                      </p:tavLst>
                                    </p:anim>
                                    <p:animEffect transition="in" filter="fade">
                                      <p:cBhvr>
                                        <p:cTn id="66" dur="500"/>
                                        <p:tgtEl>
                                          <p:spTgt spid="7"/>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p:cTn id="71" dur="500" fill="hold"/>
                                        <p:tgtEl>
                                          <p:spTgt spid="4"/>
                                        </p:tgtEl>
                                        <p:attrNameLst>
                                          <p:attrName>ppt_w</p:attrName>
                                        </p:attrNameLst>
                                      </p:cBhvr>
                                      <p:tavLst>
                                        <p:tav tm="0">
                                          <p:val>
                                            <p:fltVal val="0"/>
                                          </p:val>
                                        </p:tav>
                                        <p:tav tm="100000">
                                          <p:val>
                                            <p:strVal val="#ppt_w"/>
                                          </p:val>
                                        </p:tav>
                                      </p:tavLst>
                                    </p:anim>
                                    <p:anim calcmode="lin" valueType="num">
                                      <p:cBhvr>
                                        <p:cTn id="72" dur="500" fill="hold"/>
                                        <p:tgtEl>
                                          <p:spTgt spid="4"/>
                                        </p:tgtEl>
                                        <p:attrNameLst>
                                          <p:attrName>ppt_h</p:attrName>
                                        </p:attrNameLst>
                                      </p:cBhvr>
                                      <p:tavLst>
                                        <p:tav tm="0">
                                          <p:val>
                                            <p:fltVal val="0"/>
                                          </p:val>
                                        </p:tav>
                                        <p:tav tm="100000">
                                          <p:val>
                                            <p:strVal val="#ppt_h"/>
                                          </p:val>
                                        </p:tav>
                                      </p:tavLst>
                                    </p:anim>
                                    <p:anim calcmode="lin" valueType="num">
                                      <p:cBhvr>
                                        <p:cTn id="73" dur="500" fill="hold"/>
                                        <p:tgtEl>
                                          <p:spTgt spid="4"/>
                                        </p:tgtEl>
                                        <p:attrNameLst>
                                          <p:attrName>style.rotation</p:attrName>
                                        </p:attrNameLst>
                                      </p:cBhvr>
                                      <p:tavLst>
                                        <p:tav tm="0">
                                          <p:val>
                                            <p:fltVal val="360"/>
                                          </p:val>
                                        </p:tav>
                                        <p:tav tm="100000">
                                          <p:val>
                                            <p:fltVal val="0"/>
                                          </p:val>
                                        </p:tav>
                                      </p:tavLst>
                                    </p:anim>
                                    <p:animEffect transition="in" filter="fade">
                                      <p:cBhvr>
                                        <p:cTn id="74" dur="500"/>
                                        <p:tgtEl>
                                          <p:spTgt spid="4"/>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anim calcmode="lin" valueType="num">
                                      <p:cBhvr>
                                        <p:cTn id="79" dur="500" fill="hold"/>
                                        <p:tgtEl>
                                          <p:spTgt spid="37"/>
                                        </p:tgtEl>
                                        <p:attrNameLst>
                                          <p:attrName>ppt_w</p:attrName>
                                        </p:attrNameLst>
                                      </p:cBhvr>
                                      <p:tavLst>
                                        <p:tav tm="0">
                                          <p:val>
                                            <p:fltVal val="0"/>
                                          </p:val>
                                        </p:tav>
                                        <p:tav tm="100000">
                                          <p:val>
                                            <p:strVal val="#ppt_w"/>
                                          </p:val>
                                        </p:tav>
                                      </p:tavLst>
                                    </p:anim>
                                    <p:anim calcmode="lin" valueType="num">
                                      <p:cBhvr>
                                        <p:cTn id="80" dur="500" fill="hold"/>
                                        <p:tgtEl>
                                          <p:spTgt spid="37"/>
                                        </p:tgtEl>
                                        <p:attrNameLst>
                                          <p:attrName>ppt_h</p:attrName>
                                        </p:attrNameLst>
                                      </p:cBhvr>
                                      <p:tavLst>
                                        <p:tav tm="0">
                                          <p:val>
                                            <p:fltVal val="0"/>
                                          </p:val>
                                        </p:tav>
                                        <p:tav tm="100000">
                                          <p:val>
                                            <p:strVal val="#ppt_h"/>
                                          </p:val>
                                        </p:tav>
                                      </p:tavLst>
                                    </p:anim>
                                    <p:anim calcmode="lin" valueType="num">
                                      <p:cBhvr>
                                        <p:cTn id="81" dur="500" fill="hold"/>
                                        <p:tgtEl>
                                          <p:spTgt spid="37"/>
                                        </p:tgtEl>
                                        <p:attrNameLst>
                                          <p:attrName>style.rotation</p:attrName>
                                        </p:attrNameLst>
                                      </p:cBhvr>
                                      <p:tavLst>
                                        <p:tav tm="0">
                                          <p:val>
                                            <p:fltVal val="360"/>
                                          </p:val>
                                        </p:tav>
                                        <p:tav tm="100000">
                                          <p:val>
                                            <p:fltVal val="0"/>
                                          </p:val>
                                        </p:tav>
                                      </p:tavLst>
                                    </p:anim>
                                    <p:animEffect transition="in" filter="fade">
                                      <p:cBhvr>
                                        <p:cTn id="82" dur="500"/>
                                        <p:tgtEl>
                                          <p:spTgt spid="37"/>
                                        </p:tgtEl>
                                      </p:cBhvr>
                                    </p:animEffect>
                                  </p:childTnLst>
                                </p:cTn>
                              </p:par>
                            </p:childTnLst>
                          </p:cTn>
                        </p:par>
                      </p:childTnLst>
                    </p:cTn>
                  </p:par>
                  <p:par>
                    <p:cTn id="83" fill="hold">
                      <p:stCondLst>
                        <p:cond delay="indefinite"/>
                      </p:stCondLst>
                      <p:childTnLst>
                        <p:par>
                          <p:cTn id="84" fill="hold">
                            <p:stCondLst>
                              <p:cond delay="0"/>
                            </p:stCondLst>
                            <p:childTnLst>
                              <p:par>
                                <p:cTn id="85" presetID="49" presetClass="entr" presetSubtype="0" decel="100000"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 calcmode="lin" valueType="num">
                                      <p:cBhvr>
                                        <p:cTn id="89" dur="500" fill="hold"/>
                                        <p:tgtEl>
                                          <p:spTgt spid="38"/>
                                        </p:tgtEl>
                                        <p:attrNameLst>
                                          <p:attrName>style.rotation</p:attrName>
                                        </p:attrNameLst>
                                      </p:cBhvr>
                                      <p:tavLst>
                                        <p:tav tm="0">
                                          <p:val>
                                            <p:fltVal val="360"/>
                                          </p:val>
                                        </p:tav>
                                        <p:tav tm="100000">
                                          <p:val>
                                            <p:fltVal val="0"/>
                                          </p:val>
                                        </p:tav>
                                      </p:tavLst>
                                    </p:anim>
                                    <p:animEffect transition="in" filter="fade">
                                      <p:cBhvr>
                                        <p:cTn id="90" dur="50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49" presetClass="entr" presetSubtype="0" decel="100000" fill="hold" grpId="0" nodeType="click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p:cTn id="95" dur="500" fill="hold"/>
                                        <p:tgtEl>
                                          <p:spTgt spid="39"/>
                                        </p:tgtEl>
                                        <p:attrNameLst>
                                          <p:attrName>ppt_w</p:attrName>
                                        </p:attrNameLst>
                                      </p:cBhvr>
                                      <p:tavLst>
                                        <p:tav tm="0">
                                          <p:val>
                                            <p:fltVal val="0"/>
                                          </p:val>
                                        </p:tav>
                                        <p:tav tm="100000">
                                          <p:val>
                                            <p:strVal val="#ppt_w"/>
                                          </p:val>
                                        </p:tav>
                                      </p:tavLst>
                                    </p:anim>
                                    <p:anim calcmode="lin" valueType="num">
                                      <p:cBhvr>
                                        <p:cTn id="96" dur="500" fill="hold"/>
                                        <p:tgtEl>
                                          <p:spTgt spid="39"/>
                                        </p:tgtEl>
                                        <p:attrNameLst>
                                          <p:attrName>ppt_h</p:attrName>
                                        </p:attrNameLst>
                                      </p:cBhvr>
                                      <p:tavLst>
                                        <p:tav tm="0">
                                          <p:val>
                                            <p:fltVal val="0"/>
                                          </p:val>
                                        </p:tav>
                                        <p:tav tm="100000">
                                          <p:val>
                                            <p:strVal val="#ppt_h"/>
                                          </p:val>
                                        </p:tav>
                                      </p:tavLst>
                                    </p:anim>
                                    <p:anim calcmode="lin" valueType="num">
                                      <p:cBhvr>
                                        <p:cTn id="97" dur="500" fill="hold"/>
                                        <p:tgtEl>
                                          <p:spTgt spid="39"/>
                                        </p:tgtEl>
                                        <p:attrNameLst>
                                          <p:attrName>style.rotation</p:attrName>
                                        </p:attrNameLst>
                                      </p:cBhvr>
                                      <p:tavLst>
                                        <p:tav tm="0">
                                          <p:val>
                                            <p:fltVal val="360"/>
                                          </p:val>
                                        </p:tav>
                                        <p:tav tm="100000">
                                          <p:val>
                                            <p:fltVal val="0"/>
                                          </p:val>
                                        </p:tav>
                                      </p:tavLst>
                                    </p:anim>
                                    <p:animEffect transition="in" filter="fade">
                                      <p:cBhvr>
                                        <p:cTn id="98" dur="500"/>
                                        <p:tgtEl>
                                          <p:spTgt spid="39"/>
                                        </p:tgtEl>
                                      </p:cBhvr>
                                    </p:animEffect>
                                  </p:childTnLst>
                                </p:cTn>
                              </p:par>
                            </p:childTnLst>
                          </p:cTn>
                        </p:par>
                      </p:childTnLst>
                    </p:cTn>
                  </p:par>
                  <p:par>
                    <p:cTn id="99" fill="hold">
                      <p:stCondLst>
                        <p:cond delay="indefinite"/>
                      </p:stCondLst>
                      <p:childTnLst>
                        <p:par>
                          <p:cTn id="100" fill="hold">
                            <p:stCondLst>
                              <p:cond delay="0"/>
                            </p:stCondLst>
                            <p:childTnLst>
                              <p:par>
                                <p:cTn id="101" presetID="49" presetClass="entr" presetSubtype="0" decel="100000" fill="hold" grpId="0" nodeType="clickEffect">
                                  <p:stCondLst>
                                    <p:cond delay="0"/>
                                  </p:stCondLst>
                                  <p:childTnLst>
                                    <p:set>
                                      <p:cBhvr>
                                        <p:cTn id="102" dur="1" fill="hold">
                                          <p:stCondLst>
                                            <p:cond delay="0"/>
                                          </p:stCondLst>
                                        </p:cTn>
                                        <p:tgtEl>
                                          <p:spTgt spid="40"/>
                                        </p:tgtEl>
                                        <p:attrNameLst>
                                          <p:attrName>style.visibility</p:attrName>
                                        </p:attrNameLst>
                                      </p:cBhvr>
                                      <p:to>
                                        <p:strVal val="visible"/>
                                      </p:to>
                                    </p:set>
                                    <p:anim calcmode="lin" valueType="num">
                                      <p:cBhvr>
                                        <p:cTn id="103" dur="500" fill="hold"/>
                                        <p:tgtEl>
                                          <p:spTgt spid="40"/>
                                        </p:tgtEl>
                                        <p:attrNameLst>
                                          <p:attrName>ppt_w</p:attrName>
                                        </p:attrNameLst>
                                      </p:cBhvr>
                                      <p:tavLst>
                                        <p:tav tm="0">
                                          <p:val>
                                            <p:fltVal val="0"/>
                                          </p:val>
                                        </p:tav>
                                        <p:tav tm="100000">
                                          <p:val>
                                            <p:strVal val="#ppt_w"/>
                                          </p:val>
                                        </p:tav>
                                      </p:tavLst>
                                    </p:anim>
                                    <p:anim calcmode="lin" valueType="num">
                                      <p:cBhvr>
                                        <p:cTn id="104" dur="500" fill="hold"/>
                                        <p:tgtEl>
                                          <p:spTgt spid="40"/>
                                        </p:tgtEl>
                                        <p:attrNameLst>
                                          <p:attrName>ppt_h</p:attrName>
                                        </p:attrNameLst>
                                      </p:cBhvr>
                                      <p:tavLst>
                                        <p:tav tm="0">
                                          <p:val>
                                            <p:fltVal val="0"/>
                                          </p:val>
                                        </p:tav>
                                        <p:tav tm="100000">
                                          <p:val>
                                            <p:strVal val="#ppt_h"/>
                                          </p:val>
                                        </p:tav>
                                      </p:tavLst>
                                    </p:anim>
                                    <p:anim calcmode="lin" valueType="num">
                                      <p:cBhvr>
                                        <p:cTn id="105" dur="500" fill="hold"/>
                                        <p:tgtEl>
                                          <p:spTgt spid="40"/>
                                        </p:tgtEl>
                                        <p:attrNameLst>
                                          <p:attrName>style.rotation</p:attrName>
                                        </p:attrNameLst>
                                      </p:cBhvr>
                                      <p:tavLst>
                                        <p:tav tm="0">
                                          <p:val>
                                            <p:fltVal val="360"/>
                                          </p:val>
                                        </p:tav>
                                        <p:tav tm="100000">
                                          <p:val>
                                            <p:fltVal val="0"/>
                                          </p:val>
                                        </p:tav>
                                      </p:tavLst>
                                    </p:anim>
                                    <p:animEffect transition="in" filter="fade">
                                      <p:cBhvr>
                                        <p:cTn id="106" dur="500"/>
                                        <p:tgtEl>
                                          <p:spTgt spid="40"/>
                                        </p:tgtEl>
                                      </p:cBhvr>
                                    </p:animEffect>
                                  </p:childTnLst>
                                </p:cTn>
                              </p:par>
                            </p:childTnLst>
                          </p:cTn>
                        </p:par>
                      </p:childTnLst>
                    </p:cTn>
                  </p:par>
                  <p:par>
                    <p:cTn id="107" fill="hold">
                      <p:stCondLst>
                        <p:cond delay="indefinite"/>
                      </p:stCondLst>
                      <p:childTnLst>
                        <p:par>
                          <p:cTn id="108" fill="hold">
                            <p:stCondLst>
                              <p:cond delay="0"/>
                            </p:stCondLst>
                            <p:childTnLst>
                              <p:par>
                                <p:cTn id="109" presetID="49" presetClass="entr" presetSubtype="0" decel="100000" fill="hold" grpId="0" nodeType="click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p:cTn id="111" dur="500" fill="hold"/>
                                        <p:tgtEl>
                                          <p:spTgt spid="41"/>
                                        </p:tgtEl>
                                        <p:attrNameLst>
                                          <p:attrName>ppt_w</p:attrName>
                                        </p:attrNameLst>
                                      </p:cBhvr>
                                      <p:tavLst>
                                        <p:tav tm="0">
                                          <p:val>
                                            <p:fltVal val="0"/>
                                          </p:val>
                                        </p:tav>
                                        <p:tav tm="100000">
                                          <p:val>
                                            <p:strVal val="#ppt_w"/>
                                          </p:val>
                                        </p:tav>
                                      </p:tavLst>
                                    </p:anim>
                                    <p:anim calcmode="lin" valueType="num">
                                      <p:cBhvr>
                                        <p:cTn id="112" dur="500" fill="hold"/>
                                        <p:tgtEl>
                                          <p:spTgt spid="41"/>
                                        </p:tgtEl>
                                        <p:attrNameLst>
                                          <p:attrName>ppt_h</p:attrName>
                                        </p:attrNameLst>
                                      </p:cBhvr>
                                      <p:tavLst>
                                        <p:tav tm="0">
                                          <p:val>
                                            <p:fltVal val="0"/>
                                          </p:val>
                                        </p:tav>
                                        <p:tav tm="100000">
                                          <p:val>
                                            <p:strVal val="#ppt_h"/>
                                          </p:val>
                                        </p:tav>
                                      </p:tavLst>
                                    </p:anim>
                                    <p:anim calcmode="lin" valueType="num">
                                      <p:cBhvr>
                                        <p:cTn id="113" dur="500" fill="hold"/>
                                        <p:tgtEl>
                                          <p:spTgt spid="41"/>
                                        </p:tgtEl>
                                        <p:attrNameLst>
                                          <p:attrName>style.rotation</p:attrName>
                                        </p:attrNameLst>
                                      </p:cBhvr>
                                      <p:tavLst>
                                        <p:tav tm="0">
                                          <p:val>
                                            <p:fltVal val="360"/>
                                          </p:val>
                                        </p:tav>
                                        <p:tav tm="100000">
                                          <p:val>
                                            <p:fltVal val="0"/>
                                          </p:val>
                                        </p:tav>
                                      </p:tavLst>
                                    </p:anim>
                                    <p:animEffect transition="in" filter="fade">
                                      <p:cBhvr>
                                        <p:cTn id="114" dur="500"/>
                                        <p:tgtEl>
                                          <p:spTgt spid="41"/>
                                        </p:tgtEl>
                                      </p:cBhvr>
                                    </p:animEffect>
                                  </p:childTnLst>
                                </p:cTn>
                              </p:par>
                            </p:childTnLst>
                          </p:cTn>
                        </p:par>
                      </p:childTnLst>
                    </p:cTn>
                  </p:par>
                  <p:par>
                    <p:cTn id="115" fill="hold">
                      <p:stCondLst>
                        <p:cond delay="indefinite"/>
                      </p:stCondLst>
                      <p:childTnLst>
                        <p:par>
                          <p:cTn id="116" fill="hold">
                            <p:stCondLst>
                              <p:cond delay="0"/>
                            </p:stCondLst>
                            <p:childTnLst>
                              <p:par>
                                <p:cTn id="117" presetID="49" presetClass="entr" presetSubtype="0" decel="100000" fill="hold" grpId="0" nodeType="click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p:cTn id="119" dur="500" fill="hold"/>
                                        <p:tgtEl>
                                          <p:spTgt spid="42"/>
                                        </p:tgtEl>
                                        <p:attrNameLst>
                                          <p:attrName>ppt_w</p:attrName>
                                        </p:attrNameLst>
                                      </p:cBhvr>
                                      <p:tavLst>
                                        <p:tav tm="0">
                                          <p:val>
                                            <p:fltVal val="0"/>
                                          </p:val>
                                        </p:tav>
                                        <p:tav tm="100000">
                                          <p:val>
                                            <p:strVal val="#ppt_w"/>
                                          </p:val>
                                        </p:tav>
                                      </p:tavLst>
                                    </p:anim>
                                    <p:anim calcmode="lin" valueType="num">
                                      <p:cBhvr>
                                        <p:cTn id="120" dur="500" fill="hold"/>
                                        <p:tgtEl>
                                          <p:spTgt spid="42"/>
                                        </p:tgtEl>
                                        <p:attrNameLst>
                                          <p:attrName>ppt_h</p:attrName>
                                        </p:attrNameLst>
                                      </p:cBhvr>
                                      <p:tavLst>
                                        <p:tav tm="0">
                                          <p:val>
                                            <p:fltVal val="0"/>
                                          </p:val>
                                        </p:tav>
                                        <p:tav tm="100000">
                                          <p:val>
                                            <p:strVal val="#ppt_h"/>
                                          </p:val>
                                        </p:tav>
                                      </p:tavLst>
                                    </p:anim>
                                    <p:anim calcmode="lin" valueType="num">
                                      <p:cBhvr>
                                        <p:cTn id="121" dur="500" fill="hold"/>
                                        <p:tgtEl>
                                          <p:spTgt spid="42"/>
                                        </p:tgtEl>
                                        <p:attrNameLst>
                                          <p:attrName>style.rotation</p:attrName>
                                        </p:attrNameLst>
                                      </p:cBhvr>
                                      <p:tavLst>
                                        <p:tav tm="0">
                                          <p:val>
                                            <p:fltVal val="360"/>
                                          </p:val>
                                        </p:tav>
                                        <p:tav tm="100000">
                                          <p:val>
                                            <p:fltVal val="0"/>
                                          </p:val>
                                        </p:tav>
                                      </p:tavLst>
                                    </p:anim>
                                    <p:animEffect transition="in" filter="fade">
                                      <p:cBhvr>
                                        <p:cTn id="122" dur="500"/>
                                        <p:tgtEl>
                                          <p:spTgt spid="42"/>
                                        </p:tgtEl>
                                      </p:cBhvr>
                                    </p:animEffect>
                                  </p:childTnLst>
                                </p:cTn>
                              </p:par>
                            </p:childTnLst>
                          </p:cTn>
                        </p:par>
                      </p:childTnLst>
                    </p:cTn>
                  </p:par>
                  <p:par>
                    <p:cTn id="123" fill="hold">
                      <p:stCondLst>
                        <p:cond delay="indefinite"/>
                      </p:stCondLst>
                      <p:childTnLst>
                        <p:par>
                          <p:cTn id="124" fill="hold">
                            <p:stCondLst>
                              <p:cond delay="0"/>
                            </p:stCondLst>
                            <p:childTnLst>
                              <p:par>
                                <p:cTn id="125" presetID="49" presetClass="entr" presetSubtype="0" decel="100000" fill="hold" grpId="0" nodeType="clickEffect">
                                  <p:stCondLst>
                                    <p:cond delay="0"/>
                                  </p:stCondLst>
                                  <p:childTnLst>
                                    <p:set>
                                      <p:cBhvr>
                                        <p:cTn id="126" dur="1" fill="hold">
                                          <p:stCondLst>
                                            <p:cond delay="0"/>
                                          </p:stCondLst>
                                        </p:cTn>
                                        <p:tgtEl>
                                          <p:spTgt spid="43"/>
                                        </p:tgtEl>
                                        <p:attrNameLst>
                                          <p:attrName>style.visibility</p:attrName>
                                        </p:attrNameLst>
                                      </p:cBhvr>
                                      <p:to>
                                        <p:strVal val="visible"/>
                                      </p:to>
                                    </p:set>
                                    <p:anim calcmode="lin" valueType="num">
                                      <p:cBhvr>
                                        <p:cTn id="127" dur="500" fill="hold"/>
                                        <p:tgtEl>
                                          <p:spTgt spid="43"/>
                                        </p:tgtEl>
                                        <p:attrNameLst>
                                          <p:attrName>ppt_w</p:attrName>
                                        </p:attrNameLst>
                                      </p:cBhvr>
                                      <p:tavLst>
                                        <p:tav tm="0">
                                          <p:val>
                                            <p:fltVal val="0"/>
                                          </p:val>
                                        </p:tav>
                                        <p:tav tm="100000">
                                          <p:val>
                                            <p:strVal val="#ppt_w"/>
                                          </p:val>
                                        </p:tav>
                                      </p:tavLst>
                                    </p:anim>
                                    <p:anim calcmode="lin" valueType="num">
                                      <p:cBhvr>
                                        <p:cTn id="128" dur="500" fill="hold"/>
                                        <p:tgtEl>
                                          <p:spTgt spid="43"/>
                                        </p:tgtEl>
                                        <p:attrNameLst>
                                          <p:attrName>ppt_h</p:attrName>
                                        </p:attrNameLst>
                                      </p:cBhvr>
                                      <p:tavLst>
                                        <p:tav tm="0">
                                          <p:val>
                                            <p:fltVal val="0"/>
                                          </p:val>
                                        </p:tav>
                                        <p:tav tm="100000">
                                          <p:val>
                                            <p:strVal val="#ppt_h"/>
                                          </p:val>
                                        </p:tav>
                                      </p:tavLst>
                                    </p:anim>
                                    <p:anim calcmode="lin" valueType="num">
                                      <p:cBhvr>
                                        <p:cTn id="129" dur="500" fill="hold"/>
                                        <p:tgtEl>
                                          <p:spTgt spid="43"/>
                                        </p:tgtEl>
                                        <p:attrNameLst>
                                          <p:attrName>style.rotation</p:attrName>
                                        </p:attrNameLst>
                                      </p:cBhvr>
                                      <p:tavLst>
                                        <p:tav tm="0">
                                          <p:val>
                                            <p:fltVal val="360"/>
                                          </p:val>
                                        </p:tav>
                                        <p:tav tm="100000">
                                          <p:val>
                                            <p:fltVal val="0"/>
                                          </p:val>
                                        </p:tav>
                                      </p:tavLst>
                                    </p:anim>
                                    <p:animEffect transition="in" filter="fade">
                                      <p:cBhvr>
                                        <p:cTn id="130" dur="500"/>
                                        <p:tgtEl>
                                          <p:spTgt spid="43"/>
                                        </p:tgtEl>
                                      </p:cBhvr>
                                    </p:animEffect>
                                  </p:childTnLst>
                                </p:cTn>
                              </p:par>
                            </p:childTnLst>
                          </p:cTn>
                        </p:par>
                      </p:childTnLst>
                    </p:cTn>
                  </p:par>
                  <p:par>
                    <p:cTn id="131" fill="hold">
                      <p:stCondLst>
                        <p:cond delay="indefinite"/>
                      </p:stCondLst>
                      <p:childTnLst>
                        <p:par>
                          <p:cTn id="132" fill="hold">
                            <p:stCondLst>
                              <p:cond delay="0"/>
                            </p:stCondLst>
                            <p:childTnLst>
                              <p:par>
                                <p:cTn id="133" presetID="49" presetClass="entr" presetSubtype="0" decel="100000" fill="hold" grpId="0" nodeType="clickEffect">
                                  <p:stCondLst>
                                    <p:cond delay="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 calcmode="lin" valueType="num">
                                      <p:cBhvr>
                                        <p:cTn id="137" dur="500" fill="hold"/>
                                        <p:tgtEl>
                                          <p:spTgt spid="8"/>
                                        </p:tgtEl>
                                        <p:attrNameLst>
                                          <p:attrName>style.rotation</p:attrName>
                                        </p:attrNameLst>
                                      </p:cBhvr>
                                      <p:tavLst>
                                        <p:tav tm="0">
                                          <p:val>
                                            <p:fltVal val="360"/>
                                          </p:val>
                                        </p:tav>
                                        <p:tav tm="100000">
                                          <p:val>
                                            <p:fltVal val="0"/>
                                          </p:val>
                                        </p:tav>
                                      </p:tavLst>
                                    </p:anim>
                                    <p:animEffect transition="in" filter="fade">
                                      <p:cBhvr>
                                        <p:cTn id="138" dur="500"/>
                                        <p:tgtEl>
                                          <p:spTgt spid="8"/>
                                        </p:tgtEl>
                                      </p:cBhvr>
                                    </p:animEffect>
                                  </p:childTnLst>
                                </p:cTn>
                              </p:par>
                            </p:childTnLst>
                          </p:cTn>
                        </p:par>
                      </p:childTnLst>
                    </p:cTn>
                  </p:par>
                  <p:par>
                    <p:cTn id="139" fill="hold">
                      <p:stCondLst>
                        <p:cond delay="indefinite"/>
                      </p:stCondLst>
                      <p:childTnLst>
                        <p:par>
                          <p:cTn id="140" fill="hold">
                            <p:stCondLst>
                              <p:cond delay="0"/>
                            </p:stCondLst>
                            <p:childTnLst>
                              <p:par>
                                <p:cTn id="141" presetID="49" presetClass="entr" presetSubtype="0" decel="100000" fill="hold" grpId="0" nodeType="clickEffect">
                                  <p:stCondLst>
                                    <p:cond delay="0"/>
                                  </p:stCondLst>
                                  <p:childTnLst>
                                    <p:set>
                                      <p:cBhvr>
                                        <p:cTn id="142" dur="1" fill="hold">
                                          <p:stCondLst>
                                            <p:cond delay="0"/>
                                          </p:stCondLst>
                                        </p:cTn>
                                        <p:tgtEl>
                                          <p:spTgt spid="44"/>
                                        </p:tgtEl>
                                        <p:attrNameLst>
                                          <p:attrName>style.visibility</p:attrName>
                                        </p:attrNameLst>
                                      </p:cBhvr>
                                      <p:to>
                                        <p:strVal val="visible"/>
                                      </p:to>
                                    </p:set>
                                    <p:anim calcmode="lin" valueType="num">
                                      <p:cBhvr>
                                        <p:cTn id="143" dur="500" fill="hold"/>
                                        <p:tgtEl>
                                          <p:spTgt spid="44"/>
                                        </p:tgtEl>
                                        <p:attrNameLst>
                                          <p:attrName>ppt_w</p:attrName>
                                        </p:attrNameLst>
                                      </p:cBhvr>
                                      <p:tavLst>
                                        <p:tav tm="0">
                                          <p:val>
                                            <p:fltVal val="0"/>
                                          </p:val>
                                        </p:tav>
                                        <p:tav tm="100000">
                                          <p:val>
                                            <p:strVal val="#ppt_w"/>
                                          </p:val>
                                        </p:tav>
                                      </p:tavLst>
                                    </p:anim>
                                    <p:anim calcmode="lin" valueType="num">
                                      <p:cBhvr>
                                        <p:cTn id="144" dur="500" fill="hold"/>
                                        <p:tgtEl>
                                          <p:spTgt spid="44"/>
                                        </p:tgtEl>
                                        <p:attrNameLst>
                                          <p:attrName>ppt_h</p:attrName>
                                        </p:attrNameLst>
                                      </p:cBhvr>
                                      <p:tavLst>
                                        <p:tav tm="0">
                                          <p:val>
                                            <p:fltVal val="0"/>
                                          </p:val>
                                        </p:tav>
                                        <p:tav tm="100000">
                                          <p:val>
                                            <p:strVal val="#ppt_h"/>
                                          </p:val>
                                        </p:tav>
                                      </p:tavLst>
                                    </p:anim>
                                    <p:anim calcmode="lin" valueType="num">
                                      <p:cBhvr>
                                        <p:cTn id="145" dur="500" fill="hold"/>
                                        <p:tgtEl>
                                          <p:spTgt spid="44"/>
                                        </p:tgtEl>
                                        <p:attrNameLst>
                                          <p:attrName>style.rotation</p:attrName>
                                        </p:attrNameLst>
                                      </p:cBhvr>
                                      <p:tavLst>
                                        <p:tav tm="0">
                                          <p:val>
                                            <p:fltVal val="360"/>
                                          </p:val>
                                        </p:tav>
                                        <p:tav tm="100000">
                                          <p:val>
                                            <p:fltVal val="0"/>
                                          </p:val>
                                        </p:tav>
                                      </p:tavLst>
                                    </p:anim>
                                    <p:animEffect transition="in" filter="fade">
                                      <p:cBhvr>
                                        <p:cTn id="146" dur="500"/>
                                        <p:tgtEl>
                                          <p:spTgt spid="44"/>
                                        </p:tgtEl>
                                      </p:cBhvr>
                                    </p:animEffect>
                                  </p:childTnLst>
                                </p:cTn>
                              </p:par>
                            </p:childTnLst>
                          </p:cTn>
                        </p:par>
                      </p:childTnLst>
                    </p:cTn>
                  </p:par>
                  <p:par>
                    <p:cTn id="147" fill="hold">
                      <p:stCondLst>
                        <p:cond delay="indefinite"/>
                      </p:stCondLst>
                      <p:childTnLst>
                        <p:par>
                          <p:cTn id="148" fill="hold">
                            <p:stCondLst>
                              <p:cond delay="0"/>
                            </p:stCondLst>
                            <p:childTnLst>
                              <p:par>
                                <p:cTn id="149" presetID="49" presetClass="entr" presetSubtype="0" decel="100000" fill="hold" grpId="0" nodeType="clickEffect">
                                  <p:stCondLst>
                                    <p:cond delay="0"/>
                                  </p:stCondLst>
                                  <p:childTnLst>
                                    <p:set>
                                      <p:cBhvr>
                                        <p:cTn id="150" dur="1" fill="hold">
                                          <p:stCondLst>
                                            <p:cond delay="0"/>
                                          </p:stCondLst>
                                        </p:cTn>
                                        <p:tgtEl>
                                          <p:spTgt spid="45"/>
                                        </p:tgtEl>
                                        <p:attrNameLst>
                                          <p:attrName>style.visibility</p:attrName>
                                        </p:attrNameLst>
                                      </p:cBhvr>
                                      <p:to>
                                        <p:strVal val="visible"/>
                                      </p:to>
                                    </p:set>
                                    <p:anim calcmode="lin" valueType="num">
                                      <p:cBhvr>
                                        <p:cTn id="151" dur="500" fill="hold"/>
                                        <p:tgtEl>
                                          <p:spTgt spid="45"/>
                                        </p:tgtEl>
                                        <p:attrNameLst>
                                          <p:attrName>ppt_w</p:attrName>
                                        </p:attrNameLst>
                                      </p:cBhvr>
                                      <p:tavLst>
                                        <p:tav tm="0">
                                          <p:val>
                                            <p:fltVal val="0"/>
                                          </p:val>
                                        </p:tav>
                                        <p:tav tm="100000">
                                          <p:val>
                                            <p:strVal val="#ppt_w"/>
                                          </p:val>
                                        </p:tav>
                                      </p:tavLst>
                                    </p:anim>
                                    <p:anim calcmode="lin" valueType="num">
                                      <p:cBhvr>
                                        <p:cTn id="152" dur="500" fill="hold"/>
                                        <p:tgtEl>
                                          <p:spTgt spid="45"/>
                                        </p:tgtEl>
                                        <p:attrNameLst>
                                          <p:attrName>ppt_h</p:attrName>
                                        </p:attrNameLst>
                                      </p:cBhvr>
                                      <p:tavLst>
                                        <p:tav tm="0">
                                          <p:val>
                                            <p:fltVal val="0"/>
                                          </p:val>
                                        </p:tav>
                                        <p:tav tm="100000">
                                          <p:val>
                                            <p:strVal val="#ppt_h"/>
                                          </p:val>
                                        </p:tav>
                                      </p:tavLst>
                                    </p:anim>
                                    <p:anim calcmode="lin" valueType="num">
                                      <p:cBhvr>
                                        <p:cTn id="153" dur="500" fill="hold"/>
                                        <p:tgtEl>
                                          <p:spTgt spid="45"/>
                                        </p:tgtEl>
                                        <p:attrNameLst>
                                          <p:attrName>style.rotation</p:attrName>
                                        </p:attrNameLst>
                                      </p:cBhvr>
                                      <p:tavLst>
                                        <p:tav tm="0">
                                          <p:val>
                                            <p:fltVal val="360"/>
                                          </p:val>
                                        </p:tav>
                                        <p:tav tm="100000">
                                          <p:val>
                                            <p:fltVal val="0"/>
                                          </p:val>
                                        </p:tav>
                                      </p:tavLst>
                                    </p:anim>
                                    <p:animEffect transition="in" filter="fade">
                                      <p:cBhvr>
                                        <p:cTn id="154" dur="500"/>
                                        <p:tgtEl>
                                          <p:spTgt spid="45"/>
                                        </p:tgtEl>
                                      </p:cBhvr>
                                    </p:animEffect>
                                  </p:childTnLst>
                                </p:cTn>
                              </p:par>
                            </p:childTnLst>
                          </p:cTn>
                        </p:par>
                      </p:childTnLst>
                    </p:cTn>
                  </p:par>
                  <p:par>
                    <p:cTn id="155" fill="hold">
                      <p:stCondLst>
                        <p:cond delay="indefinite"/>
                      </p:stCondLst>
                      <p:childTnLst>
                        <p:par>
                          <p:cTn id="156" fill="hold">
                            <p:stCondLst>
                              <p:cond delay="0"/>
                            </p:stCondLst>
                            <p:childTnLst>
                              <p:par>
                                <p:cTn id="157" presetID="49" presetClass="entr" presetSubtype="0" decel="100000" fill="hold" grpId="0" nodeType="clickEffect">
                                  <p:stCondLst>
                                    <p:cond delay="0"/>
                                  </p:stCondLst>
                                  <p:childTnLst>
                                    <p:set>
                                      <p:cBhvr>
                                        <p:cTn id="158" dur="1" fill="hold">
                                          <p:stCondLst>
                                            <p:cond delay="0"/>
                                          </p:stCondLst>
                                        </p:cTn>
                                        <p:tgtEl>
                                          <p:spTgt spid="46"/>
                                        </p:tgtEl>
                                        <p:attrNameLst>
                                          <p:attrName>style.visibility</p:attrName>
                                        </p:attrNameLst>
                                      </p:cBhvr>
                                      <p:to>
                                        <p:strVal val="visible"/>
                                      </p:to>
                                    </p:set>
                                    <p:anim calcmode="lin" valueType="num">
                                      <p:cBhvr>
                                        <p:cTn id="159" dur="500" fill="hold"/>
                                        <p:tgtEl>
                                          <p:spTgt spid="46"/>
                                        </p:tgtEl>
                                        <p:attrNameLst>
                                          <p:attrName>ppt_w</p:attrName>
                                        </p:attrNameLst>
                                      </p:cBhvr>
                                      <p:tavLst>
                                        <p:tav tm="0">
                                          <p:val>
                                            <p:fltVal val="0"/>
                                          </p:val>
                                        </p:tav>
                                        <p:tav tm="100000">
                                          <p:val>
                                            <p:strVal val="#ppt_w"/>
                                          </p:val>
                                        </p:tav>
                                      </p:tavLst>
                                    </p:anim>
                                    <p:anim calcmode="lin" valueType="num">
                                      <p:cBhvr>
                                        <p:cTn id="160" dur="500" fill="hold"/>
                                        <p:tgtEl>
                                          <p:spTgt spid="46"/>
                                        </p:tgtEl>
                                        <p:attrNameLst>
                                          <p:attrName>ppt_h</p:attrName>
                                        </p:attrNameLst>
                                      </p:cBhvr>
                                      <p:tavLst>
                                        <p:tav tm="0">
                                          <p:val>
                                            <p:fltVal val="0"/>
                                          </p:val>
                                        </p:tav>
                                        <p:tav tm="100000">
                                          <p:val>
                                            <p:strVal val="#ppt_h"/>
                                          </p:val>
                                        </p:tav>
                                      </p:tavLst>
                                    </p:anim>
                                    <p:anim calcmode="lin" valueType="num">
                                      <p:cBhvr>
                                        <p:cTn id="161" dur="500" fill="hold"/>
                                        <p:tgtEl>
                                          <p:spTgt spid="46"/>
                                        </p:tgtEl>
                                        <p:attrNameLst>
                                          <p:attrName>style.rotation</p:attrName>
                                        </p:attrNameLst>
                                      </p:cBhvr>
                                      <p:tavLst>
                                        <p:tav tm="0">
                                          <p:val>
                                            <p:fltVal val="360"/>
                                          </p:val>
                                        </p:tav>
                                        <p:tav tm="100000">
                                          <p:val>
                                            <p:fltVal val="0"/>
                                          </p:val>
                                        </p:tav>
                                      </p:tavLst>
                                    </p:anim>
                                    <p:animEffect transition="in" filter="fade">
                                      <p:cBhvr>
                                        <p:cTn id="162" dur="500"/>
                                        <p:tgtEl>
                                          <p:spTgt spid="46"/>
                                        </p:tgtEl>
                                      </p:cBhvr>
                                    </p:animEffect>
                                  </p:childTnLst>
                                </p:cTn>
                              </p:par>
                            </p:childTnLst>
                          </p:cTn>
                        </p:par>
                      </p:childTnLst>
                    </p:cTn>
                  </p:par>
                  <p:par>
                    <p:cTn id="163" fill="hold">
                      <p:stCondLst>
                        <p:cond delay="indefinite"/>
                      </p:stCondLst>
                      <p:childTnLst>
                        <p:par>
                          <p:cTn id="164" fill="hold">
                            <p:stCondLst>
                              <p:cond delay="0"/>
                            </p:stCondLst>
                            <p:childTnLst>
                              <p:par>
                                <p:cTn id="165" presetID="49" presetClass="entr" presetSubtype="0" decel="100000" fill="hold" grpId="0" nodeType="clickEffect">
                                  <p:stCondLst>
                                    <p:cond delay="0"/>
                                  </p:stCondLst>
                                  <p:childTnLst>
                                    <p:set>
                                      <p:cBhvr>
                                        <p:cTn id="166" dur="1" fill="hold">
                                          <p:stCondLst>
                                            <p:cond delay="0"/>
                                          </p:stCondLst>
                                        </p:cTn>
                                        <p:tgtEl>
                                          <p:spTgt spid="47"/>
                                        </p:tgtEl>
                                        <p:attrNameLst>
                                          <p:attrName>style.visibility</p:attrName>
                                        </p:attrNameLst>
                                      </p:cBhvr>
                                      <p:to>
                                        <p:strVal val="visible"/>
                                      </p:to>
                                    </p:set>
                                    <p:anim calcmode="lin" valueType="num">
                                      <p:cBhvr>
                                        <p:cTn id="167" dur="500" fill="hold"/>
                                        <p:tgtEl>
                                          <p:spTgt spid="47"/>
                                        </p:tgtEl>
                                        <p:attrNameLst>
                                          <p:attrName>ppt_w</p:attrName>
                                        </p:attrNameLst>
                                      </p:cBhvr>
                                      <p:tavLst>
                                        <p:tav tm="0">
                                          <p:val>
                                            <p:fltVal val="0"/>
                                          </p:val>
                                        </p:tav>
                                        <p:tav tm="100000">
                                          <p:val>
                                            <p:strVal val="#ppt_w"/>
                                          </p:val>
                                        </p:tav>
                                      </p:tavLst>
                                    </p:anim>
                                    <p:anim calcmode="lin" valueType="num">
                                      <p:cBhvr>
                                        <p:cTn id="168" dur="500" fill="hold"/>
                                        <p:tgtEl>
                                          <p:spTgt spid="47"/>
                                        </p:tgtEl>
                                        <p:attrNameLst>
                                          <p:attrName>ppt_h</p:attrName>
                                        </p:attrNameLst>
                                      </p:cBhvr>
                                      <p:tavLst>
                                        <p:tav tm="0">
                                          <p:val>
                                            <p:fltVal val="0"/>
                                          </p:val>
                                        </p:tav>
                                        <p:tav tm="100000">
                                          <p:val>
                                            <p:strVal val="#ppt_h"/>
                                          </p:val>
                                        </p:tav>
                                      </p:tavLst>
                                    </p:anim>
                                    <p:anim calcmode="lin" valueType="num">
                                      <p:cBhvr>
                                        <p:cTn id="169" dur="500" fill="hold"/>
                                        <p:tgtEl>
                                          <p:spTgt spid="47"/>
                                        </p:tgtEl>
                                        <p:attrNameLst>
                                          <p:attrName>style.rotation</p:attrName>
                                        </p:attrNameLst>
                                      </p:cBhvr>
                                      <p:tavLst>
                                        <p:tav tm="0">
                                          <p:val>
                                            <p:fltVal val="360"/>
                                          </p:val>
                                        </p:tav>
                                        <p:tav tm="100000">
                                          <p:val>
                                            <p:fltVal val="0"/>
                                          </p:val>
                                        </p:tav>
                                      </p:tavLst>
                                    </p:anim>
                                    <p:animEffect transition="in" filter="fade">
                                      <p:cBhvr>
                                        <p:cTn id="1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5" grpId="0" animBg="1"/>
      <p:bldP spid="36" grpId="0" animBg="1"/>
      <p:bldP spid="4"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5" grpId="0" animBg="1"/>
      <p:bldP spid="6" grpId="0" animBg="1"/>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50"/>
          <p:cNvGrpSpPr>
            <a:grpSpLocks/>
          </p:cNvGrpSpPr>
          <p:nvPr/>
        </p:nvGrpSpPr>
        <p:grpSpPr bwMode="auto">
          <a:xfrm>
            <a:off x="145505" y="94325"/>
            <a:ext cx="603250" cy="552450"/>
            <a:chOff x="0" y="0"/>
            <a:chExt cx="737947" cy="676838"/>
          </a:xfrm>
        </p:grpSpPr>
        <p:sp>
          <p:nvSpPr>
            <p:cNvPr id="7"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8"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0" name="标题 1"/>
          <p:cNvSpPr txBox="1">
            <a:spLocks noChangeArrowheads="1"/>
          </p:cNvSpPr>
          <p:nvPr/>
        </p:nvSpPr>
        <p:spPr>
          <a:xfrm>
            <a:off x="933244" y="223981"/>
            <a:ext cx="3862181"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卖方</a:t>
            </a:r>
            <a:r>
              <a:rPr lang="zh-CN" altLang="en-US" sz="2200" b="1" dirty="0" smtClean="0">
                <a:solidFill>
                  <a:prstClr val="black"/>
                </a:solidFill>
              </a:rPr>
              <a:t>寄送销售合同信函的写作</a:t>
            </a:r>
            <a:endParaRPr lang="zh-CN" altLang="en-US" sz="2200" b="1" dirty="0">
              <a:solidFill>
                <a:prstClr val="black"/>
              </a:solidFill>
            </a:endParaRPr>
          </a:p>
        </p:txBody>
      </p:sp>
      <p:sp>
        <p:nvSpPr>
          <p:cNvPr id="2" name="文本框 1"/>
          <p:cNvSpPr txBox="1"/>
          <p:nvPr/>
        </p:nvSpPr>
        <p:spPr>
          <a:xfrm>
            <a:off x="1171978" y="1210614"/>
            <a:ext cx="8912180" cy="4708981"/>
          </a:xfrm>
          <a:prstGeom prst="rect">
            <a:avLst/>
          </a:prstGeom>
          <a:noFill/>
          <a:ln>
            <a:solidFill>
              <a:schemeClr val="accent1"/>
            </a:solidFill>
          </a:ln>
        </p:spPr>
        <p:txBody>
          <a:bodyPr wrap="square" rtlCol="0">
            <a:spAutoFit/>
          </a:bodyPr>
          <a:lstStyle/>
          <a:p>
            <a:pPr>
              <a:lnSpc>
                <a:spcPct val="150000"/>
              </a:lnSpc>
            </a:pPr>
            <a:r>
              <a:rPr lang="en-US" altLang="zh-CN" sz="2000" dirty="0" smtClean="0">
                <a:latin typeface="Times New Roman" panose="02020603050405020304" pitchFamily="18" charset="0"/>
                <a:cs typeface="Times New Roman" panose="02020603050405020304" pitchFamily="18" charset="0"/>
              </a:rPr>
              <a:t>Dear sirs,</a:t>
            </a:r>
          </a:p>
          <a:p>
            <a:pPr>
              <a:lnSpc>
                <a:spcPct val="150000"/>
              </a:lnSpc>
            </a:pPr>
            <a:r>
              <a:rPr lang="en-US" altLang="zh-CN" sz="2000" dirty="0" smtClean="0">
                <a:latin typeface="Times New Roman" panose="02020603050405020304" pitchFamily="18" charset="0"/>
                <a:cs typeface="Times New Roman" panose="02020603050405020304" pitchFamily="18" charset="0"/>
              </a:rPr>
              <a:t>With reference to our exchanged emails, we are pleased to come to a deal on working boots of 50000 pairs at the price of USD19.00 per pair CIF C3% New York for shipment in May. Enclosed you will find our Sales Contract No. 06JCMA in duplicate of which please countersign and return one copy to us for our file. We trust you will open the relative L/C at an early date.</a:t>
            </a:r>
          </a:p>
          <a:p>
            <a:pPr>
              <a:lnSpc>
                <a:spcPct val="150000"/>
              </a:lnSpc>
            </a:pPr>
            <a:endParaRPr lang="en-US" altLang="zh-CN" sz="2000" dirty="0">
              <a:latin typeface="Times New Roman" panose="02020603050405020304" pitchFamily="18" charset="0"/>
              <a:cs typeface="Times New Roman" panose="02020603050405020304" pitchFamily="18" charset="0"/>
            </a:endParaRPr>
          </a:p>
          <a:p>
            <a:pPr>
              <a:lnSpc>
                <a:spcPct val="150000"/>
              </a:lnSpc>
            </a:pPr>
            <a:r>
              <a:rPr lang="en-US" altLang="zh-CN" sz="2000" dirty="0" smtClean="0">
                <a:latin typeface="Times New Roman" panose="02020603050405020304" pitchFamily="18" charset="0"/>
                <a:cs typeface="Times New Roman" panose="02020603050405020304" pitchFamily="18" charset="0"/>
              </a:rPr>
              <a:t>We look forward to receiving your further </a:t>
            </a:r>
            <a:r>
              <a:rPr lang="en-US" altLang="zh-CN" sz="2000" dirty="0" err="1" smtClean="0">
                <a:latin typeface="Times New Roman" panose="02020603050405020304" pitchFamily="18" charset="0"/>
                <a:cs typeface="Times New Roman" panose="02020603050405020304" pitchFamily="18" charset="0"/>
              </a:rPr>
              <a:t>entuiries</a:t>
            </a:r>
            <a:r>
              <a:rPr lang="en-US" altLang="zh-CN" sz="2000" dirty="0" smtClean="0">
                <a:latin typeface="Times New Roman" panose="02020603050405020304" pitchFamily="18" charset="0"/>
                <a:cs typeface="Times New Roman" panose="02020603050405020304" pitchFamily="18" charset="0"/>
              </a:rPr>
              <a:t>.</a:t>
            </a:r>
          </a:p>
          <a:p>
            <a:pPr>
              <a:lnSpc>
                <a:spcPct val="150000"/>
              </a:lnSpc>
            </a:pPr>
            <a:endParaRPr lang="en-US" altLang="zh-CN" sz="2000" dirty="0">
              <a:latin typeface="Times New Roman" panose="02020603050405020304" pitchFamily="18" charset="0"/>
              <a:cs typeface="Times New Roman" panose="02020603050405020304" pitchFamily="18" charset="0"/>
            </a:endParaRPr>
          </a:p>
          <a:p>
            <a:pPr>
              <a:lnSpc>
                <a:spcPct val="150000"/>
              </a:lnSpc>
            </a:pPr>
            <a:r>
              <a:rPr lang="en-US" altLang="zh-CN" sz="2000" dirty="0" smtClean="0">
                <a:latin typeface="Times New Roman" panose="02020603050405020304" pitchFamily="18" charset="0"/>
                <a:cs typeface="Times New Roman" panose="02020603050405020304" pitchFamily="18" charset="0"/>
              </a:rPr>
              <a:t>Yours faithfully,</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062539"/>
      </p:ext>
    </p:extLst>
  </p:cSld>
  <p:clrMapOvr>
    <a:masterClrMapping/>
  </p:clrMapOvr>
  <p:transition spd="slow">
    <p:check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50"/>
          <p:cNvGrpSpPr>
            <a:grpSpLocks/>
          </p:cNvGrpSpPr>
          <p:nvPr/>
        </p:nvGrpSpPr>
        <p:grpSpPr bwMode="auto">
          <a:xfrm>
            <a:off x="145505" y="94325"/>
            <a:ext cx="603250" cy="552450"/>
            <a:chOff x="0" y="0"/>
            <a:chExt cx="737947" cy="676838"/>
          </a:xfrm>
        </p:grpSpPr>
        <p:sp>
          <p:nvSpPr>
            <p:cNvPr id="7"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8"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0" name="标题 1"/>
          <p:cNvSpPr txBox="1">
            <a:spLocks noChangeArrowheads="1"/>
          </p:cNvSpPr>
          <p:nvPr/>
        </p:nvSpPr>
        <p:spPr>
          <a:xfrm>
            <a:off x="933244" y="223981"/>
            <a:ext cx="3862181"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a:solidFill>
                  <a:prstClr val="black"/>
                </a:solidFill>
              </a:rPr>
              <a:t>卖方</a:t>
            </a:r>
            <a:r>
              <a:rPr lang="zh-CN" altLang="en-US" sz="2200" b="1" dirty="0" smtClean="0">
                <a:solidFill>
                  <a:prstClr val="black"/>
                </a:solidFill>
              </a:rPr>
              <a:t>寄送销售合同信函</a:t>
            </a:r>
            <a:endParaRPr lang="zh-CN" altLang="en-US" sz="2200" b="1" dirty="0">
              <a:solidFill>
                <a:prstClr val="black"/>
              </a:solidFill>
            </a:endParaRPr>
          </a:p>
        </p:txBody>
      </p:sp>
      <p:sp>
        <p:nvSpPr>
          <p:cNvPr id="2" name="文本框 1"/>
          <p:cNvSpPr txBox="1"/>
          <p:nvPr/>
        </p:nvSpPr>
        <p:spPr>
          <a:xfrm>
            <a:off x="1171978" y="1210614"/>
            <a:ext cx="8912180" cy="4708981"/>
          </a:xfrm>
          <a:prstGeom prst="rect">
            <a:avLst/>
          </a:prstGeom>
          <a:noFill/>
          <a:ln>
            <a:solidFill>
              <a:schemeClr val="accent1"/>
            </a:solidFill>
          </a:ln>
        </p:spPr>
        <p:txBody>
          <a:bodyPr wrap="square" rtlCol="0">
            <a:spAutoFit/>
          </a:bodyPr>
          <a:lstStyle/>
          <a:p>
            <a:pPr>
              <a:lnSpc>
                <a:spcPct val="150000"/>
              </a:lnSpc>
            </a:pPr>
            <a:r>
              <a:rPr lang="en-US" altLang="zh-CN" sz="2000" dirty="0" smtClean="0">
                <a:latin typeface="Times New Roman" panose="02020603050405020304" pitchFamily="18" charset="0"/>
                <a:cs typeface="Times New Roman" panose="02020603050405020304" pitchFamily="18" charset="0"/>
              </a:rPr>
              <a:t>Dear Mr. Villard Henry,</a:t>
            </a:r>
          </a:p>
          <a:p>
            <a:pPr>
              <a:lnSpc>
                <a:spcPct val="150000"/>
              </a:lnSpc>
            </a:pPr>
            <a:r>
              <a:rPr lang="en-US" altLang="zh-CN" sz="2000" dirty="0" smtClean="0">
                <a:latin typeface="Times New Roman" panose="02020603050405020304" pitchFamily="18" charset="0"/>
                <a:cs typeface="Times New Roman" panose="02020603050405020304" pitchFamily="18" charset="0"/>
              </a:rPr>
              <a:t>With reference to our exchanged emails, we are pleased to come to a deal on working boots of 50000 pairs at the price of USD19.00 per pair CIF C3% New York for shipment in May. Enclosed you will find our Sales Contract No. 06JCMA in duplicate of which please countersign and return one copy to us for our file. We trust you will open the relative L/C at an early date.</a:t>
            </a:r>
          </a:p>
          <a:p>
            <a:pPr>
              <a:lnSpc>
                <a:spcPct val="150000"/>
              </a:lnSpc>
            </a:pPr>
            <a:endParaRPr lang="en-US" altLang="zh-CN" sz="2000" dirty="0">
              <a:latin typeface="Times New Roman" panose="02020603050405020304" pitchFamily="18" charset="0"/>
              <a:cs typeface="Times New Roman" panose="02020603050405020304" pitchFamily="18" charset="0"/>
            </a:endParaRPr>
          </a:p>
          <a:p>
            <a:pPr>
              <a:lnSpc>
                <a:spcPct val="150000"/>
              </a:lnSpc>
            </a:pPr>
            <a:r>
              <a:rPr lang="en-US" altLang="zh-CN" sz="2000" dirty="0" smtClean="0">
                <a:latin typeface="Times New Roman" panose="02020603050405020304" pitchFamily="18" charset="0"/>
                <a:cs typeface="Times New Roman" panose="02020603050405020304" pitchFamily="18" charset="0"/>
              </a:rPr>
              <a:t>We look forward to receiving your further enquiries.</a:t>
            </a:r>
          </a:p>
          <a:p>
            <a:pPr>
              <a:lnSpc>
                <a:spcPct val="150000"/>
              </a:lnSpc>
            </a:pPr>
            <a:endParaRPr lang="en-US" altLang="zh-CN" sz="2000" dirty="0">
              <a:latin typeface="Times New Roman" panose="02020603050405020304" pitchFamily="18" charset="0"/>
              <a:cs typeface="Times New Roman" panose="02020603050405020304" pitchFamily="18" charset="0"/>
            </a:endParaRPr>
          </a:p>
          <a:p>
            <a:pPr>
              <a:lnSpc>
                <a:spcPct val="150000"/>
              </a:lnSpc>
            </a:pPr>
            <a:r>
              <a:rPr lang="en-US" altLang="zh-CN" sz="2000" dirty="0" smtClean="0">
                <a:latin typeface="Times New Roman" panose="02020603050405020304" pitchFamily="18" charset="0"/>
                <a:cs typeface="Times New Roman" panose="02020603050405020304" pitchFamily="18" charset="0"/>
              </a:rPr>
              <a:t>Yours faithfully,</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512907"/>
      </p:ext>
    </p:extLst>
  </p:cSld>
  <p:clrMapOvr>
    <a:masterClrMapping/>
  </p:clrMapOvr>
  <p:transition spd="slow">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50"/>
          <p:cNvGrpSpPr>
            <a:grpSpLocks/>
          </p:cNvGrpSpPr>
          <p:nvPr/>
        </p:nvGrpSpPr>
        <p:grpSpPr bwMode="auto">
          <a:xfrm>
            <a:off x="145505" y="94325"/>
            <a:ext cx="603250" cy="552450"/>
            <a:chOff x="0" y="0"/>
            <a:chExt cx="737947" cy="676838"/>
          </a:xfrm>
        </p:grpSpPr>
        <p:sp>
          <p:nvSpPr>
            <p:cNvPr id="7"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8"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9"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0" name="标题 1"/>
          <p:cNvSpPr txBox="1">
            <a:spLocks noChangeArrowheads="1"/>
          </p:cNvSpPr>
          <p:nvPr/>
        </p:nvSpPr>
        <p:spPr>
          <a:xfrm>
            <a:off x="933244" y="223981"/>
            <a:ext cx="3862181" cy="482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200" b="1" dirty="0" smtClean="0">
                <a:solidFill>
                  <a:prstClr val="black"/>
                </a:solidFill>
              </a:rPr>
              <a:t>买方回寄合同信函</a:t>
            </a:r>
            <a:endParaRPr lang="zh-CN" altLang="en-US" sz="2200" b="1" dirty="0">
              <a:solidFill>
                <a:prstClr val="black"/>
              </a:solidFill>
            </a:endParaRPr>
          </a:p>
        </p:txBody>
      </p:sp>
      <p:sp>
        <p:nvSpPr>
          <p:cNvPr id="2" name="文本框 1"/>
          <p:cNvSpPr txBox="1"/>
          <p:nvPr/>
        </p:nvSpPr>
        <p:spPr>
          <a:xfrm>
            <a:off x="1319610" y="1442433"/>
            <a:ext cx="8983489" cy="3785652"/>
          </a:xfrm>
          <a:prstGeom prst="rect">
            <a:avLst/>
          </a:prstGeom>
          <a:noFill/>
          <a:ln>
            <a:solidFill>
              <a:schemeClr val="accent1"/>
            </a:solidFill>
          </a:ln>
        </p:spPr>
        <p:txBody>
          <a:bodyPr wrap="square" rtlCol="0">
            <a:spAutoFit/>
          </a:bodyPr>
          <a:lstStyle/>
          <a:p>
            <a:pPr>
              <a:lnSpc>
                <a:spcPct val="150000"/>
              </a:lnSpc>
            </a:pPr>
            <a:r>
              <a:rPr lang="en-US" altLang="zh-CN" sz="2000" dirty="0" smtClean="0">
                <a:latin typeface="Times New Roman" panose="02020603050405020304" pitchFamily="18" charset="0"/>
                <a:cs typeface="Times New Roman" panose="02020603050405020304" pitchFamily="18" charset="0"/>
              </a:rPr>
              <a:t>Dear Mr. Wang,</a:t>
            </a:r>
          </a:p>
          <a:p>
            <a:pPr>
              <a:lnSpc>
                <a:spcPct val="150000"/>
              </a:lnSpc>
            </a:pPr>
            <a:r>
              <a:rPr lang="en-US" altLang="zh-CN" sz="2000" dirty="0" smtClean="0">
                <a:latin typeface="Times New Roman" panose="02020603050405020304" pitchFamily="18" charset="0"/>
                <a:cs typeface="Times New Roman" panose="02020603050405020304" pitchFamily="18" charset="0"/>
              </a:rPr>
              <a:t>We have duly sent your Sales Contract No.06JCMA covering 50000 pairs working boots we have booked with you. Enclosed please find the duplicate with our counter-signature.</a:t>
            </a:r>
          </a:p>
          <a:p>
            <a:pPr>
              <a:lnSpc>
                <a:spcPct val="150000"/>
              </a:lnSpc>
            </a:pPr>
            <a:r>
              <a:rPr lang="en-US" altLang="zh-CN" sz="2000" dirty="0" smtClean="0">
                <a:latin typeface="Times New Roman" panose="02020603050405020304" pitchFamily="18" charset="0"/>
                <a:cs typeface="Times New Roman" panose="02020603050405020304" pitchFamily="18" charset="0"/>
              </a:rPr>
              <a:t>The relative L/C will be established with Bank of China, New York Branch in your </a:t>
            </a:r>
            <a:r>
              <a:rPr lang="en-US" altLang="zh-CN" sz="2000" dirty="0" err="1" smtClean="0">
                <a:latin typeface="Times New Roman" panose="02020603050405020304" pitchFamily="18" charset="0"/>
                <a:cs typeface="Times New Roman" panose="02020603050405020304" pitchFamily="18" charset="0"/>
              </a:rPr>
              <a:t>favour</a:t>
            </a:r>
            <a:r>
              <a:rPr lang="en-US" altLang="zh-CN" sz="2000" dirty="0" smtClean="0">
                <a:latin typeface="Times New Roman" panose="02020603050405020304" pitchFamily="18" charset="0"/>
                <a:cs typeface="Times New Roman" panose="02020603050405020304" pitchFamily="18" charset="0"/>
              </a:rPr>
              <a:t> in a few days. It will reach you I due course.</a:t>
            </a:r>
          </a:p>
          <a:p>
            <a:pPr>
              <a:lnSpc>
                <a:spcPct val="150000"/>
              </a:lnSpc>
            </a:pPr>
            <a:endParaRPr lang="en-US" altLang="zh-CN" sz="2000" dirty="0">
              <a:latin typeface="Times New Roman" panose="02020603050405020304" pitchFamily="18" charset="0"/>
              <a:cs typeface="Times New Roman" panose="02020603050405020304" pitchFamily="18" charset="0"/>
            </a:endParaRPr>
          </a:p>
          <a:p>
            <a:pPr>
              <a:lnSpc>
                <a:spcPct val="150000"/>
              </a:lnSpc>
            </a:pPr>
            <a:r>
              <a:rPr lang="en-US" altLang="zh-CN" sz="2000" dirty="0" smtClean="0">
                <a:latin typeface="Times New Roman" panose="02020603050405020304" pitchFamily="18" charset="0"/>
                <a:cs typeface="Times New Roman" panose="02020603050405020304" pitchFamily="18" charset="0"/>
              </a:rPr>
              <a:t>Best regards,</a:t>
            </a:r>
          </a:p>
        </p:txBody>
      </p:sp>
    </p:spTree>
    <p:extLst>
      <p:ext uri="{BB962C8B-B14F-4D97-AF65-F5344CB8AC3E}">
        <p14:creationId xmlns:p14="http://schemas.microsoft.com/office/powerpoint/2010/main" val="1303988172"/>
      </p:ext>
    </p:extLst>
  </p:cSld>
  <p:clrMapOvr>
    <a:masterClrMapping/>
  </p:clrMapOvr>
  <p:transition spd="slow">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2800" y="2728429"/>
            <a:ext cx="5158384" cy="1446550"/>
          </a:xfrm>
          <a:prstGeom prst="rect">
            <a:avLst/>
          </a:prstGeom>
          <a:noFill/>
        </p:spPr>
        <p:txBody>
          <a:bodyPr wrap="square" rtlCol="0">
            <a:spAutoFit/>
          </a:bodyPr>
          <a:lstStyle/>
          <a:p>
            <a:pPr algn="ctr"/>
            <a:r>
              <a:rPr lang="zh-CN" altLang="en-US" sz="8800" dirty="0" smtClean="0">
                <a:solidFill>
                  <a:srgbClr val="00B0F0"/>
                </a:solidFill>
                <a:latin typeface="微软雅黑" panose="020B0503020204020204" pitchFamily="34" charset="-122"/>
                <a:ea typeface="微软雅黑" panose="020B0503020204020204" pitchFamily="34" charset="-122"/>
              </a:rPr>
              <a:t>任务实施</a:t>
            </a:r>
            <a:endParaRPr lang="zh-CN" altLang="en-US" sz="88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156851158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40158" y="1228506"/>
            <a:ext cx="9839460" cy="5078313"/>
          </a:xfrm>
          <a:prstGeom prst="rect">
            <a:avLst/>
          </a:prstGeom>
          <a:noFill/>
          <a:ln>
            <a:solidFill>
              <a:schemeClr val="accent1"/>
            </a:solidFill>
          </a:ln>
        </p:spPr>
        <p:txBody>
          <a:bodyPr wrap="square" rtlCol="0">
            <a:spAutoFit/>
          </a:bodyPr>
          <a:lstStyle/>
          <a:p>
            <a:r>
              <a:rPr lang="en-US" altLang="zh-CN" dirty="0" smtClean="0">
                <a:solidFill>
                  <a:prstClr val="black"/>
                </a:solidFill>
                <a:latin typeface="Times New Roman" panose="02020603050405020304" pitchFamily="18" charset="0"/>
                <a:cs typeface="Times New Roman" panose="02020603050405020304" pitchFamily="18" charset="0"/>
              </a:rPr>
              <a:t>From</a:t>
            </a:r>
            <a:r>
              <a:rPr lang="en-US" altLang="zh-CN" dirty="0">
                <a:solidFill>
                  <a:prstClr val="black"/>
                </a:solidFill>
                <a:latin typeface="Times New Roman" panose="02020603050405020304" pitchFamily="18" charset="0"/>
                <a:cs typeface="Times New Roman" panose="02020603050405020304" pitchFamily="18" charset="0"/>
              </a:rPr>
              <a:t>: </a:t>
            </a:r>
            <a:r>
              <a:rPr lang="en-US" altLang="zh-CN" dirty="0" smtClean="0">
                <a:solidFill>
                  <a:prstClr val="black"/>
                </a:solidFill>
                <a:latin typeface="Times New Roman" panose="02020603050405020304" pitchFamily="18" charset="0"/>
                <a:cs typeface="Times New Roman" panose="02020603050405020304" pitchFamily="18" charset="0"/>
              </a:rPr>
              <a:t>lzy@hongching-agr.com.cn</a:t>
            </a:r>
            <a:endParaRPr lang="en-US" altLang="zh-CN" dirty="0">
              <a:solidFill>
                <a:prstClr val="black"/>
              </a:solidFill>
              <a:latin typeface="Times New Roman" panose="02020603050405020304" pitchFamily="18" charset="0"/>
              <a:cs typeface="Times New Roman" panose="02020603050405020304" pitchFamily="18" charset="0"/>
            </a:endParaRPr>
          </a:p>
          <a:p>
            <a:r>
              <a:rPr lang="en-US" altLang="zh-CN" dirty="0">
                <a:solidFill>
                  <a:prstClr val="black"/>
                </a:solidFill>
                <a:latin typeface="Times New Roman" panose="02020603050405020304" pitchFamily="18" charset="0"/>
                <a:cs typeface="Times New Roman" panose="02020603050405020304" pitchFamily="18" charset="0"/>
              </a:rPr>
              <a:t>To: </a:t>
            </a:r>
            <a:r>
              <a:rPr lang="en-US" altLang="zh-CN" dirty="0" smtClean="0">
                <a:solidFill>
                  <a:prstClr val="black"/>
                </a:solidFill>
                <a:latin typeface="Times New Roman" panose="02020603050405020304" pitchFamily="18" charset="0"/>
                <a:cs typeface="Times New Roman" panose="02020603050405020304" pitchFamily="18" charset="0"/>
              </a:rPr>
              <a:t>lp@rzgn.net</a:t>
            </a:r>
            <a:endParaRPr lang="en-US" altLang="zh-CN" dirty="0">
              <a:solidFill>
                <a:prstClr val="black"/>
              </a:solidFill>
              <a:latin typeface="Times New Roman" panose="02020603050405020304" pitchFamily="18" charset="0"/>
              <a:cs typeface="Times New Roman" panose="02020603050405020304" pitchFamily="18" charset="0"/>
            </a:endParaRPr>
          </a:p>
          <a:p>
            <a:endParaRPr lang="en-US" altLang="zh-CN" dirty="0" smtClean="0">
              <a:solidFill>
                <a:prstClr val="black"/>
              </a:solidFill>
              <a:latin typeface="Times New Roman" panose="02020603050405020304" pitchFamily="18" charset="0"/>
              <a:cs typeface="Times New Roman" panose="02020603050405020304" pitchFamily="18" charset="0"/>
            </a:endParaRPr>
          </a:p>
          <a:p>
            <a:r>
              <a:rPr lang="en-US" altLang="zh-CN" dirty="0" smtClean="0">
                <a:solidFill>
                  <a:prstClr val="black"/>
                </a:solidFill>
                <a:latin typeface="Times New Roman" panose="02020603050405020304" pitchFamily="18" charset="0"/>
                <a:cs typeface="Times New Roman" panose="02020603050405020304" pitchFamily="18" charset="0"/>
              </a:rPr>
              <a:t>Dear Miss Lu ping,</a:t>
            </a:r>
          </a:p>
          <a:p>
            <a:r>
              <a:rPr lang="en-US" altLang="zh-CN" dirty="0" smtClean="0">
                <a:solidFill>
                  <a:prstClr val="black"/>
                </a:solidFill>
                <a:latin typeface="Times New Roman" panose="02020603050405020304" pitchFamily="18" charset="0"/>
                <a:cs typeface="Times New Roman" panose="02020603050405020304" pitchFamily="18" charset="0"/>
              </a:rPr>
              <a:t>    Re: Pumpkin seeks 14cm up</a:t>
            </a:r>
          </a:p>
          <a:p>
            <a:endParaRPr lang="en-US" altLang="zh-CN" dirty="0" smtClean="0">
              <a:solidFill>
                <a:prstClr val="black"/>
              </a:solidFill>
              <a:latin typeface="Times New Roman" panose="02020603050405020304" pitchFamily="18" charset="0"/>
              <a:cs typeface="Times New Roman" panose="02020603050405020304" pitchFamily="18" charset="0"/>
            </a:endParaRPr>
          </a:p>
          <a:p>
            <a:r>
              <a:rPr lang="en-US" altLang="zh-CN" dirty="0" smtClean="0">
                <a:solidFill>
                  <a:prstClr val="black"/>
                </a:solidFill>
                <a:latin typeface="Times New Roman" panose="02020603050405020304" pitchFamily="18" charset="0"/>
                <a:cs typeface="Times New Roman" panose="02020603050405020304" pitchFamily="18" charset="0"/>
              </a:rPr>
              <a:t>    Thank you for your e-mail of XXXX. We confirm your offer as follows:</a:t>
            </a:r>
          </a:p>
          <a:p>
            <a:r>
              <a:rPr lang="en-US" altLang="zh-CN" dirty="0">
                <a:solidFill>
                  <a:prstClr val="black"/>
                </a:solidFill>
                <a:latin typeface="Times New Roman" panose="02020603050405020304" pitchFamily="18" charset="0"/>
                <a:cs typeface="Times New Roman" panose="02020603050405020304" pitchFamily="18" charset="0"/>
              </a:rPr>
              <a:t>     Commodity: SNOW WHITE PUMPKIN SEEDS 14CM AND UP</a:t>
            </a:r>
          </a:p>
          <a:p>
            <a:r>
              <a:rPr lang="en-US" altLang="zh-CN" dirty="0">
                <a:solidFill>
                  <a:prstClr val="black"/>
                </a:solidFill>
                <a:latin typeface="Times New Roman" panose="02020603050405020304" pitchFamily="18" charset="0"/>
                <a:cs typeface="Times New Roman" panose="02020603050405020304" pitchFamily="18" charset="0"/>
              </a:rPr>
              <a:t>    Quantity: 12MT/1X20’GP</a:t>
            </a:r>
          </a:p>
          <a:p>
            <a:r>
              <a:rPr lang="en-US" altLang="zh-CN" dirty="0">
                <a:solidFill>
                  <a:prstClr val="black"/>
                </a:solidFill>
                <a:latin typeface="Times New Roman" panose="02020603050405020304" pitchFamily="18" charset="0"/>
                <a:cs typeface="Times New Roman" panose="02020603050405020304" pitchFamily="18" charset="0"/>
              </a:rPr>
              <a:t>    Packing: packed in 30 kg PP woven bags </a:t>
            </a:r>
          </a:p>
          <a:p>
            <a:r>
              <a:rPr lang="en-US" altLang="zh-CN" dirty="0">
                <a:solidFill>
                  <a:prstClr val="black"/>
                </a:solidFill>
                <a:latin typeface="Times New Roman" panose="02020603050405020304" pitchFamily="18" charset="0"/>
                <a:cs typeface="Times New Roman" panose="02020603050405020304" pitchFamily="18" charset="0"/>
              </a:rPr>
              <a:t>    Price:  USD2960/MT CFR </a:t>
            </a:r>
            <a:r>
              <a:rPr lang="en-US" altLang="zh-CN" dirty="0" smtClean="0">
                <a:solidFill>
                  <a:prstClr val="black"/>
                </a:solidFill>
                <a:latin typeface="Times New Roman" panose="02020603050405020304" pitchFamily="18" charset="0"/>
                <a:cs typeface="Times New Roman" panose="02020603050405020304" pitchFamily="18" charset="0"/>
              </a:rPr>
              <a:t>KAOHSIUNG</a:t>
            </a:r>
            <a:endParaRPr lang="en-US" altLang="zh-CN" dirty="0">
              <a:solidFill>
                <a:prstClr val="black"/>
              </a:solidFill>
              <a:latin typeface="Times New Roman" panose="02020603050405020304" pitchFamily="18" charset="0"/>
              <a:cs typeface="Times New Roman" panose="02020603050405020304" pitchFamily="18" charset="0"/>
            </a:endParaRPr>
          </a:p>
          <a:p>
            <a:r>
              <a:rPr lang="en-US" altLang="zh-CN" dirty="0">
                <a:solidFill>
                  <a:prstClr val="black"/>
                </a:solidFill>
                <a:latin typeface="Times New Roman" panose="02020603050405020304" pitchFamily="18" charset="0"/>
                <a:cs typeface="Times New Roman" panose="02020603050405020304" pitchFamily="18" charset="0"/>
              </a:rPr>
              <a:t>  Shipment: to be effected within 60 days after receipt of the relevant L/C</a:t>
            </a:r>
          </a:p>
          <a:p>
            <a:r>
              <a:rPr lang="en-US" altLang="zh-CN" dirty="0">
                <a:solidFill>
                  <a:prstClr val="black"/>
                </a:solidFill>
                <a:latin typeface="Times New Roman" panose="02020603050405020304" pitchFamily="18" charset="0"/>
                <a:cs typeface="Times New Roman" panose="02020603050405020304" pitchFamily="18" charset="0"/>
              </a:rPr>
              <a:t>    Payment: by sight L/C</a:t>
            </a:r>
          </a:p>
          <a:p>
            <a:r>
              <a:rPr lang="en-US" altLang="zh-CN" dirty="0">
                <a:solidFill>
                  <a:prstClr val="black"/>
                </a:solidFill>
                <a:latin typeface="Times New Roman" panose="02020603050405020304" pitchFamily="18" charset="0"/>
                <a:cs typeface="Times New Roman" panose="02020603050405020304" pitchFamily="18" charset="0"/>
              </a:rPr>
              <a:t>    Insurance: for 110% invoice value covering all risks and war risk.</a:t>
            </a:r>
          </a:p>
          <a:p>
            <a:r>
              <a:rPr lang="en-US" altLang="zh-CN" dirty="0" smtClean="0">
                <a:solidFill>
                  <a:prstClr val="black"/>
                </a:solidFill>
                <a:latin typeface="Times New Roman" panose="02020603050405020304" pitchFamily="18" charset="0"/>
                <a:cs typeface="Times New Roman" panose="02020603050405020304" pitchFamily="18" charset="0"/>
              </a:rPr>
              <a:t>    Please  send your Contract for our countersigning. Hope that this is a good beginning for our future cooperation.</a:t>
            </a:r>
          </a:p>
          <a:p>
            <a:r>
              <a:rPr lang="en-US" altLang="zh-CN" dirty="0" smtClean="0">
                <a:solidFill>
                  <a:prstClr val="black"/>
                </a:solidFill>
                <a:latin typeface="Times New Roman" panose="02020603050405020304" pitchFamily="18" charset="0"/>
                <a:cs typeface="Times New Roman" panose="02020603050405020304" pitchFamily="18" charset="0"/>
              </a:rPr>
              <a:t>    </a:t>
            </a:r>
          </a:p>
          <a:p>
            <a:r>
              <a:rPr lang="en-US" altLang="zh-CN" dirty="0" smtClean="0">
                <a:solidFill>
                  <a:prstClr val="black"/>
                </a:solidFill>
                <a:latin typeface="Times New Roman" panose="02020603050405020304" pitchFamily="18" charset="0"/>
                <a:cs typeface="Times New Roman" panose="02020603050405020304" pitchFamily="18" charset="0"/>
              </a:rPr>
              <a:t>Best regards,</a:t>
            </a:r>
          </a:p>
        </p:txBody>
      </p:sp>
      <p:sp>
        <p:nvSpPr>
          <p:cNvPr id="5" name="文本框 4"/>
          <p:cNvSpPr txBox="1"/>
          <p:nvPr/>
        </p:nvSpPr>
        <p:spPr>
          <a:xfrm>
            <a:off x="450762" y="662953"/>
            <a:ext cx="4314422" cy="400110"/>
          </a:xfrm>
          <a:prstGeom prst="rect">
            <a:avLst/>
          </a:prstGeom>
          <a:noFill/>
        </p:spPr>
        <p:txBody>
          <a:bodyPr wrap="square" rtlCol="0">
            <a:spAutoFit/>
          </a:bodyPr>
          <a:lstStyle/>
          <a:p>
            <a:r>
              <a:rPr lang="zh-CN" altLang="en-US" sz="2000" b="1" dirty="0" smtClean="0">
                <a:solidFill>
                  <a:prstClr val="black"/>
                </a:solidFill>
              </a:rPr>
              <a:t>李志源去函接受</a:t>
            </a:r>
            <a:endParaRPr lang="zh-CN" altLang="en-US" sz="2000" b="1" dirty="0">
              <a:solidFill>
                <a:prstClr val="black"/>
              </a:solidFill>
            </a:endParaRPr>
          </a:p>
        </p:txBody>
      </p:sp>
      <p:sp>
        <p:nvSpPr>
          <p:cNvPr id="2" name="矩形 1"/>
          <p:cNvSpPr/>
          <p:nvPr/>
        </p:nvSpPr>
        <p:spPr>
          <a:xfrm>
            <a:off x="253285" y="103812"/>
            <a:ext cx="6096000" cy="495585"/>
          </a:xfrm>
          <a:prstGeom prst="rect">
            <a:avLst/>
          </a:prstGeom>
        </p:spPr>
        <p:txBody>
          <a:bodyPr>
            <a:spAutoFit/>
          </a:bodyPr>
          <a:lstStyle/>
          <a:p>
            <a:pPr marL="285750" indent="-285750">
              <a:lnSpc>
                <a:spcPct val="150000"/>
              </a:lnSpc>
              <a:buFont typeface="Wingdings" panose="05000000000000000000" pitchFamily="2" charset="2"/>
              <a:buChar char="l"/>
            </a:pPr>
            <a:r>
              <a:rPr lang="zh-CN" altLang="en-US" sz="2000" b="1" dirty="0">
                <a:solidFill>
                  <a:prstClr val="black"/>
                </a:solidFill>
                <a:latin typeface="Times New Roman" panose="02020603050405020304" pitchFamily="18" charset="0"/>
                <a:cs typeface="Times New Roman" panose="02020603050405020304" pitchFamily="18" charset="0"/>
              </a:rPr>
              <a:t>任务：作为进口方（李志源）撰写接受</a:t>
            </a:r>
            <a:r>
              <a:rPr lang="zh-CN" altLang="en-US" sz="2000" b="1" dirty="0" smtClean="0">
                <a:solidFill>
                  <a:prstClr val="black"/>
                </a:solidFill>
                <a:latin typeface="Times New Roman" panose="02020603050405020304" pitchFamily="18" charset="0"/>
                <a:cs typeface="Times New Roman" panose="02020603050405020304" pitchFamily="18" charset="0"/>
              </a:rPr>
              <a:t>信函</a:t>
            </a:r>
            <a:endParaRPr lang="zh-CN" altLang="en-US"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1512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AutoShape 18"/>
          <p:cNvSpPr>
            <a:spLocks noChangeArrowheads="1"/>
          </p:cNvSpPr>
          <p:nvPr/>
        </p:nvSpPr>
        <p:spPr bwMode="auto">
          <a:xfrm>
            <a:off x="959448" y="885991"/>
            <a:ext cx="9378433" cy="5343759"/>
          </a:xfrm>
          <a:prstGeom prst="roundRect">
            <a:avLst>
              <a:gd name="adj" fmla="val 4690"/>
            </a:avLst>
          </a:prstGeom>
          <a:noFill/>
          <a:ln w="34925">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dirty="0">
              <a:solidFill>
                <a:prstClr val="black"/>
              </a:solidFill>
            </a:endParaRPr>
          </a:p>
        </p:txBody>
      </p: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875" y="407280"/>
            <a:ext cx="3464687" cy="5541156"/>
          </a:xfrm>
          <a:prstGeom prst="rect">
            <a:avLst/>
          </a:prstGeom>
        </p:spPr>
      </p:pic>
      <p:sp>
        <p:nvSpPr>
          <p:cNvPr id="4" name="文本框 3"/>
          <p:cNvSpPr txBox="1"/>
          <p:nvPr/>
        </p:nvSpPr>
        <p:spPr>
          <a:xfrm>
            <a:off x="4958366" y="2232913"/>
            <a:ext cx="3361386" cy="461665"/>
          </a:xfrm>
          <a:prstGeom prst="rect">
            <a:avLst/>
          </a:prstGeom>
          <a:noFill/>
        </p:spPr>
        <p:txBody>
          <a:bodyPr wrap="square" rtlCol="0">
            <a:spAutoFit/>
          </a:bodyPr>
          <a:lstStyle/>
          <a:p>
            <a:r>
              <a:rPr lang="zh-CN" altLang="en-US" sz="2400" dirty="0" smtClean="0">
                <a:solidFill>
                  <a:prstClr val="black"/>
                </a:solidFill>
              </a:rPr>
              <a:t>鲁平草拟对外贸易合同</a:t>
            </a:r>
            <a:endParaRPr lang="zh-CN" altLang="en-US" sz="2400" dirty="0">
              <a:solidFill>
                <a:prstClr val="black"/>
              </a:solidFill>
            </a:endParaRPr>
          </a:p>
        </p:txBody>
      </p:sp>
      <p:sp>
        <p:nvSpPr>
          <p:cNvPr id="2" name="矩形 1"/>
          <p:cNvSpPr/>
          <p:nvPr/>
        </p:nvSpPr>
        <p:spPr>
          <a:xfrm>
            <a:off x="3331335" y="885991"/>
            <a:ext cx="6096000" cy="495585"/>
          </a:xfrm>
          <a:prstGeom prst="rect">
            <a:avLst/>
          </a:prstGeom>
        </p:spPr>
        <p:txBody>
          <a:bodyPr>
            <a:spAutoFit/>
          </a:bodyPr>
          <a:lstStyle/>
          <a:p>
            <a:pPr marL="285750" indent="-285750">
              <a:lnSpc>
                <a:spcPct val="150000"/>
              </a:lnSpc>
              <a:buFont typeface="Wingdings" panose="05000000000000000000" pitchFamily="2" charset="2"/>
              <a:buChar char="l"/>
            </a:pPr>
            <a:r>
              <a:rPr lang="zh-CN" altLang="en-US" sz="2000" b="1" dirty="0" smtClean="0">
                <a:solidFill>
                  <a:prstClr val="black"/>
                </a:solidFill>
                <a:latin typeface="Times New Roman" panose="02020603050405020304" pitchFamily="18" charset="0"/>
                <a:cs typeface="Times New Roman" panose="02020603050405020304" pitchFamily="18" charset="0"/>
              </a:rPr>
              <a:t>任务</a:t>
            </a:r>
            <a:r>
              <a:rPr lang="zh-CN" altLang="en-US" sz="2000" b="1" dirty="0">
                <a:solidFill>
                  <a:prstClr val="black"/>
                </a:solidFill>
                <a:latin typeface="Times New Roman" panose="02020603050405020304" pitchFamily="18" charset="0"/>
                <a:cs typeface="Times New Roman" panose="02020603050405020304" pitchFamily="18" charset="0"/>
              </a:rPr>
              <a:t>：鲁平起草合同（起草空白合同）</a:t>
            </a:r>
            <a:endParaRPr lang="en-US" altLang="zh-CN"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306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AutoShape 18"/>
          <p:cNvSpPr>
            <a:spLocks noChangeArrowheads="1"/>
          </p:cNvSpPr>
          <p:nvPr/>
        </p:nvSpPr>
        <p:spPr bwMode="auto">
          <a:xfrm>
            <a:off x="959448" y="885991"/>
            <a:ext cx="9378433" cy="5343759"/>
          </a:xfrm>
          <a:prstGeom prst="roundRect">
            <a:avLst>
              <a:gd name="adj" fmla="val 4690"/>
            </a:avLst>
          </a:prstGeom>
          <a:noFill/>
          <a:ln w="34925">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dirty="0">
              <a:solidFill>
                <a:prstClr val="black"/>
              </a:solidFill>
            </a:endParaRPr>
          </a:p>
        </p:txBody>
      </p: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875" y="407280"/>
            <a:ext cx="3464687" cy="5541156"/>
          </a:xfrm>
          <a:prstGeom prst="rect">
            <a:avLst/>
          </a:prstGeom>
        </p:spPr>
      </p:pic>
      <p:sp>
        <p:nvSpPr>
          <p:cNvPr id="4" name="文本框 3"/>
          <p:cNvSpPr txBox="1"/>
          <p:nvPr/>
        </p:nvSpPr>
        <p:spPr>
          <a:xfrm>
            <a:off x="4207538" y="1520769"/>
            <a:ext cx="6130343" cy="4708981"/>
          </a:xfrm>
          <a:prstGeom prst="rect">
            <a:avLst/>
          </a:prstGeom>
          <a:noFill/>
        </p:spPr>
        <p:txBody>
          <a:bodyPr wrap="square" rtlCol="0">
            <a:spAutoFit/>
          </a:bodyPr>
          <a:lstStyle/>
          <a:p>
            <a:r>
              <a:rPr lang="en-US" altLang="zh-CN" sz="2000" dirty="0" smtClean="0">
                <a:solidFill>
                  <a:prstClr val="black"/>
                </a:solidFill>
                <a:latin typeface="Times New Roman" panose="02020603050405020304" pitchFamily="18" charset="0"/>
                <a:cs typeface="Times New Roman" panose="02020603050405020304" pitchFamily="18" charset="0"/>
              </a:rPr>
              <a:t>Dear Mr. Li,</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a:solidFill>
                  <a:prstClr val="black"/>
                </a:solidFill>
                <a:latin typeface="Times New Roman" panose="02020603050405020304" pitchFamily="18" charset="0"/>
                <a:cs typeface="Times New Roman" panose="02020603050405020304" pitchFamily="18" charset="0"/>
              </a:rPr>
              <a:t>Re: Pumpkin seeks 14cm up</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We have receive your email of Feb 15 and thanks for your accepting. Attached is our Sales Contract </a:t>
            </a:r>
            <a:r>
              <a:rPr lang="en-US" altLang="zh-CN" sz="2000" dirty="0">
                <a:solidFill>
                  <a:prstClr val="black"/>
                </a:solidFill>
                <a:latin typeface="Times New Roman" panose="02020603050405020304" pitchFamily="18" charset="0"/>
                <a:cs typeface="Times New Roman" panose="02020603050405020304" pitchFamily="18" charset="0"/>
              </a:rPr>
              <a:t>No. G010-2016 </a:t>
            </a:r>
            <a:r>
              <a:rPr lang="en-US" altLang="zh-CN" sz="2000" dirty="0" smtClean="0">
                <a:solidFill>
                  <a:prstClr val="black"/>
                </a:solidFill>
                <a:latin typeface="Times New Roman" panose="02020603050405020304" pitchFamily="18" charset="0"/>
                <a:cs typeface="Times New Roman" panose="02020603050405020304" pitchFamily="18" charset="0"/>
              </a:rPr>
              <a:t> for your countersignature. The relevant L/C should be opened as soon as possible so that we can arrange shipment in time.</a:t>
            </a:r>
          </a:p>
          <a:p>
            <a:endParaRPr lang="en-US" altLang="zh-CN" sz="2000" dirty="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Should you have any further inquiry. </a:t>
            </a:r>
            <a:r>
              <a:rPr lang="en-US" altLang="zh-CN" sz="2000" dirty="0" err="1" smtClean="0">
                <a:solidFill>
                  <a:prstClr val="black"/>
                </a:solidFill>
                <a:latin typeface="Times New Roman" panose="02020603050405020304" pitchFamily="18" charset="0"/>
                <a:cs typeface="Times New Roman" panose="02020603050405020304" pitchFamily="18" charset="0"/>
              </a:rPr>
              <a:t>Pls</a:t>
            </a:r>
            <a:r>
              <a:rPr lang="en-US" altLang="zh-CN" sz="2000" dirty="0" smtClean="0">
                <a:solidFill>
                  <a:prstClr val="black"/>
                </a:solidFill>
                <a:latin typeface="Times New Roman" panose="02020603050405020304" pitchFamily="18" charset="0"/>
                <a:cs typeface="Times New Roman" panose="02020603050405020304" pitchFamily="18" charset="0"/>
              </a:rPr>
              <a:t> feel free to contact me.</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Kind regards,</a:t>
            </a:r>
          </a:p>
          <a:p>
            <a:r>
              <a:rPr lang="en-US" altLang="zh-CN" sz="2000" dirty="0" err="1" smtClean="0">
                <a:solidFill>
                  <a:prstClr val="black"/>
                </a:solidFill>
                <a:latin typeface="Times New Roman" panose="02020603050405020304" pitchFamily="18" charset="0"/>
                <a:cs typeface="Times New Roman" panose="02020603050405020304" pitchFamily="18" charset="0"/>
              </a:rPr>
              <a:t>Luping</a:t>
            </a:r>
            <a:endParaRPr lang="zh-CN" altLang="en-US" sz="2000" dirty="0">
              <a:solidFill>
                <a:prstClr val="black"/>
              </a:solidFill>
              <a:latin typeface="Times New Roman" panose="02020603050405020304" pitchFamily="18" charset="0"/>
              <a:cs typeface="Times New Roman" panose="02020603050405020304" pitchFamily="18" charset="0"/>
            </a:endParaRPr>
          </a:p>
        </p:txBody>
      </p:sp>
      <p:sp>
        <p:nvSpPr>
          <p:cNvPr id="2" name="矩形 1"/>
          <p:cNvSpPr/>
          <p:nvPr/>
        </p:nvSpPr>
        <p:spPr>
          <a:xfrm>
            <a:off x="3331335" y="885991"/>
            <a:ext cx="6096000" cy="553998"/>
          </a:xfrm>
          <a:prstGeom prst="rect">
            <a:avLst/>
          </a:prstGeom>
        </p:spPr>
        <p:txBody>
          <a:bodyPr>
            <a:spAutoFit/>
          </a:bodyPr>
          <a:lstStyle/>
          <a:p>
            <a:pPr marL="285750" indent="-285750">
              <a:lnSpc>
                <a:spcPct val="150000"/>
              </a:lnSpc>
              <a:buFont typeface="Wingdings" panose="05000000000000000000" pitchFamily="2" charset="2"/>
              <a:buChar char="l"/>
            </a:pPr>
            <a:r>
              <a:rPr lang="zh-CN" altLang="en-US" sz="2000" b="1" dirty="0" smtClean="0">
                <a:solidFill>
                  <a:prstClr val="black"/>
                </a:solidFill>
                <a:latin typeface="Times New Roman" panose="02020603050405020304" pitchFamily="18" charset="0"/>
                <a:cs typeface="Times New Roman" panose="02020603050405020304" pitchFamily="18" charset="0"/>
              </a:rPr>
              <a:t>任务</a:t>
            </a:r>
            <a:r>
              <a:rPr lang="zh-CN" altLang="en-US" sz="2000" b="1" dirty="0">
                <a:solidFill>
                  <a:prstClr val="black"/>
                </a:solidFill>
                <a:latin typeface="Times New Roman" panose="02020603050405020304" pitchFamily="18" charset="0"/>
                <a:cs typeface="Times New Roman" panose="02020603050405020304" pitchFamily="18" charset="0"/>
              </a:rPr>
              <a:t>：</a:t>
            </a:r>
            <a:r>
              <a:rPr lang="zh-CN" altLang="en-US" sz="2000" b="1" dirty="0" smtClean="0">
                <a:solidFill>
                  <a:prstClr val="black"/>
                </a:solidFill>
                <a:latin typeface="Times New Roman" panose="02020603050405020304" pitchFamily="18" charset="0"/>
                <a:cs typeface="Times New Roman" panose="02020603050405020304" pitchFamily="18" charset="0"/>
              </a:rPr>
              <a:t>鲁平撰写寄送销售合同信函</a:t>
            </a:r>
            <a:endParaRPr lang="en-US" altLang="zh-CN"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87754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27279" y="1756540"/>
            <a:ext cx="9530366" cy="4093428"/>
          </a:xfrm>
          <a:prstGeom prst="rect">
            <a:avLst/>
          </a:prstGeom>
          <a:noFill/>
          <a:ln>
            <a:solidFill>
              <a:schemeClr val="accent1"/>
            </a:solidFill>
          </a:ln>
        </p:spPr>
        <p:txBody>
          <a:bodyPr wrap="square" rtlCol="0">
            <a:spAutoFit/>
          </a:bodyPr>
          <a:lstStyle/>
          <a:p>
            <a:r>
              <a:rPr lang="en-US" altLang="zh-CN" sz="2000" dirty="0" smtClean="0">
                <a:solidFill>
                  <a:prstClr val="black"/>
                </a:solidFill>
                <a:latin typeface="Times New Roman" panose="02020603050405020304" pitchFamily="18" charset="0"/>
                <a:cs typeface="Times New Roman" panose="02020603050405020304" pitchFamily="18" charset="0"/>
              </a:rPr>
              <a:t>Dear Miss Lu ping,</a:t>
            </a:r>
          </a:p>
          <a:p>
            <a:endParaRPr lang="en-US" altLang="zh-CN" sz="2000" dirty="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Re: Pumpkin seeks 14cm and up</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We have duly received your Sale Contract </a:t>
            </a:r>
            <a:r>
              <a:rPr lang="en-US" altLang="zh-CN" sz="2000" dirty="0">
                <a:solidFill>
                  <a:prstClr val="black"/>
                </a:solidFill>
                <a:latin typeface="Times New Roman" panose="02020603050405020304" pitchFamily="18" charset="0"/>
                <a:cs typeface="Times New Roman" panose="02020603050405020304" pitchFamily="18" charset="0"/>
              </a:rPr>
              <a:t>No. </a:t>
            </a:r>
            <a:r>
              <a:rPr lang="en-US" altLang="zh-CN" sz="2000" dirty="0" smtClean="0">
                <a:solidFill>
                  <a:prstClr val="black"/>
                </a:solidFill>
                <a:latin typeface="Times New Roman" panose="02020603050405020304" pitchFamily="18" charset="0"/>
                <a:cs typeface="Times New Roman" panose="02020603050405020304" pitchFamily="18" charset="0"/>
              </a:rPr>
              <a:t>G010-2016 covering 12 MT </a:t>
            </a:r>
            <a:r>
              <a:rPr lang="en-US" altLang="zh-CN" sz="2000" dirty="0">
                <a:solidFill>
                  <a:prstClr val="black"/>
                </a:solidFill>
                <a:latin typeface="Times New Roman" panose="02020603050405020304" pitchFamily="18" charset="0"/>
                <a:cs typeface="Times New Roman" panose="02020603050405020304" pitchFamily="18" charset="0"/>
              </a:rPr>
              <a:t>Pumpkin seeks 14cm and </a:t>
            </a:r>
            <a:r>
              <a:rPr lang="en-US" altLang="zh-CN" sz="2000" dirty="0" smtClean="0">
                <a:solidFill>
                  <a:prstClr val="black"/>
                </a:solidFill>
                <a:latin typeface="Times New Roman" panose="02020603050405020304" pitchFamily="18" charset="0"/>
                <a:cs typeface="Times New Roman" panose="02020603050405020304" pitchFamily="18" charset="0"/>
              </a:rPr>
              <a:t>up. We email back the scanned copy with our countersignature.</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The relative L/C has been established in your </a:t>
            </a:r>
            <a:r>
              <a:rPr lang="en-US" altLang="zh-CN" sz="2000" dirty="0" err="1" smtClean="0">
                <a:solidFill>
                  <a:prstClr val="black"/>
                </a:solidFill>
                <a:latin typeface="Times New Roman" panose="02020603050405020304" pitchFamily="18" charset="0"/>
                <a:cs typeface="Times New Roman" panose="02020603050405020304" pitchFamily="18" charset="0"/>
              </a:rPr>
              <a:t>favour</a:t>
            </a:r>
            <a:r>
              <a:rPr lang="en-US" altLang="zh-CN" sz="2000" dirty="0" smtClean="0">
                <a:solidFill>
                  <a:prstClr val="black"/>
                </a:solidFill>
                <a:latin typeface="Times New Roman" panose="02020603050405020304" pitchFamily="18" charset="0"/>
                <a:cs typeface="Times New Roman" panose="02020603050405020304" pitchFamily="18" charset="0"/>
              </a:rPr>
              <a:t>, and will arrive at your end in due course. Please effect shipment upon receipt of the L/C.</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We hope the this transaction will pave the way for our future cooperation.</a:t>
            </a:r>
          </a:p>
          <a:p>
            <a:r>
              <a:rPr lang="en-US" altLang="zh-CN" sz="2000" dirty="0" smtClean="0">
                <a:solidFill>
                  <a:prstClr val="black"/>
                </a:solidFill>
                <a:latin typeface="Times New Roman" panose="02020603050405020304" pitchFamily="18" charset="0"/>
                <a:cs typeface="Times New Roman" panose="02020603050405020304" pitchFamily="18" charset="0"/>
              </a:rPr>
              <a:t>    </a:t>
            </a:r>
          </a:p>
          <a:p>
            <a:r>
              <a:rPr lang="en-US" altLang="zh-CN" sz="2000" dirty="0" smtClean="0">
                <a:solidFill>
                  <a:prstClr val="black"/>
                </a:solidFill>
                <a:latin typeface="Times New Roman" panose="02020603050405020304" pitchFamily="18" charset="0"/>
                <a:cs typeface="Times New Roman" panose="02020603050405020304" pitchFamily="18" charset="0"/>
              </a:rPr>
              <a:t>Best regards,</a:t>
            </a:r>
          </a:p>
        </p:txBody>
      </p:sp>
      <p:sp>
        <p:nvSpPr>
          <p:cNvPr id="5" name="文本框 4"/>
          <p:cNvSpPr txBox="1"/>
          <p:nvPr/>
        </p:nvSpPr>
        <p:spPr>
          <a:xfrm>
            <a:off x="450762" y="662953"/>
            <a:ext cx="4314422" cy="400110"/>
          </a:xfrm>
          <a:prstGeom prst="rect">
            <a:avLst/>
          </a:prstGeom>
          <a:noFill/>
        </p:spPr>
        <p:txBody>
          <a:bodyPr wrap="square" rtlCol="0">
            <a:spAutoFit/>
          </a:bodyPr>
          <a:lstStyle/>
          <a:p>
            <a:r>
              <a:rPr lang="zh-CN" altLang="en-US" sz="2000" b="1" dirty="0" smtClean="0">
                <a:solidFill>
                  <a:prstClr val="black"/>
                </a:solidFill>
              </a:rPr>
              <a:t>李志源回寄合同函</a:t>
            </a:r>
            <a:endParaRPr lang="zh-CN" altLang="en-US" sz="2000" b="1" dirty="0">
              <a:solidFill>
                <a:prstClr val="black"/>
              </a:solidFill>
            </a:endParaRPr>
          </a:p>
        </p:txBody>
      </p:sp>
      <p:sp>
        <p:nvSpPr>
          <p:cNvPr id="2" name="矩形 1"/>
          <p:cNvSpPr/>
          <p:nvPr/>
        </p:nvSpPr>
        <p:spPr>
          <a:xfrm>
            <a:off x="253285" y="103812"/>
            <a:ext cx="6096000" cy="553998"/>
          </a:xfrm>
          <a:prstGeom prst="rect">
            <a:avLst/>
          </a:prstGeom>
        </p:spPr>
        <p:txBody>
          <a:bodyPr>
            <a:spAutoFit/>
          </a:bodyPr>
          <a:lstStyle/>
          <a:p>
            <a:pPr marL="285750" indent="-285750">
              <a:lnSpc>
                <a:spcPct val="150000"/>
              </a:lnSpc>
              <a:buFont typeface="Wingdings" panose="05000000000000000000" pitchFamily="2" charset="2"/>
              <a:buChar char="l"/>
            </a:pPr>
            <a:r>
              <a:rPr lang="zh-CN" altLang="en-US" sz="2000" b="1" dirty="0">
                <a:solidFill>
                  <a:prstClr val="black"/>
                </a:solidFill>
                <a:latin typeface="Times New Roman" panose="02020603050405020304" pitchFamily="18" charset="0"/>
                <a:cs typeface="Times New Roman" panose="02020603050405020304" pitchFamily="18" charset="0"/>
              </a:rPr>
              <a:t>任务：作为进口方（李志源）</a:t>
            </a:r>
            <a:r>
              <a:rPr lang="zh-CN" altLang="en-US" sz="2000" b="1" dirty="0" smtClean="0">
                <a:solidFill>
                  <a:prstClr val="black"/>
                </a:solidFill>
                <a:latin typeface="Times New Roman" panose="02020603050405020304" pitchFamily="18" charset="0"/>
                <a:cs typeface="Times New Roman" panose="02020603050405020304" pitchFamily="18" charset="0"/>
              </a:rPr>
              <a:t>撰写</a:t>
            </a:r>
            <a:r>
              <a:rPr lang="zh-CN" altLang="en-US" sz="2000" b="1" dirty="0">
                <a:solidFill>
                  <a:prstClr val="black"/>
                </a:solidFill>
                <a:latin typeface="Times New Roman" panose="02020603050405020304" pitchFamily="18" charset="0"/>
                <a:cs typeface="Times New Roman" panose="02020603050405020304" pitchFamily="18" charset="0"/>
              </a:rPr>
              <a:t>回</a:t>
            </a:r>
            <a:r>
              <a:rPr lang="zh-CN" altLang="en-US" sz="2000" b="1" dirty="0" smtClean="0">
                <a:solidFill>
                  <a:prstClr val="black"/>
                </a:solidFill>
                <a:latin typeface="Times New Roman" panose="02020603050405020304" pitchFamily="18" charset="0"/>
                <a:cs typeface="Times New Roman" panose="02020603050405020304" pitchFamily="18" charset="0"/>
              </a:rPr>
              <a:t>寄合同函</a:t>
            </a:r>
            <a:endParaRPr lang="zh-CN" altLang="en-US"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629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2800" y="2728429"/>
            <a:ext cx="5158384" cy="1446550"/>
          </a:xfrm>
          <a:prstGeom prst="rect">
            <a:avLst/>
          </a:prstGeom>
          <a:noFill/>
        </p:spPr>
        <p:txBody>
          <a:bodyPr wrap="square" rtlCol="0">
            <a:spAutoFit/>
          </a:bodyPr>
          <a:lstStyle/>
          <a:p>
            <a:pPr algn="ctr"/>
            <a:r>
              <a:rPr lang="zh-CN" altLang="en-US" sz="8800" dirty="0" smtClean="0">
                <a:solidFill>
                  <a:srgbClr val="00B0F0"/>
                </a:solidFill>
                <a:latin typeface="微软雅黑" panose="020B0503020204020204" pitchFamily="34" charset="-122"/>
                <a:ea typeface="微软雅黑" panose="020B0503020204020204" pitchFamily="34" charset="-122"/>
              </a:rPr>
              <a:t>学习目标</a:t>
            </a:r>
            <a:endParaRPr lang="zh-CN" altLang="en-US" sz="88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536235" y="3261521"/>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593458" y="3435750"/>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10037717" y="3189184"/>
            <a:ext cx="125512" cy="270186"/>
          </a:xfrm>
          <a:prstGeom prst="triangle">
            <a:avLst>
              <a:gd name="adj" fmla="val 5549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779665" y="3151475"/>
            <a:ext cx="62120" cy="174653"/>
          </a:xfrm>
          <a:prstGeom prst="triangle">
            <a:avLst>
              <a:gd name="adj" fmla="val 5549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ustDataLst>
      <p:tags r:id="rId1"/>
    </p:custDataLst>
    <p:extLst>
      <p:ext uri="{BB962C8B-B14F-4D97-AF65-F5344CB8AC3E}">
        <p14:creationId xmlns:p14="http://schemas.microsoft.com/office/powerpoint/2010/main" val="1555888581"/>
      </p:ext>
    </p:extLst>
  </p:cSld>
  <p:clrMapOvr>
    <a:masterClrMapping/>
  </p:clrMapOvr>
  <mc:AlternateContent xmlns:mc="http://schemas.openxmlformats.org/markup-compatibility/2006" xmlns:p14="http://schemas.microsoft.com/office/powerpoint/2010/main">
    <mc:Choice Requires="p14">
      <p:transition spd="slow" p14:dur="2000" advTm="3792"/>
    </mc:Choice>
    <mc:Fallback xmlns="">
      <p:transition spd="slow" advTm="37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2800" y="2728429"/>
            <a:ext cx="5158384" cy="1446550"/>
          </a:xfrm>
          <a:prstGeom prst="rect">
            <a:avLst/>
          </a:prstGeom>
          <a:noFill/>
        </p:spPr>
        <p:txBody>
          <a:bodyPr wrap="square" rtlCol="0">
            <a:spAutoFit/>
          </a:bodyPr>
          <a:lstStyle/>
          <a:p>
            <a:pPr algn="ctr"/>
            <a:r>
              <a:rPr lang="zh-CN" altLang="en-US" sz="8800" dirty="0" smtClean="0">
                <a:solidFill>
                  <a:srgbClr val="00B0F0"/>
                </a:solidFill>
                <a:latin typeface="微软雅黑" panose="020B0503020204020204" pitchFamily="34" charset="-122"/>
                <a:ea typeface="微软雅黑" panose="020B0503020204020204" pitchFamily="34" charset="-122"/>
              </a:rPr>
              <a:t>案例</a:t>
            </a:r>
            <a:endParaRPr lang="zh-CN" altLang="en-US" sz="88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ustDataLst>
      <p:tags r:id="rId1"/>
    </p:custDataLst>
    <p:extLst>
      <p:ext uri="{BB962C8B-B14F-4D97-AF65-F5344CB8AC3E}">
        <p14:creationId xmlns:p14="http://schemas.microsoft.com/office/powerpoint/2010/main" val="3845113552"/>
      </p:ext>
    </p:extLst>
  </p:cSld>
  <p:clrMapOvr>
    <a:masterClrMapping/>
  </p:clrMapOvr>
  <mc:AlternateContent xmlns:mc="http://schemas.openxmlformats.org/markup-compatibility/2006" xmlns:p14="http://schemas.microsoft.com/office/powerpoint/2010/main">
    <mc:Choice Requires="p14">
      <p:transition spd="slow" p14:dur="2000" advTm="4649"/>
    </mc:Choice>
    <mc:Fallback xmlns="">
      <p:transition spd="slow" advTm="46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13543" y="336905"/>
            <a:ext cx="3986213" cy="584775"/>
          </a:xfrm>
          <a:prstGeom prst="rect">
            <a:avLst/>
          </a:prstGeom>
          <a:noFill/>
        </p:spPr>
        <p:txBody>
          <a:bodyPr wrap="square" rtlCol="0">
            <a:spAutoFit/>
          </a:bodyPr>
          <a:lstStyle/>
          <a:p>
            <a:pPr marL="285750" indent="-285750">
              <a:buClr>
                <a:srgbClr val="036EB8"/>
              </a:buClr>
              <a:buFont typeface="Wingdings" panose="05000000000000000000" pitchFamily="2" charset="2"/>
              <a:buChar char="n"/>
            </a:pPr>
            <a:r>
              <a:rPr lang="zh-CN" altLang="en-US" sz="3200" dirty="0">
                <a:solidFill>
                  <a:srgbClr val="036EB8"/>
                </a:solidFill>
              </a:rPr>
              <a:t>案</a:t>
            </a:r>
            <a:r>
              <a:rPr lang="zh-CN" altLang="en-US" sz="3200" dirty="0" smtClean="0">
                <a:solidFill>
                  <a:srgbClr val="036EB8"/>
                </a:solidFill>
              </a:rPr>
              <a:t>例讨论</a:t>
            </a:r>
            <a:endParaRPr lang="zh-CN" altLang="en-US" sz="3200" dirty="0">
              <a:solidFill>
                <a:srgbClr val="036EB8"/>
              </a:solidFill>
            </a:endParaRPr>
          </a:p>
        </p:txBody>
      </p:sp>
      <p:sp>
        <p:nvSpPr>
          <p:cNvPr id="4" name="文本框 3"/>
          <p:cNvSpPr txBox="1"/>
          <p:nvPr/>
        </p:nvSpPr>
        <p:spPr>
          <a:xfrm>
            <a:off x="963412" y="990977"/>
            <a:ext cx="2438400" cy="369332"/>
          </a:xfrm>
          <a:prstGeom prst="rect">
            <a:avLst/>
          </a:prstGeom>
          <a:noFill/>
        </p:spPr>
        <p:txBody>
          <a:bodyPr wrap="square" rtlCol="0">
            <a:spAutoFit/>
          </a:bodyPr>
          <a:lstStyle/>
          <a:p>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rPr>
              <a:t>案例情况说明：</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105079" y="1544974"/>
            <a:ext cx="10124895" cy="914033"/>
          </a:xfrm>
          <a:prstGeom prst="rect">
            <a:avLst/>
          </a:prstGeom>
          <a:noFill/>
        </p:spPr>
        <p:txBody>
          <a:bodyPr wrap="square" rtlCol="0">
            <a:spAutoFit/>
          </a:bodyPr>
          <a:lstStyle/>
          <a:p>
            <a:pPr algn="just">
              <a:lnSpc>
                <a:spcPct val="150000"/>
              </a:lnSpc>
            </a:pPr>
            <a:r>
              <a:rPr kumimoji="1" lang="zh-CN" altLang="en-US" sz="1900" dirty="0">
                <a:latin typeface="Times New Roman" panose="02020603050405020304" pitchFamily="18" charset="0"/>
                <a:cs typeface="Times New Roman" panose="02020603050405020304" pitchFamily="18" charset="0"/>
              </a:rPr>
              <a:t>某港商与日本一客商在日本签订一份</a:t>
            </a:r>
            <a:r>
              <a:rPr kumimoji="1" lang="en-US" altLang="zh-CN" sz="1900" dirty="0">
                <a:latin typeface="Times New Roman" panose="02020603050405020304" pitchFamily="18" charset="0"/>
                <a:cs typeface="Times New Roman" panose="02020603050405020304" pitchFamily="18" charset="0"/>
              </a:rPr>
              <a:t>CIF</a:t>
            </a:r>
            <a:r>
              <a:rPr kumimoji="1" lang="zh-CN" altLang="en-US" sz="1900" dirty="0">
                <a:latin typeface="Times New Roman" panose="02020603050405020304" pitchFamily="18" charset="0"/>
                <a:cs typeface="Times New Roman" panose="02020603050405020304" pitchFamily="18" charset="0"/>
              </a:rPr>
              <a:t>合同，由日商向港商出售一批彩色电视机，交货目的港为香港。交易双方在履行合同过程中发生争议</a:t>
            </a:r>
            <a:r>
              <a:rPr kumimoji="1" lang="zh-CN" altLang="en-US" sz="1900" dirty="0" smtClean="0">
                <a:latin typeface="Times New Roman" panose="02020603050405020304" pitchFamily="18" charset="0"/>
                <a:cs typeface="Times New Roman" panose="02020603050405020304" pitchFamily="18" charset="0"/>
              </a:rPr>
              <a:t>。</a:t>
            </a:r>
            <a:endParaRPr kumimoji="1" lang="zh-CN" altLang="en-US" sz="1900" dirty="0">
              <a:latin typeface="Times New Roman" panose="02020603050405020304" pitchFamily="18" charset="0"/>
              <a:cs typeface="Times New Roman" panose="02020603050405020304" pitchFamily="18" charset="0"/>
            </a:endParaRPr>
          </a:p>
        </p:txBody>
      </p:sp>
      <p:grpSp>
        <p:nvGrpSpPr>
          <p:cNvPr id="14" name="组合 13"/>
          <p:cNvGrpSpPr/>
          <p:nvPr/>
        </p:nvGrpSpPr>
        <p:grpSpPr>
          <a:xfrm>
            <a:off x="1105079" y="4076875"/>
            <a:ext cx="9766300" cy="909755"/>
            <a:chOff x="1092200" y="3797300"/>
            <a:chExt cx="9766300" cy="909755"/>
          </a:xfrm>
        </p:grpSpPr>
        <p:sp>
          <p:nvSpPr>
            <p:cNvPr id="8" name="文本框 7"/>
            <p:cNvSpPr txBox="1"/>
            <p:nvPr/>
          </p:nvSpPr>
          <p:spPr>
            <a:xfrm>
              <a:off x="1092200" y="3797300"/>
              <a:ext cx="2628900"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dirty="0" smtClean="0">
                  <a:solidFill>
                    <a:srgbClr val="036EB8"/>
                  </a:solidFill>
                </a:rPr>
                <a:t>讨论</a:t>
              </a:r>
              <a:endParaRPr lang="zh-CN" altLang="en-US" dirty="0">
                <a:solidFill>
                  <a:srgbClr val="036EB8"/>
                </a:solidFill>
              </a:endParaRPr>
            </a:p>
          </p:txBody>
        </p:sp>
        <p:cxnSp>
          <p:nvCxnSpPr>
            <p:cNvPr id="12" name="直接连接符 11"/>
            <p:cNvCxnSpPr/>
            <p:nvPr/>
          </p:nvCxnSpPr>
          <p:spPr>
            <a:xfrm>
              <a:off x="1092200" y="4230132"/>
              <a:ext cx="9766300"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092200" y="4205764"/>
              <a:ext cx="9766300" cy="501291"/>
            </a:xfrm>
            <a:prstGeom prst="rect">
              <a:avLst/>
            </a:prstGeom>
            <a:noFill/>
          </p:spPr>
          <p:txBody>
            <a:bodyPr wrap="square" rtlCol="0">
              <a:spAutoFit/>
            </a:bodyPr>
            <a:lstStyle/>
            <a:p>
              <a:pPr algn="just">
                <a:lnSpc>
                  <a:spcPct val="150000"/>
                </a:lnSpc>
              </a:pPr>
              <a:r>
                <a:rPr kumimoji="1" lang="zh-CN" altLang="en-US" sz="2000" dirty="0"/>
                <a:t>本例的贸易纠纷应适用日本法律还是香港法律？　为什么？</a:t>
              </a:r>
            </a:p>
          </p:txBody>
        </p:sp>
      </p:grpSp>
      <p:cxnSp>
        <p:nvCxnSpPr>
          <p:cNvPr id="20" name="直接连接符 19"/>
          <p:cNvCxnSpPr/>
          <p:nvPr/>
        </p:nvCxnSpPr>
        <p:spPr>
          <a:xfrm>
            <a:off x="2611753" y="1175643"/>
            <a:ext cx="805270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269092" y="3886214"/>
            <a:ext cx="9837057" cy="599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5452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anim calcmode="lin" valueType="num">
                                      <p:cBhvr>
                                        <p:cTn id="13" dur="1000" fill="hold"/>
                                        <p:tgtEl>
                                          <p:spTgt spid="20"/>
                                        </p:tgtEl>
                                        <p:attrNameLst>
                                          <p:attrName>ppt_x</p:attrName>
                                        </p:attrNameLst>
                                      </p:cBhvr>
                                      <p:tavLst>
                                        <p:tav tm="0">
                                          <p:val>
                                            <p:strVal val="#ppt_x"/>
                                          </p:val>
                                        </p:tav>
                                        <p:tav tm="100000">
                                          <p:val>
                                            <p:strVal val="#ppt_x"/>
                                          </p:val>
                                        </p:tav>
                                      </p:tavLst>
                                    </p:anim>
                                    <p:anim calcmode="lin" valueType="num">
                                      <p:cBhvr>
                                        <p:cTn id="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文本框 8"/>
          <p:cNvSpPr txBox="1">
            <a:spLocks noChangeArrowheads="1"/>
          </p:cNvSpPr>
          <p:nvPr/>
        </p:nvSpPr>
        <p:spPr bwMode="auto">
          <a:xfrm>
            <a:off x="412750" y="234950"/>
            <a:ext cx="3986213" cy="584200"/>
          </a:xfrm>
          <a:prstGeom prst="rect">
            <a:avLst/>
          </a:prstGeom>
          <a:noFill/>
          <a:ln w="9525">
            <a:noFill/>
            <a:miter lim="800000"/>
            <a:headEnd/>
            <a:tailEnd/>
          </a:ln>
        </p:spPr>
        <p:txBody>
          <a:bodyPr>
            <a:spAutoFit/>
          </a:bodyPr>
          <a:lstStyle/>
          <a:p>
            <a:pPr marL="285750" indent="-285750">
              <a:buClr>
                <a:srgbClr val="036EB8"/>
              </a:buClr>
              <a:buFont typeface="Wingdings" pitchFamily="2" charset="2"/>
              <a:buChar char="n"/>
            </a:pPr>
            <a:r>
              <a:rPr lang="zh-CN" altLang="en-US" sz="3200">
                <a:solidFill>
                  <a:srgbClr val="036EB8"/>
                </a:solidFill>
                <a:latin typeface="Calibri" pitchFamily="34" charset="0"/>
              </a:rPr>
              <a:t>案例解决</a:t>
            </a:r>
          </a:p>
        </p:txBody>
      </p:sp>
      <p:sp>
        <p:nvSpPr>
          <p:cNvPr id="171015" name="文本框 7"/>
          <p:cNvSpPr txBox="1">
            <a:spLocks noChangeArrowheads="1"/>
          </p:cNvSpPr>
          <p:nvPr/>
        </p:nvSpPr>
        <p:spPr bwMode="auto">
          <a:xfrm>
            <a:off x="808216" y="1411781"/>
            <a:ext cx="8310026" cy="400110"/>
          </a:xfrm>
          <a:prstGeom prst="rect">
            <a:avLst/>
          </a:prstGeom>
          <a:noFill/>
          <a:ln w="9525">
            <a:noFill/>
            <a:miter lim="800000"/>
            <a:headEnd/>
            <a:tailEnd/>
          </a:ln>
        </p:spPr>
        <p:txBody>
          <a:bodyPr wrap="square">
            <a:spAutoFit/>
          </a:bodyPr>
          <a:lstStyle/>
          <a:p>
            <a:pPr marL="285750" indent="-285750">
              <a:buFont typeface="Arial" charset="0"/>
              <a:buChar char="•"/>
            </a:pPr>
            <a:r>
              <a:rPr lang="zh-CN" altLang="en-US" sz="2000" dirty="0">
                <a:solidFill>
                  <a:srgbClr val="036EB8"/>
                </a:solidFill>
                <a:latin typeface="Calibri" pitchFamily="34" charset="0"/>
              </a:rPr>
              <a:t>讨论点：本例的贸易纠纷应适用日本法律还是香港法律？　为什么？</a:t>
            </a:r>
          </a:p>
        </p:txBody>
      </p:sp>
      <p:cxnSp>
        <p:nvCxnSpPr>
          <p:cNvPr id="12" name="直接连接符 11"/>
          <p:cNvCxnSpPr/>
          <p:nvPr/>
        </p:nvCxnSpPr>
        <p:spPr bwMode="auto">
          <a:xfrm>
            <a:off x="808217" y="1935320"/>
            <a:ext cx="9766300"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71017" name="文本框 12"/>
          <p:cNvSpPr txBox="1">
            <a:spLocks noChangeArrowheads="1"/>
          </p:cNvSpPr>
          <p:nvPr/>
        </p:nvSpPr>
        <p:spPr bwMode="auto">
          <a:xfrm>
            <a:off x="808217" y="2093559"/>
            <a:ext cx="9766300" cy="4188905"/>
          </a:xfrm>
          <a:prstGeom prst="rect">
            <a:avLst/>
          </a:prstGeom>
          <a:noFill/>
          <a:ln w="9525">
            <a:noFill/>
            <a:miter lim="800000"/>
            <a:headEnd/>
            <a:tailEnd/>
          </a:ln>
        </p:spPr>
        <p:txBody>
          <a:bodyPr>
            <a:spAutoFit/>
          </a:bodyPr>
          <a:lstStyle/>
          <a:p>
            <a:pPr>
              <a:lnSpc>
                <a:spcPct val="150000"/>
              </a:lnSpc>
            </a:pPr>
            <a:r>
              <a:rPr kumimoji="1" lang="zh-CN" altLang="en-US" sz="2000" dirty="0">
                <a:latin typeface="Times New Roman" panose="02020603050405020304" pitchFamily="18" charset="0"/>
                <a:cs typeface="Times New Roman" panose="02020603050405020304" pitchFamily="18" charset="0"/>
              </a:rPr>
              <a:t>解决本例的贸易纠纷应适用日本法律。其原因：</a:t>
            </a:r>
          </a:p>
          <a:p>
            <a:pPr>
              <a:lnSpc>
                <a:spcPct val="150000"/>
              </a:lnSpc>
            </a:pPr>
            <a:r>
              <a:rPr kumimoji="1" lang="zh-CN" altLang="en-US" sz="2000" dirty="0">
                <a:latin typeface="Times New Roman" panose="02020603050405020304" pitchFamily="18" charset="0"/>
                <a:cs typeface="Times New Roman" panose="02020603050405020304" pitchFamily="18" charset="0"/>
              </a:rPr>
              <a:t>    第一，本例合同是</a:t>
            </a:r>
            <a:r>
              <a:rPr kumimoji="1" lang="en-US" altLang="zh-CN" sz="2000" dirty="0">
                <a:latin typeface="Times New Roman" panose="02020603050405020304" pitchFamily="18" charset="0"/>
                <a:cs typeface="Times New Roman" panose="02020603050405020304" pitchFamily="18" charset="0"/>
              </a:rPr>
              <a:t>CIF</a:t>
            </a:r>
            <a:r>
              <a:rPr kumimoji="1" lang="zh-CN" altLang="en-US" sz="2000" dirty="0">
                <a:latin typeface="Times New Roman" panose="02020603050405020304" pitchFamily="18" charset="0"/>
                <a:cs typeface="Times New Roman" panose="02020603050405020304" pitchFamily="18" charset="0"/>
              </a:rPr>
              <a:t>合同，按照</a:t>
            </a:r>
            <a:r>
              <a:rPr kumimoji="1" lang="en-US" altLang="zh-CN" sz="2000" dirty="0">
                <a:latin typeface="Times New Roman" panose="02020603050405020304" pitchFamily="18" charset="0"/>
                <a:cs typeface="Times New Roman" panose="02020603050405020304" pitchFamily="18" charset="0"/>
              </a:rPr>
              <a:t>CIF</a:t>
            </a:r>
            <a:r>
              <a:rPr kumimoji="1" lang="zh-CN" altLang="en-US" sz="2000" dirty="0">
                <a:latin typeface="Times New Roman" panose="02020603050405020304" pitchFamily="18" charset="0"/>
                <a:cs typeface="Times New Roman" panose="02020603050405020304" pitchFamily="18" charset="0"/>
              </a:rPr>
              <a:t>条件，卖方的履约地是日本装运港，而不是在香港。在</a:t>
            </a:r>
            <a:r>
              <a:rPr kumimoji="1" lang="en-US" altLang="zh-CN" sz="2000" dirty="0">
                <a:latin typeface="Times New Roman" panose="02020603050405020304" pitchFamily="18" charset="0"/>
                <a:cs typeface="Times New Roman" panose="02020603050405020304" pitchFamily="18" charset="0"/>
              </a:rPr>
              <a:t>CIF</a:t>
            </a:r>
            <a:r>
              <a:rPr kumimoji="1" lang="zh-CN" altLang="en-US" sz="2000" dirty="0">
                <a:latin typeface="Times New Roman" panose="02020603050405020304" pitchFamily="18" charset="0"/>
                <a:cs typeface="Times New Roman" panose="02020603050405020304" pitchFamily="18" charset="0"/>
              </a:rPr>
              <a:t>合同，按照</a:t>
            </a:r>
            <a:r>
              <a:rPr kumimoji="1" lang="en-US" altLang="zh-CN" sz="2000" dirty="0">
                <a:latin typeface="Times New Roman" panose="02020603050405020304" pitchFamily="18" charset="0"/>
                <a:cs typeface="Times New Roman" panose="02020603050405020304" pitchFamily="18" charset="0"/>
              </a:rPr>
              <a:t>CIF</a:t>
            </a:r>
            <a:r>
              <a:rPr kumimoji="1" lang="zh-CN" altLang="en-US" sz="2000" dirty="0">
                <a:latin typeface="Times New Roman" panose="02020603050405020304" pitchFamily="18" charset="0"/>
                <a:cs typeface="Times New Roman" panose="02020603050405020304" pitchFamily="18" charset="0"/>
              </a:rPr>
              <a:t>条件下，只要卖方在装运港按时按质、按量把货物装上船，并提交符合合同（信用证）规定的提单，保险单、发票等单据，它就履行交货义务。因此，尽管此货目的港是香港，但履约地是日本的发运港。</a:t>
            </a:r>
          </a:p>
          <a:p>
            <a:pPr>
              <a:lnSpc>
                <a:spcPct val="150000"/>
              </a:lnSpc>
            </a:pPr>
            <a:r>
              <a:rPr kumimoji="1" lang="zh-CN" altLang="en-US" sz="2000" dirty="0">
                <a:latin typeface="Times New Roman" panose="02020603050405020304" pitchFamily="18" charset="0"/>
                <a:cs typeface="Times New Roman" panose="02020603050405020304" pitchFamily="18" charset="0"/>
              </a:rPr>
              <a:t>    第二，本例合同是在日本签订的，因此，合同的缔约地都在日本。</a:t>
            </a:r>
          </a:p>
          <a:p>
            <a:pPr>
              <a:lnSpc>
                <a:spcPct val="150000"/>
              </a:lnSpc>
            </a:pPr>
            <a:r>
              <a:rPr kumimoji="1" lang="zh-CN" altLang="en-US" sz="2000" dirty="0">
                <a:latin typeface="Times New Roman" panose="02020603050405020304" pitchFamily="18" charset="0"/>
                <a:cs typeface="Times New Roman" panose="02020603050405020304" pitchFamily="18" charset="0"/>
              </a:rPr>
              <a:t>    第三，根据与合同有最密切关系的原则，若缔约地和履约地同一个国家内，对于合同的形式、解释等方面的纠纷，应推定为适用于该国的法律。所以，解决本例贸易纠纷应适用日本的法律。</a:t>
            </a:r>
          </a:p>
        </p:txBody>
      </p:sp>
    </p:spTree>
    <p:extLst>
      <p:ext uri="{BB962C8B-B14F-4D97-AF65-F5344CB8AC3E}">
        <p14:creationId xmlns:p14="http://schemas.microsoft.com/office/powerpoint/2010/main" val="16912422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71015"/>
                                        </p:tgtEl>
                                        <p:attrNameLst>
                                          <p:attrName>style.visibility</p:attrName>
                                        </p:attrNameLst>
                                      </p:cBhvr>
                                      <p:to>
                                        <p:strVal val="visible"/>
                                      </p:to>
                                    </p:set>
                                    <p:animEffect transition="in" filter="fade">
                                      <p:cBhvr>
                                        <p:cTn id="12" dur="1000"/>
                                        <p:tgtEl>
                                          <p:spTgt spid="171015"/>
                                        </p:tgtEl>
                                      </p:cBhvr>
                                    </p:animEffect>
                                    <p:anim calcmode="lin" valueType="num">
                                      <p:cBhvr>
                                        <p:cTn id="13" dur="1000" fill="hold"/>
                                        <p:tgtEl>
                                          <p:spTgt spid="171015"/>
                                        </p:tgtEl>
                                        <p:attrNameLst>
                                          <p:attrName>ppt_x</p:attrName>
                                        </p:attrNameLst>
                                      </p:cBhvr>
                                      <p:tavLst>
                                        <p:tav tm="0">
                                          <p:val>
                                            <p:strVal val="#ppt_x"/>
                                          </p:val>
                                        </p:tav>
                                        <p:tav tm="100000">
                                          <p:val>
                                            <p:strVal val="#ppt_x"/>
                                          </p:val>
                                        </p:tav>
                                      </p:tavLst>
                                    </p:anim>
                                    <p:anim calcmode="lin" valueType="num">
                                      <p:cBhvr>
                                        <p:cTn id="14" dur="1000" fill="hold"/>
                                        <p:tgtEl>
                                          <p:spTgt spid="1710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71017"/>
                                        </p:tgtEl>
                                        <p:attrNameLst>
                                          <p:attrName>style.visibility</p:attrName>
                                        </p:attrNameLst>
                                      </p:cBhvr>
                                      <p:to>
                                        <p:strVal val="visible"/>
                                      </p:to>
                                    </p:set>
                                    <p:animEffect transition="in" filter="fade">
                                      <p:cBhvr>
                                        <p:cTn id="19" dur="1000"/>
                                        <p:tgtEl>
                                          <p:spTgt spid="171017"/>
                                        </p:tgtEl>
                                      </p:cBhvr>
                                    </p:animEffect>
                                    <p:anim calcmode="lin" valueType="num">
                                      <p:cBhvr>
                                        <p:cTn id="20" dur="1000" fill="hold"/>
                                        <p:tgtEl>
                                          <p:spTgt spid="171017"/>
                                        </p:tgtEl>
                                        <p:attrNameLst>
                                          <p:attrName>ppt_x</p:attrName>
                                        </p:attrNameLst>
                                      </p:cBhvr>
                                      <p:tavLst>
                                        <p:tav tm="0">
                                          <p:val>
                                            <p:strVal val="#ppt_x"/>
                                          </p:val>
                                        </p:tav>
                                        <p:tav tm="100000">
                                          <p:val>
                                            <p:strVal val="#ppt_x"/>
                                          </p:val>
                                        </p:tav>
                                      </p:tavLst>
                                    </p:anim>
                                    <p:anim calcmode="lin" valueType="num">
                                      <p:cBhvr>
                                        <p:cTn id="21" dur="1000" fill="hold"/>
                                        <p:tgtEl>
                                          <p:spTgt spid="1710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5" grpId="0"/>
      <p:bldP spid="1710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2800" y="2728429"/>
            <a:ext cx="5158384" cy="1446550"/>
          </a:xfrm>
          <a:prstGeom prst="rect">
            <a:avLst/>
          </a:prstGeom>
          <a:noFill/>
        </p:spPr>
        <p:txBody>
          <a:bodyPr wrap="square" rtlCol="0">
            <a:spAutoFit/>
          </a:bodyPr>
          <a:lstStyle/>
          <a:p>
            <a:pPr algn="ctr"/>
            <a:r>
              <a:rPr lang="zh-CN" altLang="en-US" sz="8800" dirty="0" smtClean="0">
                <a:solidFill>
                  <a:srgbClr val="00B0F0"/>
                </a:solidFill>
                <a:latin typeface="微软雅黑" panose="020B0503020204020204" pitchFamily="34" charset="-122"/>
                <a:ea typeface="微软雅黑" panose="020B0503020204020204" pitchFamily="34" charset="-122"/>
              </a:rPr>
              <a:t>案例</a:t>
            </a:r>
            <a:endParaRPr lang="zh-CN" altLang="en-US" sz="88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ustDataLst>
      <p:tags r:id="rId1"/>
    </p:custDataLst>
    <p:extLst>
      <p:ext uri="{BB962C8B-B14F-4D97-AF65-F5344CB8AC3E}">
        <p14:creationId xmlns:p14="http://schemas.microsoft.com/office/powerpoint/2010/main" val="508479582"/>
      </p:ext>
    </p:extLst>
  </p:cSld>
  <p:clrMapOvr>
    <a:masterClrMapping/>
  </p:clrMapOvr>
  <mc:AlternateContent xmlns:mc="http://schemas.openxmlformats.org/markup-compatibility/2006" xmlns:p14="http://schemas.microsoft.com/office/powerpoint/2010/main">
    <mc:Choice Requires="p14">
      <p:transition spd="slow" p14:dur="2000" advTm="4649"/>
    </mc:Choice>
    <mc:Fallback xmlns="">
      <p:transition spd="slow" advTm="46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13543" y="336905"/>
            <a:ext cx="3986213" cy="584775"/>
          </a:xfrm>
          <a:prstGeom prst="rect">
            <a:avLst/>
          </a:prstGeom>
          <a:noFill/>
        </p:spPr>
        <p:txBody>
          <a:bodyPr wrap="square" rtlCol="0">
            <a:spAutoFit/>
          </a:bodyPr>
          <a:lstStyle/>
          <a:p>
            <a:pPr marL="285750" indent="-285750">
              <a:buClr>
                <a:srgbClr val="036EB8"/>
              </a:buClr>
              <a:buFont typeface="Wingdings" panose="05000000000000000000" pitchFamily="2" charset="2"/>
              <a:buChar char="n"/>
            </a:pPr>
            <a:r>
              <a:rPr lang="zh-CN" altLang="en-US" sz="3200" dirty="0">
                <a:solidFill>
                  <a:srgbClr val="036EB8"/>
                </a:solidFill>
              </a:rPr>
              <a:t>案</a:t>
            </a:r>
            <a:r>
              <a:rPr lang="zh-CN" altLang="en-US" sz="3200" dirty="0" smtClean="0">
                <a:solidFill>
                  <a:srgbClr val="036EB8"/>
                </a:solidFill>
              </a:rPr>
              <a:t>例讨论</a:t>
            </a:r>
            <a:endParaRPr lang="zh-CN" altLang="en-US" sz="3200" dirty="0">
              <a:solidFill>
                <a:srgbClr val="036EB8"/>
              </a:solidFill>
            </a:endParaRPr>
          </a:p>
        </p:txBody>
      </p:sp>
      <p:sp>
        <p:nvSpPr>
          <p:cNvPr id="4" name="文本框 3"/>
          <p:cNvSpPr txBox="1"/>
          <p:nvPr/>
        </p:nvSpPr>
        <p:spPr>
          <a:xfrm>
            <a:off x="963412" y="990977"/>
            <a:ext cx="2438400" cy="369332"/>
          </a:xfrm>
          <a:prstGeom prst="rect">
            <a:avLst/>
          </a:prstGeom>
          <a:noFill/>
        </p:spPr>
        <p:txBody>
          <a:bodyPr wrap="square" rtlCol="0">
            <a:spAutoFit/>
          </a:bodyPr>
          <a:lstStyle/>
          <a:p>
            <a:r>
              <a:rPr lang="zh-CN" altLang="en-US" dirty="0" smtClean="0">
                <a:solidFill>
                  <a:prstClr val="black">
                    <a:lumMod val="85000"/>
                    <a:lumOff val="15000"/>
                  </a:prstClr>
                </a:solidFill>
                <a:latin typeface="微软雅黑" panose="020B0503020204020204" pitchFamily="34" charset="-122"/>
                <a:ea typeface="微软雅黑" panose="020B0503020204020204" pitchFamily="34" charset="-122"/>
              </a:rPr>
              <a:t>案例情况说明：</a:t>
            </a:r>
            <a:endParaRPr lang="zh-CN" altLang="en-US"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105079" y="1544974"/>
            <a:ext cx="10124895" cy="1846659"/>
          </a:xfrm>
          <a:prstGeom prst="rect">
            <a:avLst/>
          </a:prstGeom>
          <a:noFill/>
        </p:spPr>
        <p:txBody>
          <a:bodyPr wrap="square" rtlCol="0">
            <a:spAutoFit/>
          </a:bodyPr>
          <a:lstStyle/>
          <a:p>
            <a:pPr algn="just">
              <a:lnSpc>
                <a:spcPct val="150000"/>
              </a:lnSpc>
            </a:pPr>
            <a:r>
              <a:rPr kumimoji="1" lang="zh-CN" altLang="en-US" sz="1900" dirty="0" smtClean="0">
                <a:solidFill>
                  <a:prstClr val="black"/>
                </a:solidFill>
                <a:latin typeface="Times New Roman" panose="02020603050405020304" pitchFamily="18" charset="0"/>
                <a:cs typeface="Times New Roman" panose="02020603050405020304" pitchFamily="18" charset="0"/>
              </a:rPr>
              <a:t>我方某出口企业于</a:t>
            </a:r>
            <a:r>
              <a:rPr kumimoji="1" lang="en-US" altLang="zh-CN" sz="1900" dirty="0" smtClean="0">
                <a:solidFill>
                  <a:prstClr val="black"/>
                </a:solidFill>
                <a:latin typeface="Times New Roman" panose="02020603050405020304" pitchFamily="18" charset="0"/>
                <a:cs typeface="Times New Roman" panose="02020603050405020304" pitchFamily="18" charset="0"/>
              </a:rPr>
              <a:t>10</a:t>
            </a:r>
            <a:r>
              <a:rPr kumimoji="1" lang="zh-CN" altLang="en-US" sz="1900" dirty="0" smtClean="0">
                <a:solidFill>
                  <a:prstClr val="black"/>
                </a:solidFill>
                <a:latin typeface="Times New Roman" panose="02020603050405020304" pitchFamily="18" charset="0"/>
                <a:cs typeface="Times New Roman" panose="02020603050405020304" pitchFamily="18" charset="0"/>
              </a:rPr>
              <a:t>月</a:t>
            </a:r>
            <a:r>
              <a:rPr kumimoji="1" lang="en-US" altLang="zh-CN" sz="1900" dirty="0" smtClean="0">
                <a:solidFill>
                  <a:prstClr val="black"/>
                </a:solidFill>
                <a:latin typeface="Times New Roman" panose="02020603050405020304" pitchFamily="18" charset="0"/>
                <a:cs typeface="Times New Roman" panose="02020603050405020304" pitchFamily="18" charset="0"/>
              </a:rPr>
              <a:t>1</a:t>
            </a:r>
            <a:r>
              <a:rPr kumimoji="1" lang="zh-CN" altLang="en-US" sz="1900" dirty="0" smtClean="0">
                <a:solidFill>
                  <a:prstClr val="black"/>
                </a:solidFill>
                <a:latin typeface="Times New Roman" panose="02020603050405020304" pitchFamily="18" charset="0"/>
                <a:cs typeface="Times New Roman" panose="02020603050405020304" pitchFamily="18" charset="0"/>
              </a:rPr>
              <a:t>日向日商发盘称：女式真丝衬衣</a:t>
            </a:r>
            <a:r>
              <a:rPr kumimoji="1" lang="en-US" altLang="zh-CN" sz="1900" dirty="0" smtClean="0">
                <a:solidFill>
                  <a:prstClr val="black"/>
                </a:solidFill>
                <a:latin typeface="Times New Roman" panose="02020603050405020304" pitchFamily="18" charset="0"/>
                <a:cs typeface="Times New Roman" panose="02020603050405020304" pitchFamily="18" charset="0"/>
              </a:rPr>
              <a:t>50000</a:t>
            </a:r>
            <a:r>
              <a:rPr kumimoji="1" lang="zh-CN" altLang="en-US" sz="1900" dirty="0" smtClean="0">
                <a:solidFill>
                  <a:prstClr val="black"/>
                </a:solidFill>
                <a:latin typeface="Times New Roman" panose="02020603050405020304" pitchFamily="18" charset="0"/>
                <a:cs typeface="Times New Roman" panose="02020603050405020304" pitchFamily="18" charset="0"/>
              </a:rPr>
              <a:t>件，日照船上交货价每件</a:t>
            </a:r>
            <a:r>
              <a:rPr kumimoji="1" lang="en-US" altLang="zh-CN" sz="1900" dirty="0" smtClean="0">
                <a:solidFill>
                  <a:prstClr val="black"/>
                </a:solidFill>
                <a:latin typeface="Times New Roman" panose="02020603050405020304" pitchFamily="18" charset="0"/>
                <a:cs typeface="Times New Roman" panose="02020603050405020304" pitchFamily="18" charset="0"/>
              </a:rPr>
              <a:t>10</a:t>
            </a:r>
            <a:r>
              <a:rPr kumimoji="1" lang="zh-CN" altLang="en-US" sz="1900" dirty="0" smtClean="0">
                <a:solidFill>
                  <a:prstClr val="black"/>
                </a:solidFill>
                <a:latin typeface="Times New Roman" panose="02020603050405020304" pitchFamily="18" charset="0"/>
                <a:cs typeface="Times New Roman" panose="02020603050405020304" pitchFamily="18" charset="0"/>
              </a:rPr>
              <a:t>美元，</a:t>
            </a:r>
            <a:r>
              <a:rPr kumimoji="1" lang="en-US" altLang="zh-CN" sz="1900" dirty="0" smtClean="0">
                <a:solidFill>
                  <a:prstClr val="black"/>
                </a:solidFill>
                <a:latin typeface="Times New Roman" panose="02020603050405020304" pitchFamily="18" charset="0"/>
                <a:cs typeface="Times New Roman" panose="02020603050405020304" pitchFamily="18" charset="0"/>
              </a:rPr>
              <a:t>5</a:t>
            </a:r>
            <a:r>
              <a:rPr kumimoji="1" lang="zh-CN" altLang="en-US" sz="1900" dirty="0" smtClean="0">
                <a:solidFill>
                  <a:prstClr val="black"/>
                </a:solidFill>
                <a:latin typeface="Times New Roman" panose="02020603050405020304" pitchFamily="18" charset="0"/>
                <a:cs typeface="Times New Roman" panose="02020603050405020304" pitchFamily="18" charset="0"/>
              </a:rPr>
              <a:t>日内复到有效。日商与</a:t>
            </a:r>
            <a:r>
              <a:rPr kumimoji="1" lang="en-US" altLang="zh-CN" sz="1900" dirty="0" smtClean="0">
                <a:solidFill>
                  <a:prstClr val="black"/>
                </a:solidFill>
                <a:latin typeface="Times New Roman" panose="02020603050405020304" pitchFamily="18" charset="0"/>
                <a:cs typeface="Times New Roman" panose="02020603050405020304" pitchFamily="18" charset="0"/>
              </a:rPr>
              <a:t>10</a:t>
            </a:r>
            <a:r>
              <a:rPr kumimoji="1" lang="zh-CN" altLang="en-US" sz="1900" dirty="0" smtClean="0">
                <a:solidFill>
                  <a:prstClr val="black"/>
                </a:solidFill>
                <a:latin typeface="Times New Roman" panose="02020603050405020304" pitchFamily="18" charset="0"/>
                <a:cs typeface="Times New Roman" panose="02020603050405020304" pitchFamily="18" charset="0"/>
              </a:rPr>
              <a:t>月</a:t>
            </a:r>
            <a:r>
              <a:rPr kumimoji="1" lang="en-US" altLang="zh-CN" sz="1900" dirty="0" smtClean="0">
                <a:solidFill>
                  <a:prstClr val="black"/>
                </a:solidFill>
                <a:latin typeface="Times New Roman" panose="02020603050405020304" pitchFamily="18" charset="0"/>
                <a:cs typeface="Times New Roman" panose="02020603050405020304" pitchFamily="18" charset="0"/>
              </a:rPr>
              <a:t>7</a:t>
            </a:r>
            <a:r>
              <a:rPr kumimoji="1" lang="zh-CN" altLang="en-US" sz="1900" dirty="0" smtClean="0">
                <a:solidFill>
                  <a:prstClr val="black"/>
                </a:solidFill>
                <a:latin typeface="Times New Roman" panose="02020603050405020304" pitchFamily="18" charset="0"/>
                <a:cs typeface="Times New Roman" panose="02020603050405020304" pitchFamily="18" charset="0"/>
              </a:rPr>
              <a:t>日回电子邮件表示接受，我方立即电子邮件告知对方其接受有效，并着手备货。两天后，日商来电子邮件称</a:t>
            </a:r>
            <a:r>
              <a:rPr kumimoji="1" lang="en-US" altLang="zh-CN" sz="1900" dirty="0" smtClean="0">
                <a:solidFill>
                  <a:prstClr val="black"/>
                </a:solidFill>
                <a:latin typeface="Times New Roman" panose="02020603050405020304" pitchFamily="18" charset="0"/>
                <a:cs typeface="Times New Roman" panose="02020603050405020304" pitchFamily="18" charset="0"/>
              </a:rPr>
              <a:t>7</a:t>
            </a:r>
            <a:r>
              <a:rPr kumimoji="1" lang="zh-CN" altLang="en-US" sz="1900" dirty="0" smtClean="0">
                <a:solidFill>
                  <a:prstClr val="black"/>
                </a:solidFill>
                <a:latin typeface="Times New Roman" panose="02020603050405020304" pitchFamily="18" charset="0"/>
                <a:cs typeface="Times New Roman" panose="02020603050405020304" pitchFamily="18" charset="0"/>
              </a:rPr>
              <a:t>日电子邮件超出发盘有效期，属无效接受，认为合同不成立。</a:t>
            </a:r>
            <a:endParaRPr kumimoji="1" lang="zh-CN" altLang="en-US" sz="1900" dirty="0">
              <a:solidFill>
                <a:prstClr val="black"/>
              </a:solidFill>
              <a:latin typeface="Times New Roman" panose="02020603050405020304" pitchFamily="18" charset="0"/>
              <a:cs typeface="Times New Roman" panose="02020603050405020304" pitchFamily="18" charset="0"/>
            </a:endParaRPr>
          </a:p>
        </p:txBody>
      </p:sp>
      <p:grpSp>
        <p:nvGrpSpPr>
          <p:cNvPr id="14" name="组合 13"/>
          <p:cNvGrpSpPr/>
          <p:nvPr/>
        </p:nvGrpSpPr>
        <p:grpSpPr>
          <a:xfrm>
            <a:off x="1105079" y="4076875"/>
            <a:ext cx="9766300" cy="909755"/>
            <a:chOff x="1092200" y="3797300"/>
            <a:chExt cx="9766300" cy="909755"/>
          </a:xfrm>
        </p:grpSpPr>
        <p:sp>
          <p:nvSpPr>
            <p:cNvPr id="8" name="文本框 7"/>
            <p:cNvSpPr txBox="1"/>
            <p:nvPr/>
          </p:nvSpPr>
          <p:spPr>
            <a:xfrm>
              <a:off x="1092200" y="3797300"/>
              <a:ext cx="2628900"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dirty="0" smtClean="0">
                  <a:solidFill>
                    <a:srgbClr val="036EB8"/>
                  </a:solidFill>
                </a:rPr>
                <a:t>讨论</a:t>
              </a:r>
              <a:endParaRPr lang="zh-CN" altLang="en-US" dirty="0">
                <a:solidFill>
                  <a:srgbClr val="036EB8"/>
                </a:solidFill>
              </a:endParaRPr>
            </a:p>
          </p:txBody>
        </p:sp>
        <p:cxnSp>
          <p:nvCxnSpPr>
            <p:cNvPr id="12" name="直接连接符 11"/>
            <p:cNvCxnSpPr/>
            <p:nvPr/>
          </p:nvCxnSpPr>
          <p:spPr>
            <a:xfrm>
              <a:off x="1092200" y="4230132"/>
              <a:ext cx="9766300"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092200" y="4205764"/>
              <a:ext cx="9766300" cy="501291"/>
            </a:xfrm>
            <a:prstGeom prst="rect">
              <a:avLst/>
            </a:prstGeom>
            <a:noFill/>
          </p:spPr>
          <p:txBody>
            <a:bodyPr wrap="square" rtlCol="0">
              <a:spAutoFit/>
            </a:bodyPr>
            <a:lstStyle/>
            <a:p>
              <a:pPr algn="just">
                <a:lnSpc>
                  <a:spcPct val="150000"/>
                </a:lnSpc>
              </a:pPr>
              <a:r>
                <a:rPr kumimoji="1" lang="zh-CN" altLang="en-US" sz="2000" dirty="0" smtClean="0">
                  <a:solidFill>
                    <a:prstClr val="black"/>
                  </a:solidFill>
                </a:rPr>
                <a:t>日商的做法是否合理？</a:t>
              </a:r>
              <a:endParaRPr kumimoji="1" lang="zh-CN" altLang="en-US" sz="2000" dirty="0">
                <a:solidFill>
                  <a:prstClr val="black"/>
                </a:solidFill>
              </a:endParaRPr>
            </a:p>
          </p:txBody>
        </p:sp>
      </p:grpSp>
      <p:cxnSp>
        <p:nvCxnSpPr>
          <p:cNvPr id="20" name="直接连接符 19"/>
          <p:cNvCxnSpPr/>
          <p:nvPr/>
        </p:nvCxnSpPr>
        <p:spPr>
          <a:xfrm>
            <a:off x="2611753" y="1175643"/>
            <a:ext cx="805270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269092" y="3886214"/>
            <a:ext cx="9837057" cy="5996"/>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6048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anim calcmode="lin" valueType="num">
                                      <p:cBhvr>
                                        <p:cTn id="13" dur="1000" fill="hold"/>
                                        <p:tgtEl>
                                          <p:spTgt spid="20"/>
                                        </p:tgtEl>
                                        <p:attrNameLst>
                                          <p:attrName>ppt_x</p:attrName>
                                        </p:attrNameLst>
                                      </p:cBhvr>
                                      <p:tavLst>
                                        <p:tav tm="0">
                                          <p:val>
                                            <p:strVal val="#ppt_x"/>
                                          </p:val>
                                        </p:tav>
                                        <p:tav tm="100000">
                                          <p:val>
                                            <p:strVal val="#ppt_x"/>
                                          </p:val>
                                        </p:tav>
                                      </p:tavLst>
                                    </p:anim>
                                    <p:anim calcmode="lin" valueType="num">
                                      <p:cBhvr>
                                        <p:cTn id="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anim calcmode="lin" valueType="num">
                                      <p:cBhvr>
                                        <p:cTn id="32" dur="1000" fill="hold"/>
                                        <p:tgtEl>
                                          <p:spTgt spid="21"/>
                                        </p:tgtEl>
                                        <p:attrNameLst>
                                          <p:attrName>ppt_x</p:attrName>
                                        </p:attrNameLst>
                                      </p:cBhvr>
                                      <p:tavLst>
                                        <p:tav tm="0">
                                          <p:val>
                                            <p:strVal val="#ppt_x"/>
                                          </p:val>
                                        </p:tav>
                                        <p:tav tm="100000">
                                          <p:val>
                                            <p:strVal val="#ppt_x"/>
                                          </p:val>
                                        </p:tav>
                                      </p:tavLst>
                                    </p:anim>
                                    <p:anim calcmode="lin" valueType="num">
                                      <p:cBhvr>
                                        <p:cTn id="3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20663" y="228600"/>
            <a:ext cx="7571303" cy="830997"/>
          </a:xfrm>
          <a:prstGeom prst="rect">
            <a:avLst/>
          </a:prstGeom>
          <a:noFill/>
        </p:spPr>
        <p:txBody>
          <a:bodyPr wrap="none">
            <a:spAutoFit/>
          </a:bodyPr>
          <a:lstStyle/>
          <a:p>
            <a:pPr>
              <a:defRPr/>
            </a:pPr>
            <a:r>
              <a:rPr lang="en-US" altLang="zh-CN" sz="4800" dirty="0" smtClean="0">
                <a:solidFill>
                  <a:srgbClr val="E7E6E6">
                    <a:lumMod val="25000"/>
                  </a:srgbClr>
                </a:solidFill>
                <a:latin typeface="Arial Black" panose="020B0A04020102020204" pitchFamily="34" charset="0"/>
              </a:rPr>
              <a:t>《</a:t>
            </a:r>
            <a:r>
              <a:rPr lang="zh-CN" altLang="en-US" sz="4800" dirty="0" smtClean="0">
                <a:solidFill>
                  <a:srgbClr val="E7E6E6">
                    <a:lumMod val="25000"/>
                  </a:srgbClr>
                </a:solidFill>
                <a:latin typeface="Arial Black" panose="020B0A04020102020204" pitchFamily="34" charset="0"/>
              </a:rPr>
              <a:t>公约</a:t>
            </a:r>
            <a:r>
              <a:rPr lang="en-US" altLang="zh-CN" sz="4800" dirty="0" smtClean="0">
                <a:solidFill>
                  <a:srgbClr val="E7E6E6">
                    <a:lumMod val="25000"/>
                  </a:srgbClr>
                </a:solidFill>
                <a:latin typeface="Arial Black" panose="020B0A04020102020204" pitchFamily="34" charset="0"/>
              </a:rPr>
              <a:t>》</a:t>
            </a:r>
            <a:r>
              <a:rPr lang="zh-CN" altLang="en-US" sz="4800" dirty="0" smtClean="0">
                <a:solidFill>
                  <a:srgbClr val="E7E6E6">
                    <a:lumMod val="25000"/>
                  </a:srgbClr>
                </a:solidFill>
                <a:latin typeface="Arial Black" panose="020B0A04020102020204" pitchFamily="34" charset="0"/>
              </a:rPr>
              <a:t>对逾期接受的规定</a:t>
            </a:r>
            <a:endParaRPr lang="zh-CN" altLang="en-US" sz="4800" dirty="0">
              <a:solidFill>
                <a:srgbClr val="E7E6E6">
                  <a:lumMod val="25000"/>
                </a:srgbClr>
              </a:solidFill>
              <a:latin typeface="Times New Roman" panose="02020603050405020304" pitchFamily="18" charset="0"/>
              <a:cs typeface="Times New Roman" panose="02020603050405020304" pitchFamily="18" charset="0"/>
            </a:endParaRPr>
          </a:p>
        </p:txBody>
      </p:sp>
      <p:sp>
        <p:nvSpPr>
          <p:cNvPr id="6" name="Freeform 92"/>
          <p:cNvSpPr>
            <a:spLocks noEditPoints="1"/>
          </p:cNvSpPr>
          <p:nvPr/>
        </p:nvSpPr>
        <p:spPr bwMode="auto">
          <a:xfrm rot="-1309184">
            <a:off x="427429" y="2804710"/>
            <a:ext cx="2373312" cy="1570037"/>
          </a:xfrm>
          <a:custGeom>
            <a:avLst/>
            <a:gdLst>
              <a:gd name="T0" fmla="*/ 2147483646 w 254"/>
              <a:gd name="T1" fmla="*/ 2147483646 h 168"/>
              <a:gd name="T2" fmla="*/ 2147483646 w 254"/>
              <a:gd name="T3" fmla="*/ 2147483646 h 168"/>
              <a:gd name="T4" fmla="*/ 2147483646 w 254"/>
              <a:gd name="T5" fmla="*/ 0 h 168"/>
              <a:gd name="T6" fmla="*/ 2147483646 w 254"/>
              <a:gd name="T7" fmla="*/ 2147483646 h 168"/>
              <a:gd name="T8" fmla="*/ 2147483646 w 254"/>
              <a:gd name="T9" fmla="*/ 2147483646 h 168"/>
              <a:gd name="T10" fmla="*/ 2147483646 w 254"/>
              <a:gd name="T11" fmla="*/ 2147483646 h 168"/>
              <a:gd name="T12" fmla="*/ 2147483646 w 254"/>
              <a:gd name="T13" fmla="*/ 2147483646 h 168"/>
              <a:gd name="T14" fmla="*/ 2147483646 w 254"/>
              <a:gd name="T15" fmla="*/ 2147483646 h 168"/>
              <a:gd name="T16" fmla="*/ 2147483646 w 254"/>
              <a:gd name="T17" fmla="*/ 2147483646 h 168"/>
              <a:gd name="T18" fmla="*/ 1920588720 w 254"/>
              <a:gd name="T19" fmla="*/ 2147483646 h 168"/>
              <a:gd name="T20" fmla="*/ 0 w 254"/>
              <a:gd name="T21" fmla="*/ 2147483646 h 168"/>
              <a:gd name="T22" fmla="*/ 0 w 254"/>
              <a:gd name="T23" fmla="*/ 2147483646 h 168"/>
              <a:gd name="T24" fmla="*/ 2147483646 w 254"/>
              <a:gd name="T25" fmla="*/ 2147483646 h 168"/>
              <a:gd name="T26" fmla="*/ 2147483646 w 254"/>
              <a:gd name="T27" fmla="*/ 2147483646 h 168"/>
              <a:gd name="T28" fmla="*/ 2147483646 w 254"/>
              <a:gd name="T29" fmla="*/ 2147483646 h 168"/>
              <a:gd name="T30" fmla="*/ 2147483646 w 254"/>
              <a:gd name="T31" fmla="*/ 2147483646 h 168"/>
              <a:gd name="T32" fmla="*/ 2147483646 w 254"/>
              <a:gd name="T33" fmla="*/ 2147483646 h 168"/>
              <a:gd name="T34" fmla="*/ 2147483646 w 254"/>
              <a:gd name="T35" fmla="*/ 2147483646 h 168"/>
              <a:gd name="T36" fmla="*/ 2147483646 w 254"/>
              <a:gd name="T37" fmla="*/ 2147483646 h 168"/>
              <a:gd name="T38" fmla="*/ 2147483646 w 254"/>
              <a:gd name="T39" fmla="*/ 2147483646 h 168"/>
              <a:gd name="T40" fmla="*/ 2147483646 w 254"/>
              <a:gd name="T41" fmla="*/ 2147483646 h 168"/>
              <a:gd name="T42" fmla="*/ 2147483646 w 254"/>
              <a:gd name="T43" fmla="*/ 1920940270 h 168"/>
              <a:gd name="T44" fmla="*/ 2147483646 w 254"/>
              <a:gd name="T45" fmla="*/ 2147483646 h 168"/>
              <a:gd name="T46" fmla="*/ 2147483646 w 254"/>
              <a:gd name="T47" fmla="*/ 2147483646 h 168"/>
              <a:gd name="T48" fmla="*/ 2147483646 w 254"/>
              <a:gd name="T49" fmla="*/ 2147483646 h 168"/>
              <a:gd name="T50" fmla="*/ 2147483646 w 254"/>
              <a:gd name="T51" fmla="*/ 2147483646 h 168"/>
              <a:gd name="T52" fmla="*/ 2147483646 w 254"/>
              <a:gd name="T53" fmla="*/ 2147483646 h 168"/>
              <a:gd name="T54" fmla="*/ 2147483646 w 254"/>
              <a:gd name="T55" fmla="*/ 2147483646 h 168"/>
              <a:gd name="T56" fmla="*/ 2147483646 w 254"/>
              <a:gd name="T57" fmla="*/ 2147483646 h 168"/>
              <a:gd name="T58" fmla="*/ 2147483646 w 254"/>
              <a:gd name="T59" fmla="*/ 2147483646 h 168"/>
              <a:gd name="T60" fmla="*/ 2147483646 w 254"/>
              <a:gd name="T61" fmla="*/ 2147483646 h 1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4" h="168">
                <a:moveTo>
                  <a:pt x="67" y="50"/>
                </a:moveTo>
                <a:lnTo>
                  <a:pt x="90" y="41"/>
                </a:lnTo>
                <a:lnTo>
                  <a:pt x="187" y="0"/>
                </a:lnTo>
                <a:lnTo>
                  <a:pt x="187" y="79"/>
                </a:lnTo>
                <a:lnTo>
                  <a:pt x="187" y="157"/>
                </a:lnTo>
                <a:lnTo>
                  <a:pt x="90" y="116"/>
                </a:lnTo>
                <a:lnTo>
                  <a:pt x="67" y="109"/>
                </a:lnTo>
                <a:lnTo>
                  <a:pt x="83" y="168"/>
                </a:lnTo>
                <a:lnTo>
                  <a:pt x="36" y="168"/>
                </a:lnTo>
                <a:lnTo>
                  <a:pt x="22" y="107"/>
                </a:lnTo>
                <a:lnTo>
                  <a:pt x="0" y="107"/>
                </a:lnTo>
                <a:lnTo>
                  <a:pt x="0" y="50"/>
                </a:lnTo>
                <a:lnTo>
                  <a:pt x="67" y="50"/>
                </a:lnTo>
                <a:close/>
                <a:moveTo>
                  <a:pt x="211" y="109"/>
                </a:moveTo>
                <a:lnTo>
                  <a:pt x="249" y="121"/>
                </a:lnTo>
                <a:lnTo>
                  <a:pt x="242" y="135"/>
                </a:lnTo>
                <a:lnTo>
                  <a:pt x="206" y="124"/>
                </a:lnTo>
                <a:lnTo>
                  <a:pt x="211" y="109"/>
                </a:lnTo>
                <a:close/>
                <a:moveTo>
                  <a:pt x="209" y="34"/>
                </a:moveTo>
                <a:lnTo>
                  <a:pt x="244" y="22"/>
                </a:lnTo>
                <a:lnTo>
                  <a:pt x="249" y="36"/>
                </a:lnTo>
                <a:lnTo>
                  <a:pt x="213" y="50"/>
                </a:lnTo>
                <a:lnTo>
                  <a:pt x="209" y="34"/>
                </a:lnTo>
                <a:close/>
                <a:moveTo>
                  <a:pt x="216" y="71"/>
                </a:moveTo>
                <a:lnTo>
                  <a:pt x="254" y="71"/>
                </a:lnTo>
                <a:lnTo>
                  <a:pt x="254" y="88"/>
                </a:lnTo>
                <a:lnTo>
                  <a:pt x="216" y="88"/>
                </a:lnTo>
                <a:lnTo>
                  <a:pt x="216" y="71"/>
                </a:lnTo>
                <a:close/>
              </a:path>
            </a:pathLst>
          </a:custGeom>
          <a:solidFill>
            <a:schemeClr val="accent1"/>
          </a:solidFill>
          <a:ln>
            <a:noFill/>
          </a:ln>
        </p:spPr>
        <p:txBody>
          <a:bodyPr/>
          <a:lstStyle/>
          <a:p>
            <a:endParaRPr lang="zh-CN" altLang="en-US">
              <a:solidFill>
                <a:prstClr val="black"/>
              </a:solidFill>
            </a:endParaRPr>
          </a:p>
        </p:txBody>
      </p:sp>
      <p:sp>
        <p:nvSpPr>
          <p:cNvPr id="11" name="文本框 10"/>
          <p:cNvSpPr txBox="1"/>
          <p:nvPr/>
        </p:nvSpPr>
        <p:spPr>
          <a:xfrm>
            <a:off x="3007509" y="1432438"/>
            <a:ext cx="8712266" cy="3234219"/>
          </a:xfrm>
          <a:prstGeom prst="rect">
            <a:avLst/>
          </a:prstGeom>
          <a:noFill/>
        </p:spPr>
        <p:txBody>
          <a:bodyPr wrap="square">
            <a:spAutoFit/>
          </a:bodyPr>
          <a:lstStyle/>
          <a:p>
            <a:pPr>
              <a:lnSpc>
                <a:spcPts val="3500"/>
              </a:lnSpc>
              <a:defRPr/>
            </a:pPr>
            <a:r>
              <a:rPr lang="en-US" altLang="zh-CN" sz="2300" dirty="0">
                <a:solidFill>
                  <a:prstClr val="black"/>
                </a:solidFill>
              </a:rPr>
              <a:t>《</a:t>
            </a:r>
            <a:r>
              <a:rPr lang="zh-CN" altLang="en-US" sz="2300" dirty="0">
                <a:solidFill>
                  <a:prstClr val="black"/>
                </a:solidFill>
              </a:rPr>
              <a:t>公约</a:t>
            </a:r>
            <a:r>
              <a:rPr lang="en-US" altLang="zh-CN" sz="2300" dirty="0">
                <a:solidFill>
                  <a:prstClr val="black"/>
                </a:solidFill>
              </a:rPr>
              <a:t>》</a:t>
            </a:r>
            <a:r>
              <a:rPr lang="zh-CN" altLang="en-US" sz="2300" dirty="0">
                <a:solidFill>
                  <a:prstClr val="black"/>
                </a:solidFill>
              </a:rPr>
              <a:t>第二十一条</a:t>
            </a:r>
          </a:p>
          <a:p>
            <a:pPr>
              <a:lnSpc>
                <a:spcPts val="3500"/>
              </a:lnSpc>
              <a:defRPr/>
            </a:pPr>
            <a:r>
              <a:rPr lang="zh-CN" altLang="en-US" sz="2300" dirty="0" smtClean="0">
                <a:solidFill>
                  <a:prstClr val="black"/>
                </a:solidFill>
              </a:rPr>
              <a:t>（</a:t>
            </a:r>
            <a:r>
              <a:rPr lang="en-US" altLang="zh-CN" sz="2300" dirty="0">
                <a:solidFill>
                  <a:prstClr val="black"/>
                </a:solidFill>
              </a:rPr>
              <a:t>1</a:t>
            </a:r>
            <a:r>
              <a:rPr lang="zh-CN" altLang="en-US" sz="2300" dirty="0">
                <a:solidFill>
                  <a:prstClr val="black"/>
                </a:solidFill>
              </a:rPr>
              <a:t>）逾期接受仍有接受的效力，如果发价人毫不迟延地用口头或书面将此种意见通知被发价人。</a:t>
            </a:r>
          </a:p>
          <a:p>
            <a:pPr>
              <a:lnSpc>
                <a:spcPts val="3500"/>
              </a:lnSpc>
              <a:defRPr/>
            </a:pPr>
            <a:r>
              <a:rPr lang="zh-CN" altLang="en-US" sz="2300" dirty="0">
                <a:solidFill>
                  <a:prstClr val="black"/>
                </a:solidFill>
              </a:rPr>
              <a:t>（</a:t>
            </a:r>
            <a:r>
              <a:rPr lang="en-US" altLang="zh-CN" sz="2300" dirty="0">
                <a:solidFill>
                  <a:prstClr val="black"/>
                </a:solidFill>
              </a:rPr>
              <a:t>2</a:t>
            </a:r>
            <a:r>
              <a:rPr lang="zh-CN" altLang="en-US" sz="2300" dirty="0">
                <a:solidFill>
                  <a:prstClr val="black"/>
                </a:solidFill>
              </a:rPr>
              <a:t>）如果载有逾期接受的信件或其它书面文件表明，它是在传递正常、能及时送达发价人的情况下寄发的，则该项逾期接受具有接受的效力，除非发价人毫不迟延地用口头或书面通知被发价人：他认为他的发价已经失效。</a:t>
            </a:r>
          </a:p>
        </p:txBody>
      </p:sp>
    </p:spTree>
    <p:extLst>
      <p:ext uri="{BB962C8B-B14F-4D97-AF65-F5344CB8AC3E}">
        <p14:creationId xmlns:p14="http://schemas.microsoft.com/office/powerpoint/2010/main" val="2197313370"/>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文本框 8"/>
          <p:cNvSpPr txBox="1">
            <a:spLocks noChangeArrowheads="1"/>
          </p:cNvSpPr>
          <p:nvPr/>
        </p:nvSpPr>
        <p:spPr bwMode="auto">
          <a:xfrm>
            <a:off x="412750" y="234950"/>
            <a:ext cx="3986213" cy="584200"/>
          </a:xfrm>
          <a:prstGeom prst="rect">
            <a:avLst/>
          </a:prstGeom>
          <a:noFill/>
          <a:ln w="9525">
            <a:noFill/>
            <a:miter lim="800000"/>
            <a:headEnd/>
            <a:tailEnd/>
          </a:ln>
        </p:spPr>
        <p:txBody>
          <a:bodyPr>
            <a:spAutoFit/>
          </a:bodyPr>
          <a:lstStyle/>
          <a:p>
            <a:pPr marL="285750" indent="-285750">
              <a:buClr>
                <a:srgbClr val="036EB8"/>
              </a:buClr>
              <a:buFont typeface="Wingdings" pitchFamily="2" charset="2"/>
              <a:buChar char="n"/>
            </a:pPr>
            <a:r>
              <a:rPr lang="zh-CN" altLang="en-US" sz="3200">
                <a:solidFill>
                  <a:srgbClr val="036EB8"/>
                </a:solidFill>
              </a:rPr>
              <a:t>案例解决</a:t>
            </a:r>
          </a:p>
        </p:txBody>
      </p:sp>
      <p:sp>
        <p:nvSpPr>
          <p:cNvPr id="171015" name="文本框 7"/>
          <p:cNvSpPr txBox="1">
            <a:spLocks noChangeArrowheads="1"/>
          </p:cNvSpPr>
          <p:nvPr/>
        </p:nvSpPr>
        <p:spPr bwMode="auto">
          <a:xfrm>
            <a:off x="653670" y="1630364"/>
            <a:ext cx="7091363" cy="400110"/>
          </a:xfrm>
          <a:prstGeom prst="rect">
            <a:avLst/>
          </a:prstGeom>
          <a:noFill/>
          <a:ln w="9525">
            <a:noFill/>
            <a:miter lim="800000"/>
            <a:headEnd/>
            <a:tailEnd/>
          </a:ln>
        </p:spPr>
        <p:txBody>
          <a:bodyPr wrap="square">
            <a:spAutoFit/>
          </a:bodyPr>
          <a:lstStyle/>
          <a:p>
            <a:pPr marL="285750" indent="-285750">
              <a:buFont typeface="Arial" charset="0"/>
              <a:buChar char="•"/>
            </a:pPr>
            <a:r>
              <a:rPr lang="zh-CN" altLang="en-US" sz="2000" dirty="0">
                <a:solidFill>
                  <a:srgbClr val="036EB8"/>
                </a:solidFill>
              </a:rPr>
              <a:t>讨论点：日商的做法是否合理</a:t>
            </a:r>
            <a:r>
              <a:rPr lang="zh-CN" altLang="en-US" sz="2000" dirty="0" smtClean="0">
                <a:solidFill>
                  <a:srgbClr val="036EB8"/>
                </a:solidFill>
              </a:rPr>
              <a:t>？</a:t>
            </a:r>
            <a:endParaRPr lang="zh-CN" altLang="en-US" sz="2000" dirty="0">
              <a:solidFill>
                <a:srgbClr val="036EB8"/>
              </a:solidFill>
            </a:endParaRPr>
          </a:p>
        </p:txBody>
      </p:sp>
      <p:cxnSp>
        <p:nvCxnSpPr>
          <p:cNvPr id="12" name="直接连接符 11"/>
          <p:cNvCxnSpPr/>
          <p:nvPr/>
        </p:nvCxnSpPr>
        <p:spPr bwMode="auto">
          <a:xfrm>
            <a:off x="795338" y="2038351"/>
            <a:ext cx="9766300"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71017" name="文本框 12"/>
          <p:cNvSpPr txBox="1">
            <a:spLocks noChangeArrowheads="1"/>
          </p:cNvSpPr>
          <p:nvPr/>
        </p:nvSpPr>
        <p:spPr bwMode="auto">
          <a:xfrm>
            <a:off x="653670" y="2167140"/>
            <a:ext cx="9766300" cy="2862322"/>
          </a:xfrm>
          <a:prstGeom prst="rect">
            <a:avLst/>
          </a:prstGeom>
          <a:noFill/>
          <a:ln w="9525">
            <a:noFill/>
            <a:miter lim="800000"/>
            <a:headEnd/>
            <a:tailEnd/>
          </a:ln>
        </p:spPr>
        <p:txBody>
          <a:bodyPr>
            <a:spAutoFit/>
          </a:bodyPr>
          <a:lstStyle/>
          <a:p>
            <a:pPr>
              <a:lnSpc>
                <a:spcPct val="150000"/>
              </a:lnSpc>
            </a:pPr>
            <a:r>
              <a:rPr kumimoji="1" lang="zh-CN" altLang="en-US" sz="2000" dirty="0" smtClean="0">
                <a:solidFill>
                  <a:prstClr val="black"/>
                </a:solidFill>
                <a:latin typeface="Times New Roman" panose="02020603050405020304" pitchFamily="18" charset="0"/>
                <a:cs typeface="Times New Roman" panose="02020603050405020304" pitchFamily="18" charset="0"/>
              </a:rPr>
              <a:t>日商的做法不合理。</a:t>
            </a:r>
            <a:endParaRPr kumimoji="1" lang="en-US" altLang="zh-CN" sz="2000" dirty="0" smtClean="0">
              <a:solidFill>
                <a:prstClr val="black"/>
              </a:solidFill>
              <a:latin typeface="Times New Roman" panose="02020603050405020304" pitchFamily="18" charset="0"/>
              <a:cs typeface="Times New Roman" panose="02020603050405020304" pitchFamily="18" charset="0"/>
            </a:endParaRPr>
          </a:p>
          <a:p>
            <a:pPr>
              <a:lnSpc>
                <a:spcPct val="150000"/>
              </a:lnSpc>
            </a:pPr>
            <a:r>
              <a:rPr kumimoji="1" lang="zh-CN" altLang="en-US" sz="2000" dirty="0" smtClean="0">
                <a:solidFill>
                  <a:prstClr val="black"/>
                </a:solidFill>
                <a:latin typeface="Times New Roman" panose="02020603050405020304" pitchFamily="18" charset="0"/>
                <a:cs typeface="Times New Roman" panose="02020603050405020304" pitchFamily="18" charset="0"/>
              </a:rPr>
              <a:t>根据</a:t>
            </a:r>
            <a:r>
              <a:rPr kumimoji="1" lang="en-US" altLang="zh-CN" sz="2000" dirty="0" smtClean="0">
                <a:solidFill>
                  <a:prstClr val="black"/>
                </a:solidFill>
                <a:latin typeface="Times New Roman" panose="02020603050405020304" pitchFamily="18" charset="0"/>
                <a:cs typeface="Times New Roman" panose="02020603050405020304" pitchFamily="18" charset="0"/>
              </a:rPr>
              <a:t>《</a:t>
            </a:r>
            <a:r>
              <a:rPr kumimoji="1" lang="zh-CN" altLang="en-US" sz="2000" dirty="0" smtClean="0">
                <a:solidFill>
                  <a:prstClr val="black"/>
                </a:solidFill>
                <a:latin typeface="Times New Roman" panose="02020603050405020304" pitchFamily="18" charset="0"/>
                <a:cs typeface="Times New Roman" panose="02020603050405020304" pitchFamily="18" charset="0"/>
              </a:rPr>
              <a:t>公约</a:t>
            </a:r>
            <a:r>
              <a:rPr kumimoji="1" lang="en-US" altLang="zh-CN" sz="2000" dirty="0" smtClean="0">
                <a:solidFill>
                  <a:prstClr val="black"/>
                </a:solidFill>
                <a:latin typeface="Times New Roman" panose="02020603050405020304" pitchFamily="18" charset="0"/>
                <a:cs typeface="Times New Roman" panose="02020603050405020304" pitchFamily="18" charset="0"/>
              </a:rPr>
              <a:t>》</a:t>
            </a:r>
            <a:r>
              <a:rPr kumimoji="1" lang="zh-CN" altLang="en-US" sz="2000" dirty="0" smtClean="0">
                <a:solidFill>
                  <a:prstClr val="black"/>
                </a:solidFill>
                <a:latin typeface="Times New Roman" panose="02020603050405020304" pitchFamily="18" charset="0"/>
                <a:cs typeface="Times New Roman" panose="02020603050405020304" pitchFamily="18" charset="0"/>
              </a:rPr>
              <a:t>的规定，逾期接受是否有效，关键是要看发盘人如何表态。只要发盘人毫不迟延地用口头或书面通知受盘人，认为该逾期的接受有效，愿意承受逾期接受的约束，合同仍可于几首通知送达发盘人是订立。本案例中，日商的接受虽属于逾期接受，但我方立即通知其接受有效，合同便于</a:t>
            </a:r>
            <a:r>
              <a:rPr kumimoji="1" lang="en-US" altLang="zh-CN" sz="2000" dirty="0" smtClean="0">
                <a:solidFill>
                  <a:prstClr val="black"/>
                </a:solidFill>
                <a:latin typeface="Times New Roman" panose="02020603050405020304" pitchFamily="18" charset="0"/>
                <a:cs typeface="Times New Roman" panose="02020603050405020304" pitchFamily="18" charset="0"/>
              </a:rPr>
              <a:t>10</a:t>
            </a:r>
            <a:r>
              <a:rPr kumimoji="1" lang="zh-CN" altLang="en-US" sz="2000" dirty="0" smtClean="0">
                <a:solidFill>
                  <a:prstClr val="black"/>
                </a:solidFill>
                <a:latin typeface="Times New Roman" panose="02020603050405020304" pitchFamily="18" charset="0"/>
                <a:cs typeface="Times New Roman" panose="02020603050405020304" pitchFamily="18" charset="0"/>
              </a:rPr>
              <a:t>月</a:t>
            </a:r>
            <a:r>
              <a:rPr kumimoji="1" lang="en-US" altLang="zh-CN" sz="2000" dirty="0" smtClean="0">
                <a:solidFill>
                  <a:prstClr val="black"/>
                </a:solidFill>
                <a:latin typeface="Times New Roman" panose="02020603050405020304" pitchFamily="18" charset="0"/>
                <a:cs typeface="Times New Roman" panose="02020603050405020304" pitchFamily="18" charset="0"/>
              </a:rPr>
              <a:t>7</a:t>
            </a:r>
            <a:r>
              <a:rPr kumimoji="1" lang="zh-CN" altLang="en-US" sz="2000" dirty="0" smtClean="0">
                <a:solidFill>
                  <a:prstClr val="black"/>
                </a:solidFill>
                <a:latin typeface="Times New Roman" panose="02020603050405020304" pitchFamily="18" charset="0"/>
                <a:cs typeface="Times New Roman" panose="02020603050405020304" pitchFamily="18" charset="0"/>
              </a:rPr>
              <a:t>日接受通知送达我方时成立，日商以逾期接受无效为由而不承认合同成立的做法是完全不合理。</a:t>
            </a:r>
            <a:endParaRPr kumimoji="1" lang="zh-CN" altLang="en-US"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502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1015"/>
                                        </p:tgtEl>
                                        <p:attrNameLst>
                                          <p:attrName>style.visibility</p:attrName>
                                        </p:attrNameLst>
                                      </p:cBhvr>
                                      <p:to>
                                        <p:strVal val="visible"/>
                                      </p:to>
                                    </p:set>
                                    <p:animEffect transition="in" filter="fade">
                                      <p:cBhvr>
                                        <p:cTn id="7" dur="1000"/>
                                        <p:tgtEl>
                                          <p:spTgt spid="171015"/>
                                        </p:tgtEl>
                                      </p:cBhvr>
                                    </p:animEffect>
                                    <p:anim calcmode="lin" valueType="num">
                                      <p:cBhvr>
                                        <p:cTn id="8" dur="1000" fill="hold"/>
                                        <p:tgtEl>
                                          <p:spTgt spid="171015"/>
                                        </p:tgtEl>
                                        <p:attrNameLst>
                                          <p:attrName>ppt_x</p:attrName>
                                        </p:attrNameLst>
                                      </p:cBhvr>
                                      <p:tavLst>
                                        <p:tav tm="0">
                                          <p:val>
                                            <p:strVal val="#ppt_x"/>
                                          </p:val>
                                        </p:tav>
                                        <p:tav tm="100000">
                                          <p:val>
                                            <p:strVal val="#ppt_x"/>
                                          </p:val>
                                        </p:tav>
                                      </p:tavLst>
                                    </p:anim>
                                    <p:anim calcmode="lin" valueType="num">
                                      <p:cBhvr>
                                        <p:cTn id="9" dur="1000" fill="hold"/>
                                        <p:tgtEl>
                                          <p:spTgt spid="17101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71017"/>
                                        </p:tgtEl>
                                        <p:attrNameLst>
                                          <p:attrName>style.visibility</p:attrName>
                                        </p:attrNameLst>
                                      </p:cBhvr>
                                      <p:to>
                                        <p:strVal val="visible"/>
                                      </p:to>
                                    </p:set>
                                    <p:animEffect transition="in" filter="fade">
                                      <p:cBhvr>
                                        <p:cTn id="19" dur="1000"/>
                                        <p:tgtEl>
                                          <p:spTgt spid="171017"/>
                                        </p:tgtEl>
                                      </p:cBhvr>
                                    </p:animEffect>
                                    <p:anim calcmode="lin" valueType="num">
                                      <p:cBhvr>
                                        <p:cTn id="20" dur="1000" fill="hold"/>
                                        <p:tgtEl>
                                          <p:spTgt spid="171017"/>
                                        </p:tgtEl>
                                        <p:attrNameLst>
                                          <p:attrName>ppt_x</p:attrName>
                                        </p:attrNameLst>
                                      </p:cBhvr>
                                      <p:tavLst>
                                        <p:tav tm="0">
                                          <p:val>
                                            <p:strVal val="#ppt_x"/>
                                          </p:val>
                                        </p:tav>
                                        <p:tav tm="100000">
                                          <p:val>
                                            <p:strVal val="#ppt_x"/>
                                          </p:val>
                                        </p:tav>
                                      </p:tavLst>
                                    </p:anim>
                                    <p:anim calcmode="lin" valueType="num">
                                      <p:cBhvr>
                                        <p:cTn id="21" dur="1000" fill="hold"/>
                                        <p:tgtEl>
                                          <p:spTgt spid="1710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5" grpId="0"/>
      <p:bldP spid="1710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80992" y="2524068"/>
            <a:ext cx="5158384" cy="1323439"/>
          </a:xfrm>
          <a:prstGeom prst="rect">
            <a:avLst/>
          </a:prstGeom>
          <a:noFill/>
        </p:spPr>
        <p:txBody>
          <a:bodyPr wrap="square" rtlCol="0">
            <a:spAutoFit/>
          </a:bodyPr>
          <a:lstStyle/>
          <a:p>
            <a:pPr algn="ctr"/>
            <a:r>
              <a:rPr lang="zh-CN" altLang="en-US" sz="8000" dirty="0" smtClean="0">
                <a:solidFill>
                  <a:srgbClr val="00B0F0"/>
                </a:solidFill>
                <a:latin typeface="微软雅黑" panose="020B0503020204020204" pitchFamily="34" charset="-122"/>
                <a:ea typeface="微软雅黑" panose="020B0503020204020204" pitchFamily="34" charset="-122"/>
              </a:rPr>
              <a:t>拓展任务</a:t>
            </a:r>
            <a:endParaRPr lang="zh-CN" altLang="en-US" sz="80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ustDataLst>
      <p:tags r:id="rId1"/>
    </p:custDataLst>
    <p:extLst>
      <p:ext uri="{BB962C8B-B14F-4D97-AF65-F5344CB8AC3E}">
        <p14:creationId xmlns:p14="http://schemas.microsoft.com/office/powerpoint/2010/main" val="447593560"/>
      </p:ext>
    </p:extLst>
  </p:cSld>
  <p:clrMapOvr>
    <a:masterClrMapping/>
  </p:clrMapOvr>
  <mc:AlternateContent xmlns:mc="http://schemas.openxmlformats.org/markup-compatibility/2006" xmlns:p14="http://schemas.microsoft.com/office/powerpoint/2010/main">
    <mc:Choice Requires="p14">
      <p:transition p14:dur="10" advTm="5798"/>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6" name="组合 595"/>
          <p:cNvGrpSpPr/>
          <p:nvPr/>
        </p:nvGrpSpPr>
        <p:grpSpPr>
          <a:xfrm>
            <a:off x="306219" y="1851228"/>
            <a:ext cx="7124891" cy="4376625"/>
            <a:chOff x="649444" y="1250409"/>
            <a:chExt cx="5171699" cy="3282468"/>
          </a:xfrm>
        </p:grpSpPr>
        <p:sp>
          <p:nvSpPr>
            <p:cNvPr id="601" name="Oval 486"/>
            <p:cNvSpPr>
              <a:spLocks noChangeArrowheads="1"/>
            </p:cNvSpPr>
            <p:nvPr/>
          </p:nvSpPr>
          <p:spPr bwMode="auto">
            <a:xfrm>
              <a:off x="3292552" y="1863433"/>
              <a:ext cx="86127" cy="83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nvGrpSpPr>
            <p:cNvPr id="597" name="Group 482"/>
            <p:cNvGrpSpPr>
              <a:grpSpLocks/>
            </p:cNvGrpSpPr>
            <p:nvPr/>
          </p:nvGrpSpPr>
          <p:grpSpPr bwMode="auto">
            <a:xfrm>
              <a:off x="783195" y="1250409"/>
              <a:ext cx="5037948" cy="2683123"/>
              <a:chOff x="393" y="577"/>
              <a:chExt cx="4972" cy="2648"/>
            </a:xfrm>
          </p:grpSpPr>
          <p:sp>
            <p:nvSpPr>
              <p:cNvPr id="638" name="Freeform 284"/>
              <p:cNvSpPr>
                <a:spLocks/>
              </p:cNvSpPr>
              <p:nvPr/>
            </p:nvSpPr>
            <p:spPr bwMode="auto">
              <a:xfrm>
                <a:off x="1629" y="2958"/>
                <a:ext cx="14" cy="17"/>
              </a:xfrm>
              <a:custGeom>
                <a:avLst/>
                <a:gdLst>
                  <a:gd name="T0" fmla="*/ 3 w 6"/>
                  <a:gd name="T1" fmla="*/ 0 h 7"/>
                  <a:gd name="T2" fmla="*/ 0 w 6"/>
                  <a:gd name="T3" fmla="*/ 3 h 7"/>
                  <a:gd name="T4" fmla="*/ 3 w 6"/>
                  <a:gd name="T5" fmla="*/ 7 h 7"/>
                  <a:gd name="T6" fmla="*/ 6 w 6"/>
                  <a:gd name="T7" fmla="*/ 7 h 7"/>
                  <a:gd name="T8" fmla="*/ 6 w 6"/>
                  <a:gd name="T9" fmla="*/ 2 h 7"/>
                  <a:gd name="T10" fmla="*/ 3 w 6"/>
                  <a:gd name="T11" fmla="*/ 0 h 7"/>
                </a:gdLst>
                <a:ahLst/>
                <a:cxnLst>
                  <a:cxn ang="0">
                    <a:pos x="T0" y="T1"/>
                  </a:cxn>
                  <a:cxn ang="0">
                    <a:pos x="T2" y="T3"/>
                  </a:cxn>
                  <a:cxn ang="0">
                    <a:pos x="T4" y="T5"/>
                  </a:cxn>
                  <a:cxn ang="0">
                    <a:pos x="T6" y="T7"/>
                  </a:cxn>
                  <a:cxn ang="0">
                    <a:pos x="T8" y="T9"/>
                  </a:cxn>
                  <a:cxn ang="0">
                    <a:pos x="T10" y="T11"/>
                  </a:cxn>
                </a:cxnLst>
                <a:rect l="0" t="0" r="r" b="b"/>
                <a:pathLst>
                  <a:path w="6" h="7">
                    <a:moveTo>
                      <a:pt x="3" y="0"/>
                    </a:moveTo>
                    <a:cubicBezTo>
                      <a:pt x="2" y="1"/>
                      <a:pt x="0" y="2"/>
                      <a:pt x="0" y="3"/>
                    </a:cubicBezTo>
                    <a:cubicBezTo>
                      <a:pt x="0" y="5"/>
                      <a:pt x="2" y="7"/>
                      <a:pt x="3" y="7"/>
                    </a:cubicBezTo>
                    <a:cubicBezTo>
                      <a:pt x="4" y="7"/>
                      <a:pt x="5" y="7"/>
                      <a:pt x="6" y="7"/>
                    </a:cubicBezTo>
                    <a:cubicBezTo>
                      <a:pt x="6" y="5"/>
                      <a:pt x="6" y="3"/>
                      <a:pt x="6" y="2"/>
                    </a:cubicBezTo>
                    <a:lnTo>
                      <a:pt x="3"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9" name="Freeform 285"/>
              <p:cNvSpPr>
                <a:spLocks/>
              </p:cNvSpPr>
              <p:nvPr/>
            </p:nvSpPr>
            <p:spPr bwMode="auto">
              <a:xfrm>
                <a:off x="1513" y="894"/>
                <a:ext cx="28" cy="21"/>
              </a:xfrm>
              <a:custGeom>
                <a:avLst/>
                <a:gdLst>
                  <a:gd name="T0" fmla="*/ 12 w 12"/>
                  <a:gd name="T1" fmla="*/ 3 h 9"/>
                  <a:gd name="T2" fmla="*/ 0 w 12"/>
                  <a:gd name="T3" fmla="*/ 7 h 9"/>
                  <a:gd name="T4" fmla="*/ 4 w 12"/>
                  <a:gd name="T5" fmla="*/ 9 h 9"/>
                  <a:gd name="T6" fmla="*/ 12 w 12"/>
                  <a:gd name="T7" fmla="*/ 3 h 9"/>
                </a:gdLst>
                <a:ahLst/>
                <a:cxnLst>
                  <a:cxn ang="0">
                    <a:pos x="T0" y="T1"/>
                  </a:cxn>
                  <a:cxn ang="0">
                    <a:pos x="T2" y="T3"/>
                  </a:cxn>
                  <a:cxn ang="0">
                    <a:pos x="T4" y="T5"/>
                  </a:cxn>
                  <a:cxn ang="0">
                    <a:pos x="T6" y="T7"/>
                  </a:cxn>
                </a:cxnLst>
                <a:rect l="0" t="0" r="r" b="b"/>
                <a:pathLst>
                  <a:path w="12" h="9">
                    <a:moveTo>
                      <a:pt x="12" y="3"/>
                    </a:moveTo>
                    <a:cubicBezTo>
                      <a:pt x="8" y="0"/>
                      <a:pt x="1" y="5"/>
                      <a:pt x="0" y="7"/>
                    </a:cubicBezTo>
                    <a:cubicBezTo>
                      <a:pt x="1" y="8"/>
                      <a:pt x="3" y="9"/>
                      <a:pt x="4" y="9"/>
                    </a:cubicBezTo>
                    <a:cubicBezTo>
                      <a:pt x="8" y="9"/>
                      <a:pt x="12" y="5"/>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0" name="Freeform 286"/>
              <p:cNvSpPr>
                <a:spLocks/>
              </p:cNvSpPr>
              <p:nvPr/>
            </p:nvSpPr>
            <p:spPr bwMode="auto">
              <a:xfrm>
                <a:off x="1407" y="776"/>
                <a:ext cx="37" cy="30"/>
              </a:xfrm>
              <a:custGeom>
                <a:avLst/>
                <a:gdLst>
                  <a:gd name="T0" fmla="*/ 16 w 16"/>
                  <a:gd name="T1" fmla="*/ 10 h 13"/>
                  <a:gd name="T2" fmla="*/ 0 w 16"/>
                  <a:gd name="T3" fmla="*/ 10 h 13"/>
                  <a:gd name="T4" fmla="*/ 16 w 16"/>
                  <a:gd name="T5" fmla="*/ 10 h 13"/>
                </a:gdLst>
                <a:ahLst/>
                <a:cxnLst>
                  <a:cxn ang="0">
                    <a:pos x="T0" y="T1"/>
                  </a:cxn>
                  <a:cxn ang="0">
                    <a:pos x="T2" y="T3"/>
                  </a:cxn>
                  <a:cxn ang="0">
                    <a:pos x="T4" y="T5"/>
                  </a:cxn>
                </a:cxnLst>
                <a:rect l="0" t="0" r="r" b="b"/>
                <a:pathLst>
                  <a:path w="16" h="13">
                    <a:moveTo>
                      <a:pt x="16" y="10"/>
                    </a:moveTo>
                    <a:cubicBezTo>
                      <a:pt x="15" y="0"/>
                      <a:pt x="3" y="7"/>
                      <a:pt x="0" y="10"/>
                    </a:cubicBezTo>
                    <a:cubicBezTo>
                      <a:pt x="7" y="13"/>
                      <a:pt x="13" y="10"/>
                      <a:pt x="16"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1" name="Freeform 287"/>
              <p:cNvSpPr>
                <a:spLocks/>
              </p:cNvSpPr>
              <p:nvPr/>
            </p:nvSpPr>
            <p:spPr bwMode="auto">
              <a:xfrm>
                <a:off x="1388" y="724"/>
                <a:ext cx="19" cy="9"/>
              </a:xfrm>
              <a:custGeom>
                <a:avLst/>
                <a:gdLst>
                  <a:gd name="T0" fmla="*/ 8 w 8"/>
                  <a:gd name="T1" fmla="*/ 2 h 4"/>
                  <a:gd name="T2" fmla="*/ 8 w 8"/>
                  <a:gd name="T3" fmla="*/ 0 h 4"/>
                  <a:gd name="T4" fmla="*/ 3 w 8"/>
                  <a:gd name="T5" fmla="*/ 0 h 4"/>
                  <a:gd name="T6" fmla="*/ 0 w 8"/>
                  <a:gd name="T7" fmla="*/ 2 h 4"/>
                  <a:gd name="T8" fmla="*/ 3 w 8"/>
                  <a:gd name="T9" fmla="*/ 4 h 4"/>
                  <a:gd name="T10" fmla="*/ 8 w 8"/>
                  <a:gd name="T11" fmla="*/ 2 h 4"/>
                </a:gdLst>
                <a:ahLst/>
                <a:cxnLst>
                  <a:cxn ang="0">
                    <a:pos x="T0" y="T1"/>
                  </a:cxn>
                  <a:cxn ang="0">
                    <a:pos x="T2" y="T3"/>
                  </a:cxn>
                  <a:cxn ang="0">
                    <a:pos x="T4" y="T5"/>
                  </a:cxn>
                  <a:cxn ang="0">
                    <a:pos x="T6" y="T7"/>
                  </a:cxn>
                  <a:cxn ang="0">
                    <a:pos x="T8" y="T9"/>
                  </a:cxn>
                  <a:cxn ang="0">
                    <a:pos x="T10" y="T11"/>
                  </a:cxn>
                </a:cxnLst>
                <a:rect l="0" t="0" r="r" b="b"/>
                <a:pathLst>
                  <a:path w="8" h="4">
                    <a:moveTo>
                      <a:pt x="8" y="2"/>
                    </a:moveTo>
                    <a:cubicBezTo>
                      <a:pt x="8" y="0"/>
                      <a:pt x="8" y="0"/>
                      <a:pt x="8" y="0"/>
                    </a:cubicBezTo>
                    <a:cubicBezTo>
                      <a:pt x="7" y="0"/>
                      <a:pt x="3" y="0"/>
                      <a:pt x="3" y="0"/>
                    </a:cubicBezTo>
                    <a:cubicBezTo>
                      <a:pt x="3" y="0"/>
                      <a:pt x="0" y="1"/>
                      <a:pt x="0" y="2"/>
                    </a:cubicBezTo>
                    <a:cubicBezTo>
                      <a:pt x="0" y="3"/>
                      <a:pt x="3" y="4"/>
                      <a:pt x="3" y="4"/>
                    </a:cubicBezTo>
                    <a:cubicBezTo>
                      <a:pt x="6" y="4"/>
                      <a:pt x="8" y="2"/>
                      <a:pt x="8"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2" name="Freeform 288"/>
              <p:cNvSpPr>
                <a:spLocks/>
              </p:cNvSpPr>
              <p:nvPr/>
            </p:nvSpPr>
            <p:spPr bwMode="auto">
              <a:xfrm>
                <a:off x="1806" y="1184"/>
                <a:ext cx="23" cy="22"/>
              </a:xfrm>
              <a:custGeom>
                <a:avLst/>
                <a:gdLst>
                  <a:gd name="T0" fmla="*/ 5 w 10"/>
                  <a:gd name="T1" fmla="*/ 9 h 9"/>
                  <a:gd name="T2" fmla="*/ 10 w 10"/>
                  <a:gd name="T3" fmla="*/ 0 h 9"/>
                  <a:gd name="T4" fmla="*/ 0 w 10"/>
                  <a:gd name="T5" fmla="*/ 6 h 9"/>
                  <a:gd name="T6" fmla="*/ 5 w 10"/>
                  <a:gd name="T7" fmla="*/ 9 h 9"/>
                </a:gdLst>
                <a:ahLst/>
                <a:cxnLst>
                  <a:cxn ang="0">
                    <a:pos x="T0" y="T1"/>
                  </a:cxn>
                  <a:cxn ang="0">
                    <a:pos x="T2" y="T3"/>
                  </a:cxn>
                  <a:cxn ang="0">
                    <a:pos x="T4" y="T5"/>
                  </a:cxn>
                  <a:cxn ang="0">
                    <a:pos x="T6" y="T7"/>
                  </a:cxn>
                </a:cxnLst>
                <a:rect l="0" t="0" r="r" b="b"/>
                <a:pathLst>
                  <a:path w="10" h="9">
                    <a:moveTo>
                      <a:pt x="5" y="9"/>
                    </a:moveTo>
                    <a:cubicBezTo>
                      <a:pt x="8" y="9"/>
                      <a:pt x="10" y="2"/>
                      <a:pt x="10" y="0"/>
                    </a:cubicBezTo>
                    <a:cubicBezTo>
                      <a:pt x="7" y="0"/>
                      <a:pt x="0" y="3"/>
                      <a:pt x="0" y="6"/>
                    </a:cubicBezTo>
                    <a:cubicBezTo>
                      <a:pt x="0" y="9"/>
                      <a:pt x="3" y="9"/>
                      <a:pt x="5"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3" name="Freeform 289"/>
              <p:cNvSpPr>
                <a:spLocks/>
              </p:cNvSpPr>
              <p:nvPr/>
            </p:nvSpPr>
            <p:spPr bwMode="auto">
              <a:xfrm>
                <a:off x="1676" y="1147"/>
                <a:ext cx="28" cy="14"/>
              </a:xfrm>
              <a:custGeom>
                <a:avLst/>
                <a:gdLst>
                  <a:gd name="T0" fmla="*/ 12 w 12"/>
                  <a:gd name="T1" fmla="*/ 4 h 6"/>
                  <a:gd name="T2" fmla="*/ 9 w 12"/>
                  <a:gd name="T3" fmla="*/ 2 h 6"/>
                  <a:gd name="T4" fmla="*/ 4 w 12"/>
                  <a:gd name="T5" fmla="*/ 0 h 6"/>
                  <a:gd name="T6" fmla="*/ 0 w 12"/>
                  <a:gd name="T7" fmla="*/ 0 h 6"/>
                  <a:gd name="T8" fmla="*/ 8 w 12"/>
                  <a:gd name="T9" fmla="*/ 6 h 6"/>
                  <a:gd name="T10" fmla="*/ 12 w 12"/>
                  <a:gd name="T11" fmla="*/ 4 h 6"/>
                </a:gdLst>
                <a:ahLst/>
                <a:cxnLst>
                  <a:cxn ang="0">
                    <a:pos x="T0" y="T1"/>
                  </a:cxn>
                  <a:cxn ang="0">
                    <a:pos x="T2" y="T3"/>
                  </a:cxn>
                  <a:cxn ang="0">
                    <a:pos x="T4" y="T5"/>
                  </a:cxn>
                  <a:cxn ang="0">
                    <a:pos x="T6" y="T7"/>
                  </a:cxn>
                  <a:cxn ang="0">
                    <a:pos x="T8" y="T9"/>
                  </a:cxn>
                  <a:cxn ang="0">
                    <a:pos x="T10" y="T11"/>
                  </a:cxn>
                </a:cxnLst>
                <a:rect l="0" t="0" r="r" b="b"/>
                <a:pathLst>
                  <a:path w="12" h="6">
                    <a:moveTo>
                      <a:pt x="12" y="4"/>
                    </a:moveTo>
                    <a:cubicBezTo>
                      <a:pt x="11" y="3"/>
                      <a:pt x="10" y="2"/>
                      <a:pt x="9" y="2"/>
                    </a:cubicBezTo>
                    <a:cubicBezTo>
                      <a:pt x="7" y="2"/>
                      <a:pt x="5" y="0"/>
                      <a:pt x="4" y="0"/>
                    </a:cubicBezTo>
                    <a:cubicBezTo>
                      <a:pt x="2" y="0"/>
                      <a:pt x="1" y="0"/>
                      <a:pt x="0" y="0"/>
                    </a:cubicBezTo>
                    <a:cubicBezTo>
                      <a:pt x="3" y="4"/>
                      <a:pt x="4" y="6"/>
                      <a:pt x="8" y="6"/>
                    </a:cubicBezTo>
                    <a:cubicBezTo>
                      <a:pt x="9" y="6"/>
                      <a:pt x="11" y="5"/>
                      <a:pt x="12"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4" name="Freeform 290"/>
              <p:cNvSpPr>
                <a:spLocks/>
              </p:cNvSpPr>
              <p:nvPr/>
            </p:nvSpPr>
            <p:spPr bwMode="auto">
              <a:xfrm>
                <a:off x="1558" y="910"/>
                <a:ext cx="12" cy="12"/>
              </a:xfrm>
              <a:custGeom>
                <a:avLst/>
                <a:gdLst>
                  <a:gd name="T0" fmla="*/ 5 w 5"/>
                  <a:gd name="T1" fmla="*/ 1 h 5"/>
                  <a:gd name="T2" fmla="*/ 3 w 5"/>
                  <a:gd name="T3" fmla="*/ 1 h 5"/>
                  <a:gd name="T4" fmla="*/ 0 w 5"/>
                  <a:gd name="T5" fmla="*/ 3 h 5"/>
                  <a:gd name="T6" fmla="*/ 0 w 5"/>
                  <a:gd name="T7" fmla="*/ 5 h 5"/>
                  <a:gd name="T8" fmla="*/ 3 w 5"/>
                  <a:gd name="T9" fmla="*/ 5 h 5"/>
                  <a:gd name="T10" fmla="*/ 5 w 5"/>
                  <a:gd name="T11" fmla="*/ 1 h 5"/>
                </a:gdLst>
                <a:ahLst/>
                <a:cxnLst>
                  <a:cxn ang="0">
                    <a:pos x="T0" y="T1"/>
                  </a:cxn>
                  <a:cxn ang="0">
                    <a:pos x="T2" y="T3"/>
                  </a:cxn>
                  <a:cxn ang="0">
                    <a:pos x="T4" y="T5"/>
                  </a:cxn>
                  <a:cxn ang="0">
                    <a:pos x="T6" y="T7"/>
                  </a:cxn>
                  <a:cxn ang="0">
                    <a:pos x="T8" y="T9"/>
                  </a:cxn>
                  <a:cxn ang="0">
                    <a:pos x="T10" y="T11"/>
                  </a:cxn>
                </a:cxnLst>
                <a:rect l="0" t="0" r="r" b="b"/>
                <a:pathLst>
                  <a:path w="5" h="5">
                    <a:moveTo>
                      <a:pt x="5" y="1"/>
                    </a:moveTo>
                    <a:cubicBezTo>
                      <a:pt x="5" y="0"/>
                      <a:pt x="4" y="1"/>
                      <a:pt x="3" y="1"/>
                    </a:cubicBezTo>
                    <a:cubicBezTo>
                      <a:pt x="0" y="3"/>
                      <a:pt x="0" y="3"/>
                      <a:pt x="0" y="3"/>
                    </a:cubicBezTo>
                    <a:cubicBezTo>
                      <a:pt x="0" y="5"/>
                      <a:pt x="0" y="5"/>
                      <a:pt x="0" y="5"/>
                    </a:cubicBezTo>
                    <a:cubicBezTo>
                      <a:pt x="3" y="5"/>
                      <a:pt x="3" y="5"/>
                      <a:pt x="3" y="5"/>
                    </a:cubicBezTo>
                    <a:cubicBezTo>
                      <a:pt x="5" y="5"/>
                      <a:pt x="5" y="3"/>
                      <a:pt x="5"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5" name="Freeform 291"/>
              <p:cNvSpPr>
                <a:spLocks/>
              </p:cNvSpPr>
              <p:nvPr/>
            </p:nvSpPr>
            <p:spPr bwMode="auto">
              <a:xfrm>
                <a:off x="1454" y="679"/>
                <a:ext cx="33" cy="19"/>
              </a:xfrm>
              <a:custGeom>
                <a:avLst/>
                <a:gdLst>
                  <a:gd name="T0" fmla="*/ 5 w 14"/>
                  <a:gd name="T1" fmla="*/ 8 h 8"/>
                  <a:gd name="T2" fmla="*/ 14 w 14"/>
                  <a:gd name="T3" fmla="*/ 2 h 8"/>
                  <a:gd name="T4" fmla="*/ 4 w 14"/>
                  <a:gd name="T5" fmla="*/ 1 h 8"/>
                  <a:gd name="T6" fmla="*/ 0 w 14"/>
                  <a:gd name="T7" fmla="*/ 5 h 8"/>
                  <a:gd name="T8" fmla="*/ 5 w 14"/>
                  <a:gd name="T9" fmla="*/ 8 h 8"/>
                </a:gdLst>
                <a:ahLst/>
                <a:cxnLst>
                  <a:cxn ang="0">
                    <a:pos x="T0" y="T1"/>
                  </a:cxn>
                  <a:cxn ang="0">
                    <a:pos x="T2" y="T3"/>
                  </a:cxn>
                  <a:cxn ang="0">
                    <a:pos x="T4" y="T5"/>
                  </a:cxn>
                  <a:cxn ang="0">
                    <a:pos x="T6" y="T7"/>
                  </a:cxn>
                  <a:cxn ang="0">
                    <a:pos x="T8" y="T9"/>
                  </a:cxn>
                </a:cxnLst>
                <a:rect l="0" t="0" r="r" b="b"/>
                <a:pathLst>
                  <a:path w="14" h="8">
                    <a:moveTo>
                      <a:pt x="5" y="8"/>
                    </a:moveTo>
                    <a:cubicBezTo>
                      <a:pt x="11" y="8"/>
                      <a:pt x="13" y="5"/>
                      <a:pt x="14" y="2"/>
                    </a:cubicBezTo>
                    <a:cubicBezTo>
                      <a:pt x="8" y="0"/>
                      <a:pt x="7" y="1"/>
                      <a:pt x="4" y="1"/>
                    </a:cubicBezTo>
                    <a:cubicBezTo>
                      <a:pt x="3" y="1"/>
                      <a:pt x="0" y="2"/>
                      <a:pt x="0" y="5"/>
                    </a:cubicBezTo>
                    <a:cubicBezTo>
                      <a:pt x="2" y="7"/>
                      <a:pt x="4" y="8"/>
                      <a:pt x="5"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6" name="Freeform 292"/>
              <p:cNvSpPr>
                <a:spLocks/>
              </p:cNvSpPr>
              <p:nvPr/>
            </p:nvSpPr>
            <p:spPr bwMode="auto">
              <a:xfrm>
                <a:off x="1482" y="672"/>
                <a:ext cx="45" cy="31"/>
              </a:xfrm>
              <a:custGeom>
                <a:avLst/>
                <a:gdLst>
                  <a:gd name="T0" fmla="*/ 0 w 19"/>
                  <a:gd name="T1" fmla="*/ 12 h 13"/>
                  <a:gd name="T2" fmla="*/ 4 w 19"/>
                  <a:gd name="T3" fmla="*/ 13 h 13"/>
                  <a:gd name="T4" fmla="*/ 19 w 19"/>
                  <a:gd name="T5" fmla="*/ 2 h 13"/>
                  <a:gd name="T6" fmla="*/ 4 w 19"/>
                  <a:gd name="T7" fmla="*/ 3 h 13"/>
                  <a:gd name="T8" fmla="*/ 6 w 19"/>
                  <a:gd name="T9" fmla="*/ 7 h 13"/>
                  <a:gd name="T10" fmla="*/ 0 w 19"/>
                  <a:gd name="T11" fmla="*/ 12 h 13"/>
                </a:gdLst>
                <a:ahLst/>
                <a:cxnLst>
                  <a:cxn ang="0">
                    <a:pos x="T0" y="T1"/>
                  </a:cxn>
                  <a:cxn ang="0">
                    <a:pos x="T2" y="T3"/>
                  </a:cxn>
                  <a:cxn ang="0">
                    <a:pos x="T4" y="T5"/>
                  </a:cxn>
                  <a:cxn ang="0">
                    <a:pos x="T6" y="T7"/>
                  </a:cxn>
                  <a:cxn ang="0">
                    <a:pos x="T8" y="T9"/>
                  </a:cxn>
                  <a:cxn ang="0">
                    <a:pos x="T10" y="T11"/>
                  </a:cxn>
                </a:cxnLst>
                <a:rect l="0" t="0" r="r" b="b"/>
                <a:pathLst>
                  <a:path w="19" h="13">
                    <a:moveTo>
                      <a:pt x="0" y="12"/>
                    </a:moveTo>
                    <a:cubicBezTo>
                      <a:pt x="1" y="13"/>
                      <a:pt x="3" y="13"/>
                      <a:pt x="4" y="13"/>
                    </a:cubicBezTo>
                    <a:cubicBezTo>
                      <a:pt x="8" y="13"/>
                      <a:pt x="17" y="8"/>
                      <a:pt x="19" y="2"/>
                    </a:cubicBezTo>
                    <a:cubicBezTo>
                      <a:pt x="13" y="2"/>
                      <a:pt x="5" y="0"/>
                      <a:pt x="4" y="3"/>
                    </a:cubicBezTo>
                    <a:cubicBezTo>
                      <a:pt x="4" y="5"/>
                      <a:pt x="5" y="7"/>
                      <a:pt x="6" y="7"/>
                    </a:cubicBezTo>
                    <a:cubicBezTo>
                      <a:pt x="4" y="8"/>
                      <a:pt x="3" y="11"/>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7" name="Freeform 293"/>
              <p:cNvSpPr>
                <a:spLocks/>
              </p:cNvSpPr>
              <p:nvPr/>
            </p:nvSpPr>
            <p:spPr bwMode="auto">
              <a:xfrm>
                <a:off x="1527" y="691"/>
                <a:ext cx="24" cy="16"/>
              </a:xfrm>
              <a:custGeom>
                <a:avLst/>
                <a:gdLst>
                  <a:gd name="T0" fmla="*/ 6 w 10"/>
                  <a:gd name="T1" fmla="*/ 6 h 7"/>
                  <a:gd name="T2" fmla="*/ 10 w 10"/>
                  <a:gd name="T3" fmla="*/ 3 h 7"/>
                  <a:gd name="T4" fmla="*/ 9 w 10"/>
                  <a:gd name="T5" fmla="*/ 0 h 7"/>
                  <a:gd name="T6" fmla="*/ 0 w 10"/>
                  <a:gd name="T7" fmla="*/ 5 h 7"/>
                  <a:gd name="T8" fmla="*/ 6 w 10"/>
                  <a:gd name="T9" fmla="*/ 6 h 7"/>
                </a:gdLst>
                <a:ahLst/>
                <a:cxnLst>
                  <a:cxn ang="0">
                    <a:pos x="T0" y="T1"/>
                  </a:cxn>
                  <a:cxn ang="0">
                    <a:pos x="T2" y="T3"/>
                  </a:cxn>
                  <a:cxn ang="0">
                    <a:pos x="T4" y="T5"/>
                  </a:cxn>
                  <a:cxn ang="0">
                    <a:pos x="T6" y="T7"/>
                  </a:cxn>
                  <a:cxn ang="0">
                    <a:pos x="T8" y="T9"/>
                  </a:cxn>
                </a:cxnLst>
                <a:rect l="0" t="0" r="r" b="b"/>
                <a:pathLst>
                  <a:path w="10" h="7">
                    <a:moveTo>
                      <a:pt x="6" y="6"/>
                    </a:moveTo>
                    <a:cubicBezTo>
                      <a:pt x="10" y="6"/>
                      <a:pt x="10" y="6"/>
                      <a:pt x="10" y="3"/>
                    </a:cubicBezTo>
                    <a:cubicBezTo>
                      <a:pt x="10" y="2"/>
                      <a:pt x="10" y="0"/>
                      <a:pt x="9" y="0"/>
                    </a:cubicBezTo>
                    <a:cubicBezTo>
                      <a:pt x="0" y="5"/>
                      <a:pt x="0" y="5"/>
                      <a:pt x="0" y="5"/>
                    </a:cubicBezTo>
                    <a:cubicBezTo>
                      <a:pt x="2" y="7"/>
                      <a:pt x="4" y="6"/>
                      <a:pt x="6"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8" name="Freeform 294"/>
              <p:cNvSpPr>
                <a:spLocks/>
              </p:cNvSpPr>
              <p:nvPr/>
            </p:nvSpPr>
            <p:spPr bwMode="auto">
              <a:xfrm>
                <a:off x="1494" y="636"/>
                <a:ext cx="50" cy="26"/>
              </a:xfrm>
              <a:custGeom>
                <a:avLst/>
                <a:gdLst>
                  <a:gd name="T0" fmla="*/ 5 w 21"/>
                  <a:gd name="T1" fmla="*/ 6 h 11"/>
                  <a:gd name="T2" fmla="*/ 4 w 21"/>
                  <a:gd name="T3" fmla="*/ 11 h 11"/>
                  <a:gd name="T4" fmla="*/ 8 w 21"/>
                  <a:gd name="T5" fmla="*/ 11 h 11"/>
                  <a:gd name="T6" fmla="*/ 10 w 21"/>
                  <a:gd name="T7" fmla="*/ 9 h 11"/>
                  <a:gd name="T8" fmla="*/ 15 w 21"/>
                  <a:gd name="T9" fmla="*/ 9 h 11"/>
                  <a:gd name="T10" fmla="*/ 14 w 21"/>
                  <a:gd name="T11" fmla="*/ 8 h 11"/>
                  <a:gd name="T12" fmla="*/ 21 w 21"/>
                  <a:gd name="T13" fmla="*/ 6 h 11"/>
                  <a:gd name="T14" fmla="*/ 21 w 21"/>
                  <a:gd name="T15" fmla="*/ 3 h 11"/>
                  <a:gd name="T16" fmla="*/ 10 w 21"/>
                  <a:gd name="T17" fmla="*/ 0 h 11"/>
                  <a:gd name="T18" fmla="*/ 0 w 21"/>
                  <a:gd name="T19" fmla="*/ 4 h 11"/>
                  <a:gd name="T20" fmla="*/ 5 w 21"/>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1">
                    <a:moveTo>
                      <a:pt x="5" y="6"/>
                    </a:moveTo>
                    <a:cubicBezTo>
                      <a:pt x="5" y="8"/>
                      <a:pt x="4" y="9"/>
                      <a:pt x="4" y="11"/>
                    </a:cubicBezTo>
                    <a:cubicBezTo>
                      <a:pt x="8" y="11"/>
                      <a:pt x="8" y="11"/>
                      <a:pt x="8" y="11"/>
                    </a:cubicBezTo>
                    <a:cubicBezTo>
                      <a:pt x="10" y="9"/>
                      <a:pt x="10" y="9"/>
                      <a:pt x="10" y="9"/>
                    </a:cubicBezTo>
                    <a:cubicBezTo>
                      <a:pt x="12" y="9"/>
                      <a:pt x="13" y="9"/>
                      <a:pt x="15" y="9"/>
                    </a:cubicBezTo>
                    <a:cubicBezTo>
                      <a:pt x="14" y="8"/>
                      <a:pt x="14" y="8"/>
                      <a:pt x="14" y="8"/>
                    </a:cubicBezTo>
                    <a:cubicBezTo>
                      <a:pt x="17" y="9"/>
                      <a:pt x="19" y="10"/>
                      <a:pt x="21" y="6"/>
                    </a:cubicBezTo>
                    <a:cubicBezTo>
                      <a:pt x="21" y="3"/>
                      <a:pt x="21" y="3"/>
                      <a:pt x="21" y="3"/>
                    </a:cubicBezTo>
                    <a:cubicBezTo>
                      <a:pt x="17" y="3"/>
                      <a:pt x="15" y="0"/>
                      <a:pt x="10" y="0"/>
                    </a:cubicBezTo>
                    <a:cubicBezTo>
                      <a:pt x="7" y="0"/>
                      <a:pt x="0" y="0"/>
                      <a:pt x="0" y="4"/>
                    </a:cubicBezTo>
                    <a:cubicBezTo>
                      <a:pt x="0" y="6"/>
                      <a:pt x="2" y="6"/>
                      <a:pt x="5"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9" name="Freeform 295"/>
              <p:cNvSpPr>
                <a:spLocks/>
              </p:cNvSpPr>
              <p:nvPr/>
            </p:nvSpPr>
            <p:spPr bwMode="auto">
              <a:xfrm>
                <a:off x="1558" y="644"/>
                <a:ext cx="33" cy="16"/>
              </a:xfrm>
              <a:custGeom>
                <a:avLst/>
                <a:gdLst>
                  <a:gd name="T0" fmla="*/ 3 w 14"/>
                  <a:gd name="T1" fmla="*/ 7 h 7"/>
                  <a:gd name="T2" fmla="*/ 14 w 14"/>
                  <a:gd name="T3" fmla="*/ 2 h 7"/>
                  <a:gd name="T4" fmla="*/ 0 w 14"/>
                  <a:gd name="T5" fmla="*/ 2 h 7"/>
                  <a:gd name="T6" fmla="*/ 0 w 14"/>
                  <a:gd name="T7" fmla="*/ 5 h 7"/>
                  <a:gd name="T8" fmla="*/ 3 w 14"/>
                  <a:gd name="T9" fmla="*/ 7 h 7"/>
                </a:gdLst>
                <a:ahLst/>
                <a:cxnLst>
                  <a:cxn ang="0">
                    <a:pos x="T0" y="T1"/>
                  </a:cxn>
                  <a:cxn ang="0">
                    <a:pos x="T2" y="T3"/>
                  </a:cxn>
                  <a:cxn ang="0">
                    <a:pos x="T4" y="T5"/>
                  </a:cxn>
                  <a:cxn ang="0">
                    <a:pos x="T6" y="T7"/>
                  </a:cxn>
                  <a:cxn ang="0">
                    <a:pos x="T8" y="T9"/>
                  </a:cxn>
                </a:cxnLst>
                <a:rect l="0" t="0" r="r" b="b"/>
                <a:pathLst>
                  <a:path w="14" h="7">
                    <a:moveTo>
                      <a:pt x="3" y="7"/>
                    </a:moveTo>
                    <a:cubicBezTo>
                      <a:pt x="10" y="7"/>
                      <a:pt x="13" y="6"/>
                      <a:pt x="14" y="2"/>
                    </a:cubicBezTo>
                    <a:cubicBezTo>
                      <a:pt x="9" y="0"/>
                      <a:pt x="2" y="0"/>
                      <a:pt x="0" y="2"/>
                    </a:cubicBezTo>
                    <a:cubicBezTo>
                      <a:pt x="0" y="5"/>
                      <a:pt x="0" y="5"/>
                      <a:pt x="0" y="5"/>
                    </a:cubicBezTo>
                    <a:cubicBezTo>
                      <a:pt x="1" y="7"/>
                      <a:pt x="2" y="7"/>
                      <a:pt x="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0" name="Freeform 296"/>
              <p:cNvSpPr>
                <a:spLocks/>
              </p:cNvSpPr>
              <p:nvPr/>
            </p:nvSpPr>
            <p:spPr bwMode="auto">
              <a:xfrm>
                <a:off x="1551" y="667"/>
                <a:ext cx="23" cy="19"/>
              </a:xfrm>
              <a:custGeom>
                <a:avLst/>
                <a:gdLst>
                  <a:gd name="T0" fmla="*/ 6 w 10"/>
                  <a:gd name="T1" fmla="*/ 8 h 8"/>
                  <a:gd name="T2" fmla="*/ 10 w 10"/>
                  <a:gd name="T3" fmla="*/ 3 h 8"/>
                  <a:gd name="T4" fmla="*/ 4 w 10"/>
                  <a:gd name="T5" fmla="*/ 0 h 8"/>
                  <a:gd name="T6" fmla="*/ 0 w 10"/>
                  <a:gd name="T7" fmla="*/ 4 h 8"/>
                  <a:gd name="T8" fmla="*/ 6 w 10"/>
                  <a:gd name="T9" fmla="*/ 8 h 8"/>
                </a:gdLst>
                <a:ahLst/>
                <a:cxnLst>
                  <a:cxn ang="0">
                    <a:pos x="T0" y="T1"/>
                  </a:cxn>
                  <a:cxn ang="0">
                    <a:pos x="T2" y="T3"/>
                  </a:cxn>
                  <a:cxn ang="0">
                    <a:pos x="T4" y="T5"/>
                  </a:cxn>
                  <a:cxn ang="0">
                    <a:pos x="T6" y="T7"/>
                  </a:cxn>
                  <a:cxn ang="0">
                    <a:pos x="T8" y="T9"/>
                  </a:cxn>
                </a:cxnLst>
                <a:rect l="0" t="0" r="r" b="b"/>
                <a:pathLst>
                  <a:path w="10" h="8">
                    <a:moveTo>
                      <a:pt x="6" y="8"/>
                    </a:moveTo>
                    <a:cubicBezTo>
                      <a:pt x="8" y="8"/>
                      <a:pt x="10" y="5"/>
                      <a:pt x="10" y="3"/>
                    </a:cubicBezTo>
                    <a:cubicBezTo>
                      <a:pt x="4" y="0"/>
                      <a:pt x="4" y="0"/>
                      <a:pt x="4" y="0"/>
                    </a:cubicBezTo>
                    <a:cubicBezTo>
                      <a:pt x="2" y="0"/>
                      <a:pt x="0" y="2"/>
                      <a:pt x="0" y="4"/>
                    </a:cubicBezTo>
                    <a:cubicBezTo>
                      <a:pt x="0" y="7"/>
                      <a:pt x="4" y="8"/>
                      <a:pt x="6"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1" name="Freeform 297"/>
              <p:cNvSpPr>
                <a:spLocks/>
              </p:cNvSpPr>
              <p:nvPr/>
            </p:nvSpPr>
            <p:spPr bwMode="auto">
              <a:xfrm>
                <a:off x="1385" y="660"/>
                <a:ext cx="29" cy="7"/>
              </a:xfrm>
              <a:custGeom>
                <a:avLst/>
                <a:gdLst>
                  <a:gd name="T0" fmla="*/ 3 w 12"/>
                  <a:gd name="T1" fmla="*/ 3 h 3"/>
                  <a:gd name="T2" fmla="*/ 12 w 12"/>
                  <a:gd name="T3" fmla="*/ 1 h 3"/>
                  <a:gd name="T4" fmla="*/ 0 w 12"/>
                  <a:gd name="T5" fmla="*/ 1 h 3"/>
                  <a:gd name="T6" fmla="*/ 3 w 12"/>
                  <a:gd name="T7" fmla="*/ 3 h 3"/>
                </a:gdLst>
                <a:ahLst/>
                <a:cxnLst>
                  <a:cxn ang="0">
                    <a:pos x="T0" y="T1"/>
                  </a:cxn>
                  <a:cxn ang="0">
                    <a:pos x="T2" y="T3"/>
                  </a:cxn>
                  <a:cxn ang="0">
                    <a:pos x="T4" y="T5"/>
                  </a:cxn>
                  <a:cxn ang="0">
                    <a:pos x="T6" y="T7"/>
                  </a:cxn>
                </a:cxnLst>
                <a:rect l="0" t="0" r="r" b="b"/>
                <a:pathLst>
                  <a:path w="12" h="3">
                    <a:moveTo>
                      <a:pt x="3" y="3"/>
                    </a:moveTo>
                    <a:cubicBezTo>
                      <a:pt x="12" y="1"/>
                      <a:pt x="12" y="1"/>
                      <a:pt x="12" y="1"/>
                    </a:cubicBezTo>
                    <a:cubicBezTo>
                      <a:pt x="7" y="0"/>
                      <a:pt x="4" y="0"/>
                      <a:pt x="0" y="1"/>
                    </a:cubicBezTo>
                    <a:cubicBezTo>
                      <a:pt x="0" y="2"/>
                      <a:pt x="1" y="3"/>
                      <a:pt x="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2" name="Freeform 298"/>
              <p:cNvSpPr>
                <a:spLocks/>
              </p:cNvSpPr>
              <p:nvPr/>
            </p:nvSpPr>
            <p:spPr bwMode="auto">
              <a:xfrm>
                <a:off x="1397" y="632"/>
                <a:ext cx="47" cy="26"/>
              </a:xfrm>
              <a:custGeom>
                <a:avLst/>
                <a:gdLst>
                  <a:gd name="T0" fmla="*/ 12 w 20"/>
                  <a:gd name="T1" fmla="*/ 11 h 11"/>
                  <a:gd name="T2" fmla="*/ 20 w 20"/>
                  <a:gd name="T3" fmla="*/ 8 h 11"/>
                  <a:gd name="T4" fmla="*/ 0 w 20"/>
                  <a:gd name="T5" fmla="*/ 8 h 11"/>
                  <a:gd name="T6" fmla="*/ 12 w 20"/>
                  <a:gd name="T7" fmla="*/ 11 h 11"/>
                </a:gdLst>
                <a:ahLst/>
                <a:cxnLst>
                  <a:cxn ang="0">
                    <a:pos x="T0" y="T1"/>
                  </a:cxn>
                  <a:cxn ang="0">
                    <a:pos x="T2" y="T3"/>
                  </a:cxn>
                  <a:cxn ang="0">
                    <a:pos x="T4" y="T5"/>
                  </a:cxn>
                  <a:cxn ang="0">
                    <a:pos x="T6" y="T7"/>
                  </a:cxn>
                </a:cxnLst>
                <a:rect l="0" t="0" r="r" b="b"/>
                <a:pathLst>
                  <a:path w="20" h="11">
                    <a:moveTo>
                      <a:pt x="12" y="11"/>
                    </a:moveTo>
                    <a:cubicBezTo>
                      <a:pt x="20" y="8"/>
                      <a:pt x="20" y="8"/>
                      <a:pt x="20" y="8"/>
                    </a:cubicBezTo>
                    <a:cubicBezTo>
                      <a:pt x="20" y="8"/>
                      <a:pt x="0" y="0"/>
                      <a:pt x="0" y="8"/>
                    </a:cubicBezTo>
                    <a:cubicBezTo>
                      <a:pt x="0" y="10"/>
                      <a:pt x="12" y="11"/>
                      <a:pt x="12"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3" name="Freeform 299"/>
              <p:cNvSpPr>
                <a:spLocks/>
              </p:cNvSpPr>
              <p:nvPr/>
            </p:nvSpPr>
            <p:spPr bwMode="auto">
              <a:xfrm>
                <a:off x="766" y="991"/>
                <a:ext cx="17" cy="14"/>
              </a:xfrm>
              <a:custGeom>
                <a:avLst/>
                <a:gdLst>
                  <a:gd name="T0" fmla="*/ 0 w 7"/>
                  <a:gd name="T1" fmla="*/ 6 h 6"/>
                  <a:gd name="T2" fmla="*/ 2 w 7"/>
                  <a:gd name="T3" fmla="*/ 6 h 6"/>
                  <a:gd name="T4" fmla="*/ 7 w 7"/>
                  <a:gd name="T5" fmla="*/ 2 h 6"/>
                  <a:gd name="T6" fmla="*/ 5 w 7"/>
                  <a:gd name="T7" fmla="*/ 0 h 6"/>
                  <a:gd name="T8" fmla="*/ 0 w 7"/>
                  <a:gd name="T9" fmla="*/ 6 h 6"/>
                </a:gdLst>
                <a:ahLst/>
                <a:cxnLst>
                  <a:cxn ang="0">
                    <a:pos x="T0" y="T1"/>
                  </a:cxn>
                  <a:cxn ang="0">
                    <a:pos x="T2" y="T3"/>
                  </a:cxn>
                  <a:cxn ang="0">
                    <a:pos x="T4" y="T5"/>
                  </a:cxn>
                  <a:cxn ang="0">
                    <a:pos x="T6" y="T7"/>
                  </a:cxn>
                  <a:cxn ang="0">
                    <a:pos x="T8" y="T9"/>
                  </a:cxn>
                </a:cxnLst>
                <a:rect l="0" t="0" r="r" b="b"/>
                <a:pathLst>
                  <a:path w="7" h="6">
                    <a:moveTo>
                      <a:pt x="0" y="6"/>
                    </a:moveTo>
                    <a:cubicBezTo>
                      <a:pt x="2" y="6"/>
                      <a:pt x="2" y="6"/>
                      <a:pt x="2" y="6"/>
                    </a:cubicBezTo>
                    <a:cubicBezTo>
                      <a:pt x="5" y="4"/>
                      <a:pt x="5" y="3"/>
                      <a:pt x="7" y="2"/>
                    </a:cubicBezTo>
                    <a:cubicBezTo>
                      <a:pt x="5" y="0"/>
                      <a:pt x="5" y="0"/>
                      <a:pt x="5" y="0"/>
                    </a:cubicBezTo>
                    <a:cubicBezTo>
                      <a:pt x="3" y="1"/>
                      <a:pt x="1" y="4"/>
                      <a:pt x="0"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4" name="Freeform 300"/>
              <p:cNvSpPr>
                <a:spLocks/>
              </p:cNvSpPr>
              <p:nvPr/>
            </p:nvSpPr>
            <p:spPr bwMode="auto">
              <a:xfrm>
                <a:off x="776" y="1021"/>
                <a:ext cx="12" cy="24"/>
              </a:xfrm>
              <a:custGeom>
                <a:avLst/>
                <a:gdLst>
                  <a:gd name="T0" fmla="*/ 0 w 5"/>
                  <a:gd name="T1" fmla="*/ 4 h 10"/>
                  <a:gd name="T2" fmla="*/ 2 w 5"/>
                  <a:gd name="T3" fmla="*/ 10 h 10"/>
                  <a:gd name="T4" fmla="*/ 5 w 5"/>
                  <a:gd name="T5" fmla="*/ 10 h 10"/>
                  <a:gd name="T6" fmla="*/ 5 w 5"/>
                  <a:gd name="T7" fmla="*/ 0 h 10"/>
                  <a:gd name="T8" fmla="*/ 0 w 5"/>
                  <a:gd name="T9" fmla="*/ 4 h 10"/>
                </a:gdLst>
                <a:ahLst/>
                <a:cxnLst>
                  <a:cxn ang="0">
                    <a:pos x="T0" y="T1"/>
                  </a:cxn>
                  <a:cxn ang="0">
                    <a:pos x="T2" y="T3"/>
                  </a:cxn>
                  <a:cxn ang="0">
                    <a:pos x="T4" y="T5"/>
                  </a:cxn>
                  <a:cxn ang="0">
                    <a:pos x="T6" y="T7"/>
                  </a:cxn>
                  <a:cxn ang="0">
                    <a:pos x="T8" y="T9"/>
                  </a:cxn>
                </a:cxnLst>
                <a:rect l="0" t="0" r="r" b="b"/>
                <a:pathLst>
                  <a:path w="5" h="10">
                    <a:moveTo>
                      <a:pt x="0" y="4"/>
                    </a:moveTo>
                    <a:cubicBezTo>
                      <a:pt x="0" y="7"/>
                      <a:pt x="1" y="8"/>
                      <a:pt x="2" y="10"/>
                    </a:cubicBezTo>
                    <a:cubicBezTo>
                      <a:pt x="5" y="10"/>
                      <a:pt x="5" y="10"/>
                      <a:pt x="5" y="10"/>
                    </a:cubicBezTo>
                    <a:cubicBezTo>
                      <a:pt x="5" y="0"/>
                      <a:pt x="5" y="0"/>
                      <a:pt x="5" y="0"/>
                    </a:cubicBezTo>
                    <a:cubicBezTo>
                      <a:pt x="2" y="1"/>
                      <a:pt x="0" y="3"/>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5" name="Freeform 301"/>
              <p:cNvSpPr>
                <a:spLocks/>
              </p:cNvSpPr>
              <p:nvPr/>
            </p:nvSpPr>
            <p:spPr bwMode="auto">
              <a:xfrm>
                <a:off x="514" y="988"/>
                <a:ext cx="45" cy="31"/>
              </a:xfrm>
              <a:custGeom>
                <a:avLst/>
                <a:gdLst>
                  <a:gd name="T0" fmla="*/ 10 w 19"/>
                  <a:gd name="T1" fmla="*/ 0 h 13"/>
                  <a:gd name="T2" fmla="*/ 7 w 19"/>
                  <a:gd name="T3" fmla="*/ 5 h 13"/>
                  <a:gd name="T4" fmla="*/ 4 w 19"/>
                  <a:gd name="T5" fmla="*/ 5 h 13"/>
                  <a:gd name="T6" fmla="*/ 0 w 19"/>
                  <a:gd name="T7" fmla="*/ 7 h 13"/>
                  <a:gd name="T8" fmla="*/ 4 w 19"/>
                  <a:gd name="T9" fmla="*/ 13 h 13"/>
                  <a:gd name="T10" fmla="*/ 19 w 19"/>
                  <a:gd name="T11" fmla="*/ 2 h 13"/>
                  <a:gd name="T12" fmla="*/ 19 w 19"/>
                  <a:gd name="T13" fmla="*/ 0 h 13"/>
                  <a:gd name="T14" fmla="*/ 10 w 19"/>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3">
                    <a:moveTo>
                      <a:pt x="10" y="0"/>
                    </a:moveTo>
                    <a:cubicBezTo>
                      <a:pt x="10" y="2"/>
                      <a:pt x="9" y="5"/>
                      <a:pt x="7" y="5"/>
                    </a:cubicBezTo>
                    <a:cubicBezTo>
                      <a:pt x="6" y="5"/>
                      <a:pt x="5" y="5"/>
                      <a:pt x="4" y="5"/>
                    </a:cubicBezTo>
                    <a:cubicBezTo>
                      <a:pt x="2" y="5"/>
                      <a:pt x="0" y="5"/>
                      <a:pt x="0" y="7"/>
                    </a:cubicBezTo>
                    <a:cubicBezTo>
                      <a:pt x="0" y="10"/>
                      <a:pt x="2" y="13"/>
                      <a:pt x="4" y="13"/>
                    </a:cubicBezTo>
                    <a:cubicBezTo>
                      <a:pt x="6" y="8"/>
                      <a:pt x="15" y="3"/>
                      <a:pt x="19" y="2"/>
                    </a:cubicBezTo>
                    <a:cubicBezTo>
                      <a:pt x="19" y="1"/>
                      <a:pt x="19" y="1"/>
                      <a:pt x="19" y="0"/>
                    </a:cubicBezTo>
                    <a:cubicBezTo>
                      <a:pt x="15" y="1"/>
                      <a:pt x="11" y="3"/>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6" name="Freeform 302"/>
              <p:cNvSpPr>
                <a:spLocks/>
              </p:cNvSpPr>
              <p:nvPr/>
            </p:nvSpPr>
            <p:spPr bwMode="auto">
              <a:xfrm>
                <a:off x="1629" y="3204"/>
                <a:ext cx="14" cy="9"/>
              </a:xfrm>
              <a:custGeom>
                <a:avLst/>
                <a:gdLst>
                  <a:gd name="T0" fmla="*/ 0 w 6"/>
                  <a:gd name="T1" fmla="*/ 1 h 4"/>
                  <a:gd name="T2" fmla="*/ 6 w 6"/>
                  <a:gd name="T3" fmla="*/ 1 h 4"/>
                  <a:gd name="T4" fmla="*/ 0 w 6"/>
                  <a:gd name="T5" fmla="*/ 1 h 4"/>
                </a:gdLst>
                <a:ahLst/>
                <a:cxnLst>
                  <a:cxn ang="0">
                    <a:pos x="T0" y="T1"/>
                  </a:cxn>
                  <a:cxn ang="0">
                    <a:pos x="T2" y="T3"/>
                  </a:cxn>
                  <a:cxn ang="0">
                    <a:pos x="T4" y="T5"/>
                  </a:cxn>
                </a:cxnLst>
                <a:rect l="0" t="0" r="r" b="b"/>
                <a:pathLst>
                  <a:path w="6" h="4">
                    <a:moveTo>
                      <a:pt x="0" y="1"/>
                    </a:moveTo>
                    <a:cubicBezTo>
                      <a:pt x="2" y="4"/>
                      <a:pt x="4" y="3"/>
                      <a:pt x="6" y="1"/>
                    </a:cubicBezTo>
                    <a:cubicBezTo>
                      <a:pt x="4" y="0"/>
                      <a:pt x="2" y="0"/>
                      <a:pt x="0"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7" name="Freeform 303"/>
              <p:cNvSpPr>
                <a:spLocks/>
              </p:cNvSpPr>
              <p:nvPr/>
            </p:nvSpPr>
            <p:spPr bwMode="auto">
              <a:xfrm>
                <a:off x="1588" y="3187"/>
                <a:ext cx="38" cy="12"/>
              </a:xfrm>
              <a:custGeom>
                <a:avLst/>
                <a:gdLst>
                  <a:gd name="T0" fmla="*/ 16 w 16"/>
                  <a:gd name="T1" fmla="*/ 2 h 5"/>
                  <a:gd name="T2" fmla="*/ 8 w 16"/>
                  <a:gd name="T3" fmla="*/ 2 h 5"/>
                  <a:gd name="T4" fmla="*/ 5 w 16"/>
                  <a:gd name="T5" fmla="*/ 0 h 5"/>
                  <a:gd name="T6" fmla="*/ 0 w 16"/>
                  <a:gd name="T7" fmla="*/ 2 h 5"/>
                  <a:gd name="T8" fmla="*/ 7 w 16"/>
                  <a:gd name="T9" fmla="*/ 3 h 5"/>
                  <a:gd name="T10" fmla="*/ 9 w 16"/>
                  <a:gd name="T11" fmla="*/ 5 h 5"/>
                  <a:gd name="T12" fmla="*/ 16 w 1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16" h="5">
                    <a:moveTo>
                      <a:pt x="16" y="2"/>
                    </a:moveTo>
                    <a:cubicBezTo>
                      <a:pt x="8" y="2"/>
                      <a:pt x="8" y="2"/>
                      <a:pt x="8" y="2"/>
                    </a:cubicBezTo>
                    <a:cubicBezTo>
                      <a:pt x="7" y="1"/>
                      <a:pt x="6" y="0"/>
                      <a:pt x="5" y="0"/>
                    </a:cubicBezTo>
                    <a:cubicBezTo>
                      <a:pt x="3" y="0"/>
                      <a:pt x="1" y="2"/>
                      <a:pt x="0" y="2"/>
                    </a:cubicBezTo>
                    <a:cubicBezTo>
                      <a:pt x="3" y="2"/>
                      <a:pt x="5" y="3"/>
                      <a:pt x="7" y="3"/>
                    </a:cubicBezTo>
                    <a:cubicBezTo>
                      <a:pt x="7" y="4"/>
                      <a:pt x="8" y="4"/>
                      <a:pt x="9" y="5"/>
                    </a:cubicBezTo>
                    <a:cubicBezTo>
                      <a:pt x="10" y="2"/>
                      <a:pt x="15" y="4"/>
                      <a:pt x="1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8" name="Freeform 304"/>
              <p:cNvSpPr>
                <a:spLocks/>
              </p:cNvSpPr>
              <p:nvPr/>
            </p:nvSpPr>
            <p:spPr bwMode="auto">
              <a:xfrm>
                <a:off x="1584" y="3176"/>
                <a:ext cx="14" cy="16"/>
              </a:xfrm>
              <a:custGeom>
                <a:avLst/>
                <a:gdLst>
                  <a:gd name="T0" fmla="*/ 6 w 6"/>
                  <a:gd name="T1" fmla="*/ 2 h 7"/>
                  <a:gd name="T2" fmla="*/ 4 w 6"/>
                  <a:gd name="T3" fmla="*/ 0 h 7"/>
                  <a:gd name="T4" fmla="*/ 0 w 6"/>
                  <a:gd name="T5" fmla="*/ 3 h 7"/>
                  <a:gd name="T6" fmla="*/ 6 w 6"/>
                  <a:gd name="T7" fmla="*/ 2 h 7"/>
                </a:gdLst>
                <a:ahLst/>
                <a:cxnLst>
                  <a:cxn ang="0">
                    <a:pos x="T0" y="T1"/>
                  </a:cxn>
                  <a:cxn ang="0">
                    <a:pos x="T2" y="T3"/>
                  </a:cxn>
                  <a:cxn ang="0">
                    <a:pos x="T4" y="T5"/>
                  </a:cxn>
                  <a:cxn ang="0">
                    <a:pos x="T6" y="T7"/>
                  </a:cxn>
                </a:cxnLst>
                <a:rect l="0" t="0" r="r" b="b"/>
                <a:pathLst>
                  <a:path w="6" h="7">
                    <a:moveTo>
                      <a:pt x="6" y="2"/>
                    </a:moveTo>
                    <a:cubicBezTo>
                      <a:pt x="6" y="2"/>
                      <a:pt x="4" y="1"/>
                      <a:pt x="4" y="0"/>
                    </a:cubicBezTo>
                    <a:cubicBezTo>
                      <a:pt x="2" y="1"/>
                      <a:pt x="0" y="1"/>
                      <a:pt x="0" y="3"/>
                    </a:cubicBezTo>
                    <a:cubicBezTo>
                      <a:pt x="0" y="7"/>
                      <a:pt x="5" y="5"/>
                      <a:pt x="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9" name="Freeform 305"/>
              <p:cNvSpPr>
                <a:spLocks/>
              </p:cNvSpPr>
              <p:nvPr/>
            </p:nvSpPr>
            <p:spPr bwMode="auto">
              <a:xfrm>
                <a:off x="1551" y="3159"/>
                <a:ext cx="21" cy="9"/>
              </a:xfrm>
              <a:custGeom>
                <a:avLst/>
                <a:gdLst>
                  <a:gd name="T0" fmla="*/ 5 w 9"/>
                  <a:gd name="T1" fmla="*/ 0 h 4"/>
                  <a:gd name="T2" fmla="*/ 0 w 9"/>
                  <a:gd name="T3" fmla="*/ 2 h 4"/>
                  <a:gd name="T4" fmla="*/ 3 w 9"/>
                  <a:gd name="T5" fmla="*/ 4 h 4"/>
                  <a:gd name="T6" fmla="*/ 9 w 9"/>
                  <a:gd name="T7" fmla="*/ 2 h 4"/>
                  <a:gd name="T8" fmla="*/ 5 w 9"/>
                  <a:gd name="T9" fmla="*/ 0 h 4"/>
                </a:gdLst>
                <a:ahLst/>
                <a:cxnLst>
                  <a:cxn ang="0">
                    <a:pos x="T0" y="T1"/>
                  </a:cxn>
                  <a:cxn ang="0">
                    <a:pos x="T2" y="T3"/>
                  </a:cxn>
                  <a:cxn ang="0">
                    <a:pos x="T4" y="T5"/>
                  </a:cxn>
                  <a:cxn ang="0">
                    <a:pos x="T6" y="T7"/>
                  </a:cxn>
                  <a:cxn ang="0">
                    <a:pos x="T8" y="T9"/>
                  </a:cxn>
                </a:cxnLst>
                <a:rect l="0" t="0" r="r" b="b"/>
                <a:pathLst>
                  <a:path w="9" h="4">
                    <a:moveTo>
                      <a:pt x="5" y="0"/>
                    </a:moveTo>
                    <a:cubicBezTo>
                      <a:pt x="4" y="0"/>
                      <a:pt x="2" y="2"/>
                      <a:pt x="0" y="2"/>
                    </a:cubicBezTo>
                    <a:cubicBezTo>
                      <a:pt x="1" y="3"/>
                      <a:pt x="2" y="4"/>
                      <a:pt x="3" y="4"/>
                    </a:cubicBezTo>
                    <a:cubicBezTo>
                      <a:pt x="5" y="4"/>
                      <a:pt x="7" y="3"/>
                      <a:pt x="9" y="2"/>
                    </a:cubicBezTo>
                    <a:cubicBezTo>
                      <a:pt x="8" y="1"/>
                      <a:pt x="7"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0" name="Freeform 306"/>
              <p:cNvSpPr>
                <a:spLocks/>
              </p:cNvSpPr>
              <p:nvPr/>
            </p:nvSpPr>
            <p:spPr bwMode="auto">
              <a:xfrm>
                <a:off x="1546" y="3147"/>
                <a:ext cx="21" cy="7"/>
              </a:xfrm>
              <a:custGeom>
                <a:avLst/>
                <a:gdLst>
                  <a:gd name="T0" fmla="*/ 5 w 9"/>
                  <a:gd name="T1" fmla="*/ 0 h 3"/>
                  <a:gd name="T2" fmla="*/ 0 w 9"/>
                  <a:gd name="T3" fmla="*/ 3 h 3"/>
                  <a:gd name="T4" fmla="*/ 9 w 9"/>
                  <a:gd name="T5" fmla="*/ 2 h 3"/>
                  <a:gd name="T6" fmla="*/ 5 w 9"/>
                  <a:gd name="T7" fmla="*/ 0 h 3"/>
                </a:gdLst>
                <a:ahLst/>
                <a:cxnLst>
                  <a:cxn ang="0">
                    <a:pos x="T0" y="T1"/>
                  </a:cxn>
                  <a:cxn ang="0">
                    <a:pos x="T2" y="T3"/>
                  </a:cxn>
                  <a:cxn ang="0">
                    <a:pos x="T4" y="T5"/>
                  </a:cxn>
                  <a:cxn ang="0">
                    <a:pos x="T6" y="T7"/>
                  </a:cxn>
                </a:cxnLst>
                <a:rect l="0" t="0" r="r" b="b"/>
                <a:pathLst>
                  <a:path w="9" h="3">
                    <a:moveTo>
                      <a:pt x="5" y="0"/>
                    </a:moveTo>
                    <a:cubicBezTo>
                      <a:pt x="2" y="0"/>
                      <a:pt x="1" y="2"/>
                      <a:pt x="0" y="3"/>
                    </a:cubicBezTo>
                    <a:cubicBezTo>
                      <a:pt x="4" y="3"/>
                      <a:pt x="7" y="3"/>
                      <a:pt x="9" y="2"/>
                    </a:cubicBezTo>
                    <a:cubicBezTo>
                      <a:pt x="7" y="1"/>
                      <a:pt x="6"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1" name="Freeform 307"/>
              <p:cNvSpPr>
                <a:spLocks/>
              </p:cNvSpPr>
              <p:nvPr/>
            </p:nvSpPr>
            <p:spPr bwMode="auto">
              <a:xfrm>
                <a:off x="1482" y="2956"/>
                <a:ext cx="14" cy="26"/>
              </a:xfrm>
              <a:custGeom>
                <a:avLst/>
                <a:gdLst>
                  <a:gd name="T0" fmla="*/ 6 w 6"/>
                  <a:gd name="T1" fmla="*/ 9 h 11"/>
                  <a:gd name="T2" fmla="*/ 4 w 6"/>
                  <a:gd name="T3" fmla="*/ 2 h 11"/>
                  <a:gd name="T4" fmla="*/ 2 w 6"/>
                  <a:gd name="T5" fmla="*/ 0 h 11"/>
                  <a:gd name="T6" fmla="*/ 0 w 6"/>
                  <a:gd name="T7" fmla="*/ 4 h 11"/>
                  <a:gd name="T8" fmla="*/ 4 w 6"/>
                  <a:gd name="T9" fmla="*/ 11 h 11"/>
                  <a:gd name="T10" fmla="*/ 6 w 6"/>
                  <a:gd name="T11" fmla="*/ 9 h 11"/>
                </a:gdLst>
                <a:ahLst/>
                <a:cxnLst>
                  <a:cxn ang="0">
                    <a:pos x="T0" y="T1"/>
                  </a:cxn>
                  <a:cxn ang="0">
                    <a:pos x="T2" y="T3"/>
                  </a:cxn>
                  <a:cxn ang="0">
                    <a:pos x="T4" y="T5"/>
                  </a:cxn>
                  <a:cxn ang="0">
                    <a:pos x="T6" y="T7"/>
                  </a:cxn>
                  <a:cxn ang="0">
                    <a:pos x="T8" y="T9"/>
                  </a:cxn>
                  <a:cxn ang="0">
                    <a:pos x="T10" y="T11"/>
                  </a:cxn>
                </a:cxnLst>
                <a:rect l="0" t="0" r="r" b="b"/>
                <a:pathLst>
                  <a:path w="6" h="11">
                    <a:moveTo>
                      <a:pt x="6" y="9"/>
                    </a:moveTo>
                    <a:cubicBezTo>
                      <a:pt x="6" y="6"/>
                      <a:pt x="4" y="5"/>
                      <a:pt x="4" y="2"/>
                    </a:cubicBezTo>
                    <a:cubicBezTo>
                      <a:pt x="4" y="1"/>
                      <a:pt x="3" y="0"/>
                      <a:pt x="2" y="0"/>
                    </a:cubicBezTo>
                    <a:cubicBezTo>
                      <a:pt x="1" y="1"/>
                      <a:pt x="0" y="2"/>
                      <a:pt x="0" y="4"/>
                    </a:cubicBezTo>
                    <a:cubicBezTo>
                      <a:pt x="0" y="6"/>
                      <a:pt x="2" y="11"/>
                      <a:pt x="4" y="11"/>
                    </a:cubicBezTo>
                    <a:cubicBezTo>
                      <a:pt x="5" y="11"/>
                      <a:pt x="6" y="10"/>
                      <a:pt x="6"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2" name="Freeform 308"/>
              <p:cNvSpPr>
                <a:spLocks/>
              </p:cNvSpPr>
              <p:nvPr/>
            </p:nvSpPr>
            <p:spPr bwMode="auto">
              <a:xfrm>
                <a:off x="1501" y="3013"/>
                <a:ext cx="12" cy="14"/>
              </a:xfrm>
              <a:custGeom>
                <a:avLst/>
                <a:gdLst>
                  <a:gd name="T0" fmla="*/ 4 w 5"/>
                  <a:gd name="T1" fmla="*/ 0 h 6"/>
                  <a:gd name="T2" fmla="*/ 0 w 5"/>
                  <a:gd name="T3" fmla="*/ 6 h 6"/>
                  <a:gd name="T4" fmla="*/ 3 w 5"/>
                  <a:gd name="T5" fmla="*/ 6 h 6"/>
                  <a:gd name="T6" fmla="*/ 5 w 5"/>
                  <a:gd name="T7" fmla="*/ 4 h 6"/>
                  <a:gd name="T8" fmla="*/ 4 w 5"/>
                  <a:gd name="T9" fmla="*/ 0 h 6"/>
                </a:gdLst>
                <a:ahLst/>
                <a:cxnLst>
                  <a:cxn ang="0">
                    <a:pos x="T0" y="T1"/>
                  </a:cxn>
                  <a:cxn ang="0">
                    <a:pos x="T2" y="T3"/>
                  </a:cxn>
                  <a:cxn ang="0">
                    <a:pos x="T4" y="T5"/>
                  </a:cxn>
                  <a:cxn ang="0">
                    <a:pos x="T6" y="T7"/>
                  </a:cxn>
                  <a:cxn ang="0">
                    <a:pos x="T8" y="T9"/>
                  </a:cxn>
                </a:cxnLst>
                <a:rect l="0" t="0" r="r" b="b"/>
                <a:pathLst>
                  <a:path w="5" h="6">
                    <a:moveTo>
                      <a:pt x="4" y="0"/>
                    </a:moveTo>
                    <a:cubicBezTo>
                      <a:pt x="1" y="2"/>
                      <a:pt x="0" y="4"/>
                      <a:pt x="0" y="6"/>
                    </a:cubicBezTo>
                    <a:cubicBezTo>
                      <a:pt x="3" y="6"/>
                      <a:pt x="3" y="6"/>
                      <a:pt x="3" y="6"/>
                    </a:cubicBezTo>
                    <a:cubicBezTo>
                      <a:pt x="5" y="4"/>
                      <a:pt x="5" y="4"/>
                      <a:pt x="5" y="4"/>
                    </a:cubicBezTo>
                    <a:cubicBezTo>
                      <a:pt x="5" y="3"/>
                      <a:pt x="4" y="1"/>
                      <a:pt x="4"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3" name="Freeform 309"/>
              <p:cNvSpPr>
                <a:spLocks/>
              </p:cNvSpPr>
              <p:nvPr/>
            </p:nvSpPr>
            <p:spPr bwMode="auto">
              <a:xfrm>
                <a:off x="1501" y="3076"/>
                <a:ext cx="21" cy="19"/>
              </a:xfrm>
              <a:custGeom>
                <a:avLst/>
                <a:gdLst>
                  <a:gd name="T0" fmla="*/ 5 w 9"/>
                  <a:gd name="T1" fmla="*/ 3 h 8"/>
                  <a:gd name="T2" fmla="*/ 3 w 9"/>
                  <a:gd name="T3" fmla="*/ 0 h 8"/>
                  <a:gd name="T4" fmla="*/ 9 w 9"/>
                  <a:gd name="T5" fmla="*/ 8 h 8"/>
                  <a:gd name="T6" fmla="*/ 5 w 9"/>
                  <a:gd name="T7" fmla="*/ 3 h 8"/>
                </a:gdLst>
                <a:ahLst/>
                <a:cxnLst>
                  <a:cxn ang="0">
                    <a:pos x="T0" y="T1"/>
                  </a:cxn>
                  <a:cxn ang="0">
                    <a:pos x="T2" y="T3"/>
                  </a:cxn>
                  <a:cxn ang="0">
                    <a:pos x="T4" y="T5"/>
                  </a:cxn>
                  <a:cxn ang="0">
                    <a:pos x="T6" y="T7"/>
                  </a:cxn>
                </a:cxnLst>
                <a:rect l="0" t="0" r="r" b="b"/>
                <a:pathLst>
                  <a:path w="9" h="8">
                    <a:moveTo>
                      <a:pt x="5" y="3"/>
                    </a:moveTo>
                    <a:cubicBezTo>
                      <a:pt x="3" y="0"/>
                      <a:pt x="3" y="0"/>
                      <a:pt x="3" y="0"/>
                    </a:cubicBezTo>
                    <a:cubicBezTo>
                      <a:pt x="0" y="2"/>
                      <a:pt x="5" y="8"/>
                      <a:pt x="9" y="8"/>
                    </a:cubicBezTo>
                    <a:cubicBezTo>
                      <a:pt x="9" y="4"/>
                      <a:pt x="7" y="3"/>
                      <a:pt x="5"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4" name="Freeform 310"/>
              <p:cNvSpPr>
                <a:spLocks/>
              </p:cNvSpPr>
              <p:nvPr/>
            </p:nvSpPr>
            <p:spPr bwMode="auto">
              <a:xfrm>
                <a:off x="1522" y="3095"/>
                <a:ext cx="12" cy="14"/>
              </a:xfrm>
              <a:custGeom>
                <a:avLst/>
                <a:gdLst>
                  <a:gd name="T0" fmla="*/ 4 w 5"/>
                  <a:gd name="T1" fmla="*/ 2 h 6"/>
                  <a:gd name="T2" fmla="*/ 1 w 5"/>
                  <a:gd name="T3" fmla="*/ 0 h 6"/>
                  <a:gd name="T4" fmla="*/ 0 w 5"/>
                  <a:gd name="T5" fmla="*/ 3 h 6"/>
                  <a:gd name="T6" fmla="*/ 2 w 5"/>
                  <a:gd name="T7" fmla="*/ 6 h 6"/>
                  <a:gd name="T8" fmla="*/ 4 w 5"/>
                  <a:gd name="T9" fmla="*/ 2 h 6"/>
                </a:gdLst>
                <a:ahLst/>
                <a:cxnLst>
                  <a:cxn ang="0">
                    <a:pos x="T0" y="T1"/>
                  </a:cxn>
                  <a:cxn ang="0">
                    <a:pos x="T2" y="T3"/>
                  </a:cxn>
                  <a:cxn ang="0">
                    <a:pos x="T4" y="T5"/>
                  </a:cxn>
                  <a:cxn ang="0">
                    <a:pos x="T6" y="T7"/>
                  </a:cxn>
                  <a:cxn ang="0">
                    <a:pos x="T8" y="T9"/>
                  </a:cxn>
                </a:cxnLst>
                <a:rect l="0" t="0" r="r" b="b"/>
                <a:pathLst>
                  <a:path w="5" h="6">
                    <a:moveTo>
                      <a:pt x="4" y="2"/>
                    </a:moveTo>
                    <a:cubicBezTo>
                      <a:pt x="1" y="0"/>
                      <a:pt x="1" y="0"/>
                      <a:pt x="1" y="0"/>
                    </a:cubicBezTo>
                    <a:cubicBezTo>
                      <a:pt x="0" y="0"/>
                      <a:pt x="0" y="2"/>
                      <a:pt x="0" y="3"/>
                    </a:cubicBezTo>
                    <a:cubicBezTo>
                      <a:pt x="0" y="4"/>
                      <a:pt x="0" y="6"/>
                      <a:pt x="2" y="6"/>
                    </a:cubicBezTo>
                    <a:cubicBezTo>
                      <a:pt x="5" y="6"/>
                      <a:pt x="4" y="3"/>
                      <a:pt x="4"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5" name="Freeform 311"/>
              <p:cNvSpPr>
                <a:spLocks/>
              </p:cNvSpPr>
              <p:nvPr/>
            </p:nvSpPr>
            <p:spPr bwMode="auto">
              <a:xfrm>
                <a:off x="1522" y="3114"/>
                <a:ext cx="14" cy="10"/>
              </a:xfrm>
              <a:custGeom>
                <a:avLst/>
                <a:gdLst>
                  <a:gd name="T0" fmla="*/ 6 w 6"/>
                  <a:gd name="T1" fmla="*/ 3 h 4"/>
                  <a:gd name="T2" fmla="*/ 6 w 6"/>
                  <a:gd name="T3" fmla="*/ 0 h 4"/>
                  <a:gd name="T4" fmla="*/ 0 w 6"/>
                  <a:gd name="T5" fmla="*/ 3 h 4"/>
                  <a:gd name="T6" fmla="*/ 6 w 6"/>
                  <a:gd name="T7" fmla="*/ 3 h 4"/>
                </a:gdLst>
                <a:ahLst/>
                <a:cxnLst>
                  <a:cxn ang="0">
                    <a:pos x="T0" y="T1"/>
                  </a:cxn>
                  <a:cxn ang="0">
                    <a:pos x="T2" y="T3"/>
                  </a:cxn>
                  <a:cxn ang="0">
                    <a:pos x="T4" y="T5"/>
                  </a:cxn>
                  <a:cxn ang="0">
                    <a:pos x="T6" y="T7"/>
                  </a:cxn>
                </a:cxnLst>
                <a:rect l="0" t="0" r="r" b="b"/>
                <a:pathLst>
                  <a:path w="6" h="4">
                    <a:moveTo>
                      <a:pt x="6" y="3"/>
                    </a:moveTo>
                    <a:cubicBezTo>
                      <a:pt x="6" y="0"/>
                      <a:pt x="6" y="0"/>
                      <a:pt x="6" y="0"/>
                    </a:cubicBezTo>
                    <a:cubicBezTo>
                      <a:pt x="1" y="0"/>
                      <a:pt x="3" y="2"/>
                      <a:pt x="0" y="3"/>
                    </a:cubicBezTo>
                    <a:cubicBezTo>
                      <a:pt x="1" y="4"/>
                      <a:pt x="4" y="3"/>
                      <a:pt x="6"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6" name="Freeform 312"/>
              <p:cNvSpPr>
                <a:spLocks/>
              </p:cNvSpPr>
              <p:nvPr/>
            </p:nvSpPr>
            <p:spPr bwMode="auto">
              <a:xfrm>
                <a:off x="1614" y="3199"/>
                <a:ext cx="24" cy="7"/>
              </a:xfrm>
              <a:custGeom>
                <a:avLst/>
                <a:gdLst>
                  <a:gd name="T0" fmla="*/ 10 w 10"/>
                  <a:gd name="T1" fmla="*/ 0 h 3"/>
                  <a:gd name="T2" fmla="*/ 0 w 10"/>
                  <a:gd name="T3" fmla="*/ 0 h 3"/>
                  <a:gd name="T4" fmla="*/ 2 w 10"/>
                  <a:gd name="T5" fmla="*/ 3 h 3"/>
                  <a:gd name="T6" fmla="*/ 10 w 10"/>
                  <a:gd name="T7" fmla="*/ 0 h 3"/>
                </a:gdLst>
                <a:ahLst/>
                <a:cxnLst>
                  <a:cxn ang="0">
                    <a:pos x="T0" y="T1"/>
                  </a:cxn>
                  <a:cxn ang="0">
                    <a:pos x="T2" y="T3"/>
                  </a:cxn>
                  <a:cxn ang="0">
                    <a:pos x="T4" y="T5"/>
                  </a:cxn>
                  <a:cxn ang="0">
                    <a:pos x="T6" y="T7"/>
                  </a:cxn>
                </a:cxnLst>
                <a:rect l="0" t="0" r="r" b="b"/>
                <a:pathLst>
                  <a:path w="10" h="3">
                    <a:moveTo>
                      <a:pt x="10" y="0"/>
                    </a:moveTo>
                    <a:cubicBezTo>
                      <a:pt x="0" y="0"/>
                      <a:pt x="0" y="0"/>
                      <a:pt x="0" y="0"/>
                    </a:cubicBezTo>
                    <a:cubicBezTo>
                      <a:pt x="0" y="2"/>
                      <a:pt x="1" y="2"/>
                      <a:pt x="2" y="3"/>
                    </a:cubicBezTo>
                    <a:cubicBezTo>
                      <a:pt x="4" y="1"/>
                      <a:pt x="9" y="2"/>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7" name="Freeform 313"/>
              <p:cNvSpPr>
                <a:spLocks/>
              </p:cNvSpPr>
              <p:nvPr/>
            </p:nvSpPr>
            <p:spPr bwMode="auto">
              <a:xfrm>
                <a:off x="1581" y="1914"/>
                <a:ext cx="14" cy="17"/>
              </a:xfrm>
              <a:custGeom>
                <a:avLst/>
                <a:gdLst>
                  <a:gd name="T0" fmla="*/ 0 w 6"/>
                  <a:gd name="T1" fmla="*/ 5 h 7"/>
                  <a:gd name="T2" fmla="*/ 2 w 6"/>
                  <a:gd name="T3" fmla="*/ 7 h 7"/>
                  <a:gd name="T4" fmla="*/ 6 w 6"/>
                  <a:gd name="T5" fmla="*/ 3 h 7"/>
                  <a:gd name="T6" fmla="*/ 6 w 6"/>
                  <a:gd name="T7" fmla="*/ 0 h 7"/>
                  <a:gd name="T8" fmla="*/ 3 w 6"/>
                  <a:gd name="T9" fmla="*/ 0 h 7"/>
                  <a:gd name="T10" fmla="*/ 0 w 6"/>
                  <a:gd name="T11" fmla="*/ 5 h 7"/>
                </a:gdLst>
                <a:ahLst/>
                <a:cxnLst>
                  <a:cxn ang="0">
                    <a:pos x="T0" y="T1"/>
                  </a:cxn>
                  <a:cxn ang="0">
                    <a:pos x="T2" y="T3"/>
                  </a:cxn>
                  <a:cxn ang="0">
                    <a:pos x="T4" y="T5"/>
                  </a:cxn>
                  <a:cxn ang="0">
                    <a:pos x="T6" y="T7"/>
                  </a:cxn>
                  <a:cxn ang="0">
                    <a:pos x="T8" y="T9"/>
                  </a:cxn>
                  <a:cxn ang="0">
                    <a:pos x="T10" y="T11"/>
                  </a:cxn>
                </a:cxnLst>
                <a:rect l="0" t="0" r="r" b="b"/>
                <a:pathLst>
                  <a:path w="6" h="7">
                    <a:moveTo>
                      <a:pt x="0" y="5"/>
                    </a:moveTo>
                    <a:cubicBezTo>
                      <a:pt x="2" y="7"/>
                      <a:pt x="2" y="7"/>
                      <a:pt x="2" y="7"/>
                    </a:cubicBezTo>
                    <a:cubicBezTo>
                      <a:pt x="3" y="7"/>
                      <a:pt x="6" y="4"/>
                      <a:pt x="6" y="3"/>
                    </a:cubicBezTo>
                    <a:cubicBezTo>
                      <a:pt x="6" y="3"/>
                      <a:pt x="6" y="1"/>
                      <a:pt x="6" y="0"/>
                    </a:cubicBezTo>
                    <a:cubicBezTo>
                      <a:pt x="3" y="0"/>
                      <a:pt x="3" y="0"/>
                      <a:pt x="3" y="0"/>
                    </a:cubicBezTo>
                    <a:cubicBezTo>
                      <a:pt x="2" y="2"/>
                      <a:pt x="0"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8" name="Freeform 314"/>
              <p:cNvSpPr>
                <a:spLocks/>
              </p:cNvSpPr>
              <p:nvPr/>
            </p:nvSpPr>
            <p:spPr bwMode="auto">
              <a:xfrm>
                <a:off x="1695" y="1201"/>
                <a:ext cx="14" cy="21"/>
              </a:xfrm>
              <a:custGeom>
                <a:avLst/>
                <a:gdLst>
                  <a:gd name="T0" fmla="*/ 6 w 6"/>
                  <a:gd name="T1" fmla="*/ 0 h 9"/>
                  <a:gd name="T2" fmla="*/ 0 w 6"/>
                  <a:gd name="T3" fmla="*/ 5 h 9"/>
                  <a:gd name="T4" fmla="*/ 0 w 6"/>
                  <a:gd name="T5" fmla="*/ 9 h 9"/>
                  <a:gd name="T6" fmla="*/ 6 w 6"/>
                  <a:gd name="T7" fmla="*/ 0 h 9"/>
                </a:gdLst>
                <a:ahLst/>
                <a:cxnLst>
                  <a:cxn ang="0">
                    <a:pos x="T0" y="T1"/>
                  </a:cxn>
                  <a:cxn ang="0">
                    <a:pos x="T2" y="T3"/>
                  </a:cxn>
                  <a:cxn ang="0">
                    <a:pos x="T4" y="T5"/>
                  </a:cxn>
                  <a:cxn ang="0">
                    <a:pos x="T6" y="T7"/>
                  </a:cxn>
                </a:cxnLst>
                <a:rect l="0" t="0" r="r" b="b"/>
                <a:pathLst>
                  <a:path w="6" h="9">
                    <a:moveTo>
                      <a:pt x="6" y="0"/>
                    </a:moveTo>
                    <a:cubicBezTo>
                      <a:pt x="4" y="1"/>
                      <a:pt x="0" y="3"/>
                      <a:pt x="0" y="5"/>
                    </a:cubicBezTo>
                    <a:cubicBezTo>
                      <a:pt x="0" y="6"/>
                      <a:pt x="0" y="8"/>
                      <a:pt x="0" y="9"/>
                    </a:cubicBezTo>
                    <a:cubicBezTo>
                      <a:pt x="4" y="6"/>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9" name="Freeform 315"/>
              <p:cNvSpPr>
                <a:spLocks/>
              </p:cNvSpPr>
              <p:nvPr/>
            </p:nvSpPr>
            <p:spPr bwMode="auto">
              <a:xfrm>
                <a:off x="1650" y="1201"/>
                <a:ext cx="35" cy="19"/>
              </a:xfrm>
              <a:custGeom>
                <a:avLst/>
                <a:gdLst>
                  <a:gd name="T0" fmla="*/ 6 w 15"/>
                  <a:gd name="T1" fmla="*/ 0 h 8"/>
                  <a:gd name="T2" fmla="*/ 0 w 15"/>
                  <a:gd name="T3" fmla="*/ 4 h 8"/>
                  <a:gd name="T4" fmla="*/ 11 w 15"/>
                  <a:gd name="T5" fmla="*/ 8 h 8"/>
                  <a:gd name="T6" fmla="*/ 15 w 15"/>
                  <a:gd name="T7" fmla="*/ 6 h 8"/>
                  <a:gd name="T8" fmla="*/ 6 w 15"/>
                  <a:gd name="T9" fmla="*/ 0 h 8"/>
                </a:gdLst>
                <a:ahLst/>
                <a:cxnLst>
                  <a:cxn ang="0">
                    <a:pos x="T0" y="T1"/>
                  </a:cxn>
                  <a:cxn ang="0">
                    <a:pos x="T2" y="T3"/>
                  </a:cxn>
                  <a:cxn ang="0">
                    <a:pos x="T4" y="T5"/>
                  </a:cxn>
                  <a:cxn ang="0">
                    <a:pos x="T6" y="T7"/>
                  </a:cxn>
                  <a:cxn ang="0">
                    <a:pos x="T8" y="T9"/>
                  </a:cxn>
                </a:cxnLst>
                <a:rect l="0" t="0" r="r" b="b"/>
                <a:pathLst>
                  <a:path w="15" h="8">
                    <a:moveTo>
                      <a:pt x="6" y="0"/>
                    </a:moveTo>
                    <a:cubicBezTo>
                      <a:pt x="4" y="1"/>
                      <a:pt x="1" y="3"/>
                      <a:pt x="0" y="4"/>
                    </a:cubicBezTo>
                    <a:cubicBezTo>
                      <a:pt x="4" y="7"/>
                      <a:pt x="6" y="8"/>
                      <a:pt x="11" y="8"/>
                    </a:cubicBezTo>
                    <a:cubicBezTo>
                      <a:pt x="12" y="8"/>
                      <a:pt x="14" y="8"/>
                      <a:pt x="15" y="6"/>
                    </a:cubicBezTo>
                    <a:cubicBezTo>
                      <a:pt x="11" y="4"/>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0" name="Freeform 316"/>
              <p:cNvSpPr>
                <a:spLocks/>
              </p:cNvSpPr>
              <p:nvPr/>
            </p:nvSpPr>
            <p:spPr bwMode="auto">
              <a:xfrm>
                <a:off x="1473" y="1314"/>
                <a:ext cx="33" cy="12"/>
              </a:xfrm>
              <a:custGeom>
                <a:avLst/>
                <a:gdLst>
                  <a:gd name="T0" fmla="*/ 8 w 14"/>
                  <a:gd name="T1" fmla="*/ 5 h 5"/>
                  <a:gd name="T2" fmla="*/ 14 w 14"/>
                  <a:gd name="T3" fmla="*/ 0 h 5"/>
                  <a:gd name="T4" fmla="*/ 0 w 14"/>
                  <a:gd name="T5" fmla="*/ 5 h 5"/>
                  <a:gd name="T6" fmla="*/ 8 w 14"/>
                  <a:gd name="T7" fmla="*/ 5 h 5"/>
                </a:gdLst>
                <a:ahLst/>
                <a:cxnLst>
                  <a:cxn ang="0">
                    <a:pos x="T0" y="T1"/>
                  </a:cxn>
                  <a:cxn ang="0">
                    <a:pos x="T2" y="T3"/>
                  </a:cxn>
                  <a:cxn ang="0">
                    <a:pos x="T4" y="T5"/>
                  </a:cxn>
                  <a:cxn ang="0">
                    <a:pos x="T6" y="T7"/>
                  </a:cxn>
                </a:cxnLst>
                <a:rect l="0" t="0" r="r" b="b"/>
                <a:pathLst>
                  <a:path w="14" h="5">
                    <a:moveTo>
                      <a:pt x="8" y="5"/>
                    </a:moveTo>
                    <a:cubicBezTo>
                      <a:pt x="10" y="2"/>
                      <a:pt x="13" y="3"/>
                      <a:pt x="14" y="0"/>
                    </a:cubicBezTo>
                    <a:cubicBezTo>
                      <a:pt x="11" y="0"/>
                      <a:pt x="1" y="1"/>
                      <a:pt x="0" y="5"/>
                    </a:cubicBezTo>
                    <a:lnTo>
                      <a:pt x="8" y="5"/>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1" name="Freeform 317"/>
              <p:cNvSpPr>
                <a:spLocks/>
              </p:cNvSpPr>
              <p:nvPr/>
            </p:nvSpPr>
            <p:spPr bwMode="auto">
              <a:xfrm>
                <a:off x="1345" y="1593"/>
                <a:ext cx="19" cy="26"/>
              </a:xfrm>
              <a:custGeom>
                <a:avLst/>
                <a:gdLst>
                  <a:gd name="T0" fmla="*/ 8 w 8"/>
                  <a:gd name="T1" fmla="*/ 8 h 11"/>
                  <a:gd name="T2" fmla="*/ 6 w 8"/>
                  <a:gd name="T3" fmla="*/ 2 h 11"/>
                  <a:gd name="T4" fmla="*/ 3 w 8"/>
                  <a:gd name="T5" fmla="*/ 0 h 11"/>
                  <a:gd name="T6" fmla="*/ 0 w 8"/>
                  <a:gd name="T7" fmla="*/ 0 h 11"/>
                  <a:gd name="T8" fmla="*/ 3 w 8"/>
                  <a:gd name="T9" fmla="*/ 2 h 11"/>
                  <a:gd name="T10" fmla="*/ 6 w 8"/>
                  <a:gd name="T11" fmla="*/ 4 h 11"/>
                  <a:gd name="T12" fmla="*/ 7 w 8"/>
                  <a:gd name="T13" fmla="*/ 11 h 11"/>
                  <a:gd name="T14" fmla="*/ 8 w 8"/>
                  <a:gd name="T15" fmla="*/ 8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1">
                    <a:moveTo>
                      <a:pt x="8" y="8"/>
                    </a:moveTo>
                    <a:cubicBezTo>
                      <a:pt x="8" y="5"/>
                      <a:pt x="7" y="4"/>
                      <a:pt x="6" y="2"/>
                    </a:cubicBezTo>
                    <a:cubicBezTo>
                      <a:pt x="5" y="2"/>
                      <a:pt x="4" y="0"/>
                      <a:pt x="3" y="0"/>
                    </a:cubicBezTo>
                    <a:cubicBezTo>
                      <a:pt x="0" y="0"/>
                      <a:pt x="0" y="0"/>
                      <a:pt x="0" y="0"/>
                    </a:cubicBezTo>
                    <a:cubicBezTo>
                      <a:pt x="3" y="2"/>
                      <a:pt x="3" y="2"/>
                      <a:pt x="3" y="2"/>
                    </a:cubicBezTo>
                    <a:cubicBezTo>
                      <a:pt x="3" y="3"/>
                      <a:pt x="5" y="4"/>
                      <a:pt x="6" y="4"/>
                    </a:cubicBezTo>
                    <a:cubicBezTo>
                      <a:pt x="5" y="5"/>
                      <a:pt x="6" y="8"/>
                      <a:pt x="7" y="11"/>
                    </a:cubicBezTo>
                    <a:cubicBezTo>
                      <a:pt x="7" y="11"/>
                      <a:pt x="8" y="9"/>
                      <a:pt x="8"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2" name="Freeform 318"/>
              <p:cNvSpPr>
                <a:spLocks/>
              </p:cNvSpPr>
              <p:nvPr/>
            </p:nvSpPr>
            <p:spPr bwMode="auto">
              <a:xfrm>
                <a:off x="1338" y="1628"/>
                <a:ext cx="19" cy="31"/>
              </a:xfrm>
              <a:custGeom>
                <a:avLst/>
                <a:gdLst>
                  <a:gd name="T0" fmla="*/ 3 w 8"/>
                  <a:gd name="T1" fmla="*/ 2 h 13"/>
                  <a:gd name="T2" fmla="*/ 1 w 8"/>
                  <a:gd name="T3" fmla="*/ 0 h 13"/>
                  <a:gd name="T4" fmla="*/ 0 w 8"/>
                  <a:gd name="T5" fmla="*/ 5 h 13"/>
                  <a:gd name="T6" fmla="*/ 3 w 8"/>
                  <a:gd name="T7" fmla="*/ 13 h 13"/>
                  <a:gd name="T8" fmla="*/ 3 w 8"/>
                  <a:gd name="T9" fmla="*/ 2 h 13"/>
                </a:gdLst>
                <a:ahLst/>
                <a:cxnLst>
                  <a:cxn ang="0">
                    <a:pos x="T0" y="T1"/>
                  </a:cxn>
                  <a:cxn ang="0">
                    <a:pos x="T2" y="T3"/>
                  </a:cxn>
                  <a:cxn ang="0">
                    <a:pos x="T4" y="T5"/>
                  </a:cxn>
                  <a:cxn ang="0">
                    <a:pos x="T6" y="T7"/>
                  </a:cxn>
                  <a:cxn ang="0">
                    <a:pos x="T8" y="T9"/>
                  </a:cxn>
                </a:cxnLst>
                <a:rect l="0" t="0" r="r" b="b"/>
                <a:pathLst>
                  <a:path w="8" h="13">
                    <a:moveTo>
                      <a:pt x="3" y="2"/>
                    </a:moveTo>
                    <a:cubicBezTo>
                      <a:pt x="2" y="2"/>
                      <a:pt x="1" y="1"/>
                      <a:pt x="1" y="0"/>
                    </a:cubicBezTo>
                    <a:cubicBezTo>
                      <a:pt x="0" y="1"/>
                      <a:pt x="0" y="3"/>
                      <a:pt x="0" y="5"/>
                    </a:cubicBezTo>
                    <a:cubicBezTo>
                      <a:pt x="0" y="7"/>
                      <a:pt x="1" y="11"/>
                      <a:pt x="3" y="13"/>
                    </a:cubicBezTo>
                    <a:cubicBezTo>
                      <a:pt x="4" y="11"/>
                      <a:pt x="8" y="2"/>
                      <a:pt x="3"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3" name="Freeform 319"/>
              <p:cNvSpPr>
                <a:spLocks/>
              </p:cNvSpPr>
              <p:nvPr/>
            </p:nvSpPr>
            <p:spPr bwMode="auto">
              <a:xfrm>
                <a:off x="1364" y="1624"/>
                <a:ext cx="12" cy="16"/>
              </a:xfrm>
              <a:custGeom>
                <a:avLst/>
                <a:gdLst>
                  <a:gd name="T0" fmla="*/ 5 w 5"/>
                  <a:gd name="T1" fmla="*/ 4 h 7"/>
                  <a:gd name="T2" fmla="*/ 0 w 5"/>
                  <a:gd name="T3" fmla="*/ 0 h 7"/>
                  <a:gd name="T4" fmla="*/ 3 w 5"/>
                  <a:gd name="T5" fmla="*/ 7 h 7"/>
                  <a:gd name="T6" fmla="*/ 5 w 5"/>
                  <a:gd name="T7" fmla="*/ 4 h 7"/>
                </a:gdLst>
                <a:ahLst/>
                <a:cxnLst>
                  <a:cxn ang="0">
                    <a:pos x="T0" y="T1"/>
                  </a:cxn>
                  <a:cxn ang="0">
                    <a:pos x="T2" y="T3"/>
                  </a:cxn>
                  <a:cxn ang="0">
                    <a:pos x="T4" y="T5"/>
                  </a:cxn>
                  <a:cxn ang="0">
                    <a:pos x="T6" y="T7"/>
                  </a:cxn>
                </a:cxnLst>
                <a:rect l="0" t="0" r="r" b="b"/>
                <a:pathLst>
                  <a:path w="5" h="7">
                    <a:moveTo>
                      <a:pt x="5" y="4"/>
                    </a:moveTo>
                    <a:cubicBezTo>
                      <a:pt x="3" y="4"/>
                      <a:pt x="1" y="2"/>
                      <a:pt x="0" y="0"/>
                    </a:cubicBezTo>
                    <a:cubicBezTo>
                      <a:pt x="0" y="3"/>
                      <a:pt x="1" y="4"/>
                      <a:pt x="3" y="7"/>
                    </a:cubicBezTo>
                    <a:cubicBezTo>
                      <a:pt x="4" y="6"/>
                      <a:pt x="5" y="5"/>
                      <a:pt x="5"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4" name="Freeform 320"/>
              <p:cNvSpPr>
                <a:spLocks/>
              </p:cNvSpPr>
              <p:nvPr/>
            </p:nvSpPr>
            <p:spPr bwMode="auto">
              <a:xfrm>
                <a:off x="1945" y="776"/>
                <a:ext cx="26" cy="21"/>
              </a:xfrm>
              <a:custGeom>
                <a:avLst/>
                <a:gdLst>
                  <a:gd name="T0" fmla="*/ 11 w 11"/>
                  <a:gd name="T1" fmla="*/ 5 h 9"/>
                  <a:gd name="T2" fmla="*/ 0 w 11"/>
                  <a:gd name="T3" fmla="*/ 0 h 9"/>
                  <a:gd name="T4" fmla="*/ 0 w 11"/>
                  <a:gd name="T5" fmla="*/ 5 h 9"/>
                  <a:gd name="T6" fmla="*/ 11 w 11"/>
                  <a:gd name="T7" fmla="*/ 5 h 9"/>
                </a:gdLst>
                <a:ahLst/>
                <a:cxnLst>
                  <a:cxn ang="0">
                    <a:pos x="T0" y="T1"/>
                  </a:cxn>
                  <a:cxn ang="0">
                    <a:pos x="T2" y="T3"/>
                  </a:cxn>
                  <a:cxn ang="0">
                    <a:pos x="T4" y="T5"/>
                  </a:cxn>
                  <a:cxn ang="0">
                    <a:pos x="T6" y="T7"/>
                  </a:cxn>
                </a:cxnLst>
                <a:rect l="0" t="0" r="r" b="b"/>
                <a:pathLst>
                  <a:path w="11" h="9">
                    <a:moveTo>
                      <a:pt x="11" y="5"/>
                    </a:moveTo>
                    <a:cubicBezTo>
                      <a:pt x="9" y="1"/>
                      <a:pt x="5" y="0"/>
                      <a:pt x="0" y="0"/>
                    </a:cubicBezTo>
                    <a:cubicBezTo>
                      <a:pt x="0" y="3"/>
                      <a:pt x="0" y="2"/>
                      <a:pt x="0" y="5"/>
                    </a:cubicBezTo>
                    <a:cubicBezTo>
                      <a:pt x="0" y="9"/>
                      <a:pt x="9" y="7"/>
                      <a:pt x="11"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5" name="Freeform 321"/>
              <p:cNvSpPr>
                <a:spLocks/>
              </p:cNvSpPr>
              <p:nvPr/>
            </p:nvSpPr>
            <p:spPr bwMode="auto">
              <a:xfrm>
                <a:off x="1950" y="736"/>
                <a:ext cx="16" cy="14"/>
              </a:xfrm>
              <a:custGeom>
                <a:avLst/>
                <a:gdLst>
                  <a:gd name="T0" fmla="*/ 3 w 7"/>
                  <a:gd name="T1" fmla="*/ 0 h 6"/>
                  <a:gd name="T2" fmla="*/ 3 w 7"/>
                  <a:gd name="T3" fmla="*/ 2 h 6"/>
                  <a:gd name="T4" fmla="*/ 0 w 7"/>
                  <a:gd name="T5" fmla="*/ 5 h 6"/>
                  <a:gd name="T6" fmla="*/ 7 w 7"/>
                  <a:gd name="T7" fmla="*/ 6 h 6"/>
                  <a:gd name="T8" fmla="*/ 3 w 7"/>
                  <a:gd name="T9" fmla="*/ 0 h 6"/>
                </a:gdLst>
                <a:ahLst/>
                <a:cxnLst>
                  <a:cxn ang="0">
                    <a:pos x="T0" y="T1"/>
                  </a:cxn>
                  <a:cxn ang="0">
                    <a:pos x="T2" y="T3"/>
                  </a:cxn>
                  <a:cxn ang="0">
                    <a:pos x="T4" y="T5"/>
                  </a:cxn>
                  <a:cxn ang="0">
                    <a:pos x="T6" y="T7"/>
                  </a:cxn>
                  <a:cxn ang="0">
                    <a:pos x="T8" y="T9"/>
                  </a:cxn>
                </a:cxnLst>
                <a:rect l="0" t="0" r="r" b="b"/>
                <a:pathLst>
                  <a:path w="7" h="6">
                    <a:moveTo>
                      <a:pt x="3" y="0"/>
                    </a:moveTo>
                    <a:cubicBezTo>
                      <a:pt x="3" y="2"/>
                      <a:pt x="3" y="2"/>
                      <a:pt x="3" y="2"/>
                    </a:cubicBezTo>
                    <a:cubicBezTo>
                      <a:pt x="0" y="5"/>
                      <a:pt x="0" y="5"/>
                      <a:pt x="0" y="5"/>
                    </a:cubicBezTo>
                    <a:cubicBezTo>
                      <a:pt x="7" y="6"/>
                      <a:pt x="7" y="6"/>
                      <a:pt x="7" y="6"/>
                    </a:cubicBezTo>
                    <a:cubicBezTo>
                      <a:pt x="7" y="4"/>
                      <a:pt x="7" y="2"/>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6" name="Freeform 322"/>
              <p:cNvSpPr>
                <a:spLocks/>
              </p:cNvSpPr>
              <p:nvPr/>
            </p:nvSpPr>
            <p:spPr bwMode="auto">
              <a:xfrm>
                <a:off x="1820" y="660"/>
                <a:ext cx="28" cy="17"/>
              </a:xfrm>
              <a:custGeom>
                <a:avLst/>
                <a:gdLst>
                  <a:gd name="T0" fmla="*/ 4 w 12"/>
                  <a:gd name="T1" fmla="*/ 7 h 7"/>
                  <a:gd name="T2" fmla="*/ 12 w 12"/>
                  <a:gd name="T3" fmla="*/ 5 h 7"/>
                  <a:gd name="T4" fmla="*/ 0 w 12"/>
                  <a:gd name="T5" fmla="*/ 0 h 7"/>
                  <a:gd name="T6" fmla="*/ 0 w 12"/>
                  <a:gd name="T7" fmla="*/ 2 h 7"/>
                  <a:gd name="T8" fmla="*/ 4 w 12"/>
                  <a:gd name="T9" fmla="*/ 2 h 7"/>
                  <a:gd name="T10" fmla="*/ 4 w 12"/>
                  <a:gd name="T11" fmla="*/ 7 h 7"/>
                </a:gdLst>
                <a:ahLst/>
                <a:cxnLst>
                  <a:cxn ang="0">
                    <a:pos x="T0" y="T1"/>
                  </a:cxn>
                  <a:cxn ang="0">
                    <a:pos x="T2" y="T3"/>
                  </a:cxn>
                  <a:cxn ang="0">
                    <a:pos x="T4" y="T5"/>
                  </a:cxn>
                  <a:cxn ang="0">
                    <a:pos x="T6" y="T7"/>
                  </a:cxn>
                  <a:cxn ang="0">
                    <a:pos x="T8" y="T9"/>
                  </a:cxn>
                  <a:cxn ang="0">
                    <a:pos x="T10" y="T11"/>
                  </a:cxn>
                </a:cxnLst>
                <a:rect l="0" t="0" r="r" b="b"/>
                <a:pathLst>
                  <a:path w="12" h="7">
                    <a:moveTo>
                      <a:pt x="4" y="7"/>
                    </a:moveTo>
                    <a:cubicBezTo>
                      <a:pt x="6" y="7"/>
                      <a:pt x="7" y="5"/>
                      <a:pt x="12" y="5"/>
                    </a:cubicBezTo>
                    <a:cubicBezTo>
                      <a:pt x="11" y="1"/>
                      <a:pt x="5" y="1"/>
                      <a:pt x="0" y="0"/>
                    </a:cubicBezTo>
                    <a:cubicBezTo>
                      <a:pt x="0" y="2"/>
                      <a:pt x="0" y="2"/>
                      <a:pt x="0" y="2"/>
                    </a:cubicBezTo>
                    <a:cubicBezTo>
                      <a:pt x="4" y="2"/>
                      <a:pt x="4" y="2"/>
                      <a:pt x="4" y="2"/>
                    </a:cubicBezTo>
                    <a:cubicBezTo>
                      <a:pt x="3" y="4"/>
                      <a:pt x="3" y="7"/>
                      <a:pt x="4"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7" name="Freeform 323"/>
              <p:cNvSpPr>
                <a:spLocks/>
              </p:cNvSpPr>
              <p:nvPr/>
            </p:nvSpPr>
            <p:spPr bwMode="auto">
              <a:xfrm>
                <a:off x="2221" y="580"/>
                <a:ext cx="3"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8" name="Freeform 324"/>
              <p:cNvSpPr>
                <a:spLocks/>
              </p:cNvSpPr>
              <p:nvPr/>
            </p:nvSpPr>
            <p:spPr bwMode="auto">
              <a:xfrm>
                <a:off x="1626" y="577"/>
                <a:ext cx="841" cy="381"/>
              </a:xfrm>
              <a:custGeom>
                <a:avLst/>
                <a:gdLst>
                  <a:gd name="T0" fmla="*/ 283 w 356"/>
                  <a:gd name="T1" fmla="*/ 84 h 161"/>
                  <a:gd name="T2" fmla="*/ 281 w 356"/>
                  <a:gd name="T3" fmla="*/ 82 h 161"/>
                  <a:gd name="T4" fmla="*/ 279 w 356"/>
                  <a:gd name="T5" fmla="*/ 74 h 161"/>
                  <a:gd name="T6" fmla="*/ 289 w 356"/>
                  <a:gd name="T7" fmla="*/ 76 h 161"/>
                  <a:gd name="T8" fmla="*/ 299 w 356"/>
                  <a:gd name="T9" fmla="*/ 78 h 161"/>
                  <a:gd name="T10" fmla="*/ 302 w 356"/>
                  <a:gd name="T11" fmla="*/ 74 h 161"/>
                  <a:gd name="T12" fmla="*/ 298 w 356"/>
                  <a:gd name="T13" fmla="*/ 69 h 161"/>
                  <a:gd name="T14" fmla="*/ 304 w 356"/>
                  <a:gd name="T15" fmla="*/ 62 h 161"/>
                  <a:gd name="T16" fmla="*/ 317 w 356"/>
                  <a:gd name="T17" fmla="*/ 54 h 161"/>
                  <a:gd name="T18" fmla="*/ 316 w 356"/>
                  <a:gd name="T19" fmla="*/ 45 h 161"/>
                  <a:gd name="T20" fmla="*/ 311 w 356"/>
                  <a:gd name="T21" fmla="*/ 37 h 161"/>
                  <a:gd name="T22" fmla="*/ 329 w 356"/>
                  <a:gd name="T23" fmla="*/ 30 h 161"/>
                  <a:gd name="T24" fmla="*/ 316 w 356"/>
                  <a:gd name="T25" fmla="*/ 30 h 161"/>
                  <a:gd name="T26" fmla="*/ 323 w 356"/>
                  <a:gd name="T27" fmla="*/ 22 h 161"/>
                  <a:gd name="T28" fmla="*/ 356 w 356"/>
                  <a:gd name="T29" fmla="*/ 12 h 161"/>
                  <a:gd name="T30" fmla="*/ 309 w 356"/>
                  <a:gd name="T31" fmla="*/ 15 h 161"/>
                  <a:gd name="T32" fmla="*/ 294 w 356"/>
                  <a:gd name="T33" fmla="*/ 3 h 161"/>
                  <a:gd name="T34" fmla="*/ 253 w 356"/>
                  <a:gd name="T35" fmla="*/ 1 h 161"/>
                  <a:gd name="T36" fmla="*/ 236 w 356"/>
                  <a:gd name="T37" fmla="*/ 2 h 161"/>
                  <a:gd name="T38" fmla="*/ 219 w 356"/>
                  <a:gd name="T39" fmla="*/ 13 h 161"/>
                  <a:gd name="T40" fmla="*/ 209 w 356"/>
                  <a:gd name="T41" fmla="*/ 7 h 161"/>
                  <a:gd name="T42" fmla="*/ 192 w 356"/>
                  <a:gd name="T43" fmla="*/ 11 h 161"/>
                  <a:gd name="T44" fmla="*/ 161 w 356"/>
                  <a:gd name="T45" fmla="*/ 6 h 161"/>
                  <a:gd name="T46" fmla="*/ 154 w 356"/>
                  <a:gd name="T47" fmla="*/ 7 h 161"/>
                  <a:gd name="T48" fmla="*/ 123 w 356"/>
                  <a:gd name="T49" fmla="*/ 3 h 161"/>
                  <a:gd name="T50" fmla="*/ 97 w 356"/>
                  <a:gd name="T51" fmla="*/ 8 h 161"/>
                  <a:gd name="T52" fmla="*/ 84 w 356"/>
                  <a:gd name="T53" fmla="*/ 5 h 161"/>
                  <a:gd name="T54" fmla="*/ 57 w 356"/>
                  <a:gd name="T55" fmla="*/ 9 h 161"/>
                  <a:gd name="T56" fmla="*/ 74 w 356"/>
                  <a:gd name="T57" fmla="*/ 18 h 161"/>
                  <a:gd name="T58" fmla="*/ 58 w 356"/>
                  <a:gd name="T59" fmla="*/ 19 h 161"/>
                  <a:gd name="T60" fmla="*/ 52 w 356"/>
                  <a:gd name="T61" fmla="*/ 22 h 161"/>
                  <a:gd name="T62" fmla="*/ 41 w 356"/>
                  <a:gd name="T63" fmla="*/ 28 h 161"/>
                  <a:gd name="T64" fmla="*/ 31 w 356"/>
                  <a:gd name="T65" fmla="*/ 31 h 161"/>
                  <a:gd name="T66" fmla="*/ 20 w 356"/>
                  <a:gd name="T67" fmla="*/ 35 h 161"/>
                  <a:gd name="T68" fmla="*/ 31 w 356"/>
                  <a:gd name="T69" fmla="*/ 42 h 161"/>
                  <a:gd name="T70" fmla="*/ 51 w 356"/>
                  <a:gd name="T71" fmla="*/ 37 h 161"/>
                  <a:gd name="T72" fmla="*/ 65 w 356"/>
                  <a:gd name="T73" fmla="*/ 36 h 161"/>
                  <a:gd name="T74" fmla="*/ 74 w 356"/>
                  <a:gd name="T75" fmla="*/ 26 h 161"/>
                  <a:gd name="T76" fmla="*/ 113 w 356"/>
                  <a:gd name="T77" fmla="*/ 19 h 161"/>
                  <a:gd name="T78" fmla="*/ 121 w 356"/>
                  <a:gd name="T79" fmla="*/ 18 h 161"/>
                  <a:gd name="T80" fmla="*/ 105 w 356"/>
                  <a:gd name="T81" fmla="*/ 26 h 161"/>
                  <a:gd name="T82" fmla="*/ 93 w 356"/>
                  <a:gd name="T83" fmla="*/ 33 h 161"/>
                  <a:gd name="T84" fmla="*/ 91 w 356"/>
                  <a:gd name="T85" fmla="*/ 42 h 161"/>
                  <a:gd name="T86" fmla="*/ 115 w 356"/>
                  <a:gd name="T87" fmla="*/ 42 h 161"/>
                  <a:gd name="T88" fmla="*/ 141 w 356"/>
                  <a:gd name="T89" fmla="*/ 59 h 161"/>
                  <a:gd name="T90" fmla="*/ 154 w 356"/>
                  <a:gd name="T91" fmla="*/ 77 h 161"/>
                  <a:gd name="T92" fmla="*/ 137 w 356"/>
                  <a:gd name="T93" fmla="*/ 79 h 161"/>
                  <a:gd name="T94" fmla="*/ 140 w 356"/>
                  <a:gd name="T95" fmla="*/ 95 h 161"/>
                  <a:gd name="T96" fmla="*/ 131 w 356"/>
                  <a:gd name="T97" fmla="*/ 109 h 161"/>
                  <a:gd name="T98" fmla="*/ 134 w 356"/>
                  <a:gd name="T99" fmla="*/ 120 h 161"/>
                  <a:gd name="T100" fmla="*/ 140 w 356"/>
                  <a:gd name="T101" fmla="*/ 140 h 161"/>
                  <a:gd name="T102" fmla="*/ 164 w 356"/>
                  <a:gd name="T103" fmla="*/ 161 h 161"/>
                  <a:gd name="T104" fmla="*/ 187 w 356"/>
                  <a:gd name="T105" fmla="*/ 133 h 161"/>
                  <a:gd name="T106" fmla="*/ 197 w 356"/>
                  <a:gd name="T107" fmla="*/ 118 h 161"/>
                  <a:gd name="T108" fmla="*/ 240 w 356"/>
                  <a:gd name="T109" fmla="*/ 100 h 161"/>
                  <a:gd name="T110" fmla="*/ 271 w 356"/>
                  <a:gd name="T111" fmla="*/ 9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6" h="161">
                    <a:moveTo>
                      <a:pt x="297" y="84"/>
                    </a:moveTo>
                    <a:cubicBezTo>
                      <a:pt x="295" y="84"/>
                      <a:pt x="291" y="85"/>
                      <a:pt x="290" y="82"/>
                    </a:cubicBezTo>
                    <a:cubicBezTo>
                      <a:pt x="286" y="83"/>
                      <a:pt x="287" y="84"/>
                      <a:pt x="283" y="84"/>
                    </a:cubicBezTo>
                    <a:cubicBezTo>
                      <a:pt x="278" y="84"/>
                      <a:pt x="274" y="83"/>
                      <a:pt x="269" y="84"/>
                    </a:cubicBezTo>
                    <a:cubicBezTo>
                      <a:pt x="270" y="84"/>
                      <a:pt x="266" y="78"/>
                      <a:pt x="268" y="78"/>
                    </a:cubicBezTo>
                    <a:cubicBezTo>
                      <a:pt x="268" y="78"/>
                      <a:pt x="281" y="86"/>
                      <a:pt x="281" y="82"/>
                    </a:cubicBezTo>
                    <a:cubicBezTo>
                      <a:pt x="281" y="81"/>
                      <a:pt x="281" y="81"/>
                      <a:pt x="281" y="80"/>
                    </a:cubicBezTo>
                    <a:cubicBezTo>
                      <a:pt x="283" y="80"/>
                      <a:pt x="283" y="80"/>
                      <a:pt x="283" y="80"/>
                    </a:cubicBezTo>
                    <a:cubicBezTo>
                      <a:pt x="283" y="77"/>
                      <a:pt x="281" y="74"/>
                      <a:pt x="279" y="74"/>
                    </a:cubicBezTo>
                    <a:cubicBezTo>
                      <a:pt x="275" y="73"/>
                      <a:pt x="270" y="75"/>
                      <a:pt x="270" y="71"/>
                    </a:cubicBezTo>
                    <a:cubicBezTo>
                      <a:pt x="273" y="72"/>
                      <a:pt x="273" y="72"/>
                      <a:pt x="276" y="72"/>
                    </a:cubicBezTo>
                    <a:cubicBezTo>
                      <a:pt x="281" y="72"/>
                      <a:pt x="283" y="74"/>
                      <a:pt x="289" y="76"/>
                    </a:cubicBezTo>
                    <a:cubicBezTo>
                      <a:pt x="289" y="77"/>
                      <a:pt x="289" y="81"/>
                      <a:pt x="291" y="83"/>
                    </a:cubicBezTo>
                    <a:cubicBezTo>
                      <a:pt x="291" y="80"/>
                      <a:pt x="294" y="80"/>
                      <a:pt x="295" y="78"/>
                    </a:cubicBezTo>
                    <a:cubicBezTo>
                      <a:pt x="299" y="78"/>
                      <a:pt x="299" y="78"/>
                      <a:pt x="299" y="78"/>
                    </a:cubicBezTo>
                    <a:cubicBezTo>
                      <a:pt x="298" y="80"/>
                      <a:pt x="298" y="83"/>
                      <a:pt x="299" y="83"/>
                    </a:cubicBezTo>
                    <a:cubicBezTo>
                      <a:pt x="299" y="82"/>
                      <a:pt x="300" y="78"/>
                      <a:pt x="302" y="77"/>
                    </a:cubicBezTo>
                    <a:cubicBezTo>
                      <a:pt x="302" y="74"/>
                      <a:pt x="302" y="74"/>
                      <a:pt x="302" y="74"/>
                    </a:cubicBezTo>
                    <a:cubicBezTo>
                      <a:pt x="295" y="74"/>
                      <a:pt x="294" y="69"/>
                      <a:pt x="291" y="65"/>
                    </a:cubicBezTo>
                    <a:cubicBezTo>
                      <a:pt x="292" y="65"/>
                      <a:pt x="293" y="65"/>
                      <a:pt x="295" y="65"/>
                    </a:cubicBezTo>
                    <a:cubicBezTo>
                      <a:pt x="295" y="65"/>
                      <a:pt x="295" y="69"/>
                      <a:pt x="298" y="69"/>
                    </a:cubicBezTo>
                    <a:cubicBezTo>
                      <a:pt x="300" y="69"/>
                      <a:pt x="302" y="65"/>
                      <a:pt x="302" y="64"/>
                    </a:cubicBezTo>
                    <a:cubicBezTo>
                      <a:pt x="302" y="62"/>
                      <a:pt x="300" y="60"/>
                      <a:pt x="300" y="59"/>
                    </a:cubicBezTo>
                    <a:cubicBezTo>
                      <a:pt x="301" y="60"/>
                      <a:pt x="303" y="62"/>
                      <a:pt x="304" y="62"/>
                    </a:cubicBezTo>
                    <a:cubicBezTo>
                      <a:pt x="307" y="62"/>
                      <a:pt x="310" y="60"/>
                      <a:pt x="310" y="59"/>
                    </a:cubicBezTo>
                    <a:cubicBezTo>
                      <a:pt x="310" y="57"/>
                      <a:pt x="309" y="56"/>
                      <a:pt x="310" y="55"/>
                    </a:cubicBezTo>
                    <a:cubicBezTo>
                      <a:pt x="312" y="55"/>
                      <a:pt x="315" y="55"/>
                      <a:pt x="317" y="54"/>
                    </a:cubicBezTo>
                    <a:cubicBezTo>
                      <a:pt x="315" y="54"/>
                      <a:pt x="311" y="53"/>
                      <a:pt x="311" y="48"/>
                    </a:cubicBezTo>
                    <a:cubicBezTo>
                      <a:pt x="316" y="48"/>
                      <a:pt x="316" y="48"/>
                      <a:pt x="316" y="48"/>
                    </a:cubicBezTo>
                    <a:cubicBezTo>
                      <a:pt x="316" y="48"/>
                      <a:pt x="316" y="46"/>
                      <a:pt x="316" y="45"/>
                    </a:cubicBezTo>
                    <a:cubicBezTo>
                      <a:pt x="316" y="42"/>
                      <a:pt x="312" y="42"/>
                      <a:pt x="310" y="40"/>
                    </a:cubicBezTo>
                    <a:cubicBezTo>
                      <a:pt x="311" y="40"/>
                      <a:pt x="311" y="40"/>
                      <a:pt x="312" y="40"/>
                    </a:cubicBezTo>
                    <a:cubicBezTo>
                      <a:pt x="312" y="39"/>
                      <a:pt x="311" y="38"/>
                      <a:pt x="311" y="37"/>
                    </a:cubicBezTo>
                    <a:cubicBezTo>
                      <a:pt x="319" y="37"/>
                      <a:pt x="319" y="37"/>
                      <a:pt x="319" y="37"/>
                    </a:cubicBezTo>
                    <a:cubicBezTo>
                      <a:pt x="319" y="41"/>
                      <a:pt x="319" y="43"/>
                      <a:pt x="321" y="46"/>
                    </a:cubicBezTo>
                    <a:cubicBezTo>
                      <a:pt x="323" y="40"/>
                      <a:pt x="328" y="37"/>
                      <a:pt x="329" y="30"/>
                    </a:cubicBezTo>
                    <a:cubicBezTo>
                      <a:pt x="328" y="31"/>
                      <a:pt x="323" y="36"/>
                      <a:pt x="321" y="36"/>
                    </a:cubicBezTo>
                    <a:cubicBezTo>
                      <a:pt x="320" y="34"/>
                      <a:pt x="321" y="32"/>
                      <a:pt x="321" y="30"/>
                    </a:cubicBezTo>
                    <a:cubicBezTo>
                      <a:pt x="316" y="30"/>
                      <a:pt x="316" y="30"/>
                      <a:pt x="316" y="30"/>
                    </a:cubicBezTo>
                    <a:cubicBezTo>
                      <a:pt x="315" y="30"/>
                      <a:pt x="313" y="31"/>
                      <a:pt x="312" y="32"/>
                    </a:cubicBezTo>
                    <a:cubicBezTo>
                      <a:pt x="311" y="30"/>
                      <a:pt x="311" y="30"/>
                      <a:pt x="311" y="30"/>
                    </a:cubicBezTo>
                    <a:cubicBezTo>
                      <a:pt x="314" y="27"/>
                      <a:pt x="323" y="29"/>
                      <a:pt x="323" y="22"/>
                    </a:cubicBezTo>
                    <a:cubicBezTo>
                      <a:pt x="323" y="22"/>
                      <a:pt x="324" y="22"/>
                      <a:pt x="325" y="21"/>
                    </a:cubicBezTo>
                    <a:cubicBezTo>
                      <a:pt x="323" y="20"/>
                      <a:pt x="328" y="18"/>
                      <a:pt x="336" y="18"/>
                    </a:cubicBezTo>
                    <a:cubicBezTo>
                      <a:pt x="329" y="18"/>
                      <a:pt x="346" y="17"/>
                      <a:pt x="356" y="12"/>
                    </a:cubicBezTo>
                    <a:cubicBezTo>
                      <a:pt x="354" y="11"/>
                      <a:pt x="352" y="10"/>
                      <a:pt x="348" y="9"/>
                    </a:cubicBezTo>
                    <a:cubicBezTo>
                      <a:pt x="348" y="9"/>
                      <a:pt x="339" y="9"/>
                      <a:pt x="333" y="9"/>
                    </a:cubicBezTo>
                    <a:cubicBezTo>
                      <a:pt x="326" y="13"/>
                      <a:pt x="317" y="12"/>
                      <a:pt x="309" y="15"/>
                    </a:cubicBezTo>
                    <a:cubicBezTo>
                      <a:pt x="311" y="14"/>
                      <a:pt x="314" y="4"/>
                      <a:pt x="314" y="4"/>
                    </a:cubicBezTo>
                    <a:cubicBezTo>
                      <a:pt x="311" y="6"/>
                      <a:pt x="306" y="4"/>
                      <a:pt x="300" y="4"/>
                    </a:cubicBezTo>
                    <a:cubicBezTo>
                      <a:pt x="299" y="4"/>
                      <a:pt x="297" y="3"/>
                      <a:pt x="294" y="3"/>
                    </a:cubicBezTo>
                    <a:cubicBezTo>
                      <a:pt x="295" y="3"/>
                      <a:pt x="296" y="3"/>
                      <a:pt x="297" y="2"/>
                    </a:cubicBezTo>
                    <a:cubicBezTo>
                      <a:pt x="292" y="0"/>
                      <a:pt x="293" y="2"/>
                      <a:pt x="286" y="2"/>
                    </a:cubicBezTo>
                    <a:cubicBezTo>
                      <a:pt x="280" y="2"/>
                      <a:pt x="263" y="1"/>
                      <a:pt x="253" y="1"/>
                    </a:cubicBezTo>
                    <a:cubicBezTo>
                      <a:pt x="253" y="2"/>
                      <a:pt x="254" y="3"/>
                      <a:pt x="254" y="3"/>
                    </a:cubicBezTo>
                    <a:cubicBezTo>
                      <a:pt x="248" y="3"/>
                      <a:pt x="242" y="5"/>
                      <a:pt x="234" y="5"/>
                    </a:cubicBezTo>
                    <a:cubicBezTo>
                      <a:pt x="234" y="5"/>
                      <a:pt x="236" y="3"/>
                      <a:pt x="236" y="2"/>
                    </a:cubicBezTo>
                    <a:cubicBezTo>
                      <a:pt x="221" y="2"/>
                      <a:pt x="221" y="2"/>
                      <a:pt x="221" y="2"/>
                    </a:cubicBezTo>
                    <a:cubicBezTo>
                      <a:pt x="222" y="2"/>
                      <a:pt x="225" y="7"/>
                      <a:pt x="226" y="7"/>
                    </a:cubicBezTo>
                    <a:cubicBezTo>
                      <a:pt x="225" y="11"/>
                      <a:pt x="222" y="11"/>
                      <a:pt x="219" y="13"/>
                    </a:cubicBezTo>
                    <a:cubicBezTo>
                      <a:pt x="217" y="9"/>
                      <a:pt x="217" y="9"/>
                      <a:pt x="217" y="9"/>
                    </a:cubicBezTo>
                    <a:cubicBezTo>
                      <a:pt x="213" y="10"/>
                      <a:pt x="211" y="9"/>
                      <a:pt x="208" y="9"/>
                    </a:cubicBezTo>
                    <a:cubicBezTo>
                      <a:pt x="208" y="8"/>
                      <a:pt x="209" y="7"/>
                      <a:pt x="209" y="7"/>
                    </a:cubicBezTo>
                    <a:cubicBezTo>
                      <a:pt x="206" y="7"/>
                      <a:pt x="205" y="7"/>
                      <a:pt x="202" y="7"/>
                    </a:cubicBezTo>
                    <a:cubicBezTo>
                      <a:pt x="199" y="7"/>
                      <a:pt x="197" y="7"/>
                      <a:pt x="197" y="11"/>
                    </a:cubicBezTo>
                    <a:cubicBezTo>
                      <a:pt x="196" y="11"/>
                      <a:pt x="194" y="11"/>
                      <a:pt x="192" y="11"/>
                    </a:cubicBezTo>
                    <a:cubicBezTo>
                      <a:pt x="190" y="11"/>
                      <a:pt x="189" y="9"/>
                      <a:pt x="189" y="8"/>
                    </a:cubicBezTo>
                    <a:cubicBezTo>
                      <a:pt x="188" y="9"/>
                      <a:pt x="183" y="11"/>
                      <a:pt x="183" y="9"/>
                    </a:cubicBezTo>
                    <a:cubicBezTo>
                      <a:pt x="183" y="7"/>
                      <a:pt x="163" y="9"/>
                      <a:pt x="161" y="6"/>
                    </a:cubicBezTo>
                    <a:cubicBezTo>
                      <a:pt x="164" y="11"/>
                      <a:pt x="164" y="11"/>
                      <a:pt x="164" y="11"/>
                    </a:cubicBezTo>
                    <a:cubicBezTo>
                      <a:pt x="152" y="11"/>
                      <a:pt x="152" y="11"/>
                      <a:pt x="152" y="11"/>
                    </a:cubicBezTo>
                    <a:cubicBezTo>
                      <a:pt x="148" y="12"/>
                      <a:pt x="151" y="13"/>
                      <a:pt x="154" y="7"/>
                    </a:cubicBezTo>
                    <a:cubicBezTo>
                      <a:pt x="148" y="6"/>
                      <a:pt x="145" y="5"/>
                      <a:pt x="140" y="5"/>
                    </a:cubicBezTo>
                    <a:cubicBezTo>
                      <a:pt x="136" y="5"/>
                      <a:pt x="136" y="5"/>
                      <a:pt x="134" y="5"/>
                    </a:cubicBezTo>
                    <a:cubicBezTo>
                      <a:pt x="131" y="5"/>
                      <a:pt x="126" y="3"/>
                      <a:pt x="123" y="3"/>
                    </a:cubicBezTo>
                    <a:cubicBezTo>
                      <a:pt x="115" y="3"/>
                      <a:pt x="112" y="7"/>
                      <a:pt x="106" y="7"/>
                    </a:cubicBezTo>
                    <a:cubicBezTo>
                      <a:pt x="104" y="7"/>
                      <a:pt x="103" y="4"/>
                      <a:pt x="102" y="4"/>
                    </a:cubicBezTo>
                    <a:cubicBezTo>
                      <a:pt x="99" y="4"/>
                      <a:pt x="97" y="7"/>
                      <a:pt x="97" y="8"/>
                    </a:cubicBezTo>
                    <a:cubicBezTo>
                      <a:pt x="95" y="7"/>
                      <a:pt x="94" y="7"/>
                      <a:pt x="93" y="7"/>
                    </a:cubicBezTo>
                    <a:cubicBezTo>
                      <a:pt x="92" y="7"/>
                      <a:pt x="92" y="7"/>
                      <a:pt x="92" y="7"/>
                    </a:cubicBezTo>
                    <a:cubicBezTo>
                      <a:pt x="88" y="7"/>
                      <a:pt x="88" y="5"/>
                      <a:pt x="84" y="5"/>
                    </a:cubicBezTo>
                    <a:cubicBezTo>
                      <a:pt x="80" y="5"/>
                      <a:pt x="77" y="7"/>
                      <a:pt x="72" y="7"/>
                    </a:cubicBezTo>
                    <a:cubicBezTo>
                      <a:pt x="66" y="9"/>
                      <a:pt x="66" y="9"/>
                      <a:pt x="66" y="9"/>
                    </a:cubicBezTo>
                    <a:cubicBezTo>
                      <a:pt x="57" y="9"/>
                      <a:pt x="57" y="9"/>
                      <a:pt x="57" y="9"/>
                    </a:cubicBezTo>
                    <a:cubicBezTo>
                      <a:pt x="55" y="9"/>
                      <a:pt x="26" y="13"/>
                      <a:pt x="27" y="13"/>
                    </a:cubicBezTo>
                    <a:cubicBezTo>
                      <a:pt x="36" y="23"/>
                      <a:pt x="57" y="18"/>
                      <a:pt x="60" y="18"/>
                    </a:cubicBezTo>
                    <a:cubicBezTo>
                      <a:pt x="63" y="18"/>
                      <a:pt x="72" y="18"/>
                      <a:pt x="74" y="18"/>
                    </a:cubicBezTo>
                    <a:cubicBezTo>
                      <a:pt x="75" y="18"/>
                      <a:pt x="80" y="14"/>
                      <a:pt x="81" y="14"/>
                    </a:cubicBezTo>
                    <a:cubicBezTo>
                      <a:pt x="79" y="16"/>
                      <a:pt x="79" y="16"/>
                      <a:pt x="78" y="19"/>
                    </a:cubicBezTo>
                    <a:cubicBezTo>
                      <a:pt x="58" y="19"/>
                      <a:pt x="58" y="19"/>
                      <a:pt x="58" y="19"/>
                    </a:cubicBezTo>
                    <a:cubicBezTo>
                      <a:pt x="58" y="21"/>
                      <a:pt x="59" y="23"/>
                      <a:pt x="59" y="24"/>
                    </a:cubicBezTo>
                    <a:cubicBezTo>
                      <a:pt x="54" y="24"/>
                      <a:pt x="54" y="24"/>
                      <a:pt x="54" y="24"/>
                    </a:cubicBezTo>
                    <a:cubicBezTo>
                      <a:pt x="53" y="24"/>
                      <a:pt x="52" y="23"/>
                      <a:pt x="52" y="22"/>
                    </a:cubicBezTo>
                    <a:cubicBezTo>
                      <a:pt x="43" y="22"/>
                      <a:pt x="40" y="22"/>
                      <a:pt x="36" y="23"/>
                    </a:cubicBezTo>
                    <a:cubicBezTo>
                      <a:pt x="39" y="28"/>
                      <a:pt x="45" y="25"/>
                      <a:pt x="51" y="26"/>
                    </a:cubicBezTo>
                    <a:cubicBezTo>
                      <a:pt x="49" y="28"/>
                      <a:pt x="46" y="28"/>
                      <a:pt x="41" y="28"/>
                    </a:cubicBezTo>
                    <a:cubicBezTo>
                      <a:pt x="38" y="28"/>
                      <a:pt x="33" y="26"/>
                      <a:pt x="30" y="26"/>
                    </a:cubicBezTo>
                    <a:cubicBezTo>
                      <a:pt x="29" y="26"/>
                      <a:pt x="24" y="26"/>
                      <a:pt x="24" y="30"/>
                    </a:cubicBezTo>
                    <a:cubicBezTo>
                      <a:pt x="24" y="32"/>
                      <a:pt x="28" y="31"/>
                      <a:pt x="31" y="31"/>
                    </a:cubicBezTo>
                    <a:cubicBezTo>
                      <a:pt x="31" y="37"/>
                      <a:pt x="31" y="37"/>
                      <a:pt x="31" y="37"/>
                    </a:cubicBezTo>
                    <a:cubicBezTo>
                      <a:pt x="28" y="37"/>
                      <a:pt x="26" y="33"/>
                      <a:pt x="23" y="33"/>
                    </a:cubicBezTo>
                    <a:cubicBezTo>
                      <a:pt x="21" y="33"/>
                      <a:pt x="21" y="35"/>
                      <a:pt x="20" y="35"/>
                    </a:cubicBezTo>
                    <a:cubicBezTo>
                      <a:pt x="18" y="35"/>
                      <a:pt x="17" y="35"/>
                      <a:pt x="17" y="35"/>
                    </a:cubicBezTo>
                    <a:cubicBezTo>
                      <a:pt x="13" y="35"/>
                      <a:pt x="0" y="37"/>
                      <a:pt x="0" y="42"/>
                    </a:cubicBezTo>
                    <a:cubicBezTo>
                      <a:pt x="13" y="39"/>
                      <a:pt x="18" y="42"/>
                      <a:pt x="31" y="42"/>
                    </a:cubicBezTo>
                    <a:cubicBezTo>
                      <a:pt x="36" y="42"/>
                      <a:pt x="38" y="47"/>
                      <a:pt x="42" y="47"/>
                    </a:cubicBezTo>
                    <a:cubicBezTo>
                      <a:pt x="42" y="47"/>
                      <a:pt x="50" y="42"/>
                      <a:pt x="51" y="40"/>
                    </a:cubicBezTo>
                    <a:cubicBezTo>
                      <a:pt x="51" y="37"/>
                      <a:pt x="51" y="37"/>
                      <a:pt x="51" y="37"/>
                    </a:cubicBezTo>
                    <a:cubicBezTo>
                      <a:pt x="49" y="38"/>
                      <a:pt x="48" y="38"/>
                      <a:pt x="45" y="37"/>
                    </a:cubicBezTo>
                    <a:cubicBezTo>
                      <a:pt x="48" y="36"/>
                      <a:pt x="50" y="36"/>
                      <a:pt x="56" y="36"/>
                    </a:cubicBezTo>
                    <a:cubicBezTo>
                      <a:pt x="61" y="36"/>
                      <a:pt x="62" y="36"/>
                      <a:pt x="65" y="36"/>
                    </a:cubicBezTo>
                    <a:cubicBezTo>
                      <a:pt x="66" y="36"/>
                      <a:pt x="70" y="31"/>
                      <a:pt x="73" y="31"/>
                    </a:cubicBezTo>
                    <a:cubicBezTo>
                      <a:pt x="70" y="28"/>
                      <a:pt x="69" y="27"/>
                      <a:pt x="66" y="25"/>
                    </a:cubicBezTo>
                    <a:cubicBezTo>
                      <a:pt x="70" y="25"/>
                      <a:pt x="71" y="26"/>
                      <a:pt x="74" y="26"/>
                    </a:cubicBezTo>
                    <a:cubicBezTo>
                      <a:pt x="74" y="27"/>
                      <a:pt x="74" y="28"/>
                      <a:pt x="74" y="29"/>
                    </a:cubicBezTo>
                    <a:cubicBezTo>
                      <a:pt x="77" y="29"/>
                      <a:pt x="77" y="29"/>
                      <a:pt x="77" y="29"/>
                    </a:cubicBezTo>
                    <a:cubicBezTo>
                      <a:pt x="81" y="19"/>
                      <a:pt x="106" y="19"/>
                      <a:pt x="113" y="19"/>
                    </a:cubicBezTo>
                    <a:cubicBezTo>
                      <a:pt x="114" y="19"/>
                      <a:pt x="115" y="17"/>
                      <a:pt x="115" y="16"/>
                    </a:cubicBezTo>
                    <a:cubicBezTo>
                      <a:pt x="115" y="16"/>
                      <a:pt x="121" y="17"/>
                      <a:pt x="122" y="18"/>
                    </a:cubicBezTo>
                    <a:cubicBezTo>
                      <a:pt x="122" y="18"/>
                      <a:pt x="121" y="18"/>
                      <a:pt x="121" y="18"/>
                    </a:cubicBezTo>
                    <a:cubicBezTo>
                      <a:pt x="123" y="20"/>
                      <a:pt x="128" y="19"/>
                      <a:pt x="132" y="20"/>
                    </a:cubicBezTo>
                    <a:cubicBezTo>
                      <a:pt x="127" y="20"/>
                      <a:pt x="119" y="24"/>
                      <a:pt x="117" y="26"/>
                    </a:cubicBezTo>
                    <a:cubicBezTo>
                      <a:pt x="105" y="26"/>
                      <a:pt x="105" y="26"/>
                      <a:pt x="105" y="26"/>
                    </a:cubicBezTo>
                    <a:cubicBezTo>
                      <a:pt x="103" y="28"/>
                      <a:pt x="96" y="26"/>
                      <a:pt x="90" y="29"/>
                    </a:cubicBezTo>
                    <a:cubicBezTo>
                      <a:pt x="85" y="29"/>
                      <a:pt x="85" y="29"/>
                      <a:pt x="85" y="29"/>
                    </a:cubicBezTo>
                    <a:cubicBezTo>
                      <a:pt x="85" y="32"/>
                      <a:pt x="90" y="33"/>
                      <a:pt x="93" y="33"/>
                    </a:cubicBezTo>
                    <a:cubicBezTo>
                      <a:pt x="95" y="37"/>
                      <a:pt x="104" y="34"/>
                      <a:pt x="111" y="36"/>
                    </a:cubicBezTo>
                    <a:cubicBezTo>
                      <a:pt x="105" y="39"/>
                      <a:pt x="101" y="38"/>
                      <a:pt x="95" y="40"/>
                    </a:cubicBezTo>
                    <a:cubicBezTo>
                      <a:pt x="97" y="40"/>
                      <a:pt x="94" y="42"/>
                      <a:pt x="91" y="42"/>
                    </a:cubicBezTo>
                    <a:cubicBezTo>
                      <a:pt x="91" y="44"/>
                      <a:pt x="94" y="47"/>
                      <a:pt x="96" y="47"/>
                    </a:cubicBezTo>
                    <a:cubicBezTo>
                      <a:pt x="100" y="47"/>
                      <a:pt x="103" y="46"/>
                      <a:pt x="106" y="43"/>
                    </a:cubicBezTo>
                    <a:cubicBezTo>
                      <a:pt x="107" y="47"/>
                      <a:pt x="111" y="43"/>
                      <a:pt x="115" y="42"/>
                    </a:cubicBezTo>
                    <a:cubicBezTo>
                      <a:pt x="125" y="42"/>
                      <a:pt x="125" y="42"/>
                      <a:pt x="125" y="42"/>
                    </a:cubicBezTo>
                    <a:cubicBezTo>
                      <a:pt x="127" y="48"/>
                      <a:pt x="140" y="54"/>
                      <a:pt x="140" y="55"/>
                    </a:cubicBezTo>
                    <a:cubicBezTo>
                      <a:pt x="140" y="56"/>
                      <a:pt x="141" y="59"/>
                      <a:pt x="141" y="59"/>
                    </a:cubicBezTo>
                    <a:cubicBezTo>
                      <a:pt x="143" y="60"/>
                      <a:pt x="144" y="61"/>
                      <a:pt x="144" y="62"/>
                    </a:cubicBezTo>
                    <a:cubicBezTo>
                      <a:pt x="144" y="65"/>
                      <a:pt x="144" y="65"/>
                      <a:pt x="144" y="65"/>
                    </a:cubicBezTo>
                    <a:cubicBezTo>
                      <a:pt x="147" y="71"/>
                      <a:pt x="147" y="77"/>
                      <a:pt x="154" y="77"/>
                    </a:cubicBezTo>
                    <a:cubicBezTo>
                      <a:pt x="154" y="80"/>
                      <a:pt x="156" y="82"/>
                      <a:pt x="154" y="84"/>
                    </a:cubicBezTo>
                    <a:cubicBezTo>
                      <a:pt x="144" y="79"/>
                      <a:pt x="144" y="79"/>
                      <a:pt x="144" y="79"/>
                    </a:cubicBezTo>
                    <a:cubicBezTo>
                      <a:pt x="137" y="79"/>
                      <a:pt x="137" y="79"/>
                      <a:pt x="137" y="79"/>
                    </a:cubicBezTo>
                    <a:cubicBezTo>
                      <a:pt x="137" y="79"/>
                      <a:pt x="153" y="88"/>
                      <a:pt x="154" y="89"/>
                    </a:cubicBezTo>
                    <a:cubicBezTo>
                      <a:pt x="154" y="93"/>
                      <a:pt x="154" y="93"/>
                      <a:pt x="154" y="93"/>
                    </a:cubicBezTo>
                    <a:cubicBezTo>
                      <a:pt x="149" y="93"/>
                      <a:pt x="147" y="95"/>
                      <a:pt x="140" y="95"/>
                    </a:cubicBezTo>
                    <a:cubicBezTo>
                      <a:pt x="140" y="99"/>
                      <a:pt x="138" y="103"/>
                      <a:pt x="133" y="103"/>
                    </a:cubicBezTo>
                    <a:cubicBezTo>
                      <a:pt x="133" y="105"/>
                      <a:pt x="132" y="106"/>
                      <a:pt x="129" y="106"/>
                    </a:cubicBezTo>
                    <a:cubicBezTo>
                      <a:pt x="131" y="109"/>
                      <a:pt x="131" y="109"/>
                      <a:pt x="131" y="109"/>
                    </a:cubicBezTo>
                    <a:cubicBezTo>
                      <a:pt x="130" y="111"/>
                      <a:pt x="130" y="111"/>
                      <a:pt x="130" y="111"/>
                    </a:cubicBezTo>
                    <a:cubicBezTo>
                      <a:pt x="130" y="112"/>
                      <a:pt x="129" y="115"/>
                      <a:pt x="129" y="115"/>
                    </a:cubicBezTo>
                    <a:cubicBezTo>
                      <a:pt x="129" y="117"/>
                      <a:pt x="130" y="120"/>
                      <a:pt x="134" y="120"/>
                    </a:cubicBezTo>
                    <a:cubicBezTo>
                      <a:pt x="131" y="125"/>
                      <a:pt x="131" y="125"/>
                      <a:pt x="131" y="125"/>
                    </a:cubicBezTo>
                    <a:cubicBezTo>
                      <a:pt x="133" y="129"/>
                      <a:pt x="133" y="129"/>
                      <a:pt x="133" y="129"/>
                    </a:cubicBezTo>
                    <a:cubicBezTo>
                      <a:pt x="134" y="130"/>
                      <a:pt x="136" y="140"/>
                      <a:pt x="140" y="140"/>
                    </a:cubicBezTo>
                    <a:cubicBezTo>
                      <a:pt x="140" y="143"/>
                      <a:pt x="144" y="153"/>
                      <a:pt x="149" y="153"/>
                    </a:cubicBezTo>
                    <a:cubicBezTo>
                      <a:pt x="152" y="153"/>
                      <a:pt x="156" y="151"/>
                      <a:pt x="159" y="153"/>
                    </a:cubicBezTo>
                    <a:cubicBezTo>
                      <a:pt x="161" y="155"/>
                      <a:pt x="158" y="161"/>
                      <a:pt x="164" y="161"/>
                    </a:cubicBezTo>
                    <a:cubicBezTo>
                      <a:pt x="170" y="161"/>
                      <a:pt x="169" y="143"/>
                      <a:pt x="179" y="143"/>
                    </a:cubicBezTo>
                    <a:cubicBezTo>
                      <a:pt x="179" y="138"/>
                      <a:pt x="179" y="138"/>
                      <a:pt x="179" y="138"/>
                    </a:cubicBezTo>
                    <a:cubicBezTo>
                      <a:pt x="179" y="138"/>
                      <a:pt x="184" y="134"/>
                      <a:pt x="187" y="133"/>
                    </a:cubicBezTo>
                    <a:cubicBezTo>
                      <a:pt x="187" y="131"/>
                      <a:pt x="191" y="130"/>
                      <a:pt x="191" y="129"/>
                    </a:cubicBezTo>
                    <a:cubicBezTo>
                      <a:pt x="191" y="125"/>
                      <a:pt x="194" y="129"/>
                      <a:pt x="195" y="123"/>
                    </a:cubicBezTo>
                    <a:cubicBezTo>
                      <a:pt x="194" y="122"/>
                      <a:pt x="197" y="118"/>
                      <a:pt x="197" y="118"/>
                    </a:cubicBezTo>
                    <a:cubicBezTo>
                      <a:pt x="198" y="117"/>
                      <a:pt x="207" y="118"/>
                      <a:pt x="211" y="117"/>
                    </a:cubicBezTo>
                    <a:cubicBezTo>
                      <a:pt x="217" y="115"/>
                      <a:pt x="224" y="114"/>
                      <a:pt x="231" y="111"/>
                    </a:cubicBezTo>
                    <a:cubicBezTo>
                      <a:pt x="233" y="110"/>
                      <a:pt x="238" y="103"/>
                      <a:pt x="240" y="100"/>
                    </a:cubicBezTo>
                    <a:cubicBezTo>
                      <a:pt x="242" y="101"/>
                      <a:pt x="248" y="98"/>
                      <a:pt x="250" y="98"/>
                    </a:cubicBezTo>
                    <a:cubicBezTo>
                      <a:pt x="254" y="98"/>
                      <a:pt x="257" y="99"/>
                      <a:pt x="260" y="97"/>
                    </a:cubicBezTo>
                    <a:cubicBezTo>
                      <a:pt x="271" y="95"/>
                      <a:pt x="271" y="95"/>
                      <a:pt x="271" y="95"/>
                    </a:cubicBezTo>
                    <a:cubicBezTo>
                      <a:pt x="277" y="93"/>
                      <a:pt x="279" y="92"/>
                      <a:pt x="286" y="90"/>
                    </a:cubicBezTo>
                    <a:cubicBezTo>
                      <a:pt x="289" y="90"/>
                      <a:pt x="295" y="87"/>
                      <a:pt x="297" y="8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9" name="Freeform 325"/>
              <p:cNvSpPr>
                <a:spLocks/>
              </p:cNvSpPr>
              <p:nvPr/>
            </p:nvSpPr>
            <p:spPr bwMode="auto">
              <a:xfrm>
                <a:off x="2127" y="584"/>
                <a:ext cx="24" cy="12"/>
              </a:xfrm>
              <a:custGeom>
                <a:avLst/>
                <a:gdLst>
                  <a:gd name="T0" fmla="*/ 9 w 10"/>
                  <a:gd name="T1" fmla="*/ 5 h 5"/>
                  <a:gd name="T2" fmla="*/ 9 w 10"/>
                  <a:gd name="T3" fmla="*/ 2 h 5"/>
                  <a:gd name="T4" fmla="*/ 5 w 10"/>
                  <a:gd name="T5" fmla="*/ 0 h 5"/>
                  <a:gd name="T6" fmla="*/ 2 w 10"/>
                  <a:gd name="T7" fmla="*/ 2 h 5"/>
                  <a:gd name="T8" fmla="*/ 0 w 10"/>
                  <a:gd name="T9" fmla="*/ 2 h 5"/>
                  <a:gd name="T10" fmla="*/ 9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9" y="5"/>
                    </a:moveTo>
                    <a:cubicBezTo>
                      <a:pt x="10" y="5"/>
                      <a:pt x="9" y="3"/>
                      <a:pt x="9" y="2"/>
                    </a:cubicBezTo>
                    <a:cubicBezTo>
                      <a:pt x="8" y="1"/>
                      <a:pt x="6" y="0"/>
                      <a:pt x="5" y="0"/>
                    </a:cubicBezTo>
                    <a:cubicBezTo>
                      <a:pt x="5" y="1"/>
                      <a:pt x="3" y="2"/>
                      <a:pt x="2" y="2"/>
                    </a:cubicBezTo>
                    <a:cubicBezTo>
                      <a:pt x="0" y="2"/>
                      <a:pt x="0" y="2"/>
                      <a:pt x="0" y="2"/>
                    </a:cubicBezTo>
                    <a:cubicBezTo>
                      <a:pt x="1" y="4"/>
                      <a:pt x="7" y="5"/>
                      <a:pt x="9"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0" name="Freeform 326"/>
              <p:cNvSpPr>
                <a:spLocks/>
              </p:cNvSpPr>
              <p:nvPr/>
            </p:nvSpPr>
            <p:spPr bwMode="auto">
              <a:xfrm>
                <a:off x="4770" y="2920"/>
                <a:ext cx="64" cy="55"/>
              </a:xfrm>
              <a:custGeom>
                <a:avLst/>
                <a:gdLst>
                  <a:gd name="T0" fmla="*/ 14 w 27"/>
                  <a:gd name="T1" fmla="*/ 4 h 23"/>
                  <a:gd name="T2" fmla="*/ 7 w 27"/>
                  <a:gd name="T3" fmla="*/ 0 h 23"/>
                  <a:gd name="T4" fmla="*/ 0 w 27"/>
                  <a:gd name="T5" fmla="*/ 18 h 23"/>
                  <a:gd name="T6" fmla="*/ 3 w 27"/>
                  <a:gd name="T7" fmla="*/ 23 h 23"/>
                  <a:gd name="T8" fmla="*/ 14 w 27"/>
                  <a:gd name="T9" fmla="*/ 17 h 23"/>
                  <a:gd name="T10" fmla="*/ 15 w 27"/>
                  <a:gd name="T11" fmla="*/ 19 h 23"/>
                  <a:gd name="T12" fmla="*/ 27 w 27"/>
                  <a:gd name="T13" fmla="*/ 0 h 23"/>
                  <a:gd name="T14" fmla="*/ 22 w 27"/>
                  <a:gd name="T15" fmla="*/ 0 h 23"/>
                  <a:gd name="T16" fmla="*/ 14 w 27"/>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4" y="4"/>
                    </a:moveTo>
                    <a:cubicBezTo>
                      <a:pt x="12" y="4"/>
                      <a:pt x="11" y="0"/>
                      <a:pt x="7" y="0"/>
                    </a:cubicBezTo>
                    <a:cubicBezTo>
                      <a:pt x="3" y="0"/>
                      <a:pt x="0" y="13"/>
                      <a:pt x="0" y="18"/>
                    </a:cubicBezTo>
                    <a:cubicBezTo>
                      <a:pt x="0" y="21"/>
                      <a:pt x="2" y="22"/>
                      <a:pt x="3" y="23"/>
                    </a:cubicBezTo>
                    <a:cubicBezTo>
                      <a:pt x="10" y="23"/>
                      <a:pt x="10" y="18"/>
                      <a:pt x="14" y="17"/>
                    </a:cubicBezTo>
                    <a:cubicBezTo>
                      <a:pt x="14" y="18"/>
                      <a:pt x="14" y="19"/>
                      <a:pt x="15" y="19"/>
                    </a:cubicBezTo>
                    <a:cubicBezTo>
                      <a:pt x="15" y="12"/>
                      <a:pt x="24" y="9"/>
                      <a:pt x="27" y="0"/>
                    </a:cubicBezTo>
                    <a:cubicBezTo>
                      <a:pt x="22" y="0"/>
                      <a:pt x="22" y="0"/>
                      <a:pt x="22" y="0"/>
                    </a:cubicBezTo>
                    <a:cubicBezTo>
                      <a:pt x="19" y="2"/>
                      <a:pt x="18" y="4"/>
                      <a:pt x="1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1" name="Freeform 327"/>
              <p:cNvSpPr>
                <a:spLocks/>
              </p:cNvSpPr>
              <p:nvPr/>
            </p:nvSpPr>
            <p:spPr bwMode="auto">
              <a:xfrm>
                <a:off x="4723" y="2332"/>
                <a:ext cx="24" cy="17"/>
              </a:xfrm>
              <a:custGeom>
                <a:avLst/>
                <a:gdLst>
                  <a:gd name="T0" fmla="*/ 0 w 10"/>
                  <a:gd name="T1" fmla="*/ 4 h 7"/>
                  <a:gd name="T2" fmla="*/ 6 w 10"/>
                  <a:gd name="T3" fmla="*/ 7 h 7"/>
                  <a:gd name="T4" fmla="*/ 10 w 10"/>
                  <a:gd name="T5" fmla="*/ 1 h 7"/>
                  <a:gd name="T6" fmla="*/ 6 w 10"/>
                  <a:gd name="T7" fmla="*/ 0 h 7"/>
                  <a:gd name="T8" fmla="*/ 0 w 10"/>
                  <a:gd name="T9" fmla="*/ 4 h 7"/>
                </a:gdLst>
                <a:ahLst/>
                <a:cxnLst>
                  <a:cxn ang="0">
                    <a:pos x="T0" y="T1"/>
                  </a:cxn>
                  <a:cxn ang="0">
                    <a:pos x="T2" y="T3"/>
                  </a:cxn>
                  <a:cxn ang="0">
                    <a:pos x="T4" y="T5"/>
                  </a:cxn>
                  <a:cxn ang="0">
                    <a:pos x="T6" y="T7"/>
                  </a:cxn>
                  <a:cxn ang="0">
                    <a:pos x="T8" y="T9"/>
                  </a:cxn>
                </a:cxnLst>
                <a:rect l="0" t="0" r="r" b="b"/>
                <a:pathLst>
                  <a:path w="10" h="7">
                    <a:moveTo>
                      <a:pt x="0" y="4"/>
                    </a:moveTo>
                    <a:cubicBezTo>
                      <a:pt x="1" y="4"/>
                      <a:pt x="6" y="7"/>
                      <a:pt x="6" y="7"/>
                    </a:cubicBezTo>
                    <a:cubicBezTo>
                      <a:pt x="10" y="7"/>
                      <a:pt x="9" y="3"/>
                      <a:pt x="10" y="1"/>
                    </a:cubicBezTo>
                    <a:cubicBezTo>
                      <a:pt x="9" y="0"/>
                      <a:pt x="6" y="0"/>
                      <a:pt x="6" y="0"/>
                    </a:cubicBezTo>
                    <a:cubicBezTo>
                      <a:pt x="3" y="0"/>
                      <a:pt x="1" y="2"/>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2" name="Freeform 328"/>
              <p:cNvSpPr>
                <a:spLocks/>
              </p:cNvSpPr>
              <p:nvPr/>
            </p:nvSpPr>
            <p:spPr bwMode="auto">
              <a:xfrm>
                <a:off x="5040" y="2916"/>
                <a:ext cx="179" cy="116"/>
              </a:xfrm>
              <a:custGeom>
                <a:avLst/>
                <a:gdLst>
                  <a:gd name="T0" fmla="*/ 72 w 76"/>
                  <a:gd name="T1" fmla="*/ 0 h 49"/>
                  <a:gd name="T2" fmla="*/ 58 w 76"/>
                  <a:gd name="T3" fmla="*/ 8 h 49"/>
                  <a:gd name="T4" fmla="*/ 47 w 76"/>
                  <a:gd name="T5" fmla="*/ 17 h 49"/>
                  <a:gd name="T6" fmla="*/ 45 w 76"/>
                  <a:gd name="T7" fmla="*/ 17 h 49"/>
                  <a:gd name="T8" fmla="*/ 22 w 76"/>
                  <a:gd name="T9" fmla="*/ 27 h 49"/>
                  <a:gd name="T10" fmla="*/ 15 w 76"/>
                  <a:gd name="T11" fmla="*/ 35 h 49"/>
                  <a:gd name="T12" fmla="*/ 10 w 76"/>
                  <a:gd name="T13" fmla="*/ 35 h 49"/>
                  <a:gd name="T14" fmla="*/ 1 w 76"/>
                  <a:gd name="T15" fmla="*/ 41 h 49"/>
                  <a:gd name="T16" fmla="*/ 0 w 76"/>
                  <a:gd name="T17" fmla="*/ 45 h 49"/>
                  <a:gd name="T18" fmla="*/ 4 w 76"/>
                  <a:gd name="T19" fmla="*/ 47 h 49"/>
                  <a:gd name="T20" fmla="*/ 11 w 76"/>
                  <a:gd name="T21" fmla="*/ 49 h 49"/>
                  <a:gd name="T22" fmla="*/ 41 w 76"/>
                  <a:gd name="T23" fmla="*/ 28 h 49"/>
                  <a:gd name="T24" fmla="*/ 49 w 76"/>
                  <a:gd name="T25" fmla="*/ 27 h 49"/>
                  <a:gd name="T26" fmla="*/ 54 w 76"/>
                  <a:gd name="T27" fmla="*/ 24 h 49"/>
                  <a:gd name="T28" fmla="*/ 76 w 76"/>
                  <a:gd name="T29" fmla="*/ 3 h 49"/>
                  <a:gd name="T30" fmla="*/ 72 w 76"/>
                  <a:gd name="T3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 h="49">
                    <a:moveTo>
                      <a:pt x="72" y="0"/>
                    </a:moveTo>
                    <a:cubicBezTo>
                      <a:pt x="65" y="1"/>
                      <a:pt x="64" y="8"/>
                      <a:pt x="58" y="8"/>
                    </a:cubicBezTo>
                    <a:cubicBezTo>
                      <a:pt x="57" y="12"/>
                      <a:pt x="50" y="17"/>
                      <a:pt x="47" y="17"/>
                    </a:cubicBezTo>
                    <a:cubicBezTo>
                      <a:pt x="47" y="17"/>
                      <a:pt x="45" y="17"/>
                      <a:pt x="45" y="17"/>
                    </a:cubicBezTo>
                    <a:cubicBezTo>
                      <a:pt x="39" y="23"/>
                      <a:pt x="31" y="23"/>
                      <a:pt x="22" y="27"/>
                    </a:cubicBezTo>
                    <a:cubicBezTo>
                      <a:pt x="20" y="28"/>
                      <a:pt x="19" y="34"/>
                      <a:pt x="15" y="35"/>
                    </a:cubicBezTo>
                    <a:cubicBezTo>
                      <a:pt x="13" y="35"/>
                      <a:pt x="12" y="36"/>
                      <a:pt x="10" y="35"/>
                    </a:cubicBezTo>
                    <a:cubicBezTo>
                      <a:pt x="8" y="38"/>
                      <a:pt x="7" y="41"/>
                      <a:pt x="1" y="41"/>
                    </a:cubicBezTo>
                    <a:cubicBezTo>
                      <a:pt x="0" y="45"/>
                      <a:pt x="0" y="45"/>
                      <a:pt x="0" y="45"/>
                    </a:cubicBezTo>
                    <a:cubicBezTo>
                      <a:pt x="4" y="47"/>
                      <a:pt x="4" y="47"/>
                      <a:pt x="4" y="47"/>
                    </a:cubicBezTo>
                    <a:cubicBezTo>
                      <a:pt x="8" y="47"/>
                      <a:pt x="6" y="49"/>
                      <a:pt x="11" y="49"/>
                    </a:cubicBezTo>
                    <a:cubicBezTo>
                      <a:pt x="22" y="49"/>
                      <a:pt x="38" y="36"/>
                      <a:pt x="41" y="28"/>
                    </a:cubicBezTo>
                    <a:cubicBezTo>
                      <a:pt x="43" y="31"/>
                      <a:pt x="46" y="27"/>
                      <a:pt x="49" y="27"/>
                    </a:cubicBezTo>
                    <a:cubicBezTo>
                      <a:pt x="52" y="27"/>
                      <a:pt x="53" y="28"/>
                      <a:pt x="54" y="24"/>
                    </a:cubicBezTo>
                    <a:cubicBezTo>
                      <a:pt x="63" y="24"/>
                      <a:pt x="73" y="14"/>
                      <a:pt x="76" y="3"/>
                    </a:cubicBezTo>
                    <a:cubicBezTo>
                      <a:pt x="74" y="3"/>
                      <a:pt x="72" y="3"/>
                      <a:pt x="7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3" name="Freeform 329"/>
              <p:cNvSpPr>
                <a:spLocks/>
              </p:cNvSpPr>
              <p:nvPr/>
            </p:nvSpPr>
            <p:spPr bwMode="auto">
              <a:xfrm>
                <a:off x="5283" y="2793"/>
                <a:ext cx="16" cy="42"/>
              </a:xfrm>
              <a:custGeom>
                <a:avLst/>
                <a:gdLst>
                  <a:gd name="T0" fmla="*/ 2 w 7"/>
                  <a:gd name="T1" fmla="*/ 0 h 18"/>
                  <a:gd name="T2" fmla="*/ 0 w 7"/>
                  <a:gd name="T3" fmla="*/ 0 h 18"/>
                  <a:gd name="T4" fmla="*/ 3 w 7"/>
                  <a:gd name="T5" fmla="*/ 18 h 18"/>
                  <a:gd name="T6" fmla="*/ 7 w 7"/>
                  <a:gd name="T7" fmla="*/ 10 h 18"/>
                  <a:gd name="T8" fmla="*/ 2 w 7"/>
                  <a:gd name="T9" fmla="*/ 0 h 18"/>
                </a:gdLst>
                <a:ahLst/>
                <a:cxnLst>
                  <a:cxn ang="0">
                    <a:pos x="T0" y="T1"/>
                  </a:cxn>
                  <a:cxn ang="0">
                    <a:pos x="T2" y="T3"/>
                  </a:cxn>
                  <a:cxn ang="0">
                    <a:pos x="T4" y="T5"/>
                  </a:cxn>
                  <a:cxn ang="0">
                    <a:pos x="T6" y="T7"/>
                  </a:cxn>
                  <a:cxn ang="0">
                    <a:pos x="T8" y="T9"/>
                  </a:cxn>
                </a:cxnLst>
                <a:rect l="0" t="0" r="r" b="b"/>
                <a:pathLst>
                  <a:path w="7" h="18">
                    <a:moveTo>
                      <a:pt x="2" y="0"/>
                    </a:moveTo>
                    <a:cubicBezTo>
                      <a:pt x="2" y="0"/>
                      <a:pt x="1" y="0"/>
                      <a:pt x="0" y="0"/>
                    </a:cubicBezTo>
                    <a:cubicBezTo>
                      <a:pt x="0" y="5"/>
                      <a:pt x="0" y="16"/>
                      <a:pt x="3" y="18"/>
                    </a:cubicBezTo>
                    <a:cubicBezTo>
                      <a:pt x="3" y="15"/>
                      <a:pt x="7" y="14"/>
                      <a:pt x="7" y="10"/>
                    </a:cubicBezTo>
                    <a:cubicBezTo>
                      <a:pt x="7" y="5"/>
                      <a:pt x="2" y="3"/>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4" name="Freeform 330"/>
              <p:cNvSpPr>
                <a:spLocks/>
              </p:cNvSpPr>
              <p:nvPr/>
            </p:nvSpPr>
            <p:spPr bwMode="auto">
              <a:xfrm>
                <a:off x="5233" y="2835"/>
                <a:ext cx="102" cy="97"/>
              </a:xfrm>
              <a:custGeom>
                <a:avLst/>
                <a:gdLst>
                  <a:gd name="T0" fmla="*/ 35 w 43"/>
                  <a:gd name="T1" fmla="*/ 12 h 41"/>
                  <a:gd name="T2" fmla="*/ 27 w 43"/>
                  <a:gd name="T3" fmla="*/ 0 h 41"/>
                  <a:gd name="T4" fmla="*/ 27 w 43"/>
                  <a:gd name="T5" fmla="*/ 4 h 41"/>
                  <a:gd name="T6" fmla="*/ 24 w 43"/>
                  <a:gd name="T7" fmla="*/ 0 h 41"/>
                  <a:gd name="T8" fmla="*/ 20 w 43"/>
                  <a:gd name="T9" fmla="*/ 11 h 41"/>
                  <a:gd name="T10" fmla="*/ 5 w 43"/>
                  <a:gd name="T11" fmla="*/ 23 h 41"/>
                  <a:gd name="T12" fmla="*/ 2 w 43"/>
                  <a:gd name="T13" fmla="*/ 25 h 41"/>
                  <a:gd name="T14" fmla="*/ 9 w 43"/>
                  <a:gd name="T15" fmla="*/ 30 h 41"/>
                  <a:gd name="T16" fmla="*/ 9 w 43"/>
                  <a:gd name="T17" fmla="*/ 33 h 41"/>
                  <a:gd name="T18" fmla="*/ 0 w 43"/>
                  <a:gd name="T19" fmla="*/ 38 h 41"/>
                  <a:gd name="T20" fmla="*/ 2 w 43"/>
                  <a:gd name="T21" fmla="*/ 41 h 41"/>
                  <a:gd name="T22" fmla="*/ 22 w 43"/>
                  <a:gd name="T23" fmla="*/ 29 h 41"/>
                  <a:gd name="T24" fmla="*/ 26 w 43"/>
                  <a:gd name="T25" fmla="*/ 23 h 41"/>
                  <a:gd name="T26" fmla="*/ 43 w 43"/>
                  <a:gd name="T27" fmla="*/ 8 h 41"/>
                  <a:gd name="T28" fmla="*/ 35 w 43"/>
                  <a:gd name="T2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41">
                    <a:moveTo>
                      <a:pt x="35" y="12"/>
                    </a:moveTo>
                    <a:cubicBezTo>
                      <a:pt x="31" y="11"/>
                      <a:pt x="31" y="5"/>
                      <a:pt x="27" y="0"/>
                    </a:cubicBezTo>
                    <a:cubicBezTo>
                      <a:pt x="27" y="1"/>
                      <a:pt x="28" y="4"/>
                      <a:pt x="27" y="4"/>
                    </a:cubicBezTo>
                    <a:cubicBezTo>
                      <a:pt x="24" y="4"/>
                      <a:pt x="24" y="4"/>
                      <a:pt x="24" y="0"/>
                    </a:cubicBezTo>
                    <a:cubicBezTo>
                      <a:pt x="20" y="1"/>
                      <a:pt x="20" y="11"/>
                      <a:pt x="20" y="11"/>
                    </a:cubicBezTo>
                    <a:cubicBezTo>
                      <a:pt x="15" y="15"/>
                      <a:pt x="12" y="20"/>
                      <a:pt x="5" y="23"/>
                    </a:cubicBezTo>
                    <a:cubicBezTo>
                      <a:pt x="2" y="25"/>
                      <a:pt x="2" y="25"/>
                      <a:pt x="2" y="25"/>
                    </a:cubicBezTo>
                    <a:cubicBezTo>
                      <a:pt x="6" y="25"/>
                      <a:pt x="9" y="25"/>
                      <a:pt x="9" y="30"/>
                    </a:cubicBezTo>
                    <a:cubicBezTo>
                      <a:pt x="9" y="31"/>
                      <a:pt x="9" y="32"/>
                      <a:pt x="9" y="33"/>
                    </a:cubicBezTo>
                    <a:cubicBezTo>
                      <a:pt x="6" y="33"/>
                      <a:pt x="0" y="35"/>
                      <a:pt x="0" y="38"/>
                    </a:cubicBezTo>
                    <a:cubicBezTo>
                      <a:pt x="0" y="39"/>
                      <a:pt x="1" y="41"/>
                      <a:pt x="2" y="41"/>
                    </a:cubicBezTo>
                    <a:cubicBezTo>
                      <a:pt x="7" y="41"/>
                      <a:pt x="20" y="32"/>
                      <a:pt x="22" y="29"/>
                    </a:cubicBezTo>
                    <a:cubicBezTo>
                      <a:pt x="23" y="26"/>
                      <a:pt x="23" y="23"/>
                      <a:pt x="26" y="23"/>
                    </a:cubicBezTo>
                    <a:cubicBezTo>
                      <a:pt x="35" y="19"/>
                      <a:pt x="42" y="19"/>
                      <a:pt x="43" y="8"/>
                    </a:cubicBezTo>
                    <a:cubicBezTo>
                      <a:pt x="41" y="8"/>
                      <a:pt x="36" y="11"/>
                      <a:pt x="35"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5" name="Freeform 331"/>
              <p:cNvSpPr>
                <a:spLocks/>
              </p:cNvSpPr>
              <p:nvPr/>
            </p:nvSpPr>
            <p:spPr bwMode="auto">
              <a:xfrm>
                <a:off x="4794" y="2219"/>
                <a:ext cx="16" cy="28"/>
              </a:xfrm>
              <a:custGeom>
                <a:avLst/>
                <a:gdLst>
                  <a:gd name="T0" fmla="*/ 4 w 7"/>
                  <a:gd name="T1" fmla="*/ 12 h 12"/>
                  <a:gd name="T2" fmla="*/ 4 w 7"/>
                  <a:gd name="T3" fmla="*/ 8 h 12"/>
                  <a:gd name="T4" fmla="*/ 7 w 7"/>
                  <a:gd name="T5" fmla="*/ 1 h 12"/>
                  <a:gd name="T6" fmla="*/ 5 w 7"/>
                  <a:gd name="T7" fmla="*/ 0 h 12"/>
                  <a:gd name="T8" fmla="*/ 0 w 7"/>
                  <a:gd name="T9" fmla="*/ 7 h 12"/>
                  <a:gd name="T10" fmla="*/ 4 w 7"/>
                  <a:gd name="T11" fmla="*/ 12 h 12"/>
                </a:gdLst>
                <a:ahLst/>
                <a:cxnLst>
                  <a:cxn ang="0">
                    <a:pos x="T0" y="T1"/>
                  </a:cxn>
                  <a:cxn ang="0">
                    <a:pos x="T2" y="T3"/>
                  </a:cxn>
                  <a:cxn ang="0">
                    <a:pos x="T4" y="T5"/>
                  </a:cxn>
                  <a:cxn ang="0">
                    <a:pos x="T6" y="T7"/>
                  </a:cxn>
                  <a:cxn ang="0">
                    <a:pos x="T8" y="T9"/>
                  </a:cxn>
                  <a:cxn ang="0">
                    <a:pos x="T10" y="T11"/>
                  </a:cxn>
                </a:cxnLst>
                <a:rect l="0" t="0" r="r" b="b"/>
                <a:pathLst>
                  <a:path w="7" h="12">
                    <a:moveTo>
                      <a:pt x="4" y="12"/>
                    </a:moveTo>
                    <a:cubicBezTo>
                      <a:pt x="4" y="11"/>
                      <a:pt x="4" y="10"/>
                      <a:pt x="4" y="8"/>
                    </a:cubicBezTo>
                    <a:cubicBezTo>
                      <a:pt x="4" y="7"/>
                      <a:pt x="7" y="5"/>
                      <a:pt x="7" y="1"/>
                    </a:cubicBezTo>
                    <a:cubicBezTo>
                      <a:pt x="5" y="0"/>
                      <a:pt x="5" y="0"/>
                      <a:pt x="5" y="0"/>
                    </a:cubicBezTo>
                    <a:cubicBezTo>
                      <a:pt x="4" y="1"/>
                      <a:pt x="0" y="5"/>
                      <a:pt x="0" y="7"/>
                    </a:cubicBezTo>
                    <a:cubicBezTo>
                      <a:pt x="0" y="10"/>
                      <a:pt x="2" y="11"/>
                      <a:pt x="4"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6" name="Freeform 332"/>
              <p:cNvSpPr>
                <a:spLocks/>
              </p:cNvSpPr>
              <p:nvPr/>
            </p:nvSpPr>
            <p:spPr bwMode="auto">
              <a:xfrm>
                <a:off x="5054" y="2278"/>
                <a:ext cx="21" cy="26"/>
              </a:xfrm>
              <a:custGeom>
                <a:avLst/>
                <a:gdLst>
                  <a:gd name="T0" fmla="*/ 5 w 9"/>
                  <a:gd name="T1" fmla="*/ 11 h 11"/>
                  <a:gd name="T2" fmla="*/ 9 w 9"/>
                  <a:gd name="T3" fmla="*/ 5 h 11"/>
                  <a:gd name="T4" fmla="*/ 9 w 9"/>
                  <a:gd name="T5" fmla="*/ 0 h 11"/>
                  <a:gd name="T6" fmla="*/ 0 w 9"/>
                  <a:gd name="T7" fmla="*/ 0 h 11"/>
                  <a:gd name="T8" fmla="*/ 5 w 9"/>
                  <a:gd name="T9" fmla="*/ 11 h 11"/>
                </a:gdLst>
                <a:ahLst/>
                <a:cxnLst>
                  <a:cxn ang="0">
                    <a:pos x="T0" y="T1"/>
                  </a:cxn>
                  <a:cxn ang="0">
                    <a:pos x="T2" y="T3"/>
                  </a:cxn>
                  <a:cxn ang="0">
                    <a:pos x="T4" y="T5"/>
                  </a:cxn>
                  <a:cxn ang="0">
                    <a:pos x="T6" y="T7"/>
                  </a:cxn>
                  <a:cxn ang="0">
                    <a:pos x="T8" y="T9"/>
                  </a:cxn>
                </a:cxnLst>
                <a:rect l="0" t="0" r="r" b="b"/>
                <a:pathLst>
                  <a:path w="9" h="11">
                    <a:moveTo>
                      <a:pt x="5" y="11"/>
                    </a:moveTo>
                    <a:cubicBezTo>
                      <a:pt x="6" y="9"/>
                      <a:pt x="9" y="8"/>
                      <a:pt x="9" y="5"/>
                    </a:cubicBezTo>
                    <a:cubicBezTo>
                      <a:pt x="9" y="4"/>
                      <a:pt x="9" y="2"/>
                      <a:pt x="9" y="0"/>
                    </a:cubicBezTo>
                    <a:cubicBezTo>
                      <a:pt x="5" y="0"/>
                      <a:pt x="4" y="0"/>
                      <a:pt x="0" y="0"/>
                    </a:cubicBezTo>
                    <a:cubicBezTo>
                      <a:pt x="0" y="8"/>
                      <a:pt x="2" y="9"/>
                      <a:pt x="5"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7" name="Freeform 333"/>
              <p:cNvSpPr>
                <a:spLocks/>
              </p:cNvSpPr>
              <p:nvPr/>
            </p:nvSpPr>
            <p:spPr bwMode="auto">
              <a:xfrm>
                <a:off x="4598" y="1893"/>
                <a:ext cx="19" cy="40"/>
              </a:xfrm>
              <a:custGeom>
                <a:avLst/>
                <a:gdLst>
                  <a:gd name="T0" fmla="*/ 0 w 8"/>
                  <a:gd name="T1" fmla="*/ 11 h 17"/>
                  <a:gd name="T2" fmla="*/ 5 w 8"/>
                  <a:gd name="T3" fmla="*/ 17 h 17"/>
                  <a:gd name="T4" fmla="*/ 8 w 8"/>
                  <a:gd name="T5" fmla="*/ 11 h 17"/>
                  <a:gd name="T6" fmla="*/ 5 w 8"/>
                  <a:gd name="T7" fmla="*/ 0 h 17"/>
                  <a:gd name="T8" fmla="*/ 0 w 8"/>
                  <a:gd name="T9" fmla="*/ 11 h 17"/>
                </a:gdLst>
                <a:ahLst/>
                <a:cxnLst>
                  <a:cxn ang="0">
                    <a:pos x="T0" y="T1"/>
                  </a:cxn>
                  <a:cxn ang="0">
                    <a:pos x="T2" y="T3"/>
                  </a:cxn>
                  <a:cxn ang="0">
                    <a:pos x="T4" y="T5"/>
                  </a:cxn>
                  <a:cxn ang="0">
                    <a:pos x="T6" y="T7"/>
                  </a:cxn>
                  <a:cxn ang="0">
                    <a:pos x="T8" y="T9"/>
                  </a:cxn>
                </a:cxnLst>
                <a:rect l="0" t="0" r="r" b="b"/>
                <a:pathLst>
                  <a:path w="8" h="17">
                    <a:moveTo>
                      <a:pt x="0" y="11"/>
                    </a:moveTo>
                    <a:cubicBezTo>
                      <a:pt x="1" y="12"/>
                      <a:pt x="3" y="17"/>
                      <a:pt x="5" y="17"/>
                    </a:cubicBezTo>
                    <a:cubicBezTo>
                      <a:pt x="6" y="17"/>
                      <a:pt x="8" y="12"/>
                      <a:pt x="8" y="11"/>
                    </a:cubicBezTo>
                    <a:cubicBezTo>
                      <a:pt x="8" y="6"/>
                      <a:pt x="6" y="3"/>
                      <a:pt x="5" y="0"/>
                    </a:cubicBezTo>
                    <a:cubicBezTo>
                      <a:pt x="2" y="3"/>
                      <a:pt x="2" y="10"/>
                      <a:pt x="0"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8" name="Freeform 334"/>
              <p:cNvSpPr>
                <a:spLocks/>
              </p:cNvSpPr>
              <p:nvPr/>
            </p:nvSpPr>
            <p:spPr bwMode="auto">
              <a:xfrm>
                <a:off x="4629" y="1865"/>
                <a:ext cx="21" cy="28"/>
              </a:xfrm>
              <a:custGeom>
                <a:avLst/>
                <a:gdLst>
                  <a:gd name="T0" fmla="*/ 0 w 9"/>
                  <a:gd name="T1" fmla="*/ 2 h 12"/>
                  <a:gd name="T2" fmla="*/ 6 w 9"/>
                  <a:gd name="T3" fmla="*/ 12 h 12"/>
                  <a:gd name="T4" fmla="*/ 9 w 9"/>
                  <a:gd name="T5" fmla="*/ 12 h 12"/>
                  <a:gd name="T6" fmla="*/ 9 w 9"/>
                  <a:gd name="T7" fmla="*/ 1 h 12"/>
                  <a:gd name="T8" fmla="*/ 0 w 9"/>
                  <a:gd name="T9" fmla="*/ 2 h 12"/>
                </a:gdLst>
                <a:ahLst/>
                <a:cxnLst>
                  <a:cxn ang="0">
                    <a:pos x="T0" y="T1"/>
                  </a:cxn>
                  <a:cxn ang="0">
                    <a:pos x="T2" y="T3"/>
                  </a:cxn>
                  <a:cxn ang="0">
                    <a:pos x="T4" y="T5"/>
                  </a:cxn>
                  <a:cxn ang="0">
                    <a:pos x="T6" y="T7"/>
                  </a:cxn>
                  <a:cxn ang="0">
                    <a:pos x="T8" y="T9"/>
                  </a:cxn>
                </a:cxnLst>
                <a:rect l="0" t="0" r="r" b="b"/>
                <a:pathLst>
                  <a:path w="9" h="12">
                    <a:moveTo>
                      <a:pt x="0" y="2"/>
                    </a:moveTo>
                    <a:cubicBezTo>
                      <a:pt x="2" y="6"/>
                      <a:pt x="6" y="8"/>
                      <a:pt x="6" y="12"/>
                    </a:cubicBezTo>
                    <a:cubicBezTo>
                      <a:pt x="9" y="12"/>
                      <a:pt x="9" y="12"/>
                      <a:pt x="9" y="12"/>
                    </a:cubicBezTo>
                    <a:cubicBezTo>
                      <a:pt x="8" y="6"/>
                      <a:pt x="7" y="6"/>
                      <a:pt x="9" y="1"/>
                    </a:cubicBezTo>
                    <a:cubicBezTo>
                      <a:pt x="6" y="1"/>
                      <a:pt x="2" y="0"/>
                      <a:pt x="0"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9" name="Freeform 335"/>
              <p:cNvSpPr>
                <a:spLocks/>
              </p:cNvSpPr>
              <p:nvPr/>
            </p:nvSpPr>
            <p:spPr bwMode="auto">
              <a:xfrm>
                <a:off x="4621" y="1860"/>
                <a:ext cx="3" cy="2"/>
              </a:xfrm>
              <a:custGeom>
                <a:avLst/>
                <a:gdLst>
                  <a:gd name="T0" fmla="*/ 0 w 3"/>
                  <a:gd name="T1" fmla="*/ 2 h 2"/>
                  <a:gd name="T2" fmla="*/ 3 w 3"/>
                  <a:gd name="T3" fmla="*/ 2 h 2"/>
                  <a:gd name="T4" fmla="*/ 0 w 3"/>
                  <a:gd name="T5" fmla="*/ 0 h 2"/>
                  <a:gd name="T6" fmla="*/ 0 w 3"/>
                  <a:gd name="T7" fmla="*/ 2 h 2"/>
                </a:gdLst>
                <a:ahLst/>
                <a:cxnLst>
                  <a:cxn ang="0">
                    <a:pos x="T0" y="T1"/>
                  </a:cxn>
                  <a:cxn ang="0">
                    <a:pos x="T2" y="T3"/>
                  </a:cxn>
                  <a:cxn ang="0">
                    <a:pos x="T4" y="T5"/>
                  </a:cxn>
                  <a:cxn ang="0">
                    <a:pos x="T6" y="T7"/>
                  </a:cxn>
                </a:cxnLst>
                <a:rect l="0" t="0" r="r" b="b"/>
                <a:pathLst>
                  <a:path w="3" h="2">
                    <a:moveTo>
                      <a:pt x="0" y="2"/>
                    </a:moveTo>
                    <a:lnTo>
                      <a:pt x="3" y="2"/>
                    </a:lnTo>
                    <a:lnTo>
                      <a:pt x="0" y="0"/>
                    </a:ln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0" name="Freeform 336"/>
              <p:cNvSpPr>
                <a:spLocks/>
              </p:cNvSpPr>
              <p:nvPr/>
            </p:nvSpPr>
            <p:spPr bwMode="auto">
              <a:xfrm>
                <a:off x="4671" y="2172"/>
                <a:ext cx="21" cy="19"/>
              </a:xfrm>
              <a:custGeom>
                <a:avLst/>
                <a:gdLst>
                  <a:gd name="T0" fmla="*/ 9 w 9"/>
                  <a:gd name="T1" fmla="*/ 4 h 8"/>
                  <a:gd name="T2" fmla="*/ 0 w 9"/>
                  <a:gd name="T3" fmla="*/ 0 h 8"/>
                  <a:gd name="T4" fmla="*/ 0 w 9"/>
                  <a:gd name="T5" fmla="*/ 2 h 8"/>
                  <a:gd name="T6" fmla="*/ 3 w 9"/>
                  <a:gd name="T7" fmla="*/ 8 h 8"/>
                  <a:gd name="T8" fmla="*/ 9 w 9"/>
                  <a:gd name="T9" fmla="*/ 4 h 8"/>
                </a:gdLst>
                <a:ahLst/>
                <a:cxnLst>
                  <a:cxn ang="0">
                    <a:pos x="T0" y="T1"/>
                  </a:cxn>
                  <a:cxn ang="0">
                    <a:pos x="T2" y="T3"/>
                  </a:cxn>
                  <a:cxn ang="0">
                    <a:pos x="T4" y="T5"/>
                  </a:cxn>
                  <a:cxn ang="0">
                    <a:pos x="T6" y="T7"/>
                  </a:cxn>
                  <a:cxn ang="0">
                    <a:pos x="T8" y="T9"/>
                  </a:cxn>
                </a:cxnLst>
                <a:rect l="0" t="0" r="r" b="b"/>
                <a:pathLst>
                  <a:path w="9" h="8">
                    <a:moveTo>
                      <a:pt x="9" y="4"/>
                    </a:moveTo>
                    <a:cubicBezTo>
                      <a:pt x="6" y="0"/>
                      <a:pt x="3" y="3"/>
                      <a:pt x="0" y="0"/>
                    </a:cubicBezTo>
                    <a:cubicBezTo>
                      <a:pt x="0" y="1"/>
                      <a:pt x="0" y="2"/>
                      <a:pt x="0" y="2"/>
                    </a:cubicBezTo>
                    <a:cubicBezTo>
                      <a:pt x="0" y="5"/>
                      <a:pt x="2" y="8"/>
                      <a:pt x="3" y="8"/>
                    </a:cubicBezTo>
                    <a:cubicBezTo>
                      <a:pt x="6" y="8"/>
                      <a:pt x="7" y="4"/>
                      <a:pt x="9"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1" name="Freeform 337"/>
              <p:cNvSpPr>
                <a:spLocks/>
              </p:cNvSpPr>
              <p:nvPr/>
            </p:nvSpPr>
            <p:spPr bwMode="auto">
              <a:xfrm>
                <a:off x="4543" y="2302"/>
                <a:ext cx="31" cy="9"/>
              </a:xfrm>
              <a:custGeom>
                <a:avLst/>
                <a:gdLst>
                  <a:gd name="T0" fmla="*/ 13 w 13"/>
                  <a:gd name="T1" fmla="*/ 3 h 4"/>
                  <a:gd name="T2" fmla="*/ 5 w 13"/>
                  <a:gd name="T3" fmla="*/ 0 h 4"/>
                  <a:gd name="T4" fmla="*/ 0 w 13"/>
                  <a:gd name="T5" fmla="*/ 1 h 4"/>
                  <a:gd name="T6" fmla="*/ 9 w 13"/>
                  <a:gd name="T7" fmla="*/ 4 h 4"/>
                  <a:gd name="T8" fmla="*/ 13 w 13"/>
                  <a:gd name="T9" fmla="*/ 3 h 4"/>
                </a:gdLst>
                <a:ahLst/>
                <a:cxnLst>
                  <a:cxn ang="0">
                    <a:pos x="T0" y="T1"/>
                  </a:cxn>
                  <a:cxn ang="0">
                    <a:pos x="T2" y="T3"/>
                  </a:cxn>
                  <a:cxn ang="0">
                    <a:pos x="T4" y="T5"/>
                  </a:cxn>
                  <a:cxn ang="0">
                    <a:pos x="T6" y="T7"/>
                  </a:cxn>
                  <a:cxn ang="0">
                    <a:pos x="T8" y="T9"/>
                  </a:cxn>
                </a:cxnLst>
                <a:rect l="0" t="0" r="r" b="b"/>
                <a:pathLst>
                  <a:path w="13" h="4">
                    <a:moveTo>
                      <a:pt x="13" y="3"/>
                    </a:moveTo>
                    <a:cubicBezTo>
                      <a:pt x="11" y="1"/>
                      <a:pt x="8" y="0"/>
                      <a:pt x="5" y="0"/>
                    </a:cubicBezTo>
                    <a:cubicBezTo>
                      <a:pt x="4" y="0"/>
                      <a:pt x="1" y="0"/>
                      <a:pt x="0" y="1"/>
                    </a:cubicBezTo>
                    <a:cubicBezTo>
                      <a:pt x="1" y="1"/>
                      <a:pt x="8" y="4"/>
                      <a:pt x="9" y="4"/>
                    </a:cubicBezTo>
                    <a:cubicBezTo>
                      <a:pt x="10" y="4"/>
                      <a:pt x="12" y="3"/>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2" name="Freeform 338"/>
              <p:cNvSpPr>
                <a:spLocks/>
              </p:cNvSpPr>
              <p:nvPr/>
            </p:nvSpPr>
            <p:spPr bwMode="auto">
              <a:xfrm>
                <a:off x="4496" y="2276"/>
                <a:ext cx="24" cy="14"/>
              </a:xfrm>
              <a:custGeom>
                <a:avLst/>
                <a:gdLst>
                  <a:gd name="T0" fmla="*/ 0 w 10"/>
                  <a:gd name="T1" fmla="*/ 4 h 6"/>
                  <a:gd name="T2" fmla="*/ 0 w 10"/>
                  <a:gd name="T3" fmla="*/ 6 h 6"/>
                  <a:gd name="T4" fmla="*/ 4 w 10"/>
                  <a:gd name="T5" fmla="*/ 6 h 6"/>
                  <a:gd name="T6" fmla="*/ 10 w 10"/>
                  <a:gd name="T7" fmla="*/ 1 h 6"/>
                  <a:gd name="T8" fmla="*/ 4 w 10"/>
                  <a:gd name="T9" fmla="*/ 1 h 6"/>
                  <a:gd name="T10" fmla="*/ 0 w 10"/>
                  <a:gd name="T11" fmla="*/ 4 h 6"/>
                </a:gdLst>
                <a:ahLst/>
                <a:cxnLst>
                  <a:cxn ang="0">
                    <a:pos x="T0" y="T1"/>
                  </a:cxn>
                  <a:cxn ang="0">
                    <a:pos x="T2" y="T3"/>
                  </a:cxn>
                  <a:cxn ang="0">
                    <a:pos x="T4" y="T5"/>
                  </a:cxn>
                  <a:cxn ang="0">
                    <a:pos x="T6" y="T7"/>
                  </a:cxn>
                  <a:cxn ang="0">
                    <a:pos x="T8" y="T9"/>
                  </a:cxn>
                  <a:cxn ang="0">
                    <a:pos x="T10" y="T11"/>
                  </a:cxn>
                </a:cxnLst>
                <a:rect l="0" t="0" r="r" b="b"/>
                <a:pathLst>
                  <a:path w="10" h="6">
                    <a:moveTo>
                      <a:pt x="0" y="4"/>
                    </a:moveTo>
                    <a:cubicBezTo>
                      <a:pt x="0" y="5"/>
                      <a:pt x="0" y="6"/>
                      <a:pt x="0" y="6"/>
                    </a:cubicBezTo>
                    <a:cubicBezTo>
                      <a:pt x="4" y="6"/>
                      <a:pt x="4" y="6"/>
                      <a:pt x="4" y="6"/>
                    </a:cubicBezTo>
                    <a:cubicBezTo>
                      <a:pt x="9" y="6"/>
                      <a:pt x="6" y="4"/>
                      <a:pt x="10" y="1"/>
                    </a:cubicBezTo>
                    <a:cubicBezTo>
                      <a:pt x="8" y="1"/>
                      <a:pt x="8" y="1"/>
                      <a:pt x="4" y="1"/>
                    </a:cubicBezTo>
                    <a:cubicBezTo>
                      <a:pt x="3" y="1"/>
                      <a:pt x="0" y="0"/>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3" name="Freeform 339"/>
              <p:cNvSpPr>
                <a:spLocks/>
              </p:cNvSpPr>
              <p:nvPr/>
            </p:nvSpPr>
            <p:spPr bwMode="auto">
              <a:xfrm>
                <a:off x="4525" y="2271"/>
                <a:ext cx="26" cy="16"/>
              </a:xfrm>
              <a:custGeom>
                <a:avLst/>
                <a:gdLst>
                  <a:gd name="T0" fmla="*/ 11 w 11"/>
                  <a:gd name="T1" fmla="*/ 7 h 7"/>
                  <a:gd name="T2" fmla="*/ 1 w 11"/>
                  <a:gd name="T3" fmla="*/ 0 h 7"/>
                  <a:gd name="T4" fmla="*/ 1 w 11"/>
                  <a:gd name="T5" fmla="*/ 7 h 7"/>
                  <a:gd name="T6" fmla="*/ 11 w 11"/>
                  <a:gd name="T7" fmla="*/ 7 h 7"/>
                </a:gdLst>
                <a:ahLst/>
                <a:cxnLst>
                  <a:cxn ang="0">
                    <a:pos x="T0" y="T1"/>
                  </a:cxn>
                  <a:cxn ang="0">
                    <a:pos x="T2" y="T3"/>
                  </a:cxn>
                  <a:cxn ang="0">
                    <a:pos x="T4" y="T5"/>
                  </a:cxn>
                  <a:cxn ang="0">
                    <a:pos x="T6" y="T7"/>
                  </a:cxn>
                </a:cxnLst>
                <a:rect l="0" t="0" r="r" b="b"/>
                <a:pathLst>
                  <a:path w="11" h="7">
                    <a:moveTo>
                      <a:pt x="11" y="7"/>
                    </a:moveTo>
                    <a:cubicBezTo>
                      <a:pt x="8" y="3"/>
                      <a:pt x="4" y="3"/>
                      <a:pt x="1" y="0"/>
                    </a:cubicBezTo>
                    <a:cubicBezTo>
                      <a:pt x="1" y="2"/>
                      <a:pt x="0" y="5"/>
                      <a:pt x="1" y="7"/>
                    </a:cubicBezTo>
                    <a:lnTo>
                      <a:pt x="11" y="7"/>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4" name="Freeform 340"/>
              <p:cNvSpPr>
                <a:spLocks/>
              </p:cNvSpPr>
              <p:nvPr/>
            </p:nvSpPr>
            <p:spPr bwMode="auto">
              <a:xfrm>
                <a:off x="4560" y="2273"/>
                <a:ext cx="26" cy="22"/>
              </a:xfrm>
              <a:custGeom>
                <a:avLst/>
                <a:gdLst>
                  <a:gd name="T0" fmla="*/ 11 w 11"/>
                  <a:gd name="T1" fmla="*/ 8 h 9"/>
                  <a:gd name="T2" fmla="*/ 0 w 11"/>
                  <a:gd name="T3" fmla="*/ 6 h 9"/>
                  <a:gd name="T4" fmla="*/ 6 w 11"/>
                  <a:gd name="T5" fmla="*/ 6 h 9"/>
                  <a:gd name="T6" fmla="*/ 6 w 11"/>
                  <a:gd name="T7" fmla="*/ 9 h 9"/>
                  <a:gd name="T8" fmla="*/ 11 w 11"/>
                  <a:gd name="T9" fmla="*/ 8 h 9"/>
                </a:gdLst>
                <a:ahLst/>
                <a:cxnLst>
                  <a:cxn ang="0">
                    <a:pos x="T0" y="T1"/>
                  </a:cxn>
                  <a:cxn ang="0">
                    <a:pos x="T2" y="T3"/>
                  </a:cxn>
                  <a:cxn ang="0">
                    <a:pos x="T4" y="T5"/>
                  </a:cxn>
                  <a:cxn ang="0">
                    <a:pos x="T6" y="T7"/>
                  </a:cxn>
                  <a:cxn ang="0">
                    <a:pos x="T8" y="T9"/>
                  </a:cxn>
                </a:cxnLst>
                <a:rect l="0" t="0" r="r" b="b"/>
                <a:pathLst>
                  <a:path w="11" h="9">
                    <a:moveTo>
                      <a:pt x="11" y="8"/>
                    </a:moveTo>
                    <a:cubicBezTo>
                      <a:pt x="9" y="1"/>
                      <a:pt x="3" y="0"/>
                      <a:pt x="0" y="6"/>
                    </a:cubicBezTo>
                    <a:cubicBezTo>
                      <a:pt x="3" y="7"/>
                      <a:pt x="5" y="7"/>
                      <a:pt x="6" y="6"/>
                    </a:cubicBezTo>
                    <a:cubicBezTo>
                      <a:pt x="6" y="7"/>
                      <a:pt x="6" y="8"/>
                      <a:pt x="6" y="9"/>
                    </a:cubicBezTo>
                    <a:cubicBezTo>
                      <a:pt x="8" y="8"/>
                      <a:pt x="9"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5" name="Freeform 341"/>
              <p:cNvSpPr>
                <a:spLocks/>
              </p:cNvSpPr>
              <p:nvPr/>
            </p:nvSpPr>
            <p:spPr bwMode="auto">
              <a:xfrm>
                <a:off x="2741" y="1026"/>
                <a:ext cx="19" cy="21"/>
              </a:xfrm>
              <a:custGeom>
                <a:avLst/>
                <a:gdLst>
                  <a:gd name="T0" fmla="*/ 8 w 8"/>
                  <a:gd name="T1" fmla="*/ 3 h 9"/>
                  <a:gd name="T2" fmla="*/ 6 w 8"/>
                  <a:gd name="T3" fmla="*/ 0 h 9"/>
                  <a:gd name="T4" fmla="*/ 0 w 8"/>
                  <a:gd name="T5" fmla="*/ 0 h 9"/>
                  <a:gd name="T6" fmla="*/ 0 w 8"/>
                  <a:gd name="T7" fmla="*/ 2 h 9"/>
                  <a:gd name="T8" fmla="*/ 3 w 8"/>
                  <a:gd name="T9" fmla="*/ 9 h 9"/>
                  <a:gd name="T10" fmla="*/ 8 w 8"/>
                  <a:gd name="T11" fmla="*/ 3 h 9"/>
                </a:gdLst>
                <a:ahLst/>
                <a:cxnLst>
                  <a:cxn ang="0">
                    <a:pos x="T0" y="T1"/>
                  </a:cxn>
                  <a:cxn ang="0">
                    <a:pos x="T2" y="T3"/>
                  </a:cxn>
                  <a:cxn ang="0">
                    <a:pos x="T4" y="T5"/>
                  </a:cxn>
                  <a:cxn ang="0">
                    <a:pos x="T6" y="T7"/>
                  </a:cxn>
                  <a:cxn ang="0">
                    <a:pos x="T8" y="T9"/>
                  </a:cxn>
                  <a:cxn ang="0">
                    <a:pos x="T10" y="T11"/>
                  </a:cxn>
                </a:cxnLst>
                <a:rect l="0" t="0" r="r" b="b"/>
                <a:pathLst>
                  <a:path w="8" h="9">
                    <a:moveTo>
                      <a:pt x="8" y="3"/>
                    </a:moveTo>
                    <a:cubicBezTo>
                      <a:pt x="8" y="2"/>
                      <a:pt x="7" y="1"/>
                      <a:pt x="6" y="0"/>
                    </a:cubicBezTo>
                    <a:cubicBezTo>
                      <a:pt x="3" y="0"/>
                      <a:pt x="3" y="1"/>
                      <a:pt x="0" y="0"/>
                    </a:cubicBezTo>
                    <a:cubicBezTo>
                      <a:pt x="0" y="1"/>
                      <a:pt x="0" y="2"/>
                      <a:pt x="0" y="2"/>
                    </a:cubicBezTo>
                    <a:cubicBezTo>
                      <a:pt x="0" y="5"/>
                      <a:pt x="2" y="7"/>
                      <a:pt x="3" y="9"/>
                    </a:cubicBezTo>
                    <a:cubicBezTo>
                      <a:pt x="6" y="8"/>
                      <a:pt x="8" y="6"/>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6" name="Freeform 342"/>
              <p:cNvSpPr>
                <a:spLocks/>
              </p:cNvSpPr>
              <p:nvPr/>
            </p:nvSpPr>
            <p:spPr bwMode="auto">
              <a:xfrm>
                <a:off x="3433" y="714"/>
                <a:ext cx="29" cy="15"/>
              </a:xfrm>
              <a:custGeom>
                <a:avLst/>
                <a:gdLst>
                  <a:gd name="T0" fmla="*/ 12 w 12"/>
                  <a:gd name="T1" fmla="*/ 3 h 6"/>
                  <a:gd name="T2" fmla="*/ 12 w 12"/>
                  <a:gd name="T3" fmla="*/ 0 h 6"/>
                  <a:gd name="T4" fmla="*/ 0 w 12"/>
                  <a:gd name="T5" fmla="*/ 5 h 6"/>
                  <a:gd name="T6" fmla="*/ 5 w 12"/>
                  <a:gd name="T7" fmla="*/ 6 h 6"/>
                  <a:gd name="T8" fmla="*/ 12 w 12"/>
                  <a:gd name="T9" fmla="*/ 3 h 6"/>
                </a:gdLst>
                <a:ahLst/>
                <a:cxnLst>
                  <a:cxn ang="0">
                    <a:pos x="T0" y="T1"/>
                  </a:cxn>
                  <a:cxn ang="0">
                    <a:pos x="T2" y="T3"/>
                  </a:cxn>
                  <a:cxn ang="0">
                    <a:pos x="T4" y="T5"/>
                  </a:cxn>
                  <a:cxn ang="0">
                    <a:pos x="T6" y="T7"/>
                  </a:cxn>
                  <a:cxn ang="0">
                    <a:pos x="T8" y="T9"/>
                  </a:cxn>
                </a:cxnLst>
                <a:rect l="0" t="0" r="r" b="b"/>
                <a:pathLst>
                  <a:path w="12" h="6">
                    <a:moveTo>
                      <a:pt x="12" y="3"/>
                    </a:moveTo>
                    <a:cubicBezTo>
                      <a:pt x="12" y="2"/>
                      <a:pt x="12" y="0"/>
                      <a:pt x="12" y="0"/>
                    </a:cubicBezTo>
                    <a:cubicBezTo>
                      <a:pt x="7" y="0"/>
                      <a:pt x="4" y="5"/>
                      <a:pt x="0" y="5"/>
                    </a:cubicBezTo>
                    <a:cubicBezTo>
                      <a:pt x="0" y="5"/>
                      <a:pt x="4" y="6"/>
                      <a:pt x="5" y="6"/>
                    </a:cubicBezTo>
                    <a:cubicBezTo>
                      <a:pt x="8" y="6"/>
                      <a:pt x="10" y="6"/>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7" name="Freeform 343"/>
              <p:cNvSpPr>
                <a:spLocks/>
              </p:cNvSpPr>
              <p:nvPr/>
            </p:nvSpPr>
            <p:spPr bwMode="auto">
              <a:xfrm>
                <a:off x="3521" y="603"/>
                <a:ext cx="106" cy="33"/>
              </a:xfrm>
              <a:custGeom>
                <a:avLst/>
                <a:gdLst>
                  <a:gd name="T0" fmla="*/ 11 w 45"/>
                  <a:gd name="T1" fmla="*/ 8 h 14"/>
                  <a:gd name="T2" fmla="*/ 16 w 45"/>
                  <a:gd name="T3" fmla="*/ 8 h 14"/>
                  <a:gd name="T4" fmla="*/ 24 w 45"/>
                  <a:gd name="T5" fmla="*/ 12 h 14"/>
                  <a:gd name="T6" fmla="*/ 41 w 45"/>
                  <a:gd name="T7" fmla="*/ 14 h 14"/>
                  <a:gd name="T8" fmla="*/ 45 w 45"/>
                  <a:gd name="T9" fmla="*/ 12 h 14"/>
                  <a:gd name="T10" fmla="*/ 33 w 45"/>
                  <a:gd name="T11" fmla="*/ 7 h 14"/>
                  <a:gd name="T12" fmla="*/ 31 w 45"/>
                  <a:gd name="T13" fmla="*/ 8 h 14"/>
                  <a:gd name="T14" fmla="*/ 26 w 45"/>
                  <a:gd name="T15" fmla="*/ 3 h 14"/>
                  <a:gd name="T16" fmla="*/ 8 w 45"/>
                  <a:gd name="T17" fmla="*/ 0 h 14"/>
                  <a:gd name="T18" fmla="*/ 0 w 45"/>
                  <a:gd name="T19" fmla="*/ 8 h 14"/>
                  <a:gd name="T20" fmla="*/ 11 w 45"/>
                  <a:gd name="T21"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4">
                    <a:moveTo>
                      <a:pt x="11" y="8"/>
                    </a:moveTo>
                    <a:cubicBezTo>
                      <a:pt x="12" y="8"/>
                      <a:pt x="18" y="8"/>
                      <a:pt x="16" y="8"/>
                    </a:cubicBezTo>
                    <a:cubicBezTo>
                      <a:pt x="17" y="13"/>
                      <a:pt x="21" y="12"/>
                      <a:pt x="24" y="12"/>
                    </a:cubicBezTo>
                    <a:cubicBezTo>
                      <a:pt x="24" y="12"/>
                      <a:pt x="39" y="14"/>
                      <a:pt x="41" y="14"/>
                    </a:cubicBezTo>
                    <a:cubicBezTo>
                      <a:pt x="42" y="14"/>
                      <a:pt x="45" y="13"/>
                      <a:pt x="45" y="12"/>
                    </a:cubicBezTo>
                    <a:cubicBezTo>
                      <a:pt x="41" y="11"/>
                      <a:pt x="38" y="7"/>
                      <a:pt x="33" y="7"/>
                    </a:cubicBezTo>
                    <a:cubicBezTo>
                      <a:pt x="32" y="7"/>
                      <a:pt x="31" y="8"/>
                      <a:pt x="31" y="8"/>
                    </a:cubicBezTo>
                    <a:cubicBezTo>
                      <a:pt x="28" y="8"/>
                      <a:pt x="26" y="5"/>
                      <a:pt x="26" y="3"/>
                    </a:cubicBezTo>
                    <a:cubicBezTo>
                      <a:pt x="22" y="1"/>
                      <a:pt x="15" y="0"/>
                      <a:pt x="8" y="0"/>
                    </a:cubicBezTo>
                    <a:cubicBezTo>
                      <a:pt x="4" y="0"/>
                      <a:pt x="2" y="4"/>
                      <a:pt x="0" y="8"/>
                    </a:cubicBezTo>
                    <a:cubicBezTo>
                      <a:pt x="4" y="7"/>
                      <a:pt x="7"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8" name="Freeform 344"/>
              <p:cNvSpPr>
                <a:spLocks/>
              </p:cNvSpPr>
              <p:nvPr/>
            </p:nvSpPr>
            <p:spPr bwMode="auto">
              <a:xfrm>
                <a:off x="3636" y="622"/>
                <a:ext cx="55" cy="26"/>
              </a:xfrm>
              <a:custGeom>
                <a:avLst/>
                <a:gdLst>
                  <a:gd name="T0" fmla="*/ 4 w 23"/>
                  <a:gd name="T1" fmla="*/ 11 h 11"/>
                  <a:gd name="T2" fmla="*/ 8 w 23"/>
                  <a:gd name="T3" fmla="*/ 10 h 11"/>
                  <a:gd name="T4" fmla="*/ 23 w 23"/>
                  <a:gd name="T5" fmla="*/ 10 h 11"/>
                  <a:gd name="T6" fmla="*/ 23 w 23"/>
                  <a:gd name="T7" fmla="*/ 7 h 11"/>
                  <a:gd name="T8" fmla="*/ 5 w 23"/>
                  <a:gd name="T9" fmla="*/ 0 h 11"/>
                  <a:gd name="T10" fmla="*/ 2 w 23"/>
                  <a:gd name="T11" fmla="*/ 3 h 11"/>
                  <a:gd name="T12" fmla="*/ 0 w 23"/>
                  <a:gd name="T13" fmla="*/ 8 h 11"/>
                  <a:gd name="T14" fmla="*/ 4 w 23"/>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1">
                    <a:moveTo>
                      <a:pt x="4" y="11"/>
                    </a:moveTo>
                    <a:cubicBezTo>
                      <a:pt x="5" y="11"/>
                      <a:pt x="6" y="10"/>
                      <a:pt x="8" y="10"/>
                    </a:cubicBezTo>
                    <a:cubicBezTo>
                      <a:pt x="11" y="10"/>
                      <a:pt x="17" y="11"/>
                      <a:pt x="23" y="10"/>
                    </a:cubicBezTo>
                    <a:cubicBezTo>
                      <a:pt x="23" y="9"/>
                      <a:pt x="23" y="8"/>
                      <a:pt x="23" y="7"/>
                    </a:cubicBezTo>
                    <a:cubicBezTo>
                      <a:pt x="21" y="6"/>
                      <a:pt x="7" y="3"/>
                      <a:pt x="5" y="0"/>
                    </a:cubicBezTo>
                    <a:cubicBezTo>
                      <a:pt x="2" y="3"/>
                      <a:pt x="2" y="3"/>
                      <a:pt x="2" y="3"/>
                    </a:cubicBezTo>
                    <a:cubicBezTo>
                      <a:pt x="2" y="5"/>
                      <a:pt x="0" y="6"/>
                      <a:pt x="0" y="8"/>
                    </a:cubicBezTo>
                    <a:cubicBezTo>
                      <a:pt x="0" y="9"/>
                      <a:pt x="2" y="11"/>
                      <a:pt x="4"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9" name="Freeform 345"/>
              <p:cNvSpPr>
                <a:spLocks/>
              </p:cNvSpPr>
              <p:nvPr/>
            </p:nvSpPr>
            <p:spPr bwMode="auto">
              <a:xfrm>
                <a:off x="3896" y="707"/>
                <a:ext cx="5" cy="0"/>
              </a:xfrm>
              <a:custGeom>
                <a:avLst/>
                <a:gdLst>
                  <a:gd name="T0" fmla="*/ 0 w 2"/>
                  <a:gd name="T1" fmla="*/ 2 w 2"/>
                  <a:gd name="T2" fmla="*/ 0 w 2"/>
                </a:gdLst>
                <a:ahLst/>
                <a:cxnLst>
                  <a:cxn ang="0">
                    <a:pos x="T0" y="0"/>
                  </a:cxn>
                  <a:cxn ang="0">
                    <a:pos x="T1" y="0"/>
                  </a:cxn>
                  <a:cxn ang="0">
                    <a:pos x="T2" y="0"/>
                  </a:cxn>
                </a:cxnLst>
                <a:rect l="0" t="0" r="r" b="b"/>
                <a:pathLst>
                  <a:path w="2">
                    <a:moveTo>
                      <a:pt x="0" y="0"/>
                    </a:moveTo>
                    <a:cubicBezTo>
                      <a:pt x="1" y="0"/>
                      <a:pt x="2" y="0"/>
                      <a:pt x="2" y="0"/>
                    </a:cubicBezTo>
                    <a:cubicBezTo>
                      <a:pt x="2" y="0"/>
                      <a:pt x="1"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0" name="Freeform 346"/>
              <p:cNvSpPr>
                <a:spLocks/>
              </p:cNvSpPr>
              <p:nvPr/>
            </p:nvSpPr>
            <p:spPr bwMode="auto">
              <a:xfrm>
                <a:off x="4092" y="662"/>
                <a:ext cx="95" cy="33"/>
              </a:xfrm>
              <a:custGeom>
                <a:avLst/>
                <a:gdLst>
                  <a:gd name="T0" fmla="*/ 8 w 40"/>
                  <a:gd name="T1" fmla="*/ 11 h 14"/>
                  <a:gd name="T2" fmla="*/ 19 w 40"/>
                  <a:gd name="T3" fmla="*/ 12 h 14"/>
                  <a:gd name="T4" fmla="*/ 40 w 40"/>
                  <a:gd name="T5" fmla="*/ 11 h 14"/>
                  <a:gd name="T6" fmla="*/ 18 w 40"/>
                  <a:gd name="T7" fmla="*/ 4 h 14"/>
                  <a:gd name="T8" fmla="*/ 16 w 40"/>
                  <a:gd name="T9" fmla="*/ 8 h 14"/>
                  <a:gd name="T10" fmla="*/ 0 w 40"/>
                  <a:gd name="T11" fmla="*/ 4 h 14"/>
                  <a:gd name="T12" fmla="*/ 0 w 40"/>
                  <a:gd name="T13" fmla="*/ 7 h 14"/>
                  <a:gd name="T14" fmla="*/ 8 w 40"/>
                  <a:gd name="T15" fmla="*/ 11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4">
                    <a:moveTo>
                      <a:pt x="8" y="11"/>
                    </a:moveTo>
                    <a:cubicBezTo>
                      <a:pt x="8" y="13"/>
                      <a:pt x="17" y="12"/>
                      <a:pt x="19" y="12"/>
                    </a:cubicBezTo>
                    <a:cubicBezTo>
                      <a:pt x="23" y="12"/>
                      <a:pt x="34" y="14"/>
                      <a:pt x="40" y="11"/>
                    </a:cubicBezTo>
                    <a:cubicBezTo>
                      <a:pt x="38" y="6"/>
                      <a:pt x="23" y="4"/>
                      <a:pt x="18" y="4"/>
                    </a:cubicBezTo>
                    <a:cubicBezTo>
                      <a:pt x="18" y="5"/>
                      <a:pt x="18" y="7"/>
                      <a:pt x="16" y="8"/>
                    </a:cubicBezTo>
                    <a:cubicBezTo>
                      <a:pt x="15" y="5"/>
                      <a:pt x="7" y="0"/>
                      <a:pt x="0" y="4"/>
                    </a:cubicBezTo>
                    <a:cubicBezTo>
                      <a:pt x="0" y="6"/>
                      <a:pt x="0" y="6"/>
                      <a:pt x="0" y="7"/>
                    </a:cubicBezTo>
                    <a:cubicBezTo>
                      <a:pt x="5" y="7"/>
                      <a:pt x="3" y="11"/>
                      <a:pt x="8"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1" name="Freeform 347"/>
              <p:cNvSpPr>
                <a:spLocks/>
              </p:cNvSpPr>
              <p:nvPr/>
            </p:nvSpPr>
            <p:spPr bwMode="auto">
              <a:xfrm>
                <a:off x="4199" y="674"/>
                <a:ext cx="63" cy="29"/>
              </a:xfrm>
              <a:custGeom>
                <a:avLst/>
                <a:gdLst>
                  <a:gd name="T0" fmla="*/ 9 w 27"/>
                  <a:gd name="T1" fmla="*/ 7 h 12"/>
                  <a:gd name="T2" fmla="*/ 27 w 27"/>
                  <a:gd name="T3" fmla="*/ 7 h 12"/>
                  <a:gd name="T4" fmla="*/ 15 w 27"/>
                  <a:gd name="T5" fmla="*/ 0 h 12"/>
                  <a:gd name="T6" fmla="*/ 14 w 27"/>
                  <a:gd name="T7" fmla="*/ 2 h 12"/>
                  <a:gd name="T8" fmla="*/ 11 w 27"/>
                  <a:gd name="T9" fmla="*/ 2 h 12"/>
                  <a:gd name="T10" fmla="*/ 0 w 27"/>
                  <a:gd name="T11" fmla="*/ 1 h 12"/>
                  <a:gd name="T12" fmla="*/ 9 w 27"/>
                  <a:gd name="T13" fmla="*/ 7 h 12"/>
                </a:gdLst>
                <a:ahLst/>
                <a:cxnLst>
                  <a:cxn ang="0">
                    <a:pos x="T0" y="T1"/>
                  </a:cxn>
                  <a:cxn ang="0">
                    <a:pos x="T2" y="T3"/>
                  </a:cxn>
                  <a:cxn ang="0">
                    <a:pos x="T4" y="T5"/>
                  </a:cxn>
                  <a:cxn ang="0">
                    <a:pos x="T6" y="T7"/>
                  </a:cxn>
                  <a:cxn ang="0">
                    <a:pos x="T8" y="T9"/>
                  </a:cxn>
                  <a:cxn ang="0">
                    <a:pos x="T10" y="T11"/>
                  </a:cxn>
                  <a:cxn ang="0">
                    <a:pos x="T12" y="T13"/>
                  </a:cxn>
                </a:cxnLst>
                <a:rect l="0" t="0" r="r" b="b"/>
                <a:pathLst>
                  <a:path w="27" h="12">
                    <a:moveTo>
                      <a:pt x="9" y="7"/>
                    </a:moveTo>
                    <a:cubicBezTo>
                      <a:pt x="14" y="12"/>
                      <a:pt x="18" y="7"/>
                      <a:pt x="27" y="7"/>
                    </a:cubicBezTo>
                    <a:cubicBezTo>
                      <a:pt x="23" y="3"/>
                      <a:pt x="19" y="4"/>
                      <a:pt x="15" y="0"/>
                    </a:cubicBezTo>
                    <a:cubicBezTo>
                      <a:pt x="15" y="1"/>
                      <a:pt x="15" y="4"/>
                      <a:pt x="14" y="2"/>
                    </a:cubicBezTo>
                    <a:cubicBezTo>
                      <a:pt x="13" y="3"/>
                      <a:pt x="11" y="2"/>
                      <a:pt x="11" y="2"/>
                    </a:cubicBezTo>
                    <a:cubicBezTo>
                      <a:pt x="7" y="2"/>
                      <a:pt x="4" y="2"/>
                      <a:pt x="0" y="1"/>
                    </a:cubicBezTo>
                    <a:cubicBezTo>
                      <a:pt x="0" y="6"/>
                      <a:pt x="5" y="7"/>
                      <a:pt x="9"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2" name="Freeform 348"/>
              <p:cNvSpPr>
                <a:spLocks/>
              </p:cNvSpPr>
              <p:nvPr/>
            </p:nvSpPr>
            <p:spPr bwMode="auto">
              <a:xfrm>
                <a:off x="4173" y="700"/>
                <a:ext cx="42" cy="17"/>
              </a:xfrm>
              <a:custGeom>
                <a:avLst/>
                <a:gdLst>
                  <a:gd name="T0" fmla="*/ 0 w 18"/>
                  <a:gd name="T1" fmla="*/ 5 h 7"/>
                  <a:gd name="T2" fmla="*/ 12 w 18"/>
                  <a:gd name="T3" fmla="*/ 5 h 7"/>
                  <a:gd name="T4" fmla="*/ 18 w 18"/>
                  <a:gd name="T5" fmla="*/ 5 h 7"/>
                  <a:gd name="T6" fmla="*/ 13 w 18"/>
                  <a:gd name="T7" fmla="*/ 3 h 7"/>
                  <a:gd name="T8" fmla="*/ 9 w 18"/>
                  <a:gd name="T9" fmla="*/ 3 h 7"/>
                  <a:gd name="T10" fmla="*/ 2 w 18"/>
                  <a:gd name="T11" fmla="*/ 2 h 7"/>
                  <a:gd name="T12" fmla="*/ 0 w 18"/>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18" h="7">
                    <a:moveTo>
                      <a:pt x="0" y="5"/>
                    </a:moveTo>
                    <a:cubicBezTo>
                      <a:pt x="7" y="5"/>
                      <a:pt x="9" y="5"/>
                      <a:pt x="12" y="5"/>
                    </a:cubicBezTo>
                    <a:cubicBezTo>
                      <a:pt x="14" y="5"/>
                      <a:pt x="17" y="7"/>
                      <a:pt x="18" y="5"/>
                    </a:cubicBezTo>
                    <a:cubicBezTo>
                      <a:pt x="16" y="2"/>
                      <a:pt x="15" y="0"/>
                      <a:pt x="13" y="3"/>
                    </a:cubicBezTo>
                    <a:cubicBezTo>
                      <a:pt x="9" y="3"/>
                      <a:pt x="9" y="3"/>
                      <a:pt x="9" y="3"/>
                    </a:cubicBezTo>
                    <a:cubicBezTo>
                      <a:pt x="6" y="3"/>
                      <a:pt x="5" y="2"/>
                      <a:pt x="2" y="2"/>
                    </a:cubicBezTo>
                    <a:cubicBezTo>
                      <a:pt x="2" y="2"/>
                      <a:pt x="1"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3" name="Freeform 349"/>
              <p:cNvSpPr>
                <a:spLocks/>
              </p:cNvSpPr>
              <p:nvPr/>
            </p:nvSpPr>
            <p:spPr bwMode="auto">
              <a:xfrm>
                <a:off x="393" y="793"/>
                <a:ext cx="1630" cy="2432"/>
              </a:xfrm>
              <a:custGeom>
                <a:avLst/>
                <a:gdLst>
                  <a:gd name="T0" fmla="*/ 602 w 690"/>
                  <a:gd name="T1" fmla="*/ 585 h 1030"/>
                  <a:gd name="T2" fmla="*/ 576 w 690"/>
                  <a:gd name="T3" fmla="*/ 546 h 1030"/>
                  <a:gd name="T4" fmla="*/ 509 w 690"/>
                  <a:gd name="T5" fmla="*/ 500 h 1030"/>
                  <a:gd name="T6" fmla="*/ 473 w 690"/>
                  <a:gd name="T7" fmla="*/ 492 h 1030"/>
                  <a:gd name="T8" fmla="*/ 433 w 690"/>
                  <a:gd name="T9" fmla="*/ 499 h 1030"/>
                  <a:gd name="T10" fmla="*/ 403 w 690"/>
                  <a:gd name="T11" fmla="*/ 506 h 1030"/>
                  <a:gd name="T12" fmla="*/ 357 w 690"/>
                  <a:gd name="T13" fmla="*/ 450 h 1030"/>
                  <a:gd name="T14" fmla="*/ 311 w 690"/>
                  <a:gd name="T15" fmla="*/ 408 h 1030"/>
                  <a:gd name="T16" fmla="*/ 272 w 690"/>
                  <a:gd name="T17" fmla="*/ 364 h 1030"/>
                  <a:gd name="T18" fmla="*/ 340 w 690"/>
                  <a:gd name="T19" fmla="*/ 328 h 1030"/>
                  <a:gd name="T20" fmla="*/ 388 w 690"/>
                  <a:gd name="T21" fmla="*/ 337 h 1030"/>
                  <a:gd name="T22" fmla="*/ 437 w 690"/>
                  <a:gd name="T23" fmla="*/ 266 h 1030"/>
                  <a:gd name="T24" fmla="*/ 449 w 690"/>
                  <a:gd name="T25" fmla="*/ 252 h 1030"/>
                  <a:gd name="T26" fmla="*/ 514 w 690"/>
                  <a:gd name="T27" fmla="*/ 205 h 1030"/>
                  <a:gd name="T28" fmla="*/ 540 w 690"/>
                  <a:gd name="T29" fmla="*/ 204 h 1030"/>
                  <a:gd name="T30" fmla="*/ 534 w 690"/>
                  <a:gd name="T31" fmla="*/ 180 h 1030"/>
                  <a:gd name="T32" fmla="*/ 553 w 690"/>
                  <a:gd name="T33" fmla="*/ 160 h 1030"/>
                  <a:gd name="T34" fmla="*/ 601 w 690"/>
                  <a:gd name="T35" fmla="*/ 132 h 1030"/>
                  <a:gd name="T36" fmla="*/ 574 w 690"/>
                  <a:gd name="T37" fmla="*/ 99 h 1030"/>
                  <a:gd name="T38" fmla="*/ 548 w 690"/>
                  <a:gd name="T39" fmla="*/ 78 h 1030"/>
                  <a:gd name="T40" fmla="*/ 494 w 690"/>
                  <a:gd name="T41" fmla="*/ 106 h 1030"/>
                  <a:gd name="T42" fmla="*/ 450 w 690"/>
                  <a:gd name="T43" fmla="*/ 124 h 1030"/>
                  <a:gd name="T44" fmla="*/ 404 w 690"/>
                  <a:gd name="T45" fmla="*/ 95 h 1030"/>
                  <a:gd name="T46" fmla="*/ 433 w 690"/>
                  <a:gd name="T47" fmla="*/ 55 h 1030"/>
                  <a:gd name="T48" fmla="*/ 482 w 690"/>
                  <a:gd name="T49" fmla="*/ 36 h 1030"/>
                  <a:gd name="T50" fmla="*/ 517 w 690"/>
                  <a:gd name="T51" fmla="*/ 13 h 1030"/>
                  <a:gd name="T52" fmla="*/ 472 w 690"/>
                  <a:gd name="T53" fmla="*/ 20 h 1030"/>
                  <a:gd name="T54" fmla="*/ 465 w 690"/>
                  <a:gd name="T55" fmla="*/ 0 h 1030"/>
                  <a:gd name="T56" fmla="*/ 436 w 690"/>
                  <a:gd name="T57" fmla="*/ 28 h 1030"/>
                  <a:gd name="T58" fmla="*/ 392 w 690"/>
                  <a:gd name="T59" fmla="*/ 24 h 1030"/>
                  <a:gd name="T60" fmla="*/ 320 w 690"/>
                  <a:gd name="T61" fmla="*/ 15 h 1030"/>
                  <a:gd name="T62" fmla="*/ 240 w 690"/>
                  <a:gd name="T63" fmla="*/ 22 h 1030"/>
                  <a:gd name="T64" fmla="*/ 148 w 690"/>
                  <a:gd name="T65" fmla="*/ 8 h 1030"/>
                  <a:gd name="T66" fmla="*/ 53 w 690"/>
                  <a:gd name="T67" fmla="*/ 52 h 1030"/>
                  <a:gd name="T68" fmla="*/ 14 w 690"/>
                  <a:gd name="T69" fmla="*/ 86 h 1030"/>
                  <a:gd name="T70" fmla="*/ 17 w 690"/>
                  <a:gd name="T71" fmla="*/ 113 h 1030"/>
                  <a:gd name="T72" fmla="*/ 66 w 690"/>
                  <a:gd name="T73" fmla="*/ 97 h 1030"/>
                  <a:gd name="T74" fmla="*/ 114 w 690"/>
                  <a:gd name="T75" fmla="*/ 77 h 1030"/>
                  <a:gd name="T76" fmla="*/ 171 w 690"/>
                  <a:gd name="T77" fmla="*/ 113 h 1030"/>
                  <a:gd name="T78" fmla="*/ 164 w 690"/>
                  <a:gd name="T79" fmla="*/ 139 h 1030"/>
                  <a:gd name="T80" fmla="*/ 175 w 690"/>
                  <a:gd name="T81" fmla="*/ 181 h 1030"/>
                  <a:gd name="T82" fmla="*/ 137 w 690"/>
                  <a:gd name="T83" fmla="*/ 290 h 1030"/>
                  <a:gd name="T84" fmla="*/ 168 w 690"/>
                  <a:gd name="T85" fmla="*/ 375 h 1030"/>
                  <a:gd name="T86" fmla="*/ 171 w 690"/>
                  <a:gd name="T87" fmla="*/ 352 h 1030"/>
                  <a:gd name="T88" fmla="*/ 196 w 690"/>
                  <a:gd name="T89" fmla="*/ 374 h 1030"/>
                  <a:gd name="T90" fmla="*/ 266 w 690"/>
                  <a:gd name="T91" fmla="*/ 453 h 1030"/>
                  <a:gd name="T92" fmla="*/ 347 w 690"/>
                  <a:gd name="T93" fmla="*/ 506 h 1030"/>
                  <a:gd name="T94" fmla="*/ 392 w 690"/>
                  <a:gd name="T95" fmla="*/ 524 h 1030"/>
                  <a:gd name="T96" fmla="*/ 375 w 690"/>
                  <a:gd name="T97" fmla="*/ 601 h 1030"/>
                  <a:gd name="T98" fmla="*/ 404 w 690"/>
                  <a:gd name="T99" fmla="*/ 690 h 1030"/>
                  <a:gd name="T100" fmla="*/ 455 w 690"/>
                  <a:gd name="T101" fmla="*/ 800 h 1030"/>
                  <a:gd name="T102" fmla="*/ 460 w 690"/>
                  <a:gd name="T103" fmla="*/ 922 h 1030"/>
                  <a:gd name="T104" fmla="*/ 475 w 690"/>
                  <a:gd name="T105" fmla="*/ 980 h 1030"/>
                  <a:gd name="T106" fmla="*/ 514 w 690"/>
                  <a:gd name="T107" fmla="*/ 1026 h 1030"/>
                  <a:gd name="T108" fmla="*/ 527 w 690"/>
                  <a:gd name="T109" fmla="*/ 974 h 1030"/>
                  <a:gd name="T110" fmla="*/ 531 w 690"/>
                  <a:gd name="T111" fmla="*/ 911 h 1030"/>
                  <a:gd name="T112" fmla="*/ 571 w 690"/>
                  <a:gd name="T113" fmla="*/ 874 h 1030"/>
                  <a:gd name="T114" fmla="*/ 626 w 690"/>
                  <a:gd name="T115" fmla="*/ 778 h 1030"/>
                  <a:gd name="T116" fmla="*/ 690 w 690"/>
                  <a:gd name="T117" fmla="*/ 645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1030">
                    <a:moveTo>
                      <a:pt x="676" y="622"/>
                    </a:moveTo>
                    <a:cubicBezTo>
                      <a:pt x="668" y="617"/>
                      <a:pt x="663" y="604"/>
                      <a:pt x="653" y="604"/>
                    </a:cubicBezTo>
                    <a:cubicBezTo>
                      <a:pt x="649" y="604"/>
                      <a:pt x="637" y="601"/>
                      <a:pt x="633" y="601"/>
                    </a:cubicBezTo>
                    <a:cubicBezTo>
                      <a:pt x="626" y="601"/>
                      <a:pt x="625" y="603"/>
                      <a:pt x="624" y="605"/>
                    </a:cubicBezTo>
                    <a:cubicBezTo>
                      <a:pt x="623" y="603"/>
                      <a:pt x="622" y="596"/>
                      <a:pt x="622" y="594"/>
                    </a:cubicBezTo>
                    <a:cubicBezTo>
                      <a:pt x="618" y="594"/>
                      <a:pt x="613" y="588"/>
                      <a:pt x="613" y="588"/>
                    </a:cubicBezTo>
                    <a:cubicBezTo>
                      <a:pt x="608" y="590"/>
                      <a:pt x="604" y="588"/>
                      <a:pt x="602" y="585"/>
                    </a:cubicBezTo>
                    <a:cubicBezTo>
                      <a:pt x="602" y="585"/>
                      <a:pt x="591" y="600"/>
                      <a:pt x="588" y="596"/>
                    </a:cubicBezTo>
                    <a:cubicBezTo>
                      <a:pt x="584" y="596"/>
                      <a:pt x="578" y="595"/>
                      <a:pt x="578" y="591"/>
                    </a:cubicBezTo>
                    <a:cubicBezTo>
                      <a:pt x="578" y="591"/>
                      <a:pt x="571" y="592"/>
                      <a:pt x="569" y="592"/>
                    </a:cubicBezTo>
                    <a:cubicBezTo>
                      <a:pt x="576" y="585"/>
                      <a:pt x="576" y="585"/>
                      <a:pt x="576" y="585"/>
                    </a:cubicBezTo>
                    <a:cubicBezTo>
                      <a:pt x="577" y="575"/>
                      <a:pt x="584" y="574"/>
                      <a:pt x="587" y="569"/>
                    </a:cubicBezTo>
                    <a:cubicBezTo>
                      <a:pt x="584" y="568"/>
                      <a:pt x="584" y="567"/>
                      <a:pt x="584" y="564"/>
                    </a:cubicBezTo>
                    <a:cubicBezTo>
                      <a:pt x="577" y="564"/>
                      <a:pt x="580" y="548"/>
                      <a:pt x="576" y="546"/>
                    </a:cubicBezTo>
                    <a:cubicBezTo>
                      <a:pt x="568" y="543"/>
                      <a:pt x="563" y="540"/>
                      <a:pt x="563" y="534"/>
                    </a:cubicBezTo>
                    <a:cubicBezTo>
                      <a:pt x="559" y="534"/>
                      <a:pt x="561" y="531"/>
                      <a:pt x="559" y="534"/>
                    </a:cubicBezTo>
                    <a:cubicBezTo>
                      <a:pt x="557" y="532"/>
                      <a:pt x="551" y="530"/>
                      <a:pt x="548" y="530"/>
                    </a:cubicBezTo>
                    <a:cubicBezTo>
                      <a:pt x="535" y="531"/>
                      <a:pt x="535" y="531"/>
                      <a:pt x="535" y="531"/>
                    </a:cubicBezTo>
                    <a:cubicBezTo>
                      <a:pt x="530" y="529"/>
                      <a:pt x="530" y="524"/>
                      <a:pt x="527" y="524"/>
                    </a:cubicBezTo>
                    <a:cubicBezTo>
                      <a:pt x="527" y="524"/>
                      <a:pt x="523" y="514"/>
                      <a:pt x="517" y="511"/>
                    </a:cubicBezTo>
                    <a:cubicBezTo>
                      <a:pt x="511" y="510"/>
                      <a:pt x="509" y="505"/>
                      <a:pt x="509" y="500"/>
                    </a:cubicBezTo>
                    <a:cubicBezTo>
                      <a:pt x="508" y="500"/>
                      <a:pt x="507" y="501"/>
                      <a:pt x="506" y="502"/>
                    </a:cubicBezTo>
                    <a:cubicBezTo>
                      <a:pt x="502" y="502"/>
                      <a:pt x="498" y="492"/>
                      <a:pt x="498" y="490"/>
                    </a:cubicBezTo>
                    <a:cubicBezTo>
                      <a:pt x="493" y="490"/>
                      <a:pt x="493" y="490"/>
                      <a:pt x="493" y="490"/>
                    </a:cubicBezTo>
                    <a:cubicBezTo>
                      <a:pt x="490" y="493"/>
                      <a:pt x="489" y="493"/>
                      <a:pt x="486" y="493"/>
                    </a:cubicBezTo>
                    <a:cubicBezTo>
                      <a:pt x="486" y="493"/>
                      <a:pt x="484" y="494"/>
                      <a:pt x="484" y="495"/>
                    </a:cubicBezTo>
                    <a:cubicBezTo>
                      <a:pt x="483" y="495"/>
                      <a:pt x="482" y="497"/>
                      <a:pt x="481" y="497"/>
                    </a:cubicBezTo>
                    <a:cubicBezTo>
                      <a:pt x="479" y="497"/>
                      <a:pt x="474" y="494"/>
                      <a:pt x="473" y="492"/>
                    </a:cubicBezTo>
                    <a:cubicBezTo>
                      <a:pt x="469" y="492"/>
                      <a:pt x="458" y="494"/>
                      <a:pt x="457" y="494"/>
                    </a:cubicBezTo>
                    <a:cubicBezTo>
                      <a:pt x="457" y="484"/>
                      <a:pt x="449" y="486"/>
                      <a:pt x="445" y="481"/>
                    </a:cubicBezTo>
                    <a:cubicBezTo>
                      <a:pt x="445" y="482"/>
                      <a:pt x="444" y="484"/>
                      <a:pt x="445" y="487"/>
                    </a:cubicBezTo>
                    <a:cubicBezTo>
                      <a:pt x="443" y="487"/>
                      <a:pt x="441" y="488"/>
                      <a:pt x="441" y="491"/>
                    </a:cubicBezTo>
                    <a:cubicBezTo>
                      <a:pt x="441" y="496"/>
                      <a:pt x="441" y="495"/>
                      <a:pt x="441" y="500"/>
                    </a:cubicBezTo>
                    <a:cubicBezTo>
                      <a:pt x="441" y="501"/>
                      <a:pt x="437" y="507"/>
                      <a:pt x="437" y="506"/>
                    </a:cubicBezTo>
                    <a:cubicBezTo>
                      <a:pt x="433" y="506"/>
                      <a:pt x="433" y="503"/>
                      <a:pt x="433" y="499"/>
                    </a:cubicBezTo>
                    <a:cubicBezTo>
                      <a:pt x="433" y="490"/>
                      <a:pt x="438" y="488"/>
                      <a:pt x="439" y="482"/>
                    </a:cubicBezTo>
                    <a:cubicBezTo>
                      <a:pt x="439" y="480"/>
                      <a:pt x="439" y="480"/>
                      <a:pt x="439" y="480"/>
                    </a:cubicBezTo>
                    <a:cubicBezTo>
                      <a:pt x="437" y="478"/>
                      <a:pt x="437" y="478"/>
                      <a:pt x="435" y="477"/>
                    </a:cubicBezTo>
                    <a:cubicBezTo>
                      <a:pt x="431" y="481"/>
                      <a:pt x="427" y="485"/>
                      <a:pt x="424" y="487"/>
                    </a:cubicBezTo>
                    <a:cubicBezTo>
                      <a:pt x="422" y="487"/>
                      <a:pt x="420" y="487"/>
                      <a:pt x="420" y="487"/>
                    </a:cubicBezTo>
                    <a:cubicBezTo>
                      <a:pt x="417" y="492"/>
                      <a:pt x="412" y="487"/>
                      <a:pt x="410" y="489"/>
                    </a:cubicBezTo>
                    <a:cubicBezTo>
                      <a:pt x="405" y="494"/>
                      <a:pt x="408" y="499"/>
                      <a:pt x="403" y="506"/>
                    </a:cubicBezTo>
                    <a:cubicBezTo>
                      <a:pt x="402" y="508"/>
                      <a:pt x="400" y="510"/>
                      <a:pt x="399" y="511"/>
                    </a:cubicBezTo>
                    <a:cubicBezTo>
                      <a:pt x="392" y="511"/>
                      <a:pt x="390" y="502"/>
                      <a:pt x="382" y="502"/>
                    </a:cubicBezTo>
                    <a:cubicBezTo>
                      <a:pt x="375" y="502"/>
                      <a:pt x="373" y="508"/>
                      <a:pt x="366" y="508"/>
                    </a:cubicBezTo>
                    <a:cubicBezTo>
                      <a:pt x="363" y="508"/>
                      <a:pt x="361" y="507"/>
                      <a:pt x="359" y="505"/>
                    </a:cubicBezTo>
                    <a:cubicBezTo>
                      <a:pt x="355" y="501"/>
                      <a:pt x="351" y="494"/>
                      <a:pt x="351" y="488"/>
                    </a:cubicBezTo>
                    <a:cubicBezTo>
                      <a:pt x="351" y="476"/>
                      <a:pt x="356" y="464"/>
                      <a:pt x="356" y="459"/>
                    </a:cubicBezTo>
                    <a:cubicBezTo>
                      <a:pt x="356" y="456"/>
                      <a:pt x="357" y="455"/>
                      <a:pt x="357" y="450"/>
                    </a:cubicBezTo>
                    <a:cubicBezTo>
                      <a:pt x="353" y="450"/>
                      <a:pt x="344" y="449"/>
                      <a:pt x="335" y="451"/>
                    </a:cubicBezTo>
                    <a:cubicBezTo>
                      <a:pt x="328" y="451"/>
                      <a:pt x="322" y="454"/>
                      <a:pt x="321" y="453"/>
                    </a:cubicBezTo>
                    <a:cubicBezTo>
                      <a:pt x="323" y="451"/>
                      <a:pt x="328" y="442"/>
                      <a:pt x="326" y="437"/>
                    </a:cubicBezTo>
                    <a:cubicBezTo>
                      <a:pt x="326" y="436"/>
                      <a:pt x="329" y="429"/>
                      <a:pt x="330" y="425"/>
                    </a:cubicBezTo>
                    <a:cubicBezTo>
                      <a:pt x="330" y="411"/>
                      <a:pt x="337" y="409"/>
                      <a:pt x="339" y="407"/>
                    </a:cubicBezTo>
                    <a:cubicBezTo>
                      <a:pt x="339" y="407"/>
                      <a:pt x="338" y="404"/>
                      <a:pt x="338" y="402"/>
                    </a:cubicBezTo>
                    <a:cubicBezTo>
                      <a:pt x="336" y="402"/>
                      <a:pt x="314" y="403"/>
                      <a:pt x="311" y="408"/>
                    </a:cubicBezTo>
                    <a:cubicBezTo>
                      <a:pt x="308" y="415"/>
                      <a:pt x="310" y="421"/>
                      <a:pt x="304" y="427"/>
                    </a:cubicBezTo>
                    <a:cubicBezTo>
                      <a:pt x="303" y="428"/>
                      <a:pt x="296" y="426"/>
                      <a:pt x="294" y="427"/>
                    </a:cubicBezTo>
                    <a:cubicBezTo>
                      <a:pt x="292" y="427"/>
                      <a:pt x="285" y="431"/>
                      <a:pt x="283" y="431"/>
                    </a:cubicBezTo>
                    <a:cubicBezTo>
                      <a:pt x="277" y="431"/>
                      <a:pt x="267" y="418"/>
                      <a:pt x="265" y="412"/>
                    </a:cubicBezTo>
                    <a:cubicBezTo>
                      <a:pt x="265" y="409"/>
                      <a:pt x="265" y="399"/>
                      <a:pt x="265" y="397"/>
                    </a:cubicBezTo>
                    <a:cubicBezTo>
                      <a:pt x="265" y="392"/>
                      <a:pt x="262" y="373"/>
                      <a:pt x="272" y="372"/>
                    </a:cubicBezTo>
                    <a:cubicBezTo>
                      <a:pt x="271" y="369"/>
                      <a:pt x="272" y="367"/>
                      <a:pt x="272" y="364"/>
                    </a:cubicBezTo>
                    <a:cubicBezTo>
                      <a:pt x="274" y="360"/>
                      <a:pt x="271" y="355"/>
                      <a:pt x="273" y="353"/>
                    </a:cubicBezTo>
                    <a:cubicBezTo>
                      <a:pt x="280" y="346"/>
                      <a:pt x="295" y="334"/>
                      <a:pt x="305" y="334"/>
                    </a:cubicBezTo>
                    <a:cubicBezTo>
                      <a:pt x="307" y="334"/>
                      <a:pt x="309" y="337"/>
                      <a:pt x="311" y="337"/>
                    </a:cubicBezTo>
                    <a:cubicBezTo>
                      <a:pt x="311" y="337"/>
                      <a:pt x="319" y="341"/>
                      <a:pt x="320" y="341"/>
                    </a:cubicBezTo>
                    <a:cubicBezTo>
                      <a:pt x="322" y="341"/>
                      <a:pt x="327" y="338"/>
                      <a:pt x="331" y="338"/>
                    </a:cubicBezTo>
                    <a:cubicBezTo>
                      <a:pt x="330" y="335"/>
                      <a:pt x="326" y="334"/>
                      <a:pt x="326" y="331"/>
                    </a:cubicBezTo>
                    <a:cubicBezTo>
                      <a:pt x="326" y="326"/>
                      <a:pt x="337" y="328"/>
                      <a:pt x="340" y="328"/>
                    </a:cubicBezTo>
                    <a:cubicBezTo>
                      <a:pt x="343" y="328"/>
                      <a:pt x="358" y="332"/>
                      <a:pt x="362" y="332"/>
                    </a:cubicBezTo>
                    <a:cubicBezTo>
                      <a:pt x="362" y="332"/>
                      <a:pt x="364" y="332"/>
                      <a:pt x="367" y="332"/>
                    </a:cubicBezTo>
                    <a:cubicBezTo>
                      <a:pt x="371" y="332"/>
                      <a:pt x="374" y="338"/>
                      <a:pt x="374" y="342"/>
                    </a:cubicBezTo>
                    <a:cubicBezTo>
                      <a:pt x="374" y="363"/>
                      <a:pt x="381" y="366"/>
                      <a:pt x="381" y="373"/>
                    </a:cubicBezTo>
                    <a:cubicBezTo>
                      <a:pt x="386" y="373"/>
                      <a:pt x="386" y="373"/>
                      <a:pt x="386" y="373"/>
                    </a:cubicBezTo>
                    <a:cubicBezTo>
                      <a:pt x="388" y="370"/>
                      <a:pt x="389" y="361"/>
                      <a:pt x="390" y="355"/>
                    </a:cubicBezTo>
                    <a:cubicBezTo>
                      <a:pt x="390" y="355"/>
                      <a:pt x="388" y="339"/>
                      <a:pt x="388" y="337"/>
                    </a:cubicBezTo>
                    <a:cubicBezTo>
                      <a:pt x="388" y="336"/>
                      <a:pt x="388" y="328"/>
                      <a:pt x="388" y="327"/>
                    </a:cubicBezTo>
                    <a:cubicBezTo>
                      <a:pt x="388" y="316"/>
                      <a:pt x="395" y="314"/>
                      <a:pt x="403" y="309"/>
                    </a:cubicBezTo>
                    <a:cubicBezTo>
                      <a:pt x="405" y="308"/>
                      <a:pt x="414" y="297"/>
                      <a:pt x="417" y="296"/>
                    </a:cubicBezTo>
                    <a:cubicBezTo>
                      <a:pt x="429" y="292"/>
                      <a:pt x="429" y="285"/>
                      <a:pt x="436" y="277"/>
                    </a:cubicBezTo>
                    <a:cubicBezTo>
                      <a:pt x="435" y="276"/>
                      <a:pt x="434" y="274"/>
                      <a:pt x="434" y="274"/>
                    </a:cubicBezTo>
                    <a:cubicBezTo>
                      <a:pt x="433" y="274"/>
                      <a:pt x="433" y="271"/>
                      <a:pt x="437" y="270"/>
                    </a:cubicBezTo>
                    <a:cubicBezTo>
                      <a:pt x="437" y="266"/>
                      <a:pt x="437" y="266"/>
                      <a:pt x="437" y="266"/>
                    </a:cubicBezTo>
                    <a:cubicBezTo>
                      <a:pt x="435" y="266"/>
                      <a:pt x="433" y="262"/>
                      <a:pt x="433" y="260"/>
                    </a:cubicBezTo>
                    <a:cubicBezTo>
                      <a:pt x="433" y="260"/>
                      <a:pt x="437" y="254"/>
                      <a:pt x="441" y="252"/>
                    </a:cubicBezTo>
                    <a:cubicBezTo>
                      <a:pt x="440" y="258"/>
                      <a:pt x="440" y="262"/>
                      <a:pt x="440" y="268"/>
                    </a:cubicBezTo>
                    <a:cubicBezTo>
                      <a:pt x="442" y="265"/>
                      <a:pt x="445" y="262"/>
                      <a:pt x="445" y="259"/>
                    </a:cubicBezTo>
                    <a:cubicBezTo>
                      <a:pt x="445" y="256"/>
                      <a:pt x="444" y="254"/>
                      <a:pt x="445" y="249"/>
                    </a:cubicBezTo>
                    <a:cubicBezTo>
                      <a:pt x="446" y="249"/>
                      <a:pt x="446" y="249"/>
                      <a:pt x="446" y="249"/>
                    </a:cubicBezTo>
                    <a:cubicBezTo>
                      <a:pt x="446" y="250"/>
                      <a:pt x="447" y="252"/>
                      <a:pt x="449" y="252"/>
                    </a:cubicBezTo>
                    <a:cubicBezTo>
                      <a:pt x="449" y="253"/>
                      <a:pt x="449" y="254"/>
                      <a:pt x="449" y="255"/>
                    </a:cubicBezTo>
                    <a:cubicBezTo>
                      <a:pt x="451" y="251"/>
                      <a:pt x="456" y="250"/>
                      <a:pt x="456" y="244"/>
                    </a:cubicBezTo>
                    <a:cubicBezTo>
                      <a:pt x="456" y="239"/>
                      <a:pt x="456" y="239"/>
                      <a:pt x="456" y="239"/>
                    </a:cubicBezTo>
                    <a:cubicBezTo>
                      <a:pt x="461" y="237"/>
                      <a:pt x="470" y="233"/>
                      <a:pt x="477" y="233"/>
                    </a:cubicBezTo>
                    <a:cubicBezTo>
                      <a:pt x="482" y="233"/>
                      <a:pt x="486" y="234"/>
                      <a:pt x="485" y="228"/>
                    </a:cubicBezTo>
                    <a:cubicBezTo>
                      <a:pt x="484" y="229"/>
                      <a:pt x="485" y="217"/>
                      <a:pt x="490" y="216"/>
                    </a:cubicBezTo>
                    <a:cubicBezTo>
                      <a:pt x="499" y="213"/>
                      <a:pt x="506" y="209"/>
                      <a:pt x="514" y="205"/>
                    </a:cubicBezTo>
                    <a:cubicBezTo>
                      <a:pt x="516" y="204"/>
                      <a:pt x="518" y="204"/>
                      <a:pt x="518" y="204"/>
                    </a:cubicBezTo>
                    <a:cubicBezTo>
                      <a:pt x="520" y="204"/>
                      <a:pt x="524" y="199"/>
                      <a:pt x="527" y="199"/>
                    </a:cubicBezTo>
                    <a:cubicBezTo>
                      <a:pt x="531" y="199"/>
                      <a:pt x="531" y="202"/>
                      <a:pt x="535" y="203"/>
                    </a:cubicBezTo>
                    <a:cubicBezTo>
                      <a:pt x="531" y="206"/>
                      <a:pt x="514" y="204"/>
                      <a:pt x="514" y="215"/>
                    </a:cubicBezTo>
                    <a:cubicBezTo>
                      <a:pt x="514" y="216"/>
                      <a:pt x="515" y="216"/>
                      <a:pt x="517" y="216"/>
                    </a:cubicBezTo>
                    <a:cubicBezTo>
                      <a:pt x="518" y="215"/>
                      <a:pt x="522" y="216"/>
                      <a:pt x="526" y="214"/>
                    </a:cubicBezTo>
                    <a:cubicBezTo>
                      <a:pt x="531" y="210"/>
                      <a:pt x="535" y="207"/>
                      <a:pt x="540" y="204"/>
                    </a:cubicBezTo>
                    <a:cubicBezTo>
                      <a:pt x="543" y="202"/>
                      <a:pt x="546" y="204"/>
                      <a:pt x="549" y="202"/>
                    </a:cubicBezTo>
                    <a:cubicBezTo>
                      <a:pt x="549" y="199"/>
                      <a:pt x="549" y="199"/>
                      <a:pt x="549" y="199"/>
                    </a:cubicBezTo>
                    <a:cubicBezTo>
                      <a:pt x="542" y="200"/>
                      <a:pt x="529" y="199"/>
                      <a:pt x="529" y="190"/>
                    </a:cubicBezTo>
                    <a:cubicBezTo>
                      <a:pt x="529" y="187"/>
                      <a:pt x="532" y="186"/>
                      <a:pt x="534" y="183"/>
                    </a:cubicBezTo>
                    <a:cubicBezTo>
                      <a:pt x="531" y="182"/>
                      <a:pt x="530" y="183"/>
                      <a:pt x="528" y="183"/>
                    </a:cubicBezTo>
                    <a:cubicBezTo>
                      <a:pt x="528" y="183"/>
                      <a:pt x="522" y="178"/>
                      <a:pt x="524" y="178"/>
                    </a:cubicBezTo>
                    <a:cubicBezTo>
                      <a:pt x="527" y="178"/>
                      <a:pt x="531" y="180"/>
                      <a:pt x="534" y="180"/>
                    </a:cubicBezTo>
                    <a:cubicBezTo>
                      <a:pt x="536" y="180"/>
                      <a:pt x="539" y="177"/>
                      <a:pt x="539" y="173"/>
                    </a:cubicBezTo>
                    <a:cubicBezTo>
                      <a:pt x="539" y="170"/>
                      <a:pt x="535" y="169"/>
                      <a:pt x="532" y="169"/>
                    </a:cubicBezTo>
                    <a:cubicBezTo>
                      <a:pt x="519" y="169"/>
                      <a:pt x="508" y="181"/>
                      <a:pt x="497" y="187"/>
                    </a:cubicBezTo>
                    <a:cubicBezTo>
                      <a:pt x="494" y="188"/>
                      <a:pt x="495" y="193"/>
                      <a:pt x="490" y="193"/>
                    </a:cubicBezTo>
                    <a:cubicBezTo>
                      <a:pt x="491" y="186"/>
                      <a:pt x="502" y="177"/>
                      <a:pt x="509" y="175"/>
                    </a:cubicBezTo>
                    <a:cubicBezTo>
                      <a:pt x="519" y="171"/>
                      <a:pt x="522" y="160"/>
                      <a:pt x="535" y="160"/>
                    </a:cubicBezTo>
                    <a:cubicBezTo>
                      <a:pt x="542" y="160"/>
                      <a:pt x="547" y="160"/>
                      <a:pt x="553" y="160"/>
                    </a:cubicBezTo>
                    <a:cubicBezTo>
                      <a:pt x="567" y="163"/>
                      <a:pt x="567" y="163"/>
                      <a:pt x="567" y="163"/>
                    </a:cubicBezTo>
                    <a:cubicBezTo>
                      <a:pt x="571" y="163"/>
                      <a:pt x="574" y="158"/>
                      <a:pt x="574" y="158"/>
                    </a:cubicBezTo>
                    <a:cubicBezTo>
                      <a:pt x="574" y="152"/>
                      <a:pt x="584" y="154"/>
                      <a:pt x="589" y="149"/>
                    </a:cubicBezTo>
                    <a:cubicBezTo>
                      <a:pt x="592" y="152"/>
                      <a:pt x="596" y="150"/>
                      <a:pt x="599" y="146"/>
                    </a:cubicBezTo>
                    <a:cubicBezTo>
                      <a:pt x="598" y="145"/>
                      <a:pt x="597" y="144"/>
                      <a:pt x="596" y="142"/>
                    </a:cubicBezTo>
                    <a:cubicBezTo>
                      <a:pt x="601" y="141"/>
                      <a:pt x="601" y="141"/>
                      <a:pt x="601" y="136"/>
                    </a:cubicBezTo>
                    <a:cubicBezTo>
                      <a:pt x="601" y="135"/>
                      <a:pt x="601" y="133"/>
                      <a:pt x="601" y="132"/>
                    </a:cubicBezTo>
                    <a:cubicBezTo>
                      <a:pt x="596" y="134"/>
                      <a:pt x="598" y="132"/>
                      <a:pt x="592" y="132"/>
                    </a:cubicBezTo>
                    <a:cubicBezTo>
                      <a:pt x="589" y="132"/>
                      <a:pt x="584" y="134"/>
                      <a:pt x="584" y="134"/>
                    </a:cubicBezTo>
                    <a:cubicBezTo>
                      <a:pt x="581" y="134"/>
                      <a:pt x="592" y="131"/>
                      <a:pt x="594" y="125"/>
                    </a:cubicBezTo>
                    <a:cubicBezTo>
                      <a:pt x="586" y="123"/>
                      <a:pt x="580" y="120"/>
                      <a:pt x="575" y="112"/>
                    </a:cubicBezTo>
                    <a:cubicBezTo>
                      <a:pt x="576" y="112"/>
                      <a:pt x="579" y="112"/>
                      <a:pt x="580" y="107"/>
                    </a:cubicBezTo>
                    <a:cubicBezTo>
                      <a:pt x="578" y="106"/>
                      <a:pt x="577" y="102"/>
                      <a:pt x="577" y="100"/>
                    </a:cubicBezTo>
                    <a:cubicBezTo>
                      <a:pt x="576" y="100"/>
                      <a:pt x="575" y="100"/>
                      <a:pt x="574" y="99"/>
                    </a:cubicBezTo>
                    <a:cubicBezTo>
                      <a:pt x="575" y="97"/>
                      <a:pt x="576" y="96"/>
                      <a:pt x="576" y="93"/>
                    </a:cubicBezTo>
                    <a:cubicBezTo>
                      <a:pt x="576" y="93"/>
                      <a:pt x="573" y="87"/>
                      <a:pt x="572" y="83"/>
                    </a:cubicBezTo>
                    <a:cubicBezTo>
                      <a:pt x="568" y="86"/>
                      <a:pt x="551" y="102"/>
                      <a:pt x="546" y="99"/>
                    </a:cubicBezTo>
                    <a:cubicBezTo>
                      <a:pt x="544" y="100"/>
                      <a:pt x="542" y="102"/>
                      <a:pt x="539" y="102"/>
                    </a:cubicBezTo>
                    <a:cubicBezTo>
                      <a:pt x="540" y="99"/>
                      <a:pt x="544" y="98"/>
                      <a:pt x="544" y="93"/>
                    </a:cubicBezTo>
                    <a:cubicBezTo>
                      <a:pt x="543" y="93"/>
                      <a:pt x="542" y="93"/>
                      <a:pt x="540" y="93"/>
                    </a:cubicBezTo>
                    <a:cubicBezTo>
                      <a:pt x="543" y="91"/>
                      <a:pt x="543" y="83"/>
                      <a:pt x="548" y="78"/>
                    </a:cubicBezTo>
                    <a:cubicBezTo>
                      <a:pt x="548" y="78"/>
                      <a:pt x="540" y="77"/>
                      <a:pt x="539" y="76"/>
                    </a:cubicBezTo>
                    <a:cubicBezTo>
                      <a:pt x="539" y="76"/>
                      <a:pt x="538" y="70"/>
                      <a:pt x="536" y="70"/>
                    </a:cubicBezTo>
                    <a:cubicBezTo>
                      <a:pt x="533" y="69"/>
                      <a:pt x="531" y="71"/>
                      <a:pt x="531" y="66"/>
                    </a:cubicBezTo>
                    <a:cubicBezTo>
                      <a:pt x="510" y="66"/>
                      <a:pt x="510" y="66"/>
                      <a:pt x="510" y="66"/>
                    </a:cubicBezTo>
                    <a:cubicBezTo>
                      <a:pt x="507" y="71"/>
                      <a:pt x="496" y="77"/>
                      <a:pt x="500" y="83"/>
                    </a:cubicBezTo>
                    <a:cubicBezTo>
                      <a:pt x="500" y="83"/>
                      <a:pt x="488" y="94"/>
                      <a:pt x="488" y="97"/>
                    </a:cubicBezTo>
                    <a:cubicBezTo>
                      <a:pt x="488" y="100"/>
                      <a:pt x="494" y="100"/>
                      <a:pt x="494" y="106"/>
                    </a:cubicBezTo>
                    <a:cubicBezTo>
                      <a:pt x="494" y="117"/>
                      <a:pt x="476" y="126"/>
                      <a:pt x="467" y="126"/>
                    </a:cubicBezTo>
                    <a:cubicBezTo>
                      <a:pt x="467" y="141"/>
                      <a:pt x="460" y="149"/>
                      <a:pt x="453" y="157"/>
                    </a:cubicBezTo>
                    <a:cubicBezTo>
                      <a:pt x="452" y="156"/>
                      <a:pt x="450" y="154"/>
                      <a:pt x="450" y="152"/>
                    </a:cubicBezTo>
                    <a:cubicBezTo>
                      <a:pt x="447" y="152"/>
                      <a:pt x="444" y="146"/>
                      <a:pt x="444" y="144"/>
                    </a:cubicBezTo>
                    <a:cubicBezTo>
                      <a:pt x="444" y="140"/>
                      <a:pt x="446" y="135"/>
                      <a:pt x="449" y="131"/>
                    </a:cubicBezTo>
                    <a:cubicBezTo>
                      <a:pt x="446" y="129"/>
                      <a:pt x="446" y="129"/>
                      <a:pt x="446" y="129"/>
                    </a:cubicBezTo>
                    <a:cubicBezTo>
                      <a:pt x="449" y="128"/>
                      <a:pt x="449" y="127"/>
                      <a:pt x="450" y="124"/>
                    </a:cubicBezTo>
                    <a:cubicBezTo>
                      <a:pt x="445" y="123"/>
                      <a:pt x="445" y="123"/>
                      <a:pt x="445" y="123"/>
                    </a:cubicBezTo>
                    <a:cubicBezTo>
                      <a:pt x="444" y="123"/>
                      <a:pt x="433" y="129"/>
                      <a:pt x="433" y="123"/>
                    </a:cubicBezTo>
                    <a:cubicBezTo>
                      <a:pt x="425" y="120"/>
                      <a:pt x="422" y="111"/>
                      <a:pt x="414" y="106"/>
                    </a:cubicBezTo>
                    <a:cubicBezTo>
                      <a:pt x="405" y="110"/>
                      <a:pt x="405" y="110"/>
                      <a:pt x="405" y="110"/>
                    </a:cubicBezTo>
                    <a:cubicBezTo>
                      <a:pt x="404" y="110"/>
                      <a:pt x="402" y="109"/>
                      <a:pt x="402" y="107"/>
                    </a:cubicBezTo>
                    <a:cubicBezTo>
                      <a:pt x="404" y="105"/>
                      <a:pt x="404" y="105"/>
                      <a:pt x="404" y="105"/>
                    </a:cubicBezTo>
                    <a:cubicBezTo>
                      <a:pt x="403" y="104"/>
                      <a:pt x="404" y="99"/>
                      <a:pt x="404" y="95"/>
                    </a:cubicBezTo>
                    <a:cubicBezTo>
                      <a:pt x="399" y="95"/>
                      <a:pt x="399" y="95"/>
                      <a:pt x="399" y="95"/>
                    </a:cubicBezTo>
                    <a:cubicBezTo>
                      <a:pt x="399" y="86"/>
                      <a:pt x="412" y="74"/>
                      <a:pt x="420" y="73"/>
                    </a:cubicBezTo>
                    <a:cubicBezTo>
                      <a:pt x="420" y="71"/>
                      <a:pt x="420" y="71"/>
                      <a:pt x="420" y="70"/>
                    </a:cubicBezTo>
                    <a:cubicBezTo>
                      <a:pt x="423" y="70"/>
                      <a:pt x="424" y="66"/>
                      <a:pt x="429" y="66"/>
                    </a:cubicBezTo>
                    <a:cubicBezTo>
                      <a:pt x="433" y="64"/>
                      <a:pt x="437" y="65"/>
                      <a:pt x="440" y="60"/>
                    </a:cubicBezTo>
                    <a:cubicBezTo>
                      <a:pt x="437" y="57"/>
                      <a:pt x="433" y="57"/>
                      <a:pt x="430" y="55"/>
                    </a:cubicBezTo>
                    <a:cubicBezTo>
                      <a:pt x="433" y="55"/>
                      <a:pt x="433" y="55"/>
                      <a:pt x="433" y="55"/>
                    </a:cubicBezTo>
                    <a:cubicBezTo>
                      <a:pt x="442" y="58"/>
                      <a:pt x="442" y="58"/>
                      <a:pt x="442" y="58"/>
                    </a:cubicBezTo>
                    <a:cubicBezTo>
                      <a:pt x="450" y="58"/>
                      <a:pt x="461" y="50"/>
                      <a:pt x="469" y="48"/>
                    </a:cubicBezTo>
                    <a:cubicBezTo>
                      <a:pt x="469" y="48"/>
                      <a:pt x="469" y="46"/>
                      <a:pt x="469" y="45"/>
                    </a:cubicBezTo>
                    <a:cubicBezTo>
                      <a:pt x="463" y="45"/>
                      <a:pt x="455" y="47"/>
                      <a:pt x="454" y="41"/>
                    </a:cubicBezTo>
                    <a:cubicBezTo>
                      <a:pt x="459" y="41"/>
                      <a:pt x="459" y="41"/>
                      <a:pt x="459" y="41"/>
                    </a:cubicBezTo>
                    <a:cubicBezTo>
                      <a:pt x="460" y="42"/>
                      <a:pt x="465" y="44"/>
                      <a:pt x="469" y="44"/>
                    </a:cubicBezTo>
                    <a:cubicBezTo>
                      <a:pt x="475" y="44"/>
                      <a:pt x="477" y="39"/>
                      <a:pt x="482" y="36"/>
                    </a:cubicBezTo>
                    <a:cubicBezTo>
                      <a:pt x="483" y="36"/>
                      <a:pt x="485" y="40"/>
                      <a:pt x="487" y="40"/>
                    </a:cubicBezTo>
                    <a:cubicBezTo>
                      <a:pt x="489" y="40"/>
                      <a:pt x="490" y="38"/>
                      <a:pt x="493" y="37"/>
                    </a:cubicBezTo>
                    <a:cubicBezTo>
                      <a:pt x="492" y="36"/>
                      <a:pt x="493" y="36"/>
                      <a:pt x="494" y="34"/>
                    </a:cubicBezTo>
                    <a:cubicBezTo>
                      <a:pt x="494" y="36"/>
                      <a:pt x="497" y="37"/>
                      <a:pt x="498" y="37"/>
                    </a:cubicBezTo>
                    <a:cubicBezTo>
                      <a:pt x="506" y="37"/>
                      <a:pt x="509" y="31"/>
                      <a:pt x="511" y="25"/>
                    </a:cubicBezTo>
                    <a:cubicBezTo>
                      <a:pt x="512" y="22"/>
                      <a:pt x="517" y="21"/>
                      <a:pt x="517" y="19"/>
                    </a:cubicBezTo>
                    <a:cubicBezTo>
                      <a:pt x="517" y="17"/>
                      <a:pt x="517" y="15"/>
                      <a:pt x="517" y="13"/>
                    </a:cubicBezTo>
                    <a:cubicBezTo>
                      <a:pt x="514" y="13"/>
                      <a:pt x="511" y="12"/>
                      <a:pt x="509" y="12"/>
                    </a:cubicBezTo>
                    <a:cubicBezTo>
                      <a:pt x="504" y="12"/>
                      <a:pt x="498" y="13"/>
                      <a:pt x="498" y="19"/>
                    </a:cubicBezTo>
                    <a:cubicBezTo>
                      <a:pt x="491" y="19"/>
                      <a:pt x="487" y="25"/>
                      <a:pt x="482" y="30"/>
                    </a:cubicBezTo>
                    <a:cubicBezTo>
                      <a:pt x="482" y="30"/>
                      <a:pt x="478" y="30"/>
                      <a:pt x="477" y="30"/>
                    </a:cubicBezTo>
                    <a:cubicBezTo>
                      <a:pt x="478" y="25"/>
                      <a:pt x="482" y="25"/>
                      <a:pt x="483" y="19"/>
                    </a:cubicBezTo>
                    <a:cubicBezTo>
                      <a:pt x="483" y="19"/>
                      <a:pt x="478" y="19"/>
                      <a:pt x="477" y="18"/>
                    </a:cubicBezTo>
                    <a:cubicBezTo>
                      <a:pt x="475" y="19"/>
                      <a:pt x="475" y="19"/>
                      <a:pt x="472" y="20"/>
                    </a:cubicBezTo>
                    <a:cubicBezTo>
                      <a:pt x="472" y="21"/>
                      <a:pt x="472" y="22"/>
                      <a:pt x="472" y="22"/>
                    </a:cubicBezTo>
                    <a:cubicBezTo>
                      <a:pt x="471" y="22"/>
                      <a:pt x="469" y="23"/>
                      <a:pt x="469" y="22"/>
                    </a:cubicBezTo>
                    <a:cubicBezTo>
                      <a:pt x="469" y="20"/>
                      <a:pt x="470" y="19"/>
                      <a:pt x="471" y="16"/>
                    </a:cubicBezTo>
                    <a:cubicBezTo>
                      <a:pt x="470" y="16"/>
                      <a:pt x="468" y="16"/>
                      <a:pt x="466" y="16"/>
                    </a:cubicBezTo>
                    <a:cubicBezTo>
                      <a:pt x="467" y="13"/>
                      <a:pt x="472" y="14"/>
                      <a:pt x="472" y="12"/>
                    </a:cubicBezTo>
                    <a:cubicBezTo>
                      <a:pt x="472" y="8"/>
                      <a:pt x="469" y="6"/>
                      <a:pt x="469" y="0"/>
                    </a:cubicBezTo>
                    <a:cubicBezTo>
                      <a:pt x="467" y="0"/>
                      <a:pt x="465" y="0"/>
                      <a:pt x="465" y="0"/>
                    </a:cubicBezTo>
                    <a:cubicBezTo>
                      <a:pt x="460" y="0"/>
                      <a:pt x="449" y="8"/>
                      <a:pt x="449" y="11"/>
                    </a:cubicBezTo>
                    <a:cubicBezTo>
                      <a:pt x="449" y="13"/>
                      <a:pt x="449" y="16"/>
                      <a:pt x="451" y="16"/>
                    </a:cubicBezTo>
                    <a:cubicBezTo>
                      <a:pt x="452" y="16"/>
                      <a:pt x="457" y="16"/>
                      <a:pt x="457" y="17"/>
                    </a:cubicBezTo>
                    <a:cubicBezTo>
                      <a:pt x="457" y="24"/>
                      <a:pt x="449" y="25"/>
                      <a:pt x="441" y="25"/>
                    </a:cubicBezTo>
                    <a:cubicBezTo>
                      <a:pt x="440" y="28"/>
                      <a:pt x="440" y="28"/>
                      <a:pt x="441" y="31"/>
                    </a:cubicBezTo>
                    <a:cubicBezTo>
                      <a:pt x="436" y="31"/>
                      <a:pt x="436" y="31"/>
                      <a:pt x="436" y="31"/>
                    </a:cubicBezTo>
                    <a:cubicBezTo>
                      <a:pt x="436" y="30"/>
                      <a:pt x="436" y="29"/>
                      <a:pt x="436" y="28"/>
                    </a:cubicBezTo>
                    <a:cubicBezTo>
                      <a:pt x="436" y="26"/>
                      <a:pt x="437" y="25"/>
                      <a:pt x="437" y="23"/>
                    </a:cubicBezTo>
                    <a:cubicBezTo>
                      <a:pt x="433" y="23"/>
                      <a:pt x="433" y="23"/>
                      <a:pt x="433" y="23"/>
                    </a:cubicBezTo>
                    <a:cubicBezTo>
                      <a:pt x="433" y="24"/>
                      <a:pt x="431" y="25"/>
                      <a:pt x="430" y="25"/>
                    </a:cubicBezTo>
                    <a:cubicBezTo>
                      <a:pt x="429" y="28"/>
                      <a:pt x="428" y="30"/>
                      <a:pt x="425" y="30"/>
                    </a:cubicBezTo>
                    <a:cubicBezTo>
                      <a:pt x="424" y="30"/>
                      <a:pt x="422" y="27"/>
                      <a:pt x="419" y="27"/>
                    </a:cubicBezTo>
                    <a:cubicBezTo>
                      <a:pt x="415" y="27"/>
                      <a:pt x="414" y="29"/>
                      <a:pt x="409" y="29"/>
                    </a:cubicBezTo>
                    <a:cubicBezTo>
                      <a:pt x="403" y="29"/>
                      <a:pt x="399" y="24"/>
                      <a:pt x="392" y="24"/>
                    </a:cubicBezTo>
                    <a:cubicBezTo>
                      <a:pt x="377" y="28"/>
                      <a:pt x="377" y="28"/>
                      <a:pt x="377" y="28"/>
                    </a:cubicBezTo>
                    <a:cubicBezTo>
                      <a:pt x="375" y="33"/>
                      <a:pt x="375" y="33"/>
                      <a:pt x="375" y="33"/>
                    </a:cubicBezTo>
                    <a:cubicBezTo>
                      <a:pt x="371" y="33"/>
                      <a:pt x="370" y="28"/>
                      <a:pt x="367" y="28"/>
                    </a:cubicBezTo>
                    <a:cubicBezTo>
                      <a:pt x="363" y="28"/>
                      <a:pt x="359" y="31"/>
                      <a:pt x="355" y="31"/>
                    </a:cubicBezTo>
                    <a:cubicBezTo>
                      <a:pt x="349" y="31"/>
                      <a:pt x="345" y="31"/>
                      <a:pt x="340" y="28"/>
                    </a:cubicBezTo>
                    <a:cubicBezTo>
                      <a:pt x="343" y="25"/>
                      <a:pt x="345" y="25"/>
                      <a:pt x="347" y="23"/>
                    </a:cubicBezTo>
                    <a:cubicBezTo>
                      <a:pt x="343" y="20"/>
                      <a:pt x="323" y="15"/>
                      <a:pt x="320" y="15"/>
                    </a:cubicBezTo>
                    <a:cubicBezTo>
                      <a:pt x="320" y="15"/>
                      <a:pt x="317" y="16"/>
                      <a:pt x="315" y="16"/>
                    </a:cubicBezTo>
                    <a:cubicBezTo>
                      <a:pt x="313" y="17"/>
                      <a:pt x="306" y="18"/>
                      <a:pt x="306" y="16"/>
                    </a:cubicBezTo>
                    <a:cubicBezTo>
                      <a:pt x="303" y="17"/>
                      <a:pt x="302" y="19"/>
                      <a:pt x="298" y="19"/>
                    </a:cubicBezTo>
                    <a:cubicBezTo>
                      <a:pt x="295" y="19"/>
                      <a:pt x="293" y="14"/>
                      <a:pt x="294" y="12"/>
                    </a:cubicBezTo>
                    <a:cubicBezTo>
                      <a:pt x="290" y="13"/>
                      <a:pt x="287" y="16"/>
                      <a:pt x="282" y="15"/>
                    </a:cubicBezTo>
                    <a:cubicBezTo>
                      <a:pt x="263" y="15"/>
                      <a:pt x="263" y="15"/>
                      <a:pt x="263" y="15"/>
                    </a:cubicBezTo>
                    <a:cubicBezTo>
                      <a:pt x="240" y="22"/>
                      <a:pt x="240" y="22"/>
                      <a:pt x="240" y="22"/>
                    </a:cubicBezTo>
                    <a:cubicBezTo>
                      <a:pt x="234" y="22"/>
                      <a:pt x="231" y="15"/>
                      <a:pt x="225" y="15"/>
                    </a:cubicBezTo>
                    <a:cubicBezTo>
                      <a:pt x="223" y="15"/>
                      <a:pt x="222" y="16"/>
                      <a:pt x="220" y="15"/>
                    </a:cubicBezTo>
                    <a:cubicBezTo>
                      <a:pt x="219" y="15"/>
                      <a:pt x="216" y="14"/>
                      <a:pt x="214" y="13"/>
                    </a:cubicBezTo>
                    <a:cubicBezTo>
                      <a:pt x="204" y="16"/>
                      <a:pt x="204" y="16"/>
                      <a:pt x="204" y="16"/>
                    </a:cubicBezTo>
                    <a:cubicBezTo>
                      <a:pt x="192" y="16"/>
                      <a:pt x="178" y="8"/>
                      <a:pt x="167" y="8"/>
                    </a:cubicBezTo>
                    <a:cubicBezTo>
                      <a:pt x="167" y="8"/>
                      <a:pt x="160" y="8"/>
                      <a:pt x="156" y="8"/>
                    </a:cubicBezTo>
                    <a:cubicBezTo>
                      <a:pt x="157" y="7"/>
                      <a:pt x="153" y="8"/>
                      <a:pt x="148" y="8"/>
                    </a:cubicBezTo>
                    <a:cubicBezTo>
                      <a:pt x="143" y="8"/>
                      <a:pt x="143" y="9"/>
                      <a:pt x="138" y="9"/>
                    </a:cubicBezTo>
                    <a:cubicBezTo>
                      <a:pt x="121" y="9"/>
                      <a:pt x="110" y="16"/>
                      <a:pt x="94" y="20"/>
                    </a:cubicBezTo>
                    <a:cubicBezTo>
                      <a:pt x="89" y="24"/>
                      <a:pt x="85" y="26"/>
                      <a:pt x="81" y="30"/>
                    </a:cubicBezTo>
                    <a:cubicBezTo>
                      <a:pt x="84" y="34"/>
                      <a:pt x="92" y="33"/>
                      <a:pt x="93" y="40"/>
                    </a:cubicBezTo>
                    <a:cubicBezTo>
                      <a:pt x="92" y="41"/>
                      <a:pt x="88" y="39"/>
                      <a:pt x="86" y="42"/>
                    </a:cubicBezTo>
                    <a:cubicBezTo>
                      <a:pt x="66" y="42"/>
                      <a:pt x="66" y="42"/>
                      <a:pt x="66" y="42"/>
                    </a:cubicBezTo>
                    <a:cubicBezTo>
                      <a:pt x="62" y="45"/>
                      <a:pt x="55" y="50"/>
                      <a:pt x="53" y="52"/>
                    </a:cubicBezTo>
                    <a:cubicBezTo>
                      <a:pt x="55" y="50"/>
                      <a:pt x="60" y="54"/>
                      <a:pt x="63" y="54"/>
                    </a:cubicBezTo>
                    <a:cubicBezTo>
                      <a:pt x="65" y="54"/>
                      <a:pt x="68" y="51"/>
                      <a:pt x="69" y="50"/>
                    </a:cubicBezTo>
                    <a:cubicBezTo>
                      <a:pt x="73" y="50"/>
                      <a:pt x="73" y="50"/>
                      <a:pt x="73" y="50"/>
                    </a:cubicBezTo>
                    <a:cubicBezTo>
                      <a:pt x="71" y="63"/>
                      <a:pt x="56" y="55"/>
                      <a:pt x="48" y="65"/>
                    </a:cubicBezTo>
                    <a:cubicBezTo>
                      <a:pt x="44" y="60"/>
                      <a:pt x="44" y="60"/>
                      <a:pt x="44" y="60"/>
                    </a:cubicBezTo>
                    <a:cubicBezTo>
                      <a:pt x="40" y="63"/>
                      <a:pt x="37" y="66"/>
                      <a:pt x="33" y="69"/>
                    </a:cubicBezTo>
                    <a:cubicBezTo>
                      <a:pt x="26" y="75"/>
                      <a:pt x="20" y="81"/>
                      <a:pt x="14" y="86"/>
                    </a:cubicBezTo>
                    <a:cubicBezTo>
                      <a:pt x="14" y="87"/>
                      <a:pt x="14" y="87"/>
                      <a:pt x="14" y="87"/>
                    </a:cubicBezTo>
                    <a:cubicBezTo>
                      <a:pt x="20" y="89"/>
                      <a:pt x="24" y="84"/>
                      <a:pt x="31" y="83"/>
                    </a:cubicBezTo>
                    <a:cubicBezTo>
                      <a:pt x="29" y="87"/>
                      <a:pt x="19" y="93"/>
                      <a:pt x="19" y="96"/>
                    </a:cubicBezTo>
                    <a:cubicBezTo>
                      <a:pt x="19" y="98"/>
                      <a:pt x="30" y="99"/>
                      <a:pt x="31" y="99"/>
                    </a:cubicBezTo>
                    <a:cubicBezTo>
                      <a:pt x="33" y="99"/>
                      <a:pt x="36" y="95"/>
                      <a:pt x="38" y="94"/>
                    </a:cubicBezTo>
                    <a:cubicBezTo>
                      <a:pt x="39" y="95"/>
                      <a:pt x="40" y="96"/>
                      <a:pt x="43" y="98"/>
                    </a:cubicBezTo>
                    <a:cubicBezTo>
                      <a:pt x="35" y="103"/>
                      <a:pt x="27" y="110"/>
                      <a:pt x="17" y="113"/>
                    </a:cubicBezTo>
                    <a:cubicBezTo>
                      <a:pt x="14" y="114"/>
                      <a:pt x="6" y="114"/>
                      <a:pt x="3" y="117"/>
                    </a:cubicBezTo>
                    <a:cubicBezTo>
                      <a:pt x="0" y="120"/>
                      <a:pt x="3" y="118"/>
                      <a:pt x="2" y="122"/>
                    </a:cubicBezTo>
                    <a:cubicBezTo>
                      <a:pt x="4" y="123"/>
                      <a:pt x="4" y="123"/>
                      <a:pt x="4" y="123"/>
                    </a:cubicBezTo>
                    <a:cubicBezTo>
                      <a:pt x="12" y="119"/>
                      <a:pt x="16" y="120"/>
                      <a:pt x="24" y="115"/>
                    </a:cubicBezTo>
                    <a:cubicBezTo>
                      <a:pt x="33" y="112"/>
                      <a:pt x="35" y="110"/>
                      <a:pt x="45" y="106"/>
                    </a:cubicBezTo>
                    <a:cubicBezTo>
                      <a:pt x="48" y="105"/>
                      <a:pt x="52" y="100"/>
                      <a:pt x="57" y="98"/>
                    </a:cubicBezTo>
                    <a:cubicBezTo>
                      <a:pt x="58" y="98"/>
                      <a:pt x="64" y="100"/>
                      <a:pt x="66" y="97"/>
                    </a:cubicBezTo>
                    <a:cubicBezTo>
                      <a:pt x="68" y="94"/>
                      <a:pt x="67" y="90"/>
                      <a:pt x="72" y="89"/>
                    </a:cubicBezTo>
                    <a:cubicBezTo>
                      <a:pt x="79" y="87"/>
                      <a:pt x="85" y="83"/>
                      <a:pt x="92" y="78"/>
                    </a:cubicBezTo>
                    <a:cubicBezTo>
                      <a:pt x="100" y="78"/>
                      <a:pt x="100" y="78"/>
                      <a:pt x="100" y="78"/>
                    </a:cubicBezTo>
                    <a:cubicBezTo>
                      <a:pt x="97" y="88"/>
                      <a:pt x="90" y="79"/>
                      <a:pt x="83" y="87"/>
                    </a:cubicBezTo>
                    <a:cubicBezTo>
                      <a:pt x="84" y="88"/>
                      <a:pt x="80" y="94"/>
                      <a:pt x="81" y="94"/>
                    </a:cubicBezTo>
                    <a:cubicBezTo>
                      <a:pt x="86" y="94"/>
                      <a:pt x="104" y="89"/>
                      <a:pt x="108" y="83"/>
                    </a:cubicBezTo>
                    <a:cubicBezTo>
                      <a:pt x="110" y="82"/>
                      <a:pt x="110" y="77"/>
                      <a:pt x="114" y="77"/>
                    </a:cubicBezTo>
                    <a:cubicBezTo>
                      <a:pt x="118" y="77"/>
                      <a:pt x="118" y="81"/>
                      <a:pt x="120" y="83"/>
                    </a:cubicBezTo>
                    <a:cubicBezTo>
                      <a:pt x="125" y="84"/>
                      <a:pt x="125" y="84"/>
                      <a:pt x="125" y="84"/>
                    </a:cubicBezTo>
                    <a:cubicBezTo>
                      <a:pt x="134" y="88"/>
                      <a:pt x="143" y="89"/>
                      <a:pt x="154" y="92"/>
                    </a:cubicBezTo>
                    <a:cubicBezTo>
                      <a:pt x="154" y="98"/>
                      <a:pt x="156" y="96"/>
                      <a:pt x="158" y="102"/>
                    </a:cubicBezTo>
                    <a:cubicBezTo>
                      <a:pt x="161" y="95"/>
                      <a:pt x="161" y="95"/>
                      <a:pt x="161" y="95"/>
                    </a:cubicBezTo>
                    <a:cubicBezTo>
                      <a:pt x="162" y="98"/>
                      <a:pt x="167" y="98"/>
                      <a:pt x="170" y="97"/>
                    </a:cubicBezTo>
                    <a:cubicBezTo>
                      <a:pt x="170" y="99"/>
                      <a:pt x="169" y="112"/>
                      <a:pt x="171" y="113"/>
                    </a:cubicBezTo>
                    <a:cubicBezTo>
                      <a:pt x="171" y="116"/>
                      <a:pt x="169" y="123"/>
                      <a:pt x="171" y="124"/>
                    </a:cubicBezTo>
                    <a:cubicBezTo>
                      <a:pt x="171" y="124"/>
                      <a:pt x="171" y="124"/>
                      <a:pt x="171" y="124"/>
                    </a:cubicBezTo>
                    <a:cubicBezTo>
                      <a:pt x="171" y="124"/>
                      <a:pt x="171" y="124"/>
                      <a:pt x="171" y="124"/>
                    </a:cubicBezTo>
                    <a:cubicBezTo>
                      <a:pt x="170" y="126"/>
                      <a:pt x="165" y="127"/>
                      <a:pt x="167" y="129"/>
                    </a:cubicBezTo>
                    <a:cubicBezTo>
                      <a:pt x="166" y="132"/>
                      <a:pt x="163" y="131"/>
                      <a:pt x="163" y="135"/>
                    </a:cubicBezTo>
                    <a:cubicBezTo>
                      <a:pt x="163" y="135"/>
                      <a:pt x="164" y="136"/>
                      <a:pt x="165" y="137"/>
                    </a:cubicBezTo>
                    <a:cubicBezTo>
                      <a:pt x="164" y="139"/>
                      <a:pt x="164" y="139"/>
                      <a:pt x="164" y="139"/>
                    </a:cubicBezTo>
                    <a:cubicBezTo>
                      <a:pt x="164" y="139"/>
                      <a:pt x="167" y="143"/>
                      <a:pt x="167" y="145"/>
                    </a:cubicBezTo>
                    <a:cubicBezTo>
                      <a:pt x="167" y="146"/>
                      <a:pt x="171" y="146"/>
                      <a:pt x="173" y="146"/>
                    </a:cubicBezTo>
                    <a:cubicBezTo>
                      <a:pt x="171" y="149"/>
                      <a:pt x="164" y="151"/>
                      <a:pt x="164" y="155"/>
                    </a:cubicBezTo>
                    <a:cubicBezTo>
                      <a:pt x="164" y="158"/>
                      <a:pt x="171" y="162"/>
                      <a:pt x="175" y="163"/>
                    </a:cubicBezTo>
                    <a:cubicBezTo>
                      <a:pt x="175" y="164"/>
                      <a:pt x="183" y="169"/>
                      <a:pt x="181" y="174"/>
                    </a:cubicBezTo>
                    <a:cubicBezTo>
                      <a:pt x="181" y="174"/>
                      <a:pt x="179" y="189"/>
                      <a:pt x="173" y="191"/>
                    </a:cubicBezTo>
                    <a:cubicBezTo>
                      <a:pt x="173" y="188"/>
                      <a:pt x="175" y="184"/>
                      <a:pt x="175" y="181"/>
                    </a:cubicBezTo>
                    <a:cubicBezTo>
                      <a:pt x="175" y="181"/>
                      <a:pt x="169" y="180"/>
                      <a:pt x="167" y="180"/>
                    </a:cubicBezTo>
                    <a:cubicBezTo>
                      <a:pt x="166" y="182"/>
                      <a:pt x="165" y="186"/>
                      <a:pt x="165" y="191"/>
                    </a:cubicBezTo>
                    <a:cubicBezTo>
                      <a:pt x="159" y="195"/>
                      <a:pt x="160" y="204"/>
                      <a:pt x="155" y="208"/>
                    </a:cubicBezTo>
                    <a:cubicBezTo>
                      <a:pt x="147" y="218"/>
                      <a:pt x="142" y="232"/>
                      <a:pt x="134" y="243"/>
                    </a:cubicBezTo>
                    <a:cubicBezTo>
                      <a:pt x="132" y="248"/>
                      <a:pt x="132" y="251"/>
                      <a:pt x="132" y="256"/>
                    </a:cubicBezTo>
                    <a:cubicBezTo>
                      <a:pt x="132" y="257"/>
                      <a:pt x="133" y="262"/>
                      <a:pt x="133" y="263"/>
                    </a:cubicBezTo>
                    <a:cubicBezTo>
                      <a:pt x="134" y="262"/>
                      <a:pt x="137" y="283"/>
                      <a:pt x="137" y="290"/>
                    </a:cubicBezTo>
                    <a:cubicBezTo>
                      <a:pt x="137" y="290"/>
                      <a:pt x="136" y="292"/>
                      <a:pt x="136" y="295"/>
                    </a:cubicBezTo>
                    <a:cubicBezTo>
                      <a:pt x="143" y="295"/>
                      <a:pt x="149" y="301"/>
                      <a:pt x="154" y="304"/>
                    </a:cubicBezTo>
                    <a:cubicBezTo>
                      <a:pt x="154" y="305"/>
                      <a:pt x="154" y="321"/>
                      <a:pt x="154" y="321"/>
                    </a:cubicBezTo>
                    <a:cubicBezTo>
                      <a:pt x="155" y="327"/>
                      <a:pt x="163" y="340"/>
                      <a:pt x="163" y="344"/>
                    </a:cubicBezTo>
                    <a:cubicBezTo>
                      <a:pt x="163" y="349"/>
                      <a:pt x="161" y="351"/>
                      <a:pt x="156" y="351"/>
                    </a:cubicBezTo>
                    <a:cubicBezTo>
                      <a:pt x="158" y="359"/>
                      <a:pt x="171" y="360"/>
                      <a:pt x="171" y="368"/>
                    </a:cubicBezTo>
                    <a:cubicBezTo>
                      <a:pt x="171" y="371"/>
                      <a:pt x="168" y="372"/>
                      <a:pt x="168" y="375"/>
                    </a:cubicBezTo>
                    <a:cubicBezTo>
                      <a:pt x="168" y="379"/>
                      <a:pt x="176" y="383"/>
                      <a:pt x="179" y="386"/>
                    </a:cubicBezTo>
                    <a:cubicBezTo>
                      <a:pt x="179" y="388"/>
                      <a:pt x="179" y="391"/>
                      <a:pt x="180" y="394"/>
                    </a:cubicBezTo>
                    <a:cubicBezTo>
                      <a:pt x="182" y="393"/>
                      <a:pt x="185" y="391"/>
                      <a:pt x="185" y="388"/>
                    </a:cubicBezTo>
                    <a:cubicBezTo>
                      <a:pt x="185" y="385"/>
                      <a:pt x="182" y="381"/>
                      <a:pt x="179" y="381"/>
                    </a:cubicBezTo>
                    <a:cubicBezTo>
                      <a:pt x="179" y="378"/>
                      <a:pt x="179" y="378"/>
                      <a:pt x="179" y="375"/>
                    </a:cubicBezTo>
                    <a:cubicBezTo>
                      <a:pt x="175" y="373"/>
                      <a:pt x="179" y="367"/>
                      <a:pt x="177" y="363"/>
                    </a:cubicBezTo>
                    <a:cubicBezTo>
                      <a:pt x="176" y="361"/>
                      <a:pt x="171" y="355"/>
                      <a:pt x="171" y="352"/>
                    </a:cubicBezTo>
                    <a:cubicBezTo>
                      <a:pt x="171" y="343"/>
                      <a:pt x="163" y="337"/>
                      <a:pt x="163" y="328"/>
                    </a:cubicBezTo>
                    <a:cubicBezTo>
                      <a:pt x="163" y="324"/>
                      <a:pt x="164" y="320"/>
                      <a:pt x="166" y="317"/>
                    </a:cubicBezTo>
                    <a:cubicBezTo>
                      <a:pt x="169" y="319"/>
                      <a:pt x="169" y="320"/>
                      <a:pt x="173" y="320"/>
                    </a:cubicBezTo>
                    <a:cubicBezTo>
                      <a:pt x="175" y="326"/>
                      <a:pt x="175" y="332"/>
                      <a:pt x="178" y="339"/>
                    </a:cubicBezTo>
                    <a:cubicBezTo>
                      <a:pt x="179" y="344"/>
                      <a:pt x="182" y="345"/>
                      <a:pt x="184" y="352"/>
                    </a:cubicBezTo>
                    <a:cubicBezTo>
                      <a:pt x="184" y="353"/>
                      <a:pt x="190" y="366"/>
                      <a:pt x="190" y="366"/>
                    </a:cubicBezTo>
                    <a:cubicBezTo>
                      <a:pt x="190" y="370"/>
                      <a:pt x="195" y="371"/>
                      <a:pt x="196" y="374"/>
                    </a:cubicBezTo>
                    <a:cubicBezTo>
                      <a:pt x="200" y="385"/>
                      <a:pt x="211" y="389"/>
                      <a:pt x="211" y="404"/>
                    </a:cubicBezTo>
                    <a:cubicBezTo>
                      <a:pt x="211" y="408"/>
                      <a:pt x="207" y="410"/>
                      <a:pt x="207" y="413"/>
                    </a:cubicBezTo>
                    <a:cubicBezTo>
                      <a:pt x="207" y="416"/>
                      <a:pt x="211" y="423"/>
                      <a:pt x="212" y="424"/>
                    </a:cubicBezTo>
                    <a:cubicBezTo>
                      <a:pt x="214" y="424"/>
                      <a:pt x="221" y="430"/>
                      <a:pt x="230" y="433"/>
                    </a:cubicBezTo>
                    <a:cubicBezTo>
                      <a:pt x="231" y="433"/>
                      <a:pt x="231" y="437"/>
                      <a:pt x="233" y="438"/>
                    </a:cubicBezTo>
                    <a:cubicBezTo>
                      <a:pt x="236" y="441"/>
                      <a:pt x="238" y="442"/>
                      <a:pt x="241" y="444"/>
                    </a:cubicBezTo>
                    <a:cubicBezTo>
                      <a:pt x="241" y="444"/>
                      <a:pt x="261" y="453"/>
                      <a:pt x="266" y="453"/>
                    </a:cubicBezTo>
                    <a:cubicBezTo>
                      <a:pt x="272" y="453"/>
                      <a:pt x="273" y="447"/>
                      <a:pt x="278" y="447"/>
                    </a:cubicBezTo>
                    <a:cubicBezTo>
                      <a:pt x="284" y="447"/>
                      <a:pt x="288" y="454"/>
                      <a:pt x="290" y="458"/>
                    </a:cubicBezTo>
                    <a:cubicBezTo>
                      <a:pt x="291" y="459"/>
                      <a:pt x="294" y="463"/>
                      <a:pt x="294" y="463"/>
                    </a:cubicBezTo>
                    <a:cubicBezTo>
                      <a:pt x="298" y="464"/>
                      <a:pt x="317" y="469"/>
                      <a:pt x="322" y="471"/>
                    </a:cubicBezTo>
                    <a:cubicBezTo>
                      <a:pt x="330" y="475"/>
                      <a:pt x="331" y="484"/>
                      <a:pt x="337" y="490"/>
                    </a:cubicBezTo>
                    <a:cubicBezTo>
                      <a:pt x="336" y="491"/>
                      <a:pt x="336" y="500"/>
                      <a:pt x="339" y="502"/>
                    </a:cubicBezTo>
                    <a:cubicBezTo>
                      <a:pt x="339" y="502"/>
                      <a:pt x="345" y="506"/>
                      <a:pt x="347" y="506"/>
                    </a:cubicBezTo>
                    <a:cubicBezTo>
                      <a:pt x="347" y="505"/>
                      <a:pt x="351" y="513"/>
                      <a:pt x="356" y="513"/>
                    </a:cubicBezTo>
                    <a:cubicBezTo>
                      <a:pt x="357" y="513"/>
                      <a:pt x="367" y="522"/>
                      <a:pt x="371" y="522"/>
                    </a:cubicBezTo>
                    <a:cubicBezTo>
                      <a:pt x="372" y="522"/>
                      <a:pt x="374" y="521"/>
                      <a:pt x="374" y="519"/>
                    </a:cubicBezTo>
                    <a:cubicBezTo>
                      <a:pt x="374" y="514"/>
                      <a:pt x="375" y="508"/>
                      <a:pt x="381" y="506"/>
                    </a:cubicBezTo>
                    <a:cubicBezTo>
                      <a:pt x="384" y="511"/>
                      <a:pt x="386" y="511"/>
                      <a:pt x="390" y="513"/>
                    </a:cubicBezTo>
                    <a:cubicBezTo>
                      <a:pt x="388" y="515"/>
                      <a:pt x="387" y="516"/>
                      <a:pt x="387" y="519"/>
                    </a:cubicBezTo>
                    <a:cubicBezTo>
                      <a:pt x="387" y="520"/>
                      <a:pt x="391" y="524"/>
                      <a:pt x="392" y="524"/>
                    </a:cubicBezTo>
                    <a:cubicBezTo>
                      <a:pt x="392" y="524"/>
                      <a:pt x="392" y="524"/>
                      <a:pt x="392" y="524"/>
                    </a:cubicBezTo>
                    <a:cubicBezTo>
                      <a:pt x="392" y="526"/>
                      <a:pt x="393" y="546"/>
                      <a:pt x="393" y="549"/>
                    </a:cubicBezTo>
                    <a:cubicBezTo>
                      <a:pt x="393" y="552"/>
                      <a:pt x="388" y="562"/>
                      <a:pt x="384" y="562"/>
                    </a:cubicBezTo>
                    <a:cubicBezTo>
                      <a:pt x="383" y="563"/>
                      <a:pt x="380" y="573"/>
                      <a:pt x="378" y="573"/>
                    </a:cubicBezTo>
                    <a:cubicBezTo>
                      <a:pt x="374" y="580"/>
                      <a:pt x="366" y="590"/>
                      <a:pt x="366" y="597"/>
                    </a:cubicBezTo>
                    <a:cubicBezTo>
                      <a:pt x="366" y="600"/>
                      <a:pt x="368" y="602"/>
                      <a:pt x="371" y="602"/>
                    </a:cubicBezTo>
                    <a:cubicBezTo>
                      <a:pt x="373" y="602"/>
                      <a:pt x="375" y="599"/>
                      <a:pt x="375" y="601"/>
                    </a:cubicBezTo>
                    <a:cubicBezTo>
                      <a:pt x="375" y="604"/>
                      <a:pt x="374" y="609"/>
                      <a:pt x="373" y="609"/>
                    </a:cubicBezTo>
                    <a:cubicBezTo>
                      <a:pt x="370" y="612"/>
                      <a:pt x="367" y="612"/>
                      <a:pt x="367" y="619"/>
                    </a:cubicBezTo>
                    <a:cubicBezTo>
                      <a:pt x="367" y="621"/>
                      <a:pt x="365" y="630"/>
                      <a:pt x="365" y="630"/>
                    </a:cubicBezTo>
                    <a:cubicBezTo>
                      <a:pt x="367" y="635"/>
                      <a:pt x="371" y="635"/>
                      <a:pt x="374" y="638"/>
                    </a:cubicBezTo>
                    <a:cubicBezTo>
                      <a:pt x="377" y="639"/>
                      <a:pt x="379" y="643"/>
                      <a:pt x="380" y="646"/>
                    </a:cubicBezTo>
                    <a:cubicBezTo>
                      <a:pt x="380" y="650"/>
                      <a:pt x="395" y="678"/>
                      <a:pt x="396" y="682"/>
                    </a:cubicBezTo>
                    <a:cubicBezTo>
                      <a:pt x="397" y="686"/>
                      <a:pt x="403" y="687"/>
                      <a:pt x="404" y="690"/>
                    </a:cubicBezTo>
                    <a:cubicBezTo>
                      <a:pt x="406" y="695"/>
                      <a:pt x="401" y="700"/>
                      <a:pt x="405" y="702"/>
                    </a:cubicBezTo>
                    <a:cubicBezTo>
                      <a:pt x="411" y="707"/>
                      <a:pt x="416" y="713"/>
                      <a:pt x="419" y="714"/>
                    </a:cubicBezTo>
                    <a:cubicBezTo>
                      <a:pt x="419" y="717"/>
                      <a:pt x="433" y="724"/>
                      <a:pt x="436" y="724"/>
                    </a:cubicBezTo>
                    <a:cubicBezTo>
                      <a:pt x="442" y="726"/>
                      <a:pt x="442" y="735"/>
                      <a:pt x="449" y="735"/>
                    </a:cubicBezTo>
                    <a:cubicBezTo>
                      <a:pt x="449" y="748"/>
                      <a:pt x="454" y="756"/>
                      <a:pt x="454" y="767"/>
                    </a:cubicBezTo>
                    <a:cubicBezTo>
                      <a:pt x="454" y="771"/>
                      <a:pt x="452" y="773"/>
                      <a:pt x="452" y="777"/>
                    </a:cubicBezTo>
                    <a:cubicBezTo>
                      <a:pt x="452" y="786"/>
                      <a:pt x="455" y="791"/>
                      <a:pt x="455" y="800"/>
                    </a:cubicBezTo>
                    <a:cubicBezTo>
                      <a:pt x="455" y="808"/>
                      <a:pt x="453" y="823"/>
                      <a:pt x="453" y="825"/>
                    </a:cubicBezTo>
                    <a:cubicBezTo>
                      <a:pt x="453" y="829"/>
                      <a:pt x="455" y="829"/>
                      <a:pt x="455" y="832"/>
                    </a:cubicBezTo>
                    <a:cubicBezTo>
                      <a:pt x="455" y="835"/>
                      <a:pt x="456" y="851"/>
                      <a:pt x="457" y="851"/>
                    </a:cubicBezTo>
                    <a:cubicBezTo>
                      <a:pt x="459" y="855"/>
                      <a:pt x="457" y="876"/>
                      <a:pt x="457" y="886"/>
                    </a:cubicBezTo>
                    <a:cubicBezTo>
                      <a:pt x="457" y="890"/>
                      <a:pt x="453" y="891"/>
                      <a:pt x="453" y="894"/>
                    </a:cubicBezTo>
                    <a:cubicBezTo>
                      <a:pt x="453" y="901"/>
                      <a:pt x="461" y="910"/>
                      <a:pt x="461" y="914"/>
                    </a:cubicBezTo>
                    <a:cubicBezTo>
                      <a:pt x="461" y="917"/>
                      <a:pt x="460" y="919"/>
                      <a:pt x="460" y="922"/>
                    </a:cubicBezTo>
                    <a:cubicBezTo>
                      <a:pt x="460" y="931"/>
                      <a:pt x="464" y="932"/>
                      <a:pt x="471" y="932"/>
                    </a:cubicBezTo>
                    <a:cubicBezTo>
                      <a:pt x="472" y="939"/>
                      <a:pt x="473" y="943"/>
                      <a:pt x="473" y="948"/>
                    </a:cubicBezTo>
                    <a:cubicBezTo>
                      <a:pt x="473" y="950"/>
                      <a:pt x="475" y="956"/>
                      <a:pt x="475" y="958"/>
                    </a:cubicBezTo>
                    <a:cubicBezTo>
                      <a:pt x="475" y="962"/>
                      <a:pt x="476" y="963"/>
                      <a:pt x="477" y="967"/>
                    </a:cubicBezTo>
                    <a:cubicBezTo>
                      <a:pt x="472" y="969"/>
                      <a:pt x="466" y="968"/>
                      <a:pt x="465" y="974"/>
                    </a:cubicBezTo>
                    <a:cubicBezTo>
                      <a:pt x="469" y="974"/>
                      <a:pt x="476" y="974"/>
                      <a:pt x="477" y="976"/>
                    </a:cubicBezTo>
                    <a:cubicBezTo>
                      <a:pt x="477" y="978"/>
                      <a:pt x="477" y="980"/>
                      <a:pt x="475" y="980"/>
                    </a:cubicBezTo>
                    <a:cubicBezTo>
                      <a:pt x="474" y="981"/>
                      <a:pt x="474" y="981"/>
                      <a:pt x="474" y="981"/>
                    </a:cubicBezTo>
                    <a:cubicBezTo>
                      <a:pt x="475" y="983"/>
                      <a:pt x="478" y="985"/>
                      <a:pt x="479" y="985"/>
                    </a:cubicBezTo>
                    <a:cubicBezTo>
                      <a:pt x="479" y="984"/>
                      <a:pt x="486" y="1004"/>
                      <a:pt x="492" y="1005"/>
                    </a:cubicBezTo>
                    <a:cubicBezTo>
                      <a:pt x="492" y="1013"/>
                      <a:pt x="500" y="1011"/>
                      <a:pt x="501" y="1015"/>
                    </a:cubicBezTo>
                    <a:cubicBezTo>
                      <a:pt x="500" y="1015"/>
                      <a:pt x="499" y="1016"/>
                      <a:pt x="498" y="1016"/>
                    </a:cubicBezTo>
                    <a:cubicBezTo>
                      <a:pt x="499" y="1019"/>
                      <a:pt x="503" y="1021"/>
                      <a:pt x="509" y="1021"/>
                    </a:cubicBezTo>
                    <a:cubicBezTo>
                      <a:pt x="512" y="1024"/>
                      <a:pt x="512" y="1030"/>
                      <a:pt x="514" y="1026"/>
                    </a:cubicBezTo>
                    <a:cubicBezTo>
                      <a:pt x="515" y="1020"/>
                      <a:pt x="517" y="1020"/>
                      <a:pt x="521" y="1019"/>
                    </a:cubicBezTo>
                    <a:cubicBezTo>
                      <a:pt x="520" y="1017"/>
                      <a:pt x="519" y="1016"/>
                      <a:pt x="520" y="1015"/>
                    </a:cubicBezTo>
                    <a:cubicBezTo>
                      <a:pt x="520" y="1015"/>
                      <a:pt x="518" y="1005"/>
                      <a:pt x="518" y="1004"/>
                    </a:cubicBezTo>
                    <a:cubicBezTo>
                      <a:pt x="518" y="1002"/>
                      <a:pt x="521" y="999"/>
                      <a:pt x="523" y="999"/>
                    </a:cubicBezTo>
                    <a:cubicBezTo>
                      <a:pt x="520" y="991"/>
                      <a:pt x="520" y="991"/>
                      <a:pt x="520" y="991"/>
                    </a:cubicBezTo>
                    <a:cubicBezTo>
                      <a:pt x="520" y="991"/>
                      <a:pt x="525" y="986"/>
                      <a:pt x="527" y="985"/>
                    </a:cubicBezTo>
                    <a:cubicBezTo>
                      <a:pt x="527" y="974"/>
                      <a:pt x="527" y="974"/>
                      <a:pt x="527" y="974"/>
                    </a:cubicBezTo>
                    <a:cubicBezTo>
                      <a:pt x="519" y="974"/>
                      <a:pt x="512" y="971"/>
                      <a:pt x="512" y="964"/>
                    </a:cubicBezTo>
                    <a:cubicBezTo>
                      <a:pt x="512" y="960"/>
                      <a:pt x="519" y="958"/>
                      <a:pt x="522" y="958"/>
                    </a:cubicBezTo>
                    <a:cubicBezTo>
                      <a:pt x="522" y="954"/>
                      <a:pt x="520" y="951"/>
                      <a:pt x="520" y="947"/>
                    </a:cubicBezTo>
                    <a:cubicBezTo>
                      <a:pt x="520" y="939"/>
                      <a:pt x="516" y="923"/>
                      <a:pt x="516" y="923"/>
                    </a:cubicBezTo>
                    <a:cubicBezTo>
                      <a:pt x="521" y="923"/>
                      <a:pt x="527" y="927"/>
                      <a:pt x="531" y="927"/>
                    </a:cubicBezTo>
                    <a:cubicBezTo>
                      <a:pt x="534" y="927"/>
                      <a:pt x="534" y="922"/>
                      <a:pt x="534" y="920"/>
                    </a:cubicBezTo>
                    <a:cubicBezTo>
                      <a:pt x="534" y="920"/>
                      <a:pt x="531" y="912"/>
                      <a:pt x="531" y="911"/>
                    </a:cubicBezTo>
                    <a:cubicBezTo>
                      <a:pt x="531" y="906"/>
                      <a:pt x="538" y="906"/>
                      <a:pt x="540" y="906"/>
                    </a:cubicBezTo>
                    <a:cubicBezTo>
                      <a:pt x="558" y="908"/>
                      <a:pt x="563" y="900"/>
                      <a:pt x="563" y="888"/>
                    </a:cubicBezTo>
                    <a:cubicBezTo>
                      <a:pt x="563" y="886"/>
                      <a:pt x="559" y="880"/>
                      <a:pt x="559" y="878"/>
                    </a:cubicBezTo>
                    <a:cubicBezTo>
                      <a:pt x="556" y="878"/>
                      <a:pt x="547" y="872"/>
                      <a:pt x="548" y="868"/>
                    </a:cubicBezTo>
                    <a:cubicBezTo>
                      <a:pt x="549" y="867"/>
                      <a:pt x="549" y="867"/>
                      <a:pt x="549" y="867"/>
                    </a:cubicBezTo>
                    <a:cubicBezTo>
                      <a:pt x="557" y="870"/>
                      <a:pt x="557" y="870"/>
                      <a:pt x="557" y="870"/>
                    </a:cubicBezTo>
                    <a:cubicBezTo>
                      <a:pt x="559" y="875"/>
                      <a:pt x="566" y="875"/>
                      <a:pt x="571" y="874"/>
                    </a:cubicBezTo>
                    <a:cubicBezTo>
                      <a:pt x="578" y="872"/>
                      <a:pt x="579" y="870"/>
                      <a:pt x="580" y="864"/>
                    </a:cubicBezTo>
                    <a:cubicBezTo>
                      <a:pt x="581" y="861"/>
                      <a:pt x="585" y="856"/>
                      <a:pt x="586" y="856"/>
                    </a:cubicBezTo>
                    <a:cubicBezTo>
                      <a:pt x="586" y="856"/>
                      <a:pt x="591" y="846"/>
                      <a:pt x="594" y="842"/>
                    </a:cubicBezTo>
                    <a:cubicBezTo>
                      <a:pt x="596" y="836"/>
                      <a:pt x="597" y="835"/>
                      <a:pt x="599" y="828"/>
                    </a:cubicBezTo>
                    <a:cubicBezTo>
                      <a:pt x="600" y="823"/>
                      <a:pt x="607" y="822"/>
                      <a:pt x="607" y="816"/>
                    </a:cubicBezTo>
                    <a:cubicBezTo>
                      <a:pt x="607" y="810"/>
                      <a:pt x="603" y="803"/>
                      <a:pt x="603" y="800"/>
                    </a:cubicBezTo>
                    <a:cubicBezTo>
                      <a:pt x="603" y="791"/>
                      <a:pt x="619" y="778"/>
                      <a:pt x="626" y="778"/>
                    </a:cubicBezTo>
                    <a:cubicBezTo>
                      <a:pt x="629" y="778"/>
                      <a:pt x="641" y="771"/>
                      <a:pt x="643" y="771"/>
                    </a:cubicBezTo>
                    <a:cubicBezTo>
                      <a:pt x="650" y="771"/>
                      <a:pt x="654" y="756"/>
                      <a:pt x="654" y="756"/>
                    </a:cubicBezTo>
                    <a:cubicBezTo>
                      <a:pt x="658" y="750"/>
                      <a:pt x="661" y="745"/>
                      <a:pt x="661" y="735"/>
                    </a:cubicBezTo>
                    <a:cubicBezTo>
                      <a:pt x="661" y="730"/>
                      <a:pt x="665" y="729"/>
                      <a:pt x="665" y="724"/>
                    </a:cubicBezTo>
                    <a:cubicBezTo>
                      <a:pt x="665" y="719"/>
                      <a:pt x="662" y="698"/>
                      <a:pt x="662" y="693"/>
                    </a:cubicBezTo>
                    <a:cubicBezTo>
                      <a:pt x="662" y="689"/>
                      <a:pt x="669" y="686"/>
                      <a:pt x="671" y="685"/>
                    </a:cubicBezTo>
                    <a:cubicBezTo>
                      <a:pt x="671" y="665"/>
                      <a:pt x="690" y="668"/>
                      <a:pt x="690" y="645"/>
                    </a:cubicBezTo>
                    <a:cubicBezTo>
                      <a:pt x="690" y="639"/>
                      <a:pt x="687" y="629"/>
                      <a:pt x="686" y="626"/>
                    </a:cubicBezTo>
                    <a:cubicBezTo>
                      <a:pt x="683" y="618"/>
                      <a:pt x="678" y="625"/>
                      <a:pt x="676" y="6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4" name="Freeform 350"/>
              <p:cNvSpPr>
                <a:spLocks/>
              </p:cNvSpPr>
              <p:nvPr/>
            </p:nvSpPr>
            <p:spPr bwMode="auto">
              <a:xfrm>
                <a:off x="1546" y="717"/>
                <a:ext cx="293" cy="198"/>
              </a:xfrm>
              <a:custGeom>
                <a:avLst/>
                <a:gdLst>
                  <a:gd name="T0" fmla="*/ 77 w 124"/>
                  <a:gd name="T1" fmla="*/ 12 h 84"/>
                  <a:gd name="T2" fmla="*/ 52 w 124"/>
                  <a:gd name="T3" fmla="*/ 12 h 84"/>
                  <a:gd name="T4" fmla="*/ 51 w 124"/>
                  <a:gd name="T5" fmla="*/ 3 h 84"/>
                  <a:gd name="T6" fmla="*/ 30 w 124"/>
                  <a:gd name="T7" fmla="*/ 14 h 84"/>
                  <a:gd name="T8" fmla="*/ 22 w 124"/>
                  <a:gd name="T9" fmla="*/ 12 h 84"/>
                  <a:gd name="T10" fmla="*/ 26 w 124"/>
                  <a:gd name="T11" fmla="*/ 0 h 84"/>
                  <a:gd name="T12" fmla="*/ 4 w 124"/>
                  <a:gd name="T13" fmla="*/ 19 h 84"/>
                  <a:gd name="T14" fmla="*/ 10 w 124"/>
                  <a:gd name="T15" fmla="*/ 18 h 84"/>
                  <a:gd name="T16" fmla="*/ 0 w 124"/>
                  <a:gd name="T17" fmla="*/ 24 h 84"/>
                  <a:gd name="T18" fmla="*/ 11 w 124"/>
                  <a:gd name="T19" fmla="*/ 28 h 84"/>
                  <a:gd name="T20" fmla="*/ 41 w 124"/>
                  <a:gd name="T21" fmla="*/ 29 h 84"/>
                  <a:gd name="T22" fmla="*/ 51 w 124"/>
                  <a:gd name="T23" fmla="*/ 24 h 84"/>
                  <a:gd name="T24" fmla="*/ 70 w 124"/>
                  <a:gd name="T25" fmla="*/ 38 h 84"/>
                  <a:gd name="T26" fmla="*/ 64 w 124"/>
                  <a:gd name="T27" fmla="*/ 51 h 84"/>
                  <a:gd name="T28" fmla="*/ 73 w 124"/>
                  <a:gd name="T29" fmla="*/ 49 h 84"/>
                  <a:gd name="T30" fmla="*/ 84 w 124"/>
                  <a:gd name="T31" fmla="*/ 53 h 84"/>
                  <a:gd name="T32" fmla="*/ 69 w 124"/>
                  <a:gd name="T33" fmla="*/ 52 h 84"/>
                  <a:gd name="T34" fmla="*/ 56 w 124"/>
                  <a:gd name="T35" fmla="*/ 54 h 84"/>
                  <a:gd name="T36" fmla="*/ 43 w 124"/>
                  <a:gd name="T37" fmla="*/ 63 h 84"/>
                  <a:gd name="T38" fmla="*/ 58 w 124"/>
                  <a:gd name="T39" fmla="*/ 76 h 84"/>
                  <a:gd name="T40" fmla="*/ 84 w 124"/>
                  <a:gd name="T41" fmla="*/ 83 h 84"/>
                  <a:gd name="T42" fmla="*/ 78 w 124"/>
                  <a:gd name="T43" fmla="*/ 72 h 84"/>
                  <a:gd name="T44" fmla="*/ 96 w 124"/>
                  <a:gd name="T45" fmla="*/ 76 h 84"/>
                  <a:gd name="T46" fmla="*/ 86 w 124"/>
                  <a:gd name="T47" fmla="*/ 58 h 84"/>
                  <a:gd name="T48" fmla="*/ 90 w 124"/>
                  <a:gd name="T49" fmla="*/ 56 h 84"/>
                  <a:gd name="T50" fmla="*/ 97 w 124"/>
                  <a:gd name="T51" fmla="*/ 53 h 84"/>
                  <a:gd name="T52" fmla="*/ 103 w 124"/>
                  <a:gd name="T53" fmla="*/ 57 h 84"/>
                  <a:gd name="T54" fmla="*/ 105 w 124"/>
                  <a:gd name="T55" fmla="*/ 63 h 84"/>
                  <a:gd name="T56" fmla="*/ 124 w 124"/>
                  <a:gd name="T57" fmla="*/ 49 h 84"/>
                  <a:gd name="T58" fmla="*/ 109 w 124"/>
                  <a:gd name="T59" fmla="*/ 46 h 84"/>
                  <a:gd name="T60" fmla="*/ 95 w 124"/>
                  <a:gd name="T61" fmla="*/ 35 h 84"/>
                  <a:gd name="T62" fmla="*/ 105 w 124"/>
                  <a:gd name="T63" fmla="*/ 28 h 84"/>
                  <a:gd name="T64" fmla="*/ 94 w 124"/>
                  <a:gd name="T65" fmla="*/ 24 h 84"/>
                  <a:gd name="T66" fmla="*/ 91 w 124"/>
                  <a:gd name="T67" fmla="*/ 2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 h="84">
                    <a:moveTo>
                      <a:pt x="92" y="17"/>
                    </a:moveTo>
                    <a:cubicBezTo>
                      <a:pt x="86" y="17"/>
                      <a:pt x="84" y="12"/>
                      <a:pt x="77" y="12"/>
                    </a:cubicBezTo>
                    <a:cubicBezTo>
                      <a:pt x="75" y="12"/>
                      <a:pt x="71" y="12"/>
                      <a:pt x="68" y="12"/>
                    </a:cubicBezTo>
                    <a:cubicBezTo>
                      <a:pt x="64" y="12"/>
                      <a:pt x="59" y="12"/>
                      <a:pt x="52" y="12"/>
                    </a:cubicBezTo>
                    <a:cubicBezTo>
                      <a:pt x="52" y="10"/>
                      <a:pt x="53" y="10"/>
                      <a:pt x="55" y="7"/>
                    </a:cubicBezTo>
                    <a:cubicBezTo>
                      <a:pt x="55" y="7"/>
                      <a:pt x="53" y="3"/>
                      <a:pt x="51" y="3"/>
                    </a:cubicBezTo>
                    <a:cubicBezTo>
                      <a:pt x="43" y="3"/>
                      <a:pt x="38" y="8"/>
                      <a:pt x="30" y="11"/>
                    </a:cubicBezTo>
                    <a:cubicBezTo>
                      <a:pt x="30" y="12"/>
                      <a:pt x="30" y="12"/>
                      <a:pt x="30" y="14"/>
                    </a:cubicBezTo>
                    <a:cubicBezTo>
                      <a:pt x="27" y="15"/>
                      <a:pt x="25" y="16"/>
                      <a:pt x="22" y="16"/>
                    </a:cubicBezTo>
                    <a:cubicBezTo>
                      <a:pt x="22" y="14"/>
                      <a:pt x="22" y="13"/>
                      <a:pt x="22" y="12"/>
                    </a:cubicBezTo>
                    <a:cubicBezTo>
                      <a:pt x="22" y="6"/>
                      <a:pt x="31" y="6"/>
                      <a:pt x="32" y="0"/>
                    </a:cubicBezTo>
                    <a:cubicBezTo>
                      <a:pt x="26" y="0"/>
                      <a:pt x="26" y="0"/>
                      <a:pt x="26" y="0"/>
                    </a:cubicBezTo>
                    <a:cubicBezTo>
                      <a:pt x="19" y="4"/>
                      <a:pt x="2" y="9"/>
                      <a:pt x="2" y="17"/>
                    </a:cubicBezTo>
                    <a:cubicBezTo>
                      <a:pt x="2" y="18"/>
                      <a:pt x="3" y="18"/>
                      <a:pt x="4" y="19"/>
                    </a:cubicBezTo>
                    <a:cubicBezTo>
                      <a:pt x="9" y="19"/>
                      <a:pt x="9" y="19"/>
                      <a:pt x="9" y="19"/>
                    </a:cubicBezTo>
                    <a:cubicBezTo>
                      <a:pt x="10" y="18"/>
                      <a:pt x="10" y="18"/>
                      <a:pt x="10" y="18"/>
                    </a:cubicBezTo>
                    <a:cubicBezTo>
                      <a:pt x="10" y="20"/>
                      <a:pt x="10" y="21"/>
                      <a:pt x="10" y="23"/>
                    </a:cubicBezTo>
                    <a:cubicBezTo>
                      <a:pt x="9" y="21"/>
                      <a:pt x="2" y="21"/>
                      <a:pt x="0" y="24"/>
                    </a:cubicBezTo>
                    <a:cubicBezTo>
                      <a:pt x="2" y="27"/>
                      <a:pt x="5" y="25"/>
                      <a:pt x="9" y="24"/>
                    </a:cubicBezTo>
                    <a:cubicBezTo>
                      <a:pt x="9" y="26"/>
                      <a:pt x="10" y="28"/>
                      <a:pt x="11" y="28"/>
                    </a:cubicBezTo>
                    <a:cubicBezTo>
                      <a:pt x="14" y="28"/>
                      <a:pt x="15" y="24"/>
                      <a:pt x="19" y="24"/>
                    </a:cubicBezTo>
                    <a:cubicBezTo>
                      <a:pt x="27" y="24"/>
                      <a:pt x="34" y="26"/>
                      <a:pt x="41" y="29"/>
                    </a:cubicBezTo>
                    <a:cubicBezTo>
                      <a:pt x="46" y="29"/>
                      <a:pt x="46" y="29"/>
                      <a:pt x="46" y="29"/>
                    </a:cubicBezTo>
                    <a:cubicBezTo>
                      <a:pt x="46" y="27"/>
                      <a:pt x="48" y="24"/>
                      <a:pt x="51" y="24"/>
                    </a:cubicBezTo>
                    <a:cubicBezTo>
                      <a:pt x="54" y="24"/>
                      <a:pt x="54" y="30"/>
                      <a:pt x="58" y="28"/>
                    </a:cubicBezTo>
                    <a:cubicBezTo>
                      <a:pt x="59" y="32"/>
                      <a:pt x="63" y="38"/>
                      <a:pt x="70" y="38"/>
                    </a:cubicBezTo>
                    <a:cubicBezTo>
                      <a:pt x="69" y="39"/>
                      <a:pt x="70" y="41"/>
                      <a:pt x="70" y="42"/>
                    </a:cubicBezTo>
                    <a:cubicBezTo>
                      <a:pt x="70" y="46"/>
                      <a:pt x="65" y="47"/>
                      <a:pt x="64" y="51"/>
                    </a:cubicBezTo>
                    <a:cubicBezTo>
                      <a:pt x="65" y="51"/>
                      <a:pt x="66" y="51"/>
                      <a:pt x="67" y="51"/>
                    </a:cubicBezTo>
                    <a:cubicBezTo>
                      <a:pt x="69" y="51"/>
                      <a:pt x="70" y="50"/>
                      <a:pt x="73" y="49"/>
                    </a:cubicBezTo>
                    <a:cubicBezTo>
                      <a:pt x="84" y="52"/>
                      <a:pt x="84" y="52"/>
                      <a:pt x="84" y="52"/>
                    </a:cubicBezTo>
                    <a:cubicBezTo>
                      <a:pt x="84" y="53"/>
                      <a:pt x="84" y="53"/>
                      <a:pt x="84" y="53"/>
                    </a:cubicBezTo>
                    <a:cubicBezTo>
                      <a:pt x="83" y="55"/>
                      <a:pt x="81" y="56"/>
                      <a:pt x="77" y="56"/>
                    </a:cubicBezTo>
                    <a:cubicBezTo>
                      <a:pt x="73" y="56"/>
                      <a:pt x="70" y="57"/>
                      <a:pt x="69" y="52"/>
                    </a:cubicBezTo>
                    <a:cubicBezTo>
                      <a:pt x="64" y="52"/>
                      <a:pt x="64" y="52"/>
                      <a:pt x="64" y="52"/>
                    </a:cubicBezTo>
                    <a:cubicBezTo>
                      <a:pt x="63" y="52"/>
                      <a:pt x="61" y="54"/>
                      <a:pt x="56" y="54"/>
                    </a:cubicBezTo>
                    <a:cubicBezTo>
                      <a:pt x="56" y="56"/>
                      <a:pt x="55" y="57"/>
                      <a:pt x="55" y="60"/>
                    </a:cubicBezTo>
                    <a:cubicBezTo>
                      <a:pt x="54" y="60"/>
                      <a:pt x="43" y="61"/>
                      <a:pt x="43" y="63"/>
                    </a:cubicBezTo>
                    <a:cubicBezTo>
                      <a:pt x="43" y="66"/>
                      <a:pt x="49" y="66"/>
                      <a:pt x="52" y="68"/>
                    </a:cubicBezTo>
                    <a:cubicBezTo>
                      <a:pt x="54" y="69"/>
                      <a:pt x="57" y="72"/>
                      <a:pt x="58" y="76"/>
                    </a:cubicBezTo>
                    <a:cubicBezTo>
                      <a:pt x="59" y="80"/>
                      <a:pt x="75" y="84"/>
                      <a:pt x="80" y="84"/>
                    </a:cubicBezTo>
                    <a:cubicBezTo>
                      <a:pt x="81" y="84"/>
                      <a:pt x="83" y="84"/>
                      <a:pt x="84" y="83"/>
                    </a:cubicBezTo>
                    <a:cubicBezTo>
                      <a:pt x="83" y="78"/>
                      <a:pt x="76" y="79"/>
                      <a:pt x="75" y="72"/>
                    </a:cubicBezTo>
                    <a:cubicBezTo>
                      <a:pt x="78" y="72"/>
                      <a:pt x="78" y="72"/>
                      <a:pt x="78" y="72"/>
                    </a:cubicBezTo>
                    <a:cubicBezTo>
                      <a:pt x="80" y="76"/>
                      <a:pt x="84" y="78"/>
                      <a:pt x="89" y="78"/>
                    </a:cubicBezTo>
                    <a:cubicBezTo>
                      <a:pt x="92" y="78"/>
                      <a:pt x="93" y="76"/>
                      <a:pt x="96" y="76"/>
                    </a:cubicBezTo>
                    <a:cubicBezTo>
                      <a:pt x="96" y="74"/>
                      <a:pt x="96" y="73"/>
                      <a:pt x="96" y="71"/>
                    </a:cubicBezTo>
                    <a:cubicBezTo>
                      <a:pt x="96" y="70"/>
                      <a:pt x="88" y="58"/>
                      <a:pt x="86" y="58"/>
                    </a:cubicBezTo>
                    <a:cubicBezTo>
                      <a:pt x="86" y="56"/>
                      <a:pt x="86" y="56"/>
                      <a:pt x="86" y="56"/>
                    </a:cubicBezTo>
                    <a:cubicBezTo>
                      <a:pt x="90" y="56"/>
                      <a:pt x="90" y="56"/>
                      <a:pt x="90" y="56"/>
                    </a:cubicBezTo>
                    <a:cubicBezTo>
                      <a:pt x="90" y="53"/>
                      <a:pt x="91" y="51"/>
                      <a:pt x="92" y="51"/>
                    </a:cubicBezTo>
                    <a:cubicBezTo>
                      <a:pt x="95" y="51"/>
                      <a:pt x="95" y="53"/>
                      <a:pt x="97" y="53"/>
                    </a:cubicBezTo>
                    <a:cubicBezTo>
                      <a:pt x="99" y="53"/>
                      <a:pt x="100" y="53"/>
                      <a:pt x="103" y="53"/>
                    </a:cubicBezTo>
                    <a:cubicBezTo>
                      <a:pt x="103" y="55"/>
                      <a:pt x="103" y="56"/>
                      <a:pt x="103" y="57"/>
                    </a:cubicBezTo>
                    <a:cubicBezTo>
                      <a:pt x="102" y="57"/>
                      <a:pt x="101" y="57"/>
                      <a:pt x="100" y="57"/>
                    </a:cubicBezTo>
                    <a:cubicBezTo>
                      <a:pt x="100" y="58"/>
                      <a:pt x="104" y="63"/>
                      <a:pt x="105" y="63"/>
                    </a:cubicBezTo>
                    <a:cubicBezTo>
                      <a:pt x="108" y="63"/>
                      <a:pt x="107" y="58"/>
                      <a:pt x="110" y="58"/>
                    </a:cubicBezTo>
                    <a:cubicBezTo>
                      <a:pt x="116" y="58"/>
                      <a:pt x="118" y="52"/>
                      <a:pt x="124" y="49"/>
                    </a:cubicBezTo>
                    <a:cubicBezTo>
                      <a:pt x="122" y="49"/>
                      <a:pt x="120" y="48"/>
                      <a:pt x="119" y="46"/>
                    </a:cubicBezTo>
                    <a:cubicBezTo>
                      <a:pt x="117" y="47"/>
                      <a:pt x="112" y="47"/>
                      <a:pt x="109" y="46"/>
                    </a:cubicBezTo>
                    <a:cubicBezTo>
                      <a:pt x="110" y="45"/>
                      <a:pt x="111" y="43"/>
                      <a:pt x="111" y="41"/>
                    </a:cubicBezTo>
                    <a:cubicBezTo>
                      <a:pt x="104" y="41"/>
                      <a:pt x="100" y="39"/>
                      <a:pt x="95" y="35"/>
                    </a:cubicBezTo>
                    <a:cubicBezTo>
                      <a:pt x="95" y="35"/>
                      <a:pt x="104" y="35"/>
                      <a:pt x="104" y="34"/>
                    </a:cubicBezTo>
                    <a:cubicBezTo>
                      <a:pt x="105" y="28"/>
                      <a:pt x="105" y="28"/>
                      <a:pt x="105" y="28"/>
                    </a:cubicBezTo>
                    <a:cubicBezTo>
                      <a:pt x="106" y="26"/>
                      <a:pt x="96" y="27"/>
                      <a:pt x="96" y="24"/>
                    </a:cubicBezTo>
                    <a:cubicBezTo>
                      <a:pt x="94" y="24"/>
                      <a:pt x="94" y="24"/>
                      <a:pt x="94" y="24"/>
                    </a:cubicBezTo>
                    <a:cubicBezTo>
                      <a:pt x="92" y="24"/>
                      <a:pt x="88" y="25"/>
                      <a:pt x="86" y="27"/>
                    </a:cubicBezTo>
                    <a:cubicBezTo>
                      <a:pt x="91" y="22"/>
                      <a:pt x="91" y="22"/>
                      <a:pt x="91" y="22"/>
                    </a:cubicBezTo>
                    <a:cubicBezTo>
                      <a:pt x="92" y="19"/>
                      <a:pt x="88" y="20"/>
                      <a:pt x="92" y="1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5" name="Freeform 351"/>
              <p:cNvSpPr>
                <a:spLocks/>
              </p:cNvSpPr>
              <p:nvPr/>
            </p:nvSpPr>
            <p:spPr bwMode="auto">
              <a:xfrm>
                <a:off x="4737" y="2814"/>
                <a:ext cx="5" cy="5"/>
              </a:xfrm>
              <a:custGeom>
                <a:avLst/>
                <a:gdLst>
                  <a:gd name="T0" fmla="*/ 0 w 2"/>
                  <a:gd name="T1" fmla="*/ 2 h 2"/>
                  <a:gd name="T2" fmla="*/ 2 w 2"/>
                  <a:gd name="T3" fmla="*/ 0 h 2"/>
                  <a:gd name="T4" fmla="*/ 1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1" y="1"/>
                      <a:pt x="1" y="1"/>
                      <a:pt x="2" y="0"/>
                    </a:cubicBezTo>
                    <a:cubicBezTo>
                      <a:pt x="1" y="0"/>
                      <a:pt x="1" y="0"/>
                      <a:pt x="1" y="0"/>
                    </a:cubicBez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6" name="Freeform 352"/>
              <p:cNvSpPr>
                <a:spLocks/>
              </p:cNvSpPr>
              <p:nvPr/>
            </p:nvSpPr>
            <p:spPr bwMode="auto">
              <a:xfrm>
                <a:off x="4383" y="2316"/>
                <a:ext cx="661" cy="567"/>
              </a:xfrm>
              <a:custGeom>
                <a:avLst/>
                <a:gdLst>
                  <a:gd name="T0" fmla="*/ 268 w 280"/>
                  <a:gd name="T1" fmla="*/ 107 h 240"/>
                  <a:gd name="T2" fmla="*/ 264 w 280"/>
                  <a:gd name="T3" fmla="*/ 102 h 240"/>
                  <a:gd name="T4" fmla="*/ 248 w 280"/>
                  <a:gd name="T5" fmla="*/ 73 h 240"/>
                  <a:gd name="T6" fmla="*/ 240 w 280"/>
                  <a:gd name="T7" fmla="*/ 34 h 240"/>
                  <a:gd name="T8" fmla="*/ 234 w 280"/>
                  <a:gd name="T9" fmla="*/ 11 h 240"/>
                  <a:gd name="T10" fmla="*/ 221 w 280"/>
                  <a:gd name="T11" fmla="*/ 33 h 240"/>
                  <a:gd name="T12" fmla="*/ 196 w 280"/>
                  <a:gd name="T13" fmla="*/ 53 h 240"/>
                  <a:gd name="T14" fmla="*/ 182 w 280"/>
                  <a:gd name="T15" fmla="*/ 47 h 240"/>
                  <a:gd name="T16" fmla="*/ 188 w 280"/>
                  <a:gd name="T17" fmla="*/ 18 h 240"/>
                  <a:gd name="T18" fmla="*/ 182 w 280"/>
                  <a:gd name="T19" fmla="*/ 15 h 240"/>
                  <a:gd name="T20" fmla="*/ 162 w 280"/>
                  <a:gd name="T21" fmla="*/ 5 h 240"/>
                  <a:gd name="T22" fmla="*/ 160 w 280"/>
                  <a:gd name="T23" fmla="*/ 14 h 240"/>
                  <a:gd name="T24" fmla="*/ 137 w 280"/>
                  <a:gd name="T25" fmla="*/ 34 h 240"/>
                  <a:gd name="T26" fmla="*/ 131 w 280"/>
                  <a:gd name="T27" fmla="*/ 39 h 240"/>
                  <a:gd name="T28" fmla="*/ 122 w 280"/>
                  <a:gd name="T29" fmla="*/ 29 h 240"/>
                  <a:gd name="T30" fmla="*/ 110 w 280"/>
                  <a:gd name="T31" fmla="*/ 35 h 240"/>
                  <a:gd name="T32" fmla="*/ 101 w 280"/>
                  <a:gd name="T33" fmla="*/ 43 h 240"/>
                  <a:gd name="T34" fmla="*/ 95 w 280"/>
                  <a:gd name="T35" fmla="*/ 52 h 240"/>
                  <a:gd name="T36" fmla="*/ 92 w 280"/>
                  <a:gd name="T37" fmla="*/ 62 h 240"/>
                  <a:gd name="T38" fmla="*/ 82 w 280"/>
                  <a:gd name="T39" fmla="*/ 61 h 240"/>
                  <a:gd name="T40" fmla="*/ 71 w 280"/>
                  <a:gd name="T41" fmla="*/ 80 h 240"/>
                  <a:gd name="T42" fmla="*/ 41 w 280"/>
                  <a:gd name="T43" fmla="*/ 87 h 240"/>
                  <a:gd name="T44" fmla="*/ 21 w 280"/>
                  <a:gd name="T45" fmla="*/ 104 h 240"/>
                  <a:gd name="T46" fmla="*/ 17 w 280"/>
                  <a:gd name="T47" fmla="*/ 113 h 240"/>
                  <a:gd name="T48" fmla="*/ 16 w 280"/>
                  <a:gd name="T49" fmla="*/ 129 h 240"/>
                  <a:gd name="T50" fmla="*/ 6 w 280"/>
                  <a:gd name="T51" fmla="*/ 128 h 240"/>
                  <a:gd name="T52" fmla="*/ 13 w 280"/>
                  <a:gd name="T53" fmla="*/ 162 h 240"/>
                  <a:gd name="T54" fmla="*/ 13 w 280"/>
                  <a:gd name="T55" fmla="*/ 179 h 240"/>
                  <a:gd name="T56" fmla="*/ 0 w 280"/>
                  <a:gd name="T57" fmla="*/ 198 h 240"/>
                  <a:gd name="T58" fmla="*/ 37 w 280"/>
                  <a:gd name="T59" fmla="*/ 199 h 240"/>
                  <a:gd name="T60" fmla="*/ 64 w 280"/>
                  <a:gd name="T61" fmla="*/ 191 h 240"/>
                  <a:gd name="T62" fmla="*/ 101 w 280"/>
                  <a:gd name="T63" fmla="*/ 180 h 240"/>
                  <a:gd name="T64" fmla="*/ 115 w 280"/>
                  <a:gd name="T65" fmla="*/ 177 h 240"/>
                  <a:gd name="T66" fmla="*/ 135 w 280"/>
                  <a:gd name="T67" fmla="*/ 191 h 240"/>
                  <a:gd name="T68" fmla="*/ 152 w 280"/>
                  <a:gd name="T69" fmla="*/ 194 h 240"/>
                  <a:gd name="T70" fmla="*/ 146 w 280"/>
                  <a:gd name="T71" fmla="*/ 209 h 240"/>
                  <a:gd name="T72" fmla="*/ 154 w 280"/>
                  <a:gd name="T73" fmla="*/ 208 h 240"/>
                  <a:gd name="T74" fmla="*/ 156 w 280"/>
                  <a:gd name="T75" fmla="*/ 214 h 240"/>
                  <a:gd name="T76" fmla="*/ 153 w 280"/>
                  <a:gd name="T77" fmla="*/ 228 h 240"/>
                  <a:gd name="T78" fmla="*/ 171 w 280"/>
                  <a:gd name="T79" fmla="*/ 240 h 240"/>
                  <a:gd name="T80" fmla="*/ 188 w 280"/>
                  <a:gd name="T81" fmla="*/ 238 h 240"/>
                  <a:gd name="T82" fmla="*/ 207 w 280"/>
                  <a:gd name="T83" fmla="*/ 232 h 240"/>
                  <a:gd name="T84" fmla="*/ 219 w 280"/>
                  <a:gd name="T85" fmla="*/ 225 h 240"/>
                  <a:gd name="T86" fmla="*/ 244 w 280"/>
                  <a:gd name="T87" fmla="*/ 191 h 240"/>
                  <a:gd name="T88" fmla="*/ 277 w 280"/>
                  <a:gd name="T89" fmla="*/ 1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0" h="240">
                    <a:moveTo>
                      <a:pt x="280" y="127"/>
                    </a:moveTo>
                    <a:cubicBezTo>
                      <a:pt x="276" y="120"/>
                      <a:pt x="270" y="114"/>
                      <a:pt x="268" y="107"/>
                    </a:cubicBezTo>
                    <a:cubicBezTo>
                      <a:pt x="270" y="106"/>
                      <a:pt x="271" y="106"/>
                      <a:pt x="272" y="103"/>
                    </a:cubicBezTo>
                    <a:cubicBezTo>
                      <a:pt x="270" y="103"/>
                      <a:pt x="264" y="102"/>
                      <a:pt x="264" y="102"/>
                    </a:cubicBezTo>
                    <a:cubicBezTo>
                      <a:pt x="263" y="99"/>
                      <a:pt x="258" y="84"/>
                      <a:pt x="258" y="81"/>
                    </a:cubicBezTo>
                    <a:cubicBezTo>
                      <a:pt x="256" y="81"/>
                      <a:pt x="248" y="75"/>
                      <a:pt x="248" y="73"/>
                    </a:cubicBezTo>
                    <a:cubicBezTo>
                      <a:pt x="248" y="60"/>
                      <a:pt x="244" y="50"/>
                      <a:pt x="244" y="36"/>
                    </a:cubicBezTo>
                    <a:cubicBezTo>
                      <a:pt x="243" y="36"/>
                      <a:pt x="240" y="35"/>
                      <a:pt x="240" y="34"/>
                    </a:cubicBezTo>
                    <a:cubicBezTo>
                      <a:pt x="238" y="34"/>
                      <a:pt x="234" y="30"/>
                      <a:pt x="234" y="27"/>
                    </a:cubicBezTo>
                    <a:cubicBezTo>
                      <a:pt x="234" y="24"/>
                      <a:pt x="234" y="15"/>
                      <a:pt x="234" y="11"/>
                    </a:cubicBezTo>
                    <a:cubicBezTo>
                      <a:pt x="234" y="11"/>
                      <a:pt x="231" y="4"/>
                      <a:pt x="230" y="0"/>
                    </a:cubicBezTo>
                    <a:cubicBezTo>
                      <a:pt x="230" y="13"/>
                      <a:pt x="221" y="19"/>
                      <a:pt x="221" y="33"/>
                    </a:cubicBezTo>
                    <a:cubicBezTo>
                      <a:pt x="221" y="42"/>
                      <a:pt x="214" y="63"/>
                      <a:pt x="207" y="63"/>
                    </a:cubicBezTo>
                    <a:cubicBezTo>
                      <a:pt x="202" y="63"/>
                      <a:pt x="201" y="56"/>
                      <a:pt x="196" y="53"/>
                    </a:cubicBezTo>
                    <a:cubicBezTo>
                      <a:pt x="192" y="52"/>
                      <a:pt x="191" y="48"/>
                      <a:pt x="187" y="47"/>
                    </a:cubicBezTo>
                    <a:cubicBezTo>
                      <a:pt x="186" y="47"/>
                      <a:pt x="183" y="48"/>
                      <a:pt x="182" y="47"/>
                    </a:cubicBezTo>
                    <a:cubicBezTo>
                      <a:pt x="179" y="43"/>
                      <a:pt x="181" y="41"/>
                      <a:pt x="176" y="38"/>
                    </a:cubicBezTo>
                    <a:cubicBezTo>
                      <a:pt x="178" y="36"/>
                      <a:pt x="188" y="22"/>
                      <a:pt x="188" y="18"/>
                    </a:cubicBezTo>
                    <a:cubicBezTo>
                      <a:pt x="188" y="18"/>
                      <a:pt x="187" y="16"/>
                      <a:pt x="186" y="16"/>
                    </a:cubicBezTo>
                    <a:cubicBezTo>
                      <a:pt x="184" y="16"/>
                      <a:pt x="183" y="15"/>
                      <a:pt x="182" y="15"/>
                    </a:cubicBezTo>
                    <a:cubicBezTo>
                      <a:pt x="181" y="15"/>
                      <a:pt x="179" y="15"/>
                      <a:pt x="178" y="15"/>
                    </a:cubicBezTo>
                    <a:cubicBezTo>
                      <a:pt x="170" y="15"/>
                      <a:pt x="165" y="12"/>
                      <a:pt x="162" y="5"/>
                    </a:cubicBezTo>
                    <a:cubicBezTo>
                      <a:pt x="161" y="6"/>
                      <a:pt x="158" y="6"/>
                      <a:pt x="156" y="6"/>
                    </a:cubicBezTo>
                    <a:cubicBezTo>
                      <a:pt x="155" y="10"/>
                      <a:pt x="158" y="10"/>
                      <a:pt x="160" y="14"/>
                    </a:cubicBezTo>
                    <a:cubicBezTo>
                      <a:pt x="158" y="20"/>
                      <a:pt x="150" y="14"/>
                      <a:pt x="142" y="23"/>
                    </a:cubicBezTo>
                    <a:cubicBezTo>
                      <a:pt x="142" y="27"/>
                      <a:pt x="137" y="29"/>
                      <a:pt x="137" y="34"/>
                    </a:cubicBezTo>
                    <a:cubicBezTo>
                      <a:pt x="137" y="38"/>
                      <a:pt x="137" y="39"/>
                      <a:pt x="134" y="39"/>
                    </a:cubicBezTo>
                    <a:cubicBezTo>
                      <a:pt x="133" y="39"/>
                      <a:pt x="132" y="40"/>
                      <a:pt x="131" y="39"/>
                    </a:cubicBezTo>
                    <a:cubicBezTo>
                      <a:pt x="130" y="39"/>
                      <a:pt x="129" y="41"/>
                      <a:pt x="129" y="41"/>
                    </a:cubicBezTo>
                    <a:cubicBezTo>
                      <a:pt x="125" y="41"/>
                      <a:pt x="126" y="31"/>
                      <a:pt x="122" y="29"/>
                    </a:cubicBezTo>
                    <a:cubicBezTo>
                      <a:pt x="119" y="29"/>
                      <a:pt x="117" y="30"/>
                      <a:pt x="114" y="29"/>
                    </a:cubicBezTo>
                    <a:cubicBezTo>
                      <a:pt x="113" y="30"/>
                      <a:pt x="114" y="37"/>
                      <a:pt x="110" y="35"/>
                    </a:cubicBezTo>
                    <a:cubicBezTo>
                      <a:pt x="108" y="39"/>
                      <a:pt x="108" y="39"/>
                      <a:pt x="105" y="44"/>
                    </a:cubicBezTo>
                    <a:cubicBezTo>
                      <a:pt x="104" y="44"/>
                      <a:pt x="105" y="44"/>
                      <a:pt x="101" y="43"/>
                    </a:cubicBezTo>
                    <a:cubicBezTo>
                      <a:pt x="101" y="46"/>
                      <a:pt x="100" y="47"/>
                      <a:pt x="101" y="52"/>
                    </a:cubicBezTo>
                    <a:cubicBezTo>
                      <a:pt x="95" y="52"/>
                      <a:pt x="95" y="52"/>
                      <a:pt x="95" y="52"/>
                    </a:cubicBezTo>
                    <a:cubicBezTo>
                      <a:pt x="95" y="51"/>
                      <a:pt x="95" y="51"/>
                      <a:pt x="95" y="51"/>
                    </a:cubicBezTo>
                    <a:cubicBezTo>
                      <a:pt x="93" y="52"/>
                      <a:pt x="93" y="59"/>
                      <a:pt x="92" y="62"/>
                    </a:cubicBezTo>
                    <a:cubicBezTo>
                      <a:pt x="92" y="60"/>
                      <a:pt x="89" y="58"/>
                      <a:pt x="89" y="53"/>
                    </a:cubicBezTo>
                    <a:cubicBezTo>
                      <a:pt x="85" y="56"/>
                      <a:pt x="86" y="58"/>
                      <a:pt x="82" y="61"/>
                    </a:cubicBezTo>
                    <a:cubicBezTo>
                      <a:pt x="82" y="62"/>
                      <a:pt x="83" y="64"/>
                      <a:pt x="84" y="64"/>
                    </a:cubicBezTo>
                    <a:cubicBezTo>
                      <a:pt x="82" y="68"/>
                      <a:pt x="75" y="78"/>
                      <a:pt x="71" y="80"/>
                    </a:cubicBezTo>
                    <a:cubicBezTo>
                      <a:pt x="68" y="81"/>
                      <a:pt x="63" y="81"/>
                      <a:pt x="60" y="81"/>
                    </a:cubicBezTo>
                    <a:cubicBezTo>
                      <a:pt x="53" y="81"/>
                      <a:pt x="45" y="88"/>
                      <a:pt x="41" y="87"/>
                    </a:cubicBezTo>
                    <a:cubicBezTo>
                      <a:pt x="38" y="93"/>
                      <a:pt x="31" y="91"/>
                      <a:pt x="27" y="96"/>
                    </a:cubicBezTo>
                    <a:cubicBezTo>
                      <a:pt x="25" y="99"/>
                      <a:pt x="25" y="102"/>
                      <a:pt x="21" y="104"/>
                    </a:cubicBezTo>
                    <a:cubicBezTo>
                      <a:pt x="20" y="103"/>
                      <a:pt x="19" y="103"/>
                      <a:pt x="18" y="99"/>
                    </a:cubicBezTo>
                    <a:cubicBezTo>
                      <a:pt x="18" y="104"/>
                      <a:pt x="17" y="111"/>
                      <a:pt x="17" y="113"/>
                    </a:cubicBezTo>
                    <a:cubicBezTo>
                      <a:pt x="15" y="113"/>
                      <a:pt x="12" y="116"/>
                      <a:pt x="12" y="120"/>
                    </a:cubicBezTo>
                    <a:cubicBezTo>
                      <a:pt x="12" y="123"/>
                      <a:pt x="16" y="125"/>
                      <a:pt x="16" y="129"/>
                    </a:cubicBezTo>
                    <a:cubicBezTo>
                      <a:pt x="16" y="132"/>
                      <a:pt x="14" y="133"/>
                      <a:pt x="13" y="135"/>
                    </a:cubicBezTo>
                    <a:cubicBezTo>
                      <a:pt x="11" y="135"/>
                      <a:pt x="7" y="131"/>
                      <a:pt x="6" y="128"/>
                    </a:cubicBezTo>
                    <a:cubicBezTo>
                      <a:pt x="6" y="133"/>
                      <a:pt x="6" y="133"/>
                      <a:pt x="6" y="133"/>
                    </a:cubicBezTo>
                    <a:cubicBezTo>
                      <a:pt x="7" y="140"/>
                      <a:pt x="13" y="151"/>
                      <a:pt x="13" y="162"/>
                    </a:cubicBezTo>
                    <a:cubicBezTo>
                      <a:pt x="13" y="166"/>
                      <a:pt x="9" y="165"/>
                      <a:pt x="9" y="170"/>
                    </a:cubicBezTo>
                    <a:cubicBezTo>
                      <a:pt x="9" y="174"/>
                      <a:pt x="13" y="174"/>
                      <a:pt x="13" y="179"/>
                    </a:cubicBezTo>
                    <a:cubicBezTo>
                      <a:pt x="13" y="185"/>
                      <a:pt x="10" y="194"/>
                      <a:pt x="6" y="195"/>
                    </a:cubicBezTo>
                    <a:cubicBezTo>
                      <a:pt x="4" y="196"/>
                      <a:pt x="0" y="195"/>
                      <a:pt x="0" y="198"/>
                    </a:cubicBezTo>
                    <a:cubicBezTo>
                      <a:pt x="0" y="204"/>
                      <a:pt x="6" y="207"/>
                      <a:pt x="13" y="207"/>
                    </a:cubicBezTo>
                    <a:cubicBezTo>
                      <a:pt x="26" y="207"/>
                      <a:pt x="26" y="202"/>
                      <a:pt x="37" y="199"/>
                    </a:cubicBezTo>
                    <a:cubicBezTo>
                      <a:pt x="56" y="199"/>
                      <a:pt x="56" y="199"/>
                      <a:pt x="56" y="199"/>
                    </a:cubicBezTo>
                    <a:cubicBezTo>
                      <a:pt x="60" y="199"/>
                      <a:pt x="61" y="195"/>
                      <a:pt x="64" y="191"/>
                    </a:cubicBezTo>
                    <a:cubicBezTo>
                      <a:pt x="67" y="190"/>
                      <a:pt x="77" y="185"/>
                      <a:pt x="80" y="185"/>
                    </a:cubicBezTo>
                    <a:cubicBezTo>
                      <a:pt x="88" y="182"/>
                      <a:pt x="92" y="185"/>
                      <a:pt x="101" y="180"/>
                    </a:cubicBezTo>
                    <a:cubicBezTo>
                      <a:pt x="111" y="180"/>
                      <a:pt x="111" y="180"/>
                      <a:pt x="111" y="180"/>
                    </a:cubicBezTo>
                    <a:cubicBezTo>
                      <a:pt x="112" y="179"/>
                      <a:pt x="113" y="177"/>
                      <a:pt x="115" y="177"/>
                    </a:cubicBezTo>
                    <a:cubicBezTo>
                      <a:pt x="121" y="177"/>
                      <a:pt x="129" y="182"/>
                      <a:pt x="132" y="186"/>
                    </a:cubicBezTo>
                    <a:cubicBezTo>
                      <a:pt x="131" y="190"/>
                      <a:pt x="132" y="191"/>
                      <a:pt x="135" y="191"/>
                    </a:cubicBezTo>
                    <a:cubicBezTo>
                      <a:pt x="135" y="207"/>
                      <a:pt x="135" y="207"/>
                      <a:pt x="135" y="207"/>
                    </a:cubicBezTo>
                    <a:cubicBezTo>
                      <a:pt x="136" y="207"/>
                      <a:pt x="150" y="196"/>
                      <a:pt x="152" y="194"/>
                    </a:cubicBezTo>
                    <a:cubicBezTo>
                      <a:pt x="154" y="192"/>
                      <a:pt x="150" y="202"/>
                      <a:pt x="144" y="209"/>
                    </a:cubicBezTo>
                    <a:cubicBezTo>
                      <a:pt x="146" y="209"/>
                      <a:pt x="146" y="209"/>
                      <a:pt x="146" y="209"/>
                    </a:cubicBezTo>
                    <a:cubicBezTo>
                      <a:pt x="150" y="208"/>
                      <a:pt x="150" y="203"/>
                      <a:pt x="154" y="202"/>
                    </a:cubicBezTo>
                    <a:cubicBezTo>
                      <a:pt x="154" y="208"/>
                      <a:pt x="154" y="208"/>
                      <a:pt x="154" y="208"/>
                    </a:cubicBezTo>
                    <a:cubicBezTo>
                      <a:pt x="154" y="209"/>
                      <a:pt x="153" y="210"/>
                      <a:pt x="152" y="211"/>
                    </a:cubicBezTo>
                    <a:cubicBezTo>
                      <a:pt x="156" y="214"/>
                      <a:pt x="156" y="214"/>
                      <a:pt x="156" y="214"/>
                    </a:cubicBezTo>
                    <a:cubicBezTo>
                      <a:pt x="156" y="220"/>
                      <a:pt x="156" y="220"/>
                      <a:pt x="156" y="220"/>
                    </a:cubicBezTo>
                    <a:cubicBezTo>
                      <a:pt x="156" y="223"/>
                      <a:pt x="153" y="224"/>
                      <a:pt x="153" y="228"/>
                    </a:cubicBezTo>
                    <a:cubicBezTo>
                      <a:pt x="153" y="234"/>
                      <a:pt x="162" y="237"/>
                      <a:pt x="169" y="237"/>
                    </a:cubicBezTo>
                    <a:cubicBezTo>
                      <a:pt x="169" y="238"/>
                      <a:pt x="170" y="240"/>
                      <a:pt x="171" y="240"/>
                    </a:cubicBezTo>
                    <a:cubicBezTo>
                      <a:pt x="174" y="240"/>
                      <a:pt x="179" y="234"/>
                      <a:pt x="183" y="232"/>
                    </a:cubicBezTo>
                    <a:cubicBezTo>
                      <a:pt x="183" y="233"/>
                      <a:pt x="183" y="238"/>
                      <a:pt x="188" y="238"/>
                    </a:cubicBezTo>
                    <a:cubicBezTo>
                      <a:pt x="188" y="240"/>
                      <a:pt x="188" y="240"/>
                      <a:pt x="188" y="240"/>
                    </a:cubicBezTo>
                    <a:cubicBezTo>
                      <a:pt x="198" y="238"/>
                      <a:pt x="203" y="232"/>
                      <a:pt x="207" y="232"/>
                    </a:cubicBezTo>
                    <a:cubicBezTo>
                      <a:pt x="208" y="232"/>
                      <a:pt x="210" y="232"/>
                      <a:pt x="213" y="232"/>
                    </a:cubicBezTo>
                    <a:cubicBezTo>
                      <a:pt x="216" y="232"/>
                      <a:pt x="215" y="228"/>
                      <a:pt x="219" y="225"/>
                    </a:cubicBezTo>
                    <a:cubicBezTo>
                      <a:pt x="224" y="218"/>
                      <a:pt x="224" y="215"/>
                      <a:pt x="230" y="209"/>
                    </a:cubicBezTo>
                    <a:cubicBezTo>
                      <a:pt x="235" y="204"/>
                      <a:pt x="244" y="201"/>
                      <a:pt x="244" y="191"/>
                    </a:cubicBezTo>
                    <a:cubicBezTo>
                      <a:pt x="256" y="191"/>
                      <a:pt x="261" y="175"/>
                      <a:pt x="266" y="167"/>
                    </a:cubicBezTo>
                    <a:cubicBezTo>
                      <a:pt x="270" y="160"/>
                      <a:pt x="279" y="151"/>
                      <a:pt x="277" y="140"/>
                    </a:cubicBezTo>
                    <a:cubicBezTo>
                      <a:pt x="277" y="140"/>
                      <a:pt x="280" y="126"/>
                      <a:pt x="280" y="12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7" name="Freeform 353"/>
              <p:cNvSpPr>
                <a:spLocks/>
              </p:cNvSpPr>
              <p:nvPr/>
            </p:nvSpPr>
            <p:spPr bwMode="auto">
              <a:xfrm>
                <a:off x="4158" y="2002"/>
                <a:ext cx="180" cy="226"/>
              </a:xfrm>
              <a:custGeom>
                <a:avLst/>
                <a:gdLst>
                  <a:gd name="T0" fmla="*/ 76 w 76"/>
                  <a:gd name="T1" fmla="*/ 72 h 96"/>
                  <a:gd name="T2" fmla="*/ 76 w 76"/>
                  <a:gd name="T3" fmla="*/ 68 h 96"/>
                  <a:gd name="T4" fmla="*/ 65 w 76"/>
                  <a:gd name="T5" fmla="*/ 56 h 96"/>
                  <a:gd name="T6" fmla="*/ 58 w 76"/>
                  <a:gd name="T7" fmla="*/ 53 h 96"/>
                  <a:gd name="T8" fmla="*/ 58 w 76"/>
                  <a:gd name="T9" fmla="*/ 47 h 96"/>
                  <a:gd name="T10" fmla="*/ 61 w 76"/>
                  <a:gd name="T11" fmla="*/ 46 h 96"/>
                  <a:gd name="T12" fmla="*/ 52 w 76"/>
                  <a:gd name="T13" fmla="*/ 36 h 96"/>
                  <a:gd name="T14" fmla="*/ 45 w 76"/>
                  <a:gd name="T15" fmla="*/ 32 h 96"/>
                  <a:gd name="T16" fmla="*/ 27 w 76"/>
                  <a:gd name="T17" fmla="*/ 18 h 96"/>
                  <a:gd name="T18" fmla="*/ 16 w 76"/>
                  <a:gd name="T19" fmla="*/ 3 h 96"/>
                  <a:gd name="T20" fmla="*/ 0 w 76"/>
                  <a:gd name="T21" fmla="*/ 0 h 96"/>
                  <a:gd name="T22" fmla="*/ 16 w 76"/>
                  <a:gd name="T23" fmla="*/ 19 h 96"/>
                  <a:gd name="T24" fmla="*/ 27 w 76"/>
                  <a:gd name="T25" fmla="*/ 35 h 96"/>
                  <a:gd name="T26" fmla="*/ 34 w 76"/>
                  <a:gd name="T27" fmla="*/ 48 h 96"/>
                  <a:gd name="T28" fmla="*/ 36 w 76"/>
                  <a:gd name="T29" fmla="*/ 61 h 96"/>
                  <a:gd name="T30" fmla="*/ 47 w 76"/>
                  <a:gd name="T31" fmla="*/ 74 h 96"/>
                  <a:gd name="T32" fmla="*/ 48 w 76"/>
                  <a:gd name="T33" fmla="*/ 78 h 96"/>
                  <a:gd name="T34" fmla="*/ 65 w 76"/>
                  <a:gd name="T35" fmla="*/ 95 h 96"/>
                  <a:gd name="T36" fmla="*/ 73 w 76"/>
                  <a:gd name="T37" fmla="*/ 95 h 96"/>
                  <a:gd name="T38" fmla="*/ 76 w 76"/>
                  <a:gd name="T3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6" h="96">
                    <a:moveTo>
                      <a:pt x="76" y="72"/>
                    </a:moveTo>
                    <a:cubicBezTo>
                      <a:pt x="76" y="70"/>
                      <a:pt x="76" y="69"/>
                      <a:pt x="76" y="68"/>
                    </a:cubicBezTo>
                    <a:cubicBezTo>
                      <a:pt x="69" y="68"/>
                      <a:pt x="67" y="64"/>
                      <a:pt x="65" y="56"/>
                    </a:cubicBezTo>
                    <a:cubicBezTo>
                      <a:pt x="62" y="57"/>
                      <a:pt x="61" y="55"/>
                      <a:pt x="58" y="53"/>
                    </a:cubicBezTo>
                    <a:cubicBezTo>
                      <a:pt x="58" y="47"/>
                      <a:pt x="58" y="47"/>
                      <a:pt x="58" y="47"/>
                    </a:cubicBezTo>
                    <a:cubicBezTo>
                      <a:pt x="59" y="47"/>
                      <a:pt x="61" y="47"/>
                      <a:pt x="61" y="46"/>
                    </a:cubicBezTo>
                    <a:cubicBezTo>
                      <a:pt x="52" y="36"/>
                      <a:pt x="52" y="36"/>
                      <a:pt x="52" y="36"/>
                    </a:cubicBezTo>
                    <a:cubicBezTo>
                      <a:pt x="49" y="36"/>
                      <a:pt x="48" y="32"/>
                      <a:pt x="45" y="32"/>
                    </a:cubicBezTo>
                    <a:cubicBezTo>
                      <a:pt x="36" y="32"/>
                      <a:pt x="32" y="23"/>
                      <a:pt x="27" y="18"/>
                    </a:cubicBezTo>
                    <a:cubicBezTo>
                      <a:pt x="24" y="16"/>
                      <a:pt x="19" y="4"/>
                      <a:pt x="16" y="3"/>
                    </a:cubicBezTo>
                    <a:cubicBezTo>
                      <a:pt x="10" y="0"/>
                      <a:pt x="6" y="3"/>
                      <a:pt x="0" y="0"/>
                    </a:cubicBezTo>
                    <a:cubicBezTo>
                      <a:pt x="1" y="6"/>
                      <a:pt x="10" y="19"/>
                      <a:pt x="16" y="19"/>
                    </a:cubicBezTo>
                    <a:cubicBezTo>
                      <a:pt x="17" y="27"/>
                      <a:pt x="25" y="29"/>
                      <a:pt x="27" y="35"/>
                    </a:cubicBezTo>
                    <a:cubicBezTo>
                      <a:pt x="28" y="41"/>
                      <a:pt x="30" y="45"/>
                      <a:pt x="34" y="48"/>
                    </a:cubicBezTo>
                    <a:cubicBezTo>
                      <a:pt x="36" y="52"/>
                      <a:pt x="34" y="57"/>
                      <a:pt x="36" y="61"/>
                    </a:cubicBezTo>
                    <a:cubicBezTo>
                      <a:pt x="38" y="64"/>
                      <a:pt x="44" y="70"/>
                      <a:pt x="47" y="74"/>
                    </a:cubicBezTo>
                    <a:cubicBezTo>
                      <a:pt x="48" y="75"/>
                      <a:pt x="48" y="77"/>
                      <a:pt x="48" y="78"/>
                    </a:cubicBezTo>
                    <a:cubicBezTo>
                      <a:pt x="65" y="95"/>
                      <a:pt x="65" y="95"/>
                      <a:pt x="65" y="95"/>
                    </a:cubicBezTo>
                    <a:cubicBezTo>
                      <a:pt x="67" y="96"/>
                      <a:pt x="68" y="95"/>
                      <a:pt x="73" y="95"/>
                    </a:cubicBezTo>
                    <a:cubicBezTo>
                      <a:pt x="73" y="89"/>
                      <a:pt x="76" y="76"/>
                      <a:pt x="76" y="7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8" name="Freeform 354"/>
              <p:cNvSpPr>
                <a:spLocks/>
              </p:cNvSpPr>
              <p:nvPr/>
            </p:nvSpPr>
            <p:spPr bwMode="auto">
              <a:xfrm>
                <a:off x="4380" y="1964"/>
                <a:ext cx="171" cy="227"/>
              </a:xfrm>
              <a:custGeom>
                <a:avLst/>
                <a:gdLst>
                  <a:gd name="T0" fmla="*/ 61 w 72"/>
                  <a:gd name="T1" fmla="*/ 62 h 96"/>
                  <a:gd name="T2" fmla="*/ 65 w 72"/>
                  <a:gd name="T3" fmla="*/ 57 h 96"/>
                  <a:gd name="T4" fmla="*/ 72 w 72"/>
                  <a:gd name="T5" fmla="*/ 57 h 96"/>
                  <a:gd name="T6" fmla="*/ 62 w 72"/>
                  <a:gd name="T7" fmla="*/ 36 h 96"/>
                  <a:gd name="T8" fmla="*/ 64 w 72"/>
                  <a:gd name="T9" fmla="*/ 29 h 96"/>
                  <a:gd name="T10" fmla="*/ 65 w 72"/>
                  <a:gd name="T11" fmla="*/ 29 h 96"/>
                  <a:gd name="T12" fmla="*/ 65 w 72"/>
                  <a:gd name="T13" fmla="*/ 23 h 96"/>
                  <a:gd name="T14" fmla="*/ 71 w 72"/>
                  <a:gd name="T15" fmla="*/ 22 h 96"/>
                  <a:gd name="T16" fmla="*/ 58 w 72"/>
                  <a:gd name="T17" fmla="*/ 0 h 96"/>
                  <a:gd name="T18" fmla="*/ 45 w 72"/>
                  <a:gd name="T19" fmla="*/ 20 h 96"/>
                  <a:gd name="T20" fmla="*/ 39 w 72"/>
                  <a:gd name="T21" fmla="*/ 22 h 96"/>
                  <a:gd name="T22" fmla="*/ 38 w 72"/>
                  <a:gd name="T23" fmla="*/ 22 h 96"/>
                  <a:gd name="T24" fmla="*/ 36 w 72"/>
                  <a:gd name="T25" fmla="*/ 27 h 96"/>
                  <a:gd name="T26" fmla="*/ 19 w 72"/>
                  <a:gd name="T27" fmla="*/ 43 h 96"/>
                  <a:gd name="T28" fmla="*/ 16 w 72"/>
                  <a:gd name="T29" fmla="*/ 50 h 96"/>
                  <a:gd name="T30" fmla="*/ 9 w 72"/>
                  <a:gd name="T31" fmla="*/ 47 h 96"/>
                  <a:gd name="T32" fmla="*/ 5 w 72"/>
                  <a:gd name="T33" fmla="*/ 47 h 96"/>
                  <a:gd name="T34" fmla="*/ 1 w 72"/>
                  <a:gd name="T35" fmla="*/ 58 h 96"/>
                  <a:gd name="T36" fmla="*/ 12 w 72"/>
                  <a:gd name="T37" fmla="*/ 87 h 96"/>
                  <a:gd name="T38" fmla="*/ 20 w 72"/>
                  <a:gd name="T39" fmla="*/ 89 h 96"/>
                  <a:gd name="T40" fmla="*/ 28 w 72"/>
                  <a:gd name="T41" fmla="*/ 92 h 96"/>
                  <a:gd name="T42" fmla="*/ 41 w 72"/>
                  <a:gd name="T43" fmla="*/ 91 h 96"/>
                  <a:gd name="T44" fmla="*/ 42 w 72"/>
                  <a:gd name="T45" fmla="*/ 96 h 96"/>
                  <a:gd name="T46" fmla="*/ 44 w 72"/>
                  <a:gd name="T47" fmla="*/ 96 h 96"/>
                  <a:gd name="T48" fmla="*/ 54 w 72"/>
                  <a:gd name="T49" fmla="*/ 84 h 96"/>
                  <a:gd name="T50" fmla="*/ 64 w 72"/>
                  <a:gd name="T51" fmla="*/ 68 h 96"/>
                  <a:gd name="T52" fmla="*/ 61 w 72"/>
                  <a:gd name="T53" fmla="*/ 6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 h="96">
                    <a:moveTo>
                      <a:pt x="61" y="62"/>
                    </a:moveTo>
                    <a:cubicBezTo>
                      <a:pt x="63" y="61"/>
                      <a:pt x="63" y="58"/>
                      <a:pt x="65" y="57"/>
                    </a:cubicBezTo>
                    <a:cubicBezTo>
                      <a:pt x="68" y="57"/>
                      <a:pt x="69" y="57"/>
                      <a:pt x="72" y="57"/>
                    </a:cubicBezTo>
                    <a:cubicBezTo>
                      <a:pt x="69" y="49"/>
                      <a:pt x="62" y="45"/>
                      <a:pt x="62" y="36"/>
                    </a:cubicBezTo>
                    <a:cubicBezTo>
                      <a:pt x="61" y="36"/>
                      <a:pt x="64" y="31"/>
                      <a:pt x="64" y="29"/>
                    </a:cubicBezTo>
                    <a:cubicBezTo>
                      <a:pt x="64" y="29"/>
                      <a:pt x="64" y="29"/>
                      <a:pt x="65" y="29"/>
                    </a:cubicBezTo>
                    <a:cubicBezTo>
                      <a:pt x="65" y="28"/>
                      <a:pt x="65" y="24"/>
                      <a:pt x="65" y="23"/>
                    </a:cubicBezTo>
                    <a:cubicBezTo>
                      <a:pt x="68" y="22"/>
                      <a:pt x="69" y="22"/>
                      <a:pt x="71" y="22"/>
                    </a:cubicBezTo>
                    <a:cubicBezTo>
                      <a:pt x="69" y="13"/>
                      <a:pt x="58" y="13"/>
                      <a:pt x="58" y="0"/>
                    </a:cubicBezTo>
                    <a:cubicBezTo>
                      <a:pt x="51" y="5"/>
                      <a:pt x="51" y="16"/>
                      <a:pt x="45" y="20"/>
                    </a:cubicBezTo>
                    <a:cubicBezTo>
                      <a:pt x="43" y="21"/>
                      <a:pt x="39" y="22"/>
                      <a:pt x="39" y="22"/>
                    </a:cubicBezTo>
                    <a:cubicBezTo>
                      <a:pt x="39" y="22"/>
                      <a:pt x="37" y="22"/>
                      <a:pt x="38" y="22"/>
                    </a:cubicBezTo>
                    <a:cubicBezTo>
                      <a:pt x="38" y="22"/>
                      <a:pt x="36" y="26"/>
                      <a:pt x="36" y="27"/>
                    </a:cubicBezTo>
                    <a:cubicBezTo>
                      <a:pt x="36" y="36"/>
                      <a:pt x="19" y="34"/>
                      <a:pt x="19" y="43"/>
                    </a:cubicBezTo>
                    <a:cubicBezTo>
                      <a:pt x="16" y="43"/>
                      <a:pt x="16" y="46"/>
                      <a:pt x="16" y="50"/>
                    </a:cubicBezTo>
                    <a:cubicBezTo>
                      <a:pt x="13" y="50"/>
                      <a:pt x="11" y="47"/>
                      <a:pt x="9" y="47"/>
                    </a:cubicBezTo>
                    <a:cubicBezTo>
                      <a:pt x="8" y="47"/>
                      <a:pt x="7" y="47"/>
                      <a:pt x="5" y="47"/>
                    </a:cubicBezTo>
                    <a:cubicBezTo>
                      <a:pt x="4" y="47"/>
                      <a:pt x="0" y="57"/>
                      <a:pt x="1" y="58"/>
                    </a:cubicBezTo>
                    <a:cubicBezTo>
                      <a:pt x="5" y="77"/>
                      <a:pt x="8" y="61"/>
                      <a:pt x="12" y="87"/>
                    </a:cubicBezTo>
                    <a:cubicBezTo>
                      <a:pt x="12" y="88"/>
                      <a:pt x="19" y="89"/>
                      <a:pt x="20" y="89"/>
                    </a:cubicBezTo>
                    <a:cubicBezTo>
                      <a:pt x="22" y="89"/>
                      <a:pt x="25" y="91"/>
                      <a:pt x="28" y="92"/>
                    </a:cubicBezTo>
                    <a:cubicBezTo>
                      <a:pt x="28" y="92"/>
                      <a:pt x="36" y="91"/>
                      <a:pt x="41" y="91"/>
                    </a:cubicBezTo>
                    <a:cubicBezTo>
                      <a:pt x="40" y="93"/>
                      <a:pt x="40" y="96"/>
                      <a:pt x="42" y="96"/>
                    </a:cubicBezTo>
                    <a:cubicBezTo>
                      <a:pt x="43" y="96"/>
                      <a:pt x="44" y="96"/>
                      <a:pt x="44" y="96"/>
                    </a:cubicBezTo>
                    <a:cubicBezTo>
                      <a:pt x="48" y="92"/>
                      <a:pt x="54" y="96"/>
                      <a:pt x="54" y="84"/>
                    </a:cubicBezTo>
                    <a:cubicBezTo>
                      <a:pt x="54" y="81"/>
                      <a:pt x="64" y="72"/>
                      <a:pt x="64" y="68"/>
                    </a:cubicBezTo>
                    <a:cubicBezTo>
                      <a:pt x="64" y="65"/>
                      <a:pt x="62" y="63"/>
                      <a:pt x="61" y="6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9" name="Freeform 355"/>
              <p:cNvSpPr>
                <a:spLocks/>
              </p:cNvSpPr>
              <p:nvPr/>
            </p:nvSpPr>
            <p:spPr bwMode="auto">
              <a:xfrm>
                <a:off x="4468" y="2016"/>
                <a:ext cx="2" cy="5"/>
              </a:xfrm>
              <a:custGeom>
                <a:avLst/>
                <a:gdLst>
                  <a:gd name="T0" fmla="*/ 1 w 1"/>
                  <a:gd name="T1" fmla="*/ 0 h 2"/>
                  <a:gd name="T2" fmla="*/ 1 w 1"/>
                  <a:gd name="T3" fmla="*/ 0 h 2"/>
                </a:gdLst>
                <a:ahLst/>
                <a:cxnLst>
                  <a:cxn ang="0">
                    <a:pos x="T0" y="T1"/>
                  </a:cxn>
                  <a:cxn ang="0">
                    <a:pos x="T2" y="T3"/>
                  </a:cxn>
                </a:cxnLst>
                <a:rect l="0" t="0" r="r" b="b"/>
                <a:pathLst>
                  <a:path w="1" h="2">
                    <a:moveTo>
                      <a:pt x="1" y="0"/>
                    </a:moveTo>
                    <a:cubicBezTo>
                      <a:pt x="0" y="2"/>
                      <a:pt x="1" y="0"/>
                      <a:pt x="1"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0" name="Freeform 356"/>
              <p:cNvSpPr>
                <a:spLocks/>
              </p:cNvSpPr>
              <p:nvPr/>
            </p:nvSpPr>
            <p:spPr bwMode="auto">
              <a:xfrm>
                <a:off x="1612" y="3150"/>
                <a:ext cx="80" cy="66"/>
              </a:xfrm>
              <a:custGeom>
                <a:avLst/>
                <a:gdLst>
                  <a:gd name="T0" fmla="*/ 11 w 34"/>
                  <a:gd name="T1" fmla="*/ 2 h 28"/>
                  <a:gd name="T2" fmla="*/ 7 w 34"/>
                  <a:gd name="T3" fmla="*/ 0 h 28"/>
                  <a:gd name="T4" fmla="*/ 5 w 34"/>
                  <a:gd name="T5" fmla="*/ 7 h 28"/>
                  <a:gd name="T6" fmla="*/ 2 w 34"/>
                  <a:gd name="T7" fmla="*/ 10 h 28"/>
                  <a:gd name="T8" fmla="*/ 7 w 34"/>
                  <a:gd name="T9" fmla="*/ 17 h 28"/>
                  <a:gd name="T10" fmla="*/ 14 w 34"/>
                  <a:gd name="T11" fmla="*/ 23 h 28"/>
                  <a:gd name="T12" fmla="*/ 19 w 34"/>
                  <a:gd name="T13" fmla="*/ 26 h 28"/>
                  <a:gd name="T14" fmla="*/ 29 w 34"/>
                  <a:gd name="T15" fmla="*/ 26 h 28"/>
                  <a:gd name="T16" fmla="*/ 34 w 34"/>
                  <a:gd name="T17" fmla="*/ 23 h 28"/>
                  <a:gd name="T18" fmla="*/ 11 w 34"/>
                  <a:gd name="T19"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8">
                    <a:moveTo>
                      <a:pt x="11" y="2"/>
                    </a:moveTo>
                    <a:cubicBezTo>
                      <a:pt x="7" y="0"/>
                      <a:pt x="7" y="0"/>
                      <a:pt x="7" y="0"/>
                    </a:cubicBezTo>
                    <a:cubicBezTo>
                      <a:pt x="5" y="7"/>
                      <a:pt x="5" y="7"/>
                      <a:pt x="5" y="7"/>
                    </a:cubicBezTo>
                    <a:cubicBezTo>
                      <a:pt x="5" y="8"/>
                      <a:pt x="0" y="10"/>
                      <a:pt x="2" y="10"/>
                    </a:cubicBezTo>
                    <a:cubicBezTo>
                      <a:pt x="2" y="11"/>
                      <a:pt x="7" y="16"/>
                      <a:pt x="7" y="17"/>
                    </a:cubicBezTo>
                    <a:cubicBezTo>
                      <a:pt x="7" y="18"/>
                      <a:pt x="14" y="20"/>
                      <a:pt x="14" y="23"/>
                    </a:cubicBezTo>
                    <a:cubicBezTo>
                      <a:pt x="14" y="28"/>
                      <a:pt x="15" y="26"/>
                      <a:pt x="19" y="26"/>
                    </a:cubicBezTo>
                    <a:cubicBezTo>
                      <a:pt x="25" y="26"/>
                      <a:pt x="23" y="24"/>
                      <a:pt x="29" y="26"/>
                    </a:cubicBezTo>
                    <a:cubicBezTo>
                      <a:pt x="34" y="23"/>
                      <a:pt x="34" y="23"/>
                      <a:pt x="34" y="23"/>
                    </a:cubicBezTo>
                    <a:cubicBezTo>
                      <a:pt x="34" y="23"/>
                      <a:pt x="11" y="2"/>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1" name="Freeform 357"/>
              <p:cNvSpPr>
                <a:spLocks/>
              </p:cNvSpPr>
              <p:nvPr/>
            </p:nvSpPr>
            <p:spPr bwMode="auto">
              <a:xfrm>
                <a:off x="1754" y="2115"/>
                <a:ext cx="52" cy="43"/>
              </a:xfrm>
              <a:custGeom>
                <a:avLst/>
                <a:gdLst>
                  <a:gd name="T0" fmla="*/ 4 w 22"/>
                  <a:gd name="T1" fmla="*/ 4 h 18"/>
                  <a:gd name="T2" fmla="*/ 0 w 22"/>
                  <a:gd name="T3" fmla="*/ 13 h 18"/>
                  <a:gd name="T4" fmla="*/ 8 w 22"/>
                  <a:gd name="T5" fmla="*/ 17 h 18"/>
                  <a:gd name="T6" fmla="*/ 18 w 22"/>
                  <a:gd name="T7" fmla="*/ 13 h 18"/>
                  <a:gd name="T8" fmla="*/ 22 w 22"/>
                  <a:gd name="T9" fmla="*/ 6 h 18"/>
                  <a:gd name="T10" fmla="*/ 18 w 22"/>
                  <a:gd name="T11" fmla="*/ 6 h 18"/>
                  <a:gd name="T12" fmla="*/ 13 w 22"/>
                  <a:gd name="T13" fmla="*/ 4 h 18"/>
                  <a:gd name="T14" fmla="*/ 4 w 22"/>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8">
                    <a:moveTo>
                      <a:pt x="4" y="4"/>
                    </a:moveTo>
                    <a:cubicBezTo>
                      <a:pt x="4" y="5"/>
                      <a:pt x="0" y="12"/>
                      <a:pt x="0" y="13"/>
                    </a:cubicBezTo>
                    <a:cubicBezTo>
                      <a:pt x="5" y="13"/>
                      <a:pt x="4" y="17"/>
                      <a:pt x="8" y="17"/>
                    </a:cubicBezTo>
                    <a:cubicBezTo>
                      <a:pt x="15" y="17"/>
                      <a:pt x="17" y="18"/>
                      <a:pt x="18" y="13"/>
                    </a:cubicBezTo>
                    <a:cubicBezTo>
                      <a:pt x="22" y="6"/>
                      <a:pt x="22" y="6"/>
                      <a:pt x="22" y="6"/>
                    </a:cubicBezTo>
                    <a:cubicBezTo>
                      <a:pt x="18" y="6"/>
                      <a:pt x="18" y="6"/>
                      <a:pt x="18" y="6"/>
                    </a:cubicBezTo>
                    <a:cubicBezTo>
                      <a:pt x="16" y="5"/>
                      <a:pt x="16" y="4"/>
                      <a:pt x="13" y="4"/>
                    </a:cubicBezTo>
                    <a:cubicBezTo>
                      <a:pt x="9" y="4"/>
                      <a:pt x="4" y="0"/>
                      <a:pt x="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2" name="Freeform 358"/>
              <p:cNvSpPr>
                <a:spLocks/>
              </p:cNvSpPr>
              <p:nvPr/>
            </p:nvSpPr>
            <p:spPr bwMode="auto">
              <a:xfrm>
                <a:off x="764" y="1130"/>
                <a:ext cx="45" cy="38"/>
              </a:xfrm>
              <a:custGeom>
                <a:avLst/>
                <a:gdLst>
                  <a:gd name="T0" fmla="*/ 0 w 19"/>
                  <a:gd name="T1" fmla="*/ 0 h 16"/>
                  <a:gd name="T2" fmla="*/ 15 w 19"/>
                  <a:gd name="T3" fmla="*/ 16 h 16"/>
                  <a:gd name="T4" fmla="*/ 19 w 19"/>
                  <a:gd name="T5" fmla="*/ 16 h 16"/>
                  <a:gd name="T6" fmla="*/ 15 w 19"/>
                  <a:gd name="T7" fmla="*/ 8 h 16"/>
                  <a:gd name="T8" fmla="*/ 8 w 19"/>
                  <a:gd name="T9" fmla="*/ 1 h 16"/>
                  <a:gd name="T10" fmla="*/ 4 w 19"/>
                  <a:gd name="T11" fmla="*/ 0 h 16"/>
                  <a:gd name="T12" fmla="*/ 0 w 1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9" h="16">
                    <a:moveTo>
                      <a:pt x="0" y="0"/>
                    </a:moveTo>
                    <a:cubicBezTo>
                      <a:pt x="0" y="8"/>
                      <a:pt x="10" y="16"/>
                      <a:pt x="15" y="16"/>
                    </a:cubicBezTo>
                    <a:cubicBezTo>
                      <a:pt x="17" y="16"/>
                      <a:pt x="18" y="16"/>
                      <a:pt x="19" y="16"/>
                    </a:cubicBezTo>
                    <a:cubicBezTo>
                      <a:pt x="18" y="13"/>
                      <a:pt x="15" y="11"/>
                      <a:pt x="15" y="8"/>
                    </a:cubicBezTo>
                    <a:cubicBezTo>
                      <a:pt x="14" y="8"/>
                      <a:pt x="8" y="4"/>
                      <a:pt x="8" y="1"/>
                    </a:cubicBezTo>
                    <a:cubicBezTo>
                      <a:pt x="6" y="1"/>
                      <a:pt x="5" y="2"/>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3" name="Freeform 359"/>
              <p:cNvSpPr>
                <a:spLocks/>
              </p:cNvSpPr>
              <p:nvPr/>
            </p:nvSpPr>
            <p:spPr bwMode="auto">
              <a:xfrm>
                <a:off x="740" y="1064"/>
                <a:ext cx="22" cy="45"/>
              </a:xfrm>
              <a:custGeom>
                <a:avLst/>
                <a:gdLst>
                  <a:gd name="T0" fmla="*/ 0 w 9"/>
                  <a:gd name="T1" fmla="*/ 0 h 19"/>
                  <a:gd name="T2" fmla="*/ 0 w 9"/>
                  <a:gd name="T3" fmla="*/ 9 h 19"/>
                  <a:gd name="T4" fmla="*/ 4 w 9"/>
                  <a:gd name="T5" fmla="*/ 19 h 19"/>
                  <a:gd name="T6" fmla="*/ 5 w 9"/>
                  <a:gd name="T7" fmla="*/ 17 h 19"/>
                  <a:gd name="T8" fmla="*/ 9 w 9"/>
                  <a:gd name="T9" fmla="*/ 4 h 19"/>
                  <a:gd name="T10" fmla="*/ 9 w 9"/>
                  <a:gd name="T11" fmla="*/ 2 h 19"/>
                  <a:gd name="T12" fmla="*/ 4 w 9"/>
                  <a:gd name="T13" fmla="*/ 0 h 19"/>
                  <a:gd name="T14" fmla="*/ 0 w 9"/>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9">
                    <a:moveTo>
                      <a:pt x="0" y="0"/>
                    </a:moveTo>
                    <a:cubicBezTo>
                      <a:pt x="0" y="4"/>
                      <a:pt x="0" y="7"/>
                      <a:pt x="0" y="9"/>
                    </a:cubicBezTo>
                    <a:cubicBezTo>
                      <a:pt x="0" y="11"/>
                      <a:pt x="2" y="16"/>
                      <a:pt x="4" y="19"/>
                    </a:cubicBezTo>
                    <a:cubicBezTo>
                      <a:pt x="4" y="19"/>
                      <a:pt x="4" y="17"/>
                      <a:pt x="5" y="17"/>
                    </a:cubicBezTo>
                    <a:cubicBezTo>
                      <a:pt x="9" y="4"/>
                      <a:pt x="9" y="4"/>
                      <a:pt x="9" y="4"/>
                    </a:cubicBezTo>
                    <a:cubicBezTo>
                      <a:pt x="9" y="2"/>
                      <a:pt x="9" y="2"/>
                      <a:pt x="9" y="2"/>
                    </a:cubicBezTo>
                    <a:cubicBezTo>
                      <a:pt x="6" y="2"/>
                      <a:pt x="5" y="1"/>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4" name="Freeform 360"/>
              <p:cNvSpPr>
                <a:spLocks/>
              </p:cNvSpPr>
              <p:nvPr/>
            </p:nvSpPr>
            <p:spPr bwMode="auto">
              <a:xfrm>
                <a:off x="1494" y="854"/>
                <a:ext cx="76" cy="42"/>
              </a:xfrm>
              <a:custGeom>
                <a:avLst/>
                <a:gdLst>
                  <a:gd name="T0" fmla="*/ 32 w 32"/>
                  <a:gd name="T1" fmla="*/ 18 h 18"/>
                  <a:gd name="T2" fmla="*/ 32 w 32"/>
                  <a:gd name="T3" fmla="*/ 14 h 18"/>
                  <a:gd name="T4" fmla="*/ 28 w 32"/>
                  <a:gd name="T5" fmla="*/ 13 h 18"/>
                  <a:gd name="T6" fmla="*/ 30 w 32"/>
                  <a:gd name="T7" fmla="*/ 11 h 18"/>
                  <a:gd name="T8" fmla="*/ 16 w 32"/>
                  <a:gd name="T9" fmla="*/ 0 h 18"/>
                  <a:gd name="T10" fmla="*/ 0 w 32"/>
                  <a:gd name="T11" fmla="*/ 14 h 18"/>
                  <a:gd name="T12" fmla="*/ 8 w 32"/>
                  <a:gd name="T13" fmla="*/ 18 h 18"/>
                  <a:gd name="T14" fmla="*/ 19 w 32"/>
                  <a:gd name="T15" fmla="*/ 13 h 18"/>
                  <a:gd name="T16" fmla="*/ 27 w 32"/>
                  <a:gd name="T17" fmla="*/ 18 h 18"/>
                  <a:gd name="T18" fmla="*/ 32 w 32"/>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8">
                    <a:moveTo>
                      <a:pt x="32" y="18"/>
                    </a:moveTo>
                    <a:cubicBezTo>
                      <a:pt x="32" y="14"/>
                      <a:pt x="32" y="14"/>
                      <a:pt x="32" y="14"/>
                    </a:cubicBezTo>
                    <a:cubicBezTo>
                      <a:pt x="31" y="14"/>
                      <a:pt x="29" y="14"/>
                      <a:pt x="28" y="13"/>
                    </a:cubicBezTo>
                    <a:cubicBezTo>
                      <a:pt x="28" y="12"/>
                      <a:pt x="29" y="11"/>
                      <a:pt x="30" y="11"/>
                    </a:cubicBezTo>
                    <a:cubicBezTo>
                      <a:pt x="25" y="6"/>
                      <a:pt x="19" y="5"/>
                      <a:pt x="16" y="0"/>
                    </a:cubicBezTo>
                    <a:cubicBezTo>
                      <a:pt x="11" y="2"/>
                      <a:pt x="3" y="11"/>
                      <a:pt x="0" y="14"/>
                    </a:cubicBezTo>
                    <a:cubicBezTo>
                      <a:pt x="0" y="16"/>
                      <a:pt x="5" y="18"/>
                      <a:pt x="8" y="18"/>
                    </a:cubicBezTo>
                    <a:cubicBezTo>
                      <a:pt x="13" y="18"/>
                      <a:pt x="13" y="13"/>
                      <a:pt x="19" y="13"/>
                    </a:cubicBezTo>
                    <a:cubicBezTo>
                      <a:pt x="22" y="13"/>
                      <a:pt x="24" y="17"/>
                      <a:pt x="27" y="18"/>
                    </a:cubicBezTo>
                    <a:lnTo>
                      <a:pt x="32" y="18"/>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5" name="Freeform 361"/>
              <p:cNvSpPr>
                <a:spLocks/>
              </p:cNvSpPr>
              <p:nvPr/>
            </p:nvSpPr>
            <p:spPr bwMode="auto">
              <a:xfrm>
                <a:off x="1610" y="861"/>
                <a:ext cx="35" cy="19"/>
              </a:xfrm>
              <a:custGeom>
                <a:avLst/>
                <a:gdLst>
                  <a:gd name="T0" fmla="*/ 0 w 15"/>
                  <a:gd name="T1" fmla="*/ 5 h 8"/>
                  <a:gd name="T2" fmla="*/ 6 w 15"/>
                  <a:gd name="T3" fmla="*/ 8 h 8"/>
                  <a:gd name="T4" fmla="*/ 15 w 15"/>
                  <a:gd name="T5" fmla="*/ 0 h 8"/>
                  <a:gd name="T6" fmla="*/ 0 w 15"/>
                  <a:gd name="T7" fmla="*/ 5 h 8"/>
                </a:gdLst>
                <a:ahLst/>
                <a:cxnLst>
                  <a:cxn ang="0">
                    <a:pos x="T0" y="T1"/>
                  </a:cxn>
                  <a:cxn ang="0">
                    <a:pos x="T2" y="T3"/>
                  </a:cxn>
                  <a:cxn ang="0">
                    <a:pos x="T4" y="T5"/>
                  </a:cxn>
                  <a:cxn ang="0">
                    <a:pos x="T6" y="T7"/>
                  </a:cxn>
                </a:cxnLst>
                <a:rect l="0" t="0" r="r" b="b"/>
                <a:pathLst>
                  <a:path w="15" h="8">
                    <a:moveTo>
                      <a:pt x="0" y="5"/>
                    </a:moveTo>
                    <a:cubicBezTo>
                      <a:pt x="3" y="6"/>
                      <a:pt x="4" y="8"/>
                      <a:pt x="6" y="8"/>
                    </a:cubicBezTo>
                    <a:cubicBezTo>
                      <a:pt x="12" y="8"/>
                      <a:pt x="14" y="5"/>
                      <a:pt x="15" y="0"/>
                    </a:cubicBezTo>
                    <a:cubicBezTo>
                      <a:pt x="9" y="0"/>
                      <a:pt x="1" y="2"/>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6" name="Freeform 362"/>
              <p:cNvSpPr>
                <a:spLocks/>
              </p:cNvSpPr>
              <p:nvPr/>
            </p:nvSpPr>
            <p:spPr bwMode="auto">
              <a:xfrm>
                <a:off x="1650" y="809"/>
                <a:ext cx="31" cy="19"/>
              </a:xfrm>
              <a:custGeom>
                <a:avLst/>
                <a:gdLst>
                  <a:gd name="T0" fmla="*/ 13 w 13"/>
                  <a:gd name="T1" fmla="*/ 3 h 8"/>
                  <a:gd name="T2" fmla="*/ 13 w 13"/>
                  <a:gd name="T3" fmla="*/ 0 h 8"/>
                  <a:gd name="T4" fmla="*/ 0 w 13"/>
                  <a:gd name="T5" fmla="*/ 7 h 8"/>
                  <a:gd name="T6" fmla="*/ 4 w 13"/>
                  <a:gd name="T7" fmla="*/ 7 h 8"/>
                  <a:gd name="T8" fmla="*/ 13 w 13"/>
                  <a:gd name="T9" fmla="*/ 3 h 8"/>
                </a:gdLst>
                <a:ahLst/>
                <a:cxnLst>
                  <a:cxn ang="0">
                    <a:pos x="T0" y="T1"/>
                  </a:cxn>
                  <a:cxn ang="0">
                    <a:pos x="T2" y="T3"/>
                  </a:cxn>
                  <a:cxn ang="0">
                    <a:pos x="T4" y="T5"/>
                  </a:cxn>
                  <a:cxn ang="0">
                    <a:pos x="T6" y="T7"/>
                  </a:cxn>
                  <a:cxn ang="0">
                    <a:pos x="T8" y="T9"/>
                  </a:cxn>
                </a:cxnLst>
                <a:rect l="0" t="0" r="r" b="b"/>
                <a:pathLst>
                  <a:path w="13" h="8">
                    <a:moveTo>
                      <a:pt x="13" y="3"/>
                    </a:moveTo>
                    <a:cubicBezTo>
                      <a:pt x="13" y="0"/>
                      <a:pt x="13" y="0"/>
                      <a:pt x="13" y="0"/>
                    </a:cubicBezTo>
                    <a:cubicBezTo>
                      <a:pt x="11" y="0"/>
                      <a:pt x="3" y="2"/>
                      <a:pt x="0" y="7"/>
                    </a:cubicBezTo>
                    <a:cubicBezTo>
                      <a:pt x="2" y="8"/>
                      <a:pt x="3" y="7"/>
                      <a:pt x="4" y="7"/>
                    </a:cubicBezTo>
                    <a:cubicBezTo>
                      <a:pt x="7" y="7"/>
                      <a:pt x="10" y="6"/>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7" name="Freeform 363"/>
              <p:cNvSpPr>
                <a:spLocks/>
              </p:cNvSpPr>
              <p:nvPr/>
            </p:nvSpPr>
            <p:spPr bwMode="auto">
              <a:xfrm>
                <a:off x="1496" y="717"/>
                <a:ext cx="71" cy="30"/>
              </a:xfrm>
              <a:custGeom>
                <a:avLst/>
                <a:gdLst>
                  <a:gd name="T0" fmla="*/ 30 w 30"/>
                  <a:gd name="T1" fmla="*/ 0 h 13"/>
                  <a:gd name="T2" fmla="*/ 17 w 30"/>
                  <a:gd name="T3" fmla="*/ 0 h 13"/>
                  <a:gd name="T4" fmla="*/ 0 w 30"/>
                  <a:gd name="T5" fmla="*/ 11 h 13"/>
                  <a:gd name="T6" fmla="*/ 3 w 30"/>
                  <a:gd name="T7" fmla="*/ 13 h 13"/>
                  <a:gd name="T8" fmla="*/ 11 w 30"/>
                  <a:gd name="T9" fmla="*/ 9 h 13"/>
                  <a:gd name="T10" fmla="*/ 15 w 30"/>
                  <a:gd name="T11" fmla="*/ 9 h 13"/>
                  <a:gd name="T12" fmla="*/ 30 w 3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30" y="0"/>
                    </a:moveTo>
                    <a:cubicBezTo>
                      <a:pt x="25" y="0"/>
                      <a:pt x="22" y="0"/>
                      <a:pt x="17" y="0"/>
                    </a:cubicBezTo>
                    <a:cubicBezTo>
                      <a:pt x="13" y="0"/>
                      <a:pt x="0" y="4"/>
                      <a:pt x="0" y="11"/>
                    </a:cubicBezTo>
                    <a:cubicBezTo>
                      <a:pt x="0" y="12"/>
                      <a:pt x="2" y="13"/>
                      <a:pt x="3" y="13"/>
                    </a:cubicBezTo>
                    <a:cubicBezTo>
                      <a:pt x="6" y="13"/>
                      <a:pt x="10" y="9"/>
                      <a:pt x="11" y="9"/>
                    </a:cubicBezTo>
                    <a:cubicBezTo>
                      <a:pt x="12" y="9"/>
                      <a:pt x="15" y="9"/>
                      <a:pt x="15" y="9"/>
                    </a:cubicBezTo>
                    <a:cubicBezTo>
                      <a:pt x="20" y="9"/>
                      <a:pt x="29" y="4"/>
                      <a:pt x="3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8" name="Freeform 364"/>
              <p:cNvSpPr>
                <a:spLocks/>
              </p:cNvSpPr>
              <p:nvPr/>
            </p:nvSpPr>
            <p:spPr bwMode="auto">
              <a:xfrm>
                <a:off x="1418" y="719"/>
                <a:ext cx="69" cy="40"/>
              </a:xfrm>
              <a:custGeom>
                <a:avLst/>
                <a:gdLst>
                  <a:gd name="T0" fmla="*/ 29 w 29"/>
                  <a:gd name="T1" fmla="*/ 0 h 17"/>
                  <a:gd name="T2" fmla="*/ 27 w 29"/>
                  <a:gd name="T3" fmla="*/ 0 h 17"/>
                  <a:gd name="T4" fmla="*/ 22 w 29"/>
                  <a:gd name="T5" fmla="*/ 3 h 17"/>
                  <a:gd name="T6" fmla="*/ 19 w 29"/>
                  <a:gd name="T7" fmla="*/ 0 h 17"/>
                  <a:gd name="T8" fmla="*/ 8 w 29"/>
                  <a:gd name="T9" fmla="*/ 5 h 17"/>
                  <a:gd name="T10" fmla="*/ 3 w 29"/>
                  <a:gd name="T11" fmla="*/ 5 h 17"/>
                  <a:gd name="T12" fmla="*/ 0 w 29"/>
                  <a:gd name="T13" fmla="*/ 9 h 17"/>
                  <a:gd name="T14" fmla="*/ 0 w 29"/>
                  <a:gd name="T15" fmla="*/ 11 h 17"/>
                  <a:gd name="T16" fmla="*/ 7 w 29"/>
                  <a:gd name="T17" fmla="*/ 13 h 17"/>
                  <a:gd name="T18" fmla="*/ 8 w 29"/>
                  <a:gd name="T19" fmla="*/ 17 h 17"/>
                  <a:gd name="T20" fmla="*/ 16 w 29"/>
                  <a:gd name="T21" fmla="*/ 15 h 17"/>
                  <a:gd name="T22" fmla="*/ 26 w 29"/>
                  <a:gd name="T23" fmla="*/ 11 h 17"/>
                  <a:gd name="T24" fmla="*/ 25 w 29"/>
                  <a:gd name="T25" fmla="*/ 5 h 17"/>
                  <a:gd name="T26" fmla="*/ 29 w 29"/>
                  <a:gd name="T2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7">
                    <a:moveTo>
                      <a:pt x="29" y="0"/>
                    </a:moveTo>
                    <a:cubicBezTo>
                      <a:pt x="27" y="0"/>
                      <a:pt x="27" y="0"/>
                      <a:pt x="27" y="0"/>
                    </a:cubicBezTo>
                    <a:cubicBezTo>
                      <a:pt x="27" y="1"/>
                      <a:pt x="23" y="3"/>
                      <a:pt x="22" y="3"/>
                    </a:cubicBezTo>
                    <a:cubicBezTo>
                      <a:pt x="21" y="3"/>
                      <a:pt x="19" y="2"/>
                      <a:pt x="19" y="0"/>
                    </a:cubicBezTo>
                    <a:cubicBezTo>
                      <a:pt x="15" y="3"/>
                      <a:pt x="12" y="5"/>
                      <a:pt x="8" y="5"/>
                    </a:cubicBezTo>
                    <a:cubicBezTo>
                      <a:pt x="7" y="5"/>
                      <a:pt x="5" y="5"/>
                      <a:pt x="3" y="5"/>
                    </a:cubicBezTo>
                    <a:cubicBezTo>
                      <a:pt x="2" y="5"/>
                      <a:pt x="2" y="8"/>
                      <a:pt x="0" y="9"/>
                    </a:cubicBezTo>
                    <a:cubicBezTo>
                      <a:pt x="0" y="11"/>
                      <a:pt x="0" y="11"/>
                      <a:pt x="0" y="11"/>
                    </a:cubicBezTo>
                    <a:cubicBezTo>
                      <a:pt x="2" y="12"/>
                      <a:pt x="4" y="12"/>
                      <a:pt x="7" y="13"/>
                    </a:cubicBezTo>
                    <a:cubicBezTo>
                      <a:pt x="7" y="15"/>
                      <a:pt x="7" y="17"/>
                      <a:pt x="8" y="17"/>
                    </a:cubicBezTo>
                    <a:cubicBezTo>
                      <a:pt x="11" y="17"/>
                      <a:pt x="12" y="15"/>
                      <a:pt x="16" y="15"/>
                    </a:cubicBezTo>
                    <a:cubicBezTo>
                      <a:pt x="19" y="15"/>
                      <a:pt x="22" y="13"/>
                      <a:pt x="26" y="11"/>
                    </a:cubicBezTo>
                    <a:cubicBezTo>
                      <a:pt x="26" y="9"/>
                      <a:pt x="25" y="8"/>
                      <a:pt x="25" y="5"/>
                    </a:cubicBezTo>
                    <a:cubicBezTo>
                      <a:pt x="27" y="5"/>
                      <a:pt x="29" y="3"/>
                      <a:pt x="2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9" name="Freeform 365"/>
              <p:cNvSpPr>
                <a:spLocks/>
              </p:cNvSpPr>
              <p:nvPr/>
            </p:nvSpPr>
            <p:spPr bwMode="auto">
              <a:xfrm>
                <a:off x="1144" y="707"/>
                <a:ext cx="140" cy="59"/>
              </a:xfrm>
              <a:custGeom>
                <a:avLst/>
                <a:gdLst>
                  <a:gd name="T0" fmla="*/ 8 w 59"/>
                  <a:gd name="T1" fmla="*/ 25 h 25"/>
                  <a:gd name="T2" fmla="*/ 33 w 59"/>
                  <a:gd name="T3" fmla="*/ 16 h 25"/>
                  <a:gd name="T4" fmla="*/ 59 w 59"/>
                  <a:gd name="T5" fmla="*/ 5 h 25"/>
                  <a:gd name="T6" fmla="*/ 29 w 59"/>
                  <a:gd name="T7" fmla="*/ 0 h 25"/>
                  <a:gd name="T8" fmla="*/ 20 w 59"/>
                  <a:gd name="T9" fmla="*/ 0 h 25"/>
                  <a:gd name="T10" fmla="*/ 0 w 59"/>
                  <a:gd name="T11" fmla="*/ 20 h 25"/>
                  <a:gd name="T12" fmla="*/ 8 w 59"/>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59" h="25">
                    <a:moveTo>
                      <a:pt x="8" y="25"/>
                    </a:moveTo>
                    <a:cubicBezTo>
                      <a:pt x="17" y="25"/>
                      <a:pt x="25" y="18"/>
                      <a:pt x="33" y="16"/>
                    </a:cubicBezTo>
                    <a:cubicBezTo>
                      <a:pt x="38" y="14"/>
                      <a:pt x="57" y="10"/>
                      <a:pt x="59" y="5"/>
                    </a:cubicBezTo>
                    <a:cubicBezTo>
                      <a:pt x="47" y="3"/>
                      <a:pt x="41" y="0"/>
                      <a:pt x="29" y="0"/>
                    </a:cubicBezTo>
                    <a:cubicBezTo>
                      <a:pt x="25" y="0"/>
                      <a:pt x="23" y="4"/>
                      <a:pt x="20" y="0"/>
                    </a:cubicBezTo>
                    <a:cubicBezTo>
                      <a:pt x="20" y="14"/>
                      <a:pt x="0" y="8"/>
                      <a:pt x="0" y="20"/>
                    </a:cubicBezTo>
                    <a:cubicBezTo>
                      <a:pt x="0" y="25"/>
                      <a:pt x="5" y="25"/>
                      <a:pt x="8" y="2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0" name="Freeform 366"/>
              <p:cNvSpPr>
                <a:spLocks/>
              </p:cNvSpPr>
              <p:nvPr/>
            </p:nvSpPr>
            <p:spPr bwMode="auto">
              <a:xfrm>
                <a:off x="1199" y="729"/>
                <a:ext cx="196" cy="85"/>
              </a:xfrm>
              <a:custGeom>
                <a:avLst/>
                <a:gdLst>
                  <a:gd name="T0" fmla="*/ 30 w 83"/>
                  <a:gd name="T1" fmla="*/ 32 h 36"/>
                  <a:gd name="T2" fmla="*/ 50 w 83"/>
                  <a:gd name="T3" fmla="*/ 27 h 36"/>
                  <a:gd name="T4" fmla="*/ 61 w 83"/>
                  <a:gd name="T5" fmla="*/ 30 h 36"/>
                  <a:gd name="T6" fmla="*/ 70 w 83"/>
                  <a:gd name="T7" fmla="*/ 24 h 36"/>
                  <a:gd name="T8" fmla="*/ 83 w 83"/>
                  <a:gd name="T9" fmla="*/ 24 h 36"/>
                  <a:gd name="T10" fmla="*/ 83 w 83"/>
                  <a:gd name="T11" fmla="*/ 22 h 36"/>
                  <a:gd name="T12" fmla="*/ 75 w 83"/>
                  <a:gd name="T13" fmla="*/ 18 h 36"/>
                  <a:gd name="T14" fmla="*/ 79 w 83"/>
                  <a:gd name="T15" fmla="*/ 7 h 36"/>
                  <a:gd name="T16" fmla="*/ 78 w 83"/>
                  <a:gd name="T17" fmla="*/ 0 h 36"/>
                  <a:gd name="T18" fmla="*/ 70 w 83"/>
                  <a:gd name="T19" fmla="*/ 0 h 36"/>
                  <a:gd name="T20" fmla="*/ 67 w 83"/>
                  <a:gd name="T21" fmla="*/ 2 h 36"/>
                  <a:gd name="T22" fmla="*/ 63 w 83"/>
                  <a:gd name="T23" fmla="*/ 11 h 36"/>
                  <a:gd name="T24" fmla="*/ 61 w 83"/>
                  <a:gd name="T25" fmla="*/ 3 h 36"/>
                  <a:gd name="T26" fmla="*/ 49 w 83"/>
                  <a:gd name="T27" fmla="*/ 9 h 36"/>
                  <a:gd name="T28" fmla="*/ 46 w 83"/>
                  <a:gd name="T29" fmla="*/ 9 h 36"/>
                  <a:gd name="T30" fmla="*/ 45 w 83"/>
                  <a:gd name="T31" fmla="*/ 2 h 36"/>
                  <a:gd name="T32" fmla="*/ 36 w 83"/>
                  <a:gd name="T33" fmla="*/ 7 h 36"/>
                  <a:gd name="T34" fmla="*/ 38 w 83"/>
                  <a:gd name="T35" fmla="*/ 0 h 36"/>
                  <a:gd name="T36" fmla="*/ 6 w 83"/>
                  <a:gd name="T37" fmla="*/ 11 h 36"/>
                  <a:gd name="T38" fmla="*/ 6 w 83"/>
                  <a:gd name="T39" fmla="*/ 12 h 36"/>
                  <a:gd name="T40" fmla="*/ 6 w 83"/>
                  <a:gd name="T41" fmla="*/ 16 h 36"/>
                  <a:gd name="T42" fmla="*/ 22 w 83"/>
                  <a:gd name="T43" fmla="*/ 13 h 36"/>
                  <a:gd name="T44" fmla="*/ 3 w 83"/>
                  <a:gd name="T45" fmla="*/ 19 h 36"/>
                  <a:gd name="T46" fmla="*/ 15 w 83"/>
                  <a:gd name="T47" fmla="*/ 20 h 36"/>
                  <a:gd name="T48" fmla="*/ 28 w 83"/>
                  <a:gd name="T49" fmla="*/ 22 h 36"/>
                  <a:gd name="T50" fmla="*/ 12 w 83"/>
                  <a:gd name="T51" fmla="*/ 22 h 36"/>
                  <a:gd name="T52" fmla="*/ 0 w 83"/>
                  <a:gd name="T53" fmla="*/ 24 h 36"/>
                  <a:gd name="T54" fmla="*/ 12 w 83"/>
                  <a:gd name="T55" fmla="*/ 29 h 36"/>
                  <a:gd name="T56" fmla="*/ 12 w 83"/>
                  <a:gd name="T57" fmla="*/ 32 h 36"/>
                  <a:gd name="T58" fmla="*/ 30 w 83"/>
                  <a:gd name="T59"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 h="36">
                    <a:moveTo>
                      <a:pt x="30" y="32"/>
                    </a:moveTo>
                    <a:cubicBezTo>
                      <a:pt x="32" y="31"/>
                      <a:pt x="49" y="27"/>
                      <a:pt x="50" y="27"/>
                    </a:cubicBezTo>
                    <a:cubicBezTo>
                      <a:pt x="53" y="27"/>
                      <a:pt x="55" y="30"/>
                      <a:pt x="61" y="30"/>
                    </a:cubicBezTo>
                    <a:cubicBezTo>
                      <a:pt x="66" y="30"/>
                      <a:pt x="67" y="24"/>
                      <a:pt x="70" y="24"/>
                    </a:cubicBezTo>
                    <a:cubicBezTo>
                      <a:pt x="76" y="24"/>
                      <a:pt x="75" y="27"/>
                      <a:pt x="83" y="24"/>
                    </a:cubicBezTo>
                    <a:cubicBezTo>
                      <a:pt x="83" y="22"/>
                      <a:pt x="83" y="22"/>
                      <a:pt x="83" y="22"/>
                    </a:cubicBezTo>
                    <a:cubicBezTo>
                      <a:pt x="80" y="19"/>
                      <a:pt x="78" y="19"/>
                      <a:pt x="75" y="18"/>
                    </a:cubicBezTo>
                    <a:cubicBezTo>
                      <a:pt x="76" y="16"/>
                      <a:pt x="79" y="10"/>
                      <a:pt x="79" y="7"/>
                    </a:cubicBezTo>
                    <a:cubicBezTo>
                      <a:pt x="79" y="5"/>
                      <a:pt x="79" y="3"/>
                      <a:pt x="78" y="0"/>
                    </a:cubicBezTo>
                    <a:cubicBezTo>
                      <a:pt x="75" y="1"/>
                      <a:pt x="73" y="0"/>
                      <a:pt x="70" y="0"/>
                    </a:cubicBezTo>
                    <a:cubicBezTo>
                      <a:pt x="69" y="0"/>
                      <a:pt x="67" y="1"/>
                      <a:pt x="67" y="2"/>
                    </a:cubicBezTo>
                    <a:cubicBezTo>
                      <a:pt x="67" y="7"/>
                      <a:pt x="67" y="8"/>
                      <a:pt x="63" y="11"/>
                    </a:cubicBezTo>
                    <a:cubicBezTo>
                      <a:pt x="61" y="9"/>
                      <a:pt x="61" y="7"/>
                      <a:pt x="61" y="3"/>
                    </a:cubicBezTo>
                    <a:cubicBezTo>
                      <a:pt x="49" y="9"/>
                      <a:pt x="49" y="9"/>
                      <a:pt x="49" y="9"/>
                    </a:cubicBezTo>
                    <a:cubicBezTo>
                      <a:pt x="46" y="9"/>
                      <a:pt x="46" y="9"/>
                      <a:pt x="46" y="9"/>
                    </a:cubicBezTo>
                    <a:cubicBezTo>
                      <a:pt x="45" y="7"/>
                      <a:pt x="47" y="5"/>
                      <a:pt x="45" y="2"/>
                    </a:cubicBezTo>
                    <a:cubicBezTo>
                      <a:pt x="43" y="4"/>
                      <a:pt x="42" y="7"/>
                      <a:pt x="36" y="7"/>
                    </a:cubicBezTo>
                    <a:cubicBezTo>
                      <a:pt x="34" y="7"/>
                      <a:pt x="38" y="1"/>
                      <a:pt x="38" y="0"/>
                    </a:cubicBezTo>
                    <a:cubicBezTo>
                      <a:pt x="6" y="11"/>
                      <a:pt x="6" y="11"/>
                      <a:pt x="6" y="11"/>
                    </a:cubicBezTo>
                    <a:cubicBezTo>
                      <a:pt x="6" y="12"/>
                      <a:pt x="6" y="12"/>
                      <a:pt x="6" y="12"/>
                    </a:cubicBezTo>
                    <a:cubicBezTo>
                      <a:pt x="6" y="12"/>
                      <a:pt x="6" y="16"/>
                      <a:pt x="6" y="16"/>
                    </a:cubicBezTo>
                    <a:cubicBezTo>
                      <a:pt x="11" y="16"/>
                      <a:pt x="18" y="11"/>
                      <a:pt x="22" y="13"/>
                    </a:cubicBezTo>
                    <a:cubicBezTo>
                      <a:pt x="18" y="17"/>
                      <a:pt x="7" y="17"/>
                      <a:pt x="3" y="19"/>
                    </a:cubicBezTo>
                    <a:cubicBezTo>
                      <a:pt x="15" y="20"/>
                      <a:pt x="15" y="20"/>
                      <a:pt x="15" y="20"/>
                    </a:cubicBezTo>
                    <a:cubicBezTo>
                      <a:pt x="28" y="22"/>
                      <a:pt x="28" y="22"/>
                      <a:pt x="28" y="22"/>
                    </a:cubicBezTo>
                    <a:cubicBezTo>
                      <a:pt x="22" y="24"/>
                      <a:pt x="19" y="22"/>
                      <a:pt x="12" y="22"/>
                    </a:cubicBezTo>
                    <a:cubicBezTo>
                      <a:pt x="7" y="22"/>
                      <a:pt x="4" y="23"/>
                      <a:pt x="0" y="24"/>
                    </a:cubicBezTo>
                    <a:cubicBezTo>
                      <a:pt x="2" y="27"/>
                      <a:pt x="6" y="29"/>
                      <a:pt x="12" y="29"/>
                    </a:cubicBezTo>
                    <a:cubicBezTo>
                      <a:pt x="12" y="32"/>
                      <a:pt x="12" y="32"/>
                      <a:pt x="12" y="32"/>
                    </a:cubicBezTo>
                    <a:cubicBezTo>
                      <a:pt x="17" y="36"/>
                      <a:pt x="23" y="32"/>
                      <a:pt x="30" y="3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1" name="Freeform 367"/>
              <p:cNvSpPr>
                <a:spLocks/>
              </p:cNvSpPr>
              <p:nvPr/>
            </p:nvSpPr>
            <p:spPr bwMode="auto">
              <a:xfrm>
                <a:off x="1735" y="1109"/>
                <a:ext cx="92" cy="99"/>
              </a:xfrm>
              <a:custGeom>
                <a:avLst/>
                <a:gdLst>
                  <a:gd name="T0" fmla="*/ 35 w 39"/>
                  <a:gd name="T1" fmla="*/ 24 h 42"/>
                  <a:gd name="T2" fmla="*/ 38 w 39"/>
                  <a:gd name="T3" fmla="*/ 20 h 42"/>
                  <a:gd name="T4" fmla="*/ 24 w 39"/>
                  <a:gd name="T5" fmla="*/ 17 h 42"/>
                  <a:gd name="T6" fmla="*/ 26 w 39"/>
                  <a:gd name="T7" fmla="*/ 12 h 42"/>
                  <a:gd name="T8" fmla="*/ 21 w 39"/>
                  <a:gd name="T9" fmla="*/ 12 h 42"/>
                  <a:gd name="T10" fmla="*/ 28 w 39"/>
                  <a:gd name="T11" fmla="*/ 2 h 42"/>
                  <a:gd name="T12" fmla="*/ 20 w 39"/>
                  <a:gd name="T13" fmla="*/ 8 h 42"/>
                  <a:gd name="T14" fmla="*/ 11 w 39"/>
                  <a:gd name="T15" fmla="*/ 22 h 42"/>
                  <a:gd name="T16" fmla="*/ 0 w 39"/>
                  <a:gd name="T17" fmla="*/ 32 h 42"/>
                  <a:gd name="T18" fmla="*/ 2 w 39"/>
                  <a:gd name="T19" fmla="*/ 35 h 42"/>
                  <a:gd name="T20" fmla="*/ 23 w 39"/>
                  <a:gd name="T21" fmla="*/ 35 h 42"/>
                  <a:gd name="T22" fmla="*/ 20 w 39"/>
                  <a:gd name="T23" fmla="*/ 37 h 42"/>
                  <a:gd name="T24" fmla="*/ 21 w 39"/>
                  <a:gd name="T25" fmla="*/ 42 h 42"/>
                  <a:gd name="T26" fmla="*/ 39 w 39"/>
                  <a:gd name="T27" fmla="*/ 29 h 42"/>
                  <a:gd name="T28" fmla="*/ 35 w 39"/>
                  <a:gd name="T29"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42">
                    <a:moveTo>
                      <a:pt x="35" y="24"/>
                    </a:moveTo>
                    <a:cubicBezTo>
                      <a:pt x="35" y="24"/>
                      <a:pt x="37" y="21"/>
                      <a:pt x="38" y="20"/>
                    </a:cubicBezTo>
                    <a:cubicBezTo>
                      <a:pt x="38" y="20"/>
                      <a:pt x="24" y="18"/>
                      <a:pt x="24" y="17"/>
                    </a:cubicBezTo>
                    <a:cubicBezTo>
                      <a:pt x="24" y="15"/>
                      <a:pt x="26" y="14"/>
                      <a:pt x="26" y="12"/>
                    </a:cubicBezTo>
                    <a:cubicBezTo>
                      <a:pt x="24" y="13"/>
                      <a:pt x="23" y="14"/>
                      <a:pt x="21" y="12"/>
                    </a:cubicBezTo>
                    <a:cubicBezTo>
                      <a:pt x="24" y="12"/>
                      <a:pt x="28" y="6"/>
                      <a:pt x="28" y="2"/>
                    </a:cubicBezTo>
                    <a:cubicBezTo>
                      <a:pt x="28" y="0"/>
                      <a:pt x="21" y="8"/>
                      <a:pt x="20" y="8"/>
                    </a:cubicBezTo>
                    <a:cubicBezTo>
                      <a:pt x="14" y="8"/>
                      <a:pt x="15" y="18"/>
                      <a:pt x="11" y="22"/>
                    </a:cubicBezTo>
                    <a:cubicBezTo>
                      <a:pt x="8" y="25"/>
                      <a:pt x="0" y="30"/>
                      <a:pt x="0" y="32"/>
                    </a:cubicBezTo>
                    <a:cubicBezTo>
                      <a:pt x="0" y="33"/>
                      <a:pt x="1" y="35"/>
                      <a:pt x="2" y="35"/>
                    </a:cubicBezTo>
                    <a:cubicBezTo>
                      <a:pt x="6" y="35"/>
                      <a:pt x="15" y="35"/>
                      <a:pt x="23" y="35"/>
                    </a:cubicBezTo>
                    <a:cubicBezTo>
                      <a:pt x="22" y="36"/>
                      <a:pt x="21" y="37"/>
                      <a:pt x="20" y="37"/>
                    </a:cubicBezTo>
                    <a:cubicBezTo>
                      <a:pt x="21" y="42"/>
                      <a:pt x="21" y="42"/>
                      <a:pt x="21" y="42"/>
                    </a:cubicBezTo>
                    <a:cubicBezTo>
                      <a:pt x="28" y="35"/>
                      <a:pt x="31" y="33"/>
                      <a:pt x="39" y="29"/>
                    </a:cubicBezTo>
                    <a:cubicBezTo>
                      <a:pt x="38" y="27"/>
                      <a:pt x="35" y="26"/>
                      <a:pt x="35" y="2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2" name="Freeform 368"/>
              <p:cNvSpPr>
                <a:spLocks/>
              </p:cNvSpPr>
              <p:nvPr/>
            </p:nvSpPr>
            <p:spPr bwMode="auto">
              <a:xfrm>
                <a:off x="1251" y="662"/>
                <a:ext cx="96" cy="29"/>
              </a:xfrm>
              <a:custGeom>
                <a:avLst/>
                <a:gdLst>
                  <a:gd name="T0" fmla="*/ 41 w 41"/>
                  <a:gd name="T1" fmla="*/ 2 h 12"/>
                  <a:gd name="T2" fmla="*/ 33 w 41"/>
                  <a:gd name="T3" fmla="*/ 0 h 12"/>
                  <a:gd name="T4" fmla="*/ 0 w 41"/>
                  <a:gd name="T5" fmla="*/ 12 h 12"/>
                  <a:gd name="T6" fmla="*/ 12 w 41"/>
                  <a:gd name="T7" fmla="*/ 12 h 12"/>
                  <a:gd name="T8" fmla="*/ 41 w 41"/>
                  <a:gd name="T9" fmla="*/ 2 h 12"/>
                </a:gdLst>
                <a:ahLst/>
                <a:cxnLst>
                  <a:cxn ang="0">
                    <a:pos x="T0" y="T1"/>
                  </a:cxn>
                  <a:cxn ang="0">
                    <a:pos x="T2" y="T3"/>
                  </a:cxn>
                  <a:cxn ang="0">
                    <a:pos x="T4" y="T5"/>
                  </a:cxn>
                  <a:cxn ang="0">
                    <a:pos x="T6" y="T7"/>
                  </a:cxn>
                  <a:cxn ang="0">
                    <a:pos x="T8" y="T9"/>
                  </a:cxn>
                </a:cxnLst>
                <a:rect l="0" t="0" r="r" b="b"/>
                <a:pathLst>
                  <a:path w="41" h="12">
                    <a:moveTo>
                      <a:pt x="41" y="2"/>
                    </a:moveTo>
                    <a:cubicBezTo>
                      <a:pt x="38" y="1"/>
                      <a:pt x="36" y="0"/>
                      <a:pt x="33" y="0"/>
                    </a:cubicBezTo>
                    <a:cubicBezTo>
                      <a:pt x="25" y="0"/>
                      <a:pt x="3" y="7"/>
                      <a:pt x="0" y="12"/>
                    </a:cubicBezTo>
                    <a:cubicBezTo>
                      <a:pt x="12" y="12"/>
                      <a:pt x="12" y="12"/>
                      <a:pt x="12" y="12"/>
                    </a:cubicBezTo>
                    <a:cubicBezTo>
                      <a:pt x="21" y="7"/>
                      <a:pt x="35" y="9"/>
                      <a:pt x="4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3" name="Freeform 369"/>
              <p:cNvSpPr>
                <a:spLocks/>
              </p:cNvSpPr>
              <p:nvPr/>
            </p:nvSpPr>
            <p:spPr bwMode="auto">
              <a:xfrm>
                <a:off x="1300" y="674"/>
                <a:ext cx="133" cy="40"/>
              </a:xfrm>
              <a:custGeom>
                <a:avLst/>
                <a:gdLst>
                  <a:gd name="T0" fmla="*/ 0 w 56"/>
                  <a:gd name="T1" fmla="*/ 12 h 17"/>
                  <a:gd name="T2" fmla="*/ 12 w 56"/>
                  <a:gd name="T3" fmla="*/ 10 h 17"/>
                  <a:gd name="T4" fmla="*/ 8 w 56"/>
                  <a:gd name="T5" fmla="*/ 15 h 17"/>
                  <a:gd name="T6" fmla="*/ 12 w 56"/>
                  <a:gd name="T7" fmla="*/ 17 h 17"/>
                  <a:gd name="T8" fmla="*/ 30 w 56"/>
                  <a:gd name="T9" fmla="*/ 13 h 17"/>
                  <a:gd name="T10" fmla="*/ 37 w 56"/>
                  <a:gd name="T11" fmla="*/ 13 h 17"/>
                  <a:gd name="T12" fmla="*/ 56 w 56"/>
                  <a:gd name="T13" fmla="*/ 7 h 17"/>
                  <a:gd name="T14" fmla="*/ 47 w 56"/>
                  <a:gd name="T15" fmla="*/ 7 h 17"/>
                  <a:gd name="T16" fmla="*/ 50 w 56"/>
                  <a:gd name="T17" fmla="*/ 0 h 17"/>
                  <a:gd name="T18" fmla="*/ 45 w 56"/>
                  <a:gd name="T19" fmla="*/ 0 h 17"/>
                  <a:gd name="T20" fmla="*/ 36 w 56"/>
                  <a:gd name="T21" fmla="*/ 8 h 17"/>
                  <a:gd name="T22" fmla="*/ 24 w 56"/>
                  <a:gd name="T23" fmla="*/ 4 h 17"/>
                  <a:gd name="T24" fmla="*/ 0 w 56"/>
                  <a:gd name="T25"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17">
                    <a:moveTo>
                      <a:pt x="0" y="12"/>
                    </a:moveTo>
                    <a:cubicBezTo>
                      <a:pt x="2" y="12"/>
                      <a:pt x="8" y="11"/>
                      <a:pt x="12" y="10"/>
                    </a:cubicBezTo>
                    <a:cubicBezTo>
                      <a:pt x="12" y="11"/>
                      <a:pt x="8" y="13"/>
                      <a:pt x="8" y="15"/>
                    </a:cubicBezTo>
                    <a:cubicBezTo>
                      <a:pt x="8" y="17"/>
                      <a:pt x="11" y="17"/>
                      <a:pt x="12" y="17"/>
                    </a:cubicBezTo>
                    <a:cubicBezTo>
                      <a:pt x="18" y="17"/>
                      <a:pt x="24" y="13"/>
                      <a:pt x="30" y="13"/>
                    </a:cubicBezTo>
                    <a:cubicBezTo>
                      <a:pt x="31" y="13"/>
                      <a:pt x="37" y="13"/>
                      <a:pt x="37" y="13"/>
                    </a:cubicBezTo>
                    <a:cubicBezTo>
                      <a:pt x="45" y="13"/>
                      <a:pt x="51" y="11"/>
                      <a:pt x="56" y="7"/>
                    </a:cubicBezTo>
                    <a:cubicBezTo>
                      <a:pt x="53" y="6"/>
                      <a:pt x="50" y="7"/>
                      <a:pt x="47" y="7"/>
                    </a:cubicBezTo>
                    <a:cubicBezTo>
                      <a:pt x="49" y="5"/>
                      <a:pt x="50" y="1"/>
                      <a:pt x="50" y="0"/>
                    </a:cubicBezTo>
                    <a:cubicBezTo>
                      <a:pt x="45" y="0"/>
                      <a:pt x="45" y="0"/>
                      <a:pt x="45" y="0"/>
                    </a:cubicBezTo>
                    <a:cubicBezTo>
                      <a:pt x="41" y="2"/>
                      <a:pt x="40" y="8"/>
                      <a:pt x="36" y="8"/>
                    </a:cubicBezTo>
                    <a:cubicBezTo>
                      <a:pt x="28" y="8"/>
                      <a:pt x="28" y="5"/>
                      <a:pt x="24" y="4"/>
                    </a:cubicBezTo>
                    <a:cubicBezTo>
                      <a:pt x="17" y="1"/>
                      <a:pt x="1" y="8"/>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4" name="Freeform 370"/>
              <p:cNvSpPr>
                <a:spLocks/>
              </p:cNvSpPr>
              <p:nvPr/>
            </p:nvSpPr>
            <p:spPr bwMode="auto">
              <a:xfrm>
                <a:off x="1577" y="677"/>
                <a:ext cx="137" cy="30"/>
              </a:xfrm>
              <a:custGeom>
                <a:avLst/>
                <a:gdLst>
                  <a:gd name="T0" fmla="*/ 9 w 58"/>
                  <a:gd name="T1" fmla="*/ 0 h 13"/>
                  <a:gd name="T2" fmla="*/ 5 w 58"/>
                  <a:gd name="T3" fmla="*/ 0 h 13"/>
                  <a:gd name="T4" fmla="*/ 1 w 58"/>
                  <a:gd name="T5" fmla="*/ 3 h 13"/>
                  <a:gd name="T6" fmla="*/ 3 w 58"/>
                  <a:gd name="T7" fmla="*/ 6 h 13"/>
                  <a:gd name="T8" fmla="*/ 0 w 58"/>
                  <a:gd name="T9" fmla="*/ 9 h 13"/>
                  <a:gd name="T10" fmla="*/ 23 w 58"/>
                  <a:gd name="T11" fmla="*/ 13 h 13"/>
                  <a:gd name="T12" fmla="*/ 45 w 58"/>
                  <a:gd name="T13" fmla="*/ 13 h 13"/>
                  <a:gd name="T14" fmla="*/ 58 w 58"/>
                  <a:gd name="T15" fmla="*/ 11 h 13"/>
                  <a:gd name="T16" fmla="*/ 58 w 58"/>
                  <a:gd name="T17" fmla="*/ 6 h 13"/>
                  <a:gd name="T18" fmla="*/ 52 w 58"/>
                  <a:gd name="T19" fmla="*/ 3 h 13"/>
                  <a:gd name="T20" fmla="*/ 32 w 58"/>
                  <a:gd name="T21" fmla="*/ 6 h 13"/>
                  <a:gd name="T22" fmla="*/ 13 w 58"/>
                  <a:gd name="T23" fmla="*/ 6 h 13"/>
                  <a:gd name="T24" fmla="*/ 8 w 58"/>
                  <a:gd name="T25" fmla="*/ 2 h 13"/>
                  <a:gd name="T26" fmla="*/ 9 w 58"/>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3">
                    <a:moveTo>
                      <a:pt x="9" y="0"/>
                    </a:moveTo>
                    <a:cubicBezTo>
                      <a:pt x="8" y="0"/>
                      <a:pt x="6" y="0"/>
                      <a:pt x="5" y="0"/>
                    </a:cubicBezTo>
                    <a:cubicBezTo>
                      <a:pt x="3" y="0"/>
                      <a:pt x="1" y="1"/>
                      <a:pt x="1" y="3"/>
                    </a:cubicBezTo>
                    <a:cubicBezTo>
                      <a:pt x="1" y="4"/>
                      <a:pt x="2" y="6"/>
                      <a:pt x="3" y="6"/>
                    </a:cubicBezTo>
                    <a:cubicBezTo>
                      <a:pt x="2" y="6"/>
                      <a:pt x="0" y="8"/>
                      <a:pt x="0" y="9"/>
                    </a:cubicBezTo>
                    <a:cubicBezTo>
                      <a:pt x="0" y="11"/>
                      <a:pt x="18" y="13"/>
                      <a:pt x="23" y="13"/>
                    </a:cubicBezTo>
                    <a:cubicBezTo>
                      <a:pt x="45" y="13"/>
                      <a:pt x="45" y="13"/>
                      <a:pt x="45" y="13"/>
                    </a:cubicBezTo>
                    <a:cubicBezTo>
                      <a:pt x="47" y="8"/>
                      <a:pt x="53" y="12"/>
                      <a:pt x="58" y="11"/>
                    </a:cubicBezTo>
                    <a:cubicBezTo>
                      <a:pt x="58" y="6"/>
                      <a:pt x="58" y="6"/>
                      <a:pt x="58" y="6"/>
                    </a:cubicBezTo>
                    <a:cubicBezTo>
                      <a:pt x="55" y="5"/>
                      <a:pt x="54" y="3"/>
                      <a:pt x="52" y="3"/>
                    </a:cubicBezTo>
                    <a:cubicBezTo>
                      <a:pt x="46" y="3"/>
                      <a:pt x="40" y="6"/>
                      <a:pt x="32" y="6"/>
                    </a:cubicBezTo>
                    <a:cubicBezTo>
                      <a:pt x="22" y="6"/>
                      <a:pt x="20" y="6"/>
                      <a:pt x="13" y="6"/>
                    </a:cubicBezTo>
                    <a:cubicBezTo>
                      <a:pt x="9" y="6"/>
                      <a:pt x="8" y="4"/>
                      <a:pt x="8" y="2"/>
                    </a:cubicBezTo>
                    <a:cubicBezTo>
                      <a:pt x="8" y="1"/>
                      <a:pt x="9" y="0"/>
                      <a:pt x="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5" name="Freeform 371"/>
              <p:cNvSpPr>
                <a:spLocks/>
              </p:cNvSpPr>
              <p:nvPr/>
            </p:nvSpPr>
            <p:spPr bwMode="auto">
              <a:xfrm>
                <a:off x="1614" y="610"/>
                <a:ext cx="93" cy="45"/>
              </a:xfrm>
              <a:custGeom>
                <a:avLst/>
                <a:gdLst>
                  <a:gd name="T0" fmla="*/ 9 w 39"/>
                  <a:gd name="T1" fmla="*/ 10 h 19"/>
                  <a:gd name="T2" fmla="*/ 5 w 39"/>
                  <a:gd name="T3" fmla="*/ 15 h 19"/>
                  <a:gd name="T4" fmla="*/ 5 w 39"/>
                  <a:gd name="T5" fmla="*/ 16 h 19"/>
                  <a:gd name="T6" fmla="*/ 7 w 39"/>
                  <a:gd name="T7" fmla="*/ 19 h 19"/>
                  <a:gd name="T8" fmla="*/ 15 w 39"/>
                  <a:gd name="T9" fmla="*/ 16 h 19"/>
                  <a:gd name="T10" fmla="*/ 14 w 39"/>
                  <a:gd name="T11" fmla="*/ 15 h 19"/>
                  <a:gd name="T12" fmla="*/ 39 w 39"/>
                  <a:gd name="T13" fmla="*/ 8 h 19"/>
                  <a:gd name="T14" fmla="*/ 26 w 39"/>
                  <a:gd name="T15" fmla="*/ 5 h 19"/>
                  <a:gd name="T16" fmla="*/ 22 w 39"/>
                  <a:gd name="T17" fmla="*/ 1 h 19"/>
                  <a:gd name="T18" fmla="*/ 18 w 39"/>
                  <a:gd name="T19" fmla="*/ 0 h 19"/>
                  <a:gd name="T20" fmla="*/ 0 w 39"/>
                  <a:gd name="T21" fmla="*/ 8 h 19"/>
                  <a:gd name="T22" fmla="*/ 4 w 39"/>
                  <a:gd name="T23" fmla="*/ 10 h 19"/>
                  <a:gd name="T24" fmla="*/ 9 w 39"/>
                  <a:gd name="T25"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19">
                    <a:moveTo>
                      <a:pt x="9" y="10"/>
                    </a:moveTo>
                    <a:cubicBezTo>
                      <a:pt x="5" y="11"/>
                      <a:pt x="4" y="11"/>
                      <a:pt x="5" y="15"/>
                    </a:cubicBezTo>
                    <a:cubicBezTo>
                      <a:pt x="5" y="16"/>
                      <a:pt x="5" y="16"/>
                      <a:pt x="5" y="16"/>
                    </a:cubicBezTo>
                    <a:cubicBezTo>
                      <a:pt x="5" y="17"/>
                      <a:pt x="6" y="19"/>
                      <a:pt x="7" y="19"/>
                    </a:cubicBezTo>
                    <a:cubicBezTo>
                      <a:pt x="10" y="19"/>
                      <a:pt x="12" y="17"/>
                      <a:pt x="15" y="16"/>
                    </a:cubicBezTo>
                    <a:cubicBezTo>
                      <a:pt x="14" y="15"/>
                      <a:pt x="14" y="15"/>
                      <a:pt x="14" y="15"/>
                    </a:cubicBezTo>
                    <a:cubicBezTo>
                      <a:pt x="22" y="14"/>
                      <a:pt x="35" y="12"/>
                      <a:pt x="39" y="8"/>
                    </a:cubicBezTo>
                    <a:cubicBezTo>
                      <a:pt x="37" y="4"/>
                      <a:pt x="31" y="5"/>
                      <a:pt x="26" y="5"/>
                    </a:cubicBezTo>
                    <a:cubicBezTo>
                      <a:pt x="24" y="5"/>
                      <a:pt x="24" y="1"/>
                      <a:pt x="22" y="1"/>
                    </a:cubicBezTo>
                    <a:cubicBezTo>
                      <a:pt x="22" y="1"/>
                      <a:pt x="20" y="0"/>
                      <a:pt x="18" y="0"/>
                    </a:cubicBezTo>
                    <a:cubicBezTo>
                      <a:pt x="14" y="0"/>
                      <a:pt x="0" y="3"/>
                      <a:pt x="0" y="8"/>
                    </a:cubicBezTo>
                    <a:cubicBezTo>
                      <a:pt x="4" y="10"/>
                      <a:pt x="4" y="10"/>
                      <a:pt x="4" y="10"/>
                    </a:cubicBezTo>
                    <a:lnTo>
                      <a:pt x="9" y="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6" name="Freeform 372"/>
              <p:cNvSpPr>
                <a:spLocks/>
              </p:cNvSpPr>
              <p:nvPr/>
            </p:nvSpPr>
            <p:spPr bwMode="auto">
              <a:xfrm>
                <a:off x="1676" y="712"/>
                <a:ext cx="47" cy="31"/>
              </a:xfrm>
              <a:custGeom>
                <a:avLst/>
                <a:gdLst>
                  <a:gd name="T0" fmla="*/ 8 w 20"/>
                  <a:gd name="T1" fmla="*/ 3 h 13"/>
                  <a:gd name="T2" fmla="*/ 0 w 20"/>
                  <a:gd name="T3" fmla="*/ 3 h 13"/>
                  <a:gd name="T4" fmla="*/ 6 w 20"/>
                  <a:gd name="T5" fmla="*/ 9 h 13"/>
                  <a:gd name="T6" fmla="*/ 20 w 20"/>
                  <a:gd name="T7" fmla="*/ 6 h 13"/>
                  <a:gd name="T8" fmla="*/ 8 w 20"/>
                  <a:gd name="T9" fmla="*/ 3 h 13"/>
                </a:gdLst>
                <a:ahLst/>
                <a:cxnLst>
                  <a:cxn ang="0">
                    <a:pos x="T0" y="T1"/>
                  </a:cxn>
                  <a:cxn ang="0">
                    <a:pos x="T2" y="T3"/>
                  </a:cxn>
                  <a:cxn ang="0">
                    <a:pos x="T4" y="T5"/>
                  </a:cxn>
                  <a:cxn ang="0">
                    <a:pos x="T6" y="T7"/>
                  </a:cxn>
                  <a:cxn ang="0">
                    <a:pos x="T8" y="T9"/>
                  </a:cxn>
                </a:cxnLst>
                <a:rect l="0" t="0" r="r" b="b"/>
                <a:pathLst>
                  <a:path w="20" h="13">
                    <a:moveTo>
                      <a:pt x="8" y="3"/>
                    </a:moveTo>
                    <a:cubicBezTo>
                      <a:pt x="7" y="3"/>
                      <a:pt x="4" y="3"/>
                      <a:pt x="0" y="3"/>
                    </a:cubicBezTo>
                    <a:cubicBezTo>
                      <a:pt x="0" y="6"/>
                      <a:pt x="4" y="9"/>
                      <a:pt x="6" y="9"/>
                    </a:cubicBezTo>
                    <a:cubicBezTo>
                      <a:pt x="10" y="9"/>
                      <a:pt x="20" y="13"/>
                      <a:pt x="20" y="6"/>
                    </a:cubicBezTo>
                    <a:cubicBezTo>
                      <a:pt x="20" y="0"/>
                      <a:pt x="10" y="3"/>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7" name="Freeform 373"/>
              <p:cNvSpPr>
                <a:spLocks/>
              </p:cNvSpPr>
              <p:nvPr/>
            </p:nvSpPr>
            <p:spPr bwMode="auto">
              <a:xfrm>
                <a:off x="2992" y="1291"/>
                <a:ext cx="30" cy="26"/>
              </a:xfrm>
              <a:custGeom>
                <a:avLst/>
                <a:gdLst>
                  <a:gd name="T0" fmla="*/ 13 w 13"/>
                  <a:gd name="T1" fmla="*/ 7 h 11"/>
                  <a:gd name="T2" fmla="*/ 8 w 13"/>
                  <a:gd name="T3" fmla="*/ 0 h 11"/>
                  <a:gd name="T4" fmla="*/ 0 w 13"/>
                  <a:gd name="T5" fmla="*/ 3 h 11"/>
                  <a:gd name="T6" fmla="*/ 1 w 13"/>
                  <a:gd name="T7" fmla="*/ 11 h 11"/>
                  <a:gd name="T8" fmla="*/ 13 w 13"/>
                  <a:gd name="T9" fmla="*/ 7 h 11"/>
                </a:gdLst>
                <a:ahLst/>
                <a:cxnLst>
                  <a:cxn ang="0">
                    <a:pos x="T0" y="T1"/>
                  </a:cxn>
                  <a:cxn ang="0">
                    <a:pos x="T2" y="T3"/>
                  </a:cxn>
                  <a:cxn ang="0">
                    <a:pos x="T4" y="T5"/>
                  </a:cxn>
                  <a:cxn ang="0">
                    <a:pos x="T6" y="T7"/>
                  </a:cxn>
                  <a:cxn ang="0">
                    <a:pos x="T8" y="T9"/>
                  </a:cxn>
                </a:cxnLst>
                <a:rect l="0" t="0" r="r" b="b"/>
                <a:pathLst>
                  <a:path w="13" h="11">
                    <a:moveTo>
                      <a:pt x="13" y="7"/>
                    </a:moveTo>
                    <a:cubicBezTo>
                      <a:pt x="12" y="4"/>
                      <a:pt x="8" y="5"/>
                      <a:pt x="8" y="0"/>
                    </a:cubicBezTo>
                    <a:cubicBezTo>
                      <a:pt x="8" y="0"/>
                      <a:pt x="3" y="2"/>
                      <a:pt x="0" y="3"/>
                    </a:cubicBezTo>
                    <a:cubicBezTo>
                      <a:pt x="1" y="5"/>
                      <a:pt x="1" y="11"/>
                      <a:pt x="1" y="11"/>
                    </a:cubicBezTo>
                    <a:cubicBezTo>
                      <a:pt x="1" y="11"/>
                      <a:pt x="11" y="8"/>
                      <a:pt x="1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8" name="Freeform 374"/>
              <p:cNvSpPr>
                <a:spLocks/>
              </p:cNvSpPr>
              <p:nvPr/>
            </p:nvSpPr>
            <p:spPr bwMode="auto">
              <a:xfrm>
                <a:off x="2448" y="1019"/>
                <a:ext cx="62" cy="95"/>
              </a:xfrm>
              <a:custGeom>
                <a:avLst/>
                <a:gdLst>
                  <a:gd name="T0" fmla="*/ 0 w 26"/>
                  <a:gd name="T1" fmla="*/ 18 h 40"/>
                  <a:gd name="T2" fmla="*/ 5 w 26"/>
                  <a:gd name="T3" fmla="*/ 23 h 40"/>
                  <a:gd name="T4" fmla="*/ 4 w 26"/>
                  <a:gd name="T5" fmla="*/ 29 h 40"/>
                  <a:gd name="T6" fmla="*/ 8 w 26"/>
                  <a:gd name="T7" fmla="*/ 29 h 40"/>
                  <a:gd name="T8" fmla="*/ 3 w 26"/>
                  <a:gd name="T9" fmla="*/ 30 h 40"/>
                  <a:gd name="T10" fmla="*/ 0 w 26"/>
                  <a:gd name="T11" fmla="*/ 32 h 40"/>
                  <a:gd name="T12" fmla="*/ 0 w 26"/>
                  <a:gd name="T13" fmla="*/ 37 h 40"/>
                  <a:gd name="T14" fmla="*/ 2 w 26"/>
                  <a:gd name="T15" fmla="*/ 37 h 40"/>
                  <a:gd name="T16" fmla="*/ 0 w 26"/>
                  <a:gd name="T17" fmla="*/ 40 h 40"/>
                  <a:gd name="T18" fmla="*/ 13 w 26"/>
                  <a:gd name="T19" fmla="*/ 36 h 40"/>
                  <a:gd name="T20" fmla="*/ 18 w 26"/>
                  <a:gd name="T21" fmla="*/ 34 h 40"/>
                  <a:gd name="T22" fmla="*/ 23 w 26"/>
                  <a:gd name="T23" fmla="*/ 32 h 40"/>
                  <a:gd name="T24" fmla="*/ 26 w 26"/>
                  <a:gd name="T25" fmla="*/ 25 h 40"/>
                  <a:gd name="T26" fmla="*/ 26 w 26"/>
                  <a:gd name="T27" fmla="*/ 17 h 40"/>
                  <a:gd name="T28" fmla="*/ 22 w 26"/>
                  <a:gd name="T29" fmla="*/ 16 h 40"/>
                  <a:gd name="T30" fmla="*/ 25 w 26"/>
                  <a:gd name="T31" fmla="*/ 16 h 40"/>
                  <a:gd name="T32" fmla="*/ 26 w 26"/>
                  <a:gd name="T33" fmla="*/ 10 h 40"/>
                  <a:gd name="T34" fmla="*/ 23 w 26"/>
                  <a:gd name="T35" fmla="*/ 9 h 40"/>
                  <a:gd name="T36" fmla="*/ 19 w 26"/>
                  <a:gd name="T37" fmla="*/ 14 h 40"/>
                  <a:gd name="T38" fmla="*/ 18 w 26"/>
                  <a:gd name="T39" fmla="*/ 12 h 40"/>
                  <a:gd name="T40" fmla="*/ 22 w 26"/>
                  <a:gd name="T41" fmla="*/ 10 h 40"/>
                  <a:gd name="T42" fmla="*/ 21 w 26"/>
                  <a:gd name="T43" fmla="*/ 10 h 40"/>
                  <a:gd name="T44" fmla="*/ 21 w 26"/>
                  <a:gd name="T45" fmla="*/ 1 h 40"/>
                  <a:gd name="T46" fmla="*/ 12 w 26"/>
                  <a:gd name="T47" fmla="*/ 6 h 40"/>
                  <a:gd name="T48" fmla="*/ 9 w 26"/>
                  <a:gd name="T49" fmla="*/ 14 h 40"/>
                  <a:gd name="T50" fmla="*/ 4 w 26"/>
                  <a:gd name="T51" fmla="*/ 14 h 40"/>
                  <a:gd name="T52" fmla="*/ 0 w 26"/>
                  <a:gd name="T53"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 h="40">
                    <a:moveTo>
                      <a:pt x="0" y="18"/>
                    </a:moveTo>
                    <a:cubicBezTo>
                      <a:pt x="0" y="22"/>
                      <a:pt x="1" y="23"/>
                      <a:pt x="5" y="23"/>
                    </a:cubicBezTo>
                    <a:cubicBezTo>
                      <a:pt x="5" y="23"/>
                      <a:pt x="4" y="27"/>
                      <a:pt x="4" y="29"/>
                    </a:cubicBezTo>
                    <a:cubicBezTo>
                      <a:pt x="4" y="30"/>
                      <a:pt x="7" y="29"/>
                      <a:pt x="8" y="29"/>
                    </a:cubicBezTo>
                    <a:cubicBezTo>
                      <a:pt x="7" y="30"/>
                      <a:pt x="4" y="30"/>
                      <a:pt x="3" y="30"/>
                    </a:cubicBezTo>
                    <a:cubicBezTo>
                      <a:pt x="2" y="31"/>
                      <a:pt x="0" y="32"/>
                      <a:pt x="0" y="32"/>
                    </a:cubicBezTo>
                    <a:cubicBezTo>
                      <a:pt x="0" y="37"/>
                      <a:pt x="0" y="37"/>
                      <a:pt x="0" y="37"/>
                    </a:cubicBezTo>
                    <a:cubicBezTo>
                      <a:pt x="0" y="37"/>
                      <a:pt x="1" y="37"/>
                      <a:pt x="2" y="37"/>
                    </a:cubicBezTo>
                    <a:cubicBezTo>
                      <a:pt x="0" y="40"/>
                      <a:pt x="0" y="40"/>
                      <a:pt x="0" y="40"/>
                    </a:cubicBezTo>
                    <a:cubicBezTo>
                      <a:pt x="5" y="38"/>
                      <a:pt x="7" y="36"/>
                      <a:pt x="13" y="36"/>
                    </a:cubicBezTo>
                    <a:cubicBezTo>
                      <a:pt x="15" y="36"/>
                      <a:pt x="16" y="34"/>
                      <a:pt x="18" y="34"/>
                    </a:cubicBezTo>
                    <a:cubicBezTo>
                      <a:pt x="18" y="33"/>
                      <a:pt x="20" y="32"/>
                      <a:pt x="23" y="32"/>
                    </a:cubicBezTo>
                    <a:cubicBezTo>
                      <a:pt x="23" y="29"/>
                      <a:pt x="26" y="28"/>
                      <a:pt x="26" y="25"/>
                    </a:cubicBezTo>
                    <a:cubicBezTo>
                      <a:pt x="26" y="22"/>
                      <a:pt x="26" y="19"/>
                      <a:pt x="26" y="17"/>
                    </a:cubicBezTo>
                    <a:cubicBezTo>
                      <a:pt x="25" y="17"/>
                      <a:pt x="23" y="17"/>
                      <a:pt x="22" y="16"/>
                    </a:cubicBezTo>
                    <a:cubicBezTo>
                      <a:pt x="23" y="16"/>
                      <a:pt x="24" y="16"/>
                      <a:pt x="25" y="16"/>
                    </a:cubicBezTo>
                    <a:cubicBezTo>
                      <a:pt x="25" y="14"/>
                      <a:pt x="26" y="12"/>
                      <a:pt x="26" y="10"/>
                    </a:cubicBezTo>
                    <a:cubicBezTo>
                      <a:pt x="25" y="11"/>
                      <a:pt x="25" y="10"/>
                      <a:pt x="23" y="9"/>
                    </a:cubicBezTo>
                    <a:cubicBezTo>
                      <a:pt x="22" y="10"/>
                      <a:pt x="20" y="13"/>
                      <a:pt x="19" y="14"/>
                    </a:cubicBezTo>
                    <a:cubicBezTo>
                      <a:pt x="18" y="13"/>
                      <a:pt x="18" y="13"/>
                      <a:pt x="18" y="12"/>
                    </a:cubicBezTo>
                    <a:cubicBezTo>
                      <a:pt x="20" y="12"/>
                      <a:pt x="21" y="11"/>
                      <a:pt x="22" y="10"/>
                    </a:cubicBezTo>
                    <a:cubicBezTo>
                      <a:pt x="21" y="10"/>
                      <a:pt x="21" y="10"/>
                      <a:pt x="21" y="10"/>
                    </a:cubicBezTo>
                    <a:cubicBezTo>
                      <a:pt x="25" y="8"/>
                      <a:pt x="22" y="5"/>
                      <a:pt x="21" y="1"/>
                    </a:cubicBezTo>
                    <a:cubicBezTo>
                      <a:pt x="14" y="0"/>
                      <a:pt x="16" y="6"/>
                      <a:pt x="12" y="6"/>
                    </a:cubicBezTo>
                    <a:cubicBezTo>
                      <a:pt x="12" y="10"/>
                      <a:pt x="12" y="14"/>
                      <a:pt x="9" y="14"/>
                    </a:cubicBezTo>
                    <a:cubicBezTo>
                      <a:pt x="8" y="14"/>
                      <a:pt x="7" y="14"/>
                      <a:pt x="4" y="14"/>
                    </a:cubicBezTo>
                    <a:cubicBezTo>
                      <a:pt x="4" y="17"/>
                      <a:pt x="3" y="17"/>
                      <a:pt x="0"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9" name="Freeform 375"/>
              <p:cNvSpPr>
                <a:spLocks/>
              </p:cNvSpPr>
              <p:nvPr/>
            </p:nvSpPr>
            <p:spPr bwMode="auto">
              <a:xfrm>
                <a:off x="2290" y="835"/>
                <a:ext cx="128" cy="59"/>
              </a:xfrm>
              <a:custGeom>
                <a:avLst/>
                <a:gdLst>
                  <a:gd name="T0" fmla="*/ 17 w 54"/>
                  <a:gd name="T1" fmla="*/ 22 h 25"/>
                  <a:gd name="T2" fmla="*/ 22 w 54"/>
                  <a:gd name="T3" fmla="*/ 25 h 25"/>
                  <a:gd name="T4" fmla="*/ 44 w 54"/>
                  <a:gd name="T5" fmla="*/ 17 h 25"/>
                  <a:gd name="T6" fmla="*/ 51 w 54"/>
                  <a:gd name="T7" fmla="*/ 14 h 25"/>
                  <a:gd name="T8" fmla="*/ 54 w 54"/>
                  <a:gd name="T9" fmla="*/ 10 h 25"/>
                  <a:gd name="T10" fmla="*/ 50 w 54"/>
                  <a:gd name="T11" fmla="*/ 5 h 25"/>
                  <a:gd name="T12" fmla="*/ 50 w 54"/>
                  <a:gd name="T13" fmla="*/ 2 h 25"/>
                  <a:gd name="T14" fmla="*/ 42 w 54"/>
                  <a:gd name="T15" fmla="*/ 0 h 25"/>
                  <a:gd name="T16" fmla="*/ 36 w 54"/>
                  <a:gd name="T17" fmla="*/ 4 h 25"/>
                  <a:gd name="T18" fmla="*/ 26 w 54"/>
                  <a:gd name="T19" fmla="*/ 4 h 25"/>
                  <a:gd name="T20" fmla="*/ 26 w 54"/>
                  <a:gd name="T21" fmla="*/ 2 h 25"/>
                  <a:gd name="T22" fmla="*/ 17 w 54"/>
                  <a:gd name="T23" fmla="*/ 9 h 25"/>
                  <a:gd name="T24" fmla="*/ 10 w 54"/>
                  <a:gd name="T25" fmla="*/ 5 h 25"/>
                  <a:gd name="T26" fmla="*/ 5 w 54"/>
                  <a:gd name="T27" fmla="*/ 5 h 25"/>
                  <a:gd name="T28" fmla="*/ 4 w 54"/>
                  <a:gd name="T29" fmla="*/ 6 h 25"/>
                  <a:gd name="T30" fmla="*/ 0 w 54"/>
                  <a:gd name="T31" fmla="*/ 8 h 25"/>
                  <a:gd name="T32" fmla="*/ 0 w 54"/>
                  <a:gd name="T33" fmla="*/ 11 h 25"/>
                  <a:gd name="T34" fmla="*/ 0 w 54"/>
                  <a:gd name="T35" fmla="*/ 14 h 25"/>
                  <a:gd name="T36" fmla="*/ 10 w 54"/>
                  <a:gd name="T37" fmla="*/ 14 h 25"/>
                  <a:gd name="T38" fmla="*/ 17 w 54"/>
                  <a:gd name="T39"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 h="25">
                    <a:moveTo>
                      <a:pt x="17" y="22"/>
                    </a:moveTo>
                    <a:cubicBezTo>
                      <a:pt x="18" y="22"/>
                      <a:pt x="22" y="25"/>
                      <a:pt x="22" y="25"/>
                    </a:cubicBezTo>
                    <a:cubicBezTo>
                      <a:pt x="30" y="25"/>
                      <a:pt x="37" y="19"/>
                      <a:pt x="44" y="17"/>
                    </a:cubicBezTo>
                    <a:cubicBezTo>
                      <a:pt x="47" y="16"/>
                      <a:pt x="49" y="17"/>
                      <a:pt x="51" y="14"/>
                    </a:cubicBezTo>
                    <a:cubicBezTo>
                      <a:pt x="51" y="14"/>
                      <a:pt x="54" y="13"/>
                      <a:pt x="54" y="10"/>
                    </a:cubicBezTo>
                    <a:cubicBezTo>
                      <a:pt x="54" y="8"/>
                      <a:pt x="50" y="7"/>
                      <a:pt x="50" y="5"/>
                    </a:cubicBezTo>
                    <a:cubicBezTo>
                      <a:pt x="50" y="3"/>
                      <a:pt x="50" y="2"/>
                      <a:pt x="50" y="2"/>
                    </a:cubicBezTo>
                    <a:cubicBezTo>
                      <a:pt x="49" y="2"/>
                      <a:pt x="43" y="2"/>
                      <a:pt x="42" y="0"/>
                    </a:cubicBezTo>
                    <a:cubicBezTo>
                      <a:pt x="36" y="4"/>
                      <a:pt x="36" y="4"/>
                      <a:pt x="36" y="4"/>
                    </a:cubicBezTo>
                    <a:cubicBezTo>
                      <a:pt x="26" y="4"/>
                      <a:pt x="26" y="4"/>
                      <a:pt x="26" y="4"/>
                    </a:cubicBezTo>
                    <a:cubicBezTo>
                      <a:pt x="26" y="3"/>
                      <a:pt x="26" y="2"/>
                      <a:pt x="26" y="2"/>
                    </a:cubicBezTo>
                    <a:cubicBezTo>
                      <a:pt x="23" y="3"/>
                      <a:pt x="21" y="9"/>
                      <a:pt x="17" y="9"/>
                    </a:cubicBezTo>
                    <a:cubicBezTo>
                      <a:pt x="13" y="9"/>
                      <a:pt x="10" y="5"/>
                      <a:pt x="10" y="5"/>
                    </a:cubicBezTo>
                    <a:cubicBezTo>
                      <a:pt x="10" y="5"/>
                      <a:pt x="7" y="5"/>
                      <a:pt x="5" y="5"/>
                    </a:cubicBezTo>
                    <a:cubicBezTo>
                      <a:pt x="5" y="6"/>
                      <a:pt x="4" y="6"/>
                      <a:pt x="4" y="6"/>
                    </a:cubicBezTo>
                    <a:cubicBezTo>
                      <a:pt x="3" y="7"/>
                      <a:pt x="2" y="8"/>
                      <a:pt x="0" y="8"/>
                    </a:cubicBezTo>
                    <a:cubicBezTo>
                      <a:pt x="4" y="8"/>
                      <a:pt x="6" y="11"/>
                      <a:pt x="0" y="11"/>
                    </a:cubicBezTo>
                    <a:cubicBezTo>
                      <a:pt x="0" y="14"/>
                      <a:pt x="0" y="14"/>
                      <a:pt x="0" y="14"/>
                    </a:cubicBezTo>
                    <a:cubicBezTo>
                      <a:pt x="2" y="12"/>
                      <a:pt x="6" y="14"/>
                      <a:pt x="10" y="14"/>
                    </a:cubicBezTo>
                    <a:cubicBezTo>
                      <a:pt x="8" y="20"/>
                      <a:pt x="12" y="20"/>
                      <a:pt x="17"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0" name="Freeform 376"/>
              <p:cNvSpPr>
                <a:spLocks/>
              </p:cNvSpPr>
              <p:nvPr/>
            </p:nvSpPr>
            <p:spPr bwMode="auto">
              <a:xfrm>
                <a:off x="2954" y="1418"/>
                <a:ext cx="42" cy="17"/>
              </a:xfrm>
              <a:custGeom>
                <a:avLst/>
                <a:gdLst>
                  <a:gd name="T0" fmla="*/ 18 w 18"/>
                  <a:gd name="T1" fmla="*/ 0 h 7"/>
                  <a:gd name="T2" fmla="*/ 0 w 18"/>
                  <a:gd name="T3" fmla="*/ 0 h 7"/>
                  <a:gd name="T4" fmla="*/ 0 w 18"/>
                  <a:gd name="T5" fmla="*/ 3 h 7"/>
                  <a:gd name="T6" fmla="*/ 11 w 18"/>
                  <a:gd name="T7" fmla="*/ 7 h 7"/>
                  <a:gd name="T8" fmla="*/ 18 w 18"/>
                  <a:gd name="T9" fmla="*/ 4 h 7"/>
                  <a:gd name="T10" fmla="*/ 18 w 18"/>
                  <a:gd name="T11" fmla="*/ 0 h 7"/>
                </a:gdLst>
                <a:ahLst/>
                <a:cxnLst>
                  <a:cxn ang="0">
                    <a:pos x="T0" y="T1"/>
                  </a:cxn>
                  <a:cxn ang="0">
                    <a:pos x="T2" y="T3"/>
                  </a:cxn>
                  <a:cxn ang="0">
                    <a:pos x="T4" y="T5"/>
                  </a:cxn>
                  <a:cxn ang="0">
                    <a:pos x="T6" y="T7"/>
                  </a:cxn>
                  <a:cxn ang="0">
                    <a:pos x="T8" y="T9"/>
                  </a:cxn>
                  <a:cxn ang="0">
                    <a:pos x="T10" y="T11"/>
                  </a:cxn>
                </a:cxnLst>
                <a:rect l="0" t="0" r="r" b="b"/>
                <a:pathLst>
                  <a:path w="18" h="7">
                    <a:moveTo>
                      <a:pt x="18" y="0"/>
                    </a:moveTo>
                    <a:cubicBezTo>
                      <a:pt x="14" y="3"/>
                      <a:pt x="7" y="0"/>
                      <a:pt x="0" y="0"/>
                    </a:cubicBezTo>
                    <a:cubicBezTo>
                      <a:pt x="0" y="3"/>
                      <a:pt x="0" y="3"/>
                      <a:pt x="0" y="3"/>
                    </a:cubicBezTo>
                    <a:cubicBezTo>
                      <a:pt x="4" y="4"/>
                      <a:pt x="6" y="7"/>
                      <a:pt x="11" y="7"/>
                    </a:cubicBezTo>
                    <a:cubicBezTo>
                      <a:pt x="12" y="7"/>
                      <a:pt x="15" y="6"/>
                      <a:pt x="18" y="4"/>
                    </a:cubicBezTo>
                    <a:cubicBezTo>
                      <a:pt x="18" y="2"/>
                      <a:pt x="18" y="1"/>
                      <a:pt x="18"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1" name="Freeform 377"/>
              <p:cNvSpPr>
                <a:spLocks/>
              </p:cNvSpPr>
              <p:nvPr/>
            </p:nvSpPr>
            <p:spPr bwMode="auto">
              <a:xfrm>
                <a:off x="2715" y="1305"/>
                <a:ext cx="24" cy="49"/>
              </a:xfrm>
              <a:custGeom>
                <a:avLst/>
                <a:gdLst>
                  <a:gd name="T0" fmla="*/ 6 w 10"/>
                  <a:gd name="T1" fmla="*/ 21 h 21"/>
                  <a:gd name="T2" fmla="*/ 10 w 10"/>
                  <a:gd name="T3" fmla="*/ 13 h 21"/>
                  <a:gd name="T4" fmla="*/ 10 w 10"/>
                  <a:gd name="T5" fmla="*/ 9 h 21"/>
                  <a:gd name="T6" fmla="*/ 6 w 10"/>
                  <a:gd name="T7" fmla="*/ 0 h 21"/>
                  <a:gd name="T8" fmla="*/ 0 w 10"/>
                  <a:gd name="T9" fmla="*/ 5 h 21"/>
                  <a:gd name="T10" fmla="*/ 6 w 10"/>
                  <a:gd name="T11" fmla="*/ 21 h 21"/>
                </a:gdLst>
                <a:ahLst/>
                <a:cxnLst>
                  <a:cxn ang="0">
                    <a:pos x="T0" y="T1"/>
                  </a:cxn>
                  <a:cxn ang="0">
                    <a:pos x="T2" y="T3"/>
                  </a:cxn>
                  <a:cxn ang="0">
                    <a:pos x="T4" y="T5"/>
                  </a:cxn>
                  <a:cxn ang="0">
                    <a:pos x="T6" y="T7"/>
                  </a:cxn>
                  <a:cxn ang="0">
                    <a:pos x="T8" y="T9"/>
                  </a:cxn>
                  <a:cxn ang="0">
                    <a:pos x="T10" y="T11"/>
                  </a:cxn>
                </a:cxnLst>
                <a:rect l="0" t="0" r="r" b="b"/>
                <a:pathLst>
                  <a:path w="10" h="21">
                    <a:moveTo>
                      <a:pt x="6" y="21"/>
                    </a:moveTo>
                    <a:cubicBezTo>
                      <a:pt x="6" y="18"/>
                      <a:pt x="8" y="17"/>
                      <a:pt x="10" y="13"/>
                    </a:cubicBezTo>
                    <a:cubicBezTo>
                      <a:pt x="10" y="9"/>
                      <a:pt x="10" y="9"/>
                      <a:pt x="10" y="9"/>
                    </a:cubicBezTo>
                    <a:cubicBezTo>
                      <a:pt x="8" y="6"/>
                      <a:pt x="10" y="2"/>
                      <a:pt x="6" y="0"/>
                    </a:cubicBezTo>
                    <a:cubicBezTo>
                      <a:pt x="4" y="1"/>
                      <a:pt x="4" y="5"/>
                      <a:pt x="0" y="5"/>
                    </a:cubicBezTo>
                    <a:cubicBezTo>
                      <a:pt x="0" y="11"/>
                      <a:pt x="1" y="18"/>
                      <a:pt x="6" y="2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2" name="Freeform 378"/>
              <p:cNvSpPr>
                <a:spLocks/>
              </p:cNvSpPr>
              <p:nvPr/>
            </p:nvSpPr>
            <p:spPr bwMode="auto">
              <a:xfrm>
                <a:off x="2718" y="1267"/>
                <a:ext cx="14" cy="33"/>
              </a:xfrm>
              <a:custGeom>
                <a:avLst/>
                <a:gdLst>
                  <a:gd name="T0" fmla="*/ 2 w 6"/>
                  <a:gd name="T1" fmla="*/ 5 h 14"/>
                  <a:gd name="T2" fmla="*/ 0 w 6"/>
                  <a:gd name="T3" fmla="*/ 10 h 14"/>
                  <a:gd name="T4" fmla="*/ 3 w 6"/>
                  <a:gd name="T5" fmla="*/ 14 h 14"/>
                  <a:gd name="T6" fmla="*/ 6 w 6"/>
                  <a:gd name="T7" fmla="*/ 14 h 14"/>
                  <a:gd name="T8" fmla="*/ 6 w 6"/>
                  <a:gd name="T9" fmla="*/ 0 h 14"/>
                  <a:gd name="T10" fmla="*/ 2 w 6"/>
                  <a:gd name="T11" fmla="*/ 5 h 14"/>
                </a:gdLst>
                <a:ahLst/>
                <a:cxnLst>
                  <a:cxn ang="0">
                    <a:pos x="T0" y="T1"/>
                  </a:cxn>
                  <a:cxn ang="0">
                    <a:pos x="T2" y="T3"/>
                  </a:cxn>
                  <a:cxn ang="0">
                    <a:pos x="T4" y="T5"/>
                  </a:cxn>
                  <a:cxn ang="0">
                    <a:pos x="T6" y="T7"/>
                  </a:cxn>
                  <a:cxn ang="0">
                    <a:pos x="T8" y="T9"/>
                  </a:cxn>
                  <a:cxn ang="0">
                    <a:pos x="T10" y="T11"/>
                  </a:cxn>
                </a:cxnLst>
                <a:rect l="0" t="0" r="r" b="b"/>
                <a:pathLst>
                  <a:path w="6" h="14">
                    <a:moveTo>
                      <a:pt x="2" y="5"/>
                    </a:moveTo>
                    <a:cubicBezTo>
                      <a:pt x="0" y="10"/>
                      <a:pt x="0" y="10"/>
                      <a:pt x="0" y="10"/>
                    </a:cubicBezTo>
                    <a:cubicBezTo>
                      <a:pt x="0" y="12"/>
                      <a:pt x="2" y="14"/>
                      <a:pt x="3" y="14"/>
                    </a:cubicBezTo>
                    <a:cubicBezTo>
                      <a:pt x="4" y="14"/>
                      <a:pt x="5" y="14"/>
                      <a:pt x="6" y="14"/>
                    </a:cubicBezTo>
                    <a:cubicBezTo>
                      <a:pt x="5" y="12"/>
                      <a:pt x="6" y="5"/>
                      <a:pt x="6" y="0"/>
                    </a:cubicBezTo>
                    <a:cubicBezTo>
                      <a:pt x="6" y="0"/>
                      <a:pt x="3" y="5"/>
                      <a:pt x="2"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3" name="Freeform 379"/>
              <p:cNvSpPr>
                <a:spLocks/>
              </p:cNvSpPr>
              <p:nvPr/>
            </p:nvSpPr>
            <p:spPr bwMode="auto">
              <a:xfrm>
                <a:off x="2831" y="986"/>
                <a:ext cx="16" cy="24"/>
              </a:xfrm>
              <a:custGeom>
                <a:avLst/>
                <a:gdLst>
                  <a:gd name="T0" fmla="*/ 7 w 7"/>
                  <a:gd name="T1" fmla="*/ 2 h 10"/>
                  <a:gd name="T2" fmla="*/ 4 w 7"/>
                  <a:gd name="T3" fmla="*/ 0 h 10"/>
                  <a:gd name="T4" fmla="*/ 0 w 7"/>
                  <a:gd name="T5" fmla="*/ 5 h 10"/>
                  <a:gd name="T6" fmla="*/ 7 w 7"/>
                  <a:gd name="T7" fmla="*/ 2 h 10"/>
                </a:gdLst>
                <a:ahLst/>
                <a:cxnLst>
                  <a:cxn ang="0">
                    <a:pos x="T0" y="T1"/>
                  </a:cxn>
                  <a:cxn ang="0">
                    <a:pos x="T2" y="T3"/>
                  </a:cxn>
                  <a:cxn ang="0">
                    <a:pos x="T4" y="T5"/>
                  </a:cxn>
                  <a:cxn ang="0">
                    <a:pos x="T6" y="T7"/>
                  </a:cxn>
                </a:cxnLst>
                <a:rect l="0" t="0" r="r" b="b"/>
                <a:pathLst>
                  <a:path w="7" h="10">
                    <a:moveTo>
                      <a:pt x="7" y="2"/>
                    </a:moveTo>
                    <a:cubicBezTo>
                      <a:pt x="7" y="1"/>
                      <a:pt x="5" y="1"/>
                      <a:pt x="4" y="0"/>
                    </a:cubicBezTo>
                    <a:cubicBezTo>
                      <a:pt x="2" y="1"/>
                      <a:pt x="1" y="3"/>
                      <a:pt x="0" y="5"/>
                    </a:cubicBezTo>
                    <a:cubicBezTo>
                      <a:pt x="4" y="10"/>
                      <a:pt x="7" y="4"/>
                      <a:pt x="7"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4" name="Freeform 380"/>
              <p:cNvSpPr>
                <a:spLocks/>
              </p:cNvSpPr>
              <p:nvPr/>
            </p:nvSpPr>
            <p:spPr bwMode="auto">
              <a:xfrm>
                <a:off x="3185" y="662"/>
                <a:ext cx="147" cy="104"/>
              </a:xfrm>
              <a:custGeom>
                <a:avLst/>
                <a:gdLst>
                  <a:gd name="T0" fmla="*/ 20 w 62"/>
                  <a:gd name="T1" fmla="*/ 43 h 44"/>
                  <a:gd name="T2" fmla="*/ 33 w 62"/>
                  <a:gd name="T3" fmla="*/ 42 h 44"/>
                  <a:gd name="T4" fmla="*/ 17 w 62"/>
                  <a:gd name="T5" fmla="*/ 29 h 44"/>
                  <a:gd name="T6" fmla="*/ 23 w 62"/>
                  <a:gd name="T7" fmla="*/ 21 h 44"/>
                  <a:gd name="T8" fmla="*/ 42 w 62"/>
                  <a:gd name="T9" fmla="*/ 12 h 44"/>
                  <a:gd name="T10" fmla="*/ 62 w 62"/>
                  <a:gd name="T11" fmla="*/ 0 h 44"/>
                  <a:gd name="T12" fmla="*/ 52 w 62"/>
                  <a:gd name="T13" fmla="*/ 0 h 44"/>
                  <a:gd name="T14" fmla="*/ 37 w 62"/>
                  <a:gd name="T15" fmla="*/ 4 h 44"/>
                  <a:gd name="T16" fmla="*/ 33 w 62"/>
                  <a:gd name="T17" fmla="*/ 4 h 44"/>
                  <a:gd name="T18" fmla="*/ 12 w 62"/>
                  <a:gd name="T19" fmla="*/ 12 h 44"/>
                  <a:gd name="T20" fmla="*/ 15 w 62"/>
                  <a:gd name="T21" fmla="*/ 16 h 44"/>
                  <a:gd name="T22" fmla="*/ 7 w 62"/>
                  <a:gd name="T23" fmla="*/ 20 h 44"/>
                  <a:gd name="T24" fmla="*/ 4 w 62"/>
                  <a:gd name="T25" fmla="*/ 24 h 44"/>
                  <a:gd name="T26" fmla="*/ 0 w 62"/>
                  <a:gd name="T27" fmla="*/ 35 h 44"/>
                  <a:gd name="T28" fmla="*/ 10 w 62"/>
                  <a:gd name="T29" fmla="*/ 41 h 44"/>
                  <a:gd name="T30" fmla="*/ 20 w 62"/>
                  <a:gd name="T31"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44">
                    <a:moveTo>
                      <a:pt x="20" y="43"/>
                    </a:moveTo>
                    <a:cubicBezTo>
                      <a:pt x="23" y="43"/>
                      <a:pt x="28" y="44"/>
                      <a:pt x="33" y="42"/>
                    </a:cubicBezTo>
                    <a:cubicBezTo>
                      <a:pt x="28" y="41"/>
                      <a:pt x="17" y="34"/>
                      <a:pt x="17" y="29"/>
                    </a:cubicBezTo>
                    <a:cubicBezTo>
                      <a:pt x="17" y="27"/>
                      <a:pt x="23" y="23"/>
                      <a:pt x="23" y="21"/>
                    </a:cubicBezTo>
                    <a:cubicBezTo>
                      <a:pt x="23" y="21"/>
                      <a:pt x="33" y="12"/>
                      <a:pt x="42" y="12"/>
                    </a:cubicBezTo>
                    <a:cubicBezTo>
                      <a:pt x="48" y="12"/>
                      <a:pt x="62" y="1"/>
                      <a:pt x="62" y="0"/>
                    </a:cubicBezTo>
                    <a:cubicBezTo>
                      <a:pt x="52" y="0"/>
                      <a:pt x="52" y="0"/>
                      <a:pt x="52" y="0"/>
                    </a:cubicBezTo>
                    <a:cubicBezTo>
                      <a:pt x="49" y="5"/>
                      <a:pt x="43" y="1"/>
                      <a:pt x="37" y="4"/>
                    </a:cubicBezTo>
                    <a:cubicBezTo>
                      <a:pt x="33" y="4"/>
                      <a:pt x="33" y="4"/>
                      <a:pt x="33" y="4"/>
                    </a:cubicBezTo>
                    <a:cubicBezTo>
                      <a:pt x="27" y="6"/>
                      <a:pt x="17" y="12"/>
                      <a:pt x="12" y="12"/>
                    </a:cubicBezTo>
                    <a:cubicBezTo>
                      <a:pt x="12" y="12"/>
                      <a:pt x="14" y="15"/>
                      <a:pt x="15" y="16"/>
                    </a:cubicBezTo>
                    <a:cubicBezTo>
                      <a:pt x="12" y="18"/>
                      <a:pt x="11" y="18"/>
                      <a:pt x="7" y="20"/>
                    </a:cubicBezTo>
                    <a:cubicBezTo>
                      <a:pt x="11" y="23"/>
                      <a:pt x="11" y="24"/>
                      <a:pt x="4" y="24"/>
                    </a:cubicBezTo>
                    <a:cubicBezTo>
                      <a:pt x="7" y="28"/>
                      <a:pt x="3" y="33"/>
                      <a:pt x="0" y="35"/>
                    </a:cubicBezTo>
                    <a:cubicBezTo>
                      <a:pt x="3" y="37"/>
                      <a:pt x="5" y="40"/>
                      <a:pt x="10" y="41"/>
                    </a:cubicBezTo>
                    <a:cubicBezTo>
                      <a:pt x="10" y="40"/>
                      <a:pt x="16" y="43"/>
                      <a:pt x="20" y="4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5" name="Freeform 381"/>
              <p:cNvSpPr>
                <a:spLocks/>
              </p:cNvSpPr>
              <p:nvPr/>
            </p:nvSpPr>
            <p:spPr bwMode="auto">
              <a:xfrm>
                <a:off x="2484" y="967"/>
                <a:ext cx="132" cy="173"/>
              </a:xfrm>
              <a:custGeom>
                <a:avLst/>
                <a:gdLst>
                  <a:gd name="T0" fmla="*/ 10 w 56"/>
                  <a:gd name="T1" fmla="*/ 10 h 73"/>
                  <a:gd name="T2" fmla="*/ 10 w 56"/>
                  <a:gd name="T3" fmla="*/ 20 h 73"/>
                  <a:gd name="T4" fmla="*/ 14 w 56"/>
                  <a:gd name="T5" fmla="*/ 30 h 73"/>
                  <a:gd name="T6" fmla="*/ 20 w 56"/>
                  <a:gd name="T7" fmla="*/ 23 h 73"/>
                  <a:gd name="T8" fmla="*/ 17 w 56"/>
                  <a:gd name="T9" fmla="*/ 31 h 73"/>
                  <a:gd name="T10" fmla="*/ 24 w 56"/>
                  <a:gd name="T11" fmla="*/ 34 h 73"/>
                  <a:gd name="T12" fmla="*/ 29 w 56"/>
                  <a:gd name="T13" fmla="*/ 41 h 73"/>
                  <a:gd name="T14" fmla="*/ 18 w 56"/>
                  <a:gd name="T15" fmla="*/ 50 h 73"/>
                  <a:gd name="T16" fmla="*/ 16 w 56"/>
                  <a:gd name="T17" fmla="*/ 58 h 73"/>
                  <a:gd name="T18" fmla="*/ 26 w 56"/>
                  <a:gd name="T19" fmla="*/ 62 h 73"/>
                  <a:gd name="T20" fmla="*/ 30 w 56"/>
                  <a:gd name="T21" fmla="*/ 59 h 73"/>
                  <a:gd name="T22" fmla="*/ 14 w 56"/>
                  <a:gd name="T23" fmla="*/ 73 h 73"/>
                  <a:gd name="T24" fmla="*/ 25 w 56"/>
                  <a:gd name="T25" fmla="*/ 69 h 73"/>
                  <a:gd name="T26" fmla="*/ 25 w 56"/>
                  <a:gd name="T27" fmla="*/ 67 h 73"/>
                  <a:gd name="T28" fmla="*/ 50 w 56"/>
                  <a:gd name="T29" fmla="*/ 67 h 73"/>
                  <a:gd name="T30" fmla="*/ 54 w 56"/>
                  <a:gd name="T31" fmla="*/ 61 h 73"/>
                  <a:gd name="T32" fmla="*/ 51 w 56"/>
                  <a:gd name="T33" fmla="*/ 58 h 73"/>
                  <a:gd name="T34" fmla="*/ 55 w 56"/>
                  <a:gd name="T35" fmla="*/ 56 h 73"/>
                  <a:gd name="T36" fmla="*/ 56 w 56"/>
                  <a:gd name="T37" fmla="*/ 49 h 73"/>
                  <a:gd name="T38" fmla="*/ 49 w 56"/>
                  <a:gd name="T39" fmla="*/ 48 h 73"/>
                  <a:gd name="T40" fmla="*/ 49 w 56"/>
                  <a:gd name="T41" fmla="*/ 45 h 73"/>
                  <a:gd name="T42" fmla="*/ 45 w 56"/>
                  <a:gd name="T43" fmla="*/ 41 h 73"/>
                  <a:gd name="T44" fmla="*/ 40 w 56"/>
                  <a:gd name="T45" fmla="*/ 34 h 73"/>
                  <a:gd name="T46" fmla="*/ 39 w 56"/>
                  <a:gd name="T47" fmla="*/ 31 h 73"/>
                  <a:gd name="T48" fmla="*/ 32 w 56"/>
                  <a:gd name="T49" fmla="*/ 21 h 73"/>
                  <a:gd name="T50" fmla="*/ 24 w 56"/>
                  <a:gd name="T51" fmla="*/ 19 h 73"/>
                  <a:gd name="T52" fmla="*/ 34 w 56"/>
                  <a:gd name="T53" fmla="*/ 15 h 73"/>
                  <a:gd name="T54" fmla="*/ 34 w 56"/>
                  <a:gd name="T55" fmla="*/ 11 h 73"/>
                  <a:gd name="T56" fmla="*/ 22 w 56"/>
                  <a:gd name="T57" fmla="*/ 3 h 73"/>
                  <a:gd name="T58" fmla="*/ 8 w 56"/>
                  <a:gd name="T59" fmla="*/ 1 h 73"/>
                  <a:gd name="T60" fmla="*/ 10 w 56"/>
                  <a:gd name="T61" fmla="*/ 3 h 73"/>
                  <a:gd name="T62" fmla="*/ 10 w 56"/>
                  <a:gd name="T63" fmla="*/ 4 h 73"/>
                  <a:gd name="T64" fmla="*/ 8 w 56"/>
                  <a:gd name="T65" fmla="*/ 5 h 73"/>
                  <a:gd name="T66" fmla="*/ 10 w 56"/>
                  <a:gd name="T67"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 h="73">
                    <a:moveTo>
                      <a:pt x="10" y="10"/>
                    </a:moveTo>
                    <a:cubicBezTo>
                      <a:pt x="10" y="12"/>
                      <a:pt x="8" y="20"/>
                      <a:pt x="10" y="20"/>
                    </a:cubicBezTo>
                    <a:cubicBezTo>
                      <a:pt x="10" y="23"/>
                      <a:pt x="9" y="22"/>
                      <a:pt x="14" y="30"/>
                    </a:cubicBezTo>
                    <a:cubicBezTo>
                      <a:pt x="15" y="28"/>
                      <a:pt x="17" y="25"/>
                      <a:pt x="20" y="23"/>
                    </a:cubicBezTo>
                    <a:cubicBezTo>
                      <a:pt x="20" y="26"/>
                      <a:pt x="17" y="27"/>
                      <a:pt x="17" y="31"/>
                    </a:cubicBezTo>
                    <a:cubicBezTo>
                      <a:pt x="17" y="33"/>
                      <a:pt x="20" y="34"/>
                      <a:pt x="24" y="34"/>
                    </a:cubicBezTo>
                    <a:cubicBezTo>
                      <a:pt x="24" y="38"/>
                      <a:pt x="26" y="39"/>
                      <a:pt x="29" y="41"/>
                    </a:cubicBezTo>
                    <a:cubicBezTo>
                      <a:pt x="26" y="46"/>
                      <a:pt x="21" y="43"/>
                      <a:pt x="18" y="50"/>
                    </a:cubicBezTo>
                    <a:cubicBezTo>
                      <a:pt x="18" y="50"/>
                      <a:pt x="16" y="55"/>
                      <a:pt x="16" y="58"/>
                    </a:cubicBezTo>
                    <a:cubicBezTo>
                      <a:pt x="16" y="60"/>
                      <a:pt x="25" y="62"/>
                      <a:pt x="26" y="62"/>
                    </a:cubicBezTo>
                    <a:cubicBezTo>
                      <a:pt x="27" y="62"/>
                      <a:pt x="29" y="61"/>
                      <a:pt x="30" y="59"/>
                    </a:cubicBezTo>
                    <a:cubicBezTo>
                      <a:pt x="28" y="66"/>
                      <a:pt x="14" y="62"/>
                      <a:pt x="14" y="73"/>
                    </a:cubicBezTo>
                    <a:cubicBezTo>
                      <a:pt x="15" y="70"/>
                      <a:pt x="21" y="69"/>
                      <a:pt x="25" y="69"/>
                    </a:cubicBezTo>
                    <a:cubicBezTo>
                      <a:pt x="25" y="68"/>
                      <a:pt x="25" y="68"/>
                      <a:pt x="25" y="67"/>
                    </a:cubicBezTo>
                    <a:cubicBezTo>
                      <a:pt x="50" y="67"/>
                      <a:pt x="50" y="67"/>
                      <a:pt x="50" y="67"/>
                    </a:cubicBezTo>
                    <a:cubicBezTo>
                      <a:pt x="52" y="64"/>
                      <a:pt x="51" y="62"/>
                      <a:pt x="54" y="61"/>
                    </a:cubicBezTo>
                    <a:cubicBezTo>
                      <a:pt x="53" y="60"/>
                      <a:pt x="51" y="60"/>
                      <a:pt x="51" y="58"/>
                    </a:cubicBezTo>
                    <a:cubicBezTo>
                      <a:pt x="51" y="57"/>
                      <a:pt x="54" y="56"/>
                      <a:pt x="55" y="56"/>
                    </a:cubicBezTo>
                    <a:cubicBezTo>
                      <a:pt x="54" y="53"/>
                      <a:pt x="55" y="52"/>
                      <a:pt x="56" y="49"/>
                    </a:cubicBezTo>
                    <a:cubicBezTo>
                      <a:pt x="54" y="48"/>
                      <a:pt x="53" y="47"/>
                      <a:pt x="49" y="48"/>
                    </a:cubicBezTo>
                    <a:cubicBezTo>
                      <a:pt x="49" y="47"/>
                      <a:pt x="49" y="46"/>
                      <a:pt x="49" y="45"/>
                    </a:cubicBezTo>
                    <a:cubicBezTo>
                      <a:pt x="47" y="45"/>
                      <a:pt x="45" y="44"/>
                      <a:pt x="45" y="41"/>
                    </a:cubicBezTo>
                    <a:cubicBezTo>
                      <a:pt x="42" y="40"/>
                      <a:pt x="42" y="38"/>
                      <a:pt x="40" y="34"/>
                    </a:cubicBezTo>
                    <a:cubicBezTo>
                      <a:pt x="38" y="34"/>
                      <a:pt x="39" y="32"/>
                      <a:pt x="39" y="31"/>
                    </a:cubicBezTo>
                    <a:cubicBezTo>
                      <a:pt x="39" y="27"/>
                      <a:pt x="32" y="24"/>
                      <a:pt x="32" y="21"/>
                    </a:cubicBezTo>
                    <a:cubicBezTo>
                      <a:pt x="31" y="21"/>
                      <a:pt x="25" y="21"/>
                      <a:pt x="24" y="19"/>
                    </a:cubicBezTo>
                    <a:cubicBezTo>
                      <a:pt x="26" y="19"/>
                      <a:pt x="34" y="16"/>
                      <a:pt x="34" y="15"/>
                    </a:cubicBezTo>
                    <a:cubicBezTo>
                      <a:pt x="34" y="14"/>
                      <a:pt x="34" y="13"/>
                      <a:pt x="34" y="11"/>
                    </a:cubicBezTo>
                    <a:cubicBezTo>
                      <a:pt x="0" y="10"/>
                      <a:pt x="22" y="8"/>
                      <a:pt x="22" y="3"/>
                    </a:cubicBezTo>
                    <a:cubicBezTo>
                      <a:pt x="14" y="3"/>
                      <a:pt x="9" y="0"/>
                      <a:pt x="8" y="1"/>
                    </a:cubicBezTo>
                    <a:cubicBezTo>
                      <a:pt x="8" y="2"/>
                      <a:pt x="9" y="2"/>
                      <a:pt x="10" y="3"/>
                    </a:cubicBezTo>
                    <a:cubicBezTo>
                      <a:pt x="10" y="4"/>
                      <a:pt x="10" y="4"/>
                      <a:pt x="10" y="4"/>
                    </a:cubicBezTo>
                    <a:cubicBezTo>
                      <a:pt x="10" y="4"/>
                      <a:pt x="9" y="5"/>
                      <a:pt x="8" y="5"/>
                    </a:cubicBezTo>
                    <a:cubicBezTo>
                      <a:pt x="7" y="6"/>
                      <a:pt x="10" y="6"/>
                      <a:pt x="10"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6" name="Freeform 382"/>
              <p:cNvSpPr>
                <a:spLocks/>
              </p:cNvSpPr>
              <p:nvPr/>
            </p:nvSpPr>
            <p:spPr bwMode="auto">
              <a:xfrm>
                <a:off x="3093" y="1414"/>
                <a:ext cx="31" cy="26"/>
              </a:xfrm>
              <a:custGeom>
                <a:avLst/>
                <a:gdLst>
                  <a:gd name="T0" fmla="*/ 11 w 13"/>
                  <a:gd name="T1" fmla="*/ 2 h 11"/>
                  <a:gd name="T2" fmla="*/ 13 w 13"/>
                  <a:gd name="T3" fmla="*/ 0 h 11"/>
                  <a:gd name="T4" fmla="*/ 0 w 13"/>
                  <a:gd name="T5" fmla="*/ 6 h 11"/>
                  <a:gd name="T6" fmla="*/ 2 w 13"/>
                  <a:gd name="T7" fmla="*/ 11 h 11"/>
                  <a:gd name="T8" fmla="*/ 11 w 13"/>
                  <a:gd name="T9" fmla="*/ 2 h 11"/>
                </a:gdLst>
                <a:ahLst/>
                <a:cxnLst>
                  <a:cxn ang="0">
                    <a:pos x="T0" y="T1"/>
                  </a:cxn>
                  <a:cxn ang="0">
                    <a:pos x="T2" y="T3"/>
                  </a:cxn>
                  <a:cxn ang="0">
                    <a:pos x="T4" y="T5"/>
                  </a:cxn>
                  <a:cxn ang="0">
                    <a:pos x="T6" y="T7"/>
                  </a:cxn>
                  <a:cxn ang="0">
                    <a:pos x="T8" y="T9"/>
                  </a:cxn>
                </a:cxnLst>
                <a:rect l="0" t="0" r="r" b="b"/>
                <a:pathLst>
                  <a:path w="13" h="11">
                    <a:moveTo>
                      <a:pt x="11" y="2"/>
                    </a:moveTo>
                    <a:cubicBezTo>
                      <a:pt x="12" y="2"/>
                      <a:pt x="13" y="1"/>
                      <a:pt x="13" y="0"/>
                    </a:cubicBezTo>
                    <a:cubicBezTo>
                      <a:pt x="9" y="1"/>
                      <a:pt x="2" y="5"/>
                      <a:pt x="0" y="6"/>
                    </a:cubicBezTo>
                    <a:cubicBezTo>
                      <a:pt x="2" y="11"/>
                      <a:pt x="2" y="11"/>
                      <a:pt x="2" y="11"/>
                    </a:cubicBezTo>
                    <a:cubicBezTo>
                      <a:pt x="8" y="9"/>
                      <a:pt x="11" y="7"/>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7" name="Freeform 383"/>
              <p:cNvSpPr>
                <a:spLocks/>
              </p:cNvSpPr>
              <p:nvPr/>
            </p:nvSpPr>
            <p:spPr bwMode="auto">
              <a:xfrm>
                <a:off x="3292" y="2354"/>
                <a:ext cx="129" cy="271"/>
              </a:xfrm>
              <a:custGeom>
                <a:avLst/>
                <a:gdLst>
                  <a:gd name="T0" fmla="*/ 46 w 55"/>
                  <a:gd name="T1" fmla="*/ 0 h 115"/>
                  <a:gd name="T2" fmla="*/ 31 w 55"/>
                  <a:gd name="T3" fmla="*/ 25 h 115"/>
                  <a:gd name="T4" fmla="*/ 28 w 55"/>
                  <a:gd name="T5" fmla="*/ 25 h 115"/>
                  <a:gd name="T6" fmla="*/ 28 w 55"/>
                  <a:gd name="T7" fmla="*/ 29 h 115"/>
                  <a:gd name="T8" fmla="*/ 20 w 55"/>
                  <a:gd name="T9" fmla="*/ 34 h 115"/>
                  <a:gd name="T10" fmla="*/ 11 w 55"/>
                  <a:gd name="T11" fmla="*/ 36 h 115"/>
                  <a:gd name="T12" fmla="*/ 7 w 55"/>
                  <a:gd name="T13" fmla="*/ 51 h 115"/>
                  <a:gd name="T14" fmla="*/ 11 w 55"/>
                  <a:gd name="T15" fmla="*/ 65 h 115"/>
                  <a:gd name="T16" fmla="*/ 0 w 55"/>
                  <a:gd name="T17" fmla="*/ 82 h 115"/>
                  <a:gd name="T18" fmla="*/ 0 w 55"/>
                  <a:gd name="T19" fmla="*/ 91 h 115"/>
                  <a:gd name="T20" fmla="*/ 3 w 55"/>
                  <a:gd name="T21" fmla="*/ 94 h 115"/>
                  <a:gd name="T22" fmla="*/ 0 w 55"/>
                  <a:gd name="T23" fmla="*/ 98 h 115"/>
                  <a:gd name="T24" fmla="*/ 8 w 55"/>
                  <a:gd name="T25" fmla="*/ 113 h 115"/>
                  <a:gd name="T26" fmla="*/ 11 w 55"/>
                  <a:gd name="T27" fmla="*/ 115 h 115"/>
                  <a:gd name="T28" fmla="*/ 28 w 55"/>
                  <a:gd name="T29" fmla="*/ 91 h 115"/>
                  <a:gd name="T30" fmla="*/ 39 w 55"/>
                  <a:gd name="T31" fmla="*/ 68 h 115"/>
                  <a:gd name="T32" fmla="*/ 46 w 55"/>
                  <a:gd name="T33" fmla="*/ 44 h 115"/>
                  <a:gd name="T34" fmla="*/ 49 w 55"/>
                  <a:gd name="T35" fmla="*/ 39 h 115"/>
                  <a:gd name="T36" fmla="*/ 55 w 55"/>
                  <a:gd name="T37" fmla="*/ 26 h 115"/>
                  <a:gd name="T38" fmla="*/ 55 w 55"/>
                  <a:gd name="T39" fmla="*/ 11 h 115"/>
                  <a:gd name="T40" fmla="*/ 46 w 55"/>
                  <a:gd name="T4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 h="115">
                    <a:moveTo>
                      <a:pt x="46" y="0"/>
                    </a:moveTo>
                    <a:cubicBezTo>
                      <a:pt x="43" y="6"/>
                      <a:pt x="39" y="25"/>
                      <a:pt x="31" y="25"/>
                    </a:cubicBezTo>
                    <a:cubicBezTo>
                      <a:pt x="30" y="25"/>
                      <a:pt x="29" y="25"/>
                      <a:pt x="28" y="25"/>
                    </a:cubicBezTo>
                    <a:cubicBezTo>
                      <a:pt x="28" y="26"/>
                      <a:pt x="28" y="28"/>
                      <a:pt x="28" y="29"/>
                    </a:cubicBezTo>
                    <a:cubicBezTo>
                      <a:pt x="25" y="30"/>
                      <a:pt x="23" y="34"/>
                      <a:pt x="20" y="34"/>
                    </a:cubicBezTo>
                    <a:cubicBezTo>
                      <a:pt x="16" y="34"/>
                      <a:pt x="15" y="36"/>
                      <a:pt x="11" y="36"/>
                    </a:cubicBezTo>
                    <a:cubicBezTo>
                      <a:pt x="7" y="51"/>
                      <a:pt x="7" y="51"/>
                      <a:pt x="7" y="51"/>
                    </a:cubicBezTo>
                    <a:cubicBezTo>
                      <a:pt x="7" y="56"/>
                      <a:pt x="11" y="58"/>
                      <a:pt x="11" y="65"/>
                    </a:cubicBezTo>
                    <a:cubicBezTo>
                      <a:pt x="11" y="69"/>
                      <a:pt x="7" y="82"/>
                      <a:pt x="0" y="82"/>
                    </a:cubicBezTo>
                    <a:cubicBezTo>
                      <a:pt x="3" y="87"/>
                      <a:pt x="0" y="86"/>
                      <a:pt x="0" y="91"/>
                    </a:cubicBezTo>
                    <a:cubicBezTo>
                      <a:pt x="0" y="92"/>
                      <a:pt x="2" y="94"/>
                      <a:pt x="3" y="94"/>
                    </a:cubicBezTo>
                    <a:cubicBezTo>
                      <a:pt x="2" y="96"/>
                      <a:pt x="0" y="95"/>
                      <a:pt x="0" y="98"/>
                    </a:cubicBezTo>
                    <a:cubicBezTo>
                      <a:pt x="0" y="105"/>
                      <a:pt x="1" y="113"/>
                      <a:pt x="8" y="113"/>
                    </a:cubicBezTo>
                    <a:cubicBezTo>
                      <a:pt x="8" y="114"/>
                      <a:pt x="11" y="115"/>
                      <a:pt x="11" y="115"/>
                    </a:cubicBezTo>
                    <a:cubicBezTo>
                      <a:pt x="23" y="115"/>
                      <a:pt x="28" y="106"/>
                      <a:pt x="28" y="91"/>
                    </a:cubicBezTo>
                    <a:cubicBezTo>
                      <a:pt x="33" y="91"/>
                      <a:pt x="39" y="73"/>
                      <a:pt x="39" y="68"/>
                    </a:cubicBezTo>
                    <a:cubicBezTo>
                      <a:pt x="39" y="59"/>
                      <a:pt x="46" y="53"/>
                      <a:pt x="46" y="44"/>
                    </a:cubicBezTo>
                    <a:cubicBezTo>
                      <a:pt x="48" y="44"/>
                      <a:pt x="49" y="40"/>
                      <a:pt x="49" y="39"/>
                    </a:cubicBezTo>
                    <a:cubicBezTo>
                      <a:pt x="49" y="34"/>
                      <a:pt x="55" y="31"/>
                      <a:pt x="55" y="26"/>
                    </a:cubicBezTo>
                    <a:cubicBezTo>
                      <a:pt x="55" y="19"/>
                      <a:pt x="52" y="15"/>
                      <a:pt x="55" y="11"/>
                    </a:cubicBezTo>
                    <a:cubicBezTo>
                      <a:pt x="52" y="9"/>
                      <a:pt x="47" y="6"/>
                      <a:pt x="4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8" name="Freeform 384"/>
              <p:cNvSpPr>
                <a:spLocks noEditPoints="1"/>
              </p:cNvSpPr>
              <p:nvPr/>
            </p:nvSpPr>
            <p:spPr bwMode="auto">
              <a:xfrm>
                <a:off x="2311" y="636"/>
                <a:ext cx="2641" cy="2173"/>
              </a:xfrm>
              <a:custGeom>
                <a:avLst/>
                <a:gdLst>
                  <a:gd name="T0" fmla="*/ 822 w 1118"/>
                  <a:gd name="T1" fmla="*/ 594 h 920"/>
                  <a:gd name="T2" fmla="*/ 813 w 1118"/>
                  <a:gd name="T3" fmla="*/ 527 h 920"/>
                  <a:gd name="T4" fmla="*/ 877 w 1118"/>
                  <a:gd name="T5" fmla="*/ 520 h 920"/>
                  <a:gd name="T6" fmla="*/ 893 w 1118"/>
                  <a:gd name="T7" fmla="*/ 434 h 920"/>
                  <a:gd name="T8" fmla="*/ 920 w 1118"/>
                  <a:gd name="T9" fmla="*/ 351 h 920"/>
                  <a:gd name="T10" fmla="*/ 883 w 1118"/>
                  <a:gd name="T11" fmla="*/ 297 h 920"/>
                  <a:gd name="T12" fmla="*/ 935 w 1118"/>
                  <a:gd name="T13" fmla="*/ 307 h 920"/>
                  <a:gd name="T14" fmla="*/ 939 w 1118"/>
                  <a:gd name="T15" fmla="*/ 292 h 920"/>
                  <a:gd name="T16" fmla="*/ 977 w 1118"/>
                  <a:gd name="T17" fmla="*/ 219 h 920"/>
                  <a:gd name="T18" fmla="*/ 953 w 1118"/>
                  <a:gd name="T19" fmla="*/ 133 h 920"/>
                  <a:gd name="T20" fmla="*/ 1020 w 1118"/>
                  <a:gd name="T21" fmla="*/ 121 h 920"/>
                  <a:gd name="T22" fmla="*/ 1057 w 1118"/>
                  <a:gd name="T23" fmla="*/ 173 h 920"/>
                  <a:gd name="T24" fmla="*/ 1076 w 1118"/>
                  <a:gd name="T25" fmla="*/ 112 h 920"/>
                  <a:gd name="T26" fmla="*/ 1111 w 1118"/>
                  <a:gd name="T27" fmla="*/ 89 h 920"/>
                  <a:gd name="T28" fmla="*/ 933 w 1118"/>
                  <a:gd name="T29" fmla="*/ 59 h 920"/>
                  <a:gd name="T30" fmla="*/ 832 w 1118"/>
                  <a:gd name="T31" fmla="*/ 44 h 920"/>
                  <a:gd name="T32" fmla="*/ 770 w 1118"/>
                  <a:gd name="T33" fmla="*/ 50 h 920"/>
                  <a:gd name="T34" fmla="*/ 663 w 1118"/>
                  <a:gd name="T35" fmla="*/ 31 h 920"/>
                  <a:gd name="T36" fmla="*/ 594 w 1118"/>
                  <a:gd name="T37" fmla="*/ 2 h 920"/>
                  <a:gd name="T38" fmla="*/ 503 w 1118"/>
                  <a:gd name="T39" fmla="*/ 36 h 920"/>
                  <a:gd name="T40" fmla="*/ 497 w 1118"/>
                  <a:gd name="T41" fmla="*/ 66 h 920"/>
                  <a:gd name="T42" fmla="*/ 453 w 1118"/>
                  <a:gd name="T43" fmla="*/ 42 h 920"/>
                  <a:gd name="T44" fmla="*/ 378 w 1118"/>
                  <a:gd name="T45" fmla="*/ 69 h 920"/>
                  <a:gd name="T46" fmla="*/ 339 w 1118"/>
                  <a:gd name="T47" fmla="*/ 82 h 920"/>
                  <a:gd name="T48" fmla="*/ 327 w 1118"/>
                  <a:gd name="T49" fmla="*/ 73 h 920"/>
                  <a:gd name="T50" fmla="*/ 203 w 1118"/>
                  <a:gd name="T51" fmla="*/ 64 h 920"/>
                  <a:gd name="T52" fmla="*/ 146 w 1118"/>
                  <a:gd name="T53" fmla="*/ 116 h 920"/>
                  <a:gd name="T54" fmla="*/ 222 w 1118"/>
                  <a:gd name="T55" fmla="*/ 134 h 920"/>
                  <a:gd name="T56" fmla="*/ 243 w 1118"/>
                  <a:gd name="T57" fmla="*/ 130 h 920"/>
                  <a:gd name="T58" fmla="*/ 239 w 1118"/>
                  <a:gd name="T59" fmla="*/ 169 h 920"/>
                  <a:gd name="T60" fmla="*/ 178 w 1118"/>
                  <a:gd name="T61" fmla="*/ 154 h 920"/>
                  <a:gd name="T62" fmla="*/ 110 w 1118"/>
                  <a:gd name="T63" fmla="*/ 214 h 920"/>
                  <a:gd name="T64" fmla="*/ 58 w 1118"/>
                  <a:gd name="T65" fmla="*/ 302 h 920"/>
                  <a:gd name="T66" fmla="*/ 168 w 1118"/>
                  <a:gd name="T67" fmla="*/ 262 h 920"/>
                  <a:gd name="T68" fmla="*/ 230 w 1118"/>
                  <a:gd name="T69" fmla="*/ 323 h 920"/>
                  <a:gd name="T70" fmla="*/ 195 w 1118"/>
                  <a:gd name="T71" fmla="*/ 254 h 920"/>
                  <a:gd name="T72" fmla="*/ 258 w 1118"/>
                  <a:gd name="T73" fmla="*/ 321 h 920"/>
                  <a:gd name="T74" fmla="*/ 288 w 1118"/>
                  <a:gd name="T75" fmla="*/ 288 h 920"/>
                  <a:gd name="T76" fmla="*/ 310 w 1118"/>
                  <a:gd name="T77" fmla="*/ 239 h 920"/>
                  <a:gd name="T78" fmla="*/ 352 w 1118"/>
                  <a:gd name="T79" fmla="*/ 237 h 920"/>
                  <a:gd name="T80" fmla="*/ 359 w 1118"/>
                  <a:gd name="T81" fmla="*/ 283 h 920"/>
                  <a:gd name="T82" fmla="*/ 285 w 1118"/>
                  <a:gd name="T83" fmla="*/ 296 h 920"/>
                  <a:gd name="T84" fmla="*/ 349 w 1118"/>
                  <a:gd name="T85" fmla="*/ 321 h 920"/>
                  <a:gd name="T86" fmla="*/ 306 w 1118"/>
                  <a:gd name="T87" fmla="*/ 370 h 920"/>
                  <a:gd name="T88" fmla="*/ 197 w 1118"/>
                  <a:gd name="T89" fmla="*/ 353 h 920"/>
                  <a:gd name="T90" fmla="*/ 119 w 1118"/>
                  <a:gd name="T91" fmla="*/ 328 h 920"/>
                  <a:gd name="T92" fmla="*/ 31 w 1118"/>
                  <a:gd name="T93" fmla="*/ 399 h 920"/>
                  <a:gd name="T94" fmla="*/ 4 w 1118"/>
                  <a:gd name="T95" fmla="*/ 517 h 920"/>
                  <a:gd name="T96" fmla="*/ 154 w 1118"/>
                  <a:gd name="T97" fmla="*/ 578 h 920"/>
                  <a:gd name="T98" fmla="*/ 181 w 1118"/>
                  <a:gd name="T99" fmla="*/ 636 h 920"/>
                  <a:gd name="T100" fmla="*/ 200 w 1118"/>
                  <a:gd name="T101" fmla="*/ 778 h 920"/>
                  <a:gd name="T102" fmla="*/ 249 w 1118"/>
                  <a:gd name="T103" fmla="*/ 920 h 920"/>
                  <a:gd name="T104" fmla="*/ 351 w 1118"/>
                  <a:gd name="T105" fmla="*/ 839 h 920"/>
                  <a:gd name="T106" fmla="*/ 390 w 1118"/>
                  <a:gd name="T107" fmla="*/ 675 h 920"/>
                  <a:gd name="T108" fmla="*/ 429 w 1118"/>
                  <a:gd name="T109" fmla="*/ 538 h 920"/>
                  <a:gd name="T110" fmla="*/ 374 w 1118"/>
                  <a:gd name="T111" fmla="*/ 452 h 920"/>
                  <a:gd name="T112" fmla="*/ 356 w 1118"/>
                  <a:gd name="T113" fmla="*/ 397 h 920"/>
                  <a:gd name="T114" fmla="*/ 483 w 1118"/>
                  <a:gd name="T115" fmla="*/ 492 h 920"/>
                  <a:gd name="T116" fmla="*/ 463 w 1118"/>
                  <a:gd name="T117" fmla="*/ 408 h 920"/>
                  <a:gd name="T118" fmla="*/ 516 w 1118"/>
                  <a:gd name="T119" fmla="*/ 416 h 920"/>
                  <a:gd name="T120" fmla="*/ 633 w 1118"/>
                  <a:gd name="T121" fmla="*/ 506 h 920"/>
                  <a:gd name="T122" fmla="*/ 673 w 1118"/>
                  <a:gd name="T123" fmla="*/ 496 h 920"/>
                  <a:gd name="T124" fmla="*/ 765 w 1118"/>
                  <a:gd name="T125" fmla="*/ 46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920">
                    <a:moveTo>
                      <a:pt x="786" y="482"/>
                    </a:moveTo>
                    <a:cubicBezTo>
                      <a:pt x="790" y="492"/>
                      <a:pt x="794" y="497"/>
                      <a:pt x="797" y="509"/>
                    </a:cubicBezTo>
                    <a:cubicBezTo>
                      <a:pt x="798" y="511"/>
                      <a:pt x="800" y="520"/>
                      <a:pt x="798" y="521"/>
                    </a:cubicBezTo>
                    <a:cubicBezTo>
                      <a:pt x="798" y="525"/>
                      <a:pt x="798" y="525"/>
                      <a:pt x="798" y="530"/>
                    </a:cubicBezTo>
                    <a:cubicBezTo>
                      <a:pt x="800" y="530"/>
                      <a:pt x="802" y="549"/>
                      <a:pt x="802" y="551"/>
                    </a:cubicBezTo>
                    <a:cubicBezTo>
                      <a:pt x="802" y="553"/>
                      <a:pt x="802" y="555"/>
                      <a:pt x="802" y="559"/>
                    </a:cubicBezTo>
                    <a:cubicBezTo>
                      <a:pt x="803" y="560"/>
                      <a:pt x="804" y="559"/>
                      <a:pt x="806" y="559"/>
                    </a:cubicBezTo>
                    <a:cubicBezTo>
                      <a:pt x="811" y="565"/>
                      <a:pt x="816" y="567"/>
                      <a:pt x="818" y="574"/>
                    </a:cubicBezTo>
                    <a:cubicBezTo>
                      <a:pt x="818" y="574"/>
                      <a:pt x="818" y="574"/>
                      <a:pt x="818" y="574"/>
                    </a:cubicBezTo>
                    <a:cubicBezTo>
                      <a:pt x="818" y="576"/>
                      <a:pt x="817" y="585"/>
                      <a:pt x="817" y="586"/>
                    </a:cubicBezTo>
                    <a:cubicBezTo>
                      <a:pt x="817" y="589"/>
                      <a:pt x="820" y="590"/>
                      <a:pt x="822" y="594"/>
                    </a:cubicBezTo>
                    <a:cubicBezTo>
                      <a:pt x="826" y="600"/>
                      <a:pt x="830" y="605"/>
                      <a:pt x="838" y="610"/>
                    </a:cubicBezTo>
                    <a:cubicBezTo>
                      <a:pt x="840" y="612"/>
                      <a:pt x="843" y="612"/>
                      <a:pt x="845" y="612"/>
                    </a:cubicBezTo>
                    <a:cubicBezTo>
                      <a:pt x="845" y="606"/>
                      <a:pt x="845" y="606"/>
                      <a:pt x="845" y="606"/>
                    </a:cubicBezTo>
                    <a:cubicBezTo>
                      <a:pt x="843" y="603"/>
                      <a:pt x="840" y="601"/>
                      <a:pt x="840" y="595"/>
                    </a:cubicBezTo>
                    <a:cubicBezTo>
                      <a:pt x="840" y="580"/>
                      <a:pt x="840" y="580"/>
                      <a:pt x="840" y="580"/>
                    </a:cubicBezTo>
                    <a:cubicBezTo>
                      <a:pt x="837" y="579"/>
                      <a:pt x="836" y="576"/>
                      <a:pt x="834" y="573"/>
                    </a:cubicBezTo>
                    <a:cubicBezTo>
                      <a:pt x="833" y="574"/>
                      <a:pt x="832" y="574"/>
                      <a:pt x="831" y="575"/>
                    </a:cubicBezTo>
                    <a:cubicBezTo>
                      <a:pt x="825" y="571"/>
                      <a:pt x="817" y="563"/>
                      <a:pt x="815" y="557"/>
                    </a:cubicBezTo>
                    <a:cubicBezTo>
                      <a:pt x="815" y="557"/>
                      <a:pt x="814" y="551"/>
                      <a:pt x="814" y="549"/>
                    </a:cubicBezTo>
                    <a:cubicBezTo>
                      <a:pt x="810" y="549"/>
                      <a:pt x="808" y="546"/>
                      <a:pt x="808" y="542"/>
                    </a:cubicBezTo>
                    <a:cubicBezTo>
                      <a:pt x="808" y="534"/>
                      <a:pt x="813" y="532"/>
                      <a:pt x="813" y="527"/>
                    </a:cubicBezTo>
                    <a:cubicBezTo>
                      <a:pt x="813" y="525"/>
                      <a:pt x="811" y="513"/>
                      <a:pt x="811" y="513"/>
                    </a:cubicBezTo>
                    <a:cubicBezTo>
                      <a:pt x="817" y="513"/>
                      <a:pt x="817" y="513"/>
                      <a:pt x="817" y="513"/>
                    </a:cubicBezTo>
                    <a:cubicBezTo>
                      <a:pt x="817" y="522"/>
                      <a:pt x="829" y="520"/>
                      <a:pt x="830" y="526"/>
                    </a:cubicBezTo>
                    <a:cubicBezTo>
                      <a:pt x="831" y="530"/>
                      <a:pt x="833" y="533"/>
                      <a:pt x="836" y="534"/>
                    </a:cubicBezTo>
                    <a:cubicBezTo>
                      <a:pt x="837" y="537"/>
                      <a:pt x="842" y="538"/>
                      <a:pt x="847" y="539"/>
                    </a:cubicBezTo>
                    <a:cubicBezTo>
                      <a:pt x="847" y="543"/>
                      <a:pt x="847" y="545"/>
                      <a:pt x="847" y="549"/>
                    </a:cubicBezTo>
                    <a:cubicBezTo>
                      <a:pt x="847" y="549"/>
                      <a:pt x="847" y="552"/>
                      <a:pt x="848" y="552"/>
                    </a:cubicBezTo>
                    <a:cubicBezTo>
                      <a:pt x="851" y="552"/>
                      <a:pt x="857" y="543"/>
                      <a:pt x="858" y="540"/>
                    </a:cubicBezTo>
                    <a:cubicBezTo>
                      <a:pt x="859" y="539"/>
                      <a:pt x="861" y="539"/>
                      <a:pt x="863" y="540"/>
                    </a:cubicBezTo>
                    <a:cubicBezTo>
                      <a:pt x="865" y="537"/>
                      <a:pt x="870" y="531"/>
                      <a:pt x="877" y="529"/>
                    </a:cubicBezTo>
                    <a:cubicBezTo>
                      <a:pt x="875" y="526"/>
                      <a:pt x="877" y="526"/>
                      <a:pt x="877" y="520"/>
                    </a:cubicBezTo>
                    <a:cubicBezTo>
                      <a:pt x="877" y="513"/>
                      <a:pt x="874" y="508"/>
                      <a:pt x="872" y="500"/>
                    </a:cubicBezTo>
                    <a:cubicBezTo>
                      <a:pt x="858" y="484"/>
                      <a:pt x="858" y="484"/>
                      <a:pt x="858" y="484"/>
                    </a:cubicBezTo>
                    <a:cubicBezTo>
                      <a:pt x="857" y="483"/>
                      <a:pt x="855" y="483"/>
                      <a:pt x="854" y="481"/>
                    </a:cubicBezTo>
                    <a:cubicBezTo>
                      <a:pt x="854" y="480"/>
                      <a:pt x="851" y="475"/>
                      <a:pt x="851" y="474"/>
                    </a:cubicBezTo>
                    <a:cubicBezTo>
                      <a:pt x="847" y="474"/>
                      <a:pt x="842" y="461"/>
                      <a:pt x="843" y="459"/>
                    </a:cubicBezTo>
                    <a:cubicBezTo>
                      <a:pt x="848" y="451"/>
                      <a:pt x="854" y="446"/>
                      <a:pt x="855" y="446"/>
                    </a:cubicBezTo>
                    <a:cubicBezTo>
                      <a:pt x="853" y="444"/>
                      <a:pt x="867" y="450"/>
                      <a:pt x="867" y="451"/>
                    </a:cubicBezTo>
                    <a:cubicBezTo>
                      <a:pt x="867" y="453"/>
                      <a:pt x="870" y="453"/>
                      <a:pt x="871" y="456"/>
                    </a:cubicBezTo>
                    <a:cubicBezTo>
                      <a:pt x="871" y="456"/>
                      <a:pt x="871" y="453"/>
                      <a:pt x="871" y="451"/>
                    </a:cubicBezTo>
                    <a:cubicBezTo>
                      <a:pt x="872" y="451"/>
                      <a:pt x="876" y="446"/>
                      <a:pt x="879" y="446"/>
                    </a:cubicBezTo>
                    <a:cubicBezTo>
                      <a:pt x="886" y="446"/>
                      <a:pt x="887" y="438"/>
                      <a:pt x="893" y="434"/>
                    </a:cubicBezTo>
                    <a:cubicBezTo>
                      <a:pt x="893" y="436"/>
                      <a:pt x="895" y="436"/>
                      <a:pt x="895" y="440"/>
                    </a:cubicBezTo>
                    <a:cubicBezTo>
                      <a:pt x="896" y="437"/>
                      <a:pt x="899" y="438"/>
                      <a:pt x="900" y="440"/>
                    </a:cubicBezTo>
                    <a:cubicBezTo>
                      <a:pt x="900" y="431"/>
                      <a:pt x="905" y="435"/>
                      <a:pt x="911" y="434"/>
                    </a:cubicBezTo>
                    <a:cubicBezTo>
                      <a:pt x="916" y="432"/>
                      <a:pt x="917" y="421"/>
                      <a:pt x="924" y="419"/>
                    </a:cubicBezTo>
                    <a:cubicBezTo>
                      <a:pt x="924" y="416"/>
                      <a:pt x="927" y="414"/>
                      <a:pt x="929" y="411"/>
                    </a:cubicBezTo>
                    <a:cubicBezTo>
                      <a:pt x="927" y="410"/>
                      <a:pt x="928" y="406"/>
                      <a:pt x="925" y="405"/>
                    </a:cubicBezTo>
                    <a:cubicBezTo>
                      <a:pt x="930" y="400"/>
                      <a:pt x="937" y="373"/>
                      <a:pt x="937" y="373"/>
                    </a:cubicBezTo>
                    <a:cubicBezTo>
                      <a:pt x="932" y="376"/>
                      <a:pt x="928" y="373"/>
                      <a:pt x="923" y="372"/>
                    </a:cubicBezTo>
                    <a:cubicBezTo>
                      <a:pt x="927" y="370"/>
                      <a:pt x="927" y="368"/>
                      <a:pt x="929" y="364"/>
                    </a:cubicBezTo>
                    <a:cubicBezTo>
                      <a:pt x="923" y="361"/>
                      <a:pt x="924" y="360"/>
                      <a:pt x="929" y="361"/>
                    </a:cubicBezTo>
                    <a:cubicBezTo>
                      <a:pt x="929" y="356"/>
                      <a:pt x="920" y="357"/>
                      <a:pt x="920" y="351"/>
                    </a:cubicBezTo>
                    <a:cubicBezTo>
                      <a:pt x="920" y="350"/>
                      <a:pt x="918" y="348"/>
                      <a:pt x="918" y="347"/>
                    </a:cubicBezTo>
                    <a:cubicBezTo>
                      <a:pt x="917" y="347"/>
                      <a:pt x="901" y="332"/>
                      <a:pt x="901" y="331"/>
                    </a:cubicBezTo>
                    <a:cubicBezTo>
                      <a:pt x="901" y="328"/>
                      <a:pt x="904" y="329"/>
                      <a:pt x="904" y="326"/>
                    </a:cubicBezTo>
                    <a:cubicBezTo>
                      <a:pt x="904" y="326"/>
                      <a:pt x="907" y="324"/>
                      <a:pt x="907" y="324"/>
                    </a:cubicBezTo>
                    <a:cubicBezTo>
                      <a:pt x="907" y="319"/>
                      <a:pt x="912" y="317"/>
                      <a:pt x="915" y="314"/>
                    </a:cubicBezTo>
                    <a:cubicBezTo>
                      <a:pt x="912" y="313"/>
                      <a:pt x="906" y="311"/>
                      <a:pt x="904" y="308"/>
                    </a:cubicBezTo>
                    <a:cubicBezTo>
                      <a:pt x="899" y="308"/>
                      <a:pt x="899" y="308"/>
                      <a:pt x="899" y="308"/>
                    </a:cubicBezTo>
                    <a:cubicBezTo>
                      <a:pt x="899" y="310"/>
                      <a:pt x="894" y="314"/>
                      <a:pt x="894" y="314"/>
                    </a:cubicBezTo>
                    <a:cubicBezTo>
                      <a:pt x="892" y="313"/>
                      <a:pt x="892" y="310"/>
                      <a:pt x="891" y="308"/>
                    </a:cubicBezTo>
                    <a:cubicBezTo>
                      <a:pt x="889" y="306"/>
                      <a:pt x="877" y="306"/>
                      <a:pt x="877" y="301"/>
                    </a:cubicBezTo>
                    <a:cubicBezTo>
                      <a:pt x="877" y="298"/>
                      <a:pt x="881" y="297"/>
                      <a:pt x="883" y="297"/>
                    </a:cubicBezTo>
                    <a:cubicBezTo>
                      <a:pt x="884" y="297"/>
                      <a:pt x="892" y="290"/>
                      <a:pt x="892" y="286"/>
                    </a:cubicBezTo>
                    <a:cubicBezTo>
                      <a:pt x="893" y="287"/>
                      <a:pt x="894" y="282"/>
                      <a:pt x="895" y="282"/>
                    </a:cubicBezTo>
                    <a:cubicBezTo>
                      <a:pt x="898" y="282"/>
                      <a:pt x="899" y="284"/>
                      <a:pt x="901" y="287"/>
                    </a:cubicBezTo>
                    <a:cubicBezTo>
                      <a:pt x="901" y="288"/>
                      <a:pt x="900" y="289"/>
                      <a:pt x="898" y="289"/>
                    </a:cubicBezTo>
                    <a:cubicBezTo>
                      <a:pt x="899" y="292"/>
                      <a:pt x="900" y="294"/>
                      <a:pt x="903" y="294"/>
                    </a:cubicBezTo>
                    <a:cubicBezTo>
                      <a:pt x="903" y="297"/>
                      <a:pt x="903" y="297"/>
                      <a:pt x="903" y="297"/>
                    </a:cubicBezTo>
                    <a:cubicBezTo>
                      <a:pt x="902" y="298"/>
                      <a:pt x="904" y="299"/>
                      <a:pt x="904" y="300"/>
                    </a:cubicBezTo>
                    <a:cubicBezTo>
                      <a:pt x="915" y="289"/>
                      <a:pt x="916" y="289"/>
                      <a:pt x="920" y="290"/>
                    </a:cubicBezTo>
                    <a:cubicBezTo>
                      <a:pt x="922" y="284"/>
                      <a:pt x="926" y="296"/>
                      <a:pt x="929" y="300"/>
                    </a:cubicBezTo>
                    <a:cubicBezTo>
                      <a:pt x="929" y="301"/>
                      <a:pt x="926" y="301"/>
                      <a:pt x="926" y="303"/>
                    </a:cubicBezTo>
                    <a:cubicBezTo>
                      <a:pt x="926" y="306"/>
                      <a:pt x="933" y="307"/>
                      <a:pt x="935" y="307"/>
                    </a:cubicBezTo>
                    <a:cubicBezTo>
                      <a:pt x="937" y="307"/>
                      <a:pt x="937" y="310"/>
                      <a:pt x="941" y="310"/>
                    </a:cubicBezTo>
                    <a:cubicBezTo>
                      <a:pt x="941" y="311"/>
                      <a:pt x="943" y="312"/>
                      <a:pt x="943" y="312"/>
                    </a:cubicBezTo>
                    <a:cubicBezTo>
                      <a:pt x="943" y="314"/>
                      <a:pt x="941" y="316"/>
                      <a:pt x="941" y="318"/>
                    </a:cubicBezTo>
                    <a:cubicBezTo>
                      <a:pt x="941" y="322"/>
                      <a:pt x="947" y="321"/>
                      <a:pt x="949" y="325"/>
                    </a:cubicBezTo>
                    <a:cubicBezTo>
                      <a:pt x="951" y="329"/>
                      <a:pt x="948" y="339"/>
                      <a:pt x="954" y="339"/>
                    </a:cubicBezTo>
                    <a:cubicBezTo>
                      <a:pt x="954" y="332"/>
                      <a:pt x="965" y="340"/>
                      <a:pt x="965" y="329"/>
                    </a:cubicBezTo>
                    <a:cubicBezTo>
                      <a:pt x="965" y="324"/>
                      <a:pt x="963" y="319"/>
                      <a:pt x="962" y="314"/>
                    </a:cubicBezTo>
                    <a:cubicBezTo>
                      <a:pt x="958" y="314"/>
                      <a:pt x="954" y="309"/>
                      <a:pt x="951" y="305"/>
                    </a:cubicBezTo>
                    <a:cubicBezTo>
                      <a:pt x="951" y="305"/>
                      <a:pt x="951" y="305"/>
                      <a:pt x="952" y="305"/>
                    </a:cubicBezTo>
                    <a:cubicBezTo>
                      <a:pt x="949" y="301"/>
                      <a:pt x="947" y="297"/>
                      <a:pt x="944" y="296"/>
                    </a:cubicBezTo>
                    <a:cubicBezTo>
                      <a:pt x="942" y="296"/>
                      <a:pt x="939" y="294"/>
                      <a:pt x="939" y="292"/>
                    </a:cubicBezTo>
                    <a:cubicBezTo>
                      <a:pt x="939" y="291"/>
                      <a:pt x="942" y="289"/>
                      <a:pt x="944" y="289"/>
                    </a:cubicBezTo>
                    <a:cubicBezTo>
                      <a:pt x="945" y="288"/>
                      <a:pt x="947" y="288"/>
                      <a:pt x="947" y="284"/>
                    </a:cubicBezTo>
                    <a:cubicBezTo>
                      <a:pt x="947" y="281"/>
                      <a:pt x="944" y="279"/>
                      <a:pt x="944" y="277"/>
                    </a:cubicBezTo>
                    <a:cubicBezTo>
                      <a:pt x="944" y="275"/>
                      <a:pt x="945" y="274"/>
                      <a:pt x="946" y="272"/>
                    </a:cubicBezTo>
                    <a:cubicBezTo>
                      <a:pt x="948" y="274"/>
                      <a:pt x="949" y="274"/>
                      <a:pt x="952" y="274"/>
                    </a:cubicBezTo>
                    <a:cubicBezTo>
                      <a:pt x="952" y="273"/>
                      <a:pt x="949" y="267"/>
                      <a:pt x="949" y="267"/>
                    </a:cubicBezTo>
                    <a:cubicBezTo>
                      <a:pt x="949" y="267"/>
                      <a:pt x="961" y="267"/>
                      <a:pt x="961" y="267"/>
                    </a:cubicBezTo>
                    <a:cubicBezTo>
                      <a:pt x="970" y="267"/>
                      <a:pt x="974" y="244"/>
                      <a:pt x="974" y="238"/>
                    </a:cubicBezTo>
                    <a:cubicBezTo>
                      <a:pt x="974" y="235"/>
                      <a:pt x="974" y="232"/>
                      <a:pt x="974" y="228"/>
                    </a:cubicBezTo>
                    <a:cubicBezTo>
                      <a:pt x="974" y="225"/>
                      <a:pt x="974" y="223"/>
                      <a:pt x="977" y="223"/>
                    </a:cubicBezTo>
                    <a:cubicBezTo>
                      <a:pt x="977" y="219"/>
                      <a:pt x="977" y="219"/>
                      <a:pt x="977" y="219"/>
                    </a:cubicBezTo>
                    <a:cubicBezTo>
                      <a:pt x="974" y="218"/>
                      <a:pt x="970" y="214"/>
                      <a:pt x="971" y="210"/>
                    </a:cubicBezTo>
                    <a:cubicBezTo>
                      <a:pt x="964" y="205"/>
                      <a:pt x="961" y="195"/>
                      <a:pt x="957" y="185"/>
                    </a:cubicBezTo>
                    <a:cubicBezTo>
                      <a:pt x="953" y="177"/>
                      <a:pt x="942" y="176"/>
                      <a:pt x="933" y="173"/>
                    </a:cubicBezTo>
                    <a:cubicBezTo>
                      <a:pt x="932" y="175"/>
                      <a:pt x="931" y="179"/>
                      <a:pt x="929" y="180"/>
                    </a:cubicBezTo>
                    <a:cubicBezTo>
                      <a:pt x="926" y="175"/>
                      <a:pt x="918" y="178"/>
                      <a:pt x="918" y="172"/>
                    </a:cubicBezTo>
                    <a:cubicBezTo>
                      <a:pt x="918" y="172"/>
                      <a:pt x="906" y="169"/>
                      <a:pt x="906" y="168"/>
                    </a:cubicBezTo>
                    <a:cubicBezTo>
                      <a:pt x="906" y="165"/>
                      <a:pt x="909" y="164"/>
                      <a:pt x="911" y="161"/>
                    </a:cubicBezTo>
                    <a:cubicBezTo>
                      <a:pt x="908" y="156"/>
                      <a:pt x="915" y="149"/>
                      <a:pt x="916" y="146"/>
                    </a:cubicBezTo>
                    <a:cubicBezTo>
                      <a:pt x="916" y="135"/>
                      <a:pt x="916" y="135"/>
                      <a:pt x="916" y="135"/>
                    </a:cubicBezTo>
                    <a:cubicBezTo>
                      <a:pt x="919" y="133"/>
                      <a:pt x="944" y="137"/>
                      <a:pt x="951" y="137"/>
                    </a:cubicBezTo>
                    <a:cubicBezTo>
                      <a:pt x="952" y="137"/>
                      <a:pt x="953" y="133"/>
                      <a:pt x="953" y="133"/>
                    </a:cubicBezTo>
                    <a:cubicBezTo>
                      <a:pt x="968" y="133"/>
                      <a:pt x="968" y="133"/>
                      <a:pt x="968" y="133"/>
                    </a:cubicBezTo>
                    <a:cubicBezTo>
                      <a:pt x="969" y="133"/>
                      <a:pt x="975" y="139"/>
                      <a:pt x="975" y="139"/>
                    </a:cubicBezTo>
                    <a:cubicBezTo>
                      <a:pt x="979" y="139"/>
                      <a:pt x="978" y="132"/>
                      <a:pt x="978" y="126"/>
                    </a:cubicBezTo>
                    <a:cubicBezTo>
                      <a:pt x="978" y="121"/>
                      <a:pt x="980" y="115"/>
                      <a:pt x="983" y="115"/>
                    </a:cubicBezTo>
                    <a:cubicBezTo>
                      <a:pt x="984" y="115"/>
                      <a:pt x="993" y="115"/>
                      <a:pt x="995" y="115"/>
                    </a:cubicBezTo>
                    <a:cubicBezTo>
                      <a:pt x="996" y="117"/>
                      <a:pt x="1002" y="124"/>
                      <a:pt x="1004" y="125"/>
                    </a:cubicBezTo>
                    <a:cubicBezTo>
                      <a:pt x="1005" y="121"/>
                      <a:pt x="1006" y="121"/>
                      <a:pt x="1006" y="116"/>
                    </a:cubicBezTo>
                    <a:cubicBezTo>
                      <a:pt x="1008" y="116"/>
                      <a:pt x="1010" y="116"/>
                      <a:pt x="1010" y="116"/>
                    </a:cubicBezTo>
                    <a:cubicBezTo>
                      <a:pt x="1010" y="114"/>
                      <a:pt x="1006" y="112"/>
                      <a:pt x="1006" y="109"/>
                    </a:cubicBezTo>
                    <a:cubicBezTo>
                      <a:pt x="1006" y="104"/>
                      <a:pt x="1014" y="110"/>
                      <a:pt x="1013" y="110"/>
                    </a:cubicBezTo>
                    <a:cubicBezTo>
                      <a:pt x="1014" y="115"/>
                      <a:pt x="1020" y="116"/>
                      <a:pt x="1020" y="121"/>
                    </a:cubicBezTo>
                    <a:cubicBezTo>
                      <a:pt x="1020" y="122"/>
                      <a:pt x="1015" y="130"/>
                      <a:pt x="1015" y="135"/>
                    </a:cubicBezTo>
                    <a:cubicBezTo>
                      <a:pt x="1015" y="138"/>
                      <a:pt x="1017" y="137"/>
                      <a:pt x="1017" y="139"/>
                    </a:cubicBezTo>
                    <a:cubicBezTo>
                      <a:pt x="1017" y="142"/>
                      <a:pt x="1016" y="146"/>
                      <a:pt x="1012" y="146"/>
                    </a:cubicBezTo>
                    <a:cubicBezTo>
                      <a:pt x="1012" y="160"/>
                      <a:pt x="1023" y="168"/>
                      <a:pt x="1034" y="173"/>
                    </a:cubicBezTo>
                    <a:cubicBezTo>
                      <a:pt x="1039" y="177"/>
                      <a:pt x="1038" y="185"/>
                      <a:pt x="1046" y="187"/>
                    </a:cubicBezTo>
                    <a:cubicBezTo>
                      <a:pt x="1047" y="187"/>
                      <a:pt x="1049" y="188"/>
                      <a:pt x="1050" y="190"/>
                    </a:cubicBezTo>
                    <a:cubicBezTo>
                      <a:pt x="1052" y="194"/>
                      <a:pt x="1056" y="198"/>
                      <a:pt x="1059" y="198"/>
                    </a:cubicBezTo>
                    <a:cubicBezTo>
                      <a:pt x="1061" y="198"/>
                      <a:pt x="1063" y="195"/>
                      <a:pt x="1063" y="191"/>
                    </a:cubicBezTo>
                    <a:cubicBezTo>
                      <a:pt x="1063" y="188"/>
                      <a:pt x="1056" y="187"/>
                      <a:pt x="1056" y="184"/>
                    </a:cubicBezTo>
                    <a:cubicBezTo>
                      <a:pt x="1056" y="183"/>
                      <a:pt x="1060" y="182"/>
                      <a:pt x="1062" y="181"/>
                    </a:cubicBezTo>
                    <a:cubicBezTo>
                      <a:pt x="1060" y="178"/>
                      <a:pt x="1059" y="177"/>
                      <a:pt x="1057" y="173"/>
                    </a:cubicBezTo>
                    <a:cubicBezTo>
                      <a:pt x="1058" y="173"/>
                      <a:pt x="1060" y="173"/>
                      <a:pt x="1064" y="173"/>
                    </a:cubicBezTo>
                    <a:cubicBezTo>
                      <a:pt x="1063" y="171"/>
                      <a:pt x="1060" y="169"/>
                      <a:pt x="1060" y="167"/>
                    </a:cubicBezTo>
                    <a:cubicBezTo>
                      <a:pt x="1057" y="167"/>
                      <a:pt x="1055" y="164"/>
                      <a:pt x="1056" y="160"/>
                    </a:cubicBezTo>
                    <a:cubicBezTo>
                      <a:pt x="1057" y="160"/>
                      <a:pt x="1059" y="158"/>
                      <a:pt x="1059" y="156"/>
                    </a:cubicBezTo>
                    <a:cubicBezTo>
                      <a:pt x="1047" y="152"/>
                      <a:pt x="1047" y="143"/>
                      <a:pt x="1037" y="144"/>
                    </a:cubicBezTo>
                    <a:cubicBezTo>
                      <a:pt x="1034" y="145"/>
                      <a:pt x="1037" y="132"/>
                      <a:pt x="1030" y="131"/>
                    </a:cubicBezTo>
                    <a:cubicBezTo>
                      <a:pt x="1039" y="125"/>
                      <a:pt x="1039" y="125"/>
                      <a:pt x="1039" y="125"/>
                    </a:cubicBezTo>
                    <a:cubicBezTo>
                      <a:pt x="1041" y="125"/>
                      <a:pt x="1041" y="128"/>
                      <a:pt x="1043" y="128"/>
                    </a:cubicBezTo>
                    <a:cubicBezTo>
                      <a:pt x="1046" y="128"/>
                      <a:pt x="1050" y="125"/>
                      <a:pt x="1055" y="123"/>
                    </a:cubicBezTo>
                    <a:cubicBezTo>
                      <a:pt x="1055" y="123"/>
                      <a:pt x="1060" y="127"/>
                      <a:pt x="1063" y="129"/>
                    </a:cubicBezTo>
                    <a:cubicBezTo>
                      <a:pt x="1064" y="121"/>
                      <a:pt x="1067" y="112"/>
                      <a:pt x="1076" y="112"/>
                    </a:cubicBezTo>
                    <a:cubicBezTo>
                      <a:pt x="1076" y="110"/>
                      <a:pt x="1076" y="109"/>
                      <a:pt x="1076" y="108"/>
                    </a:cubicBezTo>
                    <a:cubicBezTo>
                      <a:pt x="1078" y="110"/>
                      <a:pt x="1081" y="110"/>
                      <a:pt x="1084" y="110"/>
                    </a:cubicBezTo>
                    <a:cubicBezTo>
                      <a:pt x="1086" y="110"/>
                      <a:pt x="1088" y="111"/>
                      <a:pt x="1090" y="110"/>
                    </a:cubicBezTo>
                    <a:cubicBezTo>
                      <a:pt x="1089" y="106"/>
                      <a:pt x="1091" y="108"/>
                      <a:pt x="1091" y="104"/>
                    </a:cubicBezTo>
                    <a:cubicBezTo>
                      <a:pt x="1076" y="102"/>
                      <a:pt x="1070" y="95"/>
                      <a:pt x="1059" y="93"/>
                    </a:cubicBezTo>
                    <a:cubicBezTo>
                      <a:pt x="1064" y="93"/>
                      <a:pt x="1067" y="94"/>
                      <a:pt x="1071" y="91"/>
                    </a:cubicBezTo>
                    <a:cubicBezTo>
                      <a:pt x="1068" y="86"/>
                      <a:pt x="1088" y="90"/>
                      <a:pt x="1094" y="93"/>
                    </a:cubicBezTo>
                    <a:cubicBezTo>
                      <a:pt x="1106" y="93"/>
                      <a:pt x="1106" y="93"/>
                      <a:pt x="1106" y="93"/>
                    </a:cubicBezTo>
                    <a:cubicBezTo>
                      <a:pt x="1107" y="95"/>
                      <a:pt x="1109" y="95"/>
                      <a:pt x="1111" y="95"/>
                    </a:cubicBezTo>
                    <a:cubicBezTo>
                      <a:pt x="1111" y="95"/>
                      <a:pt x="1115" y="95"/>
                      <a:pt x="1118" y="95"/>
                    </a:cubicBezTo>
                    <a:cubicBezTo>
                      <a:pt x="1117" y="94"/>
                      <a:pt x="1111" y="92"/>
                      <a:pt x="1111" y="89"/>
                    </a:cubicBezTo>
                    <a:cubicBezTo>
                      <a:pt x="1111" y="86"/>
                      <a:pt x="1112" y="86"/>
                      <a:pt x="1111" y="82"/>
                    </a:cubicBezTo>
                    <a:cubicBezTo>
                      <a:pt x="1102" y="82"/>
                      <a:pt x="1096" y="75"/>
                      <a:pt x="1086" y="75"/>
                    </a:cubicBezTo>
                    <a:cubicBezTo>
                      <a:pt x="1085" y="75"/>
                      <a:pt x="1083" y="75"/>
                      <a:pt x="1083" y="77"/>
                    </a:cubicBezTo>
                    <a:cubicBezTo>
                      <a:pt x="1083" y="78"/>
                      <a:pt x="1076" y="73"/>
                      <a:pt x="1064" y="69"/>
                    </a:cubicBezTo>
                    <a:cubicBezTo>
                      <a:pt x="1048" y="63"/>
                      <a:pt x="1034" y="63"/>
                      <a:pt x="1019" y="58"/>
                    </a:cubicBezTo>
                    <a:cubicBezTo>
                      <a:pt x="1019" y="58"/>
                      <a:pt x="1006" y="57"/>
                      <a:pt x="1002" y="57"/>
                    </a:cubicBezTo>
                    <a:cubicBezTo>
                      <a:pt x="998" y="57"/>
                      <a:pt x="994" y="58"/>
                      <a:pt x="989" y="58"/>
                    </a:cubicBezTo>
                    <a:cubicBezTo>
                      <a:pt x="988" y="58"/>
                      <a:pt x="978" y="57"/>
                      <a:pt x="977" y="55"/>
                    </a:cubicBezTo>
                    <a:cubicBezTo>
                      <a:pt x="977" y="55"/>
                      <a:pt x="965" y="57"/>
                      <a:pt x="962" y="56"/>
                    </a:cubicBezTo>
                    <a:cubicBezTo>
                      <a:pt x="962" y="59"/>
                      <a:pt x="958" y="58"/>
                      <a:pt x="954" y="58"/>
                    </a:cubicBezTo>
                    <a:cubicBezTo>
                      <a:pt x="946" y="58"/>
                      <a:pt x="940" y="57"/>
                      <a:pt x="933" y="59"/>
                    </a:cubicBezTo>
                    <a:cubicBezTo>
                      <a:pt x="935" y="63"/>
                      <a:pt x="937" y="63"/>
                      <a:pt x="939" y="66"/>
                    </a:cubicBezTo>
                    <a:cubicBezTo>
                      <a:pt x="928" y="59"/>
                      <a:pt x="918" y="58"/>
                      <a:pt x="908" y="48"/>
                    </a:cubicBezTo>
                    <a:cubicBezTo>
                      <a:pt x="884" y="48"/>
                      <a:pt x="884" y="48"/>
                      <a:pt x="884" y="48"/>
                    </a:cubicBezTo>
                    <a:cubicBezTo>
                      <a:pt x="883" y="48"/>
                      <a:pt x="882" y="49"/>
                      <a:pt x="882" y="50"/>
                    </a:cubicBezTo>
                    <a:cubicBezTo>
                      <a:pt x="872" y="50"/>
                      <a:pt x="872" y="50"/>
                      <a:pt x="872" y="50"/>
                    </a:cubicBezTo>
                    <a:cubicBezTo>
                      <a:pt x="867" y="50"/>
                      <a:pt x="868" y="46"/>
                      <a:pt x="862" y="46"/>
                    </a:cubicBezTo>
                    <a:cubicBezTo>
                      <a:pt x="859" y="46"/>
                      <a:pt x="860" y="48"/>
                      <a:pt x="858" y="48"/>
                    </a:cubicBezTo>
                    <a:cubicBezTo>
                      <a:pt x="854" y="48"/>
                      <a:pt x="852" y="46"/>
                      <a:pt x="848" y="44"/>
                    </a:cubicBezTo>
                    <a:cubicBezTo>
                      <a:pt x="851" y="41"/>
                      <a:pt x="851" y="41"/>
                      <a:pt x="851" y="41"/>
                    </a:cubicBezTo>
                    <a:cubicBezTo>
                      <a:pt x="850" y="41"/>
                      <a:pt x="847" y="40"/>
                      <a:pt x="843" y="40"/>
                    </a:cubicBezTo>
                    <a:cubicBezTo>
                      <a:pt x="837" y="40"/>
                      <a:pt x="836" y="44"/>
                      <a:pt x="832" y="44"/>
                    </a:cubicBezTo>
                    <a:cubicBezTo>
                      <a:pt x="831" y="44"/>
                      <a:pt x="830" y="44"/>
                      <a:pt x="830" y="44"/>
                    </a:cubicBezTo>
                    <a:cubicBezTo>
                      <a:pt x="830" y="40"/>
                      <a:pt x="830" y="40"/>
                      <a:pt x="830" y="40"/>
                    </a:cubicBezTo>
                    <a:cubicBezTo>
                      <a:pt x="827" y="38"/>
                      <a:pt x="826" y="38"/>
                      <a:pt x="822" y="40"/>
                    </a:cubicBezTo>
                    <a:cubicBezTo>
                      <a:pt x="822" y="36"/>
                      <a:pt x="806" y="40"/>
                      <a:pt x="806" y="40"/>
                    </a:cubicBezTo>
                    <a:cubicBezTo>
                      <a:pt x="798" y="40"/>
                      <a:pt x="798" y="40"/>
                      <a:pt x="798" y="40"/>
                    </a:cubicBezTo>
                    <a:cubicBezTo>
                      <a:pt x="798" y="40"/>
                      <a:pt x="799" y="41"/>
                      <a:pt x="800" y="41"/>
                    </a:cubicBezTo>
                    <a:cubicBezTo>
                      <a:pt x="800" y="43"/>
                      <a:pt x="802" y="46"/>
                      <a:pt x="802" y="46"/>
                    </a:cubicBezTo>
                    <a:cubicBezTo>
                      <a:pt x="799" y="46"/>
                      <a:pt x="798" y="48"/>
                      <a:pt x="794" y="48"/>
                    </a:cubicBezTo>
                    <a:cubicBezTo>
                      <a:pt x="786" y="48"/>
                      <a:pt x="778" y="45"/>
                      <a:pt x="773" y="45"/>
                    </a:cubicBezTo>
                    <a:cubicBezTo>
                      <a:pt x="772" y="45"/>
                      <a:pt x="771" y="45"/>
                      <a:pt x="770" y="45"/>
                    </a:cubicBezTo>
                    <a:cubicBezTo>
                      <a:pt x="770" y="50"/>
                      <a:pt x="770" y="50"/>
                      <a:pt x="770" y="50"/>
                    </a:cubicBezTo>
                    <a:cubicBezTo>
                      <a:pt x="766" y="50"/>
                      <a:pt x="766" y="50"/>
                      <a:pt x="766" y="50"/>
                    </a:cubicBezTo>
                    <a:cubicBezTo>
                      <a:pt x="761" y="47"/>
                      <a:pt x="752" y="47"/>
                      <a:pt x="748" y="43"/>
                    </a:cubicBezTo>
                    <a:cubicBezTo>
                      <a:pt x="748" y="43"/>
                      <a:pt x="749" y="42"/>
                      <a:pt x="749" y="41"/>
                    </a:cubicBezTo>
                    <a:cubicBezTo>
                      <a:pt x="749" y="41"/>
                      <a:pt x="736" y="36"/>
                      <a:pt x="736" y="35"/>
                    </a:cubicBezTo>
                    <a:cubicBezTo>
                      <a:pt x="736" y="34"/>
                      <a:pt x="731" y="33"/>
                      <a:pt x="727" y="34"/>
                    </a:cubicBezTo>
                    <a:cubicBezTo>
                      <a:pt x="726" y="34"/>
                      <a:pt x="722" y="29"/>
                      <a:pt x="714" y="29"/>
                    </a:cubicBezTo>
                    <a:cubicBezTo>
                      <a:pt x="704" y="29"/>
                      <a:pt x="708" y="32"/>
                      <a:pt x="715" y="35"/>
                    </a:cubicBezTo>
                    <a:cubicBezTo>
                      <a:pt x="713" y="35"/>
                      <a:pt x="712" y="35"/>
                      <a:pt x="712" y="35"/>
                    </a:cubicBezTo>
                    <a:cubicBezTo>
                      <a:pt x="708" y="35"/>
                      <a:pt x="704" y="37"/>
                      <a:pt x="698" y="37"/>
                    </a:cubicBezTo>
                    <a:cubicBezTo>
                      <a:pt x="688" y="37"/>
                      <a:pt x="681" y="33"/>
                      <a:pt x="671" y="33"/>
                    </a:cubicBezTo>
                    <a:cubicBezTo>
                      <a:pt x="670" y="33"/>
                      <a:pt x="663" y="29"/>
                      <a:pt x="663" y="31"/>
                    </a:cubicBezTo>
                    <a:cubicBezTo>
                      <a:pt x="663" y="34"/>
                      <a:pt x="660" y="31"/>
                      <a:pt x="652" y="29"/>
                    </a:cubicBezTo>
                    <a:cubicBezTo>
                      <a:pt x="653" y="28"/>
                      <a:pt x="654" y="24"/>
                      <a:pt x="654" y="24"/>
                    </a:cubicBezTo>
                    <a:cubicBezTo>
                      <a:pt x="649" y="24"/>
                      <a:pt x="649" y="24"/>
                      <a:pt x="649" y="24"/>
                    </a:cubicBezTo>
                    <a:cubicBezTo>
                      <a:pt x="648" y="25"/>
                      <a:pt x="647" y="26"/>
                      <a:pt x="646" y="26"/>
                    </a:cubicBezTo>
                    <a:cubicBezTo>
                      <a:pt x="646" y="27"/>
                      <a:pt x="636" y="35"/>
                      <a:pt x="628" y="38"/>
                    </a:cubicBezTo>
                    <a:cubicBezTo>
                      <a:pt x="628" y="30"/>
                      <a:pt x="644" y="25"/>
                      <a:pt x="649" y="21"/>
                    </a:cubicBezTo>
                    <a:cubicBezTo>
                      <a:pt x="643" y="16"/>
                      <a:pt x="627" y="11"/>
                      <a:pt x="614" y="11"/>
                    </a:cubicBezTo>
                    <a:cubicBezTo>
                      <a:pt x="612" y="11"/>
                      <a:pt x="611" y="13"/>
                      <a:pt x="607" y="13"/>
                    </a:cubicBezTo>
                    <a:cubicBezTo>
                      <a:pt x="595" y="10"/>
                      <a:pt x="595" y="10"/>
                      <a:pt x="595" y="10"/>
                    </a:cubicBezTo>
                    <a:cubicBezTo>
                      <a:pt x="595" y="7"/>
                      <a:pt x="598" y="6"/>
                      <a:pt x="598" y="5"/>
                    </a:cubicBezTo>
                    <a:cubicBezTo>
                      <a:pt x="598" y="3"/>
                      <a:pt x="596" y="3"/>
                      <a:pt x="594" y="2"/>
                    </a:cubicBezTo>
                    <a:cubicBezTo>
                      <a:pt x="593" y="1"/>
                      <a:pt x="590" y="0"/>
                      <a:pt x="590" y="5"/>
                    </a:cubicBezTo>
                    <a:cubicBezTo>
                      <a:pt x="585" y="5"/>
                      <a:pt x="582" y="9"/>
                      <a:pt x="579" y="11"/>
                    </a:cubicBezTo>
                    <a:cubicBezTo>
                      <a:pt x="579" y="11"/>
                      <a:pt x="578" y="16"/>
                      <a:pt x="573" y="13"/>
                    </a:cubicBezTo>
                    <a:cubicBezTo>
                      <a:pt x="564" y="17"/>
                      <a:pt x="564" y="17"/>
                      <a:pt x="564" y="17"/>
                    </a:cubicBezTo>
                    <a:cubicBezTo>
                      <a:pt x="564" y="17"/>
                      <a:pt x="562" y="14"/>
                      <a:pt x="560" y="14"/>
                    </a:cubicBezTo>
                    <a:cubicBezTo>
                      <a:pt x="546" y="14"/>
                      <a:pt x="538" y="23"/>
                      <a:pt x="524" y="23"/>
                    </a:cubicBezTo>
                    <a:cubicBezTo>
                      <a:pt x="524" y="25"/>
                      <a:pt x="522" y="32"/>
                      <a:pt x="519" y="32"/>
                    </a:cubicBezTo>
                    <a:cubicBezTo>
                      <a:pt x="517" y="32"/>
                      <a:pt x="516" y="30"/>
                      <a:pt x="515" y="30"/>
                    </a:cubicBezTo>
                    <a:cubicBezTo>
                      <a:pt x="509" y="32"/>
                      <a:pt x="509" y="32"/>
                      <a:pt x="509" y="32"/>
                    </a:cubicBezTo>
                    <a:cubicBezTo>
                      <a:pt x="509" y="32"/>
                      <a:pt x="505" y="32"/>
                      <a:pt x="505" y="34"/>
                    </a:cubicBezTo>
                    <a:cubicBezTo>
                      <a:pt x="505" y="39"/>
                      <a:pt x="504" y="44"/>
                      <a:pt x="503" y="36"/>
                    </a:cubicBezTo>
                    <a:cubicBezTo>
                      <a:pt x="502" y="36"/>
                      <a:pt x="501" y="36"/>
                      <a:pt x="500" y="36"/>
                    </a:cubicBezTo>
                    <a:cubicBezTo>
                      <a:pt x="498" y="36"/>
                      <a:pt x="497" y="40"/>
                      <a:pt x="494" y="40"/>
                    </a:cubicBezTo>
                    <a:cubicBezTo>
                      <a:pt x="493" y="41"/>
                      <a:pt x="493" y="43"/>
                      <a:pt x="491" y="45"/>
                    </a:cubicBezTo>
                    <a:cubicBezTo>
                      <a:pt x="494" y="48"/>
                      <a:pt x="502" y="51"/>
                      <a:pt x="502" y="51"/>
                    </a:cubicBezTo>
                    <a:cubicBezTo>
                      <a:pt x="494" y="48"/>
                      <a:pt x="487" y="50"/>
                      <a:pt x="485" y="40"/>
                    </a:cubicBezTo>
                    <a:cubicBezTo>
                      <a:pt x="482" y="40"/>
                      <a:pt x="482" y="40"/>
                      <a:pt x="482" y="40"/>
                    </a:cubicBezTo>
                    <a:cubicBezTo>
                      <a:pt x="482" y="43"/>
                      <a:pt x="481" y="43"/>
                      <a:pt x="479" y="45"/>
                    </a:cubicBezTo>
                    <a:cubicBezTo>
                      <a:pt x="482" y="50"/>
                      <a:pt x="486" y="48"/>
                      <a:pt x="488" y="55"/>
                    </a:cubicBezTo>
                    <a:cubicBezTo>
                      <a:pt x="488" y="56"/>
                      <a:pt x="488" y="59"/>
                      <a:pt x="490" y="61"/>
                    </a:cubicBezTo>
                    <a:cubicBezTo>
                      <a:pt x="491" y="63"/>
                      <a:pt x="491" y="63"/>
                      <a:pt x="495" y="63"/>
                    </a:cubicBezTo>
                    <a:cubicBezTo>
                      <a:pt x="498" y="63"/>
                      <a:pt x="499" y="64"/>
                      <a:pt x="497" y="66"/>
                    </a:cubicBezTo>
                    <a:cubicBezTo>
                      <a:pt x="497" y="67"/>
                      <a:pt x="501" y="75"/>
                      <a:pt x="503" y="76"/>
                    </a:cubicBezTo>
                    <a:cubicBezTo>
                      <a:pt x="500" y="79"/>
                      <a:pt x="499" y="84"/>
                      <a:pt x="492" y="84"/>
                    </a:cubicBezTo>
                    <a:cubicBezTo>
                      <a:pt x="486" y="84"/>
                      <a:pt x="483" y="83"/>
                      <a:pt x="486" y="83"/>
                    </a:cubicBezTo>
                    <a:cubicBezTo>
                      <a:pt x="490" y="83"/>
                      <a:pt x="492" y="79"/>
                      <a:pt x="492" y="75"/>
                    </a:cubicBezTo>
                    <a:cubicBezTo>
                      <a:pt x="492" y="73"/>
                      <a:pt x="492" y="71"/>
                      <a:pt x="492" y="69"/>
                    </a:cubicBezTo>
                    <a:cubicBezTo>
                      <a:pt x="483" y="66"/>
                      <a:pt x="484" y="57"/>
                      <a:pt x="478" y="52"/>
                    </a:cubicBezTo>
                    <a:cubicBezTo>
                      <a:pt x="472" y="50"/>
                      <a:pt x="472" y="50"/>
                      <a:pt x="472" y="50"/>
                    </a:cubicBezTo>
                    <a:cubicBezTo>
                      <a:pt x="471" y="48"/>
                      <a:pt x="474" y="42"/>
                      <a:pt x="471" y="40"/>
                    </a:cubicBezTo>
                    <a:cubicBezTo>
                      <a:pt x="470" y="38"/>
                      <a:pt x="462" y="36"/>
                      <a:pt x="462" y="34"/>
                    </a:cubicBezTo>
                    <a:cubicBezTo>
                      <a:pt x="459" y="33"/>
                      <a:pt x="458" y="34"/>
                      <a:pt x="454" y="34"/>
                    </a:cubicBezTo>
                    <a:cubicBezTo>
                      <a:pt x="454" y="36"/>
                      <a:pt x="453" y="40"/>
                      <a:pt x="453" y="42"/>
                    </a:cubicBezTo>
                    <a:cubicBezTo>
                      <a:pt x="453" y="43"/>
                      <a:pt x="452" y="48"/>
                      <a:pt x="449" y="48"/>
                    </a:cubicBezTo>
                    <a:cubicBezTo>
                      <a:pt x="449" y="48"/>
                      <a:pt x="455" y="62"/>
                      <a:pt x="462" y="62"/>
                    </a:cubicBezTo>
                    <a:cubicBezTo>
                      <a:pt x="462" y="66"/>
                      <a:pt x="467" y="71"/>
                      <a:pt x="466" y="71"/>
                    </a:cubicBezTo>
                    <a:cubicBezTo>
                      <a:pt x="465" y="71"/>
                      <a:pt x="446" y="64"/>
                      <a:pt x="446" y="62"/>
                    </a:cubicBezTo>
                    <a:cubicBezTo>
                      <a:pt x="442" y="62"/>
                      <a:pt x="414" y="59"/>
                      <a:pt x="414" y="54"/>
                    </a:cubicBezTo>
                    <a:cubicBezTo>
                      <a:pt x="413" y="55"/>
                      <a:pt x="411" y="54"/>
                      <a:pt x="411" y="55"/>
                    </a:cubicBezTo>
                    <a:cubicBezTo>
                      <a:pt x="411" y="63"/>
                      <a:pt x="422" y="60"/>
                      <a:pt x="426" y="68"/>
                    </a:cubicBezTo>
                    <a:cubicBezTo>
                      <a:pt x="426" y="68"/>
                      <a:pt x="419" y="67"/>
                      <a:pt x="416" y="67"/>
                    </a:cubicBezTo>
                    <a:cubicBezTo>
                      <a:pt x="410" y="67"/>
                      <a:pt x="391" y="69"/>
                      <a:pt x="393" y="68"/>
                    </a:cubicBezTo>
                    <a:cubicBezTo>
                      <a:pt x="391" y="67"/>
                      <a:pt x="389" y="67"/>
                      <a:pt x="388" y="66"/>
                    </a:cubicBezTo>
                    <a:cubicBezTo>
                      <a:pt x="386" y="70"/>
                      <a:pt x="381" y="66"/>
                      <a:pt x="378" y="69"/>
                    </a:cubicBezTo>
                    <a:cubicBezTo>
                      <a:pt x="374" y="73"/>
                      <a:pt x="365" y="73"/>
                      <a:pt x="365" y="83"/>
                    </a:cubicBezTo>
                    <a:cubicBezTo>
                      <a:pt x="363" y="81"/>
                      <a:pt x="361" y="81"/>
                      <a:pt x="359" y="83"/>
                    </a:cubicBezTo>
                    <a:cubicBezTo>
                      <a:pt x="356" y="81"/>
                      <a:pt x="352" y="74"/>
                      <a:pt x="352" y="74"/>
                    </a:cubicBezTo>
                    <a:cubicBezTo>
                      <a:pt x="353" y="74"/>
                      <a:pt x="355" y="74"/>
                      <a:pt x="356" y="74"/>
                    </a:cubicBezTo>
                    <a:cubicBezTo>
                      <a:pt x="355" y="69"/>
                      <a:pt x="352" y="69"/>
                      <a:pt x="348" y="69"/>
                    </a:cubicBezTo>
                    <a:cubicBezTo>
                      <a:pt x="345" y="69"/>
                      <a:pt x="344" y="68"/>
                      <a:pt x="341" y="69"/>
                    </a:cubicBezTo>
                    <a:cubicBezTo>
                      <a:pt x="342" y="69"/>
                      <a:pt x="344" y="70"/>
                      <a:pt x="344" y="72"/>
                    </a:cubicBezTo>
                    <a:cubicBezTo>
                      <a:pt x="344" y="74"/>
                      <a:pt x="344" y="75"/>
                      <a:pt x="343" y="75"/>
                    </a:cubicBezTo>
                    <a:cubicBezTo>
                      <a:pt x="344" y="77"/>
                      <a:pt x="345" y="79"/>
                      <a:pt x="348" y="80"/>
                    </a:cubicBezTo>
                    <a:cubicBezTo>
                      <a:pt x="348" y="87"/>
                      <a:pt x="348" y="87"/>
                      <a:pt x="348" y="87"/>
                    </a:cubicBezTo>
                    <a:cubicBezTo>
                      <a:pt x="348" y="87"/>
                      <a:pt x="342" y="84"/>
                      <a:pt x="339" y="82"/>
                    </a:cubicBezTo>
                    <a:cubicBezTo>
                      <a:pt x="338" y="85"/>
                      <a:pt x="328" y="89"/>
                      <a:pt x="328" y="91"/>
                    </a:cubicBezTo>
                    <a:cubicBezTo>
                      <a:pt x="328" y="93"/>
                      <a:pt x="332" y="94"/>
                      <a:pt x="333" y="97"/>
                    </a:cubicBezTo>
                    <a:cubicBezTo>
                      <a:pt x="323" y="97"/>
                      <a:pt x="323" y="97"/>
                      <a:pt x="323" y="97"/>
                    </a:cubicBezTo>
                    <a:cubicBezTo>
                      <a:pt x="322" y="98"/>
                      <a:pt x="322" y="104"/>
                      <a:pt x="320" y="104"/>
                    </a:cubicBezTo>
                    <a:cubicBezTo>
                      <a:pt x="311" y="104"/>
                      <a:pt x="301" y="100"/>
                      <a:pt x="301" y="91"/>
                    </a:cubicBezTo>
                    <a:cubicBezTo>
                      <a:pt x="301" y="90"/>
                      <a:pt x="300" y="89"/>
                      <a:pt x="300" y="88"/>
                    </a:cubicBezTo>
                    <a:cubicBezTo>
                      <a:pt x="297" y="87"/>
                      <a:pt x="284" y="82"/>
                      <a:pt x="284" y="80"/>
                    </a:cubicBezTo>
                    <a:cubicBezTo>
                      <a:pt x="285" y="81"/>
                      <a:pt x="305" y="86"/>
                      <a:pt x="307" y="86"/>
                    </a:cubicBezTo>
                    <a:cubicBezTo>
                      <a:pt x="311" y="86"/>
                      <a:pt x="314" y="86"/>
                      <a:pt x="320" y="86"/>
                    </a:cubicBezTo>
                    <a:cubicBezTo>
                      <a:pt x="324" y="86"/>
                      <a:pt x="328" y="82"/>
                      <a:pt x="332" y="78"/>
                    </a:cubicBezTo>
                    <a:cubicBezTo>
                      <a:pt x="330" y="77"/>
                      <a:pt x="329" y="75"/>
                      <a:pt x="327" y="73"/>
                    </a:cubicBezTo>
                    <a:cubicBezTo>
                      <a:pt x="327" y="73"/>
                      <a:pt x="314" y="64"/>
                      <a:pt x="287" y="63"/>
                    </a:cubicBezTo>
                    <a:cubicBezTo>
                      <a:pt x="285" y="63"/>
                      <a:pt x="283" y="63"/>
                      <a:pt x="283" y="59"/>
                    </a:cubicBezTo>
                    <a:cubicBezTo>
                      <a:pt x="279" y="59"/>
                      <a:pt x="271" y="60"/>
                      <a:pt x="271" y="58"/>
                    </a:cubicBezTo>
                    <a:cubicBezTo>
                      <a:pt x="269" y="57"/>
                      <a:pt x="259" y="54"/>
                      <a:pt x="259" y="52"/>
                    </a:cubicBezTo>
                    <a:cubicBezTo>
                      <a:pt x="259" y="52"/>
                      <a:pt x="250" y="52"/>
                      <a:pt x="250" y="52"/>
                    </a:cubicBezTo>
                    <a:cubicBezTo>
                      <a:pt x="247" y="54"/>
                      <a:pt x="245" y="54"/>
                      <a:pt x="246" y="52"/>
                    </a:cubicBezTo>
                    <a:cubicBezTo>
                      <a:pt x="244" y="52"/>
                      <a:pt x="242" y="52"/>
                      <a:pt x="238" y="52"/>
                    </a:cubicBezTo>
                    <a:cubicBezTo>
                      <a:pt x="238" y="53"/>
                      <a:pt x="234" y="55"/>
                      <a:pt x="234" y="55"/>
                    </a:cubicBezTo>
                    <a:cubicBezTo>
                      <a:pt x="232" y="52"/>
                      <a:pt x="221" y="57"/>
                      <a:pt x="224" y="60"/>
                    </a:cubicBezTo>
                    <a:cubicBezTo>
                      <a:pt x="224" y="60"/>
                      <a:pt x="217" y="60"/>
                      <a:pt x="217" y="59"/>
                    </a:cubicBezTo>
                    <a:cubicBezTo>
                      <a:pt x="216" y="59"/>
                      <a:pt x="205" y="63"/>
                      <a:pt x="203" y="64"/>
                    </a:cubicBezTo>
                    <a:cubicBezTo>
                      <a:pt x="203" y="66"/>
                      <a:pt x="195" y="63"/>
                      <a:pt x="195" y="63"/>
                    </a:cubicBezTo>
                    <a:cubicBezTo>
                      <a:pt x="193" y="69"/>
                      <a:pt x="188" y="69"/>
                      <a:pt x="187" y="75"/>
                    </a:cubicBezTo>
                    <a:cubicBezTo>
                      <a:pt x="189" y="75"/>
                      <a:pt x="190" y="73"/>
                      <a:pt x="192" y="72"/>
                    </a:cubicBezTo>
                    <a:cubicBezTo>
                      <a:pt x="192" y="72"/>
                      <a:pt x="193" y="73"/>
                      <a:pt x="193" y="73"/>
                    </a:cubicBezTo>
                    <a:cubicBezTo>
                      <a:pt x="193" y="74"/>
                      <a:pt x="193" y="80"/>
                      <a:pt x="189" y="80"/>
                    </a:cubicBezTo>
                    <a:cubicBezTo>
                      <a:pt x="189" y="81"/>
                      <a:pt x="187" y="86"/>
                      <a:pt x="187" y="86"/>
                    </a:cubicBezTo>
                    <a:cubicBezTo>
                      <a:pt x="187" y="87"/>
                      <a:pt x="177" y="99"/>
                      <a:pt x="175" y="99"/>
                    </a:cubicBezTo>
                    <a:cubicBezTo>
                      <a:pt x="174" y="102"/>
                      <a:pt x="173" y="104"/>
                      <a:pt x="171" y="104"/>
                    </a:cubicBezTo>
                    <a:cubicBezTo>
                      <a:pt x="163" y="105"/>
                      <a:pt x="163" y="105"/>
                      <a:pt x="163" y="105"/>
                    </a:cubicBezTo>
                    <a:cubicBezTo>
                      <a:pt x="163" y="105"/>
                      <a:pt x="159" y="110"/>
                      <a:pt x="156" y="110"/>
                    </a:cubicBezTo>
                    <a:cubicBezTo>
                      <a:pt x="157" y="110"/>
                      <a:pt x="146" y="116"/>
                      <a:pt x="146" y="116"/>
                    </a:cubicBezTo>
                    <a:cubicBezTo>
                      <a:pt x="148" y="117"/>
                      <a:pt x="150" y="135"/>
                      <a:pt x="146" y="134"/>
                    </a:cubicBezTo>
                    <a:cubicBezTo>
                      <a:pt x="146" y="134"/>
                      <a:pt x="152" y="141"/>
                      <a:pt x="149" y="141"/>
                    </a:cubicBezTo>
                    <a:cubicBezTo>
                      <a:pt x="149" y="144"/>
                      <a:pt x="164" y="148"/>
                      <a:pt x="164" y="148"/>
                    </a:cubicBezTo>
                    <a:cubicBezTo>
                      <a:pt x="164" y="148"/>
                      <a:pt x="177" y="137"/>
                      <a:pt x="177" y="136"/>
                    </a:cubicBezTo>
                    <a:cubicBezTo>
                      <a:pt x="177" y="137"/>
                      <a:pt x="184" y="146"/>
                      <a:pt x="185" y="147"/>
                    </a:cubicBezTo>
                    <a:cubicBezTo>
                      <a:pt x="185" y="152"/>
                      <a:pt x="191" y="169"/>
                      <a:pt x="194" y="169"/>
                    </a:cubicBezTo>
                    <a:cubicBezTo>
                      <a:pt x="194" y="169"/>
                      <a:pt x="200" y="169"/>
                      <a:pt x="201" y="169"/>
                    </a:cubicBezTo>
                    <a:cubicBezTo>
                      <a:pt x="198" y="164"/>
                      <a:pt x="205" y="163"/>
                      <a:pt x="211" y="163"/>
                    </a:cubicBezTo>
                    <a:cubicBezTo>
                      <a:pt x="211" y="154"/>
                      <a:pt x="214" y="148"/>
                      <a:pt x="214" y="141"/>
                    </a:cubicBezTo>
                    <a:cubicBezTo>
                      <a:pt x="214" y="139"/>
                      <a:pt x="219" y="138"/>
                      <a:pt x="222" y="137"/>
                    </a:cubicBezTo>
                    <a:cubicBezTo>
                      <a:pt x="222" y="137"/>
                      <a:pt x="222" y="135"/>
                      <a:pt x="222" y="134"/>
                    </a:cubicBezTo>
                    <a:cubicBezTo>
                      <a:pt x="222" y="129"/>
                      <a:pt x="213" y="131"/>
                      <a:pt x="211" y="126"/>
                    </a:cubicBezTo>
                    <a:cubicBezTo>
                      <a:pt x="210" y="124"/>
                      <a:pt x="215" y="110"/>
                      <a:pt x="217" y="110"/>
                    </a:cubicBezTo>
                    <a:cubicBezTo>
                      <a:pt x="222" y="105"/>
                      <a:pt x="227" y="104"/>
                      <a:pt x="232" y="99"/>
                    </a:cubicBezTo>
                    <a:cubicBezTo>
                      <a:pt x="231" y="98"/>
                      <a:pt x="234" y="91"/>
                      <a:pt x="234" y="91"/>
                    </a:cubicBezTo>
                    <a:cubicBezTo>
                      <a:pt x="246" y="91"/>
                      <a:pt x="246" y="91"/>
                      <a:pt x="246" y="91"/>
                    </a:cubicBezTo>
                    <a:cubicBezTo>
                      <a:pt x="246" y="92"/>
                      <a:pt x="248" y="96"/>
                      <a:pt x="251" y="96"/>
                    </a:cubicBezTo>
                    <a:cubicBezTo>
                      <a:pt x="250" y="97"/>
                      <a:pt x="250" y="97"/>
                      <a:pt x="250" y="97"/>
                    </a:cubicBezTo>
                    <a:cubicBezTo>
                      <a:pt x="245" y="97"/>
                      <a:pt x="232" y="108"/>
                      <a:pt x="232" y="115"/>
                    </a:cubicBezTo>
                    <a:cubicBezTo>
                      <a:pt x="232" y="117"/>
                      <a:pt x="236" y="118"/>
                      <a:pt x="236" y="121"/>
                    </a:cubicBezTo>
                    <a:cubicBezTo>
                      <a:pt x="236" y="123"/>
                      <a:pt x="234" y="125"/>
                      <a:pt x="234" y="127"/>
                    </a:cubicBezTo>
                    <a:cubicBezTo>
                      <a:pt x="234" y="128"/>
                      <a:pt x="239" y="130"/>
                      <a:pt x="243" y="130"/>
                    </a:cubicBezTo>
                    <a:cubicBezTo>
                      <a:pt x="243" y="132"/>
                      <a:pt x="246" y="132"/>
                      <a:pt x="249" y="132"/>
                    </a:cubicBezTo>
                    <a:cubicBezTo>
                      <a:pt x="254" y="132"/>
                      <a:pt x="261" y="133"/>
                      <a:pt x="264" y="128"/>
                    </a:cubicBezTo>
                    <a:cubicBezTo>
                      <a:pt x="274" y="128"/>
                      <a:pt x="274" y="128"/>
                      <a:pt x="274" y="128"/>
                    </a:cubicBezTo>
                    <a:cubicBezTo>
                      <a:pt x="273" y="128"/>
                      <a:pt x="280" y="134"/>
                      <a:pt x="280" y="136"/>
                    </a:cubicBezTo>
                    <a:cubicBezTo>
                      <a:pt x="280" y="137"/>
                      <a:pt x="273" y="137"/>
                      <a:pt x="271" y="137"/>
                    </a:cubicBezTo>
                    <a:cubicBezTo>
                      <a:pt x="268" y="137"/>
                      <a:pt x="267" y="133"/>
                      <a:pt x="261" y="133"/>
                    </a:cubicBezTo>
                    <a:cubicBezTo>
                      <a:pt x="256" y="133"/>
                      <a:pt x="249" y="133"/>
                      <a:pt x="249" y="139"/>
                    </a:cubicBezTo>
                    <a:cubicBezTo>
                      <a:pt x="248" y="149"/>
                      <a:pt x="258" y="145"/>
                      <a:pt x="257" y="149"/>
                    </a:cubicBezTo>
                    <a:cubicBezTo>
                      <a:pt x="255" y="150"/>
                      <a:pt x="246" y="152"/>
                      <a:pt x="245" y="150"/>
                    </a:cubicBezTo>
                    <a:cubicBezTo>
                      <a:pt x="241" y="153"/>
                      <a:pt x="238" y="157"/>
                      <a:pt x="240" y="162"/>
                    </a:cubicBezTo>
                    <a:cubicBezTo>
                      <a:pt x="242" y="162"/>
                      <a:pt x="239" y="169"/>
                      <a:pt x="239" y="169"/>
                    </a:cubicBezTo>
                    <a:cubicBezTo>
                      <a:pt x="239" y="169"/>
                      <a:pt x="231" y="176"/>
                      <a:pt x="229" y="176"/>
                    </a:cubicBezTo>
                    <a:cubicBezTo>
                      <a:pt x="226" y="176"/>
                      <a:pt x="225" y="173"/>
                      <a:pt x="224" y="172"/>
                    </a:cubicBezTo>
                    <a:cubicBezTo>
                      <a:pt x="217" y="173"/>
                      <a:pt x="213" y="173"/>
                      <a:pt x="205" y="177"/>
                    </a:cubicBezTo>
                    <a:cubicBezTo>
                      <a:pt x="204" y="178"/>
                      <a:pt x="200" y="176"/>
                      <a:pt x="194" y="176"/>
                    </a:cubicBezTo>
                    <a:cubicBezTo>
                      <a:pt x="190" y="176"/>
                      <a:pt x="189" y="180"/>
                      <a:pt x="185" y="180"/>
                    </a:cubicBezTo>
                    <a:cubicBezTo>
                      <a:pt x="184" y="180"/>
                      <a:pt x="182" y="177"/>
                      <a:pt x="181" y="173"/>
                    </a:cubicBezTo>
                    <a:cubicBezTo>
                      <a:pt x="181" y="173"/>
                      <a:pt x="182" y="173"/>
                      <a:pt x="182" y="173"/>
                    </a:cubicBezTo>
                    <a:cubicBezTo>
                      <a:pt x="181" y="170"/>
                      <a:pt x="179" y="169"/>
                      <a:pt x="179" y="167"/>
                    </a:cubicBezTo>
                    <a:cubicBezTo>
                      <a:pt x="179" y="167"/>
                      <a:pt x="179" y="167"/>
                      <a:pt x="179" y="167"/>
                    </a:cubicBezTo>
                    <a:cubicBezTo>
                      <a:pt x="178" y="164"/>
                      <a:pt x="178" y="163"/>
                      <a:pt x="180" y="162"/>
                    </a:cubicBezTo>
                    <a:cubicBezTo>
                      <a:pt x="180" y="162"/>
                      <a:pt x="178" y="156"/>
                      <a:pt x="178" y="154"/>
                    </a:cubicBezTo>
                    <a:cubicBezTo>
                      <a:pt x="178" y="153"/>
                      <a:pt x="175" y="151"/>
                      <a:pt x="175" y="151"/>
                    </a:cubicBezTo>
                    <a:cubicBezTo>
                      <a:pt x="172" y="153"/>
                      <a:pt x="171" y="155"/>
                      <a:pt x="167" y="155"/>
                    </a:cubicBezTo>
                    <a:cubicBezTo>
                      <a:pt x="167" y="157"/>
                      <a:pt x="164" y="162"/>
                      <a:pt x="164" y="164"/>
                    </a:cubicBezTo>
                    <a:cubicBezTo>
                      <a:pt x="164" y="167"/>
                      <a:pt x="169" y="173"/>
                      <a:pt x="169" y="176"/>
                    </a:cubicBezTo>
                    <a:cubicBezTo>
                      <a:pt x="169" y="177"/>
                      <a:pt x="158" y="185"/>
                      <a:pt x="157" y="185"/>
                    </a:cubicBezTo>
                    <a:cubicBezTo>
                      <a:pt x="154" y="185"/>
                      <a:pt x="152" y="189"/>
                      <a:pt x="153" y="190"/>
                    </a:cubicBezTo>
                    <a:cubicBezTo>
                      <a:pt x="153" y="190"/>
                      <a:pt x="146" y="191"/>
                      <a:pt x="146" y="192"/>
                    </a:cubicBezTo>
                    <a:cubicBezTo>
                      <a:pt x="144" y="195"/>
                      <a:pt x="139" y="201"/>
                      <a:pt x="137" y="202"/>
                    </a:cubicBezTo>
                    <a:cubicBezTo>
                      <a:pt x="135" y="202"/>
                      <a:pt x="133" y="204"/>
                      <a:pt x="129" y="204"/>
                    </a:cubicBezTo>
                    <a:cubicBezTo>
                      <a:pt x="128" y="208"/>
                      <a:pt x="120" y="218"/>
                      <a:pt x="115" y="218"/>
                    </a:cubicBezTo>
                    <a:cubicBezTo>
                      <a:pt x="112" y="218"/>
                      <a:pt x="111" y="216"/>
                      <a:pt x="110" y="214"/>
                    </a:cubicBezTo>
                    <a:cubicBezTo>
                      <a:pt x="110" y="225"/>
                      <a:pt x="110" y="225"/>
                      <a:pt x="110" y="225"/>
                    </a:cubicBezTo>
                    <a:cubicBezTo>
                      <a:pt x="107" y="224"/>
                      <a:pt x="97" y="222"/>
                      <a:pt x="97" y="222"/>
                    </a:cubicBezTo>
                    <a:cubicBezTo>
                      <a:pt x="96" y="222"/>
                      <a:pt x="95" y="226"/>
                      <a:pt x="93" y="226"/>
                    </a:cubicBezTo>
                    <a:cubicBezTo>
                      <a:pt x="93" y="226"/>
                      <a:pt x="105" y="237"/>
                      <a:pt x="107" y="237"/>
                    </a:cubicBezTo>
                    <a:cubicBezTo>
                      <a:pt x="108" y="241"/>
                      <a:pt x="110" y="263"/>
                      <a:pt x="109" y="264"/>
                    </a:cubicBezTo>
                    <a:cubicBezTo>
                      <a:pt x="107" y="266"/>
                      <a:pt x="106" y="266"/>
                      <a:pt x="105" y="267"/>
                    </a:cubicBezTo>
                    <a:cubicBezTo>
                      <a:pt x="93" y="267"/>
                      <a:pt x="93" y="267"/>
                      <a:pt x="93" y="267"/>
                    </a:cubicBezTo>
                    <a:cubicBezTo>
                      <a:pt x="91" y="267"/>
                      <a:pt x="76" y="263"/>
                      <a:pt x="71" y="263"/>
                    </a:cubicBezTo>
                    <a:cubicBezTo>
                      <a:pt x="67" y="263"/>
                      <a:pt x="66" y="267"/>
                      <a:pt x="60" y="267"/>
                    </a:cubicBezTo>
                    <a:cubicBezTo>
                      <a:pt x="60" y="269"/>
                      <a:pt x="63" y="288"/>
                      <a:pt x="63" y="289"/>
                    </a:cubicBezTo>
                    <a:cubicBezTo>
                      <a:pt x="62" y="292"/>
                      <a:pt x="58" y="297"/>
                      <a:pt x="58" y="302"/>
                    </a:cubicBezTo>
                    <a:cubicBezTo>
                      <a:pt x="58" y="309"/>
                      <a:pt x="62" y="312"/>
                      <a:pt x="62" y="318"/>
                    </a:cubicBezTo>
                    <a:cubicBezTo>
                      <a:pt x="69" y="321"/>
                      <a:pt x="66" y="318"/>
                      <a:pt x="73" y="318"/>
                    </a:cubicBezTo>
                    <a:cubicBezTo>
                      <a:pt x="78" y="318"/>
                      <a:pt x="79" y="326"/>
                      <a:pt x="83" y="328"/>
                    </a:cubicBezTo>
                    <a:cubicBezTo>
                      <a:pt x="85" y="329"/>
                      <a:pt x="86" y="320"/>
                      <a:pt x="104" y="323"/>
                    </a:cubicBezTo>
                    <a:cubicBezTo>
                      <a:pt x="108" y="323"/>
                      <a:pt x="101" y="324"/>
                      <a:pt x="114" y="312"/>
                    </a:cubicBezTo>
                    <a:cubicBezTo>
                      <a:pt x="122" y="306"/>
                      <a:pt x="112" y="298"/>
                      <a:pt x="122" y="292"/>
                    </a:cubicBezTo>
                    <a:cubicBezTo>
                      <a:pt x="126" y="289"/>
                      <a:pt x="130" y="282"/>
                      <a:pt x="139" y="280"/>
                    </a:cubicBezTo>
                    <a:cubicBezTo>
                      <a:pt x="140" y="279"/>
                      <a:pt x="138" y="275"/>
                      <a:pt x="138" y="274"/>
                    </a:cubicBezTo>
                    <a:cubicBezTo>
                      <a:pt x="138" y="270"/>
                      <a:pt x="141" y="266"/>
                      <a:pt x="146" y="266"/>
                    </a:cubicBezTo>
                    <a:cubicBezTo>
                      <a:pt x="148" y="266"/>
                      <a:pt x="150" y="266"/>
                      <a:pt x="152" y="267"/>
                    </a:cubicBezTo>
                    <a:cubicBezTo>
                      <a:pt x="160" y="273"/>
                      <a:pt x="164" y="266"/>
                      <a:pt x="168" y="262"/>
                    </a:cubicBezTo>
                    <a:cubicBezTo>
                      <a:pt x="170" y="260"/>
                      <a:pt x="177" y="259"/>
                      <a:pt x="180" y="259"/>
                    </a:cubicBezTo>
                    <a:cubicBezTo>
                      <a:pt x="182" y="262"/>
                      <a:pt x="188" y="281"/>
                      <a:pt x="206" y="284"/>
                    </a:cubicBezTo>
                    <a:cubicBezTo>
                      <a:pt x="206" y="284"/>
                      <a:pt x="209" y="289"/>
                      <a:pt x="213" y="289"/>
                    </a:cubicBezTo>
                    <a:cubicBezTo>
                      <a:pt x="217" y="290"/>
                      <a:pt x="221" y="297"/>
                      <a:pt x="221" y="302"/>
                    </a:cubicBezTo>
                    <a:cubicBezTo>
                      <a:pt x="216" y="310"/>
                      <a:pt x="216" y="310"/>
                      <a:pt x="216" y="310"/>
                    </a:cubicBezTo>
                    <a:cubicBezTo>
                      <a:pt x="213" y="310"/>
                      <a:pt x="212" y="310"/>
                      <a:pt x="211" y="312"/>
                    </a:cubicBezTo>
                    <a:cubicBezTo>
                      <a:pt x="209" y="310"/>
                      <a:pt x="209" y="310"/>
                      <a:pt x="209" y="310"/>
                    </a:cubicBezTo>
                    <a:cubicBezTo>
                      <a:pt x="198" y="310"/>
                      <a:pt x="198" y="310"/>
                      <a:pt x="198" y="310"/>
                    </a:cubicBezTo>
                    <a:cubicBezTo>
                      <a:pt x="199" y="313"/>
                      <a:pt x="205" y="317"/>
                      <a:pt x="206" y="317"/>
                    </a:cubicBezTo>
                    <a:cubicBezTo>
                      <a:pt x="207" y="317"/>
                      <a:pt x="209" y="317"/>
                      <a:pt x="209" y="317"/>
                    </a:cubicBezTo>
                    <a:cubicBezTo>
                      <a:pt x="210" y="320"/>
                      <a:pt x="227" y="323"/>
                      <a:pt x="230" y="323"/>
                    </a:cubicBezTo>
                    <a:cubicBezTo>
                      <a:pt x="224" y="309"/>
                      <a:pt x="224" y="309"/>
                      <a:pt x="224" y="309"/>
                    </a:cubicBezTo>
                    <a:cubicBezTo>
                      <a:pt x="224" y="307"/>
                      <a:pt x="225" y="305"/>
                      <a:pt x="226" y="303"/>
                    </a:cubicBezTo>
                    <a:cubicBezTo>
                      <a:pt x="226" y="303"/>
                      <a:pt x="228" y="300"/>
                      <a:pt x="228" y="298"/>
                    </a:cubicBezTo>
                    <a:cubicBezTo>
                      <a:pt x="227" y="298"/>
                      <a:pt x="231" y="292"/>
                      <a:pt x="233" y="292"/>
                    </a:cubicBezTo>
                    <a:cubicBezTo>
                      <a:pt x="234" y="295"/>
                      <a:pt x="234" y="295"/>
                      <a:pt x="234" y="295"/>
                    </a:cubicBezTo>
                    <a:cubicBezTo>
                      <a:pt x="235" y="294"/>
                      <a:pt x="236" y="291"/>
                      <a:pt x="236" y="290"/>
                    </a:cubicBezTo>
                    <a:cubicBezTo>
                      <a:pt x="234" y="290"/>
                      <a:pt x="226" y="285"/>
                      <a:pt x="226" y="283"/>
                    </a:cubicBezTo>
                    <a:cubicBezTo>
                      <a:pt x="222" y="283"/>
                      <a:pt x="221" y="281"/>
                      <a:pt x="218" y="278"/>
                    </a:cubicBezTo>
                    <a:cubicBezTo>
                      <a:pt x="210" y="271"/>
                      <a:pt x="210" y="271"/>
                      <a:pt x="210" y="271"/>
                    </a:cubicBezTo>
                    <a:cubicBezTo>
                      <a:pt x="209" y="270"/>
                      <a:pt x="201" y="266"/>
                      <a:pt x="201" y="263"/>
                    </a:cubicBezTo>
                    <a:cubicBezTo>
                      <a:pt x="198" y="263"/>
                      <a:pt x="195" y="259"/>
                      <a:pt x="195" y="254"/>
                    </a:cubicBezTo>
                    <a:cubicBezTo>
                      <a:pt x="195" y="249"/>
                      <a:pt x="195" y="248"/>
                      <a:pt x="201" y="247"/>
                    </a:cubicBezTo>
                    <a:cubicBezTo>
                      <a:pt x="201" y="249"/>
                      <a:pt x="203" y="250"/>
                      <a:pt x="205" y="250"/>
                    </a:cubicBezTo>
                    <a:cubicBezTo>
                      <a:pt x="205" y="250"/>
                      <a:pt x="216" y="259"/>
                      <a:pt x="219" y="264"/>
                    </a:cubicBezTo>
                    <a:cubicBezTo>
                      <a:pt x="220" y="266"/>
                      <a:pt x="221" y="268"/>
                      <a:pt x="222" y="269"/>
                    </a:cubicBezTo>
                    <a:cubicBezTo>
                      <a:pt x="226" y="271"/>
                      <a:pt x="237" y="273"/>
                      <a:pt x="237" y="273"/>
                    </a:cubicBezTo>
                    <a:cubicBezTo>
                      <a:pt x="237" y="273"/>
                      <a:pt x="237" y="273"/>
                      <a:pt x="237" y="273"/>
                    </a:cubicBezTo>
                    <a:cubicBezTo>
                      <a:pt x="241" y="275"/>
                      <a:pt x="242" y="281"/>
                      <a:pt x="241" y="283"/>
                    </a:cubicBezTo>
                    <a:cubicBezTo>
                      <a:pt x="242" y="286"/>
                      <a:pt x="242" y="289"/>
                      <a:pt x="243" y="292"/>
                    </a:cubicBezTo>
                    <a:cubicBezTo>
                      <a:pt x="244" y="293"/>
                      <a:pt x="248" y="296"/>
                      <a:pt x="249" y="298"/>
                    </a:cubicBezTo>
                    <a:cubicBezTo>
                      <a:pt x="250" y="302"/>
                      <a:pt x="250" y="310"/>
                      <a:pt x="258" y="310"/>
                    </a:cubicBezTo>
                    <a:cubicBezTo>
                      <a:pt x="256" y="313"/>
                      <a:pt x="258" y="316"/>
                      <a:pt x="258" y="321"/>
                    </a:cubicBezTo>
                    <a:cubicBezTo>
                      <a:pt x="260" y="321"/>
                      <a:pt x="261" y="319"/>
                      <a:pt x="264" y="319"/>
                    </a:cubicBezTo>
                    <a:cubicBezTo>
                      <a:pt x="263" y="321"/>
                      <a:pt x="265" y="321"/>
                      <a:pt x="266" y="321"/>
                    </a:cubicBezTo>
                    <a:cubicBezTo>
                      <a:pt x="267" y="321"/>
                      <a:pt x="269" y="320"/>
                      <a:pt x="269" y="318"/>
                    </a:cubicBezTo>
                    <a:cubicBezTo>
                      <a:pt x="268" y="318"/>
                      <a:pt x="266" y="317"/>
                      <a:pt x="266" y="316"/>
                    </a:cubicBezTo>
                    <a:cubicBezTo>
                      <a:pt x="269" y="317"/>
                      <a:pt x="268" y="310"/>
                      <a:pt x="268" y="306"/>
                    </a:cubicBezTo>
                    <a:cubicBezTo>
                      <a:pt x="268" y="304"/>
                      <a:pt x="268" y="301"/>
                      <a:pt x="268" y="298"/>
                    </a:cubicBezTo>
                    <a:cubicBezTo>
                      <a:pt x="267" y="299"/>
                      <a:pt x="266" y="292"/>
                      <a:pt x="267" y="292"/>
                    </a:cubicBezTo>
                    <a:cubicBezTo>
                      <a:pt x="267" y="293"/>
                      <a:pt x="268" y="294"/>
                      <a:pt x="269" y="294"/>
                    </a:cubicBezTo>
                    <a:cubicBezTo>
                      <a:pt x="270" y="294"/>
                      <a:pt x="271" y="293"/>
                      <a:pt x="271" y="292"/>
                    </a:cubicBezTo>
                    <a:cubicBezTo>
                      <a:pt x="269" y="289"/>
                      <a:pt x="274" y="286"/>
                      <a:pt x="279" y="285"/>
                    </a:cubicBezTo>
                    <a:cubicBezTo>
                      <a:pt x="288" y="288"/>
                      <a:pt x="288" y="288"/>
                      <a:pt x="288" y="288"/>
                    </a:cubicBezTo>
                    <a:cubicBezTo>
                      <a:pt x="288" y="288"/>
                      <a:pt x="289" y="282"/>
                      <a:pt x="288" y="280"/>
                    </a:cubicBezTo>
                    <a:cubicBezTo>
                      <a:pt x="291" y="279"/>
                      <a:pt x="297" y="277"/>
                      <a:pt x="297" y="277"/>
                    </a:cubicBezTo>
                    <a:cubicBezTo>
                      <a:pt x="297" y="274"/>
                      <a:pt x="299" y="274"/>
                      <a:pt x="301" y="272"/>
                    </a:cubicBezTo>
                    <a:cubicBezTo>
                      <a:pt x="299" y="271"/>
                      <a:pt x="295" y="270"/>
                      <a:pt x="295" y="268"/>
                    </a:cubicBezTo>
                    <a:cubicBezTo>
                      <a:pt x="295" y="266"/>
                      <a:pt x="299" y="265"/>
                      <a:pt x="299" y="261"/>
                    </a:cubicBezTo>
                    <a:cubicBezTo>
                      <a:pt x="299" y="259"/>
                      <a:pt x="297" y="258"/>
                      <a:pt x="298" y="254"/>
                    </a:cubicBezTo>
                    <a:cubicBezTo>
                      <a:pt x="300" y="253"/>
                      <a:pt x="302" y="251"/>
                      <a:pt x="303" y="249"/>
                    </a:cubicBezTo>
                    <a:cubicBezTo>
                      <a:pt x="292" y="250"/>
                      <a:pt x="293" y="237"/>
                      <a:pt x="289" y="231"/>
                    </a:cubicBezTo>
                    <a:cubicBezTo>
                      <a:pt x="291" y="235"/>
                      <a:pt x="292" y="242"/>
                      <a:pt x="295" y="246"/>
                    </a:cubicBezTo>
                    <a:cubicBezTo>
                      <a:pt x="297" y="248"/>
                      <a:pt x="300" y="249"/>
                      <a:pt x="303" y="249"/>
                    </a:cubicBezTo>
                    <a:cubicBezTo>
                      <a:pt x="306" y="247"/>
                      <a:pt x="307" y="243"/>
                      <a:pt x="310" y="239"/>
                    </a:cubicBezTo>
                    <a:cubicBezTo>
                      <a:pt x="312" y="240"/>
                      <a:pt x="318" y="242"/>
                      <a:pt x="320" y="244"/>
                    </a:cubicBezTo>
                    <a:cubicBezTo>
                      <a:pt x="334" y="244"/>
                      <a:pt x="334" y="244"/>
                      <a:pt x="334" y="244"/>
                    </a:cubicBezTo>
                    <a:cubicBezTo>
                      <a:pt x="329" y="245"/>
                      <a:pt x="326" y="246"/>
                      <a:pt x="321" y="247"/>
                    </a:cubicBezTo>
                    <a:cubicBezTo>
                      <a:pt x="322" y="248"/>
                      <a:pt x="325" y="250"/>
                      <a:pt x="328" y="250"/>
                    </a:cubicBezTo>
                    <a:cubicBezTo>
                      <a:pt x="328" y="254"/>
                      <a:pt x="328" y="257"/>
                      <a:pt x="332" y="258"/>
                    </a:cubicBezTo>
                    <a:cubicBezTo>
                      <a:pt x="333" y="256"/>
                      <a:pt x="340" y="254"/>
                      <a:pt x="340" y="250"/>
                    </a:cubicBezTo>
                    <a:cubicBezTo>
                      <a:pt x="341" y="251"/>
                      <a:pt x="342" y="251"/>
                      <a:pt x="343" y="254"/>
                    </a:cubicBezTo>
                    <a:cubicBezTo>
                      <a:pt x="345" y="253"/>
                      <a:pt x="346" y="249"/>
                      <a:pt x="349" y="249"/>
                    </a:cubicBezTo>
                    <a:cubicBezTo>
                      <a:pt x="345" y="248"/>
                      <a:pt x="343" y="249"/>
                      <a:pt x="340" y="249"/>
                    </a:cubicBezTo>
                    <a:cubicBezTo>
                      <a:pt x="338" y="249"/>
                      <a:pt x="336" y="247"/>
                      <a:pt x="336" y="244"/>
                    </a:cubicBezTo>
                    <a:cubicBezTo>
                      <a:pt x="336" y="239"/>
                      <a:pt x="345" y="237"/>
                      <a:pt x="352" y="237"/>
                    </a:cubicBezTo>
                    <a:cubicBezTo>
                      <a:pt x="355" y="236"/>
                      <a:pt x="355" y="236"/>
                      <a:pt x="355" y="236"/>
                    </a:cubicBezTo>
                    <a:cubicBezTo>
                      <a:pt x="355" y="236"/>
                      <a:pt x="356" y="235"/>
                      <a:pt x="357" y="235"/>
                    </a:cubicBezTo>
                    <a:cubicBezTo>
                      <a:pt x="355" y="237"/>
                      <a:pt x="354" y="238"/>
                      <a:pt x="352" y="240"/>
                    </a:cubicBezTo>
                    <a:cubicBezTo>
                      <a:pt x="352" y="240"/>
                      <a:pt x="355" y="242"/>
                      <a:pt x="356" y="242"/>
                    </a:cubicBezTo>
                    <a:cubicBezTo>
                      <a:pt x="355" y="245"/>
                      <a:pt x="353" y="247"/>
                      <a:pt x="350" y="249"/>
                    </a:cubicBezTo>
                    <a:cubicBezTo>
                      <a:pt x="349" y="254"/>
                      <a:pt x="355" y="253"/>
                      <a:pt x="359" y="257"/>
                    </a:cubicBezTo>
                    <a:cubicBezTo>
                      <a:pt x="362" y="260"/>
                      <a:pt x="368" y="262"/>
                      <a:pt x="373" y="265"/>
                    </a:cubicBezTo>
                    <a:cubicBezTo>
                      <a:pt x="378" y="267"/>
                      <a:pt x="383" y="271"/>
                      <a:pt x="383" y="279"/>
                    </a:cubicBezTo>
                    <a:cubicBezTo>
                      <a:pt x="382" y="280"/>
                      <a:pt x="374" y="285"/>
                      <a:pt x="370" y="285"/>
                    </a:cubicBezTo>
                    <a:cubicBezTo>
                      <a:pt x="369" y="285"/>
                      <a:pt x="365" y="286"/>
                      <a:pt x="364" y="286"/>
                    </a:cubicBezTo>
                    <a:cubicBezTo>
                      <a:pt x="361" y="286"/>
                      <a:pt x="360" y="285"/>
                      <a:pt x="359" y="283"/>
                    </a:cubicBezTo>
                    <a:cubicBezTo>
                      <a:pt x="355" y="283"/>
                      <a:pt x="352" y="281"/>
                      <a:pt x="348" y="281"/>
                    </a:cubicBezTo>
                    <a:cubicBezTo>
                      <a:pt x="348" y="281"/>
                      <a:pt x="348" y="279"/>
                      <a:pt x="348" y="278"/>
                    </a:cubicBezTo>
                    <a:cubicBezTo>
                      <a:pt x="348" y="278"/>
                      <a:pt x="346" y="280"/>
                      <a:pt x="345" y="280"/>
                    </a:cubicBezTo>
                    <a:cubicBezTo>
                      <a:pt x="344" y="280"/>
                      <a:pt x="341" y="278"/>
                      <a:pt x="341" y="277"/>
                    </a:cubicBezTo>
                    <a:cubicBezTo>
                      <a:pt x="336" y="280"/>
                      <a:pt x="321" y="277"/>
                      <a:pt x="315" y="283"/>
                    </a:cubicBezTo>
                    <a:cubicBezTo>
                      <a:pt x="303" y="283"/>
                      <a:pt x="303" y="283"/>
                      <a:pt x="303" y="283"/>
                    </a:cubicBezTo>
                    <a:cubicBezTo>
                      <a:pt x="303" y="284"/>
                      <a:pt x="301" y="285"/>
                      <a:pt x="301" y="285"/>
                    </a:cubicBezTo>
                    <a:cubicBezTo>
                      <a:pt x="303" y="286"/>
                      <a:pt x="304" y="286"/>
                      <a:pt x="306" y="287"/>
                    </a:cubicBezTo>
                    <a:cubicBezTo>
                      <a:pt x="306" y="290"/>
                      <a:pt x="302" y="289"/>
                      <a:pt x="299" y="289"/>
                    </a:cubicBezTo>
                    <a:cubicBezTo>
                      <a:pt x="299" y="289"/>
                      <a:pt x="295" y="289"/>
                      <a:pt x="291" y="289"/>
                    </a:cubicBezTo>
                    <a:cubicBezTo>
                      <a:pt x="287" y="289"/>
                      <a:pt x="285" y="290"/>
                      <a:pt x="285" y="296"/>
                    </a:cubicBezTo>
                    <a:cubicBezTo>
                      <a:pt x="285" y="300"/>
                      <a:pt x="289" y="300"/>
                      <a:pt x="287" y="303"/>
                    </a:cubicBezTo>
                    <a:cubicBezTo>
                      <a:pt x="287" y="305"/>
                      <a:pt x="290" y="310"/>
                      <a:pt x="292" y="310"/>
                    </a:cubicBezTo>
                    <a:cubicBezTo>
                      <a:pt x="291" y="312"/>
                      <a:pt x="291" y="312"/>
                      <a:pt x="291" y="314"/>
                    </a:cubicBezTo>
                    <a:cubicBezTo>
                      <a:pt x="291" y="314"/>
                      <a:pt x="293" y="314"/>
                      <a:pt x="295" y="314"/>
                    </a:cubicBezTo>
                    <a:cubicBezTo>
                      <a:pt x="295" y="317"/>
                      <a:pt x="307" y="324"/>
                      <a:pt x="308" y="324"/>
                    </a:cubicBezTo>
                    <a:cubicBezTo>
                      <a:pt x="310" y="324"/>
                      <a:pt x="312" y="327"/>
                      <a:pt x="315" y="327"/>
                    </a:cubicBezTo>
                    <a:cubicBezTo>
                      <a:pt x="316" y="327"/>
                      <a:pt x="317" y="325"/>
                      <a:pt x="319" y="325"/>
                    </a:cubicBezTo>
                    <a:cubicBezTo>
                      <a:pt x="318" y="323"/>
                      <a:pt x="319" y="320"/>
                      <a:pt x="322" y="320"/>
                    </a:cubicBezTo>
                    <a:cubicBezTo>
                      <a:pt x="328" y="320"/>
                      <a:pt x="326" y="327"/>
                      <a:pt x="333" y="327"/>
                    </a:cubicBezTo>
                    <a:cubicBezTo>
                      <a:pt x="340" y="327"/>
                      <a:pt x="342" y="323"/>
                      <a:pt x="345" y="323"/>
                    </a:cubicBezTo>
                    <a:cubicBezTo>
                      <a:pt x="347" y="323"/>
                      <a:pt x="349" y="322"/>
                      <a:pt x="349" y="321"/>
                    </a:cubicBezTo>
                    <a:cubicBezTo>
                      <a:pt x="353" y="321"/>
                      <a:pt x="353" y="321"/>
                      <a:pt x="353" y="321"/>
                    </a:cubicBezTo>
                    <a:cubicBezTo>
                      <a:pt x="352" y="323"/>
                      <a:pt x="353" y="327"/>
                      <a:pt x="353" y="329"/>
                    </a:cubicBezTo>
                    <a:cubicBezTo>
                      <a:pt x="353" y="329"/>
                      <a:pt x="353" y="329"/>
                      <a:pt x="352" y="329"/>
                    </a:cubicBezTo>
                    <a:cubicBezTo>
                      <a:pt x="352" y="330"/>
                      <a:pt x="352" y="331"/>
                      <a:pt x="352" y="332"/>
                    </a:cubicBezTo>
                    <a:cubicBezTo>
                      <a:pt x="352" y="334"/>
                      <a:pt x="353" y="336"/>
                      <a:pt x="355" y="336"/>
                    </a:cubicBezTo>
                    <a:cubicBezTo>
                      <a:pt x="355" y="337"/>
                      <a:pt x="355" y="338"/>
                      <a:pt x="355" y="339"/>
                    </a:cubicBezTo>
                    <a:cubicBezTo>
                      <a:pt x="354" y="342"/>
                      <a:pt x="353" y="343"/>
                      <a:pt x="352" y="346"/>
                    </a:cubicBezTo>
                    <a:cubicBezTo>
                      <a:pt x="351" y="355"/>
                      <a:pt x="348" y="359"/>
                      <a:pt x="348" y="359"/>
                    </a:cubicBezTo>
                    <a:cubicBezTo>
                      <a:pt x="348" y="360"/>
                      <a:pt x="348" y="360"/>
                      <a:pt x="348" y="360"/>
                    </a:cubicBezTo>
                    <a:cubicBezTo>
                      <a:pt x="346" y="365"/>
                      <a:pt x="324" y="365"/>
                      <a:pt x="324" y="365"/>
                    </a:cubicBezTo>
                    <a:cubicBezTo>
                      <a:pt x="317" y="367"/>
                      <a:pt x="314" y="370"/>
                      <a:pt x="306" y="370"/>
                    </a:cubicBezTo>
                    <a:cubicBezTo>
                      <a:pt x="301" y="370"/>
                      <a:pt x="288" y="364"/>
                      <a:pt x="287" y="364"/>
                    </a:cubicBezTo>
                    <a:cubicBezTo>
                      <a:pt x="287" y="363"/>
                      <a:pt x="287" y="363"/>
                      <a:pt x="287" y="363"/>
                    </a:cubicBezTo>
                    <a:cubicBezTo>
                      <a:pt x="282" y="362"/>
                      <a:pt x="275" y="363"/>
                      <a:pt x="272" y="359"/>
                    </a:cubicBezTo>
                    <a:cubicBezTo>
                      <a:pt x="269" y="356"/>
                      <a:pt x="271" y="352"/>
                      <a:pt x="263" y="352"/>
                    </a:cubicBezTo>
                    <a:cubicBezTo>
                      <a:pt x="258" y="352"/>
                      <a:pt x="256" y="358"/>
                      <a:pt x="250" y="358"/>
                    </a:cubicBezTo>
                    <a:cubicBezTo>
                      <a:pt x="250" y="360"/>
                      <a:pt x="250" y="361"/>
                      <a:pt x="250" y="363"/>
                    </a:cubicBezTo>
                    <a:cubicBezTo>
                      <a:pt x="250" y="365"/>
                      <a:pt x="249" y="376"/>
                      <a:pt x="247" y="376"/>
                    </a:cubicBezTo>
                    <a:cubicBezTo>
                      <a:pt x="242" y="376"/>
                      <a:pt x="237" y="370"/>
                      <a:pt x="231" y="368"/>
                    </a:cubicBezTo>
                    <a:cubicBezTo>
                      <a:pt x="228" y="367"/>
                      <a:pt x="225" y="369"/>
                      <a:pt x="222" y="367"/>
                    </a:cubicBezTo>
                    <a:cubicBezTo>
                      <a:pt x="220" y="364"/>
                      <a:pt x="221" y="358"/>
                      <a:pt x="217" y="357"/>
                    </a:cubicBezTo>
                    <a:cubicBezTo>
                      <a:pt x="213" y="354"/>
                      <a:pt x="205" y="353"/>
                      <a:pt x="197" y="353"/>
                    </a:cubicBezTo>
                    <a:cubicBezTo>
                      <a:pt x="197" y="353"/>
                      <a:pt x="197" y="353"/>
                      <a:pt x="197" y="353"/>
                    </a:cubicBezTo>
                    <a:cubicBezTo>
                      <a:pt x="195" y="353"/>
                      <a:pt x="191" y="347"/>
                      <a:pt x="189" y="347"/>
                    </a:cubicBezTo>
                    <a:cubicBezTo>
                      <a:pt x="188" y="347"/>
                      <a:pt x="185" y="345"/>
                      <a:pt x="185" y="344"/>
                    </a:cubicBezTo>
                    <a:cubicBezTo>
                      <a:pt x="185" y="343"/>
                      <a:pt x="189" y="335"/>
                      <a:pt x="190" y="335"/>
                    </a:cubicBezTo>
                    <a:cubicBezTo>
                      <a:pt x="189" y="332"/>
                      <a:pt x="186" y="330"/>
                      <a:pt x="186" y="327"/>
                    </a:cubicBezTo>
                    <a:cubicBezTo>
                      <a:pt x="186" y="326"/>
                      <a:pt x="188" y="325"/>
                      <a:pt x="189" y="324"/>
                    </a:cubicBezTo>
                    <a:cubicBezTo>
                      <a:pt x="189" y="321"/>
                      <a:pt x="189" y="321"/>
                      <a:pt x="189" y="321"/>
                    </a:cubicBezTo>
                    <a:cubicBezTo>
                      <a:pt x="187" y="321"/>
                      <a:pt x="180" y="317"/>
                      <a:pt x="180" y="316"/>
                    </a:cubicBezTo>
                    <a:cubicBezTo>
                      <a:pt x="174" y="319"/>
                      <a:pt x="168" y="321"/>
                      <a:pt x="161" y="321"/>
                    </a:cubicBezTo>
                    <a:cubicBezTo>
                      <a:pt x="157" y="321"/>
                      <a:pt x="150" y="321"/>
                      <a:pt x="146" y="321"/>
                    </a:cubicBezTo>
                    <a:cubicBezTo>
                      <a:pt x="139" y="321"/>
                      <a:pt x="125" y="325"/>
                      <a:pt x="119" y="328"/>
                    </a:cubicBezTo>
                    <a:cubicBezTo>
                      <a:pt x="118" y="329"/>
                      <a:pt x="109" y="333"/>
                      <a:pt x="107" y="336"/>
                    </a:cubicBezTo>
                    <a:cubicBezTo>
                      <a:pt x="105" y="339"/>
                      <a:pt x="104" y="332"/>
                      <a:pt x="103" y="332"/>
                    </a:cubicBezTo>
                    <a:cubicBezTo>
                      <a:pt x="101" y="332"/>
                      <a:pt x="94" y="333"/>
                      <a:pt x="91" y="333"/>
                    </a:cubicBezTo>
                    <a:cubicBezTo>
                      <a:pt x="87" y="333"/>
                      <a:pt x="84" y="333"/>
                      <a:pt x="82" y="330"/>
                    </a:cubicBezTo>
                    <a:cubicBezTo>
                      <a:pt x="78" y="333"/>
                      <a:pt x="77" y="346"/>
                      <a:pt x="72" y="348"/>
                    </a:cubicBezTo>
                    <a:cubicBezTo>
                      <a:pt x="69" y="350"/>
                      <a:pt x="66" y="349"/>
                      <a:pt x="62" y="351"/>
                    </a:cubicBezTo>
                    <a:cubicBezTo>
                      <a:pt x="60" y="352"/>
                      <a:pt x="60" y="357"/>
                      <a:pt x="54" y="357"/>
                    </a:cubicBezTo>
                    <a:cubicBezTo>
                      <a:pt x="55" y="363"/>
                      <a:pt x="54" y="373"/>
                      <a:pt x="54" y="378"/>
                    </a:cubicBezTo>
                    <a:cubicBezTo>
                      <a:pt x="54" y="386"/>
                      <a:pt x="46" y="386"/>
                      <a:pt x="43" y="392"/>
                    </a:cubicBezTo>
                    <a:cubicBezTo>
                      <a:pt x="42" y="393"/>
                      <a:pt x="43" y="395"/>
                      <a:pt x="41" y="396"/>
                    </a:cubicBezTo>
                    <a:cubicBezTo>
                      <a:pt x="37" y="397"/>
                      <a:pt x="33" y="398"/>
                      <a:pt x="31" y="399"/>
                    </a:cubicBezTo>
                    <a:cubicBezTo>
                      <a:pt x="29" y="400"/>
                      <a:pt x="28" y="402"/>
                      <a:pt x="28" y="406"/>
                    </a:cubicBezTo>
                    <a:cubicBezTo>
                      <a:pt x="19" y="408"/>
                      <a:pt x="21" y="423"/>
                      <a:pt x="16" y="429"/>
                    </a:cubicBezTo>
                    <a:cubicBezTo>
                      <a:pt x="13" y="432"/>
                      <a:pt x="9" y="431"/>
                      <a:pt x="9" y="436"/>
                    </a:cubicBezTo>
                    <a:cubicBezTo>
                      <a:pt x="7" y="440"/>
                      <a:pt x="8" y="444"/>
                      <a:pt x="4" y="446"/>
                    </a:cubicBezTo>
                    <a:cubicBezTo>
                      <a:pt x="3" y="448"/>
                      <a:pt x="1" y="450"/>
                      <a:pt x="1" y="452"/>
                    </a:cubicBezTo>
                    <a:cubicBezTo>
                      <a:pt x="1" y="454"/>
                      <a:pt x="4" y="455"/>
                      <a:pt x="6" y="455"/>
                    </a:cubicBezTo>
                    <a:cubicBezTo>
                      <a:pt x="6" y="463"/>
                      <a:pt x="8" y="468"/>
                      <a:pt x="8" y="477"/>
                    </a:cubicBezTo>
                    <a:cubicBezTo>
                      <a:pt x="8" y="484"/>
                      <a:pt x="7" y="491"/>
                      <a:pt x="5" y="496"/>
                    </a:cubicBezTo>
                    <a:cubicBezTo>
                      <a:pt x="4" y="499"/>
                      <a:pt x="0" y="504"/>
                      <a:pt x="0" y="508"/>
                    </a:cubicBezTo>
                    <a:cubicBezTo>
                      <a:pt x="0" y="509"/>
                      <a:pt x="1" y="508"/>
                      <a:pt x="1" y="510"/>
                    </a:cubicBezTo>
                    <a:cubicBezTo>
                      <a:pt x="2" y="510"/>
                      <a:pt x="9" y="515"/>
                      <a:pt x="4" y="517"/>
                    </a:cubicBezTo>
                    <a:cubicBezTo>
                      <a:pt x="4" y="518"/>
                      <a:pt x="6" y="525"/>
                      <a:pt x="13" y="532"/>
                    </a:cubicBezTo>
                    <a:cubicBezTo>
                      <a:pt x="13" y="533"/>
                      <a:pt x="28" y="547"/>
                      <a:pt x="28" y="555"/>
                    </a:cubicBezTo>
                    <a:cubicBezTo>
                      <a:pt x="32" y="550"/>
                      <a:pt x="33" y="550"/>
                      <a:pt x="29" y="555"/>
                    </a:cubicBezTo>
                    <a:cubicBezTo>
                      <a:pt x="32" y="564"/>
                      <a:pt x="48" y="563"/>
                      <a:pt x="41" y="573"/>
                    </a:cubicBezTo>
                    <a:cubicBezTo>
                      <a:pt x="42" y="574"/>
                      <a:pt x="66" y="596"/>
                      <a:pt x="67" y="594"/>
                    </a:cubicBezTo>
                    <a:cubicBezTo>
                      <a:pt x="67" y="591"/>
                      <a:pt x="85" y="585"/>
                      <a:pt x="94" y="585"/>
                    </a:cubicBezTo>
                    <a:cubicBezTo>
                      <a:pt x="98" y="585"/>
                      <a:pt x="101" y="586"/>
                      <a:pt x="101" y="590"/>
                    </a:cubicBezTo>
                    <a:cubicBezTo>
                      <a:pt x="105" y="591"/>
                      <a:pt x="107" y="589"/>
                      <a:pt x="109" y="587"/>
                    </a:cubicBezTo>
                    <a:cubicBezTo>
                      <a:pt x="115" y="584"/>
                      <a:pt x="122" y="579"/>
                      <a:pt x="129" y="578"/>
                    </a:cubicBezTo>
                    <a:cubicBezTo>
                      <a:pt x="131" y="577"/>
                      <a:pt x="140" y="575"/>
                      <a:pt x="140" y="576"/>
                    </a:cubicBezTo>
                    <a:cubicBezTo>
                      <a:pt x="151" y="571"/>
                      <a:pt x="149" y="578"/>
                      <a:pt x="154" y="578"/>
                    </a:cubicBezTo>
                    <a:cubicBezTo>
                      <a:pt x="154" y="585"/>
                      <a:pt x="158" y="590"/>
                      <a:pt x="163" y="590"/>
                    </a:cubicBezTo>
                    <a:cubicBezTo>
                      <a:pt x="164" y="590"/>
                      <a:pt x="181" y="590"/>
                      <a:pt x="181" y="590"/>
                    </a:cubicBezTo>
                    <a:cubicBezTo>
                      <a:pt x="181" y="590"/>
                      <a:pt x="181" y="590"/>
                      <a:pt x="181" y="590"/>
                    </a:cubicBezTo>
                    <a:cubicBezTo>
                      <a:pt x="181" y="592"/>
                      <a:pt x="181" y="595"/>
                      <a:pt x="182" y="595"/>
                    </a:cubicBezTo>
                    <a:cubicBezTo>
                      <a:pt x="184" y="595"/>
                      <a:pt x="186" y="595"/>
                      <a:pt x="189" y="595"/>
                    </a:cubicBezTo>
                    <a:cubicBezTo>
                      <a:pt x="188" y="599"/>
                      <a:pt x="189" y="609"/>
                      <a:pt x="188" y="610"/>
                    </a:cubicBezTo>
                    <a:cubicBezTo>
                      <a:pt x="187" y="610"/>
                      <a:pt x="187" y="610"/>
                      <a:pt x="187" y="610"/>
                    </a:cubicBezTo>
                    <a:cubicBezTo>
                      <a:pt x="186" y="612"/>
                      <a:pt x="185" y="613"/>
                      <a:pt x="185" y="615"/>
                    </a:cubicBezTo>
                    <a:cubicBezTo>
                      <a:pt x="185" y="619"/>
                      <a:pt x="186" y="620"/>
                      <a:pt x="186" y="620"/>
                    </a:cubicBezTo>
                    <a:cubicBezTo>
                      <a:pt x="186" y="620"/>
                      <a:pt x="187" y="620"/>
                      <a:pt x="187" y="620"/>
                    </a:cubicBezTo>
                    <a:cubicBezTo>
                      <a:pt x="189" y="629"/>
                      <a:pt x="181" y="628"/>
                      <a:pt x="181" y="636"/>
                    </a:cubicBezTo>
                    <a:cubicBezTo>
                      <a:pt x="181" y="648"/>
                      <a:pt x="197" y="662"/>
                      <a:pt x="197" y="663"/>
                    </a:cubicBezTo>
                    <a:cubicBezTo>
                      <a:pt x="197" y="663"/>
                      <a:pt x="198" y="663"/>
                      <a:pt x="198" y="662"/>
                    </a:cubicBezTo>
                    <a:cubicBezTo>
                      <a:pt x="199" y="666"/>
                      <a:pt x="207" y="670"/>
                      <a:pt x="204" y="671"/>
                    </a:cubicBezTo>
                    <a:cubicBezTo>
                      <a:pt x="204" y="671"/>
                      <a:pt x="204" y="682"/>
                      <a:pt x="205" y="682"/>
                    </a:cubicBezTo>
                    <a:cubicBezTo>
                      <a:pt x="208" y="689"/>
                      <a:pt x="213" y="692"/>
                      <a:pt x="213" y="700"/>
                    </a:cubicBezTo>
                    <a:cubicBezTo>
                      <a:pt x="213" y="703"/>
                      <a:pt x="211" y="705"/>
                      <a:pt x="211" y="707"/>
                    </a:cubicBezTo>
                    <a:cubicBezTo>
                      <a:pt x="211" y="713"/>
                      <a:pt x="215" y="717"/>
                      <a:pt x="215" y="723"/>
                    </a:cubicBezTo>
                    <a:cubicBezTo>
                      <a:pt x="215" y="730"/>
                      <a:pt x="209" y="742"/>
                      <a:pt x="204" y="746"/>
                    </a:cubicBezTo>
                    <a:cubicBezTo>
                      <a:pt x="204" y="759"/>
                      <a:pt x="204" y="759"/>
                      <a:pt x="204" y="759"/>
                    </a:cubicBezTo>
                    <a:cubicBezTo>
                      <a:pt x="201" y="761"/>
                      <a:pt x="201" y="775"/>
                      <a:pt x="201" y="775"/>
                    </a:cubicBezTo>
                    <a:cubicBezTo>
                      <a:pt x="201" y="776"/>
                      <a:pt x="200" y="777"/>
                      <a:pt x="200" y="778"/>
                    </a:cubicBezTo>
                    <a:cubicBezTo>
                      <a:pt x="200" y="780"/>
                      <a:pt x="210" y="806"/>
                      <a:pt x="215" y="811"/>
                    </a:cubicBezTo>
                    <a:cubicBezTo>
                      <a:pt x="216" y="812"/>
                      <a:pt x="217" y="813"/>
                      <a:pt x="219" y="813"/>
                    </a:cubicBezTo>
                    <a:cubicBezTo>
                      <a:pt x="219" y="814"/>
                      <a:pt x="219" y="815"/>
                      <a:pt x="219" y="817"/>
                    </a:cubicBezTo>
                    <a:cubicBezTo>
                      <a:pt x="219" y="819"/>
                      <a:pt x="217" y="821"/>
                      <a:pt x="217" y="825"/>
                    </a:cubicBezTo>
                    <a:cubicBezTo>
                      <a:pt x="217" y="832"/>
                      <a:pt x="221" y="836"/>
                      <a:pt x="221" y="842"/>
                    </a:cubicBezTo>
                    <a:cubicBezTo>
                      <a:pt x="221" y="852"/>
                      <a:pt x="222" y="857"/>
                      <a:pt x="227" y="867"/>
                    </a:cubicBezTo>
                    <a:cubicBezTo>
                      <a:pt x="229" y="869"/>
                      <a:pt x="230" y="867"/>
                      <a:pt x="231" y="870"/>
                    </a:cubicBezTo>
                    <a:cubicBezTo>
                      <a:pt x="231" y="868"/>
                      <a:pt x="232" y="881"/>
                      <a:pt x="235" y="886"/>
                    </a:cubicBezTo>
                    <a:cubicBezTo>
                      <a:pt x="238" y="891"/>
                      <a:pt x="240" y="902"/>
                      <a:pt x="239" y="904"/>
                    </a:cubicBezTo>
                    <a:cubicBezTo>
                      <a:pt x="242" y="911"/>
                      <a:pt x="242" y="911"/>
                      <a:pt x="242" y="911"/>
                    </a:cubicBezTo>
                    <a:cubicBezTo>
                      <a:pt x="238" y="915"/>
                      <a:pt x="245" y="920"/>
                      <a:pt x="249" y="920"/>
                    </a:cubicBezTo>
                    <a:cubicBezTo>
                      <a:pt x="250" y="920"/>
                      <a:pt x="266" y="917"/>
                      <a:pt x="266" y="915"/>
                    </a:cubicBezTo>
                    <a:cubicBezTo>
                      <a:pt x="268" y="915"/>
                      <a:pt x="269" y="915"/>
                      <a:pt x="271" y="917"/>
                    </a:cubicBezTo>
                    <a:cubicBezTo>
                      <a:pt x="274" y="915"/>
                      <a:pt x="275" y="915"/>
                      <a:pt x="277" y="915"/>
                    </a:cubicBezTo>
                    <a:cubicBezTo>
                      <a:pt x="280" y="915"/>
                      <a:pt x="283" y="915"/>
                      <a:pt x="290" y="915"/>
                    </a:cubicBezTo>
                    <a:cubicBezTo>
                      <a:pt x="290" y="909"/>
                      <a:pt x="299" y="914"/>
                      <a:pt x="300" y="910"/>
                    </a:cubicBezTo>
                    <a:cubicBezTo>
                      <a:pt x="306" y="899"/>
                      <a:pt x="314" y="898"/>
                      <a:pt x="322" y="888"/>
                    </a:cubicBezTo>
                    <a:cubicBezTo>
                      <a:pt x="323" y="885"/>
                      <a:pt x="332" y="869"/>
                      <a:pt x="336" y="868"/>
                    </a:cubicBezTo>
                    <a:cubicBezTo>
                      <a:pt x="336" y="867"/>
                      <a:pt x="341" y="855"/>
                      <a:pt x="341" y="855"/>
                    </a:cubicBezTo>
                    <a:cubicBezTo>
                      <a:pt x="343" y="848"/>
                      <a:pt x="343" y="848"/>
                      <a:pt x="343" y="848"/>
                    </a:cubicBezTo>
                    <a:cubicBezTo>
                      <a:pt x="341" y="847"/>
                      <a:pt x="340" y="846"/>
                      <a:pt x="340" y="844"/>
                    </a:cubicBezTo>
                    <a:cubicBezTo>
                      <a:pt x="340" y="839"/>
                      <a:pt x="347" y="840"/>
                      <a:pt x="351" y="839"/>
                    </a:cubicBezTo>
                    <a:cubicBezTo>
                      <a:pt x="354" y="838"/>
                      <a:pt x="362" y="829"/>
                      <a:pt x="362" y="827"/>
                    </a:cubicBezTo>
                    <a:cubicBezTo>
                      <a:pt x="362" y="826"/>
                      <a:pt x="361" y="815"/>
                      <a:pt x="361" y="812"/>
                    </a:cubicBezTo>
                    <a:cubicBezTo>
                      <a:pt x="361" y="810"/>
                      <a:pt x="361" y="809"/>
                      <a:pt x="362" y="807"/>
                    </a:cubicBezTo>
                    <a:cubicBezTo>
                      <a:pt x="361" y="806"/>
                      <a:pt x="357" y="801"/>
                      <a:pt x="357" y="800"/>
                    </a:cubicBezTo>
                    <a:cubicBezTo>
                      <a:pt x="357" y="787"/>
                      <a:pt x="373" y="786"/>
                      <a:pt x="375" y="775"/>
                    </a:cubicBezTo>
                    <a:cubicBezTo>
                      <a:pt x="387" y="775"/>
                      <a:pt x="401" y="763"/>
                      <a:pt x="401" y="748"/>
                    </a:cubicBezTo>
                    <a:cubicBezTo>
                      <a:pt x="401" y="739"/>
                      <a:pt x="402" y="720"/>
                      <a:pt x="402" y="717"/>
                    </a:cubicBezTo>
                    <a:cubicBezTo>
                      <a:pt x="401" y="718"/>
                      <a:pt x="401" y="717"/>
                      <a:pt x="402" y="716"/>
                    </a:cubicBezTo>
                    <a:cubicBezTo>
                      <a:pt x="397" y="711"/>
                      <a:pt x="394" y="709"/>
                      <a:pt x="394" y="706"/>
                    </a:cubicBezTo>
                    <a:cubicBezTo>
                      <a:pt x="394" y="703"/>
                      <a:pt x="393" y="680"/>
                      <a:pt x="393" y="680"/>
                    </a:cubicBezTo>
                    <a:cubicBezTo>
                      <a:pt x="393" y="677"/>
                      <a:pt x="390" y="677"/>
                      <a:pt x="390" y="675"/>
                    </a:cubicBezTo>
                    <a:cubicBezTo>
                      <a:pt x="390" y="672"/>
                      <a:pt x="395" y="669"/>
                      <a:pt x="396" y="665"/>
                    </a:cubicBezTo>
                    <a:cubicBezTo>
                      <a:pt x="395" y="665"/>
                      <a:pt x="404" y="649"/>
                      <a:pt x="409" y="642"/>
                    </a:cubicBezTo>
                    <a:cubicBezTo>
                      <a:pt x="409" y="641"/>
                      <a:pt x="409" y="641"/>
                      <a:pt x="409" y="641"/>
                    </a:cubicBezTo>
                    <a:cubicBezTo>
                      <a:pt x="411" y="637"/>
                      <a:pt x="414" y="634"/>
                      <a:pt x="417" y="630"/>
                    </a:cubicBezTo>
                    <a:cubicBezTo>
                      <a:pt x="419" y="628"/>
                      <a:pt x="423" y="626"/>
                      <a:pt x="425" y="622"/>
                    </a:cubicBezTo>
                    <a:cubicBezTo>
                      <a:pt x="428" y="614"/>
                      <a:pt x="439" y="610"/>
                      <a:pt x="446" y="602"/>
                    </a:cubicBezTo>
                    <a:cubicBezTo>
                      <a:pt x="452" y="596"/>
                      <a:pt x="457" y="589"/>
                      <a:pt x="459" y="578"/>
                    </a:cubicBezTo>
                    <a:cubicBezTo>
                      <a:pt x="463" y="565"/>
                      <a:pt x="475" y="552"/>
                      <a:pt x="475" y="534"/>
                    </a:cubicBezTo>
                    <a:cubicBezTo>
                      <a:pt x="475" y="531"/>
                      <a:pt x="474" y="529"/>
                      <a:pt x="471" y="526"/>
                    </a:cubicBezTo>
                    <a:cubicBezTo>
                      <a:pt x="467" y="532"/>
                      <a:pt x="451" y="534"/>
                      <a:pt x="444" y="534"/>
                    </a:cubicBezTo>
                    <a:cubicBezTo>
                      <a:pt x="444" y="534"/>
                      <a:pt x="434" y="538"/>
                      <a:pt x="429" y="538"/>
                    </a:cubicBezTo>
                    <a:cubicBezTo>
                      <a:pt x="426" y="538"/>
                      <a:pt x="424" y="536"/>
                      <a:pt x="422" y="533"/>
                    </a:cubicBezTo>
                    <a:cubicBezTo>
                      <a:pt x="421" y="533"/>
                      <a:pt x="418" y="522"/>
                      <a:pt x="418" y="522"/>
                    </a:cubicBezTo>
                    <a:cubicBezTo>
                      <a:pt x="417" y="522"/>
                      <a:pt x="417" y="522"/>
                      <a:pt x="417" y="522"/>
                    </a:cubicBezTo>
                    <a:cubicBezTo>
                      <a:pt x="413" y="517"/>
                      <a:pt x="413" y="517"/>
                      <a:pt x="413" y="517"/>
                    </a:cubicBezTo>
                    <a:cubicBezTo>
                      <a:pt x="411" y="515"/>
                      <a:pt x="405" y="506"/>
                      <a:pt x="402" y="504"/>
                    </a:cubicBezTo>
                    <a:cubicBezTo>
                      <a:pt x="400" y="503"/>
                      <a:pt x="395" y="504"/>
                      <a:pt x="394" y="501"/>
                    </a:cubicBezTo>
                    <a:cubicBezTo>
                      <a:pt x="393" y="497"/>
                      <a:pt x="390" y="495"/>
                      <a:pt x="389" y="492"/>
                    </a:cubicBezTo>
                    <a:cubicBezTo>
                      <a:pt x="389" y="491"/>
                      <a:pt x="389" y="481"/>
                      <a:pt x="388" y="479"/>
                    </a:cubicBezTo>
                    <a:cubicBezTo>
                      <a:pt x="386" y="479"/>
                      <a:pt x="386" y="479"/>
                      <a:pt x="386" y="479"/>
                    </a:cubicBezTo>
                    <a:cubicBezTo>
                      <a:pt x="386" y="478"/>
                      <a:pt x="387" y="478"/>
                      <a:pt x="387" y="478"/>
                    </a:cubicBezTo>
                    <a:cubicBezTo>
                      <a:pt x="373" y="471"/>
                      <a:pt x="374" y="463"/>
                      <a:pt x="374" y="452"/>
                    </a:cubicBezTo>
                    <a:cubicBezTo>
                      <a:pt x="374" y="451"/>
                      <a:pt x="373" y="448"/>
                      <a:pt x="372" y="444"/>
                    </a:cubicBezTo>
                    <a:cubicBezTo>
                      <a:pt x="371" y="444"/>
                      <a:pt x="369" y="442"/>
                      <a:pt x="369" y="440"/>
                    </a:cubicBezTo>
                    <a:cubicBezTo>
                      <a:pt x="366" y="440"/>
                      <a:pt x="363" y="434"/>
                      <a:pt x="360" y="429"/>
                    </a:cubicBezTo>
                    <a:cubicBezTo>
                      <a:pt x="361" y="429"/>
                      <a:pt x="361" y="428"/>
                      <a:pt x="362" y="428"/>
                    </a:cubicBezTo>
                    <a:cubicBezTo>
                      <a:pt x="361" y="427"/>
                      <a:pt x="352" y="416"/>
                      <a:pt x="352" y="413"/>
                    </a:cubicBezTo>
                    <a:cubicBezTo>
                      <a:pt x="352" y="409"/>
                      <a:pt x="349" y="401"/>
                      <a:pt x="347" y="400"/>
                    </a:cubicBezTo>
                    <a:cubicBezTo>
                      <a:pt x="344" y="398"/>
                      <a:pt x="345" y="395"/>
                      <a:pt x="343" y="392"/>
                    </a:cubicBezTo>
                    <a:cubicBezTo>
                      <a:pt x="343" y="391"/>
                      <a:pt x="342" y="391"/>
                      <a:pt x="342" y="391"/>
                    </a:cubicBezTo>
                    <a:cubicBezTo>
                      <a:pt x="343" y="392"/>
                      <a:pt x="346" y="396"/>
                      <a:pt x="349" y="396"/>
                    </a:cubicBezTo>
                    <a:cubicBezTo>
                      <a:pt x="355" y="381"/>
                      <a:pt x="355" y="381"/>
                      <a:pt x="355" y="381"/>
                    </a:cubicBezTo>
                    <a:cubicBezTo>
                      <a:pt x="357" y="382"/>
                      <a:pt x="351" y="395"/>
                      <a:pt x="356" y="397"/>
                    </a:cubicBezTo>
                    <a:cubicBezTo>
                      <a:pt x="358" y="403"/>
                      <a:pt x="366" y="408"/>
                      <a:pt x="366" y="416"/>
                    </a:cubicBezTo>
                    <a:cubicBezTo>
                      <a:pt x="371" y="416"/>
                      <a:pt x="369" y="420"/>
                      <a:pt x="373" y="424"/>
                    </a:cubicBezTo>
                    <a:cubicBezTo>
                      <a:pt x="376" y="428"/>
                      <a:pt x="385" y="435"/>
                      <a:pt x="385" y="442"/>
                    </a:cubicBezTo>
                    <a:cubicBezTo>
                      <a:pt x="385" y="455"/>
                      <a:pt x="397" y="457"/>
                      <a:pt x="400" y="468"/>
                    </a:cubicBezTo>
                    <a:cubicBezTo>
                      <a:pt x="403" y="479"/>
                      <a:pt x="411" y="481"/>
                      <a:pt x="414" y="492"/>
                    </a:cubicBezTo>
                    <a:cubicBezTo>
                      <a:pt x="414" y="494"/>
                      <a:pt x="414" y="494"/>
                      <a:pt x="414" y="494"/>
                    </a:cubicBezTo>
                    <a:cubicBezTo>
                      <a:pt x="417" y="503"/>
                      <a:pt x="420" y="515"/>
                      <a:pt x="422" y="527"/>
                    </a:cubicBezTo>
                    <a:cubicBezTo>
                      <a:pt x="426" y="525"/>
                      <a:pt x="430" y="519"/>
                      <a:pt x="437" y="516"/>
                    </a:cubicBezTo>
                    <a:cubicBezTo>
                      <a:pt x="448" y="513"/>
                      <a:pt x="453" y="511"/>
                      <a:pt x="463" y="506"/>
                    </a:cubicBezTo>
                    <a:cubicBezTo>
                      <a:pt x="470" y="503"/>
                      <a:pt x="479" y="502"/>
                      <a:pt x="482" y="492"/>
                    </a:cubicBezTo>
                    <a:cubicBezTo>
                      <a:pt x="483" y="491"/>
                      <a:pt x="482" y="492"/>
                      <a:pt x="483" y="492"/>
                    </a:cubicBezTo>
                    <a:cubicBezTo>
                      <a:pt x="483" y="489"/>
                      <a:pt x="504" y="478"/>
                      <a:pt x="506" y="477"/>
                    </a:cubicBezTo>
                    <a:cubicBezTo>
                      <a:pt x="504" y="474"/>
                      <a:pt x="513" y="469"/>
                      <a:pt x="516" y="469"/>
                    </a:cubicBezTo>
                    <a:cubicBezTo>
                      <a:pt x="516" y="457"/>
                      <a:pt x="527" y="450"/>
                      <a:pt x="527" y="440"/>
                    </a:cubicBezTo>
                    <a:cubicBezTo>
                      <a:pt x="527" y="433"/>
                      <a:pt x="518" y="433"/>
                      <a:pt x="512" y="430"/>
                    </a:cubicBezTo>
                    <a:cubicBezTo>
                      <a:pt x="506" y="428"/>
                      <a:pt x="503" y="422"/>
                      <a:pt x="503" y="417"/>
                    </a:cubicBezTo>
                    <a:cubicBezTo>
                      <a:pt x="503" y="417"/>
                      <a:pt x="503" y="415"/>
                      <a:pt x="502" y="414"/>
                    </a:cubicBezTo>
                    <a:cubicBezTo>
                      <a:pt x="503" y="415"/>
                      <a:pt x="499" y="409"/>
                      <a:pt x="498" y="409"/>
                    </a:cubicBezTo>
                    <a:cubicBezTo>
                      <a:pt x="498" y="409"/>
                      <a:pt x="488" y="424"/>
                      <a:pt x="475" y="427"/>
                    </a:cubicBezTo>
                    <a:cubicBezTo>
                      <a:pt x="467" y="428"/>
                      <a:pt x="471" y="422"/>
                      <a:pt x="468" y="423"/>
                    </a:cubicBezTo>
                    <a:cubicBezTo>
                      <a:pt x="468" y="423"/>
                      <a:pt x="467" y="420"/>
                      <a:pt x="467" y="416"/>
                    </a:cubicBezTo>
                    <a:cubicBezTo>
                      <a:pt x="467" y="413"/>
                      <a:pt x="462" y="410"/>
                      <a:pt x="463" y="408"/>
                    </a:cubicBezTo>
                    <a:cubicBezTo>
                      <a:pt x="450" y="400"/>
                      <a:pt x="449" y="397"/>
                      <a:pt x="446" y="394"/>
                    </a:cubicBezTo>
                    <a:cubicBezTo>
                      <a:pt x="445" y="394"/>
                      <a:pt x="445" y="389"/>
                      <a:pt x="444" y="387"/>
                    </a:cubicBezTo>
                    <a:cubicBezTo>
                      <a:pt x="443" y="385"/>
                      <a:pt x="444" y="374"/>
                      <a:pt x="444" y="374"/>
                    </a:cubicBezTo>
                    <a:cubicBezTo>
                      <a:pt x="447" y="374"/>
                      <a:pt x="448" y="376"/>
                      <a:pt x="451" y="374"/>
                    </a:cubicBezTo>
                    <a:cubicBezTo>
                      <a:pt x="451" y="374"/>
                      <a:pt x="466" y="396"/>
                      <a:pt x="468" y="396"/>
                    </a:cubicBezTo>
                    <a:cubicBezTo>
                      <a:pt x="469" y="396"/>
                      <a:pt x="471" y="396"/>
                      <a:pt x="472" y="396"/>
                    </a:cubicBezTo>
                    <a:cubicBezTo>
                      <a:pt x="473" y="402"/>
                      <a:pt x="482" y="405"/>
                      <a:pt x="487" y="405"/>
                    </a:cubicBezTo>
                    <a:cubicBezTo>
                      <a:pt x="487" y="405"/>
                      <a:pt x="494" y="405"/>
                      <a:pt x="495" y="403"/>
                    </a:cubicBezTo>
                    <a:cubicBezTo>
                      <a:pt x="496" y="403"/>
                      <a:pt x="498" y="400"/>
                      <a:pt x="501" y="400"/>
                    </a:cubicBezTo>
                    <a:cubicBezTo>
                      <a:pt x="507" y="400"/>
                      <a:pt x="504" y="410"/>
                      <a:pt x="507" y="414"/>
                    </a:cubicBezTo>
                    <a:cubicBezTo>
                      <a:pt x="508" y="415"/>
                      <a:pt x="513" y="416"/>
                      <a:pt x="516" y="416"/>
                    </a:cubicBezTo>
                    <a:cubicBezTo>
                      <a:pt x="521" y="416"/>
                      <a:pt x="528" y="423"/>
                      <a:pt x="537" y="423"/>
                    </a:cubicBezTo>
                    <a:cubicBezTo>
                      <a:pt x="547" y="423"/>
                      <a:pt x="558" y="416"/>
                      <a:pt x="562" y="416"/>
                    </a:cubicBezTo>
                    <a:cubicBezTo>
                      <a:pt x="565" y="416"/>
                      <a:pt x="566" y="416"/>
                      <a:pt x="569" y="416"/>
                    </a:cubicBezTo>
                    <a:cubicBezTo>
                      <a:pt x="569" y="420"/>
                      <a:pt x="585" y="430"/>
                      <a:pt x="585" y="431"/>
                    </a:cubicBezTo>
                    <a:cubicBezTo>
                      <a:pt x="585" y="431"/>
                      <a:pt x="585" y="430"/>
                      <a:pt x="585" y="430"/>
                    </a:cubicBezTo>
                    <a:cubicBezTo>
                      <a:pt x="586" y="435"/>
                      <a:pt x="589" y="438"/>
                      <a:pt x="595" y="438"/>
                    </a:cubicBezTo>
                    <a:cubicBezTo>
                      <a:pt x="594" y="438"/>
                      <a:pt x="590" y="440"/>
                      <a:pt x="590" y="440"/>
                    </a:cubicBezTo>
                    <a:cubicBezTo>
                      <a:pt x="590" y="445"/>
                      <a:pt x="598" y="455"/>
                      <a:pt x="602" y="455"/>
                    </a:cubicBezTo>
                    <a:cubicBezTo>
                      <a:pt x="609" y="455"/>
                      <a:pt x="609" y="445"/>
                      <a:pt x="614" y="441"/>
                    </a:cubicBezTo>
                    <a:cubicBezTo>
                      <a:pt x="614" y="444"/>
                      <a:pt x="618" y="474"/>
                      <a:pt x="622" y="488"/>
                    </a:cubicBezTo>
                    <a:cubicBezTo>
                      <a:pt x="625" y="495"/>
                      <a:pt x="630" y="500"/>
                      <a:pt x="633" y="506"/>
                    </a:cubicBezTo>
                    <a:cubicBezTo>
                      <a:pt x="636" y="513"/>
                      <a:pt x="636" y="519"/>
                      <a:pt x="639" y="526"/>
                    </a:cubicBezTo>
                    <a:cubicBezTo>
                      <a:pt x="642" y="532"/>
                      <a:pt x="649" y="542"/>
                      <a:pt x="651" y="549"/>
                    </a:cubicBezTo>
                    <a:cubicBezTo>
                      <a:pt x="653" y="555"/>
                      <a:pt x="653" y="557"/>
                      <a:pt x="659" y="561"/>
                    </a:cubicBezTo>
                    <a:cubicBezTo>
                      <a:pt x="663" y="554"/>
                      <a:pt x="665" y="553"/>
                      <a:pt x="669" y="549"/>
                    </a:cubicBezTo>
                    <a:cubicBezTo>
                      <a:pt x="668" y="548"/>
                      <a:pt x="668" y="544"/>
                      <a:pt x="668" y="544"/>
                    </a:cubicBezTo>
                    <a:cubicBezTo>
                      <a:pt x="671" y="544"/>
                      <a:pt x="671" y="540"/>
                      <a:pt x="673" y="538"/>
                    </a:cubicBezTo>
                    <a:cubicBezTo>
                      <a:pt x="673" y="532"/>
                      <a:pt x="673" y="532"/>
                      <a:pt x="673" y="532"/>
                    </a:cubicBezTo>
                    <a:cubicBezTo>
                      <a:pt x="672" y="532"/>
                      <a:pt x="671" y="532"/>
                      <a:pt x="671" y="531"/>
                    </a:cubicBezTo>
                    <a:cubicBezTo>
                      <a:pt x="671" y="525"/>
                      <a:pt x="675" y="521"/>
                      <a:pt x="676" y="515"/>
                    </a:cubicBezTo>
                    <a:cubicBezTo>
                      <a:pt x="671" y="514"/>
                      <a:pt x="673" y="503"/>
                      <a:pt x="673" y="500"/>
                    </a:cubicBezTo>
                    <a:cubicBezTo>
                      <a:pt x="673" y="498"/>
                      <a:pt x="673" y="497"/>
                      <a:pt x="673" y="496"/>
                    </a:cubicBezTo>
                    <a:cubicBezTo>
                      <a:pt x="687" y="496"/>
                      <a:pt x="688" y="476"/>
                      <a:pt x="700" y="473"/>
                    </a:cubicBezTo>
                    <a:cubicBezTo>
                      <a:pt x="700" y="462"/>
                      <a:pt x="713" y="463"/>
                      <a:pt x="715" y="453"/>
                    </a:cubicBezTo>
                    <a:cubicBezTo>
                      <a:pt x="712" y="451"/>
                      <a:pt x="712" y="451"/>
                      <a:pt x="712" y="451"/>
                    </a:cubicBezTo>
                    <a:cubicBezTo>
                      <a:pt x="712" y="451"/>
                      <a:pt x="720" y="444"/>
                      <a:pt x="720" y="444"/>
                    </a:cubicBezTo>
                    <a:cubicBezTo>
                      <a:pt x="722" y="444"/>
                      <a:pt x="728" y="446"/>
                      <a:pt x="731" y="446"/>
                    </a:cubicBezTo>
                    <a:cubicBezTo>
                      <a:pt x="731" y="442"/>
                      <a:pt x="735" y="442"/>
                      <a:pt x="739" y="441"/>
                    </a:cubicBezTo>
                    <a:cubicBezTo>
                      <a:pt x="739" y="440"/>
                      <a:pt x="742" y="438"/>
                      <a:pt x="744" y="438"/>
                    </a:cubicBezTo>
                    <a:cubicBezTo>
                      <a:pt x="745" y="441"/>
                      <a:pt x="755" y="451"/>
                      <a:pt x="750" y="453"/>
                    </a:cubicBezTo>
                    <a:cubicBezTo>
                      <a:pt x="752" y="457"/>
                      <a:pt x="755" y="459"/>
                      <a:pt x="758" y="459"/>
                    </a:cubicBezTo>
                    <a:cubicBezTo>
                      <a:pt x="760" y="459"/>
                      <a:pt x="761" y="460"/>
                      <a:pt x="761" y="460"/>
                    </a:cubicBezTo>
                    <a:cubicBezTo>
                      <a:pt x="761" y="463"/>
                      <a:pt x="764" y="464"/>
                      <a:pt x="765" y="468"/>
                    </a:cubicBezTo>
                    <a:cubicBezTo>
                      <a:pt x="769" y="479"/>
                      <a:pt x="769" y="479"/>
                      <a:pt x="769" y="479"/>
                    </a:cubicBezTo>
                    <a:cubicBezTo>
                      <a:pt x="769" y="491"/>
                      <a:pt x="769" y="491"/>
                      <a:pt x="769" y="491"/>
                    </a:cubicBezTo>
                    <a:cubicBezTo>
                      <a:pt x="769" y="492"/>
                      <a:pt x="772" y="491"/>
                      <a:pt x="774" y="491"/>
                    </a:cubicBezTo>
                    <a:cubicBezTo>
                      <a:pt x="776" y="491"/>
                      <a:pt x="778" y="493"/>
                      <a:pt x="779" y="493"/>
                    </a:cubicBezTo>
                    <a:cubicBezTo>
                      <a:pt x="782" y="489"/>
                      <a:pt x="782" y="489"/>
                      <a:pt x="782" y="489"/>
                    </a:cubicBezTo>
                    <a:cubicBezTo>
                      <a:pt x="786" y="489"/>
                      <a:pt x="786" y="487"/>
                      <a:pt x="786" y="482"/>
                    </a:cubicBezTo>
                    <a:close/>
                    <a:moveTo>
                      <a:pt x="187" y="620"/>
                    </a:moveTo>
                    <a:cubicBezTo>
                      <a:pt x="188" y="620"/>
                      <a:pt x="189" y="620"/>
                      <a:pt x="187" y="62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9" name="Freeform 385"/>
              <p:cNvSpPr>
                <a:spLocks/>
              </p:cNvSpPr>
              <p:nvPr/>
            </p:nvSpPr>
            <p:spPr bwMode="auto">
              <a:xfrm>
                <a:off x="5035" y="2155"/>
                <a:ext cx="71" cy="81"/>
              </a:xfrm>
              <a:custGeom>
                <a:avLst/>
                <a:gdLst>
                  <a:gd name="T0" fmla="*/ 30 w 30"/>
                  <a:gd name="T1" fmla="*/ 16 h 34"/>
                  <a:gd name="T2" fmla="*/ 14 w 30"/>
                  <a:gd name="T3" fmla="*/ 0 h 34"/>
                  <a:gd name="T4" fmla="*/ 12 w 30"/>
                  <a:gd name="T5" fmla="*/ 1 h 34"/>
                  <a:gd name="T6" fmla="*/ 16 w 30"/>
                  <a:gd name="T7" fmla="*/ 3 h 34"/>
                  <a:gd name="T8" fmla="*/ 16 w 30"/>
                  <a:gd name="T9" fmla="*/ 6 h 34"/>
                  <a:gd name="T10" fmla="*/ 21 w 30"/>
                  <a:gd name="T11" fmla="*/ 6 h 34"/>
                  <a:gd name="T12" fmla="*/ 24 w 30"/>
                  <a:gd name="T13" fmla="*/ 10 h 34"/>
                  <a:gd name="T14" fmla="*/ 26 w 30"/>
                  <a:gd name="T15" fmla="*/ 14 h 34"/>
                  <a:gd name="T16" fmla="*/ 12 w 30"/>
                  <a:gd name="T17" fmla="*/ 25 h 34"/>
                  <a:gd name="T18" fmla="*/ 9 w 30"/>
                  <a:gd name="T19" fmla="*/ 25 h 34"/>
                  <a:gd name="T20" fmla="*/ 5 w 30"/>
                  <a:gd name="T21" fmla="*/ 28 h 34"/>
                  <a:gd name="T22" fmla="*/ 4 w 30"/>
                  <a:gd name="T23" fmla="*/ 26 h 34"/>
                  <a:gd name="T24" fmla="*/ 0 w 30"/>
                  <a:gd name="T25" fmla="*/ 31 h 34"/>
                  <a:gd name="T26" fmla="*/ 10 w 30"/>
                  <a:gd name="T27" fmla="*/ 34 h 34"/>
                  <a:gd name="T28" fmla="*/ 30 w 30"/>
                  <a:gd name="T29"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34">
                    <a:moveTo>
                      <a:pt x="30" y="16"/>
                    </a:moveTo>
                    <a:cubicBezTo>
                      <a:pt x="30" y="11"/>
                      <a:pt x="21" y="0"/>
                      <a:pt x="14" y="0"/>
                    </a:cubicBezTo>
                    <a:cubicBezTo>
                      <a:pt x="13" y="0"/>
                      <a:pt x="12" y="1"/>
                      <a:pt x="12" y="1"/>
                    </a:cubicBezTo>
                    <a:cubicBezTo>
                      <a:pt x="13" y="1"/>
                      <a:pt x="14" y="2"/>
                      <a:pt x="16" y="3"/>
                    </a:cubicBezTo>
                    <a:cubicBezTo>
                      <a:pt x="16" y="4"/>
                      <a:pt x="16" y="5"/>
                      <a:pt x="16" y="6"/>
                    </a:cubicBezTo>
                    <a:cubicBezTo>
                      <a:pt x="21" y="6"/>
                      <a:pt x="21" y="6"/>
                      <a:pt x="21" y="6"/>
                    </a:cubicBezTo>
                    <a:cubicBezTo>
                      <a:pt x="21" y="8"/>
                      <a:pt x="23" y="10"/>
                      <a:pt x="24" y="10"/>
                    </a:cubicBezTo>
                    <a:cubicBezTo>
                      <a:pt x="25" y="11"/>
                      <a:pt x="26" y="12"/>
                      <a:pt x="26" y="14"/>
                    </a:cubicBezTo>
                    <a:cubicBezTo>
                      <a:pt x="26" y="18"/>
                      <a:pt x="15" y="25"/>
                      <a:pt x="12" y="25"/>
                    </a:cubicBezTo>
                    <a:cubicBezTo>
                      <a:pt x="11" y="25"/>
                      <a:pt x="10" y="25"/>
                      <a:pt x="9" y="25"/>
                    </a:cubicBezTo>
                    <a:cubicBezTo>
                      <a:pt x="8" y="27"/>
                      <a:pt x="8" y="28"/>
                      <a:pt x="5" y="28"/>
                    </a:cubicBezTo>
                    <a:cubicBezTo>
                      <a:pt x="5" y="28"/>
                      <a:pt x="5" y="27"/>
                      <a:pt x="4" y="26"/>
                    </a:cubicBezTo>
                    <a:cubicBezTo>
                      <a:pt x="2" y="26"/>
                      <a:pt x="1" y="28"/>
                      <a:pt x="0" y="31"/>
                    </a:cubicBezTo>
                    <a:cubicBezTo>
                      <a:pt x="3" y="31"/>
                      <a:pt x="6" y="34"/>
                      <a:pt x="10" y="34"/>
                    </a:cubicBezTo>
                    <a:cubicBezTo>
                      <a:pt x="19" y="34"/>
                      <a:pt x="30" y="24"/>
                      <a:pt x="30" y="1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0" name="Freeform 386"/>
              <p:cNvSpPr>
                <a:spLocks/>
              </p:cNvSpPr>
              <p:nvPr/>
            </p:nvSpPr>
            <p:spPr bwMode="auto">
              <a:xfrm>
                <a:off x="5058" y="2158"/>
                <a:ext cx="5" cy="2"/>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1" y="0"/>
                      <a:pt x="1" y="0"/>
                      <a:pt x="0" y="1"/>
                    </a:cubicBezTo>
                    <a:cubicBezTo>
                      <a:pt x="1" y="1"/>
                      <a:pt x="1" y="0"/>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1" name="Freeform 387"/>
              <p:cNvSpPr>
                <a:spLocks/>
              </p:cNvSpPr>
              <p:nvPr/>
            </p:nvSpPr>
            <p:spPr bwMode="auto">
              <a:xfrm>
                <a:off x="4614" y="2285"/>
                <a:ext cx="64" cy="31"/>
              </a:xfrm>
              <a:custGeom>
                <a:avLst/>
                <a:gdLst>
                  <a:gd name="T0" fmla="*/ 21 w 27"/>
                  <a:gd name="T1" fmla="*/ 0 h 13"/>
                  <a:gd name="T2" fmla="*/ 0 w 27"/>
                  <a:gd name="T3" fmla="*/ 13 h 13"/>
                  <a:gd name="T4" fmla="*/ 27 w 27"/>
                  <a:gd name="T5" fmla="*/ 0 h 13"/>
                  <a:gd name="T6" fmla="*/ 21 w 27"/>
                  <a:gd name="T7" fmla="*/ 0 h 13"/>
                </a:gdLst>
                <a:ahLst/>
                <a:cxnLst>
                  <a:cxn ang="0">
                    <a:pos x="T0" y="T1"/>
                  </a:cxn>
                  <a:cxn ang="0">
                    <a:pos x="T2" y="T3"/>
                  </a:cxn>
                  <a:cxn ang="0">
                    <a:pos x="T4" y="T5"/>
                  </a:cxn>
                  <a:cxn ang="0">
                    <a:pos x="T6" y="T7"/>
                  </a:cxn>
                </a:cxnLst>
                <a:rect l="0" t="0" r="r" b="b"/>
                <a:pathLst>
                  <a:path w="27" h="13">
                    <a:moveTo>
                      <a:pt x="21" y="0"/>
                    </a:moveTo>
                    <a:cubicBezTo>
                      <a:pt x="11" y="2"/>
                      <a:pt x="6" y="6"/>
                      <a:pt x="0" y="13"/>
                    </a:cubicBezTo>
                    <a:cubicBezTo>
                      <a:pt x="7" y="12"/>
                      <a:pt x="20" y="6"/>
                      <a:pt x="27" y="0"/>
                    </a:cubicBezTo>
                    <a:lnTo>
                      <a:pt x="21"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2" name="Freeform 388"/>
              <p:cNvSpPr>
                <a:spLocks/>
              </p:cNvSpPr>
              <p:nvPr/>
            </p:nvSpPr>
            <p:spPr bwMode="auto">
              <a:xfrm>
                <a:off x="4692" y="2075"/>
                <a:ext cx="26" cy="54"/>
              </a:xfrm>
              <a:custGeom>
                <a:avLst/>
                <a:gdLst>
                  <a:gd name="T0" fmla="*/ 5 w 11"/>
                  <a:gd name="T1" fmla="*/ 14 h 23"/>
                  <a:gd name="T2" fmla="*/ 11 w 11"/>
                  <a:gd name="T3" fmla="*/ 16 h 23"/>
                  <a:gd name="T4" fmla="*/ 6 w 11"/>
                  <a:gd name="T5" fmla="*/ 3 h 23"/>
                  <a:gd name="T6" fmla="*/ 6 w 11"/>
                  <a:gd name="T7" fmla="*/ 4 h 23"/>
                  <a:gd name="T8" fmla="*/ 0 w 11"/>
                  <a:gd name="T9" fmla="*/ 0 h 23"/>
                  <a:gd name="T10" fmla="*/ 0 w 11"/>
                  <a:gd name="T11" fmla="*/ 3 h 23"/>
                  <a:gd name="T12" fmla="*/ 0 w 11"/>
                  <a:gd name="T13" fmla="*/ 11 h 23"/>
                  <a:gd name="T14" fmla="*/ 0 w 11"/>
                  <a:gd name="T15" fmla="*/ 21 h 23"/>
                  <a:gd name="T16" fmla="*/ 2 w 11"/>
                  <a:gd name="T17" fmla="*/ 19 h 23"/>
                  <a:gd name="T18" fmla="*/ 4 w 11"/>
                  <a:gd name="T19" fmla="*/ 23 h 23"/>
                  <a:gd name="T20" fmla="*/ 5 w 11"/>
                  <a:gd name="T21"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23">
                    <a:moveTo>
                      <a:pt x="5" y="14"/>
                    </a:moveTo>
                    <a:cubicBezTo>
                      <a:pt x="8" y="15"/>
                      <a:pt x="9" y="16"/>
                      <a:pt x="11" y="16"/>
                    </a:cubicBezTo>
                    <a:cubicBezTo>
                      <a:pt x="8" y="11"/>
                      <a:pt x="8" y="5"/>
                      <a:pt x="6" y="3"/>
                    </a:cubicBezTo>
                    <a:cubicBezTo>
                      <a:pt x="6" y="3"/>
                      <a:pt x="6" y="4"/>
                      <a:pt x="6" y="4"/>
                    </a:cubicBezTo>
                    <a:cubicBezTo>
                      <a:pt x="3" y="3"/>
                      <a:pt x="3" y="1"/>
                      <a:pt x="0" y="0"/>
                    </a:cubicBezTo>
                    <a:cubicBezTo>
                      <a:pt x="0" y="1"/>
                      <a:pt x="0" y="2"/>
                      <a:pt x="0" y="3"/>
                    </a:cubicBezTo>
                    <a:cubicBezTo>
                      <a:pt x="0" y="4"/>
                      <a:pt x="0" y="11"/>
                      <a:pt x="0" y="11"/>
                    </a:cubicBezTo>
                    <a:cubicBezTo>
                      <a:pt x="0" y="21"/>
                      <a:pt x="0" y="21"/>
                      <a:pt x="0" y="21"/>
                    </a:cubicBezTo>
                    <a:cubicBezTo>
                      <a:pt x="1" y="21"/>
                      <a:pt x="2" y="19"/>
                      <a:pt x="2" y="19"/>
                    </a:cubicBezTo>
                    <a:cubicBezTo>
                      <a:pt x="2" y="20"/>
                      <a:pt x="3" y="23"/>
                      <a:pt x="4" y="23"/>
                    </a:cubicBezTo>
                    <a:cubicBezTo>
                      <a:pt x="5" y="21"/>
                      <a:pt x="4" y="15"/>
                      <a:pt x="5"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3" name="Freeform 389"/>
              <p:cNvSpPr>
                <a:spLocks/>
              </p:cNvSpPr>
              <p:nvPr/>
            </p:nvSpPr>
            <p:spPr bwMode="auto">
              <a:xfrm>
                <a:off x="4697" y="2165"/>
                <a:ext cx="50" cy="19"/>
              </a:xfrm>
              <a:custGeom>
                <a:avLst/>
                <a:gdLst>
                  <a:gd name="T0" fmla="*/ 13 w 21"/>
                  <a:gd name="T1" fmla="*/ 0 h 8"/>
                  <a:gd name="T2" fmla="*/ 2 w 21"/>
                  <a:gd name="T3" fmla="*/ 0 h 8"/>
                  <a:gd name="T4" fmla="*/ 2 w 21"/>
                  <a:gd name="T5" fmla="*/ 7 h 8"/>
                  <a:gd name="T6" fmla="*/ 10 w 21"/>
                  <a:gd name="T7" fmla="*/ 5 h 8"/>
                  <a:gd name="T8" fmla="*/ 17 w 21"/>
                  <a:gd name="T9" fmla="*/ 8 h 8"/>
                  <a:gd name="T10" fmla="*/ 21 w 21"/>
                  <a:gd name="T11" fmla="*/ 7 h 8"/>
                  <a:gd name="T12" fmla="*/ 13 w 21"/>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1" h="8">
                    <a:moveTo>
                      <a:pt x="13" y="0"/>
                    </a:moveTo>
                    <a:cubicBezTo>
                      <a:pt x="9" y="0"/>
                      <a:pt x="7" y="2"/>
                      <a:pt x="2" y="0"/>
                    </a:cubicBezTo>
                    <a:cubicBezTo>
                      <a:pt x="2" y="2"/>
                      <a:pt x="0" y="6"/>
                      <a:pt x="2" y="7"/>
                    </a:cubicBezTo>
                    <a:cubicBezTo>
                      <a:pt x="4" y="6"/>
                      <a:pt x="6" y="5"/>
                      <a:pt x="10" y="5"/>
                    </a:cubicBezTo>
                    <a:cubicBezTo>
                      <a:pt x="13" y="5"/>
                      <a:pt x="14" y="8"/>
                      <a:pt x="17" y="8"/>
                    </a:cubicBezTo>
                    <a:cubicBezTo>
                      <a:pt x="18" y="8"/>
                      <a:pt x="21" y="8"/>
                      <a:pt x="21" y="7"/>
                    </a:cubicBezTo>
                    <a:cubicBezTo>
                      <a:pt x="19" y="7"/>
                      <a:pt x="17" y="0"/>
                      <a:pt x="1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4" name="Freeform 390"/>
              <p:cNvSpPr>
                <a:spLocks/>
              </p:cNvSpPr>
              <p:nvPr/>
            </p:nvSpPr>
            <p:spPr bwMode="auto">
              <a:xfrm>
                <a:off x="4751" y="2127"/>
                <a:ext cx="312" cy="194"/>
              </a:xfrm>
              <a:custGeom>
                <a:avLst/>
                <a:gdLst>
                  <a:gd name="T0" fmla="*/ 63 w 132"/>
                  <a:gd name="T1" fmla="*/ 14 h 82"/>
                  <a:gd name="T2" fmla="*/ 47 w 132"/>
                  <a:gd name="T3" fmla="*/ 5 h 82"/>
                  <a:gd name="T4" fmla="*/ 41 w 132"/>
                  <a:gd name="T5" fmla="*/ 12 h 82"/>
                  <a:gd name="T6" fmla="*/ 34 w 132"/>
                  <a:gd name="T7" fmla="*/ 18 h 82"/>
                  <a:gd name="T8" fmla="*/ 31 w 132"/>
                  <a:gd name="T9" fmla="*/ 21 h 82"/>
                  <a:gd name="T10" fmla="*/ 26 w 132"/>
                  <a:gd name="T11" fmla="*/ 21 h 82"/>
                  <a:gd name="T12" fmla="*/ 22 w 132"/>
                  <a:gd name="T13" fmla="*/ 15 h 82"/>
                  <a:gd name="T14" fmla="*/ 22 w 132"/>
                  <a:gd name="T15" fmla="*/ 15 h 82"/>
                  <a:gd name="T16" fmla="*/ 22 w 132"/>
                  <a:gd name="T17" fmla="*/ 11 h 82"/>
                  <a:gd name="T18" fmla="*/ 22 w 132"/>
                  <a:gd name="T19" fmla="*/ 4 h 82"/>
                  <a:gd name="T20" fmla="*/ 11 w 132"/>
                  <a:gd name="T21" fmla="*/ 0 h 82"/>
                  <a:gd name="T22" fmla="*/ 2 w 132"/>
                  <a:gd name="T23" fmla="*/ 5 h 82"/>
                  <a:gd name="T24" fmla="*/ 0 w 132"/>
                  <a:gd name="T25" fmla="*/ 7 h 82"/>
                  <a:gd name="T26" fmla="*/ 6 w 132"/>
                  <a:gd name="T27" fmla="*/ 11 h 82"/>
                  <a:gd name="T28" fmla="*/ 9 w 132"/>
                  <a:gd name="T29" fmla="*/ 17 h 82"/>
                  <a:gd name="T30" fmla="*/ 10 w 132"/>
                  <a:gd name="T31" fmla="*/ 40 h 82"/>
                  <a:gd name="T32" fmla="*/ 15 w 132"/>
                  <a:gd name="T33" fmla="*/ 26 h 82"/>
                  <a:gd name="T34" fmla="*/ 19 w 132"/>
                  <a:gd name="T35" fmla="*/ 23 h 82"/>
                  <a:gd name="T36" fmla="*/ 26 w 132"/>
                  <a:gd name="T37" fmla="*/ 27 h 82"/>
                  <a:gd name="T38" fmla="*/ 26 w 132"/>
                  <a:gd name="T39" fmla="*/ 30 h 82"/>
                  <a:gd name="T40" fmla="*/ 48 w 132"/>
                  <a:gd name="T41" fmla="*/ 40 h 82"/>
                  <a:gd name="T42" fmla="*/ 47 w 132"/>
                  <a:gd name="T43" fmla="*/ 45 h 82"/>
                  <a:gd name="T44" fmla="*/ 48 w 132"/>
                  <a:gd name="T45" fmla="*/ 56 h 82"/>
                  <a:gd name="T46" fmla="*/ 44 w 132"/>
                  <a:gd name="T47" fmla="*/ 63 h 82"/>
                  <a:gd name="T48" fmla="*/ 47 w 132"/>
                  <a:gd name="T49" fmla="*/ 66 h 82"/>
                  <a:gd name="T50" fmla="*/ 52 w 132"/>
                  <a:gd name="T51" fmla="*/ 61 h 82"/>
                  <a:gd name="T52" fmla="*/ 59 w 132"/>
                  <a:gd name="T53" fmla="*/ 63 h 82"/>
                  <a:gd name="T54" fmla="*/ 69 w 132"/>
                  <a:gd name="T55" fmla="*/ 72 h 82"/>
                  <a:gd name="T56" fmla="*/ 77 w 132"/>
                  <a:gd name="T57" fmla="*/ 69 h 82"/>
                  <a:gd name="T58" fmla="*/ 80 w 132"/>
                  <a:gd name="T59" fmla="*/ 72 h 82"/>
                  <a:gd name="T60" fmla="*/ 84 w 132"/>
                  <a:gd name="T61" fmla="*/ 67 h 82"/>
                  <a:gd name="T62" fmla="*/ 80 w 132"/>
                  <a:gd name="T63" fmla="*/ 63 h 82"/>
                  <a:gd name="T64" fmla="*/ 90 w 132"/>
                  <a:gd name="T65" fmla="*/ 57 h 82"/>
                  <a:gd name="T66" fmla="*/ 128 w 132"/>
                  <a:gd name="T67" fmla="*/ 82 h 82"/>
                  <a:gd name="T68" fmla="*/ 132 w 132"/>
                  <a:gd name="T69" fmla="*/ 78 h 82"/>
                  <a:gd name="T70" fmla="*/ 122 w 132"/>
                  <a:gd name="T71" fmla="*/ 68 h 82"/>
                  <a:gd name="T72" fmla="*/ 111 w 132"/>
                  <a:gd name="T73" fmla="*/ 54 h 82"/>
                  <a:gd name="T74" fmla="*/ 111 w 132"/>
                  <a:gd name="T75" fmla="*/ 50 h 82"/>
                  <a:gd name="T76" fmla="*/ 115 w 132"/>
                  <a:gd name="T77" fmla="*/ 49 h 82"/>
                  <a:gd name="T78" fmla="*/ 102 w 132"/>
                  <a:gd name="T79" fmla="*/ 34 h 82"/>
                  <a:gd name="T80" fmla="*/ 69 w 132"/>
                  <a:gd name="T81" fmla="*/ 16 h 82"/>
                  <a:gd name="T82" fmla="*/ 63 w 132"/>
                  <a:gd name="T83"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2" h="82">
                    <a:moveTo>
                      <a:pt x="63" y="14"/>
                    </a:moveTo>
                    <a:cubicBezTo>
                      <a:pt x="57" y="14"/>
                      <a:pt x="55" y="5"/>
                      <a:pt x="47" y="5"/>
                    </a:cubicBezTo>
                    <a:cubicBezTo>
                      <a:pt x="43" y="5"/>
                      <a:pt x="41" y="10"/>
                      <a:pt x="41" y="12"/>
                    </a:cubicBezTo>
                    <a:cubicBezTo>
                      <a:pt x="39" y="12"/>
                      <a:pt x="35" y="12"/>
                      <a:pt x="34" y="18"/>
                    </a:cubicBezTo>
                    <a:cubicBezTo>
                      <a:pt x="34" y="19"/>
                      <a:pt x="31" y="20"/>
                      <a:pt x="31" y="21"/>
                    </a:cubicBezTo>
                    <a:cubicBezTo>
                      <a:pt x="26" y="21"/>
                      <a:pt x="26" y="21"/>
                      <a:pt x="26" y="21"/>
                    </a:cubicBezTo>
                    <a:cubicBezTo>
                      <a:pt x="25" y="19"/>
                      <a:pt x="24" y="17"/>
                      <a:pt x="22" y="15"/>
                    </a:cubicBezTo>
                    <a:cubicBezTo>
                      <a:pt x="22" y="15"/>
                      <a:pt x="22" y="15"/>
                      <a:pt x="22" y="15"/>
                    </a:cubicBezTo>
                    <a:cubicBezTo>
                      <a:pt x="22" y="14"/>
                      <a:pt x="22" y="12"/>
                      <a:pt x="22" y="11"/>
                    </a:cubicBezTo>
                    <a:cubicBezTo>
                      <a:pt x="20" y="9"/>
                      <a:pt x="22" y="7"/>
                      <a:pt x="22" y="4"/>
                    </a:cubicBezTo>
                    <a:cubicBezTo>
                      <a:pt x="17" y="4"/>
                      <a:pt x="15" y="0"/>
                      <a:pt x="11" y="0"/>
                    </a:cubicBezTo>
                    <a:cubicBezTo>
                      <a:pt x="9" y="0"/>
                      <a:pt x="5" y="5"/>
                      <a:pt x="2" y="5"/>
                    </a:cubicBezTo>
                    <a:cubicBezTo>
                      <a:pt x="2" y="5"/>
                      <a:pt x="0" y="6"/>
                      <a:pt x="0" y="7"/>
                    </a:cubicBezTo>
                    <a:cubicBezTo>
                      <a:pt x="0" y="9"/>
                      <a:pt x="4" y="11"/>
                      <a:pt x="6" y="11"/>
                    </a:cubicBezTo>
                    <a:cubicBezTo>
                      <a:pt x="6" y="13"/>
                      <a:pt x="9" y="16"/>
                      <a:pt x="9" y="17"/>
                    </a:cubicBezTo>
                    <a:cubicBezTo>
                      <a:pt x="10" y="22"/>
                      <a:pt x="10" y="36"/>
                      <a:pt x="10" y="40"/>
                    </a:cubicBezTo>
                    <a:cubicBezTo>
                      <a:pt x="10" y="40"/>
                      <a:pt x="14" y="33"/>
                      <a:pt x="15" y="26"/>
                    </a:cubicBezTo>
                    <a:cubicBezTo>
                      <a:pt x="17" y="26"/>
                      <a:pt x="18" y="24"/>
                      <a:pt x="19" y="23"/>
                    </a:cubicBezTo>
                    <a:cubicBezTo>
                      <a:pt x="20" y="25"/>
                      <a:pt x="23" y="27"/>
                      <a:pt x="26" y="27"/>
                    </a:cubicBezTo>
                    <a:cubicBezTo>
                      <a:pt x="25" y="28"/>
                      <a:pt x="26" y="28"/>
                      <a:pt x="26" y="30"/>
                    </a:cubicBezTo>
                    <a:cubicBezTo>
                      <a:pt x="35" y="30"/>
                      <a:pt x="45" y="34"/>
                      <a:pt x="48" y="40"/>
                    </a:cubicBezTo>
                    <a:cubicBezTo>
                      <a:pt x="48" y="42"/>
                      <a:pt x="47" y="43"/>
                      <a:pt x="47" y="45"/>
                    </a:cubicBezTo>
                    <a:cubicBezTo>
                      <a:pt x="47" y="48"/>
                      <a:pt x="49" y="56"/>
                      <a:pt x="48" y="56"/>
                    </a:cubicBezTo>
                    <a:cubicBezTo>
                      <a:pt x="46" y="56"/>
                      <a:pt x="44" y="59"/>
                      <a:pt x="44" y="63"/>
                    </a:cubicBezTo>
                    <a:cubicBezTo>
                      <a:pt x="44" y="63"/>
                      <a:pt x="45" y="66"/>
                      <a:pt x="47" y="66"/>
                    </a:cubicBezTo>
                    <a:cubicBezTo>
                      <a:pt x="48" y="66"/>
                      <a:pt x="52" y="61"/>
                      <a:pt x="52" y="61"/>
                    </a:cubicBezTo>
                    <a:cubicBezTo>
                      <a:pt x="53" y="62"/>
                      <a:pt x="55" y="63"/>
                      <a:pt x="59" y="63"/>
                    </a:cubicBezTo>
                    <a:cubicBezTo>
                      <a:pt x="59" y="67"/>
                      <a:pt x="67" y="72"/>
                      <a:pt x="69" y="72"/>
                    </a:cubicBezTo>
                    <a:cubicBezTo>
                      <a:pt x="69" y="72"/>
                      <a:pt x="75" y="71"/>
                      <a:pt x="77" y="69"/>
                    </a:cubicBezTo>
                    <a:cubicBezTo>
                      <a:pt x="80" y="72"/>
                      <a:pt x="80" y="72"/>
                      <a:pt x="80" y="72"/>
                    </a:cubicBezTo>
                    <a:cubicBezTo>
                      <a:pt x="80" y="72"/>
                      <a:pt x="84" y="68"/>
                      <a:pt x="84" y="67"/>
                    </a:cubicBezTo>
                    <a:cubicBezTo>
                      <a:pt x="84" y="64"/>
                      <a:pt x="83" y="64"/>
                      <a:pt x="80" y="63"/>
                    </a:cubicBezTo>
                    <a:cubicBezTo>
                      <a:pt x="84" y="61"/>
                      <a:pt x="84" y="57"/>
                      <a:pt x="90" y="57"/>
                    </a:cubicBezTo>
                    <a:cubicBezTo>
                      <a:pt x="108" y="57"/>
                      <a:pt x="107" y="82"/>
                      <a:pt x="128" y="82"/>
                    </a:cubicBezTo>
                    <a:cubicBezTo>
                      <a:pt x="130" y="82"/>
                      <a:pt x="132" y="80"/>
                      <a:pt x="132" y="78"/>
                    </a:cubicBezTo>
                    <a:cubicBezTo>
                      <a:pt x="131" y="78"/>
                      <a:pt x="122" y="74"/>
                      <a:pt x="122" y="68"/>
                    </a:cubicBezTo>
                    <a:cubicBezTo>
                      <a:pt x="117" y="68"/>
                      <a:pt x="111" y="59"/>
                      <a:pt x="111" y="54"/>
                    </a:cubicBezTo>
                    <a:cubicBezTo>
                      <a:pt x="111" y="52"/>
                      <a:pt x="111" y="51"/>
                      <a:pt x="111" y="50"/>
                    </a:cubicBezTo>
                    <a:cubicBezTo>
                      <a:pt x="112" y="50"/>
                      <a:pt x="113" y="50"/>
                      <a:pt x="115" y="49"/>
                    </a:cubicBezTo>
                    <a:cubicBezTo>
                      <a:pt x="114" y="49"/>
                      <a:pt x="101" y="38"/>
                      <a:pt x="102" y="34"/>
                    </a:cubicBezTo>
                    <a:cubicBezTo>
                      <a:pt x="90" y="27"/>
                      <a:pt x="95" y="23"/>
                      <a:pt x="69" y="16"/>
                    </a:cubicBezTo>
                    <a:cubicBezTo>
                      <a:pt x="67" y="15"/>
                      <a:pt x="65" y="14"/>
                      <a:pt x="63"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5" name="Freeform 391"/>
              <p:cNvSpPr>
                <a:spLocks/>
              </p:cNvSpPr>
              <p:nvPr/>
            </p:nvSpPr>
            <p:spPr bwMode="auto">
              <a:xfrm>
                <a:off x="4546" y="2080"/>
                <a:ext cx="106" cy="144"/>
              </a:xfrm>
              <a:custGeom>
                <a:avLst/>
                <a:gdLst>
                  <a:gd name="T0" fmla="*/ 25 w 45"/>
                  <a:gd name="T1" fmla="*/ 58 h 61"/>
                  <a:gd name="T2" fmla="*/ 31 w 45"/>
                  <a:gd name="T3" fmla="*/ 60 h 61"/>
                  <a:gd name="T4" fmla="*/ 31 w 45"/>
                  <a:gd name="T5" fmla="*/ 51 h 61"/>
                  <a:gd name="T6" fmla="*/ 25 w 45"/>
                  <a:gd name="T7" fmla="*/ 48 h 61"/>
                  <a:gd name="T8" fmla="*/ 27 w 45"/>
                  <a:gd name="T9" fmla="*/ 41 h 61"/>
                  <a:gd name="T10" fmla="*/ 26 w 45"/>
                  <a:gd name="T11" fmla="*/ 25 h 61"/>
                  <a:gd name="T12" fmla="*/ 33 w 45"/>
                  <a:gd name="T13" fmla="*/ 28 h 61"/>
                  <a:gd name="T14" fmla="*/ 32 w 45"/>
                  <a:gd name="T15" fmla="*/ 20 h 61"/>
                  <a:gd name="T16" fmla="*/ 21 w 45"/>
                  <a:gd name="T17" fmla="*/ 21 h 61"/>
                  <a:gd name="T18" fmla="*/ 16 w 45"/>
                  <a:gd name="T19" fmla="*/ 26 h 61"/>
                  <a:gd name="T20" fmla="*/ 10 w 45"/>
                  <a:gd name="T21" fmla="*/ 18 h 61"/>
                  <a:gd name="T22" fmla="*/ 19 w 45"/>
                  <a:gd name="T23" fmla="*/ 8 h 61"/>
                  <a:gd name="T24" fmla="*/ 35 w 45"/>
                  <a:gd name="T25" fmla="*/ 14 h 61"/>
                  <a:gd name="T26" fmla="*/ 45 w 45"/>
                  <a:gd name="T27" fmla="*/ 0 h 61"/>
                  <a:gd name="T28" fmla="*/ 33 w 45"/>
                  <a:gd name="T29" fmla="*/ 7 h 61"/>
                  <a:gd name="T30" fmla="*/ 23 w 45"/>
                  <a:gd name="T31" fmla="*/ 4 h 61"/>
                  <a:gd name="T32" fmla="*/ 8 w 45"/>
                  <a:gd name="T33" fmla="*/ 13 h 61"/>
                  <a:gd name="T34" fmla="*/ 4 w 45"/>
                  <a:gd name="T35" fmla="*/ 24 h 61"/>
                  <a:gd name="T36" fmla="*/ 0 w 45"/>
                  <a:gd name="T37" fmla="*/ 41 h 61"/>
                  <a:gd name="T38" fmla="*/ 5 w 45"/>
                  <a:gd name="T39" fmla="*/ 44 h 61"/>
                  <a:gd name="T40" fmla="*/ 3 w 45"/>
                  <a:gd name="T41" fmla="*/ 61 h 61"/>
                  <a:gd name="T42" fmla="*/ 12 w 45"/>
                  <a:gd name="T43" fmla="*/ 54 h 61"/>
                  <a:gd name="T44" fmla="*/ 10 w 45"/>
                  <a:gd name="T45" fmla="*/ 42 h 61"/>
                  <a:gd name="T46" fmla="*/ 16 w 45"/>
                  <a:gd name="T47" fmla="*/ 37 h 61"/>
                  <a:gd name="T48" fmla="*/ 25 w 45"/>
                  <a:gd name="T49" fmla="*/ 5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61">
                    <a:moveTo>
                      <a:pt x="25" y="58"/>
                    </a:moveTo>
                    <a:cubicBezTo>
                      <a:pt x="28" y="58"/>
                      <a:pt x="28" y="60"/>
                      <a:pt x="31" y="60"/>
                    </a:cubicBezTo>
                    <a:cubicBezTo>
                      <a:pt x="31" y="55"/>
                      <a:pt x="31" y="56"/>
                      <a:pt x="31" y="51"/>
                    </a:cubicBezTo>
                    <a:cubicBezTo>
                      <a:pt x="28" y="51"/>
                      <a:pt x="25" y="51"/>
                      <a:pt x="25" y="48"/>
                    </a:cubicBezTo>
                    <a:cubicBezTo>
                      <a:pt x="25" y="46"/>
                      <a:pt x="27" y="44"/>
                      <a:pt x="27" y="41"/>
                    </a:cubicBezTo>
                    <a:cubicBezTo>
                      <a:pt x="27" y="37"/>
                      <a:pt x="23" y="25"/>
                      <a:pt x="26" y="25"/>
                    </a:cubicBezTo>
                    <a:cubicBezTo>
                      <a:pt x="29" y="25"/>
                      <a:pt x="30" y="27"/>
                      <a:pt x="33" y="28"/>
                    </a:cubicBezTo>
                    <a:cubicBezTo>
                      <a:pt x="33" y="25"/>
                      <a:pt x="32" y="23"/>
                      <a:pt x="32" y="20"/>
                    </a:cubicBezTo>
                    <a:cubicBezTo>
                      <a:pt x="28" y="23"/>
                      <a:pt x="24" y="20"/>
                      <a:pt x="21" y="21"/>
                    </a:cubicBezTo>
                    <a:cubicBezTo>
                      <a:pt x="19" y="22"/>
                      <a:pt x="18" y="25"/>
                      <a:pt x="16" y="26"/>
                    </a:cubicBezTo>
                    <a:cubicBezTo>
                      <a:pt x="15" y="25"/>
                      <a:pt x="10" y="18"/>
                      <a:pt x="10" y="18"/>
                    </a:cubicBezTo>
                    <a:cubicBezTo>
                      <a:pt x="11" y="15"/>
                      <a:pt x="14" y="8"/>
                      <a:pt x="19" y="8"/>
                    </a:cubicBezTo>
                    <a:cubicBezTo>
                      <a:pt x="22" y="8"/>
                      <a:pt x="31" y="14"/>
                      <a:pt x="35" y="14"/>
                    </a:cubicBezTo>
                    <a:cubicBezTo>
                      <a:pt x="39" y="14"/>
                      <a:pt x="45" y="1"/>
                      <a:pt x="45" y="0"/>
                    </a:cubicBezTo>
                    <a:cubicBezTo>
                      <a:pt x="41" y="1"/>
                      <a:pt x="40" y="7"/>
                      <a:pt x="33" y="7"/>
                    </a:cubicBezTo>
                    <a:cubicBezTo>
                      <a:pt x="29" y="7"/>
                      <a:pt x="28" y="6"/>
                      <a:pt x="23" y="4"/>
                    </a:cubicBezTo>
                    <a:cubicBezTo>
                      <a:pt x="14" y="2"/>
                      <a:pt x="11" y="6"/>
                      <a:pt x="8" y="13"/>
                    </a:cubicBezTo>
                    <a:cubicBezTo>
                      <a:pt x="7" y="17"/>
                      <a:pt x="9" y="24"/>
                      <a:pt x="4" y="24"/>
                    </a:cubicBezTo>
                    <a:cubicBezTo>
                      <a:pt x="4" y="31"/>
                      <a:pt x="4" y="36"/>
                      <a:pt x="0" y="41"/>
                    </a:cubicBezTo>
                    <a:cubicBezTo>
                      <a:pt x="1" y="42"/>
                      <a:pt x="3" y="43"/>
                      <a:pt x="5" y="44"/>
                    </a:cubicBezTo>
                    <a:cubicBezTo>
                      <a:pt x="5" y="44"/>
                      <a:pt x="3" y="60"/>
                      <a:pt x="3" y="61"/>
                    </a:cubicBezTo>
                    <a:cubicBezTo>
                      <a:pt x="3" y="61"/>
                      <a:pt x="11" y="58"/>
                      <a:pt x="12" y="54"/>
                    </a:cubicBezTo>
                    <a:cubicBezTo>
                      <a:pt x="10" y="42"/>
                      <a:pt x="10" y="42"/>
                      <a:pt x="10" y="42"/>
                    </a:cubicBezTo>
                    <a:cubicBezTo>
                      <a:pt x="10" y="42"/>
                      <a:pt x="11" y="37"/>
                      <a:pt x="16" y="37"/>
                    </a:cubicBezTo>
                    <a:cubicBezTo>
                      <a:pt x="16" y="43"/>
                      <a:pt x="19" y="58"/>
                      <a:pt x="25" y="5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6" name="Freeform 392"/>
              <p:cNvSpPr>
                <a:spLocks/>
              </p:cNvSpPr>
              <p:nvPr/>
            </p:nvSpPr>
            <p:spPr bwMode="auto">
              <a:xfrm>
                <a:off x="4517" y="1893"/>
                <a:ext cx="36" cy="54"/>
              </a:xfrm>
              <a:custGeom>
                <a:avLst/>
                <a:gdLst>
                  <a:gd name="T0" fmla="*/ 0 w 15"/>
                  <a:gd name="T1" fmla="*/ 23 h 23"/>
                  <a:gd name="T2" fmla="*/ 15 w 15"/>
                  <a:gd name="T3" fmla="*/ 2 h 23"/>
                  <a:gd name="T4" fmla="*/ 15 w 15"/>
                  <a:gd name="T5" fmla="*/ 0 h 23"/>
                  <a:gd name="T6" fmla="*/ 5 w 15"/>
                  <a:gd name="T7" fmla="*/ 15 h 23"/>
                  <a:gd name="T8" fmla="*/ 1 w 15"/>
                  <a:gd name="T9" fmla="*/ 18 h 23"/>
                  <a:gd name="T10" fmla="*/ 0 w 15"/>
                  <a:gd name="T11" fmla="*/ 23 h 23"/>
                </a:gdLst>
                <a:ahLst/>
                <a:cxnLst>
                  <a:cxn ang="0">
                    <a:pos x="T0" y="T1"/>
                  </a:cxn>
                  <a:cxn ang="0">
                    <a:pos x="T2" y="T3"/>
                  </a:cxn>
                  <a:cxn ang="0">
                    <a:pos x="T4" y="T5"/>
                  </a:cxn>
                  <a:cxn ang="0">
                    <a:pos x="T6" y="T7"/>
                  </a:cxn>
                  <a:cxn ang="0">
                    <a:pos x="T8" y="T9"/>
                  </a:cxn>
                  <a:cxn ang="0">
                    <a:pos x="T10" y="T11"/>
                  </a:cxn>
                </a:cxnLst>
                <a:rect l="0" t="0" r="r" b="b"/>
                <a:pathLst>
                  <a:path w="15" h="23">
                    <a:moveTo>
                      <a:pt x="0" y="23"/>
                    </a:moveTo>
                    <a:cubicBezTo>
                      <a:pt x="6" y="21"/>
                      <a:pt x="15" y="8"/>
                      <a:pt x="15" y="2"/>
                    </a:cubicBezTo>
                    <a:cubicBezTo>
                      <a:pt x="15" y="1"/>
                      <a:pt x="15" y="0"/>
                      <a:pt x="15" y="0"/>
                    </a:cubicBezTo>
                    <a:cubicBezTo>
                      <a:pt x="8" y="2"/>
                      <a:pt x="10" y="10"/>
                      <a:pt x="5" y="15"/>
                    </a:cubicBezTo>
                    <a:cubicBezTo>
                      <a:pt x="4" y="16"/>
                      <a:pt x="1" y="17"/>
                      <a:pt x="1" y="18"/>
                    </a:cubicBezTo>
                    <a:cubicBezTo>
                      <a:pt x="0" y="20"/>
                      <a:pt x="0" y="22"/>
                      <a:pt x="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7" name="Freeform 393"/>
              <p:cNvSpPr>
                <a:spLocks/>
              </p:cNvSpPr>
              <p:nvPr/>
            </p:nvSpPr>
            <p:spPr bwMode="auto">
              <a:xfrm>
                <a:off x="4598" y="1910"/>
                <a:ext cx="75" cy="87"/>
              </a:xfrm>
              <a:custGeom>
                <a:avLst/>
                <a:gdLst>
                  <a:gd name="T0" fmla="*/ 0 w 32"/>
                  <a:gd name="T1" fmla="*/ 22 h 37"/>
                  <a:gd name="T2" fmla="*/ 2 w 32"/>
                  <a:gd name="T3" fmla="*/ 27 h 37"/>
                  <a:gd name="T4" fmla="*/ 5 w 32"/>
                  <a:gd name="T5" fmla="*/ 22 h 37"/>
                  <a:gd name="T6" fmla="*/ 11 w 32"/>
                  <a:gd name="T7" fmla="*/ 22 h 37"/>
                  <a:gd name="T8" fmla="*/ 12 w 32"/>
                  <a:gd name="T9" fmla="*/ 28 h 37"/>
                  <a:gd name="T10" fmla="*/ 17 w 32"/>
                  <a:gd name="T11" fmla="*/ 37 h 37"/>
                  <a:gd name="T12" fmla="*/ 23 w 32"/>
                  <a:gd name="T13" fmla="*/ 37 h 37"/>
                  <a:gd name="T14" fmla="*/ 30 w 32"/>
                  <a:gd name="T15" fmla="*/ 27 h 37"/>
                  <a:gd name="T16" fmla="*/ 30 w 32"/>
                  <a:gd name="T17" fmla="*/ 33 h 37"/>
                  <a:gd name="T18" fmla="*/ 32 w 32"/>
                  <a:gd name="T19" fmla="*/ 26 h 37"/>
                  <a:gd name="T20" fmla="*/ 30 w 32"/>
                  <a:gd name="T21" fmla="*/ 10 h 37"/>
                  <a:gd name="T22" fmla="*/ 27 w 32"/>
                  <a:gd name="T23" fmla="*/ 3 h 37"/>
                  <a:gd name="T24" fmla="*/ 24 w 32"/>
                  <a:gd name="T25" fmla="*/ 0 h 37"/>
                  <a:gd name="T26" fmla="*/ 14 w 32"/>
                  <a:gd name="T27" fmla="*/ 16 h 37"/>
                  <a:gd name="T28" fmla="*/ 11 w 32"/>
                  <a:gd name="T29" fmla="*/ 12 h 37"/>
                  <a:gd name="T30" fmla="*/ 0 w 32"/>
                  <a:gd name="T31" fmla="*/ 18 h 37"/>
                  <a:gd name="T32" fmla="*/ 0 w 32"/>
                  <a:gd name="T33"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37">
                    <a:moveTo>
                      <a:pt x="0" y="22"/>
                    </a:moveTo>
                    <a:cubicBezTo>
                      <a:pt x="0" y="24"/>
                      <a:pt x="1" y="25"/>
                      <a:pt x="2" y="27"/>
                    </a:cubicBezTo>
                    <a:cubicBezTo>
                      <a:pt x="2" y="25"/>
                      <a:pt x="3" y="22"/>
                      <a:pt x="5" y="22"/>
                    </a:cubicBezTo>
                    <a:cubicBezTo>
                      <a:pt x="11" y="22"/>
                      <a:pt x="11" y="22"/>
                      <a:pt x="11" y="22"/>
                    </a:cubicBezTo>
                    <a:cubicBezTo>
                      <a:pt x="11" y="22"/>
                      <a:pt x="14" y="26"/>
                      <a:pt x="12" y="28"/>
                    </a:cubicBezTo>
                    <a:cubicBezTo>
                      <a:pt x="14" y="30"/>
                      <a:pt x="14" y="34"/>
                      <a:pt x="17" y="37"/>
                    </a:cubicBezTo>
                    <a:cubicBezTo>
                      <a:pt x="23" y="37"/>
                      <a:pt x="23" y="37"/>
                      <a:pt x="23" y="37"/>
                    </a:cubicBezTo>
                    <a:cubicBezTo>
                      <a:pt x="23" y="33"/>
                      <a:pt x="28" y="27"/>
                      <a:pt x="30" y="27"/>
                    </a:cubicBezTo>
                    <a:cubicBezTo>
                      <a:pt x="30" y="27"/>
                      <a:pt x="28" y="31"/>
                      <a:pt x="30" y="33"/>
                    </a:cubicBezTo>
                    <a:cubicBezTo>
                      <a:pt x="32" y="26"/>
                      <a:pt x="32" y="26"/>
                      <a:pt x="32" y="26"/>
                    </a:cubicBezTo>
                    <a:cubicBezTo>
                      <a:pt x="31" y="22"/>
                      <a:pt x="28" y="13"/>
                      <a:pt x="30" y="10"/>
                    </a:cubicBezTo>
                    <a:cubicBezTo>
                      <a:pt x="29" y="10"/>
                      <a:pt x="27" y="5"/>
                      <a:pt x="27" y="3"/>
                    </a:cubicBezTo>
                    <a:cubicBezTo>
                      <a:pt x="26" y="3"/>
                      <a:pt x="24" y="2"/>
                      <a:pt x="24" y="0"/>
                    </a:cubicBezTo>
                    <a:cubicBezTo>
                      <a:pt x="22" y="5"/>
                      <a:pt x="19" y="16"/>
                      <a:pt x="14" y="16"/>
                    </a:cubicBezTo>
                    <a:cubicBezTo>
                      <a:pt x="13" y="16"/>
                      <a:pt x="11" y="14"/>
                      <a:pt x="11" y="12"/>
                    </a:cubicBezTo>
                    <a:cubicBezTo>
                      <a:pt x="11" y="12"/>
                      <a:pt x="6" y="18"/>
                      <a:pt x="0" y="18"/>
                    </a:cubicBezTo>
                    <a:cubicBezTo>
                      <a:pt x="0" y="20"/>
                      <a:pt x="0" y="21"/>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8" name="Freeform 394"/>
              <p:cNvSpPr>
                <a:spLocks/>
              </p:cNvSpPr>
              <p:nvPr/>
            </p:nvSpPr>
            <p:spPr bwMode="auto">
              <a:xfrm>
                <a:off x="4591" y="1881"/>
                <a:ext cx="12" cy="21"/>
              </a:xfrm>
              <a:custGeom>
                <a:avLst/>
                <a:gdLst>
                  <a:gd name="T0" fmla="*/ 3 w 5"/>
                  <a:gd name="T1" fmla="*/ 9 h 9"/>
                  <a:gd name="T2" fmla="*/ 5 w 5"/>
                  <a:gd name="T3" fmla="*/ 5 h 9"/>
                  <a:gd name="T4" fmla="*/ 5 w 5"/>
                  <a:gd name="T5" fmla="*/ 0 h 9"/>
                  <a:gd name="T6" fmla="*/ 0 w 5"/>
                  <a:gd name="T7" fmla="*/ 1 h 9"/>
                  <a:gd name="T8" fmla="*/ 3 w 5"/>
                  <a:gd name="T9" fmla="*/ 9 h 9"/>
                </a:gdLst>
                <a:ahLst/>
                <a:cxnLst>
                  <a:cxn ang="0">
                    <a:pos x="T0" y="T1"/>
                  </a:cxn>
                  <a:cxn ang="0">
                    <a:pos x="T2" y="T3"/>
                  </a:cxn>
                  <a:cxn ang="0">
                    <a:pos x="T4" y="T5"/>
                  </a:cxn>
                  <a:cxn ang="0">
                    <a:pos x="T6" y="T7"/>
                  </a:cxn>
                  <a:cxn ang="0">
                    <a:pos x="T8" y="T9"/>
                  </a:cxn>
                </a:cxnLst>
                <a:rect l="0" t="0" r="r" b="b"/>
                <a:pathLst>
                  <a:path w="5" h="9">
                    <a:moveTo>
                      <a:pt x="3" y="9"/>
                    </a:moveTo>
                    <a:cubicBezTo>
                      <a:pt x="4" y="9"/>
                      <a:pt x="5" y="7"/>
                      <a:pt x="5" y="5"/>
                    </a:cubicBezTo>
                    <a:cubicBezTo>
                      <a:pt x="5" y="4"/>
                      <a:pt x="5" y="2"/>
                      <a:pt x="5" y="0"/>
                    </a:cubicBezTo>
                    <a:cubicBezTo>
                      <a:pt x="4" y="0"/>
                      <a:pt x="2" y="1"/>
                      <a:pt x="0" y="1"/>
                    </a:cubicBezTo>
                    <a:cubicBezTo>
                      <a:pt x="0" y="5"/>
                      <a:pt x="0" y="9"/>
                      <a:pt x="3"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9" name="Freeform 395"/>
              <p:cNvSpPr>
                <a:spLocks/>
              </p:cNvSpPr>
              <p:nvPr/>
            </p:nvSpPr>
            <p:spPr bwMode="auto">
              <a:xfrm>
                <a:off x="4541" y="1744"/>
                <a:ext cx="45" cy="97"/>
              </a:xfrm>
              <a:custGeom>
                <a:avLst/>
                <a:gdLst>
                  <a:gd name="T0" fmla="*/ 0 w 19"/>
                  <a:gd name="T1" fmla="*/ 22 h 41"/>
                  <a:gd name="T2" fmla="*/ 8 w 19"/>
                  <a:gd name="T3" fmla="*/ 38 h 41"/>
                  <a:gd name="T4" fmla="*/ 13 w 19"/>
                  <a:gd name="T5" fmla="*/ 41 h 41"/>
                  <a:gd name="T6" fmla="*/ 17 w 19"/>
                  <a:gd name="T7" fmla="*/ 40 h 41"/>
                  <a:gd name="T8" fmla="*/ 17 w 19"/>
                  <a:gd name="T9" fmla="*/ 30 h 41"/>
                  <a:gd name="T10" fmla="*/ 13 w 19"/>
                  <a:gd name="T11" fmla="*/ 30 h 41"/>
                  <a:gd name="T12" fmla="*/ 13 w 19"/>
                  <a:gd name="T13" fmla="*/ 24 h 41"/>
                  <a:gd name="T14" fmla="*/ 19 w 19"/>
                  <a:gd name="T15" fmla="*/ 14 h 41"/>
                  <a:gd name="T16" fmla="*/ 14 w 19"/>
                  <a:gd name="T17" fmla="*/ 2 h 41"/>
                  <a:gd name="T18" fmla="*/ 12 w 19"/>
                  <a:gd name="T19" fmla="*/ 4 h 41"/>
                  <a:gd name="T20" fmla="*/ 7 w 19"/>
                  <a:gd name="T21" fmla="*/ 0 h 41"/>
                  <a:gd name="T22" fmla="*/ 4 w 19"/>
                  <a:gd name="T23" fmla="*/ 0 h 41"/>
                  <a:gd name="T24" fmla="*/ 0 w 19"/>
                  <a:gd name="T25" fmla="*/ 18 h 41"/>
                  <a:gd name="T26" fmla="*/ 0 w 19"/>
                  <a:gd name="T27" fmla="*/ 2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41">
                    <a:moveTo>
                      <a:pt x="0" y="22"/>
                    </a:moveTo>
                    <a:cubicBezTo>
                      <a:pt x="0" y="28"/>
                      <a:pt x="9" y="37"/>
                      <a:pt x="8" y="38"/>
                    </a:cubicBezTo>
                    <a:cubicBezTo>
                      <a:pt x="9" y="40"/>
                      <a:pt x="9" y="41"/>
                      <a:pt x="13" y="41"/>
                    </a:cubicBezTo>
                    <a:cubicBezTo>
                      <a:pt x="15" y="41"/>
                      <a:pt x="17" y="40"/>
                      <a:pt x="17" y="40"/>
                    </a:cubicBezTo>
                    <a:cubicBezTo>
                      <a:pt x="16" y="36"/>
                      <a:pt x="17" y="34"/>
                      <a:pt x="17" y="30"/>
                    </a:cubicBezTo>
                    <a:cubicBezTo>
                      <a:pt x="17" y="30"/>
                      <a:pt x="15" y="30"/>
                      <a:pt x="13" y="30"/>
                    </a:cubicBezTo>
                    <a:cubicBezTo>
                      <a:pt x="15" y="28"/>
                      <a:pt x="13" y="28"/>
                      <a:pt x="13" y="24"/>
                    </a:cubicBezTo>
                    <a:cubicBezTo>
                      <a:pt x="13" y="22"/>
                      <a:pt x="18" y="18"/>
                      <a:pt x="19" y="14"/>
                    </a:cubicBezTo>
                    <a:cubicBezTo>
                      <a:pt x="17" y="13"/>
                      <a:pt x="14" y="5"/>
                      <a:pt x="14" y="2"/>
                    </a:cubicBezTo>
                    <a:cubicBezTo>
                      <a:pt x="13" y="3"/>
                      <a:pt x="13" y="4"/>
                      <a:pt x="12" y="4"/>
                    </a:cubicBezTo>
                    <a:cubicBezTo>
                      <a:pt x="11" y="4"/>
                      <a:pt x="8" y="2"/>
                      <a:pt x="7" y="0"/>
                    </a:cubicBezTo>
                    <a:cubicBezTo>
                      <a:pt x="4" y="0"/>
                      <a:pt x="4" y="0"/>
                      <a:pt x="4" y="0"/>
                    </a:cubicBezTo>
                    <a:cubicBezTo>
                      <a:pt x="5" y="3"/>
                      <a:pt x="0" y="18"/>
                      <a:pt x="0" y="18"/>
                    </a:cubicBezTo>
                    <a:cubicBezTo>
                      <a:pt x="0" y="19"/>
                      <a:pt x="0" y="20"/>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0" name="Freeform 396"/>
              <p:cNvSpPr>
                <a:spLocks/>
              </p:cNvSpPr>
              <p:nvPr/>
            </p:nvSpPr>
            <p:spPr bwMode="auto">
              <a:xfrm>
                <a:off x="4350" y="1718"/>
                <a:ext cx="38" cy="36"/>
              </a:xfrm>
              <a:custGeom>
                <a:avLst/>
                <a:gdLst>
                  <a:gd name="T0" fmla="*/ 0 w 16"/>
                  <a:gd name="T1" fmla="*/ 8 h 15"/>
                  <a:gd name="T2" fmla="*/ 1 w 16"/>
                  <a:gd name="T3" fmla="*/ 8 h 15"/>
                  <a:gd name="T4" fmla="*/ 7 w 16"/>
                  <a:gd name="T5" fmla="*/ 15 h 15"/>
                  <a:gd name="T6" fmla="*/ 16 w 16"/>
                  <a:gd name="T7" fmla="*/ 4 h 15"/>
                  <a:gd name="T8" fmla="*/ 13 w 16"/>
                  <a:gd name="T9" fmla="*/ 0 h 15"/>
                  <a:gd name="T10" fmla="*/ 5 w 16"/>
                  <a:gd name="T11" fmla="*/ 0 h 15"/>
                  <a:gd name="T12" fmla="*/ 0 w 16"/>
                  <a:gd name="T13" fmla="*/ 8 h 15"/>
                </a:gdLst>
                <a:ahLst/>
                <a:cxnLst>
                  <a:cxn ang="0">
                    <a:pos x="T0" y="T1"/>
                  </a:cxn>
                  <a:cxn ang="0">
                    <a:pos x="T2" y="T3"/>
                  </a:cxn>
                  <a:cxn ang="0">
                    <a:pos x="T4" y="T5"/>
                  </a:cxn>
                  <a:cxn ang="0">
                    <a:pos x="T6" y="T7"/>
                  </a:cxn>
                  <a:cxn ang="0">
                    <a:pos x="T8" y="T9"/>
                  </a:cxn>
                  <a:cxn ang="0">
                    <a:pos x="T10" y="T11"/>
                  </a:cxn>
                  <a:cxn ang="0">
                    <a:pos x="T12" y="T13"/>
                  </a:cxn>
                </a:cxnLst>
                <a:rect l="0" t="0" r="r" b="b"/>
                <a:pathLst>
                  <a:path w="16" h="15">
                    <a:moveTo>
                      <a:pt x="0" y="8"/>
                    </a:moveTo>
                    <a:cubicBezTo>
                      <a:pt x="1" y="8"/>
                      <a:pt x="1" y="8"/>
                      <a:pt x="1" y="8"/>
                    </a:cubicBezTo>
                    <a:cubicBezTo>
                      <a:pt x="1" y="12"/>
                      <a:pt x="3" y="15"/>
                      <a:pt x="7" y="15"/>
                    </a:cubicBezTo>
                    <a:cubicBezTo>
                      <a:pt x="12" y="15"/>
                      <a:pt x="16" y="9"/>
                      <a:pt x="16" y="4"/>
                    </a:cubicBezTo>
                    <a:cubicBezTo>
                      <a:pt x="16" y="3"/>
                      <a:pt x="14" y="2"/>
                      <a:pt x="13" y="0"/>
                    </a:cubicBezTo>
                    <a:cubicBezTo>
                      <a:pt x="5" y="0"/>
                      <a:pt x="5" y="0"/>
                      <a:pt x="5" y="0"/>
                    </a:cubicBezTo>
                    <a:cubicBezTo>
                      <a:pt x="4" y="2"/>
                      <a:pt x="1" y="5"/>
                      <a:pt x="0"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1" name="Freeform 397"/>
              <p:cNvSpPr>
                <a:spLocks/>
              </p:cNvSpPr>
              <p:nvPr/>
            </p:nvSpPr>
            <p:spPr bwMode="auto">
              <a:xfrm>
                <a:off x="4520" y="1617"/>
                <a:ext cx="26" cy="54"/>
              </a:xfrm>
              <a:custGeom>
                <a:avLst/>
                <a:gdLst>
                  <a:gd name="T0" fmla="*/ 3 w 11"/>
                  <a:gd name="T1" fmla="*/ 8 h 23"/>
                  <a:gd name="T2" fmla="*/ 0 w 11"/>
                  <a:gd name="T3" fmla="*/ 8 h 23"/>
                  <a:gd name="T4" fmla="*/ 0 w 11"/>
                  <a:gd name="T5" fmla="*/ 14 h 23"/>
                  <a:gd name="T6" fmla="*/ 5 w 11"/>
                  <a:gd name="T7" fmla="*/ 23 h 23"/>
                  <a:gd name="T8" fmla="*/ 11 w 11"/>
                  <a:gd name="T9" fmla="*/ 14 h 23"/>
                  <a:gd name="T10" fmla="*/ 11 w 11"/>
                  <a:gd name="T11" fmla="*/ 1 h 23"/>
                  <a:gd name="T12" fmla="*/ 3 w 11"/>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11" h="23">
                    <a:moveTo>
                      <a:pt x="3" y="8"/>
                    </a:moveTo>
                    <a:cubicBezTo>
                      <a:pt x="2" y="8"/>
                      <a:pt x="1" y="8"/>
                      <a:pt x="0" y="8"/>
                    </a:cubicBezTo>
                    <a:cubicBezTo>
                      <a:pt x="0" y="9"/>
                      <a:pt x="0" y="11"/>
                      <a:pt x="0" y="14"/>
                    </a:cubicBezTo>
                    <a:cubicBezTo>
                      <a:pt x="0" y="18"/>
                      <a:pt x="2" y="23"/>
                      <a:pt x="5" y="23"/>
                    </a:cubicBezTo>
                    <a:cubicBezTo>
                      <a:pt x="9" y="23"/>
                      <a:pt x="11" y="19"/>
                      <a:pt x="11" y="14"/>
                    </a:cubicBezTo>
                    <a:cubicBezTo>
                      <a:pt x="11" y="11"/>
                      <a:pt x="11" y="7"/>
                      <a:pt x="11" y="1"/>
                    </a:cubicBezTo>
                    <a:cubicBezTo>
                      <a:pt x="6" y="1"/>
                      <a:pt x="3" y="0"/>
                      <a:pt x="3"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2" name="Freeform 398"/>
              <p:cNvSpPr>
                <a:spLocks/>
              </p:cNvSpPr>
              <p:nvPr/>
            </p:nvSpPr>
            <p:spPr bwMode="auto">
              <a:xfrm>
                <a:off x="4324" y="2231"/>
                <a:ext cx="165" cy="59"/>
              </a:xfrm>
              <a:custGeom>
                <a:avLst/>
                <a:gdLst>
                  <a:gd name="T0" fmla="*/ 50 w 70"/>
                  <a:gd name="T1" fmla="*/ 23 h 25"/>
                  <a:gd name="T2" fmla="*/ 53 w 70"/>
                  <a:gd name="T3" fmla="*/ 20 h 25"/>
                  <a:gd name="T4" fmla="*/ 57 w 70"/>
                  <a:gd name="T5" fmla="*/ 23 h 25"/>
                  <a:gd name="T6" fmla="*/ 68 w 70"/>
                  <a:gd name="T7" fmla="*/ 25 h 25"/>
                  <a:gd name="T8" fmla="*/ 70 w 70"/>
                  <a:gd name="T9" fmla="*/ 22 h 25"/>
                  <a:gd name="T10" fmla="*/ 67 w 70"/>
                  <a:gd name="T11" fmla="*/ 17 h 25"/>
                  <a:gd name="T12" fmla="*/ 60 w 70"/>
                  <a:gd name="T13" fmla="*/ 14 h 25"/>
                  <a:gd name="T14" fmla="*/ 42 w 70"/>
                  <a:gd name="T15" fmla="*/ 4 h 25"/>
                  <a:gd name="T16" fmla="*/ 37 w 70"/>
                  <a:gd name="T17" fmla="*/ 4 h 25"/>
                  <a:gd name="T18" fmla="*/ 21 w 70"/>
                  <a:gd name="T19" fmla="*/ 3 h 25"/>
                  <a:gd name="T20" fmla="*/ 12 w 70"/>
                  <a:gd name="T21" fmla="*/ 0 h 25"/>
                  <a:gd name="T22" fmla="*/ 7 w 70"/>
                  <a:gd name="T23" fmla="*/ 0 h 25"/>
                  <a:gd name="T24" fmla="*/ 0 w 70"/>
                  <a:gd name="T25" fmla="*/ 7 h 25"/>
                  <a:gd name="T26" fmla="*/ 10 w 70"/>
                  <a:gd name="T27" fmla="*/ 13 h 25"/>
                  <a:gd name="T28" fmla="*/ 18 w 70"/>
                  <a:gd name="T29" fmla="*/ 15 h 25"/>
                  <a:gd name="T30" fmla="*/ 23 w 70"/>
                  <a:gd name="T31" fmla="*/ 15 h 25"/>
                  <a:gd name="T32" fmla="*/ 32 w 70"/>
                  <a:gd name="T33" fmla="*/ 17 h 25"/>
                  <a:gd name="T34" fmla="*/ 50 w 70"/>
                  <a:gd name="T35" fmla="*/ 2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 h="25">
                    <a:moveTo>
                      <a:pt x="50" y="23"/>
                    </a:moveTo>
                    <a:cubicBezTo>
                      <a:pt x="52" y="23"/>
                      <a:pt x="52" y="20"/>
                      <a:pt x="53" y="20"/>
                    </a:cubicBezTo>
                    <a:cubicBezTo>
                      <a:pt x="55" y="20"/>
                      <a:pt x="56" y="23"/>
                      <a:pt x="57" y="23"/>
                    </a:cubicBezTo>
                    <a:cubicBezTo>
                      <a:pt x="61" y="23"/>
                      <a:pt x="68" y="25"/>
                      <a:pt x="68" y="25"/>
                    </a:cubicBezTo>
                    <a:cubicBezTo>
                      <a:pt x="69" y="25"/>
                      <a:pt x="70" y="23"/>
                      <a:pt x="70" y="22"/>
                    </a:cubicBezTo>
                    <a:cubicBezTo>
                      <a:pt x="70" y="19"/>
                      <a:pt x="68" y="19"/>
                      <a:pt x="67" y="17"/>
                    </a:cubicBezTo>
                    <a:cubicBezTo>
                      <a:pt x="66" y="18"/>
                      <a:pt x="60" y="14"/>
                      <a:pt x="60" y="14"/>
                    </a:cubicBezTo>
                    <a:cubicBezTo>
                      <a:pt x="52" y="16"/>
                      <a:pt x="49" y="4"/>
                      <a:pt x="42" y="4"/>
                    </a:cubicBezTo>
                    <a:cubicBezTo>
                      <a:pt x="40" y="4"/>
                      <a:pt x="40" y="6"/>
                      <a:pt x="37" y="4"/>
                    </a:cubicBezTo>
                    <a:cubicBezTo>
                      <a:pt x="36" y="7"/>
                      <a:pt x="21" y="6"/>
                      <a:pt x="21" y="3"/>
                    </a:cubicBezTo>
                    <a:cubicBezTo>
                      <a:pt x="19" y="3"/>
                      <a:pt x="12" y="2"/>
                      <a:pt x="12" y="0"/>
                    </a:cubicBezTo>
                    <a:cubicBezTo>
                      <a:pt x="11" y="1"/>
                      <a:pt x="9" y="0"/>
                      <a:pt x="7" y="0"/>
                    </a:cubicBezTo>
                    <a:cubicBezTo>
                      <a:pt x="3" y="0"/>
                      <a:pt x="5" y="6"/>
                      <a:pt x="0" y="7"/>
                    </a:cubicBezTo>
                    <a:cubicBezTo>
                      <a:pt x="3" y="9"/>
                      <a:pt x="7" y="13"/>
                      <a:pt x="10" y="13"/>
                    </a:cubicBezTo>
                    <a:cubicBezTo>
                      <a:pt x="10" y="13"/>
                      <a:pt x="17" y="15"/>
                      <a:pt x="18" y="15"/>
                    </a:cubicBezTo>
                    <a:cubicBezTo>
                      <a:pt x="18" y="15"/>
                      <a:pt x="21" y="15"/>
                      <a:pt x="23" y="15"/>
                    </a:cubicBezTo>
                    <a:cubicBezTo>
                      <a:pt x="27" y="15"/>
                      <a:pt x="28" y="17"/>
                      <a:pt x="32" y="17"/>
                    </a:cubicBezTo>
                    <a:cubicBezTo>
                      <a:pt x="32" y="18"/>
                      <a:pt x="48" y="23"/>
                      <a:pt x="5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3" name="Freeform 399"/>
              <p:cNvSpPr>
                <a:spLocks/>
              </p:cNvSpPr>
              <p:nvPr/>
            </p:nvSpPr>
            <p:spPr bwMode="auto">
              <a:xfrm>
                <a:off x="3903" y="1924"/>
                <a:ext cx="40" cy="78"/>
              </a:xfrm>
              <a:custGeom>
                <a:avLst/>
                <a:gdLst>
                  <a:gd name="T0" fmla="*/ 3 w 17"/>
                  <a:gd name="T1" fmla="*/ 0 h 33"/>
                  <a:gd name="T2" fmla="*/ 0 w 17"/>
                  <a:gd name="T3" fmla="*/ 18 h 33"/>
                  <a:gd name="T4" fmla="*/ 5 w 17"/>
                  <a:gd name="T5" fmla="*/ 33 h 33"/>
                  <a:gd name="T6" fmla="*/ 17 w 17"/>
                  <a:gd name="T7" fmla="*/ 22 h 33"/>
                  <a:gd name="T8" fmla="*/ 3 w 17"/>
                  <a:gd name="T9" fmla="*/ 0 h 33"/>
                </a:gdLst>
                <a:ahLst/>
                <a:cxnLst>
                  <a:cxn ang="0">
                    <a:pos x="T0" y="T1"/>
                  </a:cxn>
                  <a:cxn ang="0">
                    <a:pos x="T2" y="T3"/>
                  </a:cxn>
                  <a:cxn ang="0">
                    <a:pos x="T4" y="T5"/>
                  </a:cxn>
                  <a:cxn ang="0">
                    <a:pos x="T6" y="T7"/>
                  </a:cxn>
                  <a:cxn ang="0">
                    <a:pos x="T8" y="T9"/>
                  </a:cxn>
                </a:cxnLst>
                <a:rect l="0" t="0" r="r" b="b"/>
                <a:pathLst>
                  <a:path w="17" h="33">
                    <a:moveTo>
                      <a:pt x="3" y="0"/>
                    </a:moveTo>
                    <a:cubicBezTo>
                      <a:pt x="1" y="5"/>
                      <a:pt x="0" y="10"/>
                      <a:pt x="0" y="18"/>
                    </a:cubicBezTo>
                    <a:cubicBezTo>
                      <a:pt x="0" y="21"/>
                      <a:pt x="3" y="30"/>
                      <a:pt x="5" y="33"/>
                    </a:cubicBezTo>
                    <a:cubicBezTo>
                      <a:pt x="10" y="33"/>
                      <a:pt x="17" y="30"/>
                      <a:pt x="17" y="22"/>
                    </a:cubicBezTo>
                    <a:cubicBezTo>
                      <a:pt x="12" y="4"/>
                      <a:pt x="9" y="7"/>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4" name="Freeform 400"/>
              <p:cNvSpPr>
                <a:spLocks/>
              </p:cNvSpPr>
              <p:nvPr/>
            </p:nvSpPr>
            <p:spPr bwMode="auto">
              <a:xfrm>
                <a:off x="4560" y="1043"/>
                <a:ext cx="130" cy="167"/>
              </a:xfrm>
              <a:custGeom>
                <a:avLst/>
                <a:gdLst>
                  <a:gd name="T0" fmla="*/ 50 w 55"/>
                  <a:gd name="T1" fmla="*/ 47 h 71"/>
                  <a:gd name="T2" fmla="*/ 30 w 55"/>
                  <a:gd name="T3" fmla="*/ 30 h 71"/>
                  <a:gd name="T4" fmla="*/ 18 w 55"/>
                  <a:gd name="T5" fmla="*/ 16 h 71"/>
                  <a:gd name="T6" fmla="*/ 5 w 55"/>
                  <a:gd name="T7" fmla="*/ 1 h 71"/>
                  <a:gd name="T8" fmla="*/ 0 w 55"/>
                  <a:gd name="T9" fmla="*/ 0 h 71"/>
                  <a:gd name="T10" fmla="*/ 4 w 55"/>
                  <a:gd name="T11" fmla="*/ 8 h 71"/>
                  <a:gd name="T12" fmla="*/ 21 w 55"/>
                  <a:gd name="T13" fmla="*/ 29 h 71"/>
                  <a:gd name="T14" fmla="*/ 30 w 55"/>
                  <a:gd name="T15" fmla="*/ 41 h 71"/>
                  <a:gd name="T16" fmla="*/ 37 w 55"/>
                  <a:gd name="T17" fmla="*/ 50 h 71"/>
                  <a:gd name="T18" fmla="*/ 41 w 55"/>
                  <a:gd name="T19" fmla="*/ 59 h 71"/>
                  <a:gd name="T20" fmla="*/ 48 w 55"/>
                  <a:gd name="T21" fmla="*/ 71 h 71"/>
                  <a:gd name="T22" fmla="*/ 48 w 55"/>
                  <a:gd name="T23" fmla="*/ 64 h 71"/>
                  <a:gd name="T24" fmla="*/ 51 w 55"/>
                  <a:gd name="T25" fmla="*/ 64 h 71"/>
                  <a:gd name="T26" fmla="*/ 55 w 55"/>
                  <a:gd name="T27" fmla="*/ 66 h 71"/>
                  <a:gd name="T28" fmla="*/ 38 w 55"/>
                  <a:gd name="T29" fmla="*/ 41 h 71"/>
                  <a:gd name="T30" fmla="*/ 40 w 55"/>
                  <a:gd name="T31" fmla="*/ 40 h 71"/>
                  <a:gd name="T32" fmla="*/ 50 w 55"/>
                  <a:gd name="T33" fmla="*/ 4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 h="71">
                    <a:moveTo>
                      <a:pt x="50" y="47"/>
                    </a:moveTo>
                    <a:cubicBezTo>
                      <a:pt x="46" y="40"/>
                      <a:pt x="35" y="36"/>
                      <a:pt x="30" y="30"/>
                    </a:cubicBezTo>
                    <a:cubicBezTo>
                      <a:pt x="26" y="26"/>
                      <a:pt x="22" y="21"/>
                      <a:pt x="18" y="16"/>
                    </a:cubicBezTo>
                    <a:cubicBezTo>
                      <a:pt x="14" y="13"/>
                      <a:pt x="14" y="11"/>
                      <a:pt x="5" y="1"/>
                    </a:cubicBezTo>
                    <a:cubicBezTo>
                      <a:pt x="3" y="1"/>
                      <a:pt x="1" y="0"/>
                      <a:pt x="0" y="0"/>
                    </a:cubicBezTo>
                    <a:cubicBezTo>
                      <a:pt x="1" y="4"/>
                      <a:pt x="4" y="4"/>
                      <a:pt x="4" y="8"/>
                    </a:cubicBezTo>
                    <a:cubicBezTo>
                      <a:pt x="4" y="19"/>
                      <a:pt x="17" y="19"/>
                      <a:pt x="21" y="29"/>
                    </a:cubicBezTo>
                    <a:cubicBezTo>
                      <a:pt x="22" y="32"/>
                      <a:pt x="30" y="39"/>
                      <a:pt x="30" y="41"/>
                    </a:cubicBezTo>
                    <a:cubicBezTo>
                      <a:pt x="30" y="43"/>
                      <a:pt x="33" y="49"/>
                      <a:pt x="37" y="50"/>
                    </a:cubicBezTo>
                    <a:cubicBezTo>
                      <a:pt x="37" y="53"/>
                      <a:pt x="41" y="58"/>
                      <a:pt x="41" y="59"/>
                    </a:cubicBezTo>
                    <a:cubicBezTo>
                      <a:pt x="41" y="62"/>
                      <a:pt x="47" y="65"/>
                      <a:pt x="48" y="71"/>
                    </a:cubicBezTo>
                    <a:cubicBezTo>
                      <a:pt x="48" y="69"/>
                      <a:pt x="48" y="66"/>
                      <a:pt x="48" y="64"/>
                    </a:cubicBezTo>
                    <a:cubicBezTo>
                      <a:pt x="51" y="64"/>
                      <a:pt x="51" y="64"/>
                      <a:pt x="51" y="64"/>
                    </a:cubicBezTo>
                    <a:cubicBezTo>
                      <a:pt x="52" y="65"/>
                      <a:pt x="54" y="65"/>
                      <a:pt x="55" y="66"/>
                    </a:cubicBezTo>
                    <a:cubicBezTo>
                      <a:pt x="51" y="57"/>
                      <a:pt x="38" y="56"/>
                      <a:pt x="38" y="41"/>
                    </a:cubicBezTo>
                    <a:cubicBezTo>
                      <a:pt x="38" y="41"/>
                      <a:pt x="39" y="40"/>
                      <a:pt x="40" y="40"/>
                    </a:cubicBezTo>
                    <a:cubicBezTo>
                      <a:pt x="42" y="42"/>
                      <a:pt x="47" y="46"/>
                      <a:pt x="50" y="4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5" name="Freeform 401"/>
              <p:cNvSpPr>
                <a:spLocks/>
              </p:cNvSpPr>
              <p:nvPr/>
            </p:nvSpPr>
            <p:spPr bwMode="auto">
              <a:xfrm>
                <a:off x="4676" y="1215"/>
                <a:ext cx="90" cy="76"/>
              </a:xfrm>
              <a:custGeom>
                <a:avLst/>
                <a:gdLst>
                  <a:gd name="T0" fmla="*/ 38 w 38"/>
                  <a:gd name="T1" fmla="*/ 18 h 32"/>
                  <a:gd name="T2" fmla="*/ 29 w 38"/>
                  <a:gd name="T3" fmla="*/ 9 h 32"/>
                  <a:gd name="T4" fmla="*/ 27 w 38"/>
                  <a:gd name="T5" fmla="*/ 13 h 32"/>
                  <a:gd name="T6" fmla="*/ 12 w 38"/>
                  <a:gd name="T7" fmla="*/ 8 h 32"/>
                  <a:gd name="T8" fmla="*/ 3 w 38"/>
                  <a:gd name="T9" fmla="*/ 0 h 32"/>
                  <a:gd name="T10" fmla="*/ 0 w 38"/>
                  <a:gd name="T11" fmla="*/ 1 h 32"/>
                  <a:gd name="T12" fmla="*/ 5 w 38"/>
                  <a:gd name="T13" fmla="*/ 5 h 32"/>
                  <a:gd name="T14" fmla="*/ 7 w 38"/>
                  <a:gd name="T15" fmla="*/ 13 h 32"/>
                  <a:gd name="T16" fmla="*/ 7 w 38"/>
                  <a:gd name="T17" fmla="*/ 16 h 32"/>
                  <a:gd name="T18" fmla="*/ 9 w 38"/>
                  <a:gd name="T19" fmla="*/ 16 h 32"/>
                  <a:gd name="T20" fmla="*/ 9 w 38"/>
                  <a:gd name="T21" fmla="*/ 20 h 32"/>
                  <a:gd name="T22" fmla="*/ 3 w 38"/>
                  <a:gd name="T23" fmla="*/ 24 h 32"/>
                  <a:gd name="T24" fmla="*/ 9 w 38"/>
                  <a:gd name="T25" fmla="*/ 31 h 32"/>
                  <a:gd name="T26" fmla="*/ 7 w 38"/>
                  <a:gd name="T27" fmla="*/ 32 h 32"/>
                  <a:gd name="T28" fmla="*/ 9 w 38"/>
                  <a:gd name="T29" fmla="*/ 32 h 32"/>
                  <a:gd name="T30" fmla="*/ 15 w 38"/>
                  <a:gd name="T31" fmla="*/ 29 h 32"/>
                  <a:gd name="T32" fmla="*/ 9 w 38"/>
                  <a:gd name="T33" fmla="*/ 25 h 32"/>
                  <a:gd name="T34" fmla="*/ 16 w 38"/>
                  <a:gd name="T35" fmla="*/ 23 h 32"/>
                  <a:gd name="T36" fmla="*/ 28 w 38"/>
                  <a:gd name="T37" fmla="*/ 27 h 32"/>
                  <a:gd name="T38" fmla="*/ 29 w 38"/>
                  <a:gd name="T39" fmla="*/ 21 h 32"/>
                  <a:gd name="T40" fmla="*/ 38 w 38"/>
                  <a:gd name="T41"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32">
                    <a:moveTo>
                      <a:pt x="38" y="18"/>
                    </a:moveTo>
                    <a:cubicBezTo>
                      <a:pt x="34" y="16"/>
                      <a:pt x="32" y="14"/>
                      <a:pt x="29" y="9"/>
                    </a:cubicBezTo>
                    <a:cubicBezTo>
                      <a:pt x="29" y="10"/>
                      <a:pt x="27" y="12"/>
                      <a:pt x="27" y="13"/>
                    </a:cubicBezTo>
                    <a:cubicBezTo>
                      <a:pt x="22" y="11"/>
                      <a:pt x="18" y="10"/>
                      <a:pt x="12" y="8"/>
                    </a:cubicBezTo>
                    <a:cubicBezTo>
                      <a:pt x="10" y="7"/>
                      <a:pt x="5" y="0"/>
                      <a:pt x="3" y="0"/>
                    </a:cubicBezTo>
                    <a:cubicBezTo>
                      <a:pt x="2" y="0"/>
                      <a:pt x="1" y="1"/>
                      <a:pt x="0" y="1"/>
                    </a:cubicBezTo>
                    <a:cubicBezTo>
                      <a:pt x="0" y="3"/>
                      <a:pt x="1" y="5"/>
                      <a:pt x="5" y="5"/>
                    </a:cubicBezTo>
                    <a:cubicBezTo>
                      <a:pt x="5" y="8"/>
                      <a:pt x="7" y="10"/>
                      <a:pt x="7" y="13"/>
                    </a:cubicBezTo>
                    <a:cubicBezTo>
                      <a:pt x="7" y="14"/>
                      <a:pt x="7" y="15"/>
                      <a:pt x="7" y="16"/>
                    </a:cubicBezTo>
                    <a:cubicBezTo>
                      <a:pt x="9" y="16"/>
                      <a:pt x="9" y="16"/>
                      <a:pt x="9" y="16"/>
                    </a:cubicBezTo>
                    <a:cubicBezTo>
                      <a:pt x="9" y="18"/>
                      <a:pt x="9" y="19"/>
                      <a:pt x="9" y="20"/>
                    </a:cubicBezTo>
                    <a:cubicBezTo>
                      <a:pt x="7" y="20"/>
                      <a:pt x="3" y="21"/>
                      <a:pt x="3" y="24"/>
                    </a:cubicBezTo>
                    <a:cubicBezTo>
                      <a:pt x="3" y="27"/>
                      <a:pt x="7" y="28"/>
                      <a:pt x="9" y="31"/>
                    </a:cubicBezTo>
                    <a:cubicBezTo>
                      <a:pt x="9" y="31"/>
                      <a:pt x="7" y="32"/>
                      <a:pt x="7" y="32"/>
                    </a:cubicBezTo>
                    <a:cubicBezTo>
                      <a:pt x="8" y="32"/>
                      <a:pt x="9" y="32"/>
                      <a:pt x="9" y="32"/>
                    </a:cubicBezTo>
                    <a:cubicBezTo>
                      <a:pt x="12" y="32"/>
                      <a:pt x="13" y="32"/>
                      <a:pt x="15" y="29"/>
                    </a:cubicBezTo>
                    <a:cubicBezTo>
                      <a:pt x="13" y="28"/>
                      <a:pt x="11" y="27"/>
                      <a:pt x="9" y="25"/>
                    </a:cubicBezTo>
                    <a:cubicBezTo>
                      <a:pt x="12" y="25"/>
                      <a:pt x="13" y="23"/>
                      <a:pt x="16" y="23"/>
                    </a:cubicBezTo>
                    <a:cubicBezTo>
                      <a:pt x="20" y="23"/>
                      <a:pt x="21" y="27"/>
                      <a:pt x="28" y="27"/>
                    </a:cubicBezTo>
                    <a:cubicBezTo>
                      <a:pt x="27" y="25"/>
                      <a:pt x="29" y="23"/>
                      <a:pt x="29" y="21"/>
                    </a:cubicBezTo>
                    <a:cubicBezTo>
                      <a:pt x="32" y="21"/>
                      <a:pt x="34" y="19"/>
                      <a:pt x="38"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6" name="Freeform 402"/>
              <p:cNvSpPr>
                <a:spLocks/>
              </p:cNvSpPr>
              <p:nvPr/>
            </p:nvSpPr>
            <p:spPr bwMode="auto">
              <a:xfrm>
                <a:off x="4654" y="1437"/>
                <a:ext cx="34" cy="28"/>
              </a:xfrm>
              <a:custGeom>
                <a:avLst/>
                <a:gdLst>
                  <a:gd name="T0" fmla="*/ 9 w 14"/>
                  <a:gd name="T1" fmla="*/ 6 h 12"/>
                  <a:gd name="T2" fmla="*/ 14 w 14"/>
                  <a:gd name="T3" fmla="*/ 3 h 12"/>
                  <a:gd name="T4" fmla="*/ 14 w 14"/>
                  <a:gd name="T5" fmla="*/ 0 h 12"/>
                  <a:gd name="T6" fmla="*/ 9 w 14"/>
                  <a:gd name="T7" fmla="*/ 0 h 12"/>
                  <a:gd name="T8" fmla="*/ 6 w 14"/>
                  <a:gd name="T9" fmla="*/ 2 h 12"/>
                  <a:gd name="T10" fmla="*/ 3 w 14"/>
                  <a:gd name="T11" fmla="*/ 2 h 12"/>
                  <a:gd name="T12" fmla="*/ 0 w 14"/>
                  <a:gd name="T13" fmla="*/ 6 h 12"/>
                  <a:gd name="T14" fmla="*/ 7 w 14"/>
                  <a:gd name="T15" fmla="*/ 12 h 12"/>
                  <a:gd name="T16" fmla="*/ 9 w 14"/>
                  <a:gd name="T17"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2">
                    <a:moveTo>
                      <a:pt x="9" y="6"/>
                    </a:moveTo>
                    <a:cubicBezTo>
                      <a:pt x="10" y="5"/>
                      <a:pt x="14" y="7"/>
                      <a:pt x="14" y="3"/>
                    </a:cubicBezTo>
                    <a:cubicBezTo>
                      <a:pt x="14" y="2"/>
                      <a:pt x="14" y="1"/>
                      <a:pt x="14" y="0"/>
                    </a:cubicBezTo>
                    <a:cubicBezTo>
                      <a:pt x="9" y="0"/>
                      <a:pt x="9" y="0"/>
                      <a:pt x="9" y="0"/>
                    </a:cubicBezTo>
                    <a:cubicBezTo>
                      <a:pt x="9" y="1"/>
                      <a:pt x="7" y="2"/>
                      <a:pt x="6" y="2"/>
                    </a:cubicBezTo>
                    <a:cubicBezTo>
                      <a:pt x="6" y="2"/>
                      <a:pt x="4" y="2"/>
                      <a:pt x="3" y="2"/>
                    </a:cubicBezTo>
                    <a:cubicBezTo>
                      <a:pt x="2" y="4"/>
                      <a:pt x="2" y="6"/>
                      <a:pt x="0" y="6"/>
                    </a:cubicBezTo>
                    <a:cubicBezTo>
                      <a:pt x="0" y="8"/>
                      <a:pt x="6" y="12"/>
                      <a:pt x="7" y="12"/>
                    </a:cubicBezTo>
                    <a:cubicBezTo>
                      <a:pt x="7" y="12"/>
                      <a:pt x="7" y="7"/>
                      <a:pt x="9"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7" name="Freeform 403"/>
              <p:cNvSpPr>
                <a:spLocks/>
              </p:cNvSpPr>
              <p:nvPr/>
            </p:nvSpPr>
            <p:spPr bwMode="auto">
              <a:xfrm>
                <a:off x="4621" y="1447"/>
                <a:ext cx="38" cy="49"/>
              </a:xfrm>
              <a:custGeom>
                <a:avLst/>
                <a:gdLst>
                  <a:gd name="T0" fmla="*/ 7 w 16"/>
                  <a:gd name="T1" fmla="*/ 9 h 21"/>
                  <a:gd name="T2" fmla="*/ 5 w 16"/>
                  <a:gd name="T3" fmla="*/ 15 h 21"/>
                  <a:gd name="T4" fmla="*/ 12 w 16"/>
                  <a:gd name="T5" fmla="*/ 21 h 21"/>
                  <a:gd name="T6" fmla="*/ 16 w 16"/>
                  <a:gd name="T7" fmla="*/ 19 h 21"/>
                  <a:gd name="T8" fmla="*/ 4 w 16"/>
                  <a:gd name="T9" fmla="*/ 0 h 21"/>
                  <a:gd name="T10" fmla="*/ 1 w 16"/>
                  <a:gd name="T11" fmla="*/ 2 h 21"/>
                  <a:gd name="T12" fmla="*/ 0 w 16"/>
                  <a:gd name="T13" fmla="*/ 3 h 21"/>
                  <a:gd name="T14" fmla="*/ 7 w 16"/>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21">
                    <a:moveTo>
                      <a:pt x="7" y="9"/>
                    </a:moveTo>
                    <a:cubicBezTo>
                      <a:pt x="7" y="9"/>
                      <a:pt x="5" y="14"/>
                      <a:pt x="5" y="15"/>
                    </a:cubicBezTo>
                    <a:cubicBezTo>
                      <a:pt x="5" y="16"/>
                      <a:pt x="10" y="21"/>
                      <a:pt x="12" y="21"/>
                    </a:cubicBezTo>
                    <a:cubicBezTo>
                      <a:pt x="12" y="21"/>
                      <a:pt x="16" y="20"/>
                      <a:pt x="16" y="19"/>
                    </a:cubicBezTo>
                    <a:cubicBezTo>
                      <a:pt x="16" y="12"/>
                      <a:pt x="14" y="0"/>
                      <a:pt x="4" y="0"/>
                    </a:cubicBezTo>
                    <a:cubicBezTo>
                      <a:pt x="4" y="0"/>
                      <a:pt x="3" y="2"/>
                      <a:pt x="1" y="2"/>
                    </a:cubicBezTo>
                    <a:cubicBezTo>
                      <a:pt x="0" y="3"/>
                      <a:pt x="0" y="3"/>
                      <a:pt x="0" y="3"/>
                    </a:cubicBezTo>
                    <a:cubicBezTo>
                      <a:pt x="0" y="6"/>
                      <a:pt x="3" y="9"/>
                      <a:pt x="7"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8" name="Freeform 404"/>
              <p:cNvSpPr>
                <a:spLocks/>
              </p:cNvSpPr>
              <p:nvPr/>
            </p:nvSpPr>
            <p:spPr bwMode="auto">
              <a:xfrm>
                <a:off x="4631" y="1293"/>
                <a:ext cx="137" cy="156"/>
              </a:xfrm>
              <a:custGeom>
                <a:avLst/>
                <a:gdLst>
                  <a:gd name="T0" fmla="*/ 52 w 58"/>
                  <a:gd name="T1" fmla="*/ 51 h 66"/>
                  <a:gd name="T2" fmla="*/ 54 w 58"/>
                  <a:gd name="T3" fmla="*/ 49 h 66"/>
                  <a:gd name="T4" fmla="*/ 58 w 58"/>
                  <a:gd name="T5" fmla="*/ 54 h 66"/>
                  <a:gd name="T6" fmla="*/ 58 w 58"/>
                  <a:gd name="T7" fmla="*/ 45 h 66"/>
                  <a:gd name="T8" fmla="*/ 53 w 58"/>
                  <a:gd name="T9" fmla="*/ 29 h 66"/>
                  <a:gd name="T10" fmla="*/ 49 w 58"/>
                  <a:gd name="T11" fmla="*/ 27 h 66"/>
                  <a:gd name="T12" fmla="*/ 53 w 58"/>
                  <a:gd name="T13" fmla="*/ 24 h 66"/>
                  <a:gd name="T14" fmla="*/ 53 w 58"/>
                  <a:gd name="T15" fmla="*/ 22 h 66"/>
                  <a:gd name="T16" fmla="*/ 49 w 58"/>
                  <a:gd name="T17" fmla="*/ 11 h 66"/>
                  <a:gd name="T18" fmla="*/ 38 w 58"/>
                  <a:gd name="T19" fmla="*/ 0 h 66"/>
                  <a:gd name="T20" fmla="*/ 34 w 58"/>
                  <a:gd name="T21" fmla="*/ 7 h 66"/>
                  <a:gd name="T22" fmla="*/ 41 w 58"/>
                  <a:gd name="T23" fmla="*/ 25 h 66"/>
                  <a:gd name="T24" fmla="*/ 41 w 58"/>
                  <a:gd name="T25" fmla="*/ 29 h 66"/>
                  <a:gd name="T26" fmla="*/ 33 w 58"/>
                  <a:gd name="T27" fmla="*/ 27 h 66"/>
                  <a:gd name="T28" fmla="*/ 38 w 58"/>
                  <a:gd name="T29" fmla="*/ 32 h 66"/>
                  <a:gd name="T30" fmla="*/ 30 w 58"/>
                  <a:gd name="T31" fmla="*/ 37 h 66"/>
                  <a:gd name="T32" fmla="*/ 28 w 58"/>
                  <a:gd name="T33" fmla="*/ 34 h 66"/>
                  <a:gd name="T34" fmla="*/ 28 w 58"/>
                  <a:gd name="T35" fmla="*/ 42 h 66"/>
                  <a:gd name="T36" fmla="*/ 26 w 58"/>
                  <a:gd name="T37" fmla="*/ 45 h 66"/>
                  <a:gd name="T38" fmla="*/ 28 w 58"/>
                  <a:gd name="T39" fmla="*/ 48 h 66"/>
                  <a:gd name="T40" fmla="*/ 24 w 58"/>
                  <a:gd name="T41" fmla="*/ 51 h 66"/>
                  <a:gd name="T42" fmla="*/ 24 w 58"/>
                  <a:gd name="T43" fmla="*/ 46 h 66"/>
                  <a:gd name="T44" fmla="*/ 14 w 58"/>
                  <a:gd name="T45" fmla="*/ 49 h 66"/>
                  <a:gd name="T46" fmla="*/ 12 w 58"/>
                  <a:gd name="T47" fmla="*/ 49 h 66"/>
                  <a:gd name="T48" fmla="*/ 3 w 58"/>
                  <a:gd name="T49" fmla="*/ 58 h 66"/>
                  <a:gd name="T50" fmla="*/ 0 w 58"/>
                  <a:gd name="T51" fmla="*/ 58 h 66"/>
                  <a:gd name="T52" fmla="*/ 4 w 58"/>
                  <a:gd name="T53" fmla="*/ 65 h 66"/>
                  <a:gd name="T54" fmla="*/ 10 w 58"/>
                  <a:gd name="T55" fmla="*/ 60 h 66"/>
                  <a:gd name="T56" fmla="*/ 23 w 58"/>
                  <a:gd name="T57" fmla="*/ 55 h 66"/>
                  <a:gd name="T58" fmla="*/ 28 w 58"/>
                  <a:gd name="T59" fmla="*/ 58 h 66"/>
                  <a:gd name="T60" fmla="*/ 31 w 58"/>
                  <a:gd name="T61" fmla="*/ 66 h 66"/>
                  <a:gd name="T62" fmla="*/ 37 w 58"/>
                  <a:gd name="T63" fmla="*/ 66 h 66"/>
                  <a:gd name="T64" fmla="*/ 35 w 58"/>
                  <a:gd name="T65" fmla="*/ 62 h 66"/>
                  <a:gd name="T66" fmla="*/ 37 w 58"/>
                  <a:gd name="T67" fmla="*/ 54 h 66"/>
                  <a:gd name="T68" fmla="*/ 39 w 58"/>
                  <a:gd name="T69" fmla="*/ 54 h 66"/>
                  <a:gd name="T70" fmla="*/ 41 w 58"/>
                  <a:gd name="T71" fmla="*/ 58 h 66"/>
                  <a:gd name="T72" fmla="*/ 45 w 58"/>
                  <a:gd name="T73" fmla="*/ 58 h 66"/>
                  <a:gd name="T74" fmla="*/ 45 w 58"/>
                  <a:gd name="T75" fmla="*/ 54 h 66"/>
                  <a:gd name="T76" fmla="*/ 48 w 58"/>
                  <a:gd name="T77" fmla="*/ 54 h 66"/>
                  <a:gd name="T78" fmla="*/ 51 w 58"/>
                  <a:gd name="T79" fmla="*/ 58 h 66"/>
                  <a:gd name="T80" fmla="*/ 52 w 58"/>
                  <a:gd name="T81"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8" h="66">
                    <a:moveTo>
                      <a:pt x="52" y="51"/>
                    </a:moveTo>
                    <a:cubicBezTo>
                      <a:pt x="53" y="51"/>
                      <a:pt x="54" y="51"/>
                      <a:pt x="54" y="49"/>
                    </a:cubicBezTo>
                    <a:cubicBezTo>
                      <a:pt x="55" y="51"/>
                      <a:pt x="56" y="54"/>
                      <a:pt x="58" y="54"/>
                    </a:cubicBezTo>
                    <a:cubicBezTo>
                      <a:pt x="58" y="45"/>
                      <a:pt x="58" y="45"/>
                      <a:pt x="58" y="45"/>
                    </a:cubicBezTo>
                    <a:cubicBezTo>
                      <a:pt x="55" y="44"/>
                      <a:pt x="53" y="31"/>
                      <a:pt x="53" y="29"/>
                    </a:cubicBezTo>
                    <a:cubicBezTo>
                      <a:pt x="52" y="29"/>
                      <a:pt x="50" y="28"/>
                      <a:pt x="49" y="27"/>
                    </a:cubicBezTo>
                    <a:cubicBezTo>
                      <a:pt x="51" y="26"/>
                      <a:pt x="52" y="24"/>
                      <a:pt x="53" y="24"/>
                    </a:cubicBezTo>
                    <a:cubicBezTo>
                      <a:pt x="53" y="22"/>
                      <a:pt x="53" y="22"/>
                      <a:pt x="53" y="22"/>
                    </a:cubicBezTo>
                    <a:cubicBezTo>
                      <a:pt x="51" y="20"/>
                      <a:pt x="52" y="13"/>
                      <a:pt x="49" y="11"/>
                    </a:cubicBezTo>
                    <a:cubicBezTo>
                      <a:pt x="45" y="7"/>
                      <a:pt x="41" y="6"/>
                      <a:pt x="38" y="0"/>
                    </a:cubicBezTo>
                    <a:cubicBezTo>
                      <a:pt x="36" y="1"/>
                      <a:pt x="34" y="4"/>
                      <a:pt x="34" y="7"/>
                    </a:cubicBezTo>
                    <a:cubicBezTo>
                      <a:pt x="34" y="14"/>
                      <a:pt x="37" y="18"/>
                      <a:pt x="41" y="25"/>
                    </a:cubicBezTo>
                    <a:cubicBezTo>
                      <a:pt x="41" y="27"/>
                      <a:pt x="41" y="29"/>
                      <a:pt x="41" y="29"/>
                    </a:cubicBezTo>
                    <a:cubicBezTo>
                      <a:pt x="38" y="29"/>
                      <a:pt x="36" y="28"/>
                      <a:pt x="33" y="27"/>
                    </a:cubicBezTo>
                    <a:cubicBezTo>
                      <a:pt x="35" y="28"/>
                      <a:pt x="36" y="30"/>
                      <a:pt x="38" y="32"/>
                    </a:cubicBezTo>
                    <a:cubicBezTo>
                      <a:pt x="36" y="35"/>
                      <a:pt x="33" y="34"/>
                      <a:pt x="30" y="37"/>
                    </a:cubicBezTo>
                    <a:cubicBezTo>
                      <a:pt x="29" y="36"/>
                      <a:pt x="28" y="35"/>
                      <a:pt x="28" y="34"/>
                    </a:cubicBezTo>
                    <a:cubicBezTo>
                      <a:pt x="28" y="39"/>
                      <a:pt x="28" y="37"/>
                      <a:pt x="28" y="42"/>
                    </a:cubicBezTo>
                    <a:cubicBezTo>
                      <a:pt x="28" y="43"/>
                      <a:pt x="26" y="44"/>
                      <a:pt x="26" y="45"/>
                    </a:cubicBezTo>
                    <a:cubicBezTo>
                      <a:pt x="26" y="46"/>
                      <a:pt x="27" y="47"/>
                      <a:pt x="28" y="48"/>
                    </a:cubicBezTo>
                    <a:cubicBezTo>
                      <a:pt x="27" y="48"/>
                      <a:pt x="26" y="50"/>
                      <a:pt x="24" y="51"/>
                    </a:cubicBezTo>
                    <a:cubicBezTo>
                      <a:pt x="24" y="49"/>
                      <a:pt x="24" y="48"/>
                      <a:pt x="24" y="46"/>
                    </a:cubicBezTo>
                    <a:cubicBezTo>
                      <a:pt x="20" y="47"/>
                      <a:pt x="17" y="49"/>
                      <a:pt x="14" y="49"/>
                    </a:cubicBezTo>
                    <a:cubicBezTo>
                      <a:pt x="13" y="49"/>
                      <a:pt x="12" y="49"/>
                      <a:pt x="12" y="49"/>
                    </a:cubicBezTo>
                    <a:cubicBezTo>
                      <a:pt x="8" y="49"/>
                      <a:pt x="8" y="57"/>
                      <a:pt x="3" y="58"/>
                    </a:cubicBezTo>
                    <a:cubicBezTo>
                      <a:pt x="2" y="58"/>
                      <a:pt x="0" y="57"/>
                      <a:pt x="0" y="58"/>
                    </a:cubicBezTo>
                    <a:cubicBezTo>
                      <a:pt x="0" y="61"/>
                      <a:pt x="1" y="65"/>
                      <a:pt x="4" y="65"/>
                    </a:cubicBezTo>
                    <a:cubicBezTo>
                      <a:pt x="7" y="65"/>
                      <a:pt x="9" y="64"/>
                      <a:pt x="10" y="60"/>
                    </a:cubicBezTo>
                    <a:cubicBezTo>
                      <a:pt x="14" y="60"/>
                      <a:pt x="20" y="57"/>
                      <a:pt x="23" y="55"/>
                    </a:cubicBezTo>
                    <a:cubicBezTo>
                      <a:pt x="24" y="57"/>
                      <a:pt x="24" y="58"/>
                      <a:pt x="28" y="58"/>
                    </a:cubicBezTo>
                    <a:cubicBezTo>
                      <a:pt x="28" y="61"/>
                      <a:pt x="29" y="66"/>
                      <a:pt x="31" y="66"/>
                    </a:cubicBezTo>
                    <a:cubicBezTo>
                      <a:pt x="32" y="66"/>
                      <a:pt x="34" y="66"/>
                      <a:pt x="37" y="66"/>
                    </a:cubicBezTo>
                    <a:cubicBezTo>
                      <a:pt x="36" y="65"/>
                      <a:pt x="35" y="63"/>
                      <a:pt x="35" y="62"/>
                    </a:cubicBezTo>
                    <a:cubicBezTo>
                      <a:pt x="35" y="59"/>
                      <a:pt x="37" y="58"/>
                      <a:pt x="37" y="54"/>
                    </a:cubicBezTo>
                    <a:cubicBezTo>
                      <a:pt x="39" y="54"/>
                      <a:pt x="39" y="54"/>
                      <a:pt x="39" y="54"/>
                    </a:cubicBezTo>
                    <a:cubicBezTo>
                      <a:pt x="39" y="56"/>
                      <a:pt x="40" y="57"/>
                      <a:pt x="41" y="58"/>
                    </a:cubicBezTo>
                    <a:cubicBezTo>
                      <a:pt x="45" y="58"/>
                      <a:pt x="45" y="58"/>
                      <a:pt x="45" y="58"/>
                    </a:cubicBezTo>
                    <a:cubicBezTo>
                      <a:pt x="44" y="57"/>
                      <a:pt x="45" y="55"/>
                      <a:pt x="45" y="54"/>
                    </a:cubicBezTo>
                    <a:cubicBezTo>
                      <a:pt x="45" y="54"/>
                      <a:pt x="46" y="54"/>
                      <a:pt x="48" y="54"/>
                    </a:cubicBezTo>
                    <a:cubicBezTo>
                      <a:pt x="49" y="54"/>
                      <a:pt x="50" y="57"/>
                      <a:pt x="51" y="58"/>
                    </a:cubicBezTo>
                    <a:cubicBezTo>
                      <a:pt x="52" y="55"/>
                      <a:pt x="52" y="56"/>
                      <a:pt x="52" y="5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9" name="Freeform 411"/>
              <p:cNvSpPr>
                <a:spLocks/>
              </p:cNvSpPr>
              <p:nvPr/>
            </p:nvSpPr>
            <p:spPr bwMode="auto">
              <a:xfrm>
                <a:off x="3913" y="1761"/>
                <a:ext cx="26" cy="14"/>
              </a:xfrm>
              <a:custGeom>
                <a:avLst/>
                <a:gdLst>
                  <a:gd name="T0" fmla="*/ 8 w 11"/>
                  <a:gd name="T1" fmla="*/ 6 h 6"/>
                  <a:gd name="T2" fmla="*/ 3 w 11"/>
                  <a:gd name="T3" fmla="*/ 6 h 6"/>
                  <a:gd name="T4" fmla="*/ 0 w 11"/>
                  <a:gd name="T5" fmla="*/ 3 h 6"/>
                  <a:gd name="T6" fmla="*/ 3 w 11"/>
                  <a:gd name="T7" fmla="*/ 0 h 6"/>
                  <a:gd name="T8" fmla="*/ 8 w 11"/>
                  <a:gd name="T9" fmla="*/ 0 h 6"/>
                  <a:gd name="T10" fmla="*/ 11 w 11"/>
                  <a:gd name="T11" fmla="*/ 3 h 6"/>
                  <a:gd name="T12" fmla="*/ 8 w 11"/>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 h="6">
                    <a:moveTo>
                      <a:pt x="8" y="6"/>
                    </a:moveTo>
                    <a:cubicBezTo>
                      <a:pt x="3" y="6"/>
                      <a:pt x="3" y="6"/>
                      <a:pt x="3" y="6"/>
                    </a:cubicBezTo>
                    <a:cubicBezTo>
                      <a:pt x="1" y="6"/>
                      <a:pt x="0" y="4"/>
                      <a:pt x="0" y="3"/>
                    </a:cubicBezTo>
                    <a:cubicBezTo>
                      <a:pt x="0" y="1"/>
                      <a:pt x="1" y="0"/>
                      <a:pt x="3" y="0"/>
                    </a:cubicBezTo>
                    <a:cubicBezTo>
                      <a:pt x="8" y="0"/>
                      <a:pt x="8" y="0"/>
                      <a:pt x="8" y="0"/>
                    </a:cubicBezTo>
                    <a:cubicBezTo>
                      <a:pt x="10" y="0"/>
                      <a:pt x="11" y="1"/>
                      <a:pt x="11" y="3"/>
                    </a:cubicBezTo>
                    <a:cubicBezTo>
                      <a:pt x="11" y="4"/>
                      <a:pt x="10" y="6"/>
                      <a:pt x="8"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0" name="Freeform 414"/>
              <p:cNvSpPr>
                <a:spLocks/>
              </p:cNvSpPr>
              <p:nvPr/>
            </p:nvSpPr>
            <p:spPr bwMode="auto">
              <a:xfrm>
                <a:off x="2219" y="2746"/>
                <a:ext cx="215" cy="217"/>
              </a:xfrm>
              <a:custGeom>
                <a:avLst/>
                <a:gdLst>
                  <a:gd name="T0" fmla="*/ 68 w 91"/>
                  <a:gd name="T1" fmla="*/ 55 h 92"/>
                  <a:gd name="T2" fmla="*/ 68 w 91"/>
                  <a:gd name="T3" fmla="*/ 37 h 92"/>
                  <a:gd name="T4" fmla="*/ 87 w 91"/>
                  <a:gd name="T5" fmla="*/ 42 h 92"/>
                  <a:gd name="T6" fmla="*/ 88 w 91"/>
                  <a:gd name="T7" fmla="*/ 35 h 92"/>
                  <a:gd name="T8" fmla="*/ 84 w 91"/>
                  <a:gd name="T9" fmla="*/ 28 h 92"/>
                  <a:gd name="T10" fmla="*/ 81 w 91"/>
                  <a:gd name="T11" fmla="*/ 22 h 92"/>
                  <a:gd name="T12" fmla="*/ 76 w 91"/>
                  <a:gd name="T13" fmla="*/ 15 h 92"/>
                  <a:gd name="T14" fmla="*/ 70 w 91"/>
                  <a:gd name="T15" fmla="*/ 13 h 92"/>
                  <a:gd name="T16" fmla="*/ 49 w 91"/>
                  <a:gd name="T17" fmla="*/ 40 h 92"/>
                  <a:gd name="T18" fmla="*/ 62 w 91"/>
                  <a:gd name="T19" fmla="*/ 8 h 92"/>
                  <a:gd name="T20" fmla="*/ 57 w 91"/>
                  <a:gd name="T21" fmla="*/ 4 h 92"/>
                  <a:gd name="T22" fmla="*/ 49 w 91"/>
                  <a:gd name="T23" fmla="*/ 3 h 92"/>
                  <a:gd name="T24" fmla="*/ 42 w 91"/>
                  <a:gd name="T25" fmla="*/ 3 h 92"/>
                  <a:gd name="T26" fmla="*/ 34 w 91"/>
                  <a:gd name="T27" fmla="*/ 4 h 92"/>
                  <a:gd name="T28" fmla="*/ 29 w 91"/>
                  <a:gd name="T29" fmla="*/ 8 h 92"/>
                  <a:gd name="T30" fmla="*/ 42 w 91"/>
                  <a:gd name="T31" fmla="*/ 40 h 92"/>
                  <a:gd name="T32" fmla="*/ 21 w 91"/>
                  <a:gd name="T33" fmla="*/ 13 h 92"/>
                  <a:gd name="T34" fmla="*/ 15 w 91"/>
                  <a:gd name="T35" fmla="*/ 15 h 92"/>
                  <a:gd name="T36" fmla="*/ 10 w 91"/>
                  <a:gd name="T37" fmla="*/ 22 h 92"/>
                  <a:gd name="T38" fmla="*/ 7 w 91"/>
                  <a:gd name="T39" fmla="*/ 28 h 92"/>
                  <a:gd name="T40" fmla="*/ 3 w 91"/>
                  <a:gd name="T41" fmla="*/ 35 h 92"/>
                  <a:gd name="T42" fmla="*/ 4 w 91"/>
                  <a:gd name="T43" fmla="*/ 42 h 92"/>
                  <a:gd name="T44" fmla="*/ 23 w 91"/>
                  <a:gd name="T45" fmla="*/ 37 h 92"/>
                  <a:gd name="T46" fmla="*/ 23 w 91"/>
                  <a:gd name="T47" fmla="*/ 55 h 92"/>
                  <a:gd name="T48" fmla="*/ 0 w 91"/>
                  <a:gd name="T49" fmla="*/ 53 h 92"/>
                  <a:gd name="T50" fmla="*/ 14 w 91"/>
                  <a:gd name="T51" fmla="*/ 60 h 92"/>
                  <a:gd name="T52" fmla="*/ 6 w 91"/>
                  <a:gd name="T53" fmla="*/ 69 h 92"/>
                  <a:gd name="T54" fmla="*/ 10 w 91"/>
                  <a:gd name="T55" fmla="*/ 70 h 92"/>
                  <a:gd name="T56" fmla="*/ 15 w 91"/>
                  <a:gd name="T57" fmla="*/ 78 h 92"/>
                  <a:gd name="T58" fmla="*/ 18 w 91"/>
                  <a:gd name="T59" fmla="*/ 82 h 92"/>
                  <a:gd name="T60" fmla="*/ 26 w 91"/>
                  <a:gd name="T61" fmla="*/ 61 h 92"/>
                  <a:gd name="T62" fmla="*/ 42 w 91"/>
                  <a:gd name="T63" fmla="*/ 71 h 92"/>
                  <a:gd name="T64" fmla="*/ 29 w 91"/>
                  <a:gd name="T65" fmla="*/ 88 h 92"/>
                  <a:gd name="T66" fmla="*/ 34 w 91"/>
                  <a:gd name="T67" fmla="*/ 88 h 92"/>
                  <a:gd name="T68" fmla="*/ 42 w 91"/>
                  <a:gd name="T69" fmla="*/ 89 h 92"/>
                  <a:gd name="T70" fmla="*/ 49 w 91"/>
                  <a:gd name="T71" fmla="*/ 89 h 92"/>
                  <a:gd name="T72" fmla="*/ 57 w 91"/>
                  <a:gd name="T73" fmla="*/ 88 h 92"/>
                  <a:gd name="T74" fmla="*/ 62 w 91"/>
                  <a:gd name="T75" fmla="*/ 88 h 92"/>
                  <a:gd name="T76" fmla="*/ 49 w 91"/>
                  <a:gd name="T77" fmla="*/ 71 h 92"/>
                  <a:gd name="T78" fmla="*/ 65 w 91"/>
                  <a:gd name="T79" fmla="*/ 61 h 92"/>
                  <a:gd name="T80" fmla="*/ 73 w 91"/>
                  <a:gd name="T81" fmla="*/ 82 h 92"/>
                  <a:gd name="T82" fmla="*/ 76 w 91"/>
                  <a:gd name="T83" fmla="*/ 78 h 92"/>
                  <a:gd name="T84" fmla="*/ 81 w 91"/>
                  <a:gd name="T85" fmla="*/ 70 h 92"/>
                  <a:gd name="T86" fmla="*/ 85 w 91"/>
                  <a:gd name="T87" fmla="*/ 69 h 92"/>
                  <a:gd name="T88" fmla="*/ 76 w 91"/>
                  <a:gd name="T89" fmla="*/ 60 h 92"/>
                  <a:gd name="T90" fmla="*/ 90 w 91"/>
                  <a:gd name="T91" fmla="*/ 5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92">
                    <a:moveTo>
                      <a:pt x="86" y="51"/>
                    </a:moveTo>
                    <a:cubicBezTo>
                      <a:pt x="68" y="55"/>
                      <a:pt x="68" y="55"/>
                      <a:pt x="68" y="55"/>
                    </a:cubicBezTo>
                    <a:cubicBezTo>
                      <a:pt x="52" y="46"/>
                      <a:pt x="52" y="46"/>
                      <a:pt x="52" y="46"/>
                    </a:cubicBezTo>
                    <a:cubicBezTo>
                      <a:pt x="68" y="37"/>
                      <a:pt x="68" y="37"/>
                      <a:pt x="68" y="37"/>
                    </a:cubicBezTo>
                    <a:cubicBezTo>
                      <a:pt x="86" y="42"/>
                      <a:pt x="86" y="42"/>
                      <a:pt x="86" y="42"/>
                    </a:cubicBezTo>
                    <a:cubicBezTo>
                      <a:pt x="87" y="42"/>
                      <a:pt x="87" y="42"/>
                      <a:pt x="87" y="42"/>
                    </a:cubicBezTo>
                    <a:cubicBezTo>
                      <a:pt x="89" y="42"/>
                      <a:pt x="90" y="41"/>
                      <a:pt x="90" y="39"/>
                    </a:cubicBezTo>
                    <a:cubicBezTo>
                      <a:pt x="91" y="37"/>
                      <a:pt x="90" y="36"/>
                      <a:pt x="88" y="35"/>
                    </a:cubicBezTo>
                    <a:cubicBezTo>
                      <a:pt x="76" y="32"/>
                      <a:pt x="76" y="32"/>
                      <a:pt x="76" y="32"/>
                    </a:cubicBezTo>
                    <a:cubicBezTo>
                      <a:pt x="84" y="28"/>
                      <a:pt x="84" y="28"/>
                      <a:pt x="84" y="28"/>
                    </a:cubicBezTo>
                    <a:cubicBezTo>
                      <a:pt x="86" y="27"/>
                      <a:pt x="86" y="25"/>
                      <a:pt x="85" y="23"/>
                    </a:cubicBezTo>
                    <a:cubicBezTo>
                      <a:pt x="84" y="21"/>
                      <a:pt x="82" y="21"/>
                      <a:pt x="81" y="22"/>
                    </a:cubicBezTo>
                    <a:cubicBezTo>
                      <a:pt x="73" y="26"/>
                      <a:pt x="73" y="26"/>
                      <a:pt x="73" y="26"/>
                    </a:cubicBezTo>
                    <a:cubicBezTo>
                      <a:pt x="76" y="15"/>
                      <a:pt x="76" y="15"/>
                      <a:pt x="76" y="15"/>
                    </a:cubicBezTo>
                    <a:cubicBezTo>
                      <a:pt x="77" y="13"/>
                      <a:pt x="76" y="11"/>
                      <a:pt x="74" y="11"/>
                    </a:cubicBezTo>
                    <a:cubicBezTo>
                      <a:pt x="72" y="10"/>
                      <a:pt x="70" y="11"/>
                      <a:pt x="70" y="13"/>
                    </a:cubicBezTo>
                    <a:cubicBezTo>
                      <a:pt x="65" y="31"/>
                      <a:pt x="65" y="31"/>
                      <a:pt x="65" y="31"/>
                    </a:cubicBezTo>
                    <a:cubicBezTo>
                      <a:pt x="49" y="40"/>
                      <a:pt x="49" y="40"/>
                      <a:pt x="49" y="40"/>
                    </a:cubicBezTo>
                    <a:cubicBezTo>
                      <a:pt x="49" y="22"/>
                      <a:pt x="49" y="22"/>
                      <a:pt x="49" y="22"/>
                    </a:cubicBezTo>
                    <a:cubicBezTo>
                      <a:pt x="62" y="8"/>
                      <a:pt x="62" y="8"/>
                      <a:pt x="62" y="8"/>
                    </a:cubicBezTo>
                    <a:cubicBezTo>
                      <a:pt x="63" y="7"/>
                      <a:pt x="63" y="5"/>
                      <a:pt x="62" y="4"/>
                    </a:cubicBezTo>
                    <a:cubicBezTo>
                      <a:pt x="61" y="2"/>
                      <a:pt x="58" y="2"/>
                      <a:pt x="57" y="4"/>
                    </a:cubicBezTo>
                    <a:cubicBezTo>
                      <a:pt x="49" y="12"/>
                      <a:pt x="49" y="12"/>
                      <a:pt x="49" y="12"/>
                    </a:cubicBezTo>
                    <a:cubicBezTo>
                      <a:pt x="49" y="3"/>
                      <a:pt x="49" y="3"/>
                      <a:pt x="49" y="3"/>
                    </a:cubicBezTo>
                    <a:cubicBezTo>
                      <a:pt x="49" y="2"/>
                      <a:pt x="47" y="0"/>
                      <a:pt x="45" y="0"/>
                    </a:cubicBezTo>
                    <a:cubicBezTo>
                      <a:pt x="44" y="0"/>
                      <a:pt x="42" y="2"/>
                      <a:pt x="42" y="3"/>
                    </a:cubicBezTo>
                    <a:cubicBezTo>
                      <a:pt x="42" y="12"/>
                      <a:pt x="42" y="12"/>
                      <a:pt x="42" y="12"/>
                    </a:cubicBezTo>
                    <a:cubicBezTo>
                      <a:pt x="34" y="4"/>
                      <a:pt x="34" y="4"/>
                      <a:pt x="34" y="4"/>
                    </a:cubicBezTo>
                    <a:cubicBezTo>
                      <a:pt x="32" y="2"/>
                      <a:pt x="30" y="2"/>
                      <a:pt x="29" y="4"/>
                    </a:cubicBezTo>
                    <a:cubicBezTo>
                      <a:pt x="28" y="5"/>
                      <a:pt x="28" y="7"/>
                      <a:pt x="29" y="8"/>
                    </a:cubicBezTo>
                    <a:cubicBezTo>
                      <a:pt x="42" y="22"/>
                      <a:pt x="42" y="22"/>
                      <a:pt x="42" y="22"/>
                    </a:cubicBezTo>
                    <a:cubicBezTo>
                      <a:pt x="42" y="40"/>
                      <a:pt x="42" y="40"/>
                      <a:pt x="42" y="40"/>
                    </a:cubicBezTo>
                    <a:cubicBezTo>
                      <a:pt x="26" y="31"/>
                      <a:pt x="26" y="31"/>
                      <a:pt x="26" y="31"/>
                    </a:cubicBezTo>
                    <a:cubicBezTo>
                      <a:pt x="21" y="13"/>
                      <a:pt x="21" y="13"/>
                      <a:pt x="21" y="13"/>
                    </a:cubicBezTo>
                    <a:cubicBezTo>
                      <a:pt x="21" y="11"/>
                      <a:pt x="19" y="10"/>
                      <a:pt x="17" y="11"/>
                    </a:cubicBezTo>
                    <a:cubicBezTo>
                      <a:pt x="15" y="11"/>
                      <a:pt x="14" y="13"/>
                      <a:pt x="15" y="15"/>
                    </a:cubicBezTo>
                    <a:cubicBezTo>
                      <a:pt x="18" y="26"/>
                      <a:pt x="18" y="26"/>
                      <a:pt x="18" y="26"/>
                    </a:cubicBezTo>
                    <a:cubicBezTo>
                      <a:pt x="10" y="22"/>
                      <a:pt x="10" y="22"/>
                      <a:pt x="10" y="22"/>
                    </a:cubicBezTo>
                    <a:cubicBezTo>
                      <a:pt x="9" y="21"/>
                      <a:pt x="6" y="21"/>
                      <a:pt x="6" y="23"/>
                    </a:cubicBezTo>
                    <a:cubicBezTo>
                      <a:pt x="5" y="25"/>
                      <a:pt x="5" y="27"/>
                      <a:pt x="7" y="28"/>
                    </a:cubicBezTo>
                    <a:cubicBezTo>
                      <a:pt x="14" y="32"/>
                      <a:pt x="14" y="32"/>
                      <a:pt x="14" y="32"/>
                    </a:cubicBezTo>
                    <a:cubicBezTo>
                      <a:pt x="3" y="35"/>
                      <a:pt x="3" y="35"/>
                      <a:pt x="3" y="35"/>
                    </a:cubicBezTo>
                    <a:cubicBezTo>
                      <a:pt x="1" y="36"/>
                      <a:pt x="0" y="37"/>
                      <a:pt x="0" y="39"/>
                    </a:cubicBezTo>
                    <a:cubicBezTo>
                      <a:pt x="1" y="41"/>
                      <a:pt x="2" y="42"/>
                      <a:pt x="4" y="42"/>
                    </a:cubicBezTo>
                    <a:cubicBezTo>
                      <a:pt x="4" y="42"/>
                      <a:pt x="4" y="42"/>
                      <a:pt x="5" y="42"/>
                    </a:cubicBezTo>
                    <a:cubicBezTo>
                      <a:pt x="23" y="37"/>
                      <a:pt x="23" y="37"/>
                      <a:pt x="23" y="37"/>
                    </a:cubicBezTo>
                    <a:cubicBezTo>
                      <a:pt x="39" y="46"/>
                      <a:pt x="39" y="46"/>
                      <a:pt x="39" y="46"/>
                    </a:cubicBezTo>
                    <a:cubicBezTo>
                      <a:pt x="23" y="55"/>
                      <a:pt x="23" y="55"/>
                      <a:pt x="23" y="55"/>
                    </a:cubicBezTo>
                    <a:cubicBezTo>
                      <a:pt x="5" y="51"/>
                      <a:pt x="5" y="51"/>
                      <a:pt x="5" y="51"/>
                    </a:cubicBezTo>
                    <a:cubicBezTo>
                      <a:pt x="3" y="50"/>
                      <a:pt x="1" y="51"/>
                      <a:pt x="0" y="53"/>
                    </a:cubicBezTo>
                    <a:cubicBezTo>
                      <a:pt x="0" y="55"/>
                      <a:pt x="1" y="57"/>
                      <a:pt x="3" y="57"/>
                    </a:cubicBezTo>
                    <a:cubicBezTo>
                      <a:pt x="14" y="60"/>
                      <a:pt x="14" y="60"/>
                      <a:pt x="14" y="60"/>
                    </a:cubicBezTo>
                    <a:cubicBezTo>
                      <a:pt x="7" y="65"/>
                      <a:pt x="7" y="65"/>
                      <a:pt x="7" y="65"/>
                    </a:cubicBezTo>
                    <a:cubicBezTo>
                      <a:pt x="5" y="65"/>
                      <a:pt x="5" y="68"/>
                      <a:pt x="6" y="69"/>
                    </a:cubicBezTo>
                    <a:cubicBezTo>
                      <a:pt x="6" y="70"/>
                      <a:pt x="7" y="71"/>
                      <a:pt x="8" y="71"/>
                    </a:cubicBezTo>
                    <a:cubicBezTo>
                      <a:pt x="9" y="71"/>
                      <a:pt x="10" y="71"/>
                      <a:pt x="10" y="70"/>
                    </a:cubicBezTo>
                    <a:cubicBezTo>
                      <a:pt x="18" y="66"/>
                      <a:pt x="18" y="66"/>
                      <a:pt x="18" y="66"/>
                    </a:cubicBezTo>
                    <a:cubicBezTo>
                      <a:pt x="15" y="78"/>
                      <a:pt x="15" y="78"/>
                      <a:pt x="15" y="78"/>
                    </a:cubicBezTo>
                    <a:cubicBezTo>
                      <a:pt x="14" y="79"/>
                      <a:pt x="15" y="81"/>
                      <a:pt x="17" y="82"/>
                    </a:cubicBezTo>
                    <a:cubicBezTo>
                      <a:pt x="17" y="82"/>
                      <a:pt x="18" y="82"/>
                      <a:pt x="18" y="82"/>
                    </a:cubicBezTo>
                    <a:cubicBezTo>
                      <a:pt x="19" y="82"/>
                      <a:pt x="21" y="81"/>
                      <a:pt x="21" y="79"/>
                    </a:cubicBezTo>
                    <a:cubicBezTo>
                      <a:pt x="26" y="61"/>
                      <a:pt x="26" y="61"/>
                      <a:pt x="26" y="61"/>
                    </a:cubicBezTo>
                    <a:cubicBezTo>
                      <a:pt x="42" y="52"/>
                      <a:pt x="42" y="52"/>
                      <a:pt x="42" y="52"/>
                    </a:cubicBezTo>
                    <a:cubicBezTo>
                      <a:pt x="42" y="71"/>
                      <a:pt x="42" y="71"/>
                      <a:pt x="42" y="71"/>
                    </a:cubicBezTo>
                    <a:cubicBezTo>
                      <a:pt x="29" y="84"/>
                      <a:pt x="29" y="84"/>
                      <a:pt x="29" y="84"/>
                    </a:cubicBezTo>
                    <a:cubicBezTo>
                      <a:pt x="28" y="85"/>
                      <a:pt x="28" y="87"/>
                      <a:pt x="29" y="88"/>
                    </a:cubicBezTo>
                    <a:cubicBezTo>
                      <a:pt x="30" y="89"/>
                      <a:pt x="30" y="89"/>
                      <a:pt x="31" y="89"/>
                    </a:cubicBezTo>
                    <a:cubicBezTo>
                      <a:pt x="32" y="89"/>
                      <a:pt x="33" y="89"/>
                      <a:pt x="34" y="88"/>
                    </a:cubicBezTo>
                    <a:cubicBezTo>
                      <a:pt x="42" y="80"/>
                      <a:pt x="42" y="80"/>
                      <a:pt x="42" y="80"/>
                    </a:cubicBezTo>
                    <a:cubicBezTo>
                      <a:pt x="42" y="89"/>
                      <a:pt x="42" y="89"/>
                      <a:pt x="42" y="89"/>
                    </a:cubicBezTo>
                    <a:cubicBezTo>
                      <a:pt x="42" y="91"/>
                      <a:pt x="44" y="92"/>
                      <a:pt x="45" y="92"/>
                    </a:cubicBezTo>
                    <a:cubicBezTo>
                      <a:pt x="47" y="92"/>
                      <a:pt x="49" y="91"/>
                      <a:pt x="49" y="89"/>
                    </a:cubicBezTo>
                    <a:cubicBezTo>
                      <a:pt x="49" y="80"/>
                      <a:pt x="49" y="80"/>
                      <a:pt x="49" y="80"/>
                    </a:cubicBezTo>
                    <a:cubicBezTo>
                      <a:pt x="57" y="88"/>
                      <a:pt x="57" y="88"/>
                      <a:pt x="57" y="88"/>
                    </a:cubicBezTo>
                    <a:cubicBezTo>
                      <a:pt x="58" y="89"/>
                      <a:pt x="59" y="89"/>
                      <a:pt x="60" y="89"/>
                    </a:cubicBezTo>
                    <a:cubicBezTo>
                      <a:pt x="60" y="89"/>
                      <a:pt x="61" y="89"/>
                      <a:pt x="62" y="88"/>
                    </a:cubicBezTo>
                    <a:cubicBezTo>
                      <a:pt x="63" y="87"/>
                      <a:pt x="63" y="85"/>
                      <a:pt x="62" y="84"/>
                    </a:cubicBezTo>
                    <a:cubicBezTo>
                      <a:pt x="49" y="71"/>
                      <a:pt x="49" y="71"/>
                      <a:pt x="49" y="71"/>
                    </a:cubicBezTo>
                    <a:cubicBezTo>
                      <a:pt x="49" y="52"/>
                      <a:pt x="49" y="52"/>
                      <a:pt x="49" y="52"/>
                    </a:cubicBezTo>
                    <a:cubicBezTo>
                      <a:pt x="65" y="61"/>
                      <a:pt x="65" y="61"/>
                      <a:pt x="65" y="61"/>
                    </a:cubicBezTo>
                    <a:cubicBezTo>
                      <a:pt x="70" y="79"/>
                      <a:pt x="70" y="79"/>
                      <a:pt x="70" y="79"/>
                    </a:cubicBezTo>
                    <a:cubicBezTo>
                      <a:pt x="70" y="81"/>
                      <a:pt x="72" y="82"/>
                      <a:pt x="73" y="82"/>
                    </a:cubicBezTo>
                    <a:cubicBezTo>
                      <a:pt x="73" y="82"/>
                      <a:pt x="74" y="82"/>
                      <a:pt x="74" y="82"/>
                    </a:cubicBezTo>
                    <a:cubicBezTo>
                      <a:pt x="76" y="81"/>
                      <a:pt x="77" y="79"/>
                      <a:pt x="76" y="78"/>
                    </a:cubicBezTo>
                    <a:cubicBezTo>
                      <a:pt x="73" y="66"/>
                      <a:pt x="73" y="66"/>
                      <a:pt x="73" y="66"/>
                    </a:cubicBezTo>
                    <a:cubicBezTo>
                      <a:pt x="81" y="70"/>
                      <a:pt x="81" y="70"/>
                      <a:pt x="81" y="70"/>
                    </a:cubicBezTo>
                    <a:cubicBezTo>
                      <a:pt x="81" y="71"/>
                      <a:pt x="82" y="71"/>
                      <a:pt x="82" y="71"/>
                    </a:cubicBezTo>
                    <a:cubicBezTo>
                      <a:pt x="84" y="71"/>
                      <a:pt x="85" y="70"/>
                      <a:pt x="85" y="69"/>
                    </a:cubicBezTo>
                    <a:cubicBezTo>
                      <a:pt x="86" y="68"/>
                      <a:pt x="86" y="65"/>
                      <a:pt x="84" y="65"/>
                    </a:cubicBezTo>
                    <a:cubicBezTo>
                      <a:pt x="76" y="60"/>
                      <a:pt x="76" y="60"/>
                      <a:pt x="76" y="60"/>
                    </a:cubicBezTo>
                    <a:cubicBezTo>
                      <a:pt x="88" y="57"/>
                      <a:pt x="88" y="57"/>
                      <a:pt x="88" y="57"/>
                    </a:cubicBezTo>
                    <a:cubicBezTo>
                      <a:pt x="90" y="57"/>
                      <a:pt x="91" y="55"/>
                      <a:pt x="90" y="53"/>
                    </a:cubicBezTo>
                    <a:cubicBezTo>
                      <a:pt x="90" y="51"/>
                      <a:pt x="88" y="50"/>
                      <a:pt x="86" y="5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1" name="Freeform 427"/>
              <p:cNvSpPr>
                <a:spLocks/>
              </p:cNvSpPr>
              <p:nvPr/>
            </p:nvSpPr>
            <p:spPr bwMode="auto">
              <a:xfrm>
                <a:off x="2373" y="1860"/>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1"/>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2" name="Freeform 428"/>
              <p:cNvSpPr>
                <a:spLocks/>
              </p:cNvSpPr>
              <p:nvPr/>
            </p:nvSpPr>
            <p:spPr bwMode="auto">
              <a:xfrm>
                <a:off x="2384" y="1839"/>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3" name="Freeform 429"/>
              <p:cNvSpPr>
                <a:spLocks/>
              </p:cNvSpPr>
              <p:nvPr/>
            </p:nvSpPr>
            <p:spPr bwMode="auto">
              <a:xfrm>
                <a:off x="2396" y="1817"/>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4" name="Freeform 431"/>
              <p:cNvSpPr>
                <a:spLocks/>
              </p:cNvSpPr>
              <p:nvPr/>
            </p:nvSpPr>
            <p:spPr bwMode="auto">
              <a:xfrm>
                <a:off x="2418" y="1860"/>
                <a:ext cx="18"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1"/>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5" name="Freeform 432"/>
              <p:cNvSpPr>
                <a:spLocks/>
              </p:cNvSpPr>
              <p:nvPr/>
            </p:nvSpPr>
            <p:spPr bwMode="auto">
              <a:xfrm>
                <a:off x="2429" y="1839"/>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7" y="7"/>
                      <a:pt x="4" y="8"/>
                      <a:pt x="3" y="7"/>
                    </a:cubicBezTo>
                    <a:cubicBezTo>
                      <a:pt x="1" y="6"/>
                      <a:pt x="0" y="4"/>
                      <a:pt x="1" y="2"/>
                    </a:cubicBezTo>
                    <a:cubicBezTo>
                      <a:pt x="2" y="0"/>
                      <a:pt x="5"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6" name="Freeform 433"/>
              <p:cNvSpPr>
                <a:spLocks/>
              </p:cNvSpPr>
              <p:nvPr/>
            </p:nvSpPr>
            <p:spPr bwMode="auto">
              <a:xfrm>
                <a:off x="2444" y="1817"/>
                <a:ext cx="18" cy="19"/>
              </a:xfrm>
              <a:custGeom>
                <a:avLst/>
                <a:gdLst>
                  <a:gd name="T0" fmla="*/ 7 w 8"/>
                  <a:gd name="T1" fmla="*/ 6 h 8"/>
                  <a:gd name="T2" fmla="*/ 2 w 8"/>
                  <a:gd name="T3" fmla="*/ 7 h 8"/>
                  <a:gd name="T4" fmla="*/ 1 w 8"/>
                  <a:gd name="T5" fmla="*/ 2 h 8"/>
                  <a:gd name="T6" fmla="*/ 5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5"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7" name="Freeform 434"/>
              <p:cNvSpPr>
                <a:spLocks/>
              </p:cNvSpPr>
              <p:nvPr/>
            </p:nvSpPr>
            <p:spPr bwMode="auto">
              <a:xfrm>
                <a:off x="2500" y="1796"/>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8" name="Freeform 437"/>
              <p:cNvSpPr>
                <a:spLocks/>
              </p:cNvSpPr>
              <p:nvPr/>
            </p:nvSpPr>
            <p:spPr bwMode="auto">
              <a:xfrm>
                <a:off x="2488" y="1817"/>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9" name="Freeform 442"/>
              <p:cNvSpPr>
                <a:spLocks noEditPoints="1"/>
              </p:cNvSpPr>
              <p:nvPr/>
            </p:nvSpPr>
            <p:spPr bwMode="auto">
              <a:xfrm>
                <a:off x="1825" y="1073"/>
                <a:ext cx="82" cy="83"/>
              </a:xfrm>
              <a:custGeom>
                <a:avLst/>
                <a:gdLst>
                  <a:gd name="T0" fmla="*/ 17 w 35"/>
                  <a:gd name="T1" fmla="*/ 0 h 35"/>
                  <a:gd name="T2" fmla="*/ 35 w 35"/>
                  <a:gd name="T3" fmla="*/ 18 h 35"/>
                  <a:gd name="T4" fmla="*/ 17 w 35"/>
                  <a:gd name="T5" fmla="*/ 35 h 35"/>
                  <a:gd name="T6" fmla="*/ 0 w 35"/>
                  <a:gd name="T7" fmla="*/ 18 h 35"/>
                  <a:gd name="T8" fmla="*/ 17 w 35"/>
                  <a:gd name="T9" fmla="*/ 0 h 35"/>
                  <a:gd name="T10" fmla="*/ 17 w 35"/>
                  <a:gd name="T11" fmla="*/ 29 h 35"/>
                  <a:gd name="T12" fmla="*/ 28 w 35"/>
                  <a:gd name="T13" fmla="*/ 18 h 35"/>
                  <a:gd name="T14" fmla="*/ 17 w 35"/>
                  <a:gd name="T15" fmla="*/ 7 h 35"/>
                  <a:gd name="T16" fmla="*/ 7 w 35"/>
                  <a:gd name="T17" fmla="*/ 18 h 35"/>
                  <a:gd name="T18" fmla="*/ 17 w 35"/>
                  <a:gd name="T19"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5">
                    <a:moveTo>
                      <a:pt x="17" y="0"/>
                    </a:moveTo>
                    <a:cubicBezTo>
                      <a:pt x="27" y="0"/>
                      <a:pt x="35" y="8"/>
                      <a:pt x="35" y="18"/>
                    </a:cubicBezTo>
                    <a:cubicBezTo>
                      <a:pt x="35" y="28"/>
                      <a:pt x="27" y="35"/>
                      <a:pt x="17" y="35"/>
                    </a:cubicBezTo>
                    <a:cubicBezTo>
                      <a:pt x="8" y="35"/>
                      <a:pt x="0" y="28"/>
                      <a:pt x="0" y="18"/>
                    </a:cubicBezTo>
                    <a:cubicBezTo>
                      <a:pt x="0" y="8"/>
                      <a:pt x="8" y="0"/>
                      <a:pt x="17" y="0"/>
                    </a:cubicBezTo>
                    <a:close/>
                    <a:moveTo>
                      <a:pt x="17" y="29"/>
                    </a:moveTo>
                    <a:cubicBezTo>
                      <a:pt x="23" y="29"/>
                      <a:pt x="28" y="24"/>
                      <a:pt x="28" y="18"/>
                    </a:cubicBezTo>
                    <a:cubicBezTo>
                      <a:pt x="28" y="12"/>
                      <a:pt x="23" y="7"/>
                      <a:pt x="17" y="7"/>
                    </a:cubicBezTo>
                    <a:cubicBezTo>
                      <a:pt x="11" y="7"/>
                      <a:pt x="7" y="12"/>
                      <a:pt x="7" y="18"/>
                    </a:cubicBezTo>
                    <a:cubicBezTo>
                      <a:pt x="7" y="24"/>
                      <a:pt x="11" y="29"/>
                      <a:pt x="17"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0" name="Freeform 443"/>
              <p:cNvSpPr>
                <a:spLocks/>
              </p:cNvSpPr>
              <p:nvPr/>
            </p:nvSpPr>
            <p:spPr bwMode="auto">
              <a:xfrm>
                <a:off x="1858" y="1014"/>
                <a:ext cx="16" cy="50"/>
              </a:xfrm>
              <a:custGeom>
                <a:avLst/>
                <a:gdLst>
                  <a:gd name="T0" fmla="*/ 7 w 7"/>
                  <a:gd name="T1" fmla="*/ 17 h 21"/>
                  <a:gd name="T2" fmla="*/ 3 w 7"/>
                  <a:gd name="T3" fmla="*/ 21 h 21"/>
                  <a:gd name="T4" fmla="*/ 3 w 7"/>
                  <a:gd name="T5" fmla="*/ 21 h 21"/>
                  <a:gd name="T6" fmla="*/ 0 w 7"/>
                  <a:gd name="T7" fmla="*/ 17 h 21"/>
                  <a:gd name="T8" fmla="*/ 0 w 7"/>
                  <a:gd name="T9" fmla="*/ 4 h 21"/>
                  <a:gd name="T10" fmla="*/ 3 w 7"/>
                  <a:gd name="T11" fmla="*/ 0 h 21"/>
                  <a:gd name="T12" fmla="*/ 3 w 7"/>
                  <a:gd name="T13" fmla="*/ 0 h 21"/>
                  <a:gd name="T14" fmla="*/ 7 w 7"/>
                  <a:gd name="T15" fmla="*/ 4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4"/>
                      <a:pt x="0" y="4"/>
                      <a:pt x="0" y="4"/>
                    </a:cubicBezTo>
                    <a:cubicBezTo>
                      <a:pt x="0" y="1"/>
                      <a:pt x="1" y="0"/>
                      <a:pt x="3" y="0"/>
                    </a:cubicBezTo>
                    <a:cubicBezTo>
                      <a:pt x="3" y="0"/>
                      <a:pt x="3" y="0"/>
                      <a:pt x="3" y="0"/>
                    </a:cubicBezTo>
                    <a:cubicBezTo>
                      <a:pt x="5" y="0"/>
                      <a:pt x="7" y="1"/>
                      <a:pt x="7" y="4"/>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1" name="Freeform 444"/>
              <p:cNvSpPr>
                <a:spLocks/>
              </p:cNvSpPr>
              <p:nvPr/>
            </p:nvSpPr>
            <p:spPr bwMode="auto">
              <a:xfrm>
                <a:off x="1858" y="1168"/>
                <a:ext cx="16" cy="49"/>
              </a:xfrm>
              <a:custGeom>
                <a:avLst/>
                <a:gdLst>
                  <a:gd name="T0" fmla="*/ 7 w 7"/>
                  <a:gd name="T1" fmla="*/ 17 h 21"/>
                  <a:gd name="T2" fmla="*/ 3 w 7"/>
                  <a:gd name="T3" fmla="*/ 21 h 21"/>
                  <a:gd name="T4" fmla="*/ 3 w 7"/>
                  <a:gd name="T5" fmla="*/ 21 h 21"/>
                  <a:gd name="T6" fmla="*/ 0 w 7"/>
                  <a:gd name="T7" fmla="*/ 17 h 21"/>
                  <a:gd name="T8" fmla="*/ 0 w 7"/>
                  <a:gd name="T9" fmla="*/ 3 h 21"/>
                  <a:gd name="T10" fmla="*/ 3 w 7"/>
                  <a:gd name="T11" fmla="*/ 0 h 21"/>
                  <a:gd name="T12" fmla="*/ 3 w 7"/>
                  <a:gd name="T13" fmla="*/ 0 h 21"/>
                  <a:gd name="T14" fmla="*/ 7 w 7"/>
                  <a:gd name="T15" fmla="*/ 3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3"/>
                      <a:pt x="0" y="3"/>
                      <a:pt x="0" y="3"/>
                    </a:cubicBezTo>
                    <a:cubicBezTo>
                      <a:pt x="0" y="1"/>
                      <a:pt x="1" y="0"/>
                      <a:pt x="3" y="0"/>
                    </a:cubicBezTo>
                    <a:cubicBezTo>
                      <a:pt x="3" y="0"/>
                      <a:pt x="3" y="0"/>
                      <a:pt x="3" y="0"/>
                    </a:cubicBezTo>
                    <a:cubicBezTo>
                      <a:pt x="5" y="0"/>
                      <a:pt x="7" y="1"/>
                      <a:pt x="7" y="3"/>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2" name="Freeform 445"/>
              <p:cNvSpPr>
                <a:spLocks/>
              </p:cNvSpPr>
              <p:nvPr/>
            </p:nvSpPr>
            <p:spPr bwMode="auto">
              <a:xfrm>
                <a:off x="1898" y="1040"/>
                <a:ext cx="42" cy="43"/>
              </a:xfrm>
              <a:custGeom>
                <a:avLst/>
                <a:gdLst>
                  <a:gd name="T0" fmla="*/ 7 w 18"/>
                  <a:gd name="T1" fmla="*/ 16 h 18"/>
                  <a:gd name="T2" fmla="*/ 2 w 18"/>
                  <a:gd name="T3" fmla="*/ 16 h 18"/>
                  <a:gd name="T4" fmla="*/ 2 w 18"/>
                  <a:gd name="T5" fmla="*/ 16 h 18"/>
                  <a:gd name="T6" fmla="*/ 2 w 18"/>
                  <a:gd name="T7" fmla="*/ 11 h 18"/>
                  <a:gd name="T8" fmla="*/ 11 w 18"/>
                  <a:gd name="T9" fmla="*/ 1 h 18"/>
                  <a:gd name="T10" fmla="*/ 17 w 18"/>
                  <a:gd name="T11" fmla="*/ 1 h 18"/>
                  <a:gd name="T12" fmla="*/ 17 w 18"/>
                  <a:gd name="T13" fmla="*/ 1 h 18"/>
                  <a:gd name="T14" fmla="*/ 17 w 18"/>
                  <a:gd name="T15" fmla="*/ 7 h 18"/>
                  <a:gd name="T16" fmla="*/ 7 w 18"/>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7" y="16"/>
                    </a:moveTo>
                    <a:cubicBezTo>
                      <a:pt x="6" y="18"/>
                      <a:pt x="3" y="18"/>
                      <a:pt x="2" y="16"/>
                    </a:cubicBezTo>
                    <a:cubicBezTo>
                      <a:pt x="2" y="16"/>
                      <a:pt x="2" y="16"/>
                      <a:pt x="2" y="16"/>
                    </a:cubicBezTo>
                    <a:cubicBezTo>
                      <a:pt x="0" y="15"/>
                      <a:pt x="0" y="13"/>
                      <a:pt x="2" y="11"/>
                    </a:cubicBezTo>
                    <a:cubicBezTo>
                      <a:pt x="11" y="1"/>
                      <a:pt x="11" y="1"/>
                      <a:pt x="11" y="1"/>
                    </a:cubicBezTo>
                    <a:cubicBezTo>
                      <a:pt x="13" y="0"/>
                      <a:pt x="15" y="0"/>
                      <a:pt x="17" y="1"/>
                    </a:cubicBezTo>
                    <a:cubicBezTo>
                      <a:pt x="17" y="1"/>
                      <a:pt x="17" y="1"/>
                      <a:pt x="17" y="1"/>
                    </a:cubicBezTo>
                    <a:cubicBezTo>
                      <a:pt x="18" y="3"/>
                      <a:pt x="18" y="5"/>
                      <a:pt x="17" y="7"/>
                    </a:cubicBezTo>
                    <a:lnTo>
                      <a:pt x="7"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3" name="Freeform 446"/>
              <p:cNvSpPr>
                <a:spLocks/>
              </p:cNvSpPr>
              <p:nvPr/>
            </p:nvSpPr>
            <p:spPr bwMode="auto">
              <a:xfrm>
                <a:off x="1792" y="1149"/>
                <a:ext cx="40" cy="43"/>
              </a:xfrm>
              <a:custGeom>
                <a:avLst/>
                <a:gdLst>
                  <a:gd name="T0" fmla="*/ 6 w 17"/>
                  <a:gd name="T1" fmla="*/ 16 h 18"/>
                  <a:gd name="T2" fmla="*/ 1 w 17"/>
                  <a:gd name="T3" fmla="*/ 16 h 18"/>
                  <a:gd name="T4" fmla="*/ 1 w 17"/>
                  <a:gd name="T5" fmla="*/ 16 h 18"/>
                  <a:gd name="T6" fmla="*/ 1 w 17"/>
                  <a:gd name="T7" fmla="*/ 11 h 18"/>
                  <a:gd name="T8" fmla="*/ 11 w 17"/>
                  <a:gd name="T9" fmla="*/ 1 h 18"/>
                  <a:gd name="T10" fmla="*/ 16 w 17"/>
                  <a:gd name="T11" fmla="*/ 1 h 18"/>
                  <a:gd name="T12" fmla="*/ 16 w 17"/>
                  <a:gd name="T13" fmla="*/ 1 h 18"/>
                  <a:gd name="T14" fmla="*/ 16 w 17"/>
                  <a:gd name="T15" fmla="*/ 7 h 18"/>
                  <a:gd name="T16" fmla="*/ 6 w 17"/>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6" y="16"/>
                    </a:moveTo>
                    <a:cubicBezTo>
                      <a:pt x="5" y="18"/>
                      <a:pt x="3" y="18"/>
                      <a:pt x="1" y="16"/>
                    </a:cubicBezTo>
                    <a:cubicBezTo>
                      <a:pt x="1" y="16"/>
                      <a:pt x="1" y="16"/>
                      <a:pt x="1" y="16"/>
                    </a:cubicBezTo>
                    <a:cubicBezTo>
                      <a:pt x="0" y="15"/>
                      <a:pt x="0" y="12"/>
                      <a:pt x="1" y="11"/>
                    </a:cubicBezTo>
                    <a:cubicBezTo>
                      <a:pt x="11" y="1"/>
                      <a:pt x="11" y="1"/>
                      <a:pt x="11" y="1"/>
                    </a:cubicBezTo>
                    <a:cubicBezTo>
                      <a:pt x="12" y="0"/>
                      <a:pt x="14" y="0"/>
                      <a:pt x="16" y="1"/>
                    </a:cubicBezTo>
                    <a:cubicBezTo>
                      <a:pt x="16" y="1"/>
                      <a:pt x="16" y="1"/>
                      <a:pt x="16" y="1"/>
                    </a:cubicBezTo>
                    <a:cubicBezTo>
                      <a:pt x="17" y="3"/>
                      <a:pt x="17" y="5"/>
                      <a:pt x="16" y="7"/>
                    </a:cubicBezTo>
                    <a:lnTo>
                      <a:pt x="6"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4" name="Freeform 447"/>
              <p:cNvSpPr>
                <a:spLocks/>
              </p:cNvSpPr>
              <p:nvPr/>
            </p:nvSpPr>
            <p:spPr bwMode="auto">
              <a:xfrm>
                <a:off x="1917" y="1106"/>
                <a:ext cx="49" cy="17"/>
              </a:xfrm>
              <a:custGeom>
                <a:avLst/>
                <a:gdLst>
                  <a:gd name="T0" fmla="*/ 4 w 21"/>
                  <a:gd name="T1" fmla="*/ 7 h 7"/>
                  <a:gd name="T2" fmla="*/ 0 w 21"/>
                  <a:gd name="T3" fmla="*/ 4 h 7"/>
                  <a:gd name="T4" fmla="*/ 0 w 21"/>
                  <a:gd name="T5" fmla="*/ 4 h 7"/>
                  <a:gd name="T6" fmla="*/ 4 w 21"/>
                  <a:gd name="T7" fmla="*/ 0 h 7"/>
                  <a:gd name="T8" fmla="*/ 18 w 21"/>
                  <a:gd name="T9" fmla="*/ 0 h 7"/>
                  <a:gd name="T10" fmla="*/ 21 w 21"/>
                  <a:gd name="T11" fmla="*/ 4 h 7"/>
                  <a:gd name="T12" fmla="*/ 21 w 21"/>
                  <a:gd name="T13" fmla="*/ 4 h 7"/>
                  <a:gd name="T14" fmla="*/ 18 w 21"/>
                  <a:gd name="T15" fmla="*/ 7 h 7"/>
                  <a:gd name="T16" fmla="*/ 4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4" y="7"/>
                    </a:moveTo>
                    <a:cubicBezTo>
                      <a:pt x="2" y="7"/>
                      <a:pt x="0" y="6"/>
                      <a:pt x="0" y="4"/>
                    </a:cubicBezTo>
                    <a:cubicBezTo>
                      <a:pt x="0" y="4"/>
                      <a:pt x="0" y="4"/>
                      <a:pt x="0" y="4"/>
                    </a:cubicBezTo>
                    <a:cubicBezTo>
                      <a:pt x="0" y="2"/>
                      <a:pt x="2" y="0"/>
                      <a:pt x="4" y="0"/>
                    </a:cubicBezTo>
                    <a:cubicBezTo>
                      <a:pt x="18" y="0"/>
                      <a:pt x="18" y="0"/>
                      <a:pt x="18" y="0"/>
                    </a:cubicBezTo>
                    <a:cubicBezTo>
                      <a:pt x="20" y="0"/>
                      <a:pt x="21" y="2"/>
                      <a:pt x="21" y="4"/>
                    </a:cubicBezTo>
                    <a:cubicBezTo>
                      <a:pt x="21" y="4"/>
                      <a:pt x="21" y="4"/>
                      <a:pt x="21" y="4"/>
                    </a:cubicBezTo>
                    <a:cubicBezTo>
                      <a:pt x="21" y="6"/>
                      <a:pt x="20" y="7"/>
                      <a:pt x="18" y="7"/>
                    </a:cubicBezTo>
                    <a:lnTo>
                      <a:pt x="4"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5" name="Freeform 448"/>
              <p:cNvSpPr>
                <a:spLocks/>
              </p:cNvSpPr>
              <p:nvPr/>
            </p:nvSpPr>
            <p:spPr bwMode="auto">
              <a:xfrm>
                <a:off x="1766" y="1106"/>
                <a:ext cx="49" cy="17"/>
              </a:xfrm>
              <a:custGeom>
                <a:avLst/>
                <a:gdLst>
                  <a:gd name="T0" fmla="*/ 3 w 21"/>
                  <a:gd name="T1" fmla="*/ 7 h 7"/>
                  <a:gd name="T2" fmla="*/ 0 w 21"/>
                  <a:gd name="T3" fmla="*/ 4 h 7"/>
                  <a:gd name="T4" fmla="*/ 0 w 21"/>
                  <a:gd name="T5" fmla="*/ 4 h 7"/>
                  <a:gd name="T6" fmla="*/ 3 w 21"/>
                  <a:gd name="T7" fmla="*/ 0 h 7"/>
                  <a:gd name="T8" fmla="*/ 17 w 21"/>
                  <a:gd name="T9" fmla="*/ 0 h 7"/>
                  <a:gd name="T10" fmla="*/ 20 w 21"/>
                  <a:gd name="T11" fmla="*/ 4 h 7"/>
                  <a:gd name="T12" fmla="*/ 20 w 21"/>
                  <a:gd name="T13" fmla="*/ 4 h 7"/>
                  <a:gd name="T14" fmla="*/ 17 w 21"/>
                  <a:gd name="T15" fmla="*/ 7 h 7"/>
                  <a:gd name="T16" fmla="*/ 3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3" y="7"/>
                    </a:moveTo>
                    <a:cubicBezTo>
                      <a:pt x="1" y="7"/>
                      <a:pt x="0" y="6"/>
                      <a:pt x="0" y="4"/>
                    </a:cubicBezTo>
                    <a:cubicBezTo>
                      <a:pt x="0" y="4"/>
                      <a:pt x="0" y="4"/>
                      <a:pt x="0" y="4"/>
                    </a:cubicBezTo>
                    <a:cubicBezTo>
                      <a:pt x="0" y="2"/>
                      <a:pt x="1" y="0"/>
                      <a:pt x="3" y="0"/>
                    </a:cubicBezTo>
                    <a:cubicBezTo>
                      <a:pt x="17" y="0"/>
                      <a:pt x="17" y="0"/>
                      <a:pt x="17" y="0"/>
                    </a:cubicBezTo>
                    <a:cubicBezTo>
                      <a:pt x="19" y="0"/>
                      <a:pt x="21" y="2"/>
                      <a:pt x="20" y="4"/>
                    </a:cubicBezTo>
                    <a:cubicBezTo>
                      <a:pt x="20" y="4"/>
                      <a:pt x="20" y="4"/>
                      <a:pt x="20" y="4"/>
                    </a:cubicBezTo>
                    <a:cubicBezTo>
                      <a:pt x="20" y="6"/>
                      <a:pt x="19" y="7"/>
                      <a:pt x="17" y="7"/>
                    </a:cubicBezTo>
                    <a:lnTo>
                      <a:pt x="3"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6" name="Freeform 449"/>
              <p:cNvSpPr>
                <a:spLocks/>
              </p:cNvSpPr>
              <p:nvPr/>
            </p:nvSpPr>
            <p:spPr bwMode="auto">
              <a:xfrm>
                <a:off x="1898" y="1149"/>
                <a:ext cx="42" cy="43"/>
              </a:xfrm>
              <a:custGeom>
                <a:avLst/>
                <a:gdLst>
                  <a:gd name="T0" fmla="*/ 2 w 18"/>
                  <a:gd name="T1" fmla="*/ 7 h 18"/>
                  <a:gd name="T2" fmla="*/ 2 w 18"/>
                  <a:gd name="T3" fmla="*/ 1 h 18"/>
                  <a:gd name="T4" fmla="*/ 2 w 18"/>
                  <a:gd name="T5" fmla="*/ 1 h 18"/>
                  <a:gd name="T6" fmla="*/ 7 w 18"/>
                  <a:gd name="T7" fmla="*/ 1 h 18"/>
                  <a:gd name="T8" fmla="*/ 17 w 18"/>
                  <a:gd name="T9" fmla="*/ 11 h 18"/>
                  <a:gd name="T10" fmla="*/ 17 w 18"/>
                  <a:gd name="T11" fmla="*/ 16 h 18"/>
                  <a:gd name="T12" fmla="*/ 17 w 18"/>
                  <a:gd name="T13" fmla="*/ 16 h 18"/>
                  <a:gd name="T14" fmla="*/ 11 w 18"/>
                  <a:gd name="T15" fmla="*/ 16 h 18"/>
                  <a:gd name="T16" fmla="*/ 2 w 18"/>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2" y="7"/>
                    </a:moveTo>
                    <a:cubicBezTo>
                      <a:pt x="0" y="5"/>
                      <a:pt x="0" y="3"/>
                      <a:pt x="2" y="1"/>
                    </a:cubicBezTo>
                    <a:cubicBezTo>
                      <a:pt x="2" y="1"/>
                      <a:pt x="2" y="1"/>
                      <a:pt x="2" y="1"/>
                    </a:cubicBezTo>
                    <a:cubicBezTo>
                      <a:pt x="3" y="0"/>
                      <a:pt x="6" y="0"/>
                      <a:pt x="7" y="1"/>
                    </a:cubicBezTo>
                    <a:cubicBezTo>
                      <a:pt x="17" y="11"/>
                      <a:pt x="17" y="11"/>
                      <a:pt x="17" y="11"/>
                    </a:cubicBezTo>
                    <a:cubicBezTo>
                      <a:pt x="18" y="12"/>
                      <a:pt x="18" y="15"/>
                      <a:pt x="17" y="16"/>
                    </a:cubicBezTo>
                    <a:cubicBezTo>
                      <a:pt x="17" y="16"/>
                      <a:pt x="17" y="16"/>
                      <a:pt x="17" y="16"/>
                    </a:cubicBezTo>
                    <a:cubicBezTo>
                      <a:pt x="15" y="18"/>
                      <a:pt x="13" y="18"/>
                      <a:pt x="11" y="16"/>
                    </a:cubicBezTo>
                    <a:lnTo>
                      <a:pt x="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7" name="Freeform 450"/>
              <p:cNvSpPr>
                <a:spLocks/>
              </p:cNvSpPr>
              <p:nvPr/>
            </p:nvSpPr>
            <p:spPr bwMode="auto">
              <a:xfrm>
                <a:off x="1792" y="1040"/>
                <a:ext cx="40" cy="43"/>
              </a:xfrm>
              <a:custGeom>
                <a:avLst/>
                <a:gdLst>
                  <a:gd name="T0" fmla="*/ 1 w 17"/>
                  <a:gd name="T1" fmla="*/ 7 h 18"/>
                  <a:gd name="T2" fmla="*/ 1 w 17"/>
                  <a:gd name="T3" fmla="*/ 1 h 18"/>
                  <a:gd name="T4" fmla="*/ 1 w 17"/>
                  <a:gd name="T5" fmla="*/ 1 h 18"/>
                  <a:gd name="T6" fmla="*/ 6 w 17"/>
                  <a:gd name="T7" fmla="*/ 1 h 18"/>
                  <a:gd name="T8" fmla="*/ 16 w 17"/>
                  <a:gd name="T9" fmla="*/ 11 h 18"/>
                  <a:gd name="T10" fmla="*/ 16 w 17"/>
                  <a:gd name="T11" fmla="*/ 16 h 18"/>
                  <a:gd name="T12" fmla="*/ 16 w 17"/>
                  <a:gd name="T13" fmla="*/ 16 h 18"/>
                  <a:gd name="T14" fmla="*/ 11 w 17"/>
                  <a:gd name="T15" fmla="*/ 16 h 18"/>
                  <a:gd name="T16" fmla="*/ 1 w 17"/>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 y="7"/>
                    </a:moveTo>
                    <a:cubicBezTo>
                      <a:pt x="0" y="5"/>
                      <a:pt x="0" y="3"/>
                      <a:pt x="1" y="1"/>
                    </a:cubicBezTo>
                    <a:cubicBezTo>
                      <a:pt x="1" y="1"/>
                      <a:pt x="1" y="1"/>
                      <a:pt x="1" y="1"/>
                    </a:cubicBezTo>
                    <a:cubicBezTo>
                      <a:pt x="3" y="0"/>
                      <a:pt x="5" y="0"/>
                      <a:pt x="6" y="1"/>
                    </a:cubicBezTo>
                    <a:cubicBezTo>
                      <a:pt x="16" y="11"/>
                      <a:pt x="16" y="11"/>
                      <a:pt x="16" y="11"/>
                    </a:cubicBezTo>
                    <a:cubicBezTo>
                      <a:pt x="17" y="13"/>
                      <a:pt x="17" y="15"/>
                      <a:pt x="16" y="16"/>
                    </a:cubicBezTo>
                    <a:cubicBezTo>
                      <a:pt x="16" y="16"/>
                      <a:pt x="16" y="16"/>
                      <a:pt x="16" y="16"/>
                    </a:cubicBezTo>
                    <a:cubicBezTo>
                      <a:pt x="14" y="18"/>
                      <a:pt x="12" y="18"/>
                      <a:pt x="11" y="16"/>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8" name="Freeform 453"/>
              <p:cNvSpPr>
                <a:spLocks/>
              </p:cNvSpPr>
              <p:nvPr/>
            </p:nvSpPr>
            <p:spPr bwMode="auto">
              <a:xfrm>
                <a:off x="5167" y="2313"/>
                <a:ext cx="57" cy="83"/>
              </a:xfrm>
              <a:custGeom>
                <a:avLst/>
                <a:gdLst>
                  <a:gd name="T0" fmla="*/ 2 w 24"/>
                  <a:gd name="T1" fmla="*/ 34 h 35"/>
                  <a:gd name="T2" fmla="*/ 1 w 24"/>
                  <a:gd name="T3" fmla="*/ 29 h 35"/>
                  <a:gd name="T4" fmla="*/ 17 w 24"/>
                  <a:gd name="T5" fmla="*/ 2 h 35"/>
                  <a:gd name="T6" fmla="*/ 21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7" y="0"/>
                      <a:pt x="20" y="0"/>
                      <a:pt x="21"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9" name="Freeform 454"/>
              <p:cNvSpPr>
                <a:spLocks/>
              </p:cNvSpPr>
              <p:nvPr/>
            </p:nvSpPr>
            <p:spPr bwMode="auto">
              <a:xfrm>
                <a:off x="5212" y="2313"/>
                <a:ext cx="57" cy="83"/>
              </a:xfrm>
              <a:custGeom>
                <a:avLst/>
                <a:gdLst>
                  <a:gd name="T0" fmla="*/ 2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0" name="Freeform 455"/>
              <p:cNvSpPr>
                <a:spLocks/>
              </p:cNvSpPr>
              <p:nvPr/>
            </p:nvSpPr>
            <p:spPr bwMode="auto">
              <a:xfrm>
                <a:off x="5257" y="2313"/>
                <a:ext cx="57" cy="83"/>
              </a:xfrm>
              <a:custGeom>
                <a:avLst/>
                <a:gdLst>
                  <a:gd name="T0" fmla="*/ 3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3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3"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7" y="34"/>
                      <a:pt x="4" y="35"/>
                      <a:pt x="3"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1" name="Freeform 456"/>
              <p:cNvSpPr>
                <a:spLocks/>
              </p:cNvSpPr>
              <p:nvPr/>
            </p:nvSpPr>
            <p:spPr bwMode="auto">
              <a:xfrm>
                <a:off x="5153" y="2207"/>
                <a:ext cx="212" cy="149"/>
              </a:xfrm>
              <a:custGeom>
                <a:avLst/>
                <a:gdLst>
                  <a:gd name="T0" fmla="*/ 64 w 90"/>
                  <a:gd name="T1" fmla="*/ 10 h 63"/>
                  <a:gd name="T2" fmla="*/ 63 w 90"/>
                  <a:gd name="T3" fmla="*/ 10 h 63"/>
                  <a:gd name="T4" fmla="*/ 43 w 90"/>
                  <a:gd name="T5" fmla="*/ 0 h 63"/>
                  <a:gd name="T6" fmla="*/ 19 w 90"/>
                  <a:gd name="T7" fmla="*/ 16 h 63"/>
                  <a:gd name="T8" fmla="*/ 0 w 90"/>
                  <a:gd name="T9" fmla="*/ 39 h 63"/>
                  <a:gd name="T10" fmla="*/ 10 w 90"/>
                  <a:gd name="T11" fmla="*/ 58 h 63"/>
                  <a:gd name="T12" fmla="*/ 13 w 90"/>
                  <a:gd name="T13" fmla="*/ 52 h 63"/>
                  <a:gd name="T14" fmla="*/ 7 w 90"/>
                  <a:gd name="T15" fmla="*/ 39 h 63"/>
                  <a:gd name="T16" fmla="*/ 22 w 90"/>
                  <a:gd name="T17" fmla="*/ 23 h 63"/>
                  <a:gd name="T18" fmla="*/ 25 w 90"/>
                  <a:gd name="T19" fmla="*/ 22 h 63"/>
                  <a:gd name="T20" fmla="*/ 25 w 90"/>
                  <a:gd name="T21" fmla="*/ 20 h 63"/>
                  <a:gd name="T22" fmla="*/ 43 w 90"/>
                  <a:gd name="T23" fmla="*/ 7 h 63"/>
                  <a:gd name="T24" fmla="*/ 59 w 90"/>
                  <a:gd name="T25" fmla="*/ 15 h 63"/>
                  <a:gd name="T26" fmla="*/ 60 w 90"/>
                  <a:gd name="T27" fmla="*/ 17 h 63"/>
                  <a:gd name="T28" fmla="*/ 62 w 90"/>
                  <a:gd name="T29" fmla="*/ 17 h 63"/>
                  <a:gd name="T30" fmla="*/ 64 w 90"/>
                  <a:gd name="T31" fmla="*/ 17 h 63"/>
                  <a:gd name="T32" fmla="*/ 83 w 90"/>
                  <a:gd name="T33" fmla="*/ 37 h 63"/>
                  <a:gd name="T34" fmla="*/ 71 w 90"/>
                  <a:gd name="T35" fmla="*/ 54 h 63"/>
                  <a:gd name="T36" fmla="*/ 66 w 90"/>
                  <a:gd name="T37" fmla="*/ 63 h 63"/>
                  <a:gd name="T38" fmla="*/ 90 w 90"/>
                  <a:gd name="T39" fmla="*/ 37 h 63"/>
                  <a:gd name="T40" fmla="*/ 64 w 90"/>
                  <a:gd name="T41" fmla="*/ 1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63">
                    <a:moveTo>
                      <a:pt x="64" y="10"/>
                    </a:moveTo>
                    <a:cubicBezTo>
                      <a:pt x="63" y="10"/>
                      <a:pt x="63" y="10"/>
                      <a:pt x="63" y="10"/>
                    </a:cubicBezTo>
                    <a:cubicBezTo>
                      <a:pt x="58" y="4"/>
                      <a:pt x="51" y="0"/>
                      <a:pt x="43" y="0"/>
                    </a:cubicBezTo>
                    <a:cubicBezTo>
                      <a:pt x="33" y="0"/>
                      <a:pt x="23" y="6"/>
                      <a:pt x="19" y="16"/>
                    </a:cubicBezTo>
                    <a:cubicBezTo>
                      <a:pt x="8" y="18"/>
                      <a:pt x="0" y="28"/>
                      <a:pt x="0" y="39"/>
                    </a:cubicBezTo>
                    <a:cubicBezTo>
                      <a:pt x="0" y="47"/>
                      <a:pt x="4" y="54"/>
                      <a:pt x="10" y="58"/>
                    </a:cubicBezTo>
                    <a:cubicBezTo>
                      <a:pt x="13" y="52"/>
                      <a:pt x="13" y="52"/>
                      <a:pt x="13" y="52"/>
                    </a:cubicBezTo>
                    <a:cubicBezTo>
                      <a:pt x="10" y="49"/>
                      <a:pt x="7" y="45"/>
                      <a:pt x="7" y="39"/>
                    </a:cubicBezTo>
                    <a:cubicBezTo>
                      <a:pt x="7" y="31"/>
                      <a:pt x="14" y="24"/>
                      <a:pt x="22" y="23"/>
                    </a:cubicBezTo>
                    <a:cubicBezTo>
                      <a:pt x="25" y="22"/>
                      <a:pt x="25" y="22"/>
                      <a:pt x="25" y="22"/>
                    </a:cubicBezTo>
                    <a:cubicBezTo>
                      <a:pt x="25" y="20"/>
                      <a:pt x="25" y="20"/>
                      <a:pt x="25" y="20"/>
                    </a:cubicBezTo>
                    <a:cubicBezTo>
                      <a:pt x="28" y="12"/>
                      <a:pt x="35" y="7"/>
                      <a:pt x="43" y="7"/>
                    </a:cubicBezTo>
                    <a:cubicBezTo>
                      <a:pt x="49" y="7"/>
                      <a:pt x="55" y="10"/>
                      <a:pt x="59" y="15"/>
                    </a:cubicBezTo>
                    <a:cubicBezTo>
                      <a:pt x="60" y="17"/>
                      <a:pt x="60" y="17"/>
                      <a:pt x="60" y="17"/>
                    </a:cubicBezTo>
                    <a:cubicBezTo>
                      <a:pt x="62" y="17"/>
                      <a:pt x="62" y="17"/>
                      <a:pt x="62" y="17"/>
                    </a:cubicBezTo>
                    <a:cubicBezTo>
                      <a:pt x="62" y="17"/>
                      <a:pt x="63" y="17"/>
                      <a:pt x="64" y="17"/>
                    </a:cubicBezTo>
                    <a:cubicBezTo>
                      <a:pt x="75" y="17"/>
                      <a:pt x="83" y="28"/>
                      <a:pt x="83" y="37"/>
                    </a:cubicBezTo>
                    <a:cubicBezTo>
                      <a:pt x="83" y="44"/>
                      <a:pt x="78" y="51"/>
                      <a:pt x="71" y="54"/>
                    </a:cubicBezTo>
                    <a:cubicBezTo>
                      <a:pt x="66" y="63"/>
                      <a:pt x="66" y="63"/>
                      <a:pt x="66" y="63"/>
                    </a:cubicBezTo>
                    <a:cubicBezTo>
                      <a:pt x="81" y="61"/>
                      <a:pt x="90" y="49"/>
                      <a:pt x="90" y="37"/>
                    </a:cubicBezTo>
                    <a:cubicBezTo>
                      <a:pt x="90" y="24"/>
                      <a:pt x="79" y="10"/>
                      <a:pt x="6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2" name="Freeform 459"/>
              <p:cNvSpPr>
                <a:spLocks/>
              </p:cNvSpPr>
              <p:nvPr/>
            </p:nvSpPr>
            <p:spPr bwMode="auto">
              <a:xfrm>
                <a:off x="4978" y="969"/>
                <a:ext cx="80" cy="133"/>
              </a:xfrm>
              <a:custGeom>
                <a:avLst/>
                <a:gdLst>
                  <a:gd name="T0" fmla="*/ 24 w 80"/>
                  <a:gd name="T1" fmla="*/ 133 h 133"/>
                  <a:gd name="T2" fmla="*/ 47 w 80"/>
                  <a:gd name="T3" fmla="*/ 71 h 133"/>
                  <a:gd name="T4" fmla="*/ 0 w 80"/>
                  <a:gd name="T5" fmla="*/ 71 h 133"/>
                  <a:gd name="T6" fmla="*/ 47 w 80"/>
                  <a:gd name="T7" fmla="*/ 0 h 133"/>
                  <a:gd name="T8" fmla="*/ 31 w 80"/>
                  <a:gd name="T9" fmla="*/ 55 h 133"/>
                  <a:gd name="T10" fmla="*/ 80 w 80"/>
                  <a:gd name="T11" fmla="*/ 55 h 133"/>
                  <a:gd name="T12" fmla="*/ 24 w 80"/>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80" h="133">
                    <a:moveTo>
                      <a:pt x="24" y="133"/>
                    </a:moveTo>
                    <a:lnTo>
                      <a:pt x="47" y="71"/>
                    </a:lnTo>
                    <a:lnTo>
                      <a:pt x="0" y="71"/>
                    </a:lnTo>
                    <a:lnTo>
                      <a:pt x="47" y="0"/>
                    </a:lnTo>
                    <a:lnTo>
                      <a:pt x="31" y="55"/>
                    </a:lnTo>
                    <a:lnTo>
                      <a:pt x="80" y="55"/>
                    </a:lnTo>
                    <a:lnTo>
                      <a:pt x="24" y="1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3" name="Freeform 460"/>
              <p:cNvSpPr>
                <a:spLocks/>
              </p:cNvSpPr>
              <p:nvPr/>
            </p:nvSpPr>
            <p:spPr bwMode="auto">
              <a:xfrm>
                <a:off x="4919" y="892"/>
                <a:ext cx="210" cy="151"/>
              </a:xfrm>
              <a:custGeom>
                <a:avLst/>
                <a:gdLst>
                  <a:gd name="T0" fmla="*/ 63 w 89"/>
                  <a:gd name="T1" fmla="*/ 10 h 64"/>
                  <a:gd name="T2" fmla="*/ 62 w 89"/>
                  <a:gd name="T3" fmla="*/ 10 h 64"/>
                  <a:gd name="T4" fmla="*/ 43 w 89"/>
                  <a:gd name="T5" fmla="*/ 0 h 64"/>
                  <a:gd name="T6" fmla="*/ 19 w 89"/>
                  <a:gd name="T7" fmla="*/ 16 h 64"/>
                  <a:gd name="T8" fmla="*/ 0 w 89"/>
                  <a:gd name="T9" fmla="*/ 39 h 64"/>
                  <a:gd name="T10" fmla="*/ 18 w 89"/>
                  <a:gd name="T11" fmla="*/ 63 h 64"/>
                  <a:gd name="T12" fmla="*/ 22 w 89"/>
                  <a:gd name="T13" fmla="*/ 56 h 64"/>
                  <a:gd name="T14" fmla="*/ 7 w 89"/>
                  <a:gd name="T15" fmla="*/ 39 h 64"/>
                  <a:gd name="T16" fmla="*/ 22 w 89"/>
                  <a:gd name="T17" fmla="*/ 23 h 64"/>
                  <a:gd name="T18" fmla="*/ 24 w 89"/>
                  <a:gd name="T19" fmla="*/ 23 h 64"/>
                  <a:gd name="T20" fmla="*/ 25 w 89"/>
                  <a:gd name="T21" fmla="*/ 20 h 64"/>
                  <a:gd name="T22" fmla="*/ 43 w 89"/>
                  <a:gd name="T23" fmla="*/ 7 h 64"/>
                  <a:gd name="T24" fmla="*/ 58 w 89"/>
                  <a:gd name="T25" fmla="*/ 15 h 64"/>
                  <a:gd name="T26" fmla="*/ 59 w 89"/>
                  <a:gd name="T27" fmla="*/ 17 h 64"/>
                  <a:gd name="T28" fmla="*/ 61 w 89"/>
                  <a:gd name="T29" fmla="*/ 17 h 64"/>
                  <a:gd name="T30" fmla="*/ 82 w 89"/>
                  <a:gd name="T31" fmla="*/ 37 h 64"/>
                  <a:gd name="T32" fmla="*/ 66 w 89"/>
                  <a:gd name="T33" fmla="*/ 56 h 64"/>
                  <a:gd name="T34" fmla="*/ 60 w 89"/>
                  <a:gd name="T35" fmla="*/ 64 h 64"/>
                  <a:gd name="T36" fmla="*/ 89 w 89"/>
                  <a:gd name="T37" fmla="*/ 37 h 64"/>
                  <a:gd name="T38" fmla="*/ 63 w 89"/>
                  <a:gd name="T39"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64">
                    <a:moveTo>
                      <a:pt x="63" y="10"/>
                    </a:moveTo>
                    <a:cubicBezTo>
                      <a:pt x="63" y="10"/>
                      <a:pt x="63" y="10"/>
                      <a:pt x="62" y="10"/>
                    </a:cubicBezTo>
                    <a:cubicBezTo>
                      <a:pt x="58" y="4"/>
                      <a:pt x="50" y="0"/>
                      <a:pt x="43" y="0"/>
                    </a:cubicBezTo>
                    <a:cubicBezTo>
                      <a:pt x="32" y="0"/>
                      <a:pt x="23" y="6"/>
                      <a:pt x="19" y="16"/>
                    </a:cubicBezTo>
                    <a:cubicBezTo>
                      <a:pt x="8" y="18"/>
                      <a:pt x="0" y="28"/>
                      <a:pt x="0" y="39"/>
                    </a:cubicBezTo>
                    <a:cubicBezTo>
                      <a:pt x="0" y="58"/>
                      <a:pt x="18" y="63"/>
                      <a:pt x="18" y="63"/>
                    </a:cubicBezTo>
                    <a:cubicBezTo>
                      <a:pt x="22" y="56"/>
                      <a:pt x="22" y="56"/>
                      <a:pt x="22" y="56"/>
                    </a:cubicBezTo>
                    <a:cubicBezTo>
                      <a:pt x="14" y="56"/>
                      <a:pt x="7" y="48"/>
                      <a:pt x="7" y="39"/>
                    </a:cubicBezTo>
                    <a:cubicBezTo>
                      <a:pt x="7" y="31"/>
                      <a:pt x="13" y="24"/>
                      <a:pt x="22" y="23"/>
                    </a:cubicBezTo>
                    <a:cubicBezTo>
                      <a:pt x="24" y="23"/>
                      <a:pt x="24" y="23"/>
                      <a:pt x="24" y="23"/>
                    </a:cubicBezTo>
                    <a:cubicBezTo>
                      <a:pt x="25" y="20"/>
                      <a:pt x="25" y="20"/>
                      <a:pt x="25" y="20"/>
                    </a:cubicBezTo>
                    <a:cubicBezTo>
                      <a:pt x="27" y="12"/>
                      <a:pt x="34" y="7"/>
                      <a:pt x="43" y="7"/>
                    </a:cubicBezTo>
                    <a:cubicBezTo>
                      <a:pt x="49" y="7"/>
                      <a:pt x="54" y="10"/>
                      <a:pt x="58" y="15"/>
                    </a:cubicBezTo>
                    <a:cubicBezTo>
                      <a:pt x="59" y="17"/>
                      <a:pt x="59" y="17"/>
                      <a:pt x="59" y="17"/>
                    </a:cubicBezTo>
                    <a:cubicBezTo>
                      <a:pt x="61" y="17"/>
                      <a:pt x="61" y="17"/>
                      <a:pt x="61" y="17"/>
                    </a:cubicBezTo>
                    <a:cubicBezTo>
                      <a:pt x="74" y="15"/>
                      <a:pt x="82" y="28"/>
                      <a:pt x="82" y="37"/>
                    </a:cubicBezTo>
                    <a:cubicBezTo>
                      <a:pt x="82" y="45"/>
                      <a:pt x="76" y="53"/>
                      <a:pt x="66" y="56"/>
                    </a:cubicBezTo>
                    <a:cubicBezTo>
                      <a:pt x="60" y="64"/>
                      <a:pt x="60" y="64"/>
                      <a:pt x="60" y="64"/>
                    </a:cubicBezTo>
                    <a:cubicBezTo>
                      <a:pt x="78" y="63"/>
                      <a:pt x="89" y="50"/>
                      <a:pt x="89" y="37"/>
                    </a:cubicBezTo>
                    <a:cubicBezTo>
                      <a:pt x="89" y="24"/>
                      <a:pt x="78" y="10"/>
                      <a:pt x="63"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4" name="Freeform 463"/>
              <p:cNvSpPr>
                <a:spLocks/>
              </p:cNvSpPr>
              <p:nvPr/>
            </p:nvSpPr>
            <p:spPr bwMode="auto">
              <a:xfrm>
                <a:off x="1057" y="2474"/>
                <a:ext cx="182" cy="83"/>
              </a:xfrm>
              <a:custGeom>
                <a:avLst/>
                <a:gdLst>
                  <a:gd name="T0" fmla="*/ 10 w 77"/>
                  <a:gd name="T1" fmla="*/ 28 h 35"/>
                  <a:gd name="T2" fmla="*/ 19 w 77"/>
                  <a:gd name="T3" fmla="*/ 35 h 35"/>
                  <a:gd name="T4" fmla="*/ 20 w 77"/>
                  <a:gd name="T5" fmla="*/ 35 h 35"/>
                  <a:gd name="T6" fmla="*/ 29 w 77"/>
                  <a:gd name="T7" fmla="*/ 28 h 35"/>
                  <a:gd name="T8" fmla="*/ 38 w 77"/>
                  <a:gd name="T9" fmla="*/ 35 h 35"/>
                  <a:gd name="T10" fmla="*/ 39 w 77"/>
                  <a:gd name="T11" fmla="*/ 35 h 35"/>
                  <a:gd name="T12" fmla="*/ 48 w 77"/>
                  <a:gd name="T13" fmla="*/ 28 h 35"/>
                  <a:gd name="T14" fmla="*/ 57 w 77"/>
                  <a:gd name="T15" fmla="*/ 35 h 35"/>
                  <a:gd name="T16" fmla="*/ 58 w 77"/>
                  <a:gd name="T17" fmla="*/ 35 h 35"/>
                  <a:gd name="T18" fmla="*/ 67 w 77"/>
                  <a:gd name="T19" fmla="*/ 28 h 35"/>
                  <a:gd name="T20" fmla="*/ 76 w 77"/>
                  <a:gd name="T21" fmla="*/ 35 h 35"/>
                  <a:gd name="T22" fmla="*/ 77 w 77"/>
                  <a:gd name="T23" fmla="*/ 35 h 35"/>
                  <a:gd name="T24" fmla="*/ 38 w 77"/>
                  <a:gd name="T25" fmla="*/ 0 h 35"/>
                  <a:gd name="T26" fmla="*/ 0 w 77"/>
                  <a:gd name="T27" fmla="*/ 35 h 35"/>
                  <a:gd name="T28" fmla="*/ 0 w 77"/>
                  <a:gd name="T29" fmla="*/ 35 h 35"/>
                  <a:gd name="T30" fmla="*/ 10 w 77"/>
                  <a:gd name="T31"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 h="35">
                    <a:moveTo>
                      <a:pt x="10" y="28"/>
                    </a:moveTo>
                    <a:cubicBezTo>
                      <a:pt x="14" y="28"/>
                      <a:pt x="18" y="31"/>
                      <a:pt x="19" y="35"/>
                    </a:cubicBezTo>
                    <a:cubicBezTo>
                      <a:pt x="20" y="35"/>
                      <a:pt x="20" y="35"/>
                      <a:pt x="20" y="35"/>
                    </a:cubicBezTo>
                    <a:cubicBezTo>
                      <a:pt x="21" y="31"/>
                      <a:pt x="24" y="28"/>
                      <a:pt x="29" y="28"/>
                    </a:cubicBezTo>
                    <a:cubicBezTo>
                      <a:pt x="33" y="28"/>
                      <a:pt x="37" y="31"/>
                      <a:pt x="38" y="35"/>
                    </a:cubicBezTo>
                    <a:cubicBezTo>
                      <a:pt x="39" y="35"/>
                      <a:pt x="39" y="35"/>
                      <a:pt x="39" y="35"/>
                    </a:cubicBezTo>
                    <a:cubicBezTo>
                      <a:pt x="40" y="31"/>
                      <a:pt x="44" y="28"/>
                      <a:pt x="48" y="28"/>
                    </a:cubicBezTo>
                    <a:cubicBezTo>
                      <a:pt x="52" y="28"/>
                      <a:pt x="56" y="31"/>
                      <a:pt x="57" y="35"/>
                    </a:cubicBezTo>
                    <a:cubicBezTo>
                      <a:pt x="58" y="35"/>
                      <a:pt x="58" y="35"/>
                      <a:pt x="58" y="35"/>
                    </a:cubicBezTo>
                    <a:cubicBezTo>
                      <a:pt x="59" y="31"/>
                      <a:pt x="63" y="28"/>
                      <a:pt x="67" y="28"/>
                    </a:cubicBezTo>
                    <a:cubicBezTo>
                      <a:pt x="72" y="28"/>
                      <a:pt x="75" y="31"/>
                      <a:pt x="76" y="35"/>
                    </a:cubicBezTo>
                    <a:cubicBezTo>
                      <a:pt x="77" y="35"/>
                      <a:pt x="77" y="35"/>
                      <a:pt x="77" y="35"/>
                    </a:cubicBezTo>
                    <a:cubicBezTo>
                      <a:pt x="77" y="16"/>
                      <a:pt x="60" y="0"/>
                      <a:pt x="38" y="0"/>
                    </a:cubicBezTo>
                    <a:cubicBezTo>
                      <a:pt x="17" y="0"/>
                      <a:pt x="0" y="16"/>
                      <a:pt x="0" y="35"/>
                    </a:cubicBezTo>
                    <a:cubicBezTo>
                      <a:pt x="0" y="35"/>
                      <a:pt x="0" y="35"/>
                      <a:pt x="0" y="35"/>
                    </a:cubicBezTo>
                    <a:cubicBezTo>
                      <a:pt x="2" y="31"/>
                      <a:pt x="5" y="28"/>
                      <a:pt x="10"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5" name="Freeform 464"/>
              <p:cNvSpPr>
                <a:spLocks/>
              </p:cNvSpPr>
              <p:nvPr/>
            </p:nvSpPr>
            <p:spPr bwMode="auto">
              <a:xfrm>
                <a:off x="1097" y="2569"/>
                <a:ext cx="59" cy="89"/>
              </a:xfrm>
              <a:custGeom>
                <a:avLst/>
                <a:gdLst>
                  <a:gd name="T0" fmla="*/ 18 w 25"/>
                  <a:gd name="T1" fmla="*/ 0 h 38"/>
                  <a:gd name="T2" fmla="*/ 18 w 25"/>
                  <a:gd name="T3" fmla="*/ 26 h 38"/>
                  <a:gd name="T4" fmla="*/ 12 w 25"/>
                  <a:gd name="T5" fmla="*/ 31 h 38"/>
                  <a:gd name="T6" fmla="*/ 7 w 25"/>
                  <a:gd name="T7" fmla="*/ 26 h 38"/>
                  <a:gd name="T8" fmla="*/ 3 w 25"/>
                  <a:gd name="T9" fmla="*/ 22 h 38"/>
                  <a:gd name="T10" fmla="*/ 0 w 25"/>
                  <a:gd name="T11" fmla="*/ 26 h 38"/>
                  <a:gd name="T12" fmla="*/ 12 w 25"/>
                  <a:gd name="T13" fmla="*/ 38 h 38"/>
                  <a:gd name="T14" fmla="*/ 25 w 25"/>
                  <a:gd name="T15" fmla="*/ 26 h 38"/>
                  <a:gd name="T16" fmla="*/ 25 w 25"/>
                  <a:gd name="T17" fmla="*/ 0 h 38"/>
                  <a:gd name="T18" fmla="*/ 22 w 25"/>
                  <a:gd name="T19" fmla="*/ 2 h 38"/>
                  <a:gd name="T20" fmla="*/ 18 w 25"/>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38">
                    <a:moveTo>
                      <a:pt x="18" y="0"/>
                    </a:moveTo>
                    <a:cubicBezTo>
                      <a:pt x="18" y="26"/>
                      <a:pt x="18" y="26"/>
                      <a:pt x="18" y="26"/>
                    </a:cubicBezTo>
                    <a:cubicBezTo>
                      <a:pt x="18" y="29"/>
                      <a:pt x="15" y="31"/>
                      <a:pt x="12" y="31"/>
                    </a:cubicBezTo>
                    <a:cubicBezTo>
                      <a:pt x="9" y="31"/>
                      <a:pt x="7" y="29"/>
                      <a:pt x="7" y="26"/>
                    </a:cubicBezTo>
                    <a:cubicBezTo>
                      <a:pt x="7" y="24"/>
                      <a:pt x="5" y="22"/>
                      <a:pt x="3" y="22"/>
                    </a:cubicBezTo>
                    <a:cubicBezTo>
                      <a:pt x="1" y="22"/>
                      <a:pt x="0" y="24"/>
                      <a:pt x="0" y="26"/>
                    </a:cubicBezTo>
                    <a:cubicBezTo>
                      <a:pt x="0" y="33"/>
                      <a:pt x="5" y="38"/>
                      <a:pt x="12" y="38"/>
                    </a:cubicBezTo>
                    <a:cubicBezTo>
                      <a:pt x="19" y="38"/>
                      <a:pt x="25" y="33"/>
                      <a:pt x="25" y="26"/>
                    </a:cubicBezTo>
                    <a:cubicBezTo>
                      <a:pt x="25" y="0"/>
                      <a:pt x="25" y="0"/>
                      <a:pt x="25" y="0"/>
                    </a:cubicBezTo>
                    <a:cubicBezTo>
                      <a:pt x="25" y="0"/>
                      <a:pt x="23" y="2"/>
                      <a:pt x="22" y="2"/>
                    </a:cubicBezTo>
                    <a:cubicBezTo>
                      <a:pt x="20" y="2"/>
                      <a:pt x="18"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6" name="Freeform 467"/>
              <p:cNvSpPr>
                <a:spLocks/>
              </p:cNvSpPr>
              <p:nvPr/>
            </p:nvSpPr>
            <p:spPr bwMode="auto">
              <a:xfrm>
                <a:off x="684" y="1451"/>
                <a:ext cx="115" cy="194"/>
              </a:xfrm>
              <a:custGeom>
                <a:avLst/>
                <a:gdLst>
                  <a:gd name="T0" fmla="*/ 71 w 115"/>
                  <a:gd name="T1" fmla="*/ 0 h 194"/>
                  <a:gd name="T2" fmla="*/ 16 w 115"/>
                  <a:gd name="T3" fmla="*/ 0 h 194"/>
                  <a:gd name="T4" fmla="*/ 0 w 115"/>
                  <a:gd name="T5" fmla="*/ 109 h 194"/>
                  <a:gd name="T6" fmla="*/ 56 w 115"/>
                  <a:gd name="T7" fmla="*/ 109 h 194"/>
                  <a:gd name="T8" fmla="*/ 21 w 115"/>
                  <a:gd name="T9" fmla="*/ 194 h 194"/>
                  <a:gd name="T10" fmla="*/ 115 w 115"/>
                  <a:gd name="T11" fmla="*/ 78 h 194"/>
                  <a:gd name="T12" fmla="*/ 30 w 115"/>
                  <a:gd name="T13" fmla="*/ 78 h 194"/>
                  <a:gd name="T14" fmla="*/ 71 w 115"/>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94">
                    <a:moveTo>
                      <a:pt x="71" y="0"/>
                    </a:moveTo>
                    <a:lnTo>
                      <a:pt x="16" y="0"/>
                    </a:lnTo>
                    <a:lnTo>
                      <a:pt x="0" y="109"/>
                    </a:lnTo>
                    <a:lnTo>
                      <a:pt x="56" y="109"/>
                    </a:lnTo>
                    <a:lnTo>
                      <a:pt x="21" y="194"/>
                    </a:lnTo>
                    <a:lnTo>
                      <a:pt x="115" y="78"/>
                    </a:lnTo>
                    <a:lnTo>
                      <a:pt x="30" y="78"/>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7" name="Freeform 470"/>
              <p:cNvSpPr>
                <a:spLocks/>
              </p:cNvSpPr>
              <p:nvPr/>
            </p:nvSpPr>
            <p:spPr bwMode="auto">
              <a:xfrm>
                <a:off x="3613" y="2656"/>
                <a:ext cx="198" cy="213"/>
              </a:xfrm>
              <a:custGeom>
                <a:avLst/>
                <a:gdLst>
                  <a:gd name="T0" fmla="*/ 57 w 84"/>
                  <a:gd name="T1" fmla="*/ 6 h 90"/>
                  <a:gd name="T2" fmla="*/ 36 w 84"/>
                  <a:gd name="T3" fmla="*/ 0 h 90"/>
                  <a:gd name="T4" fmla="*/ 49 w 84"/>
                  <a:gd name="T5" fmla="*/ 51 h 90"/>
                  <a:gd name="T6" fmla="*/ 0 w 84"/>
                  <a:gd name="T7" fmla="*/ 63 h 90"/>
                  <a:gd name="T8" fmla="*/ 15 w 84"/>
                  <a:gd name="T9" fmla="*/ 78 h 90"/>
                  <a:gd name="T10" fmla="*/ 72 w 84"/>
                  <a:gd name="T11" fmla="*/ 63 h 90"/>
                  <a:gd name="T12" fmla="*/ 57 w 84"/>
                  <a:gd name="T13" fmla="*/ 6 h 90"/>
                </a:gdLst>
                <a:ahLst/>
                <a:cxnLst>
                  <a:cxn ang="0">
                    <a:pos x="T0" y="T1"/>
                  </a:cxn>
                  <a:cxn ang="0">
                    <a:pos x="T2" y="T3"/>
                  </a:cxn>
                  <a:cxn ang="0">
                    <a:pos x="T4" y="T5"/>
                  </a:cxn>
                  <a:cxn ang="0">
                    <a:pos x="T6" y="T7"/>
                  </a:cxn>
                  <a:cxn ang="0">
                    <a:pos x="T8" y="T9"/>
                  </a:cxn>
                  <a:cxn ang="0">
                    <a:pos x="T10" y="T11"/>
                  </a:cxn>
                  <a:cxn ang="0">
                    <a:pos x="T12" y="T13"/>
                  </a:cxn>
                </a:cxnLst>
                <a:rect l="0" t="0" r="r" b="b"/>
                <a:pathLst>
                  <a:path w="84" h="90">
                    <a:moveTo>
                      <a:pt x="57" y="6"/>
                    </a:moveTo>
                    <a:cubicBezTo>
                      <a:pt x="50" y="2"/>
                      <a:pt x="43" y="0"/>
                      <a:pt x="36" y="0"/>
                    </a:cubicBezTo>
                    <a:cubicBezTo>
                      <a:pt x="51" y="11"/>
                      <a:pt x="59" y="35"/>
                      <a:pt x="49" y="51"/>
                    </a:cubicBezTo>
                    <a:cubicBezTo>
                      <a:pt x="40" y="67"/>
                      <a:pt x="16" y="71"/>
                      <a:pt x="0" y="63"/>
                    </a:cubicBezTo>
                    <a:cubicBezTo>
                      <a:pt x="3" y="69"/>
                      <a:pt x="8" y="75"/>
                      <a:pt x="15" y="78"/>
                    </a:cubicBezTo>
                    <a:cubicBezTo>
                      <a:pt x="35" y="90"/>
                      <a:pt x="61" y="83"/>
                      <a:pt x="72" y="63"/>
                    </a:cubicBezTo>
                    <a:cubicBezTo>
                      <a:pt x="84" y="43"/>
                      <a:pt x="77" y="18"/>
                      <a:pt x="5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sp>
          <p:nvSpPr>
            <p:cNvPr id="611" name="Oval 496"/>
            <p:cNvSpPr>
              <a:spLocks noChangeArrowheads="1"/>
            </p:cNvSpPr>
            <p:nvPr/>
          </p:nvSpPr>
          <p:spPr bwMode="auto">
            <a:xfrm>
              <a:off x="1367848" y="2121816"/>
              <a:ext cx="224945" cy="22494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2" name="Oval 497"/>
            <p:cNvSpPr>
              <a:spLocks noChangeArrowheads="1"/>
            </p:cNvSpPr>
            <p:nvPr/>
          </p:nvSpPr>
          <p:spPr bwMode="auto">
            <a:xfrm>
              <a:off x="4716686" y="2003264"/>
              <a:ext cx="164147" cy="165162"/>
            </a:xfrm>
            <a:prstGeom prst="ellipse">
              <a:avLst/>
            </a:prstGeom>
            <a:solidFill>
              <a:srgbClr val="E65C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4" name="Oval 499"/>
            <p:cNvSpPr>
              <a:spLocks noChangeArrowheads="1"/>
            </p:cNvSpPr>
            <p:nvPr/>
          </p:nvSpPr>
          <p:spPr bwMode="auto">
            <a:xfrm>
              <a:off x="3628338" y="4310972"/>
              <a:ext cx="222918" cy="2219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6" name="Oval 501"/>
            <p:cNvSpPr>
              <a:spLocks noChangeArrowheads="1"/>
            </p:cNvSpPr>
            <p:nvPr/>
          </p:nvSpPr>
          <p:spPr bwMode="auto">
            <a:xfrm>
              <a:off x="3697241" y="4379874"/>
              <a:ext cx="84101" cy="8410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7" name="Freeform 524"/>
            <p:cNvSpPr>
              <a:spLocks/>
            </p:cNvSpPr>
            <p:nvPr/>
          </p:nvSpPr>
          <p:spPr bwMode="auto">
            <a:xfrm>
              <a:off x="1060829" y="3230327"/>
              <a:ext cx="59783" cy="59783"/>
            </a:xfrm>
            <a:custGeom>
              <a:avLst/>
              <a:gdLst>
                <a:gd name="T0" fmla="*/ 0 w 59"/>
                <a:gd name="T1" fmla="*/ 21 h 59"/>
                <a:gd name="T2" fmla="*/ 21 w 59"/>
                <a:gd name="T3" fmla="*/ 21 h 59"/>
                <a:gd name="T4" fmla="*/ 21 w 59"/>
                <a:gd name="T5" fmla="*/ 0 h 59"/>
                <a:gd name="T6" fmla="*/ 38 w 59"/>
                <a:gd name="T7" fmla="*/ 0 h 59"/>
                <a:gd name="T8" fmla="*/ 38 w 59"/>
                <a:gd name="T9" fmla="*/ 21 h 59"/>
                <a:gd name="T10" fmla="*/ 59 w 59"/>
                <a:gd name="T11" fmla="*/ 21 h 59"/>
                <a:gd name="T12" fmla="*/ 59 w 59"/>
                <a:gd name="T13" fmla="*/ 38 h 59"/>
                <a:gd name="T14" fmla="*/ 38 w 59"/>
                <a:gd name="T15" fmla="*/ 38 h 59"/>
                <a:gd name="T16" fmla="*/ 38 w 59"/>
                <a:gd name="T17" fmla="*/ 59 h 59"/>
                <a:gd name="T18" fmla="*/ 21 w 59"/>
                <a:gd name="T19" fmla="*/ 59 h 59"/>
                <a:gd name="T20" fmla="*/ 21 w 59"/>
                <a:gd name="T21" fmla="*/ 38 h 59"/>
                <a:gd name="T22" fmla="*/ 0 w 59"/>
                <a:gd name="T23" fmla="*/ 38 h 59"/>
                <a:gd name="T24" fmla="*/ 0 w 59"/>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59">
                  <a:moveTo>
                    <a:pt x="0" y="21"/>
                  </a:moveTo>
                  <a:lnTo>
                    <a:pt x="21" y="21"/>
                  </a:lnTo>
                  <a:lnTo>
                    <a:pt x="21" y="0"/>
                  </a:lnTo>
                  <a:lnTo>
                    <a:pt x="38" y="0"/>
                  </a:lnTo>
                  <a:lnTo>
                    <a:pt x="38" y="21"/>
                  </a:lnTo>
                  <a:lnTo>
                    <a:pt x="59" y="21"/>
                  </a:lnTo>
                  <a:lnTo>
                    <a:pt x="59" y="38"/>
                  </a:lnTo>
                  <a:lnTo>
                    <a:pt x="38" y="38"/>
                  </a:lnTo>
                  <a:lnTo>
                    <a:pt x="38" y="59"/>
                  </a:lnTo>
                  <a:lnTo>
                    <a:pt x="21" y="59"/>
                  </a:lnTo>
                  <a:lnTo>
                    <a:pt x="21"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8" name="Freeform 525"/>
            <p:cNvSpPr>
              <a:spLocks/>
            </p:cNvSpPr>
            <p:nvPr/>
          </p:nvSpPr>
          <p:spPr bwMode="auto">
            <a:xfrm>
              <a:off x="1134798" y="3209049"/>
              <a:ext cx="59783" cy="97273"/>
            </a:xfrm>
            <a:custGeom>
              <a:avLst/>
              <a:gdLst>
                <a:gd name="T0" fmla="*/ 24 w 25"/>
                <a:gd name="T1" fmla="*/ 10 h 41"/>
                <a:gd name="T2" fmla="*/ 23 w 25"/>
                <a:gd name="T3" fmla="*/ 16 h 41"/>
                <a:gd name="T4" fmla="*/ 20 w 25"/>
                <a:gd name="T5" fmla="*/ 22 h 41"/>
                <a:gd name="T6" fmla="*/ 16 w 25"/>
                <a:gd name="T7" fmla="*/ 28 h 41"/>
                <a:gd name="T8" fmla="*/ 13 w 25"/>
                <a:gd name="T9" fmla="*/ 33 h 41"/>
                <a:gd name="T10" fmla="*/ 9 w 25"/>
                <a:gd name="T11" fmla="*/ 35 h 41"/>
                <a:gd name="T12" fmla="*/ 9 w 25"/>
                <a:gd name="T13" fmla="*/ 35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0 h 41"/>
                <a:gd name="T32" fmla="*/ 16 w 25"/>
                <a:gd name="T33" fmla="*/ 16 h 41"/>
                <a:gd name="T34" fmla="*/ 16 w 25"/>
                <a:gd name="T35" fmla="*/ 12 h 41"/>
                <a:gd name="T36" fmla="*/ 15 w 25"/>
                <a:gd name="T37" fmla="*/ 8 h 41"/>
                <a:gd name="T38" fmla="*/ 11 w 25"/>
                <a:gd name="T39" fmla="*/ 6 h 41"/>
                <a:gd name="T40" fmla="*/ 7 w 25"/>
                <a:gd name="T41" fmla="*/ 7 h 41"/>
                <a:gd name="T42" fmla="*/ 4 w 25"/>
                <a:gd name="T43" fmla="*/ 9 h 41"/>
                <a:gd name="T44" fmla="*/ 1 w 25"/>
                <a:gd name="T45" fmla="*/ 4 h 41"/>
                <a:gd name="T46" fmla="*/ 6 w 25"/>
                <a:gd name="T47" fmla="*/ 1 h 41"/>
                <a:gd name="T48" fmla="*/ 12 w 25"/>
                <a:gd name="T49" fmla="*/ 0 h 41"/>
                <a:gd name="T50" fmla="*/ 17 w 25"/>
                <a:gd name="T51" fmla="*/ 0 h 41"/>
                <a:gd name="T52" fmla="*/ 21 w 25"/>
                <a:gd name="T53" fmla="*/ 2 h 41"/>
                <a:gd name="T54" fmla="*/ 23 w 25"/>
                <a:gd name="T55" fmla="*/ 6 h 41"/>
                <a:gd name="T56" fmla="*/ 24 w 25"/>
                <a:gd name="T57" fmla="*/ 1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0"/>
                  </a:moveTo>
                  <a:cubicBezTo>
                    <a:pt x="24" y="12"/>
                    <a:pt x="23" y="14"/>
                    <a:pt x="23" y="16"/>
                  </a:cubicBezTo>
                  <a:cubicBezTo>
                    <a:pt x="22" y="18"/>
                    <a:pt x="21" y="20"/>
                    <a:pt x="20" y="22"/>
                  </a:cubicBezTo>
                  <a:cubicBezTo>
                    <a:pt x="19" y="24"/>
                    <a:pt x="18" y="26"/>
                    <a:pt x="16" y="28"/>
                  </a:cubicBezTo>
                  <a:cubicBezTo>
                    <a:pt x="15" y="30"/>
                    <a:pt x="14" y="31"/>
                    <a:pt x="13" y="33"/>
                  </a:cubicBezTo>
                  <a:cubicBezTo>
                    <a:pt x="9" y="35"/>
                    <a:pt x="9" y="35"/>
                    <a:pt x="9" y="35"/>
                  </a:cubicBezTo>
                  <a:cubicBezTo>
                    <a:pt x="9" y="35"/>
                    <a:pt x="9" y="35"/>
                    <a:pt x="9" y="35"/>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2"/>
                    <a:pt x="6" y="31"/>
                    <a:pt x="7" y="30"/>
                  </a:cubicBezTo>
                  <a:cubicBezTo>
                    <a:pt x="8" y="28"/>
                    <a:pt x="9" y="27"/>
                    <a:pt x="10" y="25"/>
                  </a:cubicBezTo>
                  <a:cubicBezTo>
                    <a:pt x="12" y="24"/>
                    <a:pt x="13" y="22"/>
                    <a:pt x="13" y="20"/>
                  </a:cubicBezTo>
                  <a:cubicBezTo>
                    <a:pt x="14" y="19"/>
                    <a:pt x="15" y="17"/>
                    <a:pt x="16" y="16"/>
                  </a:cubicBezTo>
                  <a:cubicBezTo>
                    <a:pt x="16" y="14"/>
                    <a:pt x="16" y="13"/>
                    <a:pt x="16" y="12"/>
                  </a:cubicBezTo>
                  <a:cubicBezTo>
                    <a:pt x="16" y="10"/>
                    <a:pt x="16" y="9"/>
                    <a:pt x="15" y="8"/>
                  </a:cubicBezTo>
                  <a:cubicBezTo>
                    <a:pt x="14" y="7"/>
                    <a:pt x="13" y="6"/>
                    <a:pt x="11" y="6"/>
                  </a:cubicBezTo>
                  <a:cubicBezTo>
                    <a:pt x="9" y="6"/>
                    <a:pt x="8" y="7"/>
                    <a:pt x="7" y="7"/>
                  </a:cubicBezTo>
                  <a:cubicBezTo>
                    <a:pt x="6" y="8"/>
                    <a:pt x="5" y="8"/>
                    <a:pt x="4" y="9"/>
                  </a:cubicBezTo>
                  <a:cubicBezTo>
                    <a:pt x="1" y="4"/>
                    <a:pt x="1" y="4"/>
                    <a:pt x="1" y="4"/>
                  </a:cubicBezTo>
                  <a:cubicBezTo>
                    <a:pt x="2" y="3"/>
                    <a:pt x="4" y="2"/>
                    <a:pt x="6" y="1"/>
                  </a:cubicBezTo>
                  <a:cubicBezTo>
                    <a:pt x="8" y="0"/>
                    <a:pt x="10" y="0"/>
                    <a:pt x="12" y="0"/>
                  </a:cubicBezTo>
                  <a:cubicBezTo>
                    <a:pt x="14" y="0"/>
                    <a:pt x="16" y="0"/>
                    <a:pt x="17" y="0"/>
                  </a:cubicBezTo>
                  <a:cubicBezTo>
                    <a:pt x="18" y="1"/>
                    <a:pt x="20" y="2"/>
                    <a:pt x="21" y="2"/>
                  </a:cubicBezTo>
                  <a:cubicBezTo>
                    <a:pt x="22" y="3"/>
                    <a:pt x="22" y="4"/>
                    <a:pt x="23" y="6"/>
                  </a:cubicBezTo>
                  <a:cubicBezTo>
                    <a:pt x="24" y="7"/>
                    <a:pt x="24" y="9"/>
                    <a:pt x="2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9" name="Freeform 526"/>
            <p:cNvSpPr>
              <a:spLocks/>
            </p:cNvSpPr>
            <p:nvPr/>
          </p:nvSpPr>
          <p:spPr bwMode="auto">
            <a:xfrm>
              <a:off x="1213832" y="3211075"/>
              <a:ext cx="62822" cy="95247"/>
            </a:xfrm>
            <a:custGeom>
              <a:avLst/>
              <a:gdLst>
                <a:gd name="T0" fmla="*/ 5 w 62"/>
                <a:gd name="T1" fmla="*/ 94 h 94"/>
                <a:gd name="T2" fmla="*/ 36 w 62"/>
                <a:gd name="T3" fmla="*/ 21 h 94"/>
                <a:gd name="T4" fmla="*/ 43 w 62"/>
                <a:gd name="T5" fmla="*/ 14 h 94"/>
                <a:gd name="T6" fmla="*/ 33 w 62"/>
                <a:gd name="T7" fmla="*/ 16 h 94"/>
                <a:gd name="T8" fmla="*/ 0 w 62"/>
                <a:gd name="T9" fmla="*/ 16 h 94"/>
                <a:gd name="T10" fmla="*/ 0 w 62"/>
                <a:gd name="T11" fmla="*/ 0 h 94"/>
                <a:gd name="T12" fmla="*/ 62 w 62"/>
                <a:gd name="T13" fmla="*/ 0 h 94"/>
                <a:gd name="T14" fmla="*/ 62 w 62"/>
                <a:gd name="T15" fmla="*/ 5 h 94"/>
                <a:gd name="T16" fmla="*/ 22 w 62"/>
                <a:gd name="T17" fmla="*/ 94 h 94"/>
                <a:gd name="T18" fmla="*/ 5 w 62"/>
                <a:gd name="T19"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94">
                  <a:moveTo>
                    <a:pt x="5" y="94"/>
                  </a:moveTo>
                  <a:lnTo>
                    <a:pt x="36" y="21"/>
                  </a:lnTo>
                  <a:lnTo>
                    <a:pt x="43" y="14"/>
                  </a:lnTo>
                  <a:lnTo>
                    <a:pt x="33" y="16"/>
                  </a:lnTo>
                  <a:lnTo>
                    <a:pt x="0" y="16"/>
                  </a:lnTo>
                  <a:lnTo>
                    <a:pt x="0" y="0"/>
                  </a:lnTo>
                  <a:lnTo>
                    <a:pt x="62" y="0"/>
                  </a:lnTo>
                  <a:lnTo>
                    <a:pt x="62" y="5"/>
                  </a:lnTo>
                  <a:lnTo>
                    <a:pt x="22" y="94"/>
                  </a:lnTo>
                  <a:lnTo>
                    <a:pt x="5"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0" name="Freeform 527"/>
            <p:cNvSpPr>
              <a:spLocks/>
            </p:cNvSpPr>
            <p:nvPr/>
          </p:nvSpPr>
          <p:spPr bwMode="auto">
            <a:xfrm>
              <a:off x="649444" y="2195785"/>
              <a:ext cx="59783" cy="62822"/>
            </a:xfrm>
            <a:custGeom>
              <a:avLst/>
              <a:gdLst>
                <a:gd name="T0" fmla="*/ 0 w 59"/>
                <a:gd name="T1" fmla="*/ 24 h 62"/>
                <a:gd name="T2" fmla="*/ 21 w 59"/>
                <a:gd name="T3" fmla="*/ 24 h 62"/>
                <a:gd name="T4" fmla="*/ 21 w 59"/>
                <a:gd name="T5" fmla="*/ 0 h 62"/>
                <a:gd name="T6" fmla="*/ 38 w 59"/>
                <a:gd name="T7" fmla="*/ 0 h 62"/>
                <a:gd name="T8" fmla="*/ 38 w 59"/>
                <a:gd name="T9" fmla="*/ 24 h 62"/>
                <a:gd name="T10" fmla="*/ 59 w 59"/>
                <a:gd name="T11" fmla="*/ 24 h 62"/>
                <a:gd name="T12" fmla="*/ 59 w 59"/>
                <a:gd name="T13" fmla="*/ 38 h 62"/>
                <a:gd name="T14" fmla="*/ 38 w 59"/>
                <a:gd name="T15" fmla="*/ 38 h 62"/>
                <a:gd name="T16" fmla="*/ 38 w 59"/>
                <a:gd name="T17" fmla="*/ 62 h 62"/>
                <a:gd name="T18" fmla="*/ 21 w 59"/>
                <a:gd name="T19" fmla="*/ 62 h 62"/>
                <a:gd name="T20" fmla="*/ 21 w 59"/>
                <a:gd name="T21" fmla="*/ 38 h 62"/>
                <a:gd name="T22" fmla="*/ 0 w 59"/>
                <a:gd name="T23" fmla="*/ 38 h 62"/>
                <a:gd name="T24" fmla="*/ 0 w 59"/>
                <a:gd name="T25" fmla="*/ 2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2">
                  <a:moveTo>
                    <a:pt x="0" y="24"/>
                  </a:moveTo>
                  <a:lnTo>
                    <a:pt x="21" y="24"/>
                  </a:lnTo>
                  <a:lnTo>
                    <a:pt x="21" y="0"/>
                  </a:lnTo>
                  <a:lnTo>
                    <a:pt x="38" y="0"/>
                  </a:lnTo>
                  <a:lnTo>
                    <a:pt x="38" y="24"/>
                  </a:lnTo>
                  <a:lnTo>
                    <a:pt x="59" y="24"/>
                  </a:lnTo>
                  <a:lnTo>
                    <a:pt x="59" y="38"/>
                  </a:lnTo>
                  <a:lnTo>
                    <a:pt x="38" y="38"/>
                  </a:lnTo>
                  <a:lnTo>
                    <a:pt x="38" y="62"/>
                  </a:lnTo>
                  <a:lnTo>
                    <a:pt x="21" y="62"/>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1" name="Freeform 528"/>
            <p:cNvSpPr>
              <a:spLocks/>
            </p:cNvSpPr>
            <p:nvPr/>
          </p:nvSpPr>
          <p:spPr bwMode="auto">
            <a:xfrm>
              <a:off x="725439" y="2176533"/>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2" name="Freeform 529"/>
            <p:cNvSpPr>
              <a:spLocks/>
            </p:cNvSpPr>
            <p:nvPr/>
          </p:nvSpPr>
          <p:spPr bwMode="auto">
            <a:xfrm>
              <a:off x="802447" y="2176533"/>
              <a:ext cx="57756"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3" name="Freeform 530"/>
            <p:cNvSpPr>
              <a:spLocks/>
            </p:cNvSpPr>
            <p:nvPr/>
          </p:nvSpPr>
          <p:spPr bwMode="auto">
            <a:xfrm>
              <a:off x="3645666" y="3421834"/>
              <a:ext cx="62822" cy="59783"/>
            </a:xfrm>
            <a:custGeom>
              <a:avLst/>
              <a:gdLst>
                <a:gd name="T0" fmla="*/ 0 w 62"/>
                <a:gd name="T1" fmla="*/ 21 h 59"/>
                <a:gd name="T2" fmla="*/ 24 w 62"/>
                <a:gd name="T3" fmla="*/ 21 h 59"/>
                <a:gd name="T4" fmla="*/ 24 w 62"/>
                <a:gd name="T5" fmla="*/ 0 h 59"/>
                <a:gd name="T6" fmla="*/ 38 w 62"/>
                <a:gd name="T7" fmla="*/ 0 h 59"/>
                <a:gd name="T8" fmla="*/ 38 w 62"/>
                <a:gd name="T9" fmla="*/ 21 h 59"/>
                <a:gd name="T10" fmla="*/ 62 w 62"/>
                <a:gd name="T11" fmla="*/ 21 h 59"/>
                <a:gd name="T12" fmla="*/ 62 w 62"/>
                <a:gd name="T13" fmla="*/ 38 h 59"/>
                <a:gd name="T14" fmla="*/ 38 w 62"/>
                <a:gd name="T15" fmla="*/ 38 h 59"/>
                <a:gd name="T16" fmla="*/ 38 w 62"/>
                <a:gd name="T17" fmla="*/ 59 h 59"/>
                <a:gd name="T18" fmla="*/ 24 w 62"/>
                <a:gd name="T19" fmla="*/ 59 h 59"/>
                <a:gd name="T20" fmla="*/ 24 w 62"/>
                <a:gd name="T21" fmla="*/ 38 h 59"/>
                <a:gd name="T22" fmla="*/ 0 w 62"/>
                <a:gd name="T23" fmla="*/ 38 h 59"/>
                <a:gd name="T24" fmla="*/ 0 w 62"/>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59">
                  <a:moveTo>
                    <a:pt x="0" y="21"/>
                  </a:moveTo>
                  <a:lnTo>
                    <a:pt x="24" y="21"/>
                  </a:lnTo>
                  <a:lnTo>
                    <a:pt x="24" y="0"/>
                  </a:lnTo>
                  <a:lnTo>
                    <a:pt x="38" y="0"/>
                  </a:lnTo>
                  <a:lnTo>
                    <a:pt x="38" y="21"/>
                  </a:lnTo>
                  <a:lnTo>
                    <a:pt x="62" y="21"/>
                  </a:lnTo>
                  <a:lnTo>
                    <a:pt x="62" y="38"/>
                  </a:lnTo>
                  <a:lnTo>
                    <a:pt x="38" y="38"/>
                  </a:lnTo>
                  <a:lnTo>
                    <a:pt x="38" y="59"/>
                  </a:lnTo>
                  <a:lnTo>
                    <a:pt x="24" y="59"/>
                  </a:lnTo>
                  <a:lnTo>
                    <a:pt x="24"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4" name="Freeform 531"/>
            <p:cNvSpPr>
              <a:spLocks/>
            </p:cNvSpPr>
            <p:nvPr/>
          </p:nvSpPr>
          <p:spPr bwMode="auto">
            <a:xfrm>
              <a:off x="3722674" y="3399542"/>
              <a:ext cx="59783" cy="98287"/>
            </a:xfrm>
            <a:custGeom>
              <a:avLst/>
              <a:gdLst>
                <a:gd name="T0" fmla="*/ 5 w 59"/>
                <a:gd name="T1" fmla="*/ 83 h 97"/>
                <a:gd name="T2" fmla="*/ 24 w 59"/>
                <a:gd name="T3" fmla="*/ 83 h 97"/>
                <a:gd name="T4" fmla="*/ 24 w 59"/>
                <a:gd name="T5" fmla="*/ 29 h 97"/>
                <a:gd name="T6" fmla="*/ 26 w 59"/>
                <a:gd name="T7" fmla="*/ 19 h 97"/>
                <a:gd name="T8" fmla="*/ 19 w 59"/>
                <a:gd name="T9" fmla="*/ 26 h 97"/>
                <a:gd name="T10" fmla="*/ 7 w 59"/>
                <a:gd name="T11" fmla="*/ 36 h 97"/>
                <a:gd name="T12" fmla="*/ 0 w 59"/>
                <a:gd name="T13" fmla="*/ 24 h 97"/>
                <a:gd name="T14" fmla="*/ 31 w 59"/>
                <a:gd name="T15" fmla="*/ 0 h 97"/>
                <a:gd name="T16" fmla="*/ 40 w 59"/>
                <a:gd name="T17" fmla="*/ 0 h 97"/>
                <a:gd name="T18" fmla="*/ 40 w 59"/>
                <a:gd name="T19" fmla="*/ 83 h 97"/>
                <a:gd name="T20" fmla="*/ 59 w 59"/>
                <a:gd name="T21" fmla="*/ 83 h 97"/>
                <a:gd name="T22" fmla="*/ 59 w 59"/>
                <a:gd name="T23" fmla="*/ 97 h 97"/>
                <a:gd name="T24" fmla="*/ 5 w 59"/>
                <a:gd name="T25" fmla="*/ 97 h 97"/>
                <a:gd name="T26" fmla="*/ 5 w 59"/>
                <a:gd name="T27" fmla="*/ 8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97">
                  <a:moveTo>
                    <a:pt x="5" y="83"/>
                  </a:moveTo>
                  <a:lnTo>
                    <a:pt x="24" y="83"/>
                  </a:lnTo>
                  <a:lnTo>
                    <a:pt x="24" y="29"/>
                  </a:lnTo>
                  <a:lnTo>
                    <a:pt x="26" y="19"/>
                  </a:lnTo>
                  <a:lnTo>
                    <a:pt x="19" y="26"/>
                  </a:lnTo>
                  <a:lnTo>
                    <a:pt x="7" y="36"/>
                  </a:lnTo>
                  <a:lnTo>
                    <a:pt x="0" y="24"/>
                  </a:lnTo>
                  <a:lnTo>
                    <a:pt x="31" y="0"/>
                  </a:lnTo>
                  <a:lnTo>
                    <a:pt x="40" y="0"/>
                  </a:lnTo>
                  <a:lnTo>
                    <a:pt x="40" y="83"/>
                  </a:lnTo>
                  <a:lnTo>
                    <a:pt x="59" y="83"/>
                  </a:lnTo>
                  <a:lnTo>
                    <a:pt x="59" y="97"/>
                  </a:lnTo>
                  <a:lnTo>
                    <a:pt x="5" y="97"/>
                  </a:lnTo>
                  <a:lnTo>
                    <a:pt x="5"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5" name="Freeform 532"/>
            <p:cNvSpPr>
              <a:spLocks/>
            </p:cNvSpPr>
            <p:nvPr/>
          </p:nvSpPr>
          <p:spPr bwMode="auto">
            <a:xfrm>
              <a:off x="3801708" y="3402582"/>
              <a:ext cx="57756" cy="98287"/>
            </a:xfrm>
            <a:custGeom>
              <a:avLst/>
              <a:gdLst>
                <a:gd name="T0" fmla="*/ 9 w 24"/>
                <a:gd name="T1" fmla="*/ 34 h 41"/>
                <a:gd name="T2" fmla="*/ 14 w 24"/>
                <a:gd name="T3" fmla="*/ 32 h 41"/>
                <a:gd name="T4" fmla="*/ 16 w 24"/>
                <a:gd name="T5" fmla="*/ 27 h 41"/>
                <a:gd name="T6" fmla="*/ 14 w 24"/>
                <a:gd name="T7" fmla="*/ 22 h 41"/>
                <a:gd name="T8" fmla="*/ 7 w 24"/>
                <a:gd name="T9" fmla="*/ 20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4 h 41"/>
                <a:gd name="T22" fmla="*/ 12 w 24"/>
                <a:gd name="T23" fmla="*/ 14 h 41"/>
                <a:gd name="T24" fmla="*/ 17 w 24"/>
                <a:gd name="T25" fmla="*/ 15 h 41"/>
                <a:gd name="T26" fmla="*/ 21 w 24"/>
                <a:gd name="T27" fmla="*/ 18 h 41"/>
                <a:gd name="T28" fmla="*/ 23 w 24"/>
                <a:gd name="T29" fmla="*/ 22 h 41"/>
                <a:gd name="T30" fmla="*/ 24 w 24"/>
                <a:gd name="T31" fmla="*/ 27 h 41"/>
                <a:gd name="T32" fmla="*/ 23 w 24"/>
                <a:gd name="T33" fmla="*/ 33 h 41"/>
                <a:gd name="T34" fmla="*/ 20 w 24"/>
                <a:gd name="T35" fmla="*/ 37 h 41"/>
                <a:gd name="T36" fmla="*/ 15 w 24"/>
                <a:gd name="T37" fmla="*/ 40 h 41"/>
                <a:gd name="T38" fmla="*/ 9 w 24"/>
                <a:gd name="T39" fmla="*/ 41 h 41"/>
                <a:gd name="T40" fmla="*/ 4 w 24"/>
                <a:gd name="T41" fmla="*/ 40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3"/>
                    <a:pt x="14" y="32"/>
                  </a:cubicBezTo>
                  <a:cubicBezTo>
                    <a:pt x="16" y="31"/>
                    <a:pt x="16" y="29"/>
                    <a:pt x="16" y="27"/>
                  </a:cubicBezTo>
                  <a:cubicBezTo>
                    <a:pt x="16" y="25"/>
                    <a:pt x="16" y="23"/>
                    <a:pt x="14" y="22"/>
                  </a:cubicBezTo>
                  <a:cubicBezTo>
                    <a:pt x="12" y="21"/>
                    <a:pt x="10" y="20"/>
                    <a:pt x="7" y="20"/>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4"/>
                    <a:pt x="9" y="14"/>
                    <a:pt x="9" y="14"/>
                  </a:cubicBezTo>
                  <a:cubicBezTo>
                    <a:pt x="12" y="14"/>
                    <a:pt x="12" y="14"/>
                    <a:pt x="12" y="14"/>
                  </a:cubicBezTo>
                  <a:cubicBezTo>
                    <a:pt x="13" y="14"/>
                    <a:pt x="15" y="15"/>
                    <a:pt x="17" y="15"/>
                  </a:cubicBezTo>
                  <a:cubicBezTo>
                    <a:pt x="18" y="16"/>
                    <a:pt x="20" y="17"/>
                    <a:pt x="21" y="18"/>
                  </a:cubicBezTo>
                  <a:cubicBezTo>
                    <a:pt x="22" y="19"/>
                    <a:pt x="22" y="20"/>
                    <a:pt x="23" y="22"/>
                  </a:cubicBezTo>
                  <a:cubicBezTo>
                    <a:pt x="24" y="23"/>
                    <a:pt x="24" y="25"/>
                    <a:pt x="24" y="27"/>
                  </a:cubicBezTo>
                  <a:cubicBezTo>
                    <a:pt x="24" y="29"/>
                    <a:pt x="24" y="31"/>
                    <a:pt x="23" y="33"/>
                  </a:cubicBezTo>
                  <a:cubicBezTo>
                    <a:pt x="22" y="35"/>
                    <a:pt x="21" y="36"/>
                    <a:pt x="20" y="37"/>
                  </a:cubicBezTo>
                  <a:cubicBezTo>
                    <a:pt x="18" y="38"/>
                    <a:pt x="17" y="39"/>
                    <a:pt x="15" y="40"/>
                  </a:cubicBezTo>
                  <a:cubicBezTo>
                    <a:pt x="13" y="40"/>
                    <a:pt x="11" y="41"/>
                    <a:pt x="9" y="41"/>
                  </a:cubicBezTo>
                  <a:cubicBezTo>
                    <a:pt x="7" y="41"/>
                    <a:pt x="5" y="41"/>
                    <a:pt x="4" y="40"/>
                  </a:cubicBezTo>
                  <a:cubicBezTo>
                    <a:pt x="2" y="40"/>
                    <a:pt x="1" y="40"/>
                    <a:pt x="0" y="39"/>
                  </a:cubicBezTo>
                  <a:cubicBezTo>
                    <a:pt x="2" y="33"/>
                    <a:pt x="2" y="33"/>
                    <a:pt x="2" y="33"/>
                  </a:cubicBezTo>
                  <a:cubicBezTo>
                    <a:pt x="3" y="33"/>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6" name="Rectangle 533"/>
            <p:cNvSpPr>
              <a:spLocks noChangeArrowheads="1"/>
            </p:cNvSpPr>
            <p:nvPr/>
          </p:nvSpPr>
          <p:spPr bwMode="auto">
            <a:xfrm>
              <a:off x="2303091" y="3550519"/>
              <a:ext cx="33438" cy="141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7" name="Freeform 534"/>
            <p:cNvSpPr>
              <a:spLocks/>
            </p:cNvSpPr>
            <p:nvPr/>
          </p:nvSpPr>
          <p:spPr bwMode="auto">
            <a:xfrm>
              <a:off x="2353754" y="3500869"/>
              <a:ext cx="56743" cy="98287"/>
            </a:xfrm>
            <a:custGeom>
              <a:avLst/>
              <a:gdLst>
                <a:gd name="T0" fmla="*/ 9 w 24"/>
                <a:gd name="T1" fmla="*/ 35 h 41"/>
                <a:gd name="T2" fmla="*/ 15 w 24"/>
                <a:gd name="T3" fmla="*/ 33 h 41"/>
                <a:gd name="T4" fmla="*/ 17 w 24"/>
                <a:gd name="T5" fmla="*/ 28 h 41"/>
                <a:gd name="T6" fmla="*/ 15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9 h 41"/>
                <a:gd name="T28" fmla="*/ 24 w 24"/>
                <a:gd name="T29" fmla="*/ 23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5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2" y="35"/>
                    <a:pt x="14" y="34"/>
                    <a:pt x="15" y="33"/>
                  </a:cubicBezTo>
                  <a:cubicBezTo>
                    <a:pt x="16" y="32"/>
                    <a:pt x="17" y="30"/>
                    <a:pt x="17" y="28"/>
                  </a:cubicBezTo>
                  <a:cubicBezTo>
                    <a:pt x="17" y="26"/>
                    <a:pt x="16" y="24"/>
                    <a:pt x="15"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6" y="15"/>
                    <a:pt x="17" y="16"/>
                  </a:cubicBezTo>
                  <a:cubicBezTo>
                    <a:pt x="19" y="17"/>
                    <a:pt x="20" y="17"/>
                    <a:pt x="21" y="19"/>
                  </a:cubicBezTo>
                  <a:cubicBezTo>
                    <a:pt x="22" y="20"/>
                    <a:pt x="23" y="21"/>
                    <a:pt x="24" y="23"/>
                  </a:cubicBezTo>
                  <a:cubicBezTo>
                    <a:pt x="24" y="24"/>
                    <a:pt x="24" y="26"/>
                    <a:pt x="24" y="28"/>
                  </a:cubicBezTo>
                  <a:cubicBezTo>
                    <a:pt x="24" y="30"/>
                    <a:pt x="24" y="32"/>
                    <a:pt x="23" y="34"/>
                  </a:cubicBezTo>
                  <a:cubicBezTo>
                    <a:pt x="23" y="35"/>
                    <a:pt x="21" y="37"/>
                    <a:pt x="20" y="38"/>
                  </a:cubicBezTo>
                  <a:cubicBezTo>
                    <a:pt x="19" y="39"/>
                    <a:pt x="17" y="40"/>
                    <a:pt x="15" y="41"/>
                  </a:cubicBezTo>
                  <a:cubicBezTo>
                    <a:pt x="13" y="41"/>
                    <a:pt x="11" y="41"/>
                    <a:pt x="9" y="41"/>
                  </a:cubicBezTo>
                  <a:cubicBezTo>
                    <a:pt x="8" y="41"/>
                    <a:pt x="6" y="41"/>
                    <a:pt x="4" y="41"/>
                  </a:cubicBezTo>
                  <a:cubicBezTo>
                    <a:pt x="3" y="41"/>
                    <a:pt x="1" y="40"/>
                    <a:pt x="0" y="40"/>
                  </a:cubicBezTo>
                  <a:cubicBezTo>
                    <a:pt x="2" y="34"/>
                    <a:pt x="2" y="34"/>
                    <a:pt x="2" y="34"/>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8" name="Freeform 537"/>
            <p:cNvSpPr>
              <a:spLocks/>
            </p:cNvSpPr>
            <p:nvPr/>
          </p:nvSpPr>
          <p:spPr bwMode="auto">
            <a:xfrm>
              <a:off x="3979029" y="2443021"/>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5" y="15"/>
                    <a:pt x="17" y="16"/>
                  </a:cubicBezTo>
                  <a:cubicBezTo>
                    <a:pt x="19" y="17"/>
                    <a:pt x="20" y="17"/>
                    <a:pt x="21" y="18"/>
                  </a:cubicBezTo>
                  <a:cubicBezTo>
                    <a:pt x="22" y="20"/>
                    <a:pt x="23" y="21"/>
                    <a:pt x="23" y="22"/>
                  </a:cubicBezTo>
                  <a:cubicBezTo>
                    <a:pt x="24" y="24"/>
                    <a:pt x="24" y="26"/>
                    <a:pt x="24" y="28"/>
                  </a:cubicBezTo>
                  <a:cubicBezTo>
                    <a:pt x="24" y="30"/>
                    <a:pt x="24" y="32"/>
                    <a:pt x="23" y="34"/>
                  </a:cubicBezTo>
                  <a:cubicBezTo>
                    <a:pt x="22" y="35"/>
                    <a:pt x="21" y="37"/>
                    <a:pt x="20" y="38"/>
                  </a:cubicBezTo>
                  <a:cubicBezTo>
                    <a:pt x="19" y="39"/>
                    <a:pt x="17" y="40"/>
                    <a:pt x="15" y="41"/>
                  </a:cubicBezTo>
                  <a:cubicBezTo>
                    <a:pt x="13" y="41"/>
                    <a:pt x="11" y="41"/>
                    <a:pt x="9" y="41"/>
                  </a:cubicBezTo>
                  <a:cubicBezTo>
                    <a:pt x="7" y="41"/>
                    <a:pt x="6" y="41"/>
                    <a:pt x="4" y="41"/>
                  </a:cubicBezTo>
                  <a:cubicBezTo>
                    <a:pt x="3"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9" name="Freeform 538"/>
            <p:cNvSpPr>
              <a:spLocks/>
            </p:cNvSpPr>
            <p:nvPr/>
          </p:nvSpPr>
          <p:spPr bwMode="auto">
            <a:xfrm>
              <a:off x="4984187" y="1638490"/>
              <a:ext cx="59783" cy="61809"/>
            </a:xfrm>
            <a:custGeom>
              <a:avLst/>
              <a:gdLst>
                <a:gd name="T0" fmla="*/ 0 w 59"/>
                <a:gd name="T1" fmla="*/ 24 h 61"/>
                <a:gd name="T2" fmla="*/ 21 w 59"/>
                <a:gd name="T3" fmla="*/ 24 h 61"/>
                <a:gd name="T4" fmla="*/ 21 w 59"/>
                <a:gd name="T5" fmla="*/ 0 h 61"/>
                <a:gd name="T6" fmla="*/ 38 w 59"/>
                <a:gd name="T7" fmla="*/ 0 h 61"/>
                <a:gd name="T8" fmla="*/ 38 w 59"/>
                <a:gd name="T9" fmla="*/ 24 h 61"/>
                <a:gd name="T10" fmla="*/ 59 w 59"/>
                <a:gd name="T11" fmla="*/ 24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4"/>
                  </a:moveTo>
                  <a:lnTo>
                    <a:pt x="21" y="24"/>
                  </a:lnTo>
                  <a:lnTo>
                    <a:pt x="21" y="0"/>
                  </a:lnTo>
                  <a:lnTo>
                    <a:pt x="38" y="0"/>
                  </a:lnTo>
                  <a:lnTo>
                    <a:pt x="38" y="24"/>
                  </a:lnTo>
                  <a:lnTo>
                    <a:pt x="59" y="24"/>
                  </a:lnTo>
                  <a:lnTo>
                    <a:pt x="59" y="38"/>
                  </a:lnTo>
                  <a:lnTo>
                    <a:pt x="38" y="38"/>
                  </a:lnTo>
                  <a:lnTo>
                    <a:pt x="38" y="61"/>
                  </a:lnTo>
                  <a:lnTo>
                    <a:pt x="21" y="61"/>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0" name="Freeform 539"/>
            <p:cNvSpPr>
              <a:spLocks/>
            </p:cNvSpPr>
            <p:nvPr/>
          </p:nvSpPr>
          <p:spPr bwMode="auto">
            <a:xfrm>
              <a:off x="5060182" y="1617211"/>
              <a:ext cx="57756" cy="98287"/>
            </a:xfrm>
            <a:custGeom>
              <a:avLst/>
              <a:gdLst>
                <a:gd name="T0" fmla="*/ 23 w 24"/>
                <a:gd name="T1" fmla="*/ 11 h 41"/>
                <a:gd name="T2" fmla="*/ 22 w 24"/>
                <a:gd name="T3" fmla="*/ 17 h 41"/>
                <a:gd name="T4" fmla="*/ 19 w 24"/>
                <a:gd name="T5" fmla="*/ 23 h 41"/>
                <a:gd name="T6" fmla="*/ 16 w 24"/>
                <a:gd name="T7" fmla="*/ 28 h 41"/>
                <a:gd name="T8" fmla="*/ 12 w 24"/>
                <a:gd name="T9" fmla="*/ 33 h 41"/>
                <a:gd name="T10" fmla="*/ 9 w 24"/>
                <a:gd name="T11" fmla="*/ 35 h 41"/>
                <a:gd name="T12" fmla="*/ 9 w 24"/>
                <a:gd name="T13" fmla="*/ 36 h 41"/>
                <a:gd name="T14" fmla="*/ 13 w 24"/>
                <a:gd name="T15" fmla="*/ 35 h 41"/>
                <a:gd name="T16" fmla="*/ 24 w 24"/>
                <a:gd name="T17" fmla="*/ 35 h 41"/>
                <a:gd name="T18" fmla="*/ 24 w 24"/>
                <a:gd name="T19" fmla="*/ 41 h 41"/>
                <a:gd name="T20" fmla="*/ 0 w 24"/>
                <a:gd name="T21" fmla="*/ 41 h 41"/>
                <a:gd name="T22" fmla="*/ 0 w 24"/>
                <a:gd name="T23" fmla="*/ 37 h 41"/>
                <a:gd name="T24" fmla="*/ 3 w 24"/>
                <a:gd name="T25" fmla="*/ 34 h 41"/>
                <a:gd name="T26" fmla="*/ 6 w 24"/>
                <a:gd name="T27" fmla="*/ 30 h 41"/>
                <a:gd name="T28" fmla="*/ 10 w 24"/>
                <a:gd name="T29" fmla="*/ 25 h 41"/>
                <a:gd name="T30" fmla="*/ 13 w 24"/>
                <a:gd name="T31" fmla="*/ 21 h 41"/>
                <a:gd name="T32" fmla="*/ 15 w 24"/>
                <a:gd name="T33" fmla="*/ 16 h 41"/>
                <a:gd name="T34" fmla="*/ 16 w 24"/>
                <a:gd name="T35" fmla="*/ 12 h 41"/>
                <a:gd name="T36" fmla="*/ 14 w 24"/>
                <a:gd name="T37" fmla="*/ 8 h 41"/>
                <a:gd name="T38" fmla="*/ 10 w 24"/>
                <a:gd name="T39" fmla="*/ 7 h 41"/>
                <a:gd name="T40" fmla="*/ 6 w 24"/>
                <a:gd name="T41" fmla="*/ 7 h 41"/>
                <a:gd name="T42" fmla="*/ 3 w 24"/>
                <a:gd name="T43" fmla="*/ 9 h 41"/>
                <a:gd name="T44" fmla="*/ 0 w 24"/>
                <a:gd name="T45" fmla="*/ 4 h 41"/>
                <a:gd name="T46" fmla="*/ 5 w 24"/>
                <a:gd name="T47" fmla="*/ 1 h 41"/>
                <a:gd name="T48" fmla="*/ 12 w 24"/>
                <a:gd name="T49" fmla="*/ 0 h 41"/>
                <a:gd name="T50" fmla="*/ 16 w 24"/>
                <a:gd name="T51" fmla="*/ 1 h 41"/>
                <a:gd name="T52" fmla="*/ 20 w 24"/>
                <a:gd name="T53" fmla="*/ 3 h 41"/>
                <a:gd name="T54" fmla="*/ 22 w 24"/>
                <a:gd name="T55" fmla="*/ 6 h 41"/>
                <a:gd name="T56" fmla="*/ 23 w 24"/>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41">
                  <a:moveTo>
                    <a:pt x="23" y="11"/>
                  </a:moveTo>
                  <a:cubicBezTo>
                    <a:pt x="23" y="13"/>
                    <a:pt x="23" y="15"/>
                    <a:pt x="22" y="17"/>
                  </a:cubicBezTo>
                  <a:cubicBezTo>
                    <a:pt x="21" y="19"/>
                    <a:pt x="20" y="21"/>
                    <a:pt x="19" y="23"/>
                  </a:cubicBezTo>
                  <a:cubicBezTo>
                    <a:pt x="18" y="24"/>
                    <a:pt x="17" y="26"/>
                    <a:pt x="16" y="28"/>
                  </a:cubicBezTo>
                  <a:cubicBezTo>
                    <a:pt x="14" y="30"/>
                    <a:pt x="13" y="32"/>
                    <a:pt x="12" y="33"/>
                  </a:cubicBezTo>
                  <a:cubicBezTo>
                    <a:pt x="9" y="35"/>
                    <a:pt x="9" y="35"/>
                    <a:pt x="9" y="35"/>
                  </a:cubicBezTo>
                  <a:cubicBezTo>
                    <a:pt x="9" y="36"/>
                    <a:pt x="9" y="36"/>
                    <a:pt x="9" y="36"/>
                  </a:cubicBezTo>
                  <a:cubicBezTo>
                    <a:pt x="13" y="35"/>
                    <a:pt x="13" y="35"/>
                    <a:pt x="13" y="35"/>
                  </a:cubicBezTo>
                  <a:cubicBezTo>
                    <a:pt x="24" y="35"/>
                    <a:pt x="24" y="35"/>
                    <a:pt x="24" y="35"/>
                  </a:cubicBezTo>
                  <a:cubicBezTo>
                    <a:pt x="24" y="41"/>
                    <a:pt x="24" y="41"/>
                    <a:pt x="24" y="41"/>
                  </a:cubicBezTo>
                  <a:cubicBezTo>
                    <a:pt x="0" y="41"/>
                    <a:pt x="0" y="41"/>
                    <a:pt x="0" y="41"/>
                  </a:cubicBezTo>
                  <a:cubicBezTo>
                    <a:pt x="0" y="37"/>
                    <a:pt x="0" y="37"/>
                    <a:pt x="0" y="37"/>
                  </a:cubicBezTo>
                  <a:cubicBezTo>
                    <a:pt x="1" y="36"/>
                    <a:pt x="2" y="35"/>
                    <a:pt x="3" y="34"/>
                  </a:cubicBezTo>
                  <a:cubicBezTo>
                    <a:pt x="4" y="33"/>
                    <a:pt x="5" y="31"/>
                    <a:pt x="6" y="30"/>
                  </a:cubicBezTo>
                  <a:cubicBezTo>
                    <a:pt x="8" y="28"/>
                    <a:pt x="9" y="27"/>
                    <a:pt x="10" y="25"/>
                  </a:cubicBezTo>
                  <a:cubicBezTo>
                    <a:pt x="11" y="24"/>
                    <a:pt x="12" y="22"/>
                    <a:pt x="13" y="21"/>
                  </a:cubicBezTo>
                  <a:cubicBezTo>
                    <a:pt x="14" y="19"/>
                    <a:pt x="14" y="18"/>
                    <a:pt x="15" y="16"/>
                  </a:cubicBezTo>
                  <a:cubicBezTo>
                    <a:pt x="15" y="15"/>
                    <a:pt x="16" y="13"/>
                    <a:pt x="16" y="12"/>
                  </a:cubicBezTo>
                  <a:cubicBezTo>
                    <a:pt x="16" y="11"/>
                    <a:pt x="15" y="9"/>
                    <a:pt x="14" y="8"/>
                  </a:cubicBezTo>
                  <a:cubicBezTo>
                    <a:pt x="13" y="7"/>
                    <a:pt x="12" y="7"/>
                    <a:pt x="10" y="7"/>
                  </a:cubicBezTo>
                  <a:cubicBezTo>
                    <a:pt x="9" y="7"/>
                    <a:pt x="8" y="7"/>
                    <a:pt x="6" y="7"/>
                  </a:cubicBezTo>
                  <a:cubicBezTo>
                    <a:pt x="5" y="8"/>
                    <a:pt x="4" y="9"/>
                    <a:pt x="3" y="9"/>
                  </a:cubicBezTo>
                  <a:cubicBezTo>
                    <a:pt x="0" y="4"/>
                    <a:pt x="0" y="4"/>
                    <a:pt x="0" y="4"/>
                  </a:cubicBezTo>
                  <a:cubicBezTo>
                    <a:pt x="2" y="3"/>
                    <a:pt x="3" y="2"/>
                    <a:pt x="5" y="1"/>
                  </a:cubicBezTo>
                  <a:cubicBezTo>
                    <a:pt x="7" y="0"/>
                    <a:pt x="9" y="0"/>
                    <a:pt x="12" y="0"/>
                  </a:cubicBezTo>
                  <a:cubicBezTo>
                    <a:pt x="13" y="0"/>
                    <a:pt x="15" y="0"/>
                    <a:pt x="16" y="1"/>
                  </a:cubicBezTo>
                  <a:cubicBezTo>
                    <a:pt x="18" y="1"/>
                    <a:pt x="19" y="2"/>
                    <a:pt x="20" y="3"/>
                  </a:cubicBezTo>
                  <a:cubicBezTo>
                    <a:pt x="21" y="4"/>
                    <a:pt x="22" y="5"/>
                    <a:pt x="22" y="6"/>
                  </a:cubicBezTo>
                  <a:cubicBezTo>
                    <a:pt x="23" y="7"/>
                    <a:pt x="23" y="9"/>
                    <a:pt x="23"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1" name="Freeform 540"/>
            <p:cNvSpPr>
              <a:spLocks/>
            </p:cNvSpPr>
            <p:nvPr/>
          </p:nvSpPr>
          <p:spPr bwMode="auto">
            <a:xfrm>
              <a:off x="5137190" y="1619238"/>
              <a:ext cx="57756" cy="98287"/>
            </a:xfrm>
            <a:custGeom>
              <a:avLst/>
              <a:gdLst>
                <a:gd name="T0" fmla="*/ 9 w 24"/>
                <a:gd name="T1" fmla="*/ 34 h 41"/>
                <a:gd name="T2" fmla="*/ 15 w 24"/>
                <a:gd name="T3" fmla="*/ 33 h 41"/>
                <a:gd name="T4" fmla="*/ 17 w 24"/>
                <a:gd name="T5" fmla="*/ 27 h 41"/>
                <a:gd name="T6" fmla="*/ 15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4 h 41"/>
                <a:gd name="T24" fmla="*/ 17 w 24"/>
                <a:gd name="T25" fmla="*/ 15 h 41"/>
                <a:gd name="T26" fmla="*/ 21 w 24"/>
                <a:gd name="T27" fmla="*/ 18 h 41"/>
                <a:gd name="T28" fmla="*/ 24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2" y="34"/>
                    <a:pt x="14" y="34"/>
                    <a:pt x="15" y="33"/>
                  </a:cubicBezTo>
                  <a:cubicBezTo>
                    <a:pt x="16" y="31"/>
                    <a:pt x="17" y="30"/>
                    <a:pt x="17" y="27"/>
                  </a:cubicBezTo>
                  <a:cubicBezTo>
                    <a:pt x="17" y="25"/>
                    <a:pt x="16" y="23"/>
                    <a:pt x="15" y="22"/>
                  </a:cubicBezTo>
                  <a:cubicBezTo>
                    <a:pt x="13" y="21"/>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4"/>
                    <a:pt x="12" y="14"/>
                    <a:pt x="12" y="14"/>
                  </a:cubicBezTo>
                  <a:cubicBezTo>
                    <a:pt x="14" y="15"/>
                    <a:pt x="16" y="15"/>
                    <a:pt x="17" y="15"/>
                  </a:cubicBezTo>
                  <a:cubicBezTo>
                    <a:pt x="19" y="16"/>
                    <a:pt x="20" y="17"/>
                    <a:pt x="21" y="18"/>
                  </a:cubicBezTo>
                  <a:cubicBezTo>
                    <a:pt x="22" y="19"/>
                    <a:pt x="23" y="20"/>
                    <a:pt x="24" y="22"/>
                  </a:cubicBezTo>
                  <a:cubicBezTo>
                    <a:pt x="24" y="24"/>
                    <a:pt x="24" y="25"/>
                    <a:pt x="24" y="27"/>
                  </a:cubicBezTo>
                  <a:cubicBezTo>
                    <a:pt x="24" y="29"/>
                    <a:pt x="24" y="31"/>
                    <a:pt x="23" y="33"/>
                  </a:cubicBezTo>
                  <a:cubicBezTo>
                    <a:pt x="23" y="35"/>
                    <a:pt x="21" y="36"/>
                    <a:pt x="20" y="38"/>
                  </a:cubicBezTo>
                  <a:cubicBezTo>
                    <a:pt x="19" y="39"/>
                    <a:pt x="17" y="40"/>
                    <a:pt x="15" y="40"/>
                  </a:cubicBezTo>
                  <a:cubicBezTo>
                    <a:pt x="13" y="41"/>
                    <a:pt x="11" y="41"/>
                    <a:pt x="9" y="41"/>
                  </a:cubicBezTo>
                  <a:cubicBezTo>
                    <a:pt x="8" y="41"/>
                    <a:pt x="6" y="41"/>
                    <a:pt x="4" y="41"/>
                  </a:cubicBezTo>
                  <a:cubicBezTo>
                    <a:pt x="3" y="40"/>
                    <a:pt x="1" y="40"/>
                    <a:pt x="0" y="39"/>
                  </a:cubicBezTo>
                  <a:cubicBezTo>
                    <a:pt x="2" y="33"/>
                    <a:pt x="2" y="33"/>
                    <a:pt x="2" y="33"/>
                  </a:cubicBezTo>
                  <a:cubicBezTo>
                    <a:pt x="3" y="34"/>
                    <a:pt x="4" y="34"/>
                    <a:pt x="5" y="34"/>
                  </a:cubicBezTo>
                  <a:cubicBezTo>
                    <a:pt x="6" y="34"/>
                    <a:pt x="8"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2" name="Freeform 544"/>
            <p:cNvSpPr>
              <a:spLocks/>
            </p:cNvSpPr>
            <p:nvPr/>
          </p:nvSpPr>
          <p:spPr bwMode="auto">
            <a:xfrm>
              <a:off x="2392258" y="2435928"/>
              <a:ext cx="59783" cy="61809"/>
            </a:xfrm>
            <a:custGeom>
              <a:avLst/>
              <a:gdLst>
                <a:gd name="T0" fmla="*/ 0 w 59"/>
                <a:gd name="T1" fmla="*/ 23 h 61"/>
                <a:gd name="T2" fmla="*/ 21 w 59"/>
                <a:gd name="T3" fmla="*/ 23 h 61"/>
                <a:gd name="T4" fmla="*/ 21 w 59"/>
                <a:gd name="T5" fmla="*/ 0 h 61"/>
                <a:gd name="T6" fmla="*/ 37 w 59"/>
                <a:gd name="T7" fmla="*/ 0 h 61"/>
                <a:gd name="T8" fmla="*/ 37 w 59"/>
                <a:gd name="T9" fmla="*/ 23 h 61"/>
                <a:gd name="T10" fmla="*/ 59 w 59"/>
                <a:gd name="T11" fmla="*/ 23 h 61"/>
                <a:gd name="T12" fmla="*/ 59 w 59"/>
                <a:gd name="T13" fmla="*/ 37 h 61"/>
                <a:gd name="T14" fmla="*/ 37 w 59"/>
                <a:gd name="T15" fmla="*/ 37 h 61"/>
                <a:gd name="T16" fmla="*/ 37 w 59"/>
                <a:gd name="T17" fmla="*/ 61 h 61"/>
                <a:gd name="T18" fmla="*/ 21 w 59"/>
                <a:gd name="T19" fmla="*/ 61 h 61"/>
                <a:gd name="T20" fmla="*/ 21 w 59"/>
                <a:gd name="T21" fmla="*/ 37 h 61"/>
                <a:gd name="T22" fmla="*/ 0 w 59"/>
                <a:gd name="T23" fmla="*/ 37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7" y="0"/>
                  </a:lnTo>
                  <a:lnTo>
                    <a:pt x="37" y="23"/>
                  </a:lnTo>
                  <a:lnTo>
                    <a:pt x="59" y="23"/>
                  </a:lnTo>
                  <a:lnTo>
                    <a:pt x="59" y="37"/>
                  </a:lnTo>
                  <a:lnTo>
                    <a:pt x="37" y="37"/>
                  </a:lnTo>
                  <a:lnTo>
                    <a:pt x="37" y="61"/>
                  </a:lnTo>
                  <a:lnTo>
                    <a:pt x="21" y="61"/>
                  </a:lnTo>
                  <a:lnTo>
                    <a:pt x="21" y="37"/>
                  </a:lnTo>
                  <a:lnTo>
                    <a:pt x="0" y="37"/>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3" name="Freeform 545"/>
            <p:cNvSpPr>
              <a:spLocks/>
            </p:cNvSpPr>
            <p:nvPr/>
          </p:nvSpPr>
          <p:spPr bwMode="auto">
            <a:xfrm>
              <a:off x="2468253" y="2416676"/>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7"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4" name="Freeform 546"/>
            <p:cNvSpPr>
              <a:spLocks/>
            </p:cNvSpPr>
            <p:nvPr/>
          </p:nvSpPr>
          <p:spPr bwMode="auto">
            <a:xfrm>
              <a:off x="2545261" y="2416676"/>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5" name="Freeform 550"/>
            <p:cNvSpPr>
              <a:spLocks/>
            </p:cNvSpPr>
            <p:nvPr/>
          </p:nvSpPr>
          <p:spPr bwMode="auto">
            <a:xfrm>
              <a:off x="5223317" y="2959786"/>
              <a:ext cx="59783" cy="61809"/>
            </a:xfrm>
            <a:custGeom>
              <a:avLst/>
              <a:gdLst>
                <a:gd name="T0" fmla="*/ 0 w 59"/>
                <a:gd name="T1" fmla="*/ 23 h 61"/>
                <a:gd name="T2" fmla="*/ 21 w 59"/>
                <a:gd name="T3" fmla="*/ 23 h 61"/>
                <a:gd name="T4" fmla="*/ 21 w 59"/>
                <a:gd name="T5" fmla="*/ 0 h 61"/>
                <a:gd name="T6" fmla="*/ 38 w 59"/>
                <a:gd name="T7" fmla="*/ 0 h 61"/>
                <a:gd name="T8" fmla="*/ 38 w 59"/>
                <a:gd name="T9" fmla="*/ 23 h 61"/>
                <a:gd name="T10" fmla="*/ 59 w 59"/>
                <a:gd name="T11" fmla="*/ 23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8" y="0"/>
                  </a:lnTo>
                  <a:lnTo>
                    <a:pt x="38" y="23"/>
                  </a:lnTo>
                  <a:lnTo>
                    <a:pt x="59" y="23"/>
                  </a:lnTo>
                  <a:lnTo>
                    <a:pt x="59" y="38"/>
                  </a:lnTo>
                  <a:lnTo>
                    <a:pt x="38" y="38"/>
                  </a:lnTo>
                  <a:lnTo>
                    <a:pt x="38" y="61"/>
                  </a:lnTo>
                  <a:lnTo>
                    <a:pt x="21" y="61"/>
                  </a:lnTo>
                  <a:lnTo>
                    <a:pt x="21" y="38"/>
                  </a:lnTo>
                  <a:lnTo>
                    <a:pt x="0" y="38"/>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6" name="Freeform 551"/>
            <p:cNvSpPr>
              <a:spLocks/>
            </p:cNvSpPr>
            <p:nvPr/>
          </p:nvSpPr>
          <p:spPr bwMode="auto">
            <a:xfrm>
              <a:off x="5297286" y="2938507"/>
              <a:ext cx="59783" cy="97273"/>
            </a:xfrm>
            <a:custGeom>
              <a:avLst/>
              <a:gdLst>
                <a:gd name="T0" fmla="*/ 24 w 25"/>
                <a:gd name="T1" fmla="*/ 11 h 41"/>
                <a:gd name="T2" fmla="*/ 23 w 25"/>
                <a:gd name="T3" fmla="*/ 17 h 41"/>
                <a:gd name="T4" fmla="*/ 20 w 25"/>
                <a:gd name="T5" fmla="*/ 23 h 41"/>
                <a:gd name="T6" fmla="*/ 16 w 25"/>
                <a:gd name="T7" fmla="*/ 28 h 41"/>
                <a:gd name="T8" fmla="*/ 13 w 25"/>
                <a:gd name="T9" fmla="*/ 33 h 41"/>
                <a:gd name="T10" fmla="*/ 9 w 25"/>
                <a:gd name="T11" fmla="*/ 35 h 41"/>
                <a:gd name="T12" fmla="*/ 9 w 25"/>
                <a:gd name="T13" fmla="*/ 36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1 h 41"/>
                <a:gd name="T32" fmla="*/ 16 w 25"/>
                <a:gd name="T33" fmla="*/ 16 h 41"/>
                <a:gd name="T34" fmla="*/ 16 w 25"/>
                <a:gd name="T35" fmla="*/ 12 h 41"/>
                <a:gd name="T36" fmla="*/ 15 w 25"/>
                <a:gd name="T37" fmla="*/ 8 h 41"/>
                <a:gd name="T38" fmla="*/ 11 w 25"/>
                <a:gd name="T39" fmla="*/ 7 h 41"/>
                <a:gd name="T40" fmla="*/ 7 w 25"/>
                <a:gd name="T41" fmla="*/ 8 h 41"/>
                <a:gd name="T42" fmla="*/ 4 w 25"/>
                <a:gd name="T43" fmla="*/ 9 h 41"/>
                <a:gd name="T44" fmla="*/ 1 w 25"/>
                <a:gd name="T45" fmla="*/ 4 h 41"/>
                <a:gd name="T46" fmla="*/ 6 w 25"/>
                <a:gd name="T47" fmla="*/ 1 h 41"/>
                <a:gd name="T48" fmla="*/ 12 w 25"/>
                <a:gd name="T49" fmla="*/ 0 h 41"/>
                <a:gd name="T50" fmla="*/ 17 w 25"/>
                <a:gd name="T51" fmla="*/ 1 h 41"/>
                <a:gd name="T52" fmla="*/ 21 w 25"/>
                <a:gd name="T53" fmla="*/ 3 h 41"/>
                <a:gd name="T54" fmla="*/ 23 w 25"/>
                <a:gd name="T55" fmla="*/ 6 h 41"/>
                <a:gd name="T56" fmla="*/ 24 w 25"/>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1"/>
                  </a:moveTo>
                  <a:cubicBezTo>
                    <a:pt x="24" y="13"/>
                    <a:pt x="23" y="15"/>
                    <a:pt x="23" y="17"/>
                  </a:cubicBezTo>
                  <a:cubicBezTo>
                    <a:pt x="22" y="19"/>
                    <a:pt x="21" y="21"/>
                    <a:pt x="20" y="23"/>
                  </a:cubicBezTo>
                  <a:cubicBezTo>
                    <a:pt x="19" y="24"/>
                    <a:pt x="18" y="26"/>
                    <a:pt x="16" y="28"/>
                  </a:cubicBezTo>
                  <a:cubicBezTo>
                    <a:pt x="15" y="30"/>
                    <a:pt x="14" y="32"/>
                    <a:pt x="13" y="33"/>
                  </a:cubicBezTo>
                  <a:cubicBezTo>
                    <a:pt x="9" y="35"/>
                    <a:pt x="9" y="35"/>
                    <a:pt x="9" y="35"/>
                  </a:cubicBezTo>
                  <a:cubicBezTo>
                    <a:pt x="9" y="36"/>
                    <a:pt x="9" y="36"/>
                    <a:pt x="9" y="36"/>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3"/>
                    <a:pt x="6" y="31"/>
                    <a:pt x="7" y="30"/>
                  </a:cubicBezTo>
                  <a:cubicBezTo>
                    <a:pt x="8" y="28"/>
                    <a:pt x="9" y="27"/>
                    <a:pt x="10" y="25"/>
                  </a:cubicBezTo>
                  <a:cubicBezTo>
                    <a:pt x="12" y="24"/>
                    <a:pt x="13" y="22"/>
                    <a:pt x="13" y="21"/>
                  </a:cubicBezTo>
                  <a:cubicBezTo>
                    <a:pt x="14" y="19"/>
                    <a:pt x="15" y="18"/>
                    <a:pt x="16" y="16"/>
                  </a:cubicBezTo>
                  <a:cubicBezTo>
                    <a:pt x="16" y="15"/>
                    <a:pt x="16" y="13"/>
                    <a:pt x="16" y="12"/>
                  </a:cubicBezTo>
                  <a:cubicBezTo>
                    <a:pt x="16" y="11"/>
                    <a:pt x="16" y="9"/>
                    <a:pt x="15" y="8"/>
                  </a:cubicBezTo>
                  <a:cubicBezTo>
                    <a:pt x="14" y="7"/>
                    <a:pt x="13" y="7"/>
                    <a:pt x="11" y="7"/>
                  </a:cubicBezTo>
                  <a:cubicBezTo>
                    <a:pt x="9" y="7"/>
                    <a:pt x="8" y="7"/>
                    <a:pt x="7" y="8"/>
                  </a:cubicBezTo>
                  <a:cubicBezTo>
                    <a:pt x="6" y="8"/>
                    <a:pt x="5" y="9"/>
                    <a:pt x="4" y="9"/>
                  </a:cubicBezTo>
                  <a:cubicBezTo>
                    <a:pt x="1" y="4"/>
                    <a:pt x="1" y="4"/>
                    <a:pt x="1" y="4"/>
                  </a:cubicBezTo>
                  <a:cubicBezTo>
                    <a:pt x="2" y="3"/>
                    <a:pt x="4" y="2"/>
                    <a:pt x="6" y="1"/>
                  </a:cubicBezTo>
                  <a:cubicBezTo>
                    <a:pt x="8" y="0"/>
                    <a:pt x="10" y="0"/>
                    <a:pt x="12" y="0"/>
                  </a:cubicBezTo>
                  <a:cubicBezTo>
                    <a:pt x="14" y="0"/>
                    <a:pt x="16" y="0"/>
                    <a:pt x="17" y="1"/>
                  </a:cubicBezTo>
                  <a:cubicBezTo>
                    <a:pt x="18" y="1"/>
                    <a:pt x="20" y="2"/>
                    <a:pt x="21" y="3"/>
                  </a:cubicBezTo>
                  <a:cubicBezTo>
                    <a:pt x="22" y="4"/>
                    <a:pt x="22" y="5"/>
                    <a:pt x="23" y="6"/>
                  </a:cubicBezTo>
                  <a:cubicBezTo>
                    <a:pt x="24" y="7"/>
                    <a:pt x="24" y="9"/>
                    <a:pt x="24"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7" name="Freeform 552"/>
            <p:cNvSpPr>
              <a:spLocks/>
            </p:cNvSpPr>
            <p:nvPr/>
          </p:nvSpPr>
          <p:spPr bwMode="auto">
            <a:xfrm>
              <a:off x="5376320" y="2940534"/>
              <a:ext cx="57756" cy="98287"/>
            </a:xfrm>
            <a:custGeom>
              <a:avLst/>
              <a:gdLst>
                <a:gd name="T0" fmla="*/ 9 w 24"/>
                <a:gd name="T1" fmla="*/ 34 h 41"/>
                <a:gd name="T2" fmla="*/ 15 w 24"/>
                <a:gd name="T3" fmla="*/ 33 h 41"/>
                <a:gd name="T4" fmla="*/ 17 w 24"/>
                <a:gd name="T5" fmla="*/ 28 h 41"/>
                <a:gd name="T6" fmla="*/ 14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4 h 41"/>
                <a:gd name="T24" fmla="*/ 17 w 24"/>
                <a:gd name="T25" fmla="*/ 16 h 41"/>
                <a:gd name="T26" fmla="*/ 21 w 24"/>
                <a:gd name="T27" fmla="*/ 18 h 41"/>
                <a:gd name="T28" fmla="*/ 23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4"/>
                    <a:pt x="15" y="33"/>
                  </a:cubicBezTo>
                  <a:cubicBezTo>
                    <a:pt x="16" y="31"/>
                    <a:pt x="17" y="30"/>
                    <a:pt x="17" y="28"/>
                  </a:cubicBezTo>
                  <a:cubicBezTo>
                    <a:pt x="17" y="25"/>
                    <a:pt x="16" y="24"/>
                    <a:pt x="14" y="22"/>
                  </a:cubicBezTo>
                  <a:cubicBezTo>
                    <a:pt x="13" y="21"/>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4"/>
                    <a:pt x="12" y="14"/>
                    <a:pt x="12" y="14"/>
                  </a:cubicBezTo>
                  <a:cubicBezTo>
                    <a:pt x="14" y="15"/>
                    <a:pt x="15" y="15"/>
                    <a:pt x="17" y="16"/>
                  </a:cubicBezTo>
                  <a:cubicBezTo>
                    <a:pt x="18" y="16"/>
                    <a:pt x="20" y="17"/>
                    <a:pt x="21" y="18"/>
                  </a:cubicBezTo>
                  <a:cubicBezTo>
                    <a:pt x="22" y="19"/>
                    <a:pt x="23" y="21"/>
                    <a:pt x="23" y="22"/>
                  </a:cubicBezTo>
                  <a:cubicBezTo>
                    <a:pt x="24" y="24"/>
                    <a:pt x="24" y="25"/>
                    <a:pt x="24" y="27"/>
                  </a:cubicBezTo>
                  <a:cubicBezTo>
                    <a:pt x="24" y="30"/>
                    <a:pt x="24" y="32"/>
                    <a:pt x="23" y="33"/>
                  </a:cubicBezTo>
                  <a:cubicBezTo>
                    <a:pt x="22" y="35"/>
                    <a:pt x="21" y="36"/>
                    <a:pt x="20" y="38"/>
                  </a:cubicBezTo>
                  <a:cubicBezTo>
                    <a:pt x="18" y="39"/>
                    <a:pt x="17" y="40"/>
                    <a:pt x="15" y="40"/>
                  </a:cubicBezTo>
                  <a:cubicBezTo>
                    <a:pt x="13" y="41"/>
                    <a:pt x="11" y="41"/>
                    <a:pt x="9" y="41"/>
                  </a:cubicBezTo>
                  <a:cubicBezTo>
                    <a:pt x="7" y="41"/>
                    <a:pt x="6" y="41"/>
                    <a:pt x="4" y="41"/>
                  </a:cubicBezTo>
                  <a:cubicBezTo>
                    <a:pt x="2" y="40"/>
                    <a:pt x="1" y="40"/>
                    <a:pt x="0" y="39"/>
                  </a:cubicBezTo>
                  <a:cubicBezTo>
                    <a:pt x="2" y="33"/>
                    <a:pt x="2" y="33"/>
                    <a:pt x="2" y="33"/>
                  </a:cubicBezTo>
                  <a:cubicBezTo>
                    <a:pt x="3" y="34"/>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grpSp>
        <p:nvGrpSpPr>
          <p:cNvPr id="188" name="组合 187"/>
          <p:cNvGrpSpPr/>
          <p:nvPr/>
        </p:nvGrpSpPr>
        <p:grpSpPr>
          <a:xfrm>
            <a:off x="7689360" y="1594100"/>
            <a:ext cx="3901626" cy="4185161"/>
            <a:chOff x="6116713" y="1131590"/>
            <a:chExt cx="2800783" cy="2885573"/>
          </a:xfrm>
        </p:grpSpPr>
        <p:sp>
          <p:nvSpPr>
            <p:cNvPr id="189" name="矩形 1"/>
            <p:cNvSpPr>
              <a:spLocks noChangeArrowheads="1"/>
            </p:cNvSpPr>
            <p:nvPr/>
          </p:nvSpPr>
          <p:spPr bwMode="auto">
            <a:xfrm>
              <a:off x="6116713" y="1194837"/>
              <a:ext cx="2800783" cy="2822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公司名称（ 中文）：</a:t>
              </a:r>
              <a:r>
                <a:rPr lang="zh-CN" altLang="en-US" sz="1900" dirty="0" smtClean="0">
                  <a:solidFill>
                    <a:prstClr val="black"/>
                  </a:solidFill>
                  <a:latin typeface="Times New Roman" panose="02020603050405020304" pitchFamily="18" charset="0"/>
                  <a:cs typeface="Times New Roman" panose="02020603050405020304" pitchFamily="18" charset="0"/>
                </a:rPr>
                <a:t>日照金果贸易贸易</a:t>
              </a:r>
              <a:r>
                <a:rPr lang="zh-CN" altLang="en-US" sz="1900" dirty="0">
                  <a:solidFill>
                    <a:prstClr val="black"/>
                  </a:solidFill>
                  <a:latin typeface="Times New Roman" panose="02020603050405020304" pitchFamily="18" charset="0"/>
                  <a:cs typeface="Times New Roman" panose="02020603050405020304" pitchFamily="18" charset="0"/>
                </a:rPr>
                <a:t>有限公司</a:t>
              </a:r>
            </a:p>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公司名称（英文）：</a:t>
              </a:r>
              <a:r>
                <a:rPr lang="en-US" altLang="zh-CN" sz="1900" dirty="0">
                  <a:solidFill>
                    <a:prstClr val="black"/>
                  </a:solidFill>
                  <a:latin typeface="Times New Roman" panose="02020603050405020304" pitchFamily="18" charset="0"/>
                  <a:cs typeface="Times New Roman" panose="02020603050405020304" pitchFamily="18" charset="0"/>
                </a:rPr>
                <a:t>RIZHAO </a:t>
              </a:r>
              <a:r>
                <a:rPr lang="en-US" altLang="zh-CN" sz="1900" dirty="0" smtClean="0">
                  <a:solidFill>
                    <a:prstClr val="black"/>
                  </a:solidFill>
                  <a:latin typeface="Times New Roman" panose="02020603050405020304" pitchFamily="18" charset="0"/>
                  <a:cs typeface="Times New Roman" panose="02020603050405020304" pitchFamily="18" charset="0"/>
                </a:rPr>
                <a:t>GOLDEN NUT TRADE </a:t>
              </a:r>
              <a:r>
                <a:rPr lang="en-US" altLang="zh-CN" sz="1900" dirty="0">
                  <a:solidFill>
                    <a:prstClr val="black"/>
                  </a:solidFill>
                  <a:latin typeface="Times New Roman" panose="02020603050405020304" pitchFamily="18" charset="0"/>
                  <a:cs typeface="Times New Roman" panose="02020603050405020304" pitchFamily="18" charset="0"/>
                </a:rPr>
                <a:t>CO., LTD.</a:t>
              </a:r>
            </a:p>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公司地址（中文）：山东省日照</a:t>
              </a:r>
              <a:r>
                <a:rPr lang="zh-CN" altLang="en-US" sz="1900" dirty="0" smtClean="0">
                  <a:solidFill>
                    <a:prstClr val="black"/>
                  </a:solidFill>
                  <a:latin typeface="Times New Roman" panose="02020603050405020304" pitchFamily="18" charset="0"/>
                  <a:cs typeface="Times New Roman" panose="02020603050405020304" pitchFamily="18" charset="0"/>
                </a:rPr>
                <a:t>市潍坊路</a:t>
              </a:r>
              <a:r>
                <a:rPr lang="en-US" altLang="zh-CN" sz="1900" dirty="0" smtClean="0">
                  <a:solidFill>
                    <a:prstClr val="black"/>
                  </a:solidFill>
                  <a:latin typeface="Times New Roman" panose="02020603050405020304" pitchFamily="18" charset="0"/>
                  <a:cs typeface="Times New Roman" panose="02020603050405020304" pitchFamily="18" charset="0"/>
                </a:rPr>
                <a:t>201</a:t>
              </a:r>
              <a:r>
                <a:rPr lang="zh-CN" altLang="en-US" sz="1900" dirty="0" smtClean="0">
                  <a:solidFill>
                    <a:prstClr val="black"/>
                  </a:solidFill>
                  <a:latin typeface="Times New Roman" panose="02020603050405020304" pitchFamily="18" charset="0"/>
                  <a:cs typeface="Times New Roman" panose="02020603050405020304" pitchFamily="18" charset="0"/>
                </a:rPr>
                <a:t>号</a:t>
              </a:r>
              <a:endParaRPr lang="zh-CN" altLang="en-US" sz="1900" dirty="0">
                <a:solidFill>
                  <a:prstClr val="black"/>
                </a:solidFill>
                <a:latin typeface="Times New Roman" panose="02020603050405020304" pitchFamily="18" charset="0"/>
                <a:cs typeface="Times New Roman" panose="02020603050405020304" pitchFamily="18" charset="0"/>
              </a:endParaRPr>
            </a:p>
            <a:p>
              <a:pPr algn="just">
                <a:lnSpc>
                  <a:spcPts val="2400"/>
                </a:lnSpc>
              </a:pPr>
              <a:r>
                <a:rPr lang="zh-CN" altLang="en-US" sz="1900" dirty="0" smtClean="0">
                  <a:solidFill>
                    <a:prstClr val="black"/>
                  </a:solidFill>
                  <a:latin typeface="Times New Roman" panose="02020603050405020304" pitchFamily="18" charset="0"/>
                  <a:cs typeface="Times New Roman" panose="02020603050405020304" pitchFamily="18" charset="0"/>
                </a:rPr>
                <a:t>公司</a:t>
              </a:r>
              <a:r>
                <a:rPr lang="zh-CN" altLang="en-US" sz="1900" dirty="0">
                  <a:solidFill>
                    <a:prstClr val="black"/>
                  </a:solidFill>
                  <a:latin typeface="Times New Roman" panose="02020603050405020304" pitchFamily="18" charset="0"/>
                  <a:cs typeface="Times New Roman" panose="02020603050405020304" pitchFamily="18" charset="0"/>
                </a:rPr>
                <a:t>地址（英文）：</a:t>
              </a:r>
              <a:r>
                <a:rPr lang="en-US" altLang="zh-CN" sz="1900" dirty="0" smtClean="0">
                  <a:solidFill>
                    <a:prstClr val="black"/>
                  </a:solidFill>
                  <a:latin typeface="Times New Roman" panose="02020603050405020304" pitchFamily="18" charset="0"/>
                  <a:cs typeface="Times New Roman" panose="02020603050405020304" pitchFamily="18" charset="0"/>
                </a:rPr>
                <a:t>201 Weifang Road, </a:t>
              </a:r>
              <a:r>
                <a:rPr lang="en-US" altLang="zh-CN" sz="1900" dirty="0" err="1">
                  <a:solidFill>
                    <a:prstClr val="black"/>
                  </a:solidFill>
                  <a:latin typeface="Times New Roman" panose="02020603050405020304" pitchFamily="18" charset="0"/>
                  <a:cs typeface="Times New Roman" panose="02020603050405020304" pitchFamily="18" charset="0"/>
                </a:rPr>
                <a:t>Rizhao</a:t>
              </a:r>
              <a:r>
                <a:rPr lang="en-US" altLang="zh-CN" sz="1900" dirty="0">
                  <a:solidFill>
                    <a:prstClr val="black"/>
                  </a:solidFill>
                  <a:latin typeface="Times New Roman" panose="02020603050405020304" pitchFamily="18" charset="0"/>
                  <a:cs typeface="Times New Roman" panose="02020603050405020304" pitchFamily="18" charset="0"/>
                </a:rPr>
                <a:t> city, Shandong, China</a:t>
              </a:r>
            </a:p>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公司介绍：</a:t>
              </a:r>
              <a:r>
                <a:rPr lang="zh-CN" altLang="en-US" sz="1900" dirty="0" smtClean="0">
                  <a:solidFill>
                    <a:prstClr val="black"/>
                  </a:solidFill>
                  <a:latin typeface="Times New Roman" panose="02020603050405020304" pitchFamily="18" charset="0"/>
                  <a:cs typeface="Times New Roman" panose="02020603050405020304" pitchFamily="18" charset="0"/>
                </a:rPr>
                <a:t>日照</a:t>
              </a:r>
              <a:r>
                <a:rPr lang="zh-CN" altLang="en-US" sz="1900" dirty="0">
                  <a:solidFill>
                    <a:prstClr val="black"/>
                  </a:solidFill>
                  <a:latin typeface="Times New Roman" panose="02020603050405020304" pitchFamily="18" charset="0"/>
                  <a:cs typeface="Times New Roman" panose="02020603050405020304" pitchFamily="18" charset="0"/>
                </a:rPr>
                <a:t>金</a:t>
              </a:r>
              <a:r>
                <a:rPr lang="zh-CN" altLang="en-US" sz="1900" dirty="0" smtClean="0">
                  <a:solidFill>
                    <a:prstClr val="black"/>
                  </a:solidFill>
                  <a:latin typeface="Times New Roman" panose="02020603050405020304" pitchFamily="18" charset="0"/>
                  <a:cs typeface="Times New Roman" panose="02020603050405020304" pitchFamily="18" charset="0"/>
                </a:rPr>
                <a:t>果贸易</a:t>
              </a:r>
              <a:r>
                <a:rPr lang="zh-CN" altLang="en-US" sz="1900" dirty="0">
                  <a:solidFill>
                    <a:prstClr val="black"/>
                  </a:solidFill>
                  <a:latin typeface="Times New Roman" panose="02020603050405020304" pitchFamily="18" charset="0"/>
                  <a:cs typeface="Times New Roman" panose="02020603050405020304" pitchFamily="18" charset="0"/>
                </a:rPr>
                <a:t>有限公司成立于</a:t>
              </a:r>
              <a:r>
                <a:rPr lang="en-US" altLang="zh-CN" sz="1900" dirty="0">
                  <a:solidFill>
                    <a:prstClr val="black"/>
                  </a:solidFill>
                  <a:latin typeface="Times New Roman" panose="02020603050405020304" pitchFamily="18" charset="0"/>
                  <a:cs typeface="Times New Roman" panose="02020603050405020304" pitchFamily="18" charset="0"/>
                </a:rPr>
                <a:t>2002</a:t>
              </a:r>
              <a:r>
                <a:rPr lang="zh-CN" altLang="en-US" sz="1900" dirty="0">
                  <a:solidFill>
                    <a:prstClr val="black"/>
                  </a:solidFill>
                  <a:latin typeface="Times New Roman" panose="02020603050405020304" pitchFamily="18" charset="0"/>
                  <a:cs typeface="Times New Roman" panose="02020603050405020304" pitchFamily="18" charset="0"/>
                </a:rPr>
                <a:t>年</a:t>
              </a:r>
              <a:r>
                <a:rPr lang="en-US" altLang="zh-CN" sz="1900" dirty="0">
                  <a:solidFill>
                    <a:prstClr val="black"/>
                  </a:solidFill>
                  <a:latin typeface="Times New Roman" panose="02020603050405020304" pitchFamily="18" charset="0"/>
                  <a:cs typeface="Times New Roman" panose="02020603050405020304" pitchFamily="18" charset="0"/>
                </a:rPr>
                <a:t>,</a:t>
              </a:r>
              <a:r>
                <a:rPr lang="zh-CN" altLang="en-US" sz="1900" dirty="0">
                  <a:solidFill>
                    <a:prstClr val="black"/>
                  </a:solidFill>
                  <a:latin typeface="Times New Roman" panose="02020603050405020304" pitchFamily="18" charset="0"/>
                  <a:cs typeface="Times New Roman" panose="02020603050405020304" pitchFamily="18" charset="0"/>
                </a:rPr>
                <a:t>主要经营花生、南瓜子、</a:t>
              </a:r>
              <a:r>
                <a:rPr lang="zh-CN" altLang="en-US" sz="1900" dirty="0" smtClean="0">
                  <a:solidFill>
                    <a:prstClr val="black"/>
                  </a:solidFill>
                  <a:latin typeface="Times New Roman" panose="02020603050405020304" pitchFamily="18" charset="0"/>
                  <a:cs typeface="Times New Roman" panose="02020603050405020304" pitchFamily="18" charset="0"/>
                </a:rPr>
                <a:t>葵花子、</a:t>
              </a:r>
              <a:r>
                <a:rPr lang="zh-CN" altLang="en-US" sz="1900" dirty="0">
                  <a:solidFill>
                    <a:prstClr val="black"/>
                  </a:solidFill>
                  <a:latin typeface="Times New Roman" panose="02020603050405020304" pitchFamily="18" charset="0"/>
                  <a:cs typeface="Times New Roman" panose="02020603050405020304" pitchFamily="18" charset="0"/>
                </a:rPr>
                <a:t>大蒜、生姜、核桃、芝麻等农产品的进出口业务</a:t>
              </a:r>
              <a:r>
                <a:rPr lang="zh-CN" altLang="en-US" sz="1900" dirty="0" smtClean="0">
                  <a:solidFill>
                    <a:prstClr val="black"/>
                  </a:solidFill>
                  <a:latin typeface="Times New Roman" panose="02020603050405020304" pitchFamily="18" charset="0"/>
                  <a:cs typeface="Times New Roman" panose="02020603050405020304" pitchFamily="18" charset="0"/>
                </a:rPr>
                <a:t>。</a:t>
              </a:r>
              <a:endParaRPr lang="zh-CN" altLang="en-US" sz="1900" dirty="0">
                <a:solidFill>
                  <a:prstClr val="black"/>
                </a:solidFill>
                <a:latin typeface="Times New Roman" panose="02020603050405020304" pitchFamily="18" charset="0"/>
                <a:cs typeface="Times New Roman" panose="02020603050405020304" pitchFamily="18" charset="0"/>
              </a:endParaRPr>
            </a:p>
          </p:txBody>
        </p:sp>
        <p:cxnSp>
          <p:nvCxnSpPr>
            <p:cNvPr id="190" name="直接连接符 189"/>
            <p:cNvCxnSpPr/>
            <p:nvPr/>
          </p:nvCxnSpPr>
          <p:spPr>
            <a:xfrm>
              <a:off x="6300192" y="1131590"/>
              <a:ext cx="2592288" cy="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p:cNvCxnSpPr/>
            <p:nvPr/>
          </p:nvCxnSpPr>
          <p:spPr>
            <a:xfrm>
              <a:off x="6300192" y="3931849"/>
              <a:ext cx="2592288" cy="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7598559" y="763405"/>
            <a:ext cx="4303974" cy="784830"/>
          </a:xfrm>
          <a:prstGeom prst="rect">
            <a:avLst/>
          </a:prstGeom>
          <a:noFill/>
        </p:spPr>
        <p:txBody>
          <a:bodyPr wrap="square" rtlCol="0">
            <a:spAutoFit/>
          </a:bodyPr>
          <a:lstStyle/>
          <a:p>
            <a:pPr algn="ctr"/>
            <a:r>
              <a:rPr lang="zh-CN" altLang="en-US" sz="2800" dirty="0" smtClean="0">
                <a:solidFill>
                  <a:prstClr val="black"/>
                </a:solidFill>
              </a:rPr>
              <a:t>日照</a:t>
            </a:r>
            <a:r>
              <a:rPr lang="zh-CN" altLang="en-US" sz="2800" dirty="0">
                <a:solidFill>
                  <a:prstClr val="black"/>
                </a:solidFill>
              </a:rPr>
              <a:t>金</a:t>
            </a:r>
            <a:r>
              <a:rPr lang="zh-CN" altLang="en-US" sz="2800" dirty="0" smtClean="0">
                <a:solidFill>
                  <a:prstClr val="black"/>
                </a:solidFill>
              </a:rPr>
              <a:t>果贸易有限公司</a:t>
            </a:r>
            <a:r>
              <a:rPr lang="en-US" altLang="zh-CN" sz="1700" dirty="0" smtClean="0">
                <a:solidFill>
                  <a:prstClr val="black"/>
                </a:solidFill>
                <a:latin typeface="Times New Roman" panose="02020603050405020304" pitchFamily="18" charset="0"/>
                <a:cs typeface="Times New Roman" panose="02020603050405020304" pitchFamily="18" charset="0"/>
              </a:rPr>
              <a:t>RIZHAO GOLDEN NUT TRADE CO., LTD.</a:t>
            </a:r>
            <a:endParaRPr lang="zh-CN" altLang="en-US" sz="17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582313"/>
      </p:ext>
    </p:extLst>
  </p:cSld>
  <p:clrMapOvr>
    <a:masterClrMapping/>
  </p:clrMapOvr>
  <mc:AlternateContent xmlns:mc="http://schemas.openxmlformats.org/markup-compatibility/2006" xmlns:p14="http://schemas.microsoft.com/office/powerpoint/2010/main">
    <mc:Choice Requires="p14">
      <p:transition p14:dur="10" advTm="11870"/>
    </mc:Choice>
    <mc:Fallback xmlns="">
      <p:transition advTm="1187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6" name="组合 595"/>
          <p:cNvGrpSpPr/>
          <p:nvPr/>
        </p:nvGrpSpPr>
        <p:grpSpPr>
          <a:xfrm>
            <a:off x="277644" y="1791996"/>
            <a:ext cx="7124891" cy="4376625"/>
            <a:chOff x="649444" y="1250409"/>
            <a:chExt cx="5171699" cy="3282468"/>
          </a:xfrm>
        </p:grpSpPr>
        <p:sp>
          <p:nvSpPr>
            <p:cNvPr id="601" name="Oval 486"/>
            <p:cNvSpPr>
              <a:spLocks noChangeArrowheads="1"/>
            </p:cNvSpPr>
            <p:nvPr/>
          </p:nvSpPr>
          <p:spPr bwMode="auto">
            <a:xfrm>
              <a:off x="3292552" y="1863433"/>
              <a:ext cx="86127" cy="83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nvGrpSpPr>
            <p:cNvPr id="597" name="Group 482"/>
            <p:cNvGrpSpPr>
              <a:grpSpLocks/>
            </p:cNvGrpSpPr>
            <p:nvPr/>
          </p:nvGrpSpPr>
          <p:grpSpPr bwMode="auto">
            <a:xfrm>
              <a:off x="783195" y="1250409"/>
              <a:ext cx="5037948" cy="2683123"/>
              <a:chOff x="393" y="577"/>
              <a:chExt cx="4972" cy="2648"/>
            </a:xfrm>
          </p:grpSpPr>
          <p:sp>
            <p:nvSpPr>
              <p:cNvPr id="638" name="Freeform 284"/>
              <p:cNvSpPr>
                <a:spLocks/>
              </p:cNvSpPr>
              <p:nvPr/>
            </p:nvSpPr>
            <p:spPr bwMode="auto">
              <a:xfrm>
                <a:off x="1629" y="2958"/>
                <a:ext cx="14" cy="17"/>
              </a:xfrm>
              <a:custGeom>
                <a:avLst/>
                <a:gdLst>
                  <a:gd name="T0" fmla="*/ 3 w 6"/>
                  <a:gd name="T1" fmla="*/ 0 h 7"/>
                  <a:gd name="T2" fmla="*/ 0 w 6"/>
                  <a:gd name="T3" fmla="*/ 3 h 7"/>
                  <a:gd name="T4" fmla="*/ 3 w 6"/>
                  <a:gd name="T5" fmla="*/ 7 h 7"/>
                  <a:gd name="T6" fmla="*/ 6 w 6"/>
                  <a:gd name="T7" fmla="*/ 7 h 7"/>
                  <a:gd name="T8" fmla="*/ 6 w 6"/>
                  <a:gd name="T9" fmla="*/ 2 h 7"/>
                  <a:gd name="T10" fmla="*/ 3 w 6"/>
                  <a:gd name="T11" fmla="*/ 0 h 7"/>
                </a:gdLst>
                <a:ahLst/>
                <a:cxnLst>
                  <a:cxn ang="0">
                    <a:pos x="T0" y="T1"/>
                  </a:cxn>
                  <a:cxn ang="0">
                    <a:pos x="T2" y="T3"/>
                  </a:cxn>
                  <a:cxn ang="0">
                    <a:pos x="T4" y="T5"/>
                  </a:cxn>
                  <a:cxn ang="0">
                    <a:pos x="T6" y="T7"/>
                  </a:cxn>
                  <a:cxn ang="0">
                    <a:pos x="T8" y="T9"/>
                  </a:cxn>
                  <a:cxn ang="0">
                    <a:pos x="T10" y="T11"/>
                  </a:cxn>
                </a:cxnLst>
                <a:rect l="0" t="0" r="r" b="b"/>
                <a:pathLst>
                  <a:path w="6" h="7">
                    <a:moveTo>
                      <a:pt x="3" y="0"/>
                    </a:moveTo>
                    <a:cubicBezTo>
                      <a:pt x="2" y="1"/>
                      <a:pt x="0" y="2"/>
                      <a:pt x="0" y="3"/>
                    </a:cubicBezTo>
                    <a:cubicBezTo>
                      <a:pt x="0" y="5"/>
                      <a:pt x="2" y="7"/>
                      <a:pt x="3" y="7"/>
                    </a:cubicBezTo>
                    <a:cubicBezTo>
                      <a:pt x="4" y="7"/>
                      <a:pt x="5" y="7"/>
                      <a:pt x="6" y="7"/>
                    </a:cubicBezTo>
                    <a:cubicBezTo>
                      <a:pt x="6" y="5"/>
                      <a:pt x="6" y="3"/>
                      <a:pt x="6" y="2"/>
                    </a:cubicBezTo>
                    <a:lnTo>
                      <a:pt x="3"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9" name="Freeform 285"/>
              <p:cNvSpPr>
                <a:spLocks/>
              </p:cNvSpPr>
              <p:nvPr/>
            </p:nvSpPr>
            <p:spPr bwMode="auto">
              <a:xfrm>
                <a:off x="1513" y="894"/>
                <a:ext cx="28" cy="21"/>
              </a:xfrm>
              <a:custGeom>
                <a:avLst/>
                <a:gdLst>
                  <a:gd name="T0" fmla="*/ 12 w 12"/>
                  <a:gd name="T1" fmla="*/ 3 h 9"/>
                  <a:gd name="T2" fmla="*/ 0 w 12"/>
                  <a:gd name="T3" fmla="*/ 7 h 9"/>
                  <a:gd name="T4" fmla="*/ 4 w 12"/>
                  <a:gd name="T5" fmla="*/ 9 h 9"/>
                  <a:gd name="T6" fmla="*/ 12 w 12"/>
                  <a:gd name="T7" fmla="*/ 3 h 9"/>
                </a:gdLst>
                <a:ahLst/>
                <a:cxnLst>
                  <a:cxn ang="0">
                    <a:pos x="T0" y="T1"/>
                  </a:cxn>
                  <a:cxn ang="0">
                    <a:pos x="T2" y="T3"/>
                  </a:cxn>
                  <a:cxn ang="0">
                    <a:pos x="T4" y="T5"/>
                  </a:cxn>
                  <a:cxn ang="0">
                    <a:pos x="T6" y="T7"/>
                  </a:cxn>
                </a:cxnLst>
                <a:rect l="0" t="0" r="r" b="b"/>
                <a:pathLst>
                  <a:path w="12" h="9">
                    <a:moveTo>
                      <a:pt x="12" y="3"/>
                    </a:moveTo>
                    <a:cubicBezTo>
                      <a:pt x="8" y="0"/>
                      <a:pt x="1" y="5"/>
                      <a:pt x="0" y="7"/>
                    </a:cubicBezTo>
                    <a:cubicBezTo>
                      <a:pt x="1" y="8"/>
                      <a:pt x="3" y="9"/>
                      <a:pt x="4" y="9"/>
                    </a:cubicBezTo>
                    <a:cubicBezTo>
                      <a:pt x="8" y="9"/>
                      <a:pt x="12" y="5"/>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0" name="Freeform 286"/>
              <p:cNvSpPr>
                <a:spLocks/>
              </p:cNvSpPr>
              <p:nvPr/>
            </p:nvSpPr>
            <p:spPr bwMode="auto">
              <a:xfrm>
                <a:off x="1407" y="776"/>
                <a:ext cx="37" cy="30"/>
              </a:xfrm>
              <a:custGeom>
                <a:avLst/>
                <a:gdLst>
                  <a:gd name="T0" fmla="*/ 16 w 16"/>
                  <a:gd name="T1" fmla="*/ 10 h 13"/>
                  <a:gd name="T2" fmla="*/ 0 w 16"/>
                  <a:gd name="T3" fmla="*/ 10 h 13"/>
                  <a:gd name="T4" fmla="*/ 16 w 16"/>
                  <a:gd name="T5" fmla="*/ 10 h 13"/>
                </a:gdLst>
                <a:ahLst/>
                <a:cxnLst>
                  <a:cxn ang="0">
                    <a:pos x="T0" y="T1"/>
                  </a:cxn>
                  <a:cxn ang="0">
                    <a:pos x="T2" y="T3"/>
                  </a:cxn>
                  <a:cxn ang="0">
                    <a:pos x="T4" y="T5"/>
                  </a:cxn>
                </a:cxnLst>
                <a:rect l="0" t="0" r="r" b="b"/>
                <a:pathLst>
                  <a:path w="16" h="13">
                    <a:moveTo>
                      <a:pt x="16" y="10"/>
                    </a:moveTo>
                    <a:cubicBezTo>
                      <a:pt x="15" y="0"/>
                      <a:pt x="3" y="7"/>
                      <a:pt x="0" y="10"/>
                    </a:cubicBezTo>
                    <a:cubicBezTo>
                      <a:pt x="7" y="13"/>
                      <a:pt x="13" y="10"/>
                      <a:pt x="16"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1" name="Freeform 287"/>
              <p:cNvSpPr>
                <a:spLocks/>
              </p:cNvSpPr>
              <p:nvPr/>
            </p:nvSpPr>
            <p:spPr bwMode="auto">
              <a:xfrm>
                <a:off x="1388" y="724"/>
                <a:ext cx="19" cy="9"/>
              </a:xfrm>
              <a:custGeom>
                <a:avLst/>
                <a:gdLst>
                  <a:gd name="T0" fmla="*/ 8 w 8"/>
                  <a:gd name="T1" fmla="*/ 2 h 4"/>
                  <a:gd name="T2" fmla="*/ 8 w 8"/>
                  <a:gd name="T3" fmla="*/ 0 h 4"/>
                  <a:gd name="T4" fmla="*/ 3 w 8"/>
                  <a:gd name="T5" fmla="*/ 0 h 4"/>
                  <a:gd name="T6" fmla="*/ 0 w 8"/>
                  <a:gd name="T7" fmla="*/ 2 h 4"/>
                  <a:gd name="T8" fmla="*/ 3 w 8"/>
                  <a:gd name="T9" fmla="*/ 4 h 4"/>
                  <a:gd name="T10" fmla="*/ 8 w 8"/>
                  <a:gd name="T11" fmla="*/ 2 h 4"/>
                </a:gdLst>
                <a:ahLst/>
                <a:cxnLst>
                  <a:cxn ang="0">
                    <a:pos x="T0" y="T1"/>
                  </a:cxn>
                  <a:cxn ang="0">
                    <a:pos x="T2" y="T3"/>
                  </a:cxn>
                  <a:cxn ang="0">
                    <a:pos x="T4" y="T5"/>
                  </a:cxn>
                  <a:cxn ang="0">
                    <a:pos x="T6" y="T7"/>
                  </a:cxn>
                  <a:cxn ang="0">
                    <a:pos x="T8" y="T9"/>
                  </a:cxn>
                  <a:cxn ang="0">
                    <a:pos x="T10" y="T11"/>
                  </a:cxn>
                </a:cxnLst>
                <a:rect l="0" t="0" r="r" b="b"/>
                <a:pathLst>
                  <a:path w="8" h="4">
                    <a:moveTo>
                      <a:pt x="8" y="2"/>
                    </a:moveTo>
                    <a:cubicBezTo>
                      <a:pt x="8" y="0"/>
                      <a:pt x="8" y="0"/>
                      <a:pt x="8" y="0"/>
                    </a:cubicBezTo>
                    <a:cubicBezTo>
                      <a:pt x="7" y="0"/>
                      <a:pt x="3" y="0"/>
                      <a:pt x="3" y="0"/>
                    </a:cubicBezTo>
                    <a:cubicBezTo>
                      <a:pt x="3" y="0"/>
                      <a:pt x="0" y="1"/>
                      <a:pt x="0" y="2"/>
                    </a:cubicBezTo>
                    <a:cubicBezTo>
                      <a:pt x="0" y="3"/>
                      <a:pt x="3" y="4"/>
                      <a:pt x="3" y="4"/>
                    </a:cubicBezTo>
                    <a:cubicBezTo>
                      <a:pt x="6" y="4"/>
                      <a:pt x="8" y="2"/>
                      <a:pt x="8"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2" name="Freeform 288"/>
              <p:cNvSpPr>
                <a:spLocks/>
              </p:cNvSpPr>
              <p:nvPr/>
            </p:nvSpPr>
            <p:spPr bwMode="auto">
              <a:xfrm>
                <a:off x="1806" y="1184"/>
                <a:ext cx="23" cy="22"/>
              </a:xfrm>
              <a:custGeom>
                <a:avLst/>
                <a:gdLst>
                  <a:gd name="T0" fmla="*/ 5 w 10"/>
                  <a:gd name="T1" fmla="*/ 9 h 9"/>
                  <a:gd name="T2" fmla="*/ 10 w 10"/>
                  <a:gd name="T3" fmla="*/ 0 h 9"/>
                  <a:gd name="T4" fmla="*/ 0 w 10"/>
                  <a:gd name="T5" fmla="*/ 6 h 9"/>
                  <a:gd name="T6" fmla="*/ 5 w 10"/>
                  <a:gd name="T7" fmla="*/ 9 h 9"/>
                </a:gdLst>
                <a:ahLst/>
                <a:cxnLst>
                  <a:cxn ang="0">
                    <a:pos x="T0" y="T1"/>
                  </a:cxn>
                  <a:cxn ang="0">
                    <a:pos x="T2" y="T3"/>
                  </a:cxn>
                  <a:cxn ang="0">
                    <a:pos x="T4" y="T5"/>
                  </a:cxn>
                  <a:cxn ang="0">
                    <a:pos x="T6" y="T7"/>
                  </a:cxn>
                </a:cxnLst>
                <a:rect l="0" t="0" r="r" b="b"/>
                <a:pathLst>
                  <a:path w="10" h="9">
                    <a:moveTo>
                      <a:pt x="5" y="9"/>
                    </a:moveTo>
                    <a:cubicBezTo>
                      <a:pt x="8" y="9"/>
                      <a:pt x="10" y="2"/>
                      <a:pt x="10" y="0"/>
                    </a:cubicBezTo>
                    <a:cubicBezTo>
                      <a:pt x="7" y="0"/>
                      <a:pt x="0" y="3"/>
                      <a:pt x="0" y="6"/>
                    </a:cubicBezTo>
                    <a:cubicBezTo>
                      <a:pt x="0" y="9"/>
                      <a:pt x="3" y="9"/>
                      <a:pt x="5"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3" name="Freeform 289"/>
              <p:cNvSpPr>
                <a:spLocks/>
              </p:cNvSpPr>
              <p:nvPr/>
            </p:nvSpPr>
            <p:spPr bwMode="auto">
              <a:xfrm>
                <a:off x="1676" y="1147"/>
                <a:ext cx="28" cy="14"/>
              </a:xfrm>
              <a:custGeom>
                <a:avLst/>
                <a:gdLst>
                  <a:gd name="T0" fmla="*/ 12 w 12"/>
                  <a:gd name="T1" fmla="*/ 4 h 6"/>
                  <a:gd name="T2" fmla="*/ 9 w 12"/>
                  <a:gd name="T3" fmla="*/ 2 h 6"/>
                  <a:gd name="T4" fmla="*/ 4 w 12"/>
                  <a:gd name="T5" fmla="*/ 0 h 6"/>
                  <a:gd name="T6" fmla="*/ 0 w 12"/>
                  <a:gd name="T7" fmla="*/ 0 h 6"/>
                  <a:gd name="T8" fmla="*/ 8 w 12"/>
                  <a:gd name="T9" fmla="*/ 6 h 6"/>
                  <a:gd name="T10" fmla="*/ 12 w 12"/>
                  <a:gd name="T11" fmla="*/ 4 h 6"/>
                </a:gdLst>
                <a:ahLst/>
                <a:cxnLst>
                  <a:cxn ang="0">
                    <a:pos x="T0" y="T1"/>
                  </a:cxn>
                  <a:cxn ang="0">
                    <a:pos x="T2" y="T3"/>
                  </a:cxn>
                  <a:cxn ang="0">
                    <a:pos x="T4" y="T5"/>
                  </a:cxn>
                  <a:cxn ang="0">
                    <a:pos x="T6" y="T7"/>
                  </a:cxn>
                  <a:cxn ang="0">
                    <a:pos x="T8" y="T9"/>
                  </a:cxn>
                  <a:cxn ang="0">
                    <a:pos x="T10" y="T11"/>
                  </a:cxn>
                </a:cxnLst>
                <a:rect l="0" t="0" r="r" b="b"/>
                <a:pathLst>
                  <a:path w="12" h="6">
                    <a:moveTo>
                      <a:pt x="12" y="4"/>
                    </a:moveTo>
                    <a:cubicBezTo>
                      <a:pt x="11" y="3"/>
                      <a:pt x="10" y="2"/>
                      <a:pt x="9" y="2"/>
                    </a:cubicBezTo>
                    <a:cubicBezTo>
                      <a:pt x="7" y="2"/>
                      <a:pt x="5" y="0"/>
                      <a:pt x="4" y="0"/>
                    </a:cubicBezTo>
                    <a:cubicBezTo>
                      <a:pt x="2" y="0"/>
                      <a:pt x="1" y="0"/>
                      <a:pt x="0" y="0"/>
                    </a:cubicBezTo>
                    <a:cubicBezTo>
                      <a:pt x="3" y="4"/>
                      <a:pt x="4" y="6"/>
                      <a:pt x="8" y="6"/>
                    </a:cubicBezTo>
                    <a:cubicBezTo>
                      <a:pt x="9" y="6"/>
                      <a:pt x="11" y="5"/>
                      <a:pt x="12"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4" name="Freeform 290"/>
              <p:cNvSpPr>
                <a:spLocks/>
              </p:cNvSpPr>
              <p:nvPr/>
            </p:nvSpPr>
            <p:spPr bwMode="auto">
              <a:xfrm>
                <a:off x="1558" y="910"/>
                <a:ext cx="12" cy="12"/>
              </a:xfrm>
              <a:custGeom>
                <a:avLst/>
                <a:gdLst>
                  <a:gd name="T0" fmla="*/ 5 w 5"/>
                  <a:gd name="T1" fmla="*/ 1 h 5"/>
                  <a:gd name="T2" fmla="*/ 3 w 5"/>
                  <a:gd name="T3" fmla="*/ 1 h 5"/>
                  <a:gd name="T4" fmla="*/ 0 w 5"/>
                  <a:gd name="T5" fmla="*/ 3 h 5"/>
                  <a:gd name="T6" fmla="*/ 0 w 5"/>
                  <a:gd name="T7" fmla="*/ 5 h 5"/>
                  <a:gd name="T8" fmla="*/ 3 w 5"/>
                  <a:gd name="T9" fmla="*/ 5 h 5"/>
                  <a:gd name="T10" fmla="*/ 5 w 5"/>
                  <a:gd name="T11" fmla="*/ 1 h 5"/>
                </a:gdLst>
                <a:ahLst/>
                <a:cxnLst>
                  <a:cxn ang="0">
                    <a:pos x="T0" y="T1"/>
                  </a:cxn>
                  <a:cxn ang="0">
                    <a:pos x="T2" y="T3"/>
                  </a:cxn>
                  <a:cxn ang="0">
                    <a:pos x="T4" y="T5"/>
                  </a:cxn>
                  <a:cxn ang="0">
                    <a:pos x="T6" y="T7"/>
                  </a:cxn>
                  <a:cxn ang="0">
                    <a:pos x="T8" y="T9"/>
                  </a:cxn>
                  <a:cxn ang="0">
                    <a:pos x="T10" y="T11"/>
                  </a:cxn>
                </a:cxnLst>
                <a:rect l="0" t="0" r="r" b="b"/>
                <a:pathLst>
                  <a:path w="5" h="5">
                    <a:moveTo>
                      <a:pt x="5" y="1"/>
                    </a:moveTo>
                    <a:cubicBezTo>
                      <a:pt x="5" y="0"/>
                      <a:pt x="4" y="1"/>
                      <a:pt x="3" y="1"/>
                    </a:cubicBezTo>
                    <a:cubicBezTo>
                      <a:pt x="0" y="3"/>
                      <a:pt x="0" y="3"/>
                      <a:pt x="0" y="3"/>
                    </a:cubicBezTo>
                    <a:cubicBezTo>
                      <a:pt x="0" y="5"/>
                      <a:pt x="0" y="5"/>
                      <a:pt x="0" y="5"/>
                    </a:cubicBezTo>
                    <a:cubicBezTo>
                      <a:pt x="3" y="5"/>
                      <a:pt x="3" y="5"/>
                      <a:pt x="3" y="5"/>
                    </a:cubicBezTo>
                    <a:cubicBezTo>
                      <a:pt x="5" y="5"/>
                      <a:pt x="5" y="3"/>
                      <a:pt x="5"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5" name="Freeform 291"/>
              <p:cNvSpPr>
                <a:spLocks/>
              </p:cNvSpPr>
              <p:nvPr/>
            </p:nvSpPr>
            <p:spPr bwMode="auto">
              <a:xfrm>
                <a:off x="1454" y="679"/>
                <a:ext cx="33" cy="19"/>
              </a:xfrm>
              <a:custGeom>
                <a:avLst/>
                <a:gdLst>
                  <a:gd name="T0" fmla="*/ 5 w 14"/>
                  <a:gd name="T1" fmla="*/ 8 h 8"/>
                  <a:gd name="T2" fmla="*/ 14 w 14"/>
                  <a:gd name="T3" fmla="*/ 2 h 8"/>
                  <a:gd name="T4" fmla="*/ 4 w 14"/>
                  <a:gd name="T5" fmla="*/ 1 h 8"/>
                  <a:gd name="T6" fmla="*/ 0 w 14"/>
                  <a:gd name="T7" fmla="*/ 5 h 8"/>
                  <a:gd name="T8" fmla="*/ 5 w 14"/>
                  <a:gd name="T9" fmla="*/ 8 h 8"/>
                </a:gdLst>
                <a:ahLst/>
                <a:cxnLst>
                  <a:cxn ang="0">
                    <a:pos x="T0" y="T1"/>
                  </a:cxn>
                  <a:cxn ang="0">
                    <a:pos x="T2" y="T3"/>
                  </a:cxn>
                  <a:cxn ang="0">
                    <a:pos x="T4" y="T5"/>
                  </a:cxn>
                  <a:cxn ang="0">
                    <a:pos x="T6" y="T7"/>
                  </a:cxn>
                  <a:cxn ang="0">
                    <a:pos x="T8" y="T9"/>
                  </a:cxn>
                </a:cxnLst>
                <a:rect l="0" t="0" r="r" b="b"/>
                <a:pathLst>
                  <a:path w="14" h="8">
                    <a:moveTo>
                      <a:pt x="5" y="8"/>
                    </a:moveTo>
                    <a:cubicBezTo>
                      <a:pt x="11" y="8"/>
                      <a:pt x="13" y="5"/>
                      <a:pt x="14" y="2"/>
                    </a:cubicBezTo>
                    <a:cubicBezTo>
                      <a:pt x="8" y="0"/>
                      <a:pt x="7" y="1"/>
                      <a:pt x="4" y="1"/>
                    </a:cubicBezTo>
                    <a:cubicBezTo>
                      <a:pt x="3" y="1"/>
                      <a:pt x="0" y="2"/>
                      <a:pt x="0" y="5"/>
                    </a:cubicBezTo>
                    <a:cubicBezTo>
                      <a:pt x="2" y="7"/>
                      <a:pt x="4" y="8"/>
                      <a:pt x="5"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6" name="Freeform 292"/>
              <p:cNvSpPr>
                <a:spLocks/>
              </p:cNvSpPr>
              <p:nvPr/>
            </p:nvSpPr>
            <p:spPr bwMode="auto">
              <a:xfrm>
                <a:off x="1482" y="672"/>
                <a:ext cx="45" cy="31"/>
              </a:xfrm>
              <a:custGeom>
                <a:avLst/>
                <a:gdLst>
                  <a:gd name="T0" fmla="*/ 0 w 19"/>
                  <a:gd name="T1" fmla="*/ 12 h 13"/>
                  <a:gd name="T2" fmla="*/ 4 w 19"/>
                  <a:gd name="T3" fmla="*/ 13 h 13"/>
                  <a:gd name="T4" fmla="*/ 19 w 19"/>
                  <a:gd name="T5" fmla="*/ 2 h 13"/>
                  <a:gd name="T6" fmla="*/ 4 w 19"/>
                  <a:gd name="T7" fmla="*/ 3 h 13"/>
                  <a:gd name="T8" fmla="*/ 6 w 19"/>
                  <a:gd name="T9" fmla="*/ 7 h 13"/>
                  <a:gd name="T10" fmla="*/ 0 w 19"/>
                  <a:gd name="T11" fmla="*/ 12 h 13"/>
                </a:gdLst>
                <a:ahLst/>
                <a:cxnLst>
                  <a:cxn ang="0">
                    <a:pos x="T0" y="T1"/>
                  </a:cxn>
                  <a:cxn ang="0">
                    <a:pos x="T2" y="T3"/>
                  </a:cxn>
                  <a:cxn ang="0">
                    <a:pos x="T4" y="T5"/>
                  </a:cxn>
                  <a:cxn ang="0">
                    <a:pos x="T6" y="T7"/>
                  </a:cxn>
                  <a:cxn ang="0">
                    <a:pos x="T8" y="T9"/>
                  </a:cxn>
                  <a:cxn ang="0">
                    <a:pos x="T10" y="T11"/>
                  </a:cxn>
                </a:cxnLst>
                <a:rect l="0" t="0" r="r" b="b"/>
                <a:pathLst>
                  <a:path w="19" h="13">
                    <a:moveTo>
                      <a:pt x="0" y="12"/>
                    </a:moveTo>
                    <a:cubicBezTo>
                      <a:pt x="1" y="13"/>
                      <a:pt x="3" y="13"/>
                      <a:pt x="4" y="13"/>
                    </a:cubicBezTo>
                    <a:cubicBezTo>
                      <a:pt x="8" y="13"/>
                      <a:pt x="17" y="8"/>
                      <a:pt x="19" y="2"/>
                    </a:cubicBezTo>
                    <a:cubicBezTo>
                      <a:pt x="13" y="2"/>
                      <a:pt x="5" y="0"/>
                      <a:pt x="4" y="3"/>
                    </a:cubicBezTo>
                    <a:cubicBezTo>
                      <a:pt x="4" y="5"/>
                      <a:pt x="5" y="7"/>
                      <a:pt x="6" y="7"/>
                    </a:cubicBezTo>
                    <a:cubicBezTo>
                      <a:pt x="4" y="8"/>
                      <a:pt x="3" y="11"/>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7" name="Freeform 293"/>
              <p:cNvSpPr>
                <a:spLocks/>
              </p:cNvSpPr>
              <p:nvPr/>
            </p:nvSpPr>
            <p:spPr bwMode="auto">
              <a:xfrm>
                <a:off x="1527" y="691"/>
                <a:ext cx="24" cy="16"/>
              </a:xfrm>
              <a:custGeom>
                <a:avLst/>
                <a:gdLst>
                  <a:gd name="T0" fmla="*/ 6 w 10"/>
                  <a:gd name="T1" fmla="*/ 6 h 7"/>
                  <a:gd name="T2" fmla="*/ 10 w 10"/>
                  <a:gd name="T3" fmla="*/ 3 h 7"/>
                  <a:gd name="T4" fmla="*/ 9 w 10"/>
                  <a:gd name="T5" fmla="*/ 0 h 7"/>
                  <a:gd name="T6" fmla="*/ 0 w 10"/>
                  <a:gd name="T7" fmla="*/ 5 h 7"/>
                  <a:gd name="T8" fmla="*/ 6 w 10"/>
                  <a:gd name="T9" fmla="*/ 6 h 7"/>
                </a:gdLst>
                <a:ahLst/>
                <a:cxnLst>
                  <a:cxn ang="0">
                    <a:pos x="T0" y="T1"/>
                  </a:cxn>
                  <a:cxn ang="0">
                    <a:pos x="T2" y="T3"/>
                  </a:cxn>
                  <a:cxn ang="0">
                    <a:pos x="T4" y="T5"/>
                  </a:cxn>
                  <a:cxn ang="0">
                    <a:pos x="T6" y="T7"/>
                  </a:cxn>
                  <a:cxn ang="0">
                    <a:pos x="T8" y="T9"/>
                  </a:cxn>
                </a:cxnLst>
                <a:rect l="0" t="0" r="r" b="b"/>
                <a:pathLst>
                  <a:path w="10" h="7">
                    <a:moveTo>
                      <a:pt x="6" y="6"/>
                    </a:moveTo>
                    <a:cubicBezTo>
                      <a:pt x="10" y="6"/>
                      <a:pt x="10" y="6"/>
                      <a:pt x="10" y="3"/>
                    </a:cubicBezTo>
                    <a:cubicBezTo>
                      <a:pt x="10" y="2"/>
                      <a:pt x="10" y="0"/>
                      <a:pt x="9" y="0"/>
                    </a:cubicBezTo>
                    <a:cubicBezTo>
                      <a:pt x="0" y="5"/>
                      <a:pt x="0" y="5"/>
                      <a:pt x="0" y="5"/>
                    </a:cubicBezTo>
                    <a:cubicBezTo>
                      <a:pt x="2" y="7"/>
                      <a:pt x="4" y="6"/>
                      <a:pt x="6"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8" name="Freeform 294"/>
              <p:cNvSpPr>
                <a:spLocks/>
              </p:cNvSpPr>
              <p:nvPr/>
            </p:nvSpPr>
            <p:spPr bwMode="auto">
              <a:xfrm>
                <a:off x="1494" y="636"/>
                <a:ext cx="50" cy="26"/>
              </a:xfrm>
              <a:custGeom>
                <a:avLst/>
                <a:gdLst>
                  <a:gd name="T0" fmla="*/ 5 w 21"/>
                  <a:gd name="T1" fmla="*/ 6 h 11"/>
                  <a:gd name="T2" fmla="*/ 4 w 21"/>
                  <a:gd name="T3" fmla="*/ 11 h 11"/>
                  <a:gd name="T4" fmla="*/ 8 w 21"/>
                  <a:gd name="T5" fmla="*/ 11 h 11"/>
                  <a:gd name="T6" fmla="*/ 10 w 21"/>
                  <a:gd name="T7" fmla="*/ 9 h 11"/>
                  <a:gd name="T8" fmla="*/ 15 w 21"/>
                  <a:gd name="T9" fmla="*/ 9 h 11"/>
                  <a:gd name="T10" fmla="*/ 14 w 21"/>
                  <a:gd name="T11" fmla="*/ 8 h 11"/>
                  <a:gd name="T12" fmla="*/ 21 w 21"/>
                  <a:gd name="T13" fmla="*/ 6 h 11"/>
                  <a:gd name="T14" fmla="*/ 21 w 21"/>
                  <a:gd name="T15" fmla="*/ 3 h 11"/>
                  <a:gd name="T16" fmla="*/ 10 w 21"/>
                  <a:gd name="T17" fmla="*/ 0 h 11"/>
                  <a:gd name="T18" fmla="*/ 0 w 21"/>
                  <a:gd name="T19" fmla="*/ 4 h 11"/>
                  <a:gd name="T20" fmla="*/ 5 w 21"/>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1">
                    <a:moveTo>
                      <a:pt x="5" y="6"/>
                    </a:moveTo>
                    <a:cubicBezTo>
                      <a:pt x="5" y="8"/>
                      <a:pt x="4" y="9"/>
                      <a:pt x="4" y="11"/>
                    </a:cubicBezTo>
                    <a:cubicBezTo>
                      <a:pt x="8" y="11"/>
                      <a:pt x="8" y="11"/>
                      <a:pt x="8" y="11"/>
                    </a:cubicBezTo>
                    <a:cubicBezTo>
                      <a:pt x="10" y="9"/>
                      <a:pt x="10" y="9"/>
                      <a:pt x="10" y="9"/>
                    </a:cubicBezTo>
                    <a:cubicBezTo>
                      <a:pt x="12" y="9"/>
                      <a:pt x="13" y="9"/>
                      <a:pt x="15" y="9"/>
                    </a:cubicBezTo>
                    <a:cubicBezTo>
                      <a:pt x="14" y="8"/>
                      <a:pt x="14" y="8"/>
                      <a:pt x="14" y="8"/>
                    </a:cubicBezTo>
                    <a:cubicBezTo>
                      <a:pt x="17" y="9"/>
                      <a:pt x="19" y="10"/>
                      <a:pt x="21" y="6"/>
                    </a:cubicBezTo>
                    <a:cubicBezTo>
                      <a:pt x="21" y="3"/>
                      <a:pt x="21" y="3"/>
                      <a:pt x="21" y="3"/>
                    </a:cubicBezTo>
                    <a:cubicBezTo>
                      <a:pt x="17" y="3"/>
                      <a:pt x="15" y="0"/>
                      <a:pt x="10" y="0"/>
                    </a:cubicBezTo>
                    <a:cubicBezTo>
                      <a:pt x="7" y="0"/>
                      <a:pt x="0" y="0"/>
                      <a:pt x="0" y="4"/>
                    </a:cubicBezTo>
                    <a:cubicBezTo>
                      <a:pt x="0" y="6"/>
                      <a:pt x="2" y="6"/>
                      <a:pt x="5"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9" name="Freeform 295"/>
              <p:cNvSpPr>
                <a:spLocks/>
              </p:cNvSpPr>
              <p:nvPr/>
            </p:nvSpPr>
            <p:spPr bwMode="auto">
              <a:xfrm>
                <a:off x="1558" y="644"/>
                <a:ext cx="33" cy="16"/>
              </a:xfrm>
              <a:custGeom>
                <a:avLst/>
                <a:gdLst>
                  <a:gd name="T0" fmla="*/ 3 w 14"/>
                  <a:gd name="T1" fmla="*/ 7 h 7"/>
                  <a:gd name="T2" fmla="*/ 14 w 14"/>
                  <a:gd name="T3" fmla="*/ 2 h 7"/>
                  <a:gd name="T4" fmla="*/ 0 w 14"/>
                  <a:gd name="T5" fmla="*/ 2 h 7"/>
                  <a:gd name="T6" fmla="*/ 0 w 14"/>
                  <a:gd name="T7" fmla="*/ 5 h 7"/>
                  <a:gd name="T8" fmla="*/ 3 w 14"/>
                  <a:gd name="T9" fmla="*/ 7 h 7"/>
                </a:gdLst>
                <a:ahLst/>
                <a:cxnLst>
                  <a:cxn ang="0">
                    <a:pos x="T0" y="T1"/>
                  </a:cxn>
                  <a:cxn ang="0">
                    <a:pos x="T2" y="T3"/>
                  </a:cxn>
                  <a:cxn ang="0">
                    <a:pos x="T4" y="T5"/>
                  </a:cxn>
                  <a:cxn ang="0">
                    <a:pos x="T6" y="T7"/>
                  </a:cxn>
                  <a:cxn ang="0">
                    <a:pos x="T8" y="T9"/>
                  </a:cxn>
                </a:cxnLst>
                <a:rect l="0" t="0" r="r" b="b"/>
                <a:pathLst>
                  <a:path w="14" h="7">
                    <a:moveTo>
                      <a:pt x="3" y="7"/>
                    </a:moveTo>
                    <a:cubicBezTo>
                      <a:pt x="10" y="7"/>
                      <a:pt x="13" y="6"/>
                      <a:pt x="14" y="2"/>
                    </a:cubicBezTo>
                    <a:cubicBezTo>
                      <a:pt x="9" y="0"/>
                      <a:pt x="2" y="0"/>
                      <a:pt x="0" y="2"/>
                    </a:cubicBezTo>
                    <a:cubicBezTo>
                      <a:pt x="0" y="5"/>
                      <a:pt x="0" y="5"/>
                      <a:pt x="0" y="5"/>
                    </a:cubicBezTo>
                    <a:cubicBezTo>
                      <a:pt x="1" y="7"/>
                      <a:pt x="2" y="7"/>
                      <a:pt x="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0" name="Freeform 296"/>
              <p:cNvSpPr>
                <a:spLocks/>
              </p:cNvSpPr>
              <p:nvPr/>
            </p:nvSpPr>
            <p:spPr bwMode="auto">
              <a:xfrm>
                <a:off x="1551" y="667"/>
                <a:ext cx="23" cy="19"/>
              </a:xfrm>
              <a:custGeom>
                <a:avLst/>
                <a:gdLst>
                  <a:gd name="T0" fmla="*/ 6 w 10"/>
                  <a:gd name="T1" fmla="*/ 8 h 8"/>
                  <a:gd name="T2" fmla="*/ 10 w 10"/>
                  <a:gd name="T3" fmla="*/ 3 h 8"/>
                  <a:gd name="T4" fmla="*/ 4 w 10"/>
                  <a:gd name="T5" fmla="*/ 0 h 8"/>
                  <a:gd name="T6" fmla="*/ 0 w 10"/>
                  <a:gd name="T7" fmla="*/ 4 h 8"/>
                  <a:gd name="T8" fmla="*/ 6 w 10"/>
                  <a:gd name="T9" fmla="*/ 8 h 8"/>
                </a:gdLst>
                <a:ahLst/>
                <a:cxnLst>
                  <a:cxn ang="0">
                    <a:pos x="T0" y="T1"/>
                  </a:cxn>
                  <a:cxn ang="0">
                    <a:pos x="T2" y="T3"/>
                  </a:cxn>
                  <a:cxn ang="0">
                    <a:pos x="T4" y="T5"/>
                  </a:cxn>
                  <a:cxn ang="0">
                    <a:pos x="T6" y="T7"/>
                  </a:cxn>
                  <a:cxn ang="0">
                    <a:pos x="T8" y="T9"/>
                  </a:cxn>
                </a:cxnLst>
                <a:rect l="0" t="0" r="r" b="b"/>
                <a:pathLst>
                  <a:path w="10" h="8">
                    <a:moveTo>
                      <a:pt x="6" y="8"/>
                    </a:moveTo>
                    <a:cubicBezTo>
                      <a:pt x="8" y="8"/>
                      <a:pt x="10" y="5"/>
                      <a:pt x="10" y="3"/>
                    </a:cubicBezTo>
                    <a:cubicBezTo>
                      <a:pt x="4" y="0"/>
                      <a:pt x="4" y="0"/>
                      <a:pt x="4" y="0"/>
                    </a:cubicBezTo>
                    <a:cubicBezTo>
                      <a:pt x="2" y="0"/>
                      <a:pt x="0" y="2"/>
                      <a:pt x="0" y="4"/>
                    </a:cubicBezTo>
                    <a:cubicBezTo>
                      <a:pt x="0" y="7"/>
                      <a:pt x="4" y="8"/>
                      <a:pt x="6"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1" name="Freeform 297"/>
              <p:cNvSpPr>
                <a:spLocks/>
              </p:cNvSpPr>
              <p:nvPr/>
            </p:nvSpPr>
            <p:spPr bwMode="auto">
              <a:xfrm>
                <a:off x="1385" y="660"/>
                <a:ext cx="29" cy="7"/>
              </a:xfrm>
              <a:custGeom>
                <a:avLst/>
                <a:gdLst>
                  <a:gd name="T0" fmla="*/ 3 w 12"/>
                  <a:gd name="T1" fmla="*/ 3 h 3"/>
                  <a:gd name="T2" fmla="*/ 12 w 12"/>
                  <a:gd name="T3" fmla="*/ 1 h 3"/>
                  <a:gd name="T4" fmla="*/ 0 w 12"/>
                  <a:gd name="T5" fmla="*/ 1 h 3"/>
                  <a:gd name="T6" fmla="*/ 3 w 12"/>
                  <a:gd name="T7" fmla="*/ 3 h 3"/>
                </a:gdLst>
                <a:ahLst/>
                <a:cxnLst>
                  <a:cxn ang="0">
                    <a:pos x="T0" y="T1"/>
                  </a:cxn>
                  <a:cxn ang="0">
                    <a:pos x="T2" y="T3"/>
                  </a:cxn>
                  <a:cxn ang="0">
                    <a:pos x="T4" y="T5"/>
                  </a:cxn>
                  <a:cxn ang="0">
                    <a:pos x="T6" y="T7"/>
                  </a:cxn>
                </a:cxnLst>
                <a:rect l="0" t="0" r="r" b="b"/>
                <a:pathLst>
                  <a:path w="12" h="3">
                    <a:moveTo>
                      <a:pt x="3" y="3"/>
                    </a:moveTo>
                    <a:cubicBezTo>
                      <a:pt x="12" y="1"/>
                      <a:pt x="12" y="1"/>
                      <a:pt x="12" y="1"/>
                    </a:cubicBezTo>
                    <a:cubicBezTo>
                      <a:pt x="7" y="0"/>
                      <a:pt x="4" y="0"/>
                      <a:pt x="0" y="1"/>
                    </a:cubicBezTo>
                    <a:cubicBezTo>
                      <a:pt x="0" y="2"/>
                      <a:pt x="1" y="3"/>
                      <a:pt x="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2" name="Freeform 298"/>
              <p:cNvSpPr>
                <a:spLocks/>
              </p:cNvSpPr>
              <p:nvPr/>
            </p:nvSpPr>
            <p:spPr bwMode="auto">
              <a:xfrm>
                <a:off x="1397" y="632"/>
                <a:ext cx="47" cy="26"/>
              </a:xfrm>
              <a:custGeom>
                <a:avLst/>
                <a:gdLst>
                  <a:gd name="T0" fmla="*/ 12 w 20"/>
                  <a:gd name="T1" fmla="*/ 11 h 11"/>
                  <a:gd name="T2" fmla="*/ 20 w 20"/>
                  <a:gd name="T3" fmla="*/ 8 h 11"/>
                  <a:gd name="T4" fmla="*/ 0 w 20"/>
                  <a:gd name="T5" fmla="*/ 8 h 11"/>
                  <a:gd name="T6" fmla="*/ 12 w 20"/>
                  <a:gd name="T7" fmla="*/ 11 h 11"/>
                </a:gdLst>
                <a:ahLst/>
                <a:cxnLst>
                  <a:cxn ang="0">
                    <a:pos x="T0" y="T1"/>
                  </a:cxn>
                  <a:cxn ang="0">
                    <a:pos x="T2" y="T3"/>
                  </a:cxn>
                  <a:cxn ang="0">
                    <a:pos x="T4" y="T5"/>
                  </a:cxn>
                  <a:cxn ang="0">
                    <a:pos x="T6" y="T7"/>
                  </a:cxn>
                </a:cxnLst>
                <a:rect l="0" t="0" r="r" b="b"/>
                <a:pathLst>
                  <a:path w="20" h="11">
                    <a:moveTo>
                      <a:pt x="12" y="11"/>
                    </a:moveTo>
                    <a:cubicBezTo>
                      <a:pt x="20" y="8"/>
                      <a:pt x="20" y="8"/>
                      <a:pt x="20" y="8"/>
                    </a:cubicBezTo>
                    <a:cubicBezTo>
                      <a:pt x="20" y="8"/>
                      <a:pt x="0" y="0"/>
                      <a:pt x="0" y="8"/>
                    </a:cubicBezTo>
                    <a:cubicBezTo>
                      <a:pt x="0" y="10"/>
                      <a:pt x="12" y="11"/>
                      <a:pt x="12"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3" name="Freeform 299"/>
              <p:cNvSpPr>
                <a:spLocks/>
              </p:cNvSpPr>
              <p:nvPr/>
            </p:nvSpPr>
            <p:spPr bwMode="auto">
              <a:xfrm>
                <a:off x="766" y="991"/>
                <a:ext cx="17" cy="14"/>
              </a:xfrm>
              <a:custGeom>
                <a:avLst/>
                <a:gdLst>
                  <a:gd name="T0" fmla="*/ 0 w 7"/>
                  <a:gd name="T1" fmla="*/ 6 h 6"/>
                  <a:gd name="T2" fmla="*/ 2 w 7"/>
                  <a:gd name="T3" fmla="*/ 6 h 6"/>
                  <a:gd name="T4" fmla="*/ 7 w 7"/>
                  <a:gd name="T5" fmla="*/ 2 h 6"/>
                  <a:gd name="T6" fmla="*/ 5 w 7"/>
                  <a:gd name="T7" fmla="*/ 0 h 6"/>
                  <a:gd name="T8" fmla="*/ 0 w 7"/>
                  <a:gd name="T9" fmla="*/ 6 h 6"/>
                </a:gdLst>
                <a:ahLst/>
                <a:cxnLst>
                  <a:cxn ang="0">
                    <a:pos x="T0" y="T1"/>
                  </a:cxn>
                  <a:cxn ang="0">
                    <a:pos x="T2" y="T3"/>
                  </a:cxn>
                  <a:cxn ang="0">
                    <a:pos x="T4" y="T5"/>
                  </a:cxn>
                  <a:cxn ang="0">
                    <a:pos x="T6" y="T7"/>
                  </a:cxn>
                  <a:cxn ang="0">
                    <a:pos x="T8" y="T9"/>
                  </a:cxn>
                </a:cxnLst>
                <a:rect l="0" t="0" r="r" b="b"/>
                <a:pathLst>
                  <a:path w="7" h="6">
                    <a:moveTo>
                      <a:pt x="0" y="6"/>
                    </a:moveTo>
                    <a:cubicBezTo>
                      <a:pt x="2" y="6"/>
                      <a:pt x="2" y="6"/>
                      <a:pt x="2" y="6"/>
                    </a:cubicBezTo>
                    <a:cubicBezTo>
                      <a:pt x="5" y="4"/>
                      <a:pt x="5" y="3"/>
                      <a:pt x="7" y="2"/>
                    </a:cubicBezTo>
                    <a:cubicBezTo>
                      <a:pt x="5" y="0"/>
                      <a:pt x="5" y="0"/>
                      <a:pt x="5" y="0"/>
                    </a:cubicBezTo>
                    <a:cubicBezTo>
                      <a:pt x="3" y="1"/>
                      <a:pt x="1" y="4"/>
                      <a:pt x="0"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4" name="Freeform 300"/>
              <p:cNvSpPr>
                <a:spLocks/>
              </p:cNvSpPr>
              <p:nvPr/>
            </p:nvSpPr>
            <p:spPr bwMode="auto">
              <a:xfrm>
                <a:off x="776" y="1021"/>
                <a:ext cx="12" cy="24"/>
              </a:xfrm>
              <a:custGeom>
                <a:avLst/>
                <a:gdLst>
                  <a:gd name="T0" fmla="*/ 0 w 5"/>
                  <a:gd name="T1" fmla="*/ 4 h 10"/>
                  <a:gd name="T2" fmla="*/ 2 w 5"/>
                  <a:gd name="T3" fmla="*/ 10 h 10"/>
                  <a:gd name="T4" fmla="*/ 5 w 5"/>
                  <a:gd name="T5" fmla="*/ 10 h 10"/>
                  <a:gd name="T6" fmla="*/ 5 w 5"/>
                  <a:gd name="T7" fmla="*/ 0 h 10"/>
                  <a:gd name="T8" fmla="*/ 0 w 5"/>
                  <a:gd name="T9" fmla="*/ 4 h 10"/>
                </a:gdLst>
                <a:ahLst/>
                <a:cxnLst>
                  <a:cxn ang="0">
                    <a:pos x="T0" y="T1"/>
                  </a:cxn>
                  <a:cxn ang="0">
                    <a:pos x="T2" y="T3"/>
                  </a:cxn>
                  <a:cxn ang="0">
                    <a:pos x="T4" y="T5"/>
                  </a:cxn>
                  <a:cxn ang="0">
                    <a:pos x="T6" y="T7"/>
                  </a:cxn>
                  <a:cxn ang="0">
                    <a:pos x="T8" y="T9"/>
                  </a:cxn>
                </a:cxnLst>
                <a:rect l="0" t="0" r="r" b="b"/>
                <a:pathLst>
                  <a:path w="5" h="10">
                    <a:moveTo>
                      <a:pt x="0" y="4"/>
                    </a:moveTo>
                    <a:cubicBezTo>
                      <a:pt x="0" y="7"/>
                      <a:pt x="1" y="8"/>
                      <a:pt x="2" y="10"/>
                    </a:cubicBezTo>
                    <a:cubicBezTo>
                      <a:pt x="5" y="10"/>
                      <a:pt x="5" y="10"/>
                      <a:pt x="5" y="10"/>
                    </a:cubicBezTo>
                    <a:cubicBezTo>
                      <a:pt x="5" y="0"/>
                      <a:pt x="5" y="0"/>
                      <a:pt x="5" y="0"/>
                    </a:cubicBezTo>
                    <a:cubicBezTo>
                      <a:pt x="2" y="1"/>
                      <a:pt x="0" y="3"/>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5" name="Freeform 301"/>
              <p:cNvSpPr>
                <a:spLocks/>
              </p:cNvSpPr>
              <p:nvPr/>
            </p:nvSpPr>
            <p:spPr bwMode="auto">
              <a:xfrm>
                <a:off x="514" y="988"/>
                <a:ext cx="45" cy="31"/>
              </a:xfrm>
              <a:custGeom>
                <a:avLst/>
                <a:gdLst>
                  <a:gd name="T0" fmla="*/ 10 w 19"/>
                  <a:gd name="T1" fmla="*/ 0 h 13"/>
                  <a:gd name="T2" fmla="*/ 7 w 19"/>
                  <a:gd name="T3" fmla="*/ 5 h 13"/>
                  <a:gd name="T4" fmla="*/ 4 w 19"/>
                  <a:gd name="T5" fmla="*/ 5 h 13"/>
                  <a:gd name="T6" fmla="*/ 0 w 19"/>
                  <a:gd name="T7" fmla="*/ 7 h 13"/>
                  <a:gd name="T8" fmla="*/ 4 w 19"/>
                  <a:gd name="T9" fmla="*/ 13 h 13"/>
                  <a:gd name="T10" fmla="*/ 19 w 19"/>
                  <a:gd name="T11" fmla="*/ 2 h 13"/>
                  <a:gd name="T12" fmla="*/ 19 w 19"/>
                  <a:gd name="T13" fmla="*/ 0 h 13"/>
                  <a:gd name="T14" fmla="*/ 10 w 19"/>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3">
                    <a:moveTo>
                      <a:pt x="10" y="0"/>
                    </a:moveTo>
                    <a:cubicBezTo>
                      <a:pt x="10" y="2"/>
                      <a:pt x="9" y="5"/>
                      <a:pt x="7" y="5"/>
                    </a:cubicBezTo>
                    <a:cubicBezTo>
                      <a:pt x="6" y="5"/>
                      <a:pt x="5" y="5"/>
                      <a:pt x="4" y="5"/>
                    </a:cubicBezTo>
                    <a:cubicBezTo>
                      <a:pt x="2" y="5"/>
                      <a:pt x="0" y="5"/>
                      <a:pt x="0" y="7"/>
                    </a:cubicBezTo>
                    <a:cubicBezTo>
                      <a:pt x="0" y="10"/>
                      <a:pt x="2" y="13"/>
                      <a:pt x="4" y="13"/>
                    </a:cubicBezTo>
                    <a:cubicBezTo>
                      <a:pt x="6" y="8"/>
                      <a:pt x="15" y="3"/>
                      <a:pt x="19" y="2"/>
                    </a:cubicBezTo>
                    <a:cubicBezTo>
                      <a:pt x="19" y="1"/>
                      <a:pt x="19" y="1"/>
                      <a:pt x="19" y="0"/>
                    </a:cubicBezTo>
                    <a:cubicBezTo>
                      <a:pt x="15" y="1"/>
                      <a:pt x="11" y="3"/>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6" name="Freeform 302"/>
              <p:cNvSpPr>
                <a:spLocks/>
              </p:cNvSpPr>
              <p:nvPr/>
            </p:nvSpPr>
            <p:spPr bwMode="auto">
              <a:xfrm>
                <a:off x="1629" y="3204"/>
                <a:ext cx="14" cy="9"/>
              </a:xfrm>
              <a:custGeom>
                <a:avLst/>
                <a:gdLst>
                  <a:gd name="T0" fmla="*/ 0 w 6"/>
                  <a:gd name="T1" fmla="*/ 1 h 4"/>
                  <a:gd name="T2" fmla="*/ 6 w 6"/>
                  <a:gd name="T3" fmla="*/ 1 h 4"/>
                  <a:gd name="T4" fmla="*/ 0 w 6"/>
                  <a:gd name="T5" fmla="*/ 1 h 4"/>
                </a:gdLst>
                <a:ahLst/>
                <a:cxnLst>
                  <a:cxn ang="0">
                    <a:pos x="T0" y="T1"/>
                  </a:cxn>
                  <a:cxn ang="0">
                    <a:pos x="T2" y="T3"/>
                  </a:cxn>
                  <a:cxn ang="0">
                    <a:pos x="T4" y="T5"/>
                  </a:cxn>
                </a:cxnLst>
                <a:rect l="0" t="0" r="r" b="b"/>
                <a:pathLst>
                  <a:path w="6" h="4">
                    <a:moveTo>
                      <a:pt x="0" y="1"/>
                    </a:moveTo>
                    <a:cubicBezTo>
                      <a:pt x="2" y="4"/>
                      <a:pt x="4" y="3"/>
                      <a:pt x="6" y="1"/>
                    </a:cubicBezTo>
                    <a:cubicBezTo>
                      <a:pt x="4" y="0"/>
                      <a:pt x="2" y="0"/>
                      <a:pt x="0"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7" name="Freeform 303"/>
              <p:cNvSpPr>
                <a:spLocks/>
              </p:cNvSpPr>
              <p:nvPr/>
            </p:nvSpPr>
            <p:spPr bwMode="auto">
              <a:xfrm>
                <a:off x="1588" y="3187"/>
                <a:ext cx="38" cy="12"/>
              </a:xfrm>
              <a:custGeom>
                <a:avLst/>
                <a:gdLst>
                  <a:gd name="T0" fmla="*/ 16 w 16"/>
                  <a:gd name="T1" fmla="*/ 2 h 5"/>
                  <a:gd name="T2" fmla="*/ 8 w 16"/>
                  <a:gd name="T3" fmla="*/ 2 h 5"/>
                  <a:gd name="T4" fmla="*/ 5 w 16"/>
                  <a:gd name="T5" fmla="*/ 0 h 5"/>
                  <a:gd name="T6" fmla="*/ 0 w 16"/>
                  <a:gd name="T7" fmla="*/ 2 h 5"/>
                  <a:gd name="T8" fmla="*/ 7 w 16"/>
                  <a:gd name="T9" fmla="*/ 3 h 5"/>
                  <a:gd name="T10" fmla="*/ 9 w 16"/>
                  <a:gd name="T11" fmla="*/ 5 h 5"/>
                  <a:gd name="T12" fmla="*/ 16 w 1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16" h="5">
                    <a:moveTo>
                      <a:pt x="16" y="2"/>
                    </a:moveTo>
                    <a:cubicBezTo>
                      <a:pt x="8" y="2"/>
                      <a:pt x="8" y="2"/>
                      <a:pt x="8" y="2"/>
                    </a:cubicBezTo>
                    <a:cubicBezTo>
                      <a:pt x="7" y="1"/>
                      <a:pt x="6" y="0"/>
                      <a:pt x="5" y="0"/>
                    </a:cubicBezTo>
                    <a:cubicBezTo>
                      <a:pt x="3" y="0"/>
                      <a:pt x="1" y="2"/>
                      <a:pt x="0" y="2"/>
                    </a:cubicBezTo>
                    <a:cubicBezTo>
                      <a:pt x="3" y="2"/>
                      <a:pt x="5" y="3"/>
                      <a:pt x="7" y="3"/>
                    </a:cubicBezTo>
                    <a:cubicBezTo>
                      <a:pt x="7" y="4"/>
                      <a:pt x="8" y="4"/>
                      <a:pt x="9" y="5"/>
                    </a:cubicBezTo>
                    <a:cubicBezTo>
                      <a:pt x="10" y="2"/>
                      <a:pt x="15" y="4"/>
                      <a:pt x="1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8" name="Freeform 304"/>
              <p:cNvSpPr>
                <a:spLocks/>
              </p:cNvSpPr>
              <p:nvPr/>
            </p:nvSpPr>
            <p:spPr bwMode="auto">
              <a:xfrm>
                <a:off x="1584" y="3176"/>
                <a:ext cx="14" cy="16"/>
              </a:xfrm>
              <a:custGeom>
                <a:avLst/>
                <a:gdLst>
                  <a:gd name="T0" fmla="*/ 6 w 6"/>
                  <a:gd name="T1" fmla="*/ 2 h 7"/>
                  <a:gd name="T2" fmla="*/ 4 w 6"/>
                  <a:gd name="T3" fmla="*/ 0 h 7"/>
                  <a:gd name="T4" fmla="*/ 0 w 6"/>
                  <a:gd name="T5" fmla="*/ 3 h 7"/>
                  <a:gd name="T6" fmla="*/ 6 w 6"/>
                  <a:gd name="T7" fmla="*/ 2 h 7"/>
                </a:gdLst>
                <a:ahLst/>
                <a:cxnLst>
                  <a:cxn ang="0">
                    <a:pos x="T0" y="T1"/>
                  </a:cxn>
                  <a:cxn ang="0">
                    <a:pos x="T2" y="T3"/>
                  </a:cxn>
                  <a:cxn ang="0">
                    <a:pos x="T4" y="T5"/>
                  </a:cxn>
                  <a:cxn ang="0">
                    <a:pos x="T6" y="T7"/>
                  </a:cxn>
                </a:cxnLst>
                <a:rect l="0" t="0" r="r" b="b"/>
                <a:pathLst>
                  <a:path w="6" h="7">
                    <a:moveTo>
                      <a:pt x="6" y="2"/>
                    </a:moveTo>
                    <a:cubicBezTo>
                      <a:pt x="6" y="2"/>
                      <a:pt x="4" y="1"/>
                      <a:pt x="4" y="0"/>
                    </a:cubicBezTo>
                    <a:cubicBezTo>
                      <a:pt x="2" y="1"/>
                      <a:pt x="0" y="1"/>
                      <a:pt x="0" y="3"/>
                    </a:cubicBezTo>
                    <a:cubicBezTo>
                      <a:pt x="0" y="7"/>
                      <a:pt x="5" y="5"/>
                      <a:pt x="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9" name="Freeform 305"/>
              <p:cNvSpPr>
                <a:spLocks/>
              </p:cNvSpPr>
              <p:nvPr/>
            </p:nvSpPr>
            <p:spPr bwMode="auto">
              <a:xfrm>
                <a:off x="1551" y="3159"/>
                <a:ext cx="21" cy="9"/>
              </a:xfrm>
              <a:custGeom>
                <a:avLst/>
                <a:gdLst>
                  <a:gd name="T0" fmla="*/ 5 w 9"/>
                  <a:gd name="T1" fmla="*/ 0 h 4"/>
                  <a:gd name="T2" fmla="*/ 0 w 9"/>
                  <a:gd name="T3" fmla="*/ 2 h 4"/>
                  <a:gd name="T4" fmla="*/ 3 w 9"/>
                  <a:gd name="T5" fmla="*/ 4 h 4"/>
                  <a:gd name="T6" fmla="*/ 9 w 9"/>
                  <a:gd name="T7" fmla="*/ 2 h 4"/>
                  <a:gd name="T8" fmla="*/ 5 w 9"/>
                  <a:gd name="T9" fmla="*/ 0 h 4"/>
                </a:gdLst>
                <a:ahLst/>
                <a:cxnLst>
                  <a:cxn ang="0">
                    <a:pos x="T0" y="T1"/>
                  </a:cxn>
                  <a:cxn ang="0">
                    <a:pos x="T2" y="T3"/>
                  </a:cxn>
                  <a:cxn ang="0">
                    <a:pos x="T4" y="T5"/>
                  </a:cxn>
                  <a:cxn ang="0">
                    <a:pos x="T6" y="T7"/>
                  </a:cxn>
                  <a:cxn ang="0">
                    <a:pos x="T8" y="T9"/>
                  </a:cxn>
                </a:cxnLst>
                <a:rect l="0" t="0" r="r" b="b"/>
                <a:pathLst>
                  <a:path w="9" h="4">
                    <a:moveTo>
                      <a:pt x="5" y="0"/>
                    </a:moveTo>
                    <a:cubicBezTo>
                      <a:pt x="4" y="0"/>
                      <a:pt x="2" y="2"/>
                      <a:pt x="0" y="2"/>
                    </a:cubicBezTo>
                    <a:cubicBezTo>
                      <a:pt x="1" y="3"/>
                      <a:pt x="2" y="4"/>
                      <a:pt x="3" y="4"/>
                    </a:cubicBezTo>
                    <a:cubicBezTo>
                      <a:pt x="5" y="4"/>
                      <a:pt x="7" y="3"/>
                      <a:pt x="9" y="2"/>
                    </a:cubicBezTo>
                    <a:cubicBezTo>
                      <a:pt x="8" y="1"/>
                      <a:pt x="7"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0" name="Freeform 306"/>
              <p:cNvSpPr>
                <a:spLocks/>
              </p:cNvSpPr>
              <p:nvPr/>
            </p:nvSpPr>
            <p:spPr bwMode="auto">
              <a:xfrm>
                <a:off x="1546" y="3147"/>
                <a:ext cx="21" cy="7"/>
              </a:xfrm>
              <a:custGeom>
                <a:avLst/>
                <a:gdLst>
                  <a:gd name="T0" fmla="*/ 5 w 9"/>
                  <a:gd name="T1" fmla="*/ 0 h 3"/>
                  <a:gd name="T2" fmla="*/ 0 w 9"/>
                  <a:gd name="T3" fmla="*/ 3 h 3"/>
                  <a:gd name="T4" fmla="*/ 9 w 9"/>
                  <a:gd name="T5" fmla="*/ 2 h 3"/>
                  <a:gd name="T6" fmla="*/ 5 w 9"/>
                  <a:gd name="T7" fmla="*/ 0 h 3"/>
                </a:gdLst>
                <a:ahLst/>
                <a:cxnLst>
                  <a:cxn ang="0">
                    <a:pos x="T0" y="T1"/>
                  </a:cxn>
                  <a:cxn ang="0">
                    <a:pos x="T2" y="T3"/>
                  </a:cxn>
                  <a:cxn ang="0">
                    <a:pos x="T4" y="T5"/>
                  </a:cxn>
                  <a:cxn ang="0">
                    <a:pos x="T6" y="T7"/>
                  </a:cxn>
                </a:cxnLst>
                <a:rect l="0" t="0" r="r" b="b"/>
                <a:pathLst>
                  <a:path w="9" h="3">
                    <a:moveTo>
                      <a:pt x="5" y="0"/>
                    </a:moveTo>
                    <a:cubicBezTo>
                      <a:pt x="2" y="0"/>
                      <a:pt x="1" y="2"/>
                      <a:pt x="0" y="3"/>
                    </a:cubicBezTo>
                    <a:cubicBezTo>
                      <a:pt x="4" y="3"/>
                      <a:pt x="7" y="3"/>
                      <a:pt x="9" y="2"/>
                    </a:cubicBezTo>
                    <a:cubicBezTo>
                      <a:pt x="7" y="1"/>
                      <a:pt x="6"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1" name="Freeform 307"/>
              <p:cNvSpPr>
                <a:spLocks/>
              </p:cNvSpPr>
              <p:nvPr/>
            </p:nvSpPr>
            <p:spPr bwMode="auto">
              <a:xfrm>
                <a:off x="1482" y="2956"/>
                <a:ext cx="14" cy="26"/>
              </a:xfrm>
              <a:custGeom>
                <a:avLst/>
                <a:gdLst>
                  <a:gd name="T0" fmla="*/ 6 w 6"/>
                  <a:gd name="T1" fmla="*/ 9 h 11"/>
                  <a:gd name="T2" fmla="*/ 4 w 6"/>
                  <a:gd name="T3" fmla="*/ 2 h 11"/>
                  <a:gd name="T4" fmla="*/ 2 w 6"/>
                  <a:gd name="T5" fmla="*/ 0 h 11"/>
                  <a:gd name="T6" fmla="*/ 0 w 6"/>
                  <a:gd name="T7" fmla="*/ 4 h 11"/>
                  <a:gd name="T8" fmla="*/ 4 w 6"/>
                  <a:gd name="T9" fmla="*/ 11 h 11"/>
                  <a:gd name="T10" fmla="*/ 6 w 6"/>
                  <a:gd name="T11" fmla="*/ 9 h 11"/>
                </a:gdLst>
                <a:ahLst/>
                <a:cxnLst>
                  <a:cxn ang="0">
                    <a:pos x="T0" y="T1"/>
                  </a:cxn>
                  <a:cxn ang="0">
                    <a:pos x="T2" y="T3"/>
                  </a:cxn>
                  <a:cxn ang="0">
                    <a:pos x="T4" y="T5"/>
                  </a:cxn>
                  <a:cxn ang="0">
                    <a:pos x="T6" y="T7"/>
                  </a:cxn>
                  <a:cxn ang="0">
                    <a:pos x="T8" y="T9"/>
                  </a:cxn>
                  <a:cxn ang="0">
                    <a:pos x="T10" y="T11"/>
                  </a:cxn>
                </a:cxnLst>
                <a:rect l="0" t="0" r="r" b="b"/>
                <a:pathLst>
                  <a:path w="6" h="11">
                    <a:moveTo>
                      <a:pt x="6" y="9"/>
                    </a:moveTo>
                    <a:cubicBezTo>
                      <a:pt x="6" y="6"/>
                      <a:pt x="4" y="5"/>
                      <a:pt x="4" y="2"/>
                    </a:cubicBezTo>
                    <a:cubicBezTo>
                      <a:pt x="4" y="1"/>
                      <a:pt x="3" y="0"/>
                      <a:pt x="2" y="0"/>
                    </a:cubicBezTo>
                    <a:cubicBezTo>
                      <a:pt x="1" y="1"/>
                      <a:pt x="0" y="2"/>
                      <a:pt x="0" y="4"/>
                    </a:cubicBezTo>
                    <a:cubicBezTo>
                      <a:pt x="0" y="6"/>
                      <a:pt x="2" y="11"/>
                      <a:pt x="4" y="11"/>
                    </a:cubicBezTo>
                    <a:cubicBezTo>
                      <a:pt x="5" y="11"/>
                      <a:pt x="6" y="10"/>
                      <a:pt x="6"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2" name="Freeform 308"/>
              <p:cNvSpPr>
                <a:spLocks/>
              </p:cNvSpPr>
              <p:nvPr/>
            </p:nvSpPr>
            <p:spPr bwMode="auto">
              <a:xfrm>
                <a:off x="1501" y="3013"/>
                <a:ext cx="12" cy="14"/>
              </a:xfrm>
              <a:custGeom>
                <a:avLst/>
                <a:gdLst>
                  <a:gd name="T0" fmla="*/ 4 w 5"/>
                  <a:gd name="T1" fmla="*/ 0 h 6"/>
                  <a:gd name="T2" fmla="*/ 0 w 5"/>
                  <a:gd name="T3" fmla="*/ 6 h 6"/>
                  <a:gd name="T4" fmla="*/ 3 w 5"/>
                  <a:gd name="T5" fmla="*/ 6 h 6"/>
                  <a:gd name="T6" fmla="*/ 5 w 5"/>
                  <a:gd name="T7" fmla="*/ 4 h 6"/>
                  <a:gd name="T8" fmla="*/ 4 w 5"/>
                  <a:gd name="T9" fmla="*/ 0 h 6"/>
                </a:gdLst>
                <a:ahLst/>
                <a:cxnLst>
                  <a:cxn ang="0">
                    <a:pos x="T0" y="T1"/>
                  </a:cxn>
                  <a:cxn ang="0">
                    <a:pos x="T2" y="T3"/>
                  </a:cxn>
                  <a:cxn ang="0">
                    <a:pos x="T4" y="T5"/>
                  </a:cxn>
                  <a:cxn ang="0">
                    <a:pos x="T6" y="T7"/>
                  </a:cxn>
                  <a:cxn ang="0">
                    <a:pos x="T8" y="T9"/>
                  </a:cxn>
                </a:cxnLst>
                <a:rect l="0" t="0" r="r" b="b"/>
                <a:pathLst>
                  <a:path w="5" h="6">
                    <a:moveTo>
                      <a:pt x="4" y="0"/>
                    </a:moveTo>
                    <a:cubicBezTo>
                      <a:pt x="1" y="2"/>
                      <a:pt x="0" y="4"/>
                      <a:pt x="0" y="6"/>
                    </a:cubicBezTo>
                    <a:cubicBezTo>
                      <a:pt x="3" y="6"/>
                      <a:pt x="3" y="6"/>
                      <a:pt x="3" y="6"/>
                    </a:cubicBezTo>
                    <a:cubicBezTo>
                      <a:pt x="5" y="4"/>
                      <a:pt x="5" y="4"/>
                      <a:pt x="5" y="4"/>
                    </a:cubicBezTo>
                    <a:cubicBezTo>
                      <a:pt x="5" y="3"/>
                      <a:pt x="4" y="1"/>
                      <a:pt x="4"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3" name="Freeform 309"/>
              <p:cNvSpPr>
                <a:spLocks/>
              </p:cNvSpPr>
              <p:nvPr/>
            </p:nvSpPr>
            <p:spPr bwMode="auto">
              <a:xfrm>
                <a:off x="1501" y="3076"/>
                <a:ext cx="21" cy="19"/>
              </a:xfrm>
              <a:custGeom>
                <a:avLst/>
                <a:gdLst>
                  <a:gd name="T0" fmla="*/ 5 w 9"/>
                  <a:gd name="T1" fmla="*/ 3 h 8"/>
                  <a:gd name="T2" fmla="*/ 3 w 9"/>
                  <a:gd name="T3" fmla="*/ 0 h 8"/>
                  <a:gd name="T4" fmla="*/ 9 w 9"/>
                  <a:gd name="T5" fmla="*/ 8 h 8"/>
                  <a:gd name="T6" fmla="*/ 5 w 9"/>
                  <a:gd name="T7" fmla="*/ 3 h 8"/>
                </a:gdLst>
                <a:ahLst/>
                <a:cxnLst>
                  <a:cxn ang="0">
                    <a:pos x="T0" y="T1"/>
                  </a:cxn>
                  <a:cxn ang="0">
                    <a:pos x="T2" y="T3"/>
                  </a:cxn>
                  <a:cxn ang="0">
                    <a:pos x="T4" y="T5"/>
                  </a:cxn>
                  <a:cxn ang="0">
                    <a:pos x="T6" y="T7"/>
                  </a:cxn>
                </a:cxnLst>
                <a:rect l="0" t="0" r="r" b="b"/>
                <a:pathLst>
                  <a:path w="9" h="8">
                    <a:moveTo>
                      <a:pt x="5" y="3"/>
                    </a:moveTo>
                    <a:cubicBezTo>
                      <a:pt x="3" y="0"/>
                      <a:pt x="3" y="0"/>
                      <a:pt x="3" y="0"/>
                    </a:cubicBezTo>
                    <a:cubicBezTo>
                      <a:pt x="0" y="2"/>
                      <a:pt x="5" y="8"/>
                      <a:pt x="9" y="8"/>
                    </a:cubicBezTo>
                    <a:cubicBezTo>
                      <a:pt x="9" y="4"/>
                      <a:pt x="7" y="3"/>
                      <a:pt x="5"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4" name="Freeform 310"/>
              <p:cNvSpPr>
                <a:spLocks/>
              </p:cNvSpPr>
              <p:nvPr/>
            </p:nvSpPr>
            <p:spPr bwMode="auto">
              <a:xfrm>
                <a:off x="1522" y="3095"/>
                <a:ext cx="12" cy="14"/>
              </a:xfrm>
              <a:custGeom>
                <a:avLst/>
                <a:gdLst>
                  <a:gd name="T0" fmla="*/ 4 w 5"/>
                  <a:gd name="T1" fmla="*/ 2 h 6"/>
                  <a:gd name="T2" fmla="*/ 1 w 5"/>
                  <a:gd name="T3" fmla="*/ 0 h 6"/>
                  <a:gd name="T4" fmla="*/ 0 w 5"/>
                  <a:gd name="T5" fmla="*/ 3 h 6"/>
                  <a:gd name="T6" fmla="*/ 2 w 5"/>
                  <a:gd name="T7" fmla="*/ 6 h 6"/>
                  <a:gd name="T8" fmla="*/ 4 w 5"/>
                  <a:gd name="T9" fmla="*/ 2 h 6"/>
                </a:gdLst>
                <a:ahLst/>
                <a:cxnLst>
                  <a:cxn ang="0">
                    <a:pos x="T0" y="T1"/>
                  </a:cxn>
                  <a:cxn ang="0">
                    <a:pos x="T2" y="T3"/>
                  </a:cxn>
                  <a:cxn ang="0">
                    <a:pos x="T4" y="T5"/>
                  </a:cxn>
                  <a:cxn ang="0">
                    <a:pos x="T6" y="T7"/>
                  </a:cxn>
                  <a:cxn ang="0">
                    <a:pos x="T8" y="T9"/>
                  </a:cxn>
                </a:cxnLst>
                <a:rect l="0" t="0" r="r" b="b"/>
                <a:pathLst>
                  <a:path w="5" h="6">
                    <a:moveTo>
                      <a:pt x="4" y="2"/>
                    </a:moveTo>
                    <a:cubicBezTo>
                      <a:pt x="1" y="0"/>
                      <a:pt x="1" y="0"/>
                      <a:pt x="1" y="0"/>
                    </a:cubicBezTo>
                    <a:cubicBezTo>
                      <a:pt x="0" y="0"/>
                      <a:pt x="0" y="2"/>
                      <a:pt x="0" y="3"/>
                    </a:cubicBezTo>
                    <a:cubicBezTo>
                      <a:pt x="0" y="4"/>
                      <a:pt x="0" y="6"/>
                      <a:pt x="2" y="6"/>
                    </a:cubicBezTo>
                    <a:cubicBezTo>
                      <a:pt x="5" y="6"/>
                      <a:pt x="4" y="3"/>
                      <a:pt x="4"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5" name="Freeform 311"/>
              <p:cNvSpPr>
                <a:spLocks/>
              </p:cNvSpPr>
              <p:nvPr/>
            </p:nvSpPr>
            <p:spPr bwMode="auto">
              <a:xfrm>
                <a:off x="1522" y="3114"/>
                <a:ext cx="14" cy="10"/>
              </a:xfrm>
              <a:custGeom>
                <a:avLst/>
                <a:gdLst>
                  <a:gd name="T0" fmla="*/ 6 w 6"/>
                  <a:gd name="T1" fmla="*/ 3 h 4"/>
                  <a:gd name="T2" fmla="*/ 6 w 6"/>
                  <a:gd name="T3" fmla="*/ 0 h 4"/>
                  <a:gd name="T4" fmla="*/ 0 w 6"/>
                  <a:gd name="T5" fmla="*/ 3 h 4"/>
                  <a:gd name="T6" fmla="*/ 6 w 6"/>
                  <a:gd name="T7" fmla="*/ 3 h 4"/>
                </a:gdLst>
                <a:ahLst/>
                <a:cxnLst>
                  <a:cxn ang="0">
                    <a:pos x="T0" y="T1"/>
                  </a:cxn>
                  <a:cxn ang="0">
                    <a:pos x="T2" y="T3"/>
                  </a:cxn>
                  <a:cxn ang="0">
                    <a:pos x="T4" y="T5"/>
                  </a:cxn>
                  <a:cxn ang="0">
                    <a:pos x="T6" y="T7"/>
                  </a:cxn>
                </a:cxnLst>
                <a:rect l="0" t="0" r="r" b="b"/>
                <a:pathLst>
                  <a:path w="6" h="4">
                    <a:moveTo>
                      <a:pt x="6" y="3"/>
                    </a:moveTo>
                    <a:cubicBezTo>
                      <a:pt x="6" y="0"/>
                      <a:pt x="6" y="0"/>
                      <a:pt x="6" y="0"/>
                    </a:cubicBezTo>
                    <a:cubicBezTo>
                      <a:pt x="1" y="0"/>
                      <a:pt x="3" y="2"/>
                      <a:pt x="0" y="3"/>
                    </a:cubicBezTo>
                    <a:cubicBezTo>
                      <a:pt x="1" y="4"/>
                      <a:pt x="4" y="3"/>
                      <a:pt x="6"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6" name="Freeform 312"/>
              <p:cNvSpPr>
                <a:spLocks/>
              </p:cNvSpPr>
              <p:nvPr/>
            </p:nvSpPr>
            <p:spPr bwMode="auto">
              <a:xfrm>
                <a:off x="1614" y="3199"/>
                <a:ext cx="24" cy="7"/>
              </a:xfrm>
              <a:custGeom>
                <a:avLst/>
                <a:gdLst>
                  <a:gd name="T0" fmla="*/ 10 w 10"/>
                  <a:gd name="T1" fmla="*/ 0 h 3"/>
                  <a:gd name="T2" fmla="*/ 0 w 10"/>
                  <a:gd name="T3" fmla="*/ 0 h 3"/>
                  <a:gd name="T4" fmla="*/ 2 w 10"/>
                  <a:gd name="T5" fmla="*/ 3 h 3"/>
                  <a:gd name="T6" fmla="*/ 10 w 10"/>
                  <a:gd name="T7" fmla="*/ 0 h 3"/>
                </a:gdLst>
                <a:ahLst/>
                <a:cxnLst>
                  <a:cxn ang="0">
                    <a:pos x="T0" y="T1"/>
                  </a:cxn>
                  <a:cxn ang="0">
                    <a:pos x="T2" y="T3"/>
                  </a:cxn>
                  <a:cxn ang="0">
                    <a:pos x="T4" y="T5"/>
                  </a:cxn>
                  <a:cxn ang="0">
                    <a:pos x="T6" y="T7"/>
                  </a:cxn>
                </a:cxnLst>
                <a:rect l="0" t="0" r="r" b="b"/>
                <a:pathLst>
                  <a:path w="10" h="3">
                    <a:moveTo>
                      <a:pt x="10" y="0"/>
                    </a:moveTo>
                    <a:cubicBezTo>
                      <a:pt x="0" y="0"/>
                      <a:pt x="0" y="0"/>
                      <a:pt x="0" y="0"/>
                    </a:cubicBezTo>
                    <a:cubicBezTo>
                      <a:pt x="0" y="2"/>
                      <a:pt x="1" y="2"/>
                      <a:pt x="2" y="3"/>
                    </a:cubicBezTo>
                    <a:cubicBezTo>
                      <a:pt x="4" y="1"/>
                      <a:pt x="9" y="2"/>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7" name="Freeform 313"/>
              <p:cNvSpPr>
                <a:spLocks/>
              </p:cNvSpPr>
              <p:nvPr/>
            </p:nvSpPr>
            <p:spPr bwMode="auto">
              <a:xfrm>
                <a:off x="1581" y="1914"/>
                <a:ext cx="14" cy="17"/>
              </a:xfrm>
              <a:custGeom>
                <a:avLst/>
                <a:gdLst>
                  <a:gd name="T0" fmla="*/ 0 w 6"/>
                  <a:gd name="T1" fmla="*/ 5 h 7"/>
                  <a:gd name="T2" fmla="*/ 2 w 6"/>
                  <a:gd name="T3" fmla="*/ 7 h 7"/>
                  <a:gd name="T4" fmla="*/ 6 w 6"/>
                  <a:gd name="T5" fmla="*/ 3 h 7"/>
                  <a:gd name="T6" fmla="*/ 6 w 6"/>
                  <a:gd name="T7" fmla="*/ 0 h 7"/>
                  <a:gd name="T8" fmla="*/ 3 w 6"/>
                  <a:gd name="T9" fmla="*/ 0 h 7"/>
                  <a:gd name="T10" fmla="*/ 0 w 6"/>
                  <a:gd name="T11" fmla="*/ 5 h 7"/>
                </a:gdLst>
                <a:ahLst/>
                <a:cxnLst>
                  <a:cxn ang="0">
                    <a:pos x="T0" y="T1"/>
                  </a:cxn>
                  <a:cxn ang="0">
                    <a:pos x="T2" y="T3"/>
                  </a:cxn>
                  <a:cxn ang="0">
                    <a:pos x="T4" y="T5"/>
                  </a:cxn>
                  <a:cxn ang="0">
                    <a:pos x="T6" y="T7"/>
                  </a:cxn>
                  <a:cxn ang="0">
                    <a:pos x="T8" y="T9"/>
                  </a:cxn>
                  <a:cxn ang="0">
                    <a:pos x="T10" y="T11"/>
                  </a:cxn>
                </a:cxnLst>
                <a:rect l="0" t="0" r="r" b="b"/>
                <a:pathLst>
                  <a:path w="6" h="7">
                    <a:moveTo>
                      <a:pt x="0" y="5"/>
                    </a:moveTo>
                    <a:cubicBezTo>
                      <a:pt x="2" y="7"/>
                      <a:pt x="2" y="7"/>
                      <a:pt x="2" y="7"/>
                    </a:cubicBezTo>
                    <a:cubicBezTo>
                      <a:pt x="3" y="7"/>
                      <a:pt x="6" y="4"/>
                      <a:pt x="6" y="3"/>
                    </a:cubicBezTo>
                    <a:cubicBezTo>
                      <a:pt x="6" y="3"/>
                      <a:pt x="6" y="1"/>
                      <a:pt x="6" y="0"/>
                    </a:cubicBezTo>
                    <a:cubicBezTo>
                      <a:pt x="3" y="0"/>
                      <a:pt x="3" y="0"/>
                      <a:pt x="3" y="0"/>
                    </a:cubicBezTo>
                    <a:cubicBezTo>
                      <a:pt x="2" y="2"/>
                      <a:pt x="0"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8" name="Freeform 314"/>
              <p:cNvSpPr>
                <a:spLocks/>
              </p:cNvSpPr>
              <p:nvPr/>
            </p:nvSpPr>
            <p:spPr bwMode="auto">
              <a:xfrm>
                <a:off x="1695" y="1201"/>
                <a:ext cx="14" cy="21"/>
              </a:xfrm>
              <a:custGeom>
                <a:avLst/>
                <a:gdLst>
                  <a:gd name="T0" fmla="*/ 6 w 6"/>
                  <a:gd name="T1" fmla="*/ 0 h 9"/>
                  <a:gd name="T2" fmla="*/ 0 w 6"/>
                  <a:gd name="T3" fmla="*/ 5 h 9"/>
                  <a:gd name="T4" fmla="*/ 0 w 6"/>
                  <a:gd name="T5" fmla="*/ 9 h 9"/>
                  <a:gd name="T6" fmla="*/ 6 w 6"/>
                  <a:gd name="T7" fmla="*/ 0 h 9"/>
                </a:gdLst>
                <a:ahLst/>
                <a:cxnLst>
                  <a:cxn ang="0">
                    <a:pos x="T0" y="T1"/>
                  </a:cxn>
                  <a:cxn ang="0">
                    <a:pos x="T2" y="T3"/>
                  </a:cxn>
                  <a:cxn ang="0">
                    <a:pos x="T4" y="T5"/>
                  </a:cxn>
                  <a:cxn ang="0">
                    <a:pos x="T6" y="T7"/>
                  </a:cxn>
                </a:cxnLst>
                <a:rect l="0" t="0" r="r" b="b"/>
                <a:pathLst>
                  <a:path w="6" h="9">
                    <a:moveTo>
                      <a:pt x="6" y="0"/>
                    </a:moveTo>
                    <a:cubicBezTo>
                      <a:pt x="4" y="1"/>
                      <a:pt x="0" y="3"/>
                      <a:pt x="0" y="5"/>
                    </a:cubicBezTo>
                    <a:cubicBezTo>
                      <a:pt x="0" y="6"/>
                      <a:pt x="0" y="8"/>
                      <a:pt x="0" y="9"/>
                    </a:cubicBezTo>
                    <a:cubicBezTo>
                      <a:pt x="4" y="6"/>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9" name="Freeform 315"/>
              <p:cNvSpPr>
                <a:spLocks/>
              </p:cNvSpPr>
              <p:nvPr/>
            </p:nvSpPr>
            <p:spPr bwMode="auto">
              <a:xfrm>
                <a:off x="1650" y="1201"/>
                <a:ext cx="35" cy="19"/>
              </a:xfrm>
              <a:custGeom>
                <a:avLst/>
                <a:gdLst>
                  <a:gd name="T0" fmla="*/ 6 w 15"/>
                  <a:gd name="T1" fmla="*/ 0 h 8"/>
                  <a:gd name="T2" fmla="*/ 0 w 15"/>
                  <a:gd name="T3" fmla="*/ 4 h 8"/>
                  <a:gd name="T4" fmla="*/ 11 w 15"/>
                  <a:gd name="T5" fmla="*/ 8 h 8"/>
                  <a:gd name="T6" fmla="*/ 15 w 15"/>
                  <a:gd name="T7" fmla="*/ 6 h 8"/>
                  <a:gd name="T8" fmla="*/ 6 w 15"/>
                  <a:gd name="T9" fmla="*/ 0 h 8"/>
                </a:gdLst>
                <a:ahLst/>
                <a:cxnLst>
                  <a:cxn ang="0">
                    <a:pos x="T0" y="T1"/>
                  </a:cxn>
                  <a:cxn ang="0">
                    <a:pos x="T2" y="T3"/>
                  </a:cxn>
                  <a:cxn ang="0">
                    <a:pos x="T4" y="T5"/>
                  </a:cxn>
                  <a:cxn ang="0">
                    <a:pos x="T6" y="T7"/>
                  </a:cxn>
                  <a:cxn ang="0">
                    <a:pos x="T8" y="T9"/>
                  </a:cxn>
                </a:cxnLst>
                <a:rect l="0" t="0" r="r" b="b"/>
                <a:pathLst>
                  <a:path w="15" h="8">
                    <a:moveTo>
                      <a:pt x="6" y="0"/>
                    </a:moveTo>
                    <a:cubicBezTo>
                      <a:pt x="4" y="1"/>
                      <a:pt x="1" y="3"/>
                      <a:pt x="0" y="4"/>
                    </a:cubicBezTo>
                    <a:cubicBezTo>
                      <a:pt x="4" y="7"/>
                      <a:pt x="6" y="8"/>
                      <a:pt x="11" y="8"/>
                    </a:cubicBezTo>
                    <a:cubicBezTo>
                      <a:pt x="12" y="8"/>
                      <a:pt x="14" y="8"/>
                      <a:pt x="15" y="6"/>
                    </a:cubicBezTo>
                    <a:cubicBezTo>
                      <a:pt x="11" y="4"/>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0" name="Freeform 316"/>
              <p:cNvSpPr>
                <a:spLocks/>
              </p:cNvSpPr>
              <p:nvPr/>
            </p:nvSpPr>
            <p:spPr bwMode="auto">
              <a:xfrm>
                <a:off x="1473" y="1314"/>
                <a:ext cx="33" cy="12"/>
              </a:xfrm>
              <a:custGeom>
                <a:avLst/>
                <a:gdLst>
                  <a:gd name="T0" fmla="*/ 8 w 14"/>
                  <a:gd name="T1" fmla="*/ 5 h 5"/>
                  <a:gd name="T2" fmla="*/ 14 w 14"/>
                  <a:gd name="T3" fmla="*/ 0 h 5"/>
                  <a:gd name="T4" fmla="*/ 0 w 14"/>
                  <a:gd name="T5" fmla="*/ 5 h 5"/>
                  <a:gd name="T6" fmla="*/ 8 w 14"/>
                  <a:gd name="T7" fmla="*/ 5 h 5"/>
                </a:gdLst>
                <a:ahLst/>
                <a:cxnLst>
                  <a:cxn ang="0">
                    <a:pos x="T0" y="T1"/>
                  </a:cxn>
                  <a:cxn ang="0">
                    <a:pos x="T2" y="T3"/>
                  </a:cxn>
                  <a:cxn ang="0">
                    <a:pos x="T4" y="T5"/>
                  </a:cxn>
                  <a:cxn ang="0">
                    <a:pos x="T6" y="T7"/>
                  </a:cxn>
                </a:cxnLst>
                <a:rect l="0" t="0" r="r" b="b"/>
                <a:pathLst>
                  <a:path w="14" h="5">
                    <a:moveTo>
                      <a:pt x="8" y="5"/>
                    </a:moveTo>
                    <a:cubicBezTo>
                      <a:pt x="10" y="2"/>
                      <a:pt x="13" y="3"/>
                      <a:pt x="14" y="0"/>
                    </a:cubicBezTo>
                    <a:cubicBezTo>
                      <a:pt x="11" y="0"/>
                      <a:pt x="1" y="1"/>
                      <a:pt x="0" y="5"/>
                    </a:cubicBezTo>
                    <a:lnTo>
                      <a:pt x="8" y="5"/>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1" name="Freeform 317"/>
              <p:cNvSpPr>
                <a:spLocks/>
              </p:cNvSpPr>
              <p:nvPr/>
            </p:nvSpPr>
            <p:spPr bwMode="auto">
              <a:xfrm>
                <a:off x="1345" y="1593"/>
                <a:ext cx="19" cy="26"/>
              </a:xfrm>
              <a:custGeom>
                <a:avLst/>
                <a:gdLst>
                  <a:gd name="T0" fmla="*/ 8 w 8"/>
                  <a:gd name="T1" fmla="*/ 8 h 11"/>
                  <a:gd name="T2" fmla="*/ 6 w 8"/>
                  <a:gd name="T3" fmla="*/ 2 h 11"/>
                  <a:gd name="T4" fmla="*/ 3 w 8"/>
                  <a:gd name="T5" fmla="*/ 0 h 11"/>
                  <a:gd name="T6" fmla="*/ 0 w 8"/>
                  <a:gd name="T7" fmla="*/ 0 h 11"/>
                  <a:gd name="T8" fmla="*/ 3 w 8"/>
                  <a:gd name="T9" fmla="*/ 2 h 11"/>
                  <a:gd name="T10" fmla="*/ 6 w 8"/>
                  <a:gd name="T11" fmla="*/ 4 h 11"/>
                  <a:gd name="T12" fmla="*/ 7 w 8"/>
                  <a:gd name="T13" fmla="*/ 11 h 11"/>
                  <a:gd name="T14" fmla="*/ 8 w 8"/>
                  <a:gd name="T15" fmla="*/ 8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1">
                    <a:moveTo>
                      <a:pt x="8" y="8"/>
                    </a:moveTo>
                    <a:cubicBezTo>
                      <a:pt x="8" y="5"/>
                      <a:pt x="7" y="4"/>
                      <a:pt x="6" y="2"/>
                    </a:cubicBezTo>
                    <a:cubicBezTo>
                      <a:pt x="5" y="2"/>
                      <a:pt x="4" y="0"/>
                      <a:pt x="3" y="0"/>
                    </a:cubicBezTo>
                    <a:cubicBezTo>
                      <a:pt x="0" y="0"/>
                      <a:pt x="0" y="0"/>
                      <a:pt x="0" y="0"/>
                    </a:cubicBezTo>
                    <a:cubicBezTo>
                      <a:pt x="3" y="2"/>
                      <a:pt x="3" y="2"/>
                      <a:pt x="3" y="2"/>
                    </a:cubicBezTo>
                    <a:cubicBezTo>
                      <a:pt x="3" y="3"/>
                      <a:pt x="5" y="4"/>
                      <a:pt x="6" y="4"/>
                    </a:cubicBezTo>
                    <a:cubicBezTo>
                      <a:pt x="5" y="5"/>
                      <a:pt x="6" y="8"/>
                      <a:pt x="7" y="11"/>
                    </a:cubicBezTo>
                    <a:cubicBezTo>
                      <a:pt x="7" y="11"/>
                      <a:pt x="8" y="9"/>
                      <a:pt x="8"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2" name="Freeform 318"/>
              <p:cNvSpPr>
                <a:spLocks/>
              </p:cNvSpPr>
              <p:nvPr/>
            </p:nvSpPr>
            <p:spPr bwMode="auto">
              <a:xfrm>
                <a:off x="1338" y="1628"/>
                <a:ext cx="19" cy="31"/>
              </a:xfrm>
              <a:custGeom>
                <a:avLst/>
                <a:gdLst>
                  <a:gd name="T0" fmla="*/ 3 w 8"/>
                  <a:gd name="T1" fmla="*/ 2 h 13"/>
                  <a:gd name="T2" fmla="*/ 1 w 8"/>
                  <a:gd name="T3" fmla="*/ 0 h 13"/>
                  <a:gd name="T4" fmla="*/ 0 w 8"/>
                  <a:gd name="T5" fmla="*/ 5 h 13"/>
                  <a:gd name="T6" fmla="*/ 3 w 8"/>
                  <a:gd name="T7" fmla="*/ 13 h 13"/>
                  <a:gd name="T8" fmla="*/ 3 w 8"/>
                  <a:gd name="T9" fmla="*/ 2 h 13"/>
                </a:gdLst>
                <a:ahLst/>
                <a:cxnLst>
                  <a:cxn ang="0">
                    <a:pos x="T0" y="T1"/>
                  </a:cxn>
                  <a:cxn ang="0">
                    <a:pos x="T2" y="T3"/>
                  </a:cxn>
                  <a:cxn ang="0">
                    <a:pos x="T4" y="T5"/>
                  </a:cxn>
                  <a:cxn ang="0">
                    <a:pos x="T6" y="T7"/>
                  </a:cxn>
                  <a:cxn ang="0">
                    <a:pos x="T8" y="T9"/>
                  </a:cxn>
                </a:cxnLst>
                <a:rect l="0" t="0" r="r" b="b"/>
                <a:pathLst>
                  <a:path w="8" h="13">
                    <a:moveTo>
                      <a:pt x="3" y="2"/>
                    </a:moveTo>
                    <a:cubicBezTo>
                      <a:pt x="2" y="2"/>
                      <a:pt x="1" y="1"/>
                      <a:pt x="1" y="0"/>
                    </a:cubicBezTo>
                    <a:cubicBezTo>
                      <a:pt x="0" y="1"/>
                      <a:pt x="0" y="3"/>
                      <a:pt x="0" y="5"/>
                    </a:cubicBezTo>
                    <a:cubicBezTo>
                      <a:pt x="0" y="7"/>
                      <a:pt x="1" y="11"/>
                      <a:pt x="3" y="13"/>
                    </a:cubicBezTo>
                    <a:cubicBezTo>
                      <a:pt x="4" y="11"/>
                      <a:pt x="8" y="2"/>
                      <a:pt x="3"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3" name="Freeform 319"/>
              <p:cNvSpPr>
                <a:spLocks/>
              </p:cNvSpPr>
              <p:nvPr/>
            </p:nvSpPr>
            <p:spPr bwMode="auto">
              <a:xfrm>
                <a:off x="1364" y="1624"/>
                <a:ext cx="12" cy="16"/>
              </a:xfrm>
              <a:custGeom>
                <a:avLst/>
                <a:gdLst>
                  <a:gd name="T0" fmla="*/ 5 w 5"/>
                  <a:gd name="T1" fmla="*/ 4 h 7"/>
                  <a:gd name="T2" fmla="*/ 0 w 5"/>
                  <a:gd name="T3" fmla="*/ 0 h 7"/>
                  <a:gd name="T4" fmla="*/ 3 w 5"/>
                  <a:gd name="T5" fmla="*/ 7 h 7"/>
                  <a:gd name="T6" fmla="*/ 5 w 5"/>
                  <a:gd name="T7" fmla="*/ 4 h 7"/>
                </a:gdLst>
                <a:ahLst/>
                <a:cxnLst>
                  <a:cxn ang="0">
                    <a:pos x="T0" y="T1"/>
                  </a:cxn>
                  <a:cxn ang="0">
                    <a:pos x="T2" y="T3"/>
                  </a:cxn>
                  <a:cxn ang="0">
                    <a:pos x="T4" y="T5"/>
                  </a:cxn>
                  <a:cxn ang="0">
                    <a:pos x="T6" y="T7"/>
                  </a:cxn>
                </a:cxnLst>
                <a:rect l="0" t="0" r="r" b="b"/>
                <a:pathLst>
                  <a:path w="5" h="7">
                    <a:moveTo>
                      <a:pt x="5" y="4"/>
                    </a:moveTo>
                    <a:cubicBezTo>
                      <a:pt x="3" y="4"/>
                      <a:pt x="1" y="2"/>
                      <a:pt x="0" y="0"/>
                    </a:cubicBezTo>
                    <a:cubicBezTo>
                      <a:pt x="0" y="3"/>
                      <a:pt x="1" y="4"/>
                      <a:pt x="3" y="7"/>
                    </a:cubicBezTo>
                    <a:cubicBezTo>
                      <a:pt x="4" y="6"/>
                      <a:pt x="5" y="5"/>
                      <a:pt x="5"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4" name="Freeform 320"/>
              <p:cNvSpPr>
                <a:spLocks/>
              </p:cNvSpPr>
              <p:nvPr/>
            </p:nvSpPr>
            <p:spPr bwMode="auto">
              <a:xfrm>
                <a:off x="1945" y="776"/>
                <a:ext cx="26" cy="21"/>
              </a:xfrm>
              <a:custGeom>
                <a:avLst/>
                <a:gdLst>
                  <a:gd name="T0" fmla="*/ 11 w 11"/>
                  <a:gd name="T1" fmla="*/ 5 h 9"/>
                  <a:gd name="T2" fmla="*/ 0 w 11"/>
                  <a:gd name="T3" fmla="*/ 0 h 9"/>
                  <a:gd name="T4" fmla="*/ 0 w 11"/>
                  <a:gd name="T5" fmla="*/ 5 h 9"/>
                  <a:gd name="T6" fmla="*/ 11 w 11"/>
                  <a:gd name="T7" fmla="*/ 5 h 9"/>
                </a:gdLst>
                <a:ahLst/>
                <a:cxnLst>
                  <a:cxn ang="0">
                    <a:pos x="T0" y="T1"/>
                  </a:cxn>
                  <a:cxn ang="0">
                    <a:pos x="T2" y="T3"/>
                  </a:cxn>
                  <a:cxn ang="0">
                    <a:pos x="T4" y="T5"/>
                  </a:cxn>
                  <a:cxn ang="0">
                    <a:pos x="T6" y="T7"/>
                  </a:cxn>
                </a:cxnLst>
                <a:rect l="0" t="0" r="r" b="b"/>
                <a:pathLst>
                  <a:path w="11" h="9">
                    <a:moveTo>
                      <a:pt x="11" y="5"/>
                    </a:moveTo>
                    <a:cubicBezTo>
                      <a:pt x="9" y="1"/>
                      <a:pt x="5" y="0"/>
                      <a:pt x="0" y="0"/>
                    </a:cubicBezTo>
                    <a:cubicBezTo>
                      <a:pt x="0" y="3"/>
                      <a:pt x="0" y="2"/>
                      <a:pt x="0" y="5"/>
                    </a:cubicBezTo>
                    <a:cubicBezTo>
                      <a:pt x="0" y="9"/>
                      <a:pt x="9" y="7"/>
                      <a:pt x="11"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5" name="Freeform 321"/>
              <p:cNvSpPr>
                <a:spLocks/>
              </p:cNvSpPr>
              <p:nvPr/>
            </p:nvSpPr>
            <p:spPr bwMode="auto">
              <a:xfrm>
                <a:off x="1950" y="736"/>
                <a:ext cx="16" cy="14"/>
              </a:xfrm>
              <a:custGeom>
                <a:avLst/>
                <a:gdLst>
                  <a:gd name="T0" fmla="*/ 3 w 7"/>
                  <a:gd name="T1" fmla="*/ 0 h 6"/>
                  <a:gd name="T2" fmla="*/ 3 w 7"/>
                  <a:gd name="T3" fmla="*/ 2 h 6"/>
                  <a:gd name="T4" fmla="*/ 0 w 7"/>
                  <a:gd name="T5" fmla="*/ 5 h 6"/>
                  <a:gd name="T6" fmla="*/ 7 w 7"/>
                  <a:gd name="T7" fmla="*/ 6 h 6"/>
                  <a:gd name="T8" fmla="*/ 3 w 7"/>
                  <a:gd name="T9" fmla="*/ 0 h 6"/>
                </a:gdLst>
                <a:ahLst/>
                <a:cxnLst>
                  <a:cxn ang="0">
                    <a:pos x="T0" y="T1"/>
                  </a:cxn>
                  <a:cxn ang="0">
                    <a:pos x="T2" y="T3"/>
                  </a:cxn>
                  <a:cxn ang="0">
                    <a:pos x="T4" y="T5"/>
                  </a:cxn>
                  <a:cxn ang="0">
                    <a:pos x="T6" y="T7"/>
                  </a:cxn>
                  <a:cxn ang="0">
                    <a:pos x="T8" y="T9"/>
                  </a:cxn>
                </a:cxnLst>
                <a:rect l="0" t="0" r="r" b="b"/>
                <a:pathLst>
                  <a:path w="7" h="6">
                    <a:moveTo>
                      <a:pt x="3" y="0"/>
                    </a:moveTo>
                    <a:cubicBezTo>
                      <a:pt x="3" y="2"/>
                      <a:pt x="3" y="2"/>
                      <a:pt x="3" y="2"/>
                    </a:cubicBezTo>
                    <a:cubicBezTo>
                      <a:pt x="0" y="5"/>
                      <a:pt x="0" y="5"/>
                      <a:pt x="0" y="5"/>
                    </a:cubicBezTo>
                    <a:cubicBezTo>
                      <a:pt x="7" y="6"/>
                      <a:pt x="7" y="6"/>
                      <a:pt x="7" y="6"/>
                    </a:cubicBezTo>
                    <a:cubicBezTo>
                      <a:pt x="7" y="4"/>
                      <a:pt x="7" y="2"/>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6" name="Freeform 322"/>
              <p:cNvSpPr>
                <a:spLocks/>
              </p:cNvSpPr>
              <p:nvPr/>
            </p:nvSpPr>
            <p:spPr bwMode="auto">
              <a:xfrm>
                <a:off x="1820" y="660"/>
                <a:ext cx="28" cy="17"/>
              </a:xfrm>
              <a:custGeom>
                <a:avLst/>
                <a:gdLst>
                  <a:gd name="T0" fmla="*/ 4 w 12"/>
                  <a:gd name="T1" fmla="*/ 7 h 7"/>
                  <a:gd name="T2" fmla="*/ 12 w 12"/>
                  <a:gd name="T3" fmla="*/ 5 h 7"/>
                  <a:gd name="T4" fmla="*/ 0 w 12"/>
                  <a:gd name="T5" fmla="*/ 0 h 7"/>
                  <a:gd name="T6" fmla="*/ 0 w 12"/>
                  <a:gd name="T7" fmla="*/ 2 h 7"/>
                  <a:gd name="T8" fmla="*/ 4 w 12"/>
                  <a:gd name="T9" fmla="*/ 2 h 7"/>
                  <a:gd name="T10" fmla="*/ 4 w 12"/>
                  <a:gd name="T11" fmla="*/ 7 h 7"/>
                </a:gdLst>
                <a:ahLst/>
                <a:cxnLst>
                  <a:cxn ang="0">
                    <a:pos x="T0" y="T1"/>
                  </a:cxn>
                  <a:cxn ang="0">
                    <a:pos x="T2" y="T3"/>
                  </a:cxn>
                  <a:cxn ang="0">
                    <a:pos x="T4" y="T5"/>
                  </a:cxn>
                  <a:cxn ang="0">
                    <a:pos x="T6" y="T7"/>
                  </a:cxn>
                  <a:cxn ang="0">
                    <a:pos x="T8" y="T9"/>
                  </a:cxn>
                  <a:cxn ang="0">
                    <a:pos x="T10" y="T11"/>
                  </a:cxn>
                </a:cxnLst>
                <a:rect l="0" t="0" r="r" b="b"/>
                <a:pathLst>
                  <a:path w="12" h="7">
                    <a:moveTo>
                      <a:pt x="4" y="7"/>
                    </a:moveTo>
                    <a:cubicBezTo>
                      <a:pt x="6" y="7"/>
                      <a:pt x="7" y="5"/>
                      <a:pt x="12" y="5"/>
                    </a:cubicBezTo>
                    <a:cubicBezTo>
                      <a:pt x="11" y="1"/>
                      <a:pt x="5" y="1"/>
                      <a:pt x="0" y="0"/>
                    </a:cubicBezTo>
                    <a:cubicBezTo>
                      <a:pt x="0" y="2"/>
                      <a:pt x="0" y="2"/>
                      <a:pt x="0" y="2"/>
                    </a:cubicBezTo>
                    <a:cubicBezTo>
                      <a:pt x="4" y="2"/>
                      <a:pt x="4" y="2"/>
                      <a:pt x="4" y="2"/>
                    </a:cubicBezTo>
                    <a:cubicBezTo>
                      <a:pt x="3" y="4"/>
                      <a:pt x="3" y="7"/>
                      <a:pt x="4"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7" name="Freeform 323"/>
              <p:cNvSpPr>
                <a:spLocks/>
              </p:cNvSpPr>
              <p:nvPr/>
            </p:nvSpPr>
            <p:spPr bwMode="auto">
              <a:xfrm>
                <a:off x="2221" y="580"/>
                <a:ext cx="3"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8" name="Freeform 324"/>
              <p:cNvSpPr>
                <a:spLocks/>
              </p:cNvSpPr>
              <p:nvPr/>
            </p:nvSpPr>
            <p:spPr bwMode="auto">
              <a:xfrm>
                <a:off x="1626" y="577"/>
                <a:ext cx="841" cy="381"/>
              </a:xfrm>
              <a:custGeom>
                <a:avLst/>
                <a:gdLst>
                  <a:gd name="T0" fmla="*/ 283 w 356"/>
                  <a:gd name="T1" fmla="*/ 84 h 161"/>
                  <a:gd name="T2" fmla="*/ 281 w 356"/>
                  <a:gd name="T3" fmla="*/ 82 h 161"/>
                  <a:gd name="T4" fmla="*/ 279 w 356"/>
                  <a:gd name="T5" fmla="*/ 74 h 161"/>
                  <a:gd name="T6" fmla="*/ 289 w 356"/>
                  <a:gd name="T7" fmla="*/ 76 h 161"/>
                  <a:gd name="T8" fmla="*/ 299 w 356"/>
                  <a:gd name="T9" fmla="*/ 78 h 161"/>
                  <a:gd name="T10" fmla="*/ 302 w 356"/>
                  <a:gd name="T11" fmla="*/ 74 h 161"/>
                  <a:gd name="T12" fmla="*/ 298 w 356"/>
                  <a:gd name="T13" fmla="*/ 69 h 161"/>
                  <a:gd name="T14" fmla="*/ 304 w 356"/>
                  <a:gd name="T15" fmla="*/ 62 h 161"/>
                  <a:gd name="T16" fmla="*/ 317 w 356"/>
                  <a:gd name="T17" fmla="*/ 54 h 161"/>
                  <a:gd name="T18" fmla="*/ 316 w 356"/>
                  <a:gd name="T19" fmla="*/ 45 h 161"/>
                  <a:gd name="T20" fmla="*/ 311 w 356"/>
                  <a:gd name="T21" fmla="*/ 37 h 161"/>
                  <a:gd name="T22" fmla="*/ 329 w 356"/>
                  <a:gd name="T23" fmla="*/ 30 h 161"/>
                  <a:gd name="T24" fmla="*/ 316 w 356"/>
                  <a:gd name="T25" fmla="*/ 30 h 161"/>
                  <a:gd name="T26" fmla="*/ 323 w 356"/>
                  <a:gd name="T27" fmla="*/ 22 h 161"/>
                  <a:gd name="T28" fmla="*/ 356 w 356"/>
                  <a:gd name="T29" fmla="*/ 12 h 161"/>
                  <a:gd name="T30" fmla="*/ 309 w 356"/>
                  <a:gd name="T31" fmla="*/ 15 h 161"/>
                  <a:gd name="T32" fmla="*/ 294 w 356"/>
                  <a:gd name="T33" fmla="*/ 3 h 161"/>
                  <a:gd name="T34" fmla="*/ 253 w 356"/>
                  <a:gd name="T35" fmla="*/ 1 h 161"/>
                  <a:gd name="T36" fmla="*/ 236 w 356"/>
                  <a:gd name="T37" fmla="*/ 2 h 161"/>
                  <a:gd name="T38" fmla="*/ 219 w 356"/>
                  <a:gd name="T39" fmla="*/ 13 h 161"/>
                  <a:gd name="T40" fmla="*/ 209 w 356"/>
                  <a:gd name="T41" fmla="*/ 7 h 161"/>
                  <a:gd name="T42" fmla="*/ 192 w 356"/>
                  <a:gd name="T43" fmla="*/ 11 h 161"/>
                  <a:gd name="T44" fmla="*/ 161 w 356"/>
                  <a:gd name="T45" fmla="*/ 6 h 161"/>
                  <a:gd name="T46" fmla="*/ 154 w 356"/>
                  <a:gd name="T47" fmla="*/ 7 h 161"/>
                  <a:gd name="T48" fmla="*/ 123 w 356"/>
                  <a:gd name="T49" fmla="*/ 3 h 161"/>
                  <a:gd name="T50" fmla="*/ 97 w 356"/>
                  <a:gd name="T51" fmla="*/ 8 h 161"/>
                  <a:gd name="T52" fmla="*/ 84 w 356"/>
                  <a:gd name="T53" fmla="*/ 5 h 161"/>
                  <a:gd name="T54" fmla="*/ 57 w 356"/>
                  <a:gd name="T55" fmla="*/ 9 h 161"/>
                  <a:gd name="T56" fmla="*/ 74 w 356"/>
                  <a:gd name="T57" fmla="*/ 18 h 161"/>
                  <a:gd name="T58" fmla="*/ 58 w 356"/>
                  <a:gd name="T59" fmla="*/ 19 h 161"/>
                  <a:gd name="T60" fmla="*/ 52 w 356"/>
                  <a:gd name="T61" fmla="*/ 22 h 161"/>
                  <a:gd name="T62" fmla="*/ 41 w 356"/>
                  <a:gd name="T63" fmla="*/ 28 h 161"/>
                  <a:gd name="T64" fmla="*/ 31 w 356"/>
                  <a:gd name="T65" fmla="*/ 31 h 161"/>
                  <a:gd name="T66" fmla="*/ 20 w 356"/>
                  <a:gd name="T67" fmla="*/ 35 h 161"/>
                  <a:gd name="T68" fmla="*/ 31 w 356"/>
                  <a:gd name="T69" fmla="*/ 42 h 161"/>
                  <a:gd name="T70" fmla="*/ 51 w 356"/>
                  <a:gd name="T71" fmla="*/ 37 h 161"/>
                  <a:gd name="T72" fmla="*/ 65 w 356"/>
                  <a:gd name="T73" fmla="*/ 36 h 161"/>
                  <a:gd name="T74" fmla="*/ 74 w 356"/>
                  <a:gd name="T75" fmla="*/ 26 h 161"/>
                  <a:gd name="T76" fmla="*/ 113 w 356"/>
                  <a:gd name="T77" fmla="*/ 19 h 161"/>
                  <a:gd name="T78" fmla="*/ 121 w 356"/>
                  <a:gd name="T79" fmla="*/ 18 h 161"/>
                  <a:gd name="T80" fmla="*/ 105 w 356"/>
                  <a:gd name="T81" fmla="*/ 26 h 161"/>
                  <a:gd name="T82" fmla="*/ 93 w 356"/>
                  <a:gd name="T83" fmla="*/ 33 h 161"/>
                  <a:gd name="T84" fmla="*/ 91 w 356"/>
                  <a:gd name="T85" fmla="*/ 42 h 161"/>
                  <a:gd name="T86" fmla="*/ 115 w 356"/>
                  <a:gd name="T87" fmla="*/ 42 h 161"/>
                  <a:gd name="T88" fmla="*/ 141 w 356"/>
                  <a:gd name="T89" fmla="*/ 59 h 161"/>
                  <a:gd name="T90" fmla="*/ 154 w 356"/>
                  <a:gd name="T91" fmla="*/ 77 h 161"/>
                  <a:gd name="T92" fmla="*/ 137 w 356"/>
                  <a:gd name="T93" fmla="*/ 79 h 161"/>
                  <a:gd name="T94" fmla="*/ 140 w 356"/>
                  <a:gd name="T95" fmla="*/ 95 h 161"/>
                  <a:gd name="T96" fmla="*/ 131 w 356"/>
                  <a:gd name="T97" fmla="*/ 109 h 161"/>
                  <a:gd name="T98" fmla="*/ 134 w 356"/>
                  <a:gd name="T99" fmla="*/ 120 h 161"/>
                  <a:gd name="T100" fmla="*/ 140 w 356"/>
                  <a:gd name="T101" fmla="*/ 140 h 161"/>
                  <a:gd name="T102" fmla="*/ 164 w 356"/>
                  <a:gd name="T103" fmla="*/ 161 h 161"/>
                  <a:gd name="T104" fmla="*/ 187 w 356"/>
                  <a:gd name="T105" fmla="*/ 133 h 161"/>
                  <a:gd name="T106" fmla="*/ 197 w 356"/>
                  <a:gd name="T107" fmla="*/ 118 h 161"/>
                  <a:gd name="T108" fmla="*/ 240 w 356"/>
                  <a:gd name="T109" fmla="*/ 100 h 161"/>
                  <a:gd name="T110" fmla="*/ 271 w 356"/>
                  <a:gd name="T111" fmla="*/ 9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6" h="161">
                    <a:moveTo>
                      <a:pt x="297" y="84"/>
                    </a:moveTo>
                    <a:cubicBezTo>
                      <a:pt x="295" y="84"/>
                      <a:pt x="291" y="85"/>
                      <a:pt x="290" y="82"/>
                    </a:cubicBezTo>
                    <a:cubicBezTo>
                      <a:pt x="286" y="83"/>
                      <a:pt x="287" y="84"/>
                      <a:pt x="283" y="84"/>
                    </a:cubicBezTo>
                    <a:cubicBezTo>
                      <a:pt x="278" y="84"/>
                      <a:pt x="274" y="83"/>
                      <a:pt x="269" y="84"/>
                    </a:cubicBezTo>
                    <a:cubicBezTo>
                      <a:pt x="270" y="84"/>
                      <a:pt x="266" y="78"/>
                      <a:pt x="268" y="78"/>
                    </a:cubicBezTo>
                    <a:cubicBezTo>
                      <a:pt x="268" y="78"/>
                      <a:pt x="281" y="86"/>
                      <a:pt x="281" y="82"/>
                    </a:cubicBezTo>
                    <a:cubicBezTo>
                      <a:pt x="281" y="81"/>
                      <a:pt x="281" y="81"/>
                      <a:pt x="281" y="80"/>
                    </a:cubicBezTo>
                    <a:cubicBezTo>
                      <a:pt x="283" y="80"/>
                      <a:pt x="283" y="80"/>
                      <a:pt x="283" y="80"/>
                    </a:cubicBezTo>
                    <a:cubicBezTo>
                      <a:pt x="283" y="77"/>
                      <a:pt x="281" y="74"/>
                      <a:pt x="279" y="74"/>
                    </a:cubicBezTo>
                    <a:cubicBezTo>
                      <a:pt x="275" y="73"/>
                      <a:pt x="270" y="75"/>
                      <a:pt x="270" y="71"/>
                    </a:cubicBezTo>
                    <a:cubicBezTo>
                      <a:pt x="273" y="72"/>
                      <a:pt x="273" y="72"/>
                      <a:pt x="276" y="72"/>
                    </a:cubicBezTo>
                    <a:cubicBezTo>
                      <a:pt x="281" y="72"/>
                      <a:pt x="283" y="74"/>
                      <a:pt x="289" y="76"/>
                    </a:cubicBezTo>
                    <a:cubicBezTo>
                      <a:pt x="289" y="77"/>
                      <a:pt x="289" y="81"/>
                      <a:pt x="291" y="83"/>
                    </a:cubicBezTo>
                    <a:cubicBezTo>
                      <a:pt x="291" y="80"/>
                      <a:pt x="294" y="80"/>
                      <a:pt x="295" y="78"/>
                    </a:cubicBezTo>
                    <a:cubicBezTo>
                      <a:pt x="299" y="78"/>
                      <a:pt x="299" y="78"/>
                      <a:pt x="299" y="78"/>
                    </a:cubicBezTo>
                    <a:cubicBezTo>
                      <a:pt x="298" y="80"/>
                      <a:pt x="298" y="83"/>
                      <a:pt x="299" y="83"/>
                    </a:cubicBezTo>
                    <a:cubicBezTo>
                      <a:pt x="299" y="82"/>
                      <a:pt x="300" y="78"/>
                      <a:pt x="302" y="77"/>
                    </a:cubicBezTo>
                    <a:cubicBezTo>
                      <a:pt x="302" y="74"/>
                      <a:pt x="302" y="74"/>
                      <a:pt x="302" y="74"/>
                    </a:cubicBezTo>
                    <a:cubicBezTo>
                      <a:pt x="295" y="74"/>
                      <a:pt x="294" y="69"/>
                      <a:pt x="291" y="65"/>
                    </a:cubicBezTo>
                    <a:cubicBezTo>
                      <a:pt x="292" y="65"/>
                      <a:pt x="293" y="65"/>
                      <a:pt x="295" y="65"/>
                    </a:cubicBezTo>
                    <a:cubicBezTo>
                      <a:pt x="295" y="65"/>
                      <a:pt x="295" y="69"/>
                      <a:pt x="298" y="69"/>
                    </a:cubicBezTo>
                    <a:cubicBezTo>
                      <a:pt x="300" y="69"/>
                      <a:pt x="302" y="65"/>
                      <a:pt x="302" y="64"/>
                    </a:cubicBezTo>
                    <a:cubicBezTo>
                      <a:pt x="302" y="62"/>
                      <a:pt x="300" y="60"/>
                      <a:pt x="300" y="59"/>
                    </a:cubicBezTo>
                    <a:cubicBezTo>
                      <a:pt x="301" y="60"/>
                      <a:pt x="303" y="62"/>
                      <a:pt x="304" y="62"/>
                    </a:cubicBezTo>
                    <a:cubicBezTo>
                      <a:pt x="307" y="62"/>
                      <a:pt x="310" y="60"/>
                      <a:pt x="310" y="59"/>
                    </a:cubicBezTo>
                    <a:cubicBezTo>
                      <a:pt x="310" y="57"/>
                      <a:pt x="309" y="56"/>
                      <a:pt x="310" y="55"/>
                    </a:cubicBezTo>
                    <a:cubicBezTo>
                      <a:pt x="312" y="55"/>
                      <a:pt x="315" y="55"/>
                      <a:pt x="317" y="54"/>
                    </a:cubicBezTo>
                    <a:cubicBezTo>
                      <a:pt x="315" y="54"/>
                      <a:pt x="311" y="53"/>
                      <a:pt x="311" y="48"/>
                    </a:cubicBezTo>
                    <a:cubicBezTo>
                      <a:pt x="316" y="48"/>
                      <a:pt x="316" y="48"/>
                      <a:pt x="316" y="48"/>
                    </a:cubicBezTo>
                    <a:cubicBezTo>
                      <a:pt x="316" y="48"/>
                      <a:pt x="316" y="46"/>
                      <a:pt x="316" y="45"/>
                    </a:cubicBezTo>
                    <a:cubicBezTo>
                      <a:pt x="316" y="42"/>
                      <a:pt x="312" y="42"/>
                      <a:pt x="310" y="40"/>
                    </a:cubicBezTo>
                    <a:cubicBezTo>
                      <a:pt x="311" y="40"/>
                      <a:pt x="311" y="40"/>
                      <a:pt x="312" y="40"/>
                    </a:cubicBezTo>
                    <a:cubicBezTo>
                      <a:pt x="312" y="39"/>
                      <a:pt x="311" y="38"/>
                      <a:pt x="311" y="37"/>
                    </a:cubicBezTo>
                    <a:cubicBezTo>
                      <a:pt x="319" y="37"/>
                      <a:pt x="319" y="37"/>
                      <a:pt x="319" y="37"/>
                    </a:cubicBezTo>
                    <a:cubicBezTo>
                      <a:pt x="319" y="41"/>
                      <a:pt x="319" y="43"/>
                      <a:pt x="321" y="46"/>
                    </a:cubicBezTo>
                    <a:cubicBezTo>
                      <a:pt x="323" y="40"/>
                      <a:pt x="328" y="37"/>
                      <a:pt x="329" y="30"/>
                    </a:cubicBezTo>
                    <a:cubicBezTo>
                      <a:pt x="328" y="31"/>
                      <a:pt x="323" y="36"/>
                      <a:pt x="321" y="36"/>
                    </a:cubicBezTo>
                    <a:cubicBezTo>
                      <a:pt x="320" y="34"/>
                      <a:pt x="321" y="32"/>
                      <a:pt x="321" y="30"/>
                    </a:cubicBezTo>
                    <a:cubicBezTo>
                      <a:pt x="316" y="30"/>
                      <a:pt x="316" y="30"/>
                      <a:pt x="316" y="30"/>
                    </a:cubicBezTo>
                    <a:cubicBezTo>
                      <a:pt x="315" y="30"/>
                      <a:pt x="313" y="31"/>
                      <a:pt x="312" y="32"/>
                    </a:cubicBezTo>
                    <a:cubicBezTo>
                      <a:pt x="311" y="30"/>
                      <a:pt x="311" y="30"/>
                      <a:pt x="311" y="30"/>
                    </a:cubicBezTo>
                    <a:cubicBezTo>
                      <a:pt x="314" y="27"/>
                      <a:pt x="323" y="29"/>
                      <a:pt x="323" y="22"/>
                    </a:cubicBezTo>
                    <a:cubicBezTo>
                      <a:pt x="323" y="22"/>
                      <a:pt x="324" y="22"/>
                      <a:pt x="325" y="21"/>
                    </a:cubicBezTo>
                    <a:cubicBezTo>
                      <a:pt x="323" y="20"/>
                      <a:pt x="328" y="18"/>
                      <a:pt x="336" y="18"/>
                    </a:cubicBezTo>
                    <a:cubicBezTo>
                      <a:pt x="329" y="18"/>
                      <a:pt x="346" y="17"/>
                      <a:pt x="356" y="12"/>
                    </a:cubicBezTo>
                    <a:cubicBezTo>
                      <a:pt x="354" y="11"/>
                      <a:pt x="352" y="10"/>
                      <a:pt x="348" y="9"/>
                    </a:cubicBezTo>
                    <a:cubicBezTo>
                      <a:pt x="348" y="9"/>
                      <a:pt x="339" y="9"/>
                      <a:pt x="333" y="9"/>
                    </a:cubicBezTo>
                    <a:cubicBezTo>
                      <a:pt x="326" y="13"/>
                      <a:pt x="317" y="12"/>
                      <a:pt x="309" y="15"/>
                    </a:cubicBezTo>
                    <a:cubicBezTo>
                      <a:pt x="311" y="14"/>
                      <a:pt x="314" y="4"/>
                      <a:pt x="314" y="4"/>
                    </a:cubicBezTo>
                    <a:cubicBezTo>
                      <a:pt x="311" y="6"/>
                      <a:pt x="306" y="4"/>
                      <a:pt x="300" y="4"/>
                    </a:cubicBezTo>
                    <a:cubicBezTo>
                      <a:pt x="299" y="4"/>
                      <a:pt x="297" y="3"/>
                      <a:pt x="294" y="3"/>
                    </a:cubicBezTo>
                    <a:cubicBezTo>
                      <a:pt x="295" y="3"/>
                      <a:pt x="296" y="3"/>
                      <a:pt x="297" y="2"/>
                    </a:cubicBezTo>
                    <a:cubicBezTo>
                      <a:pt x="292" y="0"/>
                      <a:pt x="293" y="2"/>
                      <a:pt x="286" y="2"/>
                    </a:cubicBezTo>
                    <a:cubicBezTo>
                      <a:pt x="280" y="2"/>
                      <a:pt x="263" y="1"/>
                      <a:pt x="253" y="1"/>
                    </a:cubicBezTo>
                    <a:cubicBezTo>
                      <a:pt x="253" y="2"/>
                      <a:pt x="254" y="3"/>
                      <a:pt x="254" y="3"/>
                    </a:cubicBezTo>
                    <a:cubicBezTo>
                      <a:pt x="248" y="3"/>
                      <a:pt x="242" y="5"/>
                      <a:pt x="234" y="5"/>
                    </a:cubicBezTo>
                    <a:cubicBezTo>
                      <a:pt x="234" y="5"/>
                      <a:pt x="236" y="3"/>
                      <a:pt x="236" y="2"/>
                    </a:cubicBezTo>
                    <a:cubicBezTo>
                      <a:pt x="221" y="2"/>
                      <a:pt x="221" y="2"/>
                      <a:pt x="221" y="2"/>
                    </a:cubicBezTo>
                    <a:cubicBezTo>
                      <a:pt x="222" y="2"/>
                      <a:pt x="225" y="7"/>
                      <a:pt x="226" y="7"/>
                    </a:cubicBezTo>
                    <a:cubicBezTo>
                      <a:pt x="225" y="11"/>
                      <a:pt x="222" y="11"/>
                      <a:pt x="219" y="13"/>
                    </a:cubicBezTo>
                    <a:cubicBezTo>
                      <a:pt x="217" y="9"/>
                      <a:pt x="217" y="9"/>
                      <a:pt x="217" y="9"/>
                    </a:cubicBezTo>
                    <a:cubicBezTo>
                      <a:pt x="213" y="10"/>
                      <a:pt x="211" y="9"/>
                      <a:pt x="208" y="9"/>
                    </a:cubicBezTo>
                    <a:cubicBezTo>
                      <a:pt x="208" y="8"/>
                      <a:pt x="209" y="7"/>
                      <a:pt x="209" y="7"/>
                    </a:cubicBezTo>
                    <a:cubicBezTo>
                      <a:pt x="206" y="7"/>
                      <a:pt x="205" y="7"/>
                      <a:pt x="202" y="7"/>
                    </a:cubicBezTo>
                    <a:cubicBezTo>
                      <a:pt x="199" y="7"/>
                      <a:pt x="197" y="7"/>
                      <a:pt x="197" y="11"/>
                    </a:cubicBezTo>
                    <a:cubicBezTo>
                      <a:pt x="196" y="11"/>
                      <a:pt x="194" y="11"/>
                      <a:pt x="192" y="11"/>
                    </a:cubicBezTo>
                    <a:cubicBezTo>
                      <a:pt x="190" y="11"/>
                      <a:pt x="189" y="9"/>
                      <a:pt x="189" y="8"/>
                    </a:cubicBezTo>
                    <a:cubicBezTo>
                      <a:pt x="188" y="9"/>
                      <a:pt x="183" y="11"/>
                      <a:pt x="183" y="9"/>
                    </a:cubicBezTo>
                    <a:cubicBezTo>
                      <a:pt x="183" y="7"/>
                      <a:pt x="163" y="9"/>
                      <a:pt x="161" y="6"/>
                    </a:cubicBezTo>
                    <a:cubicBezTo>
                      <a:pt x="164" y="11"/>
                      <a:pt x="164" y="11"/>
                      <a:pt x="164" y="11"/>
                    </a:cubicBezTo>
                    <a:cubicBezTo>
                      <a:pt x="152" y="11"/>
                      <a:pt x="152" y="11"/>
                      <a:pt x="152" y="11"/>
                    </a:cubicBezTo>
                    <a:cubicBezTo>
                      <a:pt x="148" y="12"/>
                      <a:pt x="151" y="13"/>
                      <a:pt x="154" y="7"/>
                    </a:cubicBezTo>
                    <a:cubicBezTo>
                      <a:pt x="148" y="6"/>
                      <a:pt x="145" y="5"/>
                      <a:pt x="140" y="5"/>
                    </a:cubicBezTo>
                    <a:cubicBezTo>
                      <a:pt x="136" y="5"/>
                      <a:pt x="136" y="5"/>
                      <a:pt x="134" y="5"/>
                    </a:cubicBezTo>
                    <a:cubicBezTo>
                      <a:pt x="131" y="5"/>
                      <a:pt x="126" y="3"/>
                      <a:pt x="123" y="3"/>
                    </a:cubicBezTo>
                    <a:cubicBezTo>
                      <a:pt x="115" y="3"/>
                      <a:pt x="112" y="7"/>
                      <a:pt x="106" y="7"/>
                    </a:cubicBezTo>
                    <a:cubicBezTo>
                      <a:pt x="104" y="7"/>
                      <a:pt x="103" y="4"/>
                      <a:pt x="102" y="4"/>
                    </a:cubicBezTo>
                    <a:cubicBezTo>
                      <a:pt x="99" y="4"/>
                      <a:pt x="97" y="7"/>
                      <a:pt x="97" y="8"/>
                    </a:cubicBezTo>
                    <a:cubicBezTo>
                      <a:pt x="95" y="7"/>
                      <a:pt x="94" y="7"/>
                      <a:pt x="93" y="7"/>
                    </a:cubicBezTo>
                    <a:cubicBezTo>
                      <a:pt x="92" y="7"/>
                      <a:pt x="92" y="7"/>
                      <a:pt x="92" y="7"/>
                    </a:cubicBezTo>
                    <a:cubicBezTo>
                      <a:pt x="88" y="7"/>
                      <a:pt x="88" y="5"/>
                      <a:pt x="84" y="5"/>
                    </a:cubicBezTo>
                    <a:cubicBezTo>
                      <a:pt x="80" y="5"/>
                      <a:pt x="77" y="7"/>
                      <a:pt x="72" y="7"/>
                    </a:cubicBezTo>
                    <a:cubicBezTo>
                      <a:pt x="66" y="9"/>
                      <a:pt x="66" y="9"/>
                      <a:pt x="66" y="9"/>
                    </a:cubicBezTo>
                    <a:cubicBezTo>
                      <a:pt x="57" y="9"/>
                      <a:pt x="57" y="9"/>
                      <a:pt x="57" y="9"/>
                    </a:cubicBezTo>
                    <a:cubicBezTo>
                      <a:pt x="55" y="9"/>
                      <a:pt x="26" y="13"/>
                      <a:pt x="27" y="13"/>
                    </a:cubicBezTo>
                    <a:cubicBezTo>
                      <a:pt x="36" y="23"/>
                      <a:pt x="57" y="18"/>
                      <a:pt x="60" y="18"/>
                    </a:cubicBezTo>
                    <a:cubicBezTo>
                      <a:pt x="63" y="18"/>
                      <a:pt x="72" y="18"/>
                      <a:pt x="74" y="18"/>
                    </a:cubicBezTo>
                    <a:cubicBezTo>
                      <a:pt x="75" y="18"/>
                      <a:pt x="80" y="14"/>
                      <a:pt x="81" y="14"/>
                    </a:cubicBezTo>
                    <a:cubicBezTo>
                      <a:pt x="79" y="16"/>
                      <a:pt x="79" y="16"/>
                      <a:pt x="78" y="19"/>
                    </a:cubicBezTo>
                    <a:cubicBezTo>
                      <a:pt x="58" y="19"/>
                      <a:pt x="58" y="19"/>
                      <a:pt x="58" y="19"/>
                    </a:cubicBezTo>
                    <a:cubicBezTo>
                      <a:pt x="58" y="21"/>
                      <a:pt x="59" y="23"/>
                      <a:pt x="59" y="24"/>
                    </a:cubicBezTo>
                    <a:cubicBezTo>
                      <a:pt x="54" y="24"/>
                      <a:pt x="54" y="24"/>
                      <a:pt x="54" y="24"/>
                    </a:cubicBezTo>
                    <a:cubicBezTo>
                      <a:pt x="53" y="24"/>
                      <a:pt x="52" y="23"/>
                      <a:pt x="52" y="22"/>
                    </a:cubicBezTo>
                    <a:cubicBezTo>
                      <a:pt x="43" y="22"/>
                      <a:pt x="40" y="22"/>
                      <a:pt x="36" y="23"/>
                    </a:cubicBezTo>
                    <a:cubicBezTo>
                      <a:pt x="39" y="28"/>
                      <a:pt x="45" y="25"/>
                      <a:pt x="51" y="26"/>
                    </a:cubicBezTo>
                    <a:cubicBezTo>
                      <a:pt x="49" y="28"/>
                      <a:pt x="46" y="28"/>
                      <a:pt x="41" y="28"/>
                    </a:cubicBezTo>
                    <a:cubicBezTo>
                      <a:pt x="38" y="28"/>
                      <a:pt x="33" y="26"/>
                      <a:pt x="30" y="26"/>
                    </a:cubicBezTo>
                    <a:cubicBezTo>
                      <a:pt x="29" y="26"/>
                      <a:pt x="24" y="26"/>
                      <a:pt x="24" y="30"/>
                    </a:cubicBezTo>
                    <a:cubicBezTo>
                      <a:pt x="24" y="32"/>
                      <a:pt x="28" y="31"/>
                      <a:pt x="31" y="31"/>
                    </a:cubicBezTo>
                    <a:cubicBezTo>
                      <a:pt x="31" y="37"/>
                      <a:pt x="31" y="37"/>
                      <a:pt x="31" y="37"/>
                    </a:cubicBezTo>
                    <a:cubicBezTo>
                      <a:pt x="28" y="37"/>
                      <a:pt x="26" y="33"/>
                      <a:pt x="23" y="33"/>
                    </a:cubicBezTo>
                    <a:cubicBezTo>
                      <a:pt x="21" y="33"/>
                      <a:pt x="21" y="35"/>
                      <a:pt x="20" y="35"/>
                    </a:cubicBezTo>
                    <a:cubicBezTo>
                      <a:pt x="18" y="35"/>
                      <a:pt x="17" y="35"/>
                      <a:pt x="17" y="35"/>
                    </a:cubicBezTo>
                    <a:cubicBezTo>
                      <a:pt x="13" y="35"/>
                      <a:pt x="0" y="37"/>
                      <a:pt x="0" y="42"/>
                    </a:cubicBezTo>
                    <a:cubicBezTo>
                      <a:pt x="13" y="39"/>
                      <a:pt x="18" y="42"/>
                      <a:pt x="31" y="42"/>
                    </a:cubicBezTo>
                    <a:cubicBezTo>
                      <a:pt x="36" y="42"/>
                      <a:pt x="38" y="47"/>
                      <a:pt x="42" y="47"/>
                    </a:cubicBezTo>
                    <a:cubicBezTo>
                      <a:pt x="42" y="47"/>
                      <a:pt x="50" y="42"/>
                      <a:pt x="51" y="40"/>
                    </a:cubicBezTo>
                    <a:cubicBezTo>
                      <a:pt x="51" y="37"/>
                      <a:pt x="51" y="37"/>
                      <a:pt x="51" y="37"/>
                    </a:cubicBezTo>
                    <a:cubicBezTo>
                      <a:pt x="49" y="38"/>
                      <a:pt x="48" y="38"/>
                      <a:pt x="45" y="37"/>
                    </a:cubicBezTo>
                    <a:cubicBezTo>
                      <a:pt x="48" y="36"/>
                      <a:pt x="50" y="36"/>
                      <a:pt x="56" y="36"/>
                    </a:cubicBezTo>
                    <a:cubicBezTo>
                      <a:pt x="61" y="36"/>
                      <a:pt x="62" y="36"/>
                      <a:pt x="65" y="36"/>
                    </a:cubicBezTo>
                    <a:cubicBezTo>
                      <a:pt x="66" y="36"/>
                      <a:pt x="70" y="31"/>
                      <a:pt x="73" y="31"/>
                    </a:cubicBezTo>
                    <a:cubicBezTo>
                      <a:pt x="70" y="28"/>
                      <a:pt x="69" y="27"/>
                      <a:pt x="66" y="25"/>
                    </a:cubicBezTo>
                    <a:cubicBezTo>
                      <a:pt x="70" y="25"/>
                      <a:pt x="71" y="26"/>
                      <a:pt x="74" y="26"/>
                    </a:cubicBezTo>
                    <a:cubicBezTo>
                      <a:pt x="74" y="27"/>
                      <a:pt x="74" y="28"/>
                      <a:pt x="74" y="29"/>
                    </a:cubicBezTo>
                    <a:cubicBezTo>
                      <a:pt x="77" y="29"/>
                      <a:pt x="77" y="29"/>
                      <a:pt x="77" y="29"/>
                    </a:cubicBezTo>
                    <a:cubicBezTo>
                      <a:pt x="81" y="19"/>
                      <a:pt x="106" y="19"/>
                      <a:pt x="113" y="19"/>
                    </a:cubicBezTo>
                    <a:cubicBezTo>
                      <a:pt x="114" y="19"/>
                      <a:pt x="115" y="17"/>
                      <a:pt x="115" y="16"/>
                    </a:cubicBezTo>
                    <a:cubicBezTo>
                      <a:pt x="115" y="16"/>
                      <a:pt x="121" y="17"/>
                      <a:pt x="122" y="18"/>
                    </a:cubicBezTo>
                    <a:cubicBezTo>
                      <a:pt x="122" y="18"/>
                      <a:pt x="121" y="18"/>
                      <a:pt x="121" y="18"/>
                    </a:cubicBezTo>
                    <a:cubicBezTo>
                      <a:pt x="123" y="20"/>
                      <a:pt x="128" y="19"/>
                      <a:pt x="132" y="20"/>
                    </a:cubicBezTo>
                    <a:cubicBezTo>
                      <a:pt x="127" y="20"/>
                      <a:pt x="119" y="24"/>
                      <a:pt x="117" y="26"/>
                    </a:cubicBezTo>
                    <a:cubicBezTo>
                      <a:pt x="105" y="26"/>
                      <a:pt x="105" y="26"/>
                      <a:pt x="105" y="26"/>
                    </a:cubicBezTo>
                    <a:cubicBezTo>
                      <a:pt x="103" y="28"/>
                      <a:pt x="96" y="26"/>
                      <a:pt x="90" y="29"/>
                    </a:cubicBezTo>
                    <a:cubicBezTo>
                      <a:pt x="85" y="29"/>
                      <a:pt x="85" y="29"/>
                      <a:pt x="85" y="29"/>
                    </a:cubicBezTo>
                    <a:cubicBezTo>
                      <a:pt x="85" y="32"/>
                      <a:pt x="90" y="33"/>
                      <a:pt x="93" y="33"/>
                    </a:cubicBezTo>
                    <a:cubicBezTo>
                      <a:pt x="95" y="37"/>
                      <a:pt x="104" y="34"/>
                      <a:pt x="111" y="36"/>
                    </a:cubicBezTo>
                    <a:cubicBezTo>
                      <a:pt x="105" y="39"/>
                      <a:pt x="101" y="38"/>
                      <a:pt x="95" y="40"/>
                    </a:cubicBezTo>
                    <a:cubicBezTo>
                      <a:pt x="97" y="40"/>
                      <a:pt x="94" y="42"/>
                      <a:pt x="91" y="42"/>
                    </a:cubicBezTo>
                    <a:cubicBezTo>
                      <a:pt x="91" y="44"/>
                      <a:pt x="94" y="47"/>
                      <a:pt x="96" y="47"/>
                    </a:cubicBezTo>
                    <a:cubicBezTo>
                      <a:pt x="100" y="47"/>
                      <a:pt x="103" y="46"/>
                      <a:pt x="106" y="43"/>
                    </a:cubicBezTo>
                    <a:cubicBezTo>
                      <a:pt x="107" y="47"/>
                      <a:pt x="111" y="43"/>
                      <a:pt x="115" y="42"/>
                    </a:cubicBezTo>
                    <a:cubicBezTo>
                      <a:pt x="125" y="42"/>
                      <a:pt x="125" y="42"/>
                      <a:pt x="125" y="42"/>
                    </a:cubicBezTo>
                    <a:cubicBezTo>
                      <a:pt x="127" y="48"/>
                      <a:pt x="140" y="54"/>
                      <a:pt x="140" y="55"/>
                    </a:cubicBezTo>
                    <a:cubicBezTo>
                      <a:pt x="140" y="56"/>
                      <a:pt x="141" y="59"/>
                      <a:pt x="141" y="59"/>
                    </a:cubicBezTo>
                    <a:cubicBezTo>
                      <a:pt x="143" y="60"/>
                      <a:pt x="144" y="61"/>
                      <a:pt x="144" y="62"/>
                    </a:cubicBezTo>
                    <a:cubicBezTo>
                      <a:pt x="144" y="65"/>
                      <a:pt x="144" y="65"/>
                      <a:pt x="144" y="65"/>
                    </a:cubicBezTo>
                    <a:cubicBezTo>
                      <a:pt x="147" y="71"/>
                      <a:pt x="147" y="77"/>
                      <a:pt x="154" y="77"/>
                    </a:cubicBezTo>
                    <a:cubicBezTo>
                      <a:pt x="154" y="80"/>
                      <a:pt x="156" y="82"/>
                      <a:pt x="154" y="84"/>
                    </a:cubicBezTo>
                    <a:cubicBezTo>
                      <a:pt x="144" y="79"/>
                      <a:pt x="144" y="79"/>
                      <a:pt x="144" y="79"/>
                    </a:cubicBezTo>
                    <a:cubicBezTo>
                      <a:pt x="137" y="79"/>
                      <a:pt x="137" y="79"/>
                      <a:pt x="137" y="79"/>
                    </a:cubicBezTo>
                    <a:cubicBezTo>
                      <a:pt x="137" y="79"/>
                      <a:pt x="153" y="88"/>
                      <a:pt x="154" y="89"/>
                    </a:cubicBezTo>
                    <a:cubicBezTo>
                      <a:pt x="154" y="93"/>
                      <a:pt x="154" y="93"/>
                      <a:pt x="154" y="93"/>
                    </a:cubicBezTo>
                    <a:cubicBezTo>
                      <a:pt x="149" y="93"/>
                      <a:pt x="147" y="95"/>
                      <a:pt x="140" y="95"/>
                    </a:cubicBezTo>
                    <a:cubicBezTo>
                      <a:pt x="140" y="99"/>
                      <a:pt x="138" y="103"/>
                      <a:pt x="133" y="103"/>
                    </a:cubicBezTo>
                    <a:cubicBezTo>
                      <a:pt x="133" y="105"/>
                      <a:pt x="132" y="106"/>
                      <a:pt x="129" y="106"/>
                    </a:cubicBezTo>
                    <a:cubicBezTo>
                      <a:pt x="131" y="109"/>
                      <a:pt x="131" y="109"/>
                      <a:pt x="131" y="109"/>
                    </a:cubicBezTo>
                    <a:cubicBezTo>
                      <a:pt x="130" y="111"/>
                      <a:pt x="130" y="111"/>
                      <a:pt x="130" y="111"/>
                    </a:cubicBezTo>
                    <a:cubicBezTo>
                      <a:pt x="130" y="112"/>
                      <a:pt x="129" y="115"/>
                      <a:pt x="129" y="115"/>
                    </a:cubicBezTo>
                    <a:cubicBezTo>
                      <a:pt x="129" y="117"/>
                      <a:pt x="130" y="120"/>
                      <a:pt x="134" y="120"/>
                    </a:cubicBezTo>
                    <a:cubicBezTo>
                      <a:pt x="131" y="125"/>
                      <a:pt x="131" y="125"/>
                      <a:pt x="131" y="125"/>
                    </a:cubicBezTo>
                    <a:cubicBezTo>
                      <a:pt x="133" y="129"/>
                      <a:pt x="133" y="129"/>
                      <a:pt x="133" y="129"/>
                    </a:cubicBezTo>
                    <a:cubicBezTo>
                      <a:pt x="134" y="130"/>
                      <a:pt x="136" y="140"/>
                      <a:pt x="140" y="140"/>
                    </a:cubicBezTo>
                    <a:cubicBezTo>
                      <a:pt x="140" y="143"/>
                      <a:pt x="144" y="153"/>
                      <a:pt x="149" y="153"/>
                    </a:cubicBezTo>
                    <a:cubicBezTo>
                      <a:pt x="152" y="153"/>
                      <a:pt x="156" y="151"/>
                      <a:pt x="159" y="153"/>
                    </a:cubicBezTo>
                    <a:cubicBezTo>
                      <a:pt x="161" y="155"/>
                      <a:pt x="158" y="161"/>
                      <a:pt x="164" y="161"/>
                    </a:cubicBezTo>
                    <a:cubicBezTo>
                      <a:pt x="170" y="161"/>
                      <a:pt x="169" y="143"/>
                      <a:pt x="179" y="143"/>
                    </a:cubicBezTo>
                    <a:cubicBezTo>
                      <a:pt x="179" y="138"/>
                      <a:pt x="179" y="138"/>
                      <a:pt x="179" y="138"/>
                    </a:cubicBezTo>
                    <a:cubicBezTo>
                      <a:pt x="179" y="138"/>
                      <a:pt x="184" y="134"/>
                      <a:pt x="187" y="133"/>
                    </a:cubicBezTo>
                    <a:cubicBezTo>
                      <a:pt x="187" y="131"/>
                      <a:pt x="191" y="130"/>
                      <a:pt x="191" y="129"/>
                    </a:cubicBezTo>
                    <a:cubicBezTo>
                      <a:pt x="191" y="125"/>
                      <a:pt x="194" y="129"/>
                      <a:pt x="195" y="123"/>
                    </a:cubicBezTo>
                    <a:cubicBezTo>
                      <a:pt x="194" y="122"/>
                      <a:pt x="197" y="118"/>
                      <a:pt x="197" y="118"/>
                    </a:cubicBezTo>
                    <a:cubicBezTo>
                      <a:pt x="198" y="117"/>
                      <a:pt x="207" y="118"/>
                      <a:pt x="211" y="117"/>
                    </a:cubicBezTo>
                    <a:cubicBezTo>
                      <a:pt x="217" y="115"/>
                      <a:pt x="224" y="114"/>
                      <a:pt x="231" y="111"/>
                    </a:cubicBezTo>
                    <a:cubicBezTo>
                      <a:pt x="233" y="110"/>
                      <a:pt x="238" y="103"/>
                      <a:pt x="240" y="100"/>
                    </a:cubicBezTo>
                    <a:cubicBezTo>
                      <a:pt x="242" y="101"/>
                      <a:pt x="248" y="98"/>
                      <a:pt x="250" y="98"/>
                    </a:cubicBezTo>
                    <a:cubicBezTo>
                      <a:pt x="254" y="98"/>
                      <a:pt x="257" y="99"/>
                      <a:pt x="260" y="97"/>
                    </a:cubicBezTo>
                    <a:cubicBezTo>
                      <a:pt x="271" y="95"/>
                      <a:pt x="271" y="95"/>
                      <a:pt x="271" y="95"/>
                    </a:cubicBezTo>
                    <a:cubicBezTo>
                      <a:pt x="277" y="93"/>
                      <a:pt x="279" y="92"/>
                      <a:pt x="286" y="90"/>
                    </a:cubicBezTo>
                    <a:cubicBezTo>
                      <a:pt x="289" y="90"/>
                      <a:pt x="295" y="87"/>
                      <a:pt x="297" y="8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9" name="Freeform 325"/>
              <p:cNvSpPr>
                <a:spLocks/>
              </p:cNvSpPr>
              <p:nvPr/>
            </p:nvSpPr>
            <p:spPr bwMode="auto">
              <a:xfrm>
                <a:off x="2127" y="584"/>
                <a:ext cx="24" cy="12"/>
              </a:xfrm>
              <a:custGeom>
                <a:avLst/>
                <a:gdLst>
                  <a:gd name="T0" fmla="*/ 9 w 10"/>
                  <a:gd name="T1" fmla="*/ 5 h 5"/>
                  <a:gd name="T2" fmla="*/ 9 w 10"/>
                  <a:gd name="T3" fmla="*/ 2 h 5"/>
                  <a:gd name="T4" fmla="*/ 5 w 10"/>
                  <a:gd name="T5" fmla="*/ 0 h 5"/>
                  <a:gd name="T6" fmla="*/ 2 w 10"/>
                  <a:gd name="T7" fmla="*/ 2 h 5"/>
                  <a:gd name="T8" fmla="*/ 0 w 10"/>
                  <a:gd name="T9" fmla="*/ 2 h 5"/>
                  <a:gd name="T10" fmla="*/ 9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9" y="5"/>
                    </a:moveTo>
                    <a:cubicBezTo>
                      <a:pt x="10" y="5"/>
                      <a:pt x="9" y="3"/>
                      <a:pt x="9" y="2"/>
                    </a:cubicBezTo>
                    <a:cubicBezTo>
                      <a:pt x="8" y="1"/>
                      <a:pt x="6" y="0"/>
                      <a:pt x="5" y="0"/>
                    </a:cubicBezTo>
                    <a:cubicBezTo>
                      <a:pt x="5" y="1"/>
                      <a:pt x="3" y="2"/>
                      <a:pt x="2" y="2"/>
                    </a:cubicBezTo>
                    <a:cubicBezTo>
                      <a:pt x="0" y="2"/>
                      <a:pt x="0" y="2"/>
                      <a:pt x="0" y="2"/>
                    </a:cubicBezTo>
                    <a:cubicBezTo>
                      <a:pt x="1" y="4"/>
                      <a:pt x="7" y="5"/>
                      <a:pt x="9"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0" name="Freeform 326"/>
              <p:cNvSpPr>
                <a:spLocks/>
              </p:cNvSpPr>
              <p:nvPr/>
            </p:nvSpPr>
            <p:spPr bwMode="auto">
              <a:xfrm>
                <a:off x="4770" y="2920"/>
                <a:ext cx="64" cy="55"/>
              </a:xfrm>
              <a:custGeom>
                <a:avLst/>
                <a:gdLst>
                  <a:gd name="T0" fmla="*/ 14 w 27"/>
                  <a:gd name="T1" fmla="*/ 4 h 23"/>
                  <a:gd name="T2" fmla="*/ 7 w 27"/>
                  <a:gd name="T3" fmla="*/ 0 h 23"/>
                  <a:gd name="T4" fmla="*/ 0 w 27"/>
                  <a:gd name="T5" fmla="*/ 18 h 23"/>
                  <a:gd name="T6" fmla="*/ 3 w 27"/>
                  <a:gd name="T7" fmla="*/ 23 h 23"/>
                  <a:gd name="T8" fmla="*/ 14 w 27"/>
                  <a:gd name="T9" fmla="*/ 17 h 23"/>
                  <a:gd name="T10" fmla="*/ 15 w 27"/>
                  <a:gd name="T11" fmla="*/ 19 h 23"/>
                  <a:gd name="T12" fmla="*/ 27 w 27"/>
                  <a:gd name="T13" fmla="*/ 0 h 23"/>
                  <a:gd name="T14" fmla="*/ 22 w 27"/>
                  <a:gd name="T15" fmla="*/ 0 h 23"/>
                  <a:gd name="T16" fmla="*/ 14 w 27"/>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4" y="4"/>
                    </a:moveTo>
                    <a:cubicBezTo>
                      <a:pt x="12" y="4"/>
                      <a:pt x="11" y="0"/>
                      <a:pt x="7" y="0"/>
                    </a:cubicBezTo>
                    <a:cubicBezTo>
                      <a:pt x="3" y="0"/>
                      <a:pt x="0" y="13"/>
                      <a:pt x="0" y="18"/>
                    </a:cubicBezTo>
                    <a:cubicBezTo>
                      <a:pt x="0" y="21"/>
                      <a:pt x="2" y="22"/>
                      <a:pt x="3" y="23"/>
                    </a:cubicBezTo>
                    <a:cubicBezTo>
                      <a:pt x="10" y="23"/>
                      <a:pt x="10" y="18"/>
                      <a:pt x="14" y="17"/>
                    </a:cubicBezTo>
                    <a:cubicBezTo>
                      <a:pt x="14" y="18"/>
                      <a:pt x="14" y="19"/>
                      <a:pt x="15" y="19"/>
                    </a:cubicBezTo>
                    <a:cubicBezTo>
                      <a:pt x="15" y="12"/>
                      <a:pt x="24" y="9"/>
                      <a:pt x="27" y="0"/>
                    </a:cubicBezTo>
                    <a:cubicBezTo>
                      <a:pt x="22" y="0"/>
                      <a:pt x="22" y="0"/>
                      <a:pt x="22" y="0"/>
                    </a:cubicBezTo>
                    <a:cubicBezTo>
                      <a:pt x="19" y="2"/>
                      <a:pt x="18" y="4"/>
                      <a:pt x="1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1" name="Freeform 327"/>
              <p:cNvSpPr>
                <a:spLocks/>
              </p:cNvSpPr>
              <p:nvPr/>
            </p:nvSpPr>
            <p:spPr bwMode="auto">
              <a:xfrm>
                <a:off x="4723" y="2332"/>
                <a:ext cx="24" cy="17"/>
              </a:xfrm>
              <a:custGeom>
                <a:avLst/>
                <a:gdLst>
                  <a:gd name="T0" fmla="*/ 0 w 10"/>
                  <a:gd name="T1" fmla="*/ 4 h 7"/>
                  <a:gd name="T2" fmla="*/ 6 w 10"/>
                  <a:gd name="T3" fmla="*/ 7 h 7"/>
                  <a:gd name="T4" fmla="*/ 10 w 10"/>
                  <a:gd name="T5" fmla="*/ 1 h 7"/>
                  <a:gd name="T6" fmla="*/ 6 w 10"/>
                  <a:gd name="T7" fmla="*/ 0 h 7"/>
                  <a:gd name="T8" fmla="*/ 0 w 10"/>
                  <a:gd name="T9" fmla="*/ 4 h 7"/>
                </a:gdLst>
                <a:ahLst/>
                <a:cxnLst>
                  <a:cxn ang="0">
                    <a:pos x="T0" y="T1"/>
                  </a:cxn>
                  <a:cxn ang="0">
                    <a:pos x="T2" y="T3"/>
                  </a:cxn>
                  <a:cxn ang="0">
                    <a:pos x="T4" y="T5"/>
                  </a:cxn>
                  <a:cxn ang="0">
                    <a:pos x="T6" y="T7"/>
                  </a:cxn>
                  <a:cxn ang="0">
                    <a:pos x="T8" y="T9"/>
                  </a:cxn>
                </a:cxnLst>
                <a:rect l="0" t="0" r="r" b="b"/>
                <a:pathLst>
                  <a:path w="10" h="7">
                    <a:moveTo>
                      <a:pt x="0" y="4"/>
                    </a:moveTo>
                    <a:cubicBezTo>
                      <a:pt x="1" y="4"/>
                      <a:pt x="6" y="7"/>
                      <a:pt x="6" y="7"/>
                    </a:cubicBezTo>
                    <a:cubicBezTo>
                      <a:pt x="10" y="7"/>
                      <a:pt x="9" y="3"/>
                      <a:pt x="10" y="1"/>
                    </a:cubicBezTo>
                    <a:cubicBezTo>
                      <a:pt x="9" y="0"/>
                      <a:pt x="6" y="0"/>
                      <a:pt x="6" y="0"/>
                    </a:cubicBezTo>
                    <a:cubicBezTo>
                      <a:pt x="3" y="0"/>
                      <a:pt x="1" y="2"/>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2" name="Freeform 328"/>
              <p:cNvSpPr>
                <a:spLocks/>
              </p:cNvSpPr>
              <p:nvPr/>
            </p:nvSpPr>
            <p:spPr bwMode="auto">
              <a:xfrm>
                <a:off x="5040" y="2916"/>
                <a:ext cx="179" cy="116"/>
              </a:xfrm>
              <a:custGeom>
                <a:avLst/>
                <a:gdLst>
                  <a:gd name="T0" fmla="*/ 72 w 76"/>
                  <a:gd name="T1" fmla="*/ 0 h 49"/>
                  <a:gd name="T2" fmla="*/ 58 w 76"/>
                  <a:gd name="T3" fmla="*/ 8 h 49"/>
                  <a:gd name="T4" fmla="*/ 47 w 76"/>
                  <a:gd name="T5" fmla="*/ 17 h 49"/>
                  <a:gd name="T6" fmla="*/ 45 w 76"/>
                  <a:gd name="T7" fmla="*/ 17 h 49"/>
                  <a:gd name="T8" fmla="*/ 22 w 76"/>
                  <a:gd name="T9" fmla="*/ 27 h 49"/>
                  <a:gd name="T10" fmla="*/ 15 w 76"/>
                  <a:gd name="T11" fmla="*/ 35 h 49"/>
                  <a:gd name="T12" fmla="*/ 10 w 76"/>
                  <a:gd name="T13" fmla="*/ 35 h 49"/>
                  <a:gd name="T14" fmla="*/ 1 w 76"/>
                  <a:gd name="T15" fmla="*/ 41 h 49"/>
                  <a:gd name="T16" fmla="*/ 0 w 76"/>
                  <a:gd name="T17" fmla="*/ 45 h 49"/>
                  <a:gd name="T18" fmla="*/ 4 w 76"/>
                  <a:gd name="T19" fmla="*/ 47 h 49"/>
                  <a:gd name="T20" fmla="*/ 11 w 76"/>
                  <a:gd name="T21" fmla="*/ 49 h 49"/>
                  <a:gd name="T22" fmla="*/ 41 w 76"/>
                  <a:gd name="T23" fmla="*/ 28 h 49"/>
                  <a:gd name="T24" fmla="*/ 49 w 76"/>
                  <a:gd name="T25" fmla="*/ 27 h 49"/>
                  <a:gd name="T26" fmla="*/ 54 w 76"/>
                  <a:gd name="T27" fmla="*/ 24 h 49"/>
                  <a:gd name="T28" fmla="*/ 76 w 76"/>
                  <a:gd name="T29" fmla="*/ 3 h 49"/>
                  <a:gd name="T30" fmla="*/ 72 w 76"/>
                  <a:gd name="T3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 h="49">
                    <a:moveTo>
                      <a:pt x="72" y="0"/>
                    </a:moveTo>
                    <a:cubicBezTo>
                      <a:pt x="65" y="1"/>
                      <a:pt x="64" y="8"/>
                      <a:pt x="58" y="8"/>
                    </a:cubicBezTo>
                    <a:cubicBezTo>
                      <a:pt x="57" y="12"/>
                      <a:pt x="50" y="17"/>
                      <a:pt x="47" y="17"/>
                    </a:cubicBezTo>
                    <a:cubicBezTo>
                      <a:pt x="47" y="17"/>
                      <a:pt x="45" y="17"/>
                      <a:pt x="45" y="17"/>
                    </a:cubicBezTo>
                    <a:cubicBezTo>
                      <a:pt x="39" y="23"/>
                      <a:pt x="31" y="23"/>
                      <a:pt x="22" y="27"/>
                    </a:cubicBezTo>
                    <a:cubicBezTo>
                      <a:pt x="20" y="28"/>
                      <a:pt x="19" y="34"/>
                      <a:pt x="15" y="35"/>
                    </a:cubicBezTo>
                    <a:cubicBezTo>
                      <a:pt x="13" y="35"/>
                      <a:pt x="12" y="36"/>
                      <a:pt x="10" y="35"/>
                    </a:cubicBezTo>
                    <a:cubicBezTo>
                      <a:pt x="8" y="38"/>
                      <a:pt x="7" y="41"/>
                      <a:pt x="1" y="41"/>
                    </a:cubicBezTo>
                    <a:cubicBezTo>
                      <a:pt x="0" y="45"/>
                      <a:pt x="0" y="45"/>
                      <a:pt x="0" y="45"/>
                    </a:cubicBezTo>
                    <a:cubicBezTo>
                      <a:pt x="4" y="47"/>
                      <a:pt x="4" y="47"/>
                      <a:pt x="4" y="47"/>
                    </a:cubicBezTo>
                    <a:cubicBezTo>
                      <a:pt x="8" y="47"/>
                      <a:pt x="6" y="49"/>
                      <a:pt x="11" y="49"/>
                    </a:cubicBezTo>
                    <a:cubicBezTo>
                      <a:pt x="22" y="49"/>
                      <a:pt x="38" y="36"/>
                      <a:pt x="41" y="28"/>
                    </a:cubicBezTo>
                    <a:cubicBezTo>
                      <a:pt x="43" y="31"/>
                      <a:pt x="46" y="27"/>
                      <a:pt x="49" y="27"/>
                    </a:cubicBezTo>
                    <a:cubicBezTo>
                      <a:pt x="52" y="27"/>
                      <a:pt x="53" y="28"/>
                      <a:pt x="54" y="24"/>
                    </a:cubicBezTo>
                    <a:cubicBezTo>
                      <a:pt x="63" y="24"/>
                      <a:pt x="73" y="14"/>
                      <a:pt x="76" y="3"/>
                    </a:cubicBezTo>
                    <a:cubicBezTo>
                      <a:pt x="74" y="3"/>
                      <a:pt x="72" y="3"/>
                      <a:pt x="7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3" name="Freeform 329"/>
              <p:cNvSpPr>
                <a:spLocks/>
              </p:cNvSpPr>
              <p:nvPr/>
            </p:nvSpPr>
            <p:spPr bwMode="auto">
              <a:xfrm>
                <a:off x="5283" y="2793"/>
                <a:ext cx="16" cy="42"/>
              </a:xfrm>
              <a:custGeom>
                <a:avLst/>
                <a:gdLst>
                  <a:gd name="T0" fmla="*/ 2 w 7"/>
                  <a:gd name="T1" fmla="*/ 0 h 18"/>
                  <a:gd name="T2" fmla="*/ 0 w 7"/>
                  <a:gd name="T3" fmla="*/ 0 h 18"/>
                  <a:gd name="T4" fmla="*/ 3 w 7"/>
                  <a:gd name="T5" fmla="*/ 18 h 18"/>
                  <a:gd name="T6" fmla="*/ 7 w 7"/>
                  <a:gd name="T7" fmla="*/ 10 h 18"/>
                  <a:gd name="T8" fmla="*/ 2 w 7"/>
                  <a:gd name="T9" fmla="*/ 0 h 18"/>
                </a:gdLst>
                <a:ahLst/>
                <a:cxnLst>
                  <a:cxn ang="0">
                    <a:pos x="T0" y="T1"/>
                  </a:cxn>
                  <a:cxn ang="0">
                    <a:pos x="T2" y="T3"/>
                  </a:cxn>
                  <a:cxn ang="0">
                    <a:pos x="T4" y="T5"/>
                  </a:cxn>
                  <a:cxn ang="0">
                    <a:pos x="T6" y="T7"/>
                  </a:cxn>
                  <a:cxn ang="0">
                    <a:pos x="T8" y="T9"/>
                  </a:cxn>
                </a:cxnLst>
                <a:rect l="0" t="0" r="r" b="b"/>
                <a:pathLst>
                  <a:path w="7" h="18">
                    <a:moveTo>
                      <a:pt x="2" y="0"/>
                    </a:moveTo>
                    <a:cubicBezTo>
                      <a:pt x="2" y="0"/>
                      <a:pt x="1" y="0"/>
                      <a:pt x="0" y="0"/>
                    </a:cubicBezTo>
                    <a:cubicBezTo>
                      <a:pt x="0" y="5"/>
                      <a:pt x="0" y="16"/>
                      <a:pt x="3" y="18"/>
                    </a:cubicBezTo>
                    <a:cubicBezTo>
                      <a:pt x="3" y="15"/>
                      <a:pt x="7" y="14"/>
                      <a:pt x="7" y="10"/>
                    </a:cubicBezTo>
                    <a:cubicBezTo>
                      <a:pt x="7" y="5"/>
                      <a:pt x="2" y="3"/>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4" name="Freeform 330"/>
              <p:cNvSpPr>
                <a:spLocks/>
              </p:cNvSpPr>
              <p:nvPr/>
            </p:nvSpPr>
            <p:spPr bwMode="auto">
              <a:xfrm>
                <a:off x="5233" y="2835"/>
                <a:ext cx="102" cy="97"/>
              </a:xfrm>
              <a:custGeom>
                <a:avLst/>
                <a:gdLst>
                  <a:gd name="T0" fmla="*/ 35 w 43"/>
                  <a:gd name="T1" fmla="*/ 12 h 41"/>
                  <a:gd name="T2" fmla="*/ 27 w 43"/>
                  <a:gd name="T3" fmla="*/ 0 h 41"/>
                  <a:gd name="T4" fmla="*/ 27 w 43"/>
                  <a:gd name="T5" fmla="*/ 4 h 41"/>
                  <a:gd name="T6" fmla="*/ 24 w 43"/>
                  <a:gd name="T7" fmla="*/ 0 h 41"/>
                  <a:gd name="T8" fmla="*/ 20 w 43"/>
                  <a:gd name="T9" fmla="*/ 11 h 41"/>
                  <a:gd name="T10" fmla="*/ 5 w 43"/>
                  <a:gd name="T11" fmla="*/ 23 h 41"/>
                  <a:gd name="T12" fmla="*/ 2 w 43"/>
                  <a:gd name="T13" fmla="*/ 25 h 41"/>
                  <a:gd name="T14" fmla="*/ 9 w 43"/>
                  <a:gd name="T15" fmla="*/ 30 h 41"/>
                  <a:gd name="T16" fmla="*/ 9 w 43"/>
                  <a:gd name="T17" fmla="*/ 33 h 41"/>
                  <a:gd name="T18" fmla="*/ 0 w 43"/>
                  <a:gd name="T19" fmla="*/ 38 h 41"/>
                  <a:gd name="T20" fmla="*/ 2 w 43"/>
                  <a:gd name="T21" fmla="*/ 41 h 41"/>
                  <a:gd name="T22" fmla="*/ 22 w 43"/>
                  <a:gd name="T23" fmla="*/ 29 h 41"/>
                  <a:gd name="T24" fmla="*/ 26 w 43"/>
                  <a:gd name="T25" fmla="*/ 23 h 41"/>
                  <a:gd name="T26" fmla="*/ 43 w 43"/>
                  <a:gd name="T27" fmla="*/ 8 h 41"/>
                  <a:gd name="T28" fmla="*/ 35 w 43"/>
                  <a:gd name="T2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41">
                    <a:moveTo>
                      <a:pt x="35" y="12"/>
                    </a:moveTo>
                    <a:cubicBezTo>
                      <a:pt x="31" y="11"/>
                      <a:pt x="31" y="5"/>
                      <a:pt x="27" y="0"/>
                    </a:cubicBezTo>
                    <a:cubicBezTo>
                      <a:pt x="27" y="1"/>
                      <a:pt x="28" y="4"/>
                      <a:pt x="27" y="4"/>
                    </a:cubicBezTo>
                    <a:cubicBezTo>
                      <a:pt x="24" y="4"/>
                      <a:pt x="24" y="4"/>
                      <a:pt x="24" y="0"/>
                    </a:cubicBezTo>
                    <a:cubicBezTo>
                      <a:pt x="20" y="1"/>
                      <a:pt x="20" y="11"/>
                      <a:pt x="20" y="11"/>
                    </a:cubicBezTo>
                    <a:cubicBezTo>
                      <a:pt x="15" y="15"/>
                      <a:pt x="12" y="20"/>
                      <a:pt x="5" y="23"/>
                    </a:cubicBezTo>
                    <a:cubicBezTo>
                      <a:pt x="2" y="25"/>
                      <a:pt x="2" y="25"/>
                      <a:pt x="2" y="25"/>
                    </a:cubicBezTo>
                    <a:cubicBezTo>
                      <a:pt x="6" y="25"/>
                      <a:pt x="9" y="25"/>
                      <a:pt x="9" y="30"/>
                    </a:cubicBezTo>
                    <a:cubicBezTo>
                      <a:pt x="9" y="31"/>
                      <a:pt x="9" y="32"/>
                      <a:pt x="9" y="33"/>
                    </a:cubicBezTo>
                    <a:cubicBezTo>
                      <a:pt x="6" y="33"/>
                      <a:pt x="0" y="35"/>
                      <a:pt x="0" y="38"/>
                    </a:cubicBezTo>
                    <a:cubicBezTo>
                      <a:pt x="0" y="39"/>
                      <a:pt x="1" y="41"/>
                      <a:pt x="2" y="41"/>
                    </a:cubicBezTo>
                    <a:cubicBezTo>
                      <a:pt x="7" y="41"/>
                      <a:pt x="20" y="32"/>
                      <a:pt x="22" y="29"/>
                    </a:cubicBezTo>
                    <a:cubicBezTo>
                      <a:pt x="23" y="26"/>
                      <a:pt x="23" y="23"/>
                      <a:pt x="26" y="23"/>
                    </a:cubicBezTo>
                    <a:cubicBezTo>
                      <a:pt x="35" y="19"/>
                      <a:pt x="42" y="19"/>
                      <a:pt x="43" y="8"/>
                    </a:cubicBezTo>
                    <a:cubicBezTo>
                      <a:pt x="41" y="8"/>
                      <a:pt x="36" y="11"/>
                      <a:pt x="35"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5" name="Freeform 331"/>
              <p:cNvSpPr>
                <a:spLocks/>
              </p:cNvSpPr>
              <p:nvPr/>
            </p:nvSpPr>
            <p:spPr bwMode="auto">
              <a:xfrm>
                <a:off x="4794" y="2219"/>
                <a:ext cx="16" cy="28"/>
              </a:xfrm>
              <a:custGeom>
                <a:avLst/>
                <a:gdLst>
                  <a:gd name="T0" fmla="*/ 4 w 7"/>
                  <a:gd name="T1" fmla="*/ 12 h 12"/>
                  <a:gd name="T2" fmla="*/ 4 w 7"/>
                  <a:gd name="T3" fmla="*/ 8 h 12"/>
                  <a:gd name="T4" fmla="*/ 7 w 7"/>
                  <a:gd name="T5" fmla="*/ 1 h 12"/>
                  <a:gd name="T6" fmla="*/ 5 w 7"/>
                  <a:gd name="T7" fmla="*/ 0 h 12"/>
                  <a:gd name="T8" fmla="*/ 0 w 7"/>
                  <a:gd name="T9" fmla="*/ 7 h 12"/>
                  <a:gd name="T10" fmla="*/ 4 w 7"/>
                  <a:gd name="T11" fmla="*/ 12 h 12"/>
                </a:gdLst>
                <a:ahLst/>
                <a:cxnLst>
                  <a:cxn ang="0">
                    <a:pos x="T0" y="T1"/>
                  </a:cxn>
                  <a:cxn ang="0">
                    <a:pos x="T2" y="T3"/>
                  </a:cxn>
                  <a:cxn ang="0">
                    <a:pos x="T4" y="T5"/>
                  </a:cxn>
                  <a:cxn ang="0">
                    <a:pos x="T6" y="T7"/>
                  </a:cxn>
                  <a:cxn ang="0">
                    <a:pos x="T8" y="T9"/>
                  </a:cxn>
                  <a:cxn ang="0">
                    <a:pos x="T10" y="T11"/>
                  </a:cxn>
                </a:cxnLst>
                <a:rect l="0" t="0" r="r" b="b"/>
                <a:pathLst>
                  <a:path w="7" h="12">
                    <a:moveTo>
                      <a:pt x="4" y="12"/>
                    </a:moveTo>
                    <a:cubicBezTo>
                      <a:pt x="4" y="11"/>
                      <a:pt x="4" y="10"/>
                      <a:pt x="4" y="8"/>
                    </a:cubicBezTo>
                    <a:cubicBezTo>
                      <a:pt x="4" y="7"/>
                      <a:pt x="7" y="5"/>
                      <a:pt x="7" y="1"/>
                    </a:cubicBezTo>
                    <a:cubicBezTo>
                      <a:pt x="5" y="0"/>
                      <a:pt x="5" y="0"/>
                      <a:pt x="5" y="0"/>
                    </a:cubicBezTo>
                    <a:cubicBezTo>
                      <a:pt x="4" y="1"/>
                      <a:pt x="0" y="5"/>
                      <a:pt x="0" y="7"/>
                    </a:cubicBezTo>
                    <a:cubicBezTo>
                      <a:pt x="0" y="10"/>
                      <a:pt x="2" y="11"/>
                      <a:pt x="4"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6" name="Freeform 332"/>
              <p:cNvSpPr>
                <a:spLocks/>
              </p:cNvSpPr>
              <p:nvPr/>
            </p:nvSpPr>
            <p:spPr bwMode="auto">
              <a:xfrm>
                <a:off x="5054" y="2278"/>
                <a:ext cx="21" cy="26"/>
              </a:xfrm>
              <a:custGeom>
                <a:avLst/>
                <a:gdLst>
                  <a:gd name="T0" fmla="*/ 5 w 9"/>
                  <a:gd name="T1" fmla="*/ 11 h 11"/>
                  <a:gd name="T2" fmla="*/ 9 w 9"/>
                  <a:gd name="T3" fmla="*/ 5 h 11"/>
                  <a:gd name="T4" fmla="*/ 9 w 9"/>
                  <a:gd name="T5" fmla="*/ 0 h 11"/>
                  <a:gd name="T6" fmla="*/ 0 w 9"/>
                  <a:gd name="T7" fmla="*/ 0 h 11"/>
                  <a:gd name="T8" fmla="*/ 5 w 9"/>
                  <a:gd name="T9" fmla="*/ 11 h 11"/>
                </a:gdLst>
                <a:ahLst/>
                <a:cxnLst>
                  <a:cxn ang="0">
                    <a:pos x="T0" y="T1"/>
                  </a:cxn>
                  <a:cxn ang="0">
                    <a:pos x="T2" y="T3"/>
                  </a:cxn>
                  <a:cxn ang="0">
                    <a:pos x="T4" y="T5"/>
                  </a:cxn>
                  <a:cxn ang="0">
                    <a:pos x="T6" y="T7"/>
                  </a:cxn>
                  <a:cxn ang="0">
                    <a:pos x="T8" y="T9"/>
                  </a:cxn>
                </a:cxnLst>
                <a:rect l="0" t="0" r="r" b="b"/>
                <a:pathLst>
                  <a:path w="9" h="11">
                    <a:moveTo>
                      <a:pt x="5" y="11"/>
                    </a:moveTo>
                    <a:cubicBezTo>
                      <a:pt x="6" y="9"/>
                      <a:pt x="9" y="8"/>
                      <a:pt x="9" y="5"/>
                    </a:cubicBezTo>
                    <a:cubicBezTo>
                      <a:pt x="9" y="4"/>
                      <a:pt x="9" y="2"/>
                      <a:pt x="9" y="0"/>
                    </a:cubicBezTo>
                    <a:cubicBezTo>
                      <a:pt x="5" y="0"/>
                      <a:pt x="4" y="0"/>
                      <a:pt x="0" y="0"/>
                    </a:cubicBezTo>
                    <a:cubicBezTo>
                      <a:pt x="0" y="8"/>
                      <a:pt x="2" y="9"/>
                      <a:pt x="5"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7" name="Freeform 333"/>
              <p:cNvSpPr>
                <a:spLocks/>
              </p:cNvSpPr>
              <p:nvPr/>
            </p:nvSpPr>
            <p:spPr bwMode="auto">
              <a:xfrm>
                <a:off x="4598" y="1893"/>
                <a:ext cx="19" cy="40"/>
              </a:xfrm>
              <a:custGeom>
                <a:avLst/>
                <a:gdLst>
                  <a:gd name="T0" fmla="*/ 0 w 8"/>
                  <a:gd name="T1" fmla="*/ 11 h 17"/>
                  <a:gd name="T2" fmla="*/ 5 w 8"/>
                  <a:gd name="T3" fmla="*/ 17 h 17"/>
                  <a:gd name="T4" fmla="*/ 8 w 8"/>
                  <a:gd name="T5" fmla="*/ 11 h 17"/>
                  <a:gd name="T6" fmla="*/ 5 w 8"/>
                  <a:gd name="T7" fmla="*/ 0 h 17"/>
                  <a:gd name="T8" fmla="*/ 0 w 8"/>
                  <a:gd name="T9" fmla="*/ 11 h 17"/>
                </a:gdLst>
                <a:ahLst/>
                <a:cxnLst>
                  <a:cxn ang="0">
                    <a:pos x="T0" y="T1"/>
                  </a:cxn>
                  <a:cxn ang="0">
                    <a:pos x="T2" y="T3"/>
                  </a:cxn>
                  <a:cxn ang="0">
                    <a:pos x="T4" y="T5"/>
                  </a:cxn>
                  <a:cxn ang="0">
                    <a:pos x="T6" y="T7"/>
                  </a:cxn>
                  <a:cxn ang="0">
                    <a:pos x="T8" y="T9"/>
                  </a:cxn>
                </a:cxnLst>
                <a:rect l="0" t="0" r="r" b="b"/>
                <a:pathLst>
                  <a:path w="8" h="17">
                    <a:moveTo>
                      <a:pt x="0" y="11"/>
                    </a:moveTo>
                    <a:cubicBezTo>
                      <a:pt x="1" y="12"/>
                      <a:pt x="3" y="17"/>
                      <a:pt x="5" y="17"/>
                    </a:cubicBezTo>
                    <a:cubicBezTo>
                      <a:pt x="6" y="17"/>
                      <a:pt x="8" y="12"/>
                      <a:pt x="8" y="11"/>
                    </a:cubicBezTo>
                    <a:cubicBezTo>
                      <a:pt x="8" y="6"/>
                      <a:pt x="6" y="3"/>
                      <a:pt x="5" y="0"/>
                    </a:cubicBezTo>
                    <a:cubicBezTo>
                      <a:pt x="2" y="3"/>
                      <a:pt x="2" y="10"/>
                      <a:pt x="0"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8" name="Freeform 334"/>
              <p:cNvSpPr>
                <a:spLocks/>
              </p:cNvSpPr>
              <p:nvPr/>
            </p:nvSpPr>
            <p:spPr bwMode="auto">
              <a:xfrm>
                <a:off x="4629" y="1865"/>
                <a:ext cx="21" cy="28"/>
              </a:xfrm>
              <a:custGeom>
                <a:avLst/>
                <a:gdLst>
                  <a:gd name="T0" fmla="*/ 0 w 9"/>
                  <a:gd name="T1" fmla="*/ 2 h 12"/>
                  <a:gd name="T2" fmla="*/ 6 w 9"/>
                  <a:gd name="T3" fmla="*/ 12 h 12"/>
                  <a:gd name="T4" fmla="*/ 9 w 9"/>
                  <a:gd name="T5" fmla="*/ 12 h 12"/>
                  <a:gd name="T6" fmla="*/ 9 w 9"/>
                  <a:gd name="T7" fmla="*/ 1 h 12"/>
                  <a:gd name="T8" fmla="*/ 0 w 9"/>
                  <a:gd name="T9" fmla="*/ 2 h 12"/>
                </a:gdLst>
                <a:ahLst/>
                <a:cxnLst>
                  <a:cxn ang="0">
                    <a:pos x="T0" y="T1"/>
                  </a:cxn>
                  <a:cxn ang="0">
                    <a:pos x="T2" y="T3"/>
                  </a:cxn>
                  <a:cxn ang="0">
                    <a:pos x="T4" y="T5"/>
                  </a:cxn>
                  <a:cxn ang="0">
                    <a:pos x="T6" y="T7"/>
                  </a:cxn>
                  <a:cxn ang="0">
                    <a:pos x="T8" y="T9"/>
                  </a:cxn>
                </a:cxnLst>
                <a:rect l="0" t="0" r="r" b="b"/>
                <a:pathLst>
                  <a:path w="9" h="12">
                    <a:moveTo>
                      <a:pt x="0" y="2"/>
                    </a:moveTo>
                    <a:cubicBezTo>
                      <a:pt x="2" y="6"/>
                      <a:pt x="6" y="8"/>
                      <a:pt x="6" y="12"/>
                    </a:cubicBezTo>
                    <a:cubicBezTo>
                      <a:pt x="9" y="12"/>
                      <a:pt x="9" y="12"/>
                      <a:pt x="9" y="12"/>
                    </a:cubicBezTo>
                    <a:cubicBezTo>
                      <a:pt x="8" y="6"/>
                      <a:pt x="7" y="6"/>
                      <a:pt x="9" y="1"/>
                    </a:cubicBezTo>
                    <a:cubicBezTo>
                      <a:pt x="6" y="1"/>
                      <a:pt x="2" y="0"/>
                      <a:pt x="0"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9" name="Freeform 335"/>
              <p:cNvSpPr>
                <a:spLocks/>
              </p:cNvSpPr>
              <p:nvPr/>
            </p:nvSpPr>
            <p:spPr bwMode="auto">
              <a:xfrm>
                <a:off x="4621" y="1860"/>
                <a:ext cx="3" cy="2"/>
              </a:xfrm>
              <a:custGeom>
                <a:avLst/>
                <a:gdLst>
                  <a:gd name="T0" fmla="*/ 0 w 3"/>
                  <a:gd name="T1" fmla="*/ 2 h 2"/>
                  <a:gd name="T2" fmla="*/ 3 w 3"/>
                  <a:gd name="T3" fmla="*/ 2 h 2"/>
                  <a:gd name="T4" fmla="*/ 0 w 3"/>
                  <a:gd name="T5" fmla="*/ 0 h 2"/>
                  <a:gd name="T6" fmla="*/ 0 w 3"/>
                  <a:gd name="T7" fmla="*/ 2 h 2"/>
                </a:gdLst>
                <a:ahLst/>
                <a:cxnLst>
                  <a:cxn ang="0">
                    <a:pos x="T0" y="T1"/>
                  </a:cxn>
                  <a:cxn ang="0">
                    <a:pos x="T2" y="T3"/>
                  </a:cxn>
                  <a:cxn ang="0">
                    <a:pos x="T4" y="T5"/>
                  </a:cxn>
                  <a:cxn ang="0">
                    <a:pos x="T6" y="T7"/>
                  </a:cxn>
                </a:cxnLst>
                <a:rect l="0" t="0" r="r" b="b"/>
                <a:pathLst>
                  <a:path w="3" h="2">
                    <a:moveTo>
                      <a:pt x="0" y="2"/>
                    </a:moveTo>
                    <a:lnTo>
                      <a:pt x="3" y="2"/>
                    </a:lnTo>
                    <a:lnTo>
                      <a:pt x="0" y="0"/>
                    </a:ln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0" name="Freeform 336"/>
              <p:cNvSpPr>
                <a:spLocks/>
              </p:cNvSpPr>
              <p:nvPr/>
            </p:nvSpPr>
            <p:spPr bwMode="auto">
              <a:xfrm>
                <a:off x="4671" y="2172"/>
                <a:ext cx="21" cy="19"/>
              </a:xfrm>
              <a:custGeom>
                <a:avLst/>
                <a:gdLst>
                  <a:gd name="T0" fmla="*/ 9 w 9"/>
                  <a:gd name="T1" fmla="*/ 4 h 8"/>
                  <a:gd name="T2" fmla="*/ 0 w 9"/>
                  <a:gd name="T3" fmla="*/ 0 h 8"/>
                  <a:gd name="T4" fmla="*/ 0 w 9"/>
                  <a:gd name="T5" fmla="*/ 2 h 8"/>
                  <a:gd name="T6" fmla="*/ 3 w 9"/>
                  <a:gd name="T7" fmla="*/ 8 h 8"/>
                  <a:gd name="T8" fmla="*/ 9 w 9"/>
                  <a:gd name="T9" fmla="*/ 4 h 8"/>
                </a:gdLst>
                <a:ahLst/>
                <a:cxnLst>
                  <a:cxn ang="0">
                    <a:pos x="T0" y="T1"/>
                  </a:cxn>
                  <a:cxn ang="0">
                    <a:pos x="T2" y="T3"/>
                  </a:cxn>
                  <a:cxn ang="0">
                    <a:pos x="T4" y="T5"/>
                  </a:cxn>
                  <a:cxn ang="0">
                    <a:pos x="T6" y="T7"/>
                  </a:cxn>
                  <a:cxn ang="0">
                    <a:pos x="T8" y="T9"/>
                  </a:cxn>
                </a:cxnLst>
                <a:rect l="0" t="0" r="r" b="b"/>
                <a:pathLst>
                  <a:path w="9" h="8">
                    <a:moveTo>
                      <a:pt x="9" y="4"/>
                    </a:moveTo>
                    <a:cubicBezTo>
                      <a:pt x="6" y="0"/>
                      <a:pt x="3" y="3"/>
                      <a:pt x="0" y="0"/>
                    </a:cubicBezTo>
                    <a:cubicBezTo>
                      <a:pt x="0" y="1"/>
                      <a:pt x="0" y="2"/>
                      <a:pt x="0" y="2"/>
                    </a:cubicBezTo>
                    <a:cubicBezTo>
                      <a:pt x="0" y="5"/>
                      <a:pt x="2" y="8"/>
                      <a:pt x="3" y="8"/>
                    </a:cubicBezTo>
                    <a:cubicBezTo>
                      <a:pt x="6" y="8"/>
                      <a:pt x="7" y="4"/>
                      <a:pt x="9"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1" name="Freeform 337"/>
              <p:cNvSpPr>
                <a:spLocks/>
              </p:cNvSpPr>
              <p:nvPr/>
            </p:nvSpPr>
            <p:spPr bwMode="auto">
              <a:xfrm>
                <a:off x="4543" y="2302"/>
                <a:ext cx="31" cy="9"/>
              </a:xfrm>
              <a:custGeom>
                <a:avLst/>
                <a:gdLst>
                  <a:gd name="T0" fmla="*/ 13 w 13"/>
                  <a:gd name="T1" fmla="*/ 3 h 4"/>
                  <a:gd name="T2" fmla="*/ 5 w 13"/>
                  <a:gd name="T3" fmla="*/ 0 h 4"/>
                  <a:gd name="T4" fmla="*/ 0 w 13"/>
                  <a:gd name="T5" fmla="*/ 1 h 4"/>
                  <a:gd name="T6" fmla="*/ 9 w 13"/>
                  <a:gd name="T7" fmla="*/ 4 h 4"/>
                  <a:gd name="T8" fmla="*/ 13 w 13"/>
                  <a:gd name="T9" fmla="*/ 3 h 4"/>
                </a:gdLst>
                <a:ahLst/>
                <a:cxnLst>
                  <a:cxn ang="0">
                    <a:pos x="T0" y="T1"/>
                  </a:cxn>
                  <a:cxn ang="0">
                    <a:pos x="T2" y="T3"/>
                  </a:cxn>
                  <a:cxn ang="0">
                    <a:pos x="T4" y="T5"/>
                  </a:cxn>
                  <a:cxn ang="0">
                    <a:pos x="T6" y="T7"/>
                  </a:cxn>
                  <a:cxn ang="0">
                    <a:pos x="T8" y="T9"/>
                  </a:cxn>
                </a:cxnLst>
                <a:rect l="0" t="0" r="r" b="b"/>
                <a:pathLst>
                  <a:path w="13" h="4">
                    <a:moveTo>
                      <a:pt x="13" y="3"/>
                    </a:moveTo>
                    <a:cubicBezTo>
                      <a:pt x="11" y="1"/>
                      <a:pt x="8" y="0"/>
                      <a:pt x="5" y="0"/>
                    </a:cubicBezTo>
                    <a:cubicBezTo>
                      <a:pt x="4" y="0"/>
                      <a:pt x="1" y="0"/>
                      <a:pt x="0" y="1"/>
                    </a:cubicBezTo>
                    <a:cubicBezTo>
                      <a:pt x="1" y="1"/>
                      <a:pt x="8" y="4"/>
                      <a:pt x="9" y="4"/>
                    </a:cubicBezTo>
                    <a:cubicBezTo>
                      <a:pt x="10" y="4"/>
                      <a:pt x="12" y="3"/>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2" name="Freeform 338"/>
              <p:cNvSpPr>
                <a:spLocks/>
              </p:cNvSpPr>
              <p:nvPr/>
            </p:nvSpPr>
            <p:spPr bwMode="auto">
              <a:xfrm>
                <a:off x="4496" y="2276"/>
                <a:ext cx="24" cy="14"/>
              </a:xfrm>
              <a:custGeom>
                <a:avLst/>
                <a:gdLst>
                  <a:gd name="T0" fmla="*/ 0 w 10"/>
                  <a:gd name="T1" fmla="*/ 4 h 6"/>
                  <a:gd name="T2" fmla="*/ 0 w 10"/>
                  <a:gd name="T3" fmla="*/ 6 h 6"/>
                  <a:gd name="T4" fmla="*/ 4 w 10"/>
                  <a:gd name="T5" fmla="*/ 6 h 6"/>
                  <a:gd name="T6" fmla="*/ 10 w 10"/>
                  <a:gd name="T7" fmla="*/ 1 h 6"/>
                  <a:gd name="T8" fmla="*/ 4 w 10"/>
                  <a:gd name="T9" fmla="*/ 1 h 6"/>
                  <a:gd name="T10" fmla="*/ 0 w 10"/>
                  <a:gd name="T11" fmla="*/ 4 h 6"/>
                </a:gdLst>
                <a:ahLst/>
                <a:cxnLst>
                  <a:cxn ang="0">
                    <a:pos x="T0" y="T1"/>
                  </a:cxn>
                  <a:cxn ang="0">
                    <a:pos x="T2" y="T3"/>
                  </a:cxn>
                  <a:cxn ang="0">
                    <a:pos x="T4" y="T5"/>
                  </a:cxn>
                  <a:cxn ang="0">
                    <a:pos x="T6" y="T7"/>
                  </a:cxn>
                  <a:cxn ang="0">
                    <a:pos x="T8" y="T9"/>
                  </a:cxn>
                  <a:cxn ang="0">
                    <a:pos x="T10" y="T11"/>
                  </a:cxn>
                </a:cxnLst>
                <a:rect l="0" t="0" r="r" b="b"/>
                <a:pathLst>
                  <a:path w="10" h="6">
                    <a:moveTo>
                      <a:pt x="0" y="4"/>
                    </a:moveTo>
                    <a:cubicBezTo>
                      <a:pt x="0" y="5"/>
                      <a:pt x="0" y="6"/>
                      <a:pt x="0" y="6"/>
                    </a:cubicBezTo>
                    <a:cubicBezTo>
                      <a:pt x="4" y="6"/>
                      <a:pt x="4" y="6"/>
                      <a:pt x="4" y="6"/>
                    </a:cubicBezTo>
                    <a:cubicBezTo>
                      <a:pt x="9" y="6"/>
                      <a:pt x="6" y="4"/>
                      <a:pt x="10" y="1"/>
                    </a:cubicBezTo>
                    <a:cubicBezTo>
                      <a:pt x="8" y="1"/>
                      <a:pt x="8" y="1"/>
                      <a:pt x="4" y="1"/>
                    </a:cubicBezTo>
                    <a:cubicBezTo>
                      <a:pt x="3" y="1"/>
                      <a:pt x="0" y="0"/>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3" name="Freeform 339"/>
              <p:cNvSpPr>
                <a:spLocks/>
              </p:cNvSpPr>
              <p:nvPr/>
            </p:nvSpPr>
            <p:spPr bwMode="auto">
              <a:xfrm>
                <a:off x="4525" y="2271"/>
                <a:ext cx="26" cy="16"/>
              </a:xfrm>
              <a:custGeom>
                <a:avLst/>
                <a:gdLst>
                  <a:gd name="T0" fmla="*/ 11 w 11"/>
                  <a:gd name="T1" fmla="*/ 7 h 7"/>
                  <a:gd name="T2" fmla="*/ 1 w 11"/>
                  <a:gd name="T3" fmla="*/ 0 h 7"/>
                  <a:gd name="T4" fmla="*/ 1 w 11"/>
                  <a:gd name="T5" fmla="*/ 7 h 7"/>
                  <a:gd name="T6" fmla="*/ 11 w 11"/>
                  <a:gd name="T7" fmla="*/ 7 h 7"/>
                </a:gdLst>
                <a:ahLst/>
                <a:cxnLst>
                  <a:cxn ang="0">
                    <a:pos x="T0" y="T1"/>
                  </a:cxn>
                  <a:cxn ang="0">
                    <a:pos x="T2" y="T3"/>
                  </a:cxn>
                  <a:cxn ang="0">
                    <a:pos x="T4" y="T5"/>
                  </a:cxn>
                  <a:cxn ang="0">
                    <a:pos x="T6" y="T7"/>
                  </a:cxn>
                </a:cxnLst>
                <a:rect l="0" t="0" r="r" b="b"/>
                <a:pathLst>
                  <a:path w="11" h="7">
                    <a:moveTo>
                      <a:pt x="11" y="7"/>
                    </a:moveTo>
                    <a:cubicBezTo>
                      <a:pt x="8" y="3"/>
                      <a:pt x="4" y="3"/>
                      <a:pt x="1" y="0"/>
                    </a:cubicBezTo>
                    <a:cubicBezTo>
                      <a:pt x="1" y="2"/>
                      <a:pt x="0" y="5"/>
                      <a:pt x="1" y="7"/>
                    </a:cubicBezTo>
                    <a:lnTo>
                      <a:pt x="11" y="7"/>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4" name="Freeform 340"/>
              <p:cNvSpPr>
                <a:spLocks/>
              </p:cNvSpPr>
              <p:nvPr/>
            </p:nvSpPr>
            <p:spPr bwMode="auto">
              <a:xfrm>
                <a:off x="4560" y="2273"/>
                <a:ext cx="26" cy="22"/>
              </a:xfrm>
              <a:custGeom>
                <a:avLst/>
                <a:gdLst>
                  <a:gd name="T0" fmla="*/ 11 w 11"/>
                  <a:gd name="T1" fmla="*/ 8 h 9"/>
                  <a:gd name="T2" fmla="*/ 0 w 11"/>
                  <a:gd name="T3" fmla="*/ 6 h 9"/>
                  <a:gd name="T4" fmla="*/ 6 w 11"/>
                  <a:gd name="T5" fmla="*/ 6 h 9"/>
                  <a:gd name="T6" fmla="*/ 6 w 11"/>
                  <a:gd name="T7" fmla="*/ 9 h 9"/>
                  <a:gd name="T8" fmla="*/ 11 w 11"/>
                  <a:gd name="T9" fmla="*/ 8 h 9"/>
                </a:gdLst>
                <a:ahLst/>
                <a:cxnLst>
                  <a:cxn ang="0">
                    <a:pos x="T0" y="T1"/>
                  </a:cxn>
                  <a:cxn ang="0">
                    <a:pos x="T2" y="T3"/>
                  </a:cxn>
                  <a:cxn ang="0">
                    <a:pos x="T4" y="T5"/>
                  </a:cxn>
                  <a:cxn ang="0">
                    <a:pos x="T6" y="T7"/>
                  </a:cxn>
                  <a:cxn ang="0">
                    <a:pos x="T8" y="T9"/>
                  </a:cxn>
                </a:cxnLst>
                <a:rect l="0" t="0" r="r" b="b"/>
                <a:pathLst>
                  <a:path w="11" h="9">
                    <a:moveTo>
                      <a:pt x="11" y="8"/>
                    </a:moveTo>
                    <a:cubicBezTo>
                      <a:pt x="9" y="1"/>
                      <a:pt x="3" y="0"/>
                      <a:pt x="0" y="6"/>
                    </a:cubicBezTo>
                    <a:cubicBezTo>
                      <a:pt x="3" y="7"/>
                      <a:pt x="5" y="7"/>
                      <a:pt x="6" y="6"/>
                    </a:cubicBezTo>
                    <a:cubicBezTo>
                      <a:pt x="6" y="7"/>
                      <a:pt x="6" y="8"/>
                      <a:pt x="6" y="9"/>
                    </a:cubicBezTo>
                    <a:cubicBezTo>
                      <a:pt x="8" y="8"/>
                      <a:pt x="9"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5" name="Freeform 341"/>
              <p:cNvSpPr>
                <a:spLocks/>
              </p:cNvSpPr>
              <p:nvPr/>
            </p:nvSpPr>
            <p:spPr bwMode="auto">
              <a:xfrm>
                <a:off x="2741" y="1026"/>
                <a:ext cx="19" cy="21"/>
              </a:xfrm>
              <a:custGeom>
                <a:avLst/>
                <a:gdLst>
                  <a:gd name="T0" fmla="*/ 8 w 8"/>
                  <a:gd name="T1" fmla="*/ 3 h 9"/>
                  <a:gd name="T2" fmla="*/ 6 w 8"/>
                  <a:gd name="T3" fmla="*/ 0 h 9"/>
                  <a:gd name="T4" fmla="*/ 0 w 8"/>
                  <a:gd name="T5" fmla="*/ 0 h 9"/>
                  <a:gd name="T6" fmla="*/ 0 w 8"/>
                  <a:gd name="T7" fmla="*/ 2 h 9"/>
                  <a:gd name="T8" fmla="*/ 3 w 8"/>
                  <a:gd name="T9" fmla="*/ 9 h 9"/>
                  <a:gd name="T10" fmla="*/ 8 w 8"/>
                  <a:gd name="T11" fmla="*/ 3 h 9"/>
                </a:gdLst>
                <a:ahLst/>
                <a:cxnLst>
                  <a:cxn ang="0">
                    <a:pos x="T0" y="T1"/>
                  </a:cxn>
                  <a:cxn ang="0">
                    <a:pos x="T2" y="T3"/>
                  </a:cxn>
                  <a:cxn ang="0">
                    <a:pos x="T4" y="T5"/>
                  </a:cxn>
                  <a:cxn ang="0">
                    <a:pos x="T6" y="T7"/>
                  </a:cxn>
                  <a:cxn ang="0">
                    <a:pos x="T8" y="T9"/>
                  </a:cxn>
                  <a:cxn ang="0">
                    <a:pos x="T10" y="T11"/>
                  </a:cxn>
                </a:cxnLst>
                <a:rect l="0" t="0" r="r" b="b"/>
                <a:pathLst>
                  <a:path w="8" h="9">
                    <a:moveTo>
                      <a:pt x="8" y="3"/>
                    </a:moveTo>
                    <a:cubicBezTo>
                      <a:pt x="8" y="2"/>
                      <a:pt x="7" y="1"/>
                      <a:pt x="6" y="0"/>
                    </a:cubicBezTo>
                    <a:cubicBezTo>
                      <a:pt x="3" y="0"/>
                      <a:pt x="3" y="1"/>
                      <a:pt x="0" y="0"/>
                    </a:cubicBezTo>
                    <a:cubicBezTo>
                      <a:pt x="0" y="1"/>
                      <a:pt x="0" y="2"/>
                      <a:pt x="0" y="2"/>
                    </a:cubicBezTo>
                    <a:cubicBezTo>
                      <a:pt x="0" y="5"/>
                      <a:pt x="2" y="7"/>
                      <a:pt x="3" y="9"/>
                    </a:cubicBezTo>
                    <a:cubicBezTo>
                      <a:pt x="6" y="8"/>
                      <a:pt x="8" y="6"/>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6" name="Freeform 342"/>
              <p:cNvSpPr>
                <a:spLocks/>
              </p:cNvSpPr>
              <p:nvPr/>
            </p:nvSpPr>
            <p:spPr bwMode="auto">
              <a:xfrm>
                <a:off x="3433" y="714"/>
                <a:ext cx="29" cy="15"/>
              </a:xfrm>
              <a:custGeom>
                <a:avLst/>
                <a:gdLst>
                  <a:gd name="T0" fmla="*/ 12 w 12"/>
                  <a:gd name="T1" fmla="*/ 3 h 6"/>
                  <a:gd name="T2" fmla="*/ 12 w 12"/>
                  <a:gd name="T3" fmla="*/ 0 h 6"/>
                  <a:gd name="T4" fmla="*/ 0 w 12"/>
                  <a:gd name="T5" fmla="*/ 5 h 6"/>
                  <a:gd name="T6" fmla="*/ 5 w 12"/>
                  <a:gd name="T7" fmla="*/ 6 h 6"/>
                  <a:gd name="T8" fmla="*/ 12 w 12"/>
                  <a:gd name="T9" fmla="*/ 3 h 6"/>
                </a:gdLst>
                <a:ahLst/>
                <a:cxnLst>
                  <a:cxn ang="0">
                    <a:pos x="T0" y="T1"/>
                  </a:cxn>
                  <a:cxn ang="0">
                    <a:pos x="T2" y="T3"/>
                  </a:cxn>
                  <a:cxn ang="0">
                    <a:pos x="T4" y="T5"/>
                  </a:cxn>
                  <a:cxn ang="0">
                    <a:pos x="T6" y="T7"/>
                  </a:cxn>
                  <a:cxn ang="0">
                    <a:pos x="T8" y="T9"/>
                  </a:cxn>
                </a:cxnLst>
                <a:rect l="0" t="0" r="r" b="b"/>
                <a:pathLst>
                  <a:path w="12" h="6">
                    <a:moveTo>
                      <a:pt x="12" y="3"/>
                    </a:moveTo>
                    <a:cubicBezTo>
                      <a:pt x="12" y="2"/>
                      <a:pt x="12" y="0"/>
                      <a:pt x="12" y="0"/>
                    </a:cubicBezTo>
                    <a:cubicBezTo>
                      <a:pt x="7" y="0"/>
                      <a:pt x="4" y="5"/>
                      <a:pt x="0" y="5"/>
                    </a:cubicBezTo>
                    <a:cubicBezTo>
                      <a:pt x="0" y="5"/>
                      <a:pt x="4" y="6"/>
                      <a:pt x="5" y="6"/>
                    </a:cubicBezTo>
                    <a:cubicBezTo>
                      <a:pt x="8" y="6"/>
                      <a:pt x="10" y="6"/>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7" name="Freeform 343"/>
              <p:cNvSpPr>
                <a:spLocks/>
              </p:cNvSpPr>
              <p:nvPr/>
            </p:nvSpPr>
            <p:spPr bwMode="auto">
              <a:xfrm>
                <a:off x="3521" y="603"/>
                <a:ext cx="106" cy="33"/>
              </a:xfrm>
              <a:custGeom>
                <a:avLst/>
                <a:gdLst>
                  <a:gd name="T0" fmla="*/ 11 w 45"/>
                  <a:gd name="T1" fmla="*/ 8 h 14"/>
                  <a:gd name="T2" fmla="*/ 16 w 45"/>
                  <a:gd name="T3" fmla="*/ 8 h 14"/>
                  <a:gd name="T4" fmla="*/ 24 w 45"/>
                  <a:gd name="T5" fmla="*/ 12 h 14"/>
                  <a:gd name="T6" fmla="*/ 41 w 45"/>
                  <a:gd name="T7" fmla="*/ 14 h 14"/>
                  <a:gd name="T8" fmla="*/ 45 w 45"/>
                  <a:gd name="T9" fmla="*/ 12 h 14"/>
                  <a:gd name="T10" fmla="*/ 33 w 45"/>
                  <a:gd name="T11" fmla="*/ 7 h 14"/>
                  <a:gd name="T12" fmla="*/ 31 w 45"/>
                  <a:gd name="T13" fmla="*/ 8 h 14"/>
                  <a:gd name="T14" fmla="*/ 26 w 45"/>
                  <a:gd name="T15" fmla="*/ 3 h 14"/>
                  <a:gd name="T16" fmla="*/ 8 w 45"/>
                  <a:gd name="T17" fmla="*/ 0 h 14"/>
                  <a:gd name="T18" fmla="*/ 0 w 45"/>
                  <a:gd name="T19" fmla="*/ 8 h 14"/>
                  <a:gd name="T20" fmla="*/ 11 w 45"/>
                  <a:gd name="T21"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4">
                    <a:moveTo>
                      <a:pt x="11" y="8"/>
                    </a:moveTo>
                    <a:cubicBezTo>
                      <a:pt x="12" y="8"/>
                      <a:pt x="18" y="8"/>
                      <a:pt x="16" y="8"/>
                    </a:cubicBezTo>
                    <a:cubicBezTo>
                      <a:pt x="17" y="13"/>
                      <a:pt x="21" y="12"/>
                      <a:pt x="24" y="12"/>
                    </a:cubicBezTo>
                    <a:cubicBezTo>
                      <a:pt x="24" y="12"/>
                      <a:pt x="39" y="14"/>
                      <a:pt x="41" y="14"/>
                    </a:cubicBezTo>
                    <a:cubicBezTo>
                      <a:pt x="42" y="14"/>
                      <a:pt x="45" y="13"/>
                      <a:pt x="45" y="12"/>
                    </a:cubicBezTo>
                    <a:cubicBezTo>
                      <a:pt x="41" y="11"/>
                      <a:pt x="38" y="7"/>
                      <a:pt x="33" y="7"/>
                    </a:cubicBezTo>
                    <a:cubicBezTo>
                      <a:pt x="32" y="7"/>
                      <a:pt x="31" y="8"/>
                      <a:pt x="31" y="8"/>
                    </a:cubicBezTo>
                    <a:cubicBezTo>
                      <a:pt x="28" y="8"/>
                      <a:pt x="26" y="5"/>
                      <a:pt x="26" y="3"/>
                    </a:cubicBezTo>
                    <a:cubicBezTo>
                      <a:pt x="22" y="1"/>
                      <a:pt x="15" y="0"/>
                      <a:pt x="8" y="0"/>
                    </a:cubicBezTo>
                    <a:cubicBezTo>
                      <a:pt x="4" y="0"/>
                      <a:pt x="2" y="4"/>
                      <a:pt x="0" y="8"/>
                    </a:cubicBezTo>
                    <a:cubicBezTo>
                      <a:pt x="4" y="7"/>
                      <a:pt x="7"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8" name="Freeform 344"/>
              <p:cNvSpPr>
                <a:spLocks/>
              </p:cNvSpPr>
              <p:nvPr/>
            </p:nvSpPr>
            <p:spPr bwMode="auto">
              <a:xfrm>
                <a:off x="3636" y="622"/>
                <a:ext cx="55" cy="26"/>
              </a:xfrm>
              <a:custGeom>
                <a:avLst/>
                <a:gdLst>
                  <a:gd name="T0" fmla="*/ 4 w 23"/>
                  <a:gd name="T1" fmla="*/ 11 h 11"/>
                  <a:gd name="T2" fmla="*/ 8 w 23"/>
                  <a:gd name="T3" fmla="*/ 10 h 11"/>
                  <a:gd name="T4" fmla="*/ 23 w 23"/>
                  <a:gd name="T5" fmla="*/ 10 h 11"/>
                  <a:gd name="T6" fmla="*/ 23 w 23"/>
                  <a:gd name="T7" fmla="*/ 7 h 11"/>
                  <a:gd name="T8" fmla="*/ 5 w 23"/>
                  <a:gd name="T9" fmla="*/ 0 h 11"/>
                  <a:gd name="T10" fmla="*/ 2 w 23"/>
                  <a:gd name="T11" fmla="*/ 3 h 11"/>
                  <a:gd name="T12" fmla="*/ 0 w 23"/>
                  <a:gd name="T13" fmla="*/ 8 h 11"/>
                  <a:gd name="T14" fmla="*/ 4 w 23"/>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1">
                    <a:moveTo>
                      <a:pt x="4" y="11"/>
                    </a:moveTo>
                    <a:cubicBezTo>
                      <a:pt x="5" y="11"/>
                      <a:pt x="6" y="10"/>
                      <a:pt x="8" y="10"/>
                    </a:cubicBezTo>
                    <a:cubicBezTo>
                      <a:pt x="11" y="10"/>
                      <a:pt x="17" y="11"/>
                      <a:pt x="23" y="10"/>
                    </a:cubicBezTo>
                    <a:cubicBezTo>
                      <a:pt x="23" y="9"/>
                      <a:pt x="23" y="8"/>
                      <a:pt x="23" y="7"/>
                    </a:cubicBezTo>
                    <a:cubicBezTo>
                      <a:pt x="21" y="6"/>
                      <a:pt x="7" y="3"/>
                      <a:pt x="5" y="0"/>
                    </a:cubicBezTo>
                    <a:cubicBezTo>
                      <a:pt x="2" y="3"/>
                      <a:pt x="2" y="3"/>
                      <a:pt x="2" y="3"/>
                    </a:cubicBezTo>
                    <a:cubicBezTo>
                      <a:pt x="2" y="5"/>
                      <a:pt x="0" y="6"/>
                      <a:pt x="0" y="8"/>
                    </a:cubicBezTo>
                    <a:cubicBezTo>
                      <a:pt x="0" y="9"/>
                      <a:pt x="2" y="11"/>
                      <a:pt x="4"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9" name="Freeform 345"/>
              <p:cNvSpPr>
                <a:spLocks/>
              </p:cNvSpPr>
              <p:nvPr/>
            </p:nvSpPr>
            <p:spPr bwMode="auto">
              <a:xfrm>
                <a:off x="3896" y="707"/>
                <a:ext cx="5" cy="0"/>
              </a:xfrm>
              <a:custGeom>
                <a:avLst/>
                <a:gdLst>
                  <a:gd name="T0" fmla="*/ 0 w 2"/>
                  <a:gd name="T1" fmla="*/ 2 w 2"/>
                  <a:gd name="T2" fmla="*/ 0 w 2"/>
                </a:gdLst>
                <a:ahLst/>
                <a:cxnLst>
                  <a:cxn ang="0">
                    <a:pos x="T0" y="0"/>
                  </a:cxn>
                  <a:cxn ang="0">
                    <a:pos x="T1" y="0"/>
                  </a:cxn>
                  <a:cxn ang="0">
                    <a:pos x="T2" y="0"/>
                  </a:cxn>
                </a:cxnLst>
                <a:rect l="0" t="0" r="r" b="b"/>
                <a:pathLst>
                  <a:path w="2">
                    <a:moveTo>
                      <a:pt x="0" y="0"/>
                    </a:moveTo>
                    <a:cubicBezTo>
                      <a:pt x="1" y="0"/>
                      <a:pt x="2" y="0"/>
                      <a:pt x="2" y="0"/>
                    </a:cubicBezTo>
                    <a:cubicBezTo>
                      <a:pt x="2" y="0"/>
                      <a:pt x="1"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0" name="Freeform 346"/>
              <p:cNvSpPr>
                <a:spLocks/>
              </p:cNvSpPr>
              <p:nvPr/>
            </p:nvSpPr>
            <p:spPr bwMode="auto">
              <a:xfrm>
                <a:off x="4092" y="662"/>
                <a:ext cx="95" cy="33"/>
              </a:xfrm>
              <a:custGeom>
                <a:avLst/>
                <a:gdLst>
                  <a:gd name="T0" fmla="*/ 8 w 40"/>
                  <a:gd name="T1" fmla="*/ 11 h 14"/>
                  <a:gd name="T2" fmla="*/ 19 w 40"/>
                  <a:gd name="T3" fmla="*/ 12 h 14"/>
                  <a:gd name="T4" fmla="*/ 40 w 40"/>
                  <a:gd name="T5" fmla="*/ 11 h 14"/>
                  <a:gd name="T6" fmla="*/ 18 w 40"/>
                  <a:gd name="T7" fmla="*/ 4 h 14"/>
                  <a:gd name="T8" fmla="*/ 16 w 40"/>
                  <a:gd name="T9" fmla="*/ 8 h 14"/>
                  <a:gd name="T10" fmla="*/ 0 w 40"/>
                  <a:gd name="T11" fmla="*/ 4 h 14"/>
                  <a:gd name="T12" fmla="*/ 0 w 40"/>
                  <a:gd name="T13" fmla="*/ 7 h 14"/>
                  <a:gd name="T14" fmla="*/ 8 w 40"/>
                  <a:gd name="T15" fmla="*/ 11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4">
                    <a:moveTo>
                      <a:pt x="8" y="11"/>
                    </a:moveTo>
                    <a:cubicBezTo>
                      <a:pt x="8" y="13"/>
                      <a:pt x="17" y="12"/>
                      <a:pt x="19" y="12"/>
                    </a:cubicBezTo>
                    <a:cubicBezTo>
                      <a:pt x="23" y="12"/>
                      <a:pt x="34" y="14"/>
                      <a:pt x="40" y="11"/>
                    </a:cubicBezTo>
                    <a:cubicBezTo>
                      <a:pt x="38" y="6"/>
                      <a:pt x="23" y="4"/>
                      <a:pt x="18" y="4"/>
                    </a:cubicBezTo>
                    <a:cubicBezTo>
                      <a:pt x="18" y="5"/>
                      <a:pt x="18" y="7"/>
                      <a:pt x="16" y="8"/>
                    </a:cubicBezTo>
                    <a:cubicBezTo>
                      <a:pt x="15" y="5"/>
                      <a:pt x="7" y="0"/>
                      <a:pt x="0" y="4"/>
                    </a:cubicBezTo>
                    <a:cubicBezTo>
                      <a:pt x="0" y="6"/>
                      <a:pt x="0" y="6"/>
                      <a:pt x="0" y="7"/>
                    </a:cubicBezTo>
                    <a:cubicBezTo>
                      <a:pt x="5" y="7"/>
                      <a:pt x="3" y="11"/>
                      <a:pt x="8"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1" name="Freeform 347"/>
              <p:cNvSpPr>
                <a:spLocks/>
              </p:cNvSpPr>
              <p:nvPr/>
            </p:nvSpPr>
            <p:spPr bwMode="auto">
              <a:xfrm>
                <a:off x="4199" y="674"/>
                <a:ext cx="63" cy="29"/>
              </a:xfrm>
              <a:custGeom>
                <a:avLst/>
                <a:gdLst>
                  <a:gd name="T0" fmla="*/ 9 w 27"/>
                  <a:gd name="T1" fmla="*/ 7 h 12"/>
                  <a:gd name="T2" fmla="*/ 27 w 27"/>
                  <a:gd name="T3" fmla="*/ 7 h 12"/>
                  <a:gd name="T4" fmla="*/ 15 w 27"/>
                  <a:gd name="T5" fmla="*/ 0 h 12"/>
                  <a:gd name="T6" fmla="*/ 14 w 27"/>
                  <a:gd name="T7" fmla="*/ 2 h 12"/>
                  <a:gd name="T8" fmla="*/ 11 w 27"/>
                  <a:gd name="T9" fmla="*/ 2 h 12"/>
                  <a:gd name="T10" fmla="*/ 0 w 27"/>
                  <a:gd name="T11" fmla="*/ 1 h 12"/>
                  <a:gd name="T12" fmla="*/ 9 w 27"/>
                  <a:gd name="T13" fmla="*/ 7 h 12"/>
                </a:gdLst>
                <a:ahLst/>
                <a:cxnLst>
                  <a:cxn ang="0">
                    <a:pos x="T0" y="T1"/>
                  </a:cxn>
                  <a:cxn ang="0">
                    <a:pos x="T2" y="T3"/>
                  </a:cxn>
                  <a:cxn ang="0">
                    <a:pos x="T4" y="T5"/>
                  </a:cxn>
                  <a:cxn ang="0">
                    <a:pos x="T6" y="T7"/>
                  </a:cxn>
                  <a:cxn ang="0">
                    <a:pos x="T8" y="T9"/>
                  </a:cxn>
                  <a:cxn ang="0">
                    <a:pos x="T10" y="T11"/>
                  </a:cxn>
                  <a:cxn ang="0">
                    <a:pos x="T12" y="T13"/>
                  </a:cxn>
                </a:cxnLst>
                <a:rect l="0" t="0" r="r" b="b"/>
                <a:pathLst>
                  <a:path w="27" h="12">
                    <a:moveTo>
                      <a:pt x="9" y="7"/>
                    </a:moveTo>
                    <a:cubicBezTo>
                      <a:pt x="14" y="12"/>
                      <a:pt x="18" y="7"/>
                      <a:pt x="27" y="7"/>
                    </a:cubicBezTo>
                    <a:cubicBezTo>
                      <a:pt x="23" y="3"/>
                      <a:pt x="19" y="4"/>
                      <a:pt x="15" y="0"/>
                    </a:cubicBezTo>
                    <a:cubicBezTo>
                      <a:pt x="15" y="1"/>
                      <a:pt x="15" y="4"/>
                      <a:pt x="14" y="2"/>
                    </a:cubicBezTo>
                    <a:cubicBezTo>
                      <a:pt x="13" y="3"/>
                      <a:pt x="11" y="2"/>
                      <a:pt x="11" y="2"/>
                    </a:cubicBezTo>
                    <a:cubicBezTo>
                      <a:pt x="7" y="2"/>
                      <a:pt x="4" y="2"/>
                      <a:pt x="0" y="1"/>
                    </a:cubicBezTo>
                    <a:cubicBezTo>
                      <a:pt x="0" y="6"/>
                      <a:pt x="5" y="7"/>
                      <a:pt x="9"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2" name="Freeform 348"/>
              <p:cNvSpPr>
                <a:spLocks/>
              </p:cNvSpPr>
              <p:nvPr/>
            </p:nvSpPr>
            <p:spPr bwMode="auto">
              <a:xfrm>
                <a:off x="4173" y="700"/>
                <a:ext cx="42" cy="17"/>
              </a:xfrm>
              <a:custGeom>
                <a:avLst/>
                <a:gdLst>
                  <a:gd name="T0" fmla="*/ 0 w 18"/>
                  <a:gd name="T1" fmla="*/ 5 h 7"/>
                  <a:gd name="T2" fmla="*/ 12 w 18"/>
                  <a:gd name="T3" fmla="*/ 5 h 7"/>
                  <a:gd name="T4" fmla="*/ 18 w 18"/>
                  <a:gd name="T5" fmla="*/ 5 h 7"/>
                  <a:gd name="T6" fmla="*/ 13 w 18"/>
                  <a:gd name="T7" fmla="*/ 3 h 7"/>
                  <a:gd name="T8" fmla="*/ 9 w 18"/>
                  <a:gd name="T9" fmla="*/ 3 h 7"/>
                  <a:gd name="T10" fmla="*/ 2 w 18"/>
                  <a:gd name="T11" fmla="*/ 2 h 7"/>
                  <a:gd name="T12" fmla="*/ 0 w 18"/>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18" h="7">
                    <a:moveTo>
                      <a:pt x="0" y="5"/>
                    </a:moveTo>
                    <a:cubicBezTo>
                      <a:pt x="7" y="5"/>
                      <a:pt x="9" y="5"/>
                      <a:pt x="12" y="5"/>
                    </a:cubicBezTo>
                    <a:cubicBezTo>
                      <a:pt x="14" y="5"/>
                      <a:pt x="17" y="7"/>
                      <a:pt x="18" y="5"/>
                    </a:cubicBezTo>
                    <a:cubicBezTo>
                      <a:pt x="16" y="2"/>
                      <a:pt x="15" y="0"/>
                      <a:pt x="13" y="3"/>
                    </a:cubicBezTo>
                    <a:cubicBezTo>
                      <a:pt x="9" y="3"/>
                      <a:pt x="9" y="3"/>
                      <a:pt x="9" y="3"/>
                    </a:cubicBezTo>
                    <a:cubicBezTo>
                      <a:pt x="6" y="3"/>
                      <a:pt x="5" y="2"/>
                      <a:pt x="2" y="2"/>
                    </a:cubicBezTo>
                    <a:cubicBezTo>
                      <a:pt x="2" y="2"/>
                      <a:pt x="1"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3" name="Freeform 349"/>
              <p:cNvSpPr>
                <a:spLocks/>
              </p:cNvSpPr>
              <p:nvPr/>
            </p:nvSpPr>
            <p:spPr bwMode="auto">
              <a:xfrm>
                <a:off x="393" y="793"/>
                <a:ext cx="1630" cy="2432"/>
              </a:xfrm>
              <a:custGeom>
                <a:avLst/>
                <a:gdLst>
                  <a:gd name="T0" fmla="*/ 602 w 690"/>
                  <a:gd name="T1" fmla="*/ 585 h 1030"/>
                  <a:gd name="T2" fmla="*/ 576 w 690"/>
                  <a:gd name="T3" fmla="*/ 546 h 1030"/>
                  <a:gd name="T4" fmla="*/ 509 w 690"/>
                  <a:gd name="T5" fmla="*/ 500 h 1030"/>
                  <a:gd name="T6" fmla="*/ 473 w 690"/>
                  <a:gd name="T7" fmla="*/ 492 h 1030"/>
                  <a:gd name="T8" fmla="*/ 433 w 690"/>
                  <a:gd name="T9" fmla="*/ 499 h 1030"/>
                  <a:gd name="T10" fmla="*/ 403 w 690"/>
                  <a:gd name="T11" fmla="*/ 506 h 1030"/>
                  <a:gd name="T12" fmla="*/ 357 w 690"/>
                  <a:gd name="T13" fmla="*/ 450 h 1030"/>
                  <a:gd name="T14" fmla="*/ 311 w 690"/>
                  <a:gd name="T15" fmla="*/ 408 h 1030"/>
                  <a:gd name="T16" fmla="*/ 272 w 690"/>
                  <a:gd name="T17" fmla="*/ 364 h 1030"/>
                  <a:gd name="T18" fmla="*/ 340 w 690"/>
                  <a:gd name="T19" fmla="*/ 328 h 1030"/>
                  <a:gd name="T20" fmla="*/ 388 w 690"/>
                  <a:gd name="T21" fmla="*/ 337 h 1030"/>
                  <a:gd name="T22" fmla="*/ 437 w 690"/>
                  <a:gd name="T23" fmla="*/ 266 h 1030"/>
                  <a:gd name="T24" fmla="*/ 449 w 690"/>
                  <a:gd name="T25" fmla="*/ 252 h 1030"/>
                  <a:gd name="T26" fmla="*/ 514 w 690"/>
                  <a:gd name="T27" fmla="*/ 205 h 1030"/>
                  <a:gd name="T28" fmla="*/ 540 w 690"/>
                  <a:gd name="T29" fmla="*/ 204 h 1030"/>
                  <a:gd name="T30" fmla="*/ 534 w 690"/>
                  <a:gd name="T31" fmla="*/ 180 h 1030"/>
                  <a:gd name="T32" fmla="*/ 553 w 690"/>
                  <a:gd name="T33" fmla="*/ 160 h 1030"/>
                  <a:gd name="T34" fmla="*/ 601 w 690"/>
                  <a:gd name="T35" fmla="*/ 132 h 1030"/>
                  <a:gd name="T36" fmla="*/ 574 w 690"/>
                  <a:gd name="T37" fmla="*/ 99 h 1030"/>
                  <a:gd name="T38" fmla="*/ 548 w 690"/>
                  <a:gd name="T39" fmla="*/ 78 h 1030"/>
                  <a:gd name="T40" fmla="*/ 494 w 690"/>
                  <a:gd name="T41" fmla="*/ 106 h 1030"/>
                  <a:gd name="T42" fmla="*/ 450 w 690"/>
                  <a:gd name="T43" fmla="*/ 124 h 1030"/>
                  <a:gd name="T44" fmla="*/ 404 w 690"/>
                  <a:gd name="T45" fmla="*/ 95 h 1030"/>
                  <a:gd name="T46" fmla="*/ 433 w 690"/>
                  <a:gd name="T47" fmla="*/ 55 h 1030"/>
                  <a:gd name="T48" fmla="*/ 482 w 690"/>
                  <a:gd name="T49" fmla="*/ 36 h 1030"/>
                  <a:gd name="T50" fmla="*/ 517 w 690"/>
                  <a:gd name="T51" fmla="*/ 13 h 1030"/>
                  <a:gd name="T52" fmla="*/ 472 w 690"/>
                  <a:gd name="T53" fmla="*/ 20 h 1030"/>
                  <a:gd name="T54" fmla="*/ 465 w 690"/>
                  <a:gd name="T55" fmla="*/ 0 h 1030"/>
                  <a:gd name="T56" fmla="*/ 436 w 690"/>
                  <a:gd name="T57" fmla="*/ 28 h 1030"/>
                  <a:gd name="T58" fmla="*/ 392 w 690"/>
                  <a:gd name="T59" fmla="*/ 24 h 1030"/>
                  <a:gd name="T60" fmla="*/ 320 w 690"/>
                  <a:gd name="T61" fmla="*/ 15 h 1030"/>
                  <a:gd name="T62" fmla="*/ 240 w 690"/>
                  <a:gd name="T63" fmla="*/ 22 h 1030"/>
                  <a:gd name="T64" fmla="*/ 148 w 690"/>
                  <a:gd name="T65" fmla="*/ 8 h 1030"/>
                  <a:gd name="T66" fmla="*/ 53 w 690"/>
                  <a:gd name="T67" fmla="*/ 52 h 1030"/>
                  <a:gd name="T68" fmla="*/ 14 w 690"/>
                  <a:gd name="T69" fmla="*/ 86 h 1030"/>
                  <a:gd name="T70" fmla="*/ 17 w 690"/>
                  <a:gd name="T71" fmla="*/ 113 h 1030"/>
                  <a:gd name="T72" fmla="*/ 66 w 690"/>
                  <a:gd name="T73" fmla="*/ 97 h 1030"/>
                  <a:gd name="T74" fmla="*/ 114 w 690"/>
                  <a:gd name="T75" fmla="*/ 77 h 1030"/>
                  <a:gd name="T76" fmla="*/ 171 w 690"/>
                  <a:gd name="T77" fmla="*/ 113 h 1030"/>
                  <a:gd name="T78" fmla="*/ 164 w 690"/>
                  <a:gd name="T79" fmla="*/ 139 h 1030"/>
                  <a:gd name="T80" fmla="*/ 175 w 690"/>
                  <a:gd name="T81" fmla="*/ 181 h 1030"/>
                  <a:gd name="T82" fmla="*/ 137 w 690"/>
                  <a:gd name="T83" fmla="*/ 290 h 1030"/>
                  <a:gd name="T84" fmla="*/ 168 w 690"/>
                  <a:gd name="T85" fmla="*/ 375 h 1030"/>
                  <a:gd name="T86" fmla="*/ 171 w 690"/>
                  <a:gd name="T87" fmla="*/ 352 h 1030"/>
                  <a:gd name="T88" fmla="*/ 196 w 690"/>
                  <a:gd name="T89" fmla="*/ 374 h 1030"/>
                  <a:gd name="T90" fmla="*/ 266 w 690"/>
                  <a:gd name="T91" fmla="*/ 453 h 1030"/>
                  <a:gd name="T92" fmla="*/ 347 w 690"/>
                  <a:gd name="T93" fmla="*/ 506 h 1030"/>
                  <a:gd name="T94" fmla="*/ 392 w 690"/>
                  <a:gd name="T95" fmla="*/ 524 h 1030"/>
                  <a:gd name="T96" fmla="*/ 375 w 690"/>
                  <a:gd name="T97" fmla="*/ 601 h 1030"/>
                  <a:gd name="T98" fmla="*/ 404 w 690"/>
                  <a:gd name="T99" fmla="*/ 690 h 1030"/>
                  <a:gd name="T100" fmla="*/ 455 w 690"/>
                  <a:gd name="T101" fmla="*/ 800 h 1030"/>
                  <a:gd name="T102" fmla="*/ 460 w 690"/>
                  <a:gd name="T103" fmla="*/ 922 h 1030"/>
                  <a:gd name="T104" fmla="*/ 475 w 690"/>
                  <a:gd name="T105" fmla="*/ 980 h 1030"/>
                  <a:gd name="T106" fmla="*/ 514 w 690"/>
                  <a:gd name="T107" fmla="*/ 1026 h 1030"/>
                  <a:gd name="T108" fmla="*/ 527 w 690"/>
                  <a:gd name="T109" fmla="*/ 974 h 1030"/>
                  <a:gd name="T110" fmla="*/ 531 w 690"/>
                  <a:gd name="T111" fmla="*/ 911 h 1030"/>
                  <a:gd name="T112" fmla="*/ 571 w 690"/>
                  <a:gd name="T113" fmla="*/ 874 h 1030"/>
                  <a:gd name="T114" fmla="*/ 626 w 690"/>
                  <a:gd name="T115" fmla="*/ 778 h 1030"/>
                  <a:gd name="T116" fmla="*/ 690 w 690"/>
                  <a:gd name="T117" fmla="*/ 645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1030">
                    <a:moveTo>
                      <a:pt x="676" y="622"/>
                    </a:moveTo>
                    <a:cubicBezTo>
                      <a:pt x="668" y="617"/>
                      <a:pt x="663" y="604"/>
                      <a:pt x="653" y="604"/>
                    </a:cubicBezTo>
                    <a:cubicBezTo>
                      <a:pt x="649" y="604"/>
                      <a:pt x="637" y="601"/>
                      <a:pt x="633" y="601"/>
                    </a:cubicBezTo>
                    <a:cubicBezTo>
                      <a:pt x="626" y="601"/>
                      <a:pt x="625" y="603"/>
                      <a:pt x="624" y="605"/>
                    </a:cubicBezTo>
                    <a:cubicBezTo>
                      <a:pt x="623" y="603"/>
                      <a:pt x="622" y="596"/>
                      <a:pt x="622" y="594"/>
                    </a:cubicBezTo>
                    <a:cubicBezTo>
                      <a:pt x="618" y="594"/>
                      <a:pt x="613" y="588"/>
                      <a:pt x="613" y="588"/>
                    </a:cubicBezTo>
                    <a:cubicBezTo>
                      <a:pt x="608" y="590"/>
                      <a:pt x="604" y="588"/>
                      <a:pt x="602" y="585"/>
                    </a:cubicBezTo>
                    <a:cubicBezTo>
                      <a:pt x="602" y="585"/>
                      <a:pt x="591" y="600"/>
                      <a:pt x="588" y="596"/>
                    </a:cubicBezTo>
                    <a:cubicBezTo>
                      <a:pt x="584" y="596"/>
                      <a:pt x="578" y="595"/>
                      <a:pt x="578" y="591"/>
                    </a:cubicBezTo>
                    <a:cubicBezTo>
                      <a:pt x="578" y="591"/>
                      <a:pt x="571" y="592"/>
                      <a:pt x="569" y="592"/>
                    </a:cubicBezTo>
                    <a:cubicBezTo>
                      <a:pt x="576" y="585"/>
                      <a:pt x="576" y="585"/>
                      <a:pt x="576" y="585"/>
                    </a:cubicBezTo>
                    <a:cubicBezTo>
                      <a:pt x="577" y="575"/>
                      <a:pt x="584" y="574"/>
                      <a:pt x="587" y="569"/>
                    </a:cubicBezTo>
                    <a:cubicBezTo>
                      <a:pt x="584" y="568"/>
                      <a:pt x="584" y="567"/>
                      <a:pt x="584" y="564"/>
                    </a:cubicBezTo>
                    <a:cubicBezTo>
                      <a:pt x="577" y="564"/>
                      <a:pt x="580" y="548"/>
                      <a:pt x="576" y="546"/>
                    </a:cubicBezTo>
                    <a:cubicBezTo>
                      <a:pt x="568" y="543"/>
                      <a:pt x="563" y="540"/>
                      <a:pt x="563" y="534"/>
                    </a:cubicBezTo>
                    <a:cubicBezTo>
                      <a:pt x="559" y="534"/>
                      <a:pt x="561" y="531"/>
                      <a:pt x="559" y="534"/>
                    </a:cubicBezTo>
                    <a:cubicBezTo>
                      <a:pt x="557" y="532"/>
                      <a:pt x="551" y="530"/>
                      <a:pt x="548" y="530"/>
                    </a:cubicBezTo>
                    <a:cubicBezTo>
                      <a:pt x="535" y="531"/>
                      <a:pt x="535" y="531"/>
                      <a:pt x="535" y="531"/>
                    </a:cubicBezTo>
                    <a:cubicBezTo>
                      <a:pt x="530" y="529"/>
                      <a:pt x="530" y="524"/>
                      <a:pt x="527" y="524"/>
                    </a:cubicBezTo>
                    <a:cubicBezTo>
                      <a:pt x="527" y="524"/>
                      <a:pt x="523" y="514"/>
                      <a:pt x="517" y="511"/>
                    </a:cubicBezTo>
                    <a:cubicBezTo>
                      <a:pt x="511" y="510"/>
                      <a:pt x="509" y="505"/>
                      <a:pt x="509" y="500"/>
                    </a:cubicBezTo>
                    <a:cubicBezTo>
                      <a:pt x="508" y="500"/>
                      <a:pt x="507" y="501"/>
                      <a:pt x="506" y="502"/>
                    </a:cubicBezTo>
                    <a:cubicBezTo>
                      <a:pt x="502" y="502"/>
                      <a:pt x="498" y="492"/>
                      <a:pt x="498" y="490"/>
                    </a:cubicBezTo>
                    <a:cubicBezTo>
                      <a:pt x="493" y="490"/>
                      <a:pt x="493" y="490"/>
                      <a:pt x="493" y="490"/>
                    </a:cubicBezTo>
                    <a:cubicBezTo>
                      <a:pt x="490" y="493"/>
                      <a:pt x="489" y="493"/>
                      <a:pt x="486" y="493"/>
                    </a:cubicBezTo>
                    <a:cubicBezTo>
                      <a:pt x="486" y="493"/>
                      <a:pt x="484" y="494"/>
                      <a:pt x="484" y="495"/>
                    </a:cubicBezTo>
                    <a:cubicBezTo>
                      <a:pt x="483" y="495"/>
                      <a:pt x="482" y="497"/>
                      <a:pt x="481" y="497"/>
                    </a:cubicBezTo>
                    <a:cubicBezTo>
                      <a:pt x="479" y="497"/>
                      <a:pt x="474" y="494"/>
                      <a:pt x="473" y="492"/>
                    </a:cubicBezTo>
                    <a:cubicBezTo>
                      <a:pt x="469" y="492"/>
                      <a:pt x="458" y="494"/>
                      <a:pt x="457" y="494"/>
                    </a:cubicBezTo>
                    <a:cubicBezTo>
                      <a:pt x="457" y="484"/>
                      <a:pt x="449" y="486"/>
                      <a:pt x="445" y="481"/>
                    </a:cubicBezTo>
                    <a:cubicBezTo>
                      <a:pt x="445" y="482"/>
                      <a:pt x="444" y="484"/>
                      <a:pt x="445" y="487"/>
                    </a:cubicBezTo>
                    <a:cubicBezTo>
                      <a:pt x="443" y="487"/>
                      <a:pt x="441" y="488"/>
                      <a:pt x="441" y="491"/>
                    </a:cubicBezTo>
                    <a:cubicBezTo>
                      <a:pt x="441" y="496"/>
                      <a:pt x="441" y="495"/>
                      <a:pt x="441" y="500"/>
                    </a:cubicBezTo>
                    <a:cubicBezTo>
                      <a:pt x="441" y="501"/>
                      <a:pt x="437" y="507"/>
                      <a:pt x="437" y="506"/>
                    </a:cubicBezTo>
                    <a:cubicBezTo>
                      <a:pt x="433" y="506"/>
                      <a:pt x="433" y="503"/>
                      <a:pt x="433" y="499"/>
                    </a:cubicBezTo>
                    <a:cubicBezTo>
                      <a:pt x="433" y="490"/>
                      <a:pt x="438" y="488"/>
                      <a:pt x="439" y="482"/>
                    </a:cubicBezTo>
                    <a:cubicBezTo>
                      <a:pt x="439" y="480"/>
                      <a:pt x="439" y="480"/>
                      <a:pt x="439" y="480"/>
                    </a:cubicBezTo>
                    <a:cubicBezTo>
                      <a:pt x="437" y="478"/>
                      <a:pt x="437" y="478"/>
                      <a:pt x="435" y="477"/>
                    </a:cubicBezTo>
                    <a:cubicBezTo>
                      <a:pt x="431" y="481"/>
                      <a:pt x="427" y="485"/>
                      <a:pt x="424" y="487"/>
                    </a:cubicBezTo>
                    <a:cubicBezTo>
                      <a:pt x="422" y="487"/>
                      <a:pt x="420" y="487"/>
                      <a:pt x="420" y="487"/>
                    </a:cubicBezTo>
                    <a:cubicBezTo>
                      <a:pt x="417" y="492"/>
                      <a:pt x="412" y="487"/>
                      <a:pt x="410" y="489"/>
                    </a:cubicBezTo>
                    <a:cubicBezTo>
                      <a:pt x="405" y="494"/>
                      <a:pt x="408" y="499"/>
                      <a:pt x="403" y="506"/>
                    </a:cubicBezTo>
                    <a:cubicBezTo>
                      <a:pt x="402" y="508"/>
                      <a:pt x="400" y="510"/>
                      <a:pt x="399" y="511"/>
                    </a:cubicBezTo>
                    <a:cubicBezTo>
                      <a:pt x="392" y="511"/>
                      <a:pt x="390" y="502"/>
                      <a:pt x="382" y="502"/>
                    </a:cubicBezTo>
                    <a:cubicBezTo>
                      <a:pt x="375" y="502"/>
                      <a:pt x="373" y="508"/>
                      <a:pt x="366" y="508"/>
                    </a:cubicBezTo>
                    <a:cubicBezTo>
                      <a:pt x="363" y="508"/>
                      <a:pt x="361" y="507"/>
                      <a:pt x="359" y="505"/>
                    </a:cubicBezTo>
                    <a:cubicBezTo>
                      <a:pt x="355" y="501"/>
                      <a:pt x="351" y="494"/>
                      <a:pt x="351" y="488"/>
                    </a:cubicBezTo>
                    <a:cubicBezTo>
                      <a:pt x="351" y="476"/>
                      <a:pt x="356" y="464"/>
                      <a:pt x="356" y="459"/>
                    </a:cubicBezTo>
                    <a:cubicBezTo>
                      <a:pt x="356" y="456"/>
                      <a:pt x="357" y="455"/>
                      <a:pt x="357" y="450"/>
                    </a:cubicBezTo>
                    <a:cubicBezTo>
                      <a:pt x="353" y="450"/>
                      <a:pt x="344" y="449"/>
                      <a:pt x="335" y="451"/>
                    </a:cubicBezTo>
                    <a:cubicBezTo>
                      <a:pt x="328" y="451"/>
                      <a:pt x="322" y="454"/>
                      <a:pt x="321" y="453"/>
                    </a:cubicBezTo>
                    <a:cubicBezTo>
                      <a:pt x="323" y="451"/>
                      <a:pt x="328" y="442"/>
                      <a:pt x="326" y="437"/>
                    </a:cubicBezTo>
                    <a:cubicBezTo>
                      <a:pt x="326" y="436"/>
                      <a:pt x="329" y="429"/>
                      <a:pt x="330" y="425"/>
                    </a:cubicBezTo>
                    <a:cubicBezTo>
                      <a:pt x="330" y="411"/>
                      <a:pt x="337" y="409"/>
                      <a:pt x="339" y="407"/>
                    </a:cubicBezTo>
                    <a:cubicBezTo>
                      <a:pt x="339" y="407"/>
                      <a:pt x="338" y="404"/>
                      <a:pt x="338" y="402"/>
                    </a:cubicBezTo>
                    <a:cubicBezTo>
                      <a:pt x="336" y="402"/>
                      <a:pt x="314" y="403"/>
                      <a:pt x="311" y="408"/>
                    </a:cubicBezTo>
                    <a:cubicBezTo>
                      <a:pt x="308" y="415"/>
                      <a:pt x="310" y="421"/>
                      <a:pt x="304" y="427"/>
                    </a:cubicBezTo>
                    <a:cubicBezTo>
                      <a:pt x="303" y="428"/>
                      <a:pt x="296" y="426"/>
                      <a:pt x="294" y="427"/>
                    </a:cubicBezTo>
                    <a:cubicBezTo>
                      <a:pt x="292" y="427"/>
                      <a:pt x="285" y="431"/>
                      <a:pt x="283" y="431"/>
                    </a:cubicBezTo>
                    <a:cubicBezTo>
                      <a:pt x="277" y="431"/>
                      <a:pt x="267" y="418"/>
                      <a:pt x="265" y="412"/>
                    </a:cubicBezTo>
                    <a:cubicBezTo>
                      <a:pt x="265" y="409"/>
                      <a:pt x="265" y="399"/>
                      <a:pt x="265" y="397"/>
                    </a:cubicBezTo>
                    <a:cubicBezTo>
                      <a:pt x="265" y="392"/>
                      <a:pt x="262" y="373"/>
                      <a:pt x="272" y="372"/>
                    </a:cubicBezTo>
                    <a:cubicBezTo>
                      <a:pt x="271" y="369"/>
                      <a:pt x="272" y="367"/>
                      <a:pt x="272" y="364"/>
                    </a:cubicBezTo>
                    <a:cubicBezTo>
                      <a:pt x="274" y="360"/>
                      <a:pt x="271" y="355"/>
                      <a:pt x="273" y="353"/>
                    </a:cubicBezTo>
                    <a:cubicBezTo>
                      <a:pt x="280" y="346"/>
                      <a:pt x="295" y="334"/>
                      <a:pt x="305" y="334"/>
                    </a:cubicBezTo>
                    <a:cubicBezTo>
                      <a:pt x="307" y="334"/>
                      <a:pt x="309" y="337"/>
                      <a:pt x="311" y="337"/>
                    </a:cubicBezTo>
                    <a:cubicBezTo>
                      <a:pt x="311" y="337"/>
                      <a:pt x="319" y="341"/>
                      <a:pt x="320" y="341"/>
                    </a:cubicBezTo>
                    <a:cubicBezTo>
                      <a:pt x="322" y="341"/>
                      <a:pt x="327" y="338"/>
                      <a:pt x="331" y="338"/>
                    </a:cubicBezTo>
                    <a:cubicBezTo>
                      <a:pt x="330" y="335"/>
                      <a:pt x="326" y="334"/>
                      <a:pt x="326" y="331"/>
                    </a:cubicBezTo>
                    <a:cubicBezTo>
                      <a:pt x="326" y="326"/>
                      <a:pt x="337" y="328"/>
                      <a:pt x="340" y="328"/>
                    </a:cubicBezTo>
                    <a:cubicBezTo>
                      <a:pt x="343" y="328"/>
                      <a:pt x="358" y="332"/>
                      <a:pt x="362" y="332"/>
                    </a:cubicBezTo>
                    <a:cubicBezTo>
                      <a:pt x="362" y="332"/>
                      <a:pt x="364" y="332"/>
                      <a:pt x="367" y="332"/>
                    </a:cubicBezTo>
                    <a:cubicBezTo>
                      <a:pt x="371" y="332"/>
                      <a:pt x="374" y="338"/>
                      <a:pt x="374" y="342"/>
                    </a:cubicBezTo>
                    <a:cubicBezTo>
                      <a:pt x="374" y="363"/>
                      <a:pt x="381" y="366"/>
                      <a:pt x="381" y="373"/>
                    </a:cubicBezTo>
                    <a:cubicBezTo>
                      <a:pt x="386" y="373"/>
                      <a:pt x="386" y="373"/>
                      <a:pt x="386" y="373"/>
                    </a:cubicBezTo>
                    <a:cubicBezTo>
                      <a:pt x="388" y="370"/>
                      <a:pt x="389" y="361"/>
                      <a:pt x="390" y="355"/>
                    </a:cubicBezTo>
                    <a:cubicBezTo>
                      <a:pt x="390" y="355"/>
                      <a:pt x="388" y="339"/>
                      <a:pt x="388" y="337"/>
                    </a:cubicBezTo>
                    <a:cubicBezTo>
                      <a:pt x="388" y="336"/>
                      <a:pt x="388" y="328"/>
                      <a:pt x="388" y="327"/>
                    </a:cubicBezTo>
                    <a:cubicBezTo>
                      <a:pt x="388" y="316"/>
                      <a:pt x="395" y="314"/>
                      <a:pt x="403" y="309"/>
                    </a:cubicBezTo>
                    <a:cubicBezTo>
                      <a:pt x="405" y="308"/>
                      <a:pt x="414" y="297"/>
                      <a:pt x="417" y="296"/>
                    </a:cubicBezTo>
                    <a:cubicBezTo>
                      <a:pt x="429" y="292"/>
                      <a:pt x="429" y="285"/>
                      <a:pt x="436" y="277"/>
                    </a:cubicBezTo>
                    <a:cubicBezTo>
                      <a:pt x="435" y="276"/>
                      <a:pt x="434" y="274"/>
                      <a:pt x="434" y="274"/>
                    </a:cubicBezTo>
                    <a:cubicBezTo>
                      <a:pt x="433" y="274"/>
                      <a:pt x="433" y="271"/>
                      <a:pt x="437" y="270"/>
                    </a:cubicBezTo>
                    <a:cubicBezTo>
                      <a:pt x="437" y="266"/>
                      <a:pt x="437" y="266"/>
                      <a:pt x="437" y="266"/>
                    </a:cubicBezTo>
                    <a:cubicBezTo>
                      <a:pt x="435" y="266"/>
                      <a:pt x="433" y="262"/>
                      <a:pt x="433" y="260"/>
                    </a:cubicBezTo>
                    <a:cubicBezTo>
                      <a:pt x="433" y="260"/>
                      <a:pt x="437" y="254"/>
                      <a:pt x="441" y="252"/>
                    </a:cubicBezTo>
                    <a:cubicBezTo>
                      <a:pt x="440" y="258"/>
                      <a:pt x="440" y="262"/>
                      <a:pt x="440" y="268"/>
                    </a:cubicBezTo>
                    <a:cubicBezTo>
                      <a:pt x="442" y="265"/>
                      <a:pt x="445" y="262"/>
                      <a:pt x="445" y="259"/>
                    </a:cubicBezTo>
                    <a:cubicBezTo>
                      <a:pt x="445" y="256"/>
                      <a:pt x="444" y="254"/>
                      <a:pt x="445" y="249"/>
                    </a:cubicBezTo>
                    <a:cubicBezTo>
                      <a:pt x="446" y="249"/>
                      <a:pt x="446" y="249"/>
                      <a:pt x="446" y="249"/>
                    </a:cubicBezTo>
                    <a:cubicBezTo>
                      <a:pt x="446" y="250"/>
                      <a:pt x="447" y="252"/>
                      <a:pt x="449" y="252"/>
                    </a:cubicBezTo>
                    <a:cubicBezTo>
                      <a:pt x="449" y="253"/>
                      <a:pt x="449" y="254"/>
                      <a:pt x="449" y="255"/>
                    </a:cubicBezTo>
                    <a:cubicBezTo>
                      <a:pt x="451" y="251"/>
                      <a:pt x="456" y="250"/>
                      <a:pt x="456" y="244"/>
                    </a:cubicBezTo>
                    <a:cubicBezTo>
                      <a:pt x="456" y="239"/>
                      <a:pt x="456" y="239"/>
                      <a:pt x="456" y="239"/>
                    </a:cubicBezTo>
                    <a:cubicBezTo>
                      <a:pt x="461" y="237"/>
                      <a:pt x="470" y="233"/>
                      <a:pt x="477" y="233"/>
                    </a:cubicBezTo>
                    <a:cubicBezTo>
                      <a:pt x="482" y="233"/>
                      <a:pt x="486" y="234"/>
                      <a:pt x="485" y="228"/>
                    </a:cubicBezTo>
                    <a:cubicBezTo>
                      <a:pt x="484" y="229"/>
                      <a:pt x="485" y="217"/>
                      <a:pt x="490" y="216"/>
                    </a:cubicBezTo>
                    <a:cubicBezTo>
                      <a:pt x="499" y="213"/>
                      <a:pt x="506" y="209"/>
                      <a:pt x="514" y="205"/>
                    </a:cubicBezTo>
                    <a:cubicBezTo>
                      <a:pt x="516" y="204"/>
                      <a:pt x="518" y="204"/>
                      <a:pt x="518" y="204"/>
                    </a:cubicBezTo>
                    <a:cubicBezTo>
                      <a:pt x="520" y="204"/>
                      <a:pt x="524" y="199"/>
                      <a:pt x="527" y="199"/>
                    </a:cubicBezTo>
                    <a:cubicBezTo>
                      <a:pt x="531" y="199"/>
                      <a:pt x="531" y="202"/>
                      <a:pt x="535" y="203"/>
                    </a:cubicBezTo>
                    <a:cubicBezTo>
                      <a:pt x="531" y="206"/>
                      <a:pt x="514" y="204"/>
                      <a:pt x="514" y="215"/>
                    </a:cubicBezTo>
                    <a:cubicBezTo>
                      <a:pt x="514" y="216"/>
                      <a:pt x="515" y="216"/>
                      <a:pt x="517" y="216"/>
                    </a:cubicBezTo>
                    <a:cubicBezTo>
                      <a:pt x="518" y="215"/>
                      <a:pt x="522" y="216"/>
                      <a:pt x="526" y="214"/>
                    </a:cubicBezTo>
                    <a:cubicBezTo>
                      <a:pt x="531" y="210"/>
                      <a:pt x="535" y="207"/>
                      <a:pt x="540" y="204"/>
                    </a:cubicBezTo>
                    <a:cubicBezTo>
                      <a:pt x="543" y="202"/>
                      <a:pt x="546" y="204"/>
                      <a:pt x="549" y="202"/>
                    </a:cubicBezTo>
                    <a:cubicBezTo>
                      <a:pt x="549" y="199"/>
                      <a:pt x="549" y="199"/>
                      <a:pt x="549" y="199"/>
                    </a:cubicBezTo>
                    <a:cubicBezTo>
                      <a:pt x="542" y="200"/>
                      <a:pt x="529" y="199"/>
                      <a:pt x="529" y="190"/>
                    </a:cubicBezTo>
                    <a:cubicBezTo>
                      <a:pt x="529" y="187"/>
                      <a:pt x="532" y="186"/>
                      <a:pt x="534" y="183"/>
                    </a:cubicBezTo>
                    <a:cubicBezTo>
                      <a:pt x="531" y="182"/>
                      <a:pt x="530" y="183"/>
                      <a:pt x="528" y="183"/>
                    </a:cubicBezTo>
                    <a:cubicBezTo>
                      <a:pt x="528" y="183"/>
                      <a:pt x="522" y="178"/>
                      <a:pt x="524" y="178"/>
                    </a:cubicBezTo>
                    <a:cubicBezTo>
                      <a:pt x="527" y="178"/>
                      <a:pt x="531" y="180"/>
                      <a:pt x="534" y="180"/>
                    </a:cubicBezTo>
                    <a:cubicBezTo>
                      <a:pt x="536" y="180"/>
                      <a:pt x="539" y="177"/>
                      <a:pt x="539" y="173"/>
                    </a:cubicBezTo>
                    <a:cubicBezTo>
                      <a:pt x="539" y="170"/>
                      <a:pt x="535" y="169"/>
                      <a:pt x="532" y="169"/>
                    </a:cubicBezTo>
                    <a:cubicBezTo>
                      <a:pt x="519" y="169"/>
                      <a:pt x="508" y="181"/>
                      <a:pt x="497" y="187"/>
                    </a:cubicBezTo>
                    <a:cubicBezTo>
                      <a:pt x="494" y="188"/>
                      <a:pt x="495" y="193"/>
                      <a:pt x="490" y="193"/>
                    </a:cubicBezTo>
                    <a:cubicBezTo>
                      <a:pt x="491" y="186"/>
                      <a:pt x="502" y="177"/>
                      <a:pt x="509" y="175"/>
                    </a:cubicBezTo>
                    <a:cubicBezTo>
                      <a:pt x="519" y="171"/>
                      <a:pt x="522" y="160"/>
                      <a:pt x="535" y="160"/>
                    </a:cubicBezTo>
                    <a:cubicBezTo>
                      <a:pt x="542" y="160"/>
                      <a:pt x="547" y="160"/>
                      <a:pt x="553" y="160"/>
                    </a:cubicBezTo>
                    <a:cubicBezTo>
                      <a:pt x="567" y="163"/>
                      <a:pt x="567" y="163"/>
                      <a:pt x="567" y="163"/>
                    </a:cubicBezTo>
                    <a:cubicBezTo>
                      <a:pt x="571" y="163"/>
                      <a:pt x="574" y="158"/>
                      <a:pt x="574" y="158"/>
                    </a:cubicBezTo>
                    <a:cubicBezTo>
                      <a:pt x="574" y="152"/>
                      <a:pt x="584" y="154"/>
                      <a:pt x="589" y="149"/>
                    </a:cubicBezTo>
                    <a:cubicBezTo>
                      <a:pt x="592" y="152"/>
                      <a:pt x="596" y="150"/>
                      <a:pt x="599" y="146"/>
                    </a:cubicBezTo>
                    <a:cubicBezTo>
                      <a:pt x="598" y="145"/>
                      <a:pt x="597" y="144"/>
                      <a:pt x="596" y="142"/>
                    </a:cubicBezTo>
                    <a:cubicBezTo>
                      <a:pt x="601" y="141"/>
                      <a:pt x="601" y="141"/>
                      <a:pt x="601" y="136"/>
                    </a:cubicBezTo>
                    <a:cubicBezTo>
                      <a:pt x="601" y="135"/>
                      <a:pt x="601" y="133"/>
                      <a:pt x="601" y="132"/>
                    </a:cubicBezTo>
                    <a:cubicBezTo>
                      <a:pt x="596" y="134"/>
                      <a:pt x="598" y="132"/>
                      <a:pt x="592" y="132"/>
                    </a:cubicBezTo>
                    <a:cubicBezTo>
                      <a:pt x="589" y="132"/>
                      <a:pt x="584" y="134"/>
                      <a:pt x="584" y="134"/>
                    </a:cubicBezTo>
                    <a:cubicBezTo>
                      <a:pt x="581" y="134"/>
                      <a:pt x="592" y="131"/>
                      <a:pt x="594" y="125"/>
                    </a:cubicBezTo>
                    <a:cubicBezTo>
                      <a:pt x="586" y="123"/>
                      <a:pt x="580" y="120"/>
                      <a:pt x="575" y="112"/>
                    </a:cubicBezTo>
                    <a:cubicBezTo>
                      <a:pt x="576" y="112"/>
                      <a:pt x="579" y="112"/>
                      <a:pt x="580" y="107"/>
                    </a:cubicBezTo>
                    <a:cubicBezTo>
                      <a:pt x="578" y="106"/>
                      <a:pt x="577" y="102"/>
                      <a:pt x="577" y="100"/>
                    </a:cubicBezTo>
                    <a:cubicBezTo>
                      <a:pt x="576" y="100"/>
                      <a:pt x="575" y="100"/>
                      <a:pt x="574" y="99"/>
                    </a:cubicBezTo>
                    <a:cubicBezTo>
                      <a:pt x="575" y="97"/>
                      <a:pt x="576" y="96"/>
                      <a:pt x="576" y="93"/>
                    </a:cubicBezTo>
                    <a:cubicBezTo>
                      <a:pt x="576" y="93"/>
                      <a:pt x="573" y="87"/>
                      <a:pt x="572" y="83"/>
                    </a:cubicBezTo>
                    <a:cubicBezTo>
                      <a:pt x="568" y="86"/>
                      <a:pt x="551" y="102"/>
                      <a:pt x="546" y="99"/>
                    </a:cubicBezTo>
                    <a:cubicBezTo>
                      <a:pt x="544" y="100"/>
                      <a:pt x="542" y="102"/>
                      <a:pt x="539" y="102"/>
                    </a:cubicBezTo>
                    <a:cubicBezTo>
                      <a:pt x="540" y="99"/>
                      <a:pt x="544" y="98"/>
                      <a:pt x="544" y="93"/>
                    </a:cubicBezTo>
                    <a:cubicBezTo>
                      <a:pt x="543" y="93"/>
                      <a:pt x="542" y="93"/>
                      <a:pt x="540" y="93"/>
                    </a:cubicBezTo>
                    <a:cubicBezTo>
                      <a:pt x="543" y="91"/>
                      <a:pt x="543" y="83"/>
                      <a:pt x="548" y="78"/>
                    </a:cubicBezTo>
                    <a:cubicBezTo>
                      <a:pt x="548" y="78"/>
                      <a:pt x="540" y="77"/>
                      <a:pt x="539" y="76"/>
                    </a:cubicBezTo>
                    <a:cubicBezTo>
                      <a:pt x="539" y="76"/>
                      <a:pt x="538" y="70"/>
                      <a:pt x="536" y="70"/>
                    </a:cubicBezTo>
                    <a:cubicBezTo>
                      <a:pt x="533" y="69"/>
                      <a:pt x="531" y="71"/>
                      <a:pt x="531" y="66"/>
                    </a:cubicBezTo>
                    <a:cubicBezTo>
                      <a:pt x="510" y="66"/>
                      <a:pt x="510" y="66"/>
                      <a:pt x="510" y="66"/>
                    </a:cubicBezTo>
                    <a:cubicBezTo>
                      <a:pt x="507" y="71"/>
                      <a:pt x="496" y="77"/>
                      <a:pt x="500" y="83"/>
                    </a:cubicBezTo>
                    <a:cubicBezTo>
                      <a:pt x="500" y="83"/>
                      <a:pt x="488" y="94"/>
                      <a:pt x="488" y="97"/>
                    </a:cubicBezTo>
                    <a:cubicBezTo>
                      <a:pt x="488" y="100"/>
                      <a:pt x="494" y="100"/>
                      <a:pt x="494" y="106"/>
                    </a:cubicBezTo>
                    <a:cubicBezTo>
                      <a:pt x="494" y="117"/>
                      <a:pt x="476" y="126"/>
                      <a:pt x="467" y="126"/>
                    </a:cubicBezTo>
                    <a:cubicBezTo>
                      <a:pt x="467" y="141"/>
                      <a:pt x="460" y="149"/>
                      <a:pt x="453" y="157"/>
                    </a:cubicBezTo>
                    <a:cubicBezTo>
                      <a:pt x="452" y="156"/>
                      <a:pt x="450" y="154"/>
                      <a:pt x="450" y="152"/>
                    </a:cubicBezTo>
                    <a:cubicBezTo>
                      <a:pt x="447" y="152"/>
                      <a:pt x="444" y="146"/>
                      <a:pt x="444" y="144"/>
                    </a:cubicBezTo>
                    <a:cubicBezTo>
                      <a:pt x="444" y="140"/>
                      <a:pt x="446" y="135"/>
                      <a:pt x="449" y="131"/>
                    </a:cubicBezTo>
                    <a:cubicBezTo>
                      <a:pt x="446" y="129"/>
                      <a:pt x="446" y="129"/>
                      <a:pt x="446" y="129"/>
                    </a:cubicBezTo>
                    <a:cubicBezTo>
                      <a:pt x="449" y="128"/>
                      <a:pt x="449" y="127"/>
                      <a:pt x="450" y="124"/>
                    </a:cubicBezTo>
                    <a:cubicBezTo>
                      <a:pt x="445" y="123"/>
                      <a:pt x="445" y="123"/>
                      <a:pt x="445" y="123"/>
                    </a:cubicBezTo>
                    <a:cubicBezTo>
                      <a:pt x="444" y="123"/>
                      <a:pt x="433" y="129"/>
                      <a:pt x="433" y="123"/>
                    </a:cubicBezTo>
                    <a:cubicBezTo>
                      <a:pt x="425" y="120"/>
                      <a:pt x="422" y="111"/>
                      <a:pt x="414" y="106"/>
                    </a:cubicBezTo>
                    <a:cubicBezTo>
                      <a:pt x="405" y="110"/>
                      <a:pt x="405" y="110"/>
                      <a:pt x="405" y="110"/>
                    </a:cubicBezTo>
                    <a:cubicBezTo>
                      <a:pt x="404" y="110"/>
                      <a:pt x="402" y="109"/>
                      <a:pt x="402" y="107"/>
                    </a:cubicBezTo>
                    <a:cubicBezTo>
                      <a:pt x="404" y="105"/>
                      <a:pt x="404" y="105"/>
                      <a:pt x="404" y="105"/>
                    </a:cubicBezTo>
                    <a:cubicBezTo>
                      <a:pt x="403" y="104"/>
                      <a:pt x="404" y="99"/>
                      <a:pt x="404" y="95"/>
                    </a:cubicBezTo>
                    <a:cubicBezTo>
                      <a:pt x="399" y="95"/>
                      <a:pt x="399" y="95"/>
                      <a:pt x="399" y="95"/>
                    </a:cubicBezTo>
                    <a:cubicBezTo>
                      <a:pt x="399" y="86"/>
                      <a:pt x="412" y="74"/>
                      <a:pt x="420" y="73"/>
                    </a:cubicBezTo>
                    <a:cubicBezTo>
                      <a:pt x="420" y="71"/>
                      <a:pt x="420" y="71"/>
                      <a:pt x="420" y="70"/>
                    </a:cubicBezTo>
                    <a:cubicBezTo>
                      <a:pt x="423" y="70"/>
                      <a:pt x="424" y="66"/>
                      <a:pt x="429" y="66"/>
                    </a:cubicBezTo>
                    <a:cubicBezTo>
                      <a:pt x="433" y="64"/>
                      <a:pt x="437" y="65"/>
                      <a:pt x="440" y="60"/>
                    </a:cubicBezTo>
                    <a:cubicBezTo>
                      <a:pt x="437" y="57"/>
                      <a:pt x="433" y="57"/>
                      <a:pt x="430" y="55"/>
                    </a:cubicBezTo>
                    <a:cubicBezTo>
                      <a:pt x="433" y="55"/>
                      <a:pt x="433" y="55"/>
                      <a:pt x="433" y="55"/>
                    </a:cubicBezTo>
                    <a:cubicBezTo>
                      <a:pt x="442" y="58"/>
                      <a:pt x="442" y="58"/>
                      <a:pt x="442" y="58"/>
                    </a:cubicBezTo>
                    <a:cubicBezTo>
                      <a:pt x="450" y="58"/>
                      <a:pt x="461" y="50"/>
                      <a:pt x="469" y="48"/>
                    </a:cubicBezTo>
                    <a:cubicBezTo>
                      <a:pt x="469" y="48"/>
                      <a:pt x="469" y="46"/>
                      <a:pt x="469" y="45"/>
                    </a:cubicBezTo>
                    <a:cubicBezTo>
                      <a:pt x="463" y="45"/>
                      <a:pt x="455" y="47"/>
                      <a:pt x="454" y="41"/>
                    </a:cubicBezTo>
                    <a:cubicBezTo>
                      <a:pt x="459" y="41"/>
                      <a:pt x="459" y="41"/>
                      <a:pt x="459" y="41"/>
                    </a:cubicBezTo>
                    <a:cubicBezTo>
                      <a:pt x="460" y="42"/>
                      <a:pt x="465" y="44"/>
                      <a:pt x="469" y="44"/>
                    </a:cubicBezTo>
                    <a:cubicBezTo>
                      <a:pt x="475" y="44"/>
                      <a:pt x="477" y="39"/>
                      <a:pt x="482" y="36"/>
                    </a:cubicBezTo>
                    <a:cubicBezTo>
                      <a:pt x="483" y="36"/>
                      <a:pt x="485" y="40"/>
                      <a:pt x="487" y="40"/>
                    </a:cubicBezTo>
                    <a:cubicBezTo>
                      <a:pt x="489" y="40"/>
                      <a:pt x="490" y="38"/>
                      <a:pt x="493" y="37"/>
                    </a:cubicBezTo>
                    <a:cubicBezTo>
                      <a:pt x="492" y="36"/>
                      <a:pt x="493" y="36"/>
                      <a:pt x="494" y="34"/>
                    </a:cubicBezTo>
                    <a:cubicBezTo>
                      <a:pt x="494" y="36"/>
                      <a:pt x="497" y="37"/>
                      <a:pt x="498" y="37"/>
                    </a:cubicBezTo>
                    <a:cubicBezTo>
                      <a:pt x="506" y="37"/>
                      <a:pt x="509" y="31"/>
                      <a:pt x="511" y="25"/>
                    </a:cubicBezTo>
                    <a:cubicBezTo>
                      <a:pt x="512" y="22"/>
                      <a:pt x="517" y="21"/>
                      <a:pt x="517" y="19"/>
                    </a:cubicBezTo>
                    <a:cubicBezTo>
                      <a:pt x="517" y="17"/>
                      <a:pt x="517" y="15"/>
                      <a:pt x="517" y="13"/>
                    </a:cubicBezTo>
                    <a:cubicBezTo>
                      <a:pt x="514" y="13"/>
                      <a:pt x="511" y="12"/>
                      <a:pt x="509" y="12"/>
                    </a:cubicBezTo>
                    <a:cubicBezTo>
                      <a:pt x="504" y="12"/>
                      <a:pt x="498" y="13"/>
                      <a:pt x="498" y="19"/>
                    </a:cubicBezTo>
                    <a:cubicBezTo>
                      <a:pt x="491" y="19"/>
                      <a:pt x="487" y="25"/>
                      <a:pt x="482" y="30"/>
                    </a:cubicBezTo>
                    <a:cubicBezTo>
                      <a:pt x="482" y="30"/>
                      <a:pt x="478" y="30"/>
                      <a:pt x="477" y="30"/>
                    </a:cubicBezTo>
                    <a:cubicBezTo>
                      <a:pt x="478" y="25"/>
                      <a:pt x="482" y="25"/>
                      <a:pt x="483" y="19"/>
                    </a:cubicBezTo>
                    <a:cubicBezTo>
                      <a:pt x="483" y="19"/>
                      <a:pt x="478" y="19"/>
                      <a:pt x="477" y="18"/>
                    </a:cubicBezTo>
                    <a:cubicBezTo>
                      <a:pt x="475" y="19"/>
                      <a:pt x="475" y="19"/>
                      <a:pt x="472" y="20"/>
                    </a:cubicBezTo>
                    <a:cubicBezTo>
                      <a:pt x="472" y="21"/>
                      <a:pt x="472" y="22"/>
                      <a:pt x="472" y="22"/>
                    </a:cubicBezTo>
                    <a:cubicBezTo>
                      <a:pt x="471" y="22"/>
                      <a:pt x="469" y="23"/>
                      <a:pt x="469" y="22"/>
                    </a:cubicBezTo>
                    <a:cubicBezTo>
                      <a:pt x="469" y="20"/>
                      <a:pt x="470" y="19"/>
                      <a:pt x="471" y="16"/>
                    </a:cubicBezTo>
                    <a:cubicBezTo>
                      <a:pt x="470" y="16"/>
                      <a:pt x="468" y="16"/>
                      <a:pt x="466" y="16"/>
                    </a:cubicBezTo>
                    <a:cubicBezTo>
                      <a:pt x="467" y="13"/>
                      <a:pt x="472" y="14"/>
                      <a:pt x="472" y="12"/>
                    </a:cubicBezTo>
                    <a:cubicBezTo>
                      <a:pt x="472" y="8"/>
                      <a:pt x="469" y="6"/>
                      <a:pt x="469" y="0"/>
                    </a:cubicBezTo>
                    <a:cubicBezTo>
                      <a:pt x="467" y="0"/>
                      <a:pt x="465" y="0"/>
                      <a:pt x="465" y="0"/>
                    </a:cubicBezTo>
                    <a:cubicBezTo>
                      <a:pt x="460" y="0"/>
                      <a:pt x="449" y="8"/>
                      <a:pt x="449" y="11"/>
                    </a:cubicBezTo>
                    <a:cubicBezTo>
                      <a:pt x="449" y="13"/>
                      <a:pt x="449" y="16"/>
                      <a:pt x="451" y="16"/>
                    </a:cubicBezTo>
                    <a:cubicBezTo>
                      <a:pt x="452" y="16"/>
                      <a:pt x="457" y="16"/>
                      <a:pt x="457" y="17"/>
                    </a:cubicBezTo>
                    <a:cubicBezTo>
                      <a:pt x="457" y="24"/>
                      <a:pt x="449" y="25"/>
                      <a:pt x="441" y="25"/>
                    </a:cubicBezTo>
                    <a:cubicBezTo>
                      <a:pt x="440" y="28"/>
                      <a:pt x="440" y="28"/>
                      <a:pt x="441" y="31"/>
                    </a:cubicBezTo>
                    <a:cubicBezTo>
                      <a:pt x="436" y="31"/>
                      <a:pt x="436" y="31"/>
                      <a:pt x="436" y="31"/>
                    </a:cubicBezTo>
                    <a:cubicBezTo>
                      <a:pt x="436" y="30"/>
                      <a:pt x="436" y="29"/>
                      <a:pt x="436" y="28"/>
                    </a:cubicBezTo>
                    <a:cubicBezTo>
                      <a:pt x="436" y="26"/>
                      <a:pt x="437" y="25"/>
                      <a:pt x="437" y="23"/>
                    </a:cubicBezTo>
                    <a:cubicBezTo>
                      <a:pt x="433" y="23"/>
                      <a:pt x="433" y="23"/>
                      <a:pt x="433" y="23"/>
                    </a:cubicBezTo>
                    <a:cubicBezTo>
                      <a:pt x="433" y="24"/>
                      <a:pt x="431" y="25"/>
                      <a:pt x="430" y="25"/>
                    </a:cubicBezTo>
                    <a:cubicBezTo>
                      <a:pt x="429" y="28"/>
                      <a:pt x="428" y="30"/>
                      <a:pt x="425" y="30"/>
                    </a:cubicBezTo>
                    <a:cubicBezTo>
                      <a:pt x="424" y="30"/>
                      <a:pt x="422" y="27"/>
                      <a:pt x="419" y="27"/>
                    </a:cubicBezTo>
                    <a:cubicBezTo>
                      <a:pt x="415" y="27"/>
                      <a:pt x="414" y="29"/>
                      <a:pt x="409" y="29"/>
                    </a:cubicBezTo>
                    <a:cubicBezTo>
                      <a:pt x="403" y="29"/>
                      <a:pt x="399" y="24"/>
                      <a:pt x="392" y="24"/>
                    </a:cubicBezTo>
                    <a:cubicBezTo>
                      <a:pt x="377" y="28"/>
                      <a:pt x="377" y="28"/>
                      <a:pt x="377" y="28"/>
                    </a:cubicBezTo>
                    <a:cubicBezTo>
                      <a:pt x="375" y="33"/>
                      <a:pt x="375" y="33"/>
                      <a:pt x="375" y="33"/>
                    </a:cubicBezTo>
                    <a:cubicBezTo>
                      <a:pt x="371" y="33"/>
                      <a:pt x="370" y="28"/>
                      <a:pt x="367" y="28"/>
                    </a:cubicBezTo>
                    <a:cubicBezTo>
                      <a:pt x="363" y="28"/>
                      <a:pt x="359" y="31"/>
                      <a:pt x="355" y="31"/>
                    </a:cubicBezTo>
                    <a:cubicBezTo>
                      <a:pt x="349" y="31"/>
                      <a:pt x="345" y="31"/>
                      <a:pt x="340" y="28"/>
                    </a:cubicBezTo>
                    <a:cubicBezTo>
                      <a:pt x="343" y="25"/>
                      <a:pt x="345" y="25"/>
                      <a:pt x="347" y="23"/>
                    </a:cubicBezTo>
                    <a:cubicBezTo>
                      <a:pt x="343" y="20"/>
                      <a:pt x="323" y="15"/>
                      <a:pt x="320" y="15"/>
                    </a:cubicBezTo>
                    <a:cubicBezTo>
                      <a:pt x="320" y="15"/>
                      <a:pt x="317" y="16"/>
                      <a:pt x="315" y="16"/>
                    </a:cubicBezTo>
                    <a:cubicBezTo>
                      <a:pt x="313" y="17"/>
                      <a:pt x="306" y="18"/>
                      <a:pt x="306" y="16"/>
                    </a:cubicBezTo>
                    <a:cubicBezTo>
                      <a:pt x="303" y="17"/>
                      <a:pt x="302" y="19"/>
                      <a:pt x="298" y="19"/>
                    </a:cubicBezTo>
                    <a:cubicBezTo>
                      <a:pt x="295" y="19"/>
                      <a:pt x="293" y="14"/>
                      <a:pt x="294" y="12"/>
                    </a:cubicBezTo>
                    <a:cubicBezTo>
                      <a:pt x="290" y="13"/>
                      <a:pt x="287" y="16"/>
                      <a:pt x="282" y="15"/>
                    </a:cubicBezTo>
                    <a:cubicBezTo>
                      <a:pt x="263" y="15"/>
                      <a:pt x="263" y="15"/>
                      <a:pt x="263" y="15"/>
                    </a:cubicBezTo>
                    <a:cubicBezTo>
                      <a:pt x="240" y="22"/>
                      <a:pt x="240" y="22"/>
                      <a:pt x="240" y="22"/>
                    </a:cubicBezTo>
                    <a:cubicBezTo>
                      <a:pt x="234" y="22"/>
                      <a:pt x="231" y="15"/>
                      <a:pt x="225" y="15"/>
                    </a:cubicBezTo>
                    <a:cubicBezTo>
                      <a:pt x="223" y="15"/>
                      <a:pt x="222" y="16"/>
                      <a:pt x="220" y="15"/>
                    </a:cubicBezTo>
                    <a:cubicBezTo>
                      <a:pt x="219" y="15"/>
                      <a:pt x="216" y="14"/>
                      <a:pt x="214" y="13"/>
                    </a:cubicBezTo>
                    <a:cubicBezTo>
                      <a:pt x="204" y="16"/>
                      <a:pt x="204" y="16"/>
                      <a:pt x="204" y="16"/>
                    </a:cubicBezTo>
                    <a:cubicBezTo>
                      <a:pt x="192" y="16"/>
                      <a:pt x="178" y="8"/>
                      <a:pt x="167" y="8"/>
                    </a:cubicBezTo>
                    <a:cubicBezTo>
                      <a:pt x="167" y="8"/>
                      <a:pt x="160" y="8"/>
                      <a:pt x="156" y="8"/>
                    </a:cubicBezTo>
                    <a:cubicBezTo>
                      <a:pt x="157" y="7"/>
                      <a:pt x="153" y="8"/>
                      <a:pt x="148" y="8"/>
                    </a:cubicBezTo>
                    <a:cubicBezTo>
                      <a:pt x="143" y="8"/>
                      <a:pt x="143" y="9"/>
                      <a:pt x="138" y="9"/>
                    </a:cubicBezTo>
                    <a:cubicBezTo>
                      <a:pt x="121" y="9"/>
                      <a:pt x="110" y="16"/>
                      <a:pt x="94" y="20"/>
                    </a:cubicBezTo>
                    <a:cubicBezTo>
                      <a:pt x="89" y="24"/>
                      <a:pt x="85" y="26"/>
                      <a:pt x="81" y="30"/>
                    </a:cubicBezTo>
                    <a:cubicBezTo>
                      <a:pt x="84" y="34"/>
                      <a:pt x="92" y="33"/>
                      <a:pt x="93" y="40"/>
                    </a:cubicBezTo>
                    <a:cubicBezTo>
                      <a:pt x="92" y="41"/>
                      <a:pt x="88" y="39"/>
                      <a:pt x="86" y="42"/>
                    </a:cubicBezTo>
                    <a:cubicBezTo>
                      <a:pt x="66" y="42"/>
                      <a:pt x="66" y="42"/>
                      <a:pt x="66" y="42"/>
                    </a:cubicBezTo>
                    <a:cubicBezTo>
                      <a:pt x="62" y="45"/>
                      <a:pt x="55" y="50"/>
                      <a:pt x="53" y="52"/>
                    </a:cubicBezTo>
                    <a:cubicBezTo>
                      <a:pt x="55" y="50"/>
                      <a:pt x="60" y="54"/>
                      <a:pt x="63" y="54"/>
                    </a:cubicBezTo>
                    <a:cubicBezTo>
                      <a:pt x="65" y="54"/>
                      <a:pt x="68" y="51"/>
                      <a:pt x="69" y="50"/>
                    </a:cubicBezTo>
                    <a:cubicBezTo>
                      <a:pt x="73" y="50"/>
                      <a:pt x="73" y="50"/>
                      <a:pt x="73" y="50"/>
                    </a:cubicBezTo>
                    <a:cubicBezTo>
                      <a:pt x="71" y="63"/>
                      <a:pt x="56" y="55"/>
                      <a:pt x="48" y="65"/>
                    </a:cubicBezTo>
                    <a:cubicBezTo>
                      <a:pt x="44" y="60"/>
                      <a:pt x="44" y="60"/>
                      <a:pt x="44" y="60"/>
                    </a:cubicBezTo>
                    <a:cubicBezTo>
                      <a:pt x="40" y="63"/>
                      <a:pt x="37" y="66"/>
                      <a:pt x="33" y="69"/>
                    </a:cubicBezTo>
                    <a:cubicBezTo>
                      <a:pt x="26" y="75"/>
                      <a:pt x="20" y="81"/>
                      <a:pt x="14" y="86"/>
                    </a:cubicBezTo>
                    <a:cubicBezTo>
                      <a:pt x="14" y="87"/>
                      <a:pt x="14" y="87"/>
                      <a:pt x="14" y="87"/>
                    </a:cubicBezTo>
                    <a:cubicBezTo>
                      <a:pt x="20" y="89"/>
                      <a:pt x="24" y="84"/>
                      <a:pt x="31" y="83"/>
                    </a:cubicBezTo>
                    <a:cubicBezTo>
                      <a:pt x="29" y="87"/>
                      <a:pt x="19" y="93"/>
                      <a:pt x="19" y="96"/>
                    </a:cubicBezTo>
                    <a:cubicBezTo>
                      <a:pt x="19" y="98"/>
                      <a:pt x="30" y="99"/>
                      <a:pt x="31" y="99"/>
                    </a:cubicBezTo>
                    <a:cubicBezTo>
                      <a:pt x="33" y="99"/>
                      <a:pt x="36" y="95"/>
                      <a:pt x="38" y="94"/>
                    </a:cubicBezTo>
                    <a:cubicBezTo>
                      <a:pt x="39" y="95"/>
                      <a:pt x="40" y="96"/>
                      <a:pt x="43" y="98"/>
                    </a:cubicBezTo>
                    <a:cubicBezTo>
                      <a:pt x="35" y="103"/>
                      <a:pt x="27" y="110"/>
                      <a:pt x="17" y="113"/>
                    </a:cubicBezTo>
                    <a:cubicBezTo>
                      <a:pt x="14" y="114"/>
                      <a:pt x="6" y="114"/>
                      <a:pt x="3" y="117"/>
                    </a:cubicBezTo>
                    <a:cubicBezTo>
                      <a:pt x="0" y="120"/>
                      <a:pt x="3" y="118"/>
                      <a:pt x="2" y="122"/>
                    </a:cubicBezTo>
                    <a:cubicBezTo>
                      <a:pt x="4" y="123"/>
                      <a:pt x="4" y="123"/>
                      <a:pt x="4" y="123"/>
                    </a:cubicBezTo>
                    <a:cubicBezTo>
                      <a:pt x="12" y="119"/>
                      <a:pt x="16" y="120"/>
                      <a:pt x="24" y="115"/>
                    </a:cubicBezTo>
                    <a:cubicBezTo>
                      <a:pt x="33" y="112"/>
                      <a:pt x="35" y="110"/>
                      <a:pt x="45" y="106"/>
                    </a:cubicBezTo>
                    <a:cubicBezTo>
                      <a:pt x="48" y="105"/>
                      <a:pt x="52" y="100"/>
                      <a:pt x="57" y="98"/>
                    </a:cubicBezTo>
                    <a:cubicBezTo>
                      <a:pt x="58" y="98"/>
                      <a:pt x="64" y="100"/>
                      <a:pt x="66" y="97"/>
                    </a:cubicBezTo>
                    <a:cubicBezTo>
                      <a:pt x="68" y="94"/>
                      <a:pt x="67" y="90"/>
                      <a:pt x="72" y="89"/>
                    </a:cubicBezTo>
                    <a:cubicBezTo>
                      <a:pt x="79" y="87"/>
                      <a:pt x="85" y="83"/>
                      <a:pt x="92" y="78"/>
                    </a:cubicBezTo>
                    <a:cubicBezTo>
                      <a:pt x="100" y="78"/>
                      <a:pt x="100" y="78"/>
                      <a:pt x="100" y="78"/>
                    </a:cubicBezTo>
                    <a:cubicBezTo>
                      <a:pt x="97" y="88"/>
                      <a:pt x="90" y="79"/>
                      <a:pt x="83" y="87"/>
                    </a:cubicBezTo>
                    <a:cubicBezTo>
                      <a:pt x="84" y="88"/>
                      <a:pt x="80" y="94"/>
                      <a:pt x="81" y="94"/>
                    </a:cubicBezTo>
                    <a:cubicBezTo>
                      <a:pt x="86" y="94"/>
                      <a:pt x="104" y="89"/>
                      <a:pt x="108" y="83"/>
                    </a:cubicBezTo>
                    <a:cubicBezTo>
                      <a:pt x="110" y="82"/>
                      <a:pt x="110" y="77"/>
                      <a:pt x="114" y="77"/>
                    </a:cubicBezTo>
                    <a:cubicBezTo>
                      <a:pt x="118" y="77"/>
                      <a:pt x="118" y="81"/>
                      <a:pt x="120" y="83"/>
                    </a:cubicBezTo>
                    <a:cubicBezTo>
                      <a:pt x="125" y="84"/>
                      <a:pt x="125" y="84"/>
                      <a:pt x="125" y="84"/>
                    </a:cubicBezTo>
                    <a:cubicBezTo>
                      <a:pt x="134" y="88"/>
                      <a:pt x="143" y="89"/>
                      <a:pt x="154" y="92"/>
                    </a:cubicBezTo>
                    <a:cubicBezTo>
                      <a:pt x="154" y="98"/>
                      <a:pt x="156" y="96"/>
                      <a:pt x="158" y="102"/>
                    </a:cubicBezTo>
                    <a:cubicBezTo>
                      <a:pt x="161" y="95"/>
                      <a:pt x="161" y="95"/>
                      <a:pt x="161" y="95"/>
                    </a:cubicBezTo>
                    <a:cubicBezTo>
                      <a:pt x="162" y="98"/>
                      <a:pt x="167" y="98"/>
                      <a:pt x="170" y="97"/>
                    </a:cubicBezTo>
                    <a:cubicBezTo>
                      <a:pt x="170" y="99"/>
                      <a:pt x="169" y="112"/>
                      <a:pt x="171" y="113"/>
                    </a:cubicBezTo>
                    <a:cubicBezTo>
                      <a:pt x="171" y="116"/>
                      <a:pt x="169" y="123"/>
                      <a:pt x="171" y="124"/>
                    </a:cubicBezTo>
                    <a:cubicBezTo>
                      <a:pt x="171" y="124"/>
                      <a:pt x="171" y="124"/>
                      <a:pt x="171" y="124"/>
                    </a:cubicBezTo>
                    <a:cubicBezTo>
                      <a:pt x="171" y="124"/>
                      <a:pt x="171" y="124"/>
                      <a:pt x="171" y="124"/>
                    </a:cubicBezTo>
                    <a:cubicBezTo>
                      <a:pt x="170" y="126"/>
                      <a:pt x="165" y="127"/>
                      <a:pt x="167" y="129"/>
                    </a:cubicBezTo>
                    <a:cubicBezTo>
                      <a:pt x="166" y="132"/>
                      <a:pt x="163" y="131"/>
                      <a:pt x="163" y="135"/>
                    </a:cubicBezTo>
                    <a:cubicBezTo>
                      <a:pt x="163" y="135"/>
                      <a:pt x="164" y="136"/>
                      <a:pt x="165" y="137"/>
                    </a:cubicBezTo>
                    <a:cubicBezTo>
                      <a:pt x="164" y="139"/>
                      <a:pt x="164" y="139"/>
                      <a:pt x="164" y="139"/>
                    </a:cubicBezTo>
                    <a:cubicBezTo>
                      <a:pt x="164" y="139"/>
                      <a:pt x="167" y="143"/>
                      <a:pt x="167" y="145"/>
                    </a:cubicBezTo>
                    <a:cubicBezTo>
                      <a:pt x="167" y="146"/>
                      <a:pt x="171" y="146"/>
                      <a:pt x="173" y="146"/>
                    </a:cubicBezTo>
                    <a:cubicBezTo>
                      <a:pt x="171" y="149"/>
                      <a:pt x="164" y="151"/>
                      <a:pt x="164" y="155"/>
                    </a:cubicBezTo>
                    <a:cubicBezTo>
                      <a:pt x="164" y="158"/>
                      <a:pt x="171" y="162"/>
                      <a:pt x="175" y="163"/>
                    </a:cubicBezTo>
                    <a:cubicBezTo>
                      <a:pt x="175" y="164"/>
                      <a:pt x="183" y="169"/>
                      <a:pt x="181" y="174"/>
                    </a:cubicBezTo>
                    <a:cubicBezTo>
                      <a:pt x="181" y="174"/>
                      <a:pt x="179" y="189"/>
                      <a:pt x="173" y="191"/>
                    </a:cubicBezTo>
                    <a:cubicBezTo>
                      <a:pt x="173" y="188"/>
                      <a:pt x="175" y="184"/>
                      <a:pt x="175" y="181"/>
                    </a:cubicBezTo>
                    <a:cubicBezTo>
                      <a:pt x="175" y="181"/>
                      <a:pt x="169" y="180"/>
                      <a:pt x="167" y="180"/>
                    </a:cubicBezTo>
                    <a:cubicBezTo>
                      <a:pt x="166" y="182"/>
                      <a:pt x="165" y="186"/>
                      <a:pt x="165" y="191"/>
                    </a:cubicBezTo>
                    <a:cubicBezTo>
                      <a:pt x="159" y="195"/>
                      <a:pt x="160" y="204"/>
                      <a:pt x="155" y="208"/>
                    </a:cubicBezTo>
                    <a:cubicBezTo>
                      <a:pt x="147" y="218"/>
                      <a:pt x="142" y="232"/>
                      <a:pt x="134" y="243"/>
                    </a:cubicBezTo>
                    <a:cubicBezTo>
                      <a:pt x="132" y="248"/>
                      <a:pt x="132" y="251"/>
                      <a:pt x="132" y="256"/>
                    </a:cubicBezTo>
                    <a:cubicBezTo>
                      <a:pt x="132" y="257"/>
                      <a:pt x="133" y="262"/>
                      <a:pt x="133" y="263"/>
                    </a:cubicBezTo>
                    <a:cubicBezTo>
                      <a:pt x="134" y="262"/>
                      <a:pt x="137" y="283"/>
                      <a:pt x="137" y="290"/>
                    </a:cubicBezTo>
                    <a:cubicBezTo>
                      <a:pt x="137" y="290"/>
                      <a:pt x="136" y="292"/>
                      <a:pt x="136" y="295"/>
                    </a:cubicBezTo>
                    <a:cubicBezTo>
                      <a:pt x="143" y="295"/>
                      <a:pt x="149" y="301"/>
                      <a:pt x="154" y="304"/>
                    </a:cubicBezTo>
                    <a:cubicBezTo>
                      <a:pt x="154" y="305"/>
                      <a:pt x="154" y="321"/>
                      <a:pt x="154" y="321"/>
                    </a:cubicBezTo>
                    <a:cubicBezTo>
                      <a:pt x="155" y="327"/>
                      <a:pt x="163" y="340"/>
                      <a:pt x="163" y="344"/>
                    </a:cubicBezTo>
                    <a:cubicBezTo>
                      <a:pt x="163" y="349"/>
                      <a:pt x="161" y="351"/>
                      <a:pt x="156" y="351"/>
                    </a:cubicBezTo>
                    <a:cubicBezTo>
                      <a:pt x="158" y="359"/>
                      <a:pt x="171" y="360"/>
                      <a:pt x="171" y="368"/>
                    </a:cubicBezTo>
                    <a:cubicBezTo>
                      <a:pt x="171" y="371"/>
                      <a:pt x="168" y="372"/>
                      <a:pt x="168" y="375"/>
                    </a:cubicBezTo>
                    <a:cubicBezTo>
                      <a:pt x="168" y="379"/>
                      <a:pt x="176" y="383"/>
                      <a:pt x="179" y="386"/>
                    </a:cubicBezTo>
                    <a:cubicBezTo>
                      <a:pt x="179" y="388"/>
                      <a:pt x="179" y="391"/>
                      <a:pt x="180" y="394"/>
                    </a:cubicBezTo>
                    <a:cubicBezTo>
                      <a:pt x="182" y="393"/>
                      <a:pt x="185" y="391"/>
                      <a:pt x="185" y="388"/>
                    </a:cubicBezTo>
                    <a:cubicBezTo>
                      <a:pt x="185" y="385"/>
                      <a:pt x="182" y="381"/>
                      <a:pt x="179" y="381"/>
                    </a:cubicBezTo>
                    <a:cubicBezTo>
                      <a:pt x="179" y="378"/>
                      <a:pt x="179" y="378"/>
                      <a:pt x="179" y="375"/>
                    </a:cubicBezTo>
                    <a:cubicBezTo>
                      <a:pt x="175" y="373"/>
                      <a:pt x="179" y="367"/>
                      <a:pt x="177" y="363"/>
                    </a:cubicBezTo>
                    <a:cubicBezTo>
                      <a:pt x="176" y="361"/>
                      <a:pt x="171" y="355"/>
                      <a:pt x="171" y="352"/>
                    </a:cubicBezTo>
                    <a:cubicBezTo>
                      <a:pt x="171" y="343"/>
                      <a:pt x="163" y="337"/>
                      <a:pt x="163" y="328"/>
                    </a:cubicBezTo>
                    <a:cubicBezTo>
                      <a:pt x="163" y="324"/>
                      <a:pt x="164" y="320"/>
                      <a:pt x="166" y="317"/>
                    </a:cubicBezTo>
                    <a:cubicBezTo>
                      <a:pt x="169" y="319"/>
                      <a:pt x="169" y="320"/>
                      <a:pt x="173" y="320"/>
                    </a:cubicBezTo>
                    <a:cubicBezTo>
                      <a:pt x="175" y="326"/>
                      <a:pt x="175" y="332"/>
                      <a:pt x="178" y="339"/>
                    </a:cubicBezTo>
                    <a:cubicBezTo>
                      <a:pt x="179" y="344"/>
                      <a:pt x="182" y="345"/>
                      <a:pt x="184" y="352"/>
                    </a:cubicBezTo>
                    <a:cubicBezTo>
                      <a:pt x="184" y="353"/>
                      <a:pt x="190" y="366"/>
                      <a:pt x="190" y="366"/>
                    </a:cubicBezTo>
                    <a:cubicBezTo>
                      <a:pt x="190" y="370"/>
                      <a:pt x="195" y="371"/>
                      <a:pt x="196" y="374"/>
                    </a:cubicBezTo>
                    <a:cubicBezTo>
                      <a:pt x="200" y="385"/>
                      <a:pt x="211" y="389"/>
                      <a:pt x="211" y="404"/>
                    </a:cubicBezTo>
                    <a:cubicBezTo>
                      <a:pt x="211" y="408"/>
                      <a:pt x="207" y="410"/>
                      <a:pt x="207" y="413"/>
                    </a:cubicBezTo>
                    <a:cubicBezTo>
                      <a:pt x="207" y="416"/>
                      <a:pt x="211" y="423"/>
                      <a:pt x="212" y="424"/>
                    </a:cubicBezTo>
                    <a:cubicBezTo>
                      <a:pt x="214" y="424"/>
                      <a:pt x="221" y="430"/>
                      <a:pt x="230" y="433"/>
                    </a:cubicBezTo>
                    <a:cubicBezTo>
                      <a:pt x="231" y="433"/>
                      <a:pt x="231" y="437"/>
                      <a:pt x="233" y="438"/>
                    </a:cubicBezTo>
                    <a:cubicBezTo>
                      <a:pt x="236" y="441"/>
                      <a:pt x="238" y="442"/>
                      <a:pt x="241" y="444"/>
                    </a:cubicBezTo>
                    <a:cubicBezTo>
                      <a:pt x="241" y="444"/>
                      <a:pt x="261" y="453"/>
                      <a:pt x="266" y="453"/>
                    </a:cubicBezTo>
                    <a:cubicBezTo>
                      <a:pt x="272" y="453"/>
                      <a:pt x="273" y="447"/>
                      <a:pt x="278" y="447"/>
                    </a:cubicBezTo>
                    <a:cubicBezTo>
                      <a:pt x="284" y="447"/>
                      <a:pt x="288" y="454"/>
                      <a:pt x="290" y="458"/>
                    </a:cubicBezTo>
                    <a:cubicBezTo>
                      <a:pt x="291" y="459"/>
                      <a:pt x="294" y="463"/>
                      <a:pt x="294" y="463"/>
                    </a:cubicBezTo>
                    <a:cubicBezTo>
                      <a:pt x="298" y="464"/>
                      <a:pt x="317" y="469"/>
                      <a:pt x="322" y="471"/>
                    </a:cubicBezTo>
                    <a:cubicBezTo>
                      <a:pt x="330" y="475"/>
                      <a:pt x="331" y="484"/>
                      <a:pt x="337" y="490"/>
                    </a:cubicBezTo>
                    <a:cubicBezTo>
                      <a:pt x="336" y="491"/>
                      <a:pt x="336" y="500"/>
                      <a:pt x="339" y="502"/>
                    </a:cubicBezTo>
                    <a:cubicBezTo>
                      <a:pt x="339" y="502"/>
                      <a:pt x="345" y="506"/>
                      <a:pt x="347" y="506"/>
                    </a:cubicBezTo>
                    <a:cubicBezTo>
                      <a:pt x="347" y="505"/>
                      <a:pt x="351" y="513"/>
                      <a:pt x="356" y="513"/>
                    </a:cubicBezTo>
                    <a:cubicBezTo>
                      <a:pt x="357" y="513"/>
                      <a:pt x="367" y="522"/>
                      <a:pt x="371" y="522"/>
                    </a:cubicBezTo>
                    <a:cubicBezTo>
                      <a:pt x="372" y="522"/>
                      <a:pt x="374" y="521"/>
                      <a:pt x="374" y="519"/>
                    </a:cubicBezTo>
                    <a:cubicBezTo>
                      <a:pt x="374" y="514"/>
                      <a:pt x="375" y="508"/>
                      <a:pt x="381" y="506"/>
                    </a:cubicBezTo>
                    <a:cubicBezTo>
                      <a:pt x="384" y="511"/>
                      <a:pt x="386" y="511"/>
                      <a:pt x="390" y="513"/>
                    </a:cubicBezTo>
                    <a:cubicBezTo>
                      <a:pt x="388" y="515"/>
                      <a:pt x="387" y="516"/>
                      <a:pt x="387" y="519"/>
                    </a:cubicBezTo>
                    <a:cubicBezTo>
                      <a:pt x="387" y="520"/>
                      <a:pt x="391" y="524"/>
                      <a:pt x="392" y="524"/>
                    </a:cubicBezTo>
                    <a:cubicBezTo>
                      <a:pt x="392" y="524"/>
                      <a:pt x="392" y="524"/>
                      <a:pt x="392" y="524"/>
                    </a:cubicBezTo>
                    <a:cubicBezTo>
                      <a:pt x="392" y="526"/>
                      <a:pt x="393" y="546"/>
                      <a:pt x="393" y="549"/>
                    </a:cubicBezTo>
                    <a:cubicBezTo>
                      <a:pt x="393" y="552"/>
                      <a:pt x="388" y="562"/>
                      <a:pt x="384" y="562"/>
                    </a:cubicBezTo>
                    <a:cubicBezTo>
                      <a:pt x="383" y="563"/>
                      <a:pt x="380" y="573"/>
                      <a:pt x="378" y="573"/>
                    </a:cubicBezTo>
                    <a:cubicBezTo>
                      <a:pt x="374" y="580"/>
                      <a:pt x="366" y="590"/>
                      <a:pt x="366" y="597"/>
                    </a:cubicBezTo>
                    <a:cubicBezTo>
                      <a:pt x="366" y="600"/>
                      <a:pt x="368" y="602"/>
                      <a:pt x="371" y="602"/>
                    </a:cubicBezTo>
                    <a:cubicBezTo>
                      <a:pt x="373" y="602"/>
                      <a:pt x="375" y="599"/>
                      <a:pt x="375" y="601"/>
                    </a:cubicBezTo>
                    <a:cubicBezTo>
                      <a:pt x="375" y="604"/>
                      <a:pt x="374" y="609"/>
                      <a:pt x="373" y="609"/>
                    </a:cubicBezTo>
                    <a:cubicBezTo>
                      <a:pt x="370" y="612"/>
                      <a:pt x="367" y="612"/>
                      <a:pt x="367" y="619"/>
                    </a:cubicBezTo>
                    <a:cubicBezTo>
                      <a:pt x="367" y="621"/>
                      <a:pt x="365" y="630"/>
                      <a:pt x="365" y="630"/>
                    </a:cubicBezTo>
                    <a:cubicBezTo>
                      <a:pt x="367" y="635"/>
                      <a:pt x="371" y="635"/>
                      <a:pt x="374" y="638"/>
                    </a:cubicBezTo>
                    <a:cubicBezTo>
                      <a:pt x="377" y="639"/>
                      <a:pt x="379" y="643"/>
                      <a:pt x="380" y="646"/>
                    </a:cubicBezTo>
                    <a:cubicBezTo>
                      <a:pt x="380" y="650"/>
                      <a:pt x="395" y="678"/>
                      <a:pt x="396" y="682"/>
                    </a:cubicBezTo>
                    <a:cubicBezTo>
                      <a:pt x="397" y="686"/>
                      <a:pt x="403" y="687"/>
                      <a:pt x="404" y="690"/>
                    </a:cubicBezTo>
                    <a:cubicBezTo>
                      <a:pt x="406" y="695"/>
                      <a:pt x="401" y="700"/>
                      <a:pt x="405" y="702"/>
                    </a:cubicBezTo>
                    <a:cubicBezTo>
                      <a:pt x="411" y="707"/>
                      <a:pt x="416" y="713"/>
                      <a:pt x="419" y="714"/>
                    </a:cubicBezTo>
                    <a:cubicBezTo>
                      <a:pt x="419" y="717"/>
                      <a:pt x="433" y="724"/>
                      <a:pt x="436" y="724"/>
                    </a:cubicBezTo>
                    <a:cubicBezTo>
                      <a:pt x="442" y="726"/>
                      <a:pt x="442" y="735"/>
                      <a:pt x="449" y="735"/>
                    </a:cubicBezTo>
                    <a:cubicBezTo>
                      <a:pt x="449" y="748"/>
                      <a:pt x="454" y="756"/>
                      <a:pt x="454" y="767"/>
                    </a:cubicBezTo>
                    <a:cubicBezTo>
                      <a:pt x="454" y="771"/>
                      <a:pt x="452" y="773"/>
                      <a:pt x="452" y="777"/>
                    </a:cubicBezTo>
                    <a:cubicBezTo>
                      <a:pt x="452" y="786"/>
                      <a:pt x="455" y="791"/>
                      <a:pt x="455" y="800"/>
                    </a:cubicBezTo>
                    <a:cubicBezTo>
                      <a:pt x="455" y="808"/>
                      <a:pt x="453" y="823"/>
                      <a:pt x="453" y="825"/>
                    </a:cubicBezTo>
                    <a:cubicBezTo>
                      <a:pt x="453" y="829"/>
                      <a:pt x="455" y="829"/>
                      <a:pt x="455" y="832"/>
                    </a:cubicBezTo>
                    <a:cubicBezTo>
                      <a:pt x="455" y="835"/>
                      <a:pt x="456" y="851"/>
                      <a:pt x="457" y="851"/>
                    </a:cubicBezTo>
                    <a:cubicBezTo>
                      <a:pt x="459" y="855"/>
                      <a:pt x="457" y="876"/>
                      <a:pt x="457" y="886"/>
                    </a:cubicBezTo>
                    <a:cubicBezTo>
                      <a:pt x="457" y="890"/>
                      <a:pt x="453" y="891"/>
                      <a:pt x="453" y="894"/>
                    </a:cubicBezTo>
                    <a:cubicBezTo>
                      <a:pt x="453" y="901"/>
                      <a:pt x="461" y="910"/>
                      <a:pt x="461" y="914"/>
                    </a:cubicBezTo>
                    <a:cubicBezTo>
                      <a:pt x="461" y="917"/>
                      <a:pt x="460" y="919"/>
                      <a:pt x="460" y="922"/>
                    </a:cubicBezTo>
                    <a:cubicBezTo>
                      <a:pt x="460" y="931"/>
                      <a:pt x="464" y="932"/>
                      <a:pt x="471" y="932"/>
                    </a:cubicBezTo>
                    <a:cubicBezTo>
                      <a:pt x="472" y="939"/>
                      <a:pt x="473" y="943"/>
                      <a:pt x="473" y="948"/>
                    </a:cubicBezTo>
                    <a:cubicBezTo>
                      <a:pt x="473" y="950"/>
                      <a:pt x="475" y="956"/>
                      <a:pt x="475" y="958"/>
                    </a:cubicBezTo>
                    <a:cubicBezTo>
                      <a:pt x="475" y="962"/>
                      <a:pt x="476" y="963"/>
                      <a:pt x="477" y="967"/>
                    </a:cubicBezTo>
                    <a:cubicBezTo>
                      <a:pt x="472" y="969"/>
                      <a:pt x="466" y="968"/>
                      <a:pt x="465" y="974"/>
                    </a:cubicBezTo>
                    <a:cubicBezTo>
                      <a:pt x="469" y="974"/>
                      <a:pt x="476" y="974"/>
                      <a:pt x="477" y="976"/>
                    </a:cubicBezTo>
                    <a:cubicBezTo>
                      <a:pt x="477" y="978"/>
                      <a:pt x="477" y="980"/>
                      <a:pt x="475" y="980"/>
                    </a:cubicBezTo>
                    <a:cubicBezTo>
                      <a:pt x="474" y="981"/>
                      <a:pt x="474" y="981"/>
                      <a:pt x="474" y="981"/>
                    </a:cubicBezTo>
                    <a:cubicBezTo>
                      <a:pt x="475" y="983"/>
                      <a:pt x="478" y="985"/>
                      <a:pt x="479" y="985"/>
                    </a:cubicBezTo>
                    <a:cubicBezTo>
                      <a:pt x="479" y="984"/>
                      <a:pt x="486" y="1004"/>
                      <a:pt x="492" y="1005"/>
                    </a:cubicBezTo>
                    <a:cubicBezTo>
                      <a:pt x="492" y="1013"/>
                      <a:pt x="500" y="1011"/>
                      <a:pt x="501" y="1015"/>
                    </a:cubicBezTo>
                    <a:cubicBezTo>
                      <a:pt x="500" y="1015"/>
                      <a:pt x="499" y="1016"/>
                      <a:pt x="498" y="1016"/>
                    </a:cubicBezTo>
                    <a:cubicBezTo>
                      <a:pt x="499" y="1019"/>
                      <a:pt x="503" y="1021"/>
                      <a:pt x="509" y="1021"/>
                    </a:cubicBezTo>
                    <a:cubicBezTo>
                      <a:pt x="512" y="1024"/>
                      <a:pt x="512" y="1030"/>
                      <a:pt x="514" y="1026"/>
                    </a:cubicBezTo>
                    <a:cubicBezTo>
                      <a:pt x="515" y="1020"/>
                      <a:pt x="517" y="1020"/>
                      <a:pt x="521" y="1019"/>
                    </a:cubicBezTo>
                    <a:cubicBezTo>
                      <a:pt x="520" y="1017"/>
                      <a:pt x="519" y="1016"/>
                      <a:pt x="520" y="1015"/>
                    </a:cubicBezTo>
                    <a:cubicBezTo>
                      <a:pt x="520" y="1015"/>
                      <a:pt x="518" y="1005"/>
                      <a:pt x="518" y="1004"/>
                    </a:cubicBezTo>
                    <a:cubicBezTo>
                      <a:pt x="518" y="1002"/>
                      <a:pt x="521" y="999"/>
                      <a:pt x="523" y="999"/>
                    </a:cubicBezTo>
                    <a:cubicBezTo>
                      <a:pt x="520" y="991"/>
                      <a:pt x="520" y="991"/>
                      <a:pt x="520" y="991"/>
                    </a:cubicBezTo>
                    <a:cubicBezTo>
                      <a:pt x="520" y="991"/>
                      <a:pt x="525" y="986"/>
                      <a:pt x="527" y="985"/>
                    </a:cubicBezTo>
                    <a:cubicBezTo>
                      <a:pt x="527" y="974"/>
                      <a:pt x="527" y="974"/>
                      <a:pt x="527" y="974"/>
                    </a:cubicBezTo>
                    <a:cubicBezTo>
                      <a:pt x="519" y="974"/>
                      <a:pt x="512" y="971"/>
                      <a:pt x="512" y="964"/>
                    </a:cubicBezTo>
                    <a:cubicBezTo>
                      <a:pt x="512" y="960"/>
                      <a:pt x="519" y="958"/>
                      <a:pt x="522" y="958"/>
                    </a:cubicBezTo>
                    <a:cubicBezTo>
                      <a:pt x="522" y="954"/>
                      <a:pt x="520" y="951"/>
                      <a:pt x="520" y="947"/>
                    </a:cubicBezTo>
                    <a:cubicBezTo>
                      <a:pt x="520" y="939"/>
                      <a:pt x="516" y="923"/>
                      <a:pt x="516" y="923"/>
                    </a:cubicBezTo>
                    <a:cubicBezTo>
                      <a:pt x="521" y="923"/>
                      <a:pt x="527" y="927"/>
                      <a:pt x="531" y="927"/>
                    </a:cubicBezTo>
                    <a:cubicBezTo>
                      <a:pt x="534" y="927"/>
                      <a:pt x="534" y="922"/>
                      <a:pt x="534" y="920"/>
                    </a:cubicBezTo>
                    <a:cubicBezTo>
                      <a:pt x="534" y="920"/>
                      <a:pt x="531" y="912"/>
                      <a:pt x="531" y="911"/>
                    </a:cubicBezTo>
                    <a:cubicBezTo>
                      <a:pt x="531" y="906"/>
                      <a:pt x="538" y="906"/>
                      <a:pt x="540" y="906"/>
                    </a:cubicBezTo>
                    <a:cubicBezTo>
                      <a:pt x="558" y="908"/>
                      <a:pt x="563" y="900"/>
                      <a:pt x="563" y="888"/>
                    </a:cubicBezTo>
                    <a:cubicBezTo>
                      <a:pt x="563" y="886"/>
                      <a:pt x="559" y="880"/>
                      <a:pt x="559" y="878"/>
                    </a:cubicBezTo>
                    <a:cubicBezTo>
                      <a:pt x="556" y="878"/>
                      <a:pt x="547" y="872"/>
                      <a:pt x="548" y="868"/>
                    </a:cubicBezTo>
                    <a:cubicBezTo>
                      <a:pt x="549" y="867"/>
                      <a:pt x="549" y="867"/>
                      <a:pt x="549" y="867"/>
                    </a:cubicBezTo>
                    <a:cubicBezTo>
                      <a:pt x="557" y="870"/>
                      <a:pt x="557" y="870"/>
                      <a:pt x="557" y="870"/>
                    </a:cubicBezTo>
                    <a:cubicBezTo>
                      <a:pt x="559" y="875"/>
                      <a:pt x="566" y="875"/>
                      <a:pt x="571" y="874"/>
                    </a:cubicBezTo>
                    <a:cubicBezTo>
                      <a:pt x="578" y="872"/>
                      <a:pt x="579" y="870"/>
                      <a:pt x="580" y="864"/>
                    </a:cubicBezTo>
                    <a:cubicBezTo>
                      <a:pt x="581" y="861"/>
                      <a:pt x="585" y="856"/>
                      <a:pt x="586" y="856"/>
                    </a:cubicBezTo>
                    <a:cubicBezTo>
                      <a:pt x="586" y="856"/>
                      <a:pt x="591" y="846"/>
                      <a:pt x="594" y="842"/>
                    </a:cubicBezTo>
                    <a:cubicBezTo>
                      <a:pt x="596" y="836"/>
                      <a:pt x="597" y="835"/>
                      <a:pt x="599" y="828"/>
                    </a:cubicBezTo>
                    <a:cubicBezTo>
                      <a:pt x="600" y="823"/>
                      <a:pt x="607" y="822"/>
                      <a:pt x="607" y="816"/>
                    </a:cubicBezTo>
                    <a:cubicBezTo>
                      <a:pt x="607" y="810"/>
                      <a:pt x="603" y="803"/>
                      <a:pt x="603" y="800"/>
                    </a:cubicBezTo>
                    <a:cubicBezTo>
                      <a:pt x="603" y="791"/>
                      <a:pt x="619" y="778"/>
                      <a:pt x="626" y="778"/>
                    </a:cubicBezTo>
                    <a:cubicBezTo>
                      <a:pt x="629" y="778"/>
                      <a:pt x="641" y="771"/>
                      <a:pt x="643" y="771"/>
                    </a:cubicBezTo>
                    <a:cubicBezTo>
                      <a:pt x="650" y="771"/>
                      <a:pt x="654" y="756"/>
                      <a:pt x="654" y="756"/>
                    </a:cubicBezTo>
                    <a:cubicBezTo>
                      <a:pt x="658" y="750"/>
                      <a:pt x="661" y="745"/>
                      <a:pt x="661" y="735"/>
                    </a:cubicBezTo>
                    <a:cubicBezTo>
                      <a:pt x="661" y="730"/>
                      <a:pt x="665" y="729"/>
                      <a:pt x="665" y="724"/>
                    </a:cubicBezTo>
                    <a:cubicBezTo>
                      <a:pt x="665" y="719"/>
                      <a:pt x="662" y="698"/>
                      <a:pt x="662" y="693"/>
                    </a:cubicBezTo>
                    <a:cubicBezTo>
                      <a:pt x="662" y="689"/>
                      <a:pt x="669" y="686"/>
                      <a:pt x="671" y="685"/>
                    </a:cubicBezTo>
                    <a:cubicBezTo>
                      <a:pt x="671" y="665"/>
                      <a:pt x="690" y="668"/>
                      <a:pt x="690" y="645"/>
                    </a:cubicBezTo>
                    <a:cubicBezTo>
                      <a:pt x="690" y="639"/>
                      <a:pt x="687" y="629"/>
                      <a:pt x="686" y="626"/>
                    </a:cubicBezTo>
                    <a:cubicBezTo>
                      <a:pt x="683" y="618"/>
                      <a:pt x="678" y="625"/>
                      <a:pt x="676" y="6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4" name="Freeform 350"/>
              <p:cNvSpPr>
                <a:spLocks/>
              </p:cNvSpPr>
              <p:nvPr/>
            </p:nvSpPr>
            <p:spPr bwMode="auto">
              <a:xfrm>
                <a:off x="1546" y="717"/>
                <a:ext cx="293" cy="198"/>
              </a:xfrm>
              <a:custGeom>
                <a:avLst/>
                <a:gdLst>
                  <a:gd name="T0" fmla="*/ 77 w 124"/>
                  <a:gd name="T1" fmla="*/ 12 h 84"/>
                  <a:gd name="T2" fmla="*/ 52 w 124"/>
                  <a:gd name="T3" fmla="*/ 12 h 84"/>
                  <a:gd name="T4" fmla="*/ 51 w 124"/>
                  <a:gd name="T5" fmla="*/ 3 h 84"/>
                  <a:gd name="T6" fmla="*/ 30 w 124"/>
                  <a:gd name="T7" fmla="*/ 14 h 84"/>
                  <a:gd name="T8" fmla="*/ 22 w 124"/>
                  <a:gd name="T9" fmla="*/ 12 h 84"/>
                  <a:gd name="T10" fmla="*/ 26 w 124"/>
                  <a:gd name="T11" fmla="*/ 0 h 84"/>
                  <a:gd name="T12" fmla="*/ 4 w 124"/>
                  <a:gd name="T13" fmla="*/ 19 h 84"/>
                  <a:gd name="T14" fmla="*/ 10 w 124"/>
                  <a:gd name="T15" fmla="*/ 18 h 84"/>
                  <a:gd name="T16" fmla="*/ 0 w 124"/>
                  <a:gd name="T17" fmla="*/ 24 h 84"/>
                  <a:gd name="T18" fmla="*/ 11 w 124"/>
                  <a:gd name="T19" fmla="*/ 28 h 84"/>
                  <a:gd name="T20" fmla="*/ 41 w 124"/>
                  <a:gd name="T21" fmla="*/ 29 h 84"/>
                  <a:gd name="T22" fmla="*/ 51 w 124"/>
                  <a:gd name="T23" fmla="*/ 24 h 84"/>
                  <a:gd name="T24" fmla="*/ 70 w 124"/>
                  <a:gd name="T25" fmla="*/ 38 h 84"/>
                  <a:gd name="T26" fmla="*/ 64 w 124"/>
                  <a:gd name="T27" fmla="*/ 51 h 84"/>
                  <a:gd name="T28" fmla="*/ 73 w 124"/>
                  <a:gd name="T29" fmla="*/ 49 h 84"/>
                  <a:gd name="T30" fmla="*/ 84 w 124"/>
                  <a:gd name="T31" fmla="*/ 53 h 84"/>
                  <a:gd name="T32" fmla="*/ 69 w 124"/>
                  <a:gd name="T33" fmla="*/ 52 h 84"/>
                  <a:gd name="T34" fmla="*/ 56 w 124"/>
                  <a:gd name="T35" fmla="*/ 54 h 84"/>
                  <a:gd name="T36" fmla="*/ 43 w 124"/>
                  <a:gd name="T37" fmla="*/ 63 h 84"/>
                  <a:gd name="T38" fmla="*/ 58 w 124"/>
                  <a:gd name="T39" fmla="*/ 76 h 84"/>
                  <a:gd name="T40" fmla="*/ 84 w 124"/>
                  <a:gd name="T41" fmla="*/ 83 h 84"/>
                  <a:gd name="T42" fmla="*/ 78 w 124"/>
                  <a:gd name="T43" fmla="*/ 72 h 84"/>
                  <a:gd name="T44" fmla="*/ 96 w 124"/>
                  <a:gd name="T45" fmla="*/ 76 h 84"/>
                  <a:gd name="T46" fmla="*/ 86 w 124"/>
                  <a:gd name="T47" fmla="*/ 58 h 84"/>
                  <a:gd name="T48" fmla="*/ 90 w 124"/>
                  <a:gd name="T49" fmla="*/ 56 h 84"/>
                  <a:gd name="T50" fmla="*/ 97 w 124"/>
                  <a:gd name="T51" fmla="*/ 53 h 84"/>
                  <a:gd name="T52" fmla="*/ 103 w 124"/>
                  <a:gd name="T53" fmla="*/ 57 h 84"/>
                  <a:gd name="T54" fmla="*/ 105 w 124"/>
                  <a:gd name="T55" fmla="*/ 63 h 84"/>
                  <a:gd name="T56" fmla="*/ 124 w 124"/>
                  <a:gd name="T57" fmla="*/ 49 h 84"/>
                  <a:gd name="T58" fmla="*/ 109 w 124"/>
                  <a:gd name="T59" fmla="*/ 46 h 84"/>
                  <a:gd name="T60" fmla="*/ 95 w 124"/>
                  <a:gd name="T61" fmla="*/ 35 h 84"/>
                  <a:gd name="T62" fmla="*/ 105 w 124"/>
                  <a:gd name="T63" fmla="*/ 28 h 84"/>
                  <a:gd name="T64" fmla="*/ 94 w 124"/>
                  <a:gd name="T65" fmla="*/ 24 h 84"/>
                  <a:gd name="T66" fmla="*/ 91 w 124"/>
                  <a:gd name="T67" fmla="*/ 2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 h="84">
                    <a:moveTo>
                      <a:pt x="92" y="17"/>
                    </a:moveTo>
                    <a:cubicBezTo>
                      <a:pt x="86" y="17"/>
                      <a:pt x="84" y="12"/>
                      <a:pt x="77" y="12"/>
                    </a:cubicBezTo>
                    <a:cubicBezTo>
                      <a:pt x="75" y="12"/>
                      <a:pt x="71" y="12"/>
                      <a:pt x="68" y="12"/>
                    </a:cubicBezTo>
                    <a:cubicBezTo>
                      <a:pt x="64" y="12"/>
                      <a:pt x="59" y="12"/>
                      <a:pt x="52" y="12"/>
                    </a:cubicBezTo>
                    <a:cubicBezTo>
                      <a:pt x="52" y="10"/>
                      <a:pt x="53" y="10"/>
                      <a:pt x="55" y="7"/>
                    </a:cubicBezTo>
                    <a:cubicBezTo>
                      <a:pt x="55" y="7"/>
                      <a:pt x="53" y="3"/>
                      <a:pt x="51" y="3"/>
                    </a:cubicBezTo>
                    <a:cubicBezTo>
                      <a:pt x="43" y="3"/>
                      <a:pt x="38" y="8"/>
                      <a:pt x="30" y="11"/>
                    </a:cubicBezTo>
                    <a:cubicBezTo>
                      <a:pt x="30" y="12"/>
                      <a:pt x="30" y="12"/>
                      <a:pt x="30" y="14"/>
                    </a:cubicBezTo>
                    <a:cubicBezTo>
                      <a:pt x="27" y="15"/>
                      <a:pt x="25" y="16"/>
                      <a:pt x="22" y="16"/>
                    </a:cubicBezTo>
                    <a:cubicBezTo>
                      <a:pt x="22" y="14"/>
                      <a:pt x="22" y="13"/>
                      <a:pt x="22" y="12"/>
                    </a:cubicBezTo>
                    <a:cubicBezTo>
                      <a:pt x="22" y="6"/>
                      <a:pt x="31" y="6"/>
                      <a:pt x="32" y="0"/>
                    </a:cubicBezTo>
                    <a:cubicBezTo>
                      <a:pt x="26" y="0"/>
                      <a:pt x="26" y="0"/>
                      <a:pt x="26" y="0"/>
                    </a:cubicBezTo>
                    <a:cubicBezTo>
                      <a:pt x="19" y="4"/>
                      <a:pt x="2" y="9"/>
                      <a:pt x="2" y="17"/>
                    </a:cubicBezTo>
                    <a:cubicBezTo>
                      <a:pt x="2" y="18"/>
                      <a:pt x="3" y="18"/>
                      <a:pt x="4" y="19"/>
                    </a:cubicBezTo>
                    <a:cubicBezTo>
                      <a:pt x="9" y="19"/>
                      <a:pt x="9" y="19"/>
                      <a:pt x="9" y="19"/>
                    </a:cubicBezTo>
                    <a:cubicBezTo>
                      <a:pt x="10" y="18"/>
                      <a:pt x="10" y="18"/>
                      <a:pt x="10" y="18"/>
                    </a:cubicBezTo>
                    <a:cubicBezTo>
                      <a:pt x="10" y="20"/>
                      <a:pt x="10" y="21"/>
                      <a:pt x="10" y="23"/>
                    </a:cubicBezTo>
                    <a:cubicBezTo>
                      <a:pt x="9" y="21"/>
                      <a:pt x="2" y="21"/>
                      <a:pt x="0" y="24"/>
                    </a:cubicBezTo>
                    <a:cubicBezTo>
                      <a:pt x="2" y="27"/>
                      <a:pt x="5" y="25"/>
                      <a:pt x="9" y="24"/>
                    </a:cubicBezTo>
                    <a:cubicBezTo>
                      <a:pt x="9" y="26"/>
                      <a:pt x="10" y="28"/>
                      <a:pt x="11" y="28"/>
                    </a:cubicBezTo>
                    <a:cubicBezTo>
                      <a:pt x="14" y="28"/>
                      <a:pt x="15" y="24"/>
                      <a:pt x="19" y="24"/>
                    </a:cubicBezTo>
                    <a:cubicBezTo>
                      <a:pt x="27" y="24"/>
                      <a:pt x="34" y="26"/>
                      <a:pt x="41" y="29"/>
                    </a:cubicBezTo>
                    <a:cubicBezTo>
                      <a:pt x="46" y="29"/>
                      <a:pt x="46" y="29"/>
                      <a:pt x="46" y="29"/>
                    </a:cubicBezTo>
                    <a:cubicBezTo>
                      <a:pt x="46" y="27"/>
                      <a:pt x="48" y="24"/>
                      <a:pt x="51" y="24"/>
                    </a:cubicBezTo>
                    <a:cubicBezTo>
                      <a:pt x="54" y="24"/>
                      <a:pt x="54" y="30"/>
                      <a:pt x="58" y="28"/>
                    </a:cubicBezTo>
                    <a:cubicBezTo>
                      <a:pt x="59" y="32"/>
                      <a:pt x="63" y="38"/>
                      <a:pt x="70" y="38"/>
                    </a:cubicBezTo>
                    <a:cubicBezTo>
                      <a:pt x="69" y="39"/>
                      <a:pt x="70" y="41"/>
                      <a:pt x="70" y="42"/>
                    </a:cubicBezTo>
                    <a:cubicBezTo>
                      <a:pt x="70" y="46"/>
                      <a:pt x="65" y="47"/>
                      <a:pt x="64" y="51"/>
                    </a:cubicBezTo>
                    <a:cubicBezTo>
                      <a:pt x="65" y="51"/>
                      <a:pt x="66" y="51"/>
                      <a:pt x="67" y="51"/>
                    </a:cubicBezTo>
                    <a:cubicBezTo>
                      <a:pt x="69" y="51"/>
                      <a:pt x="70" y="50"/>
                      <a:pt x="73" y="49"/>
                    </a:cubicBezTo>
                    <a:cubicBezTo>
                      <a:pt x="84" y="52"/>
                      <a:pt x="84" y="52"/>
                      <a:pt x="84" y="52"/>
                    </a:cubicBezTo>
                    <a:cubicBezTo>
                      <a:pt x="84" y="53"/>
                      <a:pt x="84" y="53"/>
                      <a:pt x="84" y="53"/>
                    </a:cubicBezTo>
                    <a:cubicBezTo>
                      <a:pt x="83" y="55"/>
                      <a:pt x="81" y="56"/>
                      <a:pt x="77" y="56"/>
                    </a:cubicBezTo>
                    <a:cubicBezTo>
                      <a:pt x="73" y="56"/>
                      <a:pt x="70" y="57"/>
                      <a:pt x="69" y="52"/>
                    </a:cubicBezTo>
                    <a:cubicBezTo>
                      <a:pt x="64" y="52"/>
                      <a:pt x="64" y="52"/>
                      <a:pt x="64" y="52"/>
                    </a:cubicBezTo>
                    <a:cubicBezTo>
                      <a:pt x="63" y="52"/>
                      <a:pt x="61" y="54"/>
                      <a:pt x="56" y="54"/>
                    </a:cubicBezTo>
                    <a:cubicBezTo>
                      <a:pt x="56" y="56"/>
                      <a:pt x="55" y="57"/>
                      <a:pt x="55" y="60"/>
                    </a:cubicBezTo>
                    <a:cubicBezTo>
                      <a:pt x="54" y="60"/>
                      <a:pt x="43" y="61"/>
                      <a:pt x="43" y="63"/>
                    </a:cubicBezTo>
                    <a:cubicBezTo>
                      <a:pt x="43" y="66"/>
                      <a:pt x="49" y="66"/>
                      <a:pt x="52" y="68"/>
                    </a:cubicBezTo>
                    <a:cubicBezTo>
                      <a:pt x="54" y="69"/>
                      <a:pt x="57" y="72"/>
                      <a:pt x="58" y="76"/>
                    </a:cubicBezTo>
                    <a:cubicBezTo>
                      <a:pt x="59" y="80"/>
                      <a:pt x="75" y="84"/>
                      <a:pt x="80" y="84"/>
                    </a:cubicBezTo>
                    <a:cubicBezTo>
                      <a:pt x="81" y="84"/>
                      <a:pt x="83" y="84"/>
                      <a:pt x="84" y="83"/>
                    </a:cubicBezTo>
                    <a:cubicBezTo>
                      <a:pt x="83" y="78"/>
                      <a:pt x="76" y="79"/>
                      <a:pt x="75" y="72"/>
                    </a:cubicBezTo>
                    <a:cubicBezTo>
                      <a:pt x="78" y="72"/>
                      <a:pt x="78" y="72"/>
                      <a:pt x="78" y="72"/>
                    </a:cubicBezTo>
                    <a:cubicBezTo>
                      <a:pt x="80" y="76"/>
                      <a:pt x="84" y="78"/>
                      <a:pt x="89" y="78"/>
                    </a:cubicBezTo>
                    <a:cubicBezTo>
                      <a:pt x="92" y="78"/>
                      <a:pt x="93" y="76"/>
                      <a:pt x="96" y="76"/>
                    </a:cubicBezTo>
                    <a:cubicBezTo>
                      <a:pt x="96" y="74"/>
                      <a:pt x="96" y="73"/>
                      <a:pt x="96" y="71"/>
                    </a:cubicBezTo>
                    <a:cubicBezTo>
                      <a:pt x="96" y="70"/>
                      <a:pt x="88" y="58"/>
                      <a:pt x="86" y="58"/>
                    </a:cubicBezTo>
                    <a:cubicBezTo>
                      <a:pt x="86" y="56"/>
                      <a:pt x="86" y="56"/>
                      <a:pt x="86" y="56"/>
                    </a:cubicBezTo>
                    <a:cubicBezTo>
                      <a:pt x="90" y="56"/>
                      <a:pt x="90" y="56"/>
                      <a:pt x="90" y="56"/>
                    </a:cubicBezTo>
                    <a:cubicBezTo>
                      <a:pt x="90" y="53"/>
                      <a:pt x="91" y="51"/>
                      <a:pt x="92" y="51"/>
                    </a:cubicBezTo>
                    <a:cubicBezTo>
                      <a:pt x="95" y="51"/>
                      <a:pt x="95" y="53"/>
                      <a:pt x="97" y="53"/>
                    </a:cubicBezTo>
                    <a:cubicBezTo>
                      <a:pt x="99" y="53"/>
                      <a:pt x="100" y="53"/>
                      <a:pt x="103" y="53"/>
                    </a:cubicBezTo>
                    <a:cubicBezTo>
                      <a:pt x="103" y="55"/>
                      <a:pt x="103" y="56"/>
                      <a:pt x="103" y="57"/>
                    </a:cubicBezTo>
                    <a:cubicBezTo>
                      <a:pt x="102" y="57"/>
                      <a:pt x="101" y="57"/>
                      <a:pt x="100" y="57"/>
                    </a:cubicBezTo>
                    <a:cubicBezTo>
                      <a:pt x="100" y="58"/>
                      <a:pt x="104" y="63"/>
                      <a:pt x="105" y="63"/>
                    </a:cubicBezTo>
                    <a:cubicBezTo>
                      <a:pt x="108" y="63"/>
                      <a:pt x="107" y="58"/>
                      <a:pt x="110" y="58"/>
                    </a:cubicBezTo>
                    <a:cubicBezTo>
                      <a:pt x="116" y="58"/>
                      <a:pt x="118" y="52"/>
                      <a:pt x="124" y="49"/>
                    </a:cubicBezTo>
                    <a:cubicBezTo>
                      <a:pt x="122" y="49"/>
                      <a:pt x="120" y="48"/>
                      <a:pt x="119" y="46"/>
                    </a:cubicBezTo>
                    <a:cubicBezTo>
                      <a:pt x="117" y="47"/>
                      <a:pt x="112" y="47"/>
                      <a:pt x="109" y="46"/>
                    </a:cubicBezTo>
                    <a:cubicBezTo>
                      <a:pt x="110" y="45"/>
                      <a:pt x="111" y="43"/>
                      <a:pt x="111" y="41"/>
                    </a:cubicBezTo>
                    <a:cubicBezTo>
                      <a:pt x="104" y="41"/>
                      <a:pt x="100" y="39"/>
                      <a:pt x="95" y="35"/>
                    </a:cubicBezTo>
                    <a:cubicBezTo>
                      <a:pt x="95" y="35"/>
                      <a:pt x="104" y="35"/>
                      <a:pt x="104" y="34"/>
                    </a:cubicBezTo>
                    <a:cubicBezTo>
                      <a:pt x="105" y="28"/>
                      <a:pt x="105" y="28"/>
                      <a:pt x="105" y="28"/>
                    </a:cubicBezTo>
                    <a:cubicBezTo>
                      <a:pt x="106" y="26"/>
                      <a:pt x="96" y="27"/>
                      <a:pt x="96" y="24"/>
                    </a:cubicBezTo>
                    <a:cubicBezTo>
                      <a:pt x="94" y="24"/>
                      <a:pt x="94" y="24"/>
                      <a:pt x="94" y="24"/>
                    </a:cubicBezTo>
                    <a:cubicBezTo>
                      <a:pt x="92" y="24"/>
                      <a:pt x="88" y="25"/>
                      <a:pt x="86" y="27"/>
                    </a:cubicBezTo>
                    <a:cubicBezTo>
                      <a:pt x="91" y="22"/>
                      <a:pt x="91" y="22"/>
                      <a:pt x="91" y="22"/>
                    </a:cubicBezTo>
                    <a:cubicBezTo>
                      <a:pt x="92" y="19"/>
                      <a:pt x="88" y="20"/>
                      <a:pt x="92" y="1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5" name="Freeform 351"/>
              <p:cNvSpPr>
                <a:spLocks/>
              </p:cNvSpPr>
              <p:nvPr/>
            </p:nvSpPr>
            <p:spPr bwMode="auto">
              <a:xfrm>
                <a:off x="4737" y="2814"/>
                <a:ext cx="5" cy="5"/>
              </a:xfrm>
              <a:custGeom>
                <a:avLst/>
                <a:gdLst>
                  <a:gd name="T0" fmla="*/ 0 w 2"/>
                  <a:gd name="T1" fmla="*/ 2 h 2"/>
                  <a:gd name="T2" fmla="*/ 2 w 2"/>
                  <a:gd name="T3" fmla="*/ 0 h 2"/>
                  <a:gd name="T4" fmla="*/ 1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1" y="1"/>
                      <a:pt x="1" y="1"/>
                      <a:pt x="2" y="0"/>
                    </a:cubicBezTo>
                    <a:cubicBezTo>
                      <a:pt x="1" y="0"/>
                      <a:pt x="1" y="0"/>
                      <a:pt x="1" y="0"/>
                    </a:cubicBez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6" name="Freeform 352"/>
              <p:cNvSpPr>
                <a:spLocks/>
              </p:cNvSpPr>
              <p:nvPr/>
            </p:nvSpPr>
            <p:spPr bwMode="auto">
              <a:xfrm>
                <a:off x="4383" y="2316"/>
                <a:ext cx="661" cy="567"/>
              </a:xfrm>
              <a:custGeom>
                <a:avLst/>
                <a:gdLst>
                  <a:gd name="T0" fmla="*/ 268 w 280"/>
                  <a:gd name="T1" fmla="*/ 107 h 240"/>
                  <a:gd name="T2" fmla="*/ 264 w 280"/>
                  <a:gd name="T3" fmla="*/ 102 h 240"/>
                  <a:gd name="T4" fmla="*/ 248 w 280"/>
                  <a:gd name="T5" fmla="*/ 73 h 240"/>
                  <a:gd name="T6" fmla="*/ 240 w 280"/>
                  <a:gd name="T7" fmla="*/ 34 h 240"/>
                  <a:gd name="T8" fmla="*/ 234 w 280"/>
                  <a:gd name="T9" fmla="*/ 11 h 240"/>
                  <a:gd name="T10" fmla="*/ 221 w 280"/>
                  <a:gd name="T11" fmla="*/ 33 h 240"/>
                  <a:gd name="T12" fmla="*/ 196 w 280"/>
                  <a:gd name="T13" fmla="*/ 53 h 240"/>
                  <a:gd name="T14" fmla="*/ 182 w 280"/>
                  <a:gd name="T15" fmla="*/ 47 h 240"/>
                  <a:gd name="T16" fmla="*/ 188 w 280"/>
                  <a:gd name="T17" fmla="*/ 18 h 240"/>
                  <a:gd name="T18" fmla="*/ 182 w 280"/>
                  <a:gd name="T19" fmla="*/ 15 h 240"/>
                  <a:gd name="T20" fmla="*/ 162 w 280"/>
                  <a:gd name="T21" fmla="*/ 5 h 240"/>
                  <a:gd name="T22" fmla="*/ 160 w 280"/>
                  <a:gd name="T23" fmla="*/ 14 h 240"/>
                  <a:gd name="T24" fmla="*/ 137 w 280"/>
                  <a:gd name="T25" fmla="*/ 34 h 240"/>
                  <a:gd name="T26" fmla="*/ 131 w 280"/>
                  <a:gd name="T27" fmla="*/ 39 h 240"/>
                  <a:gd name="T28" fmla="*/ 122 w 280"/>
                  <a:gd name="T29" fmla="*/ 29 h 240"/>
                  <a:gd name="T30" fmla="*/ 110 w 280"/>
                  <a:gd name="T31" fmla="*/ 35 h 240"/>
                  <a:gd name="T32" fmla="*/ 101 w 280"/>
                  <a:gd name="T33" fmla="*/ 43 h 240"/>
                  <a:gd name="T34" fmla="*/ 95 w 280"/>
                  <a:gd name="T35" fmla="*/ 52 h 240"/>
                  <a:gd name="T36" fmla="*/ 92 w 280"/>
                  <a:gd name="T37" fmla="*/ 62 h 240"/>
                  <a:gd name="T38" fmla="*/ 82 w 280"/>
                  <a:gd name="T39" fmla="*/ 61 h 240"/>
                  <a:gd name="T40" fmla="*/ 71 w 280"/>
                  <a:gd name="T41" fmla="*/ 80 h 240"/>
                  <a:gd name="T42" fmla="*/ 41 w 280"/>
                  <a:gd name="T43" fmla="*/ 87 h 240"/>
                  <a:gd name="T44" fmla="*/ 21 w 280"/>
                  <a:gd name="T45" fmla="*/ 104 h 240"/>
                  <a:gd name="T46" fmla="*/ 17 w 280"/>
                  <a:gd name="T47" fmla="*/ 113 h 240"/>
                  <a:gd name="T48" fmla="*/ 16 w 280"/>
                  <a:gd name="T49" fmla="*/ 129 h 240"/>
                  <a:gd name="T50" fmla="*/ 6 w 280"/>
                  <a:gd name="T51" fmla="*/ 128 h 240"/>
                  <a:gd name="T52" fmla="*/ 13 w 280"/>
                  <a:gd name="T53" fmla="*/ 162 h 240"/>
                  <a:gd name="T54" fmla="*/ 13 w 280"/>
                  <a:gd name="T55" fmla="*/ 179 h 240"/>
                  <a:gd name="T56" fmla="*/ 0 w 280"/>
                  <a:gd name="T57" fmla="*/ 198 h 240"/>
                  <a:gd name="T58" fmla="*/ 37 w 280"/>
                  <a:gd name="T59" fmla="*/ 199 h 240"/>
                  <a:gd name="T60" fmla="*/ 64 w 280"/>
                  <a:gd name="T61" fmla="*/ 191 h 240"/>
                  <a:gd name="T62" fmla="*/ 101 w 280"/>
                  <a:gd name="T63" fmla="*/ 180 h 240"/>
                  <a:gd name="T64" fmla="*/ 115 w 280"/>
                  <a:gd name="T65" fmla="*/ 177 h 240"/>
                  <a:gd name="T66" fmla="*/ 135 w 280"/>
                  <a:gd name="T67" fmla="*/ 191 h 240"/>
                  <a:gd name="T68" fmla="*/ 152 w 280"/>
                  <a:gd name="T69" fmla="*/ 194 h 240"/>
                  <a:gd name="T70" fmla="*/ 146 w 280"/>
                  <a:gd name="T71" fmla="*/ 209 h 240"/>
                  <a:gd name="T72" fmla="*/ 154 w 280"/>
                  <a:gd name="T73" fmla="*/ 208 h 240"/>
                  <a:gd name="T74" fmla="*/ 156 w 280"/>
                  <a:gd name="T75" fmla="*/ 214 h 240"/>
                  <a:gd name="T76" fmla="*/ 153 w 280"/>
                  <a:gd name="T77" fmla="*/ 228 h 240"/>
                  <a:gd name="T78" fmla="*/ 171 w 280"/>
                  <a:gd name="T79" fmla="*/ 240 h 240"/>
                  <a:gd name="T80" fmla="*/ 188 w 280"/>
                  <a:gd name="T81" fmla="*/ 238 h 240"/>
                  <a:gd name="T82" fmla="*/ 207 w 280"/>
                  <a:gd name="T83" fmla="*/ 232 h 240"/>
                  <a:gd name="T84" fmla="*/ 219 w 280"/>
                  <a:gd name="T85" fmla="*/ 225 h 240"/>
                  <a:gd name="T86" fmla="*/ 244 w 280"/>
                  <a:gd name="T87" fmla="*/ 191 h 240"/>
                  <a:gd name="T88" fmla="*/ 277 w 280"/>
                  <a:gd name="T89" fmla="*/ 1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0" h="240">
                    <a:moveTo>
                      <a:pt x="280" y="127"/>
                    </a:moveTo>
                    <a:cubicBezTo>
                      <a:pt x="276" y="120"/>
                      <a:pt x="270" y="114"/>
                      <a:pt x="268" y="107"/>
                    </a:cubicBezTo>
                    <a:cubicBezTo>
                      <a:pt x="270" y="106"/>
                      <a:pt x="271" y="106"/>
                      <a:pt x="272" y="103"/>
                    </a:cubicBezTo>
                    <a:cubicBezTo>
                      <a:pt x="270" y="103"/>
                      <a:pt x="264" y="102"/>
                      <a:pt x="264" y="102"/>
                    </a:cubicBezTo>
                    <a:cubicBezTo>
                      <a:pt x="263" y="99"/>
                      <a:pt x="258" y="84"/>
                      <a:pt x="258" y="81"/>
                    </a:cubicBezTo>
                    <a:cubicBezTo>
                      <a:pt x="256" y="81"/>
                      <a:pt x="248" y="75"/>
                      <a:pt x="248" y="73"/>
                    </a:cubicBezTo>
                    <a:cubicBezTo>
                      <a:pt x="248" y="60"/>
                      <a:pt x="244" y="50"/>
                      <a:pt x="244" y="36"/>
                    </a:cubicBezTo>
                    <a:cubicBezTo>
                      <a:pt x="243" y="36"/>
                      <a:pt x="240" y="35"/>
                      <a:pt x="240" y="34"/>
                    </a:cubicBezTo>
                    <a:cubicBezTo>
                      <a:pt x="238" y="34"/>
                      <a:pt x="234" y="30"/>
                      <a:pt x="234" y="27"/>
                    </a:cubicBezTo>
                    <a:cubicBezTo>
                      <a:pt x="234" y="24"/>
                      <a:pt x="234" y="15"/>
                      <a:pt x="234" y="11"/>
                    </a:cubicBezTo>
                    <a:cubicBezTo>
                      <a:pt x="234" y="11"/>
                      <a:pt x="231" y="4"/>
                      <a:pt x="230" y="0"/>
                    </a:cubicBezTo>
                    <a:cubicBezTo>
                      <a:pt x="230" y="13"/>
                      <a:pt x="221" y="19"/>
                      <a:pt x="221" y="33"/>
                    </a:cubicBezTo>
                    <a:cubicBezTo>
                      <a:pt x="221" y="42"/>
                      <a:pt x="214" y="63"/>
                      <a:pt x="207" y="63"/>
                    </a:cubicBezTo>
                    <a:cubicBezTo>
                      <a:pt x="202" y="63"/>
                      <a:pt x="201" y="56"/>
                      <a:pt x="196" y="53"/>
                    </a:cubicBezTo>
                    <a:cubicBezTo>
                      <a:pt x="192" y="52"/>
                      <a:pt x="191" y="48"/>
                      <a:pt x="187" y="47"/>
                    </a:cubicBezTo>
                    <a:cubicBezTo>
                      <a:pt x="186" y="47"/>
                      <a:pt x="183" y="48"/>
                      <a:pt x="182" y="47"/>
                    </a:cubicBezTo>
                    <a:cubicBezTo>
                      <a:pt x="179" y="43"/>
                      <a:pt x="181" y="41"/>
                      <a:pt x="176" y="38"/>
                    </a:cubicBezTo>
                    <a:cubicBezTo>
                      <a:pt x="178" y="36"/>
                      <a:pt x="188" y="22"/>
                      <a:pt x="188" y="18"/>
                    </a:cubicBezTo>
                    <a:cubicBezTo>
                      <a:pt x="188" y="18"/>
                      <a:pt x="187" y="16"/>
                      <a:pt x="186" y="16"/>
                    </a:cubicBezTo>
                    <a:cubicBezTo>
                      <a:pt x="184" y="16"/>
                      <a:pt x="183" y="15"/>
                      <a:pt x="182" y="15"/>
                    </a:cubicBezTo>
                    <a:cubicBezTo>
                      <a:pt x="181" y="15"/>
                      <a:pt x="179" y="15"/>
                      <a:pt x="178" y="15"/>
                    </a:cubicBezTo>
                    <a:cubicBezTo>
                      <a:pt x="170" y="15"/>
                      <a:pt x="165" y="12"/>
                      <a:pt x="162" y="5"/>
                    </a:cubicBezTo>
                    <a:cubicBezTo>
                      <a:pt x="161" y="6"/>
                      <a:pt x="158" y="6"/>
                      <a:pt x="156" y="6"/>
                    </a:cubicBezTo>
                    <a:cubicBezTo>
                      <a:pt x="155" y="10"/>
                      <a:pt x="158" y="10"/>
                      <a:pt x="160" y="14"/>
                    </a:cubicBezTo>
                    <a:cubicBezTo>
                      <a:pt x="158" y="20"/>
                      <a:pt x="150" y="14"/>
                      <a:pt x="142" y="23"/>
                    </a:cubicBezTo>
                    <a:cubicBezTo>
                      <a:pt x="142" y="27"/>
                      <a:pt x="137" y="29"/>
                      <a:pt x="137" y="34"/>
                    </a:cubicBezTo>
                    <a:cubicBezTo>
                      <a:pt x="137" y="38"/>
                      <a:pt x="137" y="39"/>
                      <a:pt x="134" y="39"/>
                    </a:cubicBezTo>
                    <a:cubicBezTo>
                      <a:pt x="133" y="39"/>
                      <a:pt x="132" y="40"/>
                      <a:pt x="131" y="39"/>
                    </a:cubicBezTo>
                    <a:cubicBezTo>
                      <a:pt x="130" y="39"/>
                      <a:pt x="129" y="41"/>
                      <a:pt x="129" y="41"/>
                    </a:cubicBezTo>
                    <a:cubicBezTo>
                      <a:pt x="125" y="41"/>
                      <a:pt x="126" y="31"/>
                      <a:pt x="122" y="29"/>
                    </a:cubicBezTo>
                    <a:cubicBezTo>
                      <a:pt x="119" y="29"/>
                      <a:pt x="117" y="30"/>
                      <a:pt x="114" y="29"/>
                    </a:cubicBezTo>
                    <a:cubicBezTo>
                      <a:pt x="113" y="30"/>
                      <a:pt x="114" y="37"/>
                      <a:pt x="110" y="35"/>
                    </a:cubicBezTo>
                    <a:cubicBezTo>
                      <a:pt x="108" y="39"/>
                      <a:pt x="108" y="39"/>
                      <a:pt x="105" y="44"/>
                    </a:cubicBezTo>
                    <a:cubicBezTo>
                      <a:pt x="104" y="44"/>
                      <a:pt x="105" y="44"/>
                      <a:pt x="101" y="43"/>
                    </a:cubicBezTo>
                    <a:cubicBezTo>
                      <a:pt x="101" y="46"/>
                      <a:pt x="100" y="47"/>
                      <a:pt x="101" y="52"/>
                    </a:cubicBezTo>
                    <a:cubicBezTo>
                      <a:pt x="95" y="52"/>
                      <a:pt x="95" y="52"/>
                      <a:pt x="95" y="52"/>
                    </a:cubicBezTo>
                    <a:cubicBezTo>
                      <a:pt x="95" y="51"/>
                      <a:pt x="95" y="51"/>
                      <a:pt x="95" y="51"/>
                    </a:cubicBezTo>
                    <a:cubicBezTo>
                      <a:pt x="93" y="52"/>
                      <a:pt x="93" y="59"/>
                      <a:pt x="92" y="62"/>
                    </a:cubicBezTo>
                    <a:cubicBezTo>
                      <a:pt x="92" y="60"/>
                      <a:pt x="89" y="58"/>
                      <a:pt x="89" y="53"/>
                    </a:cubicBezTo>
                    <a:cubicBezTo>
                      <a:pt x="85" y="56"/>
                      <a:pt x="86" y="58"/>
                      <a:pt x="82" y="61"/>
                    </a:cubicBezTo>
                    <a:cubicBezTo>
                      <a:pt x="82" y="62"/>
                      <a:pt x="83" y="64"/>
                      <a:pt x="84" y="64"/>
                    </a:cubicBezTo>
                    <a:cubicBezTo>
                      <a:pt x="82" y="68"/>
                      <a:pt x="75" y="78"/>
                      <a:pt x="71" y="80"/>
                    </a:cubicBezTo>
                    <a:cubicBezTo>
                      <a:pt x="68" y="81"/>
                      <a:pt x="63" y="81"/>
                      <a:pt x="60" y="81"/>
                    </a:cubicBezTo>
                    <a:cubicBezTo>
                      <a:pt x="53" y="81"/>
                      <a:pt x="45" y="88"/>
                      <a:pt x="41" y="87"/>
                    </a:cubicBezTo>
                    <a:cubicBezTo>
                      <a:pt x="38" y="93"/>
                      <a:pt x="31" y="91"/>
                      <a:pt x="27" y="96"/>
                    </a:cubicBezTo>
                    <a:cubicBezTo>
                      <a:pt x="25" y="99"/>
                      <a:pt x="25" y="102"/>
                      <a:pt x="21" y="104"/>
                    </a:cubicBezTo>
                    <a:cubicBezTo>
                      <a:pt x="20" y="103"/>
                      <a:pt x="19" y="103"/>
                      <a:pt x="18" y="99"/>
                    </a:cubicBezTo>
                    <a:cubicBezTo>
                      <a:pt x="18" y="104"/>
                      <a:pt x="17" y="111"/>
                      <a:pt x="17" y="113"/>
                    </a:cubicBezTo>
                    <a:cubicBezTo>
                      <a:pt x="15" y="113"/>
                      <a:pt x="12" y="116"/>
                      <a:pt x="12" y="120"/>
                    </a:cubicBezTo>
                    <a:cubicBezTo>
                      <a:pt x="12" y="123"/>
                      <a:pt x="16" y="125"/>
                      <a:pt x="16" y="129"/>
                    </a:cubicBezTo>
                    <a:cubicBezTo>
                      <a:pt x="16" y="132"/>
                      <a:pt x="14" y="133"/>
                      <a:pt x="13" y="135"/>
                    </a:cubicBezTo>
                    <a:cubicBezTo>
                      <a:pt x="11" y="135"/>
                      <a:pt x="7" y="131"/>
                      <a:pt x="6" y="128"/>
                    </a:cubicBezTo>
                    <a:cubicBezTo>
                      <a:pt x="6" y="133"/>
                      <a:pt x="6" y="133"/>
                      <a:pt x="6" y="133"/>
                    </a:cubicBezTo>
                    <a:cubicBezTo>
                      <a:pt x="7" y="140"/>
                      <a:pt x="13" y="151"/>
                      <a:pt x="13" y="162"/>
                    </a:cubicBezTo>
                    <a:cubicBezTo>
                      <a:pt x="13" y="166"/>
                      <a:pt x="9" y="165"/>
                      <a:pt x="9" y="170"/>
                    </a:cubicBezTo>
                    <a:cubicBezTo>
                      <a:pt x="9" y="174"/>
                      <a:pt x="13" y="174"/>
                      <a:pt x="13" y="179"/>
                    </a:cubicBezTo>
                    <a:cubicBezTo>
                      <a:pt x="13" y="185"/>
                      <a:pt x="10" y="194"/>
                      <a:pt x="6" y="195"/>
                    </a:cubicBezTo>
                    <a:cubicBezTo>
                      <a:pt x="4" y="196"/>
                      <a:pt x="0" y="195"/>
                      <a:pt x="0" y="198"/>
                    </a:cubicBezTo>
                    <a:cubicBezTo>
                      <a:pt x="0" y="204"/>
                      <a:pt x="6" y="207"/>
                      <a:pt x="13" y="207"/>
                    </a:cubicBezTo>
                    <a:cubicBezTo>
                      <a:pt x="26" y="207"/>
                      <a:pt x="26" y="202"/>
                      <a:pt x="37" y="199"/>
                    </a:cubicBezTo>
                    <a:cubicBezTo>
                      <a:pt x="56" y="199"/>
                      <a:pt x="56" y="199"/>
                      <a:pt x="56" y="199"/>
                    </a:cubicBezTo>
                    <a:cubicBezTo>
                      <a:pt x="60" y="199"/>
                      <a:pt x="61" y="195"/>
                      <a:pt x="64" y="191"/>
                    </a:cubicBezTo>
                    <a:cubicBezTo>
                      <a:pt x="67" y="190"/>
                      <a:pt x="77" y="185"/>
                      <a:pt x="80" y="185"/>
                    </a:cubicBezTo>
                    <a:cubicBezTo>
                      <a:pt x="88" y="182"/>
                      <a:pt x="92" y="185"/>
                      <a:pt x="101" y="180"/>
                    </a:cubicBezTo>
                    <a:cubicBezTo>
                      <a:pt x="111" y="180"/>
                      <a:pt x="111" y="180"/>
                      <a:pt x="111" y="180"/>
                    </a:cubicBezTo>
                    <a:cubicBezTo>
                      <a:pt x="112" y="179"/>
                      <a:pt x="113" y="177"/>
                      <a:pt x="115" y="177"/>
                    </a:cubicBezTo>
                    <a:cubicBezTo>
                      <a:pt x="121" y="177"/>
                      <a:pt x="129" y="182"/>
                      <a:pt x="132" y="186"/>
                    </a:cubicBezTo>
                    <a:cubicBezTo>
                      <a:pt x="131" y="190"/>
                      <a:pt x="132" y="191"/>
                      <a:pt x="135" y="191"/>
                    </a:cubicBezTo>
                    <a:cubicBezTo>
                      <a:pt x="135" y="207"/>
                      <a:pt x="135" y="207"/>
                      <a:pt x="135" y="207"/>
                    </a:cubicBezTo>
                    <a:cubicBezTo>
                      <a:pt x="136" y="207"/>
                      <a:pt x="150" y="196"/>
                      <a:pt x="152" y="194"/>
                    </a:cubicBezTo>
                    <a:cubicBezTo>
                      <a:pt x="154" y="192"/>
                      <a:pt x="150" y="202"/>
                      <a:pt x="144" y="209"/>
                    </a:cubicBezTo>
                    <a:cubicBezTo>
                      <a:pt x="146" y="209"/>
                      <a:pt x="146" y="209"/>
                      <a:pt x="146" y="209"/>
                    </a:cubicBezTo>
                    <a:cubicBezTo>
                      <a:pt x="150" y="208"/>
                      <a:pt x="150" y="203"/>
                      <a:pt x="154" y="202"/>
                    </a:cubicBezTo>
                    <a:cubicBezTo>
                      <a:pt x="154" y="208"/>
                      <a:pt x="154" y="208"/>
                      <a:pt x="154" y="208"/>
                    </a:cubicBezTo>
                    <a:cubicBezTo>
                      <a:pt x="154" y="209"/>
                      <a:pt x="153" y="210"/>
                      <a:pt x="152" y="211"/>
                    </a:cubicBezTo>
                    <a:cubicBezTo>
                      <a:pt x="156" y="214"/>
                      <a:pt x="156" y="214"/>
                      <a:pt x="156" y="214"/>
                    </a:cubicBezTo>
                    <a:cubicBezTo>
                      <a:pt x="156" y="220"/>
                      <a:pt x="156" y="220"/>
                      <a:pt x="156" y="220"/>
                    </a:cubicBezTo>
                    <a:cubicBezTo>
                      <a:pt x="156" y="223"/>
                      <a:pt x="153" y="224"/>
                      <a:pt x="153" y="228"/>
                    </a:cubicBezTo>
                    <a:cubicBezTo>
                      <a:pt x="153" y="234"/>
                      <a:pt x="162" y="237"/>
                      <a:pt x="169" y="237"/>
                    </a:cubicBezTo>
                    <a:cubicBezTo>
                      <a:pt x="169" y="238"/>
                      <a:pt x="170" y="240"/>
                      <a:pt x="171" y="240"/>
                    </a:cubicBezTo>
                    <a:cubicBezTo>
                      <a:pt x="174" y="240"/>
                      <a:pt x="179" y="234"/>
                      <a:pt x="183" y="232"/>
                    </a:cubicBezTo>
                    <a:cubicBezTo>
                      <a:pt x="183" y="233"/>
                      <a:pt x="183" y="238"/>
                      <a:pt x="188" y="238"/>
                    </a:cubicBezTo>
                    <a:cubicBezTo>
                      <a:pt x="188" y="240"/>
                      <a:pt x="188" y="240"/>
                      <a:pt x="188" y="240"/>
                    </a:cubicBezTo>
                    <a:cubicBezTo>
                      <a:pt x="198" y="238"/>
                      <a:pt x="203" y="232"/>
                      <a:pt x="207" y="232"/>
                    </a:cubicBezTo>
                    <a:cubicBezTo>
                      <a:pt x="208" y="232"/>
                      <a:pt x="210" y="232"/>
                      <a:pt x="213" y="232"/>
                    </a:cubicBezTo>
                    <a:cubicBezTo>
                      <a:pt x="216" y="232"/>
                      <a:pt x="215" y="228"/>
                      <a:pt x="219" y="225"/>
                    </a:cubicBezTo>
                    <a:cubicBezTo>
                      <a:pt x="224" y="218"/>
                      <a:pt x="224" y="215"/>
                      <a:pt x="230" y="209"/>
                    </a:cubicBezTo>
                    <a:cubicBezTo>
                      <a:pt x="235" y="204"/>
                      <a:pt x="244" y="201"/>
                      <a:pt x="244" y="191"/>
                    </a:cubicBezTo>
                    <a:cubicBezTo>
                      <a:pt x="256" y="191"/>
                      <a:pt x="261" y="175"/>
                      <a:pt x="266" y="167"/>
                    </a:cubicBezTo>
                    <a:cubicBezTo>
                      <a:pt x="270" y="160"/>
                      <a:pt x="279" y="151"/>
                      <a:pt x="277" y="140"/>
                    </a:cubicBezTo>
                    <a:cubicBezTo>
                      <a:pt x="277" y="140"/>
                      <a:pt x="280" y="126"/>
                      <a:pt x="280" y="12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7" name="Freeform 353"/>
              <p:cNvSpPr>
                <a:spLocks/>
              </p:cNvSpPr>
              <p:nvPr/>
            </p:nvSpPr>
            <p:spPr bwMode="auto">
              <a:xfrm>
                <a:off x="4158" y="2002"/>
                <a:ext cx="180" cy="226"/>
              </a:xfrm>
              <a:custGeom>
                <a:avLst/>
                <a:gdLst>
                  <a:gd name="T0" fmla="*/ 76 w 76"/>
                  <a:gd name="T1" fmla="*/ 72 h 96"/>
                  <a:gd name="T2" fmla="*/ 76 w 76"/>
                  <a:gd name="T3" fmla="*/ 68 h 96"/>
                  <a:gd name="T4" fmla="*/ 65 w 76"/>
                  <a:gd name="T5" fmla="*/ 56 h 96"/>
                  <a:gd name="T6" fmla="*/ 58 w 76"/>
                  <a:gd name="T7" fmla="*/ 53 h 96"/>
                  <a:gd name="T8" fmla="*/ 58 w 76"/>
                  <a:gd name="T9" fmla="*/ 47 h 96"/>
                  <a:gd name="T10" fmla="*/ 61 w 76"/>
                  <a:gd name="T11" fmla="*/ 46 h 96"/>
                  <a:gd name="T12" fmla="*/ 52 w 76"/>
                  <a:gd name="T13" fmla="*/ 36 h 96"/>
                  <a:gd name="T14" fmla="*/ 45 w 76"/>
                  <a:gd name="T15" fmla="*/ 32 h 96"/>
                  <a:gd name="T16" fmla="*/ 27 w 76"/>
                  <a:gd name="T17" fmla="*/ 18 h 96"/>
                  <a:gd name="T18" fmla="*/ 16 w 76"/>
                  <a:gd name="T19" fmla="*/ 3 h 96"/>
                  <a:gd name="T20" fmla="*/ 0 w 76"/>
                  <a:gd name="T21" fmla="*/ 0 h 96"/>
                  <a:gd name="T22" fmla="*/ 16 w 76"/>
                  <a:gd name="T23" fmla="*/ 19 h 96"/>
                  <a:gd name="T24" fmla="*/ 27 w 76"/>
                  <a:gd name="T25" fmla="*/ 35 h 96"/>
                  <a:gd name="T26" fmla="*/ 34 w 76"/>
                  <a:gd name="T27" fmla="*/ 48 h 96"/>
                  <a:gd name="T28" fmla="*/ 36 w 76"/>
                  <a:gd name="T29" fmla="*/ 61 h 96"/>
                  <a:gd name="T30" fmla="*/ 47 w 76"/>
                  <a:gd name="T31" fmla="*/ 74 h 96"/>
                  <a:gd name="T32" fmla="*/ 48 w 76"/>
                  <a:gd name="T33" fmla="*/ 78 h 96"/>
                  <a:gd name="T34" fmla="*/ 65 w 76"/>
                  <a:gd name="T35" fmla="*/ 95 h 96"/>
                  <a:gd name="T36" fmla="*/ 73 w 76"/>
                  <a:gd name="T37" fmla="*/ 95 h 96"/>
                  <a:gd name="T38" fmla="*/ 76 w 76"/>
                  <a:gd name="T3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6" h="96">
                    <a:moveTo>
                      <a:pt x="76" y="72"/>
                    </a:moveTo>
                    <a:cubicBezTo>
                      <a:pt x="76" y="70"/>
                      <a:pt x="76" y="69"/>
                      <a:pt x="76" y="68"/>
                    </a:cubicBezTo>
                    <a:cubicBezTo>
                      <a:pt x="69" y="68"/>
                      <a:pt x="67" y="64"/>
                      <a:pt x="65" y="56"/>
                    </a:cubicBezTo>
                    <a:cubicBezTo>
                      <a:pt x="62" y="57"/>
                      <a:pt x="61" y="55"/>
                      <a:pt x="58" y="53"/>
                    </a:cubicBezTo>
                    <a:cubicBezTo>
                      <a:pt x="58" y="47"/>
                      <a:pt x="58" y="47"/>
                      <a:pt x="58" y="47"/>
                    </a:cubicBezTo>
                    <a:cubicBezTo>
                      <a:pt x="59" y="47"/>
                      <a:pt x="61" y="47"/>
                      <a:pt x="61" y="46"/>
                    </a:cubicBezTo>
                    <a:cubicBezTo>
                      <a:pt x="52" y="36"/>
                      <a:pt x="52" y="36"/>
                      <a:pt x="52" y="36"/>
                    </a:cubicBezTo>
                    <a:cubicBezTo>
                      <a:pt x="49" y="36"/>
                      <a:pt x="48" y="32"/>
                      <a:pt x="45" y="32"/>
                    </a:cubicBezTo>
                    <a:cubicBezTo>
                      <a:pt x="36" y="32"/>
                      <a:pt x="32" y="23"/>
                      <a:pt x="27" y="18"/>
                    </a:cubicBezTo>
                    <a:cubicBezTo>
                      <a:pt x="24" y="16"/>
                      <a:pt x="19" y="4"/>
                      <a:pt x="16" y="3"/>
                    </a:cubicBezTo>
                    <a:cubicBezTo>
                      <a:pt x="10" y="0"/>
                      <a:pt x="6" y="3"/>
                      <a:pt x="0" y="0"/>
                    </a:cubicBezTo>
                    <a:cubicBezTo>
                      <a:pt x="1" y="6"/>
                      <a:pt x="10" y="19"/>
                      <a:pt x="16" y="19"/>
                    </a:cubicBezTo>
                    <a:cubicBezTo>
                      <a:pt x="17" y="27"/>
                      <a:pt x="25" y="29"/>
                      <a:pt x="27" y="35"/>
                    </a:cubicBezTo>
                    <a:cubicBezTo>
                      <a:pt x="28" y="41"/>
                      <a:pt x="30" y="45"/>
                      <a:pt x="34" y="48"/>
                    </a:cubicBezTo>
                    <a:cubicBezTo>
                      <a:pt x="36" y="52"/>
                      <a:pt x="34" y="57"/>
                      <a:pt x="36" y="61"/>
                    </a:cubicBezTo>
                    <a:cubicBezTo>
                      <a:pt x="38" y="64"/>
                      <a:pt x="44" y="70"/>
                      <a:pt x="47" y="74"/>
                    </a:cubicBezTo>
                    <a:cubicBezTo>
                      <a:pt x="48" y="75"/>
                      <a:pt x="48" y="77"/>
                      <a:pt x="48" y="78"/>
                    </a:cubicBezTo>
                    <a:cubicBezTo>
                      <a:pt x="65" y="95"/>
                      <a:pt x="65" y="95"/>
                      <a:pt x="65" y="95"/>
                    </a:cubicBezTo>
                    <a:cubicBezTo>
                      <a:pt x="67" y="96"/>
                      <a:pt x="68" y="95"/>
                      <a:pt x="73" y="95"/>
                    </a:cubicBezTo>
                    <a:cubicBezTo>
                      <a:pt x="73" y="89"/>
                      <a:pt x="76" y="76"/>
                      <a:pt x="76" y="7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8" name="Freeform 354"/>
              <p:cNvSpPr>
                <a:spLocks/>
              </p:cNvSpPr>
              <p:nvPr/>
            </p:nvSpPr>
            <p:spPr bwMode="auto">
              <a:xfrm>
                <a:off x="4380" y="1964"/>
                <a:ext cx="171" cy="227"/>
              </a:xfrm>
              <a:custGeom>
                <a:avLst/>
                <a:gdLst>
                  <a:gd name="T0" fmla="*/ 61 w 72"/>
                  <a:gd name="T1" fmla="*/ 62 h 96"/>
                  <a:gd name="T2" fmla="*/ 65 w 72"/>
                  <a:gd name="T3" fmla="*/ 57 h 96"/>
                  <a:gd name="T4" fmla="*/ 72 w 72"/>
                  <a:gd name="T5" fmla="*/ 57 h 96"/>
                  <a:gd name="T6" fmla="*/ 62 w 72"/>
                  <a:gd name="T7" fmla="*/ 36 h 96"/>
                  <a:gd name="T8" fmla="*/ 64 w 72"/>
                  <a:gd name="T9" fmla="*/ 29 h 96"/>
                  <a:gd name="T10" fmla="*/ 65 w 72"/>
                  <a:gd name="T11" fmla="*/ 29 h 96"/>
                  <a:gd name="T12" fmla="*/ 65 w 72"/>
                  <a:gd name="T13" fmla="*/ 23 h 96"/>
                  <a:gd name="T14" fmla="*/ 71 w 72"/>
                  <a:gd name="T15" fmla="*/ 22 h 96"/>
                  <a:gd name="T16" fmla="*/ 58 w 72"/>
                  <a:gd name="T17" fmla="*/ 0 h 96"/>
                  <a:gd name="T18" fmla="*/ 45 w 72"/>
                  <a:gd name="T19" fmla="*/ 20 h 96"/>
                  <a:gd name="T20" fmla="*/ 39 w 72"/>
                  <a:gd name="T21" fmla="*/ 22 h 96"/>
                  <a:gd name="T22" fmla="*/ 38 w 72"/>
                  <a:gd name="T23" fmla="*/ 22 h 96"/>
                  <a:gd name="T24" fmla="*/ 36 w 72"/>
                  <a:gd name="T25" fmla="*/ 27 h 96"/>
                  <a:gd name="T26" fmla="*/ 19 w 72"/>
                  <a:gd name="T27" fmla="*/ 43 h 96"/>
                  <a:gd name="T28" fmla="*/ 16 w 72"/>
                  <a:gd name="T29" fmla="*/ 50 h 96"/>
                  <a:gd name="T30" fmla="*/ 9 w 72"/>
                  <a:gd name="T31" fmla="*/ 47 h 96"/>
                  <a:gd name="T32" fmla="*/ 5 w 72"/>
                  <a:gd name="T33" fmla="*/ 47 h 96"/>
                  <a:gd name="T34" fmla="*/ 1 w 72"/>
                  <a:gd name="T35" fmla="*/ 58 h 96"/>
                  <a:gd name="T36" fmla="*/ 12 w 72"/>
                  <a:gd name="T37" fmla="*/ 87 h 96"/>
                  <a:gd name="T38" fmla="*/ 20 w 72"/>
                  <a:gd name="T39" fmla="*/ 89 h 96"/>
                  <a:gd name="T40" fmla="*/ 28 w 72"/>
                  <a:gd name="T41" fmla="*/ 92 h 96"/>
                  <a:gd name="T42" fmla="*/ 41 w 72"/>
                  <a:gd name="T43" fmla="*/ 91 h 96"/>
                  <a:gd name="T44" fmla="*/ 42 w 72"/>
                  <a:gd name="T45" fmla="*/ 96 h 96"/>
                  <a:gd name="T46" fmla="*/ 44 w 72"/>
                  <a:gd name="T47" fmla="*/ 96 h 96"/>
                  <a:gd name="T48" fmla="*/ 54 w 72"/>
                  <a:gd name="T49" fmla="*/ 84 h 96"/>
                  <a:gd name="T50" fmla="*/ 64 w 72"/>
                  <a:gd name="T51" fmla="*/ 68 h 96"/>
                  <a:gd name="T52" fmla="*/ 61 w 72"/>
                  <a:gd name="T53" fmla="*/ 6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 h="96">
                    <a:moveTo>
                      <a:pt x="61" y="62"/>
                    </a:moveTo>
                    <a:cubicBezTo>
                      <a:pt x="63" y="61"/>
                      <a:pt x="63" y="58"/>
                      <a:pt x="65" y="57"/>
                    </a:cubicBezTo>
                    <a:cubicBezTo>
                      <a:pt x="68" y="57"/>
                      <a:pt x="69" y="57"/>
                      <a:pt x="72" y="57"/>
                    </a:cubicBezTo>
                    <a:cubicBezTo>
                      <a:pt x="69" y="49"/>
                      <a:pt x="62" y="45"/>
                      <a:pt x="62" y="36"/>
                    </a:cubicBezTo>
                    <a:cubicBezTo>
                      <a:pt x="61" y="36"/>
                      <a:pt x="64" y="31"/>
                      <a:pt x="64" y="29"/>
                    </a:cubicBezTo>
                    <a:cubicBezTo>
                      <a:pt x="64" y="29"/>
                      <a:pt x="64" y="29"/>
                      <a:pt x="65" y="29"/>
                    </a:cubicBezTo>
                    <a:cubicBezTo>
                      <a:pt x="65" y="28"/>
                      <a:pt x="65" y="24"/>
                      <a:pt x="65" y="23"/>
                    </a:cubicBezTo>
                    <a:cubicBezTo>
                      <a:pt x="68" y="22"/>
                      <a:pt x="69" y="22"/>
                      <a:pt x="71" y="22"/>
                    </a:cubicBezTo>
                    <a:cubicBezTo>
                      <a:pt x="69" y="13"/>
                      <a:pt x="58" y="13"/>
                      <a:pt x="58" y="0"/>
                    </a:cubicBezTo>
                    <a:cubicBezTo>
                      <a:pt x="51" y="5"/>
                      <a:pt x="51" y="16"/>
                      <a:pt x="45" y="20"/>
                    </a:cubicBezTo>
                    <a:cubicBezTo>
                      <a:pt x="43" y="21"/>
                      <a:pt x="39" y="22"/>
                      <a:pt x="39" y="22"/>
                    </a:cubicBezTo>
                    <a:cubicBezTo>
                      <a:pt x="39" y="22"/>
                      <a:pt x="37" y="22"/>
                      <a:pt x="38" y="22"/>
                    </a:cubicBezTo>
                    <a:cubicBezTo>
                      <a:pt x="38" y="22"/>
                      <a:pt x="36" y="26"/>
                      <a:pt x="36" y="27"/>
                    </a:cubicBezTo>
                    <a:cubicBezTo>
                      <a:pt x="36" y="36"/>
                      <a:pt x="19" y="34"/>
                      <a:pt x="19" y="43"/>
                    </a:cubicBezTo>
                    <a:cubicBezTo>
                      <a:pt x="16" y="43"/>
                      <a:pt x="16" y="46"/>
                      <a:pt x="16" y="50"/>
                    </a:cubicBezTo>
                    <a:cubicBezTo>
                      <a:pt x="13" y="50"/>
                      <a:pt x="11" y="47"/>
                      <a:pt x="9" y="47"/>
                    </a:cubicBezTo>
                    <a:cubicBezTo>
                      <a:pt x="8" y="47"/>
                      <a:pt x="7" y="47"/>
                      <a:pt x="5" y="47"/>
                    </a:cubicBezTo>
                    <a:cubicBezTo>
                      <a:pt x="4" y="47"/>
                      <a:pt x="0" y="57"/>
                      <a:pt x="1" y="58"/>
                    </a:cubicBezTo>
                    <a:cubicBezTo>
                      <a:pt x="5" y="77"/>
                      <a:pt x="8" y="61"/>
                      <a:pt x="12" y="87"/>
                    </a:cubicBezTo>
                    <a:cubicBezTo>
                      <a:pt x="12" y="88"/>
                      <a:pt x="19" y="89"/>
                      <a:pt x="20" y="89"/>
                    </a:cubicBezTo>
                    <a:cubicBezTo>
                      <a:pt x="22" y="89"/>
                      <a:pt x="25" y="91"/>
                      <a:pt x="28" y="92"/>
                    </a:cubicBezTo>
                    <a:cubicBezTo>
                      <a:pt x="28" y="92"/>
                      <a:pt x="36" y="91"/>
                      <a:pt x="41" y="91"/>
                    </a:cubicBezTo>
                    <a:cubicBezTo>
                      <a:pt x="40" y="93"/>
                      <a:pt x="40" y="96"/>
                      <a:pt x="42" y="96"/>
                    </a:cubicBezTo>
                    <a:cubicBezTo>
                      <a:pt x="43" y="96"/>
                      <a:pt x="44" y="96"/>
                      <a:pt x="44" y="96"/>
                    </a:cubicBezTo>
                    <a:cubicBezTo>
                      <a:pt x="48" y="92"/>
                      <a:pt x="54" y="96"/>
                      <a:pt x="54" y="84"/>
                    </a:cubicBezTo>
                    <a:cubicBezTo>
                      <a:pt x="54" y="81"/>
                      <a:pt x="64" y="72"/>
                      <a:pt x="64" y="68"/>
                    </a:cubicBezTo>
                    <a:cubicBezTo>
                      <a:pt x="64" y="65"/>
                      <a:pt x="62" y="63"/>
                      <a:pt x="61" y="6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9" name="Freeform 355"/>
              <p:cNvSpPr>
                <a:spLocks/>
              </p:cNvSpPr>
              <p:nvPr/>
            </p:nvSpPr>
            <p:spPr bwMode="auto">
              <a:xfrm>
                <a:off x="4468" y="2016"/>
                <a:ext cx="2" cy="5"/>
              </a:xfrm>
              <a:custGeom>
                <a:avLst/>
                <a:gdLst>
                  <a:gd name="T0" fmla="*/ 1 w 1"/>
                  <a:gd name="T1" fmla="*/ 0 h 2"/>
                  <a:gd name="T2" fmla="*/ 1 w 1"/>
                  <a:gd name="T3" fmla="*/ 0 h 2"/>
                </a:gdLst>
                <a:ahLst/>
                <a:cxnLst>
                  <a:cxn ang="0">
                    <a:pos x="T0" y="T1"/>
                  </a:cxn>
                  <a:cxn ang="0">
                    <a:pos x="T2" y="T3"/>
                  </a:cxn>
                </a:cxnLst>
                <a:rect l="0" t="0" r="r" b="b"/>
                <a:pathLst>
                  <a:path w="1" h="2">
                    <a:moveTo>
                      <a:pt x="1" y="0"/>
                    </a:moveTo>
                    <a:cubicBezTo>
                      <a:pt x="0" y="2"/>
                      <a:pt x="1" y="0"/>
                      <a:pt x="1"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0" name="Freeform 356"/>
              <p:cNvSpPr>
                <a:spLocks/>
              </p:cNvSpPr>
              <p:nvPr/>
            </p:nvSpPr>
            <p:spPr bwMode="auto">
              <a:xfrm>
                <a:off x="1612" y="3150"/>
                <a:ext cx="80" cy="66"/>
              </a:xfrm>
              <a:custGeom>
                <a:avLst/>
                <a:gdLst>
                  <a:gd name="T0" fmla="*/ 11 w 34"/>
                  <a:gd name="T1" fmla="*/ 2 h 28"/>
                  <a:gd name="T2" fmla="*/ 7 w 34"/>
                  <a:gd name="T3" fmla="*/ 0 h 28"/>
                  <a:gd name="T4" fmla="*/ 5 w 34"/>
                  <a:gd name="T5" fmla="*/ 7 h 28"/>
                  <a:gd name="T6" fmla="*/ 2 w 34"/>
                  <a:gd name="T7" fmla="*/ 10 h 28"/>
                  <a:gd name="T8" fmla="*/ 7 w 34"/>
                  <a:gd name="T9" fmla="*/ 17 h 28"/>
                  <a:gd name="T10" fmla="*/ 14 w 34"/>
                  <a:gd name="T11" fmla="*/ 23 h 28"/>
                  <a:gd name="T12" fmla="*/ 19 w 34"/>
                  <a:gd name="T13" fmla="*/ 26 h 28"/>
                  <a:gd name="T14" fmla="*/ 29 w 34"/>
                  <a:gd name="T15" fmla="*/ 26 h 28"/>
                  <a:gd name="T16" fmla="*/ 34 w 34"/>
                  <a:gd name="T17" fmla="*/ 23 h 28"/>
                  <a:gd name="T18" fmla="*/ 11 w 34"/>
                  <a:gd name="T19"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8">
                    <a:moveTo>
                      <a:pt x="11" y="2"/>
                    </a:moveTo>
                    <a:cubicBezTo>
                      <a:pt x="7" y="0"/>
                      <a:pt x="7" y="0"/>
                      <a:pt x="7" y="0"/>
                    </a:cubicBezTo>
                    <a:cubicBezTo>
                      <a:pt x="5" y="7"/>
                      <a:pt x="5" y="7"/>
                      <a:pt x="5" y="7"/>
                    </a:cubicBezTo>
                    <a:cubicBezTo>
                      <a:pt x="5" y="8"/>
                      <a:pt x="0" y="10"/>
                      <a:pt x="2" y="10"/>
                    </a:cubicBezTo>
                    <a:cubicBezTo>
                      <a:pt x="2" y="11"/>
                      <a:pt x="7" y="16"/>
                      <a:pt x="7" y="17"/>
                    </a:cubicBezTo>
                    <a:cubicBezTo>
                      <a:pt x="7" y="18"/>
                      <a:pt x="14" y="20"/>
                      <a:pt x="14" y="23"/>
                    </a:cubicBezTo>
                    <a:cubicBezTo>
                      <a:pt x="14" y="28"/>
                      <a:pt x="15" y="26"/>
                      <a:pt x="19" y="26"/>
                    </a:cubicBezTo>
                    <a:cubicBezTo>
                      <a:pt x="25" y="26"/>
                      <a:pt x="23" y="24"/>
                      <a:pt x="29" y="26"/>
                    </a:cubicBezTo>
                    <a:cubicBezTo>
                      <a:pt x="34" y="23"/>
                      <a:pt x="34" y="23"/>
                      <a:pt x="34" y="23"/>
                    </a:cubicBezTo>
                    <a:cubicBezTo>
                      <a:pt x="34" y="23"/>
                      <a:pt x="11" y="2"/>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1" name="Freeform 357"/>
              <p:cNvSpPr>
                <a:spLocks/>
              </p:cNvSpPr>
              <p:nvPr/>
            </p:nvSpPr>
            <p:spPr bwMode="auto">
              <a:xfrm>
                <a:off x="1754" y="2115"/>
                <a:ext cx="52" cy="43"/>
              </a:xfrm>
              <a:custGeom>
                <a:avLst/>
                <a:gdLst>
                  <a:gd name="T0" fmla="*/ 4 w 22"/>
                  <a:gd name="T1" fmla="*/ 4 h 18"/>
                  <a:gd name="T2" fmla="*/ 0 w 22"/>
                  <a:gd name="T3" fmla="*/ 13 h 18"/>
                  <a:gd name="T4" fmla="*/ 8 w 22"/>
                  <a:gd name="T5" fmla="*/ 17 h 18"/>
                  <a:gd name="T6" fmla="*/ 18 w 22"/>
                  <a:gd name="T7" fmla="*/ 13 h 18"/>
                  <a:gd name="T8" fmla="*/ 22 w 22"/>
                  <a:gd name="T9" fmla="*/ 6 h 18"/>
                  <a:gd name="T10" fmla="*/ 18 w 22"/>
                  <a:gd name="T11" fmla="*/ 6 h 18"/>
                  <a:gd name="T12" fmla="*/ 13 w 22"/>
                  <a:gd name="T13" fmla="*/ 4 h 18"/>
                  <a:gd name="T14" fmla="*/ 4 w 22"/>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8">
                    <a:moveTo>
                      <a:pt x="4" y="4"/>
                    </a:moveTo>
                    <a:cubicBezTo>
                      <a:pt x="4" y="5"/>
                      <a:pt x="0" y="12"/>
                      <a:pt x="0" y="13"/>
                    </a:cubicBezTo>
                    <a:cubicBezTo>
                      <a:pt x="5" y="13"/>
                      <a:pt x="4" y="17"/>
                      <a:pt x="8" y="17"/>
                    </a:cubicBezTo>
                    <a:cubicBezTo>
                      <a:pt x="15" y="17"/>
                      <a:pt x="17" y="18"/>
                      <a:pt x="18" y="13"/>
                    </a:cubicBezTo>
                    <a:cubicBezTo>
                      <a:pt x="22" y="6"/>
                      <a:pt x="22" y="6"/>
                      <a:pt x="22" y="6"/>
                    </a:cubicBezTo>
                    <a:cubicBezTo>
                      <a:pt x="18" y="6"/>
                      <a:pt x="18" y="6"/>
                      <a:pt x="18" y="6"/>
                    </a:cubicBezTo>
                    <a:cubicBezTo>
                      <a:pt x="16" y="5"/>
                      <a:pt x="16" y="4"/>
                      <a:pt x="13" y="4"/>
                    </a:cubicBezTo>
                    <a:cubicBezTo>
                      <a:pt x="9" y="4"/>
                      <a:pt x="4" y="0"/>
                      <a:pt x="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2" name="Freeform 358"/>
              <p:cNvSpPr>
                <a:spLocks/>
              </p:cNvSpPr>
              <p:nvPr/>
            </p:nvSpPr>
            <p:spPr bwMode="auto">
              <a:xfrm>
                <a:off x="764" y="1130"/>
                <a:ext cx="45" cy="38"/>
              </a:xfrm>
              <a:custGeom>
                <a:avLst/>
                <a:gdLst>
                  <a:gd name="T0" fmla="*/ 0 w 19"/>
                  <a:gd name="T1" fmla="*/ 0 h 16"/>
                  <a:gd name="T2" fmla="*/ 15 w 19"/>
                  <a:gd name="T3" fmla="*/ 16 h 16"/>
                  <a:gd name="T4" fmla="*/ 19 w 19"/>
                  <a:gd name="T5" fmla="*/ 16 h 16"/>
                  <a:gd name="T6" fmla="*/ 15 w 19"/>
                  <a:gd name="T7" fmla="*/ 8 h 16"/>
                  <a:gd name="T8" fmla="*/ 8 w 19"/>
                  <a:gd name="T9" fmla="*/ 1 h 16"/>
                  <a:gd name="T10" fmla="*/ 4 w 19"/>
                  <a:gd name="T11" fmla="*/ 0 h 16"/>
                  <a:gd name="T12" fmla="*/ 0 w 1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9" h="16">
                    <a:moveTo>
                      <a:pt x="0" y="0"/>
                    </a:moveTo>
                    <a:cubicBezTo>
                      <a:pt x="0" y="8"/>
                      <a:pt x="10" y="16"/>
                      <a:pt x="15" y="16"/>
                    </a:cubicBezTo>
                    <a:cubicBezTo>
                      <a:pt x="17" y="16"/>
                      <a:pt x="18" y="16"/>
                      <a:pt x="19" y="16"/>
                    </a:cubicBezTo>
                    <a:cubicBezTo>
                      <a:pt x="18" y="13"/>
                      <a:pt x="15" y="11"/>
                      <a:pt x="15" y="8"/>
                    </a:cubicBezTo>
                    <a:cubicBezTo>
                      <a:pt x="14" y="8"/>
                      <a:pt x="8" y="4"/>
                      <a:pt x="8" y="1"/>
                    </a:cubicBezTo>
                    <a:cubicBezTo>
                      <a:pt x="6" y="1"/>
                      <a:pt x="5" y="2"/>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3" name="Freeform 359"/>
              <p:cNvSpPr>
                <a:spLocks/>
              </p:cNvSpPr>
              <p:nvPr/>
            </p:nvSpPr>
            <p:spPr bwMode="auto">
              <a:xfrm>
                <a:off x="740" y="1064"/>
                <a:ext cx="22" cy="45"/>
              </a:xfrm>
              <a:custGeom>
                <a:avLst/>
                <a:gdLst>
                  <a:gd name="T0" fmla="*/ 0 w 9"/>
                  <a:gd name="T1" fmla="*/ 0 h 19"/>
                  <a:gd name="T2" fmla="*/ 0 w 9"/>
                  <a:gd name="T3" fmla="*/ 9 h 19"/>
                  <a:gd name="T4" fmla="*/ 4 w 9"/>
                  <a:gd name="T5" fmla="*/ 19 h 19"/>
                  <a:gd name="T6" fmla="*/ 5 w 9"/>
                  <a:gd name="T7" fmla="*/ 17 h 19"/>
                  <a:gd name="T8" fmla="*/ 9 w 9"/>
                  <a:gd name="T9" fmla="*/ 4 h 19"/>
                  <a:gd name="T10" fmla="*/ 9 w 9"/>
                  <a:gd name="T11" fmla="*/ 2 h 19"/>
                  <a:gd name="T12" fmla="*/ 4 w 9"/>
                  <a:gd name="T13" fmla="*/ 0 h 19"/>
                  <a:gd name="T14" fmla="*/ 0 w 9"/>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9">
                    <a:moveTo>
                      <a:pt x="0" y="0"/>
                    </a:moveTo>
                    <a:cubicBezTo>
                      <a:pt x="0" y="4"/>
                      <a:pt x="0" y="7"/>
                      <a:pt x="0" y="9"/>
                    </a:cubicBezTo>
                    <a:cubicBezTo>
                      <a:pt x="0" y="11"/>
                      <a:pt x="2" y="16"/>
                      <a:pt x="4" y="19"/>
                    </a:cubicBezTo>
                    <a:cubicBezTo>
                      <a:pt x="4" y="19"/>
                      <a:pt x="4" y="17"/>
                      <a:pt x="5" y="17"/>
                    </a:cubicBezTo>
                    <a:cubicBezTo>
                      <a:pt x="9" y="4"/>
                      <a:pt x="9" y="4"/>
                      <a:pt x="9" y="4"/>
                    </a:cubicBezTo>
                    <a:cubicBezTo>
                      <a:pt x="9" y="2"/>
                      <a:pt x="9" y="2"/>
                      <a:pt x="9" y="2"/>
                    </a:cubicBezTo>
                    <a:cubicBezTo>
                      <a:pt x="6" y="2"/>
                      <a:pt x="5" y="1"/>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4" name="Freeform 360"/>
              <p:cNvSpPr>
                <a:spLocks/>
              </p:cNvSpPr>
              <p:nvPr/>
            </p:nvSpPr>
            <p:spPr bwMode="auto">
              <a:xfrm>
                <a:off x="1494" y="854"/>
                <a:ext cx="76" cy="42"/>
              </a:xfrm>
              <a:custGeom>
                <a:avLst/>
                <a:gdLst>
                  <a:gd name="T0" fmla="*/ 32 w 32"/>
                  <a:gd name="T1" fmla="*/ 18 h 18"/>
                  <a:gd name="T2" fmla="*/ 32 w 32"/>
                  <a:gd name="T3" fmla="*/ 14 h 18"/>
                  <a:gd name="T4" fmla="*/ 28 w 32"/>
                  <a:gd name="T5" fmla="*/ 13 h 18"/>
                  <a:gd name="T6" fmla="*/ 30 w 32"/>
                  <a:gd name="T7" fmla="*/ 11 h 18"/>
                  <a:gd name="T8" fmla="*/ 16 w 32"/>
                  <a:gd name="T9" fmla="*/ 0 h 18"/>
                  <a:gd name="T10" fmla="*/ 0 w 32"/>
                  <a:gd name="T11" fmla="*/ 14 h 18"/>
                  <a:gd name="T12" fmla="*/ 8 w 32"/>
                  <a:gd name="T13" fmla="*/ 18 h 18"/>
                  <a:gd name="T14" fmla="*/ 19 w 32"/>
                  <a:gd name="T15" fmla="*/ 13 h 18"/>
                  <a:gd name="T16" fmla="*/ 27 w 32"/>
                  <a:gd name="T17" fmla="*/ 18 h 18"/>
                  <a:gd name="T18" fmla="*/ 32 w 32"/>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8">
                    <a:moveTo>
                      <a:pt x="32" y="18"/>
                    </a:moveTo>
                    <a:cubicBezTo>
                      <a:pt x="32" y="14"/>
                      <a:pt x="32" y="14"/>
                      <a:pt x="32" y="14"/>
                    </a:cubicBezTo>
                    <a:cubicBezTo>
                      <a:pt x="31" y="14"/>
                      <a:pt x="29" y="14"/>
                      <a:pt x="28" y="13"/>
                    </a:cubicBezTo>
                    <a:cubicBezTo>
                      <a:pt x="28" y="12"/>
                      <a:pt x="29" y="11"/>
                      <a:pt x="30" y="11"/>
                    </a:cubicBezTo>
                    <a:cubicBezTo>
                      <a:pt x="25" y="6"/>
                      <a:pt x="19" y="5"/>
                      <a:pt x="16" y="0"/>
                    </a:cubicBezTo>
                    <a:cubicBezTo>
                      <a:pt x="11" y="2"/>
                      <a:pt x="3" y="11"/>
                      <a:pt x="0" y="14"/>
                    </a:cubicBezTo>
                    <a:cubicBezTo>
                      <a:pt x="0" y="16"/>
                      <a:pt x="5" y="18"/>
                      <a:pt x="8" y="18"/>
                    </a:cubicBezTo>
                    <a:cubicBezTo>
                      <a:pt x="13" y="18"/>
                      <a:pt x="13" y="13"/>
                      <a:pt x="19" y="13"/>
                    </a:cubicBezTo>
                    <a:cubicBezTo>
                      <a:pt x="22" y="13"/>
                      <a:pt x="24" y="17"/>
                      <a:pt x="27" y="18"/>
                    </a:cubicBezTo>
                    <a:lnTo>
                      <a:pt x="32" y="18"/>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5" name="Freeform 361"/>
              <p:cNvSpPr>
                <a:spLocks/>
              </p:cNvSpPr>
              <p:nvPr/>
            </p:nvSpPr>
            <p:spPr bwMode="auto">
              <a:xfrm>
                <a:off x="1610" y="861"/>
                <a:ext cx="35" cy="19"/>
              </a:xfrm>
              <a:custGeom>
                <a:avLst/>
                <a:gdLst>
                  <a:gd name="T0" fmla="*/ 0 w 15"/>
                  <a:gd name="T1" fmla="*/ 5 h 8"/>
                  <a:gd name="T2" fmla="*/ 6 w 15"/>
                  <a:gd name="T3" fmla="*/ 8 h 8"/>
                  <a:gd name="T4" fmla="*/ 15 w 15"/>
                  <a:gd name="T5" fmla="*/ 0 h 8"/>
                  <a:gd name="T6" fmla="*/ 0 w 15"/>
                  <a:gd name="T7" fmla="*/ 5 h 8"/>
                </a:gdLst>
                <a:ahLst/>
                <a:cxnLst>
                  <a:cxn ang="0">
                    <a:pos x="T0" y="T1"/>
                  </a:cxn>
                  <a:cxn ang="0">
                    <a:pos x="T2" y="T3"/>
                  </a:cxn>
                  <a:cxn ang="0">
                    <a:pos x="T4" y="T5"/>
                  </a:cxn>
                  <a:cxn ang="0">
                    <a:pos x="T6" y="T7"/>
                  </a:cxn>
                </a:cxnLst>
                <a:rect l="0" t="0" r="r" b="b"/>
                <a:pathLst>
                  <a:path w="15" h="8">
                    <a:moveTo>
                      <a:pt x="0" y="5"/>
                    </a:moveTo>
                    <a:cubicBezTo>
                      <a:pt x="3" y="6"/>
                      <a:pt x="4" y="8"/>
                      <a:pt x="6" y="8"/>
                    </a:cubicBezTo>
                    <a:cubicBezTo>
                      <a:pt x="12" y="8"/>
                      <a:pt x="14" y="5"/>
                      <a:pt x="15" y="0"/>
                    </a:cubicBezTo>
                    <a:cubicBezTo>
                      <a:pt x="9" y="0"/>
                      <a:pt x="1" y="2"/>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6" name="Freeform 362"/>
              <p:cNvSpPr>
                <a:spLocks/>
              </p:cNvSpPr>
              <p:nvPr/>
            </p:nvSpPr>
            <p:spPr bwMode="auto">
              <a:xfrm>
                <a:off x="1650" y="809"/>
                <a:ext cx="31" cy="19"/>
              </a:xfrm>
              <a:custGeom>
                <a:avLst/>
                <a:gdLst>
                  <a:gd name="T0" fmla="*/ 13 w 13"/>
                  <a:gd name="T1" fmla="*/ 3 h 8"/>
                  <a:gd name="T2" fmla="*/ 13 w 13"/>
                  <a:gd name="T3" fmla="*/ 0 h 8"/>
                  <a:gd name="T4" fmla="*/ 0 w 13"/>
                  <a:gd name="T5" fmla="*/ 7 h 8"/>
                  <a:gd name="T6" fmla="*/ 4 w 13"/>
                  <a:gd name="T7" fmla="*/ 7 h 8"/>
                  <a:gd name="T8" fmla="*/ 13 w 13"/>
                  <a:gd name="T9" fmla="*/ 3 h 8"/>
                </a:gdLst>
                <a:ahLst/>
                <a:cxnLst>
                  <a:cxn ang="0">
                    <a:pos x="T0" y="T1"/>
                  </a:cxn>
                  <a:cxn ang="0">
                    <a:pos x="T2" y="T3"/>
                  </a:cxn>
                  <a:cxn ang="0">
                    <a:pos x="T4" y="T5"/>
                  </a:cxn>
                  <a:cxn ang="0">
                    <a:pos x="T6" y="T7"/>
                  </a:cxn>
                  <a:cxn ang="0">
                    <a:pos x="T8" y="T9"/>
                  </a:cxn>
                </a:cxnLst>
                <a:rect l="0" t="0" r="r" b="b"/>
                <a:pathLst>
                  <a:path w="13" h="8">
                    <a:moveTo>
                      <a:pt x="13" y="3"/>
                    </a:moveTo>
                    <a:cubicBezTo>
                      <a:pt x="13" y="0"/>
                      <a:pt x="13" y="0"/>
                      <a:pt x="13" y="0"/>
                    </a:cubicBezTo>
                    <a:cubicBezTo>
                      <a:pt x="11" y="0"/>
                      <a:pt x="3" y="2"/>
                      <a:pt x="0" y="7"/>
                    </a:cubicBezTo>
                    <a:cubicBezTo>
                      <a:pt x="2" y="8"/>
                      <a:pt x="3" y="7"/>
                      <a:pt x="4" y="7"/>
                    </a:cubicBezTo>
                    <a:cubicBezTo>
                      <a:pt x="7" y="7"/>
                      <a:pt x="10" y="6"/>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7" name="Freeform 363"/>
              <p:cNvSpPr>
                <a:spLocks/>
              </p:cNvSpPr>
              <p:nvPr/>
            </p:nvSpPr>
            <p:spPr bwMode="auto">
              <a:xfrm>
                <a:off x="1496" y="717"/>
                <a:ext cx="71" cy="30"/>
              </a:xfrm>
              <a:custGeom>
                <a:avLst/>
                <a:gdLst>
                  <a:gd name="T0" fmla="*/ 30 w 30"/>
                  <a:gd name="T1" fmla="*/ 0 h 13"/>
                  <a:gd name="T2" fmla="*/ 17 w 30"/>
                  <a:gd name="T3" fmla="*/ 0 h 13"/>
                  <a:gd name="T4" fmla="*/ 0 w 30"/>
                  <a:gd name="T5" fmla="*/ 11 h 13"/>
                  <a:gd name="T6" fmla="*/ 3 w 30"/>
                  <a:gd name="T7" fmla="*/ 13 h 13"/>
                  <a:gd name="T8" fmla="*/ 11 w 30"/>
                  <a:gd name="T9" fmla="*/ 9 h 13"/>
                  <a:gd name="T10" fmla="*/ 15 w 30"/>
                  <a:gd name="T11" fmla="*/ 9 h 13"/>
                  <a:gd name="T12" fmla="*/ 30 w 3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30" y="0"/>
                    </a:moveTo>
                    <a:cubicBezTo>
                      <a:pt x="25" y="0"/>
                      <a:pt x="22" y="0"/>
                      <a:pt x="17" y="0"/>
                    </a:cubicBezTo>
                    <a:cubicBezTo>
                      <a:pt x="13" y="0"/>
                      <a:pt x="0" y="4"/>
                      <a:pt x="0" y="11"/>
                    </a:cubicBezTo>
                    <a:cubicBezTo>
                      <a:pt x="0" y="12"/>
                      <a:pt x="2" y="13"/>
                      <a:pt x="3" y="13"/>
                    </a:cubicBezTo>
                    <a:cubicBezTo>
                      <a:pt x="6" y="13"/>
                      <a:pt x="10" y="9"/>
                      <a:pt x="11" y="9"/>
                    </a:cubicBezTo>
                    <a:cubicBezTo>
                      <a:pt x="12" y="9"/>
                      <a:pt x="15" y="9"/>
                      <a:pt x="15" y="9"/>
                    </a:cubicBezTo>
                    <a:cubicBezTo>
                      <a:pt x="20" y="9"/>
                      <a:pt x="29" y="4"/>
                      <a:pt x="3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8" name="Freeform 364"/>
              <p:cNvSpPr>
                <a:spLocks/>
              </p:cNvSpPr>
              <p:nvPr/>
            </p:nvSpPr>
            <p:spPr bwMode="auto">
              <a:xfrm>
                <a:off x="1418" y="719"/>
                <a:ext cx="69" cy="40"/>
              </a:xfrm>
              <a:custGeom>
                <a:avLst/>
                <a:gdLst>
                  <a:gd name="T0" fmla="*/ 29 w 29"/>
                  <a:gd name="T1" fmla="*/ 0 h 17"/>
                  <a:gd name="T2" fmla="*/ 27 w 29"/>
                  <a:gd name="T3" fmla="*/ 0 h 17"/>
                  <a:gd name="T4" fmla="*/ 22 w 29"/>
                  <a:gd name="T5" fmla="*/ 3 h 17"/>
                  <a:gd name="T6" fmla="*/ 19 w 29"/>
                  <a:gd name="T7" fmla="*/ 0 h 17"/>
                  <a:gd name="T8" fmla="*/ 8 w 29"/>
                  <a:gd name="T9" fmla="*/ 5 h 17"/>
                  <a:gd name="T10" fmla="*/ 3 w 29"/>
                  <a:gd name="T11" fmla="*/ 5 h 17"/>
                  <a:gd name="T12" fmla="*/ 0 w 29"/>
                  <a:gd name="T13" fmla="*/ 9 h 17"/>
                  <a:gd name="T14" fmla="*/ 0 w 29"/>
                  <a:gd name="T15" fmla="*/ 11 h 17"/>
                  <a:gd name="T16" fmla="*/ 7 w 29"/>
                  <a:gd name="T17" fmla="*/ 13 h 17"/>
                  <a:gd name="T18" fmla="*/ 8 w 29"/>
                  <a:gd name="T19" fmla="*/ 17 h 17"/>
                  <a:gd name="T20" fmla="*/ 16 w 29"/>
                  <a:gd name="T21" fmla="*/ 15 h 17"/>
                  <a:gd name="T22" fmla="*/ 26 w 29"/>
                  <a:gd name="T23" fmla="*/ 11 h 17"/>
                  <a:gd name="T24" fmla="*/ 25 w 29"/>
                  <a:gd name="T25" fmla="*/ 5 h 17"/>
                  <a:gd name="T26" fmla="*/ 29 w 29"/>
                  <a:gd name="T2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7">
                    <a:moveTo>
                      <a:pt x="29" y="0"/>
                    </a:moveTo>
                    <a:cubicBezTo>
                      <a:pt x="27" y="0"/>
                      <a:pt x="27" y="0"/>
                      <a:pt x="27" y="0"/>
                    </a:cubicBezTo>
                    <a:cubicBezTo>
                      <a:pt x="27" y="1"/>
                      <a:pt x="23" y="3"/>
                      <a:pt x="22" y="3"/>
                    </a:cubicBezTo>
                    <a:cubicBezTo>
                      <a:pt x="21" y="3"/>
                      <a:pt x="19" y="2"/>
                      <a:pt x="19" y="0"/>
                    </a:cubicBezTo>
                    <a:cubicBezTo>
                      <a:pt x="15" y="3"/>
                      <a:pt x="12" y="5"/>
                      <a:pt x="8" y="5"/>
                    </a:cubicBezTo>
                    <a:cubicBezTo>
                      <a:pt x="7" y="5"/>
                      <a:pt x="5" y="5"/>
                      <a:pt x="3" y="5"/>
                    </a:cubicBezTo>
                    <a:cubicBezTo>
                      <a:pt x="2" y="5"/>
                      <a:pt x="2" y="8"/>
                      <a:pt x="0" y="9"/>
                    </a:cubicBezTo>
                    <a:cubicBezTo>
                      <a:pt x="0" y="11"/>
                      <a:pt x="0" y="11"/>
                      <a:pt x="0" y="11"/>
                    </a:cubicBezTo>
                    <a:cubicBezTo>
                      <a:pt x="2" y="12"/>
                      <a:pt x="4" y="12"/>
                      <a:pt x="7" y="13"/>
                    </a:cubicBezTo>
                    <a:cubicBezTo>
                      <a:pt x="7" y="15"/>
                      <a:pt x="7" y="17"/>
                      <a:pt x="8" y="17"/>
                    </a:cubicBezTo>
                    <a:cubicBezTo>
                      <a:pt x="11" y="17"/>
                      <a:pt x="12" y="15"/>
                      <a:pt x="16" y="15"/>
                    </a:cubicBezTo>
                    <a:cubicBezTo>
                      <a:pt x="19" y="15"/>
                      <a:pt x="22" y="13"/>
                      <a:pt x="26" y="11"/>
                    </a:cubicBezTo>
                    <a:cubicBezTo>
                      <a:pt x="26" y="9"/>
                      <a:pt x="25" y="8"/>
                      <a:pt x="25" y="5"/>
                    </a:cubicBezTo>
                    <a:cubicBezTo>
                      <a:pt x="27" y="5"/>
                      <a:pt x="29" y="3"/>
                      <a:pt x="2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9" name="Freeform 365"/>
              <p:cNvSpPr>
                <a:spLocks/>
              </p:cNvSpPr>
              <p:nvPr/>
            </p:nvSpPr>
            <p:spPr bwMode="auto">
              <a:xfrm>
                <a:off x="1144" y="707"/>
                <a:ext cx="140" cy="59"/>
              </a:xfrm>
              <a:custGeom>
                <a:avLst/>
                <a:gdLst>
                  <a:gd name="T0" fmla="*/ 8 w 59"/>
                  <a:gd name="T1" fmla="*/ 25 h 25"/>
                  <a:gd name="T2" fmla="*/ 33 w 59"/>
                  <a:gd name="T3" fmla="*/ 16 h 25"/>
                  <a:gd name="T4" fmla="*/ 59 w 59"/>
                  <a:gd name="T5" fmla="*/ 5 h 25"/>
                  <a:gd name="T6" fmla="*/ 29 w 59"/>
                  <a:gd name="T7" fmla="*/ 0 h 25"/>
                  <a:gd name="T8" fmla="*/ 20 w 59"/>
                  <a:gd name="T9" fmla="*/ 0 h 25"/>
                  <a:gd name="T10" fmla="*/ 0 w 59"/>
                  <a:gd name="T11" fmla="*/ 20 h 25"/>
                  <a:gd name="T12" fmla="*/ 8 w 59"/>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59" h="25">
                    <a:moveTo>
                      <a:pt x="8" y="25"/>
                    </a:moveTo>
                    <a:cubicBezTo>
                      <a:pt x="17" y="25"/>
                      <a:pt x="25" y="18"/>
                      <a:pt x="33" y="16"/>
                    </a:cubicBezTo>
                    <a:cubicBezTo>
                      <a:pt x="38" y="14"/>
                      <a:pt x="57" y="10"/>
                      <a:pt x="59" y="5"/>
                    </a:cubicBezTo>
                    <a:cubicBezTo>
                      <a:pt x="47" y="3"/>
                      <a:pt x="41" y="0"/>
                      <a:pt x="29" y="0"/>
                    </a:cubicBezTo>
                    <a:cubicBezTo>
                      <a:pt x="25" y="0"/>
                      <a:pt x="23" y="4"/>
                      <a:pt x="20" y="0"/>
                    </a:cubicBezTo>
                    <a:cubicBezTo>
                      <a:pt x="20" y="14"/>
                      <a:pt x="0" y="8"/>
                      <a:pt x="0" y="20"/>
                    </a:cubicBezTo>
                    <a:cubicBezTo>
                      <a:pt x="0" y="25"/>
                      <a:pt x="5" y="25"/>
                      <a:pt x="8" y="2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0" name="Freeform 366"/>
              <p:cNvSpPr>
                <a:spLocks/>
              </p:cNvSpPr>
              <p:nvPr/>
            </p:nvSpPr>
            <p:spPr bwMode="auto">
              <a:xfrm>
                <a:off x="1199" y="729"/>
                <a:ext cx="196" cy="85"/>
              </a:xfrm>
              <a:custGeom>
                <a:avLst/>
                <a:gdLst>
                  <a:gd name="T0" fmla="*/ 30 w 83"/>
                  <a:gd name="T1" fmla="*/ 32 h 36"/>
                  <a:gd name="T2" fmla="*/ 50 w 83"/>
                  <a:gd name="T3" fmla="*/ 27 h 36"/>
                  <a:gd name="T4" fmla="*/ 61 w 83"/>
                  <a:gd name="T5" fmla="*/ 30 h 36"/>
                  <a:gd name="T6" fmla="*/ 70 w 83"/>
                  <a:gd name="T7" fmla="*/ 24 h 36"/>
                  <a:gd name="T8" fmla="*/ 83 w 83"/>
                  <a:gd name="T9" fmla="*/ 24 h 36"/>
                  <a:gd name="T10" fmla="*/ 83 w 83"/>
                  <a:gd name="T11" fmla="*/ 22 h 36"/>
                  <a:gd name="T12" fmla="*/ 75 w 83"/>
                  <a:gd name="T13" fmla="*/ 18 h 36"/>
                  <a:gd name="T14" fmla="*/ 79 w 83"/>
                  <a:gd name="T15" fmla="*/ 7 h 36"/>
                  <a:gd name="T16" fmla="*/ 78 w 83"/>
                  <a:gd name="T17" fmla="*/ 0 h 36"/>
                  <a:gd name="T18" fmla="*/ 70 w 83"/>
                  <a:gd name="T19" fmla="*/ 0 h 36"/>
                  <a:gd name="T20" fmla="*/ 67 w 83"/>
                  <a:gd name="T21" fmla="*/ 2 h 36"/>
                  <a:gd name="T22" fmla="*/ 63 w 83"/>
                  <a:gd name="T23" fmla="*/ 11 h 36"/>
                  <a:gd name="T24" fmla="*/ 61 w 83"/>
                  <a:gd name="T25" fmla="*/ 3 h 36"/>
                  <a:gd name="T26" fmla="*/ 49 w 83"/>
                  <a:gd name="T27" fmla="*/ 9 h 36"/>
                  <a:gd name="T28" fmla="*/ 46 w 83"/>
                  <a:gd name="T29" fmla="*/ 9 h 36"/>
                  <a:gd name="T30" fmla="*/ 45 w 83"/>
                  <a:gd name="T31" fmla="*/ 2 h 36"/>
                  <a:gd name="T32" fmla="*/ 36 w 83"/>
                  <a:gd name="T33" fmla="*/ 7 h 36"/>
                  <a:gd name="T34" fmla="*/ 38 w 83"/>
                  <a:gd name="T35" fmla="*/ 0 h 36"/>
                  <a:gd name="T36" fmla="*/ 6 w 83"/>
                  <a:gd name="T37" fmla="*/ 11 h 36"/>
                  <a:gd name="T38" fmla="*/ 6 w 83"/>
                  <a:gd name="T39" fmla="*/ 12 h 36"/>
                  <a:gd name="T40" fmla="*/ 6 w 83"/>
                  <a:gd name="T41" fmla="*/ 16 h 36"/>
                  <a:gd name="T42" fmla="*/ 22 w 83"/>
                  <a:gd name="T43" fmla="*/ 13 h 36"/>
                  <a:gd name="T44" fmla="*/ 3 w 83"/>
                  <a:gd name="T45" fmla="*/ 19 h 36"/>
                  <a:gd name="T46" fmla="*/ 15 w 83"/>
                  <a:gd name="T47" fmla="*/ 20 h 36"/>
                  <a:gd name="T48" fmla="*/ 28 w 83"/>
                  <a:gd name="T49" fmla="*/ 22 h 36"/>
                  <a:gd name="T50" fmla="*/ 12 w 83"/>
                  <a:gd name="T51" fmla="*/ 22 h 36"/>
                  <a:gd name="T52" fmla="*/ 0 w 83"/>
                  <a:gd name="T53" fmla="*/ 24 h 36"/>
                  <a:gd name="T54" fmla="*/ 12 w 83"/>
                  <a:gd name="T55" fmla="*/ 29 h 36"/>
                  <a:gd name="T56" fmla="*/ 12 w 83"/>
                  <a:gd name="T57" fmla="*/ 32 h 36"/>
                  <a:gd name="T58" fmla="*/ 30 w 83"/>
                  <a:gd name="T59"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 h="36">
                    <a:moveTo>
                      <a:pt x="30" y="32"/>
                    </a:moveTo>
                    <a:cubicBezTo>
                      <a:pt x="32" y="31"/>
                      <a:pt x="49" y="27"/>
                      <a:pt x="50" y="27"/>
                    </a:cubicBezTo>
                    <a:cubicBezTo>
                      <a:pt x="53" y="27"/>
                      <a:pt x="55" y="30"/>
                      <a:pt x="61" y="30"/>
                    </a:cubicBezTo>
                    <a:cubicBezTo>
                      <a:pt x="66" y="30"/>
                      <a:pt x="67" y="24"/>
                      <a:pt x="70" y="24"/>
                    </a:cubicBezTo>
                    <a:cubicBezTo>
                      <a:pt x="76" y="24"/>
                      <a:pt x="75" y="27"/>
                      <a:pt x="83" y="24"/>
                    </a:cubicBezTo>
                    <a:cubicBezTo>
                      <a:pt x="83" y="22"/>
                      <a:pt x="83" y="22"/>
                      <a:pt x="83" y="22"/>
                    </a:cubicBezTo>
                    <a:cubicBezTo>
                      <a:pt x="80" y="19"/>
                      <a:pt x="78" y="19"/>
                      <a:pt x="75" y="18"/>
                    </a:cubicBezTo>
                    <a:cubicBezTo>
                      <a:pt x="76" y="16"/>
                      <a:pt x="79" y="10"/>
                      <a:pt x="79" y="7"/>
                    </a:cubicBezTo>
                    <a:cubicBezTo>
                      <a:pt x="79" y="5"/>
                      <a:pt x="79" y="3"/>
                      <a:pt x="78" y="0"/>
                    </a:cubicBezTo>
                    <a:cubicBezTo>
                      <a:pt x="75" y="1"/>
                      <a:pt x="73" y="0"/>
                      <a:pt x="70" y="0"/>
                    </a:cubicBezTo>
                    <a:cubicBezTo>
                      <a:pt x="69" y="0"/>
                      <a:pt x="67" y="1"/>
                      <a:pt x="67" y="2"/>
                    </a:cubicBezTo>
                    <a:cubicBezTo>
                      <a:pt x="67" y="7"/>
                      <a:pt x="67" y="8"/>
                      <a:pt x="63" y="11"/>
                    </a:cubicBezTo>
                    <a:cubicBezTo>
                      <a:pt x="61" y="9"/>
                      <a:pt x="61" y="7"/>
                      <a:pt x="61" y="3"/>
                    </a:cubicBezTo>
                    <a:cubicBezTo>
                      <a:pt x="49" y="9"/>
                      <a:pt x="49" y="9"/>
                      <a:pt x="49" y="9"/>
                    </a:cubicBezTo>
                    <a:cubicBezTo>
                      <a:pt x="46" y="9"/>
                      <a:pt x="46" y="9"/>
                      <a:pt x="46" y="9"/>
                    </a:cubicBezTo>
                    <a:cubicBezTo>
                      <a:pt x="45" y="7"/>
                      <a:pt x="47" y="5"/>
                      <a:pt x="45" y="2"/>
                    </a:cubicBezTo>
                    <a:cubicBezTo>
                      <a:pt x="43" y="4"/>
                      <a:pt x="42" y="7"/>
                      <a:pt x="36" y="7"/>
                    </a:cubicBezTo>
                    <a:cubicBezTo>
                      <a:pt x="34" y="7"/>
                      <a:pt x="38" y="1"/>
                      <a:pt x="38" y="0"/>
                    </a:cubicBezTo>
                    <a:cubicBezTo>
                      <a:pt x="6" y="11"/>
                      <a:pt x="6" y="11"/>
                      <a:pt x="6" y="11"/>
                    </a:cubicBezTo>
                    <a:cubicBezTo>
                      <a:pt x="6" y="12"/>
                      <a:pt x="6" y="12"/>
                      <a:pt x="6" y="12"/>
                    </a:cubicBezTo>
                    <a:cubicBezTo>
                      <a:pt x="6" y="12"/>
                      <a:pt x="6" y="16"/>
                      <a:pt x="6" y="16"/>
                    </a:cubicBezTo>
                    <a:cubicBezTo>
                      <a:pt x="11" y="16"/>
                      <a:pt x="18" y="11"/>
                      <a:pt x="22" y="13"/>
                    </a:cubicBezTo>
                    <a:cubicBezTo>
                      <a:pt x="18" y="17"/>
                      <a:pt x="7" y="17"/>
                      <a:pt x="3" y="19"/>
                    </a:cubicBezTo>
                    <a:cubicBezTo>
                      <a:pt x="15" y="20"/>
                      <a:pt x="15" y="20"/>
                      <a:pt x="15" y="20"/>
                    </a:cubicBezTo>
                    <a:cubicBezTo>
                      <a:pt x="28" y="22"/>
                      <a:pt x="28" y="22"/>
                      <a:pt x="28" y="22"/>
                    </a:cubicBezTo>
                    <a:cubicBezTo>
                      <a:pt x="22" y="24"/>
                      <a:pt x="19" y="22"/>
                      <a:pt x="12" y="22"/>
                    </a:cubicBezTo>
                    <a:cubicBezTo>
                      <a:pt x="7" y="22"/>
                      <a:pt x="4" y="23"/>
                      <a:pt x="0" y="24"/>
                    </a:cubicBezTo>
                    <a:cubicBezTo>
                      <a:pt x="2" y="27"/>
                      <a:pt x="6" y="29"/>
                      <a:pt x="12" y="29"/>
                    </a:cubicBezTo>
                    <a:cubicBezTo>
                      <a:pt x="12" y="32"/>
                      <a:pt x="12" y="32"/>
                      <a:pt x="12" y="32"/>
                    </a:cubicBezTo>
                    <a:cubicBezTo>
                      <a:pt x="17" y="36"/>
                      <a:pt x="23" y="32"/>
                      <a:pt x="30" y="3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1" name="Freeform 367"/>
              <p:cNvSpPr>
                <a:spLocks/>
              </p:cNvSpPr>
              <p:nvPr/>
            </p:nvSpPr>
            <p:spPr bwMode="auto">
              <a:xfrm>
                <a:off x="1735" y="1109"/>
                <a:ext cx="92" cy="99"/>
              </a:xfrm>
              <a:custGeom>
                <a:avLst/>
                <a:gdLst>
                  <a:gd name="T0" fmla="*/ 35 w 39"/>
                  <a:gd name="T1" fmla="*/ 24 h 42"/>
                  <a:gd name="T2" fmla="*/ 38 w 39"/>
                  <a:gd name="T3" fmla="*/ 20 h 42"/>
                  <a:gd name="T4" fmla="*/ 24 w 39"/>
                  <a:gd name="T5" fmla="*/ 17 h 42"/>
                  <a:gd name="T6" fmla="*/ 26 w 39"/>
                  <a:gd name="T7" fmla="*/ 12 h 42"/>
                  <a:gd name="T8" fmla="*/ 21 w 39"/>
                  <a:gd name="T9" fmla="*/ 12 h 42"/>
                  <a:gd name="T10" fmla="*/ 28 w 39"/>
                  <a:gd name="T11" fmla="*/ 2 h 42"/>
                  <a:gd name="T12" fmla="*/ 20 w 39"/>
                  <a:gd name="T13" fmla="*/ 8 h 42"/>
                  <a:gd name="T14" fmla="*/ 11 w 39"/>
                  <a:gd name="T15" fmla="*/ 22 h 42"/>
                  <a:gd name="T16" fmla="*/ 0 w 39"/>
                  <a:gd name="T17" fmla="*/ 32 h 42"/>
                  <a:gd name="T18" fmla="*/ 2 w 39"/>
                  <a:gd name="T19" fmla="*/ 35 h 42"/>
                  <a:gd name="T20" fmla="*/ 23 w 39"/>
                  <a:gd name="T21" fmla="*/ 35 h 42"/>
                  <a:gd name="T22" fmla="*/ 20 w 39"/>
                  <a:gd name="T23" fmla="*/ 37 h 42"/>
                  <a:gd name="T24" fmla="*/ 21 w 39"/>
                  <a:gd name="T25" fmla="*/ 42 h 42"/>
                  <a:gd name="T26" fmla="*/ 39 w 39"/>
                  <a:gd name="T27" fmla="*/ 29 h 42"/>
                  <a:gd name="T28" fmla="*/ 35 w 39"/>
                  <a:gd name="T29"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42">
                    <a:moveTo>
                      <a:pt x="35" y="24"/>
                    </a:moveTo>
                    <a:cubicBezTo>
                      <a:pt x="35" y="24"/>
                      <a:pt x="37" y="21"/>
                      <a:pt x="38" y="20"/>
                    </a:cubicBezTo>
                    <a:cubicBezTo>
                      <a:pt x="38" y="20"/>
                      <a:pt x="24" y="18"/>
                      <a:pt x="24" y="17"/>
                    </a:cubicBezTo>
                    <a:cubicBezTo>
                      <a:pt x="24" y="15"/>
                      <a:pt x="26" y="14"/>
                      <a:pt x="26" y="12"/>
                    </a:cubicBezTo>
                    <a:cubicBezTo>
                      <a:pt x="24" y="13"/>
                      <a:pt x="23" y="14"/>
                      <a:pt x="21" y="12"/>
                    </a:cubicBezTo>
                    <a:cubicBezTo>
                      <a:pt x="24" y="12"/>
                      <a:pt x="28" y="6"/>
                      <a:pt x="28" y="2"/>
                    </a:cubicBezTo>
                    <a:cubicBezTo>
                      <a:pt x="28" y="0"/>
                      <a:pt x="21" y="8"/>
                      <a:pt x="20" y="8"/>
                    </a:cubicBezTo>
                    <a:cubicBezTo>
                      <a:pt x="14" y="8"/>
                      <a:pt x="15" y="18"/>
                      <a:pt x="11" y="22"/>
                    </a:cubicBezTo>
                    <a:cubicBezTo>
                      <a:pt x="8" y="25"/>
                      <a:pt x="0" y="30"/>
                      <a:pt x="0" y="32"/>
                    </a:cubicBezTo>
                    <a:cubicBezTo>
                      <a:pt x="0" y="33"/>
                      <a:pt x="1" y="35"/>
                      <a:pt x="2" y="35"/>
                    </a:cubicBezTo>
                    <a:cubicBezTo>
                      <a:pt x="6" y="35"/>
                      <a:pt x="15" y="35"/>
                      <a:pt x="23" y="35"/>
                    </a:cubicBezTo>
                    <a:cubicBezTo>
                      <a:pt x="22" y="36"/>
                      <a:pt x="21" y="37"/>
                      <a:pt x="20" y="37"/>
                    </a:cubicBezTo>
                    <a:cubicBezTo>
                      <a:pt x="21" y="42"/>
                      <a:pt x="21" y="42"/>
                      <a:pt x="21" y="42"/>
                    </a:cubicBezTo>
                    <a:cubicBezTo>
                      <a:pt x="28" y="35"/>
                      <a:pt x="31" y="33"/>
                      <a:pt x="39" y="29"/>
                    </a:cubicBezTo>
                    <a:cubicBezTo>
                      <a:pt x="38" y="27"/>
                      <a:pt x="35" y="26"/>
                      <a:pt x="35" y="2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2" name="Freeform 368"/>
              <p:cNvSpPr>
                <a:spLocks/>
              </p:cNvSpPr>
              <p:nvPr/>
            </p:nvSpPr>
            <p:spPr bwMode="auto">
              <a:xfrm>
                <a:off x="1251" y="662"/>
                <a:ext cx="96" cy="29"/>
              </a:xfrm>
              <a:custGeom>
                <a:avLst/>
                <a:gdLst>
                  <a:gd name="T0" fmla="*/ 41 w 41"/>
                  <a:gd name="T1" fmla="*/ 2 h 12"/>
                  <a:gd name="T2" fmla="*/ 33 w 41"/>
                  <a:gd name="T3" fmla="*/ 0 h 12"/>
                  <a:gd name="T4" fmla="*/ 0 w 41"/>
                  <a:gd name="T5" fmla="*/ 12 h 12"/>
                  <a:gd name="T6" fmla="*/ 12 w 41"/>
                  <a:gd name="T7" fmla="*/ 12 h 12"/>
                  <a:gd name="T8" fmla="*/ 41 w 41"/>
                  <a:gd name="T9" fmla="*/ 2 h 12"/>
                </a:gdLst>
                <a:ahLst/>
                <a:cxnLst>
                  <a:cxn ang="0">
                    <a:pos x="T0" y="T1"/>
                  </a:cxn>
                  <a:cxn ang="0">
                    <a:pos x="T2" y="T3"/>
                  </a:cxn>
                  <a:cxn ang="0">
                    <a:pos x="T4" y="T5"/>
                  </a:cxn>
                  <a:cxn ang="0">
                    <a:pos x="T6" y="T7"/>
                  </a:cxn>
                  <a:cxn ang="0">
                    <a:pos x="T8" y="T9"/>
                  </a:cxn>
                </a:cxnLst>
                <a:rect l="0" t="0" r="r" b="b"/>
                <a:pathLst>
                  <a:path w="41" h="12">
                    <a:moveTo>
                      <a:pt x="41" y="2"/>
                    </a:moveTo>
                    <a:cubicBezTo>
                      <a:pt x="38" y="1"/>
                      <a:pt x="36" y="0"/>
                      <a:pt x="33" y="0"/>
                    </a:cubicBezTo>
                    <a:cubicBezTo>
                      <a:pt x="25" y="0"/>
                      <a:pt x="3" y="7"/>
                      <a:pt x="0" y="12"/>
                    </a:cubicBezTo>
                    <a:cubicBezTo>
                      <a:pt x="12" y="12"/>
                      <a:pt x="12" y="12"/>
                      <a:pt x="12" y="12"/>
                    </a:cubicBezTo>
                    <a:cubicBezTo>
                      <a:pt x="21" y="7"/>
                      <a:pt x="35" y="9"/>
                      <a:pt x="4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3" name="Freeform 369"/>
              <p:cNvSpPr>
                <a:spLocks/>
              </p:cNvSpPr>
              <p:nvPr/>
            </p:nvSpPr>
            <p:spPr bwMode="auto">
              <a:xfrm>
                <a:off x="1300" y="674"/>
                <a:ext cx="133" cy="40"/>
              </a:xfrm>
              <a:custGeom>
                <a:avLst/>
                <a:gdLst>
                  <a:gd name="T0" fmla="*/ 0 w 56"/>
                  <a:gd name="T1" fmla="*/ 12 h 17"/>
                  <a:gd name="T2" fmla="*/ 12 w 56"/>
                  <a:gd name="T3" fmla="*/ 10 h 17"/>
                  <a:gd name="T4" fmla="*/ 8 w 56"/>
                  <a:gd name="T5" fmla="*/ 15 h 17"/>
                  <a:gd name="T6" fmla="*/ 12 w 56"/>
                  <a:gd name="T7" fmla="*/ 17 h 17"/>
                  <a:gd name="T8" fmla="*/ 30 w 56"/>
                  <a:gd name="T9" fmla="*/ 13 h 17"/>
                  <a:gd name="T10" fmla="*/ 37 w 56"/>
                  <a:gd name="T11" fmla="*/ 13 h 17"/>
                  <a:gd name="T12" fmla="*/ 56 w 56"/>
                  <a:gd name="T13" fmla="*/ 7 h 17"/>
                  <a:gd name="T14" fmla="*/ 47 w 56"/>
                  <a:gd name="T15" fmla="*/ 7 h 17"/>
                  <a:gd name="T16" fmla="*/ 50 w 56"/>
                  <a:gd name="T17" fmla="*/ 0 h 17"/>
                  <a:gd name="T18" fmla="*/ 45 w 56"/>
                  <a:gd name="T19" fmla="*/ 0 h 17"/>
                  <a:gd name="T20" fmla="*/ 36 w 56"/>
                  <a:gd name="T21" fmla="*/ 8 h 17"/>
                  <a:gd name="T22" fmla="*/ 24 w 56"/>
                  <a:gd name="T23" fmla="*/ 4 h 17"/>
                  <a:gd name="T24" fmla="*/ 0 w 56"/>
                  <a:gd name="T25"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17">
                    <a:moveTo>
                      <a:pt x="0" y="12"/>
                    </a:moveTo>
                    <a:cubicBezTo>
                      <a:pt x="2" y="12"/>
                      <a:pt x="8" y="11"/>
                      <a:pt x="12" y="10"/>
                    </a:cubicBezTo>
                    <a:cubicBezTo>
                      <a:pt x="12" y="11"/>
                      <a:pt x="8" y="13"/>
                      <a:pt x="8" y="15"/>
                    </a:cubicBezTo>
                    <a:cubicBezTo>
                      <a:pt x="8" y="17"/>
                      <a:pt x="11" y="17"/>
                      <a:pt x="12" y="17"/>
                    </a:cubicBezTo>
                    <a:cubicBezTo>
                      <a:pt x="18" y="17"/>
                      <a:pt x="24" y="13"/>
                      <a:pt x="30" y="13"/>
                    </a:cubicBezTo>
                    <a:cubicBezTo>
                      <a:pt x="31" y="13"/>
                      <a:pt x="37" y="13"/>
                      <a:pt x="37" y="13"/>
                    </a:cubicBezTo>
                    <a:cubicBezTo>
                      <a:pt x="45" y="13"/>
                      <a:pt x="51" y="11"/>
                      <a:pt x="56" y="7"/>
                    </a:cubicBezTo>
                    <a:cubicBezTo>
                      <a:pt x="53" y="6"/>
                      <a:pt x="50" y="7"/>
                      <a:pt x="47" y="7"/>
                    </a:cubicBezTo>
                    <a:cubicBezTo>
                      <a:pt x="49" y="5"/>
                      <a:pt x="50" y="1"/>
                      <a:pt x="50" y="0"/>
                    </a:cubicBezTo>
                    <a:cubicBezTo>
                      <a:pt x="45" y="0"/>
                      <a:pt x="45" y="0"/>
                      <a:pt x="45" y="0"/>
                    </a:cubicBezTo>
                    <a:cubicBezTo>
                      <a:pt x="41" y="2"/>
                      <a:pt x="40" y="8"/>
                      <a:pt x="36" y="8"/>
                    </a:cubicBezTo>
                    <a:cubicBezTo>
                      <a:pt x="28" y="8"/>
                      <a:pt x="28" y="5"/>
                      <a:pt x="24" y="4"/>
                    </a:cubicBezTo>
                    <a:cubicBezTo>
                      <a:pt x="17" y="1"/>
                      <a:pt x="1" y="8"/>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4" name="Freeform 370"/>
              <p:cNvSpPr>
                <a:spLocks/>
              </p:cNvSpPr>
              <p:nvPr/>
            </p:nvSpPr>
            <p:spPr bwMode="auto">
              <a:xfrm>
                <a:off x="1577" y="677"/>
                <a:ext cx="137" cy="30"/>
              </a:xfrm>
              <a:custGeom>
                <a:avLst/>
                <a:gdLst>
                  <a:gd name="T0" fmla="*/ 9 w 58"/>
                  <a:gd name="T1" fmla="*/ 0 h 13"/>
                  <a:gd name="T2" fmla="*/ 5 w 58"/>
                  <a:gd name="T3" fmla="*/ 0 h 13"/>
                  <a:gd name="T4" fmla="*/ 1 w 58"/>
                  <a:gd name="T5" fmla="*/ 3 h 13"/>
                  <a:gd name="T6" fmla="*/ 3 w 58"/>
                  <a:gd name="T7" fmla="*/ 6 h 13"/>
                  <a:gd name="T8" fmla="*/ 0 w 58"/>
                  <a:gd name="T9" fmla="*/ 9 h 13"/>
                  <a:gd name="T10" fmla="*/ 23 w 58"/>
                  <a:gd name="T11" fmla="*/ 13 h 13"/>
                  <a:gd name="T12" fmla="*/ 45 w 58"/>
                  <a:gd name="T13" fmla="*/ 13 h 13"/>
                  <a:gd name="T14" fmla="*/ 58 w 58"/>
                  <a:gd name="T15" fmla="*/ 11 h 13"/>
                  <a:gd name="T16" fmla="*/ 58 w 58"/>
                  <a:gd name="T17" fmla="*/ 6 h 13"/>
                  <a:gd name="T18" fmla="*/ 52 w 58"/>
                  <a:gd name="T19" fmla="*/ 3 h 13"/>
                  <a:gd name="T20" fmla="*/ 32 w 58"/>
                  <a:gd name="T21" fmla="*/ 6 h 13"/>
                  <a:gd name="T22" fmla="*/ 13 w 58"/>
                  <a:gd name="T23" fmla="*/ 6 h 13"/>
                  <a:gd name="T24" fmla="*/ 8 w 58"/>
                  <a:gd name="T25" fmla="*/ 2 h 13"/>
                  <a:gd name="T26" fmla="*/ 9 w 58"/>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3">
                    <a:moveTo>
                      <a:pt x="9" y="0"/>
                    </a:moveTo>
                    <a:cubicBezTo>
                      <a:pt x="8" y="0"/>
                      <a:pt x="6" y="0"/>
                      <a:pt x="5" y="0"/>
                    </a:cubicBezTo>
                    <a:cubicBezTo>
                      <a:pt x="3" y="0"/>
                      <a:pt x="1" y="1"/>
                      <a:pt x="1" y="3"/>
                    </a:cubicBezTo>
                    <a:cubicBezTo>
                      <a:pt x="1" y="4"/>
                      <a:pt x="2" y="6"/>
                      <a:pt x="3" y="6"/>
                    </a:cubicBezTo>
                    <a:cubicBezTo>
                      <a:pt x="2" y="6"/>
                      <a:pt x="0" y="8"/>
                      <a:pt x="0" y="9"/>
                    </a:cubicBezTo>
                    <a:cubicBezTo>
                      <a:pt x="0" y="11"/>
                      <a:pt x="18" y="13"/>
                      <a:pt x="23" y="13"/>
                    </a:cubicBezTo>
                    <a:cubicBezTo>
                      <a:pt x="45" y="13"/>
                      <a:pt x="45" y="13"/>
                      <a:pt x="45" y="13"/>
                    </a:cubicBezTo>
                    <a:cubicBezTo>
                      <a:pt x="47" y="8"/>
                      <a:pt x="53" y="12"/>
                      <a:pt x="58" y="11"/>
                    </a:cubicBezTo>
                    <a:cubicBezTo>
                      <a:pt x="58" y="6"/>
                      <a:pt x="58" y="6"/>
                      <a:pt x="58" y="6"/>
                    </a:cubicBezTo>
                    <a:cubicBezTo>
                      <a:pt x="55" y="5"/>
                      <a:pt x="54" y="3"/>
                      <a:pt x="52" y="3"/>
                    </a:cubicBezTo>
                    <a:cubicBezTo>
                      <a:pt x="46" y="3"/>
                      <a:pt x="40" y="6"/>
                      <a:pt x="32" y="6"/>
                    </a:cubicBezTo>
                    <a:cubicBezTo>
                      <a:pt x="22" y="6"/>
                      <a:pt x="20" y="6"/>
                      <a:pt x="13" y="6"/>
                    </a:cubicBezTo>
                    <a:cubicBezTo>
                      <a:pt x="9" y="6"/>
                      <a:pt x="8" y="4"/>
                      <a:pt x="8" y="2"/>
                    </a:cubicBezTo>
                    <a:cubicBezTo>
                      <a:pt x="8" y="1"/>
                      <a:pt x="9" y="0"/>
                      <a:pt x="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5" name="Freeform 371"/>
              <p:cNvSpPr>
                <a:spLocks/>
              </p:cNvSpPr>
              <p:nvPr/>
            </p:nvSpPr>
            <p:spPr bwMode="auto">
              <a:xfrm>
                <a:off x="1614" y="610"/>
                <a:ext cx="93" cy="45"/>
              </a:xfrm>
              <a:custGeom>
                <a:avLst/>
                <a:gdLst>
                  <a:gd name="T0" fmla="*/ 9 w 39"/>
                  <a:gd name="T1" fmla="*/ 10 h 19"/>
                  <a:gd name="T2" fmla="*/ 5 w 39"/>
                  <a:gd name="T3" fmla="*/ 15 h 19"/>
                  <a:gd name="T4" fmla="*/ 5 w 39"/>
                  <a:gd name="T5" fmla="*/ 16 h 19"/>
                  <a:gd name="T6" fmla="*/ 7 w 39"/>
                  <a:gd name="T7" fmla="*/ 19 h 19"/>
                  <a:gd name="T8" fmla="*/ 15 w 39"/>
                  <a:gd name="T9" fmla="*/ 16 h 19"/>
                  <a:gd name="T10" fmla="*/ 14 w 39"/>
                  <a:gd name="T11" fmla="*/ 15 h 19"/>
                  <a:gd name="T12" fmla="*/ 39 w 39"/>
                  <a:gd name="T13" fmla="*/ 8 h 19"/>
                  <a:gd name="T14" fmla="*/ 26 w 39"/>
                  <a:gd name="T15" fmla="*/ 5 h 19"/>
                  <a:gd name="T16" fmla="*/ 22 w 39"/>
                  <a:gd name="T17" fmla="*/ 1 h 19"/>
                  <a:gd name="T18" fmla="*/ 18 w 39"/>
                  <a:gd name="T19" fmla="*/ 0 h 19"/>
                  <a:gd name="T20" fmla="*/ 0 w 39"/>
                  <a:gd name="T21" fmla="*/ 8 h 19"/>
                  <a:gd name="T22" fmla="*/ 4 w 39"/>
                  <a:gd name="T23" fmla="*/ 10 h 19"/>
                  <a:gd name="T24" fmla="*/ 9 w 39"/>
                  <a:gd name="T25"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19">
                    <a:moveTo>
                      <a:pt x="9" y="10"/>
                    </a:moveTo>
                    <a:cubicBezTo>
                      <a:pt x="5" y="11"/>
                      <a:pt x="4" y="11"/>
                      <a:pt x="5" y="15"/>
                    </a:cubicBezTo>
                    <a:cubicBezTo>
                      <a:pt x="5" y="16"/>
                      <a:pt x="5" y="16"/>
                      <a:pt x="5" y="16"/>
                    </a:cubicBezTo>
                    <a:cubicBezTo>
                      <a:pt x="5" y="17"/>
                      <a:pt x="6" y="19"/>
                      <a:pt x="7" y="19"/>
                    </a:cubicBezTo>
                    <a:cubicBezTo>
                      <a:pt x="10" y="19"/>
                      <a:pt x="12" y="17"/>
                      <a:pt x="15" y="16"/>
                    </a:cubicBezTo>
                    <a:cubicBezTo>
                      <a:pt x="14" y="15"/>
                      <a:pt x="14" y="15"/>
                      <a:pt x="14" y="15"/>
                    </a:cubicBezTo>
                    <a:cubicBezTo>
                      <a:pt x="22" y="14"/>
                      <a:pt x="35" y="12"/>
                      <a:pt x="39" y="8"/>
                    </a:cubicBezTo>
                    <a:cubicBezTo>
                      <a:pt x="37" y="4"/>
                      <a:pt x="31" y="5"/>
                      <a:pt x="26" y="5"/>
                    </a:cubicBezTo>
                    <a:cubicBezTo>
                      <a:pt x="24" y="5"/>
                      <a:pt x="24" y="1"/>
                      <a:pt x="22" y="1"/>
                    </a:cubicBezTo>
                    <a:cubicBezTo>
                      <a:pt x="22" y="1"/>
                      <a:pt x="20" y="0"/>
                      <a:pt x="18" y="0"/>
                    </a:cubicBezTo>
                    <a:cubicBezTo>
                      <a:pt x="14" y="0"/>
                      <a:pt x="0" y="3"/>
                      <a:pt x="0" y="8"/>
                    </a:cubicBezTo>
                    <a:cubicBezTo>
                      <a:pt x="4" y="10"/>
                      <a:pt x="4" y="10"/>
                      <a:pt x="4" y="10"/>
                    </a:cubicBezTo>
                    <a:lnTo>
                      <a:pt x="9" y="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6" name="Freeform 372"/>
              <p:cNvSpPr>
                <a:spLocks/>
              </p:cNvSpPr>
              <p:nvPr/>
            </p:nvSpPr>
            <p:spPr bwMode="auto">
              <a:xfrm>
                <a:off x="1676" y="712"/>
                <a:ext cx="47" cy="31"/>
              </a:xfrm>
              <a:custGeom>
                <a:avLst/>
                <a:gdLst>
                  <a:gd name="T0" fmla="*/ 8 w 20"/>
                  <a:gd name="T1" fmla="*/ 3 h 13"/>
                  <a:gd name="T2" fmla="*/ 0 w 20"/>
                  <a:gd name="T3" fmla="*/ 3 h 13"/>
                  <a:gd name="T4" fmla="*/ 6 w 20"/>
                  <a:gd name="T5" fmla="*/ 9 h 13"/>
                  <a:gd name="T6" fmla="*/ 20 w 20"/>
                  <a:gd name="T7" fmla="*/ 6 h 13"/>
                  <a:gd name="T8" fmla="*/ 8 w 20"/>
                  <a:gd name="T9" fmla="*/ 3 h 13"/>
                </a:gdLst>
                <a:ahLst/>
                <a:cxnLst>
                  <a:cxn ang="0">
                    <a:pos x="T0" y="T1"/>
                  </a:cxn>
                  <a:cxn ang="0">
                    <a:pos x="T2" y="T3"/>
                  </a:cxn>
                  <a:cxn ang="0">
                    <a:pos x="T4" y="T5"/>
                  </a:cxn>
                  <a:cxn ang="0">
                    <a:pos x="T6" y="T7"/>
                  </a:cxn>
                  <a:cxn ang="0">
                    <a:pos x="T8" y="T9"/>
                  </a:cxn>
                </a:cxnLst>
                <a:rect l="0" t="0" r="r" b="b"/>
                <a:pathLst>
                  <a:path w="20" h="13">
                    <a:moveTo>
                      <a:pt x="8" y="3"/>
                    </a:moveTo>
                    <a:cubicBezTo>
                      <a:pt x="7" y="3"/>
                      <a:pt x="4" y="3"/>
                      <a:pt x="0" y="3"/>
                    </a:cubicBezTo>
                    <a:cubicBezTo>
                      <a:pt x="0" y="6"/>
                      <a:pt x="4" y="9"/>
                      <a:pt x="6" y="9"/>
                    </a:cubicBezTo>
                    <a:cubicBezTo>
                      <a:pt x="10" y="9"/>
                      <a:pt x="20" y="13"/>
                      <a:pt x="20" y="6"/>
                    </a:cubicBezTo>
                    <a:cubicBezTo>
                      <a:pt x="20" y="0"/>
                      <a:pt x="10" y="3"/>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7" name="Freeform 373"/>
              <p:cNvSpPr>
                <a:spLocks/>
              </p:cNvSpPr>
              <p:nvPr/>
            </p:nvSpPr>
            <p:spPr bwMode="auto">
              <a:xfrm>
                <a:off x="2992" y="1291"/>
                <a:ext cx="30" cy="26"/>
              </a:xfrm>
              <a:custGeom>
                <a:avLst/>
                <a:gdLst>
                  <a:gd name="T0" fmla="*/ 13 w 13"/>
                  <a:gd name="T1" fmla="*/ 7 h 11"/>
                  <a:gd name="T2" fmla="*/ 8 w 13"/>
                  <a:gd name="T3" fmla="*/ 0 h 11"/>
                  <a:gd name="T4" fmla="*/ 0 w 13"/>
                  <a:gd name="T5" fmla="*/ 3 h 11"/>
                  <a:gd name="T6" fmla="*/ 1 w 13"/>
                  <a:gd name="T7" fmla="*/ 11 h 11"/>
                  <a:gd name="T8" fmla="*/ 13 w 13"/>
                  <a:gd name="T9" fmla="*/ 7 h 11"/>
                </a:gdLst>
                <a:ahLst/>
                <a:cxnLst>
                  <a:cxn ang="0">
                    <a:pos x="T0" y="T1"/>
                  </a:cxn>
                  <a:cxn ang="0">
                    <a:pos x="T2" y="T3"/>
                  </a:cxn>
                  <a:cxn ang="0">
                    <a:pos x="T4" y="T5"/>
                  </a:cxn>
                  <a:cxn ang="0">
                    <a:pos x="T6" y="T7"/>
                  </a:cxn>
                  <a:cxn ang="0">
                    <a:pos x="T8" y="T9"/>
                  </a:cxn>
                </a:cxnLst>
                <a:rect l="0" t="0" r="r" b="b"/>
                <a:pathLst>
                  <a:path w="13" h="11">
                    <a:moveTo>
                      <a:pt x="13" y="7"/>
                    </a:moveTo>
                    <a:cubicBezTo>
                      <a:pt x="12" y="4"/>
                      <a:pt x="8" y="5"/>
                      <a:pt x="8" y="0"/>
                    </a:cubicBezTo>
                    <a:cubicBezTo>
                      <a:pt x="8" y="0"/>
                      <a:pt x="3" y="2"/>
                      <a:pt x="0" y="3"/>
                    </a:cubicBezTo>
                    <a:cubicBezTo>
                      <a:pt x="1" y="5"/>
                      <a:pt x="1" y="11"/>
                      <a:pt x="1" y="11"/>
                    </a:cubicBezTo>
                    <a:cubicBezTo>
                      <a:pt x="1" y="11"/>
                      <a:pt x="11" y="8"/>
                      <a:pt x="1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8" name="Freeform 374"/>
              <p:cNvSpPr>
                <a:spLocks/>
              </p:cNvSpPr>
              <p:nvPr/>
            </p:nvSpPr>
            <p:spPr bwMode="auto">
              <a:xfrm>
                <a:off x="2448" y="1019"/>
                <a:ext cx="62" cy="95"/>
              </a:xfrm>
              <a:custGeom>
                <a:avLst/>
                <a:gdLst>
                  <a:gd name="T0" fmla="*/ 0 w 26"/>
                  <a:gd name="T1" fmla="*/ 18 h 40"/>
                  <a:gd name="T2" fmla="*/ 5 w 26"/>
                  <a:gd name="T3" fmla="*/ 23 h 40"/>
                  <a:gd name="T4" fmla="*/ 4 w 26"/>
                  <a:gd name="T5" fmla="*/ 29 h 40"/>
                  <a:gd name="T6" fmla="*/ 8 w 26"/>
                  <a:gd name="T7" fmla="*/ 29 h 40"/>
                  <a:gd name="T8" fmla="*/ 3 w 26"/>
                  <a:gd name="T9" fmla="*/ 30 h 40"/>
                  <a:gd name="T10" fmla="*/ 0 w 26"/>
                  <a:gd name="T11" fmla="*/ 32 h 40"/>
                  <a:gd name="T12" fmla="*/ 0 w 26"/>
                  <a:gd name="T13" fmla="*/ 37 h 40"/>
                  <a:gd name="T14" fmla="*/ 2 w 26"/>
                  <a:gd name="T15" fmla="*/ 37 h 40"/>
                  <a:gd name="T16" fmla="*/ 0 w 26"/>
                  <a:gd name="T17" fmla="*/ 40 h 40"/>
                  <a:gd name="T18" fmla="*/ 13 w 26"/>
                  <a:gd name="T19" fmla="*/ 36 h 40"/>
                  <a:gd name="T20" fmla="*/ 18 w 26"/>
                  <a:gd name="T21" fmla="*/ 34 h 40"/>
                  <a:gd name="T22" fmla="*/ 23 w 26"/>
                  <a:gd name="T23" fmla="*/ 32 h 40"/>
                  <a:gd name="T24" fmla="*/ 26 w 26"/>
                  <a:gd name="T25" fmla="*/ 25 h 40"/>
                  <a:gd name="T26" fmla="*/ 26 w 26"/>
                  <a:gd name="T27" fmla="*/ 17 h 40"/>
                  <a:gd name="T28" fmla="*/ 22 w 26"/>
                  <a:gd name="T29" fmla="*/ 16 h 40"/>
                  <a:gd name="T30" fmla="*/ 25 w 26"/>
                  <a:gd name="T31" fmla="*/ 16 h 40"/>
                  <a:gd name="T32" fmla="*/ 26 w 26"/>
                  <a:gd name="T33" fmla="*/ 10 h 40"/>
                  <a:gd name="T34" fmla="*/ 23 w 26"/>
                  <a:gd name="T35" fmla="*/ 9 h 40"/>
                  <a:gd name="T36" fmla="*/ 19 w 26"/>
                  <a:gd name="T37" fmla="*/ 14 h 40"/>
                  <a:gd name="T38" fmla="*/ 18 w 26"/>
                  <a:gd name="T39" fmla="*/ 12 h 40"/>
                  <a:gd name="T40" fmla="*/ 22 w 26"/>
                  <a:gd name="T41" fmla="*/ 10 h 40"/>
                  <a:gd name="T42" fmla="*/ 21 w 26"/>
                  <a:gd name="T43" fmla="*/ 10 h 40"/>
                  <a:gd name="T44" fmla="*/ 21 w 26"/>
                  <a:gd name="T45" fmla="*/ 1 h 40"/>
                  <a:gd name="T46" fmla="*/ 12 w 26"/>
                  <a:gd name="T47" fmla="*/ 6 h 40"/>
                  <a:gd name="T48" fmla="*/ 9 w 26"/>
                  <a:gd name="T49" fmla="*/ 14 h 40"/>
                  <a:gd name="T50" fmla="*/ 4 w 26"/>
                  <a:gd name="T51" fmla="*/ 14 h 40"/>
                  <a:gd name="T52" fmla="*/ 0 w 26"/>
                  <a:gd name="T53"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 h="40">
                    <a:moveTo>
                      <a:pt x="0" y="18"/>
                    </a:moveTo>
                    <a:cubicBezTo>
                      <a:pt x="0" y="22"/>
                      <a:pt x="1" y="23"/>
                      <a:pt x="5" y="23"/>
                    </a:cubicBezTo>
                    <a:cubicBezTo>
                      <a:pt x="5" y="23"/>
                      <a:pt x="4" y="27"/>
                      <a:pt x="4" y="29"/>
                    </a:cubicBezTo>
                    <a:cubicBezTo>
                      <a:pt x="4" y="30"/>
                      <a:pt x="7" y="29"/>
                      <a:pt x="8" y="29"/>
                    </a:cubicBezTo>
                    <a:cubicBezTo>
                      <a:pt x="7" y="30"/>
                      <a:pt x="4" y="30"/>
                      <a:pt x="3" y="30"/>
                    </a:cubicBezTo>
                    <a:cubicBezTo>
                      <a:pt x="2" y="31"/>
                      <a:pt x="0" y="32"/>
                      <a:pt x="0" y="32"/>
                    </a:cubicBezTo>
                    <a:cubicBezTo>
                      <a:pt x="0" y="37"/>
                      <a:pt x="0" y="37"/>
                      <a:pt x="0" y="37"/>
                    </a:cubicBezTo>
                    <a:cubicBezTo>
                      <a:pt x="0" y="37"/>
                      <a:pt x="1" y="37"/>
                      <a:pt x="2" y="37"/>
                    </a:cubicBezTo>
                    <a:cubicBezTo>
                      <a:pt x="0" y="40"/>
                      <a:pt x="0" y="40"/>
                      <a:pt x="0" y="40"/>
                    </a:cubicBezTo>
                    <a:cubicBezTo>
                      <a:pt x="5" y="38"/>
                      <a:pt x="7" y="36"/>
                      <a:pt x="13" y="36"/>
                    </a:cubicBezTo>
                    <a:cubicBezTo>
                      <a:pt x="15" y="36"/>
                      <a:pt x="16" y="34"/>
                      <a:pt x="18" y="34"/>
                    </a:cubicBezTo>
                    <a:cubicBezTo>
                      <a:pt x="18" y="33"/>
                      <a:pt x="20" y="32"/>
                      <a:pt x="23" y="32"/>
                    </a:cubicBezTo>
                    <a:cubicBezTo>
                      <a:pt x="23" y="29"/>
                      <a:pt x="26" y="28"/>
                      <a:pt x="26" y="25"/>
                    </a:cubicBezTo>
                    <a:cubicBezTo>
                      <a:pt x="26" y="22"/>
                      <a:pt x="26" y="19"/>
                      <a:pt x="26" y="17"/>
                    </a:cubicBezTo>
                    <a:cubicBezTo>
                      <a:pt x="25" y="17"/>
                      <a:pt x="23" y="17"/>
                      <a:pt x="22" y="16"/>
                    </a:cubicBezTo>
                    <a:cubicBezTo>
                      <a:pt x="23" y="16"/>
                      <a:pt x="24" y="16"/>
                      <a:pt x="25" y="16"/>
                    </a:cubicBezTo>
                    <a:cubicBezTo>
                      <a:pt x="25" y="14"/>
                      <a:pt x="26" y="12"/>
                      <a:pt x="26" y="10"/>
                    </a:cubicBezTo>
                    <a:cubicBezTo>
                      <a:pt x="25" y="11"/>
                      <a:pt x="25" y="10"/>
                      <a:pt x="23" y="9"/>
                    </a:cubicBezTo>
                    <a:cubicBezTo>
                      <a:pt x="22" y="10"/>
                      <a:pt x="20" y="13"/>
                      <a:pt x="19" y="14"/>
                    </a:cubicBezTo>
                    <a:cubicBezTo>
                      <a:pt x="18" y="13"/>
                      <a:pt x="18" y="13"/>
                      <a:pt x="18" y="12"/>
                    </a:cubicBezTo>
                    <a:cubicBezTo>
                      <a:pt x="20" y="12"/>
                      <a:pt x="21" y="11"/>
                      <a:pt x="22" y="10"/>
                    </a:cubicBezTo>
                    <a:cubicBezTo>
                      <a:pt x="21" y="10"/>
                      <a:pt x="21" y="10"/>
                      <a:pt x="21" y="10"/>
                    </a:cubicBezTo>
                    <a:cubicBezTo>
                      <a:pt x="25" y="8"/>
                      <a:pt x="22" y="5"/>
                      <a:pt x="21" y="1"/>
                    </a:cubicBezTo>
                    <a:cubicBezTo>
                      <a:pt x="14" y="0"/>
                      <a:pt x="16" y="6"/>
                      <a:pt x="12" y="6"/>
                    </a:cubicBezTo>
                    <a:cubicBezTo>
                      <a:pt x="12" y="10"/>
                      <a:pt x="12" y="14"/>
                      <a:pt x="9" y="14"/>
                    </a:cubicBezTo>
                    <a:cubicBezTo>
                      <a:pt x="8" y="14"/>
                      <a:pt x="7" y="14"/>
                      <a:pt x="4" y="14"/>
                    </a:cubicBezTo>
                    <a:cubicBezTo>
                      <a:pt x="4" y="17"/>
                      <a:pt x="3" y="17"/>
                      <a:pt x="0"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9" name="Freeform 375"/>
              <p:cNvSpPr>
                <a:spLocks/>
              </p:cNvSpPr>
              <p:nvPr/>
            </p:nvSpPr>
            <p:spPr bwMode="auto">
              <a:xfrm>
                <a:off x="2290" y="835"/>
                <a:ext cx="128" cy="59"/>
              </a:xfrm>
              <a:custGeom>
                <a:avLst/>
                <a:gdLst>
                  <a:gd name="T0" fmla="*/ 17 w 54"/>
                  <a:gd name="T1" fmla="*/ 22 h 25"/>
                  <a:gd name="T2" fmla="*/ 22 w 54"/>
                  <a:gd name="T3" fmla="*/ 25 h 25"/>
                  <a:gd name="T4" fmla="*/ 44 w 54"/>
                  <a:gd name="T5" fmla="*/ 17 h 25"/>
                  <a:gd name="T6" fmla="*/ 51 w 54"/>
                  <a:gd name="T7" fmla="*/ 14 h 25"/>
                  <a:gd name="T8" fmla="*/ 54 w 54"/>
                  <a:gd name="T9" fmla="*/ 10 h 25"/>
                  <a:gd name="T10" fmla="*/ 50 w 54"/>
                  <a:gd name="T11" fmla="*/ 5 h 25"/>
                  <a:gd name="T12" fmla="*/ 50 w 54"/>
                  <a:gd name="T13" fmla="*/ 2 h 25"/>
                  <a:gd name="T14" fmla="*/ 42 w 54"/>
                  <a:gd name="T15" fmla="*/ 0 h 25"/>
                  <a:gd name="T16" fmla="*/ 36 w 54"/>
                  <a:gd name="T17" fmla="*/ 4 h 25"/>
                  <a:gd name="T18" fmla="*/ 26 w 54"/>
                  <a:gd name="T19" fmla="*/ 4 h 25"/>
                  <a:gd name="T20" fmla="*/ 26 w 54"/>
                  <a:gd name="T21" fmla="*/ 2 h 25"/>
                  <a:gd name="T22" fmla="*/ 17 w 54"/>
                  <a:gd name="T23" fmla="*/ 9 h 25"/>
                  <a:gd name="T24" fmla="*/ 10 w 54"/>
                  <a:gd name="T25" fmla="*/ 5 h 25"/>
                  <a:gd name="T26" fmla="*/ 5 w 54"/>
                  <a:gd name="T27" fmla="*/ 5 h 25"/>
                  <a:gd name="T28" fmla="*/ 4 w 54"/>
                  <a:gd name="T29" fmla="*/ 6 h 25"/>
                  <a:gd name="T30" fmla="*/ 0 w 54"/>
                  <a:gd name="T31" fmla="*/ 8 h 25"/>
                  <a:gd name="T32" fmla="*/ 0 w 54"/>
                  <a:gd name="T33" fmla="*/ 11 h 25"/>
                  <a:gd name="T34" fmla="*/ 0 w 54"/>
                  <a:gd name="T35" fmla="*/ 14 h 25"/>
                  <a:gd name="T36" fmla="*/ 10 w 54"/>
                  <a:gd name="T37" fmla="*/ 14 h 25"/>
                  <a:gd name="T38" fmla="*/ 17 w 54"/>
                  <a:gd name="T39"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 h="25">
                    <a:moveTo>
                      <a:pt x="17" y="22"/>
                    </a:moveTo>
                    <a:cubicBezTo>
                      <a:pt x="18" y="22"/>
                      <a:pt x="22" y="25"/>
                      <a:pt x="22" y="25"/>
                    </a:cubicBezTo>
                    <a:cubicBezTo>
                      <a:pt x="30" y="25"/>
                      <a:pt x="37" y="19"/>
                      <a:pt x="44" y="17"/>
                    </a:cubicBezTo>
                    <a:cubicBezTo>
                      <a:pt x="47" y="16"/>
                      <a:pt x="49" y="17"/>
                      <a:pt x="51" y="14"/>
                    </a:cubicBezTo>
                    <a:cubicBezTo>
                      <a:pt x="51" y="14"/>
                      <a:pt x="54" y="13"/>
                      <a:pt x="54" y="10"/>
                    </a:cubicBezTo>
                    <a:cubicBezTo>
                      <a:pt x="54" y="8"/>
                      <a:pt x="50" y="7"/>
                      <a:pt x="50" y="5"/>
                    </a:cubicBezTo>
                    <a:cubicBezTo>
                      <a:pt x="50" y="3"/>
                      <a:pt x="50" y="2"/>
                      <a:pt x="50" y="2"/>
                    </a:cubicBezTo>
                    <a:cubicBezTo>
                      <a:pt x="49" y="2"/>
                      <a:pt x="43" y="2"/>
                      <a:pt x="42" y="0"/>
                    </a:cubicBezTo>
                    <a:cubicBezTo>
                      <a:pt x="36" y="4"/>
                      <a:pt x="36" y="4"/>
                      <a:pt x="36" y="4"/>
                    </a:cubicBezTo>
                    <a:cubicBezTo>
                      <a:pt x="26" y="4"/>
                      <a:pt x="26" y="4"/>
                      <a:pt x="26" y="4"/>
                    </a:cubicBezTo>
                    <a:cubicBezTo>
                      <a:pt x="26" y="3"/>
                      <a:pt x="26" y="2"/>
                      <a:pt x="26" y="2"/>
                    </a:cubicBezTo>
                    <a:cubicBezTo>
                      <a:pt x="23" y="3"/>
                      <a:pt x="21" y="9"/>
                      <a:pt x="17" y="9"/>
                    </a:cubicBezTo>
                    <a:cubicBezTo>
                      <a:pt x="13" y="9"/>
                      <a:pt x="10" y="5"/>
                      <a:pt x="10" y="5"/>
                    </a:cubicBezTo>
                    <a:cubicBezTo>
                      <a:pt x="10" y="5"/>
                      <a:pt x="7" y="5"/>
                      <a:pt x="5" y="5"/>
                    </a:cubicBezTo>
                    <a:cubicBezTo>
                      <a:pt x="5" y="6"/>
                      <a:pt x="4" y="6"/>
                      <a:pt x="4" y="6"/>
                    </a:cubicBezTo>
                    <a:cubicBezTo>
                      <a:pt x="3" y="7"/>
                      <a:pt x="2" y="8"/>
                      <a:pt x="0" y="8"/>
                    </a:cubicBezTo>
                    <a:cubicBezTo>
                      <a:pt x="4" y="8"/>
                      <a:pt x="6" y="11"/>
                      <a:pt x="0" y="11"/>
                    </a:cubicBezTo>
                    <a:cubicBezTo>
                      <a:pt x="0" y="14"/>
                      <a:pt x="0" y="14"/>
                      <a:pt x="0" y="14"/>
                    </a:cubicBezTo>
                    <a:cubicBezTo>
                      <a:pt x="2" y="12"/>
                      <a:pt x="6" y="14"/>
                      <a:pt x="10" y="14"/>
                    </a:cubicBezTo>
                    <a:cubicBezTo>
                      <a:pt x="8" y="20"/>
                      <a:pt x="12" y="20"/>
                      <a:pt x="17"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0" name="Freeform 376"/>
              <p:cNvSpPr>
                <a:spLocks/>
              </p:cNvSpPr>
              <p:nvPr/>
            </p:nvSpPr>
            <p:spPr bwMode="auto">
              <a:xfrm>
                <a:off x="2954" y="1418"/>
                <a:ext cx="42" cy="17"/>
              </a:xfrm>
              <a:custGeom>
                <a:avLst/>
                <a:gdLst>
                  <a:gd name="T0" fmla="*/ 18 w 18"/>
                  <a:gd name="T1" fmla="*/ 0 h 7"/>
                  <a:gd name="T2" fmla="*/ 0 w 18"/>
                  <a:gd name="T3" fmla="*/ 0 h 7"/>
                  <a:gd name="T4" fmla="*/ 0 w 18"/>
                  <a:gd name="T5" fmla="*/ 3 h 7"/>
                  <a:gd name="T6" fmla="*/ 11 w 18"/>
                  <a:gd name="T7" fmla="*/ 7 h 7"/>
                  <a:gd name="T8" fmla="*/ 18 w 18"/>
                  <a:gd name="T9" fmla="*/ 4 h 7"/>
                  <a:gd name="T10" fmla="*/ 18 w 18"/>
                  <a:gd name="T11" fmla="*/ 0 h 7"/>
                </a:gdLst>
                <a:ahLst/>
                <a:cxnLst>
                  <a:cxn ang="0">
                    <a:pos x="T0" y="T1"/>
                  </a:cxn>
                  <a:cxn ang="0">
                    <a:pos x="T2" y="T3"/>
                  </a:cxn>
                  <a:cxn ang="0">
                    <a:pos x="T4" y="T5"/>
                  </a:cxn>
                  <a:cxn ang="0">
                    <a:pos x="T6" y="T7"/>
                  </a:cxn>
                  <a:cxn ang="0">
                    <a:pos x="T8" y="T9"/>
                  </a:cxn>
                  <a:cxn ang="0">
                    <a:pos x="T10" y="T11"/>
                  </a:cxn>
                </a:cxnLst>
                <a:rect l="0" t="0" r="r" b="b"/>
                <a:pathLst>
                  <a:path w="18" h="7">
                    <a:moveTo>
                      <a:pt x="18" y="0"/>
                    </a:moveTo>
                    <a:cubicBezTo>
                      <a:pt x="14" y="3"/>
                      <a:pt x="7" y="0"/>
                      <a:pt x="0" y="0"/>
                    </a:cubicBezTo>
                    <a:cubicBezTo>
                      <a:pt x="0" y="3"/>
                      <a:pt x="0" y="3"/>
                      <a:pt x="0" y="3"/>
                    </a:cubicBezTo>
                    <a:cubicBezTo>
                      <a:pt x="4" y="4"/>
                      <a:pt x="6" y="7"/>
                      <a:pt x="11" y="7"/>
                    </a:cubicBezTo>
                    <a:cubicBezTo>
                      <a:pt x="12" y="7"/>
                      <a:pt x="15" y="6"/>
                      <a:pt x="18" y="4"/>
                    </a:cubicBezTo>
                    <a:cubicBezTo>
                      <a:pt x="18" y="2"/>
                      <a:pt x="18" y="1"/>
                      <a:pt x="18"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1" name="Freeform 377"/>
              <p:cNvSpPr>
                <a:spLocks/>
              </p:cNvSpPr>
              <p:nvPr/>
            </p:nvSpPr>
            <p:spPr bwMode="auto">
              <a:xfrm>
                <a:off x="2715" y="1305"/>
                <a:ext cx="24" cy="49"/>
              </a:xfrm>
              <a:custGeom>
                <a:avLst/>
                <a:gdLst>
                  <a:gd name="T0" fmla="*/ 6 w 10"/>
                  <a:gd name="T1" fmla="*/ 21 h 21"/>
                  <a:gd name="T2" fmla="*/ 10 w 10"/>
                  <a:gd name="T3" fmla="*/ 13 h 21"/>
                  <a:gd name="T4" fmla="*/ 10 w 10"/>
                  <a:gd name="T5" fmla="*/ 9 h 21"/>
                  <a:gd name="T6" fmla="*/ 6 w 10"/>
                  <a:gd name="T7" fmla="*/ 0 h 21"/>
                  <a:gd name="T8" fmla="*/ 0 w 10"/>
                  <a:gd name="T9" fmla="*/ 5 h 21"/>
                  <a:gd name="T10" fmla="*/ 6 w 10"/>
                  <a:gd name="T11" fmla="*/ 21 h 21"/>
                </a:gdLst>
                <a:ahLst/>
                <a:cxnLst>
                  <a:cxn ang="0">
                    <a:pos x="T0" y="T1"/>
                  </a:cxn>
                  <a:cxn ang="0">
                    <a:pos x="T2" y="T3"/>
                  </a:cxn>
                  <a:cxn ang="0">
                    <a:pos x="T4" y="T5"/>
                  </a:cxn>
                  <a:cxn ang="0">
                    <a:pos x="T6" y="T7"/>
                  </a:cxn>
                  <a:cxn ang="0">
                    <a:pos x="T8" y="T9"/>
                  </a:cxn>
                  <a:cxn ang="0">
                    <a:pos x="T10" y="T11"/>
                  </a:cxn>
                </a:cxnLst>
                <a:rect l="0" t="0" r="r" b="b"/>
                <a:pathLst>
                  <a:path w="10" h="21">
                    <a:moveTo>
                      <a:pt x="6" y="21"/>
                    </a:moveTo>
                    <a:cubicBezTo>
                      <a:pt x="6" y="18"/>
                      <a:pt x="8" y="17"/>
                      <a:pt x="10" y="13"/>
                    </a:cubicBezTo>
                    <a:cubicBezTo>
                      <a:pt x="10" y="9"/>
                      <a:pt x="10" y="9"/>
                      <a:pt x="10" y="9"/>
                    </a:cubicBezTo>
                    <a:cubicBezTo>
                      <a:pt x="8" y="6"/>
                      <a:pt x="10" y="2"/>
                      <a:pt x="6" y="0"/>
                    </a:cubicBezTo>
                    <a:cubicBezTo>
                      <a:pt x="4" y="1"/>
                      <a:pt x="4" y="5"/>
                      <a:pt x="0" y="5"/>
                    </a:cubicBezTo>
                    <a:cubicBezTo>
                      <a:pt x="0" y="11"/>
                      <a:pt x="1" y="18"/>
                      <a:pt x="6" y="2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2" name="Freeform 378"/>
              <p:cNvSpPr>
                <a:spLocks/>
              </p:cNvSpPr>
              <p:nvPr/>
            </p:nvSpPr>
            <p:spPr bwMode="auto">
              <a:xfrm>
                <a:off x="2718" y="1267"/>
                <a:ext cx="14" cy="33"/>
              </a:xfrm>
              <a:custGeom>
                <a:avLst/>
                <a:gdLst>
                  <a:gd name="T0" fmla="*/ 2 w 6"/>
                  <a:gd name="T1" fmla="*/ 5 h 14"/>
                  <a:gd name="T2" fmla="*/ 0 w 6"/>
                  <a:gd name="T3" fmla="*/ 10 h 14"/>
                  <a:gd name="T4" fmla="*/ 3 w 6"/>
                  <a:gd name="T5" fmla="*/ 14 h 14"/>
                  <a:gd name="T6" fmla="*/ 6 w 6"/>
                  <a:gd name="T7" fmla="*/ 14 h 14"/>
                  <a:gd name="T8" fmla="*/ 6 w 6"/>
                  <a:gd name="T9" fmla="*/ 0 h 14"/>
                  <a:gd name="T10" fmla="*/ 2 w 6"/>
                  <a:gd name="T11" fmla="*/ 5 h 14"/>
                </a:gdLst>
                <a:ahLst/>
                <a:cxnLst>
                  <a:cxn ang="0">
                    <a:pos x="T0" y="T1"/>
                  </a:cxn>
                  <a:cxn ang="0">
                    <a:pos x="T2" y="T3"/>
                  </a:cxn>
                  <a:cxn ang="0">
                    <a:pos x="T4" y="T5"/>
                  </a:cxn>
                  <a:cxn ang="0">
                    <a:pos x="T6" y="T7"/>
                  </a:cxn>
                  <a:cxn ang="0">
                    <a:pos x="T8" y="T9"/>
                  </a:cxn>
                  <a:cxn ang="0">
                    <a:pos x="T10" y="T11"/>
                  </a:cxn>
                </a:cxnLst>
                <a:rect l="0" t="0" r="r" b="b"/>
                <a:pathLst>
                  <a:path w="6" h="14">
                    <a:moveTo>
                      <a:pt x="2" y="5"/>
                    </a:moveTo>
                    <a:cubicBezTo>
                      <a:pt x="0" y="10"/>
                      <a:pt x="0" y="10"/>
                      <a:pt x="0" y="10"/>
                    </a:cubicBezTo>
                    <a:cubicBezTo>
                      <a:pt x="0" y="12"/>
                      <a:pt x="2" y="14"/>
                      <a:pt x="3" y="14"/>
                    </a:cubicBezTo>
                    <a:cubicBezTo>
                      <a:pt x="4" y="14"/>
                      <a:pt x="5" y="14"/>
                      <a:pt x="6" y="14"/>
                    </a:cubicBezTo>
                    <a:cubicBezTo>
                      <a:pt x="5" y="12"/>
                      <a:pt x="6" y="5"/>
                      <a:pt x="6" y="0"/>
                    </a:cubicBezTo>
                    <a:cubicBezTo>
                      <a:pt x="6" y="0"/>
                      <a:pt x="3" y="5"/>
                      <a:pt x="2"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3" name="Freeform 379"/>
              <p:cNvSpPr>
                <a:spLocks/>
              </p:cNvSpPr>
              <p:nvPr/>
            </p:nvSpPr>
            <p:spPr bwMode="auto">
              <a:xfrm>
                <a:off x="2831" y="986"/>
                <a:ext cx="16" cy="24"/>
              </a:xfrm>
              <a:custGeom>
                <a:avLst/>
                <a:gdLst>
                  <a:gd name="T0" fmla="*/ 7 w 7"/>
                  <a:gd name="T1" fmla="*/ 2 h 10"/>
                  <a:gd name="T2" fmla="*/ 4 w 7"/>
                  <a:gd name="T3" fmla="*/ 0 h 10"/>
                  <a:gd name="T4" fmla="*/ 0 w 7"/>
                  <a:gd name="T5" fmla="*/ 5 h 10"/>
                  <a:gd name="T6" fmla="*/ 7 w 7"/>
                  <a:gd name="T7" fmla="*/ 2 h 10"/>
                </a:gdLst>
                <a:ahLst/>
                <a:cxnLst>
                  <a:cxn ang="0">
                    <a:pos x="T0" y="T1"/>
                  </a:cxn>
                  <a:cxn ang="0">
                    <a:pos x="T2" y="T3"/>
                  </a:cxn>
                  <a:cxn ang="0">
                    <a:pos x="T4" y="T5"/>
                  </a:cxn>
                  <a:cxn ang="0">
                    <a:pos x="T6" y="T7"/>
                  </a:cxn>
                </a:cxnLst>
                <a:rect l="0" t="0" r="r" b="b"/>
                <a:pathLst>
                  <a:path w="7" h="10">
                    <a:moveTo>
                      <a:pt x="7" y="2"/>
                    </a:moveTo>
                    <a:cubicBezTo>
                      <a:pt x="7" y="1"/>
                      <a:pt x="5" y="1"/>
                      <a:pt x="4" y="0"/>
                    </a:cubicBezTo>
                    <a:cubicBezTo>
                      <a:pt x="2" y="1"/>
                      <a:pt x="1" y="3"/>
                      <a:pt x="0" y="5"/>
                    </a:cubicBezTo>
                    <a:cubicBezTo>
                      <a:pt x="4" y="10"/>
                      <a:pt x="7" y="4"/>
                      <a:pt x="7"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4" name="Freeform 380"/>
              <p:cNvSpPr>
                <a:spLocks/>
              </p:cNvSpPr>
              <p:nvPr/>
            </p:nvSpPr>
            <p:spPr bwMode="auto">
              <a:xfrm>
                <a:off x="3185" y="662"/>
                <a:ext cx="147" cy="104"/>
              </a:xfrm>
              <a:custGeom>
                <a:avLst/>
                <a:gdLst>
                  <a:gd name="T0" fmla="*/ 20 w 62"/>
                  <a:gd name="T1" fmla="*/ 43 h 44"/>
                  <a:gd name="T2" fmla="*/ 33 w 62"/>
                  <a:gd name="T3" fmla="*/ 42 h 44"/>
                  <a:gd name="T4" fmla="*/ 17 w 62"/>
                  <a:gd name="T5" fmla="*/ 29 h 44"/>
                  <a:gd name="T6" fmla="*/ 23 w 62"/>
                  <a:gd name="T7" fmla="*/ 21 h 44"/>
                  <a:gd name="T8" fmla="*/ 42 w 62"/>
                  <a:gd name="T9" fmla="*/ 12 h 44"/>
                  <a:gd name="T10" fmla="*/ 62 w 62"/>
                  <a:gd name="T11" fmla="*/ 0 h 44"/>
                  <a:gd name="T12" fmla="*/ 52 w 62"/>
                  <a:gd name="T13" fmla="*/ 0 h 44"/>
                  <a:gd name="T14" fmla="*/ 37 w 62"/>
                  <a:gd name="T15" fmla="*/ 4 h 44"/>
                  <a:gd name="T16" fmla="*/ 33 w 62"/>
                  <a:gd name="T17" fmla="*/ 4 h 44"/>
                  <a:gd name="T18" fmla="*/ 12 w 62"/>
                  <a:gd name="T19" fmla="*/ 12 h 44"/>
                  <a:gd name="T20" fmla="*/ 15 w 62"/>
                  <a:gd name="T21" fmla="*/ 16 h 44"/>
                  <a:gd name="T22" fmla="*/ 7 w 62"/>
                  <a:gd name="T23" fmla="*/ 20 h 44"/>
                  <a:gd name="T24" fmla="*/ 4 w 62"/>
                  <a:gd name="T25" fmla="*/ 24 h 44"/>
                  <a:gd name="T26" fmla="*/ 0 w 62"/>
                  <a:gd name="T27" fmla="*/ 35 h 44"/>
                  <a:gd name="T28" fmla="*/ 10 w 62"/>
                  <a:gd name="T29" fmla="*/ 41 h 44"/>
                  <a:gd name="T30" fmla="*/ 20 w 62"/>
                  <a:gd name="T31"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44">
                    <a:moveTo>
                      <a:pt x="20" y="43"/>
                    </a:moveTo>
                    <a:cubicBezTo>
                      <a:pt x="23" y="43"/>
                      <a:pt x="28" y="44"/>
                      <a:pt x="33" y="42"/>
                    </a:cubicBezTo>
                    <a:cubicBezTo>
                      <a:pt x="28" y="41"/>
                      <a:pt x="17" y="34"/>
                      <a:pt x="17" y="29"/>
                    </a:cubicBezTo>
                    <a:cubicBezTo>
                      <a:pt x="17" y="27"/>
                      <a:pt x="23" y="23"/>
                      <a:pt x="23" y="21"/>
                    </a:cubicBezTo>
                    <a:cubicBezTo>
                      <a:pt x="23" y="21"/>
                      <a:pt x="33" y="12"/>
                      <a:pt x="42" y="12"/>
                    </a:cubicBezTo>
                    <a:cubicBezTo>
                      <a:pt x="48" y="12"/>
                      <a:pt x="62" y="1"/>
                      <a:pt x="62" y="0"/>
                    </a:cubicBezTo>
                    <a:cubicBezTo>
                      <a:pt x="52" y="0"/>
                      <a:pt x="52" y="0"/>
                      <a:pt x="52" y="0"/>
                    </a:cubicBezTo>
                    <a:cubicBezTo>
                      <a:pt x="49" y="5"/>
                      <a:pt x="43" y="1"/>
                      <a:pt x="37" y="4"/>
                    </a:cubicBezTo>
                    <a:cubicBezTo>
                      <a:pt x="33" y="4"/>
                      <a:pt x="33" y="4"/>
                      <a:pt x="33" y="4"/>
                    </a:cubicBezTo>
                    <a:cubicBezTo>
                      <a:pt x="27" y="6"/>
                      <a:pt x="17" y="12"/>
                      <a:pt x="12" y="12"/>
                    </a:cubicBezTo>
                    <a:cubicBezTo>
                      <a:pt x="12" y="12"/>
                      <a:pt x="14" y="15"/>
                      <a:pt x="15" y="16"/>
                    </a:cubicBezTo>
                    <a:cubicBezTo>
                      <a:pt x="12" y="18"/>
                      <a:pt x="11" y="18"/>
                      <a:pt x="7" y="20"/>
                    </a:cubicBezTo>
                    <a:cubicBezTo>
                      <a:pt x="11" y="23"/>
                      <a:pt x="11" y="24"/>
                      <a:pt x="4" y="24"/>
                    </a:cubicBezTo>
                    <a:cubicBezTo>
                      <a:pt x="7" y="28"/>
                      <a:pt x="3" y="33"/>
                      <a:pt x="0" y="35"/>
                    </a:cubicBezTo>
                    <a:cubicBezTo>
                      <a:pt x="3" y="37"/>
                      <a:pt x="5" y="40"/>
                      <a:pt x="10" y="41"/>
                    </a:cubicBezTo>
                    <a:cubicBezTo>
                      <a:pt x="10" y="40"/>
                      <a:pt x="16" y="43"/>
                      <a:pt x="20" y="4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5" name="Freeform 381"/>
              <p:cNvSpPr>
                <a:spLocks/>
              </p:cNvSpPr>
              <p:nvPr/>
            </p:nvSpPr>
            <p:spPr bwMode="auto">
              <a:xfrm>
                <a:off x="2484" y="967"/>
                <a:ext cx="132" cy="173"/>
              </a:xfrm>
              <a:custGeom>
                <a:avLst/>
                <a:gdLst>
                  <a:gd name="T0" fmla="*/ 10 w 56"/>
                  <a:gd name="T1" fmla="*/ 10 h 73"/>
                  <a:gd name="T2" fmla="*/ 10 w 56"/>
                  <a:gd name="T3" fmla="*/ 20 h 73"/>
                  <a:gd name="T4" fmla="*/ 14 w 56"/>
                  <a:gd name="T5" fmla="*/ 30 h 73"/>
                  <a:gd name="T6" fmla="*/ 20 w 56"/>
                  <a:gd name="T7" fmla="*/ 23 h 73"/>
                  <a:gd name="T8" fmla="*/ 17 w 56"/>
                  <a:gd name="T9" fmla="*/ 31 h 73"/>
                  <a:gd name="T10" fmla="*/ 24 w 56"/>
                  <a:gd name="T11" fmla="*/ 34 h 73"/>
                  <a:gd name="T12" fmla="*/ 29 w 56"/>
                  <a:gd name="T13" fmla="*/ 41 h 73"/>
                  <a:gd name="T14" fmla="*/ 18 w 56"/>
                  <a:gd name="T15" fmla="*/ 50 h 73"/>
                  <a:gd name="T16" fmla="*/ 16 w 56"/>
                  <a:gd name="T17" fmla="*/ 58 h 73"/>
                  <a:gd name="T18" fmla="*/ 26 w 56"/>
                  <a:gd name="T19" fmla="*/ 62 h 73"/>
                  <a:gd name="T20" fmla="*/ 30 w 56"/>
                  <a:gd name="T21" fmla="*/ 59 h 73"/>
                  <a:gd name="T22" fmla="*/ 14 w 56"/>
                  <a:gd name="T23" fmla="*/ 73 h 73"/>
                  <a:gd name="T24" fmla="*/ 25 w 56"/>
                  <a:gd name="T25" fmla="*/ 69 h 73"/>
                  <a:gd name="T26" fmla="*/ 25 w 56"/>
                  <a:gd name="T27" fmla="*/ 67 h 73"/>
                  <a:gd name="T28" fmla="*/ 50 w 56"/>
                  <a:gd name="T29" fmla="*/ 67 h 73"/>
                  <a:gd name="T30" fmla="*/ 54 w 56"/>
                  <a:gd name="T31" fmla="*/ 61 h 73"/>
                  <a:gd name="T32" fmla="*/ 51 w 56"/>
                  <a:gd name="T33" fmla="*/ 58 h 73"/>
                  <a:gd name="T34" fmla="*/ 55 w 56"/>
                  <a:gd name="T35" fmla="*/ 56 h 73"/>
                  <a:gd name="T36" fmla="*/ 56 w 56"/>
                  <a:gd name="T37" fmla="*/ 49 h 73"/>
                  <a:gd name="T38" fmla="*/ 49 w 56"/>
                  <a:gd name="T39" fmla="*/ 48 h 73"/>
                  <a:gd name="T40" fmla="*/ 49 w 56"/>
                  <a:gd name="T41" fmla="*/ 45 h 73"/>
                  <a:gd name="T42" fmla="*/ 45 w 56"/>
                  <a:gd name="T43" fmla="*/ 41 h 73"/>
                  <a:gd name="T44" fmla="*/ 40 w 56"/>
                  <a:gd name="T45" fmla="*/ 34 h 73"/>
                  <a:gd name="T46" fmla="*/ 39 w 56"/>
                  <a:gd name="T47" fmla="*/ 31 h 73"/>
                  <a:gd name="T48" fmla="*/ 32 w 56"/>
                  <a:gd name="T49" fmla="*/ 21 h 73"/>
                  <a:gd name="T50" fmla="*/ 24 w 56"/>
                  <a:gd name="T51" fmla="*/ 19 h 73"/>
                  <a:gd name="T52" fmla="*/ 34 w 56"/>
                  <a:gd name="T53" fmla="*/ 15 h 73"/>
                  <a:gd name="T54" fmla="*/ 34 w 56"/>
                  <a:gd name="T55" fmla="*/ 11 h 73"/>
                  <a:gd name="T56" fmla="*/ 22 w 56"/>
                  <a:gd name="T57" fmla="*/ 3 h 73"/>
                  <a:gd name="T58" fmla="*/ 8 w 56"/>
                  <a:gd name="T59" fmla="*/ 1 h 73"/>
                  <a:gd name="T60" fmla="*/ 10 w 56"/>
                  <a:gd name="T61" fmla="*/ 3 h 73"/>
                  <a:gd name="T62" fmla="*/ 10 w 56"/>
                  <a:gd name="T63" fmla="*/ 4 h 73"/>
                  <a:gd name="T64" fmla="*/ 8 w 56"/>
                  <a:gd name="T65" fmla="*/ 5 h 73"/>
                  <a:gd name="T66" fmla="*/ 10 w 56"/>
                  <a:gd name="T67"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 h="73">
                    <a:moveTo>
                      <a:pt x="10" y="10"/>
                    </a:moveTo>
                    <a:cubicBezTo>
                      <a:pt x="10" y="12"/>
                      <a:pt x="8" y="20"/>
                      <a:pt x="10" y="20"/>
                    </a:cubicBezTo>
                    <a:cubicBezTo>
                      <a:pt x="10" y="23"/>
                      <a:pt x="9" y="22"/>
                      <a:pt x="14" y="30"/>
                    </a:cubicBezTo>
                    <a:cubicBezTo>
                      <a:pt x="15" y="28"/>
                      <a:pt x="17" y="25"/>
                      <a:pt x="20" y="23"/>
                    </a:cubicBezTo>
                    <a:cubicBezTo>
                      <a:pt x="20" y="26"/>
                      <a:pt x="17" y="27"/>
                      <a:pt x="17" y="31"/>
                    </a:cubicBezTo>
                    <a:cubicBezTo>
                      <a:pt x="17" y="33"/>
                      <a:pt x="20" y="34"/>
                      <a:pt x="24" y="34"/>
                    </a:cubicBezTo>
                    <a:cubicBezTo>
                      <a:pt x="24" y="38"/>
                      <a:pt x="26" y="39"/>
                      <a:pt x="29" y="41"/>
                    </a:cubicBezTo>
                    <a:cubicBezTo>
                      <a:pt x="26" y="46"/>
                      <a:pt x="21" y="43"/>
                      <a:pt x="18" y="50"/>
                    </a:cubicBezTo>
                    <a:cubicBezTo>
                      <a:pt x="18" y="50"/>
                      <a:pt x="16" y="55"/>
                      <a:pt x="16" y="58"/>
                    </a:cubicBezTo>
                    <a:cubicBezTo>
                      <a:pt x="16" y="60"/>
                      <a:pt x="25" y="62"/>
                      <a:pt x="26" y="62"/>
                    </a:cubicBezTo>
                    <a:cubicBezTo>
                      <a:pt x="27" y="62"/>
                      <a:pt x="29" y="61"/>
                      <a:pt x="30" y="59"/>
                    </a:cubicBezTo>
                    <a:cubicBezTo>
                      <a:pt x="28" y="66"/>
                      <a:pt x="14" y="62"/>
                      <a:pt x="14" y="73"/>
                    </a:cubicBezTo>
                    <a:cubicBezTo>
                      <a:pt x="15" y="70"/>
                      <a:pt x="21" y="69"/>
                      <a:pt x="25" y="69"/>
                    </a:cubicBezTo>
                    <a:cubicBezTo>
                      <a:pt x="25" y="68"/>
                      <a:pt x="25" y="68"/>
                      <a:pt x="25" y="67"/>
                    </a:cubicBezTo>
                    <a:cubicBezTo>
                      <a:pt x="50" y="67"/>
                      <a:pt x="50" y="67"/>
                      <a:pt x="50" y="67"/>
                    </a:cubicBezTo>
                    <a:cubicBezTo>
                      <a:pt x="52" y="64"/>
                      <a:pt x="51" y="62"/>
                      <a:pt x="54" y="61"/>
                    </a:cubicBezTo>
                    <a:cubicBezTo>
                      <a:pt x="53" y="60"/>
                      <a:pt x="51" y="60"/>
                      <a:pt x="51" y="58"/>
                    </a:cubicBezTo>
                    <a:cubicBezTo>
                      <a:pt x="51" y="57"/>
                      <a:pt x="54" y="56"/>
                      <a:pt x="55" y="56"/>
                    </a:cubicBezTo>
                    <a:cubicBezTo>
                      <a:pt x="54" y="53"/>
                      <a:pt x="55" y="52"/>
                      <a:pt x="56" y="49"/>
                    </a:cubicBezTo>
                    <a:cubicBezTo>
                      <a:pt x="54" y="48"/>
                      <a:pt x="53" y="47"/>
                      <a:pt x="49" y="48"/>
                    </a:cubicBezTo>
                    <a:cubicBezTo>
                      <a:pt x="49" y="47"/>
                      <a:pt x="49" y="46"/>
                      <a:pt x="49" y="45"/>
                    </a:cubicBezTo>
                    <a:cubicBezTo>
                      <a:pt x="47" y="45"/>
                      <a:pt x="45" y="44"/>
                      <a:pt x="45" y="41"/>
                    </a:cubicBezTo>
                    <a:cubicBezTo>
                      <a:pt x="42" y="40"/>
                      <a:pt x="42" y="38"/>
                      <a:pt x="40" y="34"/>
                    </a:cubicBezTo>
                    <a:cubicBezTo>
                      <a:pt x="38" y="34"/>
                      <a:pt x="39" y="32"/>
                      <a:pt x="39" y="31"/>
                    </a:cubicBezTo>
                    <a:cubicBezTo>
                      <a:pt x="39" y="27"/>
                      <a:pt x="32" y="24"/>
                      <a:pt x="32" y="21"/>
                    </a:cubicBezTo>
                    <a:cubicBezTo>
                      <a:pt x="31" y="21"/>
                      <a:pt x="25" y="21"/>
                      <a:pt x="24" y="19"/>
                    </a:cubicBezTo>
                    <a:cubicBezTo>
                      <a:pt x="26" y="19"/>
                      <a:pt x="34" y="16"/>
                      <a:pt x="34" y="15"/>
                    </a:cubicBezTo>
                    <a:cubicBezTo>
                      <a:pt x="34" y="14"/>
                      <a:pt x="34" y="13"/>
                      <a:pt x="34" y="11"/>
                    </a:cubicBezTo>
                    <a:cubicBezTo>
                      <a:pt x="0" y="10"/>
                      <a:pt x="22" y="8"/>
                      <a:pt x="22" y="3"/>
                    </a:cubicBezTo>
                    <a:cubicBezTo>
                      <a:pt x="14" y="3"/>
                      <a:pt x="9" y="0"/>
                      <a:pt x="8" y="1"/>
                    </a:cubicBezTo>
                    <a:cubicBezTo>
                      <a:pt x="8" y="2"/>
                      <a:pt x="9" y="2"/>
                      <a:pt x="10" y="3"/>
                    </a:cubicBezTo>
                    <a:cubicBezTo>
                      <a:pt x="10" y="4"/>
                      <a:pt x="10" y="4"/>
                      <a:pt x="10" y="4"/>
                    </a:cubicBezTo>
                    <a:cubicBezTo>
                      <a:pt x="10" y="4"/>
                      <a:pt x="9" y="5"/>
                      <a:pt x="8" y="5"/>
                    </a:cubicBezTo>
                    <a:cubicBezTo>
                      <a:pt x="7" y="6"/>
                      <a:pt x="10" y="6"/>
                      <a:pt x="10"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6" name="Freeform 382"/>
              <p:cNvSpPr>
                <a:spLocks/>
              </p:cNvSpPr>
              <p:nvPr/>
            </p:nvSpPr>
            <p:spPr bwMode="auto">
              <a:xfrm>
                <a:off x="3093" y="1414"/>
                <a:ext cx="31" cy="26"/>
              </a:xfrm>
              <a:custGeom>
                <a:avLst/>
                <a:gdLst>
                  <a:gd name="T0" fmla="*/ 11 w 13"/>
                  <a:gd name="T1" fmla="*/ 2 h 11"/>
                  <a:gd name="T2" fmla="*/ 13 w 13"/>
                  <a:gd name="T3" fmla="*/ 0 h 11"/>
                  <a:gd name="T4" fmla="*/ 0 w 13"/>
                  <a:gd name="T5" fmla="*/ 6 h 11"/>
                  <a:gd name="T6" fmla="*/ 2 w 13"/>
                  <a:gd name="T7" fmla="*/ 11 h 11"/>
                  <a:gd name="T8" fmla="*/ 11 w 13"/>
                  <a:gd name="T9" fmla="*/ 2 h 11"/>
                </a:gdLst>
                <a:ahLst/>
                <a:cxnLst>
                  <a:cxn ang="0">
                    <a:pos x="T0" y="T1"/>
                  </a:cxn>
                  <a:cxn ang="0">
                    <a:pos x="T2" y="T3"/>
                  </a:cxn>
                  <a:cxn ang="0">
                    <a:pos x="T4" y="T5"/>
                  </a:cxn>
                  <a:cxn ang="0">
                    <a:pos x="T6" y="T7"/>
                  </a:cxn>
                  <a:cxn ang="0">
                    <a:pos x="T8" y="T9"/>
                  </a:cxn>
                </a:cxnLst>
                <a:rect l="0" t="0" r="r" b="b"/>
                <a:pathLst>
                  <a:path w="13" h="11">
                    <a:moveTo>
                      <a:pt x="11" y="2"/>
                    </a:moveTo>
                    <a:cubicBezTo>
                      <a:pt x="12" y="2"/>
                      <a:pt x="13" y="1"/>
                      <a:pt x="13" y="0"/>
                    </a:cubicBezTo>
                    <a:cubicBezTo>
                      <a:pt x="9" y="1"/>
                      <a:pt x="2" y="5"/>
                      <a:pt x="0" y="6"/>
                    </a:cubicBezTo>
                    <a:cubicBezTo>
                      <a:pt x="2" y="11"/>
                      <a:pt x="2" y="11"/>
                      <a:pt x="2" y="11"/>
                    </a:cubicBezTo>
                    <a:cubicBezTo>
                      <a:pt x="8" y="9"/>
                      <a:pt x="11" y="7"/>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7" name="Freeform 383"/>
              <p:cNvSpPr>
                <a:spLocks/>
              </p:cNvSpPr>
              <p:nvPr/>
            </p:nvSpPr>
            <p:spPr bwMode="auto">
              <a:xfrm>
                <a:off x="3292" y="2354"/>
                <a:ext cx="129" cy="271"/>
              </a:xfrm>
              <a:custGeom>
                <a:avLst/>
                <a:gdLst>
                  <a:gd name="T0" fmla="*/ 46 w 55"/>
                  <a:gd name="T1" fmla="*/ 0 h 115"/>
                  <a:gd name="T2" fmla="*/ 31 w 55"/>
                  <a:gd name="T3" fmla="*/ 25 h 115"/>
                  <a:gd name="T4" fmla="*/ 28 w 55"/>
                  <a:gd name="T5" fmla="*/ 25 h 115"/>
                  <a:gd name="T6" fmla="*/ 28 w 55"/>
                  <a:gd name="T7" fmla="*/ 29 h 115"/>
                  <a:gd name="T8" fmla="*/ 20 w 55"/>
                  <a:gd name="T9" fmla="*/ 34 h 115"/>
                  <a:gd name="T10" fmla="*/ 11 w 55"/>
                  <a:gd name="T11" fmla="*/ 36 h 115"/>
                  <a:gd name="T12" fmla="*/ 7 w 55"/>
                  <a:gd name="T13" fmla="*/ 51 h 115"/>
                  <a:gd name="T14" fmla="*/ 11 w 55"/>
                  <a:gd name="T15" fmla="*/ 65 h 115"/>
                  <a:gd name="T16" fmla="*/ 0 w 55"/>
                  <a:gd name="T17" fmla="*/ 82 h 115"/>
                  <a:gd name="T18" fmla="*/ 0 w 55"/>
                  <a:gd name="T19" fmla="*/ 91 h 115"/>
                  <a:gd name="T20" fmla="*/ 3 w 55"/>
                  <a:gd name="T21" fmla="*/ 94 h 115"/>
                  <a:gd name="T22" fmla="*/ 0 w 55"/>
                  <a:gd name="T23" fmla="*/ 98 h 115"/>
                  <a:gd name="T24" fmla="*/ 8 w 55"/>
                  <a:gd name="T25" fmla="*/ 113 h 115"/>
                  <a:gd name="T26" fmla="*/ 11 w 55"/>
                  <a:gd name="T27" fmla="*/ 115 h 115"/>
                  <a:gd name="T28" fmla="*/ 28 w 55"/>
                  <a:gd name="T29" fmla="*/ 91 h 115"/>
                  <a:gd name="T30" fmla="*/ 39 w 55"/>
                  <a:gd name="T31" fmla="*/ 68 h 115"/>
                  <a:gd name="T32" fmla="*/ 46 w 55"/>
                  <a:gd name="T33" fmla="*/ 44 h 115"/>
                  <a:gd name="T34" fmla="*/ 49 w 55"/>
                  <a:gd name="T35" fmla="*/ 39 h 115"/>
                  <a:gd name="T36" fmla="*/ 55 w 55"/>
                  <a:gd name="T37" fmla="*/ 26 h 115"/>
                  <a:gd name="T38" fmla="*/ 55 w 55"/>
                  <a:gd name="T39" fmla="*/ 11 h 115"/>
                  <a:gd name="T40" fmla="*/ 46 w 55"/>
                  <a:gd name="T4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 h="115">
                    <a:moveTo>
                      <a:pt x="46" y="0"/>
                    </a:moveTo>
                    <a:cubicBezTo>
                      <a:pt x="43" y="6"/>
                      <a:pt x="39" y="25"/>
                      <a:pt x="31" y="25"/>
                    </a:cubicBezTo>
                    <a:cubicBezTo>
                      <a:pt x="30" y="25"/>
                      <a:pt x="29" y="25"/>
                      <a:pt x="28" y="25"/>
                    </a:cubicBezTo>
                    <a:cubicBezTo>
                      <a:pt x="28" y="26"/>
                      <a:pt x="28" y="28"/>
                      <a:pt x="28" y="29"/>
                    </a:cubicBezTo>
                    <a:cubicBezTo>
                      <a:pt x="25" y="30"/>
                      <a:pt x="23" y="34"/>
                      <a:pt x="20" y="34"/>
                    </a:cubicBezTo>
                    <a:cubicBezTo>
                      <a:pt x="16" y="34"/>
                      <a:pt x="15" y="36"/>
                      <a:pt x="11" y="36"/>
                    </a:cubicBezTo>
                    <a:cubicBezTo>
                      <a:pt x="7" y="51"/>
                      <a:pt x="7" y="51"/>
                      <a:pt x="7" y="51"/>
                    </a:cubicBezTo>
                    <a:cubicBezTo>
                      <a:pt x="7" y="56"/>
                      <a:pt x="11" y="58"/>
                      <a:pt x="11" y="65"/>
                    </a:cubicBezTo>
                    <a:cubicBezTo>
                      <a:pt x="11" y="69"/>
                      <a:pt x="7" y="82"/>
                      <a:pt x="0" y="82"/>
                    </a:cubicBezTo>
                    <a:cubicBezTo>
                      <a:pt x="3" y="87"/>
                      <a:pt x="0" y="86"/>
                      <a:pt x="0" y="91"/>
                    </a:cubicBezTo>
                    <a:cubicBezTo>
                      <a:pt x="0" y="92"/>
                      <a:pt x="2" y="94"/>
                      <a:pt x="3" y="94"/>
                    </a:cubicBezTo>
                    <a:cubicBezTo>
                      <a:pt x="2" y="96"/>
                      <a:pt x="0" y="95"/>
                      <a:pt x="0" y="98"/>
                    </a:cubicBezTo>
                    <a:cubicBezTo>
                      <a:pt x="0" y="105"/>
                      <a:pt x="1" y="113"/>
                      <a:pt x="8" y="113"/>
                    </a:cubicBezTo>
                    <a:cubicBezTo>
                      <a:pt x="8" y="114"/>
                      <a:pt x="11" y="115"/>
                      <a:pt x="11" y="115"/>
                    </a:cubicBezTo>
                    <a:cubicBezTo>
                      <a:pt x="23" y="115"/>
                      <a:pt x="28" y="106"/>
                      <a:pt x="28" y="91"/>
                    </a:cubicBezTo>
                    <a:cubicBezTo>
                      <a:pt x="33" y="91"/>
                      <a:pt x="39" y="73"/>
                      <a:pt x="39" y="68"/>
                    </a:cubicBezTo>
                    <a:cubicBezTo>
                      <a:pt x="39" y="59"/>
                      <a:pt x="46" y="53"/>
                      <a:pt x="46" y="44"/>
                    </a:cubicBezTo>
                    <a:cubicBezTo>
                      <a:pt x="48" y="44"/>
                      <a:pt x="49" y="40"/>
                      <a:pt x="49" y="39"/>
                    </a:cubicBezTo>
                    <a:cubicBezTo>
                      <a:pt x="49" y="34"/>
                      <a:pt x="55" y="31"/>
                      <a:pt x="55" y="26"/>
                    </a:cubicBezTo>
                    <a:cubicBezTo>
                      <a:pt x="55" y="19"/>
                      <a:pt x="52" y="15"/>
                      <a:pt x="55" y="11"/>
                    </a:cubicBezTo>
                    <a:cubicBezTo>
                      <a:pt x="52" y="9"/>
                      <a:pt x="47" y="6"/>
                      <a:pt x="4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8" name="Freeform 384"/>
              <p:cNvSpPr>
                <a:spLocks noEditPoints="1"/>
              </p:cNvSpPr>
              <p:nvPr/>
            </p:nvSpPr>
            <p:spPr bwMode="auto">
              <a:xfrm>
                <a:off x="2311" y="636"/>
                <a:ext cx="2641" cy="2173"/>
              </a:xfrm>
              <a:custGeom>
                <a:avLst/>
                <a:gdLst>
                  <a:gd name="T0" fmla="*/ 822 w 1118"/>
                  <a:gd name="T1" fmla="*/ 594 h 920"/>
                  <a:gd name="T2" fmla="*/ 813 w 1118"/>
                  <a:gd name="T3" fmla="*/ 527 h 920"/>
                  <a:gd name="T4" fmla="*/ 877 w 1118"/>
                  <a:gd name="T5" fmla="*/ 520 h 920"/>
                  <a:gd name="T6" fmla="*/ 893 w 1118"/>
                  <a:gd name="T7" fmla="*/ 434 h 920"/>
                  <a:gd name="T8" fmla="*/ 920 w 1118"/>
                  <a:gd name="T9" fmla="*/ 351 h 920"/>
                  <a:gd name="T10" fmla="*/ 883 w 1118"/>
                  <a:gd name="T11" fmla="*/ 297 h 920"/>
                  <a:gd name="T12" fmla="*/ 935 w 1118"/>
                  <a:gd name="T13" fmla="*/ 307 h 920"/>
                  <a:gd name="T14" fmla="*/ 939 w 1118"/>
                  <a:gd name="T15" fmla="*/ 292 h 920"/>
                  <a:gd name="T16" fmla="*/ 977 w 1118"/>
                  <a:gd name="T17" fmla="*/ 219 h 920"/>
                  <a:gd name="T18" fmla="*/ 953 w 1118"/>
                  <a:gd name="T19" fmla="*/ 133 h 920"/>
                  <a:gd name="T20" fmla="*/ 1020 w 1118"/>
                  <a:gd name="T21" fmla="*/ 121 h 920"/>
                  <a:gd name="T22" fmla="*/ 1057 w 1118"/>
                  <a:gd name="T23" fmla="*/ 173 h 920"/>
                  <a:gd name="T24" fmla="*/ 1076 w 1118"/>
                  <a:gd name="T25" fmla="*/ 112 h 920"/>
                  <a:gd name="T26" fmla="*/ 1111 w 1118"/>
                  <a:gd name="T27" fmla="*/ 89 h 920"/>
                  <a:gd name="T28" fmla="*/ 933 w 1118"/>
                  <a:gd name="T29" fmla="*/ 59 h 920"/>
                  <a:gd name="T30" fmla="*/ 832 w 1118"/>
                  <a:gd name="T31" fmla="*/ 44 h 920"/>
                  <a:gd name="T32" fmla="*/ 770 w 1118"/>
                  <a:gd name="T33" fmla="*/ 50 h 920"/>
                  <a:gd name="T34" fmla="*/ 663 w 1118"/>
                  <a:gd name="T35" fmla="*/ 31 h 920"/>
                  <a:gd name="T36" fmla="*/ 594 w 1118"/>
                  <a:gd name="T37" fmla="*/ 2 h 920"/>
                  <a:gd name="T38" fmla="*/ 503 w 1118"/>
                  <a:gd name="T39" fmla="*/ 36 h 920"/>
                  <a:gd name="T40" fmla="*/ 497 w 1118"/>
                  <a:gd name="T41" fmla="*/ 66 h 920"/>
                  <a:gd name="T42" fmla="*/ 453 w 1118"/>
                  <a:gd name="T43" fmla="*/ 42 h 920"/>
                  <a:gd name="T44" fmla="*/ 378 w 1118"/>
                  <a:gd name="T45" fmla="*/ 69 h 920"/>
                  <a:gd name="T46" fmla="*/ 339 w 1118"/>
                  <a:gd name="T47" fmla="*/ 82 h 920"/>
                  <a:gd name="T48" fmla="*/ 327 w 1118"/>
                  <a:gd name="T49" fmla="*/ 73 h 920"/>
                  <a:gd name="T50" fmla="*/ 203 w 1118"/>
                  <a:gd name="T51" fmla="*/ 64 h 920"/>
                  <a:gd name="T52" fmla="*/ 146 w 1118"/>
                  <a:gd name="T53" fmla="*/ 116 h 920"/>
                  <a:gd name="T54" fmla="*/ 222 w 1118"/>
                  <a:gd name="T55" fmla="*/ 134 h 920"/>
                  <a:gd name="T56" fmla="*/ 243 w 1118"/>
                  <a:gd name="T57" fmla="*/ 130 h 920"/>
                  <a:gd name="T58" fmla="*/ 239 w 1118"/>
                  <a:gd name="T59" fmla="*/ 169 h 920"/>
                  <a:gd name="T60" fmla="*/ 178 w 1118"/>
                  <a:gd name="T61" fmla="*/ 154 h 920"/>
                  <a:gd name="T62" fmla="*/ 110 w 1118"/>
                  <a:gd name="T63" fmla="*/ 214 h 920"/>
                  <a:gd name="T64" fmla="*/ 58 w 1118"/>
                  <a:gd name="T65" fmla="*/ 302 h 920"/>
                  <a:gd name="T66" fmla="*/ 168 w 1118"/>
                  <a:gd name="T67" fmla="*/ 262 h 920"/>
                  <a:gd name="T68" fmla="*/ 230 w 1118"/>
                  <a:gd name="T69" fmla="*/ 323 h 920"/>
                  <a:gd name="T70" fmla="*/ 195 w 1118"/>
                  <a:gd name="T71" fmla="*/ 254 h 920"/>
                  <a:gd name="T72" fmla="*/ 258 w 1118"/>
                  <a:gd name="T73" fmla="*/ 321 h 920"/>
                  <a:gd name="T74" fmla="*/ 288 w 1118"/>
                  <a:gd name="T75" fmla="*/ 288 h 920"/>
                  <a:gd name="T76" fmla="*/ 310 w 1118"/>
                  <a:gd name="T77" fmla="*/ 239 h 920"/>
                  <a:gd name="T78" fmla="*/ 352 w 1118"/>
                  <a:gd name="T79" fmla="*/ 237 h 920"/>
                  <a:gd name="T80" fmla="*/ 359 w 1118"/>
                  <a:gd name="T81" fmla="*/ 283 h 920"/>
                  <a:gd name="T82" fmla="*/ 285 w 1118"/>
                  <a:gd name="T83" fmla="*/ 296 h 920"/>
                  <a:gd name="T84" fmla="*/ 349 w 1118"/>
                  <a:gd name="T85" fmla="*/ 321 h 920"/>
                  <a:gd name="T86" fmla="*/ 306 w 1118"/>
                  <a:gd name="T87" fmla="*/ 370 h 920"/>
                  <a:gd name="T88" fmla="*/ 197 w 1118"/>
                  <a:gd name="T89" fmla="*/ 353 h 920"/>
                  <a:gd name="T90" fmla="*/ 119 w 1118"/>
                  <a:gd name="T91" fmla="*/ 328 h 920"/>
                  <a:gd name="T92" fmla="*/ 31 w 1118"/>
                  <a:gd name="T93" fmla="*/ 399 h 920"/>
                  <a:gd name="T94" fmla="*/ 4 w 1118"/>
                  <a:gd name="T95" fmla="*/ 517 h 920"/>
                  <a:gd name="T96" fmla="*/ 154 w 1118"/>
                  <a:gd name="T97" fmla="*/ 578 h 920"/>
                  <a:gd name="T98" fmla="*/ 181 w 1118"/>
                  <a:gd name="T99" fmla="*/ 636 h 920"/>
                  <a:gd name="T100" fmla="*/ 200 w 1118"/>
                  <a:gd name="T101" fmla="*/ 778 h 920"/>
                  <a:gd name="T102" fmla="*/ 249 w 1118"/>
                  <a:gd name="T103" fmla="*/ 920 h 920"/>
                  <a:gd name="T104" fmla="*/ 351 w 1118"/>
                  <a:gd name="T105" fmla="*/ 839 h 920"/>
                  <a:gd name="T106" fmla="*/ 390 w 1118"/>
                  <a:gd name="T107" fmla="*/ 675 h 920"/>
                  <a:gd name="T108" fmla="*/ 429 w 1118"/>
                  <a:gd name="T109" fmla="*/ 538 h 920"/>
                  <a:gd name="T110" fmla="*/ 374 w 1118"/>
                  <a:gd name="T111" fmla="*/ 452 h 920"/>
                  <a:gd name="T112" fmla="*/ 356 w 1118"/>
                  <a:gd name="T113" fmla="*/ 397 h 920"/>
                  <a:gd name="T114" fmla="*/ 483 w 1118"/>
                  <a:gd name="T115" fmla="*/ 492 h 920"/>
                  <a:gd name="T116" fmla="*/ 463 w 1118"/>
                  <a:gd name="T117" fmla="*/ 408 h 920"/>
                  <a:gd name="T118" fmla="*/ 516 w 1118"/>
                  <a:gd name="T119" fmla="*/ 416 h 920"/>
                  <a:gd name="T120" fmla="*/ 633 w 1118"/>
                  <a:gd name="T121" fmla="*/ 506 h 920"/>
                  <a:gd name="T122" fmla="*/ 673 w 1118"/>
                  <a:gd name="T123" fmla="*/ 496 h 920"/>
                  <a:gd name="T124" fmla="*/ 765 w 1118"/>
                  <a:gd name="T125" fmla="*/ 46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920">
                    <a:moveTo>
                      <a:pt x="786" y="482"/>
                    </a:moveTo>
                    <a:cubicBezTo>
                      <a:pt x="790" y="492"/>
                      <a:pt x="794" y="497"/>
                      <a:pt x="797" y="509"/>
                    </a:cubicBezTo>
                    <a:cubicBezTo>
                      <a:pt x="798" y="511"/>
                      <a:pt x="800" y="520"/>
                      <a:pt x="798" y="521"/>
                    </a:cubicBezTo>
                    <a:cubicBezTo>
                      <a:pt x="798" y="525"/>
                      <a:pt x="798" y="525"/>
                      <a:pt x="798" y="530"/>
                    </a:cubicBezTo>
                    <a:cubicBezTo>
                      <a:pt x="800" y="530"/>
                      <a:pt x="802" y="549"/>
                      <a:pt x="802" y="551"/>
                    </a:cubicBezTo>
                    <a:cubicBezTo>
                      <a:pt x="802" y="553"/>
                      <a:pt x="802" y="555"/>
                      <a:pt x="802" y="559"/>
                    </a:cubicBezTo>
                    <a:cubicBezTo>
                      <a:pt x="803" y="560"/>
                      <a:pt x="804" y="559"/>
                      <a:pt x="806" y="559"/>
                    </a:cubicBezTo>
                    <a:cubicBezTo>
                      <a:pt x="811" y="565"/>
                      <a:pt x="816" y="567"/>
                      <a:pt x="818" y="574"/>
                    </a:cubicBezTo>
                    <a:cubicBezTo>
                      <a:pt x="818" y="574"/>
                      <a:pt x="818" y="574"/>
                      <a:pt x="818" y="574"/>
                    </a:cubicBezTo>
                    <a:cubicBezTo>
                      <a:pt x="818" y="576"/>
                      <a:pt x="817" y="585"/>
                      <a:pt x="817" y="586"/>
                    </a:cubicBezTo>
                    <a:cubicBezTo>
                      <a:pt x="817" y="589"/>
                      <a:pt x="820" y="590"/>
                      <a:pt x="822" y="594"/>
                    </a:cubicBezTo>
                    <a:cubicBezTo>
                      <a:pt x="826" y="600"/>
                      <a:pt x="830" y="605"/>
                      <a:pt x="838" y="610"/>
                    </a:cubicBezTo>
                    <a:cubicBezTo>
                      <a:pt x="840" y="612"/>
                      <a:pt x="843" y="612"/>
                      <a:pt x="845" y="612"/>
                    </a:cubicBezTo>
                    <a:cubicBezTo>
                      <a:pt x="845" y="606"/>
                      <a:pt x="845" y="606"/>
                      <a:pt x="845" y="606"/>
                    </a:cubicBezTo>
                    <a:cubicBezTo>
                      <a:pt x="843" y="603"/>
                      <a:pt x="840" y="601"/>
                      <a:pt x="840" y="595"/>
                    </a:cubicBezTo>
                    <a:cubicBezTo>
                      <a:pt x="840" y="580"/>
                      <a:pt x="840" y="580"/>
                      <a:pt x="840" y="580"/>
                    </a:cubicBezTo>
                    <a:cubicBezTo>
                      <a:pt x="837" y="579"/>
                      <a:pt x="836" y="576"/>
                      <a:pt x="834" y="573"/>
                    </a:cubicBezTo>
                    <a:cubicBezTo>
                      <a:pt x="833" y="574"/>
                      <a:pt x="832" y="574"/>
                      <a:pt x="831" y="575"/>
                    </a:cubicBezTo>
                    <a:cubicBezTo>
                      <a:pt x="825" y="571"/>
                      <a:pt x="817" y="563"/>
                      <a:pt x="815" y="557"/>
                    </a:cubicBezTo>
                    <a:cubicBezTo>
                      <a:pt x="815" y="557"/>
                      <a:pt x="814" y="551"/>
                      <a:pt x="814" y="549"/>
                    </a:cubicBezTo>
                    <a:cubicBezTo>
                      <a:pt x="810" y="549"/>
                      <a:pt x="808" y="546"/>
                      <a:pt x="808" y="542"/>
                    </a:cubicBezTo>
                    <a:cubicBezTo>
                      <a:pt x="808" y="534"/>
                      <a:pt x="813" y="532"/>
                      <a:pt x="813" y="527"/>
                    </a:cubicBezTo>
                    <a:cubicBezTo>
                      <a:pt x="813" y="525"/>
                      <a:pt x="811" y="513"/>
                      <a:pt x="811" y="513"/>
                    </a:cubicBezTo>
                    <a:cubicBezTo>
                      <a:pt x="817" y="513"/>
                      <a:pt x="817" y="513"/>
                      <a:pt x="817" y="513"/>
                    </a:cubicBezTo>
                    <a:cubicBezTo>
                      <a:pt x="817" y="522"/>
                      <a:pt x="829" y="520"/>
                      <a:pt x="830" y="526"/>
                    </a:cubicBezTo>
                    <a:cubicBezTo>
                      <a:pt x="831" y="530"/>
                      <a:pt x="833" y="533"/>
                      <a:pt x="836" y="534"/>
                    </a:cubicBezTo>
                    <a:cubicBezTo>
                      <a:pt x="837" y="537"/>
                      <a:pt x="842" y="538"/>
                      <a:pt x="847" y="539"/>
                    </a:cubicBezTo>
                    <a:cubicBezTo>
                      <a:pt x="847" y="543"/>
                      <a:pt x="847" y="545"/>
                      <a:pt x="847" y="549"/>
                    </a:cubicBezTo>
                    <a:cubicBezTo>
                      <a:pt x="847" y="549"/>
                      <a:pt x="847" y="552"/>
                      <a:pt x="848" y="552"/>
                    </a:cubicBezTo>
                    <a:cubicBezTo>
                      <a:pt x="851" y="552"/>
                      <a:pt x="857" y="543"/>
                      <a:pt x="858" y="540"/>
                    </a:cubicBezTo>
                    <a:cubicBezTo>
                      <a:pt x="859" y="539"/>
                      <a:pt x="861" y="539"/>
                      <a:pt x="863" y="540"/>
                    </a:cubicBezTo>
                    <a:cubicBezTo>
                      <a:pt x="865" y="537"/>
                      <a:pt x="870" y="531"/>
                      <a:pt x="877" y="529"/>
                    </a:cubicBezTo>
                    <a:cubicBezTo>
                      <a:pt x="875" y="526"/>
                      <a:pt x="877" y="526"/>
                      <a:pt x="877" y="520"/>
                    </a:cubicBezTo>
                    <a:cubicBezTo>
                      <a:pt x="877" y="513"/>
                      <a:pt x="874" y="508"/>
                      <a:pt x="872" y="500"/>
                    </a:cubicBezTo>
                    <a:cubicBezTo>
                      <a:pt x="858" y="484"/>
                      <a:pt x="858" y="484"/>
                      <a:pt x="858" y="484"/>
                    </a:cubicBezTo>
                    <a:cubicBezTo>
                      <a:pt x="857" y="483"/>
                      <a:pt x="855" y="483"/>
                      <a:pt x="854" y="481"/>
                    </a:cubicBezTo>
                    <a:cubicBezTo>
                      <a:pt x="854" y="480"/>
                      <a:pt x="851" y="475"/>
                      <a:pt x="851" y="474"/>
                    </a:cubicBezTo>
                    <a:cubicBezTo>
                      <a:pt x="847" y="474"/>
                      <a:pt x="842" y="461"/>
                      <a:pt x="843" y="459"/>
                    </a:cubicBezTo>
                    <a:cubicBezTo>
                      <a:pt x="848" y="451"/>
                      <a:pt x="854" y="446"/>
                      <a:pt x="855" y="446"/>
                    </a:cubicBezTo>
                    <a:cubicBezTo>
                      <a:pt x="853" y="444"/>
                      <a:pt x="867" y="450"/>
                      <a:pt x="867" y="451"/>
                    </a:cubicBezTo>
                    <a:cubicBezTo>
                      <a:pt x="867" y="453"/>
                      <a:pt x="870" y="453"/>
                      <a:pt x="871" y="456"/>
                    </a:cubicBezTo>
                    <a:cubicBezTo>
                      <a:pt x="871" y="456"/>
                      <a:pt x="871" y="453"/>
                      <a:pt x="871" y="451"/>
                    </a:cubicBezTo>
                    <a:cubicBezTo>
                      <a:pt x="872" y="451"/>
                      <a:pt x="876" y="446"/>
                      <a:pt x="879" y="446"/>
                    </a:cubicBezTo>
                    <a:cubicBezTo>
                      <a:pt x="886" y="446"/>
                      <a:pt x="887" y="438"/>
                      <a:pt x="893" y="434"/>
                    </a:cubicBezTo>
                    <a:cubicBezTo>
                      <a:pt x="893" y="436"/>
                      <a:pt x="895" y="436"/>
                      <a:pt x="895" y="440"/>
                    </a:cubicBezTo>
                    <a:cubicBezTo>
                      <a:pt x="896" y="437"/>
                      <a:pt x="899" y="438"/>
                      <a:pt x="900" y="440"/>
                    </a:cubicBezTo>
                    <a:cubicBezTo>
                      <a:pt x="900" y="431"/>
                      <a:pt x="905" y="435"/>
                      <a:pt x="911" y="434"/>
                    </a:cubicBezTo>
                    <a:cubicBezTo>
                      <a:pt x="916" y="432"/>
                      <a:pt x="917" y="421"/>
                      <a:pt x="924" y="419"/>
                    </a:cubicBezTo>
                    <a:cubicBezTo>
                      <a:pt x="924" y="416"/>
                      <a:pt x="927" y="414"/>
                      <a:pt x="929" y="411"/>
                    </a:cubicBezTo>
                    <a:cubicBezTo>
                      <a:pt x="927" y="410"/>
                      <a:pt x="928" y="406"/>
                      <a:pt x="925" y="405"/>
                    </a:cubicBezTo>
                    <a:cubicBezTo>
                      <a:pt x="930" y="400"/>
                      <a:pt x="937" y="373"/>
                      <a:pt x="937" y="373"/>
                    </a:cubicBezTo>
                    <a:cubicBezTo>
                      <a:pt x="932" y="376"/>
                      <a:pt x="928" y="373"/>
                      <a:pt x="923" y="372"/>
                    </a:cubicBezTo>
                    <a:cubicBezTo>
                      <a:pt x="927" y="370"/>
                      <a:pt x="927" y="368"/>
                      <a:pt x="929" y="364"/>
                    </a:cubicBezTo>
                    <a:cubicBezTo>
                      <a:pt x="923" y="361"/>
                      <a:pt x="924" y="360"/>
                      <a:pt x="929" y="361"/>
                    </a:cubicBezTo>
                    <a:cubicBezTo>
                      <a:pt x="929" y="356"/>
                      <a:pt x="920" y="357"/>
                      <a:pt x="920" y="351"/>
                    </a:cubicBezTo>
                    <a:cubicBezTo>
                      <a:pt x="920" y="350"/>
                      <a:pt x="918" y="348"/>
                      <a:pt x="918" y="347"/>
                    </a:cubicBezTo>
                    <a:cubicBezTo>
                      <a:pt x="917" y="347"/>
                      <a:pt x="901" y="332"/>
                      <a:pt x="901" y="331"/>
                    </a:cubicBezTo>
                    <a:cubicBezTo>
                      <a:pt x="901" y="328"/>
                      <a:pt x="904" y="329"/>
                      <a:pt x="904" y="326"/>
                    </a:cubicBezTo>
                    <a:cubicBezTo>
                      <a:pt x="904" y="326"/>
                      <a:pt x="907" y="324"/>
                      <a:pt x="907" y="324"/>
                    </a:cubicBezTo>
                    <a:cubicBezTo>
                      <a:pt x="907" y="319"/>
                      <a:pt x="912" y="317"/>
                      <a:pt x="915" y="314"/>
                    </a:cubicBezTo>
                    <a:cubicBezTo>
                      <a:pt x="912" y="313"/>
                      <a:pt x="906" y="311"/>
                      <a:pt x="904" y="308"/>
                    </a:cubicBezTo>
                    <a:cubicBezTo>
                      <a:pt x="899" y="308"/>
                      <a:pt x="899" y="308"/>
                      <a:pt x="899" y="308"/>
                    </a:cubicBezTo>
                    <a:cubicBezTo>
                      <a:pt x="899" y="310"/>
                      <a:pt x="894" y="314"/>
                      <a:pt x="894" y="314"/>
                    </a:cubicBezTo>
                    <a:cubicBezTo>
                      <a:pt x="892" y="313"/>
                      <a:pt x="892" y="310"/>
                      <a:pt x="891" y="308"/>
                    </a:cubicBezTo>
                    <a:cubicBezTo>
                      <a:pt x="889" y="306"/>
                      <a:pt x="877" y="306"/>
                      <a:pt x="877" y="301"/>
                    </a:cubicBezTo>
                    <a:cubicBezTo>
                      <a:pt x="877" y="298"/>
                      <a:pt x="881" y="297"/>
                      <a:pt x="883" y="297"/>
                    </a:cubicBezTo>
                    <a:cubicBezTo>
                      <a:pt x="884" y="297"/>
                      <a:pt x="892" y="290"/>
                      <a:pt x="892" y="286"/>
                    </a:cubicBezTo>
                    <a:cubicBezTo>
                      <a:pt x="893" y="287"/>
                      <a:pt x="894" y="282"/>
                      <a:pt x="895" y="282"/>
                    </a:cubicBezTo>
                    <a:cubicBezTo>
                      <a:pt x="898" y="282"/>
                      <a:pt x="899" y="284"/>
                      <a:pt x="901" y="287"/>
                    </a:cubicBezTo>
                    <a:cubicBezTo>
                      <a:pt x="901" y="288"/>
                      <a:pt x="900" y="289"/>
                      <a:pt x="898" y="289"/>
                    </a:cubicBezTo>
                    <a:cubicBezTo>
                      <a:pt x="899" y="292"/>
                      <a:pt x="900" y="294"/>
                      <a:pt x="903" y="294"/>
                    </a:cubicBezTo>
                    <a:cubicBezTo>
                      <a:pt x="903" y="297"/>
                      <a:pt x="903" y="297"/>
                      <a:pt x="903" y="297"/>
                    </a:cubicBezTo>
                    <a:cubicBezTo>
                      <a:pt x="902" y="298"/>
                      <a:pt x="904" y="299"/>
                      <a:pt x="904" y="300"/>
                    </a:cubicBezTo>
                    <a:cubicBezTo>
                      <a:pt x="915" y="289"/>
                      <a:pt x="916" y="289"/>
                      <a:pt x="920" y="290"/>
                    </a:cubicBezTo>
                    <a:cubicBezTo>
                      <a:pt x="922" y="284"/>
                      <a:pt x="926" y="296"/>
                      <a:pt x="929" y="300"/>
                    </a:cubicBezTo>
                    <a:cubicBezTo>
                      <a:pt x="929" y="301"/>
                      <a:pt x="926" y="301"/>
                      <a:pt x="926" y="303"/>
                    </a:cubicBezTo>
                    <a:cubicBezTo>
                      <a:pt x="926" y="306"/>
                      <a:pt x="933" y="307"/>
                      <a:pt x="935" y="307"/>
                    </a:cubicBezTo>
                    <a:cubicBezTo>
                      <a:pt x="937" y="307"/>
                      <a:pt x="937" y="310"/>
                      <a:pt x="941" y="310"/>
                    </a:cubicBezTo>
                    <a:cubicBezTo>
                      <a:pt x="941" y="311"/>
                      <a:pt x="943" y="312"/>
                      <a:pt x="943" y="312"/>
                    </a:cubicBezTo>
                    <a:cubicBezTo>
                      <a:pt x="943" y="314"/>
                      <a:pt x="941" y="316"/>
                      <a:pt x="941" y="318"/>
                    </a:cubicBezTo>
                    <a:cubicBezTo>
                      <a:pt x="941" y="322"/>
                      <a:pt x="947" y="321"/>
                      <a:pt x="949" y="325"/>
                    </a:cubicBezTo>
                    <a:cubicBezTo>
                      <a:pt x="951" y="329"/>
                      <a:pt x="948" y="339"/>
                      <a:pt x="954" y="339"/>
                    </a:cubicBezTo>
                    <a:cubicBezTo>
                      <a:pt x="954" y="332"/>
                      <a:pt x="965" y="340"/>
                      <a:pt x="965" y="329"/>
                    </a:cubicBezTo>
                    <a:cubicBezTo>
                      <a:pt x="965" y="324"/>
                      <a:pt x="963" y="319"/>
                      <a:pt x="962" y="314"/>
                    </a:cubicBezTo>
                    <a:cubicBezTo>
                      <a:pt x="958" y="314"/>
                      <a:pt x="954" y="309"/>
                      <a:pt x="951" y="305"/>
                    </a:cubicBezTo>
                    <a:cubicBezTo>
                      <a:pt x="951" y="305"/>
                      <a:pt x="951" y="305"/>
                      <a:pt x="952" y="305"/>
                    </a:cubicBezTo>
                    <a:cubicBezTo>
                      <a:pt x="949" y="301"/>
                      <a:pt x="947" y="297"/>
                      <a:pt x="944" y="296"/>
                    </a:cubicBezTo>
                    <a:cubicBezTo>
                      <a:pt x="942" y="296"/>
                      <a:pt x="939" y="294"/>
                      <a:pt x="939" y="292"/>
                    </a:cubicBezTo>
                    <a:cubicBezTo>
                      <a:pt x="939" y="291"/>
                      <a:pt x="942" y="289"/>
                      <a:pt x="944" y="289"/>
                    </a:cubicBezTo>
                    <a:cubicBezTo>
                      <a:pt x="945" y="288"/>
                      <a:pt x="947" y="288"/>
                      <a:pt x="947" y="284"/>
                    </a:cubicBezTo>
                    <a:cubicBezTo>
                      <a:pt x="947" y="281"/>
                      <a:pt x="944" y="279"/>
                      <a:pt x="944" y="277"/>
                    </a:cubicBezTo>
                    <a:cubicBezTo>
                      <a:pt x="944" y="275"/>
                      <a:pt x="945" y="274"/>
                      <a:pt x="946" y="272"/>
                    </a:cubicBezTo>
                    <a:cubicBezTo>
                      <a:pt x="948" y="274"/>
                      <a:pt x="949" y="274"/>
                      <a:pt x="952" y="274"/>
                    </a:cubicBezTo>
                    <a:cubicBezTo>
                      <a:pt x="952" y="273"/>
                      <a:pt x="949" y="267"/>
                      <a:pt x="949" y="267"/>
                    </a:cubicBezTo>
                    <a:cubicBezTo>
                      <a:pt x="949" y="267"/>
                      <a:pt x="961" y="267"/>
                      <a:pt x="961" y="267"/>
                    </a:cubicBezTo>
                    <a:cubicBezTo>
                      <a:pt x="970" y="267"/>
                      <a:pt x="974" y="244"/>
                      <a:pt x="974" y="238"/>
                    </a:cubicBezTo>
                    <a:cubicBezTo>
                      <a:pt x="974" y="235"/>
                      <a:pt x="974" y="232"/>
                      <a:pt x="974" y="228"/>
                    </a:cubicBezTo>
                    <a:cubicBezTo>
                      <a:pt x="974" y="225"/>
                      <a:pt x="974" y="223"/>
                      <a:pt x="977" y="223"/>
                    </a:cubicBezTo>
                    <a:cubicBezTo>
                      <a:pt x="977" y="219"/>
                      <a:pt x="977" y="219"/>
                      <a:pt x="977" y="219"/>
                    </a:cubicBezTo>
                    <a:cubicBezTo>
                      <a:pt x="974" y="218"/>
                      <a:pt x="970" y="214"/>
                      <a:pt x="971" y="210"/>
                    </a:cubicBezTo>
                    <a:cubicBezTo>
                      <a:pt x="964" y="205"/>
                      <a:pt x="961" y="195"/>
                      <a:pt x="957" y="185"/>
                    </a:cubicBezTo>
                    <a:cubicBezTo>
                      <a:pt x="953" y="177"/>
                      <a:pt x="942" y="176"/>
                      <a:pt x="933" y="173"/>
                    </a:cubicBezTo>
                    <a:cubicBezTo>
                      <a:pt x="932" y="175"/>
                      <a:pt x="931" y="179"/>
                      <a:pt x="929" y="180"/>
                    </a:cubicBezTo>
                    <a:cubicBezTo>
                      <a:pt x="926" y="175"/>
                      <a:pt x="918" y="178"/>
                      <a:pt x="918" y="172"/>
                    </a:cubicBezTo>
                    <a:cubicBezTo>
                      <a:pt x="918" y="172"/>
                      <a:pt x="906" y="169"/>
                      <a:pt x="906" y="168"/>
                    </a:cubicBezTo>
                    <a:cubicBezTo>
                      <a:pt x="906" y="165"/>
                      <a:pt x="909" y="164"/>
                      <a:pt x="911" y="161"/>
                    </a:cubicBezTo>
                    <a:cubicBezTo>
                      <a:pt x="908" y="156"/>
                      <a:pt x="915" y="149"/>
                      <a:pt x="916" y="146"/>
                    </a:cubicBezTo>
                    <a:cubicBezTo>
                      <a:pt x="916" y="135"/>
                      <a:pt x="916" y="135"/>
                      <a:pt x="916" y="135"/>
                    </a:cubicBezTo>
                    <a:cubicBezTo>
                      <a:pt x="919" y="133"/>
                      <a:pt x="944" y="137"/>
                      <a:pt x="951" y="137"/>
                    </a:cubicBezTo>
                    <a:cubicBezTo>
                      <a:pt x="952" y="137"/>
                      <a:pt x="953" y="133"/>
                      <a:pt x="953" y="133"/>
                    </a:cubicBezTo>
                    <a:cubicBezTo>
                      <a:pt x="968" y="133"/>
                      <a:pt x="968" y="133"/>
                      <a:pt x="968" y="133"/>
                    </a:cubicBezTo>
                    <a:cubicBezTo>
                      <a:pt x="969" y="133"/>
                      <a:pt x="975" y="139"/>
                      <a:pt x="975" y="139"/>
                    </a:cubicBezTo>
                    <a:cubicBezTo>
                      <a:pt x="979" y="139"/>
                      <a:pt x="978" y="132"/>
                      <a:pt x="978" y="126"/>
                    </a:cubicBezTo>
                    <a:cubicBezTo>
                      <a:pt x="978" y="121"/>
                      <a:pt x="980" y="115"/>
                      <a:pt x="983" y="115"/>
                    </a:cubicBezTo>
                    <a:cubicBezTo>
                      <a:pt x="984" y="115"/>
                      <a:pt x="993" y="115"/>
                      <a:pt x="995" y="115"/>
                    </a:cubicBezTo>
                    <a:cubicBezTo>
                      <a:pt x="996" y="117"/>
                      <a:pt x="1002" y="124"/>
                      <a:pt x="1004" y="125"/>
                    </a:cubicBezTo>
                    <a:cubicBezTo>
                      <a:pt x="1005" y="121"/>
                      <a:pt x="1006" y="121"/>
                      <a:pt x="1006" y="116"/>
                    </a:cubicBezTo>
                    <a:cubicBezTo>
                      <a:pt x="1008" y="116"/>
                      <a:pt x="1010" y="116"/>
                      <a:pt x="1010" y="116"/>
                    </a:cubicBezTo>
                    <a:cubicBezTo>
                      <a:pt x="1010" y="114"/>
                      <a:pt x="1006" y="112"/>
                      <a:pt x="1006" y="109"/>
                    </a:cubicBezTo>
                    <a:cubicBezTo>
                      <a:pt x="1006" y="104"/>
                      <a:pt x="1014" y="110"/>
                      <a:pt x="1013" y="110"/>
                    </a:cubicBezTo>
                    <a:cubicBezTo>
                      <a:pt x="1014" y="115"/>
                      <a:pt x="1020" y="116"/>
                      <a:pt x="1020" y="121"/>
                    </a:cubicBezTo>
                    <a:cubicBezTo>
                      <a:pt x="1020" y="122"/>
                      <a:pt x="1015" y="130"/>
                      <a:pt x="1015" y="135"/>
                    </a:cubicBezTo>
                    <a:cubicBezTo>
                      <a:pt x="1015" y="138"/>
                      <a:pt x="1017" y="137"/>
                      <a:pt x="1017" y="139"/>
                    </a:cubicBezTo>
                    <a:cubicBezTo>
                      <a:pt x="1017" y="142"/>
                      <a:pt x="1016" y="146"/>
                      <a:pt x="1012" y="146"/>
                    </a:cubicBezTo>
                    <a:cubicBezTo>
                      <a:pt x="1012" y="160"/>
                      <a:pt x="1023" y="168"/>
                      <a:pt x="1034" y="173"/>
                    </a:cubicBezTo>
                    <a:cubicBezTo>
                      <a:pt x="1039" y="177"/>
                      <a:pt x="1038" y="185"/>
                      <a:pt x="1046" y="187"/>
                    </a:cubicBezTo>
                    <a:cubicBezTo>
                      <a:pt x="1047" y="187"/>
                      <a:pt x="1049" y="188"/>
                      <a:pt x="1050" y="190"/>
                    </a:cubicBezTo>
                    <a:cubicBezTo>
                      <a:pt x="1052" y="194"/>
                      <a:pt x="1056" y="198"/>
                      <a:pt x="1059" y="198"/>
                    </a:cubicBezTo>
                    <a:cubicBezTo>
                      <a:pt x="1061" y="198"/>
                      <a:pt x="1063" y="195"/>
                      <a:pt x="1063" y="191"/>
                    </a:cubicBezTo>
                    <a:cubicBezTo>
                      <a:pt x="1063" y="188"/>
                      <a:pt x="1056" y="187"/>
                      <a:pt x="1056" y="184"/>
                    </a:cubicBezTo>
                    <a:cubicBezTo>
                      <a:pt x="1056" y="183"/>
                      <a:pt x="1060" y="182"/>
                      <a:pt x="1062" y="181"/>
                    </a:cubicBezTo>
                    <a:cubicBezTo>
                      <a:pt x="1060" y="178"/>
                      <a:pt x="1059" y="177"/>
                      <a:pt x="1057" y="173"/>
                    </a:cubicBezTo>
                    <a:cubicBezTo>
                      <a:pt x="1058" y="173"/>
                      <a:pt x="1060" y="173"/>
                      <a:pt x="1064" y="173"/>
                    </a:cubicBezTo>
                    <a:cubicBezTo>
                      <a:pt x="1063" y="171"/>
                      <a:pt x="1060" y="169"/>
                      <a:pt x="1060" y="167"/>
                    </a:cubicBezTo>
                    <a:cubicBezTo>
                      <a:pt x="1057" y="167"/>
                      <a:pt x="1055" y="164"/>
                      <a:pt x="1056" y="160"/>
                    </a:cubicBezTo>
                    <a:cubicBezTo>
                      <a:pt x="1057" y="160"/>
                      <a:pt x="1059" y="158"/>
                      <a:pt x="1059" y="156"/>
                    </a:cubicBezTo>
                    <a:cubicBezTo>
                      <a:pt x="1047" y="152"/>
                      <a:pt x="1047" y="143"/>
                      <a:pt x="1037" y="144"/>
                    </a:cubicBezTo>
                    <a:cubicBezTo>
                      <a:pt x="1034" y="145"/>
                      <a:pt x="1037" y="132"/>
                      <a:pt x="1030" y="131"/>
                    </a:cubicBezTo>
                    <a:cubicBezTo>
                      <a:pt x="1039" y="125"/>
                      <a:pt x="1039" y="125"/>
                      <a:pt x="1039" y="125"/>
                    </a:cubicBezTo>
                    <a:cubicBezTo>
                      <a:pt x="1041" y="125"/>
                      <a:pt x="1041" y="128"/>
                      <a:pt x="1043" y="128"/>
                    </a:cubicBezTo>
                    <a:cubicBezTo>
                      <a:pt x="1046" y="128"/>
                      <a:pt x="1050" y="125"/>
                      <a:pt x="1055" y="123"/>
                    </a:cubicBezTo>
                    <a:cubicBezTo>
                      <a:pt x="1055" y="123"/>
                      <a:pt x="1060" y="127"/>
                      <a:pt x="1063" y="129"/>
                    </a:cubicBezTo>
                    <a:cubicBezTo>
                      <a:pt x="1064" y="121"/>
                      <a:pt x="1067" y="112"/>
                      <a:pt x="1076" y="112"/>
                    </a:cubicBezTo>
                    <a:cubicBezTo>
                      <a:pt x="1076" y="110"/>
                      <a:pt x="1076" y="109"/>
                      <a:pt x="1076" y="108"/>
                    </a:cubicBezTo>
                    <a:cubicBezTo>
                      <a:pt x="1078" y="110"/>
                      <a:pt x="1081" y="110"/>
                      <a:pt x="1084" y="110"/>
                    </a:cubicBezTo>
                    <a:cubicBezTo>
                      <a:pt x="1086" y="110"/>
                      <a:pt x="1088" y="111"/>
                      <a:pt x="1090" y="110"/>
                    </a:cubicBezTo>
                    <a:cubicBezTo>
                      <a:pt x="1089" y="106"/>
                      <a:pt x="1091" y="108"/>
                      <a:pt x="1091" y="104"/>
                    </a:cubicBezTo>
                    <a:cubicBezTo>
                      <a:pt x="1076" y="102"/>
                      <a:pt x="1070" y="95"/>
                      <a:pt x="1059" y="93"/>
                    </a:cubicBezTo>
                    <a:cubicBezTo>
                      <a:pt x="1064" y="93"/>
                      <a:pt x="1067" y="94"/>
                      <a:pt x="1071" y="91"/>
                    </a:cubicBezTo>
                    <a:cubicBezTo>
                      <a:pt x="1068" y="86"/>
                      <a:pt x="1088" y="90"/>
                      <a:pt x="1094" y="93"/>
                    </a:cubicBezTo>
                    <a:cubicBezTo>
                      <a:pt x="1106" y="93"/>
                      <a:pt x="1106" y="93"/>
                      <a:pt x="1106" y="93"/>
                    </a:cubicBezTo>
                    <a:cubicBezTo>
                      <a:pt x="1107" y="95"/>
                      <a:pt x="1109" y="95"/>
                      <a:pt x="1111" y="95"/>
                    </a:cubicBezTo>
                    <a:cubicBezTo>
                      <a:pt x="1111" y="95"/>
                      <a:pt x="1115" y="95"/>
                      <a:pt x="1118" y="95"/>
                    </a:cubicBezTo>
                    <a:cubicBezTo>
                      <a:pt x="1117" y="94"/>
                      <a:pt x="1111" y="92"/>
                      <a:pt x="1111" y="89"/>
                    </a:cubicBezTo>
                    <a:cubicBezTo>
                      <a:pt x="1111" y="86"/>
                      <a:pt x="1112" y="86"/>
                      <a:pt x="1111" y="82"/>
                    </a:cubicBezTo>
                    <a:cubicBezTo>
                      <a:pt x="1102" y="82"/>
                      <a:pt x="1096" y="75"/>
                      <a:pt x="1086" y="75"/>
                    </a:cubicBezTo>
                    <a:cubicBezTo>
                      <a:pt x="1085" y="75"/>
                      <a:pt x="1083" y="75"/>
                      <a:pt x="1083" y="77"/>
                    </a:cubicBezTo>
                    <a:cubicBezTo>
                      <a:pt x="1083" y="78"/>
                      <a:pt x="1076" y="73"/>
                      <a:pt x="1064" y="69"/>
                    </a:cubicBezTo>
                    <a:cubicBezTo>
                      <a:pt x="1048" y="63"/>
                      <a:pt x="1034" y="63"/>
                      <a:pt x="1019" y="58"/>
                    </a:cubicBezTo>
                    <a:cubicBezTo>
                      <a:pt x="1019" y="58"/>
                      <a:pt x="1006" y="57"/>
                      <a:pt x="1002" y="57"/>
                    </a:cubicBezTo>
                    <a:cubicBezTo>
                      <a:pt x="998" y="57"/>
                      <a:pt x="994" y="58"/>
                      <a:pt x="989" y="58"/>
                    </a:cubicBezTo>
                    <a:cubicBezTo>
                      <a:pt x="988" y="58"/>
                      <a:pt x="978" y="57"/>
                      <a:pt x="977" y="55"/>
                    </a:cubicBezTo>
                    <a:cubicBezTo>
                      <a:pt x="977" y="55"/>
                      <a:pt x="965" y="57"/>
                      <a:pt x="962" y="56"/>
                    </a:cubicBezTo>
                    <a:cubicBezTo>
                      <a:pt x="962" y="59"/>
                      <a:pt x="958" y="58"/>
                      <a:pt x="954" y="58"/>
                    </a:cubicBezTo>
                    <a:cubicBezTo>
                      <a:pt x="946" y="58"/>
                      <a:pt x="940" y="57"/>
                      <a:pt x="933" y="59"/>
                    </a:cubicBezTo>
                    <a:cubicBezTo>
                      <a:pt x="935" y="63"/>
                      <a:pt x="937" y="63"/>
                      <a:pt x="939" y="66"/>
                    </a:cubicBezTo>
                    <a:cubicBezTo>
                      <a:pt x="928" y="59"/>
                      <a:pt x="918" y="58"/>
                      <a:pt x="908" y="48"/>
                    </a:cubicBezTo>
                    <a:cubicBezTo>
                      <a:pt x="884" y="48"/>
                      <a:pt x="884" y="48"/>
                      <a:pt x="884" y="48"/>
                    </a:cubicBezTo>
                    <a:cubicBezTo>
                      <a:pt x="883" y="48"/>
                      <a:pt x="882" y="49"/>
                      <a:pt x="882" y="50"/>
                    </a:cubicBezTo>
                    <a:cubicBezTo>
                      <a:pt x="872" y="50"/>
                      <a:pt x="872" y="50"/>
                      <a:pt x="872" y="50"/>
                    </a:cubicBezTo>
                    <a:cubicBezTo>
                      <a:pt x="867" y="50"/>
                      <a:pt x="868" y="46"/>
                      <a:pt x="862" y="46"/>
                    </a:cubicBezTo>
                    <a:cubicBezTo>
                      <a:pt x="859" y="46"/>
                      <a:pt x="860" y="48"/>
                      <a:pt x="858" y="48"/>
                    </a:cubicBezTo>
                    <a:cubicBezTo>
                      <a:pt x="854" y="48"/>
                      <a:pt x="852" y="46"/>
                      <a:pt x="848" y="44"/>
                    </a:cubicBezTo>
                    <a:cubicBezTo>
                      <a:pt x="851" y="41"/>
                      <a:pt x="851" y="41"/>
                      <a:pt x="851" y="41"/>
                    </a:cubicBezTo>
                    <a:cubicBezTo>
                      <a:pt x="850" y="41"/>
                      <a:pt x="847" y="40"/>
                      <a:pt x="843" y="40"/>
                    </a:cubicBezTo>
                    <a:cubicBezTo>
                      <a:pt x="837" y="40"/>
                      <a:pt x="836" y="44"/>
                      <a:pt x="832" y="44"/>
                    </a:cubicBezTo>
                    <a:cubicBezTo>
                      <a:pt x="831" y="44"/>
                      <a:pt x="830" y="44"/>
                      <a:pt x="830" y="44"/>
                    </a:cubicBezTo>
                    <a:cubicBezTo>
                      <a:pt x="830" y="40"/>
                      <a:pt x="830" y="40"/>
                      <a:pt x="830" y="40"/>
                    </a:cubicBezTo>
                    <a:cubicBezTo>
                      <a:pt x="827" y="38"/>
                      <a:pt x="826" y="38"/>
                      <a:pt x="822" y="40"/>
                    </a:cubicBezTo>
                    <a:cubicBezTo>
                      <a:pt x="822" y="36"/>
                      <a:pt x="806" y="40"/>
                      <a:pt x="806" y="40"/>
                    </a:cubicBezTo>
                    <a:cubicBezTo>
                      <a:pt x="798" y="40"/>
                      <a:pt x="798" y="40"/>
                      <a:pt x="798" y="40"/>
                    </a:cubicBezTo>
                    <a:cubicBezTo>
                      <a:pt x="798" y="40"/>
                      <a:pt x="799" y="41"/>
                      <a:pt x="800" y="41"/>
                    </a:cubicBezTo>
                    <a:cubicBezTo>
                      <a:pt x="800" y="43"/>
                      <a:pt x="802" y="46"/>
                      <a:pt x="802" y="46"/>
                    </a:cubicBezTo>
                    <a:cubicBezTo>
                      <a:pt x="799" y="46"/>
                      <a:pt x="798" y="48"/>
                      <a:pt x="794" y="48"/>
                    </a:cubicBezTo>
                    <a:cubicBezTo>
                      <a:pt x="786" y="48"/>
                      <a:pt x="778" y="45"/>
                      <a:pt x="773" y="45"/>
                    </a:cubicBezTo>
                    <a:cubicBezTo>
                      <a:pt x="772" y="45"/>
                      <a:pt x="771" y="45"/>
                      <a:pt x="770" y="45"/>
                    </a:cubicBezTo>
                    <a:cubicBezTo>
                      <a:pt x="770" y="50"/>
                      <a:pt x="770" y="50"/>
                      <a:pt x="770" y="50"/>
                    </a:cubicBezTo>
                    <a:cubicBezTo>
                      <a:pt x="766" y="50"/>
                      <a:pt x="766" y="50"/>
                      <a:pt x="766" y="50"/>
                    </a:cubicBezTo>
                    <a:cubicBezTo>
                      <a:pt x="761" y="47"/>
                      <a:pt x="752" y="47"/>
                      <a:pt x="748" y="43"/>
                    </a:cubicBezTo>
                    <a:cubicBezTo>
                      <a:pt x="748" y="43"/>
                      <a:pt x="749" y="42"/>
                      <a:pt x="749" y="41"/>
                    </a:cubicBezTo>
                    <a:cubicBezTo>
                      <a:pt x="749" y="41"/>
                      <a:pt x="736" y="36"/>
                      <a:pt x="736" y="35"/>
                    </a:cubicBezTo>
                    <a:cubicBezTo>
                      <a:pt x="736" y="34"/>
                      <a:pt x="731" y="33"/>
                      <a:pt x="727" y="34"/>
                    </a:cubicBezTo>
                    <a:cubicBezTo>
                      <a:pt x="726" y="34"/>
                      <a:pt x="722" y="29"/>
                      <a:pt x="714" y="29"/>
                    </a:cubicBezTo>
                    <a:cubicBezTo>
                      <a:pt x="704" y="29"/>
                      <a:pt x="708" y="32"/>
                      <a:pt x="715" y="35"/>
                    </a:cubicBezTo>
                    <a:cubicBezTo>
                      <a:pt x="713" y="35"/>
                      <a:pt x="712" y="35"/>
                      <a:pt x="712" y="35"/>
                    </a:cubicBezTo>
                    <a:cubicBezTo>
                      <a:pt x="708" y="35"/>
                      <a:pt x="704" y="37"/>
                      <a:pt x="698" y="37"/>
                    </a:cubicBezTo>
                    <a:cubicBezTo>
                      <a:pt x="688" y="37"/>
                      <a:pt x="681" y="33"/>
                      <a:pt x="671" y="33"/>
                    </a:cubicBezTo>
                    <a:cubicBezTo>
                      <a:pt x="670" y="33"/>
                      <a:pt x="663" y="29"/>
                      <a:pt x="663" y="31"/>
                    </a:cubicBezTo>
                    <a:cubicBezTo>
                      <a:pt x="663" y="34"/>
                      <a:pt x="660" y="31"/>
                      <a:pt x="652" y="29"/>
                    </a:cubicBezTo>
                    <a:cubicBezTo>
                      <a:pt x="653" y="28"/>
                      <a:pt x="654" y="24"/>
                      <a:pt x="654" y="24"/>
                    </a:cubicBezTo>
                    <a:cubicBezTo>
                      <a:pt x="649" y="24"/>
                      <a:pt x="649" y="24"/>
                      <a:pt x="649" y="24"/>
                    </a:cubicBezTo>
                    <a:cubicBezTo>
                      <a:pt x="648" y="25"/>
                      <a:pt x="647" y="26"/>
                      <a:pt x="646" y="26"/>
                    </a:cubicBezTo>
                    <a:cubicBezTo>
                      <a:pt x="646" y="27"/>
                      <a:pt x="636" y="35"/>
                      <a:pt x="628" y="38"/>
                    </a:cubicBezTo>
                    <a:cubicBezTo>
                      <a:pt x="628" y="30"/>
                      <a:pt x="644" y="25"/>
                      <a:pt x="649" y="21"/>
                    </a:cubicBezTo>
                    <a:cubicBezTo>
                      <a:pt x="643" y="16"/>
                      <a:pt x="627" y="11"/>
                      <a:pt x="614" y="11"/>
                    </a:cubicBezTo>
                    <a:cubicBezTo>
                      <a:pt x="612" y="11"/>
                      <a:pt x="611" y="13"/>
                      <a:pt x="607" y="13"/>
                    </a:cubicBezTo>
                    <a:cubicBezTo>
                      <a:pt x="595" y="10"/>
                      <a:pt x="595" y="10"/>
                      <a:pt x="595" y="10"/>
                    </a:cubicBezTo>
                    <a:cubicBezTo>
                      <a:pt x="595" y="7"/>
                      <a:pt x="598" y="6"/>
                      <a:pt x="598" y="5"/>
                    </a:cubicBezTo>
                    <a:cubicBezTo>
                      <a:pt x="598" y="3"/>
                      <a:pt x="596" y="3"/>
                      <a:pt x="594" y="2"/>
                    </a:cubicBezTo>
                    <a:cubicBezTo>
                      <a:pt x="593" y="1"/>
                      <a:pt x="590" y="0"/>
                      <a:pt x="590" y="5"/>
                    </a:cubicBezTo>
                    <a:cubicBezTo>
                      <a:pt x="585" y="5"/>
                      <a:pt x="582" y="9"/>
                      <a:pt x="579" y="11"/>
                    </a:cubicBezTo>
                    <a:cubicBezTo>
                      <a:pt x="579" y="11"/>
                      <a:pt x="578" y="16"/>
                      <a:pt x="573" y="13"/>
                    </a:cubicBezTo>
                    <a:cubicBezTo>
                      <a:pt x="564" y="17"/>
                      <a:pt x="564" y="17"/>
                      <a:pt x="564" y="17"/>
                    </a:cubicBezTo>
                    <a:cubicBezTo>
                      <a:pt x="564" y="17"/>
                      <a:pt x="562" y="14"/>
                      <a:pt x="560" y="14"/>
                    </a:cubicBezTo>
                    <a:cubicBezTo>
                      <a:pt x="546" y="14"/>
                      <a:pt x="538" y="23"/>
                      <a:pt x="524" y="23"/>
                    </a:cubicBezTo>
                    <a:cubicBezTo>
                      <a:pt x="524" y="25"/>
                      <a:pt x="522" y="32"/>
                      <a:pt x="519" y="32"/>
                    </a:cubicBezTo>
                    <a:cubicBezTo>
                      <a:pt x="517" y="32"/>
                      <a:pt x="516" y="30"/>
                      <a:pt x="515" y="30"/>
                    </a:cubicBezTo>
                    <a:cubicBezTo>
                      <a:pt x="509" y="32"/>
                      <a:pt x="509" y="32"/>
                      <a:pt x="509" y="32"/>
                    </a:cubicBezTo>
                    <a:cubicBezTo>
                      <a:pt x="509" y="32"/>
                      <a:pt x="505" y="32"/>
                      <a:pt x="505" y="34"/>
                    </a:cubicBezTo>
                    <a:cubicBezTo>
                      <a:pt x="505" y="39"/>
                      <a:pt x="504" y="44"/>
                      <a:pt x="503" y="36"/>
                    </a:cubicBezTo>
                    <a:cubicBezTo>
                      <a:pt x="502" y="36"/>
                      <a:pt x="501" y="36"/>
                      <a:pt x="500" y="36"/>
                    </a:cubicBezTo>
                    <a:cubicBezTo>
                      <a:pt x="498" y="36"/>
                      <a:pt x="497" y="40"/>
                      <a:pt x="494" y="40"/>
                    </a:cubicBezTo>
                    <a:cubicBezTo>
                      <a:pt x="493" y="41"/>
                      <a:pt x="493" y="43"/>
                      <a:pt x="491" y="45"/>
                    </a:cubicBezTo>
                    <a:cubicBezTo>
                      <a:pt x="494" y="48"/>
                      <a:pt x="502" y="51"/>
                      <a:pt x="502" y="51"/>
                    </a:cubicBezTo>
                    <a:cubicBezTo>
                      <a:pt x="494" y="48"/>
                      <a:pt x="487" y="50"/>
                      <a:pt x="485" y="40"/>
                    </a:cubicBezTo>
                    <a:cubicBezTo>
                      <a:pt x="482" y="40"/>
                      <a:pt x="482" y="40"/>
                      <a:pt x="482" y="40"/>
                    </a:cubicBezTo>
                    <a:cubicBezTo>
                      <a:pt x="482" y="43"/>
                      <a:pt x="481" y="43"/>
                      <a:pt x="479" y="45"/>
                    </a:cubicBezTo>
                    <a:cubicBezTo>
                      <a:pt x="482" y="50"/>
                      <a:pt x="486" y="48"/>
                      <a:pt x="488" y="55"/>
                    </a:cubicBezTo>
                    <a:cubicBezTo>
                      <a:pt x="488" y="56"/>
                      <a:pt x="488" y="59"/>
                      <a:pt x="490" y="61"/>
                    </a:cubicBezTo>
                    <a:cubicBezTo>
                      <a:pt x="491" y="63"/>
                      <a:pt x="491" y="63"/>
                      <a:pt x="495" y="63"/>
                    </a:cubicBezTo>
                    <a:cubicBezTo>
                      <a:pt x="498" y="63"/>
                      <a:pt x="499" y="64"/>
                      <a:pt x="497" y="66"/>
                    </a:cubicBezTo>
                    <a:cubicBezTo>
                      <a:pt x="497" y="67"/>
                      <a:pt x="501" y="75"/>
                      <a:pt x="503" y="76"/>
                    </a:cubicBezTo>
                    <a:cubicBezTo>
                      <a:pt x="500" y="79"/>
                      <a:pt x="499" y="84"/>
                      <a:pt x="492" y="84"/>
                    </a:cubicBezTo>
                    <a:cubicBezTo>
                      <a:pt x="486" y="84"/>
                      <a:pt x="483" y="83"/>
                      <a:pt x="486" y="83"/>
                    </a:cubicBezTo>
                    <a:cubicBezTo>
                      <a:pt x="490" y="83"/>
                      <a:pt x="492" y="79"/>
                      <a:pt x="492" y="75"/>
                    </a:cubicBezTo>
                    <a:cubicBezTo>
                      <a:pt x="492" y="73"/>
                      <a:pt x="492" y="71"/>
                      <a:pt x="492" y="69"/>
                    </a:cubicBezTo>
                    <a:cubicBezTo>
                      <a:pt x="483" y="66"/>
                      <a:pt x="484" y="57"/>
                      <a:pt x="478" y="52"/>
                    </a:cubicBezTo>
                    <a:cubicBezTo>
                      <a:pt x="472" y="50"/>
                      <a:pt x="472" y="50"/>
                      <a:pt x="472" y="50"/>
                    </a:cubicBezTo>
                    <a:cubicBezTo>
                      <a:pt x="471" y="48"/>
                      <a:pt x="474" y="42"/>
                      <a:pt x="471" y="40"/>
                    </a:cubicBezTo>
                    <a:cubicBezTo>
                      <a:pt x="470" y="38"/>
                      <a:pt x="462" y="36"/>
                      <a:pt x="462" y="34"/>
                    </a:cubicBezTo>
                    <a:cubicBezTo>
                      <a:pt x="459" y="33"/>
                      <a:pt x="458" y="34"/>
                      <a:pt x="454" y="34"/>
                    </a:cubicBezTo>
                    <a:cubicBezTo>
                      <a:pt x="454" y="36"/>
                      <a:pt x="453" y="40"/>
                      <a:pt x="453" y="42"/>
                    </a:cubicBezTo>
                    <a:cubicBezTo>
                      <a:pt x="453" y="43"/>
                      <a:pt x="452" y="48"/>
                      <a:pt x="449" y="48"/>
                    </a:cubicBezTo>
                    <a:cubicBezTo>
                      <a:pt x="449" y="48"/>
                      <a:pt x="455" y="62"/>
                      <a:pt x="462" y="62"/>
                    </a:cubicBezTo>
                    <a:cubicBezTo>
                      <a:pt x="462" y="66"/>
                      <a:pt x="467" y="71"/>
                      <a:pt x="466" y="71"/>
                    </a:cubicBezTo>
                    <a:cubicBezTo>
                      <a:pt x="465" y="71"/>
                      <a:pt x="446" y="64"/>
                      <a:pt x="446" y="62"/>
                    </a:cubicBezTo>
                    <a:cubicBezTo>
                      <a:pt x="442" y="62"/>
                      <a:pt x="414" y="59"/>
                      <a:pt x="414" y="54"/>
                    </a:cubicBezTo>
                    <a:cubicBezTo>
                      <a:pt x="413" y="55"/>
                      <a:pt x="411" y="54"/>
                      <a:pt x="411" y="55"/>
                    </a:cubicBezTo>
                    <a:cubicBezTo>
                      <a:pt x="411" y="63"/>
                      <a:pt x="422" y="60"/>
                      <a:pt x="426" y="68"/>
                    </a:cubicBezTo>
                    <a:cubicBezTo>
                      <a:pt x="426" y="68"/>
                      <a:pt x="419" y="67"/>
                      <a:pt x="416" y="67"/>
                    </a:cubicBezTo>
                    <a:cubicBezTo>
                      <a:pt x="410" y="67"/>
                      <a:pt x="391" y="69"/>
                      <a:pt x="393" y="68"/>
                    </a:cubicBezTo>
                    <a:cubicBezTo>
                      <a:pt x="391" y="67"/>
                      <a:pt x="389" y="67"/>
                      <a:pt x="388" y="66"/>
                    </a:cubicBezTo>
                    <a:cubicBezTo>
                      <a:pt x="386" y="70"/>
                      <a:pt x="381" y="66"/>
                      <a:pt x="378" y="69"/>
                    </a:cubicBezTo>
                    <a:cubicBezTo>
                      <a:pt x="374" y="73"/>
                      <a:pt x="365" y="73"/>
                      <a:pt x="365" y="83"/>
                    </a:cubicBezTo>
                    <a:cubicBezTo>
                      <a:pt x="363" y="81"/>
                      <a:pt x="361" y="81"/>
                      <a:pt x="359" y="83"/>
                    </a:cubicBezTo>
                    <a:cubicBezTo>
                      <a:pt x="356" y="81"/>
                      <a:pt x="352" y="74"/>
                      <a:pt x="352" y="74"/>
                    </a:cubicBezTo>
                    <a:cubicBezTo>
                      <a:pt x="353" y="74"/>
                      <a:pt x="355" y="74"/>
                      <a:pt x="356" y="74"/>
                    </a:cubicBezTo>
                    <a:cubicBezTo>
                      <a:pt x="355" y="69"/>
                      <a:pt x="352" y="69"/>
                      <a:pt x="348" y="69"/>
                    </a:cubicBezTo>
                    <a:cubicBezTo>
                      <a:pt x="345" y="69"/>
                      <a:pt x="344" y="68"/>
                      <a:pt x="341" y="69"/>
                    </a:cubicBezTo>
                    <a:cubicBezTo>
                      <a:pt x="342" y="69"/>
                      <a:pt x="344" y="70"/>
                      <a:pt x="344" y="72"/>
                    </a:cubicBezTo>
                    <a:cubicBezTo>
                      <a:pt x="344" y="74"/>
                      <a:pt x="344" y="75"/>
                      <a:pt x="343" y="75"/>
                    </a:cubicBezTo>
                    <a:cubicBezTo>
                      <a:pt x="344" y="77"/>
                      <a:pt x="345" y="79"/>
                      <a:pt x="348" y="80"/>
                    </a:cubicBezTo>
                    <a:cubicBezTo>
                      <a:pt x="348" y="87"/>
                      <a:pt x="348" y="87"/>
                      <a:pt x="348" y="87"/>
                    </a:cubicBezTo>
                    <a:cubicBezTo>
                      <a:pt x="348" y="87"/>
                      <a:pt x="342" y="84"/>
                      <a:pt x="339" y="82"/>
                    </a:cubicBezTo>
                    <a:cubicBezTo>
                      <a:pt x="338" y="85"/>
                      <a:pt x="328" y="89"/>
                      <a:pt x="328" y="91"/>
                    </a:cubicBezTo>
                    <a:cubicBezTo>
                      <a:pt x="328" y="93"/>
                      <a:pt x="332" y="94"/>
                      <a:pt x="333" y="97"/>
                    </a:cubicBezTo>
                    <a:cubicBezTo>
                      <a:pt x="323" y="97"/>
                      <a:pt x="323" y="97"/>
                      <a:pt x="323" y="97"/>
                    </a:cubicBezTo>
                    <a:cubicBezTo>
                      <a:pt x="322" y="98"/>
                      <a:pt x="322" y="104"/>
                      <a:pt x="320" y="104"/>
                    </a:cubicBezTo>
                    <a:cubicBezTo>
                      <a:pt x="311" y="104"/>
                      <a:pt x="301" y="100"/>
                      <a:pt x="301" y="91"/>
                    </a:cubicBezTo>
                    <a:cubicBezTo>
                      <a:pt x="301" y="90"/>
                      <a:pt x="300" y="89"/>
                      <a:pt x="300" y="88"/>
                    </a:cubicBezTo>
                    <a:cubicBezTo>
                      <a:pt x="297" y="87"/>
                      <a:pt x="284" y="82"/>
                      <a:pt x="284" y="80"/>
                    </a:cubicBezTo>
                    <a:cubicBezTo>
                      <a:pt x="285" y="81"/>
                      <a:pt x="305" y="86"/>
                      <a:pt x="307" y="86"/>
                    </a:cubicBezTo>
                    <a:cubicBezTo>
                      <a:pt x="311" y="86"/>
                      <a:pt x="314" y="86"/>
                      <a:pt x="320" y="86"/>
                    </a:cubicBezTo>
                    <a:cubicBezTo>
                      <a:pt x="324" y="86"/>
                      <a:pt x="328" y="82"/>
                      <a:pt x="332" y="78"/>
                    </a:cubicBezTo>
                    <a:cubicBezTo>
                      <a:pt x="330" y="77"/>
                      <a:pt x="329" y="75"/>
                      <a:pt x="327" y="73"/>
                    </a:cubicBezTo>
                    <a:cubicBezTo>
                      <a:pt x="327" y="73"/>
                      <a:pt x="314" y="64"/>
                      <a:pt x="287" y="63"/>
                    </a:cubicBezTo>
                    <a:cubicBezTo>
                      <a:pt x="285" y="63"/>
                      <a:pt x="283" y="63"/>
                      <a:pt x="283" y="59"/>
                    </a:cubicBezTo>
                    <a:cubicBezTo>
                      <a:pt x="279" y="59"/>
                      <a:pt x="271" y="60"/>
                      <a:pt x="271" y="58"/>
                    </a:cubicBezTo>
                    <a:cubicBezTo>
                      <a:pt x="269" y="57"/>
                      <a:pt x="259" y="54"/>
                      <a:pt x="259" y="52"/>
                    </a:cubicBezTo>
                    <a:cubicBezTo>
                      <a:pt x="259" y="52"/>
                      <a:pt x="250" y="52"/>
                      <a:pt x="250" y="52"/>
                    </a:cubicBezTo>
                    <a:cubicBezTo>
                      <a:pt x="247" y="54"/>
                      <a:pt x="245" y="54"/>
                      <a:pt x="246" y="52"/>
                    </a:cubicBezTo>
                    <a:cubicBezTo>
                      <a:pt x="244" y="52"/>
                      <a:pt x="242" y="52"/>
                      <a:pt x="238" y="52"/>
                    </a:cubicBezTo>
                    <a:cubicBezTo>
                      <a:pt x="238" y="53"/>
                      <a:pt x="234" y="55"/>
                      <a:pt x="234" y="55"/>
                    </a:cubicBezTo>
                    <a:cubicBezTo>
                      <a:pt x="232" y="52"/>
                      <a:pt x="221" y="57"/>
                      <a:pt x="224" y="60"/>
                    </a:cubicBezTo>
                    <a:cubicBezTo>
                      <a:pt x="224" y="60"/>
                      <a:pt x="217" y="60"/>
                      <a:pt x="217" y="59"/>
                    </a:cubicBezTo>
                    <a:cubicBezTo>
                      <a:pt x="216" y="59"/>
                      <a:pt x="205" y="63"/>
                      <a:pt x="203" y="64"/>
                    </a:cubicBezTo>
                    <a:cubicBezTo>
                      <a:pt x="203" y="66"/>
                      <a:pt x="195" y="63"/>
                      <a:pt x="195" y="63"/>
                    </a:cubicBezTo>
                    <a:cubicBezTo>
                      <a:pt x="193" y="69"/>
                      <a:pt x="188" y="69"/>
                      <a:pt x="187" y="75"/>
                    </a:cubicBezTo>
                    <a:cubicBezTo>
                      <a:pt x="189" y="75"/>
                      <a:pt x="190" y="73"/>
                      <a:pt x="192" y="72"/>
                    </a:cubicBezTo>
                    <a:cubicBezTo>
                      <a:pt x="192" y="72"/>
                      <a:pt x="193" y="73"/>
                      <a:pt x="193" y="73"/>
                    </a:cubicBezTo>
                    <a:cubicBezTo>
                      <a:pt x="193" y="74"/>
                      <a:pt x="193" y="80"/>
                      <a:pt x="189" y="80"/>
                    </a:cubicBezTo>
                    <a:cubicBezTo>
                      <a:pt x="189" y="81"/>
                      <a:pt x="187" y="86"/>
                      <a:pt x="187" y="86"/>
                    </a:cubicBezTo>
                    <a:cubicBezTo>
                      <a:pt x="187" y="87"/>
                      <a:pt x="177" y="99"/>
                      <a:pt x="175" y="99"/>
                    </a:cubicBezTo>
                    <a:cubicBezTo>
                      <a:pt x="174" y="102"/>
                      <a:pt x="173" y="104"/>
                      <a:pt x="171" y="104"/>
                    </a:cubicBezTo>
                    <a:cubicBezTo>
                      <a:pt x="163" y="105"/>
                      <a:pt x="163" y="105"/>
                      <a:pt x="163" y="105"/>
                    </a:cubicBezTo>
                    <a:cubicBezTo>
                      <a:pt x="163" y="105"/>
                      <a:pt x="159" y="110"/>
                      <a:pt x="156" y="110"/>
                    </a:cubicBezTo>
                    <a:cubicBezTo>
                      <a:pt x="157" y="110"/>
                      <a:pt x="146" y="116"/>
                      <a:pt x="146" y="116"/>
                    </a:cubicBezTo>
                    <a:cubicBezTo>
                      <a:pt x="148" y="117"/>
                      <a:pt x="150" y="135"/>
                      <a:pt x="146" y="134"/>
                    </a:cubicBezTo>
                    <a:cubicBezTo>
                      <a:pt x="146" y="134"/>
                      <a:pt x="152" y="141"/>
                      <a:pt x="149" y="141"/>
                    </a:cubicBezTo>
                    <a:cubicBezTo>
                      <a:pt x="149" y="144"/>
                      <a:pt x="164" y="148"/>
                      <a:pt x="164" y="148"/>
                    </a:cubicBezTo>
                    <a:cubicBezTo>
                      <a:pt x="164" y="148"/>
                      <a:pt x="177" y="137"/>
                      <a:pt x="177" y="136"/>
                    </a:cubicBezTo>
                    <a:cubicBezTo>
                      <a:pt x="177" y="137"/>
                      <a:pt x="184" y="146"/>
                      <a:pt x="185" y="147"/>
                    </a:cubicBezTo>
                    <a:cubicBezTo>
                      <a:pt x="185" y="152"/>
                      <a:pt x="191" y="169"/>
                      <a:pt x="194" y="169"/>
                    </a:cubicBezTo>
                    <a:cubicBezTo>
                      <a:pt x="194" y="169"/>
                      <a:pt x="200" y="169"/>
                      <a:pt x="201" y="169"/>
                    </a:cubicBezTo>
                    <a:cubicBezTo>
                      <a:pt x="198" y="164"/>
                      <a:pt x="205" y="163"/>
                      <a:pt x="211" y="163"/>
                    </a:cubicBezTo>
                    <a:cubicBezTo>
                      <a:pt x="211" y="154"/>
                      <a:pt x="214" y="148"/>
                      <a:pt x="214" y="141"/>
                    </a:cubicBezTo>
                    <a:cubicBezTo>
                      <a:pt x="214" y="139"/>
                      <a:pt x="219" y="138"/>
                      <a:pt x="222" y="137"/>
                    </a:cubicBezTo>
                    <a:cubicBezTo>
                      <a:pt x="222" y="137"/>
                      <a:pt x="222" y="135"/>
                      <a:pt x="222" y="134"/>
                    </a:cubicBezTo>
                    <a:cubicBezTo>
                      <a:pt x="222" y="129"/>
                      <a:pt x="213" y="131"/>
                      <a:pt x="211" y="126"/>
                    </a:cubicBezTo>
                    <a:cubicBezTo>
                      <a:pt x="210" y="124"/>
                      <a:pt x="215" y="110"/>
                      <a:pt x="217" y="110"/>
                    </a:cubicBezTo>
                    <a:cubicBezTo>
                      <a:pt x="222" y="105"/>
                      <a:pt x="227" y="104"/>
                      <a:pt x="232" y="99"/>
                    </a:cubicBezTo>
                    <a:cubicBezTo>
                      <a:pt x="231" y="98"/>
                      <a:pt x="234" y="91"/>
                      <a:pt x="234" y="91"/>
                    </a:cubicBezTo>
                    <a:cubicBezTo>
                      <a:pt x="246" y="91"/>
                      <a:pt x="246" y="91"/>
                      <a:pt x="246" y="91"/>
                    </a:cubicBezTo>
                    <a:cubicBezTo>
                      <a:pt x="246" y="92"/>
                      <a:pt x="248" y="96"/>
                      <a:pt x="251" y="96"/>
                    </a:cubicBezTo>
                    <a:cubicBezTo>
                      <a:pt x="250" y="97"/>
                      <a:pt x="250" y="97"/>
                      <a:pt x="250" y="97"/>
                    </a:cubicBezTo>
                    <a:cubicBezTo>
                      <a:pt x="245" y="97"/>
                      <a:pt x="232" y="108"/>
                      <a:pt x="232" y="115"/>
                    </a:cubicBezTo>
                    <a:cubicBezTo>
                      <a:pt x="232" y="117"/>
                      <a:pt x="236" y="118"/>
                      <a:pt x="236" y="121"/>
                    </a:cubicBezTo>
                    <a:cubicBezTo>
                      <a:pt x="236" y="123"/>
                      <a:pt x="234" y="125"/>
                      <a:pt x="234" y="127"/>
                    </a:cubicBezTo>
                    <a:cubicBezTo>
                      <a:pt x="234" y="128"/>
                      <a:pt x="239" y="130"/>
                      <a:pt x="243" y="130"/>
                    </a:cubicBezTo>
                    <a:cubicBezTo>
                      <a:pt x="243" y="132"/>
                      <a:pt x="246" y="132"/>
                      <a:pt x="249" y="132"/>
                    </a:cubicBezTo>
                    <a:cubicBezTo>
                      <a:pt x="254" y="132"/>
                      <a:pt x="261" y="133"/>
                      <a:pt x="264" y="128"/>
                    </a:cubicBezTo>
                    <a:cubicBezTo>
                      <a:pt x="274" y="128"/>
                      <a:pt x="274" y="128"/>
                      <a:pt x="274" y="128"/>
                    </a:cubicBezTo>
                    <a:cubicBezTo>
                      <a:pt x="273" y="128"/>
                      <a:pt x="280" y="134"/>
                      <a:pt x="280" y="136"/>
                    </a:cubicBezTo>
                    <a:cubicBezTo>
                      <a:pt x="280" y="137"/>
                      <a:pt x="273" y="137"/>
                      <a:pt x="271" y="137"/>
                    </a:cubicBezTo>
                    <a:cubicBezTo>
                      <a:pt x="268" y="137"/>
                      <a:pt x="267" y="133"/>
                      <a:pt x="261" y="133"/>
                    </a:cubicBezTo>
                    <a:cubicBezTo>
                      <a:pt x="256" y="133"/>
                      <a:pt x="249" y="133"/>
                      <a:pt x="249" y="139"/>
                    </a:cubicBezTo>
                    <a:cubicBezTo>
                      <a:pt x="248" y="149"/>
                      <a:pt x="258" y="145"/>
                      <a:pt x="257" y="149"/>
                    </a:cubicBezTo>
                    <a:cubicBezTo>
                      <a:pt x="255" y="150"/>
                      <a:pt x="246" y="152"/>
                      <a:pt x="245" y="150"/>
                    </a:cubicBezTo>
                    <a:cubicBezTo>
                      <a:pt x="241" y="153"/>
                      <a:pt x="238" y="157"/>
                      <a:pt x="240" y="162"/>
                    </a:cubicBezTo>
                    <a:cubicBezTo>
                      <a:pt x="242" y="162"/>
                      <a:pt x="239" y="169"/>
                      <a:pt x="239" y="169"/>
                    </a:cubicBezTo>
                    <a:cubicBezTo>
                      <a:pt x="239" y="169"/>
                      <a:pt x="231" y="176"/>
                      <a:pt x="229" y="176"/>
                    </a:cubicBezTo>
                    <a:cubicBezTo>
                      <a:pt x="226" y="176"/>
                      <a:pt x="225" y="173"/>
                      <a:pt x="224" y="172"/>
                    </a:cubicBezTo>
                    <a:cubicBezTo>
                      <a:pt x="217" y="173"/>
                      <a:pt x="213" y="173"/>
                      <a:pt x="205" y="177"/>
                    </a:cubicBezTo>
                    <a:cubicBezTo>
                      <a:pt x="204" y="178"/>
                      <a:pt x="200" y="176"/>
                      <a:pt x="194" y="176"/>
                    </a:cubicBezTo>
                    <a:cubicBezTo>
                      <a:pt x="190" y="176"/>
                      <a:pt x="189" y="180"/>
                      <a:pt x="185" y="180"/>
                    </a:cubicBezTo>
                    <a:cubicBezTo>
                      <a:pt x="184" y="180"/>
                      <a:pt x="182" y="177"/>
                      <a:pt x="181" y="173"/>
                    </a:cubicBezTo>
                    <a:cubicBezTo>
                      <a:pt x="181" y="173"/>
                      <a:pt x="182" y="173"/>
                      <a:pt x="182" y="173"/>
                    </a:cubicBezTo>
                    <a:cubicBezTo>
                      <a:pt x="181" y="170"/>
                      <a:pt x="179" y="169"/>
                      <a:pt x="179" y="167"/>
                    </a:cubicBezTo>
                    <a:cubicBezTo>
                      <a:pt x="179" y="167"/>
                      <a:pt x="179" y="167"/>
                      <a:pt x="179" y="167"/>
                    </a:cubicBezTo>
                    <a:cubicBezTo>
                      <a:pt x="178" y="164"/>
                      <a:pt x="178" y="163"/>
                      <a:pt x="180" y="162"/>
                    </a:cubicBezTo>
                    <a:cubicBezTo>
                      <a:pt x="180" y="162"/>
                      <a:pt x="178" y="156"/>
                      <a:pt x="178" y="154"/>
                    </a:cubicBezTo>
                    <a:cubicBezTo>
                      <a:pt x="178" y="153"/>
                      <a:pt x="175" y="151"/>
                      <a:pt x="175" y="151"/>
                    </a:cubicBezTo>
                    <a:cubicBezTo>
                      <a:pt x="172" y="153"/>
                      <a:pt x="171" y="155"/>
                      <a:pt x="167" y="155"/>
                    </a:cubicBezTo>
                    <a:cubicBezTo>
                      <a:pt x="167" y="157"/>
                      <a:pt x="164" y="162"/>
                      <a:pt x="164" y="164"/>
                    </a:cubicBezTo>
                    <a:cubicBezTo>
                      <a:pt x="164" y="167"/>
                      <a:pt x="169" y="173"/>
                      <a:pt x="169" y="176"/>
                    </a:cubicBezTo>
                    <a:cubicBezTo>
                      <a:pt x="169" y="177"/>
                      <a:pt x="158" y="185"/>
                      <a:pt x="157" y="185"/>
                    </a:cubicBezTo>
                    <a:cubicBezTo>
                      <a:pt x="154" y="185"/>
                      <a:pt x="152" y="189"/>
                      <a:pt x="153" y="190"/>
                    </a:cubicBezTo>
                    <a:cubicBezTo>
                      <a:pt x="153" y="190"/>
                      <a:pt x="146" y="191"/>
                      <a:pt x="146" y="192"/>
                    </a:cubicBezTo>
                    <a:cubicBezTo>
                      <a:pt x="144" y="195"/>
                      <a:pt x="139" y="201"/>
                      <a:pt x="137" y="202"/>
                    </a:cubicBezTo>
                    <a:cubicBezTo>
                      <a:pt x="135" y="202"/>
                      <a:pt x="133" y="204"/>
                      <a:pt x="129" y="204"/>
                    </a:cubicBezTo>
                    <a:cubicBezTo>
                      <a:pt x="128" y="208"/>
                      <a:pt x="120" y="218"/>
                      <a:pt x="115" y="218"/>
                    </a:cubicBezTo>
                    <a:cubicBezTo>
                      <a:pt x="112" y="218"/>
                      <a:pt x="111" y="216"/>
                      <a:pt x="110" y="214"/>
                    </a:cubicBezTo>
                    <a:cubicBezTo>
                      <a:pt x="110" y="225"/>
                      <a:pt x="110" y="225"/>
                      <a:pt x="110" y="225"/>
                    </a:cubicBezTo>
                    <a:cubicBezTo>
                      <a:pt x="107" y="224"/>
                      <a:pt x="97" y="222"/>
                      <a:pt x="97" y="222"/>
                    </a:cubicBezTo>
                    <a:cubicBezTo>
                      <a:pt x="96" y="222"/>
                      <a:pt x="95" y="226"/>
                      <a:pt x="93" y="226"/>
                    </a:cubicBezTo>
                    <a:cubicBezTo>
                      <a:pt x="93" y="226"/>
                      <a:pt x="105" y="237"/>
                      <a:pt x="107" y="237"/>
                    </a:cubicBezTo>
                    <a:cubicBezTo>
                      <a:pt x="108" y="241"/>
                      <a:pt x="110" y="263"/>
                      <a:pt x="109" y="264"/>
                    </a:cubicBezTo>
                    <a:cubicBezTo>
                      <a:pt x="107" y="266"/>
                      <a:pt x="106" y="266"/>
                      <a:pt x="105" y="267"/>
                    </a:cubicBezTo>
                    <a:cubicBezTo>
                      <a:pt x="93" y="267"/>
                      <a:pt x="93" y="267"/>
                      <a:pt x="93" y="267"/>
                    </a:cubicBezTo>
                    <a:cubicBezTo>
                      <a:pt x="91" y="267"/>
                      <a:pt x="76" y="263"/>
                      <a:pt x="71" y="263"/>
                    </a:cubicBezTo>
                    <a:cubicBezTo>
                      <a:pt x="67" y="263"/>
                      <a:pt x="66" y="267"/>
                      <a:pt x="60" y="267"/>
                    </a:cubicBezTo>
                    <a:cubicBezTo>
                      <a:pt x="60" y="269"/>
                      <a:pt x="63" y="288"/>
                      <a:pt x="63" y="289"/>
                    </a:cubicBezTo>
                    <a:cubicBezTo>
                      <a:pt x="62" y="292"/>
                      <a:pt x="58" y="297"/>
                      <a:pt x="58" y="302"/>
                    </a:cubicBezTo>
                    <a:cubicBezTo>
                      <a:pt x="58" y="309"/>
                      <a:pt x="62" y="312"/>
                      <a:pt x="62" y="318"/>
                    </a:cubicBezTo>
                    <a:cubicBezTo>
                      <a:pt x="69" y="321"/>
                      <a:pt x="66" y="318"/>
                      <a:pt x="73" y="318"/>
                    </a:cubicBezTo>
                    <a:cubicBezTo>
                      <a:pt x="78" y="318"/>
                      <a:pt x="79" y="326"/>
                      <a:pt x="83" y="328"/>
                    </a:cubicBezTo>
                    <a:cubicBezTo>
                      <a:pt x="85" y="329"/>
                      <a:pt x="86" y="320"/>
                      <a:pt x="104" y="323"/>
                    </a:cubicBezTo>
                    <a:cubicBezTo>
                      <a:pt x="108" y="323"/>
                      <a:pt x="101" y="324"/>
                      <a:pt x="114" y="312"/>
                    </a:cubicBezTo>
                    <a:cubicBezTo>
                      <a:pt x="122" y="306"/>
                      <a:pt x="112" y="298"/>
                      <a:pt x="122" y="292"/>
                    </a:cubicBezTo>
                    <a:cubicBezTo>
                      <a:pt x="126" y="289"/>
                      <a:pt x="130" y="282"/>
                      <a:pt x="139" y="280"/>
                    </a:cubicBezTo>
                    <a:cubicBezTo>
                      <a:pt x="140" y="279"/>
                      <a:pt x="138" y="275"/>
                      <a:pt x="138" y="274"/>
                    </a:cubicBezTo>
                    <a:cubicBezTo>
                      <a:pt x="138" y="270"/>
                      <a:pt x="141" y="266"/>
                      <a:pt x="146" y="266"/>
                    </a:cubicBezTo>
                    <a:cubicBezTo>
                      <a:pt x="148" y="266"/>
                      <a:pt x="150" y="266"/>
                      <a:pt x="152" y="267"/>
                    </a:cubicBezTo>
                    <a:cubicBezTo>
                      <a:pt x="160" y="273"/>
                      <a:pt x="164" y="266"/>
                      <a:pt x="168" y="262"/>
                    </a:cubicBezTo>
                    <a:cubicBezTo>
                      <a:pt x="170" y="260"/>
                      <a:pt x="177" y="259"/>
                      <a:pt x="180" y="259"/>
                    </a:cubicBezTo>
                    <a:cubicBezTo>
                      <a:pt x="182" y="262"/>
                      <a:pt x="188" y="281"/>
                      <a:pt x="206" y="284"/>
                    </a:cubicBezTo>
                    <a:cubicBezTo>
                      <a:pt x="206" y="284"/>
                      <a:pt x="209" y="289"/>
                      <a:pt x="213" y="289"/>
                    </a:cubicBezTo>
                    <a:cubicBezTo>
                      <a:pt x="217" y="290"/>
                      <a:pt x="221" y="297"/>
                      <a:pt x="221" y="302"/>
                    </a:cubicBezTo>
                    <a:cubicBezTo>
                      <a:pt x="216" y="310"/>
                      <a:pt x="216" y="310"/>
                      <a:pt x="216" y="310"/>
                    </a:cubicBezTo>
                    <a:cubicBezTo>
                      <a:pt x="213" y="310"/>
                      <a:pt x="212" y="310"/>
                      <a:pt x="211" y="312"/>
                    </a:cubicBezTo>
                    <a:cubicBezTo>
                      <a:pt x="209" y="310"/>
                      <a:pt x="209" y="310"/>
                      <a:pt x="209" y="310"/>
                    </a:cubicBezTo>
                    <a:cubicBezTo>
                      <a:pt x="198" y="310"/>
                      <a:pt x="198" y="310"/>
                      <a:pt x="198" y="310"/>
                    </a:cubicBezTo>
                    <a:cubicBezTo>
                      <a:pt x="199" y="313"/>
                      <a:pt x="205" y="317"/>
                      <a:pt x="206" y="317"/>
                    </a:cubicBezTo>
                    <a:cubicBezTo>
                      <a:pt x="207" y="317"/>
                      <a:pt x="209" y="317"/>
                      <a:pt x="209" y="317"/>
                    </a:cubicBezTo>
                    <a:cubicBezTo>
                      <a:pt x="210" y="320"/>
                      <a:pt x="227" y="323"/>
                      <a:pt x="230" y="323"/>
                    </a:cubicBezTo>
                    <a:cubicBezTo>
                      <a:pt x="224" y="309"/>
                      <a:pt x="224" y="309"/>
                      <a:pt x="224" y="309"/>
                    </a:cubicBezTo>
                    <a:cubicBezTo>
                      <a:pt x="224" y="307"/>
                      <a:pt x="225" y="305"/>
                      <a:pt x="226" y="303"/>
                    </a:cubicBezTo>
                    <a:cubicBezTo>
                      <a:pt x="226" y="303"/>
                      <a:pt x="228" y="300"/>
                      <a:pt x="228" y="298"/>
                    </a:cubicBezTo>
                    <a:cubicBezTo>
                      <a:pt x="227" y="298"/>
                      <a:pt x="231" y="292"/>
                      <a:pt x="233" y="292"/>
                    </a:cubicBezTo>
                    <a:cubicBezTo>
                      <a:pt x="234" y="295"/>
                      <a:pt x="234" y="295"/>
                      <a:pt x="234" y="295"/>
                    </a:cubicBezTo>
                    <a:cubicBezTo>
                      <a:pt x="235" y="294"/>
                      <a:pt x="236" y="291"/>
                      <a:pt x="236" y="290"/>
                    </a:cubicBezTo>
                    <a:cubicBezTo>
                      <a:pt x="234" y="290"/>
                      <a:pt x="226" y="285"/>
                      <a:pt x="226" y="283"/>
                    </a:cubicBezTo>
                    <a:cubicBezTo>
                      <a:pt x="222" y="283"/>
                      <a:pt x="221" y="281"/>
                      <a:pt x="218" y="278"/>
                    </a:cubicBezTo>
                    <a:cubicBezTo>
                      <a:pt x="210" y="271"/>
                      <a:pt x="210" y="271"/>
                      <a:pt x="210" y="271"/>
                    </a:cubicBezTo>
                    <a:cubicBezTo>
                      <a:pt x="209" y="270"/>
                      <a:pt x="201" y="266"/>
                      <a:pt x="201" y="263"/>
                    </a:cubicBezTo>
                    <a:cubicBezTo>
                      <a:pt x="198" y="263"/>
                      <a:pt x="195" y="259"/>
                      <a:pt x="195" y="254"/>
                    </a:cubicBezTo>
                    <a:cubicBezTo>
                      <a:pt x="195" y="249"/>
                      <a:pt x="195" y="248"/>
                      <a:pt x="201" y="247"/>
                    </a:cubicBezTo>
                    <a:cubicBezTo>
                      <a:pt x="201" y="249"/>
                      <a:pt x="203" y="250"/>
                      <a:pt x="205" y="250"/>
                    </a:cubicBezTo>
                    <a:cubicBezTo>
                      <a:pt x="205" y="250"/>
                      <a:pt x="216" y="259"/>
                      <a:pt x="219" y="264"/>
                    </a:cubicBezTo>
                    <a:cubicBezTo>
                      <a:pt x="220" y="266"/>
                      <a:pt x="221" y="268"/>
                      <a:pt x="222" y="269"/>
                    </a:cubicBezTo>
                    <a:cubicBezTo>
                      <a:pt x="226" y="271"/>
                      <a:pt x="237" y="273"/>
                      <a:pt x="237" y="273"/>
                    </a:cubicBezTo>
                    <a:cubicBezTo>
                      <a:pt x="237" y="273"/>
                      <a:pt x="237" y="273"/>
                      <a:pt x="237" y="273"/>
                    </a:cubicBezTo>
                    <a:cubicBezTo>
                      <a:pt x="241" y="275"/>
                      <a:pt x="242" y="281"/>
                      <a:pt x="241" y="283"/>
                    </a:cubicBezTo>
                    <a:cubicBezTo>
                      <a:pt x="242" y="286"/>
                      <a:pt x="242" y="289"/>
                      <a:pt x="243" y="292"/>
                    </a:cubicBezTo>
                    <a:cubicBezTo>
                      <a:pt x="244" y="293"/>
                      <a:pt x="248" y="296"/>
                      <a:pt x="249" y="298"/>
                    </a:cubicBezTo>
                    <a:cubicBezTo>
                      <a:pt x="250" y="302"/>
                      <a:pt x="250" y="310"/>
                      <a:pt x="258" y="310"/>
                    </a:cubicBezTo>
                    <a:cubicBezTo>
                      <a:pt x="256" y="313"/>
                      <a:pt x="258" y="316"/>
                      <a:pt x="258" y="321"/>
                    </a:cubicBezTo>
                    <a:cubicBezTo>
                      <a:pt x="260" y="321"/>
                      <a:pt x="261" y="319"/>
                      <a:pt x="264" y="319"/>
                    </a:cubicBezTo>
                    <a:cubicBezTo>
                      <a:pt x="263" y="321"/>
                      <a:pt x="265" y="321"/>
                      <a:pt x="266" y="321"/>
                    </a:cubicBezTo>
                    <a:cubicBezTo>
                      <a:pt x="267" y="321"/>
                      <a:pt x="269" y="320"/>
                      <a:pt x="269" y="318"/>
                    </a:cubicBezTo>
                    <a:cubicBezTo>
                      <a:pt x="268" y="318"/>
                      <a:pt x="266" y="317"/>
                      <a:pt x="266" y="316"/>
                    </a:cubicBezTo>
                    <a:cubicBezTo>
                      <a:pt x="269" y="317"/>
                      <a:pt x="268" y="310"/>
                      <a:pt x="268" y="306"/>
                    </a:cubicBezTo>
                    <a:cubicBezTo>
                      <a:pt x="268" y="304"/>
                      <a:pt x="268" y="301"/>
                      <a:pt x="268" y="298"/>
                    </a:cubicBezTo>
                    <a:cubicBezTo>
                      <a:pt x="267" y="299"/>
                      <a:pt x="266" y="292"/>
                      <a:pt x="267" y="292"/>
                    </a:cubicBezTo>
                    <a:cubicBezTo>
                      <a:pt x="267" y="293"/>
                      <a:pt x="268" y="294"/>
                      <a:pt x="269" y="294"/>
                    </a:cubicBezTo>
                    <a:cubicBezTo>
                      <a:pt x="270" y="294"/>
                      <a:pt x="271" y="293"/>
                      <a:pt x="271" y="292"/>
                    </a:cubicBezTo>
                    <a:cubicBezTo>
                      <a:pt x="269" y="289"/>
                      <a:pt x="274" y="286"/>
                      <a:pt x="279" y="285"/>
                    </a:cubicBezTo>
                    <a:cubicBezTo>
                      <a:pt x="288" y="288"/>
                      <a:pt x="288" y="288"/>
                      <a:pt x="288" y="288"/>
                    </a:cubicBezTo>
                    <a:cubicBezTo>
                      <a:pt x="288" y="288"/>
                      <a:pt x="289" y="282"/>
                      <a:pt x="288" y="280"/>
                    </a:cubicBezTo>
                    <a:cubicBezTo>
                      <a:pt x="291" y="279"/>
                      <a:pt x="297" y="277"/>
                      <a:pt x="297" y="277"/>
                    </a:cubicBezTo>
                    <a:cubicBezTo>
                      <a:pt x="297" y="274"/>
                      <a:pt x="299" y="274"/>
                      <a:pt x="301" y="272"/>
                    </a:cubicBezTo>
                    <a:cubicBezTo>
                      <a:pt x="299" y="271"/>
                      <a:pt x="295" y="270"/>
                      <a:pt x="295" y="268"/>
                    </a:cubicBezTo>
                    <a:cubicBezTo>
                      <a:pt x="295" y="266"/>
                      <a:pt x="299" y="265"/>
                      <a:pt x="299" y="261"/>
                    </a:cubicBezTo>
                    <a:cubicBezTo>
                      <a:pt x="299" y="259"/>
                      <a:pt x="297" y="258"/>
                      <a:pt x="298" y="254"/>
                    </a:cubicBezTo>
                    <a:cubicBezTo>
                      <a:pt x="300" y="253"/>
                      <a:pt x="302" y="251"/>
                      <a:pt x="303" y="249"/>
                    </a:cubicBezTo>
                    <a:cubicBezTo>
                      <a:pt x="292" y="250"/>
                      <a:pt x="293" y="237"/>
                      <a:pt x="289" y="231"/>
                    </a:cubicBezTo>
                    <a:cubicBezTo>
                      <a:pt x="291" y="235"/>
                      <a:pt x="292" y="242"/>
                      <a:pt x="295" y="246"/>
                    </a:cubicBezTo>
                    <a:cubicBezTo>
                      <a:pt x="297" y="248"/>
                      <a:pt x="300" y="249"/>
                      <a:pt x="303" y="249"/>
                    </a:cubicBezTo>
                    <a:cubicBezTo>
                      <a:pt x="306" y="247"/>
                      <a:pt x="307" y="243"/>
                      <a:pt x="310" y="239"/>
                    </a:cubicBezTo>
                    <a:cubicBezTo>
                      <a:pt x="312" y="240"/>
                      <a:pt x="318" y="242"/>
                      <a:pt x="320" y="244"/>
                    </a:cubicBezTo>
                    <a:cubicBezTo>
                      <a:pt x="334" y="244"/>
                      <a:pt x="334" y="244"/>
                      <a:pt x="334" y="244"/>
                    </a:cubicBezTo>
                    <a:cubicBezTo>
                      <a:pt x="329" y="245"/>
                      <a:pt x="326" y="246"/>
                      <a:pt x="321" y="247"/>
                    </a:cubicBezTo>
                    <a:cubicBezTo>
                      <a:pt x="322" y="248"/>
                      <a:pt x="325" y="250"/>
                      <a:pt x="328" y="250"/>
                    </a:cubicBezTo>
                    <a:cubicBezTo>
                      <a:pt x="328" y="254"/>
                      <a:pt x="328" y="257"/>
                      <a:pt x="332" y="258"/>
                    </a:cubicBezTo>
                    <a:cubicBezTo>
                      <a:pt x="333" y="256"/>
                      <a:pt x="340" y="254"/>
                      <a:pt x="340" y="250"/>
                    </a:cubicBezTo>
                    <a:cubicBezTo>
                      <a:pt x="341" y="251"/>
                      <a:pt x="342" y="251"/>
                      <a:pt x="343" y="254"/>
                    </a:cubicBezTo>
                    <a:cubicBezTo>
                      <a:pt x="345" y="253"/>
                      <a:pt x="346" y="249"/>
                      <a:pt x="349" y="249"/>
                    </a:cubicBezTo>
                    <a:cubicBezTo>
                      <a:pt x="345" y="248"/>
                      <a:pt x="343" y="249"/>
                      <a:pt x="340" y="249"/>
                    </a:cubicBezTo>
                    <a:cubicBezTo>
                      <a:pt x="338" y="249"/>
                      <a:pt x="336" y="247"/>
                      <a:pt x="336" y="244"/>
                    </a:cubicBezTo>
                    <a:cubicBezTo>
                      <a:pt x="336" y="239"/>
                      <a:pt x="345" y="237"/>
                      <a:pt x="352" y="237"/>
                    </a:cubicBezTo>
                    <a:cubicBezTo>
                      <a:pt x="355" y="236"/>
                      <a:pt x="355" y="236"/>
                      <a:pt x="355" y="236"/>
                    </a:cubicBezTo>
                    <a:cubicBezTo>
                      <a:pt x="355" y="236"/>
                      <a:pt x="356" y="235"/>
                      <a:pt x="357" y="235"/>
                    </a:cubicBezTo>
                    <a:cubicBezTo>
                      <a:pt x="355" y="237"/>
                      <a:pt x="354" y="238"/>
                      <a:pt x="352" y="240"/>
                    </a:cubicBezTo>
                    <a:cubicBezTo>
                      <a:pt x="352" y="240"/>
                      <a:pt x="355" y="242"/>
                      <a:pt x="356" y="242"/>
                    </a:cubicBezTo>
                    <a:cubicBezTo>
                      <a:pt x="355" y="245"/>
                      <a:pt x="353" y="247"/>
                      <a:pt x="350" y="249"/>
                    </a:cubicBezTo>
                    <a:cubicBezTo>
                      <a:pt x="349" y="254"/>
                      <a:pt x="355" y="253"/>
                      <a:pt x="359" y="257"/>
                    </a:cubicBezTo>
                    <a:cubicBezTo>
                      <a:pt x="362" y="260"/>
                      <a:pt x="368" y="262"/>
                      <a:pt x="373" y="265"/>
                    </a:cubicBezTo>
                    <a:cubicBezTo>
                      <a:pt x="378" y="267"/>
                      <a:pt x="383" y="271"/>
                      <a:pt x="383" y="279"/>
                    </a:cubicBezTo>
                    <a:cubicBezTo>
                      <a:pt x="382" y="280"/>
                      <a:pt x="374" y="285"/>
                      <a:pt x="370" y="285"/>
                    </a:cubicBezTo>
                    <a:cubicBezTo>
                      <a:pt x="369" y="285"/>
                      <a:pt x="365" y="286"/>
                      <a:pt x="364" y="286"/>
                    </a:cubicBezTo>
                    <a:cubicBezTo>
                      <a:pt x="361" y="286"/>
                      <a:pt x="360" y="285"/>
                      <a:pt x="359" y="283"/>
                    </a:cubicBezTo>
                    <a:cubicBezTo>
                      <a:pt x="355" y="283"/>
                      <a:pt x="352" y="281"/>
                      <a:pt x="348" y="281"/>
                    </a:cubicBezTo>
                    <a:cubicBezTo>
                      <a:pt x="348" y="281"/>
                      <a:pt x="348" y="279"/>
                      <a:pt x="348" y="278"/>
                    </a:cubicBezTo>
                    <a:cubicBezTo>
                      <a:pt x="348" y="278"/>
                      <a:pt x="346" y="280"/>
                      <a:pt x="345" y="280"/>
                    </a:cubicBezTo>
                    <a:cubicBezTo>
                      <a:pt x="344" y="280"/>
                      <a:pt x="341" y="278"/>
                      <a:pt x="341" y="277"/>
                    </a:cubicBezTo>
                    <a:cubicBezTo>
                      <a:pt x="336" y="280"/>
                      <a:pt x="321" y="277"/>
                      <a:pt x="315" y="283"/>
                    </a:cubicBezTo>
                    <a:cubicBezTo>
                      <a:pt x="303" y="283"/>
                      <a:pt x="303" y="283"/>
                      <a:pt x="303" y="283"/>
                    </a:cubicBezTo>
                    <a:cubicBezTo>
                      <a:pt x="303" y="284"/>
                      <a:pt x="301" y="285"/>
                      <a:pt x="301" y="285"/>
                    </a:cubicBezTo>
                    <a:cubicBezTo>
                      <a:pt x="303" y="286"/>
                      <a:pt x="304" y="286"/>
                      <a:pt x="306" y="287"/>
                    </a:cubicBezTo>
                    <a:cubicBezTo>
                      <a:pt x="306" y="290"/>
                      <a:pt x="302" y="289"/>
                      <a:pt x="299" y="289"/>
                    </a:cubicBezTo>
                    <a:cubicBezTo>
                      <a:pt x="299" y="289"/>
                      <a:pt x="295" y="289"/>
                      <a:pt x="291" y="289"/>
                    </a:cubicBezTo>
                    <a:cubicBezTo>
                      <a:pt x="287" y="289"/>
                      <a:pt x="285" y="290"/>
                      <a:pt x="285" y="296"/>
                    </a:cubicBezTo>
                    <a:cubicBezTo>
                      <a:pt x="285" y="300"/>
                      <a:pt x="289" y="300"/>
                      <a:pt x="287" y="303"/>
                    </a:cubicBezTo>
                    <a:cubicBezTo>
                      <a:pt x="287" y="305"/>
                      <a:pt x="290" y="310"/>
                      <a:pt x="292" y="310"/>
                    </a:cubicBezTo>
                    <a:cubicBezTo>
                      <a:pt x="291" y="312"/>
                      <a:pt x="291" y="312"/>
                      <a:pt x="291" y="314"/>
                    </a:cubicBezTo>
                    <a:cubicBezTo>
                      <a:pt x="291" y="314"/>
                      <a:pt x="293" y="314"/>
                      <a:pt x="295" y="314"/>
                    </a:cubicBezTo>
                    <a:cubicBezTo>
                      <a:pt x="295" y="317"/>
                      <a:pt x="307" y="324"/>
                      <a:pt x="308" y="324"/>
                    </a:cubicBezTo>
                    <a:cubicBezTo>
                      <a:pt x="310" y="324"/>
                      <a:pt x="312" y="327"/>
                      <a:pt x="315" y="327"/>
                    </a:cubicBezTo>
                    <a:cubicBezTo>
                      <a:pt x="316" y="327"/>
                      <a:pt x="317" y="325"/>
                      <a:pt x="319" y="325"/>
                    </a:cubicBezTo>
                    <a:cubicBezTo>
                      <a:pt x="318" y="323"/>
                      <a:pt x="319" y="320"/>
                      <a:pt x="322" y="320"/>
                    </a:cubicBezTo>
                    <a:cubicBezTo>
                      <a:pt x="328" y="320"/>
                      <a:pt x="326" y="327"/>
                      <a:pt x="333" y="327"/>
                    </a:cubicBezTo>
                    <a:cubicBezTo>
                      <a:pt x="340" y="327"/>
                      <a:pt x="342" y="323"/>
                      <a:pt x="345" y="323"/>
                    </a:cubicBezTo>
                    <a:cubicBezTo>
                      <a:pt x="347" y="323"/>
                      <a:pt x="349" y="322"/>
                      <a:pt x="349" y="321"/>
                    </a:cubicBezTo>
                    <a:cubicBezTo>
                      <a:pt x="353" y="321"/>
                      <a:pt x="353" y="321"/>
                      <a:pt x="353" y="321"/>
                    </a:cubicBezTo>
                    <a:cubicBezTo>
                      <a:pt x="352" y="323"/>
                      <a:pt x="353" y="327"/>
                      <a:pt x="353" y="329"/>
                    </a:cubicBezTo>
                    <a:cubicBezTo>
                      <a:pt x="353" y="329"/>
                      <a:pt x="353" y="329"/>
                      <a:pt x="352" y="329"/>
                    </a:cubicBezTo>
                    <a:cubicBezTo>
                      <a:pt x="352" y="330"/>
                      <a:pt x="352" y="331"/>
                      <a:pt x="352" y="332"/>
                    </a:cubicBezTo>
                    <a:cubicBezTo>
                      <a:pt x="352" y="334"/>
                      <a:pt x="353" y="336"/>
                      <a:pt x="355" y="336"/>
                    </a:cubicBezTo>
                    <a:cubicBezTo>
                      <a:pt x="355" y="337"/>
                      <a:pt x="355" y="338"/>
                      <a:pt x="355" y="339"/>
                    </a:cubicBezTo>
                    <a:cubicBezTo>
                      <a:pt x="354" y="342"/>
                      <a:pt x="353" y="343"/>
                      <a:pt x="352" y="346"/>
                    </a:cubicBezTo>
                    <a:cubicBezTo>
                      <a:pt x="351" y="355"/>
                      <a:pt x="348" y="359"/>
                      <a:pt x="348" y="359"/>
                    </a:cubicBezTo>
                    <a:cubicBezTo>
                      <a:pt x="348" y="360"/>
                      <a:pt x="348" y="360"/>
                      <a:pt x="348" y="360"/>
                    </a:cubicBezTo>
                    <a:cubicBezTo>
                      <a:pt x="346" y="365"/>
                      <a:pt x="324" y="365"/>
                      <a:pt x="324" y="365"/>
                    </a:cubicBezTo>
                    <a:cubicBezTo>
                      <a:pt x="317" y="367"/>
                      <a:pt x="314" y="370"/>
                      <a:pt x="306" y="370"/>
                    </a:cubicBezTo>
                    <a:cubicBezTo>
                      <a:pt x="301" y="370"/>
                      <a:pt x="288" y="364"/>
                      <a:pt x="287" y="364"/>
                    </a:cubicBezTo>
                    <a:cubicBezTo>
                      <a:pt x="287" y="363"/>
                      <a:pt x="287" y="363"/>
                      <a:pt x="287" y="363"/>
                    </a:cubicBezTo>
                    <a:cubicBezTo>
                      <a:pt x="282" y="362"/>
                      <a:pt x="275" y="363"/>
                      <a:pt x="272" y="359"/>
                    </a:cubicBezTo>
                    <a:cubicBezTo>
                      <a:pt x="269" y="356"/>
                      <a:pt x="271" y="352"/>
                      <a:pt x="263" y="352"/>
                    </a:cubicBezTo>
                    <a:cubicBezTo>
                      <a:pt x="258" y="352"/>
                      <a:pt x="256" y="358"/>
                      <a:pt x="250" y="358"/>
                    </a:cubicBezTo>
                    <a:cubicBezTo>
                      <a:pt x="250" y="360"/>
                      <a:pt x="250" y="361"/>
                      <a:pt x="250" y="363"/>
                    </a:cubicBezTo>
                    <a:cubicBezTo>
                      <a:pt x="250" y="365"/>
                      <a:pt x="249" y="376"/>
                      <a:pt x="247" y="376"/>
                    </a:cubicBezTo>
                    <a:cubicBezTo>
                      <a:pt x="242" y="376"/>
                      <a:pt x="237" y="370"/>
                      <a:pt x="231" y="368"/>
                    </a:cubicBezTo>
                    <a:cubicBezTo>
                      <a:pt x="228" y="367"/>
                      <a:pt x="225" y="369"/>
                      <a:pt x="222" y="367"/>
                    </a:cubicBezTo>
                    <a:cubicBezTo>
                      <a:pt x="220" y="364"/>
                      <a:pt x="221" y="358"/>
                      <a:pt x="217" y="357"/>
                    </a:cubicBezTo>
                    <a:cubicBezTo>
                      <a:pt x="213" y="354"/>
                      <a:pt x="205" y="353"/>
                      <a:pt x="197" y="353"/>
                    </a:cubicBezTo>
                    <a:cubicBezTo>
                      <a:pt x="197" y="353"/>
                      <a:pt x="197" y="353"/>
                      <a:pt x="197" y="353"/>
                    </a:cubicBezTo>
                    <a:cubicBezTo>
                      <a:pt x="195" y="353"/>
                      <a:pt x="191" y="347"/>
                      <a:pt x="189" y="347"/>
                    </a:cubicBezTo>
                    <a:cubicBezTo>
                      <a:pt x="188" y="347"/>
                      <a:pt x="185" y="345"/>
                      <a:pt x="185" y="344"/>
                    </a:cubicBezTo>
                    <a:cubicBezTo>
                      <a:pt x="185" y="343"/>
                      <a:pt x="189" y="335"/>
                      <a:pt x="190" y="335"/>
                    </a:cubicBezTo>
                    <a:cubicBezTo>
                      <a:pt x="189" y="332"/>
                      <a:pt x="186" y="330"/>
                      <a:pt x="186" y="327"/>
                    </a:cubicBezTo>
                    <a:cubicBezTo>
                      <a:pt x="186" y="326"/>
                      <a:pt x="188" y="325"/>
                      <a:pt x="189" y="324"/>
                    </a:cubicBezTo>
                    <a:cubicBezTo>
                      <a:pt x="189" y="321"/>
                      <a:pt x="189" y="321"/>
                      <a:pt x="189" y="321"/>
                    </a:cubicBezTo>
                    <a:cubicBezTo>
                      <a:pt x="187" y="321"/>
                      <a:pt x="180" y="317"/>
                      <a:pt x="180" y="316"/>
                    </a:cubicBezTo>
                    <a:cubicBezTo>
                      <a:pt x="174" y="319"/>
                      <a:pt x="168" y="321"/>
                      <a:pt x="161" y="321"/>
                    </a:cubicBezTo>
                    <a:cubicBezTo>
                      <a:pt x="157" y="321"/>
                      <a:pt x="150" y="321"/>
                      <a:pt x="146" y="321"/>
                    </a:cubicBezTo>
                    <a:cubicBezTo>
                      <a:pt x="139" y="321"/>
                      <a:pt x="125" y="325"/>
                      <a:pt x="119" y="328"/>
                    </a:cubicBezTo>
                    <a:cubicBezTo>
                      <a:pt x="118" y="329"/>
                      <a:pt x="109" y="333"/>
                      <a:pt x="107" y="336"/>
                    </a:cubicBezTo>
                    <a:cubicBezTo>
                      <a:pt x="105" y="339"/>
                      <a:pt x="104" y="332"/>
                      <a:pt x="103" y="332"/>
                    </a:cubicBezTo>
                    <a:cubicBezTo>
                      <a:pt x="101" y="332"/>
                      <a:pt x="94" y="333"/>
                      <a:pt x="91" y="333"/>
                    </a:cubicBezTo>
                    <a:cubicBezTo>
                      <a:pt x="87" y="333"/>
                      <a:pt x="84" y="333"/>
                      <a:pt x="82" y="330"/>
                    </a:cubicBezTo>
                    <a:cubicBezTo>
                      <a:pt x="78" y="333"/>
                      <a:pt x="77" y="346"/>
                      <a:pt x="72" y="348"/>
                    </a:cubicBezTo>
                    <a:cubicBezTo>
                      <a:pt x="69" y="350"/>
                      <a:pt x="66" y="349"/>
                      <a:pt x="62" y="351"/>
                    </a:cubicBezTo>
                    <a:cubicBezTo>
                      <a:pt x="60" y="352"/>
                      <a:pt x="60" y="357"/>
                      <a:pt x="54" y="357"/>
                    </a:cubicBezTo>
                    <a:cubicBezTo>
                      <a:pt x="55" y="363"/>
                      <a:pt x="54" y="373"/>
                      <a:pt x="54" y="378"/>
                    </a:cubicBezTo>
                    <a:cubicBezTo>
                      <a:pt x="54" y="386"/>
                      <a:pt x="46" y="386"/>
                      <a:pt x="43" y="392"/>
                    </a:cubicBezTo>
                    <a:cubicBezTo>
                      <a:pt x="42" y="393"/>
                      <a:pt x="43" y="395"/>
                      <a:pt x="41" y="396"/>
                    </a:cubicBezTo>
                    <a:cubicBezTo>
                      <a:pt x="37" y="397"/>
                      <a:pt x="33" y="398"/>
                      <a:pt x="31" y="399"/>
                    </a:cubicBezTo>
                    <a:cubicBezTo>
                      <a:pt x="29" y="400"/>
                      <a:pt x="28" y="402"/>
                      <a:pt x="28" y="406"/>
                    </a:cubicBezTo>
                    <a:cubicBezTo>
                      <a:pt x="19" y="408"/>
                      <a:pt x="21" y="423"/>
                      <a:pt x="16" y="429"/>
                    </a:cubicBezTo>
                    <a:cubicBezTo>
                      <a:pt x="13" y="432"/>
                      <a:pt x="9" y="431"/>
                      <a:pt x="9" y="436"/>
                    </a:cubicBezTo>
                    <a:cubicBezTo>
                      <a:pt x="7" y="440"/>
                      <a:pt x="8" y="444"/>
                      <a:pt x="4" y="446"/>
                    </a:cubicBezTo>
                    <a:cubicBezTo>
                      <a:pt x="3" y="448"/>
                      <a:pt x="1" y="450"/>
                      <a:pt x="1" y="452"/>
                    </a:cubicBezTo>
                    <a:cubicBezTo>
                      <a:pt x="1" y="454"/>
                      <a:pt x="4" y="455"/>
                      <a:pt x="6" y="455"/>
                    </a:cubicBezTo>
                    <a:cubicBezTo>
                      <a:pt x="6" y="463"/>
                      <a:pt x="8" y="468"/>
                      <a:pt x="8" y="477"/>
                    </a:cubicBezTo>
                    <a:cubicBezTo>
                      <a:pt x="8" y="484"/>
                      <a:pt x="7" y="491"/>
                      <a:pt x="5" y="496"/>
                    </a:cubicBezTo>
                    <a:cubicBezTo>
                      <a:pt x="4" y="499"/>
                      <a:pt x="0" y="504"/>
                      <a:pt x="0" y="508"/>
                    </a:cubicBezTo>
                    <a:cubicBezTo>
                      <a:pt x="0" y="509"/>
                      <a:pt x="1" y="508"/>
                      <a:pt x="1" y="510"/>
                    </a:cubicBezTo>
                    <a:cubicBezTo>
                      <a:pt x="2" y="510"/>
                      <a:pt x="9" y="515"/>
                      <a:pt x="4" y="517"/>
                    </a:cubicBezTo>
                    <a:cubicBezTo>
                      <a:pt x="4" y="518"/>
                      <a:pt x="6" y="525"/>
                      <a:pt x="13" y="532"/>
                    </a:cubicBezTo>
                    <a:cubicBezTo>
                      <a:pt x="13" y="533"/>
                      <a:pt x="28" y="547"/>
                      <a:pt x="28" y="555"/>
                    </a:cubicBezTo>
                    <a:cubicBezTo>
                      <a:pt x="32" y="550"/>
                      <a:pt x="33" y="550"/>
                      <a:pt x="29" y="555"/>
                    </a:cubicBezTo>
                    <a:cubicBezTo>
                      <a:pt x="32" y="564"/>
                      <a:pt x="48" y="563"/>
                      <a:pt x="41" y="573"/>
                    </a:cubicBezTo>
                    <a:cubicBezTo>
                      <a:pt x="42" y="574"/>
                      <a:pt x="66" y="596"/>
                      <a:pt x="67" y="594"/>
                    </a:cubicBezTo>
                    <a:cubicBezTo>
                      <a:pt x="67" y="591"/>
                      <a:pt x="85" y="585"/>
                      <a:pt x="94" y="585"/>
                    </a:cubicBezTo>
                    <a:cubicBezTo>
                      <a:pt x="98" y="585"/>
                      <a:pt x="101" y="586"/>
                      <a:pt x="101" y="590"/>
                    </a:cubicBezTo>
                    <a:cubicBezTo>
                      <a:pt x="105" y="591"/>
                      <a:pt x="107" y="589"/>
                      <a:pt x="109" y="587"/>
                    </a:cubicBezTo>
                    <a:cubicBezTo>
                      <a:pt x="115" y="584"/>
                      <a:pt x="122" y="579"/>
                      <a:pt x="129" y="578"/>
                    </a:cubicBezTo>
                    <a:cubicBezTo>
                      <a:pt x="131" y="577"/>
                      <a:pt x="140" y="575"/>
                      <a:pt x="140" y="576"/>
                    </a:cubicBezTo>
                    <a:cubicBezTo>
                      <a:pt x="151" y="571"/>
                      <a:pt x="149" y="578"/>
                      <a:pt x="154" y="578"/>
                    </a:cubicBezTo>
                    <a:cubicBezTo>
                      <a:pt x="154" y="585"/>
                      <a:pt x="158" y="590"/>
                      <a:pt x="163" y="590"/>
                    </a:cubicBezTo>
                    <a:cubicBezTo>
                      <a:pt x="164" y="590"/>
                      <a:pt x="181" y="590"/>
                      <a:pt x="181" y="590"/>
                    </a:cubicBezTo>
                    <a:cubicBezTo>
                      <a:pt x="181" y="590"/>
                      <a:pt x="181" y="590"/>
                      <a:pt x="181" y="590"/>
                    </a:cubicBezTo>
                    <a:cubicBezTo>
                      <a:pt x="181" y="592"/>
                      <a:pt x="181" y="595"/>
                      <a:pt x="182" y="595"/>
                    </a:cubicBezTo>
                    <a:cubicBezTo>
                      <a:pt x="184" y="595"/>
                      <a:pt x="186" y="595"/>
                      <a:pt x="189" y="595"/>
                    </a:cubicBezTo>
                    <a:cubicBezTo>
                      <a:pt x="188" y="599"/>
                      <a:pt x="189" y="609"/>
                      <a:pt x="188" y="610"/>
                    </a:cubicBezTo>
                    <a:cubicBezTo>
                      <a:pt x="187" y="610"/>
                      <a:pt x="187" y="610"/>
                      <a:pt x="187" y="610"/>
                    </a:cubicBezTo>
                    <a:cubicBezTo>
                      <a:pt x="186" y="612"/>
                      <a:pt x="185" y="613"/>
                      <a:pt x="185" y="615"/>
                    </a:cubicBezTo>
                    <a:cubicBezTo>
                      <a:pt x="185" y="619"/>
                      <a:pt x="186" y="620"/>
                      <a:pt x="186" y="620"/>
                    </a:cubicBezTo>
                    <a:cubicBezTo>
                      <a:pt x="186" y="620"/>
                      <a:pt x="187" y="620"/>
                      <a:pt x="187" y="620"/>
                    </a:cubicBezTo>
                    <a:cubicBezTo>
                      <a:pt x="189" y="629"/>
                      <a:pt x="181" y="628"/>
                      <a:pt x="181" y="636"/>
                    </a:cubicBezTo>
                    <a:cubicBezTo>
                      <a:pt x="181" y="648"/>
                      <a:pt x="197" y="662"/>
                      <a:pt x="197" y="663"/>
                    </a:cubicBezTo>
                    <a:cubicBezTo>
                      <a:pt x="197" y="663"/>
                      <a:pt x="198" y="663"/>
                      <a:pt x="198" y="662"/>
                    </a:cubicBezTo>
                    <a:cubicBezTo>
                      <a:pt x="199" y="666"/>
                      <a:pt x="207" y="670"/>
                      <a:pt x="204" y="671"/>
                    </a:cubicBezTo>
                    <a:cubicBezTo>
                      <a:pt x="204" y="671"/>
                      <a:pt x="204" y="682"/>
                      <a:pt x="205" y="682"/>
                    </a:cubicBezTo>
                    <a:cubicBezTo>
                      <a:pt x="208" y="689"/>
                      <a:pt x="213" y="692"/>
                      <a:pt x="213" y="700"/>
                    </a:cubicBezTo>
                    <a:cubicBezTo>
                      <a:pt x="213" y="703"/>
                      <a:pt x="211" y="705"/>
                      <a:pt x="211" y="707"/>
                    </a:cubicBezTo>
                    <a:cubicBezTo>
                      <a:pt x="211" y="713"/>
                      <a:pt x="215" y="717"/>
                      <a:pt x="215" y="723"/>
                    </a:cubicBezTo>
                    <a:cubicBezTo>
                      <a:pt x="215" y="730"/>
                      <a:pt x="209" y="742"/>
                      <a:pt x="204" y="746"/>
                    </a:cubicBezTo>
                    <a:cubicBezTo>
                      <a:pt x="204" y="759"/>
                      <a:pt x="204" y="759"/>
                      <a:pt x="204" y="759"/>
                    </a:cubicBezTo>
                    <a:cubicBezTo>
                      <a:pt x="201" y="761"/>
                      <a:pt x="201" y="775"/>
                      <a:pt x="201" y="775"/>
                    </a:cubicBezTo>
                    <a:cubicBezTo>
                      <a:pt x="201" y="776"/>
                      <a:pt x="200" y="777"/>
                      <a:pt x="200" y="778"/>
                    </a:cubicBezTo>
                    <a:cubicBezTo>
                      <a:pt x="200" y="780"/>
                      <a:pt x="210" y="806"/>
                      <a:pt x="215" y="811"/>
                    </a:cubicBezTo>
                    <a:cubicBezTo>
                      <a:pt x="216" y="812"/>
                      <a:pt x="217" y="813"/>
                      <a:pt x="219" y="813"/>
                    </a:cubicBezTo>
                    <a:cubicBezTo>
                      <a:pt x="219" y="814"/>
                      <a:pt x="219" y="815"/>
                      <a:pt x="219" y="817"/>
                    </a:cubicBezTo>
                    <a:cubicBezTo>
                      <a:pt x="219" y="819"/>
                      <a:pt x="217" y="821"/>
                      <a:pt x="217" y="825"/>
                    </a:cubicBezTo>
                    <a:cubicBezTo>
                      <a:pt x="217" y="832"/>
                      <a:pt x="221" y="836"/>
                      <a:pt x="221" y="842"/>
                    </a:cubicBezTo>
                    <a:cubicBezTo>
                      <a:pt x="221" y="852"/>
                      <a:pt x="222" y="857"/>
                      <a:pt x="227" y="867"/>
                    </a:cubicBezTo>
                    <a:cubicBezTo>
                      <a:pt x="229" y="869"/>
                      <a:pt x="230" y="867"/>
                      <a:pt x="231" y="870"/>
                    </a:cubicBezTo>
                    <a:cubicBezTo>
                      <a:pt x="231" y="868"/>
                      <a:pt x="232" y="881"/>
                      <a:pt x="235" y="886"/>
                    </a:cubicBezTo>
                    <a:cubicBezTo>
                      <a:pt x="238" y="891"/>
                      <a:pt x="240" y="902"/>
                      <a:pt x="239" y="904"/>
                    </a:cubicBezTo>
                    <a:cubicBezTo>
                      <a:pt x="242" y="911"/>
                      <a:pt x="242" y="911"/>
                      <a:pt x="242" y="911"/>
                    </a:cubicBezTo>
                    <a:cubicBezTo>
                      <a:pt x="238" y="915"/>
                      <a:pt x="245" y="920"/>
                      <a:pt x="249" y="920"/>
                    </a:cubicBezTo>
                    <a:cubicBezTo>
                      <a:pt x="250" y="920"/>
                      <a:pt x="266" y="917"/>
                      <a:pt x="266" y="915"/>
                    </a:cubicBezTo>
                    <a:cubicBezTo>
                      <a:pt x="268" y="915"/>
                      <a:pt x="269" y="915"/>
                      <a:pt x="271" y="917"/>
                    </a:cubicBezTo>
                    <a:cubicBezTo>
                      <a:pt x="274" y="915"/>
                      <a:pt x="275" y="915"/>
                      <a:pt x="277" y="915"/>
                    </a:cubicBezTo>
                    <a:cubicBezTo>
                      <a:pt x="280" y="915"/>
                      <a:pt x="283" y="915"/>
                      <a:pt x="290" y="915"/>
                    </a:cubicBezTo>
                    <a:cubicBezTo>
                      <a:pt x="290" y="909"/>
                      <a:pt x="299" y="914"/>
                      <a:pt x="300" y="910"/>
                    </a:cubicBezTo>
                    <a:cubicBezTo>
                      <a:pt x="306" y="899"/>
                      <a:pt x="314" y="898"/>
                      <a:pt x="322" y="888"/>
                    </a:cubicBezTo>
                    <a:cubicBezTo>
                      <a:pt x="323" y="885"/>
                      <a:pt x="332" y="869"/>
                      <a:pt x="336" y="868"/>
                    </a:cubicBezTo>
                    <a:cubicBezTo>
                      <a:pt x="336" y="867"/>
                      <a:pt x="341" y="855"/>
                      <a:pt x="341" y="855"/>
                    </a:cubicBezTo>
                    <a:cubicBezTo>
                      <a:pt x="343" y="848"/>
                      <a:pt x="343" y="848"/>
                      <a:pt x="343" y="848"/>
                    </a:cubicBezTo>
                    <a:cubicBezTo>
                      <a:pt x="341" y="847"/>
                      <a:pt x="340" y="846"/>
                      <a:pt x="340" y="844"/>
                    </a:cubicBezTo>
                    <a:cubicBezTo>
                      <a:pt x="340" y="839"/>
                      <a:pt x="347" y="840"/>
                      <a:pt x="351" y="839"/>
                    </a:cubicBezTo>
                    <a:cubicBezTo>
                      <a:pt x="354" y="838"/>
                      <a:pt x="362" y="829"/>
                      <a:pt x="362" y="827"/>
                    </a:cubicBezTo>
                    <a:cubicBezTo>
                      <a:pt x="362" y="826"/>
                      <a:pt x="361" y="815"/>
                      <a:pt x="361" y="812"/>
                    </a:cubicBezTo>
                    <a:cubicBezTo>
                      <a:pt x="361" y="810"/>
                      <a:pt x="361" y="809"/>
                      <a:pt x="362" y="807"/>
                    </a:cubicBezTo>
                    <a:cubicBezTo>
                      <a:pt x="361" y="806"/>
                      <a:pt x="357" y="801"/>
                      <a:pt x="357" y="800"/>
                    </a:cubicBezTo>
                    <a:cubicBezTo>
                      <a:pt x="357" y="787"/>
                      <a:pt x="373" y="786"/>
                      <a:pt x="375" y="775"/>
                    </a:cubicBezTo>
                    <a:cubicBezTo>
                      <a:pt x="387" y="775"/>
                      <a:pt x="401" y="763"/>
                      <a:pt x="401" y="748"/>
                    </a:cubicBezTo>
                    <a:cubicBezTo>
                      <a:pt x="401" y="739"/>
                      <a:pt x="402" y="720"/>
                      <a:pt x="402" y="717"/>
                    </a:cubicBezTo>
                    <a:cubicBezTo>
                      <a:pt x="401" y="718"/>
                      <a:pt x="401" y="717"/>
                      <a:pt x="402" y="716"/>
                    </a:cubicBezTo>
                    <a:cubicBezTo>
                      <a:pt x="397" y="711"/>
                      <a:pt x="394" y="709"/>
                      <a:pt x="394" y="706"/>
                    </a:cubicBezTo>
                    <a:cubicBezTo>
                      <a:pt x="394" y="703"/>
                      <a:pt x="393" y="680"/>
                      <a:pt x="393" y="680"/>
                    </a:cubicBezTo>
                    <a:cubicBezTo>
                      <a:pt x="393" y="677"/>
                      <a:pt x="390" y="677"/>
                      <a:pt x="390" y="675"/>
                    </a:cubicBezTo>
                    <a:cubicBezTo>
                      <a:pt x="390" y="672"/>
                      <a:pt x="395" y="669"/>
                      <a:pt x="396" y="665"/>
                    </a:cubicBezTo>
                    <a:cubicBezTo>
                      <a:pt x="395" y="665"/>
                      <a:pt x="404" y="649"/>
                      <a:pt x="409" y="642"/>
                    </a:cubicBezTo>
                    <a:cubicBezTo>
                      <a:pt x="409" y="641"/>
                      <a:pt x="409" y="641"/>
                      <a:pt x="409" y="641"/>
                    </a:cubicBezTo>
                    <a:cubicBezTo>
                      <a:pt x="411" y="637"/>
                      <a:pt x="414" y="634"/>
                      <a:pt x="417" y="630"/>
                    </a:cubicBezTo>
                    <a:cubicBezTo>
                      <a:pt x="419" y="628"/>
                      <a:pt x="423" y="626"/>
                      <a:pt x="425" y="622"/>
                    </a:cubicBezTo>
                    <a:cubicBezTo>
                      <a:pt x="428" y="614"/>
                      <a:pt x="439" y="610"/>
                      <a:pt x="446" y="602"/>
                    </a:cubicBezTo>
                    <a:cubicBezTo>
                      <a:pt x="452" y="596"/>
                      <a:pt x="457" y="589"/>
                      <a:pt x="459" y="578"/>
                    </a:cubicBezTo>
                    <a:cubicBezTo>
                      <a:pt x="463" y="565"/>
                      <a:pt x="475" y="552"/>
                      <a:pt x="475" y="534"/>
                    </a:cubicBezTo>
                    <a:cubicBezTo>
                      <a:pt x="475" y="531"/>
                      <a:pt x="474" y="529"/>
                      <a:pt x="471" y="526"/>
                    </a:cubicBezTo>
                    <a:cubicBezTo>
                      <a:pt x="467" y="532"/>
                      <a:pt x="451" y="534"/>
                      <a:pt x="444" y="534"/>
                    </a:cubicBezTo>
                    <a:cubicBezTo>
                      <a:pt x="444" y="534"/>
                      <a:pt x="434" y="538"/>
                      <a:pt x="429" y="538"/>
                    </a:cubicBezTo>
                    <a:cubicBezTo>
                      <a:pt x="426" y="538"/>
                      <a:pt x="424" y="536"/>
                      <a:pt x="422" y="533"/>
                    </a:cubicBezTo>
                    <a:cubicBezTo>
                      <a:pt x="421" y="533"/>
                      <a:pt x="418" y="522"/>
                      <a:pt x="418" y="522"/>
                    </a:cubicBezTo>
                    <a:cubicBezTo>
                      <a:pt x="417" y="522"/>
                      <a:pt x="417" y="522"/>
                      <a:pt x="417" y="522"/>
                    </a:cubicBezTo>
                    <a:cubicBezTo>
                      <a:pt x="413" y="517"/>
                      <a:pt x="413" y="517"/>
                      <a:pt x="413" y="517"/>
                    </a:cubicBezTo>
                    <a:cubicBezTo>
                      <a:pt x="411" y="515"/>
                      <a:pt x="405" y="506"/>
                      <a:pt x="402" y="504"/>
                    </a:cubicBezTo>
                    <a:cubicBezTo>
                      <a:pt x="400" y="503"/>
                      <a:pt x="395" y="504"/>
                      <a:pt x="394" y="501"/>
                    </a:cubicBezTo>
                    <a:cubicBezTo>
                      <a:pt x="393" y="497"/>
                      <a:pt x="390" y="495"/>
                      <a:pt x="389" y="492"/>
                    </a:cubicBezTo>
                    <a:cubicBezTo>
                      <a:pt x="389" y="491"/>
                      <a:pt x="389" y="481"/>
                      <a:pt x="388" y="479"/>
                    </a:cubicBezTo>
                    <a:cubicBezTo>
                      <a:pt x="386" y="479"/>
                      <a:pt x="386" y="479"/>
                      <a:pt x="386" y="479"/>
                    </a:cubicBezTo>
                    <a:cubicBezTo>
                      <a:pt x="386" y="478"/>
                      <a:pt x="387" y="478"/>
                      <a:pt x="387" y="478"/>
                    </a:cubicBezTo>
                    <a:cubicBezTo>
                      <a:pt x="373" y="471"/>
                      <a:pt x="374" y="463"/>
                      <a:pt x="374" y="452"/>
                    </a:cubicBezTo>
                    <a:cubicBezTo>
                      <a:pt x="374" y="451"/>
                      <a:pt x="373" y="448"/>
                      <a:pt x="372" y="444"/>
                    </a:cubicBezTo>
                    <a:cubicBezTo>
                      <a:pt x="371" y="444"/>
                      <a:pt x="369" y="442"/>
                      <a:pt x="369" y="440"/>
                    </a:cubicBezTo>
                    <a:cubicBezTo>
                      <a:pt x="366" y="440"/>
                      <a:pt x="363" y="434"/>
                      <a:pt x="360" y="429"/>
                    </a:cubicBezTo>
                    <a:cubicBezTo>
                      <a:pt x="361" y="429"/>
                      <a:pt x="361" y="428"/>
                      <a:pt x="362" y="428"/>
                    </a:cubicBezTo>
                    <a:cubicBezTo>
                      <a:pt x="361" y="427"/>
                      <a:pt x="352" y="416"/>
                      <a:pt x="352" y="413"/>
                    </a:cubicBezTo>
                    <a:cubicBezTo>
                      <a:pt x="352" y="409"/>
                      <a:pt x="349" y="401"/>
                      <a:pt x="347" y="400"/>
                    </a:cubicBezTo>
                    <a:cubicBezTo>
                      <a:pt x="344" y="398"/>
                      <a:pt x="345" y="395"/>
                      <a:pt x="343" y="392"/>
                    </a:cubicBezTo>
                    <a:cubicBezTo>
                      <a:pt x="343" y="391"/>
                      <a:pt x="342" y="391"/>
                      <a:pt x="342" y="391"/>
                    </a:cubicBezTo>
                    <a:cubicBezTo>
                      <a:pt x="343" y="392"/>
                      <a:pt x="346" y="396"/>
                      <a:pt x="349" y="396"/>
                    </a:cubicBezTo>
                    <a:cubicBezTo>
                      <a:pt x="355" y="381"/>
                      <a:pt x="355" y="381"/>
                      <a:pt x="355" y="381"/>
                    </a:cubicBezTo>
                    <a:cubicBezTo>
                      <a:pt x="357" y="382"/>
                      <a:pt x="351" y="395"/>
                      <a:pt x="356" y="397"/>
                    </a:cubicBezTo>
                    <a:cubicBezTo>
                      <a:pt x="358" y="403"/>
                      <a:pt x="366" y="408"/>
                      <a:pt x="366" y="416"/>
                    </a:cubicBezTo>
                    <a:cubicBezTo>
                      <a:pt x="371" y="416"/>
                      <a:pt x="369" y="420"/>
                      <a:pt x="373" y="424"/>
                    </a:cubicBezTo>
                    <a:cubicBezTo>
                      <a:pt x="376" y="428"/>
                      <a:pt x="385" y="435"/>
                      <a:pt x="385" y="442"/>
                    </a:cubicBezTo>
                    <a:cubicBezTo>
                      <a:pt x="385" y="455"/>
                      <a:pt x="397" y="457"/>
                      <a:pt x="400" y="468"/>
                    </a:cubicBezTo>
                    <a:cubicBezTo>
                      <a:pt x="403" y="479"/>
                      <a:pt x="411" y="481"/>
                      <a:pt x="414" y="492"/>
                    </a:cubicBezTo>
                    <a:cubicBezTo>
                      <a:pt x="414" y="494"/>
                      <a:pt x="414" y="494"/>
                      <a:pt x="414" y="494"/>
                    </a:cubicBezTo>
                    <a:cubicBezTo>
                      <a:pt x="417" y="503"/>
                      <a:pt x="420" y="515"/>
                      <a:pt x="422" y="527"/>
                    </a:cubicBezTo>
                    <a:cubicBezTo>
                      <a:pt x="426" y="525"/>
                      <a:pt x="430" y="519"/>
                      <a:pt x="437" y="516"/>
                    </a:cubicBezTo>
                    <a:cubicBezTo>
                      <a:pt x="448" y="513"/>
                      <a:pt x="453" y="511"/>
                      <a:pt x="463" y="506"/>
                    </a:cubicBezTo>
                    <a:cubicBezTo>
                      <a:pt x="470" y="503"/>
                      <a:pt x="479" y="502"/>
                      <a:pt x="482" y="492"/>
                    </a:cubicBezTo>
                    <a:cubicBezTo>
                      <a:pt x="483" y="491"/>
                      <a:pt x="482" y="492"/>
                      <a:pt x="483" y="492"/>
                    </a:cubicBezTo>
                    <a:cubicBezTo>
                      <a:pt x="483" y="489"/>
                      <a:pt x="504" y="478"/>
                      <a:pt x="506" y="477"/>
                    </a:cubicBezTo>
                    <a:cubicBezTo>
                      <a:pt x="504" y="474"/>
                      <a:pt x="513" y="469"/>
                      <a:pt x="516" y="469"/>
                    </a:cubicBezTo>
                    <a:cubicBezTo>
                      <a:pt x="516" y="457"/>
                      <a:pt x="527" y="450"/>
                      <a:pt x="527" y="440"/>
                    </a:cubicBezTo>
                    <a:cubicBezTo>
                      <a:pt x="527" y="433"/>
                      <a:pt x="518" y="433"/>
                      <a:pt x="512" y="430"/>
                    </a:cubicBezTo>
                    <a:cubicBezTo>
                      <a:pt x="506" y="428"/>
                      <a:pt x="503" y="422"/>
                      <a:pt x="503" y="417"/>
                    </a:cubicBezTo>
                    <a:cubicBezTo>
                      <a:pt x="503" y="417"/>
                      <a:pt x="503" y="415"/>
                      <a:pt x="502" y="414"/>
                    </a:cubicBezTo>
                    <a:cubicBezTo>
                      <a:pt x="503" y="415"/>
                      <a:pt x="499" y="409"/>
                      <a:pt x="498" y="409"/>
                    </a:cubicBezTo>
                    <a:cubicBezTo>
                      <a:pt x="498" y="409"/>
                      <a:pt x="488" y="424"/>
                      <a:pt x="475" y="427"/>
                    </a:cubicBezTo>
                    <a:cubicBezTo>
                      <a:pt x="467" y="428"/>
                      <a:pt x="471" y="422"/>
                      <a:pt x="468" y="423"/>
                    </a:cubicBezTo>
                    <a:cubicBezTo>
                      <a:pt x="468" y="423"/>
                      <a:pt x="467" y="420"/>
                      <a:pt x="467" y="416"/>
                    </a:cubicBezTo>
                    <a:cubicBezTo>
                      <a:pt x="467" y="413"/>
                      <a:pt x="462" y="410"/>
                      <a:pt x="463" y="408"/>
                    </a:cubicBezTo>
                    <a:cubicBezTo>
                      <a:pt x="450" y="400"/>
                      <a:pt x="449" y="397"/>
                      <a:pt x="446" y="394"/>
                    </a:cubicBezTo>
                    <a:cubicBezTo>
                      <a:pt x="445" y="394"/>
                      <a:pt x="445" y="389"/>
                      <a:pt x="444" y="387"/>
                    </a:cubicBezTo>
                    <a:cubicBezTo>
                      <a:pt x="443" y="385"/>
                      <a:pt x="444" y="374"/>
                      <a:pt x="444" y="374"/>
                    </a:cubicBezTo>
                    <a:cubicBezTo>
                      <a:pt x="447" y="374"/>
                      <a:pt x="448" y="376"/>
                      <a:pt x="451" y="374"/>
                    </a:cubicBezTo>
                    <a:cubicBezTo>
                      <a:pt x="451" y="374"/>
                      <a:pt x="466" y="396"/>
                      <a:pt x="468" y="396"/>
                    </a:cubicBezTo>
                    <a:cubicBezTo>
                      <a:pt x="469" y="396"/>
                      <a:pt x="471" y="396"/>
                      <a:pt x="472" y="396"/>
                    </a:cubicBezTo>
                    <a:cubicBezTo>
                      <a:pt x="473" y="402"/>
                      <a:pt x="482" y="405"/>
                      <a:pt x="487" y="405"/>
                    </a:cubicBezTo>
                    <a:cubicBezTo>
                      <a:pt x="487" y="405"/>
                      <a:pt x="494" y="405"/>
                      <a:pt x="495" y="403"/>
                    </a:cubicBezTo>
                    <a:cubicBezTo>
                      <a:pt x="496" y="403"/>
                      <a:pt x="498" y="400"/>
                      <a:pt x="501" y="400"/>
                    </a:cubicBezTo>
                    <a:cubicBezTo>
                      <a:pt x="507" y="400"/>
                      <a:pt x="504" y="410"/>
                      <a:pt x="507" y="414"/>
                    </a:cubicBezTo>
                    <a:cubicBezTo>
                      <a:pt x="508" y="415"/>
                      <a:pt x="513" y="416"/>
                      <a:pt x="516" y="416"/>
                    </a:cubicBezTo>
                    <a:cubicBezTo>
                      <a:pt x="521" y="416"/>
                      <a:pt x="528" y="423"/>
                      <a:pt x="537" y="423"/>
                    </a:cubicBezTo>
                    <a:cubicBezTo>
                      <a:pt x="547" y="423"/>
                      <a:pt x="558" y="416"/>
                      <a:pt x="562" y="416"/>
                    </a:cubicBezTo>
                    <a:cubicBezTo>
                      <a:pt x="565" y="416"/>
                      <a:pt x="566" y="416"/>
                      <a:pt x="569" y="416"/>
                    </a:cubicBezTo>
                    <a:cubicBezTo>
                      <a:pt x="569" y="420"/>
                      <a:pt x="585" y="430"/>
                      <a:pt x="585" y="431"/>
                    </a:cubicBezTo>
                    <a:cubicBezTo>
                      <a:pt x="585" y="431"/>
                      <a:pt x="585" y="430"/>
                      <a:pt x="585" y="430"/>
                    </a:cubicBezTo>
                    <a:cubicBezTo>
                      <a:pt x="586" y="435"/>
                      <a:pt x="589" y="438"/>
                      <a:pt x="595" y="438"/>
                    </a:cubicBezTo>
                    <a:cubicBezTo>
                      <a:pt x="594" y="438"/>
                      <a:pt x="590" y="440"/>
                      <a:pt x="590" y="440"/>
                    </a:cubicBezTo>
                    <a:cubicBezTo>
                      <a:pt x="590" y="445"/>
                      <a:pt x="598" y="455"/>
                      <a:pt x="602" y="455"/>
                    </a:cubicBezTo>
                    <a:cubicBezTo>
                      <a:pt x="609" y="455"/>
                      <a:pt x="609" y="445"/>
                      <a:pt x="614" y="441"/>
                    </a:cubicBezTo>
                    <a:cubicBezTo>
                      <a:pt x="614" y="444"/>
                      <a:pt x="618" y="474"/>
                      <a:pt x="622" y="488"/>
                    </a:cubicBezTo>
                    <a:cubicBezTo>
                      <a:pt x="625" y="495"/>
                      <a:pt x="630" y="500"/>
                      <a:pt x="633" y="506"/>
                    </a:cubicBezTo>
                    <a:cubicBezTo>
                      <a:pt x="636" y="513"/>
                      <a:pt x="636" y="519"/>
                      <a:pt x="639" y="526"/>
                    </a:cubicBezTo>
                    <a:cubicBezTo>
                      <a:pt x="642" y="532"/>
                      <a:pt x="649" y="542"/>
                      <a:pt x="651" y="549"/>
                    </a:cubicBezTo>
                    <a:cubicBezTo>
                      <a:pt x="653" y="555"/>
                      <a:pt x="653" y="557"/>
                      <a:pt x="659" y="561"/>
                    </a:cubicBezTo>
                    <a:cubicBezTo>
                      <a:pt x="663" y="554"/>
                      <a:pt x="665" y="553"/>
                      <a:pt x="669" y="549"/>
                    </a:cubicBezTo>
                    <a:cubicBezTo>
                      <a:pt x="668" y="548"/>
                      <a:pt x="668" y="544"/>
                      <a:pt x="668" y="544"/>
                    </a:cubicBezTo>
                    <a:cubicBezTo>
                      <a:pt x="671" y="544"/>
                      <a:pt x="671" y="540"/>
                      <a:pt x="673" y="538"/>
                    </a:cubicBezTo>
                    <a:cubicBezTo>
                      <a:pt x="673" y="532"/>
                      <a:pt x="673" y="532"/>
                      <a:pt x="673" y="532"/>
                    </a:cubicBezTo>
                    <a:cubicBezTo>
                      <a:pt x="672" y="532"/>
                      <a:pt x="671" y="532"/>
                      <a:pt x="671" y="531"/>
                    </a:cubicBezTo>
                    <a:cubicBezTo>
                      <a:pt x="671" y="525"/>
                      <a:pt x="675" y="521"/>
                      <a:pt x="676" y="515"/>
                    </a:cubicBezTo>
                    <a:cubicBezTo>
                      <a:pt x="671" y="514"/>
                      <a:pt x="673" y="503"/>
                      <a:pt x="673" y="500"/>
                    </a:cubicBezTo>
                    <a:cubicBezTo>
                      <a:pt x="673" y="498"/>
                      <a:pt x="673" y="497"/>
                      <a:pt x="673" y="496"/>
                    </a:cubicBezTo>
                    <a:cubicBezTo>
                      <a:pt x="687" y="496"/>
                      <a:pt x="688" y="476"/>
                      <a:pt x="700" y="473"/>
                    </a:cubicBezTo>
                    <a:cubicBezTo>
                      <a:pt x="700" y="462"/>
                      <a:pt x="713" y="463"/>
                      <a:pt x="715" y="453"/>
                    </a:cubicBezTo>
                    <a:cubicBezTo>
                      <a:pt x="712" y="451"/>
                      <a:pt x="712" y="451"/>
                      <a:pt x="712" y="451"/>
                    </a:cubicBezTo>
                    <a:cubicBezTo>
                      <a:pt x="712" y="451"/>
                      <a:pt x="720" y="444"/>
                      <a:pt x="720" y="444"/>
                    </a:cubicBezTo>
                    <a:cubicBezTo>
                      <a:pt x="722" y="444"/>
                      <a:pt x="728" y="446"/>
                      <a:pt x="731" y="446"/>
                    </a:cubicBezTo>
                    <a:cubicBezTo>
                      <a:pt x="731" y="442"/>
                      <a:pt x="735" y="442"/>
                      <a:pt x="739" y="441"/>
                    </a:cubicBezTo>
                    <a:cubicBezTo>
                      <a:pt x="739" y="440"/>
                      <a:pt x="742" y="438"/>
                      <a:pt x="744" y="438"/>
                    </a:cubicBezTo>
                    <a:cubicBezTo>
                      <a:pt x="745" y="441"/>
                      <a:pt x="755" y="451"/>
                      <a:pt x="750" y="453"/>
                    </a:cubicBezTo>
                    <a:cubicBezTo>
                      <a:pt x="752" y="457"/>
                      <a:pt x="755" y="459"/>
                      <a:pt x="758" y="459"/>
                    </a:cubicBezTo>
                    <a:cubicBezTo>
                      <a:pt x="760" y="459"/>
                      <a:pt x="761" y="460"/>
                      <a:pt x="761" y="460"/>
                    </a:cubicBezTo>
                    <a:cubicBezTo>
                      <a:pt x="761" y="463"/>
                      <a:pt x="764" y="464"/>
                      <a:pt x="765" y="468"/>
                    </a:cubicBezTo>
                    <a:cubicBezTo>
                      <a:pt x="769" y="479"/>
                      <a:pt x="769" y="479"/>
                      <a:pt x="769" y="479"/>
                    </a:cubicBezTo>
                    <a:cubicBezTo>
                      <a:pt x="769" y="491"/>
                      <a:pt x="769" y="491"/>
                      <a:pt x="769" y="491"/>
                    </a:cubicBezTo>
                    <a:cubicBezTo>
                      <a:pt x="769" y="492"/>
                      <a:pt x="772" y="491"/>
                      <a:pt x="774" y="491"/>
                    </a:cubicBezTo>
                    <a:cubicBezTo>
                      <a:pt x="776" y="491"/>
                      <a:pt x="778" y="493"/>
                      <a:pt x="779" y="493"/>
                    </a:cubicBezTo>
                    <a:cubicBezTo>
                      <a:pt x="782" y="489"/>
                      <a:pt x="782" y="489"/>
                      <a:pt x="782" y="489"/>
                    </a:cubicBezTo>
                    <a:cubicBezTo>
                      <a:pt x="786" y="489"/>
                      <a:pt x="786" y="487"/>
                      <a:pt x="786" y="482"/>
                    </a:cubicBezTo>
                    <a:close/>
                    <a:moveTo>
                      <a:pt x="187" y="620"/>
                    </a:moveTo>
                    <a:cubicBezTo>
                      <a:pt x="188" y="620"/>
                      <a:pt x="189" y="620"/>
                      <a:pt x="187" y="62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9" name="Freeform 385"/>
              <p:cNvSpPr>
                <a:spLocks/>
              </p:cNvSpPr>
              <p:nvPr/>
            </p:nvSpPr>
            <p:spPr bwMode="auto">
              <a:xfrm>
                <a:off x="5035" y="2155"/>
                <a:ext cx="71" cy="81"/>
              </a:xfrm>
              <a:custGeom>
                <a:avLst/>
                <a:gdLst>
                  <a:gd name="T0" fmla="*/ 30 w 30"/>
                  <a:gd name="T1" fmla="*/ 16 h 34"/>
                  <a:gd name="T2" fmla="*/ 14 w 30"/>
                  <a:gd name="T3" fmla="*/ 0 h 34"/>
                  <a:gd name="T4" fmla="*/ 12 w 30"/>
                  <a:gd name="T5" fmla="*/ 1 h 34"/>
                  <a:gd name="T6" fmla="*/ 16 w 30"/>
                  <a:gd name="T7" fmla="*/ 3 h 34"/>
                  <a:gd name="T8" fmla="*/ 16 w 30"/>
                  <a:gd name="T9" fmla="*/ 6 h 34"/>
                  <a:gd name="T10" fmla="*/ 21 w 30"/>
                  <a:gd name="T11" fmla="*/ 6 h 34"/>
                  <a:gd name="T12" fmla="*/ 24 w 30"/>
                  <a:gd name="T13" fmla="*/ 10 h 34"/>
                  <a:gd name="T14" fmla="*/ 26 w 30"/>
                  <a:gd name="T15" fmla="*/ 14 h 34"/>
                  <a:gd name="T16" fmla="*/ 12 w 30"/>
                  <a:gd name="T17" fmla="*/ 25 h 34"/>
                  <a:gd name="T18" fmla="*/ 9 w 30"/>
                  <a:gd name="T19" fmla="*/ 25 h 34"/>
                  <a:gd name="T20" fmla="*/ 5 w 30"/>
                  <a:gd name="T21" fmla="*/ 28 h 34"/>
                  <a:gd name="T22" fmla="*/ 4 w 30"/>
                  <a:gd name="T23" fmla="*/ 26 h 34"/>
                  <a:gd name="T24" fmla="*/ 0 w 30"/>
                  <a:gd name="T25" fmla="*/ 31 h 34"/>
                  <a:gd name="T26" fmla="*/ 10 w 30"/>
                  <a:gd name="T27" fmla="*/ 34 h 34"/>
                  <a:gd name="T28" fmla="*/ 30 w 30"/>
                  <a:gd name="T29"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34">
                    <a:moveTo>
                      <a:pt x="30" y="16"/>
                    </a:moveTo>
                    <a:cubicBezTo>
                      <a:pt x="30" y="11"/>
                      <a:pt x="21" y="0"/>
                      <a:pt x="14" y="0"/>
                    </a:cubicBezTo>
                    <a:cubicBezTo>
                      <a:pt x="13" y="0"/>
                      <a:pt x="12" y="1"/>
                      <a:pt x="12" y="1"/>
                    </a:cubicBezTo>
                    <a:cubicBezTo>
                      <a:pt x="13" y="1"/>
                      <a:pt x="14" y="2"/>
                      <a:pt x="16" y="3"/>
                    </a:cubicBezTo>
                    <a:cubicBezTo>
                      <a:pt x="16" y="4"/>
                      <a:pt x="16" y="5"/>
                      <a:pt x="16" y="6"/>
                    </a:cubicBezTo>
                    <a:cubicBezTo>
                      <a:pt x="21" y="6"/>
                      <a:pt x="21" y="6"/>
                      <a:pt x="21" y="6"/>
                    </a:cubicBezTo>
                    <a:cubicBezTo>
                      <a:pt x="21" y="8"/>
                      <a:pt x="23" y="10"/>
                      <a:pt x="24" y="10"/>
                    </a:cubicBezTo>
                    <a:cubicBezTo>
                      <a:pt x="25" y="11"/>
                      <a:pt x="26" y="12"/>
                      <a:pt x="26" y="14"/>
                    </a:cubicBezTo>
                    <a:cubicBezTo>
                      <a:pt x="26" y="18"/>
                      <a:pt x="15" y="25"/>
                      <a:pt x="12" y="25"/>
                    </a:cubicBezTo>
                    <a:cubicBezTo>
                      <a:pt x="11" y="25"/>
                      <a:pt x="10" y="25"/>
                      <a:pt x="9" y="25"/>
                    </a:cubicBezTo>
                    <a:cubicBezTo>
                      <a:pt x="8" y="27"/>
                      <a:pt x="8" y="28"/>
                      <a:pt x="5" y="28"/>
                    </a:cubicBezTo>
                    <a:cubicBezTo>
                      <a:pt x="5" y="28"/>
                      <a:pt x="5" y="27"/>
                      <a:pt x="4" y="26"/>
                    </a:cubicBezTo>
                    <a:cubicBezTo>
                      <a:pt x="2" y="26"/>
                      <a:pt x="1" y="28"/>
                      <a:pt x="0" y="31"/>
                    </a:cubicBezTo>
                    <a:cubicBezTo>
                      <a:pt x="3" y="31"/>
                      <a:pt x="6" y="34"/>
                      <a:pt x="10" y="34"/>
                    </a:cubicBezTo>
                    <a:cubicBezTo>
                      <a:pt x="19" y="34"/>
                      <a:pt x="30" y="24"/>
                      <a:pt x="30" y="1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0" name="Freeform 386"/>
              <p:cNvSpPr>
                <a:spLocks/>
              </p:cNvSpPr>
              <p:nvPr/>
            </p:nvSpPr>
            <p:spPr bwMode="auto">
              <a:xfrm>
                <a:off x="5058" y="2158"/>
                <a:ext cx="5" cy="2"/>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1" y="0"/>
                      <a:pt x="1" y="0"/>
                      <a:pt x="0" y="1"/>
                    </a:cubicBezTo>
                    <a:cubicBezTo>
                      <a:pt x="1" y="1"/>
                      <a:pt x="1" y="0"/>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1" name="Freeform 387"/>
              <p:cNvSpPr>
                <a:spLocks/>
              </p:cNvSpPr>
              <p:nvPr/>
            </p:nvSpPr>
            <p:spPr bwMode="auto">
              <a:xfrm>
                <a:off x="4614" y="2285"/>
                <a:ext cx="64" cy="31"/>
              </a:xfrm>
              <a:custGeom>
                <a:avLst/>
                <a:gdLst>
                  <a:gd name="T0" fmla="*/ 21 w 27"/>
                  <a:gd name="T1" fmla="*/ 0 h 13"/>
                  <a:gd name="T2" fmla="*/ 0 w 27"/>
                  <a:gd name="T3" fmla="*/ 13 h 13"/>
                  <a:gd name="T4" fmla="*/ 27 w 27"/>
                  <a:gd name="T5" fmla="*/ 0 h 13"/>
                  <a:gd name="T6" fmla="*/ 21 w 27"/>
                  <a:gd name="T7" fmla="*/ 0 h 13"/>
                </a:gdLst>
                <a:ahLst/>
                <a:cxnLst>
                  <a:cxn ang="0">
                    <a:pos x="T0" y="T1"/>
                  </a:cxn>
                  <a:cxn ang="0">
                    <a:pos x="T2" y="T3"/>
                  </a:cxn>
                  <a:cxn ang="0">
                    <a:pos x="T4" y="T5"/>
                  </a:cxn>
                  <a:cxn ang="0">
                    <a:pos x="T6" y="T7"/>
                  </a:cxn>
                </a:cxnLst>
                <a:rect l="0" t="0" r="r" b="b"/>
                <a:pathLst>
                  <a:path w="27" h="13">
                    <a:moveTo>
                      <a:pt x="21" y="0"/>
                    </a:moveTo>
                    <a:cubicBezTo>
                      <a:pt x="11" y="2"/>
                      <a:pt x="6" y="6"/>
                      <a:pt x="0" y="13"/>
                    </a:cubicBezTo>
                    <a:cubicBezTo>
                      <a:pt x="7" y="12"/>
                      <a:pt x="20" y="6"/>
                      <a:pt x="27" y="0"/>
                    </a:cubicBezTo>
                    <a:lnTo>
                      <a:pt x="21"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2" name="Freeform 388"/>
              <p:cNvSpPr>
                <a:spLocks/>
              </p:cNvSpPr>
              <p:nvPr/>
            </p:nvSpPr>
            <p:spPr bwMode="auto">
              <a:xfrm>
                <a:off x="4692" y="2075"/>
                <a:ext cx="26" cy="54"/>
              </a:xfrm>
              <a:custGeom>
                <a:avLst/>
                <a:gdLst>
                  <a:gd name="T0" fmla="*/ 5 w 11"/>
                  <a:gd name="T1" fmla="*/ 14 h 23"/>
                  <a:gd name="T2" fmla="*/ 11 w 11"/>
                  <a:gd name="T3" fmla="*/ 16 h 23"/>
                  <a:gd name="T4" fmla="*/ 6 w 11"/>
                  <a:gd name="T5" fmla="*/ 3 h 23"/>
                  <a:gd name="T6" fmla="*/ 6 w 11"/>
                  <a:gd name="T7" fmla="*/ 4 h 23"/>
                  <a:gd name="T8" fmla="*/ 0 w 11"/>
                  <a:gd name="T9" fmla="*/ 0 h 23"/>
                  <a:gd name="T10" fmla="*/ 0 w 11"/>
                  <a:gd name="T11" fmla="*/ 3 h 23"/>
                  <a:gd name="T12" fmla="*/ 0 w 11"/>
                  <a:gd name="T13" fmla="*/ 11 h 23"/>
                  <a:gd name="T14" fmla="*/ 0 w 11"/>
                  <a:gd name="T15" fmla="*/ 21 h 23"/>
                  <a:gd name="T16" fmla="*/ 2 w 11"/>
                  <a:gd name="T17" fmla="*/ 19 h 23"/>
                  <a:gd name="T18" fmla="*/ 4 w 11"/>
                  <a:gd name="T19" fmla="*/ 23 h 23"/>
                  <a:gd name="T20" fmla="*/ 5 w 11"/>
                  <a:gd name="T21"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23">
                    <a:moveTo>
                      <a:pt x="5" y="14"/>
                    </a:moveTo>
                    <a:cubicBezTo>
                      <a:pt x="8" y="15"/>
                      <a:pt x="9" y="16"/>
                      <a:pt x="11" y="16"/>
                    </a:cubicBezTo>
                    <a:cubicBezTo>
                      <a:pt x="8" y="11"/>
                      <a:pt x="8" y="5"/>
                      <a:pt x="6" y="3"/>
                    </a:cubicBezTo>
                    <a:cubicBezTo>
                      <a:pt x="6" y="3"/>
                      <a:pt x="6" y="4"/>
                      <a:pt x="6" y="4"/>
                    </a:cubicBezTo>
                    <a:cubicBezTo>
                      <a:pt x="3" y="3"/>
                      <a:pt x="3" y="1"/>
                      <a:pt x="0" y="0"/>
                    </a:cubicBezTo>
                    <a:cubicBezTo>
                      <a:pt x="0" y="1"/>
                      <a:pt x="0" y="2"/>
                      <a:pt x="0" y="3"/>
                    </a:cubicBezTo>
                    <a:cubicBezTo>
                      <a:pt x="0" y="4"/>
                      <a:pt x="0" y="11"/>
                      <a:pt x="0" y="11"/>
                    </a:cubicBezTo>
                    <a:cubicBezTo>
                      <a:pt x="0" y="21"/>
                      <a:pt x="0" y="21"/>
                      <a:pt x="0" y="21"/>
                    </a:cubicBezTo>
                    <a:cubicBezTo>
                      <a:pt x="1" y="21"/>
                      <a:pt x="2" y="19"/>
                      <a:pt x="2" y="19"/>
                    </a:cubicBezTo>
                    <a:cubicBezTo>
                      <a:pt x="2" y="20"/>
                      <a:pt x="3" y="23"/>
                      <a:pt x="4" y="23"/>
                    </a:cubicBezTo>
                    <a:cubicBezTo>
                      <a:pt x="5" y="21"/>
                      <a:pt x="4" y="15"/>
                      <a:pt x="5"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3" name="Freeform 389"/>
              <p:cNvSpPr>
                <a:spLocks/>
              </p:cNvSpPr>
              <p:nvPr/>
            </p:nvSpPr>
            <p:spPr bwMode="auto">
              <a:xfrm>
                <a:off x="4697" y="2165"/>
                <a:ext cx="50" cy="19"/>
              </a:xfrm>
              <a:custGeom>
                <a:avLst/>
                <a:gdLst>
                  <a:gd name="T0" fmla="*/ 13 w 21"/>
                  <a:gd name="T1" fmla="*/ 0 h 8"/>
                  <a:gd name="T2" fmla="*/ 2 w 21"/>
                  <a:gd name="T3" fmla="*/ 0 h 8"/>
                  <a:gd name="T4" fmla="*/ 2 w 21"/>
                  <a:gd name="T5" fmla="*/ 7 h 8"/>
                  <a:gd name="T6" fmla="*/ 10 w 21"/>
                  <a:gd name="T7" fmla="*/ 5 h 8"/>
                  <a:gd name="T8" fmla="*/ 17 w 21"/>
                  <a:gd name="T9" fmla="*/ 8 h 8"/>
                  <a:gd name="T10" fmla="*/ 21 w 21"/>
                  <a:gd name="T11" fmla="*/ 7 h 8"/>
                  <a:gd name="T12" fmla="*/ 13 w 21"/>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1" h="8">
                    <a:moveTo>
                      <a:pt x="13" y="0"/>
                    </a:moveTo>
                    <a:cubicBezTo>
                      <a:pt x="9" y="0"/>
                      <a:pt x="7" y="2"/>
                      <a:pt x="2" y="0"/>
                    </a:cubicBezTo>
                    <a:cubicBezTo>
                      <a:pt x="2" y="2"/>
                      <a:pt x="0" y="6"/>
                      <a:pt x="2" y="7"/>
                    </a:cubicBezTo>
                    <a:cubicBezTo>
                      <a:pt x="4" y="6"/>
                      <a:pt x="6" y="5"/>
                      <a:pt x="10" y="5"/>
                    </a:cubicBezTo>
                    <a:cubicBezTo>
                      <a:pt x="13" y="5"/>
                      <a:pt x="14" y="8"/>
                      <a:pt x="17" y="8"/>
                    </a:cubicBezTo>
                    <a:cubicBezTo>
                      <a:pt x="18" y="8"/>
                      <a:pt x="21" y="8"/>
                      <a:pt x="21" y="7"/>
                    </a:cubicBezTo>
                    <a:cubicBezTo>
                      <a:pt x="19" y="7"/>
                      <a:pt x="17" y="0"/>
                      <a:pt x="1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4" name="Freeform 390"/>
              <p:cNvSpPr>
                <a:spLocks/>
              </p:cNvSpPr>
              <p:nvPr/>
            </p:nvSpPr>
            <p:spPr bwMode="auto">
              <a:xfrm>
                <a:off x="4751" y="2127"/>
                <a:ext cx="312" cy="194"/>
              </a:xfrm>
              <a:custGeom>
                <a:avLst/>
                <a:gdLst>
                  <a:gd name="T0" fmla="*/ 63 w 132"/>
                  <a:gd name="T1" fmla="*/ 14 h 82"/>
                  <a:gd name="T2" fmla="*/ 47 w 132"/>
                  <a:gd name="T3" fmla="*/ 5 h 82"/>
                  <a:gd name="T4" fmla="*/ 41 w 132"/>
                  <a:gd name="T5" fmla="*/ 12 h 82"/>
                  <a:gd name="T6" fmla="*/ 34 w 132"/>
                  <a:gd name="T7" fmla="*/ 18 h 82"/>
                  <a:gd name="T8" fmla="*/ 31 w 132"/>
                  <a:gd name="T9" fmla="*/ 21 h 82"/>
                  <a:gd name="T10" fmla="*/ 26 w 132"/>
                  <a:gd name="T11" fmla="*/ 21 h 82"/>
                  <a:gd name="T12" fmla="*/ 22 w 132"/>
                  <a:gd name="T13" fmla="*/ 15 h 82"/>
                  <a:gd name="T14" fmla="*/ 22 w 132"/>
                  <a:gd name="T15" fmla="*/ 15 h 82"/>
                  <a:gd name="T16" fmla="*/ 22 w 132"/>
                  <a:gd name="T17" fmla="*/ 11 h 82"/>
                  <a:gd name="T18" fmla="*/ 22 w 132"/>
                  <a:gd name="T19" fmla="*/ 4 h 82"/>
                  <a:gd name="T20" fmla="*/ 11 w 132"/>
                  <a:gd name="T21" fmla="*/ 0 h 82"/>
                  <a:gd name="T22" fmla="*/ 2 w 132"/>
                  <a:gd name="T23" fmla="*/ 5 h 82"/>
                  <a:gd name="T24" fmla="*/ 0 w 132"/>
                  <a:gd name="T25" fmla="*/ 7 h 82"/>
                  <a:gd name="T26" fmla="*/ 6 w 132"/>
                  <a:gd name="T27" fmla="*/ 11 h 82"/>
                  <a:gd name="T28" fmla="*/ 9 w 132"/>
                  <a:gd name="T29" fmla="*/ 17 h 82"/>
                  <a:gd name="T30" fmla="*/ 10 w 132"/>
                  <a:gd name="T31" fmla="*/ 40 h 82"/>
                  <a:gd name="T32" fmla="*/ 15 w 132"/>
                  <a:gd name="T33" fmla="*/ 26 h 82"/>
                  <a:gd name="T34" fmla="*/ 19 w 132"/>
                  <a:gd name="T35" fmla="*/ 23 h 82"/>
                  <a:gd name="T36" fmla="*/ 26 w 132"/>
                  <a:gd name="T37" fmla="*/ 27 h 82"/>
                  <a:gd name="T38" fmla="*/ 26 w 132"/>
                  <a:gd name="T39" fmla="*/ 30 h 82"/>
                  <a:gd name="T40" fmla="*/ 48 w 132"/>
                  <a:gd name="T41" fmla="*/ 40 h 82"/>
                  <a:gd name="T42" fmla="*/ 47 w 132"/>
                  <a:gd name="T43" fmla="*/ 45 h 82"/>
                  <a:gd name="T44" fmla="*/ 48 w 132"/>
                  <a:gd name="T45" fmla="*/ 56 h 82"/>
                  <a:gd name="T46" fmla="*/ 44 w 132"/>
                  <a:gd name="T47" fmla="*/ 63 h 82"/>
                  <a:gd name="T48" fmla="*/ 47 w 132"/>
                  <a:gd name="T49" fmla="*/ 66 h 82"/>
                  <a:gd name="T50" fmla="*/ 52 w 132"/>
                  <a:gd name="T51" fmla="*/ 61 h 82"/>
                  <a:gd name="T52" fmla="*/ 59 w 132"/>
                  <a:gd name="T53" fmla="*/ 63 h 82"/>
                  <a:gd name="T54" fmla="*/ 69 w 132"/>
                  <a:gd name="T55" fmla="*/ 72 h 82"/>
                  <a:gd name="T56" fmla="*/ 77 w 132"/>
                  <a:gd name="T57" fmla="*/ 69 h 82"/>
                  <a:gd name="T58" fmla="*/ 80 w 132"/>
                  <a:gd name="T59" fmla="*/ 72 h 82"/>
                  <a:gd name="T60" fmla="*/ 84 w 132"/>
                  <a:gd name="T61" fmla="*/ 67 h 82"/>
                  <a:gd name="T62" fmla="*/ 80 w 132"/>
                  <a:gd name="T63" fmla="*/ 63 h 82"/>
                  <a:gd name="T64" fmla="*/ 90 w 132"/>
                  <a:gd name="T65" fmla="*/ 57 h 82"/>
                  <a:gd name="T66" fmla="*/ 128 w 132"/>
                  <a:gd name="T67" fmla="*/ 82 h 82"/>
                  <a:gd name="T68" fmla="*/ 132 w 132"/>
                  <a:gd name="T69" fmla="*/ 78 h 82"/>
                  <a:gd name="T70" fmla="*/ 122 w 132"/>
                  <a:gd name="T71" fmla="*/ 68 h 82"/>
                  <a:gd name="T72" fmla="*/ 111 w 132"/>
                  <a:gd name="T73" fmla="*/ 54 h 82"/>
                  <a:gd name="T74" fmla="*/ 111 w 132"/>
                  <a:gd name="T75" fmla="*/ 50 h 82"/>
                  <a:gd name="T76" fmla="*/ 115 w 132"/>
                  <a:gd name="T77" fmla="*/ 49 h 82"/>
                  <a:gd name="T78" fmla="*/ 102 w 132"/>
                  <a:gd name="T79" fmla="*/ 34 h 82"/>
                  <a:gd name="T80" fmla="*/ 69 w 132"/>
                  <a:gd name="T81" fmla="*/ 16 h 82"/>
                  <a:gd name="T82" fmla="*/ 63 w 132"/>
                  <a:gd name="T83"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2" h="82">
                    <a:moveTo>
                      <a:pt x="63" y="14"/>
                    </a:moveTo>
                    <a:cubicBezTo>
                      <a:pt x="57" y="14"/>
                      <a:pt x="55" y="5"/>
                      <a:pt x="47" y="5"/>
                    </a:cubicBezTo>
                    <a:cubicBezTo>
                      <a:pt x="43" y="5"/>
                      <a:pt x="41" y="10"/>
                      <a:pt x="41" y="12"/>
                    </a:cubicBezTo>
                    <a:cubicBezTo>
                      <a:pt x="39" y="12"/>
                      <a:pt x="35" y="12"/>
                      <a:pt x="34" y="18"/>
                    </a:cubicBezTo>
                    <a:cubicBezTo>
                      <a:pt x="34" y="19"/>
                      <a:pt x="31" y="20"/>
                      <a:pt x="31" y="21"/>
                    </a:cubicBezTo>
                    <a:cubicBezTo>
                      <a:pt x="26" y="21"/>
                      <a:pt x="26" y="21"/>
                      <a:pt x="26" y="21"/>
                    </a:cubicBezTo>
                    <a:cubicBezTo>
                      <a:pt x="25" y="19"/>
                      <a:pt x="24" y="17"/>
                      <a:pt x="22" y="15"/>
                    </a:cubicBezTo>
                    <a:cubicBezTo>
                      <a:pt x="22" y="15"/>
                      <a:pt x="22" y="15"/>
                      <a:pt x="22" y="15"/>
                    </a:cubicBezTo>
                    <a:cubicBezTo>
                      <a:pt x="22" y="14"/>
                      <a:pt x="22" y="12"/>
                      <a:pt x="22" y="11"/>
                    </a:cubicBezTo>
                    <a:cubicBezTo>
                      <a:pt x="20" y="9"/>
                      <a:pt x="22" y="7"/>
                      <a:pt x="22" y="4"/>
                    </a:cubicBezTo>
                    <a:cubicBezTo>
                      <a:pt x="17" y="4"/>
                      <a:pt x="15" y="0"/>
                      <a:pt x="11" y="0"/>
                    </a:cubicBezTo>
                    <a:cubicBezTo>
                      <a:pt x="9" y="0"/>
                      <a:pt x="5" y="5"/>
                      <a:pt x="2" y="5"/>
                    </a:cubicBezTo>
                    <a:cubicBezTo>
                      <a:pt x="2" y="5"/>
                      <a:pt x="0" y="6"/>
                      <a:pt x="0" y="7"/>
                    </a:cubicBezTo>
                    <a:cubicBezTo>
                      <a:pt x="0" y="9"/>
                      <a:pt x="4" y="11"/>
                      <a:pt x="6" y="11"/>
                    </a:cubicBezTo>
                    <a:cubicBezTo>
                      <a:pt x="6" y="13"/>
                      <a:pt x="9" y="16"/>
                      <a:pt x="9" y="17"/>
                    </a:cubicBezTo>
                    <a:cubicBezTo>
                      <a:pt x="10" y="22"/>
                      <a:pt x="10" y="36"/>
                      <a:pt x="10" y="40"/>
                    </a:cubicBezTo>
                    <a:cubicBezTo>
                      <a:pt x="10" y="40"/>
                      <a:pt x="14" y="33"/>
                      <a:pt x="15" y="26"/>
                    </a:cubicBezTo>
                    <a:cubicBezTo>
                      <a:pt x="17" y="26"/>
                      <a:pt x="18" y="24"/>
                      <a:pt x="19" y="23"/>
                    </a:cubicBezTo>
                    <a:cubicBezTo>
                      <a:pt x="20" y="25"/>
                      <a:pt x="23" y="27"/>
                      <a:pt x="26" y="27"/>
                    </a:cubicBezTo>
                    <a:cubicBezTo>
                      <a:pt x="25" y="28"/>
                      <a:pt x="26" y="28"/>
                      <a:pt x="26" y="30"/>
                    </a:cubicBezTo>
                    <a:cubicBezTo>
                      <a:pt x="35" y="30"/>
                      <a:pt x="45" y="34"/>
                      <a:pt x="48" y="40"/>
                    </a:cubicBezTo>
                    <a:cubicBezTo>
                      <a:pt x="48" y="42"/>
                      <a:pt x="47" y="43"/>
                      <a:pt x="47" y="45"/>
                    </a:cubicBezTo>
                    <a:cubicBezTo>
                      <a:pt x="47" y="48"/>
                      <a:pt x="49" y="56"/>
                      <a:pt x="48" y="56"/>
                    </a:cubicBezTo>
                    <a:cubicBezTo>
                      <a:pt x="46" y="56"/>
                      <a:pt x="44" y="59"/>
                      <a:pt x="44" y="63"/>
                    </a:cubicBezTo>
                    <a:cubicBezTo>
                      <a:pt x="44" y="63"/>
                      <a:pt x="45" y="66"/>
                      <a:pt x="47" y="66"/>
                    </a:cubicBezTo>
                    <a:cubicBezTo>
                      <a:pt x="48" y="66"/>
                      <a:pt x="52" y="61"/>
                      <a:pt x="52" y="61"/>
                    </a:cubicBezTo>
                    <a:cubicBezTo>
                      <a:pt x="53" y="62"/>
                      <a:pt x="55" y="63"/>
                      <a:pt x="59" y="63"/>
                    </a:cubicBezTo>
                    <a:cubicBezTo>
                      <a:pt x="59" y="67"/>
                      <a:pt x="67" y="72"/>
                      <a:pt x="69" y="72"/>
                    </a:cubicBezTo>
                    <a:cubicBezTo>
                      <a:pt x="69" y="72"/>
                      <a:pt x="75" y="71"/>
                      <a:pt x="77" y="69"/>
                    </a:cubicBezTo>
                    <a:cubicBezTo>
                      <a:pt x="80" y="72"/>
                      <a:pt x="80" y="72"/>
                      <a:pt x="80" y="72"/>
                    </a:cubicBezTo>
                    <a:cubicBezTo>
                      <a:pt x="80" y="72"/>
                      <a:pt x="84" y="68"/>
                      <a:pt x="84" y="67"/>
                    </a:cubicBezTo>
                    <a:cubicBezTo>
                      <a:pt x="84" y="64"/>
                      <a:pt x="83" y="64"/>
                      <a:pt x="80" y="63"/>
                    </a:cubicBezTo>
                    <a:cubicBezTo>
                      <a:pt x="84" y="61"/>
                      <a:pt x="84" y="57"/>
                      <a:pt x="90" y="57"/>
                    </a:cubicBezTo>
                    <a:cubicBezTo>
                      <a:pt x="108" y="57"/>
                      <a:pt x="107" y="82"/>
                      <a:pt x="128" y="82"/>
                    </a:cubicBezTo>
                    <a:cubicBezTo>
                      <a:pt x="130" y="82"/>
                      <a:pt x="132" y="80"/>
                      <a:pt x="132" y="78"/>
                    </a:cubicBezTo>
                    <a:cubicBezTo>
                      <a:pt x="131" y="78"/>
                      <a:pt x="122" y="74"/>
                      <a:pt x="122" y="68"/>
                    </a:cubicBezTo>
                    <a:cubicBezTo>
                      <a:pt x="117" y="68"/>
                      <a:pt x="111" y="59"/>
                      <a:pt x="111" y="54"/>
                    </a:cubicBezTo>
                    <a:cubicBezTo>
                      <a:pt x="111" y="52"/>
                      <a:pt x="111" y="51"/>
                      <a:pt x="111" y="50"/>
                    </a:cubicBezTo>
                    <a:cubicBezTo>
                      <a:pt x="112" y="50"/>
                      <a:pt x="113" y="50"/>
                      <a:pt x="115" y="49"/>
                    </a:cubicBezTo>
                    <a:cubicBezTo>
                      <a:pt x="114" y="49"/>
                      <a:pt x="101" y="38"/>
                      <a:pt x="102" y="34"/>
                    </a:cubicBezTo>
                    <a:cubicBezTo>
                      <a:pt x="90" y="27"/>
                      <a:pt x="95" y="23"/>
                      <a:pt x="69" y="16"/>
                    </a:cubicBezTo>
                    <a:cubicBezTo>
                      <a:pt x="67" y="15"/>
                      <a:pt x="65" y="14"/>
                      <a:pt x="63"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5" name="Freeform 391"/>
              <p:cNvSpPr>
                <a:spLocks/>
              </p:cNvSpPr>
              <p:nvPr/>
            </p:nvSpPr>
            <p:spPr bwMode="auto">
              <a:xfrm>
                <a:off x="4546" y="2080"/>
                <a:ext cx="106" cy="144"/>
              </a:xfrm>
              <a:custGeom>
                <a:avLst/>
                <a:gdLst>
                  <a:gd name="T0" fmla="*/ 25 w 45"/>
                  <a:gd name="T1" fmla="*/ 58 h 61"/>
                  <a:gd name="T2" fmla="*/ 31 w 45"/>
                  <a:gd name="T3" fmla="*/ 60 h 61"/>
                  <a:gd name="T4" fmla="*/ 31 w 45"/>
                  <a:gd name="T5" fmla="*/ 51 h 61"/>
                  <a:gd name="T6" fmla="*/ 25 w 45"/>
                  <a:gd name="T7" fmla="*/ 48 h 61"/>
                  <a:gd name="T8" fmla="*/ 27 w 45"/>
                  <a:gd name="T9" fmla="*/ 41 h 61"/>
                  <a:gd name="T10" fmla="*/ 26 w 45"/>
                  <a:gd name="T11" fmla="*/ 25 h 61"/>
                  <a:gd name="T12" fmla="*/ 33 w 45"/>
                  <a:gd name="T13" fmla="*/ 28 h 61"/>
                  <a:gd name="T14" fmla="*/ 32 w 45"/>
                  <a:gd name="T15" fmla="*/ 20 h 61"/>
                  <a:gd name="T16" fmla="*/ 21 w 45"/>
                  <a:gd name="T17" fmla="*/ 21 h 61"/>
                  <a:gd name="T18" fmla="*/ 16 w 45"/>
                  <a:gd name="T19" fmla="*/ 26 h 61"/>
                  <a:gd name="T20" fmla="*/ 10 w 45"/>
                  <a:gd name="T21" fmla="*/ 18 h 61"/>
                  <a:gd name="T22" fmla="*/ 19 w 45"/>
                  <a:gd name="T23" fmla="*/ 8 h 61"/>
                  <a:gd name="T24" fmla="*/ 35 w 45"/>
                  <a:gd name="T25" fmla="*/ 14 h 61"/>
                  <a:gd name="T26" fmla="*/ 45 w 45"/>
                  <a:gd name="T27" fmla="*/ 0 h 61"/>
                  <a:gd name="T28" fmla="*/ 33 w 45"/>
                  <a:gd name="T29" fmla="*/ 7 h 61"/>
                  <a:gd name="T30" fmla="*/ 23 w 45"/>
                  <a:gd name="T31" fmla="*/ 4 h 61"/>
                  <a:gd name="T32" fmla="*/ 8 w 45"/>
                  <a:gd name="T33" fmla="*/ 13 h 61"/>
                  <a:gd name="T34" fmla="*/ 4 w 45"/>
                  <a:gd name="T35" fmla="*/ 24 h 61"/>
                  <a:gd name="T36" fmla="*/ 0 w 45"/>
                  <a:gd name="T37" fmla="*/ 41 h 61"/>
                  <a:gd name="T38" fmla="*/ 5 w 45"/>
                  <a:gd name="T39" fmla="*/ 44 h 61"/>
                  <a:gd name="T40" fmla="*/ 3 w 45"/>
                  <a:gd name="T41" fmla="*/ 61 h 61"/>
                  <a:gd name="T42" fmla="*/ 12 w 45"/>
                  <a:gd name="T43" fmla="*/ 54 h 61"/>
                  <a:gd name="T44" fmla="*/ 10 w 45"/>
                  <a:gd name="T45" fmla="*/ 42 h 61"/>
                  <a:gd name="T46" fmla="*/ 16 w 45"/>
                  <a:gd name="T47" fmla="*/ 37 h 61"/>
                  <a:gd name="T48" fmla="*/ 25 w 45"/>
                  <a:gd name="T49" fmla="*/ 5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61">
                    <a:moveTo>
                      <a:pt x="25" y="58"/>
                    </a:moveTo>
                    <a:cubicBezTo>
                      <a:pt x="28" y="58"/>
                      <a:pt x="28" y="60"/>
                      <a:pt x="31" y="60"/>
                    </a:cubicBezTo>
                    <a:cubicBezTo>
                      <a:pt x="31" y="55"/>
                      <a:pt x="31" y="56"/>
                      <a:pt x="31" y="51"/>
                    </a:cubicBezTo>
                    <a:cubicBezTo>
                      <a:pt x="28" y="51"/>
                      <a:pt x="25" y="51"/>
                      <a:pt x="25" y="48"/>
                    </a:cubicBezTo>
                    <a:cubicBezTo>
                      <a:pt x="25" y="46"/>
                      <a:pt x="27" y="44"/>
                      <a:pt x="27" y="41"/>
                    </a:cubicBezTo>
                    <a:cubicBezTo>
                      <a:pt x="27" y="37"/>
                      <a:pt x="23" y="25"/>
                      <a:pt x="26" y="25"/>
                    </a:cubicBezTo>
                    <a:cubicBezTo>
                      <a:pt x="29" y="25"/>
                      <a:pt x="30" y="27"/>
                      <a:pt x="33" y="28"/>
                    </a:cubicBezTo>
                    <a:cubicBezTo>
                      <a:pt x="33" y="25"/>
                      <a:pt x="32" y="23"/>
                      <a:pt x="32" y="20"/>
                    </a:cubicBezTo>
                    <a:cubicBezTo>
                      <a:pt x="28" y="23"/>
                      <a:pt x="24" y="20"/>
                      <a:pt x="21" y="21"/>
                    </a:cubicBezTo>
                    <a:cubicBezTo>
                      <a:pt x="19" y="22"/>
                      <a:pt x="18" y="25"/>
                      <a:pt x="16" y="26"/>
                    </a:cubicBezTo>
                    <a:cubicBezTo>
                      <a:pt x="15" y="25"/>
                      <a:pt x="10" y="18"/>
                      <a:pt x="10" y="18"/>
                    </a:cubicBezTo>
                    <a:cubicBezTo>
                      <a:pt x="11" y="15"/>
                      <a:pt x="14" y="8"/>
                      <a:pt x="19" y="8"/>
                    </a:cubicBezTo>
                    <a:cubicBezTo>
                      <a:pt x="22" y="8"/>
                      <a:pt x="31" y="14"/>
                      <a:pt x="35" y="14"/>
                    </a:cubicBezTo>
                    <a:cubicBezTo>
                      <a:pt x="39" y="14"/>
                      <a:pt x="45" y="1"/>
                      <a:pt x="45" y="0"/>
                    </a:cubicBezTo>
                    <a:cubicBezTo>
                      <a:pt x="41" y="1"/>
                      <a:pt x="40" y="7"/>
                      <a:pt x="33" y="7"/>
                    </a:cubicBezTo>
                    <a:cubicBezTo>
                      <a:pt x="29" y="7"/>
                      <a:pt x="28" y="6"/>
                      <a:pt x="23" y="4"/>
                    </a:cubicBezTo>
                    <a:cubicBezTo>
                      <a:pt x="14" y="2"/>
                      <a:pt x="11" y="6"/>
                      <a:pt x="8" y="13"/>
                    </a:cubicBezTo>
                    <a:cubicBezTo>
                      <a:pt x="7" y="17"/>
                      <a:pt x="9" y="24"/>
                      <a:pt x="4" y="24"/>
                    </a:cubicBezTo>
                    <a:cubicBezTo>
                      <a:pt x="4" y="31"/>
                      <a:pt x="4" y="36"/>
                      <a:pt x="0" y="41"/>
                    </a:cubicBezTo>
                    <a:cubicBezTo>
                      <a:pt x="1" y="42"/>
                      <a:pt x="3" y="43"/>
                      <a:pt x="5" y="44"/>
                    </a:cubicBezTo>
                    <a:cubicBezTo>
                      <a:pt x="5" y="44"/>
                      <a:pt x="3" y="60"/>
                      <a:pt x="3" y="61"/>
                    </a:cubicBezTo>
                    <a:cubicBezTo>
                      <a:pt x="3" y="61"/>
                      <a:pt x="11" y="58"/>
                      <a:pt x="12" y="54"/>
                    </a:cubicBezTo>
                    <a:cubicBezTo>
                      <a:pt x="10" y="42"/>
                      <a:pt x="10" y="42"/>
                      <a:pt x="10" y="42"/>
                    </a:cubicBezTo>
                    <a:cubicBezTo>
                      <a:pt x="10" y="42"/>
                      <a:pt x="11" y="37"/>
                      <a:pt x="16" y="37"/>
                    </a:cubicBezTo>
                    <a:cubicBezTo>
                      <a:pt x="16" y="43"/>
                      <a:pt x="19" y="58"/>
                      <a:pt x="25" y="5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6" name="Freeform 392"/>
              <p:cNvSpPr>
                <a:spLocks/>
              </p:cNvSpPr>
              <p:nvPr/>
            </p:nvSpPr>
            <p:spPr bwMode="auto">
              <a:xfrm>
                <a:off x="4517" y="1893"/>
                <a:ext cx="36" cy="54"/>
              </a:xfrm>
              <a:custGeom>
                <a:avLst/>
                <a:gdLst>
                  <a:gd name="T0" fmla="*/ 0 w 15"/>
                  <a:gd name="T1" fmla="*/ 23 h 23"/>
                  <a:gd name="T2" fmla="*/ 15 w 15"/>
                  <a:gd name="T3" fmla="*/ 2 h 23"/>
                  <a:gd name="T4" fmla="*/ 15 w 15"/>
                  <a:gd name="T5" fmla="*/ 0 h 23"/>
                  <a:gd name="T6" fmla="*/ 5 w 15"/>
                  <a:gd name="T7" fmla="*/ 15 h 23"/>
                  <a:gd name="T8" fmla="*/ 1 w 15"/>
                  <a:gd name="T9" fmla="*/ 18 h 23"/>
                  <a:gd name="T10" fmla="*/ 0 w 15"/>
                  <a:gd name="T11" fmla="*/ 23 h 23"/>
                </a:gdLst>
                <a:ahLst/>
                <a:cxnLst>
                  <a:cxn ang="0">
                    <a:pos x="T0" y="T1"/>
                  </a:cxn>
                  <a:cxn ang="0">
                    <a:pos x="T2" y="T3"/>
                  </a:cxn>
                  <a:cxn ang="0">
                    <a:pos x="T4" y="T5"/>
                  </a:cxn>
                  <a:cxn ang="0">
                    <a:pos x="T6" y="T7"/>
                  </a:cxn>
                  <a:cxn ang="0">
                    <a:pos x="T8" y="T9"/>
                  </a:cxn>
                  <a:cxn ang="0">
                    <a:pos x="T10" y="T11"/>
                  </a:cxn>
                </a:cxnLst>
                <a:rect l="0" t="0" r="r" b="b"/>
                <a:pathLst>
                  <a:path w="15" h="23">
                    <a:moveTo>
                      <a:pt x="0" y="23"/>
                    </a:moveTo>
                    <a:cubicBezTo>
                      <a:pt x="6" y="21"/>
                      <a:pt x="15" y="8"/>
                      <a:pt x="15" y="2"/>
                    </a:cubicBezTo>
                    <a:cubicBezTo>
                      <a:pt x="15" y="1"/>
                      <a:pt x="15" y="0"/>
                      <a:pt x="15" y="0"/>
                    </a:cubicBezTo>
                    <a:cubicBezTo>
                      <a:pt x="8" y="2"/>
                      <a:pt x="10" y="10"/>
                      <a:pt x="5" y="15"/>
                    </a:cubicBezTo>
                    <a:cubicBezTo>
                      <a:pt x="4" y="16"/>
                      <a:pt x="1" y="17"/>
                      <a:pt x="1" y="18"/>
                    </a:cubicBezTo>
                    <a:cubicBezTo>
                      <a:pt x="0" y="20"/>
                      <a:pt x="0" y="22"/>
                      <a:pt x="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7" name="Freeform 393"/>
              <p:cNvSpPr>
                <a:spLocks/>
              </p:cNvSpPr>
              <p:nvPr/>
            </p:nvSpPr>
            <p:spPr bwMode="auto">
              <a:xfrm>
                <a:off x="4598" y="1910"/>
                <a:ext cx="75" cy="87"/>
              </a:xfrm>
              <a:custGeom>
                <a:avLst/>
                <a:gdLst>
                  <a:gd name="T0" fmla="*/ 0 w 32"/>
                  <a:gd name="T1" fmla="*/ 22 h 37"/>
                  <a:gd name="T2" fmla="*/ 2 w 32"/>
                  <a:gd name="T3" fmla="*/ 27 h 37"/>
                  <a:gd name="T4" fmla="*/ 5 w 32"/>
                  <a:gd name="T5" fmla="*/ 22 h 37"/>
                  <a:gd name="T6" fmla="*/ 11 w 32"/>
                  <a:gd name="T7" fmla="*/ 22 h 37"/>
                  <a:gd name="T8" fmla="*/ 12 w 32"/>
                  <a:gd name="T9" fmla="*/ 28 h 37"/>
                  <a:gd name="T10" fmla="*/ 17 w 32"/>
                  <a:gd name="T11" fmla="*/ 37 h 37"/>
                  <a:gd name="T12" fmla="*/ 23 w 32"/>
                  <a:gd name="T13" fmla="*/ 37 h 37"/>
                  <a:gd name="T14" fmla="*/ 30 w 32"/>
                  <a:gd name="T15" fmla="*/ 27 h 37"/>
                  <a:gd name="T16" fmla="*/ 30 w 32"/>
                  <a:gd name="T17" fmla="*/ 33 h 37"/>
                  <a:gd name="T18" fmla="*/ 32 w 32"/>
                  <a:gd name="T19" fmla="*/ 26 h 37"/>
                  <a:gd name="T20" fmla="*/ 30 w 32"/>
                  <a:gd name="T21" fmla="*/ 10 h 37"/>
                  <a:gd name="T22" fmla="*/ 27 w 32"/>
                  <a:gd name="T23" fmla="*/ 3 h 37"/>
                  <a:gd name="T24" fmla="*/ 24 w 32"/>
                  <a:gd name="T25" fmla="*/ 0 h 37"/>
                  <a:gd name="T26" fmla="*/ 14 w 32"/>
                  <a:gd name="T27" fmla="*/ 16 h 37"/>
                  <a:gd name="T28" fmla="*/ 11 w 32"/>
                  <a:gd name="T29" fmla="*/ 12 h 37"/>
                  <a:gd name="T30" fmla="*/ 0 w 32"/>
                  <a:gd name="T31" fmla="*/ 18 h 37"/>
                  <a:gd name="T32" fmla="*/ 0 w 32"/>
                  <a:gd name="T33"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37">
                    <a:moveTo>
                      <a:pt x="0" y="22"/>
                    </a:moveTo>
                    <a:cubicBezTo>
                      <a:pt x="0" y="24"/>
                      <a:pt x="1" y="25"/>
                      <a:pt x="2" y="27"/>
                    </a:cubicBezTo>
                    <a:cubicBezTo>
                      <a:pt x="2" y="25"/>
                      <a:pt x="3" y="22"/>
                      <a:pt x="5" y="22"/>
                    </a:cubicBezTo>
                    <a:cubicBezTo>
                      <a:pt x="11" y="22"/>
                      <a:pt x="11" y="22"/>
                      <a:pt x="11" y="22"/>
                    </a:cubicBezTo>
                    <a:cubicBezTo>
                      <a:pt x="11" y="22"/>
                      <a:pt x="14" y="26"/>
                      <a:pt x="12" y="28"/>
                    </a:cubicBezTo>
                    <a:cubicBezTo>
                      <a:pt x="14" y="30"/>
                      <a:pt x="14" y="34"/>
                      <a:pt x="17" y="37"/>
                    </a:cubicBezTo>
                    <a:cubicBezTo>
                      <a:pt x="23" y="37"/>
                      <a:pt x="23" y="37"/>
                      <a:pt x="23" y="37"/>
                    </a:cubicBezTo>
                    <a:cubicBezTo>
                      <a:pt x="23" y="33"/>
                      <a:pt x="28" y="27"/>
                      <a:pt x="30" y="27"/>
                    </a:cubicBezTo>
                    <a:cubicBezTo>
                      <a:pt x="30" y="27"/>
                      <a:pt x="28" y="31"/>
                      <a:pt x="30" y="33"/>
                    </a:cubicBezTo>
                    <a:cubicBezTo>
                      <a:pt x="32" y="26"/>
                      <a:pt x="32" y="26"/>
                      <a:pt x="32" y="26"/>
                    </a:cubicBezTo>
                    <a:cubicBezTo>
                      <a:pt x="31" y="22"/>
                      <a:pt x="28" y="13"/>
                      <a:pt x="30" y="10"/>
                    </a:cubicBezTo>
                    <a:cubicBezTo>
                      <a:pt x="29" y="10"/>
                      <a:pt x="27" y="5"/>
                      <a:pt x="27" y="3"/>
                    </a:cubicBezTo>
                    <a:cubicBezTo>
                      <a:pt x="26" y="3"/>
                      <a:pt x="24" y="2"/>
                      <a:pt x="24" y="0"/>
                    </a:cubicBezTo>
                    <a:cubicBezTo>
                      <a:pt x="22" y="5"/>
                      <a:pt x="19" y="16"/>
                      <a:pt x="14" y="16"/>
                    </a:cubicBezTo>
                    <a:cubicBezTo>
                      <a:pt x="13" y="16"/>
                      <a:pt x="11" y="14"/>
                      <a:pt x="11" y="12"/>
                    </a:cubicBezTo>
                    <a:cubicBezTo>
                      <a:pt x="11" y="12"/>
                      <a:pt x="6" y="18"/>
                      <a:pt x="0" y="18"/>
                    </a:cubicBezTo>
                    <a:cubicBezTo>
                      <a:pt x="0" y="20"/>
                      <a:pt x="0" y="21"/>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8" name="Freeform 394"/>
              <p:cNvSpPr>
                <a:spLocks/>
              </p:cNvSpPr>
              <p:nvPr/>
            </p:nvSpPr>
            <p:spPr bwMode="auto">
              <a:xfrm>
                <a:off x="4591" y="1881"/>
                <a:ext cx="12" cy="21"/>
              </a:xfrm>
              <a:custGeom>
                <a:avLst/>
                <a:gdLst>
                  <a:gd name="T0" fmla="*/ 3 w 5"/>
                  <a:gd name="T1" fmla="*/ 9 h 9"/>
                  <a:gd name="T2" fmla="*/ 5 w 5"/>
                  <a:gd name="T3" fmla="*/ 5 h 9"/>
                  <a:gd name="T4" fmla="*/ 5 w 5"/>
                  <a:gd name="T5" fmla="*/ 0 h 9"/>
                  <a:gd name="T6" fmla="*/ 0 w 5"/>
                  <a:gd name="T7" fmla="*/ 1 h 9"/>
                  <a:gd name="T8" fmla="*/ 3 w 5"/>
                  <a:gd name="T9" fmla="*/ 9 h 9"/>
                </a:gdLst>
                <a:ahLst/>
                <a:cxnLst>
                  <a:cxn ang="0">
                    <a:pos x="T0" y="T1"/>
                  </a:cxn>
                  <a:cxn ang="0">
                    <a:pos x="T2" y="T3"/>
                  </a:cxn>
                  <a:cxn ang="0">
                    <a:pos x="T4" y="T5"/>
                  </a:cxn>
                  <a:cxn ang="0">
                    <a:pos x="T6" y="T7"/>
                  </a:cxn>
                  <a:cxn ang="0">
                    <a:pos x="T8" y="T9"/>
                  </a:cxn>
                </a:cxnLst>
                <a:rect l="0" t="0" r="r" b="b"/>
                <a:pathLst>
                  <a:path w="5" h="9">
                    <a:moveTo>
                      <a:pt x="3" y="9"/>
                    </a:moveTo>
                    <a:cubicBezTo>
                      <a:pt x="4" y="9"/>
                      <a:pt x="5" y="7"/>
                      <a:pt x="5" y="5"/>
                    </a:cubicBezTo>
                    <a:cubicBezTo>
                      <a:pt x="5" y="4"/>
                      <a:pt x="5" y="2"/>
                      <a:pt x="5" y="0"/>
                    </a:cubicBezTo>
                    <a:cubicBezTo>
                      <a:pt x="4" y="0"/>
                      <a:pt x="2" y="1"/>
                      <a:pt x="0" y="1"/>
                    </a:cubicBezTo>
                    <a:cubicBezTo>
                      <a:pt x="0" y="5"/>
                      <a:pt x="0" y="9"/>
                      <a:pt x="3"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9" name="Freeform 395"/>
              <p:cNvSpPr>
                <a:spLocks/>
              </p:cNvSpPr>
              <p:nvPr/>
            </p:nvSpPr>
            <p:spPr bwMode="auto">
              <a:xfrm>
                <a:off x="4541" y="1744"/>
                <a:ext cx="45" cy="97"/>
              </a:xfrm>
              <a:custGeom>
                <a:avLst/>
                <a:gdLst>
                  <a:gd name="T0" fmla="*/ 0 w 19"/>
                  <a:gd name="T1" fmla="*/ 22 h 41"/>
                  <a:gd name="T2" fmla="*/ 8 w 19"/>
                  <a:gd name="T3" fmla="*/ 38 h 41"/>
                  <a:gd name="T4" fmla="*/ 13 w 19"/>
                  <a:gd name="T5" fmla="*/ 41 h 41"/>
                  <a:gd name="T6" fmla="*/ 17 w 19"/>
                  <a:gd name="T7" fmla="*/ 40 h 41"/>
                  <a:gd name="T8" fmla="*/ 17 w 19"/>
                  <a:gd name="T9" fmla="*/ 30 h 41"/>
                  <a:gd name="T10" fmla="*/ 13 w 19"/>
                  <a:gd name="T11" fmla="*/ 30 h 41"/>
                  <a:gd name="T12" fmla="*/ 13 w 19"/>
                  <a:gd name="T13" fmla="*/ 24 h 41"/>
                  <a:gd name="T14" fmla="*/ 19 w 19"/>
                  <a:gd name="T15" fmla="*/ 14 h 41"/>
                  <a:gd name="T16" fmla="*/ 14 w 19"/>
                  <a:gd name="T17" fmla="*/ 2 h 41"/>
                  <a:gd name="T18" fmla="*/ 12 w 19"/>
                  <a:gd name="T19" fmla="*/ 4 h 41"/>
                  <a:gd name="T20" fmla="*/ 7 w 19"/>
                  <a:gd name="T21" fmla="*/ 0 h 41"/>
                  <a:gd name="T22" fmla="*/ 4 w 19"/>
                  <a:gd name="T23" fmla="*/ 0 h 41"/>
                  <a:gd name="T24" fmla="*/ 0 w 19"/>
                  <a:gd name="T25" fmla="*/ 18 h 41"/>
                  <a:gd name="T26" fmla="*/ 0 w 19"/>
                  <a:gd name="T27" fmla="*/ 2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41">
                    <a:moveTo>
                      <a:pt x="0" y="22"/>
                    </a:moveTo>
                    <a:cubicBezTo>
                      <a:pt x="0" y="28"/>
                      <a:pt x="9" y="37"/>
                      <a:pt x="8" y="38"/>
                    </a:cubicBezTo>
                    <a:cubicBezTo>
                      <a:pt x="9" y="40"/>
                      <a:pt x="9" y="41"/>
                      <a:pt x="13" y="41"/>
                    </a:cubicBezTo>
                    <a:cubicBezTo>
                      <a:pt x="15" y="41"/>
                      <a:pt x="17" y="40"/>
                      <a:pt x="17" y="40"/>
                    </a:cubicBezTo>
                    <a:cubicBezTo>
                      <a:pt x="16" y="36"/>
                      <a:pt x="17" y="34"/>
                      <a:pt x="17" y="30"/>
                    </a:cubicBezTo>
                    <a:cubicBezTo>
                      <a:pt x="17" y="30"/>
                      <a:pt x="15" y="30"/>
                      <a:pt x="13" y="30"/>
                    </a:cubicBezTo>
                    <a:cubicBezTo>
                      <a:pt x="15" y="28"/>
                      <a:pt x="13" y="28"/>
                      <a:pt x="13" y="24"/>
                    </a:cubicBezTo>
                    <a:cubicBezTo>
                      <a:pt x="13" y="22"/>
                      <a:pt x="18" y="18"/>
                      <a:pt x="19" y="14"/>
                    </a:cubicBezTo>
                    <a:cubicBezTo>
                      <a:pt x="17" y="13"/>
                      <a:pt x="14" y="5"/>
                      <a:pt x="14" y="2"/>
                    </a:cubicBezTo>
                    <a:cubicBezTo>
                      <a:pt x="13" y="3"/>
                      <a:pt x="13" y="4"/>
                      <a:pt x="12" y="4"/>
                    </a:cubicBezTo>
                    <a:cubicBezTo>
                      <a:pt x="11" y="4"/>
                      <a:pt x="8" y="2"/>
                      <a:pt x="7" y="0"/>
                    </a:cubicBezTo>
                    <a:cubicBezTo>
                      <a:pt x="4" y="0"/>
                      <a:pt x="4" y="0"/>
                      <a:pt x="4" y="0"/>
                    </a:cubicBezTo>
                    <a:cubicBezTo>
                      <a:pt x="5" y="3"/>
                      <a:pt x="0" y="18"/>
                      <a:pt x="0" y="18"/>
                    </a:cubicBezTo>
                    <a:cubicBezTo>
                      <a:pt x="0" y="19"/>
                      <a:pt x="0" y="20"/>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0" name="Freeform 396"/>
              <p:cNvSpPr>
                <a:spLocks/>
              </p:cNvSpPr>
              <p:nvPr/>
            </p:nvSpPr>
            <p:spPr bwMode="auto">
              <a:xfrm>
                <a:off x="4350" y="1718"/>
                <a:ext cx="38" cy="36"/>
              </a:xfrm>
              <a:custGeom>
                <a:avLst/>
                <a:gdLst>
                  <a:gd name="T0" fmla="*/ 0 w 16"/>
                  <a:gd name="T1" fmla="*/ 8 h 15"/>
                  <a:gd name="T2" fmla="*/ 1 w 16"/>
                  <a:gd name="T3" fmla="*/ 8 h 15"/>
                  <a:gd name="T4" fmla="*/ 7 w 16"/>
                  <a:gd name="T5" fmla="*/ 15 h 15"/>
                  <a:gd name="T6" fmla="*/ 16 w 16"/>
                  <a:gd name="T7" fmla="*/ 4 h 15"/>
                  <a:gd name="T8" fmla="*/ 13 w 16"/>
                  <a:gd name="T9" fmla="*/ 0 h 15"/>
                  <a:gd name="T10" fmla="*/ 5 w 16"/>
                  <a:gd name="T11" fmla="*/ 0 h 15"/>
                  <a:gd name="T12" fmla="*/ 0 w 16"/>
                  <a:gd name="T13" fmla="*/ 8 h 15"/>
                </a:gdLst>
                <a:ahLst/>
                <a:cxnLst>
                  <a:cxn ang="0">
                    <a:pos x="T0" y="T1"/>
                  </a:cxn>
                  <a:cxn ang="0">
                    <a:pos x="T2" y="T3"/>
                  </a:cxn>
                  <a:cxn ang="0">
                    <a:pos x="T4" y="T5"/>
                  </a:cxn>
                  <a:cxn ang="0">
                    <a:pos x="T6" y="T7"/>
                  </a:cxn>
                  <a:cxn ang="0">
                    <a:pos x="T8" y="T9"/>
                  </a:cxn>
                  <a:cxn ang="0">
                    <a:pos x="T10" y="T11"/>
                  </a:cxn>
                  <a:cxn ang="0">
                    <a:pos x="T12" y="T13"/>
                  </a:cxn>
                </a:cxnLst>
                <a:rect l="0" t="0" r="r" b="b"/>
                <a:pathLst>
                  <a:path w="16" h="15">
                    <a:moveTo>
                      <a:pt x="0" y="8"/>
                    </a:moveTo>
                    <a:cubicBezTo>
                      <a:pt x="1" y="8"/>
                      <a:pt x="1" y="8"/>
                      <a:pt x="1" y="8"/>
                    </a:cubicBezTo>
                    <a:cubicBezTo>
                      <a:pt x="1" y="12"/>
                      <a:pt x="3" y="15"/>
                      <a:pt x="7" y="15"/>
                    </a:cubicBezTo>
                    <a:cubicBezTo>
                      <a:pt x="12" y="15"/>
                      <a:pt x="16" y="9"/>
                      <a:pt x="16" y="4"/>
                    </a:cubicBezTo>
                    <a:cubicBezTo>
                      <a:pt x="16" y="3"/>
                      <a:pt x="14" y="2"/>
                      <a:pt x="13" y="0"/>
                    </a:cubicBezTo>
                    <a:cubicBezTo>
                      <a:pt x="5" y="0"/>
                      <a:pt x="5" y="0"/>
                      <a:pt x="5" y="0"/>
                    </a:cubicBezTo>
                    <a:cubicBezTo>
                      <a:pt x="4" y="2"/>
                      <a:pt x="1" y="5"/>
                      <a:pt x="0"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1" name="Freeform 397"/>
              <p:cNvSpPr>
                <a:spLocks/>
              </p:cNvSpPr>
              <p:nvPr/>
            </p:nvSpPr>
            <p:spPr bwMode="auto">
              <a:xfrm>
                <a:off x="4520" y="1617"/>
                <a:ext cx="26" cy="54"/>
              </a:xfrm>
              <a:custGeom>
                <a:avLst/>
                <a:gdLst>
                  <a:gd name="T0" fmla="*/ 3 w 11"/>
                  <a:gd name="T1" fmla="*/ 8 h 23"/>
                  <a:gd name="T2" fmla="*/ 0 w 11"/>
                  <a:gd name="T3" fmla="*/ 8 h 23"/>
                  <a:gd name="T4" fmla="*/ 0 w 11"/>
                  <a:gd name="T5" fmla="*/ 14 h 23"/>
                  <a:gd name="T6" fmla="*/ 5 w 11"/>
                  <a:gd name="T7" fmla="*/ 23 h 23"/>
                  <a:gd name="T8" fmla="*/ 11 w 11"/>
                  <a:gd name="T9" fmla="*/ 14 h 23"/>
                  <a:gd name="T10" fmla="*/ 11 w 11"/>
                  <a:gd name="T11" fmla="*/ 1 h 23"/>
                  <a:gd name="T12" fmla="*/ 3 w 11"/>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11" h="23">
                    <a:moveTo>
                      <a:pt x="3" y="8"/>
                    </a:moveTo>
                    <a:cubicBezTo>
                      <a:pt x="2" y="8"/>
                      <a:pt x="1" y="8"/>
                      <a:pt x="0" y="8"/>
                    </a:cubicBezTo>
                    <a:cubicBezTo>
                      <a:pt x="0" y="9"/>
                      <a:pt x="0" y="11"/>
                      <a:pt x="0" y="14"/>
                    </a:cubicBezTo>
                    <a:cubicBezTo>
                      <a:pt x="0" y="18"/>
                      <a:pt x="2" y="23"/>
                      <a:pt x="5" y="23"/>
                    </a:cubicBezTo>
                    <a:cubicBezTo>
                      <a:pt x="9" y="23"/>
                      <a:pt x="11" y="19"/>
                      <a:pt x="11" y="14"/>
                    </a:cubicBezTo>
                    <a:cubicBezTo>
                      <a:pt x="11" y="11"/>
                      <a:pt x="11" y="7"/>
                      <a:pt x="11" y="1"/>
                    </a:cubicBezTo>
                    <a:cubicBezTo>
                      <a:pt x="6" y="1"/>
                      <a:pt x="3" y="0"/>
                      <a:pt x="3"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2" name="Freeform 398"/>
              <p:cNvSpPr>
                <a:spLocks/>
              </p:cNvSpPr>
              <p:nvPr/>
            </p:nvSpPr>
            <p:spPr bwMode="auto">
              <a:xfrm>
                <a:off x="4324" y="2231"/>
                <a:ext cx="165" cy="59"/>
              </a:xfrm>
              <a:custGeom>
                <a:avLst/>
                <a:gdLst>
                  <a:gd name="T0" fmla="*/ 50 w 70"/>
                  <a:gd name="T1" fmla="*/ 23 h 25"/>
                  <a:gd name="T2" fmla="*/ 53 w 70"/>
                  <a:gd name="T3" fmla="*/ 20 h 25"/>
                  <a:gd name="T4" fmla="*/ 57 w 70"/>
                  <a:gd name="T5" fmla="*/ 23 h 25"/>
                  <a:gd name="T6" fmla="*/ 68 w 70"/>
                  <a:gd name="T7" fmla="*/ 25 h 25"/>
                  <a:gd name="T8" fmla="*/ 70 w 70"/>
                  <a:gd name="T9" fmla="*/ 22 h 25"/>
                  <a:gd name="T10" fmla="*/ 67 w 70"/>
                  <a:gd name="T11" fmla="*/ 17 h 25"/>
                  <a:gd name="T12" fmla="*/ 60 w 70"/>
                  <a:gd name="T13" fmla="*/ 14 h 25"/>
                  <a:gd name="T14" fmla="*/ 42 w 70"/>
                  <a:gd name="T15" fmla="*/ 4 h 25"/>
                  <a:gd name="T16" fmla="*/ 37 w 70"/>
                  <a:gd name="T17" fmla="*/ 4 h 25"/>
                  <a:gd name="T18" fmla="*/ 21 w 70"/>
                  <a:gd name="T19" fmla="*/ 3 h 25"/>
                  <a:gd name="T20" fmla="*/ 12 w 70"/>
                  <a:gd name="T21" fmla="*/ 0 h 25"/>
                  <a:gd name="T22" fmla="*/ 7 w 70"/>
                  <a:gd name="T23" fmla="*/ 0 h 25"/>
                  <a:gd name="T24" fmla="*/ 0 w 70"/>
                  <a:gd name="T25" fmla="*/ 7 h 25"/>
                  <a:gd name="T26" fmla="*/ 10 w 70"/>
                  <a:gd name="T27" fmla="*/ 13 h 25"/>
                  <a:gd name="T28" fmla="*/ 18 w 70"/>
                  <a:gd name="T29" fmla="*/ 15 h 25"/>
                  <a:gd name="T30" fmla="*/ 23 w 70"/>
                  <a:gd name="T31" fmla="*/ 15 h 25"/>
                  <a:gd name="T32" fmla="*/ 32 w 70"/>
                  <a:gd name="T33" fmla="*/ 17 h 25"/>
                  <a:gd name="T34" fmla="*/ 50 w 70"/>
                  <a:gd name="T35" fmla="*/ 2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 h="25">
                    <a:moveTo>
                      <a:pt x="50" y="23"/>
                    </a:moveTo>
                    <a:cubicBezTo>
                      <a:pt x="52" y="23"/>
                      <a:pt x="52" y="20"/>
                      <a:pt x="53" y="20"/>
                    </a:cubicBezTo>
                    <a:cubicBezTo>
                      <a:pt x="55" y="20"/>
                      <a:pt x="56" y="23"/>
                      <a:pt x="57" y="23"/>
                    </a:cubicBezTo>
                    <a:cubicBezTo>
                      <a:pt x="61" y="23"/>
                      <a:pt x="68" y="25"/>
                      <a:pt x="68" y="25"/>
                    </a:cubicBezTo>
                    <a:cubicBezTo>
                      <a:pt x="69" y="25"/>
                      <a:pt x="70" y="23"/>
                      <a:pt x="70" y="22"/>
                    </a:cubicBezTo>
                    <a:cubicBezTo>
                      <a:pt x="70" y="19"/>
                      <a:pt x="68" y="19"/>
                      <a:pt x="67" y="17"/>
                    </a:cubicBezTo>
                    <a:cubicBezTo>
                      <a:pt x="66" y="18"/>
                      <a:pt x="60" y="14"/>
                      <a:pt x="60" y="14"/>
                    </a:cubicBezTo>
                    <a:cubicBezTo>
                      <a:pt x="52" y="16"/>
                      <a:pt x="49" y="4"/>
                      <a:pt x="42" y="4"/>
                    </a:cubicBezTo>
                    <a:cubicBezTo>
                      <a:pt x="40" y="4"/>
                      <a:pt x="40" y="6"/>
                      <a:pt x="37" y="4"/>
                    </a:cubicBezTo>
                    <a:cubicBezTo>
                      <a:pt x="36" y="7"/>
                      <a:pt x="21" y="6"/>
                      <a:pt x="21" y="3"/>
                    </a:cubicBezTo>
                    <a:cubicBezTo>
                      <a:pt x="19" y="3"/>
                      <a:pt x="12" y="2"/>
                      <a:pt x="12" y="0"/>
                    </a:cubicBezTo>
                    <a:cubicBezTo>
                      <a:pt x="11" y="1"/>
                      <a:pt x="9" y="0"/>
                      <a:pt x="7" y="0"/>
                    </a:cubicBezTo>
                    <a:cubicBezTo>
                      <a:pt x="3" y="0"/>
                      <a:pt x="5" y="6"/>
                      <a:pt x="0" y="7"/>
                    </a:cubicBezTo>
                    <a:cubicBezTo>
                      <a:pt x="3" y="9"/>
                      <a:pt x="7" y="13"/>
                      <a:pt x="10" y="13"/>
                    </a:cubicBezTo>
                    <a:cubicBezTo>
                      <a:pt x="10" y="13"/>
                      <a:pt x="17" y="15"/>
                      <a:pt x="18" y="15"/>
                    </a:cubicBezTo>
                    <a:cubicBezTo>
                      <a:pt x="18" y="15"/>
                      <a:pt x="21" y="15"/>
                      <a:pt x="23" y="15"/>
                    </a:cubicBezTo>
                    <a:cubicBezTo>
                      <a:pt x="27" y="15"/>
                      <a:pt x="28" y="17"/>
                      <a:pt x="32" y="17"/>
                    </a:cubicBezTo>
                    <a:cubicBezTo>
                      <a:pt x="32" y="18"/>
                      <a:pt x="48" y="23"/>
                      <a:pt x="5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3" name="Freeform 399"/>
              <p:cNvSpPr>
                <a:spLocks/>
              </p:cNvSpPr>
              <p:nvPr/>
            </p:nvSpPr>
            <p:spPr bwMode="auto">
              <a:xfrm>
                <a:off x="3903" y="1924"/>
                <a:ext cx="40" cy="78"/>
              </a:xfrm>
              <a:custGeom>
                <a:avLst/>
                <a:gdLst>
                  <a:gd name="T0" fmla="*/ 3 w 17"/>
                  <a:gd name="T1" fmla="*/ 0 h 33"/>
                  <a:gd name="T2" fmla="*/ 0 w 17"/>
                  <a:gd name="T3" fmla="*/ 18 h 33"/>
                  <a:gd name="T4" fmla="*/ 5 w 17"/>
                  <a:gd name="T5" fmla="*/ 33 h 33"/>
                  <a:gd name="T6" fmla="*/ 17 w 17"/>
                  <a:gd name="T7" fmla="*/ 22 h 33"/>
                  <a:gd name="T8" fmla="*/ 3 w 17"/>
                  <a:gd name="T9" fmla="*/ 0 h 33"/>
                </a:gdLst>
                <a:ahLst/>
                <a:cxnLst>
                  <a:cxn ang="0">
                    <a:pos x="T0" y="T1"/>
                  </a:cxn>
                  <a:cxn ang="0">
                    <a:pos x="T2" y="T3"/>
                  </a:cxn>
                  <a:cxn ang="0">
                    <a:pos x="T4" y="T5"/>
                  </a:cxn>
                  <a:cxn ang="0">
                    <a:pos x="T6" y="T7"/>
                  </a:cxn>
                  <a:cxn ang="0">
                    <a:pos x="T8" y="T9"/>
                  </a:cxn>
                </a:cxnLst>
                <a:rect l="0" t="0" r="r" b="b"/>
                <a:pathLst>
                  <a:path w="17" h="33">
                    <a:moveTo>
                      <a:pt x="3" y="0"/>
                    </a:moveTo>
                    <a:cubicBezTo>
                      <a:pt x="1" y="5"/>
                      <a:pt x="0" y="10"/>
                      <a:pt x="0" y="18"/>
                    </a:cubicBezTo>
                    <a:cubicBezTo>
                      <a:pt x="0" y="21"/>
                      <a:pt x="3" y="30"/>
                      <a:pt x="5" y="33"/>
                    </a:cubicBezTo>
                    <a:cubicBezTo>
                      <a:pt x="10" y="33"/>
                      <a:pt x="17" y="30"/>
                      <a:pt x="17" y="22"/>
                    </a:cubicBezTo>
                    <a:cubicBezTo>
                      <a:pt x="12" y="4"/>
                      <a:pt x="9" y="7"/>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4" name="Freeform 400"/>
              <p:cNvSpPr>
                <a:spLocks/>
              </p:cNvSpPr>
              <p:nvPr/>
            </p:nvSpPr>
            <p:spPr bwMode="auto">
              <a:xfrm>
                <a:off x="4560" y="1043"/>
                <a:ext cx="130" cy="167"/>
              </a:xfrm>
              <a:custGeom>
                <a:avLst/>
                <a:gdLst>
                  <a:gd name="T0" fmla="*/ 50 w 55"/>
                  <a:gd name="T1" fmla="*/ 47 h 71"/>
                  <a:gd name="T2" fmla="*/ 30 w 55"/>
                  <a:gd name="T3" fmla="*/ 30 h 71"/>
                  <a:gd name="T4" fmla="*/ 18 w 55"/>
                  <a:gd name="T5" fmla="*/ 16 h 71"/>
                  <a:gd name="T6" fmla="*/ 5 w 55"/>
                  <a:gd name="T7" fmla="*/ 1 h 71"/>
                  <a:gd name="T8" fmla="*/ 0 w 55"/>
                  <a:gd name="T9" fmla="*/ 0 h 71"/>
                  <a:gd name="T10" fmla="*/ 4 w 55"/>
                  <a:gd name="T11" fmla="*/ 8 h 71"/>
                  <a:gd name="T12" fmla="*/ 21 w 55"/>
                  <a:gd name="T13" fmla="*/ 29 h 71"/>
                  <a:gd name="T14" fmla="*/ 30 w 55"/>
                  <a:gd name="T15" fmla="*/ 41 h 71"/>
                  <a:gd name="T16" fmla="*/ 37 w 55"/>
                  <a:gd name="T17" fmla="*/ 50 h 71"/>
                  <a:gd name="T18" fmla="*/ 41 w 55"/>
                  <a:gd name="T19" fmla="*/ 59 h 71"/>
                  <a:gd name="T20" fmla="*/ 48 w 55"/>
                  <a:gd name="T21" fmla="*/ 71 h 71"/>
                  <a:gd name="T22" fmla="*/ 48 w 55"/>
                  <a:gd name="T23" fmla="*/ 64 h 71"/>
                  <a:gd name="T24" fmla="*/ 51 w 55"/>
                  <a:gd name="T25" fmla="*/ 64 h 71"/>
                  <a:gd name="T26" fmla="*/ 55 w 55"/>
                  <a:gd name="T27" fmla="*/ 66 h 71"/>
                  <a:gd name="T28" fmla="*/ 38 w 55"/>
                  <a:gd name="T29" fmla="*/ 41 h 71"/>
                  <a:gd name="T30" fmla="*/ 40 w 55"/>
                  <a:gd name="T31" fmla="*/ 40 h 71"/>
                  <a:gd name="T32" fmla="*/ 50 w 55"/>
                  <a:gd name="T33" fmla="*/ 4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 h="71">
                    <a:moveTo>
                      <a:pt x="50" y="47"/>
                    </a:moveTo>
                    <a:cubicBezTo>
                      <a:pt x="46" y="40"/>
                      <a:pt x="35" y="36"/>
                      <a:pt x="30" y="30"/>
                    </a:cubicBezTo>
                    <a:cubicBezTo>
                      <a:pt x="26" y="26"/>
                      <a:pt x="22" y="21"/>
                      <a:pt x="18" y="16"/>
                    </a:cubicBezTo>
                    <a:cubicBezTo>
                      <a:pt x="14" y="13"/>
                      <a:pt x="14" y="11"/>
                      <a:pt x="5" y="1"/>
                    </a:cubicBezTo>
                    <a:cubicBezTo>
                      <a:pt x="3" y="1"/>
                      <a:pt x="1" y="0"/>
                      <a:pt x="0" y="0"/>
                    </a:cubicBezTo>
                    <a:cubicBezTo>
                      <a:pt x="1" y="4"/>
                      <a:pt x="4" y="4"/>
                      <a:pt x="4" y="8"/>
                    </a:cubicBezTo>
                    <a:cubicBezTo>
                      <a:pt x="4" y="19"/>
                      <a:pt x="17" y="19"/>
                      <a:pt x="21" y="29"/>
                    </a:cubicBezTo>
                    <a:cubicBezTo>
                      <a:pt x="22" y="32"/>
                      <a:pt x="30" y="39"/>
                      <a:pt x="30" y="41"/>
                    </a:cubicBezTo>
                    <a:cubicBezTo>
                      <a:pt x="30" y="43"/>
                      <a:pt x="33" y="49"/>
                      <a:pt x="37" y="50"/>
                    </a:cubicBezTo>
                    <a:cubicBezTo>
                      <a:pt x="37" y="53"/>
                      <a:pt x="41" y="58"/>
                      <a:pt x="41" y="59"/>
                    </a:cubicBezTo>
                    <a:cubicBezTo>
                      <a:pt x="41" y="62"/>
                      <a:pt x="47" y="65"/>
                      <a:pt x="48" y="71"/>
                    </a:cubicBezTo>
                    <a:cubicBezTo>
                      <a:pt x="48" y="69"/>
                      <a:pt x="48" y="66"/>
                      <a:pt x="48" y="64"/>
                    </a:cubicBezTo>
                    <a:cubicBezTo>
                      <a:pt x="51" y="64"/>
                      <a:pt x="51" y="64"/>
                      <a:pt x="51" y="64"/>
                    </a:cubicBezTo>
                    <a:cubicBezTo>
                      <a:pt x="52" y="65"/>
                      <a:pt x="54" y="65"/>
                      <a:pt x="55" y="66"/>
                    </a:cubicBezTo>
                    <a:cubicBezTo>
                      <a:pt x="51" y="57"/>
                      <a:pt x="38" y="56"/>
                      <a:pt x="38" y="41"/>
                    </a:cubicBezTo>
                    <a:cubicBezTo>
                      <a:pt x="38" y="41"/>
                      <a:pt x="39" y="40"/>
                      <a:pt x="40" y="40"/>
                    </a:cubicBezTo>
                    <a:cubicBezTo>
                      <a:pt x="42" y="42"/>
                      <a:pt x="47" y="46"/>
                      <a:pt x="50" y="4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5" name="Freeform 401"/>
              <p:cNvSpPr>
                <a:spLocks/>
              </p:cNvSpPr>
              <p:nvPr/>
            </p:nvSpPr>
            <p:spPr bwMode="auto">
              <a:xfrm>
                <a:off x="4676" y="1215"/>
                <a:ext cx="90" cy="76"/>
              </a:xfrm>
              <a:custGeom>
                <a:avLst/>
                <a:gdLst>
                  <a:gd name="T0" fmla="*/ 38 w 38"/>
                  <a:gd name="T1" fmla="*/ 18 h 32"/>
                  <a:gd name="T2" fmla="*/ 29 w 38"/>
                  <a:gd name="T3" fmla="*/ 9 h 32"/>
                  <a:gd name="T4" fmla="*/ 27 w 38"/>
                  <a:gd name="T5" fmla="*/ 13 h 32"/>
                  <a:gd name="T6" fmla="*/ 12 w 38"/>
                  <a:gd name="T7" fmla="*/ 8 h 32"/>
                  <a:gd name="T8" fmla="*/ 3 w 38"/>
                  <a:gd name="T9" fmla="*/ 0 h 32"/>
                  <a:gd name="T10" fmla="*/ 0 w 38"/>
                  <a:gd name="T11" fmla="*/ 1 h 32"/>
                  <a:gd name="T12" fmla="*/ 5 w 38"/>
                  <a:gd name="T13" fmla="*/ 5 h 32"/>
                  <a:gd name="T14" fmla="*/ 7 w 38"/>
                  <a:gd name="T15" fmla="*/ 13 h 32"/>
                  <a:gd name="T16" fmla="*/ 7 w 38"/>
                  <a:gd name="T17" fmla="*/ 16 h 32"/>
                  <a:gd name="T18" fmla="*/ 9 w 38"/>
                  <a:gd name="T19" fmla="*/ 16 h 32"/>
                  <a:gd name="T20" fmla="*/ 9 w 38"/>
                  <a:gd name="T21" fmla="*/ 20 h 32"/>
                  <a:gd name="T22" fmla="*/ 3 w 38"/>
                  <a:gd name="T23" fmla="*/ 24 h 32"/>
                  <a:gd name="T24" fmla="*/ 9 w 38"/>
                  <a:gd name="T25" fmla="*/ 31 h 32"/>
                  <a:gd name="T26" fmla="*/ 7 w 38"/>
                  <a:gd name="T27" fmla="*/ 32 h 32"/>
                  <a:gd name="T28" fmla="*/ 9 w 38"/>
                  <a:gd name="T29" fmla="*/ 32 h 32"/>
                  <a:gd name="T30" fmla="*/ 15 w 38"/>
                  <a:gd name="T31" fmla="*/ 29 h 32"/>
                  <a:gd name="T32" fmla="*/ 9 w 38"/>
                  <a:gd name="T33" fmla="*/ 25 h 32"/>
                  <a:gd name="T34" fmla="*/ 16 w 38"/>
                  <a:gd name="T35" fmla="*/ 23 h 32"/>
                  <a:gd name="T36" fmla="*/ 28 w 38"/>
                  <a:gd name="T37" fmla="*/ 27 h 32"/>
                  <a:gd name="T38" fmla="*/ 29 w 38"/>
                  <a:gd name="T39" fmla="*/ 21 h 32"/>
                  <a:gd name="T40" fmla="*/ 38 w 38"/>
                  <a:gd name="T41"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32">
                    <a:moveTo>
                      <a:pt x="38" y="18"/>
                    </a:moveTo>
                    <a:cubicBezTo>
                      <a:pt x="34" y="16"/>
                      <a:pt x="32" y="14"/>
                      <a:pt x="29" y="9"/>
                    </a:cubicBezTo>
                    <a:cubicBezTo>
                      <a:pt x="29" y="10"/>
                      <a:pt x="27" y="12"/>
                      <a:pt x="27" y="13"/>
                    </a:cubicBezTo>
                    <a:cubicBezTo>
                      <a:pt x="22" y="11"/>
                      <a:pt x="18" y="10"/>
                      <a:pt x="12" y="8"/>
                    </a:cubicBezTo>
                    <a:cubicBezTo>
                      <a:pt x="10" y="7"/>
                      <a:pt x="5" y="0"/>
                      <a:pt x="3" y="0"/>
                    </a:cubicBezTo>
                    <a:cubicBezTo>
                      <a:pt x="2" y="0"/>
                      <a:pt x="1" y="1"/>
                      <a:pt x="0" y="1"/>
                    </a:cubicBezTo>
                    <a:cubicBezTo>
                      <a:pt x="0" y="3"/>
                      <a:pt x="1" y="5"/>
                      <a:pt x="5" y="5"/>
                    </a:cubicBezTo>
                    <a:cubicBezTo>
                      <a:pt x="5" y="8"/>
                      <a:pt x="7" y="10"/>
                      <a:pt x="7" y="13"/>
                    </a:cubicBezTo>
                    <a:cubicBezTo>
                      <a:pt x="7" y="14"/>
                      <a:pt x="7" y="15"/>
                      <a:pt x="7" y="16"/>
                    </a:cubicBezTo>
                    <a:cubicBezTo>
                      <a:pt x="9" y="16"/>
                      <a:pt x="9" y="16"/>
                      <a:pt x="9" y="16"/>
                    </a:cubicBezTo>
                    <a:cubicBezTo>
                      <a:pt x="9" y="18"/>
                      <a:pt x="9" y="19"/>
                      <a:pt x="9" y="20"/>
                    </a:cubicBezTo>
                    <a:cubicBezTo>
                      <a:pt x="7" y="20"/>
                      <a:pt x="3" y="21"/>
                      <a:pt x="3" y="24"/>
                    </a:cubicBezTo>
                    <a:cubicBezTo>
                      <a:pt x="3" y="27"/>
                      <a:pt x="7" y="28"/>
                      <a:pt x="9" y="31"/>
                    </a:cubicBezTo>
                    <a:cubicBezTo>
                      <a:pt x="9" y="31"/>
                      <a:pt x="7" y="32"/>
                      <a:pt x="7" y="32"/>
                    </a:cubicBezTo>
                    <a:cubicBezTo>
                      <a:pt x="8" y="32"/>
                      <a:pt x="9" y="32"/>
                      <a:pt x="9" y="32"/>
                    </a:cubicBezTo>
                    <a:cubicBezTo>
                      <a:pt x="12" y="32"/>
                      <a:pt x="13" y="32"/>
                      <a:pt x="15" y="29"/>
                    </a:cubicBezTo>
                    <a:cubicBezTo>
                      <a:pt x="13" y="28"/>
                      <a:pt x="11" y="27"/>
                      <a:pt x="9" y="25"/>
                    </a:cubicBezTo>
                    <a:cubicBezTo>
                      <a:pt x="12" y="25"/>
                      <a:pt x="13" y="23"/>
                      <a:pt x="16" y="23"/>
                    </a:cubicBezTo>
                    <a:cubicBezTo>
                      <a:pt x="20" y="23"/>
                      <a:pt x="21" y="27"/>
                      <a:pt x="28" y="27"/>
                    </a:cubicBezTo>
                    <a:cubicBezTo>
                      <a:pt x="27" y="25"/>
                      <a:pt x="29" y="23"/>
                      <a:pt x="29" y="21"/>
                    </a:cubicBezTo>
                    <a:cubicBezTo>
                      <a:pt x="32" y="21"/>
                      <a:pt x="34" y="19"/>
                      <a:pt x="38"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6" name="Freeform 402"/>
              <p:cNvSpPr>
                <a:spLocks/>
              </p:cNvSpPr>
              <p:nvPr/>
            </p:nvSpPr>
            <p:spPr bwMode="auto">
              <a:xfrm>
                <a:off x="4654" y="1437"/>
                <a:ext cx="34" cy="28"/>
              </a:xfrm>
              <a:custGeom>
                <a:avLst/>
                <a:gdLst>
                  <a:gd name="T0" fmla="*/ 9 w 14"/>
                  <a:gd name="T1" fmla="*/ 6 h 12"/>
                  <a:gd name="T2" fmla="*/ 14 w 14"/>
                  <a:gd name="T3" fmla="*/ 3 h 12"/>
                  <a:gd name="T4" fmla="*/ 14 w 14"/>
                  <a:gd name="T5" fmla="*/ 0 h 12"/>
                  <a:gd name="T6" fmla="*/ 9 w 14"/>
                  <a:gd name="T7" fmla="*/ 0 h 12"/>
                  <a:gd name="T8" fmla="*/ 6 w 14"/>
                  <a:gd name="T9" fmla="*/ 2 h 12"/>
                  <a:gd name="T10" fmla="*/ 3 w 14"/>
                  <a:gd name="T11" fmla="*/ 2 h 12"/>
                  <a:gd name="T12" fmla="*/ 0 w 14"/>
                  <a:gd name="T13" fmla="*/ 6 h 12"/>
                  <a:gd name="T14" fmla="*/ 7 w 14"/>
                  <a:gd name="T15" fmla="*/ 12 h 12"/>
                  <a:gd name="T16" fmla="*/ 9 w 14"/>
                  <a:gd name="T17"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2">
                    <a:moveTo>
                      <a:pt x="9" y="6"/>
                    </a:moveTo>
                    <a:cubicBezTo>
                      <a:pt x="10" y="5"/>
                      <a:pt x="14" y="7"/>
                      <a:pt x="14" y="3"/>
                    </a:cubicBezTo>
                    <a:cubicBezTo>
                      <a:pt x="14" y="2"/>
                      <a:pt x="14" y="1"/>
                      <a:pt x="14" y="0"/>
                    </a:cubicBezTo>
                    <a:cubicBezTo>
                      <a:pt x="9" y="0"/>
                      <a:pt x="9" y="0"/>
                      <a:pt x="9" y="0"/>
                    </a:cubicBezTo>
                    <a:cubicBezTo>
                      <a:pt x="9" y="1"/>
                      <a:pt x="7" y="2"/>
                      <a:pt x="6" y="2"/>
                    </a:cubicBezTo>
                    <a:cubicBezTo>
                      <a:pt x="6" y="2"/>
                      <a:pt x="4" y="2"/>
                      <a:pt x="3" y="2"/>
                    </a:cubicBezTo>
                    <a:cubicBezTo>
                      <a:pt x="2" y="4"/>
                      <a:pt x="2" y="6"/>
                      <a:pt x="0" y="6"/>
                    </a:cubicBezTo>
                    <a:cubicBezTo>
                      <a:pt x="0" y="8"/>
                      <a:pt x="6" y="12"/>
                      <a:pt x="7" y="12"/>
                    </a:cubicBezTo>
                    <a:cubicBezTo>
                      <a:pt x="7" y="12"/>
                      <a:pt x="7" y="7"/>
                      <a:pt x="9"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7" name="Freeform 403"/>
              <p:cNvSpPr>
                <a:spLocks/>
              </p:cNvSpPr>
              <p:nvPr/>
            </p:nvSpPr>
            <p:spPr bwMode="auto">
              <a:xfrm>
                <a:off x="4621" y="1447"/>
                <a:ext cx="38" cy="49"/>
              </a:xfrm>
              <a:custGeom>
                <a:avLst/>
                <a:gdLst>
                  <a:gd name="T0" fmla="*/ 7 w 16"/>
                  <a:gd name="T1" fmla="*/ 9 h 21"/>
                  <a:gd name="T2" fmla="*/ 5 w 16"/>
                  <a:gd name="T3" fmla="*/ 15 h 21"/>
                  <a:gd name="T4" fmla="*/ 12 w 16"/>
                  <a:gd name="T5" fmla="*/ 21 h 21"/>
                  <a:gd name="T6" fmla="*/ 16 w 16"/>
                  <a:gd name="T7" fmla="*/ 19 h 21"/>
                  <a:gd name="T8" fmla="*/ 4 w 16"/>
                  <a:gd name="T9" fmla="*/ 0 h 21"/>
                  <a:gd name="T10" fmla="*/ 1 w 16"/>
                  <a:gd name="T11" fmla="*/ 2 h 21"/>
                  <a:gd name="T12" fmla="*/ 0 w 16"/>
                  <a:gd name="T13" fmla="*/ 3 h 21"/>
                  <a:gd name="T14" fmla="*/ 7 w 16"/>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21">
                    <a:moveTo>
                      <a:pt x="7" y="9"/>
                    </a:moveTo>
                    <a:cubicBezTo>
                      <a:pt x="7" y="9"/>
                      <a:pt x="5" y="14"/>
                      <a:pt x="5" y="15"/>
                    </a:cubicBezTo>
                    <a:cubicBezTo>
                      <a:pt x="5" y="16"/>
                      <a:pt x="10" y="21"/>
                      <a:pt x="12" y="21"/>
                    </a:cubicBezTo>
                    <a:cubicBezTo>
                      <a:pt x="12" y="21"/>
                      <a:pt x="16" y="20"/>
                      <a:pt x="16" y="19"/>
                    </a:cubicBezTo>
                    <a:cubicBezTo>
                      <a:pt x="16" y="12"/>
                      <a:pt x="14" y="0"/>
                      <a:pt x="4" y="0"/>
                    </a:cubicBezTo>
                    <a:cubicBezTo>
                      <a:pt x="4" y="0"/>
                      <a:pt x="3" y="2"/>
                      <a:pt x="1" y="2"/>
                    </a:cubicBezTo>
                    <a:cubicBezTo>
                      <a:pt x="0" y="3"/>
                      <a:pt x="0" y="3"/>
                      <a:pt x="0" y="3"/>
                    </a:cubicBezTo>
                    <a:cubicBezTo>
                      <a:pt x="0" y="6"/>
                      <a:pt x="3" y="9"/>
                      <a:pt x="7"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8" name="Freeform 404"/>
              <p:cNvSpPr>
                <a:spLocks/>
              </p:cNvSpPr>
              <p:nvPr/>
            </p:nvSpPr>
            <p:spPr bwMode="auto">
              <a:xfrm>
                <a:off x="4631" y="1293"/>
                <a:ext cx="137" cy="156"/>
              </a:xfrm>
              <a:custGeom>
                <a:avLst/>
                <a:gdLst>
                  <a:gd name="T0" fmla="*/ 52 w 58"/>
                  <a:gd name="T1" fmla="*/ 51 h 66"/>
                  <a:gd name="T2" fmla="*/ 54 w 58"/>
                  <a:gd name="T3" fmla="*/ 49 h 66"/>
                  <a:gd name="T4" fmla="*/ 58 w 58"/>
                  <a:gd name="T5" fmla="*/ 54 h 66"/>
                  <a:gd name="T6" fmla="*/ 58 w 58"/>
                  <a:gd name="T7" fmla="*/ 45 h 66"/>
                  <a:gd name="T8" fmla="*/ 53 w 58"/>
                  <a:gd name="T9" fmla="*/ 29 h 66"/>
                  <a:gd name="T10" fmla="*/ 49 w 58"/>
                  <a:gd name="T11" fmla="*/ 27 h 66"/>
                  <a:gd name="T12" fmla="*/ 53 w 58"/>
                  <a:gd name="T13" fmla="*/ 24 h 66"/>
                  <a:gd name="T14" fmla="*/ 53 w 58"/>
                  <a:gd name="T15" fmla="*/ 22 h 66"/>
                  <a:gd name="T16" fmla="*/ 49 w 58"/>
                  <a:gd name="T17" fmla="*/ 11 h 66"/>
                  <a:gd name="T18" fmla="*/ 38 w 58"/>
                  <a:gd name="T19" fmla="*/ 0 h 66"/>
                  <a:gd name="T20" fmla="*/ 34 w 58"/>
                  <a:gd name="T21" fmla="*/ 7 h 66"/>
                  <a:gd name="T22" fmla="*/ 41 w 58"/>
                  <a:gd name="T23" fmla="*/ 25 h 66"/>
                  <a:gd name="T24" fmla="*/ 41 w 58"/>
                  <a:gd name="T25" fmla="*/ 29 h 66"/>
                  <a:gd name="T26" fmla="*/ 33 w 58"/>
                  <a:gd name="T27" fmla="*/ 27 h 66"/>
                  <a:gd name="T28" fmla="*/ 38 w 58"/>
                  <a:gd name="T29" fmla="*/ 32 h 66"/>
                  <a:gd name="T30" fmla="*/ 30 w 58"/>
                  <a:gd name="T31" fmla="*/ 37 h 66"/>
                  <a:gd name="T32" fmla="*/ 28 w 58"/>
                  <a:gd name="T33" fmla="*/ 34 h 66"/>
                  <a:gd name="T34" fmla="*/ 28 w 58"/>
                  <a:gd name="T35" fmla="*/ 42 h 66"/>
                  <a:gd name="T36" fmla="*/ 26 w 58"/>
                  <a:gd name="T37" fmla="*/ 45 h 66"/>
                  <a:gd name="T38" fmla="*/ 28 w 58"/>
                  <a:gd name="T39" fmla="*/ 48 h 66"/>
                  <a:gd name="T40" fmla="*/ 24 w 58"/>
                  <a:gd name="T41" fmla="*/ 51 h 66"/>
                  <a:gd name="T42" fmla="*/ 24 w 58"/>
                  <a:gd name="T43" fmla="*/ 46 h 66"/>
                  <a:gd name="T44" fmla="*/ 14 w 58"/>
                  <a:gd name="T45" fmla="*/ 49 h 66"/>
                  <a:gd name="T46" fmla="*/ 12 w 58"/>
                  <a:gd name="T47" fmla="*/ 49 h 66"/>
                  <a:gd name="T48" fmla="*/ 3 w 58"/>
                  <a:gd name="T49" fmla="*/ 58 h 66"/>
                  <a:gd name="T50" fmla="*/ 0 w 58"/>
                  <a:gd name="T51" fmla="*/ 58 h 66"/>
                  <a:gd name="T52" fmla="*/ 4 w 58"/>
                  <a:gd name="T53" fmla="*/ 65 h 66"/>
                  <a:gd name="T54" fmla="*/ 10 w 58"/>
                  <a:gd name="T55" fmla="*/ 60 h 66"/>
                  <a:gd name="T56" fmla="*/ 23 w 58"/>
                  <a:gd name="T57" fmla="*/ 55 h 66"/>
                  <a:gd name="T58" fmla="*/ 28 w 58"/>
                  <a:gd name="T59" fmla="*/ 58 h 66"/>
                  <a:gd name="T60" fmla="*/ 31 w 58"/>
                  <a:gd name="T61" fmla="*/ 66 h 66"/>
                  <a:gd name="T62" fmla="*/ 37 w 58"/>
                  <a:gd name="T63" fmla="*/ 66 h 66"/>
                  <a:gd name="T64" fmla="*/ 35 w 58"/>
                  <a:gd name="T65" fmla="*/ 62 h 66"/>
                  <a:gd name="T66" fmla="*/ 37 w 58"/>
                  <a:gd name="T67" fmla="*/ 54 h 66"/>
                  <a:gd name="T68" fmla="*/ 39 w 58"/>
                  <a:gd name="T69" fmla="*/ 54 h 66"/>
                  <a:gd name="T70" fmla="*/ 41 w 58"/>
                  <a:gd name="T71" fmla="*/ 58 h 66"/>
                  <a:gd name="T72" fmla="*/ 45 w 58"/>
                  <a:gd name="T73" fmla="*/ 58 h 66"/>
                  <a:gd name="T74" fmla="*/ 45 w 58"/>
                  <a:gd name="T75" fmla="*/ 54 h 66"/>
                  <a:gd name="T76" fmla="*/ 48 w 58"/>
                  <a:gd name="T77" fmla="*/ 54 h 66"/>
                  <a:gd name="T78" fmla="*/ 51 w 58"/>
                  <a:gd name="T79" fmla="*/ 58 h 66"/>
                  <a:gd name="T80" fmla="*/ 52 w 58"/>
                  <a:gd name="T81"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8" h="66">
                    <a:moveTo>
                      <a:pt x="52" y="51"/>
                    </a:moveTo>
                    <a:cubicBezTo>
                      <a:pt x="53" y="51"/>
                      <a:pt x="54" y="51"/>
                      <a:pt x="54" y="49"/>
                    </a:cubicBezTo>
                    <a:cubicBezTo>
                      <a:pt x="55" y="51"/>
                      <a:pt x="56" y="54"/>
                      <a:pt x="58" y="54"/>
                    </a:cubicBezTo>
                    <a:cubicBezTo>
                      <a:pt x="58" y="45"/>
                      <a:pt x="58" y="45"/>
                      <a:pt x="58" y="45"/>
                    </a:cubicBezTo>
                    <a:cubicBezTo>
                      <a:pt x="55" y="44"/>
                      <a:pt x="53" y="31"/>
                      <a:pt x="53" y="29"/>
                    </a:cubicBezTo>
                    <a:cubicBezTo>
                      <a:pt x="52" y="29"/>
                      <a:pt x="50" y="28"/>
                      <a:pt x="49" y="27"/>
                    </a:cubicBezTo>
                    <a:cubicBezTo>
                      <a:pt x="51" y="26"/>
                      <a:pt x="52" y="24"/>
                      <a:pt x="53" y="24"/>
                    </a:cubicBezTo>
                    <a:cubicBezTo>
                      <a:pt x="53" y="22"/>
                      <a:pt x="53" y="22"/>
                      <a:pt x="53" y="22"/>
                    </a:cubicBezTo>
                    <a:cubicBezTo>
                      <a:pt x="51" y="20"/>
                      <a:pt x="52" y="13"/>
                      <a:pt x="49" y="11"/>
                    </a:cubicBezTo>
                    <a:cubicBezTo>
                      <a:pt x="45" y="7"/>
                      <a:pt x="41" y="6"/>
                      <a:pt x="38" y="0"/>
                    </a:cubicBezTo>
                    <a:cubicBezTo>
                      <a:pt x="36" y="1"/>
                      <a:pt x="34" y="4"/>
                      <a:pt x="34" y="7"/>
                    </a:cubicBezTo>
                    <a:cubicBezTo>
                      <a:pt x="34" y="14"/>
                      <a:pt x="37" y="18"/>
                      <a:pt x="41" y="25"/>
                    </a:cubicBezTo>
                    <a:cubicBezTo>
                      <a:pt x="41" y="27"/>
                      <a:pt x="41" y="29"/>
                      <a:pt x="41" y="29"/>
                    </a:cubicBezTo>
                    <a:cubicBezTo>
                      <a:pt x="38" y="29"/>
                      <a:pt x="36" y="28"/>
                      <a:pt x="33" y="27"/>
                    </a:cubicBezTo>
                    <a:cubicBezTo>
                      <a:pt x="35" y="28"/>
                      <a:pt x="36" y="30"/>
                      <a:pt x="38" y="32"/>
                    </a:cubicBezTo>
                    <a:cubicBezTo>
                      <a:pt x="36" y="35"/>
                      <a:pt x="33" y="34"/>
                      <a:pt x="30" y="37"/>
                    </a:cubicBezTo>
                    <a:cubicBezTo>
                      <a:pt x="29" y="36"/>
                      <a:pt x="28" y="35"/>
                      <a:pt x="28" y="34"/>
                    </a:cubicBezTo>
                    <a:cubicBezTo>
                      <a:pt x="28" y="39"/>
                      <a:pt x="28" y="37"/>
                      <a:pt x="28" y="42"/>
                    </a:cubicBezTo>
                    <a:cubicBezTo>
                      <a:pt x="28" y="43"/>
                      <a:pt x="26" y="44"/>
                      <a:pt x="26" y="45"/>
                    </a:cubicBezTo>
                    <a:cubicBezTo>
                      <a:pt x="26" y="46"/>
                      <a:pt x="27" y="47"/>
                      <a:pt x="28" y="48"/>
                    </a:cubicBezTo>
                    <a:cubicBezTo>
                      <a:pt x="27" y="48"/>
                      <a:pt x="26" y="50"/>
                      <a:pt x="24" y="51"/>
                    </a:cubicBezTo>
                    <a:cubicBezTo>
                      <a:pt x="24" y="49"/>
                      <a:pt x="24" y="48"/>
                      <a:pt x="24" y="46"/>
                    </a:cubicBezTo>
                    <a:cubicBezTo>
                      <a:pt x="20" y="47"/>
                      <a:pt x="17" y="49"/>
                      <a:pt x="14" y="49"/>
                    </a:cubicBezTo>
                    <a:cubicBezTo>
                      <a:pt x="13" y="49"/>
                      <a:pt x="12" y="49"/>
                      <a:pt x="12" y="49"/>
                    </a:cubicBezTo>
                    <a:cubicBezTo>
                      <a:pt x="8" y="49"/>
                      <a:pt x="8" y="57"/>
                      <a:pt x="3" y="58"/>
                    </a:cubicBezTo>
                    <a:cubicBezTo>
                      <a:pt x="2" y="58"/>
                      <a:pt x="0" y="57"/>
                      <a:pt x="0" y="58"/>
                    </a:cubicBezTo>
                    <a:cubicBezTo>
                      <a:pt x="0" y="61"/>
                      <a:pt x="1" y="65"/>
                      <a:pt x="4" y="65"/>
                    </a:cubicBezTo>
                    <a:cubicBezTo>
                      <a:pt x="7" y="65"/>
                      <a:pt x="9" y="64"/>
                      <a:pt x="10" y="60"/>
                    </a:cubicBezTo>
                    <a:cubicBezTo>
                      <a:pt x="14" y="60"/>
                      <a:pt x="20" y="57"/>
                      <a:pt x="23" y="55"/>
                    </a:cubicBezTo>
                    <a:cubicBezTo>
                      <a:pt x="24" y="57"/>
                      <a:pt x="24" y="58"/>
                      <a:pt x="28" y="58"/>
                    </a:cubicBezTo>
                    <a:cubicBezTo>
                      <a:pt x="28" y="61"/>
                      <a:pt x="29" y="66"/>
                      <a:pt x="31" y="66"/>
                    </a:cubicBezTo>
                    <a:cubicBezTo>
                      <a:pt x="32" y="66"/>
                      <a:pt x="34" y="66"/>
                      <a:pt x="37" y="66"/>
                    </a:cubicBezTo>
                    <a:cubicBezTo>
                      <a:pt x="36" y="65"/>
                      <a:pt x="35" y="63"/>
                      <a:pt x="35" y="62"/>
                    </a:cubicBezTo>
                    <a:cubicBezTo>
                      <a:pt x="35" y="59"/>
                      <a:pt x="37" y="58"/>
                      <a:pt x="37" y="54"/>
                    </a:cubicBezTo>
                    <a:cubicBezTo>
                      <a:pt x="39" y="54"/>
                      <a:pt x="39" y="54"/>
                      <a:pt x="39" y="54"/>
                    </a:cubicBezTo>
                    <a:cubicBezTo>
                      <a:pt x="39" y="56"/>
                      <a:pt x="40" y="57"/>
                      <a:pt x="41" y="58"/>
                    </a:cubicBezTo>
                    <a:cubicBezTo>
                      <a:pt x="45" y="58"/>
                      <a:pt x="45" y="58"/>
                      <a:pt x="45" y="58"/>
                    </a:cubicBezTo>
                    <a:cubicBezTo>
                      <a:pt x="44" y="57"/>
                      <a:pt x="45" y="55"/>
                      <a:pt x="45" y="54"/>
                    </a:cubicBezTo>
                    <a:cubicBezTo>
                      <a:pt x="45" y="54"/>
                      <a:pt x="46" y="54"/>
                      <a:pt x="48" y="54"/>
                    </a:cubicBezTo>
                    <a:cubicBezTo>
                      <a:pt x="49" y="54"/>
                      <a:pt x="50" y="57"/>
                      <a:pt x="51" y="58"/>
                    </a:cubicBezTo>
                    <a:cubicBezTo>
                      <a:pt x="52" y="55"/>
                      <a:pt x="52" y="56"/>
                      <a:pt x="52" y="5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9" name="Freeform 411"/>
              <p:cNvSpPr>
                <a:spLocks/>
              </p:cNvSpPr>
              <p:nvPr/>
            </p:nvSpPr>
            <p:spPr bwMode="auto">
              <a:xfrm>
                <a:off x="3913" y="1761"/>
                <a:ext cx="26" cy="14"/>
              </a:xfrm>
              <a:custGeom>
                <a:avLst/>
                <a:gdLst>
                  <a:gd name="T0" fmla="*/ 8 w 11"/>
                  <a:gd name="T1" fmla="*/ 6 h 6"/>
                  <a:gd name="T2" fmla="*/ 3 w 11"/>
                  <a:gd name="T3" fmla="*/ 6 h 6"/>
                  <a:gd name="T4" fmla="*/ 0 w 11"/>
                  <a:gd name="T5" fmla="*/ 3 h 6"/>
                  <a:gd name="T6" fmla="*/ 3 w 11"/>
                  <a:gd name="T7" fmla="*/ 0 h 6"/>
                  <a:gd name="T8" fmla="*/ 8 w 11"/>
                  <a:gd name="T9" fmla="*/ 0 h 6"/>
                  <a:gd name="T10" fmla="*/ 11 w 11"/>
                  <a:gd name="T11" fmla="*/ 3 h 6"/>
                  <a:gd name="T12" fmla="*/ 8 w 11"/>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 h="6">
                    <a:moveTo>
                      <a:pt x="8" y="6"/>
                    </a:moveTo>
                    <a:cubicBezTo>
                      <a:pt x="3" y="6"/>
                      <a:pt x="3" y="6"/>
                      <a:pt x="3" y="6"/>
                    </a:cubicBezTo>
                    <a:cubicBezTo>
                      <a:pt x="1" y="6"/>
                      <a:pt x="0" y="4"/>
                      <a:pt x="0" y="3"/>
                    </a:cubicBezTo>
                    <a:cubicBezTo>
                      <a:pt x="0" y="1"/>
                      <a:pt x="1" y="0"/>
                      <a:pt x="3" y="0"/>
                    </a:cubicBezTo>
                    <a:cubicBezTo>
                      <a:pt x="8" y="0"/>
                      <a:pt x="8" y="0"/>
                      <a:pt x="8" y="0"/>
                    </a:cubicBezTo>
                    <a:cubicBezTo>
                      <a:pt x="10" y="0"/>
                      <a:pt x="11" y="1"/>
                      <a:pt x="11" y="3"/>
                    </a:cubicBezTo>
                    <a:cubicBezTo>
                      <a:pt x="11" y="4"/>
                      <a:pt x="10" y="6"/>
                      <a:pt x="8"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0" name="Freeform 414"/>
              <p:cNvSpPr>
                <a:spLocks/>
              </p:cNvSpPr>
              <p:nvPr/>
            </p:nvSpPr>
            <p:spPr bwMode="auto">
              <a:xfrm>
                <a:off x="2219" y="2746"/>
                <a:ext cx="215" cy="217"/>
              </a:xfrm>
              <a:custGeom>
                <a:avLst/>
                <a:gdLst>
                  <a:gd name="T0" fmla="*/ 68 w 91"/>
                  <a:gd name="T1" fmla="*/ 55 h 92"/>
                  <a:gd name="T2" fmla="*/ 68 w 91"/>
                  <a:gd name="T3" fmla="*/ 37 h 92"/>
                  <a:gd name="T4" fmla="*/ 87 w 91"/>
                  <a:gd name="T5" fmla="*/ 42 h 92"/>
                  <a:gd name="T6" fmla="*/ 88 w 91"/>
                  <a:gd name="T7" fmla="*/ 35 h 92"/>
                  <a:gd name="T8" fmla="*/ 84 w 91"/>
                  <a:gd name="T9" fmla="*/ 28 h 92"/>
                  <a:gd name="T10" fmla="*/ 81 w 91"/>
                  <a:gd name="T11" fmla="*/ 22 h 92"/>
                  <a:gd name="T12" fmla="*/ 76 w 91"/>
                  <a:gd name="T13" fmla="*/ 15 h 92"/>
                  <a:gd name="T14" fmla="*/ 70 w 91"/>
                  <a:gd name="T15" fmla="*/ 13 h 92"/>
                  <a:gd name="T16" fmla="*/ 49 w 91"/>
                  <a:gd name="T17" fmla="*/ 40 h 92"/>
                  <a:gd name="T18" fmla="*/ 62 w 91"/>
                  <a:gd name="T19" fmla="*/ 8 h 92"/>
                  <a:gd name="T20" fmla="*/ 57 w 91"/>
                  <a:gd name="T21" fmla="*/ 4 h 92"/>
                  <a:gd name="T22" fmla="*/ 49 w 91"/>
                  <a:gd name="T23" fmla="*/ 3 h 92"/>
                  <a:gd name="T24" fmla="*/ 42 w 91"/>
                  <a:gd name="T25" fmla="*/ 3 h 92"/>
                  <a:gd name="T26" fmla="*/ 34 w 91"/>
                  <a:gd name="T27" fmla="*/ 4 h 92"/>
                  <a:gd name="T28" fmla="*/ 29 w 91"/>
                  <a:gd name="T29" fmla="*/ 8 h 92"/>
                  <a:gd name="T30" fmla="*/ 42 w 91"/>
                  <a:gd name="T31" fmla="*/ 40 h 92"/>
                  <a:gd name="T32" fmla="*/ 21 w 91"/>
                  <a:gd name="T33" fmla="*/ 13 h 92"/>
                  <a:gd name="T34" fmla="*/ 15 w 91"/>
                  <a:gd name="T35" fmla="*/ 15 h 92"/>
                  <a:gd name="T36" fmla="*/ 10 w 91"/>
                  <a:gd name="T37" fmla="*/ 22 h 92"/>
                  <a:gd name="T38" fmla="*/ 7 w 91"/>
                  <a:gd name="T39" fmla="*/ 28 h 92"/>
                  <a:gd name="T40" fmla="*/ 3 w 91"/>
                  <a:gd name="T41" fmla="*/ 35 h 92"/>
                  <a:gd name="T42" fmla="*/ 4 w 91"/>
                  <a:gd name="T43" fmla="*/ 42 h 92"/>
                  <a:gd name="T44" fmla="*/ 23 w 91"/>
                  <a:gd name="T45" fmla="*/ 37 h 92"/>
                  <a:gd name="T46" fmla="*/ 23 w 91"/>
                  <a:gd name="T47" fmla="*/ 55 h 92"/>
                  <a:gd name="T48" fmla="*/ 0 w 91"/>
                  <a:gd name="T49" fmla="*/ 53 h 92"/>
                  <a:gd name="T50" fmla="*/ 14 w 91"/>
                  <a:gd name="T51" fmla="*/ 60 h 92"/>
                  <a:gd name="T52" fmla="*/ 6 w 91"/>
                  <a:gd name="T53" fmla="*/ 69 h 92"/>
                  <a:gd name="T54" fmla="*/ 10 w 91"/>
                  <a:gd name="T55" fmla="*/ 70 h 92"/>
                  <a:gd name="T56" fmla="*/ 15 w 91"/>
                  <a:gd name="T57" fmla="*/ 78 h 92"/>
                  <a:gd name="T58" fmla="*/ 18 w 91"/>
                  <a:gd name="T59" fmla="*/ 82 h 92"/>
                  <a:gd name="T60" fmla="*/ 26 w 91"/>
                  <a:gd name="T61" fmla="*/ 61 h 92"/>
                  <a:gd name="T62" fmla="*/ 42 w 91"/>
                  <a:gd name="T63" fmla="*/ 71 h 92"/>
                  <a:gd name="T64" fmla="*/ 29 w 91"/>
                  <a:gd name="T65" fmla="*/ 88 h 92"/>
                  <a:gd name="T66" fmla="*/ 34 w 91"/>
                  <a:gd name="T67" fmla="*/ 88 h 92"/>
                  <a:gd name="T68" fmla="*/ 42 w 91"/>
                  <a:gd name="T69" fmla="*/ 89 h 92"/>
                  <a:gd name="T70" fmla="*/ 49 w 91"/>
                  <a:gd name="T71" fmla="*/ 89 h 92"/>
                  <a:gd name="T72" fmla="*/ 57 w 91"/>
                  <a:gd name="T73" fmla="*/ 88 h 92"/>
                  <a:gd name="T74" fmla="*/ 62 w 91"/>
                  <a:gd name="T75" fmla="*/ 88 h 92"/>
                  <a:gd name="T76" fmla="*/ 49 w 91"/>
                  <a:gd name="T77" fmla="*/ 71 h 92"/>
                  <a:gd name="T78" fmla="*/ 65 w 91"/>
                  <a:gd name="T79" fmla="*/ 61 h 92"/>
                  <a:gd name="T80" fmla="*/ 73 w 91"/>
                  <a:gd name="T81" fmla="*/ 82 h 92"/>
                  <a:gd name="T82" fmla="*/ 76 w 91"/>
                  <a:gd name="T83" fmla="*/ 78 h 92"/>
                  <a:gd name="T84" fmla="*/ 81 w 91"/>
                  <a:gd name="T85" fmla="*/ 70 h 92"/>
                  <a:gd name="T86" fmla="*/ 85 w 91"/>
                  <a:gd name="T87" fmla="*/ 69 h 92"/>
                  <a:gd name="T88" fmla="*/ 76 w 91"/>
                  <a:gd name="T89" fmla="*/ 60 h 92"/>
                  <a:gd name="T90" fmla="*/ 90 w 91"/>
                  <a:gd name="T91" fmla="*/ 5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92">
                    <a:moveTo>
                      <a:pt x="86" y="51"/>
                    </a:moveTo>
                    <a:cubicBezTo>
                      <a:pt x="68" y="55"/>
                      <a:pt x="68" y="55"/>
                      <a:pt x="68" y="55"/>
                    </a:cubicBezTo>
                    <a:cubicBezTo>
                      <a:pt x="52" y="46"/>
                      <a:pt x="52" y="46"/>
                      <a:pt x="52" y="46"/>
                    </a:cubicBezTo>
                    <a:cubicBezTo>
                      <a:pt x="68" y="37"/>
                      <a:pt x="68" y="37"/>
                      <a:pt x="68" y="37"/>
                    </a:cubicBezTo>
                    <a:cubicBezTo>
                      <a:pt x="86" y="42"/>
                      <a:pt x="86" y="42"/>
                      <a:pt x="86" y="42"/>
                    </a:cubicBezTo>
                    <a:cubicBezTo>
                      <a:pt x="87" y="42"/>
                      <a:pt x="87" y="42"/>
                      <a:pt x="87" y="42"/>
                    </a:cubicBezTo>
                    <a:cubicBezTo>
                      <a:pt x="89" y="42"/>
                      <a:pt x="90" y="41"/>
                      <a:pt x="90" y="39"/>
                    </a:cubicBezTo>
                    <a:cubicBezTo>
                      <a:pt x="91" y="37"/>
                      <a:pt x="90" y="36"/>
                      <a:pt x="88" y="35"/>
                    </a:cubicBezTo>
                    <a:cubicBezTo>
                      <a:pt x="76" y="32"/>
                      <a:pt x="76" y="32"/>
                      <a:pt x="76" y="32"/>
                    </a:cubicBezTo>
                    <a:cubicBezTo>
                      <a:pt x="84" y="28"/>
                      <a:pt x="84" y="28"/>
                      <a:pt x="84" y="28"/>
                    </a:cubicBezTo>
                    <a:cubicBezTo>
                      <a:pt x="86" y="27"/>
                      <a:pt x="86" y="25"/>
                      <a:pt x="85" y="23"/>
                    </a:cubicBezTo>
                    <a:cubicBezTo>
                      <a:pt x="84" y="21"/>
                      <a:pt x="82" y="21"/>
                      <a:pt x="81" y="22"/>
                    </a:cubicBezTo>
                    <a:cubicBezTo>
                      <a:pt x="73" y="26"/>
                      <a:pt x="73" y="26"/>
                      <a:pt x="73" y="26"/>
                    </a:cubicBezTo>
                    <a:cubicBezTo>
                      <a:pt x="76" y="15"/>
                      <a:pt x="76" y="15"/>
                      <a:pt x="76" y="15"/>
                    </a:cubicBezTo>
                    <a:cubicBezTo>
                      <a:pt x="77" y="13"/>
                      <a:pt x="76" y="11"/>
                      <a:pt x="74" y="11"/>
                    </a:cubicBezTo>
                    <a:cubicBezTo>
                      <a:pt x="72" y="10"/>
                      <a:pt x="70" y="11"/>
                      <a:pt x="70" y="13"/>
                    </a:cubicBezTo>
                    <a:cubicBezTo>
                      <a:pt x="65" y="31"/>
                      <a:pt x="65" y="31"/>
                      <a:pt x="65" y="31"/>
                    </a:cubicBezTo>
                    <a:cubicBezTo>
                      <a:pt x="49" y="40"/>
                      <a:pt x="49" y="40"/>
                      <a:pt x="49" y="40"/>
                    </a:cubicBezTo>
                    <a:cubicBezTo>
                      <a:pt x="49" y="22"/>
                      <a:pt x="49" y="22"/>
                      <a:pt x="49" y="22"/>
                    </a:cubicBezTo>
                    <a:cubicBezTo>
                      <a:pt x="62" y="8"/>
                      <a:pt x="62" y="8"/>
                      <a:pt x="62" y="8"/>
                    </a:cubicBezTo>
                    <a:cubicBezTo>
                      <a:pt x="63" y="7"/>
                      <a:pt x="63" y="5"/>
                      <a:pt x="62" y="4"/>
                    </a:cubicBezTo>
                    <a:cubicBezTo>
                      <a:pt x="61" y="2"/>
                      <a:pt x="58" y="2"/>
                      <a:pt x="57" y="4"/>
                    </a:cubicBezTo>
                    <a:cubicBezTo>
                      <a:pt x="49" y="12"/>
                      <a:pt x="49" y="12"/>
                      <a:pt x="49" y="12"/>
                    </a:cubicBezTo>
                    <a:cubicBezTo>
                      <a:pt x="49" y="3"/>
                      <a:pt x="49" y="3"/>
                      <a:pt x="49" y="3"/>
                    </a:cubicBezTo>
                    <a:cubicBezTo>
                      <a:pt x="49" y="2"/>
                      <a:pt x="47" y="0"/>
                      <a:pt x="45" y="0"/>
                    </a:cubicBezTo>
                    <a:cubicBezTo>
                      <a:pt x="44" y="0"/>
                      <a:pt x="42" y="2"/>
                      <a:pt x="42" y="3"/>
                    </a:cubicBezTo>
                    <a:cubicBezTo>
                      <a:pt x="42" y="12"/>
                      <a:pt x="42" y="12"/>
                      <a:pt x="42" y="12"/>
                    </a:cubicBezTo>
                    <a:cubicBezTo>
                      <a:pt x="34" y="4"/>
                      <a:pt x="34" y="4"/>
                      <a:pt x="34" y="4"/>
                    </a:cubicBezTo>
                    <a:cubicBezTo>
                      <a:pt x="32" y="2"/>
                      <a:pt x="30" y="2"/>
                      <a:pt x="29" y="4"/>
                    </a:cubicBezTo>
                    <a:cubicBezTo>
                      <a:pt x="28" y="5"/>
                      <a:pt x="28" y="7"/>
                      <a:pt x="29" y="8"/>
                    </a:cubicBezTo>
                    <a:cubicBezTo>
                      <a:pt x="42" y="22"/>
                      <a:pt x="42" y="22"/>
                      <a:pt x="42" y="22"/>
                    </a:cubicBezTo>
                    <a:cubicBezTo>
                      <a:pt x="42" y="40"/>
                      <a:pt x="42" y="40"/>
                      <a:pt x="42" y="40"/>
                    </a:cubicBezTo>
                    <a:cubicBezTo>
                      <a:pt x="26" y="31"/>
                      <a:pt x="26" y="31"/>
                      <a:pt x="26" y="31"/>
                    </a:cubicBezTo>
                    <a:cubicBezTo>
                      <a:pt x="21" y="13"/>
                      <a:pt x="21" y="13"/>
                      <a:pt x="21" y="13"/>
                    </a:cubicBezTo>
                    <a:cubicBezTo>
                      <a:pt x="21" y="11"/>
                      <a:pt x="19" y="10"/>
                      <a:pt x="17" y="11"/>
                    </a:cubicBezTo>
                    <a:cubicBezTo>
                      <a:pt x="15" y="11"/>
                      <a:pt x="14" y="13"/>
                      <a:pt x="15" y="15"/>
                    </a:cubicBezTo>
                    <a:cubicBezTo>
                      <a:pt x="18" y="26"/>
                      <a:pt x="18" y="26"/>
                      <a:pt x="18" y="26"/>
                    </a:cubicBezTo>
                    <a:cubicBezTo>
                      <a:pt x="10" y="22"/>
                      <a:pt x="10" y="22"/>
                      <a:pt x="10" y="22"/>
                    </a:cubicBezTo>
                    <a:cubicBezTo>
                      <a:pt x="9" y="21"/>
                      <a:pt x="6" y="21"/>
                      <a:pt x="6" y="23"/>
                    </a:cubicBezTo>
                    <a:cubicBezTo>
                      <a:pt x="5" y="25"/>
                      <a:pt x="5" y="27"/>
                      <a:pt x="7" y="28"/>
                    </a:cubicBezTo>
                    <a:cubicBezTo>
                      <a:pt x="14" y="32"/>
                      <a:pt x="14" y="32"/>
                      <a:pt x="14" y="32"/>
                    </a:cubicBezTo>
                    <a:cubicBezTo>
                      <a:pt x="3" y="35"/>
                      <a:pt x="3" y="35"/>
                      <a:pt x="3" y="35"/>
                    </a:cubicBezTo>
                    <a:cubicBezTo>
                      <a:pt x="1" y="36"/>
                      <a:pt x="0" y="37"/>
                      <a:pt x="0" y="39"/>
                    </a:cubicBezTo>
                    <a:cubicBezTo>
                      <a:pt x="1" y="41"/>
                      <a:pt x="2" y="42"/>
                      <a:pt x="4" y="42"/>
                    </a:cubicBezTo>
                    <a:cubicBezTo>
                      <a:pt x="4" y="42"/>
                      <a:pt x="4" y="42"/>
                      <a:pt x="5" y="42"/>
                    </a:cubicBezTo>
                    <a:cubicBezTo>
                      <a:pt x="23" y="37"/>
                      <a:pt x="23" y="37"/>
                      <a:pt x="23" y="37"/>
                    </a:cubicBezTo>
                    <a:cubicBezTo>
                      <a:pt x="39" y="46"/>
                      <a:pt x="39" y="46"/>
                      <a:pt x="39" y="46"/>
                    </a:cubicBezTo>
                    <a:cubicBezTo>
                      <a:pt x="23" y="55"/>
                      <a:pt x="23" y="55"/>
                      <a:pt x="23" y="55"/>
                    </a:cubicBezTo>
                    <a:cubicBezTo>
                      <a:pt x="5" y="51"/>
                      <a:pt x="5" y="51"/>
                      <a:pt x="5" y="51"/>
                    </a:cubicBezTo>
                    <a:cubicBezTo>
                      <a:pt x="3" y="50"/>
                      <a:pt x="1" y="51"/>
                      <a:pt x="0" y="53"/>
                    </a:cubicBezTo>
                    <a:cubicBezTo>
                      <a:pt x="0" y="55"/>
                      <a:pt x="1" y="57"/>
                      <a:pt x="3" y="57"/>
                    </a:cubicBezTo>
                    <a:cubicBezTo>
                      <a:pt x="14" y="60"/>
                      <a:pt x="14" y="60"/>
                      <a:pt x="14" y="60"/>
                    </a:cubicBezTo>
                    <a:cubicBezTo>
                      <a:pt x="7" y="65"/>
                      <a:pt x="7" y="65"/>
                      <a:pt x="7" y="65"/>
                    </a:cubicBezTo>
                    <a:cubicBezTo>
                      <a:pt x="5" y="65"/>
                      <a:pt x="5" y="68"/>
                      <a:pt x="6" y="69"/>
                    </a:cubicBezTo>
                    <a:cubicBezTo>
                      <a:pt x="6" y="70"/>
                      <a:pt x="7" y="71"/>
                      <a:pt x="8" y="71"/>
                    </a:cubicBezTo>
                    <a:cubicBezTo>
                      <a:pt x="9" y="71"/>
                      <a:pt x="10" y="71"/>
                      <a:pt x="10" y="70"/>
                    </a:cubicBezTo>
                    <a:cubicBezTo>
                      <a:pt x="18" y="66"/>
                      <a:pt x="18" y="66"/>
                      <a:pt x="18" y="66"/>
                    </a:cubicBezTo>
                    <a:cubicBezTo>
                      <a:pt x="15" y="78"/>
                      <a:pt x="15" y="78"/>
                      <a:pt x="15" y="78"/>
                    </a:cubicBezTo>
                    <a:cubicBezTo>
                      <a:pt x="14" y="79"/>
                      <a:pt x="15" y="81"/>
                      <a:pt x="17" y="82"/>
                    </a:cubicBezTo>
                    <a:cubicBezTo>
                      <a:pt x="17" y="82"/>
                      <a:pt x="18" y="82"/>
                      <a:pt x="18" y="82"/>
                    </a:cubicBezTo>
                    <a:cubicBezTo>
                      <a:pt x="19" y="82"/>
                      <a:pt x="21" y="81"/>
                      <a:pt x="21" y="79"/>
                    </a:cubicBezTo>
                    <a:cubicBezTo>
                      <a:pt x="26" y="61"/>
                      <a:pt x="26" y="61"/>
                      <a:pt x="26" y="61"/>
                    </a:cubicBezTo>
                    <a:cubicBezTo>
                      <a:pt x="42" y="52"/>
                      <a:pt x="42" y="52"/>
                      <a:pt x="42" y="52"/>
                    </a:cubicBezTo>
                    <a:cubicBezTo>
                      <a:pt x="42" y="71"/>
                      <a:pt x="42" y="71"/>
                      <a:pt x="42" y="71"/>
                    </a:cubicBezTo>
                    <a:cubicBezTo>
                      <a:pt x="29" y="84"/>
                      <a:pt x="29" y="84"/>
                      <a:pt x="29" y="84"/>
                    </a:cubicBezTo>
                    <a:cubicBezTo>
                      <a:pt x="28" y="85"/>
                      <a:pt x="28" y="87"/>
                      <a:pt x="29" y="88"/>
                    </a:cubicBezTo>
                    <a:cubicBezTo>
                      <a:pt x="30" y="89"/>
                      <a:pt x="30" y="89"/>
                      <a:pt x="31" y="89"/>
                    </a:cubicBezTo>
                    <a:cubicBezTo>
                      <a:pt x="32" y="89"/>
                      <a:pt x="33" y="89"/>
                      <a:pt x="34" y="88"/>
                    </a:cubicBezTo>
                    <a:cubicBezTo>
                      <a:pt x="42" y="80"/>
                      <a:pt x="42" y="80"/>
                      <a:pt x="42" y="80"/>
                    </a:cubicBezTo>
                    <a:cubicBezTo>
                      <a:pt x="42" y="89"/>
                      <a:pt x="42" y="89"/>
                      <a:pt x="42" y="89"/>
                    </a:cubicBezTo>
                    <a:cubicBezTo>
                      <a:pt x="42" y="91"/>
                      <a:pt x="44" y="92"/>
                      <a:pt x="45" y="92"/>
                    </a:cubicBezTo>
                    <a:cubicBezTo>
                      <a:pt x="47" y="92"/>
                      <a:pt x="49" y="91"/>
                      <a:pt x="49" y="89"/>
                    </a:cubicBezTo>
                    <a:cubicBezTo>
                      <a:pt x="49" y="80"/>
                      <a:pt x="49" y="80"/>
                      <a:pt x="49" y="80"/>
                    </a:cubicBezTo>
                    <a:cubicBezTo>
                      <a:pt x="57" y="88"/>
                      <a:pt x="57" y="88"/>
                      <a:pt x="57" y="88"/>
                    </a:cubicBezTo>
                    <a:cubicBezTo>
                      <a:pt x="58" y="89"/>
                      <a:pt x="59" y="89"/>
                      <a:pt x="60" y="89"/>
                    </a:cubicBezTo>
                    <a:cubicBezTo>
                      <a:pt x="60" y="89"/>
                      <a:pt x="61" y="89"/>
                      <a:pt x="62" y="88"/>
                    </a:cubicBezTo>
                    <a:cubicBezTo>
                      <a:pt x="63" y="87"/>
                      <a:pt x="63" y="85"/>
                      <a:pt x="62" y="84"/>
                    </a:cubicBezTo>
                    <a:cubicBezTo>
                      <a:pt x="49" y="71"/>
                      <a:pt x="49" y="71"/>
                      <a:pt x="49" y="71"/>
                    </a:cubicBezTo>
                    <a:cubicBezTo>
                      <a:pt x="49" y="52"/>
                      <a:pt x="49" y="52"/>
                      <a:pt x="49" y="52"/>
                    </a:cubicBezTo>
                    <a:cubicBezTo>
                      <a:pt x="65" y="61"/>
                      <a:pt x="65" y="61"/>
                      <a:pt x="65" y="61"/>
                    </a:cubicBezTo>
                    <a:cubicBezTo>
                      <a:pt x="70" y="79"/>
                      <a:pt x="70" y="79"/>
                      <a:pt x="70" y="79"/>
                    </a:cubicBezTo>
                    <a:cubicBezTo>
                      <a:pt x="70" y="81"/>
                      <a:pt x="72" y="82"/>
                      <a:pt x="73" y="82"/>
                    </a:cubicBezTo>
                    <a:cubicBezTo>
                      <a:pt x="73" y="82"/>
                      <a:pt x="74" y="82"/>
                      <a:pt x="74" y="82"/>
                    </a:cubicBezTo>
                    <a:cubicBezTo>
                      <a:pt x="76" y="81"/>
                      <a:pt x="77" y="79"/>
                      <a:pt x="76" y="78"/>
                    </a:cubicBezTo>
                    <a:cubicBezTo>
                      <a:pt x="73" y="66"/>
                      <a:pt x="73" y="66"/>
                      <a:pt x="73" y="66"/>
                    </a:cubicBezTo>
                    <a:cubicBezTo>
                      <a:pt x="81" y="70"/>
                      <a:pt x="81" y="70"/>
                      <a:pt x="81" y="70"/>
                    </a:cubicBezTo>
                    <a:cubicBezTo>
                      <a:pt x="81" y="71"/>
                      <a:pt x="82" y="71"/>
                      <a:pt x="82" y="71"/>
                    </a:cubicBezTo>
                    <a:cubicBezTo>
                      <a:pt x="84" y="71"/>
                      <a:pt x="85" y="70"/>
                      <a:pt x="85" y="69"/>
                    </a:cubicBezTo>
                    <a:cubicBezTo>
                      <a:pt x="86" y="68"/>
                      <a:pt x="86" y="65"/>
                      <a:pt x="84" y="65"/>
                    </a:cubicBezTo>
                    <a:cubicBezTo>
                      <a:pt x="76" y="60"/>
                      <a:pt x="76" y="60"/>
                      <a:pt x="76" y="60"/>
                    </a:cubicBezTo>
                    <a:cubicBezTo>
                      <a:pt x="88" y="57"/>
                      <a:pt x="88" y="57"/>
                      <a:pt x="88" y="57"/>
                    </a:cubicBezTo>
                    <a:cubicBezTo>
                      <a:pt x="90" y="57"/>
                      <a:pt x="91" y="55"/>
                      <a:pt x="90" y="53"/>
                    </a:cubicBezTo>
                    <a:cubicBezTo>
                      <a:pt x="90" y="51"/>
                      <a:pt x="88" y="50"/>
                      <a:pt x="86" y="5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1" name="Freeform 427"/>
              <p:cNvSpPr>
                <a:spLocks/>
              </p:cNvSpPr>
              <p:nvPr/>
            </p:nvSpPr>
            <p:spPr bwMode="auto">
              <a:xfrm>
                <a:off x="2373" y="1860"/>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1"/>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2" name="Freeform 428"/>
              <p:cNvSpPr>
                <a:spLocks/>
              </p:cNvSpPr>
              <p:nvPr/>
            </p:nvSpPr>
            <p:spPr bwMode="auto">
              <a:xfrm>
                <a:off x="2384" y="1839"/>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3" name="Freeform 429"/>
              <p:cNvSpPr>
                <a:spLocks/>
              </p:cNvSpPr>
              <p:nvPr/>
            </p:nvSpPr>
            <p:spPr bwMode="auto">
              <a:xfrm>
                <a:off x="2396" y="1817"/>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4" name="Freeform 431"/>
              <p:cNvSpPr>
                <a:spLocks/>
              </p:cNvSpPr>
              <p:nvPr/>
            </p:nvSpPr>
            <p:spPr bwMode="auto">
              <a:xfrm>
                <a:off x="2418" y="1860"/>
                <a:ext cx="18"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1"/>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5" name="Freeform 432"/>
              <p:cNvSpPr>
                <a:spLocks/>
              </p:cNvSpPr>
              <p:nvPr/>
            </p:nvSpPr>
            <p:spPr bwMode="auto">
              <a:xfrm>
                <a:off x="2429" y="1839"/>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7" y="7"/>
                      <a:pt x="4" y="8"/>
                      <a:pt x="3" y="7"/>
                    </a:cubicBezTo>
                    <a:cubicBezTo>
                      <a:pt x="1" y="6"/>
                      <a:pt x="0" y="4"/>
                      <a:pt x="1" y="2"/>
                    </a:cubicBezTo>
                    <a:cubicBezTo>
                      <a:pt x="2" y="0"/>
                      <a:pt x="5"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6" name="Freeform 433"/>
              <p:cNvSpPr>
                <a:spLocks/>
              </p:cNvSpPr>
              <p:nvPr/>
            </p:nvSpPr>
            <p:spPr bwMode="auto">
              <a:xfrm>
                <a:off x="2444" y="1817"/>
                <a:ext cx="18" cy="19"/>
              </a:xfrm>
              <a:custGeom>
                <a:avLst/>
                <a:gdLst>
                  <a:gd name="T0" fmla="*/ 7 w 8"/>
                  <a:gd name="T1" fmla="*/ 6 h 8"/>
                  <a:gd name="T2" fmla="*/ 2 w 8"/>
                  <a:gd name="T3" fmla="*/ 7 h 8"/>
                  <a:gd name="T4" fmla="*/ 1 w 8"/>
                  <a:gd name="T5" fmla="*/ 2 h 8"/>
                  <a:gd name="T6" fmla="*/ 5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5"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7" name="Freeform 434"/>
              <p:cNvSpPr>
                <a:spLocks/>
              </p:cNvSpPr>
              <p:nvPr/>
            </p:nvSpPr>
            <p:spPr bwMode="auto">
              <a:xfrm>
                <a:off x="2500" y="1796"/>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8" name="Freeform 437"/>
              <p:cNvSpPr>
                <a:spLocks/>
              </p:cNvSpPr>
              <p:nvPr/>
            </p:nvSpPr>
            <p:spPr bwMode="auto">
              <a:xfrm>
                <a:off x="2488" y="1817"/>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9" name="Freeform 442"/>
              <p:cNvSpPr>
                <a:spLocks noEditPoints="1"/>
              </p:cNvSpPr>
              <p:nvPr/>
            </p:nvSpPr>
            <p:spPr bwMode="auto">
              <a:xfrm>
                <a:off x="1825" y="1073"/>
                <a:ext cx="82" cy="83"/>
              </a:xfrm>
              <a:custGeom>
                <a:avLst/>
                <a:gdLst>
                  <a:gd name="T0" fmla="*/ 17 w 35"/>
                  <a:gd name="T1" fmla="*/ 0 h 35"/>
                  <a:gd name="T2" fmla="*/ 35 w 35"/>
                  <a:gd name="T3" fmla="*/ 18 h 35"/>
                  <a:gd name="T4" fmla="*/ 17 w 35"/>
                  <a:gd name="T5" fmla="*/ 35 h 35"/>
                  <a:gd name="T6" fmla="*/ 0 w 35"/>
                  <a:gd name="T7" fmla="*/ 18 h 35"/>
                  <a:gd name="T8" fmla="*/ 17 w 35"/>
                  <a:gd name="T9" fmla="*/ 0 h 35"/>
                  <a:gd name="T10" fmla="*/ 17 w 35"/>
                  <a:gd name="T11" fmla="*/ 29 h 35"/>
                  <a:gd name="T12" fmla="*/ 28 w 35"/>
                  <a:gd name="T13" fmla="*/ 18 h 35"/>
                  <a:gd name="T14" fmla="*/ 17 w 35"/>
                  <a:gd name="T15" fmla="*/ 7 h 35"/>
                  <a:gd name="T16" fmla="*/ 7 w 35"/>
                  <a:gd name="T17" fmla="*/ 18 h 35"/>
                  <a:gd name="T18" fmla="*/ 17 w 35"/>
                  <a:gd name="T19"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5">
                    <a:moveTo>
                      <a:pt x="17" y="0"/>
                    </a:moveTo>
                    <a:cubicBezTo>
                      <a:pt x="27" y="0"/>
                      <a:pt x="35" y="8"/>
                      <a:pt x="35" y="18"/>
                    </a:cubicBezTo>
                    <a:cubicBezTo>
                      <a:pt x="35" y="28"/>
                      <a:pt x="27" y="35"/>
                      <a:pt x="17" y="35"/>
                    </a:cubicBezTo>
                    <a:cubicBezTo>
                      <a:pt x="8" y="35"/>
                      <a:pt x="0" y="28"/>
                      <a:pt x="0" y="18"/>
                    </a:cubicBezTo>
                    <a:cubicBezTo>
                      <a:pt x="0" y="8"/>
                      <a:pt x="8" y="0"/>
                      <a:pt x="17" y="0"/>
                    </a:cubicBezTo>
                    <a:close/>
                    <a:moveTo>
                      <a:pt x="17" y="29"/>
                    </a:moveTo>
                    <a:cubicBezTo>
                      <a:pt x="23" y="29"/>
                      <a:pt x="28" y="24"/>
                      <a:pt x="28" y="18"/>
                    </a:cubicBezTo>
                    <a:cubicBezTo>
                      <a:pt x="28" y="12"/>
                      <a:pt x="23" y="7"/>
                      <a:pt x="17" y="7"/>
                    </a:cubicBezTo>
                    <a:cubicBezTo>
                      <a:pt x="11" y="7"/>
                      <a:pt x="7" y="12"/>
                      <a:pt x="7" y="18"/>
                    </a:cubicBezTo>
                    <a:cubicBezTo>
                      <a:pt x="7" y="24"/>
                      <a:pt x="11" y="29"/>
                      <a:pt x="17"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0" name="Freeform 443"/>
              <p:cNvSpPr>
                <a:spLocks/>
              </p:cNvSpPr>
              <p:nvPr/>
            </p:nvSpPr>
            <p:spPr bwMode="auto">
              <a:xfrm>
                <a:off x="1858" y="1014"/>
                <a:ext cx="16" cy="50"/>
              </a:xfrm>
              <a:custGeom>
                <a:avLst/>
                <a:gdLst>
                  <a:gd name="T0" fmla="*/ 7 w 7"/>
                  <a:gd name="T1" fmla="*/ 17 h 21"/>
                  <a:gd name="T2" fmla="*/ 3 w 7"/>
                  <a:gd name="T3" fmla="*/ 21 h 21"/>
                  <a:gd name="T4" fmla="*/ 3 w 7"/>
                  <a:gd name="T5" fmla="*/ 21 h 21"/>
                  <a:gd name="T6" fmla="*/ 0 w 7"/>
                  <a:gd name="T7" fmla="*/ 17 h 21"/>
                  <a:gd name="T8" fmla="*/ 0 w 7"/>
                  <a:gd name="T9" fmla="*/ 4 h 21"/>
                  <a:gd name="T10" fmla="*/ 3 w 7"/>
                  <a:gd name="T11" fmla="*/ 0 h 21"/>
                  <a:gd name="T12" fmla="*/ 3 w 7"/>
                  <a:gd name="T13" fmla="*/ 0 h 21"/>
                  <a:gd name="T14" fmla="*/ 7 w 7"/>
                  <a:gd name="T15" fmla="*/ 4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4"/>
                      <a:pt x="0" y="4"/>
                      <a:pt x="0" y="4"/>
                    </a:cubicBezTo>
                    <a:cubicBezTo>
                      <a:pt x="0" y="1"/>
                      <a:pt x="1" y="0"/>
                      <a:pt x="3" y="0"/>
                    </a:cubicBezTo>
                    <a:cubicBezTo>
                      <a:pt x="3" y="0"/>
                      <a:pt x="3" y="0"/>
                      <a:pt x="3" y="0"/>
                    </a:cubicBezTo>
                    <a:cubicBezTo>
                      <a:pt x="5" y="0"/>
                      <a:pt x="7" y="1"/>
                      <a:pt x="7" y="4"/>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1" name="Freeform 444"/>
              <p:cNvSpPr>
                <a:spLocks/>
              </p:cNvSpPr>
              <p:nvPr/>
            </p:nvSpPr>
            <p:spPr bwMode="auto">
              <a:xfrm>
                <a:off x="1858" y="1168"/>
                <a:ext cx="16" cy="49"/>
              </a:xfrm>
              <a:custGeom>
                <a:avLst/>
                <a:gdLst>
                  <a:gd name="T0" fmla="*/ 7 w 7"/>
                  <a:gd name="T1" fmla="*/ 17 h 21"/>
                  <a:gd name="T2" fmla="*/ 3 w 7"/>
                  <a:gd name="T3" fmla="*/ 21 h 21"/>
                  <a:gd name="T4" fmla="*/ 3 w 7"/>
                  <a:gd name="T5" fmla="*/ 21 h 21"/>
                  <a:gd name="T6" fmla="*/ 0 w 7"/>
                  <a:gd name="T7" fmla="*/ 17 h 21"/>
                  <a:gd name="T8" fmla="*/ 0 w 7"/>
                  <a:gd name="T9" fmla="*/ 3 h 21"/>
                  <a:gd name="T10" fmla="*/ 3 w 7"/>
                  <a:gd name="T11" fmla="*/ 0 h 21"/>
                  <a:gd name="T12" fmla="*/ 3 w 7"/>
                  <a:gd name="T13" fmla="*/ 0 h 21"/>
                  <a:gd name="T14" fmla="*/ 7 w 7"/>
                  <a:gd name="T15" fmla="*/ 3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3"/>
                      <a:pt x="0" y="3"/>
                      <a:pt x="0" y="3"/>
                    </a:cubicBezTo>
                    <a:cubicBezTo>
                      <a:pt x="0" y="1"/>
                      <a:pt x="1" y="0"/>
                      <a:pt x="3" y="0"/>
                    </a:cubicBezTo>
                    <a:cubicBezTo>
                      <a:pt x="3" y="0"/>
                      <a:pt x="3" y="0"/>
                      <a:pt x="3" y="0"/>
                    </a:cubicBezTo>
                    <a:cubicBezTo>
                      <a:pt x="5" y="0"/>
                      <a:pt x="7" y="1"/>
                      <a:pt x="7" y="3"/>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2" name="Freeform 445"/>
              <p:cNvSpPr>
                <a:spLocks/>
              </p:cNvSpPr>
              <p:nvPr/>
            </p:nvSpPr>
            <p:spPr bwMode="auto">
              <a:xfrm>
                <a:off x="1898" y="1040"/>
                <a:ext cx="42" cy="43"/>
              </a:xfrm>
              <a:custGeom>
                <a:avLst/>
                <a:gdLst>
                  <a:gd name="T0" fmla="*/ 7 w 18"/>
                  <a:gd name="T1" fmla="*/ 16 h 18"/>
                  <a:gd name="T2" fmla="*/ 2 w 18"/>
                  <a:gd name="T3" fmla="*/ 16 h 18"/>
                  <a:gd name="T4" fmla="*/ 2 w 18"/>
                  <a:gd name="T5" fmla="*/ 16 h 18"/>
                  <a:gd name="T6" fmla="*/ 2 w 18"/>
                  <a:gd name="T7" fmla="*/ 11 h 18"/>
                  <a:gd name="T8" fmla="*/ 11 w 18"/>
                  <a:gd name="T9" fmla="*/ 1 h 18"/>
                  <a:gd name="T10" fmla="*/ 17 w 18"/>
                  <a:gd name="T11" fmla="*/ 1 h 18"/>
                  <a:gd name="T12" fmla="*/ 17 w 18"/>
                  <a:gd name="T13" fmla="*/ 1 h 18"/>
                  <a:gd name="T14" fmla="*/ 17 w 18"/>
                  <a:gd name="T15" fmla="*/ 7 h 18"/>
                  <a:gd name="T16" fmla="*/ 7 w 18"/>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7" y="16"/>
                    </a:moveTo>
                    <a:cubicBezTo>
                      <a:pt x="6" y="18"/>
                      <a:pt x="3" y="18"/>
                      <a:pt x="2" y="16"/>
                    </a:cubicBezTo>
                    <a:cubicBezTo>
                      <a:pt x="2" y="16"/>
                      <a:pt x="2" y="16"/>
                      <a:pt x="2" y="16"/>
                    </a:cubicBezTo>
                    <a:cubicBezTo>
                      <a:pt x="0" y="15"/>
                      <a:pt x="0" y="13"/>
                      <a:pt x="2" y="11"/>
                    </a:cubicBezTo>
                    <a:cubicBezTo>
                      <a:pt x="11" y="1"/>
                      <a:pt x="11" y="1"/>
                      <a:pt x="11" y="1"/>
                    </a:cubicBezTo>
                    <a:cubicBezTo>
                      <a:pt x="13" y="0"/>
                      <a:pt x="15" y="0"/>
                      <a:pt x="17" y="1"/>
                    </a:cubicBezTo>
                    <a:cubicBezTo>
                      <a:pt x="17" y="1"/>
                      <a:pt x="17" y="1"/>
                      <a:pt x="17" y="1"/>
                    </a:cubicBezTo>
                    <a:cubicBezTo>
                      <a:pt x="18" y="3"/>
                      <a:pt x="18" y="5"/>
                      <a:pt x="17" y="7"/>
                    </a:cubicBezTo>
                    <a:lnTo>
                      <a:pt x="7"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3" name="Freeform 446"/>
              <p:cNvSpPr>
                <a:spLocks/>
              </p:cNvSpPr>
              <p:nvPr/>
            </p:nvSpPr>
            <p:spPr bwMode="auto">
              <a:xfrm>
                <a:off x="1792" y="1149"/>
                <a:ext cx="40" cy="43"/>
              </a:xfrm>
              <a:custGeom>
                <a:avLst/>
                <a:gdLst>
                  <a:gd name="T0" fmla="*/ 6 w 17"/>
                  <a:gd name="T1" fmla="*/ 16 h 18"/>
                  <a:gd name="T2" fmla="*/ 1 w 17"/>
                  <a:gd name="T3" fmla="*/ 16 h 18"/>
                  <a:gd name="T4" fmla="*/ 1 w 17"/>
                  <a:gd name="T5" fmla="*/ 16 h 18"/>
                  <a:gd name="T6" fmla="*/ 1 w 17"/>
                  <a:gd name="T7" fmla="*/ 11 h 18"/>
                  <a:gd name="T8" fmla="*/ 11 w 17"/>
                  <a:gd name="T9" fmla="*/ 1 h 18"/>
                  <a:gd name="T10" fmla="*/ 16 w 17"/>
                  <a:gd name="T11" fmla="*/ 1 h 18"/>
                  <a:gd name="T12" fmla="*/ 16 w 17"/>
                  <a:gd name="T13" fmla="*/ 1 h 18"/>
                  <a:gd name="T14" fmla="*/ 16 w 17"/>
                  <a:gd name="T15" fmla="*/ 7 h 18"/>
                  <a:gd name="T16" fmla="*/ 6 w 17"/>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6" y="16"/>
                    </a:moveTo>
                    <a:cubicBezTo>
                      <a:pt x="5" y="18"/>
                      <a:pt x="3" y="18"/>
                      <a:pt x="1" y="16"/>
                    </a:cubicBezTo>
                    <a:cubicBezTo>
                      <a:pt x="1" y="16"/>
                      <a:pt x="1" y="16"/>
                      <a:pt x="1" y="16"/>
                    </a:cubicBezTo>
                    <a:cubicBezTo>
                      <a:pt x="0" y="15"/>
                      <a:pt x="0" y="12"/>
                      <a:pt x="1" y="11"/>
                    </a:cubicBezTo>
                    <a:cubicBezTo>
                      <a:pt x="11" y="1"/>
                      <a:pt x="11" y="1"/>
                      <a:pt x="11" y="1"/>
                    </a:cubicBezTo>
                    <a:cubicBezTo>
                      <a:pt x="12" y="0"/>
                      <a:pt x="14" y="0"/>
                      <a:pt x="16" y="1"/>
                    </a:cubicBezTo>
                    <a:cubicBezTo>
                      <a:pt x="16" y="1"/>
                      <a:pt x="16" y="1"/>
                      <a:pt x="16" y="1"/>
                    </a:cubicBezTo>
                    <a:cubicBezTo>
                      <a:pt x="17" y="3"/>
                      <a:pt x="17" y="5"/>
                      <a:pt x="16" y="7"/>
                    </a:cubicBezTo>
                    <a:lnTo>
                      <a:pt x="6"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4" name="Freeform 447"/>
              <p:cNvSpPr>
                <a:spLocks/>
              </p:cNvSpPr>
              <p:nvPr/>
            </p:nvSpPr>
            <p:spPr bwMode="auto">
              <a:xfrm>
                <a:off x="1917" y="1106"/>
                <a:ext cx="49" cy="17"/>
              </a:xfrm>
              <a:custGeom>
                <a:avLst/>
                <a:gdLst>
                  <a:gd name="T0" fmla="*/ 4 w 21"/>
                  <a:gd name="T1" fmla="*/ 7 h 7"/>
                  <a:gd name="T2" fmla="*/ 0 w 21"/>
                  <a:gd name="T3" fmla="*/ 4 h 7"/>
                  <a:gd name="T4" fmla="*/ 0 w 21"/>
                  <a:gd name="T5" fmla="*/ 4 h 7"/>
                  <a:gd name="T6" fmla="*/ 4 w 21"/>
                  <a:gd name="T7" fmla="*/ 0 h 7"/>
                  <a:gd name="T8" fmla="*/ 18 w 21"/>
                  <a:gd name="T9" fmla="*/ 0 h 7"/>
                  <a:gd name="T10" fmla="*/ 21 w 21"/>
                  <a:gd name="T11" fmla="*/ 4 h 7"/>
                  <a:gd name="T12" fmla="*/ 21 w 21"/>
                  <a:gd name="T13" fmla="*/ 4 h 7"/>
                  <a:gd name="T14" fmla="*/ 18 w 21"/>
                  <a:gd name="T15" fmla="*/ 7 h 7"/>
                  <a:gd name="T16" fmla="*/ 4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4" y="7"/>
                    </a:moveTo>
                    <a:cubicBezTo>
                      <a:pt x="2" y="7"/>
                      <a:pt x="0" y="6"/>
                      <a:pt x="0" y="4"/>
                    </a:cubicBezTo>
                    <a:cubicBezTo>
                      <a:pt x="0" y="4"/>
                      <a:pt x="0" y="4"/>
                      <a:pt x="0" y="4"/>
                    </a:cubicBezTo>
                    <a:cubicBezTo>
                      <a:pt x="0" y="2"/>
                      <a:pt x="2" y="0"/>
                      <a:pt x="4" y="0"/>
                    </a:cubicBezTo>
                    <a:cubicBezTo>
                      <a:pt x="18" y="0"/>
                      <a:pt x="18" y="0"/>
                      <a:pt x="18" y="0"/>
                    </a:cubicBezTo>
                    <a:cubicBezTo>
                      <a:pt x="20" y="0"/>
                      <a:pt x="21" y="2"/>
                      <a:pt x="21" y="4"/>
                    </a:cubicBezTo>
                    <a:cubicBezTo>
                      <a:pt x="21" y="4"/>
                      <a:pt x="21" y="4"/>
                      <a:pt x="21" y="4"/>
                    </a:cubicBezTo>
                    <a:cubicBezTo>
                      <a:pt x="21" y="6"/>
                      <a:pt x="20" y="7"/>
                      <a:pt x="18" y="7"/>
                    </a:cubicBezTo>
                    <a:lnTo>
                      <a:pt x="4"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5" name="Freeform 448"/>
              <p:cNvSpPr>
                <a:spLocks/>
              </p:cNvSpPr>
              <p:nvPr/>
            </p:nvSpPr>
            <p:spPr bwMode="auto">
              <a:xfrm>
                <a:off x="1766" y="1106"/>
                <a:ext cx="49" cy="17"/>
              </a:xfrm>
              <a:custGeom>
                <a:avLst/>
                <a:gdLst>
                  <a:gd name="T0" fmla="*/ 3 w 21"/>
                  <a:gd name="T1" fmla="*/ 7 h 7"/>
                  <a:gd name="T2" fmla="*/ 0 w 21"/>
                  <a:gd name="T3" fmla="*/ 4 h 7"/>
                  <a:gd name="T4" fmla="*/ 0 w 21"/>
                  <a:gd name="T5" fmla="*/ 4 h 7"/>
                  <a:gd name="T6" fmla="*/ 3 w 21"/>
                  <a:gd name="T7" fmla="*/ 0 h 7"/>
                  <a:gd name="T8" fmla="*/ 17 w 21"/>
                  <a:gd name="T9" fmla="*/ 0 h 7"/>
                  <a:gd name="T10" fmla="*/ 20 w 21"/>
                  <a:gd name="T11" fmla="*/ 4 h 7"/>
                  <a:gd name="T12" fmla="*/ 20 w 21"/>
                  <a:gd name="T13" fmla="*/ 4 h 7"/>
                  <a:gd name="T14" fmla="*/ 17 w 21"/>
                  <a:gd name="T15" fmla="*/ 7 h 7"/>
                  <a:gd name="T16" fmla="*/ 3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3" y="7"/>
                    </a:moveTo>
                    <a:cubicBezTo>
                      <a:pt x="1" y="7"/>
                      <a:pt x="0" y="6"/>
                      <a:pt x="0" y="4"/>
                    </a:cubicBezTo>
                    <a:cubicBezTo>
                      <a:pt x="0" y="4"/>
                      <a:pt x="0" y="4"/>
                      <a:pt x="0" y="4"/>
                    </a:cubicBezTo>
                    <a:cubicBezTo>
                      <a:pt x="0" y="2"/>
                      <a:pt x="1" y="0"/>
                      <a:pt x="3" y="0"/>
                    </a:cubicBezTo>
                    <a:cubicBezTo>
                      <a:pt x="17" y="0"/>
                      <a:pt x="17" y="0"/>
                      <a:pt x="17" y="0"/>
                    </a:cubicBezTo>
                    <a:cubicBezTo>
                      <a:pt x="19" y="0"/>
                      <a:pt x="21" y="2"/>
                      <a:pt x="20" y="4"/>
                    </a:cubicBezTo>
                    <a:cubicBezTo>
                      <a:pt x="20" y="4"/>
                      <a:pt x="20" y="4"/>
                      <a:pt x="20" y="4"/>
                    </a:cubicBezTo>
                    <a:cubicBezTo>
                      <a:pt x="20" y="6"/>
                      <a:pt x="19" y="7"/>
                      <a:pt x="17" y="7"/>
                    </a:cubicBezTo>
                    <a:lnTo>
                      <a:pt x="3"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6" name="Freeform 449"/>
              <p:cNvSpPr>
                <a:spLocks/>
              </p:cNvSpPr>
              <p:nvPr/>
            </p:nvSpPr>
            <p:spPr bwMode="auto">
              <a:xfrm>
                <a:off x="1898" y="1149"/>
                <a:ext cx="42" cy="43"/>
              </a:xfrm>
              <a:custGeom>
                <a:avLst/>
                <a:gdLst>
                  <a:gd name="T0" fmla="*/ 2 w 18"/>
                  <a:gd name="T1" fmla="*/ 7 h 18"/>
                  <a:gd name="T2" fmla="*/ 2 w 18"/>
                  <a:gd name="T3" fmla="*/ 1 h 18"/>
                  <a:gd name="T4" fmla="*/ 2 w 18"/>
                  <a:gd name="T5" fmla="*/ 1 h 18"/>
                  <a:gd name="T6" fmla="*/ 7 w 18"/>
                  <a:gd name="T7" fmla="*/ 1 h 18"/>
                  <a:gd name="T8" fmla="*/ 17 w 18"/>
                  <a:gd name="T9" fmla="*/ 11 h 18"/>
                  <a:gd name="T10" fmla="*/ 17 w 18"/>
                  <a:gd name="T11" fmla="*/ 16 h 18"/>
                  <a:gd name="T12" fmla="*/ 17 w 18"/>
                  <a:gd name="T13" fmla="*/ 16 h 18"/>
                  <a:gd name="T14" fmla="*/ 11 w 18"/>
                  <a:gd name="T15" fmla="*/ 16 h 18"/>
                  <a:gd name="T16" fmla="*/ 2 w 18"/>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2" y="7"/>
                    </a:moveTo>
                    <a:cubicBezTo>
                      <a:pt x="0" y="5"/>
                      <a:pt x="0" y="3"/>
                      <a:pt x="2" y="1"/>
                    </a:cubicBezTo>
                    <a:cubicBezTo>
                      <a:pt x="2" y="1"/>
                      <a:pt x="2" y="1"/>
                      <a:pt x="2" y="1"/>
                    </a:cubicBezTo>
                    <a:cubicBezTo>
                      <a:pt x="3" y="0"/>
                      <a:pt x="6" y="0"/>
                      <a:pt x="7" y="1"/>
                    </a:cubicBezTo>
                    <a:cubicBezTo>
                      <a:pt x="17" y="11"/>
                      <a:pt x="17" y="11"/>
                      <a:pt x="17" y="11"/>
                    </a:cubicBezTo>
                    <a:cubicBezTo>
                      <a:pt x="18" y="12"/>
                      <a:pt x="18" y="15"/>
                      <a:pt x="17" y="16"/>
                    </a:cubicBezTo>
                    <a:cubicBezTo>
                      <a:pt x="17" y="16"/>
                      <a:pt x="17" y="16"/>
                      <a:pt x="17" y="16"/>
                    </a:cubicBezTo>
                    <a:cubicBezTo>
                      <a:pt x="15" y="18"/>
                      <a:pt x="13" y="18"/>
                      <a:pt x="11" y="16"/>
                    </a:cubicBezTo>
                    <a:lnTo>
                      <a:pt x="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7" name="Freeform 450"/>
              <p:cNvSpPr>
                <a:spLocks/>
              </p:cNvSpPr>
              <p:nvPr/>
            </p:nvSpPr>
            <p:spPr bwMode="auto">
              <a:xfrm>
                <a:off x="1792" y="1040"/>
                <a:ext cx="40" cy="43"/>
              </a:xfrm>
              <a:custGeom>
                <a:avLst/>
                <a:gdLst>
                  <a:gd name="T0" fmla="*/ 1 w 17"/>
                  <a:gd name="T1" fmla="*/ 7 h 18"/>
                  <a:gd name="T2" fmla="*/ 1 w 17"/>
                  <a:gd name="T3" fmla="*/ 1 h 18"/>
                  <a:gd name="T4" fmla="*/ 1 w 17"/>
                  <a:gd name="T5" fmla="*/ 1 h 18"/>
                  <a:gd name="T6" fmla="*/ 6 w 17"/>
                  <a:gd name="T7" fmla="*/ 1 h 18"/>
                  <a:gd name="T8" fmla="*/ 16 w 17"/>
                  <a:gd name="T9" fmla="*/ 11 h 18"/>
                  <a:gd name="T10" fmla="*/ 16 w 17"/>
                  <a:gd name="T11" fmla="*/ 16 h 18"/>
                  <a:gd name="T12" fmla="*/ 16 w 17"/>
                  <a:gd name="T13" fmla="*/ 16 h 18"/>
                  <a:gd name="T14" fmla="*/ 11 w 17"/>
                  <a:gd name="T15" fmla="*/ 16 h 18"/>
                  <a:gd name="T16" fmla="*/ 1 w 17"/>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 y="7"/>
                    </a:moveTo>
                    <a:cubicBezTo>
                      <a:pt x="0" y="5"/>
                      <a:pt x="0" y="3"/>
                      <a:pt x="1" y="1"/>
                    </a:cubicBezTo>
                    <a:cubicBezTo>
                      <a:pt x="1" y="1"/>
                      <a:pt x="1" y="1"/>
                      <a:pt x="1" y="1"/>
                    </a:cubicBezTo>
                    <a:cubicBezTo>
                      <a:pt x="3" y="0"/>
                      <a:pt x="5" y="0"/>
                      <a:pt x="6" y="1"/>
                    </a:cubicBezTo>
                    <a:cubicBezTo>
                      <a:pt x="16" y="11"/>
                      <a:pt x="16" y="11"/>
                      <a:pt x="16" y="11"/>
                    </a:cubicBezTo>
                    <a:cubicBezTo>
                      <a:pt x="17" y="13"/>
                      <a:pt x="17" y="15"/>
                      <a:pt x="16" y="16"/>
                    </a:cubicBezTo>
                    <a:cubicBezTo>
                      <a:pt x="16" y="16"/>
                      <a:pt x="16" y="16"/>
                      <a:pt x="16" y="16"/>
                    </a:cubicBezTo>
                    <a:cubicBezTo>
                      <a:pt x="14" y="18"/>
                      <a:pt x="12" y="18"/>
                      <a:pt x="11" y="16"/>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8" name="Freeform 453"/>
              <p:cNvSpPr>
                <a:spLocks/>
              </p:cNvSpPr>
              <p:nvPr/>
            </p:nvSpPr>
            <p:spPr bwMode="auto">
              <a:xfrm>
                <a:off x="5167" y="2313"/>
                <a:ext cx="57" cy="83"/>
              </a:xfrm>
              <a:custGeom>
                <a:avLst/>
                <a:gdLst>
                  <a:gd name="T0" fmla="*/ 2 w 24"/>
                  <a:gd name="T1" fmla="*/ 34 h 35"/>
                  <a:gd name="T2" fmla="*/ 1 w 24"/>
                  <a:gd name="T3" fmla="*/ 29 h 35"/>
                  <a:gd name="T4" fmla="*/ 17 w 24"/>
                  <a:gd name="T5" fmla="*/ 2 h 35"/>
                  <a:gd name="T6" fmla="*/ 21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7" y="0"/>
                      <a:pt x="20" y="0"/>
                      <a:pt x="21"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9" name="Freeform 454"/>
              <p:cNvSpPr>
                <a:spLocks/>
              </p:cNvSpPr>
              <p:nvPr/>
            </p:nvSpPr>
            <p:spPr bwMode="auto">
              <a:xfrm>
                <a:off x="5212" y="2313"/>
                <a:ext cx="57" cy="83"/>
              </a:xfrm>
              <a:custGeom>
                <a:avLst/>
                <a:gdLst>
                  <a:gd name="T0" fmla="*/ 2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0" name="Freeform 455"/>
              <p:cNvSpPr>
                <a:spLocks/>
              </p:cNvSpPr>
              <p:nvPr/>
            </p:nvSpPr>
            <p:spPr bwMode="auto">
              <a:xfrm>
                <a:off x="5257" y="2313"/>
                <a:ext cx="57" cy="83"/>
              </a:xfrm>
              <a:custGeom>
                <a:avLst/>
                <a:gdLst>
                  <a:gd name="T0" fmla="*/ 3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3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3"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7" y="34"/>
                      <a:pt x="4" y="35"/>
                      <a:pt x="3"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1" name="Freeform 456"/>
              <p:cNvSpPr>
                <a:spLocks/>
              </p:cNvSpPr>
              <p:nvPr/>
            </p:nvSpPr>
            <p:spPr bwMode="auto">
              <a:xfrm>
                <a:off x="5153" y="2207"/>
                <a:ext cx="212" cy="149"/>
              </a:xfrm>
              <a:custGeom>
                <a:avLst/>
                <a:gdLst>
                  <a:gd name="T0" fmla="*/ 64 w 90"/>
                  <a:gd name="T1" fmla="*/ 10 h 63"/>
                  <a:gd name="T2" fmla="*/ 63 w 90"/>
                  <a:gd name="T3" fmla="*/ 10 h 63"/>
                  <a:gd name="T4" fmla="*/ 43 w 90"/>
                  <a:gd name="T5" fmla="*/ 0 h 63"/>
                  <a:gd name="T6" fmla="*/ 19 w 90"/>
                  <a:gd name="T7" fmla="*/ 16 h 63"/>
                  <a:gd name="T8" fmla="*/ 0 w 90"/>
                  <a:gd name="T9" fmla="*/ 39 h 63"/>
                  <a:gd name="T10" fmla="*/ 10 w 90"/>
                  <a:gd name="T11" fmla="*/ 58 h 63"/>
                  <a:gd name="T12" fmla="*/ 13 w 90"/>
                  <a:gd name="T13" fmla="*/ 52 h 63"/>
                  <a:gd name="T14" fmla="*/ 7 w 90"/>
                  <a:gd name="T15" fmla="*/ 39 h 63"/>
                  <a:gd name="T16" fmla="*/ 22 w 90"/>
                  <a:gd name="T17" fmla="*/ 23 h 63"/>
                  <a:gd name="T18" fmla="*/ 25 w 90"/>
                  <a:gd name="T19" fmla="*/ 22 h 63"/>
                  <a:gd name="T20" fmla="*/ 25 w 90"/>
                  <a:gd name="T21" fmla="*/ 20 h 63"/>
                  <a:gd name="T22" fmla="*/ 43 w 90"/>
                  <a:gd name="T23" fmla="*/ 7 h 63"/>
                  <a:gd name="T24" fmla="*/ 59 w 90"/>
                  <a:gd name="T25" fmla="*/ 15 h 63"/>
                  <a:gd name="T26" fmla="*/ 60 w 90"/>
                  <a:gd name="T27" fmla="*/ 17 h 63"/>
                  <a:gd name="T28" fmla="*/ 62 w 90"/>
                  <a:gd name="T29" fmla="*/ 17 h 63"/>
                  <a:gd name="T30" fmla="*/ 64 w 90"/>
                  <a:gd name="T31" fmla="*/ 17 h 63"/>
                  <a:gd name="T32" fmla="*/ 83 w 90"/>
                  <a:gd name="T33" fmla="*/ 37 h 63"/>
                  <a:gd name="T34" fmla="*/ 71 w 90"/>
                  <a:gd name="T35" fmla="*/ 54 h 63"/>
                  <a:gd name="T36" fmla="*/ 66 w 90"/>
                  <a:gd name="T37" fmla="*/ 63 h 63"/>
                  <a:gd name="T38" fmla="*/ 90 w 90"/>
                  <a:gd name="T39" fmla="*/ 37 h 63"/>
                  <a:gd name="T40" fmla="*/ 64 w 90"/>
                  <a:gd name="T41" fmla="*/ 1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63">
                    <a:moveTo>
                      <a:pt x="64" y="10"/>
                    </a:moveTo>
                    <a:cubicBezTo>
                      <a:pt x="63" y="10"/>
                      <a:pt x="63" y="10"/>
                      <a:pt x="63" y="10"/>
                    </a:cubicBezTo>
                    <a:cubicBezTo>
                      <a:pt x="58" y="4"/>
                      <a:pt x="51" y="0"/>
                      <a:pt x="43" y="0"/>
                    </a:cubicBezTo>
                    <a:cubicBezTo>
                      <a:pt x="33" y="0"/>
                      <a:pt x="23" y="6"/>
                      <a:pt x="19" y="16"/>
                    </a:cubicBezTo>
                    <a:cubicBezTo>
                      <a:pt x="8" y="18"/>
                      <a:pt x="0" y="28"/>
                      <a:pt x="0" y="39"/>
                    </a:cubicBezTo>
                    <a:cubicBezTo>
                      <a:pt x="0" y="47"/>
                      <a:pt x="4" y="54"/>
                      <a:pt x="10" y="58"/>
                    </a:cubicBezTo>
                    <a:cubicBezTo>
                      <a:pt x="13" y="52"/>
                      <a:pt x="13" y="52"/>
                      <a:pt x="13" y="52"/>
                    </a:cubicBezTo>
                    <a:cubicBezTo>
                      <a:pt x="10" y="49"/>
                      <a:pt x="7" y="45"/>
                      <a:pt x="7" y="39"/>
                    </a:cubicBezTo>
                    <a:cubicBezTo>
                      <a:pt x="7" y="31"/>
                      <a:pt x="14" y="24"/>
                      <a:pt x="22" y="23"/>
                    </a:cubicBezTo>
                    <a:cubicBezTo>
                      <a:pt x="25" y="22"/>
                      <a:pt x="25" y="22"/>
                      <a:pt x="25" y="22"/>
                    </a:cubicBezTo>
                    <a:cubicBezTo>
                      <a:pt x="25" y="20"/>
                      <a:pt x="25" y="20"/>
                      <a:pt x="25" y="20"/>
                    </a:cubicBezTo>
                    <a:cubicBezTo>
                      <a:pt x="28" y="12"/>
                      <a:pt x="35" y="7"/>
                      <a:pt x="43" y="7"/>
                    </a:cubicBezTo>
                    <a:cubicBezTo>
                      <a:pt x="49" y="7"/>
                      <a:pt x="55" y="10"/>
                      <a:pt x="59" y="15"/>
                    </a:cubicBezTo>
                    <a:cubicBezTo>
                      <a:pt x="60" y="17"/>
                      <a:pt x="60" y="17"/>
                      <a:pt x="60" y="17"/>
                    </a:cubicBezTo>
                    <a:cubicBezTo>
                      <a:pt x="62" y="17"/>
                      <a:pt x="62" y="17"/>
                      <a:pt x="62" y="17"/>
                    </a:cubicBezTo>
                    <a:cubicBezTo>
                      <a:pt x="62" y="17"/>
                      <a:pt x="63" y="17"/>
                      <a:pt x="64" y="17"/>
                    </a:cubicBezTo>
                    <a:cubicBezTo>
                      <a:pt x="75" y="17"/>
                      <a:pt x="83" y="28"/>
                      <a:pt x="83" y="37"/>
                    </a:cubicBezTo>
                    <a:cubicBezTo>
                      <a:pt x="83" y="44"/>
                      <a:pt x="78" y="51"/>
                      <a:pt x="71" y="54"/>
                    </a:cubicBezTo>
                    <a:cubicBezTo>
                      <a:pt x="66" y="63"/>
                      <a:pt x="66" y="63"/>
                      <a:pt x="66" y="63"/>
                    </a:cubicBezTo>
                    <a:cubicBezTo>
                      <a:pt x="81" y="61"/>
                      <a:pt x="90" y="49"/>
                      <a:pt x="90" y="37"/>
                    </a:cubicBezTo>
                    <a:cubicBezTo>
                      <a:pt x="90" y="24"/>
                      <a:pt x="79" y="10"/>
                      <a:pt x="6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2" name="Freeform 459"/>
              <p:cNvSpPr>
                <a:spLocks/>
              </p:cNvSpPr>
              <p:nvPr/>
            </p:nvSpPr>
            <p:spPr bwMode="auto">
              <a:xfrm>
                <a:off x="4978" y="969"/>
                <a:ext cx="80" cy="133"/>
              </a:xfrm>
              <a:custGeom>
                <a:avLst/>
                <a:gdLst>
                  <a:gd name="T0" fmla="*/ 24 w 80"/>
                  <a:gd name="T1" fmla="*/ 133 h 133"/>
                  <a:gd name="T2" fmla="*/ 47 w 80"/>
                  <a:gd name="T3" fmla="*/ 71 h 133"/>
                  <a:gd name="T4" fmla="*/ 0 w 80"/>
                  <a:gd name="T5" fmla="*/ 71 h 133"/>
                  <a:gd name="T6" fmla="*/ 47 w 80"/>
                  <a:gd name="T7" fmla="*/ 0 h 133"/>
                  <a:gd name="T8" fmla="*/ 31 w 80"/>
                  <a:gd name="T9" fmla="*/ 55 h 133"/>
                  <a:gd name="T10" fmla="*/ 80 w 80"/>
                  <a:gd name="T11" fmla="*/ 55 h 133"/>
                  <a:gd name="T12" fmla="*/ 24 w 80"/>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80" h="133">
                    <a:moveTo>
                      <a:pt x="24" y="133"/>
                    </a:moveTo>
                    <a:lnTo>
                      <a:pt x="47" y="71"/>
                    </a:lnTo>
                    <a:lnTo>
                      <a:pt x="0" y="71"/>
                    </a:lnTo>
                    <a:lnTo>
                      <a:pt x="47" y="0"/>
                    </a:lnTo>
                    <a:lnTo>
                      <a:pt x="31" y="55"/>
                    </a:lnTo>
                    <a:lnTo>
                      <a:pt x="80" y="55"/>
                    </a:lnTo>
                    <a:lnTo>
                      <a:pt x="24" y="1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3" name="Freeform 460"/>
              <p:cNvSpPr>
                <a:spLocks/>
              </p:cNvSpPr>
              <p:nvPr/>
            </p:nvSpPr>
            <p:spPr bwMode="auto">
              <a:xfrm>
                <a:off x="4919" y="892"/>
                <a:ext cx="210" cy="151"/>
              </a:xfrm>
              <a:custGeom>
                <a:avLst/>
                <a:gdLst>
                  <a:gd name="T0" fmla="*/ 63 w 89"/>
                  <a:gd name="T1" fmla="*/ 10 h 64"/>
                  <a:gd name="T2" fmla="*/ 62 w 89"/>
                  <a:gd name="T3" fmla="*/ 10 h 64"/>
                  <a:gd name="T4" fmla="*/ 43 w 89"/>
                  <a:gd name="T5" fmla="*/ 0 h 64"/>
                  <a:gd name="T6" fmla="*/ 19 w 89"/>
                  <a:gd name="T7" fmla="*/ 16 h 64"/>
                  <a:gd name="T8" fmla="*/ 0 w 89"/>
                  <a:gd name="T9" fmla="*/ 39 h 64"/>
                  <a:gd name="T10" fmla="*/ 18 w 89"/>
                  <a:gd name="T11" fmla="*/ 63 h 64"/>
                  <a:gd name="T12" fmla="*/ 22 w 89"/>
                  <a:gd name="T13" fmla="*/ 56 h 64"/>
                  <a:gd name="T14" fmla="*/ 7 w 89"/>
                  <a:gd name="T15" fmla="*/ 39 h 64"/>
                  <a:gd name="T16" fmla="*/ 22 w 89"/>
                  <a:gd name="T17" fmla="*/ 23 h 64"/>
                  <a:gd name="T18" fmla="*/ 24 w 89"/>
                  <a:gd name="T19" fmla="*/ 23 h 64"/>
                  <a:gd name="T20" fmla="*/ 25 w 89"/>
                  <a:gd name="T21" fmla="*/ 20 h 64"/>
                  <a:gd name="T22" fmla="*/ 43 w 89"/>
                  <a:gd name="T23" fmla="*/ 7 h 64"/>
                  <a:gd name="T24" fmla="*/ 58 w 89"/>
                  <a:gd name="T25" fmla="*/ 15 h 64"/>
                  <a:gd name="T26" fmla="*/ 59 w 89"/>
                  <a:gd name="T27" fmla="*/ 17 h 64"/>
                  <a:gd name="T28" fmla="*/ 61 w 89"/>
                  <a:gd name="T29" fmla="*/ 17 h 64"/>
                  <a:gd name="T30" fmla="*/ 82 w 89"/>
                  <a:gd name="T31" fmla="*/ 37 h 64"/>
                  <a:gd name="T32" fmla="*/ 66 w 89"/>
                  <a:gd name="T33" fmla="*/ 56 h 64"/>
                  <a:gd name="T34" fmla="*/ 60 w 89"/>
                  <a:gd name="T35" fmla="*/ 64 h 64"/>
                  <a:gd name="T36" fmla="*/ 89 w 89"/>
                  <a:gd name="T37" fmla="*/ 37 h 64"/>
                  <a:gd name="T38" fmla="*/ 63 w 89"/>
                  <a:gd name="T39"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64">
                    <a:moveTo>
                      <a:pt x="63" y="10"/>
                    </a:moveTo>
                    <a:cubicBezTo>
                      <a:pt x="63" y="10"/>
                      <a:pt x="63" y="10"/>
                      <a:pt x="62" y="10"/>
                    </a:cubicBezTo>
                    <a:cubicBezTo>
                      <a:pt x="58" y="4"/>
                      <a:pt x="50" y="0"/>
                      <a:pt x="43" y="0"/>
                    </a:cubicBezTo>
                    <a:cubicBezTo>
                      <a:pt x="32" y="0"/>
                      <a:pt x="23" y="6"/>
                      <a:pt x="19" y="16"/>
                    </a:cubicBezTo>
                    <a:cubicBezTo>
                      <a:pt x="8" y="18"/>
                      <a:pt x="0" y="28"/>
                      <a:pt x="0" y="39"/>
                    </a:cubicBezTo>
                    <a:cubicBezTo>
                      <a:pt x="0" y="58"/>
                      <a:pt x="18" y="63"/>
                      <a:pt x="18" y="63"/>
                    </a:cubicBezTo>
                    <a:cubicBezTo>
                      <a:pt x="22" y="56"/>
                      <a:pt x="22" y="56"/>
                      <a:pt x="22" y="56"/>
                    </a:cubicBezTo>
                    <a:cubicBezTo>
                      <a:pt x="14" y="56"/>
                      <a:pt x="7" y="48"/>
                      <a:pt x="7" y="39"/>
                    </a:cubicBezTo>
                    <a:cubicBezTo>
                      <a:pt x="7" y="31"/>
                      <a:pt x="13" y="24"/>
                      <a:pt x="22" y="23"/>
                    </a:cubicBezTo>
                    <a:cubicBezTo>
                      <a:pt x="24" y="23"/>
                      <a:pt x="24" y="23"/>
                      <a:pt x="24" y="23"/>
                    </a:cubicBezTo>
                    <a:cubicBezTo>
                      <a:pt x="25" y="20"/>
                      <a:pt x="25" y="20"/>
                      <a:pt x="25" y="20"/>
                    </a:cubicBezTo>
                    <a:cubicBezTo>
                      <a:pt x="27" y="12"/>
                      <a:pt x="34" y="7"/>
                      <a:pt x="43" y="7"/>
                    </a:cubicBezTo>
                    <a:cubicBezTo>
                      <a:pt x="49" y="7"/>
                      <a:pt x="54" y="10"/>
                      <a:pt x="58" y="15"/>
                    </a:cubicBezTo>
                    <a:cubicBezTo>
                      <a:pt x="59" y="17"/>
                      <a:pt x="59" y="17"/>
                      <a:pt x="59" y="17"/>
                    </a:cubicBezTo>
                    <a:cubicBezTo>
                      <a:pt x="61" y="17"/>
                      <a:pt x="61" y="17"/>
                      <a:pt x="61" y="17"/>
                    </a:cubicBezTo>
                    <a:cubicBezTo>
                      <a:pt x="74" y="15"/>
                      <a:pt x="82" y="28"/>
                      <a:pt x="82" y="37"/>
                    </a:cubicBezTo>
                    <a:cubicBezTo>
                      <a:pt x="82" y="45"/>
                      <a:pt x="76" y="53"/>
                      <a:pt x="66" y="56"/>
                    </a:cubicBezTo>
                    <a:cubicBezTo>
                      <a:pt x="60" y="64"/>
                      <a:pt x="60" y="64"/>
                      <a:pt x="60" y="64"/>
                    </a:cubicBezTo>
                    <a:cubicBezTo>
                      <a:pt x="78" y="63"/>
                      <a:pt x="89" y="50"/>
                      <a:pt x="89" y="37"/>
                    </a:cubicBezTo>
                    <a:cubicBezTo>
                      <a:pt x="89" y="24"/>
                      <a:pt x="78" y="10"/>
                      <a:pt x="63"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4" name="Freeform 463"/>
              <p:cNvSpPr>
                <a:spLocks/>
              </p:cNvSpPr>
              <p:nvPr/>
            </p:nvSpPr>
            <p:spPr bwMode="auto">
              <a:xfrm>
                <a:off x="1057" y="2474"/>
                <a:ext cx="182" cy="83"/>
              </a:xfrm>
              <a:custGeom>
                <a:avLst/>
                <a:gdLst>
                  <a:gd name="T0" fmla="*/ 10 w 77"/>
                  <a:gd name="T1" fmla="*/ 28 h 35"/>
                  <a:gd name="T2" fmla="*/ 19 w 77"/>
                  <a:gd name="T3" fmla="*/ 35 h 35"/>
                  <a:gd name="T4" fmla="*/ 20 w 77"/>
                  <a:gd name="T5" fmla="*/ 35 h 35"/>
                  <a:gd name="T6" fmla="*/ 29 w 77"/>
                  <a:gd name="T7" fmla="*/ 28 h 35"/>
                  <a:gd name="T8" fmla="*/ 38 w 77"/>
                  <a:gd name="T9" fmla="*/ 35 h 35"/>
                  <a:gd name="T10" fmla="*/ 39 w 77"/>
                  <a:gd name="T11" fmla="*/ 35 h 35"/>
                  <a:gd name="T12" fmla="*/ 48 w 77"/>
                  <a:gd name="T13" fmla="*/ 28 h 35"/>
                  <a:gd name="T14" fmla="*/ 57 w 77"/>
                  <a:gd name="T15" fmla="*/ 35 h 35"/>
                  <a:gd name="T16" fmla="*/ 58 w 77"/>
                  <a:gd name="T17" fmla="*/ 35 h 35"/>
                  <a:gd name="T18" fmla="*/ 67 w 77"/>
                  <a:gd name="T19" fmla="*/ 28 h 35"/>
                  <a:gd name="T20" fmla="*/ 76 w 77"/>
                  <a:gd name="T21" fmla="*/ 35 h 35"/>
                  <a:gd name="T22" fmla="*/ 77 w 77"/>
                  <a:gd name="T23" fmla="*/ 35 h 35"/>
                  <a:gd name="T24" fmla="*/ 38 w 77"/>
                  <a:gd name="T25" fmla="*/ 0 h 35"/>
                  <a:gd name="T26" fmla="*/ 0 w 77"/>
                  <a:gd name="T27" fmla="*/ 35 h 35"/>
                  <a:gd name="T28" fmla="*/ 0 w 77"/>
                  <a:gd name="T29" fmla="*/ 35 h 35"/>
                  <a:gd name="T30" fmla="*/ 10 w 77"/>
                  <a:gd name="T31"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 h="35">
                    <a:moveTo>
                      <a:pt x="10" y="28"/>
                    </a:moveTo>
                    <a:cubicBezTo>
                      <a:pt x="14" y="28"/>
                      <a:pt x="18" y="31"/>
                      <a:pt x="19" y="35"/>
                    </a:cubicBezTo>
                    <a:cubicBezTo>
                      <a:pt x="20" y="35"/>
                      <a:pt x="20" y="35"/>
                      <a:pt x="20" y="35"/>
                    </a:cubicBezTo>
                    <a:cubicBezTo>
                      <a:pt x="21" y="31"/>
                      <a:pt x="24" y="28"/>
                      <a:pt x="29" y="28"/>
                    </a:cubicBezTo>
                    <a:cubicBezTo>
                      <a:pt x="33" y="28"/>
                      <a:pt x="37" y="31"/>
                      <a:pt x="38" y="35"/>
                    </a:cubicBezTo>
                    <a:cubicBezTo>
                      <a:pt x="39" y="35"/>
                      <a:pt x="39" y="35"/>
                      <a:pt x="39" y="35"/>
                    </a:cubicBezTo>
                    <a:cubicBezTo>
                      <a:pt x="40" y="31"/>
                      <a:pt x="44" y="28"/>
                      <a:pt x="48" y="28"/>
                    </a:cubicBezTo>
                    <a:cubicBezTo>
                      <a:pt x="52" y="28"/>
                      <a:pt x="56" y="31"/>
                      <a:pt x="57" y="35"/>
                    </a:cubicBezTo>
                    <a:cubicBezTo>
                      <a:pt x="58" y="35"/>
                      <a:pt x="58" y="35"/>
                      <a:pt x="58" y="35"/>
                    </a:cubicBezTo>
                    <a:cubicBezTo>
                      <a:pt x="59" y="31"/>
                      <a:pt x="63" y="28"/>
                      <a:pt x="67" y="28"/>
                    </a:cubicBezTo>
                    <a:cubicBezTo>
                      <a:pt x="72" y="28"/>
                      <a:pt x="75" y="31"/>
                      <a:pt x="76" y="35"/>
                    </a:cubicBezTo>
                    <a:cubicBezTo>
                      <a:pt x="77" y="35"/>
                      <a:pt x="77" y="35"/>
                      <a:pt x="77" y="35"/>
                    </a:cubicBezTo>
                    <a:cubicBezTo>
                      <a:pt x="77" y="16"/>
                      <a:pt x="60" y="0"/>
                      <a:pt x="38" y="0"/>
                    </a:cubicBezTo>
                    <a:cubicBezTo>
                      <a:pt x="17" y="0"/>
                      <a:pt x="0" y="16"/>
                      <a:pt x="0" y="35"/>
                    </a:cubicBezTo>
                    <a:cubicBezTo>
                      <a:pt x="0" y="35"/>
                      <a:pt x="0" y="35"/>
                      <a:pt x="0" y="35"/>
                    </a:cubicBezTo>
                    <a:cubicBezTo>
                      <a:pt x="2" y="31"/>
                      <a:pt x="5" y="28"/>
                      <a:pt x="10"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5" name="Freeform 464"/>
              <p:cNvSpPr>
                <a:spLocks/>
              </p:cNvSpPr>
              <p:nvPr/>
            </p:nvSpPr>
            <p:spPr bwMode="auto">
              <a:xfrm>
                <a:off x="1097" y="2569"/>
                <a:ext cx="59" cy="89"/>
              </a:xfrm>
              <a:custGeom>
                <a:avLst/>
                <a:gdLst>
                  <a:gd name="T0" fmla="*/ 18 w 25"/>
                  <a:gd name="T1" fmla="*/ 0 h 38"/>
                  <a:gd name="T2" fmla="*/ 18 w 25"/>
                  <a:gd name="T3" fmla="*/ 26 h 38"/>
                  <a:gd name="T4" fmla="*/ 12 w 25"/>
                  <a:gd name="T5" fmla="*/ 31 h 38"/>
                  <a:gd name="T6" fmla="*/ 7 w 25"/>
                  <a:gd name="T7" fmla="*/ 26 h 38"/>
                  <a:gd name="T8" fmla="*/ 3 w 25"/>
                  <a:gd name="T9" fmla="*/ 22 h 38"/>
                  <a:gd name="T10" fmla="*/ 0 w 25"/>
                  <a:gd name="T11" fmla="*/ 26 h 38"/>
                  <a:gd name="T12" fmla="*/ 12 w 25"/>
                  <a:gd name="T13" fmla="*/ 38 h 38"/>
                  <a:gd name="T14" fmla="*/ 25 w 25"/>
                  <a:gd name="T15" fmla="*/ 26 h 38"/>
                  <a:gd name="T16" fmla="*/ 25 w 25"/>
                  <a:gd name="T17" fmla="*/ 0 h 38"/>
                  <a:gd name="T18" fmla="*/ 22 w 25"/>
                  <a:gd name="T19" fmla="*/ 2 h 38"/>
                  <a:gd name="T20" fmla="*/ 18 w 25"/>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38">
                    <a:moveTo>
                      <a:pt x="18" y="0"/>
                    </a:moveTo>
                    <a:cubicBezTo>
                      <a:pt x="18" y="26"/>
                      <a:pt x="18" y="26"/>
                      <a:pt x="18" y="26"/>
                    </a:cubicBezTo>
                    <a:cubicBezTo>
                      <a:pt x="18" y="29"/>
                      <a:pt x="15" y="31"/>
                      <a:pt x="12" y="31"/>
                    </a:cubicBezTo>
                    <a:cubicBezTo>
                      <a:pt x="9" y="31"/>
                      <a:pt x="7" y="29"/>
                      <a:pt x="7" y="26"/>
                    </a:cubicBezTo>
                    <a:cubicBezTo>
                      <a:pt x="7" y="24"/>
                      <a:pt x="5" y="22"/>
                      <a:pt x="3" y="22"/>
                    </a:cubicBezTo>
                    <a:cubicBezTo>
                      <a:pt x="1" y="22"/>
                      <a:pt x="0" y="24"/>
                      <a:pt x="0" y="26"/>
                    </a:cubicBezTo>
                    <a:cubicBezTo>
                      <a:pt x="0" y="33"/>
                      <a:pt x="5" y="38"/>
                      <a:pt x="12" y="38"/>
                    </a:cubicBezTo>
                    <a:cubicBezTo>
                      <a:pt x="19" y="38"/>
                      <a:pt x="25" y="33"/>
                      <a:pt x="25" y="26"/>
                    </a:cubicBezTo>
                    <a:cubicBezTo>
                      <a:pt x="25" y="0"/>
                      <a:pt x="25" y="0"/>
                      <a:pt x="25" y="0"/>
                    </a:cubicBezTo>
                    <a:cubicBezTo>
                      <a:pt x="25" y="0"/>
                      <a:pt x="23" y="2"/>
                      <a:pt x="22" y="2"/>
                    </a:cubicBezTo>
                    <a:cubicBezTo>
                      <a:pt x="20" y="2"/>
                      <a:pt x="18"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6" name="Freeform 467"/>
              <p:cNvSpPr>
                <a:spLocks/>
              </p:cNvSpPr>
              <p:nvPr/>
            </p:nvSpPr>
            <p:spPr bwMode="auto">
              <a:xfrm>
                <a:off x="684" y="1451"/>
                <a:ext cx="115" cy="194"/>
              </a:xfrm>
              <a:custGeom>
                <a:avLst/>
                <a:gdLst>
                  <a:gd name="T0" fmla="*/ 71 w 115"/>
                  <a:gd name="T1" fmla="*/ 0 h 194"/>
                  <a:gd name="T2" fmla="*/ 16 w 115"/>
                  <a:gd name="T3" fmla="*/ 0 h 194"/>
                  <a:gd name="T4" fmla="*/ 0 w 115"/>
                  <a:gd name="T5" fmla="*/ 109 h 194"/>
                  <a:gd name="T6" fmla="*/ 56 w 115"/>
                  <a:gd name="T7" fmla="*/ 109 h 194"/>
                  <a:gd name="T8" fmla="*/ 21 w 115"/>
                  <a:gd name="T9" fmla="*/ 194 h 194"/>
                  <a:gd name="T10" fmla="*/ 115 w 115"/>
                  <a:gd name="T11" fmla="*/ 78 h 194"/>
                  <a:gd name="T12" fmla="*/ 30 w 115"/>
                  <a:gd name="T13" fmla="*/ 78 h 194"/>
                  <a:gd name="T14" fmla="*/ 71 w 115"/>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94">
                    <a:moveTo>
                      <a:pt x="71" y="0"/>
                    </a:moveTo>
                    <a:lnTo>
                      <a:pt x="16" y="0"/>
                    </a:lnTo>
                    <a:lnTo>
                      <a:pt x="0" y="109"/>
                    </a:lnTo>
                    <a:lnTo>
                      <a:pt x="56" y="109"/>
                    </a:lnTo>
                    <a:lnTo>
                      <a:pt x="21" y="194"/>
                    </a:lnTo>
                    <a:lnTo>
                      <a:pt x="115" y="78"/>
                    </a:lnTo>
                    <a:lnTo>
                      <a:pt x="30" y="78"/>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7" name="Freeform 470"/>
              <p:cNvSpPr>
                <a:spLocks/>
              </p:cNvSpPr>
              <p:nvPr/>
            </p:nvSpPr>
            <p:spPr bwMode="auto">
              <a:xfrm>
                <a:off x="3613" y="2656"/>
                <a:ext cx="198" cy="213"/>
              </a:xfrm>
              <a:custGeom>
                <a:avLst/>
                <a:gdLst>
                  <a:gd name="T0" fmla="*/ 57 w 84"/>
                  <a:gd name="T1" fmla="*/ 6 h 90"/>
                  <a:gd name="T2" fmla="*/ 36 w 84"/>
                  <a:gd name="T3" fmla="*/ 0 h 90"/>
                  <a:gd name="T4" fmla="*/ 49 w 84"/>
                  <a:gd name="T5" fmla="*/ 51 h 90"/>
                  <a:gd name="T6" fmla="*/ 0 w 84"/>
                  <a:gd name="T7" fmla="*/ 63 h 90"/>
                  <a:gd name="T8" fmla="*/ 15 w 84"/>
                  <a:gd name="T9" fmla="*/ 78 h 90"/>
                  <a:gd name="T10" fmla="*/ 72 w 84"/>
                  <a:gd name="T11" fmla="*/ 63 h 90"/>
                  <a:gd name="T12" fmla="*/ 57 w 84"/>
                  <a:gd name="T13" fmla="*/ 6 h 90"/>
                </a:gdLst>
                <a:ahLst/>
                <a:cxnLst>
                  <a:cxn ang="0">
                    <a:pos x="T0" y="T1"/>
                  </a:cxn>
                  <a:cxn ang="0">
                    <a:pos x="T2" y="T3"/>
                  </a:cxn>
                  <a:cxn ang="0">
                    <a:pos x="T4" y="T5"/>
                  </a:cxn>
                  <a:cxn ang="0">
                    <a:pos x="T6" y="T7"/>
                  </a:cxn>
                  <a:cxn ang="0">
                    <a:pos x="T8" y="T9"/>
                  </a:cxn>
                  <a:cxn ang="0">
                    <a:pos x="T10" y="T11"/>
                  </a:cxn>
                  <a:cxn ang="0">
                    <a:pos x="T12" y="T13"/>
                  </a:cxn>
                </a:cxnLst>
                <a:rect l="0" t="0" r="r" b="b"/>
                <a:pathLst>
                  <a:path w="84" h="90">
                    <a:moveTo>
                      <a:pt x="57" y="6"/>
                    </a:moveTo>
                    <a:cubicBezTo>
                      <a:pt x="50" y="2"/>
                      <a:pt x="43" y="0"/>
                      <a:pt x="36" y="0"/>
                    </a:cubicBezTo>
                    <a:cubicBezTo>
                      <a:pt x="51" y="11"/>
                      <a:pt x="59" y="35"/>
                      <a:pt x="49" y="51"/>
                    </a:cubicBezTo>
                    <a:cubicBezTo>
                      <a:pt x="40" y="67"/>
                      <a:pt x="16" y="71"/>
                      <a:pt x="0" y="63"/>
                    </a:cubicBezTo>
                    <a:cubicBezTo>
                      <a:pt x="3" y="69"/>
                      <a:pt x="8" y="75"/>
                      <a:pt x="15" y="78"/>
                    </a:cubicBezTo>
                    <a:cubicBezTo>
                      <a:pt x="35" y="90"/>
                      <a:pt x="61" y="83"/>
                      <a:pt x="72" y="63"/>
                    </a:cubicBezTo>
                    <a:cubicBezTo>
                      <a:pt x="84" y="43"/>
                      <a:pt x="77" y="18"/>
                      <a:pt x="5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sp>
          <p:nvSpPr>
            <p:cNvPr id="598" name="Oval 483"/>
            <p:cNvSpPr>
              <a:spLocks noChangeArrowheads="1"/>
            </p:cNvSpPr>
            <p:nvPr/>
          </p:nvSpPr>
          <p:spPr bwMode="auto">
            <a:xfrm>
              <a:off x="3289225" y="1877484"/>
              <a:ext cx="83088" cy="8410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1" name="Oval 496"/>
            <p:cNvSpPr>
              <a:spLocks noChangeArrowheads="1"/>
            </p:cNvSpPr>
            <p:nvPr/>
          </p:nvSpPr>
          <p:spPr bwMode="auto">
            <a:xfrm>
              <a:off x="1367848" y="2121816"/>
              <a:ext cx="224945" cy="22494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4" name="Oval 499"/>
            <p:cNvSpPr>
              <a:spLocks noChangeArrowheads="1"/>
            </p:cNvSpPr>
            <p:nvPr/>
          </p:nvSpPr>
          <p:spPr bwMode="auto">
            <a:xfrm>
              <a:off x="3628338" y="4310972"/>
              <a:ext cx="222918" cy="2219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5" name="Oval 500"/>
            <p:cNvSpPr>
              <a:spLocks noChangeArrowheads="1"/>
            </p:cNvSpPr>
            <p:nvPr/>
          </p:nvSpPr>
          <p:spPr bwMode="auto">
            <a:xfrm>
              <a:off x="3719485" y="2292437"/>
              <a:ext cx="139322" cy="118634"/>
            </a:xfrm>
            <a:prstGeom prst="ellipse">
              <a:avLst/>
            </a:prstGeom>
            <a:solidFill>
              <a:srgbClr val="D98E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6" name="Oval 501"/>
            <p:cNvSpPr>
              <a:spLocks noChangeArrowheads="1"/>
            </p:cNvSpPr>
            <p:nvPr/>
          </p:nvSpPr>
          <p:spPr bwMode="auto">
            <a:xfrm>
              <a:off x="3697241" y="4379874"/>
              <a:ext cx="84101" cy="8410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7" name="Freeform 524"/>
            <p:cNvSpPr>
              <a:spLocks/>
            </p:cNvSpPr>
            <p:nvPr/>
          </p:nvSpPr>
          <p:spPr bwMode="auto">
            <a:xfrm>
              <a:off x="1060829" y="3230327"/>
              <a:ext cx="59783" cy="59783"/>
            </a:xfrm>
            <a:custGeom>
              <a:avLst/>
              <a:gdLst>
                <a:gd name="T0" fmla="*/ 0 w 59"/>
                <a:gd name="T1" fmla="*/ 21 h 59"/>
                <a:gd name="T2" fmla="*/ 21 w 59"/>
                <a:gd name="T3" fmla="*/ 21 h 59"/>
                <a:gd name="T4" fmla="*/ 21 w 59"/>
                <a:gd name="T5" fmla="*/ 0 h 59"/>
                <a:gd name="T6" fmla="*/ 38 w 59"/>
                <a:gd name="T7" fmla="*/ 0 h 59"/>
                <a:gd name="T8" fmla="*/ 38 w 59"/>
                <a:gd name="T9" fmla="*/ 21 h 59"/>
                <a:gd name="T10" fmla="*/ 59 w 59"/>
                <a:gd name="T11" fmla="*/ 21 h 59"/>
                <a:gd name="T12" fmla="*/ 59 w 59"/>
                <a:gd name="T13" fmla="*/ 38 h 59"/>
                <a:gd name="T14" fmla="*/ 38 w 59"/>
                <a:gd name="T15" fmla="*/ 38 h 59"/>
                <a:gd name="T16" fmla="*/ 38 w 59"/>
                <a:gd name="T17" fmla="*/ 59 h 59"/>
                <a:gd name="T18" fmla="*/ 21 w 59"/>
                <a:gd name="T19" fmla="*/ 59 h 59"/>
                <a:gd name="T20" fmla="*/ 21 w 59"/>
                <a:gd name="T21" fmla="*/ 38 h 59"/>
                <a:gd name="T22" fmla="*/ 0 w 59"/>
                <a:gd name="T23" fmla="*/ 38 h 59"/>
                <a:gd name="T24" fmla="*/ 0 w 59"/>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59">
                  <a:moveTo>
                    <a:pt x="0" y="21"/>
                  </a:moveTo>
                  <a:lnTo>
                    <a:pt x="21" y="21"/>
                  </a:lnTo>
                  <a:lnTo>
                    <a:pt x="21" y="0"/>
                  </a:lnTo>
                  <a:lnTo>
                    <a:pt x="38" y="0"/>
                  </a:lnTo>
                  <a:lnTo>
                    <a:pt x="38" y="21"/>
                  </a:lnTo>
                  <a:lnTo>
                    <a:pt x="59" y="21"/>
                  </a:lnTo>
                  <a:lnTo>
                    <a:pt x="59" y="38"/>
                  </a:lnTo>
                  <a:lnTo>
                    <a:pt x="38" y="38"/>
                  </a:lnTo>
                  <a:lnTo>
                    <a:pt x="38" y="59"/>
                  </a:lnTo>
                  <a:lnTo>
                    <a:pt x="21" y="59"/>
                  </a:lnTo>
                  <a:lnTo>
                    <a:pt x="21"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8" name="Freeform 525"/>
            <p:cNvSpPr>
              <a:spLocks/>
            </p:cNvSpPr>
            <p:nvPr/>
          </p:nvSpPr>
          <p:spPr bwMode="auto">
            <a:xfrm>
              <a:off x="1134798" y="3209049"/>
              <a:ext cx="59783" cy="97273"/>
            </a:xfrm>
            <a:custGeom>
              <a:avLst/>
              <a:gdLst>
                <a:gd name="T0" fmla="*/ 24 w 25"/>
                <a:gd name="T1" fmla="*/ 10 h 41"/>
                <a:gd name="T2" fmla="*/ 23 w 25"/>
                <a:gd name="T3" fmla="*/ 16 h 41"/>
                <a:gd name="T4" fmla="*/ 20 w 25"/>
                <a:gd name="T5" fmla="*/ 22 h 41"/>
                <a:gd name="T6" fmla="*/ 16 w 25"/>
                <a:gd name="T7" fmla="*/ 28 h 41"/>
                <a:gd name="T8" fmla="*/ 13 w 25"/>
                <a:gd name="T9" fmla="*/ 33 h 41"/>
                <a:gd name="T10" fmla="*/ 9 w 25"/>
                <a:gd name="T11" fmla="*/ 35 h 41"/>
                <a:gd name="T12" fmla="*/ 9 w 25"/>
                <a:gd name="T13" fmla="*/ 35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0 h 41"/>
                <a:gd name="T32" fmla="*/ 16 w 25"/>
                <a:gd name="T33" fmla="*/ 16 h 41"/>
                <a:gd name="T34" fmla="*/ 16 w 25"/>
                <a:gd name="T35" fmla="*/ 12 h 41"/>
                <a:gd name="T36" fmla="*/ 15 w 25"/>
                <a:gd name="T37" fmla="*/ 8 h 41"/>
                <a:gd name="T38" fmla="*/ 11 w 25"/>
                <a:gd name="T39" fmla="*/ 6 h 41"/>
                <a:gd name="T40" fmla="*/ 7 w 25"/>
                <a:gd name="T41" fmla="*/ 7 h 41"/>
                <a:gd name="T42" fmla="*/ 4 w 25"/>
                <a:gd name="T43" fmla="*/ 9 h 41"/>
                <a:gd name="T44" fmla="*/ 1 w 25"/>
                <a:gd name="T45" fmla="*/ 4 h 41"/>
                <a:gd name="T46" fmla="*/ 6 w 25"/>
                <a:gd name="T47" fmla="*/ 1 h 41"/>
                <a:gd name="T48" fmla="*/ 12 w 25"/>
                <a:gd name="T49" fmla="*/ 0 h 41"/>
                <a:gd name="T50" fmla="*/ 17 w 25"/>
                <a:gd name="T51" fmla="*/ 0 h 41"/>
                <a:gd name="T52" fmla="*/ 21 w 25"/>
                <a:gd name="T53" fmla="*/ 2 h 41"/>
                <a:gd name="T54" fmla="*/ 23 w 25"/>
                <a:gd name="T55" fmla="*/ 6 h 41"/>
                <a:gd name="T56" fmla="*/ 24 w 25"/>
                <a:gd name="T57" fmla="*/ 1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0"/>
                  </a:moveTo>
                  <a:cubicBezTo>
                    <a:pt x="24" y="12"/>
                    <a:pt x="23" y="14"/>
                    <a:pt x="23" y="16"/>
                  </a:cubicBezTo>
                  <a:cubicBezTo>
                    <a:pt x="22" y="18"/>
                    <a:pt x="21" y="20"/>
                    <a:pt x="20" y="22"/>
                  </a:cubicBezTo>
                  <a:cubicBezTo>
                    <a:pt x="19" y="24"/>
                    <a:pt x="18" y="26"/>
                    <a:pt x="16" y="28"/>
                  </a:cubicBezTo>
                  <a:cubicBezTo>
                    <a:pt x="15" y="30"/>
                    <a:pt x="14" y="31"/>
                    <a:pt x="13" y="33"/>
                  </a:cubicBezTo>
                  <a:cubicBezTo>
                    <a:pt x="9" y="35"/>
                    <a:pt x="9" y="35"/>
                    <a:pt x="9" y="35"/>
                  </a:cubicBezTo>
                  <a:cubicBezTo>
                    <a:pt x="9" y="35"/>
                    <a:pt x="9" y="35"/>
                    <a:pt x="9" y="35"/>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2"/>
                    <a:pt x="6" y="31"/>
                    <a:pt x="7" y="30"/>
                  </a:cubicBezTo>
                  <a:cubicBezTo>
                    <a:pt x="8" y="28"/>
                    <a:pt x="9" y="27"/>
                    <a:pt x="10" y="25"/>
                  </a:cubicBezTo>
                  <a:cubicBezTo>
                    <a:pt x="12" y="24"/>
                    <a:pt x="13" y="22"/>
                    <a:pt x="13" y="20"/>
                  </a:cubicBezTo>
                  <a:cubicBezTo>
                    <a:pt x="14" y="19"/>
                    <a:pt x="15" y="17"/>
                    <a:pt x="16" y="16"/>
                  </a:cubicBezTo>
                  <a:cubicBezTo>
                    <a:pt x="16" y="14"/>
                    <a:pt x="16" y="13"/>
                    <a:pt x="16" y="12"/>
                  </a:cubicBezTo>
                  <a:cubicBezTo>
                    <a:pt x="16" y="10"/>
                    <a:pt x="16" y="9"/>
                    <a:pt x="15" y="8"/>
                  </a:cubicBezTo>
                  <a:cubicBezTo>
                    <a:pt x="14" y="7"/>
                    <a:pt x="13" y="6"/>
                    <a:pt x="11" y="6"/>
                  </a:cubicBezTo>
                  <a:cubicBezTo>
                    <a:pt x="9" y="6"/>
                    <a:pt x="8" y="7"/>
                    <a:pt x="7" y="7"/>
                  </a:cubicBezTo>
                  <a:cubicBezTo>
                    <a:pt x="6" y="8"/>
                    <a:pt x="5" y="8"/>
                    <a:pt x="4" y="9"/>
                  </a:cubicBezTo>
                  <a:cubicBezTo>
                    <a:pt x="1" y="4"/>
                    <a:pt x="1" y="4"/>
                    <a:pt x="1" y="4"/>
                  </a:cubicBezTo>
                  <a:cubicBezTo>
                    <a:pt x="2" y="3"/>
                    <a:pt x="4" y="2"/>
                    <a:pt x="6" y="1"/>
                  </a:cubicBezTo>
                  <a:cubicBezTo>
                    <a:pt x="8" y="0"/>
                    <a:pt x="10" y="0"/>
                    <a:pt x="12" y="0"/>
                  </a:cubicBezTo>
                  <a:cubicBezTo>
                    <a:pt x="14" y="0"/>
                    <a:pt x="16" y="0"/>
                    <a:pt x="17" y="0"/>
                  </a:cubicBezTo>
                  <a:cubicBezTo>
                    <a:pt x="18" y="1"/>
                    <a:pt x="20" y="2"/>
                    <a:pt x="21" y="2"/>
                  </a:cubicBezTo>
                  <a:cubicBezTo>
                    <a:pt x="22" y="3"/>
                    <a:pt x="22" y="4"/>
                    <a:pt x="23" y="6"/>
                  </a:cubicBezTo>
                  <a:cubicBezTo>
                    <a:pt x="24" y="7"/>
                    <a:pt x="24" y="9"/>
                    <a:pt x="2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9" name="Freeform 526"/>
            <p:cNvSpPr>
              <a:spLocks/>
            </p:cNvSpPr>
            <p:nvPr/>
          </p:nvSpPr>
          <p:spPr bwMode="auto">
            <a:xfrm>
              <a:off x="1213832" y="3211075"/>
              <a:ext cx="62822" cy="95247"/>
            </a:xfrm>
            <a:custGeom>
              <a:avLst/>
              <a:gdLst>
                <a:gd name="T0" fmla="*/ 5 w 62"/>
                <a:gd name="T1" fmla="*/ 94 h 94"/>
                <a:gd name="T2" fmla="*/ 36 w 62"/>
                <a:gd name="T3" fmla="*/ 21 h 94"/>
                <a:gd name="T4" fmla="*/ 43 w 62"/>
                <a:gd name="T5" fmla="*/ 14 h 94"/>
                <a:gd name="T6" fmla="*/ 33 w 62"/>
                <a:gd name="T7" fmla="*/ 16 h 94"/>
                <a:gd name="T8" fmla="*/ 0 w 62"/>
                <a:gd name="T9" fmla="*/ 16 h 94"/>
                <a:gd name="T10" fmla="*/ 0 w 62"/>
                <a:gd name="T11" fmla="*/ 0 h 94"/>
                <a:gd name="T12" fmla="*/ 62 w 62"/>
                <a:gd name="T13" fmla="*/ 0 h 94"/>
                <a:gd name="T14" fmla="*/ 62 w 62"/>
                <a:gd name="T15" fmla="*/ 5 h 94"/>
                <a:gd name="T16" fmla="*/ 22 w 62"/>
                <a:gd name="T17" fmla="*/ 94 h 94"/>
                <a:gd name="T18" fmla="*/ 5 w 62"/>
                <a:gd name="T19"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94">
                  <a:moveTo>
                    <a:pt x="5" y="94"/>
                  </a:moveTo>
                  <a:lnTo>
                    <a:pt x="36" y="21"/>
                  </a:lnTo>
                  <a:lnTo>
                    <a:pt x="43" y="14"/>
                  </a:lnTo>
                  <a:lnTo>
                    <a:pt x="33" y="16"/>
                  </a:lnTo>
                  <a:lnTo>
                    <a:pt x="0" y="16"/>
                  </a:lnTo>
                  <a:lnTo>
                    <a:pt x="0" y="0"/>
                  </a:lnTo>
                  <a:lnTo>
                    <a:pt x="62" y="0"/>
                  </a:lnTo>
                  <a:lnTo>
                    <a:pt x="62" y="5"/>
                  </a:lnTo>
                  <a:lnTo>
                    <a:pt x="22" y="94"/>
                  </a:lnTo>
                  <a:lnTo>
                    <a:pt x="5"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0" name="Freeform 527"/>
            <p:cNvSpPr>
              <a:spLocks/>
            </p:cNvSpPr>
            <p:nvPr/>
          </p:nvSpPr>
          <p:spPr bwMode="auto">
            <a:xfrm>
              <a:off x="649444" y="2195785"/>
              <a:ext cx="59783" cy="62822"/>
            </a:xfrm>
            <a:custGeom>
              <a:avLst/>
              <a:gdLst>
                <a:gd name="T0" fmla="*/ 0 w 59"/>
                <a:gd name="T1" fmla="*/ 24 h 62"/>
                <a:gd name="T2" fmla="*/ 21 w 59"/>
                <a:gd name="T3" fmla="*/ 24 h 62"/>
                <a:gd name="T4" fmla="*/ 21 w 59"/>
                <a:gd name="T5" fmla="*/ 0 h 62"/>
                <a:gd name="T6" fmla="*/ 38 w 59"/>
                <a:gd name="T7" fmla="*/ 0 h 62"/>
                <a:gd name="T8" fmla="*/ 38 w 59"/>
                <a:gd name="T9" fmla="*/ 24 h 62"/>
                <a:gd name="T10" fmla="*/ 59 w 59"/>
                <a:gd name="T11" fmla="*/ 24 h 62"/>
                <a:gd name="T12" fmla="*/ 59 w 59"/>
                <a:gd name="T13" fmla="*/ 38 h 62"/>
                <a:gd name="T14" fmla="*/ 38 w 59"/>
                <a:gd name="T15" fmla="*/ 38 h 62"/>
                <a:gd name="T16" fmla="*/ 38 w 59"/>
                <a:gd name="T17" fmla="*/ 62 h 62"/>
                <a:gd name="T18" fmla="*/ 21 w 59"/>
                <a:gd name="T19" fmla="*/ 62 h 62"/>
                <a:gd name="T20" fmla="*/ 21 w 59"/>
                <a:gd name="T21" fmla="*/ 38 h 62"/>
                <a:gd name="T22" fmla="*/ 0 w 59"/>
                <a:gd name="T23" fmla="*/ 38 h 62"/>
                <a:gd name="T24" fmla="*/ 0 w 59"/>
                <a:gd name="T25" fmla="*/ 2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2">
                  <a:moveTo>
                    <a:pt x="0" y="24"/>
                  </a:moveTo>
                  <a:lnTo>
                    <a:pt x="21" y="24"/>
                  </a:lnTo>
                  <a:lnTo>
                    <a:pt x="21" y="0"/>
                  </a:lnTo>
                  <a:lnTo>
                    <a:pt x="38" y="0"/>
                  </a:lnTo>
                  <a:lnTo>
                    <a:pt x="38" y="24"/>
                  </a:lnTo>
                  <a:lnTo>
                    <a:pt x="59" y="24"/>
                  </a:lnTo>
                  <a:lnTo>
                    <a:pt x="59" y="38"/>
                  </a:lnTo>
                  <a:lnTo>
                    <a:pt x="38" y="38"/>
                  </a:lnTo>
                  <a:lnTo>
                    <a:pt x="38" y="62"/>
                  </a:lnTo>
                  <a:lnTo>
                    <a:pt x="21" y="62"/>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1" name="Freeform 528"/>
            <p:cNvSpPr>
              <a:spLocks/>
            </p:cNvSpPr>
            <p:nvPr/>
          </p:nvSpPr>
          <p:spPr bwMode="auto">
            <a:xfrm>
              <a:off x="725439" y="2176533"/>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2" name="Freeform 529"/>
            <p:cNvSpPr>
              <a:spLocks/>
            </p:cNvSpPr>
            <p:nvPr/>
          </p:nvSpPr>
          <p:spPr bwMode="auto">
            <a:xfrm>
              <a:off x="802447" y="2176533"/>
              <a:ext cx="57756"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3" name="Freeform 530"/>
            <p:cNvSpPr>
              <a:spLocks/>
            </p:cNvSpPr>
            <p:nvPr/>
          </p:nvSpPr>
          <p:spPr bwMode="auto">
            <a:xfrm>
              <a:off x="3645666" y="3421834"/>
              <a:ext cx="62822" cy="59783"/>
            </a:xfrm>
            <a:custGeom>
              <a:avLst/>
              <a:gdLst>
                <a:gd name="T0" fmla="*/ 0 w 62"/>
                <a:gd name="T1" fmla="*/ 21 h 59"/>
                <a:gd name="T2" fmla="*/ 24 w 62"/>
                <a:gd name="T3" fmla="*/ 21 h 59"/>
                <a:gd name="T4" fmla="*/ 24 w 62"/>
                <a:gd name="T5" fmla="*/ 0 h 59"/>
                <a:gd name="T6" fmla="*/ 38 w 62"/>
                <a:gd name="T7" fmla="*/ 0 h 59"/>
                <a:gd name="T8" fmla="*/ 38 w 62"/>
                <a:gd name="T9" fmla="*/ 21 h 59"/>
                <a:gd name="T10" fmla="*/ 62 w 62"/>
                <a:gd name="T11" fmla="*/ 21 h 59"/>
                <a:gd name="T12" fmla="*/ 62 w 62"/>
                <a:gd name="T13" fmla="*/ 38 h 59"/>
                <a:gd name="T14" fmla="*/ 38 w 62"/>
                <a:gd name="T15" fmla="*/ 38 h 59"/>
                <a:gd name="T16" fmla="*/ 38 w 62"/>
                <a:gd name="T17" fmla="*/ 59 h 59"/>
                <a:gd name="T18" fmla="*/ 24 w 62"/>
                <a:gd name="T19" fmla="*/ 59 h 59"/>
                <a:gd name="T20" fmla="*/ 24 w 62"/>
                <a:gd name="T21" fmla="*/ 38 h 59"/>
                <a:gd name="T22" fmla="*/ 0 w 62"/>
                <a:gd name="T23" fmla="*/ 38 h 59"/>
                <a:gd name="T24" fmla="*/ 0 w 62"/>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59">
                  <a:moveTo>
                    <a:pt x="0" y="21"/>
                  </a:moveTo>
                  <a:lnTo>
                    <a:pt x="24" y="21"/>
                  </a:lnTo>
                  <a:lnTo>
                    <a:pt x="24" y="0"/>
                  </a:lnTo>
                  <a:lnTo>
                    <a:pt x="38" y="0"/>
                  </a:lnTo>
                  <a:lnTo>
                    <a:pt x="38" y="21"/>
                  </a:lnTo>
                  <a:lnTo>
                    <a:pt x="62" y="21"/>
                  </a:lnTo>
                  <a:lnTo>
                    <a:pt x="62" y="38"/>
                  </a:lnTo>
                  <a:lnTo>
                    <a:pt x="38" y="38"/>
                  </a:lnTo>
                  <a:lnTo>
                    <a:pt x="38" y="59"/>
                  </a:lnTo>
                  <a:lnTo>
                    <a:pt x="24" y="59"/>
                  </a:lnTo>
                  <a:lnTo>
                    <a:pt x="24"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4" name="Freeform 531"/>
            <p:cNvSpPr>
              <a:spLocks/>
            </p:cNvSpPr>
            <p:nvPr/>
          </p:nvSpPr>
          <p:spPr bwMode="auto">
            <a:xfrm>
              <a:off x="3722674" y="3399542"/>
              <a:ext cx="59783" cy="98287"/>
            </a:xfrm>
            <a:custGeom>
              <a:avLst/>
              <a:gdLst>
                <a:gd name="T0" fmla="*/ 5 w 59"/>
                <a:gd name="T1" fmla="*/ 83 h 97"/>
                <a:gd name="T2" fmla="*/ 24 w 59"/>
                <a:gd name="T3" fmla="*/ 83 h 97"/>
                <a:gd name="T4" fmla="*/ 24 w 59"/>
                <a:gd name="T5" fmla="*/ 29 h 97"/>
                <a:gd name="T6" fmla="*/ 26 w 59"/>
                <a:gd name="T7" fmla="*/ 19 h 97"/>
                <a:gd name="T8" fmla="*/ 19 w 59"/>
                <a:gd name="T9" fmla="*/ 26 h 97"/>
                <a:gd name="T10" fmla="*/ 7 w 59"/>
                <a:gd name="T11" fmla="*/ 36 h 97"/>
                <a:gd name="T12" fmla="*/ 0 w 59"/>
                <a:gd name="T13" fmla="*/ 24 h 97"/>
                <a:gd name="T14" fmla="*/ 31 w 59"/>
                <a:gd name="T15" fmla="*/ 0 h 97"/>
                <a:gd name="T16" fmla="*/ 40 w 59"/>
                <a:gd name="T17" fmla="*/ 0 h 97"/>
                <a:gd name="T18" fmla="*/ 40 w 59"/>
                <a:gd name="T19" fmla="*/ 83 h 97"/>
                <a:gd name="T20" fmla="*/ 59 w 59"/>
                <a:gd name="T21" fmla="*/ 83 h 97"/>
                <a:gd name="T22" fmla="*/ 59 w 59"/>
                <a:gd name="T23" fmla="*/ 97 h 97"/>
                <a:gd name="T24" fmla="*/ 5 w 59"/>
                <a:gd name="T25" fmla="*/ 97 h 97"/>
                <a:gd name="T26" fmla="*/ 5 w 59"/>
                <a:gd name="T27" fmla="*/ 8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97">
                  <a:moveTo>
                    <a:pt x="5" y="83"/>
                  </a:moveTo>
                  <a:lnTo>
                    <a:pt x="24" y="83"/>
                  </a:lnTo>
                  <a:lnTo>
                    <a:pt x="24" y="29"/>
                  </a:lnTo>
                  <a:lnTo>
                    <a:pt x="26" y="19"/>
                  </a:lnTo>
                  <a:lnTo>
                    <a:pt x="19" y="26"/>
                  </a:lnTo>
                  <a:lnTo>
                    <a:pt x="7" y="36"/>
                  </a:lnTo>
                  <a:lnTo>
                    <a:pt x="0" y="24"/>
                  </a:lnTo>
                  <a:lnTo>
                    <a:pt x="31" y="0"/>
                  </a:lnTo>
                  <a:lnTo>
                    <a:pt x="40" y="0"/>
                  </a:lnTo>
                  <a:lnTo>
                    <a:pt x="40" y="83"/>
                  </a:lnTo>
                  <a:lnTo>
                    <a:pt x="59" y="83"/>
                  </a:lnTo>
                  <a:lnTo>
                    <a:pt x="59" y="97"/>
                  </a:lnTo>
                  <a:lnTo>
                    <a:pt x="5" y="97"/>
                  </a:lnTo>
                  <a:lnTo>
                    <a:pt x="5"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5" name="Freeform 532"/>
            <p:cNvSpPr>
              <a:spLocks/>
            </p:cNvSpPr>
            <p:nvPr/>
          </p:nvSpPr>
          <p:spPr bwMode="auto">
            <a:xfrm>
              <a:off x="3801708" y="3402582"/>
              <a:ext cx="57756" cy="98287"/>
            </a:xfrm>
            <a:custGeom>
              <a:avLst/>
              <a:gdLst>
                <a:gd name="T0" fmla="*/ 9 w 24"/>
                <a:gd name="T1" fmla="*/ 34 h 41"/>
                <a:gd name="T2" fmla="*/ 14 w 24"/>
                <a:gd name="T3" fmla="*/ 32 h 41"/>
                <a:gd name="T4" fmla="*/ 16 w 24"/>
                <a:gd name="T5" fmla="*/ 27 h 41"/>
                <a:gd name="T6" fmla="*/ 14 w 24"/>
                <a:gd name="T7" fmla="*/ 22 h 41"/>
                <a:gd name="T8" fmla="*/ 7 w 24"/>
                <a:gd name="T9" fmla="*/ 20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4 h 41"/>
                <a:gd name="T22" fmla="*/ 12 w 24"/>
                <a:gd name="T23" fmla="*/ 14 h 41"/>
                <a:gd name="T24" fmla="*/ 17 w 24"/>
                <a:gd name="T25" fmla="*/ 15 h 41"/>
                <a:gd name="T26" fmla="*/ 21 w 24"/>
                <a:gd name="T27" fmla="*/ 18 h 41"/>
                <a:gd name="T28" fmla="*/ 23 w 24"/>
                <a:gd name="T29" fmla="*/ 22 h 41"/>
                <a:gd name="T30" fmla="*/ 24 w 24"/>
                <a:gd name="T31" fmla="*/ 27 h 41"/>
                <a:gd name="T32" fmla="*/ 23 w 24"/>
                <a:gd name="T33" fmla="*/ 33 h 41"/>
                <a:gd name="T34" fmla="*/ 20 w 24"/>
                <a:gd name="T35" fmla="*/ 37 h 41"/>
                <a:gd name="T36" fmla="*/ 15 w 24"/>
                <a:gd name="T37" fmla="*/ 40 h 41"/>
                <a:gd name="T38" fmla="*/ 9 w 24"/>
                <a:gd name="T39" fmla="*/ 41 h 41"/>
                <a:gd name="T40" fmla="*/ 4 w 24"/>
                <a:gd name="T41" fmla="*/ 40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3"/>
                    <a:pt x="14" y="32"/>
                  </a:cubicBezTo>
                  <a:cubicBezTo>
                    <a:pt x="16" y="31"/>
                    <a:pt x="16" y="29"/>
                    <a:pt x="16" y="27"/>
                  </a:cubicBezTo>
                  <a:cubicBezTo>
                    <a:pt x="16" y="25"/>
                    <a:pt x="16" y="23"/>
                    <a:pt x="14" y="22"/>
                  </a:cubicBezTo>
                  <a:cubicBezTo>
                    <a:pt x="12" y="21"/>
                    <a:pt x="10" y="20"/>
                    <a:pt x="7" y="20"/>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4"/>
                    <a:pt x="9" y="14"/>
                    <a:pt x="9" y="14"/>
                  </a:cubicBezTo>
                  <a:cubicBezTo>
                    <a:pt x="12" y="14"/>
                    <a:pt x="12" y="14"/>
                    <a:pt x="12" y="14"/>
                  </a:cubicBezTo>
                  <a:cubicBezTo>
                    <a:pt x="13" y="14"/>
                    <a:pt x="15" y="15"/>
                    <a:pt x="17" y="15"/>
                  </a:cubicBezTo>
                  <a:cubicBezTo>
                    <a:pt x="18" y="16"/>
                    <a:pt x="20" y="17"/>
                    <a:pt x="21" y="18"/>
                  </a:cubicBezTo>
                  <a:cubicBezTo>
                    <a:pt x="22" y="19"/>
                    <a:pt x="22" y="20"/>
                    <a:pt x="23" y="22"/>
                  </a:cubicBezTo>
                  <a:cubicBezTo>
                    <a:pt x="24" y="23"/>
                    <a:pt x="24" y="25"/>
                    <a:pt x="24" y="27"/>
                  </a:cubicBezTo>
                  <a:cubicBezTo>
                    <a:pt x="24" y="29"/>
                    <a:pt x="24" y="31"/>
                    <a:pt x="23" y="33"/>
                  </a:cubicBezTo>
                  <a:cubicBezTo>
                    <a:pt x="22" y="35"/>
                    <a:pt x="21" y="36"/>
                    <a:pt x="20" y="37"/>
                  </a:cubicBezTo>
                  <a:cubicBezTo>
                    <a:pt x="18" y="38"/>
                    <a:pt x="17" y="39"/>
                    <a:pt x="15" y="40"/>
                  </a:cubicBezTo>
                  <a:cubicBezTo>
                    <a:pt x="13" y="40"/>
                    <a:pt x="11" y="41"/>
                    <a:pt x="9" y="41"/>
                  </a:cubicBezTo>
                  <a:cubicBezTo>
                    <a:pt x="7" y="41"/>
                    <a:pt x="5" y="41"/>
                    <a:pt x="4" y="40"/>
                  </a:cubicBezTo>
                  <a:cubicBezTo>
                    <a:pt x="2" y="40"/>
                    <a:pt x="1" y="40"/>
                    <a:pt x="0" y="39"/>
                  </a:cubicBezTo>
                  <a:cubicBezTo>
                    <a:pt x="2" y="33"/>
                    <a:pt x="2" y="33"/>
                    <a:pt x="2" y="33"/>
                  </a:cubicBezTo>
                  <a:cubicBezTo>
                    <a:pt x="3" y="33"/>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6" name="Rectangle 533"/>
            <p:cNvSpPr>
              <a:spLocks noChangeArrowheads="1"/>
            </p:cNvSpPr>
            <p:nvPr/>
          </p:nvSpPr>
          <p:spPr bwMode="auto">
            <a:xfrm>
              <a:off x="2303091" y="3550519"/>
              <a:ext cx="33438" cy="141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7" name="Freeform 534"/>
            <p:cNvSpPr>
              <a:spLocks/>
            </p:cNvSpPr>
            <p:nvPr/>
          </p:nvSpPr>
          <p:spPr bwMode="auto">
            <a:xfrm>
              <a:off x="2353754" y="3500869"/>
              <a:ext cx="56743" cy="98287"/>
            </a:xfrm>
            <a:custGeom>
              <a:avLst/>
              <a:gdLst>
                <a:gd name="T0" fmla="*/ 9 w 24"/>
                <a:gd name="T1" fmla="*/ 35 h 41"/>
                <a:gd name="T2" fmla="*/ 15 w 24"/>
                <a:gd name="T3" fmla="*/ 33 h 41"/>
                <a:gd name="T4" fmla="*/ 17 w 24"/>
                <a:gd name="T5" fmla="*/ 28 h 41"/>
                <a:gd name="T6" fmla="*/ 15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9 h 41"/>
                <a:gd name="T28" fmla="*/ 24 w 24"/>
                <a:gd name="T29" fmla="*/ 23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5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2" y="35"/>
                    <a:pt x="14" y="34"/>
                    <a:pt x="15" y="33"/>
                  </a:cubicBezTo>
                  <a:cubicBezTo>
                    <a:pt x="16" y="32"/>
                    <a:pt x="17" y="30"/>
                    <a:pt x="17" y="28"/>
                  </a:cubicBezTo>
                  <a:cubicBezTo>
                    <a:pt x="17" y="26"/>
                    <a:pt x="16" y="24"/>
                    <a:pt x="15"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6" y="15"/>
                    <a:pt x="17" y="16"/>
                  </a:cubicBezTo>
                  <a:cubicBezTo>
                    <a:pt x="19" y="17"/>
                    <a:pt x="20" y="17"/>
                    <a:pt x="21" y="19"/>
                  </a:cubicBezTo>
                  <a:cubicBezTo>
                    <a:pt x="22" y="20"/>
                    <a:pt x="23" y="21"/>
                    <a:pt x="24" y="23"/>
                  </a:cubicBezTo>
                  <a:cubicBezTo>
                    <a:pt x="24" y="24"/>
                    <a:pt x="24" y="26"/>
                    <a:pt x="24" y="28"/>
                  </a:cubicBezTo>
                  <a:cubicBezTo>
                    <a:pt x="24" y="30"/>
                    <a:pt x="24" y="32"/>
                    <a:pt x="23" y="34"/>
                  </a:cubicBezTo>
                  <a:cubicBezTo>
                    <a:pt x="23" y="35"/>
                    <a:pt x="21" y="37"/>
                    <a:pt x="20" y="38"/>
                  </a:cubicBezTo>
                  <a:cubicBezTo>
                    <a:pt x="19" y="39"/>
                    <a:pt x="17" y="40"/>
                    <a:pt x="15" y="41"/>
                  </a:cubicBezTo>
                  <a:cubicBezTo>
                    <a:pt x="13" y="41"/>
                    <a:pt x="11" y="41"/>
                    <a:pt x="9" y="41"/>
                  </a:cubicBezTo>
                  <a:cubicBezTo>
                    <a:pt x="8" y="41"/>
                    <a:pt x="6" y="41"/>
                    <a:pt x="4" y="41"/>
                  </a:cubicBezTo>
                  <a:cubicBezTo>
                    <a:pt x="3" y="41"/>
                    <a:pt x="1" y="40"/>
                    <a:pt x="0" y="40"/>
                  </a:cubicBezTo>
                  <a:cubicBezTo>
                    <a:pt x="2" y="34"/>
                    <a:pt x="2" y="34"/>
                    <a:pt x="2" y="34"/>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8" name="Freeform 537"/>
            <p:cNvSpPr>
              <a:spLocks/>
            </p:cNvSpPr>
            <p:nvPr/>
          </p:nvSpPr>
          <p:spPr bwMode="auto">
            <a:xfrm>
              <a:off x="3979029" y="2443021"/>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5" y="15"/>
                    <a:pt x="17" y="16"/>
                  </a:cubicBezTo>
                  <a:cubicBezTo>
                    <a:pt x="19" y="17"/>
                    <a:pt x="20" y="17"/>
                    <a:pt x="21" y="18"/>
                  </a:cubicBezTo>
                  <a:cubicBezTo>
                    <a:pt x="22" y="20"/>
                    <a:pt x="23" y="21"/>
                    <a:pt x="23" y="22"/>
                  </a:cubicBezTo>
                  <a:cubicBezTo>
                    <a:pt x="24" y="24"/>
                    <a:pt x="24" y="26"/>
                    <a:pt x="24" y="28"/>
                  </a:cubicBezTo>
                  <a:cubicBezTo>
                    <a:pt x="24" y="30"/>
                    <a:pt x="24" y="32"/>
                    <a:pt x="23" y="34"/>
                  </a:cubicBezTo>
                  <a:cubicBezTo>
                    <a:pt x="22" y="35"/>
                    <a:pt x="21" y="37"/>
                    <a:pt x="20" y="38"/>
                  </a:cubicBezTo>
                  <a:cubicBezTo>
                    <a:pt x="19" y="39"/>
                    <a:pt x="17" y="40"/>
                    <a:pt x="15" y="41"/>
                  </a:cubicBezTo>
                  <a:cubicBezTo>
                    <a:pt x="13" y="41"/>
                    <a:pt x="11" y="41"/>
                    <a:pt x="9" y="41"/>
                  </a:cubicBezTo>
                  <a:cubicBezTo>
                    <a:pt x="7" y="41"/>
                    <a:pt x="6" y="41"/>
                    <a:pt x="4" y="41"/>
                  </a:cubicBezTo>
                  <a:cubicBezTo>
                    <a:pt x="3"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9" name="Freeform 538"/>
            <p:cNvSpPr>
              <a:spLocks/>
            </p:cNvSpPr>
            <p:nvPr/>
          </p:nvSpPr>
          <p:spPr bwMode="auto">
            <a:xfrm>
              <a:off x="4984187" y="1638490"/>
              <a:ext cx="59783" cy="61809"/>
            </a:xfrm>
            <a:custGeom>
              <a:avLst/>
              <a:gdLst>
                <a:gd name="T0" fmla="*/ 0 w 59"/>
                <a:gd name="T1" fmla="*/ 24 h 61"/>
                <a:gd name="T2" fmla="*/ 21 w 59"/>
                <a:gd name="T3" fmla="*/ 24 h 61"/>
                <a:gd name="T4" fmla="*/ 21 w 59"/>
                <a:gd name="T5" fmla="*/ 0 h 61"/>
                <a:gd name="T6" fmla="*/ 38 w 59"/>
                <a:gd name="T7" fmla="*/ 0 h 61"/>
                <a:gd name="T8" fmla="*/ 38 w 59"/>
                <a:gd name="T9" fmla="*/ 24 h 61"/>
                <a:gd name="T10" fmla="*/ 59 w 59"/>
                <a:gd name="T11" fmla="*/ 24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4"/>
                  </a:moveTo>
                  <a:lnTo>
                    <a:pt x="21" y="24"/>
                  </a:lnTo>
                  <a:lnTo>
                    <a:pt x="21" y="0"/>
                  </a:lnTo>
                  <a:lnTo>
                    <a:pt x="38" y="0"/>
                  </a:lnTo>
                  <a:lnTo>
                    <a:pt x="38" y="24"/>
                  </a:lnTo>
                  <a:lnTo>
                    <a:pt x="59" y="24"/>
                  </a:lnTo>
                  <a:lnTo>
                    <a:pt x="59" y="38"/>
                  </a:lnTo>
                  <a:lnTo>
                    <a:pt x="38" y="38"/>
                  </a:lnTo>
                  <a:lnTo>
                    <a:pt x="38" y="61"/>
                  </a:lnTo>
                  <a:lnTo>
                    <a:pt x="21" y="61"/>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0" name="Freeform 539"/>
            <p:cNvSpPr>
              <a:spLocks/>
            </p:cNvSpPr>
            <p:nvPr/>
          </p:nvSpPr>
          <p:spPr bwMode="auto">
            <a:xfrm>
              <a:off x="5060182" y="1617211"/>
              <a:ext cx="57756" cy="98287"/>
            </a:xfrm>
            <a:custGeom>
              <a:avLst/>
              <a:gdLst>
                <a:gd name="T0" fmla="*/ 23 w 24"/>
                <a:gd name="T1" fmla="*/ 11 h 41"/>
                <a:gd name="T2" fmla="*/ 22 w 24"/>
                <a:gd name="T3" fmla="*/ 17 h 41"/>
                <a:gd name="T4" fmla="*/ 19 w 24"/>
                <a:gd name="T5" fmla="*/ 23 h 41"/>
                <a:gd name="T6" fmla="*/ 16 w 24"/>
                <a:gd name="T7" fmla="*/ 28 h 41"/>
                <a:gd name="T8" fmla="*/ 12 w 24"/>
                <a:gd name="T9" fmla="*/ 33 h 41"/>
                <a:gd name="T10" fmla="*/ 9 w 24"/>
                <a:gd name="T11" fmla="*/ 35 h 41"/>
                <a:gd name="T12" fmla="*/ 9 w 24"/>
                <a:gd name="T13" fmla="*/ 36 h 41"/>
                <a:gd name="T14" fmla="*/ 13 w 24"/>
                <a:gd name="T15" fmla="*/ 35 h 41"/>
                <a:gd name="T16" fmla="*/ 24 w 24"/>
                <a:gd name="T17" fmla="*/ 35 h 41"/>
                <a:gd name="T18" fmla="*/ 24 w 24"/>
                <a:gd name="T19" fmla="*/ 41 h 41"/>
                <a:gd name="T20" fmla="*/ 0 w 24"/>
                <a:gd name="T21" fmla="*/ 41 h 41"/>
                <a:gd name="T22" fmla="*/ 0 w 24"/>
                <a:gd name="T23" fmla="*/ 37 h 41"/>
                <a:gd name="T24" fmla="*/ 3 w 24"/>
                <a:gd name="T25" fmla="*/ 34 h 41"/>
                <a:gd name="T26" fmla="*/ 6 w 24"/>
                <a:gd name="T27" fmla="*/ 30 h 41"/>
                <a:gd name="T28" fmla="*/ 10 w 24"/>
                <a:gd name="T29" fmla="*/ 25 h 41"/>
                <a:gd name="T30" fmla="*/ 13 w 24"/>
                <a:gd name="T31" fmla="*/ 21 h 41"/>
                <a:gd name="T32" fmla="*/ 15 w 24"/>
                <a:gd name="T33" fmla="*/ 16 h 41"/>
                <a:gd name="T34" fmla="*/ 16 w 24"/>
                <a:gd name="T35" fmla="*/ 12 h 41"/>
                <a:gd name="T36" fmla="*/ 14 w 24"/>
                <a:gd name="T37" fmla="*/ 8 h 41"/>
                <a:gd name="T38" fmla="*/ 10 w 24"/>
                <a:gd name="T39" fmla="*/ 7 h 41"/>
                <a:gd name="T40" fmla="*/ 6 w 24"/>
                <a:gd name="T41" fmla="*/ 7 h 41"/>
                <a:gd name="T42" fmla="*/ 3 w 24"/>
                <a:gd name="T43" fmla="*/ 9 h 41"/>
                <a:gd name="T44" fmla="*/ 0 w 24"/>
                <a:gd name="T45" fmla="*/ 4 h 41"/>
                <a:gd name="T46" fmla="*/ 5 w 24"/>
                <a:gd name="T47" fmla="*/ 1 h 41"/>
                <a:gd name="T48" fmla="*/ 12 w 24"/>
                <a:gd name="T49" fmla="*/ 0 h 41"/>
                <a:gd name="T50" fmla="*/ 16 w 24"/>
                <a:gd name="T51" fmla="*/ 1 h 41"/>
                <a:gd name="T52" fmla="*/ 20 w 24"/>
                <a:gd name="T53" fmla="*/ 3 h 41"/>
                <a:gd name="T54" fmla="*/ 22 w 24"/>
                <a:gd name="T55" fmla="*/ 6 h 41"/>
                <a:gd name="T56" fmla="*/ 23 w 24"/>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41">
                  <a:moveTo>
                    <a:pt x="23" y="11"/>
                  </a:moveTo>
                  <a:cubicBezTo>
                    <a:pt x="23" y="13"/>
                    <a:pt x="23" y="15"/>
                    <a:pt x="22" y="17"/>
                  </a:cubicBezTo>
                  <a:cubicBezTo>
                    <a:pt x="21" y="19"/>
                    <a:pt x="20" y="21"/>
                    <a:pt x="19" y="23"/>
                  </a:cubicBezTo>
                  <a:cubicBezTo>
                    <a:pt x="18" y="24"/>
                    <a:pt x="17" y="26"/>
                    <a:pt x="16" y="28"/>
                  </a:cubicBezTo>
                  <a:cubicBezTo>
                    <a:pt x="14" y="30"/>
                    <a:pt x="13" y="32"/>
                    <a:pt x="12" y="33"/>
                  </a:cubicBezTo>
                  <a:cubicBezTo>
                    <a:pt x="9" y="35"/>
                    <a:pt x="9" y="35"/>
                    <a:pt x="9" y="35"/>
                  </a:cubicBezTo>
                  <a:cubicBezTo>
                    <a:pt x="9" y="36"/>
                    <a:pt x="9" y="36"/>
                    <a:pt x="9" y="36"/>
                  </a:cubicBezTo>
                  <a:cubicBezTo>
                    <a:pt x="13" y="35"/>
                    <a:pt x="13" y="35"/>
                    <a:pt x="13" y="35"/>
                  </a:cubicBezTo>
                  <a:cubicBezTo>
                    <a:pt x="24" y="35"/>
                    <a:pt x="24" y="35"/>
                    <a:pt x="24" y="35"/>
                  </a:cubicBezTo>
                  <a:cubicBezTo>
                    <a:pt x="24" y="41"/>
                    <a:pt x="24" y="41"/>
                    <a:pt x="24" y="41"/>
                  </a:cubicBezTo>
                  <a:cubicBezTo>
                    <a:pt x="0" y="41"/>
                    <a:pt x="0" y="41"/>
                    <a:pt x="0" y="41"/>
                  </a:cubicBezTo>
                  <a:cubicBezTo>
                    <a:pt x="0" y="37"/>
                    <a:pt x="0" y="37"/>
                    <a:pt x="0" y="37"/>
                  </a:cubicBezTo>
                  <a:cubicBezTo>
                    <a:pt x="1" y="36"/>
                    <a:pt x="2" y="35"/>
                    <a:pt x="3" y="34"/>
                  </a:cubicBezTo>
                  <a:cubicBezTo>
                    <a:pt x="4" y="33"/>
                    <a:pt x="5" y="31"/>
                    <a:pt x="6" y="30"/>
                  </a:cubicBezTo>
                  <a:cubicBezTo>
                    <a:pt x="8" y="28"/>
                    <a:pt x="9" y="27"/>
                    <a:pt x="10" y="25"/>
                  </a:cubicBezTo>
                  <a:cubicBezTo>
                    <a:pt x="11" y="24"/>
                    <a:pt x="12" y="22"/>
                    <a:pt x="13" y="21"/>
                  </a:cubicBezTo>
                  <a:cubicBezTo>
                    <a:pt x="14" y="19"/>
                    <a:pt x="14" y="18"/>
                    <a:pt x="15" y="16"/>
                  </a:cubicBezTo>
                  <a:cubicBezTo>
                    <a:pt x="15" y="15"/>
                    <a:pt x="16" y="13"/>
                    <a:pt x="16" y="12"/>
                  </a:cubicBezTo>
                  <a:cubicBezTo>
                    <a:pt x="16" y="11"/>
                    <a:pt x="15" y="9"/>
                    <a:pt x="14" y="8"/>
                  </a:cubicBezTo>
                  <a:cubicBezTo>
                    <a:pt x="13" y="7"/>
                    <a:pt x="12" y="7"/>
                    <a:pt x="10" y="7"/>
                  </a:cubicBezTo>
                  <a:cubicBezTo>
                    <a:pt x="9" y="7"/>
                    <a:pt x="8" y="7"/>
                    <a:pt x="6" y="7"/>
                  </a:cubicBezTo>
                  <a:cubicBezTo>
                    <a:pt x="5" y="8"/>
                    <a:pt x="4" y="9"/>
                    <a:pt x="3" y="9"/>
                  </a:cubicBezTo>
                  <a:cubicBezTo>
                    <a:pt x="0" y="4"/>
                    <a:pt x="0" y="4"/>
                    <a:pt x="0" y="4"/>
                  </a:cubicBezTo>
                  <a:cubicBezTo>
                    <a:pt x="2" y="3"/>
                    <a:pt x="3" y="2"/>
                    <a:pt x="5" y="1"/>
                  </a:cubicBezTo>
                  <a:cubicBezTo>
                    <a:pt x="7" y="0"/>
                    <a:pt x="9" y="0"/>
                    <a:pt x="12" y="0"/>
                  </a:cubicBezTo>
                  <a:cubicBezTo>
                    <a:pt x="13" y="0"/>
                    <a:pt x="15" y="0"/>
                    <a:pt x="16" y="1"/>
                  </a:cubicBezTo>
                  <a:cubicBezTo>
                    <a:pt x="18" y="1"/>
                    <a:pt x="19" y="2"/>
                    <a:pt x="20" y="3"/>
                  </a:cubicBezTo>
                  <a:cubicBezTo>
                    <a:pt x="21" y="4"/>
                    <a:pt x="22" y="5"/>
                    <a:pt x="22" y="6"/>
                  </a:cubicBezTo>
                  <a:cubicBezTo>
                    <a:pt x="23" y="7"/>
                    <a:pt x="23" y="9"/>
                    <a:pt x="23"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1" name="Freeform 540"/>
            <p:cNvSpPr>
              <a:spLocks/>
            </p:cNvSpPr>
            <p:nvPr/>
          </p:nvSpPr>
          <p:spPr bwMode="auto">
            <a:xfrm>
              <a:off x="5137190" y="1619238"/>
              <a:ext cx="57756" cy="98287"/>
            </a:xfrm>
            <a:custGeom>
              <a:avLst/>
              <a:gdLst>
                <a:gd name="T0" fmla="*/ 9 w 24"/>
                <a:gd name="T1" fmla="*/ 34 h 41"/>
                <a:gd name="T2" fmla="*/ 15 w 24"/>
                <a:gd name="T3" fmla="*/ 33 h 41"/>
                <a:gd name="T4" fmla="*/ 17 w 24"/>
                <a:gd name="T5" fmla="*/ 27 h 41"/>
                <a:gd name="T6" fmla="*/ 15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4 h 41"/>
                <a:gd name="T24" fmla="*/ 17 w 24"/>
                <a:gd name="T25" fmla="*/ 15 h 41"/>
                <a:gd name="T26" fmla="*/ 21 w 24"/>
                <a:gd name="T27" fmla="*/ 18 h 41"/>
                <a:gd name="T28" fmla="*/ 24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2" y="34"/>
                    <a:pt x="14" y="34"/>
                    <a:pt x="15" y="33"/>
                  </a:cubicBezTo>
                  <a:cubicBezTo>
                    <a:pt x="16" y="31"/>
                    <a:pt x="17" y="30"/>
                    <a:pt x="17" y="27"/>
                  </a:cubicBezTo>
                  <a:cubicBezTo>
                    <a:pt x="17" y="25"/>
                    <a:pt x="16" y="23"/>
                    <a:pt x="15" y="22"/>
                  </a:cubicBezTo>
                  <a:cubicBezTo>
                    <a:pt x="13" y="21"/>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4"/>
                    <a:pt x="12" y="14"/>
                    <a:pt x="12" y="14"/>
                  </a:cubicBezTo>
                  <a:cubicBezTo>
                    <a:pt x="14" y="15"/>
                    <a:pt x="16" y="15"/>
                    <a:pt x="17" y="15"/>
                  </a:cubicBezTo>
                  <a:cubicBezTo>
                    <a:pt x="19" y="16"/>
                    <a:pt x="20" y="17"/>
                    <a:pt x="21" y="18"/>
                  </a:cubicBezTo>
                  <a:cubicBezTo>
                    <a:pt x="22" y="19"/>
                    <a:pt x="23" y="20"/>
                    <a:pt x="24" y="22"/>
                  </a:cubicBezTo>
                  <a:cubicBezTo>
                    <a:pt x="24" y="24"/>
                    <a:pt x="24" y="25"/>
                    <a:pt x="24" y="27"/>
                  </a:cubicBezTo>
                  <a:cubicBezTo>
                    <a:pt x="24" y="29"/>
                    <a:pt x="24" y="31"/>
                    <a:pt x="23" y="33"/>
                  </a:cubicBezTo>
                  <a:cubicBezTo>
                    <a:pt x="23" y="35"/>
                    <a:pt x="21" y="36"/>
                    <a:pt x="20" y="38"/>
                  </a:cubicBezTo>
                  <a:cubicBezTo>
                    <a:pt x="19" y="39"/>
                    <a:pt x="17" y="40"/>
                    <a:pt x="15" y="40"/>
                  </a:cubicBezTo>
                  <a:cubicBezTo>
                    <a:pt x="13" y="41"/>
                    <a:pt x="11" y="41"/>
                    <a:pt x="9" y="41"/>
                  </a:cubicBezTo>
                  <a:cubicBezTo>
                    <a:pt x="8" y="41"/>
                    <a:pt x="6" y="41"/>
                    <a:pt x="4" y="41"/>
                  </a:cubicBezTo>
                  <a:cubicBezTo>
                    <a:pt x="3" y="40"/>
                    <a:pt x="1" y="40"/>
                    <a:pt x="0" y="39"/>
                  </a:cubicBezTo>
                  <a:cubicBezTo>
                    <a:pt x="2" y="33"/>
                    <a:pt x="2" y="33"/>
                    <a:pt x="2" y="33"/>
                  </a:cubicBezTo>
                  <a:cubicBezTo>
                    <a:pt x="3" y="34"/>
                    <a:pt x="4" y="34"/>
                    <a:pt x="5" y="34"/>
                  </a:cubicBezTo>
                  <a:cubicBezTo>
                    <a:pt x="6" y="34"/>
                    <a:pt x="8"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2" name="Freeform 544"/>
            <p:cNvSpPr>
              <a:spLocks/>
            </p:cNvSpPr>
            <p:nvPr/>
          </p:nvSpPr>
          <p:spPr bwMode="auto">
            <a:xfrm>
              <a:off x="2392258" y="2435928"/>
              <a:ext cx="59783" cy="61809"/>
            </a:xfrm>
            <a:custGeom>
              <a:avLst/>
              <a:gdLst>
                <a:gd name="T0" fmla="*/ 0 w 59"/>
                <a:gd name="T1" fmla="*/ 23 h 61"/>
                <a:gd name="T2" fmla="*/ 21 w 59"/>
                <a:gd name="T3" fmla="*/ 23 h 61"/>
                <a:gd name="T4" fmla="*/ 21 w 59"/>
                <a:gd name="T5" fmla="*/ 0 h 61"/>
                <a:gd name="T6" fmla="*/ 37 w 59"/>
                <a:gd name="T7" fmla="*/ 0 h 61"/>
                <a:gd name="T8" fmla="*/ 37 w 59"/>
                <a:gd name="T9" fmla="*/ 23 h 61"/>
                <a:gd name="T10" fmla="*/ 59 w 59"/>
                <a:gd name="T11" fmla="*/ 23 h 61"/>
                <a:gd name="T12" fmla="*/ 59 w 59"/>
                <a:gd name="T13" fmla="*/ 37 h 61"/>
                <a:gd name="T14" fmla="*/ 37 w 59"/>
                <a:gd name="T15" fmla="*/ 37 h 61"/>
                <a:gd name="T16" fmla="*/ 37 w 59"/>
                <a:gd name="T17" fmla="*/ 61 h 61"/>
                <a:gd name="T18" fmla="*/ 21 w 59"/>
                <a:gd name="T19" fmla="*/ 61 h 61"/>
                <a:gd name="T20" fmla="*/ 21 w 59"/>
                <a:gd name="T21" fmla="*/ 37 h 61"/>
                <a:gd name="T22" fmla="*/ 0 w 59"/>
                <a:gd name="T23" fmla="*/ 37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7" y="0"/>
                  </a:lnTo>
                  <a:lnTo>
                    <a:pt x="37" y="23"/>
                  </a:lnTo>
                  <a:lnTo>
                    <a:pt x="59" y="23"/>
                  </a:lnTo>
                  <a:lnTo>
                    <a:pt x="59" y="37"/>
                  </a:lnTo>
                  <a:lnTo>
                    <a:pt x="37" y="37"/>
                  </a:lnTo>
                  <a:lnTo>
                    <a:pt x="37" y="61"/>
                  </a:lnTo>
                  <a:lnTo>
                    <a:pt x="21" y="61"/>
                  </a:lnTo>
                  <a:lnTo>
                    <a:pt x="21" y="37"/>
                  </a:lnTo>
                  <a:lnTo>
                    <a:pt x="0" y="37"/>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3" name="Freeform 545"/>
            <p:cNvSpPr>
              <a:spLocks/>
            </p:cNvSpPr>
            <p:nvPr/>
          </p:nvSpPr>
          <p:spPr bwMode="auto">
            <a:xfrm>
              <a:off x="2468253" y="2416676"/>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7"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4" name="Freeform 546"/>
            <p:cNvSpPr>
              <a:spLocks/>
            </p:cNvSpPr>
            <p:nvPr/>
          </p:nvSpPr>
          <p:spPr bwMode="auto">
            <a:xfrm>
              <a:off x="2545261" y="2416676"/>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5" name="Freeform 550"/>
            <p:cNvSpPr>
              <a:spLocks/>
            </p:cNvSpPr>
            <p:nvPr/>
          </p:nvSpPr>
          <p:spPr bwMode="auto">
            <a:xfrm>
              <a:off x="5223317" y="2959786"/>
              <a:ext cx="59783" cy="61809"/>
            </a:xfrm>
            <a:custGeom>
              <a:avLst/>
              <a:gdLst>
                <a:gd name="T0" fmla="*/ 0 w 59"/>
                <a:gd name="T1" fmla="*/ 23 h 61"/>
                <a:gd name="T2" fmla="*/ 21 w 59"/>
                <a:gd name="T3" fmla="*/ 23 h 61"/>
                <a:gd name="T4" fmla="*/ 21 w 59"/>
                <a:gd name="T5" fmla="*/ 0 h 61"/>
                <a:gd name="T6" fmla="*/ 38 w 59"/>
                <a:gd name="T7" fmla="*/ 0 h 61"/>
                <a:gd name="T8" fmla="*/ 38 w 59"/>
                <a:gd name="T9" fmla="*/ 23 h 61"/>
                <a:gd name="T10" fmla="*/ 59 w 59"/>
                <a:gd name="T11" fmla="*/ 23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8" y="0"/>
                  </a:lnTo>
                  <a:lnTo>
                    <a:pt x="38" y="23"/>
                  </a:lnTo>
                  <a:lnTo>
                    <a:pt x="59" y="23"/>
                  </a:lnTo>
                  <a:lnTo>
                    <a:pt x="59" y="38"/>
                  </a:lnTo>
                  <a:lnTo>
                    <a:pt x="38" y="38"/>
                  </a:lnTo>
                  <a:lnTo>
                    <a:pt x="38" y="61"/>
                  </a:lnTo>
                  <a:lnTo>
                    <a:pt x="21" y="61"/>
                  </a:lnTo>
                  <a:lnTo>
                    <a:pt x="21" y="38"/>
                  </a:lnTo>
                  <a:lnTo>
                    <a:pt x="0" y="38"/>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6" name="Freeform 551"/>
            <p:cNvSpPr>
              <a:spLocks/>
            </p:cNvSpPr>
            <p:nvPr/>
          </p:nvSpPr>
          <p:spPr bwMode="auto">
            <a:xfrm>
              <a:off x="5297286" y="2938507"/>
              <a:ext cx="59783" cy="97273"/>
            </a:xfrm>
            <a:custGeom>
              <a:avLst/>
              <a:gdLst>
                <a:gd name="T0" fmla="*/ 24 w 25"/>
                <a:gd name="T1" fmla="*/ 11 h 41"/>
                <a:gd name="T2" fmla="*/ 23 w 25"/>
                <a:gd name="T3" fmla="*/ 17 h 41"/>
                <a:gd name="T4" fmla="*/ 20 w 25"/>
                <a:gd name="T5" fmla="*/ 23 h 41"/>
                <a:gd name="T6" fmla="*/ 16 w 25"/>
                <a:gd name="T7" fmla="*/ 28 h 41"/>
                <a:gd name="T8" fmla="*/ 13 w 25"/>
                <a:gd name="T9" fmla="*/ 33 h 41"/>
                <a:gd name="T10" fmla="*/ 9 w 25"/>
                <a:gd name="T11" fmla="*/ 35 h 41"/>
                <a:gd name="T12" fmla="*/ 9 w 25"/>
                <a:gd name="T13" fmla="*/ 36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1 h 41"/>
                <a:gd name="T32" fmla="*/ 16 w 25"/>
                <a:gd name="T33" fmla="*/ 16 h 41"/>
                <a:gd name="T34" fmla="*/ 16 w 25"/>
                <a:gd name="T35" fmla="*/ 12 h 41"/>
                <a:gd name="T36" fmla="*/ 15 w 25"/>
                <a:gd name="T37" fmla="*/ 8 h 41"/>
                <a:gd name="T38" fmla="*/ 11 w 25"/>
                <a:gd name="T39" fmla="*/ 7 h 41"/>
                <a:gd name="T40" fmla="*/ 7 w 25"/>
                <a:gd name="T41" fmla="*/ 8 h 41"/>
                <a:gd name="T42" fmla="*/ 4 w 25"/>
                <a:gd name="T43" fmla="*/ 9 h 41"/>
                <a:gd name="T44" fmla="*/ 1 w 25"/>
                <a:gd name="T45" fmla="*/ 4 h 41"/>
                <a:gd name="T46" fmla="*/ 6 w 25"/>
                <a:gd name="T47" fmla="*/ 1 h 41"/>
                <a:gd name="T48" fmla="*/ 12 w 25"/>
                <a:gd name="T49" fmla="*/ 0 h 41"/>
                <a:gd name="T50" fmla="*/ 17 w 25"/>
                <a:gd name="T51" fmla="*/ 1 h 41"/>
                <a:gd name="T52" fmla="*/ 21 w 25"/>
                <a:gd name="T53" fmla="*/ 3 h 41"/>
                <a:gd name="T54" fmla="*/ 23 w 25"/>
                <a:gd name="T55" fmla="*/ 6 h 41"/>
                <a:gd name="T56" fmla="*/ 24 w 25"/>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1"/>
                  </a:moveTo>
                  <a:cubicBezTo>
                    <a:pt x="24" y="13"/>
                    <a:pt x="23" y="15"/>
                    <a:pt x="23" y="17"/>
                  </a:cubicBezTo>
                  <a:cubicBezTo>
                    <a:pt x="22" y="19"/>
                    <a:pt x="21" y="21"/>
                    <a:pt x="20" y="23"/>
                  </a:cubicBezTo>
                  <a:cubicBezTo>
                    <a:pt x="19" y="24"/>
                    <a:pt x="18" y="26"/>
                    <a:pt x="16" y="28"/>
                  </a:cubicBezTo>
                  <a:cubicBezTo>
                    <a:pt x="15" y="30"/>
                    <a:pt x="14" y="32"/>
                    <a:pt x="13" y="33"/>
                  </a:cubicBezTo>
                  <a:cubicBezTo>
                    <a:pt x="9" y="35"/>
                    <a:pt x="9" y="35"/>
                    <a:pt x="9" y="35"/>
                  </a:cubicBezTo>
                  <a:cubicBezTo>
                    <a:pt x="9" y="36"/>
                    <a:pt x="9" y="36"/>
                    <a:pt x="9" y="36"/>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3"/>
                    <a:pt x="6" y="31"/>
                    <a:pt x="7" y="30"/>
                  </a:cubicBezTo>
                  <a:cubicBezTo>
                    <a:pt x="8" y="28"/>
                    <a:pt x="9" y="27"/>
                    <a:pt x="10" y="25"/>
                  </a:cubicBezTo>
                  <a:cubicBezTo>
                    <a:pt x="12" y="24"/>
                    <a:pt x="13" y="22"/>
                    <a:pt x="13" y="21"/>
                  </a:cubicBezTo>
                  <a:cubicBezTo>
                    <a:pt x="14" y="19"/>
                    <a:pt x="15" y="18"/>
                    <a:pt x="16" y="16"/>
                  </a:cubicBezTo>
                  <a:cubicBezTo>
                    <a:pt x="16" y="15"/>
                    <a:pt x="16" y="13"/>
                    <a:pt x="16" y="12"/>
                  </a:cubicBezTo>
                  <a:cubicBezTo>
                    <a:pt x="16" y="11"/>
                    <a:pt x="16" y="9"/>
                    <a:pt x="15" y="8"/>
                  </a:cubicBezTo>
                  <a:cubicBezTo>
                    <a:pt x="14" y="7"/>
                    <a:pt x="13" y="7"/>
                    <a:pt x="11" y="7"/>
                  </a:cubicBezTo>
                  <a:cubicBezTo>
                    <a:pt x="9" y="7"/>
                    <a:pt x="8" y="7"/>
                    <a:pt x="7" y="8"/>
                  </a:cubicBezTo>
                  <a:cubicBezTo>
                    <a:pt x="6" y="8"/>
                    <a:pt x="5" y="9"/>
                    <a:pt x="4" y="9"/>
                  </a:cubicBezTo>
                  <a:cubicBezTo>
                    <a:pt x="1" y="4"/>
                    <a:pt x="1" y="4"/>
                    <a:pt x="1" y="4"/>
                  </a:cubicBezTo>
                  <a:cubicBezTo>
                    <a:pt x="2" y="3"/>
                    <a:pt x="4" y="2"/>
                    <a:pt x="6" y="1"/>
                  </a:cubicBezTo>
                  <a:cubicBezTo>
                    <a:pt x="8" y="0"/>
                    <a:pt x="10" y="0"/>
                    <a:pt x="12" y="0"/>
                  </a:cubicBezTo>
                  <a:cubicBezTo>
                    <a:pt x="14" y="0"/>
                    <a:pt x="16" y="0"/>
                    <a:pt x="17" y="1"/>
                  </a:cubicBezTo>
                  <a:cubicBezTo>
                    <a:pt x="18" y="1"/>
                    <a:pt x="20" y="2"/>
                    <a:pt x="21" y="3"/>
                  </a:cubicBezTo>
                  <a:cubicBezTo>
                    <a:pt x="22" y="4"/>
                    <a:pt x="22" y="5"/>
                    <a:pt x="23" y="6"/>
                  </a:cubicBezTo>
                  <a:cubicBezTo>
                    <a:pt x="24" y="7"/>
                    <a:pt x="24" y="9"/>
                    <a:pt x="24"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7" name="Freeform 552"/>
            <p:cNvSpPr>
              <a:spLocks/>
            </p:cNvSpPr>
            <p:nvPr/>
          </p:nvSpPr>
          <p:spPr bwMode="auto">
            <a:xfrm>
              <a:off x="5376320" y="2940534"/>
              <a:ext cx="57756" cy="98287"/>
            </a:xfrm>
            <a:custGeom>
              <a:avLst/>
              <a:gdLst>
                <a:gd name="T0" fmla="*/ 9 w 24"/>
                <a:gd name="T1" fmla="*/ 34 h 41"/>
                <a:gd name="T2" fmla="*/ 15 w 24"/>
                <a:gd name="T3" fmla="*/ 33 h 41"/>
                <a:gd name="T4" fmla="*/ 17 w 24"/>
                <a:gd name="T5" fmla="*/ 28 h 41"/>
                <a:gd name="T6" fmla="*/ 14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4 h 41"/>
                <a:gd name="T24" fmla="*/ 17 w 24"/>
                <a:gd name="T25" fmla="*/ 16 h 41"/>
                <a:gd name="T26" fmla="*/ 21 w 24"/>
                <a:gd name="T27" fmla="*/ 18 h 41"/>
                <a:gd name="T28" fmla="*/ 23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4"/>
                    <a:pt x="15" y="33"/>
                  </a:cubicBezTo>
                  <a:cubicBezTo>
                    <a:pt x="16" y="31"/>
                    <a:pt x="17" y="30"/>
                    <a:pt x="17" y="28"/>
                  </a:cubicBezTo>
                  <a:cubicBezTo>
                    <a:pt x="17" y="25"/>
                    <a:pt x="16" y="24"/>
                    <a:pt x="14" y="22"/>
                  </a:cubicBezTo>
                  <a:cubicBezTo>
                    <a:pt x="13" y="21"/>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4"/>
                    <a:pt x="12" y="14"/>
                    <a:pt x="12" y="14"/>
                  </a:cubicBezTo>
                  <a:cubicBezTo>
                    <a:pt x="14" y="15"/>
                    <a:pt x="15" y="15"/>
                    <a:pt x="17" y="16"/>
                  </a:cubicBezTo>
                  <a:cubicBezTo>
                    <a:pt x="18" y="16"/>
                    <a:pt x="20" y="17"/>
                    <a:pt x="21" y="18"/>
                  </a:cubicBezTo>
                  <a:cubicBezTo>
                    <a:pt x="22" y="19"/>
                    <a:pt x="23" y="21"/>
                    <a:pt x="23" y="22"/>
                  </a:cubicBezTo>
                  <a:cubicBezTo>
                    <a:pt x="24" y="24"/>
                    <a:pt x="24" y="25"/>
                    <a:pt x="24" y="27"/>
                  </a:cubicBezTo>
                  <a:cubicBezTo>
                    <a:pt x="24" y="30"/>
                    <a:pt x="24" y="32"/>
                    <a:pt x="23" y="33"/>
                  </a:cubicBezTo>
                  <a:cubicBezTo>
                    <a:pt x="22" y="35"/>
                    <a:pt x="21" y="36"/>
                    <a:pt x="20" y="38"/>
                  </a:cubicBezTo>
                  <a:cubicBezTo>
                    <a:pt x="18" y="39"/>
                    <a:pt x="17" y="40"/>
                    <a:pt x="15" y="40"/>
                  </a:cubicBezTo>
                  <a:cubicBezTo>
                    <a:pt x="13" y="41"/>
                    <a:pt x="11" y="41"/>
                    <a:pt x="9" y="41"/>
                  </a:cubicBezTo>
                  <a:cubicBezTo>
                    <a:pt x="7" y="41"/>
                    <a:pt x="6" y="41"/>
                    <a:pt x="4" y="41"/>
                  </a:cubicBezTo>
                  <a:cubicBezTo>
                    <a:pt x="2" y="40"/>
                    <a:pt x="1" y="40"/>
                    <a:pt x="0" y="39"/>
                  </a:cubicBezTo>
                  <a:cubicBezTo>
                    <a:pt x="2" y="33"/>
                    <a:pt x="2" y="33"/>
                    <a:pt x="2" y="33"/>
                  </a:cubicBezTo>
                  <a:cubicBezTo>
                    <a:pt x="3" y="34"/>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grpSp>
        <p:nvGrpSpPr>
          <p:cNvPr id="188" name="组合 187"/>
          <p:cNvGrpSpPr/>
          <p:nvPr/>
        </p:nvGrpSpPr>
        <p:grpSpPr>
          <a:xfrm>
            <a:off x="7774551" y="1661375"/>
            <a:ext cx="3650392" cy="2909455"/>
            <a:chOff x="6208534" y="1131590"/>
            <a:chExt cx="2700111" cy="2880320"/>
          </a:xfrm>
        </p:grpSpPr>
        <p:sp>
          <p:nvSpPr>
            <p:cNvPr id="189" name="矩形 1"/>
            <p:cNvSpPr>
              <a:spLocks noChangeArrowheads="1"/>
            </p:cNvSpPr>
            <p:nvPr/>
          </p:nvSpPr>
          <p:spPr bwMode="auto">
            <a:xfrm>
              <a:off x="6208534" y="1357202"/>
              <a:ext cx="2700111" cy="228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prstClr val="black"/>
                  </a:solidFill>
                  <a:latin typeface="Times New Roman" panose="02020603050405020304" pitchFamily="18" charset="0"/>
                  <a:cs typeface="Times New Roman" panose="02020603050405020304" pitchFamily="18" charset="0"/>
                </a:rPr>
                <a:t>公司名称（英文）</a:t>
              </a:r>
              <a:r>
                <a:rPr lang="zh-CN" altLang="en-US" dirty="0" smtClean="0">
                  <a:solidFill>
                    <a:prstClr val="black"/>
                  </a:solidFill>
                  <a:latin typeface="Times New Roman" panose="02020603050405020304" pitchFamily="18" charset="0"/>
                  <a:cs typeface="Times New Roman" panose="02020603050405020304" pitchFamily="18" charset="0"/>
                </a:rPr>
                <a:t>：</a:t>
              </a:r>
              <a:r>
                <a:rPr lang="en-US" altLang="zh-CN" dirty="0">
                  <a:solidFill>
                    <a:prstClr val="black"/>
                  </a:solidFill>
                  <a:latin typeface="Times New Roman" panose="02020603050405020304" pitchFamily="18" charset="0"/>
                  <a:cs typeface="Times New Roman" panose="02020603050405020304" pitchFamily="18" charset="0"/>
                </a:rPr>
                <a:t>BAJA TRADING </a:t>
              </a:r>
              <a:r>
                <a:rPr lang="en-US" altLang="zh-CN" dirty="0" smtClean="0">
                  <a:solidFill>
                    <a:prstClr val="black"/>
                  </a:solidFill>
                  <a:latin typeface="Times New Roman" panose="02020603050405020304" pitchFamily="18" charset="0"/>
                  <a:cs typeface="Times New Roman" panose="02020603050405020304" pitchFamily="18" charset="0"/>
                </a:rPr>
                <a:t>EST</a:t>
              </a:r>
            </a:p>
            <a:p>
              <a:r>
                <a:rPr lang="zh-CN" altLang="en-US" dirty="0" smtClean="0">
                  <a:solidFill>
                    <a:prstClr val="black"/>
                  </a:solidFill>
                  <a:latin typeface="Times New Roman" panose="02020603050405020304" pitchFamily="18" charset="0"/>
                  <a:cs typeface="Times New Roman" panose="02020603050405020304" pitchFamily="18" charset="0"/>
                </a:rPr>
                <a:t>公司</a:t>
              </a:r>
              <a:r>
                <a:rPr lang="zh-CN" altLang="en-US" dirty="0">
                  <a:solidFill>
                    <a:prstClr val="black"/>
                  </a:solidFill>
                  <a:latin typeface="Times New Roman" panose="02020603050405020304" pitchFamily="18" charset="0"/>
                  <a:cs typeface="Times New Roman" panose="02020603050405020304" pitchFamily="18" charset="0"/>
                </a:rPr>
                <a:t>地址（英文）：</a:t>
              </a:r>
              <a:r>
                <a:rPr lang="en-US" altLang="zh-CN" dirty="0" err="1" smtClean="0">
                  <a:solidFill>
                    <a:prstClr val="black"/>
                  </a:solidFill>
                  <a:latin typeface="Times New Roman" panose="02020603050405020304" pitchFamily="18" charset="0"/>
                  <a:cs typeface="Times New Roman" panose="02020603050405020304" pitchFamily="18" charset="0"/>
                </a:rPr>
                <a:t>Siteen</a:t>
              </a:r>
              <a:r>
                <a:rPr lang="en-US" altLang="zh-CN" dirty="0" smtClean="0">
                  <a:solidFill>
                    <a:prstClr val="black"/>
                  </a:solidFill>
                  <a:latin typeface="Times New Roman" panose="02020603050405020304" pitchFamily="18" charset="0"/>
                  <a:cs typeface="Times New Roman" panose="02020603050405020304" pitchFamily="18" charset="0"/>
                </a:rPr>
                <a:t> Street, </a:t>
              </a:r>
              <a:r>
                <a:rPr lang="en-US" altLang="zh-CN" dirty="0" err="1" smtClean="0">
                  <a:solidFill>
                    <a:prstClr val="black"/>
                  </a:solidFill>
                  <a:latin typeface="Times New Roman" panose="02020603050405020304" pitchFamily="18" charset="0"/>
                  <a:cs typeface="Times New Roman" panose="02020603050405020304" pitchFamily="18" charset="0"/>
                </a:rPr>
                <a:t>Malaz</a:t>
              </a:r>
              <a:r>
                <a:rPr lang="en-US" altLang="zh-CN" dirty="0" smtClean="0">
                  <a:solidFill>
                    <a:prstClr val="black"/>
                  </a:solidFill>
                  <a:latin typeface="Times New Roman" panose="02020603050405020304" pitchFamily="18" charset="0"/>
                  <a:cs typeface="Times New Roman" panose="02020603050405020304" pitchFamily="18" charset="0"/>
                </a:rPr>
                <a:t>, </a:t>
              </a:r>
              <a:r>
                <a:rPr lang="en-US" altLang="zh-CN" dirty="0">
                  <a:solidFill>
                    <a:prstClr val="black"/>
                  </a:solidFill>
                  <a:latin typeface="Times New Roman" panose="02020603050405020304" pitchFamily="18" charset="0"/>
                  <a:cs typeface="Times New Roman" panose="02020603050405020304" pitchFamily="18" charset="0"/>
                </a:rPr>
                <a:t>P.O.# 101, </a:t>
              </a:r>
              <a:r>
                <a:rPr lang="en-US" altLang="zh-CN" dirty="0" err="1">
                  <a:solidFill>
                    <a:prstClr val="black"/>
                  </a:solidFill>
                  <a:latin typeface="Times New Roman" panose="02020603050405020304" pitchFamily="18" charset="0"/>
                  <a:cs typeface="Times New Roman" panose="02020603050405020304" pitchFamily="18" charset="0"/>
                </a:rPr>
                <a:t>Ar-Riyad</a:t>
              </a:r>
              <a:r>
                <a:rPr lang="en-US" altLang="zh-CN" dirty="0">
                  <a:solidFill>
                    <a:prstClr val="black"/>
                  </a:solidFill>
                  <a:latin typeface="Times New Roman" panose="02020603050405020304" pitchFamily="18" charset="0"/>
                  <a:cs typeface="Times New Roman" panose="02020603050405020304" pitchFamily="18" charset="0"/>
                </a:rPr>
                <a:t> - 116, </a:t>
              </a:r>
              <a:r>
                <a:rPr lang="en-US" altLang="zh-CN" dirty="0" smtClean="0">
                  <a:solidFill>
                    <a:prstClr val="black"/>
                  </a:solidFill>
                  <a:latin typeface="Times New Roman" panose="02020603050405020304" pitchFamily="18" charset="0"/>
                  <a:cs typeface="Times New Roman" panose="02020603050405020304" pitchFamily="18" charset="0"/>
                </a:rPr>
                <a:t>Riyadh</a:t>
              </a:r>
              <a:r>
                <a:rPr lang="zh-CN" altLang="en-US" dirty="0" smtClean="0">
                  <a:solidFill>
                    <a:prstClr val="black"/>
                  </a:solidFill>
                  <a:latin typeface="Times New Roman" panose="02020603050405020304" pitchFamily="18" charset="0"/>
                  <a:cs typeface="Times New Roman" panose="02020603050405020304" pitchFamily="18" charset="0"/>
                </a:rPr>
                <a:t>，</a:t>
              </a:r>
              <a:r>
                <a:rPr lang="en-US" altLang="zh-CN" dirty="0" smtClean="0">
                  <a:solidFill>
                    <a:prstClr val="black"/>
                  </a:solidFill>
                  <a:latin typeface="Times New Roman" panose="02020603050405020304" pitchFamily="18" charset="0"/>
                  <a:cs typeface="Times New Roman" panose="02020603050405020304" pitchFamily="18" charset="0"/>
                </a:rPr>
                <a:t> Saudi </a:t>
              </a:r>
              <a:r>
                <a:rPr lang="en-US" altLang="zh-CN" dirty="0">
                  <a:solidFill>
                    <a:prstClr val="black"/>
                  </a:solidFill>
                  <a:latin typeface="Times New Roman" panose="02020603050405020304" pitchFamily="18" charset="0"/>
                  <a:cs typeface="Times New Roman" panose="02020603050405020304" pitchFamily="18" charset="0"/>
                </a:rPr>
                <a:t>Arabia</a:t>
              </a:r>
            </a:p>
            <a:p>
              <a:r>
                <a:rPr lang="zh-CN" altLang="en-US" dirty="0">
                  <a:solidFill>
                    <a:prstClr val="black"/>
                  </a:solidFill>
                  <a:latin typeface="Times New Roman" panose="02020603050405020304" pitchFamily="18" charset="0"/>
                  <a:cs typeface="Times New Roman" panose="02020603050405020304" pitchFamily="18" charset="0"/>
                </a:rPr>
                <a:t>公司介绍</a:t>
              </a:r>
              <a:r>
                <a:rPr lang="zh-CN" altLang="en-US" dirty="0" smtClean="0">
                  <a:solidFill>
                    <a:prstClr val="black"/>
                  </a:solidFill>
                  <a:latin typeface="Times New Roman" panose="02020603050405020304" pitchFamily="18" charset="0"/>
                  <a:cs typeface="Times New Roman" panose="02020603050405020304" pitchFamily="18" charset="0"/>
                </a:rPr>
                <a:t>：</a:t>
              </a:r>
              <a:r>
                <a:rPr lang="en-US" altLang="zh-CN" dirty="0">
                  <a:solidFill>
                    <a:prstClr val="black"/>
                  </a:solidFill>
                  <a:latin typeface="Times New Roman" panose="02020603050405020304" pitchFamily="18" charset="0"/>
                  <a:cs typeface="Times New Roman" panose="02020603050405020304" pitchFamily="18" charset="0"/>
                </a:rPr>
                <a:t>BAJA TRADING EST</a:t>
              </a:r>
              <a:r>
                <a:rPr lang="zh-CN" altLang="en-US" dirty="0" smtClean="0">
                  <a:solidFill>
                    <a:prstClr val="black"/>
                  </a:solidFill>
                  <a:latin typeface="Times New Roman" panose="02020603050405020304" pitchFamily="18" charset="0"/>
                  <a:cs typeface="Times New Roman" panose="02020603050405020304" pitchFamily="18" charset="0"/>
                </a:rPr>
                <a:t>成立</a:t>
              </a:r>
              <a:r>
                <a:rPr lang="zh-CN" altLang="en-US" dirty="0">
                  <a:solidFill>
                    <a:prstClr val="black"/>
                  </a:solidFill>
                  <a:latin typeface="Times New Roman" panose="02020603050405020304" pitchFamily="18" charset="0"/>
                  <a:cs typeface="Times New Roman" panose="02020603050405020304" pitchFamily="18" charset="0"/>
                </a:rPr>
                <a:t>于</a:t>
              </a:r>
              <a:r>
                <a:rPr lang="en-US" altLang="zh-CN" dirty="0">
                  <a:solidFill>
                    <a:prstClr val="black"/>
                  </a:solidFill>
                  <a:latin typeface="Times New Roman" panose="02020603050405020304" pitchFamily="18" charset="0"/>
                  <a:cs typeface="Times New Roman" panose="02020603050405020304" pitchFamily="18" charset="0"/>
                </a:rPr>
                <a:t>1994</a:t>
              </a:r>
              <a:r>
                <a:rPr lang="zh-CN" altLang="en-US" dirty="0">
                  <a:solidFill>
                    <a:prstClr val="black"/>
                  </a:solidFill>
                  <a:latin typeface="Times New Roman" panose="02020603050405020304" pitchFamily="18" charset="0"/>
                  <a:cs typeface="Times New Roman" panose="02020603050405020304" pitchFamily="18" charset="0"/>
                </a:rPr>
                <a:t>年，主要</a:t>
              </a:r>
              <a:r>
                <a:rPr lang="zh-CN" altLang="en-US" dirty="0" smtClean="0">
                  <a:solidFill>
                    <a:prstClr val="black"/>
                  </a:solidFill>
                  <a:latin typeface="Times New Roman" panose="02020603050405020304" pitchFamily="18" charset="0"/>
                  <a:cs typeface="Times New Roman" panose="02020603050405020304" pitchFamily="18" charset="0"/>
                </a:rPr>
                <a:t>从事农产品</a:t>
              </a:r>
              <a:r>
                <a:rPr lang="zh-CN" altLang="en-US" dirty="0">
                  <a:solidFill>
                    <a:prstClr val="black"/>
                  </a:solidFill>
                  <a:latin typeface="Times New Roman" panose="02020603050405020304" pitchFamily="18" charset="0"/>
                  <a:cs typeface="Times New Roman" panose="02020603050405020304" pitchFamily="18" charset="0"/>
                </a:rPr>
                <a:t>的</a:t>
              </a:r>
              <a:r>
                <a:rPr lang="zh-CN" altLang="en-US" dirty="0" smtClean="0">
                  <a:solidFill>
                    <a:prstClr val="black"/>
                  </a:solidFill>
                  <a:latin typeface="Times New Roman" panose="02020603050405020304" pitchFamily="18" charset="0"/>
                  <a:cs typeface="Times New Roman" panose="02020603050405020304" pitchFamily="18" charset="0"/>
                </a:rPr>
                <a:t>进出口业务。</a:t>
              </a:r>
              <a:endParaRPr lang="zh-CN" altLang="en-US" dirty="0">
                <a:solidFill>
                  <a:prstClr val="black"/>
                </a:solidFill>
                <a:latin typeface="Times New Roman" panose="02020603050405020304" pitchFamily="18" charset="0"/>
                <a:cs typeface="Times New Roman" panose="02020603050405020304" pitchFamily="18" charset="0"/>
              </a:endParaRPr>
            </a:p>
          </p:txBody>
        </p:sp>
        <p:cxnSp>
          <p:nvCxnSpPr>
            <p:cNvPr id="190" name="直接连接符 189"/>
            <p:cNvCxnSpPr/>
            <p:nvPr/>
          </p:nvCxnSpPr>
          <p:spPr>
            <a:xfrm>
              <a:off x="6300192" y="1131590"/>
              <a:ext cx="2592288" cy="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p:cNvCxnSpPr/>
            <p:nvPr/>
          </p:nvCxnSpPr>
          <p:spPr>
            <a:xfrm>
              <a:off x="6300192" y="4011910"/>
              <a:ext cx="2592288" cy="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7898468" y="1073714"/>
            <a:ext cx="4051198" cy="461665"/>
          </a:xfrm>
          <a:prstGeom prst="rect">
            <a:avLst/>
          </a:prstGeom>
          <a:noFill/>
        </p:spPr>
        <p:txBody>
          <a:bodyPr wrap="square" rtlCol="0">
            <a:spAutoFit/>
          </a:bodyPr>
          <a:lstStyle/>
          <a:p>
            <a:r>
              <a:rPr lang="en-US" altLang="zh-CN" sz="2400" dirty="0">
                <a:solidFill>
                  <a:prstClr val="black"/>
                </a:solidFill>
                <a:latin typeface="Times New Roman" panose="02020603050405020304" pitchFamily="18" charset="0"/>
                <a:cs typeface="Times New Roman" panose="02020603050405020304" pitchFamily="18" charset="0"/>
              </a:rPr>
              <a:t>BAJA TRADING EST </a:t>
            </a:r>
          </a:p>
        </p:txBody>
      </p:sp>
    </p:spTree>
    <p:extLst>
      <p:ext uri="{BB962C8B-B14F-4D97-AF65-F5344CB8AC3E}">
        <p14:creationId xmlns:p14="http://schemas.microsoft.com/office/powerpoint/2010/main" val="2783514721"/>
      </p:ext>
    </p:extLst>
  </p:cSld>
  <p:clrMapOvr>
    <a:masterClrMapping/>
  </p:clrMapOvr>
  <mc:AlternateContent xmlns:mc="http://schemas.openxmlformats.org/markup-compatibility/2006" xmlns:p14="http://schemas.microsoft.com/office/powerpoint/2010/main">
    <mc:Choice Requires="p14">
      <p:transition p14:dur="10" advTm="6715"/>
    </mc:Choice>
    <mc:Fallback xmlns="">
      <p:transition advTm="671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a:off x="964689" y="3275608"/>
            <a:ext cx="9159568" cy="0"/>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746976" y="1149830"/>
            <a:ext cx="1677448" cy="1413044"/>
            <a:chOff x="162365" y="1744555"/>
            <a:chExt cx="779091" cy="667487"/>
          </a:xfrm>
        </p:grpSpPr>
        <p:sp>
          <p:nvSpPr>
            <p:cNvPr id="109" name="椭圆 108"/>
            <p:cNvSpPr/>
            <p:nvPr/>
          </p:nvSpPr>
          <p:spPr bwMode="auto">
            <a:xfrm>
              <a:off x="162365" y="1744555"/>
              <a:ext cx="779091" cy="659251"/>
            </a:xfrm>
            <a:prstGeom prst="ellipse">
              <a:avLst/>
            </a:prstGeom>
            <a:solidFill>
              <a:srgbClr val="21A3D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75" name="组合 74"/>
            <p:cNvGrpSpPr/>
            <p:nvPr/>
          </p:nvGrpSpPr>
          <p:grpSpPr>
            <a:xfrm>
              <a:off x="399306" y="1849387"/>
              <a:ext cx="324353" cy="562655"/>
              <a:chOff x="623888" y="3567113"/>
              <a:chExt cx="968376" cy="2960687"/>
            </a:xfrm>
            <a:solidFill>
              <a:schemeClr val="bg1"/>
            </a:solidFill>
          </p:grpSpPr>
          <p:sp>
            <p:nvSpPr>
              <p:cNvPr id="76" name="Freeform 207"/>
              <p:cNvSpPr>
                <a:spLocks/>
              </p:cNvSpPr>
              <p:nvPr/>
            </p:nvSpPr>
            <p:spPr bwMode="auto">
              <a:xfrm>
                <a:off x="1014413" y="3784600"/>
                <a:ext cx="168275" cy="301625"/>
              </a:xfrm>
              <a:custGeom>
                <a:avLst/>
                <a:gdLst>
                  <a:gd name="T0" fmla="*/ 53 w 54"/>
                  <a:gd name="T1" fmla="*/ 0 h 97"/>
                  <a:gd name="T2" fmla="*/ 54 w 54"/>
                  <a:gd name="T3" fmla="*/ 70 h 97"/>
                  <a:gd name="T4" fmla="*/ 27 w 54"/>
                  <a:gd name="T5" fmla="*/ 97 h 97"/>
                  <a:gd name="T6" fmla="*/ 0 w 54"/>
                  <a:gd name="T7" fmla="*/ 70 h 97"/>
                  <a:gd name="T8" fmla="*/ 1 w 54"/>
                  <a:gd name="T9" fmla="*/ 0 h 97"/>
                  <a:gd name="T10" fmla="*/ 53 w 54"/>
                  <a:gd name="T11" fmla="*/ 0 h 97"/>
                </a:gdLst>
                <a:ahLst/>
                <a:cxnLst>
                  <a:cxn ang="0">
                    <a:pos x="T0" y="T1"/>
                  </a:cxn>
                  <a:cxn ang="0">
                    <a:pos x="T2" y="T3"/>
                  </a:cxn>
                  <a:cxn ang="0">
                    <a:pos x="T4" y="T5"/>
                  </a:cxn>
                  <a:cxn ang="0">
                    <a:pos x="T6" y="T7"/>
                  </a:cxn>
                  <a:cxn ang="0">
                    <a:pos x="T8" y="T9"/>
                  </a:cxn>
                  <a:cxn ang="0">
                    <a:pos x="T10" y="T11"/>
                  </a:cxn>
                </a:cxnLst>
                <a:rect l="0" t="0" r="r" b="b"/>
                <a:pathLst>
                  <a:path w="54" h="97">
                    <a:moveTo>
                      <a:pt x="53" y="0"/>
                    </a:moveTo>
                    <a:cubicBezTo>
                      <a:pt x="53" y="0"/>
                      <a:pt x="46" y="51"/>
                      <a:pt x="54" y="70"/>
                    </a:cubicBezTo>
                    <a:cubicBezTo>
                      <a:pt x="54" y="70"/>
                      <a:pt x="53" y="97"/>
                      <a:pt x="27" y="97"/>
                    </a:cubicBezTo>
                    <a:cubicBezTo>
                      <a:pt x="2" y="97"/>
                      <a:pt x="0" y="70"/>
                      <a:pt x="0" y="70"/>
                    </a:cubicBezTo>
                    <a:cubicBezTo>
                      <a:pt x="7" y="51"/>
                      <a:pt x="1" y="0"/>
                      <a:pt x="1" y="0"/>
                    </a:cubicBezTo>
                    <a:lnTo>
                      <a:pt x="5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77" name="Freeform 208"/>
              <p:cNvSpPr>
                <a:spLocks/>
              </p:cNvSpPr>
              <p:nvPr/>
            </p:nvSpPr>
            <p:spPr bwMode="auto">
              <a:xfrm>
                <a:off x="1176338" y="3749675"/>
                <a:ext cx="50800" cy="103187"/>
              </a:xfrm>
              <a:custGeom>
                <a:avLst/>
                <a:gdLst>
                  <a:gd name="T0" fmla="*/ 11 w 16"/>
                  <a:gd name="T1" fmla="*/ 6 h 33"/>
                  <a:gd name="T2" fmla="*/ 16 w 16"/>
                  <a:gd name="T3" fmla="*/ 5 h 33"/>
                  <a:gd name="T4" fmla="*/ 14 w 16"/>
                  <a:gd name="T5" fmla="*/ 21 h 33"/>
                  <a:gd name="T6" fmla="*/ 4 w 16"/>
                  <a:gd name="T7" fmla="*/ 31 h 33"/>
                  <a:gd name="T8" fmla="*/ 1 w 16"/>
                  <a:gd name="T9" fmla="*/ 23 h 33"/>
                  <a:gd name="T10" fmla="*/ 11 w 16"/>
                  <a:gd name="T11" fmla="*/ 6 h 33"/>
                </a:gdLst>
                <a:ahLst/>
                <a:cxnLst>
                  <a:cxn ang="0">
                    <a:pos x="T0" y="T1"/>
                  </a:cxn>
                  <a:cxn ang="0">
                    <a:pos x="T2" y="T3"/>
                  </a:cxn>
                  <a:cxn ang="0">
                    <a:pos x="T4" y="T5"/>
                  </a:cxn>
                  <a:cxn ang="0">
                    <a:pos x="T6" y="T7"/>
                  </a:cxn>
                  <a:cxn ang="0">
                    <a:pos x="T8" y="T9"/>
                  </a:cxn>
                  <a:cxn ang="0">
                    <a:pos x="T10" y="T11"/>
                  </a:cxn>
                </a:cxnLst>
                <a:rect l="0" t="0" r="r" b="b"/>
                <a:pathLst>
                  <a:path w="16" h="33">
                    <a:moveTo>
                      <a:pt x="11" y="6"/>
                    </a:moveTo>
                    <a:cubicBezTo>
                      <a:pt x="11" y="6"/>
                      <a:pt x="16" y="0"/>
                      <a:pt x="16" y="5"/>
                    </a:cubicBezTo>
                    <a:cubicBezTo>
                      <a:pt x="16" y="11"/>
                      <a:pt x="15" y="18"/>
                      <a:pt x="14" y="21"/>
                    </a:cubicBezTo>
                    <a:cubicBezTo>
                      <a:pt x="12" y="24"/>
                      <a:pt x="7" y="33"/>
                      <a:pt x="4" y="31"/>
                    </a:cubicBezTo>
                    <a:cubicBezTo>
                      <a:pt x="0" y="28"/>
                      <a:pt x="1" y="23"/>
                      <a:pt x="1" y="23"/>
                    </a:cubicBezTo>
                    <a:lnTo>
                      <a:pt x="11"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78" name="Freeform 209"/>
              <p:cNvSpPr>
                <a:spLocks/>
              </p:cNvSpPr>
              <p:nvPr/>
            </p:nvSpPr>
            <p:spPr bwMode="auto">
              <a:xfrm>
                <a:off x="982663" y="3729038"/>
                <a:ext cx="41275" cy="107950"/>
              </a:xfrm>
              <a:custGeom>
                <a:avLst/>
                <a:gdLst>
                  <a:gd name="T0" fmla="*/ 6 w 13"/>
                  <a:gd name="T1" fmla="*/ 8 h 35"/>
                  <a:gd name="T2" fmla="*/ 1 w 13"/>
                  <a:gd name="T3" fmla="*/ 6 h 35"/>
                  <a:gd name="T4" fmla="*/ 1 w 13"/>
                  <a:gd name="T5" fmla="*/ 21 h 35"/>
                  <a:gd name="T6" fmla="*/ 8 w 13"/>
                  <a:gd name="T7" fmla="*/ 33 h 35"/>
                  <a:gd name="T8" fmla="*/ 13 w 13"/>
                  <a:gd name="T9" fmla="*/ 25 h 35"/>
                  <a:gd name="T10" fmla="*/ 6 w 13"/>
                  <a:gd name="T11" fmla="*/ 8 h 35"/>
                </a:gdLst>
                <a:ahLst/>
                <a:cxnLst>
                  <a:cxn ang="0">
                    <a:pos x="T0" y="T1"/>
                  </a:cxn>
                  <a:cxn ang="0">
                    <a:pos x="T2" y="T3"/>
                  </a:cxn>
                  <a:cxn ang="0">
                    <a:pos x="T4" y="T5"/>
                  </a:cxn>
                  <a:cxn ang="0">
                    <a:pos x="T6" y="T7"/>
                  </a:cxn>
                  <a:cxn ang="0">
                    <a:pos x="T8" y="T9"/>
                  </a:cxn>
                  <a:cxn ang="0">
                    <a:pos x="T10" y="T11"/>
                  </a:cxn>
                </a:cxnLst>
                <a:rect l="0" t="0" r="r" b="b"/>
                <a:pathLst>
                  <a:path w="13" h="35">
                    <a:moveTo>
                      <a:pt x="6" y="8"/>
                    </a:moveTo>
                    <a:cubicBezTo>
                      <a:pt x="6" y="8"/>
                      <a:pt x="2" y="0"/>
                      <a:pt x="1" y="6"/>
                    </a:cubicBezTo>
                    <a:cubicBezTo>
                      <a:pt x="0" y="11"/>
                      <a:pt x="1" y="18"/>
                      <a:pt x="1" y="21"/>
                    </a:cubicBezTo>
                    <a:cubicBezTo>
                      <a:pt x="2" y="24"/>
                      <a:pt x="5" y="35"/>
                      <a:pt x="8" y="33"/>
                    </a:cubicBezTo>
                    <a:cubicBezTo>
                      <a:pt x="13" y="31"/>
                      <a:pt x="13" y="25"/>
                      <a:pt x="13" y="25"/>
                    </a:cubicBezTo>
                    <a:lnTo>
                      <a:pt x="6"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79" name="Freeform 210"/>
              <p:cNvSpPr>
                <a:spLocks/>
              </p:cNvSpPr>
              <p:nvPr/>
            </p:nvSpPr>
            <p:spPr bwMode="auto">
              <a:xfrm>
                <a:off x="1001713" y="3625850"/>
                <a:ext cx="244475" cy="314325"/>
              </a:xfrm>
              <a:custGeom>
                <a:avLst/>
                <a:gdLst>
                  <a:gd name="T0" fmla="*/ 0 w 78"/>
                  <a:gd name="T1" fmla="*/ 43 h 101"/>
                  <a:gd name="T2" fmla="*/ 3 w 78"/>
                  <a:gd name="T3" fmla="*/ 65 h 101"/>
                  <a:gd name="T4" fmla="*/ 11 w 78"/>
                  <a:gd name="T5" fmla="*/ 85 h 101"/>
                  <a:gd name="T6" fmla="*/ 29 w 78"/>
                  <a:gd name="T7" fmla="*/ 100 h 101"/>
                  <a:gd name="T8" fmla="*/ 48 w 78"/>
                  <a:gd name="T9" fmla="*/ 89 h 101"/>
                  <a:gd name="T10" fmla="*/ 60 w 78"/>
                  <a:gd name="T11" fmla="*/ 70 h 101"/>
                  <a:gd name="T12" fmla="*/ 67 w 78"/>
                  <a:gd name="T13" fmla="*/ 48 h 101"/>
                  <a:gd name="T14" fmla="*/ 43 w 78"/>
                  <a:gd name="T15" fmla="*/ 3 h 101"/>
                  <a:gd name="T16" fmla="*/ 0 w 78"/>
                  <a:gd name="T17" fmla="*/ 4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01">
                    <a:moveTo>
                      <a:pt x="0" y="43"/>
                    </a:moveTo>
                    <a:cubicBezTo>
                      <a:pt x="0" y="43"/>
                      <a:pt x="2" y="60"/>
                      <a:pt x="3" y="65"/>
                    </a:cubicBezTo>
                    <a:cubicBezTo>
                      <a:pt x="4" y="71"/>
                      <a:pt x="5" y="78"/>
                      <a:pt x="11" y="85"/>
                    </a:cubicBezTo>
                    <a:cubicBezTo>
                      <a:pt x="16" y="91"/>
                      <a:pt x="17" y="99"/>
                      <a:pt x="29" y="100"/>
                    </a:cubicBezTo>
                    <a:cubicBezTo>
                      <a:pt x="40" y="101"/>
                      <a:pt x="43" y="94"/>
                      <a:pt x="48" y="89"/>
                    </a:cubicBezTo>
                    <a:cubicBezTo>
                      <a:pt x="56" y="82"/>
                      <a:pt x="58" y="76"/>
                      <a:pt x="60" y="70"/>
                    </a:cubicBezTo>
                    <a:cubicBezTo>
                      <a:pt x="62" y="65"/>
                      <a:pt x="67" y="48"/>
                      <a:pt x="67" y="48"/>
                    </a:cubicBezTo>
                    <a:cubicBezTo>
                      <a:pt x="67" y="48"/>
                      <a:pt x="78" y="7"/>
                      <a:pt x="43" y="3"/>
                    </a:cubicBezTo>
                    <a:cubicBezTo>
                      <a:pt x="7" y="0"/>
                      <a:pt x="0" y="43"/>
                      <a:pt x="0"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0" name="Freeform 211"/>
              <p:cNvSpPr>
                <a:spLocks/>
              </p:cNvSpPr>
              <p:nvPr/>
            </p:nvSpPr>
            <p:spPr bwMode="auto">
              <a:xfrm>
                <a:off x="982663" y="3567113"/>
                <a:ext cx="268288" cy="257175"/>
              </a:xfrm>
              <a:custGeom>
                <a:avLst/>
                <a:gdLst>
                  <a:gd name="T0" fmla="*/ 68 w 86"/>
                  <a:gd name="T1" fmla="*/ 83 h 83"/>
                  <a:gd name="T2" fmla="*/ 70 w 86"/>
                  <a:gd name="T3" fmla="*/ 56 h 83"/>
                  <a:gd name="T4" fmla="*/ 62 w 86"/>
                  <a:gd name="T5" fmla="*/ 45 h 83"/>
                  <a:gd name="T6" fmla="*/ 68 w 86"/>
                  <a:gd name="T7" fmla="*/ 57 h 83"/>
                  <a:gd name="T8" fmla="*/ 57 w 86"/>
                  <a:gd name="T9" fmla="*/ 44 h 83"/>
                  <a:gd name="T10" fmla="*/ 50 w 86"/>
                  <a:gd name="T11" fmla="*/ 33 h 83"/>
                  <a:gd name="T12" fmla="*/ 56 w 86"/>
                  <a:gd name="T13" fmla="*/ 49 h 83"/>
                  <a:gd name="T14" fmla="*/ 40 w 86"/>
                  <a:gd name="T15" fmla="*/ 36 h 83"/>
                  <a:gd name="T16" fmla="*/ 33 w 86"/>
                  <a:gd name="T17" fmla="*/ 33 h 83"/>
                  <a:gd name="T18" fmla="*/ 41 w 86"/>
                  <a:gd name="T19" fmla="*/ 40 h 83"/>
                  <a:gd name="T20" fmla="*/ 28 w 86"/>
                  <a:gd name="T21" fmla="*/ 33 h 83"/>
                  <a:gd name="T22" fmla="*/ 28 w 86"/>
                  <a:gd name="T23" fmla="*/ 39 h 83"/>
                  <a:gd name="T24" fmla="*/ 20 w 86"/>
                  <a:gd name="T25" fmla="*/ 36 h 83"/>
                  <a:gd name="T26" fmla="*/ 19 w 86"/>
                  <a:gd name="T27" fmla="*/ 43 h 83"/>
                  <a:gd name="T28" fmla="*/ 11 w 86"/>
                  <a:gd name="T29" fmla="*/ 53 h 83"/>
                  <a:gd name="T30" fmla="*/ 9 w 86"/>
                  <a:gd name="T31" fmla="*/ 65 h 83"/>
                  <a:gd name="T32" fmla="*/ 8 w 86"/>
                  <a:gd name="T33" fmla="*/ 76 h 83"/>
                  <a:gd name="T34" fmla="*/ 4 w 86"/>
                  <a:gd name="T35" fmla="*/ 67 h 83"/>
                  <a:gd name="T36" fmla="*/ 0 w 86"/>
                  <a:gd name="T37" fmla="*/ 53 h 83"/>
                  <a:gd name="T38" fmla="*/ 1 w 86"/>
                  <a:gd name="T39" fmla="*/ 36 h 83"/>
                  <a:gd name="T40" fmla="*/ 2 w 86"/>
                  <a:gd name="T41" fmla="*/ 27 h 83"/>
                  <a:gd name="T42" fmla="*/ 5 w 86"/>
                  <a:gd name="T43" fmla="*/ 22 h 83"/>
                  <a:gd name="T44" fmla="*/ 13 w 86"/>
                  <a:gd name="T45" fmla="*/ 13 h 83"/>
                  <a:gd name="T46" fmla="*/ 17 w 86"/>
                  <a:gd name="T47" fmla="*/ 7 h 83"/>
                  <a:gd name="T48" fmla="*/ 24 w 86"/>
                  <a:gd name="T49" fmla="*/ 10 h 83"/>
                  <a:gd name="T50" fmla="*/ 42 w 86"/>
                  <a:gd name="T51" fmla="*/ 1 h 83"/>
                  <a:gd name="T52" fmla="*/ 33 w 86"/>
                  <a:gd name="T53" fmla="*/ 6 h 83"/>
                  <a:gd name="T54" fmla="*/ 54 w 86"/>
                  <a:gd name="T55" fmla="*/ 5 h 83"/>
                  <a:gd name="T56" fmla="*/ 68 w 86"/>
                  <a:gd name="T57" fmla="*/ 10 h 83"/>
                  <a:gd name="T58" fmla="*/ 62 w 86"/>
                  <a:gd name="T59" fmla="*/ 12 h 83"/>
                  <a:gd name="T60" fmla="*/ 77 w 86"/>
                  <a:gd name="T61" fmla="*/ 15 h 83"/>
                  <a:gd name="T62" fmla="*/ 72 w 86"/>
                  <a:gd name="T63" fmla="*/ 17 h 83"/>
                  <a:gd name="T64" fmla="*/ 84 w 86"/>
                  <a:gd name="T65" fmla="*/ 33 h 83"/>
                  <a:gd name="T66" fmla="*/ 80 w 86"/>
                  <a:gd name="T67" fmla="*/ 28 h 83"/>
                  <a:gd name="T68" fmla="*/ 85 w 86"/>
                  <a:gd name="T69" fmla="*/ 50 h 83"/>
                  <a:gd name="T70" fmla="*/ 80 w 86"/>
                  <a:gd name="T71" fmla="*/ 65 h 83"/>
                  <a:gd name="T72" fmla="*/ 74 w 86"/>
                  <a:gd name="T73" fmla="*/ 73 h 83"/>
                  <a:gd name="T74" fmla="*/ 68 w 86"/>
                  <a:gd name="T75"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6" h="83">
                    <a:moveTo>
                      <a:pt x="68" y="83"/>
                    </a:moveTo>
                    <a:cubicBezTo>
                      <a:pt x="68" y="83"/>
                      <a:pt x="73" y="63"/>
                      <a:pt x="70" y="56"/>
                    </a:cubicBezTo>
                    <a:cubicBezTo>
                      <a:pt x="68" y="51"/>
                      <a:pt x="62" y="45"/>
                      <a:pt x="62" y="45"/>
                    </a:cubicBezTo>
                    <a:cubicBezTo>
                      <a:pt x="68" y="57"/>
                      <a:pt x="68" y="57"/>
                      <a:pt x="68" y="57"/>
                    </a:cubicBezTo>
                    <a:cubicBezTo>
                      <a:pt x="68" y="57"/>
                      <a:pt x="59" y="52"/>
                      <a:pt x="57" y="44"/>
                    </a:cubicBezTo>
                    <a:cubicBezTo>
                      <a:pt x="54" y="37"/>
                      <a:pt x="50" y="33"/>
                      <a:pt x="50" y="33"/>
                    </a:cubicBezTo>
                    <a:cubicBezTo>
                      <a:pt x="51" y="36"/>
                      <a:pt x="56" y="49"/>
                      <a:pt x="56" y="49"/>
                    </a:cubicBezTo>
                    <a:cubicBezTo>
                      <a:pt x="56" y="49"/>
                      <a:pt x="50" y="39"/>
                      <a:pt x="40" y="36"/>
                    </a:cubicBezTo>
                    <a:cubicBezTo>
                      <a:pt x="36" y="34"/>
                      <a:pt x="33" y="33"/>
                      <a:pt x="33" y="33"/>
                    </a:cubicBezTo>
                    <a:cubicBezTo>
                      <a:pt x="34" y="37"/>
                      <a:pt x="41" y="40"/>
                      <a:pt x="41" y="40"/>
                    </a:cubicBezTo>
                    <a:cubicBezTo>
                      <a:pt x="33" y="39"/>
                      <a:pt x="28" y="33"/>
                      <a:pt x="28" y="33"/>
                    </a:cubicBezTo>
                    <a:cubicBezTo>
                      <a:pt x="28" y="33"/>
                      <a:pt x="26" y="37"/>
                      <a:pt x="28" y="39"/>
                    </a:cubicBezTo>
                    <a:cubicBezTo>
                      <a:pt x="20" y="36"/>
                      <a:pt x="20" y="36"/>
                      <a:pt x="20" y="36"/>
                    </a:cubicBezTo>
                    <a:cubicBezTo>
                      <a:pt x="20" y="36"/>
                      <a:pt x="21" y="38"/>
                      <a:pt x="19" y="43"/>
                    </a:cubicBezTo>
                    <a:cubicBezTo>
                      <a:pt x="17" y="48"/>
                      <a:pt x="12" y="48"/>
                      <a:pt x="11" y="53"/>
                    </a:cubicBezTo>
                    <a:cubicBezTo>
                      <a:pt x="11" y="57"/>
                      <a:pt x="9" y="63"/>
                      <a:pt x="9" y="65"/>
                    </a:cubicBezTo>
                    <a:cubicBezTo>
                      <a:pt x="9" y="68"/>
                      <a:pt x="8" y="76"/>
                      <a:pt x="8" y="76"/>
                    </a:cubicBezTo>
                    <a:cubicBezTo>
                      <a:pt x="8" y="76"/>
                      <a:pt x="6" y="70"/>
                      <a:pt x="4" y="67"/>
                    </a:cubicBezTo>
                    <a:cubicBezTo>
                      <a:pt x="4" y="67"/>
                      <a:pt x="1" y="60"/>
                      <a:pt x="0" y="53"/>
                    </a:cubicBezTo>
                    <a:cubicBezTo>
                      <a:pt x="0" y="49"/>
                      <a:pt x="1" y="39"/>
                      <a:pt x="1" y="36"/>
                    </a:cubicBezTo>
                    <a:cubicBezTo>
                      <a:pt x="1" y="32"/>
                      <a:pt x="2" y="27"/>
                      <a:pt x="2" y="27"/>
                    </a:cubicBezTo>
                    <a:cubicBezTo>
                      <a:pt x="2" y="27"/>
                      <a:pt x="4" y="26"/>
                      <a:pt x="5" y="22"/>
                    </a:cubicBezTo>
                    <a:cubicBezTo>
                      <a:pt x="6" y="19"/>
                      <a:pt x="11" y="14"/>
                      <a:pt x="13" y="13"/>
                    </a:cubicBezTo>
                    <a:cubicBezTo>
                      <a:pt x="15" y="12"/>
                      <a:pt x="16" y="7"/>
                      <a:pt x="17" y="7"/>
                    </a:cubicBezTo>
                    <a:cubicBezTo>
                      <a:pt x="18" y="7"/>
                      <a:pt x="24" y="10"/>
                      <a:pt x="24" y="10"/>
                    </a:cubicBezTo>
                    <a:cubicBezTo>
                      <a:pt x="24" y="10"/>
                      <a:pt x="24" y="0"/>
                      <a:pt x="42" y="1"/>
                    </a:cubicBezTo>
                    <a:cubicBezTo>
                      <a:pt x="42" y="1"/>
                      <a:pt x="34" y="4"/>
                      <a:pt x="33" y="6"/>
                    </a:cubicBezTo>
                    <a:cubicBezTo>
                      <a:pt x="33" y="6"/>
                      <a:pt x="48" y="2"/>
                      <a:pt x="54" y="5"/>
                    </a:cubicBezTo>
                    <a:cubicBezTo>
                      <a:pt x="60" y="8"/>
                      <a:pt x="68" y="10"/>
                      <a:pt x="68" y="10"/>
                    </a:cubicBezTo>
                    <a:cubicBezTo>
                      <a:pt x="68" y="10"/>
                      <a:pt x="65" y="12"/>
                      <a:pt x="62" y="12"/>
                    </a:cubicBezTo>
                    <a:cubicBezTo>
                      <a:pt x="62" y="12"/>
                      <a:pt x="72" y="16"/>
                      <a:pt x="77" y="15"/>
                    </a:cubicBezTo>
                    <a:cubicBezTo>
                      <a:pt x="77" y="15"/>
                      <a:pt x="75" y="17"/>
                      <a:pt x="72" y="17"/>
                    </a:cubicBezTo>
                    <a:cubicBezTo>
                      <a:pt x="72" y="17"/>
                      <a:pt x="82" y="23"/>
                      <a:pt x="84" y="33"/>
                    </a:cubicBezTo>
                    <a:cubicBezTo>
                      <a:pt x="80" y="28"/>
                      <a:pt x="80" y="28"/>
                      <a:pt x="80" y="28"/>
                    </a:cubicBezTo>
                    <a:cubicBezTo>
                      <a:pt x="80" y="28"/>
                      <a:pt x="86" y="40"/>
                      <a:pt x="85" y="50"/>
                    </a:cubicBezTo>
                    <a:cubicBezTo>
                      <a:pt x="85" y="56"/>
                      <a:pt x="83" y="59"/>
                      <a:pt x="80" y="65"/>
                    </a:cubicBezTo>
                    <a:cubicBezTo>
                      <a:pt x="78" y="71"/>
                      <a:pt x="74" y="73"/>
                      <a:pt x="74" y="73"/>
                    </a:cubicBezTo>
                    <a:lnTo>
                      <a:pt x="68"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1" name="Freeform 212"/>
              <p:cNvSpPr>
                <a:spLocks/>
              </p:cNvSpPr>
              <p:nvPr/>
            </p:nvSpPr>
            <p:spPr bwMode="auto">
              <a:xfrm>
                <a:off x="949326" y="6323013"/>
                <a:ext cx="177800" cy="204787"/>
              </a:xfrm>
              <a:custGeom>
                <a:avLst/>
                <a:gdLst>
                  <a:gd name="T0" fmla="*/ 53 w 57"/>
                  <a:gd name="T1" fmla="*/ 6 h 66"/>
                  <a:gd name="T2" fmla="*/ 56 w 57"/>
                  <a:gd name="T3" fmla="*/ 24 h 66"/>
                  <a:gd name="T4" fmla="*/ 56 w 57"/>
                  <a:gd name="T5" fmla="*/ 34 h 66"/>
                  <a:gd name="T6" fmla="*/ 51 w 57"/>
                  <a:gd name="T7" fmla="*/ 41 h 66"/>
                  <a:gd name="T8" fmla="*/ 52 w 57"/>
                  <a:gd name="T9" fmla="*/ 54 h 66"/>
                  <a:gd name="T10" fmla="*/ 32 w 57"/>
                  <a:gd name="T11" fmla="*/ 66 h 66"/>
                  <a:gd name="T12" fmla="*/ 1 w 57"/>
                  <a:gd name="T13" fmla="*/ 56 h 66"/>
                  <a:gd name="T14" fmla="*/ 4 w 57"/>
                  <a:gd name="T15" fmla="*/ 33 h 66"/>
                  <a:gd name="T16" fmla="*/ 10 w 57"/>
                  <a:gd name="T17" fmla="*/ 17 h 66"/>
                  <a:gd name="T18" fmla="*/ 14 w 57"/>
                  <a:gd name="T19" fmla="*/ 0 h 66"/>
                  <a:gd name="T20" fmla="*/ 53 w 57"/>
                  <a:gd name="T21"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66">
                    <a:moveTo>
                      <a:pt x="53" y="6"/>
                    </a:moveTo>
                    <a:cubicBezTo>
                      <a:pt x="53" y="6"/>
                      <a:pt x="56" y="17"/>
                      <a:pt x="56" y="24"/>
                    </a:cubicBezTo>
                    <a:cubicBezTo>
                      <a:pt x="56" y="34"/>
                      <a:pt x="56" y="34"/>
                      <a:pt x="56" y="34"/>
                    </a:cubicBezTo>
                    <a:cubicBezTo>
                      <a:pt x="56" y="34"/>
                      <a:pt x="57" y="37"/>
                      <a:pt x="51" y="41"/>
                    </a:cubicBezTo>
                    <a:cubicBezTo>
                      <a:pt x="51" y="41"/>
                      <a:pt x="52" y="53"/>
                      <a:pt x="52" y="54"/>
                    </a:cubicBezTo>
                    <a:cubicBezTo>
                      <a:pt x="52" y="56"/>
                      <a:pt x="46" y="66"/>
                      <a:pt x="32" y="66"/>
                    </a:cubicBezTo>
                    <a:cubicBezTo>
                      <a:pt x="18" y="66"/>
                      <a:pt x="2" y="63"/>
                      <a:pt x="1" y="56"/>
                    </a:cubicBezTo>
                    <a:cubicBezTo>
                      <a:pt x="0" y="50"/>
                      <a:pt x="2" y="37"/>
                      <a:pt x="4" y="33"/>
                    </a:cubicBezTo>
                    <a:cubicBezTo>
                      <a:pt x="6" y="29"/>
                      <a:pt x="9" y="22"/>
                      <a:pt x="10" y="17"/>
                    </a:cubicBezTo>
                    <a:cubicBezTo>
                      <a:pt x="10" y="12"/>
                      <a:pt x="14" y="0"/>
                      <a:pt x="14" y="0"/>
                    </a:cubicBezTo>
                    <a:lnTo>
                      <a:pt x="53"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2" name="Freeform 213"/>
              <p:cNvSpPr>
                <a:spLocks/>
              </p:cNvSpPr>
              <p:nvPr/>
            </p:nvSpPr>
            <p:spPr bwMode="auto">
              <a:xfrm>
                <a:off x="1139826" y="6072188"/>
                <a:ext cx="139700" cy="269875"/>
              </a:xfrm>
              <a:custGeom>
                <a:avLst/>
                <a:gdLst>
                  <a:gd name="T0" fmla="*/ 41 w 45"/>
                  <a:gd name="T1" fmla="*/ 1 h 87"/>
                  <a:gd name="T2" fmla="*/ 44 w 45"/>
                  <a:gd name="T3" fmla="*/ 37 h 87"/>
                  <a:gd name="T4" fmla="*/ 38 w 45"/>
                  <a:gd name="T5" fmla="*/ 70 h 87"/>
                  <a:gd name="T6" fmla="*/ 21 w 45"/>
                  <a:gd name="T7" fmla="*/ 86 h 87"/>
                  <a:gd name="T8" fmla="*/ 4 w 45"/>
                  <a:gd name="T9" fmla="*/ 69 h 87"/>
                  <a:gd name="T10" fmla="*/ 0 w 45"/>
                  <a:gd name="T11" fmla="*/ 41 h 87"/>
                  <a:gd name="T12" fmla="*/ 8 w 45"/>
                  <a:gd name="T13" fmla="*/ 7 h 87"/>
                  <a:gd name="T14" fmla="*/ 9 w 45"/>
                  <a:gd name="T15" fmla="*/ 0 h 87"/>
                  <a:gd name="T16" fmla="*/ 41 w 45"/>
                  <a:gd name="T17"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87">
                    <a:moveTo>
                      <a:pt x="41" y="1"/>
                    </a:moveTo>
                    <a:cubicBezTo>
                      <a:pt x="41" y="1"/>
                      <a:pt x="44" y="30"/>
                      <a:pt x="44" y="37"/>
                    </a:cubicBezTo>
                    <a:cubicBezTo>
                      <a:pt x="45" y="43"/>
                      <a:pt x="38" y="66"/>
                      <a:pt x="38" y="70"/>
                    </a:cubicBezTo>
                    <a:cubicBezTo>
                      <a:pt x="38" y="73"/>
                      <a:pt x="26" y="84"/>
                      <a:pt x="21" y="86"/>
                    </a:cubicBezTo>
                    <a:cubicBezTo>
                      <a:pt x="16" y="87"/>
                      <a:pt x="8" y="80"/>
                      <a:pt x="4" y="69"/>
                    </a:cubicBezTo>
                    <a:cubicBezTo>
                      <a:pt x="0" y="58"/>
                      <a:pt x="0" y="44"/>
                      <a:pt x="0" y="41"/>
                    </a:cubicBezTo>
                    <a:cubicBezTo>
                      <a:pt x="0" y="38"/>
                      <a:pt x="7" y="10"/>
                      <a:pt x="8" y="7"/>
                    </a:cubicBezTo>
                    <a:cubicBezTo>
                      <a:pt x="8" y="3"/>
                      <a:pt x="9" y="0"/>
                      <a:pt x="9" y="0"/>
                    </a:cubicBezTo>
                    <a:lnTo>
                      <a:pt x="41"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3" name="Freeform 214"/>
              <p:cNvSpPr>
                <a:spLocks/>
              </p:cNvSpPr>
              <p:nvPr/>
            </p:nvSpPr>
            <p:spPr bwMode="auto">
              <a:xfrm>
                <a:off x="820738" y="4718050"/>
                <a:ext cx="539750" cy="1676400"/>
              </a:xfrm>
              <a:custGeom>
                <a:avLst/>
                <a:gdLst>
                  <a:gd name="T0" fmla="*/ 89 w 173"/>
                  <a:gd name="T1" fmla="*/ 119 h 540"/>
                  <a:gd name="T2" fmla="*/ 83 w 173"/>
                  <a:gd name="T3" fmla="*/ 231 h 540"/>
                  <a:gd name="T4" fmla="*/ 79 w 173"/>
                  <a:gd name="T5" fmla="*/ 288 h 540"/>
                  <a:gd name="T6" fmla="*/ 73 w 173"/>
                  <a:gd name="T7" fmla="*/ 315 h 540"/>
                  <a:gd name="T8" fmla="*/ 97 w 173"/>
                  <a:gd name="T9" fmla="*/ 471 h 540"/>
                  <a:gd name="T10" fmla="*/ 98 w 173"/>
                  <a:gd name="T11" fmla="*/ 533 h 540"/>
                  <a:gd name="T12" fmla="*/ 72 w 173"/>
                  <a:gd name="T13" fmla="*/ 532 h 540"/>
                  <a:gd name="T14" fmla="*/ 44 w 173"/>
                  <a:gd name="T15" fmla="*/ 540 h 540"/>
                  <a:gd name="T16" fmla="*/ 30 w 173"/>
                  <a:gd name="T17" fmla="*/ 489 h 540"/>
                  <a:gd name="T18" fmla="*/ 20 w 173"/>
                  <a:gd name="T19" fmla="*/ 428 h 540"/>
                  <a:gd name="T20" fmla="*/ 8 w 173"/>
                  <a:gd name="T21" fmla="*/ 317 h 540"/>
                  <a:gd name="T22" fmla="*/ 5 w 173"/>
                  <a:gd name="T23" fmla="*/ 247 h 540"/>
                  <a:gd name="T24" fmla="*/ 5 w 173"/>
                  <a:gd name="T25" fmla="*/ 177 h 540"/>
                  <a:gd name="T26" fmla="*/ 3 w 173"/>
                  <a:gd name="T27" fmla="*/ 75 h 540"/>
                  <a:gd name="T28" fmla="*/ 19 w 173"/>
                  <a:gd name="T29" fmla="*/ 0 h 540"/>
                  <a:gd name="T30" fmla="*/ 153 w 173"/>
                  <a:gd name="T31" fmla="*/ 0 h 540"/>
                  <a:gd name="T32" fmla="*/ 173 w 173"/>
                  <a:gd name="T33" fmla="*/ 114 h 540"/>
                  <a:gd name="T34" fmla="*/ 164 w 173"/>
                  <a:gd name="T35" fmla="*/ 285 h 540"/>
                  <a:gd name="T36" fmla="*/ 159 w 173"/>
                  <a:gd name="T37" fmla="*/ 311 h 540"/>
                  <a:gd name="T38" fmla="*/ 162 w 173"/>
                  <a:gd name="T39" fmla="*/ 366 h 540"/>
                  <a:gd name="T40" fmla="*/ 148 w 173"/>
                  <a:gd name="T41" fmla="*/ 420 h 540"/>
                  <a:gd name="T42" fmla="*/ 146 w 173"/>
                  <a:gd name="T43" fmla="*/ 454 h 540"/>
                  <a:gd name="T44" fmla="*/ 125 w 173"/>
                  <a:gd name="T45" fmla="*/ 465 h 540"/>
                  <a:gd name="T46" fmla="*/ 104 w 173"/>
                  <a:gd name="T47" fmla="*/ 456 h 540"/>
                  <a:gd name="T48" fmla="*/ 101 w 173"/>
                  <a:gd name="T49" fmla="*/ 425 h 540"/>
                  <a:gd name="T50" fmla="*/ 98 w 173"/>
                  <a:gd name="T51" fmla="*/ 391 h 540"/>
                  <a:gd name="T52" fmla="*/ 99 w 173"/>
                  <a:gd name="T53" fmla="*/ 371 h 540"/>
                  <a:gd name="T54" fmla="*/ 92 w 173"/>
                  <a:gd name="T55" fmla="*/ 312 h 540"/>
                  <a:gd name="T56" fmla="*/ 92 w 173"/>
                  <a:gd name="T57" fmla="*/ 260 h 540"/>
                  <a:gd name="T58" fmla="*/ 89 w 173"/>
                  <a:gd name="T59" fmla="*/ 119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3" h="540">
                    <a:moveTo>
                      <a:pt x="89" y="119"/>
                    </a:moveTo>
                    <a:cubicBezTo>
                      <a:pt x="89" y="119"/>
                      <a:pt x="84" y="224"/>
                      <a:pt x="83" y="231"/>
                    </a:cubicBezTo>
                    <a:cubicBezTo>
                      <a:pt x="82" y="237"/>
                      <a:pt x="80" y="275"/>
                      <a:pt x="79" y="288"/>
                    </a:cubicBezTo>
                    <a:cubicBezTo>
                      <a:pt x="77" y="301"/>
                      <a:pt x="73" y="315"/>
                      <a:pt x="73" y="315"/>
                    </a:cubicBezTo>
                    <a:cubicBezTo>
                      <a:pt x="73" y="315"/>
                      <a:pt x="97" y="464"/>
                      <a:pt x="97" y="471"/>
                    </a:cubicBezTo>
                    <a:cubicBezTo>
                      <a:pt x="97" y="478"/>
                      <a:pt x="98" y="533"/>
                      <a:pt x="98" y="533"/>
                    </a:cubicBezTo>
                    <a:cubicBezTo>
                      <a:pt x="98" y="533"/>
                      <a:pt x="84" y="532"/>
                      <a:pt x="72" y="532"/>
                    </a:cubicBezTo>
                    <a:cubicBezTo>
                      <a:pt x="61" y="533"/>
                      <a:pt x="44" y="540"/>
                      <a:pt x="44" y="540"/>
                    </a:cubicBezTo>
                    <a:cubicBezTo>
                      <a:pt x="44" y="540"/>
                      <a:pt x="33" y="497"/>
                      <a:pt x="30" y="489"/>
                    </a:cubicBezTo>
                    <a:cubicBezTo>
                      <a:pt x="27" y="481"/>
                      <a:pt x="22" y="440"/>
                      <a:pt x="20" y="428"/>
                    </a:cubicBezTo>
                    <a:cubicBezTo>
                      <a:pt x="19" y="417"/>
                      <a:pt x="11" y="341"/>
                      <a:pt x="8" y="317"/>
                    </a:cubicBezTo>
                    <a:cubicBezTo>
                      <a:pt x="6" y="293"/>
                      <a:pt x="7" y="257"/>
                      <a:pt x="5" y="247"/>
                    </a:cubicBezTo>
                    <a:cubicBezTo>
                      <a:pt x="3" y="237"/>
                      <a:pt x="5" y="177"/>
                      <a:pt x="5" y="177"/>
                    </a:cubicBezTo>
                    <a:cubicBezTo>
                      <a:pt x="5" y="177"/>
                      <a:pt x="0" y="101"/>
                      <a:pt x="3" y="75"/>
                    </a:cubicBezTo>
                    <a:cubicBezTo>
                      <a:pt x="6" y="50"/>
                      <a:pt x="19" y="0"/>
                      <a:pt x="19" y="0"/>
                    </a:cubicBezTo>
                    <a:cubicBezTo>
                      <a:pt x="153" y="0"/>
                      <a:pt x="153" y="0"/>
                      <a:pt x="153" y="0"/>
                    </a:cubicBezTo>
                    <a:cubicBezTo>
                      <a:pt x="153" y="0"/>
                      <a:pt x="173" y="94"/>
                      <a:pt x="173" y="114"/>
                    </a:cubicBezTo>
                    <a:cubicBezTo>
                      <a:pt x="173" y="134"/>
                      <a:pt x="166" y="280"/>
                      <a:pt x="164" y="285"/>
                    </a:cubicBezTo>
                    <a:cubicBezTo>
                      <a:pt x="163" y="291"/>
                      <a:pt x="159" y="308"/>
                      <a:pt x="159" y="311"/>
                    </a:cubicBezTo>
                    <a:cubicBezTo>
                      <a:pt x="159" y="314"/>
                      <a:pt x="162" y="359"/>
                      <a:pt x="162" y="366"/>
                    </a:cubicBezTo>
                    <a:cubicBezTo>
                      <a:pt x="162" y="376"/>
                      <a:pt x="152" y="392"/>
                      <a:pt x="148" y="420"/>
                    </a:cubicBezTo>
                    <a:cubicBezTo>
                      <a:pt x="147" y="428"/>
                      <a:pt x="146" y="454"/>
                      <a:pt x="146" y="454"/>
                    </a:cubicBezTo>
                    <a:cubicBezTo>
                      <a:pt x="146" y="454"/>
                      <a:pt x="132" y="464"/>
                      <a:pt x="125" y="465"/>
                    </a:cubicBezTo>
                    <a:cubicBezTo>
                      <a:pt x="118" y="466"/>
                      <a:pt x="104" y="456"/>
                      <a:pt x="104" y="456"/>
                    </a:cubicBezTo>
                    <a:cubicBezTo>
                      <a:pt x="104" y="456"/>
                      <a:pt x="101" y="432"/>
                      <a:pt x="101" y="425"/>
                    </a:cubicBezTo>
                    <a:cubicBezTo>
                      <a:pt x="101" y="418"/>
                      <a:pt x="98" y="391"/>
                      <a:pt x="98" y="391"/>
                    </a:cubicBezTo>
                    <a:cubicBezTo>
                      <a:pt x="98" y="391"/>
                      <a:pt x="98" y="381"/>
                      <a:pt x="99" y="371"/>
                    </a:cubicBezTo>
                    <a:cubicBezTo>
                      <a:pt x="100" y="360"/>
                      <a:pt x="95" y="322"/>
                      <a:pt x="92" y="312"/>
                    </a:cubicBezTo>
                    <a:cubicBezTo>
                      <a:pt x="89" y="303"/>
                      <a:pt x="86" y="281"/>
                      <a:pt x="92" y="260"/>
                    </a:cubicBezTo>
                    <a:cubicBezTo>
                      <a:pt x="97" y="238"/>
                      <a:pt x="89" y="119"/>
                      <a:pt x="89"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4" name="Freeform 215"/>
              <p:cNvSpPr>
                <a:spLocks/>
              </p:cNvSpPr>
              <p:nvPr/>
            </p:nvSpPr>
            <p:spPr bwMode="auto">
              <a:xfrm>
                <a:off x="1466851" y="5041900"/>
                <a:ext cx="47625" cy="68262"/>
              </a:xfrm>
              <a:custGeom>
                <a:avLst/>
                <a:gdLst>
                  <a:gd name="T0" fmla="*/ 0 w 15"/>
                  <a:gd name="T1" fmla="*/ 1 h 22"/>
                  <a:gd name="T2" fmla="*/ 0 w 15"/>
                  <a:gd name="T3" fmla="*/ 15 h 22"/>
                  <a:gd name="T4" fmla="*/ 7 w 15"/>
                  <a:gd name="T5" fmla="*/ 19 h 22"/>
                  <a:gd name="T6" fmla="*/ 14 w 15"/>
                  <a:gd name="T7" fmla="*/ 9 h 22"/>
                  <a:gd name="T8" fmla="*/ 12 w 15"/>
                  <a:gd name="T9" fmla="*/ 3 h 22"/>
                  <a:gd name="T10" fmla="*/ 0 w 15"/>
                  <a:gd name="T11" fmla="*/ 1 h 22"/>
                </a:gdLst>
                <a:ahLst/>
                <a:cxnLst>
                  <a:cxn ang="0">
                    <a:pos x="T0" y="T1"/>
                  </a:cxn>
                  <a:cxn ang="0">
                    <a:pos x="T2" y="T3"/>
                  </a:cxn>
                  <a:cxn ang="0">
                    <a:pos x="T4" y="T5"/>
                  </a:cxn>
                  <a:cxn ang="0">
                    <a:pos x="T6" y="T7"/>
                  </a:cxn>
                  <a:cxn ang="0">
                    <a:pos x="T8" y="T9"/>
                  </a:cxn>
                  <a:cxn ang="0">
                    <a:pos x="T10" y="T11"/>
                  </a:cxn>
                </a:cxnLst>
                <a:rect l="0" t="0" r="r" b="b"/>
                <a:pathLst>
                  <a:path w="15" h="22">
                    <a:moveTo>
                      <a:pt x="0" y="1"/>
                    </a:moveTo>
                    <a:cubicBezTo>
                      <a:pt x="0" y="1"/>
                      <a:pt x="0" y="12"/>
                      <a:pt x="0" y="15"/>
                    </a:cubicBezTo>
                    <a:cubicBezTo>
                      <a:pt x="1" y="17"/>
                      <a:pt x="4" y="22"/>
                      <a:pt x="7" y="19"/>
                    </a:cubicBezTo>
                    <a:cubicBezTo>
                      <a:pt x="10" y="17"/>
                      <a:pt x="14" y="9"/>
                      <a:pt x="14" y="9"/>
                    </a:cubicBezTo>
                    <a:cubicBezTo>
                      <a:pt x="14" y="9"/>
                      <a:pt x="15" y="5"/>
                      <a:pt x="12" y="3"/>
                    </a:cubicBezTo>
                    <a:cubicBezTo>
                      <a:pt x="9" y="0"/>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5" name="Freeform 216"/>
              <p:cNvSpPr>
                <a:spLocks/>
              </p:cNvSpPr>
              <p:nvPr/>
            </p:nvSpPr>
            <p:spPr bwMode="auto">
              <a:xfrm>
                <a:off x="1460501" y="4970463"/>
                <a:ext cx="115888" cy="147637"/>
              </a:xfrm>
              <a:custGeom>
                <a:avLst/>
                <a:gdLst>
                  <a:gd name="T0" fmla="*/ 29 w 37"/>
                  <a:gd name="T1" fmla="*/ 2 h 48"/>
                  <a:gd name="T2" fmla="*/ 33 w 37"/>
                  <a:gd name="T3" fmla="*/ 17 h 48"/>
                  <a:gd name="T4" fmla="*/ 37 w 37"/>
                  <a:gd name="T5" fmla="*/ 27 h 48"/>
                  <a:gd name="T6" fmla="*/ 32 w 37"/>
                  <a:gd name="T7" fmla="*/ 34 h 48"/>
                  <a:gd name="T8" fmla="*/ 28 w 37"/>
                  <a:gd name="T9" fmla="*/ 36 h 48"/>
                  <a:gd name="T10" fmla="*/ 21 w 37"/>
                  <a:gd name="T11" fmla="*/ 46 h 48"/>
                  <a:gd name="T12" fmla="*/ 16 w 37"/>
                  <a:gd name="T13" fmla="*/ 47 h 48"/>
                  <a:gd name="T14" fmla="*/ 10 w 37"/>
                  <a:gd name="T15" fmla="*/ 34 h 48"/>
                  <a:gd name="T16" fmla="*/ 4 w 37"/>
                  <a:gd name="T17" fmla="*/ 35 h 48"/>
                  <a:gd name="T18" fmla="*/ 0 w 37"/>
                  <a:gd name="T19" fmla="*/ 28 h 48"/>
                  <a:gd name="T20" fmla="*/ 1 w 37"/>
                  <a:gd name="T21" fmla="*/ 8 h 48"/>
                  <a:gd name="T22" fmla="*/ 2 w 37"/>
                  <a:gd name="T23" fmla="*/ 0 h 48"/>
                  <a:gd name="T24" fmla="*/ 29 w 37"/>
                  <a:gd name="T25"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48">
                    <a:moveTo>
                      <a:pt x="29" y="2"/>
                    </a:moveTo>
                    <a:cubicBezTo>
                      <a:pt x="29" y="2"/>
                      <a:pt x="32" y="13"/>
                      <a:pt x="33" y="17"/>
                    </a:cubicBezTo>
                    <a:cubicBezTo>
                      <a:pt x="34" y="20"/>
                      <a:pt x="37" y="26"/>
                      <a:pt x="37" y="27"/>
                    </a:cubicBezTo>
                    <a:cubicBezTo>
                      <a:pt x="37" y="29"/>
                      <a:pt x="33" y="33"/>
                      <a:pt x="32" y="34"/>
                    </a:cubicBezTo>
                    <a:cubicBezTo>
                      <a:pt x="32" y="35"/>
                      <a:pt x="28" y="36"/>
                      <a:pt x="28" y="36"/>
                    </a:cubicBezTo>
                    <a:cubicBezTo>
                      <a:pt x="28" y="36"/>
                      <a:pt x="22" y="45"/>
                      <a:pt x="21" y="46"/>
                    </a:cubicBezTo>
                    <a:cubicBezTo>
                      <a:pt x="20" y="46"/>
                      <a:pt x="17" y="48"/>
                      <a:pt x="16" y="47"/>
                    </a:cubicBezTo>
                    <a:cubicBezTo>
                      <a:pt x="15" y="46"/>
                      <a:pt x="10" y="34"/>
                      <a:pt x="10" y="34"/>
                    </a:cubicBezTo>
                    <a:cubicBezTo>
                      <a:pt x="10" y="34"/>
                      <a:pt x="6" y="35"/>
                      <a:pt x="4" y="35"/>
                    </a:cubicBezTo>
                    <a:cubicBezTo>
                      <a:pt x="2" y="35"/>
                      <a:pt x="1" y="32"/>
                      <a:pt x="0" y="28"/>
                    </a:cubicBezTo>
                    <a:cubicBezTo>
                      <a:pt x="0" y="25"/>
                      <a:pt x="1" y="12"/>
                      <a:pt x="1" y="8"/>
                    </a:cubicBezTo>
                    <a:cubicBezTo>
                      <a:pt x="1" y="4"/>
                      <a:pt x="2" y="0"/>
                      <a:pt x="2" y="0"/>
                    </a:cubicBezTo>
                    <a:lnTo>
                      <a:pt x="29"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6" name="Freeform 217"/>
              <p:cNvSpPr>
                <a:spLocks/>
              </p:cNvSpPr>
              <p:nvPr/>
            </p:nvSpPr>
            <p:spPr bwMode="auto">
              <a:xfrm>
                <a:off x="1439863" y="4922838"/>
                <a:ext cx="120650" cy="87312"/>
              </a:xfrm>
              <a:custGeom>
                <a:avLst/>
                <a:gdLst>
                  <a:gd name="T0" fmla="*/ 37 w 39"/>
                  <a:gd name="T1" fmla="*/ 0 h 28"/>
                  <a:gd name="T2" fmla="*/ 39 w 39"/>
                  <a:gd name="T3" fmla="*/ 24 h 28"/>
                  <a:gd name="T4" fmla="*/ 22 w 39"/>
                  <a:gd name="T5" fmla="*/ 24 h 28"/>
                  <a:gd name="T6" fmla="*/ 2 w 39"/>
                  <a:gd name="T7" fmla="*/ 28 h 28"/>
                  <a:gd name="T8" fmla="*/ 0 w 39"/>
                  <a:gd name="T9" fmla="*/ 1 h 28"/>
                  <a:gd name="T10" fmla="*/ 37 w 39"/>
                  <a:gd name="T11" fmla="*/ 0 h 28"/>
                </a:gdLst>
                <a:ahLst/>
                <a:cxnLst>
                  <a:cxn ang="0">
                    <a:pos x="T0" y="T1"/>
                  </a:cxn>
                  <a:cxn ang="0">
                    <a:pos x="T2" y="T3"/>
                  </a:cxn>
                  <a:cxn ang="0">
                    <a:pos x="T4" y="T5"/>
                  </a:cxn>
                  <a:cxn ang="0">
                    <a:pos x="T6" y="T7"/>
                  </a:cxn>
                  <a:cxn ang="0">
                    <a:pos x="T8" y="T9"/>
                  </a:cxn>
                  <a:cxn ang="0">
                    <a:pos x="T10" y="T11"/>
                  </a:cxn>
                </a:cxnLst>
                <a:rect l="0" t="0" r="r" b="b"/>
                <a:pathLst>
                  <a:path w="39" h="28">
                    <a:moveTo>
                      <a:pt x="37" y="0"/>
                    </a:moveTo>
                    <a:cubicBezTo>
                      <a:pt x="39" y="24"/>
                      <a:pt x="39" y="24"/>
                      <a:pt x="39" y="24"/>
                    </a:cubicBezTo>
                    <a:cubicBezTo>
                      <a:pt x="39" y="24"/>
                      <a:pt x="24" y="24"/>
                      <a:pt x="22" y="24"/>
                    </a:cubicBezTo>
                    <a:cubicBezTo>
                      <a:pt x="20" y="24"/>
                      <a:pt x="2" y="28"/>
                      <a:pt x="2" y="28"/>
                    </a:cubicBezTo>
                    <a:cubicBezTo>
                      <a:pt x="0" y="1"/>
                      <a:pt x="0" y="1"/>
                      <a:pt x="0" y="1"/>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7" name="Rectangle 218"/>
              <p:cNvSpPr>
                <a:spLocks noChangeArrowheads="1"/>
              </p:cNvSpPr>
              <p:nvPr/>
            </p:nvSpPr>
            <p:spPr bwMode="auto">
              <a:xfrm>
                <a:off x="1485901" y="5137150"/>
                <a:ext cx="19050"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8" name="Freeform 219"/>
              <p:cNvSpPr>
                <a:spLocks/>
              </p:cNvSpPr>
              <p:nvPr/>
            </p:nvSpPr>
            <p:spPr bwMode="auto">
              <a:xfrm>
                <a:off x="1463676" y="5168900"/>
                <a:ext cx="128588" cy="654050"/>
              </a:xfrm>
              <a:custGeom>
                <a:avLst/>
                <a:gdLst>
                  <a:gd name="T0" fmla="*/ 36 w 41"/>
                  <a:gd name="T1" fmla="*/ 0 h 211"/>
                  <a:gd name="T2" fmla="*/ 41 w 41"/>
                  <a:gd name="T3" fmla="*/ 5 h 211"/>
                  <a:gd name="T4" fmla="*/ 41 w 41"/>
                  <a:gd name="T5" fmla="*/ 206 h 211"/>
                  <a:gd name="T6" fmla="*/ 36 w 41"/>
                  <a:gd name="T7" fmla="*/ 211 h 211"/>
                  <a:gd name="T8" fmla="*/ 0 w 41"/>
                  <a:gd name="T9" fmla="*/ 211 h 211"/>
                  <a:gd name="T10" fmla="*/ 0 w 41"/>
                  <a:gd name="T11" fmla="*/ 0 h 211"/>
                  <a:gd name="T12" fmla="*/ 36 w 41"/>
                  <a:gd name="T13" fmla="*/ 0 h 211"/>
                </a:gdLst>
                <a:ahLst/>
                <a:cxnLst>
                  <a:cxn ang="0">
                    <a:pos x="T0" y="T1"/>
                  </a:cxn>
                  <a:cxn ang="0">
                    <a:pos x="T2" y="T3"/>
                  </a:cxn>
                  <a:cxn ang="0">
                    <a:pos x="T4" y="T5"/>
                  </a:cxn>
                  <a:cxn ang="0">
                    <a:pos x="T6" y="T7"/>
                  </a:cxn>
                  <a:cxn ang="0">
                    <a:pos x="T8" y="T9"/>
                  </a:cxn>
                  <a:cxn ang="0">
                    <a:pos x="T10" y="T11"/>
                  </a:cxn>
                  <a:cxn ang="0">
                    <a:pos x="T12" y="T13"/>
                  </a:cxn>
                </a:cxnLst>
                <a:rect l="0" t="0" r="r" b="b"/>
                <a:pathLst>
                  <a:path w="41" h="211">
                    <a:moveTo>
                      <a:pt x="36" y="0"/>
                    </a:moveTo>
                    <a:cubicBezTo>
                      <a:pt x="38" y="0"/>
                      <a:pt x="41" y="2"/>
                      <a:pt x="41" y="5"/>
                    </a:cubicBezTo>
                    <a:cubicBezTo>
                      <a:pt x="41" y="206"/>
                      <a:pt x="41" y="206"/>
                      <a:pt x="41" y="206"/>
                    </a:cubicBezTo>
                    <a:cubicBezTo>
                      <a:pt x="41" y="209"/>
                      <a:pt x="38" y="211"/>
                      <a:pt x="36" y="211"/>
                    </a:cubicBezTo>
                    <a:cubicBezTo>
                      <a:pt x="0" y="211"/>
                      <a:pt x="0" y="211"/>
                      <a:pt x="0" y="211"/>
                    </a:cubicBezTo>
                    <a:cubicBezTo>
                      <a:pt x="0" y="0"/>
                      <a:pt x="0" y="0"/>
                      <a:pt x="0" y="0"/>
                    </a:cubicBez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89" name="Freeform 220"/>
              <p:cNvSpPr>
                <a:spLocks/>
              </p:cNvSpPr>
              <p:nvPr/>
            </p:nvSpPr>
            <p:spPr bwMode="auto">
              <a:xfrm>
                <a:off x="1404938" y="5168900"/>
                <a:ext cx="39688" cy="654050"/>
              </a:xfrm>
              <a:custGeom>
                <a:avLst/>
                <a:gdLst>
                  <a:gd name="T0" fmla="*/ 5 w 13"/>
                  <a:gd name="T1" fmla="*/ 0 h 211"/>
                  <a:gd name="T2" fmla="*/ 13 w 13"/>
                  <a:gd name="T3" fmla="*/ 0 h 211"/>
                  <a:gd name="T4" fmla="*/ 13 w 13"/>
                  <a:gd name="T5" fmla="*/ 211 h 211"/>
                  <a:gd name="T6" fmla="*/ 5 w 13"/>
                  <a:gd name="T7" fmla="*/ 211 h 211"/>
                  <a:gd name="T8" fmla="*/ 0 w 13"/>
                  <a:gd name="T9" fmla="*/ 206 h 211"/>
                  <a:gd name="T10" fmla="*/ 0 w 13"/>
                  <a:gd name="T11" fmla="*/ 5 h 211"/>
                  <a:gd name="T12" fmla="*/ 5 w 13"/>
                  <a:gd name="T13" fmla="*/ 0 h 211"/>
                </a:gdLst>
                <a:ahLst/>
                <a:cxnLst>
                  <a:cxn ang="0">
                    <a:pos x="T0" y="T1"/>
                  </a:cxn>
                  <a:cxn ang="0">
                    <a:pos x="T2" y="T3"/>
                  </a:cxn>
                  <a:cxn ang="0">
                    <a:pos x="T4" y="T5"/>
                  </a:cxn>
                  <a:cxn ang="0">
                    <a:pos x="T6" y="T7"/>
                  </a:cxn>
                  <a:cxn ang="0">
                    <a:pos x="T8" y="T9"/>
                  </a:cxn>
                  <a:cxn ang="0">
                    <a:pos x="T10" y="T11"/>
                  </a:cxn>
                  <a:cxn ang="0">
                    <a:pos x="T12" y="T13"/>
                  </a:cxn>
                </a:cxnLst>
                <a:rect l="0" t="0" r="r" b="b"/>
                <a:pathLst>
                  <a:path w="13" h="211">
                    <a:moveTo>
                      <a:pt x="5" y="0"/>
                    </a:moveTo>
                    <a:cubicBezTo>
                      <a:pt x="13" y="0"/>
                      <a:pt x="13" y="0"/>
                      <a:pt x="13" y="0"/>
                    </a:cubicBezTo>
                    <a:cubicBezTo>
                      <a:pt x="13" y="211"/>
                      <a:pt x="13" y="211"/>
                      <a:pt x="13" y="211"/>
                    </a:cubicBezTo>
                    <a:cubicBezTo>
                      <a:pt x="5" y="211"/>
                      <a:pt x="5" y="211"/>
                      <a:pt x="5" y="211"/>
                    </a:cubicBezTo>
                    <a:cubicBezTo>
                      <a:pt x="2" y="211"/>
                      <a:pt x="0" y="209"/>
                      <a:pt x="0" y="206"/>
                    </a:cubicBezTo>
                    <a:cubicBezTo>
                      <a:pt x="0" y="5"/>
                      <a:pt x="0" y="5"/>
                      <a:pt x="0" y="5"/>
                    </a:cubicBezTo>
                    <a:cubicBezTo>
                      <a:pt x="0" y="2"/>
                      <a:pt x="2"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0" name="Rectangle 221"/>
              <p:cNvSpPr>
                <a:spLocks noChangeArrowheads="1"/>
              </p:cNvSpPr>
              <p:nvPr/>
            </p:nvSpPr>
            <p:spPr bwMode="auto">
              <a:xfrm>
                <a:off x="1444626" y="5168900"/>
                <a:ext cx="19050" cy="654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1" name="Rectangle 222"/>
              <p:cNvSpPr>
                <a:spLocks noChangeArrowheads="1"/>
              </p:cNvSpPr>
              <p:nvPr/>
            </p:nvSpPr>
            <p:spPr bwMode="auto">
              <a:xfrm>
                <a:off x="1473201" y="5159375"/>
                <a:ext cx="44450"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2" name="Freeform 223"/>
              <p:cNvSpPr>
                <a:spLocks/>
              </p:cNvSpPr>
              <p:nvPr/>
            </p:nvSpPr>
            <p:spPr bwMode="auto">
              <a:xfrm>
                <a:off x="1479551" y="5035550"/>
                <a:ext cx="31750" cy="107950"/>
              </a:xfrm>
              <a:custGeom>
                <a:avLst/>
                <a:gdLst>
                  <a:gd name="T0" fmla="*/ 0 w 10"/>
                  <a:gd name="T1" fmla="*/ 33 h 35"/>
                  <a:gd name="T2" fmla="*/ 5 w 10"/>
                  <a:gd name="T3" fmla="*/ 35 h 35"/>
                  <a:gd name="T4" fmla="*/ 10 w 10"/>
                  <a:gd name="T5" fmla="*/ 33 h 35"/>
                  <a:gd name="T6" fmla="*/ 10 w 10"/>
                  <a:gd name="T7" fmla="*/ 5 h 35"/>
                  <a:gd name="T8" fmla="*/ 5 w 10"/>
                  <a:gd name="T9" fmla="*/ 0 h 35"/>
                  <a:gd name="T10" fmla="*/ 0 w 10"/>
                  <a:gd name="T11" fmla="*/ 5 h 35"/>
                  <a:gd name="T12" fmla="*/ 0 w 10"/>
                  <a:gd name="T13" fmla="*/ 33 h 35"/>
                </a:gdLst>
                <a:ahLst/>
                <a:cxnLst>
                  <a:cxn ang="0">
                    <a:pos x="T0" y="T1"/>
                  </a:cxn>
                  <a:cxn ang="0">
                    <a:pos x="T2" y="T3"/>
                  </a:cxn>
                  <a:cxn ang="0">
                    <a:pos x="T4" y="T5"/>
                  </a:cxn>
                  <a:cxn ang="0">
                    <a:pos x="T6" y="T7"/>
                  </a:cxn>
                  <a:cxn ang="0">
                    <a:pos x="T8" y="T9"/>
                  </a:cxn>
                  <a:cxn ang="0">
                    <a:pos x="T10" y="T11"/>
                  </a:cxn>
                  <a:cxn ang="0">
                    <a:pos x="T12" y="T13"/>
                  </a:cxn>
                </a:cxnLst>
                <a:rect l="0" t="0" r="r" b="b"/>
                <a:pathLst>
                  <a:path w="10" h="35">
                    <a:moveTo>
                      <a:pt x="0" y="33"/>
                    </a:moveTo>
                    <a:cubicBezTo>
                      <a:pt x="0" y="34"/>
                      <a:pt x="3" y="35"/>
                      <a:pt x="5" y="35"/>
                    </a:cubicBezTo>
                    <a:cubicBezTo>
                      <a:pt x="8" y="35"/>
                      <a:pt x="10" y="34"/>
                      <a:pt x="10" y="33"/>
                    </a:cubicBezTo>
                    <a:cubicBezTo>
                      <a:pt x="10" y="5"/>
                      <a:pt x="10" y="5"/>
                      <a:pt x="10" y="5"/>
                    </a:cubicBezTo>
                    <a:cubicBezTo>
                      <a:pt x="10" y="2"/>
                      <a:pt x="8" y="0"/>
                      <a:pt x="5" y="0"/>
                    </a:cubicBezTo>
                    <a:cubicBezTo>
                      <a:pt x="3" y="0"/>
                      <a:pt x="0" y="2"/>
                      <a:pt x="0" y="5"/>
                    </a:cubicBezTo>
                    <a:lnTo>
                      <a:pt x="0"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3" name="Freeform 224"/>
              <p:cNvSpPr>
                <a:spLocks/>
              </p:cNvSpPr>
              <p:nvPr/>
            </p:nvSpPr>
            <p:spPr bwMode="auto">
              <a:xfrm>
                <a:off x="1314451" y="4054475"/>
                <a:ext cx="258763" cy="936625"/>
              </a:xfrm>
              <a:custGeom>
                <a:avLst/>
                <a:gdLst>
                  <a:gd name="T0" fmla="*/ 33 w 83"/>
                  <a:gd name="T1" fmla="*/ 3 h 302"/>
                  <a:gd name="T2" fmla="*/ 40 w 83"/>
                  <a:gd name="T3" fmla="*/ 9 h 302"/>
                  <a:gd name="T4" fmla="*/ 48 w 83"/>
                  <a:gd name="T5" fmla="*/ 63 h 302"/>
                  <a:gd name="T6" fmla="*/ 55 w 83"/>
                  <a:gd name="T7" fmla="*/ 78 h 302"/>
                  <a:gd name="T8" fmla="*/ 65 w 83"/>
                  <a:gd name="T9" fmla="*/ 128 h 302"/>
                  <a:gd name="T10" fmla="*/ 75 w 83"/>
                  <a:gd name="T11" fmla="*/ 202 h 302"/>
                  <a:gd name="T12" fmla="*/ 83 w 83"/>
                  <a:gd name="T13" fmla="*/ 297 h 302"/>
                  <a:gd name="T14" fmla="*/ 60 w 83"/>
                  <a:gd name="T15" fmla="*/ 296 h 302"/>
                  <a:gd name="T16" fmla="*/ 36 w 83"/>
                  <a:gd name="T17" fmla="*/ 302 h 302"/>
                  <a:gd name="T18" fmla="*/ 26 w 83"/>
                  <a:gd name="T19" fmla="*/ 215 h 302"/>
                  <a:gd name="T20" fmla="*/ 24 w 83"/>
                  <a:gd name="T21" fmla="*/ 189 h 302"/>
                  <a:gd name="T22" fmla="*/ 15 w 83"/>
                  <a:gd name="T23" fmla="*/ 151 h 302"/>
                  <a:gd name="T24" fmla="*/ 0 w 83"/>
                  <a:gd name="T25" fmla="*/ 94 h 302"/>
                  <a:gd name="T26" fmla="*/ 33 w 83"/>
                  <a:gd name="T27" fmla="*/ 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302">
                    <a:moveTo>
                      <a:pt x="33" y="3"/>
                    </a:moveTo>
                    <a:cubicBezTo>
                      <a:pt x="33" y="3"/>
                      <a:pt x="37" y="0"/>
                      <a:pt x="40" y="9"/>
                    </a:cubicBezTo>
                    <a:cubicBezTo>
                      <a:pt x="43" y="19"/>
                      <a:pt x="48" y="63"/>
                      <a:pt x="48" y="63"/>
                    </a:cubicBezTo>
                    <a:cubicBezTo>
                      <a:pt x="55" y="78"/>
                      <a:pt x="55" y="78"/>
                      <a:pt x="55" y="78"/>
                    </a:cubicBezTo>
                    <a:cubicBezTo>
                      <a:pt x="55" y="78"/>
                      <a:pt x="62" y="117"/>
                      <a:pt x="65" y="128"/>
                    </a:cubicBezTo>
                    <a:cubicBezTo>
                      <a:pt x="68" y="140"/>
                      <a:pt x="73" y="184"/>
                      <a:pt x="75" y="202"/>
                    </a:cubicBezTo>
                    <a:cubicBezTo>
                      <a:pt x="78" y="221"/>
                      <a:pt x="83" y="297"/>
                      <a:pt x="83" y="297"/>
                    </a:cubicBezTo>
                    <a:cubicBezTo>
                      <a:pt x="83" y="297"/>
                      <a:pt x="71" y="295"/>
                      <a:pt x="60" y="296"/>
                    </a:cubicBezTo>
                    <a:cubicBezTo>
                      <a:pt x="50" y="297"/>
                      <a:pt x="36" y="302"/>
                      <a:pt x="36" y="302"/>
                    </a:cubicBezTo>
                    <a:cubicBezTo>
                      <a:pt x="36" y="302"/>
                      <a:pt x="27" y="222"/>
                      <a:pt x="26" y="215"/>
                    </a:cubicBezTo>
                    <a:cubicBezTo>
                      <a:pt x="25" y="207"/>
                      <a:pt x="24" y="189"/>
                      <a:pt x="24" y="189"/>
                    </a:cubicBezTo>
                    <a:cubicBezTo>
                      <a:pt x="24" y="189"/>
                      <a:pt x="16" y="159"/>
                      <a:pt x="15" y="151"/>
                    </a:cubicBezTo>
                    <a:cubicBezTo>
                      <a:pt x="13" y="142"/>
                      <a:pt x="0" y="94"/>
                      <a:pt x="0" y="94"/>
                    </a:cubicBezTo>
                    <a:cubicBezTo>
                      <a:pt x="0" y="94"/>
                      <a:pt x="11" y="55"/>
                      <a:pt x="3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4" name="Freeform 225"/>
              <p:cNvSpPr>
                <a:spLocks noEditPoints="1"/>
              </p:cNvSpPr>
              <p:nvPr/>
            </p:nvSpPr>
            <p:spPr bwMode="auto">
              <a:xfrm>
                <a:off x="636588" y="4911725"/>
                <a:ext cx="136525" cy="247650"/>
              </a:xfrm>
              <a:custGeom>
                <a:avLst/>
                <a:gdLst>
                  <a:gd name="T0" fmla="*/ 6 w 44"/>
                  <a:gd name="T1" fmla="*/ 59 h 80"/>
                  <a:gd name="T2" fmla="*/ 14 w 44"/>
                  <a:gd name="T3" fmla="*/ 75 h 80"/>
                  <a:gd name="T4" fmla="*/ 25 w 44"/>
                  <a:gd name="T5" fmla="*/ 76 h 80"/>
                  <a:gd name="T6" fmla="*/ 29 w 44"/>
                  <a:gd name="T7" fmla="*/ 77 h 80"/>
                  <a:gd name="T8" fmla="*/ 38 w 44"/>
                  <a:gd name="T9" fmla="*/ 80 h 80"/>
                  <a:gd name="T10" fmla="*/ 39 w 44"/>
                  <a:gd name="T11" fmla="*/ 77 h 80"/>
                  <a:gd name="T12" fmla="*/ 43 w 44"/>
                  <a:gd name="T13" fmla="*/ 76 h 80"/>
                  <a:gd name="T14" fmla="*/ 43 w 44"/>
                  <a:gd name="T15" fmla="*/ 74 h 80"/>
                  <a:gd name="T16" fmla="*/ 31 w 44"/>
                  <a:gd name="T17" fmla="*/ 70 h 80"/>
                  <a:gd name="T18" fmla="*/ 26 w 44"/>
                  <a:gd name="T19" fmla="*/ 67 h 80"/>
                  <a:gd name="T20" fmla="*/ 33 w 44"/>
                  <a:gd name="T21" fmla="*/ 64 h 80"/>
                  <a:gd name="T22" fmla="*/ 38 w 44"/>
                  <a:gd name="T23" fmla="*/ 56 h 80"/>
                  <a:gd name="T24" fmla="*/ 34 w 44"/>
                  <a:gd name="T25" fmla="*/ 32 h 80"/>
                  <a:gd name="T26" fmla="*/ 29 w 44"/>
                  <a:gd name="T27" fmla="*/ 0 h 80"/>
                  <a:gd name="T28" fmla="*/ 3 w 44"/>
                  <a:gd name="T29" fmla="*/ 5 h 80"/>
                  <a:gd name="T30" fmla="*/ 0 w 44"/>
                  <a:gd name="T31" fmla="*/ 37 h 80"/>
                  <a:gd name="T32" fmla="*/ 0 w 44"/>
                  <a:gd name="T33" fmla="*/ 52 h 80"/>
                  <a:gd name="T34" fmla="*/ 6 w 44"/>
                  <a:gd name="T35" fmla="*/ 59 h 80"/>
                  <a:gd name="T36" fmla="*/ 21 w 44"/>
                  <a:gd name="T37" fmla="*/ 57 h 80"/>
                  <a:gd name="T38" fmla="*/ 19 w 44"/>
                  <a:gd name="T39" fmla="*/ 49 h 80"/>
                  <a:gd name="T40" fmla="*/ 25 w 44"/>
                  <a:gd name="T41" fmla="*/ 45 h 80"/>
                  <a:gd name="T42" fmla="*/ 27 w 44"/>
                  <a:gd name="T43" fmla="*/ 52 h 80"/>
                  <a:gd name="T44" fmla="*/ 21 w 44"/>
                  <a:gd name="T45" fmla="*/ 5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 h="80">
                    <a:moveTo>
                      <a:pt x="6" y="59"/>
                    </a:moveTo>
                    <a:cubicBezTo>
                      <a:pt x="6" y="61"/>
                      <a:pt x="14" y="74"/>
                      <a:pt x="14" y="75"/>
                    </a:cubicBezTo>
                    <a:cubicBezTo>
                      <a:pt x="15" y="76"/>
                      <a:pt x="25" y="76"/>
                      <a:pt x="25" y="76"/>
                    </a:cubicBezTo>
                    <a:cubicBezTo>
                      <a:pt x="25" y="76"/>
                      <a:pt x="26" y="76"/>
                      <a:pt x="29" y="77"/>
                    </a:cubicBezTo>
                    <a:cubicBezTo>
                      <a:pt x="32" y="79"/>
                      <a:pt x="37" y="80"/>
                      <a:pt x="38" y="80"/>
                    </a:cubicBezTo>
                    <a:cubicBezTo>
                      <a:pt x="39" y="79"/>
                      <a:pt x="39" y="77"/>
                      <a:pt x="39" y="77"/>
                    </a:cubicBezTo>
                    <a:cubicBezTo>
                      <a:pt x="39" y="77"/>
                      <a:pt x="41" y="77"/>
                      <a:pt x="43" y="76"/>
                    </a:cubicBezTo>
                    <a:cubicBezTo>
                      <a:pt x="44" y="76"/>
                      <a:pt x="43" y="74"/>
                      <a:pt x="43" y="74"/>
                    </a:cubicBezTo>
                    <a:cubicBezTo>
                      <a:pt x="42" y="69"/>
                      <a:pt x="31" y="70"/>
                      <a:pt x="31" y="70"/>
                    </a:cubicBezTo>
                    <a:cubicBezTo>
                      <a:pt x="30" y="70"/>
                      <a:pt x="26" y="67"/>
                      <a:pt x="26" y="67"/>
                    </a:cubicBezTo>
                    <a:cubicBezTo>
                      <a:pt x="26" y="67"/>
                      <a:pt x="27" y="67"/>
                      <a:pt x="33" y="64"/>
                    </a:cubicBezTo>
                    <a:cubicBezTo>
                      <a:pt x="38" y="61"/>
                      <a:pt x="38" y="58"/>
                      <a:pt x="38" y="56"/>
                    </a:cubicBezTo>
                    <a:cubicBezTo>
                      <a:pt x="37" y="54"/>
                      <a:pt x="34" y="34"/>
                      <a:pt x="34" y="32"/>
                    </a:cubicBezTo>
                    <a:cubicBezTo>
                      <a:pt x="33" y="30"/>
                      <a:pt x="29" y="0"/>
                      <a:pt x="29" y="0"/>
                    </a:cubicBezTo>
                    <a:cubicBezTo>
                      <a:pt x="3" y="5"/>
                      <a:pt x="3" y="5"/>
                      <a:pt x="3" y="5"/>
                    </a:cubicBezTo>
                    <a:cubicBezTo>
                      <a:pt x="3" y="5"/>
                      <a:pt x="0" y="33"/>
                      <a:pt x="0" y="37"/>
                    </a:cubicBezTo>
                    <a:cubicBezTo>
                      <a:pt x="1" y="40"/>
                      <a:pt x="1" y="48"/>
                      <a:pt x="0" y="52"/>
                    </a:cubicBezTo>
                    <a:cubicBezTo>
                      <a:pt x="0" y="55"/>
                      <a:pt x="5" y="58"/>
                      <a:pt x="6" y="59"/>
                    </a:cubicBezTo>
                    <a:close/>
                    <a:moveTo>
                      <a:pt x="21" y="57"/>
                    </a:moveTo>
                    <a:cubicBezTo>
                      <a:pt x="21" y="57"/>
                      <a:pt x="19" y="51"/>
                      <a:pt x="19" y="49"/>
                    </a:cubicBezTo>
                    <a:cubicBezTo>
                      <a:pt x="19" y="47"/>
                      <a:pt x="24" y="41"/>
                      <a:pt x="25" y="45"/>
                    </a:cubicBezTo>
                    <a:cubicBezTo>
                      <a:pt x="25" y="45"/>
                      <a:pt x="26" y="50"/>
                      <a:pt x="27" y="52"/>
                    </a:cubicBezTo>
                    <a:cubicBezTo>
                      <a:pt x="27" y="52"/>
                      <a:pt x="22" y="53"/>
                      <a:pt x="21"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5" name="Freeform 226"/>
              <p:cNvSpPr>
                <a:spLocks/>
              </p:cNvSpPr>
              <p:nvPr/>
            </p:nvSpPr>
            <p:spPr bwMode="auto">
              <a:xfrm>
                <a:off x="633413" y="4922838"/>
                <a:ext cx="122238" cy="87312"/>
              </a:xfrm>
              <a:custGeom>
                <a:avLst/>
                <a:gdLst>
                  <a:gd name="T0" fmla="*/ 2 w 39"/>
                  <a:gd name="T1" fmla="*/ 0 h 28"/>
                  <a:gd name="T2" fmla="*/ 0 w 39"/>
                  <a:gd name="T3" fmla="*/ 24 h 28"/>
                  <a:gd name="T4" fmla="*/ 17 w 39"/>
                  <a:gd name="T5" fmla="*/ 24 h 28"/>
                  <a:gd name="T6" fmla="*/ 37 w 39"/>
                  <a:gd name="T7" fmla="*/ 28 h 28"/>
                  <a:gd name="T8" fmla="*/ 39 w 39"/>
                  <a:gd name="T9" fmla="*/ 1 h 28"/>
                  <a:gd name="T10" fmla="*/ 2 w 39"/>
                  <a:gd name="T11" fmla="*/ 0 h 28"/>
                </a:gdLst>
                <a:ahLst/>
                <a:cxnLst>
                  <a:cxn ang="0">
                    <a:pos x="T0" y="T1"/>
                  </a:cxn>
                  <a:cxn ang="0">
                    <a:pos x="T2" y="T3"/>
                  </a:cxn>
                  <a:cxn ang="0">
                    <a:pos x="T4" y="T5"/>
                  </a:cxn>
                  <a:cxn ang="0">
                    <a:pos x="T6" y="T7"/>
                  </a:cxn>
                  <a:cxn ang="0">
                    <a:pos x="T8" y="T9"/>
                  </a:cxn>
                  <a:cxn ang="0">
                    <a:pos x="T10" y="T11"/>
                  </a:cxn>
                </a:cxnLst>
                <a:rect l="0" t="0" r="r" b="b"/>
                <a:pathLst>
                  <a:path w="39" h="28">
                    <a:moveTo>
                      <a:pt x="2" y="0"/>
                    </a:moveTo>
                    <a:cubicBezTo>
                      <a:pt x="0" y="24"/>
                      <a:pt x="0" y="24"/>
                      <a:pt x="0" y="24"/>
                    </a:cubicBezTo>
                    <a:cubicBezTo>
                      <a:pt x="0" y="24"/>
                      <a:pt x="16" y="24"/>
                      <a:pt x="17" y="24"/>
                    </a:cubicBezTo>
                    <a:cubicBezTo>
                      <a:pt x="19" y="24"/>
                      <a:pt x="37" y="28"/>
                      <a:pt x="37" y="28"/>
                    </a:cubicBezTo>
                    <a:cubicBezTo>
                      <a:pt x="39" y="1"/>
                      <a:pt x="39" y="1"/>
                      <a:pt x="39" y="1"/>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6" name="Freeform 227"/>
              <p:cNvSpPr>
                <a:spLocks/>
              </p:cNvSpPr>
              <p:nvPr/>
            </p:nvSpPr>
            <p:spPr bwMode="auto">
              <a:xfrm>
                <a:off x="623888" y="4054475"/>
                <a:ext cx="255588" cy="936625"/>
              </a:xfrm>
              <a:custGeom>
                <a:avLst/>
                <a:gdLst>
                  <a:gd name="T0" fmla="*/ 49 w 82"/>
                  <a:gd name="T1" fmla="*/ 3 h 302"/>
                  <a:gd name="T2" fmla="*/ 42 w 82"/>
                  <a:gd name="T3" fmla="*/ 9 h 302"/>
                  <a:gd name="T4" fmla="*/ 35 w 82"/>
                  <a:gd name="T5" fmla="*/ 63 h 302"/>
                  <a:gd name="T6" fmla="*/ 27 w 82"/>
                  <a:gd name="T7" fmla="*/ 78 h 302"/>
                  <a:gd name="T8" fmla="*/ 18 w 82"/>
                  <a:gd name="T9" fmla="*/ 128 h 302"/>
                  <a:gd name="T10" fmla="*/ 7 w 82"/>
                  <a:gd name="T11" fmla="*/ 215 h 302"/>
                  <a:gd name="T12" fmla="*/ 0 w 82"/>
                  <a:gd name="T13" fmla="*/ 297 h 302"/>
                  <a:gd name="T14" fmla="*/ 22 w 82"/>
                  <a:gd name="T15" fmla="*/ 296 h 302"/>
                  <a:gd name="T16" fmla="*/ 46 w 82"/>
                  <a:gd name="T17" fmla="*/ 302 h 302"/>
                  <a:gd name="T18" fmla="*/ 56 w 82"/>
                  <a:gd name="T19" fmla="*/ 215 h 302"/>
                  <a:gd name="T20" fmla="*/ 59 w 82"/>
                  <a:gd name="T21" fmla="*/ 189 h 302"/>
                  <a:gd name="T22" fmla="*/ 68 w 82"/>
                  <a:gd name="T23" fmla="*/ 151 h 302"/>
                  <a:gd name="T24" fmla="*/ 82 w 82"/>
                  <a:gd name="T25" fmla="*/ 94 h 302"/>
                  <a:gd name="T26" fmla="*/ 49 w 82"/>
                  <a:gd name="T27" fmla="*/ 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302">
                    <a:moveTo>
                      <a:pt x="49" y="3"/>
                    </a:moveTo>
                    <a:cubicBezTo>
                      <a:pt x="49" y="3"/>
                      <a:pt x="45" y="0"/>
                      <a:pt x="42" y="9"/>
                    </a:cubicBezTo>
                    <a:cubicBezTo>
                      <a:pt x="39" y="19"/>
                      <a:pt x="35" y="63"/>
                      <a:pt x="35" y="63"/>
                    </a:cubicBezTo>
                    <a:cubicBezTo>
                      <a:pt x="27" y="78"/>
                      <a:pt x="27" y="78"/>
                      <a:pt x="27" y="78"/>
                    </a:cubicBezTo>
                    <a:cubicBezTo>
                      <a:pt x="27" y="78"/>
                      <a:pt x="21" y="117"/>
                      <a:pt x="18" y="128"/>
                    </a:cubicBezTo>
                    <a:cubicBezTo>
                      <a:pt x="14" y="140"/>
                      <a:pt x="9" y="197"/>
                      <a:pt x="7" y="215"/>
                    </a:cubicBezTo>
                    <a:cubicBezTo>
                      <a:pt x="5" y="233"/>
                      <a:pt x="0" y="297"/>
                      <a:pt x="0" y="297"/>
                    </a:cubicBezTo>
                    <a:cubicBezTo>
                      <a:pt x="0" y="297"/>
                      <a:pt x="12" y="295"/>
                      <a:pt x="22" y="296"/>
                    </a:cubicBezTo>
                    <a:cubicBezTo>
                      <a:pt x="32" y="297"/>
                      <a:pt x="46" y="302"/>
                      <a:pt x="46" y="302"/>
                    </a:cubicBezTo>
                    <a:cubicBezTo>
                      <a:pt x="46" y="302"/>
                      <a:pt x="55" y="222"/>
                      <a:pt x="56" y="215"/>
                    </a:cubicBezTo>
                    <a:cubicBezTo>
                      <a:pt x="57" y="207"/>
                      <a:pt x="59" y="189"/>
                      <a:pt x="59" y="189"/>
                    </a:cubicBezTo>
                    <a:cubicBezTo>
                      <a:pt x="59" y="189"/>
                      <a:pt x="66" y="159"/>
                      <a:pt x="68" y="151"/>
                    </a:cubicBezTo>
                    <a:cubicBezTo>
                      <a:pt x="69" y="142"/>
                      <a:pt x="82" y="94"/>
                      <a:pt x="82" y="94"/>
                    </a:cubicBezTo>
                    <a:cubicBezTo>
                      <a:pt x="82" y="94"/>
                      <a:pt x="72" y="55"/>
                      <a:pt x="4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7" name="Freeform 228"/>
              <p:cNvSpPr>
                <a:spLocks/>
              </p:cNvSpPr>
              <p:nvPr/>
            </p:nvSpPr>
            <p:spPr bwMode="auto">
              <a:xfrm>
                <a:off x="823913" y="3963988"/>
                <a:ext cx="549275" cy="568325"/>
              </a:xfrm>
              <a:custGeom>
                <a:avLst/>
                <a:gdLst>
                  <a:gd name="T0" fmla="*/ 88 w 176"/>
                  <a:gd name="T1" fmla="*/ 183 h 183"/>
                  <a:gd name="T2" fmla="*/ 0 w 176"/>
                  <a:gd name="T3" fmla="*/ 33 h 183"/>
                  <a:gd name="T4" fmla="*/ 62 w 176"/>
                  <a:gd name="T5" fmla="*/ 0 h 183"/>
                  <a:gd name="T6" fmla="*/ 88 w 176"/>
                  <a:gd name="T7" fmla="*/ 8 h 183"/>
                  <a:gd name="T8" fmla="*/ 114 w 176"/>
                  <a:gd name="T9" fmla="*/ 0 h 183"/>
                  <a:gd name="T10" fmla="*/ 176 w 176"/>
                  <a:gd name="T11" fmla="*/ 33 h 183"/>
                  <a:gd name="T12" fmla="*/ 88 w 176"/>
                  <a:gd name="T13" fmla="*/ 183 h 183"/>
                </a:gdLst>
                <a:ahLst/>
                <a:cxnLst>
                  <a:cxn ang="0">
                    <a:pos x="T0" y="T1"/>
                  </a:cxn>
                  <a:cxn ang="0">
                    <a:pos x="T2" y="T3"/>
                  </a:cxn>
                  <a:cxn ang="0">
                    <a:pos x="T4" y="T5"/>
                  </a:cxn>
                  <a:cxn ang="0">
                    <a:pos x="T6" y="T7"/>
                  </a:cxn>
                  <a:cxn ang="0">
                    <a:pos x="T8" y="T9"/>
                  </a:cxn>
                  <a:cxn ang="0">
                    <a:pos x="T10" y="T11"/>
                  </a:cxn>
                  <a:cxn ang="0">
                    <a:pos x="T12" y="T13"/>
                  </a:cxn>
                </a:cxnLst>
                <a:rect l="0" t="0" r="r" b="b"/>
                <a:pathLst>
                  <a:path w="176" h="183">
                    <a:moveTo>
                      <a:pt x="88" y="183"/>
                    </a:moveTo>
                    <a:cubicBezTo>
                      <a:pt x="8" y="183"/>
                      <a:pt x="0" y="33"/>
                      <a:pt x="0" y="33"/>
                    </a:cubicBezTo>
                    <a:cubicBezTo>
                      <a:pt x="49" y="18"/>
                      <a:pt x="62" y="0"/>
                      <a:pt x="62" y="0"/>
                    </a:cubicBezTo>
                    <a:cubicBezTo>
                      <a:pt x="88" y="8"/>
                      <a:pt x="88" y="8"/>
                      <a:pt x="88" y="8"/>
                    </a:cubicBezTo>
                    <a:cubicBezTo>
                      <a:pt x="114" y="0"/>
                      <a:pt x="114" y="0"/>
                      <a:pt x="114" y="0"/>
                    </a:cubicBezTo>
                    <a:cubicBezTo>
                      <a:pt x="114" y="0"/>
                      <a:pt x="126" y="18"/>
                      <a:pt x="176" y="33"/>
                    </a:cubicBezTo>
                    <a:cubicBezTo>
                      <a:pt x="176" y="33"/>
                      <a:pt x="167" y="183"/>
                      <a:pt x="88"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8" name="Freeform 229"/>
              <p:cNvSpPr>
                <a:spLocks/>
              </p:cNvSpPr>
              <p:nvPr/>
            </p:nvSpPr>
            <p:spPr bwMode="auto">
              <a:xfrm>
                <a:off x="1052513" y="3995738"/>
                <a:ext cx="90488" cy="65087"/>
              </a:xfrm>
              <a:custGeom>
                <a:avLst/>
                <a:gdLst>
                  <a:gd name="T0" fmla="*/ 15 w 29"/>
                  <a:gd name="T1" fmla="*/ 21 h 21"/>
                  <a:gd name="T2" fmla="*/ 8 w 29"/>
                  <a:gd name="T3" fmla="*/ 21 h 21"/>
                  <a:gd name="T4" fmla="*/ 0 w 29"/>
                  <a:gd name="T5" fmla="*/ 4 h 21"/>
                  <a:gd name="T6" fmla="*/ 15 w 29"/>
                  <a:gd name="T7" fmla="*/ 0 h 21"/>
                  <a:gd name="T8" fmla="*/ 29 w 29"/>
                  <a:gd name="T9" fmla="*/ 4 h 21"/>
                  <a:gd name="T10" fmla="*/ 21 w 29"/>
                  <a:gd name="T11" fmla="*/ 21 h 21"/>
                  <a:gd name="T12" fmla="*/ 15 w 29"/>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9" h="21">
                    <a:moveTo>
                      <a:pt x="15" y="21"/>
                    </a:moveTo>
                    <a:cubicBezTo>
                      <a:pt x="12" y="21"/>
                      <a:pt x="10" y="21"/>
                      <a:pt x="8" y="21"/>
                    </a:cubicBezTo>
                    <a:cubicBezTo>
                      <a:pt x="5" y="15"/>
                      <a:pt x="0" y="5"/>
                      <a:pt x="0" y="4"/>
                    </a:cubicBezTo>
                    <a:cubicBezTo>
                      <a:pt x="0" y="2"/>
                      <a:pt x="7" y="0"/>
                      <a:pt x="15" y="0"/>
                    </a:cubicBezTo>
                    <a:cubicBezTo>
                      <a:pt x="23" y="0"/>
                      <a:pt x="29" y="2"/>
                      <a:pt x="29" y="4"/>
                    </a:cubicBezTo>
                    <a:cubicBezTo>
                      <a:pt x="29" y="5"/>
                      <a:pt x="25" y="15"/>
                      <a:pt x="21" y="21"/>
                    </a:cubicBezTo>
                    <a:cubicBezTo>
                      <a:pt x="19" y="21"/>
                      <a:pt x="17" y="21"/>
                      <a:pt x="15" y="21"/>
                    </a:cubicBezTo>
                    <a:close/>
                  </a:path>
                </a:pathLst>
              </a:custGeom>
              <a:grpFill/>
              <a:ln>
                <a:noFill/>
              </a:ln>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99" name="Freeform 230"/>
              <p:cNvSpPr>
                <a:spLocks/>
              </p:cNvSpPr>
              <p:nvPr/>
            </p:nvSpPr>
            <p:spPr bwMode="auto">
              <a:xfrm>
                <a:off x="1027113" y="4060825"/>
                <a:ext cx="139700" cy="763587"/>
              </a:xfrm>
              <a:custGeom>
                <a:avLst/>
                <a:gdLst>
                  <a:gd name="T0" fmla="*/ 8 w 45"/>
                  <a:gd name="T1" fmla="*/ 30 h 246"/>
                  <a:gd name="T2" fmla="*/ 16 w 45"/>
                  <a:gd name="T3" fmla="*/ 0 h 246"/>
                  <a:gd name="T4" fmla="*/ 23 w 45"/>
                  <a:gd name="T5" fmla="*/ 0 h 246"/>
                  <a:gd name="T6" fmla="*/ 29 w 45"/>
                  <a:gd name="T7" fmla="*/ 0 h 246"/>
                  <a:gd name="T8" fmla="*/ 29 w 45"/>
                  <a:gd name="T9" fmla="*/ 0 h 246"/>
                  <a:gd name="T10" fmla="*/ 29 w 45"/>
                  <a:gd name="T11" fmla="*/ 0 h 246"/>
                  <a:gd name="T12" fmla="*/ 37 w 45"/>
                  <a:gd name="T13" fmla="*/ 30 h 246"/>
                  <a:gd name="T14" fmla="*/ 45 w 45"/>
                  <a:gd name="T15" fmla="*/ 218 h 246"/>
                  <a:gd name="T16" fmla="*/ 23 w 45"/>
                  <a:gd name="T17" fmla="*/ 246 h 246"/>
                  <a:gd name="T18" fmla="*/ 0 w 45"/>
                  <a:gd name="T19" fmla="*/ 218 h 246"/>
                  <a:gd name="T20" fmla="*/ 8 w 45"/>
                  <a:gd name="T21" fmla="*/ 3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246">
                    <a:moveTo>
                      <a:pt x="8" y="30"/>
                    </a:moveTo>
                    <a:cubicBezTo>
                      <a:pt x="10" y="18"/>
                      <a:pt x="16" y="0"/>
                      <a:pt x="16" y="0"/>
                    </a:cubicBezTo>
                    <a:cubicBezTo>
                      <a:pt x="18" y="0"/>
                      <a:pt x="20" y="0"/>
                      <a:pt x="23" y="0"/>
                    </a:cubicBezTo>
                    <a:cubicBezTo>
                      <a:pt x="25" y="0"/>
                      <a:pt x="27" y="0"/>
                      <a:pt x="29" y="0"/>
                    </a:cubicBezTo>
                    <a:cubicBezTo>
                      <a:pt x="29" y="0"/>
                      <a:pt x="29" y="0"/>
                      <a:pt x="29" y="0"/>
                    </a:cubicBezTo>
                    <a:cubicBezTo>
                      <a:pt x="29" y="0"/>
                      <a:pt x="29" y="0"/>
                      <a:pt x="29" y="0"/>
                    </a:cubicBezTo>
                    <a:cubicBezTo>
                      <a:pt x="29" y="0"/>
                      <a:pt x="35" y="18"/>
                      <a:pt x="37" y="30"/>
                    </a:cubicBezTo>
                    <a:cubicBezTo>
                      <a:pt x="39" y="37"/>
                      <a:pt x="45" y="218"/>
                      <a:pt x="45" y="218"/>
                    </a:cubicBezTo>
                    <a:cubicBezTo>
                      <a:pt x="23" y="246"/>
                      <a:pt x="23" y="246"/>
                      <a:pt x="23" y="246"/>
                    </a:cubicBezTo>
                    <a:cubicBezTo>
                      <a:pt x="0" y="218"/>
                      <a:pt x="0" y="218"/>
                      <a:pt x="0" y="218"/>
                    </a:cubicBezTo>
                    <a:cubicBezTo>
                      <a:pt x="0" y="218"/>
                      <a:pt x="7" y="37"/>
                      <a:pt x="8" y="30"/>
                    </a:cubicBezTo>
                    <a:close/>
                  </a:path>
                </a:pathLst>
              </a:custGeom>
              <a:grpFill/>
              <a:ln>
                <a:noFill/>
              </a:ln>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0" name="Freeform 231"/>
              <p:cNvSpPr>
                <a:spLocks/>
              </p:cNvSpPr>
              <p:nvPr/>
            </p:nvSpPr>
            <p:spPr bwMode="auto">
              <a:xfrm>
                <a:off x="1098551" y="3924300"/>
                <a:ext cx="100013" cy="169862"/>
              </a:xfrm>
              <a:custGeom>
                <a:avLst/>
                <a:gdLst>
                  <a:gd name="T0" fmla="*/ 0 w 32"/>
                  <a:gd name="T1" fmla="*/ 21 h 55"/>
                  <a:gd name="T2" fmla="*/ 24 w 32"/>
                  <a:gd name="T3" fmla="*/ 0 h 55"/>
                  <a:gd name="T4" fmla="*/ 31 w 32"/>
                  <a:gd name="T5" fmla="*/ 13 h 55"/>
                  <a:gd name="T6" fmla="*/ 19 w 32"/>
                  <a:gd name="T7" fmla="*/ 55 h 55"/>
                  <a:gd name="T8" fmla="*/ 6 w 32"/>
                  <a:gd name="T9" fmla="*/ 23 h 55"/>
                  <a:gd name="T10" fmla="*/ 0 w 32"/>
                  <a:gd name="T11" fmla="*/ 21 h 55"/>
                </a:gdLst>
                <a:ahLst/>
                <a:cxnLst>
                  <a:cxn ang="0">
                    <a:pos x="T0" y="T1"/>
                  </a:cxn>
                  <a:cxn ang="0">
                    <a:pos x="T2" y="T3"/>
                  </a:cxn>
                  <a:cxn ang="0">
                    <a:pos x="T4" y="T5"/>
                  </a:cxn>
                  <a:cxn ang="0">
                    <a:pos x="T6" y="T7"/>
                  </a:cxn>
                  <a:cxn ang="0">
                    <a:pos x="T8" y="T9"/>
                  </a:cxn>
                  <a:cxn ang="0">
                    <a:pos x="T10" y="T11"/>
                  </a:cxn>
                </a:cxnLst>
                <a:rect l="0" t="0" r="r" b="b"/>
                <a:pathLst>
                  <a:path w="32" h="55">
                    <a:moveTo>
                      <a:pt x="0" y="21"/>
                    </a:moveTo>
                    <a:cubicBezTo>
                      <a:pt x="13" y="14"/>
                      <a:pt x="24" y="0"/>
                      <a:pt x="24" y="0"/>
                    </a:cubicBezTo>
                    <a:cubicBezTo>
                      <a:pt x="31" y="13"/>
                      <a:pt x="31" y="13"/>
                      <a:pt x="31" y="13"/>
                    </a:cubicBezTo>
                    <a:cubicBezTo>
                      <a:pt x="31" y="13"/>
                      <a:pt x="32" y="31"/>
                      <a:pt x="19" y="55"/>
                    </a:cubicBezTo>
                    <a:cubicBezTo>
                      <a:pt x="19" y="55"/>
                      <a:pt x="7" y="24"/>
                      <a:pt x="6" y="23"/>
                    </a:cubicBezTo>
                    <a:cubicBezTo>
                      <a:pt x="5" y="22"/>
                      <a:pt x="0" y="21"/>
                      <a:pt x="0"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1" name="Freeform 232"/>
              <p:cNvSpPr>
                <a:spLocks/>
              </p:cNvSpPr>
              <p:nvPr/>
            </p:nvSpPr>
            <p:spPr bwMode="auto">
              <a:xfrm>
                <a:off x="998538" y="3924300"/>
                <a:ext cx="100013" cy="169862"/>
              </a:xfrm>
              <a:custGeom>
                <a:avLst/>
                <a:gdLst>
                  <a:gd name="T0" fmla="*/ 32 w 32"/>
                  <a:gd name="T1" fmla="*/ 21 h 55"/>
                  <a:gd name="T2" fmla="*/ 7 w 32"/>
                  <a:gd name="T3" fmla="*/ 0 h 55"/>
                  <a:gd name="T4" fmla="*/ 1 w 32"/>
                  <a:gd name="T5" fmla="*/ 13 h 55"/>
                  <a:gd name="T6" fmla="*/ 12 w 32"/>
                  <a:gd name="T7" fmla="*/ 55 h 55"/>
                  <a:gd name="T8" fmla="*/ 25 w 32"/>
                  <a:gd name="T9" fmla="*/ 23 h 55"/>
                  <a:gd name="T10" fmla="*/ 32 w 32"/>
                  <a:gd name="T11" fmla="*/ 21 h 55"/>
                </a:gdLst>
                <a:ahLst/>
                <a:cxnLst>
                  <a:cxn ang="0">
                    <a:pos x="T0" y="T1"/>
                  </a:cxn>
                  <a:cxn ang="0">
                    <a:pos x="T2" y="T3"/>
                  </a:cxn>
                  <a:cxn ang="0">
                    <a:pos x="T4" y="T5"/>
                  </a:cxn>
                  <a:cxn ang="0">
                    <a:pos x="T6" y="T7"/>
                  </a:cxn>
                  <a:cxn ang="0">
                    <a:pos x="T8" y="T9"/>
                  </a:cxn>
                  <a:cxn ang="0">
                    <a:pos x="T10" y="T11"/>
                  </a:cxn>
                </a:cxnLst>
                <a:rect l="0" t="0" r="r" b="b"/>
                <a:pathLst>
                  <a:path w="32" h="55">
                    <a:moveTo>
                      <a:pt x="32" y="21"/>
                    </a:moveTo>
                    <a:cubicBezTo>
                      <a:pt x="18" y="14"/>
                      <a:pt x="7" y="0"/>
                      <a:pt x="7" y="0"/>
                    </a:cubicBezTo>
                    <a:cubicBezTo>
                      <a:pt x="1" y="13"/>
                      <a:pt x="1" y="13"/>
                      <a:pt x="1" y="13"/>
                    </a:cubicBezTo>
                    <a:cubicBezTo>
                      <a:pt x="1" y="13"/>
                      <a:pt x="0" y="31"/>
                      <a:pt x="12" y="55"/>
                    </a:cubicBezTo>
                    <a:cubicBezTo>
                      <a:pt x="12" y="55"/>
                      <a:pt x="25" y="24"/>
                      <a:pt x="25" y="23"/>
                    </a:cubicBezTo>
                    <a:cubicBezTo>
                      <a:pt x="26" y="22"/>
                      <a:pt x="32" y="21"/>
                      <a:pt x="32"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2" name="Freeform 233"/>
              <p:cNvSpPr>
                <a:spLocks/>
              </p:cNvSpPr>
              <p:nvPr/>
            </p:nvSpPr>
            <p:spPr bwMode="auto">
              <a:xfrm>
                <a:off x="776288" y="3986213"/>
                <a:ext cx="641350" cy="1131887"/>
              </a:xfrm>
              <a:custGeom>
                <a:avLst/>
                <a:gdLst>
                  <a:gd name="T0" fmla="*/ 103 w 205"/>
                  <a:gd name="T1" fmla="*/ 273 h 365"/>
                  <a:gd name="T2" fmla="*/ 90 w 205"/>
                  <a:gd name="T3" fmla="*/ 339 h 365"/>
                  <a:gd name="T4" fmla="*/ 61 w 205"/>
                  <a:gd name="T5" fmla="*/ 365 h 365"/>
                  <a:gd name="T6" fmla="*/ 5 w 205"/>
                  <a:gd name="T7" fmla="*/ 355 h 365"/>
                  <a:gd name="T8" fmla="*/ 9 w 205"/>
                  <a:gd name="T9" fmla="*/ 302 h 365"/>
                  <a:gd name="T10" fmla="*/ 23 w 205"/>
                  <a:gd name="T11" fmla="*/ 212 h 365"/>
                  <a:gd name="T12" fmla="*/ 25 w 205"/>
                  <a:gd name="T13" fmla="*/ 135 h 365"/>
                  <a:gd name="T14" fmla="*/ 0 w 205"/>
                  <a:gd name="T15" fmla="*/ 25 h 365"/>
                  <a:gd name="T16" fmla="*/ 65 w 205"/>
                  <a:gd name="T17" fmla="*/ 0 h 365"/>
                  <a:gd name="T18" fmla="*/ 103 w 205"/>
                  <a:gd name="T19" fmla="*/ 137 h 365"/>
                  <a:gd name="T20" fmla="*/ 140 w 205"/>
                  <a:gd name="T21" fmla="*/ 0 h 365"/>
                  <a:gd name="T22" fmla="*/ 205 w 205"/>
                  <a:gd name="T23" fmla="*/ 25 h 365"/>
                  <a:gd name="T24" fmla="*/ 181 w 205"/>
                  <a:gd name="T25" fmla="*/ 135 h 365"/>
                  <a:gd name="T26" fmla="*/ 182 w 205"/>
                  <a:gd name="T27" fmla="*/ 212 h 365"/>
                  <a:gd name="T28" fmla="*/ 196 w 205"/>
                  <a:gd name="T29" fmla="*/ 302 h 365"/>
                  <a:gd name="T30" fmla="*/ 201 w 205"/>
                  <a:gd name="T31" fmla="*/ 355 h 365"/>
                  <a:gd name="T32" fmla="*/ 144 w 205"/>
                  <a:gd name="T33" fmla="*/ 365 h 365"/>
                  <a:gd name="T34" fmla="*/ 115 w 205"/>
                  <a:gd name="T35" fmla="*/ 339 h 365"/>
                  <a:gd name="T36" fmla="*/ 103 w 205"/>
                  <a:gd name="T37" fmla="*/ 27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5" h="365">
                    <a:moveTo>
                      <a:pt x="103" y="273"/>
                    </a:moveTo>
                    <a:cubicBezTo>
                      <a:pt x="103" y="273"/>
                      <a:pt x="95" y="322"/>
                      <a:pt x="90" y="339"/>
                    </a:cubicBezTo>
                    <a:cubicBezTo>
                      <a:pt x="83" y="364"/>
                      <a:pt x="61" y="365"/>
                      <a:pt x="61" y="365"/>
                    </a:cubicBezTo>
                    <a:cubicBezTo>
                      <a:pt x="21" y="362"/>
                      <a:pt x="5" y="355"/>
                      <a:pt x="5" y="355"/>
                    </a:cubicBezTo>
                    <a:cubicBezTo>
                      <a:pt x="5" y="355"/>
                      <a:pt x="7" y="331"/>
                      <a:pt x="9" y="302"/>
                    </a:cubicBezTo>
                    <a:cubicBezTo>
                      <a:pt x="11" y="272"/>
                      <a:pt x="21" y="227"/>
                      <a:pt x="23" y="212"/>
                    </a:cubicBezTo>
                    <a:cubicBezTo>
                      <a:pt x="26" y="197"/>
                      <a:pt x="25" y="135"/>
                      <a:pt x="25" y="135"/>
                    </a:cubicBezTo>
                    <a:cubicBezTo>
                      <a:pt x="10" y="85"/>
                      <a:pt x="0" y="25"/>
                      <a:pt x="0" y="25"/>
                    </a:cubicBezTo>
                    <a:cubicBezTo>
                      <a:pt x="19" y="20"/>
                      <a:pt x="65" y="0"/>
                      <a:pt x="65" y="0"/>
                    </a:cubicBezTo>
                    <a:cubicBezTo>
                      <a:pt x="65" y="0"/>
                      <a:pt x="56" y="62"/>
                      <a:pt x="103" y="137"/>
                    </a:cubicBezTo>
                    <a:cubicBezTo>
                      <a:pt x="150" y="62"/>
                      <a:pt x="140" y="0"/>
                      <a:pt x="140" y="0"/>
                    </a:cubicBezTo>
                    <a:cubicBezTo>
                      <a:pt x="140" y="0"/>
                      <a:pt x="186" y="20"/>
                      <a:pt x="205" y="25"/>
                    </a:cubicBezTo>
                    <a:cubicBezTo>
                      <a:pt x="205" y="25"/>
                      <a:pt x="195" y="85"/>
                      <a:pt x="181" y="135"/>
                    </a:cubicBezTo>
                    <a:cubicBezTo>
                      <a:pt x="181" y="135"/>
                      <a:pt x="180" y="197"/>
                      <a:pt x="182" y="212"/>
                    </a:cubicBezTo>
                    <a:cubicBezTo>
                      <a:pt x="185" y="227"/>
                      <a:pt x="194" y="272"/>
                      <a:pt x="196" y="302"/>
                    </a:cubicBezTo>
                    <a:cubicBezTo>
                      <a:pt x="198" y="331"/>
                      <a:pt x="201" y="355"/>
                      <a:pt x="201" y="355"/>
                    </a:cubicBezTo>
                    <a:cubicBezTo>
                      <a:pt x="201" y="355"/>
                      <a:pt x="185" y="362"/>
                      <a:pt x="144" y="365"/>
                    </a:cubicBezTo>
                    <a:cubicBezTo>
                      <a:pt x="144" y="365"/>
                      <a:pt x="122" y="364"/>
                      <a:pt x="115" y="339"/>
                    </a:cubicBezTo>
                    <a:cubicBezTo>
                      <a:pt x="110" y="322"/>
                      <a:pt x="103" y="273"/>
                      <a:pt x="103" y="2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3" name="Freeform 234"/>
              <p:cNvSpPr>
                <a:spLocks/>
              </p:cNvSpPr>
              <p:nvPr/>
            </p:nvSpPr>
            <p:spPr bwMode="auto">
              <a:xfrm>
                <a:off x="1098551" y="3952875"/>
                <a:ext cx="190500" cy="458787"/>
              </a:xfrm>
              <a:custGeom>
                <a:avLst/>
                <a:gdLst>
                  <a:gd name="T0" fmla="*/ 0 w 61"/>
                  <a:gd name="T1" fmla="*/ 148 h 148"/>
                  <a:gd name="T2" fmla="*/ 30 w 61"/>
                  <a:gd name="T3" fmla="*/ 0 h 148"/>
                  <a:gd name="T4" fmla="*/ 43 w 61"/>
                  <a:gd name="T5" fmla="*/ 10 h 148"/>
                  <a:gd name="T6" fmla="*/ 59 w 61"/>
                  <a:gd name="T7" fmla="*/ 28 h 148"/>
                  <a:gd name="T8" fmla="*/ 44 w 61"/>
                  <a:gd name="T9" fmla="*/ 32 h 148"/>
                  <a:gd name="T10" fmla="*/ 61 w 61"/>
                  <a:gd name="T11" fmla="*/ 38 h 148"/>
                  <a:gd name="T12" fmla="*/ 0 w 61"/>
                  <a:gd name="T13" fmla="*/ 148 h 148"/>
                </a:gdLst>
                <a:ahLst/>
                <a:cxnLst>
                  <a:cxn ang="0">
                    <a:pos x="T0" y="T1"/>
                  </a:cxn>
                  <a:cxn ang="0">
                    <a:pos x="T2" y="T3"/>
                  </a:cxn>
                  <a:cxn ang="0">
                    <a:pos x="T4" y="T5"/>
                  </a:cxn>
                  <a:cxn ang="0">
                    <a:pos x="T6" y="T7"/>
                  </a:cxn>
                  <a:cxn ang="0">
                    <a:pos x="T8" y="T9"/>
                  </a:cxn>
                  <a:cxn ang="0">
                    <a:pos x="T10" y="T11"/>
                  </a:cxn>
                  <a:cxn ang="0">
                    <a:pos x="T12" y="T13"/>
                  </a:cxn>
                </a:cxnLst>
                <a:rect l="0" t="0" r="r" b="b"/>
                <a:pathLst>
                  <a:path w="61" h="148">
                    <a:moveTo>
                      <a:pt x="0" y="148"/>
                    </a:moveTo>
                    <a:cubicBezTo>
                      <a:pt x="29" y="79"/>
                      <a:pt x="30" y="0"/>
                      <a:pt x="30" y="0"/>
                    </a:cubicBezTo>
                    <a:cubicBezTo>
                      <a:pt x="43" y="10"/>
                      <a:pt x="43" y="10"/>
                      <a:pt x="43" y="10"/>
                    </a:cubicBezTo>
                    <a:cubicBezTo>
                      <a:pt x="59" y="28"/>
                      <a:pt x="59" y="28"/>
                      <a:pt x="59" y="28"/>
                    </a:cubicBezTo>
                    <a:cubicBezTo>
                      <a:pt x="44" y="32"/>
                      <a:pt x="44" y="32"/>
                      <a:pt x="44" y="32"/>
                    </a:cubicBezTo>
                    <a:cubicBezTo>
                      <a:pt x="61" y="38"/>
                      <a:pt x="61" y="38"/>
                      <a:pt x="61" y="38"/>
                    </a:cubicBezTo>
                    <a:cubicBezTo>
                      <a:pt x="61" y="38"/>
                      <a:pt x="50" y="113"/>
                      <a:pt x="0" y="1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4" name="Freeform 235"/>
              <p:cNvSpPr>
                <a:spLocks/>
              </p:cNvSpPr>
              <p:nvPr/>
            </p:nvSpPr>
            <p:spPr bwMode="auto">
              <a:xfrm>
                <a:off x="908051" y="3952875"/>
                <a:ext cx="190500" cy="458787"/>
              </a:xfrm>
              <a:custGeom>
                <a:avLst/>
                <a:gdLst>
                  <a:gd name="T0" fmla="*/ 61 w 61"/>
                  <a:gd name="T1" fmla="*/ 148 h 148"/>
                  <a:gd name="T2" fmla="*/ 30 w 61"/>
                  <a:gd name="T3" fmla="*/ 0 h 148"/>
                  <a:gd name="T4" fmla="*/ 18 w 61"/>
                  <a:gd name="T5" fmla="*/ 10 h 148"/>
                  <a:gd name="T6" fmla="*/ 2 w 61"/>
                  <a:gd name="T7" fmla="*/ 28 h 148"/>
                  <a:gd name="T8" fmla="*/ 17 w 61"/>
                  <a:gd name="T9" fmla="*/ 32 h 148"/>
                  <a:gd name="T10" fmla="*/ 0 w 61"/>
                  <a:gd name="T11" fmla="*/ 38 h 148"/>
                  <a:gd name="T12" fmla="*/ 61 w 61"/>
                  <a:gd name="T13" fmla="*/ 148 h 148"/>
                </a:gdLst>
                <a:ahLst/>
                <a:cxnLst>
                  <a:cxn ang="0">
                    <a:pos x="T0" y="T1"/>
                  </a:cxn>
                  <a:cxn ang="0">
                    <a:pos x="T2" y="T3"/>
                  </a:cxn>
                  <a:cxn ang="0">
                    <a:pos x="T4" y="T5"/>
                  </a:cxn>
                  <a:cxn ang="0">
                    <a:pos x="T6" y="T7"/>
                  </a:cxn>
                  <a:cxn ang="0">
                    <a:pos x="T8" y="T9"/>
                  </a:cxn>
                  <a:cxn ang="0">
                    <a:pos x="T10" y="T11"/>
                  </a:cxn>
                  <a:cxn ang="0">
                    <a:pos x="T12" y="T13"/>
                  </a:cxn>
                </a:cxnLst>
                <a:rect l="0" t="0" r="r" b="b"/>
                <a:pathLst>
                  <a:path w="61" h="148">
                    <a:moveTo>
                      <a:pt x="61" y="148"/>
                    </a:moveTo>
                    <a:cubicBezTo>
                      <a:pt x="32" y="79"/>
                      <a:pt x="30" y="0"/>
                      <a:pt x="30" y="0"/>
                    </a:cubicBezTo>
                    <a:cubicBezTo>
                      <a:pt x="18" y="10"/>
                      <a:pt x="18" y="10"/>
                      <a:pt x="18" y="10"/>
                    </a:cubicBezTo>
                    <a:cubicBezTo>
                      <a:pt x="2" y="28"/>
                      <a:pt x="2" y="28"/>
                      <a:pt x="2" y="28"/>
                    </a:cubicBezTo>
                    <a:cubicBezTo>
                      <a:pt x="17" y="32"/>
                      <a:pt x="17" y="32"/>
                      <a:pt x="17" y="32"/>
                    </a:cubicBezTo>
                    <a:cubicBezTo>
                      <a:pt x="0" y="38"/>
                      <a:pt x="0" y="38"/>
                      <a:pt x="0" y="38"/>
                    </a:cubicBezTo>
                    <a:cubicBezTo>
                      <a:pt x="0" y="38"/>
                      <a:pt x="11" y="113"/>
                      <a:pt x="61" y="1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5" name="Oval 236"/>
              <p:cNvSpPr>
                <a:spLocks noChangeArrowheads="1"/>
              </p:cNvSpPr>
              <p:nvPr/>
            </p:nvSpPr>
            <p:spPr bwMode="auto">
              <a:xfrm>
                <a:off x="1079501" y="4427538"/>
                <a:ext cx="34925" cy="333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6" name="Oval 237"/>
              <p:cNvSpPr>
                <a:spLocks noChangeArrowheads="1"/>
              </p:cNvSpPr>
              <p:nvPr/>
            </p:nvSpPr>
            <p:spPr bwMode="auto">
              <a:xfrm>
                <a:off x="1079501" y="4584700"/>
                <a:ext cx="34925" cy="34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sp>
            <p:nvSpPr>
              <p:cNvPr id="107" name="Oval 238"/>
              <p:cNvSpPr>
                <a:spLocks noChangeArrowheads="1"/>
              </p:cNvSpPr>
              <p:nvPr/>
            </p:nvSpPr>
            <p:spPr bwMode="auto">
              <a:xfrm>
                <a:off x="1079501" y="4740275"/>
                <a:ext cx="34925" cy="333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9728" tIns="54864" rIns="109728" bIns="54864" numCol="1" anchor="t" anchorCtr="0" compatLnSpc="1">
                <a:prstTxWarp prst="textNoShape">
                  <a:avLst/>
                </a:prstTxWarp>
              </a:bodyPr>
              <a:lstStyle/>
              <a:p>
                <a:endParaRPr lang="zh-CN" altLang="en-US">
                  <a:solidFill>
                    <a:prstClr val="black"/>
                  </a:solidFill>
                  <a:latin typeface="Times New Roman"/>
                </a:endParaRPr>
              </a:p>
            </p:txBody>
          </p:sp>
        </p:grpSp>
      </p:grpSp>
      <p:sp>
        <p:nvSpPr>
          <p:cNvPr id="111" name="文本框 110"/>
          <p:cNvSpPr txBox="1"/>
          <p:nvPr/>
        </p:nvSpPr>
        <p:spPr>
          <a:xfrm>
            <a:off x="914252" y="2570954"/>
            <a:ext cx="1510171" cy="400110"/>
          </a:xfrm>
          <a:prstGeom prst="rect">
            <a:avLst/>
          </a:prstGeom>
          <a:noFill/>
        </p:spPr>
        <p:txBody>
          <a:bodyPr wrap="square" rtlCol="0">
            <a:spAutoFit/>
          </a:bodyPr>
          <a:lstStyle/>
          <a:p>
            <a:r>
              <a:rPr lang="zh-CN" altLang="en-US" sz="2000" b="1" dirty="0">
                <a:solidFill>
                  <a:srgbClr val="0174AB"/>
                </a:solidFill>
                <a:latin typeface="Times New Roman" panose="02020603050405020304" pitchFamily="18" charset="0"/>
                <a:cs typeface="+mn-ea"/>
              </a:rPr>
              <a:t>能力目标</a:t>
            </a:r>
          </a:p>
        </p:txBody>
      </p:sp>
      <p:sp>
        <p:nvSpPr>
          <p:cNvPr id="114" name="矩形 113"/>
          <p:cNvSpPr/>
          <p:nvPr/>
        </p:nvSpPr>
        <p:spPr>
          <a:xfrm>
            <a:off x="3018803" y="1004351"/>
            <a:ext cx="5970727" cy="1880579"/>
          </a:xfrm>
          <a:prstGeom prst="rect">
            <a:avLst/>
          </a:prstGeom>
          <a:ln>
            <a:solidFill>
              <a:schemeClr val="accent1"/>
            </a:solidFill>
            <a:prstDash val="dash"/>
          </a:ln>
        </p:spPr>
        <p:txBody>
          <a:bodyPr wrap="square">
            <a:spAutoFit/>
          </a:bodyPr>
          <a:lstStyle/>
          <a:p>
            <a:pPr defTabSz="462916">
              <a:lnSpc>
                <a:spcPct val="150000"/>
              </a:lnSpc>
              <a:buClr>
                <a:srgbClr val="4F81BD"/>
              </a:buClr>
              <a:buSzPct val="60000"/>
            </a:pPr>
            <a:r>
              <a:rPr lang="en-US" altLang="zh-CN" sz="2000" dirty="0">
                <a:solidFill>
                  <a:srgbClr val="000000"/>
                </a:solidFill>
                <a:latin typeface="Times New Roman" panose="02020603050405020304" pitchFamily="18" charset="0"/>
                <a:cs typeface="+mn-ea"/>
                <a:sym typeface="Times New Roman" panose="02020603050405020304" pitchFamily="18" charset="0"/>
              </a:rPr>
              <a:t>1.</a:t>
            </a:r>
            <a:r>
              <a:rPr lang="zh-CN" altLang="en-US" sz="2000" dirty="0">
                <a:solidFill>
                  <a:srgbClr val="000000"/>
                </a:solidFill>
                <a:latin typeface="Times New Roman" panose="02020603050405020304" pitchFamily="18" charset="0"/>
                <a:cs typeface="+mn-ea"/>
                <a:sym typeface="Times New Roman" panose="02020603050405020304" pitchFamily="18" charset="0"/>
              </a:rPr>
              <a:t>能起草对外贸易合同；</a:t>
            </a:r>
          </a:p>
          <a:p>
            <a:pPr defTabSz="462916">
              <a:lnSpc>
                <a:spcPct val="150000"/>
              </a:lnSpc>
              <a:buClr>
                <a:srgbClr val="4F81BD"/>
              </a:buClr>
              <a:buSzPct val="60000"/>
            </a:pPr>
            <a:r>
              <a:rPr lang="en-US" altLang="zh-CN" sz="2000" dirty="0">
                <a:solidFill>
                  <a:srgbClr val="000000"/>
                </a:solidFill>
                <a:latin typeface="Times New Roman" panose="02020603050405020304" pitchFamily="18" charset="0"/>
                <a:cs typeface="+mn-ea"/>
                <a:sym typeface="Times New Roman" panose="02020603050405020304" pitchFamily="18" charset="0"/>
              </a:rPr>
              <a:t>2.</a:t>
            </a:r>
            <a:r>
              <a:rPr lang="zh-CN" altLang="en-US" sz="2000" dirty="0">
                <a:solidFill>
                  <a:srgbClr val="000000"/>
                </a:solidFill>
                <a:latin typeface="Times New Roman" panose="02020603050405020304" pitchFamily="18" charset="0"/>
                <a:cs typeface="+mn-ea"/>
                <a:sym typeface="Times New Roman" panose="02020603050405020304" pitchFamily="18" charset="0"/>
              </a:rPr>
              <a:t>进口商能撰写接受信函；</a:t>
            </a:r>
          </a:p>
          <a:p>
            <a:pPr defTabSz="462916">
              <a:lnSpc>
                <a:spcPct val="150000"/>
              </a:lnSpc>
              <a:buClr>
                <a:srgbClr val="4F81BD"/>
              </a:buClr>
              <a:buSzPct val="60000"/>
            </a:pPr>
            <a:r>
              <a:rPr lang="en-US" altLang="zh-CN" sz="2000" dirty="0">
                <a:solidFill>
                  <a:srgbClr val="000000"/>
                </a:solidFill>
                <a:latin typeface="Times New Roman" panose="02020603050405020304" pitchFamily="18" charset="0"/>
                <a:cs typeface="+mn-ea"/>
                <a:sym typeface="Times New Roman" panose="02020603050405020304" pitchFamily="18" charset="0"/>
              </a:rPr>
              <a:t>3.</a:t>
            </a:r>
            <a:r>
              <a:rPr lang="zh-CN" altLang="en-US" sz="2000" dirty="0">
                <a:solidFill>
                  <a:srgbClr val="000000"/>
                </a:solidFill>
                <a:latin typeface="Times New Roman" panose="02020603050405020304" pitchFamily="18" charset="0"/>
                <a:cs typeface="+mn-ea"/>
                <a:sym typeface="Times New Roman" panose="02020603050405020304" pitchFamily="18" charset="0"/>
              </a:rPr>
              <a:t>出口商能撰写寄送销售合同信函；</a:t>
            </a:r>
          </a:p>
          <a:p>
            <a:pPr defTabSz="462916">
              <a:lnSpc>
                <a:spcPct val="150000"/>
              </a:lnSpc>
              <a:buClr>
                <a:srgbClr val="4F81BD"/>
              </a:buClr>
              <a:buSzPct val="60000"/>
            </a:pPr>
            <a:r>
              <a:rPr lang="en-US" altLang="zh-CN" sz="2000" dirty="0">
                <a:solidFill>
                  <a:srgbClr val="000000"/>
                </a:solidFill>
                <a:latin typeface="Times New Roman" panose="02020603050405020304" pitchFamily="18" charset="0"/>
                <a:cs typeface="+mn-ea"/>
                <a:sym typeface="Times New Roman" panose="02020603050405020304" pitchFamily="18" charset="0"/>
              </a:rPr>
              <a:t>4.</a:t>
            </a:r>
            <a:r>
              <a:rPr lang="zh-CN" altLang="en-US" sz="2000" dirty="0">
                <a:solidFill>
                  <a:srgbClr val="000000"/>
                </a:solidFill>
                <a:latin typeface="Times New Roman" panose="02020603050405020304" pitchFamily="18" charset="0"/>
                <a:cs typeface="+mn-ea"/>
                <a:sym typeface="Times New Roman" panose="02020603050405020304" pitchFamily="18" charset="0"/>
              </a:rPr>
              <a:t>进口商能撰写回寄销售合同信函。</a:t>
            </a:r>
            <a:endParaRPr lang="zh-CN" altLang="en-US" sz="2000" dirty="0">
              <a:solidFill>
                <a:srgbClr val="000000"/>
              </a:solidFill>
              <a:latin typeface="Times New Roman" panose="02020603050405020304" pitchFamily="18" charset="0"/>
              <a:cs typeface="+mn-ea"/>
              <a:sym typeface="Times New Roman" panose="02020603050405020304" pitchFamily="18" charset="0"/>
            </a:endParaRPr>
          </a:p>
        </p:txBody>
      </p:sp>
      <p:grpSp>
        <p:nvGrpSpPr>
          <p:cNvPr id="59" name="Group 67"/>
          <p:cNvGrpSpPr/>
          <p:nvPr/>
        </p:nvGrpSpPr>
        <p:grpSpPr>
          <a:xfrm>
            <a:off x="964689" y="5575084"/>
            <a:ext cx="500116" cy="656281"/>
            <a:chOff x="2587624" y="-3175"/>
            <a:chExt cx="4133849" cy="7337425"/>
          </a:xfrm>
          <a:solidFill>
            <a:schemeClr val="bg1"/>
          </a:solidFill>
        </p:grpSpPr>
        <p:sp>
          <p:nvSpPr>
            <p:cNvPr id="60" name="Freeform 5"/>
            <p:cNvSpPr>
              <a:spLocks noEditPoints="1"/>
            </p:cNvSpPr>
            <p:nvPr/>
          </p:nvSpPr>
          <p:spPr bwMode="auto">
            <a:xfrm>
              <a:off x="2587624" y="3748088"/>
              <a:ext cx="1843086" cy="1541463"/>
            </a:xfrm>
            <a:custGeom>
              <a:avLst/>
              <a:gdLst/>
              <a:ahLst/>
              <a:cxnLst>
                <a:cxn ang="0">
                  <a:pos x="71" y="27"/>
                </a:cxn>
                <a:cxn ang="0">
                  <a:pos x="50" y="42"/>
                </a:cxn>
                <a:cxn ang="0">
                  <a:pos x="1" y="390"/>
                </a:cxn>
                <a:cxn ang="0">
                  <a:pos x="16" y="411"/>
                </a:cxn>
                <a:cxn ang="0">
                  <a:pos x="18" y="414"/>
                </a:cxn>
                <a:cxn ang="0">
                  <a:pos x="26" y="419"/>
                </a:cxn>
                <a:cxn ang="0">
                  <a:pos x="27" y="420"/>
                </a:cxn>
                <a:cxn ang="0">
                  <a:pos x="36" y="417"/>
                </a:cxn>
                <a:cxn ang="0">
                  <a:pos x="39" y="414"/>
                </a:cxn>
                <a:cxn ang="0">
                  <a:pos x="481" y="476"/>
                </a:cxn>
                <a:cxn ang="0">
                  <a:pos x="483" y="480"/>
                </a:cxn>
                <a:cxn ang="0">
                  <a:pos x="491" y="484"/>
                </a:cxn>
                <a:cxn ang="0">
                  <a:pos x="492" y="484"/>
                </a:cxn>
                <a:cxn ang="0">
                  <a:pos x="501" y="482"/>
                </a:cxn>
                <a:cxn ang="0">
                  <a:pos x="504" y="479"/>
                </a:cxn>
                <a:cxn ang="0">
                  <a:pos x="508" y="480"/>
                </a:cxn>
                <a:cxn ang="0">
                  <a:pos x="529" y="464"/>
                </a:cxn>
                <a:cxn ang="0">
                  <a:pos x="577" y="116"/>
                </a:cxn>
                <a:cxn ang="0">
                  <a:pos x="562" y="95"/>
                </a:cxn>
                <a:cxn ang="0">
                  <a:pos x="504" y="87"/>
                </a:cxn>
                <a:cxn ang="0">
                  <a:pos x="502" y="97"/>
                </a:cxn>
                <a:cxn ang="0">
                  <a:pos x="423" y="86"/>
                </a:cxn>
                <a:cxn ang="0">
                  <a:pos x="426" y="63"/>
                </a:cxn>
                <a:cxn ang="0">
                  <a:pos x="416" y="61"/>
                </a:cxn>
                <a:cxn ang="0">
                  <a:pos x="418" y="48"/>
                </a:cxn>
                <a:cxn ang="0">
                  <a:pos x="397" y="17"/>
                </a:cxn>
                <a:cxn ang="0">
                  <a:pos x="397" y="31"/>
                </a:cxn>
                <a:cxn ang="0">
                  <a:pos x="395" y="58"/>
                </a:cxn>
                <a:cxn ang="0">
                  <a:pos x="395" y="58"/>
                </a:cxn>
                <a:cxn ang="0">
                  <a:pos x="388" y="58"/>
                </a:cxn>
                <a:cxn ang="0">
                  <a:pos x="385" y="80"/>
                </a:cxn>
                <a:cxn ang="0">
                  <a:pos x="256" y="62"/>
                </a:cxn>
                <a:cxn ang="0">
                  <a:pos x="259" y="39"/>
                </a:cxn>
                <a:cxn ang="0">
                  <a:pos x="253" y="39"/>
                </a:cxn>
                <a:cxn ang="0">
                  <a:pos x="253" y="38"/>
                </a:cxn>
                <a:cxn ang="0">
                  <a:pos x="274" y="19"/>
                </a:cxn>
                <a:cxn ang="0">
                  <a:pos x="258" y="0"/>
                </a:cxn>
                <a:cxn ang="0">
                  <a:pos x="237" y="22"/>
                </a:cxn>
                <a:cxn ang="0">
                  <a:pos x="235" y="36"/>
                </a:cxn>
                <a:cxn ang="0">
                  <a:pos x="222" y="34"/>
                </a:cxn>
                <a:cxn ang="0">
                  <a:pos x="218" y="57"/>
                </a:cxn>
                <a:cxn ang="0">
                  <a:pos x="140" y="46"/>
                </a:cxn>
                <a:cxn ang="0">
                  <a:pos x="141" y="37"/>
                </a:cxn>
                <a:cxn ang="0">
                  <a:pos x="71" y="27"/>
                </a:cxn>
                <a:cxn ang="0">
                  <a:pos x="250" y="49"/>
                </a:cxn>
                <a:cxn ang="0">
                  <a:pos x="248" y="61"/>
                </a:cxn>
                <a:cxn ang="0">
                  <a:pos x="226" y="58"/>
                </a:cxn>
                <a:cxn ang="0">
                  <a:pos x="227" y="46"/>
                </a:cxn>
                <a:cxn ang="0">
                  <a:pos x="250" y="49"/>
                </a:cxn>
                <a:cxn ang="0">
                  <a:pos x="392" y="81"/>
                </a:cxn>
                <a:cxn ang="0">
                  <a:pos x="393" y="69"/>
                </a:cxn>
                <a:cxn ang="0">
                  <a:pos x="416" y="72"/>
                </a:cxn>
                <a:cxn ang="0">
                  <a:pos x="414" y="84"/>
                </a:cxn>
                <a:cxn ang="0">
                  <a:pos x="392" y="81"/>
                </a:cxn>
              </a:cxnLst>
              <a:rect l="0" t="0" r="r" b="b"/>
              <a:pathLst>
                <a:path w="579" h="485">
                  <a:moveTo>
                    <a:pt x="71" y="27"/>
                  </a:moveTo>
                  <a:cubicBezTo>
                    <a:pt x="59" y="25"/>
                    <a:pt x="52" y="30"/>
                    <a:pt x="50" y="42"/>
                  </a:cubicBezTo>
                  <a:cubicBezTo>
                    <a:pt x="1" y="390"/>
                    <a:pt x="1" y="390"/>
                    <a:pt x="1" y="390"/>
                  </a:cubicBezTo>
                  <a:cubicBezTo>
                    <a:pt x="0" y="402"/>
                    <a:pt x="5" y="409"/>
                    <a:pt x="16" y="411"/>
                  </a:cubicBezTo>
                  <a:cubicBezTo>
                    <a:pt x="17" y="412"/>
                    <a:pt x="17" y="413"/>
                    <a:pt x="18" y="414"/>
                  </a:cubicBezTo>
                  <a:cubicBezTo>
                    <a:pt x="20" y="417"/>
                    <a:pt x="23" y="419"/>
                    <a:pt x="26" y="419"/>
                  </a:cubicBezTo>
                  <a:cubicBezTo>
                    <a:pt x="27" y="420"/>
                    <a:pt x="27" y="420"/>
                    <a:pt x="27" y="420"/>
                  </a:cubicBezTo>
                  <a:cubicBezTo>
                    <a:pt x="30" y="420"/>
                    <a:pt x="33" y="419"/>
                    <a:pt x="36" y="417"/>
                  </a:cubicBezTo>
                  <a:cubicBezTo>
                    <a:pt x="37" y="416"/>
                    <a:pt x="38" y="415"/>
                    <a:pt x="39" y="414"/>
                  </a:cubicBezTo>
                  <a:cubicBezTo>
                    <a:pt x="481" y="476"/>
                    <a:pt x="481" y="476"/>
                    <a:pt x="481" y="476"/>
                  </a:cubicBezTo>
                  <a:cubicBezTo>
                    <a:pt x="482" y="477"/>
                    <a:pt x="483" y="478"/>
                    <a:pt x="483" y="480"/>
                  </a:cubicBezTo>
                  <a:cubicBezTo>
                    <a:pt x="485" y="482"/>
                    <a:pt x="488" y="484"/>
                    <a:pt x="491" y="484"/>
                  </a:cubicBezTo>
                  <a:cubicBezTo>
                    <a:pt x="492" y="484"/>
                    <a:pt x="492" y="484"/>
                    <a:pt x="492" y="484"/>
                  </a:cubicBezTo>
                  <a:cubicBezTo>
                    <a:pt x="496" y="485"/>
                    <a:pt x="499" y="484"/>
                    <a:pt x="501" y="482"/>
                  </a:cubicBezTo>
                  <a:cubicBezTo>
                    <a:pt x="502" y="481"/>
                    <a:pt x="503" y="480"/>
                    <a:pt x="504" y="479"/>
                  </a:cubicBezTo>
                  <a:cubicBezTo>
                    <a:pt x="508" y="480"/>
                    <a:pt x="508" y="480"/>
                    <a:pt x="508" y="480"/>
                  </a:cubicBezTo>
                  <a:cubicBezTo>
                    <a:pt x="520" y="482"/>
                    <a:pt x="527" y="476"/>
                    <a:pt x="529" y="464"/>
                  </a:cubicBezTo>
                  <a:cubicBezTo>
                    <a:pt x="577" y="116"/>
                    <a:pt x="577" y="116"/>
                    <a:pt x="577" y="116"/>
                  </a:cubicBezTo>
                  <a:cubicBezTo>
                    <a:pt x="579" y="104"/>
                    <a:pt x="574" y="97"/>
                    <a:pt x="562" y="95"/>
                  </a:cubicBezTo>
                  <a:cubicBezTo>
                    <a:pt x="504" y="87"/>
                    <a:pt x="504" y="87"/>
                    <a:pt x="504" y="87"/>
                  </a:cubicBezTo>
                  <a:cubicBezTo>
                    <a:pt x="502" y="97"/>
                    <a:pt x="502" y="97"/>
                    <a:pt x="502" y="97"/>
                  </a:cubicBezTo>
                  <a:cubicBezTo>
                    <a:pt x="423" y="86"/>
                    <a:pt x="423" y="86"/>
                    <a:pt x="423" y="86"/>
                  </a:cubicBezTo>
                  <a:cubicBezTo>
                    <a:pt x="426" y="63"/>
                    <a:pt x="426" y="63"/>
                    <a:pt x="426" y="63"/>
                  </a:cubicBezTo>
                  <a:cubicBezTo>
                    <a:pt x="416" y="61"/>
                    <a:pt x="416" y="61"/>
                    <a:pt x="416" y="61"/>
                  </a:cubicBezTo>
                  <a:cubicBezTo>
                    <a:pt x="418" y="48"/>
                    <a:pt x="418" y="48"/>
                    <a:pt x="418" y="48"/>
                  </a:cubicBezTo>
                  <a:cubicBezTo>
                    <a:pt x="420" y="33"/>
                    <a:pt x="413" y="23"/>
                    <a:pt x="397" y="17"/>
                  </a:cubicBezTo>
                  <a:cubicBezTo>
                    <a:pt x="397" y="31"/>
                    <a:pt x="397" y="31"/>
                    <a:pt x="397" y="31"/>
                  </a:cubicBezTo>
                  <a:cubicBezTo>
                    <a:pt x="398" y="35"/>
                    <a:pt x="398" y="44"/>
                    <a:pt x="395" y="58"/>
                  </a:cubicBezTo>
                  <a:cubicBezTo>
                    <a:pt x="395" y="58"/>
                    <a:pt x="395" y="58"/>
                    <a:pt x="395" y="58"/>
                  </a:cubicBezTo>
                  <a:cubicBezTo>
                    <a:pt x="388" y="58"/>
                    <a:pt x="388" y="58"/>
                    <a:pt x="388" y="58"/>
                  </a:cubicBezTo>
                  <a:cubicBezTo>
                    <a:pt x="385" y="80"/>
                    <a:pt x="385" y="80"/>
                    <a:pt x="385" y="80"/>
                  </a:cubicBezTo>
                  <a:cubicBezTo>
                    <a:pt x="256" y="62"/>
                    <a:pt x="256" y="62"/>
                    <a:pt x="256" y="62"/>
                  </a:cubicBezTo>
                  <a:cubicBezTo>
                    <a:pt x="259" y="39"/>
                    <a:pt x="259" y="39"/>
                    <a:pt x="259" y="39"/>
                  </a:cubicBezTo>
                  <a:cubicBezTo>
                    <a:pt x="253" y="39"/>
                    <a:pt x="253" y="39"/>
                    <a:pt x="253" y="39"/>
                  </a:cubicBezTo>
                  <a:cubicBezTo>
                    <a:pt x="253" y="38"/>
                    <a:pt x="253" y="38"/>
                    <a:pt x="253" y="38"/>
                  </a:cubicBezTo>
                  <a:cubicBezTo>
                    <a:pt x="255" y="22"/>
                    <a:pt x="262" y="16"/>
                    <a:pt x="274" y="19"/>
                  </a:cubicBezTo>
                  <a:cubicBezTo>
                    <a:pt x="258" y="0"/>
                    <a:pt x="258" y="0"/>
                    <a:pt x="258" y="0"/>
                  </a:cubicBezTo>
                  <a:cubicBezTo>
                    <a:pt x="246" y="2"/>
                    <a:pt x="239" y="10"/>
                    <a:pt x="237" y="22"/>
                  </a:cubicBezTo>
                  <a:cubicBezTo>
                    <a:pt x="235" y="36"/>
                    <a:pt x="235" y="36"/>
                    <a:pt x="235" y="36"/>
                  </a:cubicBezTo>
                  <a:cubicBezTo>
                    <a:pt x="222" y="34"/>
                    <a:pt x="222" y="34"/>
                    <a:pt x="222" y="34"/>
                  </a:cubicBezTo>
                  <a:cubicBezTo>
                    <a:pt x="218" y="57"/>
                    <a:pt x="218" y="57"/>
                    <a:pt x="218" y="57"/>
                  </a:cubicBezTo>
                  <a:cubicBezTo>
                    <a:pt x="140" y="46"/>
                    <a:pt x="140" y="46"/>
                    <a:pt x="140" y="46"/>
                  </a:cubicBezTo>
                  <a:cubicBezTo>
                    <a:pt x="141" y="37"/>
                    <a:pt x="141" y="37"/>
                    <a:pt x="141" y="37"/>
                  </a:cubicBezTo>
                  <a:lnTo>
                    <a:pt x="71" y="27"/>
                  </a:lnTo>
                  <a:close/>
                  <a:moveTo>
                    <a:pt x="250" y="49"/>
                  </a:moveTo>
                  <a:cubicBezTo>
                    <a:pt x="248" y="61"/>
                    <a:pt x="248" y="61"/>
                    <a:pt x="248" y="61"/>
                  </a:cubicBezTo>
                  <a:cubicBezTo>
                    <a:pt x="226" y="58"/>
                    <a:pt x="226" y="58"/>
                    <a:pt x="226" y="58"/>
                  </a:cubicBezTo>
                  <a:cubicBezTo>
                    <a:pt x="227" y="46"/>
                    <a:pt x="227" y="46"/>
                    <a:pt x="227" y="46"/>
                  </a:cubicBezTo>
                  <a:lnTo>
                    <a:pt x="250" y="49"/>
                  </a:lnTo>
                  <a:close/>
                  <a:moveTo>
                    <a:pt x="392" y="81"/>
                  </a:moveTo>
                  <a:cubicBezTo>
                    <a:pt x="393" y="69"/>
                    <a:pt x="393" y="69"/>
                    <a:pt x="393" y="69"/>
                  </a:cubicBezTo>
                  <a:cubicBezTo>
                    <a:pt x="416" y="72"/>
                    <a:pt x="416" y="72"/>
                    <a:pt x="416" y="72"/>
                  </a:cubicBezTo>
                  <a:cubicBezTo>
                    <a:pt x="414" y="84"/>
                    <a:pt x="414" y="84"/>
                    <a:pt x="414" y="84"/>
                  </a:cubicBezTo>
                  <a:lnTo>
                    <a:pt x="392" y="81"/>
                  </a:lnTo>
                  <a:close/>
                </a:path>
              </a:pathLst>
            </a:custGeom>
            <a:grpFill/>
            <a:ln w="9525">
              <a:noFill/>
              <a:round/>
              <a:headEnd/>
              <a:tailEnd/>
            </a:ln>
          </p:spPr>
          <p:txBody>
            <a:bodyPr vert="horz" wrap="square" lIns="109728" tIns="54864" rIns="109728" bIns="54864" numCol="1" anchor="t" anchorCtr="0" compatLnSpc="1">
              <a:prstTxWarp prst="textNoShape">
                <a:avLst/>
              </a:prstTxWarp>
            </a:bodyPr>
            <a:lstStyle/>
            <a:p>
              <a:endParaRPr lang="en-US">
                <a:solidFill>
                  <a:prstClr val="black"/>
                </a:solidFill>
                <a:latin typeface="Times New Roman"/>
                <a:ea typeface="宋体"/>
              </a:endParaRPr>
            </a:p>
          </p:txBody>
        </p:sp>
        <p:sp>
          <p:nvSpPr>
            <p:cNvPr id="61" name="Freeform 8"/>
            <p:cNvSpPr>
              <a:spLocks/>
            </p:cNvSpPr>
            <p:nvPr/>
          </p:nvSpPr>
          <p:spPr bwMode="auto">
            <a:xfrm>
              <a:off x="2771775" y="-3175"/>
              <a:ext cx="3949698" cy="7337425"/>
            </a:xfrm>
            <a:custGeom>
              <a:avLst/>
              <a:gdLst/>
              <a:ahLst/>
              <a:cxnLst>
                <a:cxn ang="0">
                  <a:pos x="743" y="97"/>
                </a:cxn>
                <a:cxn ang="0">
                  <a:pos x="724" y="161"/>
                </a:cxn>
                <a:cxn ang="0">
                  <a:pos x="707" y="220"/>
                </a:cxn>
                <a:cxn ang="0">
                  <a:pos x="716" y="247"/>
                </a:cxn>
                <a:cxn ang="0">
                  <a:pos x="711" y="273"/>
                </a:cxn>
                <a:cxn ang="0">
                  <a:pos x="767" y="327"/>
                </a:cxn>
                <a:cxn ang="0">
                  <a:pos x="722" y="448"/>
                </a:cxn>
                <a:cxn ang="0">
                  <a:pos x="686" y="682"/>
                </a:cxn>
                <a:cxn ang="0">
                  <a:pos x="672" y="751"/>
                </a:cxn>
                <a:cxn ang="0">
                  <a:pos x="618" y="794"/>
                </a:cxn>
                <a:cxn ang="0">
                  <a:pos x="416" y="742"/>
                </a:cxn>
                <a:cxn ang="0">
                  <a:pos x="348" y="503"/>
                </a:cxn>
                <a:cxn ang="0">
                  <a:pos x="306" y="304"/>
                </a:cxn>
                <a:cxn ang="0">
                  <a:pos x="324" y="273"/>
                </a:cxn>
                <a:cxn ang="0">
                  <a:pos x="326" y="228"/>
                </a:cxn>
                <a:cxn ang="0">
                  <a:pos x="332" y="144"/>
                </a:cxn>
                <a:cxn ang="0">
                  <a:pos x="343" y="83"/>
                </a:cxn>
                <a:cxn ang="0">
                  <a:pos x="251" y="3"/>
                </a:cxn>
                <a:cxn ang="0">
                  <a:pos x="143" y="16"/>
                </a:cxn>
                <a:cxn ang="0">
                  <a:pos x="81" y="167"/>
                </a:cxn>
                <a:cxn ang="0">
                  <a:pos x="110" y="263"/>
                </a:cxn>
                <a:cxn ang="0">
                  <a:pos x="67" y="361"/>
                </a:cxn>
                <a:cxn ang="0">
                  <a:pos x="82" y="1272"/>
                </a:cxn>
                <a:cxn ang="0">
                  <a:pos x="81" y="1602"/>
                </a:cxn>
                <a:cxn ang="0">
                  <a:pos x="63" y="2082"/>
                </a:cxn>
                <a:cxn ang="0">
                  <a:pos x="332" y="2304"/>
                </a:cxn>
                <a:cxn ang="0">
                  <a:pos x="456" y="2256"/>
                </a:cxn>
                <a:cxn ang="0">
                  <a:pos x="515" y="2197"/>
                </a:cxn>
                <a:cxn ang="0">
                  <a:pos x="332" y="2058"/>
                </a:cxn>
                <a:cxn ang="0">
                  <a:pos x="399" y="1616"/>
                </a:cxn>
                <a:cxn ang="0">
                  <a:pos x="447" y="1202"/>
                </a:cxn>
                <a:cxn ang="0">
                  <a:pos x="430" y="902"/>
                </a:cxn>
                <a:cxn ang="0">
                  <a:pos x="614" y="937"/>
                </a:cxn>
                <a:cxn ang="0">
                  <a:pos x="665" y="951"/>
                </a:cxn>
                <a:cxn ang="0">
                  <a:pos x="713" y="1283"/>
                </a:cxn>
                <a:cxn ang="0">
                  <a:pos x="819" y="1939"/>
                </a:cxn>
                <a:cxn ang="0">
                  <a:pos x="769" y="2111"/>
                </a:cxn>
                <a:cxn ang="0">
                  <a:pos x="609" y="2203"/>
                </a:cxn>
                <a:cxn ang="0">
                  <a:pos x="760" y="2240"/>
                </a:cxn>
                <a:cxn ang="0">
                  <a:pos x="832" y="2244"/>
                </a:cxn>
                <a:cxn ang="0">
                  <a:pos x="899" y="2289"/>
                </a:cxn>
                <a:cxn ang="0">
                  <a:pos x="1104" y="2214"/>
                </a:cxn>
                <a:cxn ang="0">
                  <a:pos x="1110" y="2066"/>
                </a:cxn>
                <a:cxn ang="0">
                  <a:pos x="1085" y="1626"/>
                </a:cxn>
                <a:cxn ang="0">
                  <a:pos x="1067" y="1328"/>
                </a:cxn>
                <a:cxn ang="0">
                  <a:pos x="1066" y="1271"/>
                </a:cxn>
                <a:cxn ang="0">
                  <a:pos x="1090" y="1202"/>
                </a:cxn>
                <a:cxn ang="0">
                  <a:pos x="1141" y="957"/>
                </a:cxn>
                <a:cxn ang="0">
                  <a:pos x="1225" y="717"/>
                </a:cxn>
                <a:cxn ang="0">
                  <a:pos x="1153" y="548"/>
                </a:cxn>
                <a:cxn ang="0">
                  <a:pos x="939" y="274"/>
                </a:cxn>
                <a:cxn ang="0">
                  <a:pos x="973" y="144"/>
                </a:cxn>
                <a:cxn ang="0">
                  <a:pos x="902" y="47"/>
                </a:cxn>
                <a:cxn ang="0">
                  <a:pos x="876" y="38"/>
                </a:cxn>
                <a:cxn ang="0">
                  <a:pos x="839" y="40"/>
                </a:cxn>
                <a:cxn ang="0">
                  <a:pos x="761" y="44"/>
                </a:cxn>
              </a:cxnLst>
              <a:rect l="0" t="0" r="r" b="b"/>
              <a:pathLst>
                <a:path w="1241" h="2308">
                  <a:moveTo>
                    <a:pt x="727" y="55"/>
                  </a:moveTo>
                  <a:cubicBezTo>
                    <a:pt x="728" y="65"/>
                    <a:pt x="728" y="65"/>
                    <a:pt x="728" y="65"/>
                  </a:cubicBezTo>
                  <a:cubicBezTo>
                    <a:pt x="729" y="72"/>
                    <a:pt x="729" y="72"/>
                    <a:pt x="729" y="72"/>
                  </a:cubicBezTo>
                  <a:cubicBezTo>
                    <a:pt x="734" y="82"/>
                    <a:pt x="734" y="82"/>
                    <a:pt x="734" y="82"/>
                  </a:cubicBezTo>
                  <a:cubicBezTo>
                    <a:pt x="739" y="83"/>
                    <a:pt x="739" y="83"/>
                    <a:pt x="739" y="83"/>
                  </a:cubicBezTo>
                  <a:cubicBezTo>
                    <a:pt x="742" y="91"/>
                    <a:pt x="742" y="91"/>
                    <a:pt x="742" y="91"/>
                  </a:cubicBezTo>
                  <a:cubicBezTo>
                    <a:pt x="743" y="97"/>
                    <a:pt x="743" y="97"/>
                    <a:pt x="743" y="97"/>
                  </a:cubicBezTo>
                  <a:cubicBezTo>
                    <a:pt x="741" y="101"/>
                    <a:pt x="741" y="101"/>
                    <a:pt x="741" y="101"/>
                  </a:cubicBezTo>
                  <a:cubicBezTo>
                    <a:pt x="735" y="107"/>
                    <a:pt x="735" y="107"/>
                    <a:pt x="735" y="107"/>
                  </a:cubicBezTo>
                  <a:cubicBezTo>
                    <a:pt x="721" y="137"/>
                    <a:pt x="721" y="137"/>
                    <a:pt x="721" y="137"/>
                  </a:cubicBezTo>
                  <a:cubicBezTo>
                    <a:pt x="719" y="145"/>
                    <a:pt x="719" y="145"/>
                    <a:pt x="719" y="145"/>
                  </a:cubicBezTo>
                  <a:cubicBezTo>
                    <a:pt x="719" y="148"/>
                    <a:pt x="719" y="148"/>
                    <a:pt x="719" y="148"/>
                  </a:cubicBezTo>
                  <a:cubicBezTo>
                    <a:pt x="724" y="157"/>
                    <a:pt x="724" y="157"/>
                    <a:pt x="724" y="157"/>
                  </a:cubicBezTo>
                  <a:cubicBezTo>
                    <a:pt x="724" y="161"/>
                    <a:pt x="724" y="161"/>
                    <a:pt x="724" y="161"/>
                  </a:cubicBezTo>
                  <a:cubicBezTo>
                    <a:pt x="722" y="167"/>
                    <a:pt x="722" y="167"/>
                    <a:pt x="722" y="167"/>
                  </a:cubicBezTo>
                  <a:cubicBezTo>
                    <a:pt x="718" y="176"/>
                    <a:pt x="718" y="176"/>
                    <a:pt x="718" y="176"/>
                  </a:cubicBezTo>
                  <a:cubicBezTo>
                    <a:pt x="695" y="204"/>
                    <a:pt x="695" y="204"/>
                    <a:pt x="695" y="204"/>
                  </a:cubicBezTo>
                  <a:cubicBezTo>
                    <a:pt x="694" y="208"/>
                    <a:pt x="694" y="208"/>
                    <a:pt x="694" y="208"/>
                  </a:cubicBezTo>
                  <a:cubicBezTo>
                    <a:pt x="695" y="211"/>
                    <a:pt x="695" y="211"/>
                    <a:pt x="695" y="211"/>
                  </a:cubicBezTo>
                  <a:cubicBezTo>
                    <a:pt x="700" y="217"/>
                    <a:pt x="700" y="217"/>
                    <a:pt x="700" y="217"/>
                  </a:cubicBezTo>
                  <a:cubicBezTo>
                    <a:pt x="707" y="220"/>
                    <a:pt x="707" y="220"/>
                    <a:pt x="707" y="220"/>
                  </a:cubicBezTo>
                  <a:cubicBezTo>
                    <a:pt x="714" y="224"/>
                    <a:pt x="714" y="224"/>
                    <a:pt x="714" y="224"/>
                  </a:cubicBezTo>
                  <a:cubicBezTo>
                    <a:pt x="714" y="230"/>
                    <a:pt x="714" y="230"/>
                    <a:pt x="714" y="230"/>
                  </a:cubicBezTo>
                  <a:cubicBezTo>
                    <a:pt x="711" y="234"/>
                    <a:pt x="711" y="234"/>
                    <a:pt x="711" y="234"/>
                  </a:cubicBezTo>
                  <a:cubicBezTo>
                    <a:pt x="709" y="237"/>
                    <a:pt x="709" y="237"/>
                    <a:pt x="709" y="237"/>
                  </a:cubicBezTo>
                  <a:cubicBezTo>
                    <a:pt x="709" y="241"/>
                    <a:pt x="709" y="241"/>
                    <a:pt x="709" y="241"/>
                  </a:cubicBezTo>
                  <a:cubicBezTo>
                    <a:pt x="712" y="244"/>
                    <a:pt x="712" y="244"/>
                    <a:pt x="712" y="244"/>
                  </a:cubicBezTo>
                  <a:cubicBezTo>
                    <a:pt x="716" y="247"/>
                    <a:pt x="716" y="247"/>
                    <a:pt x="716" y="247"/>
                  </a:cubicBezTo>
                  <a:cubicBezTo>
                    <a:pt x="716" y="252"/>
                    <a:pt x="716" y="252"/>
                    <a:pt x="716" y="252"/>
                  </a:cubicBezTo>
                  <a:cubicBezTo>
                    <a:pt x="713" y="257"/>
                    <a:pt x="713" y="257"/>
                    <a:pt x="713" y="257"/>
                  </a:cubicBezTo>
                  <a:cubicBezTo>
                    <a:pt x="709" y="259"/>
                    <a:pt x="709" y="259"/>
                    <a:pt x="709" y="259"/>
                  </a:cubicBezTo>
                  <a:cubicBezTo>
                    <a:pt x="706" y="263"/>
                    <a:pt x="706" y="263"/>
                    <a:pt x="706" y="263"/>
                  </a:cubicBezTo>
                  <a:cubicBezTo>
                    <a:pt x="706" y="267"/>
                    <a:pt x="706" y="267"/>
                    <a:pt x="706" y="267"/>
                  </a:cubicBezTo>
                  <a:cubicBezTo>
                    <a:pt x="709" y="269"/>
                    <a:pt x="709" y="269"/>
                    <a:pt x="709" y="269"/>
                  </a:cubicBezTo>
                  <a:cubicBezTo>
                    <a:pt x="711" y="273"/>
                    <a:pt x="711" y="273"/>
                    <a:pt x="711" y="273"/>
                  </a:cubicBezTo>
                  <a:cubicBezTo>
                    <a:pt x="711" y="281"/>
                    <a:pt x="711" y="281"/>
                    <a:pt x="711" y="281"/>
                  </a:cubicBezTo>
                  <a:cubicBezTo>
                    <a:pt x="707" y="286"/>
                    <a:pt x="707" y="286"/>
                    <a:pt x="707" y="286"/>
                  </a:cubicBezTo>
                  <a:cubicBezTo>
                    <a:pt x="705" y="295"/>
                    <a:pt x="705" y="295"/>
                    <a:pt x="705" y="295"/>
                  </a:cubicBezTo>
                  <a:cubicBezTo>
                    <a:pt x="707" y="304"/>
                    <a:pt x="707" y="304"/>
                    <a:pt x="707" y="304"/>
                  </a:cubicBezTo>
                  <a:cubicBezTo>
                    <a:pt x="717" y="312"/>
                    <a:pt x="717" y="312"/>
                    <a:pt x="717" y="312"/>
                  </a:cubicBezTo>
                  <a:cubicBezTo>
                    <a:pt x="750" y="319"/>
                    <a:pt x="750" y="319"/>
                    <a:pt x="750" y="319"/>
                  </a:cubicBezTo>
                  <a:cubicBezTo>
                    <a:pt x="767" y="327"/>
                    <a:pt x="767" y="327"/>
                    <a:pt x="767" y="327"/>
                  </a:cubicBezTo>
                  <a:cubicBezTo>
                    <a:pt x="789" y="344"/>
                    <a:pt x="789" y="344"/>
                    <a:pt x="789" y="344"/>
                  </a:cubicBezTo>
                  <a:cubicBezTo>
                    <a:pt x="799" y="356"/>
                    <a:pt x="799" y="356"/>
                    <a:pt x="799" y="356"/>
                  </a:cubicBezTo>
                  <a:cubicBezTo>
                    <a:pt x="799" y="370"/>
                    <a:pt x="799" y="370"/>
                    <a:pt x="799" y="370"/>
                  </a:cubicBezTo>
                  <a:cubicBezTo>
                    <a:pt x="795" y="386"/>
                    <a:pt x="795" y="386"/>
                    <a:pt x="795" y="386"/>
                  </a:cubicBezTo>
                  <a:cubicBezTo>
                    <a:pt x="788" y="397"/>
                    <a:pt x="788" y="397"/>
                    <a:pt x="788" y="397"/>
                  </a:cubicBezTo>
                  <a:cubicBezTo>
                    <a:pt x="744" y="428"/>
                    <a:pt x="744" y="428"/>
                    <a:pt x="744" y="428"/>
                  </a:cubicBezTo>
                  <a:cubicBezTo>
                    <a:pt x="722" y="448"/>
                    <a:pt x="722" y="448"/>
                    <a:pt x="722" y="448"/>
                  </a:cubicBezTo>
                  <a:cubicBezTo>
                    <a:pt x="707" y="471"/>
                    <a:pt x="707" y="471"/>
                    <a:pt x="707" y="471"/>
                  </a:cubicBezTo>
                  <a:cubicBezTo>
                    <a:pt x="701" y="496"/>
                    <a:pt x="701" y="496"/>
                    <a:pt x="701" y="496"/>
                  </a:cubicBezTo>
                  <a:cubicBezTo>
                    <a:pt x="696" y="542"/>
                    <a:pt x="696" y="542"/>
                    <a:pt x="696" y="542"/>
                  </a:cubicBezTo>
                  <a:cubicBezTo>
                    <a:pt x="695" y="621"/>
                    <a:pt x="695" y="621"/>
                    <a:pt x="695" y="621"/>
                  </a:cubicBezTo>
                  <a:cubicBezTo>
                    <a:pt x="692" y="632"/>
                    <a:pt x="692" y="632"/>
                    <a:pt x="692" y="632"/>
                  </a:cubicBezTo>
                  <a:cubicBezTo>
                    <a:pt x="687" y="643"/>
                    <a:pt x="687" y="643"/>
                    <a:pt x="687" y="643"/>
                  </a:cubicBezTo>
                  <a:cubicBezTo>
                    <a:pt x="686" y="682"/>
                    <a:pt x="686" y="682"/>
                    <a:pt x="686" y="682"/>
                  </a:cubicBezTo>
                  <a:cubicBezTo>
                    <a:pt x="687" y="690"/>
                    <a:pt x="687" y="690"/>
                    <a:pt x="687" y="690"/>
                  </a:cubicBezTo>
                  <a:cubicBezTo>
                    <a:pt x="683" y="716"/>
                    <a:pt x="683" y="716"/>
                    <a:pt x="683" y="716"/>
                  </a:cubicBezTo>
                  <a:cubicBezTo>
                    <a:pt x="687" y="726"/>
                    <a:pt x="687" y="726"/>
                    <a:pt x="687" y="726"/>
                  </a:cubicBezTo>
                  <a:cubicBezTo>
                    <a:pt x="687" y="727"/>
                    <a:pt x="688" y="729"/>
                    <a:pt x="690" y="733"/>
                  </a:cubicBezTo>
                  <a:cubicBezTo>
                    <a:pt x="690" y="734"/>
                    <a:pt x="688" y="736"/>
                    <a:pt x="686" y="738"/>
                  </a:cubicBezTo>
                  <a:cubicBezTo>
                    <a:pt x="680" y="743"/>
                    <a:pt x="676" y="746"/>
                    <a:pt x="675" y="746"/>
                  </a:cubicBezTo>
                  <a:cubicBezTo>
                    <a:pt x="674" y="747"/>
                    <a:pt x="673" y="748"/>
                    <a:pt x="672" y="751"/>
                  </a:cubicBezTo>
                  <a:cubicBezTo>
                    <a:pt x="672" y="752"/>
                    <a:pt x="672" y="753"/>
                    <a:pt x="671" y="754"/>
                  </a:cubicBezTo>
                  <a:cubicBezTo>
                    <a:pt x="650" y="782"/>
                    <a:pt x="650" y="782"/>
                    <a:pt x="650" y="782"/>
                  </a:cubicBezTo>
                  <a:cubicBezTo>
                    <a:pt x="644" y="792"/>
                    <a:pt x="644" y="792"/>
                    <a:pt x="644" y="792"/>
                  </a:cubicBezTo>
                  <a:cubicBezTo>
                    <a:pt x="641" y="807"/>
                    <a:pt x="641" y="807"/>
                    <a:pt x="641" y="807"/>
                  </a:cubicBezTo>
                  <a:cubicBezTo>
                    <a:pt x="627" y="812"/>
                    <a:pt x="627" y="812"/>
                    <a:pt x="627" y="812"/>
                  </a:cubicBezTo>
                  <a:cubicBezTo>
                    <a:pt x="624" y="804"/>
                    <a:pt x="624" y="804"/>
                    <a:pt x="624" y="804"/>
                  </a:cubicBezTo>
                  <a:cubicBezTo>
                    <a:pt x="618" y="794"/>
                    <a:pt x="618" y="794"/>
                    <a:pt x="618" y="794"/>
                  </a:cubicBezTo>
                  <a:cubicBezTo>
                    <a:pt x="614" y="791"/>
                    <a:pt x="609" y="789"/>
                    <a:pt x="602" y="790"/>
                  </a:cubicBezTo>
                  <a:cubicBezTo>
                    <a:pt x="568" y="804"/>
                    <a:pt x="568" y="804"/>
                    <a:pt x="568" y="804"/>
                  </a:cubicBezTo>
                  <a:cubicBezTo>
                    <a:pt x="557" y="804"/>
                    <a:pt x="557" y="804"/>
                    <a:pt x="557" y="804"/>
                  </a:cubicBezTo>
                  <a:cubicBezTo>
                    <a:pt x="474" y="771"/>
                    <a:pt x="474" y="771"/>
                    <a:pt x="474" y="771"/>
                  </a:cubicBezTo>
                  <a:cubicBezTo>
                    <a:pt x="464" y="769"/>
                    <a:pt x="464" y="769"/>
                    <a:pt x="464" y="769"/>
                  </a:cubicBezTo>
                  <a:cubicBezTo>
                    <a:pt x="449" y="769"/>
                    <a:pt x="449" y="769"/>
                    <a:pt x="449" y="769"/>
                  </a:cubicBezTo>
                  <a:cubicBezTo>
                    <a:pt x="416" y="742"/>
                    <a:pt x="416" y="742"/>
                    <a:pt x="416" y="742"/>
                  </a:cubicBezTo>
                  <a:cubicBezTo>
                    <a:pt x="413" y="736"/>
                    <a:pt x="411" y="733"/>
                    <a:pt x="410" y="732"/>
                  </a:cubicBezTo>
                  <a:cubicBezTo>
                    <a:pt x="409" y="732"/>
                    <a:pt x="409" y="730"/>
                    <a:pt x="409" y="727"/>
                  </a:cubicBezTo>
                  <a:cubicBezTo>
                    <a:pt x="410" y="722"/>
                    <a:pt x="410" y="722"/>
                    <a:pt x="410" y="722"/>
                  </a:cubicBezTo>
                  <a:cubicBezTo>
                    <a:pt x="416" y="697"/>
                    <a:pt x="416" y="697"/>
                    <a:pt x="416" y="697"/>
                  </a:cubicBezTo>
                  <a:cubicBezTo>
                    <a:pt x="417" y="674"/>
                    <a:pt x="417" y="674"/>
                    <a:pt x="417" y="674"/>
                  </a:cubicBezTo>
                  <a:cubicBezTo>
                    <a:pt x="393" y="578"/>
                    <a:pt x="393" y="578"/>
                    <a:pt x="393" y="578"/>
                  </a:cubicBezTo>
                  <a:cubicBezTo>
                    <a:pt x="348" y="503"/>
                    <a:pt x="348" y="503"/>
                    <a:pt x="348" y="503"/>
                  </a:cubicBezTo>
                  <a:cubicBezTo>
                    <a:pt x="255" y="384"/>
                    <a:pt x="255" y="384"/>
                    <a:pt x="255" y="384"/>
                  </a:cubicBezTo>
                  <a:cubicBezTo>
                    <a:pt x="252" y="375"/>
                    <a:pt x="252" y="375"/>
                    <a:pt x="252" y="375"/>
                  </a:cubicBezTo>
                  <a:cubicBezTo>
                    <a:pt x="253" y="370"/>
                    <a:pt x="253" y="370"/>
                    <a:pt x="253" y="370"/>
                  </a:cubicBezTo>
                  <a:cubicBezTo>
                    <a:pt x="281" y="329"/>
                    <a:pt x="281" y="329"/>
                    <a:pt x="281" y="329"/>
                  </a:cubicBezTo>
                  <a:cubicBezTo>
                    <a:pt x="278" y="327"/>
                    <a:pt x="278" y="327"/>
                    <a:pt x="278" y="327"/>
                  </a:cubicBezTo>
                  <a:cubicBezTo>
                    <a:pt x="279" y="317"/>
                    <a:pt x="279" y="317"/>
                    <a:pt x="279" y="317"/>
                  </a:cubicBezTo>
                  <a:cubicBezTo>
                    <a:pt x="306" y="304"/>
                    <a:pt x="306" y="304"/>
                    <a:pt x="306" y="304"/>
                  </a:cubicBezTo>
                  <a:cubicBezTo>
                    <a:pt x="311" y="304"/>
                    <a:pt x="311" y="304"/>
                    <a:pt x="311" y="304"/>
                  </a:cubicBezTo>
                  <a:cubicBezTo>
                    <a:pt x="318" y="303"/>
                    <a:pt x="318" y="303"/>
                    <a:pt x="318" y="303"/>
                  </a:cubicBezTo>
                  <a:cubicBezTo>
                    <a:pt x="324" y="298"/>
                    <a:pt x="324" y="298"/>
                    <a:pt x="324" y="298"/>
                  </a:cubicBezTo>
                  <a:cubicBezTo>
                    <a:pt x="329" y="292"/>
                    <a:pt x="329" y="292"/>
                    <a:pt x="329" y="292"/>
                  </a:cubicBezTo>
                  <a:cubicBezTo>
                    <a:pt x="330" y="286"/>
                    <a:pt x="330" y="286"/>
                    <a:pt x="330" y="286"/>
                  </a:cubicBezTo>
                  <a:cubicBezTo>
                    <a:pt x="328" y="280"/>
                    <a:pt x="328" y="280"/>
                    <a:pt x="328" y="280"/>
                  </a:cubicBezTo>
                  <a:cubicBezTo>
                    <a:pt x="324" y="273"/>
                    <a:pt x="324" y="273"/>
                    <a:pt x="324" y="273"/>
                  </a:cubicBezTo>
                  <a:cubicBezTo>
                    <a:pt x="324" y="267"/>
                    <a:pt x="324" y="267"/>
                    <a:pt x="324" y="267"/>
                  </a:cubicBezTo>
                  <a:cubicBezTo>
                    <a:pt x="324" y="260"/>
                    <a:pt x="324" y="260"/>
                    <a:pt x="324" y="260"/>
                  </a:cubicBezTo>
                  <a:cubicBezTo>
                    <a:pt x="324" y="253"/>
                    <a:pt x="324" y="253"/>
                    <a:pt x="324" y="253"/>
                  </a:cubicBezTo>
                  <a:cubicBezTo>
                    <a:pt x="318" y="250"/>
                    <a:pt x="318" y="250"/>
                    <a:pt x="318" y="250"/>
                  </a:cubicBezTo>
                  <a:cubicBezTo>
                    <a:pt x="318" y="241"/>
                    <a:pt x="318" y="241"/>
                    <a:pt x="318" y="241"/>
                  </a:cubicBezTo>
                  <a:cubicBezTo>
                    <a:pt x="320" y="232"/>
                    <a:pt x="320" y="232"/>
                    <a:pt x="320" y="232"/>
                  </a:cubicBezTo>
                  <a:cubicBezTo>
                    <a:pt x="326" y="228"/>
                    <a:pt x="326" y="228"/>
                    <a:pt x="326" y="228"/>
                  </a:cubicBezTo>
                  <a:cubicBezTo>
                    <a:pt x="335" y="212"/>
                    <a:pt x="335" y="212"/>
                    <a:pt x="335" y="212"/>
                  </a:cubicBezTo>
                  <a:cubicBezTo>
                    <a:pt x="348" y="211"/>
                    <a:pt x="348" y="211"/>
                    <a:pt x="348" y="211"/>
                  </a:cubicBezTo>
                  <a:cubicBezTo>
                    <a:pt x="354" y="207"/>
                    <a:pt x="354" y="207"/>
                    <a:pt x="354" y="207"/>
                  </a:cubicBezTo>
                  <a:cubicBezTo>
                    <a:pt x="354" y="200"/>
                    <a:pt x="354" y="200"/>
                    <a:pt x="354" y="200"/>
                  </a:cubicBezTo>
                  <a:cubicBezTo>
                    <a:pt x="329" y="159"/>
                    <a:pt x="329" y="159"/>
                    <a:pt x="329" y="159"/>
                  </a:cubicBezTo>
                  <a:cubicBezTo>
                    <a:pt x="329" y="152"/>
                    <a:pt x="329" y="152"/>
                    <a:pt x="329" y="152"/>
                  </a:cubicBezTo>
                  <a:cubicBezTo>
                    <a:pt x="332" y="144"/>
                    <a:pt x="332" y="144"/>
                    <a:pt x="332" y="144"/>
                  </a:cubicBezTo>
                  <a:cubicBezTo>
                    <a:pt x="332" y="137"/>
                    <a:pt x="332" y="137"/>
                    <a:pt x="332" y="137"/>
                  </a:cubicBezTo>
                  <a:cubicBezTo>
                    <a:pt x="324" y="103"/>
                    <a:pt x="324" y="103"/>
                    <a:pt x="324" y="103"/>
                  </a:cubicBezTo>
                  <a:cubicBezTo>
                    <a:pt x="323" y="90"/>
                    <a:pt x="323" y="90"/>
                    <a:pt x="323" y="90"/>
                  </a:cubicBezTo>
                  <a:cubicBezTo>
                    <a:pt x="326" y="85"/>
                    <a:pt x="326" y="85"/>
                    <a:pt x="326" y="85"/>
                  </a:cubicBezTo>
                  <a:cubicBezTo>
                    <a:pt x="333" y="85"/>
                    <a:pt x="333" y="85"/>
                    <a:pt x="333" y="85"/>
                  </a:cubicBezTo>
                  <a:cubicBezTo>
                    <a:pt x="336" y="83"/>
                    <a:pt x="336" y="83"/>
                    <a:pt x="336" y="83"/>
                  </a:cubicBezTo>
                  <a:cubicBezTo>
                    <a:pt x="343" y="83"/>
                    <a:pt x="343" y="83"/>
                    <a:pt x="343" y="83"/>
                  </a:cubicBezTo>
                  <a:cubicBezTo>
                    <a:pt x="350" y="75"/>
                    <a:pt x="350" y="75"/>
                    <a:pt x="350" y="75"/>
                  </a:cubicBezTo>
                  <a:cubicBezTo>
                    <a:pt x="351" y="67"/>
                    <a:pt x="351" y="67"/>
                    <a:pt x="351" y="67"/>
                  </a:cubicBezTo>
                  <a:cubicBezTo>
                    <a:pt x="348" y="57"/>
                    <a:pt x="348" y="57"/>
                    <a:pt x="348" y="57"/>
                  </a:cubicBezTo>
                  <a:cubicBezTo>
                    <a:pt x="339" y="44"/>
                    <a:pt x="339" y="44"/>
                    <a:pt x="339" y="44"/>
                  </a:cubicBezTo>
                  <a:cubicBezTo>
                    <a:pt x="326" y="30"/>
                    <a:pt x="326" y="30"/>
                    <a:pt x="326" y="30"/>
                  </a:cubicBezTo>
                  <a:cubicBezTo>
                    <a:pt x="278" y="9"/>
                    <a:pt x="278" y="9"/>
                    <a:pt x="278" y="9"/>
                  </a:cubicBezTo>
                  <a:cubicBezTo>
                    <a:pt x="251" y="3"/>
                    <a:pt x="251" y="3"/>
                    <a:pt x="251" y="3"/>
                  </a:cubicBezTo>
                  <a:cubicBezTo>
                    <a:pt x="246" y="6"/>
                    <a:pt x="246" y="6"/>
                    <a:pt x="246" y="6"/>
                  </a:cubicBezTo>
                  <a:cubicBezTo>
                    <a:pt x="237" y="7"/>
                    <a:pt x="237" y="7"/>
                    <a:pt x="237" y="7"/>
                  </a:cubicBezTo>
                  <a:cubicBezTo>
                    <a:pt x="234" y="6"/>
                    <a:pt x="234" y="6"/>
                    <a:pt x="234" y="6"/>
                  </a:cubicBezTo>
                  <a:cubicBezTo>
                    <a:pt x="221" y="5"/>
                    <a:pt x="221" y="5"/>
                    <a:pt x="221" y="5"/>
                  </a:cubicBezTo>
                  <a:cubicBezTo>
                    <a:pt x="171" y="6"/>
                    <a:pt x="171" y="6"/>
                    <a:pt x="171" y="6"/>
                  </a:cubicBezTo>
                  <a:cubicBezTo>
                    <a:pt x="169" y="0"/>
                    <a:pt x="169" y="0"/>
                    <a:pt x="169" y="0"/>
                  </a:cubicBezTo>
                  <a:cubicBezTo>
                    <a:pt x="143" y="16"/>
                    <a:pt x="143" y="16"/>
                    <a:pt x="143" y="16"/>
                  </a:cubicBezTo>
                  <a:cubicBezTo>
                    <a:pt x="132" y="26"/>
                    <a:pt x="132" y="26"/>
                    <a:pt x="132" y="26"/>
                  </a:cubicBezTo>
                  <a:cubicBezTo>
                    <a:pt x="127" y="21"/>
                    <a:pt x="127" y="21"/>
                    <a:pt x="127" y="21"/>
                  </a:cubicBezTo>
                  <a:cubicBezTo>
                    <a:pt x="101" y="47"/>
                    <a:pt x="101" y="47"/>
                    <a:pt x="101" y="47"/>
                  </a:cubicBezTo>
                  <a:cubicBezTo>
                    <a:pt x="85" y="79"/>
                    <a:pt x="85" y="79"/>
                    <a:pt x="85" y="79"/>
                  </a:cubicBezTo>
                  <a:cubicBezTo>
                    <a:pt x="77" y="109"/>
                    <a:pt x="77" y="109"/>
                    <a:pt x="77" y="109"/>
                  </a:cubicBezTo>
                  <a:cubicBezTo>
                    <a:pt x="77" y="127"/>
                    <a:pt x="77" y="127"/>
                    <a:pt x="77" y="127"/>
                  </a:cubicBezTo>
                  <a:cubicBezTo>
                    <a:pt x="81" y="167"/>
                    <a:pt x="81" y="167"/>
                    <a:pt x="81" y="167"/>
                  </a:cubicBezTo>
                  <a:cubicBezTo>
                    <a:pt x="82" y="170"/>
                    <a:pt x="81" y="174"/>
                    <a:pt x="80" y="181"/>
                  </a:cubicBezTo>
                  <a:cubicBezTo>
                    <a:pt x="86" y="199"/>
                    <a:pt x="86" y="199"/>
                    <a:pt x="86" y="199"/>
                  </a:cubicBezTo>
                  <a:cubicBezTo>
                    <a:pt x="100" y="222"/>
                    <a:pt x="100" y="222"/>
                    <a:pt x="100" y="222"/>
                  </a:cubicBezTo>
                  <a:cubicBezTo>
                    <a:pt x="104" y="231"/>
                    <a:pt x="104" y="231"/>
                    <a:pt x="104" y="231"/>
                  </a:cubicBezTo>
                  <a:cubicBezTo>
                    <a:pt x="106" y="242"/>
                    <a:pt x="106" y="242"/>
                    <a:pt x="106" y="242"/>
                  </a:cubicBezTo>
                  <a:cubicBezTo>
                    <a:pt x="110" y="251"/>
                    <a:pt x="110" y="251"/>
                    <a:pt x="110" y="251"/>
                  </a:cubicBezTo>
                  <a:cubicBezTo>
                    <a:pt x="110" y="263"/>
                    <a:pt x="110" y="263"/>
                    <a:pt x="110" y="263"/>
                  </a:cubicBezTo>
                  <a:cubicBezTo>
                    <a:pt x="100" y="264"/>
                    <a:pt x="100" y="264"/>
                    <a:pt x="100" y="264"/>
                  </a:cubicBezTo>
                  <a:cubicBezTo>
                    <a:pt x="86" y="292"/>
                    <a:pt x="86" y="292"/>
                    <a:pt x="86" y="292"/>
                  </a:cubicBezTo>
                  <a:cubicBezTo>
                    <a:pt x="90" y="301"/>
                    <a:pt x="90" y="301"/>
                    <a:pt x="90" y="301"/>
                  </a:cubicBezTo>
                  <a:cubicBezTo>
                    <a:pt x="90" y="303"/>
                    <a:pt x="90" y="305"/>
                    <a:pt x="89" y="307"/>
                  </a:cubicBezTo>
                  <a:cubicBezTo>
                    <a:pt x="71" y="343"/>
                    <a:pt x="71" y="343"/>
                    <a:pt x="71" y="343"/>
                  </a:cubicBezTo>
                  <a:cubicBezTo>
                    <a:pt x="71" y="351"/>
                    <a:pt x="71" y="351"/>
                    <a:pt x="71" y="351"/>
                  </a:cubicBezTo>
                  <a:cubicBezTo>
                    <a:pt x="67" y="361"/>
                    <a:pt x="67" y="361"/>
                    <a:pt x="67" y="361"/>
                  </a:cubicBezTo>
                  <a:cubicBezTo>
                    <a:pt x="50" y="379"/>
                    <a:pt x="50" y="379"/>
                    <a:pt x="50" y="379"/>
                  </a:cubicBezTo>
                  <a:cubicBezTo>
                    <a:pt x="6" y="538"/>
                    <a:pt x="0" y="702"/>
                    <a:pt x="31" y="872"/>
                  </a:cubicBezTo>
                  <a:cubicBezTo>
                    <a:pt x="31" y="876"/>
                    <a:pt x="31" y="876"/>
                    <a:pt x="31" y="876"/>
                  </a:cubicBezTo>
                  <a:cubicBezTo>
                    <a:pt x="10" y="1001"/>
                    <a:pt x="10" y="1125"/>
                    <a:pt x="31" y="1250"/>
                  </a:cubicBezTo>
                  <a:cubicBezTo>
                    <a:pt x="85" y="1250"/>
                    <a:pt x="85" y="1250"/>
                    <a:pt x="85" y="1250"/>
                  </a:cubicBezTo>
                  <a:cubicBezTo>
                    <a:pt x="85" y="1258"/>
                    <a:pt x="85" y="1258"/>
                    <a:pt x="85" y="1258"/>
                  </a:cubicBezTo>
                  <a:cubicBezTo>
                    <a:pt x="82" y="1272"/>
                    <a:pt x="82" y="1272"/>
                    <a:pt x="82" y="1272"/>
                  </a:cubicBezTo>
                  <a:cubicBezTo>
                    <a:pt x="86" y="1411"/>
                    <a:pt x="86" y="1411"/>
                    <a:pt x="86" y="1411"/>
                  </a:cubicBezTo>
                  <a:cubicBezTo>
                    <a:pt x="82" y="1490"/>
                    <a:pt x="82" y="1490"/>
                    <a:pt x="82" y="1490"/>
                  </a:cubicBezTo>
                  <a:cubicBezTo>
                    <a:pt x="84" y="1496"/>
                    <a:pt x="84" y="1496"/>
                    <a:pt x="84" y="1496"/>
                  </a:cubicBezTo>
                  <a:cubicBezTo>
                    <a:pt x="85" y="1500"/>
                    <a:pt x="85" y="1504"/>
                    <a:pt x="85" y="1508"/>
                  </a:cubicBezTo>
                  <a:cubicBezTo>
                    <a:pt x="85" y="1514"/>
                    <a:pt x="86" y="1516"/>
                    <a:pt x="88" y="1516"/>
                  </a:cubicBezTo>
                  <a:cubicBezTo>
                    <a:pt x="86" y="1580"/>
                    <a:pt x="86" y="1580"/>
                    <a:pt x="86" y="1580"/>
                  </a:cubicBezTo>
                  <a:cubicBezTo>
                    <a:pt x="81" y="1602"/>
                    <a:pt x="81" y="1602"/>
                    <a:pt x="81" y="1602"/>
                  </a:cubicBezTo>
                  <a:cubicBezTo>
                    <a:pt x="61" y="1654"/>
                    <a:pt x="61" y="1654"/>
                    <a:pt x="61" y="1654"/>
                  </a:cubicBezTo>
                  <a:cubicBezTo>
                    <a:pt x="43" y="1753"/>
                    <a:pt x="43" y="1753"/>
                    <a:pt x="43" y="1753"/>
                  </a:cubicBezTo>
                  <a:cubicBezTo>
                    <a:pt x="38" y="1978"/>
                    <a:pt x="38" y="1978"/>
                    <a:pt x="38" y="1978"/>
                  </a:cubicBezTo>
                  <a:cubicBezTo>
                    <a:pt x="45" y="2018"/>
                    <a:pt x="45" y="2018"/>
                    <a:pt x="45" y="2018"/>
                  </a:cubicBezTo>
                  <a:cubicBezTo>
                    <a:pt x="44" y="2034"/>
                    <a:pt x="44" y="2034"/>
                    <a:pt x="44" y="2034"/>
                  </a:cubicBezTo>
                  <a:cubicBezTo>
                    <a:pt x="61" y="2075"/>
                    <a:pt x="61" y="2075"/>
                    <a:pt x="61" y="2075"/>
                  </a:cubicBezTo>
                  <a:cubicBezTo>
                    <a:pt x="63" y="2082"/>
                    <a:pt x="63" y="2082"/>
                    <a:pt x="63" y="2082"/>
                  </a:cubicBezTo>
                  <a:cubicBezTo>
                    <a:pt x="64" y="2240"/>
                    <a:pt x="64" y="2240"/>
                    <a:pt x="64" y="2240"/>
                  </a:cubicBezTo>
                  <a:cubicBezTo>
                    <a:pt x="67" y="2252"/>
                    <a:pt x="67" y="2252"/>
                    <a:pt x="67" y="2252"/>
                  </a:cubicBezTo>
                  <a:cubicBezTo>
                    <a:pt x="65" y="2258"/>
                    <a:pt x="65" y="2258"/>
                    <a:pt x="65" y="2258"/>
                  </a:cubicBezTo>
                  <a:cubicBezTo>
                    <a:pt x="61" y="2263"/>
                    <a:pt x="61" y="2263"/>
                    <a:pt x="61" y="2263"/>
                  </a:cubicBezTo>
                  <a:cubicBezTo>
                    <a:pt x="64" y="2298"/>
                    <a:pt x="64" y="2298"/>
                    <a:pt x="64" y="2298"/>
                  </a:cubicBezTo>
                  <a:cubicBezTo>
                    <a:pt x="213" y="2308"/>
                    <a:pt x="213" y="2308"/>
                    <a:pt x="213" y="2308"/>
                  </a:cubicBezTo>
                  <a:cubicBezTo>
                    <a:pt x="332" y="2304"/>
                    <a:pt x="332" y="2304"/>
                    <a:pt x="332" y="2304"/>
                  </a:cubicBezTo>
                  <a:cubicBezTo>
                    <a:pt x="395" y="2290"/>
                    <a:pt x="395" y="2290"/>
                    <a:pt x="395" y="2290"/>
                  </a:cubicBezTo>
                  <a:cubicBezTo>
                    <a:pt x="401" y="2284"/>
                    <a:pt x="401" y="2284"/>
                    <a:pt x="401" y="2284"/>
                  </a:cubicBezTo>
                  <a:cubicBezTo>
                    <a:pt x="402" y="2278"/>
                    <a:pt x="402" y="2278"/>
                    <a:pt x="402" y="2278"/>
                  </a:cubicBezTo>
                  <a:cubicBezTo>
                    <a:pt x="399" y="2274"/>
                    <a:pt x="399" y="2274"/>
                    <a:pt x="399" y="2274"/>
                  </a:cubicBezTo>
                  <a:cubicBezTo>
                    <a:pt x="397" y="2264"/>
                    <a:pt x="397" y="2264"/>
                    <a:pt x="397" y="2264"/>
                  </a:cubicBezTo>
                  <a:cubicBezTo>
                    <a:pt x="413" y="2260"/>
                    <a:pt x="413" y="2260"/>
                    <a:pt x="413" y="2260"/>
                  </a:cubicBezTo>
                  <a:cubicBezTo>
                    <a:pt x="456" y="2256"/>
                    <a:pt x="456" y="2256"/>
                    <a:pt x="456" y="2256"/>
                  </a:cubicBezTo>
                  <a:cubicBezTo>
                    <a:pt x="528" y="2233"/>
                    <a:pt x="528" y="2233"/>
                    <a:pt x="528" y="2233"/>
                  </a:cubicBezTo>
                  <a:cubicBezTo>
                    <a:pt x="533" y="2230"/>
                    <a:pt x="533" y="2230"/>
                    <a:pt x="533" y="2230"/>
                  </a:cubicBezTo>
                  <a:cubicBezTo>
                    <a:pt x="533" y="2224"/>
                    <a:pt x="533" y="2224"/>
                    <a:pt x="533" y="2224"/>
                  </a:cubicBezTo>
                  <a:cubicBezTo>
                    <a:pt x="532" y="2220"/>
                    <a:pt x="532" y="2220"/>
                    <a:pt x="532" y="2220"/>
                  </a:cubicBezTo>
                  <a:cubicBezTo>
                    <a:pt x="527" y="2218"/>
                    <a:pt x="527" y="2218"/>
                    <a:pt x="527" y="2218"/>
                  </a:cubicBezTo>
                  <a:cubicBezTo>
                    <a:pt x="522" y="2206"/>
                    <a:pt x="522" y="2206"/>
                    <a:pt x="522" y="2206"/>
                  </a:cubicBezTo>
                  <a:cubicBezTo>
                    <a:pt x="515" y="2197"/>
                    <a:pt x="515" y="2197"/>
                    <a:pt x="515" y="2197"/>
                  </a:cubicBezTo>
                  <a:cubicBezTo>
                    <a:pt x="508" y="2194"/>
                    <a:pt x="508" y="2194"/>
                    <a:pt x="508" y="2194"/>
                  </a:cubicBezTo>
                  <a:cubicBezTo>
                    <a:pt x="449" y="2192"/>
                    <a:pt x="449" y="2192"/>
                    <a:pt x="449" y="2192"/>
                  </a:cubicBezTo>
                  <a:cubicBezTo>
                    <a:pt x="428" y="2185"/>
                    <a:pt x="428" y="2185"/>
                    <a:pt x="428" y="2185"/>
                  </a:cubicBezTo>
                  <a:cubicBezTo>
                    <a:pt x="413" y="2176"/>
                    <a:pt x="413" y="2176"/>
                    <a:pt x="413" y="2176"/>
                  </a:cubicBezTo>
                  <a:cubicBezTo>
                    <a:pt x="396" y="2160"/>
                    <a:pt x="396" y="2160"/>
                    <a:pt x="396" y="2160"/>
                  </a:cubicBezTo>
                  <a:cubicBezTo>
                    <a:pt x="378" y="2136"/>
                    <a:pt x="378" y="2136"/>
                    <a:pt x="378" y="2136"/>
                  </a:cubicBezTo>
                  <a:cubicBezTo>
                    <a:pt x="332" y="2058"/>
                    <a:pt x="332" y="2058"/>
                    <a:pt x="332" y="2058"/>
                  </a:cubicBezTo>
                  <a:cubicBezTo>
                    <a:pt x="330" y="2058"/>
                    <a:pt x="330" y="2058"/>
                    <a:pt x="330" y="2058"/>
                  </a:cubicBezTo>
                  <a:cubicBezTo>
                    <a:pt x="332" y="2054"/>
                    <a:pt x="332" y="2054"/>
                    <a:pt x="332" y="2054"/>
                  </a:cubicBezTo>
                  <a:cubicBezTo>
                    <a:pt x="337" y="2050"/>
                    <a:pt x="337" y="2050"/>
                    <a:pt x="337" y="2050"/>
                  </a:cubicBezTo>
                  <a:cubicBezTo>
                    <a:pt x="345" y="2040"/>
                    <a:pt x="345" y="2040"/>
                    <a:pt x="345" y="2040"/>
                  </a:cubicBezTo>
                  <a:cubicBezTo>
                    <a:pt x="352" y="2019"/>
                    <a:pt x="352" y="2019"/>
                    <a:pt x="352" y="2019"/>
                  </a:cubicBezTo>
                  <a:cubicBezTo>
                    <a:pt x="383" y="1794"/>
                    <a:pt x="383" y="1794"/>
                    <a:pt x="383" y="1794"/>
                  </a:cubicBezTo>
                  <a:cubicBezTo>
                    <a:pt x="399" y="1616"/>
                    <a:pt x="399" y="1616"/>
                    <a:pt x="399" y="1616"/>
                  </a:cubicBezTo>
                  <a:cubicBezTo>
                    <a:pt x="410" y="1363"/>
                    <a:pt x="410" y="1363"/>
                    <a:pt x="410" y="1363"/>
                  </a:cubicBezTo>
                  <a:cubicBezTo>
                    <a:pt x="416" y="1344"/>
                    <a:pt x="416" y="1344"/>
                    <a:pt x="416" y="1344"/>
                  </a:cubicBezTo>
                  <a:cubicBezTo>
                    <a:pt x="419" y="1248"/>
                    <a:pt x="419" y="1248"/>
                    <a:pt x="419" y="1248"/>
                  </a:cubicBezTo>
                  <a:cubicBezTo>
                    <a:pt x="424" y="1246"/>
                    <a:pt x="424" y="1246"/>
                    <a:pt x="424" y="1246"/>
                  </a:cubicBezTo>
                  <a:cubicBezTo>
                    <a:pt x="434" y="1236"/>
                    <a:pt x="434" y="1236"/>
                    <a:pt x="434" y="1236"/>
                  </a:cubicBezTo>
                  <a:cubicBezTo>
                    <a:pt x="442" y="1225"/>
                    <a:pt x="442" y="1225"/>
                    <a:pt x="442" y="1225"/>
                  </a:cubicBezTo>
                  <a:cubicBezTo>
                    <a:pt x="447" y="1202"/>
                    <a:pt x="447" y="1202"/>
                    <a:pt x="447" y="1202"/>
                  </a:cubicBezTo>
                  <a:cubicBezTo>
                    <a:pt x="449" y="1167"/>
                    <a:pt x="449" y="1167"/>
                    <a:pt x="449" y="1167"/>
                  </a:cubicBezTo>
                  <a:cubicBezTo>
                    <a:pt x="447" y="1123"/>
                    <a:pt x="447" y="1123"/>
                    <a:pt x="447" y="1123"/>
                  </a:cubicBezTo>
                  <a:cubicBezTo>
                    <a:pt x="439" y="1064"/>
                    <a:pt x="439" y="1064"/>
                    <a:pt x="439" y="1064"/>
                  </a:cubicBezTo>
                  <a:cubicBezTo>
                    <a:pt x="438" y="987"/>
                    <a:pt x="438" y="987"/>
                    <a:pt x="438" y="987"/>
                  </a:cubicBezTo>
                  <a:cubicBezTo>
                    <a:pt x="425" y="918"/>
                    <a:pt x="425" y="918"/>
                    <a:pt x="425" y="918"/>
                  </a:cubicBezTo>
                  <a:cubicBezTo>
                    <a:pt x="425" y="906"/>
                    <a:pt x="425" y="906"/>
                    <a:pt x="425" y="906"/>
                  </a:cubicBezTo>
                  <a:cubicBezTo>
                    <a:pt x="430" y="902"/>
                    <a:pt x="430" y="902"/>
                    <a:pt x="430" y="902"/>
                  </a:cubicBezTo>
                  <a:cubicBezTo>
                    <a:pt x="438" y="903"/>
                    <a:pt x="438" y="903"/>
                    <a:pt x="438" y="903"/>
                  </a:cubicBezTo>
                  <a:cubicBezTo>
                    <a:pt x="548" y="935"/>
                    <a:pt x="548" y="935"/>
                    <a:pt x="548" y="935"/>
                  </a:cubicBezTo>
                  <a:cubicBezTo>
                    <a:pt x="556" y="943"/>
                    <a:pt x="556" y="943"/>
                    <a:pt x="556" y="943"/>
                  </a:cubicBezTo>
                  <a:cubicBezTo>
                    <a:pt x="569" y="947"/>
                    <a:pt x="579" y="947"/>
                    <a:pt x="586" y="945"/>
                  </a:cubicBezTo>
                  <a:cubicBezTo>
                    <a:pt x="592" y="941"/>
                    <a:pt x="592" y="941"/>
                    <a:pt x="592" y="941"/>
                  </a:cubicBezTo>
                  <a:cubicBezTo>
                    <a:pt x="598" y="937"/>
                    <a:pt x="598" y="937"/>
                    <a:pt x="598" y="937"/>
                  </a:cubicBezTo>
                  <a:cubicBezTo>
                    <a:pt x="602" y="939"/>
                    <a:pt x="607" y="938"/>
                    <a:pt x="614" y="937"/>
                  </a:cubicBezTo>
                  <a:cubicBezTo>
                    <a:pt x="622" y="931"/>
                    <a:pt x="622" y="931"/>
                    <a:pt x="622" y="931"/>
                  </a:cubicBezTo>
                  <a:cubicBezTo>
                    <a:pt x="627" y="933"/>
                    <a:pt x="627" y="933"/>
                    <a:pt x="627" y="933"/>
                  </a:cubicBezTo>
                  <a:cubicBezTo>
                    <a:pt x="633" y="951"/>
                    <a:pt x="633" y="951"/>
                    <a:pt x="633" y="951"/>
                  </a:cubicBezTo>
                  <a:cubicBezTo>
                    <a:pt x="633" y="953"/>
                    <a:pt x="636" y="954"/>
                    <a:pt x="641" y="954"/>
                  </a:cubicBezTo>
                  <a:cubicBezTo>
                    <a:pt x="647" y="954"/>
                    <a:pt x="647" y="954"/>
                    <a:pt x="647" y="954"/>
                  </a:cubicBezTo>
                  <a:cubicBezTo>
                    <a:pt x="652" y="957"/>
                    <a:pt x="652" y="957"/>
                    <a:pt x="652" y="957"/>
                  </a:cubicBezTo>
                  <a:cubicBezTo>
                    <a:pt x="660" y="955"/>
                    <a:pt x="664" y="953"/>
                    <a:pt x="665" y="951"/>
                  </a:cubicBezTo>
                  <a:cubicBezTo>
                    <a:pt x="701" y="916"/>
                    <a:pt x="701" y="916"/>
                    <a:pt x="701" y="916"/>
                  </a:cubicBezTo>
                  <a:cubicBezTo>
                    <a:pt x="707" y="919"/>
                    <a:pt x="707" y="919"/>
                    <a:pt x="707" y="919"/>
                  </a:cubicBezTo>
                  <a:cubicBezTo>
                    <a:pt x="709" y="929"/>
                    <a:pt x="709" y="929"/>
                    <a:pt x="709" y="929"/>
                  </a:cubicBezTo>
                  <a:cubicBezTo>
                    <a:pt x="718" y="1116"/>
                    <a:pt x="718" y="1116"/>
                    <a:pt x="718" y="1116"/>
                  </a:cubicBezTo>
                  <a:cubicBezTo>
                    <a:pt x="705" y="1278"/>
                    <a:pt x="705" y="1278"/>
                    <a:pt x="705" y="1278"/>
                  </a:cubicBezTo>
                  <a:cubicBezTo>
                    <a:pt x="707" y="1283"/>
                    <a:pt x="707" y="1283"/>
                    <a:pt x="707" y="1283"/>
                  </a:cubicBezTo>
                  <a:cubicBezTo>
                    <a:pt x="707" y="1284"/>
                    <a:pt x="709" y="1284"/>
                    <a:pt x="713" y="1283"/>
                  </a:cubicBezTo>
                  <a:cubicBezTo>
                    <a:pt x="719" y="1278"/>
                    <a:pt x="719" y="1278"/>
                    <a:pt x="719" y="1278"/>
                  </a:cubicBezTo>
                  <a:cubicBezTo>
                    <a:pt x="725" y="1279"/>
                    <a:pt x="725" y="1279"/>
                    <a:pt x="725" y="1279"/>
                  </a:cubicBezTo>
                  <a:cubicBezTo>
                    <a:pt x="759" y="1577"/>
                    <a:pt x="759" y="1577"/>
                    <a:pt x="759" y="1577"/>
                  </a:cubicBezTo>
                  <a:cubicBezTo>
                    <a:pt x="804" y="1792"/>
                    <a:pt x="804" y="1792"/>
                    <a:pt x="804" y="1792"/>
                  </a:cubicBezTo>
                  <a:cubicBezTo>
                    <a:pt x="811" y="1880"/>
                    <a:pt x="811" y="1880"/>
                    <a:pt x="811" y="1880"/>
                  </a:cubicBezTo>
                  <a:cubicBezTo>
                    <a:pt x="811" y="1882"/>
                    <a:pt x="813" y="1899"/>
                    <a:pt x="815" y="1931"/>
                  </a:cubicBezTo>
                  <a:cubicBezTo>
                    <a:pt x="816" y="1932"/>
                    <a:pt x="817" y="1935"/>
                    <a:pt x="819" y="1939"/>
                  </a:cubicBezTo>
                  <a:cubicBezTo>
                    <a:pt x="819" y="1940"/>
                    <a:pt x="820" y="1944"/>
                    <a:pt x="820" y="1950"/>
                  </a:cubicBezTo>
                  <a:cubicBezTo>
                    <a:pt x="820" y="1951"/>
                    <a:pt x="820" y="1954"/>
                    <a:pt x="821" y="1957"/>
                  </a:cubicBezTo>
                  <a:cubicBezTo>
                    <a:pt x="821" y="1960"/>
                    <a:pt x="820" y="1964"/>
                    <a:pt x="819" y="1966"/>
                  </a:cubicBezTo>
                  <a:cubicBezTo>
                    <a:pt x="816" y="1970"/>
                    <a:pt x="815" y="1974"/>
                    <a:pt x="815" y="1978"/>
                  </a:cubicBezTo>
                  <a:cubicBezTo>
                    <a:pt x="815" y="1998"/>
                    <a:pt x="815" y="1998"/>
                    <a:pt x="815" y="1998"/>
                  </a:cubicBezTo>
                  <a:cubicBezTo>
                    <a:pt x="775" y="2088"/>
                    <a:pt x="775" y="2088"/>
                    <a:pt x="775" y="2088"/>
                  </a:cubicBezTo>
                  <a:cubicBezTo>
                    <a:pt x="769" y="2111"/>
                    <a:pt x="769" y="2111"/>
                    <a:pt x="769" y="2111"/>
                  </a:cubicBezTo>
                  <a:cubicBezTo>
                    <a:pt x="744" y="2144"/>
                    <a:pt x="744" y="2144"/>
                    <a:pt x="744" y="2144"/>
                  </a:cubicBezTo>
                  <a:cubicBezTo>
                    <a:pt x="738" y="2146"/>
                    <a:pt x="738" y="2146"/>
                    <a:pt x="738" y="2146"/>
                  </a:cubicBezTo>
                  <a:cubicBezTo>
                    <a:pt x="716" y="2165"/>
                    <a:pt x="716" y="2165"/>
                    <a:pt x="716" y="2165"/>
                  </a:cubicBezTo>
                  <a:cubicBezTo>
                    <a:pt x="694" y="2180"/>
                    <a:pt x="694" y="2180"/>
                    <a:pt x="694" y="2180"/>
                  </a:cubicBezTo>
                  <a:cubicBezTo>
                    <a:pt x="628" y="2189"/>
                    <a:pt x="628" y="2189"/>
                    <a:pt x="628" y="2189"/>
                  </a:cubicBezTo>
                  <a:cubicBezTo>
                    <a:pt x="616" y="2196"/>
                    <a:pt x="616" y="2196"/>
                    <a:pt x="616" y="2196"/>
                  </a:cubicBezTo>
                  <a:cubicBezTo>
                    <a:pt x="609" y="2203"/>
                    <a:pt x="609" y="2203"/>
                    <a:pt x="609" y="2203"/>
                  </a:cubicBezTo>
                  <a:cubicBezTo>
                    <a:pt x="605" y="2215"/>
                    <a:pt x="605" y="2215"/>
                    <a:pt x="605" y="2215"/>
                  </a:cubicBezTo>
                  <a:cubicBezTo>
                    <a:pt x="605" y="2220"/>
                    <a:pt x="605" y="2220"/>
                    <a:pt x="605" y="2220"/>
                  </a:cubicBezTo>
                  <a:cubicBezTo>
                    <a:pt x="614" y="2224"/>
                    <a:pt x="614" y="2224"/>
                    <a:pt x="614" y="2224"/>
                  </a:cubicBezTo>
                  <a:cubicBezTo>
                    <a:pt x="628" y="2229"/>
                    <a:pt x="628" y="2229"/>
                    <a:pt x="628" y="2229"/>
                  </a:cubicBezTo>
                  <a:cubicBezTo>
                    <a:pt x="667" y="2239"/>
                    <a:pt x="667" y="2239"/>
                    <a:pt x="667" y="2239"/>
                  </a:cubicBezTo>
                  <a:cubicBezTo>
                    <a:pt x="731" y="2242"/>
                    <a:pt x="731" y="2242"/>
                    <a:pt x="731" y="2242"/>
                  </a:cubicBezTo>
                  <a:cubicBezTo>
                    <a:pt x="760" y="2240"/>
                    <a:pt x="760" y="2240"/>
                    <a:pt x="760" y="2240"/>
                  </a:cubicBezTo>
                  <a:cubicBezTo>
                    <a:pt x="810" y="2221"/>
                    <a:pt x="810" y="2221"/>
                    <a:pt x="810" y="2221"/>
                  </a:cubicBezTo>
                  <a:cubicBezTo>
                    <a:pt x="828" y="2217"/>
                    <a:pt x="828" y="2217"/>
                    <a:pt x="828" y="2217"/>
                  </a:cubicBezTo>
                  <a:cubicBezTo>
                    <a:pt x="832" y="2218"/>
                    <a:pt x="832" y="2218"/>
                    <a:pt x="832" y="2218"/>
                  </a:cubicBezTo>
                  <a:cubicBezTo>
                    <a:pt x="836" y="2225"/>
                    <a:pt x="836" y="2225"/>
                    <a:pt x="836" y="2225"/>
                  </a:cubicBezTo>
                  <a:cubicBezTo>
                    <a:pt x="838" y="2231"/>
                    <a:pt x="838" y="2231"/>
                    <a:pt x="838" y="2231"/>
                  </a:cubicBezTo>
                  <a:cubicBezTo>
                    <a:pt x="836" y="2240"/>
                    <a:pt x="836" y="2240"/>
                    <a:pt x="836" y="2240"/>
                  </a:cubicBezTo>
                  <a:cubicBezTo>
                    <a:pt x="836" y="2241"/>
                    <a:pt x="835" y="2242"/>
                    <a:pt x="832" y="2244"/>
                  </a:cubicBezTo>
                  <a:cubicBezTo>
                    <a:pt x="822" y="2253"/>
                    <a:pt x="822" y="2253"/>
                    <a:pt x="822" y="2253"/>
                  </a:cubicBezTo>
                  <a:cubicBezTo>
                    <a:pt x="815" y="2261"/>
                    <a:pt x="815" y="2261"/>
                    <a:pt x="815" y="2261"/>
                  </a:cubicBezTo>
                  <a:cubicBezTo>
                    <a:pt x="814" y="2267"/>
                    <a:pt x="814" y="2267"/>
                    <a:pt x="814" y="2267"/>
                  </a:cubicBezTo>
                  <a:cubicBezTo>
                    <a:pt x="815" y="2276"/>
                    <a:pt x="815" y="2276"/>
                    <a:pt x="815" y="2276"/>
                  </a:cubicBezTo>
                  <a:cubicBezTo>
                    <a:pt x="821" y="2284"/>
                    <a:pt x="821" y="2284"/>
                    <a:pt x="821" y="2284"/>
                  </a:cubicBezTo>
                  <a:cubicBezTo>
                    <a:pt x="832" y="2288"/>
                    <a:pt x="832" y="2288"/>
                    <a:pt x="832" y="2288"/>
                  </a:cubicBezTo>
                  <a:cubicBezTo>
                    <a:pt x="899" y="2289"/>
                    <a:pt x="899" y="2289"/>
                    <a:pt x="899" y="2289"/>
                  </a:cubicBezTo>
                  <a:cubicBezTo>
                    <a:pt x="1045" y="2274"/>
                    <a:pt x="1045" y="2274"/>
                    <a:pt x="1045" y="2274"/>
                  </a:cubicBezTo>
                  <a:cubicBezTo>
                    <a:pt x="1079" y="2266"/>
                    <a:pt x="1079" y="2266"/>
                    <a:pt x="1079" y="2266"/>
                  </a:cubicBezTo>
                  <a:cubicBezTo>
                    <a:pt x="1104" y="2254"/>
                    <a:pt x="1104" y="2254"/>
                    <a:pt x="1104" y="2254"/>
                  </a:cubicBezTo>
                  <a:cubicBezTo>
                    <a:pt x="1102" y="2232"/>
                    <a:pt x="1102" y="2232"/>
                    <a:pt x="1102" y="2232"/>
                  </a:cubicBezTo>
                  <a:cubicBezTo>
                    <a:pt x="1100" y="2224"/>
                    <a:pt x="1100" y="2224"/>
                    <a:pt x="1100" y="2224"/>
                  </a:cubicBezTo>
                  <a:cubicBezTo>
                    <a:pt x="1102" y="2221"/>
                    <a:pt x="1102" y="2221"/>
                    <a:pt x="1102" y="2221"/>
                  </a:cubicBezTo>
                  <a:cubicBezTo>
                    <a:pt x="1104" y="2214"/>
                    <a:pt x="1104" y="2214"/>
                    <a:pt x="1104" y="2214"/>
                  </a:cubicBezTo>
                  <a:cubicBezTo>
                    <a:pt x="1104" y="2200"/>
                    <a:pt x="1104" y="2200"/>
                    <a:pt x="1104" y="2200"/>
                  </a:cubicBezTo>
                  <a:cubicBezTo>
                    <a:pt x="1100" y="2180"/>
                    <a:pt x="1100" y="2180"/>
                    <a:pt x="1100" y="2180"/>
                  </a:cubicBezTo>
                  <a:cubicBezTo>
                    <a:pt x="1100" y="2165"/>
                    <a:pt x="1100" y="2165"/>
                    <a:pt x="1100" y="2165"/>
                  </a:cubicBezTo>
                  <a:cubicBezTo>
                    <a:pt x="1113" y="2125"/>
                    <a:pt x="1113" y="2125"/>
                    <a:pt x="1113" y="2125"/>
                  </a:cubicBezTo>
                  <a:cubicBezTo>
                    <a:pt x="1115" y="2106"/>
                    <a:pt x="1115" y="2106"/>
                    <a:pt x="1115" y="2106"/>
                  </a:cubicBezTo>
                  <a:cubicBezTo>
                    <a:pt x="1114" y="2082"/>
                    <a:pt x="1114" y="2082"/>
                    <a:pt x="1114" y="2082"/>
                  </a:cubicBezTo>
                  <a:cubicBezTo>
                    <a:pt x="1110" y="2066"/>
                    <a:pt x="1110" y="2066"/>
                    <a:pt x="1110" y="2066"/>
                  </a:cubicBezTo>
                  <a:cubicBezTo>
                    <a:pt x="1092" y="2038"/>
                    <a:pt x="1092" y="2038"/>
                    <a:pt x="1092" y="2038"/>
                  </a:cubicBezTo>
                  <a:cubicBezTo>
                    <a:pt x="1088" y="2026"/>
                    <a:pt x="1088" y="2026"/>
                    <a:pt x="1088" y="2026"/>
                  </a:cubicBezTo>
                  <a:cubicBezTo>
                    <a:pt x="1089" y="2019"/>
                    <a:pt x="1090" y="2016"/>
                    <a:pt x="1090" y="2014"/>
                  </a:cubicBezTo>
                  <a:cubicBezTo>
                    <a:pt x="1097" y="1998"/>
                    <a:pt x="1097" y="1998"/>
                    <a:pt x="1097" y="1998"/>
                  </a:cubicBezTo>
                  <a:cubicBezTo>
                    <a:pt x="1099" y="1928"/>
                    <a:pt x="1099" y="1928"/>
                    <a:pt x="1099" y="1928"/>
                  </a:cubicBezTo>
                  <a:cubicBezTo>
                    <a:pt x="1083" y="1684"/>
                    <a:pt x="1083" y="1684"/>
                    <a:pt x="1083" y="1684"/>
                  </a:cubicBezTo>
                  <a:cubicBezTo>
                    <a:pt x="1085" y="1626"/>
                    <a:pt x="1085" y="1626"/>
                    <a:pt x="1085" y="1626"/>
                  </a:cubicBezTo>
                  <a:cubicBezTo>
                    <a:pt x="1079" y="1560"/>
                    <a:pt x="1079" y="1560"/>
                    <a:pt x="1079" y="1560"/>
                  </a:cubicBezTo>
                  <a:cubicBezTo>
                    <a:pt x="1074" y="1536"/>
                    <a:pt x="1074" y="1536"/>
                    <a:pt x="1074" y="1536"/>
                  </a:cubicBezTo>
                  <a:cubicBezTo>
                    <a:pt x="1074" y="1527"/>
                    <a:pt x="1074" y="1527"/>
                    <a:pt x="1074" y="1527"/>
                  </a:cubicBezTo>
                  <a:cubicBezTo>
                    <a:pt x="1082" y="1428"/>
                    <a:pt x="1082" y="1428"/>
                    <a:pt x="1082" y="1428"/>
                  </a:cubicBezTo>
                  <a:cubicBezTo>
                    <a:pt x="1079" y="1398"/>
                    <a:pt x="1079" y="1398"/>
                    <a:pt x="1079" y="1398"/>
                  </a:cubicBezTo>
                  <a:cubicBezTo>
                    <a:pt x="1067" y="1347"/>
                    <a:pt x="1067" y="1347"/>
                    <a:pt x="1067" y="1347"/>
                  </a:cubicBezTo>
                  <a:cubicBezTo>
                    <a:pt x="1067" y="1328"/>
                    <a:pt x="1067" y="1328"/>
                    <a:pt x="1067" y="1328"/>
                  </a:cubicBezTo>
                  <a:cubicBezTo>
                    <a:pt x="1068" y="1323"/>
                    <a:pt x="1068" y="1323"/>
                    <a:pt x="1068" y="1323"/>
                  </a:cubicBezTo>
                  <a:cubicBezTo>
                    <a:pt x="1068" y="1318"/>
                    <a:pt x="1066" y="1314"/>
                    <a:pt x="1065" y="1311"/>
                  </a:cubicBezTo>
                  <a:cubicBezTo>
                    <a:pt x="1064" y="1309"/>
                    <a:pt x="1064" y="1308"/>
                    <a:pt x="1064" y="1308"/>
                  </a:cubicBezTo>
                  <a:cubicBezTo>
                    <a:pt x="1064" y="1307"/>
                    <a:pt x="1064" y="1306"/>
                    <a:pt x="1064" y="1305"/>
                  </a:cubicBezTo>
                  <a:cubicBezTo>
                    <a:pt x="1064" y="1292"/>
                    <a:pt x="1064" y="1292"/>
                    <a:pt x="1064" y="1292"/>
                  </a:cubicBezTo>
                  <a:cubicBezTo>
                    <a:pt x="1064" y="1285"/>
                    <a:pt x="1065" y="1280"/>
                    <a:pt x="1066" y="1276"/>
                  </a:cubicBezTo>
                  <a:cubicBezTo>
                    <a:pt x="1066" y="1274"/>
                    <a:pt x="1066" y="1273"/>
                    <a:pt x="1066" y="1271"/>
                  </a:cubicBezTo>
                  <a:cubicBezTo>
                    <a:pt x="1067" y="1264"/>
                    <a:pt x="1067" y="1264"/>
                    <a:pt x="1067" y="1264"/>
                  </a:cubicBezTo>
                  <a:cubicBezTo>
                    <a:pt x="1067" y="1263"/>
                    <a:pt x="1067" y="1261"/>
                    <a:pt x="1068" y="1259"/>
                  </a:cubicBezTo>
                  <a:cubicBezTo>
                    <a:pt x="1070" y="1255"/>
                    <a:pt x="1070" y="1255"/>
                    <a:pt x="1070" y="1255"/>
                  </a:cubicBezTo>
                  <a:cubicBezTo>
                    <a:pt x="1070" y="1247"/>
                    <a:pt x="1070" y="1247"/>
                    <a:pt x="1070" y="1247"/>
                  </a:cubicBezTo>
                  <a:cubicBezTo>
                    <a:pt x="1070" y="1243"/>
                    <a:pt x="1071" y="1240"/>
                    <a:pt x="1072" y="1239"/>
                  </a:cubicBezTo>
                  <a:cubicBezTo>
                    <a:pt x="1088" y="1217"/>
                    <a:pt x="1088" y="1217"/>
                    <a:pt x="1088" y="1217"/>
                  </a:cubicBezTo>
                  <a:cubicBezTo>
                    <a:pt x="1090" y="1202"/>
                    <a:pt x="1090" y="1202"/>
                    <a:pt x="1090" y="1202"/>
                  </a:cubicBezTo>
                  <a:cubicBezTo>
                    <a:pt x="1095" y="1182"/>
                    <a:pt x="1095" y="1182"/>
                    <a:pt x="1095" y="1182"/>
                  </a:cubicBezTo>
                  <a:cubicBezTo>
                    <a:pt x="1109" y="1152"/>
                    <a:pt x="1109" y="1152"/>
                    <a:pt x="1109" y="1152"/>
                  </a:cubicBezTo>
                  <a:cubicBezTo>
                    <a:pt x="1114" y="1120"/>
                    <a:pt x="1114" y="1120"/>
                    <a:pt x="1114" y="1120"/>
                  </a:cubicBezTo>
                  <a:cubicBezTo>
                    <a:pt x="1137" y="1034"/>
                    <a:pt x="1137" y="1034"/>
                    <a:pt x="1137" y="1034"/>
                  </a:cubicBezTo>
                  <a:cubicBezTo>
                    <a:pt x="1134" y="1017"/>
                    <a:pt x="1134" y="1017"/>
                    <a:pt x="1134" y="1017"/>
                  </a:cubicBezTo>
                  <a:cubicBezTo>
                    <a:pt x="1123" y="995"/>
                    <a:pt x="1123" y="995"/>
                    <a:pt x="1123" y="995"/>
                  </a:cubicBezTo>
                  <a:cubicBezTo>
                    <a:pt x="1141" y="957"/>
                    <a:pt x="1141" y="957"/>
                    <a:pt x="1141" y="957"/>
                  </a:cubicBezTo>
                  <a:cubicBezTo>
                    <a:pt x="1159" y="942"/>
                    <a:pt x="1159" y="942"/>
                    <a:pt x="1159" y="942"/>
                  </a:cubicBezTo>
                  <a:cubicBezTo>
                    <a:pt x="1212" y="870"/>
                    <a:pt x="1212" y="870"/>
                    <a:pt x="1212" y="870"/>
                  </a:cubicBezTo>
                  <a:cubicBezTo>
                    <a:pt x="1234" y="824"/>
                    <a:pt x="1234" y="824"/>
                    <a:pt x="1234" y="824"/>
                  </a:cubicBezTo>
                  <a:cubicBezTo>
                    <a:pt x="1241" y="797"/>
                    <a:pt x="1241" y="797"/>
                    <a:pt x="1241" y="797"/>
                  </a:cubicBezTo>
                  <a:cubicBezTo>
                    <a:pt x="1239" y="776"/>
                    <a:pt x="1239" y="776"/>
                    <a:pt x="1239" y="776"/>
                  </a:cubicBezTo>
                  <a:cubicBezTo>
                    <a:pt x="1231" y="752"/>
                    <a:pt x="1231" y="752"/>
                    <a:pt x="1231" y="752"/>
                  </a:cubicBezTo>
                  <a:cubicBezTo>
                    <a:pt x="1225" y="717"/>
                    <a:pt x="1225" y="717"/>
                    <a:pt x="1225" y="717"/>
                  </a:cubicBezTo>
                  <a:cubicBezTo>
                    <a:pt x="1213" y="680"/>
                    <a:pt x="1213" y="680"/>
                    <a:pt x="1213" y="680"/>
                  </a:cubicBezTo>
                  <a:cubicBezTo>
                    <a:pt x="1172" y="608"/>
                    <a:pt x="1172" y="608"/>
                    <a:pt x="1172" y="608"/>
                  </a:cubicBezTo>
                  <a:cubicBezTo>
                    <a:pt x="1173" y="597"/>
                    <a:pt x="1173" y="597"/>
                    <a:pt x="1173" y="597"/>
                  </a:cubicBezTo>
                  <a:cubicBezTo>
                    <a:pt x="1168" y="582"/>
                    <a:pt x="1168" y="582"/>
                    <a:pt x="1168" y="582"/>
                  </a:cubicBezTo>
                  <a:cubicBezTo>
                    <a:pt x="1159" y="569"/>
                    <a:pt x="1159" y="569"/>
                    <a:pt x="1159" y="569"/>
                  </a:cubicBezTo>
                  <a:cubicBezTo>
                    <a:pt x="1156" y="559"/>
                    <a:pt x="1156" y="559"/>
                    <a:pt x="1156" y="559"/>
                  </a:cubicBezTo>
                  <a:cubicBezTo>
                    <a:pt x="1153" y="548"/>
                    <a:pt x="1153" y="548"/>
                    <a:pt x="1153" y="548"/>
                  </a:cubicBezTo>
                  <a:cubicBezTo>
                    <a:pt x="1125" y="478"/>
                    <a:pt x="1125" y="478"/>
                    <a:pt x="1125" y="478"/>
                  </a:cubicBezTo>
                  <a:cubicBezTo>
                    <a:pt x="1106" y="451"/>
                    <a:pt x="1106" y="451"/>
                    <a:pt x="1106" y="451"/>
                  </a:cubicBezTo>
                  <a:cubicBezTo>
                    <a:pt x="963" y="345"/>
                    <a:pt x="963" y="345"/>
                    <a:pt x="963" y="345"/>
                  </a:cubicBezTo>
                  <a:cubicBezTo>
                    <a:pt x="939" y="301"/>
                    <a:pt x="939" y="301"/>
                    <a:pt x="939" y="301"/>
                  </a:cubicBezTo>
                  <a:cubicBezTo>
                    <a:pt x="932" y="295"/>
                    <a:pt x="932" y="295"/>
                    <a:pt x="932" y="295"/>
                  </a:cubicBezTo>
                  <a:cubicBezTo>
                    <a:pt x="929" y="290"/>
                    <a:pt x="929" y="290"/>
                    <a:pt x="929" y="290"/>
                  </a:cubicBezTo>
                  <a:cubicBezTo>
                    <a:pt x="939" y="274"/>
                    <a:pt x="939" y="274"/>
                    <a:pt x="939" y="274"/>
                  </a:cubicBezTo>
                  <a:cubicBezTo>
                    <a:pt x="945" y="268"/>
                    <a:pt x="945" y="268"/>
                    <a:pt x="945" y="268"/>
                  </a:cubicBezTo>
                  <a:cubicBezTo>
                    <a:pt x="950" y="267"/>
                    <a:pt x="950" y="267"/>
                    <a:pt x="950" y="267"/>
                  </a:cubicBezTo>
                  <a:cubicBezTo>
                    <a:pt x="951" y="256"/>
                    <a:pt x="951" y="256"/>
                    <a:pt x="951" y="256"/>
                  </a:cubicBezTo>
                  <a:cubicBezTo>
                    <a:pt x="965" y="229"/>
                    <a:pt x="965" y="229"/>
                    <a:pt x="965" y="229"/>
                  </a:cubicBezTo>
                  <a:cubicBezTo>
                    <a:pt x="978" y="181"/>
                    <a:pt x="978" y="181"/>
                    <a:pt x="978" y="181"/>
                  </a:cubicBezTo>
                  <a:cubicBezTo>
                    <a:pt x="977" y="163"/>
                    <a:pt x="977" y="163"/>
                    <a:pt x="977" y="163"/>
                  </a:cubicBezTo>
                  <a:cubicBezTo>
                    <a:pt x="973" y="144"/>
                    <a:pt x="973" y="144"/>
                    <a:pt x="973" y="144"/>
                  </a:cubicBezTo>
                  <a:cubicBezTo>
                    <a:pt x="972" y="131"/>
                    <a:pt x="972" y="131"/>
                    <a:pt x="972" y="131"/>
                  </a:cubicBezTo>
                  <a:cubicBezTo>
                    <a:pt x="967" y="103"/>
                    <a:pt x="967" y="103"/>
                    <a:pt x="967" y="103"/>
                  </a:cubicBezTo>
                  <a:cubicBezTo>
                    <a:pt x="959" y="88"/>
                    <a:pt x="959" y="88"/>
                    <a:pt x="959" y="88"/>
                  </a:cubicBezTo>
                  <a:cubicBezTo>
                    <a:pt x="945" y="72"/>
                    <a:pt x="945" y="72"/>
                    <a:pt x="945" y="72"/>
                  </a:cubicBezTo>
                  <a:cubicBezTo>
                    <a:pt x="913" y="59"/>
                    <a:pt x="913" y="59"/>
                    <a:pt x="913" y="59"/>
                  </a:cubicBezTo>
                  <a:cubicBezTo>
                    <a:pt x="910" y="55"/>
                    <a:pt x="908" y="53"/>
                    <a:pt x="907" y="52"/>
                  </a:cubicBezTo>
                  <a:cubicBezTo>
                    <a:pt x="902" y="47"/>
                    <a:pt x="902" y="47"/>
                    <a:pt x="902" y="47"/>
                  </a:cubicBezTo>
                  <a:cubicBezTo>
                    <a:pt x="901" y="45"/>
                    <a:pt x="899" y="45"/>
                    <a:pt x="898" y="45"/>
                  </a:cubicBezTo>
                  <a:cubicBezTo>
                    <a:pt x="896" y="47"/>
                    <a:pt x="895" y="48"/>
                    <a:pt x="894" y="48"/>
                  </a:cubicBezTo>
                  <a:cubicBezTo>
                    <a:pt x="893" y="48"/>
                    <a:pt x="892" y="47"/>
                    <a:pt x="890" y="45"/>
                  </a:cubicBezTo>
                  <a:cubicBezTo>
                    <a:pt x="887" y="42"/>
                    <a:pt x="885" y="41"/>
                    <a:pt x="884" y="40"/>
                  </a:cubicBezTo>
                  <a:cubicBezTo>
                    <a:pt x="881" y="39"/>
                    <a:pt x="881" y="39"/>
                    <a:pt x="881" y="39"/>
                  </a:cubicBezTo>
                  <a:cubicBezTo>
                    <a:pt x="881" y="39"/>
                    <a:pt x="881" y="38"/>
                    <a:pt x="880" y="38"/>
                  </a:cubicBezTo>
                  <a:cubicBezTo>
                    <a:pt x="879" y="37"/>
                    <a:pt x="878" y="37"/>
                    <a:pt x="876" y="38"/>
                  </a:cubicBezTo>
                  <a:cubicBezTo>
                    <a:pt x="873" y="39"/>
                    <a:pt x="873" y="39"/>
                    <a:pt x="873" y="39"/>
                  </a:cubicBezTo>
                  <a:cubicBezTo>
                    <a:pt x="867" y="40"/>
                    <a:pt x="867" y="40"/>
                    <a:pt x="867" y="40"/>
                  </a:cubicBezTo>
                  <a:cubicBezTo>
                    <a:pt x="858" y="38"/>
                    <a:pt x="858" y="38"/>
                    <a:pt x="858" y="38"/>
                  </a:cubicBezTo>
                  <a:cubicBezTo>
                    <a:pt x="853" y="37"/>
                    <a:pt x="853" y="37"/>
                    <a:pt x="853" y="37"/>
                  </a:cubicBezTo>
                  <a:cubicBezTo>
                    <a:pt x="850" y="39"/>
                    <a:pt x="850" y="39"/>
                    <a:pt x="850" y="39"/>
                  </a:cubicBezTo>
                  <a:cubicBezTo>
                    <a:pt x="848" y="41"/>
                    <a:pt x="846" y="41"/>
                    <a:pt x="844" y="38"/>
                  </a:cubicBezTo>
                  <a:cubicBezTo>
                    <a:pt x="839" y="40"/>
                    <a:pt x="839" y="40"/>
                    <a:pt x="839" y="40"/>
                  </a:cubicBezTo>
                  <a:cubicBezTo>
                    <a:pt x="820" y="39"/>
                    <a:pt x="820" y="39"/>
                    <a:pt x="820" y="39"/>
                  </a:cubicBezTo>
                  <a:cubicBezTo>
                    <a:pt x="800" y="40"/>
                    <a:pt x="800" y="40"/>
                    <a:pt x="800" y="40"/>
                  </a:cubicBezTo>
                  <a:cubicBezTo>
                    <a:pt x="792" y="42"/>
                    <a:pt x="787" y="43"/>
                    <a:pt x="785" y="43"/>
                  </a:cubicBezTo>
                  <a:cubicBezTo>
                    <a:pt x="772" y="43"/>
                    <a:pt x="772" y="43"/>
                    <a:pt x="772" y="43"/>
                  </a:cubicBezTo>
                  <a:cubicBezTo>
                    <a:pt x="772" y="43"/>
                    <a:pt x="772" y="42"/>
                    <a:pt x="771" y="41"/>
                  </a:cubicBezTo>
                  <a:cubicBezTo>
                    <a:pt x="767" y="43"/>
                    <a:pt x="767" y="43"/>
                    <a:pt x="767" y="43"/>
                  </a:cubicBezTo>
                  <a:cubicBezTo>
                    <a:pt x="764" y="44"/>
                    <a:pt x="762" y="44"/>
                    <a:pt x="761" y="44"/>
                  </a:cubicBezTo>
                  <a:cubicBezTo>
                    <a:pt x="747" y="45"/>
                    <a:pt x="747" y="45"/>
                    <a:pt x="747" y="45"/>
                  </a:cubicBezTo>
                  <a:cubicBezTo>
                    <a:pt x="734" y="49"/>
                    <a:pt x="734" y="49"/>
                    <a:pt x="734" y="49"/>
                  </a:cubicBezTo>
                  <a:lnTo>
                    <a:pt x="727" y="55"/>
                  </a:lnTo>
                  <a:close/>
                </a:path>
              </a:pathLst>
            </a:custGeom>
            <a:grpFill/>
            <a:ln w="9525">
              <a:noFill/>
              <a:round/>
              <a:headEnd/>
              <a:tailEnd/>
            </a:ln>
          </p:spPr>
          <p:txBody>
            <a:bodyPr vert="horz" wrap="square" lIns="109728" tIns="54864" rIns="109728" bIns="54864" numCol="1" anchor="t" anchorCtr="0" compatLnSpc="1">
              <a:prstTxWarp prst="textNoShape">
                <a:avLst/>
              </a:prstTxWarp>
            </a:bodyPr>
            <a:lstStyle/>
            <a:p>
              <a:endParaRPr lang="en-US">
                <a:solidFill>
                  <a:prstClr val="black"/>
                </a:solidFill>
                <a:latin typeface="Times New Roman"/>
                <a:ea typeface="宋体"/>
              </a:endParaRPr>
            </a:p>
          </p:txBody>
        </p:sp>
        <p:sp>
          <p:nvSpPr>
            <p:cNvPr id="62" name="Freeform 9"/>
            <p:cNvSpPr>
              <a:spLocks/>
            </p:cNvSpPr>
            <p:nvPr/>
          </p:nvSpPr>
          <p:spPr bwMode="auto">
            <a:xfrm>
              <a:off x="5314951" y="954088"/>
              <a:ext cx="446087" cy="1163637"/>
            </a:xfrm>
            <a:custGeom>
              <a:avLst/>
              <a:gdLst/>
              <a:ahLst/>
              <a:cxnLst>
                <a:cxn ang="0">
                  <a:pos x="140" y="0"/>
                </a:cxn>
                <a:cxn ang="0">
                  <a:pos x="0" y="69"/>
                </a:cxn>
                <a:cxn ang="0">
                  <a:pos x="42" y="366"/>
                </a:cxn>
                <a:cxn ang="0">
                  <a:pos x="140" y="0"/>
                </a:cxn>
              </a:cxnLst>
              <a:rect l="0" t="0" r="r" b="b"/>
              <a:pathLst>
                <a:path w="140" h="366">
                  <a:moveTo>
                    <a:pt x="140" y="0"/>
                  </a:moveTo>
                  <a:cubicBezTo>
                    <a:pt x="93" y="45"/>
                    <a:pt x="46" y="68"/>
                    <a:pt x="0" y="69"/>
                  </a:cubicBezTo>
                  <a:cubicBezTo>
                    <a:pt x="42" y="366"/>
                    <a:pt x="42" y="366"/>
                    <a:pt x="42" y="366"/>
                  </a:cubicBezTo>
                  <a:cubicBezTo>
                    <a:pt x="49" y="244"/>
                    <a:pt x="81" y="122"/>
                    <a:pt x="140" y="0"/>
                  </a:cubicBezTo>
                  <a:close/>
                </a:path>
              </a:pathLst>
            </a:custGeom>
            <a:grpFill/>
            <a:ln w="9525">
              <a:noFill/>
              <a:round/>
              <a:headEnd/>
              <a:tailEnd/>
            </a:ln>
          </p:spPr>
          <p:txBody>
            <a:bodyPr vert="horz" wrap="square" lIns="109728" tIns="54864" rIns="109728" bIns="54864" numCol="1" anchor="t" anchorCtr="0" compatLnSpc="1">
              <a:prstTxWarp prst="textNoShape">
                <a:avLst/>
              </a:prstTxWarp>
            </a:bodyPr>
            <a:lstStyle/>
            <a:p>
              <a:endParaRPr lang="en-US">
                <a:solidFill>
                  <a:prstClr val="black"/>
                </a:solidFill>
                <a:latin typeface="Times New Roman"/>
                <a:ea typeface="宋体"/>
              </a:endParaRPr>
            </a:p>
          </p:txBody>
        </p:sp>
      </p:grpSp>
      <p:grpSp>
        <p:nvGrpSpPr>
          <p:cNvPr id="50" name="组合 49"/>
          <p:cNvGrpSpPr/>
          <p:nvPr/>
        </p:nvGrpSpPr>
        <p:grpSpPr>
          <a:xfrm>
            <a:off x="1005324" y="3647901"/>
            <a:ext cx="1251349" cy="1332481"/>
            <a:chOff x="3045251" y="2518854"/>
            <a:chExt cx="1800225" cy="1800225"/>
          </a:xfrm>
        </p:grpSpPr>
        <p:sp>
          <p:nvSpPr>
            <p:cNvPr id="51" name="椭圆 50"/>
            <p:cNvSpPr/>
            <p:nvPr/>
          </p:nvSpPr>
          <p:spPr bwMode="auto">
            <a:xfrm>
              <a:off x="3045251" y="2518854"/>
              <a:ext cx="1800225" cy="1800225"/>
            </a:xfrm>
            <a:prstGeom prst="ellipse">
              <a:avLst/>
            </a:prstGeom>
            <a:solidFill>
              <a:srgbClr val="21A3D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52" name="Freeform 9"/>
            <p:cNvSpPr>
              <a:spLocks noEditPoints="1"/>
            </p:cNvSpPr>
            <p:nvPr/>
          </p:nvSpPr>
          <p:spPr bwMode="auto">
            <a:xfrm>
              <a:off x="3453672" y="2816040"/>
              <a:ext cx="1171826" cy="908811"/>
            </a:xfrm>
            <a:custGeom>
              <a:avLst/>
              <a:gdLst>
                <a:gd name="T0" fmla="*/ 55 w 77"/>
                <a:gd name="T1" fmla="*/ 14 h 59"/>
                <a:gd name="T2" fmla="*/ 4 w 77"/>
                <a:gd name="T3" fmla="*/ 18 h 59"/>
                <a:gd name="T4" fmla="*/ 65 w 77"/>
                <a:gd name="T5" fmla="*/ 55 h 59"/>
                <a:gd name="T6" fmla="*/ 67 w 77"/>
                <a:gd name="T7" fmla="*/ 34 h 59"/>
                <a:gd name="T8" fmla="*/ 68 w 77"/>
                <a:gd name="T9" fmla="*/ 32 h 59"/>
                <a:gd name="T10" fmla="*/ 68 w 77"/>
                <a:gd name="T11" fmla="*/ 31 h 59"/>
                <a:gd name="T12" fmla="*/ 68 w 77"/>
                <a:gd name="T13" fmla="*/ 59 h 59"/>
                <a:gd name="T14" fmla="*/ 2 w 77"/>
                <a:gd name="T15" fmla="*/ 59 h 59"/>
                <a:gd name="T16" fmla="*/ 0 w 77"/>
                <a:gd name="T17" fmla="*/ 57 h 59"/>
                <a:gd name="T18" fmla="*/ 0 w 77"/>
                <a:gd name="T19" fmla="*/ 14 h 59"/>
                <a:gd name="T20" fmla="*/ 10 w 77"/>
                <a:gd name="T21" fmla="*/ 38 h 59"/>
                <a:gd name="T22" fmla="*/ 29 w 77"/>
                <a:gd name="T23" fmla="*/ 41 h 59"/>
                <a:gd name="T24" fmla="*/ 10 w 77"/>
                <a:gd name="T25" fmla="*/ 38 h 59"/>
                <a:gd name="T26" fmla="*/ 10 w 77"/>
                <a:gd name="T27" fmla="*/ 33 h 59"/>
                <a:gd name="T28" fmla="*/ 43 w 77"/>
                <a:gd name="T29" fmla="*/ 30 h 59"/>
                <a:gd name="T30" fmla="*/ 10 w 77"/>
                <a:gd name="T31" fmla="*/ 22 h 59"/>
                <a:gd name="T32" fmla="*/ 43 w 77"/>
                <a:gd name="T33" fmla="*/ 25 h 59"/>
                <a:gd name="T34" fmla="*/ 10 w 77"/>
                <a:gd name="T35" fmla="*/ 22 h 59"/>
                <a:gd name="T36" fmla="*/ 71 w 77"/>
                <a:gd name="T37" fmla="*/ 9 h 59"/>
                <a:gd name="T38" fmla="*/ 67 w 77"/>
                <a:gd name="T39" fmla="*/ 25 h 59"/>
                <a:gd name="T40" fmla="*/ 70 w 77"/>
                <a:gd name="T41" fmla="*/ 24 h 59"/>
                <a:gd name="T42" fmla="*/ 76 w 77"/>
                <a:gd name="T43" fmla="*/ 10 h 59"/>
                <a:gd name="T44" fmla="*/ 75 w 77"/>
                <a:gd name="T45" fmla="*/ 8 h 59"/>
                <a:gd name="T46" fmla="*/ 61 w 77"/>
                <a:gd name="T47" fmla="*/ 9 h 59"/>
                <a:gd name="T48" fmla="*/ 65 w 77"/>
                <a:gd name="T49" fmla="*/ 29 h 59"/>
                <a:gd name="T50" fmla="*/ 52 w 77"/>
                <a:gd name="T51" fmla="*/ 40 h 59"/>
                <a:gd name="T52" fmla="*/ 50 w 77"/>
                <a:gd name="T53" fmla="*/ 49 h 59"/>
                <a:gd name="T54" fmla="*/ 53 w 77"/>
                <a:gd name="T55" fmla="*/ 45 h 59"/>
                <a:gd name="T56" fmla="*/ 54 w 77"/>
                <a:gd name="T57" fmla="*/ 43 h 59"/>
                <a:gd name="T58" fmla="*/ 54 w 77"/>
                <a:gd name="T59" fmla="*/ 46 h 59"/>
                <a:gd name="T60" fmla="*/ 53 w 77"/>
                <a:gd name="T61" fmla="*/ 50 h 59"/>
                <a:gd name="T62" fmla="*/ 59 w 77"/>
                <a:gd name="T63" fmla="*/ 42 h 59"/>
                <a:gd name="T64" fmla="*/ 64 w 77"/>
                <a:gd name="T65" fmla="*/ 30 h 59"/>
                <a:gd name="T66" fmla="*/ 51 w 77"/>
                <a:gd name="T67" fmla="*/ 38 h 59"/>
                <a:gd name="T68" fmla="*/ 64 w 77"/>
                <a:gd name="T69" fmla="*/ 30 h 59"/>
                <a:gd name="T70" fmla="*/ 24 w 77"/>
                <a:gd name="T71" fmla="*/ 52 h 59"/>
                <a:gd name="T72" fmla="*/ 29 w 77"/>
                <a:gd name="T73" fmla="*/ 48 h 59"/>
                <a:gd name="T74" fmla="*/ 30 w 77"/>
                <a:gd name="T75" fmla="*/ 52 h 59"/>
                <a:gd name="T76" fmla="*/ 37 w 77"/>
                <a:gd name="T77" fmla="*/ 50 h 59"/>
                <a:gd name="T78" fmla="*/ 40 w 77"/>
                <a:gd name="T79" fmla="*/ 51 h 59"/>
                <a:gd name="T80" fmla="*/ 40 w 77"/>
                <a:gd name="T81" fmla="*/ 51 h 59"/>
                <a:gd name="T82" fmla="*/ 40 w 77"/>
                <a:gd name="T83" fmla="*/ 54 h 59"/>
                <a:gd name="T84" fmla="*/ 46 w 77"/>
                <a:gd name="T85" fmla="*/ 55 h 59"/>
                <a:gd name="T86" fmla="*/ 43 w 77"/>
                <a:gd name="T87" fmla="*/ 52 h 59"/>
                <a:gd name="T88" fmla="*/ 43 w 77"/>
                <a:gd name="T89" fmla="*/ 52 h 59"/>
                <a:gd name="T90" fmla="*/ 42 w 77"/>
                <a:gd name="T91" fmla="*/ 48 h 59"/>
                <a:gd name="T92" fmla="*/ 39 w 77"/>
                <a:gd name="T93" fmla="*/ 49 h 59"/>
                <a:gd name="T94" fmla="*/ 31 w 77"/>
                <a:gd name="T95" fmla="*/ 49 h 59"/>
                <a:gd name="T96" fmla="*/ 23 w 77"/>
                <a:gd name="T97"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 h="59">
                  <a:moveTo>
                    <a:pt x="2" y="14"/>
                  </a:moveTo>
                  <a:cubicBezTo>
                    <a:pt x="55" y="14"/>
                    <a:pt x="55" y="14"/>
                    <a:pt x="55" y="14"/>
                  </a:cubicBezTo>
                  <a:cubicBezTo>
                    <a:pt x="55" y="16"/>
                    <a:pt x="54" y="17"/>
                    <a:pt x="54" y="18"/>
                  </a:cubicBezTo>
                  <a:cubicBezTo>
                    <a:pt x="4" y="18"/>
                    <a:pt x="4" y="18"/>
                    <a:pt x="4" y="18"/>
                  </a:cubicBezTo>
                  <a:cubicBezTo>
                    <a:pt x="4" y="55"/>
                    <a:pt x="4" y="55"/>
                    <a:pt x="4" y="55"/>
                  </a:cubicBezTo>
                  <a:cubicBezTo>
                    <a:pt x="65" y="55"/>
                    <a:pt x="65" y="55"/>
                    <a:pt x="65" y="55"/>
                  </a:cubicBezTo>
                  <a:cubicBezTo>
                    <a:pt x="65" y="40"/>
                    <a:pt x="65" y="40"/>
                    <a:pt x="65" y="40"/>
                  </a:cubicBezTo>
                  <a:cubicBezTo>
                    <a:pt x="65" y="38"/>
                    <a:pt x="66" y="36"/>
                    <a:pt x="67" y="34"/>
                  </a:cubicBezTo>
                  <a:cubicBezTo>
                    <a:pt x="67" y="34"/>
                    <a:pt x="67" y="34"/>
                    <a:pt x="67" y="34"/>
                  </a:cubicBezTo>
                  <a:cubicBezTo>
                    <a:pt x="68" y="32"/>
                    <a:pt x="68" y="32"/>
                    <a:pt x="68" y="32"/>
                  </a:cubicBezTo>
                  <a:cubicBezTo>
                    <a:pt x="68" y="31"/>
                    <a:pt x="68" y="31"/>
                    <a:pt x="68" y="31"/>
                  </a:cubicBezTo>
                  <a:cubicBezTo>
                    <a:pt x="68" y="31"/>
                    <a:pt x="68" y="31"/>
                    <a:pt x="68" y="31"/>
                  </a:cubicBezTo>
                  <a:cubicBezTo>
                    <a:pt x="68" y="57"/>
                    <a:pt x="68" y="57"/>
                    <a:pt x="68" y="57"/>
                  </a:cubicBezTo>
                  <a:cubicBezTo>
                    <a:pt x="68" y="59"/>
                    <a:pt x="68" y="59"/>
                    <a:pt x="68" y="59"/>
                  </a:cubicBezTo>
                  <a:cubicBezTo>
                    <a:pt x="66" y="59"/>
                    <a:pt x="66" y="59"/>
                    <a:pt x="66" y="59"/>
                  </a:cubicBezTo>
                  <a:cubicBezTo>
                    <a:pt x="2" y="59"/>
                    <a:pt x="2" y="59"/>
                    <a:pt x="2" y="59"/>
                  </a:cubicBezTo>
                  <a:cubicBezTo>
                    <a:pt x="0" y="59"/>
                    <a:pt x="0" y="59"/>
                    <a:pt x="0" y="59"/>
                  </a:cubicBezTo>
                  <a:cubicBezTo>
                    <a:pt x="0" y="57"/>
                    <a:pt x="0" y="57"/>
                    <a:pt x="0" y="57"/>
                  </a:cubicBezTo>
                  <a:cubicBezTo>
                    <a:pt x="0" y="16"/>
                    <a:pt x="0" y="16"/>
                    <a:pt x="0" y="16"/>
                  </a:cubicBezTo>
                  <a:cubicBezTo>
                    <a:pt x="0" y="14"/>
                    <a:pt x="0" y="14"/>
                    <a:pt x="0" y="14"/>
                  </a:cubicBezTo>
                  <a:cubicBezTo>
                    <a:pt x="2" y="14"/>
                    <a:pt x="2" y="14"/>
                    <a:pt x="2" y="14"/>
                  </a:cubicBezTo>
                  <a:close/>
                  <a:moveTo>
                    <a:pt x="10" y="38"/>
                  </a:moveTo>
                  <a:cubicBezTo>
                    <a:pt x="10" y="41"/>
                    <a:pt x="10" y="41"/>
                    <a:pt x="10" y="41"/>
                  </a:cubicBezTo>
                  <a:cubicBezTo>
                    <a:pt x="29" y="41"/>
                    <a:pt x="29" y="41"/>
                    <a:pt x="29" y="41"/>
                  </a:cubicBezTo>
                  <a:cubicBezTo>
                    <a:pt x="29" y="38"/>
                    <a:pt x="29" y="38"/>
                    <a:pt x="29" y="38"/>
                  </a:cubicBezTo>
                  <a:cubicBezTo>
                    <a:pt x="10" y="38"/>
                    <a:pt x="10" y="38"/>
                    <a:pt x="10" y="38"/>
                  </a:cubicBezTo>
                  <a:close/>
                  <a:moveTo>
                    <a:pt x="10" y="30"/>
                  </a:moveTo>
                  <a:cubicBezTo>
                    <a:pt x="10" y="33"/>
                    <a:pt x="10" y="33"/>
                    <a:pt x="10" y="33"/>
                  </a:cubicBezTo>
                  <a:cubicBezTo>
                    <a:pt x="43" y="33"/>
                    <a:pt x="43" y="33"/>
                    <a:pt x="43" y="33"/>
                  </a:cubicBezTo>
                  <a:cubicBezTo>
                    <a:pt x="43" y="30"/>
                    <a:pt x="43" y="30"/>
                    <a:pt x="43" y="30"/>
                  </a:cubicBezTo>
                  <a:cubicBezTo>
                    <a:pt x="10" y="30"/>
                    <a:pt x="10" y="30"/>
                    <a:pt x="10" y="30"/>
                  </a:cubicBezTo>
                  <a:close/>
                  <a:moveTo>
                    <a:pt x="10" y="22"/>
                  </a:moveTo>
                  <a:cubicBezTo>
                    <a:pt x="10" y="25"/>
                    <a:pt x="10" y="25"/>
                    <a:pt x="10" y="25"/>
                  </a:cubicBezTo>
                  <a:cubicBezTo>
                    <a:pt x="43" y="25"/>
                    <a:pt x="43" y="25"/>
                    <a:pt x="43" y="25"/>
                  </a:cubicBezTo>
                  <a:cubicBezTo>
                    <a:pt x="43" y="22"/>
                    <a:pt x="43" y="22"/>
                    <a:pt x="43" y="22"/>
                  </a:cubicBezTo>
                  <a:cubicBezTo>
                    <a:pt x="10" y="22"/>
                    <a:pt x="10" y="22"/>
                    <a:pt x="10" y="22"/>
                  </a:cubicBezTo>
                  <a:close/>
                  <a:moveTo>
                    <a:pt x="70" y="12"/>
                  </a:moveTo>
                  <a:cubicBezTo>
                    <a:pt x="71" y="11"/>
                    <a:pt x="71" y="10"/>
                    <a:pt x="71" y="9"/>
                  </a:cubicBezTo>
                  <a:cubicBezTo>
                    <a:pt x="74" y="10"/>
                    <a:pt x="74" y="10"/>
                    <a:pt x="74" y="10"/>
                  </a:cubicBezTo>
                  <a:cubicBezTo>
                    <a:pt x="72" y="13"/>
                    <a:pt x="67" y="24"/>
                    <a:pt x="67" y="25"/>
                  </a:cubicBezTo>
                  <a:cubicBezTo>
                    <a:pt x="68" y="27"/>
                    <a:pt x="69" y="27"/>
                    <a:pt x="69" y="27"/>
                  </a:cubicBezTo>
                  <a:cubicBezTo>
                    <a:pt x="70" y="24"/>
                    <a:pt x="70" y="24"/>
                    <a:pt x="70" y="24"/>
                  </a:cubicBezTo>
                  <a:cubicBezTo>
                    <a:pt x="70" y="24"/>
                    <a:pt x="69" y="24"/>
                    <a:pt x="69" y="24"/>
                  </a:cubicBezTo>
                  <a:cubicBezTo>
                    <a:pt x="69" y="24"/>
                    <a:pt x="76" y="10"/>
                    <a:pt x="76" y="10"/>
                  </a:cubicBezTo>
                  <a:cubicBezTo>
                    <a:pt x="77" y="9"/>
                    <a:pt x="77" y="9"/>
                    <a:pt x="77" y="9"/>
                  </a:cubicBezTo>
                  <a:cubicBezTo>
                    <a:pt x="75" y="8"/>
                    <a:pt x="75" y="8"/>
                    <a:pt x="75" y="8"/>
                  </a:cubicBezTo>
                  <a:cubicBezTo>
                    <a:pt x="71" y="7"/>
                    <a:pt x="71" y="7"/>
                    <a:pt x="71" y="7"/>
                  </a:cubicBezTo>
                  <a:cubicBezTo>
                    <a:pt x="71" y="0"/>
                    <a:pt x="65" y="0"/>
                    <a:pt x="61" y="9"/>
                  </a:cubicBezTo>
                  <a:cubicBezTo>
                    <a:pt x="59" y="15"/>
                    <a:pt x="57" y="20"/>
                    <a:pt x="55" y="25"/>
                  </a:cubicBezTo>
                  <a:cubicBezTo>
                    <a:pt x="65" y="29"/>
                    <a:pt x="65" y="29"/>
                    <a:pt x="65" y="29"/>
                  </a:cubicBezTo>
                  <a:cubicBezTo>
                    <a:pt x="67" y="23"/>
                    <a:pt x="69" y="18"/>
                    <a:pt x="70" y="12"/>
                  </a:cubicBezTo>
                  <a:close/>
                  <a:moveTo>
                    <a:pt x="52" y="40"/>
                  </a:moveTo>
                  <a:cubicBezTo>
                    <a:pt x="49" y="42"/>
                    <a:pt x="49" y="42"/>
                    <a:pt x="49" y="42"/>
                  </a:cubicBezTo>
                  <a:cubicBezTo>
                    <a:pt x="50" y="49"/>
                    <a:pt x="50" y="49"/>
                    <a:pt x="50" y="49"/>
                  </a:cubicBezTo>
                  <a:cubicBezTo>
                    <a:pt x="51" y="49"/>
                    <a:pt x="51" y="49"/>
                    <a:pt x="51" y="49"/>
                  </a:cubicBezTo>
                  <a:cubicBezTo>
                    <a:pt x="53" y="45"/>
                    <a:pt x="53" y="45"/>
                    <a:pt x="53" y="45"/>
                  </a:cubicBezTo>
                  <a:cubicBezTo>
                    <a:pt x="52" y="45"/>
                    <a:pt x="52" y="44"/>
                    <a:pt x="52" y="44"/>
                  </a:cubicBezTo>
                  <a:cubicBezTo>
                    <a:pt x="53" y="43"/>
                    <a:pt x="54" y="42"/>
                    <a:pt x="54" y="43"/>
                  </a:cubicBezTo>
                  <a:cubicBezTo>
                    <a:pt x="55" y="43"/>
                    <a:pt x="55" y="44"/>
                    <a:pt x="55" y="45"/>
                  </a:cubicBezTo>
                  <a:cubicBezTo>
                    <a:pt x="55" y="45"/>
                    <a:pt x="54" y="46"/>
                    <a:pt x="54" y="46"/>
                  </a:cubicBezTo>
                  <a:cubicBezTo>
                    <a:pt x="52" y="50"/>
                    <a:pt x="52" y="50"/>
                    <a:pt x="52" y="50"/>
                  </a:cubicBezTo>
                  <a:cubicBezTo>
                    <a:pt x="53" y="50"/>
                    <a:pt x="53" y="50"/>
                    <a:pt x="53" y="50"/>
                  </a:cubicBezTo>
                  <a:cubicBezTo>
                    <a:pt x="58" y="46"/>
                    <a:pt x="58" y="46"/>
                    <a:pt x="58" y="46"/>
                  </a:cubicBezTo>
                  <a:cubicBezTo>
                    <a:pt x="59" y="42"/>
                    <a:pt x="59" y="42"/>
                    <a:pt x="59" y="42"/>
                  </a:cubicBezTo>
                  <a:cubicBezTo>
                    <a:pt x="52" y="40"/>
                    <a:pt x="52" y="40"/>
                    <a:pt x="52" y="40"/>
                  </a:cubicBezTo>
                  <a:close/>
                  <a:moveTo>
                    <a:pt x="64" y="30"/>
                  </a:moveTo>
                  <a:cubicBezTo>
                    <a:pt x="55" y="27"/>
                    <a:pt x="55" y="27"/>
                    <a:pt x="55" y="27"/>
                  </a:cubicBezTo>
                  <a:cubicBezTo>
                    <a:pt x="54" y="31"/>
                    <a:pt x="53" y="34"/>
                    <a:pt x="51" y="38"/>
                  </a:cubicBezTo>
                  <a:cubicBezTo>
                    <a:pt x="54" y="39"/>
                    <a:pt x="57" y="40"/>
                    <a:pt x="59" y="41"/>
                  </a:cubicBezTo>
                  <a:cubicBezTo>
                    <a:pt x="61" y="38"/>
                    <a:pt x="63" y="34"/>
                    <a:pt x="64" y="30"/>
                  </a:cubicBezTo>
                  <a:close/>
                  <a:moveTo>
                    <a:pt x="23" y="50"/>
                  </a:moveTo>
                  <a:cubicBezTo>
                    <a:pt x="24" y="52"/>
                    <a:pt x="24" y="52"/>
                    <a:pt x="24" y="52"/>
                  </a:cubicBezTo>
                  <a:cubicBezTo>
                    <a:pt x="24" y="52"/>
                    <a:pt x="30" y="46"/>
                    <a:pt x="30" y="47"/>
                  </a:cubicBezTo>
                  <a:cubicBezTo>
                    <a:pt x="30" y="47"/>
                    <a:pt x="30" y="47"/>
                    <a:pt x="29" y="48"/>
                  </a:cubicBezTo>
                  <a:cubicBezTo>
                    <a:pt x="28" y="49"/>
                    <a:pt x="28" y="49"/>
                    <a:pt x="28" y="50"/>
                  </a:cubicBezTo>
                  <a:cubicBezTo>
                    <a:pt x="28" y="51"/>
                    <a:pt x="28" y="52"/>
                    <a:pt x="30" y="52"/>
                  </a:cubicBezTo>
                  <a:cubicBezTo>
                    <a:pt x="32" y="52"/>
                    <a:pt x="33" y="51"/>
                    <a:pt x="34" y="51"/>
                  </a:cubicBezTo>
                  <a:cubicBezTo>
                    <a:pt x="35" y="51"/>
                    <a:pt x="36" y="50"/>
                    <a:pt x="37" y="50"/>
                  </a:cubicBezTo>
                  <a:cubicBezTo>
                    <a:pt x="37" y="51"/>
                    <a:pt x="37" y="51"/>
                    <a:pt x="38" y="51"/>
                  </a:cubicBezTo>
                  <a:cubicBezTo>
                    <a:pt x="38" y="51"/>
                    <a:pt x="39" y="51"/>
                    <a:pt x="40" y="51"/>
                  </a:cubicBezTo>
                  <a:cubicBezTo>
                    <a:pt x="40" y="51"/>
                    <a:pt x="40" y="51"/>
                    <a:pt x="40" y="51"/>
                  </a:cubicBezTo>
                  <a:cubicBezTo>
                    <a:pt x="40" y="51"/>
                    <a:pt x="40" y="51"/>
                    <a:pt x="40" y="51"/>
                  </a:cubicBezTo>
                  <a:cubicBezTo>
                    <a:pt x="40" y="51"/>
                    <a:pt x="40" y="51"/>
                    <a:pt x="40" y="51"/>
                  </a:cubicBezTo>
                  <a:cubicBezTo>
                    <a:pt x="40" y="52"/>
                    <a:pt x="40" y="53"/>
                    <a:pt x="40" y="54"/>
                  </a:cubicBezTo>
                  <a:cubicBezTo>
                    <a:pt x="40" y="55"/>
                    <a:pt x="41" y="55"/>
                    <a:pt x="42" y="55"/>
                  </a:cubicBezTo>
                  <a:cubicBezTo>
                    <a:pt x="43" y="54"/>
                    <a:pt x="46" y="55"/>
                    <a:pt x="46" y="55"/>
                  </a:cubicBezTo>
                  <a:cubicBezTo>
                    <a:pt x="46" y="52"/>
                    <a:pt x="46" y="52"/>
                    <a:pt x="46" y="52"/>
                  </a:cubicBezTo>
                  <a:cubicBezTo>
                    <a:pt x="46" y="52"/>
                    <a:pt x="44" y="52"/>
                    <a:pt x="43" y="52"/>
                  </a:cubicBezTo>
                  <a:cubicBezTo>
                    <a:pt x="43" y="52"/>
                    <a:pt x="43" y="52"/>
                    <a:pt x="43" y="52"/>
                  </a:cubicBezTo>
                  <a:cubicBezTo>
                    <a:pt x="43" y="52"/>
                    <a:pt x="43" y="52"/>
                    <a:pt x="43" y="52"/>
                  </a:cubicBezTo>
                  <a:cubicBezTo>
                    <a:pt x="43" y="51"/>
                    <a:pt x="43" y="51"/>
                    <a:pt x="43" y="51"/>
                  </a:cubicBezTo>
                  <a:cubicBezTo>
                    <a:pt x="43" y="49"/>
                    <a:pt x="43" y="48"/>
                    <a:pt x="42" y="48"/>
                  </a:cubicBezTo>
                  <a:cubicBezTo>
                    <a:pt x="41" y="48"/>
                    <a:pt x="40" y="48"/>
                    <a:pt x="39" y="49"/>
                  </a:cubicBezTo>
                  <a:cubicBezTo>
                    <a:pt x="39" y="49"/>
                    <a:pt x="39" y="49"/>
                    <a:pt x="39" y="49"/>
                  </a:cubicBezTo>
                  <a:cubicBezTo>
                    <a:pt x="37" y="47"/>
                    <a:pt x="35" y="48"/>
                    <a:pt x="33" y="49"/>
                  </a:cubicBezTo>
                  <a:cubicBezTo>
                    <a:pt x="33" y="49"/>
                    <a:pt x="32" y="49"/>
                    <a:pt x="31" y="49"/>
                  </a:cubicBezTo>
                  <a:cubicBezTo>
                    <a:pt x="32" y="48"/>
                    <a:pt x="33" y="48"/>
                    <a:pt x="33" y="47"/>
                  </a:cubicBezTo>
                  <a:cubicBezTo>
                    <a:pt x="33" y="42"/>
                    <a:pt x="23" y="50"/>
                    <a:pt x="23" y="5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
        <p:nvSpPr>
          <p:cNvPr id="53" name="文本框 52"/>
          <p:cNvSpPr txBox="1"/>
          <p:nvPr/>
        </p:nvSpPr>
        <p:spPr>
          <a:xfrm>
            <a:off x="930756" y="4980383"/>
            <a:ext cx="1325917" cy="400110"/>
          </a:xfrm>
          <a:prstGeom prst="rect">
            <a:avLst/>
          </a:prstGeom>
          <a:noFill/>
        </p:spPr>
        <p:txBody>
          <a:bodyPr wrap="square" rtlCol="0">
            <a:spAutoFit/>
          </a:bodyPr>
          <a:lstStyle/>
          <a:p>
            <a:r>
              <a:rPr lang="zh-CN" altLang="en-US" sz="2000" b="1" dirty="0" smtClean="0">
                <a:solidFill>
                  <a:srgbClr val="0174AB"/>
                </a:solidFill>
                <a:latin typeface="Times New Roman" panose="02020603050405020304" pitchFamily="18" charset="0"/>
                <a:cs typeface="+mn-ea"/>
              </a:rPr>
              <a:t>知识目标</a:t>
            </a:r>
            <a:endParaRPr lang="zh-CN" altLang="en-US" sz="2000" b="1" dirty="0">
              <a:solidFill>
                <a:srgbClr val="0174AB"/>
              </a:solidFill>
              <a:latin typeface="Times New Roman" panose="02020603050405020304" pitchFamily="18" charset="0"/>
              <a:cs typeface="+mn-ea"/>
            </a:endParaRPr>
          </a:p>
        </p:txBody>
      </p:sp>
      <p:sp>
        <p:nvSpPr>
          <p:cNvPr id="54" name="矩形 53"/>
          <p:cNvSpPr/>
          <p:nvPr/>
        </p:nvSpPr>
        <p:spPr>
          <a:xfrm>
            <a:off x="2993123" y="3867871"/>
            <a:ext cx="6022088" cy="1880579"/>
          </a:xfrm>
          <a:prstGeom prst="rect">
            <a:avLst/>
          </a:prstGeom>
          <a:ln>
            <a:solidFill>
              <a:schemeClr val="accent1"/>
            </a:solidFill>
            <a:prstDash val="dash"/>
          </a:ln>
        </p:spPr>
        <p:txBody>
          <a:bodyPr wrap="square">
            <a:spAutoFit/>
          </a:bodyPr>
          <a:lstStyle/>
          <a:p>
            <a:pPr defTabSz="385763">
              <a:lnSpc>
                <a:spcPct val="150000"/>
              </a:lnSpc>
              <a:buClr>
                <a:srgbClr val="5B9BD5"/>
              </a:buClr>
              <a:buSzPct val="60000"/>
            </a:pPr>
            <a:r>
              <a:rPr lang="en-US" altLang="zh-CN" sz="2000" dirty="0">
                <a:solidFill>
                  <a:srgbClr val="000000"/>
                </a:solidFill>
                <a:latin typeface="Times New Roman" panose="02020603050405020304" pitchFamily="18" charset="0"/>
                <a:cs typeface="+mn-ea"/>
                <a:sym typeface="Times New Roman" panose="02020603050405020304" pitchFamily="18" charset="0"/>
              </a:rPr>
              <a:t>1.</a:t>
            </a:r>
            <a:r>
              <a:rPr lang="zh-CN" altLang="en-US" sz="2000" dirty="0">
                <a:solidFill>
                  <a:srgbClr val="000000"/>
                </a:solidFill>
                <a:latin typeface="Times New Roman" panose="02020603050405020304" pitchFamily="18" charset="0"/>
                <a:cs typeface="+mn-ea"/>
                <a:sym typeface="Times New Roman" panose="02020603050405020304" pitchFamily="18" charset="0"/>
              </a:rPr>
              <a:t>掌握对外贸易合同的结构和基本内容；</a:t>
            </a:r>
          </a:p>
          <a:p>
            <a:pPr defTabSz="385763">
              <a:lnSpc>
                <a:spcPct val="150000"/>
              </a:lnSpc>
              <a:buClr>
                <a:srgbClr val="5B9BD5"/>
              </a:buClr>
              <a:buSzPct val="60000"/>
            </a:pPr>
            <a:r>
              <a:rPr lang="en-US" altLang="zh-CN" sz="2000" dirty="0">
                <a:solidFill>
                  <a:srgbClr val="000000"/>
                </a:solidFill>
                <a:latin typeface="Times New Roman" panose="02020603050405020304" pitchFamily="18" charset="0"/>
                <a:cs typeface="+mn-ea"/>
                <a:sym typeface="Times New Roman" panose="02020603050405020304" pitchFamily="18" charset="0"/>
              </a:rPr>
              <a:t>2. </a:t>
            </a:r>
            <a:r>
              <a:rPr lang="zh-CN" altLang="en-US" sz="2000" dirty="0">
                <a:solidFill>
                  <a:srgbClr val="000000"/>
                </a:solidFill>
                <a:latin typeface="Times New Roman" panose="02020603050405020304" pitchFamily="18" charset="0"/>
                <a:cs typeface="+mn-ea"/>
                <a:sym typeface="Times New Roman" panose="02020603050405020304" pitchFamily="18" charset="0"/>
              </a:rPr>
              <a:t>掌握国际货物贸易所使用的法律、公约以及惯例；</a:t>
            </a:r>
          </a:p>
          <a:p>
            <a:pPr defTabSz="385763">
              <a:lnSpc>
                <a:spcPct val="150000"/>
              </a:lnSpc>
              <a:buClr>
                <a:srgbClr val="5B9BD5"/>
              </a:buClr>
              <a:buSzPct val="60000"/>
            </a:pPr>
            <a:r>
              <a:rPr lang="en-US" altLang="zh-CN" sz="2000" dirty="0">
                <a:solidFill>
                  <a:srgbClr val="000000"/>
                </a:solidFill>
                <a:latin typeface="Times New Roman" panose="02020603050405020304" pitchFamily="18" charset="0"/>
                <a:cs typeface="+mn-ea"/>
                <a:sym typeface="Times New Roman" panose="02020603050405020304" pitchFamily="18" charset="0"/>
              </a:rPr>
              <a:t>3.</a:t>
            </a:r>
            <a:r>
              <a:rPr lang="zh-CN" altLang="en-US" sz="2000" dirty="0">
                <a:solidFill>
                  <a:srgbClr val="000000"/>
                </a:solidFill>
                <a:latin typeface="Times New Roman" panose="02020603050405020304" pitchFamily="18" charset="0"/>
                <a:cs typeface="+mn-ea"/>
                <a:sym typeface="Times New Roman" panose="02020603050405020304" pitchFamily="18" charset="0"/>
              </a:rPr>
              <a:t>掌握接受信函、寄送销售合同信函、回寄销售合同信函的写作要领。</a:t>
            </a:r>
            <a:endParaRPr lang="en-US" altLang="zh-CN" sz="2000" dirty="0" smtClean="0">
              <a:solidFill>
                <a:srgbClr val="000000"/>
              </a:solidFill>
              <a:latin typeface="Times New Roman" panose="02020603050405020304" pitchFamily="18" charset="0"/>
              <a:cs typeface="+mn-ea"/>
              <a:sym typeface="Times New Roman" panose="02020603050405020304" pitchFamily="18" charset="0"/>
            </a:endParaRPr>
          </a:p>
        </p:txBody>
      </p:sp>
    </p:spTree>
    <p:extLst>
      <p:ext uri="{BB962C8B-B14F-4D97-AF65-F5344CB8AC3E}">
        <p14:creationId xmlns:p14="http://schemas.microsoft.com/office/powerpoint/2010/main" val="827576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1"/>
                                        </p:tgtEl>
                                        <p:attrNameLst>
                                          <p:attrName>style.visibility</p:attrName>
                                        </p:attrNameLst>
                                      </p:cBhvr>
                                      <p:to>
                                        <p:strVal val="visible"/>
                                      </p:to>
                                    </p:set>
                                    <p:anim calcmode="lin" valueType="num">
                                      <p:cBhvr additive="base">
                                        <p:cTn id="11" dur="500" fill="hold"/>
                                        <p:tgtEl>
                                          <p:spTgt spid="111"/>
                                        </p:tgtEl>
                                        <p:attrNameLst>
                                          <p:attrName>ppt_x</p:attrName>
                                        </p:attrNameLst>
                                      </p:cBhvr>
                                      <p:tavLst>
                                        <p:tav tm="0">
                                          <p:val>
                                            <p:strVal val="#ppt_x"/>
                                          </p:val>
                                        </p:tav>
                                        <p:tav tm="100000">
                                          <p:val>
                                            <p:strVal val="#ppt_x"/>
                                          </p:val>
                                        </p:tav>
                                      </p:tavLst>
                                    </p:anim>
                                    <p:anim calcmode="lin" valueType="num">
                                      <p:cBhvr additive="base">
                                        <p:cTn id="12"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4"/>
                                        </p:tgtEl>
                                        <p:attrNameLst>
                                          <p:attrName>style.visibility</p:attrName>
                                        </p:attrNameLst>
                                      </p:cBhvr>
                                      <p:to>
                                        <p:strVal val="visible"/>
                                      </p:to>
                                    </p:set>
                                    <p:anim calcmode="lin" valueType="num">
                                      <p:cBhvr additive="base">
                                        <p:cTn id="17" dur="500" fill="hold"/>
                                        <p:tgtEl>
                                          <p:spTgt spid="114"/>
                                        </p:tgtEl>
                                        <p:attrNameLst>
                                          <p:attrName>ppt_x</p:attrName>
                                        </p:attrNameLst>
                                      </p:cBhvr>
                                      <p:tavLst>
                                        <p:tav tm="0">
                                          <p:val>
                                            <p:strVal val="#ppt_x"/>
                                          </p:val>
                                        </p:tav>
                                        <p:tav tm="100000">
                                          <p:val>
                                            <p:strVal val="#ppt_x"/>
                                          </p:val>
                                        </p:tav>
                                      </p:tavLst>
                                    </p:anim>
                                    <p:anim calcmode="lin" valueType="num">
                                      <p:cBhvr additive="base">
                                        <p:cTn id="18" dur="500" fill="hold"/>
                                        <p:tgtEl>
                                          <p:spTgt spid="11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additive="base">
                                        <p:cTn id="31" dur="500" fill="hold"/>
                                        <p:tgtEl>
                                          <p:spTgt spid="53"/>
                                        </p:tgtEl>
                                        <p:attrNameLst>
                                          <p:attrName>ppt_x</p:attrName>
                                        </p:attrNameLst>
                                      </p:cBhvr>
                                      <p:tavLst>
                                        <p:tav tm="0">
                                          <p:val>
                                            <p:strVal val="#ppt_x"/>
                                          </p:val>
                                        </p:tav>
                                        <p:tav tm="100000">
                                          <p:val>
                                            <p:strVal val="#ppt_x"/>
                                          </p:val>
                                        </p:tav>
                                      </p:tavLst>
                                    </p:anim>
                                    <p:anim calcmode="lin" valueType="num">
                                      <p:cBhvr additive="base">
                                        <p:cTn id="3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4" grpId="0" animBg="1"/>
      <p:bldP spid="53" grpId="0"/>
      <p:bldP spid="5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52491" y="1275008"/>
            <a:ext cx="6222585" cy="460011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7971" tIns="48986" rIns="97971" bIns="48986" anchor="ctr"/>
          <a:lstStyle/>
          <a:p>
            <a:pPr algn="ctr">
              <a:defRPr/>
            </a:pPr>
            <a:endParaRPr lang="zh-CN" altLang="en-US" sz="1524" dirty="0">
              <a:solidFill>
                <a:prstClr val="black">
                  <a:lumMod val="85000"/>
                  <a:lumOff val="15000"/>
                </a:prstClr>
              </a:solidFill>
            </a:endParaRPr>
          </a:p>
        </p:txBody>
      </p:sp>
      <p:pic>
        <p:nvPicPr>
          <p:cNvPr id="3075" name="图片 2" descr="iblrak00648723.jpg"/>
          <p:cNvPicPr>
            <a:picLocks noChangeAspect="1"/>
          </p:cNvPicPr>
          <p:nvPr/>
        </p:nvPicPr>
        <p:blipFill>
          <a:blip r:embed="rId3" cstate="print">
            <a:grayscl/>
            <a:extLst>
              <a:ext uri="{28A0092B-C50C-407E-A947-70E740481C1C}">
                <a14:useLocalDpi xmlns:a14="http://schemas.microsoft.com/office/drawing/2010/main" val="0"/>
              </a:ext>
            </a:extLst>
          </a:blip>
          <a:srcRect t="4684"/>
          <a:stretch>
            <a:fillRect/>
          </a:stretch>
        </p:blipFill>
        <p:spPr bwMode="auto">
          <a:xfrm>
            <a:off x="952500" y="1980595"/>
            <a:ext cx="3967230" cy="2819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标题 1"/>
          <p:cNvSpPr>
            <a:spLocks noGrp="1"/>
          </p:cNvSpPr>
          <p:nvPr>
            <p:ph type="title"/>
          </p:nvPr>
        </p:nvSpPr>
        <p:spPr>
          <a:xfrm>
            <a:off x="1362537" y="2629958"/>
            <a:ext cx="2828774" cy="1520976"/>
          </a:xfrm>
        </p:spPr>
        <p:txBody>
          <a:bodyPr rtlCol="0">
            <a:normAutofit/>
          </a:bodyPr>
          <a:lstStyle/>
          <a:p>
            <a:pPr>
              <a:defRPr/>
            </a:pPr>
            <a:r>
              <a:rPr lang="zh-CN" altLang="en-US" sz="5143" dirty="0" smtClean="0"/>
              <a:t>任务描述</a:t>
            </a:r>
            <a:endParaRPr lang="zh-CN" altLang="en-US" b="0" dirty="0">
              <a:solidFill>
                <a:schemeClr val="bg1">
                  <a:lumMod val="50000"/>
                </a:schemeClr>
              </a:solidFill>
              <a:latin typeface="Impact" pitchFamily="34" charset="0"/>
            </a:endParaRPr>
          </a:p>
        </p:txBody>
      </p:sp>
      <p:sp>
        <p:nvSpPr>
          <p:cNvPr id="2" name="文本框 1"/>
          <p:cNvSpPr txBox="1"/>
          <p:nvPr/>
        </p:nvSpPr>
        <p:spPr>
          <a:xfrm>
            <a:off x="5501483" y="1275008"/>
            <a:ext cx="5705341" cy="3424207"/>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l"/>
            </a:pP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日照金果贸易有限公司业务员鲁平在</a:t>
            </a:r>
            <a:r>
              <a:rPr lang="en-US" altLang="zh-CN" sz="2100" b="1" dirty="0" err="1"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Anuga</a:t>
            </a:r>
            <a:r>
              <a:rPr lang="en-US" altLang="zh-CN"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 2014 </a:t>
            </a: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世界</a:t>
            </a:r>
            <a:r>
              <a:rPr lang="zh-CN" altLang="en-US" sz="21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食品博览会上认识了</a:t>
            </a: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沙特阿拉伯</a:t>
            </a:r>
            <a:r>
              <a:rPr lang="en-US" altLang="zh-CN" sz="21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BAJA TRADING EST</a:t>
            </a: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业务员</a:t>
            </a:r>
            <a:r>
              <a:rPr lang="en-US" altLang="zh-CN" sz="21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Mohammad Sameer Khan</a:t>
            </a: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a:t>
            </a:r>
            <a:r>
              <a:rPr lang="zh-CN" altLang="en-US" sz="21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交易会</a:t>
            </a: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结束后，鲁平返回日照。随之向</a:t>
            </a:r>
            <a:r>
              <a:rPr lang="en-US" altLang="zh-CN" sz="21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Mohammad Sameer Khan</a:t>
            </a: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发去电子邮件，详细介绍了本公司的业务范围，并表示愿意与其公司建立良好的业务关系。</a:t>
            </a:r>
          </a:p>
        </p:txBody>
      </p:sp>
      <p:grpSp>
        <p:nvGrpSpPr>
          <p:cNvPr id="13" name="组合 50"/>
          <p:cNvGrpSpPr>
            <a:grpSpLocks/>
          </p:cNvGrpSpPr>
          <p:nvPr/>
        </p:nvGrpSpPr>
        <p:grpSpPr bwMode="auto">
          <a:xfrm>
            <a:off x="258651" y="268522"/>
            <a:ext cx="603250" cy="552450"/>
            <a:chOff x="0" y="0"/>
            <a:chExt cx="737947" cy="676838"/>
          </a:xfrm>
        </p:grpSpPr>
        <p:sp>
          <p:nvSpPr>
            <p:cNvPr id="14"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5"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6"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7" name="标题 1"/>
          <p:cNvSpPr txBox="1">
            <a:spLocks noChangeArrowheads="1"/>
          </p:cNvSpPr>
          <p:nvPr/>
        </p:nvSpPr>
        <p:spPr>
          <a:xfrm>
            <a:off x="1141301" y="384344"/>
            <a:ext cx="4224338" cy="482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b="1" dirty="0" smtClean="0">
                <a:solidFill>
                  <a:prstClr val="black"/>
                </a:solidFill>
              </a:rPr>
              <a:t>任务描述</a:t>
            </a:r>
            <a:endParaRPr lang="zh-CN" altLang="zh-CN" sz="2400" b="1" dirty="0" smtClean="0">
              <a:solidFill>
                <a:prstClr val="black"/>
              </a:solidFill>
            </a:endParaRPr>
          </a:p>
        </p:txBody>
      </p:sp>
    </p:spTree>
    <p:extLst>
      <p:ext uri="{BB962C8B-B14F-4D97-AF65-F5344CB8AC3E}">
        <p14:creationId xmlns:p14="http://schemas.microsoft.com/office/powerpoint/2010/main" val="4016318323"/>
      </p:ext>
    </p:extLst>
  </p:cSld>
  <p:clrMapOvr>
    <a:masterClrMapping/>
  </p:clrMapOvr>
  <mc:AlternateContent xmlns:mc="http://schemas.openxmlformats.org/markup-compatibility/2006" xmlns:p14="http://schemas.microsoft.com/office/powerpoint/2010/main">
    <mc:Choice Requires="p14">
      <p:transition p14:dur="10" advTm="25442"/>
    </mc:Choice>
    <mc:Fallback xmlns="">
      <p:transition advTm="25442"/>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52493" y="1120462"/>
            <a:ext cx="6229083" cy="419851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7971" tIns="48986" rIns="97971" bIns="48986" anchor="ctr"/>
          <a:lstStyle/>
          <a:p>
            <a:pPr algn="ctr">
              <a:defRPr/>
            </a:pPr>
            <a:endParaRPr lang="zh-CN" altLang="en-US" sz="1524" dirty="0">
              <a:solidFill>
                <a:schemeClr val="tx1"/>
              </a:solidFill>
            </a:endParaRPr>
          </a:p>
        </p:txBody>
      </p:sp>
      <p:pic>
        <p:nvPicPr>
          <p:cNvPr id="3075" name="图片 2" descr="iblrak00648723.jpg"/>
          <p:cNvPicPr>
            <a:picLocks noChangeAspect="1"/>
          </p:cNvPicPr>
          <p:nvPr/>
        </p:nvPicPr>
        <p:blipFill>
          <a:blip r:embed="rId3" cstate="print">
            <a:grayscl/>
            <a:extLst>
              <a:ext uri="{28A0092B-C50C-407E-A947-70E740481C1C}">
                <a14:useLocalDpi xmlns:a14="http://schemas.microsoft.com/office/drawing/2010/main" val="0"/>
              </a:ext>
            </a:extLst>
          </a:blip>
          <a:srcRect t="4684"/>
          <a:stretch>
            <a:fillRect/>
          </a:stretch>
        </p:blipFill>
        <p:spPr bwMode="auto">
          <a:xfrm>
            <a:off x="952500" y="1980595"/>
            <a:ext cx="3967230" cy="2819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标题 1"/>
          <p:cNvSpPr>
            <a:spLocks noGrp="1"/>
          </p:cNvSpPr>
          <p:nvPr>
            <p:ph type="title"/>
          </p:nvPr>
        </p:nvSpPr>
        <p:spPr>
          <a:xfrm>
            <a:off x="1362537" y="2629958"/>
            <a:ext cx="2828774" cy="1520976"/>
          </a:xfrm>
        </p:spPr>
        <p:txBody>
          <a:bodyPr rtlCol="0">
            <a:normAutofit/>
          </a:bodyPr>
          <a:lstStyle/>
          <a:p>
            <a:pPr>
              <a:defRPr/>
            </a:pPr>
            <a:r>
              <a:rPr lang="zh-CN" altLang="en-US" sz="5143" dirty="0" smtClean="0"/>
              <a:t>任务描述</a:t>
            </a:r>
            <a:endParaRPr lang="zh-CN" altLang="en-US" b="0" dirty="0">
              <a:solidFill>
                <a:schemeClr val="bg1">
                  <a:lumMod val="50000"/>
                </a:schemeClr>
              </a:solidFill>
              <a:latin typeface="Impact" pitchFamily="34" charset="0"/>
            </a:endParaRPr>
          </a:p>
        </p:txBody>
      </p:sp>
      <p:sp>
        <p:nvSpPr>
          <p:cNvPr id="2" name="文本框 1"/>
          <p:cNvSpPr txBox="1"/>
          <p:nvPr/>
        </p:nvSpPr>
        <p:spPr>
          <a:xfrm>
            <a:off x="5329767" y="1455133"/>
            <a:ext cx="5877617" cy="3990836"/>
          </a:xfrm>
          <a:prstGeom prst="rect">
            <a:avLst/>
          </a:prstGeom>
          <a:noFill/>
        </p:spPr>
        <p:txBody>
          <a:bodyPr wrap="square" rtlCol="0">
            <a:spAutoFit/>
          </a:bodyPr>
          <a:lstStyle/>
          <a:p>
            <a:pPr marL="285750" indent="-285750" algn="just">
              <a:lnSpc>
                <a:spcPts val="2800"/>
              </a:lnSpc>
              <a:buFont typeface="Wingdings" panose="05000000000000000000" pitchFamily="2" charset="2"/>
              <a:buChar char="l"/>
            </a:pPr>
            <a:r>
              <a:rPr lang="en-US" altLang="zh-CN" sz="20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Mohammad Sameer Khan</a:t>
            </a:r>
            <a:r>
              <a:rPr lang="zh-CN" altLang="en-US" sz="2000" b="1" dirty="0" smtClean="0">
                <a:latin typeface="Times New Roman" panose="02020603050405020304" pitchFamily="18" charset="0"/>
                <a:cs typeface="Times New Roman" panose="02020603050405020304" pitchFamily="18" charset="0"/>
                <a:sym typeface="Arial" panose="020B0604020202020204" pitchFamily="34" charset="0"/>
              </a:rPr>
              <a:t>收到鲁平的降价后还盘的信函后</a:t>
            </a:r>
            <a:r>
              <a:rPr lang="it-IT" altLang="zh-CN" sz="2000" b="1" dirty="0">
                <a:latin typeface="Times New Roman" panose="02020603050405020304" pitchFamily="18" charset="0"/>
                <a:cs typeface="Times New Roman" panose="02020603050405020304" pitchFamily="18" charset="0"/>
                <a:sym typeface="Arial" panose="020B0604020202020204" pitchFamily="34" charset="0"/>
              </a:rPr>
              <a:t>USD1360 per Metric Ton CIF </a:t>
            </a:r>
            <a:r>
              <a:rPr lang="it-IT" altLang="zh-CN" sz="2000" b="1" dirty="0" smtClean="0">
                <a:latin typeface="Times New Roman" panose="02020603050405020304" pitchFamily="18" charset="0"/>
                <a:cs typeface="Times New Roman" panose="02020603050405020304" pitchFamily="18" charset="0"/>
                <a:sym typeface="Arial" panose="020B0604020202020204" pitchFamily="34" charset="0"/>
              </a:rPr>
              <a:t>JEDDAH</a:t>
            </a:r>
            <a:r>
              <a:rPr lang="zh-CN" altLang="en-US" sz="2000" b="1" dirty="0" smtClean="0">
                <a:latin typeface="Times New Roman" panose="02020603050405020304" pitchFamily="18" charset="0"/>
                <a:cs typeface="Times New Roman" panose="02020603050405020304" pitchFamily="18" charset="0"/>
                <a:sym typeface="Arial" panose="020B0604020202020204" pitchFamily="34" charset="0"/>
              </a:rPr>
              <a:t>），经过进口核算，认为价格及其他条款合适，随去函接受。</a:t>
            </a:r>
            <a:endParaRPr lang="en-US" altLang="zh-CN" sz="2000" b="1" dirty="0" smtClean="0">
              <a:latin typeface="Times New Roman" panose="02020603050405020304" pitchFamily="18" charset="0"/>
              <a:cs typeface="Times New Roman" panose="02020603050405020304" pitchFamily="18" charset="0"/>
              <a:sym typeface="Arial" panose="020B0604020202020204" pitchFamily="34" charset="0"/>
            </a:endParaRPr>
          </a:p>
          <a:p>
            <a:pPr marL="285750" indent="-285750" algn="just">
              <a:lnSpc>
                <a:spcPts val="2800"/>
              </a:lnSpc>
              <a:buFont typeface="Wingdings" panose="05000000000000000000" pitchFamily="2" charset="2"/>
              <a:buChar char="l"/>
            </a:pPr>
            <a:r>
              <a:rPr lang="zh-CN" altLang="en-US" sz="2000" b="1" dirty="0" smtClean="0">
                <a:latin typeface="Times New Roman" panose="02020603050405020304" pitchFamily="18" charset="0"/>
                <a:cs typeface="Times New Roman" panose="02020603050405020304" pitchFamily="18" charset="0"/>
                <a:sym typeface="Arial" panose="020B0604020202020204" pitchFamily="34" charset="0"/>
              </a:rPr>
              <a:t>任务：作为</a:t>
            </a:r>
            <a:r>
              <a:rPr lang="zh-CN" altLang="en-US" sz="2000" b="1" dirty="0">
                <a:latin typeface="Times New Roman" panose="02020603050405020304" pitchFamily="18" charset="0"/>
                <a:cs typeface="Times New Roman" panose="02020603050405020304" pitchFamily="18" charset="0"/>
                <a:sym typeface="Arial" panose="020B0604020202020204" pitchFamily="34" charset="0"/>
              </a:rPr>
              <a:t>进口方</a:t>
            </a:r>
            <a:r>
              <a:rPr lang="zh-CN" altLang="en-US" sz="2000" b="1" dirty="0" smtClean="0">
                <a:latin typeface="Times New Roman" panose="02020603050405020304" pitchFamily="18" charset="0"/>
                <a:cs typeface="Times New Roman" panose="02020603050405020304" pitchFamily="18" charset="0"/>
                <a:sym typeface="Arial" panose="020B0604020202020204" pitchFamily="34" charset="0"/>
              </a:rPr>
              <a:t>（</a:t>
            </a:r>
            <a:r>
              <a:rPr lang="en-US" altLang="zh-CN" sz="20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Mohammad </a:t>
            </a:r>
            <a:r>
              <a:rPr lang="en-US" altLang="zh-CN" sz="20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Sameer Khan </a:t>
            </a:r>
            <a:r>
              <a:rPr lang="zh-CN" altLang="en-US" sz="2000" b="1" dirty="0" smtClean="0">
                <a:latin typeface="Times New Roman" panose="02020603050405020304" pitchFamily="18" charset="0"/>
                <a:cs typeface="Times New Roman" panose="02020603050405020304" pitchFamily="18" charset="0"/>
                <a:sym typeface="Arial" panose="020B0604020202020204" pitchFamily="34" charset="0"/>
              </a:rPr>
              <a:t>）</a:t>
            </a:r>
            <a:r>
              <a:rPr lang="zh-CN" altLang="en-US" sz="2000" b="1" dirty="0">
                <a:latin typeface="Times New Roman" panose="02020603050405020304" pitchFamily="18" charset="0"/>
                <a:cs typeface="Times New Roman" panose="02020603050405020304" pitchFamily="18" charset="0"/>
                <a:sym typeface="Arial" panose="020B0604020202020204" pitchFamily="34" charset="0"/>
              </a:rPr>
              <a:t>撰写接受信函</a:t>
            </a:r>
          </a:p>
          <a:p>
            <a:pPr marL="285750" indent="-285750" algn="just">
              <a:lnSpc>
                <a:spcPts val="2800"/>
              </a:lnSpc>
              <a:buFont typeface="Wingdings" panose="05000000000000000000" pitchFamily="2" charset="2"/>
              <a:buChar char="l"/>
            </a:pPr>
            <a:r>
              <a:rPr lang="zh-CN" altLang="en-US" sz="2000" b="1" dirty="0" smtClean="0">
                <a:latin typeface="Times New Roman" panose="02020603050405020304" pitchFamily="18" charset="0"/>
                <a:cs typeface="Times New Roman" panose="02020603050405020304" pitchFamily="18" charset="0"/>
                <a:sym typeface="Arial" panose="020B0604020202020204" pitchFamily="34" charset="0"/>
              </a:rPr>
              <a:t>任务：鲁平起草一份空白合同。</a:t>
            </a:r>
            <a:endParaRPr lang="en-US" altLang="zh-CN" sz="2000" b="1" dirty="0" smtClean="0">
              <a:latin typeface="Times New Roman" panose="02020603050405020304" pitchFamily="18" charset="0"/>
              <a:cs typeface="Times New Roman" panose="02020603050405020304" pitchFamily="18" charset="0"/>
              <a:sym typeface="Arial" panose="020B0604020202020204" pitchFamily="34" charset="0"/>
            </a:endParaRPr>
          </a:p>
          <a:p>
            <a:pPr marL="285750" indent="-285750">
              <a:lnSpc>
                <a:spcPct val="150000"/>
              </a:lnSpc>
              <a:buFont typeface="Wingdings" panose="05000000000000000000" pitchFamily="2" charset="2"/>
              <a:buChar char="l"/>
            </a:pPr>
            <a:r>
              <a:rPr lang="zh-CN" altLang="en-US" sz="2000" b="1" dirty="0">
                <a:solidFill>
                  <a:prstClr val="black"/>
                </a:solidFill>
                <a:latin typeface="Times New Roman" panose="02020603050405020304" pitchFamily="18" charset="0"/>
                <a:cs typeface="Times New Roman" panose="02020603050405020304" pitchFamily="18" charset="0"/>
              </a:rPr>
              <a:t>任务：鲁平撰写寄送销售合同</a:t>
            </a:r>
            <a:r>
              <a:rPr lang="zh-CN" altLang="en-US" sz="2000" b="1" dirty="0" smtClean="0">
                <a:solidFill>
                  <a:prstClr val="black"/>
                </a:solidFill>
                <a:latin typeface="Times New Roman" panose="02020603050405020304" pitchFamily="18" charset="0"/>
                <a:cs typeface="Times New Roman" panose="02020603050405020304" pitchFamily="18" charset="0"/>
              </a:rPr>
              <a:t>信函。</a:t>
            </a:r>
            <a:endParaRPr lang="en-US" altLang="zh-CN" sz="2000" b="1" dirty="0">
              <a:solidFill>
                <a:prstClr val="black"/>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l"/>
            </a:pPr>
            <a:r>
              <a:rPr lang="zh-CN" altLang="en-US" sz="2000" b="1" dirty="0">
                <a:solidFill>
                  <a:prstClr val="black"/>
                </a:solidFill>
                <a:latin typeface="Times New Roman" panose="02020603050405020304" pitchFamily="18" charset="0"/>
                <a:cs typeface="Times New Roman" panose="02020603050405020304" pitchFamily="18" charset="0"/>
              </a:rPr>
              <a:t>任务：进口方</a:t>
            </a:r>
            <a:r>
              <a:rPr lang="zh-CN" altLang="en-US" sz="2000" b="1" dirty="0" smtClean="0">
                <a:solidFill>
                  <a:prstClr val="black"/>
                </a:solidFill>
                <a:latin typeface="Times New Roman" panose="02020603050405020304" pitchFamily="18" charset="0"/>
                <a:cs typeface="Times New Roman" panose="02020603050405020304" pitchFamily="18" charset="0"/>
              </a:rPr>
              <a:t>（</a:t>
            </a:r>
            <a:r>
              <a:rPr lang="en-US" altLang="zh-CN" sz="20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Mohammad Sameer Khan </a:t>
            </a:r>
            <a:r>
              <a:rPr lang="zh-CN" altLang="en-US" sz="2000" b="1" dirty="0" smtClean="0">
                <a:solidFill>
                  <a:prstClr val="black"/>
                </a:solidFill>
                <a:latin typeface="Times New Roman" panose="02020603050405020304" pitchFamily="18" charset="0"/>
                <a:cs typeface="Times New Roman" panose="02020603050405020304" pitchFamily="18" charset="0"/>
              </a:rPr>
              <a:t>）</a:t>
            </a:r>
            <a:r>
              <a:rPr lang="zh-CN" altLang="en-US" sz="2000" b="1" dirty="0">
                <a:solidFill>
                  <a:prstClr val="black"/>
                </a:solidFill>
                <a:latin typeface="Times New Roman" panose="02020603050405020304" pitchFamily="18" charset="0"/>
                <a:cs typeface="Times New Roman" panose="02020603050405020304" pitchFamily="18" charset="0"/>
              </a:rPr>
              <a:t>撰写回寄销售合同</a:t>
            </a:r>
            <a:r>
              <a:rPr lang="zh-CN" altLang="en-US" sz="2000" b="1" dirty="0" smtClean="0">
                <a:solidFill>
                  <a:prstClr val="black"/>
                </a:solidFill>
                <a:latin typeface="Times New Roman" panose="02020603050405020304" pitchFamily="18" charset="0"/>
                <a:cs typeface="Times New Roman" panose="02020603050405020304" pitchFamily="18" charset="0"/>
              </a:rPr>
              <a:t>信函。</a:t>
            </a:r>
            <a:endParaRPr lang="en-US" altLang="zh-CN" sz="2000" b="1" dirty="0">
              <a:solidFill>
                <a:prstClr val="black"/>
              </a:solidFill>
              <a:latin typeface="Times New Roman" panose="02020603050405020304" pitchFamily="18" charset="0"/>
              <a:cs typeface="Times New Roman" panose="02020603050405020304" pitchFamily="18" charset="0"/>
            </a:endParaRPr>
          </a:p>
        </p:txBody>
      </p:sp>
      <p:grpSp>
        <p:nvGrpSpPr>
          <p:cNvPr id="11" name="组合 50"/>
          <p:cNvGrpSpPr>
            <a:grpSpLocks/>
          </p:cNvGrpSpPr>
          <p:nvPr/>
        </p:nvGrpSpPr>
        <p:grpSpPr bwMode="auto">
          <a:xfrm>
            <a:off x="258651" y="268522"/>
            <a:ext cx="603250" cy="552450"/>
            <a:chOff x="0" y="0"/>
            <a:chExt cx="737947" cy="676838"/>
          </a:xfrm>
        </p:grpSpPr>
        <p:sp>
          <p:nvSpPr>
            <p:cNvPr id="13"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4"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5"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6" name="标题 1"/>
          <p:cNvSpPr txBox="1">
            <a:spLocks noChangeArrowheads="1"/>
          </p:cNvSpPr>
          <p:nvPr/>
        </p:nvSpPr>
        <p:spPr>
          <a:xfrm>
            <a:off x="1141301" y="384344"/>
            <a:ext cx="4224338" cy="482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b="1" dirty="0" smtClean="0">
                <a:solidFill>
                  <a:prstClr val="black"/>
                </a:solidFill>
              </a:rPr>
              <a:t>任务描述</a:t>
            </a:r>
            <a:endParaRPr lang="zh-CN" altLang="zh-CN" sz="2400" b="1" dirty="0" smtClean="0">
              <a:solidFill>
                <a:prstClr val="black"/>
              </a:solidFill>
            </a:endParaRPr>
          </a:p>
        </p:txBody>
      </p:sp>
    </p:spTree>
    <p:extLst>
      <p:ext uri="{BB962C8B-B14F-4D97-AF65-F5344CB8AC3E}">
        <p14:creationId xmlns:p14="http://schemas.microsoft.com/office/powerpoint/2010/main" val="3928132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2800" y="2082744"/>
            <a:ext cx="5158384" cy="2554545"/>
          </a:xfrm>
          <a:prstGeom prst="rect">
            <a:avLst/>
          </a:prstGeom>
          <a:noFill/>
        </p:spPr>
        <p:txBody>
          <a:bodyPr wrap="square" rtlCol="0">
            <a:spAutoFit/>
          </a:bodyPr>
          <a:lstStyle/>
          <a:p>
            <a:pPr algn="ctr"/>
            <a:r>
              <a:rPr lang="zh-CN" altLang="en-US" sz="8000" dirty="0" smtClean="0">
                <a:solidFill>
                  <a:srgbClr val="00B0F0"/>
                </a:solidFill>
                <a:latin typeface="微软雅黑" panose="020B0503020204020204" pitchFamily="34" charset="-122"/>
                <a:ea typeface="微软雅黑" panose="020B0503020204020204" pitchFamily="34" charset="-122"/>
              </a:rPr>
              <a:t>拓展任务实施</a:t>
            </a:r>
            <a:endParaRPr lang="zh-CN" altLang="en-US" sz="80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79256101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40158" y="1228506"/>
            <a:ext cx="9839460" cy="5078313"/>
          </a:xfrm>
          <a:prstGeom prst="rect">
            <a:avLst/>
          </a:prstGeom>
          <a:noFill/>
          <a:ln>
            <a:solidFill>
              <a:schemeClr val="accent1"/>
            </a:solidFill>
          </a:ln>
        </p:spPr>
        <p:txBody>
          <a:bodyPr wrap="square" rtlCol="0">
            <a:spAutoFit/>
          </a:bodyPr>
          <a:lstStyle/>
          <a:p>
            <a:r>
              <a:rPr lang="en-US" altLang="zh-CN" dirty="0" smtClean="0">
                <a:solidFill>
                  <a:prstClr val="black"/>
                </a:solidFill>
                <a:latin typeface="Times New Roman" panose="02020603050405020304" pitchFamily="18" charset="0"/>
                <a:cs typeface="Times New Roman" panose="02020603050405020304" pitchFamily="18" charset="0"/>
              </a:rPr>
              <a:t>From</a:t>
            </a:r>
            <a:r>
              <a:rPr lang="en-US" altLang="zh-CN" dirty="0">
                <a:solidFill>
                  <a:prstClr val="black"/>
                </a:solidFill>
                <a:latin typeface="Times New Roman" panose="02020603050405020304" pitchFamily="18" charset="0"/>
                <a:cs typeface="Times New Roman" panose="02020603050405020304" pitchFamily="18" charset="0"/>
              </a:rPr>
              <a:t>: </a:t>
            </a:r>
            <a:r>
              <a:rPr lang="en-US" altLang="zh-CN" dirty="0" smtClean="0">
                <a:solidFill>
                  <a:prstClr val="black"/>
                </a:solidFill>
                <a:latin typeface="Times New Roman" panose="02020603050405020304" pitchFamily="18" charset="0"/>
                <a:cs typeface="Times New Roman" panose="02020603050405020304" pitchFamily="18" charset="0"/>
              </a:rPr>
              <a:t>baja@hotmail.com</a:t>
            </a:r>
            <a:endParaRPr lang="en-US" altLang="zh-CN" dirty="0">
              <a:solidFill>
                <a:prstClr val="black"/>
              </a:solidFill>
              <a:latin typeface="Times New Roman" panose="02020603050405020304" pitchFamily="18" charset="0"/>
              <a:cs typeface="Times New Roman" panose="02020603050405020304" pitchFamily="18" charset="0"/>
            </a:endParaRPr>
          </a:p>
          <a:p>
            <a:r>
              <a:rPr lang="en-US" altLang="zh-CN" dirty="0">
                <a:solidFill>
                  <a:prstClr val="black"/>
                </a:solidFill>
                <a:latin typeface="Times New Roman" panose="02020603050405020304" pitchFamily="18" charset="0"/>
                <a:cs typeface="Times New Roman" panose="02020603050405020304" pitchFamily="18" charset="0"/>
              </a:rPr>
              <a:t>To: </a:t>
            </a:r>
            <a:r>
              <a:rPr lang="en-US" altLang="zh-CN" dirty="0" smtClean="0">
                <a:solidFill>
                  <a:prstClr val="black"/>
                </a:solidFill>
                <a:latin typeface="Times New Roman" panose="02020603050405020304" pitchFamily="18" charset="0"/>
                <a:cs typeface="Times New Roman" panose="02020603050405020304" pitchFamily="18" charset="0"/>
              </a:rPr>
              <a:t>lp@rzgn.net</a:t>
            </a:r>
            <a:endParaRPr lang="en-US" altLang="zh-CN" dirty="0">
              <a:solidFill>
                <a:prstClr val="black"/>
              </a:solidFill>
              <a:latin typeface="Times New Roman" panose="02020603050405020304" pitchFamily="18" charset="0"/>
              <a:cs typeface="Times New Roman" panose="02020603050405020304" pitchFamily="18" charset="0"/>
            </a:endParaRPr>
          </a:p>
          <a:p>
            <a:endParaRPr lang="en-US" altLang="zh-CN" dirty="0" smtClean="0">
              <a:solidFill>
                <a:prstClr val="black"/>
              </a:solidFill>
              <a:latin typeface="Times New Roman" panose="02020603050405020304" pitchFamily="18" charset="0"/>
              <a:cs typeface="Times New Roman" panose="02020603050405020304" pitchFamily="18" charset="0"/>
            </a:endParaRPr>
          </a:p>
          <a:p>
            <a:r>
              <a:rPr lang="en-US" altLang="zh-CN" dirty="0" smtClean="0">
                <a:solidFill>
                  <a:prstClr val="black"/>
                </a:solidFill>
                <a:latin typeface="Times New Roman" panose="02020603050405020304" pitchFamily="18" charset="0"/>
                <a:cs typeface="Times New Roman" panose="02020603050405020304" pitchFamily="18" charset="0"/>
              </a:rPr>
              <a:t>Dear Miss Lu,</a:t>
            </a:r>
          </a:p>
          <a:p>
            <a:r>
              <a:rPr lang="en-US" altLang="zh-CN" dirty="0" smtClean="0">
                <a:solidFill>
                  <a:prstClr val="black"/>
                </a:solidFill>
                <a:latin typeface="Times New Roman" panose="02020603050405020304" pitchFamily="18" charset="0"/>
                <a:cs typeface="Times New Roman" panose="02020603050405020304" pitchFamily="18" charset="0"/>
              </a:rPr>
              <a:t>    Re: Sunflower seeks 14cm and up</a:t>
            </a:r>
          </a:p>
          <a:p>
            <a:endParaRPr lang="en-US" altLang="zh-CN" dirty="0" smtClean="0">
              <a:solidFill>
                <a:prstClr val="black"/>
              </a:solidFill>
              <a:latin typeface="Times New Roman" panose="02020603050405020304" pitchFamily="18" charset="0"/>
              <a:cs typeface="Times New Roman" panose="02020603050405020304" pitchFamily="18" charset="0"/>
            </a:endParaRPr>
          </a:p>
          <a:p>
            <a:r>
              <a:rPr lang="en-US" altLang="zh-CN" dirty="0" smtClean="0">
                <a:solidFill>
                  <a:prstClr val="black"/>
                </a:solidFill>
                <a:latin typeface="Times New Roman" panose="02020603050405020304" pitchFamily="18" charset="0"/>
                <a:cs typeface="Times New Roman" panose="02020603050405020304" pitchFamily="18" charset="0"/>
              </a:rPr>
              <a:t>    Thank you for your e-mail of XXXX. We confirm your offer as follows:</a:t>
            </a:r>
          </a:p>
          <a:p>
            <a:r>
              <a:rPr lang="en-US" altLang="zh-CN" dirty="0">
                <a:solidFill>
                  <a:prstClr val="black"/>
                </a:solidFill>
                <a:latin typeface="Times New Roman" panose="02020603050405020304" pitchFamily="18" charset="0"/>
                <a:cs typeface="Times New Roman" panose="02020603050405020304" pitchFamily="18" charset="0"/>
              </a:rPr>
              <a:t>     Commodity: </a:t>
            </a:r>
            <a:r>
              <a:rPr lang="en-US" altLang="zh-CN" dirty="0" smtClean="0">
                <a:solidFill>
                  <a:prstClr val="black"/>
                </a:solidFill>
                <a:latin typeface="Times New Roman" panose="02020603050405020304" pitchFamily="18" charset="0"/>
                <a:cs typeface="Times New Roman" panose="02020603050405020304" pitchFamily="18" charset="0"/>
              </a:rPr>
              <a:t>SUN FLOWER SEEDS</a:t>
            </a:r>
            <a:endParaRPr lang="en-US" altLang="zh-CN" dirty="0">
              <a:solidFill>
                <a:prstClr val="black"/>
              </a:solidFill>
              <a:latin typeface="Times New Roman" panose="02020603050405020304" pitchFamily="18" charset="0"/>
              <a:cs typeface="Times New Roman" panose="02020603050405020304" pitchFamily="18" charset="0"/>
            </a:endParaRPr>
          </a:p>
          <a:p>
            <a:r>
              <a:rPr lang="en-US" altLang="zh-CN" dirty="0">
                <a:solidFill>
                  <a:prstClr val="black"/>
                </a:solidFill>
                <a:latin typeface="Times New Roman" panose="02020603050405020304" pitchFamily="18" charset="0"/>
                <a:cs typeface="Times New Roman" panose="02020603050405020304" pitchFamily="18" charset="0"/>
              </a:rPr>
              <a:t>    Quantity: </a:t>
            </a:r>
            <a:r>
              <a:rPr lang="en-US" altLang="zh-CN" dirty="0" smtClean="0">
                <a:solidFill>
                  <a:prstClr val="black"/>
                </a:solidFill>
                <a:latin typeface="Times New Roman" panose="02020603050405020304" pitchFamily="18" charset="0"/>
                <a:cs typeface="Times New Roman" panose="02020603050405020304" pitchFamily="18" charset="0"/>
              </a:rPr>
              <a:t>45MT/2X40’HQ</a:t>
            </a:r>
            <a:endParaRPr lang="en-US" altLang="zh-CN" dirty="0">
              <a:solidFill>
                <a:prstClr val="black"/>
              </a:solidFill>
              <a:latin typeface="Times New Roman" panose="02020603050405020304" pitchFamily="18" charset="0"/>
              <a:cs typeface="Times New Roman" panose="02020603050405020304" pitchFamily="18" charset="0"/>
            </a:endParaRPr>
          </a:p>
          <a:p>
            <a:r>
              <a:rPr lang="en-US" altLang="zh-CN" dirty="0">
                <a:solidFill>
                  <a:prstClr val="black"/>
                </a:solidFill>
                <a:latin typeface="Times New Roman" panose="02020603050405020304" pitchFamily="18" charset="0"/>
                <a:cs typeface="Times New Roman" panose="02020603050405020304" pitchFamily="18" charset="0"/>
              </a:rPr>
              <a:t>    Packing: packed in </a:t>
            </a:r>
            <a:r>
              <a:rPr lang="en-US" altLang="zh-CN" dirty="0" smtClean="0">
                <a:solidFill>
                  <a:prstClr val="black"/>
                </a:solidFill>
                <a:latin typeface="Times New Roman" panose="02020603050405020304" pitchFamily="18" charset="0"/>
                <a:cs typeface="Times New Roman" panose="02020603050405020304" pitchFamily="18" charset="0"/>
              </a:rPr>
              <a:t>25 </a:t>
            </a:r>
            <a:r>
              <a:rPr lang="en-US" altLang="zh-CN" dirty="0">
                <a:solidFill>
                  <a:prstClr val="black"/>
                </a:solidFill>
                <a:latin typeface="Times New Roman" panose="02020603050405020304" pitchFamily="18" charset="0"/>
                <a:cs typeface="Times New Roman" panose="02020603050405020304" pitchFamily="18" charset="0"/>
              </a:rPr>
              <a:t>kg PP woven bags </a:t>
            </a:r>
          </a:p>
          <a:p>
            <a:r>
              <a:rPr lang="en-US" altLang="zh-CN" dirty="0">
                <a:solidFill>
                  <a:prstClr val="black"/>
                </a:solidFill>
                <a:latin typeface="Times New Roman" panose="02020603050405020304" pitchFamily="18" charset="0"/>
                <a:cs typeface="Times New Roman" panose="02020603050405020304" pitchFamily="18" charset="0"/>
              </a:rPr>
              <a:t>    Price:  </a:t>
            </a:r>
            <a:r>
              <a:rPr lang="en-US" altLang="zh-CN" dirty="0" smtClean="0">
                <a:solidFill>
                  <a:prstClr val="black"/>
                </a:solidFill>
                <a:latin typeface="Times New Roman" panose="02020603050405020304" pitchFamily="18" charset="0"/>
                <a:cs typeface="Times New Roman" panose="02020603050405020304" pitchFamily="18" charset="0"/>
              </a:rPr>
              <a:t>USD1360/MT CIF JEDDAH</a:t>
            </a:r>
            <a:endParaRPr lang="en-US" altLang="zh-CN" dirty="0">
              <a:solidFill>
                <a:prstClr val="black"/>
              </a:solidFill>
              <a:latin typeface="Times New Roman" panose="02020603050405020304" pitchFamily="18" charset="0"/>
              <a:cs typeface="Times New Roman" panose="02020603050405020304" pitchFamily="18" charset="0"/>
            </a:endParaRPr>
          </a:p>
          <a:p>
            <a:r>
              <a:rPr lang="en-US" altLang="zh-CN" dirty="0">
                <a:solidFill>
                  <a:prstClr val="black"/>
                </a:solidFill>
                <a:latin typeface="Times New Roman" panose="02020603050405020304" pitchFamily="18" charset="0"/>
                <a:cs typeface="Times New Roman" panose="02020603050405020304" pitchFamily="18" charset="0"/>
              </a:rPr>
              <a:t>  Shipment: to be effected within 60 days after receipt of the relevant L/C</a:t>
            </a:r>
          </a:p>
          <a:p>
            <a:r>
              <a:rPr lang="en-US" altLang="zh-CN" dirty="0">
                <a:solidFill>
                  <a:prstClr val="black"/>
                </a:solidFill>
                <a:latin typeface="Times New Roman" panose="02020603050405020304" pitchFamily="18" charset="0"/>
                <a:cs typeface="Times New Roman" panose="02020603050405020304" pitchFamily="18" charset="0"/>
              </a:rPr>
              <a:t>    Payment: by sight L/C</a:t>
            </a:r>
          </a:p>
          <a:p>
            <a:r>
              <a:rPr lang="en-US" altLang="zh-CN" dirty="0">
                <a:solidFill>
                  <a:prstClr val="black"/>
                </a:solidFill>
                <a:latin typeface="Times New Roman" panose="02020603050405020304" pitchFamily="18" charset="0"/>
                <a:cs typeface="Times New Roman" panose="02020603050405020304" pitchFamily="18" charset="0"/>
              </a:rPr>
              <a:t>    Insurance: for 110% invoice value covering all risks and war risk.</a:t>
            </a:r>
          </a:p>
          <a:p>
            <a:r>
              <a:rPr lang="en-US" altLang="zh-CN" dirty="0" smtClean="0">
                <a:solidFill>
                  <a:prstClr val="black"/>
                </a:solidFill>
                <a:latin typeface="Times New Roman" panose="02020603050405020304" pitchFamily="18" charset="0"/>
                <a:cs typeface="Times New Roman" panose="02020603050405020304" pitchFamily="18" charset="0"/>
              </a:rPr>
              <a:t>    Please  send your Contract for our countersigning. Hope that this is a good beginning for our future cooperation.</a:t>
            </a:r>
          </a:p>
          <a:p>
            <a:r>
              <a:rPr lang="en-US" altLang="zh-CN" dirty="0" smtClean="0">
                <a:solidFill>
                  <a:prstClr val="black"/>
                </a:solidFill>
                <a:latin typeface="Times New Roman" panose="02020603050405020304" pitchFamily="18" charset="0"/>
                <a:cs typeface="Times New Roman" panose="02020603050405020304" pitchFamily="18" charset="0"/>
              </a:rPr>
              <a:t>    </a:t>
            </a:r>
          </a:p>
          <a:p>
            <a:r>
              <a:rPr lang="en-US" altLang="zh-CN" dirty="0" smtClean="0">
                <a:solidFill>
                  <a:prstClr val="black"/>
                </a:solidFill>
                <a:latin typeface="Times New Roman" panose="02020603050405020304" pitchFamily="18" charset="0"/>
                <a:cs typeface="Times New Roman" panose="02020603050405020304" pitchFamily="18" charset="0"/>
              </a:rPr>
              <a:t>Best regards,</a:t>
            </a:r>
          </a:p>
        </p:txBody>
      </p:sp>
      <p:sp>
        <p:nvSpPr>
          <p:cNvPr id="5" name="文本框 4"/>
          <p:cNvSpPr txBox="1"/>
          <p:nvPr/>
        </p:nvSpPr>
        <p:spPr>
          <a:xfrm>
            <a:off x="631065" y="698508"/>
            <a:ext cx="4520484" cy="430887"/>
          </a:xfrm>
          <a:prstGeom prst="rect">
            <a:avLst/>
          </a:prstGeom>
          <a:noFill/>
        </p:spPr>
        <p:txBody>
          <a:bodyPr wrap="square" rtlCol="0">
            <a:spAutoFit/>
          </a:bodyPr>
          <a:lstStyle/>
          <a:p>
            <a:r>
              <a:rPr lang="en-US" altLang="zh-CN" sz="2200" b="1" dirty="0">
                <a:solidFill>
                  <a:prstClr val="black"/>
                </a:solidFill>
                <a:latin typeface="Times New Roman" panose="02020603050405020304" pitchFamily="18" charset="0"/>
                <a:cs typeface="Times New Roman" panose="02020603050405020304" pitchFamily="18" charset="0"/>
              </a:rPr>
              <a:t>Mohammad Sameer Khan</a:t>
            </a:r>
            <a:r>
              <a:rPr lang="zh-CN" altLang="en-US" sz="2200" b="1" dirty="0" smtClean="0">
                <a:solidFill>
                  <a:prstClr val="black"/>
                </a:solidFill>
                <a:latin typeface="Times New Roman" panose="02020603050405020304" pitchFamily="18" charset="0"/>
                <a:cs typeface="Times New Roman" panose="02020603050405020304" pitchFamily="18" charset="0"/>
              </a:rPr>
              <a:t>去函接受</a:t>
            </a:r>
            <a:endParaRPr lang="zh-CN" altLang="en-US" sz="2200" b="1" dirty="0">
              <a:solidFill>
                <a:prstClr val="black"/>
              </a:solidFill>
              <a:latin typeface="Times New Roman" panose="02020603050405020304" pitchFamily="18" charset="0"/>
              <a:cs typeface="Times New Roman" panose="02020603050405020304" pitchFamily="18" charset="0"/>
            </a:endParaRPr>
          </a:p>
        </p:txBody>
      </p:sp>
      <p:sp>
        <p:nvSpPr>
          <p:cNvPr id="7" name="矩形 6"/>
          <p:cNvSpPr/>
          <p:nvPr/>
        </p:nvSpPr>
        <p:spPr>
          <a:xfrm>
            <a:off x="253285" y="103812"/>
            <a:ext cx="6096000" cy="553998"/>
          </a:xfrm>
          <a:prstGeom prst="rect">
            <a:avLst/>
          </a:prstGeom>
        </p:spPr>
        <p:txBody>
          <a:bodyPr>
            <a:spAutoFit/>
          </a:bodyPr>
          <a:lstStyle/>
          <a:p>
            <a:pPr marL="285750" indent="-285750">
              <a:lnSpc>
                <a:spcPct val="150000"/>
              </a:lnSpc>
              <a:buFont typeface="Wingdings" panose="05000000000000000000" pitchFamily="2" charset="2"/>
              <a:buChar char="l"/>
            </a:pPr>
            <a:r>
              <a:rPr lang="zh-CN" altLang="en-US" sz="2000" b="1" dirty="0">
                <a:solidFill>
                  <a:prstClr val="black"/>
                </a:solidFill>
                <a:latin typeface="Times New Roman" panose="02020603050405020304" pitchFamily="18" charset="0"/>
                <a:cs typeface="Times New Roman" panose="02020603050405020304" pitchFamily="18" charset="0"/>
              </a:rPr>
              <a:t>任务：作为进口</a:t>
            </a:r>
            <a:r>
              <a:rPr lang="zh-CN" altLang="en-US" sz="2000" b="1" dirty="0" smtClean="0">
                <a:solidFill>
                  <a:prstClr val="black"/>
                </a:solidFill>
                <a:latin typeface="Times New Roman" panose="02020603050405020304" pitchFamily="18" charset="0"/>
                <a:cs typeface="Times New Roman" panose="02020603050405020304" pitchFamily="18" charset="0"/>
              </a:rPr>
              <a:t>方撰写</a:t>
            </a:r>
            <a:r>
              <a:rPr lang="zh-CN" altLang="en-US" sz="2000" b="1" dirty="0">
                <a:solidFill>
                  <a:prstClr val="black"/>
                </a:solidFill>
                <a:latin typeface="Times New Roman" panose="02020603050405020304" pitchFamily="18" charset="0"/>
                <a:cs typeface="Times New Roman" panose="02020603050405020304" pitchFamily="18" charset="0"/>
              </a:rPr>
              <a:t>接受</a:t>
            </a:r>
            <a:r>
              <a:rPr lang="zh-CN" altLang="en-US" sz="2000" b="1" dirty="0" smtClean="0">
                <a:solidFill>
                  <a:prstClr val="black"/>
                </a:solidFill>
                <a:latin typeface="Times New Roman" panose="02020603050405020304" pitchFamily="18" charset="0"/>
                <a:cs typeface="Times New Roman" panose="02020603050405020304" pitchFamily="18" charset="0"/>
              </a:rPr>
              <a:t>信函</a:t>
            </a:r>
            <a:endParaRPr lang="zh-CN" altLang="en-US"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607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AutoShape 18"/>
          <p:cNvSpPr>
            <a:spLocks noChangeArrowheads="1"/>
          </p:cNvSpPr>
          <p:nvPr/>
        </p:nvSpPr>
        <p:spPr bwMode="auto">
          <a:xfrm>
            <a:off x="959448" y="885991"/>
            <a:ext cx="9378433" cy="5343759"/>
          </a:xfrm>
          <a:prstGeom prst="roundRect">
            <a:avLst>
              <a:gd name="adj" fmla="val 4690"/>
            </a:avLst>
          </a:prstGeom>
          <a:noFill/>
          <a:ln w="34925">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dirty="0">
              <a:solidFill>
                <a:prstClr val="black"/>
              </a:solidFill>
            </a:endParaRPr>
          </a:p>
        </p:txBody>
      </p: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875" y="407280"/>
            <a:ext cx="3464687" cy="5541156"/>
          </a:xfrm>
          <a:prstGeom prst="rect">
            <a:avLst/>
          </a:prstGeom>
        </p:spPr>
      </p:pic>
      <p:sp>
        <p:nvSpPr>
          <p:cNvPr id="4" name="文本框 3"/>
          <p:cNvSpPr txBox="1"/>
          <p:nvPr/>
        </p:nvSpPr>
        <p:spPr>
          <a:xfrm>
            <a:off x="4958366" y="2232913"/>
            <a:ext cx="3361386" cy="430887"/>
          </a:xfrm>
          <a:prstGeom prst="rect">
            <a:avLst/>
          </a:prstGeom>
          <a:noFill/>
        </p:spPr>
        <p:txBody>
          <a:bodyPr wrap="square" rtlCol="0">
            <a:spAutoFit/>
          </a:bodyPr>
          <a:lstStyle/>
          <a:p>
            <a:r>
              <a:rPr lang="zh-CN" altLang="en-US" sz="2200" dirty="0" smtClean="0">
                <a:solidFill>
                  <a:prstClr val="black"/>
                </a:solidFill>
              </a:rPr>
              <a:t>鲁平草拟对外贸易合同</a:t>
            </a:r>
            <a:endParaRPr lang="zh-CN" altLang="en-US" sz="2200" dirty="0">
              <a:solidFill>
                <a:prstClr val="black"/>
              </a:solidFill>
            </a:endParaRPr>
          </a:p>
        </p:txBody>
      </p:sp>
      <p:sp>
        <p:nvSpPr>
          <p:cNvPr id="2" name="矩形 1"/>
          <p:cNvSpPr/>
          <p:nvPr/>
        </p:nvSpPr>
        <p:spPr>
          <a:xfrm>
            <a:off x="3331335" y="885991"/>
            <a:ext cx="6096000" cy="535916"/>
          </a:xfrm>
          <a:prstGeom prst="rect">
            <a:avLst/>
          </a:prstGeom>
        </p:spPr>
        <p:txBody>
          <a:bodyPr>
            <a:spAutoFit/>
          </a:bodyPr>
          <a:lstStyle/>
          <a:p>
            <a:pPr marL="285750" indent="-285750">
              <a:lnSpc>
                <a:spcPct val="150000"/>
              </a:lnSpc>
              <a:buFont typeface="Wingdings" panose="05000000000000000000" pitchFamily="2" charset="2"/>
              <a:buChar char="l"/>
            </a:pPr>
            <a:r>
              <a:rPr lang="zh-CN" altLang="en-US" sz="2200" b="1" dirty="0" smtClean="0">
                <a:solidFill>
                  <a:prstClr val="black"/>
                </a:solidFill>
                <a:latin typeface="Times New Roman" panose="02020603050405020304" pitchFamily="18" charset="0"/>
                <a:cs typeface="Times New Roman" panose="02020603050405020304" pitchFamily="18" charset="0"/>
              </a:rPr>
              <a:t>任务</a:t>
            </a:r>
            <a:r>
              <a:rPr lang="zh-CN" altLang="en-US" sz="2200" b="1" dirty="0">
                <a:solidFill>
                  <a:prstClr val="black"/>
                </a:solidFill>
                <a:latin typeface="Times New Roman" panose="02020603050405020304" pitchFamily="18" charset="0"/>
                <a:cs typeface="Times New Roman" panose="02020603050405020304" pitchFamily="18" charset="0"/>
              </a:rPr>
              <a:t>：鲁平起草合同（起草空白合同）</a:t>
            </a:r>
            <a:endParaRPr lang="en-US" altLang="zh-CN" sz="22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55027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AutoShape 18"/>
          <p:cNvSpPr>
            <a:spLocks noChangeArrowheads="1"/>
          </p:cNvSpPr>
          <p:nvPr/>
        </p:nvSpPr>
        <p:spPr bwMode="auto">
          <a:xfrm>
            <a:off x="959448" y="885991"/>
            <a:ext cx="9378433" cy="5343759"/>
          </a:xfrm>
          <a:prstGeom prst="roundRect">
            <a:avLst>
              <a:gd name="adj" fmla="val 4690"/>
            </a:avLst>
          </a:prstGeom>
          <a:noFill/>
          <a:ln w="34925">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dirty="0">
              <a:solidFill>
                <a:prstClr val="black"/>
              </a:solidFill>
            </a:endParaRPr>
          </a:p>
        </p:txBody>
      </p:sp>
      <p:pic>
        <p:nvPicPr>
          <p:cNvPr id="21" name="图片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875" y="407280"/>
            <a:ext cx="3464687" cy="5541156"/>
          </a:xfrm>
          <a:prstGeom prst="rect">
            <a:avLst/>
          </a:prstGeom>
        </p:spPr>
      </p:pic>
      <p:sp>
        <p:nvSpPr>
          <p:cNvPr id="4" name="文本框 3"/>
          <p:cNvSpPr txBox="1"/>
          <p:nvPr/>
        </p:nvSpPr>
        <p:spPr>
          <a:xfrm>
            <a:off x="4207538" y="1520769"/>
            <a:ext cx="6130343" cy="4093428"/>
          </a:xfrm>
          <a:prstGeom prst="rect">
            <a:avLst/>
          </a:prstGeom>
          <a:noFill/>
        </p:spPr>
        <p:txBody>
          <a:bodyPr wrap="square" rtlCol="0">
            <a:spAutoFit/>
          </a:bodyPr>
          <a:lstStyle/>
          <a:p>
            <a:r>
              <a:rPr lang="en-US" altLang="zh-CN" sz="2000" dirty="0" smtClean="0">
                <a:solidFill>
                  <a:prstClr val="black"/>
                </a:solidFill>
                <a:latin typeface="Times New Roman" panose="02020603050405020304" pitchFamily="18" charset="0"/>
                <a:cs typeface="Times New Roman" panose="02020603050405020304" pitchFamily="18" charset="0"/>
              </a:rPr>
              <a:t>Dear Mr. Khan,</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Re: Sunflower seeds</a:t>
            </a:r>
            <a:endParaRPr lang="en-US" altLang="zh-CN" sz="2000" dirty="0">
              <a:solidFill>
                <a:prstClr val="black"/>
              </a:solidFill>
              <a:latin typeface="Times New Roman" panose="02020603050405020304" pitchFamily="18" charset="0"/>
              <a:cs typeface="Times New Roman" panose="02020603050405020304" pitchFamily="18" charset="0"/>
            </a:endParaRP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We have receive your email of May 13 and thanks for your accepting our offer. Enclosed is our E-Sales Contract </a:t>
            </a:r>
            <a:r>
              <a:rPr lang="en-US" altLang="zh-CN" sz="2000" dirty="0">
                <a:solidFill>
                  <a:prstClr val="black"/>
                </a:solidFill>
                <a:latin typeface="Times New Roman" panose="02020603050405020304" pitchFamily="18" charset="0"/>
                <a:cs typeface="Times New Roman" panose="02020603050405020304" pitchFamily="18" charset="0"/>
              </a:rPr>
              <a:t>No. </a:t>
            </a:r>
            <a:r>
              <a:rPr lang="en-US" altLang="zh-CN" sz="2000" dirty="0" smtClean="0">
                <a:solidFill>
                  <a:prstClr val="black"/>
                </a:solidFill>
                <a:latin typeface="Times New Roman" panose="02020603050405020304" pitchFamily="18" charset="0"/>
                <a:cs typeface="Times New Roman" panose="02020603050405020304" pitchFamily="18" charset="0"/>
              </a:rPr>
              <a:t>G021-2015. Please send it back with your signature, and instruct your bank to issue the L/C as early as possible so that we may process with the goods immediately. </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Best regards,</a:t>
            </a:r>
          </a:p>
          <a:p>
            <a:r>
              <a:rPr lang="en-US" altLang="zh-CN" sz="2000" dirty="0" err="1" smtClean="0">
                <a:solidFill>
                  <a:prstClr val="black"/>
                </a:solidFill>
                <a:latin typeface="Times New Roman" panose="02020603050405020304" pitchFamily="18" charset="0"/>
                <a:cs typeface="Times New Roman" panose="02020603050405020304" pitchFamily="18" charset="0"/>
              </a:rPr>
              <a:t>Luping</a:t>
            </a:r>
            <a:endParaRPr lang="zh-CN" altLang="en-US" sz="2000" dirty="0">
              <a:solidFill>
                <a:prstClr val="black"/>
              </a:solidFill>
              <a:latin typeface="Times New Roman" panose="02020603050405020304" pitchFamily="18" charset="0"/>
              <a:cs typeface="Times New Roman" panose="02020603050405020304" pitchFamily="18" charset="0"/>
            </a:endParaRPr>
          </a:p>
        </p:txBody>
      </p:sp>
      <p:sp>
        <p:nvSpPr>
          <p:cNvPr id="2" name="矩形 1"/>
          <p:cNvSpPr/>
          <p:nvPr/>
        </p:nvSpPr>
        <p:spPr>
          <a:xfrm>
            <a:off x="3331335" y="885991"/>
            <a:ext cx="6096000" cy="553998"/>
          </a:xfrm>
          <a:prstGeom prst="rect">
            <a:avLst/>
          </a:prstGeom>
        </p:spPr>
        <p:txBody>
          <a:bodyPr>
            <a:spAutoFit/>
          </a:bodyPr>
          <a:lstStyle/>
          <a:p>
            <a:pPr marL="285750" indent="-285750">
              <a:lnSpc>
                <a:spcPct val="150000"/>
              </a:lnSpc>
              <a:buFont typeface="Wingdings" panose="05000000000000000000" pitchFamily="2" charset="2"/>
              <a:buChar char="l"/>
            </a:pPr>
            <a:r>
              <a:rPr lang="zh-CN" altLang="en-US" sz="2000" b="1" dirty="0" smtClean="0">
                <a:solidFill>
                  <a:prstClr val="black"/>
                </a:solidFill>
                <a:latin typeface="Times New Roman" panose="02020603050405020304" pitchFamily="18" charset="0"/>
                <a:cs typeface="Times New Roman" panose="02020603050405020304" pitchFamily="18" charset="0"/>
              </a:rPr>
              <a:t>任务</a:t>
            </a:r>
            <a:r>
              <a:rPr lang="zh-CN" altLang="en-US" sz="2000" b="1" dirty="0">
                <a:solidFill>
                  <a:prstClr val="black"/>
                </a:solidFill>
                <a:latin typeface="Times New Roman" panose="02020603050405020304" pitchFamily="18" charset="0"/>
                <a:cs typeface="Times New Roman" panose="02020603050405020304" pitchFamily="18" charset="0"/>
              </a:rPr>
              <a:t>：</a:t>
            </a:r>
            <a:r>
              <a:rPr lang="zh-CN" altLang="en-US" sz="2000" b="1" dirty="0" smtClean="0">
                <a:solidFill>
                  <a:prstClr val="black"/>
                </a:solidFill>
                <a:latin typeface="Times New Roman" panose="02020603050405020304" pitchFamily="18" charset="0"/>
                <a:cs typeface="Times New Roman" panose="02020603050405020304" pitchFamily="18" charset="0"/>
              </a:rPr>
              <a:t>鲁平撰写寄送销售合同信函</a:t>
            </a:r>
            <a:endParaRPr lang="en-US" altLang="zh-CN"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037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27279" y="1756540"/>
            <a:ext cx="9530366" cy="3477875"/>
          </a:xfrm>
          <a:prstGeom prst="rect">
            <a:avLst/>
          </a:prstGeom>
          <a:noFill/>
          <a:ln>
            <a:solidFill>
              <a:schemeClr val="accent1"/>
            </a:solidFill>
          </a:ln>
        </p:spPr>
        <p:txBody>
          <a:bodyPr wrap="square" rtlCol="0">
            <a:spAutoFit/>
          </a:bodyPr>
          <a:lstStyle/>
          <a:p>
            <a:r>
              <a:rPr lang="en-US" altLang="zh-CN" sz="2000" dirty="0" smtClean="0">
                <a:solidFill>
                  <a:prstClr val="black"/>
                </a:solidFill>
                <a:latin typeface="Times New Roman" panose="02020603050405020304" pitchFamily="18" charset="0"/>
                <a:cs typeface="Times New Roman" panose="02020603050405020304" pitchFamily="18" charset="0"/>
              </a:rPr>
              <a:t>Dear Miss Lu ping,</a:t>
            </a:r>
          </a:p>
          <a:p>
            <a:endParaRPr lang="en-US" altLang="zh-CN" sz="2000" dirty="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Re: Sunflower seeds</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Please find the attached countersigned Sales Contract </a:t>
            </a:r>
            <a:r>
              <a:rPr lang="en-US" altLang="zh-CN" sz="2000" dirty="0">
                <a:solidFill>
                  <a:prstClr val="black"/>
                </a:solidFill>
                <a:latin typeface="Times New Roman" panose="02020603050405020304" pitchFamily="18" charset="0"/>
                <a:cs typeface="Times New Roman" panose="02020603050405020304" pitchFamily="18" charset="0"/>
              </a:rPr>
              <a:t>No. </a:t>
            </a:r>
            <a:r>
              <a:rPr lang="en-US" altLang="zh-CN" sz="2000" dirty="0" smtClean="0">
                <a:solidFill>
                  <a:prstClr val="black"/>
                </a:solidFill>
                <a:latin typeface="Times New Roman" panose="02020603050405020304" pitchFamily="18" charset="0"/>
                <a:cs typeface="Times New Roman" panose="02020603050405020304" pitchFamily="18" charset="0"/>
              </a:rPr>
              <a:t>G021-2015. </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The relative L/C has been established in your </a:t>
            </a:r>
            <a:r>
              <a:rPr lang="en-US" altLang="zh-CN" sz="2000" dirty="0" err="1" smtClean="0">
                <a:solidFill>
                  <a:prstClr val="black"/>
                </a:solidFill>
                <a:latin typeface="Times New Roman" panose="02020603050405020304" pitchFamily="18" charset="0"/>
                <a:cs typeface="Times New Roman" panose="02020603050405020304" pitchFamily="18" charset="0"/>
              </a:rPr>
              <a:t>favour</a:t>
            </a:r>
            <a:r>
              <a:rPr lang="en-US" altLang="zh-CN" sz="2000" dirty="0" smtClean="0">
                <a:solidFill>
                  <a:prstClr val="black"/>
                </a:solidFill>
                <a:latin typeface="Times New Roman" panose="02020603050405020304" pitchFamily="18" charset="0"/>
                <a:cs typeface="Times New Roman" panose="02020603050405020304" pitchFamily="18" charset="0"/>
              </a:rPr>
              <a:t>. It will reach you in due course. </a:t>
            </a:r>
          </a:p>
          <a:p>
            <a:endParaRPr lang="en-US" altLang="zh-CN" sz="2000" dirty="0" smtClean="0">
              <a:solidFill>
                <a:prstClr val="black"/>
              </a:solidFill>
              <a:latin typeface="Times New Roman" panose="02020603050405020304" pitchFamily="18" charset="0"/>
              <a:cs typeface="Times New Roman" panose="02020603050405020304" pitchFamily="18" charset="0"/>
            </a:endParaRPr>
          </a:p>
          <a:p>
            <a:r>
              <a:rPr lang="en-US" altLang="zh-CN" sz="2000" dirty="0" smtClean="0">
                <a:solidFill>
                  <a:prstClr val="black"/>
                </a:solidFill>
                <a:latin typeface="Times New Roman" panose="02020603050405020304" pitchFamily="18" charset="0"/>
                <a:cs typeface="Times New Roman" panose="02020603050405020304" pitchFamily="18" charset="0"/>
              </a:rPr>
              <a:t>We hope the conclusion of this transaction will lead to more business in future.</a:t>
            </a:r>
          </a:p>
          <a:p>
            <a:r>
              <a:rPr lang="en-US" altLang="zh-CN" sz="2000" dirty="0" smtClean="0">
                <a:solidFill>
                  <a:prstClr val="black"/>
                </a:solidFill>
                <a:latin typeface="Times New Roman" panose="02020603050405020304" pitchFamily="18" charset="0"/>
                <a:cs typeface="Times New Roman" panose="02020603050405020304" pitchFamily="18" charset="0"/>
              </a:rPr>
              <a:t>    </a:t>
            </a:r>
          </a:p>
          <a:p>
            <a:r>
              <a:rPr lang="en-US" altLang="zh-CN" sz="2000" dirty="0" smtClean="0">
                <a:solidFill>
                  <a:prstClr val="black"/>
                </a:solidFill>
                <a:latin typeface="Times New Roman" panose="02020603050405020304" pitchFamily="18" charset="0"/>
                <a:cs typeface="Times New Roman" panose="02020603050405020304" pitchFamily="18" charset="0"/>
              </a:rPr>
              <a:t>Best regards,</a:t>
            </a:r>
          </a:p>
        </p:txBody>
      </p:sp>
      <p:sp>
        <p:nvSpPr>
          <p:cNvPr id="5" name="文本框 4"/>
          <p:cNvSpPr txBox="1"/>
          <p:nvPr/>
        </p:nvSpPr>
        <p:spPr>
          <a:xfrm>
            <a:off x="695460" y="853232"/>
            <a:ext cx="4816698" cy="400110"/>
          </a:xfrm>
          <a:prstGeom prst="rect">
            <a:avLst/>
          </a:prstGeom>
          <a:noFill/>
        </p:spPr>
        <p:txBody>
          <a:bodyPr wrap="square" rtlCol="0">
            <a:spAutoFit/>
          </a:bodyPr>
          <a:lstStyle/>
          <a:p>
            <a:r>
              <a:rPr lang="en-US" altLang="zh-CN" sz="20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Mohammad Sameer Khan</a:t>
            </a:r>
            <a:r>
              <a:rPr lang="zh-CN" altLang="en-US" sz="2000" b="1" dirty="0" smtClean="0">
                <a:solidFill>
                  <a:prstClr val="black"/>
                </a:solidFill>
              </a:rPr>
              <a:t>回</a:t>
            </a:r>
            <a:r>
              <a:rPr lang="zh-CN" altLang="en-US" sz="2000" b="1" dirty="0" smtClean="0">
                <a:solidFill>
                  <a:prstClr val="black"/>
                </a:solidFill>
              </a:rPr>
              <a:t>寄合同函</a:t>
            </a:r>
            <a:endParaRPr lang="zh-CN" altLang="en-US" sz="2000" b="1" dirty="0">
              <a:solidFill>
                <a:prstClr val="black"/>
              </a:solidFill>
            </a:endParaRPr>
          </a:p>
        </p:txBody>
      </p:sp>
      <p:sp>
        <p:nvSpPr>
          <p:cNvPr id="2" name="矩形 1"/>
          <p:cNvSpPr/>
          <p:nvPr/>
        </p:nvSpPr>
        <p:spPr>
          <a:xfrm>
            <a:off x="253284" y="103812"/>
            <a:ext cx="8208135" cy="553998"/>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2000" b="1" dirty="0">
                <a:solidFill>
                  <a:prstClr val="black"/>
                </a:solidFill>
                <a:latin typeface="Times New Roman" panose="02020603050405020304" pitchFamily="18" charset="0"/>
                <a:cs typeface="Times New Roman" panose="02020603050405020304" pitchFamily="18" charset="0"/>
              </a:rPr>
              <a:t>任务：作为进口方</a:t>
            </a:r>
            <a:r>
              <a:rPr lang="zh-CN" altLang="en-US" sz="2000" b="1" dirty="0" smtClean="0">
                <a:solidFill>
                  <a:prstClr val="black"/>
                </a:solidFill>
                <a:latin typeface="Times New Roman" panose="02020603050405020304" pitchFamily="18" charset="0"/>
                <a:cs typeface="Times New Roman" panose="02020603050405020304" pitchFamily="18" charset="0"/>
              </a:rPr>
              <a:t>（</a:t>
            </a:r>
            <a:r>
              <a:rPr lang="en-US" altLang="zh-CN" sz="20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 Mohammad Sameer Khan </a:t>
            </a:r>
            <a:r>
              <a:rPr lang="zh-CN" altLang="en-US" sz="2000" b="1" dirty="0" smtClean="0">
                <a:solidFill>
                  <a:prstClr val="black"/>
                </a:solidFill>
                <a:latin typeface="Times New Roman" panose="02020603050405020304" pitchFamily="18" charset="0"/>
                <a:cs typeface="Times New Roman" panose="02020603050405020304" pitchFamily="18" charset="0"/>
              </a:rPr>
              <a:t>）</a:t>
            </a:r>
            <a:r>
              <a:rPr lang="zh-CN" altLang="en-US" sz="2000" b="1" dirty="0" smtClean="0">
                <a:solidFill>
                  <a:prstClr val="black"/>
                </a:solidFill>
                <a:latin typeface="Times New Roman" panose="02020603050405020304" pitchFamily="18" charset="0"/>
                <a:cs typeface="Times New Roman" panose="02020603050405020304" pitchFamily="18" charset="0"/>
              </a:rPr>
              <a:t>撰写</a:t>
            </a:r>
            <a:r>
              <a:rPr lang="zh-CN" altLang="en-US" sz="2000" b="1" dirty="0">
                <a:solidFill>
                  <a:prstClr val="black"/>
                </a:solidFill>
                <a:latin typeface="Times New Roman" panose="02020603050405020304" pitchFamily="18" charset="0"/>
                <a:cs typeface="Times New Roman" panose="02020603050405020304" pitchFamily="18" charset="0"/>
              </a:rPr>
              <a:t>回</a:t>
            </a:r>
            <a:r>
              <a:rPr lang="zh-CN" altLang="en-US" sz="2000" b="1" dirty="0" smtClean="0">
                <a:solidFill>
                  <a:prstClr val="black"/>
                </a:solidFill>
                <a:latin typeface="Times New Roman" panose="02020603050405020304" pitchFamily="18" charset="0"/>
                <a:cs typeface="Times New Roman" panose="02020603050405020304" pitchFamily="18" charset="0"/>
              </a:rPr>
              <a:t>寄合同函</a:t>
            </a:r>
            <a:endParaRPr lang="zh-CN" altLang="en-US"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907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34163" y="2586824"/>
            <a:ext cx="5158384" cy="1323439"/>
          </a:xfrm>
          <a:prstGeom prst="rect">
            <a:avLst/>
          </a:prstGeom>
          <a:noFill/>
        </p:spPr>
        <p:txBody>
          <a:bodyPr wrap="square" rtlCol="0">
            <a:spAutoFit/>
          </a:bodyPr>
          <a:lstStyle/>
          <a:p>
            <a:pPr algn="ctr"/>
            <a:r>
              <a:rPr lang="zh-CN" altLang="en-US" sz="8000" dirty="0" smtClean="0">
                <a:solidFill>
                  <a:srgbClr val="00B0F0"/>
                </a:solidFill>
                <a:latin typeface="微软雅黑" panose="020B0503020204020204" pitchFamily="34" charset="-122"/>
                <a:ea typeface="微软雅黑" panose="020B0503020204020204" pitchFamily="34" charset="-122"/>
              </a:rPr>
              <a:t>反思总结</a:t>
            </a:r>
            <a:endParaRPr lang="zh-CN" altLang="en-US" sz="80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107033516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46554" y="2019685"/>
            <a:ext cx="3510801" cy="4649862"/>
            <a:chOff x="5857728" y="1231067"/>
            <a:chExt cx="3510801" cy="4649862"/>
          </a:xfrm>
        </p:grpSpPr>
        <p:grpSp>
          <p:nvGrpSpPr>
            <p:cNvPr id="20" name="组合 19"/>
            <p:cNvGrpSpPr/>
            <p:nvPr/>
          </p:nvGrpSpPr>
          <p:grpSpPr>
            <a:xfrm>
              <a:off x="5866181" y="1231067"/>
              <a:ext cx="3502348" cy="3455469"/>
              <a:chOff x="2697002" y="1373234"/>
              <a:chExt cx="4683310" cy="4625585"/>
            </a:xfrm>
          </p:grpSpPr>
          <p:sp>
            <p:nvSpPr>
              <p:cNvPr id="17" name="椭圆 16"/>
              <p:cNvSpPr/>
              <p:nvPr/>
            </p:nvSpPr>
            <p:spPr>
              <a:xfrm>
                <a:off x="4205313" y="4180631"/>
                <a:ext cx="1329358" cy="1138244"/>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2697002" y="2875491"/>
                <a:ext cx="2124236" cy="1736058"/>
              </a:xfrm>
              <a:prstGeom prst="ellipse">
                <a:avLst/>
              </a:pr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2843808" y="1386043"/>
                <a:ext cx="2592288" cy="2276488"/>
              </a:xfrm>
              <a:prstGeom prst="ellipse">
                <a:avLst/>
              </a:prstGeom>
              <a:solidFill>
                <a:srgbClr val="67D9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4788024" y="1373234"/>
                <a:ext cx="2592288" cy="2276488"/>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3994928" y="2924944"/>
                <a:ext cx="2124236" cy="1736058"/>
              </a:xfrm>
              <a:prstGeom prst="ellipse">
                <a:avLst/>
              </a:prstGeom>
              <a:solidFill>
                <a:schemeClr val="tx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534671" y="4828703"/>
                <a:ext cx="664679" cy="648072"/>
              </a:xfrm>
              <a:prstGeom prst="ellipse">
                <a:avLst/>
              </a:prstGeom>
              <a:solidFill>
                <a:srgbClr val="67D9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5534671" y="5674783"/>
                <a:ext cx="395035" cy="324036"/>
              </a:xfrm>
              <a:prstGeom prst="ellipse">
                <a:avLst/>
              </a:prstGeom>
              <a:solidFill>
                <a:schemeClr val="tx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8" name="组合 67"/>
            <p:cNvGrpSpPr/>
            <p:nvPr/>
          </p:nvGrpSpPr>
          <p:grpSpPr>
            <a:xfrm>
              <a:off x="5857728" y="4794196"/>
              <a:ext cx="2309710" cy="1086733"/>
              <a:chOff x="3556482" y="4554067"/>
              <a:chExt cx="3501558" cy="1635325"/>
            </a:xfrm>
          </p:grpSpPr>
          <p:grpSp>
            <p:nvGrpSpPr>
              <p:cNvPr id="67" name="组合 66"/>
              <p:cNvGrpSpPr/>
              <p:nvPr/>
            </p:nvGrpSpPr>
            <p:grpSpPr>
              <a:xfrm>
                <a:off x="3556482" y="4554067"/>
                <a:ext cx="3501558" cy="1635325"/>
                <a:chOff x="3629512" y="4572222"/>
                <a:chExt cx="3501558" cy="1635325"/>
              </a:xfrm>
            </p:grpSpPr>
            <p:sp>
              <p:nvSpPr>
                <p:cNvPr id="21" name="梯形 20"/>
                <p:cNvSpPr/>
                <p:nvPr/>
              </p:nvSpPr>
              <p:spPr>
                <a:xfrm>
                  <a:off x="4233513" y="5271443"/>
                  <a:ext cx="2375515" cy="288032"/>
                </a:xfrm>
                <a:prstGeom prst="trapezoi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p:nvGrpSpPr>
              <p:grpSpPr>
                <a:xfrm>
                  <a:off x="3629512" y="4828703"/>
                  <a:ext cx="520643" cy="1378844"/>
                  <a:chOff x="3629512" y="4828703"/>
                  <a:chExt cx="520643" cy="1378844"/>
                </a:xfrm>
              </p:grpSpPr>
              <p:sp>
                <p:nvSpPr>
                  <p:cNvPr id="22" name="椭圆 21"/>
                  <p:cNvSpPr/>
                  <p:nvPr/>
                </p:nvSpPr>
                <p:spPr>
                  <a:xfrm>
                    <a:off x="3635896" y="4828703"/>
                    <a:ext cx="288032" cy="256481"/>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3629512" y="5252916"/>
                    <a:ext cx="520643" cy="954631"/>
                    <a:chOff x="1535726" y="3212976"/>
                    <a:chExt cx="973501" cy="2019679"/>
                  </a:xfrm>
                </p:grpSpPr>
                <p:sp>
                  <p:nvSpPr>
                    <p:cNvPr id="26" name="圆角矩形 25"/>
                    <p:cNvSpPr/>
                    <p:nvPr/>
                  </p:nvSpPr>
                  <p:spPr>
                    <a:xfrm>
                      <a:off x="1547663" y="3212976"/>
                      <a:ext cx="764211" cy="1231493"/>
                    </a:xfrm>
                    <a:custGeom>
                      <a:avLst/>
                      <a:gdLst>
                        <a:gd name="connsiteX0" fmla="*/ 0 w 864096"/>
                        <a:gd name="connsiteY0" fmla="*/ 144019 h 1231493"/>
                        <a:gd name="connsiteX1" fmla="*/ 144019 w 864096"/>
                        <a:gd name="connsiteY1" fmla="*/ 0 h 1231493"/>
                        <a:gd name="connsiteX2" fmla="*/ 720077 w 864096"/>
                        <a:gd name="connsiteY2" fmla="*/ 0 h 1231493"/>
                        <a:gd name="connsiteX3" fmla="*/ 864096 w 864096"/>
                        <a:gd name="connsiteY3" fmla="*/ 144019 h 1231493"/>
                        <a:gd name="connsiteX4" fmla="*/ 864096 w 864096"/>
                        <a:gd name="connsiteY4" fmla="*/ 1087474 h 1231493"/>
                        <a:gd name="connsiteX5" fmla="*/ 720077 w 864096"/>
                        <a:gd name="connsiteY5" fmla="*/ 1231493 h 1231493"/>
                        <a:gd name="connsiteX6" fmla="*/ 144019 w 864096"/>
                        <a:gd name="connsiteY6" fmla="*/ 1231493 h 1231493"/>
                        <a:gd name="connsiteX7" fmla="*/ 0 w 864096"/>
                        <a:gd name="connsiteY7" fmla="*/ 1087474 h 1231493"/>
                        <a:gd name="connsiteX8" fmla="*/ 0 w 864096"/>
                        <a:gd name="connsiteY8" fmla="*/ 144019 h 1231493"/>
                        <a:gd name="connsiteX0" fmla="*/ 0 w 864096"/>
                        <a:gd name="connsiteY0" fmla="*/ 153746 h 1241220"/>
                        <a:gd name="connsiteX1" fmla="*/ 144019 w 864096"/>
                        <a:gd name="connsiteY1" fmla="*/ 9727 h 1241220"/>
                        <a:gd name="connsiteX2" fmla="*/ 369881 w 864096"/>
                        <a:gd name="connsiteY2" fmla="*/ 0 h 1241220"/>
                        <a:gd name="connsiteX3" fmla="*/ 864096 w 864096"/>
                        <a:gd name="connsiteY3" fmla="*/ 153746 h 1241220"/>
                        <a:gd name="connsiteX4" fmla="*/ 864096 w 864096"/>
                        <a:gd name="connsiteY4" fmla="*/ 1097201 h 1241220"/>
                        <a:gd name="connsiteX5" fmla="*/ 720077 w 864096"/>
                        <a:gd name="connsiteY5" fmla="*/ 1241220 h 1241220"/>
                        <a:gd name="connsiteX6" fmla="*/ 144019 w 864096"/>
                        <a:gd name="connsiteY6" fmla="*/ 1241220 h 1241220"/>
                        <a:gd name="connsiteX7" fmla="*/ 0 w 864096"/>
                        <a:gd name="connsiteY7" fmla="*/ 1097201 h 1241220"/>
                        <a:gd name="connsiteX8" fmla="*/ 0 w 864096"/>
                        <a:gd name="connsiteY8" fmla="*/ 153746 h 1241220"/>
                        <a:gd name="connsiteX0" fmla="*/ 0 w 864096"/>
                        <a:gd name="connsiteY0" fmla="*/ 153746 h 1241220"/>
                        <a:gd name="connsiteX1" fmla="*/ 144019 w 864096"/>
                        <a:gd name="connsiteY1" fmla="*/ 9727 h 1241220"/>
                        <a:gd name="connsiteX2" fmla="*/ 369881 w 864096"/>
                        <a:gd name="connsiteY2" fmla="*/ 0 h 1241220"/>
                        <a:gd name="connsiteX3" fmla="*/ 513900 w 864096"/>
                        <a:gd name="connsiteY3" fmla="*/ 231568 h 1241220"/>
                        <a:gd name="connsiteX4" fmla="*/ 864096 w 864096"/>
                        <a:gd name="connsiteY4" fmla="*/ 1097201 h 1241220"/>
                        <a:gd name="connsiteX5" fmla="*/ 720077 w 864096"/>
                        <a:gd name="connsiteY5" fmla="*/ 1241220 h 1241220"/>
                        <a:gd name="connsiteX6" fmla="*/ 144019 w 864096"/>
                        <a:gd name="connsiteY6" fmla="*/ 1241220 h 1241220"/>
                        <a:gd name="connsiteX7" fmla="*/ 0 w 864096"/>
                        <a:gd name="connsiteY7" fmla="*/ 1097201 h 1241220"/>
                        <a:gd name="connsiteX8" fmla="*/ 0 w 864096"/>
                        <a:gd name="connsiteY8" fmla="*/ 153746 h 1241220"/>
                        <a:gd name="connsiteX0" fmla="*/ 0 w 864096"/>
                        <a:gd name="connsiteY0" fmla="*/ 153746 h 1241220"/>
                        <a:gd name="connsiteX1" fmla="*/ 144019 w 864096"/>
                        <a:gd name="connsiteY1" fmla="*/ 9727 h 1241220"/>
                        <a:gd name="connsiteX2" fmla="*/ 369881 w 864096"/>
                        <a:gd name="connsiteY2" fmla="*/ 0 h 1241220"/>
                        <a:gd name="connsiteX3" fmla="*/ 864096 w 864096"/>
                        <a:gd name="connsiteY3" fmla="*/ 1097201 h 1241220"/>
                        <a:gd name="connsiteX4" fmla="*/ 720077 w 864096"/>
                        <a:gd name="connsiteY4" fmla="*/ 1241220 h 1241220"/>
                        <a:gd name="connsiteX5" fmla="*/ 144019 w 864096"/>
                        <a:gd name="connsiteY5" fmla="*/ 1241220 h 1241220"/>
                        <a:gd name="connsiteX6" fmla="*/ 0 w 864096"/>
                        <a:gd name="connsiteY6" fmla="*/ 1097201 h 1241220"/>
                        <a:gd name="connsiteX7" fmla="*/ 0 w 864096"/>
                        <a:gd name="connsiteY7" fmla="*/ 153746 h 1241220"/>
                        <a:gd name="connsiteX0" fmla="*/ 0 w 864096"/>
                        <a:gd name="connsiteY0" fmla="*/ 144019 h 1231493"/>
                        <a:gd name="connsiteX1" fmla="*/ 144019 w 864096"/>
                        <a:gd name="connsiteY1" fmla="*/ 0 h 1231493"/>
                        <a:gd name="connsiteX2" fmla="*/ 389337 w 864096"/>
                        <a:gd name="connsiteY2" fmla="*/ 19456 h 1231493"/>
                        <a:gd name="connsiteX3" fmla="*/ 864096 w 864096"/>
                        <a:gd name="connsiteY3" fmla="*/ 1087474 h 1231493"/>
                        <a:gd name="connsiteX4" fmla="*/ 720077 w 864096"/>
                        <a:gd name="connsiteY4" fmla="*/ 1231493 h 1231493"/>
                        <a:gd name="connsiteX5" fmla="*/ 144019 w 864096"/>
                        <a:gd name="connsiteY5" fmla="*/ 1231493 h 1231493"/>
                        <a:gd name="connsiteX6" fmla="*/ 0 w 864096"/>
                        <a:gd name="connsiteY6" fmla="*/ 1087474 h 1231493"/>
                        <a:gd name="connsiteX7" fmla="*/ 0 w 864096"/>
                        <a:gd name="connsiteY7" fmla="*/ 144019 h 1231493"/>
                        <a:gd name="connsiteX0" fmla="*/ 0 w 864096"/>
                        <a:gd name="connsiteY0" fmla="*/ 144019 h 1231493"/>
                        <a:gd name="connsiteX1" fmla="*/ 144019 w 864096"/>
                        <a:gd name="connsiteY1" fmla="*/ 0 h 1231493"/>
                        <a:gd name="connsiteX2" fmla="*/ 389337 w 864096"/>
                        <a:gd name="connsiteY2" fmla="*/ 1 h 1231493"/>
                        <a:gd name="connsiteX3" fmla="*/ 864096 w 864096"/>
                        <a:gd name="connsiteY3" fmla="*/ 1087474 h 1231493"/>
                        <a:gd name="connsiteX4" fmla="*/ 720077 w 864096"/>
                        <a:gd name="connsiteY4" fmla="*/ 1231493 h 1231493"/>
                        <a:gd name="connsiteX5" fmla="*/ 144019 w 864096"/>
                        <a:gd name="connsiteY5" fmla="*/ 1231493 h 1231493"/>
                        <a:gd name="connsiteX6" fmla="*/ 0 w 864096"/>
                        <a:gd name="connsiteY6" fmla="*/ 1087474 h 1231493"/>
                        <a:gd name="connsiteX7" fmla="*/ 0 w 864096"/>
                        <a:gd name="connsiteY7" fmla="*/ 144019 h 1231493"/>
                        <a:gd name="connsiteX0" fmla="*/ 0 w 764211"/>
                        <a:gd name="connsiteY0" fmla="*/ 144019 h 1231493"/>
                        <a:gd name="connsiteX1" fmla="*/ 144019 w 764211"/>
                        <a:gd name="connsiteY1" fmla="*/ 0 h 1231493"/>
                        <a:gd name="connsiteX2" fmla="*/ 389337 w 764211"/>
                        <a:gd name="connsiteY2" fmla="*/ 1 h 1231493"/>
                        <a:gd name="connsiteX3" fmla="*/ 747364 w 764211"/>
                        <a:gd name="connsiteY3" fmla="*/ 747005 h 1231493"/>
                        <a:gd name="connsiteX4" fmla="*/ 720077 w 764211"/>
                        <a:gd name="connsiteY4" fmla="*/ 1231493 h 1231493"/>
                        <a:gd name="connsiteX5" fmla="*/ 144019 w 764211"/>
                        <a:gd name="connsiteY5" fmla="*/ 1231493 h 1231493"/>
                        <a:gd name="connsiteX6" fmla="*/ 0 w 764211"/>
                        <a:gd name="connsiteY6" fmla="*/ 1087474 h 1231493"/>
                        <a:gd name="connsiteX7" fmla="*/ 0 w 764211"/>
                        <a:gd name="connsiteY7" fmla="*/ 144019 h 123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4211" h="1231493">
                          <a:moveTo>
                            <a:pt x="0" y="144019"/>
                          </a:moveTo>
                          <a:cubicBezTo>
                            <a:pt x="0" y="64480"/>
                            <a:pt x="64480" y="0"/>
                            <a:pt x="144019" y="0"/>
                          </a:cubicBezTo>
                          <a:lnTo>
                            <a:pt x="389337" y="1"/>
                          </a:lnTo>
                          <a:cubicBezTo>
                            <a:pt x="509350" y="181247"/>
                            <a:pt x="688998" y="540135"/>
                            <a:pt x="747364" y="747005"/>
                          </a:cubicBezTo>
                          <a:cubicBezTo>
                            <a:pt x="747364" y="826544"/>
                            <a:pt x="799616" y="1231493"/>
                            <a:pt x="720077" y="1231493"/>
                          </a:cubicBezTo>
                          <a:lnTo>
                            <a:pt x="144019" y="1231493"/>
                          </a:lnTo>
                          <a:cubicBezTo>
                            <a:pt x="64480" y="1231493"/>
                            <a:pt x="0" y="1167013"/>
                            <a:pt x="0" y="1087474"/>
                          </a:cubicBezTo>
                          <a:lnTo>
                            <a:pt x="0" y="1440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573123" y="4139301"/>
                      <a:ext cx="936104" cy="3145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rot="5400000">
                      <a:off x="1883925" y="4607353"/>
                      <a:ext cx="936104" cy="314500"/>
                    </a:xfrm>
                    <a:prstGeom prst="roundRect">
                      <a:avLst>
                        <a:gd name="adj"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29"/>
                    <p:cNvSpPr/>
                    <p:nvPr/>
                  </p:nvSpPr>
                  <p:spPr>
                    <a:xfrm>
                      <a:off x="1535726" y="3372087"/>
                      <a:ext cx="936105" cy="3145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 name="组合 31"/>
                <p:cNvGrpSpPr/>
                <p:nvPr/>
              </p:nvGrpSpPr>
              <p:grpSpPr>
                <a:xfrm flipH="1">
                  <a:off x="6671724" y="4828703"/>
                  <a:ext cx="459346" cy="1378844"/>
                  <a:chOff x="3629512" y="4828703"/>
                  <a:chExt cx="520643" cy="1378844"/>
                </a:xfrm>
              </p:grpSpPr>
              <p:sp>
                <p:nvSpPr>
                  <p:cNvPr id="33" name="椭圆 32"/>
                  <p:cNvSpPr/>
                  <p:nvPr/>
                </p:nvSpPr>
                <p:spPr>
                  <a:xfrm>
                    <a:off x="3635896" y="4828703"/>
                    <a:ext cx="288032" cy="256481"/>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3629512" y="5252916"/>
                    <a:ext cx="520643" cy="954631"/>
                    <a:chOff x="1535726" y="3212976"/>
                    <a:chExt cx="973501" cy="2019679"/>
                  </a:xfrm>
                </p:grpSpPr>
                <p:sp>
                  <p:nvSpPr>
                    <p:cNvPr id="35" name="圆角矩形 25"/>
                    <p:cNvSpPr/>
                    <p:nvPr/>
                  </p:nvSpPr>
                  <p:spPr>
                    <a:xfrm>
                      <a:off x="1547663" y="3212976"/>
                      <a:ext cx="764211" cy="1231493"/>
                    </a:xfrm>
                    <a:custGeom>
                      <a:avLst/>
                      <a:gdLst>
                        <a:gd name="connsiteX0" fmla="*/ 0 w 864096"/>
                        <a:gd name="connsiteY0" fmla="*/ 144019 h 1231493"/>
                        <a:gd name="connsiteX1" fmla="*/ 144019 w 864096"/>
                        <a:gd name="connsiteY1" fmla="*/ 0 h 1231493"/>
                        <a:gd name="connsiteX2" fmla="*/ 720077 w 864096"/>
                        <a:gd name="connsiteY2" fmla="*/ 0 h 1231493"/>
                        <a:gd name="connsiteX3" fmla="*/ 864096 w 864096"/>
                        <a:gd name="connsiteY3" fmla="*/ 144019 h 1231493"/>
                        <a:gd name="connsiteX4" fmla="*/ 864096 w 864096"/>
                        <a:gd name="connsiteY4" fmla="*/ 1087474 h 1231493"/>
                        <a:gd name="connsiteX5" fmla="*/ 720077 w 864096"/>
                        <a:gd name="connsiteY5" fmla="*/ 1231493 h 1231493"/>
                        <a:gd name="connsiteX6" fmla="*/ 144019 w 864096"/>
                        <a:gd name="connsiteY6" fmla="*/ 1231493 h 1231493"/>
                        <a:gd name="connsiteX7" fmla="*/ 0 w 864096"/>
                        <a:gd name="connsiteY7" fmla="*/ 1087474 h 1231493"/>
                        <a:gd name="connsiteX8" fmla="*/ 0 w 864096"/>
                        <a:gd name="connsiteY8" fmla="*/ 144019 h 1231493"/>
                        <a:gd name="connsiteX0" fmla="*/ 0 w 864096"/>
                        <a:gd name="connsiteY0" fmla="*/ 153746 h 1241220"/>
                        <a:gd name="connsiteX1" fmla="*/ 144019 w 864096"/>
                        <a:gd name="connsiteY1" fmla="*/ 9727 h 1241220"/>
                        <a:gd name="connsiteX2" fmla="*/ 369881 w 864096"/>
                        <a:gd name="connsiteY2" fmla="*/ 0 h 1241220"/>
                        <a:gd name="connsiteX3" fmla="*/ 864096 w 864096"/>
                        <a:gd name="connsiteY3" fmla="*/ 153746 h 1241220"/>
                        <a:gd name="connsiteX4" fmla="*/ 864096 w 864096"/>
                        <a:gd name="connsiteY4" fmla="*/ 1097201 h 1241220"/>
                        <a:gd name="connsiteX5" fmla="*/ 720077 w 864096"/>
                        <a:gd name="connsiteY5" fmla="*/ 1241220 h 1241220"/>
                        <a:gd name="connsiteX6" fmla="*/ 144019 w 864096"/>
                        <a:gd name="connsiteY6" fmla="*/ 1241220 h 1241220"/>
                        <a:gd name="connsiteX7" fmla="*/ 0 w 864096"/>
                        <a:gd name="connsiteY7" fmla="*/ 1097201 h 1241220"/>
                        <a:gd name="connsiteX8" fmla="*/ 0 w 864096"/>
                        <a:gd name="connsiteY8" fmla="*/ 153746 h 1241220"/>
                        <a:gd name="connsiteX0" fmla="*/ 0 w 864096"/>
                        <a:gd name="connsiteY0" fmla="*/ 153746 h 1241220"/>
                        <a:gd name="connsiteX1" fmla="*/ 144019 w 864096"/>
                        <a:gd name="connsiteY1" fmla="*/ 9727 h 1241220"/>
                        <a:gd name="connsiteX2" fmla="*/ 369881 w 864096"/>
                        <a:gd name="connsiteY2" fmla="*/ 0 h 1241220"/>
                        <a:gd name="connsiteX3" fmla="*/ 513900 w 864096"/>
                        <a:gd name="connsiteY3" fmla="*/ 231568 h 1241220"/>
                        <a:gd name="connsiteX4" fmla="*/ 864096 w 864096"/>
                        <a:gd name="connsiteY4" fmla="*/ 1097201 h 1241220"/>
                        <a:gd name="connsiteX5" fmla="*/ 720077 w 864096"/>
                        <a:gd name="connsiteY5" fmla="*/ 1241220 h 1241220"/>
                        <a:gd name="connsiteX6" fmla="*/ 144019 w 864096"/>
                        <a:gd name="connsiteY6" fmla="*/ 1241220 h 1241220"/>
                        <a:gd name="connsiteX7" fmla="*/ 0 w 864096"/>
                        <a:gd name="connsiteY7" fmla="*/ 1097201 h 1241220"/>
                        <a:gd name="connsiteX8" fmla="*/ 0 w 864096"/>
                        <a:gd name="connsiteY8" fmla="*/ 153746 h 1241220"/>
                        <a:gd name="connsiteX0" fmla="*/ 0 w 864096"/>
                        <a:gd name="connsiteY0" fmla="*/ 153746 h 1241220"/>
                        <a:gd name="connsiteX1" fmla="*/ 144019 w 864096"/>
                        <a:gd name="connsiteY1" fmla="*/ 9727 h 1241220"/>
                        <a:gd name="connsiteX2" fmla="*/ 369881 w 864096"/>
                        <a:gd name="connsiteY2" fmla="*/ 0 h 1241220"/>
                        <a:gd name="connsiteX3" fmla="*/ 864096 w 864096"/>
                        <a:gd name="connsiteY3" fmla="*/ 1097201 h 1241220"/>
                        <a:gd name="connsiteX4" fmla="*/ 720077 w 864096"/>
                        <a:gd name="connsiteY4" fmla="*/ 1241220 h 1241220"/>
                        <a:gd name="connsiteX5" fmla="*/ 144019 w 864096"/>
                        <a:gd name="connsiteY5" fmla="*/ 1241220 h 1241220"/>
                        <a:gd name="connsiteX6" fmla="*/ 0 w 864096"/>
                        <a:gd name="connsiteY6" fmla="*/ 1097201 h 1241220"/>
                        <a:gd name="connsiteX7" fmla="*/ 0 w 864096"/>
                        <a:gd name="connsiteY7" fmla="*/ 153746 h 1241220"/>
                        <a:gd name="connsiteX0" fmla="*/ 0 w 864096"/>
                        <a:gd name="connsiteY0" fmla="*/ 144019 h 1231493"/>
                        <a:gd name="connsiteX1" fmla="*/ 144019 w 864096"/>
                        <a:gd name="connsiteY1" fmla="*/ 0 h 1231493"/>
                        <a:gd name="connsiteX2" fmla="*/ 389337 w 864096"/>
                        <a:gd name="connsiteY2" fmla="*/ 19456 h 1231493"/>
                        <a:gd name="connsiteX3" fmla="*/ 864096 w 864096"/>
                        <a:gd name="connsiteY3" fmla="*/ 1087474 h 1231493"/>
                        <a:gd name="connsiteX4" fmla="*/ 720077 w 864096"/>
                        <a:gd name="connsiteY4" fmla="*/ 1231493 h 1231493"/>
                        <a:gd name="connsiteX5" fmla="*/ 144019 w 864096"/>
                        <a:gd name="connsiteY5" fmla="*/ 1231493 h 1231493"/>
                        <a:gd name="connsiteX6" fmla="*/ 0 w 864096"/>
                        <a:gd name="connsiteY6" fmla="*/ 1087474 h 1231493"/>
                        <a:gd name="connsiteX7" fmla="*/ 0 w 864096"/>
                        <a:gd name="connsiteY7" fmla="*/ 144019 h 1231493"/>
                        <a:gd name="connsiteX0" fmla="*/ 0 w 864096"/>
                        <a:gd name="connsiteY0" fmla="*/ 144019 h 1231493"/>
                        <a:gd name="connsiteX1" fmla="*/ 144019 w 864096"/>
                        <a:gd name="connsiteY1" fmla="*/ 0 h 1231493"/>
                        <a:gd name="connsiteX2" fmla="*/ 389337 w 864096"/>
                        <a:gd name="connsiteY2" fmla="*/ 1 h 1231493"/>
                        <a:gd name="connsiteX3" fmla="*/ 864096 w 864096"/>
                        <a:gd name="connsiteY3" fmla="*/ 1087474 h 1231493"/>
                        <a:gd name="connsiteX4" fmla="*/ 720077 w 864096"/>
                        <a:gd name="connsiteY4" fmla="*/ 1231493 h 1231493"/>
                        <a:gd name="connsiteX5" fmla="*/ 144019 w 864096"/>
                        <a:gd name="connsiteY5" fmla="*/ 1231493 h 1231493"/>
                        <a:gd name="connsiteX6" fmla="*/ 0 w 864096"/>
                        <a:gd name="connsiteY6" fmla="*/ 1087474 h 1231493"/>
                        <a:gd name="connsiteX7" fmla="*/ 0 w 864096"/>
                        <a:gd name="connsiteY7" fmla="*/ 144019 h 1231493"/>
                        <a:gd name="connsiteX0" fmla="*/ 0 w 764211"/>
                        <a:gd name="connsiteY0" fmla="*/ 144019 h 1231493"/>
                        <a:gd name="connsiteX1" fmla="*/ 144019 w 764211"/>
                        <a:gd name="connsiteY1" fmla="*/ 0 h 1231493"/>
                        <a:gd name="connsiteX2" fmla="*/ 389337 w 764211"/>
                        <a:gd name="connsiteY2" fmla="*/ 1 h 1231493"/>
                        <a:gd name="connsiteX3" fmla="*/ 747364 w 764211"/>
                        <a:gd name="connsiteY3" fmla="*/ 747005 h 1231493"/>
                        <a:gd name="connsiteX4" fmla="*/ 720077 w 764211"/>
                        <a:gd name="connsiteY4" fmla="*/ 1231493 h 1231493"/>
                        <a:gd name="connsiteX5" fmla="*/ 144019 w 764211"/>
                        <a:gd name="connsiteY5" fmla="*/ 1231493 h 1231493"/>
                        <a:gd name="connsiteX6" fmla="*/ 0 w 764211"/>
                        <a:gd name="connsiteY6" fmla="*/ 1087474 h 1231493"/>
                        <a:gd name="connsiteX7" fmla="*/ 0 w 764211"/>
                        <a:gd name="connsiteY7" fmla="*/ 144019 h 123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4211" h="1231493">
                          <a:moveTo>
                            <a:pt x="0" y="144019"/>
                          </a:moveTo>
                          <a:cubicBezTo>
                            <a:pt x="0" y="64480"/>
                            <a:pt x="64480" y="0"/>
                            <a:pt x="144019" y="0"/>
                          </a:cubicBezTo>
                          <a:lnTo>
                            <a:pt x="389337" y="1"/>
                          </a:lnTo>
                          <a:cubicBezTo>
                            <a:pt x="509350" y="181247"/>
                            <a:pt x="688998" y="540135"/>
                            <a:pt x="747364" y="747005"/>
                          </a:cubicBezTo>
                          <a:cubicBezTo>
                            <a:pt x="747364" y="826544"/>
                            <a:pt x="799616" y="1231493"/>
                            <a:pt x="720077" y="1231493"/>
                          </a:cubicBezTo>
                          <a:lnTo>
                            <a:pt x="144019" y="1231493"/>
                          </a:lnTo>
                          <a:cubicBezTo>
                            <a:pt x="64480" y="1231493"/>
                            <a:pt x="0" y="1167013"/>
                            <a:pt x="0" y="1087474"/>
                          </a:cubicBezTo>
                          <a:lnTo>
                            <a:pt x="0" y="1440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圆角矩形 35"/>
                    <p:cNvSpPr/>
                    <p:nvPr/>
                  </p:nvSpPr>
                  <p:spPr>
                    <a:xfrm>
                      <a:off x="1573123" y="4139301"/>
                      <a:ext cx="936104" cy="3145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rot="5400000">
                      <a:off x="1883925" y="4607353"/>
                      <a:ext cx="936104" cy="314500"/>
                    </a:xfrm>
                    <a:prstGeom prst="roundRect">
                      <a:avLst>
                        <a:gd name="adj"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1535726" y="3372087"/>
                      <a:ext cx="936105" cy="3145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2" name="组合 51"/>
                <p:cNvGrpSpPr/>
                <p:nvPr/>
              </p:nvGrpSpPr>
              <p:grpSpPr>
                <a:xfrm>
                  <a:off x="4445962" y="4572222"/>
                  <a:ext cx="717038" cy="1514415"/>
                  <a:chOff x="4445962" y="4572222"/>
                  <a:chExt cx="717038" cy="1514415"/>
                </a:xfrm>
              </p:grpSpPr>
              <p:grpSp>
                <p:nvGrpSpPr>
                  <p:cNvPr id="51" name="组合 50"/>
                  <p:cNvGrpSpPr/>
                  <p:nvPr/>
                </p:nvGrpSpPr>
                <p:grpSpPr>
                  <a:xfrm>
                    <a:off x="4445962" y="4572222"/>
                    <a:ext cx="717038" cy="759047"/>
                    <a:chOff x="4445962" y="4572222"/>
                    <a:chExt cx="717038" cy="759047"/>
                  </a:xfrm>
                </p:grpSpPr>
                <p:sp>
                  <p:nvSpPr>
                    <p:cNvPr id="23" name="椭圆 22"/>
                    <p:cNvSpPr/>
                    <p:nvPr/>
                  </p:nvSpPr>
                  <p:spPr>
                    <a:xfrm>
                      <a:off x="4640640" y="4572222"/>
                      <a:ext cx="288032" cy="256481"/>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6" name="组合 45"/>
                    <p:cNvGrpSpPr/>
                    <p:nvPr/>
                  </p:nvGrpSpPr>
                  <p:grpSpPr>
                    <a:xfrm>
                      <a:off x="4445962" y="4855769"/>
                      <a:ext cx="717038" cy="475500"/>
                      <a:chOff x="1902876" y="3501008"/>
                      <a:chExt cx="1228964" cy="899153"/>
                    </a:xfrm>
                  </p:grpSpPr>
                  <p:sp>
                    <p:nvSpPr>
                      <p:cNvPr id="39" name="圆角矩形 38"/>
                      <p:cNvSpPr/>
                      <p:nvPr/>
                    </p:nvSpPr>
                    <p:spPr>
                      <a:xfrm>
                        <a:off x="1907704" y="3501008"/>
                        <a:ext cx="1224136" cy="55347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39"/>
                      <p:cNvSpPr/>
                      <p:nvPr/>
                    </p:nvSpPr>
                    <p:spPr>
                      <a:xfrm>
                        <a:off x="1902876" y="3733691"/>
                        <a:ext cx="216024" cy="64158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圆角矩形 40"/>
                      <p:cNvSpPr/>
                      <p:nvPr/>
                    </p:nvSpPr>
                    <p:spPr>
                      <a:xfrm>
                        <a:off x="2915816" y="3758574"/>
                        <a:ext cx="216024" cy="64158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梯形 41"/>
                      <p:cNvSpPr/>
                      <p:nvPr/>
                    </p:nvSpPr>
                    <p:spPr>
                      <a:xfrm flipV="1">
                        <a:off x="2411760" y="3504296"/>
                        <a:ext cx="216024" cy="365688"/>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5" name="组合 44"/>
                      <p:cNvGrpSpPr/>
                      <p:nvPr/>
                    </p:nvGrpSpPr>
                    <p:grpSpPr>
                      <a:xfrm>
                        <a:off x="2460520" y="3501008"/>
                        <a:ext cx="118503" cy="343420"/>
                        <a:chOff x="1944095" y="1904143"/>
                        <a:chExt cx="118503" cy="343420"/>
                      </a:xfrm>
                    </p:grpSpPr>
                    <p:sp>
                      <p:nvSpPr>
                        <p:cNvPr id="43" name="圆角矩形 42"/>
                        <p:cNvSpPr/>
                        <p:nvPr/>
                      </p:nvSpPr>
                      <p:spPr>
                        <a:xfrm>
                          <a:off x="1944095" y="1904143"/>
                          <a:ext cx="118503" cy="45719"/>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梯形 43"/>
                        <p:cNvSpPr/>
                        <p:nvPr/>
                      </p:nvSpPr>
                      <p:spPr>
                        <a:xfrm>
                          <a:off x="1980488" y="1923527"/>
                          <a:ext cx="45719" cy="324036"/>
                        </a:xfrm>
                        <a:prstGeom prst="trapezoi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48" name="流程图: 延期 47"/>
                  <p:cNvSpPr/>
                  <p:nvPr/>
                </p:nvSpPr>
                <p:spPr>
                  <a:xfrm rot="16200000">
                    <a:off x="4396161" y="5752265"/>
                    <a:ext cx="497396" cy="171347"/>
                  </a:xfrm>
                  <a:prstGeom prst="flowChartDelay">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流程图: 延期 48"/>
                  <p:cNvSpPr/>
                  <p:nvPr/>
                </p:nvSpPr>
                <p:spPr>
                  <a:xfrm rot="16200000">
                    <a:off x="4702589" y="5752265"/>
                    <a:ext cx="497396" cy="171347"/>
                  </a:xfrm>
                  <a:prstGeom prst="flowChartDelay">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梯形 49"/>
                <p:cNvSpPr/>
                <p:nvPr/>
              </p:nvSpPr>
              <p:spPr>
                <a:xfrm>
                  <a:off x="4578859" y="5129518"/>
                  <a:ext cx="432048" cy="189621"/>
                </a:xfrm>
                <a:prstGeom prst="trapezoi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组合 52"/>
                <p:cNvGrpSpPr/>
                <p:nvPr/>
              </p:nvGrpSpPr>
              <p:grpSpPr>
                <a:xfrm>
                  <a:off x="5542162" y="4572222"/>
                  <a:ext cx="717038" cy="1514415"/>
                  <a:chOff x="4445962" y="4572222"/>
                  <a:chExt cx="717038" cy="1514415"/>
                </a:xfrm>
              </p:grpSpPr>
              <p:grpSp>
                <p:nvGrpSpPr>
                  <p:cNvPr id="54" name="组合 53"/>
                  <p:cNvGrpSpPr/>
                  <p:nvPr/>
                </p:nvGrpSpPr>
                <p:grpSpPr>
                  <a:xfrm>
                    <a:off x="4445962" y="4572222"/>
                    <a:ext cx="717038" cy="759047"/>
                    <a:chOff x="4445962" y="4572222"/>
                    <a:chExt cx="717038" cy="759047"/>
                  </a:xfrm>
                </p:grpSpPr>
                <p:sp>
                  <p:nvSpPr>
                    <p:cNvPr id="57" name="椭圆 56"/>
                    <p:cNvSpPr/>
                    <p:nvPr/>
                  </p:nvSpPr>
                  <p:spPr>
                    <a:xfrm>
                      <a:off x="4640640" y="4572222"/>
                      <a:ext cx="288032" cy="256481"/>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8" name="组合 57"/>
                    <p:cNvGrpSpPr/>
                    <p:nvPr/>
                  </p:nvGrpSpPr>
                  <p:grpSpPr>
                    <a:xfrm>
                      <a:off x="4445962" y="4855769"/>
                      <a:ext cx="717038" cy="475500"/>
                      <a:chOff x="1902876" y="3501008"/>
                      <a:chExt cx="1228964" cy="899153"/>
                    </a:xfrm>
                  </p:grpSpPr>
                  <p:sp>
                    <p:nvSpPr>
                      <p:cNvPr id="59" name="圆角矩形 58"/>
                      <p:cNvSpPr/>
                      <p:nvPr/>
                    </p:nvSpPr>
                    <p:spPr>
                      <a:xfrm>
                        <a:off x="1907704" y="3501008"/>
                        <a:ext cx="1224136" cy="55347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圆角矩形 59"/>
                      <p:cNvSpPr/>
                      <p:nvPr/>
                    </p:nvSpPr>
                    <p:spPr>
                      <a:xfrm>
                        <a:off x="1902876" y="3733691"/>
                        <a:ext cx="216024" cy="64158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圆角矩形 60"/>
                      <p:cNvSpPr/>
                      <p:nvPr/>
                    </p:nvSpPr>
                    <p:spPr>
                      <a:xfrm>
                        <a:off x="2915816" y="3758574"/>
                        <a:ext cx="216024" cy="64158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梯形 61"/>
                      <p:cNvSpPr/>
                      <p:nvPr/>
                    </p:nvSpPr>
                    <p:spPr>
                      <a:xfrm flipV="1">
                        <a:off x="2411760" y="3504296"/>
                        <a:ext cx="216024" cy="365688"/>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3" name="组合 62"/>
                      <p:cNvGrpSpPr/>
                      <p:nvPr/>
                    </p:nvGrpSpPr>
                    <p:grpSpPr>
                      <a:xfrm>
                        <a:off x="2460520" y="3501008"/>
                        <a:ext cx="118503" cy="343420"/>
                        <a:chOff x="1944095" y="1904143"/>
                        <a:chExt cx="118503" cy="343420"/>
                      </a:xfrm>
                    </p:grpSpPr>
                    <p:sp>
                      <p:nvSpPr>
                        <p:cNvPr id="64" name="圆角矩形 63"/>
                        <p:cNvSpPr/>
                        <p:nvPr/>
                      </p:nvSpPr>
                      <p:spPr>
                        <a:xfrm>
                          <a:off x="1944095" y="1904143"/>
                          <a:ext cx="118503" cy="45719"/>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梯形 64"/>
                        <p:cNvSpPr/>
                        <p:nvPr/>
                      </p:nvSpPr>
                      <p:spPr>
                        <a:xfrm>
                          <a:off x="1980488" y="1923527"/>
                          <a:ext cx="45719" cy="324036"/>
                        </a:xfrm>
                        <a:prstGeom prst="trapezoi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55" name="流程图: 延期 54"/>
                  <p:cNvSpPr/>
                  <p:nvPr/>
                </p:nvSpPr>
                <p:spPr>
                  <a:xfrm rot="16200000">
                    <a:off x="4396161" y="5752265"/>
                    <a:ext cx="497396" cy="171347"/>
                  </a:xfrm>
                  <a:prstGeom prst="flowChartDelay">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流程图: 延期 55"/>
                  <p:cNvSpPr/>
                  <p:nvPr/>
                </p:nvSpPr>
                <p:spPr>
                  <a:xfrm rot="16200000">
                    <a:off x="4702589" y="5752265"/>
                    <a:ext cx="497396" cy="171347"/>
                  </a:xfrm>
                  <a:prstGeom prst="flowChartDelay">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6" name="梯形 65"/>
              <p:cNvSpPr/>
              <p:nvPr/>
            </p:nvSpPr>
            <p:spPr>
              <a:xfrm>
                <a:off x="5595171" y="5120346"/>
                <a:ext cx="432048" cy="189621"/>
              </a:xfrm>
              <a:prstGeom prst="trapezoi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4" name="组合 3"/>
          <p:cNvGrpSpPr/>
          <p:nvPr/>
        </p:nvGrpSpPr>
        <p:grpSpPr>
          <a:xfrm rot="10800000">
            <a:off x="0" y="98424"/>
            <a:ext cx="5437195" cy="188640"/>
            <a:chOff x="1979712" y="6669360"/>
            <a:chExt cx="5437195" cy="188640"/>
          </a:xfrm>
        </p:grpSpPr>
        <p:sp>
          <p:nvSpPr>
            <p:cNvPr id="5" name="矩形 4"/>
            <p:cNvSpPr/>
            <p:nvPr/>
          </p:nvSpPr>
          <p:spPr>
            <a:xfrm>
              <a:off x="1979712" y="6669360"/>
              <a:ext cx="1296144" cy="188640"/>
            </a:xfrm>
            <a:prstGeom prst="rect">
              <a:avLst/>
            </a:prstGeom>
            <a:solidFill>
              <a:srgbClr val="6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353339" y="6669360"/>
              <a:ext cx="1296144" cy="18864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741919" y="6669360"/>
              <a:ext cx="1296144" cy="18864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120763" y="6669360"/>
              <a:ext cx="1296144" cy="18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TextBox 11"/>
          <p:cNvSpPr txBox="1"/>
          <p:nvPr/>
        </p:nvSpPr>
        <p:spPr>
          <a:xfrm>
            <a:off x="823208" y="2874146"/>
            <a:ext cx="2592288" cy="461665"/>
          </a:xfrm>
          <a:prstGeom prst="rect">
            <a:avLst/>
          </a:prstGeom>
          <a:noFill/>
        </p:spPr>
        <p:txBody>
          <a:bodyPr wrap="square" rtlCol="0">
            <a:spAutoFit/>
          </a:bodyPr>
          <a:lstStyle/>
          <a:p>
            <a:pPr algn="ctr"/>
            <a:r>
              <a:rPr lang="zh-CN" altLang="en-US" sz="2400" b="1" dirty="0" smtClean="0">
                <a:solidFill>
                  <a:schemeClr val="accent5">
                    <a:lumMod val="50000"/>
                  </a:schemeClr>
                </a:solidFill>
                <a:latin typeface="微软雅黑" pitchFamily="34" charset="-122"/>
                <a:ea typeface="微软雅黑" pitchFamily="34" charset="-122"/>
              </a:rPr>
              <a:t>反思总结</a:t>
            </a:r>
            <a:endParaRPr lang="zh-CN" altLang="en-US" sz="2400" b="1" dirty="0">
              <a:solidFill>
                <a:schemeClr val="accent5">
                  <a:lumMod val="50000"/>
                </a:schemeClr>
              </a:solidFill>
              <a:latin typeface="微软雅黑" pitchFamily="34" charset="-122"/>
              <a:ea typeface="微软雅黑" pitchFamily="34" charset="-122"/>
            </a:endParaRPr>
          </a:p>
        </p:txBody>
      </p:sp>
      <p:sp>
        <p:nvSpPr>
          <p:cNvPr id="73" name="任意多边形 72"/>
          <p:cNvSpPr/>
          <p:nvPr/>
        </p:nvSpPr>
        <p:spPr>
          <a:xfrm>
            <a:off x="4514731" y="2019685"/>
            <a:ext cx="6874933" cy="4438931"/>
          </a:xfrm>
          <a:custGeom>
            <a:avLst/>
            <a:gdLst>
              <a:gd name="connsiteX0" fmla="*/ 495300 w 5156200"/>
              <a:gd name="connsiteY0" fmla="*/ 0 h 2832100"/>
              <a:gd name="connsiteX1" fmla="*/ 5156200 w 5156200"/>
              <a:gd name="connsiteY1" fmla="*/ 0 h 2832100"/>
              <a:gd name="connsiteX2" fmla="*/ 5156200 w 5156200"/>
              <a:gd name="connsiteY2" fmla="*/ 2832100 h 2832100"/>
              <a:gd name="connsiteX3" fmla="*/ 0 w 5156200"/>
              <a:gd name="connsiteY3" fmla="*/ 2832100 h 2832100"/>
              <a:gd name="connsiteX4" fmla="*/ 495300 w 5156200"/>
              <a:gd name="connsiteY4" fmla="*/ 0 h 283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200" h="2832100">
                <a:moveTo>
                  <a:pt x="495300" y="0"/>
                </a:moveTo>
                <a:lnTo>
                  <a:pt x="5156200" y="0"/>
                </a:lnTo>
                <a:lnTo>
                  <a:pt x="5156200" y="2832100"/>
                </a:lnTo>
                <a:lnTo>
                  <a:pt x="0" y="2832100"/>
                </a:lnTo>
                <a:lnTo>
                  <a:pt x="495300" y="0"/>
                </a:lnTo>
                <a:close/>
              </a:path>
            </a:pathLst>
          </a:custGeom>
          <a:solidFill>
            <a:srgbClr val="99CCF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1867">
              <a:solidFill>
                <a:prstClr val="white"/>
              </a:solidFill>
            </a:endParaRPr>
          </a:p>
        </p:txBody>
      </p:sp>
      <p:sp>
        <p:nvSpPr>
          <p:cNvPr id="24" name="文本框 23"/>
          <p:cNvSpPr txBox="1"/>
          <p:nvPr/>
        </p:nvSpPr>
        <p:spPr>
          <a:xfrm>
            <a:off x="5347796" y="2597147"/>
            <a:ext cx="5942847" cy="147732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sz="2000" dirty="0" smtClean="0">
                <a:latin typeface="+mn-ea"/>
              </a:rPr>
              <a:t>接受信函的写作要领</a:t>
            </a:r>
            <a:endParaRPr lang="en-US" altLang="zh-CN" sz="2000" dirty="0" smtClean="0">
              <a:latin typeface="+mn-ea"/>
            </a:endParaRPr>
          </a:p>
          <a:p>
            <a:pPr marL="285750" indent="-285750">
              <a:lnSpc>
                <a:spcPct val="150000"/>
              </a:lnSpc>
              <a:buFont typeface="Wingdings" panose="05000000000000000000" pitchFamily="2" charset="2"/>
              <a:buChar char="l"/>
            </a:pPr>
            <a:r>
              <a:rPr lang="zh-CN" altLang="en-US" sz="2000" dirty="0" smtClean="0">
                <a:latin typeface="+mn-ea"/>
              </a:rPr>
              <a:t>国际贸易所使用的法律</a:t>
            </a:r>
            <a:endParaRPr lang="en-US" altLang="zh-CN" sz="2000" dirty="0" smtClean="0">
              <a:latin typeface="+mn-ea"/>
            </a:endParaRPr>
          </a:p>
          <a:p>
            <a:pPr marL="285750" indent="-285750">
              <a:lnSpc>
                <a:spcPct val="150000"/>
              </a:lnSpc>
              <a:buFont typeface="Wingdings" panose="05000000000000000000" pitchFamily="2" charset="2"/>
              <a:buChar char="l"/>
            </a:pPr>
            <a:r>
              <a:rPr lang="zh-CN" altLang="en-US" sz="2000" dirty="0" smtClean="0">
                <a:latin typeface="+mn-ea"/>
              </a:rPr>
              <a:t>书面合同的内容和格式</a:t>
            </a:r>
            <a:endParaRPr lang="en-US" altLang="zh-CN" sz="2000" dirty="0" smtClean="0">
              <a:latin typeface="+mn-ea"/>
            </a:endParaRPr>
          </a:p>
        </p:txBody>
      </p:sp>
    </p:spTree>
    <p:extLst>
      <p:ext uri="{BB962C8B-B14F-4D97-AF65-F5344CB8AC3E}">
        <p14:creationId xmlns:p14="http://schemas.microsoft.com/office/powerpoint/2010/main" val="1994798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left)">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wipe(left)">
                                      <p:cBhvr>
                                        <p:cTn id="12" dur="500"/>
                                        <p:tgtEl>
                                          <p:spTgt spid="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animEffect transition="in" filter="wipe(left)">
                                      <p:cBhvr>
                                        <p:cTn id="17"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228725" y="4343400"/>
            <a:ext cx="457200" cy="457200"/>
          </a:xfrm>
          <a:prstGeom prst="ellipse">
            <a:avLst/>
          </a:prstGeom>
          <a:solidFill>
            <a:srgbClr val="ED3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椭圆 2"/>
          <p:cNvSpPr/>
          <p:nvPr/>
        </p:nvSpPr>
        <p:spPr>
          <a:xfrm>
            <a:off x="2457450" y="4014788"/>
            <a:ext cx="514350" cy="514350"/>
          </a:xfrm>
          <a:prstGeom prst="ellipse">
            <a:avLst/>
          </a:prstGeom>
          <a:solidFill>
            <a:srgbClr val="ED3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椭圆 3"/>
          <p:cNvSpPr/>
          <p:nvPr/>
        </p:nvSpPr>
        <p:spPr>
          <a:xfrm>
            <a:off x="3600450" y="4800600"/>
            <a:ext cx="828675" cy="82867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椭圆 4"/>
          <p:cNvSpPr/>
          <p:nvPr/>
        </p:nvSpPr>
        <p:spPr>
          <a:xfrm>
            <a:off x="4586288" y="4014788"/>
            <a:ext cx="471487" cy="471487"/>
          </a:xfrm>
          <a:prstGeom prst="ellipse">
            <a:avLst/>
          </a:prstGeom>
          <a:solidFill>
            <a:srgbClr val="ED3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 name="椭圆 5"/>
          <p:cNvSpPr/>
          <p:nvPr/>
        </p:nvSpPr>
        <p:spPr>
          <a:xfrm>
            <a:off x="4829175" y="5329238"/>
            <a:ext cx="857250" cy="857250"/>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椭圆 6"/>
          <p:cNvSpPr/>
          <p:nvPr/>
        </p:nvSpPr>
        <p:spPr>
          <a:xfrm>
            <a:off x="6372225" y="4014788"/>
            <a:ext cx="414338" cy="41433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椭圆 7"/>
          <p:cNvSpPr/>
          <p:nvPr/>
        </p:nvSpPr>
        <p:spPr>
          <a:xfrm>
            <a:off x="8072438" y="3608388"/>
            <a:ext cx="292100" cy="292100"/>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椭圆 8"/>
          <p:cNvSpPr/>
          <p:nvPr/>
        </p:nvSpPr>
        <p:spPr>
          <a:xfrm>
            <a:off x="7443788" y="3757613"/>
            <a:ext cx="171450" cy="1714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 name="椭圆 9"/>
          <p:cNvSpPr/>
          <p:nvPr/>
        </p:nvSpPr>
        <p:spPr>
          <a:xfrm>
            <a:off x="5514975" y="4529138"/>
            <a:ext cx="271462" cy="271462"/>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椭圆 10"/>
          <p:cNvSpPr/>
          <p:nvPr/>
        </p:nvSpPr>
        <p:spPr>
          <a:xfrm>
            <a:off x="7143750" y="5029200"/>
            <a:ext cx="157163" cy="157163"/>
          </a:xfrm>
          <a:prstGeom prst="ellipse">
            <a:avLst/>
          </a:prstGeom>
          <a:solidFill>
            <a:srgbClr val="ED3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椭圆 11"/>
          <p:cNvSpPr/>
          <p:nvPr/>
        </p:nvSpPr>
        <p:spPr>
          <a:xfrm>
            <a:off x="7300913" y="5929313"/>
            <a:ext cx="142875" cy="142875"/>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椭圆 12"/>
          <p:cNvSpPr/>
          <p:nvPr/>
        </p:nvSpPr>
        <p:spPr>
          <a:xfrm>
            <a:off x="9272588" y="5329238"/>
            <a:ext cx="442912" cy="44291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椭圆 13"/>
          <p:cNvSpPr/>
          <p:nvPr/>
        </p:nvSpPr>
        <p:spPr>
          <a:xfrm>
            <a:off x="9972675" y="4014788"/>
            <a:ext cx="328612" cy="32861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椭圆 14"/>
          <p:cNvSpPr/>
          <p:nvPr/>
        </p:nvSpPr>
        <p:spPr>
          <a:xfrm>
            <a:off x="8258175" y="4800600"/>
            <a:ext cx="228600" cy="228600"/>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椭圆 15"/>
          <p:cNvSpPr/>
          <p:nvPr/>
        </p:nvSpPr>
        <p:spPr>
          <a:xfrm>
            <a:off x="10515601" y="4800600"/>
            <a:ext cx="228600" cy="228600"/>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9058275" y="4343400"/>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椭圆 17"/>
          <p:cNvSpPr/>
          <p:nvPr/>
        </p:nvSpPr>
        <p:spPr>
          <a:xfrm>
            <a:off x="11001375" y="3871913"/>
            <a:ext cx="928687" cy="928687"/>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椭圆 18"/>
          <p:cNvSpPr/>
          <p:nvPr/>
        </p:nvSpPr>
        <p:spPr>
          <a:xfrm>
            <a:off x="10629901" y="5929313"/>
            <a:ext cx="142875" cy="1428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椭圆 19"/>
          <p:cNvSpPr/>
          <p:nvPr/>
        </p:nvSpPr>
        <p:spPr>
          <a:xfrm>
            <a:off x="11315700" y="5929313"/>
            <a:ext cx="150018" cy="150018"/>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椭圆 20"/>
          <p:cNvSpPr/>
          <p:nvPr/>
        </p:nvSpPr>
        <p:spPr>
          <a:xfrm>
            <a:off x="8601075" y="5929313"/>
            <a:ext cx="71437" cy="71437"/>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 name="椭圆 21"/>
          <p:cNvSpPr/>
          <p:nvPr/>
        </p:nvSpPr>
        <p:spPr>
          <a:xfrm>
            <a:off x="7843838" y="5550694"/>
            <a:ext cx="414337" cy="41433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椭圆 22"/>
          <p:cNvSpPr/>
          <p:nvPr/>
        </p:nvSpPr>
        <p:spPr>
          <a:xfrm>
            <a:off x="9558337" y="6072188"/>
            <a:ext cx="414338" cy="414338"/>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1685925" y="5107781"/>
            <a:ext cx="121444" cy="121444"/>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椭圆 24"/>
          <p:cNvSpPr/>
          <p:nvPr/>
        </p:nvSpPr>
        <p:spPr>
          <a:xfrm>
            <a:off x="696516" y="3914776"/>
            <a:ext cx="171450" cy="171450"/>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椭圆 25"/>
          <p:cNvSpPr/>
          <p:nvPr/>
        </p:nvSpPr>
        <p:spPr>
          <a:xfrm>
            <a:off x="396478" y="5186363"/>
            <a:ext cx="157163" cy="157163"/>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椭圆 26"/>
          <p:cNvSpPr/>
          <p:nvPr/>
        </p:nvSpPr>
        <p:spPr>
          <a:xfrm>
            <a:off x="553641" y="6086476"/>
            <a:ext cx="142875" cy="142875"/>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3882629" y="6086476"/>
            <a:ext cx="142875" cy="142875"/>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9" name="椭圆 28"/>
          <p:cNvSpPr/>
          <p:nvPr/>
        </p:nvSpPr>
        <p:spPr>
          <a:xfrm>
            <a:off x="4568428" y="6086476"/>
            <a:ext cx="150018" cy="150018"/>
          </a:xfrm>
          <a:prstGeom prst="ellipse">
            <a:avLst/>
          </a:prstGeom>
          <a:solidFill>
            <a:srgbClr val="45C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 name="椭圆 29"/>
          <p:cNvSpPr/>
          <p:nvPr/>
        </p:nvSpPr>
        <p:spPr>
          <a:xfrm>
            <a:off x="1853803" y="6086476"/>
            <a:ext cx="71437" cy="714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 name="椭圆 56"/>
          <p:cNvSpPr/>
          <p:nvPr/>
        </p:nvSpPr>
        <p:spPr>
          <a:xfrm>
            <a:off x="2053829" y="4329113"/>
            <a:ext cx="171450" cy="171450"/>
          </a:xfrm>
          <a:prstGeom prst="ellipse">
            <a:avLst/>
          </a:prstGeom>
          <a:solidFill>
            <a:srgbClr val="ED3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 name="椭圆 57"/>
          <p:cNvSpPr/>
          <p:nvPr/>
        </p:nvSpPr>
        <p:spPr>
          <a:xfrm>
            <a:off x="1753791" y="5600700"/>
            <a:ext cx="157163" cy="157163"/>
          </a:xfrm>
          <a:prstGeom prst="ellipse">
            <a:avLst/>
          </a:prstGeom>
          <a:solidFill>
            <a:srgbClr val="ED3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 name="椭圆 58"/>
          <p:cNvSpPr/>
          <p:nvPr/>
        </p:nvSpPr>
        <p:spPr>
          <a:xfrm>
            <a:off x="2868216" y="5372100"/>
            <a:ext cx="228600" cy="228600"/>
          </a:xfrm>
          <a:prstGeom prst="ellipse">
            <a:avLst/>
          </a:prstGeom>
          <a:solidFill>
            <a:srgbClr val="ED3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0" name="椭圆 59"/>
          <p:cNvSpPr/>
          <p:nvPr/>
        </p:nvSpPr>
        <p:spPr>
          <a:xfrm>
            <a:off x="5000624" y="4800600"/>
            <a:ext cx="228600" cy="228600"/>
          </a:xfrm>
          <a:prstGeom prst="ellipse">
            <a:avLst/>
          </a:prstGeom>
          <a:solidFill>
            <a:srgbClr val="ED3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1" name="椭圆 60"/>
          <p:cNvSpPr/>
          <p:nvPr/>
        </p:nvSpPr>
        <p:spPr>
          <a:xfrm>
            <a:off x="5925741" y="6500813"/>
            <a:ext cx="150018" cy="150018"/>
          </a:xfrm>
          <a:prstGeom prst="ellipse">
            <a:avLst/>
          </a:prstGeom>
          <a:solidFill>
            <a:srgbClr val="ED3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矩形 61"/>
          <p:cNvSpPr/>
          <p:nvPr/>
        </p:nvSpPr>
        <p:spPr>
          <a:xfrm>
            <a:off x="3489317" y="1690568"/>
            <a:ext cx="4997458" cy="1015663"/>
          </a:xfrm>
          <a:prstGeom prst="rect">
            <a:avLst/>
          </a:prstGeom>
        </p:spPr>
        <p:txBody>
          <a:bodyPr wrap="none">
            <a:spAutoFit/>
          </a:bodyPr>
          <a:lstStyle/>
          <a:p>
            <a:r>
              <a:rPr lang="en-US" altLang="zh-CN" sz="6000" b="1" dirty="0" smtClean="0">
                <a:solidFill>
                  <a:srgbClr val="ED3623"/>
                </a:solidFill>
                <a:latin typeface="微软雅黑" panose="020B0503020204020204" pitchFamily="34" charset="-122"/>
                <a:ea typeface="微软雅黑" panose="020B0503020204020204" pitchFamily="34" charset="-122"/>
              </a:rPr>
              <a:t>T</a:t>
            </a:r>
            <a:r>
              <a:rPr lang="en-US" altLang="zh-CN" sz="6000" b="1" dirty="0" smtClean="0">
                <a:solidFill>
                  <a:srgbClr val="ED7D31">
                    <a:lumMod val="75000"/>
                  </a:srgbClr>
                </a:solidFill>
                <a:latin typeface="微软雅黑" panose="020B0503020204020204" pitchFamily="34" charset="-122"/>
                <a:ea typeface="微软雅黑" panose="020B0503020204020204" pitchFamily="34" charset="-122"/>
              </a:rPr>
              <a:t>H</a:t>
            </a:r>
            <a:r>
              <a:rPr lang="en-US" altLang="zh-CN" sz="6000" b="1" dirty="0" smtClean="0">
                <a:solidFill>
                  <a:srgbClr val="FFC000"/>
                </a:solidFill>
                <a:latin typeface="微软雅黑" panose="020B0503020204020204" pitchFamily="34" charset="-122"/>
                <a:ea typeface="微软雅黑" panose="020B0503020204020204" pitchFamily="34" charset="-122"/>
              </a:rPr>
              <a:t>A</a:t>
            </a:r>
            <a:r>
              <a:rPr lang="en-US" altLang="zh-CN" sz="6000" b="1" dirty="0" smtClean="0">
                <a:solidFill>
                  <a:srgbClr val="92D050"/>
                </a:solidFill>
                <a:latin typeface="微软雅黑" panose="020B0503020204020204" pitchFamily="34" charset="-122"/>
                <a:ea typeface="微软雅黑" panose="020B0503020204020204" pitchFamily="34" charset="-122"/>
              </a:rPr>
              <a:t>N</a:t>
            </a:r>
            <a:r>
              <a:rPr lang="en-US" altLang="zh-CN" sz="6000" b="1" dirty="0" smtClean="0">
                <a:solidFill>
                  <a:srgbClr val="0070C0"/>
                </a:solidFill>
                <a:latin typeface="微软雅黑" panose="020B0503020204020204" pitchFamily="34" charset="-122"/>
                <a:ea typeface="微软雅黑" panose="020B0503020204020204" pitchFamily="34" charset="-122"/>
              </a:rPr>
              <a:t>K</a:t>
            </a:r>
            <a:r>
              <a:rPr lang="en-US" altLang="zh-CN" sz="6000" b="1" dirty="0" smtClean="0">
                <a:solidFill>
                  <a:srgbClr val="ED7D31">
                    <a:lumMod val="75000"/>
                  </a:srgbClr>
                </a:solidFill>
                <a:latin typeface="微软雅黑" panose="020B0503020204020204" pitchFamily="34" charset="-122"/>
                <a:ea typeface="微软雅黑" panose="020B0503020204020204" pitchFamily="34" charset="-122"/>
              </a:rPr>
              <a:t> </a:t>
            </a:r>
            <a:r>
              <a:rPr lang="en-US" altLang="zh-CN" sz="6000" b="1" dirty="0" smtClean="0">
                <a:solidFill>
                  <a:srgbClr val="002060"/>
                </a:solidFill>
                <a:latin typeface="微软雅黑" panose="020B0503020204020204" pitchFamily="34" charset="-122"/>
                <a:ea typeface="微软雅黑" panose="020B0503020204020204" pitchFamily="34" charset="-122"/>
              </a:rPr>
              <a:t>Y</a:t>
            </a:r>
            <a:r>
              <a:rPr lang="en-US" altLang="zh-CN" sz="6000" b="1" dirty="0" smtClean="0">
                <a:solidFill>
                  <a:srgbClr val="FF0000"/>
                </a:solidFill>
                <a:latin typeface="微软雅黑" panose="020B0503020204020204" pitchFamily="34" charset="-122"/>
                <a:ea typeface="微软雅黑" panose="020B0503020204020204" pitchFamily="34" charset="-122"/>
              </a:rPr>
              <a:t>O</a:t>
            </a:r>
            <a:r>
              <a:rPr lang="en-US" altLang="zh-CN" sz="6000" b="1" dirty="0" smtClean="0">
                <a:solidFill>
                  <a:srgbClr val="B7D43F"/>
                </a:solidFill>
                <a:latin typeface="微软雅黑" panose="020B0503020204020204" pitchFamily="34" charset="-122"/>
                <a:ea typeface="微软雅黑" panose="020B0503020204020204" pitchFamily="34" charset="-122"/>
              </a:rPr>
              <a:t>U</a:t>
            </a:r>
            <a:endParaRPr lang="zh-CN" altLang="en-US" sz="6000" b="1" dirty="0">
              <a:solidFill>
                <a:srgbClr val="B7D43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3806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6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文本框 51"/>
          <p:cNvSpPr txBox="1"/>
          <p:nvPr/>
        </p:nvSpPr>
        <p:spPr>
          <a:xfrm>
            <a:off x="861494" y="4298057"/>
            <a:ext cx="1549080" cy="369332"/>
          </a:xfrm>
          <a:prstGeom prst="rect">
            <a:avLst/>
          </a:prstGeom>
          <a:noFill/>
        </p:spPr>
        <p:txBody>
          <a:bodyPr wrap="square" rtlCol="0">
            <a:spAutoFit/>
          </a:bodyPr>
          <a:lstStyle/>
          <a:p>
            <a:pPr fontAlgn="auto">
              <a:spcBef>
                <a:spcPts val="0"/>
              </a:spcBef>
              <a:spcAft>
                <a:spcPts val="0"/>
              </a:spcAft>
            </a:pPr>
            <a:r>
              <a:rPr lang="zh-CN" altLang="en-US" b="1" dirty="0" smtClean="0">
                <a:solidFill>
                  <a:srgbClr val="0174AB"/>
                </a:solidFill>
                <a:latin typeface="Times New Roman" panose="02020603050405020304" pitchFamily="18" charset="0"/>
                <a:ea typeface="宋体" panose="02010600030101010101" pitchFamily="2" charset="-122"/>
                <a:cs typeface="+mn-ea"/>
              </a:rPr>
              <a:t>素质目标</a:t>
            </a:r>
            <a:endParaRPr lang="zh-CN" altLang="en-US" b="1" dirty="0">
              <a:solidFill>
                <a:srgbClr val="0174AB"/>
              </a:solidFill>
              <a:latin typeface="Times New Roman" panose="02020603050405020304" pitchFamily="18" charset="0"/>
              <a:ea typeface="宋体" panose="02010600030101010101" pitchFamily="2" charset="-122"/>
              <a:cs typeface="+mn-ea"/>
            </a:endParaRPr>
          </a:p>
        </p:txBody>
      </p:sp>
      <p:sp>
        <p:nvSpPr>
          <p:cNvPr id="54" name="矩形 53"/>
          <p:cNvSpPr/>
          <p:nvPr/>
        </p:nvSpPr>
        <p:spPr>
          <a:xfrm>
            <a:off x="2444922" y="1686841"/>
            <a:ext cx="8610773" cy="3265574"/>
          </a:xfrm>
          <a:prstGeom prst="rect">
            <a:avLst/>
          </a:prstGeom>
          <a:ln>
            <a:solidFill>
              <a:schemeClr val="accent1"/>
            </a:solidFill>
            <a:prstDash val="dash"/>
          </a:ln>
        </p:spPr>
        <p:txBody>
          <a:bodyPr wrap="square">
            <a:spAutoFit/>
          </a:bodyPr>
          <a:lstStyle/>
          <a:p>
            <a:pPr defTabSz="462916" fontAlgn="auto">
              <a:lnSpc>
                <a:spcPct val="150000"/>
              </a:lnSpc>
              <a:spcBef>
                <a:spcPts val="0"/>
              </a:spcBef>
              <a:spcAft>
                <a:spcPts val="0"/>
              </a:spcAft>
              <a:buClr>
                <a:srgbClr val="4F81BD"/>
              </a:buClr>
              <a:buSzPct val="60000"/>
            </a:pPr>
            <a:r>
              <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rPr>
              <a:t>1.</a:t>
            </a:r>
            <a:r>
              <a:rPr lang="zh-CN" altLang="en-US" sz="2000" dirty="0">
                <a:latin typeface="Times New Roman" panose="02020603050405020304" pitchFamily="18" charset="0"/>
                <a:ea typeface="宋体" panose="02010600030101010101" pitchFamily="2" charset="-122"/>
                <a:cs typeface="+mn-ea"/>
                <a:sym typeface="Times New Roman" panose="02020603050405020304" pitchFamily="18" charset="0"/>
              </a:rPr>
              <a:t>较高的英语阅读和表达能力；</a:t>
            </a:r>
          </a:p>
          <a:p>
            <a:pPr defTabSz="462916" fontAlgn="auto">
              <a:lnSpc>
                <a:spcPct val="150000"/>
              </a:lnSpc>
              <a:spcBef>
                <a:spcPts val="0"/>
              </a:spcBef>
              <a:spcAft>
                <a:spcPts val="0"/>
              </a:spcAft>
              <a:buClr>
                <a:srgbClr val="4F81BD"/>
              </a:buClr>
              <a:buSzPct val="60000"/>
            </a:pPr>
            <a:r>
              <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rPr>
              <a:t>2.</a:t>
            </a:r>
            <a:r>
              <a:rPr lang="zh-CN" altLang="en-US" sz="2000" dirty="0">
                <a:latin typeface="Times New Roman" panose="02020603050405020304" pitchFamily="18" charset="0"/>
                <a:ea typeface="宋体" panose="02010600030101010101" pitchFamily="2" charset="-122"/>
                <a:cs typeface="+mn-ea"/>
                <a:sym typeface="Times New Roman" panose="02020603050405020304" pitchFamily="18" charset="0"/>
              </a:rPr>
              <a:t>良好的沟通能力；</a:t>
            </a:r>
          </a:p>
          <a:p>
            <a:pPr defTabSz="462916" fontAlgn="auto">
              <a:lnSpc>
                <a:spcPct val="150000"/>
              </a:lnSpc>
              <a:spcBef>
                <a:spcPts val="0"/>
              </a:spcBef>
              <a:spcAft>
                <a:spcPts val="0"/>
              </a:spcAft>
              <a:buClr>
                <a:srgbClr val="4F81BD"/>
              </a:buClr>
              <a:buSzPct val="60000"/>
            </a:pPr>
            <a:r>
              <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rPr>
              <a:t>3.</a:t>
            </a:r>
            <a:r>
              <a:rPr lang="zh-CN" altLang="en-US" sz="2000" dirty="0">
                <a:latin typeface="Times New Roman" panose="02020603050405020304" pitchFamily="18" charset="0"/>
                <a:ea typeface="宋体" panose="02010600030101010101" pitchFamily="2" charset="-122"/>
                <a:cs typeface="+mn-ea"/>
                <a:sym typeface="Times New Roman" panose="02020603050405020304" pitchFamily="18" charset="0"/>
              </a:rPr>
              <a:t>不断学习的能力；</a:t>
            </a:r>
          </a:p>
          <a:p>
            <a:pPr defTabSz="462916" fontAlgn="auto">
              <a:lnSpc>
                <a:spcPct val="150000"/>
              </a:lnSpc>
              <a:spcBef>
                <a:spcPts val="0"/>
              </a:spcBef>
              <a:spcAft>
                <a:spcPts val="0"/>
              </a:spcAft>
              <a:buClr>
                <a:srgbClr val="4F81BD"/>
              </a:buClr>
              <a:buSzPct val="60000"/>
            </a:pPr>
            <a:r>
              <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rPr>
              <a:t>4.</a:t>
            </a:r>
            <a:r>
              <a:rPr lang="zh-CN" altLang="en-US" sz="2000" dirty="0">
                <a:latin typeface="Times New Roman" panose="02020603050405020304" pitchFamily="18" charset="0"/>
                <a:ea typeface="宋体" panose="02010600030101010101" pitchFamily="2" charset="-122"/>
                <a:cs typeface="+mn-ea"/>
                <a:sym typeface="Times New Roman" panose="02020603050405020304" pitchFamily="18" charset="0"/>
              </a:rPr>
              <a:t>调研、分析、决策能力；</a:t>
            </a:r>
          </a:p>
          <a:p>
            <a:pPr defTabSz="462916" fontAlgn="auto">
              <a:lnSpc>
                <a:spcPct val="150000"/>
              </a:lnSpc>
              <a:spcBef>
                <a:spcPts val="0"/>
              </a:spcBef>
              <a:spcAft>
                <a:spcPts val="0"/>
              </a:spcAft>
              <a:buClr>
                <a:srgbClr val="4F81BD"/>
              </a:buClr>
              <a:buSzPct val="60000"/>
            </a:pPr>
            <a:r>
              <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rPr>
              <a:t>5.</a:t>
            </a:r>
            <a:r>
              <a:rPr lang="zh-CN" altLang="en-US" sz="2000" dirty="0">
                <a:latin typeface="Times New Roman" panose="02020603050405020304" pitchFamily="18" charset="0"/>
                <a:ea typeface="宋体" panose="02010600030101010101" pitchFamily="2" charset="-122"/>
                <a:cs typeface="+mn-ea"/>
                <a:sym typeface="Times New Roman" panose="02020603050405020304" pitchFamily="18" charset="0"/>
              </a:rPr>
              <a:t>高效严谨、耐心细致、责任心强的工作态度；</a:t>
            </a:r>
          </a:p>
          <a:p>
            <a:pPr defTabSz="462916" fontAlgn="auto">
              <a:lnSpc>
                <a:spcPct val="150000"/>
              </a:lnSpc>
              <a:spcBef>
                <a:spcPts val="0"/>
              </a:spcBef>
              <a:spcAft>
                <a:spcPts val="0"/>
              </a:spcAft>
              <a:buClr>
                <a:srgbClr val="4F81BD"/>
              </a:buClr>
              <a:buSzPct val="60000"/>
            </a:pPr>
            <a:r>
              <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rPr>
              <a:t>6.</a:t>
            </a:r>
            <a:r>
              <a:rPr lang="zh-CN" altLang="en-US" sz="2000" dirty="0">
                <a:latin typeface="Times New Roman" panose="02020603050405020304" pitchFamily="18" charset="0"/>
                <a:ea typeface="宋体" panose="02010600030101010101" pitchFamily="2" charset="-122"/>
                <a:cs typeface="+mn-ea"/>
                <a:sym typeface="Times New Roman" panose="02020603050405020304" pitchFamily="18" charset="0"/>
              </a:rPr>
              <a:t>具有良好的团队合作精神；</a:t>
            </a:r>
            <a:endPar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endParaRPr>
          </a:p>
          <a:p>
            <a:pPr defTabSz="462916" fontAlgn="auto">
              <a:lnSpc>
                <a:spcPct val="150000"/>
              </a:lnSpc>
              <a:spcBef>
                <a:spcPts val="0"/>
              </a:spcBef>
              <a:spcAft>
                <a:spcPts val="0"/>
              </a:spcAft>
              <a:buClr>
                <a:srgbClr val="4F81BD"/>
              </a:buClr>
              <a:buSzPct val="60000"/>
            </a:pPr>
            <a:r>
              <a:rPr lang="en-US" altLang="zh-CN" sz="2000" dirty="0">
                <a:latin typeface="Times New Roman" panose="02020603050405020304" pitchFamily="18" charset="0"/>
                <a:ea typeface="宋体" panose="02010600030101010101" pitchFamily="2" charset="-122"/>
                <a:cs typeface="+mn-ea"/>
                <a:sym typeface="Times New Roman" panose="02020603050405020304" pitchFamily="18" charset="0"/>
              </a:rPr>
              <a:t>7.</a:t>
            </a:r>
            <a:r>
              <a:rPr lang="zh-CN" altLang="en-US" sz="2000" dirty="0">
                <a:latin typeface="Times New Roman" panose="02020603050405020304" pitchFamily="18" charset="0"/>
                <a:ea typeface="宋体" panose="02010600030101010101" pitchFamily="2" charset="-122"/>
                <a:cs typeface="+mn-ea"/>
                <a:sym typeface="Times New Roman" panose="02020603050405020304" pitchFamily="18" charset="0"/>
              </a:rPr>
              <a:t>具有市场竞争意识。</a:t>
            </a:r>
          </a:p>
        </p:txBody>
      </p:sp>
      <p:grpSp>
        <p:nvGrpSpPr>
          <p:cNvPr id="2" name="组合 1"/>
          <p:cNvGrpSpPr/>
          <p:nvPr/>
        </p:nvGrpSpPr>
        <p:grpSpPr>
          <a:xfrm>
            <a:off x="738605" y="2601689"/>
            <a:ext cx="1590952" cy="1443892"/>
            <a:chOff x="55634" y="4416659"/>
            <a:chExt cx="859945" cy="836081"/>
          </a:xfrm>
        </p:grpSpPr>
        <p:sp>
          <p:nvSpPr>
            <p:cNvPr id="50" name="任意多边形 49"/>
            <p:cNvSpPr>
              <a:spLocks noChangeAspect="1"/>
            </p:cNvSpPr>
            <p:nvPr/>
          </p:nvSpPr>
          <p:spPr>
            <a:xfrm>
              <a:off x="55634" y="4416659"/>
              <a:ext cx="859945" cy="836081"/>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solidFill>
              <a:srgbClr val="21A3D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568" tIns="210568" rIns="210568" bIns="210568" numCol="1" spcCol="1270" anchor="ctr" anchorCtr="0">
              <a:noAutofit/>
            </a:bodyPr>
            <a:lstStyle/>
            <a:p>
              <a:pPr algn="ctr" defTabSz="1173480" fontAlgn="auto">
                <a:lnSpc>
                  <a:spcPct val="90000"/>
                </a:lnSpc>
                <a:spcBef>
                  <a:spcPts val="0"/>
                </a:spcBef>
                <a:spcAft>
                  <a:spcPct val="35000"/>
                </a:spcAft>
              </a:pPr>
              <a:endParaRPr lang="zh-CN" altLang="en-US" sz="2640">
                <a:solidFill>
                  <a:prstClr val="white"/>
                </a:solidFill>
              </a:endParaRPr>
            </a:p>
          </p:txBody>
        </p:sp>
        <p:grpSp>
          <p:nvGrpSpPr>
            <p:cNvPr id="59" name="Group 67"/>
            <p:cNvGrpSpPr/>
            <p:nvPr/>
          </p:nvGrpSpPr>
          <p:grpSpPr>
            <a:xfrm>
              <a:off x="295907" y="4645903"/>
              <a:ext cx="416763" cy="546901"/>
              <a:chOff x="2587624" y="-3175"/>
              <a:chExt cx="4133849" cy="7337425"/>
            </a:xfrm>
            <a:solidFill>
              <a:schemeClr val="bg1"/>
            </a:solidFill>
          </p:grpSpPr>
          <p:sp>
            <p:nvSpPr>
              <p:cNvPr id="60" name="Freeform 5"/>
              <p:cNvSpPr>
                <a:spLocks noEditPoints="1"/>
              </p:cNvSpPr>
              <p:nvPr/>
            </p:nvSpPr>
            <p:spPr bwMode="auto">
              <a:xfrm>
                <a:off x="2587624" y="3748088"/>
                <a:ext cx="1843086" cy="1541463"/>
              </a:xfrm>
              <a:custGeom>
                <a:avLst/>
                <a:gdLst/>
                <a:ahLst/>
                <a:cxnLst>
                  <a:cxn ang="0">
                    <a:pos x="71" y="27"/>
                  </a:cxn>
                  <a:cxn ang="0">
                    <a:pos x="50" y="42"/>
                  </a:cxn>
                  <a:cxn ang="0">
                    <a:pos x="1" y="390"/>
                  </a:cxn>
                  <a:cxn ang="0">
                    <a:pos x="16" y="411"/>
                  </a:cxn>
                  <a:cxn ang="0">
                    <a:pos x="18" y="414"/>
                  </a:cxn>
                  <a:cxn ang="0">
                    <a:pos x="26" y="419"/>
                  </a:cxn>
                  <a:cxn ang="0">
                    <a:pos x="27" y="420"/>
                  </a:cxn>
                  <a:cxn ang="0">
                    <a:pos x="36" y="417"/>
                  </a:cxn>
                  <a:cxn ang="0">
                    <a:pos x="39" y="414"/>
                  </a:cxn>
                  <a:cxn ang="0">
                    <a:pos x="481" y="476"/>
                  </a:cxn>
                  <a:cxn ang="0">
                    <a:pos x="483" y="480"/>
                  </a:cxn>
                  <a:cxn ang="0">
                    <a:pos x="491" y="484"/>
                  </a:cxn>
                  <a:cxn ang="0">
                    <a:pos x="492" y="484"/>
                  </a:cxn>
                  <a:cxn ang="0">
                    <a:pos x="501" y="482"/>
                  </a:cxn>
                  <a:cxn ang="0">
                    <a:pos x="504" y="479"/>
                  </a:cxn>
                  <a:cxn ang="0">
                    <a:pos x="508" y="480"/>
                  </a:cxn>
                  <a:cxn ang="0">
                    <a:pos x="529" y="464"/>
                  </a:cxn>
                  <a:cxn ang="0">
                    <a:pos x="577" y="116"/>
                  </a:cxn>
                  <a:cxn ang="0">
                    <a:pos x="562" y="95"/>
                  </a:cxn>
                  <a:cxn ang="0">
                    <a:pos x="504" y="87"/>
                  </a:cxn>
                  <a:cxn ang="0">
                    <a:pos x="502" y="97"/>
                  </a:cxn>
                  <a:cxn ang="0">
                    <a:pos x="423" y="86"/>
                  </a:cxn>
                  <a:cxn ang="0">
                    <a:pos x="426" y="63"/>
                  </a:cxn>
                  <a:cxn ang="0">
                    <a:pos x="416" y="61"/>
                  </a:cxn>
                  <a:cxn ang="0">
                    <a:pos x="418" y="48"/>
                  </a:cxn>
                  <a:cxn ang="0">
                    <a:pos x="397" y="17"/>
                  </a:cxn>
                  <a:cxn ang="0">
                    <a:pos x="397" y="31"/>
                  </a:cxn>
                  <a:cxn ang="0">
                    <a:pos x="395" y="58"/>
                  </a:cxn>
                  <a:cxn ang="0">
                    <a:pos x="395" y="58"/>
                  </a:cxn>
                  <a:cxn ang="0">
                    <a:pos x="388" y="58"/>
                  </a:cxn>
                  <a:cxn ang="0">
                    <a:pos x="385" y="80"/>
                  </a:cxn>
                  <a:cxn ang="0">
                    <a:pos x="256" y="62"/>
                  </a:cxn>
                  <a:cxn ang="0">
                    <a:pos x="259" y="39"/>
                  </a:cxn>
                  <a:cxn ang="0">
                    <a:pos x="253" y="39"/>
                  </a:cxn>
                  <a:cxn ang="0">
                    <a:pos x="253" y="38"/>
                  </a:cxn>
                  <a:cxn ang="0">
                    <a:pos x="274" y="19"/>
                  </a:cxn>
                  <a:cxn ang="0">
                    <a:pos x="258" y="0"/>
                  </a:cxn>
                  <a:cxn ang="0">
                    <a:pos x="237" y="22"/>
                  </a:cxn>
                  <a:cxn ang="0">
                    <a:pos x="235" y="36"/>
                  </a:cxn>
                  <a:cxn ang="0">
                    <a:pos x="222" y="34"/>
                  </a:cxn>
                  <a:cxn ang="0">
                    <a:pos x="218" y="57"/>
                  </a:cxn>
                  <a:cxn ang="0">
                    <a:pos x="140" y="46"/>
                  </a:cxn>
                  <a:cxn ang="0">
                    <a:pos x="141" y="37"/>
                  </a:cxn>
                  <a:cxn ang="0">
                    <a:pos x="71" y="27"/>
                  </a:cxn>
                  <a:cxn ang="0">
                    <a:pos x="250" y="49"/>
                  </a:cxn>
                  <a:cxn ang="0">
                    <a:pos x="248" y="61"/>
                  </a:cxn>
                  <a:cxn ang="0">
                    <a:pos x="226" y="58"/>
                  </a:cxn>
                  <a:cxn ang="0">
                    <a:pos x="227" y="46"/>
                  </a:cxn>
                  <a:cxn ang="0">
                    <a:pos x="250" y="49"/>
                  </a:cxn>
                  <a:cxn ang="0">
                    <a:pos x="392" y="81"/>
                  </a:cxn>
                  <a:cxn ang="0">
                    <a:pos x="393" y="69"/>
                  </a:cxn>
                  <a:cxn ang="0">
                    <a:pos x="416" y="72"/>
                  </a:cxn>
                  <a:cxn ang="0">
                    <a:pos x="414" y="84"/>
                  </a:cxn>
                  <a:cxn ang="0">
                    <a:pos x="392" y="81"/>
                  </a:cxn>
                </a:cxnLst>
                <a:rect l="0" t="0" r="r" b="b"/>
                <a:pathLst>
                  <a:path w="579" h="485">
                    <a:moveTo>
                      <a:pt x="71" y="27"/>
                    </a:moveTo>
                    <a:cubicBezTo>
                      <a:pt x="59" y="25"/>
                      <a:pt x="52" y="30"/>
                      <a:pt x="50" y="42"/>
                    </a:cubicBezTo>
                    <a:cubicBezTo>
                      <a:pt x="1" y="390"/>
                      <a:pt x="1" y="390"/>
                      <a:pt x="1" y="390"/>
                    </a:cubicBezTo>
                    <a:cubicBezTo>
                      <a:pt x="0" y="402"/>
                      <a:pt x="5" y="409"/>
                      <a:pt x="16" y="411"/>
                    </a:cubicBezTo>
                    <a:cubicBezTo>
                      <a:pt x="17" y="412"/>
                      <a:pt x="17" y="413"/>
                      <a:pt x="18" y="414"/>
                    </a:cubicBezTo>
                    <a:cubicBezTo>
                      <a:pt x="20" y="417"/>
                      <a:pt x="23" y="419"/>
                      <a:pt x="26" y="419"/>
                    </a:cubicBezTo>
                    <a:cubicBezTo>
                      <a:pt x="27" y="420"/>
                      <a:pt x="27" y="420"/>
                      <a:pt x="27" y="420"/>
                    </a:cubicBezTo>
                    <a:cubicBezTo>
                      <a:pt x="30" y="420"/>
                      <a:pt x="33" y="419"/>
                      <a:pt x="36" y="417"/>
                    </a:cubicBezTo>
                    <a:cubicBezTo>
                      <a:pt x="37" y="416"/>
                      <a:pt x="38" y="415"/>
                      <a:pt x="39" y="414"/>
                    </a:cubicBezTo>
                    <a:cubicBezTo>
                      <a:pt x="481" y="476"/>
                      <a:pt x="481" y="476"/>
                      <a:pt x="481" y="476"/>
                    </a:cubicBezTo>
                    <a:cubicBezTo>
                      <a:pt x="482" y="477"/>
                      <a:pt x="483" y="478"/>
                      <a:pt x="483" y="480"/>
                    </a:cubicBezTo>
                    <a:cubicBezTo>
                      <a:pt x="485" y="482"/>
                      <a:pt x="488" y="484"/>
                      <a:pt x="491" y="484"/>
                    </a:cubicBezTo>
                    <a:cubicBezTo>
                      <a:pt x="492" y="484"/>
                      <a:pt x="492" y="484"/>
                      <a:pt x="492" y="484"/>
                    </a:cubicBezTo>
                    <a:cubicBezTo>
                      <a:pt x="496" y="485"/>
                      <a:pt x="499" y="484"/>
                      <a:pt x="501" y="482"/>
                    </a:cubicBezTo>
                    <a:cubicBezTo>
                      <a:pt x="502" y="481"/>
                      <a:pt x="503" y="480"/>
                      <a:pt x="504" y="479"/>
                    </a:cubicBezTo>
                    <a:cubicBezTo>
                      <a:pt x="508" y="480"/>
                      <a:pt x="508" y="480"/>
                      <a:pt x="508" y="480"/>
                    </a:cubicBezTo>
                    <a:cubicBezTo>
                      <a:pt x="520" y="482"/>
                      <a:pt x="527" y="476"/>
                      <a:pt x="529" y="464"/>
                    </a:cubicBezTo>
                    <a:cubicBezTo>
                      <a:pt x="577" y="116"/>
                      <a:pt x="577" y="116"/>
                      <a:pt x="577" y="116"/>
                    </a:cubicBezTo>
                    <a:cubicBezTo>
                      <a:pt x="579" y="104"/>
                      <a:pt x="574" y="97"/>
                      <a:pt x="562" y="95"/>
                    </a:cubicBezTo>
                    <a:cubicBezTo>
                      <a:pt x="504" y="87"/>
                      <a:pt x="504" y="87"/>
                      <a:pt x="504" y="87"/>
                    </a:cubicBezTo>
                    <a:cubicBezTo>
                      <a:pt x="502" y="97"/>
                      <a:pt x="502" y="97"/>
                      <a:pt x="502" y="97"/>
                    </a:cubicBezTo>
                    <a:cubicBezTo>
                      <a:pt x="423" y="86"/>
                      <a:pt x="423" y="86"/>
                      <a:pt x="423" y="86"/>
                    </a:cubicBezTo>
                    <a:cubicBezTo>
                      <a:pt x="426" y="63"/>
                      <a:pt x="426" y="63"/>
                      <a:pt x="426" y="63"/>
                    </a:cubicBezTo>
                    <a:cubicBezTo>
                      <a:pt x="416" y="61"/>
                      <a:pt x="416" y="61"/>
                      <a:pt x="416" y="61"/>
                    </a:cubicBezTo>
                    <a:cubicBezTo>
                      <a:pt x="418" y="48"/>
                      <a:pt x="418" y="48"/>
                      <a:pt x="418" y="48"/>
                    </a:cubicBezTo>
                    <a:cubicBezTo>
                      <a:pt x="420" y="33"/>
                      <a:pt x="413" y="23"/>
                      <a:pt x="397" y="17"/>
                    </a:cubicBezTo>
                    <a:cubicBezTo>
                      <a:pt x="397" y="31"/>
                      <a:pt x="397" y="31"/>
                      <a:pt x="397" y="31"/>
                    </a:cubicBezTo>
                    <a:cubicBezTo>
                      <a:pt x="398" y="35"/>
                      <a:pt x="398" y="44"/>
                      <a:pt x="395" y="58"/>
                    </a:cubicBezTo>
                    <a:cubicBezTo>
                      <a:pt x="395" y="58"/>
                      <a:pt x="395" y="58"/>
                      <a:pt x="395" y="58"/>
                    </a:cubicBezTo>
                    <a:cubicBezTo>
                      <a:pt x="388" y="58"/>
                      <a:pt x="388" y="58"/>
                      <a:pt x="388" y="58"/>
                    </a:cubicBezTo>
                    <a:cubicBezTo>
                      <a:pt x="385" y="80"/>
                      <a:pt x="385" y="80"/>
                      <a:pt x="385" y="80"/>
                    </a:cubicBezTo>
                    <a:cubicBezTo>
                      <a:pt x="256" y="62"/>
                      <a:pt x="256" y="62"/>
                      <a:pt x="256" y="62"/>
                    </a:cubicBezTo>
                    <a:cubicBezTo>
                      <a:pt x="259" y="39"/>
                      <a:pt x="259" y="39"/>
                      <a:pt x="259" y="39"/>
                    </a:cubicBezTo>
                    <a:cubicBezTo>
                      <a:pt x="253" y="39"/>
                      <a:pt x="253" y="39"/>
                      <a:pt x="253" y="39"/>
                    </a:cubicBezTo>
                    <a:cubicBezTo>
                      <a:pt x="253" y="38"/>
                      <a:pt x="253" y="38"/>
                      <a:pt x="253" y="38"/>
                    </a:cubicBezTo>
                    <a:cubicBezTo>
                      <a:pt x="255" y="22"/>
                      <a:pt x="262" y="16"/>
                      <a:pt x="274" y="19"/>
                    </a:cubicBezTo>
                    <a:cubicBezTo>
                      <a:pt x="258" y="0"/>
                      <a:pt x="258" y="0"/>
                      <a:pt x="258" y="0"/>
                    </a:cubicBezTo>
                    <a:cubicBezTo>
                      <a:pt x="246" y="2"/>
                      <a:pt x="239" y="10"/>
                      <a:pt x="237" y="22"/>
                    </a:cubicBezTo>
                    <a:cubicBezTo>
                      <a:pt x="235" y="36"/>
                      <a:pt x="235" y="36"/>
                      <a:pt x="235" y="36"/>
                    </a:cubicBezTo>
                    <a:cubicBezTo>
                      <a:pt x="222" y="34"/>
                      <a:pt x="222" y="34"/>
                      <a:pt x="222" y="34"/>
                    </a:cubicBezTo>
                    <a:cubicBezTo>
                      <a:pt x="218" y="57"/>
                      <a:pt x="218" y="57"/>
                      <a:pt x="218" y="57"/>
                    </a:cubicBezTo>
                    <a:cubicBezTo>
                      <a:pt x="140" y="46"/>
                      <a:pt x="140" y="46"/>
                      <a:pt x="140" y="46"/>
                    </a:cubicBezTo>
                    <a:cubicBezTo>
                      <a:pt x="141" y="37"/>
                      <a:pt x="141" y="37"/>
                      <a:pt x="141" y="37"/>
                    </a:cubicBezTo>
                    <a:lnTo>
                      <a:pt x="71" y="27"/>
                    </a:lnTo>
                    <a:close/>
                    <a:moveTo>
                      <a:pt x="250" y="49"/>
                    </a:moveTo>
                    <a:cubicBezTo>
                      <a:pt x="248" y="61"/>
                      <a:pt x="248" y="61"/>
                      <a:pt x="248" y="61"/>
                    </a:cubicBezTo>
                    <a:cubicBezTo>
                      <a:pt x="226" y="58"/>
                      <a:pt x="226" y="58"/>
                      <a:pt x="226" y="58"/>
                    </a:cubicBezTo>
                    <a:cubicBezTo>
                      <a:pt x="227" y="46"/>
                      <a:pt x="227" y="46"/>
                      <a:pt x="227" y="46"/>
                    </a:cubicBezTo>
                    <a:lnTo>
                      <a:pt x="250" y="49"/>
                    </a:lnTo>
                    <a:close/>
                    <a:moveTo>
                      <a:pt x="392" y="81"/>
                    </a:moveTo>
                    <a:cubicBezTo>
                      <a:pt x="393" y="69"/>
                      <a:pt x="393" y="69"/>
                      <a:pt x="393" y="69"/>
                    </a:cubicBezTo>
                    <a:cubicBezTo>
                      <a:pt x="416" y="72"/>
                      <a:pt x="416" y="72"/>
                      <a:pt x="416" y="72"/>
                    </a:cubicBezTo>
                    <a:cubicBezTo>
                      <a:pt x="414" y="84"/>
                      <a:pt x="414" y="84"/>
                      <a:pt x="414" y="84"/>
                    </a:cubicBezTo>
                    <a:lnTo>
                      <a:pt x="392" y="81"/>
                    </a:lnTo>
                    <a:close/>
                  </a:path>
                </a:pathLst>
              </a:custGeom>
              <a:grpFill/>
              <a:ln w="9525">
                <a:noFill/>
                <a:round/>
                <a:headEnd/>
                <a:tailEnd/>
              </a:ln>
            </p:spPr>
            <p:txBody>
              <a:bodyPr vert="horz" wrap="square" lIns="109728" tIns="54864" rIns="109728" bIns="54864" numCol="1" anchor="t" anchorCtr="0" compatLnSpc="1">
                <a:prstTxWarp prst="textNoShape">
                  <a:avLst/>
                </a:prstTxWarp>
              </a:bodyPr>
              <a:lstStyle/>
              <a:p>
                <a:pPr fontAlgn="auto">
                  <a:spcBef>
                    <a:spcPts val="0"/>
                  </a:spcBef>
                  <a:spcAft>
                    <a:spcPts val="0"/>
                  </a:spcAft>
                </a:pPr>
                <a:endParaRPr lang="en-US">
                  <a:solidFill>
                    <a:prstClr val="black"/>
                  </a:solidFill>
                  <a:latin typeface="Times New Roman"/>
                  <a:ea typeface="宋体"/>
                </a:endParaRPr>
              </a:p>
            </p:txBody>
          </p:sp>
          <p:sp>
            <p:nvSpPr>
              <p:cNvPr id="61" name="Freeform 8"/>
              <p:cNvSpPr>
                <a:spLocks/>
              </p:cNvSpPr>
              <p:nvPr/>
            </p:nvSpPr>
            <p:spPr bwMode="auto">
              <a:xfrm>
                <a:off x="2771775" y="-3175"/>
                <a:ext cx="3949698" cy="7337425"/>
              </a:xfrm>
              <a:custGeom>
                <a:avLst/>
                <a:gdLst/>
                <a:ahLst/>
                <a:cxnLst>
                  <a:cxn ang="0">
                    <a:pos x="743" y="97"/>
                  </a:cxn>
                  <a:cxn ang="0">
                    <a:pos x="724" y="161"/>
                  </a:cxn>
                  <a:cxn ang="0">
                    <a:pos x="707" y="220"/>
                  </a:cxn>
                  <a:cxn ang="0">
                    <a:pos x="716" y="247"/>
                  </a:cxn>
                  <a:cxn ang="0">
                    <a:pos x="711" y="273"/>
                  </a:cxn>
                  <a:cxn ang="0">
                    <a:pos x="767" y="327"/>
                  </a:cxn>
                  <a:cxn ang="0">
                    <a:pos x="722" y="448"/>
                  </a:cxn>
                  <a:cxn ang="0">
                    <a:pos x="686" y="682"/>
                  </a:cxn>
                  <a:cxn ang="0">
                    <a:pos x="672" y="751"/>
                  </a:cxn>
                  <a:cxn ang="0">
                    <a:pos x="618" y="794"/>
                  </a:cxn>
                  <a:cxn ang="0">
                    <a:pos x="416" y="742"/>
                  </a:cxn>
                  <a:cxn ang="0">
                    <a:pos x="348" y="503"/>
                  </a:cxn>
                  <a:cxn ang="0">
                    <a:pos x="306" y="304"/>
                  </a:cxn>
                  <a:cxn ang="0">
                    <a:pos x="324" y="273"/>
                  </a:cxn>
                  <a:cxn ang="0">
                    <a:pos x="326" y="228"/>
                  </a:cxn>
                  <a:cxn ang="0">
                    <a:pos x="332" y="144"/>
                  </a:cxn>
                  <a:cxn ang="0">
                    <a:pos x="343" y="83"/>
                  </a:cxn>
                  <a:cxn ang="0">
                    <a:pos x="251" y="3"/>
                  </a:cxn>
                  <a:cxn ang="0">
                    <a:pos x="143" y="16"/>
                  </a:cxn>
                  <a:cxn ang="0">
                    <a:pos x="81" y="167"/>
                  </a:cxn>
                  <a:cxn ang="0">
                    <a:pos x="110" y="263"/>
                  </a:cxn>
                  <a:cxn ang="0">
                    <a:pos x="67" y="361"/>
                  </a:cxn>
                  <a:cxn ang="0">
                    <a:pos x="82" y="1272"/>
                  </a:cxn>
                  <a:cxn ang="0">
                    <a:pos x="81" y="1602"/>
                  </a:cxn>
                  <a:cxn ang="0">
                    <a:pos x="63" y="2082"/>
                  </a:cxn>
                  <a:cxn ang="0">
                    <a:pos x="332" y="2304"/>
                  </a:cxn>
                  <a:cxn ang="0">
                    <a:pos x="456" y="2256"/>
                  </a:cxn>
                  <a:cxn ang="0">
                    <a:pos x="515" y="2197"/>
                  </a:cxn>
                  <a:cxn ang="0">
                    <a:pos x="332" y="2058"/>
                  </a:cxn>
                  <a:cxn ang="0">
                    <a:pos x="399" y="1616"/>
                  </a:cxn>
                  <a:cxn ang="0">
                    <a:pos x="447" y="1202"/>
                  </a:cxn>
                  <a:cxn ang="0">
                    <a:pos x="430" y="902"/>
                  </a:cxn>
                  <a:cxn ang="0">
                    <a:pos x="614" y="937"/>
                  </a:cxn>
                  <a:cxn ang="0">
                    <a:pos x="665" y="951"/>
                  </a:cxn>
                  <a:cxn ang="0">
                    <a:pos x="713" y="1283"/>
                  </a:cxn>
                  <a:cxn ang="0">
                    <a:pos x="819" y="1939"/>
                  </a:cxn>
                  <a:cxn ang="0">
                    <a:pos x="769" y="2111"/>
                  </a:cxn>
                  <a:cxn ang="0">
                    <a:pos x="609" y="2203"/>
                  </a:cxn>
                  <a:cxn ang="0">
                    <a:pos x="760" y="2240"/>
                  </a:cxn>
                  <a:cxn ang="0">
                    <a:pos x="832" y="2244"/>
                  </a:cxn>
                  <a:cxn ang="0">
                    <a:pos x="899" y="2289"/>
                  </a:cxn>
                  <a:cxn ang="0">
                    <a:pos x="1104" y="2214"/>
                  </a:cxn>
                  <a:cxn ang="0">
                    <a:pos x="1110" y="2066"/>
                  </a:cxn>
                  <a:cxn ang="0">
                    <a:pos x="1085" y="1626"/>
                  </a:cxn>
                  <a:cxn ang="0">
                    <a:pos x="1067" y="1328"/>
                  </a:cxn>
                  <a:cxn ang="0">
                    <a:pos x="1066" y="1271"/>
                  </a:cxn>
                  <a:cxn ang="0">
                    <a:pos x="1090" y="1202"/>
                  </a:cxn>
                  <a:cxn ang="0">
                    <a:pos x="1141" y="957"/>
                  </a:cxn>
                  <a:cxn ang="0">
                    <a:pos x="1225" y="717"/>
                  </a:cxn>
                  <a:cxn ang="0">
                    <a:pos x="1153" y="548"/>
                  </a:cxn>
                  <a:cxn ang="0">
                    <a:pos x="939" y="274"/>
                  </a:cxn>
                  <a:cxn ang="0">
                    <a:pos x="973" y="144"/>
                  </a:cxn>
                  <a:cxn ang="0">
                    <a:pos x="902" y="47"/>
                  </a:cxn>
                  <a:cxn ang="0">
                    <a:pos x="876" y="38"/>
                  </a:cxn>
                  <a:cxn ang="0">
                    <a:pos x="839" y="40"/>
                  </a:cxn>
                  <a:cxn ang="0">
                    <a:pos x="761" y="44"/>
                  </a:cxn>
                </a:cxnLst>
                <a:rect l="0" t="0" r="r" b="b"/>
                <a:pathLst>
                  <a:path w="1241" h="2308">
                    <a:moveTo>
                      <a:pt x="727" y="55"/>
                    </a:moveTo>
                    <a:cubicBezTo>
                      <a:pt x="728" y="65"/>
                      <a:pt x="728" y="65"/>
                      <a:pt x="728" y="65"/>
                    </a:cubicBezTo>
                    <a:cubicBezTo>
                      <a:pt x="729" y="72"/>
                      <a:pt x="729" y="72"/>
                      <a:pt x="729" y="72"/>
                    </a:cubicBezTo>
                    <a:cubicBezTo>
                      <a:pt x="734" y="82"/>
                      <a:pt x="734" y="82"/>
                      <a:pt x="734" y="82"/>
                    </a:cubicBezTo>
                    <a:cubicBezTo>
                      <a:pt x="739" y="83"/>
                      <a:pt x="739" y="83"/>
                      <a:pt x="739" y="83"/>
                    </a:cubicBezTo>
                    <a:cubicBezTo>
                      <a:pt x="742" y="91"/>
                      <a:pt x="742" y="91"/>
                      <a:pt x="742" y="91"/>
                    </a:cubicBezTo>
                    <a:cubicBezTo>
                      <a:pt x="743" y="97"/>
                      <a:pt x="743" y="97"/>
                      <a:pt x="743" y="97"/>
                    </a:cubicBezTo>
                    <a:cubicBezTo>
                      <a:pt x="741" y="101"/>
                      <a:pt x="741" y="101"/>
                      <a:pt x="741" y="101"/>
                    </a:cubicBezTo>
                    <a:cubicBezTo>
                      <a:pt x="735" y="107"/>
                      <a:pt x="735" y="107"/>
                      <a:pt x="735" y="107"/>
                    </a:cubicBezTo>
                    <a:cubicBezTo>
                      <a:pt x="721" y="137"/>
                      <a:pt x="721" y="137"/>
                      <a:pt x="721" y="137"/>
                    </a:cubicBezTo>
                    <a:cubicBezTo>
                      <a:pt x="719" y="145"/>
                      <a:pt x="719" y="145"/>
                      <a:pt x="719" y="145"/>
                    </a:cubicBezTo>
                    <a:cubicBezTo>
                      <a:pt x="719" y="148"/>
                      <a:pt x="719" y="148"/>
                      <a:pt x="719" y="148"/>
                    </a:cubicBezTo>
                    <a:cubicBezTo>
                      <a:pt x="724" y="157"/>
                      <a:pt x="724" y="157"/>
                      <a:pt x="724" y="157"/>
                    </a:cubicBezTo>
                    <a:cubicBezTo>
                      <a:pt x="724" y="161"/>
                      <a:pt x="724" y="161"/>
                      <a:pt x="724" y="161"/>
                    </a:cubicBezTo>
                    <a:cubicBezTo>
                      <a:pt x="722" y="167"/>
                      <a:pt x="722" y="167"/>
                      <a:pt x="722" y="167"/>
                    </a:cubicBezTo>
                    <a:cubicBezTo>
                      <a:pt x="718" y="176"/>
                      <a:pt x="718" y="176"/>
                      <a:pt x="718" y="176"/>
                    </a:cubicBezTo>
                    <a:cubicBezTo>
                      <a:pt x="695" y="204"/>
                      <a:pt x="695" y="204"/>
                      <a:pt x="695" y="204"/>
                    </a:cubicBezTo>
                    <a:cubicBezTo>
                      <a:pt x="694" y="208"/>
                      <a:pt x="694" y="208"/>
                      <a:pt x="694" y="208"/>
                    </a:cubicBezTo>
                    <a:cubicBezTo>
                      <a:pt x="695" y="211"/>
                      <a:pt x="695" y="211"/>
                      <a:pt x="695" y="211"/>
                    </a:cubicBezTo>
                    <a:cubicBezTo>
                      <a:pt x="700" y="217"/>
                      <a:pt x="700" y="217"/>
                      <a:pt x="700" y="217"/>
                    </a:cubicBezTo>
                    <a:cubicBezTo>
                      <a:pt x="707" y="220"/>
                      <a:pt x="707" y="220"/>
                      <a:pt x="707" y="220"/>
                    </a:cubicBezTo>
                    <a:cubicBezTo>
                      <a:pt x="714" y="224"/>
                      <a:pt x="714" y="224"/>
                      <a:pt x="714" y="224"/>
                    </a:cubicBezTo>
                    <a:cubicBezTo>
                      <a:pt x="714" y="230"/>
                      <a:pt x="714" y="230"/>
                      <a:pt x="714" y="230"/>
                    </a:cubicBezTo>
                    <a:cubicBezTo>
                      <a:pt x="711" y="234"/>
                      <a:pt x="711" y="234"/>
                      <a:pt x="711" y="234"/>
                    </a:cubicBezTo>
                    <a:cubicBezTo>
                      <a:pt x="709" y="237"/>
                      <a:pt x="709" y="237"/>
                      <a:pt x="709" y="237"/>
                    </a:cubicBezTo>
                    <a:cubicBezTo>
                      <a:pt x="709" y="241"/>
                      <a:pt x="709" y="241"/>
                      <a:pt x="709" y="241"/>
                    </a:cubicBezTo>
                    <a:cubicBezTo>
                      <a:pt x="712" y="244"/>
                      <a:pt x="712" y="244"/>
                      <a:pt x="712" y="244"/>
                    </a:cubicBezTo>
                    <a:cubicBezTo>
                      <a:pt x="716" y="247"/>
                      <a:pt x="716" y="247"/>
                      <a:pt x="716" y="247"/>
                    </a:cubicBezTo>
                    <a:cubicBezTo>
                      <a:pt x="716" y="252"/>
                      <a:pt x="716" y="252"/>
                      <a:pt x="716" y="252"/>
                    </a:cubicBezTo>
                    <a:cubicBezTo>
                      <a:pt x="713" y="257"/>
                      <a:pt x="713" y="257"/>
                      <a:pt x="713" y="257"/>
                    </a:cubicBezTo>
                    <a:cubicBezTo>
                      <a:pt x="709" y="259"/>
                      <a:pt x="709" y="259"/>
                      <a:pt x="709" y="259"/>
                    </a:cubicBezTo>
                    <a:cubicBezTo>
                      <a:pt x="706" y="263"/>
                      <a:pt x="706" y="263"/>
                      <a:pt x="706" y="263"/>
                    </a:cubicBezTo>
                    <a:cubicBezTo>
                      <a:pt x="706" y="267"/>
                      <a:pt x="706" y="267"/>
                      <a:pt x="706" y="267"/>
                    </a:cubicBezTo>
                    <a:cubicBezTo>
                      <a:pt x="709" y="269"/>
                      <a:pt x="709" y="269"/>
                      <a:pt x="709" y="269"/>
                    </a:cubicBezTo>
                    <a:cubicBezTo>
                      <a:pt x="711" y="273"/>
                      <a:pt x="711" y="273"/>
                      <a:pt x="711" y="273"/>
                    </a:cubicBezTo>
                    <a:cubicBezTo>
                      <a:pt x="711" y="281"/>
                      <a:pt x="711" y="281"/>
                      <a:pt x="711" y="281"/>
                    </a:cubicBezTo>
                    <a:cubicBezTo>
                      <a:pt x="707" y="286"/>
                      <a:pt x="707" y="286"/>
                      <a:pt x="707" y="286"/>
                    </a:cubicBezTo>
                    <a:cubicBezTo>
                      <a:pt x="705" y="295"/>
                      <a:pt x="705" y="295"/>
                      <a:pt x="705" y="295"/>
                    </a:cubicBezTo>
                    <a:cubicBezTo>
                      <a:pt x="707" y="304"/>
                      <a:pt x="707" y="304"/>
                      <a:pt x="707" y="304"/>
                    </a:cubicBezTo>
                    <a:cubicBezTo>
                      <a:pt x="717" y="312"/>
                      <a:pt x="717" y="312"/>
                      <a:pt x="717" y="312"/>
                    </a:cubicBezTo>
                    <a:cubicBezTo>
                      <a:pt x="750" y="319"/>
                      <a:pt x="750" y="319"/>
                      <a:pt x="750" y="319"/>
                    </a:cubicBezTo>
                    <a:cubicBezTo>
                      <a:pt x="767" y="327"/>
                      <a:pt x="767" y="327"/>
                      <a:pt x="767" y="327"/>
                    </a:cubicBezTo>
                    <a:cubicBezTo>
                      <a:pt x="789" y="344"/>
                      <a:pt x="789" y="344"/>
                      <a:pt x="789" y="344"/>
                    </a:cubicBezTo>
                    <a:cubicBezTo>
                      <a:pt x="799" y="356"/>
                      <a:pt x="799" y="356"/>
                      <a:pt x="799" y="356"/>
                    </a:cubicBezTo>
                    <a:cubicBezTo>
                      <a:pt x="799" y="370"/>
                      <a:pt x="799" y="370"/>
                      <a:pt x="799" y="370"/>
                    </a:cubicBezTo>
                    <a:cubicBezTo>
                      <a:pt x="795" y="386"/>
                      <a:pt x="795" y="386"/>
                      <a:pt x="795" y="386"/>
                    </a:cubicBezTo>
                    <a:cubicBezTo>
                      <a:pt x="788" y="397"/>
                      <a:pt x="788" y="397"/>
                      <a:pt x="788" y="397"/>
                    </a:cubicBezTo>
                    <a:cubicBezTo>
                      <a:pt x="744" y="428"/>
                      <a:pt x="744" y="428"/>
                      <a:pt x="744" y="428"/>
                    </a:cubicBezTo>
                    <a:cubicBezTo>
                      <a:pt x="722" y="448"/>
                      <a:pt x="722" y="448"/>
                      <a:pt x="722" y="448"/>
                    </a:cubicBezTo>
                    <a:cubicBezTo>
                      <a:pt x="707" y="471"/>
                      <a:pt x="707" y="471"/>
                      <a:pt x="707" y="471"/>
                    </a:cubicBezTo>
                    <a:cubicBezTo>
                      <a:pt x="701" y="496"/>
                      <a:pt x="701" y="496"/>
                      <a:pt x="701" y="496"/>
                    </a:cubicBezTo>
                    <a:cubicBezTo>
                      <a:pt x="696" y="542"/>
                      <a:pt x="696" y="542"/>
                      <a:pt x="696" y="542"/>
                    </a:cubicBezTo>
                    <a:cubicBezTo>
                      <a:pt x="695" y="621"/>
                      <a:pt x="695" y="621"/>
                      <a:pt x="695" y="621"/>
                    </a:cubicBezTo>
                    <a:cubicBezTo>
                      <a:pt x="692" y="632"/>
                      <a:pt x="692" y="632"/>
                      <a:pt x="692" y="632"/>
                    </a:cubicBezTo>
                    <a:cubicBezTo>
                      <a:pt x="687" y="643"/>
                      <a:pt x="687" y="643"/>
                      <a:pt x="687" y="643"/>
                    </a:cubicBezTo>
                    <a:cubicBezTo>
                      <a:pt x="686" y="682"/>
                      <a:pt x="686" y="682"/>
                      <a:pt x="686" y="682"/>
                    </a:cubicBezTo>
                    <a:cubicBezTo>
                      <a:pt x="687" y="690"/>
                      <a:pt x="687" y="690"/>
                      <a:pt x="687" y="690"/>
                    </a:cubicBezTo>
                    <a:cubicBezTo>
                      <a:pt x="683" y="716"/>
                      <a:pt x="683" y="716"/>
                      <a:pt x="683" y="716"/>
                    </a:cubicBezTo>
                    <a:cubicBezTo>
                      <a:pt x="687" y="726"/>
                      <a:pt x="687" y="726"/>
                      <a:pt x="687" y="726"/>
                    </a:cubicBezTo>
                    <a:cubicBezTo>
                      <a:pt x="687" y="727"/>
                      <a:pt x="688" y="729"/>
                      <a:pt x="690" y="733"/>
                    </a:cubicBezTo>
                    <a:cubicBezTo>
                      <a:pt x="690" y="734"/>
                      <a:pt x="688" y="736"/>
                      <a:pt x="686" y="738"/>
                    </a:cubicBezTo>
                    <a:cubicBezTo>
                      <a:pt x="680" y="743"/>
                      <a:pt x="676" y="746"/>
                      <a:pt x="675" y="746"/>
                    </a:cubicBezTo>
                    <a:cubicBezTo>
                      <a:pt x="674" y="747"/>
                      <a:pt x="673" y="748"/>
                      <a:pt x="672" y="751"/>
                    </a:cubicBezTo>
                    <a:cubicBezTo>
                      <a:pt x="672" y="752"/>
                      <a:pt x="672" y="753"/>
                      <a:pt x="671" y="754"/>
                    </a:cubicBezTo>
                    <a:cubicBezTo>
                      <a:pt x="650" y="782"/>
                      <a:pt x="650" y="782"/>
                      <a:pt x="650" y="782"/>
                    </a:cubicBezTo>
                    <a:cubicBezTo>
                      <a:pt x="644" y="792"/>
                      <a:pt x="644" y="792"/>
                      <a:pt x="644" y="792"/>
                    </a:cubicBezTo>
                    <a:cubicBezTo>
                      <a:pt x="641" y="807"/>
                      <a:pt x="641" y="807"/>
                      <a:pt x="641" y="807"/>
                    </a:cubicBezTo>
                    <a:cubicBezTo>
                      <a:pt x="627" y="812"/>
                      <a:pt x="627" y="812"/>
                      <a:pt x="627" y="812"/>
                    </a:cubicBezTo>
                    <a:cubicBezTo>
                      <a:pt x="624" y="804"/>
                      <a:pt x="624" y="804"/>
                      <a:pt x="624" y="804"/>
                    </a:cubicBezTo>
                    <a:cubicBezTo>
                      <a:pt x="618" y="794"/>
                      <a:pt x="618" y="794"/>
                      <a:pt x="618" y="794"/>
                    </a:cubicBezTo>
                    <a:cubicBezTo>
                      <a:pt x="614" y="791"/>
                      <a:pt x="609" y="789"/>
                      <a:pt x="602" y="790"/>
                    </a:cubicBezTo>
                    <a:cubicBezTo>
                      <a:pt x="568" y="804"/>
                      <a:pt x="568" y="804"/>
                      <a:pt x="568" y="804"/>
                    </a:cubicBezTo>
                    <a:cubicBezTo>
                      <a:pt x="557" y="804"/>
                      <a:pt x="557" y="804"/>
                      <a:pt x="557" y="804"/>
                    </a:cubicBezTo>
                    <a:cubicBezTo>
                      <a:pt x="474" y="771"/>
                      <a:pt x="474" y="771"/>
                      <a:pt x="474" y="771"/>
                    </a:cubicBezTo>
                    <a:cubicBezTo>
                      <a:pt x="464" y="769"/>
                      <a:pt x="464" y="769"/>
                      <a:pt x="464" y="769"/>
                    </a:cubicBezTo>
                    <a:cubicBezTo>
                      <a:pt x="449" y="769"/>
                      <a:pt x="449" y="769"/>
                      <a:pt x="449" y="769"/>
                    </a:cubicBezTo>
                    <a:cubicBezTo>
                      <a:pt x="416" y="742"/>
                      <a:pt x="416" y="742"/>
                      <a:pt x="416" y="742"/>
                    </a:cubicBezTo>
                    <a:cubicBezTo>
                      <a:pt x="413" y="736"/>
                      <a:pt x="411" y="733"/>
                      <a:pt x="410" y="732"/>
                    </a:cubicBezTo>
                    <a:cubicBezTo>
                      <a:pt x="409" y="732"/>
                      <a:pt x="409" y="730"/>
                      <a:pt x="409" y="727"/>
                    </a:cubicBezTo>
                    <a:cubicBezTo>
                      <a:pt x="410" y="722"/>
                      <a:pt x="410" y="722"/>
                      <a:pt x="410" y="722"/>
                    </a:cubicBezTo>
                    <a:cubicBezTo>
                      <a:pt x="416" y="697"/>
                      <a:pt x="416" y="697"/>
                      <a:pt x="416" y="697"/>
                    </a:cubicBezTo>
                    <a:cubicBezTo>
                      <a:pt x="417" y="674"/>
                      <a:pt x="417" y="674"/>
                      <a:pt x="417" y="674"/>
                    </a:cubicBezTo>
                    <a:cubicBezTo>
                      <a:pt x="393" y="578"/>
                      <a:pt x="393" y="578"/>
                      <a:pt x="393" y="578"/>
                    </a:cubicBezTo>
                    <a:cubicBezTo>
                      <a:pt x="348" y="503"/>
                      <a:pt x="348" y="503"/>
                      <a:pt x="348" y="503"/>
                    </a:cubicBezTo>
                    <a:cubicBezTo>
                      <a:pt x="255" y="384"/>
                      <a:pt x="255" y="384"/>
                      <a:pt x="255" y="384"/>
                    </a:cubicBezTo>
                    <a:cubicBezTo>
                      <a:pt x="252" y="375"/>
                      <a:pt x="252" y="375"/>
                      <a:pt x="252" y="375"/>
                    </a:cubicBezTo>
                    <a:cubicBezTo>
                      <a:pt x="253" y="370"/>
                      <a:pt x="253" y="370"/>
                      <a:pt x="253" y="370"/>
                    </a:cubicBezTo>
                    <a:cubicBezTo>
                      <a:pt x="281" y="329"/>
                      <a:pt x="281" y="329"/>
                      <a:pt x="281" y="329"/>
                    </a:cubicBezTo>
                    <a:cubicBezTo>
                      <a:pt x="278" y="327"/>
                      <a:pt x="278" y="327"/>
                      <a:pt x="278" y="327"/>
                    </a:cubicBezTo>
                    <a:cubicBezTo>
                      <a:pt x="279" y="317"/>
                      <a:pt x="279" y="317"/>
                      <a:pt x="279" y="317"/>
                    </a:cubicBezTo>
                    <a:cubicBezTo>
                      <a:pt x="306" y="304"/>
                      <a:pt x="306" y="304"/>
                      <a:pt x="306" y="304"/>
                    </a:cubicBezTo>
                    <a:cubicBezTo>
                      <a:pt x="311" y="304"/>
                      <a:pt x="311" y="304"/>
                      <a:pt x="311" y="304"/>
                    </a:cubicBezTo>
                    <a:cubicBezTo>
                      <a:pt x="318" y="303"/>
                      <a:pt x="318" y="303"/>
                      <a:pt x="318" y="303"/>
                    </a:cubicBezTo>
                    <a:cubicBezTo>
                      <a:pt x="324" y="298"/>
                      <a:pt x="324" y="298"/>
                      <a:pt x="324" y="298"/>
                    </a:cubicBezTo>
                    <a:cubicBezTo>
                      <a:pt x="329" y="292"/>
                      <a:pt x="329" y="292"/>
                      <a:pt x="329" y="292"/>
                    </a:cubicBezTo>
                    <a:cubicBezTo>
                      <a:pt x="330" y="286"/>
                      <a:pt x="330" y="286"/>
                      <a:pt x="330" y="286"/>
                    </a:cubicBezTo>
                    <a:cubicBezTo>
                      <a:pt x="328" y="280"/>
                      <a:pt x="328" y="280"/>
                      <a:pt x="328" y="280"/>
                    </a:cubicBezTo>
                    <a:cubicBezTo>
                      <a:pt x="324" y="273"/>
                      <a:pt x="324" y="273"/>
                      <a:pt x="324" y="273"/>
                    </a:cubicBezTo>
                    <a:cubicBezTo>
                      <a:pt x="324" y="267"/>
                      <a:pt x="324" y="267"/>
                      <a:pt x="324" y="267"/>
                    </a:cubicBezTo>
                    <a:cubicBezTo>
                      <a:pt x="324" y="260"/>
                      <a:pt x="324" y="260"/>
                      <a:pt x="324" y="260"/>
                    </a:cubicBezTo>
                    <a:cubicBezTo>
                      <a:pt x="324" y="253"/>
                      <a:pt x="324" y="253"/>
                      <a:pt x="324" y="253"/>
                    </a:cubicBezTo>
                    <a:cubicBezTo>
                      <a:pt x="318" y="250"/>
                      <a:pt x="318" y="250"/>
                      <a:pt x="318" y="250"/>
                    </a:cubicBezTo>
                    <a:cubicBezTo>
                      <a:pt x="318" y="241"/>
                      <a:pt x="318" y="241"/>
                      <a:pt x="318" y="241"/>
                    </a:cubicBezTo>
                    <a:cubicBezTo>
                      <a:pt x="320" y="232"/>
                      <a:pt x="320" y="232"/>
                      <a:pt x="320" y="232"/>
                    </a:cubicBezTo>
                    <a:cubicBezTo>
                      <a:pt x="326" y="228"/>
                      <a:pt x="326" y="228"/>
                      <a:pt x="326" y="228"/>
                    </a:cubicBezTo>
                    <a:cubicBezTo>
                      <a:pt x="335" y="212"/>
                      <a:pt x="335" y="212"/>
                      <a:pt x="335" y="212"/>
                    </a:cubicBezTo>
                    <a:cubicBezTo>
                      <a:pt x="348" y="211"/>
                      <a:pt x="348" y="211"/>
                      <a:pt x="348" y="211"/>
                    </a:cubicBezTo>
                    <a:cubicBezTo>
                      <a:pt x="354" y="207"/>
                      <a:pt x="354" y="207"/>
                      <a:pt x="354" y="207"/>
                    </a:cubicBezTo>
                    <a:cubicBezTo>
                      <a:pt x="354" y="200"/>
                      <a:pt x="354" y="200"/>
                      <a:pt x="354" y="200"/>
                    </a:cubicBezTo>
                    <a:cubicBezTo>
                      <a:pt x="329" y="159"/>
                      <a:pt x="329" y="159"/>
                      <a:pt x="329" y="159"/>
                    </a:cubicBezTo>
                    <a:cubicBezTo>
                      <a:pt x="329" y="152"/>
                      <a:pt x="329" y="152"/>
                      <a:pt x="329" y="152"/>
                    </a:cubicBezTo>
                    <a:cubicBezTo>
                      <a:pt x="332" y="144"/>
                      <a:pt x="332" y="144"/>
                      <a:pt x="332" y="144"/>
                    </a:cubicBezTo>
                    <a:cubicBezTo>
                      <a:pt x="332" y="137"/>
                      <a:pt x="332" y="137"/>
                      <a:pt x="332" y="137"/>
                    </a:cubicBezTo>
                    <a:cubicBezTo>
                      <a:pt x="324" y="103"/>
                      <a:pt x="324" y="103"/>
                      <a:pt x="324" y="103"/>
                    </a:cubicBezTo>
                    <a:cubicBezTo>
                      <a:pt x="323" y="90"/>
                      <a:pt x="323" y="90"/>
                      <a:pt x="323" y="90"/>
                    </a:cubicBezTo>
                    <a:cubicBezTo>
                      <a:pt x="326" y="85"/>
                      <a:pt x="326" y="85"/>
                      <a:pt x="326" y="85"/>
                    </a:cubicBezTo>
                    <a:cubicBezTo>
                      <a:pt x="333" y="85"/>
                      <a:pt x="333" y="85"/>
                      <a:pt x="333" y="85"/>
                    </a:cubicBezTo>
                    <a:cubicBezTo>
                      <a:pt x="336" y="83"/>
                      <a:pt x="336" y="83"/>
                      <a:pt x="336" y="83"/>
                    </a:cubicBezTo>
                    <a:cubicBezTo>
                      <a:pt x="343" y="83"/>
                      <a:pt x="343" y="83"/>
                      <a:pt x="343" y="83"/>
                    </a:cubicBezTo>
                    <a:cubicBezTo>
                      <a:pt x="350" y="75"/>
                      <a:pt x="350" y="75"/>
                      <a:pt x="350" y="75"/>
                    </a:cubicBezTo>
                    <a:cubicBezTo>
                      <a:pt x="351" y="67"/>
                      <a:pt x="351" y="67"/>
                      <a:pt x="351" y="67"/>
                    </a:cubicBezTo>
                    <a:cubicBezTo>
                      <a:pt x="348" y="57"/>
                      <a:pt x="348" y="57"/>
                      <a:pt x="348" y="57"/>
                    </a:cubicBezTo>
                    <a:cubicBezTo>
                      <a:pt x="339" y="44"/>
                      <a:pt x="339" y="44"/>
                      <a:pt x="339" y="44"/>
                    </a:cubicBezTo>
                    <a:cubicBezTo>
                      <a:pt x="326" y="30"/>
                      <a:pt x="326" y="30"/>
                      <a:pt x="326" y="30"/>
                    </a:cubicBezTo>
                    <a:cubicBezTo>
                      <a:pt x="278" y="9"/>
                      <a:pt x="278" y="9"/>
                      <a:pt x="278" y="9"/>
                    </a:cubicBezTo>
                    <a:cubicBezTo>
                      <a:pt x="251" y="3"/>
                      <a:pt x="251" y="3"/>
                      <a:pt x="251" y="3"/>
                    </a:cubicBezTo>
                    <a:cubicBezTo>
                      <a:pt x="246" y="6"/>
                      <a:pt x="246" y="6"/>
                      <a:pt x="246" y="6"/>
                    </a:cubicBezTo>
                    <a:cubicBezTo>
                      <a:pt x="237" y="7"/>
                      <a:pt x="237" y="7"/>
                      <a:pt x="237" y="7"/>
                    </a:cubicBezTo>
                    <a:cubicBezTo>
                      <a:pt x="234" y="6"/>
                      <a:pt x="234" y="6"/>
                      <a:pt x="234" y="6"/>
                    </a:cubicBezTo>
                    <a:cubicBezTo>
                      <a:pt x="221" y="5"/>
                      <a:pt x="221" y="5"/>
                      <a:pt x="221" y="5"/>
                    </a:cubicBezTo>
                    <a:cubicBezTo>
                      <a:pt x="171" y="6"/>
                      <a:pt x="171" y="6"/>
                      <a:pt x="171" y="6"/>
                    </a:cubicBezTo>
                    <a:cubicBezTo>
                      <a:pt x="169" y="0"/>
                      <a:pt x="169" y="0"/>
                      <a:pt x="169" y="0"/>
                    </a:cubicBezTo>
                    <a:cubicBezTo>
                      <a:pt x="143" y="16"/>
                      <a:pt x="143" y="16"/>
                      <a:pt x="143" y="16"/>
                    </a:cubicBezTo>
                    <a:cubicBezTo>
                      <a:pt x="132" y="26"/>
                      <a:pt x="132" y="26"/>
                      <a:pt x="132" y="26"/>
                    </a:cubicBezTo>
                    <a:cubicBezTo>
                      <a:pt x="127" y="21"/>
                      <a:pt x="127" y="21"/>
                      <a:pt x="127" y="21"/>
                    </a:cubicBezTo>
                    <a:cubicBezTo>
                      <a:pt x="101" y="47"/>
                      <a:pt x="101" y="47"/>
                      <a:pt x="101" y="47"/>
                    </a:cubicBezTo>
                    <a:cubicBezTo>
                      <a:pt x="85" y="79"/>
                      <a:pt x="85" y="79"/>
                      <a:pt x="85" y="79"/>
                    </a:cubicBezTo>
                    <a:cubicBezTo>
                      <a:pt x="77" y="109"/>
                      <a:pt x="77" y="109"/>
                      <a:pt x="77" y="109"/>
                    </a:cubicBezTo>
                    <a:cubicBezTo>
                      <a:pt x="77" y="127"/>
                      <a:pt x="77" y="127"/>
                      <a:pt x="77" y="127"/>
                    </a:cubicBezTo>
                    <a:cubicBezTo>
                      <a:pt x="81" y="167"/>
                      <a:pt x="81" y="167"/>
                      <a:pt x="81" y="167"/>
                    </a:cubicBezTo>
                    <a:cubicBezTo>
                      <a:pt x="82" y="170"/>
                      <a:pt x="81" y="174"/>
                      <a:pt x="80" y="181"/>
                    </a:cubicBezTo>
                    <a:cubicBezTo>
                      <a:pt x="86" y="199"/>
                      <a:pt x="86" y="199"/>
                      <a:pt x="86" y="199"/>
                    </a:cubicBezTo>
                    <a:cubicBezTo>
                      <a:pt x="100" y="222"/>
                      <a:pt x="100" y="222"/>
                      <a:pt x="100" y="222"/>
                    </a:cubicBezTo>
                    <a:cubicBezTo>
                      <a:pt x="104" y="231"/>
                      <a:pt x="104" y="231"/>
                      <a:pt x="104" y="231"/>
                    </a:cubicBezTo>
                    <a:cubicBezTo>
                      <a:pt x="106" y="242"/>
                      <a:pt x="106" y="242"/>
                      <a:pt x="106" y="242"/>
                    </a:cubicBezTo>
                    <a:cubicBezTo>
                      <a:pt x="110" y="251"/>
                      <a:pt x="110" y="251"/>
                      <a:pt x="110" y="251"/>
                    </a:cubicBezTo>
                    <a:cubicBezTo>
                      <a:pt x="110" y="263"/>
                      <a:pt x="110" y="263"/>
                      <a:pt x="110" y="263"/>
                    </a:cubicBezTo>
                    <a:cubicBezTo>
                      <a:pt x="100" y="264"/>
                      <a:pt x="100" y="264"/>
                      <a:pt x="100" y="264"/>
                    </a:cubicBezTo>
                    <a:cubicBezTo>
                      <a:pt x="86" y="292"/>
                      <a:pt x="86" y="292"/>
                      <a:pt x="86" y="292"/>
                    </a:cubicBezTo>
                    <a:cubicBezTo>
                      <a:pt x="90" y="301"/>
                      <a:pt x="90" y="301"/>
                      <a:pt x="90" y="301"/>
                    </a:cubicBezTo>
                    <a:cubicBezTo>
                      <a:pt x="90" y="303"/>
                      <a:pt x="90" y="305"/>
                      <a:pt x="89" y="307"/>
                    </a:cubicBezTo>
                    <a:cubicBezTo>
                      <a:pt x="71" y="343"/>
                      <a:pt x="71" y="343"/>
                      <a:pt x="71" y="343"/>
                    </a:cubicBezTo>
                    <a:cubicBezTo>
                      <a:pt x="71" y="351"/>
                      <a:pt x="71" y="351"/>
                      <a:pt x="71" y="351"/>
                    </a:cubicBezTo>
                    <a:cubicBezTo>
                      <a:pt x="67" y="361"/>
                      <a:pt x="67" y="361"/>
                      <a:pt x="67" y="361"/>
                    </a:cubicBezTo>
                    <a:cubicBezTo>
                      <a:pt x="50" y="379"/>
                      <a:pt x="50" y="379"/>
                      <a:pt x="50" y="379"/>
                    </a:cubicBezTo>
                    <a:cubicBezTo>
                      <a:pt x="6" y="538"/>
                      <a:pt x="0" y="702"/>
                      <a:pt x="31" y="872"/>
                    </a:cubicBezTo>
                    <a:cubicBezTo>
                      <a:pt x="31" y="876"/>
                      <a:pt x="31" y="876"/>
                      <a:pt x="31" y="876"/>
                    </a:cubicBezTo>
                    <a:cubicBezTo>
                      <a:pt x="10" y="1001"/>
                      <a:pt x="10" y="1125"/>
                      <a:pt x="31" y="1250"/>
                    </a:cubicBezTo>
                    <a:cubicBezTo>
                      <a:pt x="85" y="1250"/>
                      <a:pt x="85" y="1250"/>
                      <a:pt x="85" y="1250"/>
                    </a:cubicBezTo>
                    <a:cubicBezTo>
                      <a:pt x="85" y="1258"/>
                      <a:pt x="85" y="1258"/>
                      <a:pt x="85" y="1258"/>
                    </a:cubicBezTo>
                    <a:cubicBezTo>
                      <a:pt x="82" y="1272"/>
                      <a:pt x="82" y="1272"/>
                      <a:pt x="82" y="1272"/>
                    </a:cubicBezTo>
                    <a:cubicBezTo>
                      <a:pt x="86" y="1411"/>
                      <a:pt x="86" y="1411"/>
                      <a:pt x="86" y="1411"/>
                    </a:cubicBezTo>
                    <a:cubicBezTo>
                      <a:pt x="82" y="1490"/>
                      <a:pt x="82" y="1490"/>
                      <a:pt x="82" y="1490"/>
                    </a:cubicBezTo>
                    <a:cubicBezTo>
                      <a:pt x="84" y="1496"/>
                      <a:pt x="84" y="1496"/>
                      <a:pt x="84" y="1496"/>
                    </a:cubicBezTo>
                    <a:cubicBezTo>
                      <a:pt x="85" y="1500"/>
                      <a:pt x="85" y="1504"/>
                      <a:pt x="85" y="1508"/>
                    </a:cubicBezTo>
                    <a:cubicBezTo>
                      <a:pt x="85" y="1514"/>
                      <a:pt x="86" y="1516"/>
                      <a:pt x="88" y="1516"/>
                    </a:cubicBezTo>
                    <a:cubicBezTo>
                      <a:pt x="86" y="1580"/>
                      <a:pt x="86" y="1580"/>
                      <a:pt x="86" y="1580"/>
                    </a:cubicBezTo>
                    <a:cubicBezTo>
                      <a:pt x="81" y="1602"/>
                      <a:pt x="81" y="1602"/>
                      <a:pt x="81" y="1602"/>
                    </a:cubicBezTo>
                    <a:cubicBezTo>
                      <a:pt x="61" y="1654"/>
                      <a:pt x="61" y="1654"/>
                      <a:pt x="61" y="1654"/>
                    </a:cubicBezTo>
                    <a:cubicBezTo>
                      <a:pt x="43" y="1753"/>
                      <a:pt x="43" y="1753"/>
                      <a:pt x="43" y="1753"/>
                    </a:cubicBezTo>
                    <a:cubicBezTo>
                      <a:pt x="38" y="1978"/>
                      <a:pt x="38" y="1978"/>
                      <a:pt x="38" y="1978"/>
                    </a:cubicBezTo>
                    <a:cubicBezTo>
                      <a:pt x="45" y="2018"/>
                      <a:pt x="45" y="2018"/>
                      <a:pt x="45" y="2018"/>
                    </a:cubicBezTo>
                    <a:cubicBezTo>
                      <a:pt x="44" y="2034"/>
                      <a:pt x="44" y="2034"/>
                      <a:pt x="44" y="2034"/>
                    </a:cubicBezTo>
                    <a:cubicBezTo>
                      <a:pt x="61" y="2075"/>
                      <a:pt x="61" y="2075"/>
                      <a:pt x="61" y="2075"/>
                    </a:cubicBezTo>
                    <a:cubicBezTo>
                      <a:pt x="63" y="2082"/>
                      <a:pt x="63" y="2082"/>
                      <a:pt x="63" y="2082"/>
                    </a:cubicBezTo>
                    <a:cubicBezTo>
                      <a:pt x="64" y="2240"/>
                      <a:pt x="64" y="2240"/>
                      <a:pt x="64" y="2240"/>
                    </a:cubicBezTo>
                    <a:cubicBezTo>
                      <a:pt x="67" y="2252"/>
                      <a:pt x="67" y="2252"/>
                      <a:pt x="67" y="2252"/>
                    </a:cubicBezTo>
                    <a:cubicBezTo>
                      <a:pt x="65" y="2258"/>
                      <a:pt x="65" y="2258"/>
                      <a:pt x="65" y="2258"/>
                    </a:cubicBezTo>
                    <a:cubicBezTo>
                      <a:pt x="61" y="2263"/>
                      <a:pt x="61" y="2263"/>
                      <a:pt x="61" y="2263"/>
                    </a:cubicBezTo>
                    <a:cubicBezTo>
                      <a:pt x="64" y="2298"/>
                      <a:pt x="64" y="2298"/>
                      <a:pt x="64" y="2298"/>
                    </a:cubicBezTo>
                    <a:cubicBezTo>
                      <a:pt x="213" y="2308"/>
                      <a:pt x="213" y="2308"/>
                      <a:pt x="213" y="2308"/>
                    </a:cubicBezTo>
                    <a:cubicBezTo>
                      <a:pt x="332" y="2304"/>
                      <a:pt x="332" y="2304"/>
                      <a:pt x="332" y="2304"/>
                    </a:cubicBezTo>
                    <a:cubicBezTo>
                      <a:pt x="395" y="2290"/>
                      <a:pt x="395" y="2290"/>
                      <a:pt x="395" y="2290"/>
                    </a:cubicBezTo>
                    <a:cubicBezTo>
                      <a:pt x="401" y="2284"/>
                      <a:pt x="401" y="2284"/>
                      <a:pt x="401" y="2284"/>
                    </a:cubicBezTo>
                    <a:cubicBezTo>
                      <a:pt x="402" y="2278"/>
                      <a:pt x="402" y="2278"/>
                      <a:pt x="402" y="2278"/>
                    </a:cubicBezTo>
                    <a:cubicBezTo>
                      <a:pt x="399" y="2274"/>
                      <a:pt x="399" y="2274"/>
                      <a:pt x="399" y="2274"/>
                    </a:cubicBezTo>
                    <a:cubicBezTo>
                      <a:pt x="397" y="2264"/>
                      <a:pt x="397" y="2264"/>
                      <a:pt x="397" y="2264"/>
                    </a:cubicBezTo>
                    <a:cubicBezTo>
                      <a:pt x="413" y="2260"/>
                      <a:pt x="413" y="2260"/>
                      <a:pt x="413" y="2260"/>
                    </a:cubicBezTo>
                    <a:cubicBezTo>
                      <a:pt x="456" y="2256"/>
                      <a:pt x="456" y="2256"/>
                      <a:pt x="456" y="2256"/>
                    </a:cubicBezTo>
                    <a:cubicBezTo>
                      <a:pt x="528" y="2233"/>
                      <a:pt x="528" y="2233"/>
                      <a:pt x="528" y="2233"/>
                    </a:cubicBezTo>
                    <a:cubicBezTo>
                      <a:pt x="533" y="2230"/>
                      <a:pt x="533" y="2230"/>
                      <a:pt x="533" y="2230"/>
                    </a:cubicBezTo>
                    <a:cubicBezTo>
                      <a:pt x="533" y="2224"/>
                      <a:pt x="533" y="2224"/>
                      <a:pt x="533" y="2224"/>
                    </a:cubicBezTo>
                    <a:cubicBezTo>
                      <a:pt x="532" y="2220"/>
                      <a:pt x="532" y="2220"/>
                      <a:pt x="532" y="2220"/>
                    </a:cubicBezTo>
                    <a:cubicBezTo>
                      <a:pt x="527" y="2218"/>
                      <a:pt x="527" y="2218"/>
                      <a:pt x="527" y="2218"/>
                    </a:cubicBezTo>
                    <a:cubicBezTo>
                      <a:pt x="522" y="2206"/>
                      <a:pt x="522" y="2206"/>
                      <a:pt x="522" y="2206"/>
                    </a:cubicBezTo>
                    <a:cubicBezTo>
                      <a:pt x="515" y="2197"/>
                      <a:pt x="515" y="2197"/>
                      <a:pt x="515" y="2197"/>
                    </a:cubicBezTo>
                    <a:cubicBezTo>
                      <a:pt x="508" y="2194"/>
                      <a:pt x="508" y="2194"/>
                      <a:pt x="508" y="2194"/>
                    </a:cubicBezTo>
                    <a:cubicBezTo>
                      <a:pt x="449" y="2192"/>
                      <a:pt x="449" y="2192"/>
                      <a:pt x="449" y="2192"/>
                    </a:cubicBezTo>
                    <a:cubicBezTo>
                      <a:pt x="428" y="2185"/>
                      <a:pt x="428" y="2185"/>
                      <a:pt x="428" y="2185"/>
                    </a:cubicBezTo>
                    <a:cubicBezTo>
                      <a:pt x="413" y="2176"/>
                      <a:pt x="413" y="2176"/>
                      <a:pt x="413" y="2176"/>
                    </a:cubicBezTo>
                    <a:cubicBezTo>
                      <a:pt x="396" y="2160"/>
                      <a:pt x="396" y="2160"/>
                      <a:pt x="396" y="2160"/>
                    </a:cubicBezTo>
                    <a:cubicBezTo>
                      <a:pt x="378" y="2136"/>
                      <a:pt x="378" y="2136"/>
                      <a:pt x="378" y="2136"/>
                    </a:cubicBezTo>
                    <a:cubicBezTo>
                      <a:pt x="332" y="2058"/>
                      <a:pt x="332" y="2058"/>
                      <a:pt x="332" y="2058"/>
                    </a:cubicBezTo>
                    <a:cubicBezTo>
                      <a:pt x="330" y="2058"/>
                      <a:pt x="330" y="2058"/>
                      <a:pt x="330" y="2058"/>
                    </a:cubicBezTo>
                    <a:cubicBezTo>
                      <a:pt x="332" y="2054"/>
                      <a:pt x="332" y="2054"/>
                      <a:pt x="332" y="2054"/>
                    </a:cubicBezTo>
                    <a:cubicBezTo>
                      <a:pt x="337" y="2050"/>
                      <a:pt x="337" y="2050"/>
                      <a:pt x="337" y="2050"/>
                    </a:cubicBezTo>
                    <a:cubicBezTo>
                      <a:pt x="345" y="2040"/>
                      <a:pt x="345" y="2040"/>
                      <a:pt x="345" y="2040"/>
                    </a:cubicBezTo>
                    <a:cubicBezTo>
                      <a:pt x="352" y="2019"/>
                      <a:pt x="352" y="2019"/>
                      <a:pt x="352" y="2019"/>
                    </a:cubicBezTo>
                    <a:cubicBezTo>
                      <a:pt x="383" y="1794"/>
                      <a:pt x="383" y="1794"/>
                      <a:pt x="383" y="1794"/>
                    </a:cubicBezTo>
                    <a:cubicBezTo>
                      <a:pt x="399" y="1616"/>
                      <a:pt x="399" y="1616"/>
                      <a:pt x="399" y="1616"/>
                    </a:cubicBezTo>
                    <a:cubicBezTo>
                      <a:pt x="410" y="1363"/>
                      <a:pt x="410" y="1363"/>
                      <a:pt x="410" y="1363"/>
                    </a:cubicBezTo>
                    <a:cubicBezTo>
                      <a:pt x="416" y="1344"/>
                      <a:pt x="416" y="1344"/>
                      <a:pt x="416" y="1344"/>
                    </a:cubicBezTo>
                    <a:cubicBezTo>
                      <a:pt x="419" y="1248"/>
                      <a:pt x="419" y="1248"/>
                      <a:pt x="419" y="1248"/>
                    </a:cubicBezTo>
                    <a:cubicBezTo>
                      <a:pt x="424" y="1246"/>
                      <a:pt x="424" y="1246"/>
                      <a:pt x="424" y="1246"/>
                    </a:cubicBezTo>
                    <a:cubicBezTo>
                      <a:pt x="434" y="1236"/>
                      <a:pt x="434" y="1236"/>
                      <a:pt x="434" y="1236"/>
                    </a:cubicBezTo>
                    <a:cubicBezTo>
                      <a:pt x="442" y="1225"/>
                      <a:pt x="442" y="1225"/>
                      <a:pt x="442" y="1225"/>
                    </a:cubicBezTo>
                    <a:cubicBezTo>
                      <a:pt x="447" y="1202"/>
                      <a:pt x="447" y="1202"/>
                      <a:pt x="447" y="1202"/>
                    </a:cubicBezTo>
                    <a:cubicBezTo>
                      <a:pt x="449" y="1167"/>
                      <a:pt x="449" y="1167"/>
                      <a:pt x="449" y="1167"/>
                    </a:cubicBezTo>
                    <a:cubicBezTo>
                      <a:pt x="447" y="1123"/>
                      <a:pt x="447" y="1123"/>
                      <a:pt x="447" y="1123"/>
                    </a:cubicBezTo>
                    <a:cubicBezTo>
                      <a:pt x="439" y="1064"/>
                      <a:pt x="439" y="1064"/>
                      <a:pt x="439" y="1064"/>
                    </a:cubicBezTo>
                    <a:cubicBezTo>
                      <a:pt x="438" y="987"/>
                      <a:pt x="438" y="987"/>
                      <a:pt x="438" y="987"/>
                    </a:cubicBezTo>
                    <a:cubicBezTo>
                      <a:pt x="425" y="918"/>
                      <a:pt x="425" y="918"/>
                      <a:pt x="425" y="918"/>
                    </a:cubicBezTo>
                    <a:cubicBezTo>
                      <a:pt x="425" y="906"/>
                      <a:pt x="425" y="906"/>
                      <a:pt x="425" y="906"/>
                    </a:cubicBezTo>
                    <a:cubicBezTo>
                      <a:pt x="430" y="902"/>
                      <a:pt x="430" y="902"/>
                      <a:pt x="430" y="902"/>
                    </a:cubicBezTo>
                    <a:cubicBezTo>
                      <a:pt x="438" y="903"/>
                      <a:pt x="438" y="903"/>
                      <a:pt x="438" y="903"/>
                    </a:cubicBezTo>
                    <a:cubicBezTo>
                      <a:pt x="548" y="935"/>
                      <a:pt x="548" y="935"/>
                      <a:pt x="548" y="935"/>
                    </a:cubicBezTo>
                    <a:cubicBezTo>
                      <a:pt x="556" y="943"/>
                      <a:pt x="556" y="943"/>
                      <a:pt x="556" y="943"/>
                    </a:cubicBezTo>
                    <a:cubicBezTo>
                      <a:pt x="569" y="947"/>
                      <a:pt x="579" y="947"/>
                      <a:pt x="586" y="945"/>
                    </a:cubicBezTo>
                    <a:cubicBezTo>
                      <a:pt x="592" y="941"/>
                      <a:pt x="592" y="941"/>
                      <a:pt x="592" y="941"/>
                    </a:cubicBezTo>
                    <a:cubicBezTo>
                      <a:pt x="598" y="937"/>
                      <a:pt x="598" y="937"/>
                      <a:pt x="598" y="937"/>
                    </a:cubicBezTo>
                    <a:cubicBezTo>
                      <a:pt x="602" y="939"/>
                      <a:pt x="607" y="938"/>
                      <a:pt x="614" y="937"/>
                    </a:cubicBezTo>
                    <a:cubicBezTo>
                      <a:pt x="622" y="931"/>
                      <a:pt x="622" y="931"/>
                      <a:pt x="622" y="931"/>
                    </a:cubicBezTo>
                    <a:cubicBezTo>
                      <a:pt x="627" y="933"/>
                      <a:pt x="627" y="933"/>
                      <a:pt x="627" y="933"/>
                    </a:cubicBezTo>
                    <a:cubicBezTo>
                      <a:pt x="633" y="951"/>
                      <a:pt x="633" y="951"/>
                      <a:pt x="633" y="951"/>
                    </a:cubicBezTo>
                    <a:cubicBezTo>
                      <a:pt x="633" y="953"/>
                      <a:pt x="636" y="954"/>
                      <a:pt x="641" y="954"/>
                    </a:cubicBezTo>
                    <a:cubicBezTo>
                      <a:pt x="647" y="954"/>
                      <a:pt x="647" y="954"/>
                      <a:pt x="647" y="954"/>
                    </a:cubicBezTo>
                    <a:cubicBezTo>
                      <a:pt x="652" y="957"/>
                      <a:pt x="652" y="957"/>
                      <a:pt x="652" y="957"/>
                    </a:cubicBezTo>
                    <a:cubicBezTo>
                      <a:pt x="660" y="955"/>
                      <a:pt x="664" y="953"/>
                      <a:pt x="665" y="951"/>
                    </a:cubicBezTo>
                    <a:cubicBezTo>
                      <a:pt x="701" y="916"/>
                      <a:pt x="701" y="916"/>
                      <a:pt x="701" y="916"/>
                    </a:cubicBezTo>
                    <a:cubicBezTo>
                      <a:pt x="707" y="919"/>
                      <a:pt x="707" y="919"/>
                      <a:pt x="707" y="919"/>
                    </a:cubicBezTo>
                    <a:cubicBezTo>
                      <a:pt x="709" y="929"/>
                      <a:pt x="709" y="929"/>
                      <a:pt x="709" y="929"/>
                    </a:cubicBezTo>
                    <a:cubicBezTo>
                      <a:pt x="718" y="1116"/>
                      <a:pt x="718" y="1116"/>
                      <a:pt x="718" y="1116"/>
                    </a:cubicBezTo>
                    <a:cubicBezTo>
                      <a:pt x="705" y="1278"/>
                      <a:pt x="705" y="1278"/>
                      <a:pt x="705" y="1278"/>
                    </a:cubicBezTo>
                    <a:cubicBezTo>
                      <a:pt x="707" y="1283"/>
                      <a:pt x="707" y="1283"/>
                      <a:pt x="707" y="1283"/>
                    </a:cubicBezTo>
                    <a:cubicBezTo>
                      <a:pt x="707" y="1284"/>
                      <a:pt x="709" y="1284"/>
                      <a:pt x="713" y="1283"/>
                    </a:cubicBezTo>
                    <a:cubicBezTo>
                      <a:pt x="719" y="1278"/>
                      <a:pt x="719" y="1278"/>
                      <a:pt x="719" y="1278"/>
                    </a:cubicBezTo>
                    <a:cubicBezTo>
                      <a:pt x="725" y="1279"/>
                      <a:pt x="725" y="1279"/>
                      <a:pt x="725" y="1279"/>
                    </a:cubicBezTo>
                    <a:cubicBezTo>
                      <a:pt x="759" y="1577"/>
                      <a:pt x="759" y="1577"/>
                      <a:pt x="759" y="1577"/>
                    </a:cubicBezTo>
                    <a:cubicBezTo>
                      <a:pt x="804" y="1792"/>
                      <a:pt x="804" y="1792"/>
                      <a:pt x="804" y="1792"/>
                    </a:cubicBezTo>
                    <a:cubicBezTo>
                      <a:pt x="811" y="1880"/>
                      <a:pt x="811" y="1880"/>
                      <a:pt x="811" y="1880"/>
                    </a:cubicBezTo>
                    <a:cubicBezTo>
                      <a:pt x="811" y="1882"/>
                      <a:pt x="813" y="1899"/>
                      <a:pt x="815" y="1931"/>
                    </a:cubicBezTo>
                    <a:cubicBezTo>
                      <a:pt x="816" y="1932"/>
                      <a:pt x="817" y="1935"/>
                      <a:pt x="819" y="1939"/>
                    </a:cubicBezTo>
                    <a:cubicBezTo>
                      <a:pt x="819" y="1940"/>
                      <a:pt x="820" y="1944"/>
                      <a:pt x="820" y="1950"/>
                    </a:cubicBezTo>
                    <a:cubicBezTo>
                      <a:pt x="820" y="1951"/>
                      <a:pt x="820" y="1954"/>
                      <a:pt x="821" y="1957"/>
                    </a:cubicBezTo>
                    <a:cubicBezTo>
                      <a:pt x="821" y="1960"/>
                      <a:pt x="820" y="1964"/>
                      <a:pt x="819" y="1966"/>
                    </a:cubicBezTo>
                    <a:cubicBezTo>
                      <a:pt x="816" y="1970"/>
                      <a:pt x="815" y="1974"/>
                      <a:pt x="815" y="1978"/>
                    </a:cubicBezTo>
                    <a:cubicBezTo>
                      <a:pt x="815" y="1998"/>
                      <a:pt x="815" y="1998"/>
                      <a:pt x="815" y="1998"/>
                    </a:cubicBezTo>
                    <a:cubicBezTo>
                      <a:pt x="775" y="2088"/>
                      <a:pt x="775" y="2088"/>
                      <a:pt x="775" y="2088"/>
                    </a:cubicBezTo>
                    <a:cubicBezTo>
                      <a:pt x="769" y="2111"/>
                      <a:pt x="769" y="2111"/>
                      <a:pt x="769" y="2111"/>
                    </a:cubicBezTo>
                    <a:cubicBezTo>
                      <a:pt x="744" y="2144"/>
                      <a:pt x="744" y="2144"/>
                      <a:pt x="744" y="2144"/>
                    </a:cubicBezTo>
                    <a:cubicBezTo>
                      <a:pt x="738" y="2146"/>
                      <a:pt x="738" y="2146"/>
                      <a:pt x="738" y="2146"/>
                    </a:cubicBezTo>
                    <a:cubicBezTo>
                      <a:pt x="716" y="2165"/>
                      <a:pt x="716" y="2165"/>
                      <a:pt x="716" y="2165"/>
                    </a:cubicBezTo>
                    <a:cubicBezTo>
                      <a:pt x="694" y="2180"/>
                      <a:pt x="694" y="2180"/>
                      <a:pt x="694" y="2180"/>
                    </a:cubicBezTo>
                    <a:cubicBezTo>
                      <a:pt x="628" y="2189"/>
                      <a:pt x="628" y="2189"/>
                      <a:pt x="628" y="2189"/>
                    </a:cubicBezTo>
                    <a:cubicBezTo>
                      <a:pt x="616" y="2196"/>
                      <a:pt x="616" y="2196"/>
                      <a:pt x="616" y="2196"/>
                    </a:cubicBezTo>
                    <a:cubicBezTo>
                      <a:pt x="609" y="2203"/>
                      <a:pt x="609" y="2203"/>
                      <a:pt x="609" y="2203"/>
                    </a:cubicBezTo>
                    <a:cubicBezTo>
                      <a:pt x="605" y="2215"/>
                      <a:pt x="605" y="2215"/>
                      <a:pt x="605" y="2215"/>
                    </a:cubicBezTo>
                    <a:cubicBezTo>
                      <a:pt x="605" y="2220"/>
                      <a:pt x="605" y="2220"/>
                      <a:pt x="605" y="2220"/>
                    </a:cubicBezTo>
                    <a:cubicBezTo>
                      <a:pt x="614" y="2224"/>
                      <a:pt x="614" y="2224"/>
                      <a:pt x="614" y="2224"/>
                    </a:cubicBezTo>
                    <a:cubicBezTo>
                      <a:pt x="628" y="2229"/>
                      <a:pt x="628" y="2229"/>
                      <a:pt x="628" y="2229"/>
                    </a:cubicBezTo>
                    <a:cubicBezTo>
                      <a:pt x="667" y="2239"/>
                      <a:pt x="667" y="2239"/>
                      <a:pt x="667" y="2239"/>
                    </a:cubicBezTo>
                    <a:cubicBezTo>
                      <a:pt x="731" y="2242"/>
                      <a:pt x="731" y="2242"/>
                      <a:pt x="731" y="2242"/>
                    </a:cubicBezTo>
                    <a:cubicBezTo>
                      <a:pt x="760" y="2240"/>
                      <a:pt x="760" y="2240"/>
                      <a:pt x="760" y="2240"/>
                    </a:cubicBezTo>
                    <a:cubicBezTo>
                      <a:pt x="810" y="2221"/>
                      <a:pt x="810" y="2221"/>
                      <a:pt x="810" y="2221"/>
                    </a:cubicBezTo>
                    <a:cubicBezTo>
                      <a:pt x="828" y="2217"/>
                      <a:pt x="828" y="2217"/>
                      <a:pt x="828" y="2217"/>
                    </a:cubicBezTo>
                    <a:cubicBezTo>
                      <a:pt x="832" y="2218"/>
                      <a:pt x="832" y="2218"/>
                      <a:pt x="832" y="2218"/>
                    </a:cubicBezTo>
                    <a:cubicBezTo>
                      <a:pt x="836" y="2225"/>
                      <a:pt x="836" y="2225"/>
                      <a:pt x="836" y="2225"/>
                    </a:cubicBezTo>
                    <a:cubicBezTo>
                      <a:pt x="838" y="2231"/>
                      <a:pt x="838" y="2231"/>
                      <a:pt x="838" y="2231"/>
                    </a:cubicBezTo>
                    <a:cubicBezTo>
                      <a:pt x="836" y="2240"/>
                      <a:pt x="836" y="2240"/>
                      <a:pt x="836" y="2240"/>
                    </a:cubicBezTo>
                    <a:cubicBezTo>
                      <a:pt x="836" y="2241"/>
                      <a:pt x="835" y="2242"/>
                      <a:pt x="832" y="2244"/>
                    </a:cubicBezTo>
                    <a:cubicBezTo>
                      <a:pt x="822" y="2253"/>
                      <a:pt x="822" y="2253"/>
                      <a:pt x="822" y="2253"/>
                    </a:cubicBezTo>
                    <a:cubicBezTo>
                      <a:pt x="815" y="2261"/>
                      <a:pt x="815" y="2261"/>
                      <a:pt x="815" y="2261"/>
                    </a:cubicBezTo>
                    <a:cubicBezTo>
                      <a:pt x="814" y="2267"/>
                      <a:pt x="814" y="2267"/>
                      <a:pt x="814" y="2267"/>
                    </a:cubicBezTo>
                    <a:cubicBezTo>
                      <a:pt x="815" y="2276"/>
                      <a:pt x="815" y="2276"/>
                      <a:pt x="815" y="2276"/>
                    </a:cubicBezTo>
                    <a:cubicBezTo>
                      <a:pt x="821" y="2284"/>
                      <a:pt x="821" y="2284"/>
                      <a:pt x="821" y="2284"/>
                    </a:cubicBezTo>
                    <a:cubicBezTo>
                      <a:pt x="832" y="2288"/>
                      <a:pt x="832" y="2288"/>
                      <a:pt x="832" y="2288"/>
                    </a:cubicBezTo>
                    <a:cubicBezTo>
                      <a:pt x="899" y="2289"/>
                      <a:pt x="899" y="2289"/>
                      <a:pt x="899" y="2289"/>
                    </a:cubicBezTo>
                    <a:cubicBezTo>
                      <a:pt x="1045" y="2274"/>
                      <a:pt x="1045" y="2274"/>
                      <a:pt x="1045" y="2274"/>
                    </a:cubicBezTo>
                    <a:cubicBezTo>
                      <a:pt x="1079" y="2266"/>
                      <a:pt x="1079" y="2266"/>
                      <a:pt x="1079" y="2266"/>
                    </a:cubicBezTo>
                    <a:cubicBezTo>
                      <a:pt x="1104" y="2254"/>
                      <a:pt x="1104" y="2254"/>
                      <a:pt x="1104" y="2254"/>
                    </a:cubicBezTo>
                    <a:cubicBezTo>
                      <a:pt x="1102" y="2232"/>
                      <a:pt x="1102" y="2232"/>
                      <a:pt x="1102" y="2232"/>
                    </a:cubicBezTo>
                    <a:cubicBezTo>
                      <a:pt x="1100" y="2224"/>
                      <a:pt x="1100" y="2224"/>
                      <a:pt x="1100" y="2224"/>
                    </a:cubicBezTo>
                    <a:cubicBezTo>
                      <a:pt x="1102" y="2221"/>
                      <a:pt x="1102" y="2221"/>
                      <a:pt x="1102" y="2221"/>
                    </a:cubicBezTo>
                    <a:cubicBezTo>
                      <a:pt x="1104" y="2214"/>
                      <a:pt x="1104" y="2214"/>
                      <a:pt x="1104" y="2214"/>
                    </a:cubicBezTo>
                    <a:cubicBezTo>
                      <a:pt x="1104" y="2200"/>
                      <a:pt x="1104" y="2200"/>
                      <a:pt x="1104" y="2200"/>
                    </a:cubicBezTo>
                    <a:cubicBezTo>
                      <a:pt x="1100" y="2180"/>
                      <a:pt x="1100" y="2180"/>
                      <a:pt x="1100" y="2180"/>
                    </a:cubicBezTo>
                    <a:cubicBezTo>
                      <a:pt x="1100" y="2165"/>
                      <a:pt x="1100" y="2165"/>
                      <a:pt x="1100" y="2165"/>
                    </a:cubicBezTo>
                    <a:cubicBezTo>
                      <a:pt x="1113" y="2125"/>
                      <a:pt x="1113" y="2125"/>
                      <a:pt x="1113" y="2125"/>
                    </a:cubicBezTo>
                    <a:cubicBezTo>
                      <a:pt x="1115" y="2106"/>
                      <a:pt x="1115" y="2106"/>
                      <a:pt x="1115" y="2106"/>
                    </a:cubicBezTo>
                    <a:cubicBezTo>
                      <a:pt x="1114" y="2082"/>
                      <a:pt x="1114" y="2082"/>
                      <a:pt x="1114" y="2082"/>
                    </a:cubicBezTo>
                    <a:cubicBezTo>
                      <a:pt x="1110" y="2066"/>
                      <a:pt x="1110" y="2066"/>
                      <a:pt x="1110" y="2066"/>
                    </a:cubicBezTo>
                    <a:cubicBezTo>
                      <a:pt x="1092" y="2038"/>
                      <a:pt x="1092" y="2038"/>
                      <a:pt x="1092" y="2038"/>
                    </a:cubicBezTo>
                    <a:cubicBezTo>
                      <a:pt x="1088" y="2026"/>
                      <a:pt x="1088" y="2026"/>
                      <a:pt x="1088" y="2026"/>
                    </a:cubicBezTo>
                    <a:cubicBezTo>
                      <a:pt x="1089" y="2019"/>
                      <a:pt x="1090" y="2016"/>
                      <a:pt x="1090" y="2014"/>
                    </a:cubicBezTo>
                    <a:cubicBezTo>
                      <a:pt x="1097" y="1998"/>
                      <a:pt x="1097" y="1998"/>
                      <a:pt x="1097" y="1998"/>
                    </a:cubicBezTo>
                    <a:cubicBezTo>
                      <a:pt x="1099" y="1928"/>
                      <a:pt x="1099" y="1928"/>
                      <a:pt x="1099" y="1928"/>
                    </a:cubicBezTo>
                    <a:cubicBezTo>
                      <a:pt x="1083" y="1684"/>
                      <a:pt x="1083" y="1684"/>
                      <a:pt x="1083" y="1684"/>
                    </a:cubicBezTo>
                    <a:cubicBezTo>
                      <a:pt x="1085" y="1626"/>
                      <a:pt x="1085" y="1626"/>
                      <a:pt x="1085" y="1626"/>
                    </a:cubicBezTo>
                    <a:cubicBezTo>
                      <a:pt x="1079" y="1560"/>
                      <a:pt x="1079" y="1560"/>
                      <a:pt x="1079" y="1560"/>
                    </a:cubicBezTo>
                    <a:cubicBezTo>
                      <a:pt x="1074" y="1536"/>
                      <a:pt x="1074" y="1536"/>
                      <a:pt x="1074" y="1536"/>
                    </a:cubicBezTo>
                    <a:cubicBezTo>
                      <a:pt x="1074" y="1527"/>
                      <a:pt x="1074" y="1527"/>
                      <a:pt x="1074" y="1527"/>
                    </a:cubicBezTo>
                    <a:cubicBezTo>
                      <a:pt x="1082" y="1428"/>
                      <a:pt x="1082" y="1428"/>
                      <a:pt x="1082" y="1428"/>
                    </a:cubicBezTo>
                    <a:cubicBezTo>
                      <a:pt x="1079" y="1398"/>
                      <a:pt x="1079" y="1398"/>
                      <a:pt x="1079" y="1398"/>
                    </a:cubicBezTo>
                    <a:cubicBezTo>
                      <a:pt x="1067" y="1347"/>
                      <a:pt x="1067" y="1347"/>
                      <a:pt x="1067" y="1347"/>
                    </a:cubicBezTo>
                    <a:cubicBezTo>
                      <a:pt x="1067" y="1328"/>
                      <a:pt x="1067" y="1328"/>
                      <a:pt x="1067" y="1328"/>
                    </a:cubicBezTo>
                    <a:cubicBezTo>
                      <a:pt x="1068" y="1323"/>
                      <a:pt x="1068" y="1323"/>
                      <a:pt x="1068" y="1323"/>
                    </a:cubicBezTo>
                    <a:cubicBezTo>
                      <a:pt x="1068" y="1318"/>
                      <a:pt x="1066" y="1314"/>
                      <a:pt x="1065" y="1311"/>
                    </a:cubicBezTo>
                    <a:cubicBezTo>
                      <a:pt x="1064" y="1309"/>
                      <a:pt x="1064" y="1308"/>
                      <a:pt x="1064" y="1308"/>
                    </a:cubicBezTo>
                    <a:cubicBezTo>
                      <a:pt x="1064" y="1307"/>
                      <a:pt x="1064" y="1306"/>
                      <a:pt x="1064" y="1305"/>
                    </a:cubicBezTo>
                    <a:cubicBezTo>
                      <a:pt x="1064" y="1292"/>
                      <a:pt x="1064" y="1292"/>
                      <a:pt x="1064" y="1292"/>
                    </a:cubicBezTo>
                    <a:cubicBezTo>
                      <a:pt x="1064" y="1285"/>
                      <a:pt x="1065" y="1280"/>
                      <a:pt x="1066" y="1276"/>
                    </a:cubicBezTo>
                    <a:cubicBezTo>
                      <a:pt x="1066" y="1274"/>
                      <a:pt x="1066" y="1273"/>
                      <a:pt x="1066" y="1271"/>
                    </a:cubicBezTo>
                    <a:cubicBezTo>
                      <a:pt x="1067" y="1264"/>
                      <a:pt x="1067" y="1264"/>
                      <a:pt x="1067" y="1264"/>
                    </a:cubicBezTo>
                    <a:cubicBezTo>
                      <a:pt x="1067" y="1263"/>
                      <a:pt x="1067" y="1261"/>
                      <a:pt x="1068" y="1259"/>
                    </a:cubicBezTo>
                    <a:cubicBezTo>
                      <a:pt x="1070" y="1255"/>
                      <a:pt x="1070" y="1255"/>
                      <a:pt x="1070" y="1255"/>
                    </a:cubicBezTo>
                    <a:cubicBezTo>
                      <a:pt x="1070" y="1247"/>
                      <a:pt x="1070" y="1247"/>
                      <a:pt x="1070" y="1247"/>
                    </a:cubicBezTo>
                    <a:cubicBezTo>
                      <a:pt x="1070" y="1243"/>
                      <a:pt x="1071" y="1240"/>
                      <a:pt x="1072" y="1239"/>
                    </a:cubicBezTo>
                    <a:cubicBezTo>
                      <a:pt x="1088" y="1217"/>
                      <a:pt x="1088" y="1217"/>
                      <a:pt x="1088" y="1217"/>
                    </a:cubicBezTo>
                    <a:cubicBezTo>
                      <a:pt x="1090" y="1202"/>
                      <a:pt x="1090" y="1202"/>
                      <a:pt x="1090" y="1202"/>
                    </a:cubicBezTo>
                    <a:cubicBezTo>
                      <a:pt x="1095" y="1182"/>
                      <a:pt x="1095" y="1182"/>
                      <a:pt x="1095" y="1182"/>
                    </a:cubicBezTo>
                    <a:cubicBezTo>
                      <a:pt x="1109" y="1152"/>
                      <a:pt x="1109" y="1152"/>
                      <a:pt x="1109" y="1152"/>
                    </a:cubicBezTo>
                    <a:cubicBezTo>
                      <a:pt x="1114" y="1120"/>
                      <a:pt x="1114" y="1120"/>
                      <a:pt x="1114" y="1120"/>
                    </a:cubicBezTo>
                    <a:cubicBezTo>
                      <a:pt x="1137" y="1034"/>
                      <a:pt x="1137" y="1034"/>
                      <a:pt x="1137" y="1034"/>
                    </a:cubicBezTo>
                    <a:cubicBezTo>
                      <a:pt x="1134" y="1017"/>
                      <a:pt x="1134" y="1017"/>
                      <a:pt x="1134" y="1017"/>
                    </a:cubicBezTo>
                    <a:cubicBezTo>
                      <a:pt x="1123" y="995"/>
                      <a:pt x="1123" y="995"/>
                      <a:pt x="1123" y="995"/>
                    </a:cubicBezTo>
                    <a:cubicBezTo>
                      <a:pt x="1141" y="957"/>
                      <a:pt x="1141" y="957"/>
                      <a:pt x="1141" y="957"/>
                    </a:cubicBezTo>
                    <a:cubicBezTo>
                      <a:pt x="1159" y="942"/>
                      <a:pt x="1159" y="942"/>
                      <a:pt x="1159" y="942"/>
                    </a:cubicBezTo>
                    <a:cubicBezTo>
                      <a:pt x="1212" y="870"/>
                      <a:pt x="1212" y="870"/>
                      <a:pt x="1212" y="870"/>
                    </a:cubicBezTo>
                    <a:cubicBezTo>
                      <a:pt x="1234" y="824"/>
                      <a:pt x="1234" y="824"/>
                      <a:pt x="1234" y="824"/>
                    </a:cubicBezTo>
                    <a:cubicBezTo>
                      <a:pt x="1241" y="797"/>
                      <a:pt x="1241" y="797"/>
                      <a:pt x="1241" y="797"/>
                    </a:cubicBezTo>
                    <a:cubicBezTo>
                      <a:pt x="1239" y="776"/>
                      <a:pt x="1239" y="776"/>
                      <a:pt x="1239" y="776"/>
                    </a:cubicBezTo>
                    <a:cubicBezTo>
                      <a:pt x="1231" y="752"/>
                      <a:pt x="1231" y="752"/>
                      <a:pt x="1231" y="752"/>
                    </a:cubicBezTo>
                    <a:cubicBezTo>
                      <a:pt x="1225" y="717"/>
                      <a:pt x="1225" y="717"/>
                      <a:pt x="1225" y="717"/>
                    </a:cubicBezTo>
                    <a:cubicBezTo>
                      <a:pt x="1213" y="680"/>
                      <a:pt x="1213" y="680"/>
                      <a:pt x="1213" y="680"/>
                    </a:cubicBezTo>
                    <a:cubicBezTo>
                      <a:pt x="1172" y="608"/>
                      <a:pt x="1172" y="608"/>
                      <a:pt x="1172" y="608"/>
                    </a:cubicBezTo>
                    <a:cubicBezTo>
                      <a:pt x="1173" y="597"/>
                      <a:pt x="1173" y="597"/>
                      <a:pt x="1173" y="597"/>
                    </a:cubicBezTo>
                    <a:cubicBezTo>
                      <a:pt x="1168" y="582"/>
                      <a:pt x="1168" y="582"/>
                      <a:pt x="1168" y="582"/>
                    </a:cubicBezTo>
                    <a:cubicBezTo>
                      <a:pt x="1159" y="569"/>
                      <a:pt x="1159" y="569"/>
                      <a:pt x="1159" y="569"/>
                    </a:cubicBezTo>
                    <a:cubicBezTo>
                      <a:pt x="1156" y="559"/>
                      <a:pt x="1156" y="559"/>
                      <a:pt x="1156" y="559"/>
                    </a:cubicBezTo>
                    <a:cubicBezTo>
                      <a:pt x="1153" y="548"/>
                      <a:pt x="1153" y="548"/>
                      <a:pt x="1153" y="548"/>
                    </a:cubicBezTo>
                    <a:cubicBezTo>
                      <a:pt x="1125" y="478"/>
                      <a:pt x="1125" y="478"/>
                      <a:pt x="1125" y="478"/>
                    </a:cubicBezTo>
                    <a:cubicBezTo>
                      <a:pt x="1106" y="451"/>
                      <a:pt x="1106" y="451"/>
                      <a:pt x="1106" y="451"/>
                    </a:cubicBezTo>
                    <a:cubicBezTo>
                      <a:pt x="963" y="345"/>
                      <a:pt x="963" y="345"/>
                      <a:pt x="963" y="345"/>
                    </a:cubicBezTo>
                    <a:cubicBezTo>
                      <a:pt x="939" y="301"/>
                      <a:pt x="939" y="301"/>
                      <a:pt x="939" y="301"/>
                    </a:cubicBezTo>
                    <a:cubicBezTo>
                      <a:pt x="932" y="295"/>
                      <a:pt x="932" y="295"/>
                      <a:pt x="932" y="295"/>
                    </a:cubicBezTo>
                    <a:cubicBezTo>
                      <a:pt x="929" y="290"/>
                      <a:pt x="929" y="290"/>
                      <a:pt x="929" y="290"/>
                    </a:cubicBezTo>
                    <a:cubicBezTo>
                      <a:pt x="939" y="274"/>
                      <a:pt x="939" y="274"/>
                      <a:pt x="939" y="274"/>
                    </a:cubicBezTo>
                    <a:cubicBezTo>
                      <a:pt x="945" y="268"/>
                      <a:pt x="945" y="268"/>
                      <a:pt x="945" y="268"/>
                    </a:cubicBezTo>
                    <a:cubicBezTo>
                      <a:pt x="950" y="267"/>
                      <a:pt x="950" y="267"/>
                      <a:pt x="950" y="267"/>
                    </a:cubicBezTo>
                    <a:cubicBezTo>
                      <a:pt x="951" y="256"/>
                      <a:pt x="951" y="256"/>
                      <a:pt x="951" y="256"/>
                    </a:cubicBezTo>
                    <a:cubicBezTo>
                      <a:pt x="965" y="229"/>
                      <a:pt x="965" y="229"/>
                      <a:pt x="965" y="229"/>
                    </a:cubicBezTo>
                    <a:cubicBezTo>
                      <a:pt x="978" y="181"/>
                      <a:pt x="978" y="181"/>
                      <a:pt x="978" y="181"/>
                    </a:cubicBezTo>
                    <a:cubicBezTo>
                      <a:pt x="977" y="163"/>
                      <a:pt x="977" y="163"/>
                      <a:pt x="977" y="163"/>
                    </a:cubicBezTo>
                    <a:cubicBezTo>
                      <a:pt x="973" y="144"/>
                      <a:pt x="973" y="144"/>
                      <a:pt x="973" y="144"/>
                    </a:cubicBezTo>
                    <a:cubicBezTo>
                      <a:pt x="972" y="131"/>
                      <a:pt x="972" y="131"/>
                      <a:pt x="972" y="131"/>
                    </a:cubicBezTo>
                    <a:cubicBezTo>
                      <a:pt x="967" y="103"/>
                      <a:pt x="967" y="103"/>
                      <a:pt x="967" y="103"/>
                    </a:cubicBezTo>
                    <a:cubicBezTo>
                      <a:pt x="959" y="88"/>
                      <a:pt x="959" y="88"/>
                      <a:pt x="959" y="88"/>
                    </a:cubicBezTo>
                    <a:cubicBezTo>
                      <a:pt x="945" y="72"/>
                      <a:pt x="945" y="72"/>
                      <a:pt x="945" y="72"/>
                    </a:cubicBezTo>
                    <a:cubicBezTo>
                      <a:pt x="913" y="59"/>
                      <a:pt x="913" y="59"/>
                      <a:pt x="913" y="59"/>
                    </a:cubicBezTo>
                    <a:cubicBezTo>
                      <a:pt x="910" y="55"/>
                      <a:pt x="908" y="53"/>
                      <a:pt x="907" y="52"/>
                    </a:cubicBezTo>
                    <a:cubicBezTo>
                      <a:pt x="902" y="47"/>
                      <a:pt x="902" y="47"/>
                      <a:pt x="902" y="47"/>
                    </a:cubicBezTo>
                    <a:cubicBezTo>
                      <a:pt x="901" y="45"/>
                      <a:pt x="899" y="45"/>
                      <a:pt x="898" y="45"/>
                    </a:cubicBezTo>
                    <a:cubicBezTo>
                      <a:pt x="896" y="47"/>
                      <a:pt x="895" y="48"/>
                      <a:pt x="894" y="48"/>
                    </a:cubicBezTo>
                    <a:cubicBezTo>
                      <a:pt x="893" y="48"/>
                      <a:pt x="892" y="47"/>
                      <a:pt x="890" y="45"/>
                    </a:cubicBezTo>
                    <a:cubicBezTo>
                      <a:pt x="887" y="42"/>
                      <a:pt x="885" y="41"/>
                      <a:pt x="884" y="40"/>
                    </a:cubicBezTo>
                    <a:cubicBezTo>
                      <a:pt x="881" y="39"/>
                      <a:pt x="881" y="39"/>
                      <a:pt x="881" y="39"/>
                    </a:cubicBezTo>
                    <a:cubicBezTo>
                      <a:pt x="881" y="39"/>
                      <a:pt x="881" y="38"/>
                      <a:pt x="880" y="38"/>
                    </a:cubicBezTo>
                    <a:cubicBezTo>
                      <a:pt x="879" y="37"/>
                      <a:pt x="878" y="37"/>
                      <a:pt x="876" y="38"/>
                    </a:cubicBezTo>
                    <a:cubicBezTo>
                      <a:pt x="873" y="39"/>
                      <a:pt x="873" y="39"/>
                      <a:pt x="873" y="39"/>
                    </a:cubicBezTo>
                    <a:cubicBezTo>
                      <a:pt x="867" y="40"/>
                      <a:pt x="867" y="40"/>
                      <a:pt x="867" y="40"/>
                    </a:cubicBezTo>
                    <a:cubicBezTo>
                      <a:pt x="858" y="38"/>
                      <a:pt x="858" y="38"/>
                      <a:pt x="858" y="38"/>
                    </a:cubicBezTo>
                    <a:cubicBezTo>
                      <a:pt x="853" y="37"/>
                      <a:pt x="853" y="37"/>
                      <a:pt x="853" y="37"/>
                    </a:cubicBezTo>
                    <a:cubicBezTo>
                      <a:pt x="850" y="39"/>
                      <a:pt x="850" y="39"/>
                      <a:pt x="850" y="39"/>
                    </a:cubicBezTo>
                    <a:cubicBezTo>
                      <a:pt x="848" y="41"/>
                      <a:pt x="846" y="41"/>
                      <a:pt x="844" y="38"/>
                    </a:cubicBezTo>
                    <a:cubicBezTo>
                      <a:pt x="839" y="40"/>
                      <a:pt x="839" y="40"/>
                      <a:pt x="839" y="40"/>
                    </a:cubicBezTo>
                    <a:cubicBezTo>
                      <a:pt x="820" y="39"/>
                      <a:pt x="820" y="39"/>
                      <a:pt x="820" y="39"/>
                    </a:cubicBezTo>
                    <a:cubicBezTo>
                      <a:pt x="800" y="40"/>
                      <a:pt x="800" y="40"/>
                      <a:pt x="800" y="40"/>
                    </a:cubicBezTo>
                    <a:cubicBezTo>
                      <a:pt x="792" y="42"/>
                      <a:pt x="787" y="43"/>
                      <a:pt x="785" y="43"/>
                    </a:cubicBezTo>
                    <a:cubicBezTo>
                      <a:pt x="772" y="43"/>
                      <a:pt x="772" y="43"/>
                      <a:pt x="772" y="43"/>
                    </a:cubicBezTo>
                    <a:cubicBezTo>
                      <a:pt x="772" y="43"/>
                      <a:pt x="772" y="42"/>
                      <a:pt x="771" y="41"/>
                    </a:cubicBezTo>
                    <a:cubicBezTo>
                      <a:pt x="767" y="43"/>
                      <a:pt x="767" y="43"/>
                      <a:pt x="767" y="43"/>
                    </a:cubicBezTo>
                    <a:cubicBezTo>
                      <a:pt x="764" y="44"/>
                      <a:pt x="762" y="44"/>
                      <a:pt x="761" y="44"/>
                    </a:cubicBezTo>
                    <a:cubicBezTo>
                      <a:pt x="747" y="45"/>
                      <a:pt x="747" y="45"/>
                      <a:pt x="747" y="45"/>
                    </a:cubicBezTo>
                    <a:cubicBezTo>
                      <a:pt x="734" y="49"/>
                      <a:pt x="734" y="49"/>
                      <a:pt x="734" y="49"/>
                    </a:cubicBezTo>
                    <a:lnTo>
                      <a:pt x="727" y="55"/>
                    </a:lnTo>
                    <a:close/>
                  </a:path>
                </a:pathLst>
              </a:custGeom>
              <a:grpFill/>
              <a:ln w="9525">
                <a:noFill/>
                <a:round/>
                <a:headEnd/>
                <a:tailEnd/>
              </a:ln>
            </p:spPr>
            <p:txBody>
              <a:bodyPr vert="horz" wrap="square" lIns="109728" tIns="54864" rIns="109728" bIns="54864" numCol="1" anchor="t" anchorCtr="0" compatLnSpc="1">
                <a:prstTxWarp prst="textNoShape">
                  <a:avLst/>
                </a:prstTxWarp>
              </a:bodyPr>
              <a:lstStyle/>
              <a:p>
                <a:pPr fontAlgn="auto">
                  <a:spcBef>
                    <a:spcPts val="0"/>
                  </a:spcBef>
                  <a:spcAft>
                    <a:spcPts val="0"/>
                  </a:spcAft>
                </a:pPr>
                <a:endParaRPr lang="en-US">
                  <a:solidFill>
                    <a:prstClr val="black"/>
                  </a:solidFill>
                  <a:latin typeface="Times New Roman"/>
                  <a:ea typeface="宋体"/>
                </a:endParaRPr>
              </a:p>
            </p:txBody>
          </p:sp>
          <p:sp>
            <p:nvSpPr>
              <p:cNvPr id="62" name="Freeform 9"/>
              <p:cNvSpPr>
                <a:spLocks/>
              </p:cNvSpPr>
              <p:nvPr/>
            </p:nvSpPr>
            <p:spPr bwMode="auto">
              <a:xfrm>
                <a:off x="5314951" y="954088"/>
                <a:ext cx="446087" cy="1163637"/>
              </a:xfrm>
              <a:custGeom>
                <a:avLst/>
                <a:gdLst/>
                <a:ahLst/>
                <a:cxnLst>
                  <a:cxn ang="0">
                    <a:pos x="140" y="0"/>
                  </a:cxn>
                  <a:cxn ang="0">
                    <a:pos x="0" y="69"/>
                  </a:cxn>
                  <a:cxn ang="0">
                    <a:pos x="42" y="366"/>
                  </a:cxn>
                  <a:cxn ang="0">
                    <a:pos x="140" y="0"/>
                  </a:cxn>
                </a:cxnLst>
                <a:rect l="0" t="0" r="r" b="b"/>
                <a:pathLst>
                  <a:path w="140" h="366">
                    <a:moveTo>
                      <a:pt x="140" y="0"/>
                    </a:moveTo>
                    <a:cubicBezTo>
                      <a:pt x="93" y="45"/>
                      <a:pt x="46" y="68"/>
                      <a:pt x="0" y="69"/>
                    </a:cubicBezTo>
                    <a:cubicBezTo>
                      <a:pt x="42" y="366"/>
                      <a:pt x="42" y="366"/>
                      <a:pt x="42" y="366"/>
                    </a:cubicBezTo>
                    <a:cubicBezTo>
                      <a:pt x="49" y="244"/>
                      <a:pt x="81" y="122"/>
                      <a:pt x="140" y="0"/>
                    </a:cubicBezTo>
                    <a:close/>
                  </a:path>
                </a:pathLst>
              </a:custGeom>
              <a:grpFill/>
              <a:ln w="9525">
                <a:noFill/>
                <a:round/>
                <a:headEnd/>
                <a:tailEnd/>
              </a:ln>
            </p:spPr>
            <p:txBody>
              <a:bodyPr vert="horz" wrap="square" lIns="109728" tIns="54864" rIns="109728" bIns="54864" numCol="1" anchor="t" anchorCtr="0" compatLnSpc="1">
                <a:prstTxWarp prst="textNoShape">
                  <a:avLst/>
                </a:prstTxWarp>
              </a:bodyPr>
              <a:lstStyle/>
              <a:p>
                <a:pPr fontAlgn="auto">
                  <a:spcBef>
                    <a:spcPts val="0"/>
                  </a:spcBef>
                  <a:spcAft>
                    <a:spcPts val="0"/>
                  </a:spcAft>
                </a:pPr>
                <a:endParaRPr lang="en-US">
                  <a:solidFill>
                    <a:prstClr val="black"/>
                  </a:solidFill>
                  <a:latin typeface="Times New Roman"/>
                  <a:ea typeface="宋体"/>
                </a:endParaRPr>
              </a:p>
            </p:txBody>
          </p:sp>
        </p:grpSp>
      </p:grpSp>
    </p:spTree>
    <p:extLst>
      <p:ext uri="{BB962C8B-B14F-4D97-AF65-F5344CB8AC3E}">
        <p14:creationId xmlns:p14="http://schemas.microsoft.com/office/powerpoint/2010/main" val="19954308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additive="base">
                                        <p:cTn id="17" dur="500" fill="hold"/>
                                        <p:tgtEl>
                                          <p:spTgt spid="54"/>
                                        </p:tgtEl>
                                        <p:attrNameLst>
                                          <p:attrName>ppt_x</p:attrName>
                                        </p:attrNameLst>
                                      </p:cBhvr>
                                      <p:tavLst>
                                        <p:tav tm="0">
                                          <p:val>
                                            <p:strVal val="#ppt_x"/>
                                          </p:val>
                                        </p:tav>
                                        <p:tav tm="100000">
                                          <p:val>
                                            <p:strVal val="#ppt_x"/>
                                          </p:val>
                                        </p:tav>
                                      </p:tavLst>
                                    </p:anim>
                                    <p:anim calcmode="lin" valueType="num">
                                      <p:cBhvr additive="base">
                                        <p:cTn id="1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2800" y="2728429"/>
            <a:ext cx="5158384" cy="1446550"/>
          </a:xfrm>
          <a:prstGeom prst="rect">
            <a:avLst/>
          </a:prstGeom>
          <a:noFill/>
        </p:spPr>
        <p:txBody>
          <a:bodyPr wrap="square" rtlCol="0">
            <a:spAutoFit/>
          </a:bodyPr>
          <a:lstStyle/>
          <a:p>
            <a:pPr algn="ctr"/>
            <a:r>
              <a:rPr lang="zh-CN" altLang="en-US" sz="8800" dirty="0" smtClean="0">
                <a:solidFill>
                  <a:srgbClr val="00B0F0"/>
                </a:solidFill>
                <a:latin typeface="微软雅黑" panose="020B0503020204020204" pitchFamily="34" charset="-122"/>
                <a:ea typeface="微软雅黑" panose="020B0503020204020204" pitchFamily="34" charset="-122"/>
              </a:rPr>
              <a:t>任 务</a:t>
            </a:r>
            <a:endParaRPr lang="zh-CN" altLang="en-US" sz="88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736308" y="3248544"/>
            <a:ext cx="836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185495" y="3360017"/>
            <a:ext cx="90776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等腰三角形 7"/>
          <p:cNvSpPr/>
          <p:nvPr/>
        </p:nvSpPr>
        <p:spPr>
          <a:xfrm rot="16200000">
            <a:off x="9629754" y="3113451"/>
            <a:ext cx="125512" cy="270186"/>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等腰三角形 10"/>
          <p:cNvSpPr/>
          <p:nvPr/>
        </p:nvSpPr>
        <p:spPr>
          <a:xfrm rot="13339599">
            <a:off x="9371702" y="3075742"/>
            <a:ext cx="62120" cy="174653"/>
          </a:xfrm>
          <a:prstGeom prst="triangle">
            <a:avLst>
              <a:gd name="adj" fmla="val 554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ustDataLst>
      <p:tags r:id="rId1"/>
    </p:custDataLst>
    <p:extLst>
      <p:ext uri="{BB962C8B-B14F-4D97-AF65-F5344CB8AC3E}">
        <p14:creationId xmlns:p14="http://schemas.microsoft.com/office/powerpoint/2010/main" val="63574746"/>
      </p:ext>
    </p:extLst>
  </p:cSld>
  <p:clrMapOvr>
    <a:masterClrMapping/>
  </p:clrMapOvr>
  <mc:AlternateContent xmlns:mc="http://schemas.openxmlformats.org/markup-compatibility/2006" xmlns:p14="http://schemas.microsoft.com/office/powerpoint/2010/main">
    <mc:Choice Requires="p14">
      <p:transition spd="slow" p14:dur="2000" advTm="2793"/>
    </mc:Choice>
    <mc:Fallback xmlns="">
      <p:transition spd="slow" advTm="27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6" name="组合 595"/>
          <p:cNvGrpSpPr/>
          <p:nvPr/>
        </p:nvGrpSpPr>
        <p:grpSpPr>
          <a:xfrm>
            <a:off x="306219" y="1851228"/>
            <a:ext cx="7124891" cy="4376625"/>
            <a:chOff x="649444" y="1250409"/>
            <a:chExt cx="5171699" cy="3282468"/>
          </a:xfrm>
        </p:grpSpPr>
        <p:sp>
          <p:nvSpPr>
            <p:cNvPr id="601" name="Oval 486"/>
            <p:cNvSpPr>
              <a:spLocks noChangeArrowheads="1"/>
            </p:cNvSpPr>
            <p:nvPr/>
          </p:nvSpPr>
          <p:spPr bwMode="auto">
            <a:xfrm>
              <a:off x="3292552" y="1863433"/>
              <a:ext cx="86127" cy="83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nvGrpSpPr>
            <p:cNvPr id="597" name="Group 482"/>
            <p:cNvGrpSpPr>
              <a:grpSpLocks/>
            </p:cNvGrpSpPr>
            <p:nvPr/>
          </p:nvGrpSpPr>
          <p:grpSpPr bwMode="auto">
            <a:xfrm>
              <a:off x="783195" y="1250409"/>
              <a:ext cx="5037948" cy="2683123"/>
              <a:chOff x="393" y="577"/>
              <a:chExt cx="4972" cy="2648"/>
            </a:xfrm>
          </p:grpSpPr>
          <p:sp>
            <p:nvSpPr>
              <p:cNvPr id="638" name="Freeform 284"/>
              <p:cNvSpPr>
                <a:spLocks/>
              </p:cNvSpPr>
              <p:nvPr/>
            </p:nvSpPr>
            <p:spPr bwMode="auto">
              <a:xfrm>
                <a:off x="1629" y="2958"/>
                <a:ext cx="14" cy="17"/>
              </a:xfrm>
              <a:custGeom>
                <a:avLst/>
                <a:gdLst>
                  <a:gd name="T0" fmla="*/ 3 w 6"/>
                  <a:gd name="T1" fmla="*/ 0 h 7"/>
                  <a:gd name="T2" fmla="*/ 0 w 6"/>
                  <a:gd name="T3" fmla="*/ 3 h 7"/>
                  <a:gd name="T4" fmla="*/ 3 w 6"/>
                  <a:gd name="T5" fmla="*/ 7 h 7"/>
                  <a:gd name="T6" fmla="*/ 6 w 6"/>
                  <a:gd name="T7" fmla="*/ 7 h 7"/>
                  <a:gd name="T8" fmla="*/ 6 w 6"/>
                  <a:gd name="T9" fmla="*/ 2 h 7"/>
                  <a:gd name="T10" fmla="*/ 3 w 6"/>
                  <a:gd name="T11" fmla="*/ 0 h 7"/>
                </a:gdLst>
                <a:ahLst/>
                <a:cxnLst>
                  <a:cxn ang="0">
                    <a:pos x="T0" y="T1"/>
                  </a:cxn>
                  <a:cxn ang="0">
                    <a:pos x="T2" y="T3"/>
                  </a:cxn>
                  <a:cxn ang="0">
                    <a:pos x="T4" y="T5"/>
                  </a:cxn>
                  <a:cxn ang="0">
                    <a:pos x="T6" y="T7"/>
                  </a:cxn>
                  <a:cxn ang="0">
                    <a:pos x="T8" y="T9"/>
                  </a:cxn>
                  <a:cxn ang="0">
                    <a:pos x="T10" y="T11"/>
                  </a:cxn>
                </a:cxnLst>
                <a:rect l="0" t="0" r="r" b="b"/>
                <a:pathLst>
                  <a:path w="6" h="7">
                    <a:moveTo>
                      <a:pt x="3" y="0"/>
                    </a:moveTo>
                    <a:cubicBezTo>
                      <a:pt x="2" y="1"/>
                      <a:pt x="0" y="2"/>
                      <a:pt x="0" y="3"/>
                    </a:cubicBezTo>
                    <a:cubicBezTo>
                      <a:pt x="0" y="5"/>
                      <a:pt x="2" y="7"/>
                      <a:pt x="3" y="7"/>
                    </a:cubicBezTo>
                    <a:cubicBezTo>
                      <a:pt x="4" y="7"/>
                      <a:pt x="5" y="7"/>
                      <a:pt x="6" y="7"/>
                    </a:cubicBezTo>
                    <a:cubicBezTo>
                      <a:pt x="6" y="5"/>
                      <a:pt x="6" y="3"/>
                      <a:pt x="6" y="2"/>
                    </a:cubicBezTo>
                    <a:lnTo>
                      <a:pt x="3"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9" name="Freeform 285"/>
              <p:cNvSpPr>
                <a:spLocks/>
              </p:cNvSpPr>
              <p:nvPr/>
            </p:nvSpPr>
            <p:spPr bwMode="auto">
              <a:xfrm>
                <a:off x="1513" y="894"/>
                <a:ext cx="28" cy="21"/>
              </a:xfrm>
              <a:custGeom>
                <a:avLst/>
                <a:gdLst>
                  <a:gd name="T0" fmla="*/ 12 w 12"/>
                  <a:gd name="T1" fmla="*/ 3 h 9"/>
                  <a:gd name="T2" fmla="*/ 0 w 12"/>
                  <a:gd name="T3" fmla="*/ 7 h 9"/>
                  <a:gd name="T4" fmla="*/ 4 w 12"/>
                  <a:gd name="T5" fmla="*/ 9 h 9"/>
                  <a:gd name="T6" fmla="*/ 12 w 12"/>
                  <a:gd name="T7" fmla="*/ 3 h 9"/>
                </a:gdLst>
                <a:ahLst/>
                <a:cxnLst>
                  <a:cxn ang="0">
                    <a:pos x="T0" y="T1"/>
                  </a:cxn>
                  <a:cxn ang="0">
                    <a:pos x="T2" y="T3"/>
                  </a:cxn>
                  <a:cxn ang="0">
                    <a:pos x="T4" y="T5"/>
                  </a:cxn>
                  <a:cxn ang="0">
                    <a:pos x="T6" y="T7"/>
                  </a:cxn>
                </a:cxnLst>
                <a:rect l="0" t="0" r="r" b="b"/>
                <a:pathLst>
                  <a:path w="12" h="9">
                    <a:moveTo>
                      <a:pt x="12" y="3"/>
                    </a:moveTo>
                    <a:cubicBezTo>
                      <a:pt x="8" y="0"/>
                      <a:pt x="1" y="5"/>
                      <a:pt x="0" y="7"/>
                    </a:cubicBezTo>
                    <a:cubicBezTo>
                      <a:pt x="1" y="8"/>
                      <a:pt x="3" y="9"/>
                      <a:pt x="4" y="9"/>
                    </a:cubicBezTo>
                    <a:cubicBezTo>
                      <a:pt x="8" y="9"/>
                      <a:pt x="12" y="5"/>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0" name="Freeform 286"/>
              <p:cNvSpPr>
                <a:spLocks/>
              </p:cNvSpPr>
              <p:nvPr/>
            </p:nvSpPr>
            <p:spPr bwMode="auto">
              <a:xfrm>
                <a:off x="1407" y="776"/>
                <a:ext cx="37" cy="30"/>
              </a:xfrm>
              <a:custGeom>
                <a:avLst/>
                <a:gdLst>
                  <a:gd name="T0" fmla="*/ 16 w 16"/>
                  <a:gd name="T1" fmla="*/ 10 h 13"/>
                  <a:gd name="T2" fmla="*/ 0 w 16"/>
                  <a:gd name="T3" fmla="*/ 10 h 13"/>
                  <a:gd name="T4" fmla="*/ 16 w 16"/>
                  <a:gd name="T5" fmla="*/ 10 h 13"/>
                </a:gdLst>
                <a:ahLst/>
                <a:cxnLst>
                  <a:cxn ang="0">
                    <a:pos x="T0" y="T1"/>
                  </a:cxn>
                  <a:cxn ang="0">
                    <a:pos x="T2" y="T3"/>
                  </a:cxn>
                  <a:cxn ang="0">
                    <a:pos x="T4" y="T5"/>
                  </a:cxn>
                </a:cxnLst>
                <a:rect l="0" t="0" r="r" b="b"/>
                <a:pathLst>
                  <a:path w="16" h="13">
                    <a:moveTo>
                      <a:pt x="16" y="10"/>
                    </a:moveTo>
                    <a:cubicBezTo>
                      <a:pt x="15" y="0"/>
                      <a:pt x="3" y="7"/>
                      <a:pt x="0" y="10"/>
                    </a:cubicBezTo>
                    <a:cubicBezTo>
                      <a:pt x="7" y="13"/>
                      <a:pt x="13" y="10"/>
                      <a:pt x="16"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1" name="Freeform 287"/>
              <p:cNvSpPr>
                <a:spLocks/>
              </p:cNvSpPr>
              <p:nvPr/>
            </p:nvSpPr>
            <p:spPr bwMode="auto">
              <a:xfrm>
                <a:off x="1388" y="724"/>
                <a:ext cx="19" cy="9"/>
              </a:xfrm>
              <a:custGeom>
                <a:avLst/>
                <a:gdLst>
                  <a:gd name="T0" fmla="*/ 8 w 8"/>
                  <a:gd name="T1" fmla="*/ 2 h 4"/>
                  <a:gd name="T2" fmla="*/ 8 w 8"/>
                  <a:gd name="T3" fmla="*/ 0 h 4"/>
                  <a:gd name="T4" fmla="*/ 3 w 8"/>
                  <a:gd name="T5" fmla="*/ 0 h 4"/>
                  <a:gd name="T6" fmla="*/ 0 w 8"/>
                  <a:gd name="T7" fmla="*/ 2 h 4"/>
                  <a:gd name="T8" fmla="*/ 3 w 8"/>
                  <a:gd name="T9" fmla="*/ 4 h 4"/>
                  <a:gd name="T10" fmla="*/ 8 w 8"/>
                  <a:gd name="T11" fmla="*/ 2 h 4"/>
                </a:gdLst>
                <a:ahLst/>
                <a:cxnLst>
                  <a:cxn ang="0">
                    <a:pos x="T0" y="T1"/>
                  </a:cxn>
                  <a:cxn ang="0">
                    <a:pos x="T2" y="T3"/>
                  </a:cxn>
                  <a:cxn ang="0">
                    <a:pos x="T4" y="T5"/>
                  </a:cxn>
                  <a:cxn ang="0">
                    <a:pos x="T6" y="T7"/>
                  </a:cxn>
                  <a:cxn ang="0">
                    <a:pos x="T8" y="T9"/>
                  </a:cxn>
                  <a:cxn ang="0">
                    <a:pos x="T10" y="T11"/>
                  </a:cxn>
                </a:cxnLst>
                <a:rect l="0" t="0" r="r" b="b"/>
                <a:pathLst>
                  <a:path w="8" h="4">
                    <a:moveTo>
                      <a:pt x="8" y="2"/>
                    </a:moveTo>
                    <a:cubicBezTo>
                      <a:pt x="8" y="0"/>
                      <a:pt x="8" y="0"/>
                      <a:pt x="8" y="0"/>
                    </a:cubicBezTo>
                    <a:cubicBezTo>
                      <a:pt x="7" y="0"/>
                      <a:pt x="3" y="0"/>
                      <a:pt x="3" y="0"/>
                    </a:cubicBezTo>
                    <a:cubicBezTo>
                      <a:pt x="3" y="0"/>
                      <a:pt x="0" y="1"/>
                      <a:pt x="0" y="2"/>
                    </a:cubicBezTo>
                    <a:cubicBezTo>
                      <a:pt x="0" y="3"/>
                      <a:pt x="3" y="4"/>
                      <a:pt x="3" y="4"/>
                    </a:cubicBezTo>
                    <a:cubicBezTo>
                      <a:pt x="6" y="4"/>
                      <a:pt x="8" y="2"/>
                      <a:pt x="8"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2" name="Freeform 288"/>
              <p:cNvSpPr>
                <a:spLocks/>
              </p:cNvSpPr>
              <p:nvPr/>
            </p:nvSpPr>
            <p:spPr bwMode="auto">
              <a:xfrm>
                <a:off x="1806" y="1184"/>
                <a:ext cx="23" cy="22"/>
              </a:xfrm>
              <a:custGeom>
                <a:avLst/>
                <a:gdLst>
                  <a:gd name="T0" fmla="*/ 5 w 10"/>
                  <a:gd name="T1" fmla="*/ 9 h 9"/>
                  <a:gd name="T2" fmla="*/ 10 w 10"/>
                  <a:gd name="T3" fmla="*/ 0 h 9"/>
                  <a:gd name="T4" fmla="*/ 0 w 10"/>
                  <a:gd name="T5" fmla="*/ 6 h 9"/>
                  <a:gd name="T6" fmla="*/ 5 w 10"/>
                  <a:gd name="T7" fmla="*/ 9 h 9"/>
                </a:gdLst>
                <a:ahLst/>
                <a:cxnLst>
                  <a:cxn ang="0">
                    <a:pos x="T0" y="T1"/>
                  </a:cxn>
                  <a:cxn ang="0">
                    <a:pos x="T2" y="T3"/>
                  </a:cxn>
                  <a:cxn ang="0">
                    <a:pos x="T4" y="T5"/>
                  </a:cxn>
                  <a:cxn ang="0">
                    <a:pos x="T6" y="T7"/>
                  </a:cxn>
                </a:cxnLst>
                <a:rect l="0" t="0" r="r" b="b"/>
                <a:pathLst>
                  <a:path w="10" h="9">
                    <a:moveTo>
                      <a:pt x="5" y="9"/>
                    </a:moveTo>
                    <a:cubicBezTo>
                      <a:pt x="8" y="9"/>
                      <a:pt x="10" y="2"/>
                      <a:pt x="10" y="0"/>
                    </a:cubicBezTo>
                    <a:cubicBezTo>
                      <a:pt x="7" y="0"/>
                      <a:pt x="0" y="3"/>
                      <a:pt x="0" y="6"/>
                    </a:cubicBezTo>
                    <a:cubicBezTo>
                      <a:pt x="0" y="9"/>
                      <a:pt x="3" y="9"/>
                      <a:pt x="5"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3" name="Freeform 289"/>
              <p:cNvSpPr>
                <a:spLocks/>
              </p:cNvSpPr>
              <p:nvPr/>
            </p:nvSpPr>
            <p:spPr bwMode="auto">
              <a:xfrm>
                <a:off x="1676" y="1147"/>
                <a:ext cx="28" cy="14"/>
              </a:xfrm>
              <a:custGeom>
                <a:avLst/>
                <a:gdLst>
                  <a:gd name="T0" fmla="*/ 12 w 12"/>
                  <a:gd name="T1" fmla="*/ 4 h 6"/>
                  <a:gd name="T2" fmla="*/ 9 w 12"/>
                  <a:gd name="T3" fmla="*/ 2 h 6"/>
                  <a:gd name="T4" fmla="*/ 4 w 12"/>
                  <a:gd name="T5" fmla="*/ 0 h 6"/>
                  <a:gd name="T6" fmla="*/ 0 w 12"/>
                  <a:gd name="T7" fmla="*/ 0 h 6"/>
                  <a:gd name="T8" fmla="*/ 8 w 12"/>
                  <a:gd name="T9" fmla="*/ 6 h 6"/>
                  <a:gd name="T10" fmla="*/ 12 w 12"/>
                  <a:gd name="T11" fmla="*/ 4 h 6"/>
                </a:gdLst>
                <a:ahLst/>
                <a:cxnLst>
                  <a:cxn ang="0">
                    <a:pos x="T0" y="T1"/>
                  </a:cxn>
                  <a:cxn ang="0">
                    <a:pos x="T2" y="T3"/>
                  </a:cxn>
                  <a:cxn ang="0">
                    <a:pos x="T4" y="T5"/>
                  </a:cxn>
                  <a:cxn ang="0">
                    <a:pos x="T6" y="T7"/>
                  </a:cxn>
                  <a:cxn ang="0">
                    <a:pos x="T8" y="T9"/>
                  </a:cxn>
                  <a:cxn ang="0">
                    <a:pos x="T10" y="T11"/>
                  </a:cxn>
                </a:cxnLst>
                <a:rect l="0" t="0" r="r" b="b"/>
                <a:pathLst>
                  <a:path w="12" h="6">
                    <a:moveTo>
                      <a:pt x="12" y="4"/>
                    </a:moveTo>
                    <a:cubicBezTo>
                      <a:pt x="11" y="3"/>
                      <a:pt x="10" y="2"/>
                      <a:pt x="9" y="2"/>
                    </a:cubicBezTo>
                    <a:cubicBezTo>
                      <a:pt x="7" y="2"/>
                      <a:pt x="5" y="0"/>
                      <a:pt x="4" y="0"/>
                    </a:cubicBezTo>
                    <a:cubicBezTo>
                      <a:pt x="2" y="0"/>
                      <a:pt x="1" y="0"/>
                      <a:pt x="0" y="0"/>
                    </a:cubicBezTo>
                    <a:cubicBezTo>
                      <a:pt x="3" y="4"/>
                      <a:pt x="4" y="6"/>
                      <a:pt x="8" y="6"/>
                    </a:cubicBezTo>
                    <a:cubicBezTo>
                      <a:pt x="9" y="6"/>
                      <a:pt x="11" y="5"/>
                      <a:pt x="12"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4" name="Freeform 290"/>
              <p:cNvSpPr>
                <a:spLocks/>
              </p:cNvSpPr>
              <p:nvPr/>
            </p:nvSpPr>
            <p:spPr bwMode="auto">
              <a:xfrm>
                <a:off x="1558" y="910"/>
                <a:ext cx="12" cy="12"/>
              </a:xfrm>
              <a:custGeom>
                <a:avLst/>
                <a:gdLst>
                  <a:gd name="T0" fmla="*/ 5 w 5"/>
                  <a:gd name="T1" fmla="*/ 1 h 5"/>
                  <a:gd name="T2" fmla="*/ 3 w 5"/>
                  <a:gd name="T3" fmla="*/ 1 h 5"/>
                  <a:gd name="T4" fmla="*/ 0 w 5"/>
                  <a:gd name="T5" fmla="*/ 3 h 5"/>
                  <a:gd name="T6" fmla="*/ 0 w 5"/>
                  <a:gd name="T7" fmla="*/ 5 h 5"/>
                  <a:gd name="T8" fmla="*/ 3 w 5"/>
                  <a:gd name="T9" fmla="*/ 5 h 5"/>
                  <a:gd name="T10" fmla="*/ 5 w 5"/>
                  <a:gd name="T11" fmla="*/ 1 h 5"/>
                </a:gdLst>
                <a:ahLst/>
                <a:cxnLst>
                  <a:cxn ang="0">
                    <a:pos x="T0" y="T1"/>
                  </a:cxn>
                  <a:cxn ang="0">
                    <a:pos x="T2" y="T3"/>
                  </a:cxn>
                  <a:cxn ang="0">
                    <a:pos x="T4" y="T5"/>
                  </a:cxn>
                  <a:cxn ang="0">
                    <a:pos x="T6" y="T7"/>
                  </a:cxn>
                  <a:cxn ang="0">
                    <a:pos x="T8" y="T9"/>
                  </a:cxn>
                  <a:cxn ang="0">
                    <a:pos x="T10" y="T11"/>
                  </a:cxn>
                </a:cxnLst>
                <a:rect l="0" t="0" r="r" b="b"/>
                <a:pathLst>
                  <a:path w="5" h="5">
                    <a:moveTo>
                      <a:pt x="5" y="1"/>
                    </a:moveTo>
                    <a:cubicBezTo>
                      <a:pt x="5" y="0"/>
                      <a:pt x="4" y="1"/>
                      <a:pt x="3" y="1"/>
                    </a:cubicBezTo>
                    <a:cubicBezTo>
                      <a:pt x="0" y="3"/>
                      <a:pt x="0" y="3"/>
                      <a:pt x="0" y="3"/>
                    </a:cubicBezTo>
                    <a:cubicBezTo>
                      <a:pt x="0" y="5"/>
                      <a:pt x="0" y="5"/>
                      <a:pt x="0" y="5"/>
                    </a:cubicBezTo>
                    <a:cubicBezTo>
                      <a:pt x="3" y="5"/>
                      <a:pt x="3" y="5"/>
                      <a:pt x="3" y="5"/>
                    </a:cubicBezTo>
                    <a:cubicBezTo>
                      <a:pt x="5" y="5"/>
                      <a:pt x="5" y="3"/>
                      <a:pt x="5"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5" name="Freeform 291"/>
              <p:cNvSpPr>
                <a:spLocks/>
              </p:cNvSpPr>
              <p:nvPr/>
            </p:nvSpPr>
            <p:spPr bwMode="auto">
              <a:xfrm>
                <a:off x="1454" y="679"/>
                <a:ext cx="33" cy="19"/>
              </a:xfrm>
              <a:custGeom>
                <a:avLst/>
                <a:gdLst>
                  <a:gd name="T0" fmla="*/ 5 w 14"/>
                  <a:gd name="T1" fmla="*/ 8 h 8"/>
                  <a:gd name="T2" fmla="*/ 14 w 14"/>
                  <a:gd name="T3" fmla="*/ 2 h 8"/>
                  <a:gd name="T4" fmla="*/ 4 w 14"/>
                  <a:gd name="T5" fmla="*/ 1 h 8"/>
                  <a:gd name="T6" fmla="*/ 0 w 14"/>
                  <a:gd name="T7" fmla="*/ 5 h 8"/>
                  <a:gd name="T8" fmla="*/ 5 w 14"/>
                  <a:gd name="T9" fmla="*/ 8 h 8"/>
                </a:gdLst>
                <a:ahLst/>
                <a:cxnLst>
                  <a:cxn ang="0">
                    <a:pos x="T0" y="T1"/>
                  </a:cxn>
                  <a:cxn ang="0">
                    <a:pos x="T2" y="T3"/>
                  </a:cxn>
                  <a:cxn ang="0">
                    <a:pos x="T4" y="T5"/>
                  </a:cxn>
                  <a:cxn ang="0">
                    <a:pos x="T6" y="T7"/>
                  </a:cxn>
                  <a:cxn ang="0">
                    <a:pos x="T8" y="T9"/>
                  </a:cxn>
                </a:cxnLst>
                <a:rect l="0" t="0" r="r" b="b"/>
                <a:pathLst>
                  <a:path w="14" h="8">
                    <a:moveTo>
                      <a:pt x="5" y="8"/>
                    </a:moveTo>
                    <a:cubicBezTo>
                      <a:pt x="11" y="8"/>
                      <a:pt x="13" y="5"/>
                      <a:pt x="14" y="2"/>
                    </a:cubicBezTo>
                    <a:cubicBezTo>
                      <a:pt x="8" y="0"/>
                      <a:pt x="7" y="1"/>
                      <a:pt x="4" y="1"/>
                    </a:cubicBezTo>
                    <a:cubicBezTo>
                      <a:pt x="3" y="1"/>
                      <a:pt x="0" y="2"/>
                      <a:pt x="0" y="5"/>
                    </a:cubicBezTo>
                    <a:cubicBezTo>
                      <a:pt x="2" y="7"/>
                      <a:pt x="4" y="8"/>
                      <a:pt x="5"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6" name="Freeform 292"/>
              <p:cNvSpPr>
                <a:spLocks/>
              </p:cNvSpPr>
              <p:nvPr/>
            </p:nvSpPr>
            <p:spPr bwMode="auto">
              <a:xfrm>
                <a:off x="1482" y="672"/>
                <a:ext cx="45" cy="31"/>
              </a:xfrm>
              <a:custGeom>
                <a:avLst/>
                <a:gdLst>
                  <a:gd name="T0" fmla="*/ 0 w 19"/>
                  <a:gd name="T1" fmla="*/ 12 h 13"/>
                  <a:gd name="T2" fmla="*/ 4 w 19"/>
                  <a:gd name="T3" fmla="*/ 13 h 13"/>
                  <a:gd name="T4" fmla="*/ 19 w 19"/>
                  <a:gd name="T5" fmla="*/ 2 h 13"/>
                  <a:gd name="T6" fmla="*/ 4 w 19"/>
                  <a:gd name="T7" fmla="*/ 3 h 13"/>
                  <a:gd name="T8" fmla="*/ 6 w 19"/>
                  <a:gd name="T9" fmla="*/ 7 h 13"/>
                  <a:gd name="T10" fmla="*/ 0 w 19"/>
                  <a:gd name="T11" fmla="*/ 12 h 13"/>
                </a:gdLst>
                <a:ahLst/>
                <a:cxnLst>
                  <a:cxn ang="0">
                    <a:pos x="T0" y="T1"/>
                  </a:cxn>
                  <a:cxn ang="0">
                    <a:pos x="T2" y="T3"/>
                  </a:cxn>
                  <a:cxn ang="0">
                    <a:pos x="T4" y="T5"/>
                  </a:cxn>
                  <a:cxn ang="0">
                    <a:pos x="T6" y="T7"/>
                  </a:cxn>
                  <a:cxn ang="0">
                    <a:pos x="T8" y="T9"/>
                  </a:cxn>
                  <a:cxn ang="0">
                    <a:pos x="T10" y="T11"/>
                  </a:cxn>
                </a:cxnLst>
                <a:rect l="0" t="0" r="r" b="b"/>
                <a:pathLst>
                  <a:path w="19" h="13">
                    <a:moveTo>
                      <a:pt x="0" y="12"/>
                    </a:moveTo>
                    <a:cubicBezTo>
                      <a:pt x="1" y="13"/>
                      <a:pt x="3" y="13"/>
                      <a:pt x="4" y="13"/>
                    </a:cubicBezTo>
                    <a:cubicBezTo>
                      <a:pt x="8" y="13"/>
                      <a:pt x="17" y="8"/>
                      <a:pt x="19" y="2"/>
                    </a:cubicBezTo>
                    <a:cubicBezTo>
                      <a:pt x="13" y="2"/>
                      <a:pt x="5" y="0"/>
                      <a:pt x="4" y="3"/>
                    </a:cubicBezTo>
                    <a:cubicBezTo>
                      <a:pt x="4" y="5"/>
                      <a:pt x="5" y="7"/>
                      <a:pt x="6" y="7"/>
                    </a:cubicBezTo>
                    <a:cubicBezTo>
                      <a:pt x="4" y="8"/>
                      <a:pt x="3" y="11"/>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7" name="Freeform 293"/>
              <p:cNvSpPr>
                <a:spLocks/>
              </p:cNvSpPr>
              <p:nvPr/>
            </p:nvSpPr>
            <p:spPr bwMode="auto">
              <a:xfrm>
                <a:off x="1527" y="691"/>
                <a:ext cx="24" cy="16"/>
              </a:xfrm>
              <a:custGeom>
                <a:avLst/>
                <a:gdLst>
                  <a:gd name="T0" fmla="*/ 6 w 10"/>
                  <a:gd name="T1" fmla="*/ 6 h 7"/>
                  <a:gd name="T2" fmla="*/ 10 w 10"/>
                  <a:gd name="T3" fmla="*/ 3 h 7"/>
                  <a:gd name="T4" fmla="*/ 9 w 10"/>
                  <a:gd name="T5" fmla="*/ 0 h 7"/>
                  <a:gd name="T6" fmla="*/ 0 w 10"/>
                  <a:gd name="T7" fmla="*/ 5 h 7"/>
                  <a:gd name="T8" fmla="*/ 6 w 10"/>
                  <a:gd name="T9" fmla="*/ 6 h 7"/>
                </a:gdLst>
                <a:ahLst/>
                <a:cxnLst>
                  <a:cxn ang="0">
                    <a:pos x="T0" y="T1"/>
                  </a:cxn>
                  <a:cxn ang="0">
                    <a:pos x="T2" y="T3"/>
                  </a:cxn>
                  <a:cxn ang="0">
                    <a:pos x="T4" y="T5"/>
                  </a:cxn>
                  <a:cxn ang="0">
                    <a:pos x="T6" y="T7"/>
                  </a:cxn>
                  <a:cxn ang="0">
                    <a:pos x="T8" y="T9"/>
                  </a:cxn>
                </a:cxnLst>
                <a:rect l="0" t="0" r="r" b="b"/>
                <a:pathLst>
                  <a:path w="10" h="7">
                    <a:moveTo>
                      <a:pt x="6" y="6"/>
                    </a:moveTo>
                    <a:cubicBezTo>
                      <a:pt x="10" y="6"/>
                      <a:pt x="10" y="6"/>
                      <a:pt x="10" y="3"/>
                    </a:cubicBezTo>
                    <a:cubicBezTo>
                      <a:pt x="10" y="2"/>
                      <a:pt x="10" y="0"/>
                      <a:pt x="9" y="0"/>
                    </a:cubicBezTo>
                    <a:cubicBezTo>
                      <a:pt x="0" y="5"/>
                      <a:pt x="0" y="5"/>
                      <a:pt x="0" y="5"/>
                    </a:cubicBezTo>
                    <a:cubicBezTo>
                      <a:pt x="2" y="7"/>
                      <a:pt x="4" y="6"/>
                      <a:pt x="6"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8" name="Freeform 294"/>
              <p:cNvSpPr>
                <a:spLocks/>
              </p:cNvSpPr>
              <p:nvPr/>
            </p:nvSpPr>
            <p:spPr bwMode="auto">
              <a:xfrm>
                <a:off x="1494" y="636"/>
                <a:ext cx="50" cy="26"/>
              </a:xfrm>
              <a:custGeom>
                <a:avLst/>
                <a:gdLst>
                  <a:gd name="T0" fmla="*/ 5 w 21"/>
                  <a:gd name="T1" fmla="*/ 6 h 11"/>
                  <a:gd name="T2" fmla="*/ 4 w 21"/>
                  <a:gd name="T3" fmla="*/ 11 h 11"/>
                  <a:gd name="T4" fmla="*/ 8 w 21"/>
                  <a:gd name="T5" fmla="*/ 11 h 11"/>
                  <a:gd name="T6" fmla="*/ 10 w 21"/>
                  <a:gd name="T7" fmla="*/ 9 h 11"/>
                  <a:gd name="T8" fmla="*/ 15 w 21"/>
                  <a:gd name="T9" fmla="*/ 9 h 11"/>
                  <a:gd name="T10" fmla="*/ 14 w 21"/>
                  <a:gd name="T11" fmla="*/ 8 h 11"/>
                  <a:gd name="T12" fmla="*/ 21 w 21"/>
                  <a:gd name="T13" fmla="*/ 6 h 11"/>
                  <a:gd name="T14" fmla="*/ 21 w 21"/>
                  <a:gd name="T15" fmla="*/ 3 h 11"/>
                  <a:gd name="T16" fmla="*/ 10 w 21"/>
                  <a:gd name="T17" fmla="*/ 0 h 11"/>
                  <a:gd name="T18" fmla="*/ 0 w 21"/>
                  <a:gd name="T19" fmla="*/ 4 h 11"/>
                  <a:gd name="T20" fmla="*/ 5 w 21"/>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1">
                    <a:moveTo>
                      <a:pt x="5" y="6"/>
                    </a:moveTo>
                    <a:cubicBezTo>
                      <a:pt x="5" y="8"/>
                      <a:pt x="4" y="9"/>
                      <a:pt x="4" y="11"/>
                    </a:cubicBezTo>
                    <a:cubicBezTo>
                      <a:pt x="8" y="11"/>
                      <a:pt x="8" y="11"/>
                      <a:pt x="8" y="11"/>
                    </a:cubicBezTo>
                    <a:cubicBezTo>
                      <a:pt x="10" y="9"/>
                      <a:pt x="10" y="9"/>
                      <a:pt x="10" y="9"/>
                    </a:cubicBezTo>
                    <a:cubicBezTo>
                      <a:pt x="12" y="9"/>
                      <a:pt x="13" y="9"/>
                      <a:pt x="15" y="9"/>
                    </a:cubicBezTo>
                    <a:cubicBezTo>
                      <a:pt x="14" y="8"/>
                      <a:pt x="14" y="8"/>
                      <a:pt x="14" y="8"/>
                    </a:cubicBezTo>
                    <a:cubicBezTo>
                      <a:pt x="17" y="9"/>
                      <a:pt x="19" y="10"/>
                      <a:pt x="21" y="6"/>
                    </a:cubicBezTo>
                    <a:cubicBezTo>
                      <a:pt x="21" y="3"/>
                      <a:pt x="21" y="3"/>
                      <a:pt x="21" y="3"/>
                    </a:cubicBezTo>
                    <a:cubicBezTo>
                      <a:pt x="17" y="3"/>
                      <a:pt x="15" y="0"/>
                      <a:pt x="10" y="0"/>
                    </a:cubicBezTo>
                    <a:cubicBezTo>
                      <a:pt x="7" y="0"/>
                      <a:pt x="0" y="0"/>
                      <a:pt x="0" y="4"/>
                    </a:cubicBezTo>
                    <a:cubicBezTo>
                      <a:pt x="0" y="6"/>
                      <a:pt x="2" y="6"/>
                      <a:pt x="5"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9" name="Freeform 295"/>
              <p:cNvSpPr>
                <a:spLocks/>
              </p:cNvSpPr>
              <p:nvPr/>
            </p:nvSpPr>
            <p:spPr bwMode="auto">
              <a:xfrm>
                <a:off x="1558" y="644"/>
                <a:ext cx="33" cy="16"/>
              </a:xfrm>
              <a:custGeom>
                <a:avLst/>
                <a:gdLst>
                  <a:gd name="T0" fmla="*/ 3 w 14"/>
                  <a:gd name="T1" fmla="*/ 7 h 7"/>
                  <a:gd name="T2" fmla="*/ 14 w 14"/>
                  <a:gd name="T3" fmla="*/ 2 h 7"/>
                  <a:gd name="T4" fmla="*/ 0 w 14"/>
                  <a:gd name="T5" fmla="*/ 2 h 7"/>
                  <a:gd name="T6" fmla="*/ 0 w 14"/>
                  <a:gd name="T7" fmla="*/ 5 h 7"/>
                  <a:gd name="T8" fmla="*/ 3 w 14"/>
                  <a:gd name="T9" fmla="*/ 7 h 7"/>
                </a:gdLst>
                <a:ahLst/>
                <a:cxnLst>
                  <a:cxn ang="0">
                    <a:pos x="T0" y="T1"/>
                  </a:cxn>
                  <a:cxn ang="0">
                    <a:pos x="T2" y="T3"/>
                  </a:cxn>
                  <a:cxn ang="0">
                    <a:pos x="T4" y="T5"/>
                  </a:cxn>
                  <a:cxn ang="0">
                    <a:pos x="T6" y="T7"/>
                  </a:cxn>
                  <a:cxn ang="0">
                    <a:pos x="T8" y="T9"/>
                  </a:cxn>
                </a:cxnLst>
                <a:rect l="0" t="0" r="r" b="b"/>
                <a:pathLst>
                  <a:path w="14" h="7">
                    <a:moveTo>
                      <a:pt x="3" y="7"/>
                    </a:moveTo>
                    <a:cubicBezTo>
                      <a:pt x="10" y="7"/>
                      <a:pt x="13" y="6"/>
                      <a:pt x="14" y="2"/>
                    </a:cubicBezTo>
                    <a:cubicBezTo>
                      <a:pt x="9" y="0"/>
                      <a:pt x="2" y="0"/>
                      <a:pt x="0" y="2"/>
                    </a:cubicBezTo>
                    <a:cubicBezTo>
                      <a:pt x="0" y="5"/>
                      <a:pt x="0" y="5"/>
                      <a:pt x="0" y="5"/>
                    </a:cubicBezTo>
                    <a:cubicBezTo>
                      <a:pt x="1" y="7"/>
                      <a:pt x="2" y="7"/>
                      <a:pt x="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0" name="Freeform 296"/>
              <p:cNvSpPr>
                <a:spLocks/>
              </p:cNvSpPr>
              <p:nvPr/>
            </p:nvSpPr>
            <p:spPr bwMode="auto">
              <a:xfrm>
                <a:off x="1551" y="667"/>
                <a:ext cx="23" cy="19"/>
              </a:xfrm>
              <a:custGeom>
                <a:avLst/>
                <a:gdLst>
                  <a:gd name="T0" fmla="*/ 6 w 10"/>
                  <a:gd name="T1" fmla="*/ 8 h 8"/>
                  <a:gd name="T2" fmla="*/ 10 w 10"/>
                  <a:gd name="T3" fmla="*/ 3 h 8"/>
                  <a:gd name="T4" fmla="*/ 4 w 10"/>
                  <a:gd name="T5" fmla="*/ 0 h 8"/>
                  <a:gd name="T6" fmla="*/ 0 w 10"/>
                  <a:gd name="T7" fmla="*/ 4 h 8"/>
                  <a:gd name="T8" fmla="*/ 6 w 10"/>
                  <a:gd name="T9" fmla="*/ 8 h 8"/>
                </a:gdLst>
                <a:ahLst/>
                <a:cxnLst>
                  <a:cxn ang="0">
                    <a:pos x="T0" y="T1"/>
                  </a:cxn>
                  <a:cxn ang="0">
                    <a:pos x="T2" y="T3"/>
                  </a:cxn>
                  <a:cxn ang="0">
                    <a:pos x="T4" y="T5"/>
                  </a:cxn>
                  <a:cxn ang="0">
                    <a:pos x="T6" y="T7"/>
                  </a:cxn>
                  <a:cxn ang="0">
                    <a:pos x="T8" y="T9"/>
                  </a:cxn>
                </a:cxnLst>
                <a:rect l="0" t="0" r="r" b="b"/>
                <a:pathLst>
                  <a:path w="10" h="8">
                    <a:moveTo>
                      <a:pt x="6" y="8"/>
                    </a:moveTo>
                    <a:cubicBezTo>
                      <a:pt x="8" y="8"/>
                      <a:pt x="10" y="5"/>
                      <a:pt x="10" y="3"/>
                    </a:cubicBezTo>
                    <a:cubicBezTo>
                      <a:pt x="4" y="0"/>
                      <a:pt x="4" y="0"/>
                      <a:pt x="4" y="0"/>
                    </a:cubicBezTo>
                    <a:cubicBezTo>
                      <a:pt x="2" y="0"/>
                      <a:pt x="0" y="2"/>
                      <a:pt x="0" y="4"/>
                    </a:cubicBezTo>
                    <a:cubicBezTo>
                      <a:pt x="0" y="7"/>
                      <a:pt x="4" y="8"/>
                      <a:pt x="6"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1" name="Freeform 297"/>
              <p:cNvSpPr>
                <a:spLocks/>
              </p:cNvSpPr>
              <p:nvPr/>
            </p:nvSpPr>
            <p:spPr bwMode="auto">
              <a:xfrm>
                <a:off x="1385" y="660"/>
                <a:ext cx="29" cy="7"/>
              </a:xfrm>
              <a:custGeom>
                <a:avLst/>
                <a:gdLst>
                  <a:gd name="T0" fmla="*/ 3 w 12"/>
                  <a:gd name="T1" fmla="*/ 3 h 3"/>
                  <a:gd name="T2" fmla="*/ 12 w 12"/>
                  <a:gd name="T3" fmla="*/ 1 h 3"/>
                  <a:gd name="T4" fmla="*/ 0 w 12"/>
                  <a:gd name="T5" fmla="*/ 1 h 3"/>
                  <a:gd name="T6" fmla="*/ 3 w 12"/>
                  <a:gd name="T7" fmla="*/ 3 h 3"/>
                </a:gdLst>
                <a:ahLst/>
                <a:cxnLst>
                  <a:cxn ang="0">
                    <a:pos x="T0" y="T1"/>
                  </a:cxn>
                  <a:cxn ang="0">
                    <a:pos x="T2" y="T3"/>
                  </a:cxn>
                  <a:cxn ang="0">
                    <a:pos x="T4" y="T5"/>
                  </a:cxn>
                  <a:cxn ang="0">
                    <a:pos x="T6" y="T7"/>
                  </a:cxn>
                </a:cxnLst>
                <a:rect l="0" t="0" r="r" b="b"/>
                <a:pathLst>
                  <a:path w="12" h="3">
                    <a:moveTo>
                      <a:pt x="3" y="3"/>
                    </a:moveTo>
                    <a:cubicBezTo>
                      <a:pt x="12" y="1"/>
                      <a:pt x="12" y="1"/>
                      <a:pt x="12" y="1"/>
                    </a:cubicBezTo>
                    <a:cubicBezTo>
                      <a:pt x="7" y="0"/>
                      <a:pt x="4" y="0"/>
                      <a:pt x="0" y="1"/>
                    </a:cubicBezTo>
                    <a:cubicBezTo>
                      <a:pt x="0" y="2"/>
                      <a:pt x="1" y="3"/>
                      <a:pt x="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2" name="Freeform 298"/>
              <p:cNvSpPr>
                <a:spLocks/>
              </p:cNvSpPr>
              <p:nvPr/>
            </p:nvSpPr>
            <p:spPr bwMode="auto">
              <a:xfrm>
                <a:off x="1397" y="632"/>
                <a:ext cx="47" cy="26"/>
              </a:xfrm>
              <a:custGeom>
                <a:avLst/>
                <a:gdLst>
                  <a:gd name="T0" fmla="*/ 12 w 20"/>
                  <a:gd name="T1" fmla="*/ 11 h 11"/>
                  <a:gd name="T2" fmla="*/ 20 w 20"/>
                  <a:gd name="T3" fmla="*/ 8 h 11"/>
                  <a:gd name="T4" fmla="*/ 0 w 20"/>
                  <a:gd name="T5" fmla="*/ 8 h 11"/>
                  <a:gd name="T6" fmla="*/ 12 w 20"/>
                  <a:gd name="T7" fmla="*/ 11 h 11"/>
                </a:gdLst>
                <a:ahLst/>
                <a:cxnLst>
                  <a:cxn ang="0">
                    <a:pos x="T0" y="T1"/>
                  </a:cxn>
                  <a:cxn ang="0">
                    <a:pos x="T2" y="T3"/>
                  </a:cxn>
                  <a:cxn ang="0">
                    <a:pos x="T4" y="T5"/>
                  </a:cxn>
                  <a:cxn ang="0">
                    <a:pos x="T6" y="T7"/>
                  </a:cxn>
                </a:cxnLst>
                <a:rect l="0" t="0" r="r" b="b"/>
                <a:pathLst>
                  <a:path w="20" h="11">
                    <a:moveTo>
                      <a:pt x="12" y="11"/>
                    </a:moveTo>
                    <a:cubicBezTo>
                      <a:pt x="20" y="8"/>
                      <a:pt x="20" y="8"/>
                      <a:pt x="20" y="8"/>
                    </a:cubicBezTo>
                    <a:cubicBezTo>
                      <a:pt x="20" y="8"/>
                      <a:pt x="0" y="0"/>
                      <a:pt x="0" y="8"/>
                    </a:cubicBezTo>
                    <a:cubicBezTo>
                      <a:pt x="0" y="10"/>
                      <a:pt x="12" y="11"/>
                      <a:pt x="12"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3" name="Freeform 299"/>
              <p:cNvSpPr>
                <a:spLocks/>
              </p:cNvSpPr>
              <p:nvPr/>
            </p:nvSpPr>
            <p:spPr bwMode="auto">
              <a:xfrm>
                <a:off x="766" y="991"/>
                <a:ext cx="17" cy="14"/>
              </a:xfrm>
              <a:custGeom>
                <a:avLst/>
                <a:gdLst>
                  <a:gd name="T0" fmla="*/ 0 w 7"/>
                  <a:gd name="T1" fmla="*/ 6 h 6"/>
                  <a:gd name="T2" fmla="*/ 2 w 7"/>
                  <a:gd name="T3" fmla="*/ 6 h 6"/>
                  <a:gd name="T4" fmla="*/ 7 w 7"/>
                  <a:gd name="T5" fmla="*/ 2 h 6"/>
                  <a:gd name="T6" fmla="*/ 5 w 7"/>
                  <a:gd name="T7" fmla="*/ 0 h 6"/>
                  <a:gd name="T8" fmla="*/ 0 w 7"/>
                  <a:gd name="T9" fmla="*/ 6 h 6"/>
                </a:gdLst>
                <a:ahLst/>
                <a:cxnLst>
                  <a:cxn ang="0">
                    <a:pos x="T0" y="T1"/>
                  </a:cxn>
                  <a:cxn ang="0">
                    <a:pos x="T2" y="T3"/>
                  </a:cxn>
                  <a:cxn ang="0">
                    <a:pos x="T4" y="T5"/>
                  </a:cxn>
                  <a:cxn ang="0">
                    <a:pos x="T6" y="T7"/>
                  </a:cxn>
                  <a:cxn ang="0">
                    <a:pos x="T8" y="T9"/>
                  </a:cxn>
                </a:cxnLst>
                <a:rect l="0" t="0" r="r" b="b"/>
                <a:pathLst>
                  <a:path w="7" h="6">
                    <a:moveTo>
                      <a:pt x="0" y="6"/>
                    </a:moveTo>
                    <a:cubicBezTo>
                      <a:pt x="2" y="6"/>
                      <a:pt x="2" y="6"/>
                      <a:pt x="2" y="6"/>
                    </a:cubicBezTo>
                    <a:cubicBezTo>
                      <a:pt x="5" y="4"/>
                      <a:pt x="5" y="3"/>
                      <a:pt x="7" y="2"/>
                    </a:cubicBezTo>
                    <a:cubicBezTo>
                      <a:pt x="5" y="0"/>
                      <a:pt x="5" y="0"/>
                      <a:pt x="5" y="0"/>
                    </a:cubicBezTo>
                    <a:cubicBezTo>
                      <a:pt x="3" y="1"/>
                      <a:pt x="1" y="4"/>
                      <a:pt x="0"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4" name="Freeform 300"/>
              <p:cNvSpPr>
                <a:spLocks/>
              </p:cNvSpPr>
              <p:nvPr/>
            </p:nvSpPr>
            <p:spPr bwMode="auto">
              <a:xfrm>
                <a:off x="776" y="1021"/>
                <a:ext cx="12" cy="24"/>
              </a:xfrm>
              <a:custGeom>
                <a:avLst/>
                <a:gdLst>
                  <a:gd name="T0" fmla="*/ 0 w 5"/>
                  <a:gd name="T1" fmla="*/ 4 h 10"/>
                  <a:gd name="T2" fmla="*/ 2 w 5"/>
                  <a:gd name="T3" fmla="*/ 10 h 10"/>
                  <a:gd name="T4" fmla="*/ 5 w 5"/>
                  <a:gd name="T5" fmla="*/ 10 h 10"/>
                  <a:gd name="T6" fmla="*/ 5 w 5"/>
                  <a:gd name="T7" fmla="*/ 0 h 10"/>
                  <a:gd name="T8" fmla="*/ 0 w 5"/>
                  <a:gd name="T9" fmla="*/ 4 h 10"/>
                </a:gdLst>
                <a:ahLst/>
                <a:cxnLst>
                  <a:cxn ang="0">
                    <a:pos x="T0" y="T1"/>
                  </a:cxn>
                  <a:cxn ang="0">
                    <a:pos x="T2" y="T3"/>
                  </a:cxn>
                  <a:cxn ang="0">
                    <a:pos x="T4" y="T5"/>
                  </a:cxn>
                  <a:cxn ang="0">
                    <a:pos x="T6" y="T7"/>
                  </a:cxn>
                  <a:cxn ang="0">
                    <a:pos x="T8" y="T9"/>
                  </a:cxn>
                </a:cxnLst>
                <a:rect l="0" t="0" r="r" b="b"/>
                <a:pathLst>
                  <a:path w="5" h="10">
                    <a:moveTo>
                      <a:pt x="0" y="4"/>
                    </a:moveTo>
                    <a:cubicBezTo>
                      <a:pt x="0" y="7"/>
                      <a:pt x="1" y="8"/>
                      <a:pt x="2" y="10"/>
                    </a:cubicBezTo>
                    <a:cubicBezTo>
                      <a:pt x="5" y="10"/>
                      <a:pt x="5" y="10"/>
                      <a:pt x="5" y="10"/>
                    </a:cubicBezTo>
                    <a:cubicBezTo>
                      <a:pt x="5" y="0"/>
                      <a:pt x="5" y="0"/>
                      <a:pt x="5" y="0"/>
                    </a:cubicBezTo>
                    <a:cubicBezTo>
                      <a:pt x="2" y="1"/>
                      <a:pt x="0" y="3"/>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5" name="Freeform 301"/>
              <p:cNvSpPr>
                <a:spLocks/>
              </p:cNvSpPr>
              <p:nvPr/>
            </p:nvSpPr>
            <p:spPr bwMode="auto">
              <a:xfrm>
                <a:off x="514" y="988"/>
                <a:ext cx="45" cy="31"/>
              </a:xfrm>
              <a:custGeom>
                <a:avLst/>
                <a:gdLst>
                  <a:gd name="T0" fmla="*/ 10 w 19"/>
                  <a:gd name="T1" fmla="*/ 0 h 13"/>
                  <a:gd name="T2" fmla="*/ 7 w 19"/>
                  <a:gd name="T3" fmla="*/ 5 h 13"/>
                  <a:gd name="T4" fmla="*/ 4 w 19"/>
                  <a:gd name="T5" fmla="*/ 5 h 13"/>
                  <a:gd name="T6" fmla="*/ 0 w 19"/>
                  <a:gd name="T7" fmla="*/ 7 h 13"/>
                  <a:gd name="T8" fmla="*/ 4 w 19"/>
                  <a:gd name="T9" fmla="*/ 13 h 13"/>
                  <a:gd name="T10" fmla="*/ 19 w 19"/>
                  <a:gd name="T11" fmla="*/ 2 h 13"/>
                  <a:gd name="T12" fmla="*/ 19 w 19"/>
                  <a:gd name="T13" fmla="*/ 0 h 13"/>
                  <a:gd name="T14" fmla="*/ 10 w 19"/>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3">
                    <a:moveTo>
                      <a:pt x="10" y="0"/>
                    </a:moveTo>
                    <a:cubicBezTo>
                      <a:pt x="10" y="2"/>
                      <a:pt x="9" y="5"/>
                      <a:pt x="7" y="5"/>
                    </a:cubicBezTo>
                    <a:cubicBezTo>
                      <a:pt x="6" y="5"/>
                      <a:pt x="5" y="5"/>
                      <a:pt x="4" y="5"/>
                    </a:cubicBezTo>
                    <a:cubicBezTo>
                      <a:pt x="2" y="5"/>
                      <a:pt x="0" y="5"/>
                      <a:pt x="0" y="7"/>
                    </a:cubicBezTo>
                    <a:cubicBezTo>
                      <a:pt x="0" y="10"/>
                      <a:pt x="2" y="13"/>
                      <a:pt x="4" y="13"/>
                    </a:cubicBezTo>
                    <a:cubicBezTo>
                      <a:pt x="6" y="8"/>
                      <a:pt x="15" y="3"/>
                      <a:pt x="19" y="2"/>
                    </a:cubicBezTo>
                    <a:cubicBezTo>
                      <a:pt x="19" y="1"/>
                      <a:pt x="19" y="1"/>
                      <a:pt x="19" y="0"/>
                    </a:cubicBezTo>
                    <a:cubicBezTo>
                      <a:pt x="15" y="1"/>
                      <a:pt x="11" y="3"/>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6" name="Freeform 302"/>
              <p:cNvSpPr>
                <a:spLocks/>
              </p:cNvSpPr>
              <p:nvPr/>
            </p:nvSpPr>
            <p:spPr bwMode="auto">
              <a:xfrm>
                <a:off x="1629" y="3204"/>
                <a:ext cx="14" cy="9"/>
              </a:xfrm>
              <a:custGeom>
                <a:avLst/>
                <a:gdLst>
                  <a:gd name="T0" fmla="*/ 0 w 6"/>
                  <a:gd name="T1" fmla="*/ 1 h 4"/>
                  <a:gd name="T2" fmla="*/ 6 w 6"/>
                  <a:gd name="T3" fmla="*/ 1 h 4"/>
                  <a:gd name="T4" fmla="*/ 0 w 6"/>
                  <a:gd name="T5" fmla="*/ 1 h 4"/>
                </a:gdLst>
                <a:ahLst/>
                <a:cxnLst>
                  <a:cxn ang="0">
                    <a:pos x="T0" y="T1"/>
                  </a:cxn>
                  <a:cxn ang="0">
                    <a:pos x="T2" y="T3"/>
                  </a:cxn>
                  <a:cxn ang="0">
                    <a:pos x="T4" y="T5"/>
                  </a:cxn>
                </a:cxnLst>
                <a:rect l="0" t="0" r="r" b="b"/>
                <a:pathLst>
                  <a:path w="6" h="4">
                    <a:moveTo>
                      <a:pt x="0" y="1"/>
                    </a:moveTo>
                    <a:cubicBezTo>
                      <a:pt x="2" y="4"/>
                      <a:pt x="4" y="3"/>
                      <a:pt x="6" y="1"/>
                    </a:cubicBezTo>
                    <a:cubicBezTo>
                      <a:pt x="4" y="0"/>
                      <a:pt x="2" y="0"/>
                      <a:pt x="0"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7" name="Freeform 303"/>
              <p:cNvSpPr>
                <a:spLocks/>
              </p:cNvSpPr>
              <p:nvPr/>
            </p:nvSpPr>
            <p:spPr bwMode="auto">
              <a:xfrm>
                <a:off x="1588" y="3187"/>
                <a:ext cx="38" cy="12"/>
              </a:xfrm>
              <a:custGeom>
                <a:avLst/>
                <a:gdLst>
                  <a:gd name="T0" fmla="*/ 16 w 16"/>
                  <a:gd name="T1" fmla="*/ 2 h 5"/>
                  <a:gd name="T2" fmla="*/ 8 w 16"/>
                  <a:gd name="T3" fmla="*/ 2 h 5"/>
                  <a:gd name="T4" fmla="*/ 5 w 16"/>
                  <a:gd name="T5" fmla="*/ 0 h 5"/>
                  <a:gd name="T6" fmla="*/ 0 w 16"/>
                  <a:gd name="T7" fmla="*/ 2 h 5"/>
                  <a:gd name="T8" fmla="*/ 7 w 16"/>
                  <a:gd name="T9" fmla="*/ 3 h 5"/>
                  <a:gd name="T10" fmla="*/ 9 w 16"/>
                  <a:gd name="T11" fmla="*/ 5 h 5"/>
                  <a:gd name="T12" fmla="*/ 16 w 1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16" h="5">
                    <a:moveTo>
                      <a:pt x="16" y="2"/>
                    </a:moveTo>
                    <a:cubicBezTo>
                      <a:pt x="8" y="2"/>
                      <a:pt x="8" y="2"/>
                      <a:pt x="8" y="2"/>
                    </a:cubicBezTo>
                    <a:cubicBezTo>
                      <a:pt x="7" y="1"/>
                      <a:pt x="6" y="0"/>
                      <a:pt x="5" y="0"/>
                    </a:cubicBezTo>
                    <a:cubicBezTo>
                      <a:pt x="3" y="0"/>
                      <a:pt x="1" y="2"/>
                      <a:pt x="0" y="2"/>
                    </a:cubicBezTo>
                    <a:cubicBezTo>
                      <a:pt x="3" y="2"/>
                      <a:pt x="5" y="3"/>
                      <a:pt x="7" y="3"/>
                    </a:cubicBezTo>
                    <a:cubicBezTo>
                      <a:pt x="7" y="4"/>
                      <a:pt x="8" y="4"/>
                      <a:pt x="9" y="5"/>
                    </a:cubicBezTo>
                    <a:cubicBezTo>
                      <a:pt x="10" y="2"/>
                      <a:pt x="15" y="4"/>
                      <a:pt x="1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8" name="Freeform 304"/>
              <p:cNvSpPr>
                <a:spLocks/>
              </p:cNvSpPr>
              <p:nvPr/>
            </p:nvSpPr>
            <p:spPr bwMode="auto">
              <a:xfrm>
                <a:off x="1584" y="3176"/>
                <a:ext cx="14" cy="16"/>
              </a:xfrm>
              <a:custGeom>
                <a:avLst/>
                <a:gdLst>
                  <a:gd name="T0" fmla="*/ 6 w 6"/>
                  <a:gd name="T1" fmla="*/ 2 h 7"/>
                  <a:gd name="T2" fmla="*/ 4 w 6"/>
                  <a:gd name="T3" fmla="*/ 0 h 7"/>
                  <a:gd name="T4" fmla="*/ 0 w 6"/>
                  <a:gd name="T5" fmla="*/ 3 h 7"/>
                  <a:gd name="T6" fmla="*/ 6 w 6"/>
                  <a:gd name="T7" fmla="*/ 2 h 7"/>
                </a:gdLst>
                <a:ahLst/>
                <a:cxnLst>
                  <a:cxn ang="0">
                    <a:pos x="T0" y="T1"/>
                  </a:cxn>
                  <a:cxn ang="0">
                    <a:pos x="T2" y="T3"/>
                  </a:cxn>
                  <a:cxn ang="0">
                    <a:pos x="T4" y="T5"/>
                  </a:cxn>
                  <a:cxn ang="0">
                    <a:pos x="T6" y="T7"/>
                  </a:cxn>
                </a:cxnLst>
                <a:rect l="0" t="0" r="r" b="b"/>
                <a:pathLst>
                  <a:path w="6" h="7">
                    <a:moveTo>
                      <a:pt x="6" y="2"/>
                    </a:moveTo>
                    <a:cubicBezTo>
                      <a:pt x="6" y="2"/>
                      <a:pt x="4" y="1"/>
                      <a:pt x="4" y="0"/>
                    </a:cubicBezTo>
                    <a:cubicBezTo>
                      <a:pt x="2" y="1"/>
                      <a:pt x="0" y="1"/>
                      <a:pt x="0" y="3"/>
                    </a:cubicBezTo>
                    <a:cubicBezTo>
                      <a:pt x="0" y="7"/>
                      <a:pt x="5" y="5"/>
                      <a:pt x="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9" name="Freeform 305"/>
              <p:cNvSpPr>
                <a:spLocks/>
              </p:cNvSpPr>
              <p:nvPr/>
            </p:nvSpPr>
            <p:spPr bwMode="auto">
              <a:xfrm>
                <a:off x="1551" y="3159"/>
                <a:ext cx="21" cy="9"/>
              </a:xfrm>
              <a:custGeom>
                <a:avLst/>
                <a:gdLst>
                  <a:gd name="T0" fmla="*/ 5 w 9"/>
                  <a:gd name="T1" fmla="*/ 0 h 4"/>
                  <a:gd name="T2" fmla="*/ 0 w 9"/>
                  <a:gd name="T3" fmla="*/ 2 h 4"/>
                  <a:gd name="T4" fmla="*/ 3 w 9"/>
                  <a:gd name="T5" fmla="*/ 4 h 4"/>
                  <a:gd name="T6" fmla="*/ 9 w 9"/>
                  <a:gd name="T7" fmla="*/ 2 h 4"/>
                  <a:gd name="T8" fmla="*/ 5 w 9"/>
                  <a:gd name="T9" fmla="*/ 0 h 4"/>
                </a:gdLst>
                <a:ahLst/>
                <a:cxnLst>
                  <a:cxn ang="0">
                    <a:pos x="T0" y="T1"/>
                  </a:cxn>
                  <a:cxn ang="0">
                    <a:pos x="T2" y="T3"/>
                  </a:cxn>
                  <a:cxn ang="0">
                    <a:pos x="T4" y="T5"/>
                  </a:cxn>
                  <a:cxn ang="0">
                    <a:pos x="T6" y="T7"/>
                  </a:cxn>
                  <a:cxn ang="0">
                    <a:pos x="T8" y="T9"/>
                  </a:cxn>
                </a:cxnLst>
                <a:rect l="0" t="0" r="r" b="b"/>
                <a:pathLst>
                  <a:path w="9" h="4">
                    <a:moveTo>
                      <a:pt x="5" y="0"/>
                    </a:moveTo>
                    <a:cubicBezTo>
                      <a:pt x="4" y="0"/>
                      <a:pt x="2" y="2"/>
                      <a:pt x="0" y="2"/>
                    </a:cubicBezTo>
                    <a:cubicBezTo>
                      <a:pt x="1" y="3"/>
                      <a:pt x="2" y="4"/>
                      <a:pt x="3" y="4"/>
                    </a:cubicBezTo>
                    <a:cubicBezTo>
                      <a:pt x="5" y="4"/>
                      <a:pt x="7" y="3"/>
                      <a:pt x="9" y="2"/>
                    </a:cubicBezTo>
                    <a:cubicBezTo>
                      <a:pt x="8" y="1"/>
                      <a:pt x="7"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0" name="Freeform 306"/>
              <p:cNvSpPr>
                <a:spLocks/>
              </p:cNvSpPr>
              <p:nvPr/>
            </p:nvSpPr>
            <p:spPr bwMode="auto">
              <a:xfrm>
                <a:off x="1546" y="3147"/>
                <a:ext cx="21" cy="7"/>
              </a:xfrm>
              <a:custGeom>
                <a:avLst/>
                <a:gdLst>
                  <a:gd name="T0" fmla="*/ 5 w 9"/>
                  <a:gd name="T1" fmla="*/ 0 h 3"/>
                  <a:gd name="T2" fmla="*/ 0 w 9"/>
                  <a:gd name="T3" fmla="*/ 3 h 3"/>
                  <a:gd name="T4" fmla="*/ 9 w 9"/>
                  <a:gd name="T5" fmla="*/ 2 h 3"/>
                  <a:gd name="T6" fmla="*/ 5 w 9"/>
                  <a:gd name="T7" fmla="*/ 0 h 3"/>
                </a:gdLst>
                <a:ahLst/>
                <a:cxnLst>
                  <a:cxn ang="0">
                    <a:pos x="T0" y="T1"/>
                  </a:cxn>
                  <a:cxn ang="0">
                    <a:pos x="T2" y="T3"/>
                  </a:cxn>
                  <a:cxn ang="0">
                    <a:pos x="T4" y="T5"/>
                  </a:cxn>
                  <a:cxn ang="0">
                    <a:pos x="T6" y="T7"/>
                  </a:cxn>
                </a:cxnLst>
                <a:rect l="0" t="0" r="r" b="b"/>
                <a:pathLst>
                  <a:path w="9" h="3">
                    <a:moveTo>
                      <a:pt x="5" y="0"/>
                    </a:moveTo>
                    <a:cubicBezTo>
                      <a:pt x="2" y="0"/>
                      <a:pt x="1" y="2"/>
                      <a:pt x="0" y="3"/>
                    </a:cubicBezTo>
                    <a:cubicBezTo>
                      <a:pt x="4" y="3"/>
                      <a:pt x="7" y="3"/>
                      <a:pt x="9" y="2"/>
                    </a:cubicBezTo>
                    <a:cubicBezTo>
                      <a:pt x="7" y="1"/>
                      <a:pt x="6"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1" name="Freeform 307"/>
              <p:cNvSpPr>
                <a:spLocks/>
              </p:cNvSpPr>
              <p:nvPr/>
            </p:nvSpPr>
            <p:spPr bwMode="auto">
              <a:xfrm>
                <a:off x="1482" y="2956"/>
                <a:ext cx="14" cy="26"/>
              </a:xfrm>
              <a:custGeom>
                <a:avLst/>
                <a:gdLst>
                  <a:gd name="T0" fmla="*/ 6 w 6"/>
                  <a:gd name="T1" fmla="*/ 9 h 11"/>
                  <a:gd name="T2" fmla="*/ 4 w 6"/>
                  <a:gd name="T3" fmla="*/ 2 h 11"/>
                  <a:gd name="T4" fmla="*/ 2 w 6"/>
                  <a:gd name="T5" fmla="*/ 0 h 11"/>
                  <a:gd name="T6" fmla="*/ 0 w 6"/>
                  <a:gd name="T7" fmla="*/ 4 h 11"/>
                  <a:gd name="T8" fmla="*/ 4 w 6"/>
                  <a:gd name="T9" fmla="*/ 11 h 11"/>
                  <a:gd name="T10" fmla="*/ 6 w 6"/>
                  <a:gd name="T11" fmla="*/ 9 h 11"/>
                </a:gdLst>
                <a:ahLst/>
                <a:cxnLst>
                  <a:cxn ang="0">
                    <a:pos x="T0" y="T1"/>
                  </a:cxn>
                  <a:cxn ang="0">
                    <a:pos x="T2" y="T3"/>
                  </a:cxn>
                  <a:cxn ang="0">
                    <a:pos x="T4" y="T5"/>
                  </a:cxn>
                  <a:cxn ang="0">
                    <a:pos x="T6" y="T7"/>
                  </a:cxn>
                  <a:cxn ang="0">
                    <a:pos x="T8" y="T9"/>
                  </a:cxn>
                  <a:cxn ang="0">
                    <a:pos x="T10" y="T11"/>
                  </a:cxn>
                </a:cxnLst>
                <a:rect l="0" t="0" r="r" b="b"/>
                <a:pathLst>
                  <a:path w="6" h="11">
                    <a:moveTo>
                      <a:pt x="6" y="9"/>
                    </a:moveTo>
                    <a:cubicBezTo>
                      <a:pt x="6" y="6"/>
                      <a:pt x="4" y="5"/>
                      <a:pt x="4" y="2"/>
                    </a:cubicBezTo>
                    <a:cubicBezTo>
                      <a:pt x="4" y="1"/>
                      <a:pt x="3" y="0"/>
                      <a:pt x="2" y="0"/>
                    </a:cubicBezTo>
                    <a:cubicBezTo>
                      <a:pt x="1" y="1"/>
                      <a:pt x="0" y="2"/>
                      <a:pt x="0" y="4"/>
                    </a:cubicBezTo>
                    <a:cubicBezTo>
                      <a:pt x="0" y="6"/>
                      <a:pt x="2" y="11"/>
                      <a:pt x="4" y="11"/>
                    </a:cubicBezTo>
                    <a:cubicBezTo>
                      <a:pt x="5" y="11"/>
                      <a:pt x="6" y="10"/>
                      <a:pt x="6"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2" name="Freeform 308"/>
              <p:cNvSpPr>
                <a:spLocks/>
              </p:cNvSpPr>
              <p:nvPr/>
            </p:nvSpPr>
            <p:spPr bwMode="auto">
              <a:xfrm>
                <a:off x="1501" y="3013"/>
                <a:ext cx="12" cy="14"/>
              </a:xfrm>
              <a:custGeom>
                <a:avLst/>
                <a:gdLst>
                  <a:gd name="T0" fmla="*/ 4 w 5"/>
                  <a:gd name="T1" fmla="*/ 0 h 6"/>
                  <a:gd name="T2" fmla="*/ 0 w 5"/>
                  <a:gd name="T3" fmla="*/ 6 h 6"/>
                  <a:gd name="T4" fmla="*/ 3 w 5"/>
                  <a:gd name="T5" fmla="*/ 6 h 6"/>
                  <a:gd name="T6" fmla="*/ 5 w 5"/>
                  <a:gd name="T7" fmla="*/ 4 h 6"/>
                  <a:gd name="T8" fmla="*/ 4 w 5"/>
                  <a:gd name="T9" fmla="*/ 0 h 6"/>
                </a:gdLst>
                <a:ahLst/>
                <a:cxnLst>
                  <a:cxn ang="0">
                    <a:pos x="T0" y="T1"/>
                  </a:cxn>
                  <a:cxn ang="0">
                    <a:pos x="T2" y="T3"/>
                  </a:cxn>
                  <a:cxn ang="0">
                    <a:pos x="T4" y="T5"/>
                  </a:cxn>
                  <a:cxn ang="0">
                    <a:pos x="T6" y="T7"/>
                  </a:cxn>
                  <a:cxn ang="0">
                    <a:pos x="T8" y="T9"/>
                  </a:cxn>
                </a:cxnLst>
                <a:rect l="0" t="0" r="r" b="b"/>
                <a:pathLst>
                  <a:path w="5" h="6">
                    <a:moveTo>
                      <a:pt x="4" y="0"/>
                    </a:moveTo>
                    <a:cubicBezTo>
                      <a:pt x="1" y="2"/>
                      <a:pt x="0" y="4"/>
                      <a:pt x="0" y="6"/>
                    </a:cubicBezTo>
                    <a:cubicBezTo>
                      <a:pt x="3" y="6"/>
                      <a:pt x="3" y="6"/>
                      <a:pt x="3" y="6"/>
                    </a:cubicBezTo>
                    <a:cubicBezTo>
                      <a:pt x="5" y="4"/>
                      <a:pt x="5" y="4"/>
                      <a:pt x="5" y="4"/>
                    </a:cubicBezTo>
                    <a:cubicBezTo>
                      <a:pt x="5" y="3"/>
                      <a:pt x="4" y="1"/>
                      <a:pt x="4"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3" name="Freeform 309"/>
              <p:cNvSpPr>
                <a:spLocks/>
              </p:cNvSpPr>
              <p:nvPr/>
            </p:nvSpPr>
            <p:spPr bwMode="auto">
              <a:xfrm>
                <a:off x="1501" y="3076"/>
                <a:ext cx="21" cy="19"/>
              </a:xfrm>
              <a:custGeom>
                <a:avLst/>
                <a:gdLst>
                  <a:gd name="T0" fmla="*/ 5 w 9"/>
                  <a:gd name="T1" fmla="*/ 3 h 8"/>
                  <a:gd name="T2" fmla="*/ 3 w 9"/>
                  <a:gd name="T3" fmla="*/ 0 h 8"/>
                  <a:gd name="T4" fmla="*/ 9 w 9"/>
                  <a:gd name="T5" fmla="*/ 8 h 8"/>
                  <a:gd name="T6" fmla="*/ 5 w 9"/>
                  <a:gd name="T7" fmla="*/ 3 h 8"/>
                </a:gdLst>
                <a:ahLst/>
                <a:cxnLst>
                  <a:cxn ang="0">
                    <a:pos x="T0" y="T1"/>
                  </a:cxn>
                  <a:cxn ang="0">
                    <a:pos x="T2" y="T3"/>
                  </a:cxn>
                  <a:cxn ang="0">
                    <a:pos x="T4" y="T5"/>
                  </a:cxn>
                  <a:cxn ang="0">
                    <a:pos x="T6" y="T7"/>
                  </a:cxn>
                </a:cxnLst>
                <a:rect l="0" t="0" r="r" b="b"/>
                <a:pathLst>
                  <a:path w="9" h="8">
                    <a:moveTo>
                      <a:pt x="5" y="3"/>
                    </a:moveTo>
                    <a:cubicBezTo>
                      <a:pt x="3" y="0"/>
                      <a:pt x="3" y="0"/>
                      <a:pt x="3" y="0"/>
                    </a:cubicBezTo>
                    <a:cubicBezTo>
                      <a:pt x="0" y="2"/>
                      <a:pt x="5" y="8"/>
                      <a:pt x="9" y="8"/>
                    </a:cubicBezTo>
                    <a:cubicBezTo>
                      <a:pt x="9" y="4"/>
                      <a:pt x="7" y="3"/>
                      <a:pt x="5"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4" name="Freeform 310"/>
              <p:cNvSpPr>
                <a:spLocks/>
              </p:cNvSpPr>
              <p:nvPr/>
            </p:nvSpPr>
            <p:spPr bwMode="auto">
              <a:xfrm>
                <a:off x="1522" y="3095"/>
                <a:ext cx="12" cy="14"/>
              </a:xfrm>
              <a:custGeom>
                <a:avLst/>
                <a:gdLst>
                  <a:gd name="T0" fmla="*/ 4 w 5"/>
                  <a:gd name="T1" fmla="*/ 2 h 6"/>
                  <a:gd name="T2" fmla="*/ 1 w 5"/>
                  <a:gd name="T3" fmla="*/ 0 h 6"/>
                  <a:gd name="T4" fmla="*/ 0 w 5"/>
                  <a:gd name="T5" fmla="*/ 3 h 6"/>
                  <a:gd name="T6" fmla="*/ 2 w 5"/>
                  <a:gd name="T7" fmla="*/ 6 h 6"/>
                  <a:gd name="T8" fmla="*/ 4 w 5"/>
                  <a:gd name="T9" fmla="*/ 2 h 6"/>
                </a:gdLst>
                <a:ahLst/>
                <a:cxnLst>
                  <a:cxn ang="0">
                    <a:pos x="T0" y="T1"/>
                  </a:cxn>
                  <a:cxn ang="0">
                    <a:pos x="T2" y="T3"/>
                  </a:cxn>
                  <a:cxn ang="0">
                    <a:pos x="T4" y="T5"/>
                  </a:cxn>
                  <a:cxn ang="0">
                    <a:pos x="T6" y="T7"/>
                  </a:cxn>
                  <a:cxn ang="0">
                    <a:pos x="T8" y="T9"/>
                  </a:cxn>
                </a:cxnLst>
                <a:rect l="0" t="0" r="r" b="b"/>
                <a:pathLst>
                  <a:path w="5" h="6">
                    <a:moveTo>
                      <a:pt x="4" y="2"/>
                    </a:moveTo>
                    <a:cubicBezTo>
                      <a:pt x="1" y="0"/>
                      <a:pt x="1" y="0"/>
                      <a:pt x="1" y="0"/>
                    </a:cubicBezTo>
                    <a:cubicBezTo>
                      <a:pt x="0" y="0"/>
                      <a:pt x="0" y="2"/>
                      <a:pt x="0" y="3"/>
                    </a:cubicBezTo>
                    <a:cubicBezTo>
                      <a:pt x="0" y="4"/>
                      <a:pt x="0" y="6"/>
                      <a:pt x="2" y="6"/>
                    </a:cubicBezTo>
                    <a:cubicBezTo>
                      <a:pt x="5" y="6"/>
                      <a:pt x="4" y="3"/>
                      <a:pt x="4"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5" name="Freeform 311"/>
              <p:cNvSpPr>
                <a:spLocks/>
              </p:cNvSpPr>
              <p:nvPr/>
            </p:nvSpPr>
            <p:spPr bwMode="auto">
              <a:xfrm>
                <a:off x="1522" y="3114"/>
                <a:ext cx="14" cy="10"/>
              </a:xfrm>
              <a:custGeom>
                <a:avLst/>
                <a:gdLst>
                  <a:gd name="T0" fmla="*/ 6 w 6"/>
                  <a:gd name="T1" fmla="*/ 3 h 4"/>
                  <a:gd name="T2" fmla="*/ 6 w 6"/>
                  <a:gd name="T3" fmla="*/ 0 h 4"/>
                  <a:gd name="T4" fmla="*/ 0 w 6"/>
                  <a:gd name="T5" fmla="*/ 3 h 4"/>
                  <a:gd name="T6" fmla="*/ 6 w 6"/>
                  <a:gd name="T7" fmla="*/ 3 h 4"/>
                </a:gdLst>
                <a:ahLst/>
                <a:cxnLst>
                  <a:cxn ang="0">
                    <a:pos x="T0" y="T1"/>
                  </a:cxn>
                  <a:cxn ang="0">
                    <a:pos x="T2" y="T3"/>
                  </a:cxn>
                  <a:cxn ang="0">
                    <a:pos x="T4" y="T5"/>
                  </a:cxn>
                  <a:cxn ang="0">
                    <a:pos x="T6" y="T7"/>
                  </a:cxn>
                </a:cxnLst>
                <a:rect l="0" t="0" r="r" b="b"/>
                <a:pathLst>
                  <a:path w="6" h="4">
                    <a:moveTo>
                      <a:pt x="6" y="3"/>
                    </a:moveTo>
                    <a:cubicBezTo>
                      <a:pt x="6" y="0"/>
                      <a:pt x="6" y="0"/>
                      <a:pt x="6" y="0"/>
                    </a:cubicBezTo>
                    <a:cubicBezTo>
                      <a:pt x="1" y="0"/>
                      <a:pt x="3" y="2"/>
                      <a:pt x="0" y="3"/>
                    </a:cubicBezTo>
                    <a:cubicBezTo>
                      <a:pt x="1" y="4"/>
                      <a:pt x="4" y="3"/>
                      <a:pt x="6"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6" name="Freeform 312"/>
              <p:cNvSpPr>
                <a:spLocks/>
              </p:cNvSpPr>
              <p:nvPr/>
            </p:nvSpPr>
            <p:spPr bwMode="auto">
              <a:xfrm>
                <a:off x="1614" y="3199"/>
                <a:ext cx="24" cy="7"/>
              </a:xfrm>
              <a:custGeom>
                <a:avLst/>
                <a:gdLst>
                  <a:gd name="T0" fmla="*/ 10 w 10"/>
                  <a:gd name="T1" fmla="*/ 0 h 3"/>
                  <a:gd name="T2" fmla="*/ 0 w 10"/>
                  <a:gd name="T3" fmla="*/ 0 h 3"/>
                  <a:gd name="T4" fmla="*/ 2 w 10"/>
                  <a:gd name="T5" fmla="*/ 3 h 3"/>
                  <a:gd name="T6" fmla="*/ 10 w 10"/>
                  <a:gd name="T7" fmla="*/ 0 h 3"/>
                </a:gdLst>
                <a:ahLst/>
                <a:cxnLst>
                  <a:cxn ang="0">
                    <a:pos x="T0" y="T1"/>
                  </a:cxn>
                  <a:cxn ang="0">
                    <a:pos x="T2" y="T3"/>
                  </a:cxn>
                  <a:cxn ang="0">
                    <a:pos x="T4" y="T5"/>
                  </a:cxn>
                  <a:cxn ang="0">
                    <a:pos x="T6" y="T7"/>
                  </a:cxn>
                </a:cxnLst>
                <a:rect l="0" t="0" r="r" b="b"/>
                <a:pathLst>
                  <a:path w="10" h="3">
                    <a:moveTo>
                      <a:pt x="10" y="0"/>
                    </a:moveTo>
                    <a:cubicBezTo>
                      <a:pt x="0" y="0"/>
                      <a:pt x="0" y="0"/>
                      <a:pt x="0" y="0"/>
                    </a:cubicBezTo>
                    <a:cubicBezTo>
                      <a:pt x="0" y="2"/>
                      <a:pt x="1" y="2"/>
                      <a:pt x="2" y="3"/>
                    </a:cubicBezTo>
                    <a:cubicBezTo>
                      <a:pt x="4" y="1"/>
                      <a:pt x="9" y="2"/>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7" name="Freeform 313"/>
              <p:cNvSpPr>
                <a:spLocks/>
              </p:cNvSpPr>
              <p:nvPr/>
            </p:nvSpPr>
            <p:spPr bwMode="auto">
              <a:xfrm>
                <a:off x="1581" y="1914"/>
                <a:ext cx="14" cy="17"/>
              </a:xfrm>
              <a:custGeom>
                <a:avLst/>
                <a:gdLst>
                  <a:gd name="T0" fmla="*/ 0 w 6"/>
                  <a:gd name="T1" fmla="*/ 5 h 7"/>
                  <a:gd name="T2" fmla="*/ 2 w 6"/>
                  <a:gd name="T3" fmla="*/ 7 h 7"/>
                  <a:gd name="T4" fmla="*/ 6 w 6"/>
                  <a:gd name="T5" fmla="*/ 3 h 7"/>
                  <a:gd name="T6" fmla="*/ 6 w 6"/>
                  <a:gd name="T7" fmla="*/ 0 h 7"/>
                  <a:gd name="T8" fmla="*/ 3 w 6"/>
                  <a:gd name="T9" fmla="*/ 0 h 7"/>
                  <a:gd name="T10" fmla="*/ 0 w 6"/>
                  <a:gd name="T11" fmla="*/ 5 h 7"/>
                </a:gdLst>
                <a:ahLst/>
                <a:cxnLst>
                  <a:cxn ang="0">
                    <a:pos x="T0" y="T1"/>
                  </a:cxn>
                  <a:cxn ang="0">
                    <a:pos x="T2" y="T3"/>
                  </a:cxn>
                  <a:cxn ang="0">
                    <a:pos x="T4" y="T5"/>
                  </a:cxn>
                  <a:cxn ang="0">
                    <a:pos x="T6" y="T7"/>
                  </a:cxn>
                  <a:cxn ang="0">
                    <a:pos x="T8" y="T9"/>
                  </a:cxn>
                  <a:cxn ang="0">
                    <a:pos x="T10" y="T11"/>
                  </a:cxn>
                </a:cxnLst>
                <a:rect l="0" t="0" r="r" b="b"/>
                <a:pathLst>
                  <a:path w="6" h="7">
                    <a:moveTo>
                      <a:pt x="0" y="5"/>
                    </a:moveTo>
                    <a:cubicBezTo>
                      <a:pt x="2" y="7"/>
                      <a:pt x="2" y="7"/>
                      <a:pt x="2" y="7"/>
                    </a:cubicBezTo>
                    <a:cubicBezTo>
                      <a:pt x="3" y="7"/>
                      <a:pt x="6" y="4"/>
                      <a:pt x="6" y="3"/>
                    </a:cubicBezTo>
                    <a:cubicBezTo>
                      <a:pt x="6" y="3"/>
                      <a:pt x="6" y="1"/>
                      <a:pt x="6" y="0"/>
                    </a:cubicBezTo>
                    <a:cubicBezTo>
                      <a:pt x="3" y="0"/>
                      <a:pt x="3" y="0"/>
                      <a:pt x="3" y="0"/>
                    </a:cubicBezTo>
                    <a:cubicBezTo>
                      <a:pt x="2" y="2"/>
                      <a:pt x="0"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8" name="Freeform 314"/>
              <p:cNvSpPr>
                <a:spLocks/>
              </p:cNvSpPr>
              <p:nvPr/>
            </p:nvSpPr>
            <p:spPr bwMode="auto">
              <a:xfrm>
                <a:off x="1695" y="1201"/>
                <a:ext cx="14" cy="21"/>
              </a:xfrm>
              <a:custGeom>
                <a:avLst/>
                <a:gdLst>
                  <a:gd name="T0" fmla="*/ 6 w 6"/>
                  <a:gd name="T1" fmla="*/ 0 h 9"/>
                  <a:gd name="T2" fmla="*/ 0 w 6"/>
                  <a:gd name="T3" fmla="*/ 5 h 9"/>
                  <a:gd name="T4" fmla="*/ 0 w 6"/>
                  <a:gd name="T5" fmla="*/ 9 h 9"/>
                  <a:gd name="T6" fmla="*/ 6 w 6"/>
                  <a:gd name="T7" fmla="*/ 0 h 9"/>
                </a:gdLst>
                <a:ahLst/>
                <a:cxnLst>
                  <a:cxn ang="0">
                    <a:pos x="T0" y="T1"/>
                  </a:cxn>
                  <a:cxn ang="0">
                    <a:pos x="T2" y="T3"/>
                  </a:cxn>
                  <a:cxn ang="0">
                    <a:pos x="T4" y="T5"/>
                  </a:cxn>
                  <a:cxn ang="0">
                    <a:pos x="T6" y="T7"/>
                  </a:cxn>
                </a:cxnLst>
                <a:rect l="0" t="0" r="r" b="b"/>
                <a:pathLst>
                  <a:path w="6" h="9">
                    <a:moveTo>
                      <a:pt x="6" y="0"/>
                    </a:moveTo>
                    <a:cubicBezTo>
                      <a:pt x="4" y="1"/>
                      <a:pt x="0" y="3"/>
                      <a:pt x="0" y="5"/>
                    </a:cubicBezTo>
                    <a:cubicBezTo>
                      <a:pt x="0" y="6"/>
                      <a:pt x="0" y="8"/>
                      <a:pt x="0" y="9"/>
                    </a:cubicBezTo>
                    <a:cubicBezTo>
                      <a:pt x="4" y="6"/>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9" name="Freeform 315"/>
              <p:cNvSpPr>
                <a:spLocks/>
              </p:cNvSpPr>
              <p:nvPr/>
            </p:nvSpPr>
            <p:spPr bwMode="auto">
              <a:xfrm>
                <a:off x="1650" y="1201"/>
                <a:ext cx="35" cy="19"/>
              </a:xfrm>
              <a:custGeom>
                <a:avLst/>
                <a:gdLst>
                  <a:gd name="T0" fmla="*/ 6 w 15"/>
                  <a:gd name="T1" fmla="*/ 0 h 8"/>
                  <a:gd name="T2" fmla="*/ 0 w 15"/>
                  <a:gd name="T3" fmla="*/ 4 h 8"/>
                  <a:gd name="T4" fmla="*/ 11 w 15"/>
                  <a:gd name="T5" fmla="*/ 8 h 8"/>
                  <a:gd name="T6" fmla="*/ 15 w 15"/>
                  <a:gd name="T7" fmla="*/ 6 h 8"/>
                  <a:gd name="T8" fmla="*/ 6 w 15"/>
                  <a:gd name="T9" fmla="*/ 0 h 8"/>
                </a:gdLst>
                <a:ahLst/>
                <a:cxnLst>
                  <a:cxn ang="0">
                    <a:pos x="T0" y="T1"/>
                  </a:cxn>
                  <a:cxn ang="0">
                    <a:pos x="T2" y="T3"/>
                  </a:cxn>
                  <a:cxn ang="0">
                    <a:pos x="T4" y="T5"/>
                  </a:cxn>
                  <a:cxn ang="0">
                    <a:pos x="T6" y="T7"/>
                  </a:cxn>
                  <a:cxn ang="0">
                    <a:pos x="T8" y="T9"/>
                  </a:cxn>
                </a:cxnLst>
                <a:rect l="0" t="0" r="r" b="b"/>
                <a:pathLst>
                  <a:path w="15" h="8">
                    <a:moveTo>
                      <a:pt x="6" y="0"/>
                    </a:moveTo>
                    <a:cubicBezTo>
                      <a:pt x="4" y="1"/>
                      <a:pt x="1" y="3"/>
                      <a:pt x="0" y="4"/>
                    </a:cubicBezTo>
                    <a:cubicBezTo>
                      <a:pt x="4" y="7"/>
                      <a:pt x="6" y="8"/>
                      <a:pt x="11" y="8"/>
                    </a:cubicBezTo>
                    <a:cubicBezTo>
                      <a:pt x="12" y="8"/>
                      <a:pt x="14" y="8"/>
                      <a:pt x="15" y="6"/>
                    </a:cubicBezTo>
                    <a:cubicBezTo>
                      <a:pt x="11" y="4"/>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0" name="Freeform 316"/>
              <p:cNvSpPr>
                <a:spLocks/>
              </p:cNvSpPr>
              <p:nvPr/>
            </p:nvSpPr>
            <p:spPr bwMode="auto">
              <a:xfrm>
                <a:off x="1473" y="1314"/>
                <a:ext cx="33" cy="12"/>
              </a:xfrm>
              <a:custGeom>
                <a:avLst/>
                <a:gdLst>
                  <a:gd name="T0" fmla="*/ 8 w 14"/>
                  <a:gd name="T1" fmla="*/ 5 h 5"/>
                  <a:gd name="T2" fmla="*/ 14 w 14"/>
                  <a:gd name="T3" fmla="*/ 0 h 5"/>
                  <a:gd name="T4" fmla="*/ 0 w 14"/>
                  <a:gd name="T5" fmla="*/ 5 h 5"/>
                  <a:gd name="T6" fmla="*/ 8 w 14"/>
                  <a:gd name="T7" fmla="*/ 5 h 5"/>
                </a:gdLst>
                <a:ahLst/>
                <a:cxnLst>
                  <a:cxn ang="0">
                    <a:pos x="T0" y="T1"/>
                  </a:cxn>
                  <a:cxn ang="0">
                    <a:pos x="T2" y="T3"/>
                  </a:cxn>
                  <a:cxn ang="0">
                    <a:pos x="T4" y="T5"/>
                  </a:cxn>
                  <a:cxn ang="0">
                    <a:pos x="T6" y="T7"/>
                  </a:cxn>
                </a:cxnLst>
                <a:rect l="0" t="0" r="r" b="b"/>
                <a:pathLst>
                  <a:path w="14" h="5">
                    <a:moveTo>
                      <a:pt x="8" y="5"/>
                    </a:moveTo>
                    <a:cubicBezTo>
                      <a:pt x="10" y="2"/>
                      <a:pt x="13" y="3"/>
                      <a:pt x="14" y="0"/>
                    </a:cubicBezTo>
                    <a:cubicBezTo>
                      <a:pt x="11" y="0"/>
                      <a:pt x="1" y="1"/>
                      <a:pt x="0" y="5"/>
                    </a:cubicBezTo>
                    <a:lnTo>
                      <a:pt x="8" y="5"/>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1" name="Freeform 317"/>
              <p:cNvSpPr>
                <a:spLocks/>
              </p:cNvSpPr>
              <p:nvPr/>
            </p:nvSpPr>
            <p:spPr bwMode="auto">
              <a:xfrm>
                <a:off x="1345" y="1593"/>
                <a:ext cx="19" cy="26"/>
              </a:xfrm>
              <a:custGeom>
                <a:avLst/>
                <a:gdLst>
                  <a:gd name="T0" fmla="*/ 8 w 8"/>
                  <a:gd name="T1" fmla="*/ 8 h 11"/>
                  <a:gd name="T2" fmla="*/ 6 w 8"/>
                  <a:gd name="T3" fmla="*/ 2 h 11"/>
                  <a:gd name="T4" fmla="*/ 3 w 8"/>
                  <a:gd name="T5" fmla="*/ 0 h 11"/>
                  <a:gd name="T6" fmla="*/ 0 w 8"/>
                  <a:gd name="T7" fmla="*/ 0 h 11"/>
                  <a:gd name="T8" fmla="*/ 3 w 8"/>
                  <a:gd name="T9" fmla="*/ 2 h 11"/>
                  <a:gd name="T10" fmla="*/ 6 w 8"/>
                  <a:gd name="T11" fmla="*/ 4 h 11"/>
                  <a:gd name="T12" fmla="*/ 7 w 8"/>
                  <a:gd name="T13" fmla="*/ 11 h 11"/>
                  <a:gd name="T14" fmla="*/ 8 w 8"/>
                  <a:gd name="T15" fmla="*/ 8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1">
                    <a:moveTo>
                      <a:pt x="8" y="8"/>
                    </a:moveTo>
                    <a:cubicBezTo>
                      <a:pt x="8" y="5"/>
                      <a:pt x="7" y="4"/>
                      <a:pt x="6" y="2"/>
                    </a:cubicBezTo>
                    <a:cubicBezTo>
                      <a:pt x="5" y="2"/>
                      <a:pt x="4" y="0"/>
                      <a:pt x="3" y="0"/>
                    </a:cubicBezTo>
                    <a:cubicBezTo>
                      <a:pt x="0" y="0"/>
                      <a:pt x="0" y="0"/>
                      <a:pt x="0" y="0"/>
                    </a:cubicBezTo>
                    <a:cubicBezTo>
                      <a:pt x="3" y="2"/>
                      <a:pt x="3" y="2"/>
                      <a:pt x="3" y="2"/>
                    </a:cubicBezTo>
                    <a:cubicBezTo>
                      <a:pt x="3" y="3"/>
                      <a:pt x="5" y="4"/>
                      <a:pt x="6" y="4"/>
                    </a:cubicBezTo>
                    <a:cubicBezTo>
                      <a:pt x="5" y="5"/>
                      <a:pt x="6" y="8"/>
                      <a:pt x="7" y="11"/>
                    </a:cubicBezTo>
                    <a:cubicBezTo>
                      <a:pt x="7" y="11"/>
                      <a:pt x="8" y="9"/>
                      <a:pt x="8"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2" name="Freeform 318"/>
              <p:cNvSpPr>
                <a:spLocks/>
              </p:cNvSpPr>
              <p:nvPr/>
            </p:nvSpPr>
            <p:spPr bwMode="auto">
              <a:xfrm>
                <a:off x="1338" y="1628"/>
                <a:ext cx="19" cy="31"/>
              </a:xfrm>
              <a:custGeom>
                <a:avLst/>
                <a:gdLst>
                  <a:gd name="T0" fmla="*/ 3 w 8"/>
                  <a:gd name="T1" fmla="*/ 2 h 13"/>
                  <a:gd name="T2" fmla="*/ 1 w 8"/>
                  <a:gd name="T3" fmla="*/ 0 h 13"/>
                  <a:gd name="T4" fmla="*/ 0 w 8"/>
                  <a:gd name="T5" fmla="*/ 5 h 13"/>
                  <a:gd name="T6" fmla="*/ 3 w 8"/>
                  <a:gd name="T7" fmla="*/ 13 h 13"/>
                  <a:gd name="T8" fmla="*/ 3 w 8"/>
                  <a:gd name="T9" fmla="*/ 2 h 13"/>
                </a:gdLst>
                <a:ahLst/>
                <a:cxnLst>
                  <a:cxn ang="0">
                    <a:pos x="T0" y="T1"/>
                  </a:cxn>
                  <a:cxn ang="0">
                    <a:pos x="T2" y="T3"/>
                  </a:cxn>
                  <a:cxn ang="0">
                    <a:pos x="T4" y="T5"/>
                  </a:cxn>
                  <a:cxn ang="0">
                    <a:pos x="T6" y="T7"/>
                  </a:cxn>
                  <a:cxn ang="0">
                    <a:pos x="T8" y="T9"/>
                  </a:cxn>
                </a:cxnLst>
                <a:rect l="0" t="0" r="r" b="b"/>
                <a:pathLst>
                  <a:path w="8" h="13">
                    <a:moveTo>
                      <a:pt x="3" y="2"/>
                    </a:moveTo>
                    <a:cubicBezTo>
                      <a:pt x="2" y="2"/>
                      <a:pt x="1" y="1"/>
                      <a:pt x="1" y="0"/>
                    </a:cubicBezTo>
                    <a:cubicBezTo>
                      <a:pt x="0" y="1"/>
                      <a:pt x="0" y="3"/>
                      <a:pt x="0" y="5"/>
                    </a:cubicBezTo>
                    <a:cubicBezTo>
                      <a:pt x="0" y="7"/>
                      <a:pt x="1" y="11"/>
                      <a:pt x="3" y="13"/>
                    </a:cubicBezTo>
                    <a:cubicBezTo>
                      <a:pt x="4" y="11"/>
                      <a:pt x="8" y="2"/>
                      <a:pt x="3"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3" name="Freeform 319"/>
              <p:cNvSpPr>
                <a:spLocks/>
              </p:cNvSpPr>
              <p:nvPr/>
            </p:nvSpPr>
            <p:spPr bwMode="auto">
              <a:xfrm>
                <a:off x="1364" y="1624"/>
                <a:ext cx="12" cy="16"/>
              </a:xfrm>
              <a:custGeom>
                <a:avLst/>
                <a:gdLst>
                  <a:gd name="T0" fmla="*/ 5 w 5"/>
                  <a:gd name="T1" fmla="*/ 4 h 7"/>
                  <a:gd name="T2" fmla="*/ 0 w 5"/>
                  <a:gd name="T3" fmla="*/ 0 h 7"/>
                  <a:gd name="T4" fmla="*/ 3 w 5"/>
                  <a:gd name="T5" fmla="*/ 7 h 7"/>
                  <a:gd name="T6" fmla="*/ 5 w 5"/>
                  <a:gd name="T7" fmla="*/ 4 h 7"/>
                </a:gdLst>
                <a:ahLst/>
                <a:cxnLst>
                  <a:cxn ang="0">
                    <a:pos x="T0" y="T1"/>
                  </a:cxn>
                  <a:cxn ang="0">
                    <a:pos x="T2" y="T3"/>
                  </a:cxn>
                  <a:cxn ang="0">
                    <a:pos x="T4" y="T5"/>
                  </a:cxn>
                  <a:cxn ang="0">
                    <a:pos x="T6" y="T7"/>
                  </a:cxn>
                </a:cxnLst>
                <a:rect l="0" t="0" r="r" b="b"/>
                <a:pathLst>
                  <a:path w="5" h="7">
                    <a:moveTo>
                      <a:pt x="5" y="4"/>
                    </a:moveTo>
                    <a:cubicBezTo>
                      <a:pt x="3" y="4"/>
                      <a:pt x="1" y="2"/>
                      <a:pt x="0" y="0"/>
                    </a:cubicBezTo>
                    <a:cubicBezTo>
                      <a:pt x="0" y="3"/>
                      <a:pt x="1" y="4"/>
                      <a:pt x="3" y="7"/>
                    </a:cubicBezTo>
                    <a:cubicBezTo>
                      <a:pt x="4" y="6"/>
                      <a:pt x="5" y="5"/>
                      <a:pt x="5"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4" name="Freeform 320"/>
              <p:cNvSpPr>
                <a:spLocks/>
              </p:cNvSpPr>
              <p:nvPr/>
            </p:nvSpPr>
            <p:spPr bwMode="auto">
              <a:xfrm>
                <a:off x="1945" y="776"/>
                <a:ext cx="26" cy="21"/>
              </a:xfrm>
              <a:custGeom>
                <a:avLst/>
                <a:gdLst>
                  <a:gd name="T0" fmla="*/ 11 w 11"/>
                  <a:gd name="T1" fmla="*/ 5 h 9"/>
                  <a:gd name="T2" fmla="*/ 0 w 11"/>
                  <a:gd name="T3" fmla="*/ 0 h 9"/>
                  <a:gd name="T4" fmla="*/ 0 w 11"/>
                  <a:gd name="T5" fmla="*/ 5 h 9"/>
                  <a:gd name="T6" fmla="*/ 11 w 11"/>
                  <a:gd name="T7" fmla="*/ 5 h 9"/>
                </a:gdLst>
                <a:ahLst/>
                <a:cxnLst>
                  <a:cxn ang="0">
                    <a:pos x="T0" y="T1"/>
                  </a:cxn>
                  <a:cxn ang="0">
                    <a:pos x="T2" y="T3"/>
                  </a:cxn>
                  <a:cxn ang="0">
                    <a:pos x="T4" y="T5"/>
                  </a:cxn>
                  <a:cxn ang="0">
                    <a:pos x="T6" y="T7"/>
                  </a:cxn>
                </a:cxnLst>
                <a:rect l="0" t="0" r="r" b="b"/>
                <a:pathLst>
                  <a:path w="11" h="9">
                    <a:moveTo>
                      <a:pt x="11" y="5"/>
                    </a:moveTo>
                    <a:cubicBezTo>
                      <a:pt x="9" y="1"/>
                      <a:pt x="5" y="0"/>
                      <a:pt x="0" y="0"/>
                    </a:cubicBezTo>
                    <a:cubicBezTo>
                      <a:pt x="0" y="3"/>
                      <a:pt x="0" y="2"/>
                      <a:pt x="0" y="5"/>
                    </a:cubicBezTo>
                    <a:cubicBezTo>
                      <a:pt x="0" y="9"/>
                      <a:pt x="9" y="7"/>
                      <a:pt x="11"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5" name="Freeform 321"/>
              <p:cNvSpPr>
                <a:spLocks/>
              </p:cNvSpPr>
              <p:nvPr/>
            </p:nvSpPr>
            <p:spPr bwMode="auto">
              <a:xfrm>
                <a:off x="1950" y="736"/>
                <a:ext cx="16" cy="14"/>
              </a:xfrm>
              <a:custGeom>
                <a:avLst/>
                <a:gdLst>
                  <a:gd name="T0" fmla="*/ 3 w 7"/>
                  <a:gd name="T1" fmla="*/ 0 h 6"/>
                  <a:gd name="T2" fmla="*/ 3 w 7"/>
                  <a:gd name="T3" fmla="*/ 2 h 6"/>
                  <a:gd name="T4" fmla="*/ 0 w 7"/>
                  <a:gd name="T5" fmla="*/ 5 h 6"/>
                  <a:gd name="T6" fmla="*/ 7 w 7"/>
                  <a:gd name="T7" fmla="*/ 6 h 6"/>
                  <a:gd name="T8" fmla="*/ 3 w 7"/>
                  <a:gd name="T9" fmla="*/ 0 h 6"/>
                </a:gdLst>
                <a:ahLst/>
                <a:cxnLst>
                  <a:cxn ang="0">
                    <a:pos x="T0" y="T1"/>
                  </a:cxn>
                  <a:cxn ang="0">
                    <a:pos x="T2" y="T3"/>
                  </a:cxn>
                  <a:cxn ang="0">
                    <a:pos x="T4" y="T5"/>
                  </a:cxn>
                  <a:cxn ang="0">
                    <a:pos x="T6" y="T7"/>
                  </a:cxn>
                  <a:cxn ang="0">
                    <a:pos x="T8" y="T9"/>
                  </a:cxn>
                </a:cxnLst>
                <a:rect l="0" t="0" r="r" b="b"/>
                <a:pathLst>
                  <a:path w="7" h="6">
                    <a:moveTo>
                      <a:pt x="3" y="0"/>
                    </a:moveTo>
                    <a:cubicBezTo>
                      <a:pt x="3" y="2"/>
                      <a:pt x="3" y="2"/>
                      <a:pt x="3" y="2"/>
                    </a:cubicBezTo>
                    <a:cubicBezTo>
                      <a:pt x="0" y="5"/>
                      <a:pt x="0" y="5"/>
                      <a:pt x="0" y="5"/>
                    </a:cubicBezTo>
                    <a:cubicBezTo>
                      <a:pt x="7" y="6"/>
                      <a:pt x="7" y="6"/>
                      <a:pt x="7" y="6"/>
                    </a:cubicBezTo>
                    <a:cubicBezTo>
                      <a:pt x="7" y="4"/>
                      <a:pt x="7" y="2"/>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6" name="Freeform 322"/>
              <p:cNvSpPr>
                <a:spLocks/>
              </p:cNvSpPr>
              <p:nvPr/>
            </p:nvSpPr>
            <p:spPr bwMode="auto">
              <a:xfrm>
                <a:off x="1820" y="660"/>
                <a:ext cx="28" cy="17"/>
              </a:xfrm>
              <a:custGeom>
                <a:avLst/>
                <a:gdLst>
                  <a:gd name="T0" fmla="*/ 4 w 12"/>
                  <a:gd name="T1" fmla="*/ 7 h 7"/>
                  <a:gd name="T2" fmla="*/ 12 w 12"/>
                  <a:gd name="T3" fmla="*/ 5 h 7"/>
                  <a:gd name="T4" fmla="*/ 0 w 12"/>
                  <a:gd name="T5" fmla="*/ 0 h 7"/>
                  <a:gd name="T6" fmla="*/ 0 w 12"/>
                  <a:gd name="T7" fmla="*/ 2 h 7"/>
                  <a:gd name="T8" fmla="*/ 4 w 12"/>
                  <a:gd name="T9" fmla="*/ 2 h 7"/>
                  <a:gd name="T10" fmla="*/ 4 w 12"/>
                  <a:gd name="T11" fmla="*/ 7 h 7"/>
                </a:gdLst>
                <a:ahLst/>
                <a:cxnLst>
                  <a:cxn ang="0">
                    <a:pos x="T0" y="T1"/>
                  </a:cxn>
                  <a:cxn ang="0">
                    <a:pos x="T2" y="T3"/>
                  </a:cxn>
                  <a:cxn ang="0">
                    <a:pos x="T4" y="T5"/>
                  </a:cxn>
                  <a:cxn ang="0">
                    <a:pos x="T6" y="T7"/>
                  </a:cxn>
                  <a:cxn ang="0">
                    <a:pos x="T8" y="T9"/>
                  </a:cxn>
                  <a:cxn ang="0">
                    <a:pos x="T10" y="T11"/>
                  </a:cxn>
                </a:cxnLst>
                <a:rect l="0" t="0" r="r" b="b"/>
                <a:pathLst>
                  <a:path w="12" h="7">
                    <a:moveTo>
                      <a:pt x="4" y="7"/>
                    </a:moveTo>
                    <a:cubicBezTo>
                      <a:pt x="6" y="7"/>
                      <a:pt x="7" y="5"/>
                      <a:pt x="12" y="5"/>
                    </a:cubicBezTo>
                    <a:cubicBezTo>
                      <a:pt x="11" y="1"/>
                      <a:pt x="5" y="1"/>
                      <a:pt x="0" y="0"/>
                    </a:cubicBezTo>
                    <a:cubicBezTo>
                      <a:pt x="0" y="2"/>
                      <a:pt x="0" y="2"/>
                      <a:pt x="0" y="2"/>
                    </a:cubicBezTo>
                    <a:cubicBezTo>
                      <a:pt x="4" y="2"/>
                      <a:pt x="4" y="2"/>
                      <a:pt x="4" y="2"/>
                    </a:cubicBezTo>
                    <a:cubicBezTo>
                      <a:pt x="3" y="4"/>
                      <a:pt x="3" y="7"/>
                      <a:pt x="4"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7" name="Freeform 323"/>
              <p:cNvSpPr>
                <a:spLocks/>
              </p:cNvSpPr>
              <p:nvPr/>
            </p:nvSpPr>
            <p:spPr bwMode="auto">
              <a:xfrm>
                <a:off x="2221" y="580"/>
                <a:ext cx="3"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8" name="Freeform 324"/>
              <p:cNvSpPr>
                <a:spLocks/>
              </p:cNvSpPr>
              <p:nvPr/>
            </p:nvSpPr>
            <p:spPr bwMode="auto">
              <a:xfrm>
                <a:off x="1626" y="577"/>
                <a:ext cx="841" cy="381"/>
              </a:xfrm>
              <a:custGeom>
                <a:avLst/>
                <a:gdLst>
                  <a:gd name="T0" fmla="*/ 283 w 356"/>
                  <a:gd name="T1" fmla="*/ 84 h 161"/>
                  <a:gd name="T2" fmla="*/ 281 w 356"/>
                  <a:gd name="T3" fmla="*/ 82 h 161"/>
                  <a:gd name="T4" fmla="*/ 279 w 356"/>
                  <a:gd name="T5" fmla="*/ 74 h 161"/>
                  <a:gd name="T6" fmla="*/ 289 w 356"/>
                  <a:gd name="T7" fmla="*/ 76 h 161"/>
                  <a:gd name="T8" fmla="*/ 299 w 356"/>
                  <a:gd name="T9" fmla="*/ 78 h 161"/>
                  <a:gd name="T10" fmla="*/ 302 w 356"/>
                  <a:gd name="T11" fmla="*/ 74 h 161"/>
                  <a:gd name="T12" fmla="*/ 298 w 356"/>
                  <a:gd name="T13" fmla="*/ 69 h 161"/>
                  <a:gd name="T14" fmla="*/ 304 w 356"/>
                  <a:gd name="T15" fmla="*/ 62 h 161"/>
                  <a:gd name="T16" fmla="*/ 317 w 356"/>
                  <a:gd name="T17" fmla="*/ 54 h 161"/>
                  <a:gd name="T18" fmla="*/ 316 w 356"/>
                  <a:gd name="T19" fmla="*/ 45 h 161"/>
                  <a:gd name="T20" fmla="*/ 311 w 356"/>
                  <a:gd name="T21" fmla="*/ 37 h 161"/>
                  <a:gd name="T22" fmla="*/ 329 w 356"/>
                  <a:gd name="T23" fmla="*/ 30 h 161"/>
                  <a:gd name="T24" fmla="*/ 316 w 356"/>
                  <a:gd name="T25" fmla="*/ 30 h 161"/>
                  <a:gd name="T26" fmla="*/ 323 w 356"/>
                  <a:gd name="T27" fmla="*/ 22 h 161"/>
                  <a:gd name="T28" fmla="*/ 356 w 356"/>
                  <a:gd name="T29" fmla="*/ 12 h 161"/>
                  <a:gd name="T30" fmla="*/ 309 w 356"/>
                  <a:gd name="T31" fmla="*/ 15 h 161"/>
                  <a:gd name="T32" fmla="*/ 294 w 356"/>
                  <a:gd name="T33" fmla="*/ 3 h 161"/>
                  <a:gd name="T34" fmla="*/ 253 w 356"/>
                  <a:gd name="T35" fmla="*/ 1 h 161"/>
                  <a:gd name="T36" fmla="*/ 236 w 356"/>
                  <a:gd name="T37" fmla="*/ 2 h 161"/>
                  <a:gd name="T38" fmla="*/ 219 w 356"/>
                  <a:gd name="T39" fmla="*/ 13 h 161"/>
                  <a:gd name="T40" fmla="*/ 209 w 356"/>
                  <a:gd name="T41" fmla="*/ 7 h 161"/>
                  <a:gd name="T42" fmla="*/ 192 w 356"/>
                  <a:gd name="T43" fmla="*/ 11 h 161"/>
                  <a:gd name="T44" fmla="*/ 161 w 356"/>
                  <a:gd name="T45" fmla="*/ 6 h 161"/>
                  <a:gd name="T46" fmla="*/ 154 w 356"/>
                  <a:gd name="T47" fmla="*/ 7 h 161"/>
                  <a:gd name="T48" fmla="*/ 123 w 356"/>
                  <a:gd name="T49" fmla="*/ 3 h 161"/>
                  <a:gd name="T50" fmla="*/ 97 w 356"/>
                  <a:gd name="T51" fmla="*/ 8 h 161"/>
                  <a:gd name="T52" fmla="*/ 84 w 356"/>
                  <a:gd name="T53" fmla="*/ 5 h 161"/>
                  <a:gd name="T54" fmla="*/ 57 w 356"/>
                  <a:gd name="T55" fmla="*/ 9 h 161"/>
                  <a:gd name="T56" fmla="*/ 74 w 356"/>
                  <a:gd name="T57" fmla="*/ 18 h 161"/>
                  <a:gd name="T58" fmla="*/ 58 w 356"/>
                  <a:gd name="T59" fmla="*/ 19 h 161"/>
                  <a:gd name="T60" fmla="*/ 52 w 356"/>
                  <a:gd name="T61" fmla="*/ 22 h 161"/>
                  <a:gd name="T62" fmla="*/ 41 w 356"/>
                  <a:gd name="T63" fmla="*/ 28 h 161"/>
                  <a:gd name="T64" fmla="*/ 31 w 356"/>
                  <a:gd name="T65" fmla="*/ 31 h 161"/>
                  <a:gd name="T66" fmla="*/ 20 w 356"/>
                  <a:gd name="T67" fmla="*/ 35 h 161"/>
                  <a:gd name="T68" fmla="*/ 31 w 356"/>
                  <a:gd name="T69" fmla="*/ 42 h 161"/>
                  <a:gd name="T70" fmla="*/ 51 w 356"/>
                  <a:gd name="T71" fmla="*/ 37 h 161"/>
                  <a:gd name="T72" fmla="*/ 65 w 356"/>
                  <a:gd name="T73" fmla="*/ 36 h 161"/>
                  <a:gd name="T74" fmla="*/ 74 w 356"/>
                  <a:gd name="T75" fmla="*/ 26 h 161"/>
                  <a:gd name="T76" fmla="*/ 113 w 356"/>
                  <a:gd name="T77" fmla="*/ 19 h 161"/>
                  <a:gd name="T78" fmla="*/ 121 w 356"/>
                  <a:gd name="T79" fmla="*/ 18 h 161"/>
                  <a:gd name="T80" fmla="*/ 105 w 356"/>
                  <a:gd name="T81" fmla="*/ 26 h 161"/>
                  <a:gd name="T82" fmla="*/ 93 w 356"/>
                  <a:gd name="T83" fmla="*/ 33 h 161"/>
                  <a:gd name="T84" fmla="*/ 91 w 356"/>
                  <a:gd name="T85" fmla="*/ 42 h 161"/>
                  <a:gd name="T86" fmla="*/ 115 w 356"/>
                  <a:gd name="T87" fmla="*/ 42 h 161"/>
                  <a:gd name="T88" fmla="*/ 141 w 356"/>
                  <a:gd name="T89" fmla="*/ 59 h 161"/>
                  <a:gd name="T90" fmla="*/ 154 w 356"/>
                  <a:gd name="T91" fmla="*/ 77 h 161"/>
                  <a:gd name="T92" fmla="*/ 137 w 356"/>
                  <a:gd name="T93" fmla="*/ 79 h 161"/>
                  <a:gd name="T94" fmla="*/ 140 w 356"/>
                  <a:gd name="T95" fmla="*/ 95 h 161"/>
                  <a:gd name="T96" fmla="*/ 131 w 356"/>
                  <a:gd name="T97" fmla="*/ 109 h 161"/>
                  <a:gd name="T98" fmla="*/ 134 w 356"/>
                  <a:gd name="T99" fmla="*/ 120 h 161"/>
                  <a:gd name="T100" fmla="*/ 140 w 356"/>
                  <a:gd name="T101" fmla="*/ 140 h 161"/>
                  <a:gd name="T102" fmla="*/ 164 w 356"/>
                  <a:gd name="T103" fmla="*/ 161 h 161"/>
                  <a:gd name="T104" fmla="*/ 187 w 356"/>
                  <a:gd name="T105" fmla="*/ 133 h 161"/>
                  <a:gd name="T106" fmla="*/ 197 w 356"/>
                  <a:gd name="T107" fmla="*/ 118 h 161"/>
                  <a:gd name="T108" fmla="*/ 240 w 356"/>
                  <a:gd name="T109" fmla="*/ 100 h 161"/>
                  <a:gd name="T110" fmla="*/ 271 w 356"/>
                  <a:gd name="T111" fmla="*/ 9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6" h="161">
                    <a:moveTo>
                      <a:pt x="297" y="84"/>
                    </a:moveTo>
                    <a:cubicBezTo>
                      <a:pt x="295" y="84"/>
                      <a:pt x="291" y="85"/>
                      <a:pt x="290" y="82"/>
                    </a:cubicBezTo>
                    <a:cubicBezTo>
                      <a:pt x="286" y="83"/>
                      <a:pt x="287" y="84"/>
                      <a:pt x="283" y="84"/>
                    </a:cubicBezTo>
                    <a:cubicBezTo>
                      <a:pt x="278" y="84"/>
                      <a:pt x="274" y="83"/>
                      <a:pt x="269" y="84"/>
                    </a:cubicBezTo>
                    <a:cubicBezTo>
                      <a:pt x="270" y="84"/>
                      <a:pt x="266" y="78"/>
                      <a:pt x="268" y="78"/>
                    </a:cubicBezTo>
                    <a:cubicBezTo>
                      <a:pt x="268" y="78"/>
                      <a:pt x="281" y="86"/>
                      <a:pt x="281" y="82"/>
                    </a:cubicBezTo>
                    <a:cubicBezTo>
                      <a:pt x="281" y="81"/>
                      <a:pt x="281" y="81"/>
                      <a:pt x="281" y="80"/>
                    </a:cubicBezTo>
                    <a:cubicBezTo>
                      <a:pt x="283" y="80"/>
                      <a:pt x="283" y="80"/>
                      <a:pt x="283" y="80"/>
                    </a:cubicBezTo>
                    <a:cubicBezTo>
                      <a:pt x="283" y="77"/>
                      <a:pt x="281" y="74"/>
                      <a:pt x="279" y="74"/>
                    </a:cubicBezTo>
                    <a:cubicBezTo>
                      <a:pt x="275" y="73"/>
                      <a:pt x="270" y="75"/>
                      <a:pt x="270" y="71"/>
                    </a:cubicBezTo>
                    <a:cubicBezTo>
                      <a:pt x="273" y="72"/>
                      <a:pt x="273" y="72"/>
                      <a:pt x="276" y="72"/>
                    </a:cubicBezTo>
                    <a:cubicBezTo>
                      <a:pt x="281" y="72"/>
                      <a:pt x="283" y="74"/>
                      <a:pt x="289" y="76"/>
                    </a:cubicBezTo>
                    <a:cubicBezTo>
                      <a:pt x="289" y="77"/>
                      <a:pt x="289" y="81"/>
                      <a:pt x="291" y="83"/>
                    </a:cubicBezTo>
                    <a:cubicBezTo>
                      <a:pt x="291" y="80"/>
                      <a:pt x="294" y="80"/>
                      <a:pt x="295" y="78"/>
                    </a:cubicBezTo>
                    <a:cubicBezTo>
                      <a:pt x="299" y="78"/>
                      <a:pt x="299" y="78"/>
                      <a:pt x="299" y="78"/>
                    </a:cubicBezTo>
                    <a:cubicBezTo>
                      <a:pt x="298" y="80"/>
                      <a:pt x="298" y="83"/>
                      <a:pt x="299" y="83"/>
                    </a:cubicBezTo>
                    <a:cubicBezTo>
                      <a:pt x="299" y="82"/>
                      <a:pt x="300" y="78"/>
                      <a:pt x="302" y="77"/>
                    </a:cubicBezTo>
                    <a:cubicBezTo>
                      <a:pt x="302" y="74"/>
                      <a:pt x="302" y="74"/>
                      <a:pt x="302" y="74"/>
                    </a:cubicBezTo>
                    <a:cubicBezTo>
                      <a:pt x="295" y="74"/>
                      <a:pt x="294" y="69"/>
                      <a:pt x="291" y="65"/>
                    </a:cubicBezTo>
                    <a:cubicBezTo>
                      <a:pt x="292" y="65"/>
                      <a:pt x="293" y="65"/>
                      <a:pt x="295" y="65"/>
                    </a:cubicBezTo>
                    <a:cubicBezTo>
                      <a:pt x="295" y="65"/>
                      <a:pt x="295" y="69"/>
                      <a:pt x="298" y="69"/>
                    </a:cubicBezTo>
                    <a:cubicBezTo>
                      <a:pt x="300" y="69"/>
                      <a:pt x="302" y="65"/>
                      <a:pt x="302" y="64"/>
                    </a:cubicBezTo>
                    <a:cubicBezTo>
                      <a:pt x="302" y="62"/>
                      <a:pt x="300" y="60"/>
                      <a:pt x="300" y="59"/>
                    </a:cubicBezTo>
                    <a:cubicBezTo>
                      <a:pt x="301" y="60"/>
                      <a:pt x="303" y="62"/>
                      <a:pt x="304" y="62"/>
                    </a:cubicBezTo>
                    <a:cubicBezTo>
                      <a:pt x="307" y="62"/>
                      <a:pt x="310" y="60"/>
                      <a:pt x="310" y="59"/>
                    </a:cubicBezTo>
                    <a:cubicBezTo>
                      <a:pt x="310" y="57"/>
                      <a:pt x="309" y="56"/>
                      <a:pt x="310" y="55"/>
                    </a:cubicBezTo>
                    <a:cubicBezTo>
                      <a:pt x="312" y="55"/>
                      <a:pt x="315" y="55"/>
                      <a:pt x="317" y="54"/>
                    </a:cubicBezTo>
                    <a:cubicBezTo>
                      <a:pt x="315" y="54"/>
                      <a:pt x="311" y="53"/>
                      <a:pt x="311" y="48"/>
                    </a:cubicBezTo>
                    <a:cubicBezTo>
                      <a:pt x="316" y="48"/>
                      <a:pt x="316" y="48"/>
                      <a:pt x="316" y="48"/>
                    </a:cubicBezTo>
                    <a:cubicBezTo>
                      <a:pt x="316" y="48"/>
                      <a:pt x="316" y="46"/>
                      <a:pt x="316" y="45"/>
                    </a:cubicBezTo>
                    <a:cubicBezTo>
                      <a:pt x="316" y="42"/>
                      <a:pt x="312" y="42"/>
                      <a:pt x="310" y="40"/>
                    </a:cubicBezTo>
                    <a:cubicBezTo>
                      <a:pt x="311" y="40"/>
                      <a:pt x="311" y="40"/>
                      <a:pt x="312" y="40"/>
                    </a:cubicBezTo>
                    <a:cubicBezTo>
                      <a:pt x="312" y="39"/>
                      <a:pt x="311" y="38"/>
                      <a:pt x="311" y="37"/>
                    </a:cubicBezTo>
                    <a:cubicBezTo>
                      <a:pt x="319" y="37"/>
                      <a:pt x="319" y="37"/>
                      <a:pt x="319" y="37"/>
                    </a:cubicBezTo>
                    <a:cubicBezTo>
                      <a:pt x="319" y="41"/>
                      <a:pt x="319" y="43"/>
                      <a:pt x="321" y="46"/>
                    </a:cubicBezTo>
                    <a:cubicBezTo>
                      <a:pt x="323" y="40"/>
                      <a:pt x="328" y="37"/>
                      <a:pt x="329" y="30"/>
                    </a:cubicBezTo>
                    <a:cubicBezTo>
                      <a:pt x="328" y="31"/>
                      <a:pt x="323" y="36"/>
                      <a:pt x="321" y="36"/>
                    </a:cubicBezTo>
                    <a:cubicBezTo>
                      <a:pt x="320" y="34"/>
                      <a:pt x="321" y="32"/>
                      <a:pt x="321" y="30"/>
                    </a:cubicBezTo>
                    <a:cubicBezTo>
                      <a:pt x="316" y="30"/>
                      <a:pt x="316" y="30"/>
                      <a:pt x="316" y="30"/>
                    </a:cubicBezTo>
                    <a:cubicBezTo>
                      <a:pt x="315" y="30"/>
                      <a:pt x="313" y="31"/>
                      <a:pt x="312" y="32"/>
                    </a:cubicBezTo>
                    <a:cubicBezTo>
                      <a:pt x="311" y="30"/>
                      <a:pt x="311" y="30"/>
                      <a:pt x="311" y="30"/>
                    </a:cubicBezTo>
                    <a:cubicBezTo>
                      <a:pt x="314" y="27"/>
                      <a:pt x="323" y="29"/>
                      <a:pt x="323" y="22"/>
                    </a:cubicBezTo>
                    <a:cubicBezTo>
                      <a:pt x="323" y="22"/>
                      <a:pt x="324" y="22"/>
                      <a:pt x="325" y="21"/>
                    </a:cubicBezTo>
                    <a:cubicBezTo>
                      <a:pt x="323" y="20"/>
                      <a:pt x="328" y="18"/>
                      <a:pt x="336" y="18"/>
                    </a:cubicBezTo>
                    <a:cubicBezTo>
                      <a:pt x="329" y="18"/>
                      <a:pt x="346" y="17"/>
                      <a:pt x="356" y="12"/>
                    </a:cubicBezTo>
                    <a:cubicBezTo>
                      <a:pt x="354" y="11"/>
                      <a:pt x="352" y="10"/>
                      <a:pt x="348" y="9"/>
                    </a:cubicBezTo>
                    <a:cubicBezTo>
                      <a:pt x="348" y="9"/>
                      <a:pt x="339" y="9"/>
                      <a:pt x="333" y="9"/>
                    </a:cubicBezTo>
                    <a:cubicBezTo>
                      <a:pt x="326" y="13"/>
                      <a:pt x="317" y="12"/>
                      <a:pt x="309" y="15"/>
                    </a:cubicBezTo>
                    <a:cubicBezTo>
                      <a:pt x="311" y="14"/>
                      <a:pt x="314" y="4"/>
                      <a:pt x="314" y="4"/>
                    </a:cubicBezTo>
                    <a:cubicBezTo>
                      <a:pt x="311" y="6"/>
                      <a:pt x="306" y="4"/>
                      <a:pt x="300" y="4"/>
                    </a:cubicBezTo>
                    <a:cubicBezTo>
                      <a:pt x="299" y="4"/>
                      <a:pt x="297" y="3"/>
                      <a:pt x="294" y="3"/>
                    </a:cubicBezTo>
                    <a:cubicBezTo>
                      <a:pt x="295" y="3"/>
                      <a:pt x="296" y="3"/>
                      <a:pt x="297" y="2"/>
                    </a:cubicBezTo>
                    <a:cubicBezTo>
                      <a:pt x="292" y="0"/>
                      <a:pt x="293" y="2"/>
                      <a:pt x="286" y="2"/>
                    </a:cubicBezTo>
                    <a:cubicBezTo>
                      <a:pt x="280" y="2"/>
                      <a:pt x="263" y="1"/>
                      <a:pt x="253" y="1"/>
                    </a:cubicBezTo>
                    <a:cubicBezTo>
                      <a:pt x="253" y="2"/>
                      <a:pt x="254" y="3"/>
                      <a:pt x="254" y="3"/>
                    </a:cubicBezTo>
                    <a:cubicBezTo>
                      <a:pt x="248" y="3"/>
                      <a:pt x="242" y="5"/>
                      <a:pt x="234" y="5"/>
                    </a:cubicBezTo>
                    <a:cubicBezTo>
                      <a:pt x="234" y="5"/>
                      <a:pt x="236" y="3"/>
                      <a:pt x="236" y="2"/>
                    </a:cubicBezTo>
                    <a:cubicBezTo>
                      <a:pt x="221" y="2"/>
                      <a:pt x="221" y="2"/>
                      <a:pt x="221" y="2"/>
                    </a:cubicBezTo>
                    <a:cubicBezTo>
                      <a:pt x="222" y="2"/>
                      <a:pt x="225" y="7"/>
                      <a:pt x="226" y="7"/>
                    </a:cubicBezTo>
                    <a:cubicBezTo>
                      <a:pt x="225" y="11"/>
                      <a:pt x="222" y="11"/>
                      <a:pt x="219" y="13"/>
                    </a:cubicBezTo>
                    <a:cubicBezTo>
                      <a:pt x="217" y="9"/>
                      <a:pt x="217" y="9"/>
                      <a:pt x="217" y="9"/>
                    </a:cubicBezTo>
                    <a:cubicBezTo>
                      <a:pt x="213" y="10"/>
                      <a:pt x="211" y="9"/>
                      <a:pt x="208" y="9"/>
                    </a:cubicBezTo>
                    <a:cubicBezTo>
                      <a:pt x="208" y="8"/>
                      <a:pt x="209" y="7"/>
                      <a:pt x="209" y="7"/>
                    </a:cubicBezTo>
                    <a:cubicBezTo>
                      <a:pt x="206" y="7"/>
                      <a:pt x="205" y="7"/>
                      <a:pt x="202" y="7"/>
                    </a:cubicBezTo>
                    <a:cubicBezTo>
                      <a:pt x="199" y="7"/>
                      <a:pt x="197" y="7"/>
                      <a:pt x="197" y="11"/>
                    </a:cubicBezTo>
                    <a:cubicBezTo>
                      <a:pt x="196" y="11"/>
                      <a:pt x="194" y="11"/>
                      <a:pt x="192" y="11"/>
                    </a:cubicBezTo>
                    <a:cubicBezTo>
                      <a:pt x="190" y="11"/>
                      <a:pt x="189" y="9"/>
                      <a:pt x="189" y="8"/>
                    </a:cubicBezTo>
                    <a:cubicBezTo>
                      <a:pt x="188" y="9"/>
                      <a:pt x="183" y="11"/>
                      <a:pt x="183" y="9"/>
                    </a:cubicBezTo>
                    <a:cubicBezTo>
                      <a:pt x="183" y="7"/>
                      <a:pt x="163" y="9"/>
                      <a:pt x="161" y="6"/>
                    </a:cubicBezTo>
                    <a:cubicBezTo>
                      <a:pt x="164" y="11"/>
                      <a:pt x="164" y="11"/>
                      <a:pt x="164" y="11"/>
                    </a:cubicBezTo>
                    <a:cubicBezTo>
                      <a:pt x="152" y="11"/>
                      <a:pt x="152" y="11"/>
                      <a:pt x="152" y="11"/>
                    </a:cubicBezTo>
                    <a:cubicBezTo>
                      <a:pt x="148" y="12"/>
                      <a:pt x="151" y="13"/>
                      <a:pt x="154" y="7"/>
                    </a:cubicBezTo>
                    <a:cubicBezTo>
                      <a:pt x="148" y="6"/>
                      <a:pt x="145" y="5"/>
                      <a:pt x="140" y="5"/>
                    </a:cubicBezTo>
                    <a:cubicBezTo>
                      <a:pt x="136" y="5"/>
                      <a:pt x="136" y="5"/>
                      <a:pt x="134" y="5"/>
                    </a:cubicBezTo>
                    <a:cubicBezTo>
                      <a:pt x="131" y="5"/>
                      <a:pt x="126" y="3"/>
                      <a:pt x="123" y="3"/>
                    </a:cubicBezTo>
                    <a:cubicBezTo>
                      <a:pt x="115" y="3"/>
                      <a:pt x="112" y="7"/>
                      <a:pt x="106" y="7"/>
                    </a:cubicBezTo>
                    <a:cubicBezTo>
                      <a:pt x="104" y="7"/>
                      <a:pt x="103" y="4"/>
                      <a:pt x="102" y="4"/>
                    </a:cubicBezTo>
                    <a:cubicBezTo>
                      <a:pt x="99" y="4"/>
                      <a:pt x="97" y="7"/>
                      <a:pt x="97" y="8"/>
                    </a:cubicBezTo>
                    <a:cubicBezTo>
                      <a:pt x="95" y="7"/>
                      <a:pt x="94" y="7"/>
                      <a:pt x="93" y="7"/>
                    </a:cubicBezTo>
                    <a:cubicBezTo>
                      <a:pt x="92" y="7"/>
                      <a:pt x="92" y="7"/>
                      <a:pt x="92" y="7"/>
                    </a:cubicBezTo>
                    <a:cubicBezTo>
                      <a:pt x="88" y="7"/>
                      <a:pt x="88" y="5"/>
                      <a:pt x="84" y="5"/>
                    </a:cubicBezTo>
                    <a:cubicBezTo>
                      <a:pt x="80" y="5"/>
                      <a:pt x="77" y="7"/>
                      <a:pt x="72" y="7"/>
                    </a:cubicBezTo>
                    <a:cubicBezTo>
                      <a:pt x="66" y="9"/>
                      <a:pt x="66" y="9"/>
                      <a:pt x="66" y="9"/>
                    </a:cubicBezTo>
                    <a:cubicBezTo>
                      <a:pt x="57" y="9"/>
                      <a:pt x="57" y="9"/>
                      <a:pt x="57" y="9"/>
                    </a:cubicBezTo>
                    <a:cubicBezTo>
                      <a:pt x="55" y="9"/>
                      <a:pt x="26" y="13"/>
                      <a:pt x="27" y="13"/>
                    </a:cubicBezTo>
                    <a:cubicBezTo>
                      <a:pt x="36" y="23"/>
                      <a:pt x="57" y="18"/>
                      <a:pt x="60" y="18"/>
                    </a:cubicBezTo>
                    <a:cubicBezTo>
                      <a:pt x="63" y="18"/>
                      <a:pt x="72" y="18"/>
                      <a:pt x="74" y="18"/>
                    </a:cubicBezTo>
                    <a:cubicBezTo>
                      <a:pt x="75" y="18"/>
                      <a:pt x="80" y="14"/>
                      <a:pt x="81" y="14"/>
                    </a:cubicBezTo>
                    <a:cubicBezTo>
                      <a:pt x="79" y="16"/>
                      <a:pt x="79" y="16"/>
                      <a:pt x="78" y="19"/>
                    </a:cubicBezTo>
                    <a:cubicBezTo>
                      <a:pt x="58" y="19"/>
                      <a:pt x="58" y="19"/>
                      <a:pt x="58" y="19"/>
                    </a:cubicBezTo>
                    <a:cubicBezTo>
                      <a:pt x="58" y="21"/>
                      <a:pt x="59" y="23"/>
                      <a:pt x="59" y="24"/>
                    </a:cubicBezTo>
                    <a:cubicBezTo>
                      <a:pt x="54" y="24"/>
                      <a:pt x="54" y="24"/>
                      <a:pt x="54" y="24"/>
                    </a:cubicBezTo>
                    <a:cubicBezTo>
                      <a:pt x="53" y="24"/>
                      <a:pt x="52" y="23"/>
                      <a:pt x="52" y="22"/>
                    </a:cubicBezTo>
                    <a:cubicBezTo>
                      <a:pt x="43" y="22"/>
                      <a:pt x="40" y="22"/>
                      <a:pt x="36" y="23"/>
                    </a:cubicBezTo>
                    <a:cubicBezTo>
                      <a:pt x="39" y="28"/>
                      <a:pt x="45" y="25"/>
                      <a:pt x="51" y="26"/>
                    </a:cubicBezTo>
                    <a:cubicBezTo>
                      <a:pt x="49" y="28"/>
                      <a:pt x="46" y="28"/>
                      <a:pt x="41" y="28"/>
                    </a:cubicBezTo>
                    <a:cubicBezTo>
                      <a:pt x="38" y="28"/>
                      <a:pt x="33" y="26"/>
                      <a:pt x="30" y="26"/>
                    </a:cubicBezTo>
                    <a:cubicBezTo>
                      <a:pt x="29" y="26"/>
                      <a:pt x="24" y="26"/>
                      <a:pt x="24" y="30"/>
                    </a:cubicBezTo>
                    <a:cubicBezTo>
                      <a:pt x="24" y="32"/>
                      <a:pt x="28" y="31"/>
                      <a:pt x="31" y="31"/>
                    </a:cubicBezTo>
                    <a:cubicBezTo>
                      <a:pt x="31" y="37"/>
                      <a:pt x="31" y="37"/>
                      <a:pt x="31" y="37"/>
                    </a:cubicBezTo>
                    <a:cubicBezTo>
                      <a:pt x="28" y="37"/>
                      <a:pt x="26" y="33"/>
                      <a:pt x="23" y="33"/>
                    </a:cubicBezTo>
                    <a:cubicBezTo>
                      <a:pt x="21" y="33"/>
                      <a:pt x="21" y="35"/>
                      <a:pt x="20" y="35"/>
                    </a:cubicBezTo>
                    <a:cubicBezTo>
                      <a:pt x="18" y="35"/>
                      <a:pt x="17" y="35"/>
                      <a:pt x="17" y="35"/>
                    </a:cubicBezTo>
                    <a:cubicBezTo>
                      <a:pt x="13" y="35"/>
                      <a:pt x="0" y="37"/>
                      <a:pt x="0" y="42"/>
                    </a:cubicBezTo>
                    <a:cubicBezTo>
                      <a:pt x="13" y="39"/>
                      <a:pt x="18" y="42"/>
                      <a:pt x="31" y="42"/>
                    </a:cubicBezTo>
                    <a:cubicBezTo>
                      <a:pt x="36" y="42"/>
                      <a:pt x="38" y="47"/>
                      <a:pt x="42" y="47"/>
                    </a:cubicBezTo>
                    <a:cubicBezTo>
                      <a:pt x="42" y="47"/>
                      <a:pt x="50" y="42"/>
                      <a:pt x="51" y="40"/>
                    </a:cubicBezTo>
                    <a:cubicBezTo>
                      <a:pt x="51" y="37"/>
                      <a:pt x="51" y="37"/>
                      <a:pt x="51" y="37"/>
                    </a:cubicBezTo>
                    <a:cubicBezTo>
                      <a:pt x="49" y="38"/>
                      <a:pt x="48" y="38"/>
                      <a:pt x="45" y="37"/>
                    </a:cubicBezTo>
                    <a:cubicBezTo>
                      <a:pt x="48" y="36"/>
                      <a:pt x="50" y="36"/>
                      <a:pt x="56" y="36"/>
                    </a:cubicBezTo>
                    <a:cubicBezTo>
                      <a:pt x="61" y="36"/>
                      <a:pt x="62" y="36"/>
                      <a:pt x="65" y="36"/>
                    </a:cubicBezTo>
                    <a:cubicBezTo>
                      <a:pt x="66" y="36"/>
                      <a:pt x="70" y="31"/>
                      <a:pt x="73" y="31"/>
                    </a:cubicBezTo>
                    <a:cubicBezTo>
                      <a:pt x="70" y="28"/>
                      <a:pt x="69" y="27"/>
                      <a:pt x="66" y="25"/>
                    </a:cubicBezTo>
                    <a:cubicBezTo>
                      <a:pt x="70" y="25"/>
                      <a:pt x="71" y="26"/>
                      <a:pt x="74" y="26"/>
                    </a:cubicBezTo>
                    <a:cubicBezTo>
                      <a:pt x="74" y="27"/>
                      <a:pt x="74" y="28"/>
                      <a:pt x="74" y="29"/>
                    </a:cubicBezTo>
                    <a:cubicBezTo>
                      <a:pt x="77" y="29"/>
                      <a:pt x="77" y="29"/>
                      <a:pt x="77" y="29"/>
                    </a:cubicBezTo>
                    <a:cubicBezTo>
                      <a:pt x="81" y="19"/>
                      <a:pt x="106" y="19"/>
                      <a:pt x="113" y="19"/>
                    </a:cubicBezTo>
                    <a:cubicBezTo>
                      <a:pt x="114" y="19"/>
                      <a:pt x="115" y="17"/>
                      <a:pt x="115" y="16"/>
                    </a:cubicBezTo>
                    <a:cubicBezTo>
                      <a:pt x="115" y="16"/>
                      <a:pt x="121" y="17"/>
                      <a:pt x="122" y="18"/>
                    </a:cubicBezTo>
                    <a:cubicBezTo>
                      <a:pt x="122" y="18"/>
                      <a:pt x="121" y="18"/>
                      <a:pt x="121" y="18"/>
                    </a:cubicBezTo>
                    <a:cubicBezTo>
                      <a:pt x="123" y="20"/>
                      <a:pt x="128" y="19"/>
                      <a:pt x="132" y="20"/>
                    </a:cubicBezTo>
                    <a:cubicBezTo>
                      <a:pt x="127" y="20"/>
                      <a:pt x="119" y="24"/>
                      <a:pt x="117" y="26"/>
                    </a:cubicBezTo>
                    <a:cubicBezTo>
                      <a:pt x="105" y="26"/>
                      <a:pt x="105" y="26"/>
                      <a:pt x="105" y="26"/>
                    </a:cubicBezTo>
                    <a:cubicBezTo>
                      <a:pt x="103" y="28"/>
                      <a:pt x="96" y="26"/>
                      <a:pt x="90" y="29"/>
                    </a:cubicBezTo>
                    <a:cubicBezTo>
                      <a:pt x="85" y="29"/>
                      <a:pt x="85" y="29"/>
                      <a:pt x="85" y="29"/>
                    </a:cubicBezTo>
                    <a:cubicBezTo>
                      <a:pt x="85" y="32"/>
                      <a:pt x="90" y="33"/>
                      <a:pt x="93" y="33"/>
                    </a:cubicBezTo>
                    <a:cubicBezTo>
                      <a:pt x="95" y="37"/>
                      <a:pt x="104" y="34"/>
                      <a:pt x="111" y="36"/>
                    </a:cubicBezTo>
                    <a:cubicBezTo>
                      <a:pt x="105" y="39"/>
                      <a:pt x="101" y="38"/>
                      <a:pt x="95" y="40"/>
                    </a:cubicBezTo>
                    <a:cubicBezTo>
                      <a:pt x="97" y="40"/>
                      <a:pt x="94" y="42"/>
                      <a:pt x="91" y="42"/>
                    </a:cubicBezTo>
                    <a:cubicBezTo>
                      <a:pt x="91" y="44"/>
                      <a:pt x="94" y="47"/>
                      <a:pt x="96" y="47"/>
                    </a:cubicBezTo>
                    <a:cubicBezTo>
                      <a:pt x="100" y="47"/>
                      <a:pt x="103" y="46"/>
                      <a:pt x="106" y="43"/>
                    </a:cubicBezTo>
                    <a:cubicBezTo>
                      <a:pt x="107" y="47"/>
                      <a:pt x="111" y="43"/>
                      <a:pt x="115" y="42"/>
                    </a:cubicBezTo>
                    <a:cubicBezTo>
                      <a:pt x="125" y="42"/>
                      <a:pt x="125" y="42"/>
                      <a:pt x="125" y="42"/>
                    </a:cubicBezTo>
                    <a:cubicBezTo>
                      <a:pt x="127" y="48"/>
                      <a:pt x="140" y="54"/>
                      <a:pt x="140" y="55"/>
                    </a:cubicBezTo>
                    <a:cubicBezTo>
                      <a:pt x="140" y="56"/>
                      <a:pt x="141" y="59"/>
                      <a:pt x="141" y="59"/>
                    </a:cubicBezTo>
                    <a:cubicBezTo>
                      <a:pt x="143" y="60"/>
                      <a:pt x="144" y="61"/>
                      <a:pt x="144" y="62"/>
                    </a:cubicBezTo>
                    <a:cubicBezTo>
                      <a:pt x="144" y="65"/>
                      <a:pt x="144" y="65"/>
                      <a:pt x="144" y="65"/>
                    </a:cubicBezTo>
                    <a:cubicBezTo>
                      <a:pt x="147" y="71"/>
                      <a:pt x="147" y="77"/>
                      <a:pt x="154" y="77"/>
                    </a:cubicBezTo>
                    <a:cubicBezTo>
                      <a:pt x="154" y="80"/>
                      <a:pt x="156" y="82"/>
                      <a:pt x="154" y="84"/>
                    </a:cubicBezTo>
                    <a:cubicBezTo>
                      <a:pt x="144" y="79"/>
                      <a:pt x="144" y="79"/>
                      <a:pt x="144" y="79"/>
                    </a:cubicBezTo>
                    <a:cubicBezTo>
                      <a:pt x="137" y="79"/>
                      <a:pt x="137" y="79"/>
                      <a:pt x="137" y="79"/>
                    </a:cubicBezTo>
                    <a:cubicBezTo>
                      <a:pt x="137" y="79"/>
                      <a:pt x="153" y="88"/>
                      <a:pt x="154" y="89"/>
                    </a:cubicBezTo>
                    <a:cubicBezTo>
                      <a:pt x="154" y="93"/>
                      <a:pt x="154" y="93"/>
                      <a:pt x="154" y="93"/>
                    </a:cubicBezTo>
                    <a:cubicBezTo>
                      <a:pt x="149" y="93"/>
                      <a:pt x="147" y="95"/>
                      <a:pt x="140" y="95"/>
                    </a:cubicBezTo>
                    <a:cubicBezTo>
                      <a:pt x="140" y="99"/>
                      <a:pt x="138" y="103"/>
                      <a:pt x="133" y="103"/>
                    </a:cubicBezTo>
                    <a:cubicBezTo>
                      <a:pt x="133" y="105"/>
                      <a:pt x="132" y="106"/>
                      <a:pt x="129" y="106"/>
                    </a:cubicBezTo>
                    <a:cubicBezTo>
                      <a:pt x="131" y="109"/>
                      <a:pt x="131" y="109"/>
                      <a:pt x="131" y="109"/>
                    </a:cubicBezTo>
                    <a:cubicBezTo>
                      <a:pt x="130" y="111"/>
                      <a:pt x="130" y="111"/>
                      <a:pt x="130" y="111"/>
                    </a:cubicBezTo>
                    <a:cubicBezTo>
                      <a:pt x="130" y="112"/>
                      <a:pt x="129" y="115"/>
                      <a:pt x="129" y="115"/>
                    </a:cubicBezTo>
                    <a:cubicBezTo>
                      <a:pt x="129" y="117"/>
                      <a:pt x="130" y="120"/>
                      <a:pt x="134" y="120"/>
                    </a:cubicBezTo>
                    <a:cubicBezTo>
                      <a:pt x="131" y="125"/>
                      <a:pt x="131" y="125"/>
                      <a:pt x="131" y="125"/>
                    </a:cubicBezTo>
                    <a:cubicBezTo>
                      <a:pt x="133" y="129"/>
                      <a:pt x="133" y="129"/>
                      <a:pt x="133" y="129"/>
                    </a:cubicBezTo>
                    <a:cubicBezTo>
                      <a:pt x="134" y="130"/>
                      <a:pt x="136" y="140"/>
                      <a:pt x="140" y="140"/>
                    </a:cubicBezTo>
                    <a:cubicBezTo>
                      <a:pt x="140" y="143"/>
                      <a:pt x="144" y="153"/>
                      <a:pt x="149" y="153"/>
                    </a:cubicBezTo>
                    <a:cubicBezTo>
                      <a:pt x="152" y="153"/>
                      <a:pt x="156" y="151"/>
                      <a:pt x="159" y="153"/>
                    </a:cubicBezTo>
                    <a:cubicBezTo>
                      <a:pt x="161" y="155"/>
                      <a:pt x="158" y="161"/>
                      <a:pt x="164" y="161"/>
                    </a:cubicBezTo>
                    <a:cubicBezTo>
                      <a:pt x="170" y="161"/>
                      <a:pt x="169" y="143"/>
                      <a:pt x="179" y="143"/>
                    </a:cubicBezTo>
                    <a:cubicBezTo>
                      <a:pt x="179" y="138"/>
                      <a:pt x="179" y="138"/>
                      <a:pt x="179" y="138"/>
                    </a:cubicBezTo>
                    <a:cubicBezTo>
                      <a:pt x="179" y="138"/>
                      <a:pt x="184" y="134"/>
                      <a:pt x="187" y="133"/>
                    </a:cubicBezTo>
                    <a:cubicBezTo>
                      <a:pt x="187" y="131"/>
                      <a:pt x="191" y="130"/>
                      <a:pt x="191" y="129"/>
                    </a:cubicBezTo>
                    <a:cubicBezTo>
                      <a:pt x="191" y="125"/>
                      <a:pt x="194" y="129"/>
                      <a:pt x="195" y="123"/>
                    </a:cubicBezTo>
                    <a:cubicBezTo>
                      <a:pt x="194" y="122"/>
                      <a:pt x="197" y="118"/>
                      <a:pt x="197" y="118"/>
                    </a:cubicBezTo>
                    <a:cubicBezTo>
                      <a:pt x="198" y="117"/>
                      <a:pt x="207" y="118"/>
                      <a:pt x="211" y="117"/>
                    </a:cubicBezTo>
                    <a:cubicBezTo>
                      <a:pt x="217" y="115"/>
                      <a:pt x="224" y="114"/>
                      <a:pt x="231" y="111"/>
                    </a:cubicBezTo>
                    <a:cubicBezTo>
                      <a:pt x="233" y="110"/>
                      <a:pt x="238" y="103"/>
                      <a:pt x="240" y="100"/>
                    </a:cubicBezTo>
                    <a:cubicBezTo>
                      <a:pt x="242" y="101"/>
                      <a:pt x="248" y="98"/>
                      <a:pt x="250" y="98"/>
                    </a:cubicBezTo>
                    <a:cubicBezTo>
                      <a:pt x="254" y="98"/>
                      <a:pt x="257" y="99"/>
                      <a:pt x="260" y="97"/>
                    </a:cubicBezTo>
                    <a:cubicBezTo>
                      <a:pt x="271" y="95"/>
                      <a:pt x="271" y="95"/>
                      <a:pt x="271" y="95"/>
                    </a:cubicBezTo>
                    <a:cubicBezTo>
                      <a:pt x="277" y="93"/>
                      <a:pt x="279" y="92"/>
                      <a:pt x="286" y="90"/>
                    </a:cubicBezTo>
                    <a:cubicBezTo>
                      <a:pt x="289" y="90"/>
                      <a:pt x="295" y="87"/>
                      <a:pt x="297" y="8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9" name="Freeform 325"/>
              <p:cNvSpPr>
                <a:spLocks/>
              </p:cNvSpPr>
              <p:nvPr/>
            </p:nvSpPr>
            <p:spPr bwMode="auto">
              <a:xfrm>
                <a:off x="2127" y="584"/>
                <a:ext cx="24" cy="12"/>
              </a:xfrm>
              <a:custGeom>
                <a:avLst/>
                <a:gdLst>
                  <a:gd name="T0" fmla="*/ 9 w 10"/>
                  <a:gd name="T1" fmla="*/ 5 h 5"/>
                  <a:gd name="T2" fmla="*/ 9 w 10"/>
                  <a:gd name="T3" fmla="*/ 2 h 5"/>
                  <a:gd name="T4" fmla="*/ 5 w 10"/>
                  <a:gd name="T5" fmla="*/ 0 h 5"/>
                  <a:gd name="T6" fmla="*/ 2 w 10"/>
                  <a:gd name="T7" fmla="*/ 2 h 5"/>
                  <a:gd name="T8" fmla="*/ 0 w 10"/>
                  <a:gd name="T9" fmla="*/ 2 h 5"/>
                  <a:gd name="T10" fmla="*/ 9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9" y="5"/>
                    </a:moveTo>
                    <a:cubicBezTo>
                      <a:pt x="10" y="5"/>
                      <a:pt x="9" y="3"/>
                      <a:pt x="9" y="2"/>
                    </a:cubicBezTo>
                    <a:cubicBezTo>
                      <a:pt x="8" y="1"/>
                      <a:pt x="6" y="0"/>
                      <a:pt x="5" y="0"/>
                    </a:cubicBezTo>
                    <a:cubicBezTo>
                      <a:pt x="5" y="1"/>
                      <a:pt x="3" y="2"/>
                      <a:pt x="2" y="2"/>
                    </a:cubicBezTo>
                    <a:cubicBezTo>
                      <a:pt x="0" y="2"/>
                      <a:pt x="0" y="2"/>
                      <a:pt x="0" y="2"/>
                    </a:cubicBezTo>
                    <a:cubicBezTo>
                      <a:pt x="1" y="4"/>
                      <a:pt x="7" y="5"/>
                      <a:pt x="9"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0" name="Freeform 326"/>
              <p:cNvSpPr>
                <a:spLocks/>
              </p:cNvSpPr>
              <p:nvPr/>
            </p:nvSpPr>
            <p:spPr bwMode="auto">
              <a:xfrm>
                <a:off x="4770" y="2920"/>
                <a:ext cx="64" cy="55"/>
              </a:xfrm>
              <a:custGeom>
                <a:avLst/>
                <a:gdLst>
                  <a:gd name="T0" fmla="*/ 14 w 27"/>
                  <a:gd name="T1" fmla="*/ 4 h 23"/>
                  <a:gd name="T2" fmla="*/ 7 w 27"/>
                  <a:gd name="T3" fmla="*/ 0 h 23"/>
                  <a:gd name="T4" fmla="*/ 0 w 27"/>
                  <a:gd name="T5" fmla="*/ 18 h 23"/>
                  <a:gd name="T6" fmla="*/ 3 w 27"/>
                  <a:gd name="T7" fmla="*/ 23 h 23"/>
                  <a:gd name="T8" fmla="*/ 14 w 27"/>
                  <a:gd name="T9" fmla="*/ 17 h 23"/>
                  <a:gd name="T10" fmla="*/ 15 w 27"/>
                  <a:gd name="T11" fmla="*/ 19 h 23"/>
                  <a:gd name="T12" fmla="*/ 27 w 27"/>
                  <a:gd name="T13" fmla="*/ 0 h 23"/>
                  <a:gd name="T14" fmla="*/ 22 w 27"/>
                  <a:gd name="T15" fmla="*/ 0 h 23"/>
                  <a:gd name="T16" fmla="*/ 14 w 27"/>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4" y="4"/>
                    </a:moveTo>
                    <a:cubicBezTo>
                      <a:pt x="12" y="4"/>
                      <a:pt x="11" y="0"/>
                      <a:pt x="7" y="0"/>
                    </a:cubicBezTo>
                    <a:cubicBezTo>
                      <a:pt x="3" y="0"/>
                      <a:pt x="0" y="13"/>
                      <a:pt x="0" y="18"/>
                    </a:cubicBezTo>
                    <a:cubicBezTo>
                      <a:pt x="0" y="21"/>
                      <a:pt x="2" y="22"/>
                      <a:pt x="3" y="23"/>
                    </a:cubicBezTo>
                    <a:cubicBezTo>
                      <a:pt x="10" y="23"/>
                      <a:pt x="10" y="18"/>
                      <a:pt x="14" y="17"/>
                    </a:cubicBezTo>
                    <a:cubicBezTo>
                      <a:pt x="14" y="18"/>
                      <a:pt x="14" y="19"/>
                      <a:pt x="15" y="19"/>
                    </a:cubicBezTo>
                    <a:cubicBezTo>
                      <a:pt x="15" y="12"/>
                      <a:pt x="24" y="9"/>
                      <a:pt x="27" y="0"/>
                    </a:cubicBezTo>
                    <a:cubicBezTo>
                      <a:pt x="22" y="0"/>
                      <a:pt x="22" y="0"/>
                      <a:pt x="22" y="0"/>
                    </a:cubicBezTo>
                    <a:cubicBezTo>
                      <a:pt x="19" y="2"/>
                      <a:pt x="18" y="4"/>
                      <a:pt x="1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1" name="Freeform 327"/>
              <p:cNvSpPr>
                <a:spLocks/>
              </p:cNvSpPr>
              <p:nvPr/>
            </p:nvSpPr>
            <p:spPr bwMode="auto">
              <a:xfrm>
                <a:off x="4723" y="2332"/>
                <a:ext cx="24" cy="17"/>
              </a:xfrm>
              <a:custGeom>
                <a:avLst/>
                <a:gdLst>
                  <a:gd name="T0" fmla="*/ 0 w 10"/>
                  <a:gd name="T1" fmla="*/ 4 h 7"/>
                  <a:gd name="T2" fmla="*/ 6 w 10"/>
                  <a:gd name="T3" fmla="*/ 7 h 7"/>
                  <a:gd name="T4" fmla="*/ 10 w 10"/>
                  <a:gd name="T5" fmla="*/ 1 h 7"/>
                  <a:gd name="T6" fmla="*/ 6 w 10"/>
                  <a:gd name="T7" fmla="*/ 0 h 7"/>
                  <a:gd name="T8" fmla="*/ 0 w 10"/>
                  <a:gd name="T9" fmla="*/ 4 h 7"/>
                </a:gdLst>
                <a:ahLst/>
                <a:cxnLst>
                  <a:cxn ang="0">
                    <a:pos x="T0" y="T1"/>
                  </a:cxn>
                  <a:cxn ang="0">
                    <a:pos x="T2" y="T3"/>
                  </a:cxn>
                  <a:cxn ang="0">
                    <a:pos x="T4" y="T5"/>
                  </a:cxn>
                  <a:cxn ang="0">
                    <a:pos x="T6" y="T7"/>
                  </a:cxn>
                  <a:cxn ang="0">
                    <a:pos x="T8" y="T9"/>
                  </a:cxn>
                </a:cxnLst>
                <a:rect l="0" t="0" r="r" b="b"/>
                <a:pathLst>
                  <a:path w="10" h="7">
                    <a:moveTo>
                      <a:pt x="0" y="4"/>
                    </a:moveTo>
                    <a:cubicBezTo>
                      <a:pt x="1" y="4"/>
                      <a:pt x="6" y="7"/>
                      <a:pt x="6" y="7"/>
                    </a:cubicBezTo>
                    <a:cubicBezTo>
                      <a:pt x="10" y="7"/>
                      <a:pt x="9" y="3"/>
                      <a:pt x="10" y="1"/>
                    </a:cubicBezTo>
                    <a:cubicBezTo>
                      <a:pt x="9" y="0"/>
                      <a:pt x="6" y="0"/>
                      <a:pt x="6" y="0"/>
                    </a:cubicBezTo>
                    <a:cubicBezTo>
                      <a:pt x="3" y="0"/>
                      <a:pt x="1" y="2"/>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2" name="Freeform 328"/>
              <p:cNvSpPr>
                <a:spLocks/>
              </p:cNvSpPr>
              <p:nvPr/>
            </p:nvSpPr>
            <p:spPr bwMode="auto">
              <a:xfrm>
                <a:off x="5040" y="2916"/>
                <a:ext cx="179" cy="116"/>
              </a:xfrm>
              <a:custGeom>
                <a:avLst/>
                <a:gdLst>
                  <a:gd name="T0" fmla="*/ 72 w 76"/>
                  <a:gd name="T1" fmla="*/ 0 h 49"/>
                  <a:gd name="T2" fmla="*/ 58 w 76"/>
                  <a:gd name="T3" fmla="*/ 8 h 49"/>
                  <a:gd name="T4" fmla="*/ 47 w 76"/>
                  <a:gd name="T5" fmla="*/ 17 h 49"/>
                  <a:gd name="T6" fmla="*/ 45 w 76"/>
                  <a:gd name="T7" fmla="*/ 17 h 49"/>
                  <a:gd name="T8" fmla="*/ 22 w 76"/>
                  <a:gd name="T9" fmla="*/ 27 h 49"/>
                  <a:gd name="T10" fmla="*/ 15 w 76"/>
                  <a:gd name="T11" fmla="*/ 35 h 49"/>
                  <a:gd name="T12" fmla="*/ 10 w 76"/>
                  <a:gd name="T13" fmla="*/ 35 h 49"/>
                  <a:gd name="T14" fmla="*/ 1 w 76"/>
                  <a:gd name="T15" fmla="*/ 41 h 49"/>
                  <a:gd name="T16" fmla="*/ 0 w 76"/>
                  <a:gd name="T17" fmla="*/ 45 h 49"/>
                  <a:gd name="T18" fmla="*/ 4 w 76"/>
                  <a:gd name="T19" fmla="*/ 47 h 49"/>
                  <a:gd name="T20" fmla="*/ 11 w 76"/>
                  <a:gd name="T21" fmla="*/ 49 h 49"/>
                  <a:gd name="T22" fmla="*/ 41 w 76"/>
                  <a:gd name="T23" fmla="*/ 28 h 49"/>
                  <a:gd name="T24" fmla="*/ 49 w 76"/>
                  <a:gd name="T25" fmla="*/ 27 h 49"/>
                  <a:gd name="T26" fmla="*/ 54 w 76"/>
                  <a:gd name="T27" fmla="*/ 24 h 49"/>
                  <a:gd name="T28" fmla="*/ 76 w 76"/>
                  <a:gd name="T29" fmla="*/ 3 h 49"/>
                  <a:gd name="T30" fmla="*/ 72 w 76"/>
                  <a:gd name="T3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 h="49">
                    <a:moveTo>
                      <a:pt x="72" y="0"/>
                    </a:moveTo>
                    <a:cubicBezTo>
                      <a:pt x="65" y="1"/>
                      <a:pt x="64" y="8"/>
                      <a:pt x="58" y="8"/>
                    </a:cubicBezTo>
                    <a:cubicBezTo>
                      <a:pt x="57" y="12"/>
                      <a:pt x="50" y="17"/>
                      <a:pt x="47" y="17"/>
                    </a:cubicBezTo>
                    <a:cubicBezTo>
                      <a:pt x="47" y="17"/>
                      <a:pt x="45" y="17"/>
                      <a:pt x="45" y="17"/>
                    </a:cubicBezTo>
                    <a:cubicBezTo>
                      <a:pt x="39" y="23"/>
                      <a:pt x="31" y="23"/>
                      <a:pt x="22" y="27"/>
                    </a:cubicBezTo>
                    <a:cubicBezTo>
                      <a:pt x="20" y="28"/>
                      <a:pt x="19" y="34"/>
                      <a:pt x="15" y="35"/>
                    </a:cubicBezTo>
                    <a:cubicBezTo>
                      <a:pt x="13" y="35"/>
                      <a:pt x="12" y="36"/>
                      <a:pt x="10" y="35"/>
                    </a:cubicBezTo>
                    <a:cubicBezTo>
                      <a:pt x="8" y="38"/>
                      <a:pt x="7" y="41"/>
                      <a:pt x="1" y="41"/>
                    </a:cubicBezTo>
                    <a:cubicBezTo>
                      <a:pt x="0" y="45"/>
                      <a:pt x="0" y="45"/>
                      <a:pt x="0" y="45"/>
                    </a:cubicBezTo>
                    <a:cubicBezTo>
                      <a:pt x="4" y="47"/>
                      <a:pt x="4" y="47"/>
                      <a:pt x="4" y="47"/>
                    </a:cubicBezTo>
                    <a:cubicBezTo>
                      <a:pt x="8" y="47"/>
                      <a:pt x="6" y="49"/>
                      <a:pt x="11" y="49"/>
                    </a:cubicBezTo>
                    <a:cubicBezTo>
                      <a:pt x="22" y="49"/>
                      <a:pt x="38" y="36"/>
                      <a:pt x="41" y="28"/>
                    </a:cubicBezTo>
                    <a:cubicBezTo>
                      <a:pt x="43" y="31"/>
                      <a:pt x="46" y="27"/>
                      <a:pt x="49" y="27"/>
                    </a:cubicBezTo>
                    <a:cubicBezTo>
                      <a:pt x="52" y="27"/>
                      <a:pt x="53" y="28"/>
                      <a:pt x="54" y="24"/>
                    </a:cubicBezTo>
                    <a:cubicBezTo>
                      <a:pt x="63" y="24"/>
                      <a:pt x="73" y="14"/>
                      <a:pt x="76" y="3"/>
                    </a:cubicBezTo>
                    <a:cubicBezTo>
                      <a:pt x="74" y="3"/>
                      <a:pt x="72" y="3"/>
                      <a:pt x="7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3" name="Freeform 329"/>
              <p:cNvSpPr>
                <a:spLocks/>
              </p:cNvSpPr>
              <p:nvPr/>
            </p:nvSpPr>
            <p:spPr bwMode="auto">
              <a:xfrm>
                <a:off x="5283" y="2793"/>
                <a:ext cx="16" cy="42"/>
              </a:xfrm>
              <a:custGeom>
                <a:avLst/>
                <a:gdLst>
                  <a:gd name="T0" fmla="*/ 2 w 7"/>
                  <a:gd name="T1" fmla="*/ 0 h 18"/>
                  <a:gd name="T2" fmla="*/ 0 w 7"/>
                  <a:gd name="T3" fmla="*/ 0 h 18"/>
                  <a:gd name="T4" fmla="*/ 3 w 7"/>
                  <a:gd name="T5" fmla="*/ 18 h 18"/>
                  <a:gd name="T6" fmla="*/ 7 w 7"/>
                  <a:gd name="T7" fmla="*/ 10 h 18"/>
                  <a:gd name="T8" fmla="*/ 2 w 7"/>
                  <a:gd name="T9" fmla="*/ 0 h 18"/>
                </a:gdLst>
                <a:ahLst/>
                <a:cxnLst>
                  <a:cxn ang="0">
                    <a:pos x="T0" y="T1"/>
                  </a:cxn>
                  <a:cxn ang="0">
                    <a:pos x="T2" y="T3"/>
                  </a:cxn>
                  <a:cxn ang="0">
                    <a:pos x="T4" y="T5"/>
                  </a:cxn>
                  <a:cxn ang="0">
                    <a:pos x="T6" y="T7"/>
                  </a:cxn>
                  <a:cxn ang="0">
                    <a:pos x="T8" y="T9"/>
                  </a:cxn>
                </a:cxnLst>
                <a:rect l="0" t="0" r="r" b="b"/>
                <a:pathLst>
                  <a:path w="7" h="18">
                    <a:moveTo>
                      <a:pt x="2" y="0"/>
                    </a:moveTo>
                    <a:cubicBezTo>
                      <a:pt x="2" y="0"/>
                      <a:pt x="1" y="0"/>
                      <a:pt x="0" y="0"/>
                    </a:cubicBezTo>
                    <a:cubicBezTo>
                      <a:pt x="0" y="5"/>
                      <a:pt x="0" y="16"/>
                      <a:pt x="3" y="18"/>
                    </a:cubicBezTo>
                    <a:cubicBezTo>
                      <a:pt x="3" y="15"/>
                      <a:pt x="7" y="14"/>
                      <a:pt x="7" y="10"/>
                    </a:cubicBezTo>
                    <a:cubicBezTo>
                      <a:pt x="7" y="5"/>
                      <a:pt x="2" y="3"/>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4" name="Freeform 330"/>
              <p:cNvSpPr>
                <a:spLocks/>
              </p:cNvSpPr>
              <p:nvPr/>
            </p:nvSpPr>
            <p:spPr bwMode="auto">
              <a:xfrm>
                <a:off x="5233" y="2835"/>
                <a:ext cx="102" cy="97"/>
              </a:xfrm>
              <a:custGeom>
                <a:avLst/>
                <a:gdLst>
                  <a:gd name="T0" fmla="*/ 35 w 43"/>
                  <a:gd name="T1" fmla="*/ 12 h 41"/>
                  <a:gd name="T2" fmla="*/ 27 w 43"/>
                  <a:gd name="T3" fmla="*/ 0 h 41"/>
                  <a:gd name="T4" fmla="*/ 27 w 43"/>
                  <a:gd name="T5" fmla="*/ 4 h 41"/>
                  <a:gd name="T6" fmla="*/ 24 w 43"/>
                  <a:gd name="T7" fmla="*/ 0 h 41"/>
                  <a:gd name="T8" fmla="*/ 20 w 43"/>
                  <a:gd name="T9" fmla="*/ 11 h 41"/>
                  <a:gd name="T10" fmla="*/ 5 w 43"/>
                  <a:gd name="T11" fmla="*/ 23 h 41"/>
                  <a:gd name="T12" fmla="*/ 2 w 43"/>
                  <a:gd name="T13" fmla="*/ 25 h 41"/>
                  <a:gd name="T14" fmla="*/ 9 w 43"/>
                  <a:gd name="T15" fmla="*/ 30 h 41"/>
                  <a:gd name="T16" fmla="*/ 9 w 43"/>
                  <a:gd name="T17" fmla="*/ 33 h 41"/>
                  <a:gd name="T18" fmla="*/ 0 w 43"/>
                  <a:gd name="T19" fmla="*/ 38 h 41"/>
                  <a:gd name="T20" fmla="*/ 2 w 43"/>
                  <a:gd name="T21" fmla="*/ 41 h 41"/>
                  <a:gd name="T22" fmla="*/ 22 w 43"/>
                  <a:gd name="T23" fmla="*/ 29 h 41"/>
                  <a:gd name="T24" fmla="*/ 26 w 43"/>
                  <a:gd name="T25" fmla="*/ 23 h 41"/>
                  <a:gd name="T26" fmla="*/ 43 w 43"/>
                  <a:gd name="T27" fmla="*/ 8 h 41"/>
                  <a:gd name="T28" fmla="*/ 35 w 43"/>
                  <a:gd name="T2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41">
                    <a:moveTo>
                      <a:pt x="35" y="12"/>
                    </a:moveTo>
                    <a:cubicBezTo>
                      <a:pt x="31" y="11"/>
                      <a:pt x="31" y="5"/>
                      <a:pt x="27" y="0"/>
                    </a:cubicBezTo>
                    <a:cubicBezTo>
                      <a:pt x="27" y="1"/>
                      <a:pt x="28" y="4"/>
                      <a:pt x="27" y="4"/>
                    </a:cubicBezTo>
                    <a:cubicBezTo>
                      <a:pt x="24" y="4"/>
                      <a:pt x="24" y="4"/>
                      <a:pt x="24" y="0"/>
                    </a:cubicBezTo>
                    <a:cubicBezTo>
                      <a:pt x="20" y="1"/>
                      <a:pt x="20" y="11"/>
                      <a:pt x="20" y="11"/>
                    </a:cubicBezTo>
                    <a:cubicBezTo>
                      <a:pt x="15" y="15"/>
                      <a:pt x="12" y="20"/>
                      <a:pt x="5" y="23"/>
                    </a:cubicBezTo>
                    <a:cubicBezTo>
                      <a:pt x="2" y="25"/>
                      <a:pt x="2" y="25"/>
                      <a:pt x="2" y="25"/>
                    </a:cubicBezTo>
                    <a:cubicBezTo>
                      <a:pt x="6" y="25"/>
                      <a:pt x="9" y="25"/>
                      <a:pt x="9" y="30"/>
                    </a:cubicBezTo>
                    <a:cubicBezTo>
                      <a:pt x="9" y="31"/>
                      <a:pt x="9" y="32"/>
                      <a:pt x="9" y="33"/>
                    </a:cubicBezTo>
                    <a:cubicBezTo>
                      <a:pt x="6" y="33"/>
                      <a:pt x="0" y="35"/>
                      <a:pt x="0" y="38"/>
                    </a:cubicBezTo>
                    <a:cubicBezTo>
                      <a:pt x="0" y="39"/>
                      <a:pt x="1" y="41"/>
                      <a:pt x="2" y="41"/>
                    </a:cubicBezTo>
                    <a:cubicBezTo>
                      <a:pt x="7" y="41"/>
                      <a:pt x="20" y="32"/>
                      <a:pt x="22" y="29"/>
                    </a:cubicBezTo>
                    <a:cubicBezTo>
                      <a:pt x="23" y="26"/>
                      <a:pt x="23" y="23"/>
                      <a:pt x="26" y="23"/>
                    </a:cubicBezTo>
                    <a:cubicBezTo>
                      <a:pt x="35" y="19"/>
                      <a:pt x="42" y="19"/>
                      <a:pt x="43" y="8"/>
                    </a:cubicBezTo>
                    <a:cubicBezTo>
                      <a:pt x="41" y="8"/>
                      <a:pt x="36" y="11"/>
                      <a:pt x="35"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5" name="Freeform 331"/>
              <p:cNvSpPr>
                <a:spLocks/>
              </p:cNvSpPr>
              <p:nvPr/>
            </p:nvSpPr>
            <p:spPr bwMode="auto">
              <a:xfrm>
                <a:off x="4794" y="2219"/>
                <a:ext cx="16" cy="28"/>
              </a:xfrm>
              <a:custGeom>
                <a:avLst/>
                <a:gdLst>
                  <a:gd name="T0" fmla="*/ 4 w 7"/>
                  <a:gd name="T1" fmla="*/ 12 h 12"/>
                  <a:gd name="T2" fmla="*/ 4 w 7"/>
                  <a:gd name="T3" fmla="*/ 8 h 12"/>
                  <a:gd name="T4" fmla="*/ 7 w 7"/>
                  <a:gd name="T5" fmla="*/ 1 h 12"/>
                  <a:gd name="T6" fmla="*/ 5 w 7"/>
                  <a:gd name="T7" fmla="*/ 0 h 12"/>
                  <a:gd name="T8" fmla="*/ 0 w 7"/>
                  <a:gd name="T9" fmla="*/ 7 h 12"/>
                  <a:gd name="T10" fmla="*/ 4 w 7"/>
                  <a:gd name="T11" fmla="*/ 12 h 12"/>
                </a:gdLst>
                <a:ahLst/>
                <a:cxnLst>
                  <a:cxn ang="0">
                    <a:pos x="T0" y="T1"/>
                  </a:cxn>
                  <a:cxn ang="0">
                    <a:pos x="T2" y="T3"/>
                  </a:cxn>
                  <a:cxn ang="0">
                    <a:pos x="T4" y="T5"/>
                  </a:cxn>
                  <a:cxn ang="0">
                    <a:pos x="T6" y="T7"/>
                  </a:cxn>
                  <a:cxn ang="0">
                    <a:pos x="T8" y="T9"/>
                  </a:cxn>
                  <a:cxn ang="0">
                    <a:pos x="T10" y="T11"/>
                  </a:cxn>
                </a:cxnLst>
                <a:rect l="0" t="0" r="r" b="b"/>
                <a:pathLst>
                  <a:path w="7" h="12">
                    <a:moveTo>
                      <a:pt x="4" y="12"/>
                    </a:moveTo>
                    <a:cubicBezTo>
                      <a:pt x="4" y="11"/>
                      <a:pt x="4" y="10"/>
                      <a:pt x="4" y="8"/>
                    </a:cubicBezTo>
                    <a:cubicBezTo>
                      <a:pt x="4" y="7"/>
                      <a:pt x="7" y="5"/>
                      <a:pt x="7" y="1"/>
                    </a:cubicBezTo>
                    <a:cubicBezTo>
                      <a:pt x="5" y="0"/>
                      <a:pt x="5" y="0"/>
                      <a:pt x="5" y="0"/>
                    </a:cubicBezTo>
                    <a:cubicBezTo>
                      <a:pt x="4" y="1"/>
                      <a:pt x="0" y="5"/>
                      <a:pt x="0" y="7"/>
                    </a:cubicBezTo>
                    <a:cubicBezTo>
                      <a:pt x="0" y="10"/>
                      <a:pt x="2" y="11"/>
                      <a:pt x="4"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6" name="Freeform 332"/>
              <p:cNvSpPr>
                <a:spLocks/>
              </p:cNvSpPr>
              <p:nvPr/>
            </p:nvSpPr>
            <p:spPr bwMode="auto">
              <a:xfrm>
                <a:off x="5054" y="2278"/>
                <a:ext cx="21" cy="26"/>
              </a:xfrm>
              <a:custGeom>
                <a:avLst/>
                <a:gdLst>
                  <a:gd name="T0" fmla="*/ 5 w 9"/>
                  <a:gd name="T1" fmla="*/ 11 h 11"/>
                  <a:gd name="T2" fmla="*/ 9 w 9"/>
                  <a:gd name="T3" fmla="*/ 5 h 11"/>
                  <a:gd name="T4" fmla="*/ 9 w 9"/>
                  <a:gd name="T5" fmla="*/ 0 h 11"/>
                  <a:gd name="T6" fmla="*/ 0 w 9"/>
                  <a:gd name="T7" fmla="*/ 0 h 11"/>
                  <a:gd name="T8" fmla="*/ 5 w 9"/>
                  <a:gd name="T9" fmla="*/ 11 h 11"/>
                </a:gdLst>
                <a:ahLst/>
                <a:cxnLst>
                  <a:cxn ang="0">
                    <a:pos x="T0" y="T1"/>
                  </a:cxn>
                  <a:cxn ang="0">
                    <a:pos x="T2" y="T3"/>
                  </a:cxn>
                  <a:cxn ang="0">
                    <a:pos x="T4" y="T5"/>
                  </a:cxn>
                  <a:cxn ang="0">
                    <a:pos x="T6" y="T7"/>
                  </a:cxn>
                  <a:cxn ang="0">
                    <a:pos x="T8" y="T9"/>
                  </a:cxn>
                </a:cxnLst>
                <a:rect l="0" t="0" r="r" b="b"/>
                <a:pathLst>
                  <a:path w="9" h="11">
                    <a:moveTo>
                      <a:pt x="5" y="11"/>
                    </a:moveTo>
                    <a:cubicBezTo>
                      <a:pt x="6" y="9"/>
                      <a:pt x="9" y="8"/>
                      <a:pt x="9" y="5"/>
                    </a:cubicBezTo>
                    <a:cubicBezTo>
                      <a:pt x="9" y="4"/>
                      <a:pt x="9" y="2"/>
                      <a:pt x="9" y="0"/>
                    </a:cubicBezTo>
                    <a:cubicBezTo>
                      <a:pt x="5" y="0"/>
                      <a:pt x="4" y="0"/>
                      <a:pt x="0" y="0"/>
                    </a:cubicBezTo>
                    <a:cubicBezTo>
                      <a:pt x="0" y="8"/>
                      <a:pt x="2" y="9"/>
                      <a:pt x="5"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7" name="Freeform 333"/>
              <p:cNvSpPr>
                <a:spLocks/>
              </p:cNvSpPr>
              <p:nvPr/>
            </p:nvSpPr>
            <p:spPr bwMode="auto">
              <a:xfrm>
                <a:off x="4598" y="1893"/>
                <a:ext cx="19" cy="40"/>
              </a:xfrm>
              <a:custGeom>
                <a:avLst/>
                <a:gdLst>
                  <a:gd name="T0" fmla="*/ 0 w 8"/>
                  <a:gd name="T1" fmla="*/ 11 h 17"/>
                  <a:gd name="T2" fmla="*/ 5 w 8"/>
                  <a:gd name="T3" fmla="*/ 17 h 17"/>
                  <a:gd name="T4" fmla="*/ 8 w 8"/>
                  <a:gd name="T5" fmla="*/ 11 h 17"/>
                  <a:gd name="T6" fmla="*/ 5 w 8"/>
                  <a:gd name="T7" fmla="*/ 0 h 17"/>
                  <a:gd name="T8" fmla="*/ 0 w 8"/>
                  <a:gd name="T9" fmla="*/ 11 h 17"/>
                </a:gdLst>
                <a:ahLst/>
                <a:cxnLst>
                  <a:cxn ang="0">
                    <a:pos x="T0" y="T1"/>
                  </a:cxn>
                  <a:cxn ang="0">
                    <a:pos x="T2" y="T3"/>
                  </a:cxn>
                  <a:cxn ang="0">
                    <a:pos x="T4" y="T5"/>
                  </a:cxn>
                  <a:cxn ang="0">
                    <a:pos x="T6" y="T7"/>
                  </a:cxn>
                  <a:cxn ang="0">
                    <a:pos x="T8" y="T9"/>
                  </a:cxn>
                </a:cxnLst>
                <a:rect l="0" t="0" r="r" b="b"/>
                <a:pathLst>
                  <a:path w="8" h="17">
                    <a:moveTo>
                      <a:pt x="0" y="11"/>
                    </a:moveTo>
                    <a:cubicBezTo>
                      <a:pt x="1" y="12"/>
                      <a:pt x="3" y="17"/>
                      <a:pt x="5" y="17"/>
                    </a:cubicBezTo>
                    <a:cubicBezTo>
                      <a:pt x="6" y="17"/>
                      <a:pt x="8" y="12"/>
                      <a:pt x="8" y="11"/>
                    </a:cubicBezTo>
                    <a:cubicBezTo>
                      <a:pt x="8" y="6"/>
                      <a:pt x="6" y="3"/>
                      <a:pt x="5" y="0"/>
                    </a:cubicBezTo>
                    <a:cubicBezTo>
                      <a:pt x="2" y="3"/>
                      <a:pt x="2" y="10"/>
                      <a:pt x="0"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8" name="Freeform 334"/>
              <p:cNvSpPr>
                <a:spLocks/>
              </p:cNvSpPr>
              <p:nvPr/>
            </p:nvSpPr>
            <p:spPr bwMode="auto">
              <a:xfrm>
                <a:off x="4629" y="1865"/>
                <a:ext cx="21" cy="28"/>
              </a:xfrm>
              <a:custGeom>
                <a:avLst/>
                <a:gdLst>
                  <a:gd name="T0" fmla="*/ 0 w 9"/>
                  <a:gd name="T1" fmla="*/ 2 h 12"/>
                  <a:gd name="T2" fmla="*/ 6 w 9"/>
                  <a:gd name="T3" fmla="*/ 12 h 12"/>
                  <a:gd name="T4" fmla="*/ 9 w 9"/>
                  <a:gd name="T5" fmla="*/ 12 h 12"/>
                  <a:gd name="T6" fmla="*/ 9 w 9"/>
                  <a:gd name="T7" fmla="*/ 1 h 12"/>
                  <a:gd name="T8" fmla="*/ 0 w 9"/>
                  <a:gd name="T9" fmla="*/ 2 h 12"/>
                </a:gdLst>
                <a:ahLst/>
                <a:cxnLst>
                  <a:cxn ang="0">
                    <a:pos x="T0" y="T1"/>
                  </a:cxn>
                  <a:cxn ang="0">
                    <a:pos x="T2" y="T3"/>
                  </a:cxn>
                  <a:cxn ang="0">
                    <a:pos x="T4" y="T5"/>
                  </a:cxn>
                  <a:cxn ang="0">
                    <a:pos x="T6" y="T7"/>
                  </a:cxn>
                  <a:cxn ang="0">
                    <a:pos x="T8" y="T9"/>
                  </a:cxn>
                </a:cxnLst>
                <a:rect l="0" t="0" r="r" b="b"/>
                <a:pathLst>
                  <a:path w="9" h="12">
                    <a:moveTo>
                      <a:pt x="0" y="2"/>
                    </a:moveTo>
                    <a:cubicBezTo>
                      <a:pt x="2" y="6"/>
                      <a:pt x="6" y="8"/>
                      <a:pt x="6" y="12"/>
                    </a:cubicBezTo>
                    <a:cubicBezTo>
                      <a:pt x="9" y="12"/>
                      <a:pt x="9" y="12"/>
                      <a:pt x="9" y="12"/>
                    </a:cubicBezTo>
                    <a:cubicBezTo>
                      <a:pt x="8" y="6"/>
                      <a:pt x="7" y="6"/>
                      <a:pt x="9" y="1"/>
                    </a:cubicBezTo>
                    <a:cubicBezTo>
                      <a:pt x="6" y="1"/>
                      <a:pt x="2" y="0"/>
                      <a:pt x="0"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9" name="Freeform 335"/>
              <p:cNvSpPr>
                <a:spLocks/>
              </p:cNvSpPr>
              <p:nvPr/>
            </p:nvSpPr>
            <p:spPr bwMode="auto">
              <a:xfrm>
                <a:off x="4621" y="1860"/>
                <a:ext cx="3" cy="2"/>
              </a:xfrm>
              <a:custGeom>
                <a:avLst/>
                <a:gdLst>
                  <a:gd name="T0" fmla="*/ 0 w 3"/>
                  <a:gd name="T1" fmla="*/ 2 h 2"/>
                  <a:gd name="T2" fmla="*/ 3 w 3"/>
                  <a:gd name="T3" fmla="*/ 2 h 2"/>
                  <a:gd name="T4" fmla="*/ 0 w 3"/>
                  <a:gd name="T5" fmla="*/ 0 h 2"/>
                  <a:gd name="T6" fmla="*/ 0 w 3"/>
                  <a:gd name="T7" fmla="*/ 2 h 2"/>
                </a:gdLst>
                <a:ahLst/>
                <a:cxnLst>
                  <a:cxn ang="0">
                    <a:pos x="T0" y="T1"/>
                  </a:cxn>
                  <a:cxn ang="0">
                    <a:pos x="T2" y="T3"/>
                  </a:cxn>
                  <a:cxn ang="0">
                    <a:pos x="T4" y="T5"/>
                  </a:cxn>
                  <a:cxn ang="0">
                    <a:pos x="T6" y="T7"/>
                  </a:cxn>
                </a:cxnLst>
                <a:rect l="0" t="0" r="r" b="b"/>
                <a:pathLst>
                  <a:path w="3" h="2">
                    <a:moveTo>
                      <a:pt x="0" y="2"/>
                    </a:moveTo>
                    <a:lnTo>
                      <a:pt x="3" y="2"/>
                    </a:lnTo>
                    <a:lnTo>
                      <a:pt x="0" y="0"/>
                    </a:ln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0" name="Freeform 336"/>
              <p:cNvSpPr>
                <a:spLocks/>
              </p:cNvSpPr>
              <p:nvPr/>
            </p:nvSpPr>
            <p:spPr bwMode="auto">
              <a:xfrm>
                <a:off x="4671" y="2172"/>
                <a:ext cx="21" cy="19"/>
              </a:xfrm>
              <a:custGeom>
                <a:avLst/>
                <a:gdLst>
                  <a:gd name="T0" fmla="*/ 9 w 9"/>
                  <a:gd name="T1" fmla="*/ 4 h 8"/>
                  <a:gd name="T2" fmla="*/ 0 w 9"/>
                  <a:gd name="T3" fmla="*/ 0 h 8"/>
                  <a:gd name="T4" fmla="*/ 0 w 9"/>
                  <a:gd name="T5" fmla="*/ 2 h 8"/>
                  <a:gd name="T6" fmla="*/ 3 w 9"/>
                  <a:gd name="T7" fmla="*/ 8 h 8"/>
                  <a:gd name="T8" fmla="*/ 9 w 9"/>
                  <a:gd name="T9" fmla="*/ 4 h 8"/>
                </a:gdLst>
                <a:ahLst/>
                <a:cxnLst>
                  <a:cxn ang="0">
                    <a:pos x="T0" y="T1"/>
                  </a:cxn>
                  <a:cxn ang="0">
                    <a:pos x="T2" y="T3"/>
                  </a:cxn>
                  <a:cxn ang="0">
                    <a:pos x="T4" y="T5"/>
                  </a:cxn>
                  <a:cxn ang="0">
                    <a:pos x="T6" y="T7"/>
                  </a:cxn>
                  <a:cxn ang="0">
                    <a:pos x="T8" y="T9"/>
                  </a:cxn>
                </a:cxnLst>
                <a:rect l="0" t="0" r="r" b="b"/>
                <a:pathLst>
                  <a:path w="9" h="8">
                    <a:moveTo>
                      <a:pt x="9" y="4"/>
                    </a:moveTo>
                    <a:cubicBezTo>
                      <a:pt x="6" y="0"/>
                      <a:pt x="3" y="3"/>
                      <a:pt x="0" y="0"/>
                    </a:cubicBezTo>
                    <a:cubicBezTo>
                      <a:pt x="0" y="1"/>
                      <a:pt x="0" y="2"/>
                      <a:pt x="0" y="2"/>
                    </a:cubicBezTo>
                    <a:cubicBezTo>
                      <a:pt x="0" y="5"/>
                      <a:pt x="2" y="8"/>
                      <a:pt x="3" y="8"/>
                    </a:cubicBezTo>
                    <a:cubicBezTo>
                      <a:pt x="6" y="8"/>
                      <a:pt x="7" y="4"/>
                      <a:pt x="9"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1" name="Freeform 337"/>
              <p:cNvSpPr>
                <a:spLocks/>
              </p:cNvSpPr>
              <p:nvPr/>
            </p:nvSpPr>
            <p:spPr bwMode="auto">
              <a:xfrm>
                <a:off x="4543" y="2302"/>
                <a:ext cx="31" cy="9"/>
              </a:xfrm>
              <a:custGeom>
                <a:avLst/>
                <a:gdLst>
                  <a:gd name="T0" fmla="*/ 13 w 13"/>
                  <a:gd name="T1" fmla="*/ 3 h 4"/>
                  <a:gd name="T2" fmla="*/ 5 w 13"/>
                  <a:gd name="T3" fmla="*/ 0 h 4"/>
                  <a:gd name="T4" fmla="*/ 0 w 13"/>
                  <a:gd name="T5" fmla="*/ 1 h 4"/>
                  <a:gd name="T6" fmla="*/ 9 w 13"/>
                  <a:gd name="T7" fmla="*/ 4 h 4"/>
                  <a:gd name="T8" fmla="*/ 13 w 13"/>
                  <a:gd name="T9" fmla="*/ 3 h 4"/>
                </a:gdLst>
                <a:ahLst/>
                <a:cxnLst>
                  <a:cxn ang="0">
                    <a:pos x="T0" y="T1"/>
                  </a:cxn>
                  <a:cxn ang="0">
                    <a:pos x="T2" y="T3"/>
                  </a:cxn>
                  <a:cxn ang="0">
                    <a:pos x="T4" y="T5"/>
                  </a:cxn>
                  <a:cxn ang="0">
                    <a:pos x="T6" y="T7"/>
                  </a:cxn>
                  <a:cxn ang="0">
                    <a:pos x="T8" y="T9"/>
                  </a:cxn>
                </a:cxnLst>
                <a:rect l="0" t="0" r="r" b="b"/>
                <a:pathLst>
                  <a:path w="13" h="4">
                    <a:moveTo>
                      <a:pt x="13" y="3"/>
                    </a:moveTo>
                    <a:cubicBezTo>
                      <a:pt x="11" y="1"/>
                      <a:pt x="8" y="0"/>
                      <a:pt x="5" y="0"/>
                    </a:cubicBezTo>
                    <a:cubicBezTo>
                      <a:pt x="4" y="0"/>
                      <a:pt x="1" y="0"/>
                      <a:pt x="0" y="1"/>
                    </a:cubicBezTo>
                    <a:cubicBezTo>
                      <a:pt x="1" y="1"/>
                      <a:pt x="8" y="4"/>
                      <a:pt x="9" y="4"/>
                    </a:cubicBezTo>
                    <a:cubicBezTo>
                      <a:pt x="10" y="4"/>
                      <a:pt x="12" y="3"/>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2" name="Freeform 338"/>
              <p:cNvSpPr>
                <a:spLocks/>
              </p:cNvSpPr>
              <p:nvPr/>
            </p:nvSpPr>
            <p:spPr bwMode="auto">
              <a:xfrm>
                <a:off x="4496" y="2276"/>
                <a:ext cx="24" cy="14"/>
              </a:xfrm>
              <a:custGeom>
                <a:avLst/>
                <a:gdLst>
                  <a:gd name="T0" fmla="*/ 0 w 10"/>
                  <a:gd name="T1" fmla="*/ 4 h 6"/>
                  <a:gd name="T2" fmla="*/ 0 w 10"/>
                  <a:gd name="T3" fmla="*/ 6 h 6"/>
                  <a:gd name="T4" fmla="*/ 4 w 10"/>
                  <a:gd name="T5" fmla="*/ 6 h 6"/>
                  <a:gd name="T6" fmla="*/ 10 w 10"/>
                  <a:gd name="T7" fmla="*/ 1 h 6"/>
                  <a:gd name="T8" fmla="*/ 4 w 10"/>
                  <a:gd name="T9" fmla="*/ 1 h 6"/>
                  <a:gd name="T10" fmla="*/ 0 w 10"/>
                  <a:gd name="T11" fmla="*/ 4 h 6"/>
                </a:gdLst>
                <a:ahLst/>
                <a:cxnLst>
                  <a:cxn ang="0">
                    <a:pos x="T0" y="T1"/>
                  </a:cxn>
                  <a:cxn ang="0">
                    <a:pos x="T2" y="T3"/>
                  </a:cxn>
                  <a:cxn ang="0">
                    <a:pos x="T4" y="T5"/>
                  </a:cxn>
                  <a:cxn ang="0">
                    <a:pos x="T6" y="T7"/>
                  </a:cxn>
                  <a:cxn ang="0">
                    <a:pos x="T8" y="T9"/>
                  </a:cxn>
                  <a:cxn ang="0">
                    <a:pos x="T10" y="T11"/>
                  </a:cxn>
                </a:cxnLst>
                <a:rect l="0" t="0" r="r" b="b"/>
                <a:pathLst>
                  <a:path w="10" h="6">
                    <a:moveTo>
                      <a:pt x="0" y="4"/>
                    </a:moveTo>
                    <a:cubicBezTo>
                      <a:pt x="0" y="5"/>
                      <a:pt x="0" y="6"/>
                      <a:pt x="0" y="6"/>
                    </a:cubicBezTo>
                    <a:cubicBezTo>
                      <a:pt x="4" y="6"/>
                      <a:pt x="4" y="6"/>
                      <a:pt x="4" y="6"/>
                    </a:cubicBezTo>
                    <a:cubicBezTo>
                      <a:pt x="9" y="6"/>
                      <a:pt x="6" y="4"/>
                      <a:pt x="10" y="1"/>
                    </a:cubicBezTo>
                    <a:cubicBezTo>
                      <a:pt x="8" y="1"/>
                      <a:pt x="8" y="1"/>
                      <a:pt x="4" y="1"/>
                    </a:cubicBezTo>
                    <a:cubicBezTo>
                      <a:pt x="3" y="1"/>
                      <a:pt x="0" y="0"/>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3" name="Freeform 339"/>
              <p:cNvSpPr>
                <a:spLocks/>
              </p:cNvSpPr>
              <p:nvPr/>
            </p:nvSpPr>
            <p:spPr bwMode="auto">
              <a:xfrm>
                <a:off x="4525" y="2271"/>
                <a:ext cx="26" cy="16"/>
              </a:xfrm>
              <a:custGeom>
                <a:avLst/>
                <a:gdLst>
                  <a:gd name="T0" fmla="*/ 11 w 11"/>
                  <a:gd name="T1" fmla="*/ 7 h 7"/>
                  <a:gd name="T2" fmla="*/ 1 w 11"/>
                  <a:gd name="T3" fmla="*/ 0 h 7"/>
                  <a:gd name="T4" fmla="*/ 1 w 11"/>
                  <a:gd name="T5" fmla="*/ 7 h 7"/>
                  <a:gd name="T6" fmla="*/ 11 w 11"/>
                  <a:gd name="T7" fmla="*/ 7 h 7"/>
                </a:gdLst>
                <a:ahLst/>
                <a:cxnLst>
                  <a:cxn ang="0">
                    <a:pos x="T0" y="T1"/>
                  </a:cxn>
                  <a:cxn ang="0">
                    <a:pos x="T2" y="T3"/>
                  </a:cxn>
                  <a:cxn ang="0">
                    <a:pos x="T4" y="T5"/>
                  </a:cxn>
                  <a:cxn ang="0">
                    <a:pos x="T6" y="T7"/>
                  </a:cxn>
                </a:cxnLst>
                <a:rect l="0" t="0" r="r" b="b"/>
                <a:pathLst>
                  <a:path w="11" h="7">
                    <a:moveTo>
                      <a:pt x="11" y="7"/>
                    </a:moveTo>
                    <a:cubicBezTo>
                      <a:pt x="8" y="3"/>
                      <a:pt x="4" y="3"/>
                      <a:pt x="1" y="0"/>
                    </a:cubicBezTo>
                    <a:cubicBezTo>
                      <a:pt x="1" y="2"/>
                      <a:pt x="0" y="5"/>
                      <a:pt x="1" y="7"/>
                    </a:cubicBezTo>
                    <a:lnTo>
                      <a:pt x="11" y="7"/>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4" name="Freeform 340"/>
              <p:cNvSpPr>
                <a:spLocks/>
              </p:cNvSpPr>
              <p:nvPr/>
            </p:nvSpPr>
            <p:spPr bwMode="auto">
              <a:xfrm>
                <a:off x="4560" y="2273"/>
                <a:ext cx="26" cy="22"/>
              </a:xfrm>
              <a:custGeom>
                <a:avLst/>
                <a:gdLst>
                  <a:gd name="T0" fmla="*/ 11 w 11"/>
                  <a:gd name="T1" fmla="*/ 8 h 9"/>
                  <a:gd name="T2" fmla="*/ 0 w 11"/>
                  <a:gd name="T3" fmla="*/ 6 h 9"/>
                  <a:gd name="T4" fmla="*/ 6 w 11"/>
                  <a:gd name="T5" fmla="*/ 6 h 9"/>
                  <a:gd name="T6" fmla="*/ 6 w 11"/>
                  <a:gd name="T7" fmla="*/ 9 h 9"/>
                  <a:gd name="T8" fmla="*/ 11 w 11"/>
                  <a:gd name="T9" fmla="*/ 8 h 9"/>
                </a:gdLst>
                <a:ahLst/>
                <a:cxnLst>
                  <a:cxn ang="0">
                    <a:pos x="T0" y="T1"/>
                  </a:cxn>
                  <a:cxn ang="0">
                    <a:pos x="T2" y="T3"/>
                  </a:cxn>
                  <a:cxn ang="0">
                    <a:pos x="T4" y="T5"/>
                  </a:cxn>
                  <a:cxn ang="0">
                    <a:pos x="T6" y="T7"/>
                  </a:cxn>
                  <a:cxn ang="0">
                    <a:pos x="T8" y="T9"/>
                  </a:cxn>
                </a:cxnLst>
                <a:rect l="0" t="0" r="r" b="b"/>
                <a:pathLst>
                  <a:path w="11" h="9">
                    <a:moveTo>
                      <a:pt x="11" y="8"/>
                    </a:moveTo>
                    <a:cubicBezTo>
                      <a:pt x="9" y="1"/>
                      <a:pt x="3" y="0"/>
                      <a:pt x="0" y="6"/>
                    </a:cubicBezTo>
                    <a:cubicBezTo>
                      <a:pt x="3" y="7"/>
                      <a:pt x="5" y="7"/>
                      <a:pt x="6" y="6"/>
                    </a:cubicBezTo>
                    <a:cubicBezTo>
                      <a:pt x="6" y="7"/>
                      <a:pt x="6" y="8"/>
                      <a:pt x="6" y="9"/>
                    </a:cubicBezTo>
                    <a:cubicBezTo>
                      <a:pt x="8" y="8"/>
                      <a:pt x="9"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5" name="Freeform 341"/>
              <p:cNvSpPr>
                <a:spLocks/>
              </p:cNvSpPr>
              <p:nvPr/>
            </p:nvSpPr>
            <p:spPr bwMode="auto">
              <a:xfrm>
                <a:off x="2741" y="1026"/>
                <a:ext cx="19" cy="21"/>
              </a:xfrm>
              <a:custGeom>
                <a:avLst/>
                <a:gdLst>
                  <a:gd name="T0" fmla="*/ 8 w 8"/>
                  <a:gd name="T1" fmla="*/ 3 h 9"/>
                  <a:gd name="T2" fmla="*/ 6 w 8"/>
                  <a:gd name="T3" fmla="*/ 0 h 9"/>
                  <a:gd name="T4" fmla="*/ 0 w 8"/>
                  <a:gd name="T5" fmla="*/ 0 h 9"/>
                  <a:gd name="T6" fmla="*/ 0 w 8"/>
                  <a:gd name="T7" fmla="*/ 2 h 9"/>
                  <a:gd name="T8" fmla="*/ 3 w 8"/>
                  <a:gd name="T9" fmla="*/ 9 h 9"/>
                  <a:gd name="T10" fmla="*/ 8 w 8"/>
                  <a:gd name="T11" fmla="*/ 3 h 9"/>
                </a:gdLst>
                <a:ahLst/>
                <a:cxnLst>
                  <a:cxn ang="0">
                    <a:pos x="T0" y="T1"/>
                  </a:cxn>
                  <a:cxn ang="0">
                    <a:pos x="T2" y="T3"/>
                  </a:cxn>
                  <a:cxn ang="0">
                    <a:pos x="T4" y="T5"/>
                  </a:cxn>
                  <a:cxn ang="0">
                    <a:pos x="T6" y="T7"/>
                  </a:cxn>
                  <a:cxn ang="0">
                    <a:pos x="T8" y="T9"/>
                  </a:cxn>
                  <a:cxn ang="0">
                    <a:pos x="T10" y="T11"/>
                  </a:cxn>
                </a:cxnLst>
                <a:rect l="0" t="0" r="r" b="b"/>
                <a:pathLst>
                  <a:path w="8" h="9">
                    <a:moveTo>
                      <a:pt x="8" y="3"/>
                    </a:moveTo>
                    <a:cubicBezTo>
                      <a:pt x="8" y="2"/>
                      <a:pt x="7" y="1"/>
                      <a:pt x="6" y="0"/>
                    </a:cubicBezTo>
                    <a:cubicBezTo>
                      <a:pt x="3" y="0"/>
                      <a:pt x="3" y="1"/>
                      <a:pt x="0" y="0"/>
                    </a:cubicBezTo>
                    <a:cubicBezTo>
                      <a:pt x="0" y="1"/>
                      <a:pt x="0" y="2"/>
                      <a:pt x="0" y="2"/>
                    </a:cubicBezTo>
                    <a:cubicBezTo>
                      <a:pt x="0" y="5"/>
                      <a:pt x="2" y="7"/>
                      <a:pt x="3" y="9"/>
                    </a:cubicBezTo>
                    <a:cubicBezTo>
                      <a:pt x="6" y="8"/>
                      <a:pt x="8" y="6"/>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6" name="Freeform 342"/>
              <p:cNvSpPr>
                <a:spLocks/>
              </p:cNvSpPr>
              <p:nvPr/>
            </p:nvSpPr>
            <p:spPr bwMode="auto">
              <a:xfrm>
                <a:off x="3433" y="714"/>
                <a:ext cx="29" cy="15"/>
              </a:xfrm>
              <a:custGeom>
                <a:avLst/>
                <a:gdLst>
                  <a:gd name="T0" fmla="*/ 12 w 12"/>
                  <a:gd name="T1" fmla="*/ 3 h 6"/>
                  <a:gd name="T2" fmla="*/ 12 w 12"/>
                  <a:gd name="T3" fmla="*/ 0 h 6"/>
                  <a:gd name="T4" fmla="*/ 0 w 12"/>
                  <a:gd name="T5" fmla="*/ 5 h 6"/>
                  <a:gd name="T6" fmla="*/ 5 w 12"/>
                  <a:gd name="T7" fmla="*/ 6 h 6"/>
                  <a:gd name="T8" fmla="*/ 12 w 12"/>
                  <a:gd name="T9" fmla="*/ 3 h 6"/>
                </a:gdLst>
                <a:ahLst/>
                <a:cxnLst>
                  <a:cxn ang="0">
                    <a:pos x="T0" y="T1"/>
                  </a:cxn>
                  <a:cxn ang="0">
                    <a:pos x="T2" y="T3"/>
                  </a:cxn>
                  <a:cxn ang="0">
                    <a:pos x="T4" y="T5"/>
                  </a:cxn>
                  <a:cxn ang="0">
                    <a:pos x="T6" y="T7"/>
                  </a:cxn>
                  <a:cxn ang="0">
                    <a:pos x="T8" y="T9"/>
                  </a:cxn>
                </a:cxnLst>
                <a:rect l="0" t="0" r="r" b="b"/>
                <a:pathLst>
                  <a:path w="12" h="6">
                    <a:moveTo>
                      <a:pt x="12" y="3"/>
                    </a:moveTo>
                    <a:cubicBezTo>
                      <a:pt x="12" y="2"/>
                      <a:pt x="12" y="0"/>
                      <a:pt x="12" y="0"/>
                    </a:cubicBezTo>
                    <a:cubicBezTo>
                      <a:pt x="7" y="0"/>
                      <a:pt x="4" y="5"/>
                      <a:pt x="0" y="5"/>
                    </a:cubicBezTo>
                    <a:cubicBezTo>
                      <a:pt x="0" y="5"/>
                      <a:pt x="4" y="6"/>
                      <a:pt x="5" y="6"/>
                    </a:cubicBezTo>
                    <a:cubicBezTo>
                      <a:pt x="8" y="6"/>
                      <a:pt x="10" y="6"/>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7" name="Freeform 343"/>
              <p:cNvSpPr>
                <a:spLocks/>
              </p:cNvSpPr>
              <p:nvPr/>
            </p:nvSpPr>
            <p:spPr bwMode="auto">
              <a:xfrm>
                <a:off x="3521" y="603"/>
                <a:ext cx="106" cy="33"/>
              </a:xfrm>
              <a:custGeom>
                <a:avLst/>
                <a:gdLst>
                  <a:gd name="T0" fmla="*/ 11 w 45"/>
                  <a:gd name="T1" fmla="*/ 8 h 14"/>
                  <a:gd name="T2" fmla="*/ 16 w 45"/>
                  <a:gd name="T3" fmla="*/ 8 h 14"/>
                  <a:gd name="T4" fmla="*/ 24 w 45"/>
                  <a:gd name="T5" fmla="*/ 12 h 14"/>
                  <a:gd name="T6" fmla="*/ 41 w 45"/>
                  <a:gd name="T7" fmla="*/ 14 h 14"/>
                  <a:gd name="T8" fmla="*/ 45 w 45"/>
                  <a:gd name="T9" fmla="*/ 12 h 14"/>
                  <a:gd name="T10" fmla="*/ 33 w 45"/>
                  <a:gd name="T11" fmla="*/ 7 h 14"/>
                  <a:gd name="T12" fmla="*/ 31 w 45"/>
                  <a:gd name="T13" fmla="*/ 8 h 14"/>
                  <a:gd name="T14" fmla="*/ 26 w 45"/>
                  <a:gd name="T15" fmla="*/ 3 h 14"/>
                  <a:gd name="T16" fmla="*/ 8 w 45"/>
                  <a:gd name="T17" fmla="*/ 0 h 14"/>
                  <a:gd name="T18" fmla="*/ 0 w 45"/>
                  <a:gd name="T19" fmla="*/ 8 h 14"/>
                  <a:gd name="T20" fmla="*/ 11 w 45"/>
                  <a:gd name="T21"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4">
                    <a:moveTo>
                      <a:pt x="11" y="8"/>
                    </a:moveTo>
                    <a:cubicBezTo>
                      <a:pt x="12" y="8"/>
                      <a:pt x="18" y="8"/>
                      <a:pt x="16" y="8"/>
                    </a:cubicBezTo>
                    <a:cubicBezTo>
                      <a:pt x="17" y="13"/>
                      <a:pt x="21" y="12"/>
                      <a:pt x="24" y="12"/>
                    </a:cubicBezTo>
                    <a:cubicBezTo>
                      <a:pt x="24" y="12"/>
                      <a:pt x="39" y="14"/>
                      <a:pt x="41" y="14"/>
                    </a:cubicBezTo>
                    <a:cubicBezTo>
                      <a:pt x="42" y="14"/>
                      <a:pt x="45" y="13"/>
                      <a:pt x="45" y="12"/>
                    </a:cubicBezTo>
                    <a:cubicBezTo>
                      <a:pt x="41" y="11"/>
                      <a:pt x="38" y="7"/>
                      <a:pt x="33" y="7"/>
                    </a:cubicBezTo>
                    <a:cubicBezTo>
                      <a:pt x="32" y="7"/>
                      <a:pt x="31" y="8"/>
                      <a:pt x="31" y="8"/>
                    </a:cubicBezTo>
                    <a:cubicBezTo>
                      <a:pt x="28" y="8"/>
                      <a:pt x="26" y="5"/>
                      <a:pt x="26" y="3"/>
                    </a:cubicBezTo>
                    <a:cubicBezTo>
                      <a:pt x="22" y="1"/>
                      <a:pt x="15" y="0"/>
                      <a:pt x="8" y="0"/>
                    </a:cubicBezTo>
                    <a:cubicBezTo>
                      <a:pt x="4" y="0"/>
                      <a:pt x="2" y="4"/>
                      <a:pt x="0" y="8"/>
                    </a:cubicBezTo>
                    <a:cubicBezTo>
                      <a:pt x="4" y="7"/>
                      <a:pt x="7"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8" name="Freeform 344"/>
              <p:cNvSpPr>
                <a:spLocks/>
              </p:cNvSpPr>
              <p:nvPr/>
            </p:nvSpPr>
            <p:spPr bwMode="auto">
              <a:xfrm>
                <a:off x="3636" y="622"/>
                <a:ext cx="55" cy="26"/>
              </a:xfrm>
              <a:custGeom>
                <a:avLst/>
                <a:gdLst>
                  <a:gd name="T0" fmla="*/ 4 w 23"/>
                  <a:gd name="T1" fmla="*/ 11 h 11"/>
                  <a:gd name="T2" fmla="*/ 8 w 23"/>
                  <a:gd name="T3" fmla="*/ 10 h 11"/>
                  <a:gd name="T4" fmla="*/ 23 w 23"/>
                  <a:gd name="T5" fmla="*/ 10 h 11"/>
                  <a:gd name="T6" fmla="*/ 23 w 23"/>
                  <a:gd name="T7" fmla="*/ 7 h 11"/>
                  <a:gd name="T8" fmla="*/ 5 w 23"/>
                  <a:gd name="T9" fmla="*/ 0 h 11"/>
                  <a:gd name="T10" fmla="*/ 2 w 23"/>
                  <a:gd name="T11" fmla="*/ 3 h 11"/>
                  <a:gd name="T12" fmla="*/ 0 w 23"/>
                  <a:gd name="T13" fmla="*/ 8 h 11"/>
                  <a:gd name="T14" fmla="*/ 4 w 23"/>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1">
                    <a:moveTo>
                      <a:pt x="4" y="11"/>
                    </a:moveTo>
                    <a:cubicBezTo>
                      <a:pt x="5" y="11"/>
                      <a:pt x="6" y="10"/>
                      <a:pt x="8" y="10"/>
                    </a:cubicBezTo>
                    <a:cubicBezTo>
                      <a:pt x="11" y="10"/>
                      <a:pt x="17" y="11"/>
                      <a:pt x="23" y="10"/>
                    </a:cubicBezTo>
                    <a:cubicBezTo>
                      <a:pt x="23" y="9"/>
                      <a:pt x="23" y="8"/>
                      <a:pt x="23" y="7"/>
                    </a:cubicBezTo>
                    <a:cubicBezTo>
                      <a:pt x="21" y="6"/>
                      <a:pt x="7" y="3"/>
                      <a:pt x="5" y="0"/>
                    </a:cubicBezTo>
                    <a:cubicBezTo>
                      <a:pt x="2" y="3"/>
                      <a:pt x="2" y="3"/>
                      <a:pt x="2" y="3"/>
                    </a:cubicBezTo>
                    <a:cubicBezTo>
                      <a:pt x="2" y="5"/>
                      <a:pt x="0" y="6"/>
                      <a:pt x="0" y="8"/>
                    </a:cubicBezTo>
                    <a:cubicBezTo>
                      <a:pt x="0" y="9"/>
                      <a:pt x="2" y="11"/>
                      <a:pt x="4"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9" name="Freeform 345"/>
              <p:cNvSpPr>
                <a:spLocks/>
              </p:cNvSpPr>
              <p:nvPr/>
            </p:nvSpPr>
            <p:spPr bwMode="auto">
              <a:xfrm>
                <a:off x="3896" y="707"/>
                <a:ext cx="5" cy="0"/>
              </a:xfrm>
              <a:custGeom>
                <a:avLst/>
                <a:gdLst>
                  <a:gd name="T0" fmla="*/ 0 w 2"/>
                  <a:gd name="T1" fmla="*/ 2 w 2"/>
                  <a:gd name="T2" fmla="*/ 0 w 2"/>
                </a:gdLst>
                <a:ahLst/>
                <a:cxnLst>
                  <a:cxn ang="0">
                    <a:pos x="T0" y="0"/>
                  </a:cxn>
                  <a:cxn ang="0">
                    <a:pos x="T1" y="0"/>
                  </a:cxn>
                  <a:cxn ang="0">
                    <a:pos x="T2" y="0"/>
                  </a:cxn>
                </a:cxnLst>
                <a:rect l="0" t="0" r="r" b="b"/>
                <a:pathLst>
                  <a:path w="2">
                    <a:moveTo>
                      <a:pt x="0" y="0"/>
                    </a:moveTo>
                    <a:cubicBezTo>
                      <a:pt x="1" y="0"/>
                      <a:pt x="2" y="0"/>
                      <a:pt x="2" y="0"/>
                    </a:cubicBezTo>
                    <a:cubicBezTo>
                      <a:pt x="2" y="0"/>
                      <a:pt x="1"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0" name="Freeform 346"/>
              <p:cNvSpPr>
                <a:spLocks/>
              </p:cNvSpPr>
              <p:nvPr/>
            </p:nvSpPr>
            <p:spPr bwMode="auto">
              <a:xfrm>
                <a:off x="4092" y="662"/>
                <a:ext cx="95" cy="33"/>
              </a:xfrm>
              <a:custGeom>
                <a:avLst/>
                <a:gdLst>
                  <a:gd name="T0" fmla="*/ 8 w 40"/>
                  <a:gd name="T1" fmla="*/ 11 h 14"/>
                  <a:gd name="T2" fmla="*/ 19 w 40"/>
                  <a:gd name="T3" fmla="*/ 12 h 14"/>
                  <a:gd name="T4" fmla="*/ 40 w 40"/>
                  <a:gd name="T5" fmla="*/ 11 h 14"/>
                  <a:gd name="T6" fmla="*/ 18 w 40"/>
                  <a:gd name="T7" fmla="*/ 4 h 14"/>
                  <a:gd name="T8" fmla="*/ 16 w 40"/>
                  <a:gd name="T9" fmla="*/ 8 h 14"/>
                  <a:gd name="T10" fmla="*/ 0 w 40"/>
                  <a:gd name="T11" fmla="*/ 4 h 14"/>
                  <a:gd name="T12" fmla="*/ 0 w 40"/>
                  <a:gd name="T13" fmla="*/ 7 h 14"/>
                  <a:gd name="T14" fmla="*/ 8 w 40"/>
                  <a:gd name="T15" fmla="*/ 11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4">
                    <a:moveTo>
                      <a:pt x="8" y="11"/>
                    </a:moveTo>
                    <a:cubicBezTo>
                      <a:pt x="8" y="13"/>
                      <a:pt x="17" y="12"/>
                      <a:pt x="19" y="12"/>
                    </a:cubicBezTo>
                    <a:cubicBezTo>
                      <a:pt x="23" y="12"/>
                      <a:pt x="34" y="14"/>
                      <a:pt x="40" y="11"/>
                    </a:cubicBezTo>
                    <a:cubicBezTo>
                      <a:pt x="38" y="6"/>
                      <a:pt x="23" y="4"/>
                      <a:pt x="18" y="4"/>
                    </a:cubicBezTo>
                    <a:cubicBezTo>
                      <a:pt x="18" y="5"/>
                      <a:pt x="18" y="7"/>
                      <a:pt x="16" y="8"/>
                    </a:cubicBezTo>
                    <a:cubicBezTo>
                      <a:pt x="15" y="5"/>
                      <a:pt x="7" y="0"/>
                      <a:pt x="0" y="4"/>
                    </a:cubicBezTo>
                    <a:cubicBezTo>
                      <a:pt x="0" y="6"/>
                      <a:pt x="0" y="6"/>
                      <a:pt x="0" y="7"/>
                    </a:cubicBezTo>
                    <a:cubicBezTo>
                      <a:pt x="5" y="7"/>
                      <a:pt x="3" y="11"/>
                      <a:pt x="8"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1" name="Freeform 347"/>
              <p:cNvSpPr>
                <a:spLocks/>
              </p:cNvSpPr>
              <p:nvPr/>
            </p:nvSpPr>
            <p:spPr bwMode="auto">
              <a:xfrm>
                <a:off x="4199" y="674"/>
                <a:ext cx="63" cy="29"/>
              </a:xfrm>
              <a:custGeom>
                <a:avLst/>
                <a:gdLst>
                  <a:gd name="T0" fmla="*/ 9 w 27"/>
                  <a:gd name="T1" fmla="*/ 7 h 12"/>
                  <a:gd name="T2" fmla="*/ 27 w 27"/>
                  <a:gd name="T3" fmla="*/ 7 h 12"/>
                  <a:gd name="T4" fmla="*/ 15 w 27"/>
                  <a:gd name="T5" fmla="*/ 0 h 12"/>
                  <a:gd name="T6" fmla="*/ 14 w 27"/>
                  <a:gd name="T7" fmla="*/ 2 h 12"/>
                  <a:gd name="T8" fmla="*/ 11 w 27"/>
                  <a:gd name="T9" fmla="*/ 2 h 12"/>
                  <a:gd name="T10" fmla="*/ 0 w 27"/>
                  <a:gd name="T11" fmla="*/ 1 h 12"/>
                  <a:gd name="T12" fmla="*/ 9 w 27"/>
                  <a:gd name="T13" fmla="*/ 7 h 12"/>
                </a:gdLst>
                <a:ahLst/>
                <a:cxnLst>
                  <a:cxn ang="0">
                    <a:pos x="T0" y="T1"/>
                  </a:cxn>
                  <a:cxn ang="0">
                    <a:pos x="T2" y="T3"/>
                  </a:cxn>
                  <a:cxn ang="0">
                    <a:pos x="T4" y="T5"/>
                  </a:cxn>
                  <a:cxn ang="0">
                    <a:pos x="T6" y="T7"/>
                  </a:cxn>
                  <a:cxn ang="0">
                    <a:pos x="T8" y="T9"/>
                  </a:cxn>
                  <a:cxn ang="0">
                    <a:pos x="T10" y="T11"/>
                  </a:cxn>
                  <a:cxn ang="0">
                    <a:pos x="T12" y="T13"/>
                  </a:cxn>
                </a:cxnLst>
                <a:rect l="0" t="0" r="r" b="b"/>
                <a:pathLst>
                  <a:path w="27" h="12">
                    <a:moveTo>
                      <a:pt x="9" y="7"/>
                    </a:moveTo>
                    <a:cubicBezTo>
                      <a:pt x="14" y="12"/>
                      <a:pt x="18" y="7"/>
                      <a:pt x="27" y="7"/>
                    </a:cubicBezTo>
                    <a:cubicBezTo>
                      <a:pt x="23" y="3"/>
                      <a:pt x="19" y="4"/>
                      <a:pt x="15" y="0"/>
                    </a:cubicBezTo>
                    <a:cubicBezTo>
                      <a:pt x="15" y="1"/>
                      <a:pt x="15" y="4"/>
                      <a:pt x="14" y="2"/>
                    </a:cubicBezTo>
                    <a:cubicBezTo>
                      <a:pt x="13" y="3"/>
                      <a:pt x="11" y="2"/>
                      <a:pt x="11" y="2"/>
                    </a:cubicBezTo>
                    <a:cubicBezTo>
                      <a:pt x="7" y="2"/>
                      <a:pt x="4" y="2"/>
                      <a:pt x="0" y="1"/>
                    </a:cubicBezTo>
                    <a:cubicBezTo>
                      <a:pt x="0" y="6"/>
                      <a:pt x="5" y="7"/>
                      <a:pt x="9"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2" name="Freeform 348"/>
              <p:cNvSpPr>
                <a:spLocks/>
              </p:cNvSpPr>
              <p:nvPr/>
            </p:nvSpPr>
            <p:spPr bwMode="auto">
              <a:xfrm>
                <a:off x="4173" y="700"/>
                <a:ext cx="42" cy="17"/>
              </a:xfrm>
              <a:custGeom>
                <a:avLst/>
                <a:gdLst>
                  <a:gd name="T0" fmla="*/ 0 w 18"/>
                  <a:gd name="T1" fmla="*/ 5 h 7"/>
                  <a:gd name="T2" fmla="*/ 12 w 18"/>
                  <a:gd name="T3" fmla="*/ 5 h 7"/>
                  <a:gd name="T4" fmla="*/ 18 w 18"/>
                  <a:gd name="T5" fmla="*/ 5 h 7"/>
                  <a:gd name="T6" fmla="*/ 13 w 18"/>
                  <a:gd name="T7" fmla="*/ 3 h 7"/>
                  <a:gd name="T8" fmla="*/ 9 w 18"/>
                  <a:gd name="T9" fmla="*/ 3 h 7"/>
                  <a:gd name="T10" fmla="*/ 2 w 18"/>
                  <a:gd name="T11" fmla="*/ 2 h 7"/>
                  <a:gd name="T12" fmla="*/ 0 w 18"/>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18" h="7">
                    <a:moveTo>
                      <a:pt x="0" y="5"/>
                    </a:moveTo>
                    <a:cubicBezTo>
                      <a:pt x="7" y="5"/>
                      <a:pt x="9" y="5"/>
                      <a:pt x="12" y="5"/>
                    </a:cubicBezTo>
                    <a:cubicBezTo>
                      <a:pt x="14" y="5"/>
                      <a:pt x="17" y="7"/>
                      <a:pt x="18" y="5"/>
                    </a:cubicBezTo>
                    <a:cubicBezTo>
                      <a:pt x="16" y="2"/>
                      <a:pt x="15" y="0"/>
                      <a:pt x="13" y="3"/>
                    </a:cubicBezTo>
                    <a:cubicBezTo>
                      <a:pt x="9" y="3"/>
                      <a:pt x="9" y="3"/>
                      <a:pt x="9" y="3"/>
                    </a:cubicBezTo>
                    <a:cubicBezTo>
                      <a:pt x="6" y="3"/>
                      <a:pt x="5" y="2"/>
                      <a:pt x="2" y="2"/>
                    </a:cubicBezTo>
                    <a:cubicBezTo>
                      <a:pt x="2" y="2"/>
                      <a:pt x="1"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3" name="Freeform 349"/>
              <p:cNvSpPr>
                <a:spLocks/>
              </p:cNvSpPr>
              <p:nvPr/>
            </p:nvSpPr>
            <p:spPr bwMode="auto">
              <a:xfrm>
                <a:off x="393" y="793"/>
                <a:ext cx="1630" cy="2432"/>
              </a:xfrm>
              <a:custGeom>
                <a:avLst/>
                <a:gdLst>
                  <a:gd name="T0" fmla="*/ 602 w 690"/>
                  <a:gd name="T1" fmla="*/ 585 h 1030"/>
                  <a:gd name="T2" fmla="*/ 576 w 690"/>
                  <a:gd name="T3" fmla="*/ 546 h 1030"/>
                  <a:gd name="T4" fmla="*/ 509 w 690"/>
                  <a:gd name="T5" fmla="*/ 500 h 1030"/>
                  <a:gd name="T6" fmla="*/ 473 w 690"/>
                  <a:gd name="T7" fmla="*/ 492 h 1030"/>
                  <a:gd name="T8" fmla="*/ 433 w 690"/>
                  <a:gd name="T9" fmla="*/ 499 h 1030"/>
                  <a:gd name="T10" fmla="*/ 403 w 690"/>
                  <a:gd name="T11" fmla="*/ 506 h 1030"/>
                  <a:gd name="T12" fmla="*/ 357 w 690"/>
                  <a:gd name="T13" fmla="*/ 450 h 1030"/>
                  <a:gd name="T14" fmla="*/ 311 w 690"/>
                  <a:gd name="T15" fmla="*/ 408 h 1030"/>
                  <a:gd name="T16" fmla="*/ 272 w 690"/>
                  <a:gd name="T17" fmla="*/ 364 h 1030"/>
                  <a:gd name="T18" fmla="*/ 340 w 690"/>
                  <a:gd name="T19" fmla="*/ 328 h 1030"/>
                  <a:gd name="T20" fmla="*/ 388 w 690"/>
                  <a:gd name="T21" fmla="*/ 337 h 1030"/>
                  <a:gd name="T22" fmla="*/ 437 w 690"/>
                  <a:gd name="T23" fmla="*/ 266 h 1030"/>
                  <a:gd name="T24" fmla="*/ 449 w 690"/>
                  <a:gd name="T25" fmla="*/ 252 h 1030"/>
                  <a:gd name="T26" fmla="*/ 514 w 690"/>
                  <a:gd name="T27" fmla="*/ 205 h 1030"/>
                  <a:gd name="T28" fmla="*/ 540 w 690"/>
                  <a:gd name="T29" fmla="*/ 204 h 1030"/>
                  <a:gd name="T30" fmla="*/ 534 w 690"/>
                  <a:gd name="T31" fmla="*/ 180 h 1030"/>
                  <a:gd name="T32" fmla="*/ 553 w 690"/>
                  <a:gd name="T33" fmla="*/ 160 h 1030"/>
                  <a:gd name="T34" fmla="*/ 601 w 690"/>
                  <a:gd name="T35" fmla="*/ 132 h 1030"/>
                  <a:gd name="T36" fmla="*/ 574 w 690"/>
                  <a:gd name="T37" fmla="*/ 99 h 1030"/>
                  <a:gd name="T38" fmla="*/ 548 w 690"/>
                  <a:gd name="T39" fmla="*/ 78 h 1030"/>
                  <a:gd name="T40" fmla="*/ 494 w 690"/>
                  <a:gd name="T41" fmla="*/ 106 h 1030"/>
                  <a:gd name="T42" fmla="*/ 450 w 690"/>
                  <a:gd name="T43" fmla="*/ 124 h 1030"/>
                  <a:gd name="T44" fmla="*/ 404 w 690"/>
                  <a:gd name="T45" fmla="*/ 95 h 1030"/>
                  <a:gd name="T46" fmla="*/ 433 w 690"/>
                  <a:gd name="T47" fmla="*/ 55 h 1030"/>
                  <a:gd name="T48" fmla="*/ 482 w 690"/>
                  <a:gd name="T49" fmla="*/ 36 h 1030"/>
                  <a:gd name="T50" fmla="*/ 517 w 690"/>
                  <a:gd name="T51" fmla="*/ 13 h 1030"/>
                  <a:gd name="T52" fmla="*/ 472 w 690"/>
                  <a:gd name="T53" fmla="*/ 20 h 1030"/>
                  <a:gd name="T54" fmla="*/ 465 w 690"/>
                  <a:gd name="T55" fmla="*/ 0 h 1030"/>
                  <a:gd name="T56" fmla="*/ 436 w 690"/>
                  <a:gd name="T57" fmla="*/ 28 h 1030"/>
                  <a:gd name="T58" fmla="*/ 392 w 690"/>
                  <a:gd name="T59" fmla="*/ 24 h 1030"/>
                  <a:gd name="T60" fmla="*/ 320 w 690"/>
                  <a:gd name="T61" fmla="*/ 15 h 1030"/>
                  <a:gd name="T62" fmla="*/ 240 w 690"/>
                  <a:gd name="T63" fmla="*/ 22 h 1030"/>
                  <a:gd name="T64" fmla="*/ 148 w 690"/>
                  <a:gd name="T65" fmla="*/ 8 h 1030"/>
                  <a:gd name="T66" fmla="*/ 53 w 690"/>
                  <a:gd name="T67" fmla="*/ 52 h 1030"/>
                  <a:gd name="T68" fmla="*/ 14 w 690"/>
                  <a:gd name="T69" fmla="*/ 86 h 1030"/>
                  <a:gd name="T70" fmla="*/ 17 w 690"/>
                  <a:gd name="T71" fmla="*/ 113 h 1030"/>
                  <a:gd name="T72" fmla="*/ 66 w 690"/>
                  <a:gd name="T73" fmla="*/ 97 h 1030"/>
                  <a:gd name="T74" fmla="*/ 114 w 690"/>
                  <a:gd name="T75" fmla="*/ 77 h 1030"/>
                  <a:gd name="T76" fmla="*/ 171 w 690"/>
                  <a:gd name="T77" fmla="*/ 113 h 1030"/>
                  <a:gd name="T78" fmla="*/ 164 w 690"/>
                  <a:gd name="T79" fmla="*/ 139 h 1030"/>
                  <a:gd name="T80" fmla="*/ 175 w 690"/>
                  <a:gd name="T81" fmla="*/ 181 h 1030"/>
                  <a:gd name="T82" fmla="*/ 137 w 690"/>
                  <a:gd name="T83" fmla="*/ 290 h 1030"/>
                  <a:gd name="T84" fmla="*/ 168 w 690"/>
                  <a:gd name="T85" fmla="*/ 375 h 1030"/>
                  <a:gd name="T86" fmla="*/ 171 w 690"/>
                  <a:gd name="T87" fmla="*/ 352 h 1030"/>
                  <a:gd name="T88" fmla="*/ 196 w 690"/>
                  <a:gd name="T89" fmla="*/ 374 h 1030"/>
                  <a:gd name="T90" fmla="*/ 266 w 690"/>
                  <a:gd name="T91" fmla="*/ 453 h 1030"/>
                  <a:gd name="T92" fmla="*/ 347 w 690"/>
                  <a:gd name="T93" fmla="*/ 506 h 1030"/>
                  <a:gd name="T94" fmla="*/ 392 w 690"/>
                  <a:gd name="T95" fmla="*/ 524 h 1030"/>
                  <a:gd name="T96" fmla="*/ 375 w 690"/>
                  <a:gd name="T97" fmla="*/ 601 h 1030"/>
                  <a:gd name="T98" fmla="*/ 404 w 690"/>
                  <a:gd name="T99" fmla="*/ 690 h 1030"/>
                  <a:gd name="T100" fmla="*/ 455 w 690"/>
                  <a:gd name="T101" fmla="*/ 800 h 1030"/>
                  <a:gd name="T102" fmla="*/ 460 w 690"/>
                  <a:gd name="T103" fmla="*/ 922 h 1030"/>
                  <a:gd name="T104" fmla="*/ 475 w 690"/>
                  <a:gd name="T105" fmla="*/ 980 h 1030"/>
                  <a:gd name="T106" fmla="*/ 514 w 690"/>
                  <a:gd name="T107" fmla="*/ 1026 h 1030"/>
                  <a:gd name="T108" fmla="*/ 527 w 690"/>
                  <a:gd name="T109" fmla="*/ 974 h 1030"/>
                  <a:gd name="T110" fmla="*/ 531 w 690"/>
                  <a:gd name="T111" fmla="*/ 911 h 1030"/>
                  <a:gd name="T112" fmla="*/ 571 w 690"/>
                  <a:gd name="T113" fmla="*/ 874 h 1030"/>
                  <a:gd name="T114" fmla="*/ 626 w 690"/>
                  <a:gd name="T115" fmla="*/ 778 h 1030"/>
                  <a:gd name="T116" fmla="*/ 690 w 690"/>
                  <a:gd name="T117" fmla="*/ 645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1030">
                    <a:moveTo>
                      <a:pt x="676" y="622"/>
                    </a:moveTo>
                    <a:cubicBezTo>
                      <a:pt x="668" y="617"/>
                      <a:pt x="663" y="604"/>
                      <a:pt x="653" y="604"/>
                    </a:cubicBezTo>
                    <a:cubicBezTo>
                      <a:pt x="649" y="604"/>
                      <a:pt x="637" y="601"/>
                      <a:pt x="633" y="601"/>
                    </a:cubicBezTo>
                    <a:cubicBezTo>
                      <a:pt x="626" y="601"/>
                      <a:pt x="625" y="603"/>
                      <a:pt x="624" y="605"/>
                    </a:cubicBezTo>
                    <a:cubicBezTo>
                      <a:pt x="623" y="603"/>
                      <a:pt x="622" y="596"/>
                      <a:pt x="622" y="594"/>
                    </a:cubicBezTo>
                    <a:cubicBezTo>
                      <a:pt x="618" y="594"/>
                      <a:pt x="613" y="588"/>
                      <a:pt x="613" y="588"/>
                    </a:cubicBezTo>
                    <a:cubicBezTo>
                      <a:pt x="608" y="590"/>
                      <a:pt x="604" y="588"/>
                      <a:pt x="602" y="585"/>
                    </a:cubicBezTo>
                    <a:cubicBezTo>
                      <a:pt x="602" y="585"/>
                      <a:pt x="591" y="600"/>
                      <a:pt x="588" y="596"/>
                    </a:cubicBezTo>
                    <a:cubicBezTo>
                      <a:pt x="584" y="596"/>
                      <a:pt x="578" y="595"/>
                      <a:pt x="578" y="591"/>
                    </a:cubicBezTo>
                    <a:cubicBezTo>
                      <a:pt x="578" y="591"/>
                      <a:pt x="571" y="592"/>
                      <a:pt x="569" y="592"/>
                    </a:cubicBezTo>
                    <a:cubicBezTo>
                      <a:pt x="576" y="585"/>
                      <a:pt x="576" y="585"/>
                      <a:pt x="576" y="585"/>
                    </a:cubicBezTo>
                    <a:cubicBezTo>
                      <a:pt x="577" y="575"/>
                      <a:pt x="584" y="574"/>
                      <a:pt x="587" y="569"/>
                    </a:cubicBezTo>
                    <a:cubicBezTo>
                      <a:pt x="584" y="568"/>
                      <a:pt x="584" y="567"/>
                      <a:pt x="584" y="564"/>
                    </a:cubicBezTo>
                    <a:cubicBezTo>
                      <a:pt x="577" y="564"/>
                      <a:pt x="580" y="548"/>
                      <a:pt x="576" y="546"/>
                    </a:cubicBezTo>
                    <a:cubicBezTo>
                      <a:pt x="568" y="543"/>
                      <a:pt x="563" y="540"/>
                      <a:pt x="563" y="534"/>
                    </a:cubicBezTo>
                    <a:cubicBezTo>
                      <a:pt x="559" y="534"/>
                      <a:pt x="561" y="531"/>
                      <a:pt x="559" y="534"/>
                    </a:cubicBezTo>
                    <a:cubicBezTo>
                      <a:pt x="557" y="532"/>
                      <a:pt x="551" y="530"/>
                      <a:pt x="548" y="530"/>
                    </a:cubicBezTo>
                    <a:cubicBezTo>
                      <a:pt x="535" y="531"/>
                      <a:pt x="535" y="531"/>
                      <a:pt x="535" y="531"/>
                    </a:cubicBezTo>
                    <a:cubicBezTo>
                      <a:pt x="530" y="529"/>
                      <a:pt x="530" y="524"/>
                      <a:pt x="527" y="524"/>
                    </a:cubicBezTo>
                    <a:cubicBezTo>
                      <a:pt x="527" y="524"/>
                      <a:pt x="523" y="514"/>
                      <a:pt x="517" y="511"/>
                    </a:cubicBezTo>
                    <a:cubicBezTo>
                      <a:pt x="511" y="510"/>
                      <a:pt x="509" y="505"/>
                      <a:pt x="509" y="500"/>
                    </a:cubicBezTo>
                    <a:cubicBezTo>
                      <a:pt x="508" y="500"/>
                      <a:pt x="507" y="501"/>
                      <a:pt x="506" y="502"/>
                    </a:cubicBezTo>
                    <a:cubicBezTo>
                      <a:pt x="502" y="502"/>
                      <a:pt x="498" y="492"/>
                      <a:pt x="498" y="490"/>
                    </a:cubicBezTo>
                    <a:cubicBezTo>
                      <a:pt x="493" y="490"/>
                      <a:pt x="493" y="490"/>
                      <a:pt x="493" y="490"/>
                    </a:cubicBezTo>
                    <a:cubicBezTo>
                      <a:pt x="490" y="493"/>
                      <a:pt x="489" y="493"/>
                      <a:pt x="486" y="493"/>
                    </a:cubicBezTo>
                    <a:cubicBezTo>
                      <a:pt x="486" y="493"/>
                      <a:pt x="484" y="494"/>
                      <a:pt x="484" y="495"/>
                    </a:cubicBezTo>
                    <a:cubicBezTo>
                      <a:pt x="483" y="495"/>
                      <a:pt x="482" y="497"/>
                      <a:pt x="481" y="497"/>
                    </a:cubicBezTo>
                    <a:cubicBezTo>
                      <a:pt x="479" y="497"/>
                      <a:pt x="474" y="494"/>
                      <a:pt x="473" y="492"/>
                    </a:cubicBezTo>
                    <a:cubicBezTo>
                      <a:pt x="469" y="492"/>
                      <a:pt x="458" y="494"/>
                      <a:pt x="457" y="494"/>
                    </a:cubicBezTo>
                    <a:cubicBezTo>
                      <a:pt x="457" y="484"/>
                      <a:pt x="449" y="486"/>
                      <a:pt x="445" y="481"/>
                    </a:cubicBezTo>
                    <a:cubicBezTo>
                      <a:pt x="445" y="482"/>
                      <a:pt x="444" y="484"/>
                      <a:pt x="445" y="487"/>
                    </a:cubicBezTo>
                    <a:cubicBezTo>
                      <a:pt x="443" y="487"/>
                      <a:pt x="441" y="488"/>
                      <a:pt x="441" y="491"/>
                    </a:cubicBezTo>
                    <a:cubicBezTo>
                      <a:pt x="441" y="496"/>
                      <a:pt x="441" y="495"/>
                      <a:pt x="441" y="500"/>
                    </a:cubicBezTo>
                    <a:cubicBezTo>
                      <a:pt x="441" y="501"/>
                      <a:pt x="437" y="507"/>
                      <a:pt x="437" y="506"/>
                    </a:cubicBezTo>
                    <a:cubicBezTo>
                      <a:pt x="433" y="506"/>
                      <a:pt x="433" y="503"/>
                      <a:pt x="433" y="499"/>
                    </a:cubicBezTo>
                    <a:cubicBezTo>
                      <a:pt x="433" y="490"/>
                      <a:pt x="438" y="488"/>
                      <a:pt x="439" y="482"/>
                    </a:cubicBezTo>
                    <a:cubicBezTo>
                      <a:pt x="439" y="480"/>
                      <a:pt x="439" y="480"/>
                      <a:pt x="439" y="480"/>
                    </a:cubicBezTo>
                    <a:cubicBezTo>
                      <a:pt x="437" y="478"/>
                      <a:pt x="437" y="478"/>
                      <a:pt x="435" y="477"/>
                    </a:cubicBezTo>
                    <a:cubicBezTo>
                      <a:pt x="431" y="481"/>
                      <a:pt x="427" y="485"/>
                      <a:pt x="424" y="487"/>
                    </a:cubicBezTo>
                    <a:cubicBezTo>
                      <a:pt x="422" y="487"/>
                      <a:pt x="420" y="487"/>
                      <a:pt x="420" y="487"/>
                    </a:cubicBezTo>
                    <a:cubicBezTo>
                      <a:pt x="417" y="492"/>
                      <a:pt x="412" y="487"/>
                      <a:pt x="410" y="489"/>
                    </a:cubicBezTo>
                    <a:cubicBezTo>
                      <a:pt x="405" y="494"/>
                      <a:pt x="408" y="499"/>
                      <a:pt x="403" y="506"/>
                    </a:cubicBezTo>
                    <a:cubicBezTo>
                      <a:pt x="402" y="508"/>
                      <a:pt x="400" y="510"/>
                      <a:pt x="399" y="511"/>
                    </a:cubicBezTo>
                    <a:cubicBezTo>
                      <a:pt x="392" y="511"/>
                      <a:pt x="390" y="502"/>
                      <a:pt x="382" y="502"/>
                    </a:cubicBezTo>
                    <a:cubicBezTo>
                      <a:pt x="375" y="502"/>
                      <a:pt x="373" y="508"/>
                      <a:pt x="366" y="508"/>
                    </a:cubicBezTo>
                    <a:cubicBezTo>
                      <a:pt x="363" y="508"/>
                      <a:pt x="361" y="507"/>
                      <a:pt x="359" y="505"/>
                    </a:cubicBezTo>
                    <a:cubicBezTo>
                      <a:pt x="355" y="501"/>
                      <a:pt x="351" y="494"/>
                      <a:pt x="351" y="488"/>
                    </a:cubicBezTo>
                    <a:cubicBezTo>
                      <a:pt x="351" y="476"/>
                      <a:pt x="356" y="464"/>
                      <a:pt x="356" y="459"/>
                    </a:cubicBezTo>
                    <a:cubicBezTo>
                      <a:pt x="356" y="456"/>
                      <a:pt x="357" y="455"/>
                      <a:pt x="357" y="450"/>
                    </a:cubicBezTo>
                    <a:cubicBezTo>
                      <a:pt x="353" y="450"/>
                      <a:pt x="344" y="449"/>
                      <a:pt x="335" y="451"/>
                    </a:cubicBezTo>
                    <a:cubicBezTo>
                      <a:pt x="328" y="451"/>
                      <a:pt x="322" y="454"/>
                      <a:pt x="321" y="453"/>
                    </a:cubicBezTo>
                    <a:cubicBezTo>
                      <a:pt x="323" y="451"/>
                      <a:pt x="328" y="442"/>
                      <a:pt x="326" y="437"/>
                    </a:cubicBezTo>
                    <a:cubicBezTo>
                      <a:pt x="326" y="436"/>
                      <a:pt x="329" y="429"/>
                      <a:pt x="330" y="425"/>
                    </a:cubicBezTo>
                    <a:cubicBezTo>
                      <a:pt x="330" y="411"/>
                      <a:pt x="337" y="409"/>
                      <a:pt x="339" y="407"/>
                    </a:cubicBezTo>
                    <a:cubicBezTo>
                      <a:pt x="339" y="407"/>
                      <a:pt x="338" y="404"/>
                      <a:pt x="338" y="402"/>
                    </a:cubicBezTo>
                    <a:cubicBezTo>
                      <a:pt x="336" y="402"/>
                      <a:pt x="314" y="403"/>
                      <a:pt x="311" y="408"/>
                    </a:cubicBezTo>
                    <a:cubicBezTo>
                      <a:pt x="308" y="415"/>
                      <a:pt x="310" y="421"/>
                      <a:pt x="304" y="427"/>
                    </a:cubicBezTo>
                    <a:cubicBezTo>
                      <a:pt x="303" y="428"/>
                      <a:pt x="296" y="426"/>
                      <a:pt x="294" y="427"/>
                    </a:cubicBezTo>
                    <a:cubicBezTo>
                      <a:pt x="292" y="427"/>
                      <a:pt x="285" y="431"/>
                      <a:pt x="283" y="431"/>
                    </a:cubicBezTo>
                    <a:cubicBezTo>
                      <a:pt x="277" y="431"/>
                      <a:pt x="267" y="418"/>
                      <a:pt x="265" y="412"/>
                    </a:cubicBezTo>
                    <a:cubicBezTo>
                      <a:pt x="265" y="409"/>
                      <a:pt x="265" y="399"/>
                      <a:pt x="265" y="397"/>
                    </a:cubicBezTo>
                    <a:cubicBezTo>
                      <a:pt x="265" y="392"/>
                      <a:pt x="262" y="373"/>
                      <a:pt x="272" y="372"/>
                    </a:cubicBezTo>
                    <a:cubicBezTo>
                      <a:pt x="271" y="369"/>
                      <a:pt x="272" y="367"/>
                      <a:pt x="272" y="364"/>
                    </a:cubicBezTo>
                    <a:cubicBezTo>
                      <a:pt x="274" y="360"/>
                      <a:pt x="271" y="355"/>
                      <a:pt x="273" y="353"/>
                    </a:cubicBezTo>
                    <a:cubicBezTo>
                      <a:pt x="280" y="346"/>
                      <a:pt x="295" y="334"/>
                      <a:pt x="305" y="334"/>
                    </a:cubicBezTo>
                    <a:cubicBezTo>
                      <a:pt x="307" y="334"/>
                      <a:pt x="309" y="337"/>
                      <a:pt x="311" y="337"/>
                    </a:cubicBezTo>
                    <a:cubicBezTo>
                      <a:pt x="311" y="337"/>
                      <a:pt x="319" y="341"/>
                      <a:pt x="320" y="341"/>
                    </a:cubicBezTo>
                    <a:cubicBezTo>
                      <a:pt x="322" y="341"/>
                      <a:pt x="327" y="338"/>
                      <a:pt x="331" y="338"/>
                    </a:cubicBezTo>
                    <a:cubicBezTo>
                      <a:pt x="330" y="335"/>
                      <a:pt x="326" y="334"/>
                      <a:pt x="326" y="331"/>
                    </a:cubicBezTo>
                    <a:cubicBezTo>
                      <a:pt x="326" y="326"/>
                      <a:pt x="337" y="328"/>
                      <a:pt x="340" y="328"/>
                    </a:cubicBezTo>
                    <a:cubicBezTo>
                      <a:pt x="343" y="328"/>
                      <a:pt x="358" y="332"/>
                      <a:pt x="362" y="332"/>
                    </a:cubicBezTo>
                    <a:cubicBezTo>
                      <a:pt x="362" y="332"/>
                      <a:pt x="364" y="332"/>
                      <a:pt x="367" y="332"/>
                    </a:cubicBezTo>
                    <a:cubicBezTo>
                      <a:pt x="371" y="332"/>
                      <a:pt x="374" y="338"/>
                      <a:pt x="374" y="342"/>
                    </a:cubicBezTo>
                    <a:cubicBezTo>
                      <a:pt x="374" y="363"/>
                      <a:pt x="381" y="366"/>
                      <a:pt x="381" y="373"/>
                    </a:cubicBezTo>
                    <a:cubicBezTo>
                      <a:pt x="386" y="373"/>
                      <a:pt x="386" y="373"/>
                      <a:pt x="386" y="373"/>
                    </a:cubicBezTo>
                    <a:cubicBezTo>
                      <a:pt x="388" y="370"/>
                      <a:pt x="389" y="361"/>
                      <a:pt x="390" y="355"/>
                    </a:cubicBezTo>
                    <a:cubicBezTo>
                      <a:pt x="390" y="355"/>
                      <a:pt x="388" y="339"/>
                      <a:pt x="388" y="337"/>
                    </a:cubicBezTo>
                    <a:cubicBezTo>
                      <a:pt x="388" y="336"/>
                      <a:pt x="388" y="328"/>
                      <a:pt x="388" y="327"/>
                    </a:cubicBezTo>
                    <a:cubicBezTo>
                      <a:pt x="388" y="316"/>
                      <a:pt x="395" y="314"/>
                      <a:pt x="403" y="309"/>
                    </a:cubicBezTo>
                    <a:cubicBezTo>
                      <a:pt x="405" y="308"/>
                      <a:pt x="414" y="297"/>
                      <a:pt x="417" y="296"/>
                    </a:cubicBezTo>
                    <a:cubicBezTo>
                      <a:pt x="429" y="292"/>
                      <a:pt x="429" y="285"/>
                      <a:pt x="436" y="277"/>
                    </a:cubicBezTo>
                    <a:cubicBezTo>
                      <a:pt x="435" y="276"/>
                      <a:pt x="434" y="274"/>
                      <a:pt x="434" y="274"/>
                    </a:cubicBezTo>
                    <a:cubicBezTo>
                      <a:pt x="433" y="274"/>
                      <a:pt x="433" y="271"/>
                      <a:pt x="437" y="270"/>
                    </a:cubicBezTo>
                    <a:cubicBezTo>
                      <a:pt x="437" y="266"/>
                      <a:pt x="437" y="266"/>
                      <a:pt x="437" y="266"/>
                    </a:cubicBezTo>
                    <a:cubicBezTo>
                      <a:pt x="435" y="266"/>
                      <a:pt x="433" y="262"/>
                      <a:pt x="433" y="260"/>
                    </a:cubicBezTo>
                    <a:cubicBezTo>
                      <a:pt x="433" y="260"/>
                      <a:pt x="437" y="254"/>
                      <a:pt x="441" y="252"/>
                    </a:cubicBezTo>
                    <a:cubicBezTo>
                      <a:pt x="440" y="258"/>
                      <a:pt x="440" y="262"/>
                      <a:pt x="440" y="268"/>
                    </a:cubicBezTo>
                    <a:cubicBezTo>
                      <a:pt x="442" y="265"/>
                      <a:pt x="445" y="262"/>
                      <a:pt x="445" y="259"/>
                    </a:cubicBezTo>
                    <a:cubicBezTo>
                      <a:pt x="445" y="256"/>
                      <a:pt x="444" y="254"/>
                      <a:pt x="445" y="249"/>
                    </a:cubicBezTo>
                    <a:cubicBezTo>
                      <a:pt x="446" y="249"/>
                      <a:pt x="446" y="249"/>
                      <a:pt x="446" y="249"/>
                    </a:cubicBezTo>
                    <a:cubicBezTo>
                      <a:pt x="446" y="250"/>
                      <a:pt x="447" y="252"/>
                      <a:pt x="449" y="252"/>
                    </a:cubicBezTo>
                    <a:cubicBezTo>
                      <a:pt x="449" y="253"/>
                      <a:pt x="449" y="254"/>
                      <a:pt x="449" y="255"/>
                    </a:cubicBezTo>
                    <a:cubicBezTo>
                      <a:pt x="451" y="251"/>
                      <a:pt x="456" y="250"/>
                      <a:pt x="456" y="244"/>
                    </a:cubicBezTo>
                    <a:cubicBezTo>
                      <a:pt x="456" y="239"/>
                      <a:pt x="456" y="239"/>
                      <a:pt x="456" y="239"/>
                    </a:cubicBezTo>
                    <a:cubicBezTo>
                      <a:pt x="461" y="237"/>
                      <a:pt x="470" y="233"/>
                      <a:pt x="477" y="233"/>
                    </a:cubicBezTo>
                    <a:cubicBezTo>
                      <a:pt x="482" y="233"/>
                      <a:pt x="486" y="234"/>
                      <a:pt x="485" y="228"/>
                    </a:cubicBezTo>
                    <a:cubicBezTo>
                      <a:pt x="484" y="229"/>
                      <a:pt x="485" y="217"/>
                      <a:pt x="490" y="216"/>
                    </a:cubicBezTo>
                    <a:cubicBezTo>
                      <a:pt x="499" y="213"/>
                      <a:pt x="506" y="209"/>
                      <a:pt x="514" y="205"/>
                    </a:cubicBezTo>
                    <a:cubicBezTo>
                      <a:pt x="516" y="204"/>
                      <a:pt x="518" y="204"/>
                      <a:pt x="518" y="204"/>
                    </a:cubicBezTo>
                    <a:cubicBezTo>
                      <a:pt x="520" y="204"/>
                      <a:pt x="524" y="199"/>
                      <a:pt x="527" y="199"/>
                    </a:cubicBezTo>
                    <a:cubicBezTo>
                      <a:pt x="531" y="199"/>
                      <a:pt x="531" y="202"/>
                      <a:pt x="535" y="203"/>
                    </a:cubicBezTo>
                    <a:cubicBezTo>
                      <a:pt x="531" y="206"/>
                      <a:pt x="514" y="204"/>
                      <a:pt x="514" y="215"/>
                    </a:cubicBezTo>
                    <a:cubicBezTo>
                      <a:pt x="514" y="216"/>
                      <a:pt x="515" y="216"/>
                      <a:pt x="517" y="216"/>
                    </a:cubicBezTo>
                    <a:cubicBezTo>
                      <a:pt x="518" y="215"/>
                      <a:pt x="522" y="216"/>
                      <a:pt x="526" y="214"/>
                    </a:cubicBezTo>
                    <a:cubicBezTo>
                      <a:pt x="531" y="210"/>
                      <a:pt x="535" y="207"/>
                      <a:pt x="540" y="204"/>
                    </a:cubicBezTo>
                    <a:cubicBezTo>
                      <a:pt x="543" y="202"/>
                      <a:pt x="546" y="204"/>
                      <a:pt x="549" y="202"/>
                    </a:cubicBezTo>
                    <a:cubicBezTo>
                      <a:pt x="549" y="199"/>
                      <a:pt x="549" y="199"/>
                      <a:pt x="549" y="199"/>
                    </a:cubicBezTo>
                    <a:cubicBezTo>
                      <a:pt x="542" y="200"/>
                      <a:pt x="529" y="199"/>
                      <a:pt x="529" y="190"/>
                    </a:cubicBezTo>
                    <a:cubicBezTo>
                      <a:pt x="529" y="187"/>
                      <a:pt x="532" y="186"/>
                      <a:pt x="534" y="183"/>
                    </a:cubicBezTo>
                    <a:cubicBezTo>
                      <a:pt x="531" y="182"/>
                      <a:pt x="530" y="183"/>
                      <a:pt x="528" y="183"/>
                    </a:cubicBezTo>
                    <a:cubicBezTo>
                      <a:pt x="528" y="183"/>
                      <a:pt x="522" y="178"/>
                      <a:pt x="524" y="178"/>
                    </a:cubicBezTo>
                    <a:cubicBezTo>
                      <a:pt x="527" y="178"/>
                      <a:pt x="531" y="180"/>
                      <a:pt x="534" y="180"/>
                    </a:cubicBezTo>
                    <a:cubicBezTo>
                      <a:pt x="536" y="180"/>
                      <a:pt x="539" y="177"/>
                      <a:pt x="539" y="173"/>
                    </a:cubicBezTo>
                    <a:cubicBezTo>
                      <a:pt x="539" y="170"/>
                      <a:pt x="535" y="169"/>
                      <a:pt x="532" y="169"/>
                    </a:cubicBezTo>
                    <a:cubicBezTo>
                      <a:pt x="519" y="169"/>
                      <a:pt x="508" y="181"/>
                      <a:pt x="497" y="187"/>
                    </a:cubicBezTo>
                    <a:cubicBezTo>
                      <a:pt x="494" y="188"/>
                      <a:pt x="495" y="193"/>
                      <a:pt x="490" y="193"/>
                    </a:cubicBezTo>
                    <a:cubicBezTo>
                      <a:pt x="491" y="186"/>
                      <a:pt x="502" y="177"/>
                      <a:pt x="509" y="175"/>
                    </a:cubicBezTo>
                    <a:cubicBezTo>
                      <a:pt x="519" y="171"/>
                      <a:pt x="522" y="160"/>
                      <a:pt x="535" y="160"/>
                    </a:cubicBezTo>
                    <a:cubicBezTo>
                      <a:pt x="542" y="160"/>
                      <a:pt x="547" y="160"/>
                      <a:pt x="553" y="160"/>
                    </a:cubicBezTo>
                    <a:cubicBezTo>
                      <a:pt x="567" y="163"/>
                      <a:pt x="567" y="163"/>
                      <a:pt x="567" y="163"/>
                    </a:cubicBezTo>
                    <a:cubicBezTo>
                      <a:pt x="571" y="163"/>
                      <a:pt x="574" y="158"/>
                      <a:pt x="574" y="158"/>
                    </a:cubicBezTo>
                    <a:cubicBezTo>
                      <a:pt x="574" y="152"/>
                      <a:pt x="584" y="154"/>
                      <a:pt x="589" y="149"/>
                    </a:cubicBezTo>
                    <a:cubicBezTo>
                      <a:pt x="592" y="152"/>
                      <a:pt x="596" y="150"/>
                      <a:pt x="599" y="146"/>
                    </a:cubicBezTo>
                    <a:cubicBezTo>
                      <a:pt x="598" y="145"/>
                      <a:pt x="597" y="144"/>
                      <a:pt x="596" y="142"/>
                    </a:cubicBezTo>
                    <a:cubicBezTo>
                      <a:pt x="601" y="141"/>
                      <a:pt x="601" y="141"/>
                      <a:pt x="601" y="136"/>
                    </a:cubicBezTo>
                    <a:cubicBezTo>
                      <a:pt x="601" y="135"/>
                      <a:pt x="601" y="133"/>
                      <a:pt x="601" y="132"/>
                    </a:cubicBezTo>
                    <a:cubicBezTo>
                      <a:pt x="596" y="134"/>
                      <a:pt x="598" y="132"/>
                      <a:pt x="592" y="132"/>
                    </a:cubicBezTo>
                    <a:cubicBezTo>
                      <a:pt x="589" y="132"/>
                      <a:pt x="584" y="134"/>
                      <a:pt x="584" y="134"/>
                    </a:cubicBezTo>
                    <a:cubicBezTo>
                      <a:pt x="581" y="134"/>
                      <a:pt x="592" y="131"/>
                      <a:pt x="594" y="125"/>
                    </a:cubicBezTo>
                    <a:cubicBezTo>
                      <a:pt x="586" y="123"/>
                      <a:pt x="580" y="120"/>
                      <a:pt x="575" y="112"/>
                    </a:cubicBezTo>
                    <a:cubicBezTo>
                      <a:pt x="576" y="112"/>
                      <a:pt x="579" y="112"/>
                      <a:pt x="580" y="107"/>
                    </a:cubicBezTo>
                    <a:cubicBezTo>
                      <a:pt x="578" y="106"/>
                      <a:pt x="577" y="102"/>
                      <a:pt x="577" y="100"/>
                    </a:cubicBezTo>
                    <a:cubicBezTo>
                      <a:pt x="576" y="100"/>
                      <a:pt x="575" y="100"/>
                      <a:pt x="574" y="99"/>
                    </a:cubicBezTo>
                    <a:cubicBezTo>
                      <a:pt x="575" y="97"/>
                      <a:pt x="576" y="96"/>
                      <a:pt x="576" y="93"/>
                    </a:cubicBezTo>
                    <a:cubicBezTo>
                      <a:pt x="576" y="93"/>
                      <a:pt x="573" y="87"/>
                      <a:pt x="572" y="83"/>
                    </a:cubicBezTo>
                    <a:cubicBezTo>
                      <a:pt x="568" y="86"/>
                      <a:pt x="551" y="102"/>
                      <a:pt x="546" y="99"/>
                    </a:cubicBezTo>
                    <a:cubicBezTo>
                      <a:pt x="544" y="100"/>
                      <a:pt x="542" y="102"/>
                      <a:pt x="539" y="102"/>
                    </a:cubicBezTo>
                    <a:cubicBezTo>
                      <a:pt x="540" y="99"/>
                      <a:pt x="544" y="98"/>
                      <a:pt x="544" y="93"/>
                    </a:cubicBezTo>
                    <a:cubicBezTo>
                      <a:pt x="543" y="93"/>
                      <a:pt x="542" y="93"/>
                      <a:pt x="540" y="93"/>
                    </a:cubicBezTo>
                    <a:cubicBezTo>
                      <a:pt x="543" y="91"/>
                      <a:pt x="543" y="83"/>
                      <a:pt x="548" y="78"/>
                    </a:cubicBezTo>
                    <a:cubicBezTo>
                      <a:pt x="548" y="78"/>
                      <a:pt x="540" y="77"/>
                      <a:pt x="539" y="76"/>
                    </a:cubicBezTo>
                    <a:cubicBezTo>
                      <a:pt x="539" y="76"/>
                      <a:pt x="538" y="70"/>
                      <a:pt x="536" y="70"/>
                    </a:cubicBezTo>
                    <a:cubicBezTo>
                      <a:pt x="533" y="69"/>
                      <a:pt x="531" y="71"/>
                      <a:pt x="531" y="66"/>
                    </a:cubicBezTo>
                    <a:cubicBezTo>
                      <a:pt x="510" y="66"/>
                      <a:pt x="510" y="66"/>
                      <a:pt x="510" y="66"/>
                    </a:cubicBezTo>
                    <a:cubicBezTo>
                      <a:pt x="507" y="71"/>
                      <a:pt x="496" y="77"/>
                      <a:pt x="500" y="83"/>
                    </a:cubicBezTo>
                    <a:cubicBezTo>
                      <a:pt x="500" y="83"/>
                      <a:pt x="488" y="94"/>
                      <a:pt x="488" y="97"/>
                    </a:cubicBezTo>
                    <a:cubicBezTo>
                      <a:pt x="488" y="100"/>
                      <a:pt x="494" y="100"/>
                      <a:pt x="494" y="106"/>
                    </a:cubicBezTo>
                    <a:cubicBezTo>
                      <a:pt x="494" y="117"/>
                      <a:pt x="476" y="126"/>
                      <a:pt x="467" y="126"/>
                    </a:cubicBezTo>
                    <a:cubicBezTo>
                      <a:pt x="467" y="141"/>
                      <a:pt x="460" y="149"/>
                      <a:pt x="453" y="157"/>
                    </a:cubicBezTo>
                    <a:cubicBezTo>
                      <a:pt x="452" y="156"/>
                      <a:pt x="450" y="154"/>
                      <a:pt x="450" y="152"/>
                    </a:cubicBezTo>
                    <a:cubicBezTo>
                      <a:pt x="447" y="152"/>
                      <a:pt x="444" y="146"/>
                      <a:pt x="444" y="144"/>
                    </a:cubicBezTo>
                    <a:cubicBezTo>
                      <a:pt x="444" y="140"/>
                      <a:pt x="446" y="135"/>
                      <a:pt x="449" y="131"/>
                    </a:cubicBezTo>
                    <a:cubicBezTo>
                      <a:pt x="446" y="129"/>
                      <a:pt x="446" y="129"/>
                      <a:pt x="446" y="129"/>
                    </a:cubicBezTo>
                    <a:cubicBezTo>
                      <a:pt x="449" y="128"/>
                      <a:pt x="449" y="127"/>
                      <a:pt x="450" y="124"/>
                    </a:cubicBezTo>
                    <a:cubicBezTo>
                      <a:pt x="445" y="123"/>
                      <a:pt x="445" y="123"/>
                      <a:pt x="445" y="123"/>
                    </a:cubicBezTo>
                    <a:cubicBezTo>
                      <a:pt x="444" y="123"/>
                      <a:pt x="433" y="129"/>
                      <a:pt x="433" y="123"/>
                    </a:cubicBezTo>
                    <a:cubicBezTo>
                      <a:pt x="425" y="120"/>
                      <a:pt x="422" y="111"/>
                      <a:pt x="414" y="106"/>
                    </a:cubicBezTo>
                    <a:cubicBezTo>
                      <a:pt x="405" y="110"/>
                      <a:pt x="405" y="110"/>
                      <a:pt x="405" y="110"/>
                    </a:cubicBezTo>
                    <a:cubicBezTo>
                      <a:pt x="404" y="110"/>
                      <a:pt x="402" y="109"/>
                      <a:pt x="402" y="107"/>
                    </a:cubicBezTo>
                    <a:cubicBezTo>
                      <a:pt x="404" y="105"/>
                      <a:pt x="404" y="105"/>
                      <a:pt x="404" y="105"/>
                    </a:cubicBezTo>
                    <a:cubicBezTo>
                      <a:pt x="403" y="104"/>
                      <a:pt x="404" y="99"/>
                      <a:pt x="404" y="95"/>
                    </a:cubicBezTo>
                    <a:cubicBezTo>
                      <a:pt x="399" y="95"/>
                      <a:pt x="399" y="95"/>
                      <a:pt x="399" y="95"/>
                    </a:cubicBezTo>
                    <a:cubicBezTo>
                      <a:pt x="399" y="86"/>
                      <a:pt x="412" y="74"/>
                      <a:pt x="420" y="73"/>
                    </a:cubicBezTo>
                    <a:cubicBezTo>
                      <a:pt x="420" y="71"/>
                      <a:pt x="420" y="71"/>
                      <a:pt x="420" y="70"/>
                    </a:cubicBezTo>
                    <a:cubicBezTo>
                      <a:pt x="423" y="70"/>
                      <a:pt x="424" y="66"/>
                      <a:pt x="429" y="66"/>
                    </a:cubicBezTo>
                    <a:cubicBezTo>
                      <a:pt x="433" y="64"/>
                      <a:pt x="437" y="65"/>
                      <a:pt x="440" y="60"/>
                    </a:cubicBezTo>
                    <a:cubicBezTo>
                      <a:pt x="437" y="57"/>
                      <a:pt x="433" y="57"/>
                      <a:pt x="430" y="55"/>
                    </a:cubicBezTo>
                    <a:cubicBezTo>
                      <a:pt x="433" y="55"/>
                      <a:pt x="433" y="55"/>
                      <a:pt x="433" y="55"/>
                    </a:cubicBezTo>
                    <a:cubicBezTo>
                      <a:pt x="442" y="58"/>
                      <a:pt x="442" y="58"/>
                      <a:pt x="442" y="58"/>
                    </a:cubicBezTo>
                    <a:cubicBezTo>
                      <a:pt x="450" y="58"/>
                      <a:pt x="461" y="50"/>
                      <a:pt x="469" y="48"/>
                    </a:cubicBezTo>
                    <a:cubicBezTo>
                      <a:pt x="469" y="48"/>
                      <a:pt x="469" y="46"/>
                      <a:pt x="469" y="45"/>
                    </a:cubicBezTo>
                    <a:cubicBezTo>
                      <a:pt x="463" y="45"/>
                      <a:pt x="455" y="47"/>
                      <a:pt x="454" y="41"/>
                    </a:cubicBezTo>
                    <a:cubicBezTo>
                      <a:pt x="459" y="41"/>
                      <a:pt x="459" y="41"/>
                      <a:pt x="459" y="41"/>
                    </a:cubicBezTo>
                    <a:cubicBezTo>
                      <a:pt x="460" y="42"/>
                      <a:pt x="465" y="44"/>
                      <a:pt x="469" y="44"/>
                    </a:cubicBezTo>
                    <a:cubicBezTo>
                      <a:pt x="475" y="44"/>
                      <a:pt x="477" y="39"/>
                      <a:pt x="482" y="36"/>
                    </a:cubicBezTo>
                    <a:cubicBezTo>
                      <a:pt x="483" y="36"/>
                      <a:pt x="485" y="40"/>
                      <a:pt x="487" y="40"/>
                    </a:cubicBezTo>
                    <a:cubicBezTo>
                      <a:pt x="489" y="40"/>
                      <a:pt x="490" y="38"/>
                      <a:pt x="493" y="37"/>
                    </a:cubicBezTo>
                    <a:cubicBezTo>
                      <a:pt x="492" y="36"/>
                      <a:pt x="493" y="36"/>
                      <a:pt x="494" y="34"/>
                    </a:cubicBezTo>
                    <a:cubicBezTo>
                      <a:pt x="494" y="36"/>
                      <a:pt x="497" y="37"/>
                      <a:pt x="498" y="37"/>
                    </a:cubicBezTo>
                    <a:cubicBezTo>
                      <a:pt x="506" y="37"/>
                      <a:pt x="509" y="31"/>
                      <a:pt x="511" y="25"/>
                    </a:cubicBezTo>
                    <a:cubicBezTo>
                      <a:pt x="512" y="22"/>
                      <a:pt x="517" y="21"/>
                      <a:pt x="517" y="19"/>
                    </a:cubicBezTo>
                    <a:cubicBezTo>
                      <a:pt x="517" y="17"/>
                      <a:pt x="517" y="15"/>
                      <a:pt x="517" y="13"/>
                    </a:cubicBezTo>
                    <a:cubicBezTo>
                      <a:pt x="514" y="13"/>
                      <a:pt x="511" y="12"/>
                      <a:pt x="509" y="12"/>
                    </a:cubicBezTo>
                    <a:cubicBezTo>
                      <a:pt x="504" y="12"/>
                      <a:pt x="498" y="13"/>
                      <a:pt x="498" y="19"/>
                    </a:cubicBezTo>
                    <a:cubicBezTo>
                      <a:pt x="491" y="19"/>
                      <a:pt x="487" y="25"/>
                      <a:pt x="482" y="30"/>
                    </a:cubicBezTo>
                    <a:cubicBezTo>
                      <a:pt x="482" y="30"/>
                      <a:pt x="478" y="30"/>
                      <a:pt x="477" y="30"/>
                    </a:cubicBezTo>
                    <a:cubicBezTo>
                      <a:pt x="478" y="25"/>
                      <a:pt x="482" y="25"/>
                      <a:pt x="483" y="19"/>
                    </a:cubicBezTo>
                    <a:cubicBezTo>
                      <a:pt x="483" y="19"/>
                      <a:pt x="478" y="19"/>
                      <a:pt x="477" y="18"/>
                    </a:cubicBezTo>
                    <a:cubicBezTo>
                      <a:pt x="475" y="19"/>
                      <a:pt x="475" y="19"/>
                      <a:pt x="472" y="20"/>
                    </a:cubicBezTo>
                    <a:cubicBezTo>
                      <a:pt x="472" y="21"/>
                      <a:pt x="472" y="22"/>
                      <a:pt x="472" y="22"/>
                    </a:cubicBezTo>
                    <a:cubicBezTo>
                      <a:pt x="471" y="22"/>
                      <a:pt x="469" y="23"/>
                      <a:pt x="469" y="22"/>
                    </a:cubicBezTo>
                    <a:cubicBezTo>
                      <a:pt x="469" y="20"/>
                      <a:pt x="470" y="19"/>
                      <a:pt x="471" y="16"/>
                    </a:cubicBezTo>
                    <a:cubicBezTo>
                      <a:pt x="470" y="16"/>
                      <a:pt x="468" y="16"/>
                      <a:pt x="466" y="16"/>
                    </a:cubicBezTo>
                    <a:cubicBezTo>
                      <a:pt x="467" y="13"/>
                      <a:pt x="472" y="14"/>
                      <a:pt x="472" y="12"/>
                    </a:cubicBezTo>
                    <a:cubicBezTo>
                      <a:pt x="472" y="8"/>
                      <a:pt x="469" y="6"/>
                      <a:pt x="469" y="0"/>
                    </a:cubicBezTo>
                    <a:cubicBezTo>
                      <a:pt x="467" y="0"/>
                      <a:pt x="465" y="0"/>
                      <a:pt x="465" y="0"/>
                    </a:cubicBezTo>
                    <a:cubicBezTo>
                      <a:pt x="460" y="0"/>
                      <a:pt x="449" y="8"/>
                      <a:pt x="449" y="11"/>
                    </a:cubicBezTo>
                    <a:cubicBezTo>
                      <a:pt x="449" y="13"/>
                      <a:pt x="449" y="16"/>
                      <a:pt x="451" y="16"/>
                    </a:cubicBezTo>
                    <a:cubicBezTo>
                      <a:pt x="452" y="16"/>
                      <a:pt x="457" y="16"/>
                      <a:pt x="457" y="17"/>
                    </a:cubicBezTo>
                    <a:cubicBezTo>
                      <a:pt x="457" y="24"/>
                      <a:pt x="449" y="25"/>
                      <a:pt x="441" y="25"/>
                    </a:cubicBezTo>
                    <a:cubicBezTo>
                      <a:pt x="440" y="28"/>
                      <a:pt x="440" y="28"/>
                      <a:pt x="441" y="31"/>
                    </a:cubicBezTo>
                    <a:cubicBezTo>
                      <a:pt x="436" y="31"/>
                      <a:pt x="436" y="31"/>
                      <a:pt x="436" y="31"/>
                    </a:cubicBezTo>
                    <a:cubicBezTo>
                      <a:pt x="436" y="30"/>
                      <a:pt x="436" y="29"/>
                      <a:pt x="436" y="28"/>
                    </a:cubicBezTo>
                    <a:cubicBezTo>
                      <a:pt x="436" y="26"/>
                      <a:pt x="437" y="25"/>
                      <a:pt x="437" y="23"/>
                    </a:cubicBezTo>
                    <a:cubicBezTo>
                      <a:pt x="433" y="23"/>
                      <a:pt x="433" y="23"/>
                      <a:pt x="433" y="23"/>
                    </a:cubicBezTo>
                    <a:cubicBezTo>
                      <a:pt x="433" y="24"/>
                      <a:pt x="431" y="25"/>
                      <a:pt x="430" y="25"/>
                    </a:cubicBezTo>
                    <a:cubicBezTo>
                      <a:pt x="429" y="28"/>
                      <a:pt x="428" y="30"/>
                      <a:pt x="425" y="30"/>
                    </a:cubicBezTo>
                    <a:cubicBezTo>
                      <a:pt x="424" y="30"/>
                      <a:pt x="422" y="27"/>
                      <a:pt x="419" y="27"/>
                    </a:cubicBezTo>
                    <a:cubicBezTo>
                      <a:pt x="415" y="27"/>
                      <a:pt x="414" y="29"/>
                      <a:pt x="409" y="29"/>
                    </a:cubicBezTo>
                    <a:cubicBezTo>
                      <a:pt x="403" y="29"/>
                      <a:pt x="399" y="24"/>
                      <a:pt x="392" y="24"/>
                    </a:cubicBezTo>
                    <a:cubicBezTo>
                      <a:pt x="377" y="28"/>
                      <a:pt x="377" y="28"/>
                      <a:pt x="377" y="28"/>
                    </a:cubicBezTo>
                    <a:cubicBezTo>
                      <a:pt x="375" y="33"/>
                      <a:pt x="375" y="33"/>
                      <a:pt x="375" y="33"/>
                    </a:cubicBezTo>
                    <a:cubicBezTo>
                      <a:pt x="371" y="33"/>
                      <a:pt x="370" y="28"/>
                      <a:pt x="367" y="28"/>
                    </a:cubicBezTo>
                    <a:cubicBezTo>
                      <a:pt x="363" y="28"/>
                      <a:pt x="359" y="31"/>
                      <a:pt x="355" y="31"/>
                    </a:cubicBezTo>
                    <a:cubicBezTo>
                      <a:pt x="349" y="31"/>
                      <a:pt x="345" y="31"/>
                      <a:pt x="340" y="28"/>
                    </a:cubicBezTo>
                    <a:cubicBezTo>
                      <a:pt x="343" y="25"/>
                      <a:pt x="345" y="25"/>
                      <a:pt x="347" y="23"/>
                    </a:cubicBezTo>
                    <a:cubicBezTo>
                      <a:pt x="343" y="20"/>
                      <a:pt x="323" y="15"/>
                      <a:pt x="320" y="15"/>
                    </a:cubicBezTo>
                    <a:cubicBezTo>
                      <a:pt x="320" y="15"/>
                      <a:pt x="317" y="16"/>
                      <a:pt x="315" y="16"/>
                    </a:cubicBezTo>
                    <a:cubicBezTo>
                      <a:pt x="313" y="17"/>
                      <a:pt x="306" y="18"/>
                      <a:pt x="306" y="16"/>
                    </a:cubicBezTo>
                    <a:cubicBezTo>
                      <a:pt x="303" y="17"/>
                      <a:pt x="302" y="19"/>
                      <a:pt x="298" y="19"/>
                    </a:cubicBezTo>
                    <a:cubicBezTo>
                      <a:pt x="295" y="19"/>
                      <a:pt x="293" y="14"/>
                      <a:pt x="294" y="12"/>
                    </a:cubicBezTo>
                    <a:cubicBezTo>
                      <a:pt x="290" y="13"/>
                      <a:pt x="287" y="16"/>
                      <a:pt x="282" y="15"/>
                    </a:cubicBezTo>
                    <a:cubicBezTo>
                      <a:pt x="263" y="15"/>
                      <a:pt x="263" y="15"/>
                      <a:pt x="263" y="15"/>
                    </a:cubicBezTo>
                    <a:cubicBezTo>
                      <a:pt x="240" y="22"/>
                      <a:pt x="240" y="22"/>
                      <a:pt x="240" y="22"/>
                    </a:cubicBezTo>
                    <a:cubicBezTo>
                      <a:pt x="234" y="22"/>
                      <a:pt x="231" y="15"/>
                      <a:pt x="225" y="15"/>
                    </a:cubicBezTo>
                    <a:cubicBezTo>
                      <a:pt x="223" y="15"/>
                      <a:pt x="222" y="16"/>
                      <a:pt x="220" y="15"/>
                    </a:cubicBezTo>
                    <a:cubicBezTo>
                      <a:pt x="219" y="15"/>
                      <a:pt x="216" y="14"/>
                      <a:pt x="214" y="13"/>
                    </a:cubicBezTo>
                    <a:cubicBezTo>
                      <a:pt x="204" y="16"/>
                      <a:pt x="204" y="16"/>
                      <a:pt x="204" y="16"/>
                    </a:cubicBezTo>
                    <a:cubicBezTo>
                      <a:pt x="192" y="16"/>
                      <a:pt x="178" y="8"/>
                      <a:pt x="167" y="8"/>
                    </a:cubicBezTo>
                    <a:cubicBezTo>
                      <a:pt x="167" y="8"/>
                      <a:pt x="160" y="8"/>
                      <a:pt x="156" y="8"/>
                    </a:cubicBezTo>
                    <a:cubicBezTo>
                      <a:pt x="157" y="7"/>
                      <a:pt x="153" y="8"/>
                      <a:pt x="148" y="8"/>
                    </a:cubicBezTo>
                    <a:cubicBezTo>
                      <a:pt x="143" y="8"/>
                      <a:pt x="143" y="9"/>
                      <a:pt x="138" y="9"/>
                    </a:cubicBezTo>
                    <a:cubicBezTo>
                      <a:pt x="121" y="9"/>
                      <a:pt x="110" y="16"/>
                      <a:pt x="94" y="20"/>
                    </a:cubicBezTo>
                    <a:cubicBezTo>
                      <a:pt x="89" y="24"/>
                      <a:pt x="85" y="26"/>
                      <a:pt x="81" y="30"/>
                    </a:cubicBezTo>
                    <a:cubicBezTo>
                      <a:pt x="84" y="34"/>
                      <a:pt x="92" y="33"/>
                      <a:pt x="93" y="40"/>
                    </a:cubicBezTo>
                    <a:cubicBezTo>
                      <a:pt x="92" y="41"/>
                      <a:pt x="88" y="39"/>
                      <a:pt x="86" y="42"/>
                    </a:cubicBezTo>
                    <a:cubicBezTo>
                      <a:pt x="66" y="42"/>
                      <a:pt x="66" y="42"/>
                      <a:pt x="66" y="42"/>
                    </a:cubicBezTo>
                    <a:cubicBezTo>
                      <a:pt x="62" y="45"/>
                      <a:pt x="55" y="50"/>
                      <a:pt x="53" y="52"/>
                    </a:cubicBezTo>
                    <a:cubicBezTo>
                      <a:pt x="55" y="50"/>
                      <a:pt x="60" y="54"/>
                      <a:pt x="63" y="54"/>
                    </a:cubicBezTo>
                    <a:cubicBezTo>
                      <a:pt x="65" y="54"/>
                      <a:pt x="68" y="51"/>
                      <a:pt x="69" y="50"/>
                    </a:cubicBezTo>
                    <a:cubicBezTo>
                      <a:pt x="73" y="50"/>
                      <a:pt x="73" y="50"/>
                      <a:pt x="73" y="50"/>
                    </a:cubicBezTo>
                    <a:cubicBezTo>
                      <a:pt x="71" y="63"/>
                      <a:pt x="56" y="55"/>
                      <a:pt x="48" y="65"/>
                    </a:cubicBezTo>
                    <a:cubicBezTo>
                      <a:pt x="44" y="60"/>
                      <a:pt x="44" y="60"/>
                      <a:pt x="44" y="60"/>
                    </a:cubicBezTo>
                    <a:cubicBezTo>
                      <a:pt x="40" y="63"/>
                      <a:pt x="37" y="66"/>
                      <a:pt x="33" y="69"/>
                    </a:cubicBezTo>
                    <a:cubicBezTo>
                      <a:pt x="26" y="75"/>
                      <a:pt x="20" y="81"/>
                      <a:pt x="14" y="86"/>
                    </a:cubicBezTo>
                    <a:cubicBezTo>
                      <a:pt x="14" y="87"/>
                      <a:pt x="14" y="87"/>
                      <a:pt x="14" y="87"/>
                    </a:cubicBezTo>
                    <a:cubicBezTo>
                      <a:pt x="20" y="89"/>
                      <a:pt x="24" y="84"/>
                      <a:pt x="31" y="83"/>
                    </a:cubicBezTo>
                    <a:cubicBezTo>
                      <a:pt x="29" y="87"/>
                      <a:pt x="19" y="93"/>
                      <a:pt x="19" y="96"/>
                    </a:cubicBezTo>
                    <a:cubicBezTo>
                      <a:pt x="19" y="98"/>
                      <a:pt x="30" y="99"/>
                      <a:pt x="31" y="99"/>
                    </a:cubicBezTo>
                    <a:cubicBezTo>
                      <a:pt x="33" y="99"/>
                      <a:pt x="36" y="95"/>
                      <a:pt x="38" y="94"/>
                    </a:cubicBezTo>
                    <a:cubicBezTo>
                      <a:pt x="39" y="95"/>
                      <a:pt x="40" y="96"/>
                      <a:pt x="43" y="98"/>
                    </a:cubicBezTo>
                    <a:cubicBezTo>
                      <a:pt x="35" y="103"/>
                      <a:pt x="27" y="110"/>
                      <a:pt x="17" y="113"/>
                    </a:cubicBezTo>
                    <a:cubicBezTo>
                      <a:pt x="14" y="114"/>
                      <a:pt x="6" y="114"/>
                      <a:pt x="3" y="117"/>
                    </a:cubicBezTo>
                    <a:cubicBezTo>
                      <a:pt x="0" y="120"/>
                      <a:pt x="3" y="118"/>
                      <a:pt x="2" y="122"/>
                    </a:cubicBezTo>
                    <a:cubicBezTo>
                      <a:pt x="4" y="123"/>
                      <a:pt x="4" y="123"/>
                      <a:pt x="4" y="123"/>
                    </a:cubicBezTo>
                    <a:cubicBezTo>
                      <a:pt x="12" y="119"/>
                      <a:pt x="16" y="120"/>
                      <a:pt x="24" y="115"/>
                    </a:cubicBezTo>
                    <a:cubicBezTo>
                      <a:pt x="33" y="112"/>
                      <a:pt x="35" y="110"/>
                      <a:pt x="45" y="106"/>
                    </a:cubicBezTo>
                    <a:cubicBezTo>
                      <a:pt x="48" y="105"/>
                      <a:pt x="52" y="100"/>
                      <a:pt x="57" y="98"/>
                    </a:cubicBezTo>
                    <a:cubicBezTo>
                      <a:pt x="58" y="98"/>
                      <a:pt x="64" y="100"/>
                      <a:pt x="66" y="97"/>
                    </a:cubicBezTo>
                    <a:cubicBezTo>
                      <a:pt x="68" y="94"/>
                      <a:pt x="67" y="90"/>
                      <a:pt x="72" y="89"/>
                    </a:cubicBezTo>
                    <a:cubicBezTo>
                      <a:pt x="79" y="87"/>
                      <a:pt x="85" y="83"/>
                      <a:pt x="92" y="78"/>
                    </a:cubicBezTo>
                    <a:cubicBezTo>
                      <a:pt x="100" y="78"/>
                      <a:pt x="100" y="78"/>
                      <a:pt x="100" y="78"/>
                    </a:cubicBezTo>
                    <a:cubicBezTo>
                      <a:pt x="97" y="88"/>
                      <a:pt x="90" y="79"/>
                      <a:pt x="83" y="87"/>
                    </a:cubicBezTo>
                    <a:cubicBezTo>
                      <a:pt x="84" y="88"/>
                      <a:pt x="80" y="94"/>
                      <a:pt x="81" y="94"/>
                    </a:cubicBezTo>
                    <a:cubicBezTo>
                      <a:pt x="86" y="94"/>
                      <a:pt x="104" y="89"/>
                      <a:pt x="108" y="83"/>
                    </a:cubicBezTo>
                    <a:cubicBezTo>
                      <a:pt x="110" y="82"/>
                      <a:pt x="110" y="77"/>
                      <a:pt x="114" y="77"/>
                    </a:cubicBezTo>
                    <a:cubicBezTo>
                      <a:pt x="118" y="77"/>
                      <a:pt x="118" y="81"/>
                      <a:pt x="120" y="83"/>
                    </a:cubicBezTo>
                    <a:cubicBezTo>
                      <a:pt x="125" y="84"/>
                      <a:pt x="125" y="84"/>
                      <a:pt x="125" y="84"/>
                    </a:cubicBezTo>
                    <a:cubicBezTo>
                      <a:pt x="134" y="88"/>
                      <a:pt x="143" y="89"/>
                      <a:pt x="154" y="92"/>
                    </a:cubicBezTo>
                    <a:cubicBezTo>
                      <a:pt x="154" y="98"/>
                      <a:pt x="156" y="96"/>
                      <a:pt x="158" y="102"/>
                    </a:cubicBezTo>
                    <a:cubicBezTo>
                      <a:pt x="161" y="95"/>
                      <a:pt x="161" y="95"/>
                      <a:pt x="161" y="95"/>
                    </a:cubicBezTo>
                    <a:cubicBezTo>
                      <a:pt x="162" y="98"/>
                      <a:pt x="167" y="98"/>
                      <a:pt x="170" y="97"/>
                    </a:cubicBezTo>
                    <a:cubicBezTo>
                      <a:pt x="170" y="99"/>
                      <a:pt x="169" y="112"/>
                      <a:pt x="171" y="113"/>
                    </a:cubicBezTo>
                    <a:cubicBezTo>
                      <a:pt x="171" y="116"/>
                      <a:pt x="169" y="123"/>
                      <a:pt x="171" y="124"/>
                    </a:cubicBezTo>
                    <a:cubicBezTo>
                      <a:pt x="171" y="124"/>
                      <a:pt x="171" y="124"/>
                      <a:pt x="171" y="124"/>
                    </a:cubicBezTo>
                    <a:cubicBezTo>
                      <a:pt x="171" y="124"/>
                      <a:pt x="171" y="124"/>
                      <a:pt x="171" y="124"/>
                    </a:cubicBezTo>
                    <a:cubicBezTo>
                      <a:pt x="170" y="126"/>
                      <a:pt x="165" y="127"/>
                      <a:pt x="167" y="129"/>
                    </a:cubicBezTo>
                    <a:cubicBezTo>
                      <a:pt x="166" y="132"/>
                      <a:pt x="163" y="131"/>
                      <a:pt x="163" y="135"/>
                    </a:cubicBezTo>
                    <a:cubicBezTo>
                      <a:pt x="163" y="135"/>
                      <a:pt x="164" y="136"/>
                      <a:pt x="165" y="137"/>
                    </a:cubicBezTo>
                    <a:cubicBezTo>
                      <a:pt x="164" y="139"/>
                      <a:pt x="164" y="139"/>
                      <a:pt x="164" y="139"/>
                    </a:cubicBezTo>
                    <a:cubicBezTo>
                      <a:pt x="164" y="139"/>
                      <a:pt x="167" y="143"/>
                      <a:pt x="167" y="145"/>
                    </a:cubicBezTo>
                    <a:cubicBezTo>
                      <a:pt x="167" y="146"/>
                      <a:pt x="171" y="146"/>
                      <a:pt x="173" y="146"/>
                    </a:cubicBezTo>
                    <a:cubicBezTo>
                      <a:pt x="171" y="149"/>
                      <a:pt x="164" y="151"/>
                      <a:pt x="164" y="155"/>
                    </a:cubicBezTo>
                    <a:cubicBezTo>
                      <a:pt x="164" y="158"/>
                      <a:pt x="171" y="162"/>
                      <a:pt x="175" y="163"/>
                    </a:cubicBezTo>
                    <a:cubicBezTo>
                      <a:pt x="175" y="164"/>
                      <a:pt x="183" y="169"/>
                      <a:pt x="181" y="174"/>
                    </a:cubicBezTo>
                    <a:cubicBezTo>
                      <a:pt x="181" y="174"/>
                      <a:pt x="179" y="189"/>
                      <a:pt x="173" y="191"/>
                    </a:cubicBezTo>
                    <a:cubicBezTo>
                      <a:pt x="173" y="188"/>
                      <a:pt x="175" y="184"/>
                      <a:pt x="175" y="181"/>
                    </a:cubicBezTo>
                    <a:cubicBezTo>
                      <a:pt x="175" y="181"/>
                      <a:pt x="169" y="180"/>
                      <a:pt x="167" y="180"/>
                    </a:cubicBezTo>
                    <a:cubicBezTo>
                      <a:pt x="166" y="182"/>
                      <a:pt x="165" y="186"/>
                      <a:pt x="165" y="191"/>
                    </a:cubicBezTo>
                    <a:cubicBezTo>
                      <a:pt x="159" y="195"/>
                      <a:pt x="160" y="204"/>
                      <a:pt x="155" y="208"/>
                    </a:cubicBezTo>
                    <a:cubicBezTo>
                      <a:pt x="147" y="218"/>
                      <a:pt x="142" y="232"/>
                      <a:pt x="134" y="243"/>
                    </a:cubicBezTo>
                    <a:cubicBezTo>
                      <a:pt x="132" y="248"/>
                      <a:pt x="132" y="251"/>
                      <a:pt x="132" y="256"/>
                    </a:cubicBezTo>
                    <a:cubicBezTo>
                      <a:pt x="132" y="257"/>
                      <a:pt x="133" y="262"/>
                      <a:pt x="133" y="263"/>
                    </a:cubicBezTo>
                    <a:cubicBezTo>
                      <a:pt x="134" y="262"/>
                      <a:pt x="137" y="283"/>
                      <a:pt x="137" y="290"/>
                    </a:cubicBezTo>
                    <a:cubicBezTo>
                      <a:pt x="137" y="290"/>
                      <a:pt x="136" y="292"/>
                      <a:pt x="136" y="295"/>
                    </a:cubicBezTo>
                    <a:cubicBezTo>
                      <a:pt x="143" y="295"/>
                      <a:pt x="149" y="301"/>
                      <a:pt x="154" y="304"/>
                    </a:cubicBezTo>
                    <a:cubicBezTo>
                      <a:pt x="154" y="305"/>
                      <a:pt x="154" y="321"/>
                      <a:pt x="154" y="321"/>
                    </a:cubicBezTo>
                    <a:cubicBezTo>
                      <a:pt x="155" y="327"/>
                      <a:pt x="163" y="340"/>
                      <a:pt x="163" y="344"/>
                    </a:cubicBezTo>
                    <a:cubicBezTo>
                      <a:pt x="163" y="349"/>
                      <a:pt x="161" y="351"/>
                      <a:pt x="156" y="351"/>
                    </a:cubicBezTo>
                    <a:cubicBezTo>
                      <a:pt x="158" y="359"/>
                      <a:pt x="171" y="360"/>
                      <a:pt x="171" y="368"/>
                    </a:cubicBezTo>
                    <a:cubicBezTo>
                      <a:pt x="171" y="371"/>
                      <a:pt x="168" y="372"/>
                      <a:pt x="168" y="375"/>
                    </a:cubicBezTo>
                    <a:cubicBezTo>
                      <a:pt x="168" y="379"/>
                      <a:pt x="176" y="383"/>
                      <a:pt x="179" y="386"/>
                    </a:cubicBezTo>
                    <a:cubicBezTo>
                      <a:pt x="179" y="388"/>
                      <a:pt x="179" y="391"/>
                      <a:pt x="180" y="394"/>
                    </a:cubicBezTo>
                    <a:cubicBezTo>
                      <a:pt x="182" y="393"/>
                      <a:pt x="185" y="391"/>
                      <a:pt x="185" y="388"/>
                    </a:cubicBezTo>
                    <a:cubicBezTo>
                      <a:pt x="185" y="385"/>
                      <a:pt x="182" y="381"/>
                      <a:pt x="179" y="381"/>
                    </a:cubicBezTo>
                    <a:cubicBezTo>
                      <a:pt x="179" y="378"/>
                      <a:pt x="179" y="378"/>
                      <a:pt x="179" y="375"/>
                    </a:cubicBezTo>
                    <a:cubicBezTo>
                      <a:pt x="175" y="373"/>
                      <a:pt x="179" y="367"/>
                      <a:pt x="177" y="363"/>
                    </a:cubicBezTo>
                    <a:cubicBezTo>
                      <a:pt x="176" y="361"/>
                      <a:pt x="171" y="355"/>
                      <a:pt x="171" y="352"/>
                    </a:cubicBezTo>
                    <a:cubicBezTo>
                      <a:pt x="171" y="343"/>
                      <a:pt x="163" y="337"/>
                      <a:pt x="163" y="328"/>
                    </a:cubicBezTo>
                    <a:cubicBezTo>
                      <a:pt x="163" y="324"/>
                      <a:pt x="164" y="320"/>
                      <a:pt x="166" y="317"/>
                    </a:cubicBezTo>
                    <a:cubicBezTo>
                      <a:pt x="169" y="319"/>
                      <a:pt x="169" y="320"/>
                      <a:pt x="173" y="320"/>
                    </a:cubicBezTo>
                    <a:cubicBezTo>
                      <a:pt x="175" y="326"/>
                      <a:pt x="175" y="332"/>
                      <a:pt x="178" y="339"/>
                    </a:cubicBezTo>
                    <a:cubicBezTo>
                      <a:pt x="179" y="344"/>
                      <a:pt x="182" y="345"/>
                      <a:pt x="184" y="352"/>
                    </a:cubicBezTo>
                    <a:cubicBezTo>
                      <a:pt x="184" y="353"/>
                      <a:pt x="190" y="366"/>
                      <a:pt x="190" y="366"/>
                    </a:cubicBezTo>
                    <a:cubicBezTo>
                      <a:pt x="190" y="370"/>
                      <a:pt x="195" y="371"/>
                      <a:pt x="196" y="374"/>
                    </a:cubicBezTo>
                    <a:cubicBezTo>
                      <a:pt x="200" y="385"/>
                      <a:pt x="211" y="389"/>
                      <a:pt x="211" y="404"/>
                    </a:cubicBezTo>
                    <a:cubicBezTo>
                      <a:pt x="211" y="408"/>
                      <a:pt x="207" y="410"/>
                      <a:pt x="207" y="413"/>
                    </a:cubicBezTo>
                    <a:cubicBezTo>
                      <a:pt x="207" y="416"/>
                      <a:pt x="211" y="423"/>
                      <a:pt x="212" y="424"/>
                    </a:cubicBezTo>
                    <a:cubicBezTo>
                      <a:pt x="214" y="424"/>
                      <a:pt x="221" y="430"/>
                      <a:pt x="230" y="433"/>
                    </a:cubicBezTo>
                    <a:cubicBezTo>
                      <a:pt x="231" y="433"/>
                      <a:pt x="231" y="437"/>
                      <a:pt x="233" y="438"/>
                    </a:cubicBezTo>
                    <a:cubicBezTo>
                      <a:pt x="236" y="441"/>
                      <a:pt x="238" y="442"/>
                      <a:pt x="241" y="444"/>
                    </a:cubicBezTo>
                    <a:cubicBezTo>
                      <a:pt x="241" y="444"/>
                      <a:pt x="261" y="453"/>
                      <a:pt x="266" y="453"/>
                    </a:cubicBezTo>
                    <a:cubicBezTo>
                      <a:pt x="272" y="453"/>
                      <a:pt x="273" y="447"/>
                      <a:pt x="278" y="447"/>
                    </a:cubicBezTo>
                    <a:cubicBezTo>
                      <a:pt x="284" y="447"/>
                      <a:pt x="288" y="454"/>
                      <a:pt x="290" y="458"/>
                    </a:cubicBezTo>
                    <a:cubicBezTo>
                      <a:pt x="291" y="459"/>
                      <a:pt x="294" y="463"/>
                      <a:pt x="294" y="463"/>
                    </a:cubicBezTo>
                    <a:cubicBezTo>
                      <a:pt x="298" y="464"/>
                      <a:pt x="317" y="469"/>
                      <a:pt x="322" y="471"/>
                    </a:cubicBezTo>
                    <a:cubicBezTo>
                      <a:pt x="330" y="475"/>
                      <a:pt x="331" y="484"/>
                      <a:pt x="337" y="490"/>
                    </a:cubicBezTo>
                    <a:cubicBezTo>
                      <a:pt x="336" y="491"/>
                      <a:pt x="336" y="500"/>
                      <a:pt x="339" y="502"/>
                    </a:cubicBezTo>
                    <a:cubicBezTo>
                      <a:pt x="339" y="502"/>
                      <a:pt x="345" y="506"/>
                      <a:pt x="347" y="506"/>
                    </a:cubicBezTo>
                    <a:cubicBezTo>
                      <a:pt x="347" y="505"/>
                      <a:pt x="351" y="513"/>
                      <a:pt x="356" y="513"/>
                    </a:cubicBezTo>
                    <a:cubicBezTo>
                      <a:pt x="357" y="513"/>
                      <a:pt x="367" y="522"/>
                      <a:pt x="371" y="522"/>
                    </a:cubicBezTo>
                    <a:cubicBezTo>
                      <a:pt x="372" y="522"/>
                      <a:pt x="374" y="521"/>
                      <a:pt x="374" y="519"/>
                    </a:cubicBezTo>
                    <a:cubicBezTo>
                      <a:pt x="374" y="514"/>
                      <a:pt x="375" y="508"/>
                      <a:pt x="381" y="506"/>
                    </a:cubicBezTo>
                    <a:cubicBezTo>
                      <a:pt x="384" y="511"/>
                      <a:pt x="386" y="511"/>
                      <a:pt x="390" y="513"/>
                    </a:cubicBezTo>
                    <a:cubicBezTo>
                      <a:pt x="388" y="515"/>
                      <a:pt x="387" y="516"/>
                      <a:pt x="387" y="519"/>
                    </a:cubicBezTo>
                    <a:cubicBezTo>
                      <a:pt x="387" y="520"/>
                      <a:pt x="391" y="524"/>
                      <a:pt x="392" y="524"/>
                    </a:cubicBezTo>
                    <a:cubicBezTo>
                      <a:pt x="392" y="524"/>
                      <a:pt x="392" y="524"/>
                      <a:pt x="392" y="524"/>
                    </a:cubicBezTo>
                    <a:cubicBezTo>
                      <a:pt x="392" y="526"/>
                      <a:pt x="393" y="546"/>
                      <a:pt x="393" y="549"/>
                    </a:cubicBezTo>
                    <a:cubicBezTo>
                      <a:pt x="393" y="552"/>
                      <a:pt x="388" y="562"/>
                      <a:pt x="384" y="562"/>
                    </a:cubicBezTo>
                    <a:cubicBezTo>
                      <a:pt x="383" y="563"/>
                      <a:pt x="380" y="573"/>
                      <a:pt x="378" y="573"/>
                    </a:cubicBezTo>
                    <a:cubicBezTo>
                      <a:pt x="374" y="580"/>
                      <a:pt x="366" y="590"/>
                      <a:pt x="366" y="597"/>
                    </a:cubicBezTo>
                    <a:cubicBezTo>
                      <a:pt x="366" y="600"/>
                      <a:pt x="368" y="602"/>
                      <a:pt x="371" y="602"/>
                    </a:cubicBezTo>
                    <a:cubicBezTo>
                      <a:pt x="373" y="602"/>
                      <a:pt x="375" y="599"/>
                      <a:pt x="375" y="601"/>
                    </a:cubicBezTo>
                    <a:cubicBezTo>
                      <a:pt x="375" y="604"/>
                      <a:pt x="374" y="609"/>
                      <a:pt x="373" y="609"/>
                    </a:cubicBezTo>
                    <a:cubicBezTo>
                      <a:pt x="370" y="612"/>
                      <a:pt x="367" y="612"/>
                      <a:pt x="367" y="619"/>
                    </a:cubicBezTo>
                    <a:cubicBezTo>
                      <a:pt x="367" y="621"/>
                      <a:pt x="365" y="630"/>
                      <a:pt x="365" y="630"/>
                    </a:cubicBezTo>
                    <a:cubicBezTo>
                      <a:pt x="367" y="635"/>
                      <a:pt x="371" y="635"/>
                      <a:pt x="374" y="638"/>
                    </a:cubicBezTo>
                    <a:cubicBezTo>
                      <a:pt x="377" y="639"/>
                      <a:pt x="379" y="643"/>
                      <a:pt x="380" y="646"/>
                    </a:cubicBezTo>
                    <a:cubicBezTo>
                      <a:pt x="380" y="650"/>
                      <a:pt x="395" y="678"/>
                      <a:pt x="396" y="682"/>
                    </a:cubicBezTo>
                    <a:cubicBezTo>
                      <a:pt x="397" y="686"/>
                      <a:pt x="403" y="687"/>
                      <a:pt x="404" y="690"/>
                    </a:cubicBezTo>
                    <a:cubicBezTo>
                      <a:pt x="406" y="695"/>
                      <a:pt x="401" y="700"/>
                      <a:pt x="405" y="702"/>
                    </a:cubicBezTo>
                    <a:cubicBezTo>
                      <a:pt x="411" y="707"/>
                      <a:pt x="416" y="713"/>
                      <a:pt x="419" y="714"/>
                    </a:cubicBezTo>
                    <a:cubicBezTo>
                      <a:pt x="419" y="717"/>
                      <a:pt x="433" y="724"/>
                      <a:pt x="436" y="724"/>
                    </a:cubicBezTo>
                    <a:cubicBezTo>
                      <a:pt x="442" y="726"/>
                      <a:pt x="442" y="735"/>
                      <a:pt x="449" y="735"/>
                    </a:cubicBezTo>
                    <a:cubicBezTo>
                      <a:pt x="449" y="748"/>
                      <a:pt x="454" y="756"/>
                      <a:pt x="454" y="767"/>
                    </a:cubicBezTo>
                    <a:cubicBezTo>
                      <a:pt x="454" y="771"/>
                      <a:pt x="452" y="773"/>
                      <a:pt x="452" y="777"/>
                    </a:cubicBezTo>
                    <a:cubicBezTo>
                      <a:pt x="452" y="786"/>
                      <a:pt x="455" y="791"/>
                      <a:pt x="455" y="800"/>
                    </a:cubicBezTo>
                    <a:cubicBezTo>
                      <a:pt x="455" y="808"/>
                      <a:pt x="453" y="823"/>
                      <a:pt x="453" y="825"/>
                    </a:cubicBezTo>
                    <a:cubicBezTo>
                      <a:pt x="453" y="829"/>
                      <a:pt x="455" y="829"/>
                      <a:pt x="455" y="832"/>
                    </a:cubicBezTo>
                    <a:cubicBezTo>
                      <a:pt x="455" y="835"/>
                      <a:pt x="456" y="851"/>
                      <a:pt x="457" y="851"/>
                    </a:cubicBezTo>
                    <a:cubicBezTo>
                      <a:pt x="459" y="855"/>
                      <a:pt x="457" y="876"/>
                      <a:pt x="457" y="886"/>
                    </a:cubicBezTo>
                    <a:cubicBezTo>
                      <a:pt x="457" y="890"/>
                      <a:pt x="453" y="891"/>
                      <a:pt x="453" y="894"/>
                    </a:cubicBezTo>
                    <a:cubicBezTo>
                      <a:pt x="453" y="901"/>
                      <a:pt x="461" y="910"/>
                      <a:pt x="461" y="914"/>
                    </a:cubicBezTo>
                    <a:cubicBezTo>
                      <a:pt x="461" y="917"/>
                      <a:pt x="460" y="919"/>
                      <a:pt x="460" y="922"/>
                    </a:cubicBezTo>
                    <a:cubicBezTo>
                      <a:pt x="460" y="931"/>
                      <a:pt x="464" y="932"/>
                      <a:pt x="471" y="932"/>
                    </a:cubicBezTo>
                    <a:cubicBezTo>
                      <a:pt x="472" y="939"/>
                      <a:pt x="473" y="943"/>
                      <a:pt x="473" y="948"/>
                    </a:cubicBezTo>
                    <a:cubicBezTo>
                      <a:pt x="473" y="950"/>
                      <a:pt x="475" y="956"/>
                      <a:pt x="475" y="958"/>
                    </a:cubicBezTo>
                    <a:cubicBezTo>
                      <a:pt x="475" y="962"/>
                      <a:pt x="476" y="963"/>
                      <a:pt x="477" y="967"/>
                    </a:cubicBezTo>
                    <a:cubicBezTo>
                      <a:pt x="472" y="969"/>
                      <a:pt x="466" y="968"/>
                      <a:pt x="465" y="974"/>
                    </a:cubicBezTo>
                    <a:cubicBezTo>
                      <a:pt x="469" y="974"/>
                      <a:pt x="476" y="974"/>
                      <a:pt x="477" y="976"/>
                    </a:cubicBezTo>
                    <a:cubicBezTo>
                      <a:pt x="477" y="978"/>
                      <a:pt x="477" y="980"/>
                      <a:pt x="475" y="980"/>
                    </a:cubicBezTo>
                    <a:cubicBezTo>
                      <a:pt x="474" y="981"/>
                      <a:pt x="474" y="981"/>
                      <a:pt x="474" y="981"/>
                    </a:cubicBezTo>
                    <a:cubicBezTo>
                      <a:pt x="475" y="983"/>
                      <a:pt x="478" y="985"/>
                      <a:pt x="479" y="985"/>
                    </a:cubicBezTo>
                    <a:cubicBezTo>
                      <a:pt x="479" y="984"/>
                      <a:pt x="486" y="1004"/>
                      <a:pt x="492" y="1005"/>
                    </a:cubicBezTo>
                    <a:cubicBezTo>
                      <a:pt x="492" y="1013"/>
                      <a:pt x="500" y="1011"/>
                      <a:pt x="501" y="1015"/>
                    </a:cubicBezTo>
                    <a:cubicBezTo>
                      <a:pt x="500" y="1015"/>
                      <a:pt x="499" y="1016"/>
                      <a:pt x="498" y="1016"/>
                    </a:cubicBezTo>
                    <a:cubicBezTo>
                      <a:pt x="499" y="1019"/>
                      <a:pt x="503" y="1021"/>
                      <a:pt x="509" y="1021"/>
                    </a:cubicBezTo>
                    <a:cubicBezTo>
                      <a:pt x="512" y="1024"/>
                      <a:pt x="512" y="1030"/>
                      <a:pt x="514" y="1026"/>
                    </a:cubicBezTo>
                    <a:cubicBezTo>
                      <a:pt x="515" y="1020"/>
                      <a:pt x="517" y="1020"/>
                      <a:pt x="521" y="1019"/>
                    </a:cubicBezTo>
                    <a:cubicBezTo>
                      <a:pt x="520" y="1017"/>
                      <a:pt x="519" y="1016"/>
                      <a:pt x="520" y="1015"/>
                    </a:cubicBezTo>
                    <a:cubicBezTo>
                      <a:pt x="520" y="1015"/>
                      <a:pt x="518" y="1005"/>
                      <a:pt x="518" y="1004"/>
                    </a:cubicBezTo>
                    <a:cubicBezTo>
                      <a:pt x="518" y="1002"/>
                      <a:pt x="521" y="999"/>
                      <a:pt x="523" y="999"/>
                    </a:cubicBezTo>
                    <a:cubicBezTo>
                      <a:pt x="520" y="991"/>
                      <a:pt x="520" y="991"/>
                      <a:pt x="520" y="991"/>
                    </a:cubicBezTo>
                    <a:cubicBezTo>
                      <a:pt x="520" y="991"/>
                      <a:pt x="525" y="986"/>
                      <a:pt x="527" y="985"/>
                    </a:cubicBezTo>
                    <a:cubicBezTo>
                      <a:pt x="527" y="974"/>
                      <a:pt x="527" y="974"/>
                      <a:pt x="527" y="974"/>
                    </a:cubicBezTo>
                    <a:cubicBezTo>
                      <a:pt x="519" y="974"/>
                      <a:pt x="512" y="971"/>
                      <a:pt x="512" y="964"/>
                    </a:cubicBezTo>
                    <a:cubicBezTo>
                      <a:pt x="512" y="960"/>
                      <a:pt x="519" y="958"/>
                      <a:pt x="522" y="958"/>
                    </a:cubicBezTo>
                    <a:cubicBezTo>
                      <a:pt x="522" y="954"/>
                      <a:pt x="520" y="951"/>
                      <a:pt x="520" y="947"/>
                    </a:cubicBezTo>
                    <a:cubicBezTo>
                      <a:pt x="520" y="939"/>
                      <a:pt x="516" y="923"/>
                      <a:pt x="516" y="923"/>
                    </a:cubicBezTo>
                    <a:cubicBezTo>
                      <a:pt x="521" y="923"/>
                      <a:pt x="527" y="927"/>
                      <a:pt x="531" y="927"/>
                    </a:cubicBezTo>
                    <a:cubicBezTo>
                      <a:pt x="534" y="927"/>
                      <a:pt x="534" y="922"/>
                      <a:pt x="534" y="920"/>
                    </a:cubicBezTo>
                    <a:cubicBezTo>
                      <a:pt x="534" y="920"/>
                      <a:pt x="531" y="912"/>
                      <a:pt x="531" y="911"/>
                    </a:cubicBezTo>
                    <a:cubicBezTo>
                      <a:pt x="531" y="906"/>
                      <a:pt x="538" y="906"/>
                      <a:pt x="540" y="906"/>
                    </a:cubicBezTo>
                    <a:cubicBezTo>
                      <a:pt x="558" y="908"/>
                      <a:pt x="563" y="900"/>
                      <a:pt x="563" y="888"/>
                    </a:cubicBezTo>
                    <a:cubicBezTo>
                      <a:pt x="563" y="886"/>
                      <a:pt x="559" y="880"/>
                      <a:pt x="559" y="878"/>
                    </a:cubicBezTo>
                    <a:cubicBezTo>
                      <a:pt x="556" y="878"/>
                      <a:pt x="547" y="872"/>
                      <a:pt x="548" y="868"/>
                    </a:cubicBezTo>
                    <a:cubicBezTo>
                      <a:pt x="549" y="867"/>
                      <a:pt x="549" y="867"/>
                      <a:pt x="549" y="867"/>
                    </a:cubicBezTo>
                    <a:cubicBezTo>
                      <a:pt x="557" y="870"/>
                      <a:pt x="557" y="870"/>
                      <a:pt x="557" y="870"/>
                    </a:cubicBezTo>
                    <a:cubicBezTo>
                      <a:pt x="559" y="875"/>
                      <a:pt x="566" y="875"/>
                      <a:pt x="571" y="874"/>
                    </a:cubicBezTo>
                    <a:cubicBezTo>
                      <a:pt x="578" y="872"/>
                      <a:pt x="579" y="870"/>
                      <a:pt x="580" y="864"/>
                    </a:cubicBezTo>
                    <a:cubicBezTo>
                      <a:pt x="581" y="861"/>
                      <a:pt x="585" y="856"/>
                      <a:pt x="586" y="856"/>
                    </a:cubicBezTo>
                    <a:cubicBezTo>
                      <a:pt x="586" y="856"/>
                      <a:pt x="591" y="846"/>
                      <a:pt x="594" y="842"/>
                    </a:cubicBezTo>
                    <a:cubicBezTo>
                      <a:pt x="596" y="836"/>
                      <a:pt x="597" y="835"/>
                      <a:pt x="599" y="828"/>
                    </a:cubicBezTo>
                    <a:cubicBezTo>
                      <a:pt x="600" y="823"/>
                      <a:pt x="607" y="822"/>
                      <a:pt x="607" y="816"/>
                    </a:cubicBezTo>
                    <a:cubicBezTo>
                      <a:pt x="607" y="810"/>
                      <a:pt x="603" y="803"/>
                      <a:pt x="603" y="800"/>
                    </a:cubicBezTo>
                    <a:cubicBezTo>
                      <a:pt x="603" y="791"/>
                      <a:pt x="619" y="778"/>
                      <a:pt x="626" y="778"/>
                    </a:cubicBezTo>
                    <a:cubicBezTo>
                      <a:pt x="629" y="778"/>
                      <a:pt x="641" y="771"/>
                      <a:pt x="643" y="771"/>
                    </a:cubicBezTo>
                    <a:cubicBezTo>
                      <a:pt x="650" y="771"/>
                      <a:pt x="654" y="756"/>
                      <a:pt x="654" y="756"/>
                    </a:cubicBezTo>
                    <a:cubicBezTo>
                      <a:pt x="658" y="750"/>
                      <a:pt x="661" y="745"/>
                      <a:pt x="661" y="735"/>
                    </a:cubicBezTo>
                    <a:cubicBezTo>
                      <a:pt x="661" y="730"/>
                      <a:pt x="665" y="729"/>
                      <a:pt x="665" y="724"/>
                    </a:cubicBezTo>
                    <a:cubicBezTo>
                      <a:pt x="665" y="719"/>
                      <a:pt x="662" y="698"/>
                      <a:pt x="662" y="693"/>
                    </a:cubicBezTo>
                    <a:cubicBezTo>
                      <a:pt x="662" y="689"/>
                      <a:pt x="669" y="686"/>
                      <a:pt x="671" y="685"/>
                    </a:cubicBezTo>
                    <a:cubicBezTo>
                      <a:pt x="671" y="665"/>
                      <a:pt x="690" y="668"/>
                      <a:pt x="690" y="645"/>
                    </a:cubicBezTo>
                    <a:cubicBezTo>
                      <a:pt x="690" y="639"/>
                      <a:pt x="687" y="629"/>
                      <a:pt x="686" y="626"/>
                    </a:cubicBezTo>
                    <a:cubicBezTo>
                      <a:pt x="683" y="618"/>
                      <a:pt x="678" y="625"/>
                      <a:pt x="676" y="6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4" name="Freeform 350"/>
              <p:cNvSpPr>
                <a:spLocks/>
              </p:cNvSpPr>
              <p:nvPr/>
            </p:nvSpPr>
            <p:spPr bwMode="auto">
              <a:xfrm>
                <a:off x="1546" y="717"/>
                <a:ext cx="293" cy="198"/>
              </a:xfrm>
              <a:custGeom>
                <a:avLst/>
                <a:gdLst>
                  <a:gd name="T0" fmla="*/ 77 w 124"/>
                  <a:gd name="T1" fmla="*/ 12 h 84"/>
                  <a:gd name="T2" fmla="*/ 52 w 124"/>
                  <a:gd name="T3" fmla="*/ 12 h 84"/>
                  <a:gd name="T4" fmla="*/ 51 w 124"/>
                  <a:gd name="T5" fmla="*/ 3 h 84"/>
                  <a:gd name="T6" fmla="*/ 30 w 124"/>
                  <a:gd name="T7" fmla="*/ 14 h 84"/>
                  <a:gd name="T8" fmla="*/ 22 w 124"/>
                  <a:gd name="T9" fmla="*/ 12 h 84"/>
                  <a:gd name="T10" fmla="*/ 26 w 124"/>
                  <a:gd name="T11" fmla="*/ 0 h 84"/>
                  <a:gd name="T12" fmla="*/ 4 w 124"/>
                  <a:gd name="T13" fmla="*/ 19 h 84"/>
                  <a:gd name="T14" fmla="*/ 10 w 124"/>
                  <a:gd name="T15" fmla="*/ 18 h 84"/>
                  <a:gd name="T16" fmla="*/ 0 w 124"/>
                  <a:gd name="T17" fmla="*/ 24 h 84"/>
                  <a:gd name="T18" fmla="*/ 11 w 124"/>
                  <a:gd name="T19" fmla="*/ 28 h 84"/>
                  <a:gd name="T20" fmla="*/ 41 w 124"/>
                  <a:gd name="T21" fmla="*/ 29 h 84"/>
                  <a:gd name="T22" fmla="*/ 51 w 124"/>
                  <a:gd name="T23" fmla="*/ 24 h 84"/>
                  <a:gd name="T24" fmla="*/ 70 w 124"/>
                  <a:gd name="T25" fmla="*/ 38 h 84"/>
                  <a:gd name="T26" fmla="*/ 64 w 124"/>
                  <a:gd name="T27" fmla="*/ 51 h 84"/>
                  <a:gd name="T28" fmla="*/ 73 w 124"/>
                  <a:gd name="T29" fmla="*/ 49 h 84"/>
                  <a:gd name="T30" fmla="*/ 84 w 124"/>
                  <a:gd name="T31" fmla="*/ 53 h 84"/>
                  <a:gd name="T32" fmla="*/ 69 w 124"/>
                  <a:gd name="T33" fmla="*/ 52 h 84"/>
                  <a:gd name="T34" fmla="*/ 56 w 124"/>
                  <a:gd name="T35" fmla="*/ 54 h 84"/>
                  <a:gd name="T36" fmla="*/ 43 w 124"/>
                  <a:gd name="T37" fmla="*/ 63 h 84"/>
                  <a:gd name="T38" fmla="*/ 58 w 124"/>
                  <a:gd name="T39" fmla="*/ 76 h 84"/>
                  <a:gd name="T40" fmla="*/ 84 w 124"/>
                  <a:gd name="T41" fmla="*/ 83 h 84"/>
                  <a:gd name="T42" fmla="*/ 78 w 124"/>
                  <a:gd name="T43" fmla="*/ 72 h 84"/>
                  <a:gd name="T44" fmla="*/ 96 w 124"/>
                  <a:gd name="T45" fmla="*/ 76 h 84"/>
                  <a:gd name="T46" fmla="*/ 86 w 124"/>
                  <a:gd name="T47" fmla="*/ 58 h 84"/>
                  <a:gd name="T48" fmla="*/ 90 w 124"/>
                  <a:gd name="T49" fmla="*/ 56 h 84"/>
                  <a:gd name="T50" fmla="*/ 97 w 124"/>
                  <a:gd name="T51" fmla="*/ 53 h 84"/>
                  <a:gd name="T52" fmla="*/ 103 w 124"/>
                  <a:gd name="T53" fmla="*/ 57 h 84"/>
                  <a:gd name="T54" fmla="*/ 105 w 124"/>
                  <a:gd name="T55" fmla="*/ 63 h 84"/>
                  <a:gd name="T56" fmla="*/ 124 w 124"/>
                  <a:gd name="T57" fmla="*/ 49 h 84"/>
                  <a:gd name="T58" fmla="*/ 109 w 124"/>
                  <a:gd name="T59" fmla="*/ 46 h 84"/>
                  <a:gd name="T60" fmla="*/ 95 w 124"/>
                  <a:gd name="T61" fmla="*/ 35 h 84"/>
                  <a:gd name="T62" fmla="*/ 105 w 124"/>
                  <a:gd name="T63" fmla="*/ 28 h 84"/>
                  <a:gd name="T64" fmla="*/ 94 w 124"/>
                  <a:gd name="T65" fmla="*/ 24 h 84"/>
                  <a:gd name="T66" fmla="*/ 91 w 124"/>
                  <a:gd name="T67" fmla="*/ 2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 h="84">
                    <a:moveTo>
                      <a:pt x="92" y="17"/>
                    </a:moveTo>
                    <a:cubicBezTo>
                      <a:pt x="86" y="17"/>
                      <a:pt x="84" y="12"/>
                      <a:pt x="77" y="12"/>
                    </a:cubicBezTo>
                    <a:cubicBezTo>
                      <a:pt x="75" y="12"/>
                      <a:pt x="71" y="12"/>
                      <a:pt x="68" y="12"/>
                    </a:cubicBezTo>
                    <a:cubicBezTo>
                      <a:pt x="64" y="12"/>
                      <a:pt x="59" y="12"/>
                      <a:pt x="52" y="12"/>
                    </a:cubicBezTo>
                    <a:cubicBezTo>
                      <a:pt x="52" y="10"/>
                      <a:pt x="53" y="10"/>
                      <a:pt x="55" y="7"/>
                    </a:cubicBezTo>
                    <a:cubicBezTo>
                      <a:pt x="55" y="7"/>
                      <a:pt x="53" y="3"/>
                      <a:pt x="51" y="3"/>
                    </a:cubicBezTo>
                    <a:cubicBezTo>
                      <a:pt x="43" y="3"/>
                      <a:pt x="38" y="8"/>
                      <a:pt x="30" y="11"/>
                    </a:cubicBezTo>
                    <a:cubicBezTo>
                      <a:pt x="30" y="12"/>
                      <a:pt x="30" y="12"/>
                      <a:pt x="30" y="14"/>
                    </a:cubicBezTo>
                    <a:cubicBezTo>
                      <a:pt x="27" y="15"/>
                      <a:pt x="25" y="16"/>
                      <a:pt x="22" y="16"/>
                    </a:cubicBezTo>
                    <a:cubicBezTo>
                      <a:pt x="22" y="14"/>
                      <a:pt x="22" y="13"/>
                      <a:pt x="22" y="12"/>
                    </a:cubicBezTo>
                    <a:cubicBezTo>
                      <a:pt x="22" y="6"/>
                      <a:pt x="31" y="6"/>
                      <a:pt x="32" y="0"/>
                    </a:cubicBezTo>
                    <a:cubicBezTo>
                      <a:pt x="26" y="0"/>
                      <a:pt x="26" y="0"/>
                      <a:pt x="26" y="0"/>
                    </a:cubicBezTo>
                    <a:cubicBezTo>
                      <a:pt x="19" y="4"/>
                      <a:pt x="2" y="9"/>
                      <a:pt x="2" y="17"/>
                    </a:cubicBezTo>
                    <a:cubicBezTo>
                      <a:pt x="2" y="18"/>
                      <a:pt x="3" y="18"/>
                      <a:pt x="4" y="19"/>
                    </a:cubicBezTo>
                    <a:cubicBezTo>
                      <a:pt x="9" y="19"/>
                      <a:pt x="9" y="19"/>
                      <a:pt x="9" y="19"/>
                    </a:cubicBezTo>
                    <a:cubicBezTo>
                      <a:pt x="10" y="18"/>
                      <a:pt x="10" y="18"/>
                      <a:pt x="10" y="18"/>
                    </a:cubicBezTo>
                    <a:cubicBezTo>
                      <a:pt x="10" y="20"/>
                      <a:pt x="10" y="21"/>
                      <a:pt x="10" y="23"/>
                    </a:cubicBezTo>
                    <a:cubicBezTo>
                      <a:pt x="9" y="21"/>
                      <a:pt x="2" y="21"/>
                      <a:pt x="0" y="24"/>
                    </a:cubicBezTo>
                    <a:cubicBezTo>
                      <a:pt x="2" y="27"/>
                      <a:pt x="5" y="25"/>
                      <a:pt x="9" y="24"/>
                    </a:cubicBezTo>
                    <a:cubicBezTo>
                      <a:pt x="9" y="26"/>
                      <a:pt x="10" y="28"/>
                      <a:pt x="11" y="28"/>
                    </a:cubicBezTo>
                    <a:cubicBezTo>
                      <a:pt x="14" y="28"/>
                      <a:pt x="15" y="24"/>
                      <a:pt x="19" y="24"/>
                    </a:cubicBezTo>
                    <a:cubicBezTo>
                      <a:pt x="27" y="24"/>
                      <a:pt x="34" y="26"/>
                      <a:pt x="41" y="29"/>
                    </a:cubicBezTo>
                    <a:cubicBezTo>
                      <a:pt x="46" y="29"/>
                      <a:pt x="46" y="29"/>
                      <a:pt x="46" y="29"/>
                    </a:cubicBezTo>
                    <a:cubicBezTo>
                      <a:pt x="46" y="27"/>
                      <a:pt x="48" y="24"/>
                      <a:pt x="51" y="24"/>
                    </a:cubicBezTo>
                    <a:cubicBezTo>
                      <a:pt x="54" y="24"/>
                      <a:pt x="54" y="30"/>
                      <a:pt x="58" y="28"/>
                    </a:cubicBezTo>
                    <a:cubicBezTo>
                      <a:pt x="59" y="32"/>
                      <a:pt x="63" y="38"/>
                      <a:pt x="70" y="38"/>
                    </a:cubicBezTo>
                    <a:cubicBezTo>
                      <a:pt x="69" y="39"/>
                      <a:pt x="70" y="41"/>
                      <a:pt x="70" y="42"/>
                    </a:cubicBezTo>
                    <a:cubicBezTo>
                      <a:pt x="70" y="46"/>
                      <a:pt x="65" y="47"/>
                      <a:pt x="64" y="51"/>
                    </a:cubicBezTo>
                    <a:cubicBezTo>
                      <a:pt x="65" y="51"/>
                      <a:pt x="66" y="51"/>
                      <a:pt x="67" y="51"/>
                    </a:cubicBezTo>
                    <a:cubicBezTo>
                      <a:pt x="69" y="51"/>
                      <a:pt x="70" y="50"/>
                      <a:pt x="73" y="49"/>
                    </a:cubicBezTo>
                    <a:cubicBezTo>
                      <a:pt x="84" y="52"/>
                      <a:pt x="84" y="52"/>
                      <a:pt x="84" y="52"/>
                    </a:cubicBezTo>
                    <a:cubicBezTo>
                      <a:pt x="84" y="53"/>
                      <a:pt x="84" y="53"/>
                      <a:pt x="84" y="53"/>
                    </a:cubicBezTo>
                    <a:cubicBezTo>
                      <a:pt x="83" y="55"/>
                      <a:pt x="81" y="56"/>
                      <a:pt x="77" y="56"/>
                    </a:cubicBezTo>
                    <a:cubicBezTo>
                      <a:pt x="73" y="56"/>
                      <a:pt x="70" y="57"/>
                      <a:pt x="69" y="52"/>
                    </a:cubicBezTo>
                    <a:cubicBezTo>
                      <a:pt x="64" y="52"/>
                      <a:pt x="64" y="52"/>
                      <a:pt x="64" y="52"/>
                    </a:cubicBezTo>
                    <a:cubicBezTo>
                      <a:pt x="63" y="52"/>
                      <a:pt x="61" y="54"/>
                      <a:pt x="56" y="54"/>
                    </a:cubicBezTo>
                    <a:cubicBezTo>
                      <a:pt x="56" y="56"/>
                      <a:pt x="55" y="57"/>
                      <a:pt x="55" y="60"/>
                    </a:cubicBezTo>
                    <a:cubicBezTo>
                      <a:pt x="54" y="60"/>
                      <a:pt x="43" y="61"/>
                      <a:pt x="43" y="63"/>
                    </a:cubicBezTo>
                    <a:cubicBezTo>
                      <a:pt x="43" y="66"/>
                      <a:pt x="49" y="66"/>
                      <a:pt x="52" y="68"/>
                    </a:cubicBezTo>
                    <a:cubicBezTo>
                      <a:pt x="54" y="69"/>
                      <a:pt x="57" y="72"/>
                      <a:pt x="58" y="76"/>
                    </a:cubicBezTo>
                    <a:cubicBezTo>
                      <a:pt x="59" y="80"/>
                      <a:pt x="75" y="84"/>
                      <a:pt x="80" y="84"/>
                    </a:cubicBezTo>
                    <a:cubicBezTo>
                      <a:pt x="81" y="84"/>
                      <a:pt x="83" y="84"/>
                      <a:pt x="84" y="83"/>
                    </a:cubicBezTo>
                    <a:cubicBezTo>
                      <a:pt x="83" y="78"/>
                      <a:pt x="76" y="79"/>
                      <a:pt x="75" y="72"/>
                    </a:cubicBezTo>
                    <a:cubicBezTo>
                      <a:pt x="78" y="72"/>
                      <a:pt x="78" y="72"/>
                      <a:pt x="78" y="72"/>
                    </a:cubicBezTo>
                    <a:cubicBezTo>
                      <a:pt x="80" y="76"/>
                      <a:pt x="84" y="78"/>
                      <a:pt x="89" y="78"/>
                    </a:cubicBezTo>
                    <a:cubicBezTo>
                      <a:pt x="92" y="78"/>
                      <a:pt x="93" y="76"/>
                      <a:pt x="96" y="76"/>
                    </a:cubicBezTo>
                    <a:cubicBezTo>
                      <a:pt x="96" y="74"/>
                      <a:pt x="96" y="73"/>
                      <a:pt x="96" y="71"/>
                    </a:cubicBezTo>
                    <a:cubicBezTo>
                      <a:pt x="96" y="70"/>
                      <a:pt x="88" y="58"/>
                      <a:pt x="86" y="58"/>
                    </a:cubicBezTo>
                    <a:cubicBezTo>
                      <a:pt x="86" y="56"/>
                      <a:pt x="86" y="56"/>
                      <a:pt x="86" y="56"/>
                    </a:cubicBezTo>
                    <a:cubicBezTo>
                      <a:pt x="90" y="56"/>
                      <a:pt x="90" y="56"/>
                      <a:pt x="90" y="56"/>
                    </a:cubicBezTo>
                    <a:cubicBezTo>
                      <a:pt x="90" y="53"/>
                      <a:pt x="91" y="51"/>
                      <a:pt x="92" y="51"/>
                    </a:cubicBezTo>
                    <a:cubicBezTo>
                      <a:pt x="95" y="51"/>
                      <a:pt x="95" y="53"/>
                      <a:pt x="97" y="53"/>
                    </a:cubicBezTo>
                    <a:cubicBezTo>
                      <a:pt x="99" y="53"/>
                      <a:pt x="100" y="53"/>
                      <a:pt x="103" y="53"/>
                    </a:cubicBezTo>
                    <a:cubicBezTo>
                      <a:pt x="103" y="55"/>
                      <a:pt x="103" y="56"/>
                      <a:pt x="103" y="57"/>
                    </a:cubicBezTo>
                    <a:cubicBezTo>
                      <a:pt x="102" y="57"/>
                      <a:pt x="101" y="57"/>
                      <a:pt x="100" y="57"/>
                    </a:cubicBezTo>
                    <a:cubicBezTo>
                      <a:pt x="100" y="58"/>
                      <a:pt x="104" y="63"/>
                      <a:pt x="105" y="63"/>
                    </a:cubicBezTo>
                    <a:cubicBezTo>
                      <a:pt x="108" y="63"/>
                      <a:pt x="107" y="58"/>
                      <a:pt x="110" y="58"/>
                    </a:cubicBezTo>
                    <a:cubicBezTo>
                      <a:pt x="116" y="58"/>
                      <a:pt x="118" y="52"/>
                      <a:pt x="124" y="49"/>
                    </a:cubicBezTo>
                    <a:cubicBezTo>
                      <a:pt x="122" y="49"/>
                      <a:pt x="120" y="48"/>
                      <a:pt x="119" y="46"/>
                    </a:cubicBezTo>
                    <a:cubicBezTo>
                      <a:pt x="117" y="47"/>
                      <a:pt x="112" y="47"/>
                      <a:pt x="109" y="46"/>
                    </a:cubicBezTo>
                    <a:cubicBezTo>
                      <a:pt x="110" y="45"/>
                      <a:pt x="111" y="43"/>
                      <a:pt x="111" y="41"/>
                    </a:cubicBezTo>
                    <a:cubicBezTo>
                      <a:pt x="104" y="41"/>
                      <a:pt x="100" y="39"/>
                      <a:pt x="95" y="35"/>
                    </a:cubicBezTo>
                    <a:cubicBezTo>
                      <a:pt x="95" y="35"/>
                      <a:pt x="104" y="35"/>
                      <a:pt x="104" y="34"/>
                    </a:cubicBezTo>
                    <a:cubicBezTo>
                      <a:pt x="105" y="28"/>
                      <a:pt x="105" y="28"/>
                      <a:pt x="105" y="28"/>
                    </a:cubicBezTo>
                    <a:cubicBezTo>
                      <a:pt x="106" y="26"/>
                      <a:pt x="96" y="27"/>
                      <a:pt x="96" y="24"/>
                    </a:cubicBezTo>
                    <a:cubicBezTo>
                      <a:pt x="94" y="24"/>
                      <a:pt x="94" y="24"/>
                      <a:pt x="94" y="24"/>
                    </a:cubicBezTo>
                    <a:cubicBezTo>
                      <a:pt x="92" y="24"/>
                      <a:pt x="88" y="25"/>
                      <a:pt x="86" y="27"/>
                    </a:cubicBezTo>
                    <a:cubicBezTo>
                      <a:pt x="91" y="22"/>
                      <a:pt x="91" y="22"/>
                      <a:pt x="91" y="22"/>
                    </a:cubicBezTo>
                    <a:cubicBezTo>
                      <a:pt x="92" y="19"/>
                      <a:pt x="88" y="20"/>
                      <a:pt x="92" y="1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5" name="Freeform 351"/>
              <p:cNvSpPr>
                <a:spLocks/>
              </p:cNvSpPr>
              <p:nvPr/>
            </p:nvSpPr>
            <p:spPr bwMode="auto">
              <a:xfrm>
                <a:off x="4737" y="2814"/>
                <a:ext cx="5" cy="5"/>
              </a:xfrm>
              <a:custGeom>
                <a:avLst/>
                <a:gdLst>
                  <a:gd name="T0" fmla="*/ 0 w 2"/>
                  <a:gd name="T1" fmla="*/ 2 h 2"/>
                  <a:gd name="T2" fmla="*/ 2 w 2"/>
                  <a:gd name="T3" fmla="*/ 0 h 2"/>
                  <a:gd name="T4" fmla="*/ 1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1" y="1"/>
                      <a:pt x="1" y="1"/>
                      <a:pt x="2" y="0"/>
                    </a:cubicBezTo>
                    <a:cubicBezTo>
                      <a:pt x="1" y="0"/>
                      <a:pt x="1" y="0"/>
                      <a:pt x="1" y="0"/>
                    </a:cubicBez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6" name="Freeform 352"/>
              <p:cNvSpPr>
                <a:spLocks/>
              </p:cNvSpPr>
              <p:nvPr/>
            </p:nvSpPr>
            <p:spPr bwMode="auto">
              <a:xfrm>
                <a:off x="4383" y="2316"/>
                <a:ext cx="661" cy="567"/>
              </a:xfrm>
              <a:custGeom>
                <a:avLst/>
                <a:gdLst>
                  <a:gd name="T0" fmla="*/ 268 w 280"/>
                  <a:gd name="T1" fmla="*/ 107 h 240"/>
                  <a:gd name="T2" fmla="*/ 264 w 280"/>
                  <a:gd name="T3" fmla="*/ 102 h 240"/>
                  <a:gd name="T4" fmla="*/ 248 w 280"/>
                  <a:gd name="T5" fmla="*/ 73 h 240"/>
                  <a:gd name="T6" fmla="*/ 240 w 280"/>
                  <a:gd name="T7" fmla="*/ 34 h 240"/>
                  <a:gd name="T8" fmla="*/ 234 w 280"/>
                  <a:gd name="T9" fmla="*/ 11 h 240"/>
                  <a:gd name="T10" fmla="*/ 221 w 280"/>
                  <a:gd name="T11" fmla="*/ 33 h 240"/>
                  <a:gd name="T12" fmla="*/ 196 w 280"/>
                  <a:gd name="T13" fmla="*/ 53 h 240"/>
                  <a:gd name="T14" fmla="*/ 182 w 280"/>
                  <a:gd name="T15" fmla="*/ 47 h 240"/>
                  <a:gd name="T16" fmla="*/ 188 w 280"/>
                  <a:gd name="T17" fmla="*/ 18 h 240"/>
                  <a:gd name="T18" fmla="*/ 182 w 280"/>
                  <a:gd name="T19" fmla="*/ 15 h 240"/>
                  <a:gd name="T20" fmla="*/ 162 w 280"/>
                  <a:gd name="T21" fmla="*/ 5 h 240"/>
                  <a:gd name="T22" fmla="*/ 160 w 280"/>
                  <a:gd name="T23" fmla="*/ 14 h 240"/>
                  <a:gd name="T24" fmla="*/ 137 w 280"/>
                  <a:gd name="T25" fmla="*/ 34 h 240"/>
                  <a:gd name="T26" fmla="*/ 131 w 280"/>
                  <a:gd name="T27" fmla="*/ 39 h 240"/>
                  <a:gd name="T28" fmla="*/ 122 w 280"/>
                  <a:gd name="T29" fmla="*/ 29 h 240"/>
                  <a:gd name="T30" fmla="*/ 110 w 280"/>
                  <a:gd name="T31" fmla="*/ 35 h 240"/>
                  <a:gd name="T32" fmla="*/ 101 w 280"/>
                  <a:gd name="T33" fmla="*/ 43 h 240"/>
                  <a:gd name="T34" fmla="*/ 95 w 280"/>
                  <a:gd name="T35" fmla="*/ 52 h 240"/>
                  <a:gd name="T36" fmla="*/ 92 w 280"/>
                  <a:gd name="T37" fmla="*/ 62 h 240"/>
                  <a:gd name="T38" fmla="*/ 82 w 280"/>
                  <a:gd name="T39" fmla="*/ 61 h 240"/>
                  <a:gd name="T40" fmla="*/ 71 w 280"/>
                  <a:gd name="T41" fmla="*/ 80 h 240"/>
                  <a:gd name="T42" fmla="*/ 41 w 280"/>
                  <a:gd name="T43" fmla="*/ 87 h 240"/>
                  <a:gd name="T44" fmla="*/ 21 w 280"/>
                  <a:gd name="T45" fmla="*/ 104 h 240"/>
                  <a:gd name="T46" fmla="*/ 17 w 280"/>
                  <a:gd name="T47" fmla="*/ 113 h 240"/>
                  <a:gd name="T48" fmla="*/ 16 w 280"/>
                  <a:gd name="T49" fmla="*/ 129 h 240"/>
                  <a:gd name="T50" fmla="*/ 6 w 280"/>
                  <a:gd name="T51" fmla="*/ 128 h 240"/>
                  <a:gd name="T52" fmla="*/ 13 w 280"/>
                  <a:gd name="T53" fmla="*/ 162 h 240"/>
                  <a:gd name="T54" fmla="*/ 13 w 280"/>
                  <a:gd name="T55" fmla="*/ 179 h 240"/>
                  <a:gd name="T56" fmla="*/ 0 w 280"/>
                  <a:gd name="T57" fmla="*/ 198 h 240"/>
                  <a:gd name="T58" fmla="*/ 37 w 280"/>
                  <a:gd name="T59" fmla="*/ 199 h 240"/>
                  <a:gd name="T60" fmla="*/ 64 w 280"/>
                  <a:gd name="T61" fmla="*/ 191 h 240"/>
                  <a:gd name="T62" fmla="*/ 101 w 280"/>
                  <a:gd name="T63" fmla="*/ 180 h 240"/>
                  <a:gd name="T64" fmla="*/ 115 w 280"/>
                  <a:gd name="T65" fmla="*/ 177 h 240"/>
                  <a:gd name="T66" fmla="*/ 135 w 280"/>
                  <a:gd name="T67" fmla="*/ 191 h 240"/>
                  <a:gd name="T68" fmla="*/ 152 w 280"/>
                  <a:gd name="T69" fmla="*/ 194 h 240"/>
                  <a:gd name="T70" fmla="*/ 146 w 280"/>
                  <a:gd name="T71" fmla="*/ 209 h 240"/>
                  <a:gd name="T72" fmla="*/ 154 w 280"/>
                  <a:gd name="T73" fmla="*/ 208 h 240"/>
                  <a:gd name="T74" fmla="*/ 156 w 280"/>
                  <a:gd name="T75" fmla="*/ 214 h 240"/>
                  <a:gd name="T76" fmla="*/ 153 w 280"/>
                  <a:gd name="T77" fmla="*/ 228 h 240"/>
                  <a:gd name="T78" fmla="*/ 171 w 280"/>
                  <a:gd name="T79" fmla="*/ 240 h 240"/>
                  <a:gd name="T80" fmla="*/ 188 w 280"/>
                  <a:gd name="T81" fmla="*/ 238 h 240"/>
                  <a:gd name="T82" fmla="*/ 207 w 280"/>
                  <a:gd name="T83" fmla="*/ 232 h 240"/>
                  <a:gd name="T84" fmla="*/ 219 w 280"/>
                  <a:gd name="T85" fmla="*/ 225 h 240"/>
                  <a:gd name="T86" fmla="*/ 244 w 280"/>
                  <a:gd name="T87" fmla="*/ 191 h 240"/>
                  <a:gd name="T88" fmla="*/ 277 w 280"/>
                  <a:gd name="T89" fmla="*/ 1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0" h="240">
                    <a:moveTo>
                      <a:pt x="280" y="127"/>
                    </a:moveTo>
                    <a:cubicBezTo>
                      <a:pt x="276" y="120"/>
                      <a:pt x="270" y="114"/>
                      <a:pt x="268" y="107"/>
                    </a:cubicBezTo>
                    <a:cubicBezTo>
                      <a:pt x="270" y="106"/>
                      <a:pt x="271" y="106"/>
                      <a:pt x="272" y="103"/>
                    </a:cubicBezTo>
                    <a:cubicBezTo>
                      <a:pt x="270" y="103"/>
                      <a:pt x="264" y="102"/>
                      <a:pt x="264" y="102"/>
                    </a:cubicBezTo>
                    <a:cubicBezTo>
                      <a:pt x="263" y="99"/>
                      <a:pt x="258" y="84"/>
                      <a:pt x="258" y="81"/>
                    </a:cubicBezTo>
                    <a:cubicBezTo>
                      <a:pt x="256" y="81"/>
                      <a:pt x="248" y="75"/>
                      <a:pt x="248" y="73"/>
                    </a:cubicBezTo>
                    <a:cubicBezTo>
                      <a:pt x="248" y="60"/>
                      <a:pt x="244" y="50"/>
                      <a:pt x="244" y="36"/>
                    </a:cubicBezTo>
                    <a:cubicBezTo>
                      <a:pt x="243" y="36"/>
                      <a:pt x="240" y="35"/>
                      <a:pt x="240" y="34"/>
                    </a:cubicBezTo>
                    <a:cubicBezTo>
                      <a:pt x="238" y="34"/>
                      <a:pt x="234" y="30"/>
                      <a:pt x="234" y="27"/>
                    </a:cubicBezTo>
                    <a:cubicBezTo>
                      <a:pt x="234" y="24"/>
                      <a:pt x="234" y="15"/>
                      <a:pt x="234" y="11"/>
                    </a:cubicBezTo>
                    <a:cubicBezTo>
                      <a:pt x="234" y="11"/>
                      <a:pt x="231" y="4"/>
                      <a:pt x="230" y="0"/>
                    </a:cubicBezTo>
                    <a:cubicBezTo>
                      <a:pt x="230" y="13"/>
                      <a:pt x="221" y="19"/>
                      <a:pt x="221" y="33"/>
                    </a:cubicBezTo>
                    <a:cubicBezTo>
                      <a:pt x="221" y="42"/>
                      <a:pt x="214" y="63"/>
                      <a:pt x="207" y="63"/>
                    </a:cubicBezTo>
                    <a:cubicBezTo>
                      <a:pt x="202" y="63"/>
                      <a:pt x="201" y="56"/>
                      <a:pt x="196" y="53"/>
                    </a:cubicBezTo>
                    <a:cubicBezTo>
                      <a:pt x="192" y="52"/>
                      <a:pt x="191" y="48"/>
                      <a:pt x="187" y="47"/>
                    </a:cubicBezTo>
                    <a:cubicBezTo>
                      <a:pt x="186" y="47"/>
                      <a:pt x="183" y="48"/>
                      <a:pt x="182" y="47"/>
                    </a:cubicBezTo>
                    <a:cubicBezTo>
                      <a:pt x="179" y="43"/>
                      <a:pt x="181" y="41"/>
                      <a:pt x="176" y="38"/>
                    </a:cubicBezTo>
                    <a:cubicBezTo>
                      <a:pt x="178" y="36"/>
                      <a:pt x="188" y="22"/>
                      <a:pt x="188" y="18"/>
                    </a:cubicBezTo>
                    <a:cubicBezTo>
                      <a:pt x="188" y="18"/>
                      <a:pt x="187" y="16"/>
                      <a:pt x="186" y="16"/>
                    </a:cubicBezTo>
                    <a:cubicBezTo>
                      <a:pt x="184" y="16"/>
                      <a:pt x="183" y="15"/>
                      <a:pt x="182" y="15"/>
                    </a:cubicBezTo>
                    <a:cubicBezTo>
                      <a:pt x="181" y="15"/>
                      <a:pt x="179" y="15"/>
                      <a:pt x="178" y="15"/>
                    </a:cubicBezTo>
                    <a:cubicBezTo>
                      <a:pt x="170" y="15"/>
                      <a:pt x="165" y="12"/>
                      <a:pt x="162" y="5"/>
                    </a:cubicBezTo>
                    <a:cubicBezTo>
                      <a:pt x="161" y="6"/>
                      <a:pt x="158" y="6"/>
                      <a:pt x="156" y="6"/>
                    </a:cubicBezTo>
                    <a:cubicBezTo>
                      <a:pt x="155" y="10"/>
                      <a:pt x="158" y="10"/>
                      <a:pt x="160" y="14"/>
                    </a:cubicBezTo>
                    <a:cubicBezTo>
                      <a:pt x="158" y="20"/>
                      <a:pt x="150" y="14"/>
                      <a:pt x="142" y="23"/>
                    </a:cubicBezTo>
                    <a:cubicBezTo>
                      <a:pt x="142" y="27"/>
                      <a:pt x="137" y="29"/>
                      <a:pt x="137" y="34"/>
                    </a:cubicBezTo>
                    <a:cubicBezTo>
                      <a:pt x="137" y="38"/>
                      <a:pt x="137" y="39"/>
                      <a:pt x="134" y="39"/>
                    </a:cubicBezTo>
                    <a:cubicBezTo>
                      <a:pt x="133" y="39"/>
                      <a:pt x="132" y="40"/>
                      <a:pt x="131" y="39"/>
                    </a:cubicBezTo>
                    <a:cubicBezTo>
                      <a:pt x="130" y="39"/>
                      <a:pt x="129" y="41"/>
                      <a:pt x="129" y="41"/>
                    </a:cubicBezTo>
                    <a:cubicBezTo>
                      <a:pt x="125" y="41"/>
                      <a:pt x="126" y="31"/>
                      <a:pt x="122" y="29"/>
                    </a:cubicBezTo>
                    <a:cubicBezTo>
                      <a:pt x="119" y="29"/>
                      <a:pt x="117" y="30"/>
                      <a:pt x="114" y="29"/>
                    </a:cubicBezTo>
                    <a:cubicBezTo>
                      <a:pt x="113" y="30"/>
                      <a:pt x="114" y="37"/>
                      <a:pt x="110" y="35"/>
                    </a:cubicBezTo>
                    <a:cubicBezTo>
                      <a:pt x="108" y="39"/>
                      <a:pt x="108" y="39"/>
                      <a:pt x="105" y="44"/>
                    </a:cubicBezTo>
                    <a:cubicBezTo>
                      <a:pt x="104" y="44"/>
                      <a:pt x="105" y="44"/>
                      <a:pt x="101" y="43"/>
                    </a:cubicBezTo>
                    <a:cubicBezTo>
                      <a:pt x="101" y="46"/>
                      <a:pt x="100" y="47"/>
                      <a:pt x="101" y="52"/>
                    </a:cubicBezTo>
                    <a:cubicBezTo>
                      <a:pt x="95" y="52"/>
                      <a:pt x="95" y="52"/>
                      <a:pt x="95" y="52"/>
                    </a:cubicBezTo>
                    <a:cubicBezTo>
                      <a:pt x="95" y="51"/>
                      <a:pt x="95" y="51"/>
                      <a:pt x="95" y="51"/>
                    </a:cubicBezTo>
                    <a:cubicBezTo>
                      <a:pt x="93" y="52"/>
                      <a:pt x="93" y="59"/>
                      <a:pt x="92" y="62"/>
                    </a:cubicBezTo>
                    <a:cubicBezTo>
                      <a:pt x="92" y="60"/>
                      <a:pt x="89" y="58"/>
                      <a:pt x="89" y="53"/>
                    </a:cubicBezTo>
                    <a:cubicBezTo>
                      <a:pt x="85" y="56"/>
                      <a:pt x="86" y="58"/>
                      <a:pt x="82" y="61"/>
                    </a:cubicBezTo>
                    <a:cubicBezTo>
                      <a:pt x="82" y="62"/>
                      <a:pt x="83" y="64"/>
                      <a:pt x="84" y="64"/>
                    </a:cubicBezTo>
                    <a:cubicBezTo>
                      <a:pt x="82" y="68"/>
                      <a:pt x="75" y="78"/>
                      <a:pt x="71" y="80"/>
                    </a:cubicBezTo>
                    <a:cubicBezTo>
                      <a:pt x="68" y="81"/>
                      <a:pt x="63" y="81"/>
                      <a:pt x="60" y="81"/>
                    </a:cubicBezTo>
                    <a:cubicBezTo>
                      <a:pt x="53" y="81"/>
                      <a:pt x="45" y="88"/>
                      <a:pt x="41" y="87"/>
                    </a:cubicBezTo>
                    <a:cubicBezTo>
                      <a:pt x="38" y="93"/>
                      <a:pt x="31" y="91"/>
                      <a:pt x="27" y="96"/>
                    </a:cubicBezTo>
                    <a:cubicBezTo>
                      <a:pt x="25" y="99"/>
                      <a:pt x="25" y="102"/>
                      <a:pt x="21" y="104"/>
                    </a:cubicBezTo>
                    <a:cubicBezTo>
                      <a:pt x="20" y="103"/>
                      <a:pt x="19" y="103"/>
                      <a:pt x="18" y="99"/>
                    </a:cubicBezTo>
                    <a:cubicBezTo>
                      <a:pt x="18" y="104"/>
                      <a:pt x="17" y="111"/>
                      <a:pt x="17" y="113"/>
                    </a:cubicBezTo>
                    <a:cubicBezTo>
                      <a:pt x="15" y="113"/>
                      <a:pt x="12" y="116"/>
                      <a:pt x="12" y="120"/>
                    </a:cubicBezTo>
                    <a:cubicBezTo>
                      <a:pt x="12" y="123"/>
                      <a:pt x="16" y="125"/>
                      <a:pt x="16" y="129"/>
                    </a:cubicBezTo>
                    <a:cubicBezTo>
                      <a:pt x="16" y="132"/>
                      <a:pt x="14" y="133"/>
                      <a:pt x="13" y="135"/>
                    </a:cubicBezTo>
                    <a:cubicBezTo>
                      <a:pt x="11" y="135"/>
                      <a:pt x="7" y="131"/>
                      <a:pt x="6" y="128"/>
                    </a:cubicBezTo>
                    <a:cubicBezTo>
                      <a:pt x="6" y="133"/>
                      <a:pt x="6" y="133"/>
                      <a:pt x="6" y="133"/>
                    </a:cubicBezTo>
                    <a:cubicBezTo>
                      <a:pt x="7" y="140"/>
                      <a:pt x="13" y="151"/>
                      <a:pt x="13" y="162"/>
                    </a:cubicBezTo>
                    <a:cubicBezTo>
                      <a:pt x="13" y="166"/>
                      <a:pt x="9" y="165"/>
                      <a:pt x="9" y="170"/>
                    </a:cubicBezTo>
                    <a:cubicBezTo>
                      <a:pt x="9" y="174"/>
                      <a:pt x="13" y="174"/>
                      <a:pt x="13" y="179"/>
                    </a:cubicBezTo>
                    <a:cubicBezTo>
                      <a:pt x="13" y="185"/>
                      <a:pt x="10" y="194"/>
                      <a:pt x="6" y="195"/>
                    </a:cubicBezTo>
                    <a:cubicBezTo>
                      <a:pt x="4" y="196"/>
                      <a:pt x="0" y="195"/>
                      <a:pt x="0" y="198"/>
                    </a:cubicBezTo>
                    <a:cubicBezTo>
                      <a:pt x="0" y="204"/>
                      <a:pt x="6" y="207"/>
                      <a:pt x="13" y="207"/>
                    </a:cubicBezTo>
                    <a:cubicBezTo>
                      <a:pt x="26" y="207"/>
                      <a:pt x="26" y="202"/>
                      <a:pt x="37" y="199"/>
                    </a:cubicBezTo>
                    <a:cubicBezTo>
                      <a:pt x="56" y="199"/>
                      <a:pt x="56" y="199"/>
                      <a:pt x="56" y="199"/>
                    </a:cubicBezTo>
                    <a:cubicBezTo>
                      <a:pt x="60" y="199"/>
                      <a:pt x="61" y="195"/>
                      <a:pt x="64" y="191"/>
                    </a:cubicBezTo>
                    <a:cubicBezTo>
                      <a:pt x="67" y="190"/>
                      <a:pt x="77" y="185"/>
                      <a:pt x="80" y="185"/>
                    </a:cubicBezTo>
                    <a:cubicBezTo>
                      <a:pt x="88" y="182"/>
                      <a:pt x="92" y="185"/>
                      <a:pt x="101" y="180"/>
                    </a:cubicBezTo>
                    <a:cubicBezTo>
                      <a:pt x="111" y="180"/>
                      <a:pt x="111" y="180"/>
                      <a:pt x="111" y="180"/>
                    </a:cubicBezTo>
                    <a:cubicBezTo>
                      <a:pt x="112" y="179"/>
                      <a:pt x="113" y="177"/>
                      <a:pt x="115" y="177"/>
                    </a:cubicBezTo>
                    <a:cubicBezTo>
                      <a:pt x="121" y="177"/>
                      <a:pt x="129" y="182"/>
                      <a:pt x="132" y="186"/>
                    </a:cubicBezTo>
                    <a:cubicBezTo>
                      <a:pt x="131" y="190"/>
                      <a:pt x="132" y="191"/>
                      <a:pt x="135" y="191"/>
                    </a:cubicBezTo>
                    <a:cubicBezTo>
                      <a:pt x="135" y="207"/>
                      <a:pt x="135" y="207"/>
                      <a:pt x="135" y="207"/>
                    </a:cubicBezTo>
                    <a:cubicBezTo>
                      <a:pt x="136" y="207"/>
                      <a:pt x="150" y="196"/>
                      <a:pt x="152" y="194"/>
                    </a:cubicBezTo>
                    <a:cubicBezTo>
                      <a:pt x="154" y="192"/>
                      <a:pt x="150" y="202"/>
                      <a:pt x="144" y="209"/>
                    </a:cubicBezTo>
                    <a:cubicBezTo>
                      <a:pt x="146" y="209"/>
                      <a:pt x="146" y="209"/>
                      <a:pt x="146" y="209"/>
                    </a:cubicBezTo>
                    <a:cubicBezTo>
                      <a:pt x="150" y="208"/>
                      <a:pt x="150" y="203"/>
                      <a:pt x="154" y="202"/>
                    </a:cubicBezTo>
                    <a:cubicBezTo>
                      <a:pt x="154" y="208"/>
                      <a:pt x="154" y="208"/>
                      <a:pt x="154" y="208"/>
                    </a:cubicBezTo>
                    <a:cubicBezTo>
                      <a:pt x="154" y="209"/>
                      <a:pt x="153" y="210"/>
                      <a:pt x="152" y="211"/>
                    </a:cubicBezTo>
                    <a:cubicBezTo>
                      <a:pt x="156" y="214"/>
                      <a:pt x="156" y="214"/>
                      <a:pt x="156" y="214"/>
                    </a:cubicBezTo>
                    <a:cubicBezTo>
                      <a:pt x="156" y="220"/>
                      <a:pt x="156" y="220"/>
                      <a:pt x="156" y="220"/>
                    </a:cubicBezTo>
                    <a:cubicBezTo>
                      <a:pt x="156" y="223"/>
                      <a:pt x="153" y="224"/>
                      <a:pt x="153" y="228"/>
                    </a:cubicBezTo>
                    <a:cubicBezTo>
                      <a:pt x="153" y="234"/>
                      <a:pt x="162" y="237"/>
                      <a:pt x="169" y="237"/>
                    </a:cubicBezTo>
                    <a:cubicBezTo>
                      <a:pt x="169" y="238"/>
                      <a:pt x="170" y="240"/>
                      <a:pt x="171" y="240"/>
                    </a:cubicBezTo>
                    <a:cubicBezTo>
                      <a:pt x="174" y="240"/>
                      <a:pt x="179" y="234"/>
                      <a:pt x="183" y="232"/>
                    </a:cubicBezTo>
                    <a:cubicBezTo>
                      <a:pt x="183" y="233"/>
                      <a:pt x="183" y="238"/>
                      <a:pt x="188" y="238"/>
                    </a:cubicBezTo>
                    <a:cubicBezTo>
                      <a:pt x="188" y="240"/>
                      <a:pt x="188" y="240"/>
                      <a:pt x="188" y="240"/>
                    </a:cubicBezTo>
                    <a:cubicBezTo>
                      <a:pt x="198" y="238"/>
                      <a:pt x="203" y="232"/>
                      <a:pt x="207" y="232"/>
                    </a:cubicBezTo>
                    <a:cubicBezTo>
                      <a:pt x="208" y="232"/>
                      <a:pt x="210" y="232"/>
                      <a:pt x="213" y="232"/>
                    </a:cubicBezTo>
                    <a:cubicBezTo>
                      <a:pt x="216" y="232"/>
                      <a:pt x="215" y="228"/>
                      <a:pt x="219" y="225"/>
                    </a:cubicBezTo>
                    <a:cubicBezTo>
                      <a:pt x="224" y="218"/>
                      <a:pt x="224" y="215"/>
                      <a:pt x="230" y="209"/>
                    </a:cubicBezTo>
                    <a:cubicBezTo>
                      <a:pt x="235" y="204"/>
                      <a:pt x="244" y="201"/>
                      <a:pt x="244" y="191"/>
                    </a:cubicBezTo>
                    <a:cubicBezTo>
                      <a:pt x="256" y="191"/>
                      <a:pt x="261" y="175"/>
                      <a:pt x="266" y="167"/>
                    </a:cubicBezTo>
                    <a:cubicBezTo>
                      <a:pt x="270" y="160"/>
                      <a:pt x="279" y="151"/>
                      <a:pt x="277" y="140"/>
                    </a:cubicBezTo>
                    <a:cubicBezTo>
                      <a:pt x="277" y="140"/>
                      <a:pt x="280" y="126"/>
                      <a:pt x="280" y="12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7" name="Freeform 353"/>
              <p:cNvSpPr>
                <a:spLocks/>
              </p:cNvSpPr>
              <p:nvPr/>
            </p:nvSpPr>
            <p:spPr bwMode="auto">
              <a:xfrm>
                <a:off x="4158" y="2002"/>
                <a:ext cx="180" cy="226"/>
              </a:xfrm>
              <a:custGeom>
                <a:avLst/>
                <a:gdLst>
                  <a:gd name="T0" fmla="*/ 76 w 76"/>
                  <a:gd name="T1" fmla="*/ 72 h 96"/>
                  <a:gd name="T2" fmla="*/ 76 w 76"/>
                  <a:gd name="T3" fmla="*/ 68 h 96"/>
                  <a:gd name="T4" fmla="*/ 65 w 76"/>
                  <a:gd name="T5" fmla="*/ 56 h 96"/>
                  <a:gd name="T6" fmla="*/ 58 w 76"/>
                  <a:gd name="T7" fmla="*/ 53 h 96"/>
                  <a:gd name="T8" fmla="*/ 58 w 76"/>
                  <a:gd name="T9" fmla="*/ 47 h 96"/>
                  <a:gd name="T10" fmla="*/ 61 w 76"/>
                  <a:gd name="T11" fmla="*/ 46 h 96"/>
                  <a:gd name="T12" fmla="*/ 52 w 76"/>
                  <a:gd name="T13" fmla="*/ 36 h 96"/>
                  <a:gd name="T14" fmla="*/ 45 w 76"/>
                  <a:gd name="T15" fmla="*/ 32 h 96"/>
                  <a:gd name="T16" fmla="*/ 27 w 76"/>
                  <a:gd name="T17" fmla="*/ 18 h 96"/>
                  <a:gd name="T18" fmla="*/ 16 w 76"/>
                  <a:gd name="T19" fmla="*/ 3 h 96"/>
                  <a:gd name="T20" fmla="*/ 0 w 76"/>
                  <a:gd name="T21" fmla="*/ 0 h 96"/>
                  <a:gd name="T22" fmla="*/ 16 w 76"/>
                  <a:gd name="T23" fmla="*/ 19 h 96"/>
                  <a:gd name="T24" fmla="*/ 27 w 76"/>
                  <a:gd name="T25" fmla="*/ 35 h 96"/>
                  <a:gd name="T26" fmla="*/ 34 w 76"/>
                  <a:gd name="T27" fmla="*/ 48 h 96"/>
                  <a:gd name="T28" fmla="*/ 36 w 76"/>
                  <a:gd name="T29" fmla="*/ 61 h 96"/>
                  <a:gd name="T30" fmla="*/ 47 w 76"/>
                  <a:gd name="T31" fmla="*/ 74 h 96"/>
                  <a:gd name="T32" fmla="*/ 48 w 76"/>
                  <a:gd name="T33" fmla="*/ 78 h 96"/>
                  <a:gd name="T34" fmla="*/ 65 w 76"/>
                  <a:gd name="T35" fmla="*/ 95 h 96"/>
                  <a:gd name="T36" fmla="*/ 73 w 76"/>
                  <a:gd name="T37" fmla="*/ 95 h 96"/>
                  <a:gd name="T38" fmla="*/ 76 w 76"/>
                  <a:gd name="T3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6" h="96">
                    <a:moveTo>
                      <a:pt x="76" y="72"/>
                    </a:moveTo>
                    <a:cubicBezTo>
                      <a:pt x="76" y="70"/>
                      <a:pt x="76" y="69"/>
                      <a:pt x="76" y="68"/>
                    </a:cubicBezTo>
                    <a:cubicBezTo>
                      <a:pt x="69" y="68"/>
                      <a:pt x="67" y="64"/>
                      <a:pt x="65" y="56"/>
                    </a:cubicBezTo>
                    <a:cubicBezTo>
                      <a:pt x="62" y="57"/>
                      <a:pt x="61" y="55"/>
                      <a:pt x="58" y="53"/>
                    </a:cubicBezTo>
                    <a:cubicBezTo>
                      <a:pt x="58" y="47"/>
                      <a:pt x="58" y="47"/>
                      <a:pt x="58" y="47"/>
                    </a:cubicBezTo>
                    <a:cubicBezTo>
                      <a:pt x="59" y="47"/>
                      <a:pt x="61" y="47"/>
                      <a:pt x="61" y="46"/>
                    </a:cubicBezTo>
                    <a:cubicBezTo>
                      <a:pt x="52" y="36"/>
                      <a:pt x="52" y="36"/>
                      <a:pt x="52" y="36"/>
                    </a:cubicBezTo>
                    <a:cubicBezTo>
                      <a:pt x="49" y="36"/>
                      <a:pt x="48" y="32"/>
                      <a:pt x="45" y="32"/>
                    </a:cubicBezTo>
                    <a:cubicBezTo>
                      <a:pt x="36" y="32"/>
                      <a:pt x="32" y="23"/>
                      <a:pt x="27" y="18"/>
                    </a:cubicBezTo>
                    <a:cubicBezTo>
                      <a:pt x="24" y="16"/>
                      <a:pt x="19" y="4"/>
                      <a:pt x="16" y="3"/>
                    </a:cubicBezTo>
                    <a:cubicBezTo>
                      <a:pt x="10" y="0"/>
                      <a:pt x="6" y="3"/>
                      <a:pt x="0" y="0"/>
                    </a:cubicBezTo>
                    <a:cubicBezTo>
                      <a:pt x="1" y="6"/>
                      <a:pt x="10" y="19"/>
                      <a:pt x="16" y="19"/>
                    </a:cubicBezTo>
                    <a:cubicBezTo>
                      <a:pt x="17" y="27"/>
                      <a:pt x="25" y="29"/>
                      <a:pt x="27" y="35"/>
                    </a:cubicBezTo>
                    <a:cubicBezTo>
                      <a:pt x="28" y="41"/>
                      <a:pt x="30" y="45"/>
                      <a:pt x="34" y="48"/>
                    </a:cubicBezTo>
                    <a:cubicBezTo>
                      <a:pt x="36" y="52"/>
                      <a:pt x="34" y="57"/>
                      <a:pt x="36" y="61"/>
                    </a:cubicBezTo>
                    <a:cubicBezTo>
                      <a:pt x="38" y="64"/>
                      <a:pt x="44" y="70"/>
                      <a:pt x="47" y="74"/>
                    </a:cubicBezTo>
                    <a:cubicBezTo>
                      <a:pt x="48" y="75"/>
                      <a:pt x="48" y="77"/>
                      <a:pt x="48" y="78"/>
                    </a:cubicBezTo>
                    <a:cubicBezTo>
                      <a:pt x="65" y="95"/>
                      <a:pt x="65" y="95"/>
                      <a:pt x="65" y="95"/>
                    </a:cubicBezTo>
                    <a:cubicBezTo>
                      <a:pt x="67" y="96"/>
                      <a:pt x="68" y="95"/>
                      <a:pt x="73" y="95"/>
                    </a:cubicBezTo>
                    <a:cubicBezTo>
                      <a:pt x="73" y="89"/>
                      <a:pt x="76" y="76"/>
                      <a:pt x="76" y="7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8" name="Freeform 354"/>
              <p:cNvSpPr>
                <a:spLocks/>
              </p:cNvSpPr>
              <p:nvPr/>
            </p:nvSpPr>
            <p:spPr bwMode="auto">
              <a:xfrm>
                <a:off x="4380" y="1964"/>
                <a:ext cx="171" cy="227"/>
              </a:xfrm>
              <a:custGeom>
                <a:avLst/>
                <a:gdLst>
                  <a:gd name="T0" fmla="*/ 61 w 72"/>
                  <a:gd name="T1" fmla="*/ 62 h 96"/>
                  <a:gd name="T2" fmla="*/ 65 w 72"/>
                  <a:gd name="T3" fmla="*/ 57 h 96"/>
                  <a:gd name="T4" fmla="*/ 72 w 72"/>
                  <a:gd name="T5" fmla="*/ 57 h 96"/>
                  <a:gd name="T6" fmla="*/ 62 w 72"/>
                  <a:gd name="T7" fmla="*/ 36 h 96"/>
                  <a:gd name="T8" fmla="*/ 64 w 72"/>
                  <a:gd name="T9" fmla="*/ 29 h 96"/>
                  <a:gd name="T10" fmla="*/ 65 w 72"/>
                  <a:gd name="T11" fmla="*/ 29 h 96"/>
                  <a:gd name="T12" fmla="*/ 65 w 72"/>
                  <a:gd name="T13" fmla="*/ 23 h 96"/>
                  <a:gd name="T14" fmla="*/ 71 w 72"/>
                  <a:gd name="T15" fmla="*/ 22 h 96"/>
                  <a:gd name="T16" fmla="*/ 58 w 72"/>
                  <a:gd name="T17" fmla="*/ 0 h 96"/>
                  <a:gd name="T18" fmla="*/ 45 w 72"/>
                  <a:gd name="T19" fmla="*/ 20 h 96"/>
                  <a:gd name="T20" fmla="*/ 39 w 72"/>
                  <a:gd name="T21" fmla="*/ 22 h 96"/>
                  <a:gd name="T22" fmla="*/ 38 w 72"/>
                  <a:gd name="T23" fmla="*/ 22 h 96"/>
                  <a:gd name="T24" fmla="*/ 36 w 72"/>
                  <a:gd name="T25" fmla="*/ 27 h 96"/>
                  <a:gd name="T26" fmla="*/ 19 w 72"/>
                  <a:gd name="T27" fmla="*/ 43 h 96"/>
                  <a:gd name="T28" fmla="*/ 16 w 72"/>
                  <a:gd name="T29" fmla="*/ 50 h 96"/>
                  <a:gd name="T30" fmla="*/ 9 w 72"/>
                  <a:gd name="T31" fmla="*/ 47 h 96"/>
                  <a:gd name="T32" fmla="*/ 5 w 72"/>
                  <a:gd name="T33" fmla="*/ 47 h 96"/>
                  <a:gd name="T34" fmla="*/ 1 w 72"/>
                  <a:gd name="T35" fmla="*/ 58 h 96"/>
                  <a:gd name="T36" fmla="*/ 12 w 72"/>
                  <a:gd name="T37" fmla="*/ 87 h 96"/>
                  <a:gd name="T38" fmla="*/ 20 w 72"/>
                  <a:gd name="T39" fmla="*/ 89 h 96"/>
                  <a:gd name="T40" fmla="*/ 28 w 72"/>
                  <a:gd name="T41" fmla="*/ 92 h 96"/>
                  <a:gd name="T42" fmla="*/ 41 w 72"/>
                  <a:gd name="T43" fmla="*/ 91 h 96"/>
                  <a:gd name="T44" fmla="*/ 42 w 72"/>
                  <a:gd name="T45" fmla="*/ 96 h 96"/>
                  <a:gd name="T46" fmla="*/ 44 w 72"/>
                  <a:gd name="T47" fmla="*/ 96 h 96"/>
                  <a:gd name="T48" fmla="*/ 54 w 72"/>
                  <a:gd name="T49" fmla="*/ 84 h 96"/>
                  <a:gd name="T50" fmla="*/ 64 w 72"/>
                  <a:gd name="T51" fmla="*/ 68 h 96"/>
                  <a:gd name="T52" fmla="*/ 61 w 72"/>
                  <a:gd name="T53" fmla="*/ 6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 h="96">
                    <a:moveTo>
                      <a:pt x="61" y="62"/>
                    </a:moveTo>
                    <a:cubicBezTo>
                      <a:pt x="63" y="61"/>
                      <a:pt x="63" y="58"/>
                      <a:pt x="65" y="57"/>
                    </a:cubicBezTo>
                    <a:cubicBezTo>
                      <a:pt x="68" y="57"/>
                      <a:pt x="69" y="57"/>
                      <a:pt x="72" y="57"/>
                    </a:cubicBezTo>
                    <a:cubicBezTo>
                      <a:pt x="69" y="49"/>
                      <a:pt x="62" y="45"/>
                      <a:pt x="62" y="36"/>
                    </a:cubicBezTo>
                    <a:cubicBezTo>
                      <a:pt x="61" y="36"/>
                      <a:pt x="64" y="31"/>
                      <a:pt x="64" y="29"/>
                    </a:cubicBezTo>
                    <a:cubicBezTo>
                      <a:pt x="64" y="29"/>
                      <a:pt x="64" y="29"/>
                      <a:pt x="65" y="29"/>
                    </a:cubicBezTo>
                    <a:cubicBezTo>
                      <a:pt x="65" y="28"/>
                      <a:pt x="65" y="24"/>
                      <a:pt x="65" y="23"/>
                    </a:cubicBezTo>
                    <a:cubicBezTo>
                      <a:pt x="68" y="22"/>
                      <a:pt x="69" y="22"/>
                      <a:pt x="71" y="22"/>
                    </a:cubicBezTo>
                    <a:cubicBezTo>
                      <a:pt x="69" y="13"/>
                      <a:pt x="58" y="13"/>
                      <a:pt x="58" y="0"/>
                    </a:cubicBezTo>
                    <a:cubicBezTo>
                      <a:pt x="51" y="5"/>
                      <a:pt x="51" y="16"/>
                      <a:pt x="45" y="20"/>
                    </a:cubicBezTo>
                    <a:cubicBezTo>
                      <a:pt x="43" y="21"/>
                      <a:pt x="39" y="22"/>
                      <a:pt x="39" y="22"/>
                    </a:cubicBezTo>
                    <a:cubicBezTo>
                      <a:pt x="39" y="22"/>
                      <a:pt x="37" y="22"/>
                      <a:pt x="38" y="22"/>
                    </a:cubicBezTo>
                    <a:cubicBezTo>
                      <a:pt x="38" y="22"/>
                      <a:pt x="36" y="26"/>
                      <a:pt x="36" y="27"/>
                    </a:cubicBezTo>
                    <a:cubicBezTo>
                      <a:pt x="36" y="36"/>
                      <a:pt x="19" y="34"/>
                      <a:pt x="19" y="43"/>
                    </a:cubicBezTo>
                    <a:cubicBezTo>
                      <a:pt x="16" y="43"/>
                      <a:pt x="16" y="46"/>
                      <a:pt x="16" y="50"/>
                    </a:cubicBezTo>
                    <a:cubicBezTo>
                      <a:pt x="13" y="50"/>
                      <a:pt x="11" y="47"/>
                      <a:pt x="9" y="47"/>
                    </a:cubicBezTo>
                    <a:cubicBezTo>
                      <a:pt x="8" y="47"/>
                      <a:pt x="7" y="47"/>
                      <a:pt x="5" y="47"/>
                    </a:cubicBezTo>
                    <a:cubicBezTo>
                      <a:pt x="4" y="47"/>
                      <a:pt x="0" y="57"/>
                      <a:pt x="1" y="58"/>
                    </a:cubicBezTo>
                    <a:cubicBezTo>
                      <a:pt x="5" y="77"/>
                      <a:pt x="8" y="61"/>
                      <a:pt x="12" y="87"/>
                    </a:cubicBezTo>
                    <a:cubicBezTo>
                      <a:pt x="12" y="88"/>
                      <a:pt x="19" y="89"/>
                      <a:pt x="20" y="89"/>
                    </a:cubicBezTo>
                    <a:cubicBezTo>
                      <a:pt x="22" y="89"/>
                      <a:pt x="25" y="91"/>
                      <a:pt x="28" y="92"/>
                    </a:cubicBezTo>
                    <a:cubicBezTo>
                      <a:pt x="28" y="92"/>
                      <a:pt x="36" y="91"/>
                      <a:pt x="41" y="91"/>
                    </a:cubicBezTo>
                    <a:cubicBezTo>
                      <a:pt x="40" y="93"/>
                      <a:pt x="40" y="96"/>
                      <a:pt x="42" y="96"/>
                    </a:cubicBezTo>
                    <a:cubicBezTo>
                      <a:pt x="43" y="96"/>
                      <a:pt x="44" y="96"/>
                      <a:pt x="44" y="96"/>
                    </a:cubicBezTo>
                    <a:cubicBezTo>
                      <a:pt x="48" y="92"/>
                      <a:pt x="54" y="96"/>
                      <a:pt x="54" y="84"/>
                    </a:cubicBezTo>
                    <a:cubicBezTo>
                      <a:pt x="54" y="81"/>
                      <a:pt x="64" y="72"/>
                      <a:pt x="64" y="68"/>
                    </a:cubicBezTo>
                    <a:cubicBezTo>
                      <a:pt x="64" y="65"/>
                      <a:pt x="62" y="63"/>
                      <a:pt x="61" y="6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9" name="Freeform 355"/>
              <p:cNvSpPr>
                <a:spLocks/>
              </p:cNvSpPr>
              <p:nvPr/>
            </p:nvSpPr>
            <p:spPr bwMode="auto">
              <a:xfrm>
                <a:off x="4468" y="2016"/>
                <a:ext cx="2" cy="5"/>
              </a:xfrm>
              <a:custGeom>
                <a:avLst/>
                <a:gdLst>
                  <a:gd name="T0" fmla="*/ 1 w 1"/>
                  <a:gd name="T1" fmla="*/ 0 h 2"/>
                  <a:gd name="T2" fmla="*/ 1 w 1"/>
                  <a:gd name="T3" fmla="*/ 0 h 2"/>
                </a:gdLst>
                <a:ahLst/>
                <a:cxnLst>
                  <a:cxn ang="0">
                    <a:pos x="T0" y="T1"/>
                  </a:cxn>
                  <a:cxn ang="0">
                    <a:pos x="T2" y="T3"/>
                  </a:cxn>
                </a:cxnLst>
                <a:rect l="0" t="0" r="r" b="b"/>
                <a:pathLst>
                  <a:path w="1" h="2">
                    <a:moveTo>
                      <a:pt x="1" y="0"/>
                    </a:moveTo>
                    <a:cubicBezTo>
                      <a:pt x="0" y="2"/>
                      <a:pt x="1" y="0"/>
                      <a:pt x="1"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0" name="Freeform 356"/>
              <p:cNvSpPr>
                <a:spLocks/>
              </p:cNvSpPr>
              <p:nvPr/>
            </p:nvSpPr>
            <p:spPr bwMode="auto">
              <a:xfrm>
                <a:off x="1612" y="3150"/>
                <a:ext cx="80" cy="66"/>
              </a:xfrm>
              <a:custGeom>
                <a:avLst/>
                <a:gdLst>
                  <a:gd name="T0" fmla="*/ 11 w 34"/>
                  <a:gd name="T1" fmla="*/ 2 h 28"/>
                  <a:gd name="T2" fmla="*/ 7 w 34"/>
                  <a:gd name="T3" fmla="*/ 0 h 28"/>
                  <a:gd name="T4" fmla="*/ 5 w 34"/>
                  <a:gd name="T5" fmla="*/ 7 h 28"/>
                  <a:gd name="T6" fmla="*/ 2 w 34"/>
                  <a:gd name="T7" fmla="*/ 10 h 28"/>
                  <a:gd name="T8" fmla="*/ 7 w 34"/>
                  <a:gd name="T9" fmla="*/ 17 h 28"/>
                  <a:gd name="T10" fmla="*/ 14 w 34"/>
                  <a:gd name="T11" fmla="*/ 23 h 28"/>
                  <a:gd name="T12" fmla="*/ 19 w 34"/>
                  <a:gd name="T13" fmla="*/ 26 h 28"/>
                  <a:gd name="T14" fmla="*/ 29 w 34"/>
                  <a:gd name="T15" fmla="*/ 26 h 28"/>
                  <a:gd name="T16" fmla="*/ 34 w 34"/>
                  <a:gd name="T17" fmla="*/ 23 h 28"/>
                  <a:gd name="T18" fmla="*/ 11 w 34"/>
                  <a:gd name="T19"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8">
                    <a:moveTo>
                      <a:pt x="11" y="2"/>
                    </a:moveTo>
                    <a:cubicBezTo>
                      <a:pt x="7" y="0"/>
                      <a:pt x="7" y="0"/>
                      <a:pt x="7" y="0"/>
                    </a:cubicBezTo>
                    <a:cubicBezTo>
                      <a:pt x="5" y="7"/>
                      <a:pt x="5" y="7"/>
                      <a:pt x="5" y="7"/>
                    </a:cubicBezTo>
                    <a:cubicBezTo>
                      <a:pt x="5" y="8"/>
                      <a:pt x="0" y="10"/>
                      <a:pt x="2" y="10"/>
                    </a:cubicBezTo>
                    <a:cubicBezTo>
                      <a:pt x="2" y="11"/>
                      <a:pt x="7" y="16"/>
                      <a:pt x="7" y="17"/>
                    </a:cubicBezTo>
                    <a:cubicBezTo>
                      <a:pt x="7" y="18"/>
                      <a:pt x="14" y="20"/>
                      <a:pt x="14" y="23"/>
                    </a:cubicBezTo>
                    <a:cubicBezTo>
                      <a:pt x="14" y="28"/>
                      <a:pt x="15" y="26"/>
                      <a:pt x="19" y="26"/>
                    </a:cubicBezTo>
                    <a:cubicBezTo>
                      <a:pt x="25" y="26"/>
                      <a:pt x="23" y="24"/>
                      <a:pt x="29" y="26"/>
                    </a:cubicBezTo>
                    <a:cubicBezTo>
                      <a:pt x="34" y="23"/>
                      <a:pt x="34" y="23"/>
                      <a:pt x="34" y="23"/>
                    </a:cubicBezTo>
                    <a:cubicBezTo>
                      <a:pt x="34" y="23"/>
                      <a:pt x="11" y="2"/>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1" name="Freeform 357"/>
              <p:cNvSpPr>
                <a:spLocks/>
              </p:cNvSpPr>
              <p:nvPr/>
            </p:nvSpPr>
            <p:spPr bwMode="auto">
              <a:xfrm>
                <a:off x="1754" y="2115"/>
                <a:ext cx="52" cy="43"/>
              </a:xfrm>
              <a:custGeom>
                <a:avLst/>
                <a:gdLst>
                  <a:gd name="T0" fmla="*/ 4 w 22"/>
                  <a:gd name="T1" fmla="*/ 4 h 18"/>
                  <a:gd name="T2" fmla="*/ 0 w 22"/>
                  <a:gd name="T3" fmla="*/ 13 h 18"/>
                  <a:gd name="T4" fmla="*/ 8 w 22"/>
                  <a:gd name="T5" fmla="*/ 17 h 18"/>
                  <a:gd name="T6" fmla="*/ 18 w 22"/>
                  <a:gd name="T7" fmla="*/ 13 h 18"/>
                  <a:gd name="T8" fmla="*/ 22 w 22"/>
                  <a:gd name="T9" fmla="*/ 6 h 18"/>
                  <a:gd name="T10" fmla="*/ 18 w 22"/>
                  <a:gd name="T11" fmla="*/ 6 h 18"/>
                  <a:gd name="T12" fmla="*/ 13 w 22"/>
                  <a:gd name="T13" fmla="*/ 4 h 18"/>
                  <a:gd name="T14" fmla="*/ 4 w 22"/>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8">
                    <a:moveTo>
                      <a:pt x="4" y="4"/>
                    </a:moveTo>
                    <a:cubicBezTo>
                      <a:pt x="4" y="5"/>
                      <a:pt x="0" y="12"/>
                      <a:pt x="0" y="13"/>
                    </a:cubicBezTo>
                    <a:cubicBezTo>
                      <a:pt x="5" y="13"/>
                      <a:pt x="4" y="17"/>
                      <a:pt x="8" y="17"/>
                    </a:cubicBezTo>
                    <a:cubicBezTo>
                      <a:pt x="15" y="17"/>
                      <a:pt x="17" y="18"/>
                      <a:pt x="18" y="13"/>
                    </a:cubicBezTo>
                    <a:cubicBezTo>
                      <a:pt x="22" y="6"/>
                      <a:pt x="22" y="6"/>
                      <a:pt x="22" y="6"/>
                    </a:cubicBezTo>
                    <a:cubicBezTo>
                      <a:pt x="18" y="6"/>
                      <a:pt x="18" y="6"/>
                      <a:pt x="18" y="6"/>
                    </a:cubicBezTo>
                    <a:cubicBezTo>
                      <a:pt x="16" y="5"/>
                      <a:pt x="16" y="4"/>
                      <a:pt x="13" y="4"/>
                    </a:cubicBezTo>
                    <a:cubicBezTo>
                      <a:pt x="9" y="4"/>
                      <a:pt x="4" y="0"/>
                      <a:pt x="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2" name="Freeform 358"/>
              <p:cNvSpPr>
                <a:spLocks/>
              </p:cNvSpPr>
              <p:nvPr/>
            </p:nvSpPr>
            <p:spPr bwMode="auto">
              <a:xfrm>
                <a:off x="764" y="1130"/>
                <a:ext cx="45" cy="38"/>
              </a:xfrm>
              <a:custGeom>
                <a:avLst/>
                <a:gdLst>
                  <a:gd name="T0" fmla="*/ 0 w 19"/>
                  <a:gd name="T1" fmla="*/ 0 h 16"/>
                  <a:gd name="T2" fmla="*/ 15 w 19"/>
                  <a:gd name="T3" fmla="*/ 16 h 16"/>
                  <a:gd name="T4" fmla="*/ 19 w 19"/>
                  <a:gd name="T5" fmla="*/ 16 h 16"/>
                  <a:gd name="T6" fmla="*/ 15 w 19"/>
                  <a:gd name="T7" fmla="*/ 8 h 16"/>
                  <a:gd name="T8" fmla="*/ 8 w 19"/>
                  <a:gd name="T9" fmla="*/ 1 h 16"/>
                  <a:gd name="T10" fmla="*/ 4 w 19"/>
                  <a:gd name="T11" fmla="*/ 0 h 16"/>
                  <a:gd name="T12" fmla="*/ 0 w 1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9" h="16">
                    <a:moveTo>
                      <a:pt x="0" y="0"/>
                    </a:moveTo>
                    <a:cubicBezTo>
                      <a:pt x="0" y="8"/>
                      <a:pt x="10" y="16"/>
                      <a:pt x="15" y="16"/>
                    </a:cubicBezTo>
                    <a:cubicBezTo>
                      <a:pt x="17" y="16"/>
                      <a:pt x="18" y="16"/>
                      <a:pt x="19" y="16"/>
                    </a:cubicBezTo>
                    <a:cubicBezTo>
                      <a:pt x="18" y="13"/>
                      <a:pt x="15" y="11"/>
                      <a:pt x="15" y="8"/>
                    </a:cubicBezTo>
                    <a:cubicBezTo>
                      <a:pt x="14" y="8"/>
                      <a:pt x="8" y="4"/>
                      <a:pt x="8" y="1"/>
                    </a:cubicBezTo>
                    <a:cubicBezTo>
                      <a:pt x="6" y="1"/>
                      <a:pt x="5" y="2"/>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3" name="Freeform 359"/>
              <p:cNvSpPr>
                <a:spLocks/>
              </p:cNvSpPr>
              <p:nvPr/>
            </p:nvSpPr>
            <p:spPr bwMode="auto">
              <a:xfrm>
                <a:off x="740" y="1064"/>
                <a:ext cx="22" cy="45"/>
              </a:xfrm>
              <a:custGeom>
                <a:avLst/>
                <a:gdLst>
                  <a:gd name="T0" fmla="*/ 0 w 9"/>
                  <a:gd name="T1" fmla="*/ 0 h 19"/>
                  <a:gd name="T2" fmla="*/ 0 w 9"/>
                  <a:gd name="T3" fmla="*/ 9 h 19"/>
                  <a:gd name="T4" fmla="*/ 4 w 9"/>
                  <a:gd name="T5" fmla="*/ 19 h 19"/>
                  <a:gd name="T6" fmla="*/ 5 w 9"/>
                  <a:gd name="T7" fmla="*/ 17 h 19"/>
                  <a:gd name="T8" fmla="*/ 9 w 9"/>
                  <a:gd name="T9" fmla="*/ 4 h 19"/>
                  <a:gd name="T10" fmla="*/ 9 w 9"/>
                  <a:gd name="T11" fmla="*/ 2 h 19"/>
                  <a:gd name="T12" fmla="*/ 4 w 9"/>
                  <a:gd name="T13" fmla="*/ 0 h 19"/>
                  <a:gd name="T14" fmla="*/ 0 w 9"/>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9">
                    <a:moveTo>
                      <a:pt x="0" y="0"/>
                    </a:moveTo>
                    <a:cubicBezTo>
                      <a:pt x="0" y="4"/>
                      <a:pt x="0" y="7"/>
                      <a:pt x="0" y="9"/>
                    </a:cubicBezTo>
                    <a:cubicBezTo>
                      <a:pt x="0" y="11"/>
                      <a:pt x="2" y="16"/>
                      <a:pt x="4" y="19"/>
                    </a:cubicBezTo>
                    <a:cubicBezTo>
                      <a:pt x="4" y="19"/>
                      <a:pt x="4" y="17"/>
                      <a:pt x="5" y="17"/>
                    </a:cubicBezTo>
                    <a:cubicBezTo>
                      <a:pt x="9" y="4"/>
                      <a:pt x="9" y="4"/>
                      <a:pt x="9" y="4"/>
                    </a:cubicBezTo>
                    <a:cubicBezTo>
                      <a:pt x="9" y="2"/>
                      <a:pt x="9" y="2"/>
                      <a:pt x="9" y="2"/>
                    </a:cubicBezTo>
                    <a:cubicBezTo>
                      <a:pt x="6" y="2"/>
                      <a:pt x="5" y="1"/>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4" name="Freeform 360"/>
              <p:cNvSpPr>
                <a:spLocks/>
              </p:cNvSpPr>
              <p:nvPr/>
            </p:nvSpPr>
            <p:spPr bwMode="auto">
              <a:xfrm>
                <a:off x="1494" y="854"/>
                <a:ext cx="76" cy="42"/>
              </a:xfrm>
              <a:custGeom>
                <a:avLst/>
                <a:gdLst>
                  <a:gd name="T0" fmla="*/ 32 w 32"/>
                  <a:gd name="T1" fmla="*/ 18 h 18"/>
                  <a:gd name="T2" fmla="*/ 32 w 32"/>
                  <a:gd name="T3" fmla="*/ 14 h 18"/>
                  <a:gd name="T4" fmla="*/ 28 w 32"/>
                  <a:gd name="T5" fmla="*/ 13 h 18"/>
                  <a:gd name="T6" fmla="*/ 30 w 32"/>
                  <a:gd name="T7" fmla="*/ 11 h 18"/>
                  <a:gd name="T8" fmla="*/ 16 w 32"/>
                  <a:gd name="T9" fmla="*/ 0 h 18"/>
                  <a:gd name="T10" fmla="*/ 0 w 32"/>
                  <a:gd name="T11" fmla="*/ 14 h 18"/>
                  <a:gd name="T12" fmla="*/ 8 w 32"/>
                  <a:gd name="T13" fmla="*/ 18 h 18"/>
                  <a:gd name="T14" fmla="*/ 19 w 32"/>
                  <a:gd name="T15" fmla="*/ 13 h 18"/>
                  <a:gd name="T16" fmla="*/ 27 w 32"/>
                  <a:gd name="T17" fmla="*/ 18 h 18"/>
                  <a:gd name="T18" fmla="*/ 32 w 32"/>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8">
                    <a:moveTo>
                      <a:pt x="32" y="18"/>
                    </a:moveTo>
                    <a:cubicBezTo>
                      <a:pt x="32" y="14"/>
                      <a:pt x="32" y="14"/>
                      <a:pt x="32" y="14"/>
                    </a:cubicBezTo>
                    <a:cubicBezTo>
                      <a:pt x="31" y="14"/>
                      <a:pt x="29" y="14"/>
                      <a:pt x="28" y="13"/>
                    </a:cubicBezTo>
                    <a:cubicBezTo>
                      <a:pt x="28" y="12"/>
                      <a:pt x="29" y="11"/>
                      <a:pt x="30" y="11"/>
                    </a:cubicBezTo>
                    <a:cubicBezTo>
                      <a:pt x="25" y="6"/>
                      <a:pt x="19" y="5"/>
                      <a:pt x="16" y="0"/>
                    </a:cubicBezTo>
                    <a:cubicBezTo>
                      <a:pt x="11" y="2"/>
                      <a:pt x="3" y="11"/>
                      <a:pt x="0" y="14"/>
                    </a:cubicBezTo>
                    <a:cubicBezTo>
                      <a:pt x="0" y="16"/>
                      <a:pt x="5" y="18"/>
                      <a:pt x="8" y="18"/>
                    </a:cubicBezTo>
                    <a:cubicBezTo>
                      <a:pt x="13" y="18"/>
                      <a:pt x="13" y="13"/>
                      <a:pt x="19" y="13"/>
                    </a:cubicBezTo>
                    <a:cubicBezTo>
                      <a:pt x="22" y="13"/>
                      <a:pt x="24" y="17"/>
                      <a:pt x="27" y="18"/>
                    </a:cubicBezTo>
                    <a:lnTo>
                      <a:pt x="32" y="18"/>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5" name="Freeform 361"/>
              <p:cNvSpPr>
                <a:spLocks/>
              </p:cNvSpPr>
              <p:nvPr/>
            </p:nvSpPr>
            <p:spPr bwMode="auto">
              <a:xfrm>
                <a:off x="1610" y="861"/>
                <a:ext cx="35" cy="19"/>
              </a:xfrm>
              <a:custGeom>
                <a:avLst/>
                <a:gdLst>
                  <a:gd name="T0" fmla="*/ 0 w 15"/>
                  <a:gd name="T1" fmla="*/ 5 h 8"/>
                  <a:gd name="T2" fmla="*/ 6 w 15"/>
                  <a:gd name="T3" fmla="*/ 8 h 8"/>
                  <a:gd name="T4" fmla="*/ 15 w 15"/>
                  <a:gd name="T5" fmla="*/ 0 h 8"/>
                  <a:gd name="T6" fmla="*/ 0 w 15"/>
                  <a:gd name="T7" fmla="*/ 5 h 8"/>
                </a:gdLst>
                <a:ahLst/>
                <a:cxnLst>
                  <a:cxn ang="0">
                    <a:pos x="T0" y="T1"/>
                  </a:cxn>
                  <a:cxn ang="0">
                    <a:pos x="T2" y="T3"/>
                  </a:cxn>
                  <a:cxn ang="0">
                    <a:pos x="T4" y="T5"/>
                  </a:cxn>
                  <a:cxn ang="0">
                    <a:pos x="T6" y="T7"/>
                  </a:cxn>
                </a:cxnLst>
                <a:rect l="0" t="0" r="r" b="b"/>
                <a:pathLst>
                  <a:path w="15" h="8">
                    <a:moveTo>
                      <a:pt x="0" y="5"/>
                    </a:moveTo>
                    <a:cubicBezTo>
                      <a:pt x="3" y="6"/>
                      <a:pt x="4" y="8"/>
                      <a:pt x="6" y="8"/>
                    </a:cubicBezTo>
                    <a:cubicBezTo>
                      <a:pt x="12" y="8"/>
                      <a:pt x="14" y="5"/>
                      <a:pt x="15" y="0"/>
                    </a:cubicBezTo>
                    <a:cubicBezTo>
                      <a:pt x="9" y="0"/>
                      <a:pt x="1" y="2"/>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6" name="Freeform 362"/>
              <p:cNvSpPr>
                <a:spLocks/>
              </p:cNvSpPr>
              <p:nvPr/>
            </p:nvSpPr>
            <p:spPr bwMode="auto">
              <a:xfrm>
                <a:off x="1650" y="809"/>
                <a:ext cx="31" cy="19"/>
              </a:xfrm>
              <a:custGeom>
                <a:avLst/>
                <a:gdLst>
                  <a:gd name="T0" fmla="*/ 13 w 13"/>
                  <a:gd name="T1" fmla="*/ 3 h 8"/>
                  <a:gd name="T2" fmla="*/ 13 w 13"/>
                  <a:gd name="T3" fmla="*/ 0 h 8"/>
                  <a:gd name="T4" fmla="*/ 0 w 13"/>
                  <a:gd name="T5" fmla="*/ 7 h 8"/>
                  <a:gd name="T6" fmla="*/ 4 w 13"/>
                  <a:gd name="T7" fmla="*/ 7 h 8"/>
                  <a:gd name="T8" fmla="*/ 13 w 13"/>
                  <a:gd name="T9" fmla="*/ 3 h 8"/>
                </a:gdLst>
                <a:ahLst/>
                <a:cxnLst>
                  <a:cxn ang="0">
                    <a:pos x="T0" y="T1"/>
                  </a:cxn>
                  <a:cxn ang="0">
                    <a:pos x="T2" y="T3"/>
                  </a:cxn>
                  <a:cxn ang="0">
                    <a:pos x="T4" y="T5"/>
                  </a:cxn>
                  <a:cxn ang="0">
                    <a:pos x="T6" y="T7"/>
                  </a:cxn>
                  <a:cxn ang="0">
                    <a:pos x="T8" y="T9"/>
                  </a:cxn>
                </a:cxnLst>
                <a:rect l="0" t="0" r="r" b="b"/>
                <a:pathLst>
                  <a:path w="13" h="8">
                    <a:moveTo>
                      <a:pt x="13" y="3"/>
                    </a:moveTo>
                    <a:cubicBezTo>
                      <a:pt x="13" y="0"/>
                      <a:pt x="13" y="0"/>
                      <a:pt x="13" y="0"/>
                    </a:cubicBezTo>
                    <a:cubicBezTo>
                      <a:pt x="11" y="0"/>
                      <a:pt x="3" y="2"/>
                      <a:pt x="0" y="7"/>
                    </a:cubicBezTo>
                    <a:cubicBezTo>
                      <a:pt x="2" y="8"/>
                      <a:pt x="3" y="7"/>
                      <a:pt x="4" y="7"/>
                    </a:cubicBezTo>
                    <a:cubicBezTo>
                      <a:pt x="7" y="7"/>
                      <a:pt x="10" y="6"/>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7" name="Freeform 363"/>
              <p:cNvSpPr>
                <a:spLocks/>
              </p:cNvSpPr>
              <p:nvPr/>
            </p:nvSpPr>
            <p:spPr bwMode="auto">
              <a:xfrm>
                <a:off x="1496" y="717"/>
                <a:ext cx="71" cy="30"/>
              </a:xfrm>
              <a:custGeom>
                <a:avLst/>
                <a:gdLst>
                  <a:gd name="T0" fmla="*/ 30 w 30"/>
                  <a:gd name="T1" fmla="*/ 0 h 13"/>
                  <a:gd name="T2" fmla="*/ 17 w 30"/>
                  <a:gd name="T3" fmla="*/ 0 h 13"/>
                  <a:gd name="T4" fmla="*/ 0 w 30"/>
                  <a:gd name="T5" fmla="*/ 11 h 13"/>
                  <a:gd name="T6" fmla="*/ 3 w 30"/>
                  <a:gd name="T7" fmla="*/ 13 h 13"/>
                  <a:gd name="T8" fmla="*/ 11 w 30"/>
                  <a:gd name="T9" fmla="*/ 9 h 13"/>
                  <a:gd name="T10" fmla="*/ 15 w 30"/>
                  <a:gd name="T11" fmla="*/ 9 h 13"/>
                  <a:gd name="T12" fmla="*/ 30 w 3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30" y="0"/>
                    </a:moveTo>
                    <a:cubicBezTo>
                      <a:pt x="25" y="0"/>
                      <a:pt x="22" y="0"/>
                      <a:pt x="17" y="0"/>
                    </a:cubicBezTo>
                    <a:cubicBezTo>
                      <a:pt x="13" y="0"/>
                      <a:pt x="0" y="4"/>
                      <a:pt x="0" y="11"/>
                    </a:cubicBezTo>
                    <a:cubicBezTo>
                      <a:pt x="0" y="12"/>
                      <a:pt x="2" y="13"/>
                      <a:pt x="3" y="13"/>
                    </a:cubicBezTo>
                    <a:cubicBezTo>
                      <a:pt x="6" y="13"/>
                      <a:pt x="10" y="9"/>
                      <a:pt x="11" y="9"/>
                    </a:cubicBezTo>
                    <a:cubicBezTo>
                      <a:pt x="12" y="9"/>
                      <a:pt x="15" y="9"/>
                      <a:pt x="15" y="9"/>
                    </a:cubicBezTo>
                    <a:cubicBezTo>
                      <a:pt x="20" y="9"/>
                      <a:pt x="29" y="4"/>
                      <a:pt x="3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8" name="Freeform 364"/>
              <p:cNvSpPr>
                <a:spLocks/>
              </p:cNvSpPr>
              <p:nvPr/>
            </p:nvSpPr>
            <p:spPr bwMode="auto">
              <a:xfrm>
                <a:off x="1418" y="719"/>
                <a:ext cx="69" cy="40"/>
              </a:xfrm>
              <a:custGeom>
                <a:avLst/>
                <a:gdLst>
                  <a:gd name="T0" fmla="*/ 29 w 29"/>
                  <a:gd name="T1" fmla="*/ 0 h 17"/>
                  <a:gd name="T2" fmla="*/ 27 w 29"/>
                  <a:gd name="T3" fmla="*/ 0 h 17"/>
                  <a:gd name="T4" fmla="*/ 22 w 29"/>
                  <a:gd name="T5" fmla="*/ 3 h 17"/>
                  <a:gd name="T6" fmla="*/ 19 w 29"/>
                  <a:gd name="T7" fmla="*/ 0 h 17"/>
                  <a:gd name="T8" fmla="*/ 8 w 29"/>
                  <a:gd name="T9" fmla="*/ 5 h 17"/>
                  <a:gd name="T10" fmla="*/ 3 w 29"/>
                  <a:gd name="T11" fmla="*/ 5 h 17"/>
                  <a:gd name="T12" fmla="*/ 0 w 29"/>
                  <a:gd name="T13" fmla="*/ 9 h 17"/>
                  <a:gd name="T14" fmla="*/ 0 w 29"/>
                  <a:gd name="T15" fmla="*/ 11 h 17"/>
                  <a:gd name="T16" fmla="*/ 7 w 29"/>
                  <a:gd name="T17" fmla="*/ 13 h 17"/>
                  <a:gd name="T18" fmla="*/ 8 w 29"/>
                  <a:gd name="T19" fmla="*/ 17 h 17"/>
                  <a:gd name="T20" fmla="*/ 16 w 29"/>
                  <a:gd name="T21" fmla="*/ 15 h 17"/>
                  <a:gd name="T22" fmla="*/ 26 w 29"/>
                  <a:gd name="T23" fmla="*/ 11 h 17"/>
                  <a:gd name="T24" fmla="*/ 25 w 29"/>
                  <a:gd name="T25" fmla="*/ 5 h 17"/>
                  <a:gd name="T26" fmla="*/ 29 w 29"/>
                  <a:gd name="T2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7">
                    <a:moveTo>
                      <a:pt x="29" y="0"/>
                    </a:moveTo>
                    <a:cubicBezTo>
                      <a:pt x="27" y="0"/>
                      <a:pt x="27" y="0"/>
                      <a:pt x="27" y="0"/>
                    </a:cubicBezTo>
                    <a:cubicBezTo>
                      <a:pt x="27" y="1"/>
                      <a:pt x="23" y="3"/>
                      <a:pt x="22" y="3"/>
                    </a:cubicBezTo>
                    <a:cubicBezTo>
                      <a:pt x="21" y="3"/>
                      <a:pt x="19" y="2"/>
                      <a:pt x="19" y="0"/>
                    </a:cubicBezTo>
                    <a:cubicBezTo>
                      <a:pt x="15" y="3"/>
                      <a:pt x="12" y="5"/>
                      <a:pt x="8" y="5"/>
                    </a:cubicBezTo>
                    <a:cubicBezTo>
                      <a:pt x="7" y="5"/>
                      <a:pt x="5" y="5"/>
                      <a:pt x="3" y="5"/>
                    </a:cubicBezTo>
                    <a:cubicBezTo>
                      <a:pt x="2" y="5"/>
                      <a:pt x="2" y="8"/>
                      <a:pt x="0" y="9"/>
                    </a:cubicBezTo>
                    <a:cubicBezTo>
                      <a:pt x="0" y="11"/>
                      <a:pt x="0" y="11"/>
                      <a:pt x="0" y="11"/>
                    </a:cubicBezTo>
                    <a:cubicBezTo>
                      <a:pt x="2" y="12"/>
                      <a:pt x="4" y="12"/>
                      <a:pt x="7" y="13"/>
                    </a:cubicBezTo>
                    <a:cubicBezTo>
                      <a:pt x="7" y="15"/>
                      <a:pt x="7" y="17"/>
                      <a:pt x="8" y="17"/>
                    </a:cubicBezTo>
                    <a:cubicBezTo>
                      <a:pt x="11" y="17"/>
                      <a:pt x="12" y="15"/>
                      <a:pt x="16" y="15"/>
                    </a:cubicBezTo>
                    <a:cubicBezTo>
                      <a:pt x="19" y="15"/>
                      <a:pt x="22" y="13"/>
                      <a:pt x="26" y="11"/>
                    </a:cubicBezTo>
                    <a:cubicBezTo>
                      <a:pt x="26" y="9"/>
                      <a:pt x="25" y="8"/>
                      <a:pt x="25" y="5"/>
                    </a:cubicBezTo>
                    <a:cubicBezTo>
                      <a:pt x="27" y="5"/>
                      <a:pt x="29" y="3"/>
                      <a:pt x="2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9" name="Freeform 365"/>
              <p:cNvSpPr>
                <a:spLocks/>
              </p:cNvSpPr>
              <p:nvPr/>
            </p:nvSpPr>
            <p:spPr bwMode="auto">
              <a:xfrm>
                <a:off x="1144" y="707"/>
                <a:ext cx="140" cy="59"/>
              </a:xfrm>
              <a:custGeom>
                <a:avLst/>
                <a:gdLst>
                  <a:gd name="T0" fmla="*/ 8 w 59"/>
                  <a:gd name="T1" fmla="*/ 25 h 25"/>
                  <a:gd name="T2" fmla="*/ 33 w 59"/>
                  <a:gd name="T3" fmla="*/ 16 h 25"/>
                  <a:gd name="T4" fmla="*/ 59 w 59"/>
                  <a:gd name="T5" fmla="*/ 5 h 25"/>
                  <a:gd name="T6" fmla="*/ 29 w 59"/>
                  <a:gd name="T7" fmla="*/ 0 h 25"/>
                  <a:gd name="T8" fmla="*/ 20 w 59"/>
                  <a:gd name="T9" fmla="*/ 0 h 25"/>
                  <a:gd name="T10" fmla="*/ 0 w 59"/>
                  <a:gd name="T11" fmla="*/ 20 h 25"/>
                  <a:gd name="T12" fmla="*/ 8 w 59"/>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59" h="25">
                    <a:moveTo>
                      <a:pt x="8" y="25"/>
                    </a:moveTo>
                    <a:cubicBezTo>
                      <a:pt x="17" y="25"/>
                      <a:pt x="25" y="18"/>
                      <a:pt x="33" y="16"/>
                    </a:cubicBezTo>
                    <a:cubicBezTo>
                      <a:pt x="38" y="14"/>
                      <a:pt x="57" y="10"/>
                      <a:pt x="59" y="5"/>
                    </a:cubicBezTo>
                    <a:cubicBezTo>
                      <a:pt x="47" y="3"/>
                      <a:pt x="41" y="0"/>
                      <a:pt x="29" y="0"/>
                    </a:cubicBezTo>
                    <a:cubicBezTo>
                      <a:pt x="25" y="0"/>
                      <a:pt x="23" y="4"/>
                      <a:pt x="20" y="0"/>
                    </a:cubicBezTo>
                    <a:cubicBezTo>
                      <a:pt x="20" y="14"/>
                      <a:pt x="0" y="8"/>
                      <a:pt x="0" y="20"/>
                    </a:cubicBezTo>
                    <a:cubicBezTo>
                      <a:pt x="0" y="25"/>
                      <a:pt x="5" y="25"/>
                      <a:pt x="8" y="2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0" name="Freeform 366"/>
              <p:cNvSpPr>
                <a:spLocks/>
              </p:cNvSpPr>
              <p:nvPr/>
            </p:nvSpPr>
            <p:spPr bwMode="auto">
              <a:xfrm>
                <a:off x="1199" y="729"/>
                <a:ext cx="196" cy="85"/>
              </a:xfrm>
              <a:custGeom>
                <a:avLst/>
                <a:gdLst>
                  <a:gd name="T0" fmla="*/ 30 w 83"/>
                  <a:gd name="T1" fmla="*/ 32 h 36"/>
                  <a:gd name="T2" fmla="*/ 50 w 83"/>
                  <a:gd name="T3" fmla="*/ 27 h 36"/>
                  <a:gd name="T4" fmla="*/ 61 w 83"/>
                  <a:gd name="T5" fmla="*/ 30 h 36"/>
                  <a:gd name="T6" fmla="*/ 70 w 83"/>
                  <a:gd name="T7" fmla="*/ 24 h 36"/>
                  <a:gd name="T8" fmla="*/ 83 w 83"/>
                  <a:gd name="T9" fmla="*/ 24 h 36"/>
                  <a:gd name="T10" fmla="*/ 83 w 83"/>
                  <a:gd name="T11" fmla="*/ 22 h 36"/>
                  <a:gd name="T12" fmla="*/ 75 w 83"/>
                  <a:gd name="T13" fmla="*/ 18 h 36"/>
                  <a:gd name="T14" fmla="*/ 79 w 83"/>
                  <a:gd name="T15" fmla="*/ 7 h 36"/>
                  <a:gd name="T16" fmla="*/ 78 w 83"/>
                  <a:gd name="T17" fmla="*/ 0 h 36"/>
                  <a:gd name="T18" fmla="*/ 70 w 83"/>
                  <a:gd name="T19" fmla="*/ 0 h 36"/>
                  <a:gd name="T20" fmla="*/ 67 w 83"/>
                  <a:gd name="T21" fmla="*/ 2 h 36"/>
                  <a:gd name="T22" fmla="*/ 63 w 83"/>
                  <a:gd name="T23" fmla="*/ 11 h 36"/>
                  <a:gd name="T24" fmla="*/ 61 w 83"/>
                  <a:gd name="T25" fmla="*/ 3 h 36"/>
                  <a:gd name="T26" fmla="*/ 49 w 83"/>
                  <a:gd name="T27" fmla="*/ 9 h 36"/>
                  <a:gd name="T28" fmla="*/ 46 w 83"/>
                  <a:gd name="T29" fmla="*/ 9 h 36"/>
                  <a:gd name="T30" fmla="*/ 45 w 83"/>
                  <a:gd name="T31" fmla="*/ 2 h 36"/>
                  <a:gd name="T32" fmla="*/ 36 w 83"/>
                  <a:gd name="T33" fmla="*/ 7 h 36"/>
                  <a:gd name="T34" fmla="*/ 38 w 83"/>
                  <a:gd name="T35" fmla="*/ 0 h 36"/>
                  <a:gd name="T36" fmla="*/ 6 w 83"/>
                  <a:gd name="T37" fmla="*/ 11 h 36"/>
                  <a:gd name="T38" fmla="*/ 6 w 83"/>
                  <a:gd name="T39" fmla="*/ 12 h 36"/>
                  <a:gd name="T40" fmla="*/ 6 w 83"/>
                  <a:gd name="T41" fmla="*/ 16 h 36"/>
                  <a:gd name="T42" fmla="*/ 22 w 83"/>
                  <a:gd name="T43" fmla="*/ 13 h 36"/>
                  <a:gd name="T44" fmla="*/ 3 w 83"/>
                  <a:gd name="T45" fmla="*/ 19 h 36"/>
                  <a:gd name="T46" fmla="*/ 15 w 83"/>
                  <a:gd name="T47" fmla="*/ 20 h 36"/>
                  <a:gd name="T48" fmla="*/ 28 w 83"/>
                  <a:gd name="T49" fmla="*/ 22 h 36"/>
                  <a:gd name="T50" fmla="*/ 12 w 83"/>
                  <a:gd name="T51" fmla="*/ 22 h 36"/>
                  <a:gd name="T52" fmla="*/ 0 w 83"/>
                  <a:gd name="T53" fmla="*/ 24 h 36"/>
                  <a:gd name="T54" fmla="*/ 12 w 83"/>
                  <a:gd name="T55" fmla="*/ 29 h 36"/>
                  <a:gd name="T56" fmla="*/ 12 w 83"/>
                  <a:gd name="T57" fmla="*/ 32 h 36"/>
                  <a:gd name="T58" fmla="*/ 30 w 83"/>
                  <a:gd name="T59"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 h="36">
                    <a:moveTo>
                      <a:pt x="30" y="32"/>
                    </a:moveTo>
                    <a:cubicBezTo>
                      <a:pt x="32" y="31"/>
                      <a:pt x="49" y="27"/>
                      <a:pt x="50" y="27"/>
                    </a:cubicBezTo>
                    <a:cubicBezTo>
                      <a:pt x="53" y="27"/>
                      <a:pt x="55" y="30"/>
                      <a:pt x="61" y="30"/>
                    </a:cubicBezTo>
                    <a:cubicBezTo>
                      <a:pt x="66" y="30"/>
                      <a:pt x="67" y="24"/>
                      <a:pt x="70" y="24"/>
                    </a:cubicBezTo>
                    <a:cubicBezTo>
                      <a:pt x="76" y="24"/>
                      <a:pt x="75" y="27"/>
                      <a:pt x="83" y="24"/>
                    </a:cubicBezTo>
                    <a:cubicBezTo>
                      <a:pt x="83" y="22"/>
                      <a:pt x="83" y="22"/>
                      <a:pt x="83" y="22"/>
                    </a:cubicBezTo>
                    <a:cubicBezTo>
                      <a:pt x="80" y="19"/>
                      <a:pt x="78" y="19"/>
                      <a:pt x="75" y="18"/>
                    </a:cubicBezTo>
                    <a:cubicBezTo>
                      <a:pt x="76" y="16"/>
                      <a:pt x="79" y="10"/>
                      <a:pt x="79" y="7"/>
                    </a:cubicBezTo>
                    <a:cubicBezTo>
                      <a:pt x="79" y="5"/>
                      <a:pt x="79" y="3"/>
                      <a:pt x="78" y="0"/>
                    </a:cubicBezTo>
                    <a:cubicBezTo>
                      <a:pt x="75" y="1"/>
                      <a:pt x="73" y="0"/>
                      <a:pt x="70" y="0"/>
                    </a:cubicBezTo>
                    <a:cubicBezTo>
                      <a:pt x="69" y="0"/>
                      <a:pt x="67" y="1"/>
                      <a:pt x="67" y="2"/>
                    </a:cubicBezTo>
                    <a:cubicBezTo>
                      <a:pt x="67" y="7"/>
                      <a:pt x="67" y="8"/>
                      <a:pt x="63" y="11"/>
                    </a:cubicBezTo>
                    <a:cubicBezTo>
                      <a:pt x="61" y="9"/>
                      <a:pt x="61" y="7"/>
                      <a:pt x="61" y="3"/>
                    </a:cubicBezTo>
                    <a:cubicBezTo>
                      <a:pt x="49" y="9"/>
                      <a:pt x="49" y="9"/>
                      <a:pt x="49" y="9"/>
                    </a:cubicBezTo>
                    <a:cubicBezTo>
                      <a:pt x="46" y="9"/>
                      <a:pt x="46" y="9"/>
                      <a:pt x="46" y="9"/>
                    </a:cubicBezTo>
                    <a:cubicBezTo>
                      <a:pt x="45" y="7"/>
                      <a:pt x="47" y="5"/>
                      <a:pt x="45" y="2"/>
                    </a:cubicBezTo>
                    <a:cubicBezTo>
                      <a:pt x="43" y="4"/>
                      <a:pt x="42" y="7"/>
                      <a:pt x="36" y="7"/>
                    </a:cubicBezTo>
                    <a:cubicBezTo>
                      <a:pt x="34" y="7"/>
                      <a:pt x="38" y="1"/>
                      <a:pt x="38" y="0"/>
                    </a:cubicBezTo>
                    <a:cubicBezTo>
                      <a:pt x="6" y="11"/>
                      <a:pt x="6" y="11"/>
                      <a:pt x="6" y="11"/>
                    </a:cubicBezTo>
                    <a:cubicBezTo>
                      <a:pt x="6" y="12"/>
                      <a:pt x="6" y="12"/>
                      <a:pt x="6" y="12"/>
                    </a:cubicBezTo>
                    <a:cubicBezTo>
                      <a:pt x="6" y="12"/>
                      <a:pt x="6" y="16"/>
                      <a:pt x="6" y="16"/>
                    </a:cubicBezTo>
                    <a:cubicBezTo>
                      <a:pt x="11" y="16"/>
                      <a:pt x="18" y="11"/>
                      <a:pt x="22" y="13"/>
                    </a:cubicBezTo>
                    <a:cubicBezTo>
                      <a:pt x="18" y="17"/>
                      <a:pt x="7" y="17"/>
                      <a:pt x="3" y="19"/>
                    </a:cubicBezTo>
                    <a:cubicBezTo>
                      <a:pt x="15" y="20"/>
                      <a:pt x="15" y="20"/>
                      <a:pt x="15" y="20"/>
                    </a:cubicBezTo>
                    <a:cubicBezTo>
                      <a:pt x="28" y="22"/>
                      <a:pt x="28" y="22"/>
                      <a:pt x="28" y="22"/>
                    </a:cubicBezTo>
                    <a:cubicBezTo>
                      <a:pt x="22" y="24"/>
                      <a:pt x="19" y="22"/>
                      <a:pt x="12" y="22"/>
                    </a:cubicBezTo>
                    <a:cubicBezTo>
                      <a:pt x="7" y="22"/>
                      <a:pt x="4" y="23"/>
                      <a:pt x="0" y="24"/>
                    </a:cubicBezTo>
                    <a:cubicBezTo>
                      <a:pt x="2" y="27"/>
                      <a:pt x="6" y="29"/>
                      <a:pt x="12" y="29"/>
                    </a:cubicBezTo>
                    <a:cubicBezTo>
                      <a:pt x="12" y="32"/>
                      <a:pt x="12" y="32"/>
                      <a:pt x="12" y="32"/>
                    </a:cubicBezTo>
                    <a:cubicBezTo>
                      <a:pt x="17" y="36"/>
                      <a:pt x="23" y="32"/>
                      <a:pt x="30" y="3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1" name="Freeform 367"/>
              <p:cNvSpPr>
                <a:spLocks/>
              </p:cNvSpPr>
              <p:nvPr/>
            </p:nvSpPr>
            <p:spPr bwMode="auto">
              <a:xfrm>
                <a:off x="1735" y="1109"/>
                <a:ext cx="92" cy="99"/>
              </a:xfrm>
              <a:custGeom>
                <a:avLst/>
                <a:gdLst>
                  <a:gd name="T0" fmla="*/ 35 w 39"/>
                  <a:gd name="T1" fmla="*/ 24 h 42"/>
                  <a:gd name="T2" fmla="*/ 38 w 39"/>
                  <a:gd name="T3" fmla="*/ 20 h 42"/>
                  <a:gd name="T4" fmla="*/ 24 w 39"/>
                  <a:gd name="T5" fmla="*/ 17 h 42"/>
                  <a:gd name="T6" fmla="*/ 26 w 39"/>
                  <a:gd name="T7" fmla="*/ 12 h 42"/>
                  <a:gd name="T8" fmla="*/ 21 w 39"/>
                  <a:gd name="T9" fmla="*/ 12 h 42"/>
                  <a:gd name="T10" fmla="*/ 28 w 39"/>
                  <a:gd name="T11" fmla="*/ 2 h 42"/>
                  <a:gd name="T12" fmla="*/ 20 w 39"/>
                  <a:gd name="T13" fmla="*/ 8 h 42"/>
                  <a:gd name="T14" fmla="*/ 11 w 39"/>
                  <a:gd name="T15" fmla="*/ 22 h 42"/>
                  <a:gd name="T16" fmla="*/ 0 w 39"/>
                  <a:gd name="T17" fmla="*/ 32 h 42"/>
                  <a:gd name="T18" fmla="*/ 2 w 39"/>
                  <a:gd name="T19" fmla="*/ 35 h 42"/>
                  <a:gd name="T20" fmla="*/ 23 w 39"/>
                  <a:gd name="T21" fmla="*/ 35 h 42"/>
                  <a:gd name="T22" fmla="*/ 20 w 39"/>
                  <a:gd name="T23" fmla="*/ 37 h 42"/>
                  <a:gd name="T24" fmla="*/ 21 w 39"/>
                  <a:gd name="T25" fmla="*/ 42 h 42"/>
                  <a:gd name="T26" fmla="*/ 39 w 39"/>
                  <a:gd name="T27" fmla="*/ 29 h 42"/>
                  <a:gd name="T28" fmla="*/ 35 w 39"/>
                  <a:gd name="T29"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42">
                    <a:moveTo>
                      <a:pt x="35" y="24"/>
                    </a:moveTo>
                    <a:cubicBezTo>
                      <a:pt x="35" y="24"/>
                      <a:pt x="37" y="21"/>
                      <a:pt x="38" y="20"/>
                    </a:cubicBezTo>
                    <a:cubicBezTo>
                      <a:pt x="38" y="20"/>
                      <a:pt x="24" y="18"/>
                      <a:pt x="24" y="17"/>
                    </a:cubicBezTo>
                    <a:cubicBezTo>
                      <a:pt x="24" y="15"/>
                      <a:pt x="26" y="14"/>
                      <a:pt x="26" y="12"/>
                    </a:cubicBezTo>
                    <a:cubicBezTo>
                      <a:pt x="24" y="13"/>
                      <a:pt x="23" y="14"/>
                      <a:pt x="21" y="12"/>
                    </a:cubicBezTo>
                    <a:cubicBezTo>
                      <a:pt x="24" y="12"/>
                      <a:pt x="28" y="6"/>
                      <a:pt x="28" y="2"/>
                    </a:cubicBezTo>
                    <a:cubicBezTo>
                      <a:pt x="28" y="0"/>
                      <a:pt x="21" y="8"/>
                      <a:pt x="20" y="8"/>
                    </a:cubicBezTo>
                    <a:cubicBezTo>
                      <a:pt x="14" y="8"/>
                      <a:pt x="15" y="18"/>
                      <a:pt x="11" y="22"/>
                    </a:cubicBezTo>
                    <a:cubicBezTo>
                      <a:pt x="8" y="25"/>
                      <a:pt x="0" y="30"/>
                      <a:pt x="0" y="32"/>
                    </a:cubicBezTo>
                    <a:cubicBezTo>
                      <a:pt x="0" y="33"/>
                      <a:pt x="1" y="35"/>
                      <a:pt x="2" y="35"/>
                    </a:cubicBezTo>
                    <a:cubicBezTo>
                      <a:pt x="6" y="35"/>
                      <a:pt x="15" y="35"/>
                      <a:pt x="23" y="35"/>
                    </a:cubicBezTo>
                    <a:cubicBezTo>
                      <a:pt x="22" y="36"/>
                      <a:pt x="21" y="37"/>
                      <a:pt x="20" y="37"/>
                    </a:cubicBezTo>
                    <a:cubicBezTo>
                      <a:pt x="21" y="42"/>
                      <a:pt x="21" y="42"/>
                      <a:pt x="21" y="42"/>
                    </a:cubicBezTo>
                    <a:cubicBezTo>
                      <a:pt x="28" y="35"/>
                      <a:pt x="31" y="33"/>
                      <a:pt x="39" y="29"/>
                    </a:cubicBezTo>
                    <a:cubicBezTo>
                      <a:pt x="38" y="27"/>
                      <a:pt x="35" y="26"/>
                      <a:pt x="35" y="2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2" name="Freeform 368"/>
              <p:cNvSpPr>
                <a:spLocks/>
              </p:cNvSpPr>
              <p:nvPr/>
            </p:nvSpPr>
            <p:spPr bwMode="auto">
              <a:xfrm>
                <a:off x="1251" y="662"/>
                <a:ext cx="96" cy="29"/>
              </a:xfrm>
              <a:custGeom>
                <a:avLst/>
                <a:gdLst>
                  <a:gd name="T0" fmla="*/ 41 w 41"/>
                  <a:gd name="T1" fmla="*/ 2 h 12"/>
                  <a:gd name="T2" fmla="*/ 33 w 41"/>
                  <a:gd name="T3" fmla="*/ 0 h 12"/>
                  <a:gd name="T4" fmla="*/ 0 w 41"/>
                  <a:gd name="T5" fmla="*/ 12 h 12"/>
                  <a:gd name="T6" fmla="*/ 12 w 41"/>
                  <a:gd name="T7" fmla="*/ 12 h 12"/>
                  <a:gd name="T8" fmla="*/ 41 w 41"/>
                  <a:gd name="T9" fmla="*/ 2 h 12"/>
                </a:gdLst>
                <a:ahLst/>
                <a:cxnLst>
                  <a:cxn ang="0">
                    <a:pos x="T0" y="T1"/>
                  </a:cxn>
                  <a:cxn ang="0">
                    <a:pos x="T2" y="T3"/>
                  </a:cxn>
                  <a:cxn ang="0">
                    <a:pos x="T4" y="T5"/>
                  </a:cxn>
                  <a:cxn ang="0">
                    <a:pos x="T6" y="T7"/>
                  </a:cxn>
                  <a:cxn ang="0">
                    <a:pos x="T8" y="T9"/>
                  </a:cxn>
                </a:cxnLst>
                <a:rect l="0" t="0" r="r" b="b"/>
                <a:pathLst>
                  <a:path w="41" h="12">
                    <a:moveTo>
                      <a:pt x="41" y="2"/>
                    </a:moveTo>
                    <a:cubicBezTo>
                      <a:pt x="38" y="1"/>
                      <a:pt x="36" y="0"/>
                      <a:pt x="33" y="0"/>
                    </a:cubicBezTo>
                    <a:cubicBezTo>
                      <a:pt x="25" y="0"/>
                      <a:pt x="3" y="7"/>
                      <a:pt x="0" y="12"/>
                    </a:cubicBezTo>
                    <a:cubicBezTo>
                      <a:pt x="12" y="12"/>
                      <a:pt x="12" y="12"/>
                      <a:pt x="12" y="12"/>
                    </a:cubicBezTo>
                    <a:cubicBezTo>
                      <a:pt x="21" y="7"/>
                      <a:pt x="35" y="9"/>
                      <a:pt x="4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3" name="Freeform 369"/>
              <p:cNvSpPr>
                <a:spLocks/>
              </p:cNvSpPr>
              <p:nvPr/>
            </p:nvSpPr>
            <p:spPr bwMode="auto">
              <a:xfrm>
                <a:off x="1300" y="674"/>
                <a:ext cx="133" cy="40"/>
              </a:xfrm>
              <a:custGeom>
                <a:avLst/>
                <a:gdLst>
                  <a:gd name="T0" fmla="*/ 0 w 56"/>
                  <a:gd name="T1" fmla="*/ 12 h 17"/>
                  <a:gd name="T2" fmla="*/ 12 w 56"/>
                  <a:gd name="T3" fmla="*/ 10 h 17"/>
                  <a:gd name="T4" fmla="*/ 8 w 56"/>
                  <a:gd name="T5" fmla="*/ 15 h 17"/>
                  <a:gd name="T6" fmla="*/ 12 w 56"/>
                  <a:gd name="T7" fmla="*/ 17 h 17"/>
                  <a:gd name="T8" fmla="*/ 30 w 56"/>
                  <a:gd name="T9" fmla="*/ 13 h 17"/>
                  <a:gd name="T10" fmla="*/ 37 w 56"/>
                  <a:gd name="T11" fmla="*/ 13 h 17"/>
                  <a:gd name="T12" fmla="*/ 56 w 56"/>
                  <a:gd name="T13" fmla="*/ 7 h 17"/>
                  <a:gd name="T14" fmla="*/ 47 w 56"/>
                  <a:gd name="T15" fmla="*/ 7 h 17"/>
                  <a:gd name="T16" fmla="*/ 50 w 56"/>
                  <a:gd name="T17" fmla="*/ 0 h 17"/>
                  <a:gd name="T18" fmla="*/ 45 w 56"/>
                  <a:gd name="T19" fmla="*/ 0 h 17"/>
                  <a:gd name="T20" fmla="*/ 36 w 56"/>
                  <a:gd name="T21" fmla="*/ 8 h 17"/>
                  <a:gd name="T22" fmla="*/ 24 w 56"/>
                  <a:gd name="T23" fmla="*/ 4 h 17"/>
                  <a:gd name="T24" fmla="*/ 0 w 56"/>
                  <a:gd name="T25"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17">
                    <a:moveTo>
                      <a:pt x="0" y="12"/>
                    </a:moveTo>
                    <a:cubicBezTo>
                      <a:pt x="2" y="12"/>
                      <a:pt x="8" y="11"/>
                      <a:pt x="12" y="10"/>
                    </a:cubicBezTo>
                    <a:cubicBezTo>
                      <a:pt x="12" y="11"/>
                      <a:pt x="8" y="13"/>
                      <a:pt x="8" y="15"/>
                    </a:cubicBezTo>
                    <a:cubicBezTo>
                      <a:pt x="8" y="17"/>
                      <a:pt x="11" y="17"/>
                      <a:pt x="12" y="17"/>
                    </a:cubicBezTo>
                    <a:cubicBezTo>
                      <a:pt x="18" y="17"/>
                      <a:pt x="24" y="13"/>
                      <a:pt x="30" y="13"/>
                    </a:cubicBezTo>
                    <a:cubicBezTo>
                      <a:pt x="31" y="13"/>
                      <a:pt x="37" y="13"/>
                      <a:pt x="37" y="13"/>
                    </a:cubicBezTo>
                    <a:cubicBezTo>
                      <a:pt x="45" y="13"/>
                      <a:pt x="51" y="11"/>
                      <a:pt x="56" y="7"/>
                    </a:cubicBezTo>
                    <a:cubicBezTo>
                      <a:pt x="53" y="6"/>
                      <a:pt x="50" y="7"/>
                      <a:pt x="47" y="7"/>
                    </a:cubicBezTo>
                    <a:cubicBezTo>
                      <a:pt x="49" y="5"/>
                      <a:pt x="50" y="1"/>
                      <a:pt x="50" y="0"/>
                    </a:cubicBezTo>
                    <a:cubicBezTo>
                      <a:pt x="45" y="0"/>
                      <a:pt x="45" y="0"/>
                      <a:pt x="45" y="0"/>
                    </a:cubicBezTo>
                    <a:cubicBezTo>
                      <a:pt x="41" y="2"/>
                      <a:pt x="40" y="8"/>
                      <a:pt x="36" y="8"/>
                    </a:cubicBezTo>
                    <a:cubicBezTo>
                      <a:pt x="28" y="8"/>
                      <a:pt x="28" y="5"/>
                      <a:pt x="24" y="4"/>
                    </a:cubicBezTo>
                    <a:cubicBezTo>
                      <a:pt x="17" y="1"/>
                      <a:pt x="1" y="8"/>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4" name="Freeform 370"/>
              <p:cNvSpPr>
                <a:spLocks/>
              </p:cNvSpPr>
              <p:nvPr/>
            </p:nvSpPr>
            <p:spPr bwMode="auto">
              <a:xfrm>
                <a:off x="1577" y="677"/>
                <a:ext cx="137" cy="30"/>
              </a:xfrm>
              <a:custGeom>
                <a:avLst/>
                <a:gdLst>
                  <a:gd name="T0" fmla="*/ 9 w 58"/>
                  <a:gd name="T1" fmla="*/ 0 h 13"/>
                  <a:gd name="T2" fmla="*/ 5 w 58"/>
                  <a:gd name="T3" fmla="*/ 0 h 13"/>
                  <a:gd name="T4" fmla="*/ 1 w 58"/>
                  <a:gd name="T5" fmla="*/ 3 h 13"/>
                  <a:gd name="T6" fmla="*/ 3 w 58"/>
                  <a:gd name="T7" fmla="*/ 6 h 13"/>
                  <a:gd name="T8" fmla="*/ 0 w 58"/>
                  <a:gd name="T9" fmla="*/ 9 h 13"/>
                  <a:gd name="T10" fmla="*/ 23 w 58"/>
                  <a:gd name="T11" fmla="*/ 13 h 13"/>
                  <a:gd name="T12" fmla="*/ 45 w 58"/>
                  <a:gd name="T13" fmla="*/ 13 h 13"/>
                  <a:gd name="T14" fmla="*/ 58 w 58"/>
                  <a:gd name="T15" fmla="*/ 11 h 13"/>
                  <a:gd name="T16" fmla="*/ 58 w 58"/>
                  <a:gd name="T17" fmla="*/ 6 h 13"/>
                  <a:gd name="T18" fmla="*/ 52 w 58"/>
                  <a:gd name="T19" fmla="*/ 3 h 13"/>
                  <a:gd name="T20" fmla="*/ 32 w 58"/>
                  <a:gd name="T21" fmla="*/ 6 h 13"/>
                  <a:gd name="T22" fmla="*/ 13 w 58"/>
                  <a:gd name="T23" fmla="*/ 6 h 13"/>
                  <a:gd name="T24" fmla="*/ 8 w 58"/>
                  <a:gd name="T25" fmla="*/ 2 h 13"/>
                  <a:gd name="T26" fmla="*/ 9 w 58"/>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3">
                    <a:moveTo>
                      <a:pt x="9" y="0"/>
                    </a:moveTo>
                    <a:cubicBezTo>
                      <a:pt x="8" y="0"/>
                      <a:pt x="6" y="0"/>
                      <a:pt x="5" y="0"/>
                    </a:cubicBezTo>
                    <a:cubicBezTo>
                      <a:pt x="3" y="0"/>
                      <a:pt x="1" y="1"/>
                      <a:pt x="1" y="3"/>
                    </a:cubicBezTo>
                    <a:cubicBezTo>
                      <a:pt x="1" y="4"/>
                      <a:pt x="2" y="6"/>
                      <a:pt x="3" y="6"/>
                    </a:cubicBezTo>
                    <a:cubicBezTo>
                      <a:pt x="2" y="6"/>
                      <a:pt x="0" y="8"/>
                      <a:pt x="0" y="9"/>
                    </a:cubicBezTo>
                    <a:cubicBezTo>
                      <a:pt x="0" y="11"/>
                      <a:pt x="18" y="13"/>
                      <a:pt x="23" y="13"/>
                    </a:cubicBezTo>
                    <a:cubicBezTo>
                      <a:pt x="45" y="13"/>
                      <a:pt x="45" y="13"/>
                      <a:pt x="45" y="13"/>
                    </a:cubicBezTo>
                    <a:cubicBezTo>
                      <a:pt x="47" y="8"/>
                      <a:pt x="53" y="12"/>
                      <a:pt x="58" y="11"/>
                    </a:cubicBezTo>
                    <a:cubicBezTo>
                      <a:pt x="58" y="6"/>
                      <a:pt x="58" y="6"/>
                      <a:pt x="58" y="6"/>
                    </a:cubicBezTo>
                    <a:cubicBezTo>
                      <a:pt x="55" y="5"/>
                      <a:pt x="54" y="3"/>
                      <a:pt x="52" y="3"/>
                    </a:cubicBezTo>
                    <a:cubicBezTo>
                      <a:pt x="46" y="3"/>
                      <a:pt x="40" y="6"/>
                      <a:pt x="32" y="6"/>
                    </a:cubicBezTo>
                    <a:cubicBezTo>
                      <a:pt x="22" y="6"/>
                      <a:pt x="20" y="6"/>
                      <a:pt x="13" y="6"/>
                    </a:cubicBezTo>
                    <a:cubicBezTo>
                      <a:pt x="9" y="6"/>
                      <a:pt x="8" y="4"/>
                      <a:pt x="8" y="2"/>
                    </a:cubicBezTo>
                    <a:cubicBezTo>
                      <a:pt x="8" y="1"/>
                      <a:pt x="9" y="0"/>
                      <a:pt x="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5" name="Freeform 371"/>
              <p:cNvSpPr>
                <a:spLocks/>
              </p:cNvSpPr>
              <p:nvPr/>
            </p:nvSpPr>
            <p:spPr bwMode="auto">
              <a:xfrm>
                <a:off x="1614" y="610"/>
                <a:ext cx="93" cy="45"/>
              </a:xfrm>
              <a:custGeom>
                <a:avLst/>
                <a:gdLst>
                  <a:gd name="T0" fmla="*/ 9 w 39"/>
                  <a:gd name="T1" fmla="*/ 10 h 19"/>
                  <a:gd name="T2" fmla="*/ 5 w 39"/>
                  <a:gd name="T3" fmla="*/ 15 h 19"/>
                  <a:gd name="T4" fmla="*/ 5 w 39"/>
                  <a:gd name="T5" fmla="*/ 16 h 19"/>
                  <a:gd name="T6" fmla="*/ 7 w 39"/>
                  <a:gd name="T7" fmla="*/ 19 h 19"/>
                  <a:gd name="T8" fmla="*/ 15 w 39"/>
                  <a:gd name="T9" fmla="*/ 16 h 19"/>
                  <a:gd name="T10" fmla="*/ 14 w 39"/>
                  <a:gd name="T11" fmla="*/ 15 h 19"/>
                  <a:gd name="T12" fmla="*/ 39 w 39"/>
                  <a:gd name="T13" fmla="*/ 8 h 19"/>
                  <a:gd name="T14" fmla="*/ 26 w 39"/>
                  <a:gd name="T15" fmla="*/ 5 h 19"/>
                  <a:gd name="T16" fmla="*/ 22 w 39"/>
                  <a:gd name="T17" fmla="*/ 1 h 19"/>
                  <a:gd name="T18" fmla="*/ 18 w 39"/>
                  <a:gd name="T19" fmla="*/ 0 h 19"/>
                  <a:gd name="T20" fmla="*/ 0 w 39"/>
                  <a:gd name="T21" fmla="*/ 8 h 19"/>
                  <a:gd name="T22" fmla="*/ 4 w 39"/>
                  <a:gd name="T23" fmla="*/ 10 h 19"/>
                  <a:gd name="T24" fmla="*/ 9 w 39"/>
                  <a:gd name="T25"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19">
                    <a:moveTo>
                      <a:pt x="9" y="10"/>
                    </a:moveTo>
                    <a:cubicBezTo>
                      <a:pt x="5" y="11"/>
                      <a:pt x="4" y="11"/>
                      <a:pt x="5" y="15"/>
                    </a:cubicBezTo>
                    <a:cubicBezTo>
                      <a:pt x="5" y="16"/>
                      <a:pt x="5" y="16"/>
                      <a:pt x="5" y="16"/>
                    </a:cubicBezTo>
                    <a:cubicBezTo>
                      <a:pt x="5" y="17"/>
                      <a:pt x="6" y="19"/>
                      <a:pt x="7" y="19"/>
                    </a:cubicBezTo>
                    <a:cubicBezTo>
                      <a:pt x="10" y="19"/>
                      <a:pt x="12" y="17"/>
                      <a:pt x="15" y="16"/>
                    </a:cubicBezTo>
                    <a:cubicBezTo>
                      <a:pt x="14" y="15"/>
                      <a:pt x="14" y="15"/>
                      <a:pt x="14" y="15"/>
                    </a:cubicBezTo>
                    <a:cubicBezTo>
                      <a:pt x="22" y="14"/>
                      <a:pt x="35" y="12"/>
                      <a:pt x="39" y="8"/>
                    </a:cubicBezTo>
                    <a:cubicBezTo>
                      <a:pt x="37" y="4"/>
                      <a:pt x="31" y="5"/>
                      <a:pt x="26" y="5"/>
                    </a:cubicBezTo>
                    <a:cubicBezTo>
                      <a:pt x="24" y="5"/>
                      <a:pt x="24" y="1"/>
                      <a:pt x="22" y="1"/>
                    </a:cubicBezTo>
                    <a:cubicBezTo>
                      <a:pt x="22" y="1"/>
                      <a:pt x="20" y="0"/>
                      <a:pt x="18" y="0"/>
                    </a:cubicBezTo>
                    <a:cubicBezTo>
                      <a:pt x="14" y="0"/>
                      <a:pt x="0" y="3"/>
                      <a:pt x="0" y="8"/>
                    </a:cubicBezTo>
                    <a:cubicBezTo>
                      <a:pt x="4" y="10"/>
                      <a:pt x="4" y="10"/>
                      <a:pt x="4" y="10"/>
                    </a:cubicBezTo>
                    <a:lnTo>
                      <a:pt x="9" y="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6" name="Freeform 372"/>
              <p:cNvSpPr>
                <a:spLocks/>
              </p:cNvSpPr>
              <p:nvPr/>
            </p:nvSpPr>
            <p:spPr bwMode="auto">
              <a:xfrm>
                <a:off x="1676" y="712"/>
                <a:ext cx="47" cy="31"/>
              </a:xfrm>
              <a:custGeom>
                <a:avLst/>
                <a:gdLst>
                  <a:gd name="T0" fmla="*/ 8 w 20"/>
                  <a:gd name="T1" fmla="*/ 3 h 13"/>
                  <a:gd name="T2" fmla="*/ 0 w 20"/>
                  <a:gd name="T3" fmla="*/ 3 h 13"/>
                  <a:gd name="T4" fmla="*/ 6 w 20"/>
                  <a:gd name="T5" fmla="*/ 9 h 13"/>
                  <a:gd name="T6" fmla="*/ 20 w 20"/>
                  <a:gd name="T7" fmla="*/ 6 h 13"/>
                  <a:gd name="T8" fmla="*/ 8 w 20"/>
                  <a:gd name="T9" fmla="*/ 3 h 13"/>
                </a:gdLst>
                <a:ahLst/>
                <a:cxnLst>
                  <a:cxn ang="0">
                    <a:pos x="T0" y="T1"/>
                  </a:cxn>
                  <a:cxn ang="0">
                    <a:pos x="T2" y="T3"/>
                  </a:cxn>
                  <a:cxn ang="0">
                    <a:pos x="T4" y="T5"/>
                  </a:cxn>
                  <a:cxn ang="0">
                    <a:pos x="T6" y="T7"/>
                  </a:cxn>
                  <a:cxn ang="0">
                    <a:pos x="T8" y="T9"/>
                  </a:cxn>
                </a:cxnLst>
                <a:rect l="0" t="0" r="r" b="b"/>
                <a:pathLst>
                  <a:path w="20" h="13">
                    <a:moveTo>
                      <a:pt x="8" y="3"/>
                    </a:moveTo>
                    <a:cubicBezTo>
                      <a:pt x="7" y="3"/>
                      <a:pt x="4" y="3"/>
                      <a:pt x="0" y="3"/>
                    </a:cubicBezTo>
                    <a:cubicBezTo>
                      <a:pt x="0" y="6"/>
                      <a:pt x="4" y="9"/>
                      <a:pt x="6" y="9"/>
                    </a:cubicBezTo>
                    <a:cubicBezTo>
                      <a:pt x="10" y="9"/>
                      <a:pt x="20" y="13"/>
                      <a:pt x="20" y="6"/>
                    </a:cubicBezTo>
                    <a:cubicBezTo>
                      <a:pt x="20" y="0"/>
                      <a:pt x="10" y="3"/>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7" name="Freeform 373"/>
              <p:cNvSpPr>
                <a:spLocks/>
              </p:cNvSpPr>
              <p:nvPr/>
            </p:nvSpPr>
            <p:spPr bwMode="auto">
              <a:xfrm>
                <a:off x="2992" y="1291"/>
                <a:ext cx="30" cy="26"/>
              </a:xfrm>
              <a:custGeom>
                <a:avLst/>
                <a:gdLst>
                  <a:gd name="T0" fmla="*/ 13 w 13"/>
                  <a:gd name="T1" fmla="*/ 7 h 11"/>
                  <a:gd name="T2" fmla="*/ 8 w 13"/>
                  <a:gd name="T3" fmla="*/ 0 h 11"/>
                  <a:gd name="T4" fmla="*/ 0 w 13"/>
                  <a:gd name="T5" fmla="*/ 3 h 11"/>
                  <a:gd name="T6" fmla="*/ 1 w 13"/>
                  <a:gd name="T7" fmla="*/ 11 h 11"/>
                  <a:gd name="T8" fmla="*/ 13 w 13"/>
                  <a:gd name="T9" fmla="*/ 7 h 11"/>
                </a:gdLst>
                <a:ahLst/>
                <a:cxnLst>
                  <a:cxn ang="0">
                    <a:pos x="T0" y="T1"/>
                  </a:cxn>
                  <a:cxn ang="0">
                    <a:pos x="T2" y="T3"/>
                  </a:cxn>
                  <a:cxn ang="0">
                    <a:pos x="T4" y="T5"/>
                  </a:cxn>
                  <a:cxn ang="0">
                    <a:pos x="T6" y="T7"/>
                  </a:cxn>
                  <a:cxn ang="0">
                    <a:pos x="T8" y="T9"/>
                  </a:cxn>
                </a:cxnLst>
                <a:rect l="0" t="0" r="r" b="b"/>
                <a:pathLst>
                  <a:path w="13" h="11">
                    <a:moveTo>
                      <a:pt x="13" y="7"/>
                    </a:moveTo>
                    <a:cubicBezTo>
                      <a:pt x="12" y="4"/>
                      <a:pt x="8" y="5"/>
                      <a:pt x="8" y="0"/>
                    </a:cubicBezTo>
                    <a:cubicBezTo>
                      <a:pt x="8" y="0"/>
                      <a:pt x="3" y="2"/>
                      <a:pt x="0" y="3"/>
                    </a:cubicBezTo>
                    <a:cubicBezTo>
                      <a:pt x="1" y="5"/>
                      <a:pt x="1" y="11"/>
                      <a:pt x="1" y="11"/>
                    </a:cubicBezTo>
                    <a:cubicBezTo>
                      <a:pt x="1" y="11"/>
                      <a:pt x="11" y="8"/>
                      <a:pt x="1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8" name="Freeform 374"/>
              <p:cNvSpPr>
                <a:spLocks/>
              </p:cNvSpPr>
              <p:nvPr/>
            </p:nvSpPr>
            <p:spPr bwMode="auto">
              <a:xfrm>
                <a:off x="2448" y="1019"/>
                <a:ext cx="62" cy="95"/>
              </a:xfrm>
              <a:custGeom>
                <a:avLst/>
                <a:gdLst>
                  <a:gd name="T0" fmla="*/ 0 w 26"/>
                  <a:gd name="T1" fmla="*/ 18 h 40"/>
                  <a:gd name="T2" fmla="*/ 5 w 26"/>
                  <a:gd name="T3" fmla="*/ 23 h 40"/>
                  <a:gd name="T4" fmla="*/ 4 w 26"/>
                  <a:gd name="T5" fmla="*/ 29 h 40"/>
                  <a:gd name="T6" fmla="*/ 8 w 26"/>
                  <a:gd name="T7" fmla="*/ 29 h 40"/>
                  <a:gd name="T8" fmla="*/ 3 w 26"/>
                  <a:gd name="T9" fmla="*/ 30 h 40"/>
                  <a:gd name="T10" fmla="*/ 0 w 26"/>
                  <a:gd name="T11" fmla="*/ 32 h 40"/>
                  <a:gd name="T12" fmla="*/ 0 w 26"/>
                  <a:gd name="T13" fmla="*/ 37 h 40"/>
                  <a:gd name="T14" fmla="*/ 2 w 26"/>
                  <a:gd name="T15" fmla="*/ 37 h 40"/>
                  <a:gd name="T16" fmla="*/ 0 w 26"/>
                  <a:gd name="T17" fmla="*/ 40 h 40"/>
                  <a:gd name="T18" fmla="*/ 13 w 26"/>
                  <a:gd name="T19" fmla="*/ 36 h 40"/>
                  <a:gd name="T20" fmla="*/ 18 w 26"/>
                  <a:gd name="T21" fmla="*/ 34 h 40"/>
                  <a:gd name="T22" fmla="*/ 23 w 26"/>
                  <a:gd name="T23" fmla="*/ 32 h 40"/>
                  <a:gd name="T24" fmla="*/ 26 w 26"/>
                  <a:gd name="T25" fmla="*/ 25 h 40"/>
                  <a:gd name="T26" fmla="*/ 26 w 26"/>
                  <a:gd name="T27" fmla="*/ 17 h 40"/>
                  <a:gd name="T28" fmla="*/ 22 w 26"/>
                  <a:gd name="T29" fmla="*/ 16 h 40"/>
                  <a:gd name="T30" fmla="*/ 25 w 26"/>
                  <a:gd name="T31" fmla="*/ 16 h 40"/>
                  <a:gd name="T32" fmla="*/ 26 w 26"/>
                  <a:gd name="T33" fmla="*/ 10 h 40"/>
                  <a:gd name="T34" fmla="*/ 23 w 26"/>
                  <a:gd name="T35" fmla="*/ 9 h 40"/>
                  <a:gd name="T36" fmla="*/ 19 w 26"/>
                  <a:gd name="T37" fmla="*/ 14 h 40"/>
                  <a:gd name="T38" fmla="*/ 18 w 26"/>
                  <a:gd name="T39" fmla="*/ 12 h 40"/>
                  <a:gd name="T40" fmla="*/ 22 w 26"/>
                  <a:gd name="T41" fmla="*/ 10 h 40"/>
                  <a:gd name="T42" fmla="*/ 21 w 26"/>
                  <a:gd name="T43" fmla="*/ 10 h 40"/>
                  <a:gd name="T44" fmla="*/ 21 w 26"/>
                  <a:gd name="T45" fmla="*/ 1 h 40"/>
                  <a:gd name="T46" fmla="*/ 12 w 26"/>
                  <a:gd name="T47" fmla="*/ 6 h 40"/>
                  <a:gd name="T48" fmla="*/ 9 w 26"/>
                  <a:gd name="T49" fmla="*/ 14 h 40"/>
                  <a:gd name="T50" fmla="*/ 4 w 26"/>
                  <a:gd name="T51" fmla="*/ 14 h 40"/>
                  <a:gd name="T52" fmla="*/ 0 w 26"/>
                  <a:gd name="T53"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 h="40">
                    <a:moveTo>
                      <a:pt x="0" y="18"/>
                    </a:moveTo>
                    <a:cubicBezTo>
                      <a:pt x="0" y="22"/>
                      <a:pt x="1" y="23"/>
                      <a:pt x="5" y="23"/>
                    </a:cubicBezTo>
                    <a:cubicBezTo>
                      <a:pt x="5" y="23"/>
                      <a:pt x="4" y="27"/>
                      <a:pt x="4" y="29"/>
                    </a:cubicBezTo>
                    <a:cubicBezTo>
                      <a:pt x="4" y="30"/>
                      <a:pt x="7" y="29"/>
                      <a:pt x="8" y="29"/>
                    </a:cubicBezTo>
                    <a:cubicBezTo>
                      <a:pt x="7" y="30"/>
                      <a:pt x="4" y="30"/>
                      <a:pt x="3" y="30"/>
                    </a:cubicBezTo>
                    <a:cubicBezTo>
                      <a:pt x="2" y="31"/>
                      <a:pt x="0" y="32"/>
                      <a:pt x="0" y="32"/>
                    </a:cubicBezTo>
                    <a:cubicBezTo>
                      <a:pt x="0" y="37"/>
                      <a:pt x="0" y="37"/>
                      <a:pt x="0" y="37"/>
                    </a:cubicBezTo>
                    <a:cubicBezTo>
                      <a:pt x="0" y="37"/>
                      <a:pt x="1" y="37"/>
                      <a:pt x="2" y="37"/>
                    </a:cubicBezTo>
                    <a:cubicBezTo>
                      <a:pt x="0" y="40"/>
                      <a:pt x="0" y="40"/>
                      <a:pt x="0" y="40"/>
                    </a:cubicBezTo>
                    <a:cubicBezTo>
                      <a:pt x="5" y="38"/>
                      <a:pt x="7" y="36"/>
                      <a:pt x="13" y="36"/>
                    </a:cubicBezTo>
                    <a:cubicBezTo>
                      <a:pt x="15" y="36"/>
                      <a:pt x="16" y="34"/>
                      <a:pt x="18" y="34"/>
                    </a:cubicBezTo>
                    <a:cubicBezTo>
                      <a:pt x="18" y="33"/>
                      <a:pt x="20" y="32"/>
                      <a:pt x="23" y="32"/>
                    </a:cubicBezTo>
                    <a:cubicBezTo>
                      <a:pt x="23" y="29"/>
                      <a:pt x="26" y="28"/>
                      <a:pt x="26" y="25"/>
                    </a:cubicBezTo>
                    <a:cubicBezTo>
                      <a:pt x="26" y="22"/>
                      <a:pt x="26" y="19"/>
                      <a:pt x="26" y="17"/>
                    </a:cubicBezTo>
                    <a:cubicBezTo>
                      <a:pt x="25" y="17"/>
                      <a:pt x="23" y="17"/>
                      <a:pt x="22" y="16"/>
                    </a:cubicBezTo>
                    <a:cubicBezTo>
                      <a:pt x="23" y="16"/>
                      <a:pt x="24" y="16"/>
                      <a:pt x="25" y="16"/>
                    </a:cubicBezTo>
                    <a:cubicBezTo>
                      <a:pt x="25" y="14"/>
                      <a:pt x="26" y="12"/>
                      <a:pt x="26" y="10"/>
                    </a:cubicBezTo>
                    <a:cubicBezTo>
                      <a:pt x="25" y="11"/>
                      <a:pt x="25" y="10"/>
                      <a:pt x="23" y="9"/>
                    </a:cubicBezTo>
                    <a:cubicBezTo>
                      <a:pt x="22" y="10"/>
                      <a:pt x="20" y="13"/>
                      <a:pt x="19" y="14"/>
                    </a:cubicBezTo>
                    <a:cubicBezTo>
                      <a:pt x="18" y="13"/>
                      <a:pt x="18" y="13"/>
                      <a:pt x="18" y="12"/>
                    </a:cubicBezTo>
                    <a:cubicBezTo>
                      <a:pt x="20" y="12"/>
                      <a:pt x="21" y="11"/>
                      <a:pt x="22" y="10"/>
                    </a:cubicBezTo>
                    <a:cubicBezTo>
                      <a:pt x="21" y="10"/>
                      <a:pt x="21" y="10"/>
                      <a:pt x="21" y="10"/>
                    </a:cubicBezTo>
                    <a:cubicBezTo>
                      <a:pt x="25" y="8"/>
                      <a:pt x="22" y="5"/>
                      <a:pt x="21" y="1"/>
                    </a:cubicBezTo>
                    <a:cubicBezTo>
                      <a:pt x="14" y="0"/>
                      <a:pt x="16" y="6"/>
                      <a:pt x="12" y="6"/>
                    </a:cubicBezTo>
                    <a:cubicBezTo>
                      <a:pt x="12" y="10"/>
                      <a:pt x="12" y="14"/>
                      <a:pt x="9" y="14"/>
                    </a:cubicBezTo>
                    <a:cubicBezTo>
                      <a:pt x="8" y="14"/>
                      <a:pt x="7" y="14"/>
                      <a:pt x="4" y="14"/>
                    </a:cubicBezTo>
                    <a:cubicBezTo>
                      <a:pt x="4" y="17"/>
                      <a:pt x="3" y="17"/>
                      <a:pt x="0"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9" name="Freeform 375"/>
              <p:cNvSpPr>
                <a:spLocks/>
              </p:cNvSpPr>
              <p:nvPr/>
            </p:nvSpPr>
            <p:spPr bwMode="auto">
              <a:xfrm>
                <a:off x="2290" y="835"/>
                <a:ext cx="128" cy="59"/>
              </a:xfrm>
              <a:custGeom>
                <a:avLst/>
                <a:gdLst>
                  <a:gd name="T0" fmla="*/ 17 w 54"/>
                  <a:gd name="T1" fmla="*/ 22 h 25"/>
                  <a:gd name="T2" fmla="*/ 22 w 54"/>
                  <a:gd name="T3" fmla="*/ 25 h 25"/>
                  <a:gd name="T4" fmla="*/ 44 w 54"/>
                  <a:gd name="T5" fmla="*/ 17 h 25"/>
                  <a:gd name="T6" fmla="*/ 51 w 54"/>
                  <a:gd name="T7" fmla="*/ 14 h 25"/>
                  <a:gd name="T8" fmla="*/ 54 w 54"/>
                  <a:gd name="T9" fmla="*/ 10 h 25"/>
                  <a:gd name="T10" fmla="*/ 50 w 54"/>
                  <a:gd name="T11" fmla="*/ 5 h 25"/>
                  <a:gd name="T12" fmla="*/ 50 w 54"/>
                  <a:gd name="T13" fmla="*/ 2 h 25"/>
                  <a:gd name="T14" fmla="*/ 42 w 54"/>
                  <a:gd name="T15" fmla="*/ 0 h 25"/>
                  <a:gd name="T16" fmla="*/ 36 w 54"/>
                  <a:gd name="T17" fmla="*/ 4 h 25"/>
                  <a:gd name="T18" fmla="*/ 26 w 54"/>
                  <a:gd name="T19" fmla="*/ 4 h 25"/>
                  <a:gd name="T20" fmla="*/ 26 w 54"/>
                  <a:gd name="T21" fmla="*/ 2 h 25"/>
                  <a:gd name="T22" fmla="*/ 17 w 54"/>
                  <a:gd name="T23" fmla="*/ 9 h 25"/>
                  <a:gd name="T24" fmla="*/ 10 w 54"/>
                  <a:gd name="T25" fmla="*/ 5 h 25"/>
                  <a:gd name="T26" fmla="*/ 5 w 54"/>
                  <a:gd name="T27" fmla="*/ 5 h 25"/>
                  <a:gd name="T28" fmla="*/ 4 w 54"/>
                  <a:gd name="T29" fmla="*/ 6 h 25"/>
                  <a:gd name="T30" fmla="*/ 0 w 54"/>
                  <a:gd name="T31" fmla="*/ 8 h 25"/>
                  <a:gd name="T32" fmla="*/ 0 w 54"/>
                  <a:gd name="T33" fmla="*/ 11 h 25"/>
                  <a:gd name="T34" fmla="*/ 0 w 54"/>
                  <a:gd name="T35" fmla="*/ 14 h 25"/>
                  <a:gd name="T36" fmla="*/ 10 w 54"/>
                  <a:gd name="T37" fmla="*/ 14 h 25"/>
                  <a:gd name="T38" fmla="*/ 17 w 54"/>
                  <a:gd name="T39"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 h="25">
                    <a:moveTo>
                      <a:pt x="17" y="22"/>
                    </a:moveTo>
                    <a:cubicBezTo>
                      <a:pt x="18" y="22"/>
                      <a:pt x="22" y="25"/>
                      <a:pt x="22" y="25"/>
                    </a:cubicBezTo>
                    <a:cubicBezTo>
                      <a:pt x="30" y="25"/>
                      <a:pt x="37" y="19"/>
                      <a:pt x="44" y="17"/>
                    </a:cubicBezTo>
                    <a:cubicBezTo>
                      <a:pt x="47" y="16"/>
                      <a:pt x="49" y="17"/>
                      <a:pt x="51" y="14"/>
                    </a:cubicBezTo>
                    <a:cubicBezTo>
                      <a:pt x="51" y="14"/>
                      <a:pt x="54" y="13"/>
                      <a:pt x="54" y="10"/>
                    </a:cubicBezTo>
                    <a:cubicBezTo>
                      <a:pt x="54" y="8"/>
                      <a:pt x="50" y="7"/>
                      <a:pt x="50" y="5"/>
                    </a:cubicBezTo>
                    <a:cubicBezTo>
                      <a:pt x="50" y="3"/>
                      <a:pt x="50" y="2"/>
                      <a:pt x="50" y="2"/>
                    </a:cubicBezTo>
                    <a:cubicBezTo>
                      <a:pt x="49" y="2"/>
                      <a:pt x="43" y="2"/>
                      <a:pt x="42" y="0"/>
                    </a:cubicBezTo>
                    <a:cubicBezTo>
                      <a:pt x="36" y="4"/>
                      <a:pt x="36" y="4"/>
                      <a:pt x="36" y="4"/>
                    </a:cubicBezTo>
                    <a:cubicBezTo>
                      <a:pt x="26" y="4"/>
                      <a:pt x="26" y="4"/>
                      <a:pt x="26" y="4"/>
                    </a:cubicBezTo>
                    <a:cubicBezTo>
                      <a:pt x="26" y="3"/>
                      <a:pt x="26" y="2"/>
                      <a:pt x="26" y="2"/>
                    </a:cubicBezTo>
                    <a:cubicBezTo>
                      <a:pt x="23" y="3"/>
                      <a:pt x="21" y="9"/>
                      <a:pt x="17" y="9"/>
                    </a:cubicBezTo>
                    <a:cubicBezTo>
                      <a:pt x="13" y="9"/>
                      <a:pt x="10" y="5"/>
                      <a:pt x="10" y="5"/>
                    </a:cubicBezTo>
                    <a:cubicBezTo>
                      <a:pt x="10" y="5"/>
                      <a:pt x="7" y="5"/>
                      <a:pt x="5" y="5"/>
                    </a:cubicBezTo>
                    <a:cubicBezTo>
                      <a:pt x="5" y="6"/>
                      <a:pt x="4" y="6"/>
                      <a:pt x="4" y="6"/>
                    </a:cubicBezTo>
                    <a:cubicBezTo>
                      <a:pt x="3" y="7"/>
                      <a:pt x="2" y="8"/>
                      <a:pt x="0" y="8"/>
                    </a:cubicBezTo>
                    <a:cubicBezTo>
                      <a:pt x="4" y="8"/>
                      <a:pt x="6" y="11"/>
                      <a:pt x="0" y="11"/>
                    </a:cubicBezTo>
                    <a:cubicBezTo>
                      <a:pt x="0" y="14"/>
                      <a:pt x="0" y="14"/>
                      <a:pt x="0" y="14"/>
                    </a:cubicBezTo>
                    <a:cubicBezTo>
                      <a:pt x="2" y="12"/>
                      <a:pt x="6" y="14"/>
                      <a:pt x="10" y="14"/>
                    </a:cubicBezTo>
                    <a:cubicBezTo>
                      <a:pt x="8" y="20"/>
                      <a:pt x="12" y="20"/>
                      <a:pt x="17"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0" name="Freeform 376"/>
              <p:cNvSpPr>
                <a:spLocks/>
              </p:cNvSpPr>
              <p:nvPr/>
            </p:nvSpPr>
            <p:spPr bwMode="auto">
              <a:xfrm>
                <a:off x="2954" y="1418"/>
                <a:ext cx="42" cy="17"/>
              </a:xfrm>
              <a:custGeom>
                <a:avLst/>
                <a:gdLst>
                  <a:gd name="T0" fmla="*/ 18 w 18"/>
                  <a:gd name="T1" fmla="*/ 0 h 7"/>
                  <a:gd name="T2" fmla="*/ 0 w 18"/>
                  <a:gd name="T3" fmla="*/ 0 h 7"/>
                  <a:gd name="T4" fmla="*/ 0 w 18"/>
                  <a:gd name="T5" fmla="*/ 3 h 7"/>
                  <a:gd name="T6" fmla="*/ 11 w 18"/>
                  <a:gd name="T7" fmla="*/ 7 h 7"/>
                  <a:gd name="T8" fmla="*/ 18 w 18"/>
                  <a:gd name="T9" fmla="*/ 4 h 7"/>
                  <a:gd name="T10" fmla="*/ 18 w 18"/>
                  <a:gd name="T11" fmla="*/ 0 h 7"/>
                </a:gdLst>
                <a:ahLst/>
                <a:cxnLst>
                  <a:cxn ang="0">
                    <a:pos x="T0" y="T1"/>
                  </a:cxn>
                  <a:cxn ang="0">
                    <a:pos x="T2" y="T3"/>
                  </a:cxn>
                  <a:cxn ang="0">
                    <a:pos x="T4" y="T5"/>
                  </a:cxn>
                  <a:cxn ang="0">
                    <a:pos x="T6" y="T7"/>
                  </a:cxn>
                  <a:cxn ang="0">
                    <a:pos x="T8" y="T9"/>
                  </a:cxn>
                  <a:cxn ang="0">
                    <a:pos x="T10" y="T11"/>
                  </a:cxn>
                </a:cxnLst>
                <a:rect l="0" t="0" r="r" b="b"/>
                <a:pathLst>
                  <a:path w="18" h="7">
                    <a:moveTo>
                      <a:pt x="18" y="0"/>
                    </a:moveTo>
                    <a:cubicBezTo>
                      <a:pt x="14" y="3"/>
                      <a:pt x="7" y="0"/>
                      <a:pt x="0" y="0"/>
                    </a:cubicBezTo>
                    <a:cubicBezTo>
                      <a:pt x="0" y="3"/>
                      <a:pt x="0" y="3"/>
                      <a:pt x="0" y="3"/>
                    </a:cubicBezTo>
                    <a:cubicBezTo>
                      <a:pt x="4" y="4"/>
                      <a:pt x="6" y="7"/>
                      <a:pt x="11" y="7"/>
                    </a:cubicBezTo>
                    <a:cubicBezTo>
                      <a:pt x="12" y="7"/>
                      <a:pt x="15" y="6"/>
                      <a:pt x="18" y="4"/>
                    </a:cubicBezTo>
                    <a:cubicBezTo>
                      <a:pt x="18" y="2"/>
                      <a:pt x="18" y="1"/>
                      <a:pt x="18"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1" name="Freeform 377"/>
              <p:cNvSpPr>
                <a:spLocks/>
              </p:cNvSpPr>
              <p:nvPr/>
            </p:nvSpPr>
            <p:spPr bwMode="auto">
              <a:xfrm>
                <a:off x="2715" y="1305"/>
                <a:ext cx="24" cy="49"/>
              </a:xfrm>
              <a:custGeom>
                <a:avLst/>
                <a:gdLst>
                  <a:gd name="T0" fmla="*/ 6 w 10"/>
                  <a:gd name="T1" fmla="*/ 21 h 21"/>
                  <a:gd name="T2" fmla="*/ 10 w 10"/>
                  <a:gd name="T3" fmla="*/ 13 h 21"/>
                  <a:gd name="T4" fmla="*/ 10 w 10"/>
                  <a:gd name="T5" fmla="*/ 9 h 21"/>
                  <a:gd name="T6" fmla="*/ 6 w 10"/>
                  <a:gd name="T7" fmla="*/ 0 h 21"/>
                  <a:gd name="T8" fmla="*/ 0 w 10"/>
                  <a:gd name="T9" fmla="*/ 5 h 21"/>
                  <a:gd name="T10" fmla="*/ 6 w 10"/>
                  <a:gd name="T11" fmla="*/ 21 h 21"/>
                </a:gdLst>
                <a:ahLst/>
                <a:cxnLst>
                  <a:cxn ang="0">
                    <a:pos x="T0" y="T1"/>
                  </a:cxn>
                  <a:cxn ang="0">
                    <a:pos x="T2" y="T3"/>
                  </a:cxn>
                  <a:cxn ang="0">
                    <a:pos x="T4" y="T5"/>
                  </a:cxn>
                  <a:cxn ang="0">
                    <a:pos x="T6" y="T7"/>
                  </a:cxn>
                  <a:cxn ang="0">
                    <a:pos x="T8" y="T9"/>
                  </a:cxn>
                  <a:cxn ang="0">
                    <a:pos x="T10" y="T11"/>
                  </a:cxn>
                </a:cxnLst>
                <a:rect l="0" t="0" r="r" b="b"/>
                <a:pathLst>
                  <a:path w="10" h="21">
                    <a:moveTo>
                      <a:pt x="6" y="21"/>
                    </a:moveTo>
                    <a:cubicBezTo>
                      <a:pt x="6" y="18"/>
                      <a:pt x="8" y="17"/>
                      <a:pt x="10" y="13"/>
                    </a:cubicBezTo>
                    <a:cubicBezTo>
                      <a:pt x="10" y="9"/>
                      <a:pt x="10" y="9"/>
                      <a:pt x="10" y="9"/>
                    </a:cubicBezTo>
                    <a:cubicBezTo>
                      <a:pt x="8" y="6"/>
                      <a:pt x="10" y="2"/>
                      <a:pt x="6" y="0"/>
                    </a:cubicBezTo>
                    <a:cubicBezTo>
                      <a:pt x="4" y="1"/>
                      <a:pt x="4" y="5"/>
                      <a:pt x="0" y="5"/>
                    </a:cubicBezTo>
                    <a:cubicBezTo>
                      <a:pt x="0" y="11"/>
                      <a:pt x="1" y="18"/>
                      <a:pt x="6" y="2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2" name="Freeform 378"/>
              <p:cNvSpPr>
                <a:spLocks/>
              </p:cNvSpPr>
              <p:nvPr/>
            </p:nvSpPr>
            <p:spPr bwMode="auto">
              <a:xfrm>
                <a:off x="2718" y="1267"/>
                <a:ext cx="14" cy="33"/>
              </a:xfrm>
              <a:custGeom>
                <a:avLst/>
                <a:gdLst>
                  <a:gd name="T0" fmla="*/ 2 w 6"/>
                  <a:gd name="T1" fmla="*/ 5 h 14"/>
                  <a:gd name="T2" fmla="*/ 0 w 6"/>
                  <a:gd name="T3" fmla="*/ 10 h 14"/>
                  <a:gd name="T4" fmla="*/ 3 w 6"/>
                  <a:gd name="T5" fmla="*/ 14 h 14"/>
                  <a:gd name="T6" fmla="*/ 6 w 6"/>
                  <a:gd name="T7" fmla="*/ 14 h 14"/>
                  <a:gd name="T8" fmla="*/ 6 w 6"/>
                  <a:gd name="T9" fmla="*/ 0 h 14"/>
                  <a:gd name="T10" fmla="*/ 2 w 6"/>
                  <a:gd name="T11" fmla="*/ 5 h 14"/>
                </a:gdLst>
                <a:ahLst/>
                <a:cxnLst>
                  <a:cxn ang="0">
                    <a:pos x="T0" y="T1"/>
                  </a:cxn>
                  <a:cxn ang="0">
                    <a:pos x="T2" y="T3"/>
                  </a:cxn>
                  <a:cxn ang="0">
                    <a:pos x="T4" y="T5"/>
                  </a:cxn>
                  <a:cxn ang="0">
                    <a:pos x="T6" y="T7"/>
                  </a:cxn>
                  <a:cxn ang="0">
                    <a:pos x="T8" y="T9"/>
                  </a:cxn>
                  <a:cxn ang="0">
                    <a:pos x="T10" y="T11"/>
                  </a:cxn>
                </a:cxnLst>
                <a:rect l="0" t="0" r="r" b="b"/>
                <a:pathLst>
                  <a:path w="6" h="14">
                    <a:moveTo>
                      <a:pt x="2" y="5"/>
                    </a:moveTo>
                    <a:cubicBezTo>
                      <a:pt x="0" y="10"/>
                      <a:pt x="0" y="10"/>
                      <a:pt x="0" y="10"/>
                    </a:cubicBezTo>
                    <a:cubicBezTo>
                      <a:pt x="0" y="12"/>
                      <a:pt x="2" y="14"/>
                      <a:pt x="3" y="14"/>
                    </a:cubicBezTo>
                    <a:cubicBezTo>
                      <a:pt x="4" y="14"/>
                      <a:pt x="5" y="14"/>
                      <a:pt x="6" y="14"/>
                    </a:cubicBezTo>
                    <a:cubicBezTo>
                      <a:pt x="5" y="12"/>
                      <a:pt x="6" y="5"/>
                      <a:pt x="6" y="0"/>
                    </a:cubicBezTo>
                    <a:cubicBezTo>
                      <a:pt x="6" y="0"/>
                      <a:pt x="3" y="5"/>
                      <a:pt x="2"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3" name="Freeform 379"/>
              <p:cNvSpPr>
                <a:spLocks/>
              </p:cNvSpPr>
              <p:nvPr/>
            </p:nvSpPr>
            <p:spPr bwMode="auto">
              <a:xfrm>
                <a:off x="2831" y="986"/>
                <a:ext cx="16" cy="24"/>
              </a:xfrm>
              <a:custGeom>
                <a:avLst/>
                <a:gdLst>
                  <a:gd name="T0" fmla="*/ 7 w 7"/>
                  <a:gd name="T1" fmla="*/ 2 h 10"/>
                  <a:gd name="T2" fmla="*/ 4 w 7"/>
                  <a:gd name="T3" fmla="*/ 0 h 10"/>
                  <a:gd name="T4" fmla="*/ 0 w 7"/>
                  <a:gd name="T5" fmla="*/ 5 h 10"/>
                  <a:gd name="T6" fmla="*/ 7 w 7"/>
                  <a:gd name="T7" fmla="*/ 2 h 10"/>
                </a:gdLst>
                <a:ahLst/>
                <a:cxnLst>
                  <a:cxn ang="0">
                    <a:pos x="T0" y="T1"/>
                  </a:cxn>
                  <a:cxn ang="0">
                    <a:pos x="T2" y="T3"/>
                  </a:cxn>
                  <a:cxn ang="0">
                    <a:pos x="T4" y="T5"/>
                  </a:cxn>
                  <a:cxn ang="0">
                    <a:pos x="T6" y="T7"/>
                  </a:cxn>
                </a:cxnLst>
                <a:rect l="0" t="0" r="r" b="b"/>
                <a:pathLst>
                  <a:path w="7" h="10">
                    <a:moveTo>
                      <a:pt x="7" y="2"/>
                    </a:moveTo>
                    <a:cubicBezTo>
                      <a:pt x="7" y="1"/>
                      <a:pt x="5" y="1"/>
                      <a:pt x="4" y="0"/>
                    </a:cubicBezTo>
                    <a:cubicBezTo>
                      <a:pt x="2" y="1"/>
                      <a:pt x="1" y="3"/>
                      <a:pt x="0" y="5"/>
                    </a:cubicBezTo>
                    <a:cubicBezTo>
                      <a:pt x="4" y="10"/>
                      <a:pt x="7" y="4"/>
                      <a:pt x="7"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4" name="Freeform 380"/>
              <p:cNvSpPr>
                <a:spLocks/>
              </p:cNvSpPr>
              <p:nvPr/>
            </p:nvSpPr>
            <p:spPr bwMode="auto">
              <a:xfrm>
                <a:off x="3185" y="662"/>
                <a:ext cx="147" cy="104"/>
              </a:xfrm>
              <a:custGeom>
                <a:avLst/>
                <a:gdLst>
                  <a:gd name="T0" fmla="*/ 20 w 62"/>
                  <a:gd name="T1" fmla="*/ 43 h 44"/>
                  <a:gd name="T2" fmla="*/ 33 w 62"/>
                  <a:gd name="T3" fmla="*/ 42 h 44"/>
                  <a:gd name="T4" fmla="*/ 17 w 62"/>
                  <a:gd name="T5" fmla="*/ 29 h 44"/>
                  <a:gd name="T6" fmla="*/ 23 w 62"/>
                  <a:gd name="T7" fmla="*/ 21 h 44"/>
                  <a:gd name="T8" fmla="*/ 42 w 62"/>
                  <a:gd name="T9" fmla="*/ 12 h 44"/>
                  <a:gd name="T10" fmla="*/ 62 w 62"/>
                  <a:gd name="T11" fmla="*/ 0 h 44"/>
                  <a:gd name="T12" fmla="*/ 52 w 62"/>
                  <a:gd name="T13" fmla="*/ 0 h 44"/>
                  <a:gd name="T14" fmla="*/ 37 w 62"/>
                  <a:gd name="T15" fmla="*/ 4 h 44"/>
                  <a:gd name="T16" fmla="*/ 33 w 62"/>
                  <a:gd name="T17" fmla="*/ 4 h 44"/>
                  <a:gd name="T18" fmla="*/ 12 w 62"/>
                  <a:gd name="T19" fmla="*/ 12 h 44"/>
                  <a:gd name="T20" fmla="*/ 15 w 62"/>
                  <a:gd name="T21" fmla="*/ 16 h 44"/>
                  <a:gd name="T22" fmla="*/ 7 w 62"/>
                  <a:gd name="T23" fmla="*/ 20 h 44"/>
                  <a:gd name="T24" fmla="*/ 4 w 62"/>
                  <a:gd name="T25" fmla="*/ 24 h 44"/>
                  <a:gd name="T26" fmla="*/ 0 w 62"/>
                  <a:gd name="T27" fmla="*/ 35 h 44"/>
                  <a:gd name="T28" fmla="*/ 10 w 62"/>
                  <a:gd name="T29" fmla="*/ 41 h 44"/>
                  <a:gd name="T30" fmla="*/ 20 w 62"/>
                  <a:gd name="T31"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44">
                    <a:moveTo>
                      <a:pt x="20" y="43"/>
                    </a:moveTo>
                    <a:cubicBezTo>
                      <a:pt x="23" y="43"/>
                      <a:pt x="28" y="44"/>
                      <a:pt x="33" y="42"/>
                    </a:cubicBezTo>
                    <a:cubicBezTo>
                      <a:pt x="28" y="41"/>
                      <a:pt x="17" y="34"/>
                      <a:pt x="17" y="29"/>
                    </a:cubicBezTo>
                    <a:cubicBezTo>
                      <a:pt x="17" y="27"/>
                      <a:pt x="23" y="23"/>
                      <a:pt x="23" y="21"/>
                    </a:cubicBezTo>
                    <a:cubicBezTo>
                      <a:pt x="23" y="21"/>
                      <a:pt x="33" y="12"/>
                      <a:pt x="42" y="12"/>
                    </a:cubicBezTo>
                    <a:cubicBezTo>
                      <a:pt x="48" y="12"/>
                      <a:pt x="62" y="1"/>
                      <a:pt x="62" y="0"/>
                    </a:cubicBezTo>
                    <a:cubicBezTo>
                      <a:pt x="52" y="0"/>
                      <a:pt x="52" y="0"/>
                      <a:pt x="52" y="0"/>
                    </a:cubicBezTo>
                    <a:cubicBezTo>
                      <a:pt x="49" y="5"/>
                      <a:pt x="43" y="1"/>
                      <a:pt x="37" y="4"/>
                    </a:cubicBezTo>
                    <a:cubicBezTo>
                      <a:pt x="33" y="4"/>
                      <a:pt x="33" y="4"/>
                      <a:pt x="33" y="4"/>
                    </a:cubicBezTo>
                    <a:cubicBezTo>
                      <a:pt x="27" y="6"/>
                      <a:pt x="17" y="12"/>
                      <a:pt x="12" y="12"/>
                    </a:cubicBezTo>
                    <a:cubicBezTo>
                      <a:pt x="12" y="12"/>
                      <a:pt x="14" y="15"/>
                      <a:pt x="15" y="16"/>
                    </a:cubicBezTo>
                    <a:cubicBezTo>
                      <a:pt x="12" y="18"/>
                      <a:pt x="11" y="18"/>
                      <a:pt x="7" y="20"/>
                    </a:cubicBezTo>
                    <a:cubicBezTo>
                      <a:pt x="11" y="23"/>
                      <a:pt x="11" y="24"/>
                      <a:pt x="4" y="24"/>
                    </a:cubicBezTo>
                    <a:cubicBezTo>
                      <a:pt x="7" y="28"/>
                      <a:pt x="3" y="33"/>
                      <a:pt x="0" y="35"/>
                    </a:cubicBezTo>
                    <a:cubicBezTo>
                      <a:pt x="3" y="37"/>
                      <a:pt x="5" y="40"/>
                      <a:pt x="10" y="41"/>
                    </a:cubicBezTo>
                    <a:cubicBezTo>
                      <a:pt x="10" y="40"/>
                      <a:pt x="16" y="43"/>
                      <a:pt x="20" y="4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5" name="Freeform 381"/>
              <p:cNvSpPr>
                <a:spLocks/>
              </p:cNvSpPr>
              <p:nvPr/>
            </p:nvSpPr>
            <p:spPr bwMode="auto">
              <a:xfrm>
                <a:off x="2484" y="967"/>
                <a:ext cx="132" cy="173"/>
              </a:xfrm>
              <a:custGeom>
                <a:avLst/>
                <a:gdLst>
                  <a:gd name="T0" fmla="*/ 10 w 56"/>
                  <a:gd name="T1" fmla="*/ 10 h 73"/>
                  <a:gd name="T2" fmla="*/ 10 w 56"/>
                  <a:gd name="T3" fmla="*/ 20 h 73"/>
                  <a:gd name="T4" fmla="*/ 14 w 56"/>
                  <a:gd name="T5" fmla="*/ 30 h 73"/>
                  <a:gd name="T6" fmla="*/ 20 w 56"/>
                  <a:gd name="T7" fmla="*/ 23 h 73"/>
                  <a:gd name="T8" fmla="*/ 17 w 56"/>
                  <a:gd name="T9" fmla="*/ 31 h 73"/>
                  <a:gd name="T10" fmla="*/ 24 w 56"/>
                  <a:gd name="T11" fmla="*/ 34 h 73"/>
                  <a:gd name="T12" fmla="*/ 29 w 56"/>
                  <a:gd name="T13" fmla="*/ 41 h 73"/>
                  <a:gd name="T14" fmla="*/ 18 w 56"/>
                  <a:gd name="T15" fmla="*/ 50 h 73"/>
                  <a:gd name="T16" fmla="*/ 16 w 56"/>
                  <a:gd name="T17" fmla="*/ 58 h 73"/>
                  <a:gd name="T18" fmla="*/ 26 w 56"/>
                  <a:gd name="T19" fmla="*/ 62 h 73"/>
                  <a:gd name="T20" fmla="*/ 30 w 56"/>
                  <a:gd name="T21" fmla="*/ 59 h 73"/>
                  <a:gd name="T22" fmla="*/ 14 w 56"/>
                  <a:gd name="T23" fmla="*/ 73 h 73"/>
                  <a:gd name="T24" fmla="*/ 25 w 56"/>
                  <a:gd name="T25" fmla="*/ 69 h 73"/>
                  <a:gd name="T26" fmla="*/ 25 w 56"/>
                  <a:gd name="T27" fmla="*/ 67 h 73"/>
                  <a:gd name="T28" fmla="*/ 50 w 56"/>
                  <a:gd name="T29" fmla="*/ 67 h 73"/>
                  <a:gd name="T30" fmla="*/ 54 w 56"/>
                  <a:gd name="T31" fmla="*/ 61 h 73"/>
                  <a:gd name="T32" fmla="*/ 51 w 56"/>
                  <a:gd name="T33" fmla="*/ 58 h 73"/>
                  <a:gd name="T34" fmla="*/ 55 w 56"/>
                  <a:gd name="T35" fmla="*/ 56 h 73"/>
                  <a:gd name="T36" fmla="*/ 56 w 56"/>
                  <a:gd name="T37" fmla="*/ 49 h 73"/>
                  <a:gd name="T38" fmla="*/ 49 w 56"/>
                  <a:gd name="T39" fmla="*/ 48 h 73"/>
                  <a:gd name="T40" fmla="*/ 49 w 56"/>
                  <a:gd name="T41" fmla="*/ 45 h 73"/>
                  <a:gd name="T42" fmla="*/ 45 w 56"/>
                  <a:gd name="T43" fmla="*/ 41 h 73"/>
                  <a:gd name="T44" fmla="*/ 40 w 56"/>
                  <a:gd name="T45" fmla="*/ 34 h 73"/>
                  <a:gd name="T46" fmla="*/ 39 w 56"/>
                  <a:gd name="T47" fmla="*/ 31 h 73"/>
                  <a:gd name="T48" fmla="*/ 32 w 56"/>
                  <a:gd name="T49" fmla="*/ 21 h 73"/>
                  <a:gd name="T50" fmla="*/ 24 w 56"/>
                  <a:gd name="T51" fmla="*/ 19 h 73"/>
                  <a:gd name="T52" fmla="*/ 34 w 56"/>
                  <a:gd name="T53" fmla="*/ 15 h 73"/>
                  <a:gd name="T54" fmla="*/ 34 w 56"/>
                  <a:gd name="T55" fmla="*/ 11 h 73"/>
                  <a:gd name="T56" fmla="*/ 22 w 56"/>
                  <a:gd name="T57" fmla="*/ 3 h 73"/>
                  <a:gd name="T58" fmla="*/ 8 w 56"/>
                  <a:gd name="T59" fmla="*/ 1 h 73"/>
                  <a:gd name="T60" fmla="*/ 10 w 56"/>
                  <a:gd name="T61" fmla="*/ 3 h 73"/>
                  <a:gd name="T62" fmla="*/ 10 w 56"/>
                  <a:gd name="T63" fmla="*/ 4 h 73"/>
                  <a:gd name="T64" fmla="*/ 8 w 56"/>
                  <a:gd name="T65" fmla="*/ 5 h 73"/>
                  <a:gd name="T66" fmla="*/ 10 w 56"/>
                  <a:gd name="T67"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 h="73">
                    <a:moveTo>
                      <a:pt x="10" y="10"/>
                    </a:moveTo>
                    <a:cubicBezTo>
                      <a:pt x="10" y="12"/>
                      <a:pt x="8" y="20"/>
                      <a:pt x="10" y="20"/>
                    </a:cubicBezTo>
                    <a:cubicBezTo>
                      <a:pt x="10" y="23"/>
                      <a:pt x="9" y="22"/>
                      <a:pt x="14" y="30"/>
                    </a:cubicBezTo>
                    <a:cubicBezTo>
                      <a:pt x="15" y="28"/>
                      <a:pt x="17" y="25"/>
                      <a:pt x="20" y="23"/>
                    </a:cubicBezTo>
                    <a:cubicBezTo>
                      <a:pt x="20" y="26"/>
                      <a:pt x="17" y="27"/>
                      <a:pt x="17" y="31"/>
                    </a:cubicBezTo>
                    <a:cubicBezTo>
                      <a:pt x="17" y="33"/>
                      <a:pt x="20" y="34"/>
                      <a:pt x="24" y="34"/>
                    </a:cubicBezTo>
                    <a:cubicBezTo>
                      <a:pt x="24" y="38"/>
                      <a:pt x="26" y="39"/>
                      <a:pt x="29" y="41"/>
                    </a:cubicBezTo>
                    <a:cubicBezTo>
                      <a:pt x="26" y="46"/>
                      <a:pt x="21" y="43"/>
                      <a:pt x="18" y="50"/>
                    </a:cubicBezTo>
                    <a:cubicBezTo>
                      <a:pt x="18" y="50"/>
                      <a:pt x="16" y="55"/>
                      <a:pt x="16" y="58"/>
                    </a:cubicBezTo>
                    <a:cubicBezTo>
                      <a:pt x="16" y="60"/>
                      <a:pt x="25" y="62"/>
                      <a:pt x="26" y="62"/>
                    </a:cubicBezTo>
                    <a:cubicBezTo>
                      <a:pt x="27" y="62"/>
                      <a:pt x="29" y="61"/>
                      <a:pt x="30" y="59"/>
                    </a:cubicBezTo>
                    <a:cubicBezTo>
                      <a:pt x="28" y="66"/>
                      <a:pt x="14" y="62"/>
                      <a:pt x="14" y="73"/>
                    </a:cubicBezTo>
                    <a:cubicBezTo>
                      <a:pt x="15" y="70"/>
                      <a:pt x="21" y="69"/>
                      <a:pt x="25" y="69"/>
                    </a:cubicBezTo>
                    <a:cubicBezTo>
                      <a:pt x="25" y="68"/>
                      <a:pt x="25" y="68"/>
                      <a:pt x="25" y="67"/>
                    </a:cubicBezTo>
                    <a:cubicBezTo>
                      <a:pt x="50" y="67"/>
                      <a:pt x="50" y="67"/>
                      <a:pt x="50" y="67"/>
                    </a:cubicBezTo>
                    <a:cubicBezTo>
                      <a:pt x="52" y="64"/>
                      <a:pt x="51" y="62"/>
                      <a:pt x="54" y="61"/>
                    </a:cubicBezTo>
                    <a:cubicBezTo>
                      <a:pt x="53" y="60"/>
                      <a:pt x="51" y="60"/>
                      <a:pt x="51" y="58"/>
                    </a:cubicBezTo>
                    <a:cubicBezTo>
                      <a:pt x="51" y="57"/>
                      <a:pt x="54" y="56"/>
                      <a:pt x="55" y="56"/>
                    </a:cubicBezTo>
                    <a:cubicBezTo>
                      <a:pt x="54" y="53"/>
                      <a:pt x="55" y="52"/>
                      <a:pt x="56" y="49"/>
                    </a:cubicBezTo>
                    <a:cubicBezTo>
                      <a:pt x="54" y="48"/>
                      <a:pt x="53" y="47"/>
                      <a:pt x="49" y="48"/>
                    </a:cubicBezTo>
                    <a:cubicBezTo>
                      <a:pt x="49" y="47"/>
                      <a:pt x="49" y="46"/>
                      <a:pt x="49" y="45"/>
                    </a:cubicBezTo>
                    <a:cubicBezTo>
                      <a:pt x="47" y="45"/>
                      <a:pt x="45" y="44"/>
                      <a:pt x="45" y="41"/>
                    </a:cubicBezTo>
                    <a:cubicBezTo>
                      <a:pt x="42" y="40"/>
                      <a:pt x="42" y="38"/>
                      <a:pt x="40" y="34"/>
                    </a:cubicBezTo>
                    <a:cubicBezTo>
                      <a:pt x="38" y="34"/>
                      <a:pt x="39" y="32"/>
                      <a:pt x="39" y="31"/>
                    </a:cubicBezTo>
                    <a:cubicBezTo>
                      <a:pt x="39" y="27"/>
                      <a:pt x="32" y="24"/>
                      <a:pt x="32" y="21"/>
                    </a:cubicBezTo>
                    <a:cubicBezTo>
                      <a:pt x="31" y="21"/>
                      <a:pt x="25" y="21"/>
                      <a:pt x="24" y="19"/>
                    </a:cubicBezTo>
                    <a:cubicBezTo>
                      <a:pt x="26" y="19"/>
                      <a:pt x="34" y="16"/>
                      <a:pt x="34" y="15"/>
                    </a:cubicBezTo>
                    <a:cubicBezTo>
                      <a:pt x="34" y="14"/>
                      <a:pt x="34" y="13"/>
                      <a:pt x="34" y="11"/>
                    </a:cubicBezTo>
                    <a:cubicBezTo>
                      <a:pt x="0" y="10"/>
                      <a:pt x="22" y="8"/>
                      <a:pt x="22" y="3"/>
                    </a:cubicBezTo>
                    <a:cubicBezTo>
                      <a:pt x="14" y="3"/>
                      <a:pt x="9" y="0"/>
                      <a:pt x="8" y="1"/>
                    </a:cubicBezTo>
                    <a:cubicBezTo>
                      <a:pt x="8" y="2"/>
                      <a:pt x="9" y="2"/>
                      <a:pt x="10" y="3"/>
                    </a:cubicBezTo>
                    <a:cubicBezTo>
                      <a:pt x="10" y="4"/>
                      <a:pt x="10" y="4"/>
                      <a:pt x="10" y="4"/>
                    </a:cubicBezTo>
                    <a:cubicBezTo>
                      <a:pt x="10" y="4"/>
                      <a:pt x="9" y="5"/>
                      <a:pt x="8" y="5"/>
                    </a:cubicBezTo>
                    <a:cubicBezTo>
                      <a:pt x="7" y="6"/>
                      <a:pt x="10" y="6"/>
                      <a:pt x="10"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6" name="Freeform 382"/>
              <p:cNvSpPr>
                <a:spLocks/>
              </p:cNvSpPr>
              <p:nvPr/>
            </p:nvSpPr>
            <p:spPr bwMode="auto">
              <a:xfrm>
                <a:off x="3093" y="1414"/>
                <a:ext cx="31" cy="26"/>
              </a:xfrm>
              <a:custGeom>
                <a:avLst/>
                <a:gdLst>
                  <a:gd name="T0" fmla="*/ 11 w 13"/>
                  <a:gd name="T1" fmla="*/ 2 h 11"/>
                  <a:gd name="T2" fmla="*/ 13 w 13"/>
                  <a:gd name="T3" fmla="*/ 0 h 11"/>
                  <a:gd name="T4" fmla="*/ 0 w 13"/>
                  <a:gd name="T5" fmla="*/ 6 h 11"/>
                  <a:gd name="T6" fmla="*/ 2 w 13"/>
                  <a:gd name="T7" fmla="*/ 11 h 11"/>
                  <a:gd name="T8" fmla="*/ 11 w 13"/>
                  <a:gd name="T9" fmla="*/ 2 h 11"/>
                </a:gdLst>
                <a:ahLst/>
                <a:cxnLst>
                  <a:cxn ang="0">
                    <a:pos x="T0" y="T1"/>
                  </a:cxn>
                  <a:cxn ang="0">
                    <a:pos x="T2" y="T3"/>
                  </a:cxn>
                  <a:cxn ang="0">
                    <a:pos x="T4" y="T5"/>
                  </a:cxn>
                  <a:cxn ang="0">
                    <a:pos x="T6" y="T7"/>
                  </a:cxn>
                  <a:cxn ang="0">
                    <a:pos x="T8" y="T9"/>
                  </a:cxn>
                </a:cxnLst>
                <a:rect l="0" t="0" r="r" b="b"/>
                <a:pathLst>
                  <a:path w="13" h="11">
                    <a:moveTo>
                      <a:pt x="11" y="2"/>
                    </a:moveTo>
                    <a:cubicBezTo>
                      <a:pt x="12" y="2"/>
                      <a:pt x="13" y="1"/>
                      <a:pt x="13" y="0"/>
                    </a:cubicBezTo>
                    <a:cubicBezTo>
                      <a:pt x="9" y="1"/>
                      <a:pt x="2" y="5"/>
                      <a:pt x="0" y="6"/>
                    </a:cubicBezTo>
                    <a:cubicBezTo>
                      <a:pt x="2" y="11"/>
                      <a:pt x="2" y="11"/>
                      <a:pt x="2" y="11"/>
                    </a:cubicBezTo>
                    <a:cubicBezTo>
                      <a:pt x="8" y="9"/>
                      <a:pt x="11" y="7"/>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7" name="Freeform 383"/>
              <p:cNvSpPr>
                <a:spLocks/>
              </p:cNvSpPr>
              <p:nvPr/>
            </p:nvSpPr>
            <p:spPr bwMode="auto">
              <a:xfrm>
                <a:off x="3292" y="2354"/>
                <a:ext cx="129" cy="271"/>
              </a:xfrm>
              <a:custGeom>
                <a:avLst/>
                <a:gdLst>
                  <a:gd name="T0" fmla="*/ 46 w 55"/>
                  <a:gd name="T1" fmla="*/ 0 h 115"/>
                  <a:gd name="T2" fmla="*/ 31 w 55"/>
                  <a:gd name="T3" fmla="*/ 25 h 115"/>
                  <a:gd name="T4" fmla="*/ 28 w 55"/>
                  <a:gd name="T5" fmla="*/ 25 h 115"/>
                  <a:gd name="T6" fmla="*/ 28 w 55"/>
                  <a:gd name="T7" fmla="*/ 29 h 115"/>
                  <a:gd name="T8" fmla="*/ 20 w 55"/>
                  <a:gd name="T9" fmla="*/ 34 h 115"/>
                  <a:gd name="T10" fmla="*/ 11 w 55"/>
                  <a:gd name="T11" fmla="*/ 36 h 115"/>
                  <a:gd name="T12" fmla="*/ 7 w 55"/>
                  <a:gd name="T13" fmla="*/ 51 h 115"/>
                  <a:gd name="T14" fmla="*/ 11 w 55"/>
                  <a:gd name="T15" fmla="*/ 65 h 115"/>
                  <a:gd name="T16" fmla="*/ 0 w 55"/>
                  <a:gd name="T17" fmla="*/ 82 h 115"/>
                  <a:gd name="T18" fmla="*/ 0 w 55"/>
                  <a:gd name="T19" fmla="*/ 91 h 115"/>
                  <a:gd name="T20" fmla="*/ 3 w 55"/>
                  <a:gd name="T21" fmla="*/ 94 h 115"/>
                  <a:gd name="T22" fmla="*/ 0 w 55"/>
                  <a:gd name="T23" fmla="*/ 98 h 115"/>
                  <a:gd name="T24" fmla="*/ 8 w 55"/>
                  <a:gd name="T25" fmla="*/ 113 h 115"/>
                  <a:gd name="T26" fmla="*/ 11 w 55"/>
                  <a:gd name="T27" fmla="*/ 115 h 115"/>
                  <a:gd name="T28" fmla="*/ 28 w 55"/>
                  <a:gd name="T29" fmla="*/ 91 h 115"/>
                  <a:gd name="T30" fmla="*/ 39 w 55"/>
                  <a:gd name="T31" fmla="*/ 68 h 115"/>
                  <a:gd name="T32" fmla="*/ 46 w 55"/>
                  <a:gd name="T33" fmla="*/ 44 h 115"/>
                  <a:gd name="T34" fmla="*/ 49 w 55"/>
                  <a:gd name="T35" fmla="*/ 39 h 115"/>
                  <a:gd name="T36" fmla="*/ 55 w 55"/>
                  <a:gd name="T37" fmla="*/ 26 h 115"/>
                  <a:gd name="T38" fmla="*/ 55 w 55"/>
                  <a:gd name="T39" fmla="*/ 11 h 115"/>
                  <a:gd name="T40" fmla="*/ 46 w 55"/>
                  <a:gd name="T4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 h="115">
                    <a:moveTo>
                      <a:pt x="46" y="0"/>
                    </a:moveTo>
                    <a:cubicBezTo>
                      <a:pt x="43" y="6"/>
                      <a:pt x="39" y="25"/>
                      <a:pt x="31" y="25"/>
                    </a:cubicBezTo>
                    <a:cubicBezTo>
                      <a:pt x="30" y="25"/>
                      <a:pt x="29" y="25"/>
                      <a:pt x="28" y="25"/>
                    </a:cubicBezTo>
                    <a:cubicBezTo>
                      <a:pt x="28" y="26"/>
                      <a:pt x="28" y="28"/>
                      <a:pt x="28" y="29"/>
                    </a:cubicBezTo>
                    <a:cubicBezTo>
                      <a:pt x="25" y="30"/>
                      <a:pt x="23" y="34"/>
                      <a:pt x="20" y="34"/>
                    </a:cubicBezTo>
                    <a:cubicBezTo>
                      <a:pt x="16" y="34"/>
                      <a:pt x="15" y="36"/>
                      <a:pt x="11" y="36"/>
                    </a:cubicBezTo>
                    <a:cubicBezTo>
                      <a:pt x="7" y="51"/>
                      <a:pt x="7" y="51"/>
                      <a:pt x="7" y="51"/>
                    </a:cubicBezTo>
                    <a:cubicBezTo>
                      <a:pt x="7" y="56"/>
                      <a:pt x="11" y="58"/>
                      <a:pt x="11" y="65"/>
                    </a:cubicBezTo>
                    <a:cubicBezTo>
                      <a:pt x="11" y="69"/>
                      <a:pt x="7" y="82"/>
                      <a:pt x="0" y="82"/>
                    </a:cubicBezTo>
                    <a:cubicBezTo>
                      <a:pt x="3" y="87"/>
                      <a:pt x="0" y="86"/>
                      <a:pt x="0" y="91"/>
                    </a:cubicBezTo>
                    <a:cubicBezTo>
                      <a:pt x="0" y="92"/>
                      <a:pt x="2" y="94"/>
                      <a:pt x="3" y="94"/>
                    </a:cubicBezTo>
                    <a:cubicBezTo>
                      <a:pt x="2" y="96"/>
                      <a:pt x="0" y="95"/>
                      <a:pt x="0" y="98"/>
                    </a:cubicBezTo>
                    <a:cubicBezTo>
                      <a:pt x="0" y="105"/>
                      <a:pt x="1" y="113"/>
                      <a:pt x="8" y="113"/>
                    </a:cubicBezTo>
                    <a:cubicBezTo>
                      <a:pt x="8" y="114"/>
                      <a:pt x="11" y="115"/>
                      <a:pt x="11" y="115"/>
                    </a:cubicBezTo>
                    <a:cubicBezTo>
                      <a:pt x="23" y="115"/>
                      <a:pt x="28" y="106"/>
                      <a:pt x="28" y="91"/>
                    </a:cubicBezTo>
                    <a:cubicBezTo>
                      <a:pt x="33" y="91"/>
                      <a:pt x="39" y="73"/>
                      <a:pt x="39" y="68"/>
                    </a:cubicBezTo>
                    <a:cubicBezTo>
                      <a:pt x="39" y="59"/>
                      <a:pt x="46" y="53"/>
                      <a:pt x="46" y="44"/>
                    </a:cubicBezTo>
                    <a:cubicBezTo>
                      <a:pt x="48" y="44"/>
                      <a:pt x="49" y="40"/>
                      <a:pt x="49" y="39"/>
                    </a:cubicBezTo>
                    <a:cubicBezTo>
                      <a:pt x="49" y="34"/>
                      <a:pt x="55" y="31"/>
                      <a:pt x="55" y="26"/>
                    </a:cubicBezTo>
                    <a:cubicBezTo>
                      <a:pt x="55" y="19"/>
                      <a:pt x="52" y="15"/>
                      <a:pt x="55" y="11"/>
                    </a:cubicBezTo>
                    <a:cubicBezTo>
                      <a:pt x="52" y="9"/>
                      <a:pt x="47" y="6"/>
                      <a:pt x="4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8" name="Freeform 384"/>
              <p:cNvSpPr>
                <a:spLocks noEditPoints="1"/>
              </p:cNvSpPr>
              <p:nvPr/>
            </p:nvSpPr>
            <p:spPr bwMode="auto">
              <a:xfrm>
                <a:off x="2311" y="636"/>
                <a:ext cx="2641" cy="2173"/>
              </a:xfrm>
              <a:custGeom>
                <a:avLst/>
                <a:gdLst>
                  <a:gd name="T0" fmla="*/ 822 w 1118"/>
                  <a:gd name="T1" fmla="*/ 594 h 920"/>
                  <a:gd name="T2" fmla="*/ 813 w 1118"/>
                  <a:gd name="T3" fmla="*/ 527 h 920"/>
                  <a:gd name="T4" fmla="*/ 877 w 1118"/>
                  <a:gd name="T5" fmla="*/ 520 h 920"/>
                  <a:gd name="T6" fmla="*/ 893 w 1118"/>
                  <a:gd name="T7" fmla="*/ 434 h 920"/>
                  <a:gd name="T8" fmla="*/ 920 w 1118"/>
                  <a:gd name="T9" fmla="*/ 351 h 920"/>
                  <a:gd name="T10" fmla="*/ 883 w 1118"/>
                  <a:gd name="T11" fmla="*/ 297 h 920"/>
                  <a:gd name="T12" fmla="*/ 935 w 1118"/>
                  <a:gd name="T13" fmla="*/ 307 h 920"/>
                  <a:gd name="T14" fmla="*/ 939 w 1118"/>
                  <a:gd name="T15" fmla="*/ 292 h 920"/>
                  <a:gd name="T16" fmla="*/ 977 w 1118"/>
                  <a:gd name="T17" fmla="*/ 219 h 920"/>
                  <a:gd name="T18" fmla="*/ 953 w 1118"/>
                  <a:gd name="T19" fmla="*/ 133 h 920"/>
                  <a:gd name="T20" fmla="*/ 1020 w 1118"/>
                  <a:gd name="T21" fmla="*/ 121 h 920"/>
                  <a:gd name="T22" fmla="*/ 1057 w 1118"/>
                  <a:gd name="T23" fmla="*/ 173 h 920"/>
                  <a:gd name="T24" fmla="*/ 1076 w 1118"/>
                  <a:gd name="T25" fmla="*/ 112 h 920"/>
                  <a:gd name="T26" fmla="*/ 1111 w 1118"/>
                  <a:gd name="T27" fmla="*/ 89 h 920"/>
                  <a:gd name="T28" fmla="*/ 933 w 1118"/>
                  <a:gd name="T29" fmla="*/ 59 h 920"/>
                  <a:gd name="T30" fmla="*/ 832 w 1118"/>
                  <a:gd name="T31" fmla="*/ 44 h 920"/>
                  <a:gd name="T32" fmla="*/ 770 w 1118"/>
                  <a:gd name="T33" fmla="*/ 50 h 920"/>
                  <a:gd name="T34" fmla="*/ 663 w 1118"/>
                  <a:gd name="T35" fmla="*/ 31 h 920"/>
                  <a:gd name="T36" fmla="*/ 594 w 1118"/>
                  <a:gd name="T37" fmla="*/ 2 h 920"/>
                  <a:gd name="T38" fmla="*/ 503 w 1118"/>
                  <a:gd name="T39" fmla="*/ 36 h 920"/>
                  <a:gd name="T40" fmla="*/ 497 w 1118"/>
                  <a:gd name="T41" fmla="*/ 66 h 920"/>
                  <a:gd name="T42" fmla="*/ 453 w 1118"/>
                  <a:gd name="T43" fmla="*/ 42 h 920"/>
                  <a:gd name="T44" fmla="*/ 378 w 1118"/>
                  <a:gd name="T45" fmla="*/ 69 h 920"/>
                  <a:gd name="T46" fmla="*/ 339 w 1118"/>
                  <a:gd name="T47" fmla="*/ 82 h 920"/>
                  <a:gd name="T48" fmla="*/ 327 w 1118"/>
                  <a:gd name="T49" fmla="*/ 73 h 920"/>
                  <a:gd name="T50" fmla="*/ 203 w 1118"/>
                  <a:gd name="T51" fmla="*/ 64 h 920"/>
                  <a:gd name="T52" fmla="*/ 146 w 1118"/>
                  <a:gd name="T53" fmla="*/ 116 h 920"/>
                  <a:gd name="T54" fmla="*/ 222 w 1118"/>
                  <a:gd name="T55" fmla="*/ 134 h 920"/>
                  <a:gd name="T56" fmla="*/ 243 w 1118"/>
                  <a:gd name="T57" fmla="*/ 130 h 920"/>
                  <a:gd name="T58" fmla="*/ 239 w 1118"/>
                  <a:gd name="T59" fmla="*/ 169 h 920"/>
                  <a:gd name="T60" fmla="*/ 178 w 1118"/>
                  <a:gd name="T61" fmla="*/ 154 h 920"/>
                  <a:gd name="T62" fmla="*/ 110 w 1118"/>
                  <a:gd name="T63" fmla="*/ 214 h 920"/>
                  <a:gd name="T64" fmla="*/ 58 w 1118"/>
                  <a:gd name="T65" fmla="*/ 302 h 920"/>
                  <a:gd name="T66" fmla="*/ 168 w 1118"/>
                  <a:gd name="T67" fmla="*/ 262 h 920"/>
                  <a:gd name="T68" fmla="*/ 230 w 1118"/>
                  <a:gd name="T69" fmla="*/ 323 h 920"/>
                  <a:gd name="T70" fmla="*/ 195 w 1118"/>
                  <a:gd name="T71" fmla="*/ 254 h 920"/>
                  <a:gd name="T72" fmla="*/ 258 w 1118"/>
                  <a:gd name="T73" fmla="*/ 321 h 920"/>
                  <a:gd name="T74" fmla="*/ 288 w 1118"/>
                  <a:gd name="T75" fmla="*/ 288 h 920"/>
                  <a:gd name="T76" fmla="*/ 310 w 1118"/>
                  <a:gd name="T77" fmla="*/ 239 h 920"/>
                  <a:gd name="T78" fmla="*/ 352 w 1118"/>
                  <a:gd name="T79" fmla="*/ 237 h 920"/>
                  <a:gd name="T80" fmla="*/ 359 w 1118"/>
                  <a:gd name="T81" fmla="*/ 283 h 920"/>
                  <a:gd name="T82" fmla="*/ 285 w 1118"/>
                  <a:gd name="T83" fmla="*/ 296 h 920"/>
                  <a:gd name="T84" fmla="*/ 349 w 1118"/>
                  <a:gd name="T85" fmla="*/ 321 h 920"/>
                  <a:gd name="T86" fmla="*/ 306 w 1118"/>
                  <a:gd name="T87" fmla="*/ 370 h 920"/>
                  <a:gd name="T88" fmla="*/ 197 w 1118"/>
                  <a:gd name="T89" fmla="*/ 353 h 920"/>
                  <a:gd name="T90" fmla="*/ 119 w 1118"/>
                  <a:gd name="T91" fmla="*/ 328 h 920"/>
                  <a:gd name="T92" fmla="*/ 31 w 1118"/>
                  <a:gd name="T93" fmla="*/ 399 h 920"/>
                  <a:gd name="T94" fmla="*/ 4 w 1118"/>
                  <a:gd name="T95" fmla="*/ 517 h 920"/>
                  <a:gd name="T96" fmla="*/ 154 w 1118"/>
                  <a:gd name="T97" fmla="*/ 578 h 920"/>
                  <a:gd name="T98" fmla="*/ 181 w 1118"/>
                  <a:gd name="T99" fmla="*/ 636 h 920"/>
                  <a:gd name="T100" fmla="*/ 200 w 1118"/>
                  <a:gd name="T101" fmla="*/ 778 h 920"/>
                  <a:gd name="T102" fmla="*/ 249 w 1118"/>
                  <a:gd name="T103" fmla="*/ 920 h 920"/>
                  <a:gd name="T104" fmla="*/ 351 w 1118"/>
                  <a:gd name="T105" fmla="*/ 839 h 920"/>
                  <a:gd name="T106" fmla="*/ 390 w 1118"/>
                  <a:gd name="T107" fmla="*/ 675 h 920"/>
                  <a:gd name="T108" fmla="*/ 429 w 1118"/>
                  <a:gd name="T109" fmla="*/ 538 h 920"/>
                  <a:gd name="T110" fmla="*/ 374 w 1118"/>
                  <a:gd name="T111" fmla="*/ 452 h 920"/>
                  <a:gd name="T112" fmla="*/ 356 w 1118"/>
                  <a:gd name="T113" fmla="*/ 397 h 920"/>
                  <a:gd name="T114" fmla="*/ 483 w 1118"/>
                  <a:gd name="T115" fmla="*/ 492 h 920"/>
                  <a:gd name="T116" fmla="*/ 463 w 1118"/>
                  <a:gd name="T117" fmla="*/ 408 h 920"/>
                  <a:gd name="T118" fmla="*/ 516 w 1118"/>
                  <a:gd name="T119" fmla="*/ 416 h 920"/>
                  <a:gd name="T120" fmla="*/ 633 w 1118"/>
                  <a:gd name="T121" fmla="*/ 506 h 920"/>
                  <a:gd name="T122" fmla="*/ 673 w 1118"/>
                  <a:gd name="T123" fmla="*/ 496 h 920"/>
                  <a:gd name="T124" fmla="*/ 765 w 1118"/>
                  <a:gd name="T125" fmla="*/ 46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920">
                    <a:moveTo>
                      <a:pt x="786" y="482"/>
                    </a:moveTo>
                    <a:cubicBezTo>
                      <a:pt x="790" y="492"/>
                      <a:pt x="794" y="497"/>
                      <a:pt x="797" y="509"/>
                    </a:cubicBezTo>
                    <a:cubicBezTo>
                      <a:pt x="798" y="511"/>
                      <a:pt x="800" y="520"/>
                      <a:pt x="798" y="521"/>
                    </a:cubicBezTo>
                    <a:cubicBezTo>
                      <a:pt x="798" y="525"/>
                      <a:pt x="798" y="525"/>
                      <a:pt x="798" y="530"/>
                    </a:cubicBezTo>
                    <a:cubicBezTo>
                      <a:pt x="800" y="530"/>
                      <a:pt x="802" y="549"/>
                      <a:pt x="802" y="551"/>
                    </a:cubicBezTo>
                    <a:cubicBezTo>
                      <a:pt x="802" y="553"/>
                      <a:pt x="802" y="555"/>
                      <a:pt x="802" y="559"/>
                    </a:cubicBezTo>
                    <a:cubicBezTo>
                      <a:pt x="803" y="560"/>
                      <a:pt x="804" y="559"/>
                      <a:pt x="806" y="559"/>
                    </a:cubicBezTo>
                    <a:cubicBezTo>
                      <a:pt x="811" y="565"/>
                      <a:pt x="816" y="567"/>
                      <a:pt x="818" y="574"/>
                    </a:cubicBezTo>
                    <a:cubicBezTo>
                      <a:pt x="818" y="574"/>
                      <a:pt x="818" y="574"/>
                      <a:pt x="818" y="574"/>
                    </a:cubicBezTo>
                    <a:cubicBezTo>
                      <a:pt x="818" y="576"/>
                      <a:pt x="817" y="585"/>
                      <a:pt x="817" y="586"/>
                    </a:cubicBezTo>
                    <a:cubicBezTo>
                      <a:pt x="817" y="589"/>
                      <a:pt x="820" y="590"/>
                      <a:pt x="822" y="594"/>
                    </a:cubicBezTo>
                    <a:cubicBezTo>
                      <a:pt x="826" y="600"/>
                      <a:pt x="830" y="605"/>
                      <a:pt x="838" y="610"/>
                    </a:cubicBezTo>
                    <a:cubicBezTo>
                      <a:pt x="840" y="612"/>
                      <a:pt x="843" y="612"/>
                      <a:pt x="845" y="612"/>
                    </a:cubicBezTo>
                    <a:cubicBezTo>
                      <a:pt x="845" y="606"/>
                      <a:pt x="845" y="606"/>
                      <a:pt x="845" y="606"/>
                    </a:cubicBezTo>
                    <a:cubicBezTo>
                      <a:pt x="843" y="603"/>
                      <a:pt x="840" y="601"/>
                      <a:pt x="840" y="595"/>
                    </a:cubicBezTo>
                    <a:cubicBezTo>
                      <a:pt x="840" y="580"/>
                      <a:pt x="840" y="580"/>
                      <a:pt x="840" y="580"/>
                    </a:cubicBezTo>
                    <a:cubicBezTo>
                      <a:pt x="837" y="579"/>
                      <a:pt x="836" y="576"/>
                      <a:pt x="834" y="573"/>
                    </a:cubicBezTo>
                    <a:cubicBezTo>
                      <a:pt x="833" y="574"/>
                      <a:pt x="832" y="574"/>
                      <a:pt x="831" y="575"/>
                    </a:cubicBezTo>
                    <a:cubicBezTo>
                      <a:pt x="825" y="571"/>
                      <a:pt x="817" y="563"/>
                      <a:pt x="815" y="557"/>
                    </a:cubicBezTo>
                    <a:cubicBezTo>
                      <a:pt x="815" y="557"/>
                      <a:pt x="814" y="551"/>
                      <a:pt x="814" y="549"/>
                    </a:cubicBezTo>
                    <a:cubicBezTo>
                      <a:pt x="810" y="549"/>
                      <a:pt x="808" y="546"/>
                      <a:pt x="808" y="542"/>
                    </a:cubicBezTo>
                    <a:cubicBezTo>
                      <a:pt x="808" y="534"/>
                      <a:pt x="813" y="532"/>
                      <a:pt x="813" y="527"/>
                    </a:cubicBezTo>
                    <a:cubicBezTo>
                      <a:pt x="813" y="525"/>
                      <a:pt x="811" y="513"/>
                      <a:pt x="811" y="513"/>
                    </a:cubicBezTo>
                    <a:cubicBezTo>
                      <a:pt x="817" y="513"/>
                      <a:pt x="817" y="513"/>
                      <a:pt x="817" y="513"/>
                    </a:cubicBezTo>
                    <a:cubicBezTo>
                      <a:pt x="817" y="522"/>
                      <a:pt x="829" y="520"/>
                      <a:pt x="830" y="526"/>
                    </a:cubicBezTo>
                    <a:cubicBezTo>
                      <a:pt x="831" y="530"/>
                      <a:pt x="833" y="533"/>
                      <a:pt x="836" y="534"/>
                    </a:cubicBezTo>
                    <a:cubicBezTo>
                      <a:pt x="837" y="537"/>
                      <a:pt x="842" y="538"/>
                      <a:pt x="847" y="539"/>
                    </a:cubicBezTo>
                    <a:cubicBezTo>
                      <a:pt x="847" y="543"/>
                      <a:pt x="847" y="545"/>
                      <a:pt x="847" y="549"/>
                    </a:cubicBezTo>
                    <a:cubicBezTo>
                      <a:pt x="847" y="549"/>
                      <a:pt x="847" y="552"/>
                      <a:pt x="848" y="552"/>
                    </a:cubicBezTo>
                    <a:cubicBezTo>
                      <a:pt x="851" y="552"/>
                      <a:pt x="857" y="543"/>
                      <a:pt x="858" y="540"/>
                    </a:cubicBezTo>
                    <a:cubicBezTo>
                      <a:pt x="859" y="539"/>
                      <a:pt x="861" y="539"/>
                      <a:pt x="863" y="540"/>
                    </a:cubicBezTo>
                    <a:cubicBezTo>
                      <a:pt x="865" y="537"/>
                      <a:pt x="870" y="531"/>
                      <a:pt x="877" y="529"/>
                    </a:cubicBezTo>
                    <a:cubicBezTo>
                      <a:pt x="875" y="526"/>
                      <a:pt x="877" y="526"/>
                      <a:pt x="877" y="520"/>
                    </a:cubicBezTo>
                    <a:cubicBezTo>
                      <a:pt x="877" y="513"/>
                      <a:pt x="874" y="508"/>
                      <a:pt x="872" y="500"/>
                    </a:cubicBezTo>
                    <a:cubicBezTo>
                      <a:pt x="858" y="484"/>
                      <a:pt x="858" y="484"/>
                      <a:pt x="858" y="484"/>
                    </a:cubicBezTo>
                    <a:cubicBezTo>
                      <a:pt x="857" y="483"/>
                      <a:pt x="855" y="483"/>
                      <a:pt x="854" y="481"/>
                    </a:cubicBezTo>
                    <a:cubicBezTo>
                      <a:pt x="854" y="480"/>
                      <a:pt x="851" y="475"/>
                      <a:pt x="851" y="474"/>
                    </a:cubicBezTo>
                    <a:cubicBezTo>
                      <a:pt x="847" y="474"/>
                      <a:pt x="842" y="461"/>
                      <a:pt x="843" y="459"/>
                    </a:cubicBezTo>
                    <a:cubicBezTo>
                      <a:pt x="848" y="451"/>
                      <a:pt x="854" y="446"/>
                      <a:pt x="855" y="446"/>
                    </a:cubicBezTo>
                    <a:cubicBezTo>
                      <a:pt x="853" y="444"/>
                      <a:pt x="867" y="450"/>
                      <a:pt x="867" y="451"/>
                    </a:cubicBezTo>
                    <a:cubicBezTo>
                      <a:pt x="867" y="453"/>
                      <a:pt x="870" y="453"/>
                      <a:pt x="871" y="456"/>
                    </a:cubicBezTo>
                    <a:cubicBezTo>
                      <a:pt x="871" y="456"/>
                      <a:pt x="871" y="453"/>
                      <a:pt x="871" y="451"/>
                    </a:cubicBezTo>
                    <a:cubicBezTo>
                      <a:pt x="872" y="451"/>
                      <a:pt x="876" y="446"/>
                      <a:pt x="879" y="446"/>
                    </a:cubicBezTo>
                    <a:cubicBezTo>
                      <a:pt x="886" y="446"/>
                      <a:pt x="887" y="438"/>
                      <a:pt x="893" y="434"/>
                    </a:cubicBezTo>
                    <a:cubicBezTo>
                      <a:pt x="893" y="436"/>
                      <a:pt x="895" y="436"/>
                      <a:pt x="895" y="440"/>
                    </a:cubicBezTo>
                    <a:cubicBezTo>
                      <a:pt x="896" y="437"/>
                      <a:pt x="899" y="438"/>
                      <a:pt x="900" y="440"/>
                    </a:cubicBezTo>
                    <a:cubicBezTo>
                      <a:pt x="900" y="431"/>
                      <a:pt x="905" y="435"/>
                      <a:pt x="911" y="434"/>
                    </a:cubicBezTo>
                    <a:cubicBezTo>
                      <a:pt x="916" y="432"/>
                      <a:pt x="917" y="421"/>
                      <a:pt x="924" y="419"/>
                    </a:cubicBezTo>
                    <a:cubicBezTo>
                      <a:pt x="924" y="416"/>
                      <a:pt x="927" y="414"/>
                      <a:pt x="929" y="411"/>
                    </a:cubicBezTo>
                    <a:cubicBezTo>
                      <a:pt x="927" y="410"/>
                      <a:pt x="928" y="406"/>
                      <a:pt x="925" y="405"/>
                    </a:cubicBezTo>
                    <a:cubicBezTo>
                      <a:pt x="930" y="400"/>
                      <a:pt x="937" y="373"/>
                      <a:pt x="937" y="373"/>
                    </a:cubicBezTo>
                    <a:cubicBezTo>
                      <a:pt x="932" y="376"/>
                      <a:pt x="928" y="373"/>
                      <a:pt x="923" y="372"/>
                    </a:cubicBezTo>
                    <a:cubicBezTo>
                      <a:pt x="927" y="370"/>
                      <a:pt x="927" y="368"/>
                      <a:pt x="929" y="364"/>
                    </a:cubicBezTo>
                    <a:cubicBezTo>
                      <a:pt x="923" y="361"/>
                      <a:pt x="924" y="360"/>
                      <a:pt x="929" y="361"/>
                    </a:cubicBezTo>
                    <a:cubicBezTo>
                      <a:pt x="929" y="356"/>
                      <a:pt x="920" y="357"/>
                      <a:pt x="920" y="351"/>
                    </a:cubicBezTo>
                    <a:cubicBezTo>
                      <a:pt x="920" y="350"/>
                      <a:pt x="918" y="348"/>
                      <a:pt x="918" y="347"/>
                    </a:cubicBezTo>
                    <a:cubicBezTo>
                      <a:pt x="917" y="347"/>
                      <a:pt x="901" y="332"/>
                      <a:pt x="901" y="331"/>
                    </a:cubicBezTo>
                    <a:cubicBezTo>
                      <a:pt x="901" y="328"/>
                      <a:pt x="904" y="329"/>
                      <a:pt x="904" y="326"/>
                    </a:cubicBezTo>
                    <a:cubicBezTo>
                      <a:pt x="904" y="326"/>
                      <a:pt x="907" y="324"/>
                      <a:pt x="907" y="324"/>
                    </a:cubicBezTo>
                    <a:cubicBezTo>
                      <a:pt x="907" y="319"/>
                      <a:pt x="912" y="317"/>
                      <a:pt x="915" y="314"/>
                    </a:cubicBezTo>
                    <a:cubicBezTo>
                      <a:pt x="912" y="313"/>
                      <a:pt x="906" y="311"/>
                      <a:pt x="904" y="308"/>
                    </a:cubicBezTo>
                    <a:cubicBezTo>
                      <a:pt x="899" y="308"/>
                      <a:pt x="899" y="308"/>
                      <a:pt x="899" y="308"/>
                    </a:cubicBezTo>
                    <a:cubicBezTo>
                      <a:pt x="899" y="310"/>
                      <a:pt x="894" y="314"/>
                      <a:pt x="894" y="314"/>
                    </a:cubicBezTo>
                    <a:cubicBezTo>
                      <a:pt x="892" y="313"/>
                      <a:pt x="892" y="310"/>
                      <a:pt x="891" y="308"/>
                    </a:cubicBezTo>
                    <a:cubicBezTo>
                      <a:pt x="889" y="306"/>
                      <a:pt x="877" y="306"/>
                      <a:pt x="877" y="301"/>
                    </a:cubicBezTo>
                    <a:cubicBezTo>
                      <a:pt x="877" y="298"/>
                      <a:pt x="881" y="297"/>
                      <a:pt x="883" y="297"/>
                    </a:cubicBezTo>
                    <a:cubicBezTo>
                      <a:pt x="884" y="297"/>
                      <a:pt x="892" y="290"/>
                      <a:pt x="892" y="286"/>
                    </a:cubicBezTo>
                    <a:cubicBezTo>
                      <a:pt x="893" y="287"/>
                      <a:pt x="894" y="282"/>
                      <a:pt x="895" y="282"/>
                    </a:cubicBezTo>
                    <a:cubicBezTo>
                      <a:pt x="898" y="282"/>
                      <a:pt x="899" y="284"/>
                      <a:pt x="901" y="287"/>
                    </a:cubicBezTo>
                    <a:cubicBezTo>
                      <a:pt x="901" y="288"/>
                      <a:pt x="900" y="289"/>
                      <a:pt x="898" y="289"/>
                    </a:cubicBezTo>
                    <a:cubicBezTo>
                      <a:pt x="899" y="292"/>
                      <a:pt x="900" y="294"/>
                      <a:pt x="903" y="294"/>
                    </a:cubicBezTo>
                    <a:cubicBezTo>
                      <a:pt x="903" y="297"/>
                      <a:pt x="903" y="297"/>
                      <a:pt x="903" y="297"/>
                    </a:cubicBezTo>
                    <a:cubicBezTo>
                      <a:pt x="902" y="298"/>
                      <a:pt x="904" y="299"/>
                      <a:pt x="904" y="300"/>
                    </a:cubicBezTo>
                    <a:cubicBezTo>
                      <a:pt x="915" y="289"/>
                      <a:pt x="916" y="289"/>
                      <a:pt x="920" y="290"/>
                    </a:cubicBezTo>
                    <a:cubicBezTo>
                      <a:pt x="922" y="284"/>
                      <a:pt x="926" y="296"/>
                      <a:pt x="929" y="300"/>
                    </a:cubicBezTo>
                    <a:cubicBezTo>
                      <a:pt x="929" y="301"/>
                      <a:pt x="926" y="301"/>
                      <a:pt x="926" y="303"/>
                    </a:cubicBezTo>
                    <a:cubicBezTo>
                      <a:pt x="926" y="306"/>
                      <a:pt x="933" y="307"/>
                      <a:pt x="935" y="307"/>
                    </a:cubicBezTo>
                    <a:cubicBezTo>
                      <a:pt x="937" y="307"/>
                      <a:pt x="937" y="310"/>
                      <a:pt x="941" y="310"/>
                    </a:cubicBezTo>
                    <a:cubicBezTo>
                      <a:pt x="941" y="311"/>
                      <a:pt x="943" y="312"/>
                      <a:pt x="943" y="312"/>
                    </a:cubicBezTo>
                    <a:cubicBezTo>
                      <a:pt x="943" y="314"/>
                      <a:pt x="941" y="316"/>
                      <a:pt x="941" y="318"/>
                    </a:cubicBezTo>
                    <a:cubicBezTo>
                      <a:pt x="941" y="322"/>
                      <a:pt x="947" y="321"/>
                      <a:pt x="949" y="325"/>
                    </a:cubicBezTo>
                    <a:cubicBezTo>
                      <a:pt x="951" y="329"/>
                      <a:pt x="948" y="339"/>
                      <a:pt x="954" y="339"/>
                    </a:cubicBezTo>
                    <a:cubicBezTo>
                      <a:pt x="954" y="332"/>
                      <a:pt x="965" y="340"/>
                      <a:pt x="965" y="329"/>
                    </a:cubicBezTo>
                    <a:cubicBezTo>
                      <a:pt x="965" y="324"/>
                      <a:pt x="963" y="319"/>
                      <a:pt x="962" y="314"/>
                    </a:cubicBezTo>
                    <a:cubicBezTo>
                      <a:pt x="958" y="314"/>
                      <a:pt x="954" y="309"/>
                      <a:pt x="951" y="305"/>
                    </a:cubicBezTo>
                    <a:cubicBezTo>
                      <a:pt x="951" y="305"/>
                      <a:pt x="951" y="305"/>
                      <a:pt x="952" y="305"/>
                    </a:cubicBezTo>
                    <a:cubicBezTo>
                      <a:pt x="949" y="301"/>
                      <a:pt x="947" y="297"/>
                      <a:pt x="944" y="296"/>
                    </a:cubicBezTo>
                    <a:cubicBezTo>
                      <a:pt x="942" y="296"/>
                      <a:pt x="939" y="294"/>
                      <a:pt x="939" y="292"/>
                    </a:cubicBezTo>
                    <a:cubicBezTo>
                      <a:pt x="939" y="291"/>
                      <a:pt x="942" y="289"/>
                      <a:pt x="944" y="289"/>
                    </a:cubicBezTo>
                    <a:cubicBezTo>
                      <a:pt x="945" y="288"/>
                      <a:pt x="947" y="288"/>
                      <a:pt x="947" y="284"/>
                    </a:cubicBezTo>
                    <a:cubicBezTo>
                      <a:pt x="947" y="281"/>
                      <a:pt x="944" y="279"/>
                      <a:pt x="944" y="277"/>
                    </a:cubicBezTo>
                    <a:cubicBezTo>
                      <a:pt x="944" y="275"/>
                      <a:pt x="945" y="274"/>
                      <a:pt x="946" y="272"/>
                    </a:cubicBezTo>
                    <a:cubicBezTo>
                      <a:pt x="948" y="274"/>
                      <a:pt x="949" y="274"/>
                      <a:pt x="952" y="274"/>
                    </a:cubicBezTo>
                    <a:cubicBezTo>
                      <a:pt x="952" y="273"/>
                      <a:pt x="949" y="267"/>
                      <a:pt x="949" y="267"/>
                    </a:cubicBezTo>
                    <a:cubicBezTo>
                      <a:pt x="949" y="267"/>
                      <a:pt x="961" y="267"/>
                      <a:pt x="961" y="267"/>
                    </a:cubicBezTo>
                    <a:cubicBezTo>
                      <a:pt x="970" y="267"/>
                      <a:pt x="974" y="244"/>
                      <a:pt x="974" y="238"/>
                    </a:cubicBezTo>
                    <a:cubicBezTo>
                      <a:pt x="974" y="235"/>
                      <a:pt x="974" y="232"/>
                      <a:pt x="974" y="228"/>
                    </a:cubicBezTo>
                    <a:cubicBezTo>
                      <a:pt x="974" y="225"/>
                      <a:pt x="974" y="223"/>
                      <a:pt x="977" y="223"/>
                    </a:cubicBezTo>
                    <a:cubicBezTo>
                      <a:pt x="977" y="219"/>
                      <a:pt x="977" y="219"/>
                      <a:pt x="977" y="219"/>
                    </a:cubicBezTo>
                    <a:cubicBezTo>
                      <a:pt x="974" y="218"/>
                      <a:pt x="970" y="214"/>
                      <a:pt x="971" y="210"/>
                    </a:cubicBezTo>
                    <a:cubicBezTo>
                      <a:pt x="964" y="205"/>
                      <a:pt x="961" y="195"/>
                      <a:pt x="957" y="185"/>
                    </a:cubicBezTo>
                    <a:cubicBezTo>
                      <a:pt x="953" y="177"/>
                      <a:pt x="942" y="176"/>
                      <a:pt x="933" y="173"/>
                    </a:cubicBezTo>
                    <a:cubicBezTo>
                      <a:pt x="932" y="175"/>
                      <a:pt x="931" y="179"/>
                      <a:pt x="929" y="180"/>
                    </a:cubicBezTo>
                    <a:cubicBezTo>
                      <a:pt x="926" y="175"/>
                      <a:pt x="918" y="178"/>
                      <a:pt x="918" y="172"/>
                    </a:cubicBezTo>
                    <a:cubicBezTo>
                      <a:pt x="918" y="172"/>
                      <a:pt x="906" y="169"/>
                      <a:pt x="906" y="168"/>
                    </a:cubicBezTo>
                    <a:cubicBezTo>
                      <a:pt x="906" y="165"/>
                      <a:pt x="909" y="164"/>
                      <a:pt x="911" y="161"/>
                    </a:cubicBezTo>
                    <a:cubicBezTo>
                      <a:pt x="908" y="156"/>
                      <a:pt x="915" y="149"/>
                      <a:pt x="916" y="146"/>
                    </a:cubicBezTo>
                    <a:cubicBezTo>
                      <a:pt x="916" y="135"/>
                      <a:pt x="916" y="135"/>
                      <a:pt x="916" y="135"/>
                    </a:cubicBezTo>
                    <a:cubicBezTo>
                      <a:pt x="919" y="133"/>
                      <a:pt x="944" y="137"/>
                      <a:pt x="951" y="137"/>
                    </a:cubicBezTo>
                    <a:cubicBezTo>
                      <a:pt x="952" y="137"/>
                      <a:pt x="953" y="133"/>
                      <a:pt x="953" y="133"/>
                    </a:cubicBezTo>
                    <a:cubicBezTo>
                      <a:pt x="968" y="133"/>
                      <a:pt x="968" y="133"/>
                      <a:pt x="968" y="133"/>
                    </a:cubicBezTo>
                    <a:cubicBezTo>
                      <a:pt x="969" y="133"/>
                      <a:pt x="975" y="139"/>
                      <a:pt x="975" y="139"/>
                    </a:cubicBezTo>
                    <a:cubicBezTo>
                      <a:pt x="979" y="139"/>
                      <a:pt x="978" y="132"/>
                      <a:pt x="978" y="126"/>
                    </a:cubicBezTo>
                    <a:cubicBezTo>
                      <a:pt x="978" y="121"/>
                      <a:pt x="980" y="115"/>
                      <a:pt x="983" y="115"/>
                    </a:cubicBezTo>
                    <a:cubicBezTo>
                      <a:pt x="984" y="115"/>
                      <a:pt x="993" y="115"/>
                      <a:pt x="995" y="115"/>
                    </a:cubicBezTo>
                    <a:cubicBezTo>
                      <a:pt x="996" y="117"/>
                      <a:pt x="1002" y="124"/>
                      <a:pt x="1004" y="125"/>
                    </a:cubicBezTo>
                    <a:cubicBezTo>
                      <a:pt x="1005" y="121"/>
                      <a:pt x="1006" y="121"/>
                      <a:pt x="1006" y="116"/>
                    </a:cubicBezTo>
                    <a:cubicBezTo>
                      <a:pt x="1008" y="116"/>
                      <a:pt x="1010" y="116"/>
                      <a:pt x="1010" y="116"/>
                    </a:cubicBezTo>
                    <a:cubicBezTo>
                      <a:pt x="1010" y="114"/>
                      <a:pt x="1006" y="112"/>
                      <a:pt x="1006" y="109"/>
                    </a:cubicBezTo>
                    <a:cubicBezTo>
                      <a:pt x="1006" y="104"/>
                      <a:pt x="1014" y="110"/>
                      <a:pt x="1013" y="110"/>
                    </a:cubicBezTo>
                    <a:cubicBezTo>
                      <a:pt x="1014" y="115"/>
                      <a:pt x="1020" y="116"/>
                      <a:pt x="1020" y="121"/>
                    </a:cubicBezTo>
                    <a:cubicBezTo>
                      <a:pt x="1020" y="122"/>
                      <a:pt x="1015" y="130"/>
                      <a:pt x="1015" y="135"/>
                    </a:cubicBezTo>
                    <a:cubicBezTo>
                      <a:pt x="1015" y="138"/>
                      <a:pt x="1017" y="137"/>
                      <a:pt x="1017" y="139"/>
                    </a:cubicBezTo>
                    <a:cubicBezTo>
                      <a:pt x="1017" y="142"/>
                      <a:pt x="1016" y="146"/>
                      <a:pt x="1012" y="146"/>
                    </a:cubicBezTo>
                    <a:cubicBezTo>
                      <a:pt x="1012" y="160"/>
                      <a:pt x="1023" y="168"/>
                      <a:pt x="1034" y="173"/>
                    </a:cubicBezTo>
                    <a:cubicBezTo>
                      <a:pt x="1039" y="177"/>
                      <a:pt x="1038" y="185"/>
                      <a:pt x="1046" y="187"/>
                    </a:cubicBezTo>
                    <a:cubicBezTo>
                      <a:pt x="1047" y="187"/>
                      <a:pt x="1049" y="188"/>
                      <a:pt x="1050" y="190"/>
                    </a:cubicBezTo>
                    <a:cubicBezTo>
                      <a:pt x="1052" y="194"/>
                      <a:pt x="1056" y="198"/>
                      <a:pt x="1059" y="198"/>
                    </a:cubicBezTo>
                    <a:cubicBezTo>
                      <a:pt x="1061" y="198"/>
                      <a:pt x="1063" y="195"/>
                      <a:pt x="1063" y="191"/>
                    </a:cubicBezTo>
                    <a:cubicBezTo>
                      <a:pt x="1063" y="188"/>
                      <a:pt x="1056" y="187"/>
                      <a:pt x="1056" y="184"/>
                    </a:cubicBezTo>
                    <a:cubicBezTo>
                      <a:pt x="1056" y="183"/>
                      <a:pt x="1060" y="182"/>
                      <a:pt x="1062" y="181"/>
                    </a:cubicBezTo>
                    <a:cubicBezTo>
                      <a:pt x="1060" y="178"/>
                      <a:pt x="1059" y="177"/>
                      <a:pt x="1057" y="173"/>
                    </a:cubicBezTo>
                    <a:cubicBezTo>
                      <a:pt x="1058" y="173"/>
                      <a:pt x="1060" y="173"/>
                      <a:pt x="1064" y="173"/>
                    </a:cubicBezTo>
                    <a:cubicBezTo>
                      <a:pt x="1063" y="171"/>
                      <a:pt x="1060" y="169"/>
                      <a:pt x="1060" y="167"/>
                    </a:cubicBezTo>
                    <a:cubicBezTo>
                      <a:pt x="1057" y="167"/>
                      <a:pt x="1055" y="164"/>
                      <a:pt x="1056" y="160"/>
                    </a:cubicBezTo>
                    <a:cubicBezTo>
                      <a:pt x="1057" y="160"/>
                      <a:pt x="1059" y="158"/>
                      <a:pt x="1059" y="156"/>
                    </a:cubicBezTo>
                    <a:cubicBezTo>
                      <a:pt x="1047" y="152"/>
                      <a:pt x="1047" y="143"/>
                      <a:pt x="1037" y="144"/>
                    </a:cubicBezTo>
                    <a:cubicBezTo>
                      <a:pt x="1034" y="145"/>
                      <a:pt x="1037" y="132"/>
                      <a:pt x="1030" y="131"/>
                    </a:cubicBezTo>
                    <a:cubicBezTo>
                      <a:pt x="1039" y="125"/>
                      <a:pt x="1039" y="125"/>
                      <a:pt x="1039" y="125"/>
                    </a:cubicBezTo>
                    <a:cubicBezTo>
                      <a:pt x="1041" y="125"/>
                      <a:pt x="1041" y="128"/>
                      <a:pt x="1043" y="128"/>
                    </a:cubicBezTo>
                    <a:cubicBezTo>
                      <a:pt x="1046" y="128"/>
                      <a:pt x="1050" y="125"/>
                      <a:pt x="1055" y="123"/>
                    </a:cubicBezTo>
                    <a:cubicBezTo>
                      <a:pt x="1055" y="123"/>
                      <a:pt x="1060" y="127"/>
                      <a:pt x="1063" y="129"/>
                    </a:cubicBezTo>
                    <a:cubicBezTo>
                      <a:pt x="1064" y="121"/>
                      <a:pt x="1067" y="112"/>
                      <a:pt x="1076" y="112"/>
                    </a:cubicBezTo>
                    <a:cubicBezTo>
                      <a:pt x="1076" y="110"/>
                      <a:pt x="1076" y="109"/>
                      <a:pt x="1076" y="108"/>
                    </a:cubicBezTo>
                    <a:cubicBezTo>
                      <a:pt x="1078" y="110"/>
                      <a:pt x="1081" y="110"/>
                      <a:pt x="1084" y="110"/>
                    </a:cubicBezTo>
                    <a:cubicBezTo>
                      <a:pt x="1086" y="110"/>
                      <a:pt x="1088" y="111"/>
                      <a:pt x="1090" y="110"/>
                    </a:cubicBezTo>
                    <a:cubicBezTo>
                      <a:pt x="1089" y="106"/>
                      <a:pt x="1091" y="108"/>
                      <a:pt x="1091" y="104"/>
                    </a:cubicBezTo>
                    <a:cubicBezTo>
                      <a:pt x="1076" y="102"/>
                      <a:pt x="1070" y="95"/>
                      <a:pt x="1059" y="93"/>
                    </a:cubicBezTo>
                    <a:cubicBezTo>
                      <a:pt x="1064" y="93"/>
                      <a:pt x="1067" y="94"/>
                      <a:pt x="1071" y="91"/>
                    </a:cubicBezTo>
                    <a:cubicBezTo>
                      <a:pt x="1068" y="86"/>
                      <a:pt x="1088" y="90"/>
                      <a:pt x="1094" y="93"/>
                    </a:cubicBezTo>
                    <a:cubicBezTo>
                      <a:pt x="1106" y="93"/>
                      <a:pt x="1106" y="93"/>
                      <a:pt x="1106" y="93"/>
                    </a:cubicBezTo>
                    <a:cubicBezTo>
                      <a:pt x="1107" y="95"/>
                      <a:pt x="1109" y="95"/>
                      <a:pt x="1111" y="95"/>
                    </a:cubicBezTo>
                    <a:cubicBezTo>
                      <a:pt x="1111" y="95"/>
                      <a:pt x="1115" y="95"/>
                      <a:pt x="1118" y="95"/>
                    </a:cubicBezTo>
                    <a:cubicBezTo>
                      <a:pt x="1117" y="94"/>
                      <a:pt x="1111" y="92"/>
                      <a:pt x="1111" y="89"/>
                    </a:cubicBezTo>
                    <a:cubicBezTo>
                      <a:pt x="1111" y="86"/>
                      <a:pt x="1112" y="86"/>
                      <a:pt x="1111" y="82"/>
                    </a:cubicBezTo>
                    <a:cubicBezTo>
                      <a:pt x="1102" y="82"/>
                      <a:pt x="1096" y="75"/>
                      <a:pt x="1086" y="75"/>
                    </a:cubicBezTo>
                    <a:cubicBezTo>
                      <a:pt x="1085" y="75"/>
                      <a:pt x="1083" y="75"/>
                      <a:pt x="1083" y="77"/>
                    </a:cubicBezTo>
                    <a:cubicBezTo>
                      <a:pt x="1083" y="78"/>
                      <a:pt x="1076" y="73"/>
                      <a:pt x="1064" y="69"/>
                    </a:cubicBezTo>
                    <a:cubicBezTo>
                      <a:pt x="1048" y="63"/>
                      <a:pt x="1034" y="63"/>
                      <a:pt x="1019" y="58"/>
                    </a:cubicBezTo>
                    <a:cubicBezTo>
                      <a:pt x="1019" y="58"/>
                      <a:pt x="1006" y="57"/>
                      <a:pt x="1002" y="57"/>
                    </a:cubicBezTo>
                    <a:cubicBezTo>
                      <a:pt x="998" y="57"/>
                      <a:pt x="994" y="58"/>
                      <a:pt x="989" y="58"/>
                    </a:cubicBezTo>
                    <a:cubicBezTo>
                      <a:pt x="988" y="58"/>
                      <a:pt x="978" y="57"/>
                      <a:pt x="977" y="55"/>
                    </a:cubicBezTo>
                    <a:cubicBezTo>
                      <a:pt x="977" y="55"/>
                      <a:pt x="965" y="57"/>
                      <a:pt x="962" y="56"/>
                    </a:cubicBezTo>
                    <a:cubicBezTo>
                      <a:pt x="962" y="59"/>
                      <a:pt x="958" y="58"/>
                      <a:pt x="954" y="58"/>
                    </a:cubicBezTo>
                    <a:cubicBezTo>
                      <a:pt x="946" y="58"/>
                      <a:pt x="940" y="57"/>
                      <a:pt x="933" y="59"/>
                    </a:cubicBezTo>
                    <a:cubicBezTo>
                      <a:pt x="935" y="63"/>
                      <a:pt x="937" y="63"/>
                      <a:pt x="939" y="66"/>
                    </a:cubicBezTo>
                    <a:cubicBezTo>
                      <a:pt x="928" y="59"/>
                      <a:pt x="918" y="58"/>
                      <a:pt x="908" y="48"/>
                    </a:cubicBezTo>
                    <a:cubicBezTo>
                      <a:pt x="884" y="48"/>
                      <a:pt x="884" y="48"/>
                      <a:pt x="884" y="48"/>
                    </a:cubicBezTo>
                    <a:cubicBezTo>
                      <a:pt x="883" y="48"/>
                      <a:pt x="882" y="49"/>
                      <a:pt x="882" y="50"/>
                    </a:cubicBezTo>
                    <a:cubicBezTo>
                      <a:pt x="872" y="50"/>
                      <a:pt x="872" y="50"/>
                      <a:pt x="872" y="50"/>
                    </a:cubicBezTo>
                    <a:cubicBezTo>
                      <a:pt x="867" y="50"/>
                      <a:pt x="868" y="46"/>
                      <a:pt x="862" y="46"/>
                    </a:cubicBezTo>
                    <a:cubicBezTo>
                      <a:pt x="859" y="46"/>
                      <a:pt x="860" y="48"/>
                      <a:pt x="858" y="48"/>
                    </a:cubicBezTo>
                    <a:cubicBezTo>
                      <a:pt x="854" y="48"/>
                      <a:pt x="852" y="46"/>
                      <a:pt x="848" y="44"/>
                    </a:cubicBezTo>
                    <a:cubicBezTo>
                      <a:pt x="851" y="41"/>
                      <a:pt x="851" y="41"/>
                      <a:pt x="851" y="41"/>
                    </a:cubicBezTo>
                    <a:cubicBezTo>
                      <a:pt x="850" y="41"/>
                      <a:pt x="847" y="40"/>
                      <a:pt x="843" y="40"/>
                    </a:cubicBezTo>
                    <a:cubicBezTo>
                      <a:pt x="837" y="40"/>
                      <a:pt x="836" y="44"/>
                      <a:pt x="832" y="44"/>
                    </a:cubicBezTo>
                    <a:cubicBezTo>
                      <a:pt x="831" y="44"/>
                      <a:pt x="830" y="44"/>
                      <a:pt x="830" y="44"/>
                    </a:cubicBezTo>
                    <a:cubicBezTo>
                      <a:pt x="830" y="40"/>
                      <a:pt x="830" y="40"/>
                      <a:pt x="830" y="40"/>
                    </a:cubicBezTo>
                    <a:cubicBezTo>
                      <a:pt x="827" y="38"/>
                      <a:pt x="826" y="38"/>
                      <a:pt x="822" y="40"/>
                    </a:cubicBezTo>
                    <a:cubicBezTo>
                      <a:pt x="822" y="36"/>
                      <a:pt x="806" y="40"/>
                      <a:pt x="806" y="40"/>
                    </a:cubicBezTo>
                    <a:cubicBezTo>
                      <a:pt x="798" y="40"/>
                      <a:pt x="798" y="40"/>
                      <a:pt x="798" y="40"/>
                    </a:cubicBezTo>
                    <a:cubicBezTo>
                      <a:pt x="798" y="40"/>
                      <a:pt x="799" y="41"/>
                      <a:pt x="800" y="41"/>
                    </a:cubicBezTo>
                    <a:cubicBezTo>
                      <a:pt x="800" y="43"/>
                      <a:pt x="802" y="46"/>
                      <a:pt x="802" y="46"/>
                    </a:cubicBezTo>
                    <a:cubicBezTo>
                      <a:pt x="799" y="46"/>
                      <a:pt x="798" y="48"/>
                      <a:pt x="794" y="48"/>
                    </a:cubicBezTo>
                    <a:cubicBezTo>
                      <a:pt x="786" y="48"/>
                      <a:pt x="778" y="45"/>
                      <a:pt x="773" y="45"/>
                    </a:cubicBezTo>
                    <a:cubicBezTo>
                      <a:pt x="772" y="45"/>
                      <a:pt x="771" y="45"/>
                      <a:pt x="770" y="45"/>
                    </a:cubicBezTo>
                    <a:cubicBezTo>
                      <a:pt x="770" y="50"/>
                      <a:pt x="770" y="50"/>
                      <a:pt x="770" y="50"/>
                    </a:cubicBezTo>
                    <a:cubicBezTo>
                      <a:pt x="766" y="50"/>
                      <a:pt x="766" y="50"/>
                      <a:pt x="766" y="50"/>
                    </a:cubicBezTo>
                    <a:cubicBezTo>
                      <a:pt x="761" y="47"/>
                      <a:pt x="752" y="47"/>
                      <a:pt x="748" y="43"/>
                    </a:cubicBezTo>
                    <a:cubicBezTo>
                      <a:pt x="748" y="43"/>
                      <a:pt x="749" y="42"/>
                      <a:pt x="749" y="41"/>
                    </a:cubicBezTo>
                    <a:cubicBezTo>
                      <a:pt x="749" y="41"/>
                      <a:pt x="736" y="36"/>
                      <a:pt x="736" y="35"/>
                    </a:cubicBezTo>
                    <a:cubicBezTo>
                      <a:pt x="736" y="34"/>
                      <a:pt x="731" y="33"/>
                      <a:pt x="727" y="34"/>
                    </a:cubicBezTo>
                    <a:cubicBezTo>
                      <a:pt x="726" y="34"/>
                      <a:pt x="722" y="29"/>
                      <a:pt x="714" y="29"/>
                    </a:cubicBezTo>
                    <a:cubicBezTo>
                      <a:pt x="704" y="29"/>
                      <a:pt x="708" y="32"/>
                      <a:pt x="715" y="35"/>
                    </a:cubicBezTo>
                    <a:cubicBezTo>
                      <a:pt x="713" y="35"/>
                      <a:pt x="712" y="35"/>
                      <a:pt x="712" y="35"/>
                    </a:cubicBezTo>
                    <a:cubicBezTo>
                      <a:pt x="708" y="35"/>
                      <a:pt x="704" y="37"/>
                      <a:pt x="698" y="37"/>
                    </a:cubicBezTo>
                    <a:cubicBezTo>
                      <a:pt x="688" y="37"/>
                      <a:pt x="681" y="33"/>
                      <a:pt x="671" y="33"/>
                    </a:cubicBezTo>
                    <a:cubicBezTo>
                      <a:pt x="670" y="33"/>
                      <a:pt x="663" y="29"/>
                      <a:pt x="663" y="31"/>
                    </a:cubicBezTo>
                    <a:cubicBezTo>
                      <a:pt x="663" y="34"/>
                      <a:pt x="660" y="31"/>
                      <a:pt x="652" y="29"/>
                    </a:cubicBezTo>
                    <a:cubicBezTo>
                      <a:pt x="653" y="28"/>
                      <a:pt x="654" y="24"/>
                      <a:pt x="654" y="24"/>
                    </a:cubicBezTo>
                    <a:cubicBezTo>
                      <a:pt x="649" y="24"/>
                      <a:pt x="649" y="24"/>
                      <a:pt x="649" y="24"/>
                    </a:cubicBezTo>
                    <a:cubicBezTo>
                      <a:pt x="648" y="25"/>
                      <a:pt x="647" y="26"/>
                      <a:pt x="646" y="26"/>
                    </a:cubicBezTo>
                    <a:cubicBezTo>
                      <a:pt x="646" y="27"/>
                      <a:pt x="636" y="35"/>
                      <a:pt x="628" y="38"/>
                    </a:cubicBezTo>
                    <a:cubicBezTo>
                      <a:pt x="628" y="30"/>
                      <a:pt x="644" y="25"/>
                      <a:pt x="649" y="21"/>
                    </a:cubicBezTo>
                    <a:cubicBezTo>
                      <a:pt x="643" y="16"/>
                      <a:pt x="627" y="11"/>
                      <a:pt x="614" y="11"/>
                    </a:cubicBezTo>
                    <a:cubicBezTo>
                      <a:pt x="612" y="11"/>
                      <a:pt x="611" y="13"/>
                      <a:pt x="607" y="13"/>
                    </a:cubicBezTo>
                    <a:cubicBezTo>
                      <a:pt x="595" y="10"/>
                      <a:pt x="595" y="10"/>
                      <a:pt x="595" y="10"/>
                    </a:cubicBezTo>
                    <a:cubicBezTo>
                      <a:pt x="595" y="7"/>
                      <a:pt x="598" y="6"/>
                      <a:pt x="598" y="5"/>
                    </a:cubicBezTo>
                    <a:cubicBezTo>
                      <a:pt x="598" y="3"/>
                      <a:pt x="596" y="3"/>
                      <a:pt x="594" y="2"/>
                    </a:cubicBezTo>
                    <a:cubicBezTo>
                      <a:pt x="593" y="1"/>
                      <a:pt x="590" y="0"/>
                      <a:pt x="590" y="5"/>
                    </a:cubicBezTo>
                    <a:cubicBezTo>
                      <a:pt x="585" y="5"/>
                      <a:pt x="582" y="9"/>
                      <a:pt x="579" y="11"/>
                    </a:cubicBezTo>
                    <a:cubicBezTo>
                      <a:pt x="579" y="11"/>
                      <a:pt x="578" y="16"/>
                      <a:pt x="573" y="13"/>
                    </a:cubicBezTo>
                    <a:cubicBezTo>
                      <a:pt x="564" y="17"/>
                      <a:pt x="564" y="17"/>
                      <a:pt x="564" y="17"/>
                    </a:cubicBezTo>
                    <a:cubicBezTo>
                      <a:pt x="564" y="17"/>
                      <a:pt x="562" y="14"/>
                      <a:pt x="560" y="14"/>
                    </a:cubicBezTo>
                    <a:cubicBezTo>
                      <a:pt x="546" y="14"/>
                      <a:pt x="538" y="23"/>
                      <a:pt x="524" y="23"/>
                    </a:cubicBezTo>
                    <a:cubicBezTo>
                      <a:pt x="524" y="25"/>
                      <a:pt x="522" y="32"/>
                      <a:pt x="519" y="32"/>
                    </a:cubicBezTo>
                    <a:cubicBezTo>
                      <a:pt x="517" y="32"/>
                      <a:pt x="516" y="30"/>
                      <a:pt x="515" y="30"/>
                    </a:cubicBezTo>
                    <a:cubicBezTo>
                      <a:pt x="509" y="32"/>
                      <a:pt x="509" y="32"/>
                      <a:pt x="509" y="32"/>
                    </a:cubicBezTo>
                    <a:cubicBezTo>
                      <a:pt x="509" y="32"/>
                      <a:pt x="505" y="32"/>
                      <a:pt x="505" y="34"/>
                    </a:cubicBezTo>
                    <a:cubicBezTo>
                      <a:pt x="505" y="39"/>
                      <a:pt x="504" y="44"/>
                      <a:pt x="503" y="36"/>
                    </a:cubicBezTo>
                    <a:cubicBezTo>
                      <a:pt x="502" y="36"/>
                      <a:pt x="501" y="36"/>
                      <a:pt x="500" y="36"/>
                    </a:cubicBezTo>
                    <a:cubicBezTo>
                      <a:pt x="498" y="36"/>
                      <a:pt x="497" y="40"/>
                      <a:pt x="494" y="40"/>
                    </a:cubicBezTo>
                    <a:cubicBezTo>
                      <a:pt x="493" y="41"/>
                      <a:pt x="493" y="43"/>
                      <a:pt x="491" y="45"/>
                    </a:cubicBezTo>
                    <a:cubicBezTo>
                      <a:pt x="494" y="48"/>
                      <a:pt x="502" y="51"/>
                      <a:pt x="502" y="51"/>
                    </a:cubicBezTo>
                    <a:cubicBezTo>
                      <a:pt x="494" y="48"/>
                      <a:pt x="487" y="50"/>
                      <a:pt x="485" y="40"/>
                    </a:cubicBezTo>
                    <a:cubicBezTo>
                      <a:pt x="482" y="40"/>
                      <a:pt x="482" y="40"/>
                      <a:pt x="482" y="40"/>
                    </a:cubicBezTo>
                    <a:cubicBezTo>
                      <a:pt x="482" y="43"/>
                      <a:pt x="481" y="43"/>
                      <a:pt x="479" y="45"/>
                    </a:cubicBezTo>
                    <a:cubicBezTo>
                      <a:pt x="482" y="50"/>
                      <a:pt x="486" y="48"/>
                      <a:pt x="488" y="55"/>
                    </a:cubicBezTo>
                    <a:cubicBezTo>
                      <a:pt x="488" y="56"/>
                      <a:pt x="488" y="59"/>
                      <a:pt x="490" y="61"/>
                    </a:cubicBezTo>
                    <a:cubicBezTo>
                      <a:pt x="491" y="63"/>
                      <a:pt x="491" y="63"/>
                      <a:pt x="495" y="63"/>
                    </a:cubicBezTo>
                    <a:cubicBezTo>
                      <a:pt x="498" y="63"/>
                      <a:pt x="499" y="64"/>
                      <a:pt x="497" y="66"/>
                    </a:cubicBezTo>
                    <a:cubicBezTo>
                      <a:pt x="497" y="67"/>
                      <a:pt x="501" y="75"/>
                      <a:pt x="503" y="76"/>
                    </a:cubicBezTo>
                    <a:cubicBezTo>
                      <a:pt x="500" y="79"/>
                      <a:pt x="499" y="84"/>
                      <a:pt x="492" y="84"/>
                    </a:cubicBezTo>
                    <a:cubicBezTo>
                      <a:pt x="486" y="84"/>
                      <a:pt x="483" y="83"/>
                      <a:pt x="486" y="83"/>
                    </a:cubicBezTo>
                    <a:cubicBezTo>
                      <a:pt x="490" y="83"/>
                      <a:pt x="492" y="79"/>
                      <a:pt x="492" y="75"/>
                    </a:cubicBezTo>
                    <a:cubicBezTo>
                      <a:pt x="492" y="73"/>
                      <a:pt x="492" y="71"/>
                      <a:pt x="492" y="69"/>
                    </a:cubicBezTo>
                    <a:cubicBezTo>
                      <a:pt x="483" y="66"/>
                      <a:pt x="484" y="57"/>
                      <a:pt x="478" y="52"/>
                    </a:cubicBezTo>
                    <a:cubicBezTo>
                      <a:pt x="472" y="50"/>
                      <a:pt x="472" y="50"/>
                      <a:pt x="472" y="50"/>
                    </a:cubicBezTo>
                    <a:cubicBezTo>
                      <a:pt x="471" y="48"/>
                      <a:pt x="474" y="42"/>
                      <a:pt x="471" y="40"/>
                    </a:cubicBezTo>
                    <a:cubicBezTo>
                      <a:pt x="470" y="38"/>
                      <a:pt x="462" y="36"/>
                      <a:pt x="462" y="34"/>
                    </a:cubicBezTo>
                    <a:cubicBezTo>
                      <a:pt x="459" y="33"/>
                      <a:pt x="458" y="34"/>
                      <a:pt x="454" y="34"/>
                    </a:cubicBezTo>
                    <a:cubicBezTo>
                      <a:pt x="454" y="36"/>
                      <a:pt x="453" y="40"/>
                      <a:pt x="453" y="42"/>
                    </a:cubicBezTo>
                    <a:cubicBezTo>
                      <a:pt x="453" y="43"/>
                      <a:pt x="452" y="48"/>
                      <a:pt x="449" y="48"/>
                    </a:cubicBezTo>
                    <a:cubicBezTo>
                      <a:pt x="449" y="48"/>
                      <a:pt x="455" y="62"/>
                      <a:pt x="462" y="62"/>
                    </a:cubicBezTo>
                    <a:cubicBezTo>
                      <a:pt x="462" y="66"/>
                      <a:pt x="467" y="71"/>
                      <a:pt x="466" y="71"/>
                    </a:cubicBezTo>
                    <a:cubicBezTo>
                      <a:pt x="465" y="71"/>
                      <a:pt x="446" y="64"/>
                      <a:pt x="446" y="62"/>
                    </a:cubicBezTo>
                    <a:cubicBezTo>
                      <a:pt x="442" y="62"/>
                      <a:pt x="414" y="59"/>
                      <a:pt x="414" y="54"/>
                    </a:cubicBezTo>
                    <a:cubicBezTo>
                      <a:pt x="413" y="55"/>
                      <a:pt x="411" y="54"/>
                      <a:pt x="411" y="55"/>
                    </a:cubicBezTo>
                    <a:cubicBezTo>
                      <a:pt x="411" y="63"/>
                      <a:pt x="422" y="60"/>
                      <a:pt x="426" y="68"/>
                    </a:cubicBezTo>
                    <a:cubicBezTo>
                      <a:pt x="426" y="68"/>
                      <a:pt x="419" y="67"/>
                      <a:pt x="416" y="67"/>
                    </a:cubicBezTo>
                    <a:cubicBezTo>
                      <a:pt x="410" y="67"/>
                      <a:pt x="391" y="69"/>
                      <a:pt x="393" y="68"/>
                    </a:cubicBezTo>
                    <a:cubicBezTo>
                      <a:pt x="391" y="67"/>
                      <a:pt x="389" y="67"/>
                      <a:pt x="388" y="66"/>
                    </a:cubicBezTo>
                    <a:cubicBezTo>
                      <a:pt x="386" y="70"/>
                      <a:pt x="381" y="66"/>
                      <a:pt x="378" y="69"/>
                    </a:cubicBezTo>
                    <a:cubicBezTo>
                      <a:pt x="374" y="73"/>
                      <a:pt x="365" y="73"/>
                      <a:pt x="365" y="83"/>
                    </a:cubicBezTo>
                    <a:cubicBezTo>
                      <a:pt x="363" y="81"/>
                      <a:pt x="361" y="81"/>
                      <a:pt x="359" y="83"/>
                    </a:cubicBezTo>
                    <a:cubicBezTo>
                      <a:pt x="356" y="81"/>
                      <a:pt x="352" y="74"/>
                      <a:pt x="352" y="74"/>
                    </a:cubicBezTo>
                    <a:cubicBezTo>
                      <a:pt x="353" y="74"/>
                      <a:pt x="355" y="74"/>
                      <a:pt x="356" y="74"/>
                    </a:cubicBezTo>
                    <a:cubicBezTo>
                      <a:pt x="355" y="69"/>
                      <a:pt x="352" y="69"/>
                      <a:pt x="348" y="69"/>
                    </a:cubicBezTo>
                    <a:cubicBezTo>
                      <a:pt x="345" y="69"/>
                      <a:pt x="344" y="68"/>
                      <a:pt x="341" y="69"/>
                    </a:cubicBezTo>
                    <a:cubicBezTo>
                      <a:pt x="342" y="69"/>
                      <a:pt x="344" y="70"/>
                      <a:pt x="344" y="72"/>
                    </a:cubicBezTo>
                    <a:cubicBezTo>
                      <a:pt x="344" y="74"/>
                      <a:pt x="344" y="75"/>
                      <a:pt x="343" y="75"/>
                    </a:cubicBezTo>
                    <a:cubicBezTo>
                      <a:pt x="344" y="77"/>
                      <a:pt x="345" y="79"/>
                      <a:pt x="348" y="80"/>
                    </a:cubicBezTo>
                    <a:cubicBezTo>
                      <a:pt x="348" y="87"/>
                      <a:pt x="348" y="87"/>
                      <a:pt x="348" y="87"/>
                    </a:cubicBezTo>
                    <a:cubicBezTo>
                      <a:pt x="348" y="87"/>
                      <a:pt x="342" y="84"/>
                      <a:pt x="339" y="82"/>
                    </a:cubicBezTo>
                    <a:cubicBezTo>
                      <a:pt x="338" y="85"/>
                      <a:pt x="328" y="89"/>
                      <a:pt x="328" y="91"/>
                    </a:cubicBezTo>
                    <a:cubicBezTo>
                      <a:pt x="328" y="93"/>
                      <a:pt x="332" y="94"/>
                      <a:pt x="333" y="97"/>
                    </a:cubicBezTo>
                    <a:cubicBezTo>
                      <a:pt x="323" y="97"/>
                      <a:pt x="323" y="97"/>
                      <a:pt x="323" y="97"/>
                    </a:cubicBezTo>
                    <a:cubicBezTo>
                      <a:pt x="322" y="98"/>
                      <a:pt x="322" y="104"/>
                      <a:pt x="320" y="104"/>
                    </a:cubicBezTo>
                    <a:cubicBezTo>
                      <a:pt x="311" y="104"/>
                      <a:pt x="301" y="100"/>
                      <a:pt x="301" y="91"/>
                    </a:cubicBezTo>
                    <a:cubicBezTo>
                      <a:pt x="301" y="90"/>
                      <a:pt x="300" y="89"/>
                      <a:pt x="300" y="88"/>
                    </a:cubicBezTo>
                    <a:cubicBezTo>
                      <a:pt x="297" y="87"/>
                      <a:pt x="284" y="82"/>
                      <a:pt x="284" y="80"/>
                    </a:cubicBezTo>
                    <a:cubicBezTo>
                      <a:pt x="285" y="81"/>
                      <a:pt x="305" y="86"/>
                      <a:pt x="307" y="86"/>
                    </a:cubicBezTo>
                    <a:cubicBezTo>
                      <a:pt x="311" y="86"/>
                      <a:pt x="314" y="86"/>
                      <a:pt x="320" y="86"/>
                    </a:cubicBezTo>
                    <a:cubicBezTo>
                      <a:pt x="324" y="86"/>
                      <a:pt x="328" y="82"/>
                      <a:pt x="332" y="78"/>
                    </a:cubicBezTo>
                    <a:cubicBezTo>
                      <a:pt x="330" y="77"/>
                      <a:pt x="329" y="75"/>
                      <a:pt x="327" y="73"/>
                    </a:cubicBezTo>
                    <a:cubicBezTo>
                      <a:pt x="327" y="73"/>
                      <a:pt x="314" y="64"/>
                      <a:pt x="287" y="63"/>
                    </a:cubicBezTo>
                    <a:cubicBezTo>
                      <a:pt x="285" y="63"/>
                      <a:pt x="283" y="63"/>
                      <a:pt x="283" y="59"/>
                    </a:cubicBezTo>
                    <a:cubicBezTo>
                      <a:pt x="279" y="59"/>
                      <a:pt x="271" y="60"/>
                      <a:pt x="271" y="58"/>
                    </a:cubicBezTo>
                    <a:cubicBezTo>
                      <a:pt x="269" y="57"/>
                      <a:pt x="259" y="54"/>
                      <a:pt x="259" y="52"/>
                    </a:cubicBezTo>
                    <a:cubicBezTo>
                      <a:pt x="259" y="52"/>
                      <a:pt x="250" y="52"/>
                      <a:pt x="250" y="52"/>
                    </a:cubicBezTo>
                    <a:cubicBezTo>
                      <a:pt x="247" y="54"/>
                      <a:pt x="245" y="54"/>
                      <a:pt x="246" y="52"/>
                    </a:cubicBezTo>
                    <a:cubicBezTo>
                      <a:pt x="244" y="52"/>
                      <a:pt x="242" y="52"/>
                      <a:pt x="238" y="52"/>
                    </a:cubicBezTo>
                    <a:cubicBezTo>
                      <a:pt x="238" y="53"/>
                      <a:pt x="234" y="55"/>
                      <a:pt x="234" y="55"/>
                    </a:cubicBezTo>
                    <a:cubicBezTo>
                      <a:pt x="232" y="52"/>
                      <a:pt x="221" y="57"/>
                      <a:pt x="224" y="60"/>
                    </a:cubicBezTo>
                    <a:cubicBezTo>
                      <a:pt x="224" y="60"/>
                      <a:pt x="217" y="60"/>
                      <a:pt x="217" y="59"/>
                    </a:cubicBezTo>
                    <a:cubicBezTo>
                      <a:pt x="216" y="59"/>
                      <a:pt x="205" y="63"/>
                      <a:pt x="203" y="64"/>
                    </a:cubicBezTo>
                    <a:cubicBezTo>
                      <a:pt x="203" y="66"/>
                      <a:pt x="195" y="63"/>
                      <a:pt x="195" y="63"/>
                    </a:cubicBezTo>
                    <a:cubicBezTo>
                      <a:pt x="193" y="69"/>
                      <a:pt x="188" y="69"/>
                      <a:pt x="187" y="75"/>
                    </a:cubicBezTo>
                    <a:cubicBezTo>
                      <a:pt x="189" y="75"/>
                      <a:pt x="190" y="73"/>
                      <a:pt x="192" y="72"/>
                    </a:cubicBezTo>
                    <a:cubicBezTo>
                      <a:pt x="192" y="72"/>
                      <a:pt x="193" y="73"/>
                      <a:pt x="193" y="73"/>
                    </a:cubicBezTo>
                    <a:cubicBezTo>
                      <a:pt x="193" y="74"/>
                      <a:pt x="193" y="80"/>
                      <a:pt x="189" y="80"/>
                    </a:cubicBezTo>
                    <a:cubicBezTo>
                      <a:pt x="189" y="81"/>
                      <a:pt x="187" y="86"/>
                      <a:pt x="187" y="86"/>
                    </a:cubicBezTo>
                    <a:cubicBezTo>
                      <a:pt x="187" y="87"/>
                      <a:pt x="177" y="99"/>
                      <a:pt x="175" y="99"/>
                    </a:cubicBezTo>
                    <a:cubicBezTo>
                      <a:pt x="174" y="102"/>
                      <a:pt x="173" y="104"/>
                      <a:pt x="171" y="104"/>
                    </a:cubicBezTo>
                    <a:cubicBezTo>
                      <a:pt x="163" y="105"/>
                      <a:pt x="163" y="105"/>
                      <a:pt x="163" y="105"/>
                    </a:cubicBezTo>
                    <a:cubicBezTo>
                      <a:pt x="163" y="105"/>
                      <a:pt x="159" y="110"/>
                      <a:pt x="156" y="110"/>
                    </a:cubicBezTo>
                    <a:cubicBezTo>
                      <a:pt x="157" y="110"/>
                      <a:pt x="146" y="116"/>
                      <a:pt x="146" y="116"/>
                    </a:cubicBezTo>
                    <a:cubicBezTo>
                      <a:pt x="148" y="117"/>
                      <a:pt x="150" y="135"/>
                      <a:pt x="146" y="134"/>
                    </a:cubicBezTo>
                    <a:cubicBezTo>
                      <a:pt x="146" y="134"/>
                      <a:pt x="152" y="141"/>
                      <a:pt x="149" y="141"/>
                    </a:cubicBezTo>
                    <a:cubicBezTo>
                      <a:pt x="149" y="144"/>
                      <a:pt x="164" y="148"/>
                      <a:pt x="164" y="148"/>
                    </a:cubicBezTo>
                    <a:cubicBezTo>
                      <a:pt x="164" y="148"/>
                      <a:pt x="177" y="137"/>
                      <a:pt x="177" y="136"/>
                    </a:cubicBezTo>
                    <a:cubicBezTo>
                      <a:pt x="177" y="137"/>
                      <a:pt x="184" y="146"/>
                      <a:pt x="185" y="147"/>
                    </a:cubicBezTo>
                    <a:cubicBezTo>
                      <a:pt x="185" y="152"/>
                      <a:pt x="191" y="169"/>
                      <a:pt x="194" y="169"/>
                    </a:cubicBezTo>
                    <a:cubicBezTo>
                      <a:pt x="194" y="169"/>
                      <a:pt x="200" y="169"/>
                      <a:pt x="201" y="169"/>
                    </a:cubicBezTo>
                    <a:cubicBezTo>
                      <a:pt x="198" y="164"/>
                      <a:pt x="205" y="163"/>
                      <a:pt x="211" y="163"/>
                    </a:cubicBezTo>
                    <a:cubicBezTo>
                      <a:pt x="211" y="154"/>
                      <a:pt x="214" y="148"/>
                      <a:pt x="214" y="141"/>
                    </a:cubicBezTo>
                    <a:cubicBezTo>
                      <a:pt x="214" y="139"/>
                      <a:pt x="219" y="138"/>
                      <a:pt x="222" y="137"/>
                    </a:cubicBezTo>
                    <a:cubicBezTo>
                      <a:pt x="222" y="137"/>
                      <a:pt x="222" y="135"/>
                      <a:pt x="222" y="134"/>
                    </a:cubicBezTo>
                    <a:cubicBezTo>
                      <a:pt x="222" y="129"/>
                      <a:pt x="213" y="131"/>
                      <a:pt x="211" y="126"/>
                    </a:cubicBezTo>
                    <a:cubicBezTo>
                      <a:pt x="210" y="124"/>
                      <a:pt x="215" y="110"/>
                      <a:pt x="217" y="110"/>
                    </a:cubicBezTo>
                    <a:cubicBezTo>
                      <a:pt x="222" y="105"/>
                      <a:pt x="227" y="104"/>
                      <a:pt x="232" y="99"/>
                    </a:cubicBezTo>
                    <a:cubicBezTo>
                      <a:pt x="231" y="98"/>
                      <a:pt x="234" y="91"/>
                      <a:pt x="234" y="91"/>
                    </a:cubicBezTo>
                    <a:cubicBezTo>
                      <a:pt x="246" y="91"/>
                      <a:pt x="246" y="91"/>
                      <a:pt x="246" y="91"/>
                    </a:cubicBezTo>
                    <a:cubicBezTo>
                      <a:pt x="246" y="92"/>
                      <a:pt x="248" y="96"/>
                      <a:pt x="251" y="96"/>
                    </a:cubicBezTo>
                    <a:cubicBezTo>
                      <a:pt x="250" y="97"/>
                      <a:pt x="250" y="97"/>
                      <a:pt x="250" y="97"/>
                    </a:cubicBezTo>
                    <a:cubicBezTo>
                      <a:pt x="245" y="97"/>
                      <a:pt x="232" y="108"/>
                      <a:pt x="232" y="115"/>
                    </a:cubicBezTo>
                    <a:cubicBezTo>
                      <a:pt x="232" y="117"/>
                      <a:pt x="236" y="118"/>
                      <a:pt x="236" y="121"/>
                    </a:cubicBezTo>
                    <a:cubicBezTo>
                      <a:pt x="236" y="123"/>
                      <a:pt x="234" y="125"/>
                      <a:pt x="234" y="127"/>
                    </a:cubicBezTo>
                    <a:cubicBezTo>
                      <a:pt x="234" y="128"/>
                      <a:pt x="239" y="130"/>
                      <a:pt x="243" y="130"/>
                    </a:cubicBezTo>
                    <a:cubicBezTo>
                      <a:pt x="243" y="132"/>
                      <a:pt x="246" y="132"/>
                      <a:pt x="249" y="132"/>
                    </a:cubicBezTo>
                    <a:cubicBezTo>
                      <a:pt x="254" y="132"/>
                      <a:pt x="261" y="133"/>
                      <a:pt x="264" y="128"/>
                    </a:cubicBezTo>
                    <a:cubicBezTo>
                      <a:pt x="274" y="128"/>
                      <a:pt x="274" y="128"/>
                      <a:pt x="274" y="128"/>
                    </a:cubicBezTo>
                    <a:cubicBezTo>
                      <a:pt x="273" y="128"/>
                      <a:pt x="280" y="134"/>
                      <a:pt x="280" y="136"/>
                    </a:cubicBezTo>
                    <a:cubicBezTo>
                      <a:pt x="280" y="137"/>
                      <a:pt x="273" y="137"/>
                      <a:pt x="271" y="137"/>
                    </a:cubicBezTo>
                    <a:cubicBezTo>
                      <a:pt x="268" y="137"/>
                      <a:pt x="267" y="133"/>
                      <a:pt x="261" y="133"/>
                    </a:cubicBezTo>
                    <a:cubicBezTo>
                      <a:pt x="256" y="133"/>
                      <a:pt x="249" y="133"/>
                      <a:pt x="249" y="139"/>
                    </a:cubicBezTo>
                    <a:cubicBezTo>
                      <a:pt x="248" y="149"/>
                      <a:pt x="258" y="145"/>
                      <a:pt x="257" y="149"/>
                    </a:cubicBezTo>
                    <a:cubicBezTo>
                      <a:pt x="255" y="150"/>
                      <a:pt x="246" y="152"/>
                      <a:pt x="245" y="150"/>
                    </a:cubicBezTo>
                    <a:cubicBezTo>
                      <a:pt x="241" y="153"/>
                      <a:pt x="238" y="157"/>
                      <a:pt x="240" y="162"/>
                    </a:cubicBezTo>
                    <a:cubicBezTo>
                      <a:pt x="242" y="162"/>
                      <a:pt x="239" y="169"/>
                      <a:pt x="239" y="169"/>
                    </a:cubicBezTo>
                    <a:cubicBezTo>
                      <a:pt x="239" y="169"/>
                      <a:pt x="231" y="176"/>
                      <a:pt x="229" y="176"/>
                    </a:cubicBezTo>
                    <a:cubicBezTo>
                      <a:pt x="226" y="176"/>
                      <a:pt x="225" y="173"/>
                      <a:pt x="224" y="172"/>
                    </a:cubicBezTo>
                    <a:cubicBezTo>
                      <a:pt x="217" y="173"/>
                      <a:pt x="213" y="173"/>
                      <a:pt x="205" y="177"/>
                    </a:cubicBezTo>
                    <a:cubicBezTo>
                      <a:pt x="204" y="178"/>
                      <a:pt x="200" y="176"/>
                      <a:pt x="194" y="176"/>
                    </a:cubicBezTo>
                    <a:cubicBezTo>
                      <a:pt x="190" y="176"/>
                      <a:pt x="189" y="180"/>
                      <a:pt x="185" y="180"/>
                    </a:cubicBezTo>
                    <a:cubicBezTo>
                      <a:pt x="184" y="180"/>
                      <a:pt x="182" y="177"/>
                      <a:pt x="181" y="173"/>
                    </a:cubicBezTo>
                    <a:cubicBezTo>
                      <a:pt x="181" y="173"/>
                      <a:pt x="182" y="173"/>
                      <a:pt x="182" y="173"/>
                    </a:cubicBezTo>
                    <a:cubicBezTo>
                      <a:pt x="181" y="170"/>
                      <a:pt x="179" y="169"/>
                      <a:pt x="179" y="167"/>
                    </a:cubicBezTo>
                    <a:cubicBezTo>
                      <a:pt x="179" y="167"/>
                      <a:pt x="179" y="167"/>
                      <a:pt x="179" y="167"/>
                    </a:cubicBezTo>
                    <a:cubicBezTo>
                      <a:pt x="178" y="164"/>
                      <a:pt x="178" y="163"/>
                      <a:pt x="180" y="162"/>
                    </a:cubicBezTo>
                    <a:cubicBezTo>
                      <a:pt x="180" y="162"/>
                      <a:pt x="178" y="156"/>
                      <a:pt x="178" y="154"/>
                    </a:cubicBezTo>
                    <a:cubicBezTo>
                      <a:pt x="178" y="153"/>
                      <a:pt x="175" y="151"/>
                      <a:pt x="175" y="151"/>
                    </a:cubicBezTo>
                    <a:cubicBezTo>
                      <a:pt x="172" y="153"/>
                      <a:pt x="171" y="155"/>
                      <a:pt x="167" y="155"/>
                    </a:cubicBezTo>
                    <a:cubicBezTo>
                      <a:pt x="167" y="157"/>
                      <a:pt x="164" y="162"/>
                      <a:pt x="164" y="164"/>
                    </a:cubicBezTo>
                    <a:cubicBezTo>
                      <a:pt x="164" y="167"/>
                      <a:pt x="169" y="173"/>
                      <a:pt x="169" y="176"/>
                    </a:cubicBezTo>
                    <a:cubicBezTo>
                      <a:pt x="169" y="177"/>
                      <a:pt x="158" y="185"/>
                      <a:pt x="157" y="185"/>
                    </a:cubicBezTo>
                    <a:cubicBezTo>
                      <a:pt x="154" y="185"/>
                      <a:pt x="152" y="189"/>
                      <a:pt x="153" y="190"/>
                    </a:cubicBezTo>
                    <a:cubicBezTo>
                      <a:pt x="153" y="190"/>
                      <a:pt x="146" y="191"/>
                      <a:pt x="146" y="192"/>
                    </a:cubicBezTo>
                    <a:cubicBezTo>
                      <a:pt x="144" y="195"/>
                      <a:pt x="139" y="201"/>
                      <a:pt x="137" y="202"/>
                    </a:cubicBezTo>
                    <a:cubicBezTo>
                      <a:pt x="135" y="202"/>
                      <a:pt x="133" y="204"/>
                      <a:pt x="129" y="204"/>
                    </a:cubicBezTo>
                    <a:cubicBezTo>
                      <a:pt x="128" y="208"/>
                      <a:pt x="120" y="218"/>
                      <a:pt x="115" y="218"/>
                    </a:cubicBezTo>
                    <a:cubicBezTo>
                      <a:pt x="112" y="218"/>
                      <a:pt x="111" y="216"/>
                      <a:pt x="110" y="214"/>
                    </a:cubicBezTo>
                    <a:cubicBezTo>
                      <a:pt x="110" y="225"/>
                      <a:pt x="110" y="225"/>
                      <a:pt x="110" y="225"/>
                    </a:cubicBezTo>
                    <a:cubicBezTo>
                      <a:pt x="107" y="224"/>
                      <a:pt x="97" y="222"/>
                      <a:pt x="97" y="222"/>
                    </a:cubicBezTo>
                    <a:cubicBezTo>
                      <a:pt x="96" y="222"/>
                      <a:pt x="95" y="226"/>
                      <a:pt x="93" y="226"/>
                    </a:cubicBezTo>
                    <a:cubicBezTo>
                      <a:pt x="93" y="226"/>
                      <a:pt x="105" y="237"/>
                      <a:pt x="107" y="237"/>
                    </a:cubicBezTo>
                    <a:cubicBezTo>
                      <a:pt x="108" y="241"/>
                      <a:pt x="110" y="263"/>
                      <a:pt x="109" y="264"/>
                    </a:cubicBezTo>
                    <a:cubicBezTo>
                      <a:pt x="107" y="266"/>
                      <a:pt x="106" y="266"/>
                      <a:pt x="105" y="267"/>
                    </a:cubicBezTo>
                    <a:cubicBezTo>
                      <a:pt x="93" y="267"/>
                      <a:pt x="93" y="267"/>
                      <a:pt x="93" y="267"/>
                    </a:cubicBezTo>
                    <a:cubicBezTo>
                      <a:pt x="91" y="267"/>
                      <a:pt x="76" y="263"/>
                      <a:pt x="71" y="263"/>
                    </a:cubicBezTo>
                    <a:cubicBezTo>
                      <a:pt x="67" y="263"/>
                      <a:pt x="66" y="267"/>
                      <a:pt x="60" y="267"/>
                    </a:cubicBezTo>
                    <a:cubicBezTo>
                      <a:pt x="60" y="269"/>
                      <a:pt x="63" y="288"/>
                      <a:pt x="63" y="289"/>
                    </a:cubicBezTo>
                    <a:cubicBezTo>
                      <a:pt x="62" y="292"/>
                      <a:pt x="58" y="297"/>
                      <a:pt x="58" y="302"/>
                    </a:cubicBezTo>
                    <a:cubicBezTo>
                      <a:pt x="58" y="309"/>
                      <a:pt x="62" y="312"/>
                      <a:pt x="62" y="318"/>
                    </a:cubicBezTo>
                    <a:cubicBezTo>
                      <a:pt x="69" y="321"/>
                      <a:pt x="66" y="318"/>
                      <a:pt x="73" y="318"/>
                    </a:cubicBezTo>
                    <a:cubicBezTo>
                      <a:pt x="78" y="318"/>
                      <a:pt x="79" y="326"/>
                      <a:pt x="83" y="328"/>
                    </a:cubicBezTo>
                    <a:cubicBezTo>
                      <a:pt x="85" y="329"/>
                      <a:pt x="86" y="320"/>
                      <a:pt x="104" y="323"/>
                    </a:cubicBezTo>
                    <a:cubicBezTo>
                      <a:pt x="108" y="323"/>
                      <a:pt x="101" y="324"/>
                      <a:pt x="114" y="312"/>
                    </a:cubicBezTo>
                    <a:cubicBezTo>
                      <a:pt x="122" y="306"/>
                      <a:pt x="112" y="298"/>
                      <a:pt x="122" y="292"/>
                    </a:cubicBezTo>
                    <a:cubicBezTo>
                      <a:pt x="126" y="289"/>
                      <a:pt x="130" y="282"/>
                      <a:pt x="139" y="280"/>
                    </a:cubicBezTo>
                    <a:cubicBezTo>
                      <a:pt x="140" y="279"/>
                      <a:pt x="138" y="275"/>
                      <a:pt x="138" y="274"/>
                    </a:cubicBezTo>
                    <a:cubicBezTo>
                      <a:pt x="138" y="270"/>
                      <a:pt x="141" y="266"/>
                      <a:pt x="146" y="266"/>
                    </a:cubicBezTo>
                    <a:cubicBezTo>
                      <a:pt x="148" y="266"/>
                      <a:pt x="150" y="266"/>
                      <a:pt x="152" y="267"/>
                    </a:cubicBezTo>
                    <a:cubicBezTo>
                      <a:pt x="160" y="273"/>
                      <a:pt x="164" y="266"/>
                      <a:pt x="168" y="262"/>
                    </a:cubicBezTo>
                    <a:cubicBezTo>
                      <a:pt x="170" y="260"/>
                      <a:pt x="177" y="259"/>
                      <a:pt x="180" y="259"/>
                    </a:cubicBezTo>
                    <a:cubicBezTo>
                      <a:pt x="182" y="262"/>
                      <a:pt x="188" y="281"/>
                      <a:pt x="206" y="284"/>
                    </a:cubicBezTo>
                    <a:cubicBezTo>
                      <a:pt x="206" y="284"/>
                      <a:pt x="209" y="289"/>
                      <a:pt x="213" y="289"/>
                    </a:cubicBezTo>
                    <a:cubicBezTo>
                      <a:pt x="217" y="290"/>
                      <a:pt x="221" y="297"/>
                      <a:pt x="221" y="302"/>
                    </a:cubicBezTo>
                    <a:cubicBezTo>
                      <a:pt x="216" y="310"/>
                      <a:pt x="216" y="310"/>
                      <a:pt x="216" y="310"/>
                    </a:cubicBezTo>
                    <a:cubicBezTo>
                      <a:pt x="213" y="310"/>
                      <a:pt x="212" y="310"/>
                      <a:pt x="211" y="312"/>
                    </a:cubicBezTo>
                    <a:cubicBezTo>
                      <a:pt x="209" y="310"/>
                      <a:pt x="209" y="310"/>
                      <a:pt x="209" y="310"/>
                    </a:cubicBezTo>
                    <a:cubicBezTo>
                      <a:pt x="198" y="310"/>
                      <a:pt x="198" y="310"/>
                      <a:pt x="198" y="310"/>
                    </a:cubicBezTo>
                    <a:cubicBezTo>
                      <a:pt x="199" y="313"/>
                      <a:pt x="205" y="317"/>
                      <a:pt x="206" y="317"/>
                    </a:cubicBezTo>
                    <a:cubicBezTo>
                      <a:pt x="207" y="317"/>
                      <a:pt x="209" y="317"/>
                      <a:pt x="209" y="317"/>
                    </a:cubicBezTo>
                    <a:cubicBezTo>
                      <a:pt x="210" y="320"/>
                      <a:pt x="227" y="323"/>
                      <a:pt x="230" y="323"/>
                    </a:cubicBezTo>
                    <a:cubicBezTo>
                      <a:pt x="224" y="309"/>
                      <a:pt x="224" y="309"/>
                      <a:pt x="224" y="309"/>
                    </a:cubicBezTo>
                    <a:cubicBezTo>
                      <a:pt x="224" y="307"/>
                      <a:pt x="225" y="305"/>
                      <a:pt x="226" y="303"/>
                    </a:cubicBezTo>
                    <a:cubicBezTo>
                      <a:pt x="226" y="303"/>
                      <a:pt x="228" y="300"/>
                      <a:pt x="228" y="298"/>
                    </a:cubicBezTo>
                    <a:cubicBezTo>
                      <a:pt x="227" y="298"/>
                      <a:pt x="231" y="292"/>
                      <a:pt x="233" y="292"/>
                    </a:cubicBezTo>
                    <a:cubicBezTo>
                      <a:pt x="234" y="295"/>
                      <a:pt x="234" y="295"/>
                      <a:pt x="234" y="295"/>
                    </a:cubicBezTo>
                    <a:cubicBezTo>
                      <a:pt x="235" y="294"/>
                      <a:pt x="236" y="291"/>
                      <a:pt x="236" y="290"/>
                    </a:cubicBezTo>
                    <a:cubicBezTo>
                      <a:pt x="234" y="290"/>
                      <a:pt x="226" y="285"/>
                      <a:pt x="226" y="283"/>
                    </a:cubicBezTo>
                    <a:cubicBezTo>
                      <a:pt x="222" y="283"/>
                      <a:pt x="221" y="281"/>
                      <a:pt x="218" y="278"/>
                    </a:cubicBezTo>
                    <a:cubicBezTo>
                      <a:pt x="210" y="271"/>
                      <a:pt x="210" y="271"/>
                      <a:pt x="210" y="271"/>
                    </a:cubicBezTo>
                    <a:cubicBezTo>
                      <a:pt x="209" y="270"/>
                      <a:pt x="201" y="266"/>
                      <a:pt x="201" y="263"/>
                    </a:cubicBezTo>
                    <a:cubicBezTo>
                      <a:pt x="198" y="263"/>
                      <a:pt x="195" y="259"/>
                      <a:pt x="195" y="254"/>
                    </a:cubicBezTo>
                    <a:cubicBezTo>
                      <a:pt x="195" y="249"/>
                      <a:pt x="195" y="248"/>
                      <a:pt x="201" y="247"/>
                    </a:cubicBezTo>
                    <a:cubicBezTo>
                      <a:pt x="201" y="249"/>
                      <a:pt x="203" y="250"/>
                      <a:pt x="205" y="250"/>
                    </a:cubicBezTo>
                    <a:cubicBezTo>
                      <a:pt x="205" y="250"/>
                      <a:pt x="216" y="259"/>
                      <a:pt x="219" y="264"/>
                    </a:cubicBezTo>
                    <a:cubicBezTo>
                      <a:pt x="220" y="266"/>
                      <a:pt x="221" y="268"/>
                      <a:pt x="222" y="269"/>
                    </a:cubicBezTo>
                    <a:cubicBezTo>
                      <a:pt x="226" y="271"/>
                      <a:pt x="237" y="273"/>
                      <a:pt x="237" y="273"/>
                    </a:cubicBezTo>
                    <a:cubicBezTo>
                      <a:pt x="237" y="273"/>
                      <a:pt x="237" y="273"/>
                      <a:pt x="237" y="273"/>
                    </a:cubicBezTo>
                    <a:cubicBezTo>
                      <a:pt x="241" y="275"/>
                      <a:pt x="242" y="281"/>
                      <a:pt x="241" y="283"/>
                    </a:cubicBezTo>
                    <a:cubicBezTo>
                      <a:pt x="242" y="286"/>
                      <a:pt x="242" y="289"/>
                      <a:pt x="243" y="292"/>
                    </a:cubicBezTo>
                    <a:cubicBezTo>
                      <a:pt x="244" y="293"/>
                      <a:pt x="248" y="296"/>
                      <a:pt x="249" y="298"/>
                    </a:cubicBezTo>
                    <a:cubicBezTo>
                      <a:pt x="250" y="302"/>
                      <a:pt x="250" y="310"/>
                      <a:pt x="258" y="310"/>
                    </a:cubicBezTo>
                    <a:cubicBezTo>
                      <a:pt x="256" y="313"/>
                      <a:pt x="258" y="316"/>
                      <a:pt x="258" y="321"/>
                    </a:cubicBezTo>
                    <a:cubicBezTo>
                      <a:pt x="260" y="321"/>
                      <a:pt x="261" y="319"/>
                      <a:pt x="264" y="319"/>
                    </a:cubicBezTo>
                    <a:cubicBezTo>
                      <a:pt x="263" y="321"/>
                      <a:pt x="265" y="321"/>
                      <a:pt x="266" y="321"/>
                    </a:cubicBezTo>
                    <a:cubicBezTo>
                      <a:pt x="267" y="321"/>
                      <a:pt x="269" y="320"/>
                      <a:pt x="269" y="318"/>
                    </a:cubicBezTo>
                    <a:cubicBezTo>
                      <a:pt x="268" y="318"/>
                      <a:pt x="266" y="317"/>
                      <a:pt x="266" y="316"/>
                    </a:cubicBezTo>
                    <a:cubicBezTo>
                      <a:pt x="269" y="317"/>
                      <a:pt x="268" y="310"/>
                      <a:pt x="268" y="306"/>
                    </a:cubicBezTo>
                    <a:cubicBezTo>
                      <a:pt x="268" y="304"/>
                      <a:pt x="268" y="301"/>
                      <a:pt x="268" y="298"/>
                    </a:cubicBezTo>
                    <a:cubicBezTo>
                      <a:pt x="267" y="299"/>
                      <a:pt x="266" y="292"/>
                      <a:pt x="267" y="292"/>
                    </a:cubicBezTo>
                    <a:cubicBezTo>
                      <a:pt x="267" y="293"/>
                      <a:pt x="268" y="294"/>
                      <a:pt x="269" y="294"/>
                    </a:cubicBezTo>
                    <a:cubicBezTo>
                      <a:pt x="270" y="294"/>
                      <a:pt x="271" y="293"/>
                      <a:pt x="271" y="292"/>
                    </a:cubicBezTo>
                    <a:cubicBezTo>
                      <a:pt x="269" y="289"/>
                      <a:pt x="274" y="286"/>
                      <a:pt x="279" y="285"/>
                    </a:cubicBezTo>
                    <a:cubicBezTo>
                      <a:pt x="288" y="288"/>
                      <a:pt x="288" y="288"/>
                      <a:pt x="288" y="288"/>
                    </a:cubicBezTo>
                    <a:cubicBezTo>
                      <a:pt x="288" y="288"/>
                      <a:pt x="289" y="282"/>
                      <a:pt x="288" y="280"/>
                    </a:cubicBezTo>
                    <a:cubicBezTo>
                      <a:pt x="291" y="279"/>
                      <a:pt x="297" y="277"/>
                      <a:pt x="297" y="277"/>
                    </a:cubicBezTo>
                    <a:cubicBezTo>
                      <a:pt x="297" y="274"/>
                      <a:pt x="299" y="274"/>
                      <a:pt x="301" y="272"/>
                    </a:cubicBezTo>
                    <a:cubicBezTo>
                      <a:pt x="299" y="271"/>
                      <a:pt x="295" y="270"/>
                      <a:pt x="295" y="268"/>
                    </a:cubicBezTo>
                    <a:cubicBezTo>
                      <a:pt x="295" y="266"/>
                      <a:pt x="299" y="265"/>
                      <a:pt x="299" y="261"/>
                    </a:cubicBezTo>
                    <a:cubicBezTo>
                      <a:pt x="299" y="259"/>
                      <a:pt x="297" y="258"/>
                      <a:pt x="298" y="254"/>
                    </a:cubicBezTo>
                    <a:cubicBezTo>
                      <a:pt x="300" y="253"/>
                      <a:pt x="302" y="251"/>
                      <a:pt x="303" y="249"/>
                    </a:cubicBezTo>
                    <a:cubicBezTo>
                      <a:pt x="292" y="250"/>
                      <a:pt x="293" y="237"/>
                      <a:pt x="289" y="231"/>
                    </a:cubicBezTo>
                    <a:cubicBezTo>
                      <a:pt x="291" y="235"/>
                      <a:pt x="292" y="242"/>
                      <a:pt x="295" y="246"/>
                    </a:cubicBezTo>
                    <a:cubicBezTo>
                      <a:pt x="297" y="248"/>
                      <a:pt x="300" y="249"/>
                      <a:pt x="303" y="249"/>
                    </a:cubicBezTo>
                    <a:cubicBezTo>
                      <a:pt x="306" y="247"/>
                      <a:pt x="307" y="243"/>
                      <a:pt x="310" y="239"/>
                    </a:cubicBezTo>
                    <a:cubicBezTo>
                      <a:pt x="312" y="240"/>
                      <a:pt x="318" y="242"/>
                      <a:pt x="320" y="244"/>
                    </a:cubicBezTo>
                    <a:cubicBezTo>
                      <a:pt x="334" y="244"/>
                      <a:pt x="334" y="244"/>
                      <a:pt x="334" y="244"/>
                    </a:cubicBezTo>
                    <a:cubicBezTo>
                      <a:pt x="329" y="245"/>
                      <a:pt x="326" y="246"/>
                      <a:pt x="321" y="247"/>
                    </a:cubicBezTo>
                    <a:cubicBezTo>
                      <a:pt x="322" y="248"/>
                      <a:pt x="325" y="250"/>
                      <a:pt x="328" y="250"/>
                    </a:cubicBezTo>
                    <a:cubicBezTo>
                      <a:pt x="328" y="254"/>
                      <a:pt x="328" y="257"/>
                      <a:pt x="332" y="258"/>
                    </a:cubicBezTo>
                    <a:cubicBezTo>
                      <a:pt x="333" y="256"/>
                      <a:pt x="340" y="254"/>
                      <a:pt x="340" y="250"/>
                    </a:cubicBezTo>
                    <a:cubicBezTo>
                      <a:pt x="341" y="251"/>
                      <a:pt x="342" y="251"/>
                      <a:pt x="343" y="254"/>
                    </a:cubicBezTo>
                    <a:cubicBezTo>
                      <a:pt x="345" y="253"/>
                      <a:pt x="346" y="249"/>
                      <a:pt x="349" y="249"/>
                    </a:cubicBezTo>
                    <a:cubicBezTo>
                      <a:pt x="345" y="248"/>
                      <a:pt x="343" y="249"/>
                      <a:pt x="340" y="249"/>
                    </a:cubicBezTo>
                    <a:cubicBezTo>
                      <a:pt x="338" y="249"/>
                      <a:pt x="336" y="247"/>
                      <a:pt x="336" y="244"/>
                    </a:cubicBezTo>
                    <a:cubicBezTo>
                      <a:pt x="336" y="239"/>
                      <a:pt x="345" y="237"/>
                      <a:pt x="352" y="237"/>
                    </a:cubicBezTo>
                    <a:cubicBezTo>
                      <a:pt x="355" y="236"/>
                      <a:pt x="355" y="236"/>
                      <a:pt x="355" y="236"/>
                    </a:cubicBezTo>
                    <a:cubicBezTo>
                      <a:pt x="355" y="236"/>
                      <a:pt x="356" y="235"/>
                      <a:pt x="357" y="235"/>
                    </a:cubicBezTo>
                    <a:cubicBezTo>
                      <a:pt x="355" y="237"/>
                      <a:pt x="354" y="238"/>
                      <a:pt x="352" y="240"/>
                    </a:cubicBezTo>
                    <a:cubicBezTo>
                      <a:pt x="352" y="240"/>
                      <a:pt x="355" y="242"/>
                      <a:pt x="356" y="242"/>
                    </a:cubicBezTo>
                    <a:cubicBezTo>
                      <a:pt x="355" y="245"/>
                      <a:pt x="353" y="247"/>
                      <a:pt x="350" y="249"/>
                    </a:cubicBezTo>
                    <a:cubicBezTo>
                      <a:pt x="349" y="254"/>
                      <a:pt x="355" y="253"/>
                      <a:pt x="359" y="257"/>
                    </a:cubicBezTo>
                    <a:cubicBezTo>
                      <a:pt x="362" y="260"/>
                      <a:pt x="368" y="262"/>
                      <a:pt x="373" y="265"/>
                    </a:cubicBezTo>
                    <a:cubicBezTo>
                      <a:pt x="378" y="267"/>
                      <a:pt x="383" y="271"/>
                      <a:pt x="383" y="279"/>
                    </a:cubicBezTo>
                    <a:cubicBezTo>
                      <a:pt x="382" y="280"/>
                      <a:pt x="374" y="285"/>
                      <a:pt x="370" y="285"/>
                    </a:cubicBezTo>
                    <a:cubicBezTo>
                      <a:pt x="369" y="285"/>
                      <a:pt x="365" y="286"/>
                      <a:pt x="364" y="286"/>
                    </a:cubicBezTo>
                    <a:cubicBezTo>
                      <a:pt x="361" y="286"/>
                      <a:pt x="360" y="285"/>
                      <a:pt x="359" y="283"/>
                    </a:cubicBezTo>
                    <a:cubicBezTo>
                      <a:pt x="355" y="283"/>
                      <a:pt x="352" y="281"/>
                      <a:pt x="348" y="281"/>
                    </a:cubicBezTo>
                    <a:cubicBezTo>
                      <a:pt x="348" y="281"/>
                      <a:pt x="348" y="279"/>
                      <a:pt x="348" y="278"/>
                    </a:cubicBezTo>
                    <a:cubicBezTo>
                      <a:pt x="348" y="278"/>
                      <a:pt x="346" y="280"/>
                      <a:pt x="345" y="280"/>
                    </a:cubicBezTo>
                    <a:cubicBezTo>
                      <a:pt x="344" y="280"/>
                      <a:pt x="341" y="278"/>
                      <a:pt x="341" y="277"/>
                    </a:cubicBezTo>
                    <a:cubicBezTo>
                      <a:pt x="336" y="280"/>
                      <a:pt x="321" y="277"/>
                      <a:pt x="315" y="283"/>
                    </a:cubicBezTo>
                    <a:cubicBezTo>
                      <a:pt x="303" y="283"/>
                      <a:pt x="303" y="283"/>
                      <a:pt x="303" y="283"/>
                    </a:cubicBezTo>
                    <a:cubicBezTo>
                      <a:pt x="303" y="284"/>
                      <a:pt x="301" y="285"/>
                      <a:pt x="301" y="285"/>
                    </a:cubicBezTo>
                    <a:cubicBezTo>
                      <a:pt x="303" y="286"/>
                      <a:pt x="304" y="286"/>
                      <a:pt x="306" y="287"/>
                    </a:cubicBezTo>
                    <a:cubicBezTo>
                      <a:pt x="306" y="290"/>
                      <a:pt x="302" y="289"/>
                      <a:pt x="299" y="289"/>
                    </a:cubicBezTo>
                    <a:cubicBezTo>
                      <a:pt x="299" y="289"/>
                      <a:pt x="295" y="289"/>
                      <a:pt x="291" y="289"/>
                    </a:cubicBezTo>
                    <a:cubicBezTo>
                      <a:pt x="287" y="289"/>
                      <a:pt x="285" y="290"/>
                      <a:pt x="285" y="296"/>
                    </a:cubicBezTo>
                    <a:cubicBezTo>
                      <a:pt x="285" y="300"/>
                      <a:pt x="289" y="300"/>
                      <a:pt x="287" y="303"/>
                    </a:cubicBezTo>
                    <a:cubicBezTo>
                      <a:pt x="287" y="305"/>
                      <a:pt x="290" y="310"/>
                      <a:pt x="292" y="310"/>
                    </a:cubicBezTo>
                    <a:cubicBezTo>
                      <a:pt x="291" y="312"/>
                      <a:pt x="291" y="312"/>
                      <a:pt x="291" y="314"/>
                    </a:cubicBezTo>
                    <a:cubicBezTo>
                      <a:pt x="291" y="314"/>
                      <a:pt x="293" y="314"/>
                      <a:pt x="295" y="314"/>
                    </a:cubicBezTo>
                    <a:cubicBezTo>
                      <a:pt x="295" y="317"/>
                      <a:pt x="307" y="324"/>
                      <a:pt x="308" y="324"/>
                    </a:cubicBezTo>
                    <a:cubicBezTo>
                      <a:pt x="310" y="324"/>
                      <a:pt x="312" y="327"/>
                      <a:pt x="315" y="327"/>
                    </a:cubicBezTo>
                    <a:cubicBezTo>
                      <a:pt x="316" y="327"/>
                      <a:pt x="317" y="325"/>
                      <a:pt x="319" y="325"/>
                    </a:cubicBezTo>
                    <a:cubicBezTo>
                      <a:pt x="318" y="323"/>
                      <a:pt x="319" y="320"/>
                      <a:pt x="322" y="320"/>
                    </a:cubicBezTo>
                    <a:cubicBezTo>
                      <a:pt x="328" y="320"/>
                      <a:pt x="326" y="327"/>
                      <a:pt x="333" y="327"/>
                    </a:cubicBezTo>
                    <a:cubicBezTo>
                      <a:pt x="340" y="327"/>
                      <a:pt x="342" y="323"/>
                      <a:pt x="345" y="323"/>
                    </a:cubicBezTo>
                    <a:cubicBezTo>
                      <a:pt x="347" y="323"/>
                      <a:pt x="349" y="322"/>
                      <a:pt x="349" y="321"/>
                    </a:cubicBezTo>
                    <a:cubicBezTo>
                      <a:pt x="353" y="321"/>
                      <a:pt x="353" y="321"/>
                      <a:pt x="353" y="321"/>
                    </a:cubicBezTo>
                    <a:cubicBezTo>
                      <a:pt x="352" y="323"/>
                      <a:pt x="353" y="327"/>
                      <a:pt x="353" y="329"/>
                    </a:cubicBezTo>
                    <a:cubicBezTo>
                      <a:pt x="353" y="329"/>
                      <a:pt x="353" y="329"/>
                      <a:pt x="352" y="329"/>
                    </a:cubicBezTo>
                    <a:cubicBezTo>
                      <a:pt x="352" y="330"/>
                      <a:pt x="352" y="331"/>
                      <a:pt x="352" y="332"/>
                    </a:cubicBezTo>
                    <a:cubicBezTo>
                      <a:pt x="352" y="334"/>
                      <a:pt x="353" y="336"/>
                      <a:pt x="355" y="336"/>
                    </a:cubicBezTo>
                    <a:cubicBezTo>
                      <a:pt x="355" y="337"/>
                      <a:pt x="355" y="338"/>
                      <a:pt x="355" y="339"/>
                    </a:cubicBezTo>
                    <a:cubicBezTo>
                      <a:pt x="354" y="342"/>
                      <a:pt x="353" y="343"/>
                      <a:pt x="352" y="346"/>
                    </a:cubicBezTo>
                    <a:cubicBezTo>
                      <a:pt x="351" y="355"/>
                      <a:pt x="348" y="359"/>
                      <a:pt x="348" y="359"/>
                    </a:cubicBezTo>
                    <a:cubicBezTo>
                      <a:pt x="348" y="360"/>
                      <a:pt x="348" y="360"/>
                      <a:pt x="348" y="360"/>
                    </a:cubicBezTo>
                    <a:cubicBezTo>
                      <a:pt x="346" y="365"/>
                      <a:pt x="324" y="365"/>
                      <a:pt x="324" y="365"/>
                    </a:cubicBezTo>
                    <a:cubicBezTo>
                      <a:pt x="317" y="367"/>
                      <a:pt x="314" y="370"/>
                      <a:pt x="306" y="370"/>
                    </a:cubicBezTo>
                    <a:cubicBezTo>
                      <a:pt x="301" y="370"/>
                      <a:pt x="288" y="364"/>
                      <a:pt x="287" y="364"/>
                    </a:cubicBezTo>
                    <a:cubicBezTo>
                      <a:pt x="287" y="363"/>
                      <a:pt x="287" y="363"/>
                      <a:pt x="287" y="363"/>
                    </a:cubicBezTo>
                    <a:cubicBezTo>
                      <a:pt x="282" y="362"/>
                      <a:pt x="275" y="363"/>
                      <a:pt x="272" y="359"/>
                    </a:cubicBezTo>
                    <a:cubicBezTo>
                      <a:pt x="269" y="356"/>
                      <a:pt x="271" y="352"/>
                      <a:pt x="263" y="352"/>
                    </a:cubicBezTo>
                    <a:cubicBezTo>
                      <a:pt x="258" y="352"/>
                      <a:pt x="256" y="358"/>
                      <a:pt x="250" y="358"/>
                    </a:cubicBezTo>
                    <a:cubicBezTo>
                      <a:pt x="250" y="360"/>
                      <a:pt x="250" y="361"/>
                      <a:pt x="250" y="363"/>
                    </a:cubicBezTo>
                    <a:cubicBezTo>
                      <a:pt x="250" y="365"/>
                      <a:pt x="249" y="376"/>
                      <a:pt x="247" y="376"/>
                    </a:cubicBezTo>
                    <a:cubicBezTo>
                      <a:pt x="242" y="376"/>
                      <a:pt x="237" y="370"/>
                      <a:pt x="231" y="368"/>
                    </a:cubicBezTo>
                    <a:cubicBezTo>
                      <a:pt x="228" y="367"/>
                      <a:pt x="225" y="369"/>
                      <a:pt x="222" y="367"/>
                    </a:cubicBezTo>
                    <a:cubicBezTo>
                      <a:pt x="220" y="364"/>
                      <a:pt x="221" y="358"/>
                      <a:pt x="217" y="357"/>
                    </a:cubicBezTo>
                    <a:cubicBezTo>
                      <a:pt x="213" y="354"/>
                      <a:pt x="205" y="353"/>
                      <a:pt x="197" y="353"/>
                    </a:cubicBezTo>
                    <a:cubicBezTo>
                      <a:pt x="197" y="353"/>
                      <a:pt x="197" y="353"/>
                      <a:pt x="197" y="353"/>
                    </a:cubicBezTo>
                    <a:cubicBezTo>
                      <a:pt x="195" y="353"/>
                      <a:pt x="191" y="347"/>
                      <a:pt x="189" y="347"/>
                    </a:cubicBezTo>
                    <a:cubicBezTo>
                      <a:pt x="188" y="347"/>
                      <a:pt x="185" y="345"/>
                      <a:pt x="185" y="344"/>
                    </a:cubicBezTo>
                    <a:cubicBezTo>
                      <a:pt x="185" y="343"/>
                      <a:pt x="189" y="335"/>
                      <a:pt x="190" y="335"/>
                    </a:cubicBezTo>
                    <a:cubicBezTo>
                      <a:pt x="189" y="332"/>
                      <a:pt x="186" y="330"/>
                      <a:pt x="186" y="327"/>
                    </a:cubicBezTo>
                    <a:cubicBezTo>
                      <a:pt x="186" y="326"/>
                      <a:pt x="188" y="325"/>
                      <a:pt x="189" y="324"/>
                    </a:cubicBezTo>
                    <a:cubicBezTo>
                      <a:pt x="189" y="321"/>
                      <a:pt x="189" y="321"/>
                      <a:pt x="189" y="321"/>
                    </a:cubicBezTo>
                    <a:cubicBezTo>
                      <a:pt x="187" y="321"/>
                      <a:pt x="180" y="317"/>
                      <a:pt x="180" y="316"/>
                    </a:cubicBezTo>
                    <a:cubicBezTo>
                      <a:pt x="174" y="319"/>
                      <a:pt x="168" y="321"/>
                      <a:pt x="161" y="321"/>
                    </a:cubicBezTo>
                    <a:cubicBezTo>
                      <a:pt x="157" y="321"/>
                      <a:pt x="150" y="321"/>
                      <a:pt x="146" y="321"/>
                    </a:cubicBezTo>
                    <a:cubicBezTo>
                      <a:pt x="139" y="321"/>
                      <a:pt x="125" y="325"/>
                      <a:pt x="119" y="328"/>
                    </a:cubicBezTo>
                    <a:cubicBezTo>
                      <a:pt x="118" y="329"/>
                      <a:pt x="109" y="333"/>
                      <a:pt x="107" y="336"/>
                    </a:cubicBezTo>
                    <a:cubicBezTo>
                      <a:pt x="105" y="339"/>
                      <a:pt x="104" y="332"/>
                      <a:pt x="103" y="332"/>
                    </a:cubicBezTo>
                    <a:cubicBezTo>
                      <a:pt x="101" y="332"/>
                      <a:pt x="94" y="333"/>
                      <a:pt x="91" y="333"/>
                    </a:cubicBezTo>
                    <a:cubicBezTo>
                      <a:pt x="87" y="333"/>
                      <a:pt x="84" y="333"/>
                      <a:pt x="82" y="330"/>
                    </a:cubicBezTo>
                    <a:cubicBezTo>
                      <a:pt x="78" y="333"/>
                      <a:pt x="77" y="346"/>
                      <a:pt x="72" y="348"/>
                    </a:cubicBezTo>
                    <a:cubicBezTo>
                      <a:pt x="69" y="350"/>
                      <a:pt x="66" y="349"/>
                      <a:pt x="62" y="351"/>
                    </a:cubicBezTo>
                    <a:cubicBezTo>
                      <a:pt x="60" y="352"/>
                      <a:pt x="60" y="357"/>
                      <a:pt x="54" y="357"/>
                    </a:cubicBezTo>
                    <a:cubicBezTo>
                      <a:pt x="55" y="363"/>
                      <a:pt x="54" y="373"/>
                      <a:pt x="54" y="378"/>
                    </a:cubicBezTo>
                    <a:cubicBezTo>
                      <a:pt x="54" y="386"/>
                      <a:pt x="46" y="386"/>
                      <a:pt x="43" y="392"/>
                    </a:cubicBezTo>
                    <a:cubicBezTo>
                      <a:pt x="42" y="393"/>
                      <a:pt x="43" y="395"/>
                      <a:pt x="41" y="396"/>
                    </a:cubicBezTo>
                    <a:cubicBezTo>
                      <a:pt x="37" y="397"/>
                      <a:pt x="33" y="398"/>
                      <a:pt x="31" y="399"/>
                    </a:cubicBezTo>
                    <a:cubicBezTo>
                      <a:pt x="29" y="400"/>
                      <a:pt x="28" y="402"/>
                      <a:pt x="28" y="406"/>
                    </a:cubicBezTo>
                    <a:cubicBezTo>
                      <a:pt x="19" y="408"/>
                      <a:pt x="21" y="423"/>
                      <a:pt x="16" y="429"/>
                    </a:cubicBezTo>
                    <a:cubicBezTo>
                      <a:pt x="13" y="432"/>
                      <a:pt x="9" y="431"/>
                      <a:pt x="9" y="436"/>
                    </a:cubicBezTo>
                    <a:cubicBezTo>
                      <a:pt x="7" y="440"/>
                      <a:pt x="8" y="444"/>
                      <a:pt x="4" y="446"/>
                    </a:cubicBezTo>
                    <a:cubicBezTo>
                      <a:pt x="3" y="448"/>
                      <a:pt x="1" y="450"/>
                      <a:pt x="1" y="452"/>
                    </a:cubicBezTo>
                    <a:cubicBezTo>
                      <a:pt x="1" y="454"/>
                      <a:pt x="4" y="455"/>
                      <a:pt x="6" y="455"/>
                    </a:cubicBezTo>
                    <a:cubicBezTo>
                      <a:pt x="6" y="463"/>
                      <a:pt x="8" y="468"/>
                      <a:pt x="8" y="477"/>
                    </a:cubicBezTo>
                    <a:cubicBezTo>
                      <a:pt x="8" y="484"/>
                      <a:pt x="7" y="491"/>
                      <a:pt x="5" y="496"/>
                    </a:cubicBezTo>
                    <a:cubicBezTo>
                      <a:pt x="4" y="499"/>
                      <a:pt x="0" y="504"/>
                      <a:pt x="0" y="508"/>
                    </a:cubicBezTo>
                    <a:cubicBezTo>
                      <a:pt x="0" y="509"/>
                      <a:pt x="1" y="508"/>
                      <a:pt x="1" y="510"/>
                    </a:cubicBezTo>
                    <a:cubicBezTo>
                      <a:pt x="2" y="510"/>
                      <a:pt x="9" y="515"/>
                      <a:pt x="4" y="517"/>
                    </a:cubicBezTo>
                    <a:cubicBezTo>
                      <a:pt x="4" y="518"/>
                      <a:pt x="6" y="525"/>
                      <a:pt x="13" y="532"/>
                    </a:cubicBezTo>
                    <a:cubicBezTo>
                      <a:pt x="13" y="533"/>
                      <a:pt x="28" y="547"/>
                      <a:pt x="28" y="555"/>
                    </a:cubicBezTo>
                    <a:cubicBezTo>
                      <a:pt x="32" y="550"/>
                      <a:pt x="33" y="550"/>
                      <a:pt x="29" y="555"/>
                    </a:cubicBezTo>
                    <a:cubicBezTo>
                      <a:pt x="32" y="564"/>
                      <a:pt x="48" y="563"/>
                      <a:pt x="41" y="573"/>
                    </a:cubicBezTo>
                    <a:cubicBezTo>
                      <a:pt x="42" y="574"/>
                      <a:pt x="66" y="596"/>
                      <a:pt x="67" y="594"/>
                    </a:cubicBezTo>
                    <a:cubicBezTo>
                      <a:pt x="67" y="591"/>
                      <a:pt x="85" y="585"/>
                      <a:pt x="94" y="585"/>
                    </a:cubicBezTo>
                    <a:cubicBezTo>
                      <a:pt x="98" y="585"/>
                      <a:pt x="101" y="586"/>
                      <a:pt x="101" y="590"/>
                    </a:cubicBezTo>
                    <a:cubicBezTo>
                      <a:pt x="105" y="591"/>
                      <a:pt x="107" y="589"/>
                      <a:pt x="109" y="587"/>
                    </a:cubicBezTo>
                    <a:cubicBezTo>
                      <a:pt x="115" y="584"/>
                      <a:pt x="122" y="579"/>
                      <a:pt x="129" y="578"/>
                    </a:cubicBezTo>
                    <a:cubicBezTo>
                      <a:pt x="131" y="577"/>
                      <a:pt x="140" y="575"/>
                      <a:pt x="140" y="576"/>
                    </a:cubicBezTo>
                    <a:cubicBezTo>
                      <a:pt x="151" y="571"/>
                      <a:pt x="149" y="578"/>
                      <a:pt x="154" y="578"/>
                    </a:cubicBezTo>
                    <a:cubicBezTo>
                      <a:pt x="154" y="585"/>
                      <a:pt x="158" y="590"/>
                      <a:pt x="163" y="590"/>
                    </a:cubicBezTo>
                    <a:cubicBezTo>
                      <a:pt x="164" y="590"/>
                      <a:pt x="181" y="590"/>
                      <a:pt x="181" y="590"/>
                    </a:cubicBezTo>
                    <a:cubicBezTo>
                      <a:pt x="181" y="590"/>
                      <a:pt x="181" y="590"/>
                      <a:pt x="181" y="590"/>
                    </a:cubicBezTo>
                    <a:cubicBezTo>
                      <a:pt x="181" y="592"/>
                      <a:pt x="181" y="595"/>
                      <a:pt x="182" y="595"/>
                    </a:cubicBezTo>
                    <a:cubicBezTo>
                      <a:pt x="184" y="595"/>
                      <a:pt x="186" y="595"/>
                      <a:pt x="189" y="595"/>
                    </a:cubicBezTo>
                    <a:cubicBezTo>
                      <a:pt x="188" y="599"/>
                      <a:pt x="189" y="609"/>
                      <a:pt x="188" y="610"/>
                    </a:cubicBezTo>
                    <a:cubicBezTo>
                      <a:pt x="187" y="610"/>
                      <a:pt x="187" y="610"/>
                      <a:pt x="187" y="610"/>
                    </a:cubicBezTo>
                    <a:cubicBezTo>
                      <a:pt x="186" y="612"/>
                      <a:pt x="185" y="613"/>
                      <a:pt x="185" y="615"/>
                    </a:cubicBezTo>
                    <a:cubicBezTo>
                      <a:pt x="185" y="619"/>
                      <a:pt x="186" y="620"/>
                      <a:pt x="186" y="620"/>
                    </a:cubicBezTo>
                    <a:cubicBezTo>
                      <a:pt x="186" y="620"/>
                      <a:pt x="187" y="620"/>
                      <a:pt x="187" y="620"/>
                    </a:cubicBezTo>
                    <a:cubicBezTo>
                      <a:pt x="189" y="629"/>
                      <a:pt x="181" y="628"/>
                      <a:pt x="181" y="636"/>
                    </a:cubicBezTo>
                    <a:cubicBezTo>
                      <a:pt x="181" y="648"/>
                      <a:pt x="197" y="662"/>
                      <a:pt x="197" y="663"/>
                    </a:cubicBezTo>
                    <a:cubicBezTo>
                      <a:pt x="197" y="663"/>
                      <a:pt x="198" y="663"/>
                      <a:pt x="198" y="662"/>
                    </a:cubicBezTo>
                    <a:cubicBezTo>
                      <a:pt x="199" y="666"/>
                      <a:pt x="207" y="670"/>
                      <a:pt x="204" y="671"/>
                    </a:cubicBezTo>
                    <a:cubicBezTo>
                      <a:pt x="204" y="671"/>
                      <a:pt x="204" y="682"/>
                      <a:pt x="205" y="682"/>
                    </a:cubicBezTo>
                    <a:cubicBezTo>
                      <a:pt x="208" y="689"/>
                      <a:pt x="213" y="692"/>
                      <a:pt x="213" y="700"/>
                    </a:cubicBezTo>
                    <a:cubicBezTo>
                      <a:pt x="213" y="703"/>
                      <a:pt x="211" y="705"/>
                      <a:pt x="211" y="707"/>
                    </a:cubicBezTo>
                    <a:cubicBezTo>
                      <a:pt x="211" y="713"/>
                      <a:pt x="215" y="717"/>
                      <a:pt x="215" y="723"/>
                    </a:cubicBezTo>
                    <a:cubicBezTo>
                      <a:pt x="215" y="730"/>
                      <a:pt x="209" y="742"/>
                      <a:pt x="204" y="746"/>
                    </a:cubicBezTo>
                    <a:cubicBezTo>
                      <a:pt x="204" y="759"/>
                      <a:pt x="204" y="759"/>
                      <a:pt x="204" y="759"/>
                    </a:cubicBezTo>
                    <a:cubicBezTo>
                      <a:pt x="201" y="761"/>
                      <a:pt x="201" y="775"/>
                      <a:pt x="201" y="775"/>
                    </a:cubicBezTo>
                    <a:cubicBezTo>
                      <a:pt x="201" y="776"/>
                      <a:pt x="200" y="777"/>
                      <a:pt x="200" y="778"/>
                    </a:cubicBezTo>
                    <a:cubicBezTo>
                      <a:pt x="200" y="780"/>
                      <a:pt x="210" y="806"/>
                      <a:pt x="215" y="811"/>
                    </a:cubicBezTo>
                    <a:cubicBezTo>
                      <a:pt x="216" y="812"/>
                      <a:pt x="217" y="813"/>
                      <a:pt x="219" y="813"/>
                    </a:cubicBezTo>
                    <a:cubicBezTo>
                      <a:pt x="219" y="814"/>
                      <a:pt x="219" y="815"/>
                      <a:pt x="219" y="817"/>
                    </a:cubicBezTo>
                    <a:cubicBezTo>
                      <a:pt x="219" y="819"/>
                      <a:pt x="217" y="821"/>
                      <a:pt x="217" y="825"/>
                    </a:cubicBezTo>
                    <a:cubicBezTo>
                      <a:pt x="217" y="832"/>
                      <a:pt x="221" y="836"/>
                      <a:pt x="221" y="842"/>
                    </a:cubicBezTo>
                    <a:cubicBezTo>
                      <a:pt x="221" y="852"/>
                      <a:pt x="222" y="857"/>
                      <a:pt x="227" y="867"/>
                    </a:cubicBezTo>
                    <a:cubicBezTo>
                      <a:pt x="229" y="869"/>
                      <a:pt x="230" y="867"/>
                      <a:pt x="231" y="870"/>
                    </a:cubicBezTo>
                    <a:cubicBezTo>
                      <a:pt x="231" y="868"/>
                      <a:pt x="232" y="881"/>
                      <a:pt x="235" y="886"/>
                    </a:cubicBezTo>
                    <a:cubicBezTo>
                      <a:pt x="238" y="891"/>
                      <a:pt x="240" y="902"/>
                      <a:pt x="239" y="904"/>
                    </a:cubicBezTo>
                    <a:cubicBezTo>
                      <a:pt x="242" y="911"/>
                      <a:pt x="242" y="911"/>
                      <a:pt x="242" y="911"/>
                    </a:cubicBezTo>
                    <a:cubicBezTo>
                      <a:pt x="238" y="915"/>
                      <a:pt x="245" y="920"/>
                      <a:pt x="249" y="920"/>
                    </a:cubicBezTo>
                    <a:cubicBezTo>
                      <a:pt x="250" y="920"/>
                      <a:pt x="266" y="917"/>
                      <a:pt x="266" y="915"/>
                    </a:cubicBezTo>
                    <a:cubicBezTo>
                      <a:pt x="268" y="915"/>
                      <a:pt x="269" y="915"/>
                      <a:pt x="271" y="917"/>
                    </a:cubicBezTo>
                    <a:cubicBezTo>
                      <a:pt x="274" y="915"/>
                      <a:pt x="275" y="915"/>
                      <a:pt x="277" y="915"/>
                    </a:cubicBezTo>
                    <a:cubicBezTo>
                      <a:pt x="280" y="915"/>
                      <a:pt x="283" y="915"/>
                      <a:pt x="290" y="915"/>
                    </a:cubicBezTo>
                    <a:cubicBezTo>
                      <a:pt x="290" y="909"/>
                      <a:pt x="299" y="914"/>
                      <a:pt x="300" y="910"/>
                    </a:cubicBezTo>
                    <a:cubicBezTo>
                      <a:pt x="306" y="899"/>
                      <a:pt x="314" y="898"/>
                      <a:pt x="322" y="888"/>
                    </a:cubicBezTo>
                    <a:cubicBezTo>
                      <a:pt x="323" y="885"/>
                      <a:pt x="332" y="869"/>
                      <a:pt x="336" y="868"/>
                    </a:cubicBezTo>
                    <a:cubicBezTo>
                      <a:pt x="336" y="867"/>
                      <a:pt x="341" y="855"/>
                      <a:pt x="341" y="855"/>
                    </a:cubicBezTo>
                    <a:cubicBezTo>
                      <a:pt x="343" y="848"/>
                      <a:pt x="343" y="848"/>
                      <a:pt x="343" y="848"/>
                    </a:cubicBezTo>
                    <a:cubicBezTo>
                      <a:pt x="341" y="847"/>
                      <a:pt x="340" y="846"/>
                      <a:pt x="340" y="844"/>
                    </a:cubicBezTo>
                    <a:cubicBezTo>
                      <a:pt x="340" y="839"/>
                      <a:pt x="347" y="840"/>
                      <a:pt x="351" y="839"/>
                    </a:cubicBezTo>
                    <a:cubicBezTo>
                      <a:pt x="354" y="838"/>
                      <a:pt x="362" y="829"/>
                      <a:pt x="362" y="827"/>
                    </a:cubicBezTo>
                    <a:cubicBezTo>
                      <a:pt x="362" y="826"/>
                      <a:pt x="361" y="815"/>
                      <a:pt x="361" y="812"/>
                    </a:cubicBezTo>
                    <a:cubicBezTo>
                      <a:pt x="361" y="810"/>
                      <a:pt x="361" y="809"/>
                      <a:pt x="362" y="807"/>
                    </a:cubicBezTo>
                    <a:cubicBezTo>
                      <a:pt x="361" y="806"/>
                      <a:pt x="357" y="801"/>
                      <a:pt x="357" y="800"/>
                    </a:cubicBezTo>
                    <a:cubicBezTo>
                      <a:pt x="357" y="787"/>
                      <a:pt x="373" y="786"/>
                      <a:pt x="375" y="775"/>
                    </a:cubicBezTo>
                    <a:cubicBezTo>
                      <a:pt x="387" y="775"/>
                      <a:pt x="401" y="763"/>
                      <a:pt x="401" y="748"/>
                    </a:cubicBezTo>
                    <a:cubicBezTo>
                      <a:pt x="401" y="739"/>
                      <a:pt x="402" y="720"/>
                      <a:pt x="402" y="717"/>
                    </a:cubicBezTo>
                    <a:cubicBezTo>
                      <a:pt x="401" y="718"/>
                      <a:pt x="401" y="717"/>
                      <a:pt x="402" y="716"/>
                    </a:cubicBezTo>
                    <a:cubicBezTo>
                      <a:pt x="397" y="711"/>
                      <a:pt x="394" y="709"/>
                      <a:pt x="394" y="706"/>
                    </a:cubicBezTo>
                    <a:cubicBezTo>
                      <a:pt x="394" y="703"/>
                      <a:pt x="393" y="680"/>
                      <a:pt x="393" y="680"/>
                    </a:cubicBezTo>
                    <a:cubicBezTo>
                      <a:pt x="393" y="677"/>
                      <a:pt x="390" y="677"/>
                      <a:pt x="390" y="675"/>
                    </a:cubicBezTo>
                    <a:cubicBezTo>
                      <a:pt x="390" y="672"/>
                      <a:pt x="395" y="669"/>
                      <a:pt x="396" y="665"/>
                    </a:cubicBezTo>
                    <a:cubicBezTo>
                      <a:pt x="395" y="665"/>
                      <a:pt x="404" y="649"/>
                      <a:pt x="409" y="642"/>
                    </a:cubicBezTo>
                    <a:cubicBezTo>
                      <a:pt x="409" y="641"/>
                      <a:pt x="409" y="641"/>
                      <a:pt x="409" y="641"/>
                    </a:cubicBezTo>
                    <a:cubicBezTo>
                      <a:pt x="411" y="637"/>
                      <a:pt x="414" y="634"/>
                      <a:pt x="417" y="630"/>
                    </a:cubicBezTo>
                    <a:cubicBezTo>
                      <a:pt x="419" y="628"/>
                      <a:pt x="423" y="626"/>
                      <a:pt x="425" y="622"/>
                    </a:cubicBezTo>
                    <a:cubicBezTo>
                      <a:pt x="428" y="614"/>
                      <a:pt x="439" y="610"/>
                      <a:pt x="446" y="602"/>
                    </a:cubicBezTo>
                    <a:cubicBezTo>
                      <a:pt x="452" y="596"/>
                      <a:pt x="457" y="589"/>
                      <a:pt x="459" y="578"/>
                    </a:cubicBezTo>
                    <a:cubicBezTo>
                      <a:pt x="463" y="565"/>
                      <a:pt x="475" y="552"/>
                      <a:pt x="475" y="534"/>
                    </a:cubicBezTo>
                    <a:cubicBezTo>
                      <a:pt x="475" y="531"/>
                      <a:pt x="474" y="529"/>
                      <a:pt x="471" y="526"/>
                    </a:cubicBezTo>
                    <a:cubicBezTo>
                      <a:pt x="467" y="532"/>
                      <a:pt x="451" y="534"/>
                      <a:pt x="444" y="534"/>
                    </a:cubicBezTo>
                    <a:cubicBezTo>
                      <a:pt x="444" y="534"/>
                      <a:pt x="434" y="538"/>
                      <a:pt x="429" y="538"/>
                    </a:cubicBezTo>
                    <a:cubicBezTo>
                      <a:pt x="426" y="538"/>
                      <a:pt x="424" y="536"/>
                      <a:pt x="422" y="533"/>
                    </a:cubicBezTo>
                    <a:cubicBezTo>
                      <a:pt x="421" y="533"/>
                      <a:pt x="418" y="522"/>
                      <a:pt x="418" y="522"/>
                    </a:cubicBezTo>
                    <a:cubicBezTo>
                      <a:pt x="417" y="522"/>
                      <a:pt x="417" y="522"/>
                      <a:pt x="417" y="522"/>
                    </a:cubicBezTo>
                    <a:cubicBezTo>
                      <a:pt x="413" y="517"/>
                      <a:pt x="413" y="517"/>
                      <a:pt x="413" y="517"/>
                    </a:cubicBezTo>
                    <a:cubicBezTo>
                      <a:pt x="411" y="515"/>
                      <a:pt x="405" y="506"/>
                      <a:pt x="402" y="504"/>
                    </a:cubicBezTo>
                    <a:cubicBezTo>
                      <a:pt x="400" y="503"/>
                      <a:pt x="395" y="504"/>
                      <a:pt x="394" y="501"/>
                    </a:cubicBezTo>
                    <a:cubicBezTo>
                      <a:pt x="393" y="497"/>
                      <a:pt x="390" y="495"/>
                      <a:pt x="389" y="492"/>
                    </a:cubicBezTo>
                    <a:cubicBezTo>
                      <a:pt x="389" y="491"/>
                      <a:pt x="389" y="481"/>
                      <a:pt x="388" y="479"/>
                    </a:cubicBezTo>
                    <a:cubicBezTo>
                      <a:pt x="386" y="479"/>
                      <a:pt x="386" y="479"/>
                      <a:pt x="386" y="479"/>
                    </a:cubicBezTo>
                    <a:cubicBezTo>
                      <a:pt x="386" y="478"/>
                      <a:pt x="387" y="478"/>
                      <a:pt x="387" y="478"/>
                    </a:cubicBezTo>
                    <a:cubicBezTo>
                      <a:pt x="373" y="471"/>
                      <a:pt x="374" y="463"/>
                      <a:pt x="374" y="452"/>
                    </a:cubicBezTo>
                    <a:cubicBezTo>
                      <a:pt x="374" y="451"/>
                      <a:pt x="373" y="448"/>
                      <a:pt x="372" y="444"/>
                    </a:cubicBezTo>
                    <a:cubicBezTo>
                      <a:pt x="371" y="444"/>
                      <a:pt x="369" y="442"/>
                      <a:pt x="369" y="440"/>
                    </a:cubicBezTo>
                    <a:cubicBezTo>
                      <a:pt x="366" y="440"/>
                      <a:pt x="363" y="434"/>
                      <a:pt x="360" y="429"/>
                    </a:cubicBezTo>
                    <a:cubicBezTo>
                      <a:pt x="361" y="429"/>
                      <a:pt x="361" y="428"/>
                      <a:pt x="362" y="428"/>
                    </a:cubicBezTo>
                    <a:cubicBezTo>
                      <a:pt x="361" y="427"/>
                      <a:pt x="352" y="416"/>
                      <a:pt x="352" y="413"/>
                    </a:cubicBezTo>
                    <a:cubicBezTo>
                      <a:pt x="352" y="409"/>
                      <a:pt x="349" y="401"/>
                      <a:pt x="347" y="400"/>
                    </a:cubicBezTo>
                    <a:cubicBezTo>
                      <a:pt x="344" y="398"/>
                      <a:pt x="345" y="395"/>
                      <a:pt x="343" y="392"/>
                    </a:cubicBezTo>
                    <a:cubicBezTo>
                      <a:pt x="343" y="391"/>
                      <a:pt x="342" y="391"/>
                      <a:pt x="342" y="391"/>
                    </a:cubicBezTo>
                    <a:cubicBezTo>
                      <a:pt x="343" y="392"/>
                      <a:pt x="346" y="396"/>
                      <a:pt x="349" y="396"/>
                    </a:cubicBezTo>
                    <a:cubicBezTo>
                      <a:pt x="355" y="381"/>
                      <a:pt x="355" y="381"/>
                      <a:pt x="355" y="381"/>
                    </a:cubicBezTo>
                    <a:cubicBezTo>
                      <a:pt x="357" y="382"/>
                      <a:pt x="351" y="395"/>
                      <a:pt x="356" y="397"/>
                    </a:cubicBezTo>
                    <a:cubicBezTo>
                      <a:pt x="358" y="403"/>
                      <a:pt x="366" y="408"/>
                      <a:pt x="366" y="416"/>
                    </a:cubicBezTo>
                    <a:cubicBezTo>
                      <a:pt x="371" y="416"/>
                      <a:pt x="369" y="420"/>
                      <a:pt x="373" y="424"/>
                    </a:cubicBezTo>
                    <a:cubicBezTo>
                      <a:pt x="376" y="428"/>
                      <a:pt x="385" y="435"/>
                      <a:pt x="385" y="442"/>
                    </a:cubicBezTo>
                    <a:cubicBezTo>
                      <a:pt x="385" y="455"/>
                      <a:pt x="397" y="457"/>
                      <a:pt x="400" y="468"/>
                    </a:cubicBezTo>
                    <a:cubicBezTo>
                      <a:pt x="403" y="479"/>
                      <a:pt x="411" y="481"/>
                      <a:pt x="414" y="492"/>
                    </a:cubicBezTo>
                    <a:cubicBezTo>
                      <a:pt x="414" y="494"/>
                      <a:pt x="414" y="494"/>
                      <a:pt x="414" y="494"/>
                    </a:cubicBezTo>
                    <a:cubicBezTo>
                      <a:pt x="417" y="503"/>
                      <a:pt x="420" y="515"/>
                      <a:pt x="422" y="527"/>
                    </a:cubicBezTo>
                    <a:cubicBezTo>
                      <a:pt x="426" y="525"/>
                      <a:pt x="430" y="519"/>
                      <a:pt x="437" y="516"/>
                    </a:cubicBezTo>
                    <a:cubicBezTo>
                      <a:pt x="448" y="513"/>
                      <a:pt x="453" y="511"/>
                      <a:pt x="463" y="506"/>
                    </a:cubicBezTo>
                    <a:cubicBezTo>
                      <a:pt x="470" y="503"/>
                      <a:pt x="479" y="502"/>
                      <a:pt x="482" y="492"/>
                    </a:cubicBezTo>
                    <a:cubicBezTo>
                      <a:pt x="483" y="491"/>
                      <a:pt x="482" y="492"/>
                      <a:pt x="483" y="492"/>
                    </a:cubicBezTo>
                    <a:cubicBezTo>
                      <a:pt x="483" y="489"/>
                      <a:pt x="504" y="478"/>
                      <a:pt x="506" y="477"/>
                    </a:cubicBezTo>
                    <a:cubicBezTo>
                      <a:pt x="504" y="474"/>
                      <a:pt x="513" y="469"/>
                      <a:pt x="516" y="469"/>
                    </a:cubicBezTo>
                    <a:cubicBezTo>
                      <a:pt x="516" y="457"/>
                      <a:pt x="527" y="450"/>
                      <a:pt x="527" y="440"/>
                    </a:cubicBezTo>
                    <a:cubicBezTo>
                      <a:pt x="527" y="433"/>
                      <a:pt x="518" y="433"/>
                      <a:pt x="512" y="430"/>
                    </a:cubicBezTo>
                    <a:cubicBezTo>
                      <a:pt x="506" y="428"/>
                      <a:pt x="503" y="422"/>
                      <a:pt x="503" y="417"/>
                    </a:cubicBezTo>
                    <a:cubicBezTo>
                      <a:pt x="503" y="417"/>
                      <a:pt x="503" y="415"/>
                      <a:pt x="502" y="414"/>
                    </a:cubicBezTo>
                    <a:cubicBezTo>
                      <a:pt x="503" y="415"/>
                      <a:pt x="499" y="409"/>
                      <a:pt x="498" y="409"/>
                    </a:cubicBezTo>
                    <a:cubicBezTo>
                      <a:pt x="498" y="409"/>
                      <a:pt x="488" y="424"/>
                      <a:pt x="475" y="427"/>
                    </a:cubicBezTo>
                    <a:cubicBezTo>
                      <a:pt x="467" y="428"/>
                      <a:pt x="471" y="422"/>
                      <a:pt x="468" y="423"/>
                    </a:cubicBezTo>
                    <a:cubicBezTo>
                      <a:pt x="468" y="423"/>
                      <a:pt x="467" y="420"/>
                      <a:pt x="467" y="416"/>
                    </a:cubicBezTo>
                    <a:cubicBezTo>
                      <a:pt x="467" y="413"/>
                      <a:pt x="462" y="410"/>
                      <a:pt x="463" y="408"/>
                    </a:cubicBezTo>
                    <a:cubicBezTo>
                      <a:pt x="450" y="400"/>
                      <a:pt x="449" y="397"/>
                      <a:pt x="446" y="394"/>
                    </a:cubicBezTo>
                    <a:cubicBezTo>
                      <a:pt x="445" y="394"/>
                      <a:pt x="445" y="389"/>
                      <a:pt x="444" y="387"/>
                    </a:cubicBezTo>
                    <a:cubicBezTo>
                      <a:pt x="443" y="385"/>
                      <a:pt x="444" y="374"/>
                      <a:pt x="444" y="374"/>
                    </a:cubicBezTo>
                    <a:cubicBezTo>
                      <a:pt x="447" y="374"/>
                      <a:pt x="448" y="376"/>
                      <a:pt x="451" y="374"/>
                    </a:cubicBezTo>
                    <a:cubicBezTo>
                      <a:pt x="451" y="374"/>
                      <a:pt x="466" y="396"/>
                      <a:pt x="468" y="396"/>
                    </a:cubicBezTo>
                    <a:cubicBezTo>
                      <a:pt x="469" y="396"/>
                      <a:pt x="471" y="396"/>
                      <a:pt x="472" y="396"/>
                    </a:cubicBezTo>
                    <a:cubicBezTo>
                      <a:pt x="473" y="402"/>
                      <a:pt x="482" y="405"/>
                      <a:pt x="487" y="405"/>
                    </a:cubicBezTo>
                    <a:cubicBezTo>
                      <a:pt x="487" y="405"/>
                      <a:pt x="494" y="405"/>
                      <a:pt x="495" y="403"/>
                    </a:cubicBezTo>
                    <a:cubicBezTo>
                      <a:pt x="496" y="403"/>
                      <a:pt x="498" y="400"/>
                      <a:pt x="501" y="400"/>
                    </a:cubicBezTo>
                    <a:cubicBezTo>
                      <a:pt x="507" y="400"/>
                      <a:pt x="504" y="410"/>
                      <a:pt x="507" y="414"/>
                    </a:cubicBezTo>
                    <a:cubicBezTo>
                      <a:pt x="508" y="415"/>
                      <a:pt x="513" y="416"/>
                      <a:pt x="516" y="416"/>
                    </a:cubicBezTo>
                    <a:cubicBezTo>
                      <a:pt x="521" y="416"/>
                      <a:pt x="528" y="423"/>
                      <a:pt x="537" y="423"/>
                    </a:cubicBezTo>
                    <a:cubicBezTo>
                      <a:pt x="547" y="423"/>
                      <a:pt x="558" y="416"/>
                      <a:pt x="562" y="416"/>
                    </a:cubicBezTo>
                    <a:cubicBezTo>
                      <a:pt x="565" y="416"/>
                      <a:pt x="566" y="416"/>
                      <a:pt x="569" y="416"/>
                    </a:cubicBezTo>
                    <a:cubicBezTo>
                      <a:pt x="569" y="420"/>
                      <a:pt x="585" y="430"/>
                      <a:pt x="585" y="431"/>
                    </a:cubicBezTo>
                    <a:cubicBezTo>
                      <a:pt x="585" y="431"/>
                      <a:pt x="585" y="430"/>
                      <a:pt x="585" y="430"/>
                    </a:cubicBezTo>
                    <a:cubicBezTo>
                      <a:pt x="586" y="435"/>
                      <a:pt x="589" y="438"/>
                      <a:pt x="595" y="438"/>
                    </a:cubicBezTo>
                    <a:cubicBezTo>
                      <a:pt x="594" y="438"/>
                      <a:pt x="590" y="440"/>
                      <a:pt x="590" y="440"/>
                    </a:cubicBezTo>
                    <a:cubicBezTo>
                      <a:pt x="590" y="445"/>
                      <a:pt x="598" y="455"/>
                      <a:pt x="602" y="455"/>
                    </a:cubicBezTo>
                    <a:cubicBezTo>
                      <a:pt x="609" y="455"/>
                      <a:pt x="609" y="445"/>
                      <a:pt x="614" y="441"/>
                    </a:cubicBezTo>
                    <a:cubicBezTo>
                      <a:pt x="614" y="444"/>
                      <a:pt x="618" y="474"/>
                      <a:pt x="622" y="488"/>
                    </a:cubicBezTo>
                    <a:cubicBezTo>
                      <a:pt x="625" y="495"/>
                      <a:pt x="630" y="500"/>
                      <a:pt x="633" y="506"/>
                    </a:cubicBezTo>
                    <a:cubicBezTo>
                      <a:pt x="636" y="513"/>
                      <a:pt x="636" y="519"/>
                      <a:pt x="639" y="526"/>
                    </a:cubicBezTo>
                    <a:cubicBezTo>
                      <a:pt x="642" y="532"/>
                      <a:pt x="649" y="542"/>
                      <a:pt x="651" y="549"/>
                    </a:cubicBezTo>
                    <a:cubicBezTo>
                      <a:pt x="653" y="555"/>
                      <a:pt x="653" y="557"/>
                      <a:pt x="659" y="561"/>
                    </a:cubicBezTo>
                    <a:cubicBezTo>
                      <a:pt x="663" y="554"/>
                      <a:pt x="665" y="553"/>
                      <a:pt x="669" y="549"/>
                    </a:cubicBezTo>
                    <a:cubicBezTo>
                      <a:pt x="668" y="548"/>
                      <a:pt x="668" y="544"/>
                      <a:pt x="668" y="544"/>
                    </a:cubicBezTo>
                    <a:cubicBezTo>
                      <a:pt x="671" y="544"/>
                      <a:pt x="671" y="540"/>
                      <a:pt x="673" y="538"/>
                    </a:cubicBezTo>
                    <a:cubicBezTo>
                      <a:pt x="673" y="532"/>
                      <a:pt x="673" y="532"/>
                      <a:pt x="673" y="532"/>
                    </a:cubicBezTo>
                    <a:cubicBezTo>
                      <a:pt x="672" y="532"/>
                      <a:pt x="671" y="532"/>
                      <a:pt x="671" y="531"/>
                    </a:cubicBezTo>
                    <a:cubicBezTo>
                      <a:pt x="671" y="525"/>
                      <a:pt x="675" y="521"/>
                      <a:pt x="676" y="515"/>
                    </a:cubicBezTo>
                    <a:cubicBezTo>
                      <a:pt x="671" y="514"/>
                      <a:pt x="673" y="503"/>
                      <a:pt x="673" y="500"/>
                    </a:cubicBezTo>
                    <a:cubicBezTo>
                      <a:pt x="673" y="498"/>
                      <a:pt x="673" y="497"/>
                      <a:pt x="673" y="496"/>
                    </a:cubicBezTo>
                    <a:cubicBezTo>
                      <a:pt x="687" y="496"/>
                      <a:pt x="688" y="476"/>
                      <a:pt x="700" y="473"/>
                    </a:cubicBezTo>
                    <a:cubicBezTo>
                      <a:pt x="700" y="462"/>
                      <a:pt x="713" y="463"/>
                      <a:pt x="715" y="453"/>
                    </a:cubicBezTo>
                    <a:cubicBezTo>
                      <a:pt x="712" y="451"/>
                      <a:pt x="712" y="451"/>
                      <a:pt x="712" y="451"/>
                    </a:cubicBezTo>
                    <a:cubicBezTo>
                      <a:pt x="712" y="451"/>
                      <a:pt x="720" y="444"/>
                      <a:pt x="720" y="444"/>
                    </a:cubicBezTo>
                    <a:cubicBezTo>
                      <a:pt x="722" y="444"/>
                      <a:pt x="728" y="446"/>
                      <a:pt x="731" y="446"/>
                    </a:cubicBezTo>
                    <a:cubicBezTo>
                      <a:pt x="731" y="442"/>
                      <a:pt x="735" y="442"/>
                      <a:pt x="739" y="441"/>
                    </a:cubicBezTo>
                    <a:cubicBezTo>
                      <a:pt x="739" y="440"/>
                      <a:pt x="742" y="438"/>
                      <a:pt x="744" y="438"/>
                    </a:cubicBezTo>
                    <a:cubicBezTo>
                      <a:pt x="745" y="441"/>
                      <a:pt x="755" y="451"/>
                      <a:pt x="750" y="453"/>
                    </a:cubicBezTo>
                    <a:cubicBezTo>
                      <a:pt x="752" y="457"/>
                      <a:pt x="755" y="459"/>
                      <a:pt x="758" y="459"/>
                    </a:cubicBezTo>
                    <a:cubicBezTo>
                      <a:pt x="760" y="459"/>
                      <a:pt x="761" y="460"/>
                      <a:pt x="761" y="460"/>
                    </a:cubicBezTo>
                    <a:cubicBezTo>
                      <a:pt x="761" y="463"/>
                      <a:pt x="764" y="464"/>
                      <a:pt x="765" y="468"/>
                    </a:cubicBezTo>
                    <a:cubicBezTo>
                      <a:pt x="769" y="479"/>
                      <a:pt x="769" y="479"/>
                      <a:pt x="769" y="479"/>
                    </a:cubicBezTo>
                    <a:cubicBezTo>
                      <a:pt x="769" y="491"/>
                      <a:pt x="769" y="491"/>
                      <a:pt x="769" y="491"/>
                    </a:cubicBezTo>
                    <a:cubicBezTo>
                      <a:pt x="769" y="492"/>
                      <a:pt x="772" y="491"/>
                      <a:pt x="774" y="491"/>
                    </a:cubicBezTo>
                    <a:cubicBezTo>
                      <a:pt x="776" y="491"/>
                      <a:pt x="778" y="493"/>
                      <a:pt x="779" y="493"/>
                    </a:cubicBezTo>
                    <a:cubicBezTo>
                      <a:pt x="782" y="489"/>
                      <a:pt x="782" y="489"/>
                      <a:pt x="782" y="489"/>
                    </a:cubicBezTo>
                    <a:cubicBezTo>
                      <a:pt x="786" y="489"/>
                      <a:pt x="786" y="487"/>
                      <a:pt x="786" y="482"/>
                    </a:cubicBezTo>
                    <a:close/>
                    <a:moveTo>
                      <a:pt x="187" y="620"/>
                    </a:moveTo>
                    <a:cubicBezTo>
                      <a:pt x="188" y="620"/>
                      <a:pt x="189" y="620"/>
                      <a:pt x="187" y="62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9" name="Freeform 385"/>
              <p:cNvSpPr>
                <a:spLocks/>
              </p:cNvSpPr>
              <p:nvPr/>
            </p:nvSpPr>
            <p:spPr bwMode="auto">
              <a:xfrm>
                <a:off x="5035" y="2155"/>
                <a:ext cx="71" cy="81"/>
              </a:xfrm>
              <a:custGeom>
                <a:avLst/>
                <a:gdLst>
                  <a:gd name="T0" fmla="*/ 30 w 30"/>
                  <a:gd name="T1" fmla="*/ 16 h 34"/>
                  <a:gd name="T2" fmla="*/ 14 w 30"/>
                  <a:gd name="T3" fmla="*/ 0 h 34"/>
                  <a:gd name="T4" fmla="*/ 12 w 30"/>
                  <a:gd name="T5" fmla="*/ 1 h 34"/>
                  <a:gd name="T6" fmla="*/ 16 w 30"/>
                  <a:gd name="T7" fmla="*/ 3 h 34"/>
                  <a:gd name="T8" fmla="*/ 16 w 30"/>
                  <a:gd name="T9" fmla="*/ 6 h 34"/>
                  <a:gd name="T10" fmla="*/ 21 w 30"/>
                  <a:gd name="T11" fmla="*/ 6 h 34"/>
                  <a:gd name="T12" fmla="*/ 24 w 30"/>
                  <a:gd name="T13" fmla="*/ 10 h 34"/>
                  <a:gd name="T14" fmla="*/ 26 w 30"/>
                  <a:gd name="T15" fmla="*/ 14 h 34"/>
                  <a:gd name="T16" fmla="*/ 12 w 30"/>
                  <a:gd name="T17" fmla="*/ 25 h 34"/>
                  <a:gd name="T18" fmla="*/ 9 w 30"/>
                  <a:gd name="T19" fmla="*/ 25 h 34"/>
                  <a:gd name="T20" fmla="*/ 5 w 30"/>
                  <a:gd name="T21" fmla="*/ 28 h 34"/>
                  <a:gd name="T22" fmla="*/ 4 w 30"/>
                  <a:gd name="T23" fmla="*/ 26 h 34"/>
                  <a:gd name="T24" fmla="*/ 0 w 30"/>
                  <a:gd name="T25" fmla="*/ 31 h 34"/>
                  <a:gd name="T26" fmla="*/ 10 w 30"/>
                  <a:gd name="T27" fmla="*/ 34 h 34"/>
                  <a:gd name="T28" fmla="*/ 30 w 30"/>
                  <a:gd name="T29"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34">
                    <a:moveTo>
                      <a:pt x="30" y="16"/>
                    </a:moveTo>
                    <a:cubicBezTo>
                      <a:pt x="30" y="11"/>
                      <a:pt x="21" y="0"/>
                      <a:pt x="14" y="0"/>
                    </a:cubicBezTo>
                    <a:cubicBezTo>
                      <a:pt x="13" y="0"/>
                      <a:pt x="12" y="1"/>
                      <a:pt x="12" y="1"/>
                    </a:cubicBezTo>
                    <a:cubicBezTo>
                      <a:pt x="13" y="1"/>
                      <a:pt x="14" y="2"/>
                      <a:pt x="16" y="3"/>
                    </a:cubicBezTo>
                    <a:cubicBezTo>
                      <a:pt x="16" y="4"/>
                      <a:pt x="16" y="5"/>
                      <a:pt x="16" y="6"/>
                    </a:cubicBezTo>
                    <a:cubicBezTo>
                      <a:pt x="21" y="6"/>
                      <a:pt x="21" y="6"/>
                      <a:pt x="21" y="6"/>
                    </a:cubicBezTo>
                    <a:cubicBezTo>
                      <a:pt x="21" y="8"/>
                      <a:pt x="23" y="10"/>
                      <a:pt x="24" y="10"/>
                    </a:cubicBezTo>
                    <a:cubicBezTo>
                      <a:pt x="25" y="11"/>
                      <a:pt x="26" y="12"/>
                      <a:pt x="26" y="14"/>
                    </a:cubicBezTo>
                    <a:cubicBezTo>
                      <a:pt x="26" y="18"/>
                      <a:pt x="15" y="25"/>
                      <a:pt x="12" y="25"/>
                    </a:cubicBezTo>
                    <a:cubicBezTo>
                      <a:pt x="11" y="25"/>
                      <a:pt x="10" y="25"/>
                      <a:pt x="9" y="25"/>
                    </a:cubicBezTo>
                    <a:cubicBezTo>
                      <a:pt x="8" y="27"/>
                      <a:pt x="8" y="28"/>
                      <a:pt x="5" y="28"/>
                    </a:cubicBezTo>
                    <a:cubicBezTo>
                      <a:pt x="5" y="28"/>
                      <a:pt x="5" y="27"/>
                      <a:pt x="4" y="26"/>
                    </a:cubicBezTo>
                    <a:cubicBezTo>
                      <a:pt x="2" y="26"/>
                      <a:pt x="1" y="28"/>
                      <a:pt x="0" y="31"/>
                    </a:cubicBezTo>
                    <a:cubicBezTo>
                      <a:pt x="3" y="31"/>
                      <a:pt x="6" y="34"/>
                      <a:pt x="10" y="34"/>
                    </a:cubicBezTo>
                    <a:cubicBezTo>
                      <a:pt x="19" y="34"/>
                      <a:pt x="30" y="24"/>
                      <a:pt x="30" y="1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0" name="Freeform 386"/>
              <p:cNvSpPr>
                <a:spLocks/>
              </p:cNvSpPr>
              <p:nvPr/>
            </p:nvSpPr>
            <p:spPr bwMode="auto">
              <a:xfrm>
                <a:off x="5058" y="2158"/>
                <a:ext cx="5" cy="2"/>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1" y="0"/>
                      <a:pt x="1" y="0"/>
                      <a:pt x="0" y="1"/>
                    </a:cubicBezTo>
                    <a:cubicBezTo>
                      <a:pt x="1" y="1"/>
                      <a:pt x="1" y="0"/>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1" name="Freeform 387"/>
              <p:cNvSpPr>
                <a:spLocks/>
              </p:cNvSpPr>
              <p:nvPr/>
            </p:nvSpPr>
            <p:spPr bwMode="auto">
              <a:xfrm>
                <a:off x="4614" y="2285"/>
                <a:ext cx="64" cy="31"/>
              </a:xfrm>
              <a:custGeom>
                <a:avLst/>
                <a:gdLst>
                  <a:gd name="T0" fmla="*/ 21 w 27"/>
                  <a:gd name="T1" fmla="*/ 0 h 13"/>
                  <a:gd name="T2" fmla="*/ 0 w 27"/>
                  <a:gd name="T3" fmla="*/ 13 h 13"/>
                  <a:gd name="T4" fmla="*/ 27 w 27"/>
                  <a:gd name="T5" fmla="*/ 0 h 13"/>
                  <a:gd name="T6" fmla="*/ 21 w 27"/>
                  <a:gd name="T7" fmla="*/ 0 h 13"/>
                </a:gdLst>
                <a:ahLst/>
                <a:cxnLst>
                  <a:cxn ang="0">
                    <a:pos x="T0" y="T1"/>
                  </a:cxn>
                  <a:cxn ang="0">
                    <a:pos x="T2" y="T3"/>
                  </a:cxn>
                  <a:cxn ang="0">
                    <a:pos x="T4" y="T5"/>
                  </a:cxn>
                  <a:cxn ang="0">
                    <a:pos x="T6" y="T7"/>
                  </a:cxn>
                </a:cxnLst>
                <a:rect l="0" t="0" r="r" b="b"/>
                <a:pathLst>
                  <a:path w="27" h="13">
                    <a:moveTo>
                      <a:pt x="21" y="0"/>
                    </a:moveTo>
                    <a:cubicBezTo>
                      <a:pt x="11" y="2"/>
                      <a:pt x="6" y="6"/>
                      <a:pt x="0" y="13"/>
                    </a:cubicBezTo>
                    <a:cubicBezTo>
                      <a:pt x="7" y="12"/>
                      <a:pt x="20" y="6"/>
                      <a:pt x="27" y="0"/>
                    </a:cubicBezTo>
                    <a:lnTo>
                      <a:pt x="21"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2" name="Freeform 388"/>
              <p:cNvSpPr>
                <a:spLocks/>
              </p:cNvSpPr>
              <p:nvPr/>
            </p:nvSpPr>
            <p:spPr bwMode="auto">
              <a:xfrm>
                <a:off x="4692" y="2075"/>
                <a:ext cx="26" cy="54"/>
              </a:xfrm>
              <a:custGeom>
                <a:avLst/>
                <a:gdLst>
                  <a:gd name="T0" fmla="*/ 5 w 11"/>
                  <a:gd name="T1" fmla="*/ 14 h 23"/>
                  <a:gd name="T2" fmla="*/ 11 w 11"/>
                  <a:gd name="T3" fmla="*/ 16 h 23"/>
                  <a:gd name="T4" fmla="*/ 6 w 11"/>
                  <a:gd name="T5" fmla="*/ 3 h 23"/>
                  <a:gd name="T6" fmla="*/ 6 w 11"/>
                  <a:gd name="T7" fmla="*/ 4 h 23"/>
                  <a:gd name="T8" fmla="*/ 0 w 11"/>
                  <a:gd name="T9" fmla="*/ 0 h 23"/>
                  <a:gd name="T10" fmla="*/ 0 w 11"/>
                  <a:gd name="T11" fmla="*/ 3 h 23"/>
                  <a:gd name="T12" fmla="*/ 0 w 11"/>
                  <a:gd name="T13" fmla="*/ 11 h 23"/>
                  <a:gd name="T14" fmla="*/ 0 w 11"/>
                  <a:gd name="T15" fmla="*/ 21 h 23"/>
                  <a:gd name="T16" fmla="*/ 2 w 11"/>
                  <a:gd name="T17" fmla="*/ 19 h 23"/>
                  <a:gd name="T18" fmla="*/ 4 w 11"/>
                  <a:gd name="T19" fmla="*/ 23 h 23"/>
                  <a:gd name="T20" fmla="*/ 5 w 11"/>
                  <a:gd name="T21"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23">
                    <a:moveTo>
                      <a:pt x="5" y="14"/>
                    </a:moveTo>
                    <a:cubicBezTo>
                      <a:pt x="8" y="15"/>
                      <a:pt x="9" y="16"/>
                      <a:pt x="11" y="16"/>
                    </a:cubicBezTo>
                    <a:cubicBezTo>
                      <a:pt x="8" y="11"/>
                      <a:pt x="8" y="5"/>
                      <a:pt x="6" y="3"/>
                    </a:cubicBezTo>
                    <a:cubicBezTo>
                      <a:pt x="6" y="3"/>
                      <a:pt x="6" y="4"/>
                      <a:pt x="6" y="4"/>
                    </a:cubicBezTo>
                    <a:cubicBezTo>
                      <a:pt x="3" y="3"/>
                      <a:pt x="3" y="1"/>
                      <a:pt x="0" y="0"/>
                    </a:cubicBezTo>
                    <a:cubicBezTo>
                      <a:pt x="0" y="1"/>
                      <a:pt x="0" y="2"/>
                      <a:pt x="0" y="3"/>
                    </a:cubicBezTo>
                    <a:cubicBezTo>
                      <a:pt x="0" y="4"/>
                      <a:pt x="0" y="11"/>
                      <a:pt x="0" y="11"/>
                    </a:cubicBezTo>
                    <a:cubicBezTo>
                      <a:pt x="0" y="21"/>
                      <a:pt x="0" y="21"/>
                      <a:pt x="0" y="21"/>
                    </a:cubicBezTo>
                    <a:cubicBezTo>
                      <a:pt x="1" y="21"/>
                      <a:pt x="2" y="19"/>
                      <a:pt x="2" y="19"/>
                    </a:cubicBezTo>
                    <a:cubicBezTo>
                      <a:pt x="2" y="20"/>
                      <a:pt x="3" y="23"/>
                      <a:pt x="4" y="23"/>
                    </a:cubicBezTo>
                    <a:cubicBezTo>
                      <a:pt x="5" y="21"/>
                      <a:pt x="4" y="15"/>
                      <a:pt x="5"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3" name="Freeform 389"/>
              <p:cNvSpPr>
                <a:spLocks/>
              </p:cNvSpPr>
              <p:nvPr/>
            </p:nvSpPr>
            <p:spPr bwMode="auto">
              <a:xfrm>
                <a:off x="4697" y="2165"/>
                <a:ext cx="50" cy="19"/>
              </a:xfrm>
              <a:custGeom>
                <a:avLst/>
                <a:gdLst>
                  <a:gd name="T0" fmla="*/ 13 w 21"/>
                  <a:gd name="T1" fmla="*/ 0 h 8"/>
                  <a:gd name="T2" fmla="*/ 2 w 21"/>
                  <a:gd name="T3" fmla="*/ 0 h 8"/>
                  <a:gd name="T4" fmla="*/ 2 w 21"/>
                  <a:gd name="T5" fmla="*/ 7 h 8"/>
                  <a:gd name="T6" fmla="*/ 10 w 21"/>
                  <a:gd name="T7" fmla="*/ 5 h 8"/>
                  <a:gd name="T8" fmla="*/ 17 w 21"/>
                  <a:gd name="T9" fmla="*/ 8 h 8"/>
                  <a:gd name="T10" fmla="*/ 21 w 21"/>
                  <a:gd name="T11" fmla="*/ 7 h 8"/>
                  <a:gd name="T12" fmla="*/ 13 w 21"/>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1" h="8">
                    <a:moveTo>
                      <a:pt x="13" y="0"/>
                    </a:moveTo>
                    <a:cubicBezTo>
                      <a:pt x="9" y="0"/>
                      <a:pt x="7" y="2"/>
                      <a:pt x="2" y="0"/>
                    </a:cubicBezTo>
                    <a:cubicBezTo>
                      <a:pt x="2" y="2"/>
                      <a:pt x="0" y="6"/>
                      <a:pt x="2" y="7"/>
                    </a:cubicBezTo>
                    <a:cubicBezTo>
                      <a:pt x="4" y="6"/>
                      <a:pt x="6" y="5"/>
                      <a:pt x="10" y="5"/>
                    </a:cubicBezTo>
                    <a:cubicBezTo>
                      <a:pt x="13" y="5"/>
                      <a:pt x="14" y="8"/>
                      <a:pt x="17" y="8"/>
                    </a:cubicBezTo>
                    <a:cubicBezTo>
                      <a:pt x="18" y="8"/>
                      <a:pt x="21" y="8"/>
                      <a:pt x="21" y="7"/>
                    </a:cubicBezTo>
                    <a:cubicBezTo>
                      <a:pt x="19" y="7"/>
                      <a:pt x="17" y="0"/>
                      <a:pt x="1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4" name="Freeform 390"/>
              <p:cNvSpPr>
                <a:spLocks/>
              </p:cNvSpPr>
              <p:nvPr/>
            </p:nvSpPr>
            <p:spPr bwMode="auto">
              <a:xfrm>
                <a:off x="4751" y="2127"/>
                <a:ext cx="312" cy="194"/>
              </a:xfrm>
              <a:custGeom>
                <a:avLst/>
                <a:gdLst>
                  <a:gd name="T0" fmla="*/ 63 w 132"/>
                  <a:gd name="T1" fmla="*/ 14 h 82"/>
                  <a:gd name="T2" fmla="*/ 47 w 132"/>
                  <a:gd name="T3" fmla="*/ 5 h 82"/>
                  <a:gd name="T4" fmla="*/ 41 w 132"/>
                  <a:gd name="T5" fmla="*/ 12 h 82"/>
                  <a:gd name="T6" fmla="*/ 34 w 132"/>
                  <a:gd name="T7" fmla="*/ 18 h 82"/>
                  <a:gd name="T8" fmla="*/ 31 w 132"/>
                  <a:gd name="T9" fmla="*/ 21 h 82"/>
                  <a:gd name="T10" fmla="*/ 26 w 132"/>
                  <a:gd name="T11" fmla="*/ 21 h 82"/>
                  <a:gd name="T12" fmla="*/ 22 w 132"/>
                  <a:gd name="T13" fmla="*/ 15 h 82"/>
                  <a:gd name="T14" fmla="*/ 22 w 132"/>
                  <a:gd name="T15" fmla="*/ 15 h 82"/>
                  <a:gd name="T16" fmla="*/ 22 w 132"/>
                  <a:gd name="T17" fmla="*/ 11 h 82"/>
                  <a:gd name="T18" fmla="*/ 22 w 132"/>
                  <a:gd name="T19" fmla="*/ 4 h 82"/>
                  <a:gd name="T20" fmla="*/ 11 w 132"/>
                  <a:gd name="T21" fmla="*/ 0 h 82"/>
                  <a:gd name="T22" fmla="*/ 2 w 132"/>
                  <a:gd name="T23" fmla="*/ 5 h 82"/>
                  <a:gd name="T24" fmla="*/ 0 w 132"/>
                  <a:gd name="T25" fmla="*/ 7 h 82"/>
                  <a:gd name="T26" fmla="*/ 6 w 132"/>
                  <a:gd name="T27" fmla="*/ 11 h 82"/>
                  <a:gd name="T28" fmla="*/ 9 w 132"/>
                  <a:gd name="T29" fmla="*/ 17 h 82"/>
                  <a:gd name="T30" fmla="*/ 10 w 132"/>
                  <a:gd name="T31" fmla="*/ 40 h 82"/>
                  <a:gd name="T32" fmla="*/ 15 w 132"/>
                  <a:gd name="T33" fmla="*/ 26 h 82"/>
                  <a:gd name="T34" fmla="*/ 19 w 132"/>
                  <a:gd name="T35" fmla="*/ 23 h 82"/>
                  <a:gd name="T36" fmla="*/ 26 w 132"/>
                  <a:gd name="T37" fmla="*/ 27 h 82"/>
                  <a:gd name="T38" fmla="*/ 26 w 132"/>
                  <a:gd name="T39" fmla="*/ 30 h 82"/>
                  <a:gd name="T40" fmla="*/ 48 w 132"/>
                  <a:gd name="T41" fmla="*/ 40 h 82"/>
                  <a:gd name="T42" fmla="*/ 47 w 132"/>
                  <a:gd name="T43" fmla="*/ 45 h 82"/>
                  <a:gd name="T44" fmla="*/ 48 w 132"/>
                  <a:gd name="T45" fmla="*/ 56 h 82"/>
                  <a:gd name="T46" fmla="*/ 44 w 132"/>
                  <a:gd name="T47" fmla="*/ 63 h 82"/>
                  <a:gd name="T48" fmla="*/ 47 w 132"/>
                  <a:gd name="T49" fmla="*/ 66 h 82"/>
                  <a:gd name="T50" fmla="*/ 52 w 132"/>
                  <a:gd name="T51" fmla="*/ 61 h 82"/>
                  <a:gd name="T52" fmla="*/ 59 w 132"/>
                  <a:gd name="T53" fmla="*/ 63 h 82"/>
                  <a:gd name="T54" fmla="*/ 69 w 132"/>
                  <a:gd name="T55" fmla="*/ 72 h 82"/>
                  <a:gd name="T56" fmla="*/ 77 w 132"/>
                  <a:gd name="T57" fmla="*/ 69 h 82"/>
                  <a:gd name="T58" fmla="*/ 80 w 132"/>
                  <a:gd name="T59" fmla="*/ 72 h 82"/>
                  <a:gd name="T60" fmla="*/ 84 w 132"/>
                  <a:gd name="T61" fmla="*/ 67 h 82"/>
                  <a:gd name="T62" fmla="*/ 80 w 132"/>
                  <a:gd name="T63" fmla="*/ 63 h 82"/>
                  <a:gd name="T64" fmla="*/ 90 w 132"/>
                  <a:gd name="T65" fmla="*/ 57 h 82"/>
                  <a:gd name="T66" fmla="*/ 128 w 132"/>
                  <a:gd name="T67" fmla="*/ 82 h 82"/>
                  <a:gd name="T68" fmla="*/ 132 w 132"/>
                  <a:gd name="T69" fmla="*/ 78 h 82"/>
                  <a:gd name="T70" fmla="*/ 122 w 132"/>
                  <a:gd name="T71" fmla="*/ 68 h 82"/>
                  <a:gd name="T72" fmla="*/ 111 w 132"/>
                  <a:gd name="T73" fmla="*/ 54 h 82"/>
                  <a:gd name="T74" fmla="*/ 111 w 132"/>
                  <a:gd name="T75" fmla="*/ 50 h 82"/>
                  <a:gd name="T76" fmla="*/ 115 w 132"/>
                  <a:gd name="T77" fmla="*/ 49 h 82"/>
                  <a:gd name="T78" fmla="*/ 102 w 132"/>
                  <a:gd name="T79" fmla="*/ 34 h 82"/>
                  <a:gd name="T80" fmla="*/ 69 w 132"/>
                  <a:gd name="T81" fmla="*/ 16 h 82"/>
                  <a:gd name="T82" fmla="*/ 63 w 132"/>
                  <a:gd name="T83"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2" h="82">
                    <a:moveTo>
                      <a:pt x="63" y="14"/>
                    </a:moveTo>
                    <a:cubicBezTo>
                      <a:pt x="57" y="14"/>
                      <a:pt x="55" y="5"/>
                      <a:pt x="47" y="5"/>
                    </a:cubicBezTo>
                    <a:cubicBezTo>
                      <a:pt x="43" y="5"/>
                      <a:pt x="41" y="10"/>
                      <a:pt x="41" y="12"/>
                    </a:cubicBezTo>
                    <a:cubicBezTo>
                      <a:pt x="39" y="12"/>
                      <a:pt x="35" y="12"/>
                      <a:pt x="34" y="18"/>
                    </a:cubicBezTo>
                    <a:cubicBezTo>
                      <a:pt x="34" y="19"/>
                      <a:pt x="31" y="20"/>
                      <a:pt x="31" y="21"/>
                    </a:cubicBezTo>
                    <a:cubicBezTo>
                      <a:pt x="26" y="21"/>
                      <a:pt x="26" y="21"/>
                      <a:pt x="26" y="21"/>
                    </a:cubicBezTo>
                    <a:cubicBezTo>
                      <a:pt x="25" y="19"/>
                      <a:pt x="24" y="17"/>
                      <a:pt x="22" y="15"/>
                    </a:cubicBezTo>
                    <a:cubicBezTo>
                      <a:pt x="22" y="15"/>
                      <a:pt x="22" y="15"/>
                      <a:pt x="22" y="15"/>
                    </a:cubicBezTo>
                    <a:cubicBezTo>
                      <a:pt x="22" y="14"/>
                      <a:pt x="22" y="12"/>
                      <a:pt x="22" y="11"/>
                    </a:cubicBezTo>
                    <a:cubicBezTo>
                      <a:pt x="20" y="9"/>
                      <a:pt x="22" y="7"/>
                      <a:pt x="22" y="4"/>
                    </a:cubicBezTo>
                    <a:cubicBezTo>
                      <a:pt x="17" y="4"/>
                      <a:pt x="15" y="0"/>
                      <a:pt x="11" y="0"/>
                    </a:cubicBezTo>
                    <a:cubicBezTo>
                      <a:pt x="9" y="0"/>
                      <a:pt x="5" y="5"/>
                      <a:pt x="2" y="5"/>
                    </a:cubicBezTo>
                    <a:cubicBezTo>
                      <a:pt x="2" y="5"/>
                      <a:pt x="0" y="6"/>
                      <a:pt x="0" y="7"/>
                    </a:cubicBezTo>
                    <a:cubicBezTo>
                      <a:pt x="0" y="9"/>
                      <a:pt x="4" y="11"/>
                      <a:pt x="6" y="11"/>
                    </a:cubicBezTo>
                    <a:cubicBezTo>
                      <a:pt x="6" y="13"/>
                      <a:pt x="9" y="16"/>
                      <a:pt x="9" y="17"/>
                    </a:cubicBezTo>
                    <a:cubicBezTo>
                      <a:pt x="10" y="22"/>
                      <a:pt x="10" y="36"/>
                      <a:pt x="10" y="40"/>
                    </a:cubicBezTo>
                    <a:cubicBezTo>
                      <a:pt x="10" y="40"/>
                      <a:pt x="14" y="33"/>
                      <a:pt x="15" y="26"/>
                    </a:cubicBezTo>
                    <a:cubicBezTo>
                      <a:pt x="17" y="26"/>
                      <a:pt x="18" y="24"/>
                      <a:pt x="19" y="23"/>
                    </a:cubicBezTo>
                    <a:cubicBezTo>
                      <a:pt x="20" y="25"/>
                      <a:pt x="23" y="27"/>
                      <a:pt x="26" y="27"/>
                    </a:cubicBezTo>
                    <a:cubicBezTo>
                      <a:pt x="25" y="28"/>
                      <a:pt x="26" y="28"/>
                      <a:pt x="26" y="30"/>
                    </a:cubicBezTo>
                    <a:cubicBezTo>
                      <a:pt x="35" y="30"/>
                      <a:pt x="45" y="34"/>
                      <a:pt x="48" y="40"/>
                    </a:cubicBezTo>
                    <a:cubicBezTo>
                      <a:pt x="48" y="42"/>
                      <a:pt x="47" y="43"/>
                      <a:pt x="47" y="45"/>
                    </a:cubicBezTo>
                    <a:cubicBezTo>
                      <a:pt x="47" y="48"/>
                      <a:pt x="49" y="56"/>
                      <a:pt x="48" y="56"/>
                    </a:cubicBezTo>
                    <a:cubicBezTo>
                      <a:pt x="46" y="56"/>
                      <a:pt x="44" y="59"/>
                      <a:pt x="44" y="63"/>
                    </a:cubicBezTo>
                    <a:cubicBezTo>
                      <a:pt x="44" y="63"/>
                      <a:pt x="45" y="66"/>
                      <a:pt x="47" y="66"/>
                    </a:cubicBezTo>
                    <a:cubicBezTo>
                      <a:pt x="48" y="66"/>
                      <a:pt x="52" y="61"/>
                      <a:pt x="52" y="61"/>
                    </a:cubicBezTo>
                    <a:cubicBezTo>
                      <a:pt x="53" y="62"/>
                      <a:pt x="55" y="63"/>
                      <a:pt x="59" y="63"/>
                    </a:cubicBezTo>
                    <a:cubicBezTo>
                      <a:pt x="59" y="67"/>
                      <a:pt x="67" y="72"/>
                      <a:pt x="69" y="72"/>
                    </a:cubicBezTo>
                    <a:cubicBezTo>
                      <a:pt x="69" y="72"/>
                      <a:pt x="75" y="71"/>
                      <a:pt x="77" y="69"/>
                    </a:cubicBezTo>
                    <a:cubicBezTo>
                      <a:pt x="80" y="72"/>
                      <a:pt x="80" y="72"/>
                      <a:pt x="80" y="72"/>
                    </a:cubicBezTo>
                    <a:cubicBezTo>
                      <a:pt x="80" y="72"/>
                      <a:pt x="84" y="68"/>
                      <a:pt x="84" y="67"/>
                    </a:cubicBezTo>
                    <a:cubicBezTo>
                      <a:pt x="84" y="64"/>
                      <a:pt x="83" y="64"/>
                      <a:pt x="80" y="63"/>
                    </a:cubicBezTo>
                    <a:cubicBezTo>
                      <a:pt x="84" y="61"/>
                      <a:pt x="84" y="57"/>
                      <a:pt x="90" y="57"/>
                    </a:cubicBezTo>
                    <a:cubicBezTo>
                      <a:pt x="108" y="57"/>
                      <a:pt x="107" y="82"/>
                      <a:pt x="128" y="82"/>
                    </a:cubicBezTo>
                    <a:cubicBezTo>
                      <a:pt x="130" y="82"/>
                      <a:pt x="132" y="80"/>
                      <a:pt x="132" y="78"/>
                    </a:cubicBezTo>
                    <a:cubicBezTo>
                      <a:pt x="131" y="78"/>
                      <a:pt x="122" y="74"/>
                      <a:pt x="122" y="68"/>
                    </a:cubicBezTo>
                    <a:cubicBezTo>
                      <a:pt x="117" y="68"/>
                      <a:pt x="111" y="59"/>
                      <a:pt x="111" y="54"/>
                    </a:cubicBezTo>
                    <a:cubicBezTo>
                      <a:pt x="111" y="52"/>
                      <a:pt x="111" y="51"/>
                      <a:pt x="111" y="50"/>
                    </a:cubicBezTo>
                    <a:cubicBezTo>
                      <a:pt x="112" y="50"/>
                      <a:pt x="113" y="50"/>
                      <a:pt x="115" y="49"/>
                    </a:cubicBezTo>
                    <a:cubicBezTo>
                      <a:pt x="114" y="49"/>
                      <a:pt x="101" y="38"/>
                      <a:pt x="102" y="34"/>
                    </a:cubicBezTo>
                    <a:cubicBezTo>
                      <a:pt x="90" y="27"/>
                      <a:pt x="95" y="23"/>
                      <a:pt x="69" y="16"/>
                    </a:cubicBezTo>
                    <a:cubicBezTo>
                      <a:pt x="67" y="15"/>
                      <a:pt x="65" y="14"/>
                      <a:pt x="63"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5" name="Freeform 391"/>
              <p:cNvSpPr>
                <a:spLocks/>
              </p:cNvSpPr>
              <p:nvPr/>
            </p:nvSpPr>
            <p:spPr bwMode="auto">
              <a:xfrm>
                <a:off x="4546" y="2080"/>
                <a:ext cx="106" cy="144"/>
              </a:xfrm>
              <a:custGeom>
                <a:avLst/>
                <a:gdLst>
                  <a:gd name="T0" fmla="*/ 25 w 45"/>
                  <a:gd name="T1" fmla="*/ 58 h 61"/>
                  <a:gd name="T2" fmla="*/ 31 w 45"/>
                  <a:gd name="T3" fmla="*/ 60 h 61"/>
                  <a:gd name="T4" fmla="*/ 31 w 45"/>
                  <a:gd name="T5" fmla="*/ 51 h 61"/>
                  <a:gd name="T6" fmla="*/ 25 w 45"/>
                  <a:gd name="T7" fmla="*/ 48 h 61"/>
                  <a:gd name="T8" fmla="*/ 27 w 45"/>
                  <a:gd name="T9" fmla="*/ 41 h 61"/>
                  <a:gd name="T10" fmla="*/ 26 w 45"/>
                  <a:gd name="T11" fmla="*/ 25 h 61"/>
                  <a:gd name="T12" fmla="*/ 33 w 45"/>
                  <a:gd name="T13" fmla="*/ 28 h 61"/>
                  <a:gd name="T14" fmla="*/ 32 w 45"/>
                  <a:gd name="T15" fmla="*/ 20 h 61"/>
                  <a:gd name="T16" fmla="*/ 21 w 45"/>
                  <a:gd name="T17" fmla="*/ 21 h 61"/>
                  <a:gd name="T18" fmla="*/ 16 w 45"/>
                  <a:gd name="T19" fmla="*/ 26 h 61"/>
                  <a:gd name="T20" fmla="*/ 10 w 45"/>
                  <a:gd name="T21" fmla="*/ 18 h 61"/>
                  <a:gd name="T22" fmla="*/ 19 w 45"/>
                  <a:gd name="T23" fmla="*/ 8 h 61"/>
                  <a:gd name="T24" fmla="*/ 35 w 45"/>
                  <a:gd name="T25" fmla="*/ 14 h 61"/>
                  <a:gd name="T26" fmla="*/ 45 w 45"/>
                  <a:gd name="T27" fmla="*/ 0 h 61"/>
                  <a:gd name="T28" fmla="*/ 33 w 45"/>
                  <a:gd name="T29" fmla="*/ 7 h 61"/>
                  <a:gd name="T30" fmla="*/ 23 w 45"/>
                  <a:gd name="T31" fmla="*/ 4 h 61"/>
                  <a:gd name="T32" fmla="*/ 8 w 45"/>
                  <a:gd name="T33" fmla="*/ 13 h 61"/>
                  <a:gd name="T34" fmla="*/ 4 w 45"/>
                  <a:gd name="T35" fmla="*/ 24 h 61"/>
                  <a:gd name="T36" fmla="*/ 0 w 45"/>
                  <a:gd name="T37" fmla="*/ 41 h 61"/>
                  <a:gd name="T38" fmla="*/ 5 w 45"/>
                  <a:gd name="T39" fmla="*/ 44 h 61"/>
                  <a:gd name="T40" fmla="*/ 3 w 45"/>
                  <a:gd name="T41" fmla="*/ 61 h 61"/>
                  <a:gd name="T42" fmla="*/ 12 w 45"/>
                  <a:gd name="T43" fmla="*/ 54 h 61"/>
                  <a:gd name="T44" fmla="*/ 10 w 45"/>
                  <a:gd name="T45" fmla="*/ 42 h 61"/>
                  <a:gd name="T46" fmla="*/ 16 w 45"/>
                  <a:gd name="T47" fmla="*/ 37 h 61"/>
                  <a:gd name="T48" fmla="*/ 25 w 45"/>
                  <a:gd name="T49" fmla="*/ 5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61">
                    <a:moveTo>
                      <a:pt x="25" y="58"/>
                    </a:moveTo>
                    <a:cubicBezTo>
                      <a:pt x="28" y="58"/>
                      <a:pt x="28" y="60"/>
                      <a:pt x="31" y="60"/>
                    </a:cubicBezTo>
                    <a:cubicBezTo>
                      <a:pt x="31" y="55"/>
                      <a:pt x="31" y="56"/>
                      <a:pt x="31" y="51"/>
                    </a:cubicBezTo>
                    <a:cubicBezTo>
                      <a:pt x="28" y="51"/>
                      <a:pt x="25" y="51"/>
                      <a:pt x="25" y="48"/>
                    </a:cubicBezTo>
                    <a:cubicBezTo>
                      <a:pt x="25" y="46"/>
                      <a:pt x="27" y="44"/>
                      <a:pt x="27" y="41"/>
                    </a:cubicBezTo>
                    <a:cubicBezTo>
                      <a:pt x="27" y="37"/>
                      <a:pt x="23" y="25"/>
                      <a:pt x="26" y="25"/>
                    </a:cubicBezTo>
                    <a:cubicBezTo>
                      <a:pt x="29" y="25"/>
                      <a:pt x="30" y="27"/>
                      <a:pt x="33" y="28"/>
                    </a:cubicBezTo>
                    <a:cubicBezTo>
                      <a:pt x="33" y="25"/>
                      <a:pt x="32" y="23"/>
                      <a:pt x="32" y="20"/>
                    </a:cubicBezTo>
                    <a:cubicBezTo>
                      <a:pt x="28" y="23"/>
                      <a:pt x="24" y="20"/>
                      <a:pt x="21" y="21"/>
                    </a:cubicBezTo>
                    <a:cubicBezTo>
                      <a:pt x="19" y="22"/>
                      <a:pt x="18" y="25"/>
                      <a:pt x="16" y="26"/>
                    </a:cubicBezTo>
                    <a:cubicBezTo>
                      <a:pt x="15" y="25"/>
                      <a:pt x="10" y="18"/>
                      <a:pt x="10" y="18"/>
                    </a:cubicBezTo>
                    <a:cubicBezTo>
                      <a:pt x="11" y="15"/>
                      <a:pt x="14" y="8"/>
                      <a:pt x="19" y="8"/>
                    </a:cubicBezTo>
                    <a:cubicBezTo>
                      <a:pt x="22" y="8"/>
                      <a:pt x="31" y="14"/>
                      <a:pt x="35" y="14"/>
                    </a:cubicBezTo>
                    <a:cubicBezTo>
                      <a:pt x="39" y="14"/>
                      <a:pt x="45" y="1"/>
                      <a:pt x="45" y="0"/>
                    </a:cubicBezTo>
                    <a:cubicBezTo>
                      <a:pt x="41" y="1"/>
                      <a:pt x="40" y="7"/>
                      <a:pt x="33" y="7"/>
                    </a:cubicBezTo>
                    <a:cubicBezTo>
                      <a:pt x="29" y="7"/>
                      <a:pt x="28" y="6"/>
                      <a:pt x="23" y="4"/>
                    </a:cubicBezTo>
                    <a:cubicBezTo>
                      <a:pt x="14" y="2"/>
                      <a:pt x="11" y="6"/>
                      <a:pt x="8" y="13"/>
                    </a:cubicBezTo>
                    <a:cubicBezTo>
                      <a:pt x="7" y="17"/>
                      <a:pt x="9" y="24"/>
                      <a:pt x="4" y="24"/>
                    </a:cubicBezTo>
                    <a:cubicBezTo>
                      <a:pt x="4" y="31"/>
                      <a:pt x="4" y="36"/>
                      <a:pt x="0" y="41"/>
                    </a:cubicBezTo>
                    <a:cubicBezTo>
                      <a:pt x="1" y="42"/>
                      <a:pt x="3" y="43"/>
                      <a:pt x="5" y="44"/>
                    </a:cubicBezTo>
                    <a:cubicBezTo>
                      <a:pt x="5" y="44"/>
                      <a:pt x="3" y="60"/>
                      <a:pt x="3" y="61"/>
                    </a:cubicBezTo>
                    <a:cubicBezTo>
                      <a:pt x="3" y="61"/>
                      <a:pt x="11" y="58"/>
                      <a:pt x="12" y="54"/>
                    </a:cubicBezTo>
                    <a:cubicBezTo>
                      <a:pt x="10" y="42"/>
                      <a:pt x="10" y="42"/>
                      <a:pt x="10" y="42"/>
                    </a:cubicBezTo>
                    <a:cubicBezTo>
                      <a:pt x="10" y="42"/>
                      <a:pt x="11" y="37"/>
                      <a:pt x="16" y="37"/>
                    </a:cubicBezTo>
                    <a:cubicBezTo>
                      <a:pt x="16" y="43"/>
                      <a:pt x="19" y="58"/>
                      <a:pt x="25" y="5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6" name="Freeform 392"/>
              <p:cNvSpPr>
                <a:spLocks/>
              </p:cNvSpPr>
              <p:nvPr/>
            </p:nvSpPr>
            <p:spPr bwMode="auto">
              <a:xfrm>
                <a:off x="4517" y="1893"/>
                <a:ext cx="36" cy="54"/>
              </a:xfrm>
              <a:custGeom>
                <a:avLst/>
                <a:gdLst>
                  <a:gd name="T0" fmla="*/ 0 w 15"/>
                  <a:gd name="T1" fmla="*/ 23 h 23"/>
                  <a:gd name="T2" fmla="*/ 15 w 15"/>
                  <a:gd name="T3" fmla="*/ 2 h 23"/>
                  <a:gd name="T4" fmla="*/ 15 w 15"/>
                  <a:gd name="T5" fmla="*/ 0 h 23"/>
                  <a:gd name="T6" fmla="*/ 5 w 15"/>
                  <a:gd name="T7" fmla="*/ 15 h 23"/>
                  <a:gd name="T8" fmla="*/ 1 w 15"/>
                  <a:gd name="T9" fmla="*/ 18 h 23"/>
                  <a:gd name="T10" fmla="*/ 0 w 15"/>
                  <a:gd name="T11" fmla="*/ 23 h 23"/>
                </a:gdLst>
                <a:ahLst/>
                <a:cxnLst>
                  <a:cxn ang="0">
                    <a:pos x="T0" y="T1"/>
                  </a:cxn>
                  <a:cxn ang="0">
                    <a:pos x="T2" y="T3"/>
                  </a:cxn>
                  <a:cxn ang="0">
                    <a:pos x="T4" y="T5"/>
                  </a:cxn>
                  <a:cxn ang="0">
                    <a:pos x="T6" y="T7"/>
                  </a:cxn>
                  <a:cxn ang="0">
                    <a:pos x="T8" y="T9"/>
                  </a:cxn>
                  <a:cxn ang="0">
                    <a:pos x="T10" y="T11"/>
                  </a:cxn>
                </a:cxnLst>
                <a:rect l="0" t="0" r="r" b="b"/>
                <a:pathLst>
                  <a:path w="15" h="23">
                    <a:moveTo>
                      <a:pt x="0" y="23"/>
                    </a:moveTo>
                    <a:cubicBezTo>
                      <a:pt x="6" y="21"/>
                      <a:pt x="15" y="8"/>
                      <a:pt x="15" y="2"/>
                    </a:cubicBezTo>
                    <a:cubicBezTo>
                      <a:pt x="15" y="1"/>
                      <a:pt x="15" y="0"/>
                      <a:pt x="15" y="0"/>
                    </a:cubicBezTo>
                    <a:cubicBezTo>
                      <a:pt x="8" y="2"/>
                      <a:pt x="10" y="10"/>
                      <a:pt x="5" y="15"/>
                    </a:cubicBezTo>
                    <a:cubicBezTo>
                      <a:pt x="4" y="16"/>
                      <a:pt x="1" y="17"/>
                      <a:pt x="1" y="18"/>
                    </a:cubicBezTo>
                    <a:cubicBezTo>
                      <a:pt x="0" y="20"/>
                      <a:pt x="0" y="22"/>
                      <a:pt x="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7" name="Freeform 393"/>
              <p:cNvSpPr>
                <a:spLocks/>
              </p:cNvSpPr>
              <p:nvPr/>
            </p:nvSpPr>
            <p:spPr bwMode="auto">
              <a:xfrm>
                <a:off x="4598" y="1910"/>
                <a:ext cx="75" cy="87"/>
              </a:xfrm>
              <a:custGeom>
                <a:avLst/>
                <a:gdLst>
                  <a:gd name="T0" fmla="*/ 0 w 32"/>
                  <a:gd name="T1" fmla="*/ 22 h 37"/>
                  <a:gd name="T2" fmla="*/ 2 w 32"/>
                  <a:gd name="T3" fmla="*/ 27 h 37"/>
                  <a:gd name="T4" fmla="*/ 5 w 32"/>
                  <a:gd name="T5" fmla="*/ 22 h 37"/>
                  <a:gd name="T6" fmla="*/ 11 w 32"/>
                  <a:gd name="T7" fmla="*/ 22 h 37"/>
                  <a:gd name="T8" fmla="*/ 12 w 32"/>
                  <a:gd name="T9" fmla="*/ 28 h 37"/>
                  <a:gd name="T10" fmla="*/ 17 w 32"/>
                  <a:gd name="T11" fmla="*/ 37 h 37"/>
                  <a:gd name="T12" fmla="*/ 23 w 32"/>
                  <a:gd name="T13" fmla="*/ 37 h 37"/>
                  <a:gd name="T14" fmla="*/ 30 w 32"/>
                  <a:gd name="T15" fmla="*/ 27 h 37"/>
                  <a:gd name="T16" fmla="*/ 30 w 32"/>
                  <a:gd name="T17" fmla="*/ 33 h 37"/>
                  <a:gd name="T18" fmla="*/ 32 w 32"/>
                  <a:gd name="T19" fmla="*/ 26 h 37"/>
                  <a:gd name="T20" fmla="*/ 30 w 32"/>
                  <a:gd name="T21" fmla="*/ 10 h 37"/>
                  <a:gd name="T22" fmla="*/ 27 w 32"/>
                  <a:gd name="T23" fmla="*/ 3 h 37"/>
                  <a:gd name="T24" fmla="*/ 24 w 32"/>
                  <a:gd name="T25" fmla="*/ 0 h 37"/>
                  <a:gd name="T26" fmla="*/ 14 w 32"/>
                  <a:gd name="T27" fmla="*/ 16 h 37"/>
                  <a:gd name="T28" fmla="*/ 11 w 32"/>
                  <a:gd name="T29" fmla="*/ 12 h 37"/>
                  <a:gd name="T30" fmla="*/ 0 w 32"/>
                  <a:gd name="T31" fmla="*/ 18 h 37"/>
                  <a:gd name="T32" fmla="*/ 0 w 32"/>
                  <a:gd name="T33"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37">
                    <a:moveTo>
                      <a:pt x="0" y="22"/>
                    </a:moveTo>
                    <a:cubicBezTo>
                      <a:pt x="0" y="24"/>
                      <a:pt x="1" y="25"/>
                      <a:pt x="2" y="27"/>
                    </a:cubicBezTo>
                    <a:cubicBezTo>
                      <a:pt x="2" y="25"/>
                      <a:pt x="3" y="22"/>
                      <a:pt x="5" y="22"/>
                    </a:cubicBezTo>
                    <a:cubicBezTo>
                      <a:pt x="11" y="22"/>
                      <a:pt x="11" y="22"/>
                      <a:pt x="11" y="22"/>
                    </a:cubicBezTo>
                    <a:cubicBezTo>
                      <a:pt x="11" y="22"/>
                      <a:pt x="14" y="26"/>
                      <a:pt x="12" y="28"/>
                    </a:cubicBezTo>
                    <a:cubicBezTo>
                      <a:pt x="14" y="30"/>
                      <a:pt x="14" y="34"/>
                      <a:pt x="17" y="37"/>
                    </a:cubicBezTo>
                    <a:cubicBezTo>
                      <a:pt x="23" y="37"/>
                      <a:pt x="23" y="37"/>
                      <a:pt x="23" y="37"/>
                    </a:cubicBezTo>
                    <a:cubicBezTo>
                      <a:pt x="23" y="33"/>
                      <a:pt x="28" y="27"/>
                      <a:pt x="30" y="27"/>
                    </a:cubicBezTo>
                    <a:cubicBezTo>
                      <a:pt x="30" y="27"/>
                      <a:pt x="28" y="31"/>
                      <a:pt x="30" y="33"/>
                    </a:cubicBezTo>
                    <a:cubicBezTo>
                      <a:pt x="32" y="26"/>
                      <a:pt x="32" y="26"/>
                      <a:pt x="32" y="26"/>
                    </a:cubicBezTo>
                    <a:cubicBezTo>
                      <a:pt x="31" y="22"/>
                      <a:pt x="28" y="13"/>
                      <a:pt x="30" y="10"/>
                    </a:cubicBezTo>
                    <a:cubicBezTo>
                      <a:pt x="29" y="10"/>
                      <a:pt x="27" y="5"/>
                      <a:pt x="27" y="3"/>
                    </a:cubicBezTo>
                    <a:cubicBezTo>
                      <a:pt x="26" y="3"/>
                      <a:pt x="24" y="2"/>
                      <a:pt x="24" y="0"/>
                    </a:cubicBezTo>
                    <a:cubicBezTo>
                      <a:pt x="22" y="5"/>
                      <a:pt x="19" y="16"/>
                      <a:pt x="14" y="16"/>
                    </a:cubicBezTo>
                    <a:cubicBezTo>
                      <a:pt x="13" y="16"/>
                      <a:pt x="11" y="14"/>
                      <a:pt x="11" y="12"/>
                    </a:cubicBezTo>
                    <a:cubicBezTo>
                      <a:pt x="11" y="12"/>
                      <a:pt x="6" y="18"/>
                      <a:pt x="0" y="18"/>
                    </a:cubicBezTo>
                    <a:cubicBezTo>
                      <a:pt x="0" y="20"/>
                      <a:pt x="0" y="21"/>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8" name="Freeform 394"/>
              <p:cNvSpPr>
                <a:spLocks/>
              </p:cNvSpPr>
              <p:nvPr/>
            </p:nvSpPr>
            <p:spPr bwMode="auto">
              <a:xfrm>
                <a:off x="4591" y="1881"/>
                <a:ext cx="12" cy="21"/>
              </a:xfrm>
              <a:custGeom>
                <a:avLst/>
                <a:gdLst>
                  <a:gd name="T0" fmla="*/ 3 w 5"/>
                  <a:gd name="T1" fmla="*/ 9 h 9"/>
                  <a:gd name="T2" fmla="*/ 5 w 5"/>
                  <a:gd name="T3" fmla="*/ 5 h 9"/>
                  <a:gd name="T4" fmla="*/ 5 w 5"/>
                  <a:gd name="T5" fmla="*/ 0 h 9"/>
                  <a:gd name="T6" fmla="*/ 0 w 5"/>
                  <a:gd name="T7" fmla="*/ 1 h 9"/>
                  <a:gd name="T8" fmla="*/ 3 w 5"/>
                  <a:gd name="T9" fmla="*/ 9 h 9"/>
                </a:gdLst>
                <a:ahLst/>
                <a:cxnLst>
                  <a:cxn ang="0">
                    <a:pos x="T0" y="T1"/>
                  </a:cxn>
                  <a:cxn ang="0">
                    <a:pos x="T2" y="T3"/>
                  </a:cxn>
                  <a:cxn ang="0">
                    <a:pos x="T4" y="T5"/>
                  </a:cxn>
                  <a:cxn ang="0">
                    <a:pos x="T6" y="T7"/>
                  </a:cxn>
                  <a:cxn ang="0">
                    <a:pos x="T8" y="T9"/>
                  </a:cxn>
                </a:cxnLst>
                <a:rect l="0" t="0" r="r" b="b"/>
                <a:pathLst>
                  <a:path w="5" h="9">
                    <a:moveTo>
                      <a:pt x="3" y="9"/>
                    </a:moveTo>
                    <a:cubicBezTo>
                      <a:pt x="4" y="9"/>
                      <a:pt x="5" y="7"/>
                      <a:pt x="5" y="5"/>
                    </a:cubicBezTo>
                    <a:cubicBezTo>
                      <a:pt x="5" y="4"/>
                      <a:pt x="5" y="2"/>
                      <a:pt x="5" y="0"/>
                    </a:cubicBezTo>
                    <a:cubicBezTo>
                      <a:pt x="4" y="0"/>
                      <a:pt x="2" y="1"/>
                      <a:pt x="0" y="1"/>
                    </a:cubicBezTo>
                    <a:cubicBezTo>
                      <a:pt x="0" y="5"/>
                      <a:pt x="0" y="9"/>
                      <a:pt x="3"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9" name="Freeform 395"/>
              <p:cNvSpPr>
                <a:spLocks/>
              </p:cNvSpPr>
              <p:nvPr/>
            </p:nvSpPr>
            <p:spPr bwMode="auto">
              <a:xfrm>
                <a:off x="4541" y="1744"/>
                <a:ext cx="45" cy="97"/>
              </a:xfrm>
              <a:custGeom>
                <a:avLst/>
                <a:gdLst>
                  <a:gd name="T0" fmla="*/ 0 w 19"/>
                  <a:gd name="T1" fmla="*/ 22 h 41"/>
                  <a:gd name="T2" fmla="*/ 8 w 19"/>
                  <a:gd name="T3" fmla="*/ 38 h 41"/>
                  <a:gd name="T4" fmla="*/ 13 w 19"/>
                  <a:gd name="T5" fmla="*/ 41 h 41"/>
                  <a:gd name="T6" fmla="*/ 17 w 19"/>
                  <a:gd name="T7" fmla="*/ 40 h 41"/>
                  <a:gd name="T8" fmla="*/ 17 w 19"/>
                  <a:gd name="T9" fmla="*/ 30 h 41"/>
                  <a:gd name="T10" fmla="*/ 13 w 19"/>
                  <a:gd name="T11" fmla="*/ 30 h 41"/>
                  <a:gd name="T12" fmla="*/ 13 w 19"/>
                  <a:gd name="T13" fmla="*/ 24 h 41"/>
                  <a:gd name="T14" fmla="*/ 19 w 19"/>
                  <a:gd name="T15" fmla="*/ 14 h 41"/>
                  <a:gd name="T16" fmla="*/ 14 w 19"/>
                  <a:gd name="T17" fmla="*/ 2 h 41"/>
                  <a:gd name="T18" fmla="*/ 12 w 19"/>
                  <a:gd name="T19" fmla="*/ 4 h 41"/>
                  <a:gd name="T20" fmla="*/ 7 w 19"/>
                  <a:gd name="T21" fmla="*/ 0 h 41"/>
                  <a:gd name="T22" fmla="*/ 4 w 19"/>
                  <a:gd name="T23" fmla="*/ 0 h 41"/>
                  <a:gd name="T24" fmla="*/ 0 w 19"/>
                  <a:gd name="T25" fmla="*/ 18 h 41"/>
                  <a:gd name="T26" fmla="*/ 0 w 19"/>
                  <a:gd name="T27" fmla="*/ 2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41">
                    <a:moveTo>
                      <a:pt x="0" y="22"/>
                    </a:moveTo>
                    <a:cubicBezTo>
                      <a:pt x="0" y="28"/>
                      <a:pt x="9" y="37"/>
                      <a:pt x="8" y="38"/>
                    </a:cubicBezTo>
                    <a:cubicBezTo>
                      <a:pt x="9" y="40"/>
                      <a:pt x="9" y="41"/>
                      <a:pt x="13" y="41"/>
                    </a:cubicBezTo>
                    <a:cubicBezTo>
                      <a:pt x="15" y="41"/>
                      <a:pt x="17" y="40"/>
                      <a:pt x="17" y="40"/>
                    </a:cubicBezTo>
                    <a:cubicBezTo>
                      <a:pt x="16" y="36"/>
                      <a:pt x="17" y="34"/>
                      <a:pt x="17" y="30"/>
                    </a:cubicBezTo>
                    <a:cubicBezTo>
                      <a:pt x="17" y="30"/>
                      <a:pt x="15" y="30"/>
                      <a:pt x="13" y="30"/>
                    </a:cubicBezTo>
                    <a:cubicBezTo>
                      <a:pt x="15" y="28"/>
                      <a:pt x="13" y="28"/>
                      <a:pt x="13" y="24"/>
                    </a:cubicBezTo>
                    <a:cubicBezTo>
                      <a:pt x="13" y="22"/>
                      <a:pt x="18" y="18"/>
                      <a:pt x="19" y="14"/>
                    </a:cubicBezTo>
                    <a:cubicBezTo>
                      <a:pt x="17" y="13"/>
                      <a:pt x="14" y="5"/>
                      <a:pt x="14" y="2"/>
                    </a:cubicBezTo>
                    <a:cubicBezTo>
                      <a:pt x="13" y="3"/>
                      <a:pt x="13" y="4"/>
                      <a:pt x="12" y="4"/>
                    </a:cubicBezTo>
                    <a:cubicBezTo>
                      <a:pt x="11" y="4"/>
                      <a:pt x="8" y="2"/>
                      <a:pt x="7" y="0"/>
                    </a:cubicBezTo>
                    <a:cubicBezTo>
                      <a:pt x="4" y="0"/>
                      <a:pt x="4" y="0"/>
                      <a:pt x="4" y="0"/>
                    </a:cubicBezTo>
                    <a:cubicBezTo>
                      <a:pt x="5" y="3"/>
                      <a:pt x="0" y="18"/>
                      <a:pt x="0" y="18"/>
                    </a:cubicBezTo>
                    <a:cubicBezTo>
                      <a:pt x="0" y="19"/>
                      <a:pt x="0" y="20"/>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0" name="Freeform 396"/>
              <p:cNvSpPr>
                <a:spLocks/>
              </p:cNvSpPr>
              <p:nvPr/>
            </p:nvSpPr>
            <p:spPr bwMode="auto">
              <a:xfrm>
                <a:off x="4350" y="1718"/>
                <a:ext cx="38" cy="36"/>
              </a:xfrm>
              <a:custGeom>
                <a:avLst/>
                <a:gdLst>
                  <a:gd name="T0" fmla="*/ 0 w 16"/>
                  <a:gd name="T1" fmla="*/ 8 h 15"/>
                  <a:gd name="T2" fmla="*/ 1 w 16"/>
                  <a:gd name="T3" fmla="*/ 8 h 15"/>
                  <a:gd name="T4" fmla="*/ 7 w 16"/>
                  <a:gd name="T5" fmla="*/ 15 h 15"/>
                  <a:gd name="T6" fmla="*/ 16 w 16"/>
                  <a:gd name="T7" fmla="*/ 4 h 15"/>
                  <a:gd name="T8" fmla="*/ 13 w 16"/>
                  <a:gd name="T9" fmla="*/ 0 h 15"/>
                  <a:gd name="T10" fmla="*/ 5 w 16"/>
                  <a:gd name="T11" fmla="*/ 0 h 15"/>
                  <a:gd name="T12" fmla="*/ 0 w 16"/>
                  <a:gd name="T13" fmla="*/ 8 h 15"/>
                </a:gdLst>
                <a:ahLst/>
                <a:cxnLst>
                  <a:cxn ang="0">
                    <a:pos x="T0" y="T1"/>
                  </a:cxn>
                  <a:cxn ang="0">
                    <a:pos x="T2" y="T3"/>
                  </a:cxn>
                  <a:cxn ang="0">
                    <a:pos x="T4" y="T5"/>
                  </a:cxn>
                  <a:cxn ang="0">
                    <a:pos x="T6" y="T7"/>
                  </a:cxn>
                  <a:cxn ang="0">
                    <a:pos x="T8" y="T9"/>
                  </a:cxn>
                  <a:cxn ang="0">
                    <a:pos x="T10" y="T11"/>
                  </a:cxn>
                  <a:cxn ang="0">
                    <a:pos x="T12" y="T13"/>
                  </a:cxn>
                </a:cxnLst>
                <a:rect l="0" t="0" r="r" b="b"/>
                <a:pathLst>
                  <a:path w="16" h="15">
                    <a:moveTo>
                      <a:pt x="0" y="8"/>
                    </a:moveTo>
                    <a:cubicBezTo>
                      <a:pt x="1" y="8"/>
                      <a:pt x="1" y="8"/>
                      <a:pt x="1" y="8"/>
                    </a:cubicBezTo>
                    <a:cubicBezTo>
                      <a:pt x="1" y="12"/>
                      <a:pt x="3" y="15"/>
                      <a:pt x="7" y="15"/>
                    </a:cubicBezTo>
                    <a:cubicBezTo>
                      <a:pt x="12" y="15"/>
                      <a:pt x="16" y="9"/>
                      <a:pt x="16" y="4"/>
                    </a:cubicBezTo>
                    <a:cubicBezTo>
                      <a:pt x="16" y="3"/>
                      <a:pt x="14" y="2"/>
                      <a:pt x="13" y="0"/>
                    </a:cubicBezTo>
                    <a:cubicBezTo>
                      <a:pt x="5" y="0"/>
                      <a:pt x="5" y="0"/>
                      <a:pt x="5" y="0"/>
                    </a:cubicBezTo>
                    <a:cubicBezTo>
                      <a:pt x="4" y="2"/>
                      <a:pt x="1" y="5"/>
                      <a:pt x="0"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1" name="Freeform 397"/>
              <p:cNvSpPr>
                <a:spLocks/>
              </p:cNvSpPr>
              <p:nvPr/>
            </p:nvSpPr>
            <p:spPr bwMode="auto">
              <a:xfrm>
                <a:off x="4520" y="1617"/>
                <a:ext cx="26" cy="54"/>
              </a:xfrm>
              <a:custGeom>
                <a:avLst/>
                <a:gdLst>
                  <a:gd name="T0" fmla="*/ 3 w 11"/>
                  <a:gd name="T1" fmla="*/ 8 h 23"/>
                  <a:gd name="T2" fmla="*/ 0 w 11"/>
                  <a:gd name="T3" fmla="*/ 8 h 23"/>
                  <a:gd name="T4" fmla="*/ 0 w 11"/>
                  <a:gd name="T5" fmla="*/ 14 h 23"/>
                  <a:gd name="T6" fmla="*/ 5 w 11"/>
                  <a:gd name="T7" fmla="*/ 23 h 23"/>
                  <a:gd name="T8" fmla="*/ 11 w 11"/>
                  <a:gd name="T9" fmla="*/ 14 h 23"/>
                  <a:gd name="T10" fmla="*/ 11 w 11"/>
                  <a:gd name="T11" fmla="*/ 1 h 23"/>
                  <a:gd name="T12" fmla="*/ 3 w 11"/>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11" h="23">
                    <a:moveTo>
                      <a:pt x="3" y="8"/>
                    </a:moveTo>
                    <a:cubicBezTo>
                      <a:pt x="2" y="8"/>
                      <a:pt x="1" y="8"/>
                      <a:pt x="0" y="8"/>
                    </a:cubicBezTo>
                    <a:cubicBezTo>
                      <a:pt x="0" y="9"/>
                      <a:pt x="0" y="11"/>
                      <a:pt x="0" y="14"/>
                    </a:cubicBezTo>
                    <a:cubicBezTo>
                      <a:pt x="0" y="18"/>
                      <a:pt x="2" y="23"/>
                      <a:pt x="5" y="23"/>
                    </a:cubicBezTo>
                    <a:cubicBezTo>
                      <a:pt x="9" y="23"/>
                      <a:pt x="11" y="19"/>
                      <a:pt x="11" y="14"/>
                    </a:cubicBezTo>
                    <a:cubicBezTo>
                      <a:pt x="11" y="11"/>
                      <a:pt x="11" y="7"/>
                      <a:pt x="11" y="1"/>
                    </a:cubicBezTo>
                    <a:cubicBezTo>
                      <a:pt x="6" y="1"/>
                      <a:pt x="3" y="0"/>
                      <a:pt x="3"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2" name="Freeform 398"/>
              <p:cNvSpPr>
                <a:spLocks/>
              </p:cNvSpPr>
              <p:nvPr/>
            </p:nvSpPr>
            <p:spPr bwMode="auto">
              <a:xfrm>
                <a:off x="4324" y="2231"/>
                <a:ext cx="165" cy="59"/>
              </a:xfrm>
              <a:custGeom>
                <a:avLst/>
                <a:gdLst>
                  <a:gd name="T0" fmla="*/ 50 w 70"/>
                  <a:gd name="T1" fmla="*/ 23 h 25"/>
                  <a:gd name="T2" fmla="*/ 53 w 70"/>
                  <a:gd name="T3" fmla="*/ 20 h 25"/>
                  <a:gd name="T4" fmla="*/ 57 w 70"/>
                  <a:gd name="T5" fmla="*/ 23 h 25"/>
                  <a:gd name="T6" fmla="*/ 68 w 70"/>
                  <a:gd name="T7" fmla="*/ 25 h 25"/>
                  <a:gd name="T8" fmla="*/ 70 w 70"/>
                  <a:gd name="T9" fmla="*/ 22 h 25"/>
                  <a:gd name="T10" fmla="*/ 67 w 70"/>
                  <a:gd name="T11" fmla="*/ 17 h 25"/>
                  <a:gd name="T12" fmla="*/ 60 w 70"/>
                  <a:gd name="T13" fmla="*/ 14 h 25"/>
                  <a:gd name="T14" fmla="*/ 42 w 70"/>
                  <a:gd name="T15" fmla="*/ 4 h 25"/>
                  <a:gd name="T16" fmla="*/ 37 w 70"/>
                  <a:gd name="T17" fmla="*/ 4 h 25"/>
                  <a:gd name="T18" fmla="*/ 21 w 70"/>
                  <a:gd name="T19" fmla="*/ 3 h 25"/>
                  <a:gd name="T20" fmla="*/ 12 w 70"/>
                  <a:gd name="T21" fmla="*/ 0 h 25"/>
                  <a:gd name="T22" fmla="*/ 7 w 70"/>
                  <a:gd name="T23" fmla="*/ 0 h 25"/>
                  <a:gd name="T24" fmla="*/ 0 w 70"/>
                  <a:gd name="T25" fmla="*/ 7 h 25"/>
                  <a:gd name="T26" fmla="*/ 10 w 70"/>
                  <a:gd name="T27" fmla="*/ 13 h 25"/>
                  <a:gd name="T28" fmla="*/ 18 w 70"/>
                  <a:gd name="T29" fmla="*/ 15 h 25"/>
                  <a:gd name="T30" fmla="*/ 23 w 70"/>
                  <a:gd name="T31" fmla="*/ 15 h 25"/>
                  <a:gd name="T32" fmla="*/ 32 w 70"/>
                  <a:gd name="T33" fmla="*/ 17 h 25"/>
                  <a:gd name="T34" fmla="*/ 50 w 70"/>
                  <a:gd name="T35" fmla="*/ 2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 h="25">
                    <a:moveTo>
                      <a:pt x="50" y="23"/>
                    </a:moveTo>
                    <a:cubicBezTo>
                      <a:pt x="52" y="23"/>
                      <a:pt x="52" y="20"/>
                      <a:pt x="53" y="20"/>
                    </a:cubicBezTo>
                    <a:cubicBezTo>
                      <a:pt x="55" y="20"/>
                      <a:pt x="56" y="23"/>
                      <a:pt x="57" y="23"/>
                    </a:cubicBezTo>
                    <a:cubicBezTo>
                      <a:pt x="61" y="23"/>
                      <a:pt x="68" y="25"/>
                      <a:pt x="68" y="25"/>
                    </a:cubicBezTo>
                    <a:cubicBezTo>
                      <a:pt x="69" y="25"/>
                      <a:pt x="70" y="23"/>
                      <a:pt x="70" y="22"/>
                    </a:cubicBezTo>
                    <a:cubicBezTo>
                      <a:pt x="70" y="19"/>
                      <a:pt x="68" y="19"/>
                      <a:pt x="67" y="17"/>
                    </a:cubicBezTo>
                    <a:cubicBezTo>
                      <a:pt x="66" y="18"/>
                      <a:pt x="60" y="14"/>
                      <a:pt x="60" y="14"/>
                    </a:cubicBezTo>
                    <a:cubicBezTo>
                      <a:pt x="52" y="16"/>
                      <a:pt x="49" y="4"/>
                      <a:pt x="42" y="4"/>
                    </a:cubicBezTo>
                    <a:cubicBezTo>
                      <a:pt x="40" y="4"/>
                      <a:pt x="40" y="6"/>
                      <a:pt x="37" y="4"/>
                    </a:cubicBezTo>
                    <a:cubicBezTo>
                      <a:pt x="36" y="7"/>
                      <a:pt x="21" y="6"/>
                      <a:pt x="21" y="3"/>
                    </a:cubicBezTo>
                    <a:cubicBezTo>
                      <a:pt x="19" y="3"/>
                      <a:pt x="12" y="2"/>
                      <a:pt x="12" y="0"/>
                    </a:cubicBezTo>
                    <a:cubicBezTo>
                      <a:pt x="11" y="1"/>
                      <a:pt x="9" y="0"/>
                      <a:pt x="7" y="0"/>
                    </a:cubicBezTo>
                    <a:cubicBezTo>
                      <a:pt x="3" y="0"/>
                      <a:pt x="5" y="6"/>
                      <a:pt x="0" y="7"/>
                    </a:cubicBezTo>
                    <a:cubicBezTo>
                      <a:pt x="3" y="9"/>
                      <a:pt x="7" y="13"/>
                      <a:pt x="10" y="13"/>
                    </a:cubicBezTo>
                    <a:cubicBezTo>
                      <a:pt x="10" y="13"/>
                      <a:pt x="17" y="15"/>
                      <a:pt x="18" y="15"/>
                    </a:cubicBezTo>
                    <a:cubicBezTo>
                      <a:pt x="18" y="15"/>
                      <a:pt x="21" y="15"/>
                      <a:pt x="23" y="15"/>
                    </a:cubicBezTo>
                    <a:cubicBezTo>
                      <a:pt x="27" y="15"/>
                      <a:pt x="28" y="17"/>
                      <a:pt x="32" y="17"/>
                    </a:cubicBezTo>
                    <a:cubicBezTo>
                      <a:pt x="32" y="18"/>
                      <a:pt x="48" y="23"/>
                      <a:pt x="5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3" name="Freeform 399"/>
              <p:cNvSpPr>
                <a:spLocks/>
              </p:cNvSpPr>
              <p:nvPr/>
            </p:nvSpPr>
            <p:spPr bwMode="auto">
              <a:xfrm>
                <a:off x="3903" y="1924"/>
                <a:ext cx="40" cy="78"/>
              </a:xfrm>
              <a:custGeom>
                <a:avLst/>
                <a:gdLst>
                  <a:gd name="T0" fmla="*/ 3 w 17"/>
                  <a:gd name="T1" fmla="*/ 0 h 33"/>
                  <a:gd name="T2" fmla="*/ 0 w 17"/>
                  <a:gd name="T3" fmla="*/ 18 h 33"/>
                  <a:gd name="T4" fmla="*/ 5 w 17"/>
                  <a:gd name="T5" fmla="*/ 33 h 33"/>
                  <a:gd name="T6" fmla="*/ 17 w 17"/>
                  <a:gd name="T7" fmla="*/ 22 h 33"/>
                  <a:gd name="T8" fmla="*/ 3 w 17"/>
                  <a:gd name="T9" fmla="*/ 0 h 33"/>
                </a:gdLst>
                <a:ahLst/>
                <a:cxnLst>
                  <a:cxn ang="0">
                    <a:pos x="T0" y="T1"/>
                  </a:cxn>
                  <a:cxn ang="0">
                    <a:pos x="T2" y="T3"/>
                  </a:cxn>
                  <a:cxn ang="0">
                    <a:pos x="T4" y="T5"/>
                  </a:cxn>
                  <a:cxn ang="0">
                    <a:pos x="T6" y="T7"/>
                  </a:cxn>
                  <a:cxn ang="0">
                    <a:pos x="T8" y="T9"/>
                  </a:cxn>
                </a:cxnLst>
                <a:rect l="0" t="0" r="r" b="b"/>
                <a:pathLst>
                  <a:path w="17" h="33">
                    <a:moveTo>
                      <a:pt x="3" y="0"/>
                    </a:moveTo>
                    <a:cubicBezTo>
                      <a:pt x="1" y="5"/>
                      <a:pt x="0" y="10"/>
                      <a:pt x="0" y="18"/>
                    </a:cubicBezTo>
                    <a:cubicBezTo>
                      <a:pt x="0" y="21"/>
                      <a:pt x="3" y="30"/>
                      <a:pt x="5" y="33"/>
                    </a:cubicBezTo>
                    <a:cubicBezTo>
                      <a:pt x="10" y="33"/>
                      <a:pt x="17" y="30"/>
                      <a:pt x="17" y="22"/>
                    </a:cubicBezTo>
                    <a:cubicBezTo>
                      <a:pt x="12" y="4"/>
                      <a:pt x="9" y="7"/>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4" name="Freeform 400"/>
              <p:cNvSpPr>
                <a:spLocks/>
              </p:cNvSpPr>
              <p:nvPr/>
            </p:nvSpPr>
            <p:spPr bwMode="auto">
              <a:xfrm>
                <a:off x="4560" y="1043"/>
                <a:ext cx="130" cy="167"/>
              </a:xfrm>
              <a:custGeom>
                <a:avLst/>
                <a:gdLst>
                  <a:gd name="T0" fmla="*/ 50 w 55"/>
                  <a:gd name="T1" fmla="*/ 47 h 71"/>
                  <a:gd name="T2" fmla="*/ 30 w 55"/>
                  <a:gd name="T3" fmla="*/ 30 h 71"/>
                  <a:gd name="T4" fmla="*/ 18 w 55"/>
                  <a:gd name="T5" fmla="*/ 16 h 71"/>
                  <a:gd name="T6" fmla="*/ 5 w 55"/>
                  <a:gd name="T7" fmla="*/ 1 h 71"/>
                  <a:gd name="T8" fmla="*/ 0 w 55"/>
                  <a:gd name="T9" fmla="*/ 0 h 71"/>
                  <a:gd name="T10" fmla="*/ 4 w 55"/>
                  <a:gd name="T11" fmla="*/ 8 h 71"/>
                  <a:gd name="T12" fmla="*/ 21 w 55"/>
                  <a:gd name="T13" fmla="*/ 29 h 71"/>
                  <a:gd name="T14" fmla="*/ 30 w 55"/>
                  <a:gd name="T15" fmla="*/ 41 h 71"/>
                  <a:gd name="T16" fmla="*/ 37 w 55"/>
                  <a:gd name="T17" fmla="*/ 50 h 71"/>
                  <a:gd name="T18" fmla="*/ 41 w 55"/>
                  <a:gd name="T19" fmla="*/ 59 h 71"/>
                  <a:gd name="T20" fmla="*/ 48 w 55"/>
                  <a:gd name="T21" fmla="*/ 71 h 71"/>
                  <a:gd name="T22" fmla="*/ 48 w 55"/>
                  <a:gd name="T23" fmla="*/ 64 h 71"/>
                  <a:gd name="T24" fmla="*/ 51 w 55"/>
                  <a:gd name="T25" fmla="*/ 64 h 71"/>
                  <a:gd name="T26" fmla="*/ 55 w 55"/>
                  <a:gd name="T27" fmla="*/ 66 h 71"/>
                  <a:gd name="T28" fmla="*/ 38 w 55"/>
                  <a:gd name="T29" fmla="*/ 41 h 71"/>
                  <a:gd name="T30" fmla="*/ 40 w 55"/>
                  <a:gd name="T31" fmla="*/ 40 h 71"/>
                  <a:gd name="T32" fmla="*/ 50 w 55"/>
                  <a:gd name="T33" fmla="*/ 4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 h="71">
                    <a:moveTo>
                      <a:pt x="50" y="47"/>
                    </a:moveTo>
                    <a:cubicBezTo>
                      <a:pt x="46" y="40"/>
                      <a:pt x="35" y="36"/>
                      <a:pt x="30" y="30"/>
                    </a:cubicBezTo>
                    <a:cubicBezTo>
                      <a:pt x="26" y="26"/>
                      <a:pt x="22" y="21"/>
                      <a:pt x="18" y="16"/>
                    </a:cubicBezTo>
                    <a:cubicBezTo>
                      <a:pt x="14" y="13"/>
                      <a:pt x="14" y="11"/>
                      <a:pt x="5" y="1"/>
                    </a:cubicBezTo>
                    <a:cubicBezTo>
                      <a:pt x="3" y="1"/>
                      <a:pt x="1" y="0"/>
                      <a:pt x="0" y="0"/>
                    </a:cubicBezTo>
                    <a:cubicBezTo>
                      <a:pt x="1" y="4"/>
                      <a:pt x="4" y="4"/>
                      <a:pt x="4" y="8"/>
                    </a:cubicBezTo>
                    <a:cubicBezTo>
                      <a:pt x="4" y="19"/>
                      <a:pt x="17" y="19"/>
                      <a:pt x="21" y="29"/>
                    </a:cubicBezTo>
                    <a:cubicBezTo>
                      <a:pt x="22" y="32"/>
                      <a:pt x="30" y="39"/>
                      <a:pt x="30" y="41"/>
                    </a:cubicBezTo>
                    <a:cubicBezTo>
                      <a:pt x="30" y="43"/>
                      <a:pt x="33" y="49"/>
                      <a:pt x="37" y="50"/>
                    </a:cubicBezTo>
                    <a:cubicBezTo>
                      <a:pt x="37" y="53"/>
                      <a:pt x="41" y="58"/>
                      <a:pt x="41" y="59"/>
                    </a:cubicBezTo>
                    <a:cubicBezTo>
                      <a:pt x="41" y="62"/>
                      <a:pt x="47" y="65"/>
                      <a:pt x="48" y="71"/>
                    </a:cubicBezTo>
                    <a:cubicBezTo>
                      <a:pt x="48" y="69"/>
                      <a:pt x="48" y="66"/>
                      <a:pt x="48" y="64"/>
                    </a:cubicBezTo>
                    <a:cubicBezTo>
                      <a:pt x="51" y="64"/>
                      <a:pt x="51" y="64"/>
                      <a:pt x="51" y="64"/>
                    </a:cubicBezTo>
                    <a:cubicBezTo>
                      <a:pt x="52" y="65"/>
                      <a:pt x="54" y="65"/>
                      <a:pt x="55" y="66"/>
                    </a:cubicBezTo>
                    <a:cubicBezTo>
                      <a:pt x="51" y="57"/>
                      <a:pt x="38" y="56"/>
                      <a:pt x="38" y="41"/>
                    </a:cubicBezTo>
                    <a:cubicBezTo>
                      <a:pt x="38" y="41"/>
                      <a:pt x="39" y="40"/>
                      <a:pt x="40" y="40"/>
                    </a:cubicBezTo>
                    <a:cubicBezTo>
                      <a:pt x="42" y="42"/>
                      <a:pt x="47" y="46"/>
                      <a:pt x="50" y="4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5" name="Freeform 401"/>
              <p:cNvSpPr>
                <a:spLocks/>
              </p:cNvSpPr>
              <p:nvPr/>
            </p:nvSpPr>
            <p:spPr bwMode="auto">
              <a:xfrm>
                <a:off x="4676" y="1215"/>
                <a:ext cx="90" cy="76"/>
              </a:xfrm>
              <a:custGeom>
                <a:avLst/>
                <a:gdLst>
                  <a:gd name="T0" fmla="*/ 38 w 38"/>
                  <a:gd name="T1" fmla="*/ 18 h 32"/>
                  <a:gd name="T2" fmla="*/ 29 w 38"/>
                  <a:gd name="T3" fmla="*/ 9 h 32"/>
                  <a:gd name="T4" fmla="*/ 27 w 38"/>
                  <a:gd name="T5" fmla="*/ 13 h 32"/>
                  <a:gd name="T6" fmla="*/ 12 w 38"/>
                  <a:gd name="T7" fmla="*/ 8 h 32"/>
                  <a:gd name="T8" fmla="*/ 3 w 38"/>
                  <a:gd name="T9" fmla="*/ 0 h 32"/>
                  <a:gd name="T10" fmla="*/ 0 w 38"/>
                  <a:gd name="T11" fmla="*/ 1 h 32"/>
                  <a:gd name="T12" fmla="*/ 5 w 38"/>
                  <a:gd name="T13" fmla="*/ 5 h 32"/>
                  <a:gd name="T14" fmla="*/ 7 w 38"/>
                  <a:gd name="T15" fmla="*/ 13 h 32"/>
                  <a:gd name="T16" fmla="*/ 7 w 38"/>
                  <a:gd name="T17" fmla="*/ 16 h 32"/>
                  <a:gd name="T18" fmla="*/ 9 w 38"/>
                  <a:gd name="T19" fmla="*/ 16 h 32"/>
                  <a:gd name="T20" fmla="*/ 9 w 38"/>
                  <a:gd name="T21" fmla="*/ 20 h 32"/>
                  <a:gd name="T22" fmla="*/ 3 w 38"/>
                  <a:gd name="T23" fmla="*/ 24 h 32"/>
                  <a:gd name="T24" fmla="*/ 9 w 38"/>
                  <a:gd name="T25" fmla="*/ 31 h 32"/>
                  <a:gd name="T26" fmla="*/ 7 w 38"/>
                  <a:gd name="T27" fmla="*/ 32 h 32"/>
                  <a:gd name="T28" fmla="*/ 9 w 38"/>
                  <a:gd name="T29" fmla="*/ 32 h 32"/>
                  <a:gd name="T30" fmla="*/ 15 w 38"/>
                  <a:gd name="T31" fmla="*/ 29 h 32"/>
                  <a:gd name="T32" fmla="*/ 9 w 38"/>
                  <a:gd name="T33" fmla="*/ 25 h 32"/>
                  <a:gd name="T34" fmla="*/ 16 w 38"/>
                  <a:gd name="T35" fmla="*/ 23 h 32"/>
                  <a:gd name="T36" fmla="*/ 28 w 38"/>
                  <a:gd name="T37" fmla="*/ 27 h 32"/>
                  <a:gd name="T38" fmla="*/ 29 w 38"/>
                  <a:gd name="T39" fmla="*/ 21 h 32"/>
                  <a:gd name="T40" fmla="*/ 38 w 38"/>
                  <a:gd name="T41"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32">
                    <a:moveTo>
                      <a:pt x="38" y="18"/>
                    </a:moveTo>
                    <a:cubicBezTo>
                      <a:pt x="34" y="16"/>
                      <a:pt x="32" y="14"/>
                      <a:pt x="29" y="9"/>
                    </a:cubicBezTo>
                    <a:cubicBezTo>
                      <a:pt x="29" y="10"/>
                      <a:pt x="27" y="12"/>
                      <a:pt x="27" y="13"/>
                    </a:cubicBezTo>
                    <a:cubicBezTo>
                      <a:pt x="22" y="11"/>
                      <a:pt x="18" y="10"/>
                      <a:pt x="12" y="8"/>
                    </a:cubicBezTo>
                    <a:cubicBezTo>
                      <a:pt x="10" y="7"/>
                      <a:pt x="5" y="0"/>
                      <a:pt x="3" y="0"/>
                    </a:cubicBezTo>
                    <a:cubicBezTo>
                      <a:pt x="2" y="0"/>
                      <a:pt x="1" y="1"/>
                      <a:pt x="0" y="1"/>
                    </a:cubicBezTo>
                    <a:cubicBezTo>
                      <a:pt x="0" y="3"/>
                      <a:pt x="1" y="5"/>
                      <a:pt x="5" y="5"/>
                    </a:cubicBezTo>
                    <a:cubicBezTo>
                      <a:pt x="5" y="8"/>
                      <a:pt x="7" y="10"/>
                      <a:pt x="7" y="13"/>
                    </a:cubicBezTo>
                    <a:cubicBezTo>
                      <a:pt x="7" y="14"/>
                      <a:pt x="7" y="15"/>
                      <a:pt x="7" y="16"/>
                    </a:cubicBezTo>
                    <a:cubicBezTo>
                      <a:pt x="9" y="16"/>
                      <a:pt x="9" y="16"/>
                      <a:pt x="9" y="16"/>
                    </a:cubicBezTo>
                    <a:cubicBezTo>
                      <a:pt x="9" y="18"/>
                      <a:pt x="9" y="19"/>
                      <a:pt x="9" y="20"/>
                    </a:cubicBezTo>
                    <a:cubicBezTo>
                      <a:pt x="7" y="20"/>
                      <a:pt x="3" y="21"/>
                      <a:pt x="3" y="24"/>
                    </a:cubicBezTo>
                    <a:cubicBezTo>
                      <a:pt x="3" y="27"/>
                      <a:pt x="7" y="28"/>
                      <a:pt x="9" y="31"/>
                    </a:cubicBezTo>
                    <a:cubicBezTo>
                      <a:pt x="9" y="31"/>
                      <a:pt x="7" y="32"/>
                      <a:pt x="7" y="32"/>
                    </a:cubicBezTo>
                    <a:cubicBezTo>
                      <a:pt x="8" y="32"/>
                      <a:pt x="9" y="32"/>
                      <a:pt x="9" y="32"/>
                    </a:cubicBezTo>
                    <a:cubicBezTo>
                      <a:pt x="12" y="32"/>
                      <a:pt x="13" y="32"/>
                      <a:pt x="15" y="29"/>
                    </a:cubicBezTo>
                    <a:cubicBezTo>
                      <a:pt x="13" y="28"/>
                      <a:pt x="11" y="27"/>
                      <a:pt x="9" y="25"/>
                    </a:cubicBezTo>
                    <a:cubicBezTo>
                      <a:pt x="12" y="25"/>
                      <a:pt x="13" y="23"/>
                      <a:pt x="16" y="23"/>
                    </a:cubicBezTo>
                    <a:cubicBezTo>
                      <a:pt x="20" y="23"/>
                      <a:pt x="21" y="27"/>
                      <a:pt x="28" y="27"/>
                    </a:cubicBezTo>
                    <a:cubicBezTo>
                      <a:pt x="27" y="25"/>
                      <a:pt x="29" y="23"/>
                      <a:pt x="29" y="21"/>
                    </a:cubicBezTo>
                    <a:cubicBezTo>
                      <a:pt x="32" y="21"/>
                      <a:pt x="34" y="19"/>
                      <a:pt x="38"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6" name="Freeform 402"/>
              <p:cNvSpPr>
                <a:spLocks/>
              </p:cNvSpPr>
              <p:nvPr/>
            </p:nvSpPr>
            <p:spPr bwMode="auto">
              <a:xfrm>
                <a:off x="4654" y="1437"/>
                <a:ext cx="34" cy="28"/>
              </a:xfrm>
              <a:custGeom>
                <a:avLst/>
                <a:gdLst>
                  <a:gd name="T0" fmla="*/ 9 w 14"/>
                  <a:gd name="T1" fmla="*/ 6 h 12"/>
                  <a:gd name="T2" fmla="*/ 14 w 14"/>
                  <a:gd name="T3" fmla="*/ 3 h 12"/>
                  <a:gd name="T4" fmla="*/ 14 w 14"/>
                  <a:gd name="T5" fmla="*/ 0 h 12"/>
                  <a:gd name="T6" fmla="*/ 9 w 14"/>
                  <a:gd name="T7" fmla="*/ 0 h 12"/>
                  <a:gd name="T8" fmla="*/ 6 w 14"/>
                  <a:gd name="T9" fmla="*/ 2 h 12"/>
                  <a:gd name="T10" fmla="*/ 3 w 14"/>
                  <a:gd name="T11" fmla="*/ 2 h 12"/>
                  <a:gd name="T12" fmla="*/ 0 w 14"/>
                  <a:gd name="T13" fmla="*/ 6 h 12"/>
                  <a:gd name="T14" fmla="*/ 7 w 14"/>
                  <a:gd name="T15" fmla="*/ 12 h 12"/>
                  <a:gd name="T16" fmla="*/ 9 w 14"/>
                  <a:gd name="T17"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2">
                    <a:moveTo>
                      <a:pt x="9" y="6"/>
                    </a:moveTo>
                    <a:cubicBezTo>
                      <a:pt x="10" y="5"/>
                      <a:pt x="14" y="7"/>
                      <a:pt x="14" y="3"/>
                    </a:cubicBezTo>
                    <a:cubicBezTo>
                      <a:pt x="14" y="2"/>
                      <a:pt x="14" y="1"/>
                      <a:pt x="14" y="0"/>
                    </a:cubicBezTo>
                    <a:cubicBezTo>
                      <a:pt x="9" y="0"/>
                      <a:pt x="9" y="0"/>
                      <a:pt x="9" y="0"/>
                    </a:cubicBezTo>
                    <a:cubicBezTo>
                      <a:pt x="9" y="1"/>
                      <a:pt x="7" y="2"/>
                      <a:pt x="6" y="2"/>
                    </a:cubicBezTo>
                    <a:cubicBezTo>
                      <a:pt x="6" y="2"/>
                      <a:pt x="4" y="2"/>
                      <a:pt x="3" y="2"/>
                    </a:cubicBezTo>
                    <a:cubicBezTo>
                      <a:pt x="2" y="4"/>
                      <a:pt x="2" y="6"/>
                      <a:pt x="0" y="6"/>
                    </a:cubicBezTo>
                    <a:cubicBezTo>
                      <a:pt x="0" y="8"/>
                      <a:pt x="6" y="12"/>
                      <a:pt x="7" y="12"/>
                    </a:cubicBezTo>
                    <a:cubicBezTo>
                      <a:pt x="7" y="12"/>
                      <a:pt x="7" y="7"/>
                      <a:pt x="9"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7" name="Freeform 403"/>
              <p:cNvSpPr>
                <a:spLocks/>
              </p:cNvSpPr>
              <p:nvPr/>
            </p:nvSpPr>
            <p:spPr bwMode="auto">
              <a:xfrm>
                <a:off x="4621" y="1447"/>
                <a:ext cx="38" cy="49"/>
              </a:xfrm>
              <a:custGeom>
                <a:avLst/>
                <a:gdLst>
                  <a:gd name="T0" fmla="*/ 7 w 16"/>
                  <a:gd name="T1" fmla="*/ 9 h 21"/>
                  <a:gd name="T2" fmla="*/ 5 w 16"/>
                  <a:gd name="T3" fmla="*/ 15 h 21"/>
                  <a:gd name="T4" fmla="*/ 12 w 16"/>
                  <a:gd name="T5" fmla="*/ 21 h 21"/>
                  <a:gd name="T6" fmla="*/ 16 w 16"/>
                  <a:gd name="T7" fmla="*/ 19 h 21"/>
                  <a:gd name="T8" fmla="*/ 4 w 16"/>
                  <a:gd name="T9" fmla="*/ 0 h 21"/>
                  <a:gd name="T10" fmla="*/ 1 w 16"/>
                  <a:gd name="T11" fmla="*/ 2 h 21"/>
                  <a:gd name="T12" fmla="*/ 0 w 16"/>
                  <a:gd name="T13" fmla="*/ 3 h 21"/>
                  <a:gd name="T14" fmla="*/ 7 w 16"/>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21">
                    <a:moveTo>
                      <a:pt x="7" y="9"/>
                    </a:moveTo>
                    <a:cubicBezTo>
                      <a:pt x="7" y="9"/>
                      <a:pt x="5" y="14"/>
                      <a:pt x="5" y="15"/>
                    </a:cubicBezTo>
                    <a:cubicBezTo>
                      <a:pt x="5" y="16"/>
                      <a:pt x="10" y="21"/>
                      <a:pt x="12" y="21"/>
                    </a:cubicBezTo>
                    <a:cubicBezTo>
                      <a:pt x="12" y="21"/>
                      <a:pt x="16" y="20"/>
                      <a:pt x="16" y="19"/>
                    </a:cubicBezTo>
                    <a:cubicBezTo>
                      <a:pt x="16" y="12"/>
                      <a:pt x="14" y="0"/>
                      <a:pt x="4" y="0"/>
                    </a:cubicBezTo>
                    <a:cubicBezTo>
                      <a:pt x="4" y="0"/>
                      <a:pt x="3" y="2"/>
                      <a:pt x="1" y="2"/>
                    </a:cubicBezTo>
                    <a:cubicBezTo>
                      <a:pt x="0" y="3"/>
                      <a:pt x="0" y="3"/>
                      <a:pt x="0" y="3"/>
                    </a:cubicBezTo>
                    <a:cubicBezTo>
                      <a:pt x="0" y="6"/>
                      <a:pt x="3" y="9"/>
                      <a:pt x="7"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8" name="Freeform 404"/>
              <p:cNvSpPr>
                <a:spLocks/>
              </p:cNvSpPr>
              <p:nvPr/>
            </p:nvSpPr>
            <p:spPr bwMode="auto">
              <a:xfrm>
                <a:off x="4631" y="1293"/>
                <a:ext cx="137" cy="156"/>
              </a:xfrm>
              <a:custGeom>
                <a:avLst/>
                <a:gdLst>
                  <a:gd name="T0" fmla="*/ 52 w 58"/>
                  <a:gd name="T1" fmla="*/ 51 h 66"/>
                  <a:gd name="T2" fmla="*/ 54 w 58"/>
                  <a:gd name="T3" fmla="*/ 49 h 66"/>
                  <a:gd name="T4" fmla="*/ 58 w 58"/>
                  <a:gd name="T5" fmla="*/ 54 h 66"/>
                  <a:gd name="T6" fmla="*/ 58 w 58"/>
                  <a:gd name="T7" fmla="*/ 45 h 66"/>
                  <a:gd name="T8" fmla="*/ 53 w 58"/>
                  <a:gd name="T9" fmla="*/ 29 h 66"/>
                  <a:gd name="T10" fmla="*/ 49 w 58"/>
                  <a:gd name="T11" fmla="*/ 27 h 66"/>
                  <a:gd name="T12" fmla="*/ 53 w 58"/>
                  <a:gd name="T13" fmla="*/ 24 h 66"/>
                  <a:gd name="T14" fmla="*/ 53 w 58"/>
                  <a:gd name="T15" fmla="*/ 22 h 66"/>
                  <a:gd name="T16" fmla="*/ 49 w 58"/>
                  <a:gd name="T17" fmla="*/ 11 h 66"/>
                  <a:gd name="T18" fmla="*/ 38 w 58"/>
                  <a:gd name="T19" fmla="*/ 0 h 66"/>
                  <a:gd name="T20" fmla="*/ 34 w 58"/>
                  <a:gd name="T21" fmla="*/ 7 h 66"/>
                  <a:gd name="T22" fmla="*/ 41 w 58"/>
                  <a:gd name="T23" fmla="*/ 25 h 66"/>
                  <a:gd name="T24" fmla="*/ 41 w 58"/>
                  <a:gd name="T25" fmla="*/ 29 h 66"/>
                  <a:gd name="T26" fmla="*/ 33 w 58"/>
                  <a:gd name="T27" fmla="*/ 27 h 66"/>
                  <a:gd name="T28" fmla="*/ 38 w 58"/>
                  <a:gd name="T29" fmla="*/ 32 h 66"/>
                  <a:gd name="T30" fmla="*/ 30 w 58"/>
                  <a:gd name="T31" fmla="*/ 37 h 66"/>
                  <a:gd name="T32" fmla="*/ 28 w 58"/>
                  <a:gd name="T33" fmla="*/ 34 h 66"/>
                  <a:gd name="T34" fmla="*/ 28 w 58"/>
                  <a:gd name="T35" fmla="*/ 42 h 66"/>
                  <a:gd name="T36" fmla="*/ 26 w 58"/>
                  <a:gd name="T37" fmla="*/ 45 h 66"/>
                  <a:gd name="T38" fmla="*/ 28 w 58"/>
                  <a:gd name="T39" fmla="*/ 48 h 66"/>
                  <a:gd name="T40" fmla="*/ 24 w 58"/>
                  <a:gd name="T41" fmla="*/ 51 h 66"/>
                  <a:gd name="T42" fmla="*/ 24 w 58"/>
                  <a:gd name="T43" fmla="*/ 46 h 66"/>
                  <a:gd name="T44" fmla="*/ 14 w 58"/>
                  <a:gd name="T45" fmla="*/ 49 h 66"/>
                  <a:gd name="T46" fmla="*/ 12 w 58"/>
                  <a:gd name="T47" fmla="*/ 49 h 66"/>
                  <a:gd name="T48" fmla="*/ 3 w 58"/>
                  <a:gd name="T49" fmla="*/ 58 h 66"/>
                  <a:gd name="T50" fmla="*/ 0 w 58"/>
                  <a:gd name="T51" fmla="*/ 58 h 66"/>
                  <a:gd name="T52" fmla="*/ 4 w 58"/>
                  <a:gd name="T53" fmla="*/ 65 h 66"/>
                  <a:gd name="T54" fmla="*/ 10 w 58"/>
                  <a:gd name="T55" fmla="*/ 60 h 66"/>
                  <a:gd name="T56" fmla="*/ 23 w 58"/>
                  <a:gd name="T57" fmla="*/ 55 h 66"/>
                  <a:gd name="T58" fmla="*/ 28 w 58"/>
                  <a:gd name="T59" fmla="*/ 58 h 66"/>
                  <a:gd name="T60" fmla="*/ 31 w 58"/>
                  <a:gd name="T61" fmla="*/ 66 h 66"/>
                  <a:gd name="T62" fmla="*/ 37 w 58"/>
                  <a:gd name="T63" fmla="*/ 66 h 66"/>
                  <a:gd name="T64" fmla="*/ 35 w 58"/>
                  <a:gd name="T65" fmla="*/ 62 h 66"/>
                  <a:gd name="T66" fmla="*/ 37 w 58"/>
                  <a:gd name="T67" fmla="*/ 54 h 66"/>
                  <a:gd name="T68" fmla="*/ 39 w 58"/>
                  <a:gd name="T69" fmla="*/ 54 h 66"/>
                  <a:gd name="T70" fmla="*/ 41 w 58"/>
                  <a:gd name="T71" fmla="*/ 58 h 66"/>
                  <a:gd name="T72" fmla="*/ 45 w 58"/>
                  <a:gd name="T73" fmla="*/ 58 h 66"/>
                  <a:gd name="T74" fmla="*/ 45 w 58"/>
                  <a:gd name="T75" fmla="*/ 54 h 66"/>
                  <a:gd name="T76" fmla="*/ 48 w 58"/>
                  <a:gd name="T77" fmla="*/ 54 h 66"/>
                  <a:gd name="T78" fmla="*/ 51 w 58"/>
                  <a:gd name="T79" fmla="*/ 58 h 66"/>
                  <a:gd name="T80" fmla="*/ 52 w 58"/>
                  <a:gd name="T81"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8" h="66">
                    <a:moveTo>
                      <a:pt x="52" y="51"/>
                    </a:moveTo>
                    <a:cubicBezTo>
                      <a:pt x="53" y="51"/>
                      <a:pt x="54" y="51"/>
                      <a:pt x="54" y="49"/>
                    </a:cubicBezTo>
                    <a:cubicBezTo>
                      <a:pt x="55" y="51"/>
                      <a:pt x="56" y="54"/>
                      <a:pt x="58" y="54"/>
                    </a:cubicBezTo>
                    <a:cubicBezTo>
                      <a:pt x="58" y="45"/>
                      <a:pt x="58" y="45"/>
                      <a:pt x="58" y="45"/>
                    </a:cubicBezTo>
                    <a:cubicBezTo>
                      <a:pt x="55" y="44"/>
                      <a:pt x="53" y="31"/>
                      <a:pt x="53" y="29"/>
                    </a:cubicBezTo>
                    <a:cubicBezTo>
                      <a:pt x="52" y="29"/>
                      <a:pt x="50" y="28"/>
                      <a:pt x="49" y="27"/>
                    </a:cubicBezTo>
                    <a:cubicBezTo>
                      <a:pt x="51" y="26"/>
                      <a:pt x="52" y="24"/>
                      <a:pt x="53" y="24"/>
                    </a:cubicBezTo>
                    <a:cubicBezTo>
                      <a:pt x="53" y="22"/>
                      <a:pt x="53" y="22"/>
                      <a:pt x="53" y="22"/>
                    </a:cubicBezTo>
                    <a:cubicBezTo>
                      <a:pt x="51" y="20"/>
                      <a:pt x="52" y="13"/>
                      <a:pt x="49" y="11"/>
                    </a:cubicBezTo>
                    <a:cubicBezTo>
                      <a:pt x="45" y="7"/>
                      <a:pt x="41" y="6"/>
                      <a:pt x="38" y="0"/>
                    </a:cubicBezTo>
                    <a:cubicBezTo>
                      <a:pt x="36" y="1"/>
                      <a:pt x="34" y="4"/>
                      <a:pt x="34" y="7"/>
                    </a:cubicBezTo>
                    <a:cubicBezTo>
                      <a:pt x="34" y="14"/>
                      <a:pt x="37" y="18"/>
                      <a:pt x="41" y="25"/>
                    </a:cubicBezTo>
                    <a:cubicBezTo>
                      <a:pt x="41" y="27"/>
                      <a:pt x="41" y="29"/>
                      <a:pt x="41" y="29"/>
                    </a:cubicBezTo>
                    <a:cubicBezTo>
                      <a:pt x="38" y="29"/>
                      <a:pt x="36" y="28"/>
                      <a:pt x="33" y="27"/>
                    </a:cubicBezTo>
                    <a:cubicBezTo>
                      <a:pt x="35" y="28"/>
                      <a:pt x="36" y="30"/>
                      <a:pt x="38" y="32"/>
                    </a:cubicBezTo>
                    <a:cubicBezTo>
                      <a:pt x="36" y="35"/>
                      <a:pt x="33" y="34"/>
                      <a:pt x="30" y="37"/>
                    </a:cubicBezTo>
                    <a:cubicBezTo>
                      <a:pt x="29" y="36"/>
                      <a:pt x="28" y="35"/>
                      <a:pt x="28" y="34"/>
                    </a:cubicBezTo>
                    <a:cubicBezTo>
                      <a:pt x="28" y="39"/>
                      <a:pt x="28" y="37"/>
                      <a:pt x="28" y="42"/>
                    </a:cubicBezTo>
                    <a:cubicBezTo>
                      <a:pt x="28" y="43"/>
                      <a:pt x="26" y="44"/>
                      <a:pt x="26" y="45"/>
                    </a:cubicBezTo>
                    <a:cubicBezTo>
                      <a:pt x="26" y="46"/>
                      <a:pt x="27" y="47"/>
                      <a:pt x="28" y="48"/>
                    </a:cubicBezTo>
                    <a:cubicBezTo>
                      <a:pt x="27" y="48"/>
                      <a:pt x="26" y="50"/>
                      <a:pt x="24" y="51"/>
                    </a:cubicBezTo>
                    <a:cubicBezTo>
                      <a:pt x="24" y="49"/>
                      <a:pt x="24" y="48"/>
                      <a:pt x="24" y="46"/>
                    </a:cubicBezTo>
                    <a:cubicBezTo>
                      <a:pt x="20" y="47"/>
                      <a:pt x="17" y="49"/>
                      <a:pt x="14" y="49"/>
                    </a:cubicBezTo>
                    <a:cubicBezTo>
                      <a:pt x="13" y="49"/>
                      <a:pt x="12" y="49"/>
                      <a:pt x="12" y="49"/>
                    </a:cubicBezTo>
                    <a:cubicBezTo>
                      <a:pt x="8" y="49"/>
                      <a:pt x="8" y="57"/>
                      <a:pt x="3" y="58"/>
                    </a:cubicBezTo>
                    <a:cubicBezTo>
                      <a:pt x="2" y="58"/>
                      <a:pt x="0" y="57"/>
                      <a:pt x="0" y="58"/>
                    </a:cubicBezTo>
                    <a:cubicBezTo>
                      <a:pt x="0" y="61"/>
                      <a:pt x="1" y="65"/>
                      <a:pt x="4" y="65"/>
                    </a:cubicBezTo>
                    <a:cubicBezTo>
                      <a:pt x="7" y="65"/>
                      <a:pt x="9" y="64"/>
                      <a:pt x="10" y="60"/>
                    </a:cubicBezTo>
                    <a:cubicBezTo>
                      <a:pt x="14" y="60"/>
                      <a:pt x="20" y="57"/>
                      <a:pt x="23" y="55"/>
                    </a:cubicBezTo>
                    <a:cubicBezTo>
                      <a:pt x="24" y="57"/>
                      <a:pt x="24" y="58"/>
                      <a:pt x="28" y="58"/>
                    </a:cubicBezTo>
                    <a:cubicBezTo>
                      <a:pt x="28" y="61"/>
                      <a:pt x="29" y="66"/>
                      <a:pt x="31" y="66"/>
                    </a:cubicBezTo>
                    <a:cubicBezTo>
                      <a:pt x="32" y="66"/>
                      <a:pt x="34" y="66"/>
                      <a:pt x="37" y="66"/>
                    </a:cubicBezTo>
                    <a:cubicBezTo>
                      <a:pt x="36" y="65"/>
                      <a:pt x="35" y="63"/>
                      <a:pt x="35" y="62"/>
                    </a:cubicBezTo>
                    <a:cubicBezTo>
                      <a:pt x="35" y="59"/>
                      <a:pt x="37" y="58"/>
                      <a:pt x="37" y="54"/>
                    </a:cubicBezTo>
                    <a:cubicBezTo>
                      <a:pt x="39" y="54"/>
                      <a:pt x="39" y="54"/>
                      <a:pt x="39" y="54"/>
                    </a:cubicBezTo>
                    <a:cubicBezTo>
                      <a:pt x="39" y="56"/>
                      <a:pt x="40" y="57"/>
                      <a:pt x="41" y="58"/>
                    </a:cubicBezTo>
                    <a:cubicBezTo>
                      <a:pt x="45" y="58"/>
                      <a:pt x="45" y="58"/>
                      <a:pt x="45" y="58"/>
                    </a:cubicBezTo>
                    <a:cubicBezTo>
                      <a:pt x="44" y="57"/>
                      <a:pt x="45" y="55"/>
                      <a:pt x="45" y="54"/>
                    </a:cubicBezTo>
                    <a:cubicBezTo>
                      <a:pt x="45" y="54"/>
                      <a:pt x="46" y="54"/>
                      <a:pt x="48" y="54"/>
                    </a:cubicBezTo>
                    <a:cubicBezTo>
                      <a:pt x="49" y="54"/>
                      <a:pt x="50" y="57"/>
                      <a:pt x="51" y="58"/>
                    </a:cubicBezTo>
                    <a:cubicBezTo>
                      <a:pt x="52" y="55"/>
                      <a:pt x="52" y="56"/>
                      <a:pt x="52" y="5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9" name="Freeform 411"/>
              <p:cNvSpPr>
                <a:spLocks/>
              </p:cNvSpPr>
              <p:nvPr/>
            </p:nvSpPr>
            <p:spPr bwMode="auto">
              <a:xfrm>
                <a:off x="3913" y="1761"/>
                <a:ext cx="26" cy="14"/>
              </a:xfrm>
              <a:custGeom>
                <a:avLst/>
                <a:gdLst>
                  <a:gd name="T0" fmla="*/ 8 w 11"/>
                  <a:gd name="T1" fmla="*/ 6 h 6"/>
                  <a:gd name="T2" fmla="*/ 3 w 11"/>
                  <a:gd name="T3" fmla="*/ 6 h 6"/>
                  <a:gd name="T4" fmla="*/ 0 w 11"/>
                  <a:gd name="T5" fmla="*/ 3 h 6"/>
                  <a:gd name="T6" fmla="*/ 3 w 11"/>
                  <a:gd name="T7" fmla="*/ 0 h 6"/>
                  <a:gd name="T8" fmla="*/ 8 w 11"/>
                  <a:gd name="T9" fmla="*/ 0 h 6"/>
                  <a:gd name="T10" fmla="*/ 11 w 11"/>
                  <a:gd name="T11" fmla="*/ 3 h 6"/>
                  <a:gd name="T12" fmla="*/ 8 w 11"/>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 h="6">
                    <a:moveTo>
                      <a:pt x="8" y="6"/>
                    </a:moveTo>
                    <a:cubicBezTo>
                      <a:pt x="3" y="6"/>
                      <a:pt x="3" y="6"/>
                      <a:pt x="3" y="6"/>
                    </a:cubicBezTo>
                    <a:cubicBezTo>
                      <a:pt x="1" y="6"/>
                      <a:pt x="0" y="4"/>
                      <a:pt x="0" y="3"/>
                    </a:cubicBezTo>
                    <a:cubicBezTo>
                      <a:pt x="0" y="1"/>
                      <a:pt x="1" y="0"/>
                      <a:pt x="3" y="0"/>
                    </a:cubicBezTo>
                    <a:cubicBezTo>
                      <a:pt x="8" y="0"/>
                      <a:pt x="8" y="0"/>
                      <a:pt x="8" y="0"/>
                    </a:cubicBezTo>
                    <a:cubicBezTo>
                      <a:pt x="10" y="0"/>
                      <a:pt x="11" y="1"/>
                      <a:pt x="11" y="3"/>
                    </a:cubicBezTo>
                    <a:cubicBezTo>
                      <a:pt x="11" y="4"/>
                      <a:pt x="10" y="6"/>
                      <a:pt x="8"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0" name="Freeform 414"/>
              <p:cNvSpPr>
                <a:spLocks/>
              </p:cNvSpPr>
              <p:nvPr/>
            </p:nvSpPr>
            <p:spPr bwMode="auto">
              <a:xfrm>
                <a:off x="2219" y="2746"/>
                <a:ext cx="215" cy="217"/>
              </a:xfrm>
              <a:custGeom>
                <a:avLst/>
                <a:gdLst>
                  <a:gd name="T0" fmla="*/ 68 w 91"/>
                  <a:gd name="T1" fmla="*/ 55 h 92"/>
                  <a:gd name="T2" fmla="*/ 68 w 91"/>
                  <a:gd name="T3" fmla="*/ 37 h 92"/>
                  <a:gd name="T4" fmla="*/ 87 w 91"/>
                  <a:gd name="T5" fmla="*/ 42 h 92"/>
                  <a:gd name="T6" fmla="*/ 88 w 91"/>
                  <a:gd name="T7" fmla="*/ 35 h 92"/>
                  <a:gd name="T8" fmla="*/ 84 w 91"/>
                  <a:gd name="T9" fmla="*/ 28 h 92"/>
                  <a:gd name="T10" fmla="*/ 81 w 91"/>
                  <a:gd name="T11" fmla="*/ 22 h 92"/>
                  <a:gd name="T12" fmla="*/ 76 w 91"/>
                  <a:gd name="T13" fmla="*/ 15 h 92"/>
                  <a:gd name="T14" fmla="*/ 70 w 91"/>
                  <a:gd name="T15" fmla="*/ 13 h 92"/>
                  <a:gd name="T16" fmla="*/ 49 w 91"/>
                  <a:gd name="T17" fmla="*/ 40 h 92"/>
                  <a:gd name="T18" fmla="*/ 62 w 91"/>
                  <a:gd name="T19" fmla="*/ 8 h 92"/>
                  <a:gd name="T20" fmla="*/ 57 w 91"/>
                  <a:gd name="T21" fmla="*/ 4 h 92"/>
                  <a:gd name="T22" fmla="*/ 49 w 91"/>
                  <a:gd name="T23" fmla="*/ 3 h 92"/>
                  <a:gd name="T24" fmla="*/ 42 w 91"/>
                  <a:gd name="T25" fmla="*/ 3 h 92"/>
                  <a:gd name="T26" fmla="*/ 34 w 91"/>
                  <a:gd name="T27" fmla="*/ 4 h 92"/>
                  <a:gd name="T28" fmla="*/ 29 w 91"/>
                  <a:gd name="T29" fmla="*/ 8 h 92"/>
                  <a:gd name="T30" fmla="*/ 42 w 91"/>
                  <a:gd name="T31" fmla="*/ 40 h 92"/>
                  <a:gd name="T32" fmla="*/ 21 w 91"/>
                  <a:gd name="T33" fmla="*/ 13 h 92"/>
                  <a:gd name="T34" fmla="*/ 15 w 91"/>
                  <a:gd name="T35" fmla="*/ 15 h 92"/>
                  <a:gd name="T36" fmla="*/ 10 w 91"/>
                  <a:gd name="T37" fmla="*/ 22 h 92"/>
                  <a:gd name="T38" fmla="*/ 7 w 91"/>
                  <a:gd name="T39" fmla="*/ 28 h 92"/>
                  <a:gd name="T40" fmla="*/ 3 w 91"/>
                  <a:gd name="T41" fmla="*/ 35 h 92"/>
                  <a:gd name="T42" fmla="*/ 4 w 91"/>
                  <a:gd name="T43" fmla="*/ 42 h 92"/>
                  <a:gd name="T44" fmla="*/ 23 w 91"/>
                  <a:gd name="T45" fmla="*/ 37 h 92"/>
                  <a:gd name="T46" fmla="*/ 23 w 91"/>
                  <a:gd name="T47" fmla="*/ 55 h 92"/>
                  <a:gd name="T48" fmla="*/ 0 w 91"/>
                  <a:gd name="T49" fmla="*/ 53 h 92"/>
                  <a:gd name="T50" fmla="*/ 14 w 91"/>
                  <a:gd name="T51" fmla="*/ 60 h 92"/>
                  <a:gd name="T52" fmla="*/ 6 w 91"/>
                  <a:gd name="T53" fmla="*/ 69 h 92"/>
                  <a:gd name="T54" fmla="*/ 10 w 91"/>
                  <a:gd name="T55" fmla="*/ 70 h 92"/>
                  <a:gd name="T56" fmla="*/ 15 w 91"/>
                  <a:gd name="T57" fmla="*/ 78 h 92"/>
                  <a:gd name="T58" fmla="*/ 18 w 91"/>
                  <a:gd name="T59" fmla="*/ 82 h 92"/>
                  <a:gd name="T60" fmla="*/ 26 w 91"/>
                  <a:gd name="T61" fmla="*/ 61 h 92"/>
                  <a:gd name="T62" fmla="*/ 42 w 91"/>
                  <a:gd name="T63" fmla="*/ 71 h 92"/>
                  <a:gd name="T64" fmla="*/ 29 w 91"/>
                  <a:gd name="T65" fmla="*/ 88 h 92"/>
                  <a:gd name="T66" fmla="*/ 34 w 91"/>
                  <a:gd name="T67" fmla="*/ 88 h 92"/>
                  <a:gd name="T68" fmla="*/ 42 w 91"/>
                  <a:gd name="T69" fmla="*/ 89 h 92"/>
                  <a:gd name="T70" fmla="*/ 49 w 91"/>
                  <a:gd name="T71" fmla="*/ 89 h 92"/>
                  <a:gd name="T72" fmla="*/ 57 w 91"/>
                  <a:gd name="T73" fmla="*/ 88 h 92"/>
                  <a:gd name="T74" fmla="*/ 62 w 91"/>
                  <a:gd name="T75" fmla="*/ 88 h 92"/>
                  <a:gd name="T76" fmla="*/ 49 w 91"/>
                  <a:gd name="T77" fmla="*/ 71 h 92"/>
                  <a:gd name="T78" fmla="*/ 65 w 91"/>
                  <a:gd name="T79" fmla="*/ 61 h 92"/>
                  <a:gd name="T80" fmla="*/ 73 w 91"/>
                  <a:gd name="T81" fmla="*/ 82 h 92"/>
                  <a:gd name="T82" fmla="*/ 76 w 91"/>
                  <a:gd name="T83" fmla="*/ 78 h 92"/>
                  <a:gd name="T84" fmla="*/ 81 w 91"/>
                  <a:gd name="T85" fmla="*/ 70 h 92"/>
                  <a:gd name="T86" fmla="*/ 85 w 91"/>
                  <a:gd name="T87" fmla="*/ 69 h 92"/>
                  <a:gd name="T88" fmla="*/ 76 w 91"/>
                  <a:gd name="T89" fmla="*/ 60 h 92"/>
                  <a:gd name="T90" fmla="*/ 90 w 91"/>
                  <a:gd name="T91" fmla="*/ 5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92">
                    <a:moveTo>
                      <a:pt x="86" y="51"/>
                    </a:moveTo>
                    <a:cubicBezTo>
                      <a:pt x="68" y="55"/>
                      <a:pt x="68" y="55"/>
                      <a:pt x="68" y="55"/>
                    </a:cubicBezTo>
                    <a:cubicBezTo>
                      <a:pt x="52" y="46"/>
                      <a:pt x="52" y="46"/>
                      <a:pt x="52" y="46"/>
                    </a:cubicBezTo>
                    <a:cubicBezTo>
                      <a:pt x="68" y="37"/>
                      <a:pt x="68" y="37"/>
                      <a:pt x="68" y="37"/>
                    </a:cubicBezTo>
                    <a:cubicBezTo>
                      <a:pt x="86" y="42"/>
                      <a:pt x="86" y="42"/>
                      <a:pt x="86" y="42"/>
                    </a:cubicBezTo>
                    <a:cubicBezTo>
                      <a:pt x="87" y="42"/>
                      <a:pt x="87" y="42"/>
                      <a:pt x="87" y="42"/>
                    </a:cubicBezTo>
                    <a:cubicBezTo>
                      <a:pt x="89" y="42"/>
                      <a:pt x="90" y="41"/>
                      <a:pt x="90" y="39"/>
                    </a:cubicBezTo>
                    <a:cubicBezTo>
                      <a:pt x="91" y="37"/>
                      <a:pt x="90" y="36"/>
                      <a:pt x="88" y="35"/>
                    </a:cubicBezTo>
                    <a:cubicBezTo>
                      <a:pt x="76" y="32"/>
                      <a:pt x="76" y="32"/>
                      <a:pt x="76" y="32"/>
                    </a:cubicBezTo>
                    <a:cubicBezTo>
                      <a:pt x="84" y="28"/>
                      <a:pt x="84" y="28"/>
                      <a:pt x="84" y="28"/>
                    </a:cubicBezTo>
                    <a:cubicBezTo>
                      <a:pt x="86" y="27"/>
                      <a:pt x="86" y="25"/>
                      <a:pt x="85" y="23"/>
                    </a:cubicBezTo>
                    <a:cubicBezTo>
                      <a:pt x="84" y="21"/>
                      <a:pt x="82" y="21"/>
                      <a:pt x="81" y="22"/>
                    </a:cubicBezTo>
                    <a:cubicBezTo>
                      <a:pt x="73" y="26"/>
                      <a:pt x="73" y="26"/>
                      <a:pt x="73" y="26"/>
                    </a:cubicBezTo>
                    <a:cubicBezTo>
                      <a:pt x="76" y="15"/>
                      <a:pt x="76" y="15"/>
                      <a:pt x="76" y="15"/>
                    </a:cubicBezTo>
                    <a:cubicBezTo>
                      <a:pt x="77" y="13"/>
                      <a:pt x="76" y="11"/>
                      <a:pt x="74" y="11"/>
                    </a:cubicBezTo>
                    <a:cubicBezTo>
                      <a:pt x="72" y="10"/>
                      <a:pt x="70" y="11"/>
                      <a:pt x="70" y="13"/>
                    </a:cubicBezTo>
                    <a:cubicBezTo>
                      <a:pt x="65" y="31"/>
                      <a:pt x="65" y="31"/>
                      <a:pt x="65" y="31"/>
                    </a:cubicBezTo>
                    <a:cubicBezTo>
                      <a:pt x="49" y="40"/>
                      <a:pt x="49" y="40"/>
                      <a:pt x="49" y="40"/>
                    </a:cubicBezTo>
                    <a:cubicBezTo>
                      <a:pt x="49" y="22"/>
                      <a:pt x="49" y="22"/>
                      <a:pt x="49" y="22"/>
                    </a:cubicBezTo>
                    <a:cubicBezTo>
                      <a:pt x="62" y="8"/>
                      <a:pt x="62" y="8"/>
                      <a:pt x="62" y="8"/>
                    </a:cubicBezTo>
                    <a:cubicBezTo>
                      <a:pt x="63" y="7"/>
                      <a:pt x="63" y="5"/>
                      <a:pt x="62" y="4"/>
                    </a:cubicBezTo>
                    <a:cubicBezTo>
                      <a:pt x="61" y="2"/>
                      <a:pt x="58" y="2"/>
                      <a:pt x="57" y="4"/>
                    </a:cubicBezTo>
                    <a:cubicBezTo>
                      <a:pt x="49" y="12"/>
                      <a:pt x="49" y="12"/>
                      <a:pt x="49" y="12"/>
                    </a:cubicBezTo>
                    <a:cubicBezTo>
                      <a:pt x="49" y="3"/>
                      <a:pt x="49" y="3"/>
                      <a:pt x="49" y="3"/>
                    </a:cubicBezTo>
                    <a:cubicBezTo>
                      <a:pt x="49" y="2"/>
                      <a:pt x="47" y="0"/>
                      <a:pt x="45" y="0"/>
                    </a:cubicBezTo>
                    <a:cubicBezTo>
                      <a:pt x="44" y="0"/>
                      <a:pt x="42" y="2"/>
                      <a:pt x="42" y="3"/>
                    </a:cubicBezTo>
                    <a:cubicBezTo>
                      <a:pt x="42" y="12"/>
                      <a:pt x="42" y="12"/>
                      <a:pt x="42" y="12"/>
                    </a:cubicBezTo>
                    <a:cubicBezTo>
                      <a:pt x="34" y="4"/>
                      <a:pt x="34" y="4"/>
                      <a:pt x="34" y="4"/>
                    </a:cubicBezTo>
                    <a:cubicBezTo>
                      <a:pt x="32" y="2"/>
                      <a:pt x="30" y="2"/>
                      <a:pt x="29" y="4"/>
                    </a:cubicBezTo>
                    <a:cubicBezTo>
                      <a:pt x="28" y="5"/>
                      <a:pt x="28" y="7"/>
                      <a:pt x="29" y="8"/>
                    </a:cubicBezTo>
                    <a:cubicBezTo>
                      <a:pt x="42" y="22"/>
                      <a:pt x="42" y="22"/>
                      <a:pt x="42" y="22"/>
                    </a:cubicBezTo>
                    <a:cubicBezTo>
                      <a:pt x="42" y="40"/>
                      <a:pt x="42" y="40"/>
                      <a:pt x="42" y="40"/>
                    </a:cubicBezTo>
                    <a:cubicBezTo>
                      <a:pt x="26" y="31"/>
                      <a:pt x="26" y="31"/>
                      <a:pt x="26" y="31"/>
                    </a:cubicBezTo>
                    <a:cubicBezTo>
                      <a:pt x="21" y="13"/>
                      <a:pt x="21" y="13"/>
                      <a:pt x="21" y="13"/>
                    </a:cubicBezTo>
                    <a:cubicBezTo>
                      <a:pt x="21" y="11"/>
                      <a:pt x="19" y="10"/>
                      <a:pt x="17" y="11"/>
                    </a:cubicBezTo>
                    <a:cubicBezTo>
                      <a:pt x="15" y="11"/>
                      <a:pt x="14" y="13"/>
                      <a:pt x="15" y="15"/>
                    </a:cubicBezTo>
                    <a:cubicBezTo>
                      <a:pt x="18" y="26"/>
                      <a:pt x="18" y="26"/>
                      <a:pt x="18" y="26"/>
                    </a:cubicBezTo>
                    <a:cubicBezTo>
                      <a:pt x="10" y="22"/>
                      <a:pt x="10" y="22"/>
                      <a:pt x="10" y="22"/>
                    </a:cubicBezTo>
                    <a:cubicBezTo>
                      <a:pt x="9" y="21"/>
                      <a:pt x="6" y="21"/>
                      <a:pt x="6" y="23"/>
                    </a:cubicBezTo>
                    <a:cubicBezTo>
                      <a:pt x="5" y="25"/>
                      <a:pt x="5" y="27"/>
                      <a:pt x="7" y="28"/>
                    </a:cubicBezTo>
                    <a:cubicBezTo>
                      <a:pt x="14" y="32"/>
                      <a:pt x="14" y="32"/>
                      <a:pt x="14" y="32"/>
                    </a:cubicBezTo>
                    <a:cubicBezTo>
                      <a:pt x="3" y="35"/>
                      <a:pt x="3" y="35"/>
                      <a:pt x="3" y="35"/>
                    </a:cubicBezTo>
                    <a:cubicBezTo>
                      <a:pt x="1" y="36"/>
                      <a:pt x="0" y="37"/>
                      <a:pt x="0" y="39"/>
                    </a:cubicBezTo>
                    <a:cubicBezTo>
                      <a:pt x="1" y="41"/>
                      <a:pt x="2" y="42"/>
                      <a:pt x="4" y="42"/>
                    </a:cubicBezTo>
                    <a:cubicBezTo>
                      <a:pt x="4" y="42"/>
                      <a:pt x="4" y="42"/>
                      <a:pt x="5" y="42"/>
                    </a:cubicBezTo>
                    <a:cubicBezTo>
                      <a:pt x="23" y="37"/>
                      <a:pt x="23" y="37"/>
                      <a:pt x="23" y="37"/>
                    </a:cubicBezTo>
                    <a:cubicBezTo>
                      <a:pt x="39" y="46"/>
                      <a:pt x="39" y="46"/>
                      <a:pt x="39" y="46"/>
                    </a:cubicBezTo>
                    <a:cubicBezTo>
                      <a:pt x="23" y="55"/>
                      <a:pt x="23" y="55"/>
                      <a:pt x="23" y="55"/>
                    </a:cubicBezTo>
                    <a:cubicBezTo>
                      <a:pt x="5" y="51"/>
                      <a:pt x="5" y="51"/>
                      <a:pt x="5" y="51"/>
                    </a:cubicBezTo>
                    <a:cubicBezTo>
                      <a:pt x="3" y="50"/>
                      <a:pt x="1" y="51"/>
                      <a:pt x="0" y="53"/>
                    </a:cubicBezTo>
                    <a:cubicBezTo>
                      <a:pt x="0" y="55"/>
                      <a:pt x="1" y="57"/>
                      <a:pt x="3" y="57"/>
                    </a:cubicBezTo>
                    <a:cubicBezTo>
                      <a:pt x="14" y="60"/>
                      <a:pt x="14" y="60"/>
                      <a:pt x="14" y="60"/>
                    </a:cubicBezTo>
                    <a:cubicBezTo>
                      <a:pt x="7" y="65"/>
                      <a:pt x="7" y="65"/>
                      <a:pt x="7" y="65"/>
                    </a:cubicBezTo>
                    <a:cubicBezTo>
                      <a:pt x="5" y="65"/>
                      <a:pt x="5" y="68"/>
                      <a:pt x="6" y="69"/>
                    </a:cubicBezTo>
                    <a:cubicBezTo>
                      <a:pt x="6" y="70"/>
                      <a:pt x="7" y="71"/>
                      <a:pt x="8" y="71"/>
                    </a:cubicBezTo>
                    <a:cubicBezTo>
                      <a:pt x="9" y="71"/>
                      <a:pt x="10" y="71"/>
                      <a:pt x="10" y="70"/>
                    </a:cubicBezTo>
                    <a:cubicBezTo>
                      <a:pt x="18" y="66"/>
                      <a:pt x="18" y="66"/>
                      <a:pt x="18" y="66"/>
                    </a:cubicBezTo>
                    <a:cubicBezTo>
                      <a:pt x="15" y="78"/>
                      <a:pt x="15" y="78"/>
                      <a:pt x="15" y="78"/>
                    </a:cubicBezTo>
                    <a:cubicBezTo>
                      <a:pt x="14" y="79"/>
                      <a:pt x="15" y="81"/>
                      <a:pt x="17" y="82"/>
                    </a:cubicBezTo>
                    <a:cubicBezTo>
                      <a:pt x="17" y="82"/>
                      <a:pt x="18" y="82"/>
                      <a:pt x="18" y="82"/>
                    </a:cubicBezTo>
                    <a:cubicBezTo>
                      <a:pt x="19" y="82"/>
                      <a:pt x="21" y="81"/>
                      <a:pt x="21" y="79"/>
                    </a:cubicBezTo>
                    <a:cubicBezTo>
                      <a:pt x="26" y="61"/>
                      <a:pt x="26" y="61"/>
                      <a:pt x="26" y="61"/>
                    </a:cubicBezTo>
                    <a:cubicBezTo>
                      <a:pt x="42" y="52"/>
                      <a:pt x="42" y="52"/>
                      <a:pt x="42" y="52"/>
                    </a:cubicBezTo>
                    <a:cubicBezTo>
                      <a:pt x="42" y="71"/>
                      <a:pt x="42" y="71"/>
                      <a:pt x="42" y="71"/>
                    </a:cubicBezTo>
                    <a:cubicBezTo>
                      <a:pt x="29" y="84"/>
                      <a:pt x="29" y="84"/>
                      <a:pt x="29" y="84"/>
                    </a:cubicBezTo>
                    <a:cubicBezTo>
                      <a:pt x="28" y="85"/>
                      <a:pt x="28" y="87"/>
                      <a:pt x="29" y="88"/>
                    </a:cubicBezTo>
                    <a:cubicBezTo>
                      <a:pt x="30" y="89"/>
                      <a:pt x="30" y="89"/>
                      <a:pt x="31" y="89"/>
                    </a:cubicBezTo>
                    <a:cubicBezTo>
                      <a:pt x="32" y="89"/>
                      <a:pt x="33" y="89"/>
                      <a:pt x="34" y="88"/>
                    </a:cubicBezTo>
                    <a:cubicBezTo>
                      <a:pt x="42" y="80"/>
                      <a:pt x="42" y="80"/>
                      <a:pt x="42" y="80"/>
                    </a:cubicBezTo>
                    <a:cubicBezTo>
                      <a:pt x="42" y="89"/>
                      <a:pt x="42" y="89"/>
                      <a:pt x="42" y="89"/>
                    </a:cubicBezTo>
                    <a:cubicBezTo>
                      <a:pt x="42" y="91"/>
                      <a:pt x="44" y="92"/>
                      <a:pt x="45" y="92"/>
                    </a:cubicBezTo>
                    <a:cubicBezTo>
                      <a:pt x="47" y="92"/>
                      <a:pt x="49" y="91"/>
                      <a:pt x="49" y="89"/>
                    </a:cubicBezTo>
                    <a:cubicBezTo>
                      <a:pt x="49" y="80"/>
                      <a:pt x="49" y="80"/>
                      <a:pt x="49" y="80"/>
                    </a:cubicBezTo>
                    <a:cubicBezTo>
                      <a:pt x="57" y="88"/>
                      <a:pt x="57" y="88"/>
                      <a:pt x="57" y="88"/>
                    </a:cubicBezTo>
                    <a:cubicBezTo>
                      <a:pt x="58" y="89"/>
                      <a:pt x="59" y="89"/>
                      <a:pt x="60" y="89"/>
                    </a:cubicBezTo>
                    <a:cubicBezTo>
                      <a:pt x="60" y="89"/>
                      <a:pt x="61" y="89"/>
                      <a:pt x="62" y="88"/>
                    </a:cubicBezTo>
                    <a:cubicBezTo>
                      <a:pt x="63" y="87"/>
                      <a:pt x="63" y="85"/>
                      <a:pt x="62" y="84"/>
                    </a:cubicBezTo>
                    <a:cubicBezTo>
                      <a:pt x="49" y="71"/>
                      <a:pt x="49" y="71"/>
                      <a:pt x="49" y="71"/>
                    </a:cubicBezTo>
                    <a:cubicBezTo>
                      <a:pt x="49" y="52"/>
                      <a:pt x="49" y="52"/>
                      <a:pt x="49" y="52"/>
                    </a:cubicBezTo>
                    <a:cubicBezTo>
                      <a:pt x="65" y="61"/>
                      <a:pt x="65" y="61"/>
                      <a:pt x="65" y="61"/>
                    </a:cubicBezTo>
                    <a:cubicBezTo>
                      <a:pt x="70" y="79"/>
                      <a:pt x="70" y="79"/>
                      <a:pt x="70" y="79"/>
                    </a:cubicBezTo>
                    <a:cubicBezTo>
                      <a:pt x="70" y="81"/>
                      <a:pt x="72" y="82"/>
                      <a:pt x="73" y="82"/>
                    </a:cubicBezTo>
                    <a:cubicBezTo>
                      <a:pt x="73" y="82"/>
                      <a:pt x="74" y="82"/>
                      <a:pt x="74" y="82"/>
                    </a:cubicBezTo>
                    <a:cubicBezTo>
                      <a:pt x="76" y="81"/>
                      <a:pt x="77" y="79"/>
                      <a:pt x="76" y="78"/>
                    </a:cubicBezTo>
                    <a:cubicBezTo>
                      <a:pt x="73" y="66"/>
                      <a:pt x="73" y="66"/>
                      <a:pt x="73" y="66"/>
                    </a:cubicBezTo>
                    <a:cubicBezTo>
                      <a:pt x="81" y="70"/>
                      <a:pt x="81" y="70"/>
                      <a:pt x="81" y="70"/>
                    </a:cubicBezTo>
                    <a:cubicBezTo>
                      <a:pt x="81" y="71"/>
                      <a:pt x="82" y="71"/>
                      <a:pt x="82" y="71"/>
                    </a:cubicBezTo>
                    <a:cubicBezTo>
                      <a:pt x="84" y="71"/>
                      <a:pt x="85" y="70"/>
                      <a:pt x="85" y="69"/>
                    </a:cubicBezTo>
                    <a:cubicBezTo>
                      <a:pt x="86" y="68"/>
                      <a:pt x="86" y="65"/>
                      <a:pt x="84" y="65"/>
                    </a:cubicBezTo>
                    <a:cubicBezTo>
                      <a:pt x="76" y="60"/>
                      <a:pt x="76" y="60"/>
                      <a:pt x="76" y="60"/>
                    </a:cubicBezTo>
                    <a:cubicBezTo>
                      <a:pt x="88" y="57"/>
                      <a:pt x="88" y="57"/>
                      <a:pt x="88" y="57"/>
                    </a:cubicBezTo>
                    <a:cubicBezTo>
                      <a:pt x="90" y="57"/>
                      <a:pt x="91" y="55"/>
                      <a:pt x="90" y="53"/>
                    </a:cubicBezTo>
                    <a:cubicBezTo>
                      <a:pt x="90" y="51"/>
                      <a:pt x="88" y="50"/>
                      <a:pt x="86" y="5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1" name="Freeform 427"/>
              <p:cNvSpPr>
                <a:spLocks/>
              </p:cNvSpPr>
              <p:nvPr/>
            </p:nvSpPr>
            <p:spPr bwMode="auto">
              <a:xfrm>
                <a:off x="2373" y="1860"/>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1"/>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2" name="Freeform 428"/>
              <p:cNvSpPr>
                <a:spLocks/>
              </p:cNvSpPr>
              <p:nvPr/>
            </p:nvSpPr>
            <p:spPr bwMode="auto">
              <a:xfrm>
                <a:off x="2384" y="1839"/>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3" name="Freeform 429"/>
              <p:cNvSpPr>
                <a:spLocks/>
              </p:cNvSpPr>
              <p:nvPr/>
            </p:nvSpPr>
            <p:spPr bwMode="auto">
              <a:xfrm>
                <a:off x="2396" y="1817"/>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4" name="Freeform 431"/>
              <p:cNvSpPr>
                <a:spLocks/>
              </p:cNvSpPr>
              <p:nvPr/>
            </p:nvSpPr>
            <p:spPr bwMode="auto">
              <a:xfrm>
                <a:off x="2418" y="1860"/>
                <a:ext cx="18"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1"/>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5" name="Freeform 432"/>
              <p:cNvSpPr>
                <a:spLocks/>
              </p:cNvSpPr>
              <p:nvPr/>
            </p:nvSpPr>
            <p:spPr bwMode="auto">
              <a:xfrm>
                <a:off x="2429" y="1839"/>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7" y="7"/>
                      <a:pt x="4" y="8"/>
                      <a:pt x="3" y="7"/>
                    </a:cubicBezTo>
                    <a:cubicBezTo>
                      <a:pt x="1" y="6"/>
                      <a:pt x="0" y="4"/>
                      <a:pt x="1" y="2"/>
                    </a:cubicBezTo>
                    <a:cubicBezTo>
                      <a:pt x="2" y="0"/>
                      <a:pt x="5"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6" name="Freeform 433"/>
              <p:cNvSpPr>
                <a:spLocks/>
              </p:cNvSpPr>
              <p:nvPr/>
            </p:nvSpPr>
            <p:spPr bwMode="auto">
              <a:xfrm>
                <a:off x="2444" y="1817"/>
                <a:ext cx="18" cy="19"/>
              </a:xfrm>
              <a:custGeom>
                <a:avLst/>
                <a:gdLst>
                  <a:gd name="T0" fmla="*/ 7 w 8"/>
                  <a:gd name="T1" fmla="*/ 6 h 8"/>
                  <a:gd name="T2" fmla="*/ 2 w 8"/>
                  <a:gd name="T3" fmla="*/ 7 h 8"/>
                  <a:gd name="T4" fmla="*/ 1 w 8"/>
                  <a:gd name="T5" fmla="*/ 2 h 8"/>
                  <a:gd name="T6" fmla="*/ 5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5"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7" name="Freeform 434"/>
              <p:cNvSpPr>
                <a:spLocks/>
              </p:cNvSpPr>
              <p:nvPr/>
            </p:nvSpPr>
            <p:spPr bwMode="auto">
              <a:xfrm>
                <a:off x="2500" y="1796"/>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8" name="Freeform 437"/>
              <p:cNvSpPr>
                <a:spLocks/>
              </p:cNvSpPr>
              <p:nvPr/>
            </p:nvSpPr>
            <p:spPr bwMode="auto">
              <a:xfrm>
                <a:off x="2488" y="1817"/>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9" name="Freeform 442"/>
              <p:cNvSpPr>
                <a:spLocks noEditPoints="1"/>
              </p:cNvSpPr>
              <p:nvPr/>
            </p:nvSpPr>
            <p:spPr bwMode="auto">
              <a:xfrm>
                <a:off x="1825" y="1073"/>
                <a:ext cx="82" cy="83"/>
              </a:xfrm>
              <a:custGeom>
                <a:avLst/>
                <a:gdLst>
                  <a:gd name="T0" fmla="*/ 17 w 35"/>
                  <a:gd name="T1" fmla="*/ 0 h 35"/>
                  <a:gd name="T2" fmla="*/ 35 w 35"/>
                  <a:gd name="T3" fmla="*/ 18 h 35"/>
                  <a:gd name="T4" fmla="*/ 17 w 35"/>
                  <a:gd name="T5" fmla="*/ 35 h 35"/>
                  <a:gd name="T6" fmla="*/ 0 w 35"/>
                  <a:gd name="T7" fmla="*/ 18 h 35"/>
                  <a:gd name="T8" fmla="*/ 17 w 35"/>
                  <a:gd name="T9" fmla="*/ 0 h 35"/>
                  <a:gd name="T10" fmla="*/ 17 w 35"/>
                  <a:gd name="T11" fmla="*/ 29 h 35"/>
                  <a:gd name="T12" fmla="*/ 28 w 35"/>
                  <a:gd name="T13" fmla="*/ 18 h 35"/>
                  <a:gd name="T14" fmla="*/ 17 w 35"/>
                  <a:gd name="T15" fmla="*/ 7 h 35"/>
                  <a:gd name="T16" fmla="*/ 7 w 35"/>
                  <a:gd name="T17" fmla="*/ 18 h 35"/>
                  <a:gd name="T18" fmla="*/ 17 w 35"/>
                  <a:gd name="T19"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5">
                    <a:moveTo>
                      <a:pt x="17" y="0"/>
                    </a:moveTo>
                    <a:cubicBezTo>
                      <a:pt x="27" y="0"/>
                      <a:pt x="35" y="8"/>
                      <a:pt x="35" y="18"/>
                    </a:cubicBezTo>
                    <a:cubicBezTo>
                      <a:pt x="35" y="28"/>
                      <a:pt x="27" y="35"/>
                      <a:pt x="17" y="35"/>
                    </a:cubicBezTo>
                    <a:cubicBezTo>
                      <a:pt x="8" y="35"/>
                      <a:pt x="0" y="28"/>
                      <a:pt x="0" y="18"/>
                    </a:cubicBezTo>
                    <a:cubicBezTo>
                      <a:pt x="0" y="8"/>
                      <a:pt x="8" y="0"/>
                      <a:pt x="17" y="0"/>
                    </a:cubicBezTo>
                    <a:close/>
                    <a:moveTo>
                      <a:pt x="17" y="29"/>
                    </a:moveTo>
                    <a:cubicBezTo>
                      <a:pt x="23" y="29"/>
                      <a:pt x="28" y="24"/>
                      <a:pt x="28" y="18"/>
                    </a:cubicBezTo>
                    <a:cubicBezTo>
                      <a:pt x="28" y="12"/>
                      <a:pt x="23" y="7"/>
                      <a:pt x="17" y="7"/>
                    </a:cubicBezTo>
                    <a:cubicBezTo>
                      <a:pt x="11" y="7"/>
                      <a:pt x="7" y="12"/>
                      <a:pt x="7" y="18"/>
                    </a:cubicBezTo>
                    <a:cubicBezTo>
                      <a:pt x="7" y="24"/>
                      <a:pt x="11" y="29"/>
                      <a:pt x="17"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0" name="Freeform 443"/>
              <p:cNvSpPr>
                <a:spLocks/>
              </p:cNvSpPr>
              <p:nvPr/>
            </p:nvSpPr>
            <p:spPr bwMode="auto">
              <a:xfrm>
                <a:off x="1858" y="1014"/>
                <a:ext cx="16" cy="50"/>
              </a:xfrm>
              <a:custGeom>
                <a:avLst/>
                <a:gdLst>
                  <a:gd name="T0" fmla="*/ 7 w 7"/>
                  <a:gd name="T1" fmla="*/ 17 h 21"/>
                  <a:gd name="T2" fmla="*/ 3 w 7"/>
                  <a:gd name="T3" fmla="*/ 21 h 21"/>
                  <a:gd name="T4" fmla="*/ 3 w 7"/>
                  <a:gd name="T5" fmla="*/ 21 h 21"/>
                  <a:gd name="T6" fmla="*/ 0 w 7"/>
                  <a:gd name="T7" fmla="*/ 17 h 21"/>
                  <a:gd name="T8" fmla="*/ 0 w 7"/>
                  <a:gd name="T9" fmla="*/ 4 h 21"/>
                  <a:gd name="T10" fmla="*/ 3 w 7"/>
                  <a:gd name="T11" fmla="*/ 0 h 21"/>
                  <a:gd name="T12" fmla="*/ 3 w 7"/>
                  <a:gd name="T13" fmla="*/ 0 h 21"/>
                  <a:gd name="T14" fmla="*/ 7 w 7"/>
                  <a:gd name="T15" fmla="*/ 4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4"/>
                      <a:pt x="0" y="4"/>
                      <a:pt x="0" y="4"/>
                    </a:cubicBezTo>
                    <a:cubicBezTo>
                      <a:pt x="0" y="1"/>
                      <a:pt x="1" y="0"/>
                      <a:pt x="3" y="0"/>
                    </a:cubicBezTo>
                    <a:cubicBezTo>
                      <a:pt x="3" y="0"/>
                      <a:pt x="3" y="0"/>
                      <a:pt x="3" y="0"/>
                    </a:cubicBezTo>
                    <a:cubicBezTo>
                      <a:pt x="5" y="0"/>
                      <a:pt x="7" y="1"/>
                      <a:pt x="7" y="4"/>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1" name="Freeform 444"/>
              <p:cNvSpPr>
                <a:spLocks/>
              </p:cNvSpPr>
              <p:nvPr/>
            </p:nvSpPr>
            <p:spPr bwMode="auto">
              <a:xfrm>
                <a:off x="1858" y="1168"/>
                <a:ext cx="16" cy="49"/>
              </a:xfrm>
              <a:custGeom>
                <a:avLst/>
                <a:gdLst>
                  <a:gd name="T0" fmla="*/ 7 w 7"/>
                  <a:gd name="T1" fmla="*/ 17 h 21"/>
                  <a:gd name="T2" fmla="*/ 3 w 7"/>
                  <a:gd name="T3" fmla="*/ 21 h 21"/>
                  <a:gd name="T4" fmla="*/ 3 w 7"/>
                  <a:gd name="T5" fmla="*/ 21 h 21"/>
                  <a:gd name="T6" fmla="*/ 0 w 7"/>
                  <a:gd name="T7" fmla="*/ 17 h 21"/>
                  <a:gd name="T8" fmla="*/ 0 w 7"/>
                  <a:gd name="T9" fmla="*/ 3 h 21"/>
                  <a:gd name="T10" fmla="*/ 3 w 7"/>
                  <a:gd name="T11" fmla="*/ 0 h 21"/>
                  <a:gd name="T12" fmla="*/ 3 w 7"/>
                  <a:gd name="T13" fmla="*/ 0 h 21"/>
                  <a:gd name="T14" fmla="*/ 7 w 7"/>
                  <a:gd name="T15" fmla="*/ 3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3"/>
                      <a:pt x="0" y="3"/>
                      <a:pt x="0" y="3"/>
                    </a:cubicBezTo>
                    <a:cubicBezTo>
                      <a:pt x="0" y="1"/>
                      <a:pt x="1" y="0"/>
                      <a:pt x="3" y="0"/>
                    </a:cubicBezTo>
                    <a:cubicBezTo>
                      <a:pt x="3" y="0"/>
                      <a:pt x="3" y="0"/>
                      <a:pt x="3" y="0"/>
                    </a:cubicBezTo>
                    <a:cubicBezTo>
                      <a:pt x="5" y="0"/>
                      <a:pt x="7" y="1"/>
                      <a:pt x="7" y="3"/>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2" name="Freeform 445"/>
              <p:cNvSpPr>
                <a:spLocks/>
              </p:cNvSpPr>
              <p:nvPr/>
            </p:nvSpPr>
            <p:spPr bwMode="auto">
              <a:xfrm>
                <a:off x="1898" y="1040"/>
                <a:ext cx="42" cy="43"/>
              </a:xfrm>
              <a:custGeom>
                <a:avLst/>
                <a:gdLst>
                  <a:gd name="T0" fmla="*/ 7 w 18"/>
                  <a:gd name="T1" fmla="*/ 16 h 18"/>
                  <a:gd name="T2" fmla="*/ 2 w 18"/>
                  <a:gd name="T3" fmla="*/ 16 h 18"/>
                  <a:gd name="T4" fmla="*/ 2 w 18"/>
                  <a:gd name="T5" fmla="*/ 16 h 18"/>
                  <a:gd name="T6" fmla="*/ 2 w 18"/>
                  <a:gd name="T7" fmla="*/ 11 h 18"/>
                  <a:gd name="T8" fmla="*/ 11 w 18"/>
                  <a:gd name="T9" fmla="*/ 1 h 18"/>
                  <a:gd name="T10" fmla="*/ 17 w 18"/>
                  <a:gd name="T11" fmla="*/ 1 h 18"/>
                  <a:gd name="T12" fmla="*/ 17 w 18"/>
                  <a:gd name="T13" fmla="*/ 1 h 18"/>
                  <a:gd name="T14" fmla="*/ 17 w 18"/>
                  <a:gd name="T15" fmla="*/ 7 h 18"/>
                  <a:gd name="T16" fmla="*/ 7 w 18"/>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7" y="16"/>
                    </a:moveTo>
                    <a:cubicBezTo>
                      <a:pt x="6" y="18"/>
                      <a:pt x="3" y="18"/>
                      <a:pt x="2" y="16"/>
                    </a:cubicBezTo>
                    <a:cubicBezTo>
                      <a:pt x="2" y="16"/>
                      <a:pt x="2" y="16"/>
                      <a:pt x="2" y="16"/>
                    </a:cubicBezTo>
                    <a:cubicBezTo>
                      <a:pt x="0" y="15"/>
                      <a:pt x="0" y="13"/>
                      <a:pt x="2" y="11"/>
                    </a:cubicBezTo>
                    <a:cubicBezTo>
                      <a:pt x="11" y="1"/>
                      <a:pt x="11" y="1"/>
                      <a:pt x="11" y="1"/>
                    </a:cubicBezTo>
                    <a:cubicBezTo>
                      <a:pt x="13" y="0"/>
                      <a:pt x="15" y="0"/>
                      <a:pt x="17" y="1"/>
                    </a:cubicBezTo>
                    <a:cubicBezTo>
                      <a:pt x="17" y="1"/>
                      <a:pt x="17" y="1"/>
                      <a:pt x="17" y="1"/>
                    </a:cubicBezTo>
                    <a:cubicBezTo>
                      <a:pt x="18" y="3"/>
                      <a:pt x="18" y="5"/>
                      <a:pt x="17" y="7"/>
                    </a:cubicBezTo>
                    <a:lnTo>
                      <a:pt x="7"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3" name="Freeform 446"/>
              <p:cNvSpPr>
                <a:spLocks/>
              </p:cNvSpPr>
              <p:nvPr/>
            </p:nvSpPr>
            <p:spPr bwMode="auto">
              <a:xfrm>
                <a:off x="1792" y="1149"/>
                <a:ext cx="40" cy="43"/>
              </a:xfrm>
              <a:custGeom>
                <a:avLst/>
                <a:gdLst>
                  <a:gd name="T0" fmla="*/ 6 w 17"/>
                  <a:gd name="T1" fmla="*/ 16 h 18"/>
                  <a:gd name="T2" fmla="*/ 1 w 17"/>
                  <a:gd name="T3" fmla="*/ 16 h 18"/>
                  <a:gd name="T4" fmla="*/ 1 w 17"/>
                  <a:gd name="T5" fmla="*/ 16 h 18"/>
                  <a:gd name="T6" fmla="*/ 1 w 17"/>
                  <a:gd name="T7" fmla="*/ 11 h 18"/>
                  <a:gd name="T8" fmla="*/ 11 w 17"/>
                  <a:gd name="T9" fmla="*/ 1 h 18"/>
                  <a:gd name="T10" fmla="*/ 16 w 17"/>
                  <a:gd name="T11" fmla="*/ 1 h 18"/>
                  <a:gd name="T12" fmla="*/ 16 w 17"/>
                  <a:gd name="T13" fmla="*/ 1 h 18"/>
                  <a:gd name="T14" fmla="*/ 16 w 17"/>
                  <a:gd name="T15" fmla="*/ 7 h 18"/>
                  <a:gd name="T16" fmla="*/ 6 w 17"/>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6" y="16"/>
                    </a:moveTo>
                    <a:cubicBezTo>
                      <a:pt x="5" y="18"/>
                      <a:pt x="3" y="18"/>
                      <a:pt x="1" y="16"/>
                    </a:cubicBezTo>
                    <a:cubicBezTo>
                      <a:pt x="1" y="16"/>
                      <a:pt x="1" y="16"/>
                      <a:pt x="1" y="16"/>
                    </a:cubicBezTo>
                    <a:cubicBezTo>
                      <a:pt x="0" y="15"/>
                      <a:pt x="0" y="12"/>
                      <a:pt x="1" y="11"/>
                    </a:cubicBezTo>
                    <a:cubicBezTo>
                      <a:pt x="11" y="1"/>
                      <a:pt x="11" y="1"/>
                      <a:pt x="11" y="1"/>
                    </a:cubicBezTo>
                    <a:cubicBezTo>
                      <a:pt x="12" y="0"/>
                      <a:pt x="14" y="0"/>
                      <a:pt x="16" y="1"/>
                    </a:cubicBezTo>
                    <a:cubicBezTo>
                      <a:pt x="16" y="1"/>
                      <a:pt x="16" y="1"/>
                      <a:pt x="16" y="1"/>
                    </a:cubicBezTo>
                    <a:cubicBezTo>
                      <a:pt x="17" y="3"/>
                      <a:pt x="17" y="5"/>
                      <a:pt x="16" y="7"/>
                    </a:cubicBezTo>
                    <a:lnTo>
                      <a:pt x="6"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4" name="Freeform 447"/>
              <p:cNvSpPr>
                <a:spLocks/>
              </p:cNvSpPr>
              <p:nvPr/>
            </p:nvSpPr>
            <p:spPr bwMode="auto">
              <a:xfrm>
                <a:off x="1917" y="1106"/>
                <a:ext cx="49" cy="17"/>
              </a:xfrm>
              <a:custGeom>
                <a:avLst/>
                <a:gdLst>
                  <a:gd name="T0" fmla="*/ 4 w 21"/>
                  <a:gd name="T1" fmla="*/ 7 h 7"/>
                  <a:gd name="T2" fmla="*/ 0 w 21"/>
                  <a:gd name="T3" fmla="*/ 4 h 7"/>
                  <a:gd name="T4" fmla="*/ 0 w 21"/>
                  <a:gd name="T5" fmla="*/ 4 h 7"/>
                  <a:gd name="T6" fmla="*/ 4 w 21"/>
                  <a:gd name="T7" fmla="*/ 0 h 7"/>
                  <a:gd name="T8" fmla="*/ 18 w 21"/>
                  <a:gd name="T9" fmla="*/ 0 h 7"/>
                  <a:gd name="T10" fmla="*/ 21 w 21"/>
                  <a:gd name="T11" fmla="*/ 4 h 7"/>
                  <a:gd name="T12" fmla="*/ 21 w 21"/>
                  <a:gd name="T13" fmla="*/ 4 h 7"/>
                  <a:gd name="T14" fmla="*/ 18 w 21"/>
                  <a:gd name="T15" fmla="*/ 7 h 7"/>
                  <a:gd name="T16" fmla="*/ 4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4" y="7"/>
                    </a:moveTo>
                    <a:cubicBezTo>
                      <a:pt x="2" y="7"/>
                      <a:pt x="0" y="6"/>
                      <a:pt x="0" y="4"/>
                    </a:cubicBezTo>
                    <a:cubicBezTo>
                      <a:pt x="0" y="4"/>
                      <a:pt x="0" y="4"/>
                      <a:pt x="0" y="4"/>
                    </a:cubicBezTo>
                    <a:cubicBezTo>
                      <a:pt x="0" y="2"/>
                      <a:pt x="2" y="0"/>
                      <a:pt x="4" y="0"/>
                    </a:cubicBezTo>
                    <a:cubicBezTo>
                      <a:pt x="18" y="0"/>
                      <a:pt x="18" y="0"/>
                      <a:pt x="18" y="0"/>
                    </a:cubicBezTo>
                    <a:cubicBezTo>
                      <a:pt x="20" y="0"/>
                      <a:pt x="21" y="2"/>
                      <a:pt x="21" y="4"/>
                    </a:cubicBezTo>
                    <a:cubicBezTo>
                      <a:pt x="21" y="4"/>
                      <a:pt x="21" y="4"/>
                      <a:pt x="21" y="4"/>
                    </a:cubicBezTo>
                    <a:cubicBezTo>
                      <a:pt x="21" y="6"/>
                      <a:pt x="20" y="7"/>
                      <a:pt x="18" y="7"/>
                    </a:cubicBezTo>
                    <a:lnTo>
                      <a:pt x="4"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5" name="Freeform 448"/>
              <p:cNvSpPr>
                <a:spLocks/>
              </p:cNvSpPr>
              <p:nvPr/>
            </p:nvSpPr>
            <p:spPr bwMode="auto">
              <a:xfrm>
                <a:off x="1766" y="1106"/>
                <a:ext cx="49" cy="17"/>
              </a:xfrm>
              <a:custGeom>
                <a:avLst/>
                <a:gdLst>
                  <a:gd name="T0" fmla="*/ 3 w 21"/>
                  <a:gd name="T1" fmla="*/ 7 h 7"/>
                  <a:gd name="T2" fmla="*/ 0 w 21"/>
                  <a:gd name="T3" fmla="*/ 4 h 7"/>
                  <a:gd name="T4" fmla="*/ 0 w 21"/>
                  <a:gd name="T5" fmla="*/ 4 h 7"/>
                  <a:gd name="T6" fmla="*/ 3 w 21"/>
                  <a:gd name="T7" fmla="*/ 0 h 7"/>
                  <a:gd name="T8" fmla="*/ 17 w 21"/>
                  <a:gd name="T9" fmla="*/ 0 h 7"/>
                  <a:gd name="T10" fmla="*/ 20 w 21"/>
                  <a:gd name="T11" fmla="*/ 4 h 7"/>
                  <a:gd name="T12" fmla="*/ 20 w 21"/>
                  <a:gd name="T13" fmla="*/ 4 h 7"/>
                  <a:gd name="T14" fmla="*/ 17 w 21"/>
                  <a:gd name="T15" fmla="*/ 7 h 7"/>
                  <a:gd name="T16" fmla="*/ 3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3" y="7"/>
                    </a:moveTo>
                    <a:cubicBezTo>
                      <a:pt x="1" y="7"/>
                      <a:pt x="0" y="6"/>
                      <a:pt x="0" y="4"/>
                    </a:cubicBezTo>
                    <a:cubicBezTo>
                      <a:pt x="0" y="4"/>
                      <a:pt x="0" y="4"/>
                      <a:pt x="0" y="4"/>
                    </a:cubicBezTo>
                    <a:cubicBezTo>
                      <a:pt x="0" y="2"/>
                      <a:pt x="1" y="0"/>
                      <a:pt x="3" y="0"/>
                    </a:cubicBezTo>
                    <a:cubicBezTo>
                      <a:pt x="17" y="0"/>
                      <a:pt x="17" y="0"/>
                      <a:pt x="17" y="0"/>
                    </a:cubicBezTo>
                    <a:cubicBezTo>
                      <a:pt x="19" y="0"/>
                      <a:pt x="21" y="2"/>
                      <a:pt x="20" y="4"/>
                    </a:cubicBezTo>
                    <a:cubicBezTo>
                      <a:pt x="20" y="4"/>
                      <a:pt x="20" y="4"/>
                      <a:pt x="20" y="4"/>
                    </a:cubicBezTo>
                    <a:cubicBezTo>
                      <a:pt x="20" y="6"/>
                      <a:pt x="19" y="7"/>
                      <a:pt x="17" y="7"/>
                    </a:cubicBezTo>
                    <a:lnTo>
                      <a:pt x="3"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6" name="Freeform 449"/>
              <p:cNvSpPr>
                <a:spLocks/>
              </p:cNvSpPr>
              <p:nvPr/>
            </p:nvSpPr>
            <p:spPr bwMode="auto">
              <a:xfrm>
                <a:off x="1898" y="1149"/>
                <a:ext cx="42" cy="43"/>
              </a:xfrm>
              <a:custGeom>
                <a:avLst/>
                <a:gdLst>
                  <a:gd name="T0" fmla="*/ 2 w 18"/>
                  <a:gd name="T1" fmla="*/ 7 h 18"/>
                  <a:gd name="T2" fmla="*/ 2 w 18"/>
                  <a:gd name="T3" fmla="*/ 1 h 18"/>
                  <a:gd name="T4" fmla="*/ 2 w 18"/>
                  <a:gd name="T5" fmla="*/ 1 h 18"/>
                  <a:gd name="T6" fmla="*/ 7 w 18"/>
                  <a:gd name="T7" fmla="*/ 1 h 18"/>
                  <a:gd name="T8" fmla="*/ 17 w 18"/>
                  <a:gd name="T9" fmla="*/ 11 h 18"/>
                  <a:gd name="T10" fmla="*/ 17 w 18"/>
                  <a:gd name="T11" fmla="*/ 16 h 18"/>
                  <a:gd name="T12" fmla="*/ 17 w 18"/>
                  <a:gd name="T13" fmla="*/ 16 h 18"/>
                  <a:gd name="T14" fmla="*/ 11 w 18"/>
                  <a:gd name="T15" fmla="*/ 16 h 18"/>
                  <a:gd name="T16" fmla="*/ 2 w 18"/>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2" y="7"/>
                    </a:moveTo>
                    <a:cubicBezTo>
                      <a:pt x="0" y="5"/>
                      <a:pt x="0" y="3"/>
                      <a:pt x="2" y="1"/>
                    </a:cubicBezTo>
                    <a:cubicBezTo>
                      <a:pt x="2" y="1"/>
                      <a:pt x="2" y="1"/>
                      <a:pt x="2" y="1"/>
                    </a:cubicBezTo>
                    <a:cubicBezTo>
                      <a:pt x="3" y="0"/>
                      <a:pt x="6" y="0"/>
                      <a:pt x="7" y="1"/>
                    </a:cubicBezTo>
                    <a:cubicBezTo>
                      <a:pt x="17" y="11"/>
                      <a:pt x="17" y="11"/>
                      <a:pt x="17" y="11"/>
                    </a:cubicBezTo>
                    <a:cubicBezTo>
                      <a:pt x="18" y="12"/>
                      <a:pt x="18" y="15"/>
                      <a:pt x="17" y="16"/>
                    </a:cubicBezTo>
                    <a:cubicBezTo>
                      <a:pt x="17" y="16"/>
                      <a:pt x="17" y="16"/>
                      <a:pt x="17" y="16"/>
                    </a:cubicBezTo>
                    <a:cubicBezTo>
                      <a:pt x="15" y="18"/>
                      <a:pt x="13" y="18"/>
                      <a:pt x="11" y="16"/>
                    </a:cubicBezTo>
                    <a:lnTo>
                      <a:pt x="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7" name="Freeform 450"/>
              <p:cNvSpPr>
                <a:spLocks/>
              </p:cNvSpPr>
              <p:nvPr/>
            </p:nvSpPr>
            <p:spPr bwMode="auto">
              <a:xfrm>
                <a:off x="1792" y="1040"/>
                <a:ext cx="40" cy="43"/>
              </a:xfrm>
              <a:custGeom>
                <a:avLst/>
                <a:gdLst>
                  <a:gd name="T0" fmla="*/ 1 w 17"/>
                  <a:gd name="T1" fmla="*/ 7 h 18"/>
                  <a:gd name="T2" fmla="*/ 1 w 17"/>
                  <a:gd name="T3" fmla="*/ 1 h 18"/>
                  <a:gd name="T4" fmla="*/ 1 w 17"/>
                  <a:gd name="T5" fmla="*/ 1 h 18"/>
                  <a:gd name="T6" fmla="*/ 6 w 17"/>
                  <a:gd name="T7" fmla="*/ 1 h 18"/>
                  <a:gd name="T8" fmla="*/ 16 w 17"/>
                  <a:gd name="T9" fmla="*/ 11 h 18"/>
                  <a:gd name="T10" fmla="*/ 16 w 17"/>
                  <a:gd name="T11" fmla="*/ 16 h 18"/>
                  <a:gd name="T12" fmla="*/ 16 w 17"/>
                  <a:gd name="T13" fmla="*/ 16 h 18"/>
                  <a:gd name="T14" fmla="*/ 11 w 17"/>
                  <a:gd name="T15" fmla="*/ 16 h 18"/>
                  <a:gd name="T16" fmla="*/ 1 w 17"/>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 y="7"/>
                    </a:moveTo>
                    <a:cubicBezTo>
                      <a:pt x="0" y="5"/>
                      <a:pt x="0" y="3"/>
                      <a:pt x="1" y="1"/>
                    </a:cubicBezTo>
                    <a:cubicBezTo>
                      <a:pt x="1" y="1"/>
                      <a:pt x="1" y="1"/>
                      <a:pt x="1" y="1"/>
                    </a:cubicBezTo>
                    <a:cubicBezTo>
                      <a:pt x="3" y="0"/>
                      <a:pt x="5" y="0"/>
                      <a:pt x="6" y="1"/>
                    </a:cubicBezTo>
                    <a:cubicBezTo>
                      <a:pt x="16" y="11"/>
                      <a:pt x="16" y="11"/>
                      <a:pt x="16" y="11"/>
                    </a:cubicBezTo>
                    <a:cubicBezTo>
                      <a:pt x="17" y="13"/>
                      <a:pt x="17" y="15"/>
                      <a:pt x="16" y="16"/>
                    </a:cubicBezTo>
                    <a:cubicBezTo>
                      <a:pt x="16" y="16"/>
                      <a:pt x="16" y="16"/>
                      <a:pt x="16" y="16"/>
                    </a:cubicBezTo>
                    <a:cubicBezTo>
                      <a:pt x="14" y="18"/>
                      <a:pt x="12" y="18"/>
                      <a:pt x="11" y="16"/>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8" name="Freeform 453"/>
              <p:cNvSpPr>
                <a:spLocks/>
              </p:cNvSpPr>
              <p:nvPr/>
            </p:nvSpPr>
            <p:spPr bwMode="auto">
              <a:xfrm>
                <a:off x="5167" y="2313"/>
                <a:ext cx="57" cy="83"/>
              </a:xfrm>
              <a:custGeom>
                <a:avLst/>
                <a:gdLst>
                  <a:gd name="T0" fmla="*/ 2 w 24"/>
                  <a:gd name="T1" fmla="*/ 34 h 35"/>
                  <a:gd name="T2" fmla="*/ 1 w 24"/>
                  <a:gd name="T3" fmla="*/ 29 h 35"/>
                  <a:gd name="T4" fmla="*/ 17 w 24"/>
                  <a:gd name="T5" fmla="*/ 2 h 35"/>
                  <a:gd name="T6" fmla="*/ 21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7" y="0"/>
                      <a:pt x="20" y="0"/>
                      <a:pt x="21"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9" name="Freeform 454"/>
              <p:cNvSpPr>
                <a:spLocks/>
              </p:cNvSpPr>
              <p:nvPr/>
            </p:nvSpPr>
            <p:spPr bwMode="auto">
              <a:xfrm>
                <a:off x="5212" y="2313"/>
                <a:ext cx="57" cy="83"/>
              </a:xfrm>
              <a:custGeom>
                <a:avLst/>
                <a:gdLst>
                  <a:gd name="T0" fmla="*/ 2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0" name="Freeform 455"/>
              <p:cNvSpPr>
                <a:spLocks/>
              </p:cNvSpPr>
              <p:nvPr/>
            </p:nvSpPr>
            <p:spPr bwMode="auto">
              <a:xfrm>
                <a:off x="5257" y="2313"/>
                <a:ext cx="57" cy="83"/>
              </a:xfrm>
              <a:custGeom>
                <a:avLst/>
                <a:gdLst>
                  <a:gd name="T0" fmla="*/ 3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3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3"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7" y="34"/>
                      <a:pt x="4" y="35"/>
                      <a:pt x="3"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1" name="Freeform 456"/>
              <p:cNvSpPr>
                <a:spLocks/>
              </p:cNvSpPr>
              <p:nvPr/>
            </p:nvSpPr>
            <p:spPr bwMode="auto">
              <a:xfrm>
                <a:off x="5153" y="2207"/>
                <a:ext cx="212" cy="149"/>
              </a:xfrm>
              <a:custGeom>
                <a:avLst/>
                <a:gdLst>
                  <a:gd name="T0" fmla="*/ 64 w 90"/>
                  <a:gd name="T1" fmla="*/ 10 h 63"/>
                  <a:gd name="T2" fmla="*/ 63 w 90"/>
                  <a:gd name="T3" fmla="*/ 10 h 63"/>
                  <a:gd name="T4" fmla="*/ 43 w 90"/>
                  <a:gd name="T5" fmla="*/ 0 h 63"/>
                  <a:gd name="T6" fmla="*/ 19 w 90"/>
                  <a:gd name="T7" fmla="*/ 16 h 63"/>
                  <a:gd name="T8" fmla="*/ 0 w 90"/>
                  <a:gd name="T9" fmla="*/ 39 h 63"/>
                  <a:gd name="T10" fmla="*/ 10 w 90"/>
                  <a:gd name="T11" fmla="*/ 58 h 63"/>
                  <a:gd name="T12" fmla="*/ 13 w 90"/>
                  <a:gd name="T13" fmla="*/ 52 h 63"/>
                  <a:gd name="T14" fmla="*/ 7 w 90"/>
                  <a:gd name="T15" fmla="*/ 39 h 63"/>
                  <a:gd name="T16" fmla="*/ 22 w 90"/>
                  <a:gd name="T17" fmla="*/ 23 h 63"/>
                  <a:gd name="T18" fmla="*/ 25 w 90"/>
                  <a:gd name="T19" fmla="*/ 22 h 63"/>
                  <a:gd name="T20" fmla="*/ 25 w 90"/>
                  <a:gd name="T21" fmla="*/ 20 h 63"/>
                  <a:gd name="T22" fmla="*/ 43 w 90"/>
                  <a:gd name="T23" fmla="*/ 7 h 63"/>
                  <a:gd name="T24" fmla="*/ 59 w 90"/>
                  <a:gd name="T25" fmla="*/ 15 h 63"/>
                  <a:gd name="T26" fmla="*/ 60 w 90"/>
                  <a:gd name="T27" fmla="*/ 17 h 63"/>
                  <a:gd name="T28" fmla="*/ 62 w 90"/>
                  <a:gd name="T29" fmla="*/ 17 h 63"/>
                  <a:gd name="T30" fmla="*/ 64 w 90"/>
                  <a:gd name="T31" fmla="*/ 17 h 63"/>
                  <a:gd name="T32" fmla="*/ 83 w 90"/>
                  <a:gd name="T33" fmla="*/ 37 h 63"/>
                  <a:gd name="T34" fmla="*/ 71 w 90"/>
                  <a:gd name="T35" fmla="*/ 54 h 63"/>
                  <a:gd name="T36" fmla="*/ 66 w 90"/>
                  <a:gd name="T37" fmla="*/ 63 h 63"/>
                  <a:gd name="T38" fmla="*/ 90 w 90"/>
                  <a:gd name="T39" fmla="*/ 37 h 63"/>
                  <a:gd name="T40" fmla="*/ 64 w 90"/>
                  <a:gd name="T41" fmla="*/ 1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63">
                    <a:moveTo>
                      <a:pt x="64" y="10"/>
                    </a:moveTo>
                    <a:cubicBezTo>
                      <a:pt x="63" y="10"/>
                      <a:pt x="63" y="10"/>
                      <a:pt x="63" y="10"/>
                    </a:cubicBezTo>
                    <a:cubicBezTo>
                      <a:pt x="58" y="4"/>
                      <a:pt x="51" y="0"/>
                      <a:pt x="43" y="0"/>
                    </a:cubicBezTo>
                    <a:cubicBezTo>
                      <a:pt x="33" y="0"/>
                      <a:pt x="23" y="6"/>
                      <a:pt x="19" y="16"/>
                    </a:cubicBezTo>
                    <a:cubicBezTo>
                      <a:pt x="8" y="18"/>
                      <a:pt x="0" y="28"/>
                      <a:pt x="0" y="39"/>
                    </a:cubicBezTo>
                    <a:cubicBezTo>
                      <a:pt x="0" y="47"/>
                      <a:pt x="4" y="54"/>
                      <a:pt x="10" y="58"/>
                    </a:cubicBezTo>
                    <a:cubicBezTo>
                      <a:pt x="13" y="52"/>
                      <a:pt x="13" y="52"/>
                      <a:pt x="13" y="52"/>
                    </a:cubicBezTo>
                    <a:cubicBezTo>
                      <a:pt x="10" y="49"/>
                      <a:pt x="7" y="45"/>
                      <a:pt x="7" y="39"/>
                    </a:cubicBezTo>
                    <a:cubicBezTo>
                      <a:pt x="7" y="31"/>
                      <a:pt x="14" y="24"/>
                      <a:pt x="22" y="23"/>
                    </a:cubicBezTo>
                    <a:cubicBezTo>
                      <a:pt x="25" y="22"/>
                      <a:pt x="25" y="22"/>
                      <a:pt x="25" y="22"/>
                    </a:cubicBezTo>
                    <a:cubicBezTo>
                      <a:pt x="25" y="20"/>
                      <a:pt x="25" y="20"/>
                      <a:pt x="25" y="20"/>
                    </a:cubicBezTo>
                    <a:cubicBezTo>
                      <a:pt x="28" y="12"/>
                      <a:pt x="35" y="7"/>
                      <a:pt x="43" y="7"/>
                    </a:cubicBezTo>
                    <a:cubicBezTo>
                      <a:pt x="49" y="7"/>
                      <a:pt x="55" y="10"/>
                      <a:pt x="59" y="15"/>
                    </a:cubicBezTo>
                    <a:cubicBezTo>
                      <a:pt x="60" y="17"/>
                      <a:pt x="60" y="17"/>
                      <a:pt x="60" y="17"/>
                    </a:cubicBezTo>
                    <a:cubicBezTo>
                      <a:pt x="62" y="17"/>
                      <a:pt x="62" y="17"/>
                      <a:pt x="62" y="17"/>
                    </a:cubicBezTo>
                    <a:cubicBezTo>
                      <a:pt x="62" y="17"/>
                      <a:pt x="63" y="17"/>
                      <a:pt x="64" y="17"/>
                    </a:cubicBezTo>
                    <a:cubicBezTo>
                      <a:pt x="75" y="17"/>
                      <a:pt x="83" y="28"/>
                      <a:pt x="83" y="37"/>
                    </a:cubicBezTo>
                    <a:cubicBezTo>
                      <a:pt x="83" y="44"/>
                      <a:pt x="78" y="51"/>
                      <a:pt x="71" y="54"/>
                    </a:cubicBezTo>
                    <a:cubicBezTo>
                      <a:pt x="66" y="63"/>
                      <a:pt x="66" y="63"/>
                      <a:pt x="66" y="63"/>
                    </a:cubicBezTo>
                    <a:cubicBezTo>
                      <a:pt x="81" y="61"/>
                      <a:pt x="90" y="49"/>
                      <a:pt x="90" y="37"/>
                    </a:cubicBezTo>
                    <a:cubicBezTo>
                      <a:pt x="90" y="24"/>
                      <a:pt x="79" y="10"/>
                      <a:pt x="6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2" name="Freeform 459"/>
              <p:cNvSpPr>
                <a:spLocks/>
              </p:cNvSpPr>
              <p:nvPr/>
            </p:nvSpPr>
            <p:spPr bwMode="auto">
              <a:xfrm>
                <a:off x="4978" y="969"/>
                <a:ext cx="80" cy="133"/>
              </a:xfrm>
              <a:custGeom>
                <a:avLst/>
                <a:gdLst>
                  <a:gd name="T0" fmla="*/ 24 w 80"/>
                  <a:gd name="T1" fmla="*/ 133 h 133"/>
                  <a:gd name="T2" fmla="*/ 47 w 80"/>
                  <a:gd name="T3" fmla="*/ 71 h 133"/>
                  <a:gd name="T4" fmla="*/ 0 w 80"/>
                  <a:gd name="T5" fmla="*/ 71 h 133"/>
                  <a:gd name="T6" fmla="*/ 47 w 80"/>
                  <a:gd name="T7" fmla="*/ 0 h 133"/>
                  <a:gd name="T8" fmla="*/ 31 w 80"/>
                  <a:gd name="T9" fmla="*/ 55 h 133"/>
                  <a:gd name="T10" fmla="*/ 80 w 80"/>
                  <a:gd name="T11" fmla="*/ 55 h 133"/>
                  <a:gd name="T12" fmla="*/ 24 w 80"/>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80" h="133">
                    <a:moveTo>
                      <a:pt x="24" y="133"/>
                    </a:moveTo>
                    <a:lnTo>
                      <a:pt x="47" y="71"/>
                    </a:lnTo>
                    <a:lnTo>
                      <a:pt x="0" y="71"/>
                    </a:lnTo>
                    <a:lnTo>
                      <a:pt x="47" y="0"/>
                    </a:lnTo>
                    <a:lnTo>
                      <a:pt x="31" y="55"/>
                    </a:lnTo>
                    <a:lnTo>
                      <a:pt x="80" y="55"/>
                    </a:lnTo>
                    <a:lnTo>
                      <a:pt x="24" y="1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3" name="Freeform 460"/>
              <p:cNvSpPr>
                <a:spLocks/>
              </p:cNvSpPr>
              <p:nvPr/>
            </p:nvSpPr>
            <p:spPr bwMode="auto">
              <a:xfrm>
                <a:off x="4919" y="892"/>
                <a:ext cx="210" cy="151"/>
              </a:xfrm>
              <a:custGeom>
                <a:avLst/>
                <a:gdLst>
                  <a:gd name="T0" fmla="*/ 63 w 89"/>
                  <a:gd name="T1" fmla="*/ 10 h 64"/>
                  <a:gd name="T2" fmla="*/ 62 w 89"/>
                  <a:gd name="T3" fmla="*/ 10 h 64"/>
                  <a:gd name="T4" fmla="*/ 43 w 89"/>
                  <a:gd name="T5" fmla="*/ 0 h 64"/>
                  <a:gd name="T6" fmla="*/ 19 w 89"/>
                  <a:gd name="T7" fmla="*/ 16 h 64"/>
                  <a:gd name="T8" fmla="*/ 0 w 89"/>
                  <a:gd name="T9" fmla="*/ 39 h 64"/>
                  <a:gd name="T10" fmla="*/ 18 w 89"/>
                  <a:gd name="T11" fmla="*/ 63 h 64"/>
                  <a:gd name="T12" fmla="*/ 22 w 89"/>
                  <a:gd name="T13" fmla="*/ 56 h 64"/>
                  <a:gd name="T14" fmla="*/ 7 w 89"/>
                  <a:gd name="T15" fmla="*/ 39 h 64"/>
                  <a:gd name="T16" fmla="*/ 22 w 89"/>
                  <a:gd name="T17" fmla="*/ 23 h 64"/>
                  <a:gd name="T18" fmla="*/ 24 w 89"/>
                  <a:gd name="T19" fmla="*/ 23 h 64"/>
                  <a:gd name="T20" fmla="*/ 25 w 89"/>
                  <a:gd name="T21" fmla="*/ 20 h 64"/>
                  <a:gd name="T22" fmla="*/ 43 w 89"/>
                  <a:gd name="T23" fmla="*/ 7 h 64"/>
                  <a:gd name="T24" fmla="*/ 58 w 89"/>
                  <a:gd name="T25" fmla="*/ 15 h 64"/>
                  <a:gd name="T26" fmla="*/ 59 w 89"/>
                  <a:gd name="T27" fmla="*/ 17 h 64"/>
                  <a:gd name="T28" fmla="*/ 61 w 89"/>
                  <a:gd name="T29" fmla="*/ 17 h 64"/>
                  <a:gd name="T30" fmla="*/ 82 w 89"/>
                  <a:gd name="T31" fmla="*/ 37 h 64"/>
                  <a:gd name="T32" fmla="*/ 66 w 89"/>
                  <a:gd name="T33" fmla="*/ 56 h 64"/>
                  <a:gd name="T34" fmla="*/ 60 w 89"/>
                  <a:gd name="T35" fmla="*/ 64 h 64"/>
                  <a:gd name="T36" fmla="*/ 89 w 89"/>
                  <a:gd name="T37" fmla="*/ 37 h 64"/>
                  <a:gd name="T38" fmla="*/ 63 w 89"/>
                  <a:gd name="T39"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64">
                    <a:moveTo>
                      <a:pt x="63" y="10"/>
                    </a:moveTo>
                    <a:cubicBezTo>
                      <a:pt x="63" y="10"/>
                      <a:pt x="63" y="10"/>
                      <a:pt x="62" y="10"/>
                    </a:cubicBezTo>
                    <a:cubicBezTo>
                      <a:pt x="58" y="4"/>
                      <a:pt x="50" y="0"/>
                      <a:pt x="43" y="0"/>
                    </a:cubicBezTo>
                    <a:cubicBezTo>
                      <a:pt x="32" y="0"/>
                      <a:pt x="23" y="6"/>
                      <a:pt x="19" y="16"/>
                    </a:cubicBezTo>
                    <a:cubicBezTo>
                      <a:pt x="8" y="18"/>
                      <a:pt x="0" y="28"/>
                      <a:pt x="0" y="39"/>
                    </a:cubicBezTo>
                    <a:cubicBezTo>
                      <a:pt x="0" y="58"/>
                      <a:pt x="18" y="63"/>
                      <a:pt x="18" y="63"/>
                    </a:cubicBezTo>
                    <a:cubicBezTo>
                      <a:pt x="22" y="56"/>
                      <a:pt x="22" y="56"/>
                      <a:pt x="22" y="56"/>
                    </a:cubicBezTo>
                    <a:cubicBezTo>
                      <a:pt x="14" y="56"/>
                      <a:pt x="7" y="48"/>
                      <a:pt x="7" y="39"/>
                    </a:cubicBezTo>
                    <a:cubicBezTo>
                      <a:pt x="7" y="31"/>
                      <a:pt x="13" y="24"/>
                      <a:pt x="22" y="23"/>
                    </a:cubicBezTo>
                    <a:cubicBezTo>
                      <a:pt x="24" y="23"/>
                      <a:pt x="24" y="23"/>
                      <a:pt x="24" y="23"/>
                    </a:cubicBezTo>
                    <a:cubicBezTo>
                      <a:pt x="25" y="20"/>
                      <a:pt x="25" y="20"/>
                      <a:pt x="25" y="20"/>
                    </a:cubicBezTo>
                    <a:cubicBezTo>
                      <a:pt x="27" y="12"/>
                      <a:pt x="34" y="7"/>
                      <a:pt x="43" y="7"/>
                    </a:cubicBezTo>
                    <a:cubicBezTo>
                      <a:pt x="49" y="7"/>
                      <a:pt x="54" y="10"/>
                      <a:pt x="58" y="15"/>
                    </a:cubicBezTo>
                    <a:cubicBezTo>
                      <a:pt x="59" y="17"/>
                      <a:pt x="59" y="17"/>
                      <a:pt x="59" y="17"/>
                    </a:cubicBezTo>
                    <a:cubicBezTo>
                      <a:pt x="61" y="17"/>
                      <a:pt x="61" y="17"/>
                      <a:pt x="61" y="17"/>
                    </a:cubicBezTo>
                    <a:cubicBezTo>
                      <a:pt x="74" y="15"/>
                      <a:pt x="82" y="28"/>
                      <a:pt x="82" y="37"/>
                    </a:cubicBezTo>
                    <a:cubicBezTo>
                      <a:pt x="82" y="45"/>
                      <a:pt x="76" y="53"/>
                      <a:pt x="66" y="56"/>
                    </a:cubicBezTo>
                    <a:cubicBezTo>
                      <a:pt x="60" y="64"/>
                      <a:pt x="60" y="64"/>
                      <a:pt x="60" y="64"/>
                    </a:cubicBezTo>
                    <a:cubicBezTo>
                      <a:pt x="78" y="63"/>
                      <a:pt x="89" y="50"/>
                      <a:pt x="89" y="37"/>
                    </a:cubicBezTo>
                    <a:cubicBezTo>
                      <a:pt x="89" y="24"/>
                      <a:pt x="78" y="10"/>
                      <a:pt x="63"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4" name="Freeform 463"/>
              <p:cNvSpPr>
                <a:spLocks/>
              </p:cNvSpPr>
              <p:nvPr/>
            </p:nvSpPr>
            <p:spPr bwMode="auto">
              <a:xfrm>
                <a:off x="1057" y="2474"/>
                <a:ext cx="182" cy="83"/>
              </a:xfrm>
              <a:custGeom>
                <a:avLst/>
                <a:gdLst>
                  <a:gd name="T0" fmla="*/ 10 w 77"/>
                  <a:gd name="T1" fmla="*/ 28 h 35"/>
                  <a:gd name="T2" fmla="*/ 19 w 77"/>
                  <a:gd name="T3" fmla="*/ 35 h 35"/>
                  <a:gd name="T4" fmla="*/ 20 w 77"/>
                  <a:gd name="T5" fmla="*/ 35 h 35"/>
                  <a:gd name="T6" fmla="*/ 29 w 77"/>
                  <a:gd name="T7" fmla="*/ 28 h 35"/>
                  <a:gd name="T8" fmla="*/ 38 w 77"/>
                  <a:gd name="T9" fmla="*/ 35 h 35"/>
                  <a:gd name="T10" fmla="*/ 39 w 77"/>
                  <a:gd name="T11" fmla="*/ 35 h 35"/>
                  <a:gd name="T12" fmla="*/ 48 w 77"/>
                  <a:gd name="T13" fmla="*/ 28 h 35"/>
                  <a:gd name="T14" fmla="*/ 57 w 77"/>
                  <a:gd name="T15" fmla="*/ 35 h 35"/>
                  <a:gd name="T16" fmla="*/ 58 w 77"/>
                  <a:gd name="T17" fmla="*/ 35 h 35"/>
                  <a:gd name="T18" fmla="*/ 67 w 77"/>
                  <a:gd name="T19" fmla="*/ 28 h 35"/>
                  <a:gd name="T20" fmla="*/ 76 w 77"/>
                  <a:gd name="T21" fmla="*/ 35 h 35"/>
                  <a:gd name="T22" fmla="*/ 77 w 77"/>
                  <a:gd name="T23" fmla="*/ 35 h 35"/>
                  <a:gd name="T24" fmla="*/ 38 w 77"/>
                  <a:gd name="T25" fmla="*/ 0 h 35"/>
                  <a:gd name="T26" fmla="*/ 0 w 77"/>
                  <a:gd name="T27" fmla="*/ 35 h 35"/>
                  <a:gd name="T28" fmla="*/ 0 w 77"/>
                  <a:gd name="T29" fmla="*/ 35 h 35"/>
                  <a:gd name="T30" fmla="*/ 10 w 77"/>
                  <a:gd name="T31"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 h="35">
                    <a:moveTo>
                      <a:pt x="10" y="28"/>
                    </a:moveTo>
                    <a:cubicBezTo>
                      <a:pt x="14" y="28"/>
                      <a:pt x="18" y="31"/>
                      <a:pt x="19" y="35"/>
                    </a:cubicBezTo>
                    <a:cubicBezTo>
                      <a:pt x="20" y="35"/>
                      <a:pt x="20" y="35"/>
                      <a:pt x="20" y="35"/>
                    </a:cubicBezTo>
                    <a:cubicBezTo>
                      <a:pt x="21" y="31"/>
                      <a:pt x="24" y="28"/>
                      <a:pt x="29" y="28"/>
                    </a:cubicBezTo>
                    <a:cubicBezTo>
                      <a:pt x="33" y="28"/>
                      <a:pt x="37" y="31"/>
                      <a:pt x="38" y="35"/>
                    </a:cubicBezTo>
                    <a:cubicBezTo>
                      <a:pt x="39" y="35"/>
                      <a:pt x="39" y="35"/>
                      <a:pt x="39" y="35"/>
                    </a:cubicBezTo>
                    <a:cubicBezTo>
                      <a:pt x="40" y="31"/>
                      <a:pt x="44" y="28"/>
                      <a:pt x="48" y="28"/>
                    </a:cubicBezTo>
                    <a:cubicBezTo>
                      <a:pt x="52" y="28"/>
                      <a:pt x="56" y="31"/>
                      <a:pt x="57" y="35"/>
                    </a:cubicBezTo>
                    <a:cubicBezTo>
                      <a:pt x="58" y="35"/>
                      <a:pt x="58" y="35"/>
                      <a:pt x="58" y="35"/>
                    </a:cubicBezTo>
                    <a:cubicBezTo>
                      <a:pt x="59" y="31"/>
                      <a:pt x="63" y="28"/>
                      <a:pt x="67" y="28"/>
                    </a:cubicBezTo>
                    <a:cubicBezTo>
                      <a:pt x="72" y="28"/>
                      <a:pt x="75" y="31"/>
                      <a:pt x="76" y="35"/>
                    </a:cubicBezTo>
                    <a:cubicBezTo>
                      <a:pt x="77" y="35"/>
                      <a:pt x="77" y="35"/>
                      <a:pt x="77" y="35"/>
                    </a:cubicBezTo>
                    <a:cubicBezTo>
                      <a:pt x="77" y="16"/>
                      <a:pt x="60" y="0"/>
                      <a:pt x="38" y="0"/>
                    </a:cubicBezTo>
                    <a:cubicBezTo>
                      <a:pt x="17" y="0"/>
                      <a:pt x="0" y="16"/>
                      <a:pt x="0" y="35"/>
                    </a:cubicBezTo>
                    <a:cubicBezTo>
                      <a:pt x="0" y="35"/>
                      <a:pt x="0" y="35"/>
                      <a:pt x="0" y="35"/>
                    </a:cubicBezTo>
                    <a:cubicBezTo>
                      <a:pt x="2" y="31"/>
                      <a:pt x="5" y="28"/>
                      <a:pt x="10"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5" name="Freeform 464"/>
              <p:cNvSpPr>
                <a:spLocks/>
              </p:cNvSpPr>
              <p:nvPr/>
            </p:nvSpPr>
            <p:spPr bwMode="auto">
              <a:xfrm>
                <a:off x="1097" y="2569"/>
                <a:ext cx="59" cy="89"/>
              </a:xfrm>
              <a:custGeom>
                <a:avLst/>
                <a:gdLst>
                  <a:gd name="T0" fmla="*/ 18 w 25"/>
                  <a:gd name="T1" fmla="*/ 0 h 38"/>
                  <a:gd name="T2" fmla="*/ 18 w 25"/>
                  <a:gd name="T3" fmla="*/ 26 h 38"/>
                  <a:gd name="T4" fmla="*/ 12 w 25"/>
                  <a:gd name="T5" fmla="*/ 31 h 38"/>
                  <a:gd name="T6" fmla="*/ 7 w 25"/>
                  <a:gd name="T7" fmla="*/ 26 h 38"/>
                  <a:gd name="T8" fmla="*/ 3 w 25"/>
                  <a:gd name="T9" fmla="*/ 22 h 38"/>
                  <a:gd name="T10" fmla="*/ 0 w 25"/>
                  <a:gd name="T11" fmla="*/ 26 h 38"/>
                  <a:gd name="T12" fmla="*/ 12 w 25"/>
                  <a:gd name="T13" fmla="*/ 38 h 38"/>
                  <a:gd name="T14" fmla="*/ 25 w 25"/>
                  <a:gd name="T15" fmla="*/ 26 h 38"/>
                  <a:gd name="T16" fmla="*/ 25 w 25"/>
                  <a:gd name="T17" fmla="*/ 0 h 38"/>
                  <a:gd name="T18" fmla="*/ 22 w 25"/>
                  <a:gd name="T19" fmla="*/ 2 h 38"/>
                  <a:gd name="T20" fmla="*/ 18 w 25"/>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38">
                    <a:moveTo>
                      <a:pt x="18" y="0"/>
                    </a:moveTo>
                    <a:cubicBezTo>
                      <a:pt x="18" y="26"/>
                      <a:pt x="18" y="26"/>
                      <a:pt x="18" y="26"/>
                    </a:cubicBezTo>
                    <a:cubicBezTo>
                      <a:pt x="18" y="29"/>
                      <a:pt x="15" y="31"/>
                      <a:pt x="12" y="31"/>
                    </a:cubicBezTo>
                    <a:cubicBezTo>
                      <a:pt x="9" y="31"/>
                      <a:pt x="7" y="29"/>
                      <a:pt x="7" y="26"/>
                    </a:cubicBezTo>
                    <a:cubicBezTo>
                      <a:pt x="7" y="24"/>
                      <a:pt x="5" y="22"/>
                      <a:pt x="3" y="22"/>
                    </a:cubicBezTo>
                    <a:cubicBezTo>
                      <a:pt x="1" y="22"/>
                      <a:pt x="0" y="24"/>
                      <a:pt x="0" y="26"/>
                    </a:cubicBezTo>
                    <a:cubicBezTo>
                      <a:pt x="0" y="33"/>
                      <a:pt x="5" y="38"/>
                      <a:pt x="12" y="38"/>
                    </a:cubicBezTo>
                    <a:cubicBezTo>
                      <a:pt x="19" y="38"/>
                      <a:pt x="25" y="33"/>
                      <a:pt x="25" y="26"/>
                    </a:cubicBezTo>
                    <a:cubicBezTo>
                      <a:pt x="25" y="0"/>
                      <a:pt x="25" y="0"/>
                      <a:pt x="25" y="0"/>
                    </a:cubicBezTo>
                    <a:cubicBezTo>
                      <a:pt x="25" y="0"/>
                      <a:pt x="23" y="2"/>
                      <a:pt x="22" y="2"/>
                    </a:cubicBezTo>
                    <a:cubicBezTo>
                      <a:pt x="20" y="2"/>
                      <a:pt x="18"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6" name="Freeform 467"/>
              <p:cNvSpPr>
                <a:spLocks/>
              </p:cNvSpPr>
              <p:nvPr/>
            </p:nvSpPr>
            <p:spPr bwMode="auto">
              <a:xfrm>
                <a:off x="684" y="1451"/>
                <a:ext cx="115" cy="194"/>
              </a:xfrm>
              <a:custGeom>
                <a:avLst/>
                <a:gdLst>
                  <a:gd name="T0" fmla="*/ 71 w 115"/>
                  <a:gd name="T1" fmla="*/ 0 h 194"/>
                  <a:gd name="T2" fmla="*/ 16 w 115"/>
                  <a:gd name="T3" fmla="*/ 0 h 194"/>
                  <a:gd name="T4" fmla="*/ 0 w 115"/>
                  <a:gd name="T5" fmla="*/ 109 h 194"/>
                  <a:gd name="T6" fmla="*/ 56 w 115"/>
                  <a:gd name="T7" fmla="*/ 109 h 194"/>
                  <a:gd name="T8" fmla="*/ 21 w 115"/>
                  <a:gd name="T9" fmla="*/ 194 h 194"/>
                  <a:gd name="T10" fmla="*/ 115 w 115"/>
                  <a:gd name="T11" fmla="*/ 78 h 194"/>
                  <a:gd name="T12" fmla="*/ 30 w 115"/>
                  <a:gd name="T13" fmla="*/ 78 h 194"/>
                  <a:gd name="T14" fmla="*/ 71 w 115"/>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94">
                    <a:moveTo>
                      <a:pt x="71" y="0"/>
                    </a:moveTo>
                    <a:lnTo>
                      <a:pt x="16" y="0"/>
                    </a:lnTo>
                    <a:lnTo>
                      <a:pt x="0" y="109"/>
                    </a:lnTo>
                    <a:lnTo>
                      <a:pt x="56" y="109"/>
                    </a:lnTo>
                    <a:lnTo>
                      <a:pt x="21" y="194"/>
                    </a:lnTo>
                    <a:lnTo>
                      <a:pt x="115" y="78"/>
                    </a:lnTo>
                    <a:lnTo>
                      <a:pt x="30" y="78"/>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7" name="Freeform 470"/>
              <p:cNvSpPr>
                <a:spLocks/>
              </p:cNvSpPr>
              <p:nvPr/>
            </p:nvSpPr>
            <p:spPr bwMode="auto">
              <a:xfrm>
                <a:off x="3613" y="2656"/>
                <a:ext cx="198" cy="213"/>
              </a:xfrm>
              <a:custGeom>
                <a:avLst/>
                <a:gdLst>
                  <a:gd name="T0" fmla="*/ 57 w 84"/>
                  <a:gd name="T1" fmla="*/ 6 h 90"/>
                  <a:gd name="T2" fmla="*/ 36 w 84"/>
                  <a:gd name="T3" fmla="*/ 0 h 90"/>
                  <a:gd name="T4" fmla="*/ 49 w 84"/>
                  <a:gd name="T5" fmla="*/ 51 h 90"/>
                  <a:gd name="T6" fmla="*/ 0 w 84"/>
                  <a:gd name="T7" fmla="*/ 63 h 90"/>
                  <a:gd name="T8" fmla="*/ 15 w 84"/>
                  <a:gd name="T9" fmla="*/ 78 h 90"/>
                  <a:gd name="T10" fmla="*/ 72 w 84"/>
                  <a:gd name="T11" fmla="*/ 63 h 90"/>
                  <a:gd name="T12" fmla="*/ 57 w 84"/>
                  <a:gd name="T13" fmla="*/ 6 h 90"/>
                </a:gdLst>
                <a:ahLst/>
                <a:cxnLst>
                  <a:cxn ang="0">
                    <a:pos x="T0" y="T1"/>
                  </a:cxn>
                  <a:cxn ang="0">
                    <a:pos x="T2" y="T3"/>
                  </a:cxn>
                  <a:cxn ang="0">
                    <a:pos x="T4" y="T5"/>
                  </a:cxn>
                  <a:cxn ang="0">
                    <a:pos x="T6" y="T7"/>
                  </a:cxn>
                  <a:cxn ang="0">
                    <a:pos x="T8" y="T9"/>
                  </a:cxn>
                  <a:cxn ang="0">
                    <a:pos x="T10" y="T11"/>
                  </a:cxn>
                  <a:cxn ang="0">
                    <a:pos x="T12" y="T13"/>
                  </a:cxn>
                </a:cxnLst>
                <a:rect l="0" t="0" r="r" b="b"/>
                <a:pathLst>
                  <a:path w="84" h="90">
                    <a:moveTo>
                      <a:pt x="57" y="6"/>
                    </a:moveTo>
                    <a:cubicBezTo>
                      <a:pt x="50" y="2"/>
                      <a:pt x="43" y="0"/>
                      <a:pt x="36" y="0"/>
                    </a:cubicBezTo>
                    <a:cubicBezTo>
                      <a:pt x="51" y="11"/>
                      <a:pt x="59" y="35"/>
                      <a:pt x="49" y="51"/>
                    </a:cubicBezTo>
                    <a:cubicBezTo>
                      <a:pt x="40" y="67"/>
                      <a:pt x="16" y="71"/>
                      <a:pt x="0" y="63"/>
                    </a:cubicBezTo>
                    <a:cubicBezTo>
                      <a:pt x="3" y="69"/>
                      <a:pt x="8" y="75"/>
                      <a:pt x="15" y="78"/>
                    </a:cubicBezTo>
                    <a:cubicBezTo>
                      <a:pt x="35" y="90"/>
                      <a:pt x="61" y="83"/>
                      <a:pt x="72" y="63"/>
                    </a:cubicBezTo>
                    <a:cubicBezTo>
                      <a:pt x="84" y="43"/>
                      <a:pt x="77" y="18"/>
                      <a:pt x="5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sp>
          <p:nvSpPr>
            <p:cNvPr id="611" name="Oval 496"/>
            <p:cNvSpPr>
              <a:spLocks noChangeArrowheads="1"/>
            </p:cNvSpPr>
            <p:nvPr/>
          </p:nvSpPr>
          <p:spPr bwMode="auto">
            <a:xfrm>
              <a:off x="1367848" y="2121816"/>
              <a:ext cx="224945" cy="22494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2" name="Oval 497"/>
            <p:cNvSpPr>
              <a:spLocks noChangeArrowheads="1"/>
            </p:cNvSpPr>
            <p:nvPr/>
          </p:nvSpPr>
          <p:spPr bwMode="auto">
            <a:xfrm>
              <a:off x="4716686" y="2003264"/>
              <a:ext cx="164147" cy="165162"/>
            </a:xfrm>
            <a:prstGeom prst="ellipse">
              <a:avLst/>
            </a:prstGeom>
            <a:solidFill>
              <a:srgbClr val="E65C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4" name="Oval 499"/>
            <p:cNvSpPr>
              <a:spLocks noChangeArrowheads="1"/>
            </p:cNvSpPr>
            <p:nvPr/>
          </p:nvSpPr>
          <p:spPr bwMode="auto">
            <a:xfrm>
              <a:off x="3628338" y="4310972"/>
              <a:ext cx="222918" cy="2219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6" name="Oval 501"/>
            <p:cNvSpPr>
              <a:spLocks noChangeArrowheads="1"/>
            </p:cNvSpPr>
            <p:nvPr/>
          </p:nvSpPr>
          <p:spPr bwMode="auto">
            <a:xfrm>
              <a:off x="3697241" y="4379874"/>
              <a:ext cx="84101" cy="8410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7" name="Freeform 524"/>
            <p:cNvSpPr>
              <a:spLocks/>
            </p:cNvSpPr>
            <p:nvPr/>
          </p:nvSpPr>
          <p:spPr bwMode="auto">
            <a:xfrm>
              <a:off x="1060829" y="3230327"/>
              <a:ext cx="59783" cy="59783"/>
            </a:xfrm>
            <a:custGeom>
              <a:avLst/>
              <a:gdLst>
                <a:gd name="T0" fmla="*/ 0 w 59"/>
                <a:gd name="T1" fmla="*/ 21 h 59"/>
                <a:gd name="T2" fmla="*/ 21 w 59"/>
                <a:gd name="T3" fmla="*/ 21 h 59"/>
                <a:gd name="T4" fmla="*/ 21 w 59"/>
                <a:gd name="T5" fmla="*/ 0 h 59"/>
                <a:gd name="T6" fmla="*/ 38 w 59"/>
                <a:gd name="T7" fmla="*/ 0 h 59"/>
                <a:gd name="T8" fmla="*/ 38 w 59"/>
                <a:gd name="T9" fmla="*/ 21 h 59"/>
                <a:gd name="T10" fmla="*/ 59 w 59"/>
                <a:gd name="T11" fmla="*/ 21 h 59"/>
                <a:gd name="T12" fmla="*/ 59 w 59"/>
                <a:gd name="T13" fmla="*/ 38 h 59"/>
                <a:gd name="T14" fmla="*/ 38 w 59"/>
                <a:gd name="T15" fmla="*/ 38 h 59"/>
                <a:gd name="T16" fmla="*/ 38 w 59"/>
                <a:gd name="T17" fmla="*/ 59 h 59"/>
                <a:gd name="T18" fmla="*/ 21 w 59"/>
                <a:gd name="T19" fmla="*/ 59 h 59"/>
                <a:gd name="T20" fmla="*/ 21 w 59"/>
                <a:gd name="T21" fmla="*/ 38 h 59"/>
                <a:gd name="T22" fmla="*/ 0 w 59"/>
                <a:gd name="T23" fmla="*/ 38 h 59"/>
                <a:gd name="T24" fmla="*/ 0 w 59"/>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59">
                  <a:moveTo>
                    <a:pt x="0" y="21"/>
                  </a:moveTo>
                  <a:lnTo>
                    <a:pt x="21" y="21"/>
                  </a:lnTo>
                  <a:lnTo>
                    <a:pt x="21" y="0"/>
                  </a:lnTo>
                  <a:lnTo>
                    <a:pt x="38" y="0"/>
                  </a:lnTo>
                  <a:lnTo>
                    <a:pt x="38" y="21"/>
                  </a:lnTo>
                  <a:lnTo>
                    <a:pt x="59" y="21"/>
                  </a:lnTo>
                  <a:lnTo>
                    <a:pt x="59" y="38"/>
                  </a:lnTo>
                  <a:lnTo>
                    <a:pt x="38" y="38"/>
                  </a:lnTo>
                  <a:lnTo>
                    <a:pt x="38" y="59"/>
                  </a:lnTo>
                  <a:lnTo>
                    <a:pt x="21" y="59"/>
                  </a:lnTo>
                  <a:lnTo>
                    <a:pt x="21"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8" name="Freeform 525"/>
            <p:cNvSpPr>
              <a:spLocks/>
            </p:cNvSpPr>
            <p:nvPr/>
          </p:nvSpPr>
          <p:spPr bwMode="auto">
            <a:xfrm>
              <a:off x="1134798" y="3209049"/>
              <a:ext cx="59783" cy="97273"/>
            </a:xfrm>
            <a:custGeom>
              <a:avLst/>
              <a:gdLst>
                <a:gd name="T0" fmla="*/ 24 w 25"/>
                <a:gd name="T1" fmla="*/ 10 h 41"/>
                <a:gd name="T2" fmla="*/ 23 w 25"/>
                <a:gd name="T3" fmla="*/ 16 h 41"/>
                <a:gd name="T4" fmla="*/ 20 w 25"/>
                <a:gd name="T5" fmla="*/ 22 h 41"/>
                <a:gd name="T6" fmla="*/ 16 w 25"/>
                <a:gd name="T7" fmla="*/ 28 h 41"/>
                <a:gd name="T8" fmla="*/ 13 w 25"/>
                <a:gd name="T9" fmla="*/ 33 h 41"/>
                <a:gd name="T10" fmla="*/ 9 w 25"/>
                <a:gd name="T11" fmla="*/ 35 h 41"/>
                <a:gd name="T12" fmla="*/ 9 w 25"/>
                <a:gd name="T13" fmla="*/ 35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0 h 41"/>
                <a:gd name="T32" fmla="*/ 16 w 25"/>
                <a:gd name="T33" fmla="*/ 16 h 41"/>
                <a:gd name="T34" fmla="*/ 16 w 25"/>
                <a:gd name="T35" fmla="*/ 12 h 41"/>
                <a:gd name="T36" fmla="*/ 15 w 25"/>
                <a:gd name="T37" fmla="*/ 8 h 41"/>
                <a:gd name="T38" fmla="*/ 11 w 25"/>
                <a:gd name="T39" fmla="*/ 6 h 41"/>
                <a:gd name="T40" fmla="*/ 7 w 25"/>
                <a:gd name="T41" fmla="*/ 7 h 41"/>
                <a:gd name="T42" fmla="*/ 4 w 25"/>
                <a:gd name="T43" fmla="*/ 9 h 41"/>
                <a:gd name="T44" fmla="*/ 1 w 25"/>
                <a:gd name="T45" fmla="*/ 4 h 41"/>
                <a:gd name="T46" fmla="*/ 6 w 25"/>
                <a:gd name="T47" fmla="*/ 1 h 41"/>
                <a:gd name="T48" fmla="*/ 12 w 25"/>
                <a:gd name="T49" fmla="*/ 0 h 41"/>
                <a:gd name="T50" fmla="*/ 17 w 25"/>
                <a:gd name="T51" fmla="*/ 0 h 41"/>
                <a:gd name="T52" fmla="*/ 21 w 25"/>
                <a:gd name="T53" fmla="*/ 2 h 41"/>
                <a:gd name="T54" fmla="*/ 23 w 25"/>
                <a:gd name="T55" fmla="*/ 6 h 41"/>
                <a:gd name="T56" fmla="*/ 24 w 25"/>
                <a:gd name="T57" fmla="*/ 1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0"/>
                  </a:moveTo>
                  <a:cubicBezTo>
                    <a:pt x="24" y="12"/>
                    <a:pt x="23" y="14"/>
                    <a:pt x="23" y="16"/>
                  </a:cubicBezTo>
                  <a:cubicBezTo>
                    <a:pt x="22" y="18"/>
                    <a:pt x="21" y="20"/>
                    <a:pt x="20" y="22"/>
                  </a:cubicBezTo>
                  <a:cubicBezTo>
                    <a:pt x="19" y="24"/>
                    <a:pt x="18" y="26"/>
                    <a:pt x="16" y="28"/>
                  </a:cubicBezTo>
                  <a:cubicBezTo>
                    <a:pt x="15" y="30"/>
                    <a:pt x="14" y="31"/>
                    <a:pt x="13" y="33"/>
                  </a:cubicBezTo>
                  <a:cubicBezTo>
                    <a:pt x="9" y="35"/>
                    <a:pt x="9" y="35"/>
                    <a:pt x="9" y="35"/>
                  </a:cubicBezTo>
                  <a:cubicBezTo>
                    <a:pt x="9" y="35"/>
                    <a:pt x="9" y="35"/>
                    <a:pt x="9" y="35"/>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2"/>
                    <a:pt x="6" y="31"/>
                    <a:pt x="7" y="30"/>
                  </a:cubicBezTo>
                  <a:cubicBezTo>
                    <a:pt x="8" y="28"/>
                    <a:pt x="9" y="27"/>
                    <a:pt x="10" y="25"/>
                  </a:cubicBezTo>
                  <a:cubicBezTo>
                    <a:pt x="12" y="24"/>
                    <a:pt x="13" y="22"/>
                    <a:pt x="13" y="20"/>
                  </a:cubicBezTo>
                  <a:cubicBezTo>
                    <a:pt x="14" y="19"/>
                    <a:pt x="15" y="17"/>
                    <a:pt x="16" y="16"/>
                  </a:cubicBezTo>
                  <a:cubicBezTo>
                    <a:pt x="16" y="14"/>
                    <a:pt x="16" y="13"/>
                    <a:pt x="16" y="12"/>
                  </a:cubicBezTo>
                  <a:cubicBezTo>
                    <a:pt x="16" y="10"/>
                    <a:pt x="16" y="9"/>
                    <a:pt x="15" y="8"/>
                  </a:cubicBezTo>
                  <a:cubicBezTo>
                    <a:pt x="14" y="7"/>
                    <a:pt x="13" y="6"/>
                    <a:pt x="11" y="6"/>
                  </a:cubicBezTo>
                  <a:cubicBezTo>
                    <a:pt x="9" y="6"/>
                    <a:pt x="8" y="7"/>
                    <a:pt x="7" y="7"/>
                  </a:cubicBezTo>
                  <a:cubicBezTo>
                    <a:pt x="6" y="8"/>
                    <a:pt x="5" y="8"/>
                    <a:pt x="4" y="9"/>
                  </a:cubicBezTo>
                  <a:cubicBezTo>
                    <a:pt x="1" y="4"/>
                    <a:pt x="1" y="4"/>
                    <a:pt x="1" y="4"/>
                  </a:cubicBezTo>
                  <a:cubicBezTo>
                    <a:pt x="2" y="3"/>
                    <a:pt x="4" y="2"/>
                    <a:pt x="6" y="1"/>
                  </a:cubicBezTo>
                  <a:cubicBezTo>
                    <a:pt x="8" y="0"/>
                    <a:pt x="10" y="0"/>
                    <a:pt x="12" y="0"/>
                  </a:cubicBezTo>
                  <a:cubicBezTo>
                    <a:pt x="14" y="0"/>
                    <a:pt x="16" y="0"/>
                    <a:pt x="17" y="0"/>
                  </a:cubicBezTo>
                  <a:cubicBezTo>
                    <a:pt x="18" y="1"/>
                    <a:pt x="20" y="2"/>
                    <a:pt x="21" y="2"/>
                  </a:cubicBezTo>
                  <a:cubicBezTo>
                    <a:pt x="22" y="3"/>
                    <a:pt x="22" y="4"/>
                    <a:pt x="23" y="6"/>
                  </a:cubicBezTo>
                  <a:cubicBezTo>
                    <a:pt x="24" y="7"/>
                    <a:pt x="24" y="9"/>
                    <a:pt x="2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9" name="Freeform 526"/>
            <p:cNvSpPr>
              <a:spLocks/>
            </p:cNvSpPr>
            <p:nvPr/>
          </p:nvSpPr>
          <p:spPr bwMode="auto">
            <a:xfrm>
              <a:off x="1213832" y="3211075"/>
              <a:ext cx="62822" cy="95247"/>
            </a:xfrm>
            <a:custGeom>
              <a:avLst/>
              <a:gdLst>
                <a:gd name="T0" fmla="*/ 5 w 62"/>
                <a:gd name="T1" fmla="*/ 94 h 94"/>
                <a:gd name="T2" fmla="*/ 36 w 62"/>
                <a:gd name="T3" fmla="*/ 21 h 94"/>
                <a:gd name="T4" fmla="*/ 43 w 62"/>
                <a:gd name="T5" fmla="*/ 14 h 94"/>
                <a:gd name="T6" fmla="*/ 33 w 62"/>
                <a:gd name="T7" fmla="*/ 16 h 94"/>
                <a:gd name="T8" fmla="*/ 0 w 62"/>
                <a:gd name="T9" fmla="*/ 16 h 94"/>
                <a:gd name="T10" fmla="*/ 0 w 62"/>
                <a:gd name="T11" fmla="*/ 0 h 94"/>
                <a:gd name="T12" fmla="*/ 62 w 62"/>
                <a:gd name="T13" fmla="*/ 0 h 94"/>
                <a:gd name="T14" fmla="*/ 62 w 62"/>
                <a:gd name="T15" fmla="*/ 5 h 94"/>
                <a:gd name="T16" fmla="*/ 22 w 62"/>
                <a:gd name="T17" fmla="*/ 94 h 94"/>
                <a:gd name="T18" fmla="*/ 5 w 62"/>
                <a:gd name="T19"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94">
                  <a:moveTo>
                    <a:pt x="5" y="94"/>
                  </a:moveTo>
                  <a:lnTo>
                    <a:pt x="36" y="21"/>
                  </a:lnTo>
                  <a:lnTo>
                    <a:pt x="43" y="14"/>
                  </a:lnTo>
                  <a:lnTo>
                    <a:pt x="33" y="16"/>
                  </a:lnTo>
                  <a:lnTo>
                    <a:pt x="0" y="16"/>
                  </a:lnTo>
                  <a:lnTo>
                    <a:pt x="0" y="0"/>
                  </a:lnTo>
                  <a:lnTo>
                    <a:pt x="62" y="0"/>
                  </a:lnTo>
                  <a:lnTo>
                    <a:pt x="62" y="5"/>
                  </a:lnTo>
                  <a:lnTo>
                    <a:pt x="22" y="94"/>
                  </a:lnTo>
                  <a:lnTo>
                    <a:pt x="5"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0" name="Freeform 527"/>
            <p:cNvSpPr>
              <a:spLocks/>
            </p:cNvSpPr>
            <p:nvPr/>
          </p:nvSpPr>
          <p:spPr bwMode="auto">
            <a:xfrm>
              <a:off x="649444" y="2195785"/>
              <a:ext cx="59783" cy="62822"/>
            </a:xfrm>
            <a:custGeom>
              <a:avLst/>
              <a:gdLst>
                <a:gd name="T0" fmla="*/ 0 w 59"/>
                <a:gd name="T1" fmla="*/ 24 h 62"/>
                <a:gd name="T2" fmla="*/ 21 w 59"/>
                <a:gd name="T3" fmla="*/ 24 h 62"/>
                <a:gd name="T4" fmla="*/ 21 w 59"/>
                <a:gd name="T5" fmla="*/ 0 h 62"/>
                <a:gd name="T6" fmla="*/ 38 w 59"/>
                <a:gd name="T7" fmla="*/ 0 h 62"/>
                <a:gd name="T8" fmla="*/ 38 w 59"/>
                <a:gd name="T9" fmla="*/ 24 h 62"/>
                <a:gd name="T10" fmla="*/ 59 w 59"/>
                <a:gd name="T11" fmla="*/ 24 h 62"/>
                <a:gd name="T12" fmla="*/ 59 w 59"/>
                <a:gd name="T13" fmla="*/ 38 h 62"/>
                <a:gd name="T14" fmla="*/ 38 w 59"/>
                <a:gd name="T15" fmla="*/ 38 h 62"/>
                <a:gd name="T16" fmla="*/ 38 w 59"/>
                <a:gd name="T17" fmla="*/ 62 h 62"/>
                <a:gd name="T18" fmla="*/ 21 w 59"/>
                <a:gd name="T19" fmla="*/ 62 h 62"/>
                <a:gd name="T20" fmla="*/ 21 w 59"/>
                <a:gd name="T21" fmla="*/ 38 h 62"/>
                <a:gd name="T22" fmla="*/ 0 w 59"/>
                <a:gd name="T23" fmla="*/ 38 h 62"/>
                <a:gd name="T24" fmla="*/ 0 w 59"/>
                <a:gd name="T25" fmla="*/ 2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2">
                  <a:moveTo>
                    <a:pt x="0" y="24"/>
                  </a:moveTo>
                  <a:lnTo>
                    <a:pt x="21" y="24"/>
                  </a:lnTo>
                  <a:lnTo>
                    <a:pt x="21" y="0"/>
                  </a:lnTo>
                  <a:lnTo>
                    <a:pt x="38" y="0"/>
                  </a:lnTo>
                  <a:lnTo>
                    <a:pt x="38" y="24"/>
                  </a:lnTo>
                  <a:lnTo>
                    <a:pt x="59" y="24"/>
                  </a:lnTo>
                  <a:lnTo>
                    <a:pt x="59" y="38"/>
                  </a:lnTo>
                  <a:lnTo>
                    <a:pt x="38" y="38"/>
                  </a:lnTo>
                  <a:lnTo>
                    <a:pt x="38" y="62"/>
                  </a:lnTo>
                  <a:lnTo>
                    <a:pt x="21" y="62"/>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1" name="Freeform 528"/>
            <p:cNvSpPr>
              <a:spLocks/>
            </p:cNvSpPr>
            <p:nvPr/>
          </p:nvSpPr>
          <p:spPr bwMode="auto">
            <a:xfrm>
              <a:off x="725439" y="2176533"/>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2" name="Freeform 529"/>
            <p:cNvSpPr>
              <a:spLocks/>
            </p:cNvSpPr>
            <p:nvPr/>
          </p:nvSpPr>
          <p:spPr bwMode="auto">
            <a:xfrm>
              <a:off x="802447" y="2176533"/>
              <a:ext cx="57756"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3" name="Freeform 530"/>
            <p:cNvSpPr>
              <a:spLocks/>
            </p:cNvSpPr>
            <p:nvPr/>
          </p:nvSpPr>
          <p:spPr bwMode="auto">
            <a:xfrm>
              <a:off x="3645666" y="3421834"/>
              <a:ext cx="62822" cy="59783"/>
            </a:xfrm>
            <a:custGeom>
              <a:avLst/>
              <a:gdLst>
                <a:gd name="T0" fmla="*/ 0 w 62"/>
                <a:gd name="T1" fmla="*/ 21 h 59"/>
                <a:gd name="T2" fmla="*/ 24 w 62"/>
                <a:gd name="T3" fmla="*/ 21 h 59"/>
                <a:gd name="T4" fmla="*/ 24 w 62"/>
                <a:gd name="T5" fmla="*/ 0 h 59"/>
                <a:gd name="T6" fmla="*/ 38 w 62"/>
                <a:gd name="T7" fmla="*/ 0 h 59"/>
                <a:gd name="T8" fmla="*/ 38 w 62"/>
                <a:gd name="T9" fmla="*/ 21 h 59"/>
                <a:gd name="T10" fmla="*/ 62 w 62"/>
                <a:gd name="T11" fmla="*/ 21 h 59"/>
                <a:gd name="T12" fmla="*/ 62 w 62"/>
                <a:gd name="T13" fmla="*/ 38 h 59"/>
                <a:gd name="T14" fmla="*/ 38 w 62"/>
                <a:gd name="T15" fmla="*/ 38 h 59"/>
                <a:gd name="T16" fmla="*/ 38 w 62"/>
                <a:gd name="T17" fmla="*/ 59 h 59"/>
                <a:gd name="T18" fmla="*/ 24 w 62"/>
                <a:gd name="T19" fmla="*/ 59 h 59"/>
                <a:gd name="T20" fmla="*/ 24 w 62"/>
                <a:gd name="T21" fmla="*/ 38 h 59"/>
                <a:gd name="T22" fmla="*/ 0 w 62"/>
                <a:gd name="T23" fmla="*/ 38 h 59"/>
                <a:gd name="T24" fmla="*/ 0 w 62"/>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59">
                  <a:moveTo>
                    <a:pt x="0" y="21"/>
                  </a:moveTo>
                  <a:lnTo>
                    <a:pt x="24" y="21"/>
                  </a:lnTo>
                  <a:lnTo>
                    <a:pt x="24" y="0"/>
                  </a:lnTo>
                  <a:lnTo>
                    <a:pt x="38" y="0"/>
                  </a:lnTo>
                  <a:lnTo>
                    <a:pt x="38" y="21"/>
                  </a:lnTo>
                  <a:lnTo>
                    <a:pt x="62" y="21"/>
                  </a:lnTo>
                  <a:lnTo>
                    <a:pt x="62" y="38"/>
                  </a:lnTo>
                  <a:lnTo>
                    <a:pt x="38" y="38"/>
                  </a:lnTo>
                  <a:lnTo>
                    <a:pt x="38" y="59"/>
                  </a:lnTo>
                  <a:lnTo>
                    <a:pt x="24" y="59"/>
                  </a:lnTo>
                  <a:lnTo>
                    <a:pt x="24"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4" name="Freeform 531"/>
            <p:cNvSpPr>
              <a:spLocks/>
            </p:cNvSpPr>
            <p:nvPr/>
          </p:nvSpPr>
          <p:spPr bwMode="auto">
            <a:xfrm>
              <a:off x="3722674" y="3399542"/>
              <a:ext cx="59783" cy="98287"/>
            </a:xfrm>
            <a:custGeom>
              <a:avLst/>
              <a:gdLst>
                <a:gd name="T0" fmla="*/ 5 w 59"/>
                <a:gd name="T1" fmla="*/ 83 h 97"/>
                <a:gd name="T2" fmla="*/ 24 w 59"/>
                <a:gd name="T3" fmla="*/ 83 h 97"/>
                <a:gd name="T4" fmla="*/ 24 w 59"/>
                <a:gd name="T5" fmla="*/ 29 h 97"/>
                <a:gd name="T6" fmla="*/ 26 w 59"/>
                <a:gd name="T7" fmla="*/ 19 h 97"/>
                <a:gd name="T8" fmla="*/ 19 w 59"/>
                <a:gd name="T9" fmla="*/ 26 h 97"/>
                <a:gd name="T10" fmla="*/ 7 w 59"/>
                <a:gd name="T11" fmla="*/ 36 h 97"/>
                <a:gd name="T12" fmla="*/ 0 w 59"/>
                <a:gd name="T13" fmla="*/ 24 h 97"/>
                <a:gd name="T14" fmla="*/ 31 w 59"/>
                <a:gd name="T15" fmla="*/ 0 h 97"/>
                <a:gd name="T16" fmla="*/ 40 w 59"/>
                <a:gd name="T17" fmla="*/ 0 h 97"/>
                <a:gd name="T18" fmla="*/ 40 w 59"/>
                <a:gd name="T19" fmla="*/ 83 h 97"/>
                <a:gd name="T20" fmla="*/ 59 w 59"/>
                <a:gd name="T21" fmla="*/ 83 h 97"/>
                <a:gd name="T22" fmla="*/ 59 w 59"/>
                <a:gd name="T23" fmla="*/ 97 h 97"/>
                <a:gd name="T24" fmla="*/ 5 w 59"/>
                <a:gd name="T25" fmla="*/ 97 h 97"/>
                <a:gd name="T26" fmla="*/ 5 w 59"/>
                <a:gd name="T27" fmla="*/ 8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97">
                  <a:moveTo>
                    <a:pt x="5" y="83"/>
                  </a:moveTo>
                  <a:lnTo>
                    <a:pt x="24" y="83"/>
                  </a:lnTo>
                  <a:lnTo>
                    <a:pt x="24" y="29"/>
                  </a:lnTo>
                  <a:lnTo>
                    <a:pt x="26" y="19"/>
                  </a:lnTo>
                  <a:lnTo>
                    <a:pt x="19" y="26"/>
                  </a:lnTo>
                  <a:lnTo>
                    <a:pt x="7" y="36"/>
                  </a:lnTo>
                  <a:lnTo>
                    <a:pt x="0" y="24"/>
                  </a:lnTo>
                  <a:lnTo>
                    <a:pt x="31" y="0"/>
                  </a:lnTo>
                  <a:lnTo>
                    <a:pt x="40" y="0"/>
                  </a:lnTo>
                  <a:lnTo>
                    <a:pt x="40" y="83"/>
                  </a:lnTo>
                  <a:lnTo>
                    <a:pt x="59" y="83"/>
                  </a:lnTo>
                  <a:lnTo>
                    <a:pt x="59" y="97"/>
                  </a:lnTo>
                  <a:lnTo>
                    <a:pt x="5" y="97"/>
                  </a:lnTo>
                  <a:lnTo>
                    <a:pt x="5"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5" name="Freeform 532"/>
            <p:cNvSpPr>
              <a:spLocks/>
            </p:cNvSpPr>
            <p:nvPr/>
          </p:nvSpPr>
          <p:spPr bwMode="auto">
            <a:xfrm>
              <a:off x="3801708" y="3402582"/>
              <a:ext cx="57756" cy="98287"/>
            </a:xfrm>
            <a:custGeom>
              <a:avLst/>
              <a:gdLst>
                <a:gd name="T0" fmla="*/ 9 w 24"/>
                <a:gd name="T1" fmla="*/ 34 h 41"/>
                <a:gd name="T2" fmla="*/ 14 w 24"/>
                <a:gd name="T3" fmla="*/ 32 h 41"/>
                <a:gd name="T4" fmla="*/ 16 w 24"/>
                <a:gd name="T5" fmla="*/ 27 h 41"/>
                <a:gd name="T6" fmla="*/ 14 w 24"/>
                <a:gd name="T7" fmla="*/ 22 h 41"/>
                <a:gd name="T8" fmla="*/ 7 w 24"/>
                <a:gd name="T9" fmla="*/ 20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4 h 41"/>
                <a:gd name="T22" fmla="*/ 12 w 24"/>
                <a:gd name="T23" fmla="*/ 14 h 41"/>
                <a:gd name="T24" fmla="*/ 17 w 24"/>
                <a:gd name="T25" fmla="*/ 15 h 41"/>
                <a:gd name="T26" fmla="*/ 21 w 24"/>
                <a:gd name="T27" fmla="*/ 18 h 41"/>
                <a:gd name="T28" fmla="*/ 23 w 24"/>
                <a:gd name="T29" fmla="*/ 22 h 41"/>
                <a:gd name="T30" fmla="*/ 24 w 24"/>
                <a:gd name="T31" fmla="*/ 27 h 41"/>
                <a:gd name="T32" fmla="*/ 23 w 24"/>
                <a:gd name="T33" fmla="*/ 33 h 41"/>
                <a:gd name="T34" fmla="*/ 20 w 24"/>
                <a:gd name="T35" fmla="*/ 37 h 41"/>
                <a:gd name="T36" fmla="*/ 15 w 24"/>
                <a:gd name="T37" fmla="*/ 40 h 41"/>
                <a:gd name="T38" fmla="*/ 9 w 24"/>
                <a:gd name="T39" fmla="*/ 41 h 41"/>
                <a:gd name="T40" fmla="*/ 4 w 24"/>
                <a:gd name="T41" fmla="*/ 40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3"/>
                    <a:pt x="14" y="32"/>
                  </a:cubicBezTo>
                  <a:cubicBezTo>
                    <a:pt x="16" y="31"/>
                    <a:pt x="16" y="29"/>
                    <a:pt x="16" y="27"/>
                  </a:cubicBezTo>
                  <a:cubicBezTo>
                    <a:pt x="16" y="25"/>
                    <a:pt x="16" y="23"/>
                    <a:pt x="14" y="22"/>
                  </a:cubicBezTo>
                  <a:cubicBezTo>
                    <a:pt x="12" y="21"/>
                    <a:pt x="10" y="20"/>
                    <a:pt x="7" y="20"/>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4"/>
                    <a:pt x="9" y="14"/>
                    <a:pt x="9" y="14"/>
                  </a:cubicBezTo>
                  <a:cubicBezTo>
                    <a:pt x="12" y="14"/>
                    <a:pt x="12" y="14"/>
                    <a:pt x="12" y="14"/>
                  </a:cubicBezTo>
                  <a:cubicBezTo>
                    <a:pt x="13" y="14"/>
                    <a:pt x="15" y="15"/>
                    <a:pt x="17" y="15"/>
                  </a:cubicBezTo>
                  <a:cubicBezTo>
                    <a:pt x="18" y="16"/>
                    <a:pt x="20" y="17"/>
                    <a:pt x="21" y="18"/>
                  </a:cubicBezTo>
                  <a:cubicBezTo>
                    <a:pt x="22" y="19"/>
                    <a:pt x="22" y="20"/>
                    <a:pt x="23" y="22"/>
                  </a:cubicBezTo>
                  <a:cubicBezTo>
                    <a:pt x="24" y="23"/>
                    <a:pt x="24" y="25"/>
                    <a:pt x="24" y="27"/>
                  </a:cubicBezTo>
                  <a:cubicBezTo>
                    <a:pt x="24" y="29"/>
                    <a:pt x="24" y="31"/>
                    <a:pt x="23" y="33"/>
                  </a:cubicBezTo>
                  <a:cubicBezTo>
                    <a:pt x="22" y="35"/>
                    <a:pt x="21" y="36"/>
                    <a:pt x="20" y="37"/>
                  </a:cubicBezTo>
                  <a:cubicBezTo>
                    <a:pt x="18" y="38"/>
                    <a:pt x="17" y="39"/>
                    <a:pt x="15" y="40"/>
                  </a:cubicBezTo>
                  <a:cubicBezTo>
                    <a:pt x="13" y="40"/>
                    <a:pt x="11" y="41"/>
                    <a:pt x="9" y="41"/>
                  </a:cubicBezTo>
                  <a:cubicBezTo>
                    <a:pt x="7" y="41"/>
                    <a:pt x="5" y="41"/>
                    <a:pt x="4" y="40"/>
                  </a:cubicBezTo>
                  <a:cubicBezTo>
                    <a:pt x="2" y="40"/>
                    <a:pt x="1" y="40"/>
                    <a:pt x="0" y="39"/>
                  </a:cubicBezTo>
                  <a:cubicBezTo>
                    <a:pt x="2" y="33"/>
                    <a:pt x="2" y="33"/>
                    <a:pt x="2" y="33"/>
                  </a:cubicBezTo>
                  <a:cubicBezTo>
                    <a:pt x="3" y="33"/>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6" name="Rectangle 533"/>
            <p:cNvSpPr>
              <a:spLocks noChangeArrowheads="1"/>
            </p:cNvSpPr>
            <p:nvPr/>
          </p:nvSpPr>
          <p:spPr bwMode="auto">
            <a:xfrm>
              <a:off x="2303091" y="3550519"/>
              <a:ext cx="33438" cy="141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7" name="Freeform 534"/>
            <p:cNvSpPr>
              <a:spLocks/>
            </p:cNvSpPr>
            <p:nvPr/>
          </p:nvSpPr>
          <p:spPr bwMode="auto">
            <a:xfrm>
              <a:off x="2353754" y="3500869"/>
              <a:ext cx="56743" cy="98287"/>
            </a:xfrm>
            <a:custGeom>
              <a:avLst/>
              <a:gdLst>
                <a:gd name="T0" fmla="*/ 9 w 24"/>
                <a:gd name="T1" fmla="*/ 35 h 41"/>
                <a:gd name="T2" fmla="*/ 15 w 24"/>
                <a:gd name="T3" fmla="*/ 33 h 41"/>
                <a:gd name="T4" fmla="*/ 17 w 24"/>
                <a:gd name="T5" fmla="*/ 28 h 41"/>
                <a:gd name="T6" fmla="*/ 15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9 h 41"/>
                <a:gd name="T28" fmla="*/ 24 w 24"/>
                <a:gd name="T29" fmla="*/ 23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5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2" y="35"/>
                    <a:pt x="14" y="34"/>
                    <a:pt x="15" y="33"/>
                  </a:cubicBezTo>
                  <a:cubicBezTo>
                    <a:pt x="16" y="32"/>
                    <a:pt x="17" y="30"/>
                    <a:pt x="17" y="28"/>
                  </a:cubicBezTo>
                  <a:cubicBezTo>
                    <a:pt x="17" y="26"/>
                    <a:pt x="16" y="24"/>
                    <a:pt x="15"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6" y="15"/>
                    <a:pt x="17" y="16"/>
                  </a:cubicBezTo>
                  <a:cubicBezTo>
                    <a:pt x="19" y="17"/>
                    <a:pt x="20" y="17"/>
                    <a:pt x="21" y="19"/>
                  </a:cubicBezTo>
                  <a:cubicBezTo>
                    <a:pt x="22" y="20"/>
                    <a:pt x="23" y="21"/>
                    <a:pt x="24" y="23"/>
                  </a:cubicBezTo>
                  <a:cubicBezTo>
                    <a:pt x="24" y="24"/>
                    <a:pt x="24" y="26"/>
                    <a:pt x="24" y="28"/>
                  </a:cubicBezTo>
                  <a:cubicBezTo>
                    <a:pt x="24" y="30"/>
                    <a:pt x="24" y="32"/>
                    <a:pt x="23" y="34"/>
                  </a:cubicBezTo>
                  <a:cubicBezTo>
                    <a:pt x="23" y="35"/>
                    <a:pt x="21" y="37"/>
                    <a:pt x="20" y="38"/>
                  </a:cubicBezTo>
                  <a:cubicBezTo>
                    <a:pt x="19" y="39"/>
                    <a:pt x="17" y="40"/>
                    <a:pt x="15" y="41"/>
                  </a:cubicBezTo>
                  <a:cubicBezTo>
                    <a:pt x="13" y="41"/>
                    <a:pt x="11" y="41"/>
                    <a:pt x="9" y="41"/>
                  </a:cubicBezTo>
                  <a:cubicBezTo>
                    <a:pt x="8" y="41"/>
                    <a:pt x="6" y="41"/>
                    <a:pt x="4" y="41"/>
                  </a:cubicBezTo>
                  <a:cubicBezTo>
                    <a:pt x="3" y="41"/>
                    <a:pt x="1" y="40"/>
                    <a:pt x="0" y="40"/>
                  </a:cubicBezTo>
                  <a:cubicBezTo>
                    <a:pt x="2" y="34"/>
                    <a:pt x="2" y="34"/>
                    <a:pt x="2" y="34"/>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8" name="Freeform 537"/>
            <p:cNvSpPr>
              <a:spLocks/>
            </p:cNvSpPr>
            <p:nvPr/>
          </p:nvSpPr>
          <p:spPr bwMode="auto">
            <a:xfrm>
              <a:off x="3979029" y="2443021"/>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5" y="15"/>
                    <a:pt x="17" y="16"/>
                  </a:cubicBezTo>
                  <a:cubicBezTo>
                    <a:pt x="19" y="17"/>
                    <a:pt x="20" y="17"/>
                    <a:pt x="21" y="18"/>
                  </a:cubicBezTo>
                  <a:cubicBezTo>
                    <a:pt x="22" y="20"/>
                    <a:pt x="23" y="21"/>
                    <a:pt x="23" y="22"/>
                  </a:cubicBezTo>
                  <a:cubicBezTo>
                    <a:pt x="24" y="24"/>
                    <a:pt x="24" y="26"/>
                    <a:pt x="24" y="28"/>
                  </a:cubicBezTo>
                  <a:cubicBezTo>
                    <a:pt x="24" y="30"/>
                    <a:pt x="24" y="32"/>
                    <a:pt x="23" y="34"/>
                  </a:cubicBezTo>
                  <a:cubicBezTo>
                    <a:pt x="22" y="35"/>
                    <a:pt x="21" y="37"/>
                    <a:pt x="20" y="38"/>
                  </a:cubicBezTo>
                  <a:cubicBezTo>
                    <a:pt x="19" y="39"/>
                    <a:pt x="17" y="40"/>
                    <a:pt x="15" y="41"/>
                  </a:cubicBezTo>
                  <a:cubicBezTo>
                    <a:pt x="13" y="41"/>
                    <a:pt x="11" y="41"/>
                    <a:pt x="9" y="41"/>
                  </a:cubicBezTo>
                  <a:cubicBezTo>
                    <a:pt x="7" y="41"/>
                    <a:pt x="6" y="41"/>
                    <a:pt x="4" y="41"/>
                  </a:cubicBezTo>
                  <a:cubicBezTo>
                    <a:pt x="3"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9" name="Freeform 538"/>
            <p:cNvSpPr>
              <a:spLocks/>
            </p:cNvSpPr>
            <p:nvPr/>
          </p:nvSpPr>
          <p:spPr bwMode="auto">
            <a:xfrm>
              <a:off x="4984187" y="1638490"/>
              <a:ext cx="59783" cy="61809"/>
            </a:xfrm>
            <a:custGeom>
              <a:avLst/>
              <a:gdLst>
                <a:gd name="T0" fmla="*/ 0 w 59"/>
                <a:gd name="T1" fmla="*/ 24 h 61"/>
                <a:gd name="T2" fmla="*/ 21 w 59"/>
                <a:gd name="T3" fmla="*/ 24 h 61"/>
                <a:gd name="T4" fmla="*/ 21 w 59"/>
                <a:gd name="T5" fmla="*/ 0 h 61"/>
                <a:gd name="T6" fmla="*/ 38 w 59"/>
                <a:gd name="T7" fmla="*/ 0 h 61"/>
                <a:gd name="T8" fmla="*/ 38 w 59"/>
                <a:gd name="T9" fmla="*/ 24 h 61"/>
                <a:gd name="T10" fmla="*/ 59 w 59"/>
                <a:gd name="T11" fmla="*/ 24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4"/>
                  </a:moveTo>
                  <a:lnTo>
                    <a:pt x="21" y="24"/>
                  </a:lnTo>
                  <a:lnTo>
                    <a:pt x="21" y="0"/>
                  </a:lnTo>
                  <a:lnTo>
                    <a:pt x="38" y="0"/>
                  </a:lnTo>
                  <a:lnTo>
                    <a:pt x="38" y="24"/>
                  </a:lnTo>
                  <a:lnTo>
                    <a:pt x="59" y="24"/>
                  </a:lnTo>
                  <a:lnTo>
                    <a:pt x="59" y="38"/>
                  </a:lnTo>
                  <a:lnTo>
                    <a:pt x="38" y="38"/>
                  </a:lnTo>
                  <a:lnTo>
                    <a:pt x="38" y="61"/>
                  </a:lnTo>
                  <a:lnTo>
                    <a:pt x="21" y="61"/>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0" name="Freeform 539"/>
            <p:cNvSpPr>
              <a:spLocks/>
            </p:cNvSpPr>
            <p:nvPr/>
          </p:nvSpPr>
          <p:spPr bwMode="auto">
            <a:xfrm>
              <a:off x="5060182" y="1617211"/>
              <a:ext cx="57756" cy="98287"/>
            </a:xfrm>
            <a:custGeom>
              <a:avLst/>
              <a:gdLst>
                <a:gd name="T0" fmla="*/ 23 w 24"/>
                <a:gd name="T1" fmla="*/ 11 h 41"/>
                <a:gd name="T2" fmla="*/ 22 w 24"/>
                <a:gd name="T3" fmla="*/ 17 h 41"/>
                <a:gd name="T4" fmla="*/ 19 w 24"/>
                <a:gd name="T5" fmla="*/ 23 h 41"/>
                <a:gd name="T6" fmla="*/ 16 w 24"/>
                <a:gd name="T7" fmla="*/ 28 h 41"/>
                <a:gd name="T8" fmla="*/ 12 w 24"/>
                <a:gd name="T9" fmla="*/ 33 h 41"/>
                <a:gd name="T10" fmla="*/ 9 w 24"/>
                <a:gd name="T11" fmla="*/ 35 h 41"/>
                <a:gd name="T12" fmla="*/ 9 w 24"/>
                <a:gd name="T13" fmla="*/ 36 h 41"/>
                <a:gd name="T14" fmla="*/ 13 w 24"/>
                <a:gd name="T15" fmla="*/ 35 h 41"/>
                <a:gd name="T16" fmla="*/ 24 w 24"/>
                <a:gd name="T17" fmla="*/ 35 h 41"/>
                <a:gd name="T18" fmla="*/ 24 w 24"/>
                <a:gd name="T19" fmla="*/ 41 h 41"/>
                <a:gd name="T20" fmla="*/ 0 w 24"/>
                <a:gd name="T21" fmla="*/ 41 h 41"/>
                <a:gd name="T22" fmla="*/ 0 w 24"/>
                <a:gd name="T23" fmla="*/ 37 h 41"/>
                <a:gd name="T24" fmla="*/ 3 w 24"/>
                <a:gd name="T25" fmla="*/ 34 h 41"/>
                <a:gd name="T26" fmla="*/ 6 w 24"/>
                <a:gd name="T27" fmla="*/ 30 h 41"/>
                <a:gd name="T28" fmla="*/ 10 w 24"/>
                <a:gd name="T29" fmla="*/ 25 h 41"/>
                <a:gd name="T30" fmla="*/ 13 w 24"/>
                <a:gd name="T31" fmla="*/ 21 h 41"/>
                <a:gd name="T32" fmla="*/ 15 w 24"/>
                <a:gd name="T33" fmla="*/ 16 h 41"/>
                <a:gd name="T34" fmla="*/ 16 w 24"/>
                <a:gd name="T35" fmla="*/ 12 h 41"/>
                <a:gd name="T36" fmla="*/ 14 w 24"/>
                <a:gd name="T37" fmla="*/ 8 h 41"/>
                <a:gd name="T38" fmla="*/ 10 w 24"/>
                <a:gd name="T39" fmla="*/ 7 h 41"/>
                <a:gd name="T40" fmla="*/ 6 w 24"/>
                <a:gd name="T41" fmla="*/ 7 h 41"/>
                <a:gd name="T42" fmla="*/ 3 w 24"/>
                <a:gd name="T43" fmla="*/ 9 h 41"/>
                <a:gd name="T44" fmla="*/ 0 w 24"/>
                <a:gd name="T45" fmla="*/ 4 h 41"/>
                <a:gd name="T46" fmla="*/ 5 w 24"/>
                <a:gd name="T47" fmla="*/ 1 h 41"/>
                <a:gd name="T48" fmla="*/ 12 w 24"/>
                <a:gd name="T49" fmla="*/ 0 h 41"/>
                <a:gd name="T50" fmla="*/ 16 w 24"/>
                <a:gd name="T51" fmla="*/ 1 h 41"/>
                <a:gd name="T52" fmla="*/ 20 w 24"/>
                <a:gd name="T53" fmla="*/ 3 h 41"/>
                <a:gd name="T54" fmla="*/ 22 w 24"/>
                <a:gd name="T55" fmla="*/ 6 h 41"/>
                <a:gd name="T56" fmla="*/ 23 w 24"/>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41">
                  <a:moveTo>
                    <a:pt x="23" y="11"/>
                  </a:moveTo>
                  <a:cubicBezTo>
                    <a:pt x="23" y="13"/>
                    <a:pt x="23" y="15"/>
                    <a:pt x="22" y="17"/>
                  </a:cubicBezTo>
                  <a:cubicBezTo>
                    <a:pt x="21" y="19"/>
                    <a:pt x="20" y="21"/>
                    <a:pt x="19" y="23"/>
                  </a:cubicBezTo>
                  <a:cubicBezTo>
                    <a:pt x="18" y="24"/>
                    <a:pt x="17" y="26"/>
                    <a:pt x="16" y="28"/>
                  </a:cubicBezTo>
                  <a:cubicBezTo>
                    <a:pt x="14" y="30"/>
                    <a:pt x="13" y="32"/>
                    <a:pt x="12" y="33"/>
                  </a:cubicBezTo>
                  <a:cubicBezTo>
                    <a:pt x="9" y="35"/>
                    <a:pt x="9" y="35"/>
                    <a:pt x="9" y="35"/>
                  </a:cubicBezTo>
                  <a:cubicBezTo>
                    <a:pt x="9" y="36"/>
                    <a:pt x="9" y="36"/>
                    <a:pt x="9" y="36"/>
                  </a:cubicBezTo>
                  <a:cubicBezTo>
                    <a:pt x="13" y="35"/>
                    <a:pt x="13" y="35"/>
                    <a:pt x="13" y="35"/>
                  </a:cubicBezTo>
                  <a:cubicBezTo>
                    <a:pt x="24" y="35"/>
                    <a:pt x="24" y="35"/>
                    <a:pt x="24" y="35"/>
                  </a:cubicBezTo>
                  <a:cubicBezTo>
                    <a:pt x="24" y="41"/>
                    <a:pt x="24" y="41"/>
                    <a:pt x="24" y="41"/>
                  </a:cubicBezTo>
                  <a:cubicBezTo>
                    <a:pt x="0" y="41"/>
                    <a:pt x="0" y="41"/>
                    <a:pt x="0" y="41"/>
                  </a:cubicBezTo>
                  <a:cubicBezTo>
                    <a:pt x="0" y="37"/>
                    <a:pt x="0" y="37"/>
                    <a:pt x="0" y="37"/>
                  </a:cubicBezTo>
                  <a:cubicBezTo>
                    <a:pt x="1" y="36"/>
                    <a:pt x="2" y="35"/>
                    <a:pt x="3" y="34"/>
                  </a:cubicBezTo>
                  <a:cubicBezTo>
                    <a:pt x="4" y="33"/>
                    <a:pt x="5" y="31"/>
                    <a:pt x="6" y="30"/>
                  </a:cubicBezTo>
                  <a:cubicBezTo>
                    <a:pt x="8" y="28"/>
                    <a:pt x="9" y="27"/>
                    <a:pt x="10" y="25"/>
                  </a:cubicBezTo>
                  <a:cubicBezTo>
                    <a:pt x="11" y="24"/>
                    <a:pt x="12" y="22"/>
                    <a:pt x="13" y="21"/>
                  </a:cubicBezTo>
                  <a:cubicBezTo>
                    <a:pt x="14" y="19"/>
                    <a:pt x="14" y="18"/>
                    <a:pt x="15" y="16"/>
                  </a:cubicBezTo>
                  <a:cubicBezTo>
                    <a:pt x="15" y="15"/>
                    <a:pt x="16" y="13"/>
                    <a:pt x="16" y="12"/>
                  </a:cubicBezTo>
                  <a:cubicBezTo>
                    <a:pt x="16" y="11"/>
                    <a:pt x="15" y="9"/>
                    <a:pt x="14" y="8"/>
                  </a:cubicBezTo>
                  <a:cubicBezTo>
                    <a:pt x="13" y="7"/>
                    <a:pt x="12" y="7"/>
                    <a:pt x="10" y="7"/>
                  </a:cubicBezTo>
                  <a:cubicBezTo>
                    <a:pt x="9" y="7"/>
                    <a:pt x="8" y="7"/>
                    <a:pt x="6" y="7"/>
                  </a:cubicBezTo>
                  <a:cubicBezTo>
                    <a:pt x="5" y="8"/>
                    <a:pt x="4" y="9"/>
                    <a:pt x="3" y="9"/>
                  </a:cubicBezTo>
                  <a:cubicBezTo>
                    <a:pt x="0" y="4"/>
                    <a:pt x="0" y="4"/>
                    <a:pt x="0" y="4"/>
                  </a:cubicBezTo>
                  <a:cubicBezTo>
                    <a:pt x="2" y="3"/>
                    <a:pt x="3" y="2"/>
                    <a:pt x="5" y="1"/>
                  </a:cubicBezTo>
                  <a:cubicBezTo>
                    <a:pt x="7" y="0"/>
                    <a:pt x="9" y="0"/>
                    <a:pt x="12" y="0"/>
                  </a:cubicBezTo>
                  <a:cubicBezTo>
                    <a:pt x="13" y="0"/>
                    <a:pt x="15" y="0"/>
                    <a:pt x="16" y="1"/>
                  </a:cubicBezTo>
                  <a:cubicBezTo>
                    <a:pt x="18" y="1"/>
                    <a:pt x="19" y="2"/>
                    <a:pt x="20" y="3"/>
                  </a:cubicBezTo>
                  <a:cubicBezTo>
                    <a:pt x="21" y="4"/>
                    <a:pt x="22" y="5"/>
                    <a:pt x="22" y="6"/>
                  </a:cubicBezTo>
                  <a:cubicBezTo>
                    <a:pt x="23" y="7"/>
                    <a:pt x="23" y="9"/>
                    <a:pt x="23"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1" name="Freeform 540"/>
            <p:cNvSpPr>
              <a:spLocks/>
            </p:cNvSpPr>
            <p:nvPr/>
          </p:nvSpPr>
          <p:spPr bwMode="auto">
            <a:xfrm>
              <a:off x="5137190" y="1619238"/>
              <a:ext cx="57756" cy="98287"/>
            </a:xfrm>
            <a:custGeom>
              <a:avLst/>
              <a:gdLst>
                <a:gd name="T0" fmla="*/ 9 w 24"/>
                <a:gd name="T1" fmla="*/ 34 h 41"/>
                <a:gd name="T2" fmla="*/ 15 w 24"/>
                <a:gd name="T3" fmla="*/ 33 h 41"/>
                <a:gd name="T4" fmla="*/ 17 w 24"/>
                <a:gd name="T5" fmla="*/ 27 h 41"/>
                <a:gd name="T6" fmla="*/ 15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4 h 41"/>
                <a:gd name="T24" fmla="*/ 17 w 24"/>
                <a:gd name="T25" fmla="*/ 15 h 41"/>
                <a:gd name="T26" fmla="*/ 21 w 24"/>
                <a:gd name="T27" fmla="*/ 18 h 41"/>
                <a:gd name="T28" fmla="*/ 24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2" y="34"/>
                    <a:pt x="14" y="34"/>
                    <a:pt x="15" y="33"/>
                  </a:cubicBezTo>
                  <a:cubicBezTo>
                    <a:pt x="16" y="31"/>
                    <a:pt x="17" y="30"/>
                    <a:pt x="17" y="27"/>
                  </a:cubicBezTo>
                  <a:cubicBezTo>
                    <a:pt x="17" y="25"/>
                    <a:pt x="16" y="23"/>
                    <a:pt x="15" y="22"/>
                  </a:cubicBezTo>
                  <a:cubicBezTo>
                    <a:pt x="13" y="21"/>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4"/>
                    <a:pt x="12" y="14"/>
                    <a:pt x="12" y="14"/>
                  </a:cubicBezTo>
                  <a:cubicBezTo>
                    <a:pt x="14" y="15"/>
                    <a:pt x="16" y="15"/>
                    <a:pt x="17" y="15"/>
                  </a:cubicBezTo>
                  <a:cubicBezTo>
                    <a:pt x="19" y="16"/>
                    <a:pt x="20" y="17"/>
                    <a:pt x="21" y="18"/>
                  </a:cubicBezTo>
                  <a:cubicBezTo>
                    <a:pt x="22" y="19"/>
                    <a:pt x="23" y="20"/>
                    <a:pt x="24" y="22"/>
                  </a:cubicBezTo>
                  <a:cubicBezTo>
                    <a:pt x="24" y="24"/>
                    <a:pt x="24" y="25"/>
                    <a:pt x="24" y="27"/>
                  </a:cubicBezTo>
                  <a:cubicBezTo>
                    <a:pt x="24" y="29"/>
                    <a:pt x="24" y="31"/>
                    <a:pt x="23" y="33"/>
                  </a:cubicBezTo>
                  <a:cubicBezTo>
                    <a:pt x="23" y="35"/>
                    <a:pt x="21" y="36"/>
                    <a:pt x="20" y="38"/>
                  </a:cubicBezTo>
                  <a:cubicBezTo>
                    <a:pt x="19" y="39"/>
                    <a:pt x="17" y="40"/>
                    <a:pt x="15" y="40"/>
                  </a:cubicBezTo>
                  <a:cubicBezTo>
                    <a:pt x="13" y="41"/>
                    <a:pt x="11" y="41"/>
                    <a:pt x="9" y="41"/>
                  </a:cubicBezTo>
                  <a:cubicBezTo>
                    <a:pt x="8" y="41"/>
                    <a:pt x="6" y="41"/>
                    <a:pt x="4" y="41"/>
                  </a:cubicBezTo>
                  <a:cubicBezTo>
                    <a:pt x="3" y="40"/>
                    <a:pt x="1" y="40"/>
                    <a:pt x="0" y="39"/>
                  </a:cubicBezTo>
                  <a:cubicBezTo>
                    <a:pt x="2" y="33"/>
                    <a:pt x="2" y="33"/>
                    <a:pt x="2" y="33"/>
                  </a:cubicBezTo>
                  <a:cubicBezTo>
                    <a:pt x="3" y="34"/>
                    <a:pt x="4" y="34"/>
                    <a:pt x="5" y="34"/>
                  </a:cubicBezTo>
                  <a:cubicBezTo>
                    <a:pt x="6" y="34"/>
                    <a:pt x="8"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2" name="Freeform 544"/>
            <p:cNvSpPr>
              <a:spLocks/>
            </p:cNvSpPr>
            <p:nvPr/>
          </p:nvSpPr>
          <p:spPr bwMode="auto">
            <a:xfrm>
              <a:off x="2392258" y="2435928"/>
              <a:ext cx="59783" cy="61809"/>
            </a:xfrm>
            <a:custGeom>
              <a:avLst/>
              <a:gdLst>
                <a:gd name="T0" fmla="*/ 0 w 59"/>
                <a:gd name="T1" fmla="*/ 23 h 61"/>
                <a:gd name="T2" fmla="*/ 21 w 59"/>
                <a:gd name="T3" fmla="*/ 23 h 61"/>
                <a:gd name="T4" fmla="*/ 21 w 59"/>
                <a:gd name="T5" fmla="*/ 0 h 61"/>
                <a:gd name="T6" fmla="*/ 37 w 59"/>
                <a:gd name="T7" fmla="*/ 0 h 61"/>
                <a:gd name="T8" fmla="*/ 37 w 59"/>
                <a:gd name="T9" fmla="*/ 23 h 61"/>
                <a:gd name="T10" fmla="*/ 59 w 59"/>
                <a:gd name="T11" fmla="*/ 23 h 61"/>
                <a:gd name="T12" fmla="*/ 59 w 59"/>
                <a:gd name="T13" fmla="*/ 37 h 61"/>
                <a:gd name="T14" fmla="*/ 37 w 59"/>
                <a:gd name="T15" fmla="*/ 37 h 61"/>
                <a:gd name="T16" fmla="*/ 37 w 59"/>
                <a:gd name="T17" fmla="*/ 61 h 61"/>
                <a:gd name="T18" fmla="*/ 21 w 59"/>
                <a:gd name="T19" fmla="*/ 61 h 61"/>
                <a:gd name="T20" fmla="*/ 21 w 59"/>
                <a:gd name="T21" fmla="*/ 37 h 61"/>
                <a:gd name="T22" fmla="*/ 0 w 59"/>
                <a:gd name="T23" fmla="*/ 37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7" y="0"/>
                  </a:lnTo>
                  <a:lnTo>
                    <a:pt x="37" y="23"/>
                  </a:lnTo>
                  <a:lnTo>
                    <a:pt x="59" y="23"/>
                  </a:lnTo>
                  <a:lnTo>
                    <a:pt x="59" y="37"/>
                  </a:lnTo>
                  <a:lnTo>
                    <a:pt x="37" y="37"/>
                  </a:lnTo>
                  <a:lnTo>
                    <a:pt x="37" y="61"/>
                  </a:lnTo>
                  <a:lnTo>
                    <a:pt x="21" y="61"/>
                  </a:lnTo>
                  <a:lnTo>
                    <a:pt x="21" y="37"/>
                  </a:lnTo>
                  <a:lnTo>
                    <a:pt x="0" y="37"/>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3" name="Freeform 545"/>
            <p:cNvSpPr>
              <a:spLocks/>
            </p:cNvSpPr>
            <p:nvPr/>
          </p:nvSpPr>
          <p:spPr bwMode="auto">
            <a:xfrm>
              <a:off x="2468253" y="2416676"/>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7"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4" name="Freeform 546"/>
            <p:cNvSpPr>
              <a:spLocks/>
            </p:cNvSpPr>
            <p:nvPr/>
          </p:nvSpPr>
          <p:spPr bwMode="auto">
            <a:xfrm>
              <a:off x="2545261" y="2416676"/>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5" name="Freeform 550"/>
            <p:cNvSpPr>
              <a:spLocks/>
            </p:cNvSpPr>
            <p:nvPr/>
          </p:nvSpPr>
          <p:spPr bwMode="auto">
            <a:xfrm>
              <a:off x="5223317" y="2959786"/>
              <a:ext cx="59783" cy="61809"/>
            </a:xfrm>
            <a:custGeom>
              <a:avLst/>
              <a:gdLst>
                <a:gd name="T0" fmla="*/ 0 w 59"/>
                <a:gd name="T1" fmla="*/ 23 h 61"/>
                <a:gd name="T2" fmla="*/ 21 w 59"/>
                <a:gd name="T3" fmla="*/ 23 h 61"/>
                <a:gd name="T4" fmla="*/ 21 w 59"/>
                <a:gd name="T5" fmla="*/ 0 h 61"/>
                <a:gd name="T6" fmla="*/ 38 w 59"/>
                <a:gd name="T7" fmla="*/ 0 h 61"/>
                <a:gd name="T8" fmla="*/ 38 w 59"/>
                <a:gd name="T9" fmla="*/ 23 h 61"/>
                <a:gd name="T10" fmla="*/ 59 w 59"/>
                <a:gd name="T11" fmla="*/ 23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8" y="0"/>
                  </a:lnTo>
                  <a:lnTo>
                    <a:pt x="38" y="23"/>
                  </a:lnTo>
                  <a:lnTo>
                    <a:pt x="59" y="23"/>
                  </a:lnTo>
                  <a:lnTo>
                    <a:pt x="59" y="38"/>
                  </a:lnTo>
                  <a:lnTo>
                    <a:pt x="38" y="38"/>
                  </a:lnTo>
                  <a:lnTo>
                    <a:pt x="38" y="61"/>
                  </a:lnTo>
                  <a:lnTo>
                    <a:pt x="21" y="61"/>
                  </a:lnTo>
                  <a:lnTo>
                    <a:pt x="21" y="38"/>
                  </a:lnTo>
                  <a:lnTo>
                    <a:pt x="0" y="38"/>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6" name="Freeform 551"/>
            <p:cNvSpPr>
              <a:spLocks/>
            </p:cNvSpPr>
            <p:nvPr/>
          </p:nvSpPr>
          <p:spPr bwMode="auto">
            <a:xfrm>
              <a:off x="5297286" y="2938507"/>
              <a:ext cx="59783" cy="97273"/>
            </a:xfrm>
            <a:custGeom>
              <a:avLst/>
              <a:gdLst>
                <a:gd name="T0" fmla="*/ 24 w 25"/>
                <a:gd name="T1" fmla="*/ 11 h 41"/>
                <a:gd name="T2" fmla="*/ 23 w 25"/>
                <a:gd name="T3" fmla="*/ 17 h 41"/>
                <a:gd name="T4" fmla="*/ 20 w 25"/>
                <a:gd name="T5" fmla="*/ 23 h 41"/>
                <a:gd name="T6" fmla="*/ 16 w 25"/>
                <a:gd name="T7" fmla="*/ 28 h 41"/>
                <a:gd name="T8" fmla="*/ 13 w 25"/>
                <a:gd name="T9" fmla="*/ 33 h 41"/>
                <a:gd name="T10" fmla="*/ 9 w 25"/>
                <a:gd name="T11" fmla="*/ 35 h 41"/>
                <a:gd name="T12" fmla="*/ 9 w 25"/>
                <a:gd name="T13" fmla="*/ 36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1 h 41"/>
                <a:gd name="T32" fmla="*/ 16 w 25"/>
                <a:gd name="T33" fmla="*/ 16 h 41"/>
                <a:gd name="T34" fmla="*/ 16 w 25"/>
                <a:gd name="T35" fmla="*/ 12 h 41"/>
                <a:gd name="T36" fmla="*/ 15 w 25"/>
                <a:gd name="T37" fmla="*/ 8 h 41"/>
                <a:gd name="T38" fmla="*/ 11 w 25"/>
                <a:gd name="T39" fmla="*/ 7 h 41"/>
                <a:gd name="T40" fmla="*/ 7 w 25"/>
                <a:gd name="T41" fmla="*/ 8 h 41"/>
                <a:gd name="T42" fmla="*/ 4 w 25"/>
                <a:gd name="T43" fmla="*/ 9 h 41"/>
                <a:gd name="T44" fmla="*/ 1 w 25"/>
                <a:gd name="T45" fmla="*/ 4 h 41"/>
                <a:gd name="T46" fmla="*/ 6 w 25"/>
                <a:gd name="T47" fmla="*/ 1 h 41"/>
                <a:gd name="T48" fmla="*/ 12 w 25"/>
                <a:gd name="T49" fmla="*/ 0 h 41"/>
                <a:gd name="T50" fmla="*/ 17 w 25"/>
                <a:gd name="T51" fmla="*/ 1 h 41"/>
                <a:gd name="T52" fmla="*/ 21 w 25"/>
                <a:gd name="T53" fmla="*/ 3 h 41"/>
                <a:gd name="T54" fmla="*/ 23 w 25"/>
                <a:gd name="T55" fmla="*/ 6 h 41"/>
                <a:gd name="T56" fmla="*/ 24 w 25"/>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1"/>
                  </a:moveTo>
                  <a:cubicBezTo>
                    <a:pt x="24" y="13"/>
                    <a:pt x="23" y="15"/>
                    <a:pt x="23" y="17"/>
                  </a:cubicBezTo>
                  <a:cubicBezTo>
                    <a:pt x="22" y="19"/>
                    <a:pt x="21" y="21"/>
                    <a:pt x="20" y="23"/>
                  </a:cubicBezTo>
                  <a:cubicBezTo>
                    <a:pt x="19" y="24"/>
                    <a:pt x="18" y="26"/>
                    <a:pt x="16" y="28"/>
                  </a:cubicBezTo>
                  <a:cubicBezTo>
                    <a:pt x="15" y="30"/>
                    <a:pt x="14" y="32"/>
                    <a:pt x="13" y="33"/>
                  </a:cubicBezTo>
                  <a:cubicBezTo>
                    <a:pt x="9" y="35"/>
                    <a:pt x="9" y="35"/>
                    <a:pt x="9" y="35"/>
                  </a:cubicBezTo>
                  <a:cubicBezTo>
                    <a:pt x="9" y="36"/>
                    <a:pt x="9" y="36"/>
                    <a:pt x="9" y="36"/>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3"/>
                    <a:pt x="6" y="31"/>
                    <a:pt x="7" y="30"/>
                  </a:cubicBezTo>
                  <a:cubicBezTo>
                    <a:pt x="8" y="28"/>
                    <a:pt x="9" y="27"/>
                    <a:pt x="10" y="25"/>
                  </a:cubicBezTo>
                  <a:cubicBezTo>
                    <a:pt x="12" y="24"/>
                    <a:pt x="13" y="22"/>
                    <a:pt x="13" y="21"/>
                  </a:cubicBezTo>
                  <a:cubicBezTo>
                    <a:pt x="14" y="19"/>
                    <a:pt x="15" y="18"/>
                    <a:pt x="16" y="16"/>
                  </a:cubicBezTo>
                  <a:cubicBezTo>
                    <a:pt x="16" y="15"/>
                    <a:pt x="16" y="13"/>
                    <a:pt x="16" y="12"/>
                  </a:cubicBezTo>
                  <a:cubicBezTo>
                    <a:pt x="16" y="11"/>
                    <a:pt x="16" y="9"/>
                    <a:pt x="15" y="8"/>
                  </a:cubicBezTo>
                  <a:cubicBezTo>
                    <a:pt x="14" y="7"/>
                    <a:pt x="13" y="7"/>
                    <a:pt x="11" y="7"/>
                  </a:cubicBezTo>
                  <a:cubicBezTo>
                    <a:pt x="9" y="7"/>
                    <a:pt x="8" y="7"/>
                    <a:pt x="7" y="8"/>
                  </a:cubicBezTo>
                  <a:cubicBezTo>
                    <a:pt x="6" y="8"/>
                    <a:pt x="5" y="9"/>
                    <a:pt x="4" y="9"/>
                  </a:cubicBezTo>
                  <a:cubicBezTo>
                    <a:pt x="1" y="4"/>
                    <a:pt x="1" y="4"/>
                    <a:pt x="1" y="4"/>
                  </a:cubicBezTo>
                  <a:cubicBezTo>
                    <a:pt x="2" y="3"/>
                    <a:pt x="4" y="2"/>
                    <a:pt x="6" y="1"/>
                  </a:cubicBezTo>
                  <a:cubicBezTo>
                    <a:pt x="8" y="0"/>
                    <a:pt x="10" y="0"/>
                    <a:pt x="12" y="0"/>
                  </a:cubicBezTo>
                  <a:cubicBezTo>
                    <a:pt x="14" y="0"/>
                    <a:pt x="16" y="0"/>
                    <a:pt x="17" y="1"/>
                  </a:cubicBezTo>
                  <a:cubicBezTo>
                    <a:pt x="18" y="1"/>
                    <a:pt x="20" y="2"/>
                    <a:pt x="21" y="3"/>
                  </a:cubicBezTo>
                  <a:cubicBezTo>
                    <a:pt x="22" y="4"/>
                    <a:pt x="22" y="5"/>
                    <a:pt x="23" y="6"/>
                  </a:cubicBezTo>
                  <a:cubicBezTo>
                    <a:pt x="24" y="7"/>
                    <a:pt x="24" y="9"/>
                    <a:pt x="24"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7" name="Freeform 552"/>
            <p:cNvSpPr>
              <a:spLocks/>
            </p:cNvSpPr>
            <p:nvPr/>
          </p:nvSpPr>
          <p:spPr bwMode="auto">
            <a:xfrm>
              <a:off x="5376320" y="2940534"/>
              <a:ext cx="57756" cy="98287"/>
            </a:xfrm>
            <a:custGeom>
              <a:avLst/>
              <a:gdLst>
                <a:gd name="T0" fmla="*/ 9 w 24"/>
                <a:gd name="T1" fmla="*/ 34 h 41"/>
                <a:gd name="T2" fmla="*/ 15 w 24"/>
                <a:gd name="T3" fmla="*/ 33 h 41"/>
                <a:gd name="T4" fmla="*/ 17 w 24"/>
                <a:gd name="T5" fmla="*/ 28 h 41"/>
                <a:gd name="T6" fmla="*/ 14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4 h 41"/>
                <a:gd name="T24" fmla="*/ 17 w 24"/>
                <a:gd name="T25" fmla="*/ 16 h 41"/>
                <a:gd name="T26" fmla="*/ 21 w 24"/>
                <a:gd name="T27" fmla="*/ 18 h 41"/>
                <a:gd name="T28" fmla="*/ 23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4"/>
                    <a:pt x="15" y="33"/>
                  </a:cubicBezTo>
                  <a:cubicBezTo>
                    <a:pt x="16" y="31"/>
                    <a:pt x="17" y="30"/>
                    <a:pt x="17" y="28"/>
                  </a:cubicBezTo>
                  <a:cubicBezTo>
                    <a:pt x="17" y="25"/>
                    <a:pt x="16" y="24"/>
                    <a:pt x="14" y="22"/>
                  </a:cubicBezTo>
                  <a:cubicBezTo>
                    <a:pt x="13" y="21"/>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4"/>
                    <a:pt x="12" y="14"/>
                    <a:pt x="12" y="14"/>
                  </a:cubicBezTo>
                  <a:cubicBezTo>
                    <a:pt x="14" y="15"/>
                    <a:pt x="15" y="15"/>
                    <a:pt x="17" y="16"/>
                  </a:cubicBezTo>
                  <a:cubicBezTo>
                    <a:pt x="18" y="16"/>
                    <a:pt x="20" y="17"/>
                    <a:pt x="21" y="18"/>
                  </a:cubicBezTo>
                  <a:cubicBezTo>
                    <a:pt x="22" y="19"/>
                    <a:pt x="23" y="21"/>
                    <a:pt x="23" y="22"/>
                  </a:cubicBezTo>
                  <a:cubicBezTo>
                    <a:pt x="24" y="24"/>
                    <a:pt x="24" y="25"/>
                    <a:pt x="24" y="27"/>
                  </a:cubicBezTo>
                  <a:cubicBezTo>
                    <a:pt x="24" y="30"/>
                    <a:pt x="24" y="32"/>
                    <a:pt x="23" y="33"/>
                  </a:cubicBezTo>
                  <a:cubicBezTo>
                    <a:pt x="22" y="35"/>
                    <a:pt x="21" y="36"/>
                    <a:pt x="20" y="38"/>
                  </a:cubicBezTo>
                  <a:cubicBezTo>
                    <a:pt x="18" y="39"/>
                    <a:pt x="17" y="40"/>
                    <a:pt x="15" y="40"/>
                  </a:cubicBezTo>
                  <a:cubicBezTo>
                    <a:pt x="13" y="41"/>
                    <a:pt x="11" y="41"/>
                    <a:pt x="9" y="41"/>
                  </a:cubicBezTo>
                  <a:cubicBezTo>
                    <a:pt x="7" y="41"/>
                    <a:pt x="6" y="41"/>
                    <a:pt x="4" y="41"/>
                  </a:cubicBezTo>
                  <a:cubicBezTo>
                    <a:pt x="2" y="40"/>
                    <a:pt x="1" y="40"/>
                    <a:pt x="0" y="39"/>
                  </a:cubicBezTo>
                  <a:cubicBezTo>
                    <a:pt x="2" y="33"/>
                    <a:pt x="2" y="33"/>
                    <a:pt x="2" y="33"/>
                  </a:cubicBezTo>
                  <a:cubicBezTo>
                    <a:pt x="3" y="34"/>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grpSp>
        <p:nvGrpSpPr>
          <p:cNvPr id="188" name="组合 187"/>
          <p:cNvGrpSpPr/>
          <p:nvPr/>
        </p:nvGrpSpPr>
        <p:grpSpPr>
          <a:xfrm>
            <a:off x="7689360" y="1594100"/>
            <a:ext cx="3901626" cy="4185161"/>
            <a:chOff x="6116713" y="1131590"/>
            <a:chExt cx="2800783" cy="2885573"/>
          </a:xfrm>
        </p:grpSpPr>
        <p:sp>
          <p:nvSpPr>
            <p:cNvPr id="189" name="矩形 1"/>
            <p:cNvSpPr>
              <a:spLocks noChangeArrowheads="1"/>
            </p:cNvSpPr>
            <p:nvPr/>
          </p:nvSpPr>
          <p:spPr bwMode="auto">
            <a:xfrm>
              <a:off x="6116713" y="1194837"/>
              <a:ext cx="2800783" cy="2822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公司名称（ 中文）：</a:t>
              </a:r>
              <a:r>
                <a:rPr lang="zh-CN" altLang="en-US" sz="1900" dirty="0" smtClean="0">
                  <a:solidFill>
                    <a:prstClr val="black"/>
                  </a:solidFill>
                  <a:latin typeface="Times New Roman" panose="02020603050405020304" pitchFamily="18" charset="0"/>
                  <a:cs typeface="Times New Roman" panose="02020603050405020304" pitchFamily="18" charset="0"/>
                </a:rPr>
                <a:t>日照金果贸易贸易</a:t>
              </a:r>
              <a:r>
                <a:rPr lang="zh-CN" altLang="en-US" sz="1900" dirty="0">
                  <a:solidFill>
                    <a:prstClr val="black"/>
                  </a:solidFill>
                  <a:latin typeface="Times New Roman" panose="02020603050405020304" pitchFamily="18" charset="0"/>
                  <a:cs typeface="Times New Roman" panose="02020603050405020304" pitchFamily="18" charset="0"/>
                </a:rPr>
                <a:t>有限公司</a:t>
              </a:r>
            </a:p>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公司名称（英文）：</a:t>
              </a:r>
              <a:r>
                <a:rPr lang="en-US" altLang="zh-CN" sz="1900" dirty="0">
                  <a:solidFill>
                    <a:prstClr val="black"/>
                  </a:solidFill>
                  <a:latin typeface="Times New Roman" panose="02020603050405020304" pitchFamily="18" charset="0"/>
                  <a:cs typeface="Times New Roman" panose="02020603050405020304" pitchFamily="18" charset="0"/>
                </a:rPr>
                <a:t>RIZHAO </a:t>
              </a:r>
              <a:r>
                <a:rPr lang="en-US" altLang="zh-CN" sz="1900" dirty="0" smtClean="0">
                  <a:solidFill>
                    <a:prstClr val="black"/>
                  </a:solidFill>
                  <a:latin typeface="Times New Roman" panose="02020603050405020304" pitchFamily="18" charset="0"/>
                  <a:cs typeface="Times New Roman" panose="02020603050405020304" pitchFamily="18" charset="0"/>
                </a:rPr>
                <a:t>GOLDEN NUT TRADE </a:t>
              </a:r>
              <a:r>
                <a:rPr lang="en-US" altLang="zh-CN" sz="1900" dirty="0">
                  <a:solidFill>
                    <a:prstClr val="black"/>
                  </a:solidFill>
                  <a:latin typeface="Times New Roman" panose="02020603050405020304" pitchFamily="18" charset="0"/>
                  <a:cs typeface="Times New Roman" panose="02020603050405020304" pitchFamily="18" charset="0"/>
                </a:rPr>
                <a:t>CO., LTD.</a:t>
              </a:r>
            </a:p>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公司地址（中文）：山东省日照</a:t>
              </a:r>
              <a:r>
                <a:rPr lang="zh-CN" altLang="en-US" sz="1900" dirty="0" smtClean="0">
                  <a:solidFill>
                    <a:prstClr val="black"/>
                  </a:solidFill>
                  <a:latin typeface="Times New Roman" panose="02020603050405020304" pitchFamily="18" charset="0"/>
                  <a:cs typeface="Times New Roman" panose="02020603050405020304" pitchFamily="18" charset="0"/>
                </a:rPr>
                <a:t>市潍坊路</a:t>
              </a:r>
              <a:r>
                <a:rPr lang="en-US" altLang="zh-CN" sz="1900" dirty="0" smtClean="0">
                  <a:solidFill>
                    <a:prstClr val="black"/>
                  </a:solidFill>
                  <a:latin typeface="Times New Roman" panose="02020603050405020304" pitchFamily="18" charset="0"/>
                  <a:cs typeface="Times New Roman" panose="02020603050405020304" pitchFamily="18" charset="0"/>
                </a:rPr>
                <a:t>201</a:t>
              </a:r>
              <a:r>
                <a:rPr lang="zh-CN" altLang="en-US" sz="1900" dirty="0" smtClean="0">
                  <a:solidFill>
                    <a:prstClr val="black"/>
                  </a:solidFill>
                  <a:latin typeface="Times New Roman" panose="02020603050405020304" pitchFamily="18" charset="0"/>
                  <a:cs typeface="Times New Roman" panose="02020603050405020304" pitchFamily="18" charset="0"/>
                </a:rPr>
                <a:t>号</a:t>
              </a:r>
              <a:endParaRPr lang="zh-CN" altLang="en-US" sz="1900" dirty="0">
                <a:solidFill>
                  <a:prstClr val="black"/>
                </a:solidFill>
                <a:latin typeface="Times New Roman" panose="02020603050405020304" pitchFamily="18" charset="0"/>
                <a:cs typeface="Times New Roman" panose="02020603050405020304" pitchFamily="18" charset="0"/>
              </a:endParaRPr>
            </a:p>
            <a:p>
              <a:pPr algn="just">
                <a:lnSpc>
                  <a:spcPts val="2400"/>
                </a:lnSpc>
              </a:pPr>
              <a:r>
                <a:rPr lang="zh-CN" altLang="en-US" sz="1900" dirty="0" smtClean="0">
                  <a:solidFill>
                    <a:prstClr val="black"/>
                  </a:solidFill>
                  <a:latin typeface="Times New Roman" panose="02020603050405020304" pitchFamily="18" charset="0"/>
                  <a:cs typeface="Times New Roman" panose="02020603050405020304" pitchFamily="18" charset="0"/>
                </a:rPr>
                <a:t>公司</a:t>
              </a:r>
              <a:r>
                <a:rPr lang="zh-CN" altLang="en-US" sz="1900" dirty="0">
                  <a:solidFill>
                    <a:prstClr val="black"/>
                  </a:solidFill>
                  <a:latin typeface="Times New Roman" panose="02020603050405020304" pitchFamily="18" charset="0"/>
                  <a:cs typeface="Times New Roman" panose="02020603050405020304" pitchFamily="18" charset="0"/>
                </a:rPr>
                <a:t>地址（英文）：</a:t>
              </a:r>
              <a:r>
                <a:rPr lang="en-US" altLang="zh-CN" sz="1900" dirty="0" smtClean="0">
                  <a:solidFill>
                    <a:prstClr val="black"/>
                  </a:solidFill>
                  <a:latin typeface="Times New Roman" panose="02020603050405020304" pitchFamily="18" charset="0"/>
                  <a:cs typeface="Times New Roman" panose="02020603050405020304" pitchFamily="18" charset="0"/>
                </a:rPr>
                <a:t>201 Weifang Road, </a:t>
              </a:r>
              <a:r>
                <a:rPr lang="en-US" altLang="zh-CN" sz="1900" dirty="0" err="1">
                  <a:solidFill>
                    <a:prstClr val="black"/>
                  </a:solidFill>
                  <a:latin typeface="Times New Roman" panose="02020603050405020304" pitchFamily="18" charset="0"/>
                  <a:cs typeface="Times New Roman" panose="02020603050405020304" pitchFamily="18" charset="0"/>
                </a:rPr>
                <a:t>Rizhao</a:t>
              </a:r>
              <a:r>
                <a:rPr lang="en-US" altLang="zh-CN" sz="1900" dirty="0">
                  <a:solidFill>
                    <a:prstClr val="black"/>
                  </a:solidFill>
                  <a:latin typeface="Times New Roman" panose="02020603050405020304" pitchFamily="18" charset="0"/>
                  <a:cs typeface="Times New Roman" panose="02020603050405020304" pitchFamily="18" charset="0"/>
                </a:rPr>
                <a:t> city, Shandong, China</a:t>
              </a:r>
            </a:p>
            <a:p>
              <a:pPr algn="just">
                <a:lnSpc>
                  <a:spcPts val="2400"/>
                </a:lnSpc>
              </a:pPr>
              <a:r>
                <a:rPr lang="zh-CN" altLang="en-US" sz="1900" dirty="0">
                  <a:solidFill>
                    <a:prstClr val="black"/>
                  </a:solidFill>
                  <a:latin typeface="Times New Roman" panose="02020603050405020304" pitchFamily="18" charset="0"/>
                  <a:cs typeface="Times New Roman" panose="02020603050405020304" pitchFamily="18" charset="0"/>
                </a:rPr>
                <a:t>公司介绍：</a:t>
              </a:r>
              <a:r>
                <a:rPr lang="zh-CN" altLang="en-US" sz="1900" dirty="0" smtClean="0">
                  <a:solidFill>
                    <a:prstClr val="black"/>
                  </a:solidFill>
                  <a:latin typeface="Times New Roman" panose="02020603050405020304" pitchFamily="18" charset="0"/>
                  <a:cs typeface="Times New Roman" panose="02020603050405020304" pitchFamily="18" charset="0"/>
                </a:rPr>
                <a:t>日照</a:t>
              </a:r>
              <a:r>
                <a:rPr lang="zh-CN" altLang="en-US" sz="1900" dirty="0">
                  <a:solidFill>
                    <a:prstClr val="black"/>
                  </a:solidFill>
                  <a:latin typeface="Times New Roman" panose="02020603050405020304" pitchFamily="18" charset="0"/>
                  <a:cs typeface="Times New Roman" panose="02020603050405020304" pitchFamily="18" charset="0"/>
                </a:rPr>
                <a:t>金</a:t>
              </a:r>
              <a:r>
                <a:rPr lang="zh-CN" altLang="en-US" sz="1900" dirty="0" smtClean="0">
                  <a:solidFill>
                    <a:prstClr val="black"/>
                  </a:solidFill>
                  <a:latin typeface="Times New Roman" panose="02020603050405020304" pitchFamily="18" charset="0"/>
                  <a:cs typeface="Times New Roman" panose="02020603050405020304" pitchFamily="18" charset="0"/>
                </a:rPr>
                <a:t>果贸易</a:t>
              </a:r>
              <a:r>
                <a:rPr lang="zh-CN" altLang="en-US" sz="1900" dirty="0">
                  <a:solidFill>
                    <a:prstClr val="black"/>
                  </a:solidFill>
                  <a:latin typeface="Times New Roman" panose="02020603050405020304" pitchFamily="18" charset="0"/>
                  <a:cs typeface="Times New Roman" panose="02020603050405020304" pitchFamily="18" charset="0"/>
                </a:rPr>
                <a:t>有限公司成立于</a:t>
              </a:r>
              <a:r>
                <a:rPr lang="en-US" altLang="zh-CN" sz="1900" dirty="0">
                  <a:solidFill>
                    <a:prstClr val="black"/>
                  </a:solidFill>
                  <a:latin typeface="Times New Roman" panose="02020603050405020304" pitchFamily="18" charset="0"/>
                  <a:cs typeface="Times New Roman" panose="02020603050405020304" pitchFamily="18" charset="0"/>
                </a:rPr>
                <a:t>2002</a:t>
              </a:r>
              <a:r>
                <a:rPr lang="zh-CN" altLang="en-US" sz="1900" dirty="0">
                  <a:solidFill>
                    <a:prstClr val="black"/>
                  </a:solidFill>
                  <a:latin typeface="Times New Roman" panose="02020603050405020304" pitchFamily="18" charset="0"/>
                  <a:cs typeface="Times New Roman" panose="02020603050405020304" pitchFamily="18" charset="0"/>
                </a:rPr>
                <a:t>年</a:t>
              </a:r>
              <a:r>
                <a:rPr lang="en-US" altLang="zh-CN" sz="1900" dirty="0">
                  <a:solidFill>
                    <a:prstClr val="black"/>
                  </a:solidFill>
                  <a:latin typeface="Times New Roman" panose="02020603050405020304" pitchFamily="18" charset="0"/>
                  <a:cs typeface="Times New Roman" panose="02020603050405020304" pitchFamily="18" charset="0"/>
                </a:rPr>
                <a:t>,</a:t>
              </a:r>
              <a:r>
                <a:rPr lang="zh-CN" altLang="en-US" sz="1900" dirty="0">
                  <a:solidFill>
                    <a:prstClr val="black"/>
                  </a:solidFill>
                  <a:latin typeface="Times New Roman" panose="02020603050405020304" pitchFamily="18" charset="0"/>
                  <a:cs typeface="Times New Roman" panose="02020603050405020304" pitchFamily="18" charset="0"/>
                </a:rPr>
                <a:t>主要经营花生、南瓜子、</a:t>
              </a:r>
              <a:r>
                <a:rPr lang="zh-CN" altLang="en-US" sz="1900" dirty="0" smtClean="0">
                  <a:solidFill>
                    <a:prstClr val="black"/>
                  </a:solidFill>
                  <a:latin typeface="Times New Roman" panose="02020603050405020304" pitchFamily="18" charset="0"/>
                  <a:cs typeface="Times New Roman" panose="02020603050405020304" pitchFamily="18" charset="0"/>
                </a:rPr>
                <a:t>葵花子、</a:t>
              </a:r>
              <a:r>
                <a:rPr lang="zh-CN" altLang="en-US" sz="1900" dirty="0">
                  <a:solidFill>
                    <a:prstClr val="black"/>
                  </a:solidFill>
                  <a:latin typeface="Times New Roman" panose="02020603050405020304" pitchFamily="18" charset="0"/>
                  <a:cs typeface="Times New Roman" panose="02020603050405020304" pitchFamily="18" charset="0"/>
                </a:rPr>
                <a:t>大蒜、生姜、核桃、芝麻等农产品的进出口业务</a:t>
              </a:r>
              <a:r>
                <a:rPr lang="zh-CN" altLang="en-US" sz="1900" dirty="0" smtClean="0">
                  <a:solidFill>
                    <a:prstClr val="black"/>
                  </a:solidFill>
                  <a:latin typeface="Times New Roman" panose="02020603050405020304" pitchFamily="18" charset="0"/>
                  <a:cs typeface="Times New Roman" panose="02020603050405020304" pitchFamily="18" charset="0"/>
                </a:rPr>
                <a:t>。</a:t>
              </a:r>
              <a:endParaRPr lang="zh-CN" altLang="en-US" sz="1900" dirty="0">
                <a:solidFill>
                  <a:prstClr val="black"/>
                </a:solidFill>
                <a:latin typeface="Times New Roman" panose="02020603050405020304" pitchFamily="18" charset="0"/>
                <a:cs typeface="Times New Roman" panose="02020603050405020304" pitchFamily="18" charset="0"/>
              </a:endParaRPr>
            </a:p>
          </p:txBody>
        </p:sp>
        <p:cxnSp>
          <p:nvCxnSpPr>
            <p:cNvPr id="190" name="直接连接符 189"/>
            <p:cNvCxnSpPr/>
            <p:nvPr/>
          </p:nvCxnSpPr>
          <p:spPr>
            <a:xfrm>
              <a:off x="6300192" y="1131590"/>
              <a:ext cx="2592288" cy="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p:cNvCxnSpPr/>
            <p:nvPr/>
          </p:nvCxnSpPr>
          <p:spPr>
            <a:xfrm>
              <a:off x="6300192" y="3931849"/>
              <a:ext cx="2592288" cy="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7598559" y="763405"/>
            <a:ext cx="4303974" cy="784830"/>
          </a:xfrm>
          <a:prstGeom prst="rect">
            <a:avLst/>
          </a:prstGeom>
          <a:noFill/>
        </p:spPr>
        <p:txBody>
          <a:bodyPr wrap="square" rtlCol="0">
            <a:spAutoFit/>
          </a:bodyPr>
          <a:lstStyle/>
          <a:p>
            <a:pPr algn="ctr"/>
            <a:r>
              <a:rPr lang="zh-CN" altLang="en-US" sz="2800" dirty="0" smtClean="0">
                <a:solidFill>
                  <a:prstClr val="black"/>
                </a:solidFill>
              </a:rPr>
              <a:t>日照</a:t>
            </a:r>
            <a:r>
              <a:rPr lang="zh-CN" altLang="en-US" sz="2800" dirty="0">
                <a:solidFill>
                  <a:prstClr val="black"/>
                </a:solidFill>
              </a:rPr>
              <a:t>金</a:t>
            </a:r>
            <a:r>
              <a:rPr lang="zh-CN" altLang="en-US" sz="2800" dirty="0" smtClean="0">
                <a:solidFill>
                  <a:prstClr val="black"/>
                </a:solidFill>
              </a:rPr>
              <a:t>果贸易有限公司</a:t>
            </a:r>
            <a:r>
              <a:rPr lang="en-US" altLang="zh-CN" sz="1700" dirty="0" smtClean="0">
                <a:solidFill>
                  <a:prstClr val="black"/>
                </a:solidFill>
                <a:latin typeface="Times New Roman" panose="02020603050405020304" pitchFamily="18" charset="0"/>
                <a:cs typeface="Times New Roman" panose="02020603050405020304" pitchFamily="18" charset="0"/>
              </a:rPr>
              <a:t>RIZHAO GOLDEN NUT TRADE CO., LTD.</a:t>
            </a:r>
            <a:endParaRPr lang="zh-CN" altLang="en-US" sz="17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185256"/>
      </p:ext>
    </p:extLst>
  </p:cSld>
  <p:clrMapOvr>
    <a:masterClrMapping/>
  </p:clrMapOvr>
  <mc:AlternateContent xmlns:mc="http://schemas.openxmlformats.org/markup-compatibility/2006" xmlns:p14="http://schemas.microsoft.com/office/powerpoint/2010/main">
    <mc:Choice Requires="p14">
      <p:transition p14:dur="10" advTm="11870"/>
    </mc:Choice>
    <mc:Fallback xmlns="">
      <p:transition advTm="1187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6" name="组合 595"/>
          <p:cNvGrpSpPr/>
          <p:nvPr/>
        </p:nvGrpSpPr>
        <p:grpSpPr>
          <a:xfrm>
            <a:off x="251886" y="1661375"/>
            <a:ext cx="7124891" cy="4376625"/>
            <a:chOff x="649444" y="1250409"/>
            <a:chExt cx="5171699" cy="3282468"/>
          </a:xfrm>
        </p:grpSpPr>
        <p:sp>
          <p:nvSpPr>
            <p:cNvPr id="601" name="Oval 486"/>
            <p:cNvSpPr>
              <a:spLocks noChangeArrowheads="1"/>
            </p:cNvSpPr>
            <p:nvPr/>
          </p:nvSpPr>
          <p:spPr bwMode="auto">
            <a:xfrm>
              <a:off x="3292552" y="1863433"/>
              <a:ext cx="86127" cy="83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nvGrpSpPr>
            <p:cNvPr id="597" name="Group 482"/>
            <p:cNvGrpSpPr>
              <a:grpSpLocks/>
            </p:cNvGrpSpPr>
            <p:nvPr/>
          </p:nvGrpSpPr>
          <p:grpSpPr bwMode="auto">
            <a:xfrm>
              <a:off x="783195" y="1250409"/>
              <a:ext cx="5037948" cy="2683123"/>
              <a:chOff x="393" y="577"/>
              <a:chExt cx="4972" cy="2648"/>
            </a:xfrm>
          </p:grpSpPr>
          <p:sp>
            <p:nvSpPr>
              <p:cNvPr id="638" name="Freeform 284"/>
              <p:cNvSpPr>
                <a:spLocks/>
              </p:cNvSpPr>
              <p:nvPr/>
            </p:nvSpPr>
            <p:spPr bwMode="auto">
              <a:xfrm>
                <a:off x="1629" y="2958"/>
                <a:ext cx="14" cy="17"/>
              </a:xfrm>
              <a:custGeom>
                <a:avLst/>
                <a:gdLst>
                  <a:gd name="T0" fmla="*/ 3 w 6"/>
                  <a:gd name="T1" fmla="*/ 0 h 7"/>
                  <a:gd name="T2" fmla="*/ 0 w 6"/>
                  <a:gd name="T3" fmla="*/ 3 h 7"/>
                  <a:gd name="T4" fmla="*/ 3 w 6"/>
                  <a:gd name="T5" fmla="*/ 7 h 7"/>
                  <a:gd name="T6" fmla="*/ 6 w 6"/>
                  <a:gd name="T7" fmla="*/ 7 h 7"/>
                  <a:gd name="T8" fmla="*/ 6 w 6"/>
                  <a:gd name="T9" fmla="*/ 2 h 7"/>
                  <a:gd name="T10" fmla="*/ 3 w 6"/>
                  <a:gd name="T11" fmla="*/ 0 h 7"/>
                </a:gdLst>
                <a:ahLst/>
                <a:cxnLst>
                  <a:cxn ang="0">
                    <a:pos x="T0" y="T1"/>
                  </a:cxn>
                  <a:cxn ang="0">
                    <a:pos x="T2" y="T3"/>
                  </a:cxn>
                  <a:cxn ang="0">
                    <a:pos x="T4" y="T5"/>
                  </a:cxn>
                  <a:cxn ang="0">
                    <a:pos x="T6" y="T7"/>
                  </a:cxn>
                  <a:cxn ang="0">
                    <a:pos x="T8" y="T9"/>
                  </a:cxn>
                  <a:cxn ang="0">
                    <a:pos x="T10" y="T11"/>
                  </a:cxn>
                </a:cxnLst>
                <a:rect l="0" t="0" r="r" b="b"/>
                <a:pathLst>
                  <a:path w="6" h="7">
                    <a:moveTo>
                      <a:pt x="3" y="0"/>
                    </a:moveTo>
                    <a:cubicBezTo>
                      <a:pt x="2" y="1"/>
                      <a:pt x="0" y="2"/>
                      <a:pt x="0" y="3"/>
                    </a:cubicBezTo>
                    <a:cubicBezTo>
                      <a:pt x="0" y="5"/>
                      <a:pt x="2" y="7"/>
                      <a:pt x="3" y="7"/>
                    </a:cubicBezTo>
                    <a:cubicBezTo>
                      <a:pt x="4" y="7"/>
                      <a:pt x="5" y="7"/>
                      <a:pt x="6" y="7"/>
                    </a:cubicBezTo>
                    <a:cubicBezTo>
                      <a:pt x="6" y="5"/>
                      <a:pt x="6" y="3"/>
                      <a:pt x="6" y="2"/>
                    </a:cubicBezTo>
                    <a:lnTo>
                      <a:pt x="3"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9" name="Freeform 285"/>
              <p:cNvSpPr>
                <a:spLocks/>
              </p:cNvSpPr>
              <p:nvPr/>
            </p:nvSpPr>
            <p:spPr bwMode="auto">
              <a:xfrm>
                <a:off x="1513" y="894"/>
                <a:ext cx="28" cy="21"/>
              </a:xfrm>
              <a:custGeom>
                <a:avLst/>
                <a:gdLst>
                  <a:gd name="T0" fmla="*/ 12 w 12"/>
                  <a:gd name="T1" fmla="*/ 3 h 9"/>
                  <a:gd name="T2" fmla="*/ 0 w 12"/>
                  <a:gd name="T3" fmla="*/ 7 h 9"/>
                  <a:gd name="T4" fmla="*/ 4 w 12"/>
                  <a:gd name="T5" fmla="*/ 9 h 9"/>
                  <a:gd name="T6" fmla="*/ 12 w 12"/>
                  <a:gd name="T7" fmla="*/ 3 h 9"/>
                </a:gdLst>
                <a:ahLst/>
                <a:cxnLst>
                  <a:cxn ang="0">
                    <a:pos x="T0" y="T1"/>
                  </a:cxn>
                  <a:cxn ang="0">
                    <a:pos x="T2" y="T3"/>
                  </a:cxn>
                  <a:cxn ang="0">
                    <a:pos x="T4" y="T5"/>
                  </a:cxn>
                  <a:cxn ang="0">
                    <a:pos x="T6" y="T7"/>
                  </a:cxn>
                </a:cxnLst>
                <a:rect l="0" t="0" r="r" b="b"/>
                <a:pathLst>
                  <a:path w="12" h="9">
                    <a:moveTo>
                      <a:pt x="12" y="3"/>
                    </a:moveTo>
                    <a:cubicBezTo>
                      <a:pt x="8" y="0"/>
                      <a:pt x="1" y="5"/>
                      <a:pt x="0" y="7"/>
                    </a:cubicBezTo>
                    <a:cubicBezTo>
                      <a:pt x="1" y="8"/>
                      <a:pt x="3" y="9"/>
                      <a:pt x="4" y="9"/>
                    </a:cubicBezTo>
                    <a:cubicBezTo>
                      <a:pt x="8" y="9"/>
                      <a:pt x="12" y="5"/>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0" name="Freeform 286"/>
              <p:cNvSpPr>
                <a:spLocks/>
              </p:cNvSpPr>
              <p:nvPr/>
            </p:nvSpPr>
            <p:spPr bwMode="auto">
              <a:xfrm>
                <a:off x="1407" y="776"/>
                <a:ext cx="37" cy="30"/>
              </a:xfrm>
              <a:custGeom>
                <a:avLst/>
                <a:gdLst>
                  <a:gd name="T0" fmla="*/ 16 w 16"/>
                  <a:gd name="T1" fmla="*/ 10 h 13"/>
                  <a:gd name="T2" fmla="*/ 0 w 16"/>
                  <a:gd name="T3" fmla="*/ 10 h 13"/>
                  <a:gd name="T4" fmla="*/ 16 w 16"/>
                  <a:gd name="T5" fmla="*/ 10 h 13"/>
                </a:gdLst>
                <a:ahLst/>
                <a:cxnLst>
                  <a:cxn ang="0">
                    <a:pos x="T0" y="T1"/>
                  </a:cxn>
                  <a:cxn ang="0">
                    <a:pos x="T2" y="T3"/>
                  </a:cxn>
                  <a:cxn ang="0">
                    <a:pos x="T4" y="T5"/>
                  </a:cxn>
                </a:cxnLst>
                <a:rect l="0" t="0" r="r" b="b"/>
                <a:pathLst>
                  <a:path w="16" h="13">
                    <a:moveTo>
                      <a:pt x="16" y="10"/>
                    </a:moveTo>
                    <a:cubicBezTo>
                      <a:pt x="15" y="0"/>
                      <a:pt x="3" y="7"/>
                      <a:pt x="0" y="10"/>
                    </a:cubicBezTo>
                    <a:cubicBezTo>
                      <a:pt x="7" y="13"/>
                      <a:pt x="13" y="10"/>
                      <a:pt x="16"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1" name="Freeform 287"/>
              <p:cNvSpPr>
                <a:spLocks/>
              </p:cNvSpPr>
              <p:nvPr/>
            </p:nvSpPr>
            <p:spPr bwMode="auto">
              <a:xfrm>
                <a:off x="1388" y="724"/>
                <a:ext cx="19" cy="9"/>
              </a:xfrm>
              <a:custGeom>
                <a:avLst/>
                <a:gdLst>
                  <a:gd name="T0" fmla="*/ 8 w 8"/>
                  <a:gd name="T1" fmla="*/ 2 h 4"/>
                  <a:gd name="T2" fmla="*/ 8 w 8"/>
                  <a:gd name="T3" fmla="*/ 0 h 4"/>
                  <a:gd name="T4" fmla="*/ 3 w 8"/>
                  <a:gd name="T5" fmla="*/ 0 h 4"/>
                  <a:gd name="T6" fmla="*/ 0 w 8"/>
                  <a:gd name="T7" fmla="*/ 2 h 4"/>
                  <a:gd name="T8" fmla="*/ 3 w 8"/>
                  <a:gd name="T9" fmla="*/ 4 h 4"/>
                  <a:gd name="T10" fmla="*/ 8 w 8"/>
                  <a:gd name="T11" fmla="*/ 2 h 4"/>
                </a:gdLst>
                <a:ahLst/>
                <a:cxnLst>
                  <a:cxn ang="0">
                    <a:pos x="T0" y="T1"/>
                  </a:cxn>
                  <a:cxn ang="0">
                    <a:pos x="T2" y="T3"/>
                  </a:cxn>
                  <a:cxn ang="0">
                    <a:pos x="T4" y="T5"/>
                  </a:cxn>
                  <a:cxn ang="0">
                    <a:pos x="T6" y="T7"/>
                  </a:cxn>
                  <a:cxn ang="0">
                    <a:pos x="T8" y="T9"/>
                  </a:cxn>
                  <a:cxn ang="0">
                    <a:pos x="T10" y="T11"/>
                  </a:cxn>
                </a:cxnLst>
                <a:rect l="0" t="0" r="r" b="b"/>
                <a:pathLst>
                  <a:path w="8" h="4">
                    <a:moveTo>
                      <a:pt x="8" y="2"/>
                    </a:moveTo>
                    <a:cubicBezTo>
                      <a:pt x="8" y="0"/>
                      <a:pt x="8" y="0"/>
                      <a:pt x="8" y="0"/>
                    </a:cubicBezTo>
                    <a:cubicBezTo>
                      <a:pt x="7" y="0"/>
                      <a:pt x="3" y="0"/>
                      <a:pt x="3" y="0"/>
                    </a:cubicBezTo>
                    <a:cubicBezTo>
                      <a:pt x="3" y="0"/>
                      <a:pt x="0" y="1"/>
                      <a:pt x="0" y="2"/>
                    </a:cubicBezTo>
                    <a:cubicBezTo>
                      <a:pt x="0" y="3"/>
                      <a:pt x="3" y="4"/>
                      <a:pt x="3" y="4"/>
                    </a:cubicBezTo>
                    <a:cubicBezTo>
                      <a:pt x="6" y="4"/>
                      <a:pt x="8" y="2"/>
                      <a:pt x="8"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2" name="Freeform 288"/>
              <p:cNvSpPr>
                <a:spLocks/>
              </p:cNvSpPr>
              <p:nvPr/>
            </p:nvSpPr>
            <p:spPr bwMode="auto">
              <a:xfrm>
                <a:off x="1806" y="1184"/>
                <a:ext cx="23" cy="22"/>
              </a:xfrm>
              <a:custGeom>
                <a:avLst/>
                <a:gdLst>
                  <a:gd name="T0" fmla="*/ 5 w 10"/>
                  <a:gd name="T1" fmla="*/ 9 h 9"/>
                  <a:gd name="T2" fmla="*/ 10 w 10"/>
                  <a:gd name="T3" fmla="*/ 0 h 9"/>
                  <a:gd name="T4" fmla="*/ 0 w 10"/>
                  <a:gd name="T5" fmla="*/ 6 h 9"/>
                  <a:gd name="T6" fmla="*/ 5 w 10"/>
                  <a:gd name="T7" fmla="*/ 9 h 9"/>
                </a:gdLst>
                <a:ahLst/>
                <a:cxnLst>
                  <a:cxn ang="0">
                    <a:pos x="T0" y="T1"/>
                  </a:cxn>
                  <a:cxn ang="0">
                    <a:pos x="T2" y="T3"/>
                  </a:cxn>
                  <a:cxn ang="0">
                    <a:pos x="T4" y="T5"/>
                  </a:cxn>
                  <a:cxn ang="0">
                    <a:pos x="T6" y="T7"/>
                  </a:cxn>
                </a:cxnLst>
                <a:rect l="0" t="0" r="r" b="b"/>
                <a:pathLst>
                  <a:path w="10" h="9">
                    <a:moveTo>
                      <a:pt x="5" y="9"/>
                    </a:moveTo>
                    <a:cubicBezTo>
                      <a:pt x="8" y="9"/>
                      <a:pt x="10" y="2"/>
                      <a:pt x="10" y="0"/>
                    </a:cubicBezTo>
                    <a:cubicBezTo>
                      <a:pt x="7" y="0"/>
                      <a:pt x="0" y="3"/>
                      <a:pt x="0" y="6"/>
                    </a:cubicBezTo>
                    <a:cubicBezTo>
                      <a:pt x="0" y="9"/>
                      <a:pt x="3" y="9"/>
                      <a:pt x="5"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3" name="Freeform 289"/>
              <p:cNvSpPr>
                <a:spLocks/>
              </p:cNvSpPr>
              <p:nvPr/>
            </p:nvSpPr>
            <p:spPr bwMode="auto">
              <a:xfrm>
                <a:off x="1676" y="1147"/>
                <a:ext cx="28" cy="14"/>
              </a:xfrm>
              <a:custGeom>
                <a:avLst/>
                <a:gdLst>
                  <a:gd name="T0" fmla="*/ 12 w 12"/>
                  <a:gd name="T1" fmla="*/ 4 h 6"/>
                  <a:gd name="T2" fmla="*/ 9 w 12"/>
                  <a:gd name="T3" fmla="*/ 2 h 6"/>
                  <a:gd name="T4" fmla="*/ 4 w 12"/>
                  <a:gd name="T5" fmla="*/ 0 h 6"/>
                  <a:gd name="T6" fmla="*/ 0 w 12"/>
                  <a:gd name="T7" fmla="*/ 0 h 6"/>
                  <a:gd name="T8" fmla="*/ 8 w 12"/>
                  <a:gd name="T9" fmla="*/ 6 h 6"/>
                  <a:gd name="T10" fmla="*/ 12 w 12"/>
                  <a:gd name="T11" fmla="*/ 4 h 6"/>
                </a:gdLst>
                <a:ahLst/>
                <a:cxnLst>
                  <a:cxn ang="0">
                    <a:pos x="T0" y="T1"/>
                  </a:cxn>
                  <a:cxn ang="0">
                    <a:pos x="T2" y="T3"/>
                  </a:cxn>
                  <a:cxn ang="0">
                    <a:pos x="T4" y="T5"/>
                  </a:cxn>
                  <a:cxn ang="0">
                    <a:pos x="T6" y="T7"/>
                  </a:cxn>
                  <a:cxn ang="0">
                    <a:pos x="T8" y="T9"/>
                  </a:cxn>
                  <a:cxn ang="0">
                    <a:pos x="T10" y="T11"/>
                  </a:cxn>
                </a:cxnLst>
                <a:rect l="0" t="0" r="r" b="b"/>
                <a:pathLst>
                  <a:path w="12" h="6">
                    <a:moveTo>
                      <a:pt x="12" y="4"/>
                    </a:moveTo>
                    <a:cubicBezTo>
                      <a:pt x="11" y="3"/>
                      <a:pt x="10" y="2"/>
                      <a:pt x="9" y="2"/>
                    </a:cubicBezTo>
                    <a:cubicBezTo>
                      <a:pt x="7" y="2"/>
                      <a:pt x="5" y="0"/>
                      <a:pt x="4" y="0"/>
                    </a:cubicBezTo>
                    <a:cubicBezTo>
                      <a:pt x="2" y="0"/>
                      <a:pt x="1" y="0"/>
                      <a:pt x="0" y="0"/>
                    </a:cubicBezTo>
                    <a:cubicBezTo>
                      <a:pt x="3" y="4"/>
                      <a:pt x="4" y="6"/>
                      <a:pt x="8" y="6"/>
                    </a:cubicBezTo>
                    <a:cubicBezTo>
                      <a:pt x="9" y="6"/>
                      <a:pt x="11" y="5"/>
                      <a:pt x="12"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4" name="Freeform 290"/>
              <p:cNvSpPr>
                <a:spLocks/>
              </p:cNvSpPr>
              <p:nvPr/>
            </p:nvSpPr>
            <p:spPr bwMode="auto">
              <a:xfrm>
                <a:off x="1558" y="910"/>
                <a:ext cx="12" cy="12"/>
              </a:xfrm>
              <a:custGeom>
                <a:avLst/>
                <a:gdLst>
                  <a:gd name="T0" fmla="*/ 5 w 5"/>
                  <a:gd name="T1" fmla="*/ 1 h 5"/>
                  <a:gd name="T2" fmla="*/ 3 w 5"/>
                  <a:gd name="T3" fmla="*/ 1 h 5"/>
                  <a:gd name="T4" fmla="*/ 0 w 5"/>
                  <a:gd name="T5" fmla="*/ 3 h 5"/>
                  <a:gd name="T6" fmla="*/ 0 w 5"/>
                  <a:gd name="T7" fmla="*/ 5 h 5"/>
                  <a:gd name="T8" fmla="*/ 3 w 5"/>
                  <a:gd name="T9" fmla="*/ 5 h 5"/>
                  <a:gd name="T10" fmla="*/ 5 w 5"/>
                  <a:gd name="T11" fmla="*/ 1 h 5"/>
                </a:gdLst>
                <a:ahLst/>
                <a:cxnLst>
                  <a:cxn ang="0">
                    <a:pos x="T0" y="T1"/>
                  </a:cxn>
                  <a:cxn ang="0">
                    <a:pos x="T2" y="T3"/>
                  </a:cxn>
                  <a:cxn ang="0">
                    <a:pos x="T4" y="T5"/>
                  </a:cxn>
                  <a:cxn ang="0">
                    <a:pos x="T6" y="T7"/>
                  </a:cxn>
                  <a:cxn ang="0">
                    <a:pos x="T8" y="T9"/>
                  </a:cxn>
                  <a:cxn ang="0">
                    <a:pos x="T10" y="T11"/>
                  </a:cxn>
                </a:cxnLst>
                <a:rect l="0" t="0" r="r" b="b"/>
                <a:pathLst>
                  <a:path w="5" h="5">
                    <a:moveTo>
                      <a:pt x="5" y="1"/>
                    </a:moveTo>
                    <a:cubicBezTo>
                      <a:pt x="5" y="0"/>
                      <a:pt x="4" y="1"/>
                      <a:pt x="3" y="1"/>
                    </a:cubicBezTo>
                    <a:cubicBezTo>
                      <a:pt x="0" y="3"/>
                      <a:pt x="0" y="3"/>
                      <a:pt x="0" y="3"/>
                    </a:cubicBezTo>
                    <a:cubicBezTo>
                      <a:pt x="0" y="5"/>
                      <a:pt x="0" y="5"/>
                      <a:pt x="0" y="5"/>
                    </a:cubicBezTo>
                    <a:cubicBezTo>
                      <a:pt x="3" y="5"/>
                      <a:pt x="3" y="5"/>
                      <a:pt x="3" y="5"/>
                    </a:cubicBezTo>
                    <a:cubicBezTo>
                      <a:pt x="5" y="5"/>
                      <a:pt x="5" y="3"/>
                      <a:pt x="5"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5" name="Freeform 291"/>
              <p:cNvSpPr>
                <a:spLocks/>
              </p:cNvSpPr>
              <p:nvPr/>
            </p:nvSpPr>
            <p:spPr bwMode="auto">
              <a:xfrm>
                <a:off x="1454" y="679"/>
                <a:ext cx="33" cy="19"/>
              </a:xfrm>
              <a:custGeom>
                <a:avLst/>
                <a:gdLst>
                  <a:gd name="T0" fmla="*/ 5 w 14"/>
                  <a:gd name="T1" fmla="*/ 8 h 8"/>
                  <a:gd name="T2" fmla="*/ 14 w 14"/>
                  <a:gd name="T3" fmla="*/ 2 h 8"/>
                  <a:gd name="T4" fmla="*/ 4 w 14"/>
                  <a:gd name="T5" fmla="*/ 1 h 8"/>
                  <a:gd name="T6" fmla="*/ 0 w 14"/>
                  <a:gd name="T7" fmla="*/ 5 h 8"/>
                  <a:gd name="T8" fmla="*/ 5 w 14"/>
                  <a:gd name="T9" fmla="*/ 8 h 8"/>
                </a:gdLst>
                <a:ahLst/>
                <a:cxnLst>
                  <a:cxn ang="0">
                    <a:pos x="T0" y="T1"/>
                  </a:cxn>
                  <a:cxn ang="0">
                    <a:pos x="T2" y="T3"/>
                  </a:cxn>
                  <a:cxn ang="0">
                    <a:pos x="T4" y="T5"/>
                  </a:cxn>
                  <a:cxn ang="0">
                    <a:pos x="T6" y="T7"/>
                  </a:cxn>
                  <a:cxn ang="0">
                    <a:pos x="T8" y="T9"/>
                  </a:cxn>
                </a:cxnLst>
                <a:rect l="0" t="0" r="r" b="b"/>
                <a:pathLst>
                  <a:path w="14" h="8">
                    <a:moveTo>
                      <a:pt x="5" y="8"/>
                    </a:moveTo>
                    <a:cubicBezTo>
                      <a:pt x="11" y="8"/>
                      <a:pt x="13" y="5"/>
                      <a:pt x="14" y="2"/>
                    </a:cubicBezTo>
                    <a:cubicBezTo>
                      <a:pt x="8" y="0"/>
                      <a:pt x="7" y="1"/>
                      <a:pt x="4" y="1"/>
                    </a:cubicBezTo>
                    <a:cubicBezTo>
                      <a:pt x="3" y="1"/>
                      <a:pt x="0" y="2"/>
                      <a:pt x="0" y="5"/>
                    </a:cubicBezTo>
                    <a:cubicBezTo>
                      <a:pt x="2" y="7"/>
                      <a:pt x="4" y="8"/>
                      <a:pt x="5"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6" name="Freeform 292"/>
              <p:cNvSpPr>
                <a:spLocks/>
              </p:cNvSpPr>
              <p:nvPr/>
            </p:nvSpPr>
            <p:spPr bwMode="auto">
              <a:xfrm>
                <a:off x="1482" y="672"/>
                <a:ext cx="45" cy="31"/>
              </a:xfrm>
              <a:custGeom>
                <a:avLst/>
                <a:gdLst>
                  <a:gd name="T0" fmla="*/ 0 w 19"/>
                  <a:gd name="T1" fmla="*/ 12 h 13"/>
                  <a:gd name="T2" fmla="*/ 4 w 19"/>
                  <a:gd name="T3" fmla="*/ 13 h 13"/>
                  <a:gd name="T4" fmla="*/ 19 w 19"/>
                  <a:gd name="T5" fmla="*/ 2 h 13"/>
                  <a:gd name="T6" fmla="*/ 4 w 19"/>
                  <a:gd name="T7" fmla="*/ 3 h 13"/>
                  <a:gd name="T8" fmla="*/ 6 w 19"/>
                  <a:gd name="T9" fmla="*/ 7 h 13"/>
                  <a:gd name="T10" fmla="*/ 0 w 19"/>
                  <a:gd name="T11" fmla="*/ 12 h 13"/>
                </a:gdLst>
                <a:ahLst/>
                <a:cxnLst>
                  <a:cxn ang="0">
                    <a:pos x="T0" y="T1"/>
                  </a:cxn>
                  <a:cxn ang="0">
                    <a:pos x="T2" y="T3"/>
                  </a:cxn>
                  <a:cxn ang="0">
                    <a:pos x="T4" y="T5"/>
                  </a:cxn>
                  <a:cxn ang="0">
                    <a:pos x="T6" y="T7"/>
                  </a:cxn>
                  <a:cxn ang="0">
                    <a:pos x="T8" y="T9"/>
                  </a:cxn>
                  <a:cxn ang="0">
                    <a:pos x="T10" y="T11"/>
                  </a:cxn>
                </a:cxnLst>
                <a:rect l="0" t="0" r="r" b="b"/>
                <a:pathLst>
                  <a:path w="19" h="13">
                    <a:moveTo>
                      <a:pt x="0" y="12"/>
                    </a:moveTo>
                    <a:cubicBezTo>
                      <a:pt x="1" y="13"/>
                      <a:pt x="3" y="13"/>
                      <a:pt x="4" y="13"/>
                    </a:cubicBezTo>
                    <a:cubicBezTo>
                      <a:pt x="8" y="13"/>
                      <a:pt x="17" y="8"/>
                      <a:pt x="19" y="2"/>
                    </a:cubicBezTo>
                    <a:cubicBezTo>
                      <a:pt x="13" y="2"/>
                      <a:pt x="5" y="0"/>
                      <a:pt x="4" y="3"/>
                    </a:cubicBezTo>
                    <a:cubicBezTo>
                      <a:pt x="4" y="5"/>
                      <a:pt x="5" y="7"/>
                      <a:pt x="6" y="7"/>
                    </a:cubicBezTo>
                    <a:cubicBezTo>
                      <a:pt x="4" y="8"/>
                      <a:pt x="3" y="11"/>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7" name="Freeform 293"/>
              <p:cNvSpPr>
                <a:spLocks/>
              </p:cNvSpPr>
              <p:nvPr/>
            </p:nvSpPr>
            <p:spPr bwMode="auto">
              <a:xfrm>
                <a:off x="1527" y="691"/>
                <a:ext cx="24" cy="16"/>
              </a:xfrm>
              <a:custGeom>
                <a:avLst/>
                <a:gdLst>
                  <a:gd name="T0" fmla="*/ 6 w 10"/>
                  <a:gd name="T1" fmla="*/ 6 h 7"/>
                  <a:gd name="T2" fmla="*/ 10 w 10"/>
                  <a:gd name="T3" fmla="*/ 3 h 7"/>
                  <a:gd name="T4" fmla="*/ 9 w 10"/>
                  <a:gd name="T5" fmla="*/ 0 h 7"/>
                  <a:gd name="T6" fmla="*/ 0 w 10"/>
                  <a:gd name="T7" fmla="*/ 5 h 7"/>
                  <a:gd name="T8" fmla="*/ 6 w 10"/>
                  <a:gd name="T9" fmla="*/ 6 h 7"/>
                </a:gdLst>
                <a:ahLst/>
                <a:cxnLst>
                  <a:cxn ang="0">
                    <a:pos x="T0" y="T1"/>
                  </a:cxn>
                  <a:cxn ang="0">
                    <a:pos x="T2" y="T3"/>
                  </a:cxn>
                  <a:cxn ang="0">
                    <a:pos x="T4" y="T5"/>
                  </a:cxn>
                  <a:cxn ang="0">
                    <a:pos x="T6" y="T7"/>
                  </a:cxn>
                  <a:cxn ang="0">
                    <a:pos x="T8" y="T9"/>
                  </a:cxn>
                </a:cxnLst>
                <a:rect l="0" t="0" r="r" b="b"/>
                <a:pathLst>
                  <a:path w="10" h="7">
                    <a:moveTo>
                      <a:pt x="6" y="6"/>
                    </a:moveTo>
                    <a:cubicBezTo>
                      <a:pt x="10" y="6"/>
                      <a:pt x="10" y="6"/>
                      <a:pt x="10" y="3"/>
                    </a:cubicBezTo>
                    <a:cubicBezTo>
                      <a:pt x="10" y="2"/>
                      <a:pt x="10" y="0"/>
                      <a:pt x="9" y="0"/>
                    </a:cubicBezTo>
                    <a:cubicBezTo>
                      <a:pt x="0" y="5"/>
                      <a:pt x="0" y="5"/>
                      <a:pt x="0" y="5"/>
                    </a:cubicBezTo>
                    <a:cubicBezTo>
                      <a:pt x="2" y="7"/>
                      <a:pt x="4" y="6"/>
                      <a:pt x="6"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8" name="Freeform 294"/>
              <p:cNvSpPr>
                <a:spLocks/>
              </p:cNvSpPr>
              <p:nvPr/>
            </p:nvSpPr>
            <p:spPr bwMode="auto">
              <a:xfrm>
                <a:off x="1494" y="636"/>
                <a:ext cx="50" cy="26"/>
              </a:xfrm>
              <a:custGeom>
                <a:avLst/>
                <a:gdLst>
                  <a:gd name="T0" fmla="*/ 5 w 21"/>
                  <a:gd name="T1" fmla="*/ 6 h 11"/>
                  <a:gd name="T2" fmla="*/ 4 w 21"/>
                  <a:gd name="T3" fmla="*/ 11 h 11"/>
                  <a:gd name="T4" fmla="*/ 8 w 21"/>
                  <a:gd name="T5" fmla="*/ 11 h 11"/>
                  <a:gd name="T6" fmla="*/ 10 w 21"/>
                  <a:gd name="T7" fmla="*/ 9 h 11"/>
                  <a:gd name="T8" fmla="*/ 15 w 21"/>
                  <a:gd name="T9" fmla="*/ 9 h 11"/>
                  <a:gd name="T10" fmla="*/ 14 w 21"/>
                  <a:gd name="T11" fmla="*/ 8 h 11"/>
                  <a:gd name="T12" fmla="*/ 21 w 21"/>
                  <a:gd name="T13" fmla="*/ 6 h 11"/>
                  <a:gd name="T14" fmla="*/ 21 w 21"/>
                  <a:gd name="T15" fmla="*/ 3 h 11"/>
                  <a:gd name="T16" fmla="*/ 10 w 21"/>
                  <a:gd name="T17" fmla="*/ 0 h 11"/>
                  <a:gd name="T18" fmla="*/ 0 w 21"/>
                  <a:gd name="T19" fmla="*/ 4 h 11"/>
                  <a:gd name="T20" fmla="*/ 5 w 21"/>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1">
                    <a:moveTo>
                      <a:pt x="5" y="6"/>
                    </a:moveTo>
                    <a:cubicBezTo>
                      <a:pt x="5" y="8"/>
                      <a:pt x="4" y="9"/>
                      <a:pt x="4" y="11"/>
                    </a:cubicBezTo>
                    <a:cubicBezTo>
                      <a:pt x="8" y="11"/>
                      <a:pt x="8" y="11"/>
                      <a:pt x="8" y="11"/>
                    </a:cubicBezTo>
                    <a:cubicBezTo>
                      <a:pt x="10" y="9"/>
                      <a:pt x="10" y="9"/>
                      <a:pt x="10" y="9"/>
                    </a:cubicBezTo>
                    <a:cubicBezTo>
                      <a:pt x="12" y="9"/>
                      <a:pt x="13" y="9"/>
                      <a:pt x="15" y="9"/>
                    </a:cubicBezTo>
                    <a:cubicBezTo>
                      <a:pt x="14" y="8"/>
                      <a:pt x="14" y="8"/>
                      <a:pt x="14" y="8"/>
                    </a:cubicBezTo>
                    <a:cubicBezTo>
                      <a:pt x="17" y="9"/>
                      <a:pt x="19" y="10"/>
                      <a:pt x="21" y="6"/>
                    </a:cubicBezTo>
                    <a:cubicBezTo>
                      <a:pt x="21" y="3"/>
                      <a:pt x="21" y="3"/>
                      <a:pt x="21" y="3"/>
                    </a:cubicBezTo>
                    <a:cubicBezTo>
                      <a:pt x="17" y="3"/>
                      <a:pt x="15" y="0"/>
                      <a:pt x="10" y="0"/>
                    </a:cubicBezTo>
                    <a:cubicBezTo>
                      <a:pt x="7" y="0"/>
                      <a:pt x="0" y="0"/>
                      <a:pt x="0" y="4"/>
                    </a:cubicBezTo>
                    <a:cubicBezTo>
                      <a:pt x="0" y="6"/>
                      <a:pt x="2" y="6"/>
                      <a:pt x="5"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49" name="Freeform 295"/>
              <p:cNvSpPr>
                <a:spLocks/>
              </p:cNvSpPr>
              <p:nvPr/>
            </p:nvSpPr>
            <p:spPr bwMode="auto">
              <a:xfrm>
                <a:off x="1558" y="644"/>
                <a:ext cx="33" cy="16"/>
              </a:xfrm>
              <a:custGeom>
                <a:avLst/>
                <a:gdLst>
                  <a:gd name="T0" fmla="*/ 3 w 14"/>
                  <a:gd name="T1" fmla="*/ 7 h 7"/>
                  <a:gd name="T2" fmla="*/ 14 w 14"/>
                  <a:gd name="T3" fmla="*/ 2 h 7"/>
                  <a:gd name="T4" fmla="*/ 0 w 14"/>
                  <a:gd name="T5" fmla="*/ 2 h 7"/>
                  <a:gd name="T6" fmla="*/ 0 w 14"/>
                  <a:gd name="T7" fmla="*/ 5 h 7"/>
                  <a:gd name="T8" fmla="*/ 3 w 14"/>
                  <a:gd name="T9" fmla="*/ 7 h 7"/>
                </a:gdLst>
                <a:ahLst/>
                <a:cxnLst>
                  <a:cxn ang="0">
                    <a:pos x="T0" y="T1"/>
                  </a:cxn>
                  <a:cxn ang="0">
                    <a:pos x="T2" y="T3"/>
                  </a:cxn>
                  <a:cxn ang="0">
                    <a:pos x="T4" y="T5"/>
                  </a:cxn>
                  <a:cxn ang="0">
                    <a:pos x="T6" y="T7"/>
                  </a:cxn>
                  <a:cxn ang="0">
                    <a:pos x="T8" y="T9"/>
                  </a:cxn>
                </a:cxnLst>
                <a:rect l="0" t="0" r="r" b="b"/>
                <a:pathLst>
                  <a:path w="14" h="7">
                    <a:moveTo>
                      <a:pt x="3" y="7"/>
                    </a:moveTo>
                    <a:cubicBezTo>
                      <a:pt x="10" y="7"/>
                      <a:pt x="13" y="6"/>
                      <a:pt x="14" y="2"/>
                    </a:cubicBezTo>
                    <a:cubicBezTo>
                      <a:pt x="9" y="0"/>
                      <a:pt x="2" y="0"/>
                      <a:pt x="0" y="2"/>
                    </a:cubicBezTo>
                    <a:cubicBezTo>
                      <a:pt x="0" y="5"/>
                      <a:pt x="0" y="5"/>
                      <a:pt x="0" y="5"/>
                    </a:cubicBezTo>
                    <a:cubicBezTo>
                      <a:pt x="1" y="7"/>
                      <a:pt x="2" y="7"/>
                      <a:pt x="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0" name="Freeform 296"/>
              <p:cNvSpPr>
                <a:spLocks/>
              </p:cNvSpPr>
              <p:nvPr/>
            </p:nvSpPr>
            <p:spPr bwMode="auto">
              <a:xfrm>
                <a:off x="1551" y="667"/>
                <a:ext cx="23" cy="19"/>
              </a:xfrm>
              <a:custGeom>
                <a:avLst/>
                <a:gdLst>
                  <a:gd name="T0" fmla="*/ 6 w 10"/>
                  <a:gd name="T1" fmla="*/ 8 h 8"/>
                  <a:gd name="T2" fmla="*/ 10 w 10"/>
                  <a:gd name="T3" fmla="*/ 3 h 8"/>
                  <a:gd name="T4" fmla="*/ 4 w 10"/>
                  <a:gd name="T5" fmla="*/ 0 h 8"/>
                  <a:gd name="T6" fmla="*/ 0 w 10"/>
                  <a:gd name="T7" fmla="*/ 4 h 8"/>
                  <a:gd name="T8" fmla="*/ 6 w 10"/>
                  <a:gd name="T9" fmla="*/ 8 h 8"/>
                </a:gdLst>
                <a:ahLst/>
                <a:cxnLst>
                  <a:cxn ang="0">
                    <a:pos x="T0" y="T1"/>
                  </a:cxn>
                  <a:cxn ang="0">
                    <a:pos x="T2" y="T3"/>
                  </a:cxn>
                  <a:cxn ang="0">
                    <a:pos x="T4" y="T5"/>
                  </a:cxn>
                  <a:cxn ang="0">
                    <a:pos x="T6" y="T7"/>
                  </a:cxn>
                  <a:cxn ang="0">
                    <a:pos x="T8" y="T9"/>
                  </a:cxn>
                </a:cxnLst>
                <a:rect l="0" t="0" r="r" b="b"/>
                <a:pathLst>
                  <a:path w="10" h="8">
                    <a:moveTo>
                      <a:pt x="6" y="8"/>
                    </a:moveTo>
                    <a:cubicBezTo>
                      <a:pt x="8" y="8"/>
                      <a:pt x="10" y="5"/>
                      <a:pt x="10" y="3"/>
                    </a:cubicBezTo>
                    <a:cubicBezTo>
                      <a:pt x="4" y="0"/>
                      <a:pt x="4" y="0"/>
                      <a:pt x="4" y="0"/>
                    </a:cubicBezTo>
                    <a:cubicBezTo>
                      <a:pt x="2" y="0"/>
                      <a:pt x="0" y="2"/>
                      <a:pt x="0" y="4"/>
                    </a:cubicBezTo>
                    <a:cubicBezTo>
                      <a:pt x="0" y="7"/>
                      <a:pt x="4" y="8"/>
                      <a:pt x="6"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1" name="Freeform 297"/>
              <p:cNvSpPr>
                <a:spLocks/>
              </p:cNvSpPr>
              <p:nvPr/>
            </p:nvSpPr>
            <p:spPr bwMode="auto">
              <a:xfrm>
                <a:off x="1385" y="660"/>
                <a:ext cx="29" cy="7"/>
              </a:xfrm>
              <a:custGeom>
                <a:avLst/>
                <a:gdLst>
                  <a:gd name="T0" fmla="*/ 3 w 12"/>
                  <a:gd name="T1" fmla="*/ 3 h 3"/>
                  <a:gd name="T2" fmla="*/ 12 w 12"/>
                  <a:gd name="T3" fmla="*/ 1 h 3"/>
                  <a:gd name="T4" fmla="*/ 0 w 12"/>
                  <a:gd name="T5" fmla="*/ 1 h 3"/>
                  <a:gd name="T6" fmla="*/ 3 w 12"/>
                  <a:gd name="T7" fmla="*/ 3 h 3"/>
                </a:gdLst>
                <a:ahLst/>
                <a:cxnLst>
                  <a:cxn ang="0">
                    <a:pos x="T0" y="T1"/>
                  </a:cxn>
                  <a:cxn ang="0">
                    <a:pos x="T2" y="T3"/>
                  </a:cxn>
                  <a:cxn ang="0">
                    <a:pos x="T4" y="T5"/>
                  </a:cxn>
                  <a:cxn ang="0">
                    <a:pos x="T6" y="T7"/>
                  </a:cxn>
                </a:cxnLst>
                <a:rect l="0" t="0" r="r" b="b"/>
                <a:pathLst>
                  <a:path w="12" h="3">
                    <a:moveTo>
                      <a:pt x="3" y="3"/>
                    </a:moveTo>
                    <a:cubicBezTo>
                      <a:pt x="12" y="1"/>
                      <a:pt x="12" y="1"/>
                      <a:pt x="12" y="1"/>
                    </a:cubicBezTo>
                    <a:cubicBezTo>
                      <a:pt x="7" y="0"/>
                      <a:pt x="4" y="0"/>
                      <a:pt x="0" y="1"/>
                    </a:cubicBezTo>
                    <a:cubicBezTo>
                      <a:pt x="0" y="2"/>
                      <a:pt x="1" y="3"/>
                      <a:pt x="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2" name="Freeform 298"/>
              <p:cNvSpPr>
                <a:spLocks/>
              </p:cNvSpPr>
              <p:nvPr/>
            </p:nvSpPr>
            <p:spPr bwMode="auto">
              <a:xfrm>
                <a:off x="1397" y="632"/>
                <a:ext cx="47" cy="26"/>
              </a:xfrm>
              <a:custGeom>
                <a:avLst/>
                <a:gdLst>
                  <a:gd name="T0" fmla="*/ 12 w 20"/>
                  <a:gd name="T1" fmla="*/ 11 h 11"/>
                  <a:gd name="T2" fmla="*/ 20 w 20"/>
                  <a:gd name="T3" fmla="*/ 8 h 11"/>
                  <a:gd name="T4" fmla="*/ 0 w 20"/>
                  <a:gd name="T5" fmla="*/ 8 h 11"/>
                  <a:gd name="T6" fmla="*/ 12 w 20"/>
                  <a:gd name="T7" fmla="*/ 11 h 11"/>
                </a:gdLst>
                <a:ahLst/>
                <a:cxnLst>
                  <a:cxn ang="0">
                    <a:pos x="T0" y="T1"/>
                  </a:cxn>
                  <a:cxn ang="0">
                    <a:pos x="T2" y="T3"/>
                  </a:cxn>
                  <a:cxn ang="0">
                    <a:pos x="T4" y="T5"/>
                  </a:cxn>
                  <a:cxn ang="0">
                    <a:pos x="T6" y="T7"/>
                  </a:cxn>
                </a:cxnLst>
                <a:rect l="0" t="0" r="r" b="b"/>
                <a:pathLst>
                  <a:path w="20" h="11">
                    <a:moveTo>
                      <a:pt x="12" y="11"/>
                    </a:moveTo>
                    <a:cubicBezTo>
                      <a:pt x="20" y="8"/>
                      <a:pt x="20" y="8"/>
                      <a:pt x="20" y="8"/>
                    </a:cubicBezTo>
                    <a:cubicBezTo>
                      <a:pt x="20" y="8"/>
                      <a:pt x="0" y="0"/>
                      <a:pt x="0" y="8"/>
                    </a:cubicBezTo>
                    <a:cubicBezTo>
                      <a:pt x="0" y="10"/>
                      <a:pt x="12" y="11"/>
                      <a:pt x="12"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3" name="Freeform 299"/>
              <p:cNvSpPr>
                <a:spLocks/>
              </p:cNvSpPr>
              <p:nvPr/>
            </p:nvSpPr>
            <p:spPr bwMode="auto">
              <a:xfrm>
                <a:off x="766" y="991"/>
                <a:ext cx="17" cy="14"/>
              </a:xfrm>
              <a:custGeom>
                <a:avLst/>
                <a:gdLst>
                  <a:gd name="T0" fmla="*/ 0 w 7"/>
                  <a:gd name="T1" fmla="*/ 6 h 6"/>
                  <a:gd name="T2" fmla="*/ 2 w 7"/>
                  <a:gd name="T3" fmla="*/ 6 h 6"/>
                  <a:gd name="T4" fmla="*/ 7 w 7"/>
                  <a:gd name="T5" fmla="*/ 2 h 6"/>
                  <a:gd name="T6" fmla="*/ 5 w 7"/>
                  <a:gd name="T7" fmla="*/ 0 h 6"/>
                  <a:gd name="T8" fmla="*/ 0 w 7"/>
                  <a:gd name="T9" fmla="*/ 6 h 6"/>
                </a:gdLst>
                <a:ahLst/>
                <a:cxnLst>
                  <a:cxn ang="0">
                    <a:pos x="T0" y="T1"/>
                  </a:cxn>
                  <a:cxn ang="0">
                    <a:pos x="T2" y="T3"/>
                  </a:cxn>
                  <a:cxn ang="0">
                    <a:pos x="T4" y="T5"/>
                  </a:cxn>
                  <a:cxn ang="0">
                    <a:pos x="T6" y="T7"/>
                  </a:cxn>
                  <a:cxn ang="0">
                    <a:pos x="T8" y="T9"/>
                  </a:cxn>
                </a:cxnLst>
                <a:rect l="0" t="0" r="r" b="b"/>
                <a:pathLst>
                  <a:path w="7" h="6">
                    <a:moveTo>
                      <a:pt x="0" y="6"/>
                    </a:moveTo>
                    <a:cubicBezTo>
                      <a:pt x="2" y="6"/>
                      <a:pt x="2" y="6"/>
                      <a:pt x="2" y="6"/>
                    </a:cubicBezTo>
                    <a:cubicBezTo>
                      <a:pt x="5" y="4"/>
                      <a:pt x="5" y="3"/>
                      <a:pt x="7" y="2"/>
                    </a:cubicBezTo>
                    <a:cubicBezTo>
                      <a:pt x="5" y="0"/>
                      <a:pt x="5" y="0"/>
                      <a:pt x="5" y="0"/>
                    </a:cubicBezTo>
                    <a:cubicBezTo>
                      <a:pt x="3" y="1"/>
                      <a:pt x="1" y="4"/>
                      <a:pt x="0"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4" name="Freeform 300"/>
              <p:cNvSpPr>
                <a:spLocks/>
              </p:cNvSpPr>
              <p:nvPr/>
            </p:nvSpPr>
            <p:spPr bwMode="auto">
              <a:xfrm>
                <a:off x="776" y="1021"/>
                <a:ext cx="12" cy="24"/>
              </a:xfrm>
              <a:custGeom>
                <a:avLst/>
                <a:gdLst>
                  <a:gd name="T0" fmla="*/ 0 w 5"/>
                  <a:gd name="T1" fmla="*/ 4 h 10"/>
                  <a:gd name="T2" fmla="*/ 2 w 5"/>
                  <a:gd name="T3" fmla="*/ 10 h 10"/>
                  <a:gd name="T4" fmla="*/ 5 w 5"/>
                  <a:gd name="T5" fmla="*/ 10 h 10"/>
                  <a:gd name="T6" fmla="*/ 5 w 5"/>
                  <a:gd name="T7" fmla="*/ 0 h 10"/>
                  <a:gd name="T8" fmla="*/ 0 w 5"/>
                  <a:gd name="T9" fmla="*/ 4 h 10"/>
                </a:gdLst>
                <a:ahLst/>
                <a:cxnLst>
                  <a:cxn ang="0">
                    <a:pos x="T0" y="T1"/>
                  </a:cxn>
                  <a:cxn ang="0">
                    <a:pos x="T2" y="T3"/>
                  </a:cxn>
                  <a:cxn ang="0">
                    <a:pos x="T4" y="T5"/>
                  </a:cxn>
                  <a:cxn ang="0">
                    <a:pos x="T6" y="T7"/>
                  </a:cxn>
                  <a:cxn ang="0">
                    <a:pos x="T8" y="T9"/>
                  </a:cxn>
                </a:cxnLst>
                <a:rect l="0" t="0" r="r" b="b"/>
                <a:pathLst>
                  <a:path w="5" h="10">
                    <a:moveTo>
                      <a:pt x="0" y="4"/>
                    </a:moveTo>
                    <a:cubicBezTo>
                      <a:pt x="0" y="7"/>
                      <a:pt x="1" y="8"/>
                      <a:pt x="2" y="10"/>
                    </a:cubicBezTo>
                    <a:cubicBezTo>
                      <a:pt x="5" y="10"/>
                      <a:pt x="5" y="10"/>
                      <a:pt x="5" y="10"/>
                    </a:cubicBezTo>
                    <a:cubicBezTo>
                      <a:pt x="5" y="0"/>
                      <a:pt x="5" y="0"/>
                      <a:pt x="5" y="0"/>
                    </a:cubicBezTo>
                    <a:cubicBezTo>
                      <a:pt x="2" y="1"/>
                      <a:pt x="0" y="3"/>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5" name="Freeform 301"/>
              <p:cNvSpPr>
                <a:spLocks/>
              </p:cNvSpPr>
              <p:nvPr/>
            </p:nvSpPr>
            <p:spPr bwMode="auto">
              <a:xfrm>
                <a:off x="514" y="988"/>
                <a:ext cx="45" cy="31"/>
              </a:xfrm>
              <a:custGeom>
                <a:avLst/>
                <a:gdLst>
                  <a:gd name="T0" fmla="*/ 10 w 19"/>
                  <a:gd name="T1" fmla="*/ 0 h 13"/>
                  <a:gd name="T2" fmla="*/ 7 w 19"/>
                  <a:gd name="T3" fmla="*/ 5 h 13"/>
                  <a:gd name="T4" fmla="*/ 4 w 19"/>
                  <a:gd name="T5" fmla="*/ 5 h 13"/>
                  <a:gd name="T6" fmla="*/ 0 w 19"/>
                  <a:gd name="T7" fmla="*/ 7 h 13"/>
                  <a:gd name="T8" fmla="*/ 4 w 19"/>
                  <a:gd name="T9" fmla="*/ 13 h 13"/>
                  <a:gd name="T10" fmla="*/ 19 w 19"/>
                  <a:gd name="T11" fmla="*/ 2 h 13"/>
                  <a:gd name="T12" fmla="*/ 19 w 19"/>
                  <a:gd name="T13" fmla="*/ 0 h 13"/>
                  <a:gd name="T14" fmla="*/ 10 w 19"/>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3">
                    <a:moveTo>
                      <a:pt x="10" y="0"/>
                    </a:moveTo>
                    <a:cubicBezTo>
                      <a:pt x="10" y="2"/>
                      <a:pt x="9" y="5"/>
                      <a:pt x="7" y="5"/>
                    </a:cubicBezTo>
                    <a:cubicBezTo>
                      <a:pt x="6" y="5"/>
                      <a:pt x="5" y="5"/>
                      <a:pt x="4" y="5"/>
                    </a:cubicBezTo>
                    <a:cubicBezTo>
                      <a:pt x="2" y="5"/>
                      <a:pt x="0" y="5"/>
                      <a:pt x="0" y="7"/>
                    </a:cubicBezTo>
                    <a:cubicBezTo>
                      <a:pt x="0" y="10"/>
                      <a:pt x="2" y="13"/>
                      <a:pt x="4" y="13"/>
                    </a:cubicBezTo>
                    <a:cubicBezTo>
                      <a:pt x="6" y="8"/>
                      <a:pt x="15" y="3"/>
                      <a:pt x="19" y="2"/>
                    </a:cubicBezTo>
                    <a:cubicBezTo>
                      <a:pt x="19" y="1"/>
                      <a:pt x="19" y="1"/>
                      <a:pt x="19" y="0"/>
                    </a:cubicBezTo>
                    <a:cubicBezTo>
                      <a:pt x="15" y="1"/>
                      <a:pt x="11" y="3"/>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6" name="Freeform 302"/>
              <p:cNvSpPr>
                <a:spLocks/>
              </p:cNvSpPr>
              <p:nvPr/>
            </p:nvSpPr>
            <p:spPr bwMode="auto">
              <a:xfrm>
                <a:off x="1629" y="3204"/>
                <a:ext cx="14" cy="9"/>
              </a:xfrm>
              <a:custGeom>
                <a:avLst/>
                <a:gdLst>
                  <a:gd name="T0" fmla="*/ 0 w 6"/>
                  <a:gd name="T1" fmla="*/ 1 h 4"/>
                  <a:gd name="T2" fmla="*/ 6 w 6"/>
                  <a:gd name="T3" fmla="*/ 1 h 4"/>
                  <a:gd name="T4" fmla="*/ 0 w 6"/>
                  <a:gd name="T5" fmla="*/ 1 h 4"/>
                </a:gdLst>
                <a:ahLst/>
                <a:cxnLst>
                  <a:cxn ang="0">
                    <a:pos x="T0" y="T1"/>
                  </a:cxn>
                  <a:cxn ang="0">
                    <a:pos x="T2" y="T3"/>
                  </a:cxn>
                  <a:cxn ang="0">
                    <a:pos x="T4" y="T5"/>
                  </a:cxn>
                </a:cxnLst>
                <a:rect l="0" t="0" r="r" b="b"/>
                <a:pathLst>
                  <a:path w="6" h="4">
                    <a:moveTo>
                      <a:pt x="0" y="1"/>
                    </a:moveTo>
                    <a:cubicBezTo>
                      <a:pt x="2" y="4"/>
                      <a:pt x="4" y="3"/>
                      <a:pt x="6" y="1"/>
                    </a:cubicBezTo>
                    <a:cubicBezTo>
                      <a:pt x="4" y="0"/>
                      <a:pt x="2" y="0"/>
                      <a:pt x="0" y="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7" name="Freeform 303"/>
              <p:cNvSpPr>
                <a:spLocks/>
              </p:cNvSpPr>
              <p:nvPr/>
            </p:nvSpPr>
            <p:spPr bwMode="auto">
              <a:xfrm>
                <a:off x="1588" y="3187"/>
                <a:ext cx="38" cy="12"/>
              </a:xfrm>
              <a:custGeom>
                <a:avLst/>
                <a:gdLst>
                  <a:gd name="T0" fmla="*/ 16 w 16"/>
                  <a:gd name="T1" fmla="*/ 2 h 5"/>
                  <a:gd name="T2" fmla="*/ 8 w 16"/>
                  <a:gd name="T3" fmla="*/ 2 h 5"/>
                  <a:gd name="T4" fmla="*/ 5 w 16"/>
                  <a:gd name="T5" fmla="*/ 0 h 5"/>
                  <a:gd name="T6" fmla="*/ 0 w 16"/>
                  <a:gd name="T7" fmla="*/ 2 h 5"/>
                  <a:gd name="T8" fmla="*/ 7 w 16"/>
                  <a:gd name="T9" fmla="*/ 3 h 5"/>
                  <a:gd name="T10" fmla="*/ 9 w 16"/>
                  <a:gd name="T11" fmla="*/ 5 h 5"/>
                  <a:gd name="T12" fmla="*/ 16 w 16"/>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16" h="5">
                    <a:moveTo>
                      <a:pt x="16" y="2"/>
                    </a:moveTo>
                    <a:cubicBezTo>
                      <a:pt x="8" y="2"/>
                      <a:pt x="8" y="2"/>
                      <a:pt x="8" y="2"/>
                    </a:cubicBezTo>
                    <a:cubicBezTo>
                      <a:pt x="7" y="1"/>
                      <a:pt x="6" y="0"/>
                      <a:pt x="5" y="0"/>
                    </a:cubicBezTo>
                    <a:cubicBezTo>
                      <a:pt x="3" y="0"/>
                      <a:pt x="1" y="2"/>
                      <a:pt x="0" y="2"/>
                    </a:cubicBezTo>
                    <a:cubicBezTo>
                      <a:pt x="3" y="2"/>
                      <a:pt x="5" y="3"/>
                      <a:pt x="7" y="3"/>
                    </a:cubicBezTo>
                    <a:cubicBezTo>
                      <a:pt x="7" y="4"/>
                      <a:pt x="8" y="4"/>
                      <a:pt x="9" y="5"/>
                    </a:cubicBezTo>
                    <a:cubicBezTo>
                      <a:pt x="10" y="2"/>
                      <a:pt x="15" y="4"/>
                      <a:pt x="1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8" name="Freeform 304"/>
              <p:cNvSpPr>
                <a:spLocks/>
              </p:cNvSpPr>
              <p:nvPr/>
            </p:nvSpPr>
            <p:spPr bwMode="auto">
              <a:xfrm>
                <a:off x="1584" y="3176"/>
                <a:ext cx="14" cy="16"/>
              </a:xfrm>
              <a:custGeom>
                <a:avLst/>
                <a:gdLst>
                  <a:gd name="T0" fmla="*/ 6 w 6"/>
                  <a:gd name="T1" fmla="*/ 2 h 7"/>
                  <a:gd name="T2" fmla="*/ 4 w 6"/>
                  <a:gd name="T3" fmla="*/ 0 h 7"/>
                  <a:gd name="T4" fmla="*/ 0 w 6"/>
                  <a:gd name="T5" fmla="*/ 3 h 7"/>
                  <a:gd name="T6" fmla="*/ 6 w 6"/>
                  <a:gd name="T7" fmla="*/ 2 h 7"/>
                </a:gdLst>
                <a:ahLst/>
                <a:cxnLst>
                  <a:cxn ang="0">
                    <a:pos x="T0" y="T1"/>
                  </a:cxn>
                  <a:cxn ang="0">
                    <a:pos x="T2" y="T3"/>
                  </a:cxn>
                  <a:cxn ang="0">
                    <a:pos x="T4" y="T5"/>
                  </a:cxn>
                  <a:cxn ang="0">
                    <a:pos x="T6" y="T7"/>
                  </a:cxn>
                </a:cxnLst>
                <a:rect l="0" t="0" r="r" b="b"/>
                <a:pathLst>
                  <a:path w="6" h="7">
                    <a:moveTo>
                      <a:pt x="6" y="2"/>
                    </a:moveTo>
                    <a:cubicBezTo>
                      <a:pt x="6" y="2"/>
                      <a:pt x="4" y="1"/>
                      <a:pt x="4" y="0"/>
                    </a:cubicBezTo>
                    <a:cubicBezTo>
                      <a:pt x="2" y="1"/>
                      <a:pt x="0" y="1"/>
                      <a:pt x="0" y="3"/>
                    </a:cubicBezTo>
                    <a:cubicBezTo>
                      <a:pt x="0" y="7"/>
                      <a:pt x="5" y="5"/>
                      <a:pt x="6"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59" name="Freeform 305"/>
              <p:cNvSpPr>
                <a:spLocks/>
              </p:cNvSpPr>
              <p:nvPr/>
            </p:nvSpPr>
            <p:spPr bwMode="auto">
              <a:xfrm>
                <a:off x="1551" y="3159"/>
                <a:ext cx="21" cy="9"/>
              </a:xfrm>
              <a:custGeom>
                <a:avLst/>
                <a:gdLst>
                  <a:gd name="T0" fmla="*/ 5 w 9"/>
                  <a:gd name="T1" fmla="*/ 0 h 4"/>
                  <a:gd name="T2" fmla="*/ 0 w 9"/>
                  <a:gd name="T3" fmla="*/ 2 h 4"/>
                  <a:gd name="T4" fmla="*/ 3 w 9"/>
                  <a:gd name="T5" fmla="*/ 4 h 4"/>
                  <a:gd name="T6" fmla="*/ 9 w 9"/>
                  <a:gd name="T7" fmla="*/ 2 h 4"/>
                  <a:gd name="T8" fmla="*/ 5 w 9"/>
                  <a:gd name="T9" fmla="*/ 0 h 4"/>
                </a:gdLst>
                <a:ahLst/>
                <a:cxnLst>
                  <a:cxn ang="0">
                    <a:pos x="T0" y="T1"/>
                  </a:cxn>
                  <a:cxn ang="0">
                    <a:pos x="T2" y="T3"/>
                  </a:cxn>
                  <a:cxn ang="0">
                    <a:pos x="T4" y="T5"/>
                  </a:cxn>
                  <a:cxn ang="0">
                    <a:pos x="T6" y="T7"/>
                  </a:cxn>
                  <a:cxn ang="0">
                    <a:pos x="T8" y="T9"/>
                  </a:cxn>
                </a:cxnLst>
                <a:rect l="0" t="0" r="r" b="b"/>
                <a:pathLst>
                  <a:path w="9" h="4">
                    <a:moveTo>
                      <a:pt x="5" y="0"/>
                    </a:moveTo>
                    <a:cubicBezTo>
                      <a:pt x="4" y="0"/>
                      <a:pt x="2" y="2"/>
                      <a:pt x="0" y="2"/>
                    </a:cubicBezTo>
                    <a:cubicBezTo>
                      <a:pt x="1" y="3"/>
                      <a:pt x="2" y="4"/>
                      <a:pt x="3" y="4"/>
                    </a:cubicBezTo>
                    <a:cubicBezTo>
                      <a:pt x="5" y="4"/>
                      <a:pt x="7" y="3"/>
                      <a:pt x="9" y="2"/>
                    </a:cubicBezTo>
                    <a:cubicBezTo>
                      <a:pt x="8" y="1"/>
                      <a:pt x="7"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0" name="Freeform 306"/>
              <p:cNvSpPr>
                <a:spLocks/>
              </p:cNvSpPr>
              <p:nvPr/>
            </p:nvSpPr>
            <p:spPr bwMode="auto">
              <a:xfrm>
                <a:off x="1546" y="3147"/>
                <a:ext cx="21" cy="7"/>
              </a:xfrm>
              <a:custGeom>
                <a:avLst/>
                <a:gdLst>
                  <a:gd name="T0" fmla="*/ 5 w 9"/>
                  <a:gd name="T1" fmla="*/ 0 h 3"/>
                  <a:gd name="T2" fmla="*/ 0 w 9"/>
                  <a:gd name="T3" fmla="*/ 3 h 3"/>
                  <a:gd name="T4" fmla="*/ 9 w 9"/>
                  <a:gd name="T5" fmla="*/ 2 h 3"/>
                  <a:gd name="T6" fmla="*/ 5 w 9"/>
                  <a:gd name="T7" fmla="*/ 0 h 3"/>
                </a:gdLst>
                <a:ahLst/>
                <a:cxnLst>
                  <a:cxn ang="0">
                    <a:pos x="T0" y="T1"/>
                  </a:cxn>
                  <a:cxn ang="0">
                    <a:pos x="T2" y="T3"/>
                  </a:cxn>
                  <a:cxn ang="0">
                    <a:pos x="T4" y="T5"/>
                  </a:cxn>
                  <a:cxn ang="0">
                    <a:pos x="T6" y="T7"/>
                  </a:cxn>
                </a:cxnLst>
                <a:rect l="0" t="0" r="r" b="b"/>
                <a:pathLst>
                  <a:path w="9" h="3">
                    <a:moveTo>
                      <a:pt x="5" y="0"/>
                    </a:moveTo>
                    <a:cubicBezTo>
                      <a:pt x="2" y="0"/>
                      <a:pt x="1" y="2"/>
                      <a:pt x="0" y="3"/>
                    </a:cubicBezTo>
                    <a:cubicBezTo>
                      <a:pt x="4" y="3"/>
                      <a:pt x="7" y="3"/>
                      <a:pt x="9" y="2"/>
                    </a:cubicBezTo>
                    <a:cubicBezTo>
                      <a:pt x="7" y="1"/>
                      <a:pt x="6" y="0"/>
                      <a:pt x="5"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1" name="Freeform 307"/>
              <p:cNvSpPr>
                <a:spLocks/>
              </p:cNvSpPr>
              <p:nvPr/>
            </p:nvSpPr>
            <p:spPr bwMode="auto">
              <a:xfrm>
                <a:off x="1482" y="2956"/>
                <a:ext cx="14" cy="26"/>
              </a:xfrm>
              <a:custGeom>
                <a:avLst/>
                <a:gdLst>
                  <a:gd name="T0" fmla="*/ 6 w 6"/>
                  <a:gd name="T1" fmla="*/ 9 h 11"/>
                  <a:gd name="T2" fmla="*/ 4 w 6"/>
                  <a:gd name="T3" fmla="*/ 2 h 11"/>
                  <a:gd name="T4" fmla="*/ 2 w 6"/>
                  <a:gd name="T5" fmla="*/ 0 h 11"/>
                  <a:gd name="T6" fmla="*/ 0 w 6"/>
                  <a:gd name="T7" fmla="*/ 4 h 11"/>
                  <a:gd name="T8" fmla="*/ 4 w 6"/>
                  <a:gd name="T9" fmla="*/ 11 h 11"/>
                  <a:gd name="T10" fmla="*/ 6 w 6"/>
                  <a:gd name="T11" fmla="*/ 9 h 11"/>
                </a:gdLst>
                <a:ahLst/>
                <a:cxnLst>
                  <a:cxn ang="0">
                    <a:pos x="T0" y="T1"/>
                  </a:cxn>
                  <a:cxn ang="0">
                    <a:pos x="T2" y="T3"/>
                  </a:cxn>
                  <a:cxn ang="0">
                    <a:pos x="T4" y="T5"/>
                  </a:cxn>
                  <a:cxn ang="0">
                    <a:pos x="T6" y="T7"/>
                  </a:cxn>
                  <a:cxn ang="0">
                    <a:pos x="T8" y="T9"/>
                  </a:cxn>
                  <a:cxn ang="0">
                    <a:pos x="T10" y="T11"/>
                  </a:cxn>
                </a:cxnLst>
                <a:rect l="0" t="0" r="r" b="b"/>
                <a:pathLst>
                  <a:path w="6" h="11">
                    <a:moveTo>
                      <a:pt x="6" y="9"/>
                    </a:moveTo>
                    <a:cubicBezTo>
                      <a:pt x="6" y="6"/>
                      <a:pt x="4" y="5"/>
                      <a:pt x="4" y="2"/>
                    </a:cubicBezTo>
                    <a:cubicBezTo>
                      <a:pt x="4" y="1"/>
                      <a:pt x="3" y="0"/>
                      <a:pt x="2" y="0"/>
                    </a:cubicBezTo>
                    <a:cubicBezTo>
                      <a:pt x="1" y="1"/>
                      <a:pt x="0" y="2"/>
                      <a:pt x="0" y="4"/>
                    </a:cubicBezTo>
                    <a:cubicBezTo>
                      <a:pt x="0" y="6"/>
                      <a:pt x="2" y="11"/>
                      <a:pt x="4" y="11"/>
                    </a:cubicBezTo>
                    <a:cubicBezTo>
                      <a:pt x="5" y="11"/>
                      <a:pt x="6" y="10"/>
                      <a:pt x="6"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2" name="Freeform 308"/>
              <p:cNvSpPr>
                <a:spLocks/>
              </p:cNvSpPr>
              <p:nvPr/>
            </p:nvSpPr>
            <p:spPr bwMode="auto">
              <a:xfrm>
                <a:off x="1501" y="3013"/>
                <a:ext cx="12" cy="14"/>
              </a:xfrm>
              <a:custGeom>
                <a:avLst/>
                <a:gdLst>
                  <a:gd name="T0" fmla="*/ 4 w 5"/>
                  <a:gd name="T1" fmla="*/ 0 h 6"/>
                  <a:gd name="T2" fmla="*/ 0 w 5"/>
                  <a:gd name="T3" fmla="*/ 6 h 6"/>
                  <a:gd name="T4" fmla="*/ 3 w 5"/>
                  <a:gd name="T5" fmla="*/ 6 h 6"/>
                  <a:gd name="T6" fmla="*/ 5 w 5"/>
                  <a:gd name="T7" fmla="*/ 4 h 6"/>
                  <a:gd name="T8" fmla="*/ 4 w 5"/>
                  <a:gd name="T9" fmla="*/ 0 h 6"/>
                </a:gdLst>
                <a:ahLst/>
                <a:cxnLst>
                  <a:cxn ang="0">
                    <a:pos x="T0" y="T1"/>
                  </a:cxn>
                  <a:cxn ang="0">
                    <a:pos x="T2" y="T3"/>
                  </a:cxn>
                  <a:cxn ang="0">
                    <a:pos x="T4" y="T5"/>
                  </a:cxn>
                  <a:cxn ang="0">
                    <a:pos x="T6" y="T7"/>
                  </a:cxn>
                  <a:cxn ang="0">
                    <a:pos x="T8" y="T9"/>
                  </a:cxn>
                </a:cxnLst>
                <a:rect l="0" t="0" r="r" b="b"/>
                <a:pathLst>
                  <a:path w="5" h="6">
                    <a:moveTo>
                      <a:pt x="4" y="0"/>
                    </a:moveTo>
                    <a:cubicBezTo>
                      <a:pt x="1" y="2"/>
                      <a:pt x="0" y="4"/>
                      <a:pt x="0" y="6"/>
                    </a:cubicBezTo>
                    <a:cubicBezTo>
                      <a:pt x="3" y="6"/>
                      <a:pt x="3" y="6"/>
                      <a:pt x="3" y="6"/>
                    </a:cubicBezTo>
                    <a:cubicBezTo>
                      <a:pt x="5" y="4"/>
                      <a:pt x="5" y="4"/>
                      <a:pt x="5" y="4"/>
                    </a:cubicBezTo>
                    <a:cubicBezTo>
                      <a:pt x="5" y="3"/>
                      <a:pt x="4" y="1"/>
                      <a:pt x="4"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3" name="Freeform 309"/>
              <p:cNvSpPr>
                <a:spLocks/>
              </p:cNvSpPr>
              <p:nvPr/>
            </p:nvSpPr>
            <p:spPr bwMode="auto">
              <a:xfrm>
                <a:off x="1501" y="3076"/>
                <a:ext cx="21" cy="19"/>
              </a:xfrm>
              <a:custGeom>
                <a:avLst/>
                <a:gdLst>
                  <a:gd name="T0" fmla="*/ 5 w 9"/>
                  <a:gd name="T1" fmla="*/ 3 h 8"/>
                  <a:gd name="T2" fmla="*/ 3 w 9"/>
                  <a:gd name="T3" fmla="*/ 0 h 8"/>
                  <a:gd name="T4" fmla="*/ 9 w 9"/>
                  <a:gd name="T5" fmla="*/ 8 h 8"/>
                  <a:gd name="T6" fmla="*/ 5 w 9"/>
                  <a:gd name="T7" fmla="*/ 3 h 8"/>
                </a:gdLst>
                <a:ahLst/>
                <a:cxnLst>
                  <a:cxn ang="0">
                    <a:pos x="T0" y="T1"/>
                  </a:cxn>
                  <a:cxn ang="0">
                    <a:pos x="T2" y="T3"/>
                  </a:cxn>
                  <a:cxn ang="0">
                    <a:pos x="T4" y="T5"/>
                  </a:cxn>
                  <a:cxn ang="0">
                    <a:pos x="T6" y="T7"/>
                  </a:cxn>
                </a:cxnLst>
                <a:rect l="0" t="0" r="r" b="b"/>
                <a:pathLst>
                  <a:path w="9" h="8">
                    <a:moveTo>
                      <a:pt x="5" y="3"/>
                    </a:moveTo>
                    <a:cubicBezTo>
                      <a:pt x="3" y="0"/>
                      <a:pt x="3" y="0"/>
                      <a:pt x="3" y="0"/>
                    </a:cubicBezTo>
                    <a:cubicBezTo>
                      <a:pt x="0" y="2"/>
                      <a:pt x="5" y="8"/>
                      <a:pt x="9" y="8"/>
                    </a:cubicBezTo>
                    <a:cubicBezTo>
                      <a:pt x="9" y="4"/>
                      <a:pt x="7" y="3"/>
                      <a:pt x="5"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4" name="Freeform 310"/>
              <p:cNvSpPr>
                <a:spLocks/>
              </p:cNvSpPr>
              <p:nvPr/>
            </p:nvSpPr>
            <p:spPr bwMode="auto">
              <a:xfrm>
                <a:off x="1522" y="3095"/>
                <a:ext cx="12" cy="14"/>
              </a:xfrm>
              <a:custGeom>
                <a:avLst/>
                <a:gdLst>
                  <a:gd name="T0" fmla="*/ 4 w 5"/>
                  <a:gd name="T1" fmla="*/ 2 h 6"/>
                  <a:gd name="T2" fmla="*/ 1 w 5"/>
                  <a:gd name="T3" fmla="*/ 0 h 6"/>
                  <a:gd name="T4" fmla="*/ 0 w 5"/>
                  <a:gd name="T5" fmla="*/ 3 h 6"/>
                  <a:gd name="T6" fmla="*/ 2 w 5"/>
                  <a:gd name="T7" fmla="*/ 6 h 6"/>
                  <a:gd name="T8" fmla="*/ 4 w 5"/>
                  <a:gd name="T9" fmla="*/ 2 h 6"/>
                </a:gdLst>
                <a:ahLst/>
                <a:cxnLst>
                  <a:cxn ang="0">
                    <a:pos x="T0" y="T1"/>
                  </a:cxn>
                  <a:cxn ang="0">
                    <a:pos x="T2" y="T3"/>
                  </a:cxn>
                  <a:cxn ang="0">
                    <a:pos x="T4" y="T5"/>
                  </a:cxn>
                  <a:cxn ang="0">
                    <a:pos x="T6" y="T7"/>
                  </a:cxn>
                  <a:cxn ang="0">
                    <a:pos x="T8" y="T9"/>
                  </a:cxn>
                </a:cxnLst>
                <a:rect l="0" t="0" r="r" b="b"/>
                <a:pathLst>
                  <a:path w="5" h="6">
                    <a:moveTo>
                      <a:pt x="4" y="2"/>
                    </a:moveTo>
                    <a:cubicBezTo>
                      <a:pt x="1" y="0"/>
                      <a:pt x="1" y="0"/>
                      <a:pt x="1" y="0"/>
                    </a:cubicBezTo>
                    <a:cubicBezTo>
                      <a:pt x="0" y="0"/>
                      <a:pt x="0" y="2"/>
                      <a:pt x="0" y="3"/>
                    </a:cubicBezTo>
                    <a:cubicBezTo>
                      <a:pt x="0" y="4"/>
                      <a:pt x="0" y="6"/>
                      <a:pt x="2" y="6"/>
                    </a:cubicBezTo>
                    <a:cubicBezTo>
                      <a:pt x="5" y="6"/>
                      <a:pt x="4" y="3"/>
                      <a:pt x="4"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5" name="Freeform 311"/>
              <p:cNvSpPr>
                <a:spLocks/>
              </p:cNvSpPr>
              <p:nvPr/>
            </p:nvSpPr>
            <p:spPr bwMode="auto">
              <a:xfrm>
                <a:off x="1522" y="3114"/>
                <a:ext cx="14" cy="10"/>
              </a:xfrm>
              <a:custGeom>
                <a:avLst/>
                <a:gdLst>
                  <a:gd name="T0" fmla="*/ 6 w 6"/>
                  <a:gd name="T1" fmla="*/ 3 h 4"/>
                  <a:gd name="T2" fmla="*/ 6 w 6"/>
                  <a:gd name="T3" fmla="*/ 0 h 4"/>
                  <a:gd name="T4" fmla="*/ 0 w 6"/>
                  <a:gd name="T5" fmla="*/ 3 h 4"/>
                  <a:gd name="T6" fmla="*/ 6 w 6"/>
                  <a:gd name="T7" fmla="*/ 3 h 4"/>
                </a:gdLst>
                <a:ahLst/>
                <a:cxnLst>
                  <a:cxn ang="0">
                    <a:pos x="T0" y="T1"/>
                  </a:cxn>
                  <a:cxn ang="0">
                    <a:pos x="T2" y="T3"/>
                  </a:cxn>
                  <a:cxn ang="0">
                    <a:pos x="T4" y="T5"/>
                  </a:cxn>
                  <a:cxn ang="0">
                    <a:pos x="T6" y="T7"/>
                  </a:cxn>
                </a:cxnLst>
                <a:rect l="0" t="0" r="r" b="b"/>
                <a:pathLst>
                  <a:path w="6" h="4">
                    <a:moveTo>
                      <a:pt x="6" y="3"/>
                    </a:moveTo>
                    <a:cubicBezTo>
                      <a:pt x="6" y="0"/>
                      <a:pt x="6" y="0"/>
                      <a:pt x="6" y="0"/>
                    </a:cubicBezTo>
                    <a:cubicBezTo>
                      <a:pt x="1" y="0"/>
                      <a:pt x="3" y="2"/>
                      <a:pt x="0" y="3"/>
                    </a:cubicBezTo>
                    <a:cubicBezTo>
                      <a:pt x="1" y="4"/>
                      <a:pt x="4" y="3"/>
                      <a:pt x="6"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6" name="Freeform 312"/>
              <p:cNvSpPr>
                <a:spLocks/>
              </p:cNvSpPr>
              <p:nvPr/>
            </p:nvSpPr>
            <p:spPr bwMode="auto">
              <a:xfrm>
                <a:off x="1614" y="3199"/>
                <a:ext cx="24" cy="7"/>
              </a:xfrm>
              <a:custGeom>
                <a:avLst/>
                <a:gdLst>
                  <a:gd name="T0" fmla="*/ 10 w 10"/>
                  <a:gd name="T1" fmla="*/ 0 h 3"/>
                  <a:gd name="T2" fmla="*/ 0 w 10"/>
                  <a:gd name="T3" fmla="*/ 0 h 3"/>
                  <a:gd name="T4" fmla="*/ 2 w 10"/>
                  <a:gd name="T5" fmla="*/ 3 h 3"/>
                  <a:gd name="T6" fmla="*/ 10 w 10"/>
                  <a:gd name="T7" fmla="*/ 0 h 3"/>
                </a:gdLst>
                <a:ahLst/>
                <a:cxnLst>
                  <a:cxn ang="0">
                    <a:pos x="T0" y="T1"/>
                  </a:cxn>
                  <a:cxn ang="0">
                    <a:pos x="T2" y="T3"/>
                  </a:cxn>
                  <a:cxn ang="0">
                    <a:pos x="T4" y="T5"/>
                  </a:cxn>
                  <a:cxn ang="0">
                    <a:pos x="T6" y="T7"/>
                  </a:cxn>
                </a:cxnLst>
                <a:rect l="0" t="0" r="r" b="b"/>
                <a:pathLst>
                  <a:path w="10" h="3">
                    <a:moveTo>
                      <a:pt x="10" y="0"/>
                    </a:moveTo>
                    <a:cubicBezTo>
                      <a:pt x="0" y="0"/>
                      <a:pt x="0" y="0"/>
                      <a:pt x="0" y="0"/>
                    </a:cubicBezTo>
                    <a:cubicBezTo>
                      <a:pt x="0" y="2"/>
                      <a:pt x="1" y="2"/>
                      <a:pt x="2" y="3"/>
                    </a:cubicBezTo>
                    <a:cubicBezTo>
                      <a:pt x="4" y="1"/>
                      <a:pt x="9" y="2"/>
                      <a:pt x="1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7" name="Freeform 313"/>
              <p:cNvSpPr>
                <a:spLocks/>
              </p:cNvSpPr>
              <p:nvPr/>
            </p:nvSpPr>
            <p:spPr bwMode="auto">
              <a:xfrm>
                <a:off x="1581" y="1914"/>
                <a:ext cx="14" cy="17"/>
              </a:xfrm>
              <a:custGeom>
                <a:avLst/>
                <a:gdLst>
                  <a:gd name="T0" fmla="*/ 0 w 6"/>
                  <a:gd name="T1" fmla="*/ 5 h 7"/>
                  <a:gd name="T2" fmla="*/ 2 w 6"/>
                  <a:gd name="T3" fmla="*/ 7 h 7"/>
                  <a:gd name="T4" fmla="*/ 6 w 6"/>
                  <a:gd name="T5" fmla="*/ 3 h 7"/>
                  <a:gd name="T6" fmla="*/ 6 w 6"/>
                  <a:gd name="T7" fmla="*/ 0 h 7"/>
                  <a:gd name="T8" fmla="*/ 3 w 6"/>
                  <a:gd name="T9" fmla="*/ 0 h 7"/>
                  <a:gd name="T10" fmla="*/ 0 w 6"/>
                  <a:gd name="T11" fmla="*/ 5 h 7"/>
                </a:gdLst>
                <a:ahLst/>
                <a:cxnLst>
                  <a:cxn ang="0">
                    <a:pos x="T0" y="T1"/>
                  </a:cxn>
                  <a:cxn ang="0">
                    <a:pos x="T2" y="T3"/>
                  </a:cxn>
                  <a:cxn ang="0">
                    <a:pos x="T4" y="T5"/>
                  </a:cxn>
                  <a:cxn ang="0">
                    <a:pos x="T6" y="T7"/>
                  </a:cxn>
                  <a:cxn ang="0">
                    <a:pos x="T8" y="T9"/>
                  </a:cxn>
                  <a:cxn ang="0">
                    <a:pos x="T10" y="T11"/>
                  </a:cxn>
                </a:cxnLst>
                <a:rect l="0" t="0" r="r" b="b"/>
                <a:pathLst>
                  <a:path w="6" h="7">
                    <a:moveTo>
                      <a:pt x="0" y="5"/>
                    </a:moveTo>
                    <a:cubicBezTo>
                      <a:pt x="2" y="7"/>
                      <a:pt x="2" y="7"/>
                      <a:pt x="2" y="7"/>
                    </a:cubicBezTo>
                    <a:cubicBezTo>
                      <a:pt x="3" y="7"/>
                      <a:pt x="6" y="4"/>
                      <a:pt x="6" y="3"/>
                    </a:cubicBezTo>
                    <a:cubicBezTo>
                      <a:pt x="6" y="3"/>
                      <a:pt x="6" y="1"/>
                      <a:pt x="6" y="0"/>
                    </a:cubicBezTo>
                    <a:cubicBezTo>
                      <a:pt x="3" y="0"/>
                      <a:pt x="3" y="0"/>
                      <a:pt x="3" y="0"/>
                    </a:cubicBezTo>
                    <a:cubicBezTo>
                      <a:pt x="2" y="2"/>
                      <a:pt x="0"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8" name="Freeform 314"/>
              <p:cNvSpPr>
                <a:spLocks/>
              </p:cNvSpPr>
              <p:nvPr/>
            </p:nvSpPr>
            <p:spPr bwMode="auto">
              <a:xfrm>
                <a:off x="1695" y="1201"/>
                <a:ext cx="14" cy="21"/>
              </a:xfrm>
              <a:custGeom>
                <a:avLst/>
                <a:gdLst>
                  <a:gd name="T0" fmla="*/ 6 w 6"/>
                  <a:gd name="T1" fmla="*/ 0 h 9"/>
                  <a:gd name="T2" fmla="*/ 0 w 6"/>
                  <a:gd name="T3" fmla="*/ 5 h 9"/>
                  <a:gd name="T4" fmla="*/ 0 w 6"/>
                  <a:gd name="T5" fmla="*/ 9 h 9"/>
                  <a:gd name="T6" fmla="*/ 6 w 6"/>
                  <a:gd name="T7" fmla="*/ 0 h 9"/>
                </a:gdLst>
                <a:ahLst/>
                <a:cxnLst>
                  <a:cxn ang="0">
                    <a:pos x="T0" y="T1"/>
                  </a:cxn>
                  <a:cxn ang="0">
                    <a:pos x="T2" y="T3"/>
                  </a:cxn>
                  <a:cxn ang="0">
                    <a:pos x="T4" y="T5"/>
                  </a:cxn>
                  <a:cxn ang="0">
                    <a:pos x="T6" y="T7"/>
                  </a:cxn>
                </a:cxnLst>
                <a:rect l="0" t="0" r="r" b="b"/>
                <a:pathLst>
                  <a:path w="6" h="9">
                    <a:moveTo>
                      <a:pt x="6" y="0"/>
                    </a:moveTo>
                    <a:cubicBezTo>
                      <a:pt x="4" y="1"/>
                      <a:pt x="0" y="3"/>
                      <a:pt x="0" y="5"/>
                    </a:cubicBezTo>
                    <a:cubicBezTo>
                      <a:pt x="0" y="6"/>
                      <a:pt x="0" y="8"/>
                      <a:pt x="0" y="9"/>
                    </a:cubicBezTo>
                    <a:cubicBezTo>
                      <a:pt x="4" y="6"/>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69" name="Freeform 315"/>
              <p:cNvSpPr>
                <a:spLocks/>
              </p:cNvSpPr>
              <p:nvPr/>
            </p:nvSpPr>
            <p:spPr bwMode="auto">
              <a:xfrm>
                <a:off x="1650" y="1201"/>
                <a:ext cx="35" cy="19"/>
              </a:xfrm>
              <a:custGeom>
                <a:avLst/>
                <a:gdLst>
                  <a:gd name="T0" fmla="*/ 6 w 15"/>
                  <a:gd name="T1" fmla="*/ 0 h 8"/>
                  <a:gd name="T2" fmla="*/ 0 w 15"/>
                  <a:gd name="T3" fmla="*/ 4 h 8"/>
                  <a:gd name="T4" fmla="*/ 11 w 15"/>
                  <a:gd name="T5" fmla="*/ 8 h 8"/>
                  <a:gd name="T6" fmla="*/ 15 w 15"/>
                  <a:gd name="T7" fmla="*/ 6 h 8"/>
                  <a:gd name="T8" fmla="*/ 6 w 15"/>
                  <a:gd name="T9" fmla="*/ 0 h 8"/>
                </a:gdLst>
                <a:ahLst/>
                <a:cxnLst>
                  <a:cxn ang="0">
                    <a:pos x="T0" y="T1"/>
                  </a:cxn>
                  <a:cxn ang="0">
                    <a:pos x="T2" y="T3"/>
                  </a:cxn>
                  <a:cxn ang="0">
                    <a:pos x="T4" y="T5"/>
                  </a:cxn>
                  <a:cxn ang="0">
                    <a:pos x="T6" y="T7"/>
                  </a:cxn>
                  <a:cxn ang="0">
                    <a:pos x="T8" y="T9"/>
                  </a:cxn>
                </a:cxnLst>
                <a:rect l="0" t="0" r="r" b="b"/>
                <a:pathLst>
                  <a:path w="15" h="8">
                    <a:moveTo>
                      <a:pt x="6" y="0"/>
                    </a:moveTo>
                    <a:cubicBezTo>
                      <a:pt x="4" y="1"/>
                      <a:pt x="1" y="3"/>
                      <a:pt x="0" y="4"/>
                    </a:cubicBezTo>
                    <a:cubicBezTo>
                      <a:pt x="4" y="7"/>
                      <a:pt x="6" y="8"/>
                      <a:pt x="11" y="8"/>
                    </a:cubicBezTo>
                    <a:cubicBezTo>
                      <a:pt x="12" y="8"/>
                      <a:pt x="14" y="8"/>
                      <a:pt x="15" y="6"/>
                    </a:cubicBezTo>
                    <a:cubicBezTo>
                      <a:pt x="11" y="4"/>
                      <a:pt x="6" y="4"/>
                      <a:pt x="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0" name="Freeform 316"/>
              <p:cNvSpPr>
                <a:spLocks/>
              </p:cNvSpPr>
              <p:nvPr/>
            </p:nvSpPr>
            <p:spPr bwMode="auto">
              <a:xfrm>
                <a:off x="1473" y="1314"/>
                <a:ext cx="33" cy="12"/>
              </a:xfrm>
              <a:custGeom>
                <a:avLst/>
                <a:gdLst>
                  <a:gd name="T0" fmla="*/ 8 w 14"/>
                  <a:gd name="T1" fmla="*/ 5 h 5"/>
                  <a:gd name="T2" fmla="*/ 14 w 14"/>
                  <a:gd name="T3" fmla="*/ 0 h 5"/>
                  <a:gd name="T4" fmla="*/ 0 w 14"/>
                  <a:gd name="T5" fmla="*/ 5 h 5"/>
                  <a:gd name="T6" fmla="*/ 8 w 14"/>
                  <a:gd name="T7" fmla="*/ 5 h 5"/>
                </a:gdLst>
                <a:ahLst/>
                <a:cxnLst>
                  <a:cxn ang="0">
                    <a:pos x="T0" y="T1"/>
                  </a:cxn>
                  <a:cxn ang="0">
                    <a:pos x="T2" y="T3"/>
                  </a:cxn>
                  <a:cxn ang="0">
                    <a:pos x="T4" y="T5"/>
                  </a:cxn>
                  <a:cxn ang="0">
                    <a:pos x="T6" y="T7"/>
                  </a:cxn>
                </a:cxnLst>
                <a:rect l="0" t="0" r="r" b="b"/>
                <a:pathLst>
                  <a:path w="14" h="5">
                    <a:moveTo>
                      <a:pt x="8" y="5"/>
                    </a:moveTo>
                    <a:cubicBezTo>
                      <a:pt x="10" y="2"/>
                      <a:pt x="13" y="3"/>
                      <a:pt x="14" y="0"/>
                    </a:cubicBezTo>
                    <a:cubicBezTo>
                      <a:pt x="11" y="0"/>
                      <a:pt x="1" y="1"/>
                      <a:pt x="0" y="5"/>
                    </a:cubicBezTo>
                    <a:lnTo>
                      <a:pt x="8" y="5"/>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1" name="Freeform 317"/>
              <p:cNvSpPr>
                <a:spLocks/>
              </p:cNvSpPr>
              <p:nvPr/>
            </p:nvSpPr>
            <p:spPr bwMode="auto">
              <a:xfrm>
                <a:off x="1345" y="1593"/>
                <a:ext cx="19" cy="26"/>
              </a:xfrm>
              <a:custGeom>
                <a:avLst/>
                <a:gdLst>
                  <a:gd name="T0" fmla="*/ 8 w 8"/>
                  <a:gd name="T1" fmla="*/ 8 h 11"/>
                  <a:gd name="T2" fmla="*/ 6 w 8"/>
                  <a:gd name="T3" fmla="*/ 2 h 11"/>
                  <a:gd name="T4" fmla="*/ 3 w 8"/>
                  <a:gd name="T5" fmla="*/ 0 h 11"/>
                  <a:gd name="T6" fmla="*/ 0 w 8"/>
                  <a:gd name="T7" fmla="*/ 0 h 11"/>
                  <a:gd name="T8" fmla="*/ 3 w 8"/>
                  <a:gd name="T9" fmla="*/ 2 h 11"/>
                  <a:gd name="T10" fmla="*/ 6 w 8"/>
                  <a:gd name="T11" fmla="*/ 4 h 11"/>
                  <a:gd name="T12" fmla="*/ 7 w 8"/>
                  <a:gd name="T13" fmla="*/ 11 h 11"/>
                  <a:gd name="T14" fmla="*/ 8 w 8"/>
                  <a:gd name="T15" fmla="*/ 8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1">
                    <a:moveTo>
                      <a:pt x="8" y="8"/>
                    </a:moveTo>
                    <a:cubicBezTo>
                      <a:pt x="8" y="5"/>
                      <a:pt x="7" y="4"/>
                      <a:pt x="6" y="2"/>
                    </a:cubicBezTo>
                    <a:cubicBezTo>
                      <a:pt x="5" y="2"/>
                      <a:pt x="4" y="0"/>
                      <a:pt x="3" y="0"/>
                    </a:cubicBezTo>
                    <a:cubicBezTo>
                      <a:pt x="0" y="0"/>
                      <a:pt x="0" y="0"/>
                      <a:pt x="0" y="0"/>
                    </a:cubicBezTo>
                    <a:cubicBezTo>
                      <a:pt x="3" y="2"/>
                      <a:pt x="3" y="2"/>
                      <a:pt x="3" y="2"/>
                    </a:cubicBezTo>
                    <a:cubicBezTo>
                      <a:pt x="3" y="3"/>
                      <a:pt x="5" y="4"/>
                      <a:pt x="6" y="4"/>
                    </a:cubicBezTo>
                    <a:cubicBezTo>
                      <a:pt x="5" y="5"/>
                      <a:pt x="6" y="8"/>
                      <a:pt x="7" y="11"/>
                    </a:cubicBezTo>
                    <a:cubicBezTo>
                      <a:pt x="7" y="11"/>
                      <a:pt x="8" y="9"/>
                      <a:pt x="8"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2" name="Freeform 318"/>
              <p:cNvSpPr>
                <a:spLocks/>
              </p:cNvSpPr>
              <p:nvPr/>
            </p:nvSpPr>
            <p:spPr bwMode="auto">
              <a:xfrm>
                <a:off x="1338" y="1628"/>
                <a:ext cx="19" cy="31"/>
              </a:xfrm>
              <a:custGeom>
                <a:avLst/>
                <a:gdLst>
                  <a:gd name="T0" fmla="*/ 3 w 8"/>
                  <a:gd name="T1" fmla="*/ 2 h 13"/>
                  <a:gd name="T2" fmla="*/ 1 w 8"/>
                  <a:gd name="T3" fmla="*/ 0 h 13"/>
                  <a:gd name="T4" fmla="*/ 0 w 8"/>
                  <a:gd name="T5" fmla="*/ 5 h 13"/>
                  <a:gd name="T6" fmla="*/ 3 w 8"/>
                  <a:gd name="T7" fmla="*/ 13 h 13"/>
                  <a:gd name="T8" fmla="*/ 3 w 8"/>
                  <a:gd name="T9" fmla="*/ 2 h 13"/>
                </a:gdLst>
                <a:ahLst/>
                <a:cxnLst>
                  <a:cxn ang="0">
                    <a:pos x="T0" y="T1"/>
                  </a:cxn>
                  <a:cxn ang="0">
                    <a:pos x="T2" y="T3"/>
                  </a:cxn>
                  <a:cxn ang="0">
                    <a:pos x="T4" y="T5"/>
                  </a:cxn>
                  <a:cxn ang="0">
                    <a:pos x="T6" y="T7"/>
                  </a:cxn>
                  <a:cxn ang="0">
                    <a:pos x="T8" y="T9"/>
                  </a:cxn>
                </a:cxnLst>
                <a:rect l="0" t="0" r="r" b="b"/>
                <a:pathLst>
                  <a:path w="8" h="13">
                    <a:moveTo>
                      <a:pt x="3" y="2"/>
                    </a:moveTo>
                    <a:cubicBezTo>
                      <a:pt x="2" y="2"/>
                      <a:pt x="1" y="1"/>
                      <a:pt x="1" y="0"/>
                    </a:cubicBezTo>
                    <a:cubicBezTo>
                      <a:pt x="0" y="1"/>
                      <a:pt x="0" y="3"/>
                      <a:pt x="0" y="5"/>
                    </a:cubicBezTo>
                    <a:cubicBezTo>
                      <a:pt x="0" y="7"/>
                      <a:pt x="1" y="11"/>
                      <a:pt x="3" y="13"/>
                    </a:cubicBezTo>
                    <a:cubicBezTo>
                      <a:pt x="4" y="11"/>
                      <a:pt x="8" y="2"/>
                      <a:pt x="3"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3" name="Freeform 319"/>
              <p:cNvSpPr>
                <a:spLocks/>
              </p:cNvSpPr>
              <p:nvPr/>
            </p:nvSpPr>
            <p:spPr bwMode="auto">
              <a:xfrm>
                <a:off x="1364" y="1624"/>
                <a:ext cx="12" cy="16"/>
              </a:xfrm>
              <a:custGeom>
                <a:avLst/>
                <a:gdLst>
                  <a:gd name="T0" fmla="*/ 5 w 5"/>
                  <a:gd name="T1" fmla="*/ 4 h 7"/>
                  <a:gd name="T2" fmla="*/ 0 w 5"/>
                  <a:gd name="T3" fmla="*/ 0 h 7"/>
                  <a:gd name="T4" fmla="*/ 3 w 5"/>
                  <a:gd name="T5" fmla="*/ 7 h 7"/>
                  <a:gd name="T6" fmla="*/ 5 w 5"/>
                  <a:gd name="T7" fmla="*/ 4 h 7"/>
                </a:gdLst>
                <a:ahLst/>
                <a:cxnLst>
                  <a:cxn ang="0">
                    <a:pos x="T0" y="T1"/>
                  </a:cxn>
                  <a:cxn ang="0">
                    <a:pos x="T2" y="T3"/>
                  </a:cxn>
                  <a:cxn ang="0">
                    <a:pos x="T4" y="T5"/>
                  </a:cxn>
                  <a:cxn ang="0">
                    <a:pos x="T6" y="T7"/>
                  </a:cxn>
                </a:cxnLst>
                <a:rect l="0" t="0" r="r" b="b"/>
                <a:pathLst>
                  <a:path w="5" h="7">
                    <a:moveTo>
                      <a:pt x="5" y="4"/>
                    </a:moveTo>
                    <a:cubicBezTo>
                      <a:pt x="3" y="4"/>
                      <a:pt x="1" y="2"/>
                      <a:pt x="0" y="0"/>
                    </a:cubicBezTo>
                    <a:cubicBezTo>
                      <a:pt x="0" y="3"/>
                      <a:pt x="1" y="4"/>
                      <a:pt x="3" y="7"/>
                    </a:cubicBezTo>
                    <a:cubicBezTo>
                      <a:pt x="4" y="6"/>
                      <a:pt x="5" y="5"/>
                      <a:pt x="5"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4" name="Freeform 320"/>
              <p:cNvSpPr>
                <a:spLocks/>
              </p:cNvSpPr>
              <p:nvPr/>
            </p:nvSpPr>
            <p:spPr bwMode="auto">
              <a:xfrm>
                <a:off x="1945" y="776"/>
                <a:ext cx="26" cy="21"/>
              </a:xfrm>
              <a:custGeom>
                <a:avLst/>
                <a:gdLst>
                  <a:gd name="T0" fmla="*/ 11 w 11"/>
                  <a:gd name="T1" fmla="*/ 5 h 9"/>
                  <a:gd name="T2" fmla="*/ 0 w 11"/>
                  <a:gd name="T3" fmla="*/ 0 h 9"/>
                  <a:gd name="T4" fmla="*/ 0 w 11"/>
                  <a:gd name="T5" fmla="*/ 5 h 9"/>
                  <a:gd name="T6" fmla="*/ 11 w 11"/>
                  <a:gd name="T7" fmla="*/ 5 h 9"/>
                </a:gdLst>
                <a:ahLst/>
                <a:cxnLst>
                  <a:cxn ang="0">
                    <a:pos x="T0" y="T1"/>
                  </a:cxn>
                  <a:cxn ang="0">
                    <a:pos x="T2" y="T3"/>
                  </a:cxn>
                  <a:cxn ang="0">
                    <a:pos x="T4" y="T5"/>
                  </a:cxn>
                  <a:cxn ang="0">
                    <a:pos x="T6" y="T7"/>
                  </a:cxn>
                </a:cxnLst>
                <a:rect l="0" t="0" r="r" b="b"/>
                <a:pathLst>
                  <a:path w="11" h="9">
                    <a:moveTo>
                      <a:pt x="11" y="5"/>
                    </a:moveTo>
                    <a:cubicBezTo>
                      <a:pt x="9" y="1"/>
                      <a:pt x="5" y="0"/>
                      <a:pt x="0" y="0"/>
                    </a:cubicBezTo>
                    <a:cubicBezTo>
                      <a:pt x="0" y="3"/>
                      <a:pt x="0" y="2"/>
                      <a:pt x="0" y="5"/>
                    </a:cubicBezTo>
                    <a:cubicBezTo>
                      <a:pt x="0" y="9"/>
                      <a:pt x="9" y="7"/>
                      <a:pt x="11"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5" name="Freeform 321"/>
              <p:cNvSpPr>
                <a:spLocks/>
              </p:cNvSpPr>
              <p:nvPr/>
            </p:nvSpPr>
            <p:spPr bwMode="auto">
              <a:xfrm>
                <a:off x="1950" y="736"/>
                <a:ext cx="16" cy="14"/>
              </a:xfrm>
              <a:custGeom>
                <a:avLst/>
                <a:gdLst>
                  <a:gd name="T0" fmla="*/ 3 w 7"/>
                  <a:gd name="T1" fmla="*/ 0 h 6"/>
                  <a:gd name="T2" fmla="*/ 3 w 7"/>
                  <a:gd name="T3" fmla="*/ 2 h 6"/>
                  <a:gd name="T4" fmla="*/ 0 w 7"/>
                  <a:gd name="T5" fmla="*/ 5 h 6"/>
                  <a:gd name="T6" fmla="*/ 7 w 7"/>
                  <a:gd name="T7" fmla="*/ 6 h 6"/>
                  <a:gd name="T8" fmla="*/ 3 w 7"/>
                  <a:gd name="T9" fmla="*/ 0 h 6"/>
                </a:gdLst>
                <a:ahLst/>
                <a:cxnLst>
                  <a:cxn ang="0">
                    <a:pos x="T0" y="T1"/>
                  </a:cxn>
                  <a:cxn ang="0">
                    <a:pos x="T2" y="T3"/>
                  </a:cxn>
                  <a:cxn ang="0">
                    <a:pos x="T4" y="T5"/>
                  </a:cxn>
                  <a:cxn ang="0">
                    <a:pos x="T6" y="T7"/>
                  </a:cxn>
                  <a:cxn ang="0">
                    <a:pos x="T8" y="T9"/>
                  </a:cxn>
                </a:cxnLst>
                <a:rect l="0" t="0" r="r" b="b"/>
                <a:pathLst>
                  <a:path w="7" h="6">
                    <a:moveTo>
                      <a:pt x="3" y="0"/>
                    </a:moveTo>
                    <a:cubicBezTo>
                      <a:pt x="3" y="2"/>
                      <a:pt x="3" y="2"/>
                      <a:pt x="3" y="2"/>
                    </a:cubicBezTo>
                    <a:cubicBezTo>
                      <a:pt x="0" y="5"/>
                      <a:pt x="0" y="5"/>
                      <a:pt x="0" y="5"/>
                    </a:cubicBezTo>
                    <a:cubicBezTo>
                      <a:pt x="7" y="6"/>
                      <a:pt x="7" y="6"/>
                      <a:pt x="7" y="6"/>
                    </a:cubicBezTo>
                    <a:cubicBezTo>
                      <a:pt x="7" y="4"/>
                      <a:pt x="7" y="2"/>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6" name="Freeform 322"/>
              <p:cNvSpPr>
                <a:spLocks/>
              </p:cNvSpPr>
              <p:nvPr/>
            </p:nvSpPr>
            <p:spPr bwMode="auto">
              <a:xfrm>
                <a:off x="1820" y="660"/>
                <a:ext cx="28" cy="17"/>
              </a:xfrm>
              <a:custGeom>
                <a:avLst/>
                <a:gdLst>
                  <a:gd name="T0" fmla="*/ 4 w 12"/>
                  <a:gd name="T1" fmla="*/ 7 h 7"/>
                  <a:gd name="T2" fmla="*/ 12 w 12"/>
                  <a:gd name="T3" fmla="*/ 5 h 7"/>
                  <a:gd name="T4" fmla="*/ 0 w 12"/>
                  <a:gd name="T5" fmla="*/ 0 h 7"/>
                  <a:gd name="T6" fmla="*/ 0 w 12"/>
                  <a:gd name="T7" fmla="*/ 2 h 7"/>
                  <a:gd name="T8" fmla="*/ 4 w 12"/>
                  <a:gd name="T9" fmla="*/ 2 h 7"/>
                  <a:gd name="T10" fmla="*/ 4 w 12"/>
                  <a:gd name="T11" fmla="*/ 7 h 7"/>
                </a:gdLst>
                <a:ahLst/>
                <a:cxnLst>
                  <a:cxn ang="0">
                    <a:pos x="T0" y="T1"/>
                  </a:cxn>
                  <a:cxn ang="0">
                    <a:pos x="T2" y="T3"/>
                  </a:cxn>
                  <a:cxn ang="0">
                    <a:pos x="T4" y="T5"/>
                  </a:cxn>
                  <a:cxn ang="0">
                    <a:pos x="T6" y="T7"/>
                  </a:cxn>
                  <a:cxn ang="0">
                    <a:pos x="T8" y="T9"/>
                  </a:cxn>
                  <a:cxn ang="0">
                    <a:pos x="T10" y="T11"/>
                  </a:cxn>
                </a:cxnLst>
                <a:rect l="0" t="0" r="r" b="b"/>
                <a:pathLst>
                  <a:path w="12" h="7">
                    <a:moveTo>
                      <a:pt x="4" y="7"/>
                    </a:moveTo>
                    <a:cubicBezTo>
                      <a:pt x="6" y="7"/>
                      <a:pt x="7" y="5"/>
                      <a:pt x="12" y="5"/>
                    </a:cubicBezTo>
                    <a:cubicBezTo>
                      <a:pt x="11" y="1"/>
                      <a:pt x="5" y="1"/>
                      <a:pt x="0" y="0"/>
                    </a:cubicBezTo>
                    <a:cubicBezTo>
                      <a:pt x="0" y="2"/>
                      <a:pt x="0" y="2"/>
                      <a:pt x="0" y="2"/>
                    </a:cubicBezTo>
                    <a:cubicBezTo>
                      <a:pt x="4" y="2"/>
                      <a:pt x="4" y="2"/>
                      <a:pt x="4" y="2"/>
                    </a:cubicBezTo>
                    <a:cubicBezTo>
                      <a:pt x="3" y="4"/>
                      <a:pt x="3" y="7"/>
                      <a:pt x="4"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7" name="Freeform 323"/>
              <p:cNvSpPr>
                <a:spLocks/>
              </p:cNvSpPr>
              <p:nvPr/>
            </p:nvSpPr>
            <p:spPr bwMode="auto">
              <a:xfrm>
                <a:off x="2221" y="580"/>
                <a:ext cx="3"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8" name="Freeform 324"/>
              <p:cNvSpPr>
                <a:spLocks/>
              </p:cNvSpPr>
              <p:nvPr/>
            </p:nvSpPr>
            <p:spPr bwMode="auto">
              <a:xfrm>
                <a:off x="1626" y="577"/>
                <a:ext cx="841" cy="381"/>
              </a:xfrm>
              <a:custGeom>
                <a:avLst/>
                <a:gdLst>
                  <a:gd name="T0" fmla="*/ 283 w 356"/>
                  <a:gd name="T1" fmla="*/ 84 h 161"/>
                  <a:gd name="T2" fmla="*/ 281 w 356"/>
                  <a:gd name="T3" fmla="*/ 82 h 161"/>
                  <a:gd name="T4" fmla="*/ 279 w 356"/>
                  <a:gd name="T5" fmla="*/ 74 h 161"/>
                  <a:gd name="T6" fmla="*/ 289 w 356"/>
                  <a:gd name="T7" fmla="*/ 76 h 161"/>
                  <a:gd name="T8" fmla="*/ 299 w 356"/>
                  <a:gd name="T9" fmla="*/ 78 h 161"/>
                  <a:gd name="T10" fmla="*/ 302 w 356"/>
                  <a:gd name="T11" fmla="*/ 74 h 161"/>
                  <a:gd name="T12" fmla="*/ 298 w 356"/>
                  <a:gd name="T13" fmla="*/ 69 h 161"/>
                  <a:gd name="T14" fmla="*/ 304 w 356"/>
                  <a:gd name="T15" fmla="*/ 62 h 161"/>
                  <a:gd name="T16" fmla="*/ 317 w 356"/>
                  <a:gd name="T17" fmla="*/ 54 h 161"/>
                  <a:gd name="T18" fmla="*/ 316 w 356"/>
                  <a:gd name="T19" fmla="*/ 45 h 161"/>
                  <a:gd name="T20" fmla="*/ 311 w 356"/>
                  <a:gd name="T21" fmla="*/ 37 h 161"/>
                  <a:gd name="T22" fmla="*/ 329 w 356"/>
                  <a:gd name="T23" fmla="*/ 30 h 161"/>
                  <a:gd name="T24" fmla="*/ 316 w 356"/>
                  <a:gd name="T25" fmla="*/ 30 h 161"/>
                  <a:gd name="T26" fmla="*/ 323 w 356"/>
                  <a:gd name="T27" fmla="*/ 22 h 161"/>
                  <a:gd name="T28" fmla="*/ 356 w 356"/>
                  <a:gd name="T29" fmla="*/ 12 h 161"/>
                  <a:gd name="T30" fmla="*/ 309 w 356"/>
                  <a:gd name="T31" fmla="*/ 15 h 161"/>
                  <a:gd name="T32" fmla="*/ 294 w 356"/>
                  <a:gd name="T33" fmla="*/ 3 h 161"/>
                  <a:gd name="T34" fmla="*/ 253 w 356"/>
                  <a:gd name="T35" fmla="*/ 1 h 161"/>
                  <a:gd name="T36" fmla="*/ 236 w 356"/>
                  <a:gd name="T37" fmla="*/ 2 h 161"/>
                  <a:gd name="T38" fmla="*/ 219 w 356"/>
                  <a:gd name="T39" fmla="*/ 13 h 161"/>
                  <a:gd name="T40" fmla="*/ 209 w 356"/>
                  <a:gd name="T41" fmla="*/ 7 h 161"/>
                  <a:gd name="T42" fmla="*/ 192 w 356"/>
                  <a:gd name="T43" fmla="*/ 11 h 161"/>
                  <a:gd name="T44" fmla="*/ 161 w 356"/>
                  <a:gd name="T45" fmla="*/ 6 h 161"/>
                  <a:gd name="T46" fmla="*/ 154 w 356"/>
                  <a:gd name="T47" fmla="*/ 7 h 161"/>
                  <a:gd name="T48" fmla="*/ 123 w 356"/>
                  <a:gd name="T49" fmla="*/ 3 h 161"/>
                  <a:gd name="T50" fmla="*/ 97 w 356"/>
                  <a:gd name="T51" fmla="*/ 8 h 161"/>
                  <a:gd name="T52" fmla="*/ 84 w 356"/>
                  <a:gd name="T53" fmla="*/ 5 h 161"/>
                  <a:gd name="T54" fmla="*/ 57 w 356"/>
                  <a:gd name="T55" fmla="*/ 9 h 161"/>
                  <a:gd name="T56" fmla="*/ 74 w 356"/>
                  <a:gd name="T57" fmla="*/ 18 h 161"/>
                  <a:gd name="T58" fmla="*/ 58 w 356"/>
                  <a:gd name="T59" fmla="*/ 19 h 161"/>
                  <a:gd name="T60" fmla="*/ 52 w 356"/>
                  <a:gd name="T61" fmla="*/ 22 h 161"/>
                  <a:gd name="T62" fmla="*/ 41 w 356"/>
                  <a:gd name="T63" fmla="*/ 28 h 161"/>
                  <a:gd name="T64" fmla="*/ 31 w 356"/>
                  <a:gd name="T65" fmla="*/ 31 h 161"/>
                  <a:gd name="T66" fmla="*/ 20 w 356"/>
                  <a:gd name="T67" fmla="*/ 35 h 161"/>
                  <a:gd name="T68" fmla="*/ 31 w 356"/>
                  <a:gd name="T69" fmla="*/ 42 h 161"/>
                  <a:gd name="T70" fmla="*/ 51 w 356"/>
                  <a:gd name="T71" fmla="*/ 37 h 161"/>
                  <a:gd name="T72" fmla="*/ 65 w 356"/>
                  <a:gd name="T73" fmla="*/ 36 h 161"/>
                  <a:gd name="T74" fmla="*/ 74 w 356"/>
                  <a:gd name="T75" fmla="*/ 26 h 161"/>
                  <a:gd name="T76" fmla="*/ 113 w 356"/>
                  <a:gd name="T77" fmla="*/ 19 h 161"/>
                  <a:gd name="T78" fmla="*/ 121 w 356"/>
                  <a:gd name="T79" fmla="*/ 18 h 161"/>
                  <a:gd name="T80" fmla="*/ 105 w 356"/>
                  <a:gd name="T81" fmla="*/ 26 h 161"/>
                  <a:gd name="T82" fmla="*/ 93 w 356"/>
                  <a:gd name="T83" fmla="*/ 33 h 161"/>
                  <a:gd name="T84" fmla="*/ 91 w 356"/>
                  <a:gd name="T85" fmla="*/ 42 h 161"/>
                  <a:gd name="T86" fmla="*/ 115 w 356"/>
                  <a:gd name="T87" fmla="*/ 42 h 161"/>
                  <a:gd name="T88" fmla="*/ 141 w 356"/>
                  <a:gd name="T89" fmla="*/ 59 h 161"/>
                  <a:gd name="T90" fmla="*/ 154 w 356"/>
                  <a:gd name="T91" fmla="*/ 77 h 161"/>
                  <a:gd name="T92" fmla="*/ 137 w 356"/>
                  <a:gd name="T93" fmla="*/ 79 h 161"/>
                  <a:gd name="T94" fmla="*/ 140 w 356"/>
                  <a:gd name="T95" fmla="*/ 95 h 161"/>
                  <a:gd name="T96" fmla="*/ 131 w 356"/>
                  <a:gd name="T97" fmla="*/ 109 h 161"/>
                  <a:gd name="T98" fmla="*/ 134 w 356"/>
                  <a:gd name="T99" fmla="*/ 120 h 161"/>
                  <a:gd name="T100" fmla="*/ 140 w 356"/>
                  <a:gd name="T101" fmla="*/ 140 h 161"/>
                  <a:gd name="T102" fmla="*/ 164 w 356"/>
                  <a:gd name="T103" fmla="*/ 161 h 161"/>
                  <a:gd name="T104" fmla="*/ 187 w 356"/>
                  <a:gd name="T105" fmla="*/ 133 h 161"/>
                  <a:gd name="T106" fmla="*/ 197 w 356"/>
                  <a:gd name="T107" fmla="*/ 118 h 161"/>
                  <a:gd name="T108" fmla="*/ 240 w 356"/>
                  <a:gd name="T109" fmla="*/ 100 h 161"/>
                  <a:gd name="T110" fmla="*/ 271 w 356"/>
                  <a:gd name="T111" fmla="*/ 9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6" h="161">
                    <a:moveTo>
                      <a:pt x="297" y="84"/>
                    </a:moveTo>
                    <a:cubicBezTo>
                      <a:pt x="295" y="84"/>
                      <a:pt x="291" y="85"/>
                      <a:pt x="290" y="82"/>
                    </a:cubicBezTo>
                    <a:cubicBezTo>
                      <a:pt x="286" y="83"/>
                      <a:pt x="287" y="84"/>
                      <a:pt x="283" y="84"/>
                    </a:cubicBezTo>
                    <a:cubicBezTo>
                      <a:pt x="278" y="84"/>
                      <a:pt x="274" y="83"/>
                      <a:pt x="269" y="84"/>
                    </a:cubicBezTo>
                    <a:cubicBezTo>
                      <a:pt x="270" y="84"/>
                      <a:pt x="266" y="78"/>
                      <a:pt x="268" y="78"/>
                    </a:cubicBezTo>
                    <a:cubicBezTo>
                      <a:pt x="268" y="78"/>
                      <a:pt x="281" y="86"/>
                      <a:pt x="281" y="82"/>
                    </a:cubicBezTo>
                    <a:cubicBezTo>
                      <a:pt x="281" y="81"/>
                      <a:pt x="281" y="81"/>
                      <a:pt x="281" y="80"/>
                    </a:cubicBezTo>
                    <a:cubicBezTo>
                      <a:pt x="283" y="80"/>
                      <a:pt x="283" y="80"/>
                      <a:pt x="283" y="80"/>
                    </a:cubicBezTo>
                    <a:cubicBezTo>
                      <a:pt x="283" y="77"/>
                      <a:pt x="281" y="74"/>
                      <a:pt x="279" y="74"/>
                    </a:cubicBezTo>
                    <a:cubicBezTo>
                      <a:pt x="275" y="73"/>
                      <a:pt x="270" y="75"/>
                      <a:pt x="270" y="71"/>
                    </a:cubicBezTo>
                    <a:cubicBezTo>
                      <a:pt x="273" y="72"/>
                      <a:pt x="273" y="72"/>
                      <a:pt x="276" y="72"/>
                    </a:cubicBezTo>
                    <a:cubicBezTo>
                      <a:pt x="281" y="72"/>
                      <a:pt x="283" y="74"/>
                      <a:pt x="289" y="76"/>
                    </a:cubicBezTo>
                    <a:cubicBezTo>
                      <a:pt x="289" y="77"/>
                      <a:pt x="289" y="81"/>
                      <a:pt x="291" y="83"/>
                    </a:cubicBezTo>
                    <a:cubicBezTo>
                      <a:pt x="291" y="80"/>
                      <a:pt x="294" y="80"/>
                      <a:pt x="295" y="78"/>
                    </a:cubicBezTo>
                    <a:cubicBezTo>
                      <a:pt x="299" y="78"/>
                      <a:pt x="299" y="78"/>
                      <a:pt x="299" y="78"/>
                    </a:cubicBezTo>
                    <a:cubicBezTo>
                      <a:pt x="298" y="80"/>
                      <a:pt x="298" y="83"/>
                      <a:pt x="299" y="83"/>
                    </a:cubicBezTo>
                    <a:cubicBezTo>
                      <a:pt x="299" y="82"/>
                      <a:pt x="300" y="78"/>
                      <a:pt x="302" y="77"/>
                    </a:cubicBezTo>
                    <a:cubicBezTo>
                      <a:pt x="302" y="74"/>
                      <a:pt x="302" y="74"/>
                      <a:pt x="302" y="74"/>
                    </a:cubicBezTo>
                    <a:cubicBezTo>
                      <a:pt x="295" y="74"/>
                      <a:pt x="294" y="69"/>
                      <a:pt x="291" y="65"/>
                    </a:cubicBezTo>
                    <a:cubicBezTo>
                      <a:pt x="292" y="65"/>
                      <a:pt x="293" y="65"/>
                      <a:pt x="295" y="65"/>
                    </a:cubicBezTo>
                    <a:cubicBezTo>
                      <a:pt x="295" y="65"/>
                      <a:pt x="295" y="69"/>
                      <a:pt x="298" y="69"/>
                    </a:cubicBezTo>
                    <a:cubicBezTo>
                      <a:pt x="300" y="69"/>
                      <a:pt x="302" y="65"/>
                      <a:pt x="302" y="64"/>
                    </a:cubicBezTo>
                    <a:cubicBezTo>
                      <a:pt x="302" y="62"/>
                      <a:pt x="300" y="60"/>
                      <a:pt x="300" y="59"/>
                    </a:cubicBezTo>
                    <a:cubicBezTo>
                      <a:pt x="301" y="60"/>
                      <a:pt x="303" y="62"/>
                      <a:pt x="304" y="62"/>
                    </a:cubicBezTo>
                    <a:cubicBezTo>
                      <a:pt x="307" y="62"/>
                      <a:pt x="310" y="60"/>
                      <a:pt x="310" y="59"/>
                    </a:cubicBezTo>
                    <a:cubicBezTo>
                      <a:pt x="310" y="57"/>
                      <a:pt x="309" y="56"/>
                      <a:pt x="310" y="55"/>
                    </a:cubicBezTo>
                    <a:cubicBezTo>
                      <a:pt x="312" y="55"/>
                      <a:pt x="315" y="55"/>
                      <a:pt x="317" y="54"/>
                    </a:cubicBezTo>
                    <a:cubicBezTo>
                      <a:pt x="315" y="54"/>
                      <a:pt x="311" y="53"/>
                      <a:pt x="311" y="48"/>
                    </a:cubicBezTo>
                    <a:cubicBezTo>
                      <a:pt x="316" y="48"/>
                      <a:pt x="316" y="48"/>
                      <a:pt x="316" y="48"/>
                    </a:cubicBezTo>
                    <a:cubicBezTo>
                      <a:pt x="316" y="48"/>
                      <a:pt x="316" y="46"/>
                      <a:pt x="316" y="45"/>
                    </a:cubicBezTo>
                    <a:cubicBezTo>
                      <a:pt x="316" y="42"/>
                      <a:pt x="312" y="42"/>
                      <a:pt x="310" y="40"/>
                    </a:cubicBezTo>
                    <a:cubicBezTo>
                      <a:pt x="311" y="40"/>
                      <a:pt x="311" y="40"/>
                      <a:pt x="312" y="40"/>
                    </a:cubicBezTo>
                    <a:cubicBezTo>
                      <a:pt x="312" y="39"/>
                      <a:pt x="311" y="38"/>
                      <a:pt x="311" y="37"/>
                    </a:cubicBezTo>
                    <a:cubicBezTo>
                      <a:pt x="319" y="37"/>
                      <a:pt x="319" y="37"/>
                      <a:pt x="319" y="37"/>
                    </a:cubicBezTo>
                    <a:cubicBezTo>
                      <a:pt x="319" y="41"/>
                      <a:pt x="319" y="43"/>
                      <a:pt x="321" y="46"/>
                    </a:cubicBezTo>
                    <a:cubicBezTo>
                      <a:pt x="323" y="40"/>
                      <a:pt x="328" y="37"/>
                      <a:pt x="329" y="30"/>
                    </a:cubicBezTo>
                    <a:cubicBezTo>
                      <a:pt x="328" y="31"/>
                      <a:pt x="323" y="36"/>
                      <a:pt x="321" y="36"/>
                    </a:cubicBezTo>
                    <a:cubicBezTo>
                      <a:pt x="320" y="34"/>
                      <a:pt x="321" y="32"/>
                      <a:pt x="321" y="30"/>
                    </a:cubicBezTo>
                    <a:cubicBezTo>
                      <a:pt x="316" y="30"/>
                      <a:pt x="316" y="30"/>
                      <a:pt x="316" y="30"/>
                    </a:cubicBezTo>
                    <a:cubicBezTo>
                      <a:pt x="315" y="30"/>
                      <a:pt x="313" y="31"/>
                      <a:pt x="312" y="32"/>
                    </a:cubicBezTo>
                    <a:cubicBezTo>
                      <a:pt x="311" y="30"/>
                      <a:pt x="311" y="30"/>
                      <a:pt x="311" y="30"/>
                    </a:cubicBezTo>
                    <a:cubicBezTo>
                      <a:pt x="314" y="27"/>
                      <a:pt x="323" y="29"/>
                      <a:pt x="323" y="22"/>
                    </a:cubicBezTo>
                    <a:cubicBezTo>
                      <a:pt x="323" y="22"/>
                      <a:pt x="324" y="22"/>
                      <a:pt x="325" y="21"/>
                    </a:cubicBezTo>
                    <a:cubicBezTo>
                      <a:pt x="323" y="20"/>
                      <a:pt x="328" y="18"/>
                      <a:pt x="336" y="18"/>
                    </a:cubicBezTo>
                    <a:cubicBezTo>
                      <a:pt x="329" y="18"/>
                      <a:pt x="346" y="17"/>
                      <a:pt x="356" y="12"/>
                    </a:cubicBezTo>
                    <a:cubicBezTo>
                      <a:pt x="354" y="11"/>
                      <a:pt x="352" y="10"/>
                      <a:pt x="348" y="9"/>
                    </a:cubicBezTo>
                    <a:cubicBezTo>
                      <a:pt x="348" y="9"/>
                      <a:pt x="339" y="9"/>
                      <a:pt x="333" y="9"/>
                    </a:cubicBezTo>
                    <a:cubicBezTo>
                      <a:pt x="326" y="13"/>
                      <a:pt x="317" y="12"/>
                      <a:pt x="309" y="15"/>
                    </a:cubicBezTo>
                    <a:cubicBezTo>
                      <a:pt x="311" y="14"/>
                      <a:pt x="314" y="4"/>
                      <a:pt x="314" y="4"/>
                    </a:cubicBezTo>
                    <a:cubicBezTo>
                      <a:pt x="311" y="6"/>
                      <a:pt x="306" y="4"/>
                      <a:pt x="300" y="4"/>
                    </a:cubicBezTo>
                    <a:cubicBezTo>
                      <a:pt x="299" y="4"/>
                      <a:pt x="297" y="3"/>
                      <a:pt x="294" y="3"/>
                    </a:cubicBezTo>
                    <a:cubicBezTo>
                      <a:pt x="295" y="3"/>
                      <a:pt x="296" y="3"/>
                      <a:pt x="297" y="2"/>
                    </a:cubicBezTo>
                    <a:cubicBezTo>
                      <a:pt x="292" y="0"/>
                      <a:pt x="293" y="2"/>
                      <a:pt x="286" y="2"/>
                    </a:cubicBezTo>
                    <a:cubicBezTo>
                      <a:pt x="280" y="2"/>
                      <a:pt x="263" y="1"/>
                      <a:pt x="253" y="1"/>
                    </a:cubicBezTo>
                    <a:cubicBezTo>
                      <a:pt x="253" y="2"/>
                      <a:pt x="254" y="3"/>
                      <a:pt x="254" y="3"/>
                    </a:cubicBezTo>
                    <a:cubicBezTo>
                      <a:pt x="248" y="3"/>
                      <a:pt x="242" y="5"/>
                      <a:pt x="234" y="5"/>
                    </a:cubicBezTo>
                    <a:cubicBezTo>
                      <a:pt x="234" y="5"/>
                      <a:pt x="236" y="3"/>
                      <a:pt x="236" y="2"/>
                    </a:cubicBezTo>
                    <a:cubicBezTo>
                      <a:pt x="221" y="2"/>
                      <a:pt x="221" y="2"/>
                      <a:pt x="221" y="2"/>
                    </a:cubicBezTo>
                    <a:cubicBezTo>
                      <a:pt x="222" y="2"/>
                      <a:pt x="225" y="7"/>
                      <a:pt x="226" y="7"/>
                    </a:cubicBezTo>
                    <a:cubicBezTo>
                      <a:pt x="225" y="11"/>
                      <a:pt x="222" y="11"/>
                      <a:pt x="219" y="13"/>
                    </a:cubicBezTo>
                    <a:cubicBezTo>
                      <a:pt x="217" y="9"/>
                      <a:pt x="217" y="9"/>
                      <a:pt x="217" y="9"/>
                    </a:cubicBezTo>
                    <a:cubicBezTo>
                      <a:pt x="213" y="10"/>
                      <a:pt x="211" y="9"/>
                      <a:pt x="208" y="9"/>
                    </a:cubicBezTo>
                    <a:cubicBezTo>
                      <a:pt x="208" y="8"/>
                      <a:pt x="209" y="7"/>
                      <a:pt x="209" y="7"/>
                    </a:cubicBezTo>
                    <a:cubicBezTo>
                      <a:pt x="206" y="7"/>
                      <a:pt x="205" y="7"/>
                      <a:pt x="202" y="7"/>
                    </a:cubicBezTo>
                    <a:cubicBezTo>
                      <a:pt x="199" y="7"/>
                      <a:pt x="197" y="7"/>
                      <a:pt x="197" y="11"/>
                    </a:cubicBezTo>
                    <a:cubicBezTo>
                      <a:pt x="196" y="11"/>
                      <a:pt x="194" y="11"/>
                      <a:pt x="192" y="11"/>
                    </a:cubicBezTo>
                    <a:cubicBezTo>
                      <a:pt x="190" y="11"/>
                      <a:pt x="189" y="9"/>
                      <a:pt x="189" y="8"/>
                    </a:cubicBezTo>
                    <a:cubicBezTo>
                      <a:pt x="188" y="9"/>
                      <a:pt x="183" y="11"/>
                      <a:pt x="183" y="9"/>
                    </a:cubicBezTo>
                    <a:cubicBezTo>
                      <a:pt x="183" y="7"/>
                      <a:pt x="163" y="9"/>
                      <a:pt x="161" y="6"/>
                    </a:cubicBezTo>
                    <a:cubicBezTo>
                      <a:pt x="164" y="11"/>
                      <a:pt x="164" y="11"/>
                      <a:pt x="164" y="11"/>
                    </a:cubicBezTo>
                    <a:cubicBezTo>
                      <a:pt x="152" y="11"/>
                      <a:pt x="152" y="11"/>
                      <a:pt x="152" y="11"/>
                    </a:cubicBezTo>
                    <a:cubicBezTo>
                      <a:pt x="148" y="12"/>
                      <a:pt x="151" y="13"/>
                      <a:pt x="154" y="7"/>
                    </a:cubicBezTo>
                    <a:cubicBezTo>
                      <a:pt x="148" y="6"/>
                      <a:pt x="145" y="5"/>
                      <a:pt x="140" y="5"/>
                    </a:cubicBezTo>
                    <a:cubicBezTo>
                      <a:pt x="136" y="5"/>
                      <a:pt x="136" y="5"/>
                      <a:pt x="134" y="5"/>
                    </a:cubicBezTo>
                    <a:cubicBezTo>
                      <a:pt x="131" y="5"/>
                      <a:pt x="126" y="3"/>
                      <a:pt x="123" y="3"/>
                    </a:cubicBezTo>
                    <a:cubicBezTo>
                      <a:pt x="115" y="3"/>
                      <a:pt x="112" y="7"/>
                      <a:pt x="106" y="7"/>
                    </a:cubicBezTo>
                    <a:cubicBezTo>
                      <a:pt x="104" y="7"/>
                      <a:pt x="103" y="4"/>
                      <a:pt x="102" y="4"/>
                    </a:cubicBezTo>
                    <a:cubicBezTo>
                      <a:pt x="99" y="4"/>
                      <a:pt x="97" y="7"/>
                      <a:pt x="97" y="8"/>
                    </a:cubicBezTo>
                    <a:cubicBezTo>
                      <a:pt x="95" y="7"/>
                      <a:pt x="94" y="7"/>
                      <a:pt x="93" y="7"/>
                    </a:cubicBezTo>
                    <a:cubicBezTo>
                      <a:pt x="92" y="7"/>
                      <a:pt x="92" y="7"/>
                      <a:pt x="92" y="7"/>
                    </a:cubicBezTo>
                    <a:cubicBezTo>
                      <a:pt x="88" y="7"/>
                      <a:pt x="88" y="5"/>
                      <a:pt x="84" y="5"/>
                    </a:cubicBezTo>
                    <a:cubicBezTo>
                      <a:pt x="80" y="5"/>
                      <a:pt x="77" y="7"/>
                      <a:pt x="72" y="7"/>
                    </a:cubicBezTo>
                    <a:cubicBezTo>
                      <a:pt x="66" y="9"/>
                      <a:pt x="66" y="9"/>
                      <a:pt x="66" y="9"/>
                    </a:cubicBezTo>
                    <a:cubicBezTo>
                      <a:pt x="57" y="9"/>
                      <a:pt x="57" y="9"/>
                      <a:pt x="57" y="9"/>
                    </a:cubicBezTo>
                    <a:cubicBezTo>
                      <a:pt x="55" y="9"/>
                      <a:pt x="26" y="13"/>
                      <a:pt x="27" y="13"/>
                    </a:cubicBezTo>
                    <a:cubicBezTo>
                      <a:pt x="36" y="23"/>
                      <a:pt x="57" y="18"/>
                      <a:pt x="60" y="18"/>
                    </a:cubicBezTo>
                    <a:cubicBezTo>
                      <a:pt x="63" y="18"/>
                      <a:pt x="72" y="18"/>
                      <a:pt x="74" y="18"/>
                    </a:cubicBezTo>
                    <a:cubicBezTo>
                      <a:pt x="75" y="18"/>
                      <a:pt x="80" y="14"/>
                      <a:pt x="81" y="14"/>
                    </a:cubicBezTo>
                    <a:cubicBezTo>
                      <a:pt x="79" y="16"/>
                      <a:pt x="79" y="16"/>
                      <a:pt x="78" y="19"/>
                    </a:cubicBezTo>
                    <a:cubicBezTo>
                      <a:pt x="58" y="19"/>
                      <a:pt x="58" y="19"/>
                      <a:pt x="58" y="19"/>
                    </a:cubicBezTo>
                    <a:cubicBezTo>
                      <a:pt x="58" y="21"/>
                      <a:pt x="59" y="23"/>
                      <a:pt x="59" y="24"/>
                    </a:cubicBezTo>
                    <a:cubicBezTo>
                      <a:pt x="54" y="24"/>
                      <a:pt x="54" y="24"/>
                      <a:pt x="54" y="24"/>
                    </a:cubicBezTo>
                    <a:cubicBezTo>
                      <a:pt x="53" y="24"/>
                      <a:pt x="52" y="23"/>
                      <a:pt x="52" y="22"/>
                    </a:cubicBezTo>
                    <a:cubicBezTo>
                      <a:pt x="43" y="22"/>
                      <a:pt x="40" y="22"/>
                      <a:pt x="36" y="23"/>
                    </a:cubicBezTo>
                    <a:cubicBezTo>
                      <a:pt x="39" y="28"/>
                      <a:pt x="45" y="25"/>
                      <a:pt x="51" y="26"/>
                    </a:cubicBezTo>
                    <a:cubicBezTo>
                      <a:pt x="49" y="28"/>
                      <a:pt x="46" y="28"/>
                      <a:pt x="41" y="28"/>
                    </a:cubicBezTo>
                    <a:cubicBezTo>
                      <a:pt x="38" y="28"/>
                      <a:pt x="33" y="26"/>
                      <a:pt x="30" y="26"/>
                    </a:cubicBezTo>
                    <a:cubicBezTo>
                      <a:pt x="29" y="26"/>
                      <a:pt x="24" y="26"/>
                      <a:pt x="24" y="30"/>
                    </a:cubicBezTo>
                    <a:cubicBezTo>
                      <a:pt x="24" y="32"/>
                      <a:pt x="28" y="31"/>
                      <a:pt x="31" y="31"/>
                    </a:cubicBezTo>
                    <a:cubicBezTo>
                      <a:pt x="31" y="37"/>
                      <a:pt x="31" y="37"/>
                      <a:pt x="31" y="37"/>
                    </a:cubicBezTo>
                    <a:cubicBezTo>
                      <a:pt x="28" y="37"/>
                      <a:pt x="26" y="33"/>
                      <a:pt x="23" y="33"/>
                    </a:cubicBezTo>
                    <a:cubicBezTo>
                      <a:pt x="21" y="33"/>
                      <a:pt x="21" y="35"/>
                      <a:pt x="20" y="35"/>
                    </a:cubicBezTo>
                    <a:cubicBezTo>
                      <a:pt x="18" y="35"/>
                      <a:pt x="17" y="35"/>
                      <a:pt x="17" y="35"/>
                    </a:cubicBezTo>
                    <a:cubicBezTo>
                      <a:pt x="13" y="35"/>
                      <a:pt x="0" y="37"/>
                      <a:pt x="0" y="42"/>
                    </a:cubicBezTo>
                    <a:cubicBezTo>
                      <a:pt x="13" y="39"/>
                      <a:pt x="18" y="42"/>
                      <a:pt x="31" y="42"/>
                    </a:cubicBezTo>
                    <a:cubicBezTo>
                      <a:pt x="36" y="42"/>
                      <a:pt x="38" y="47"/>
                      <a:pt x="42" y="47"/>
                    </a:cubicBezTo>
                    <a:cubicBezTo>
                      <a:pt x="42" y="47"/>
                      <a:pt x="50" y="42"/>
                      <a:pt x="51" y="40"/>
                    </a:cubicBezTo>
                    <a:cubicBezTo>
                      <a:pt x="51" y="37"/>
                      <a:pt x="51" y="37"/>
                      <a:pt x="51" y="37"/>
                    </a:cubicBezTo>
                    <a:cubicBezTo>
                      <a:pt x="49" y="38"/>
                      <a:pt x="48" y="38"/>
                      <a:pt x="45" y="37"/>
                    </a:cubicBezTo>
                    <a:cubicBezTo>
                      <a:pt x="48" y="36"/>
                      <a:pt x="50" y="36"/>
                      <a:pt x="56" y="36"/>
                    </a:cubicBezTo>
                    <a:cubicBezTo>
                      <a:pt x="61" y="36"/>
                      <a:pt x="62" y="36"/>
                      <a:pt x="65" y="36"/>
                    </a:cubicBezTo>
                    <a:cubicBezTo>
                      <a:pt x="66" y="36"/>
                      <a:pt x="70" y="31"/>
                      <a:pt x="73" y="31"/>
                    </a:cubicBezTo>
                    <a:cubicBezTo>
                      <a:pt x="70" y="28"/>
                      <a:pt x="69" y="27"/>
                      <a:pt x="66" y="25"/>
                    </a:cubicBezTo>
                    <a:cubicBezTo>
                      <a:pt x="70" y="25"/>
                      <a:pt x="71" y="26"/>
                      <a:pt x="74" y="26"/>
                    </a:cubicBezTo>
                    <a:cubicBezTo>
                      <a:pt x="74" y="27"/>
                      <a:pt x="74" y="28"/>
                      <a:pt x="74" y="29"/>
                    </a:cubicBezTo>
                    <a:cubicBezTo>
                      <a:pt x="77" y="29"/>
                      <a:pt x="77" y="29"/>
                      <a:pt x="77" y="29"/>
                    </a:cubicBezTo>
                    <a:cubicBezTo>
                      <a:pt x="81" y="19"/>
                      <a:pt x="106" y="19"/>
                      <a:pt x="113" y="19"/>
                    </a:cubicBezTo>
                    <a:cubicBezTo>
                      <a:pt x="114" y="19"/>
                      <a:pt x="115" y="17"/>
                      <a:pt x="115" y="16"/>
                    </a:cubicBezTo>
                    <a:cubicBezTo>
                      <a:pt x="115" y="16"/>
                      <a:pt x="121" y="17"/>
                      <a:pt x="122" y="18"/>
                    </a:cubicBezTo>
                    <a:cubicBezTo>
                      <a:pt x="122" y="18"/>
                      <a:pt x="121" y="18"/>
                      <a:pt x="121" y="18"/>
                    </a:cubicBezTo>
                    <a:cubicBezTo>
                      <a:pt x="123" y="20"/>
                      <a:pt x="128" y="19"/>
                      <a:pt x="132" y="20"/>
                    </a:cubicBezTo>
                    <a:cubicBezTo>
                      <a:pt x="127" y="20"/>
                      <a:pt x="119" y="24"/>
                      <a:pt x="117" y="26"/>
                    </a:cubicBezTo>
                    <a:cubicBezTo>
                      <a:pt x="105" y="26"/>
                      <a:pt x="105" y="26"/>
                      <a:pt x="105" y="26"/>
                    </a:cubicBezTo>
                    <a:cubicBezTo>
                      <a:pt x="103" y="28"/>
                      <a:pt x="96" y="26"/>
                      <a:pt x="90" y="29"/>
                    </a:cubicBezTo>
                    <a:cubicBezTo>
                      <a:pt x="85" y="29"/>
                      <a:pt x="85" y="29"/>
                      <a:pt x="85" y="29"/>
                    </a:cubicBezTo>
                    <a:cubicBezTo>
                      <a:pt x="85" y="32"/>
                      <a:pt x="90" y="33"/>
                      <a:pt x="93" y="33"/>
                    </a:cubicBezTo>
                    <a:cubicBezTo>
                      <a:pt x="95" y="37"/>
                      <a:pt x="104" y="34"/>
                      <a:pt x="111" y="36"/>
                    </a:cubicBezTo>
                    <a:cubicBezTo>
                      <a:pt x="105" y="39"/>
                      <a:pt x="101" y="38"/>
                      <a:pt x="95" y="40"/>
                    </a:cubicBezTo>
                    <a:cubicBezTo>
                      <a:pt x="97" y="40"/>
                      <a:pt x="94" y="42"/>
                      <a:pt x="91" y="42"/>
                    </a:cubicBezTo>
                    <a:cubicBezTo>
                      <a:pt x="91" y="44"/>
                      <a:pt x="94" y="47"/>
                      <a:pt x="96" y="47"/>
                    </a:cubicBezTo>
                    <a:cubicBezTo>
                      <a:pt x="100" y="47"/>
                      <a:pt x="103" y="46"/>
                      <a:pt x="106" y="43"/>
                    </a:cubicBezTo>
                    <a:cubicBezTo>
                      <a:pt x="107" y="47"/>
                      <a:pt x="111" y="43"/>
                      <a:pt x="115" y="42"/>
                    </a:cubicBezTo>
                    <a:cubicBezTo>
                      <a:pt x="125" y="42"/>
                      <a:pt x="125" y="42"/>
                      <a:pt x="125" y="42"/>
                    </a:cubicBezTo>
                    <a:cubicBezTo>
                      <a:pt x="127" y="48"/>
                      <a:pt x="140" y="54"/>
                      <a:pt x="140" y="55"/>
                    </a:cubicBezTo>
                    <a:cubicBezTo>
                      <a:pt x="140" y="56"/>
                      <a:pt x="141" y="59"/>
                      <a:pt x="141" y="59"/>
                    </a:cubicBezTo>
                    <a:cubicBezTo>
                      <a:pt x="143" y="60"/>
                      <a:pt x="144" y="61"/>
                      <a:pt x="144" y="62"/>
                    </a:cubicBezTo>
                    <a:cubicBezTo>
                      <a:pt x="144" y="65"/>
                      <a:pt x="144" y="65"/>
                      <a:pt x="144" y="65"/>
                    </a:cubicBezTo>
                    <a:cubicBezTo>
                      <a:pt x="147" y="71"/>
                      <a:pt x="147" y="77"/>
                      <a:pt x="154" y="77"/>
                    </a:cubicBezTo>
                    <a:cubicBezTo>
                      <a:pt x="154" y="80"/>
                      <a:pt x="156" y="82"/>
                      <a:pt x="154" y="84"/>
                    </a:cubicBezTo>
                    <a:cubicBezTo>
                      <a:pt x="144" y="79"/>
                      <a:pt x="144" y="79"/>
                      <a:pt x="144" y="79"/>
                    </a:cubicBezTo>
                    <a:cubicBezTo>
                      <a:pt x="137" y="79"/>
                      <a:pt x="137" y="79"/>
                      <a:pt x="137" y="79"/>
                    </a:cubicBezTo>
                    <a:cubicBezTo>
                      <a:pt x="137" y="79"/>
                      <a:pt x="153" y="88"/>
                      <a:pt x="154" y="89"/>
                    </a:cubicBezTo>
                    <a:cubicBezTo>
                      <a:pt x="154" y="93"/>
                      <a:pt x="154" y="93"/>
                      <a:pt x="154" y="93"/>
                    </a:cubicBezTo>
                    <a:cubicBezTo>
                      <a:pt x="149" y="93"/>
                      <a:pt x="147" y="95"/>
                      <a:pt x="140" y="95"/>
                    </a:cubicBezTo>
                    <a:cubicBezTo>
                      <a:pt x="140" y="99"/>
                      <a:pt x="138" y="103"/>
                      <a:pt x="133" y="103"/>
                    </a:cubicBezTo>
                    <a:cubicBezTo>
                      <a:pt x="133" y="105"/>
                      <a:pt x="132" y="106"/>
                      <a:pt x="129" y="106"/>
                    </a:cubicBezTo>
                    <a:cubicBezTo>
                      <a:pt x="131" y="109"/>
                      <a:pt x="131" y="109"/>
                      <a:pt x="131" y="109"/>
                    </a:cubicBezTo>
                    <a:cubicBezTo>
                      <a:pt x="130" y="111"/>
                      <a:pt x="130" y="111"/>
                      <a:pt x="130" y="111"/>
                    </a:cubicBezTo>
                    <a:cubicBezTo>
                      <a:pt x="130" y="112"/>
                      <a:pt x="129" y="115"/>
                      <a:pt x="129" y="115"/>
                    </a:cubicBezTo>
                    <a:cubicBezTo>
                      <a:pt x="129" y="117"/>
                      <a:pt x="130" y="120"/>
                      <a:pt x="134" y="120"/>
                    </a:cubicBezTo>
                    <a:cubicBezTo>
                      <a:pt x="131" y="125"/>
                      <a:pt x="131" y="125"/>
                      <a:pt x="131" y="125"/>
                    </a:cubicBezTo>
                    <a:cubicBezTo>
                      <a:pt x="133" y="129"/>
                      <a:pt x="133" y="129"/>
                      <a:pt x="133" y="129"/>
                    </a:cubicBezTo>
                    <a:cubicBezTo>
                      <a:pt x="134" y="130"/>
                      <a:pt x="136" y="140"/>
                      <a:pt x="140" y="140"/>
                    </a:cubicBezTo>
                    <a:cubicBezTo>
                      <a:pt x="140" y="143"/>
                      <a:pt x="144" y="153"/>
                      <a:pt x="149" y="153"/>
                    </a:cubicBezTo>
                    <a:cubicBezTo>
                      <a:pt x="152" y="153"/>
                      <a:pt x="156" y="151"/>
                      <a:pt x="159" y="153"/>
                    </a:cubicBezTo>
                    <a:cubicBezTo>
                      <a:pt x="161" y="155"/>
                      <a:pt x="158" y="161"/>
                      <a:pt x="164" y="161"/>
                    </a:cubicBezTo>
                    <a:cubicBezTo>
                      <a:pt x="170" y="161"/>
                      <a:pt x="169" y="143"/>
                      <a:pt x="179" y="143"/>
                    </a:cubicBezTo>
                    <a:cubicBezTo>
                      <a:pt x="179" y="138"/>
                      <a:pt x="179" y="138"/>
                      <a:pt x="179" y="138"/>
                    </a:cubicBezTo>
                    <a:cubicBezTo>
                      <a:pt x="179" y="138"/>
                      <a:pt x="184" y="134"/>
                      <a:pt x="187" y="133"/>
                    </a:cubicBezTo>
                    <a:cubicBezTo>
                      <a:pt x="187" y="131"/>
                      <a:pt x="191" y="130"/>
                      <a:pt x="191" y="129"/>
                    </a:cubicBezTo>
                    <a:cubicBezTo>
                      <a:pt x="191" y="125"/>
                      <a:pt x="194" y="129"/>
                      <a:pt x="195" y="123"/>
                    </a:cubicBezTo>
                    <a:cubicBezTo>
                      <a:pt x="194" y="122"/>
                      <a:pt x="197" y="118"/>
                      <a:pt x="197" y="118"/>
                    </a:cubicBezTo>
                    <a:cubicBezTo>
                      <a:pt x="198" y="117"/>
                      <a:pt x="207" y="118"/>
                      <a:pt x="211" y="117"/>
                    </a:cubicBezTo>
                    <a:cubicBezTo>
                      <a:pt x="217" y="115"/>
                      <a:pt x="224" y="114"/>
                      <a:pt x="231" y="111"/>
                    </a:cubicBezTo>
                    <a:cubicBezTo>
                      <a:pt x="233" y="110"/>
                      <a:pt x="238" y="103"/>
                      <a:pt x="240" y="100"/>
                    </a:cubicBezTo>
                    <a:cubicBezTo>
                      <a:pt x="242" y="101"/>
                      <a:pt x="248" y="98"/>
                      <a:pt x="250" y="98"/>
                    </a:cubicBezTo>
                    <a:cubicBezTo>
                      <a:pt x="254" y="98"/>
                      <a:pt x="257" y="99"/>
                      <a:pt x="260" y="97"/>
                    </a:cubicBezTo>
                    <a:cubicBezTo>
                      <a:pt x="271" y="95"/>
                      <a:pt x="271" y="95"/>
                      <a:pt x="271" y="95"/>
                    </a:cubicBezTo>
                    <a:cubicBezTo>
                      <a:pt x="277" y="93"/>
                      <a:pt x="279" y="92"/>
                      <a:pt x="286" y="90"/>
                    </a:cubicBezTo>
                    <a:cubicBezTo>
                      <a:pt x="289" y="90"/>
                      <a:pt x="295" y="87"/>
                      <a:pt x="297" y="8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79" name="Freeform 325"/>
              <p:cNvSpPr>
                <a:spLocks/>
              </p:cNvSpPr>
              <p:nvPr/>
            </p:nvSpPr>
            <p:spPr bwMode="auto">
              <a:xfrm>
                <a:off x="2127" y="584"/>
                <a:ext cx="24" cy="12"/>
              </a:xfrm>
              <a:custGeom>
                <a:avLst/>
                <a:gdLst>
                  <a:gd name="T0" fmla="*/ 9 w 10"/>
                  <a:gd name="T1" fmla="*/ 5 h 5"/>
                  <a:gd name="T2" fmla="*/ 9 w 10"/>
                  <a:gd name="T3" fmla="*/ 2 h 5"/>
                  <a:gd name="T4" fmla="*/ 5 w 10"/>
                  <a:gd name="T5" fmla="*/ 0 h 5"/>
                  <a:gd name="T6" fmla="*/ 2 w 10"/>
                  <a:gd name="T7" fmla="*/ 2 h 5"/>
                  <a:gd name="T8" fmla="*/ 0 w 10"/>
                  <a:gd name="T9" fmla="*/ 2 h 5"/>
                  <a:gd name="T10" fmla="*/ 9 w 10"/>
                  <a:gd name="T11" fmla="*/ 5 h 5"/>
                </a:gdLst>
                <a:ahLst/>
                <a:cxnLst>
                  <a:cxn ang="0">
                    <a:pos x="T0" y="T1"/>
                  </a:cxn>
                  <a:cxn ang="0">
                    <a:pos x="T2" y="T3"/>
                  </a:cxn>
                  <a:cxn ang="0">
                    <a:pos x="T4" y="T5"/>
                  </a:cxn>
                  <a:cxn ang="0">
                    <a:pos x="T6" y="T7"/>
                  </a:cxn>
                  <a:cxn ang="0">
                    <a:pos x="T8" y="T9"/>
                  </a:cxn>
                  <a:cxn ang="0">
                    <a:pos x="T10" y="T11"/>
                  </a:cxn>
                </a:cxnLst>
                <a:rect l="0" t="0" r="r" b="b"/>
                <a:pathLst>
                  <a:path w="10" h="5">
                    <a:moveTo>
                      <a:pt x="9" y="5"/>
                    </a:moveTo>
                    <a:cubicBezTo>
                      <a:pt x="10" y="5"/>
                      <a:pt x="9" y="3"/>
                      <a:pt x="9" y="2"/>
                    </a:cubicBezTo>
                    <a:cubicBezTo>
                      <a:pt x="8" y="1"/>
                      <a:pt x="6" y="0"/>
                      <a:pt x="5" y="0"/>
                    </a:cubicBezTo>
                    <a:cubicBezTo>
                      <a:pt x="5" y="1"/>
                      <a:pt x="3" y="2"/>
                      <a:pt x="2" y="2"/>
                    </a:cubicBezTo>
                    <a:cubicBezTo>
                      <a:pt x="0" y="2"/>
                      <a:pt x="0" y="2"/>
                      <a:pt x="0" y="2"/>
                    </a:cubicBezTo>
                    <a:cubicBezTo>
                      <a:pt x="1" y="4"/>
                      <a:pt x="7" y="5"/>
                      <a:pt x="9"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0" name="Freeform 326"/>
              <p:cNvSpPr>
                <a:spLocks/>
              </p:cNvSpPr>
              <p:nvPr/>
            </p:nvSpPr>
            <p:spPr bwMode="auto">
              <a:xfrm>
                <a:off x="4770" y="2920"/>
                <a:ext cx="64" cy="55"/>
              </a:xfrm>
              <a:custGeom>
                <a:avLst/>
                <a:gdLst>
                  <a:gd name="T0" fmla="*/ 14 w 27"/>
                  <a:gd name="T1" fmla="*/ 4 h 23"/>
                  <a:gd name="T2" fmla="*/ 7 w 27"/>
                  <a:gd name="T3" fmla="*/ 0 h 23"/>
                  <a:gd name="T4" fmla="*/ 0 w 27"/>
                  <a:gd name="T5" fmla="*/ 18 h 23"/>
                  <a:gd name="T6" fmla="*/ 3 w 27"/>
                  <a:gd name="T7" fmla="*/ 23 h 23"/>
                  <a:gd name="T8" fmla="*/ 14 w 27"/>
                  <a:gd name="T9" fmla="*/ 17 h 23"/>
                  <a:gd name="T10" fmla="*/ 15 w 27"/>
                  <a:gd name="T11" fmla="*/ 19 h 23"/>
                  <a:gd name="T12" fmla="*/ 27 w 27"/>
                  <a:gd name="T13" fmla="*/ 0 h 23"/>
                  <a:gd name="T14" fmla="*/ 22 w 27"/>
                  <a:gd name="T15" fmla="*/ 0 h 23"/>
                  <a:gd name="T16" fmla="*/ 14 w 27"/>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4" y="4"/>
                    </a:moveTo>
                    <a:cubicBezTo>
                      <a:pt x="12" y="4"/>
                      <a:pt x="11" y="0"/>
                      <a:pt x="7" y="0"/>
                    </a:cubicBezTo>
                    <a:cubicBezTo>
                      <a:pt x="3" y="0"/>
                      <a:pt x="0" y="13"/>
                      <a:pt x="0" y="18"/>
                    </a:cubicBezTo>
                    <a:cubicBezTo>
                      <a:pt x="0" y="21"/>
                      <a:pt x="2" y="22"/>
                      <a:pt x="3" y="23"/>
                    </a:cubicBezTo>
                    <a:cubicBezTo>
                      <a:pt x="10" y="23"/>
                      <a:pt x="10" y="18"/>
                      <a:pt x="14" y="17"/>
                    </a:cubicBezTo>
                    <a:cubicBezTo>
                      <a:pt x="14" y="18"/>
                      <a:pt x="14" y="19"/>
                      <a:pt x="15" y="19"/>
                    </a:cubicBezTo>
                    <a:cubicBezTo>
                      <a:pt x="15" y="12"/>
                      <a:pt x="24" y="9"/>
                      <a:pt x="27" y="0"/>
                    </a:cubicBezTo>
                    <a:cubicBezTo>
                      <a:pt x="22" y="0"/>
                      <a:pt x="22" y="0"/>
                      <a:pt x="22" y="0"/>
                    </a:cubicBezTo>
                    <a:cubicBezTo>
                      <a:pt x="19" y="2"/>
                      <a:pt x="18" y="4"/>
                      <a:pt x="1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1" name="Freeform 327"/>
              <p:cNvSpPr>
                <a:spLocks/>
              </p:cNvSpPr>
              <p:nvPr/>
            </p:nvSpPr>
            <p:spPr bwMode="auto">
              <a:xfrm>
                <a:off x="4723" y="2332"/>
                <a:ext cx="24" cy="17"/>
              </a:xfrm>
              <a:custGeom>
                <a:avLst/>
                <a:gdLst>
                  <a:gd name="T0" fmla="*/ 0 w 10"/>
                  <a:gd name="T1" fmla="*/ 4 h 7"/>
                  <a:gd name="T2" fmla="*/ 6 w 10"/>
                  <a:gd name="T3" fmla="*/ 7 h 7"/>
                  <a:gd name="T4" fmla="*/ 10 w 10"/>
                  <a:gd name="T5" fmla="*/ 1 h 7"/>
                  <a:gd name="T6" fmla="*/ 6 w 10"/>
                  <a:gd name="T7" fmla="*/ 0 h 7"/>
                  <a:gd name="T8" fmla="*/ 0 w 10"/>
                  <a:gd name="T9" fmla="*/ 4 h 7"/>
                </a:gdLst>
                <a:ahLst/>
                <a:cxnLst>
                  <a:cxn ang="0">
                    <a:pos x="T0" y="T1"/>
                  </a:cxn>
                  <a:cxn ang="0">
                    <a:pos x="T2" y="T3"/>
                  </a:cxn>
                  <a:cxn ang="0">
                    <a:pos x="T4" y="T5"/>
                  </a:cxn>
                  <a:cxn ang="0">
                    <a:pos x="T6" y="T7"/>
                  </a:cxn>
                  <a:cxn ang="0">
                    <a:pos x="T8" y="T9"/>
                  </a:cxn>
                </a:cxnLst>
                <a:rect l="0" t="0" r="r" b="b"/>
                <a:pathLst>
                  <a:path w="10" h="7">
                    <a:moveTo>
                      <a:pt x="0" y="4"/>
                    </a:moveTo>
                    <a:cubicBezTo>
                      <a:pt x="1" y="4"/>
                      <a:pt x="6" y="7"/>
                      <a:pt x="6" y="7"/>
                    </a:cubicBezTo>
                    <a:cubicBezTo>
                      <a:pt x="10" y="7"/>
                      <a:pt x="9" y="3"/>
                      <a:pt x="10" y="1"/>
                    </a:cubicBezTo>
                    <a:cubicBezTo>
                      <a:pt x="9" y="0"/>
                      <a:pt x="6" y="0"/>
                      <a:pt x="6" y="0"/>
                    </a:cubicBezTo>
                    <a:cubicBezTo>
                      <a:pt x="3" y="0"/>
                      <a:pt x="1" y="2"/>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2" name="Freeform 328"/>
              <p:cNvSpPr>
                <a:spLocks/>
              </p:cNvSpPr>
              <p:nvPr/>
            </p:nvSpPr>
            <p:spPr bwMode="auto">
              <a:xfrm>
                <a:off x="5040" y="2916"/>
                <a:ext cx="179" cy="116"/>
              </a:xfrm>
              <a:custGeom>
                <a:avLst/>
                <a:gdLst>
                  <a:gd name="T0" fmla="*/ 72 w 76"/>
                  <a:gd name="T1" fmla="*/ 0 h 49"/>
                  <a:gd name="T2" fmla="*/ 58 w 76"/>
                  <a:gd name="T3" fmla="*/ 8 h 49"/>
                  <a:gd name="T4" fmla="*/ 47 w 76"/>
                  <a:gd name="T5" fmla="*/ 17 h 49"/>
                  <a:gd name="T6" fmla="*/ 45 w 76"/>
                  <a:gd name="T7" fmla="*/ 17 h 49"/>
                  <a:gd name="T8" fmla="*/ 22 w 76"/>
                  <a:gd name="T9" fmla="*/ 27 h 49"/>
                  <a:gd name="T10" fmla="*/ 15 w 76"/>
                  <a:gd name="T11" fmla="*/ 35 h 49"/>
                  <a:gd name="T12" fmla="*/ 10 w 76"/>
                  <a:gd name="T13" fmla="*/ 35 h 49"/>
                  <a:gd name="T14" fmla="*/ 1 w 76"/>
                  <a:gd name="T15" fmla="*/ 41 h 49"/>
                  <a:gd name="T16" fmla="*/ 0 w 76"/>
                  <a:gd name="T17" fmla="*/ 45 h 49"/>
                  <a:gd name="T18" fmla="*/ 4 w 76"/>
                  <a:gd name="T19" fmla="*/ 47 h 49"/>
                  <a:gd name="T20" fmla="*/ 11 w 76"/>
                  <a:gd name="T21" fmla="*/ 49 h 49"/>
                  <a:gd name="T22" fmla="*/ 41 w 76"/>
                  <a:gd name="T23" fmla="*/ 28 h 49"/>
                  <a:gd name="T24" fmla="*/ 49 w 76"/>
                  <a:gd name="T25" fmla="*/ 27 h 49"/>
                  <a:gd name="T26" fmla="*/ 54 w 76"/>
                  <a:gd name="T27" fmla="*/ 24 h 49"/>
                  <a:gd name="T28" fmla="*/ 76 w 76"/>
                  <a:gd name="T29" fmla="*/ 3 h 49"/>
                  <a:gd name="T30" fmla="*/ 72 w 76"/>
                  <a:gd name="T3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 h="49">
                    <a:moveTo>
                      <a:pt x="72" y="0"/>
                    </a:moveTo>
                    <a:cubicBezTo>
                      <a:pt x="65" y="1"/>
                      <a:pt x="64" y="8"/>
                      <a:pt x="58" y="8"/>
                    </a:cubicBezTo>
                    <a:cubicBezTo>
                      <a:pt x="57" y="12"/>
                      <a:pt x="50" y="17"/>
                      <a:pt x="47" y="17"/>
                    </a:cubicBezTo>
                    <a:cubicBezTo>
                      <a:pt x="47" y="17"/>
                      <a:pt x="45" y="17"/>
                      <a:pt x="45" y="17"/>
                    </a:cubicBezTo>
                    <a:cubicBezTo>
                      <a:pt x="39" y="23"/>
                      <a:pt x="31" y="23"/>
                      <a:pt x="22" y="27"/>
                    </a:cubicBezTo>
                    <a:cubicBezTo>
                      <a:pt x="20" y="28"/>
                      <a:pt x="19" y="34"/>
                      <a:pt x="15" y="35"/>
                    </a:cubicBezTo>
                    <a:cubicBezTo>
                      <a:pt x="13" y="35"/>
                      <a:pt x="12" y="36"/>
                      <a:pt x="10" y="35"/>
                    </a:cubicBezTo>
                    <a:cubicBezTo>
                      <a:pt x="8" y="38"/>
                      <a:pt x="7" y="41"/>
                      <a:pt x="1" y="41"/>
                    </a:cubicBezTo>
                    <a:cubicBezTo>
                      <a:pt x="0" y="45"/>
                      <a:pt x="0" y="45"/>
                      <a:pt x="0" y="45"/>
                    </a:cubicBezTo>
                    <a:cubicBezTo>
                      <a:pt x="4" y="47"/>
                      <a:pt x="4" y="47"/>
                      <a:pt x="4" y="47"/>
                    </a:cubicBezTo>
                    <a:cubicBezTo>
                      <a:pt x="8" y="47"/>
                      <a:pt x="6" y="49"/>
                      <a:pt x="11" y="49"/>
                    </a:cubicBezTo>
                    <a:cubicBezTo>
                      <a:pt x="22" y="49"/>
                      <a:pt x="38" y="36"/>
                      <a:pt x="41" y="28"/>
                    </a:cubicBezTo>
                    <a:cubicBezTo>
                      <a:pt x="43" y="31"/>
                      <a:pt x="46" y="27"/>
                      <a:pt x="49" y="27"/>
                    </a:cubicBezTo>
                    <a:cubicBezTo>
                      <a:pt x="52" y="27"/>
                      <a:pt x="53" y="28"/>
                      <a:pt x="54" y="24"/>
                    </a:cubicBezTo>
                    <a:cubicBezTo>
                      <a:pt x="63" y="24"/>
                      <a:pt x="73" y="14"/>
                      <a:pt x="76" y="3"/>
                    </a:cubicBezTo>
                    <a:cubicBezTo>
                      <a:pt x="74" y="3"/>
                      <a:pt x="72" y="3"/>
                      <a:pt x="7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3" name="Freeform 329"/>
              <p:cNvSpPr>
                <a:spLocks/>
              </p:cNvSpPr>
              <p:nvPr/>
            </p:nvSpPr>
            <p:spPr bwMode="auto">
              <a:xfrm>
                <a:off x="5283" y="2793"/>
                <a:ext cx="16" cy="42"/>
              </a:xfrm>
              <a:custGeom>
                <a:avLst/>
                <a:gdLst>
                  <a:gd name="T0" fmla="*/ 2 w 7"/>
                  <a:gd name="T1" fmla="*/ 0 h 18"/>
                  <a:gd name="T2" fmla="*/ 0 w 7"/>
                  <a:gd name="T3" fmla="*/ 0 h 18"/>
                  <a:gd name="T4" fmla="*/ 3 w 7"/>
                  <a:gd name="T5" fmla="*/ 18 h 18"/>
                  <a:gd name="T6" fmla="*/ 7 w 7"/>
                  <a:gd name="T7" fmla="*/ 10 h 18"/>
                  <a:gd name="T8" fmla="*/ 2 w 7"/>
                  <a:gd name="T9" fmla="*/ 0 h 18"/>
                </a:gdLst>
                <a:ahLst/>
                <a:cxnLst>
                  <a:cxn ang="0">
                    <a:pos x="T0" y="T1"/>
                  </a:cxn>
                  <a:cxn ang="0">
                    <a:pos x="T2" y="T3"/>
                  </a:cxn>
                  <a:cxn ang="0">
                    <a:pos x="T4" y="T5"/>
                  </a:cxn>
                  <a:cxn ang="0">
                    <a:pos x="T6" y="T7"/>
                  </a:cxn>
                  <a:cxn ang="0">
                    <a:pos x="T8" y="T9"/>
                  </a:cxn>
                </a:cxnLst>
                <a:rect l="0" t="0" r="r" b="b"/>
                <a:pathLst>
                  <a:path w="7" h="18">
                    <a:moveTo>
                      <a:pt x="2" y="0"/>
                    </a:moveTo>
                    <a:cubicBezTo>
                      <a:pt x="2" y="0"/>
                      <a:pt x="1" y="0"/>
                      <a:pt x="0" y="0"/>
                    </a:cubicBezTo>
                    <a:cubicBezTo>
                      <a:pt x="0" y="5"/>
                      <a:pt x="0" y="16"/>
                      <a:pt x="3" y="18"/>
                    </a:cubicBezTo>
                    <a:cubicBezTo>
                      <a:pt x="3" y="15"/>
                      <a:pt x="7" y="14"/>
                      <a:pt x="7" y="10"/>
                    </a:cubicBezTo>
                    <a:cubicBezTo>
                      <a:pt x="7" y="5"/>
                      <a:pt x="2" y="3"/>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4" name="Freeform 330"/>
              <p:cNvSpPr>
                <a:spLocks/>
              </p:cNvSpPr>
              <p:nvPr/>
            </p:nvSpPr>
            <p:spPr bwMode="auto">
              <a:xfrm>
                <a:off x="5233" y="2835"/>
                <a:ext cx="102" cy="97"/>
              </a:xfrm>
              <a:custGeom>
                <a:avLst/>
                <a:gdLst>
                  <a:gd name="T0" fmla="*/ 35 w 43"/>
                  <a:gd name="T1" fmla="*/ 12 h 41"/>
                  <a:gd name="T2" fmla="*/ 27 w 43"/>
                  <a:gd name="T3" fmla="*/ 0 h 41"/>
                  <a:gd name="T4" fmla="*/ 27 w 43"/>
                  <a:gd name="T5" fmla="*/ 4 h 41"/>
                  <a:gd name="T6" fmla="*/ 24 w 43"/>
                  <a:gd name="T7" fmla="*/ 0 h 41"/>
                  <a:gd name="T8" fmla="*/ 20 w 43"/>
                  <a:gd name="T9" fmla="*/ 11 h 41"/>
                  <a:gd name="T10" fmla="*/ 5 w 43"/>
                  <a:gd name="T11" fmla="*/ 23 h 41"/>
                  <a:gd name="T12" fmla="*/ 2 w 43"/>
                  <a:gd name="T13" fmla="*/ 25 h 41"/>
                  <a:gd name="T14" fmla="*/ 9 w 43"/>
                  <a:gd name="T15" fmla="*/ 30 h 41"/>
                  <a:gd name="T16" fmla="*/ 9 w 43"/>
                  <a:gd name="T17" fmla="*/ 33 h 41"/>
                  <a:gd name="T18" fmla="*/ 0 w 43"/>
                  <a:gd name="T19" fmla="*/ 38 h 41"/>
                  <a:gd name="T20" fmla="*/ 2 w 43"/>
                  <a:gd name="T21" fmla="*/ 41 h 41"/>
                  <a:gd name="T22" fmla="*/ 22 w 43"/>
                  <a:gd name="T23" fmla="*/ 29 h 41"/>
                  <a:gd name="T24" fmla="*/ 26 w 43"/>
                  <a:gd name="T25" fmla="*/ 23 h 41"/>
                  <a:gd name="T26" fmla="*/ 43 w 43"/>
                  <a:gd name="T27" fmla="*/ 8 h 41"/>
                  <a:gd name="T28" fmla="*/ 35 w 43"/>
                  <a:gd name="T29"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41">
                    <a:moveTo>
                      <a:pt x="35" y="12"/>
                    </a:moveTo>
                    <a:cubicBezTo>
                      <a:pt x="31" y="11"/>
                      <a:pt x="31" y="5"/>
                      <a:pt x="27" y="0"/>
                    </a:cubicBezTo>
                    <a:cubicBezTo>
                      <a:pt x="27" y="1"/>
                      <a:pt x="28" y="4"/>
                      <a:pt x="27" y="4"/>
                    </a:cubicBezTo>
                    <a:cubicBezTo>
                      <a:pt x="24" y="4"/>
                      <a:pt x="24" y="4"/>
                      <a:pt x="24" y="0"/>
                    </a:cubicBezTo>
                    <a:cubicBezTo>
                      <a:pt x="20" y="1"/>
                      <a:pt x="20" y="11"/>
                      <a:pt x="20" y="11"/>
                    </a:cubicBezTo>
                    <a:cubicBezTo>
                      <a:pt x="15" y="15"/>
                      <a:pt x="12" y="20"/>
                      <a:pt x="5" y="23"/>
                    </a:cubicBezTo>
                    <a:cubicBezTo>
                      <a:pt x="2" y="25"/>
                      <a:pt x="2" y="25"/>
                      <a:pt x="2" y="25"/>
                    </a:cubicBezTo>
                    <a:cubicBezTo>
                      <a:pt x="6" y="25"/>
                      <a:pt x="9" y="25"/>
                      <a:pt x="9" y="30"/>
                    </a:cubicBezTo>
                    <a:cubicBezTo>
                      <a:pt x="9" y="31"/>
                      <a:pt x="9" y="32"/>
                      <a:pt x="9" y="33"/>
                    </a:cubicBezTo>
                    <a:cubicBezTo>
                      <a:pt x="6" y="33"/>
                      <a:pt x="0" y="35"/>
                      <a:pt x="0" y="38"/>
                    </a:cubicBezTo>
                    <a:cubicBezTo>
                      <a:pt x="0" y="39"/>
                      <a:pt x="1" y="41"/>
                      <a:pt x="2" y="41"/>
                    </a:cubicBezTo>
                    <a:cubicBezTo>
                      <a:pt x="7" y="41"/>
                      <a:pt x="20" y="32"/>
                      <a:pt x="22" y="29"/>
                    </a:cubicBezTo>
                    <a:cubicBezTo>
                      <a:pt x="23" y="26"/>
                      <a:pt x="23" y="23"/>
                      <a:pt x="26" y="23"/>
                    </a:cubicBezTo>
                    <a:cubicBezTo>
                      <a:pt x="35" y="19"/>
                      <a:pt x="42" y="19"/>
                      <a:pt x="43" y="8"/>
                    </a:cubicBezTo>
                    <a:cubicBezTo>
                      <a:pt x="41" y="8"/>
                      <a:pt x="36" y="11"/>
                      <a:pt x="35"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5" name="Freeform 331"/>
              <p:cNvSpPr>
                <a:spLocks/>
              </p:cNvSpPr>
              <p:nvPr/>
            </p:nvSpPr>
            <p:spPr bwMode="auto">
              <a:xfrm>
                <a:off x="4794" y="2219"/>
                <a:ext cx="16" cy="28"/>
              </a:xfrm>
              <a:custGeom>
                <a:avLst/>
                <a:gdLst>
                  <a:gd name="T0" fmla="*/ 4 w 7"/>
                  <a:gd name="T1" fmla="*/ 12 h 12"/>
                  <a:gd name="T2" fmla="*/ 4 w 7"/>
                  <a:gd name="T3" fmla="*/ 8 h 12"/>
                  <a:gd name="T4" fmla="*/ 7 w 7"/>
                  <a:gd name="T5" fmla="*/ 1 h 12"/>
                  <a:gd name="T6" fmla="*/ 5 w 7"/>
                  <a:gd name="T7" fmla="*/ 0 h 12"/>
                  <a:gd name="T8" fmla="*/ 0 w 7"/>
                  <a:gd name="T9" fmla="*/ 7 h 12"/>
                  <a:gd name="T10" fmla="*/ 4 w 7"/>
                  <a:gd name="T11" fmla="*/ 12 h 12"/>
                </a:gdLst>
                <a:ahLst/>
                <a:cxnLst>
                  <a:cxn ang="0">
                    <a:pos x="T0" y="T1"/>
                  </a:cxn>
                  <a:cxn ang="0">
                    <a:pos x="T2" y="T3"/>
                  </a:cxn>
                  <a:cxn ang="0">
                    <a:pos x="T4" y="T5"/>
                  </a:cxn>
                  <a:cxn ang="0">
                    <a:pos x="T6" y="T7"/>
                  </a:cxn>
                  <a:cxn ang="0">
                    <a:pos x="T8" y="T9"/>
                  </a:cxn>
                  <a:cxn ang="0">
                    <a:pos x="T10" y="T11"/>
                  </a:cxn>
                </a:cxnLst>
                <a:rect l="0" t="0" r="r" b="b"/>
                <a:pathLst>
                  <a:path w="7" h="12">
                    <a:moveTo>
                      <a:pt x="4" y="12"/>
                    </a:moveTo>
                    <a:cubicBezTo>
                      <a:pt x="4" y="11"/>
                      <a:pt x="4" y="10"/>
                      <a:pt x="4" y="8"/>
                    </a:cubicBezTo>
                    <a:cubicBezTo>
                      <a:pt x="4" y="7"/>
                      <a:pt x="7" y="5"/>
                      <a:pt x="7" y="1"/>
                    </a:cubicBezTo>
                    <a:cubicBezTo>
                      <a:pt x="5" y="0"/>
                      <a:pt x="5" y="0"/>
                      <a:pt x="5" y="0"/>
                    </a:cubicBezTo>
                    <a:cubicBezTo>
                      <a:pt x="4" y="1"/>
                      <a:pt x="0" y="5"/>
                      <a:pt x="0" y="7"/>
                    </a:cubicBezTo>
                    <a:cubicBezTo>
                      <a:pt x="0" y="10"/>
                      <a:pt x="2" y="11"/>
                      <a:pt x="4"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6" name="Freeform 332"/>
              <p:cNvSpPr>
                <a:spLocks/>
              </p:cNvSpPr>
              <p:nvPr/>
            </p:nvSpPr>
            <p:spPr bwMode="auto">
              <a:xfrm>
                <a:off x="5054" y="2278"/>
                <a:ext cx="21" cy="26"/>
              </a:xfrm>
              <a:custGeom>
                <a:avLst/>
                <a:gdLst>
                  <a:gd name="T0" fmla="*/ 5 w 9"/>
                  <a:gd name="T1" fmla="*/ 11 h 11"/>
                  <a:gd name="T2" fmla="*/ 9 w 9"/>
                  <a:gd name="T3" fmla="*/ 5 h 11"/>
                  <a:gd name="T4" fmla="*/ 9 w 9"/>
                  <a:gd name="T5" fmla="*/ 0 h 11"/>
                  <a:gd name="T6" fmla="*/ 0 w 9"/>
                  <a:gd name="T7" fmla="*/ 0 h 11"/>
                  <a:gd name="T8" fmla="*/ 5 w 9"/>
                  <a:gd name="T9" fmla="*/ 11 h 11"/>
                </a:gdLst>
                <a:ahLst/>
                <a:cxnLst>
                  <a:cxn ang="0">
                    <a:pos x="T0" y="T1"/>
                  </a:cxn>
                  <a:cxn ang="0">
                    <a:pos x="T2" y="T3"/>
                  </a:cxn>
                  <a:cxn ang="0">
                    <a:pos x="T4" y="T5"/>
                  </a:cxn>
                  <a:cxn ang="0">
                    <a:pos x="T6" y="T7"/>
                  </a:cxn>
                  <a:cxn ang="0">
                    <a:pos x="T8" y="T9"/>
                  </a:cxn>
                </a:cxnLst>
                <a:rect l="0" t="0" r="r" b="b"/>
                <a:pathLst>
                  <a:path w="9" h="11">
                    <a:moveTo>
                      <a:pt x="5" y="11"/>
                    </a:moveTo>
                    <a:cubicBezTo>
                      <a:pt x="6" y="9"/>
                      <a:pt x="9" y="8"/>
                      <a:pt x="9" y="5"/>
                    </a:cubicBezTo>
                    <a:cubicBezTo>
                      <a:pt x="9" y="4"/>
                      <a:pt x="9" y="2"/>
                      <a:pt x="9" y="0"/>
                    </a:cubicBezTo>
                    <a:cubicBezTo>
                      <a:pt x="5" y="0"/>
                      <a:pt x="4" y="0"/>
                      <a:pt x="0" y="0"/>
                    </a:cubicBezTo>
                    <a:cubicBezTo>
                      <a:pt x="0" y="8"/>
                      <a:pt x="2" y="9"/>
                      <a:pt x="5"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7" name="Freeform 333"/>
              <p:cNvSpPr>
                <a:spLocks/>
              </p:cNvSpPr>
              <p:nvPr/>
            </p:nvSpPr>
            <p:spPr bwMode="auto">
              <a:xfrm>
                <a:off x="4598" y="1893"/>
                <a:ext cx="19" cy="40"/>
              </a:xfrm>
              <a:custGeom>
                <a:avLst/>
                <a:gdLst>
                  <a:gd name="T0" fmla="*/ 0 w 8"/>
                  <a:gd name="T1" fmla="*/ 11 h 17"/>
                  <a:gd name="T2" fmla="*/ 5 w 8"/>
                  <a:gd name="T3" fmla="*/ 17 h 17"/>
                  <a:gd name="T4" fmla="*/ 8 w 8"/>
                  <a:gd name="T5" fmla="*/ 11 h 17"/>
                  <a:gd name="T6" fmla="*/ 5 w 8"/>
                  <a:gd name="T7" fmla="*/ 0 h 17"/>
                  <a:gd name="T8" fmla="*/ 0 w 8"/>
                  <a:gd name="T9" fmla="*/ 11 h 17"/>
                </a:gdLst>
                <a:ahLst/>
                <a:cxnLst>
                  <a:cxn ang="0">
                    <a:pos x="T0" y="T1"/>
                  </a:cxn>
                  <a:cxn ang="0">
                    <a:pos x="T2" y="T3"/>
                  </a:cxn>
                  <a:cxn ang="0">
                    <a:pos x="T4" y="T5"/>
                  </a:cxn>
                  <a:cxn ang="0">
                    <a:pos x="T6" y="T7"/>
                  </a:cxn>
                  <a:cxn ang="0">
                    <a:pos x="T8" y="T9"/>
                  </a:cxn>
                </a:cxnLst>
                <a:rect l="0" t="0" r="r" b="b"/>
                <a:pathLst>
                  <a:path w="8" h="17">
                    <a:moveTo>
                      <a:pt x="0" y="11"/>
                    </a:moveTo>
                    <a:cubicBezTo>
                      <a:pt x="1" y="12"/>
                      <a:pt x="3" y="17"/>
                      <a:pt x="5" y="17"/>
                    </a:cubicBezTo>
                    <a:cubicBezTo>
                      <a:pt x="6" y="17"/>
                      <a:pt x="8" y="12"/>
                      <a:pt x="8" y="11"/>
                    </a:cubicBezTo>
                    <a:cubicBezTo>
                      <a:pt x="8" y="6"/>
                      <a:pt x="6" y="3"/>
                      <a:pt x="5" y="0"/>
                    </a:cubicBezTo>
                    <a:cubicBezTo>
                      <a:pt x="2" y="3"/>
                      <a:pt x="2" y="10"/>
                      <a:pt x="0"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8" name="Freeform 334"/>
              <p:cNvSpPr>
                <a:spLocks/>
              </p:cNvSpPr>
              <p:nvPr/>
            </p:nvSpPr>
            <p:spPr bwMode="auto">
              <a:xfrm>
                <a:off x="4629" y="1865"/>
                <a:ext cx="21" cy="28"/>
              </a:xfrm>
              <a:custGeom>
                <a:avLst/>
                <a:gdLst>
                  <a:gd name="T0" fmla="*/ 0 w 9"/>
                  <a:gd name="T1" fmla="*/ 2 h 12"/>
                  <a:gd name="T2" fmla="*/ 6 w 9"/>
                  <a:gd name="T3" fmla="*/ 12 h 12"/>
                  <a:gd name="T4" fmla="*/ 9 w 9"/>
                  <a:gd name="T5" fmla="*/ 12 h 12"/>
                  <a:gd name="T6" fmla="*/ 9 w 9"/>
                  <a:gd name="T7" fmla="*/ 1 h 12"/>
                  <a:gd name="T8" fmla="*/ 0 w 9"/>
                  <a:gd name="T9" fmla="*/ 2 h 12"/>
                </a:gdLst>
                <a:ahLst/>
                <a:cxnLst>
                  <a:cxn ang="0">
                    <a:pos x="T0" y="T1"/>
                  </a:cxn>
                  <a:cxn ang="0">
                    <a:pos x="T2" y="T3"/>
                  </a:cxn>
                  <a:cxn ang="0">
                    <a:pos x="T4" y="T5"/>
                  </a:cxn>
                  <a:cxn ang="0">
                    <a:pos x="T6" y="T7"/>
                  </a:cxn>
                  <a:cxn ang="0">
                    <a:pos x="T8" y="T9"/>
                  </a:cxn>
                </a:cxnLst>
                <a:rect l="0" t="0" r="r" b="b"/>
                <a:pathLst>
                  <a:path w="9" h="12">
                    <a:moveTo>
                      <a:pt x="0" y="2"/>
                    </a:moveTo>
                    <a:cubicBezTo>
                      <a:pt x="2" y="6"/>
                      <a:pt x="6" y="8"/>
                      <a:pt x="6" y="12"/>
                    </a:cubicBezTo>
                    <a:cubicBezTo>
                      <a:pt x="9" y="12"/>
                      <a:pt x="9" y="12"/>
                      <a:pt x="9" y="12"/>
                    </a:cubicBezTo>
                    <a:cubicBezTo>
                      <a:pt x="8" y="6"/>
                      <a:pt x="7" y="6"/>
                      <a:pt x="9" y="1"/>
                    </a:cubicBezTo>
                    <a:cubicBezTo>
                      <a:pt x="6" y="1"/>
                      <a:pt x="2" y="0"/>
                      <a:pt x="0"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89" name="Freeform 335"/>
              <p:cNvSpPr>
                <a:spLocks/>
              </p:cNvSpPr>
              <p:nvPr/>
            </p:nvSpPr>
            <p:spPr bwMode="auto">
              <a:xfrm>
                <a:off x="4621" y="1860"/>
                <a:ext cx="3" cy="2"/>
              </a:xfrm>
              <a:custGeom>
                <a:avLst/>
                <a:gdLst>
                  <a:gd name="T0" fmla="*/ 0 w 3"/>
                  <a:gd name="T1" fmla="*/ 2 h 2"/>
                  <a:gd name="T2" fmla="*/ 3 w 3"/>
                  <a:gd name="T3" fmla="*/ 2 h 2"/>
                  <a:gd name="T4" fmla="*/ 0 w 3"/>
                  <a:gd name="T5" fmla="*/ 0 h 2"/>
                  <a:gd name="T6" fmla="*/ 0 w 3"/>
                  <a:gd name="T7" fmla="*/ 2 h 2"/>
                </a:gdLst>
                <a:ahLst/>
                <a:cxnLst>
                  <a:cxn ang="0">
                    <a:pos x="T0" y="T1"/>
                  </a:cxn>
                  <a:cxn ang="0">
                    <a:pos x="T2" y="T3"/>
                  </a:cxn>
                  <a:cxn ang="0">
                    <a:pos x="T4" y="T5"/>
                  </a:cxn>
                  <a:cxn ang="0">
                    <a:pos x="T6" y="T7"/>
                  </a:cxn>
                </a:cxnLst>
                <a:rect l="0" t="0" r="r" b="b"/>
                <a:pathLst>
                  <a:path w="3" h="2">
                    <a:moveTo>
                      <a:pt x="0" y="2"/>
                    </a:moveTo>
                    <a:lnTo>
                      <a:pt x="3" y="2"/>
                    </a:lnTo>
                    <a:lnTo>
                      <a:pt x="0" y="0"/>
                    </a:ln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0" name="Freeform 336"/>
              <p:cNvSpPr>
                <a:spLocks/>
              </p:cNvSpPr>
              <p:nvPr/>
            </p:nvSpPr>
            <p:spPr bwMode="auto">
              <a:xfrm>
                <a:off x="4671" y="2172"/>
                <a:ext cx="21" cy="19"/>
              </a:xfrm>
              <a:custGeom>
                <a:avLst/>
                <a:gdLst>
                  <a:gd name="T0" fmla="*/ 9 w 9"/>
                  <a:gd name="T1" fmla="*/ 4 h 8"/>
                  <a:gd name="T2" fmla="*/ 0 w 9"/>
                  <a:gd name="T3" fmla="*/ 0 h 8"/>
                  <a:gd name="T4" fmla="*/ 0 w 9"/>
                  <a:gd name="T5" fmla="*/ 2 h 8"/>
                  <a:gd name="T6" fmla="*/ 3 w 9"/>
                  <a:gd name="T7" fmla="*/ 8 h 8"/>
                  <a:gd name="T8" fmla="*/ 9 w 9"/>
                  <a:gd name="T9" fmla="*/ 4 h 8"/>
                </a:gdLst>
                <a:ahLst/>
                <a:cxnLst>
                  <a:cxn ang="0">
                    <a:pos x="T0" y="T1"/>
                  </a:cxn>
                  <a:cxn ang="0">
                    <a:pos x="T2" y="T3"/>
                  </a:cxn>
                  <a:cxn ang="0">
                    <a:pos x="T4" y="T5"/>
                  </a:cxn>
                  <a:cxn ang="0">
                    <a:pos x="T6" y="T7"/>
                  </a:cxn>
                  <a:cxn ang="0">
                    <a:pos x="T8" y="T9"/>
                  </a:cxn>
                </a:cxnLst>
                <a:rect l="0" t="0" r="r" b="b"/>
                <a:pathLst>
                  <a:path w="9" h="8">
                    <a:moveTo>
                      <a:pt x="9" y="4"/>
                    </a:moveTo>
                    <a:cubicBezTo>
                      <a:pt x="6" y="0"/>
                      <a:pt x="3" y="3"/>
                      <a:pt x="0" y="0"/>
                    </a:cubicBezTo>
                    <a:cubicBezTo>
                      <a:pt x="0" y="1"/>
                      <a:pt x="0" y="2"/>
                      <a:pt x="0" y="2"/>
                    </a:cubicBezTo>
                    <a:cubicBezTo>
                      <a:pt x="0" y="5"/>
                      <a:pt x="2" y="8"/>
                      <a:pt x="3" y="8"/>
                    </a:cubicBezTo>
                    <a:cubicBezTo>
                      <a:pt x="6" y="8"/>
                      <a:pt x="7" y="4"/>
                      <a:pt x="9"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1" name="Freeform 337"/>
              <p:cNvSpPr>
                <a:spLocks/>
              </p:cNvSpPr>
              <p:nvPr/>
            </p:nvSpPr>
            <p:spPr bwMode="auto">
              <a:xfrm>
                <a:off x="4543" y="2302"/>
                <a:ext cx="31" cy="9"/>
              </a:xfrm>
              <a:custGeom>
                <a:avLst/>
                <a:gdLst>
                  <a:gd name="T0" fmla="*/ 13 w 13"/>
                  <a:gd name="T1" fmla="*/ 3 h 4"/>
                  <a:gd name="T2" fmla="*/ 5 w 13"/>
                  <a:gd name="T3" fmla="*/ 0 h 4"/>
                  <a:gd name="T4" fmla="*/ 0 w 13"/>
                  <a:gd name="T5" fmla="*/ 1 h 4"/>
                  <a:gd name="T6" fmla="*/ 9 w 13"/>
                  <a:gd name="T7" fmla="*/ 4 h 4"/>
                  <a:gd name="T8" fmla="*/ 13 w 13"/>
                  <a:gd name="T9" fmla="*/ 3 h 4"/>
                </a:gdLst>
                <a:ahLst/>
                <a:cxnLst>
                  <a:cxn ang="0">
                    <a:pos x="T0" y="T1"/>
                  </a:cxn>
                  <a:cxn ang="0">
                    <a:pos x="T2" y="T3"/>
                  </a:cxn>
                  <a:cxn ang="0">
                    <a:pos x="T4" y="T5"/>
                  </a:cxn>
                  <a:cxn ang="0">
                    <a:pos x="T6" y="T7"/>
                  </a:cxn>
                  <a:cxn ang="0">
                    <a:pos x="T8" y="T9"/>
                  </a:cxn>
                </a:cxnLst>
                <a:rect l="0" t="0" r="r" b="b"/>
                <a:pathLst>
                  <a:path w="13" h="4">
                    <a:moveTo>
                      <a:pt x="13" y="3"/>
                    </a:moveTo>
                    <a:cubicBezTo>
                      <a:pt x="11" y="1"/>
                      <a:pt x="8" y="0"/>
                      <a:pt x="5" y="0"/>
                    </a:cubicBezTo>
                    <a:cubicBezTo>
                      <a:pt x="4" y="0"/>
                      <a:pt x="1" y="0"/>
                      <a:pt x="0" y="1"/>
                    </a:cubicBezTo>
                    <a:cubicBezTo>
                      <a:pt x="1" y="1"/>
                      <a:pt x="8" y="4"/>
                      <a:pt x="9" y="4"/>
                    </a:cubicBezTo>
                    <a:cubicBezTo>
                      <a:pt x="10" y="4"/>
                      <a:pt x="12" y="3"/>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2" name="Freeform 338"/>
              <p:cNvSpPr>
                <a:spLocks/>
              </p:cNvSpPr>
              <p:nvPr/>
            </p:nvSpPr>
            <p:spPr bwMode="auto">
              <a:xfrm>
                <a:off x="4496" y="2276"/>
                <a:ext cx="24" cy="14"/>
              </a:xfrm>
              <a:custGeom>
                <a:avLst/>
                <a:gdLst>
                  <a:gd name="T0" fmla="*/ 0 w 10"/>
                  <a:gd name="T1" fmla="*/ 4 h 6"/>
                  <a:gd name="T2" fmla="*/ 0 w 10"/>
                  <a:gd name="T3" fmla="*/ 6 h 6"/>
                  <a:gd name="T4" fmla="*/ 4 w 10"/>
                  <a:gd name="T5" fmla="*/ 6 h 6"/>
                  <a:gd name="T6" fmla="*/ 10 w 10"/>
                  <a:gd name="T7" fmla="*/ 1 h 6"/>
                  <a:gd name="T8" fmla="*/ 4 w 10"/>
                  <a:gd name="T9" fmla="*/ 1 h 6"/>
                  <a:gd name="T10" fmla="*/ 0 w 10"/>
                  <a:gd name="T11" fmla="*/ 4 h 6"/>
                </a:gdLst>
                <a:ahLst/>
                <a:cxnLst>
                  <a:cxn ang="0">
                    <a:pos x="T0" y="T1"/>
                  </a:cxn>
                  <a:cxn ang="0">
                    <a:pos x="T2" y="T3"/>
                  </a:cxn>
                  <a:cxn ang="0">
                    <a:pos x="T4" y="T5"/>
                  </a:cxn>
                  <a:cxn ang="0">
                    <a:pos x="T6" y="T7"/>
                  </a:cxn>
                  <a:cxn ang="0">
                    <a:pos x="T8" y="T9"/>
                  </a:cxn>
                  <a:cxn ang="0">
                    <a:pos x="T10" y="T11"/>
                  </a:cxn>
                </a:cxnLst>
                <a:rect l="0" t="0" r="r" b="b"/>
                <a:pathLst>
                  <a:path w="10" h="6">
                    <a:moveTo>
                      <a:pt x="0" y="4"/>
                    </a:moveTo>
                    <a:cubicBezTo>
                      <a:pt x="0" y="5"/>
                      <a:pt x="0" y="6"/>
                      <a:pt x="0" y="6"/>
                    </a:cubicBezTo>
                    <a:cubicBezTo>
                      <a:pt x="4" y="6"/>
                      <a:pt x="4" y="6"/>
                      <a:pt x="4" y="6"/>
                    </a:cubicBezTo>
                    <a:cubicBezTo>
                      <a:pt x="9" y="6"/>
                      <a:pt x="6" y="4"/>
                      <a:pt x="10" y="1"/>
                    </a:cubicBezTo>
                    <a:cubicBezTo>
                      <a:pt x="8" y="1"/>
                      <a:pt x="8" y="1"/>
                      <a:pt x="4" y="1"/>
                    </a:cubicBezTo>
                    <a:cubicBezTo>
                      <a:pt x="3" y="1"/>
                      <a:pt x="0" y="0"/>
                      <a:pt x="0"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3" name="Freeform 339"/>
              <p:cNvSpPr>
                <a:spLocks/>
              </p:cNvSpPr>
              <p:nvPr/>
            </p:nvSpPr>
            <p:spPr bwMode="auto">
              <a:xfrm>
                <a:off x="4525" y="2271"/>
                <a:ext cx="26" cy="16"/>
              </a:xfrm>
              <a:custGeom>
                <a:avLst/>
                <a:gdLst>
                  <a:gd name="T0" fmla="*/ 11 w 11"/>
                  <a:gd name="T1" fmla="*/ 7 h 7"/>
                  <a:gd name="T2" fmla="*/ 1 w 11"/>
                  <a:gd name="T3" fmla="*/ 0 h 7"/>
                  <a:gd name="T4" fmla="*/ 1 w 11"/>
                  <a:gd name="T5" fmla="*/ 7 h 7"/>
                  <a:gd name="T6" fmla="*/ 11 w 11"/>
                  <a:gd name="T7" fmla="*/ 7 h 7"/>
                </a:gdLst>
                <a:ahLst/>
                <a:cxnLst>
                  <a:cxn ang="0">
                    <a:pos x="T0" y="T1"/>
                  </a:cxn>
                  <a:cxn ang="0">
                    <a:pos x="T2" y="T3"/>
                  </a:cxn>
                  <a:cxn ang="0">
                    <a:pos x="T4" y="T5"/>
                  </a:cxn>
                  <a:cxn ang="0">
                    <a:pos x="T6" y="T7"/>
                  </a:cxn>
                </a:cxnLst>
                <a:rect l="0" t="0" r="r" b="b"/>
                <a:pathLst>
                  <a:path w="11" h="7">
                    <a:moveTo>
                      <a:pt x="11" y="7"/>
                    </a:moveTo>
                    <a:cubicBezTo>
                      <a:pt x="8" y="3"/>
                      <a:pt x="4" y="3"/>
                      <a:pt x="1" y="0"/>
                    </a:cubicBezTo>
                    <a:cubicBezTo>
                      <a:pt x="1" y="2"/>
                      <a:pt x="0" y="5"/>
                      <a:pt x="1" y="7"/>
                    </a:cubicBezTo>
                    <a:lnTo>
                      <a:pt x="11" y="7"/>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4" name="Freeform 340"/>
              <p:cNvSpPr>
                <a:spLocks/>
              </p:cNvSpPr>
              <p:nvPr/>
            </p:nvSpPr>
            <p:spPr bwMode="auto">
              <a:xfrm>
                <a:off x="4560" y="2273"/>
                <a:ext cx="26" cy="22"/>
              </a:xfrm>
              <a:custGeom>
                <a:avLst/>
                <a:gdLst>
                  <a:gd name="T0" fmla="*/ 11 w 11"/>
                  <a:gd name="T1" fmla="*/ 8 h 9"/>
                  <a:gd name="T2" fmla="*/ 0 w 11"/>
                  <a:gd name="T3" fmla="*/ 6 h 9"/>
                  <a:gd name="T4" fmla="*/ 6 w 11"/>
                  <a:gd name="T5" fmla="*/ 6 h 9"/>
                  <a:gd name="T6" fmla="*/ 6 w 11"/>
                  <a:gd name="T7" fmla="*/ 9 h 9"/>
                  <a:gd name="T8" fmla="*/ 11 w 11"/>
                  <a:gd name="T9" fmla="*/ 8 h 9"/>
                </a:gdLst>
                <a:ahLst/>
                <a:cxnLst>
                  <a:cxn ang="0">
                    <a:pos x="T0" y="T1"/>
                  </a:cxn>
                  <a:cxn ang="0">
                    <a:pos x="T2" y="T3"/>
                  </a:cxn>
                  <a:cxn ang="0">
                    <a:pos x="T4" y="T5"/>
                  </a:cxn>
                  <a:cxn ang="0">
                    <a:pos x="T6" y="T7"/>
                  </a:cxn>
                  <a:cxn ang="0">
                    <a:pos x="T8" y="T9"/>
                  </a:cxn>
                </a:cxnLst>
                <a:rect l="0" t="0" r="r" b="b"/>
                <a:pathLst>
                  <a:path w="11" h="9">
                    <a:moveTo>
                      <a:pt x="11" y="8"/>
                    </a:moveTo>
                    <a:cubicBezTo>
                      <a:pt x="9" y="1"/>
                      <a:pt x="3" y="0"/>
                      <a:pt x="0" y="6"/>
                    </a:cubicBezTo>
                    <a:cubicBezTo>
                      <a:pt x="3" y="7"/>
                      <a:pt x="5" y="7"/>
                      <a:pt x="6" y="6"/>
                    </a:cubicBezTo>
                    <a:cubicBezTo>
                      <a:pt x="6" y="7"/>
                      <a:pt x="6" y="8"/>
                      <a:pt x="6" y="9"/>
                    </a:cubicBezTo>
                    <a:cubicBezTo>
                      <a:pt x="8" y="8"/>
                      <a:pt x="9"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5" name="Freeform 341"/>
              <p:cNvSpPr>
                <a:spLocks/>
              </p:cNvSpPr>
              <p:nvPr/>
            </p:nvSpPr>
            <p:spPr bwMode="auto">
              <a:xfrm>
                <a:off x="2741" y="1026"/>
                <a:ext cx="19" cy="21"/>
              </a:xfrm>
              <a:custGeom>
                <a:avLst/>
                <a:gdLst>
                  <a:gd name="T0" fmla="*/ 8 w 8"/>
                  <a:gd name="T1" fmla="*/ 3 h 9"/>
                  <a:gd name="T2" fmla="*/ 6 w 8"/>
                  <a:gd name="T3" fmla="*/ 0 h 9"/>
                  <a:gd name="T4" fmla="*/ 0 w 8"/>
                  <a:gd name="T5" fmla="*/ 0 h 9"/>
                  <a:gd name="T6" fmla="*/ 0 w 8"/>
                  <a:gd name="T7" fmla="*/ 2 h 9"/>
                  <a:gd name="T8" fmla="*/ 3 w 8"/>
                  <a:gd name="T9" fmla="*/ 9 h 9"/>
                  <a:gd name="T10" fmla="*/ 8 w 8"/>
                  <a:gd name="T11" fmla="*/ 3 h 9"/>
                </a:gdLst>
                <a:ahLst/>
                <a:cxnLst>
                  <a:cxn ang="0">
                    <a:pos x="T0" y="T1"/>
                  </a:cxn>
                  <a:cxn ang="0">
                    <a:pos x="T2" y="T3"/>
                  </a:cxn>
                  <a:cxn ang="0">
                    <a:pos x="T4" y="T5"/>
                  </a:cxn>
                  <a:cxn ang="0">
                    <a:pos x="T6" y="T7"/>
                  </a:cxn>
                  <a:cxn ang="0">
                    <a:pos x="T8" y="T9"/>
                  </a:cxn>
                  <a:cxn ang="0">
                    <a:pos x="T10" y="T11"/>
                  </a:cxn>
                </a:cxnLst>
                <a:rect l="0" t="0" r="r" b="b"/>
                <a:pathLst>
                  <a:path w="8" h="9">
                    <a:moveTo>
                      <a:pt x="8" y="3"/>
                    </a:moveTo>
                    <a:cubicBezTo>
                      <a:pt x="8" y="2"/>
                      <a:pt x="7" y="1"/>
                      <a:pt x="6" y="0"/>
                    </a:cubicBezTo>
                    <a:cubicBezTo>
                      <a:pt x="3" y="0"/>
                      <a:pt x="3" y="1"/>
                      <a:pt x="0" y="0"/>
                    </a:cubicBezTo>
                    <a:cubicBezTo>
                      <a:pt x="0" y="1"/>
                      <a:pt x="0" y="2"/>
                      <a:pt x="0" y="2"/>
                    </a:cubicBezTo>
                    <a:cubicBezTo>
                      <a:pt x="0" y="5"/>
                      <a:pt x="2" y="7"/>
                      <a:pt x="3" y="9"/>
                    </a:cubicBezTo>
                    <a:cubicBezTo>
                      <a:pt x="6" y="8"/>
                      <a:pt x="8" y="6"/>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6" name="Freeform 342"/>
              <p:cNvSpPr>
                <a:spLocks/>
              </p:cNvSpPr>
              <p:nvPr/>
            </p:nvSpPr>
            <p:spPr bwMode="auto">
              <a:xfrm>
                <a:off x="3433" y="714"/>
                <a:ext cx="29" cy="15"/>
              </a:xfrm>
              <a:custGeom>
                <a:avLst/>
                <a:gdLst>
                  <a:gd name="T0" fmla="*/ 12 w 12"/>
                  <a:gd name="T1" fmla="*/ 3 h 6"/>
                  <a:gd name="T2" fmla="*/ 12 w 12"/>
                  <a:gd name="T3" fmla="*/ 0 h 6"/>
                  <a:gd name="T4" fmla="*/ 0 w 12"/>
                  <a:gd name="T5" fmla="*/ 5 h 6"/>
                  <a:gd name="T6" fmla="*/ 5 w 12"/>
                  <a:gd name="T7" fmla="*/ 6 h 6"/>
                  <a:gd name="T8" fmla="*/ 12 w 12"/>
                  <a:gd name="T9" fmla="*/ 3 h 6"/>
                </a:gdLst>
                <a:ahLst/>
                <a:cxnLst>
                  <a:cxn ang="0">
                    <a:pos x="T0" y="T1"/>
                  </a:cxn>
                  <a:cxn ang="0">
                    <a:pos x="T2" y="T3"/>
                  </a:cxn>
                  <a:cxn ang="0">
                    <a:pos x="T4" y="T5"/>
                  </a:cxn>
                  <a:cxn ang="0">
                    <a:pos x="T6" y="T7"/>
                  </a:cxn>
                  <a:cxn ang="0">
                    <a:pos x="T8" y="T9"/>
                  </a:cxn>
                </a:cxnLst>
                <a:rect l="0" t="0" r="r" b="b"/>
                <a:pathLst>
                  <a:path w="12" h="6">
                    <a:moveTo>
                      <a:pt x="12" y="3"/>
                    </a:moveTo>
                    <a:cubicBezTo>
                      <a:pt x="12" y="2"/>
                      <a:pt x="12" y="0"/>
                      <a:pt x="12" y="0"/>
                    </a:cubicBezTo>
                    <a:cubicBezTo>
                      <a:pt x="7" y="0"/>
                      <a:pt x="4" y="5"/>
                      <a:pt x="0" y="5"/>
                    </a:cubicBezTo>
                    <a:cubicBezTo>
                      <a:pt x="0" y="5"/>
                      <a:pt x="4" y="6"/>
                      <a:pt x="5" y="6"/>
                    </a:cubicBezTo>
                    <a:cubicBezTo>
                      <a:pt x="8" y="6"/>
                      <a:pt x="10" y="6"/>
                      <a:pt x="12"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7" name="Freeform 343"/>
              <p:cNvSpPr>
                <a:spLocks/>
              </p:cNvSpPr>
              <p:nvPr/>
            </p:nvSpPr>
            <p:spPr bwMode="auto">
              <a:xfrm>
                <a:off x="3521" y="603"/>
                <a:ext cx="106" cy="33"/>
              </a:xfrm>
              <a:custGeom>
                <a:avLst/>
                <a:gdLst>
                  <a:gd name="T0" fmla="*/ 11 w 45"/>
                  <a:gd name="T1" fmla="*/ 8 h 14"/>
                  <a:gd name="T2" fmla="*/ 16 w 45"/>
                  <a:gd name="T3" fmla="*/ 8 h 14"/>
                  <a:gd name="T4" fmla="*/ 24 w 45"/>
                  <a:gd name="T5" fmla="*/ 12 h 14"/>
                  <a:gd name="T6" fmla="*/ 41 w 45"/>
                  <a:gd name="T7" fmla="*/ 14 h 14"/>
                  <a:gd name="T8" fmla="*/ 45 w 45"/>
                  <a:gd name="T9" fmla="*/ 12 h 14"/>
                  <a:gd name="T10" fmla="*/ 33 w 45"/>
                  <a:gd name="T11" fmla="*/ 7 h 14"/>
                  <a:gd name="T12" fmla="*/ 31 w 45"/>
                  <a:gd name="T13" fmla="*/ 8 h 14"/>
                  <a:gd name="T14" fmla="*/ 26 w 45"/>
                  <a:gd name="T15" fmla="*/ 3 h 14"/>
                  <a:gd name="T16" fmla="*/ 8 w 45"/>
                  <a:gd name="T17" fmla="*/ 0 h 14"/>
                  <a:gd name="T18" fmla="*/ 0 w 45"/>
                  <a:gd name="T19" fmla="*/ 8 h 14"/>
                  <a:gd name="T20" fmla="*/ 11 w 45"/>
                  <a:gd name="T21"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4">
                    <a:moveTo>
                      <a:pt x="11" y="8"/>
                    </a:moveTo>
                    <a:cubicBezTo>
                      <a:pt x="12" y="8"/>
                      <a:pt x="18" y="8"/>
                      <a:pt x="16" y="8"/>
                    </a:cubicBezTo>
                    <a:cubicBezTo>
                      <a:pt x="17" y="13"/>
                      <a:pt x="21" y="12"/>
                      <a:pt x="24" y="12"/>
                    </a:cubicBezTo>
                    <a:cubicBezTo>
                      <a:pt x="24" y="12"/>
                      <a:pt x="39" y="14"/>
                      <a:pt x="41" y="14"/>
                    </a:cubicBezTo>
                    <a:cubicBezTo>
                      <a:pt x="42" y="14"/>
                      <a:pt x="45" y="13"/>
                      <a:pt x="45" y="12"/>
                    </a:cubicBezTo>
                    <a:cubicBezTo>
                      <a:pt x="41" y="11"/>
                      <a:pt x="38" y="7"/>
                      <a:pt x="33" y="7"/>
                    </a:cubicBezTo>
                    <a:cubicBezTo>
                      <a:pt x="32" y="7"/>
                      <a:pt x="31" y="8"/>
                      <a:pt x="31" y="8"/>
                    </a:cubicBezTo>
                    <a:cubicBezTo>
                      <a:pt x="28" y="8"/>
                      <a:pt x="26" y="5"/>
                      <a:pt x="26" y="3"/>
                    </a:cubicBezTo>
                    <a:cubicBezTo>
                      <a:pt x="22" y="1"/>
                      <a:pt x="15" y="0"/>
                      <a:pt x="8" y="0"/>
                    </a:cubicBezTo>
                    <a:cubicBezTo>
                      <a:pt x="4" y="0"/>
                      <a:pt x="2" y="4"/>
                      <a:pt x="0" y="8"/>
                    </a:cubicBezTo>
                    <a:cubicBezTo>
                      <a:pt x="4" y="7"/>
                      <a:pt x="7" y="8"/>
                      <a:pt x="11"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8" name="Freeform 344"/>
              <p:cNvSpPr>
                <a:spLocks/>
              </p:cNvSpPr>
              <p:nvPr/>
            </p:nvSpPr>
            <p:spPr bwMode="auto">
              <a:xfrm>
                <a:off x="3636" y="622"/>
                <a:ext cx="55" cy="26"/>
              </a:xfrm>
              <a:custGeom>
                <a:avLst/>
                <a:gdLst>
                  <a:gd name="T0" fmla="*/ 4 w 23"/>
                  <a:gd name="T1" fmla="*/ 11 h 11"/>
                  <a:gd name="T2" fmla="*/ 8 w 23"/>
                  <a:gd name="T3" fmla="*/ 10 h 11"/>
                  <a:gd name="T4" fmla="*/ 23 w 23"/>
                  <a:gd name="T5" fmla="*/ 10 h 11"/>
                  <a:gd name="T6" fmla="*/ 23 w 23"/>
                  <a:gd name="T7" fmla="*/ 7 h 11"/>
                  <a:gd name="T8" fmla="*/ 5 w 23"/>
                  <a:gd name="T9" fmla="*/ 0 h 11"/>
                  <a:gd name="T10" fmla="*/ 2 w 23"/>
                  <a:gd name="T11" fmla="*/ 3 h 11"/>
                  <a:gd name="T12" fmla="*/ 0 w 23"/>
                  <a:gd name="T13" fmla="*/ 8 h 11"/>
                  <a:gd name="T14" fmla="*/ 4 w 23"/>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1">
                    <a:moveTo>
                      <a:pt x="4" y="11"/>
                    </a:moveTo>
                    <a:cubicBezTo>
                      <a:pt x="5" y="11"/>
                      <a:pt x="6" y="10"/>
                      <a:pt x="8" y="10"/>
                    </a:cubicBezTo>
                    <a:cubicBezTo>
                      <a:pt x="11" y="10"/>
                      <a:pt x="17" y="11"/>
                      <a:pt x="23" y="10"/>
                    </a:cubicBezTo>
                    <a:cubicBezTo>
                      <a:pt x="23" y="9"/>
                      <a:pt x="23" y="8"/>
                      <a:pt x="23" y="7"/>
                    </a:cubicBezTo>
                    <a:cubicBezTo>
                      <a:pt x="21" y="6"/>
                      <a:pt x="7" y="3"/>
                      <a:pt x="5" y="0"/>
                    </a:cubicBezTo>
                    <a:cubicBezTo>
                      <a:pt x="2" y="3"/>
                      <a:pt x="2" y="3"/>
                      <a:pt x="2" y="3"/>
                    </a:cubicBezTo>
                    <a:cubicBezTo>
                      <a:pt x="2" y="5"/>
                      <a:pt x="0" y="6"/>
                      <a:pt x="0" y="8"/>
                    </a:cubicBezTo>
                    <a:cubicBezTo>
                      <a:pt x="0" y="9"/>
                      <a:pt x="2" y="11"/>
                      <a:pt x="4"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99" name="Freeform 345"/>
              <p:cNvSpPr>
                <a:spLocks/>
              </p:cNvSpPr>
              <p:nvPr/>
            </p:nvSpPr>
            <p:spPr bwMode="auto">
              <a:xfrm>
                <a:off x="3896" y="707"/>
                <a:ext cx="5" cy="0"/>
              </a:xfrm>
              <a:custGeom>
                <a:avLst/>
                <a:gdLst>
                  <a:gd name="T0" fmla="*/ 0 w 2"/>
                  <a:gd name="T1" fmla="*/ 2 w 2"/>
                  <a:gd name="T2" fmla="*/ 0 w 2"/>
                </a:gdLst>
                <a:ahLst/>
                <a:cxnLst>
                  <a:cxn ang="0">
                    <a:pos x="T0" y="0"/>
                  </a:cxn>
                  <a:cxn ang="0">
                    <a:pos x="T1" y="0"/>
                  </a:cxn>
                  <a:cxn ang="0">
                    <a:pos x="T2" y="0"/>
                  </a:cxn>
                </a:cxnLst>
                <a:rect l="0" t="0" r="r" b="b"/>
                <a:pathLst>
                  <a:path w="2">
                    <a:moveTo>
                      <a:pt x="0" y="0"/>
                    </a:moveTo>
                    <a:cubicBezTo>
                      <a:pt x="1" y="0"/>
                      <a:pt x="2" y="0"/>
                      <a:pt x="2" y="0"/>
                    </a:cubicBezTo>
                    <a:cubicBezTo>
                      <a:pt x="2" y="0"/>
                      <a:pt x="1"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0" name="Freeform 346"/>
              <p:cNvSpPr>
                <a:spLocks/>
              </p:cNvSpPr>
              <p:nvPr/>
            </p:nvSpPr>
            <p:spPr bwMode="auto">
              <a:xfrm>
                <a:off x="4092" y="662"/>
                <a:ext cx="95" cy="33"/>
              </a:xfrm>
              <a:custGeom>
                <a:avLst/>
                <a:gdLst>
                  <a:gd name="T0" fmla="*/ 8 w 40"/>
                  <a:gd name="T1" fmla="*/ 11 h 14"/>
                  <a:gd name="T2" fmla="*/ 19 w 40"/>
                  <a:gd name="T3" fmla="*/ 12 h 14"/>
                  <a:gd name="T4" fmla="*/ 40 w 40"/>
                  <a:gd name="T5" fmla="*/ 11 h 14"/>
                  <a:gd name="T6" fmla="*/ 18 w 40"/>
                  <a:gd name="T7" fmla="*/ 4 h 14"/>
                  <a:gd name="T8" fmla="*/ 16 w 40"/>
                  <a:gd name="T9" fmla="*/ 8 h 14"/>
                  <a:gd name="T10" fmla="*/ 0 w 40"/>
                  <a:gd name="T11" fmla="*/ 4 h 14"/>
                  <a:gd name="T12" fmla="*/ 0 w 40"/>
                  <a:gd name="T13" fmla="*/ 7 h 14"/>
                  <a:gd name="T14" fmla="*/ 8 w 40"/>
                  <a:gd name="T15" fmla="*/ 11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4">
                    <a:moveTo>
                      <a:pt x="8" y="11"/>
                    </a:moveTo>
                    <a:cubicBezTo>
                      <a:pt x="8" y="13"/>
                      <a:pt x="17" y="12"/>
                      <a:pt x="19" y="12"/>
                    </a:cubicBezTo>
                    <a:cubicBezTo>
                      <a:pt x="23" y="12"/>
                      <a:pt x="34" y="14"/>
                      <a:pt x="40" y="11"/>
                    </a:cubicBezTo>
                    <a:cubicBezTo>
                      <a:pt x="38" y="6"/>
                      <a:pt x="23" y="4"/>
                      <a:pt x="18" y="4"/>
                    </a:cubicBezTo>
                    <a:cubicBezTo>
                      <a:pt x="18" y="5"/>
                      <a:pt x="18" y="7"/>
                      <a:pt x="16" y="8"/>
                    </a:cubicBezTo>
                    <a:cubicBezTo>
                      <a:pt x="15" y="5"/>
                      <a:pt x="7" y="0"/>
                      <a:pt x="0" y="4"/>
                    </a:cubicBezTo>
                    <a:cubicBezTo>
                      <a:pt x="0" y="6"/>
                      <a:pt x="0" y="6"/>
                      <a:pt x="0" y="7"/>
                    </a:cubicBezTo>
                    <a:cubicBezTo>
                      <a:pt x="5" y="7"/>
                      <a:pt x="3" y="11"/>
                      <a:pt x="8" y="1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1" name="Freeform 347"/>
              <p:cNvSpPr>
                <a:spLocks/>
              </p:cNvSpPr>
              <p:nvPr/>
            </p:nvSpPr>
            <p:spPr bwMode="auto">
              <a:xfrm>
                <a:off x="4199" y="674"/>
                <a:ext cx="63" cy="29"/>
              </a:xfrm>
              <a:custGeom>
                <a:avLst/>
                <a:gdLst>
                  <a:gd name="T0" fmla="*/ 9 w 27"/>
                  <a:gd name="T1" fmla="*/ 7 h 12"/>
                  <a:gd name="T2" fmla="*/ 27 w 27"/>
                  <a:gd name="T3" fmla="*/ 7 h 12"/>
                  <a:gd name="T4" fmla="*/ 15 w 27"/>
                  <a:gd name="T5" fmla="*/ 0 h 12"/>
                  <a:gd name="T6" fmla="*/ 14 w 27"/>
                  <a:gd name="T7" fmla="*/ 2 h 12"/>
                  <a:gd name="T8" fmla="*/ 11 w 27"/>
                  <a:gd name="T9" fmla="*/ 2 h 12"/>
                  <a:gd name="T10" fmla="*/ 0 w 27"/>
                  <a:gd name="T11" fmla="*/ 1 h 12"/>
                  <a:gd name="T12" fmla="*/ 9 w 27"/>
                  <a:gd name="T13" fmla="*/ 7 h 12"/>
                </a:gdLst>
                <a:ahLst/>
                <a:cxnLst>
                  <a:cxn ang="0">
                    <a:pos x="T0" y="T1"/>
                  </a:cxn>
                  <a:cxn ang="0">
                    <a:pos x="T2" y="T3"/>
                  </a:cxn>
                  <a:cxn ang="0">
                    <a:pos x="T4" y="T5"/>
                  </a:cxn>
                  <a:cxn ang="0">
                    <a:pos x="T6" y="T7"/>
                  </a:cxn>
                  <a:cxn ang="0">
                    <a:pos x="T8" y="T9"/>
                  </a:cxn>
                  <a:cxn ang="0">
                    <a:pos x="T10" y="T11"/>
                  </a:cxn>
                  <a:cxn ang="0">
                    <a:pos x="T12" y="T13"/>
                  </a:cxn>
                </a:cxnLst>
                <a:rect l="0" t="0" r="r" b="b"/>
                <a:pathLst>
                  <a:path w="27" h="12">
                    <a:moveTo>
                      <a:pt x="9" y="7"/>
                    </a:moveTo>
                    <a:cubicBezTo>
                      <a:pt x="14" y="12"/>
                      <a:pt x="18" y="7"/>
                      <a:pt x="27" y="7"/>
                    </a:cubicBezTo>
                    <a:cubicBezTo>
                      <a:pt x="23" y="3"/>
                      <a:pt x="19" y="4"/>
                      <a:pt x="15" y="0"/>
                    </a:cubicBezTo>
                    <a:cubicBezTo>
                      <a:pt x="15" y="1"/>
                      <a:pt x="15" y="4"/>
                      <a:pt x="14" y="2"/>
                    </a:cubicBezTo>
                    <a:cubicBezTo>
                      <a:pt x="13" y="3"/>
                      <a:pt x="11" y="2"/>
                      <a:pt x="11" y="2"/>
                    </a:cubicBezTo>
                    <a:cubicBezTo>
                      <a:pt x="7" y="2"/>
                      <a:pt x="4" y="2"/>
                      <a:pt x="0" y="1"/>
                    </a:cubicBezTo>
                    <a:cubicBezTo>
                      <a:pt x="0" y="6"/>
                      <a:pt x="5" y="7"/>
                      <a:pt x="9"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2" name="Freeform 348"/>
              <p:cNvSpPr>
                <a:spLocks/>
              </p:cNvSpPr>
              <p:nvPr/>
            </p:nvSpPr>
            <p:spPr bwMode="auto">
              <a:xfrm>
                <a:off x="4173" y="700"/>
                <a:ext cx="42" cy="17"/>
              </a:xfrm>
              <a:custGeom>
                <a:avLst/>
                <a:gdLst>
                  <a:gd name="T0" fmla="*/ 0 w 18"/>
                  <a:gd name="T1" fmla="*/ 5 h 7"/>
                  <a:gd name="T2" fmla="*/ 12 w 18"/>
                  <a:gd name="T3" fmla="*/ 5 h 7"/>
                  <a:gd name="T4" fmla="*/ 18 w 18"/>
                  <a:gd name="T5" fmla="*/ 5 h 7"/>
                  <a:gd name="T6" fmla="*/ 13 w 18"/>
                  <a:gd name="T7" fmla="*/ 3 h 7"/>
                  <a:gd name="T8" fmla="*/ 9 w 18"/>
                  <a:gd name="T9" fmla="*/ 3 h 7"/>
                  <a:gd name="T10" fmla="*/ 2 w 18"/>
                  <a:gd name="T11" fmla="*/ 2 h 7"/>
                  <a:gd name="T12" fmla="*/ 0 w 18"/>
                  <a:gd name="T13" fmla="*/ 5 h 7"/>
                </a:gdLst>
                <a:ahLst/>
                <a:cxnLst>
                  <a:cxn ang="0">
                    <a:pos x="T0" y="T1"/>
                  </a:cxn>
                  <a:cxn ang="0">
                    <a:pos x="T2" y="T3"/>
                  </a:cxn>
                  <a:cxn ang="0">
                    <a:pos x="T4" y="T5"/>
                  </a:cxn>
                  <a:cxn ang="0">
                    <a:pos x="T6" y="T7"/>
                  </a:cxn>
                  <a:cxn ang="0">
                    <a:pos x="T8" y="T9"/>
                  </a:cxn>
                  <a:cxn ang="0">
                    <a:pos x="T10" y="T11"/>
                  </a:cxn>
                  <a:cxn ang="0">
                    <a:pos x="T12" y="T13"/>
                  </a:cxn>
                </a:cxnLst>
                <a:rect l="0" t="0" r="r" b="b"/>
                <a:pathLst>
                  <a:path w="18" h="7">
                    <a:moveTo>
                      <a:pt x="0" y="5"/>
                    </a:moveTo>
                    <a:cubicBezTo>
                      <a:pt x="7" y="5"/>
                      <a:pt x="9" y="5"/>
                      <a:pt x="12" y="5"/>
                    </a:cubicBezTo>
                    <a:cubicBezTo>
                      <a:pt x="14" y="5"/>
                      <a:pt x="17" y="7"/>
                      <a:pt x="18" y="5"/>
                    </a:cubicBezTo>
                    <a:cubicBezTo>
                      <a:pt x="16" y="2"/>
                      <a:pt x="15" y="0"/>
                      <a:pt x="13" y="3"/>
                    </a:cubicBezTo>
                    <a:cubicBezTo>
                      <a:pt x="9" y="3"/>
                      <a:pt x="9" y="3"/>
                      <a:pt x="9" y="3"/>
                    </a:cubicBezTo>
                    <a:cubicBezTo>
                      <a:pt x="6" y="3"/>
                      <a:pt x="5" y="2"/>
                      <a:pt x="2" y="2"/>
                    </a:cubicBezTo>
                    <a:cubicBezTo>
                      <a:pt x="2" y="2"/>
                      <a:pt x="1" y="3"/>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3" name="Freeform 349"/>
              <p:cNvSpPr>
                <a:spLocks/>
              </p:cNvSpPr>
              <p:nvPr/>
            </p:nvSpPr>
            <p:spPr bwMode="auto">
              <a:xfrm>
                <a:off x="393" y="793"/>
                <a:ext cx="1630" cy="2432"/>
              </a:xfrm>
              <a:custGeom>
                <a:avLst/>
                <a:gdLst>
                  <a:gd name="T0" fmla="*/ 602 w 690"/>
                  <a:gd name="T1" fmla="*/ 585 h 1030"/>
                  <a:gd name="T2" fmla="*/ 576 w 690"/>
                  <a:gd name="T3" fmla="*/ 546 h 1030"/>
                  <a:gd name="T4" fmla="*/ 509 w 690"/>
                  <a:gd name="T5" fmla="*/ 500 h 1030"/>
                  <a:gd name="T6" fmla="*/ 473 w 690"/>
                  <a:gd name="T7" fmla="*/ 492 h 1030"/>
                  <a:gd name="T8" fmla="*/ 433 w 690"/>
                  <a:gd name="T9" fmla="*/ 499 h 1030"/>
                  <a:gd name="T10" fmla="*/ 403 w 690"/>
                  <a:gd name="T11" fmla="*/ 506 h 1030"/>
                  <a:gd name="T12" fmla="*/ 357 w 690"/>
                  <a:gd name="T13" fmla="*/ 450 h 1030"/>
                  <a:gd name="T14" fmla="*/ 311 w 690"/>
                  <a:gd name="T15" fmla="*/ 408 h 1030"/>
                  <a:gd name="T16" fmla="*/ 272 w 690"/>
                  <a:gd name="T17" fmla="*/ 364 h 1030"/>
                  <a:gd name="T18" fmla="*/ 340 w 690"/>
                  <a:gd name="T19" fmla="*/ 328 h 1030"/>
                  <a:gd name="T20" fmla="*/ 388 w 690"/>
                  <a:gd name="T21" fmla="*/ 337 h 1030"/>
                  <a:gd name="T22" fmla="*/ 437 w 690"/>
                  <a:gd name="T23" fmla="*/ 266 h 1030"/>
                  <a:gd name="T24" fmla="*/ 449 w 690"/>
                  <a:gd name="T25" fmla="*/ 252 h 1030"/>
                  <a:gd name="T26" fmla="*/ 514 w 690"/>
                  <a:gd name="T27" fmla="*/ 205 h 1030"/>
                  <a:gd name="T28" fmla="*/ 540 w 690"/>
                  <a:gd name="T29" fmla="*/ 204 h 1030"/>
                  <a:gd name="T30" fmla="*/ 534 w 690"/>
                  <a:gd name="T31" fmla="*/ 180 h 1030"/>
                  <a:gd name="T32" fmla="*/ 553 w 690"/>
                  <a:gd name="T33" fmla="*/ 160 h 1030"/>
                  <a:gd name="T34" fmla="*/ 601 w 690"/>
                  <a:gd name="T35" fmla="*/ 132 h 1030"/>
                  <a:gd name="T36" fmla="*/ 574 w 690"/>
                  <a:gd name="T37" fmla="*/ 99 h 1030"/>
                  <a:gd name="T38" fmla="*/ 548 w 690"/>
                  <a:gd name="T39" fmla="*/ 78 h 1030"/>
                  <a:gd name="T40" fmla="*/ 494 w 690"/>
                  <a:gd name="T41" fmla="*/ 106 h 1030"/>
                  <a:gd name="T42" fmla="*/ 450 w 690"/>
                  <a:gd name="T43" fmla="*/ 124 h 1030"/>
                  <a:gd name="T44" fmla="*/ 404 w 690"/>
                  <a:gd name="T45" fmla="*/ 95 h 1030"/>
                  <a:gd name="T46" fmla="*/ 433 w 690"/>
                  <a:gd name="T47" fmla="*/ 55 h 1030"/>
                  <a:gd name="T48" fmla="*/ 482 w 690"/>
                  <a:gd name="T49" fmla="*/ 36 h 1030"/>
                  <a:gd name="T50" fmla="*/ 517 w 690"/>
                  <a:gd name="T51" fmla="*/ 13 h 1030"/>
                  <a:gd name="T52" fmla="*/ 472 w 690"/>
                  <a:gd name="T53" fmla="*/ 20 h 1030"/>
                  <a:gd name="T54" fmla="*/ 465 w 690"/>
                  <a:gd name="T55" fmla="*/ 0 h 1030"/>
                  <a:gd name="T56" fmla="*/ 436 w 690"/>
                  <a:gd name="T57" fmla="*/ 28 h 1030"/>
                  <a:gd name="T58" fmla="*/ 392 w 690"/>
                  <a:gd name="T59" fmla="*/ 24 h 1030"/>
                  <a:gd name="T60" fmla="*/ 320 w 690"/>
                  <a:gd name="T61" fmla="*/ 15 h 1030"/>
                  <a:gd name="T62" fmla="*/ 240 w 690"/>
                  <a:gd name="T63" fmla="*/ 22 h 1030"/>
                  <a:gd name="T64" fmla="*/ 148 w 690"/>
                  <a:gd name="T65" fmla="*/ 8 h 1030"/>
                  <a:gd name="T66" fmla="*/ 53 w 690"/>
                  <a:gd name="T67" fmla="*/ 52 h 1030"/>
                  <a:gd name="T68" fmla="*/ 14 w 690"/>
                  <a:gd name="T69" fmla="*/ 86 h 1030"/>
                  <a:gd name="T70" fmla="*/ 17 w 690"/>
                  <a:gd name="T71" fmla="*/ 113 h 1030"/>
                  <a:gd name="T72" fmla="*/ 66 w 690"/>
                  <a:gd name="T73" fmla="*/ 97 h 1030"/>
                  <a:gd name="T74" fmla="*/ 114 w 690"/>
                  <a:gd name="T75" fmla="*/ 77 h 1030"/>
                  <a:gd name="T76" fmla="*/ 171 w 690"/>
                  <a:gd name="T77" fmla="*/ 113 h 1030"/>
                  <a:gd name="T78" fmla="*/ 164 w 690"/>
                  <a:gd name="T79" fmla="*/ 139 h 1030"/>
                  <a:gd name="T80" fmla="*/ 175 w 690"/>
                  <a:gd name="T81" fmla="*/ 181 h 1030"/>
                  <a:gd name="T82" fmla="*/ 137 w 690"/>
                  <a:gd name="T83" fmla="*/ 290 h 1030"/>
                  <a:gd name="T84" fmla="*/ 168 w 690"/>
                  <a:gd name="T85" fmla="*/ 375 h 1030"/>
                  <a:gd name="T86" fmla="*/ 171 w 690"/>
                  <a:gd name="T87" fmla="*/ 352 h 1030"/>
                  <a:gd name="T88" fmla="*/ 196 w 690"/>
                  <a:gd name="T89" fmla="*/ 374 h 1030"/>
                  <a:gd name="T90" fmla="*/ 266 w 690"/>
                  <a:gd name="T91" fmla="*/ 453 h 1030"/>
                  <a:gd name="T92" fmla="*/ 347 w 690"/>
                  <a:gd name="T93" fmla="*/ 506 h 1030"/>
                  <a:gd name="T94" fmla="*/ 392 w 690"/>
                  <a:gd name="T95" fmla="*/ 524 h 1030"/>
                  <a:gd name="T96" fmla="*/ 375 w 690"/>
                  <a:gd name="T97" fmla="*/ 601 h 1030"/>
                  <a:gd name="T98" fmla="*/ 404 w 690"/>
                  <a:gd name="T99" fmla="*/ 690 h 1030"/>
                  <a:gd name="T100" fmla="*/ 455 w 690"/>
                  <a:gd name="T101" fmla="*/ 800 h 1030"/>
                  <a:gd name="T102" fmla="*/ 460 w 690"/>
                  <a:gd name="T103" fmla="*/ 922 h 1030"/>
                  <a:gd name="T104" fmla="*/ 475 w 690"/>
                  <a:gd name="T105" fmla="*/ 980 h 1030"/>
                  <a:gd name="T106" fmla="*/ 514 w 690"/>
                  <a:gd name="T107" fmla="*/ 1026 h 1030"/>
                  <a:gd name="T108" fmla="*/ 527 w 690"/>
                  <a:gd name="T109" fmla="*/ 974 h 1030"/>
                  <a:gd name="T110" fmla="*/ 531 w 690"/>
                  <a:gd name="T111" fmla="*/ 911 h 1030"/>
                  <a:gd name="T112" fmla="*/ 571 w 690"/>
                  <a:gd name="T113" fmla="*/ 874 h 1030"/>
                  <a:gd name="T114" fmla="*/ 626 w 690"/>
                  <a:gd name="T115" fmla="*/ 778 h 1030"/>
                  <a:gd name="T116" fmla="*/ 690 w 690"/>
                  <a:gd name="T117" fmla="*/ 645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1030">
                    <a:moveTo>
                      <a:pt x="676" y="622"/>
                    </a:moveTo>
                    <a:cubicBezTo>
                      <a:pt x="668" y="617"/>
                      <a:pt x="663" y="604"/>
                      <a:pt x="653" y="604"/>
                    </a:cubicBezTo>
                    <a:cubicBezTo>
                      <a:pt x="649" y="604"/>
                      <a:pt x="637" y="601"/>
                      <a:pt x="633" y="601"/>
                    </a:cubicBezTo>
                    <a:cubicBezTo>
                      <a:pt x="626" y="601"/>
                      <a:pt x="625" y="603"/>
                      <a:pt x="624" y="605"/>
                    </a:cubicBezTo>
                    <a:cubicBezTo>
                      <a:pt x="623" y="603"/>
                      <a:pt x="622" y="596"/>
                      <a:pt x="622" y="594"/>
                    </a:cubicBezTo>
                    <a:cubicBezTo>
                      <a:pt x="618" y="594"/>
                      <a:pt x="613" y="588"/>
                      <a:pt x="613" y="588"/>
                    </a:cubicBezTo>
                    <a:cubicBezTo>
                      <a:pt x="608" y="590"/>
                      <a:pt x="604" y="588"/>
                      <a:pt x="602" y="585"/>
                    </a:cubicBezTo>
                    <a:cubicBezTo>
                      <a:pt x="602" y="585"/>
                      <a:pt x="591" y="600"/>
                      <a:pt x="588" y="596"/>
                    </a:cubicBezTo>
                    <a:cubicBezTo>
                      <a:pt x="584" y="596"/>
                      <a:pt x="578" y="595"/>
                      <a:pt x="578" y="591"/>
                    </a:cubicBezTo>
                    <a:cubicBezTo>
                      <a:pt x="578" y="591"/>
                      <a:pt x="571" y="592"/>
                      <a:pt x="569" y="592"/>
                    </a:cubicBezTo>
                    <a:cubicBezTo>
                      <a:pt x="576" y="585"/>
                      <a:pt x="576" y="585"/>
                      <a:pt x="576" y="585"/>
                    </a:cubicBezTo>
                    <a:cubicBezTo>
                      <a:pt x="577" y="575"/>
                      <a:pt x="584" y="574"/>
                      <a:pt x="587" y="569"/>
                    </a:cubicBezTo>
                    <a:cubicBezTo>
                      <a:pt x="584" y="568"/>
                      <a:pt x="584" y="567"/>
                      <a:pt x="584" y="564"/>
                    </a:cubicBezTo>
                    <a:cubicBezTo>
                      <a:pt x="577" y="564"/>
                      <a:pt x="580" y="548"/>
                      <a:pt x="576" y="546"/>
                    </a:cubicBezTo>
                    <a:cubicBezTo>
                      <a:pt x="568" y="543"/>
                      <a:pt x="563" y="540"/>
                      <a:pt x="563" y="534"/>
                    </a:cubicBezTo>
                    <a:cubicBezTo>
                      <a:pt x="559" y="534"/>
                      <a:pt x="561" y="531"/>
                      <a:pt x="559" y="534"/>
                    </a:cubicBezTo>
                    <a:cubicBezTo>
                      <a:pt x="557" y="532"/>
                      <a:pt x="551" y="530"/>
                      <a:pt x="548" y="530"/>
                    </a:cubicBezTo>
                    <a:cubicBezTo>
                      <a:pt x="535" y="531"/>
                      <a:pt x="535" y="531"/>
                      <a:pt x="535" y="531"/>
                    </a:cubicBezTo>
                    <a:cubicBezTo>
                      <a:pt x="530" y="529"/>
                      <a:pt x="530" y="524"/>
                      <a:pt x="527" y="524"/>
                    </a:cubicBezTo>
                    <a:cubicBezTo>
                      <a:pt x="527" y="524"/>
                      <a:pt x="523" y="514"/>
                      <a:pt x="517" y="511"/>
                    </a:cubicBezTo>
                    <a:cubicBezTo>
                      <a:pt x="511" y="510"/>
                      <a:pt x="509" y="505"/>
                      <a:pt x="509" y="500"/>
                    </a:cubicBezTo>
                    <a:cubicBezTo>
                      <a:pt x="508" y="500"/>
                      <a:pt x="507" y="501"/>
                      <a:pt x="506" y="502"/>
                    </a:cubicBezTo>
                    <a:cubicBezTo>
                      <a:pt x="502" y="502"/>
                      <a:pt x="498" y="492"/>
                      <a:pt x="498" y="490"/>
                    </a:cubicBezTo>
                    <a:cubicBezTo>
                      <a:pt x="493" y="490"/>
                      <a:pt x="493" y="490"/>
                      <a:pt x="493" y="490"/>
                    </a:cubicBezTo>
                    <a:cubicBezTo>
                      <a:pt x="490" y="493"/>
                      <a:pt x="489" y="493"/>
                      <a:pt x="486" y="493"/>
                    </a:cubicBezTo>
                    <a:cubicBezTo>
                      <a:pt x="486" y="493"/>
                      <a:pt x="484" y="494"/>
                      <a:pt x="484" y="495"/>
                    </a:cubicBezTo>
                    <a:cubicBezTo>
                      <a:pt x="483" y="495"/>
                      <a:pt x="482" y="497"/>
                      <a:pt x="481" y="497"/>
                    </a:cubicBezTo>
                    <a:cubicBezTo>
                      <a:pt x="479" y="497"/>
                      <a:pt x="474" y="494"/>
                      <a:pt x="473" y="492"/>
                    </a:cubicBezTo>
                    <a:cubicBezTo>
                      <a:pt x="469" y="492"/>
                      <a:pt x="458" y="494"/>
                      <a:pt x="457" y="494"/>
                    </a:cubicBezTo>
                    <a:cubicBezTo>
                      <a:pt x="457" y="484"/>
                      <a:pt x="449" y="486"/>
                      <a:pt x="445" y="481"/>
                    </a:cubicBezTo>
                    <a:cubicBezTo>
                      <a:pt x="445" y="482"/>
                      <a:pt x="444" y="484"/>
                      <a:pt x="445" y="487"/>
                    </a:cubicBezTo>
                    <a:cubicBezTo>
                      <a:pt x="443" y="487"/>
                      <a:pt x="441" y="488"/>
                      <a:pt x="441" y="491"/>
                    </a:cubicBezTo>
                    <a:cubicBezTo>
                      <a:pt x="441" y="496"/>
                      <a:pt x="441" y="495"/>
                      <a:pt x="441" y="500"/>
                    </a:cubicBezTo>
                    <a:cubicBezTo>
                      <a:pt x="441" y="501"/>
                      <a:pt x="437" y="507"/>
                      <a:pt x="437" y="506"/>
                    </a:cubicBezTo>
                    <a:cubicBezTo>
                      <a:pt x="433" y="506"/>
                      <a:pt x="433" y="503"/>
                      <a:pt x="433" y="499"/>
                    </a:cubicBezTo>
                    <a:cubicBezTo>
                      <a:pt x="433" y="490"/>
                      <a:pt x="438" y="488"/>
                      <a:pt x="439" y="482"/>
                    </a:cubicBezTo>
                    <a:cubicBezTo>
                      <a:pt x="439" y="480"/>
                      <a:pt x="439" y="480"/>
                      <a:pt x="439" y="480"/>
                    </a:cubicBezTo>
                    <a:cubicBezTo>
                      <a:pt x="437" y="478"/>
                      <a:pt x="437" y="478"/>
                      <a:pt x="435" y="477"/>
                    </a:cubicBezTo>
                    <a:cubicBezTo>
                      <a:pt x="431" y="481"/>
                      <a:pt x="427" y="485"/>
                      <a:pt x="424" y="487"/>
                    </a:cubicBezTo>
                    <a:cubicBezTo>
                      <a:pt x="422" y="487"/>
                      <a:pt x="420" y="487"/>
                      <a:pt x="420" y="487"/>
                    </a:cubicBezTo>
                    <a:cubicBezTo>
                      <a:pt x="417" y="492"/>
                      <a:pt x="412" y="487"/>
                      <a:pt x="410" y="489"/>
                    </a:cubicBezTo>
                    <a:cubicBezTo>
                      <a:pt x="405" y="494"/>
                      <a:pt x="408" y="499"/>
                      <a:pt x="403" y="506"/>
                    </a:cubicBezTo>
                    <a:cubicBezTo>
                      <a:pt x="402" y="508"/>
                      <a:pt x="400" y="510"/>
                      <a:pt x="399" y="511"/>
                    </a:cubicBezTo>
                    <a:cubicBezTo>
                      <a:pt x="392" y="511"/>
                      <a:pt x="390" y="502"/>
                      <a:pt x="382" y="502"/>
                    </a:cubicBezTo>
                    <a:cubicBezTo>
                      <a:pt x="375" y="502"/>
                      <a:pt x="373" y="508"/>
                      <a:pt x="366" y="508"/>
                    </a:cubicBezTo>
                    <a:cubicBezTo>
                      <a:pt x="363" y="508"/>
                      <a:pt x="361" y="507"/>
                      <a:pt x="359" y="505"/>
                    </a:cubicBezTo>
                    <a:cubicBezTo>
                      <a:pt x="355" y="501"/>
                      <a:pt x="351" y="494"/>
                      <a:pt x="351" y="488"/>
                    </a:cubicBezTo>
                    <a:cubicBezTo>
                      <a:pt x="351" y="476"/>
                      <a:pt x="356" y="464"/>
                      <a:pt x="356" y="459"/>
                    </a:cubicBezTo>
                    <a:cubicBezTo>
                      <a:pt x="356" y="456"/>
                      <a:pt x="357" y="455"/>
                      <a:pt x="357" y="450"/>
                    </a:cubicBezTo>
                    <a:cubicBezTo>
                      <a:pt x="353" y="450"/>
                      <a:pt x="344" y="449"/>
                      <a:pt x="335" y="451"/>
                    </a:cubicBezTo>
                    <a:cubicBezTo>
                      <a:pt x="328" y="451"/>
                      <a:pt x="322" y="454"/>
                      <a:pt x="321" y="453"/>
                    </a:cubicBezTo>
                    <a:cubicBezTo>
                      <a:pt x="323" y="451"/>
                      <a:pt x="328" y="442"/>
                      <a:pt x="326" y="437"/>
                    </a:cubicBezTo>
                    <a:cubicBezTo>
                      <a:pt x="326" y="436"/>
                      <a:pt x="329" y="429"/>
                      <a:pt x="330" y="425"/>
                    </a:cubicBezTo>
                    <a:cubicBezTo>
                      <a:pt x="330" y="411"/>
                      <a:pt x="337" y="409"/>
                      <a:pt x="339" y="407"/>
                    </a:cubicBezTo>
                    <a:cubicBezTo>
                      <a:pt x="339" y="407"/>
                      <a:pt x="338" y="404"/>
                      <a:pt x="338" y="402"/>
                    </a:cubicBezTo>
                    <a:cubicBezTo>
                      <a:pt x="336" y="402"/>
                      <a:pt x="314" y="403"/>
                      <a:pt x="311" y="408"/>
                    </a:cubicBezTo>
                    <a:cubicBezTo>
                      <a:pt x="308" y="415"/>
                      <a:pt x="310" y="421"/>
                      <a:pt x="304" y="427"/>
                    </a:cubicBezTo>
                    <a:cubicBezTo>
                      <a:pt x="303" y="428"/>
                      <a:pt x="296" y="426"/>
                      <a:pt x="294" y="427"/>
                    </a:cubicBezTo>
                    <a:cubicBezTo>
                      <a:pt x="292" y="427"/>
                      <a:pt x="285" y="431"/>
                      <a:pt x="283" y="431"/>
                    </a:cubicBezTo>
                    <a:cubicBezTo>
                      <a:pt x="277" y="431"/>
                      <a:pt x="267" y="418"/>
                      <a:pt x="265" y="412"/>
                    </a:cubicBezTo>
                    <a:cubicBezTo>
                      <a:pt x="265" y="409"/>
                      <a:pt x="265" y="399"/>
                      <a:pt x="265" y="397"/>
                    </a:cubicBezTo>
                    <a:cubicBezTo>
                      <a:pt x="265" y="392"/>
                      <a:pt x="262" y="373"/>
                      <a:pt x="272" y="372"/>
                    </a:cubicBezTo>
                    <a:cubicBezTo>
                      <a:pt x="271" y="369"/>
                      <a:pt x="272" y="367"/>
                      <a:pt x="272" y="364"/>
                    </a:cubicBezTo>
                    <a:cubicBezTo>
                      <a:pt x="274" y="360"/>
                      <a:pt x="271" y="355"/>
                      <a:pt x="273" y="353"/>
                    </a:cubicBezTo>
                    <a:cubicBezTo>
                      <a:pt x="280" y="346"/>
                      <a:pt x="295" y="334"/>
                      <a:pt x="305" y="334"/>
                    </a:cubicBezTo>
                    <a:cubicBezTo>
                      <a:pt x="307" y="334"/>
                      <a:pt x="309" y="337"/>
                      <a:pt x="311" y="337"/>
                    </a:cubicBezTo>
                    <a:cubicBezTo>
                      <a:pt x="311" y="337"/>
                      <a:pt x="319" y="341"/>
                      <a:pt x="320" y="341"/>
                    </a:cubicBezTo>
                    <a:cubicBezTo>
                      <a:pt x="322" y="341"/>
                      <a:pt x="327" y="338"/>
                      <a:pt x="331" y="338"/>
                    </a:cubicBezTo>
                    <a:cubicBezTo>
                      <a:pt x="330" y="335"/>
                      <a:pt x="326" y="334"/>
                      <a:pt x="326" y="331"/>
                    </a:cubicBezTo>
                    <a:cubicBezTo>
                      <a:pt x="326" y="326"/>
                      <a:pt x="337" y="328"/>
                      <a:pt x="340" y="328"/>
                    </a:cubicBezTo>
                    <a:cubicBezTo>
                      <a:pt x="343" y="328"/>
                      <a:pt x="358" y="332"/>
                      <a:pt x="362" y="332"/>
                    </a:cubicBezTo>
                    <a:cubicBezTo>
                      <a:pt x="362" y="332"/>
                      <a:pt x="364" y="332"/>
                      <a:pt x="367" y="332"/>
                    </a:cubicBezTo>
                    <a:cubicBezTo>
                      <a:pt x="371" y="332"/>
                      <a:pt x="374" y="338"/>
                      <a:pt x="374" y="342"/>
                    </a:cubicBezTo>
                    <a:cubicBezTo>
                      <a:pt x="374" y="363"/>
                      <a:pt x="381" y="366"/>
                      <a:pt x="381" y="373"/>
                    </a:cubicBezTo>
                    <a:cubicBezTo>
                      <a:pt x="386" y="373"/>
                      <a:pt x="386" y="373"/>
                      <a:pt x="386" y="373"/>
                    </a:cubicBezTo>
                    <a:cubicBezTo>
                      <a:pt x="388" y="370"/>
                      <a:pt x="389" y="361"/>
                      <a:pt x="390" y="355"/>
                    </a:cubicBezTo>
                    <a:cubicBezTo>
                      <a:pt x="390" y="355"/>
                      <a:pt x="388" y="339"/>
                      <a:pt x="388" y="337"/>
                    </a:cubicBezTo>
                    <a:cubicBezTo>
                      <a:pt x="388" y="336"/>
                      <a:pt x="388" y="328"/>
                      <a:pt x="388" y="327"/>
                    </a:cubicBezTo>
                    <a:cubicBezTo>
                      <a:pt x="388" y="316"/>
                      <a:pt x="395" y="314"/>
                      <a:pt x="403" y="309"/>
                    </a:cubicBezTo>
                    <a:cubicBezTo>
                      <a:pt x="405" y="308"/>
                      <a:pt x="414" y="297"/>
                      <a:pt x="417" y="296"/>
                    </a:cubicBezTo>
                    <a:cubicBezTo>
                      <a:pt x="429" y="292"/>
                      <a:pt x="429" y="285"/>
                      <a:pt x="436" y="277"/>
                    </a:cubicBezTo>
                    <a:cubicBezTo>
                      <a:pt x="435" y="276"/>
                      <a:pt x="434" y="274"/>
                      <a:pt x="434" y="274"/>
                    </a:cubicBezTo>
                    <a:cubicBezTo>
                      <a:pt x="433" y="274"/>
                      <a:pt x="433" y="271"/>
                      <a:pt x="437" y="270"/>
                    </a:cubicBezTo>
                    <a:cubicBezTo>
                      <a:pt x="437" y="266"/>
                      <a:pt x="437" y="266"/>
                      <a:pt x="437" y="266"/>
                    </a:cubicBezTo>
                    <a:cubicBezTo>
                      <a:pt x="435" y="266"/>
                      <a:pt x="433" y="262"/>
                      <a:pt x="433" y="260"/>
                    </a:cubicBezTo>
                    <a:cubicBezTo>
                      <a:pt x="433" y="260"/>
                      <a:pt x="437" y="254"/>
                      <a:pt x="441" y="252"/>
                    </a:cubicBezTo>
                    <a:cubicBezTo>
                      <a:pt x="440" y="258"/>
                      <a:pt x="440" y="262"/>
                      <a:pt x="440" y="268"/>
                    </a:cubicBezTo>
                    <a:cubicBezTo>
                      <a:pt x="442" y="265"/>
                      <a:pt x="445" y="262"/>
                      <a:pt x="445" y="259"/>
                    </a:cubicBezTo>
                    <a:cubicBezTo>
                      <a:pt x="445" y="256"/>
                      <a:pt x="444" y="254"/>
                      <a:pt x="445" y="249"/>
                    </a:cubicBezTo>
                    <a:cubicBezTo>
                      <a:pt x="446" y="249"/>
                      <a:pt x="446" y="249"/>
                      <a:pt x="446" y="249"/>
                    </a:cubicBezTo>
                    <a:cubicBezTo>
                      <a:pt x="446" y="250"/>
                      <a:pt x="447" y="252"/>
                      <a:pt x="449" y="252"/>
                    </a:cubicBezTo>
                    <a:cubicBezTo>
                      <a:pt x="449" y="253"/>
                      <a:pt x="449" y="254"/>
                      <a:pt x="449" y="255"/>
                    </a:cubicBezTo>
                    <a:cubicBezTo>
                      <a:pt x="451" y="251"/>
                      <a:pt x="456" y="250"/>
                      <a:pt x="456" y="244"/>
                    </a:cubicBezTo>
                    <a:cubicBezTo>
                      <a:pt x="456" y="239"/>
                      <a:pt x="456" y="239"/>
                      <a:pt x="456" y="239"/>
                    </a:cubicBezTo>
                    <a:cubicBezTo>
                      <a:pt x="461" y="237"/>
                      <a:pt x="470" y="233"/>
                      <a:pt x="477" y="233"/>
                    </a:cubicBezTo>
                    <a:cubicBezTo>
                      <a:pt x="482" y="233"/>
                      <a:pt x="486" y="234"/>
                      <a:pt x="485" y="228"/>
                    </a:cubicBezTo>
                    <a:cubicBezTo>
                      <a:pt x="484" y="229"/>
                      <a:pt x="485" y="217"/>
                      <a:pt x="490" y="216"/>
                    </a:cubicBezTo>
                    <a:cubicBezTo>
                      <a:pt x="499" y="213"/>
                      <a:pt x="506" y="209"/>
                      <a:pt x="514" y="205"/>
                    </a:cubicBezTo>
                    <a:cubicBezTo>
                      <a:pt x="516" y="204"/>
                      <a:pt x="518" y="204"/>
                      <a:pt x="518" y="204"/>
                    </a:cubicBezTo>
                    <a:cubicBezTo>
                      <a:pt x="520" y="204"/>
                      <a:pt x="524" y="199"/>
                      <a:pt x="527" y="199"/>
                    </a:cubicBezTo>
                    <a:cubicBezTo>
                      <a:pt x="531" y="199"/>
                      <a:pt x="531" y="202"/>
                      <a:pt x="535" y="203"/>
                    </a:cubicBezTo>
                    <a:cubicBezTo>
                      <a:pt x="531" y="206"/>
                      <a:pt x="514" y="204"/>
                      <a:pt x="514" y="215"/>
                    </a:cubicBezTo>
                    <a:cubicBezTo>
                      <a:pt x="514" y="216"/>
                      <a:pt x="515" y="216"/>
                      <a:pt x="517" y="216"/>
                    </a:cubicBezTo>
                    <a:cubicBezTo>
                      <a:pt x="518" y="215"/>
                      <a:pt x="522" y="216"/>
                      <a:pt x="526" y="214"/>
                    </a:cubicBezTo>
                    <a:cubicBezTo>
                      <a:pt x="531" y="210"/>
                      <a:pt x="535" y="207"/>
                      <a:pt x="540" y="204"/>
                    </a:cubicBezTo>
                    <a:cubicBezTo>
                      <a:pt x="543" y="202"/>
                      <a:pt x="546" y="204"/>
                      <a:pt x="549" y="202"/>
                    </a:cubicBezTo>
                    <a:cubicBezTo>
                      <a:pt x="549" y="199"/>
                      <a:pt x="549" y="199"/>
                      <a:pt x="549" y="199"/>
                    </a:cubicBezTo>
                    <a:cubicBezTo>
                      <a:pt x="542" y="200"/>
                      <a:pt x="529" y="199"/>
                      <a:pt x="529" y="190"/>
                    </a:cubicBezTo>
                    <a:cubicBezTo>
                      <a:pt x="529" y="187"/>
                      <a:pt x="532" y="186"/>
                      <a:pt x="534" y="183"/>
                    </a:cubicBezTo>
                    <a:cubicBezTo>
                      <a:pt x="531" y="182"/>
                      <a:pt x="530" y="183"/>
                      <a:pt x="528" y="183"/>
                    </a:cubicBezTo>
                    <a:cubicBezTo>
                      <a:pt x="528" y="183"/>
                      <a:pt x="522" y="178"/>
                      <a:pt x="524" y="178"/>
                    </a:cubicBezTo>
                    <a:cubicBezTo>
                      <a:pt x="527" y="178"/>
                      <a:pt x="531" y="180"/>
                      <a:pt x="534" y="180"/>
                    </a:cubicBezTo>
                    <a:cubicBezTo>
                      <a:pt x="536" y="180"/>
                      <a:pt x="539" y="177"/>
                      <a:pt x="539" y="173"/>
                    </a:cubicBezTo>
                    <a:cubicBezTo>
                      <a:pt x="539" y="170"/>
                      <a:pt x="535" y="169"/>
                      <a:pt x="532" y="169"/>
                    </a:cubicBezTo>
                    <a:cubicBezTo>
                      <a:pt x="519" y="169"/>
                      <a:pt x="508" y="181"/>
                      <a:pt x="497" y="187"/>
                    </a:cubicBezTo>
                    <a:cubicBezTo>
                      <a:pt x="494" y="188"/>
                      <a:pt x="495" y="193"/>
                      <a:pt x="490" y="193"/>
                    </a:cubicBezTo>
                    <a:cubicBezTo>
                      <a:pt x="491" y="186"/>
                      <a:pt x="502" y="177"/>
                      <a:pt x="509" y="175"/>
                    </a:cubicBezTo>
                    <a:cubicBezTo>
                      <a:pt x="519" y="171"/>
                      <a:pt x="522" y="160"/>
                      <a:pt x="535" y="160"/>
                    </a:cubicBezTo>
                    <a:cubicBezTo>
                      <a:pt x="542" y="160"/>
                      <a:pt x="547" y="160"/>
                      <a:pt x="553" y="160"/>
                    </a:cubicBezTo>
                    <a:cubicBezTo>
                      <a:pt x="567" y="163"/>
                      <a:pt x="567" y="163"/>
                      <a:pt x="567" y="163"/>
                    </a:cubicBezTo>
                    <a:cubicBezTo>
                      <a:pt x="571" y="163"/>
                      <a:pt x="574" y="158"/>
                      <a:pt x="574" y="158"/>
                    </a:cubicBezTo>
                    <a:cubicBezTo>
                      <a:pt x="574" y="152"/>
                      <a:pt x="584" y="154"/>
                      <a:pt x="589" y="149"/>
                    </a:cubicBezTo>
                    <a:cubicBezTo>
                      <a:pt x="592" y="152"/>
                      <a:pt x="596" y="150"/>
                      <a:pt x="599" y="146"/>
                    </a:cubicBezTo>
                    <a:cubicBezTo>
                      <a:pt x="598" y="145"/>
                      <a:pt x="597" y="144"/>
                      <a:pt x="596" y="142"/>
                    </a:cubicBezTo>
                    <a:cubicBezTo>
                      <a:pt x="601" y="141"/>
                      <a:pt x="601" y="141"/>
                      <a:pt x="601" y="136"/>
                    </a:cubicBezTo>
                    <a:cubicBezTo>
                      <a:pt x="601" y="135"/>
                      <a:pt x="601" y="133"/>
                      <a:pt x="601" y="132"/>
                    </a:cubicBezTo>
                    <a:cubicBezTo>
                      <a:pt x="596" y="134"/>
                      <a:pt x="598" y="132"/>
                      <a:pt x="592" y="132"/>
                    </a:cubicBezTo>
                    <a:cubicBezTo>
                      <a:pt x="589" y="132"/>
                      <a:pt x="584" y="134"/>
                      <a:pt x="584" y="134"/>
                    </a:cubicBezTo>
                    <a:cubicBezTo>
                      <a:pt x="581" y="134"/>
                      <a:pt x="592" y="131"/>
                      <a:pt x="594" y="125"/>
                    </a:cubicBezTo>
                    <a:cubicBezTo>
                      <a:pt x="586" y="123"/>
                      <a:pt x="580" y="120"/>
                      <a:pt x="575" y="112"/>
                    </a:cubicBezTo>
                    <a:cubicBezTo>
                      <a:pt x="576" y="112"/>
                      <a:pt x="579" y="112"/>
                      <a:pt x="580" y="107"/>
                    </a:cubicBezTo>
                    <a:cubicBezTo>
                      <a:pt x="578" y="106"/>
                      <a:pt x="577" y="102"/>
                      <a:pt x="577" y="100"/>
                    </a:cubicBezTo>
                    <a:cubicBezTo>
                      <a:pt x="576" y="100"/>
                      <a:pt x="575" y="100"/>
                      <a:pt x="574" y="99"/>
                    </a:cubicBezTo>
                    <a:cubicBezTo>
                      <a:pt x="575" y="97"/>
                      <a:pt x="576" y="96"/>
                      <a:pt x="576" y="93"/>
                    </a:cubicBezTo>
                    <a:cubicBezTo>
                      <a:pt x="576" y="93"/>
                      <a:pt x="573" y="87"/>
                      <a:pt x="572" y="83"/>
                    </a:cubicBezTo>
                    <a:cubicBezTo>
                      <a:pt x="568" y="86"/>
                      <a:pt x="551" y="102"/>
                      <a:pt x="546" y="99"/>
                    </a:cubicBezTo>
                    <a:cubicBezTo>
                      <a:pt x="544" y="100"/>
                      <a:pt x="542" y="102"/>
                      <a:pt x="539" y="102"/>
                    </a:cubicBezTo>
                    <a:cubicBezTo>
                      <a:pt x="540" y="99"/>
                      <a:pt x="544" y="98"/>
                      <a:pt x="544" y="93"/>
                    </a:cubicBezTo>
                    <a:cubicBezTo>
                      <a:pt x="543" y="93"/>
                      <a:pt x="542" y="93"/>
                      <a:pt x="540" y="93"/>
                    </a:cubicBezTo>
                    <a:cubicBezTo>
                      <a:pt x="543" y="91"/>
                      <a:pt x="543" y="83"/>
                      <a:pt x="548" y="78"/>
                    </a:cubicBezTo>
                    <a:cubicBezTo>
                      <a:pt x="548" y="78"/>
                      <a:pt x="540" y="77"/>
                      <a:pt x="539" y="76"/>
                    </a:cubicBezTo>
                    <a:cubicBezTo>
                      <a:pt x="539" y="76"/>
                      <a:pt x="538" y="70"/>
                      <a:pt x="536" y="70"/>
                    </a:cubicBezTo>
                    <a:cubicBezTo>
                      <a:pt x="533" y="69"/>
                      <a:pt x="531" y="71"/>
                      <a:pt x="531" y="66"/>
                    </a:cubicBezTo>
                    <a:cubicBezTo>
                      <a:pt x="510" y="66"/>
                      <a:pt x="510" y="66"/>
                      <a:pt x="510" y="66"/>
                    </a:cubicBezTo>
                    <a:cubicBezTo>
                      <a:pt x="507" y="71"/>
                      <a:pt x="496" y="77"/>
                      <a:pt x="500" y="83"/>
                    </a:cubicBezTo>
                    <a:cubicBezTo>
                      <a:pt x="500" y="83"/>
                      <a:pt x="488" y="94"/>
                      <a:pt x="488" y="97"/>
                    </a:cubicBezTo>
                    <a:cubicBezTo>
                      <a:pt x="488" y="100"/>
                      <a:pt x="494" y="100"/>
                      <a:pt x="494" y="106"/>
                    </a:cubicBezTo>
                    <a:cubicBezTo>
                      <a:pt x="494" y="117"/>
                      <a:pt x="476" y="126"/>
                      <a:pt x="467" y="126"/>
                    </a:cubicBezTo>
                    <a:cubicBezTo>
                      <a:pt x="467" y="141"/>
                      <a:pt x="460" y="149"/>
                      <a:pt x="453" y="157"/>
                    </a:cubicBezTo>
                    <a:cubicBezTo>
                      <a:pt x="452" y="156"/>
                      <a:pt x="450" y="154"/>
                      <a:pt x="450" y="152"/>
                    </a:cubicBezTo>
                    <a:cubicBezTo>
                      <a:pt x="447" y="152"/>
                      <a:pt x="444" y="146"/>
                      <a:pt x="444" y="144"/>
                    </a:cubicBezTo>
                    <a:cubicBezTo>
                      <a:pt x="444" y="140"/>
                      <a:pt x="446" y="135"/>
                      <a:pt x="449" y="131"/>
                    </a:cubicBezTo>
                    <a:cubicBezTo>
                      <a:pt x="446" y="129"/>
                      <a:pt x="446" y="129"/>
                      <a:pt x="446" y="129"/>
                    </a:cubicBezTo>
                    <a:cubicBezTo>
                      <a:pt x="449" y="128"/>
                      <a:pt x="449" y="127"/>
                      <a:pt x="450" y="124"/>
                    </a:cubicBezTo>
                    <a:cubicBezTo>
                      <a:pt x="445" y="123"/>
                      <a:pt x="445" y="123"/>
                      <a:pt x="445" y="123"/>
                    </a:cubicBezTo>
                    <a:cubicBezTo>
                      <a:pt x="444" y="123"/>
                      <a:pt x="433" y="129"/>
                      <a:pt x="433" y="123"/>
                    </a:cubicBezTo>
                    <a:cubicBezTo>
                      <a:pt x="425" y="120"/>
                      <a:pt x="422" y="111"/>
                      <a:pt x="414" y="106"/>
                    </a:cubicBezTo>
                    <a:cubicBezTo>
                      <a:pt x="405" y="110"/>
                      <a:pt x="405" y="110"/>
                      <a:pt x="405" y="110"/>
                    </a:cubicBezTo>
                    <a:cubicBezTo>
                      <a:pt x="404" y="110"/>
                      <a:pt x="402" y="109"/>
                      <a:pt x="402" y="107"/>
                    </a:cubicBezTo>
                    <a:cubicBezTo>
                      <a:pt x="404" y="105"/>
                      <a:pt x="404" y="105"/>
                      <a:pt x="404" y="105"/>
                    </a:cubicBezTo>
                    <a:cubicBezTo>
                      <a:pt x="403" y="104"/>
                      <a:pt x="404" y="99"/>
                      <a:pt x="404" y="95"/>
                    </a:cubicBezTo>
                    <a:cubicBezTo>
                      <a:pt x="399" y="95"/>
                      <a:pt x="399" y="95"/>
                      <a:pt x="399" y="95"/>
                    </a:cubicBezTo>
                    <a:cubicBezTo>
                      <a:pt x="399" y="86"/>
                      <a:pt x="412" y="74"/>
                      <a:pt x="420" y="73"/>
                    </a:cubicBezTo>
                    <a:cubicBezTo>
                      <a:pt x="420" y="71"/>
                      <a:pt x="420" y="71"/>
                      <a:pt x="420" y="70"/>
                    </a:cubicBezTo>
                    <a:cubicBezTo>
                      <a:pt x="423" y="70"/>
                      <a:pt x="424" y="66"/>
                      <a:pt x="429" y="66"/>
                    </a:cubicBezTo>
                    <a:cubicBezTo>
                      <a:pt x="433" y="64"/>
                      <a:pt x="437" y="65"/>
                      <a:pt x="440" y="60"/>
                    </a:cubicBezTo>
                    <a:cubicBezTo>
                      <a:pt x="437" y="57"/>
                      <a:pt x="433" y="57"/>
                      <a:pt x="430" y="55"/>
                    </a:cubicBezTo>
                    <a:cubicBezTo>
                      <a:pt x="433" y="55"/>
                      <a:pt x="433" y="55"/>
                      <a:pt x="433" y="55"/>
                    </a:cubicBezTo>
                    <a:cubicBezTo>
                      <a:pt x="442" y="58"/>
                      <a:pt x="442" y="58"/>
                      <a:pt x="442" y="58"/>
                    </a:cubicBezTo>
                    <a:cubicBezTo>
                      <a:pt x="450" y="58"/>
                      <a:pt x="461" y="50"/>
                      <a:pt x="469" y="48"/>
                    </a:cubicBezTo>
                    <a:cubicBezTo>
                      <a:pt x="469" y="48"/>
                      <a:pt x="469" y="46"/>
                      <a:pt x="469" y="45"/>
                    </a:cubicBezTo>
                    <a:cubicBezTo>
                      <a:pt x="463" y="45"/>
                      <a:pt x="455" y="47"/>
                      <a:pt x="454" y="41"/>
                    </a:cubicBezTo>
                    <a:cubicBezTo>
                      <a:pt x="459" y="41"/>
                      <a:pt x="459" y="41"/>
                      <a:pt x="459" y="41"/>
                    </a:cubicBezTo>
                    <a:cubicBezTo>
                      <a:pt x="460" y="42"/>
                      <a:pt x="465" y="44"/>
                      <a:pt x="469" y="44"/>
                    </a:cubicBezTo>
                    <a:cubicBezTo>
                      <a:pt x="475" y="44"/>
                      <a:pt x="477" y="39"/>
                      <a:pt x="482" y="36"/>
                    </a:cubicBezTo>
                    <a:cubicBezTo>
                      <a:pt x="483" y="36"/>
                      <a:pt x="485" y="40"/>
                      <a:pt x="487" y="40"/>
                    </a:cubicBezTo>
                    <a:cubicBezTo>
                      <a:pt x="489" y="40"/>
                      <a:pt x="490" y="38"/>
                      <a:pt x="493" y="37"/>
                    </a:cubicBezTo>
                    <a:cubicBezTo>
                      <a:pt x="492" y="36"/>
                      <a:pt x="493" y="36"/>
                      <a:pt x="494" y="34"/>
                    </a:cubicBezTo>
                    <a:cubicBezTo>
                      <a:pt x="494" y="36"/>
                      <a:pt x="497" y="37"/>
                      <a:pt x="498" y="37"/>
                    </a:cubicBezTo>
                    <a:cubicBezTo>
                      <a:pt x="506" y="37"/>
                      <a:pt x="509" y="31"/>
                      <a:pt x="511" y="25"/>
                    </a:cubicBezTo>
                    <a:cubicBezTo>
                      <a:pt x="512" y="22"/>
                      <a:pt x="517" y="21"/>
                      <a:pt x="517" y="19"/>
                    </a:cubicBezTo>
                    <a:cubicBezTo>
                      <a:pt x="517" y="17"/>
                      <a:pt x="517" y="15"/>
                      <a:pt x="517" y="13"/>
                    </a:cubicBezTo>
                    <a:cubicBezTo>
                      <a:pt x="514" y="13"/>
                      <a:pt x="511" y="12"/>
                      <a:pt x="509" y="12"/>
                    </a:cubicBezTo>
                    <a:cubicBezTo>
                      <a:pt x="504" y="12"/>
                      <a:pt x="498" y="13"/>
                      <a:pt x="498" y="19"/>
                    </a:cubicBezTo>
                    <a:cubicBezTo>
                      <a:pt x="491" y="19"/>
                      <a:pt x="487" y="25"/>
                      <a:pt x="482" y="30"/>
                    </a:cubicBezTo>
                    <a:cubicBezTo>
                      <a:pt x="482" y="30"/>
                      <a:pt x="478" y="30"/>
                      <a:pt x="477" y="30"/>
                    </a:cubicBezTo>
                    <a:cubicBezTo>
                      <a:pt x="478" y="25"/>
                      <a:pt x="482" y="25"/>
                      <a:pt x="483" y="19"/>
                    </a:cubicBezTo>
                    <a:cubicBezTo>
                      <a:pt x="483" y="19"/>
                      <a:pt x="478" y="19"/>
                      <a:pt x="477" y="18"/>
                    </a:cubicBezTo>
                    <a:cubicBezTo>
                      <a:pt x="475" y="19"/>
                      <a:pt x="475" y="19"/>
                      <a:pt x="472" y="20"/>
                    </a:cubicBezTo>
                    <a:cubicBezTo>
                      <a:pt x="472" y="21"/>
                      <a:pt x="472" y="22"/>
                      <a:pt x="472" y="22"/>
                    </a:cubicBezTo>
                    <a:cubicBezTo>
                      <a:pt x="471" y="22"/>
                      <a:pt x="469" y="23"/>
                      <a:pt x="469" y="22"/>
                    </a:cubicBezTo>
                    <a:cubicBezTo>
                      <a:pt x="469" y="20"/>
                      <a:pt x="470" y="19"/>
                      <a:pt x="471" y="16"/>
                    </a:cubicBezTo>
                    <a:cubicBezTo>
                      <a:pt x="470" y="16"/>
                      <a:pt x="468" y="16"/>
                      <a:pt x="466" y="16"/>
                    </a:cubicBezTo>
                    <a:cubicBezTo>
                      <a:pt x="467" y="13"/>
                      <a:pt x="472" y="14"/>
                      <a:pt x="472" y="12"/>
                    </a:cubicBezTo>
                    <a:cubicBezTo>
                      <a:pt x="472" y="8"/>
                      <a:pt x="469" y="6"/>
                      <a:pt x="469" y="0"/>
                    </a:cubicBezTo>
                    <a:cubicBezTo>
                      <a:pt x="467" y="0"/>
                      <a:pt x="465" y="0"/>
                      <a:pt x="465" y="0"/>
                    </a:cubicBezTo>
                    <a:cubicBezTo>
                      <a:pt x="460" y="0"/>
                      <a:pt x="449" y="8"/>
                      <a:pt x="449" y="11"/>
                    </a:cubicBezTo>
                    <a:cubicBezTo>
                      <a:pt x="449" y="13"/>
                      <a:pt x="449" y="16"/>
                      <a:pt x="451" y="16"/>
                    </a:cubicBezTo>
                    <a:cubicBezTo>
                      <a:pt x="452" y="16"/>
                      <a:pt x="457" y="16"/>
                      <a:pt x="457" y="17"/>
                    </a:cubicBezTo>
                    <a:cubicBezTo>
                      <a:pt x="457" y="24"/>
                      <a:pt x="449" y="25"/>
                      <a:pt x="441" y="25"/>
                    </a:cubicBezTo>
                    <a:cubicBezTo>
                      <a:pt x="440" y="28"/>
                      <a:pt x="440" y="28"/>
                      <a:pt x="441" y="31"/>
                    </a:cubicBezTo>
                    <a:cubicBezTo>
                      <a:pt x="436" y="31"/>
                      <a:pt x="436" y="31"/>
                      <a:pt x="436" y="31"/>
                    </a:cubicBezTo>
                    <a:cubicBezTo>
                      <a:pt x="436" y="30"/>
                      <a:pt x="436" y="29"/>
                      <a:pt x="436" y="28"/>
                    </a:cubicBezTo>
                    <a:cubicBezTo>
                      <a:pt x="436" y="26"/>
                      <a:pt x="437" y="25"/>
                      <a:pt x="437" y="23"/>
                    </a:cubicBezTo>
                    <a:cubicBezTo>
                      <a:pt x="433" y="23"/>
                      <a:pt x="433" y="23"/>
                      <a:pt x="433" y="23"/>
                    </a:cubicBezTo>
                    <a:cubicBezTo>
                      <a:pt x="433" y="24"/>
                      <a:pt x="431" y="25"/>
                      <a:pt x="430" y="25"/>
                    </a:cubicBezTo>
                    <a:cubicBezTo>
                      <a:pt x="429" y="28"/>
                      <a:pt x="428" y="30"/>
                      <a:pt x="425" y="30"/>
                    </a:cubicBezTo>
                    <a:cubicBezTo>
                      <a:pt x="424" y="30"/>
                      <a:pt x="422" y="27"/>
                      <a:pt x="419" y="27"/>
                    </a:cubicBezTo>
                    <a:cubicBezTo>
                      <a:pt x="415" y="27"/>
                      <a:pt x="414" y="29"/>
                      <a:pt x="409" y="29"/>
                    </a:cubicBezTo>
                    <a:cubicBezTo>
                      <a:pt x="403" y="29"/>
                      <a:pt x="399" y="24"/>
                      <a:pt x="392" y="24"/>
                    </a:cubicBezTo>
                    <a:cubicBezTo>
                      <a:pt x="377" y="28"/>
                      <a:pt x="377" y="28"/>
                      <a:pt x="377" y="28"/>
                    </a:cubicBezTo>
                    <a:cubicBezTo>
                      <a:pt x="375" y="33"/>
                      <a:pt x="375" y="33"/>
                      <a:pt x="375" y="33"/>
                    </a:cubicBezTo>
                    <a:cubicBezTo>
                      <a:pt x="371" y="33"/>
                      <a:pt x="370" y="28"/>
                      <a:pt x="367" y="28"/>
                    </a:cubicBezTo>
                    <a:cubicBezTo>
                      <a:pt x="363" y="28"/>
                      <a:pt x="359" y="31"/>
                      <a:pt x="355" y="31"/>
                    </a:cubicBezTo>
                    <a:cubicBezTo>
                      <a:pt x="349" y="31"/>
                      <a:pt x="345" y="31"/>
                      <a:pt x="340" y="28"/>
                    </a:cubicBezTo>
                    <a:cubicBezTo>
                      <a:pt x="343" y="25"/>
                      <a:pt x="345" y="25"/>
                      <a:pt x="347" y="23"/>
                    </a:cubicBezTo>
                    <a:cubicBezTo>
                      <a:pt x="343" y="20"/>
                      <a:pt x="323" y="15"/>
                      <a:pt x="320" y="15"/>
                    </a:cubicBezTo>
                    <a:cubicBezTo>
                      <a:pt x="320" y="15"/>
                      <a:pt x="317" y="16"/>
                      <a:pt x="315" y="16"/>
                    </a:cubicBezTo>
                    <a:cubicBezTo>
                      <a:pt x="313" y="17"/>
                      <a:pt x="306" y="18"/>
                      <a:pt x="306" y="16"/>
                    </a:cubicBezTo>
                    <a:cubicBezTo>
                      <a:pt x="303" y="17"/>
                      <a:pt x="302" y="19"/>
                      <a:pt x="298" y="19"/>
                    </a:cubicBezTo>
                    <a:cubicBezTo>
                      <a:pt x="295" y="19"/>
                      <a:pt x="293" y="14"/>
                      <a:pt x="294" y="12"/>
                    </a:cubicBezTo>
                    <a:cubicBezTo>
                      <a:pt x="290" y="13"/>
                      <a:pt x="287" y="16"/>
                      <a:pt x="282" y="15"/>
                    </a:cubicBezTo>
                    <a:cubicBezTo>
                      <a:pt x="263" y="15"/>
                      <a:pt x="263" y="15"/>
                      <a:pt x="263" y="15"/>
                    </a:cubicBezTo>
                    <a:cubicBezTo>
                      <a:pt x="240" y="22"/>
                      <a:pt x="240" y="22"/>
                      <a:pt x="240" y="22"/>
                    </a:cubicBezTo>
                    <a:cubicBezTo>
                      <a:pt x="234" y="22"/>
                      <a:pt x="231" y="15"/>
                      <a:pt x="225" y="15"/>
                    </a:cubicBezTo>
                    <a:cubicBezTo>
                      <a:pt x="223" y="15"/>
                      <a:pt x="222" y="16"/>
                      <a:pt x="220" y="15"/>
                    </a:cubicBezTo>
                    <a:cubicBezTo>
                      <a:pt x="219" y="15"/>
                      <a:pt x="216" y="14"/>
                      <a:pt x="214" y="13"/>
                    </a:cubicBezTo>
                    <a:cubicBezTo>
                      <a:pt x="204" y="16"/>
                      <a:pt x="204" y="16"/>
                      <a:pt x="204" y="16"/>
                    </a:cubicBezTo>
                    <a:cubicBezTo>
                      <a:pt x="192" y="16"/>
                      <a:pt x="178" y="8"/>
                      <a:pt x="167" y="8"/>
                    </a:cubicBezTo>
                    <a:cubicBezTo>
                      <a:pt x="167" y="8"/>
                      <a:pt x="160" y="8"/>
                      <a:pt x="156" y="8"/>
                    </a:cubicBezTo>
                    <a:cubicBezTo>
                      <a:pt x="157" y="7"/>
                      <a:pt x="153" y="8"/>
                      <a:pt x="148" y="8"/>
                    </a:cubicBezTo>
                    <a:cubicBezTo>
                      <a:pt x="143" y="8"/>
                      <a:pt x="143" y="9"/>
                      <a:pt x="138" y="9"/>
                    </a:cubicBezTo>
                    <a:cubicBezTo>
                      <a:pt x="121" y="9"/>
                      <a:pt x="110" y="16"/>
                      <a:pt x="94" y="20"/>
                    </a:cubicBezTo>
                    <a:cubicBezTo>
                      <a:pt x="89" y="24"/>
                      <a:pt x="85" y="26"/>
                      <a:pt x="81" y="30"/>
                    </a:cubicBezTo>
                    <a:cubicBezTo>
                      <a:pt x="84" y="34"/>
                      <a:pt x="92" y="33"/>
                      <a:pt x="93" y="40"/>
                    </a:cubicBezTo>
                    <a:cubicBezTo>
                      <a:pt x="92" y="41"/>
                      <a:pt x="88" y="39"/>
                      <a:pt x="86" y="42"/>
                    </a:cubicBezTo>
                    <a:cubicBezTo>
                      <a:pt x="66" y="42"/>
                      <a:pt x="66" y="42"/>
                      <a:pt x="66" y="42"/>
                    </a:cubicBezTo>
                    <a:cubicBezTo>
                      <a:pt x="62" y="45"/>
                      <a:pt x="55" y="50"/>
                      <a:pt x="53" y="52"/>
                    </a:cubicBezTo>
                    <a:cubicBezTo>
                      <a:pt x="55" y="50"/>
                      <a:pt x="60" y="54"/>
                      <a:pt x="63" y="54"/>
                    </a:cubicBezTo>
                    <a:cubicBezTo>
                      <a:pt x="65" y="54"/>
                      <a:pt x="68" y="51"/>
                      <a:pt x="69" y="50"/>
                    </a:cubicBezTo>
                    <a:cubicBezTo>
                      <a:pt x="73" y="50"/>
                      <a:pt x="73" y="50"/>
                      <a:pt x="73" y="50"/>
                    </a:cubicBezTo>
                    <a:cubicBezTo>
                      <a:pt x="71" y="63"/>
                      <a:pt x="56" y="55"/>
                      <a:pt x="48" y="65"/>
                    </a:cubicBezTo>
                    <a:cubicBezTo>
                      <a:pt x="44" y="60"/>
                      <a:pt x="44" y="60"/>
                      <a:pt x="44" y="60"/>
                    </a:cubicBezTo>
                    <a:cubicBezTo>
                      <a:pt x="40" y="63"/>
                      <a:pt x="37" y="66"/>
                      <a:pt x="33" y="69"/>
                    </a:cubicBezTo>
                    <a:cubicBezTo>
                      <a:pt x="26" y="75"/>
                      <a:pt x="20" y="81"/>
                      <a:pt x="14" y="86"/>
                    </a:cubicBezTo>
                    <a:cubicBezTo>
                      <a:pt x="14" y="87"/>
                      <a:pt x="14" y="87"/>
                      <a:pt x="14" y="87"/>
                    </a:cubicBezTo>
                    <a:cubicBezTo>
                      <a:pt x="20" y="89"/>
                      <a:pt x="24" y="84"/>
                      <a:pt x="31" y="83"/>
                    </a:cubicBezTo>
                    <a:cubicBezTo>
                      <a:pt x="29" y="87"/>
                      <a:pt x="19" y="93"/>
                      <a:pt x="19" y="96"/>
                    </a:cubicBezTo>
                    <a:cubicBezTo>
                      <a:pt x="19" y="98"/>
                      <a:pt x="30" y="99"/>
                      <a:pt x="31" y="99"/>
                    </a:cubicBezTo>
                    <a:cubicBezTo>
                      <a:pt x="33" y="99"/>
                      <a:pt x="36" y="95"/>
                      <a:pt x="38" y="94"/>
                    </a:cubicBezTo>
                    <a:cubicBezTo>
                      <a:pt x="39" y="95"/>
                      <a:pt x="40" y="96"/>
                      <a:pt x="43" y="98"/>
                    </a:cubicBezTo>
                    <a:cubicBezTo>
                      <a:pt x="35" y="103"/>
                      <a:pt x="27" y="110"/>
                      <a:pt x="17" y="113"/>
                    </a:cubicBezTo>
                    <a:cubicBezTo>
                      <a:pt x="14" y="114"/>
                      <a:pt x="6" y="114"/>
                      <a:pt x="3" y="117"/>
                    </a:cubicBezTo>
                    <a:cubicBezTo>
                      <a:pt x="0" y="120"/>
                      <a:pt x="3" y="118"/>
                      <a:pt x="2" y="122"/>
                    </a:cubicBezTo>
                    <a:cubicBezTo>
                      <a:pt x="4" y="123"/>
                      <a:pt x="4" y="123"/>
                      <a:pt x="4" y="123"/>
                    </a:cubicBezTo>
                    <a:cubicBezTo>
                      <a:pt x="12" y="119"/>
                      <a:pt x="16" y="120"/>
                      <a:pt x="24" y="115"/>
                    </a:cubicBezTo>
                    <a:cubicBezTo>
                      <a:pt x="33" y="112"/>
                      <a:pt x="35" y="110"/>
                      <a:pt x="45" y="106"/>
                    </a:cubicBezTo>
                    <a:cubicBezTo>
                      <a:pt x="48" y="105"/>
                      <a:pt x="52" y="100"/>
                      <a:pt x="57" y="98"/>
                    </a:cubicBezTo>
                    <a:cubicBezTo>
                      <a:pt x="58" y="98"/>
                      <a:pt x="64" y="100"/>
                      <a:pt x="66" y="97"/>
                    </a:cubicBezTo>
                    <a:cubicBezTo>
                      <a:pt x="68" y="94"/>
                      <a:pt x="67" y="90"/>
                      <a:pt x="72" y="89"/>
                    </a:cubicBezTo>
                    <a:cubicBezTo>
                      <a:pt x="79" y="87"/>
                      <a:pt x="85" y="83"/>
                      <a:pt x="92" y="78"/>
                    </a:cubicBezTo>
                    <a:cubicBezTo>
                      <a:pt x="100" y="78"/>
                      <a:pt x="100" y="78"/>
                      <a:pt x="100" y="78"/>
                    </a:cubicBezTo>
                    <a:cubicBezTo>
                      <a:pt x="97" y="88"/>
                      <a:pt x="90" y="79"/>
                      <a:pt x="83" y="87"/>
                    </a:cubicBezTo>
                    <a:cubicBezTo>
                      <a:pt x="84" y="88"/>
                      <a:pt x="80" y="94"/>
                      <a:pt x="81" y="94"/>
                    </a:cubicBezTo>
                    <a:cubicBezTo>
                      <a:pt x="86" y="94"/>
                      <a:pt x="104" y="89"/>
                      <a:pt x="108" y="83"/>
                    </a:cubicBezTo>
                    <a:cubicBezTo>
                      <a:pt x="110" y="82"/>
                      <a:pt x="110" y="77"/>
                      <a:pt x="114" y="77"/>
                    </a:cubicBezTo>
                    <a:cubicBezTo>
                      <a:pt x="118" y="77"/>
                      <a:pt x="118" y="81"/>
                      <a:pt x="120" y="83"/>
                    </a:cubicBezTo>
                    <a:cubicBezTo>
                      <a:pt x="125" y="84"/>
                      <a:pt x="125" y="84"/>
                      <a:pt x="125" y="84"/>
                    </a:cubicBezTo>
                    <a:cubicBezTo>
                      <a:pt x="134" y="88"/>
                      <a:pt x="143" y="89"/>
                      <a:pt x="154" y="92"/>
                    </a:cubicBezTo>
                    <a:cubicBezTo>
                      <a:pt x="154" y="98"/>
                      <a:pt x="156" y="96"/>
                      <a:pt x="158" y="102"/>
                    </a:cubicBezTo>
                    <a:cubicBezTo>
                      <a:pt x="161" y="95"/>
                      <a:pt x="161" y="95"/>
                      <a:pt x="161" y="95"/>
                    </a:cubicBezTo>
                    <a:cubicBezTo>
                      <a:pt x="162" y="98"/>
                      <a:pt x="167" y="98"/>
                      <a:pt x="170" y="97"/>
                    </a:cubicBezTo>
                    <a:cubicBezTo>
                      <a:pt x="170" y="99"/>
                      <a:pt x="169" y="112"/>
                      <a:pt x="171" y="113"/>
                    </a:cubicBezTo>
                    <a:cubicBezTo>
                      <a:pt x="171" y="116"/>
                      <a:pt x="169" y="123"/>
                      <a:pt x="171" y="124"/>
                    </a:cubicBezTo>
                    <a:cubicBezTo>
                      <a:pt x="171" y="124"/>
                      <a:pt x="171" y="124"/>
                      <a:pt x="171" y="124"/>
                    </a:cubicBezTo>
                    <a:cubicBezTo>
                      <a:pt x="171" y="124"/>
                      <a:pt x="171" y="124"/>
                      <a:pt x="171" y="124"/>
                    </a:cubicBezTo>
                    <a:cubicBezTo>
                      <a:pt x="170" y="126"/>
                      <a:pt x="165" y="127"/>
                      <a:pt x="167" y="129"/>
                    </a:cubicBezTo>
                    <a:cubicBezTo>
                      <a:pt x="166" y="132"/>
                      <a:pt x="163" y="131"/>
                      <a:pt x="163" y="135"/>
                    </a:cubicBezTo>
                    <a:cubicBezTo>
                      <a:pt x="163" y="135"/>
                      <a:pt x="164" y="136"/>
                      <a:pt x="165" y="137"/>
                    </a:cubicBezTo>
                    <a:cubicBezTo>
                      <a:pt x="164" y="139"/>
                      <a:pt x="164" y="139"/>
                      <a:pt x="164" y="139"/>
                    </a:cubicBezTo>
                    <a:cubicBezTo>
                      <a:pt x="164" y="139"/>
                      <a:pt x="167" y="143"/>
                      <a:pt x="167" y="145"/>
                    </a:cubicBezTo>
                    <a:cubicBezTo>
                      <a:pt x="167" y="146"/>
                      <a:pt x="171" y="146"/>
                      <a:pt x="173" y="146"/>
                    </a:cubicBezTo>
                    <a:cubicBezTo>
                      <a:pt x="171" y="149"/>
                      <a:pt x="164" y="151"/>
                      <a:pt x="164" y="155"/>
                    </a:cubicBezTo>
                    <a:cubicBezTo>
                      <a:pt x="164" y="158"/>
                      <a:pt x="171" y="162"/>
                      <a:pt x="175" y="163"/>
                    </a:cubicBezTo>
                    <a:cubicBezTo>
                      <a:pt x="175" y="164"/>
                      <a:pt x="183" y="169"/>
                      <a:pt x="181" y="174"/>
                    </a:cubicBezTo>
                    <a:cubicBezTo>
                      <a:pt x="181" y="174"/>
                      <a:pt x="179" y="189"/>
                      <a:pt x="173" y="191"/>
                    </a:cubicBezTo>
                    <a:cubicBezTo>
                      <a:pt x="173" y="188"/>
                      <a:pt x="175" y="184"/>
                      <a:pt x="175" y="181"/>
                    </a:cubicBezTo>
                    <a:cubicBezTo>
                      <a:pt x="175" y="181"/>
                      <a:pt x="169" y="180"/>
                      <a:pt x="167" y="180"/>
                    </a:cubicBezTo>
                    <a:cubicBezTo>
                      <a:pt x="166" y="182"/>
                      <a:pt x="165" y="186"/>
                      <a:pt x="165" y="191"/>
                    </a:cubicBezTo>
                    <a:cubicBezTo>
                      <a:pt x="159" y="195"/>
                      <a:pt x="160" y="204"/>
                      <a:pt x="155" y="208"/>
                    </a:cubicBezTo>
                    <a:cubicBezTo>
                      <a:pt x="147" y="218"/>
                      <a:pt x="142" y="232"/>
                      <a:pt x="134" y="243"/>
                    </a:cubicBezTo>
                    <a:cubicBezTo>
                      <a:pt x="132" y="248"/>
                      <a:pt x="132" y="251"/>
                      <a:pt x="132" y="256"/>
                    </a:cubicBezTo>
                    <a:cubicBezTo>
                      <a:pt x="132" y="257"/>
                      <a:pt x="133" y="262"/>
                      <a:pt x="133" y="263"/>
                    </a:cubicBezTo>
                    <a:cubicBezTo>
                      <a:pt x="134" y="262"/>
                      <a:pt x="137" y="283"/>
                      <a:pt x="137" y="290"/>
                    </a:cubicBezTo>
                    <a:cubicBezTo>
                      <a:pt x="137" y="290"/>
                      <a:pt x="136" y="292"/>
                      <a:pt x="136" y="295"/>
                    </a:cubicBezTo>
                    <a:cubicBezTo>
                      <a:pt x="143" y="295"/>
                      <a:pt x="149" y="301"/>
                      <a:pt x="154" y="304"/>
                    </a:cubicBezTo>
                    <a:cubicBezTo>
                      <a:pt x="154" y="305"/>
                      <a:pt x="154" y="321"/>
                      <a:pt x="154" y="321"/>
                    </a:cubicBezTo>
                    <a:cubicBezTo>
                      <a:pt x="155" y="327"/>
                      <a:pt x="163" y="340"/>
                      <a:pt x="163" y="344"/>
                    </a:cubicBezTo>
                    <a:cubicBezTo>
                      <a:pt x="163" y="349"/>
                      <a:pt x="161" y="351"/>
                      <a:pt x="156" y="351"/>
                    </a:cubicBezTo>
                    <a:cubicBezTo>
                      <a:pt x="158" y="359"/>
                      <a:pt x="171" y="360"/>
                      <a:pt x="171" y="368"/>
                    </a:cubicBezTo>
                    <a:cubicBezTo>
                      <a:pt x="171" y="371"/>
                      <a:pt x="168" y="372"/>
                      <a:pt x="168" y="375"/>
                    </a:cubicBezTo>
                    <a:cubicBezTo>
                      <a:pt x="168" y="379"/>
                      <a:pt x="176" y="383"/>
                      <a:pt x="179" y="386"/>
                    </a:cubicBezTo>
                    <a:cubicBezTo>
                      <a:pt x="179" y="388"/>
                      <a:pt x="179" y="391"/>
                      <a:pt x="180" y="394"/>
                    </a:cubicBezTo>
                    <a:cubicBezTo>
                      <a:pt x="182" y="393"/>
                      <a:pt x="185" y="391"/>
                      <a:pt x="185" y="388"/>
                    </a:cubicBezTo>
                    <a:cubicBezTo>
                      <a:pt x="185" y="385"/>
                      <a:pt x="182" y="381"/>
                      <a:pt x="179" y="381"/>
                    </a:cubicBezTo>
                    <a:cubicBezTo>
                      <a:pt x="179" y="378"/>
                      <a:pt x="179" y="378"/>
                      <a:pt x="179" y="375"/>
                    </a:cubicBezTo>
                    <a:cubicBezTo>
                      <a:pt x="175" y="373"/>
                      <a:pt x="179" y="367"/>
                      <a:pt x="177" y="363"/>
                    </a:cubicBezTo>
                    <a:cubicBezTo>
                      <a:pt x="176" y="361"/>
                      <a:pt x="171" y="355"/>
                      <a:pt x="171" y="352"/>
                    </a:cubicBezTo>
                    <a:cubicBezTo>
                      <a:pt x="171" y="343"/>
                      <a:pt x="163" y="337"/>
                      <a:pt x="163" y="328"/>
                    </a:cubicBezTo>
                    <a:cubicBezTo>
                      <a:pt x="163" y="324"/>
                      <a:pt x="164" y="320"/>
                      <a:pt x="166" y="317"/>
                    </a:cubicBezTo>
                    <a:cubicBezTo>
                      <a:pt x="169" y="319"/>
                      <a:pt x="169" y="320"/>
                      <a:pt x="173" y="320"/>
                    </a:cubicBezTo>
                    <a:cubicBezTo>
                      <a:pt x="175" y="326"/>
                      <a:pt x="175" y="332"/>
                      <a:pt x="178" y="339"/>
                    </a:cubicBezTo>
                    <a:cubicBezTo>
                      <a:pt x="179" y="344"/>
                      <a:pt x="182" y="345"/>
                      <a:pt x="184" y="352"/>
                    </a:cubicBezTo>
                    <a:cubicBezTo>
                      <a:pt x="184" y="353"/>
                      <a:pt x="190" y="366"/>
                      <a:pt x="190" y="366"/>
                    </a:cubicBezTo>
                    <a:cubicBezTo>
                      <a:pt x="190" y="370"/>
                      <a:pt x="195" y="371"/>
                      <a:pt x="196" y="374"/>
                    </a:cubicBezTo>
                    <a:cubicBezTo>
                      <a:pt x="200" y="385"/>
                      <a:pt x="211" y="389"/>
                      <a:pt x="211" y="404"/>
                    </a:cubicBezTo>
                    <a:cubicBezTo>
                      <a:pt x="211" y="408"/>
                      <a:pt x="207" y="410"/>
                      <a:pt x="207" y="413"/>
                    </a:cubicBezTo>
                    <a:cubicBezTo>
                      <a:pt x="207" y="416"/>
                      <a:pt x="211" y="423"/>
                      <a:pt x="212" y="424"/>
                    </a:cubicBezTo>
                    <a:cubicBezTo>
                      <a:pt x="214" y="424"/>
                      <a:pt x="221" y="430"/>
                      <a:pt x="230" y="433"/>
                    </a:cubicBezTo>
                    <a:cubicBezTo>
                      <a:pt x="231" y="433"/>
                      <a:pt x="231" y="437"/>
                      <a:pt x="233" y="438"/>
                    </a:cubicBezTo>
                    <a:cubicBezTo>
                      <a:pt x="236" y="441"/>
                      <a:pt x="238" y="442"/>
                      <a:pt x="241" y="444"/>
                    </a:cubicBezTo>
                    <a:cubicBezTo>
                      <a:pt x="241" y="444"/>
                      <a:pt x="261" y="453"/>
                      <a:pt x="266" y="453"/>
                    </a:cubicBezTo>
                    <a:cubicBezTo>
                      <a:pt x="272" y="453"/>
                      <a:pt x="273" y="447"/>
                      <a:pt x="278" y="447"/>
                    </a:cubicBezTo>
                    <a:cubicBezTo>
                      <a:pt x="284" y="447"/>
                      <a:pt x="288" y="454"/>
                      <a:pt x="290" y="458"/>
                    </a:cubicBezTo>
                    <a:cubicBezTo>
                      <a:pt x="291" y="459"/>
                      <a:pt x="294" y="463"/>
                      <a:pt x="294" y="463"/>
                    </a:cubicBezTo>
                    <a:cubicBezTo>
                      <a:pt x="298" y="464"/>
                      <a:pt x="317" y="469"/>
                      <a:pt x="322" y="471"/>
                    </a:cubicBezTo>
                    <a:cubicBezTo>
                      <a:pt x="330" y="475"/>
                      <a:pt x="331" y="484"/>
                      <a:pt x="337" y="490"/>
                    </a:cubicBezTo>
                    <a:cubicBezTo>
                      <a:pt x="336" y="491"/>
                      <a:pt x="336" y="500"/>
                      <a:pt x="339" y="502"/>
                    </a:cubicBezTo>
                    <a:cubicBezTo>
                      <a:pt x="339" y="502"/>
                      <a:pt x="345" y="506"/>
                      <a:pt x="347" y="506"/>
                    </a:cubicBezTo>
                    <a:cubicBezTo>
                      <a:pt x="347" y="505"/>
                      <a:pt x="351" y="513"/>
                      <a:pt x="356" y="513"/>
                    </a:cubicBezTo>
                    <a:cubicBezTo>
                      <a:pt x="357" y="513"/>
                      <a:pt x="367" y="522"/>
                      <a:pt x="371" y="522"/>
                    </a:cubicBezTo>
                    <a:cubicBezTo>
                      <a:pt x="372" y="522"/>
                      <a:pt x="374" y="521"/>
                      <a:pt x="374" y="519"/>
                    </a:cubicBezTo>
                    <a:cubicBezTo>
                      <a:pt x="374" y="514"/>
                      <a:pt x="375" y="508"/>
                      <a:pt x="381" y="506"/>
                    </a:cubicBezTo>
                    <a:cubicBezTo>
                      <a:pt x="384" y="511"/>
                      <a:pt x="386" y="511"/>
                      <a:pt x="390" y="513"/>
                    </a:cubicBezTo>
                    <a:cubicBezTo>
                      <a:pt x="388" y="515"/>
                      <a:pt x="387" y="516"/>
                      <a:pt x="387" y="519"/>
                    </a:cubicBezTo>
                    <a:cubicBezTo>
                      <a:pt x="387" y="520"/>
                      <a:pt x="391" y="524"/>
                      <a:pt x="392" y="524"/>
                    </a:cubicBezTo>
                    <a:cubicBezTo>
                      <a:pt x="392" y="524"/>
                      <a:pt x="392" y="524"/>
                      <a:pt x="392" y="524"/>
                    </a:cubicBezTo>
                    <a:cubicBezTo>
                      <a:pt x="392" y="526"/>
                      <a:pt x="393" y="546"/>
                      <a:pt x="393" y="549"/>
                    </a:cubicBezTo>
                    <a:cubicBezTo>
                      <a:pt x="393" y="552"/>
                      <a:pt x="388" y="562"/>
                      <a:pt x="384" y="562"/>
                    </a:cubicBezTo>
                    <a:cubicBezTo>
                      <a:pt x="383" y="563"/>
                      <a:pt x="380" y="573"/>
                      <a:pt x="378" y="573"/>
                    </a:cubicBezTo>
                    <a:cubicBezTo>
                      <a:pt x="374" y="580"/>
                      <a:pt x="366" y="590"/>
                      <a:pt x="366" y="597"/>
                    </a:cubicBezTo>
                    <a:cubicBezTo>
                      <a:pt x="366" y="600"/>
                      <a:pt x="368" y="602"/>
                      <a:pt x="371" y="602"/>
                    </a:cubicBezTo>
                    <a:cubicBezTo>
                      <a:pt x="373" y="602"/>
                      <a:pt x="375" y="599"/>
                      <a:pt x="375" y="601"/>
                    </a:cubicBezTo>
                    <a:cubicBezTo>
                      <a:pt x="375" y="604"/>
                      <a:pt x="374" y="609"/>
                      <a:pt x="373" y="609"/>
                    </a:cubicBezTo>
                    <a:cubicBezTo>
                      <a:pt x="370" y="612"/>
                      <a:pt x="367" y="612"/>
                      <a:pt x="367" y="619"/>
                    </a:cubicBezTo>
                    <a:cubicBezTo>
                      <a:pt x="367" y="621"/>
                      <a:pt x="365" y="630"/>
                      <a:pt x="365" y="630"/>
                    </a:cubicBezTo>
                    <a:cubicBezTo>
                      <a:pt x="367" y="635"/>
                      <a:pt x="371" y="635"/>
                      <a:pt x="374" y="638"/>
                    </a:cubicBezTo>
                    <a:cubicBezTo>
                      <a:pt x="377" y="639"/>
                      <a:pt x="379" y="643"/>
                      <a:pt x="380" y="646"/>
                    </a:cubicBezTo>
                    <a:cubicBezTo>
                      <a:pt x="380" y="650"/>
                      <a:pt x="395" y="678"/>
                      <a:pt x="396" y="682"/>
                    </a:cubicBezTo>
                    <a:cubicBezTo>
                      <a:pt x="397" y="686"/>
                      <a:pt x="403" y="687"/>
                      <a:pt x="404" y="690"/>
                    </a:cubicBezTo>
                    <a:cubicBezTo>
                      <a:pt x="406" y="695"/>
                      <a:pt x="401" y="700"/>
                      <a:pt x="405" y="702"/>
                    </a:cubicBezTo>
                    <a:cubicBezTo>
                      <a:pt x="411" y="707"/>
                      <a:pt x="416" y="713"/>
                      <a:pt x="419" y="714"/>
                    </a:cubicBezTo>
                    <a:cubicBezTo>
                      <a:pt x="419" y="717"/>
                      <a:pt x="433" y="724"/>
                      <a:pt x="436" y="724"/>
                    </a:cubicBezTo>
                    <a:cubicBezTo>
                      <a:pt x="442" y="726"/>
                      <a:pt x="442" y="735"/>
                      <a:pt x="449" y="735"/>
                    </a:cubicBezTo>
                    <a:cubicBezTo>
                      <a:pt x="449" y="748"/>
                      <a:pt x="454" y="756"/>
                      <a:pt x="454" y="767"/>
                    </a:cubicBezTo>
                    <a:cubicBezTo>
                      <a:pt x="454" y="771"/>
                      <a:pt x="452" y="773"/>
                      <a:pt x="452" y="777"/>
                    </a:cubicBezTo>
                    <a:cubicBezTo>
                      <a:pt x="452" y="786"/>
                      <a:pt x="455" y="791"/>
                      <a:pt x="455" y="800"/>
                    </a:cubicBezTo>
                    <a:cubicBezTo>
                      <a:pt x="455" y="808"/>
                      <a:pt x="453" y="823"/>
                      <a:pt x="453" y="825"/>
                    </a:cubicBezTo>
                    <a:cubicBezTo>
                      <a:pt x="453" y="829"/>
                      <a:pt x="455" y="829"/>
                      <a:pt x="455" y="832"/>
                    </a:cubicBezTo>
                    <a:cubicBezTo>
                      <a:pt x="455" y="835"/>
                      <a:pt x="456" y="851"/>
                      <a:pt x="457" y="851"/>
                    </a:cubicBezTo>
                    <a:cubicBezTo>
                      <a:pt x="459" y="855"/>
                      <a:pt x="457" y="876"/>
                      <a:pt x="457" y="886"/>
                    </a:cubicBezTo>
                    <a:cubicBezTo>
                      <a:pt x="457" y="890"/>
                      <a:pt x="453" y="891"/>
                      <a:pt x="453" y="894"/>
                    </a:cubicBezTo>
                    <a:cubicBezTo>
                      <a:pt x="453" y="901"/>
                      <a:pt x="461" y="910"/>
                      <a:pt x="461" y="914"/>
                    </a:cubicBezTo>
                    <a:cubicBezTo>
                      <a:pt x="461" y="917"/>
                      <a:pt x="460" y="919"/>
                      <a:pt x="460" y="922"/>
                    </a:cubicBezTo>
                    <a:cubicBezTo>
                      <a:pt x="460" y="931"/>
                      <a:pt x="464" y="932"/>
                      <a:pt x="471" y="932"/>
                    </a:cubicBezTo>
                    <a:cubicBezTo>
                      <a:pt x="472" y="939"/>
                      <a:pt x="473" y="943"/>
                      <a:pt x="473" y="948"/>
                    </a:cubicBezTo>
                    <a:cubicBezTo>
                      <a:pt x="473" y="950"/>
                      <a:pt x="475" y="956"/>
                      <a:pt x="475" y="958"/>
                    </a:cubicBezTo>
                    <a:cubicBezTo>
                      <a:pt x="475" y="962"/>
                      <a:pt x="476" y="963"/>
                      <a:pt x="477" y="967"/>
                    </a:cubicBezTo>
                    <a:cubicBezTo>
                      <a:pt x="472" y="969"/>
                      <a:pt x="466" y="968"/>
                      <a:pt x="465" y="974"/>
                    </a:cubicBezTo>
                    <a:cubicBezTo>
                      <a:pt x="469" y="974"/>
                      <a:pt x="476" y="974"/>
                      <a:pt x="477" y="976"/>
                    </a:cubicBezTo>
                    <a:cubicBezTo>
                      <a:pt x="477" y="978"/>
                      <a:pt x="477" y="980"/>
                      <a:pt x="475" y="980"/>
                    </a:cubicBezTo>
                    <a:cubicBezTo>
                      <a:pt x="474" y="981"/>
                      <a:pt x="474" y="981"/>
                      <a:pt x="474" y="981"/>
                    </a:cubicBezTo>
                    <a:cubicBezTo>
                      <a:pt x="475" y="983"/>
                      <a:pt x="478" y="985"/>
                      <a:pt x="479" y="985"/>
                    </a:cubicBezTo>
                    <a:cubicBezTo>
                      <a:pt x="479" y="984"/>
                      <a:pt x="486" y="1004"/>
                      <a:pt x="492" y="1005"/>
                    </a:cubicBezTo>
                    <a:cubicBezTo>
                      <a:pt x="492" y="1013"/>
                      <a:pt x="500" y="1011"/>
                      <a:pt x="501" y="1015"/>
                    </a:cubicBezTo>
                    <a:cubicBezTo>
                      <a:pt x="500" y="1015"/>
                      <a:pt x="499" y="1016"/>
                      <a:pt x="498" y="1016"/>
                    </a:cubicBezTo>
                    <a:cubicBezTo>
                      <a:pt x="499" y="1019"/>
                      <a:pt x="503" y="1021"/>
                      <a:pt x="509" y="1021"/>
                    </a:cubicBezTo>
                    <a:cubicBezTo>
                      <a:pt x="512" y="1024"/>
                      <a:pt x="512" y="1030"/>
                      <a:pt x="514" y="1026"/>
                    </a:cubicBezTo>
                    <a:cubicBezTo>
                      <a:pt x="515" y="1020"/>
                      <a:pt x="517" y="1020"/>
                      <a:pt x="521" y="1019"/>
                    </a:cubicBezTo>
                    <a:cubicBezTo>
                      <a:pt x="520" y="1017"/>
                      <a:pt x="519" y="1016"/>
                      <a:pt x="520" y="1015"/>
                    </a:cubicBezTo>
                    <a:cubicBezTo>
                      <a:pt x="520" y="1015"/>
                      <a:pt x="518" y="1005"/>
                      <a:pt x="518" y="1004"/>
                    </a:cubicBezTo>
                    <a:cubicBezTo>
                      <a:pt x="518" y="1002"/>
                      <a:pt x="521" y="999"/>
                      <a:pt x="523" y="999"/>
                    </a:cubicBezTo>
                    <a:cubicBezTo>
                      <a:pt x="520" y="991"/>
                      <a:pt x="520" y="991"/>
                      <a:pt x="520" y="991"/>
                    </a:cubicBezTo>
                    <a:cubicBezTo>
                      <a:pt x="520" y="991"/>
                      <a:pt x="525" y="986"/>
                      <a:pt x="527" y="985"/>
                    </a:cubicBezTo>
                    <a:cubicBezTo>
                      <a:pt x="527" y="974"/>
                      <a:pt x="527" y="974"/>
                      <a:pt x="527" y="974"/>
                    </a:cubicBezTo>
                    <a:cubicBezTo>
                      <a:pt x="519" y="974"/>
                      <a:pt x="512" y="971"/>
                      <a:pt x="512" y="964"/>
                    </a:cubicBezTo>
                    <a:cubicBezTo>
                      <a:pt x="512" y="960"/>
                      <a:pt x="519" y="958"/>
                      <a:pt x="522" y="958"/>
                    </a:cubicBezTo>
                    <a:cubicBezTo>
                      <a:pt x="522" y="954"/>
                      <a:pt x="520" y="951"/>
                      <a:pt x="520" y="947"/>
                    </a:cubicBezTo>
                    <a:cubicBezTo>
                      <a:pt x="520" y="939"/>
                      <a:pt x="516" y="923"/>
                      <a:pt x="516" y="923"/>
                    </a:cubicBezTo>
                    <a:cubicBezTo>
                      <a:pt x="521" y="923"/>
                      <a:pt x="527" y="927"/>
                      <a:pt x="531" y="927"/>
                    </a:cubicBezTo>
                    <a:cubicBezTo>
                      <a:pt x="534" y="927"/>
                      <a:pt x="534" y="922"/>
                      <a:pt x="534" y="920"/>
                    </a:cubicBezTo>
                    <a:cubicBezTo>
                      <a:pt x="534" y="920"/>
                      <a:pt x="531" y="912"/>
                      <a:pt x="531" y="911"/>
                    </a:cubicBezTo>
                    <a:cubicBezTo>
                      <a:pt x="531" y="906"/>
                      <a:pt x="538" y="906"/>
                      <a:pt x="540" y="906"/>
                    </a:cubicBezTo>
                    <a:cubicBezTo>
                      <a:pt x="558" y="908"/>
                      <a:pt x="563" y="900"/>
                      <a:pt x="563" y="888"/>
                    </a:cubicBezTo>
                    <a:cubicBezTo>
                      <a:pt x="563" y="886"/>
                      <a:pt x="559" y="880"/>
                      <a:pt x="559" y="878"/>
                    </a:cubicBezTo>
                    <a:cubicBezTo>
                      <a:pt x="556" y="878"/>
                      <a:pt x="547" y="872"/>
                      <a:pt x="548" y="868"/>
                    </a:cubicBezTo>
                    <a:cubicBezTo>
                      <a:pt x="549" y="867"/>
                      <a:pt x="549" y="867"/>
                      <a:pt x="549" y="867"/>
                    </a:cubicBezTo>
                    <a:cubicBezTo>
                      <a:pt x="557" y="870"/>
                      <a:pt x="557" y="870"/>
                      <a:pt x="557" y="870"/>
                    </a:cubicBezTo>
                    <a:cubicBezTo>
                      <a:pt x="559" y="875"/>
                      <a:pt x="566" y="875"/>
                      <a:pt x="571" y="874"/>
                    </a:cubicBezTo>
                    <a:cubicBezTo>
                      <a:pt x="578" y="872"/>
                      <a:pt x="579" y="870"/>
                      <a:pt x="580" y="864"/>
                    </a:cubicBezTo>
                    <a:cubicBezTo>
                      <a:pt x="581" y="861"/>
                      <a:pt x="585" y="856"/>
                      <a:pt x="586" y="856"/>
                    </a:cubicBezTo>
                    <a:cubicBezTo>
                      <a:pt x="586" y="856"/>
                      <a:pt x="591" y="846"/>
                      <a:pt x="594" y="842"/>
                    </a:cubicBezTo>
                    <a:cubicBezTo>
                      <a:pt x="596" y="836"/>
                      <a:pt x="597" y="835"/>
                      <a:pt x="599" y="828"/>
                    </a:cubicBezTo>
                    <a:cubicBezTo>
                      <a:pt x="600" y="823"/>
                      <a:pt x="607" y="822"/>
                      <a:pt x="607" y="816"/>
                    </a:cubicBezTo>
                    <a:cubicBezTo>
                      <a:pt x="607" y="810"/>
                      <a:pt x="603" y="803"/>
                      <a:pt x="603" y="800"/>
                    </a:cubicBezTo>
                    <a:cubicBezTo>
                      <a:pt x="603" y="791"/>
                      <a:pt x="619" y="778"/>
                      <a:pt x="626" y="778"/>
                    </a:cubicBezTo>
                    <a:cubicBezTo>
                      <a:pt x="629" y="778"/>
                      <a:pt x="641" y="771"/>
                      <a:pt x="643" y="771"/>
                    </a:cubicBezTo>
                    <a:cubicBezTo>
                      <a:pt x="650" y="771"/>
                      <a:pt x="654" y="756"/>
                      <a:pt x="654" y="756"/>
                    </a:cubicBezTo>
                    <a:cubicBezTo>
                      <a:pt x="658" y="750"/>
                      <a:pt x="661" y="745"/>
                      <a:pt x="661" y="735"/>
                    </a:cubicBezTo>
                    <a:cubicBezTo>
                      <a:pt x="661" y="730"/>
                      <a:pt x="665" y="729"/>
                      <a:pt x="665" y="724"/>
                    </a:cubicBezTo>
                    <a:cubicBezTo>
                      <a:pt x="665" y="719"/>
                      <a:pt x="662" y="698"/>
                      <a:pt x="662" y="693"/>
                    </a:cubicBezTo>
                    <a:cubicBezTo>
                      <a:pt x="662" y="689"/>
                      <a:pt x="669" y="686"/>
                      <a:pt x="671" y="685"/>
                    </a:cubicBezTo>
                    <a:cubicBezTo>
                      <a:pt x="671" y="665"/>
                      <a:pt x="690" y="668"/>
                      <a:pt x="690" y="645"/>
                    </a:cubicBezTo>
                    <a:cubicBezTo>
                      <a:pt x="690" y="639"/>
                      <a:pt x="687" y="629"/>
                      <a:pt x="686" y="626"/>
                    </a:cubicBezTo>
                    <a:cubicBezTo>
                      <a:pt x="683" y="618"/>
                      <a:pt x="678" y="625"/>
                      <a:pt x="676" y="6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4" name="Freeform 350"/>
              <p:cNvSpPr>
                <a:spLocks/>
              </p:cNvSpPr>
              <p:nvPr/>
            </p:nvSpPr>
            <p:spPr bwMode="auto">
              <a:xfrm>
                <a:off x="1546" y="717"/>
                <a:ext cx="293" cy="198"/>
              </a:xfrm>
              <a:custGeom>
                <a:avLst/>
                <a:gdLst>
                  <a:gd name="T0" fmla="*/ 77 w 124"/>
                  <a:gd name="T1" fmla="*/ 12 h 84"/>
                  <a:gd name="T2" fmla="*/ 52 w 124"/>
                  <a:gd name="T3" fmla="*/ 12 h 84"/>
                  <a:gd name="T4" fmla="*/ 51 w 124"/>
                  <a:gd name="T5" fmla="*/ 3 h 84"/>
                  <a:gd name="T6" fmla="*/ 30 w 124"/>
                  <a:gd name="T7" fmla="*/ 14 h 84"/>
                  <a:gd name="T8" fmla="*/ 22 w 124"/>
                  <a:gd name="T9" fmla="*/ 12 h 84"/>
                  <a:gd name="T10" fmla="*/ 26 w 124"/>
                  <a:gd name="T11" fmla="*/ 0 h 84"/>
                  <a:gd name="T12" fmla="*/ 4 w 124"/>
                  <a:gd name="T13" fmla="*/ 19 h 84"/>
                  <a:gd name="T14" fmla="*/ 10 w 124"/>
                  <a:gd name="T15" fmla="*/ 18 h 84"/>
                  <a:gd name="T16" fmla="*/ 0 w 124"/>
                  <a:gd name="T17" fmla="*/ 24 h 84"/>
                  <a:gd name="T18" fmla="*/ 11 w 124"/>
                  <a:gd name="T19" fmla="*/ 28 h 84"/>
                  <a:gd name="T20" fmla="*/ 41 w 124"/>
                  <a:gd name="T21" fmla="*/ 29 h 84"/>
                  <a:gd name="T22" fmla="*/ 51 w 124"/>
                  <a:gd name="T23" fmla="*/ 24 h 84"/>
                  <a:gd name="T24" fmla="*/ 70 w 124"/>
                  <a:gd name="T25" fmla="*/ 38 h 84"/>
                  <a:gd name="T26" fmla="*/ 64 w 124"/>
                  <a:gd name="T27" fmla="*/ 51 h 84"/>
                  <a:gd name="T28" fmla="*/ 73 w 124"/>
                  <a:gd name="T29" fmla="*/ 49 h 84"/>
                  <a:gd name="T30" fmla="*/ 84 w 124"/>
                  <a:gd name="T31" fmla="*/ 53 h 84"/>
                  <a:gd name="T32" fmla="*/ 69 w 124"/>
                  <a:gd name="T33" fmla="*/ 52 h 84"/>
                  <a:gd name="T34" fmla="*/ 56 w 124"/>
                  <a:gd name="T35" fmla="*/ 54 h 84"/>
                  <a:gd name="T36" fmla="*/ 43 w 124"/>
                  <a:gd name="T37" fmla="*/ 63 h 84"/>
                  <a:gd name="T38" fmla="*/ 58 w 124"/>
                  <a:gd name="T39" fmla="*/ 76 h 84"/>
                  <a:gd name="T40" fmla="*/ 84 w 124"/>
                  <a:gd name="T41" fmla="*/ 83 h 84"/>
                  <a:gd name="T42" fmla="*/ 78 w 124"/>
                  <a:gd name="T43" fmla="*/ 72 h 84"/>
                  <a:gd name="T44" fmla="*/ 96 w 124"/>
                  <a:gd name="T45" fmla="*/ 76 h 84"/>
                  <a:gd name="T46" fmla="*/ 86 w 124"/>
                  <a:gd name="T47" fmla="*/ 58 h 84"/>
                  <a:gd name="T48" fmla="*/ 90 w 124"/>
                  <a:gd name="T49" fmla="*/ 56 h 84"/>
                  <a:gd name="T50" fmla="*/ 97 w 124"/>
                  <a:gd name="T51" fmla="*/ 53 h 84"/>
                  <a:gd name="T52" fmla="*/ 103 w 124"/>
                  <a:gd name="T53" fmla="*/ 57 h 84"/>
                  <a:gd name="T54" fmla="*/ 105 w 124"/>
                  <a:gd name="T55" fmla="*/ 63 h 84"/>
                  <a:gd name="T56" fmla="*/ 124 w 124"/>
                  <a:gd name="T57" fmla="*/ 49 h 84"/>
                  <a:gd name="T58" fmla="*/ 109 w 124"/>
                  <a:gd name="T59" fmla="*/ 46 h 84"/>
                  <a:gd name="T60" fmla="*/ 95 w 124"/>
                  <a:gd name="T61" fmla="*/ 35 h 84"/>
                  <a:gd name="T62" fmla="*/ 105 w 124"/>
                  <a:gd name="T63" fmla="*/ 28 h 84"/>
                  <a:gd name="T64" fmla="*/ 94 w 124"/>
                  <a:gd name="T65" fmla="*/ 24 h 84"/>
                  <a:gd name="T66" fmla="*/ 91 w 124"/>
                  <a:gd name="T67" fmla="*/ 2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 h="84">
                    <a:moveTo>
                      <a:pt x="92" y="17"/>
                    </a:moveTo>
                    <a:cubicBezTo>
                      <a:pt x="86" y="17"/>
                      <a:pt x="84" y="12"/>
                      <a:pt x="77" y="12"/>
                    </a:cubicBezTo>
                    <a:cubicBezTo>
                      <a:pt x="75" y="12"/>
                      <a:pt x="71" y="12"/>
                      <a:pt x="68" y="12"/>
                    </a:cubicBezTo>
                    <a:cubicBezTo>
                      <a:pt x="64" y="12"/>
                      <a:pt x="59" y="12"/>
                      <a:pt x="52" y="12"/>
                    </a:cubicBezTo>
                    <a:cubicBezTo>
                      <a:pt x="52" y="10"/>
                      <a:pt x="53" y="10"/>
                      <a:pt x="55" y="7"/>
                    </a:cubicBezTo>
                    <a:cubicBezTo>
                      <a:pt x="55" y="7"/>
                      <a:pt x="53" y="3"/>
                      <a:pt x="51" y="3"/>
                    </a:cubicBezTo>
                    <a:cubicBezTo>
                      <a:pt x="43" y="3"/>
                      <a:pt x="38" y="8"/>
                      <a:pt x="30" y="11"/>
                    </a:cubicBezTo>
                    <a:cubicBezTo>
                      <a:pt x="30" y="12"/>
                      <a:pt x="30" y="12"/>
                      <a:pt x="30" y="14"/>
                    </a:cubicBezTo>
                    <a:cubicBezTo>
                      <a:pt x="27" y="15"/>
                      <a:pt x="25" y="16"/>
                      <a:pt x="22" y="16"/>
                    </a:cubicBezTo>
                    <a:cubicBezTo>
                      <a:pt x="22" y="14"/>
                      <a:pt x="22" y="13"/>
                      <a:pt x="22" y="12"/>
                    </a:cubicBezTo>
                    <a:cubicBezTo>
                      <a:pt x="22" y="6"/>
                      <a:pt x="31" y="6"/>
                      <a:pt x="32" y="0"/>
                    </a:cubicBezTo>
                    <a:cubicBezTo>
                      <a:pt x="26" y="0"/>
                      <a:pt x="26" y="0"/>
                      <a:pt x="26" y="0"/>
                    </a:cubicBezTo>
                    <a:cubicBezTo>
                      <a:pt x="19" y="4"/>
                      <a:pt x="2" y="9"/>
                      <a:pt x="2" y="17"/>
                    </a:cubicBezTo>
                    <a:cubicBezTo>
                      <a:pt x="2" y="18"/>
                      <a:pt x="3" y="18"/>
                      <a:pt x="4" y="19"/>
                    </a:cubicBezTo>
                    <a:cubicBezTo>
                      <a:pt x="9" y="19"/>
                      <a:pt x="9" y="19"/>
                      <a:pt x="9" y="19"/>
                    </a:cubicBezTo>
                    <a:cubicBezTo>
                      <a:pt x="10" y="18"/>
                      <a:pt x="10" y="18"/>
                      <a:pt x="10" y="18"/>
                    </a:cubicBezTo>
                    <a:cubicBezTo>
                      <a:pt x="10" y="20"/>
                      <a:pt x="10" y="21"/>
                      <a:pt x="10" y="23"/>
                    </a:cubicBezTo>
                    <a:cubicBezTo>
                      <a:pt x="9" y="21"/>
                      <a:pt x="2" y="21"/>
                      <a:pt x="0" y="24"/>
                    </a:cubicBezTo>
                    <a:cubicBezTo>
                      <a:pt x="2" y="27"/>
                      <a:pt x="5" y="25"/>
                      <a:pt x="9" y="24"/>
                    </a:cubicBezTo>
                    <a:cubicBezTo>
                      <a:pt x="9" y="26"/>
                      <a:pt x="10" y="28"/>
                      <a:pt x="11" y="28"/>
                    </a:cubicBezTo>
                    <a:cubicBezTo>
                      <a:pt x="14" y="28"/>
                      <a:pt x="15" y="24"/>
                      <a:pt x="19" y="24"/>
                    </a:cubicBezTo>
                    <a:cubicBezTo>
                      <a:pt x="27" y="24"/>
                      <a:pt x="34" y="26"/>
                      <a:pt x="41" y="29"/>
                    </a:cubicBezTo>
                    <a:cubicBezTo>
                      <a:pt x="46" y="29"/>
                      <a:pt x="46" y="29"/>
                      <a:pt x="46" y="29"/>
                    </a:cubicBezTo>
                    <a:cubicBezTo>
                      <a:pt x="46" y="27"/>
                      <a:pt x="48" y="24"/>
                      <a:pt x="51" y="24"/>
                    </a:cubicBezTo>
                    <a:cubicBezTo>
                      <a:pt x="54" y="24"/>
                      <a:pt x="54" y="30"/>
                      <a:pt x="58" y="28"/>
                    </a:cubicBezTo>
                    <a:cubicBezTo>
                      <a:pt x="59" y="32"/>
                      <a:pt x="63" y="38"/>
                      <a:pt x="70" y="38"/>
                    </a:cubicBezTo>
                    <a:cubicBezTo>
                      <a:pt x="69" y="39"/>
                      <a:pt x="70" y="41"/>
                      <a:pt x="70" y="42"/>
                    </a:cubicBezTo>
                    <a:cubicBezTo>
                      <a:pt x="70" y="46"/>
                      <a:pt x="65" y="47"/>
                      <a:pt x="64" y="51"/>
                    </a:cubicBezTo>
                    <a:cubicBezTo>
                      <a:pt x="65" y="51"/>
                      <a:pt x="66" y="51"/>
                      <a:pt x="67" y="51"/>
                    </a:cubicBezTo>
                    <a:cubicBezTo>
                      <a:pt x="69" y="51"/>
                      <a:pt x="70" y="50"/>
                      <a:pt x="73" y="49"/>
                    </a:cubicBezTo>
                    <a:cubicBezTo>
                      <a:pt x="84" y="52"/>
                      <a:pt x="84" y="52"/>
                      <a:pt x="84" y="52"/>
                    </a:cubicBezTo>
                    <a:cubicBezTo>
                      <a:pt x="84" y="53"/>
                      <a:pt x="84" y="53"/>
                      <a:pt x="84" y="53"/>
                    </a:cubicBezTo>
                    <a:cubicBezTo>
                      <a:pt x="83" y="55"/>
                      <a:pt x="81" y="56"/>
                      <a:pt x="77" y="56"/>
                    </a:cubicBezTo>
                    <a:cubicBezTo>
                      <a:pt x="73" y="56"/>
                      <a:pt x="70" y="57"/>
                      <a:pt x="69" y="52"/>
                    </a:cubicBezTo>
                    <a:cubicBezTo>
                      <a:pt x="64" y="52"/>
                      <a:pt x="64" y="52"/>
                      <a:pt x="64" y="52"/>
                    </a:cubicBezTo>
                    <a:cubicBezTo>
                      <a:pt x="63" y="52"/>
                      <a:pt x="61" y="54"/>
                      <a:pt x="56" y="54"/>
                    </a:cubicBezTo>
                    <a:cubicBezTo>
                      <a:pt x="56" y="56"/>
                      <a:pt x="55" y="57"/>
                      <a:pt x="55" y="60"/>
                    </a:cubicBezTo>
                    <a:cubicBezTo>
                      <a:pt x="54" y="60"/>
                      <a:pt x="43" y="61"/>
                      <a:pt x="43" y="63"/>
                    </a:cubicBezTo>
                    <a:cubicBezTo>
                      <a:pt x="43" y="66"/>
                      <a:pt x="49" y="66"/>
                      <a:pt x="52" y="68"/>
                    </a:cubicBezTo>
                    <a:cubicBezTo>
                      <a:pt x="54" y="69"/>
                      <a:pt x="57" y="72"/>
                      <a:pt x="58" y="76"/>
                    </a:cubicBezTo>
                    <a:cubicBezTo>
                      <a:pt x="59" y="80"/>
                      <a:pt x="75" y="84"/>
                      <a:pt x="80" y="84"/>
                    </a:cubicBezTo>
                    <a:cubicBezTo>
                      <a:pt x="81" y="84"/>
                      <a:pt x="83" y="84"/>
                      <a:pt x="84" y="83"/>
                    </a:cubicBezTo>
                    <a:cubicBezTo>
                      <a:pt x="83" y="78"/>
                      <a:pt x="76" y="79"/>
                      <a:pt x="75" y="72"/>
                    </a:cubicBezTo>
                    <a:cubicBezTo>
                      <a:pt x="78" y="72"/>
                      <a:pt x="78" y="72"/>
                      <a:pt x="78" y="72"/>
                    </a:cubicBezTo>
                    <a:cubicBezTo>
                      <a:pt x="80" y="76"/>
                      <a:pt x="84" y="78"/>
                      <a:pt x="89" y="78"/>
                    </a:cubicBezTo>
                    <a:cubicBezTo>
                      <a:pt x="92" y="78"/>
                      <a:pt x="93" y="76"/>
                      <a:pt x="96" y="76"/>
                    </a:cubicBezTo>
                    <a:cubicBezTo>
                      <a:pt x="96" y="74"/>
                      <a:pt x="96" y="73"/>
                      <a:pt x="96" y="71"/>
                    </a:cubicBezTo>
                    <a:cubicBezTo>
                      <a:pt x="96" y="70"/>
                      <a:pt x="88" y="58"/>
                      <a:pt x="86" y="58"/>
                    </a:cubicBezTo>
                    <a:cubicBezTo>
                      <a:pt x="86" y="56"/>
                      <a:pt x="86" y="56"/>
                      <a:pt x="86" y="56"/>
                    </a:cubicBezTo>
                    <a:cubicBezTo>
                      <a:pt x="90" y="56"/>
                      <a:pt x="90" y="56"/>
                      <a:pt x="90" y="56"/>
                    </a:cubicBezTo>
                    <a:cubicBezTo>
                      <a:pt x="90" y="53"/>
                      <a:pt x="91" y="51"/>
                      <a:pt x="92" y="51"/>
                    </a:cubicBezTo>
                    <a:cubicBezTo>
                      <a:pt x="95" y="51"/>
                      <a:pt x="95" y="53"/>
                      <a:pt x="97" y="53"/>
                    </a:cubicBezTo>
                    <a:cubicBezTo>
                      <a:pt x="99" y="53"/>
                      <a:pt x="100" y="53"/>
                      <a:pt x="103" y="53"/>
                    </a:cubicBezTo>
                    <a:cubicBezTo>
                      <a:pt x="103" y="55"/>
                      <a:pt x="103" y="56"/>
                      <a:pt x="103" y="57"/>
                    </a:cubicBezTo>
                    <a:cubicBezTo>
                      <a:pt x="102" y="57"/>
                      <a:pt x="101" y="57"/>
                      <a:pt x="100" y="57"/>
                    </a:cubicBezTo>
                    <a:cubicBezTo>
                      <a:pt x="100" y="58"/>
                      <a:pt x="104" y="63"/>
                      <a:pt x="105" y="63"/>
                    </a:cubicBezTo>
                    <a:cubicBezTo>
                      <a:pt x="108" y="63"/>
                      <a:pt x="107" y="58"/>
                      <a:pt x="110" y="58"/>
                    </a:cubicBezTo>
                    <a:cubicBezTo>
                      <a:pt x="116" y="58"/>
                      <a:pt x="118" y="52"/>
                      <a:pt x="124" y="49"/>
                    </a:cubicBezTo>
                    <a:cubicBezTo>
                      <a:pt x="122" y="49"/>
                      <a:pt x="120" y="48"/>
                      <a:pt x="119" y="46"/>
                    </a:cubicBezTo>
                    <a:cubicBezTo>
                      <a:pt x="117" y="47"/>
                      <a:pt x="112" y="47"/>
                      <a:pt x="109" y="46"/>
                    </a:cubicBezTo>
                    <a:cubicBezTo>
                      <a:pt x="110" y="45"/>
                      <a:pt x="111" y="43"/>
                      <a:pt x="111" y="41"/>
                    </a:cubicBezTo>
                    <a:cubicBezTo>
                      <a:pt x="104" y="41"/>
                      <a:pt x="100" y="39"/>
                      <a:pt x="95" y="35"/>
                    </a:cubicBezTo>
                    <a:cubicBezTo>
                      <a:pt x="95" y="35"/>
                      <a:pt x="104" y="35"/>
                      <a:pt x="104" y="34"/>
                    </a:cubicBezTo>
                    <a:cubicBezTo>
                      <a:pt x="105" y="28"/>
                      <a:pt x="105" y="28"/>
                      <a:pt x="105" y="28"/>
                    </a:cubicBezTo>
                    <a:cubicBezTo>
                      <a:pt x="106" y="26"/>
                      <a:pt x="96" y="27"/>
                      <a:pt x="96" y="24"/>
                    </a:cubicBezTo>
                    <a:cubicBezTo>
                      <a:pt x="94" y="24"/>
                      <a:pt x="94" y="24"/>
                      <a:pt x="94" y="24"/>
                    </a:cubicBezTo>
                    <a:cubicBezTo>
                      <a:pt x="92" y="24"/>
                      <a:pt x="88" y="25"/>
                      <a:pt x="86" y="27"/>
                    </a:cubicBezTo>
                    <a:cubicBezTo>
                      <a:pt x="91" y="22"/>
                      <a:pt x="91" y="22"/>
                      <a:pt x="91" y="22"/>
                    </a:cubicBezTo>
                    <a:cubicBezTo>
                      <a:pt x="92" y="19"/>
                      <a:pt x="88" y="20"/>
                      <a:pt x="92" y="1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5" name="Freeform 351"/>
              <p:cNvSpPr>
                <a:spLocks/>
              </p:cNvSpPr>
              <p:nvPr/>
            </p:nvSpPr>
            <p:spPr bwMode="auto">
              <a:xfrm>
                <a:off x="4737" y="2814"/>
                <a:ext cx="5" cy="5"/>
              </a:xfrm>
              <a:custGeom>
                <a:avLst/>
                <a:gdLst>
                  <a:gd name="T0" fmla="*/ 0 w 2"/>
                  <a:gd name="T1" fmla="*/ 2 h 2"/>
                  <a:gd name="T2" fmla="*/ 2 w 2"/>
                  <a:gd name="T3" fmla="*/ 0 h 2"/>
                  <a:gd name="T4" fmla="*/ 1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1" y="1"/>
                      <a:pt x="1" y="1"/>
                      <a:pt x="2" y="0"/>
                    </a:cubicBezTo>
                    <a:cubicBezTo>
                      <a:pt x="1" y="0"/>
                      <a:pt x="1" y="0"/>
                      <a:pt x="1" y="0"/>
                    </a:cubicBezTo>
                    <a:lnTo>
                      <a:pt x="0" y="2"/>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6" name="Freeform 352"/>
              <p:cNvSpPr>
                <a:spLocks/>
              </p:cNvSpPr>
              <p:nvPr/>
            </p:nvSpPr>
            <p:spPr bwMode="auto">
              <a:xfrm>
                <a:off x="4383" y="2316"/>
                <a:ext cx="661" cy="567"/>
              </a:xfrm>
              <a:custGeom>
                <a:avLst/>
                <a:gdLst>
                  <a:gd name="T0" fmla="*/ 268 w 280"/>
                  <a:gd name="T1" fmla="*/ 107 h 240"/>
                  <a:gd name="T2" fmla="*/ 264 w 280"/>
                  <a:gd name="T3" fmla="*/ 102 h 240"/>
                  <a:gd name="T4" fmla="*/ 248 w 280"/>
                  <a:gd name="T5" fmla="*/ 73 h 240"/>
                  <a:gd name="T6" fmla="*/ 240 w 280"/>
                  <a:gd name="T7" fmla="*/ 34 h 240"/>
                  <a:gd name="T8" fmla="*/ 234 w 280"/>
                  <a:gd name="T9" fmla="*/ 11 h 240"/>
                  <a:gd name="T10" fmla="*/ 221 w 280"/>
                  <a:gd name="T11" fmla="*/ 33 h 240"/>
                  <a:gd name="T12" fmla="*/ 196 w 280"/>
                  <a:gd name="T13" fmla="*/ 53 h 240"/>
                  <a:gd name="T14" fmla="*/ 182 w 280"/>
                  <a:gd name="T15" fmla="*/ 47 h 240"/>
                  <a:gd name="T16" fmla="*/ 188 w 280"/>
                  <a:gd name="T17" fmla="*/ 18 h 240"/>
                  <a:gd name="T18" fmla="*/ 182 w 280"/>
                  <a:gd name="T19" fmla="*/ 15 h 240"/>
                  <a:gd name="T20" fmla="*/ 162 w 280"/>
                  <a:gd name="T21" fmla="*/ 5 h 240"/>
                  <a:gd name="T22" fmla="*/ 160 w 280"/>
                  <a:gd name="T23" fmla="*/ 14 h 240"/>
                  <a:gd name="T24" fmla="*/ 137 w 280"/>
                  <a:gd name="T25" fmla="*/ 34 h 240"/>
                  <a:gd name="T26" fmla="*/ 131 w 280"/>
                  <a:gd name="T27" fmla="*/ 39 h 240"/>
                  <a:gd name="T28" fmla="*/ 122 w 280"/>
                  <a:gd name="T29" fmla="*/ 29 h 240"/>
                  <a:gd name="T30" fmla="*/ 110 w 280"/>
                  <a:gd name="T31" fmla="*/ 35 h 240"/>
                  <a:gd name="T32" fmla="*/ 101 w 280"/>
                  <a:gd name="T33" fmla="*/ 43 h 240"/>
                  <a:gd name="T34" fmla="*/ 95 w 280"/>
                  <a:gd name="T35" fmla="*/ 52 h 240"/>
                  <a:gd name="T36" fmla="*/ 92 w 280"/>
                  <a:gd name="T37" fmla="*/ 62 h 240"/>
                  <a:gd name="T38" fmla="*/ 82 w 280"/>
                  <a:gd name="T39" fmla="*/ 61 h 240"/>
                  <a:gd name="T40" fmla="*/ 71 w 280"/>
                  <a:gd name="T41" fmla="*/ 80 h 240"/>
                  <a:gd name="T42" fmla="*/ 41 w 280"/>
                  <a:gd name="T43" fmla="*/ 87 h 240"/>
                  <a:gd name="T44" fmla="*/ 21 w 280"/>
                  <a:gd name="T45" fmla="*/ 104 h 240"/>
                  <a:gd name="T46" fmla="*/ 17 w 280"/>
                  <a:gd name="T47" fmla="*/ 113 h 240"/>
                  <a:gd name="T48" fmla="*/ 16 w 280"/>
                  <a:gd name="T49" fmla="*/ 129 h 240"/>
                  <a:gd name="T50" fmla="*/ 6 w 280"/>
                  <a:gd name="T51" fmla="*/ 128 h 240"/>
                  <a:gd name="T52" fmla="*/ 13 w 280"/>
                  <a:gd name="T53" fmla="*/ 162 h 240"/>
                  <a:gd name="T54" fmla="*/ 13 w 280"/>
                  <a:gd name="T55" fmla="*/ 179 h 240"/>
                  <a:gd name="T56" fmla="*/ 0 w 280"/>
                  <a:gd name="T57" fmla="*/ 198 h 240"/>
                  <a:gd name="T58" fmla="*/ 37 w 280"/>
                  <a:gd name="T59" fmla="*/ 199 h 240"/>
                  <a:gd name="T60" fmla="*/ 64 w 280"/>
                  <a:gd name="T61" fmla="*/ 191 h 240"/>
                  <a:gd name="T62" fmla="*/ 101 w 280"/>
                  <a:gd name="T63" fmla="*/ 180 h 240"/>
                  <a:gd name="T64" fmla="*/ 115 w 280"/>
                  <a:gd name="T65" fmla="*/ 177 h 240"/>
                  <a:gd name="T66" fmla="*/ 135 w 280"/>
                  <a:gd name="T67" fmla="*/ 191 h 240"/>
                  <a:gd name="T68" fmla="*/ 152 w 280"/>
                  <a:gd name="T69" fmla="*/ 194 h 240"/>
                  <a:gd name="T70" fmla="*/ 146 w 280"/>
                  <a:gd name="T71" fmla="*/ 209 h 240"/>
                  <a:gd name="T72" fmla="*/ 154 w 280"/>
                  <a:gd name="T73" fmla="*/ 208 h 240"/>
                  <a:gd name="T74" fmla="*/ 156 w 280"/>
                  <a:gd name="T75" fmla="*/ 214 h 240"/>
                  <a:gd name="T76" fmla="*/ 153 w 280"/>
                  <a:gd name="T77" fmla="*/ 228 h 240"/>
                  <a:gd name="T78" fmla="*/ 171 w 280"/>
                  <a:gd name="T79" fmla="*/ 240 h 240"/>
                  <a:gd name="T80" fmla="*/ 188 w 280"/>
                  <a:gd name="T81" fmla="*/ 238 h 240"/>
                  <a:gd name="T82" fmla="*/ 207 w 280"/>
                  <a:gd name="T83" fmla="*/ 232 h 240"/>
                  <a:gd name="T84" fmla="*/ 219 w 280"/>
                  <a:gd name="T85" fmla="*/ 225 h 240"/>
                  <a:gd name="T86" fmla="*/ 244 w 280"/>
                  <a:gd name="T87" fmla="*/ 191 h 240"/>
                  <a:gd name="T88" fmla="*/ 277 w 280"/>
                  <a:gd name="T89" fmla="*/ 1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0" h="240">
                    <a:moveTo>
                      <a:pt x="280" y="127"/>
                    </a:moveTo>
                    <a:cubicBezTo>
                      <a:pt x="276" y="120"/>
                      <a:pt x="270" y="114"/>
                      <a:pt x="268" y="107"/>
                    </a:cubicBezTo>
                    <a:cubicBezTo>
                      <a:pt x="270" y="106"/>
                      <a:pt x="271" y="106"/>
                      <a:pt x="272" y="103"/>
                    </a:cubicBezTo>
                    <a:cubicBezTo>
                      <a:pt x="270" y="103"/>
                      <a:pt x="264" y="102"/>
                      <a:pt x="264" y="102"/>
                    </a:cubicBezTo>
                    <a:cubicBezTo>
                      <a:pt x="263" y="99"/>
                      <a:pt x="258" y="84"/>
                      <a:pt x="258" y="81"/>
                    </a:cubicBezTo>
                    <a:cubicBezTo>
                      <a:pt x="256" y="81"/>
                      <a:pt x="248" y="75"/>
                      <a:pt x="248" y="73"/>
                    </a:cubicBezTo>
                    <a:cubicBezTo>
                      <a:pt x="248" y="60"/>
                      <a:pt x="244" y="50"/>
                      <a:pt x="244" y="36"/>
                    </a:cubicBezTo>
                    <a:cubicBezTo>
                      <a:pt x="243" y="36"/>
                      <a:pt x="240" y="35"/>
                      <a:pt x="240" y="34"/>
                    </a:cubicBezTo>
                    <a:cubicBezTo>
                      <a:pt x="238" y="34"/>
                      <a:pt x="234" y="30"/>
                      <a:pt x="234" y="27"/>
                    </a:cubicBezTo>
                    <a:cubicBezTo>
                      <a:pt x="234" y="24"/>
                      <a:pt x="234" y="15"/>
                      <a:pt x="234" y="11"/>
                    </a:cubicBezTo>
                    <a:cubicBezTo>
                      <a:pt x="234" y="11"/>
                      <a:pt x="231" y="4"/>
                      <a:pt x="230" y="0"/>
                    </a:cubicBezTo>
                    <a:cubicBezTo>
                      <a:pt x="230" y="13"/>
                      <a:pt x="221" y="19"/>
                      <a:pt x="221" y="33"/>
                    </a:cubicBezTo>
                    <a:cubicBezTo>
                      <a:pt x="221" y="42"/>
                      <a:pt x="214" y="63"/>
                      <a:pt x="207" y="63"/>
                    </a:cubicBezTo>
                    <a:cubicBezTo>
                      <a:pt x="202" y="63"/>
                      <a:pt x="201" y="56"/>
                      <a:pt x="196" y="53"/>
                    </a:cubicBezTo>
                    <a:cubicBezTo>
                      <a:pt x="192" y="52"/>
                      <a:pt x="191" y="48"/>
                      <a:pt x="187" y="47"/>
                    </a:cubicBezTo>
                    <a:cubicBezTo>
                      <a:pt x="186" y="47"/>
                      <a:pt x="183" y="48"/>
                      <a:pt x="182" y="47"/>
                    </a:cubicBezTo>
                    <a:cubicBezTo>
                      <a:pt x="179" y="43"/>
                      <a:pt x="181" y="41"/>
                      <a:pt x="176" y="38"/>
                    </a:cubicBezTo>
                    <a:cubicBezTo>
                      <a:pt x="178" y="36"/>
                      <a:pt x="188" y="22"/>
                      <a:pt x="188" y="18"/>
                    </a:cubicBezTo>
                    <a:cubicBezTo>
                      <a:pt x="188" y="18"/>
                      <a:pt x="187" y="16"/>
                      <a:pt x="186" y="16"/>
                    </a:cubicBezTo>
                    <a:cubicBezTo>
                      <a:pt x="184" y="16"/>
                      <a:pt x="183" y="15"/>
                      <a:pt x="182" y="15"/>
                    </a:cubicBezTo>
                    <a:cubicBezTo>
                      <a:pt x="181" y="15"/>
                      <a:pt x="179" y="15"/>
                      <a:pt x="178" y="15"/>
                    </a:cubicBezTo>
                    <a:cubicBezTo>
                      <a:pt x="170" y="15"/>
                      <a:pt x="165" y="12"/>
                      <a:pt x="162" y="5"/>
                    </a:cubicBezTo>
                    <a:cubicBezTo>
                      <a:pt x="161" y="6"/>
                      <a:pt x="158" y="6"/>
                      <a:pt x="156" y="6"/>
                    </a:cubicBezTo>
                    <a:cubicBezTo>
                      <a:pt x="155" y="10"/>
                      <a:pt x="158" y="10"/>
                      <a:pt x="160" y="14"/>
                    </a:cubicBezTo>
                    <a:cubicBezTo>
                      <a:pt x="158" y="20"/>
                      <a:pt x="150" y="14"/>
                      <a:pt x="142" y="23"/>
                    </a:cubicBezTo>
                    <a:cubicBezTo>
                      <a:pt x="142" y="27"/>
                      <a:pt x="137" y="29"/>
                      <a:pt x="137" y="34"/>
                    </a:cubicBezTo>
                    <a:cubicBezTo>
                      <a:pt x="137" y="38"/>
                      <a:pt x="137" y="39"/>
                      <a:pt x="134" y="39"/>
                    </a:cubicBezTo>
                    <a:cubicBezTo>
                      <a:pt x="133" y="39"/>
                      <a:pt x="132" y="40"/>
                      <a:pt x="131" y="39"/>
                    </a:cubicBezTo>
                    <a:cubicBezTo>
                      <a:pt x="130" y="39"/>
                      <a:pt x="129" y="41"/>
                      <a:pt x="129" y="41"/>
                    </a:cubicBezTo>
                    <a:cubicBezTo>
                      <a:pt x="125" y="41"/>
                      <a:pt x="126" y="31"/>
                      <a:pt x="122" y="29"/>
                    </a:cubicBezTo>
                    <a:cubicBezTo>
                      <a:pt x="119" y="29"/>
                      <a:pt x="117" y="30"/>
                      <a:pt x="114" y="29"/>
                    </a:cubicBezTo>
                    <a:cubicBezTo>
                      <a:pt x="113" y="30"/>
                      <a:pt x="114" y="37"/>
                      <a:pt x="110" y="35"/>
                    </a:cubicBezTo>
                    <a:cubicBezTo>
                      <a:pt x="108" y="39"/>
                      <a:pt x="108" y="39"/>
                      <a:pt x="105" y="44"/>
                    </a:cubicBezTo>
                    <a:cubicBezTo>
                      <a:pt x="104" y="44"/>
                      <a:pt x="105" y="44"/>
                      <a:pt x="101" y="43"/>
                    </a:cubicBezTo>
                    <a:cubicBezTo>
                      <a:pt x="101" y="46"/>
                      <a:pt x="100" y="47"/>
                      <a:pt x="101" y="52"/>
                    </a:cubicBezTo>
                    <a:cubicBezTo>
                      <a:pt x="95" y="52"/>
                      <a:pt x="95" y="52"/>
                      <a:pt x="95" y="52"/>
                    </a:cubicBezTo>
                    <a:cubicBezTo>
                      <a:pt x="95" y="51"/>
                      <a:pt x="95" y="51"/>
                      <a:pt x="95" y="51"/>
                    </a:cubicBezTo>
                    <a:cubicBezTo>
                      <a:pt x="93" y="52"/>
                      <a:pt x="93" y="59"/>
                      <a:pt x="92" y="62"/>
                    </a:cubicBezTo>
                    <a:cubicBezTo>
                      <a:pt x="92" y="60"/>
                      <a:pt x="89" y="58"/>
                      <a:pt x="89" y="53"/>
                    </a:cubicBezTo>
                    <a:cubicBezTo>
                      <a:pt x="85" y="56"/>
                      <a:pt x="86" y="58"/>
                      <a:pt x="82" y="61"/>
                    </a:cubicBezTo>
                    <a:cubicBezTo>
                      <a:pt x="82" y="62"/>
                      <a:pt x="83" y="64"/>
                      <a:pt x="84" y="64"/>
                    </a:cubicBezTo>
                    <a:cubicBezTo>
                      <a:pt x="82" y="68"/>
                      <a:pt x="75" y="78"/>
                      <a:pt x="71" y="80"/>
                    </a:cubicBezTo>
                    <a:cubicBezTo>
                      <a:pt x="68" y="81"/>
                      <a:pt x="63" y="81"/>
                      <a:pt x="60" y="81"/>
                    </a:cubicBezTo>
                    <a:cubicBezTo>
                      <a:pt x="53" y="81"/>
                      <a:pt x="45" y="88"/>
                      <a:pt x="41" y="87"/>
                    </a:cubicBezTo>
                    <a:cubicBezTo>
                      <a:pt x="38" y="93"/>
                      <a:pt x="31" y="91"/>
                      <a:pt x="27" y="96"/>
                    </a:cubicBezTo>
                    <a:cubicBezTo>
                      <a:pt x="25" y="99"/>
                      <a:pt x="25" y="102"/>
                      <a:pt x="21" y="104"/>
                    </a:cubicBezTo>
                    <a:cubicBezTo>
                      <a:pt x="20" y="103"/>
                      <a:pt x="19" y="103"/>
                      <a:pt x="18" y="99"/>
                    </a:cubicBezTo>
                    <a:cubicBezTo>
                      <a:pt x="18" y="104"/>
                      <a:pt x="17" y="111"/>
                      <a:pt x="17" y="113"/>
                    </a:cubicBezTo>
                    <a:cubicBezTo>
                      <a:pt x="15" y="113"/>
                      <a:pt x="12" y="116"/>
                      <a:pt x="12" y="120"/>
                    </a:cubicBezTo>
                    <a:cubicBezTo>
                      <a:pt x="12" y="123"/>
                      <a:pt x="16" y="125"/>
                      <a:pt x="16" y="129"/>
                    </a:cubicBezTo>
                    <a:cubicBezTo>
                      <a:pt x="16" y="132"/>
                      <a:pt x="14" y="133"/>
                      <a:pt x="13" y="135"/>
                    </a:cubicBezTo>
                    <a:cubicBezTo>
                      <a:pt x="11" y="135"/>
                      <a:pt x="7" y="131"/>
                      <a:pt x="6" y="128"/>
                    </a:cubicBezTo>
                    <a:cubicBezTo>
                      <a:pt x="6" y="133"/>
                      <a:pt x="6" y="133"/>
                      <a:pt x="6" y="133"/>
                    </a:cubicBezTo>
                    <a:cubicBezTo>
                      <a:pt x="7" y="140"/>
                      <a:pt x="13" y="151"/>
                      <a:pt x="13" y="162"/>
                    </a:cubicBezTo>
                    <a:cubicBezTo>
                      <a:pt x="13" y="166"/>
                      <a:pt x="9" y="165"/>
                      <a:pt x="9" y="170"/>
                    </a:cubicBezTo>
                    <a:cubicBezTo>
                      <a:pt x="9" y="174"/>
                      <a:pt x="13" y="174"/>
                      <a:pt x="13" y="179"/>
                    </a:cubicBezTo>
                    <a:cubicBezTo>
                      <a:pt x="13" y="185"/>
                      <a:pt x="10" y="194"/>
                      <a:pt x="6" y="195"/>
                    </a:cubicBezTo>
                    <a:cubicBezTo>
                      <a:pt x="4" y="196"/>
                      <a:pt x="0" y="195"/>
                      <a:pt x="0" y="198"/>
                    </a:cubicBezTo>
                    <a:cubicBezTo>
                      <a:pt x="0" y="204"/>
                      <a:pt x="6" y="207"/>
                      <a:pt x="13" y="207"/>
                    </a:cubicBezTo>
                    <a:cubicBezTo>
                      <a:pt x="26" y="207"/>
                      <a:pt x="26" y="202"/>
                      <a:pt x="37" y="199"/>
                    </a:cubicBezTo>
                    <a:cubicBezTo>
                      <a:pt x="56" y="199"/>
                      <a:pt x="56" y="199"/>
                      <a:pt x="56" y="199"/>
                    </a:cubicBezTo>
                    <a:cubicBezTo>
                      <a:pt x="60" y="199"/>
                      <a:pt x="61" y="195"/>
                      <a:pt x="64" y="191"/>
                    </a:cubicBezTo>
                    <a:cubicBezTo>
                      <a:pt x="67" y="190"/>
                      <a:pt x="77" y="185"/>
                      <a:pt x="80" y="185"/>
                    </a:cubicBezTo>
                    <a:cubicBezTo>
                      <a:pt x="88" y="182"/>
                      <a:pt x="92" y="185"/>
                      <a:pt x="101" y="180"/>
                    </a:cubicBezTo>
                    <a:cubicBezTo>
                      <a:pt x="111" y="180"/>
                      <a:pt x="111" y="180"/>
                      <a:pt x="111" y="180"/>
                    </a:cubicBezTo>
                    <a:cubicBezTo>
                      <a:pt x="112" y="179"/>
                      <a:pt x="113" y="177"/>
                      <a:pt x="115" y="177"/>
                    </a:cubicBezTo>
                    <a:cubicBezTo>
                      <a:pt x="121" y="177"/>
                      <a:pt x="129" y="182"/>
                      <a:pt x="132" y="186"/>
                    </a:cubicBezTo>
                    <a:cubicBezTo>
                      <a:pt x="131" y="190"/>
                      <a:pt x="132" y="191"/>
                      <a:pt x="135" y="191"/>
                    </a:cubicBezTo>
                    <a:cubicBezTo>
                      <a:pt x="135" y="207"/>
                      <a:pt x="135" y="207"/>
                      <a:pt x="135" y="207"/>
                    </a:cubicBezTo>
                    <a:cubicBezTo>
                      <a:pt x="136" y="207"/>
                      <a:pt x="150" y="196"/>
                      <a:pt x="152" y="194"/>
                    </a:cubicBezTo>
                    <a:cubicBezTo>
                      <a:pt x="154" y="192"/>
                      <a:pt x="150" y="202"/>
                      <a:pt x="144" y="209"/>
                    </a:cubicBezTo>
                    <a:cubicBezTo>
                      <a:pt x="146" y="209"/>
                      <a:pt x="146" y="209"/>
                      <a:pt x="146" y="209"/>
                    </a:cubicBezTo>
                    <a:cubicBezTo>
                      <a:pt x="150" y="208"/>
                      <a:pt x="150" y="203"/>
                      <a:pt x="154" y="202"/>
                    </a:cubicBezTo>
                    <a:cubicBezTo>
                      <a:pt x="154" y="208"/>
                      <a:pt x="154" y="208"/>
                      <a:pt x="154" y="208"/>
                    </a:cubicBezTo>
                    <a:cubicBezTo>
                      <a:pt x="154" y="209"/>
                      <a:pt x="153" y="210"/>
                      <a:pt x="152" y="211"/>
                    </a:cubicBezTo>
                    <a:cubicBezTo>
                      <a:pt x="156" y="214"/>
                      <a:pt x="156" y="214"/>
                      <a:pt x="156" y="214"/>
                    </a:cubicBezTo>
                    <a:cubicBezTo>
                      <a:pt x="156" y="220"/>
                      <a:pt x="156" y="220"/>
                      <a:pt x="156" y="220"/>
                    </a:cubicBezTo>
                    <a:cubicBezTo>
                      <a:pt x="156" y="223"/>
                      <a:pt x="153" y="224"/>
                      <a:pt x="153" y="228"/>
                    </a:cubicBezTo>
                    <a:cubicBezTo>
                      <a:pt x="153" y="234"/>
                      <a:pt x="162" y="237"/>
                      <a:pt x="169" y="237"/>
                    </a:cubicBezTo>
                    <a:cubicBezTo>
                      <a:pt x="169" y="238"/>
                      <a:pt x="170" y="240"/>
                      <a:pt x="171" y="240"/>
                    </a:cubicBezTo>
                    <a:cubicBezTo>
                      <a:pt x="174" y="240"/>
                      <a:pt x="179" y="234"/>
                      <a:pt x="183" y="232"/>
                    </a:cubicBezTo>
                    <a:cubicBezTo>
                      <a:pt x="183" y="233"/>
                      <a:pt x="183" y="238"/>
                      <a:pt x="188" y="238"/>
                    </a:cubicBezTo>
                    <a:cubicBezTo>
                      <a:pt x="188" y="240"/>
                      <a:pt x="188" y="240"/>
                      <a:pt x="188" y="240"/>
                    </a:cubicBezTo>
                    <a:cubicBezTo>
                      <a:pt x="198" y="238"/>
                      <a:pt x="203" y="232"/>
                      <a:pt x="207" y="232"/>
                    </a:cubicBezTo>
                    <a:cubicBezTo>
                      <a:pt x="208" y="232"/>
                      <a:pt x="210" y="232"/>
                      <a:pt x="213" y="232"/>
                    </a:cubicBezTo>
                    <a:cubicBezTo>
                      <a:pt x="216" y="232"/>
                      <a:pt x="215" y="228"/>
                      <a:pt x="219" y="225"/>
                    </a:cubicBezTo>
                    <a:cubicBezTo>
                      <a:pt x="224" y="218"/>
                      <a:pt x="224" y="215"/>
                      <a:pt x="230" y="209"/>
                    </a:cubicBezTo>
                    <a:cubicBezTo>
                      <a:pt x="235" y="204"/>
                      <a:pt x="244" y="201"/>
                      <a:pt x="244" y="191"/>
                    </a:cubicBezTo>
                    <a:cubicBezTo>
                      <a:pt x="256" y="191"/>
                      <a:pt x="261" y="175"/>
                      <a:pt x="266" y="167"/>
                    </a:cubicBezTo>
                    <a:cubicBezTo>
                      <a:pt x="270" y="160"/>
                      <a:pt x="279" y="151"/>
                      <a:pt x="277" y="140"/>
                    </a:cubicBezTo>
                    <a:cubicBezTo>
                      <a:pt x="277" y="140"/>
                      <a:pt x="280" y="126"/>
                      <a:pt x="280" y="12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7" name="Freeform 353"/>
              <p:cNvSpPr>
                <a:spLocks/>
              </p:cNvSpPr>
              <p:nvPr/>
            </p:nvSpPr>
            <p:spPr bwMode="auto">
              <a:xfrm>
                <a:off x="4158" y="2002"/>
                <a:ext cx="180" cy="226"/>
              </a:xfrm>
              <a:custGeom>
                <a:avLst/>
                <a:gdLst>
                  <a:gd name="T0" fmla="*/ 76 w 76"/>
                  <a:gd name="T1" fmla="*/ 72 h 96"/>
                  <a:gd name="T2" fmla="*/ 76 w 76"/>
                  <a:gd name="T3" fmla="*/ 68 h 96"/>
                  <a:gd name="T4" fmla="*/ 65 w 76"/>
                  <a:gd name="T5" fmla="*/ 56 h 96"/>
                  <a:gd name="T6" fmla="*/ 58 w 76"/>
                  <a:gd name="T7" fmla="*/ 53 h 96"/>
                  <a:gd name="T8" fmla="*/ 58 w 76"/>
                  <a:gd name="T9" fmla="*/ 47 h 96"/>
                  <a:gd name="T10" fmla="*/ 61 w 76"/>
                  <a:gd name="T11" fmla="*/ 46 h 96"/>
                  <a:gd name="T12" fmla="*/ 52 w 76"/>
                  <a:gd name="T13" fmla="*/ 36 h 96"/>
                  <a:gd name="T14" fmla="*/ 45 w 76"/>
                  <a:gd name="T15" fmla="*/ 32 h 96"/>
                  <a:gd name="T16" fmla="*/ 27 w 76"/>
                  <a:gd name="T17" fmla="*/ 18 h 96"/>
                  <a:gd name="T18" fmla="*/ 16 w 76"/>
                  <a:gd name="T19" fmla="*/ 3 h 96"/>
                  <a:gd name="T20" fmla="*/ 0 w 76"/>
                  <a:gd name="T21" fmla="*/ 0 h 96"/>
                  <a:gd name="T22" fmla="*/ 16 w 76"/>
                  <a:gd name="T23" fmla="*/ 19 h 96"/>
                  <a:gd name="T24" fmla="*/ 27 w 76"/>
                  <a:gd name="T25" fmla="*/ 35 h 96"/>
                  <a:gd name="T26" fmla="*/ 34 w 76"/>
                  <a:gd name="T27" fmla="*/ 48 h 96"/>
                  <a:gd name="T28" fmla="*/ 36 w 76"/>
                  <a:gd name="T29" fmla="*/ 61 h 96"/>
                  <a:gd name="T30" fmla="*/ 47 w 76"/>
                  <a:gd name="T31" fmla="*/ 74 h 96"/>
                  <a:gd name="T32" fmla="*/ 48 w 76"/>
                  <a:gd name="T33" fmla="*/ 78 h 96"/>
                  <a:gd name="T34" fmla="*/ 65 w 76"/>
                  <a:gd name="T35" fmla="*/ 95 h 96"/>
                  <a:gd name="T36" fmla="*/ 73 w 76"/>
                  <a:gd name="T37" fmla="*/ 95 h 96"/>
                  <a:gd name="T38" fmla="*/ 76 w 76"/>
                  <a:gd name="T3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6" h="96">
                    <a:moveTo>
                      <a:pt x="76" y="72"/>
                    </a:moveTo>
                    <a:cubicBezTo>
                      <a:pt x="76" y="70"/>
                      <a:pt x="76" y="69"/>
                      <a:pt x="76" y="68"/>
                    </a:cubicBezTo>
                    <a:cubicBezTo>
                      <a:pt x="69" y="68"/>
                      <a:pt x="67" y="64"/>
                      <a:pt x="65" y="56"/>
                    </a:cubicBezTo>
                    <a:cubicBezTo>
                      <a:pt x="62" y="57"/>
                      <a:pt x="61" y="55"/>
                      <a:pt x="58" y="53"/>
                    </a:cubicBezTo>
                    <a:cubicBezTo>
                      <a:pt x="58" y="47"/>
                      <a:pt x="58" y="47"/>
                      <a:pt x="58" y="47"/>
                    </a:cubicBezTo>
                    <a:cubicBezTo>
                      <a:pt x="59" y="47"/>
                      <a:pt x="61" y="47"/>
                      <a:pt x="61" y="46"/>
                    </a:cubicBezTo>
                    <a:cubicBezTo>
                      <a:pt x="52" y="36"/>
                      <a:pt x="52" y="36"/>
                      <a:pt x="52" y="36"/>
                    </a:cubicBezTo>
                    <a:cubicBezTo>
                      <a:pt x="49" y="36"/>
                      <a:pt x="48" y="32"/>
                      <a:pt x="45" y="32"/>
                    </a:cubicBezTo>
                    <a:cubicBezTo>
                      <a:pt x="36" y="32"/>
                      <a:pt x="32" y="23"/>
                      <a:pt x="27" y="18"/>
                    </a:cubicBezTo>
                    <a:cubicBezTo>
                      <a:pt x="24" y="16"/>
                      <a:pt x="19" y="4"/>
                      <a:pt x="16" y="3"/>
                    </a:cubicBezTo>
                    <a:cubicBezTo>
                      <a:pt x="10" y="0"/>
                      <a:pt x="6" y="3"/>
                      <a:pt x="0" y="0"/>
                    </a:cubicBezTo>
                    <a:cubicBezTo>
                      <a:pt x="1" y="6"/>
                      <a:pt x="10" y="19"/>
                      <a:pt x="16" y="19"/>
                    </a:cubicBezTo>
                    <a:cubicBezTo>
                      <a:pt x="17" y="27"/>
                      <a:pt x="25" y="29"/>
                      <a:pt x="27" y="35"/>
                    </a:cubicBezTo>
                    <a:cubicBezTo>
                      <a:pt x="28" y="41"/>
                      <a:pt x="30" y="45"/>
                      <a:pt x="34" y="48"/>
                    </a:cubicBezTo>
                    <a:cubicBezTo>
                      <a:pt x="36" y="52"/>
                      <a:pt x="34" y="57"/>
                      <a:pt x="36" y="61"/>
                    </a:cubicBezTo>
                    <a:cubicBezTo>
                      <a:pt x="38" y="64"/>
                      <a:pt x="44" y="70"/>
                      <a:pt x="47" y="74"/>
                    </a:cubicBezTo>
                    <a:cubicBezTo>
                      <a:pt x="48" y="75"/>
                      <a:pt x="48" y="77"/>
                      <a:pt x="48" y="78"/>
                    </a:cubicBezTo>
                    <a:cubicBezTo>
                      <a:pt x="65" y="95"/>
                      <a:pt x="65" y="95"/>
                      <a:pt x="65" y="95"/>
                    </a:cubicBezTo>
                    <a:cubicBezTo>
                      <a:pt x="67" y="96"/>
                      <a:pt x="68" y="95"/>
                      <a:pt x="73" y="95"/>
                    </a:cubicBezTo>
                    <a:cubicBezTo>
                      <a:pt x="73" y="89"/>
                      <a:pt x="76" y="76"/>
                      <a:pt x="76" y="7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8" name="Freeform 354"/>
              <p:cNvSpPr>
                <a:spLocks/>
              </p:cNvSpPr>
              <p:nvPr/>
            </p:nvSpPr>
            <p:spPr bwMode="auto">
              <a:xfrm>
                <a:off x="4380" y="1964"/>
                <a:ext cx="171" cy="227"/>
              </a:xfrm>
              <a:custGeom>
                <a:avLst/>
                <a:gdLst>
                  <a:gd name="T0" fmla="*/ 61 w 72"/>
                  <a:gd name="T1" fmla="*/ 62 h 96"/>
                  <a:gd name="T2" fmla="*/ 65 w 72"/>
                  <a:gd name="T3" fmla="*/ 57 h 96"/>
                  <a:gd name="T4" fmla="*/ 72 w 72"/>
                  <a:gd name="T5" fmla="*/ 57 h 96"/>
                  <a:gd name="T6" fmla="*/ 62 w 72"/>
                  <a:gd name="T7" fmla="*/ 36 h 96"/>
                  <a:gd name="T8" fmla="*/ 64 w 72"/>
                  <a:gd name="T9" fmla="*/ 29 h 96"/>
                  <a:gd name="T10" fmla="*/ 65 w 72"/>
                  <a:gd name="T11" fmla="*/ 29 h 96"/>
                  <a:gd name="T12" fmla="*/ 65 w 72"/>
                  <a:gd name="T13" fmla="*/ 23 h 96"/>
                  <a:gd name="T14" fmla="*/ 71 w 72"/>
                  <a:gd name="T15" fmla="*/ 22 h 96"/>
                  <a:gd name="T16" fmla="*/ 58 w 72"/>
                  <a:gd name="T17" fmla="*/ 0 h 96"/>
                  <a:gd name="T18" fmla="*/ 45 w 72"/>
                  <a:gd name="T19" fmla="*/ 20 h 96"/>
                  <a:gd name="T20" fmla="*/ 39 w 72"/>
                  <a:gd name="T21" fmla="*/ 22 h 96"/>
                  <a:gd name="T22" fmla="*/ 38 w 72"/>
                  <a:gd name="T23" fmla="*/ 22 h 96"/>
                  <a:gd name="T24" fmla="*/ 36 w 72"/>
                  <a:gd name="T25" fmla="*/ 27 h 96"/>
                  <a:gd name="T26" fmla="*/ 19 w 72"/>
                  <a:gd name="T27" fmla="*/ 43 h 96"/>
                  <a:gd name="T28" fmla="*/ 16 w 72"/>
                  <a:gd name="T29" fmla="*/ 50 h 96"/>
                  <a:gd name="T30" fmla="*/ 9 w 72"/>
                  <a:gd name="T31" fmla="*/ 47 h 96"/>
                  <a:gd name="T32" fmla="*/ 5 w 72"/>
                  <a:gd name="T33" fmla="*/ 47 h 96"/>
                  <a:gd name="T34" fmla="*/ 1 w 72"/>
                  <a:gd name="T35" fmla="*/ 58 h 96"/>
                  <a:gd name="T36" fmla="*/ 12 w 72"/>
                  <a:gd name="T37" fmla="*/ 87 h 96"/>
                  <a:gd name="T38" fmla="*/ 20 w 72"/>
                  <a:gd name="T39" fmla="*/ 89 h 96"/>
                  <a:gd name="T40" fmla="*/ 28 w 72"/>
                  <a:gd name="T41" fmla="*/ 92 h 96"/>
                  <a:gd name="T42" fmla="*/ 41 w 72"/>
                  <a:gd name="T43" fmla="*/ 91 h 96"/>
                  <a:gd name="T44" fmla="*/ 42 w 72"/>
                  <a:gd name="T45" fmla="*/ 96 h 96"/>
                  <a:gd name="T46" fmla="*/ 44 w 72"/>
                  <a:gd name="T47" fmla="*/ 96 h 96"/>
                  <a:gd name="T48" fmla="*/ 54 w 72"/>
                  <a:gd name="T49" fmla="*/ 84 h 96"/>
                  <a:gd name="T50" fmla="*/ 64 w 72"/>
                  <a:gd name="T51" fmla="*/ 68 h 96"/>
                  <a:gd name="T52" fmla="*/ 61 w 72"/>
                  <a:gd name="T53" fmla="*/ 6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 h="96">
                    <a:moveTo>
                      <a:pt x="61" y="62"/>
                    </a:moveTo>
                    <a:cubicBezTo>
                      <a:pt x="63" y="61"/>
                      <a:pt x="63" y="58"/>
                      <a:pt x="65" y="57"/>
                    </a:cubicBezTo>
                    <a:cubicBezTo>
                      <a:pt x="68" y="57"/>
                      <a:pt x="69" y="57"/>
                      <a:pt x="72" y="57"/>
                    </a:cubicBezTo>
                    <a:cubicBezTo>
                      <a:pt x="69" y="49"/>
                      <a:pt x="62" y="45"/>
                      <a:pt x="62" y="36"/>
                    </a:cubicBezTo>
                    <a:cubicBezTo>
                      <a:pt x="61" y="36"/>
                      <a:pt x="64" y="31"/>
                      <a:pt x="64" y="29"/>
                    </a:cubicBezTo>
                    <a:cubicBezTo>
                      <a:pt x="64" y="29"/>
                      <a:pt x="64" y="29"/>
                      <a:pt x="65" y="29"/>
                    </a:cubicBezTo>
                    <a:cubicBezTo>
                      <a:pt x="65" y="28"/>
                      <a:pt x="65" y="24"/>
                      <a:pt x="65" y="23"/>
                    </a:cubicBezTo>
                    <a:cubicBezTo>
                      <a:pt x="68" y="22"/>
                      <a:pt x="69" y="22"/>
                      <a:pt x="71" y="22"/>
                    </a:cubicBezTo>
                    <a:cubicBezTo>
                      <a:pt x="69" y="13"/>
                      <a:pt x="58" y="13"/>
                      <a:pt x="58" y="0"/>
                    </a:cubicBezTo>
                    <a:cubicBezTo>
                      <a:pt x="51" y="5"/>
                      <a:pt x="51" y="16"/>
                      <a:pt x="45" y="20"/>
                    </a:cubicBezTo>
                    <a:cubicBezTo>
                      <a:pt x="43" y="21"/>
                      <a:pt x="39" y="22"/>
                      <a:pt x="39" y="22"/>
                    </a:cubicBezTo>
                    <a:cubicBezTo>
                      <a:pt x="39" y="22"/>
                      <a:pt x="37" y="22"/>
                      <a:pt x="38" y="22"/>
                    </a:cubicBezTo>
                    <a:cubicBezTo>
                      <a:pt x="38" y="22"/>
                      <a:pt x="36" y="26"/>
                      <a:pt x="36" y="27"/>
                    </a:cubicBezTo>
                    <a:cubicBezTo>
                      <a:pt x="36" y="36"/>
                      <a:pt x="19" y="34"/>
                      <a:pt x="19" y="43"/>
                    </a:cubicBezTo>
                    <a:cubicBezTo>
                      <a:pt x="16" y="43"/>
                      <a:pt x="16" y="46"/>
                      <a:pt x="16" y="50"/>
                    </a:cubicBezTo>
                    <a:cubicBezTo>
                      <a:pt x="13" y="50"/>
                      <a:pt x="11" y="47"/>
                      <a:pt x="9" y="47"/>
                    </a:cubicBezTo>
                    <a:cubicBezTo>
                      <a:pt x="8" y="47"/>
                      <a:pt x="7" y="47"/>
                      <a:pt x="5" y="47"/>
                    </a:cubicBezTo>
                    <a:cubicBezTo>
                      <a:pt x="4" y="47"/>
                      <a:pt x="0" y="57"/>
                      <a:pt x="1" y="58"/>
                    </a:cubicBezTo>
                    <a:cubicBezTo>
                      <a:pt x="5" y="77"/>
                      <a:pt x="8" y="61"/>
                      <a:pt x="12" y="87"/>
                    </a:cubicBezTo>
                    <a:cubicBezTo>
                      <a:pt x="12" y="88"/>
                      <a:pt x="19" y="89"/>
                      <a:pt x="20" y="89"/>
                    </a:cubicBezTo>
                    <a:cubicBezTo>
                      <a:pt x="22" y="89"/>
                      <a:pt x="25" y="91"/>
                      <a:pt x="28" y="92"/>
                    </a:cubicBezTo>
                    <a:cubicBezTo>
                      <a:pt x="28" y="92"/>
                      <a:pt x="36" y="91"/>
                      <a:pt x="41" y="91"/>
                    </a:cubicBezTo>
                    <a:cubicBezTo>
                      <a:pt x="40" y="93"/>
                      <a:pt x="40" y="96"/>
                      <a:pt x="42" y="96"/>
                    </a:cubicBezTo>
                    <a:cubicBezTo>
                      <a:pt x="43" y="96"/>
                      <a:pt x="44" y="96"/>
                      <a:pt x="44" y="96"/>
                    </a:cubicBezTo>
                    <a:cubicBezTo>
                      <a:pt x="48" y="92"/>
                      <a:pt x="54" y="96"/>
                      <a:pt x="54" y="84"/>
                    </a:cubicBezTo>
                    <a:cubicBezTo>
                      <a:pt x="54" y="81"/>
                      <a:pt x="64" y="72"/>
                      <a:pt x="64" y="68"/>
                    </a:cubicBezTo>
                    <a:cubicBezTo>
                      <a:pt x="64" y="65"/>
                      <a:pt x="62" y="63"/>
                      <a:pt x="61" y="6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09" name="Freeform 355"/>
              <p:cNvSpPr>
                <a:spLocks/>
              </p:cNvSpPr>
              <p:nvPr/>
            </p:nvSpPr>
            <p:spPr bwMode="auto">
              <a:xfrm>
                <a:off x="4468" y="2016"/>
                <a:ext cx="2" cy="5"/>
              </a:xfrm>
              <a:custGeom>
                <a:avLst/>
                <a:gdLst>
                  <a:gd name="T0" fmla="*/ 1 w 1"/>
                  <a:gd name="T1" fmla="*/ 0 h 2"/>
                  <a:gd name="T2" fmla="*/ 1 w 1"/>
                  <a:gd name="T3" fmla="*/ 0 h 2"/>
                </a:gdLst>
                <a:ahLst/>
                <a:cxnLst>
                  <a:cxn ang="0">
                    <a:pos x="T0" y="T1"/>
                  </a:cxn>
                  <a:cxn ang="0">
                    <a:pos x="T2" y="T3"/>
                  </a:cxn>
                </a:cxnLst>
                <a:rect l="0" t="0" r="r" b="b"/>
                <a:pathLst>
                  <a:path w="1" h="2">
                    <a:moveTo>
                      <a:pt x="1" y="0"/>
                    </a:moveTo>
                    <a:cubicBezTo>
                      <a:pt x="0" y="2"/>
                      <a:pt x="1" y="0"/>
                      <a:pt x="1"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0" name="Freeform 356"/>
              <p:cNvSpPr>
                <a:spLocks/>
              </p:cNvSpPr>
              <p:nvPr/>
            </p:nvSpPr>
            <p:spPr bwMode="auto">
              <a:xfrm>
                <a:off x="1612" y="3150"/>
                <a:ext cx="80" cy="66"/>
              </a:xfrm>
              <a:custGeom>
                <a:avLst/>
                <a:gdLst>
                  <a:gd name="T0" fmla="*/ 11 w 34"/>
                  <a:gd name="T1" fmla="*/ 2 h 28"/>
                  <a:gd name="T2" fmla="*/ 7 w 34"/>
                  <a:gd name="T3" fmla="*/ 0 h 28"/>
                  <a:gd name="T4" fmla="*/ 5 w 34"/>
                  <a:gd name="T5" fmla="*/ 7 h 28"/>
                  <a:gd name="T6" fmla="*/ 2 w 34"/>
                  <a:gd name="T7" fmla="*/ 10 h 28"/>
                  <a:gd name="T8" fmla="*/ 7 w 34"/>
                  <a:gd name="T9" fmla="*/ 17 h 28"/>
                  <a:gd name="T10" fmla="*/ 14 w 34"/>
                  <a:gd name="T11" fmla="*/ 23 h 28"/>
                  <a:gd name="T12" fmla="*/ 19 w 34"/>
                  <a:gd name="T13" fmla="*/ 26 h 28"/>
                  <a:gd name="T14" fmla="*/ 29 w 34"/>
                  <a:gd name="T15" fmla="*/ 26 h 28"/>
                  <a:gd name="T16" fmla="*/ 34 w 34"/>
                  <a:gd name="T17" fmla="*/ 23 h 28"/>
                  <a:gd name="T18" fmla="*/ 11 w 34"/>
                  <a:gd name="T19"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8">
                    <a:moveTo>
                      <a:pt x="11" y="2"/>
                    </a:moveTo>
                    <a:cubicBezTo>
                      <a:pt x="7" y="0"/>
                      <a:pt x="7" y="0"/>
                      <a:pt x="7" y="0"/>
                    </a:cubicBezTo>
                    <a:cubicBezTo>
                      <a:pt x="5" y="7"/>
                      <a:pt x="5" y="7"/>
                      <a:pt x="5" y="7"/>
                    </a:cubicBezTo>
                    <a:cubicBezTo>
                      <a:pt x="5" y="8"/>
                      <a:pt x="0" y="10"/>
                      <a:pt x="2" y="10"/>
                    </a:cubicBezTo>
                    <a:cubicBezTo>
                      <a:pt x="2" y="11"/>
                      <a:pt x="7" y="16"/>
                      <a:pt x="7" y="17"/>
                    </a:cubicBezTo>
                    <a:cubicBezTo>
                      <a:pt x="7" y="18"/>
                      <a:pt x="14" y="20"/>
                      <a:pt x="14" y="23"/>
                    </a:cubicBezTo>
                    <a:cubicBezTo>
                      <a:pt x="14" y="28"/>
                      <a:pt x="15" y="26"/>
                      <a:pt x="19" y="26"/>
                    </a:cubicBezTo>
                    <a:cubicBezTo>
                      <a:pt x="25" y="26"/>
                      <a:pt x="23" y="24"/>
                      <a:pt x="29" y="26"/>
                    </a:cubicBezTo>
                    <a:cubicBezTo>
                      <a:pt x="34" y="23"/>
                      <a:pt x="34" y="23"/>
                      <a:pt x="34" y="23"/>
                    </a:cubicBezTo>
                    <a:cubicBezTo>
                      <a:pt x="34" y="23"/>
                      <a:pt x="11" y="2"/>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1" name="Freeform 357"/>
              <p:cNvSpPr>
                <a:spLocks/>
              </p:cNvSpPr>
              <p:nvPr/>
            </p:nvSpPr>
            <p:spPr bwMode="auto">
              <a:xfrm>
                <a:off x="1754" y="2115"/>
                <a:ext cx="52" cy="43"/>
              </a:xfrm>
              <a:custGeom>
                <a:avLst/>
                <a:gdLst>
                  <a:gd name="T0" fmla="*/ 4 w 22"/>
                  <a:gd name="T1" fmla="*/ 4 h 18"/>
                  <a:gd name="T2" fmla="*/ 0 w 22"/>
                  <a:gd name="T3" fmla="*/ 13 h 18"/>
                  <a:gd name="T4" fmla="*/ 8 w 22"/>
                  <a:gd name="T5" fmla="*/ 17 h 18"/>
                  <a:gd name="T6" fmla="*/ 18 w 22"/>
                  <a:gd name="T7" fmla="*/ 13 h 18"/>
                  <a:gd name="T8" fmla="*/ 22 w 22"/>
                  <a:gd name="T9" fmla="*/ 6 h 18"/>
                  <a:gd name="T10" fmla="*/ 18 w 22"/>
                  <a:gd name="T11" fmla="*/ 6 h 18"/>
                  <a:gd name="T12" fmla="*/ 13 w 22"/>
                  <a:gd name="T13" fmla="*/ 4 h 18"/>
                  <a:gd name="T14" fmla="*/ 4 w 22"/>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8">
                    <a:moveTo>
                      <a:pt x="4" y="4"/>
                    </a:moveTo>
                    <a:cubicBezTo>
                      <a:pt x="4" y="5"/>
                      <a:pt x="0" y="12"/>
                      <a:pt x="0" y="13"/>
                    </a:cubicBezTo>
                    <a:cubicBezTo>
                      <a:pt x="5" y="13"/>
                      <a:pt x="4" y="17"/>
                      <a:pt x="8" y="17"/>
                    </a:cubicBezTo>
                    <a:cubicBezTo>
                      <a:pt x="15" y="17"/>
                      <a:pt x="17" y="18"/>
                      <a:pt x="18" y="13"/>
                    </a:cubicBezTo>
                    <a:cubicBezTo>
                      <a:pt x="22" y="6"/>
                      <a:pt x="22" y="6"/>
                      <a:pt x="22" y="6"/>
                    </a:cubicBezTo>
                    <a:cubicBezTo>
                      <a:pt x="18" y="6"/>
                      <a:pt x="18" y="6"/>
                      <a:pt x="18" y="6"/>
                    </a:cubicBezTo>
                    <a:cubicBezTo>
                      <a:pt x="16" y="5"/>
                      <a:pt x="16" y="4"/>
                      <a:pt x="13" y="4"/>
                    </a:cubicBezTo>
                    <a:cubicBezTo>
                      <a:pt x="9" y="4"/>
                      <a:pt x="4" y="0"/>
                      <a:pt x="4" y="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2" name="Freeform 358"/>
              <p:cNvSpPr>
                <a:spLocks/>
              </p:cNvSpPr>
              <p:nvPr/>
            </p:nvSpPr>
            <p:spPr bwMode="auto">
              <a:xfrm>
                <a:off x="764" y="1130"/>
                <a:ext cx="45" cy="38"/>
              </a:xfrm>
              <a:custGeom>
                <a:avLst/>
                <a:gdLst>
                  <a:gd name="T0" fmla="*/ 0 w 19"/>
                  <a:gd name="T1" fmla="*/ 0 h 16"/>
                  <a:gd name="T2" fmla="*/ 15 w 19"/>
                  <a:gd name="T3" fmla="*/ 16 h 16"/>
                  <a:gd name="T4" fmla="*/ 19 w 19"/>
                  <a:gd name="T5" fmla="*/ 16 h 16"/>
                  <a:gd name="T6" fmla="*/ 15 w 19"/>
                  <a:gd name="T7" fmla="*/ 8 h 16"/>
                  <a:gd name="T8" fmla="*/ 8 w 19"/>
                  <a:gd name="T9" fmla="*/ 1 h 16"/>
                  <a:gd name="T10" fmla="*/ 4 w 19"/>
                  <a:gd name="T11" fmla="*/ 0 h 16"/>
                  <a:gd name="T12" fmla="*/ 0 w 1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9" h="16">
                    <a:moveTo>
                      <a:pt x="0" y="0"/>
                    </a:moveTo>
                    <a:cubicBezTo>
                      <a:pt x="0" y="8"/>
                      <a:pt x="10" y="16"/>
                      <a:pt x="15" y="16"/>
                    </a:cubicBezTo>
                    <a:cubicBezTo>
                      <a:pt x="17" y="16"/>
                      <a:pt x="18" y="16"/>
                      <a:pt x="19" y="16"/>
                    </a:cubicBezTo>
                    <a:cubicBezTo>
                      <a:pt x="18" y="13"/>
                      <a:pt x="15" y="11"/>
                      <a:pt x="15" y="8"/>
                    </a:cubicBezTo>
                    <a:cubicBezTo>
                      <a:pt x="14" y="8"/>
                      <a:pt x="8" y="4"/>
                      <a:pt x="8" y="1"/>
                    </a:cubicBezTo>
                    <a:cubicBezTo>
                      <a:pt x="6" y="1"/>
                      <a:pt x="5" y="2"/>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3" name="Freeform 359"/>
              <p:cNvSpPr>
                <a:spLocks/>
              </p:cNvSpPr>
              <p:nvPr/>
            </p:nvSpPr>
            <p:spPr bwMode="auto">
              <a:xfrm>
                <a:off x="740" y="1064"/>
                <a:ext cx="22" cy="45"/>
              </a:xfrm>
              <a:custGeom>
                <a:avLst/>
                <a:gdLst>
                  <a:gd name="T0" fmla="*/ 0 w 9"/>
                  <a:gd name="T1" fmla="*/ 0 h 19"/>
                  <a:gd name="T2" fmla="*/ 0 w 9"/>
                  <a:gd name="T3" fmla="*/ 9 h 19"/>
                  <a:gd name="T4" fmla="*/ 4 w 9"/>
                  <a:gd name="T5" fmla="*/ 19 h 19"/>
                  <a:gd name="T6" fmla="*/ 5 w 9"/>
                  <a:gd name="T7" fmla="*/ 17 h 19"/>
                  <a:gd name="T8" fmla="*/ 9 w 9"/>
                  <a:gd name="T9" fmla="*/ 4 h 19"/>
                  <a:gd name="T10" fmla="*/ 9 w 9"/>
                  <a:gd name="T11" fmla="*/ 2 h 19"/>
                  <a:gd name="T12" fmla="*/ 4 w 9"/>
                  <a:gd name="T13" fmla="*/ 0 h 19"/>
                  <a:gd name="T14" fmla="*/ 0 w 9"/>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9">
                    <a:moveTo>
                      <a:pt x="0" y="0"/>
                    </a:moveTo>
                    <a:cubicBezTo>
                      <a:pt x="0" y="4"/>
                      <a:pt x="0" y="7"/>
                      <a:pt x="0" y="9"/>
                    </a:cubicBezTo>
                    <a:cubicBezTo>
                      <a:pt x="0" y="11"/>
                      <a:pt x="2" y="16"/>
                      <a:pt x="4" y="19"/>
                    </a:cubicBezTo>
                    <a:cubicBezTo>
                      <a:pt x="4" y="19"/>
                      <a:pt x="4" y="17"/>
                      <a:pt x="5" y="17"/>
                    </a:cubicBezTo>
                    <a:cubicBezTo>
                      <a:pt x="9" y="4"/>
                      <a:pt x="9" y="4"/>
                      <a:pt x="9" y="4"/>
                    </a:cubicBezTo>
                    <a:cubicBezTo>
                      <a:pt x="9" y="2"/>
                      <a:pt x="9" y="2"/>
                      <a:pt x="9" y="2"/>
                    </a:cubicBezTo>
                    <a:cubicBezTo>
                      <a:pt x="6" y="2"/>
                      <a:pt x="5" y="1"/>
                      <a:pt x="4" y="0"/>
                    </a:cubicBez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4" name="Freeform 360"/>
              <p:cNvSpPr>
                <a:spLocks/>
              </p:cNvSpPr>
              <p:nvPr/>
            </p:nvSpPr>
            <p:spPr bwMode="auto">
              <a:xfrm>
                <a:off x="1494" y="854"/>
                <a:ext cx="76" cy="42"/>
              </a:xfrm>
              <a:custGeom>
                <a:avLst/>
                <a:gdLst>
                  <a:gd name="T0" fmla="*/ 32 w 32"/>
                  <a:gd name="T1" fmla="*/ 18 h 18"/>
                  <a:gd name="T2" fmla="*/ 32 w 32"/>
                  <a:gd name="T3" fmla="*/ 14 h 18"/>
                  <a:gd name="T4" fmla="*/ 28 w 32"/>
                  <a:gd name="T5" fmla="*/ 13 h 18"/>
                  <a:gd name="T6" fmla="*/ 30 w 32"/>
                  <a:gd name="T7" fmla="*/ 11 h 18"/>
                  <a:gd name="T8" fmla="*/ 16 w 32"/>
                  <a:gd name="T9" fmla="*/ 0 h 18"/>
                  <a:gd name="T10" fmla="*/ 0 w 32"/>
                  <a:gd name="T11" fmla="*/ 14 h 18"/>
                  <a:gd name="T12" fmla="*/ 8 w 32"/>
                  <a:gd name="T13" fmla="*/ 18 h 18"/>
                  <a:gd name="T14" fmla="*/ 19 w 32"/>
                  <a:gd name="T15" fmla="*/ 13 h 18"/>
                  <a:gd name="T16" fmla="*/ 27 w 32"/>
                  <a:gd name="T17" fmla="*/ 18 h 18"/>
                  <a:gd name="T18" fmla="*/ 32 w 32"/>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8">
                    <a:moveTo>
                      <a:pt x="32" y="18"/>
                    </a:moveTo>
                    <a:cubicBezTo>
                      <a:pt x="32" y="14"/>
                      <a:pt x="32" y="14"/>
                      <a:pt x="32" y="14"/>
                    </a:cubicBezTo>
                    <a:cubicBezTo>
                      <a:pt x="31" y="14"/>
                      <a:pt x="29" y="14"/>
                      <a:pt x="28" y="13"/>
                    </a:cubicBezTo>
                    <a:cubicBezTo>
                      <a:pt x="28" y="12"/>
                      <a:pt x="29" y="11"/>
                      <a:pt x="30" y="11"/>
                    </a:cubicBezTo>
                    <a:cubicBezTo>
                      <a:pt x="25" y="6"/>
                      <a:pt x="19" y="5"/>
                      <a:pt x="16" y="0"/>
                    </a:cubicBezTo>
                    <a:cubicBezTo>
                      <a:pt x="11" y="2"/>
                      <a:pt x="3" y="11"/>
                      <a:pt x="0" y="14"/>
                    </a:cubicBezTo>
                    <a:cubicBezTo>
                      <a:pt x="0" y="16"/>
                      <a:pt x="5" y="18"/>
                      <a:pt x="8" y="18"/>
                    </a:cubicBezTo>
                    <a:cubicBezTo>
                      <a:pt x="13" y="18"/>
                      <a:pt x="13" y="13"/>
                      <a:pt x="19" y="13"/>
                    </a:cubicBezTo>
                    <a:cubicBezTo>
                      <a:pt x="22" y="13"/>
                      <a:pt x="24" y="17"/>
                      <a:pt x="27" y="18"/>
                    </a:cubicBezTo>
                    <a:lnTo>
                      <a:pt x="32" y="18"/>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5" name="Freeform 361"/>
              <p:cNvSpPr>
                <a:spLocks/>
              </p:cNvSpPr>
              <p:nvPr/>
            </p:nvSpPr>
            <p:spPr bwMode="auto">
              <a:xfrm>
                <a:off x="1610" y="861"/>
                <a:ext cx="35" cy="19"/>
              </a:xfrm>
              <a:custGeom>
                <a:avLst/>
                <a:gdLst>
                  <a:gd name="T0" fmla="*/ 0 w 15"/>
                  <a:gd name="T1" fmla="*/ 5 h 8"/>
                  <a:gd name="T2" fmla="*/ 6 w 15"/>
                  <a:gd name="T3" fmla="*/ 8 h 8"/>
                  <a:gd name="T4" fmla="*/ 15 w 15"/>
                  <a:gd name="T5" fmla="*/ 0 h 8"/>
                  <a:gd name="T6" fmla="*/ 0 w 15"/>
                  <a:gd name="T7" fmla="*/ 5 h 8"/>
                </a:gdLst>
                <a:ahLst/>
                <a:cxnLst>
                  <a:cxn ang="0">
                    <a:pos x="T0" y="T1"/>
                  </a:cxn>
                  <a:cxn ang="0">
                    <a:pos x="T2" y="T3"/>
                  </a:cxn>
                  <a:cxn ang="0">
                    <a:pos x="T4" y="T5"/>
                  </a:cxn>
                  <a:cxn ang="0">
                    <a:pos x="T6" y="T7"/>
                  </a:cxn>
                </a:cxnLst>
                <a:rect l="0" t="0" r="r" b="b"/>
                <a:pathLst>
                  <a:path w="15" h="8">
                    <a:moveTo>
                      <a:pt x="0" y="5"/>
                    </a:moveTo>
                    <a:cubicBezTo>
                      <a:pt x="3" y="6"/>
                      <a:pt x="4" y="8"/>
                      <a:pt x="6" y="8"/>
                    </a:cubicBezTo>
                    <a:cubicBezTo>
                      <a:pt x="12" y="8"/>
                      <a:pt x="14" y="5"/>
                      <a:pt x="15" y="0"/>
                    </a:cubicBezTo>
                    <a:cubicBezTo>
                      <a:pt x="9" y="0"/>
                      <a:pt x="1" y="2"/>
                      <a:pt x="0"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6" name="Freeform 362"/>
              <p:cNvSpPr>
                <a:spLocks/>
              </p:cNvSpPr>
              <p:nvPr/>
            </p:nvSpPr>
            <p:spPr bwMode="auto">
              <a:xfrm>
                <a:off x="1650" y="809"/>
                <a:ext cx="31" cy="19"/>
              </a:xfrm>
              <a:custGeom>
                <a:avLst/>
                <a:gdLst>
                  <a:gd name="T0" fmla="*/ 13 w 13"/>
                  <a:gd name="T1" fmla="*/ 3 h 8"/>
                  <a:gd name="T2" fmla="*/ 13 w 13"/>
                  <a:gd name="T3" fmla="*/ 0 h 8"/>
                  <a:gd name="T4" fmla="*/ 0 w 13"/>
                  <a:gd name="T5" fmla="*/ 7 h 8"/>
                  <a:gd name="T6" fmla="*/ 4 w 13"/>
                  <a:gd name="T7" fmla="*/ 7 h 8"/>
                  <a:gd name="T8" fmla="*/ 13 w 13"/>
                  <a:gd name="T9" fmla="*/ 3 h 8"/>
                </a:gdLst>
                <a:ahLst/>
                <a:cxnLst>
                  <a:cxn ang="0">
                    <a:pos x="T0" y="T1"/>
                  </a:cxn>
                  <a:cxn ang="0">
                    <a:pos x="T2" y="T3"/>
                  </a:cxn>
                  <a:cxn ang="0">
                    <a:pos x="T4" y="T5"/>
                  </a:cxn>
                  <a:cxn ang="0">
                    <a:pos x="T6" y="T7"/>
                  </a:cxn>
                  <a:cxn ang="0">
                    <a:pos x="T8" y="T9"/>
                  </a:cxn>
                </a:cxnLst>
                <a:rect l="0" t="0" r="r" b="b"/>
                <a:pathLst>
                  <a:path w="13" h="8">
                    <a:moveTo>
                      <a:pt x="13" y="3"/>
                    </a:moveTo>
                    <a:cubicBezTo>
                      <a:pt x="13" y="0"/>
                      <a:pt x="13" y="0"/>
                      <a:pt x="13" y="0"/>
                    </a:cubicBezTo>
                    <a:cubicBezTo>
                      <a:pt x="11" y="0"/>
                      <a:pt x="3" y="2"/>
                      <a:pt x="0" y="7"/>
                    </a:cubicBezTo>
                    <a:cubicBezTo>
                      <a:pt x="2" y="8"/>
                      <a:pt x="3" y="7"/>
                      <a:pt x="4" y="7"/>
                    </a:cubicBezTo>
                    <a:cubicBezTo>
                      <a:pt x="7" y="7"/>
                      <a:pt x="10" y="6"/>
                      <a:pt x="13"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7" name="Freeform 363"/>
              <p:cNvSpPr>
                <a:spLocks/>
              </p:cNvSpPr>
              <p:nvPr/>
            </p:nvSpPr>
            <p:spPr bwMode="auto">
              <a:xfrm>
                <a:off x="1496" y="717"/>
                <a:ext cx="71" cy="30"/>
              </a:xfrm>
              <a:custGeom>
                <a:avLst/>
                <a:gdLst>
                  <a:gd name="T0" fmla="*/ 30 w 30"/>
                  <a:gd name="T1" fmla="*/ 0 h 13"/>
                  <a:gd name="T2" fmla="*/ 17 w 30"/>
                  <a:gd name="T3" fmla="*/ 0 h 13"/>
                  <a:gd name="T4" fmla="*/ 0 w 30"/>
                  <a:gd name="T5" fmla="*/ 11 h 13"/>
                  <a:gd name="T6" fmla="*/ 3 w 30"/>
                  <a:gd name="T7" fmla="*/ 13 h 13"/>
                  <a:gd name="T8" fmla="*/ 11 w 30"/>
                  <a:gd name="T9" fmla="*/ 9 h 13"/>
                  <a:gd name="T10" fmla="*/ 15 w 30"/>
                  <a:gd name="T11" fmla="*/ 9 h 13"/>
                  <a:gd name="T12" fmla="*/ 30 w 3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0" h="13">
                    <a:moveTo>
                      <a:pt x="30" y="0"/>
                    </a:moveTo>
                    <a:cubicBezTo>
                      <a:pt x="25" y="0"/>
                      <a:pt x="22" y="0"/>
                      <a:pt x="17" y="0"/>
                    </a:cubicBezTo>
                    <a:cubicBezTo>
                      <a:pt x="13" y="0"/>
                      <a:pt x="0" y="4"/>
                      <a:pt x="0" y="11"/>
                    </a:cubicBezTo>
                    <a:cubicBezTo>
                      <a:pt x="0" y="12"/>
                      <a:pt x="2" y="13"/>
                      <a:pt x="3" y="13"/>
                    </a:cubicBezTo>
                    <a:cubicBezTo>
                      <a:pt x="6" y="13"/>
                      <a:pt x="10" y="9"/>
                      <a:pt x="11" y="9"/>
                    </a:cubicBezTo>
                    <a:cubicBezTo>
                      <a:pt x="12" y="9"/>
                      <a:pt x="15" y="9"/>
                      <a:pt x="15" y="9"/>
                    </a:cubicBezTo>
                    <a:cubicBezTo>
                      <a:pt x="20" y="9"/>
                      <a:pt x="29" y="4"/>
                      <a:pt x="3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8" name="Freeform 364"/>
              <p:cNvSpPr>
                <a:spLocks/>
              </p:cNvSpPr>
              <p:nvPr/>
            </p:nvSpPr>
            <p:spPr bwMode="auto">
              <a:xfrm>
                <a:off x="1418" y="719"/>
                <a:ext cx="69" cy="40"/>
              </a:xfrm>
              <a:custGeom>
                <a:avLst/>
                <a:gdLst>
                  <a:gd name="T0" fmla="*/ 29 w 29"/>
                  <a:gd name="T1" fmla="*/ 0 h 17"/>
                  <a:gd name="T2" fmla="*/ 27 w 29"/>
                  <a:gd name="T3" fmla="*/ 0 h 17"/>
                  <a:gd name="T4" fmla="*/ 22 w 29"/>
                  <a:gd name="T5" fmla="*/ 3 h 17"/>
                  <a:gd name="T6" fmla="*/ 19 w 29"/>
                  <a:gd name="T7" fmla="*/ 0 h 17"/>
                  <a:gd name="T8" fmla="*/ 8 w 29"/>
                  <a:gd name="T9" fmla="*/ 5 h 17"/>
                  <a:gd name="T10" fmla="*/ 3 w 29"/>
                  <a:gd name="T11" fmla="*/ 5 h 17"/>
                  <a:gd name="T12" fmla="*/ 0 w 29"/>
                  <a:gd name="T13" fmla="*/ 9 h 17"/>
                  <a:gd name="T14" fmla="*/ 0 w 29"/>
                  <a:gd name="T15" fmla="*/ 11 h 17"/>
                  <a:gd name="T16" fmla="*/ 7 w 29"/>
                  <a:gd name="T17" fmla="*/ 13 h 17"/>
                  <a:gd name="T18" fmla="*/ 8 w 29"/>
                  <a:gd name="T19" fmla="*/ 17 h 17"/>
                  <a:gd name="T20" fmla="*/ 16 w 29"/>
                  <a:gd name="T21" fmla="*/ 15 h 17"/>
                  <a:gd name="T22" fmla="*/ 26 w 29"/>
                  <a:gd name="T23" fmla="*/ 11 h 17"/>
                  <a:gd name="T24" fmla="*/ 25 w 29"/>
                  <a:gd name="T25" fmla="*/ 5 h 17"/>
                  <a:gd name="T26" fmla="*/ 29 w 29"/>
                  <a:gd name="T2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7">
                    <a:moveTo>
                      <a:pt x="29" y="0"/>
                    </a:moveTo>
                    <a:cubicBezTo>
                      <a:pt x="27" y="0"/>
                      <a:pt x="27" y="0"/>
                      <a:pt x="27" y="0"/>
                    </a:cubicBezTo>
                    <a:cubicBezTo>
                      <a:pt x="27" y="1"/>
                      <a:pt x="23" y="3"/>
                      <a:pt x="22" y="3"/>
                    </a:cubicBezTo>
                    <a:cubicBezTo>
                      <a:pt x="21" y="3"/>
                      <a:pt x="19" y="2"/>
                      <a:pt x="19" y="0"/>
                    </a:cubicBezTo>
                    <a:cubicBezTo>
                      <a:pt x="15" y="3"/>
                      <a:pt x="12" y="5"/>
                      <a:pt x="8" y="5"/>
                    </a:cubicBezTo>
                    <a:cubicBezTo>
                      <a:pt x="7" y="5"/>
                      <a:pt x="5" y="5"/>
                      <a:pt x="3" y="5"/>
                    </a:cubicBezTo>
                    <a:cubicBezTo>
                      <a:pt x="2" y="5"/>
                      <a:pt x="2" y="8"/>
                      <a:pt x="0" y="9"/>
                    </a:cubicBezTo>
                    <a:cubicBezTo>
                      <a:pt x="0" y="11"/>
                      <a:pt x="0" y="11"/>
                      <a:pt x="0" y="11"/>
                    </a:cubicBezTo>
                    <a:cubicBezTo>
                      <a:pt x="2" y="12"/>
                      <a:pt x="4" y="12"/>
                      <a:pt x="7" y="13"/>
                    </a:cubicBezTo>
                    <a:cubicBezTo>
                      <a:pt x="7" y="15"/>
                      <a:pt x="7" y="17"/>
                      <a:pt x="8" y="17"/>
                    </a:cubicBezTo>
                    <a:cubicBezTo>
                      <a:pt x="11" y="17"/>
                      <a:pt x="12" y="15"/>
                      <a:pt x="16" y="15"/>
                    </a:cubicBezTo>
                    <a:cubicBezTo>
                      <a:pt x="19" y="15"/>
                      <a:pt x="22" y="13"/>
                      <a:pt x="26" y="11"/>
                    </a:cubicBezTo>
                    <a:cubicBezTo>
                      <a:pt x="26" y="9"/>
                      <a:pt x="25" y="8"/>
                      <a:pt x="25" y="5"/>
                    </a:cubicBezTo>
                    <a:cubicBezTo>
                      <a:pt x="27" y="5"/>
                      <a:pt x="29" y="3"/>
                      <a:pt x="2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19" name="Freeform 365"/>
              <p:cNvSpPr>
                <a:spLocks/>
              </p:cNvSpPr>
              <p:nvPr/>
            </p:nvSpPr>
            <p:spPr bwMode="auto">
              <a:xfrm>
                <a:off x="1144" y="707"/>
                <a:ext cx="140" cy="59"/>
              </a:xfrm>
              <a:custGeom>
                <a:avLst/>
                <a:gdLst>
                  <a:gd name="T0" fmla="*/ 8 w 59"/>
                  <a:gd name="T1" fmla="*/ 25 h 25"/>
                  <a:gd name="T2" fmla="*/ 33 w 59"/>
                  <a:gd name="T3" fmla="*/ 16 h 25"/>
                  <a:gd name="T4" fmla="*/ 59 w 59"/>
                  <a:gd name="T5" fmla="*/ 5 h 25"/>
                  <a:gd name="T6" fmla="*/ 29 w 59"/>
                  <a:gd name="T7" fmla="*/ 0 h 25"/>
                  <a:gd name="T8" fmla="*/ 20 w 59"/>
                  <a:gd name="T9" fmla="*/ 0 h 25"/>
                  <a:gd name="T10" fmla="*/ 0 w 59"/>
                  <a:gd name="T11" fmla="*/ 20 h 25"/>
                  <a:gd name="T12" fmla="*/ 8 w 59"/>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59" h="25">
                    <a:moveTo>
                      <a:pt x="8" y="25"/>
                    </a:moveTo>
                    <a:cubicBezTo>
                      <a:pt x="17" y="25"/>
                      <a:pt x="25" y="18"/>
                      <a:pt x="33" y="16"/>
                    </a:cubicBezTo>
                    <a:cubicBezTo>
                      <a:pt x="38" y="14"/>
                      <a:pt x="57" y="10"/>
                      <a:pt x="59" y="5"/>
                    </a:cubicBezTo>
                    <a:cubicBezTo>
                      <a:pt x="47" y="3"/>
                      <a:pt x="41" y="0"/>
                      <a:pt x="29" y="0"/>
                    </a:cubicBezTo>
                    <a:cubicBezTo>
                      <a:pt x="25" y="0"/>
                      <a:pt x="23" y="4"/>
                      <a:pt x="20" y="0"/>
                    </a:cubicBezTo>
                    <a:cubicBezTo>
                      <a:pt x="20" y="14"/>
                      <a:pt x="0" y="8"/>
                      <a:pt x="0" y="20"/>
                    </a:cubicBezTo>
                    <a:cubicBezTo>
                      <a:pt x="0" y="25"/>
                      <a:pt x="5" y="25"/>
                      <a:pt x="8" y="2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0" name="Freeform 366"/>
              <p:cNvSpPr>
                <a:spLocks/>
              </p:cNvSpPr>
              <p:nvPr/>
            </p:nvSpPr>
            <p:spPr bwMode="auto">
              <a:xfrm>
                <a:off x="1199" y="729"/>
                <a:ext cx="196" cy="85"/>
              </a:xfrm>
              <a:custGeom>
                <a:avLst/>
                <a:gdLst>
                  <a:gd name="T0" fmla="*/ 30 w 83"/>
                  <a:gd name="T1" fmla="*/ 32 h 36"/>
                  <a:gd name="T2" fmla="*/ 50 w 83"/>
                  <a:gd name="T3" fmla="*/ 27 h 36"/>
                  <a:gd name="T4" fmla="*/ 61 w 83"/>
                  <a:gd name="T5" fmla="*/ 30 h 36"/>
                  <a:gd name="T6" fmla="*/ 70 w 83"/>
                  <a:gd name="T7" fmla="*/ 24 h 36"/>
                  <a:gd name="T8" fmla="*/ 83 w 83"/>
                  <a:gd name="T9" fmla="*/ 24 h 36"/>
                  <a:gd name="T10" fmla="*/ 83 w 83"/>
                  <a:gd name="T11" fmla="*/ 22 h 36"/>
                  <a:gd name="T12" fmla="*/ 75 w 83"/>
                  <a:gd name="T13" fmla="*/ 18 h 36"/>
                  <a:gd name="T14" fmla="*/ 79 w 83"/>
                  <a:gd name="T15" fmla="*/ 7 h 36"/>
                  <a:gd name="T16" fmla="*/ 78 w 83"/>
                  <a:gd name="T17" fmla="*/ 0 h 36"/>
                  <a:gd name="T18" fmla="*/ 70 w 83"/>
                  <a:gd name="T19" fmla="*/ 0 h 36"/>
                  <a:gd name="T20" fmla="*/ 67 w 83"/>
                  <a:gd name="T21" fmla="*/ 2 h 36"/>
                  <a:gd name="T22" fmla="*/ 63 w 83"/>
                  <a:gd name="T23" fmla="*/ 11 h 36"/>
                  <a:gd name="T24" fmla="*/ 61 w 83"/>
                  <a:gd name="T25" fmla="*/ 3 h 36"/>
                  <a:gd name="T26" fmla="*/ 49 w 83"/>
                  <a:gd name="T27" fmla="*/ 9 h 36"/>
                  <a:gd name="T28" fmla="*/ 46 w 83"/>
                  <a:gd name="T29" fmla="*/ 9 h 36"/>
                  <a:gd name="T30" fmla="*/ 45 w 83"/>
                  <a:gd name="T31" fmla="*/ 2 h 36"/>
                  <a:gd name="T32" fmla="*/ 36 w 83"/>
                  <a:gd name="T33" fmla="*/ 7 h 36"/>
                  <a:gd name="T34" fmla="*/ 38 w 83"/>
                  <a:gd name="T35" fmla="*/ 0 h 36"/>
                  <a:gd name="T36" fmla="*/ 6 w 83"/>
                  <a:gd name="T37" fmla="*/ 11 h 36"/>
                  <a:gd name="T38" fmla="*/ 6 w 83"/>
                  <a:gd name="T39" fmla="*/ 12 h 36"/>
                  <a:gd name="T40" fmla="*/ 6 w 83"/>
                  <a:gd name="T41" fmla="*/ 16 h 36"/>
                  <a:gd name="T42" fmla="*/ 22 w 83"/>
                  <a:gd name="T43" fmla="*/ 13 h 36"/>
                  <a:gd name="T44" fmla="*/ 3 w 83"/>
                  <a:gd name="T45" fmla="*/ 19 h 36"/>
                  <a:gd name="T46" fmla="*/ 15 w 83"/>
                  <a:gd name="T47" fmla="*/ 20 h 36"/>
                  <a:gd name="T48" fmla="*/ 28 w 83"/>
                  <a:gd name="T49" fmla="*/ 22 h 36"/>
                  <a:gd name="T50" fmla="*/ 12 w 83"/>
                  <a:gd name="T51" fmla="*/ 22 h 36"/>
                  <a:gd name="T52" fmla="*/ 0 w 83"/>
                  <a:gd name="T53" fmla="*/ 24 h 36"/>
                  <a:gd name="T54" fmla="*/ 12 w 83"/>
                  <a:gd name="T55" fmla="*/ 29 h 36"/>
                  <a:gd name="T56" fmla="*/ 12 w 83"/>
                  <a:gd name="T57" fmla="*/ 32 h 36"/>
                  <a:gd name="T58" fmla="*/ 30 w 83"/>
                  <a:gd name="T59"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 h="36">
                    <a:moveTo>
                      <a:pt x="30" y="32"/>
                    </a:moveTo>
                    <a:cubicBezTo>
                      <a:pt x="32" y="31"/>
                      <a:pt x="49" y="27"/>
                      <a:pt x="50" y="27"/>
                    </a:cubicBezTo>
                    <a:cubicBezTo>
                      <a:pt x="53" y="27"/>
                      <a:pt x="55" y="30"/>
                      <a:pt x="61" y="30"/>
                    </a:cubicBezTo>
                    <a:cubicBezTo>
                      <a:pt x="66" y="30"/>
                      <a:pt x="67" y="24"/>
                      <a:pt x="70" y="24"/>
                    </a:cubicBezTo>
                    <a:cubicBezTo>
                      <a:pt x="76" y="24"/>
                      <a:pt x="75" y="27"/>
                      <a:pt x="83" y="24"/>
                    </a:cubicBezTo>
                    <a:cubicBezTo>
                      <a:pt x="83" y="22"/>
                      <a:pt x="83" y="22"/>
                      <a:pt x="83" y="22"/>
                    </a:cubicBezTo>
                    <a:cubicBezTo>
                      <a:pt x="80" y="19"/>
                      <a:pt x="78" y="19"/>
                      <a:pt x="75" y="18"/>
                    </a:cubicBezTo>
                    <a:cubicBezTo>
                      <a:pt x="76" y="16"/>
                      <a:pt x="79" y="10"/>
                      <a:pt x="79" y="7"/>
                    </a:cubicBezTo>
                    <a:cubicBezTo>
                      <a:pt x="79" y="5"/>
                      <a:pt x="79" y="3"/>
                      <a:pt x="78" y="0"/>
                    </a:cubicBezTo>
                    <a:cubicBezTo>
                      <a:pt x="75" y="1"/>
                      <a:pt x="73" y="0"/>
                      <a:pt x="70" y="0"/>
                    </a:cubicBezTo>
                    <a:cubicBezTo>
                      <a:pt x="69" y="0"/>
                      <a:pt x="67" y="1"/>
                      <a:pt x="67" y="2"/>
                    </a:cubicBezTo>
                    <a:cubicBezTo>
                      <a:pt x="67" y="7"/>
                      <a:pt x="67" y="8"/>
                      <a:pt x="63" y="11"/>
                    </a:cubicBezTo>
                    <a:cubicBezTo>
                      <a:pt x="61" y="9"/>
                      <a:pt x="61" y="7"/>
                      <a:pt x="61" y="3"/>
                    </a:cubicBezTo>
                    <a:cubicBezTo>
                      <a:pt x="49" y="9"/>
                      <a:pt x="49" y="9"/>
                      <a:pt x="49" y="9"/>
                    </a:cubicBezTo>
                    <a:cubicBezTo>
                      <a:pt x="46" y="9"/>
                      <a:pt x="46" y="9"/>
                      <a:pt x="46" y="9"/>
                    </a:cubicBezTo>
                    <a:cubicBezTo>
                      <a:pt x="45" y="7"/>
                      <a:pt x="47" y="5"/>
                      <a:pt x="45" y="2"/>
                    </a:cubicBezTo>
                    <a:cubicBezTo>
                      <a:pt x="43" y="4"/>
                      <a:pt x="42" y="7"/>
                      <a:pt x="36" y="7"/>
                    </a:cubicBezTo>
                    <a:cubicBezTo>
                      <a:pt x="34" y="7"/>
                      <a:pt x="38" y="1"/>
                      <a:pt x="38" y="0"/>
                    </a:cubicBezTo>
                    <a:cubicBezTo>
                      <a:pt x="6" y="11"/>
                      <a:pt x="6" y="11"/>
                      <a:pt x="6" y="11"/>
                    </a:cubicBezTo>
                    <a:cubicBezTo>
                      <a:pt x="6" y="12"/>
                      <a:pt x="6" y="12"/>
                      <a:pt x="6" y="12"/>
                    </a:cubicBezTo>
                    <a:cubicBezTo>
                      <a:pt x="6" y="12"/>
                      <a:pt x="6" y="16"/>
                      <a:pt x="6" y="16"/>
                    </a:cubicBezTo>
                    <a:cubicBezTo>
                      <a:pt x="11" y="16"/>
                      <a:pt x="18" y="11"/>
                      <a:pt x="22" y="13"/>
                    </a:cubicBezTo>
                    <a:cubicBezTo>
                      <a:pt x="18" y="17"/>
                      <a:pt x="7" y="17"/>
                      <a:pt x="3" y="19"/>
                    </a:cubicBezTo>
                    <a:cubicBezTo>
                      <a:pt x="15" y="20"/>
                      <a:pt x="15" y="20"/>
                      <a:pt x="15" y="20"/>
                    </a:cubicBezTo>
                    <a:cubicBezTo>
                      <a:pt x="28" y="22"/>
                      <a:pt x="28" y="22"/>
                      <a:pt x="28" y="22"/>
                    </a:cubicBezTo>
                    <a:cubicBezTo>
                      <a:pt x="22" y="24"/>
                      <a:pt x="19" y="22"/>
                      <a:pt x="12" y="22"/>
                    </a:cubicBezTo>
                    <a:cubicBezTo>
                      <a:pt x="7" y="22"/>
                      <a:pt x="4" y="23"/>
                      <a:pt x="0" y="24"/>
                    </a:cubicBezTo>
                    <a:cubicBezTo>
                      <a:pt x="2" y="27"/>
                      <a:pt x="6" y="29"/>
                      <a:pt x="12" y="29"/>
                    </a:cubicBezTo>
                    <a:cubicBezTo>
                      <a:pt x="12" y="32"/>
                      <a:pt x="12" y="32"/>
                      <a:pt x="12" y="32"/>
                    </a:cubicBezTo>
                    <a:cubicBezTo>
                      <a:pt x="17" y="36"/>
                      <a:pt x="23" y="32"/>
                      <a:pt x="30" y="3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1" name="Freeform 367"/>
              <p:cNvSpPr>
                <a:spLocks/>
              </p:cNvSpPr>
              <p:nvPr/>
            </p:nvSpPr>
            <p:spPr bwMode="auto">
              <a:xfrm>
                <a:off x="1735" y="1109"/>
                <a:ext cx="92" cy="99"/>
              </a:xfrm>
              <a:custGeom>
                <a:avLst/>
                <a:gdLst>
                  <a:gd name="T0" fmla="*/ 35 w 39"/>
                  <a:gd name="T1" fmla="*/ 24 h 42"/>
                  <a:gd name="T2" fmla="*/ 38 w 39"/>
                  <a:gd name="T3" fmla="*/ 20 h 42"/>
                  <a:gd name="T4" fmla="*/ 24 w 39"/>
                  <a:gd name="T5" fmla="*/ 17 h 42"/>
                  <a:gd name="T6" fmla="*/ 26 w 39"/>
                  <a:gd name="T7" fmla="*/ 12 h 42"/>
                  <a:gd name="T8" fmla="*/ 21 w 39"/>
                  <a:gd name="T9" fmla="*/ 12 h 42"/>
                  <a:gd name="T10" fmla="*/ 28 w 39"/>
                  <a:gd name="T11" fmla="*/ 2 h 42"/>
                  <a:gd name="T12" fmla="*/ 20 w 39"/>
                  <a:gd name="T13" fmla="*/ 8 h 42"/>
                  <a:gd name="T14" fmla="*/ 11 w 39"/>
                  <a:gd name="T15" fmla="*/ 22 h 42"/>
                  <a:gd name="T16" fmla="*/ 0 w 39"/>
                  <a:gd name="T17" fmla="*/ 32 h 42"/>
                  <a:gd name="T18" fmla="*/ 2 w 39"/>
                  <a:gd name="T19" fmla="*/ 35 h 42"/>
                  <a:gd name="T20" fmla="*/ 23 w 39"/>
                  <a:gd name="T21" fmla="*/ 35 h 42"/>
                  <a:gd name="T22" fmla="*/ 20 w 39"/>
                  <a:gd name="T23" fmla="*/ 37 h 42"/>
                  <a:gd name="T24" fmla="*/ 21 w 39"/>
                  <a:gd name="T25" fmla="*/ 42 h 42"/>
                  <a:gd name="T26" fmla="*/ 39 w 39"/>
                  <a:gd name="T27" fmla="*/ 29 h 42"/>
                  <a:gd name="T28" fmla="*/ 35 w 39"/>
                  <a:gd name="T29"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42">
                    <a:moveTo>
                      <a:pt x="35" y="24"/>
                    </a:moveTo>
                    <a:cubicBezTo>
                      <a:pt x="35" y="24"/>
                      <a:pt x="37" y="21"/>
                      <a:pt x="38" y="20"/>
                    </a:cubicBezTo>
                    <a:cubicBezTo>
                      <a:pt x="38" y="20"/>
                      <a:pt x="24" y="18"/>
                      <a:pt x="24" y="17"/>
                    </a:cubicBezTo>
                    <a:cubicBezTo>
                      <a:pt x="24" y="15"/>
                      <a:pt x="26" y="14"/>
                      <a:pt x="26" y="12"/>
                    </a:cubicBezTo>
                    <a:cubicBezTo>
                      <a:pt x="24" y="13"/>
                      <a:pt x="23" y="14"/>
                      <a:pt x="21" y="12"/>
                    </a:cubicBezTo>
                    <a:cubicBezTo>
                      <a:pt x="24" y="12"/>
                      <a:pt x="28" y="6"/>
                      <a:pt x="28" y="2"/>
                    </a:cubicBezTo>
                    <a:cubicBezTo>
                      <a:pt x="28" y="0"/>
                      <a:pt x="21" y="8"/>
                      <a:pt x="20" y="8"/>
                    </a:cubicBezTo>
                    <a:cubicBezTo>
                      <a:pt x="14" y="8"/>
                      <a:pt x="15" y="18"/>
                      <a:pt x="11" y="22"/>
                    </a:cubicBezTo>
                    <a:cubicBezTo>
                      <a:pt x="8" y="25"/>
                      <a:pt x="0" y="30"/>
                      <a:pt x="0" y="32"/>
                    </a:cubicBezTo>
                    <a:cubicBezTo>
                      <a:pt x="0" y="33"/>
                      <a:pt x="1" y="35"/>
                      <a:pt x="2" y="35"/>
                    </a:cubicBezTo>
                    <a:cubicBezTo>
                      <a:pt x="6" y="35"/>
                      <a:pt x="15" y="35"/>
                      <a:pt x="23" y="35"/>
                    </a:cubicBezTo>
                    <a:cubicBezTo>
                      <a:pt x="22" y="36"/>
                      <a:pt x="21" y="37"/>
                      <a:pt x="20" y="37"/>
                    </a:cubicBezTo>
                    <a:cubicBezTo>
                      <a:pt x="21" y="42"/>
                      <a:pt x="21" y="42"/>
                      <a:pt x="21" y="42"/>
                    </a:cubicBezTo>
                    <a:cubicBezTo>
                      <a:pt x="28" y="35"/>
                      <a:pt x="31" y="33"/>
                      <a:pt x="39" y="29"/>
                    </a:cubicBezTo>
                    <a:cubicBezTo>
                      <a:pt x="38" y="27"/>
                      <a:pt x="35" y="26"/>
                      <a:pt x="35" y="2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2" name="Freeform 368"/>
              <p:cNvSpPr>
                <a:spLocks/>
              </p:cNvSpPr>
              <p:nvPr/>
            </p:nvSpPr>
            <p:spPr bwMode="auto">
              <a:xfrm>
                <a:off x="1251" y="662"/>
                <a:ext cx="96" cy="29"/>
              </a:xfrm>
              <a:custGeom>
                <a:avLst/>
                <a:gdLst>
                  <a:gd name="T0" fmla="*/ 41 w 41"/>
                  <a:gd name="T1" fmla="*/ 2 h 12"/>
                  <a:gd name="T2" fmla="*/ 33 w 41"/>
                  <a:gd name="T3" fmla="*/ 0 h 12"/>
                  <a:gd name="T4" fmla="*/ 0 w 41"/>
                  <a:gd name="T5" fmla="*/ 12 h 12"/>
                  <a:gd name="T6" fmla="*/ 12 w 41"/>
                  <a:gd name="T7" fmla="*/ 12 h 12"/>
                  <a:gd name="T8" fmla="*/ 41 w 41"/>
                  <a:gd name="T9" fmla="*/ 2 h 12"/>
                </a:gdLst>
                <a:ahLst/>
                <a:cxnLst>
                  <a:cxn ang="0">
                    <a:pos x="T0" y="T1"/>
                  </a:cxn>
                  <a:cxn ang="0">
                    <a:pos x="T2" y="T3"/>
                  </a:cxn>
                  <a:cxn ang="0">
                    <a:pos x="T4" y="T5"/>
                  </a:cxn>
                  <a:cxn ang="0">
                    <a:pos x="T6" y="T7"/>
                  </a:cxn>
                  <a:cxn ang="0">
                    <a:pos x="T8" y="T9"/>
                  </a:cxn>
                </a:cxnLst>
                <a:rect l="0" t="0" r="r" b="b"/>
                <a:pathLst>
                  <a:path w="41" h="12">
                    <a:moveTo>
                      <a:pt x="41" y="2"/>
                    </a:moveTo>
                    <a:cubicBezTo>
                      <a:pt x="38" y="1"/>
                      <a:pt x="36" y="0"/>
                      <a:pt x="33" y="0"/>
                    </a:cubicBezTo>
                    <a:cubicBezTo>
                      <a:pt x="25" y="0"/>
                      <a:pt x="3" y="7"/>
                      <a:pt x="0" y="12"/>
                    </a:cubicBezTo>
                    <a:cubicBezTo>
                      <a:pt x="12" y="12"/>
                      <a:pt x="12" y="12"/>
                      <a:pt x="12" y="12"/>
                    </a:cubicBezTo>
                    <a:cubicBezTo>
                      <a:pt x="21" y="7"/>
                      <a:pt x="35" y="9"/>
                      <a:pt x="4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3" name="Freeform 369"/>
              <p:cNvSpPr>
                <a:spLocks/>
              </p:cNvSpPr>
              <p:nvPr/>
            </p:nvSpPr>
            <p:spPr bwMode="auto">
              <a:xfrm>
                <a:off x="1300" y="674"/>
                <a:ext cx="133" cy="40"/>
              </a:xfrm>
              <a:custGeom>
                <a:avLst/>
                <a:gdLst>
                  <a:gd name="T0" fmla="*/ 0 w 56"/>
                  <a:gd name="T1" fmla="*/ 12 h 17"/>
                  <a:gd name="T2" fmla="*/ 12 w 56"/>
                  <a:gd name="T3" fmla="*/ 10 h 17"/>
                  <a:gd name="T4" fmla="*/ 8 w 56"/>
                  <a:gd name="T5" fmla="*/ 15 h 17"/>
                  <a:gd name="T6" fmla="*/ 12 w 56"/>
                  <a:gd name="T7" fmla="*/ 17 h 17"/>
                  <a:gd name="T8" fmla="*/ 30 w 56"/>
                  <a:gd name="T9" fmla="*/ 13 h 17"/>
                  <a:gd name="T10" fmla="*/ 37 w 56"/>
                  <a:gd name="T11" fmla="*/ 13 h 17"/>
                  <a:gd name="T12" fmla="*/ 56 w 56"/>
                  <a:gd name="T13" fmla="*/ 7 h 17"/>
                  <a:gd name="T14" fmla="*/ 47 w 56"/>
                  <a:gd name="T15" fmla="*/ 7 h 17"/>
                  <a:gd name="T16" fmla="*/ 50 w 56"/>
                  <a:gd name="T17" fmla="*/ 0 h 17"/>
                  <a:gd name="T18" fmla="*/ 45 w 56"/>
                  <a:gd name="T19" fmla="*/ 0 h 17"/>
                  <a:gd name="T20" fmla="*/ 36 w 56"/>
                  <a:gd name="T21" fmla="*/ 8 h 17"/>
                  <a:gd name="T22" fmla="*/ 24 w 56"/>
                  <a:gd name="T23" fmla="*/ 4 h 17"/>
                  <a:gd name="T24" fmla="*/ 0 w 56"/>
                  <a:gd name="T25"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17">
                    <a:moveTo>
                      <a:pt x="0" y="12"/>
                    </a:moveTo>
                    <a:cubicBezTo>
                      <a:pt x="2" y="12"/>
                      <a:pt x="8" y="11"/>
                      <a:pt x="12" y="10"/>
                    </a:cubicBezTo>
                    <a:cubicBezTo>
                      <a:pt x="12" y="11"/>
                      <a:pt x="8" y="13"/>
                      <a:pt x="8" y="15"/>
                    </a:cubicBezTo>
                    <a:cubicBezTo>
                      <a:pt x="8" y="17"/>
                      <a:pt x="11" y="17"/>
                      <a:pt x="12" y="17"/>
                    </a:cubicBezTo>
                    <a:cubicBezTo>
                      <a:pt x="18" y="17"/>
                      <a:pt x="24" y="13"/>
                      <a:pt x="30" y="13"/>
                    </a:cubicBezTo>
                    <a:cubicBezTo>
                      <a:pt x="31" y="13"/>
                      <a:pt x="37" y="13"/>
                      <a:pt x="37" y="13"/>
                    </a:cubicBezTo>
                    <a:cubicBezTo>
                      <a:pt x="45" y="13"/>
                      <a:pt x="51" y="11"/>
                      <a:pt x="56" y="7"/>
                    </a:cubicBezTo>
                    <a:cubicBezTo>
                      <a:pt x="53" y="6"/>
                      <a:pt x="50" y="7"/>
                      <a:pt x="47" y="7"/>
                    </a:cubicBezTo>
                    <a:cubicBezTo>
                      <a:pt x="49" y="5"/>
                      <a:pt x="50" y="1"/>
                      <a:pt x="50" y="0"/>
                    </a:cubicBezTo>
                    <a:cubicBezTo>
                      <a:pt x="45" y="0"/>
                      <a:pt x="45" y="0"/>
                      <a:pt x="45" y="0"/>
                    </a:cubicBezTo>
                    <a:cubicBezTo>
                      <a:pt x="41" y="2"/>
                      <a:pt x="40" y="8"/>
                      <a:pt x="36" y="8"/>
                    </a:cubicBezTo>
                    <a:cubicBezTo>
                      <a:pt x="28" y="8"/>
                      <a:pt x="28" y="5"/>
                      <a:pt x="24" y="4"/>
                    </a:cubicBezTo>
                    <a:cubicBezTo>
                      <a:pt x="17" y="1"/>
                      <a:pt x="1" y="8"/>
                      <a:pt x="0" y="1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4" name="Freeform 370"/>
              <p:cNvSpPr>
                <a:spLocks/>
              </p:cNvSpPr>
              <p:nvPr/>
            </p:nvSpPr>
            <p:spPr bwMode="auto">
              <a:xfrm>
                <a:off x="1577" y="677"/>
                <a:ext cx="137" cy="30"/>
              </a:xfrm>
              <a:custGeom>
                <a:avLst/>
                <a:gdLst>
                  <a:gd name="T0" fmla="*/ 9 w 58"/>
                  <a:gd name="T1" fmla="*/ 0 h 13"/>
                  <a:gd name="T2" fmla="*/ 5 w 58"/>
                  <a:gd name="T3" fmla="*/ 0 h 13"/>
                  <a:gd name="T4" fmla="*/ 1 w 58"/>
                  <a:gd name="T5" fmla="*/ 3 h 13"/>
                  <a:gd name="T6" fmla="*/ 3 w 58"/>
                  <a:gd name="T7" fmla="*/ 6 h 13"/>
                  <a:gd name="T8" fmla="*/ 0 w 58"/>
                  <a:gd name="T9" fmla="*/ 9 h 13"/>
                  <a:gd name="T10" fmla="*/ 23 w 58"/>
                  <a:gd name="T11" fmla="*/ 13 h 13"/>
                  <a:gd name="T12" fmla="*/ 45 w 58"/>
                  <a:gd name="T13" fmla="*/ 13 h 13"/>
                  <a:gd name="T14" fmla="*/ 58 w 58"/>
                  <a:gd name="T15" fmla="*/ 11 h 13"/>
                  <a:gd name="T16" fmla="*/ 58 w 58"/>
                  <a:gd name="T17" fmla="*/ 6 h 13"/>
                  <a:gd name="T18" fmla="*/ 52 w 58"/>
                  <a:gd name="T19" fmla="*/ 3 h 13"/>
                  <a:gd name="T20" fmla="*/ 32 w 58"/>
                  <a:gd name="T21" fmla="*/ 6 h 13"/>
                  <a:gd name="T22" fmla="*/ 13 w 58"/>
                  <a:gd name="T23" fmla="*/ 6 h 13"/>
                  <a:gd name="T24" fmla="*/ 8 w 58"/>
                  <a:gd name="T25" fmla="*/ 2 h 13"/>
                  <a:gd name="T26" fmla="*/ 9 w 58"/>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3">
                    <a:moveTo>
                      <a:pt x="9" y="0"/>
                    </a:moveTo>
                    <a:cubicBezTo>
                      <a:pt x="8" y="0"/>
                      <a:pt x="6" y="0"/>
                      <a:pt x="5" y="0"/>
                    </a:cubicBezTo>
                    <a:cubicBezTo>
                      <a:pt x="3" y="0"/>
                      <a:pt x="1" y="1"/>
                      <a:pt x="1" y="3"/>
                    </a:cubicBezTo>
                    <a:cubicBezTo>
                      <a:pt x="1" y="4"/>
                      <a:pt x="2" y="6"/>
                      <a:pt x="3" y="6"/>
                    </a:cubicBezTo>
                    <a:cubicBezTo>
                      <a:pt x="2" y="6"/>
                      <a:pt x="0" y="8"/>
                      <a:pt x="0" y="9"/>
                    </a:cubicBezTo>
                    <a:cubicBezTo>
                      <a:pt x="0" y="11"/>
                      <a:pt x="18" y="13"/>
                      <a:pt x="23" y="13"/>
                    </a:cubicBezTo>
                    <a:cubicBezTo>
                      <a:pt x="45" y="13"/>
                      <a:pt x="45" y="13"/>
                      <a:pt x="45" y="13"/>
                    </a:cubicBezTo>
                    <a:cubicBezTo>
                      <a:pt x="47" y="8"/>
                      <a:pt x="53" y="12"/>
                      <a:pt x="58" y="11"/>
                    </a:cubicBezTo>
                    <a:cubicBezTo>
                      <a:pt x="58" y="6"/>
                      <a:pt x="58" y="6"/>
                      <a:pt x="58" y="6"/>
                    </a:cubicBezTo>
                    <a:cubicBezTo>
                      <a:pt x="55" y="5"/>
                      <a:pt x="54" y="3"/>
                      <a:pt x="52" y="3"/>
                    </a:cubicBezTo>
                    <a:cubicBezTo>
                      <a:pt x="46" y="3"/>
                      <a:pt x="40" y="6"/>
                      <a:pt x="32" y="6"/>
                    </a:cubicBezTo>
                    <a:cubicBezTo>
                      <a:pt x="22" y="6"/>
                      <a:pt x="20" y="6"/>
                      <a:pt x="13" y="6"/>
                    </a:cubicBezTo>
                    <a:cubicBezTo>
                      <a:pt x="9" y="6"/>
                      <a:pt x="8" y="4"/>
                      <a:pt x="8" y="2"/>
                    </a:cubicBezTo>
                    <a:cubicBezTo>
                      <a:pt x="8" y="1"/>
                      <a:pt x="9" y="0"/>
                      <a:pt x="9"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5" name="Freeform 371"/>
              <p:cNvSpPr>
                <a:spLocks/>
              </p:cNvSpPr>
              <p:nvPr/>
            </p:nvSpPr>
            <p:spPr bwMode="auto">
              <a:xfrm>
                <a:off x="1614" y="610"/>
                <a:ext cx="93" cy="45"/>
              </a:xfrm>
              <a:custGeom>
                <a:avLst/>
                <a:gdLst>
                  <a:gd name="T0" fmla="*/ 9 w 39"/>
                  <a:gd name="T1" fmla="*/ 10 h 19"/>
                  <a:gd name="T2" fmla="*/ 5 w 39"/>
                  <a:gd name="T3" fmla="*/ 15 h 19"/>
                  <a:gd name="T4" fmla="*/ 5 w 39"/>
                  <a:gd name="T5" fmla="*/ 16 h 19"/>
                  <a:gd name="T6" fmla="*/ 7 w 39"/>
                  <a:gd name="T7" fmla="*/ 19 h 19"/>
                  <a:gd name="T8" fmla="*/ 15 w 39"/>
                  <a:gd name="T9" fmla="*/ 16 h 19"/>
                  <a:gd name="T10" fmla="*/ 14 w 39"/>
                  <a:gd name="T11" fmla="*/ 15 h 19"/>
                  <a:gd name="T12" fmla="*/ 39 w 39"/>
                  <a:gd name="T13" fmla="*/ 8 h 19"/>
                  <a:gd name="T14" fmla="*/ 26 w 39"/>
                  <a:gd name="T15" fmla="*/ 5 h 19"/>
                  <a:gd name="T16" fmla="*/ 22 w 39"/>
                  <a:gd name="T17" fmla="*/ 1 h 19"/>
                  <a:gd name="T18" fmla="*/ 18 w 39"/>
                  <a:gd name="T19" fmla="*/ 0 h 19"/>
                  <a:gd name="T20" fmla="*/ 0 w 39"/>
                  <a:gd name="T21" fmla="*/ 8 h 19"/>
                  <a:gd name="T22" fmla="*/ 4 w 39"/>
                  <a:gd name="T23" fmla="*/ 10 h 19"/>
                  <a:gd name="T24" fmla="*/ 9 w 39"/>
                  <a:gd name="T25"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19">
                    <a:moveTo>
                      <a:pt x="9" y="10"/>
                    </a:moveTo>
                    <a:cubicBezTo>
                      <a:pt x="5" y="11"/>
                      <a:pt x="4" y="11"/>
                      <a:pt x="5" y="15"/>
                    </a:cubicBezTo>
                    <a:cubicBezTo>
                      <a:pt x="5" y="16"/>
                      <a:pt x="5" y="16"/>
                      <a:pt x="5" y="16"/>
                    </a:cubicBezTo>
                    <a:cubicBezTo>
                      <a:pt x="5" y="17"/>
                      <a:pt x="6" y="19"/>
                      <a:pt x="7" y="19"/>
                    </a:cubicBezTo>
                    <a:cubicBezTo>
                      <a:pt x="10" y="19"/>
                      <a:pt x="12" y="17"/>
                      <a:pt x="15" y="16"/>
                    </a:cubicBezTo>
                    <a:cubicBezTo>
                      <a:pt x="14" y="15"/>
                      <a:pt x="14" y="15"/>
                      <a:pt x="14" y="15"/>
                    </a:cubicBezTo>
                    <a:cubicBezTo>
                      <a:pt x="22" y="14"/>
                      <a:pt x="35" y="12"/>
                      <a:pt x="39" y="8"/>
                    </a:cubicBezTo>
                    <a:cubicBezTo>
                      <a:pt x="37" y="4"/>
                      <a:pt x="31" y="5"/>
                      <a:pt x="26" y="5"/>
                    </a:cubicBezTo>
                    <a:cubicBezTo>
                      <a:pt x="24" y="5"/>
                      <a:pt x="24" y="1"/>
                      <a:pt x="22" y="1"/>
                    </a:cubicBezTo>
                    <a:cubicBezTo>
                      <a:pt x="22" y="1"/>
                      <a:pt x="20" y="0"/>
                      <a:pt x="18" y="0"/>
                    </a:cubicBezTo>
                    <a:cubicBezTo>
                      <a:pt x="14" y="0"/>
                      <a:pt x="0" y="3"/>
                      <a:pt x="0" y="8"/>
                    </a:cubicBezTo>
                    <a:cubicBezTo>
                      <a:pt x="4" y="10"/>
                      <a:pt x="4" y="10"/>
                      <a:pt x="4" y="10"/>
                    </a:cubicBezTo>
                    <a:lnTo>
                      <a:pt x="9" y="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6" name="Freeform 372"/>
              <p:cNvSpPr>
                <a:spLocks/>
              </p:cNvSpPr>
              <p:nvPr/>
            </p:nvSpPr>
            <p:spPr bwMode="auto">
              <a:xfrm>
                <a:off x="1676" y="712"/>
                <a:ext cx="47" cy="31"/>
              </a:xfrm>
              <a:custGeom>
                <a:avLst/>
                <a:gdLst>
                  <a:gd name="T0" fmla="*/ 8 w 20"/>
                  <a:gd name="T1" fmla="*/ 3 h 13"/>
                  <a:gd name="T2" fmla="*/ 0 w 20"/>
                  <a:gd name="T3" fmla="*/ 3 h 13"/>
                  <a:gd name="T4" fmla="*/ 6 w 20"/>
                  <a:gd name="T5" fmla="*/ 9 h 13"/>
                  <a:gd name="T6" fmla="*/ 20 w 20"/>
                  <a:gd name="T7" fmla="*/ 6 h 13"/>
                  <a:gd name="T8" fmla="*/ 8 w 20"/>
                  <a:gd name="T9" fmla="*/ 3 h 13"/>
                </a:gdLst>
                <a:ahLst/>
                <a:cxnLst>
                  <a:cxn ang="0">
                    <a:pos x="T0" y="T1"/>
                  </a:cxn>
                  <a:cxn ang="0">
                    <a:pos x="T2" y="T3"/>
                  </a:cxn>
                  <a:cxn ang="0">
                    <a:pos x="T4" y="T5"/>
                  </a:cxn>
                  <a:cxn ang="0">
                    <a:pos x="T6" y="T7"/>
                  </a:cxn>
                  <a:cxn ang="0">
                    <a:pos x="T8" y="T9"/>
                  </a:cxn>
                </a:cxnLst>
                <a:rect l="0" t="0" r="r" b="b"/>
                <a:pathLst>
                  <a:path w="20" h="13">
                    <a:moveTo>
                      <a:pt x="8" y="3"/>
                    </a:moveTo>
                    <a:cubicBezTo>
                      <a:pt x="7" y="3"/>
                      <a:pt x="4" y="3"/>
                      <a:pt x="0" y="3"/>
                    </a:cubicBezTo>
                    <a:cubicBezTo>
                      <a:pt x="0" y="6"/>
                      <a:pt x="4" y="9"/>
                      <a:pt x="6" y="9"/>
                    </a:cubicBezTo>
                    <a:cubicBezTo>
                      <a:pt x="10" y="9"/>
                      <a:pt x="20" y="13"/>
                      <a:pt x="20" y="6"/>
                    </a:cubicBezTo>
                    <a:cubicBezTo>
                      <a:pt x="20" y="0"/>
                      <a:pt x="10" y="3"/>
                      <a:pt x="8" y="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7" name="Freeform 373"/>
              <p:cNvSpPr>
                <a:spLocks/>
              </p:cNvSpPr>
              <p:nvPr/>
            </p:nvSpPr>
            <p:spPr bwMode="auto">
              <a:xfrm>
                <a:off x="2992" y="1291"/>
                <a:ext cx="30" cy="26"/>
              </a:xfrm>
              <a:custGeom>
                <a:avLst/>
                <a:gdLst>
                  <a:gd name="T0" fmla="*/ 13 w 13"/>
                  <a:gd name="T1" fmla="*/ 7 h 11"/>
                  <a:gd name="T2" fmla="*/ 8 w 13"/>
                  <a:gd name="T3" fmla="*/ 0 h 11"/>
                  <a:gd name="T4" fmla="*/ 0 w 13"/>
                  <a:gd name="T5" fmla="*/ 3 h 11"/>
                  <a:gd name="T6" fmla="*/ 1 w 13"/>
                  <a:gd name="T7" fmla="*/ 11 h 11"/>
                  <a:gd name="T8" fmla="*/ 13 w 13"/>
                  <a:gd name="T9" fmla="*/ 7 h 11"/>
                </a:gdLst>
                <a:ahLst/>
                <a:cxnLst>
                  <a:cxn ang="0">
                    <a:pos x="T0" y="T1"/>
                  </a:cxn>
                  <a:cxn ang="0">
                    <a:pos x="T2" y="T3"/>
                  </a:cxn>
                  <a:cxn ang="0">
                    <a:pos x="T4" y="T5"/>
                  </a:cxn>
                  <a:cxn ang="0">
                    <a:pos x="T6" y="T7"/>
                  </a:cxn>
                  <a:cxn ang="0">
                    <a:pos x="T8" y="T9"/>
                  </a:cxn>
                </a:cxnLst>
                <a:rect l="0" t="0" r="r" b="b"/>
                <a:pathLst>
                  <a:path w="13" h="11">
                    <a:moveTo>
                      <a:pt x="13" y="7"/>
                    </a:moveTo>
                    <a:cubicBezTo>
                      <a:pt x="12" y="4"/>
                      <a:pt x="8" y="5"/>
                      <a:pt x="8" y="0"/>
                    </a:cubicBezTo>
                    <a:cubicBezTo>
                      <a:pt x="8" y="0"/>
                      <a:pt x="3" y="2"/>
                      <a:pt x="0" y="3"/>
                    </a:cubicBezTo>
                    <a:cubicBezTo>
                      <a:pt x="1" y="5"/>
                      <a:pt x="1" y="11"/>
                      <a:pt x="1" y="11"/>
                    </a:cubicBezTo>
                    <a:cubicBezTo>
                      <a:pt x="1" y="11"/>
                      <a:pt x="11" y="8"/>
                      <a:pt x="13" y="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8" name="Freeform 374"/>
              <p:cNvSpPr>
                <a:spLocks/>
              </p:cNvSpPr>
              <p:nvPr/>
            </p:nvSpPr>
            <p:spPr bwMode="auto">
              <a:xfrm>
                <a:off x="2448" y="1019"/>
                <a:ext cx="62" cy="95"/>
              </a:xfrm>
              <a:custGeom>
                <a:avLst/>
                <a:gdLst>
                  <a:gd name="T0" fmla="*/ 0 w 26"/>
                  <a:gd name="T1" fmla="*/ 18 h 40"/>
                  <a:gd name="T2" fmla="*/ 5 w 26"/>
                  <a:gd name="T3" fmla="*/ 23 h 40"/>
                  <a:gd name="T4" fmla="*/ 4 w 26"/>
                  <a:gd name="T5" fmla="*/ 29 h 40"/>
                  <a:gd name="T6" fmla="*/ 8 w 26"/>
                  <a:gd name="T7" fmla="*/ 29 h 40"/>
                  <a:gd name="T8" fmla="*/ 3 w 26"/>
                  <a:gd name="T9" fmla="*/ 30 h 40"/>
                  <a:gd name="T10" fmla="*/ 0 w 26"/>
                  <a:gd name="T11" fmla="*/ 32 h 40"/>
                  <a:gd name="T12" fmla="*/ 0 w 26"/>
                  <a:gd name="T13" fmla="*/ 37 h 40"/>
                  <a:gd name="T14" fmla="*/ 2 w 26"/>
                  <a:gd name="T15" fmla="*/ 37 h 40"/>
                  <a:gd name="T16" fmla="*/ 0 w 26"/>
                  <a:gd name="T17" fmla="*/ 40 h 40"/>
                  <a:gd name="T18" fmla="*/ 13 w 26"/>
                  <a:gd name="T19" fmla="*/ 36 h 40"/>
                  <a:gd name="T20" fmla="*/ 18 w 26"/>
                  <a:gd name="T21" fmla="*/ 34 h 40"/>
                  <a:gd name="T22" fmla="*/ 23 w 26"/>
                  <a:gd name="T23" fmla="*/ 32 h 40"/>
                  <a:gd name="T24" fmla="*/ 26 w 26"/>
                  <a:gd name="T25" fmla="*/ 25 h 40"/>
                  <a:gd name="T26" fmla="*/ 26 w 26"/>
                  <a:gd name="T27" fmla="*/ 17 h 40"/>
                  <a:gd name="T28" fmla="*/ 22 w 26"/>
                  <a:gd name="T29" fmla="*/ 16 h 40"/>
                  <a:gd name="T30" fmla="*/ 25 w 26"/>
                  <a:gd name="T31" fmla="*/ 16 h 40"/>
                  <a:gd name="T32" fmla="*/ 26 w 26"/>
                  <a:gd name="T33" fmla="*/ 10 h 40"/>
                  <a:gd name="T34" fmla="*/ 23 w 26"/>
                  <a:gd name="T35" fmla="*/ 9 h 40"/>
                  <a:gd name="T36" fmla="*/ 19 w 26"/>
                  <a:gd name="T37" fmla="*/ 14 h 40"/>
                  <a:gd name="T38" fmla="*/ 18 w 26"/>
                  <a:gd name="T39" fmla="*/ 12 h 40"/>
                  <a:gd name="T40" fmla="*/ 22 w 26"/>
                  <a:gd name="T41" fmla="*/ 10 h 40"/>
                  <a:gd name="T42" fmla="*/ 21 w 26"/>
                  <a:gd name="T43" fmla="*/ 10 h 40"/>
                  <a:gd name="T44" fmla="*/ 21 w 26"/>
                  <a:gd name="T45" fmla="*/ 1 h 40"/>
                  <a:gd name="T46" fmla="*/ 12 w 26"/>
                  <a:gd name="T47" fmla="*/ 6 h 40"/>
                  <a:gd name="T48" fmla="*/ 9 w 26"/>
                  <a:gd name="T49" fmla="*/ 14 h 40"/>
                  <a:gd name="T50" fmla="*/ 4 w 26"/>
                  <a:gd name="T51" fmla="*/ 14 h 40"/>
                  <a:gd name="T52" fmla="*/ 0 w 26"/>
                  <a:gd name="T53"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 h="40">
                    <a:moveTo>
                      <a:pt x="0" y="18"/>
                    </a:moveTo>
                    <a:cubicBezTo>
                      <a:pt x="0" y="22"/>
                      <a:pt x="1" y="23"/>
                      <a:pt x="5" y="23"/>
                    </a:cubicBezTo>
                    <a:cubicBezTo>
                      <a:pt x="5" y="23"/>
                      <a:pt x="4" y="27"/>
                      <a:pt x="4" y="29"/>
                    </a:cubicBezTo>
                    <a:cubicBezTo>
                      <a:pt x="4" y="30"/>
                      <a:pt x="7" y="29"/>
                      <a:pt x="8" y="29"/>
                    </a:cubicBezTo>
                    <a:cubicBezTo>
                      <a:pt x="7" y="30"/>
                      <a:pt x="4" y="30"/>
                      <a:pt x="3" y="30"/>
                    </a:cubicBezTo>
                    <a:cubicBezTo>
                      <a:pt x="2" y="31"/>
                      <a:pt x="0" y="32"/>
                      <a:pt x="0" y="32"/>
                    </a:cubicBezTo>
                    <a:cubicBezTo>
                      <a:pt x="0" y="37"/>
                      <a:pt x="0" y="37"/>
                      <a:pt x="0" y="37"/>
                    </a:cubicBezTo>
                    <a:cubicBezTo>
                      <a:pt x="0" y="37"/>
                      <a:pt x="1" y="37"/>
                      <a:pt x="2" y="37"/>
                    </a:cubicBezTo>
                    <a:cubicBezTo>
                      <a:pt x="0" y="40"/>
                      <a:pt x="0" y="40"/>
                      <a:pt x="0" y="40"/>
                    </a:cubicBezTo>
                    <a:cubicBezTo>
                      <a:pt x="5" y="38"/>
                      <a:pt x="7" y="36"/>
                      <a:pt x="13" y="36"/>
                    </a:cubicBezTo>
                    <a:cubicBezTo>
                      <a:pt x="15" y="36"/>
                      <a:pt x="16" y="34"/>
                      <a:pt x="18" y="34"/>
                    </a:cubicBezTo>
                    <a:cubicBezTo>
                      <a:pt x="18" y="33"/>
                      <a:pt x="20" y="32"/>
                      <a:pt x="23" y="32"/>
                    </a:cubicBezTo>
                    <a:cubicBezTo>
                      <a:pt x="23" y="29"/>
                      <a:pt x="26" y="28"/>
                      <a:pt x="26" y="25"/>
                    </a:cubicBezTo>
                    <a:cubicBezTo>
                      <a:pt x="26" y="22"/>
                      <a:pt x="26" y="19"/>
                      <a:pt x="26" y="17"/>
                    </a:cubicBezTo>
                    <a:cubicBezTo>
                      <a:pt x="25" y="17"/>
                      <a:pt x="23" y="17"/>
                      <a:pt x="22" y="16"/>
                    </a:cubicBezTo>
                    <a:cubicBezTo>
                      <a:pt x="23" y="16"/>
                      <a:pt x="24" y="16"/>
                      <a:pt x="25" y="16"/>
                    </a:cubicBezTo>
                    <a:cubicBezTo>
                      <a:pt x="25" y="14"/>
                      <a:pt x="26" y="12"/>
                      <a:pt x="26" y="10"/>
                    </a:cubicBezTo>
                    <a:cubicBezTo>
                      <a:pt x="25" y="11"/>
                      <a:pt x="25" y="10"/>
                      <a:pt x="23" y="9"/>
                    </a:cubicBezTo>
                    <a:cubicBezTo>
                      <a:pt x="22" y="10"/>
                      <a:pt x="20" y="13"/>
                      <a:pt x="19" y="14"/>
                    </a:cubicBezTo>
                    <a:cubicBezTo>
                      <a:pt x="18" y="13"/>
                      <a:pt x="18" y="13"/>
                      <a:pt x="18" y="12"/>
                    </a:cubicBezTo>
                    <a:cubicBezTo>
                      <a:pt x="20" y="12"/>
                      <a:pt x="21" y="11"/>
                      <a:pt x="22" y="10"/>
                    </a:cubicBezTo>
                    <a:cubicBezTo>
                      <a:pt x="21" y="10"/>
                      <a:pt x="21" y="10"/>
                      <a:pt x="21" y="10"/>
                    </a:cubicBezTo>
                    <a:cubicBezTo>
                      <a:pt x="25" y="8"/>
                      <a:pt x="22" y="5"/>
                      <a:pt x="21" y="1"/>
                    </a:cubicBezTo>
                    <a:cubicBezTo>
                      <a:pt x="14" y="0"/>
                      <a:pt x="16" y="6"/>
                      <a:pt x="12" y="6"/>
                    </a:cubicBezTo>
                    <a:cubicBezTo>
                      <a:pt x="12" y="10"/>
                      <a:pt x="12" y="14"/>
                      <a:pt x="9" y="14"/>
                    </a:cubicBezTo>
                    <a:cubicBezTo>
                      <a:pt x="8" y="14"/>
                      <a:pt x="7" y="14"/>
                      <a:pt x="4" y="14"/>
                    </a:cubicBezTo>
                    <a:cubicBezTo>
                      <a:pt x="4" y="17"/>
                      <a:pt x="3" y="17"/>
                      <a:pt x="0"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29" name="Freeform 375"/>
              <p:cNvSpPr>
                <a:spLocks/>
              </p:cNvSpPr>
              <p:nvPr/>
            </p:nvSpPr>
            <p:spPr bwMode="auto">
              <a:xfrm>
                <a:off x="2290" y="835"/>
                <a:ext cx="128" cy="59"/>
              </a:xfrm>
              <a:custGeom>
                <a:avLst/>
                <a:gdLst>
                  <a:gd name="T0" fmla="*/ 17 w 54"/>
                  <a:gd name="T1" fmla="*/ 22 h 25"/>
                  <a:gd name="T2" fmla="*/ 22 w 54"/>
                  <a:gd name="T3" fmla="*/ 25 h 25"/>
                  <a:gd name="T4" fmla="*/ 44 w 54"/>
                  <a:gd name="T5" fmla="*/ 17 h 25"/>
                  <a:gd name="T6" fmla="*/ 51 w 54"/>
                  <a:gd name="T7" fmla="*/ 14 h 25"/>
                  <a:gd name="T8" fmla="*/ 54 w 54"/>
                  <a:gd name="T9" fmla="*/ 10 h 25"/>
                  <a:gd name="T10" fmla="*/ 50 w 54"/>
                  <a:gd name="T11" fmla="*/ 5 h 25"/>
                  <a:gd name="T12" fmla="*/ 50 w 54"/>
                  <a:gd name="T13" fmla="*/ 2 h 25"/>
                  <a:gd name="T14" fmla="*/ 42 w 54"/>
                  <a:gd name="T15" fmla="*/ 0 h 25"/>
                  <a:gd name="T16" fmla="*/ 36 w 54"/>
                  <a:gd name="T17" fmla="*/ 4 h 25"/>
                  <a:gd name="T18" fmla="*/ 26 w 54"/>
                  <a:gd name="T19" fmla="*/ 4 h 25"/>
                  <a:gd name="T20" fmla="*/ 26 w 54"/>
                  <a:gd name="T21" fmla="*/ 2 h 25"/>
                  <a:gd name="T22" fmla="*/ 17 w 54"/>
                  <a:gd name="T23" fmla="*/ 9 h 25"/>
                  <a:gd name="T24" fmla="*/ 10 w 54"/>
                  <a:gd name="T25" fmla="*/ 5 h 25"/>
                  <a:gd name="T26" fmla="*/ 5 w 54"/>
                  <a:gd name="T27" fmla="*/ 5 h 25"/>
                  <a:gd name="T28" fmla="*/ 4 w 54"/>
                  <a:gd name="T29" fmla="*/ 6 h 25"/>
                  <a:gd name="T30" fmla="*/ 0 w 54"/>
                  <a:gd name="T31" fmla="*/ 8 h 25"/>
                  <a:gd name="T32" fmla="*/ 0 w 54"/>
                  <a:gd name="T33" fmla="*/ 11 h 25"/>
                  <a:gd name="T34" fmla="*/ 0 w 54"/>
                  <a:gd name="T35" fmla="*/ 14 h 25"/>
                  <a:gd name="T36" fmla="*/ 10 w 54"/>
                  <a:gd name="T37" fmla="*/ 14 h 25"/>
                  <a:gd name="T38" fmla="*/ 17 w 54"/>
                  <a:gd name="T39"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 h="25">
                    <a:moveTo>
                      <a:pt x="17" y="22"/>
                    </a:moveTo>
                    <a:cubicBezTo>
                      <a:pt x="18" y="22"/>
                      <a:pt x="22" y="25"/>
                      <a:pt x="22" y="25"/>
                    </a:cubicBezTo>
                    <a:cubicBezTo>
                      <a:pt x="30" y="25"/>
                      <a:pt x="37" y="19"/>
                      <a:pt x="44" y="17"/>
                    </a:cubicBezTo>
                    <a:cubicBezTo>
                      <a:pt x="47" y="16"/>
                      <a:pt x="49" y="17"/>
                      <a:pt x="51" y="14"/>
                    </a:cubicBezTo>
                    <a:cubicBezTo>
                      <a:pt x="51" y="14"/>
                      <a:pt x="54" y="13"/>
                      <a:pt x="54" y="10"/>
                    </a:cubicBezTo>
                    <a:cubicBezTo>
                      <a:pt x="54" y="8"/>
                      <a:pt x="50" y="7"/>
                      <a:pt x="50" y="5"/>
                    </a:cubicBezTo>
                    <a:cubicBezTo>
                      <a:pt x="50" y="3"/>
                      <a:pt x="50" y="2"/>
                      <a:pt x="50" y="2"/>
                    </a:cubicBezTo>
                    <a:cubicBezTo>
                      <a:pt x="49" y="2"/>
                      <a:pt x="43" y="2"/>
                      <a:pt x="42" y="0"/>
                    </a:cubicBezTo>
                    <a:cubicBezTo>
                      <a:pt x="36" y="4"/>
                      <a:pt x="36" y="4"/>
                      <a:pt x="36" y="4"/>
                    </a:cubicBezTo>
                    <a:cubicBezTo>
                      <a:pt x="26" y="4"/>
                      <a:pt x="26" y="4"/>
                      <a:pt x="26" y="4"/>
                    </a:cubicBezTo>
                    <a:cubicBezTo>
                      <a:pt x="26" y="3"/>
                      <a:pt x="26" y="2"/>
                      <a:pt x="26" y="2"/>
                    </a:cubicBezTo>
                    <a:cubicBezTo>
                      <a:pt x="23" y="3"/>
                      <a:pt x="21" y="9"/>
                      <a:pt x="17" y="9"/>
                    </a:cubicBezTo>
                    <a:cubicBezTo>
                      <a:pt x="13" y="9"/>
                      <a:pt x="10" y="5"/>
                      <a:pt x="10" y="5"/>
                    </a:cubicBezTo>
                    <a:cubicBezTo>
                      <a:pt x="10" y="5"/>
                      <a:pt x="7" y="5"/>
                      <a:pt x="5" y="5"/>
                    </a:cubicBezTo>
                    <a:cubicBezTo>
                      <a:pt x="5" y="6"/>
                      <a:pt x="4" y="6"/>
                      <a:pt x="4" y="6"/>
                    </a:cubicBezTo>
                    <a:cubicBezTo>
                      <a:pt x="3" y="7"/>
                      <a:pt x="2" y="8"/>
                      <a:pt x="0" y="8"/>
                    </a:cubicBezTo>
                    <a:cubicBezTo>
                      <a:pt x="4" y="8"/>
                      <a:pt x="6" y="11"/>
                      <a:pt x="0" y="11"/>
                    </a:cubicBezTo>
                    <a:cubicBezTo>
                      <a:pt x="0" y="14"/>
                      <a:pt x="0" y="14"/>
                      <a:pt x="0" y="14"/>
                    </a:cubicBezTo>
                    <a:cubicBezTo>
                      <a:pt x="2" y="12"/>
                      <a:pt x="6" y="14"/>
                      <a:pt x="10" y="14"/>
                    </a:cubicBezTo>
                    <a:cubicBezTo>
                      <a:pt x="8" y="20"/>
                      <a:pt x="12" y="20"/>
                      <a:pt x="17"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0" name="Freeform 376"/>
              <p:cNvSpPr>
                <a:spLocks/>
              </p:cNvSpPr>
              <p:nvPr/>
            </p:nvSpPr>
            <p:spPr bwMode="auto">
              <a:xfrm>
                <a:off x="2954" y="1418"/>
                <a:ext cx="42" cy="17"/>
              </a:xfrm>
              <a:custGeom>
                <a:avLst/>
                <a:gdLst>
                  <a:gd name="T0" fmla="*/ 18 w 18"/>
                  <a:gd name="T1" fmla="*/ 0 h 7"/>
                  <a:gd name="T2" fmla="*/ 0 w 18"/>
                  <a:gd name="T3" fmla="*/ 0 h 7"/>
                  <a:gd name="T4" fmla="*/ 0 w 18"/>
                  <a:gd name="T5" fmla="*/ 3 h 7"/>
                  <a:gd name="T6" fmla="*/ 11 w 18"/>
                  <a:gd name="T7" fmla="*/ 7 h 7"/>
                  <a:gd name="T8" fmla="*/ 18 w 18"/>
                  <a:gd name="T9" fmla="*/ 4 h 7"/>
                  <a:gd name="T10" fmla="*/ 18 w 18"/>
                  <a:gd name="T11" fmla="*/ 0 h 7"/>
                </a:gdLst>
                <a:ahLst/>
                <a:cxnLst>
                  <a:cxn ang="0">
                    <a:pos x="T0" y="T1"/>
                  </a:cxn>
                  <a:cxn ang="0">
                    <a:pos x="T2" y="T3"/>
                  </a:cxn>
                  <a:cxn ang="0">
                    <a:pos x="T4" y="T5"/>
                  </a:cxn>
                  <a:cxn ang="0">
                    <a:pos x="T6" y="T7"/>
                  </a:cxn>
                  <a:cxn ang="0">
                    <a:pos x="T8" y="T9"/>
                  </a:cxn>
                  <a:cxn ang="0">
                    <a:pos x="T10" y="T11"/>
                  </a:cxn>
                </a:cxnLst>
                <a:rect l="0" t="0" r="r" b="b"/>
                <a:pathLst>
                  <a:path w="18" h="7">
                    <a:moveTo>
                      <a:pt x="18" y="0"/>
                    </a:moveTo>
                    <a:cubicBezTo>
                      <a:pt x="14" y="3"/>
                      <a:pt x="7" y="0"/>
                      <a:pt x="0" y="0"/>
                    </a:cubicBezTo>
                    <a:cubicBezTo>
                      <a:pt x="0" y="3"/>
                      <a:pt x="0" y="3"/>
                      <a:pt x="0" y="3"/>
                    </a:cubicBezTo>
                    <a:cubicBezTo>
                      <a:pt x="4" y="4"/>
                      <a:pt x="6" y="7"/>
                      <a:pt x="11" y="7"/>
                    </a:cubicBezTo>
                    <a:cubicBezTo>
                      <a:pt x="12" y="7"/>
                      <a:pt x="15" y="6"/>
                      <a:pt x="18" y="4"/>
                    </a:cubicBezTo>
                    <a:cubicBezTo>
                      <a:pt x="18" y="2"/>
                      <a:pt x="18" y="1"/>
                      <a:pt x="18"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1" name="Freeform 377"/>
              <p:cNvSpPr>
                <a:spLocks/>
              </p:cNvSpPr>
              <p:nvPr/>
            </p:nvSpPr>
            <p:spPr bwMode="auto">
              <a:xfrm>
                <a:off x="2715" y="1305"/>
                <a:ext cx="24" cy="49"/>
              </a:xfrm>
              <a:custGeom>
                <a:avLst/>
                <a:gdLst>
                  <a:gd name="T0" fmla="*/ 6 w 10"/>
                  <a:gd name="T1" fmla="*/ 21 h 21"/>
                  <a:gd name="T2" fmla="*/ 10 w 10"/>
                  <a:gd name="T3" fmla="*/ 13 h 21"/>
                  <a:gd name="T4" fmla="*/ 10 w 10"/>
                  <a:gd name="T5" fmla="*/ 9 h 21"/>
                  <a:gd name="T6" fmla="*/ 6 w 10"/>
                  <a:gd name="T7" fmla="*/ 0 h 21"/>
                  <a:gd name="T8" fmla="*/ 0 w 10"/>
                  <a:gd name="T9" fmla="*/ 5 h 21"/>
                  <a:gd name="T10" fmla="*/ 6 w 10"/>
                  <a:gd name="T11" fmla="*/ 21 h 21"/>
                </a:gdLst>
                <a:ahLst/>
                <a:cxnLst>
                  <a:cxn ang="0">
                    <a:pos x="T0" y="T1"/>
                  </a:cxn>
                  <a:cxn ang="0">
                    <a:pos x="T2" y="T3"/>
                  </a:cxn>
                  <a:cxn ang="0">
                    <a:pos x="T4" y="T5"/>
                  </a:cxn>
                  <a:cxn ang="0">
                    <a:pos x="T6" y="T7"/>
                  </a:cxn>
                  <a:cxn ang="0">
                    <a:pos x="T8" y="T9"/>
                  </a:cxn>
                  <a:cxn ang="0">
                    <a:pos x="T10" y="T11"/>
                  </a:cxn>
                </a:cxnLst>
                <a:rect l="0" t="0" r="r" b="b"/>
                <a:pathLst>
                  <a:path w="10" h="21">
                    <a:moveTo>
                      <a:pt x="6" y="21"/>
                    </a:moveTo>
                    <a:cubicBezTo>
                      <a:pt x="6" y="18"/>
                      <a:pt x="8" y="17"/>
                      <a:pt x="10" y="13"/>
                    </a:cubicBezTo>
                    <a:cubicBezTo>
                      <a:pt x="10" y="9"/>
                      <a:pt x="10" y="9"/>
                      <a:pt x="10" y="9"/>
                    </a:cubicBezTo>
                    <a:cubicBezTo>
                      <a:pt x="8" y="6"/>
                      <a:pt x="10" y="2"/>
                      <a:pt x="6" y="0"/>
                    </a:cubicBezTo>
                    <a:cubicBezTo>
                      <a:pt x="4" y="1"/>
                      <a:pt x="4" y="5"/>
                      <a:pt x="0" y="5"/>
                    </a:cubicBezTo>
                    <a:cubicBezTo>
                      <a:pt x="0" y="11"/>
                      <a:pt x="1" y="18"/>
                      <a:pt x="6" y="2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2" name="Freeform 378"/>
              <p:cNvSpPr>
                <a:spLocks/>
              </p:cNvSpPr>
              <p:nvPr/>
            </p:nvSpPr>
            <p:spPr bwMode="auto">
              <a:xfrm>
                <a:off x="2718" y="1267"/>
                <a:ext cx="14" cy="33"/>
              </a:xfrm>
              <a:custGeom>
                <a:avLst/>
                <a:gdLst>
                  <a:gd name="T0" fmla="*/ 2 w 6"/>
                  <a:gd name="T1" fmla="*/ 5 h 14"/>
                  <a:gd name="T2" fmla="*/ 0 w 6"/>
                  <a:gd name="T3" fmla="*/ 10 h 14"/>
                  <a:gd name="T4" fmla="*/ 3 w 6"/>
                  <a:gd name="T5" fmla="*/ 14 h 14"/>
                  <a:gd name="T6" fmla="*/ 6 w 6"/>
                  <a:gd name="T7" fmla="*/ 14 h 14"/>
                  <a:gd name="T8" fmla="*/ 6 w 6"/>
                  <a:gd name="T9" fmla="*/ 0 h 14"/>
                  <a:gd name="T10" fmla="*/ 2 w 6"/>
                  <a:gd name="T11" fmla="*/ 5 h 14"/>
                </a:gdLst>
                <a:ahLst/>
                <a:cxnLst>
                  <a:cxn ang="0">
                    <a:pos x="T0" y="T1"/>
                  </a:cxn>
                  <a:cxn ang="0">
                    <a:pos x="T2" y="T3"/>
                  </a:cxn>
                  <a:cxn ang="0">
                    <a:pos x="T4" y="T5"/>
                  </a:cxn>
                  <a:cxn ang="0">
                    <a:pos x="T6" y="T7"/>
                  </a:cxn>
                  <a:cxn ang="0">
                    <a:pos x="T8" y="T9"/>
                  </a:cxn>
                  <a:cxn ang="0">
                    <a:pos x="T10" y="T11"/>
                  </a:cxn>
                </a:cxnLst>
                <a:rect l="0" t="0" r="r" b="b"/>
                <a:pathLst>
                  <a:path w="6" h="14">
                    <a:moveTo>
                      <a:pt x="2" y="5"/>
                    </a:moveTo>
                    <a:cubicBezTo>
                      <a:pt x="0" y="10"/>
                      <a:pt x="0" y="10"/>
                      <a:pt x="0" y="10"/>
                    </a:cubicBezTo>
                    <a:cubicBezTo>
                      <a:pt x="0" y="12"/>
                      <a:pt x="2" y="14"/>
                      <a:pt x="3" y="14"/>
                    </a:cubicBezTo>
                    <a:cubicBezTo>
                      <a:pt x="4" y="14"/>
                      <a:pt x="5" y="14"/>
                      <a:pt x="6" y="14"/>
                    </a:cubicBezTo>
                    <a:cubicBezTo>
                      <a:pt x="5" y="12"/>
                      <a:pt x="6" y="5"/>
                      <a:pt x="6" y="0"/>
                    </a:cubicBezTo>
                    <a:cubicBezTo>
                      <a:pt x="6" y="0"/>
                      <a:pt x="3" y="5"/>
                      <a:pt x="2" y="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3" name="Freeform 379"/>
              <p:cNvSpPr>
                <a:spLocks/>
              </p:cNvSpPr>
              <p:nvPr/>
            </p:nvSpPr>
            <p:spPr bwMode="auto">
              <a:xfrm>
                <a:off x="2831" y="986"/>
                <a:ext cx="16" cy="24"/>
              </a:xfrm>
              <a:custGeom>
                <a:avLst/>
                <a:gdLst>
                  <a:gd name="T0" fmla="*/ 7 w 7"/>
                  <a:gd name="T1" fmla="*/ 2 h 10"/>
                  <a:gd name="T2" fmla="*/ 4 w 7"/>
                  <a:gd name="T3" fmla="*/ 0 h 10"/>
                  <a:gd name="T4" fmla="*/ 0 w 7"/>
                  <a:gd name="T5" fmla="*/ 5 h 10"/>
                  <a:gd name="T6" fmla="*/ 7 w 7"/>
                  <a:gd name="T7" fmla="*/ 2 h 10"/>
                </a:gdLst>
                <a:ahLst/>
                <a:cxnLst>
                  <a:cxn ang="0">
                    <a:pos x="T0" y="T1"/>
                  </a:cxn>
                  <a:cxn ang="0">
                    <a:pos x="T2" y="T3"/>
                  </a:cxn>
                  <a:cxn ang="0">
                    <a:pos x="T4" y="T5"/>
                  </a:cxn>
                  <a:cxn ang="0">
                    <a:pos x="T6" y="T7"/>
                  </a:cxn>
                </a:cxnLst>
                <a:rect l="0" t="0" r="r" b="b"/>
                <a:pathLst>
                  <a:path w="7" h="10">
                    <a:moveTo>
                      <a:pt x="7" y="2"/>
                    </a:moveTo>
                    <a:cubicBezTo>
                      <a:pt x="7" y="1"/>
                      <a:pt x="5" y="1"/>
                      <a:pt x="4" y="0"/>
                    </a:cubicBezTo>
                    <a:cubicBezTo>
                      <a:pt x="2" y="1"/>
                      <a:pt x="1" y="3"/>
                      <a:pt x="0" y="5"/>
                    </a:cubicBezTo>
                    <a:cubicBezTo>
                      <a:pt x="4" y="10"/>
                      <a:pt x="7" y="4"/>
                      <a:pt x="7"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4" name="Freeform 380"/>
              <p:cNvSpPr>
                <a:spLocks/>
              </p:cNvSpPr>
              <p:nvPr/>
            </p:nvSpPr>
            <p:spPr bwMode="auto">
              <a:xfrm>
                <a:off x="3185" y="662"/>
                <a:ext cx="147" cy="104"/>
              </a:xfrm>
              <a:custGeom>
                <a:avLst/>
                <a:gdLst>
                  <a:gd name="T0" fmla="*/ 20 w 62"/>
                  <a:gd name="T1" fmla="*/ 43 h 44"/>
                  <a:gd name="T2" fmla="*/ 33 w 62"/>
                  <a:gd name="T3" fmla="*/ 42 h 44"/>
                  <a:gd name="T4" fmla="*/ 17 w 62"/>
                  <a:gd name="T5" fmla="*/ 29 h 44"/>
                  <a:gd name="T6" fmla="*/ 23 w 62"/>
                  <a:gd name="T7" fmla="*/ 21 h 44"/>
                  <a:gd name="T8" fmla="*/ 42 w 62"/>
                  <a:gd name="T9" fmla="*/ 12 h 44"/>
                  <a:gd name="T10" fmla="*/ 62 w 62"/>
                  <a:gd name="T11" fmla="*/ 0 h 44"/>
                  <a:gd name="T12" fmla="*/ 52 w 62"/>
                  <a:gd name="T13" fmla="*/ 0 h 44"/>
                  <a:gd name="T14" fmla="*/ 37 w 62"/>
                  <a:gd name="T15" fmla="*/ 4 h 44"/>
                  <a:gd name="T16" fmla="*/ 33 w 62"/>
                  <a:gd name="T17" fmla="*/ 4 h 44"/>
                  <a:gd name="T18" fmla="*/ 12 w 62"/>
                  <a:gd name="T19" fmla="*/ 12 h 44"/>
                  <a:gd name="T20" fmla="*/ 15 w 62"/>
                  <a:gd name="T21" fmla="*/ 16 h 44"/>
                  <a:gd name="T22" fmla="*/ 7 w 62"/>
                  <a:gd name="T23" fmla="*/ 20 h 44"/>
                  <a:gd name="T24" fmla="*/ 4 w 62"/>
                  <a:gd name="T25" fmla="*/ 24 h 44"/>
                  <a:gd name="T26" fmla="*/ 0 w 62"/>
                  <a:gd name="T27" fmla="*/ 35 h 44"/>
                  <a:gd name="T28" fmla="*/ 10 w 62"/>
                  <a:gd name="T29" fmla="*/ 41 h 44"/>
                  <a:gd name="T30" fmla="*/ 20 w 62"/>
                  <a:gd name="T31"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44">
                    <a:moveTo>
                      <a:pt x="20" y="43"/>
                    </a:moveTo>
                    <a:cubicBezTo>
                      <a:pt x="23" y="43"/>
                      <a:pt x="28" y="44"/>
                      <a:pt x="33" y="42"/>
                    </a:cubicBezTo>
                    <a:cubicBezTo>
                      <a:pt x="28" y="41"/>
                      <a:pt x="17" y="34"/>
                      <a:pt x="17" y="29"/>
                    </a:cubicBezTo>
                    <a:cubicBezTo>
                      <a:pt x="17" y="27"/>
                      <a:pt x="23" y="23"/>
                      <a:pt x="23" y="21"/>
                    </a:cubicBezTo>
                    <a:cubicBezTo>
                      <a:pt x="23" y="21"/>
                      <a:pt x="33" y="12"/>
                      <a:pt x="42" y="12"/>
                    </a:cubicBezTo>
                    <a:cubicBezTo>
                      <a:pt x="48" y="12"/>
                      <a:pt x="62" y="1"/>
                      <a:pt x="62" y="0"/>
                    </a:cubicBezTo>
                    <a:cubicBezTo>
                      <a:pt x="52" y="0"/>
                      <a:pt x="52" y="0"/>
                      <a:pt x="52" y="0"/>
                    </a:cubicBezTo>
                    <a:cubicBezTo>
                      <a:pt x="49" y="5"/>
                      <a:pt x="43" y="1"/>
                      <a:pt x="37" y="4"/>
                    </a:cubicBezTo>
                    <a:cubicBezTo>
                      <a:pt x="33" y="4"/>
                      <a:pt x="33" y="4"/>
                      <a:pt x="33" y="4"/>
                    </a:cubicBezTo>
                    <a:cubicBezTo>
                      <a:pt x="27" y="6"/>
                      <a:pt x="17" y="12"/>
                      <a:pt x="12" y="12"/>
                    </a:cubicBezTo>
                    <a:cubicBezTo>
                      <a:pt x="12" y="12"/>
                      <a:pt x="14" y="15"/>
                      <a:pt x="15" y="16"/>
                    </a:cubicBezTo>
                    <a:cubicBezTo>
                      <a:pt x="12" y="18"/>
                      <a:pt x="11" y="18"/>
                      <a:pt x="7" y="20"/>
                    </a:cubicBezTo>
                    <a:cubicBezTo>
                      <a:pt x="11" y="23"/>
                      <a:pt x="11" y="24"/>
                      <a:pt x="4" y="24"/>
                    </a:cubicBezTo>
                    <a:cubicBezTo>
                      <a:pt x="7" y="28"/>
                      <a:pt x="3" y="33"/>
                      <a:pt x="0" y="35"/>
                    </a:cubicBezTo>
                    <a:cubicBezTo>
                      <a:pt x="3" y="37"/>
                      <a:pt x="5" y="40"/>
                      <a:pt x="10" y="41"/>
                    </a:cubicBezTo>
                    <a:cubicBezTo>
                      <a:pt x="10" y="40"/>
                      <a:pt x="16" y="43"/>
                      <a:pt x="20" y="4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5" name="Freeform 381"/>
              <p:cNvSpPr>
                <a:spLocks/>
              </p:cNvSpPr>
              <p:nvPr/>
            </p:nvSpPr>
            <p:spPr bwMode="auto">
              <a:xfrm>
                <a:off x="2484" y="967"/>
                <a:ext cx="132" cy="173"/>
              </a:xfrm>
              <a:custGeom>
                <a:avLst/>
                <a:gdLst>
                  <a:gd name="T0" fmla="*/ 10 w 56"/>
                  <a:gd name="T1" fmla="*/ 10 h 73"/>
                  <a:gd name="T2" fmla="*/ 10 w 56"/>
                  <a:gd name="T3" fmla="*/ 20 h 73"/>
                  <a:gd name="T4" fmla="*/ 14 w 56"/>
                  <a:gd name="T5" fmla="*/ 30 h 73"/>
                  <a:gd name="T6" fmla="*/ 20 w 56"/>
                  <a:gd name="T7" fmla="*/ 23 h 73"/>
                  <a:gd name="T8" fmla="*/ 17 w 56"/>
                  <a:gd name="T9" fmla="*/ 31 h 73"/>
                  <a:gd name="T10" fmla="*/ 24 w 56"/>
                  <a:gd name="T11" fmla="*/ 34 h 73"/>
                  <a:gd name="T12" fmla="*/ 29 w 56"/>
                  <a:gd name="T13" fmla="*/ 41 h 73"/>
                  <a:gd name="T14" fmla="*/ 18 w 56"/>
                  <a:gd name="T15" fmla="*/ 50 h 73"/>
                  <a:gd name="T16" fmla="*/ 16 w 56"/>
                  <a:gd name="T17" fmla="*/ 58 h 73"/>
                  <a:gd name="T18" fmla="*/ 26 w 56"/>
                  <a:gd name="T19" fmla="*/ 62 h 73"/>
                  <a:gd name="T20" fmla="*/ 30 w 56"/>
                  <a:gd name="T21" fmla="*/ 59 h 73"/>
                  <a:gd name="T22" fmla="*/ 14 w 56"/>
                  <a:gd name="T23" fmla="*/ 73 h 73"/>
                  <a:gd name="T24" fmla="*/ 25 w 56"/>
                  <a:gd name="T25" fmla="*/ 69 h 73"/>
                  <a:gd name="T26" fmla="*/ 25 w 56"/>
                  <a:gd name="T27" fmla="*/ 67 h 73"/>
                  <a:gd name="T28" fmla="*/ 50 w 56"/>
                  <a:gd name="T29" fmla="*/ 67 h 73"/>
                  <a:gd name="T30" fmla="*/ 54 w 56"/>
                  <a:gd name="T31" fmla="*/ 61 h 73"/>
                  <a:gd name="T32" fmla="*/ 51 w 56"/>
                  <a:gd name="T33" fmla="*/ 58 h 73"/>
                  <a:gd name="T34" fmla="*/ 55 w 56"/>
                  <a:gd name="T35" fmla="*/ 56 h 73"/>
                  <a:gd name="T36" fmla="*/ 56 w 56"/>
                  <a:gd name="T37" fmla="*/ 49 h 73"/>
                  <a:gd name="T38" fmla="*/ 49 w 56"/>
                  <a:gd name="T39" fmla="*/ 48 h 73"/>
                  <a:gd name="T40" fmla="*/ 49 w 56"/>
                  <a:gd name="T41" fmla="*/ 45 h 73"/>
                  <a:gd name="T42" fmla="*/ 45 w 56"/>
                  <a:gd name="T43" fmla="*/ 41 h 73"/>
                  <a:gd name="T44" fmla="*/ 40 w 56"/>
                  <a:gd name="T45" fmla="*/ 34 h 73"/>
                  <a:gd name="T46" fmla="*/ 39 w 56"/>
                  <a:gd name="T47" fmla="*/ 31 h 73"/>
                  <a:gd name="T48" fmla="*/ 32 w 56"/>
                  <a:gd name="T49" fmla="*/ 21 h 73"/>
                  <a:gd name="T50" fmla="*/ 24 w 56"/>
                  <a:gd name="T51" fmla="*/ 19 h 73"/>
                  <a:gd name="T52" fmla="*/ 34 w 56"/>
                  <a:gd name="T53" fmla="*/ 15 h 73"/>
                  <a:gd name="T54" fmla="*/ 34 w 56"/>
                  <a:gd name="T55" fmla="*/ 11 h 73"/>
                  <a:gd name="T56" fmla="*/ 22 w 56"/>
                  <a:gd name="T57" fmla="*/ 3 h 73"/>
                  <a:gd name="T58" fmla="*/ 8 w 56"/>
                  <a:gd name="T59" fmla="*/ 1 h 73"/>
                  <a:gd name="T60" fmla="*/ 10 w 56"/>
                  <a:gd name="T61" fmla="*/ 3 h 73"/>
                  <a:gd name="T62" fmla="*/ 10 w 56"/>
                  <a:gd name="T63" fmla="*/ 4 h 73"/>
                  <a:gd name="T64" fmla="*/ 8 w 56"/>
                  <a:gd name="T65" fmla="*/ 5 h 73"/>
                  <a:gd name="T66" fmla="*/ 10 w 56"/>
                  <a:gd name="T67"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 h="73">
                    <a:moveTo>
                      <a:pt x="10" y="10"/>
                    </a:moveTo>
                    <a:cubicBezTo>
                      <a:pt x="10" y="12"/>
                      <a:pt x="8" y="20"/>
                      <a:pt x="10" y="20"/>
                    </a:cubicBezTo>
                    <a:cubicBezTo>
                      <a:pt x="10" y="23"/>
                      <a:pt x="9" y="22"/>
                      <a:pt x="14" y="30"/>
                    </a:cubicBezTo>
                    <a:cubicBezTo>
                      <a:pt x="15" y="28"/>
                      <a:pt x="17" y="25"/>
                      <a:pt x="20" y="23"/>
                    </a:cubicBezTo>
                    <a:cubicBezTo>
                      <a:pt x="20" y="26"/>
                      <a:pt x="17" y="27"/>
                      <a:pt x="17" y="31"/>
                    </a:cubicBezTo>
                    <a:cubicBezTo>
                      <a:pt x="17" y="33"/>
                      <a:pt x="20" y="34"/>
                      <a:pt x="24" y="34"/>
                    </a:cubicBezTo>
                    <a:cubicBezTo>
                      <a:pt x="24" y="38"/>
                      <a:pt x="26" y="39"/>
                      <a:pt x="29" y="41"/>
                    </a:cubicBezTo>
                    <a:cubicBezTo>
                      <a:pt x="26" y="46"/>
                      <a:pt x="21" y="43"/>
                      <a:pt x="18" y="50"/>
                    </a:cubicBezTo>
                    <a:cubicBezTo>
                      <a:pt x="18" y="50"/>
                      <a:pt x="16" y="55"/>
                      <a:pt x="16" y="58"/>
                    </a:cubicBezTo>
                    <a:cubicBezTo>
                      <a:pt x="16" y="60"/>
                      <a:pt x="25" y="62"/>
                      <a:pt x="26" y="62"/>
                    </a:cubicBezTo>
                    <a:cubicBezTo>
                      <a:pt x="27" y="62"/>
                      <a:pt x="29" y="61"/>
                      <a:pt x="30" y="59"/>
                    </a:cubicBezTo>
                    <a:cubicBezTo>
                      <a:pt x="28" y="66"/>
                      <a:pt x="14" y="62"/>
                      <a:pt x="14" y="73"/>
                    </a:cubicBezTo>
                    <a:cubicBezTo>
                      <a:pt x="15" y="70"/>
                      <a:pt x="21" y="69"/>
                      <a:pt x="25" y="69"/>
                    </a:cubicBezTo>
                    <a:cubicBezTo>
                      <a:pt x="25" y="68"/>
                      <a:pt x="25" y="68"/>
                      <a:pt x="25" y="67"/>
                    </a:cubicBezTo>
                    <a:cubicBezTo>
                      <a:pt x="50" y="67"/>
                      <a:pt x="50" y="67"/>
                      <a:pt x="50" y="67"/>
                    </a:cubicBezTo>
                    <a:cubicBezTo>
                      <a:pt x="52" y="64"/>
                      <a:pt x="51" y="62"/>
                      <a:pt x="54" y="61"/>
                    </a:cubicBezTo>
                    <a:cubicBezTo>
                      <a:pt x="53" y="60"/>
                      <a:pt x="51" y="60"/>
                      <a:pt x="51" y="58"/>
                    </a:cubicBezTo>
                    <a:cubicBezTo>
                      <a:pt x="51" y="57"/>
                      <a:pt x="54" y="56"/>
                      <a:pt x="55" y="56"/>
                    </a:cubicBezTo>
                    <a:cubicBezTo>
                      <a:pt x="54" y="53"/>
                      <a:pt x="55" y="52"/>
                      <a:pt x="56" y="49"/>
                    </a:cubicBezTo>
                    <a:cubicBezTo>
                      <a:pt x="54" y="48"/>
                      <a:pt x="53" y="47"/>
                      <a:pt x="49" y="48"/>
                    </a:cubicBezTo>
                    <a:cubicBezTo>
                      <a:pt x="49" y="47"/>
                      <a:pt x="49" y="46"/>
                      <a:pt x="49" y="45"/>
                    </a:cubicBezTo>
                    <a:cubicBezTo>
                      <a:pt x="47" y="45"/>
                      <a:pt x="45" y="44"/>
                      <a:pt x="45" y="41"/>
                    </a:cubicBezTo>
                    <a:cubicBezTo>
                      <a:pt x="42" y="40"/>
                      <a:pt x="42" y="38"/>
                      <a:pt x="40" y="34"/>
                    </a:cubicBezTo>
                    <a:cubicBezTo>
                      <a:pt x="38" y="34"/>
                      <a:pt x="39" y="32"/>
                      <a:pt x="39" y="31"/>
                    </a:cubicBezTo>
                    <a:cubicBezTo>
                      <a:pt x="39" y="27"/>
                      <a:pt x="32" y="24"/>
                      <a:pt x="32" y="21"/>
                    </a:cubicBezTo>
                    <a:cubicBezTo>
                      <a:pt x="31" y="21"/>
                      <a:pt x="25" y="21"/>
                      <a:pt x="24" y="19"/>
                    </a:cubicBezTo>
                    <a:cubicBezTo>
                      <a:pt x="26" y="19"/>
                      <a:pt x="34" y="16"/>
                      <a:pt x="34" y="15"/>
                    </a:cubicBezTo>
                    <a:cubicBezTo>
                      <a:pt x="34" y="14"/>
                      <a:pt x="34" y="13"/>
                      <a:pt x="34" y="11"/>
                    </a:cubicBezTo>
                    <a:cubicBezTo>
                      <a:pt x="0" y="10"/>
                      <a:pt x="22" y="8"/>
                      <a:pt x="22" y="3"/>
                    </a:cubicBezTo>
                    <a:cubicBezTo>
                      <a:pt x="14" y="3"/>
                      <a:pt x="9" y="0"/>
                      <a:pt x="8" y="1"/>
                    </a:cubicBezTo>
                    <a:cubicBezTo>
                      <a:pt x="8" y="2"/>
                      <a:pt x="9" y="2"/>
                      <a:pt x="10" y="3"/>
                    </a:cubicBezTo>
                    <a:cubicBezTo>
                      <a:pt x="10" y="4"/>
                      <a:pt x="10" y="4"/>
                      <a:pt x="10" y="4"/>
                    </a:cubicBezTo>
                    <a:cubicBezTo>
                      <a:pt x="10" y="4"/>
                      <a:pt x="9" y="5"/>
                      <a:pt x="8" y="5"/>
                    </a:cubicBezTo>
                    <a:cubicBezTo>
                      <a:pt x="7" y="6"/>
                      <a:pt x="10" y="6"/>
                      <a:pt x="10" y="1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6" name="Freeform 382"/>
              <p:cNvSpPr>
                <a:spLocks/>
              </p:cNvSpPr>
              <p:nvPr/>
            </p:nvSpPr>
            <p:spPr bwMode="auto">
              <a:xfrm>
                <a:off x="3093" y="1414"/>
                <a:ext cx="31" cy="26"/>
              </a:xfrm>
              <a:custGeom>
                <a:avLst/>
                <a:gdLst>
                  <a:gd name="T0" fmla="*/ 11 w 13"/>
                  <a:gd name="T1" fmla="*/ 2 h 11"/>
                  <a:gd name="T2" fmla="*/ 13 w 13"/>
                  <a:gd name="T3" fmla="*/ 0 h 11"/>
                  <a:gd name="T4" fmla="*/ 0 w 13"/>
                  <a:gd name="T5" fmla="*/ 6 h 11"/>
                  <a:gd name="T6" fmla="*/ 2 w 13"/>
                  <a:gd name="T7" fmla="*/ 11 h 11"/>
                  <a:gd name="T8" fmla="*/ 11 w 13"/>
                  <a:gd name="T9" fmla="*/ 2 h 11"/>
                </a:gdLst>
                <a:ahLst/>
                <a:cxnLst>
                  <a:cxn ang="0">
                    <a:pos x="T0" y="T1"/>
                  </a:cxn>
                  <a:cxn ang="0">
                    <a:pos x="T2" y="T3"/>
                  </a:cxn>
                  <a:cxn ang="0">
                    <a:pos x="T4" y="T5"/>
                  </a:cxn>
                  <a:cxn ang="0">
                    <a:pos x="T6" y="T7"/>
                  </a:cxn>
                  <a:cxn ang="0">
                    <a:pos x="T8" y="T9"/>
                  </a:cxn>
                </a:cxnLst>
                <a:rect l="0" t="0" r="r" b="b"/>
                <a:pathLst>
                  <a:path w="13" h="11">
                    <a:moveTo>
                      <a:pt x="11" y="2"/>
                    </a:moveTo>
                    <a:cubicBezTo>
                      <a:pt x="12" y="2"/>
                      <a:pt x="13" y="1"/>
                      <a:pt x="13" y="0"/>
                    </a:cubicBezTo>
                    <a:cubicBezTo>
                      <a:pt x="9" y="1"/>
                      <a:pt x="2" y="5"/>
                      <a:pt x="0" y="6"/>
                    </a:cubicBezTo>
                    <a:cubicBezTo>
                      <a:pt x="2" y="11"/>
                      <a:pt x="2" y="11"/>
                      <a:pt x="2" y="11"/>
                    </a:cubicBezTo>
                    <a:cubicBezTo>
                      <a:pt x="8" y="9"/>
                      <a:pt x="11" y="7"/>
                      <a:pt x="11" y="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7" name="Freeform 383"/>
              <p:cNvSpPr>
                <a:spLocks/>
              </p:cNvSpPr>
              <p:nvPr/>
            </p:nvSpPr>
            <p:spPr bwMode="auto">
              <a:xfrm>
                <a:off x="3292" y="2354"/>
                <a:ext cx="129" cy="271"/>
              </a:xfrm>
              <a:custGeom>
                <a:avLst/>
                <a:gdLst>
                  <a:gd name="T0" fmla="*/ 46 w 55"/>
                  <a:gd name="T1" fmla="*/ 0 h 115"/>
                  <a:gd name="T2" fmla="*/ 31 w 55"/>
                  <a:gd name="T3" fmla="*/ 25 h 115"/>
                  <a:gd name="T4" fmla="*/ 28 w 55"/>
                  <a:gd name="T5" fmla="*/ 25 h 115"/>
                  <a:gd name="T6" fmla="*/ 28 w 55"/>
                  <a:gd name="T7" fmla="*/ 29 h 115"/>
                  <a:gd name="T8" fmla="*/ 20 w 55"/>
                  <a:gd name="T9" fmla="*/ 34 h 115"/>
                  <a:gd name="T10" fmla="*/ 11 w 55"/>
                  <a:gd name="T11" fmla="*/ 36 h 115"/>
                  <a:gd name="T12" fmla="*/ 7 w 55"/>
                  <a:gd name="T13" fmla="*/ 51 h 115"/>
                  <a:gd name="T14" fmla="*/ 11 w 55"/>
                  <a:gd name="T15" fmla="*/ 65 h 115"/>
                  <a:gd name="T16" fmla="*/ 0 w 55"/>
                  <a:gd name="T17" fmla="*/ 82 h 115"/>
                  <a:gd name="T18" fmla="*/ 0 w 55"/>
                  <a:gd name="T19" fmla="*/ 91 h 115"/>
                  <a:gd name="T20" fmla="*/ 3 w 55"/>
                  <a:gd name="T21" fmla="*/ 94 h 115"/>
                  <a:gd name="T22" fmla="*/ 0 w 55"/>
                  <a:gd name="T23" fmla="*/ 98 h 115"/>
                  <a:gd name="T24" fmla="*/ 8 w 55"/>
                  <a:gd name="T25" fmla="*/ 113 h 115"/>
                  <a:gd name="T26" fmla="*/ 11 w 55"/>
                  <a:gd name="T27" fmla="*/ 115 h 115"/>
                  <a:gd name="T28" fmla="*/ 28 w 55"/>
                  <a:gd name="T29" fmla="*/ 91 h 115"/>
                  <a:gd name="T30" fmla="*/ 39 w 55"/>
                  <a:gd name="T31" fmla="*/ 68 h 115"/>
                  <a:gd name="T32" fmla="*/ 46 w 55"/>
                  <a:gd name="T33" fmla="*/ 44 h 115"/>
                  <a:gd name="T34" fmla="*/ 49 w 55"/>
                  <a:gd name="T35" fmla="*/ 39 h 115"/>
                  <a:gd name="T36" fmla="*/ 55 w 55"/>
                  <a:gd name="T37" fmla="*/ 26 h 115"/>
                  <a:gd name="T38" fmla="*/ 55 w 55"/>
                  <a:gd name="T39" fmla="*/ 11 h 115"/>
                  <a:gd name="T40" fmla="*/ 46 w 55"/>
                  <a:gd name="T4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 h="115">
                    <a:moveTo>
                      <a:pt x="46" y="0"/>
                    </a:moveTo>
                    <a:cubicBezTo>
                      <a:pt x="43" y="6"/>
                      <a:pt x="39" y="25"/>
                      <a:pt x="31" y="25"/>
                    </a:cubicBezTo>
                    <a:cubicBezTo>
                      <a:pt x="30" y="25"/>
                      <a:pt x="29" y="25"/>
                      <a:pt x="28" y="25"/>
                    </a:cubicBezTo>
                    <a:cubicBezTo>
                      <a:pt x="28" y="26"/>
                      <a:pt x="28" y="28"/>
                      <a:pt x="28" y="29"/>
                    </a:cubicBezTo>
                    <a:cubicBezTo>
                      <a:pt x="25" y="30"/>
                      <a:pt x="23" y="34"/>
                      <a:pt x="20" y="34"/>
                    </a:cubicBezTo>
                    <a:cubicBezTo>
                      <a:pt x="16" y="34"/>
                      <a:pt x="15" y="36"/>
                      <a:pt x="11" y="36"/>
                    </a:cubicBezTo>
                    <a:cubicBezTo>
                      <a:pt x="7" y="51"/>
                      <a:pt x="7" y="51"/>
                      <a:pt x="7" y="51"/>
                    </a:cubicBezTo>
                    <a:cubicBezTo>
                      <a:pt x="7" y="56"/>
                      <a:pt x="11" y="58"/>
                      <a:pt x="11" y="65"/>
                    </a:cubicBezTo>
                    <a:cubicBezTo>
                      <a:pt x="11" y="69"/>
                      <a:pt x="7" y="82"/>
                      <a:pt x="0" y="82"/>
                    </a:cubicBezTo>
                    <a:cubicBezTo>
                      <a:pt x="3" y="87"/>
                      <a:pt x="0" y="86"/>
                      <a:pt x="0" y="91"/>
                    </a:cubicBezTo>
                    <a:cubicBezTo>
                      <a:pt x="0" y="92"/>
                      <a:pt x="2" y="94"/>
                      <a:pt x="3" y="94"/>
                    </a:cubicBezTo>
                    <a:cubicBezTo>
                      <a:pt x="2" y="96"/>
                      <a:pt x="0" y="95"/>
                      <a:pt x="0" y="98"/>
                    </a:cubicBezTo>
                    <a:cubicBezTo>
                      <a:pt x="0" y="105"/>
                      <a:pt x="1" y="113"/>
                      <a:pt x="8" y="113"/>
                    </a:cubicBezTo>
                    <a:cubicBezTo>
                      <a:pt x="8" y="114"/>
                      <a:pt x="11" y="115"/>
                      <a:pt x="11" y="115"/>
                    </a:cubicBezTo>
                    <a:cubicBezTo>
                      <a:pt x="23" y="115"/>
                      <a:pt x="28" y="106"/>
                      <a:pt x="28" y="91"/>
                    </a:cubicBezTo>
                    <a:cubicBezTo>
                      <a:pt x="33" y="91"/>
                      <a:pt x="39" y="73"/>
                      <a:pt x="39" y="68"/>
                    </a:cubicBezTo>
                    <a:cubicBezTo>
                      <a:pt x="39" y="59"/>
                      <a:pt x="46" y="53"/>
                      <a:pt x="46" y="44"/>
                    </a:cubicBezTo>
                    <a:cubicBezTo>
                      <a:pt x="48" y="44"/>
                      <a:pt x="49" y="40"/>
                      <a:pt x="49" y="39"/>
                    </a:cubicBezTo>
                    <a:cubicBezTo>
                      <a:pt x="49" y="34"/>
                      <a:pt x="55" y="31"/>
                      <a:pt x="55" y="26"/>
                    </a:cubicBezTo>
                    <a:cubicBezTo>
                      <a:pt x="55" y="19"/>
                      <a:pt x="52" y="15"/>
                      <a:pt x="55" y="11"/>
                    </a:cubicBezTo>
                    <a:cubicBezTo>
                      <a:pt x="52" y="9"/>
                      <a:pt x="47" y="6"/>
                      <a:pt x="46"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8" name="Freeform 384"/>
              <p:cNvSpPr>
                <a:spLocks noEditPoints="1"/>
              </p:cNvSpPr>
              <p:nvPr/>
            </p:nvSpPr>
            <p:spPr bwMode="auto">
              <a:xfrm>
                <a:off x="2311" y="636"/>
                <a:ext cx="2641" cy="2173"/>
              </a:xfrm>
              <a:custGeom>
                <a:avLst/>
                <a:gdLst>
                  <a:gd name="T0" fmla="*/ 822 w 1118"/>
                  <a:gd name="T1" fmla="*/ 594 h 920"/>
                  <a:gd name="T2" fmla="*/ 813 w 1118"/>
                  <a:gd name="T3" fmla="*/ 527 h 920"/>
                  <a:gd name="T4" fmla="*/ 877 w 1118"/>
                  <a:gd name="T5" fmla="*/ 520 h 920"/>
                  <a:gd name="T6" fmla="*/ 893 w 1118"/>
                  <a:gd name="T7" fmla="*/ 434 h 920"/>
                  <a:gd name="T8" fmla="*/ 920 w 1118"/>
                  <a:gd name="T9" fmla="*/ 351 h 920"/>
                  <a:gd name="T10" fmla="*/ 883 w 1118"/>
                  <a:gd name="T11" fmla="*/ 297 h 920"/>
                  <a:gd name="T12" fmla="*/ 935 w 1118"/>
                  <a:gd name="T13" fmla="*/ 307 h 920"/>
                  <a:gd name="T14" fmla="*/ 939 w 1118"/>
                  <a:gd name="T15" fmla="*/ 292 h 920"/>
                  <a:gd name="T16" fmla="*/ 977 w 1118"/>
                  <a:gd name="T17" fmla="*/ 219 h 920"/>
                  <a:gd name="T18" fmla="*/ 953 w 1118"/>
                  <a:gd name="T19" fmla="*/ 133 h 920"/>
                  <a:gd name="T20" fmla="*/ 1020 w 1118"/>
                  <a:gd name="T21" fmla="*/ 121 h 920"/>
                  <a:gd name="T22" fmla="*/ 1057 w 1118"/>
                  <a:gd name="T23" fmla="*/ 173 h 920"/>
                  <a:gd name="T24" fmla="*/ 1076 w 1118"/>
                  <a:gd name="T25" fmla="*/ 112 h 920"/>
                  <a:gd name="T26" fmla="*/ 1111 w 1118"/>
                  <a:gd name="T27" fmla="*/ 89 h 920"/>
                  <a:gd name="T28" fmla="*/ 933 w 1118"/>
                  <a:gd name="T29" fmla="*/ 59 h 920"/>
                  <a:gd name="T30" fmla="*/ 832 w 1118"/>
                  <a:gd name="T31" fmla="*/ 44 h 920"/>
                  <a:gd name="T32" fmla="*/ 770 w 1118"/>
                  <a:gd name="T33" fmla="*/ 50 h 920"/>
                  <a:gd name="T34" fmla="*/ 663 w 1118"/>
                  <a:gd name="T35" fmla="*/ 31 h 920"/>
                  <a:gd name="T36" fmla="*/ 594 w 1118"/>
                  <a:gd name="T37" fmla="*/ 2 h 920"/>
                  <a:gd name="T38" fmla="*/ 503 w 1118"/>
                  <a:gd name="T39" fmla="*/ 36 h 920"/>
                  <a:gd name="T40" fmla="*/ 497 w 1118"/>
                  <a:gd name="T41" fmla="*/ 66 h 920"/>
                  <a:gd name="T42" fmla="*/ 453 w 1118"/>
                  <a:gd name="T43" fmla="*/ 42 h 920"/>
                  <a:gd name="T44" fmla="*/ 378 w 1118"/>
                  <a:gd name="T45" fmla="*/ 69 h 920"/>
                  <a:gd name="T46" fmla="*/ 339 w 1118"/>
                  <a:gd name="T47" fmla="*/ 82 h 920"/>
                  <a:gd name="T48" fmla="*/ 327 w 1118"/>
                  <a:gd name="T49" fmla="*/ 73 h 920"/>
                  <a:gd name="T50" fmla="*/ 203 w 1118"/>
                  <a:gd name="T51" fmla="*/ 64 h 920"/>
                  <a:gd name="T52" fmla="*/ 146 w 1118"/>
                  <a:gd name="T53" fmla="*/ 116 h 920"/>
                  <a:gd name="T54" fmla="*/ 222 w 1118"/>
                  <a:gd name="T55" fmla="*/ 134 h 920"/>
                  <a:gd name="T56" fmla="*/ 243 w 1118"/>
                  <a:gd name="T57" fmla="*/ 130 h 920"/>
                  <a:gd name="T58" fmla="*/ 239 w 1118"/>
                  <a:gd name="T59" fmla="*/ 169 h 920"/>
                  <a:gd name="T60" fmla="*/ 178 w 1118"/>
                  <a:gd name="T61" fmla="*/ 154 h 920"/>
                  <a:gd name="T62" fmla="*/ 110 w 1118"/>
                  <a:gd name="T63" fmla="*/ 214 h 920"/>
                  <a:gd name="T64" fmla="*/ 58 w 1118"/>
                  <a:gd name="T65" fmla="*/ 302 h 920"/>
                  <a:gd name="T66" fmla="*/ 168 w 1118"/>
                  <a:gd name="T67" fmla="*/ 262 h 920"/>
                  <a:gd name="T68" fmla="*/ 230 w 1118"/>
                  <a:gd name="T69" fmla="*/ 323 h 920"/>
                  <a:gd name="T70" fmla="*/ 195 w 1118"/>
                  <a:gd name="T71" fmla="*/ 254 h 920"/>
                  <a:gd name="T72" fmla="*/ 258 w 1118"/>
                  <a:gd name="T73" fmla="*/ 321 h 920"/>
                  <a:gd name="T74" fmla="*/ 288 w 1118"/>
                  <a:gd name="T75" fmla="*/ 288 h 920"/>
                  <a:gd name="T76" fmla="*/ 310 w 1118"/>
                  <a:gd name="T77" fmla="*/ 239 h 920"/>
                  <a:gd name="T78" fmla="*/ 352 w 1118"/>
                  <a:gd name="T79" fmla="*/ 237 h 920"/>
                  <a:gd name="T80" fmla="*/ 359 w 1118"/>
                  <a:gd name="T81" fmla="*/ 283 h 920"/>
                  <a:gd name="T82" fmla="*/ 285 w 1118"/>
                  <a:gd name="T83" fmla="*/ 296 h 920"/>
                  <a:gd name="T84" fmla="*/ 349 w 1118"/>
                  <a:gd name="T85" fmla="*/ 321 h 920"/>
                  <a:gd name="T86" fmla="*/ 306 w 1118"/>
                  <a:gd name="T87" fmla="*/ 370 h 920"/>
                  <a:gd name="T88" fmla="*/ 197 w 1118"/>
                  <a:gd name="T89" fmla="*/ 353 h 920"/>
                  <a:gd name="T90" fmla="*/ 119 w 1118"/>
                  <a:gd name="T91" fmla="*/ 328 h 920"/>
                  <a:gd name="T92" fmla="*/ 31 w 1118"/>
                  <a:gd name="T93" fmla="*/ 399 h 920"/>
                  <a:gd name="T94" fmla="*/ 4 w 1118"/>
                  <a:gd name="T95" fmla="*/ 517 h 920"/>
                  <a:gd name="T96" fmla="*/ 154 w 1118"/>
                  <a:gd name="T97" fmla="*/ 578 h 920"/>
                  <a:gd name="T98" fmla="*/ 181 w 1118"/>
                  <a:gd name="T99" fmla="*/ 636 h 920"/>
                  <a:gd name="T100" fmla="*/ 200 w 1118"/>
                  <a:gd name="T101" fmla="*/ 778 h 920"/>
                  <a:gd name="T102" fmla="*/ 249 w 1118"/>
                  <a:gd name="T103" fmla="*/ 920 h 920"/>
                  <a:gd name="T104" fmla="*/ 351 w 1118"/>
                  <a:gd name="T105" fmla="*/ 839 h 920"/>
                  <a:gd name="T106" fmla="*/ 390 w 1118"/>
                  <a:gd name="T107" fmla="*/ 675 h 920"/>
                  <a:gd name="T108" fmla="*/ 429 w 1118"/>
                  <a:gd name="T109" fmla="*/ 538 h 920"/>
                  <a:gd name="T110" fmla="*/ 374 w 1118"/>
                  <a:gd name="T111" fmla="*/ 452 h 920"/>
                  <a:gd name="T112" fmla="*/ 356 w 1118"/>
                  <a:gd name="T113" fmla="*/ 397 h 920"/>
                  <a:gd name="T114" fmla="*/ 483 w 1118"/>
                  <a:gd name="T115" fmla="*/ 492 h 920"/>
                  <a:gd name="T116" fmla="*/ 463 w 1118"/>
                  <a:gd name="T117" fmla="*/ 408 h 920"/>
                  <a:gd name="T118" fmla="*/ 516 w 1118"/>
                  <a:gd name="T119" fmla="*/ 416 h 920"/>
                  <a:gd name="T120" fmla="*/ 633 w 1118"/>
                  <a:gd name="T121" fmla="*/ 506 h 920"/>
                  <a:gd name="T122" fmla="*/ 673 w 1118"/>
                  <a:gd name="T123" fmla="*/ 496 h 920"/>
                  <a:gd name="T124" fmla="*/ 765 w 1118"/>
                  <a:gd name="T125" fmla="*/ 46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8" h="920">
                    <a:moveTo>
                      <a:pt x="786" y="482"/>
                    </a:moveTo>
                    <a:cubicBezTo>
                      <a:pt x="790" y="492"/>
                      <a:pt x="794" y="497"/>
                      <a:pt x="797" y="509"/>
                    </a:cubicBezTo>
                    <a:cubicBezTo>
                      <a:pt x="798" y="511"/>
                      <a:pt x="800" y="520"/>
                      <a:pt x="798" y="521"/>
                    </a:cubicBezTo>
                    <a:cubicBezTo>
                      <a:pt x="798" y="525"/>
                      <a:pt x="798" y="525"/>
                      <a:pt x="798" y="530"/>
                    </a:cubicBezTo>
                    <a:cubicBezTo>
                      <a:pt x="800" y="530"/>
                      <a:pt x="802" y="549"/>
                      <a:pt x="802" y="551"/>
                    </a:cubicBezTo>
                    <a:cubicBezTo>
                      <a:pt x="802" y="553"/>
                      <a:pt x="802" y="555"/>
                      <a:pt x="802" y="559"/>
                    </a:cubicBezTo>
                    <a:cubicBezTo>
                      <a:pt x="803" y="560"/>
                      <a:pt x="804" y="559"/>
                      <a:pt x="806" y="559"/>
                    </a:cubicBezTo>
                    <a:cubicBezTo>
                      <a:pt x="811" y="565"/>
                      <a:pt x="816" y="567"/>
                      <a:pt x="818" y="574"/>
                    </a:cubicBezTo>
                    <a:cubicBezTo>
                      <a:pt x="818" y="574"/>
                      <a:pt x="818" y="574"/>
                      <a:pt x="818" y="574"/>
                    </a:cubicBezTo>
                    <a:cubicBezTo>
                      <a:pt x="818" y="576"/>
                      <a:pt x="817" y="585"/>
                      <a:pt x="817" y="586"/>
                    </a:cubicBezTo>
                    <a:cubicBezTo>
                      <a:pt x="817" y="589"/>
                      <a:pt x="820" y="590"/>
                      <a:pt x="822" y="594"/>
                    </a:cubicBezTo>
                    <a:cubicBezTo>
                      <a:pt x="826" y="600"/>
                      <a:pt x="830" y="605"/>
                      <a:pt x="838" y="610"/>
                    </a:cubicBezTo>
                    <a:cubicBezTo>
                      <a:pt x="840" y="612"/>
                      <a:pt x="843" y="612"/>
                      <a:pt x="845" y="612"/>
                    </a:cubicBezTo>
                    <a:cubicBezTo>
                      <a:pt x="845" y="606"/>
                      <a:pt x="845" y="606"/>
                      <a:pt x="845" y="606"/>
                    </a:cubicBezTo>
                    <a:cubicBezTo>
                      <a:pt x="843" y="603"/>
                      <a:pt x="840" y="601"/>
                      <a:pt x="840" y="595"/>
                    </a:cubicBezTo>
                    <a:cubicBezTo>
                      <a:pt x="840" y="580"/>
                      <a:pt x="840" y="580"/>
                      <a:pt x="840" y="580"/>
                    </a:cubicBezTo>
                    <a:cubicBezTo>
                      <a:pt x="837" y="579"/>
                      <a:pt x="836" y="576"/>
                      <a:pt x="834" y="573"/>
                    </a:cubicBezTo>
                    <a:cubicBezTo>
                      <a:pt x="833" y="574"/>
                      <a:pt x="832" y="574"/>
                      <a:pt x="831" y="575"/>
                    </a:cubicBezTo>
                    <a:cubicBezTo>
                      <a:pt x="825" y="571"/>
                      <a:pt x="817" y="563"/>
                      <a:pt x="815" y="557"/>
                    </a:cubicBezTo>
                    <a:cubicBezTo>
                      <a:pt x="815" y="557"/>
                      <a:pt x="814" y="551"/>
                      <a:pt x="814" y="549"/>
                    </a:cubicBezTo>
                    <a:cubicBezTo>
                      <a:pt x="810" y="549"/>
                      <a:pt x="808" y="546"/>
                      <a:pt x="808" y="542"/>
                    </a:cubicBezTo>
                    <a:cubicBezTo>
                      <a:pt x="808" y="534"/>
                      <a:pt x="813" y="532"/>
                      <a:pt x="813" y="527"/>
                    </a:cubicBezTo>
                    <a:cubicBezTo>
                      <a:pt x="813" y="525"/>
                      <a:pt x="811" y="513"/>
                      <a:pt x="811" y="513"/>
                    </a:cubicBezTo>
                    <a:cubicBezTo>
                      <a:pt x="817" y="513"/>
                      <a:pt x="817" y="513"/>
                      <a:pt x="817" y="513"/>
                    </a:cubicBezTo>
                    <a:cubicBezTo>
                      <a:pt x="817" y="522"/>
                      <a:pt x="829" y="520"/>
                      <a:pt x="830" y="526"/>
                    </a:cubicBezTo>
                    <a:cubicBezTo>
                      <a:pt x="831" y="530"/>
                      <a:pt x="833" y="533"/>
                      <a:pt x="836" y="534"/>
                    </a:cubicBezTo>
                    <a:cubicBezTo>
                      <a:pt x="837" y="537"/>
                      <a:pt x="842" y="538"/>
                      <a:pt x="847" y="539"/>
                    </a:cubicBezTo>
                    <a:cubicBezTo>
                      <a:pt x="847" y="543"/>
                      <a:pt x="847" y="545"/>
                      <a:pt x="847" y="549"/>
                    </a:cubicBezTo>
                    <a:cubicBezTo>
                      <a:pt x="847" y="549"/>
                      <a:pt x="847" y="552"/>
                      <a:pt x="848" y="552"/>
                    </a:cubicBezTo>
                    <a:cubicBezTo>
                      <a:pt x="851" y="552"/>
                      <a:pt x="857" y="543"/>
                      <a:pt x="858" y="540"/>
                    </a:cubicBezTo>
                    <a:cubicBezTo>
                      <a:pt x="859" y="539"/>
                      <a:pt x="861" y="539"/>
                      <a:pt x="863" y="540"/>
                    </a:cubicBezTo>
                    <a:cubicBezTo>
                      <a:pt x="865" y="537"/>
                      <a:pt x="870" y="531"/>
                      <a:pt x="877" y="529"/>
                    </a:cubicBezTo>
                    <a:cubicBezTo>
                      <a:pt x="875" y="526"/>
                      <a:pt x="877" y="526"/>
                      <a:pt x="877" y="520"/>
                    </a:cubicBezTo>
                    <a:cubicBezTo>
                      <a:pt x="877" y="513"/>
                      <a:pt x="874" y="508"/>
                      <a:pt x="872" y="500"/>
                    </a:cubicBezTo>
                    <a:cubicBezTo>
                      <a:pt x="858" y="484"/>
                      <a:pt x="858" y="484"/>
                      <a:pt x="858" y="484"/>
                    </a:cubicBezTo>
                    <a:cubicBezTo>
                      <a:pt x="857" y="483"/>
                      <a:pt x="855" y="483"/>
                      <a:pt x="854" y="481"/>
                    </a:cubicBezTo>
                    <a:cubicBezTo>
                      <a:pt x="854" y="480"/>
                      <a:pt x="851" y="475"/>
                      <a:pt x="851" y="474"/>
                    </a:cubicBezTo>
                    <a:cubicBezTo>
                      <a:pt x="847" y="474"/>
                      <a:pt x="842" y="461"/>
                      <a:pt x="843" y="459"/>
                    </a:cubicBezTo>
                    <a:cubicBezTo>
                      <a:pt x="848" y="451"/>
                      <a:pt x="854" y="446"/>
                      <a:pt x="855" y="446"/>
                    </a:cubicBezTo>
                    <a:cubicBezTo>
                      <a:pt x="853" y="444"/>
                      <a:pt x="867" y="450"/>
                      <a:pt x="867" y="451"/>
                    </a:cubicBezTo>
                    <a:cubicBezTo>
                      <a:pt x="867" y="453"/>
                      <a:pt x="870" y="453"/>
                      <a:pt x="871" y="456"/>
                    </a:cubicBezTo>
                    <a:cubicBezTo>
                      <a:pt x="871" y="456"/>
                      <a:pt x="871" y="453"/>
                      <a:pt x="871" y="451"/>
                    </a:cubicBezTo>
                    <a:cubicBezTo>
                      <a:pt x="872" y="451"/>
                      <a:pt x="876" y="446"/>
                      <a:pt x="879" y="446"/>
                    </a:cubicBezTo>
                    <a:cubicBezTo>
                      <a:pt x="886" y="446"/>
                      <a:pt x="887" y="438"/>
                      <a:pt x="893" y="434"/>
                    </a:cubicBezTo>
                    <a:cubicBezTo>
                      <a:pt x="893" y="436"/>
                      <a:pt x="895" y="436"/>
                      <a:pt x="895" y="440"/>
                    </a:cubicBezTo>
                    <a:cubicBezTo>
                      <a:pt x="896" y="437"/>
                      <a:pt x="899" y="438"/>
                      <a:pt x="900" y="440"/>
                    </a:cubicBezTo>
                    <a:cubicBezTo>
                      <a:pt x="900" y="431"/>
                      <a:pt x="905" y="435"/>
                      <a:pt x="911" y="434"/>
                    </a:cubicBezTo>
                    <a:cubicBezTo>
                      <a:pt x="916" y="432"/>
                      <a:pt x="917" y="421"/>
                      <a:pt x="924" y="419"/>
                    </a:cubicBezTo>
                    <a:cubicBezTo>
                      <a:pt x="924" y="416"/>
                      <a:pt x="927" y="414"/>
                      <a:pt x="929" y="411"/>
                    </a:cubicBezTo>
                    <a:cubicBezTo>
                      <a:pt x="927" y="410"/>
                      <a:pt x="928" y="406"/>
                      <a:pt x="925" y="405"/>
                    </a:cubicBezTo>
                    <a:cubicBezTo>
                      <a:pt x="930" y="400"/>
                      <a:pt x="937" y="373"/>
                      <a:pt x="937" y="373"/>
                    </a:cubicBezTo>
                    <a:cubicBezTo>
                      <a:pt x="932" y="376"/>
                      <a:pt x="928" y="373"/>
                      <a:pt x="923" y="372"/>
                    </a:cubicBezTo>
                    <a:cubicBezTo>
                      <a:pt x="927" y="370"/>
                      <a:pt x="927" y="368"/>
                      <a:pt x="929" y="364"/>
                    </a:cubicBezTo>
                    <a:cubicBezTo>
                      <a:pt x="923" y="361"/>
                      <a:pt x="924" y="360"/>
                      <a:pt x="929" y="361"/>
                    </a:cubicBezTo>
                    <a:cubicBezTo>
                      <a:pt x="929" y="356"/>
                      <a:pt x="920" y="357"/>
                      <a:pt x="920" y="351"/>
                    </a:cubicBezTo>
                    <a:cubicBezTo>
                      <a:pt x="920" y="350"/>
                      <a:pt x="918" y="348"/>
                      <a:pt x="918" y="347"/>
                    </a:cubicBezTo>
                    <a:cubicBezTo>
                      <a:pt x="917" y="347"/>
                      <a:pt x="901" y="332"/>
                      <a:pt x="901" y="331"/>
                    </a:cubicBezTo>
                    <a:cubicBezTo>
                      <a:pt x="901" y="328"/>
                      <a:pt x="904" y="329"/>
                      <a:pt x="904" y="326"/>
                    </a:cubicBezTo>
                    <a:cubicBezTo>
                      <a:pt x="904" y="326"/>
                      <a:pt x="907" y="324"/>
                      <a:pt x="907" y="324"/>
                    </a:cubicBezTo>
                    <a:cubicBezTo>
                      <a:pt x="907" y="319"/>
                      <a:pt x="912" y="317"/>
                      <a:pt x="915" y="314"/>
                    </a:cubicBezTo>
                    <a:cubicBezTo>
                      <a:pt x="912" y="313"/>
                      <a:pt x="906" y="311"/>
                      <a:pt x="904" y="308"/>
                    </a:cubicBezTo>
                    <a:cubicBezTo>
                      <a:pt x="899" y="308"/>
                      <a:pt x="899" y="308"/>
                      <a:pt x="899" y="308"/>
                    </a:cubicBezTo>
                    <a:cubicBezTo>
                      <a:pt x="899" y="310"/>
                      <a:pt x="894" y="314"/>
                      <a:pt x="894" y="314"/>
                    </a:cubicBezTo>
                    <a:cubicBezTo>
                      <a:pt x="892" y="313"/>
                      <a:pt x="892" y="310"/>
                      <a:pt x="891" y="308"/>
                    </a:cubicBezTo>
                    <a:cubicBezTo>
                      <a:pt x="889" y="306"/>
                      <a:pt x="877" y="306"/>
                      <a:pt x="877" y="301"/>
                    </a:cubicBezTo>
                    <a:cubicBezTo>
                      <a:pt x="877" y="298"/>
                      <a:pt x="881" y="297"/>
                      <a:pt x="883" y="297"/>
                    </a:cubicBezTo>
                    <a:cubicBezTo>
                      <a:pt x="884" y="297"/>
                      <a:pt x="892" y="290"/>
                      <a:pt x="892" y="286"/>
                    </a:cubicBezTo>
                    <a:cubicBezTo>
                      <a:pt x="893" y="287"/>
                      <a:pt x="894" y="282"/>
                      <a:pt x="895" y="282"/>
                    </a:cubicBezTo>
                    <a:cubicBezTo>
                      <a:pt x="898" y="282"/>
                      <a:pt x="899" y="284"/>
                      <a:pt x="901" y="287"/>
                    </a:cubicBezTo>
                    <a:cubicBezTo>
                      <a:pt x="901" y="288"/>
                      <a:pt x="900" y="289"/>
                      <a:pt x="898" y="289"/>
                    </a:cubicBezTo>
                    <a:cubicBezTo>
                      <a:pt x="899" y="292"/>
                      <a:pt x="900" y="294"/>
                      <a:pt x="903" y="294"/>
                    </a:cubicBezTo>
                    <a:cubicBezTo>
                      <a:pt x="903" y="297"/>
                      <a:pt x="903" y="297"/>
                      <a:pt x="903" y="297"/>
                    </a:cubicBezTo>
                    <a:cubicBezTo>
                      <a:pt x="902" y="298"/>
                      <a:pt x="904" y="299"/>
                      <a:pt x="904" y="300"/>
                    </a:cubicBezTo>
                    <a:cubicBezTo>
                      <a:pt x="915" y="289"/>
                      <a:pt x="916" y="289"/>
                      <a:pt x="920" y="290"/>
                    </a:cubicBezTo>
                    <a:cubicBezTo>
                      <a:pt x="922" y="284"/>
                      <a:pt x="926" y="296"/>
                      <a:pt x="929" y="300"/>
                    </a:cubicBezTo>
                    <a:cubicBezTo>
                      <a:pt x="929" y="301"/>
                      <a:pt x="926" y="301"/>
                      <a:pt x="926" y="303"/>
                    </a:cubicBezTo>
                    <a:cubicBezTo>
                      <a:pt x="926" y="306"/>
                      <a:pt x="933" y="307"/>
                      <a:pt x="935" y="307"/>
                    </a:cubicBezTo>
                    <a:cubicBezTo>
                      <a:pt x="937" y="307"/>
                      <a:pt x="937" y="310"/>
                      <a:pt x="941" y="310"/>
                    </a:cubicBezTo>
                    <a:cubicBezTo>
                      <a:pt x="941" y="311"/>
                      <a:pt x="943" y="312"/>
                      <a:pt x="943" y="312"/>
                    </a:cubicBezTo>
                    <a:cubicBezTo>
                      <a:pt x="943" y="314"/>
                      <a:pt x="941" y="316"/>
                      <a:pt x="941" y="318"/>
                    </a:cubicBezTo>
                    <a:cubicBezTo>
                      <a:pt x="941" y="322"/>
                      <a:pt x="947" y="321"/>
                      <a:pt x="949" y="325"/>
                    </a:cubicBezTo>
                    <a:cubicBezTo>
                      <a:pt x="951" y="329"/>
                      <a:pt x="948" y="339"/>
                      <a:pt x="954" y="339"/>
                    </a:cubicBezTo>
                    <a:cubicBezTo>
                      <a:pt x="954" y="332"/>
                      <a:pt x="965" y="340"/>
                      <a:pt x="965" y="329"/>
                    </a:cubicBezTo>
                    <a:cubicBezTo>
                      <a:pt x="965" y="324"/>
                      <a:pt x="963" y="319"/>
                      <a:pt x="962" y="314"/>
                    </a:cubicBezTo>
                    <a:cubicBezTo>
                      <a:pt x="958" y="314"/>
                      <a:pt x="954" y="309"/>
                      <a:pt x="951" y="305"/>
                    </a:cubicBezTo>
                    <a:cubicBezTo>
                      <a:pt x="951" y="305"/>
                      <a:pt x="951" y="305"/>
                      <a:pt x="952" y="305"/>
                    </a:cubicBezTo>
                    <a:cubicBezTo>
                      <a:pt x="949" y="301"/>
                      <a:pt x="947" y="297"/>
                      <a:pt x="944" y="296"/>
                    </a:cubicBezTo>
                    <a:cubicBezTo>
                      <a:pt x="942" y="296"/>
                      <a:pt x="939" y="294"/>
                      <a:pt x="939" y="292"/>
                    </a:cubicBezTo>
                    <a:cubicBezTo>
                      <a:pt x="939" y="291"/>
                      <a:pt x="942" y="289"/>
                      <a:pt x="944" y="289"/>
                    </a:cubicBezTo>
                    <a:cubicBezTo>
                      <a:pt x="945" y="288"/>
                      <a:pt x="947" y="288"/>
                      <a:pt x="947" y="284"/>
                    </a:cubicBezTo>
                    <a:cubicBezTo>
                      <a:pt x="947" y="281"/>
                      <a:pt x="944" y="279"/>
                      <a:pt x="944" y="277"/>
                    </a:cubicBezTo>
                    <a:cubicBezTo>
                      <a:pt x="944" y="275"/>
                      <a:pt x="945" y="274"/>
                      <a:pt x="946" y="272"/>
                    </a:cubicBezTo>
                    <a:cubicBezTo>
                      <a:pt x="948" y="274"/>
                      <a:pt x="949" y="274"/>
                      <a:pt x="952" y="274"/>
                    </a:cubicBezTo>
                    <a:cubicBezTo>
                      <a:pt x="952" y="273"/>
                      <a:pt x="949" y="267"/>
                      <a:pt x="949" y="267"/>
                    </a:cubicBezTo>
                    <a:cubicBezTo>
                      <a:pt x="949" y="267"/>
                      <a:pt x="961" y="267"/>
                      <a:pt x="961" y="267"/>
                    </a:cubicBezTo>
                    <a:cubicBezTo>
                      <a:pt x="970" y="267"/>
                      <a:pt x="974" y="244"/>
                      <a:pt x="974" y="238"/>
                    </a:cubicBezTo>
                    <a:cubicBezTo>
                      <a:pt x="974" y="235"/>
                      <a:pt x="974" y="232"/>
                      <a:pt x="974" y="228"/>
                    </a:cubicBezTo>
                    <a:cubicBezTo>
                      <a:pt x="974" y="225"/>
                      <a:pt x="974" y="223"/>
                      <a:pt x="977" y="223"/>
                    </a:cubicBezTo>
                    <a:cubicBezTo>
                      <a:pt x="977" y="219"/>
                      <a:pt x="977" y="219"/>
                      <a:pt x="977" y="219"/>
                    </a:cubicBezTo>
                    <a:cubicBezTo>
                      <a:pt x="974" y="218"/>
                      <a:pt x="970" y="214"/>
                      <a:pt x="971" y="210"/>
                    </a:cubicBezTo>
                    <a:cubicBezTo>
                      <a:pt x="964" y="205"/>
                      <a:pt x="961" y="195"/>
                      <a:pt x="957" y="185"/>
                    </a:cubicBezTo>
                    <a:cubicBezTo>
                      <a:pt x="953" y="177"/>
                      <a:pt x="942" y="176"/>
                      <a:pt x="933" y="173"/>
                    </a:cubicBezTo>
                    <a:cubicBezTo>
                      <a:pt x="932" y="175"/>
                      <a:pt x="931" y="179"/>
                      <a:pt x="929" y="180"/>
                    </a:cubicBezTo>
                    <a:cubicBezTo>
                      <a:pt x="926" y="175"/>
                      <a:pt x="918" y="178"/>
                      <a:pt x="918" y="172"/>
                    </a:cubicBezTo>
                    <a:cubicBezTo>
                      <a:pt x="918" y="172"/>
                      <a:pt x="906" y="169"/>
                      <a:pt x="906" y="168"/>
                    </a:cubicBezTo>
                    <a:cubicBezTo>
                      <a:pt x="906" y="165"/>
                      <a:pt x="909" y="164"/>
                      <a:pt x="911" y="161"/>
                    </a:cubicBezTo>
                    <a:cubicBezTo>
                      <a:pt x="908" y="156"/>
                      <a:pt x="915" y="149"/>
                      <a:pt x="916" y="146"/>
                    </a:cubicBezTo>
                    <a:cubicBezTo>
                      <a:pt x="916" y="135"/>
                      <a:pt x="916" y="135"/>
                      <a:pt x="916" y="135"/>
                    </a:cubicBezTo>
                    <a:cubicBezTo>
                      <a:pt x="919" y="133"/>
                      <a:pt x="944" y="137"/>
                      <a:pt x="951" y="137"/>
                    </a:cubicBezTo>
                    <a:cubicBezTo>
                      <a:pt x="952" y="137"/>
                      <a:pt x="953" y="133"/>
                      <a:pt x="953" y="133"/>
                    </a:cubicBezTo>
                    <a:cubicBezTo>
                      <a:pt x="968" y="133"/>
                      <a:pt x="968" y="133"/>
                      <a:pt x="968" y="133"/>
                    </a:cubicBezTo>
                    <a:cubicBezTo>
                      <a:pt x="969" y="133"/>
                      <a:pt x="975" y="139"/>
                      <a:pt x="975" y="139"/>
                    </a:cubicBezTo>
                    <a:cubicBezTo>
                      <a:pt x="979" y="139"/>
                      <a:pt x="978" y="132"/>
                      <a:pt x="978" y="126"/>
                    </a:cubicBezTo>
                    <a:cubicBezTo>
                      <a:pt x="978" y="121"/>
                      <a:pt x="980" y="115"/>
                      <a:pt x="983" y="115"/>
                    </a:cubicBezTo>
                    <a:cubicBezTo>
                      <a:pt x="984" y="115"/>
                      <a:pt x="993" y="115"/>
                      <a:pt x="995" y="115"/>
                    </a:cubicBezTo>
                    <a:cubicBezTo>
                      <a:pt x="996" y="117"/>
                      <a:pt x="1002" y="124"/>
                      <a:pt x="1004" y="125"/>
                    </a:cubicBezTo>
                    <a:cubicBezTo>
                      <a:pt x="1005" y="121"/>
                      <a:pt x="1006" y="121"/>
                      <a:pt x="1006" y="116"/>
                    </a:cubicBezTo>
                    <a:cubicBezTo>
                      <a:pt x="1008" y="116"/>
                      <a:pt x="1010" y="116"/>
                      <a:pt x="1010" y="116"/>
                    </a:cubicBezTo>
                    <a:cubicBezTo>
                      <a:pt x="1010" y="114"/>
                      <a:pt x="1006" y="112"/>
                      <a:pt x="1006" y="109"/>
                    </a:cubicBezTo>
                    <a:cubicBezTo>
                      <a:pt x="1006" y="104"/>
                      <a:pt x="1014" y="110"/>
                      <a:pt x="1013" y="110"/>
                    </a:cubicBezTo>
                    <a:cubicBezTo>
                      <a:pt x="1014" y="115"/>
                      <a:pt x="1020" y="116"/>
                      <a:pt x="1020" y="121"/>
                    </a:cubicBezTo>
                    <a:cubicBezTo>
                      <a:pt x="1020" y="122"/>
                      <a:pt x="1015" y="130"/>
                      <a:pt x="1015" y="135"/>
                    </a:cubicBezTo>
                    <a:cubicBezTo>
                      <a:pt x="1015" y="138"/>
                      <a:pt x="1017" y="137"/>
                      <a:pt x="1017" y="139"/>
                    </a:cubicBezTo>
                    <a:cubicBezTo>
                      <a:pt x="1017" y="142"/>
                      <a:pt x="1016" y="146"/>
                      <a:pt x="1012" y="146"/>
                    </a:cubicBezTo>
                    <a:cubicBezTo>
                      <a:pt x="1012" y="160"/>
                      <a:pt x="1023" y="168"/>
                      <a:pt x="1034" y="173"/>
                    </a:cubicBezTo>
                    <a:cubicBezTo>
                      <a:pt x="1039" y="177"/>
                      <a:pt x="1038" y="185"/>
                      <a:pt x="1046" y="187"/>
                    </a:cubicBezTo>
                    <a:cubicBezTo>
                      <a:pt x="1047" y="187"/>
                      <a:pt x="1049" y="188"/>
                      <a:pt x="1050" y="190"/>
                    </a:cubicBezTo>
                    <a:cubicBezTo>
                      <a:pt x="1052" y="194"/>
                      <a:pt x="1056" y="198"/>
                      <a:pt x="1059" y="198"/>
                    </a:cubicBezTo>
                    <a:cubicBezTo>
                      <a:pt x="1061" y="198"/>
                      <a:pt x="1063" y="195"/>
                      <a:pt x="1063" y="191"/>
                    </a:cubicBezTo>
                    <a:cubicBezTo>
                      <a:pt x="1063" y="188"/>
                      <a:pt x="1056" y="187"/>
                      <a:pt x="1056" y="184"/>
                    </a:cubicBezTo>
                    <a:cubicBezTo>
                      <a:pt x="1056" y="183"/>
                      <a:pt x="1060" y="182"/>
                      <a:pt x="1062" y="181"/>
                    </a:cubicBezTo>
                    <a:cubicBezTo>
                      <a:pt x="1060" y="178"/>
                      <a:pt x="1059" y="177"/>
                      <a:pt x="1057" y="173"/>
                    </a:cubicBezTo>
                    <a:cubicBezTo>
                      <a:pt x="1058" y="173"/>
                      <a:pt x="1060" y="173"/>
                      <a:pt x="1064" y="173"/>
                    </a:cubicBezTo>
                    <a:cubicBezTo>
                      <a:pt x="1063" y="171"/>
                      <a:pt x="1060" y="169"/>
                      <a:pt x="1060" y="167"/>
                    </a:cubicBezTo>
                    <a:cubicBezTo>
                      <a:pt x="1057" y="167"/>
                      <a:pt x="1055" y="164"/>
                      <a:pt x="1056" y="160"/>
                    </a:cubicBezTo>
                    <a:cubicBezTo>
                      <a:pt x="1057" y="160"/>
                      <a:pt x="1059" y="158"/>
                      <a:pt x="1059" y="156"/>
                    </a:cubicBezTo>
                    <a:cubicBezTo>
                      <a:pt x="1047" y="152"/>
                      <a:pt x="1047" y="143"/>
                      <a:pt x="1037" y="144"/>
                    </a:cubicBezTo>
                    <a:cubicBezTo>
                      <a:pt x="1034" y="145"/>
                      <a:pt x="1037" y="132"/>
                      <a:pt x="1030" y="131"/>
                    </a:cubicBezTo>
                    <a:cubicBezTo>
                      <a:pt x="1039" y="125"/>
                      <a:pt x="1039" y="125"/>
                      <a:pt x="1039" y="125"/>
                    </a:cubicBezTo>
                    <a:cubicBezTo>
                      <a:pt x="1041" y="125"/>
                      <a:pt x="1041" y="128"/>
                      <a:pt x="1043" y="128"/>
                    </a:cubicBezTo>
                    <a:cubicBezTo>
                      <a:pt x="1046" y="128"/>
                      <a:pt x="1050" y="125"/>
                      <a:pt x="1055" y="123"/>
                    </a:cubicBezTo>
                    <a:cubicBezTo>
                      <a:pt x="1055" y="123"/>
                      <a:pt x="1060" y="127"/>
                      <a:pt x="1063" y="129"/>
                    </a:cubicBezTo>
                    <a:cubicBezTo>
                      <a:pt x="1064" y="121"/>
                      <a:pt x="1067" y="112"/>
                      <a:pt x="1076" y="112"/>
                    </a:cubicBezTo>
                    <a:cubicBezTo>
                      <a:pt x="1076" y="110"/>
                      <a:pt x="1076" y="109"/>
                      <a:pt x="1076" y="108"/>
                    </a:cubicBezTo>
                    <a:cubicBezTo>
                      <a:pt x="1078" y="110"/>
                      <a:pt x="1081" y="110"/>
                      <a:pt x="1084" y="110"/>
                    </a:cubicBezTo>
                    <a:cubicBezTo>
                      <a:pt x="1086" y="110"/>
                      <a:pt x="1088" y="111"/>
                      <a:pt x="1090" y="110"/>
                    </a:cubicBezTo>
                    <a:cubicBezTo>
                      <a:pt x="1089" y="106"/>
                      <a:pt x="1091" y="108"/>
                      <a:pt x="1091" y="104"/>
                    </a:cubicBezTo>
                    <a:cubicBezTo>
                      <a:pt x="1076" y="102"/>
                      <a:pt x="1070" y="95"/>
                      <a:pt x="1059" y="93"/>
                    </a:cubicBezTo>
                    <a:cubicBezTo>
                      <a:pt x="1064" y="93"/>
                      <a:pt x="1067" y="94"/>
                      <a:pt x="1071" y="91"/>
                    </a:cubicBezTo>
                    <a:cubicBezTo>
                      <a:pt x="1068" y="86"/>
                      <a:pt x="1088" y="90"/>
                      <a:pt x="1094" y="93"/>
                    </a:cubicBezTo>
                    <a:cubicBezTo>
                      <a:pt x="1106" y="93"/>
                      <a:pt x="1106" y="93"/>
                      <a:pt x="1106" y="93"/>
                    </a:cubicBezTo>
                    <a:cubicBezTo>
                      <a:pt x="1107" y="95"/>
                      <a:pt x="1109" y="95"/>
                      <a:pt x="1111" y="95"/>
                    </a:cubicBezTo>
                    <a:cubicBezTo>
                      <a:pt x="1111" y="95"/>
                      <a:pt x="1115" y="95"/>
                      <a:pt x="1118" y="95"/>
                    </a:cubicBezTo>
                    <a:cubicBezTo>
                      <a:pt x="1117" y="94"/>
                      <a:pt x="1111" y="92"/>
                      <a:pt x="1111" y="89"/>
                    </a:cubicBezTo>
                    <a:cubicBezTo>
                      <a:pt x="1111" y="86"/>
                      <a:pt x="1112" y="86"/>
                      <a:pt x="1111" y="82"/>
                    </a:cubicBezTo>
                    <a:cubicBezTo>
                      <a:pt x="1102" y="82"/>
                      <a:pt x="1096" y="75"/>
                      <a:pt x="1086" y="75"/>
                    </a:cubicBezTo>
                    <a:cubicBezTo>
                      <a:pt x="1085" y="75"/>
                      <a:pt x="1083" y="75"/>
                      <a:pt x="1083" y="77"/>
                    </a:cubicBezTo>
                    <a:cubicBezTo>
                      <a:pt x="1083" y="78"/>
                      <a:pt x="1076" y="73"/>
                      <a:pt x="1064" y="69"/>
                    </a:cubicBezTo>
                    <a:cubicBezTo>
                      <a:pt x="1048" y="63"/>
                      <a:pt x="1034" y="63"/>
                      <a:pt x="1019" y="58"/>
                    </a:cubicBezTo>
                    <a:cubicBezTo>
                      <a:pt x="1019" y="58"/>
                      <a:pt x="1006" y="57"/>
                      <a:pt x="1002" y="57"/>
                    </a:cubicBezTo>
                    <a:cubicBezTo>
                      <a:pt x="998" y="57"/>
                      <a:pt x="994" y="58"/>
                      <a:pt x="989" y="58"/>
                    </a:cubicBezTo>
                    <a:cubicBezTo>
                      <a:pt x="988" y="58"/>
                      <a:pt x="978" y="57"/>
                      <a:pt x="977" y="55"/>
                    </a:cubicBezTo>
                    <a:cubicBezTo>
                      <a:pt x="977" y="55"/>
                      <a:pt x="965" y="57"/>
                      <a:pt x="962" y="56"/>
                    </a:cubicBezTo>
                    <a:cubicBezTo>
                      <a:pt x="962" y="59"/>
                      <a:pt x="958" y="58"/>
                      <a:pt x="954" y="58"/>
                    </a:cubicBezTo>
                    <a:cubicBezTo>
                      <a:pt x="946" y="58"/>
                      <a:pt x="940" y="57"/>
                      <a:pt x="933" y="59"/>
                    </a:cubicBezTo>
                    <a:cubicBezTo>
                      <a:pt x="935" y="63"/>
                      <a:pt x="937" y="63"/>
                      <a:pt x="939" y="66"/>
                    </a:cubicBezTo>
                    <a:cubicBezTo>
                      <a:pt x="928" y="59"/>
                      <a:pt x="918" y="58"/>
                      <a:pt x="908" y="48"/>
                    </a:cubicBezTo>
                    <a:cubicBezTo>
                      <a:pt x="884" y="48"/>
                      <a:pt x="884" y="48"/>
                      <a:pt x="884" y="48"/>
                    </a:cubicBezTo>
                    <a:cubicBezTo>
                      <a:pt x="883" y="48"/>
                      <a:pt x="882" y="49"/>
                      <a:pt x="882" y="50"/>
                    </a:cubicBezTo>
                    <a:cubicBezTo>
                      <a:pt x="872" y="50"/>
                      <a:pt x="872" y="50"/>
                      <a:pt x="872" y="50"/>
                    </a:cubicBezTo>
                    <a:cubicBezTo>
                      <a:pt x="867" y="50"/>
                      <a:pt x="868" y="46"/>
                      <a:pt x="862" y="46"/>
                    </a:cubicBezTo>
                    <a:cubicBezTo>
                      <a:pt x="859" y="46"/>
                      <a:pt x="860" y="48"/>
                      <a:pt x="858" y="48"/>
                    </a:cubicBezTo>
                    <a:cubicBezTo>
                      <a:pt x="854" y="48"/>
                      <a:pt x="852" y="46"/>
                      <a:pt x="848" y="44"/>
                    </a:cubicBezTo>
                    <a:cubicBezTo>
                      <a:pt x="851" y="41"/>
                      <a:pt x="851" y="41"/>
                      <a:pt x="851" y="41"/>
                    </a:cubicBezTo>
                    <a:cubicBezTo>
                      <a:pt x="850" y="41"/>
                      <a:pt x="847" y="40"/>
                      <a:pt x="843" y="40"/>
                    </a:cubicBezTo>
                    <a:cubicBezTo>
                      <a:pt x="837" y="40"/>
                      <a:pt x="836" y="44"/>
                      <a:pt x="832" y="44"/>
                    </a:cubicBezTo>
                    <a:cubicBezTo>
                      <a:pt x="831" y="44"/>
                      <a:pt x="830" y="44"/>
                      <a:pt x="830" y="44"/>
                    </a:cubicBezTo>
                    <a:cubicBezTo>
                      <a:pt x="830" y="40"/>
                      <a:pt x="830" y="40"/>
                      <a:pt x="830" y="40"/>
                    </a:cubicBezTo>
                    <a:cubicBezTo>
                      <a:pt x="827" y="38"/>
                      <a:pt x="826" y="38"/>
                      <a:pt x="822" y="40"/>
                    </a:cubicBezTo>
                    <a:cubicBezTo>
                      <a:pt x="822" y="36"/>
                      <a:pt x="806" y="40"/>
                      <a:pt x="806" y="40"/>
                    </a:cubicBezTo>
                    <a:cubicBezTo>
                      <a:pt x="798" y="40"/>
                      <a:pt x="798" y="40"/>
                      <a:pt x="798" y="40"/>
                    </a:cubicBezTo>
                    <a:cubicBezTo>
                      <a:pt x="798" y="40"/>
                      <a:pt x="799" y="41"/>
                      <a:pt x="800" y="41"/>
                    </a:cubicBezTo>
                    <a:cubicBezTo>
                      <a:pt x="800" y="43"/>
                      <a:pt x="802" y="46"/>
                      <a:pt x="802" y="46"/>
                    </a:cubicBezTo>
                    <a:cubicBezTo>
                      <a:pt x="799" y="46"/>
                      <a:pt x="798" y="48"/>
                      <a:pt x="794" y="48"/>
                    </a:cubicBezTo>
                    <a:cubicBezTo>
                      <a:pt x="786" y="48"/>
                      <a:pt x="778" y="45"/>
                      <a:pt x="773" y="45"/>
                    </a:cubicBezTo>
                    <a:cubicBezTo>
                      <a:pt x="772" y="45"/>
                      <a:pt x="771" y="45"/>
                      <a:pt x="770" y="45"/>
                    </a:cubicBezTo>
                    <a:cubicBezTo>
                      <a:pt x="770" y="50"/>
                      <a:pt x="770" y="50"/>
                      <a:pt x="770" y="50"/>
                    </a:cubicBezTo>
                    <a:cubicBezTo>
                      <a:pt x="766" y="50"/>
                      <a:pt x="766" y="50"/>
                      <a:pt x="766" y="50"/>
                    </a:cubicBezTo>
                    <a:cubicBezTo>
                      <a:pt x="761" y="47"/>
                      <a:pt x="752" y="47"/>
                      <a:pt x="748" y="43"/>
                    </a:cubicBezTo>
                    <a:cubicBezTo>
                      <a:pt x="748" y="43"/>
                      <a:pt x="749" y="42"/>
                      <a:pt x="749" y="41"/>
                    </a:cubicBezTo>
                    <a:cubicBezTo>
                      <a:pt x="749" y="41"/>
                      <a:pt x="736" y="36"/>
                      <a:pt x="736" y="35"/>
                    </a:cubicBezTo>
                    <a:cubicBezTo>
                      <a:pt x="736" y="34"/>
                      <a:pt x="731" y="33"/>
                      <a:pt x="727" y="34"/>
                    </a:cubicBezTo>
                    <a:cubicBezTo>
                      <a:pt x="726" y="34"/>
                      <a:pt x="722" y="29"/>
                      <a:pt x="714" y="29"/>
                    </a:cubicBezTo>
                    <a:cubicBezTo>
                      <a:pt x="704" y="29"/>
                      <a:pt x="708" y="32"/>
                      <a:pt x="715" y="35"/>
                    </a:cubicBezTo>
                    <a:cubicBezTo>
                      <a:pt x="713" y="35"/>
                      <a:pt x="712" y="35"/>
                      <a:pt x="712" y="35"/>
                    </a:cubicBezTo>
                    <a:cubicBezTo>
                      <a:pt x="708" y="35"/>
                      <a:pt x="704" y="37"/>
                      <a:pt x="698" y="37"/>
                    </a:cubicBezTo>
                    <a:cubicBezTo>
                      <a:pt x="688" y="37"/>
                      <a:pt x="681" y="33"/>
                      <a:pt x="671" y="33"/>
                    </a:cubicBezTo>
                    <a:cubicBezTo>
                      <a:pt x="670" y="33"/>
                      <a:pt x="663" y="29"/>
                      <a:pt x="663" y="31"/>
                    </a:cubicBezTo>
                    <a:cubicBezTo>
                      <a:pt x="663" y="34"/>
                      <a:pt x="660" y="31"/>
                      <a:pt x="652" y="29"/>
                    </a:cubicBezTo>
                    <a:cubicBezTo>
                      <a:pt x="653" y="28"/>
                      <a:pt x="654" y="24"/>
                      <a:pt x="654" y="24"/>
                    </a:cubicBezTo>
                    <a:cubicBezTo>
                      <a:pt x="649" y="24"/>
                      <a:pt x="649" y="24"/>
                      <a:pt x="649" y="24"/>
                    </a:cubicBezTo>
                    <a:cubicBezTo>
                      <a:pt x="648" y="25"/>
                      <a:pt x="647" y="26"/>
                      <a:pt x="646" y="26"/>
                    </a:cubicBezTo>
                    <a:cubicBezTo>
                      <a:pt x="646" y="27"/>
                      <a:pt x="636" y="35"/>
                      <a:pt x="628" y="38"/>
                    </a:cubicBezTo>
                    <a:cubicBezTo>
                      <a:pt x="628" y="30"/>
                      <a:pt x="644" y="25"/>
                      <a:pt x="649" y="21"/>
                    </a:cubicBezTo>
                    <a:cubicBezTo>
                      <a:pt x="643" y="16"/>
                      <a:pt x="627" y="11"/>
                      <a:pt x="614" y="11"/>
                    </a:cubicBezTo>
                    <a:cubicBezTo>
                      <a:pt x="612" y="11"/>
                      <a:pt x="611" y="13"/>
                      <a:pt x="607" y="13"/>
                    </a:cubicBezTo>
                    <a:cubicBezTo>
                      <a:pt x="595" y="10"/>
                      <a:pt x="595" y="10"/>
                      <a:pt x="595" y="10"/>
                    </a:cubicBezTo>
                    <a:cubicBezTo>
                      <a:pt x="595" y="7"/>
                      <a:pt x="598" y="6"/>
                      <a:pt x="598" y="5"/>
                    </a:cubicBezTo>
                    <a:cubicBezTo>
                      <a:pt x="598" y="3"/>
                      <a:pt x="596" y="3"/>
                      <a:pt x="594" y="2"/>
                    </a:cubicBezTo>
                    <a:cubicBezTo>
                      <a:pt x="593" y="1"/>
                      <a:pt x="590" y="0"/>
                      <a:pt x="590" y="5"/>
                    </a:cubicBezTo>
                    <a:cubicBezTo>
                      <a:pt x="585" y="5"/>
                      <a:pt x="582" y="9"/>
                      <a:pt x="579" y="11"/>
                    </a:cubicBezTo>
                    <a:cubicBezTo>
                      <a:pt x="579" y="11"/>
                      <a:pt x="578" y="16"/>
                      <a:pt x="573" y="13"/>
                    </a:cubicBezTo>
                    <a:cubicBezTo>
                      <a:pt x="564" y="17"/>
                      <a:pt x="564" y="17"/>
                      <a:pt x="564" y="17"/>
                    </a:cubicBezTo>
                    <a:cubicBezTo>
                      <a:pt x="564" y="17"/>
                      <a:pt x="562" y="14"/>
                      <a:pt x="560" y="14"/>
                    </a:cubicBezTo>
                    <a:cubicBezTo>
                      <a:pt x="546" y="14"/>
                      <a:pt x="538" y="23"/>
                      <a:pt x="524" y="23"/>
                    </a:cubicBezTo>
                    <a:cubicBezTo>
                      <a:pt x="524" y="25"/>
                      <a:pt x="522" y="32"/>
                      <a:pt x="519" y="32"/>
                    </a:cubicBezTo>
                    <a:cubicBezTo>
                      <a:pt x="517" y="32"/>
                      <a:pt x="516" y="30"/>
                      <a:pt x="515" y="30"/>
                    </a:cubicBezTo>
                    <a:cubicBezTo>
                      <a:pt x="509" y="32"/>
                      <a:pt x="509" y="32"/>
                      <a:pt x="509" y="32"/>
                    </a:cubicBezTo>
                    <a:cubicBezTo>
                      <a:pt x="509" y="32"/>
                      <a:pt x="505" y="32"/>
                      <a:pt x="505" y="34"/>
                    </a:cubicBezTo>
                    <a:cubicBezTo>
                      <a:pt x="505" y="39"/>
                      <a:pt x="504" y="44"/>
                      <a:pt x="503" y="36"/>
                    </a:cubicBezTo>
                    <a:cubicBezTo>
                      <a:pt x="502" y="36"/>
                      <a:pt x="501" y="36"/>
                      <a:pt x="500" y="36"/>
                    </a:cubicBezTo>
                    <a:cubicBezTo>
                      <a:pt x="498" y="36"/>
                      <a:pt x="497" y="40"/>
                      <a:pt x="494" y="40"/>
                    </a:cubicBezTo>
                    <a:cubicBezTo>
                      <a:pt x="493" y="41"/>
                      <a:pt x="493" y="43"/>
                      <a:pt x="491" y="45"/>
                    </a:cubicBezTo>
                    <a:cubicBezTo>
                      <a:pt x="494" y="48"/>
                      <a:pt x="502" y="51"/>
                      <a:pt x="502" y="51"/>
                    </a:cubicBezTo>
                    <a:cubicBezTo>
                      <a:pt x="494" y="48"/>
                      <a:pt x="487" y="50"/>
                      <a:pt x="485" y="40"/>
                    </a:cubicBezTo>
                    <a:cubicBezTo>
                      <a:pt x="482" y="40"/>
                      <a:pt x="482" y="40"/>
                      <a:pt x="482" y="40"/>
                    </a:cubicBezTo>
                    <a:cubicBezTo>
                      <a:pt x="482" y="43"/>
                      <a:pt x="481" y="43"/>
                      <a:pt x="479" y="45"/>
                    </a:cubicBezTo>
                    <a:cubicBezTo>
                      <a:pt x="482" y="50"/>
                      <a:pt x="486" y="48"/>
                      <a:pt x="488" y="55"/>
                    </a:cubicBezTo>
                    <a:cubicBezTo>
                      <a:pt x="488" y="56"/>
                      <a:pt x="488" y="59"/>
                      <a:pt x="490" y="61"/>
                    </a:cubicBezTo>
                    <a:cubicBezTo>
                      <a:pt x="491" y="63"/>
                      <a:pt x="491" y="63"/>
                      <a:pt x="495" y="63"/>
                    </a:cubicBezTo>
                    <a:cubicBezTo>
                      <a:pt x="498" y="63"/>
                      <a:pt x="499" y="64"/>
                      <a:pt x="497" y="66"/>
                    </a:cubicBezTo>
                    <a:cubicBezTo>
                      <a:pt x="497" y="67"/>
                      <a:pt x="501" y="75"/>
                      <a:pt x="503" y="76"/>
                    </a:cubicBezTo>
                    <a:cubicBezTo>
                      <a:pt x="500" y="79"/>
                      <a:pt x="499" y="84"/>
                      <a:pt x="492" y="84"/>
                    </a:cubicBezTo>
                    <a:cubicBezTo>
                      <a:pt x="486" y="84"/>
                      <a:pt x="483" y="83"/>
                      <a:pt x="486" y="83"/>
                    </a:cubicBezTo>
                    <a:cubicBezTo>
                      <a:pt x="490" y="83"/>
                      <a:pt x="492" y="79"/>
                      <a:pt x="492" y="75"/>
                    </a:cubicBezTo>
                    <a:cubicBezTo>
                      <a:pt x="492" y="73"/>
                      <a:pt x="492" y="71"/>
                      <a:pt x="492" y="69"/>
                    </a:cubicBezTo>
                    <a:cubicBezTo>
                      <a:pt x="483" y="66"/>
                      <a:pt x="484" y="57"/>
                      <a:pt x="478" y="52"/>
                    </a:cubicBezTo>
                    <a:cubicBezTo>
                      <a:pt x="472" y="50"/>
                      <a:pt x="472" y="50"/>
                      <a:pt x="472" y="50"/>
                    </a:cubicBezTo>
                    <a:cubicBezTo>
                      <a:pt x="471" y="48"/>
                      <a:pt x="474" y="42"/>
                      <a:pt x="471" y="40"/>
                    </a:cubicBezTo>
                    <a:cubicBezTo>
                      <a:pt x="470" y="38"/>
                      <a:pt x="462" y="36"/>
                      <a:pt x="462" y="34"/>
                    </a:cubicBezTo>
                    <a:cubicBezTo>
                      <a:pt x="459" y="33"/>
                      <a:pt x="458" y="34"/>
                      <a:pt x="454" y="34"/>
                    </a:cubicBezTo>
                    <a:cubicBezTo>
                      <a:pt x="454" y="36"/>
                      <a:pt x="453" y="40"/>
                      <a:pt x="453" y="42"/>
                    </a:cubicBezTo>
                    <a:cubicBezTo>
                      <a:pt x="453" y="43"/>
                      <a:pt x="452" y="48"/>
                      <a:pt x="449" y="48"/>
                    </a:cubicBezTo>
                    <a:cubicBezTo>
                      <a:pt x="449" y="48"/>
                      <a:pt x="455" y="62"/>
                      <a:pt x="462" y="62"/>
                    </a:cubicBezTo>
                    <a:cubicBezTo>
                      <a:pt x="462" y="66"/>
                      <a:pt x="467" y="71"/>
                      <a:pt x="466" y="71"/>
                    </a:cubicBezTo>
                    <a:cubicBezTo>
                      <a:pt x="465" y="71"/>
                      <a:pt x="446" y="64"/>
                      <a:pt x="446" y="62"/>
                    </a:cubicBezTo>
                    <a:cubicBezTo>
                      <a:pt x="442" y="62"/>
                      <a:pt x="414" y="59"/>
                      <a:pt x="414" y="54"/>
                    </a:cubicBezTo>
                    <a:cubicBezTo>
                      <a:pt x="413" y="55"/>
                      <a:pt x="411" y="54"/>
                      <a:pt x="411" y="55"/>
                    </a:cubicBezTo>
                    <a:cubicBezTo>
                      <a:pt x="411" y="63"/>
                      <a:pt x="422" y="60"/>
                      <a:pt x="426" y="68"/>
                    </a:cubicBezTo>
                    <a:cubicBezTo>
                      <a:pt x="426" y="68"/>
                      <a:pt x="419" y="67"/>
                      <a:pt x="416" y="67"/>
                    </a:cubicBezTo>
                    <a:cubicBezTo>
                      <a:pt x="410" y="67"/>
                      <a:pt x="391" y="69"/>
                      <a:pt x="393" y="68"/>
                    </a:cubicBezTo>
                    <a:cubicBezTo>
                      <a:pt x="391" y="67"/>
                      <a:pt x="389" y="67"/>
                      <a:pt x="388" y="66"/>
                    </a:cubicBezTo>
                    <a:cubicBezTo>
                      <a:pt x="386" y="70"/>
                      <a:pt x="381" y="66"/>
                      <a:pt x="378" y="69"/>
                    </a:cubicBezTo>
                    <a:cubicBezTo>
                      <a:pt x="374" y="73"/>
                      <a:pt x="365" y="73"/>
                      <a:pt x="365" y="83"/>
                    </a:cubicBezTo>
                    <a:cubicBezTo>
                      <a:pt x="363" y="81"/>
                      <a:pt x="361" y="81"/>
                      <a:pt x="359" y="83"/>
                    </a:cubicBezTo>
                    <a:cubicBezTo>
                      <a:pt x="356" y="81"/>
                      <a:pt x="352" y="74"/>
                      <a:pt x="352" y="74"/>
                    </a:cubicBezTo>
                    <a:cubicBezTo>
                      <a:pt x="353" y="74"/>
                      <a:pt x="355" y="74"/>
                      <a:pt x="356" y="74"/>
                    </a:cubicBezTo>
                    <a:cubicBezTo>
                      <a:pt x="355" y="69"/>
                      <a:pt x="352" y="69"/>
                      <a:pt x="348" y="69"/>
                    </a:cubicBezTo>
                    <a:cubicBezTo>
                      <a:pt x="345" y="69"/>
                      <a:pt x="344" y="68"/>
                      <a:pt x="341" y="69"/>
                    </a:cubicBezTo>
                    <a:cubicBezTo>
                      <a:pt x="342" y="69"/>
                      <a:pt x="344" y="70"/>
                      <a:pt x="344" y="72"/>
                    </a:cubicBezTo>
                    <a:cubicBezTo>
                      <a:pt x="344" y="74"/>
                      <a:pt x="344" y="75"/>
                      <a:pt x="343" y="75"/>
                    </a:cubicBezTo>
                    <a:cubicBezTo>
                      <a:pt x="344" y="77"/>
                      <a:pt x="345" y="79"/>
                      <a:pt x="348" y="80"/>
                    </a:cubicBezTo>
                    <a:cubicBezTo>
                      <a:pt x="348" y="87"/>
                      <a:pt x="348" y="87"/>
                      <a:pt x="348" y="87"/>
                    </a:cubicBezTo>
                    <a:cubicBezTo>
                      <a:pt x="348" y="87"/>
                      <a:pt x="342" y="84"/>
                      <a:pt x="339" y="82"/>
                    </a:cubicBezTo>
                    <a:cubicBezTo>
                      <a:pt x="338" y="85"/>
                      <a:pt x="328" y="89"/>
                      <a:pt x="328" y="91"/>
                    </a:cubicBezTo>
                    <a:cubicBezTo>
                      <a:pt x="328" y="93"/>
                      <a:pt x="332" y="94"/>
                      <a:pt x="333" y="97"/>
                    </a:cubicBezTo>
                    <a:cubicBezTo>
                      <a:pt x="323" y="97"/>
                      <a:pt x="323" y="97"/>
                      <a:pt x="323" y="97"/>
                    </a:cubicBezTo>
                    <a:cubicBezTo>
                      <a:pt x="322" y="98"/>
                      <a:pt x="322" y="104"/>
                      <a:pt x="320" y="104"/>
                    </a:cubicBezTo>
                    <a:cubicBezTo>
                      <a:pt x="311" y="104"/>
                      <a:pt x="301" y="100"/>
                      <a:pt x="301" y="91"/>
                    </a:cubicBezTo>
                    <a:cubicBezTo>
                      <a:pt x="301" y="90"/>
                      <a:pt x="300" y="89"/>
                      <a:pt x="300" y="88"/>
                    </a:cubicBezTo>
                    <a:cubicBezTo>
                      <a:pt x="297" y="87"/>
                      <a:pt x="284" y="82"/>
                      <a:pt x="284" y="80"/>
                    </a:cubicBezTo>
                    <a:cubicBezTo>
                      <a:pt x="285" y="81"/>
                      <a:pt x="305" y="86"/>
                      <a:pt x="307" y="86"/>
                    </a:cubicBezTo>
                    <a:cubicBezTo>
                      <a:pt x="311" y="86"/>
                      <a:pt x="314" y="86"/>
                      <a:pt x="320" y="86"/>
                    </a:cubicBezTo>
                    <a:cubicBezTo>
                      <a:pt x="324" y="86"/>
                      <a:pt x="328" y="82"/>
                      <a:pt x="332" y="78"/>
                    </a:cubicBezTo>
                    <a:cubicBezTo>
                      <a:pt x="330" y="77"/>
                      <a:pt x="329" y="75"/>
                      <a:pt x="327" y="73"/>
                    </a:cubicBezTo>
                    <a:cubicBezTo>
                      <a:pt x="327" y="73"/>
                      <a:pt x="314" y="64"/>
                      <a:pt x="287" y="63"/>
                    </a:cubicBezTo>
                    <a:cubicBezTo>
                      <a:pt x="285" y="63"/>
                      <a:pt x="283" y="63"/>
                      <a:pt x="283" y="59"/>
                    </a:cubicBezTo>
                    <a:cubicBezTo>
                      <a:pt x="279" y="59"/>
                      <a:pt x="271" y="60"/>
                      <a:pt x="271" y="58"/>
                    </a:cubicBezTo>
                    <a:cubicBezTo>
                      <a:pt x="269" y="57"/>
                      <a:pt x="259" y="54"/>
                      <a:pt x="259" y="52"/>
                    </a:cubicBezTo>
                    <a:cubicBezTo>
                      <a:pt x="259" y="52"/>
                      <a:pt x="250" y="52"/>
                      <a:pt x="250" y="52"/>
                    </a:cubicBezTo>
                    <a:cubicBezTo>
                      <a:pt x="247" y="54"/>
                      <a:pt x="245" y="54"/>
                      <a:pt x="246" y="52"/>
                    </a:cubicBezTo>
                    <a:cubicBezTo>
                      <a:pt x="244" y="52"/>
                      <a:pt x="242" y="52"/>
                      <a:pt x="238" y="52"/>
                    </a:cubicBezTo>
                    <a:cubicBezTo>
                      <a:pt x="238" y="53"/>
                      <a:pt x="234" y="55"/>
                      <a:pt x="234" y="55"/>
                    </a:cubicBezTo>
                    <a:cubicBezTo>
                      <a:pt x="232" y="52"/>
                      <a:pt x="221" y="57"/>
                      <a:pt x="224" y="60"/>
                    </a:cubicBezTo>
                    <a:cubicBezTo>
                      <a:pt x="224" y="60"/>
                      <a:pt x="217" y="60"/>
                      <a:pt x="217" y="59"/>
                    </a:cubicBezTo>
                    <a:cubicBezTo>
                      <a:pt x="216" y="59"/>
                      <a:pt x="205" y="63"/>
                      <a:pt x="203" y="64"/>
                    </a:cubicBezTo>
                    <a:cubicBezTo>
                      <a:pt x="203" y="66"/>
                      <a:pt x="195" y="63"/>
                      <a:pt x="195" y="63"/>
                    </a:cubicBezTo>
                    <a:cubicBezTo>
                      <a:pt x="193" y="69"/>
                      <a:pt x="188" y="69"/>
                      <a:pt x="187" y="75"/>
                    </a:cubicBezTo>
                    <a:cubicBezTo>
                      <a:pt x="189" y="75"/>
                      <a:pt x="190" y="73"/>
                      <a:pt x="192" y="72"/>
                    </a:cubicBezTo>
                    <a:cubicBezTo>
                      <a:pt x="192" y="72"/>
                      <a:pt x="193" y="73"/>
                      <a:pt x="193" y="73"/>
                    </a:cubicBezTo>
                    <a:cubicBezTo>
                      <a:pt x="193" y="74"/>
                      <a:pt x="193" y="80"/>
                      <a:pt x="189" y="80"/>
                    </a:cubicBezTo>
                    <a:cubicBezTo>
                      <a:pt x="189" y="81"/>
                      <a:pt x="187" y="86"/>
                      <a:pt x="187" y="86"/>
                    </a:cubicBezTo>
                    <a:cubicBezTo>
                      <a:pt x="187" y="87"/>
                      <a:pt x="177" y="99"/>
                      <a:pt x="175" y="99"/>
                    </a:cubicBezTo>
                    <a:cubicBezTo>
                      <a:pt x="174" y="102"/>
                      <a:pt x="173" y="104"/>
                      <a:pt x="171" y="104"/>
                    </a:cubicBezTo>
                    <a:cubicBezTo>
                      <a:pt x="163" y="105"/>
                      <a:pt x="163" y="105"/>
                      <a:pt x="163" y="105"/>
                    </a:cubicBezTo>
                    <a:cubicBezTo>
                      <a:pt x="163" y="105"/>
                      <a:pt x="159" y="110"/>
                      <a:pt x="156" y="110"/>
                    </a:cubicBezTo>
                    <a:cubicBezTo>
                      <a:pt x="157" y="110"/>
                      <a:pt x="146" y="116"/>
                      <a:pt x="146" y="116"/>
                    </a:cubicBezTo>
                    <a:cubicBezTo>
                      <a:pt x="148" y="117"/>
                      <a:pt x="150" y="135"/>
                      <a:pt x="146" y="134"/>
                    </a:cubicBezTo>
                    <a:cubicBezTo>
                      <a:pt x="146" y="134"/>
                      <a:pt x="152" y="141"/>
                      <a:pt x="149" y="141"/>
                    </a:cubicBezTo>
                    <a:cubicBezTo>
                      <a:pt x="149" y="144"/>
                      <a:pt x="164" y="148"/>
                      <a:pt x="164" y="148"/>
                    </a:cubicBezTo>
                    <a:cubicBezTo>
                      <a:pt x="164" y="148"/>
                      <a:pt x="177" y="137"/>
                      <a:pt x="177" y="136"/>
                    </a:cubicBezTo>
                    <a:cubicBezTo>
                      <a:pt x="177" y="137"/>
                      <a:pt x="184" y="146"/>
                      <a:pt x="185" y="147"/>
                    </a:cubicBezTo>
                    <a:cubicBezTo>
                      <a:pt x="185" y="152"/>
                      <a:pt x="191" y="169"/>
                      <a:pt x="194" y="169"/>
                    </a:cubicBezTo>
                    <a:cubicBezTo>
                      <a:pt x="194" y="169"/>
                      <a:pt x="200" y="169"/>
                      <a:pt x="201" y="169"/>
                    </a:cubicBezTo>
                    <a:cubicBezTo>
                      <a:pt x="198" y="164"/>
                      <a:pt x="205" y="163"/>
                      <a:pt x="211" y="163"/>
                    </a:cubicBezTo>
                    <a:cubicBezTo>
                      <a:pt x="211" y="154"/>
                      <a:pt x="214" y="148"/>
                      <a:pt x="214" y="141"/>
                    </a:cubicBezTo>
                    <a:cubicBezTo>
                      <a:pt x="214" y="139"/>
                      <a:pt x="219" y="138"/>
                      <a:pt x="222" y="137"/>
                    </a:cubicBezTo>
                    <a:cubicBezTo>
                      <a:pt x="222" y="137"/>
                      <a:pt x="222" y="135"/>
                      <a:pt x="222" y="134"/>
                    </a:cubicBezTo>
                    <a:cubicBezTo>
                      <a:pt x="222" y="129"/>
                      <a:pt x="213" y="131"/>
                      <a:pt x="211" y="126"/>
                    </a:cubicBezTo>
                    <a:cubicBezTo>
                      <a:pt x="210" y="124"/>
                      <a:pt x="215" y="110"/>
                      <a:pt x="217" y="110"/>
                    </a:cubicBezTo>
                    <a:cubicBezTo>
                      <a:pt x="222" y="105"/>
                      <a:pt x="227" y="104"/>
                      <a:pt x="232" y="99"/>
                    </a:cubicBezTo>
                    <a:cubicBezTo>
                      <a:pt x="231" y="98"/>
                      <a:pt x="234" y="91"/>
                      <a:pt x="234" y="91"/>
                    </a:cubicBezTo>
                    <a:cubicBezTo>
                      <a:pt x="246" y="91"/>
                      <a:pt x="246" y="91"/>
                      <a:pt x="246" y="91"/>
                    </a:cubicBezTo>
                    <a:cubicBezTo>
                      <a:pt x="246" y="92"/>
                      <a:pt x="248" y="96"/>
                      <a:pt x="251" y="96"/>
                    </a:cubicBezTo>
                    <a:cubicBezTo>
                      <a:pt x="250" y="97"/>
                      <a:pt x="250" y="97"/>
                      <a:pt x="250" y="97"/>
                    </a:cubicBezTo>
                    <a:cubicBezTo>
                      <a:pt x="245" y="97"/>
                      <a:pt x="232" y="108"/>
                      <a:pt x="232" y="115"/>
                    </a:cubicBezTo>
                    <a:cubicBezTo>
                      <a:pt x="232" y="117"/>
                      <a:pt x="236" y="118"/>
                      <a:pt x="236" y="121"/>
                    </a:cubicBezTo>
                    <a:cubicBezTo>
                      <a:pt x="236" y="123"/>
                      <a:pt x="234" y="125"/>
                      <a:pt x="234" y="127"/>
                    </a:cubicBezTo>
                    <a:cubicBezTo>
                      <a:pt x="234" y="128"/>
                      <a:pt x="239" y="130"/>
                      <a:pt x="243" y="130"/>
                    </a:cubicBezTo>
                    <a:cubicBezTo>
                      <a:pt x="243" y="132"/>
                      <a:pt x="246" y="132"/>
                      <a:pt x="249" y="132"/>
                    </a:cubicBezTo>
                    <a:cubicBezTo>
                      <a:pt x="254" y="132"/>
                      <a:pt x="261" y="133"/>
                      <a:pt x="264" y="128"/>
                    </a:cubicBezTo>
                    <a:cubicBezTo>
                      <a:pt x="274" y="128"/>
                      <a:pt x="274" y="128"/>
                      <a:pt x="274" y="128"/>
                    </a:cubicBezTo>
                    <a:cubicBezTo>
                      <a:pt x="273" y="128"/>
                      <a:pt x="280" y="134"/>
                      <a:pt x="280" y="136"/>
                    </a:cubicBezTo>
                    <a:cubicBezTo>
                      <a:pt x="280" y="137"/>
                      <a:pt x="273" y="137"/>
                      <a:pt x="271" y="137"/>
                    </a:cubicBezTo>
                    <a:cubicBezTo>
                      <a:pt x="268" y="137"/>
                      <a:pt x="267" y="133"/>
                      <a:pt x="261" y="133"/>
                    </a:cubicBezTo>
                    <a:cubicBezTo>
                      <a:pt x="256" y="133"/>
                      <a:pt x="249" y="133"/>
                      <a:pt x="249" y="139"/>
                    </a:cubicBezTo>
                    <a:cubicBezTo>
                      <a:pt x="248" y="149"/>
                      <a:pt x="258" y="145"/>
                      <a:pt x="257" y="149"/>
                    </a:cubicBezTo>
                    <a:cubicBezTo>
                      <a:pt x="255" y="150"/>
                      <a:pt x="246" y="152"/>
                      <a:pt x="245" y="150"/>
                    </a:cubicBezTo>
                    <a:cubicBezTo>
                      <a:pt x="241" y="153"/>
                      <a:pt x="238" y="157"/>
                      <a:pt x="240" y="162"/>
                    </a:cubicBezTo>
                    <a:cubicBezTo>
                      <a:pt x="242" y="162"/>
                      <a:pt x="239" y="169"/>
                      <a:pt x="239" y="169"/>
                    </a:cubicBezTo>
                    <a:cubicBezTo>
                      <a:pt x="239" y="169"/>
                      <a:pt x="231" y="176"/>
                      <a:pt x="229" y="176"/>
                    </a:cubicBezTo>
                    <a:cubicBezTo>
                      <a:pt x="226" y="176"/>
                      <a:pt x="225" y="173"/>
                      <a:pt x="224" y="172"/>
                    </a:cubicBezTo>
                    <a:cubicBezTo>
                      <a:pt x="217" y="173"/>
                      <a:pt x="213" y="173"/>
                      <a:pt x="205" y="177"/>
                    </a:cubicBezTo>
                    <a:cubicBezTo>
                      <a:pt x="204" y="178"/>
                      <a:pt x="200" y="176"/>
                      <a:pt x="194" y="176"/>
                    </a:cubicBezTo>
                    <a:cubicBezTo>
                      <a:pt x="190" y="176"/>
                      <a:pt x="189" y="180"/>
                      <a:pt x="185" y="180"/>
                    </a:cubicBezTo>
                    <a:cubicBezTo>
                      <a:pt x="184" y="180"/>
                      <a:pt x="182" y="177"/>
                      <a:pt x="181" y="173"/>
                    </a:cubicBezTo>
                    <a:cubicBezTo>
                      <a:pt x="181" y="173"/>
                      <a:pt x="182" y="173"/>
                      <a:pt x="182" y="173"/>
                    </a:cubicBezTo>
                    <a:cubicBezTo>
                      <a:pt x="181" y="170"/>
                      <a:pt x="179" y="169"/>
                      <a:pt x="179" y="167"/>
                    </a:cubicBezTo>
                    <a:cubicBezTo>
                      <a:pt x="179" y="167"/>
                      <a:pt x="179" y="167"/>
                      <a:pt x="179" y="167"/>
                    </a:cubicBezTo>
                    <a:cubicBezTo>
                      <a:pt x="178" y="164"/>
                      <a:pt x="178" y="163"/>
                      <a:pt x="180" y="162"/>
                    </a:cubicBezTo>
                    <a:cubicBezTo>
                      <a:pt x="180" y="162"/>
                      <a:pt x="178" y="156"/>
                      <a:pt x="178" y="154"/>
                    </a:cubicBezTo>
                    <a:cubicBezTo>
                      <a:pt x="178" y="153"/>
                      <a:pt x="175" y="151"/>
                      <a:pt x="175" y="151"/>
                    </a:cubicBezTo>
                    <a:cubicBezTo>
                      <a:pt x="172" y="153"/>
                      <a:pt x="171" y="155"/>
                      <a:pt x="167" y="155"/>
                    </a:cubicBezTo>
                    <a:cubicBezTo>
                      <a:pt x="167" y="157"/>
                      <a:pt x="164" y="162"/>
                      <a:pt x="164" y="164"/>
                    </a:cubicBezTo>
                    <a:cubicBezTo>
                      <a:pt x="164" y="167"/>
                      <a:pt x="169" y="173"/>
                      <a:pt x="169" y="176"/>
                    </a:cubicBezTo>
                    <a:cubicBezTo>
                      <a:pt x="169" y="177"/>
                      <a:pt x="158" y="185"/>
                      <a:pt x="157" y="185"/>
                    </a:cubicBezTo>
                    <a:cubicBezTo>
                      <a:pt x="154" y="185"/>
                      <a:pt x="152" y="189"/>
                      <a:pt x="153" y="190"/>
                    </a:cubicBezTo>
                    <a:cubicBezTo>
                      <a:pt x="153" y="190"/>
                      <a:pt x="146" y="191"/>
                      <a:pt x="146" y="192"/>
                    </a:cubicBezTo>
                    <a:cubicBezTo>
                      <a:pt x="144" y="195"/>
                      <a:pt x="139" y="201"/>
                      <a:pt x="137" y="202"/>
                    </a:cubicBezTo>
                    <a:cubicBezTo>
                      <a:pt x="135" y="202"/>
                      <a:pt x="133" y="204"/>
                      <a:pt x="129" y="204"/>
                    </a:cubicBezTo>
                    <a:cubicBezTo>
                      <a:pt x="128" y="208"/>
                      <a:pt x="120" y="218"/>
                      <a:pt x="115" y="218"/>
                    </a:cubicBezTo>
                    <a:cubicBezTo>
                      <a:pt x="112" y="218"/>
                      <a:pt x="111" y="216"/>
                      <a:pt x="110" y="214"/>
                    </a:cubicBezTo>
                    <a:cubicBezTo>
                      <a:pt x="110" y="225"/>
                      <a:pt x="110" y="225"/>
                      <a:pt x="110" y="225"/>
                    </a:cubicBezTo>
                    <a:cubicBezTo>
                      <a:pt x="107" y="224"/>
                      <a:pt x="97" y="222"/>
                      <a:pt x="97" y="222"/>
                    </a:cubicBezTo>
                    <a:cubicBezTo>
                      <a:pt x="96" y="222"/>
                      <a:pt x="95" y="226"/>
                      <a:pt x="93" y="226"/>
                    </a:cubicBezTo>
                    <a:cubicBezTo>
                      <a:pt x="93" y="226"/>
                      <a:pt x="105" y="237"/>
                      <a:pt x="107" y="237"/>
                    </a:cubicBezTo>
                    <a:cubicBezTo>
                      <a:pt x="108" y="241"/>
                      <a:pt x="110" y="263"/>
                      <a:pt x="109" y="264"/>
                    </a:cubicBezTo>
                    <a:cubicBezTo>
                      <a:pt x="107" y="266"/>
                      <a:pt x="106" y="266"/>
                      <a:pt x="105" y="267"/>
                    </a:cubicBezTo>
                    <a:cubicBezTo>
                      <a:pt x="93" y="267"/>
                      <a:pt x="93" y="267"/>
                      <a:pt x="93" y="267"/>
                    </a:cubicBezTo>
                    <a:cubicBezTo>
                      <a:pt x="91" y="267"/>
                      <a:pt x="76" y="263"/>
                      <a:pt x="71" y="263"/>
                    </a:cubicBezTo>
                    <a:cubicBezTo>
                      <a:pt x="67" y="263"/>
                      <a:pt x="66" y="267"/>
                      <a:pt x="60" y="267"/>
                    </a:cubicBezTo>
                    <a:cubicBezTo>
                      <a:pt x="60" y="269"/>
                      <a:pt x="63" y="288"/>
                      <a:pt x="63" y="289"/>
                    </a:cubicBezTo>
                    <a:cubicBezTo>
                      <a:pt x="62" y="292"/>
                      <a:pt x="58" y="297"/>
                      <a:pt x="58" y="302"/>
                    </a:cubicBezTo>
                    <a:cubicBezTo>
                      <a:pt x="58" y="309"/>
                      <a:pt x="62" y="312"/>
                      <a:pt x="62" y="318"/>
                    </a:cubicBezTo>
                    <a:cubicBezTo>
                      <a:pt x="69" y="321"/>
                      <a:pt x="66" y="318"/>
                      <a:pt x="73" y="318"/>
                    </a:cubicBezTo>
                    <a:cubicBezTo>
                      <a:pt x="78" y="318"/>
                      <a:pt x="79" y="326"/>
                      <a:pt x="83" y="328"/>
                    </a:cubicBezTo>
                    <a:cubicBezTo>
                      <a:pt x="85" y="329"/>
                      <a:pt x="86" y="320"/>
                      <a:pt x="104" y="323"/>
                    </a:cubicBezTo>
                    <a:cubicBezTo>
                      <a:pt x="108" y="323"/>
                      <a:pt x="101" y="324"/>
                      <a:pt x="114" y="312"/>
                    </a:cubicBezTo>
                    <a:cubicBezTo>
                      <a:pt x="122" y="306"/>
                      <a:pt x="112" y="298"/>
                      <a:pt x="122" y="292"/>
                    </a:cubicBezTo>
                    <a:cubicBezTo>
                      <a:pt x="126" y="289"/>
                      <a:pt x="130" y="282"/>
                      <a:pt x="139" y="280"/>
                    </a:cubicBezTo>
                    <a:cubicBezTo>
                      <a:pt x="140" y="279"/>
                      <a:pt x="138" y="275"/>
                      <a:pt x="138" y="274"/>
                    </a:cubicBezTo>
                    <a:cubicBezTo>
                      <a:pt x="138" y="270"/>
                      <a:pt x="141" y="266"/>
                      <a:pt x="146" y="266"/>
                    </a:cubicBezTo>
                    <a:cubicBezTo>
                      <a:pt x="148" y="266"/>
                      <a:pt x="150" y="266"/>
                      <a:pt x="152" y="267"/>
                    </a:cubicBezTo>
                    <a:cubicBezTo>
                      <a:pt x="160" y="273"/>
                      <a:pt x="164" y="266"/>
                      <a:pt x="168" y="262"/>
                    </a:cubicBezTo>
                    <a:cubicBezTo>
                      <a:pt x="170" y="260"/>
                      <a:pt x="177" y="259"/>
                      <a:pt x="180" y="259"/>
                    </a:cubicBezTo>
                    <a:cubicBezTo>
                      <a:pt x="182" y="262"/>
                      <a:pt x="188" y="281"/>
                      <a:pt x="206" y="284"/>
                    </a:cubicBezTo>
                    <a:cubicBezTo>
                      <a:pt x="206" y="284"/>
                      <a:pt x="209" y="289"/>
                      <a:pt x="213" y="289"/>
                    </a:cubicBezTo>
                    <a:cubicBezTo>
                      <a:pt x="217" y="290"/>
                      <a:pt x="221" y="297"/>
                      <a:pt x="221" y="302"/>
                    </a:cubicBezTo>
                    <a:cubicBezTo>
                      <a:pt x="216" y="310"/>
                      <a:pt x="216" y="310"/>
                      <a:pt x="216" y="310"/>
                    </a:cubicBezTo>
                    <a:cubicBezTo>
                      <a:pt x="213" y="310"/>
                      <a:pt x="212" y="310"/>
                      <a:pt x="211" y="312"/>
                    </a:cubicBezTo>
                    <a:cubicBezTo>
                      <a:pt x="209" y="310"/>
                      <a:pt x="209" y="310"/>
                      <a:pt x="209" y="310"/>
                    </a:cubicBezTo>
                    <a:cubicBezTo>
                      <a:pt x="198" y="310"/>
                      <a:pt x="198" y="310"/>
                      <a:pt x="198" y="310"/>
                    </a:cubicBezTo>
                    <a:cubicBezTo>
                      <a:pt x="199" y="313"/>
                      <a:pt x="205" y="317"/>
                      <a:pt x="206" y="317"/>
                    </a:cubicBezTo>
                    <a:cubicBezTo>
                      <a:pt x="207" y="317"/>
                      <a:pt x="209" y="317"/>
                      <a:pt x="209" y="317"/>
                    </a:cubicBezTo>
                    <a:cubicBezTo>
                      <a:pt x="210" y="320"/>
                      <a:pt x="227" y="323"/>
                      <a:pt x="230" y="323"/>
                    </a:cubicBezTo>
                    <a:cubicBezTo>
                      <a:pt x="224" y="309"/>
                      <a:pt x="224" y="309"/>
                      <a:pt x="224" y="309"/>
                    </a:cubicBezTo>
                    <a:cubicBezTo>
                      <a:pt x="224" y="307"/>
                      <a:pt x="225" y="305"/>
                      <a:pt x="226" y="303"/>
                    </a:cubicBezTo>
                    <a:cubicBezTo>
                      <a:pt x="226" y="303"/>
                      <a:pt x="228" y="300"/>
                      <a:pt x="228" y="298"/>
                    </a:cubicBezTo>
                    <a:cubicBezTo>
                      <a:pt x="227" y="298"/>
                      <a:pt x="231" y="292"/>
                      <a:pt x="233" y="292"/>
                    </a:cubicBezTo>
                    <a:cubicBezTo>
                      <a:pt x="234" y="295"/>
                      <a:pt x="234" y="295"/>
                      <a:pt x="234" y="295"/>
                    </a:cubicBezTo>
                    <a:cubicBezTo>
                      <a:pt x="235" y="294"/>
                      <a:pt x="236" y="291"/>
                      <a:pt x="236" y="290"/>
                    </a:cubicBezTo>
                    <a:cubicBezTo>
                      <a:pt x="234" y="290"/>
                      <a:pt x="226" y="285"/>
                      <a:pt x="226" y="283"/>
                    </a:cubicBezTo>
                    <a:cubicBezTo>
                      <a:pt x="222" y="283"/>
                      <a:pt x="221" y="281"/>
                      <a:pt x="218" y="278"/>
                    </a:cubicBezTo>
                    <a:cubicBezTo>
                      <a:pt x="210" y="271"/>
                      <a:pt x="210" y="271"/>
                      <a:pt x="210" y="271"/>
                    </a:cubicBezTo>
                    <a:cubicBezTo>
                      <a:pt x="209" y="270"/>
                      <a:pt x="201" y="266"/>
                      <a:pt x="201" y="263"/>
                    </a:cubicBezTo>
                    <a:cubicBezTo>
                      <a:pt x="198" y="263"/>
                      <a:pt x="195" y="259"/>
                      <a:pt x="195" y="254"/>
                    </a:cubicBezTo>
                    <a:cubicBezTo>
                      <a:pt x="195" y="249"/>
                      <a:pt x="195" y="248"/>
                      <a:pt x="201" y="247"/>
                    </a:cubicBezTo>
                    <a:cubicBezTo>
                      <a:pt x="201" y="249"/>
                      <a:pt x="203" y="250"/>
                      <a:pt x="205" y="250"/>
                    </a:cubicBezTo>
                    <a:cubicBezTo>
                      <a:pt x="205" y="250"/>
                      <a:pt x="216" y="259"/>
                      <a:pt x="219" y="264"/>
                    </a:cubicBezTo>
                    <a:cubicBezTo>
                      <a:pt x="220" y="266"/>
                      <a:pt x="221" y="268"/>
                      <a:pt x="222" y="269"/>
                    </a:cubicBezTo>
                    <a:cubicBezTo>
                      <a:pt x="226" y="271"/>
                      <a:pt x="237" y="273"/>
                      <a:pt x="237" y="273"/>
                    </a:cubicBezTo>
                    <a:cubicBezTo>
                      <a:pt x="237" y="273"/>
                      <a:pt x="237" y="273"/>
                      <a:pt x="237" y="273"/>
                    </a:cubicBezTo>
                    <a:cubicBezTo>
                      <a:pt x="241" y="275"/>
                      <a:pt x="242" y="281"/>
                      <a:pt x="241" y="283"/>
                    </a:cubicBezTo>
                    <a:cubicBezTo>
                      <a:pt x="242" y="286"/>
                      <a:pt x="242" y="289"/>
                      <a:pt x="243" y="292"/>
                    </a:cubicBezTo>
                    <a:cubicBezTo>
                      <a:pt x="244" y="293"/>
                      <a:pt x="248" y="296"/>
                      <a:pt x="249" y="298"/>
                    </a:cubicBezTo>
                    <a:cubicBezTo>
                      <a:pt x="250" y="302"/>
                      <a:pt x="250" y="310"/>
                      <a:pt x="258" y="310"/>
                    </a:cubicBezTo>
                    <a:cubicBezTo>
                      <a:pt x="256" y="313"/>
                      <a:pt x="258" y="316"/>
                      <a:pt x="258" y="321"/>
                    </a:cubicBezTo>
                    <a:cubicBezTo>
                      <a:pt x="260" y="321"/>
                      <a:pt x="261" y="319"/>
                      <a:pt x="264" y="319"/>
                    </a:cubicBezTo>
                    <a:cubicBezTo>
                      <a:pt x="263" y="321"/>
                      <a:pt x="265" y="321"/>
                      <a:pt x="266" y="321"/>
                    </a:cubicBezTo>
                    <a:cubicBezTo>
                      <a:pt x="267" y="321"/>
                      <a:pt x="269" y="320"/>
                      <a:pt x="269" y="318"/>
                    </a:cubicBezTo>
                    <a:cubicBezTo>
                      <a:pt x="268" y="318"/>
                      <a:pt x="266" y="317"/>
                      <a:pt x="266" y="316"/>
                    </a:cubicBezTo>
                    <a:cubicBezTo>
                      <a:pt x="269" y="317"/>
                      <a:pt x="268" y="310"/>
                      <a:pt x="268" y="306"/>
                    </a:cubicBezTo>
                    <a:cubicBezTo>
                      <a:pt x="268" y="304"/>
                      <a:pt x="268" y="301"/>
                      <a:pt x="268" y="298"/>
                    </a:cubicBezTo>
                    <a:cubicBezTo>
                      <a:pt x="267" y="299"/>
                      <a:pt x="266" y="292"/>
                      <a:pt x="267" y="292"/>
                    </a:cubicBezTo>
                    <a:cubicBezTo>
                      <a:pt x="267" y="293"/>
                      <a:pt x="268" y="294"/>
                      <a:pt x="269" y="294"/>
                    </a:cubicBezTo>
                    <a:cubicBezTo>
                      <a:pt x="270" y="294"/>
                      <a:pt x="271" y="293"/>
                      <a:pt x="271" y="292"/>
                    </a:cubicBezTo>
                    <a:cubicBezTo>
                      <a:pt x="269" y="289"/>
                      <a:pt x="274" y="286"/>
                      <a:pt x="279" y="285"/>
                    </a:cubicBezTo>
                    <a:cubicBezTo>
                      <a:pt x="288" y="288"/>
                      <a:pt x="288" y="288"/>
                      <a:pt x="288" y="288"/>
                    </a:cubicBezTo>
                    <a:cubicBezTo>
                      <a:pt x="288" y="288"/>
                      <a:pt x="289" y="282"/>
                      <a:pt x="288" y="280"/>
                    </a:cubicBezTo>
                    <a:cubicBezTo>
                      <a:pt x="291" y="279"/>
                      <a:pt x="297" y="277"/>
                      <a:pt x="297" y="277"/>
                    </a:cubicBezTo>
                    <a:cubicBezTo>
                      <a:pt x="297" y="274"/>
                      <a:pt x="299" y="274"/>
                      <a:pt x="301" y="272"/>
                    </a:cubicBezTo>
                    <a:cubicBezTo>
                      <a:pt x="299" y="271"/>
                      <a:pt x="295" y="270"/>
                      <a:pt x="295" y="268"/>
                    </a:cubicBezTo>
                    <a:cubicBezTo>
                      <a:pt x="295" y="266"/>
                      <a:pt x="299" y="265"/>
                      <a:pt x="299" y="261"/>
                    </a:cubicBezTo>
                    <a:cubicBezTo>
                      <a:pt x="299" y="259"/>
                      <a:pt x="297" y="258"/>
                      <a:pt x="298" y="254"/>
                    </a:cubicBezTo>
                    <a:cubicBezTo>
                      <a:pt x="300" y="253"/>
                      <a:pt x="302" y="251"/>
                      <a:pt x="303" y="249"/>
                    </a:cubicBezTo>
                    <a:cubicBezTo>
                      <a:pt x="292" y="250"/>
                      <a:pt x="293" y="237"/>
                      <a:pt x="289" y="231"/>
                    </a:cubicBezTo>
                    <a:cubicBezTo>
                      <a:pt x="291" y="235"/>
                      <a:pt x="292" y="242"/>
                      <a:pt x="295" y="246"/>
                    </a:cubicBezTo>
                    <a:cubicBezTo>
                      <a:pt x="297" y="248"/>
                      <a:pt x="300" y="249"/>
                      <a:pt x="303" y="249"/>
                    </a:cubicBezTo>
                    <a:cubicBezTo>
                      <a:pt x="306" y="247"/>
                      <a:pt x="307" y="243"/>
                      <a:pt x="310" y="239"/>
                    </a:cubicBezTo>
                    <a:cubicBezTo>
                      <a:pt x="312" y="240"/>
                      <a:pt x="318" y="242"/>
                      <a:pt x="320" y="244"/>
                    </a:cubicBezTo>
                    <a:cubicBezTo>
                      <a:pt x="334" y="244"/>
                      <a:pt x="334" y="244"/>
                      <a:pt x="334" y="244"/>
                    </a:cubicBezTo>
                    <a:cubicBezTo>
                      <a:pt x="329" y="245"/>
                      <a:pt x="326" y="246"/>
                      <a:pt x="321" y="247"/>
                    </a:cubicBezTo>
                    <a:cubicBezTo>
                      <a:pt x="322" y="248"/>
                      <a:pt x="325" y="250"/>
                      <a:pt x="328" y="250"/>
                    </a:cubicBezTo>
                    <a:cubicBezTo>
                      <a:pt x="328" y="254"/>
                      <a:pt x="328" y="257"/>
                      <a:pt x="332" y="258"/>
                    </a:cubicBezTo>
                    <a:cubicBezTo>
                      <a:pt x="333" y="256"/>
                      <a:pt x="340" y="254"/>
                      <a:pt x="340" y="250"/>
                    </a:cubicBezTo>
                    <a:cubicBezTo>
                      <a:pt x="341" y="251"/>
                      <a:pt x="342" y="251"/>
                      <a:pt x="343" y="254"/>
                    </a:cubicBezTo>
                    <a:cubicBezTo>
                      <a:pt x="345" y="253"/>
                      <a:pt x="346" y="249"/>
                      <a:pt x="349" y="249"/>
                    </a:cubicBezTo>
                    <a:cubicBezTo>
                      <a:pt x="345" y="248"/>
                      <a:pt x="343" y="249"/>
                      <a:pt x="340" y="249"/>
                    </a:cubicBezTo>
                    <a:cubicBezTo>
                      <a:pt x="338" y="249"/>
                      <a:pt x="336" y="247"/>
                      <a:pt x="336" y="244"/>
                    </a:cubicBezTo>
                    <a:cubicBezTo>
                      <a:pt x="336" y="239"/>
                      <a:pt x="345" y="237"/>
                      <a:pt x="352" y="237"/>
                    </a:cubicBezTo>
                    <a:cubicBezTo>
                      <a:pt x="355" y="236"/>
                      <a:pt x="355" y="236"/>
                      <a:pt x="355" y="236"/>
                    </a:cubicBezTo>
                    <a:cubicBezTo>
                      <a:pt x="355" y="236"/>
                      <a:pt x="356" y="235"/>
                      <a:pt x="357" y="235"/>
                    </a:cubicBezTo>
                    <a:cubicBezTo>
                      <a:pt x="355" y="237"/>
                      <a:pt x="354" y="238"/>
                      <a:pt x="352" y="240"/>
                    </a:cubicBezTo>
                    <a:cubicBezTo>
                      <a:pt x="352" y="240"/>
                      <a:pt x="355" y="242"/>
                      <a:pt x="356" y="242"/>
                    </a:cubicBezTo>
                    <a:cubicBezTo>
                      <a:pt x="355" y="245"/>
                      <a:pt x="353" y="247"/>
                      <a:pt x="350" y="249"/>
                    </a:cubicBezTo>
                    <a:cubicBezTo>
                      <a:pt x="349" y="254"/>
                      <a:pt x="355" y="253"/>
                      <a:pt x="359" y="257"/>
                    </a:cubicBezTo>
                    <a:cubicBezTo>
                      <a:pt x="362" y="260"/>
                      <a:pt x="368" y="262"/>
                      <a:pt x="373" y="265"/>
                    </a:cubicBezTo>
                    <a:cubicBezTo>
                      <a:pt x="378" y="267"/>
                      <a:pt x="383" y="271"/>
                      <a:pt x="383" y="279"/>
                    </a:cubicBezTo>
                    <a:cubicBezTo>
                      <a:pt x="382" y="280"/>
                      <a:pt x="374" y="285"/>
                      <a:pt x="370" y="285"/>
                    </a:cubicBezTo>
                    <a:cubicBezTo>
                      <a:pt x="369" y="285"/>
                      <a:pt x="365" y="286"/>
                      <a:pt x="364" y="286"/>
                    </a:cubicBezTo>
                    <a:cubicBezTo>
                      <a:pt x="361" y="286"/>
                      <a:pt x="360" y="285"/>
                      <a:pt x="359" y="283"/>
                    </a:cubicBezTo>
                    <a:cubicBezTo>
                      <a:pt x="355" y="283"/>
                      <a:pt x="352" y="281"/>
                      <a:pt x="348" y="281"/>
                    </a:cubicBezTo>
                    <a:cubicBezTo>
                      <a:pt x="348" y="281"/>
                      <a:pt x="348" y="279"/>
                      <a:pt x="348" y="278"/>
                    </a:cubicBezTo>
                    <a:cubicBezTo>
                      <a:pt x="348" y="278"/>
                      <a:pt x="346" y="280"/>
                      <a:pt x="345" y="280"/>
                    </a:cubicBezTo>
                    <a:cubicBezTo>
                      <a:pt x="344" y="280"/>
                      <a:pt x="341" y="278"/>
                      <a:pt x="341" y="277"/>
                    </a:cubicBezTo>
                    <a:cubicBezTo>
                      <a:pt x="336" y="280"/>
                      <a:pt x="321" y="277"/>
                      <a:pt x="315" y="283"/>
                    </a:cubicBezTo>
                    <a:cubicBezTo>
                      <a:pt x="303" y="283"/>
                      <a:pt x="303" y="283"/>
                      <a:pt x="303" y="283"/>
                    </a:cubicBezTo>
                    <a:cubicBezTo>
                      <a:pt x="303" y="284"/>
                      <a:pt x="301" y="285"/>
                      <a:pt x="301" y="285"/>
                    </a:cubicBezTo>
                    <a:cubicBezTo>
                      <a:pt x="303" y="286"/>
                      <a:pt x="304" y="286"/>
                      <a:pt x="306" y="287"/>
                    </a:cubicBezTo>
                    <a:cubicBezTo>
                      <a:pt x="306" y="290"/>
                      <a:pt x="302" y="289"/>
                      <a:pt x="299" y="289"/>
                    </a:cubicBezTo>
                    <a:cubicBezTo>
                      <a:pt x="299" y="289"/>
                      <a:pt x="295" y="289"/>
                      <a:pt x="291" y="289"/>
                    </a:cubicBezTo>
                    <a:cubicBezTo>
                      <a:pt x="287" y="289"/>
                      <a:pt x="285" y="290"/>
                      <a:pt x="285" y="296"/>
                    </a:cubicBezTo>
                    <a:cubicBezTo>
                      <a:pt x="285" y="300"/>
                      <a:pt x="289" y="300"/>
                      <a:pt x="287" y="303"/>
                    </a:cubicBezTo>
                    <a:cubicBezTo>
                      <a:pt x="287" y="305"/>
                      <a:pt x="290" y="310"/>
                      <a:pt x="292" y="310"/>
                    </a:cubicBezTo>
                    <a:cubicBezTo>
                      <a:pt x="291" y="312"/>
                      <a:pt x="291" y="312"/>
                      <a:pt x="291" y="314"/>
                    </a:cubicBezTo>
                    <a:cubicBezTo>
                      <a:pt x="291" y="314"/>
                      <a:pt x="293" y="314"/>
                      <a:pt x="295" y="314"/>
                    </a:cubicBezTo>
                    <a:cubicBezTo>
                      <a:pt x="295" y="317"/>
                      <a:pt x="307" y="324"/>
                      <a:pt x="308" y="324"/>
                    </a:cubicBezTo>
                    <a:cubicBezTo>
                      <a:pt x="310" y="324"/>
                      <a:pt x="312" y="327"/>
                      <a:pt x="315" y="327"/>
                    </a:cubicBezTo>
                    <a:cubicBezTo>
                      <a:pt x="316" y="327"/>
                      <a:pt x="317" y="325"/>
                      <a:pt x="319" y="325"/>
                    </a:cubicBezTo>
                    <a:cubicBezTo>
                      <a:pt x="318" y="323"/>
                      <a:pt x="319" y="320"/>
                      <a:pt x="322" y="320"/>
                    </a:cubicBezTo>
                    <a:cubicBezTo>
                      <a:pt x="328" y="320"/>
                      <a:pt x="326" y="327"/>
                      <a:pt x="333" y="327"/>
                    </a:cubicBezTo>
                    <a:cubicBezTo>
                      <a:pt x="340" y="327"/>
                      <a:pt x="342" y="323"/>
                      <a:pt x="345" y="323"/>
                    </a:cubicBezTo>
                    <a:cubicBezTo>
                      <a:pt x="347" y="323"/>
                      <a:pt x="349" y="322"/>
                      <a:pt x="349" y="321"/>
                    </a:cubicBezTo>
                    <a:cubicBezTo>
                      <a:pt x="353" y="321"/>
                      <a:pt x="353" y="321"/>
                      <a:pt x="353" y="321"/>
                    </a:cubicBezTo>
                    <a:cubicBezTo>
                      <a:pt x="352" y="323"/>
                      <a:pt x="353" y="327"/>
                      <a:pt x="353" y="329"/>
                    </a:cubicBezTo>
                    <a:cubicBezTo>
                      <a:pt x="353" y="329"/>
                      <a:pt x="353" y="329"/>
                      <a:pt x="352" y="329"/>
                    </a:cubicBezTo>
                    <a:cubicBezTo>
                      <a:pt x="352" y="330"/>
                      <a:pt x="352" y="331"/>
                      <a:pt x="352" y="332"/>
                    </a:cubicBezTo>
                    <a:cubicBezTo>
                      <a:pt x="352" y="334"/>
                      <a:pt x="353" y="336"/>
                      <a:pt x="355" y="336"/>
                    </a:cubicBezTo>
                    <a:cubicBezTo>
                      <a:pt x="355" y="337"/>
                      <a:pt x="355" y="338"/>
                      <a:pt x="355" y="339"/>
                    </a:cubicBezTo>
                    <a:cubicBezTo>
                      <a:pt x="354" y="342"/>
                      <a:pt x="353" y="343"/>
                      <a:pt x="352" y="346"/>
                    </a:cubicBezTo>
                    <a:cubicBezTo>
                      <a:pt x="351" y="355"/>
                      <a:pt x="348" y="359"/>
                      <a:pt x="348" y="359"/>
                    </a:cubicBezTo>
                    <a:cubicBezTo>
                      <a:pt x="348" y="360"/>
                      <a:pt x="348" y="360"/>
                      <a:pt x="348" y="360"/>
                    </a:cubicBezTo>
                    <a:cubicBezTo>
                      <a:pt x="346" y="365"/>
                      <a:pt x="324" y="365"/>
                      <a:pt x="324" y="365"/>
                    </a:cubicBezTo>
                    <a:cubicBezTo>
                      <a:pt x="317" y="367"/>
                      <a:pt x="314" y="370"/>
                      <a:pt x="306" y="370"/>
                    </a:cubicBezTo>
                    <a:cubicBezTo>
                      <a:pt x="301" y="370"/>
                      <a:pt x="288" y="364"/>
                      <a:pt x="287" y="364"/>
                    </a:cubicBezTo>
                    <a:cubicBezTo>
                      <a:pt x="287" y="363"/>
                      <a:pt x="287" y="363"/>
                      <a:pt x="287" y="363"/>
                    </a:cubicBezTo>
                    <a:cubicBezTo>
                      <a:pt x="282" y="362"/>
                      <a:pt x="275" y="363"/>
                      <a:pt x="272" y="359"/>
                    </a:cubicBezTo>
                    <a:cubicBezTo>
                      <a:pt x="269" y="356"/>
                      <a:pt x="271" y="352"/>
                      <a:pt x="263" y="352"/>
                    </a:cubicBezTo>
                    <a:cubicBezTo>
                      <a:pt x="258" y="352"/>
                      <a:pt x="256" y="358"/>
                      <a:pt x="250" y="358"/>
                    </a:cubicBezTo>
                    <a:cubicBezTo>
                      <a:pt x="250" y="360"/>
                      <a:pt x="250" y="361"/>
                      <a:pt x="250" y="363"/>
                    </a:cubicBezTo>
                    <a:cubicBezTo>
                      <a:pt x="250" y="365"/>
                      <a:pt x="249" y="376"/>
                      <a:pt x="247" y="376"/>
                    </a:cubicBezTo>
                    <a:cubicBezTo>
                      <a:pt x="242" y="376"/>
                      <a:pt x="237" y="370"/>
                      <a:pt x="231" y="368"/>
                    </a:cubicBezTo>
                    <a:cubicBezTo>
                      <a:pt x="228" y="367"/>
                      <a:pt x="225" y="369"/>
                      <a:pt x="222" y="367"/>
                    </a:cubicBezTo>
                    <a:cubicBezTo>
                      <a:pt x="220" y="364"/>
                      <a:pt x="221" y="358"/>
                      <a:pt x="217" y="357"/>
                    </a:cubicBezTo>
                    <a:cubicBezTo>
                      <a:pt x="213" y="354"/>
                      <a:pt x="205" y="353"/>
                      <a:pt x="197" y="353"/>
                    </a:cubicBezTo>
                    <a:cubicBezTo>
                      <a:pt x="197" y="353"/>
                      <a:pt x="197" y="353"/>
                      <a:pt x="197" y="353"/>
                    </a:cubicBezTo>
                    <a:cubicBezTo>
                      <a:pt x="195" y="353"/>
                      <a:pt x="191" y="347"/>
                      <a:pt x="189" y="347"/>
                    </a:cubicBezTo>
                    <a:cubicBezTo>
                      <a:pt x="188" y="347"/>
                      <a:pt x="185" y="345"/>
                      <a:pt x="185" y="344"/>
                    </a:cubicBezTo>
                    <a:cubicBezTo>
                      <a:pt x="185" y="343"/>
                      <a:pt x="189" y="335"/>
                      <a:pt x="190" y="335"/>
                    </a:cubicBezTo>
                    <a:cubicBezTo>
                      <a:pt x="189" y="332"/>
                      <a:pt x="186" y="330"/>
                      <a:pt x="186" y="327"/>
                    </a:cubicBezTo>
                    <a:cubicBezTo>
                      <a:pt x="186" y="326"/>
                      <a:pt x="188" y="325"/>
                      <a:pt x="189" y="324"/>
                    </a:cubicBezTo>
                    <a:cubicBezTo>
                      <a:pt x="189" y="321"/>
                      <a:pt x="189" y="321"/>
                      <a:pt x="189" y="321"/>
                    </a:cubicBezTo>
                    <a:cubicBezTo>
                      <a:pt x="187" y="321"/>
                      <a:pt x="180" y="317"/>
                      <a:pt x="180" y="316"/>
                    </a:cubicBezTo>
                    <a:cubicBezTo>
                      <a:pt x="174" y="319"/>
                      <a:pt x="168" y="321"/>
                      <a:pt x="161" y="321"/>
                    </a:cubicBezTo>
                    <a:cubicBezTo>
                      <a:pt x="157" y="321"/>
                      <a:pt x="150" y="321"/>
                      <a:pt x="146" y="321"/>
                    </a:cubicBezTo>
                    <a:cubicBezTo>
                      <a:pt x="139" y="321"/>
                      <a:pt x="125" y="325"/>
                      <a:pt x="119" y="328"/>
                    </a:cubicBezTo>
                    <a:cubicBezTo>
                      <a:pt x="118" y="329"/>
                      <a:pt x="109" y="333"/>
                      <a:pt x="107" y="336"/>
                    </a:cubicBezTo>
                    <a:cubicBezTo>
                      <a:pt x="105" y="339"/>
                      <a:pt x="104" y="332"/>
                      <a:pt x="103" y="332"/>
                    </a:cubicBezTo>
                    <a:cubicBezTo>
                      <a:pt x="101" y="332"/>
                      <a:pt x="94" y="333"/>
                      <a:pt x="91" y="333"/>
                    </a:cubicBezTo>
                    <a:cubicBezTo>
                      <a:pt x="87" y="333"/>
                      <a:pt x="84" y="333"/>
                      <a:pt x="82" y="330"/>
                    </a:cubicBezTo>
                    <a:cubicBezTo>
                      <a:pt x="78" y="333"/>
                      <a:pt x="77" y="346"/>
                      <a:pt x="72" y="348"/>
                    </a:cubicBezTo>
                    <a:cubicBezTo>
                      <a:pt x="69" y="350"/>
                      <a:pt x="66" y="349"/>
                      <a:pt x="62" y="351"/>
                    </a:cubicBezTo>
                    <a:cubicBezTo>
                      <a:pt x="60" y="352"/>
                      <a:pt x="60" y="357"/>
                      <a:pt x="54" y="357"/>
                    </a:cubicBezTo>
                    <a:cubicBezTo>
                      <a:pt x="55" y="363"/>
                      <a:pt x="54" y="373"/>
                      <a:pt x="54" y="378"/>
                    </a:cubicBezTo>
                    <a:cubicBezTo>
                      <a:pt x="54" y="386"/>
                      <a:pt x="46" y="386"/>
                      <a:pt x="43" y="392"/>
                    </a:cubicBezTo>
                    <a:cubicBezTo>
                      <a:pt x="42" y="393"/>
                      <a:pt x="43" y="395"/>
                      <a:pt x="41" y="396"/>
                    </a:cubicBezTo>
                    <a:cubicBezTo>
                      <a:pt x="37" y="397"/>
                      <a:pt x="33" y="398"/>
                      <a:pt x="31" y="399"/>
                    </a:cubicBezTo>
                    <a:cubicBezTo>
                      <a:pt x="29" y="400"/>
                      <a:pt x="28" y="402"/>
                      <a:pt x="28" y="406"/>
                    </a:cubicBezTo>
                    <a:cubicBezTo>
                      <a:pt x="19" y="408"/>
                      <a:pt x="21" y="423"/>
                      <a:pt x="16" y="429"/>
                    </a:cubicBezTo>
                    <a:cubicBezTo>
                      <a:pt x="13" y="432"/>
                      <a:pt x="9" y="431"/>
                      <a:pt x="9" y="436"/>
                    </a:cubicBezTo>
                    <a:cubicBezTo>
                      <a:pt x="7" y="440"/>
                      <a:pt x="8" y="444"/>
                      <a:pt x="4" y="446"/>
                    </a:cubicBezTo>
                    <a:cubicBezTo>
                      <a:pt x="3" y="448"/>
                      <a:pt x="1" y="450"/>
                      <a:pt x="1" y="452"/>
                    </a:cubicBezTo>
                    <a:cubicBezTo>
                      <a:pt x="1" y="454"/>
                      <a:pt x="4" y="455"/>
                      <a:pt x="6" y="455"/>
                    </a:cubicBezTo>
                    <a:cubicBezTo>
                      <a:pt x="6" y="463"/>
                      <a:pt x="8" y="468"/>
                      <a:pt x="8" y="477"/>
                    </a:cubicBezTo>
                    <a:cubicBezTo>
                      <a:pt x="8" y="484"/>
                      <a:pt x="7" y="491"/>
                      <a:pt x="5" y="496"/>
                    </a:cubicBezTo>
                    <a:cubicBezTo>
                      <a:pt x="4" y="499"/>
                      <a:pt x="0" y="504"/>
                      <a:pt x="0" y="508"/>
                    </a:cubicBezTo>
                    <a:cubicBezTo>
                      <a:pt x="0" y="509"/>
                      <a:pt x="1" y="508"/>
                      <a:pt x="1" y="510"/>
                    </a:cubicBezTo>
                    <a:cubicBezTo>
                      <a:pt x="2" y="510"/>
                      <a:pt x="9" y="515"/>
                      <a:pt x="4" y="517"/>
                    </a:cubicBezTo>
                    <a:cubicBezTo>
                      <a:pt x="4" y="518"/>
                      <a:pt x="6" y="525"/>
                      <a:pt x="13" y="532"/>
                    </a:cubicBezTo>
                    <a:cubicBezTo>
                      <a:pt x="13" y="533"/>
                      <a:pt x="28" y="547"/>
                      <a:pt x="28" y="555"/>
                    </a:cubicBezTo>
                    <a:cubicBezTo>
                      <a:pt x="32" y="550"/>
                      <a:pt x="33" y="550"/>
                      <a:pt x="29" y="555"/>
                    </a:cubicBezTo>
                    <a:cubicBezTo>
                      <a:pt x="32" y="564"/>
                      <a:pt x="48" y="563"/>
                      <a:pt x="41" y="573"/>
                    </a:cubicBezTo>
                    <a:cubicBezTo>
                      <a:pt x="42" y="574"/>
                      <a:pt x="66" y="596"/>
                      <a:pt x="67" y="594"/>
                    </a:cubicBezTo>
                    <a:cubicBezTo>
                      <a:pt x="67" y="591"/>
                      <a:pt x="85" y="585"/>
                      <a:pt x="94" y="585"/>
                    </a:cubicBezTo>
                    <a:cubicBezTo>
                      <a:pt x="98" y="585"/>
                      <a:pt x="101" y="586"/>
                      <a:pt x="101" y="590"/>
                    </a:cubicBezTo>
                    <a:cubicBezTo>
                      <a:pt x="105" y="591"/>
                      <a:pt x="107" y="589"/>
                      <a:pt x="109" y="587"/>
                    </a:cubicBezTo>
                    <a:cubicBezTo>
                      <a:pt x="115" y="584"/>
                      <a:pt x="122" y="579"/>
                      <a:pt x="129" y="578"/>
                    </a:cubicBezTo>
                    <a:cubicBezTo>
                      <a:pt x="131" y="577"/>
                      <a:pt x="140" y="575"/>
                      <a:pt x="140" y="576"/>
                    </a:cubicBezTo>
                    <a:cubicBezTo>
                      <a:pt x="151" y="571"/>
                      <a:pt x="149" y="578"/>
                      <a:pt x="154" y="578"/>
                    </a:cubicBezTo>
                    <a:cubicBezTo>
                      <a:pt x="154" y="585"/>
                      <a:pt x="158" y="590"/>
                      <a:pt x="163" y="590"/>
                    </a:cubicBezTo>
                    <a:cubicBezTo>
                      <a:pt x="164" y="590"/>
                      <a:pt x="181" y="590"/>
                      <a:pt x="181" y="590"/>
                    </a:cubicBezTo>
                    <a:cubicBezTo>
                      <a:pt x="181" y="590"/>
                      <a:pt x="181" y="590"/>
                      <a:pt x="181" y="590"/>
                    </a:cubicBezTo>
                    <a:cubicBezTo>
                      <a:pt x="181" y="592"/>
                      <a:pt x="181" y="595"/>
                      <a:pt x="182" y="595"/>
                    </a:cubicBezTo>
                    <a:cubicBezTo>
                      <a:pt x="184" y="595"/>
                      <a:pt x="186" y="595"/>
                      <a:pt x="189" y="595"/>
                    </a:cubicBezTo>
                    <a:cubicBezTo>
                      <a:pt x="188" y="599"/>
                      <a:pt x="189" y="609"/>
                      <a:pt x="188" y="610"/>
                    </a:cubicBezTo>
                    <a:cubicBezTo>
                      <a:pt x="187" y="610"/>
                      <a:pt x="187" y="610"/>
                      <a:pt x="187" y="610"/>
                    </a:cubicBezTo>
                    <a:cubicBezTo>
                      <a:pt x="186" y="612"/>
                      <a:pt x="185" y="613"/>
                      <a:pt x="185" y="615"/>
                    </a:cubicBezTo>
                    <a:cubicBezTo>
                      <a:pt x="185" y="619"/>
                      <a:pt x="186" y="620"/>
                      <a:pt x="186" y="620"/>
                    </a:cubicBezTo>
                    <a:cubicBezTo>
                      <a:pt x="186" y="620"/>
                      <a:pt x="187" y="620"/>
                      <a:pt x="187" y="620"/>
                    </a:cubicBezTo>
                    <a:cubicBezTo>
                      <a:pt x="189" y="629"/>
                      <a:pt x="181" y="628"/>
                      <a:pt x="181" y="636"/>
                    </a:cubicBezTo>
                    <a:cubicBezTo>
                      <a:pt x="181" y="648"/>
                      <a:pt x="197" y="662"/>
                      <a:pt x="197" y="663"/>
                    </a:cubicBezTo>
                    <a:cubicBezTo>
                      <a:pt x="197" y="663"/>
                      <a:pt x="198" y="663"/>
                      <a:pt x="198" y="662"/>
                    </a:cubicBezTo>
                    <a:cubicBezTo>
                      <a:pt x="199" y="666"/>
                      <a:pt x="207" y="670"/>
                      <a:pt x="204" y="671"/>
                    </a:cubicBezTo>
                    <a:cubicBezTo>
                      <a:pt x="204" y="671"/>
                      <a:pt x="204" y="682"/>
                      <a:pt x="205" y="682"/>
                    </a:cubicBezTo>
                    <a:cubicBezTo>
                      <a:pt x="208" y="689"/>
                      <a:pt x="213" y="692"/>
                      <a:pt x="213" y="700"/>
                    </a:cubicBezTo>
                    <a:cubicBezTo>
                      <a:pt x="213" y="703"/>
                      <a:pt x="211" y="705"/>
                      <a:pt x="211" y="707"/>
                    </a:cubicBezTo>
                    <a:cubicBezTo>
                      <a:pt x="211" y="713"/>
                      <a:pt x="215" y="717"/>
                      <a:pt x="215" y="723"/>
                    </a:cubicBezTo>
                    <a:cubicBezTo>
                      <a:pt x="215" y="730"/>
                      <a:pt x="209" y="742"/>
                      <a:pt x="204" y="746"/>
                    </a:cubicBezTo>
                    <a:cubicBezTo>
                      <a:pt x="204" y="759"/>
                      <a:pt x="204" y="759"/>
                      <a:pt x="204" y="759"/>
                    </a:cubicBezTo>
                    <a:cubicBezTo>
                      <a:pt x="201" y="761"/>
                      <a:pt x="201" y="775"/>
                      <a:pt x="201" y="775"/>
                    </a:cubicBezTo>
                    <a:cubicBezTo>
                      <a:pt x="201" y="776"/>
                      <a:pt x="200" y="777"/>
                      <a:pt x="200" y="778"/>
                    </a:cubicBezTo>
                    <a:cubicBezTo>
                      <a:pt x="200" y="780"/>
                      <a:pt x="210" y="806"/>
                      <a:pt x="215" y="811"/>
                    </a:cubicBezTo>
                    <a:cubicBezTo>
                      <a:pt x="216" y="812"/>
                      <a:pt x="217" y="813"/>
                      <a:pt x="219" y="813"/>
                    </a:cubicBezTo>
                    <a:cubicBezTo>
                      <a:pt x="219" y="814"/>
                      <a:pt x="219" y="815"/>
                      <a:pt x="219" y="817"/>
                    </a:cubicBezTo>
                    <a:cubicBezTo>
                      <a:pt x="219" y="819"/>
                      <a:pt x="217" y="821"/>
                      <a:pt x="217" y="825"/>
                    </a:cubicBezTo>
                    <a:cubicBezTo>
                      <a:pt x="217" y="832"/>
                      <a:pt x="221" y="836"/>
                      <a:pt x="221" y="842"/>
                    </a:cubicBezTo>
                    <a:cubicBezTo>
                      <a:pt x="221" y="852"/>
                      <a:pt x="222" y="857"/>
                      <a:pt x="227" y="867"/>
                    </a:cubicBezTo>
                    <a:cubicBezTo>
                      <a:pt x="229" y="869"/>
                      <a:pt x="230" y="867"/>
                      <a:pt x="231" y="870"/>
                    </a:cubicBezTo>
                    <a:cubicBezTo>
                      <a:pt x="231" y="868"/>
                      <a:pt x="232" y="881"/>
                      <a:pt x="235" y="886"/>
                    </a:cubicBezTo>
                    <a:cubicBezTo>
                      <a:pt x="238" y="891"/>
                      <a:pt x="240" y="902"/>
                      <a:pt x="239" y="904"/>
                    </a:cubicBezTo>
                    <a:cubicBezTo>
                      <a:pt x="242" y="911"/>
                      <a:pt x="242" y="911"/>
                      <a:pt x="242" y="911"/>
                    </a:cubicBezTo>
                    <a:cubicBezTo>
                      <a:pt x="238" y="915"/>
                      <a:pt x="245" y="920"/>
                      <a:pt x="249" y="920"/>
                    </a:cubicBezTo>
                    <a:cubicBezTo>
                      <a:pt x="250" y="920"/>
                      <a:pt x="266" y="917"/>
                      <a:pt x="266" y="915"/>
                    </a:cubicBezTo>
                    <a:cubicBezTo>
                      <a:pt x="268" y="915"/>
                      <a:pt x="269" y="915"/>
                      <a:pt x="271" y="917"/>
                    </a:cubicBezTo>
                    <a:cubicBezTo>
                      <a:pt x="274" y="915"/>
                      <a:pt x="275" y="915"/>
                      <a:pt x="277" y="915"/>
                    </a:cubicBezTo>
                    <a:cubicBezTo>
                      <a:pt x="280" y="915"/>
                      <a:pt x="283" y="915"/>
                      <a:pt x="290" y="915"/>
                    </a:cubicBezTo>
                    <a:cubicBezTo>
                      <a:pt x="290" y="909"/>
                      <a:pt x="299" y="914"/>
                      <a:pt x="300" y="910"/>
                    </a:cubicBezTo>
                    <a:cubicBezTo>
                      <a:pt x="306" y="899"/>
                      <a:pt x="314" y="898"/>
                      <a:pt x="322" y="888"/>
                    </a:cubicBezTo>
                    <a:cubicBezTo>
                      <a:pt x="323" y="885"/>
                      <a:pt x="332" y="869"/>
                      <a:pt x="336" y="868"/>
                    </a:cubicBezTo>
                    <a:cubicBezTo>
                      <a:pt x="336" y="867"/>
                      <a:pt x="341" y="855"/>
                      <a:pt x="341" y="855"/>
                    </a:cubicBezTo>
                    <a:cubicBezTo>
                      <a:pt x="343" y="848"/>
                      <a:pt x="343" y="848"/>
                      <a:pt x="343" y="848"/>
                    </a:cubicBezTo>
                    <a:cubicBezTo>
                      <a:pt x="341" y="847"/>
                      <a:pt x="340" y="846"/>
                      <a:pt x="340" y="844"/>
                    </a:cubicBezTo>
                    <a:cubicBezTo>
                      <a:pt x="340" y="839"/>
                      <a:pt x="347" y="840"/>
                      <a:pt x="351" y="839"/>
                    </a:cubicBezTo>
                    <a:cubicBezTo>
                      <a:pt x="354" y="838"/>
                      <a:pt x="362" y="829"/>
                      <a:pt x="362" y="827"/>
                    </a:cubicBezTo>
                    <a:cubicBezTo>
                      <a:pt x="362" y="826"/>
                      <a:pt x="361" y="815"/>
                      <a:pt x="361" y="812"/>
                    </a:cubicBezTo>
                    <a:cubicBezTo>
                      <a:pt x="361" y="810"/>
                      <a:pt x="361" y="809"/>
                      <a:pt x="362" y="807"/>
                    </a:cubicBezTo>
                    <a:cubicBezTo>
                      <a:pt x="361" y="806"/>
                      <a:pt x="357" y="801"/>
                      <a:pt x="357" y="800"/>
                    </a:cubicBezTo>
                    <a:cubicBezTo>
                      <a:pt x="357" y="787"/>
                      <a:pt x="373" y="786"/>
                      <a:pt x="375" y="775"/>
                    </a:cubicBezTo>
                    <a:cubicBezTo>
                      <a:pt x="387" y="775"/>
                      <a:pt x="401" y="763"/>
                      <a:pt x="401" y="748"/>
                    </a:cubicBezTo>
                    <a:cubicBezTo>
                      <a:pt x="401" y="739"/>
                      <a:pt x="402" y="720"/>
                      <a:pt x="402" y="717"/>
                    </a:cubicBezTo>
                    <a:cubicBezTo>
                      <a:pt x="401" y="718"/>
                      <a:pt x="401" y="717"/>
                      <a:pt x="402" y="716"/>
                    </a:cubicBezTo>
                    <a:cubicBezTo>
                      <a:pt x="397" y="711"/>
                      <a:pt x="394" y="709"/>
                      <a:pt x="394" y="706"/>
                    </a:cubicBezTo>
                    <a:cubicBezTo>
                      <a:pt x="394" y="703"/>
                      <a:pt x="393" y="680"/>
                      <a:pt x="393" y="680"/>
                    </a:cubicBezTo>
                    <a:cubicBezTo>
                      <a:pt x="393" y="677"/>
                      <a:pt x="390" y="677"/>
                      <a:pt x="390" y="675"/>
                    </a:cubicBezTo>
                    <a:cubicBezTo>
                      <a:pt x="390" y="672"/>
                      <a:pt x="395" y="669"/>
                      <a:pt x="396" y="665"/>
                    </a:cubicBezTo>
                    <a:cubicBezTo>
                      <a:pt x="395" y="665"/>
                      <a:pt x="404" y="649"/>
                      <a:pt x="409" y="642"/>
                    </a:cubicBezTo>
                    <a:cubicBezTo>
                      <a:pt x="409" y="641"/>
                      <a:pt x="409" y="641"/>
                      <a:pt x="409" y="641"/>
                    </a:cubicBezTo>
                    <a:cubicBezTo>
                      <a:pt x="411" y="637"/>
                      <a:pt x="414" y="634"/>
                      <a:pt x="417" y="630"/>
                    </a:cubicBezTo>
                    <a:cubicBezTo>
                      <a:pt x="419" y="628"/>
                      <a:pt x="423" y="626"/>
                      <a:pt x="425" y="622"/>
                    </a:cubicBezTo>
                    <a:cubicBezTo>
                      <a:pt x="428" y="614"/>
                      <a:pt x="439" y="610"/>
                      <a:pt x="446" y="602"/>
                    </a:cubicBezTo>
                    <a:cubicBezTo>
                      <a:pt x="452" y="596"/>
                      <a:pt x="457" y="589"/>
                      <a:pt x="459" y="578"/>
                    </a:cubicBezTo>
                    <a:cubicBezTo>
                      <a:pt x="463" y="565"/>
                      <a:pt x="475" y="552"/>
                      <a:pt x="475" y="534"/>
                    </a:cubicBezTo>
                    <a:cubicBezTo>
                      <a:pt x="475" y="531"/>
                      <a:pt x="474" y="529"/>
                      <a:pt x="471" y="526"/>
                    </a:cubicBezTo>
                    <a:cubicBezTo>
                      <a:pt x="467" y="532"/>
                      <a:pt x="451" y="534"/>
                      <a:pt x="444" y="534"/>
                    </a:cubicBezTo>
                    <a:cubicBezTo>
                      <a:pt x="444" y="534"/>
                      <a:pt x="434" y="538"/>
                      <a:pt x="429" y="538"/>
                    </a:cubicBezTo>
                    <a:cubicBezTo>
                      <a:pt x="426" y="538"/>
                      <a:pt x="424" y="536"/>
                      <a:pt x="422" y="533"/>
                    </a:cubicBezTo>
                    <a:cubicBezTo>
                      <a:pt x="421" y="533"/>
                      <a:pt x="418" y="522"/>
                      <a:pt x="418" y="522"/>
                    </a:cubicBezTo>
                    <a:cubicBezTo>
                      <a:pt x="417" y="522"/>
                      <a:pt x="417" y="522"/>
                      <a:pt x="417" y="522"/>
                    </a:cubicBezTo>
                    <a:cubicBezTo>
                      <a:pt x="413" y="517"/>
                      <a:pt x="413" y="517"/>
                      <a:pt x="413" y="517"/>
                    </a:cubicBezTo>
                    <a:cubicBezTo>
                      <a:pt x="411" y="515"/>
                      <a:pt x="405" y="506"/>
                      <a:pt x="402" y="504"/>
                    </a:cubicBezTo>
                    <a:cubicBezTo>
                      <a:pt x="400" y="503"/>
                      <a:pt x="395" y="504"/>
                      <a:pt x="394" y="501"/>
                    </a:cubicBezTo>
                    <a:cubicBezTo>
                      <a:pt x="393" y="497"/>
                      <a:pt x="390" y="495"/>
                      <a:pt x="389" y="492"/>
                    </a:cubicBezTo>
                    <a:cubicBezTo>
                      <a:pt x="389" y="491"/>
                      <a:pt x="389" y="481"/>
                      <a:pt x="388" y="479"/>
                    </a:cubicBezTo>
                    <a:cubicBezTo>
                      <a:pt x="386" y="479"/>
                      <a:pt x="386" y="479"/>
                      <a:pt x="386" y="479"/>
                    </a:cubicBezTo>
                    <a:cubicBezTo>
                      <a:pt x="386" y="478"/>
                      <a:pt x="387" y="478"/>
                      <a:pt x="387" y="478"/>
                    </a:cubicBezTo>
                    <a:cubicBezTo>
                      <a:pt x="373" y="471"/>
                      <a:pt x="374" y="463"/>
                      <a:pt x="374" y="452"/>
                    </a:cubicBezTo>
                    <a:cubicBezTo>
                      <a:pt x="374" y="451"/>
                      <a:pt x="373" y="448"/>
                      <a:pt x="372" y="444"/>
                    </a:cubicBezTo>
                    <a:cubicBezTo>
                      <a:pt x="371" y="444"/>
                      <a:pt x="369" y="442"/>
                      <a:pt x="369" y="440"/>
                    </a:cubicBezTo>
                    <a:cubicBezTo>
                      <a:pt x="366" y="440"/>
                      <a:pt x="363" y="434"/>
                      <a:pt x="360" y="429"/>
                    </a:cubicBezTo>
                    <a:cubicBezTo>
                      <a:pt x="361" y="429"/>
                      <a:pt x="361" y="428"/>
                      <a:pt x="362" y="428"/>
                    </a:cubicBezTo>
                    <a:cubicBezTo>
                      <a:pt x="361" y="427"/>
                      <a:pt x="352" y="416"/>
                      <a:pt x="352" y="413"/>
                    </a:cubicBezTo>
                    <a:cubicBezTo>
                      <a:pt x="352" y="409"/>
                      <a:pt x="349" y="401"/>
                      <a:pt x="347" y="400"/>
                    </a:cubicBezTo>
                    <a:cubicBezTo>
                      <a:pt x="344" y="398"/>
                      <a:pt x="345" y="395"/>
                      <a:pt x="343" y="392"/>
                    </a:cubicBezTo>
                    <a:cubicBezTo>
                      <a:pt x="343" y="391"/>
                      <a:pt x="342" y="391"/>
                      <a:pt x="342" y="391"/>
                    </a:cubicBezTo>
                    <a:cubicBezTo>
                      <a:pt x="343" y="392"/>
                      <a:pt x="346" y="396"/>
                      <a:pt x="349" y="396"/>
                    </a:cubicBezTo>
                    <a:cubicBezTo>
                      <a:pt x="355" y="381"/>
                      <a:pt x="355" y="381"/>
                      <a:pt x="355" y="381"/>
                    </a:cubicBezTo>
                    <a:cubicBezTo>
                      <a:pt x="357" y="382"/>
                      <a:pt x="351" y="395"/>
                      <a:pt x="356" y="397"/>
                    </a:cubicBezTo>
                    <a:cubicBezTo>
                      <a:pt x="358" y="403"/>
                      <a:pt x="366" y="408"/>
                      <a:pt x="366" y="416"/>
                    </a:cubicBezTo>
                    <a:cubicBezTo>
                      <a:pt x="371" y="416"/>
                      <a:pt x="369" y="420"/>
                      <a:pt x="373" y="424"/>
                    </a:cubicBezTo>
                    <a:cubicBezTo>
                      <a:pt x="376" y="428"/>
                      <a:pt x="385" y="435"/>
                      <a:pt x="385" y="442"/>
                    </a:cubicBezTo>
                    <a:cubicBezTo>
                      <a:pt x="385" y="455"/>
                      <a:pt x="397" y="457"/>
                      <a:pt x="400" y="468"/>
                    </a:cubicBezTo>
                    <a:cubicBezTo>
                      <a:pt x="403" y="479"/>
                      <a:pt x="411" y="481"/>
                      <a:pt x="414" y="492"/>
                    </a:cubicBezTo>
                    <a:cubicBezTo>
                      <a:pt x="414" y="494"/>
                      <a:pt x="414" y="494"/>
                      <a:pt x="414" y="494"/>
                    </a:cubicBezTo>
                    <a:cubicBezTo>
                      <a:pt x="417" y="503"/>
                      <a:pt x="420" y="515"/>
                      <a:pt x="422" y="527"/>
                    </a:cubicBezTo>
                    <a:cubicBezTo>
                      <a:pt x="426" y="525"/>
                      <a:pt x="430" y="519"/>
                      <a:pt x="437" y="516"/>
                    </a:cubicBezTo>
                    <a:cubicBezTo>
                      <a:pt x="448" y="513"/>
                      <a:pt x="453" y="511"/>
                      <a:pt x="463" y="506"/>
                    </a:cubicBezTo>
                    <a:cubicBezTo>
                      <a:pt x="470" y="503"/>
                      <a:pt x="479" y="502"/>
                      <a:pt x="482" y="492"/>
                    </a:cubicBezTo>
                    <a:cubicBezTo>
                      <a:pt x="483" y="491"/>
                      <a:pt x="482" y="492"/>
                      <a:pt x="483" y="492"/>
                    </a:cubicBezTo>
                    <a:cubicBezTo>
                      <a:pt x="483" y="489"/>
                      <a:pt x="504" y="478"/>
                      <a:pt x="506" y="477"/>
                    </a:cubicBezTo>
                    <a:cubicBezTo>
                      <a:pt x="504" y="474"/>
                      <a:pt x="513" y="469"/>
                      <a:pt x="516" y="469"/>
                    </a:cubicBezTo>
                    <a:cubicBezTo>
                      <a:pt x="516" y="457"/>
                      <a:pt x="527" y="450"/>
                      <a:pt x="527" y="440"/>
                    </a:cubicBezTo>
                    <a:cubicBezTo>
                      <a:pt x="527" y="433"/>
                      <a:pt x="518" y="433"/>
                      <a:pt x="512" y="430"/>
                    </a:cubicBezTo>
                    <a:cubicBezTo>
                      <a:pt x="506" y="428"/>
                      <a:pt x="503" y="422"/>
                      <a:pt x="503" y="417"/>
                    </a:cubicBezTo>
                    <a:cubicBezTo>
                      <a:pt x="503" y="417"/>
                      <a:pt x="503" y="415"/>
                      <a:pt x="502" y="414"/>
                    </a:cubicBezTo>
                    <a:cubicBezTo>
                      <a:pt x="503" y="415"/>
                      <a:pt x="499" y="409"/>
                      <a:pt x="498" y="409"/>
                    </a:cubicBezTo>
                    <a:cubicBezTo>
                      <a:pt x="498" y="409"/>
                      <a:pt x="488" y="424"/>
                      <a:pt x="475" y="427"/>
                    </a:cubicBezTo>
                    <a:cubicBezTo>
                      <a:pt x="467" y="428"/>
                      <a:pt x="471" y="422"/>
                      <a:pt x="468" y="423"/>
                    </a:cubicBezTo>
                    <a:cubicBezTo>
                      <a:pt x="468" y="423"/>
                      <a:pt x="467" y="420"/>
                      <a:pt x="467" y="416"/>
                    </a:cubicBezTo>
                    <a:cubicBezTo>
                      <a:pt x="467" y="413"/>
                      <a:pt x="462" y="410"/>
                      <a:pt x="463" y="408"/>
                    </a:cubicBezTo>
                    <a:cubicBezTo>
                      <a:pt x="450" y="400"/>
                      <a:pt x="449" y="397"/>
                      <a:pt x="446" y="394"/>
                    </a:cubicBezTo>
                    <a:cubicBezTo>
                      <a:pt x="445" y="394"/>
                      <a:pt x="445" y="389"/>
                      <a:pt x="444" y="387"/>
                    </a:cubicBezTo>
                    <a:cubicBezTo>
                      <a:pt x="443" y="385"/>
                      <a:pt x="444" y="374"/>
                      <a:pt x="444" y="374"/>
                    </a:cubicBezTo>
                    <a:cubicBezTo>
                      <a:pt x="447" y="374"/>
                      <a:pt x="448" y="376"/>
                      <a:pt x="451" y="374"/>
                    </a:cubicBezTo>
                    <a:cubicBezTo>
                      <a:pt x="451" y="374"/>
                      <a:pt x="466" y="396"/>
                      <a:pt x="468" y="396"/>
                    </a:cubicBezTo>
                    <a:cubicBezTo>
                      <a:pt x="469" y="396"/>
                      <a:pt x="471" y="396"/>
                      <a:pt x="472" y="396"/>
                    </a:cubicBezTo>
                    <a:cubicBezTo>
                      <a:pt x="473" y="402"/>
                      <a:pt x="482" y="405"/>
                      <a:pt x="487" y="405"/>
                    </a:cubicBezTo>
                    <a:cubicBezTo>
                      <a:pt x="487" y="405"/>
                      <a:pt x="494" y="405"/>
                      <a:pt x="495" y="403"/>
                    </a:cubicBezTo>
                    <a:cubicBezTo>
                      <a:pt x="496" y="403"/>
                      <a:pt x="498" y="400"/>
                      <a:pt x="501" y="400"/>
                    </a:cubicBezTo>
                    <a:cubicBezTo>
                      <a:pt x="507" y="400"/>
                      <a:pt x="504" y="410"/>
                      <a:pt x="507" y="414"/>
                    </a:cubicBezTo>
                    <a:cubicBezTo>
                      <a:pt x="508" y="415"/>
                      <a:pt x="513" y="416"/>
                      <a:pt x="516" y="416"/>
                    </a:cubicBezTo>
                    <a:cubicBezTo>
                      <a:pt x="521" y="416"/>
                      <a:pt x="528" y="423"/>
                      <a:pt x="537" y="423"/>
                    </a:cubicBezTo>
                    <a:cubicBezTo>
                      <a:pt x="547" y="423"/>
                      <a:pt x="558" y="416"/>
                      <a:pt x="562" y="416"/>
                    </a:cubicBezTo>
                    <a:cubicBezTo>
                      <a:pt x="565" y="416"/>
                      <a:pt x="566" y="416"/>
                      <a:pt x="569" y="416"/>
                    </a:cubicBezTo>
                    <a:cubicBezTo>
                      <a:pt x="569" y="420"/>
                      <a:pt x="585" y="430"/>
                      <a:pt x="585" y="431"/>
                    </a:cubicBezTo>
                    <a:cubicBezTo>
                      <a:pt x="585" y="431"/>
                      <a:pt x="585" y="430"/>
                      <a:pt x="585" y="430"/>
                    </a:cubicBezTo>
                    <a:cubicBezTo>
                      <a:pt x="586" y="435"/>
                      <a:pt x="589" y="438"/>
                      <a:pt x="595" y="438"/>
                    </a:cubicBezTo>
                    <a:cubicBezTo>
                      <a:pt x="594" y="438"/>
                      <a:pt x="590" y="440"/>
                      <a:pt x="590" y="440"/>
                    </a:cubicBezTo>
                    <a:cubicBezTo>
                      <a:pt x="590" y="445"/>
                      <a:pt x="598" y="455"/>
                      <a:pt x="602" y="455"/>
                    </a:cubicBezTo>
                    <a:cubicBezTo>
                      <a:pt x="609" y="455"/>
                      <a:pt x="609" y="445"/>
                      <a:pt x="614" y="441"/>
                    </a:cubicBezTo>
                    <a:cubicBezTo>
                      <a:pt x="614" y="444"/>
                      <a:pt x="618" y="474"/>
                      <a:pt x="622" y="488"/>
                    </a:cubicBezTo>
                    <a:cubicBezTo>
                      <a:pt x="625" y="495"/>
                      <a:pt x="630" y="500"/>
                      <a:pt x="633" y="506"/>
                    </a:cubicBezTo>
                    <a:cubicBezTo>
                      <a:pt x="636" y="513"/>
                      <a:pt x="636" y="519"/>
                      <a:pt x="639" y="526"/>
                    </a:cubicBezTo>
                    <a:cubicBezTo>
                      <a:pt x="642" y="532"/>
                      <a:pt x="649" y="542"/>
                      <a:pt x="651" y="549"/>
                    </a:cubicBezTo>
                    <a:cubicBezTo>
                      <a:pt x="653" y="555"/>
                      <a:pt x="653" y="557"/>
                      <a:pt x="659" y="561"/>
                    </a:cubicBezTo>
                    <a:cubicBezTo>
                      <a:pt x="663" y="554"/>
                      <a:pt x="665" y="553"/>
                      <a:pt x="669" y="549"/>
                    </a:cubicBezTo>
                    <a:cubicBezTo>
                      <a:pt x="668" y="548"/>
                      <a:pt x="668" y="544"/>
                      <a:pt x="668" y="544"/>
                    </a:cubicBezTo>
                    <a:cubicBezTo>
                      <a:pt x="671" y="544"/>
                      <a:pt x="671" y="540"/>
                      <a:pt x="673" y="538"/>
                    </a:cubicBezTo>
                    <a:cubicBezTo>
                      <a:pt x="673" y="532"/>
                      <a:pt x="673" y="532"/>
                      <a:pt x="673" y="532"/>
                    </a:cubicBezTo>
                    <a:cubicBezTo>
                      <a:pt x="672" y="532"/>
                      <a:pt x="671" y="532"/>
                      <a:pt x="671" y="531"/>
                    </a:cubicBezTo>
                    <a:cubicBezTo>
                      <a:pt x="671" y="525"/>
                      <a:pt x="675" y="521"/>
                      <a:pt x="676" y="515"/>
                    </a:cubicBezTo>
                    <a:cubicBezTo>
                      <a:pt x="671" y="514"/>
                      <a:pt x="673" y="503"/>
                      <a:pt x="673" y="500"/>
                    </a:cubicBezTo>
                    <a:cubicBezTo>
                      <a:pt x="673" y="498"/>
                      <a:pt x="673" y="497"/>
                      <a:pt x="673" y="496"/>
                    </a:cubicBezTo>
                    <a:cubicBezTo>
                      <a:pt x="687" y="496"/>
                      <a:pt x="688" y="476"/>
                      <a:pt x="700" y="473"/>
                    </a:cubicBezTo>
                    <a:cubicBezTo>
                      <a:pt x="700" y="462"/>
                      <a:pt x="713" y="463"/>
                      <a:pt x="715" y="453"/>
                    </a:cubicBezTo>
                    <a:cubicBezTo>
                      <a:pt x="712" y="451"/>
                      <a:pt x="712" y="451"/>
                      <a:pt x="712" y="451"/>
                    </a:cubicBezTo>
                    <a:cubicBezTo>
                      <a:pt x="712" y="451"/>
                      <a:pt x="720" y="444"/>
                      <a:pt x="720" y="444"/>
                    </a:cubicBezTo>
                    <a:cubicBezTo>
                      <a:pt x="722" y="444"/>
                      <a:pt x="728" y="446"/>
                      <a:pt x="731" y="446"/>
                    </a:cubicBezTo>
                    <a:cubicBezTo>
                      <a:pt x="731" y="442"/>
                      <a:pt x="735" y="442"/>
                      <a:pt x="739" y="441"/>
                    </a:cubicBezTo>
                    <a:cubicBezTo>
                      <a:pt x="739" y="440"/>
                      <a:pt x="742" y="438"/>
                      <a:pt x="744" y="438"/>
                    </a:cubicBezTo>
                    <a:cubicBezTo>
                      <a:pt x="745" y="441"/>
                      <a:pt x="755" y="451"/>
                      <a:pt x="750" y="453"/>
                    </a:cubicBezTo>
                    <a:cubicBezTo>
                      <a:pt x="752" y="457"/>
                      <a:pt x="755" y="459"/>
                      <a:pt x="758" y="459"/>
                    </a:cubicBezTo>
                    <a:cubicBezTo>
                      <a:pt x="760" y="459"/>
                      <a:pt x="761" y="460"/>
                      <a:pt x="761" y="460"/>
                    </a:cubicBezTo>
                    <a:cubicBezTo>
                      <a:pt x="761" y="463"/>
                      <a:pt x="764" y="464"/>
                      <a:pt x="765" y="468"/>
                    </a:cubicBezTo>
                    <a:cubicBezTo>
                      <a:pt x="769" y="479"/>
                      <a:pt x="769" y="479"/>
                      <a:pt x="769" y="479"/>
                    </a:cubicBezTo>
                    <a:cubicBezTo>
                      <a:pt x="769" y="491"/>
                      <a:pt x="769" y="491"/>
                      <a:pt x="769" y="491"/>
                    </a:cubicBezTo>
                    <a:cubicBezTo>
                      <a:pt x="769" y="492"/>
                      <a:pt x="772" y="491"/>
                      <a:pt x="774" y="491"/>
                    </a:cubicBezTo>
                    <a:cubicBezTo>
                      <a:pt x="776" y="491"/>
                      <a:pt x="778" y="493"/>
                      <a:pt x="779" y="493"/>
                    </a:cubicBezTo>
                    <a:cubicBezTo>
                      <a:pt x="782" y="489"/>
                      <a:pt x="782" y="489"/>
                      <a:pt x="782" y="489"/>
                    </a:cubicBezTo>
                    <a:cubicBezTo>
                      <a:pt x="786" y="489"/>
                      <a:pt x="786" y="487"/>
                      <a:pt x="786" y="482"/>
                    </a:cubicBezTo>
                    <a:close/>
                    <a:moveTo>
                      <a:pt x="187" y="620"/>
                    </a:moveTo>
                    <a:cubicBezTo>
                      <a:pt x="188" y="620"/>
                      <a:pt x="189" y="620"/>
                      <a:pt x="187" y="62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39" name="Freeform 385"/>
              <p:cNvSpPr>
                <a:spLocks/>
              </p:cNvSpPr>
              <p:nvPr/>
            </p:nvSpPr>
            <p:spPr bwMode="auto">
              <a:xfrm>
                <a:off x="5035" y="2155"/>
                <a:ext cx="71" cy="81"/>
              </a:xfrm>
              <a:custGeom>
                <a:avLst/>
                <a:gdLst>
                  <a:gd name="T0" fmla="*/ 30 w 30"/>
                  <a:gd name="T1" fmla="*/ 16 h 34"/>
                  <a:gd name="T2" fmla="*/ 14 w 30"/>
                  <a:gd name="T3" fmla="*/ 0 h 34"/>
                  <a:gd name="T4" fmla="*/ 12 w 30"/>
                  <a:gd name="T5" fmla="*/ 1 h 34"/>
                  <a:gd name="T6" fmla="*/ 16 w 30"/>
                  <a:gd name="T7" fmla="*/ 3 h 34"/>
                  <a:gd name="T8" fmla="*/ 16 w 30"/>
                  <a:gd name="T9" fmla="*/ 6 h 34"/>
                  <a:gd name="T10" fmla="*/ 21 w 30"/>
                  <a:gd name="T11" fmla="*/ 6 h 34"/>
                  <a:gd name="T12" fmla="*/ 24 w 30"/>
                  <a:gd name="T13" fmla="*/ 10 h 34"/>
                  <a:gd name="T14" fmla="*/ 26 w 30"/>
                  <a:gd name="T15" fmla="*/ 14 h 34"/>
                  <a:gd name="T16" fmla="*/ 12 w 30"/>
                  <a:gd name="T17" fmla="*/ 25 h 34"/>
                  <a:gd name="T18" fmla="*/ 9 w 30"/>
                  <a:gd name="T19" fmla="*/ 25 h 34"/>
                  <a:gd name="T20" fmla="*/ 5 w 30"/>
                  <a:gd name="T21" fmla="*/ 28 h 34"/>
                  <a:gd name="T22" fmla="*/ 4 w 30"/>
                  <a:gd name="T23" fmla="*/ 26 h 34"/>
                  <a:gd name="T24" fmla="*/ 0 w 30"/>
                  <a:gd name="T25" fmla="*/ 31 h 34"/>
                  <a:gd name="T26" fmla="*/ 10 w 30"/>
                  <a:gd name="T27" fmla="*/ 34 h 34"/>
                  <a:gd name="T28" fmla="*/ 30 w 30"/>
                  <a:gd name="T29"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34">
                    <a:moveTo>
                      <a:pt x="30" y="16"/>
                    </a:moveTo>
                    <a:cubicBezTo>
                      <a:pt x="30" y="11"/>
                      <a:pt x="21" y="0"/>
                      <a:pt x="14" y="0"/>
                    </a:cubicBezTo>
                    <a:cubicBezTo>
                      <a:pt x="13" y="0"/>
                      <a:pt x="12" y="1"/>
                      <a:pt x="12" y="1"/>
                    </a:cubicBezTo>
                    <a:cubicBezTo>
                      <a:pt x="13" y="1"/>
                      <a:pt x="14" y="2"/>
                      <a:pt x="16" y="3"/>
                    </a:cubicBezTo>
                    <a:cubicBezTo>
                      <a:pt x="16" y="4"/>
                      <a:pt x="16" y="5"/>
                      <a:pt x="16" y="6"/>
                    </a:cubicBezTo>
                    <a:cubicBezTo>
                      <a:pt x="21" y="6"/>
                      <a:pt x="21" y="6"/>
                      <a:pt x="21" y="6"/>
                    </a:cubicBezTo>
                    <a:cubicBezTo>
                      <a:pt x="21" y="8"/>
                      <a:pt x="23" y="10"/>
                      <a:pt x="24" y="10"/>
                    </a:cubicBezTo>
                    <a:cubicBezTo>
                      <a:pt x="25" y="11"/>
                      <a:pt x="26" y="12"/>
                      <a:pt x="26" y="14"/>
                    </a:cubicBezTo>
                    <a:cubicBezTo>
                      <a:pt x="26" y="18"/>
                      <a:pt x="15" y="25"/>
                      <a:pt x="12" y="25"/>
                    </a:cubicBezTo>
                    <a:cubicBezTo>
                      <a:pt x="11" y="25"/>
                      <a:pt x="10" y="25"/>
                      <a:pt x="9" y="25"/>
                    </a:cubicBezTo>
                    <a:cubicBezTo>
                      <a:pt x="8" y="27"/>
                      <a:pt x="8" y="28"/>
                      <a:pt x="5" y="28"/>
                    </a:cubicBezTo>
                    <a:cubicBezTo>
                      <a:pt x="5" y="28"/>
                      <a:pt x="5" y="27"/>
                      <a:pt x="4" y="26"/>
                    </a:cubicBezTo>
                    <a:cubicBezTo>
                      <a:pt x="2" y="26"/>
                      <a:pt x="1" y="28"/>
                      <a:pt x="0" y="31"/>
                    </a:cubicBezTo>
                    <a:cubicBezTo>
                      <a:pt x="3" y="31"/>
                      <a:pt x="6" y="34"/>
                      <a:pt x="10" y="34"/>
                    </a:cubicBezTo>
                    <a:cubicBezTo>
                      <a:pt x="19" y="34"/>
                      <a:pt x="30" y="24"/>
                      <a:pt x="30" y="1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0" name="Freeform 386"/>
              <p:cNvSpPr>
                <a:spLocks/>
              </p:cNvSpPr>
              <p:nvPr/>
            </p:nvSpPr>
            <p:spPr bwMode="auto">
              <a:xfrm>
                <a:off x="5058" y="2158"/>
                <a:ext cx="5" cy="2"/>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1" y="0"/>
                      <a:pt x="1" y="0"/>
                      <a:pt x="0" y="1"/>
                    </a:cubicBezTo>
                    <a:cubicBezTo>
                      <a:pt x="1" y="1"/>
                      <a:pt x="1" y="0"/>
                      <a:pt x="2"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1" name="Freeform 387"/>
              <p:cNvSpPr>
                <a:spLocks/>
              </p:cNvSpPr>
              <p:nvPr/>
            </p:nvSpPr>
            <p:spPr bwMode="auto">
              <a:xfrm>
                <a:off x="4614" y="2285"/>
                <a:ext cx="64" cy="31"/>
              </a:xfrm>
              <a:custGeom>
                <a:avLst/>
                <a:gdLst>
                  <a:gd name="T0" fmla="*/ 21 w 27"/>
                  <a:gd name="T1" fmla="*/ 0 h 13"/>
                  <a:gd name="T2" fmla="*/ 0 w 27"/>
                  <a:gd name="T3" fmla="*/ 13 h 13"/>
                  <a:gd name="T4" fmla="*/ 27 w 27"/>
                  <a:gd name="T5" fmla="*/ 0 h 13"/>
                  <a:gd name="T6" fmla="*/ 21 w 27"/>
                  <a:gd name="T7" fmla="*/ 0 h 13"/>
                </a:gdLst>
                <a:ahLst/>
                <a:cxnLst>
                  <a:cxn ang="0">
                    <a:pos x="T0" y="T1"/>
                  </a:cxn>
                  <a:cxn ang="0">
                    <a:pos x="T2" y="T3"/>
                  </a:cxn>
                  <a:cxn ang="0">
                    <a:pos x="T4" y="T5"/>
                  </a:cxn>
                  <a:cxn ang="0">
                    <a:pos x="T6" y="T7"/>
                  </a:cxn>
                </a:cxnLst>
                <a:rect l="0" t="0" r="r" b="b"/>
                <a:pathLst>
                  <a:path w="27" h="13">
                    <a:moveTo>
                      <a:pt x="21" y="0"/>
                    </a:moveTo>
                    <a:cubicBezTo>
                      <a:pt x="11" y="2"/>
                      <a:pt x="6" y="6"/>
                      <a:pt x="0" y="13"/>
                    </a:cubicBezTo>
                    <a:cubicBezTo>
                      <a:pt x="7" y="12"/>
                      <a:pt x="20" y="6"/>
                      <a:pt x="27" y="0"/>
                    </a:cubicBezTo>
                    <a:lnTo>
                      <a:pt x="21"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2" name="Freeform 388"/>
              <p:cNvSpPr>
                <a:spLocks/>
              </p:cNvSpPr>
              <p:nvPr/>
            </p:nvSpPr>
            <p:spPr bwMode="auto">
              <a:xfrm>
                <a:off x="4692" y="2075"/>
                <a:ext cx="26" cy="54"/>
              </a:xfrm>
              <a:custGeom>
                <a:avLst/>
                <a:gdLst>
                  <a:gd name="T0" fmla="*/ 5 w 11"/>
                  <a:gd name="T1" fmla="*/ 14 h 23"/>
                  <a:gd name="T2" fmla="*/ 11 w 11"/>
                  <a:gd name="T3" fmla="*/ 16 h 23"/>
                  <a:gd name="T4" fmla="*/ 6 w 11"/>
                  <a:gd name="T5" fmla="*/ 3 h 23"/>
                  <a:gd name="T6" fmla="*/ 6 w 11"/>
                  <a:gd name="T7" fmla="*/ 4 h 23"/>
                  <a:gd name="T8" fmla="*/ 0 w 11"/>
                  <a:gd name="T9" fmla="*/ 0 h 23"/>
                  <a:gd name="T10" fmla="*/ 0 w 11"/>
                  <a:gd name="T11" fmla="*/ 3 h 23"/>
                  <a:gd name="T12" fmla="*/ 0 w 11"/>
                  <a:gd name="T13" fmla="*/ 11 h 23"/>
                  <a:gd name="T14" fmla="*/ 0 w 11"/>
                  <a:gd name="T15" fmla="*/ 21 h 23"/>
                  <a:gd name="T16" fmla="*/ 2 w 11"/>
                  <a:gd name="T17" fmla="*/ 19 h 23"/>
                  <a:gd name="T18" fmla="*/ 4 w 11"/>
                  <a:gd name="T19" fmla="*/ 23 h 23"/>
                  <a:gd name="T20" fmla="*/ 5 w 11"/>
                  <a:gd name="T21"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23">
                    <a:moveTo>
                      <a:pt x="5" y="14"/>
                    </a:moveTo>
                    <a:cubicBezTo>
                      <a:pt x="8" y="15"/>
                      <a:pt x="9" y="16"/>
                      <a:pt x="11" y="16"/>
                    </a:cubicBezTo>
                    <a:cubicBezTo>
                      <a:pt x="8" y="11"/>
                      <a:pt x="8" y="5"/>
                      <a:pt x="6" y="3"/>
                    </a:cubicBezTo>
                    <a:cubicBezTo>
                      <a:pt x="6" y="3"/>
                      <a:pt x="6" y="4"/>
                      <a:pt x="6" y="4"/>
                    </a:cubicBezTo>
                    <a:cubicBezTo>
                      <a:pt x="3" y="3"/>
                      <a:pt x="3" y="1"/>
                      <a:pt x="0" y="0"/>
                    </a:cubicBezTo>
                    <a:cubicBezTo>
                      <a:pt x="0" y="1"/>
                      <a:pt x="0" y="2"/>
                      <a:pt x="0" y="3"/>
                    </a:cubicBezTo>
                    <a:cubicBezTo>
                      <a:pt x="0" y="4"/>
                      <a:pt x="0" y="11"/>
                      <a:pt x="0" y="11"/>
                    </a:cubicBezTo>
                    <a:cubicBezTo>
                      <a:pt x="0" y="21"/>
                      <a:pt x="0" y="21"/>
                      <a:pt x="0" y="21"/>
                    </a:cubicBezTo>
                    <a:cubicBezTo>
                      <a:pt x="1" y="21"/>
                      <a:pt x="2" y="19"/>
                      <a:pt x="2" y="19"/>
                    </a:cubicBezTo>
                    <a:cubicBezTo>
                      <a:pt x="2" y="20"/>
                      <a:pt x="3" y="23"/>
                      <a:pt x="4" y="23"/>
                    </a:cubicBezTo>
                    <a:cubicBezTo>
                      <a:pt x="5" y="21"/>
                      <a:pt x="4" y="15"/>
                      <a:pt x="5"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3" name="Freeform 389"/>
              <p:cNvSpPr>
                <a:spLocks/>
              </p:cNvSpPr>
              <p:nvPr/>
            </p:nvSpPr>
            <p:spPr bwMode="auto">
              <a:xfrm>
                <a:off x="4697" y="2165"/>
                <a:ext cx="50" cy="19"/>
              </a:xfrm>
              <a:custGeom>
                <a:avLst/>
                <a:gdLst>
                  <a:gd name="T0" fmla="*/ 13 w 21"/>
                  <a:gd name="T1" fmla="*/ 0 h 8"/>
                  <a:gd name="T2" fmla="*/ 2 w 21"/>
                  <a:gd name="T3" fmla="*/ 0 h 8"/>
                  <a:gd name="T4" fmla="*/ 2 w 21"/>
                  <a:gd name="T5" fmla="*/ 7 h 8"/>
                  <a:gd name="T6" fmla="*/ 10 w 21"/>
                  <a:gd name="T7" fmla="*/ 5 h 8"/>
                  <a:gd name="T8" fmla="*/ 17 w 21"/>
                  <a:gd name="T9" fmla="*/ 8 h 8"/>
                  <a:gd name="T10" fmla="*/ 21 w 21"/>
                  <a:gd name="T11" fmla="*/ 7 h 8"/>
                  <a:gd name="T12" fmla="*/ 13 w 21"/>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1" h="8">
                    <a:moveTo>
                      <a:pt x="13" y="0"/>
                    </a:moveTo>
                    <a:cubicBezTo>
                      <a:pt x="9" y="0"/>
                      <a:pt x="7" y="2"/>
                      <a:pt x="2" y="0"/>
                    </a:cubicBezTo>
                    <a:cubicBezTo>
                      <a:pt x="2" y="2"/>
                      <a:pt x="0" y="6"/>
                      <a:pt x="2" y="7"/>
                    </a:cubicBezTo>
                    <a:cubicBezTo>
                      <a:pt x="4" y="6"/>
                      <a:pt x="6" y="5"/>
                      <a:pt x="10" y="5"/>
                    </a:cubicBezTo>
                    <a:cubicBezTo>
                      <a:pt x="13" y="5"/>
                      <a:pt x="14" y="8"/>
                      <a:pt x="17" y="8"/>
                    </a:cubicBezTo>
                    <a:cubicBezTo>
                      <a:pt x="18" y="8"/>
                      <a:pt x="21" y="8"/>
                      <a:pt x="21" y="7"/>
                    </a:cubicBezTo>
                    <a:cubicBezTo>
                      <a:pt x="19" y="7"/>
                      <a:pt x="17" y="0"/>
                      <a:pt x="1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4" name="Freeform 390"/>
              <p:cNvSpPr>
                <a:spLocks/>
              </p:cNvSpPr>
              <p:nvPr/>
            </p:nvSpPr>
            <p:spPr bwMode="auto">
              <a:xfrm>
                <a:off x="4751" y="2127"/>
                <a:ext cx="312" cy="194"/>
              </a:xfrm>
              <a:custGeom>
                <a:avLst/>
                <a:gdLst>
                  <a:gd name="T0" fmla="*/ 63 w 132"/>
                  <a:gd name="T1" fmla="*/ 14 h 82"/>
                  <a:gd name="T2" fmla="*/ 47 w 132"/>
                  <a:gd name="T3" fmla="*/ 5 h 82"/>
                  <a:gd name="T4" fmla="*/ 41 w 132"/>
                  <a:gd name="T5" fmla="*/ 12 h 82"/>
                  <a:gd name="T6" fmla="*/ 34 w 132"/>
                  <a:gd name="T7" fmla="*/ 18 h 82"/>
                  <a:gd name="T8" fmla="*/ 31 w 132"/>
                  <a:gd name="T9" fmla="*/ 21 h 82"/>
                  <a:gd name="T10" fmla="*/ 26 w 132"/>
                  <a:gd name="T11" fmla="*/ 21 h 82"/>
                  <a:gd name="T12" fmla="*/ 22 w 132"/>
                  <a:gd name="T13" fmla="*/ 15 h 82"/>
                  <a:gd name="T14" fmla="*/ 22 w 132"/>
                  <a:gd name="T15" fmla="*/ 15 h 82"/>
                  <a:gd name="T16" fmla="*/ 22 w 132"/>
                  <a:gd name="T17" fmla="*/ 11 h 82"/>
                  <a:gd name="T18" fmla="*/ 22 w 132"/>
                  <a:gd name="T19" fmla="*/ 4 h 82"/>
                  <a:gd name="T20" fmla="*/ 11 w 132"/>
                  <a:gd name="T21" fmla="*/ 0 h 82"/>
                  <a:gd name="T22" fmla="*/ 2 w 132"/>
                  <a:gd name="T23" fmla="*/ 5 h 82"/>
                  <a:gd name="T24" fmla="*/ 0 w 132"/>
                  <a:gd name="T25" fmla="*/ 7 h 82"/>
                  <a:gd name="T26" fmla="*/ 6 w 132"/>
                  <a:gd name="T27" fmla="*/ 11 h 82"/>
                  <a:gd name="T28" fmla="*/ 9 w 132"/>
                  <a:gd name="T29" fmla="*/ 17 h 82"/>
                  <a:gd name="T30" fmla="*/ 10 w 132"/>
                  <a:gd name="T31" fmla="*/ 40 h 82"/>
                  <a:gd name="T32" fmla="*/ 15 w 132"/>
                  <a:gd name="T33" fmla="*/ 26 h 82"/>
                  <a:gd name="T34" fmla="*/ 19 w 132"/>
                  <a:gd name="T35" fmla="*/ 23 h 82"/>
                  <a:gd name="T36" fmla="*/ 26 w 132"/>
                  <a:gd name="T37" fmla="*/ 27 h 82"/>
                  <a:gd name="T38" fmla="*/ 26 w 132"/>
                  <a:gd name="T39" fmla="*/ 30 h 82"/>
                  <a:gd name="T40" fmla="*/ 48 w 132"/>
                  <a:gd name="T41" fmla="*/ 40 h 82"/>
                  <a:gd name="T42" fmla="*/ 47 w 132"/>
                  <a:gd name="T43" fmla="*/ 45 h 82"/>
                  <a:gd name="T44" fmla="*/ 48 w 132"/>
                  <a:gd name="T45" fmla="*/ 56 h 82"/>
                  <a:gd name="T46" fmla="*/ 44 w 132"/>
                  <a:gd name="T47" fmla="*/ 63 h 82"/>
                  <a:gd name="T48" fmla="*/ 47 w 132"/>
                  <a:gd name="T49" fmla="*/ 66 h 82"/>
                  <a:gd name="T50" fmla="*/ 52 w 132"/>
                  <a:gd name="T51" fmla="*/ 61 h 82"/>
                  <a:gd name="T52" fmla="*/ 59 w 132"/>
                  <a:gd name="T53" fmla="*/ 63 h 82"/>
                  <a:gd name="T54" fmla="*/ 69 w 132"/>
                  <a:gd name="T55" fmla="*/ 72 h 82"/>
                  <a:gd name="T56" fmla="*/ 77 w 132"/>
                  <a:gd name="T57" fmla="*/ 69 h 82"/>
                  <a:gd name="T58" fmla="*/ 80 w 132"/>
                  <a:gd name="T59" fmla="*/ 72 h 82"/>
                  <a:gd name="T60" fmla="*/ 84 w 132"/>
                  <a:gd name="T61" fmla="*/ 67 h 82"/>
                  <a:gd name="T62" fmla="*/ 80 w 132"/>
                  <a:gd name="T63" fmla="*/ 63 h 82"/>
                  <a:gd name="T64" fmla="*/ 90 w 132"/>
                  <a:gd name="T65" fmla="*/ 57 h 82"/>
                  <a:gd name="T66" fmla="*/ 128 w 132"/>
                  <a:gd name="T67" fmla="*/ 82 h 82"/>
                  <a:gd name="T68" fmla="*/ 132 w 132"/>
                  <a:gd name="T69" fmla="*/ 78 h 82"/>
                  <a:gd name="T70" fmla="*/ 122 w 132"/>
                  <a:gd name="T71" fmla="*/ 68 h 82"/>
                  <a:gd name="T72" fmla="*/ 111 w 132"/>
                  <a:gd name="T73" fmla="*/ 54 h 82"/>
                  <a:gd name="T74" fmla="*/ 111 w 132"/>
                  <a:gd name="T75" fmla="*/ 50 h 82"/>
                  <a:gd name="T76" fmla="*/ 115 w 132"/>
                  <a:gd name="T77" fmla="*/ 49 h 82"/>
                  <a:gd name="T78" fmla="*/ 102 w 132"/>
                  <a:gd name="T79" fmla="*/ 34 h 82"/>
                  <a:gd name="T80" fmla="*/ 69 w 132"/>
                  <a:gd name="T81" fmla="*/ 16 h 82"/>
                  <a:gd name="T82" fmla="*/ 63 w 132"/>
                  <a:gd name="T83"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2" h="82">
                    <a:moveTo>
                      <a:pt x="63" y="14"/>
                    </a:moveTo>
                    <a:cubicBezTo>
                      <a:pt x="57" y="14"/>
                      <a:pt x="55" y="5"/>
                      <a:pt x="47" y="5"/>
                    </a:cubicBezTo>
                    <a:cubicBezTo>
                      <a:pt x="43" y="5"/>
                      <a:pt x="41" y="10"/>
                      <a:pt x="41" y="12"/>
                    </a:cubicBezTo>
                    <a:cubicBezTo>
                      <a:pt x="39" y="12"/>
                      <a:pt x="35" y="12"/>
                      <a:pt x="34" y="18"/>
                    </a:cubicBezTo>
                    <a:cubicBezTo>
                      <a:pt x="34" y="19"/>
                      <a:pt x="31" y="20"/>
                      <a:pt x="31" y="21"/>
                    </a:cubicBezTo>
                    <a:cubicBezTo>
                      <a:pt x="26" y="21"/>
                      <a:pt x="26" y="21"/>
                      <a:pt x="26" y="21"/>
                    </a:cubicBezTo>
                    <a:cubicBezTo>
                      <a:pt x="25" y="19"/>
                      <a:pt x="24" y="17"/>
                      <a:pt x="22" y="15"/>
                    </a:cubicBezTo>
                    <a:cubicBezTo>
                      <a:pt x="22" y="15"/>
                      <a:pt x="22" y="15"/>
                      <a:pt x="22" y="15"/>
                    </a:cubicBezTo>
                    <a:cubicBezTo>
                      <a:pt x="22" y="14"/>
                      <a:pt x="22" y="12"/>
                      <a:pt x="22" y="11"/>
                    </a:cubicBezTo>
                    <a:cubicBezTo>
                      <a:pt x="20" y="9"/>
                      <a:pt x="22" y="7"/>
                      <a:pt x="22" y="4"/>
                    </a:cubicBezTo>
                    <a:cubicBezTo>
                      <a:pt x="17" y="4"/>
                      <a:pt x="15" y="0"/>
                      <a:pt x="11" y="0"/>
                    </a:cubicBezTo>
                    <a:cubicBezTo>
                      <a:pt x="9" y="0"/>
                      <a:pt x="5" y="5"/>
                      <a:pt x="2" y="5"/>
                    </a:cubicBezTo>
                    <a:cubicBezTo>
                      <a:pt x="2" y="5"/>
                      <a:pt x="0" y="6"/>
                      <a:pt x="0" y="7"/>
                    </a:cubicBezTo>
                    <a:cubicBezTo>
                      <a:pt x="0" y="9"/>
                      <a:pt x="4" y="11"/>
                      <a:pt x="6" y="11"/>
                    </a:cubicBezTo>
                    <a:cubicBezTo>
                      <a:pt x="6" y="13"/>
                      <a:pt x="9" y="16"/>
                      <a:pt x="9" y="17"/>
                    </a:cubicBezTo>
                    <a:cubicBezTo>
                      <a:pt x="10" y="22"/>
                      <a:pt x="10" y="36"/>
                      <a:pt x="10" y="40"/>
                    </a:cubicBezTo>
                    <a:cubicBezTo>
                      <a:pt x="10" y="40"/>
                      <a:pt x="14" y="33"/>
                      <a:pt x="15" y="26"/>
                    </a:cubicBezTo>
                    <a:cubicBezTo>
                      <a:pt x="17" y="26"/>
                      <a:pt x="18" y="24"/>
                      <a:pt x="19" y="23"/>
                    </a:cubicBezTo>
                    <a:cubicBezTo>
                      <a:pt x="20" y="25"/>
                      <a:pt x="23" y="27"/>
                      <a:pt x="26" y="27"/>
                    </a:cubicBezTo>
                    <a:cubicBezTo>
                      <a:pt x="25" y="28"/>
                      <a:pt x="26" y="28"/>
                      <a:pt x="26" y="30"/>
                    </a:cubicBezTo>
                    <a:cubicBezTo>
                      <a:pt x="35" y="30"/>
                      <a:pt x="45" y="34"/>
                      <a:pt x="48" y="40"/>
                    </a:cubicBezTo>
                    <a:cubicBezTo>
                      <a:pt x="48" y="42"/>
                      <a:pt x="47" y="43"/>
                      <a:pt x="47" y="45"/>
                    </a:cubicBezTo>
                    <a:cubicBezTo>
                      <a:pt x="47" y="48"/>
                      <a:pt x="49" y="56"/>
                      <a:pt x="48" y="56"/>
                    </a:cubicBezTo>
                    <a:cubicBezTo>
                      <a:pt x="46" y="56"/>
                      <a:pt x="44" y="59"/>
                      <a:pt x="44" y="63"/>
                    </a:cubicBezTo>
                    <a:cubicBezTo>
                      <a:pt x="44" y="63"/>
                      <a:pt x="45" y="66"/>
                      <a:pt x="47" y="66"/>
                    </a:cubicBezTo>
                    <a:cubicBezTo>
                      <a:pt x="48" y="66"/>
                      <a:pt x="52" y="61"/>
                      <a:pt x="52" y="61"/>
                    </a:cubicBezTo>
                    <a:cubicBezTo>
                      <a:pt x="53" y="62"/>
                      <a:pt x="55" y="63"/>
                      <a:pt x="59" y="63"/>
                    </a:cubicBezTo>
                    <a:cubicBezTo>
                      <a:pt x="59" y="67"/>
                      <a:pt x="67" y="72"/>
                      <a:pt x="69" y="72"/>
                    </a:cubicBezTo>
                    <a:cubicBezTo>
                      <a:pt x="69" y="72"/>
                      <a:pt x="75" y="71"/>
                      <a:pt x="77" y="69"/>
                    </a:cubicBezTo>
                    <a:cubicBezTo>
                      <a:pt x="80" y="72"/>
                      <a:pt x="80" y="72"/>
                      <a:pt x="80" y="72"/>
                    </a:cubicBezTo>
                    <a:cubicBezTo>
                      <a:pt x="80" y="72"/>
                      <a:pt x="84" y="68"/>
                      <a:pt x="84" y="67"/>
                    </a:cubicBezTo>
                    <a:cubicBezTo>
                      <a:pt x="84" y="64"/>
                      <a:pt x="83" y="64"/>
                      <a:pt x="80" y="63"/>
                    </a:cubicBezTo>
                    <a:cubicBezTo>
                      <a:pt x="84" y="61"/>
                      <a:pt x="84" y="57"/>
                      <a:pt x="90" y="57"/>
                    </a:cubicBezTo>
                    <a:cubicBezTo>
                      <a:pt x="108" y="57"/>
                      <a:pt x="107" y="82"/>
                      <a:pt x="128" y="82"/>
                    </a:cubicBezTo>
                    <a:cubicBezTo>
                      <a:pt x="130" y="82"/>
                      <a:pt x="132" y="80"/>
                      <a:pt x="132" y="78"/>
                    </a:cubicBezTo>
                    <a:cubicBezTo>
                      <a:pt x="131" y="78"/>
                      <a:pt x="122" y="74"/>
                      <a:pt x="122" y="68"/>
                    </a:cubicBezTo>
                    <a:cubicBezTo>
                      <a:pt x="117" y="68"/>
                      <a:pt x="111" y="59"/>
                      <a:pt x="111" y="54"/>
                    </a:cubicBezTo>
                    <a:cubicBezTo>
                      <a:pt x="111" y="52"/>
                      <a:pt x="111" y="51"/>
                      <a:pt x="111" y="50"/>
                    </a:cubicBezTo>
                    <a:cubicBezTo>
                      <a:pt x="112" y="50"/>
                      <a:pt x="113" y="50"/>
                      <a:pt x="115" y="49"/>
                    </a:cubicBezTo>
                    <a:cubicBezTo>
                      <a:pt x="114" y="49"/>
                      <a:pt x="101" y="38"/>
                      <a:pt x="102" y="34"/>
                    </a:cubicBezTo>
                    <a:cubicBezTo>
                      <a:pt x="90" y="27"/>
                      <a:pt x="95" y="23"/>
                      <a:pt x="69" y="16"/>
                    </a:cubicBezTo>
                    <a:cubicBezTo>
                      <a:pt x="67" y="15"/>
                      <a:pt x="65" y="14"/>
                      <a:pt x="63" y="14"/>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5" name="Freeform 391"/>
              <p:cNvSpPr>
                <a:spLocks/>
              </p:cNvSpPr>
              <p:nvPr/>
            </p:nvSpPr>
            <p:spPr bwMode="auto">
              <a:xfrm>
                <a:off x="4546" y="2080"/>
                <a:ext cx="106" cy="144"/>
              </a:xfrm>
              <a:custGeom>
                <a:avLst/>
                <a:gdLst>
                  <a:gd name="T0" fmla="*/ 25 w 45"/>
                  <a:gd name="T1" fmla="*/ 58 h 61"/>
                  <a:gd name="T2" fmla="*/ 31 w 45"/>
                  <a:gd name="T3" fmla="*/ 60 h 61"/>
                  <a:gd name="T4" fmla="*/ 31 w 45"/>
                  <a:gd name="T5" fmla="*/ 51 h 61"/>
                  <a:gd name="T6" fmla="*/ 25 w 45"/>
                  <a:gd name="T7" fmla="*/ 48 h 61"/>
                  <a:gd name="T8" fmla="*/ 27 w 45"/>
                  <a:gd name="T9" fmla="*/ 41 h 61"/>
                  <a:gd name="T10" fmla="*/ 26 w 45"/>
                  <a:gd name="T11" fmla="*/ 25 h 61"/>
                  <a:gd name="T12" fmla="*/ 33 w 45"/>
                  <a:gd name="T13" fmla="*/ 28 h 61"/>
                  <a:gd name="T14" fmla="*/ 32 w 45"/>
                  <a:gd name="T15" fmla="*/ 20 h 61"/>
                  <a:gd name="T16" fmla="*/ 21 w 45"/>
                  <a:gd name="T17" fmla="*/ 21 h 61"/>
                  <a:gd name="T18" fmla="*/ 16 w 45"/>
                  <a:gd name="T19" fmla="*/ 26 h 61"/>
                  <a:gd name="T20" fmla="*/ 10 w 45"/>
                  <a:gd name="T21" fmla="*/ 18 h 61"/>
                  <a:gd name="T22" fmla="*/ 19 w 45"/>
                  <a:gd name="T23" fmla="*/ 8 h 61"/>
                  <a:gd name="T24" fmla="*/ 35 w 45"/>
                  <a:gd name="T25" fmla="*/ 14 h 61"/>
                  <a:gd name="T26" fmla="*/ 45 w 45"/>
                  <a:gd name="T27" fmla="*/ 0 h 61"/>
                  <a:gd name="T28" fmla="*/ 33 w 45"/>
                  <a:gd name="T29" fmla="*/ 7 h 61"/>
                  <a:gd name="T30" fmla="*/ 23 w 45"/>
                  <a:gd name="T31" fmla="*/ 4 h 61"/>
                  <a:gd name="T32" fmla="*/ 8 w 45"/>
                  <a:gd name="T33" fmla="*/ 13 h 61"/>
                  <a:gd name="T34" fmla="*/ 4 w 45"/>
                  <a:gd name="T35" fmla="*/ 24 h 61"/>
                  <a:gd name="T36" fmla="*/ 0 w 45"/>
                  <a:gd name="T37" fmla="*/ 41 h 61"/>
                  <a:gd name="T38" fmla="*/ 5 w 45"/>
                  <a:gd name="T39" fmla="*/ 44 h 61"/>
                  <a:gd name="T40" fmla="*/ 3 w 45"/>
                  <a:gd name="T41" fmla="*/ 61 h 61"/>
                  <a:gd name="T42" fmla="*/ 12 w 45"/>
                  <a:gd name="T43" fmla="*/ 54 h 61"/>
                  <a:gd name="T44" fmla="*/ 10 w 45"/>
                  <a:gd name="T45" fmla="*/ 42 h 61"/>
                  <a:gd name="T46" fmla="*/ 16 w 45"/>
                  <a:gd name="T47" fmla="*/ 37 h 61"/>
                  <a:gd name="T48" fmla="*/ 25 w 45"/>
                  <a:gd name="T49" fmla="*/ 5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61">
                    <a:moveTo>
                      <a:pt x="25" y="58"/>
                    </a:moveTo>
                    <a:cubicBezTo>
                      <a:pt x="28" y="58"/>
                      <a:pt x="28" y="60"/>
                      <a:pt x="31" y="60"/>
                    </a:cubicBezTo>
                    <a:cubicBezTo>
                      <a:pt x="31" y="55"/>
                      <a:pt x="31" y="56"/>
                      <a:pt x="31" y="51"/>
                    </a:cubicBezTo>
                    <a:cubicBezTo>
                      <a:pt x="28" y="51"/>
                      <a:pt x="25" y="51"/>
                      <a:pt x="25" y="48"/>
                    </a:cubicBezTo>
                    <a:cubicBezTo>
                      <a:pt x="25" y="46"/>
                      <a:pt x="27" y="44"/>
                      <a:pt x="27" y="41"/>
                    </a:cubicBezTo>
                    <a:cubicBezTo>
                      <a:pt x="27" y="37"/>
                      <a:pt x="23" y="25"/>
                      <a:pt x="26" y="25"/>
                    </a:cubicBezTo>
                    <a:cubicBezTo>
                      <a:pt x="29" y="25"/>
                      <a:pt x="30" y="27"/>
                      <a:pt x="33" y="28"/>
                    </a:cubicBezTo>
                    <a:cubicBezTo>
                      <a:pt x="33" y="25"/>
                      <a:pt x="32" y="23"/>
                      <a:pt x="32" y="20"/>
                    </a:cubicBezTo>
                    <a:cubicBezTo>
                      <a:pt x="28" y="23"/>
                      <a:pt x="24" y="20"/>
                      <a:pt x="21" y="21"/>
                    </a:cubicBezTo>
                    <a:cubicBezTo>
                      <a:pt x="19" y="22"/>
                      <a:pt x="18" y="25"/>
                      <a:pt x="16" y="26"/>
                    </a:cubicBezTo>
                    <a:cubicBezTo>
                      <a:pt x="15" y="25"/>
                      <a:pt x="10" y="18"/>
                      <a:pt x="10" y="18"/>
                    </a:cubicBezTo>
                    <a:cubicBezTo>
                      <a:pt x="11" y="15"/>
                      <a:pt x="14" y="8"/>
                      <a:pt x="19" y="8"/>
                    </a:cubicBezTo>
                    <a:cubicBezTo>
                      <a:pt x="22" y="8"/>
                      <a:pt x="31" y="14"/>
                      <a:pt x="35" y="14"/>
                    </a:cubicBezTo>
                    <a:cubicBezTo>
                      <a:pt x="39" y="14"/>
                      <a:pt x="45" y="1"/>
                      <a:pt x="45" y="0"/>
                    </a:cubicBezTo>
                    <a:cubicBezTo>
                      <a:pt x="41" y="1"/>
                      <a:pt x="40" y="7"/>
                      <a:pt x="33" y="7"/>
                    </a:cubicBezTo>
                    <a:cubicBezTo>
                      <a:pt x="29" y="7"/>
                      <a:pt x="28" y="6"/>
                      <a:pt x="23" y="4"/>
                    </a:cubicBezTo>
                    <a:cubicBezTo>
                      <a:pt x="14" y="2"/>
                      <a:pt x="11" y="6"/>
                      <a:pt x="8" y="13"/>
                    </a:cubicBezTo>
                    <a:cubicBezTo>
                      <a:pt x="7" y="17"/>
                      <a:pt x="9" y="24"/>
                      <a:pt x="4" y="24"/>
                    </a:cubicBezTo>
                    <a:cubicBezTo>
                      <a:pt x="4" y="31"/>
                      <a:pt x="4" y="36"/>
                      <a:pt x="0" y="41"/>
                    </a:cubicBezTo>
                    <a:cubicBezTo>
                      <a:pt x="1" y="42"/>
                      <a:pt x="3" y="43"/>
                      <a:pt x="5" y="44"/>
                    </a:cubicBezTo>
                    <a:cubicBezTo>
                      <a:pt x="5" y="44"/>
                      <a:pt x="3" y="60"/>
                      <a:pt x="3" y="61"/>
                    </a:cubicBezTo>
                    <a:cubicBezTo>
                      <a:pt x="3" y="61"/>
                      <a:pt x="11" y="58"/>
                      <a:pt x="12" y="54"/>
                    </a:cubicBezTo>
                    <a:cubicBezTo>
                      <a:pt x="10" y="42"/>
                      <a:pt x="10" y="42"/>
                      <a:pt x="10" y="42"/>
                    </a:cubicBezTo>
                    <a:cubicBezTo>
                      <a:pt x="10" y="42"/>
                      <a:pt x="11" y="37"/>
                      <a:pt x="16" y="37"/>
                    </a:cubicBezTo>
                    <a:cubicBezTo>
                      <a:pt x="16" y="43"/>
                      <a:pt x="19" y="58"/>
                      <a:pt x="25" y="5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6" name="Freeform 392"/>
              <p:cNvSpPr>
                <a:spLocks/>
              </p:cNvSpPr>
              <p:nvPr/>
            </p:nvSpPr>
            <p:spPr bwMode="auto">
              <a:xfrm>
                <a:off x="4517" y="1893"/>
                <a:ext cx="36" cy="54"/>
              </a:xfrm>
              <a:custGeom>
                <a:avLst/>
                <a:gdLst>
                  <a:gd name="T0" fmla="*/ 0 w 15"/>
                  <a:gd name="T1" fmla="*/ 23 h 23"/>
                  <a:gd name="T2" fmla="*/ 15 w 15"/>
                  <a:gd name="T3" fmla="*/ 2 h 23"/>
                  <a:gd name="T4" fmla="*/ 15 w 15"/>
                  <a:gd name="T5" fmla="*/ 0 h 23"/>
                  <a:gd name="T6" fmla="*/ 5 w 15"/>
                  <a:gd name="T7" fmla="*/ 15 h 23"/>
                  <a:gd name="T8" fmla="*/ 1 w 15"/>
                  <a:gd name="T9" fmla="*/ 18 h 23"/>
                  <a:gd name="T10" fmla="*/ 0 w 15"/>
                  <a:gd name="T11" fmla="*/ 23 h 23"/>
                </a:gdLst>
                <a:ahLst/>
                <a:cxnLst>
                  <a:cxn ang="0">
                    <a:pos x="T0" y="T1"/>
                  </a:cxn>
                  <a:cxn ang="0">
                    <a:pos x="T2" y="T3"/>
                  </a:cxn>
                  <a:cxn ang="0">
                    <a:pos x="T4" y="T5"/>
                  </a:cxn>
                  <a:cxn ang="0">
                    <a:pos x="T6" y="T7"/>
                  </a:cxn>
                  <a:cxn ang="0">
                    <a:pos x="T8" y="T9"/>
                  </a:cxn>
                  <a:cxn ang="0">
                    <a:pos x="T10" y="T11"/>
                  </a:cxn>
                </a:cxnLst>
                <a:rect l="0" t="0" r="r" b="b"/>
                <a:pathLst>
                  <a:path w="15" h="23">
                    <a:moveTo>
                      <a:pt x="0" y="23"/>
                    </a:moveTo>
                    <a:cubicBezTo>
                      <a:pt x="6" y="21"/>
                      <a:pt x="15" y="8"/>
                      <a:pt x="15" y="2"/>
                    </a:cubicBezTo>
                    <a:cubicBezTo>
                      <a:pt x="15" y="1"/>
                      <a:pt x="15" y="0"/>
                      <a:pt x="15" y="0"/>
                    </a:cubicBezTo>
                    <a:cubicBezTo>
                      <a:pt x="8" y="2"/>
                      <a:pt x="10" y="10"/>
                      <a:pt x="5" y="15"/>
                    </a:cubicBezTo>
                    <a:cubicBezTo>
                      <a:pt x="4" y="16"/>
                      <a:pt x="1" y="17"/>
                      <a:pt x="1" y="18"/>
                    </a:cubicBezTo>
                    <a:cubicBezTo>
                      <a:pt x="0" y="20"/>
                      <a:pt x="0" y="22"/>
                      <a:pt x="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7" name="Freeform 393"/>
              <p:cNvSpPr>
                <a:spLocks/>
              </p:cNvSpPr>
              <p:nvPr/>
            </p:nvSpPr>
            <p:spPr bwMode="auto">
              <a:xfrm>
                <a:off x="4598" y="1910"/>
                <a:ext cx="75" cy="87"/>
              </a:xfrm>
              <a:custGeom>
                <a:avLst/>
                <a:gdLst>
                  <a:gd name="T0" fmla="*/ 0 w 32"/>
                  <a:gd name="T1" fmla="*/ 22 h 37"/>
                  <a:gd name="T2" fmla="*/ 2 w 32"/>
                  <a:gd name="T3" fmla="*/ 27 h 37"/>
                  <a:gd name="T4" fmla="*/ 5 w 32"/>
                  <a:gd name="T5" fmla="*/ 22 h 37"/>
                  <a:gd name="T6" fmla="*/ 11 w 32"/>
                  <a:gd name="T7" fmla="*/ 22 h 37"/>
                  <a:gd name="T8" fmla="*/ 12 w 32"/>
                  <a:gd name="T9" fmla="*/ 28 h 37"/>
                  <a:gd name="T10" fmla="*/ 17 w 32"/>
                  <a:gd name="T11" fmla="*/ 37 h 37"/>
                  <a:gd name="T12" fmla="*/ 23 w 32"/>
                  <a:gd name="T13" fmla="*/ 37 h 37"/>
                  <a:gd name="T14" fmla="*/ 30 w 32"/>
                  <a:gd name="T15" fmla="*/ 27 h 37"/>
                  <a:gd name="T16" fmla="*/ 30 w 32"/>
                  <a:gd name="T17" fmla="*/ 33 h 37"/>
                  <a:gd name="T18" fmla="*/ 32 w 32"/>
                  <a:gd name="T19" fmla="*/ 26 h 37"/>
                  <a:gd name="T20" fmla="*/ 30 w 32"/>
                  <a:gd name="T21" fmla="*/ 10 h 37"/>
                  <a:gd name="T22" fmla="*/ 27 w 32"/>
                  <a:gd name="T23" fmla="*/ 3 h 37"/>
                  <a:gd name="T24" fmla="*/ 24 w 32"/>
                  <a:gd name="T25" fmla="*/ 0 h 37"/>
                  <a:gd name="T26" fmla="*/ 14 w 32"/>
                  <a:gd name="T27" fmla="*/ 16 h 37"/>
                  <a:gd name="T28" fmla="*/ 11 w 32"/>
                  <a:gd name="T29" fmla="*/ 12 h 37"/>
                  <a:gd name="T30" fmla="*/ 0 w 32"/>
                  <a:gd name="T31" fmla="*/ 18 h 37"/>
                  <a:gd name="T32" fmla="*/ 0 w 32"/>
                  <a:gd name="T33"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37">
                    <a:moveTo>
                      <a:pt x="0" y="22"/>
                    </a:moveTo>
                    <a:cubicBezTo>
                      <a:pt x="0" y="24"/>
                      <a:pt x="1" y="25"/>
                      <a:pt x="2" y="27"/>
                    </a:cubicBezTo>
                    <a:cubicBezTo>
                      <a:pt x="2" y="25"/>
                      <a:pt x="3" y="22"/>
                      <a:pt x="5" y="22"/>
                    </a:cubicBezTo>
                    <a:cubicBezTo>
                      <a:pt x="11" y="22"/>
                      <a:pt x="11" y="22"/>
                      <a:pt x="11" y="22"/>
                    </a:cubicBezTo>
                    <a:cubicBezTo>
                      <a:pt x="11" y="22"/>
                      <a:pt x="14" y="26"/>
                      <a:pt x="12" y="28"/>
                    </a:cubicBezTo>
                    <a:cubicBezTo>
                      <a:pt x="14" y="30"/>
                      <a:pt x="14" y="34"/>
                      <a:pt x="17" y="37"/>
                    </a:cubicBezTo>
                    <a:cubicBezTo>
                      <a:pt x="23" y="37"/>
                      <a:pt x="23" y="37"/>
                      <a:pt x="23" y="37"/>
                    </a:cubicBezTo>
                    <a:cubicBezTo>
                      <a:pt x="23" y="33"/>
                      <a:pt x="28" y="27"/>
                      <a:pt x="30" y="27"/>
                    </a:cubicBezTo>
                    <a:cubicBezTo>
                      <a:pt x="30" y="27"/>
                      <a:pt x="28" y="31"/>
                      <a:pt x="30" y="33"/>
                    </a:cubicBezTo>
                    <a:cubicBezTo>
                      <a:pt x="32" y="26"/>
                      <a:pt x="32" y="26"/>
                      <a:pt x="32" y="26"/>
                    </a:cubicBezTo>
                    <a:cubicBezTo>
                      <a:pt x="31" y="22"/>
                      <a:pt x="28" y="13"/>
                      <a:pt x="30" y="10"/>
                    </a:cubicBezTo>
                    <a:cubicBezTo>
                      <a:pt x="29" y="10"/>
                      <a:pt x="27" y="5"/>
                      <a:pt x="27" y="3"/>
                    </a:cubicBezTo>
                    <a:cubicBezTo>
                      <a:pt x="26" y="3"/>
                      <a:pt x="24" y="2"/>
                      <a:pt x="24" y="0"/>
                    </a:cubicBezTo>
                    <a:cubicBezTo>
                      <a:pt x="22" y="5"/>
                      <a:pt x="19" y="16"/>
                      <a:pt x="14" y="16"/>
                    </a:cubicBezTo>
                    <a:cubicBezTo>
                      <a:pt x="13" y="16"/>
                      <a:pt x="11" y="14"/>
                      <a:pt x="11" y="12"/>
                    </a:cubicBezTo>
                    <a:cubicBezTo>
                      <a:pt x="11" y="12"/>
                      <a:pt x="6" y="18"/>
                      <a:pt x="0" y="18"/>
                    </a:cubicBezTo>
                    <a:cubicBezTo>
                      <a:pt x="0" y="20"/>
                      <a:pt x="0" y="21"/>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8" name="Freeform 394"/>
              <p:cNvSpPr>
                <a:spLocks/>
              </p:cNvSpPr>
              <p:nvPr/>
            </p:nvSpPr>
            <p:spPr bwMode="auto">
              <a:xfrm>
                <a:off x="4591" y="1881"/>
                <a:ext cx="12" cy="21"/>
              </a:xfrm>
              <a:custGeom>
                <a:avLst/>
                <a:gdLst>
                  <a:gd name="T0" fmla="*/ 3 w 5"/>
                  <a:gd name="T1" fmla="*/ 9 h 9"/>
                  <a:gd name="T2" fmla="*/ 5 w 5"/>
                  <a:gd name="T3" fmla="*/ 5 h 9"/>
                  <a:gd name="T4" fmla="*/ 5 w 5"/>
                  <a:gd name="T5" fmla="*/ 0 h 9"/>
                  <a:gd name="T6" fmla="*/ 0 w 5"/>
                  <a:gd name="T7" fmla="*/ 1 h 9"/>
                  <a:gd name="T8" fmla="*/ 3 w 5"/>
                  <a:gd name="T9" fmla="*/ 9 h 9"/>
                </a:gdLst>
                <a:ahLst/>
                <a:cxnLst>
                  <a:cxn ang="0">
                    <a:pos x="T0" y="T1"/>
                  </a:cxn>
                  <a:cxn ang="0">
                    <a:pos x="T2" y="T3"/>
                  </a:cxn>
                  <a:cxn ang="0">
                    <a:pos x="T4" y="T5"/>
                  </a:cxn>
                  <a:cxn ang="0">
                    <a:pos x="T6" y="T7"/>
                  </a:cxn>
                  <a:cxn ang="0">
                    <a:pos x="T8" y="T9"/>
                  </a:cxn>
                </a:cxnLst>
                <a:rect l="0" t="0" r="r" b="b"/>
                <a:pathLst>
                  <a:path w="5" h="9">
                    <a:moveTo>
                      <a:pt x="3" y="9"/>
                    </a:moveTo>
                    <a:cubicBezTo>
                      <a:pt x="4" y="9"/>
                      <a:pt x="5" y="7"/>
                      <a:pt x="5" y="5"/>
                    </a:cubicBezTo>
                    <a:cubicBezTo>
                      <a:pt x="5" y="4"/>
                      <a:pt x="5" y="2"/>
                      <a:pt x="5" y="0"/>
                    </a:cubicBezTo>
                    <a:cubicBezTo>
                      <a:pt x="4" y="0"/>
                      <a:pt x="2" y="1"/>
                      <a:pt x="0" y="1"/>
                    </a:cubicBezTo>
                    <a:cubicBezTo>
                      <a:pt x="0" y="5"/>
                      <a:pt x="0" y="9"/>
                      <a:pt x="3"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49" name="Freeform 395"/>
              <p:cNvSpPr>
                <a:spLocks/>
              </p:cNvSpPr>
              <p:nvPr/>
            </p:nvSpPr>
            <p:spPr bwMode="auto">
              <a:xfrm>
                <a:off x="4541" y="1744"/>
                <a:ext cx="45" cy="97"/>
              </a:xfrm>
              <a:custGeom>
                <a:avLst/>
                <a:gdLst>
                  <a:gd name="T0" fmla="*/ 0 w 19"/>
                  <a:gd name="T1" fmla="*/ 22 h 41"/>
                  <a:gd name="T2" fmla="*/ 8 w 19"/>
                  <a:gd name="T3" fmla="*/ 38 h 41"/>
                  <a:gd name="T4" fmla="*/ 13 w 19"/>
                  <a:gd name="T5" fmla="*/ 41 h 41"/>
                  <a:gd name="T6" fmla="*/ 17 w 19"/>
                  <a:gd name="T7" fmla="*/ 40 h 41"/>
                  <a:gd name="T8" fmla="*/ 17 w 19"/>
                  <a:gd name="T9" fmla="*/ 30 h 41"/>
                  <a:gd name="T10" fmla="*/ 13 w 19"/>
                  <a:gd name="T11" fmla="*/ 30 h 41"/>
                  <a:gd name="T12" fmla="*/ 13 w 19"/>
                  <a:gd name="T13" fmla="*/ 24 h 41"/>
                  <a:gd name="T14" fmla="*/ 19 w 19"/>
                  <a:gd name="T15" fmla="*/ 14 h 41"/>
                  <a:gd name="T16" fmla="*/ 14 w 19"/>
                  <a:gd name="T17" fmla="*/ 2 h 41"/>
                  <a:gd name="T18" fmla="*/ 12 w 19"/>
                  <a:gd name="T19" fmla="*/ 4 h 41"/>
                  <a:gd name="T20" fmla="*/ 7 w 19"/>
                  <a:gd name="T21" fmla="*/ 0 h 41"/>
                  <a:gd name="T22" fmla="*/ 4 w 19"/>
                  <a:gd name="T23" fmla="*/ 0 h 41"/>
                  <a:gd name="T24" fmla="*/ 0 w 19"/>
                  <a:gd name="T25" fmla="*/ 18 h 41"/>
                  <a:gd name="T26" fmla="*/ 0 w 19"/>
                  <a:gd name="T27" fmla="*/ 2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41">
                    <a:moveTo>
                      <a:pt x="0" y="22"/>
                    </a:moveTo>
                    <a:cubicBezTo>
                      <a:pt x="0" y="28"/>
                      <a:pt x="9" y="37"/>
                      <a:pt x="8" y="38"/>
                    </a:cubicBezTo>
                    <a:cubicBezTo>
                      <a:pt x="9" y="40"/>
                      <a:pt x="9" y="41"/>
                      <a:pt x="13" y="41"/>
                    </a:cubicBezTo>
                    <a:cubicBezTo>
                      <a:pt x="15" y="41"/>
                      <a:pt x="17" y="40"/>
                      <a:pt x="17" y="40"/>
                    </a:cubicBezTo>
                    <a:cubicBezTo>
                      <a:pt x="16" y="36"/>
                      <a:pt x="17" y="34"/>
                      <a:pt x="17" y="30"/>
                    </a:cubicBezTo>
                    <a:cubicBezTo>
                      <a:pt x="17" y="30"/>
                      <a:pt x="15" y="30"/>
                      <a:pt x="13" y="30"/>
                    </a:cubicBezTo>
                    <a:cubicBezTo>
                      <a:pt x="15" y="28"/>
                      <a:pt x="13" y="28"/>
                      <a:pt x="13" y="24"/>
                    </a:cubicBezTo>
                    <a:cubicBezTo>
                      <a:pt x="13" y="22"/>
                      <a:pt x="18" y="18"/>
                      <a:pt x="19" y="14"/>
                    </a:cubicBezTo>
                    <a:cubicBezTo>
                      <a:pt x="17" y="13"/>
                      <a:pt x="14" y="5"/>
                      <a:pt x="14" y="2"/>
                    </a:cubicBezTo>
                    <a:cubicBezTo>
                      <a:pt x="13" y="3"/>
                      <a:pt x="13" y="4"/>
                      <a:pt x="12" y="4"/>
                    </a:cubicBezTo>
                    <a:cubicBezTo>
                      <a:pt x="11" y="4"/>
                      <a:pt x="8" y="2"/>
                      <a:pt x="7" y="0"/>
                    </a:cubicBezTo>
                    <a:cubicBezTo>
                      <a:pt x="4" y="0"/>
                      <a:pt x="4" y="0"/>
                      <a:pt x="4" y="0"/>
                    </a:cubicBezTo>
                    <a:cubicBezTo>
                      <a:pt x="5" y="3"/>
                      <a:pt x="0" y="18"/>
                      <a:pt x="0" y="18"/>
                    </a:cubicBezTo>
                    <a:cubicBezTo>
                      <a:pt x="0" y="19"/>
                      <a:pt x="0" y="20"/>
                      <a:pt x="0" y="22"/>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0" name="Freeform 396"/>
              <p:cNvSpPr>
                <a:spLocks/>
              </p:cNvSpPr>
              <p:nvPr/>
            </p:nvSpPr>
            <p:spPr bwMode="auto">
              <a:xfrm>
                <a:off x="4350" y="1718"/>
                <a:ext cx="38" cy="36"/>
              </a:xfrm>
              <a:custGeom>
                <a:avLst/>
                <a:gdLst>
                  <a:gd name="T0" fmla="*/ 0 w 16"/>
                  <a:gd name="T1" fmla="*/ 8 h 15"/>
                  <a:gd name="T2" fmla="*/ 1 w 16"/>
                  <a:gd name="T3" fmla="*/ 8 h 15"/>
                  <a:gd name="T4" fmla="*/ 7 w 16"/>
                  <a:gd name="T5" fmla="*/ 15 h 15"/>
                  <a:gd name="T6" fmla="*/ 16 w 16"/>
                  <a:gd name="T7" fmla="*/ 4 h 15"/>
                  <a:gd name="T8" fmla="*/ 13 w 16"/>
                  <a:gd name="T9" fmla="*/ 0 h 15"/>
                  <a:gd name="T10" fmla="*/ 5 w 16"/>
                  <a:gd name="T11" fmla="*/ 0 h 15"/>
                  <a:gd name="T12" fmla="*/ 0 w 16"/>
                  <a:gd name="T13" fmla="*/ 8 h 15"/>
                </a:gdLst>
                <a:ahLst/>
                <a:cxnLst>
                  <a:cxn ang="0">
                    <a:pos x="T0" y="T1"/>
                  </a:cxn>
                  <a:cxn ang="0">
                    <a:pos x="T2" y="T3"/>
                  </a:cxn>
                  <a:cxn ang="0">
                    <a:pos x="T4" y="T5"/>
                  </a:cxn>
                  <a:cxn ang="0">
                    <a:pos x="T6" y="T7"/>
                  </a:cxn>
                  <a:cxn ang="0">
                    <a:pos x="T8" y="T9"/>
                  </a:cxn>
                  <a:cxn ang="0">
                    <a:pos x="T10" y="T11"/>
                  </a:cxn>
                  <a:cxn ang="0">
                    <a:pos x="T12" y="T13"/>
                  </a:cxn>
                </a:cxnLst>
                <a:rect l="0" t="0" r="r" b="b"/>
                <a:pathLst>
                  <a:path w="16" h="15">
                    <a:moveTo>
                      <a:pt x="0" y="8"/>
                    </a:moveTo>
                    <a:cubicBezTo>
                      <a:pt x="1" y="8"/>
                      <a:pt x="1" y="8"/>
                      <a:pt x="1" y="8"/>
                    </a:cubicBezTo>
                    <a:cubicBezTo>
                      <a:pt x="1" y="12"/>
                      <a:pt x="3" y="15"/>
                      <a:pt x="7" y="15"/>
                    </a:cubicBezTo>
                    <a:cubicBezTo>
                      <a:pt x="12" y="15"/>
                      <a:pt x="16" y="9"/>
                      <a:pt x="16" y="4"/>
                    </a:cubicBezTo>
                    <a:cubicBezTo>
                      <a:pt x="16" y="3"/>
                      <a:pt x="14" y="2"/>
                      <a:pt x="13" y="0"/>
                    </a:cubicBezTo>
                    <a:cubicBezTo>
                      <a:pt x="5" y="0"/>
                      <a:pt x="5" y="0"/>
                      <a:pt x="5" y="0"/>
                    </a:cubicBezTo>
                    <a:cubicBezTo>
                      <a:pt x="4" y="2"/>
                      <a:pt x="1" y="5"/>
                      <a:pt x="0"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1" name="Freeform 397"/>
              <p:cNvSpPr>
                <a:spLocks/>
              </p:cNvSpPr>
              <p:nvPr/>
            </p:nvSpPr>
            <p:spPr bwMode="auto">
              <a:xfrm>
                <a:off x="4520" y="1617"/>
                <a:ext cx="26" cy="54"/>
              </a:xfrm>
              <a:custGeom>
                <a:avLst/>
                <a:gdLst>
                  <a:gd name="T0" fmla="*/ 3 w 11"/>
                  <a:gd name="T1" fmla="*/ 8 h 23"/>
                  <a:gd name="T2" fmla="*/ 0 w 11"/>
                  <a:gd name="T3" fmla="*/ 8 h 23"/>
                  <a:gd name="T4" fmla="*/ 0 w 11"/>
                  <a:gd name="T5" fmla="*/ 14 h 23"/>
                  <a:gd name="T6" fmla="*/ 5 w 11"/>
                  <a:gd name="T7" fmla="*/ 23 h 23"/>
                  <a:gd name="T8" fmla="*/ 11 w 11"/>
                  <a:gd name="T9" fmla="*/ 14 h 23"/>
                  <a:gd name="T10" fmla="*/ 11 w 11"/>
                  <a:gd name="T11" fmla="*/ 1 h 23"/>
                  <a:gd name="T12" fmla="*/ 3 w 11"/>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11" h="23">
                    <a:moveTo>
                      <a:pt x="3" y="8"/>
                    </a:moveTo>
                    <a:cubicBezTo>
                      <a:pt x="2" y="8"/>
                      <a:pt x="1" y="8"/>
                      <a:pt x="0" y="8"/>
                    </a:cubicBezTo>
                    <a:cubicBezTo>
                      <a:pt x="0" y="9"/>
                      <a:pt x="0" y="11"/>
                      <a:pt x="0" y="14"/>
                    </a:cubicBezTo>
                    <a:cubicBezTo>
                      <a:pt x="0" y="18"/>
                      <a:pt x="2" y="23"/>
                      <a:pt x="5" y="23"/>
                    </a:cubicBezTo>
                    <a:cubicBezTo>
                      <a:pt x="9" y="23"/>
                      <a:pt x="11" y="19"/>
                      <a:pt x="11" y="14"/>
                    </a:cubicBezTo>
                    <a:cubicBezTo>
                      <a:pt x="11" y="11"/>
                      <a:pt x="11" y="7"/>
                      <a:pt x="11" y="1"/>
                    </a:cubicBezTo>
                    <a:cubicBezTo>
                      <a:pt x="6" y="1"/>
                      <a:pt x="3" y="0"/>
                      <a:pt x="3" y="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2" name="Freeform 398"/>
              <p:cNvSpPr>
                <a:spLocks/>
              </p:cNvSpPr>
              <p:nvPr/>
            </p:nvSpPr>
            <p:spPr bwMode="auto">
              <a:xfrm>
                <a:off x="4324" y="2231"/>
                <a:ext cx="165" cy="59"/>
              </a:xfrm>
              <a:custGeom>
                <a:avLst/>
                <a:gdLst>
                  <a:gd name="T0" fmla="*/ 50 w 70"/>
                  <a:gd name="T1" fmla="*/ 23 h 25"/>
                  <a:gd name="T2" fmla="*/ 53 w 70"/>
                  <a:gd name="T3" fmla="*/ 20 h 25"/>
                  <a:gd name="T4" fmla="*/ 57 w 70"/>
                  <a:gd name="T5" fmla="*/ 23 h 25"/>
                  <a:gd name="T6" fmla="*/ 68 w 70"/>
                  <a:gd name="T7" fmla="*/ 25 h 25"/>
                  <a:gd name="T8" fmla="*/ 70 w 70"/>
                  <a:gd name="T9" fmla="*/ 22 h 25"/>
                  <a:gd name="T10" fmla="*/ 67 w 70"/>
                  <a:gd name="T11" fmla="*/ 17 h 25"/>
                  <a:gd name="T12" fmla="*/ 60 w 70"/>
                  <a:gd name="T13" fmla="*/ 14 h 25"/>
                  <a:gd name="T14" fmla="*/ 42 w 70"/>
                  <a:gd name="T15" fmla="*/ 4 h 25"/>
                  <a:gd name="T16" fmla="*/ 37 w 70"/>
                  <a:gd name="T17" fmla="*/ 4 h 25"/>
                  <a:gd name="T18" fmla="*/ 21 w 70"/>
                  <a:gd name="T19" fmla="*/ 3 h 25"/>
                  <a:gd name="T20" fmla="*/ 12 w 70"/>
                  <a:gd name="T21" fmla="*/ 0 h 25"/>
                  <a:gd name="T22" fmla="*/ 7 w 70"/>
                  <a:gd name="T23" fmla="*/ 0 h 25"/>
                  <a:gd name="T24" fmla="*/ 0 w 70"/>
                  <a:gd name="T25" fmla="*/ 7 h 25"/>
                  <a:gd name="T26" fmla="*/ 10 w 70"/>
                  <a:gd name="T27" fmla="*/ 13 h 25"/>
                  <a:gd name="T28" fmla="*/ 18 w 70"/>
                  <a:gd name="T29" fmla="*/ 15 h 25"/>
                  <a:gd name="T30" fmla="*/ 23 w 70"/>
                  <a:gd name="T31" fmla="*/ 15 h 25"/>
                  <a:gd name="T32" fmla="*/ 32 w 70"/>
                  <a:gd name="T33" fmla="*/ 17 h 25"/>
                  <a:gd name="T34" fmla="*/ 50 w 70"/>
                  <a:gd name="T35" fmla="*/ 2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 h="25">
                    <a:moveTo>
                      <a:pt x="50" y="23"/>
                    </a:moveTo>
                    <a:cubicBezTo>
                      <a:pt x="52" y="23"/>
                      <a:pt x="52" y="20"/>
                      <a:pt x="53" y="20"/>
                    </a:cubicBezTo>
                    <a:cubicBezTo>
                      <a:pt x="55" y="20"/>
                      <a:pt x="56" y="23"/>
                      <a:pt x="57" y="23"/>
                    </a:cubicBezTo>
                    <a:cubicBezTo>
                      <a:pt x="61" y="23"/>
                      <a:pt x="68" y="25"/>
                      <a:pt x="68" y="25"/>
                    </a:cubicBezTo>
                    <a:cubicBezTo>
                      <a:pt x="69" y="25"/>
                      <a:pt x="70" y="23"/>
                      <a:pt x="70" y="22"/>
                    </a:cubicBezTo>
                    <a:cubicBezTo>
                      <a:pt x="70" y="19"/>
                      <a:pt x="68" y="19"/>
                      <a:pt x="67" y="17"/>
                    </a:cubicBezTo>
                    <a:cubicBezTo>
                      <a:pt x="66" y="18"/>
                      <a:pt x="60" y="14"/>
                      <a:pt x="60" y="14"/>
                    </a:cubicBezTo>
                    <a:cubicBezTo>
                      <a:pt x="52" y="16"/>
                      <a:pt x="49" y="4"/>
                      <a:pt x="42" y="4"/>
                    </a:cubicBezTo>
                    <a:cubicBezTo>
                      <a:pt x="40" y="4"/>
                      <a:pt x="40" y="6"/>
                      <a:pt x="37" y="4"/>
                    </a:cubicBezTo>
                    <a:cubicBezTo>
                      <a:pt x="36" y="7"/>
                      <a:pt x="21" y="6"/>
                      <a:pt x="21" y="3"/>
                    </a:cubicBezTo>
                    <a:cubicBezTo>
                      <a:pt x="19" y="3"/>
                      <a:pt x="12" y="2"/>
                      <a:pt x="12" y="0"/>
                    </a:cubicBezTo>
                    <a:cubicBezTo>
                      <a:pt x="11" y="1"/>
                      <a:pt x="9" y="0"/>
                      <a:pt x="7" y="0"/>
                    </a:cubicBezTo>
                    <a:cubicBezTo>
                      <a:pt x="3" y="0"/>
                      <a:pt x="5" y="6"/>
                      <a:pt x="0" y="7"/>
                    </a:cubicBezTo>
                    <a:cubicBezTo>
                      <a:pt x="3" y="9"/>
                      <a:pt x="7" y="13"/>
                      <a:pt x="10" y="13"/>
                    </a:cubicBezTo>
                    <a:cubicBezTo>
                      <a:pt x="10" y="13"/>
                      <a:pt x="17" y="15"/>
                      <a:pt x="18" y="15"/>
                    </a:cubicBezTo>
                    <a:cubicBezTo>
                      <a:pt x="18" y="15"/>
                      <a:pt x="21" y="15"/>
                      <a:pt x="23" y="15"/>
                    </a:cubicBezTo>
                    <a:cubicBezTo>
                      <a:pt x="27" y="15"/>
                      <a:pt x="28" y="17"/>
                      <a:pt x="32" y="17"/>
                    </a:cubicBezTo>
                    <a:cubicBezTo>
                      <a:pt x="32" y="18"/>
                      <a:pt x="48" y="23"/>
                      <a:pt x="50"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3" name="Freeform 399"/>
              <p:cNvSpPr>
                <a:spLocks/>
              </p:cNvSpPr>
              <p:nvPr/>
            </p:nvSpPr>
            <p:spPr bwMode="auto">
              <a:xfrm>
                <a:off x="3903" y="1924"/>
                <a:ext cx="40" cy="78"/>
              </a:xfrm>
              <a:custGeom>
                <a:avLst/>
                <a:gdLst>
                  <a:gd name="T0" fmla="*/ 3 w 17"/>
                  <a:gd name="T1" fmla="*/ 0 h 33"/>
                  <a:gd name="T2" fmla="*/ 0 w 17"/>
                  <a:gd name="T3" fmla="*/ 18 h 33"/>
                  <a:gd name="T4" fmla="*/ 5 w 17"/>
                  <a:gd name="T5" fmla="*/ 33 h 33"/>
                  <a:gd name="T6" fmla="*/ 17 w 17"/>
                  <a:gd name="T7" fmla="*/ 22 h 33"/>
                  <a:gd name="T8" fmla="*/ 3 w 17"/>
                  <a:gd name="T9" fmla="*/ 0 h 33"/>
                </a:gdLst>
                <a:ahLst/>
                <a:cxnLst>
                  <a:cxn ang="0">
                    <a:pos x="T0" y="T1"/>
                  </a:cxn>
                  <a:cxn ang="0">
                    <a:pos x="T2" y="T3"/>
                  </a:cxn>
                  <a:cxn ang="0">
                    <a:pos x="T4" y="T5"/>
                  </a:cxn>
                  <a:cxn ang="0">
                    <a:pos x="T6" y="T7"/>
                  </a:cxn>
                  <a:cxn ang="0">
                    <a:pos x="T8" y="T9"/>
                  </a:cxn>
                </a:cxnLst>
                <a:rect l="0" t="0" r="r" b="b"/>
                <a:pathLst>
                  <a:path w="17" h="33">
                    <a:moveTo>
                      <a:pt x="3" y="0"/>
                    </a:moveTo>
                    <a:cubicBezTo>
                      <a:pt x="1" y="5"/>
                      <a:pt x="0" y="10"/>
                      <a:pt x="0" y="18"/>
                    </a:cubicBezTo>
                    <a:cubicBezTo>
                      <a:pt x="0" y="21"/>
                      <a:pt x="3" y="30"/>
                      <a:pt x="5" y="33"/>
                    </a:cubicBezTo>
                    <a:cubicBezTo>
                      <a:pt x="10" y="33"/>
                      <a:pt x="17" y="30"/>
                      <a:pt x="17" y="22"/>
                    </a:cubicBezTo>
                    <a:cubicBezTo>
                      <a:pt x="12" y="4"/>
                      <a:pt x="9" y="7"/>
                      <a:pt x="3"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4" name="Freeform 400"/>
              <p:cNvSpPr>
                <a:spLocks/>
              </p:cNvSpPr>
              <p:nvPr/>
            </p:nvSpPr>
            <p:spPr bwMode="auto">
              <a:xfrm>
                <a:off x="4560" y="1043"/>
                <a:ext cx="130" cy="167"/>
              </a:xfrm>
              <a:custGeom>
                <a:avLst/>
                <a:gdLst>
                  <a:gd name="T0" fmla="*/ 50 w 55"/>
                  <a:gd name="T1" fmla="*/ 47 h 71"/>
                  <a:gd name="T2" fmla="*/ 30 w 55"/>
                  <a:gd name="T3" fmla="*/ 30 h 71"/>
                  <a:gd name="T4" fmla="*/ 18 w 55"/>
                  <a:gd name="T5" fmla="*/ 16 h 71"/>
                  <a:gd name="T6" fmla="*/ 5 w 55"/>
                  <a:gd name="T7" fmla="*/ 1 h 71"/>
                  <a:gd name="T8" fmla="*/ 0 w 55"/>
                  <a:gd name="T9" fmla="*/ 0 h 71"/>
                  <a:gd name="T10" fmla="*/ 4 w 55"/>
                  <a:gd name="T11" fmla="*/ 8 h 71"/>
                  <a:gd name="T12" fmla="*/ 21 w 55"/>
                  <a:gd name="T13" fmla="*/ 29 h 71"/>
                  <a:gd name="T14" fmla="*/ 30 w 55"/>
                  <a:gd name="T15" fmla="*/ 41 h 71"/>
                  <a:gd name="T16" fmla="*/ 37 w 55"/>
                  <a:gd name="T17" fmla="*/ 50 h 71"/>
                  <a:gd name="T18" fmla="*/ 41 w 55"/>
                  <a:gd name="T19" fmla="*/ 59 h 71"/>
                  <a:gd name="T20" fmla="*/ 48 w 55"/>
                  <a:gd name="T21" fmla="*/ 71 h 71"/>
                  <a:gd name="T22" fmla="*/ 48 w 55"/>
                  <a:gd name="T23" fmla="*/ 64 h 71"/>
                  <a:gd name="T24" fmla="*/ 51 w 55"/>
                  <a:gd name="T25" fmla="*/ 64 h 71"/>
                  <a:gd name="T26" fmla="*/ 55 w 55"/>
                  <a:gd name="T27" fmla="*/ 66 h 71"/>
                  <a:gd name="T28" fmla="*/ 38 w 55"/>
                  <a:gd name="T29" fmla="*/ 41 h 71"/>
                  <a:gd name="T30" fmla="*/ 40 w 55"/>
                  <a:gd name="T31" fmla="*/ 40 h 71"/>
                  <a:gd name="T32" fmla="*/ 50 w 55"/>
                  <a:gd name="T33" fmla="*/ 4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 h="71">
                    <a:moveTo>
                      <a:pt x="50" y="47"/>
                    </a:moveTo>
                    <a:cubicBezTo>
                      <a:pt x="46" y="40"/>
                      <a:pt x="35" y="36"/>
                      <a:pt x="30" y="30"/>
                    </a:cubicBezTo>
                    <a:cubicBezTo>
                      <a:pt x="26" y="26"/>
                      <a:pt x="22" y="21"/>
                      <a:pt x="18" y="16"/>
                    </a:cubicBezTo>
                    <a:cubicBezTo>
                      <a:pt x="14" y="13"/>
                      <a:pt x="14" y="11"/>
                      <a:pt x="5" y="1"/>
                    </a:cubicBezTo>
                    <a:cubicBezTo>
                      <a:pt x="3" y="1"/>
                      <a:pt x="1" y="0"/>
                      <a:pt x="0" y="0"/>
                    </a:cubicBezTo>
                    <a:cubicBezTo>
                      <a:pt x="1" y="4"/>
                      <a:pt x="4" y="4"/>
                      <a:pt x="4" y="8"/>
                    </a:cubicBezTo>
                    <a:cubicBezTo>
                      <a:pt x="4" y="19"/>
                      <a:pt x="17" y="19"/>
                      <a:pt x="21" y="29"/>
                    </a:cubicBezTo>
                    <a:cubicBezTo>
                      <a:pt x="22" y="32"/>
                      <a:pt x="30" y="39"/>
                      <a:pt x="30" y="41"/>
                    </a:cubicBezTo>
                    <a:cubicBezTo>
                      <a:pt x="30" y="43"/>
                      <a:pt x="33" y="49"/>
                      <a:pt x="37" y="50"/>
                    </a:cubicBezTo>
                    <a:cubicBezTo>
                      <a:pt x="37" y="53"/>
                      <a:pt x="41" y="58"/>
                      <a:pt x="41" y="59"/>
                    </a:cubicBezTo>
                    <a:cubicBezTo>
                      <a:pt x="41" y="62"/>
                      <a:pt x="47" y="65"/>
                      <a:pt x="48" y="71"/>
                    </a:cubicBezTo>
                    <a:cubicBezTo>
                      <a:pt x="48" y="69"/>
                      <a:pt x="48" y="66"/>
                      <a:pt x="48" y="64"/>
                    </a:cubicBezTo>
                    <a:cubicBezTo>
                      <a:pt x="51" y="64"/>
                      <a:pt x="51" y="64"/>
                      <a:pt x="51" y="64"/>
                    </a:cubicBezTo>
                    <a:cubicBezTo>
                      <a:pt x="52" y="65"/>
                      <a:pt x="54" y="65"/>
                      <a:pt x="55" y="66"/>
                    </a:cubicBezTo>
                    <a:cubicBezTo>
                      <a:pt x="51" y="57"/>
                      <a:pt x="38" y="56"/>
                      <a:pt x="38" y="41"/>
                    </a:cubicBezTo>
                    <a:cubicBezTo>
                      <a:pt x="38" y="41"/>
                      <a:pt x="39" y="40"/>
                      <a:pt x="40" y="40"/>
                    </a:cubicBezTo>
                    <a:cubicBezTo>
                      <a:pt x="42" y="42"/>
                      <a:pt x="47" y="46"/>
                      <a:pt x="50" y="47"/>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5" name="Freeform 401"/>
              <p:cNvSpPr>
                <a:spLocks/>
              </p:cNvSpPr>
              <p:nvPr/>
            </p:nvSpPr>
            <p:spPr bwMode="auto">
              <a:xfrm>
                <a:off x="4676" y="1215"/>
                <a:ext cx="90" cy="76"/>
              </a:xfrm>
              <a:custGeom>
                <a:avLst/>
                <a:gdLst>
                  <a:gd name="T0" fmla="*/ 38 w 38"/>
                  <a:gd name="T1" fmla="*/ 18 h 32"/>
                  <a:gd name="T2" fmla="*/ 29 w 38"/>
                  <a:gd name="T3" fmla="*/ 9 h 32"/>
                  <a:gd name="T4" fmla="*/ 27 w 38"/>
                  <a:gd name="T5" fmla="*/ 13 h 32"/>
                  <a:gd name="T6" fmla="*/ 12 w 38"/>
                  <a:gd name="T7" fmla="*/ 8 h 32"/>
                  <a:gd name="T8" fmla="*/ 3 w 38"/>
                  <a:gd name="T9" fmla="*/ 0 h 32"/>
                  <a:gd name="T10" fmla="*/ 0 w 38"/>
                  <a:gd name="T11" fmla="*/ 1 h 32"/>
                  <a:gd name="T12" fmla="*/ 5 w 38"/>
                  <a:gd name="T13" fmla="*/ 5 h 32"/>
                  <a:gd name="T14" fmla="*/ 7 w 38"/>
                  <a:gd name="T15" fmla="*/ 13 h 32"/>
                  <a:gd name="T16" fmla="*/ 7 w 38"/>
                  <a:gd name="T17" fmla="*/ 16 h 32"/>
                  <a:gd name="T18" fmla="*/ 9 w 38"/>
                  <a:gd name="T19" fmla="*/ 16 h 32"/>
                  <a:gd name="T20" fmla="*/ 9 w 38"/>
                  <a:gd name="T21" fmla="*/ 20 h 32"/>
                  <a:gd name="T22" fmla="*/ 3 w 38"/>
                  <a:gd name="T23" fmla="*/ 24 h 32"/>
                  <a:gd name="T24" fmla="*/ 9 w 38"/>
                  <a:gd name="T25" fmla="*/ 31 h 32"/>
                  <a:gd name="T26" fmla="*/ 7 w 38"/>
                  <a:gd name="T27" fmla="*/ 32 h 32"/>
                  <a:gd name="T28" fmla="*/ 9 w 38"/>
                  <a:gd name="T29" fmla="*/ 32 h 32"/>
                  <a:gd name="T30" fmla="*/ 15 w 38"/>
                  <a:gd name="T31" fmla="*/ 29 h 32"/>
                  <a:gd name="T32" fmla="*/ 9 w 38"/>
                  <a:gd name="T33" fmla="*/ 25 h 32"/>
                  <a:gd name="T34" fmla="*/ 16 w 38"/>
                  <a:gd name="T35" fmla="*/ 23 h 32"/>
                  <a:gd name="T36" fmla="*/ 28 w 38"/>
                  <a:gd name="T37" fmla="*/ 27 h 32"/>
                  <a:gd name="T38" fmla="*/ 29 w 38"/>
                  <a:gd name="T39" fmla="*/ 21 h 32"/>
                  <a:gd name="T40" fmla="*/ 38 w 38"/>
                  <a:gd name="T41"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32">
                    <a:moveTo>
                      <a:pt x="38" y="18"/>
                    </a:moveTo>
                    <a:cubicBezTo>
                      <a:pt x="34" y="16"/>
                      <a:pt x="32" y="14"/>
                      <a:pt x="29" y="9"/>
                    </a:cubicBezTo>
                    <a:cubicBezTo>
                      <a:pt x="29" y="10"/>
                      <a:pt x="27" y="12"/>
                      <a:pt x="27" y="13"/>
                    </a:cubicBezTo>
                    <a:cubicBezTo>
                      <a:pt x="22" y="11"/>
                      <a:pt x="18" y="10"/>
                      <a:pt x="12" y="8"/>
                    </a:cubicBezTo>
                    <a:cubicBezTo>
                      <a:pt x="10" y="7"/>
                      <a:pt x="5" y="0"/>
                      <a:pt x="3" y="0"/>
                    </a:cubicBezTo>
                    <a:cubicBezTo>
                      <a:pt x="2" y="0"/>
                      <a:pt x="1" y="1"/>
                      <a:pt x="0" y="1"/>
                    </a:cubicBezTo>
                    <a:cubicBezTo>
                      <a:pt x="0" y="3"/>
                      <a:pt x="1" y="5"/>
                      <a:pt x="5" y="5"/>
                    </a:cubicBezTo>
                    <a:cubicBezTo>
                      <a:pt x="5" y="8"/>
                      <a:pt x="7" y="10"/>
                      <a:pt x="7" y="13"/>
                    </a:cubicBezTo>
                    <a:cubicBezTo>
                      <a:pt x="7" y="14"/>
                      <a:pt x="7" y="15"/>
                      <a:pt x="7" y="16"/>
                    </a:cubicBezTo>
                    <a:cubicBezTo>
                      <a:pt x="9" y="16"/>
                      <a:pt x="9" y="16"/>
                      <a:pt x="9" y="16"/>
                    </a:cubicBezTo>
                    <a:cubicBezTo>
                      <a:pt x="9" y="18"/>
                      <a:pt x="9" y="19"/>
                      <a:pt x="9" y="20"/>
                    </a:cubicBezTo>
                    <a:cubicBezTo>
                      <a:pt x="7" y="20"/>
                      <a:pt x="3" y="21"/>
                      <a:pt x="3" y="24"/>
                    </a:cubicBezTo>
                    <a:cubicBezTo>
                      <a:pt x="3" y="27"/>
                      <a:pt x="7" y="28"/>
                      <a:pt x="9" y="31"/>
                    </a:cubicBezTo>
                    <a:cubicBezTo>
                      <a:pt x="9" y="31"/>
                      <a:pt x="7" y="32"/>
                      <a:pt x="7" y="32"/>
                    </a:cubicBezTo>
                    <a:cubicBezTo>
                      <a:pt x="8" y="32"/>
                      <a:pt x="9" y="32"/>
                      <a:pt x="9" y="32"/>
                    </a:cubicBezTo>
                    <a:cubicBezTo>
                      <a:pt x="12" y="32"/>
                      <a:pt x="13" y="32"/>
                      <a:pt x="15" y="29"/>
                    </a:cubicBezTo>
                    <a:cubicBezTo>
                      <a:pt x="13" y="28"/>
                      <a:pt x="11" y="27"/>
                      <a:pt x="9" y="25"/>
                    </a:cubicBezTo>
                    <a:cubicBezTo>
                      <a:pt x="12" y="25"/>
                      <a:pt x="13" y="23"/>
                      <a:pt x="16" y="23"/>
                    </a:cubicBezTo>
                    <a:cubicBezTo>
                      <a:pt x="20" y="23"/>
                      <a:pt x="21" y="27"/>
                      <a:pt x="28" y="27"/>
                    </a:cubicBezTo>
                    <a:cubicBezTo>
                      <a:pt x="27" y="25"/>
                      <a:pt x="29" y="23"/>
                      <a:pt x="29" y="21"/>
                    </a:cubicBezTo>
                    <a:cubicBezTo>
                      <a:pt x="32" y="21"/>
                      <a:pt x="34" y="19"/>
                      <a:pt x="38" y="18"/>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6" name="Freeform 402"/>
              <p:cNvSpPr>
                <a:spLocks/>
              </p:cNvSpPr>
              <p:nvPr/>
            </p:nvSpPr>
            <p:spPr bwMode="auto">
              <a:xfrm>
                <a:off x="4654" y="1437"/>
                <a:ext cx="34" cy="28"/>
              </a:xfrm>
              <a:custGeom>
                <a:avLst/>
                <a:gdLst>
                  <a:gd name="T0" fmla="*/ 9 w 14"/>
                  <a:gd name="T1" fmla="*/ 6 h 12"/>
                  <a:gd name="T2" fmla="*/ 14 w 14"/>
                  <a:gd name="T3" fmla="*/ 3 h 12"/>
                  <a:gd name="T4" fmla="*/ 14 w 14"/>
                  <a:gd name="T5" fmla="*/ 0 h 12"/>
                  <a:gd name="T6" fmla="*/ 9 w 14"/>
                  <a:gd name="T7" fmla="*/ 0 h 12"/>
                  <a:gd name="T8" fmla="*/ 6 w 14"/>
                  <a:gd name="T9" fmla="*/ 2 h 12"/>
                  <a:gd name="T10" fmla="*/ 3 w 14"/>
                  <a:gd name="T11" fmla="*/ 2 h 12"/>
                  <a:gd name="T12" fmla="*/ 0 w 14"/>
                  <a:gd name="T13" fmla="*/ 6 h 12"/>
                  <a:gd name="T14" fmla="*/ 7 w 14"/>
                  <a:gd name="T15" fmla="*/ 12 h 12"/>
                  <a:gd name="T16" fmla="*/ 9 w 14"/>
                  <a:gd name="T17"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2">
                    <a:moveTo>
                      <a:pt x="9" y="6"/>
                    </a:moveTo>
                    <a:cubicBezTo>
                      <a:pt x="10" y="5"/>
                      <a:pt x="14" y="7"/>
                      <a:pt x="14" y="3"/>
                    </a:cubicBezTo>
                    <a:cubicBezTo>
                      <a:pt x="14" y="2"/>
                      <a:pt x="14" y="1"/>
                      <a:pt x="14" y="0"/>
                    </a:cubicBezTo>
                    <a:cubicBezTo>
                      <a:pt x="9" y="0"/>
                      <a:pt x="9" y="0"/>
                      <a:pt x="9" y="0"/>
                    </a:cubicBezTo>
                    <a:cubicBezTo>
                      <a:pt x="9" y="1"/>
                      <a:pt x="7" y="2"/>
                      <a:pt x="6" y="2"/>
                    </a:cubicBezTo>
                    <a:cubicBezTo>
                      <a:pt x="6" y="2"/>
                      <a:pt x="4" y="2"/>
                      <a:pt x="3" y="2"/>
                    </a:cubicBezTo>
                    <a:cubicBezTo>
                      <a:pt x="2" y="4"/>
                      <a:pt x="2" y="6"/>
                      <a:pt x="0" y="6"/>
                    </a:cubicBezTo>
                    <a:cubicBezTo>
                      <a:pt x="0" y="8"/>
                      <a:pt x="6" y="12"/>
                      <a:pt x="7" y="12"/>
                    </a:cubicBezTo>
                    <a:cubicBezTo>
                      <a:pt x="7" y="12"/>
                      <a:pt x="7" y="7"/>
                      <a:pt x="9" y="6"/>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7" name="Freeform 403"/>
              <p:cNvSpPr>
                <a:spLocks/>
              </p:cNvSpPr>
              <p:nvPr/>
            </p:nvSpPr>
            <p:spPr bwMode="auto">
              <a:xfrm>
                <a:off x="4621" y="1447"/>
                <a:ext cx="38" cy="49"/>
              </a:xfrm>
              <a:custGeom>
                <a:avLst/>
                <a:gdLst>
                  <a:gd name="T0" fmla="*/ 7 w 16"/>
                  <a:gd name="T1" fmla="*/ 9 h 21"/>
                  <a:gd name="T2" fmla="*/ 5 w 16"/>
                  <a:gd name="T3" fmla="*/ 15 h 21"/>
                  <a:gd name="T4" fmla="*/ 12 w 16"/>
                  <a:gd name="T5" fmla="*/ 21 h 21"/>
                  <a:gd name="T6" fmla="*/ 16 w 16"/>
                  <a:gd name="T7" fmla="*/ 19 h 21"/>
                  <a:gd name="T8" fmla="*/ 4 w 16"/>
                  <a:gd name="T9" fmla="*/ 0 h 21"/>
                  <a:gd name="T10" fmla="*/ 1 w 16"/>
                  <a:gd name="T11" fmla="*/ 2 h 21"/>
                  <a:gd name="T12" fmla="*/ 0 w 16"/>
                  <a:gd name="T13" fmla="*/ 3 h 21"/>
                  <a:gd name="T14" fmla="*/ 7 w 16"/>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21">
                    <a:moveTo>
                      <a:pt x="7" y="9"/>
                    </a:moveTo>
                    <a:cubicBezTo>
                      <a:pt x="7" y="9"/>
                      <a:pt x="5" y="14"/>
                      <a:pt x="5" y="15"/>
                    </a:cubicBezTo>
                    <a:cubicBezTo>
                      <a:pt x="5" y="16"/>
                      <a:pt x="10" y="21"/>
                      <a:pt x="12" y="21"/>
                    </a:cubicBezTo>
                    <a:cubicBezTo>
                      <a:pt x="12" y="21"/>
                      <a:pt x="16" y="20"/>
                      <a:pt x="16" y="19"/>
                    </a:cubicBezTo>
                    <a:cubicBezTo>
                      <a:pt x="16" y="12"/>
                      <a:pt x="14" y="0"/>
                      <a:pt x="4" y="0"/>
                    </a:cubicBezTo>
                    <a:cubicBezTo>
                      <a:pt x="4" y="0"/>
                      <a:pt x="3" y="2"/>
                      <a:pt x="1" y="2"/>
                    </a:cubicBezTo>
                    <a:cubicBezTo>
                      <a:pt x="0" y="3"/>
                      <a:pt x="0" y="3"/>
                      <a:pt x="0" y="3"/>
                    </a:cubicBezTo>
                    <a:cubicBezTo>
                      <a:pt x="0" y="6"/>
                      <a:pt x="3" y="9"/>
                      <a:pt x="7" y="9"/>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8" name="Freeform 404"/>
              <p:cNvSpPr>
                <a:spLocks/>
              </p:cNvSpPr>
              <p:nvPr/>
            </p:nvSpPr>
            <p:spPr bwMode="auto">
              <a:xfrm>
                <a:off x="4631" y="1293"/>
                <a:ext cx="137" cy="156"/>
              </a:xfrm>
              <a:custGeom>
                <a:avLst/>
                <a:gdLst>
                  <a:gd name="T0" fmla="*/ 52 w 58"/>
                  <a:gd name="T1" fmla="*/ 51 h 66"/>
                  <a:gd name="T2" fmla="*/ 54 w 58"/>
                  <a:gd name="T3" fmla="*/ 49 h 66"/>
                  <a:gd name="T4" fmla="*/ 58 w 58"/>
                  <a:gd name="T5" fmla="*/ 54 h 66"/>
                  <a:gd name="T6" fmla="*/ 58 w 58"/>
                  <a:gd name="T7" fmla="*/ 45 h 66"/>
                  <a:gd name="T8" fmla="*/ 53 w 58"/>
                  <a:gd name="T9" fmla="*/ 29 h 66"/>
                  <a:gd name="T10" fmla="*/ 49 w 58"/>
                  <a:gd name="T11" fmla="*/ 27 h 66"/>
                  <a:gd name="T12" fmla="*/ 53 w 58"/>
                  <a:gd name="T13" fmla="*/ 24 h 66"/>
                  <a:gd name="T14" fmla="*/ 53 w 58"/>
                  <a:gd name="T15" fmla="*/ 22 h 66"/>
                  <a:gd name="T16" fmla="*/ 49 w 58"/>
                  <a:gd name="T17" fmla="*/ 11 h 66"/>
                  <a:gd name="T18" fmla="*/ 38 w 58"/>
                  <a:gd name="T19" fmla="*/ 0 h 66"/>
                  <a:gd name="T20" fmla="*/ 34 w 58"/>
                  <a:gd name="T21" fmla="*/ 7 h 66"/>
                  <a:gd name="T22" fmla="*/ 41 w 58"/>
                  <a:gd name="T23" fmla="*/ 25 h 66"/>
                  <a:gd name="T24" fmla="*/ 41 w 58"/>
                  <a:gd name="T25" fmla="*/ 29 h 66"/>
                  <a:gd name="T26" fmla="*/ 33 w 58"/>
                  <a:gd name="T27" fmla="*/ 27 h 66"/>
                  <a:gd name="T28" fmla="*/ 38 w 58"/>
                  <a:gd name="T29" fmla="*/ 32 h 66"/>
                  <a:gd name="T30" fmla="*/ 30 w 58"/>
                  <a:gd name="T31" fmla="*/ 37 h 66"/>
                  <a:gd name="T32" fmla="*/ 28 w 58"/>
                  <a:gd name="T33" fmla="*/ 34 h 66"/>
                  <a:gd name="T34" fmla="*/ 28 w 58"/>
                  <a:gd name="T35" fmla="*/ 42 h 66"/>
                  <a:gd name="T36" fmla="*/ 26 w 58"/>
                  <a:gd name="T37" fmla="*/ 45 h 66"/>
                  <a:gd name="T38" fmla="*/ 28 w 58"/>
                  <a:gd name="T39" fmla="*/ 48 h 66"/>
                  <a:gd name="T40" fmla="*/ 24 w 58"/>
                  <a:gd name="T41" fmla="*/ 51 h 66"/>
                  <a:gd name="T42" fmla="*/ 24 w 58"/>
                  <a:gd name="T43" fmla="*/ 46 h 66"/>
                  <a:gd name="T44" fmla="*/ 14 w 58"/>
                  <a:gd name="T45" fmla="*/ 49 h 66"/>
                  <a:gd name="T46" fmla="*/ 12 w 58"/>
                  <a:gd name="T47" fmla="*/ 49 h 66"/>
                  <a:gd name="T48" fmla="*/ 3 w 58"/>
                  <a:gd name="T49" fmla="*/ 58 h 66"/>
                  <a:gd name="T50" fmla="*/ 0 w 58"/>
                  <a:gd name="T51" fmla="*/ 58 h 66"/>
                  <a:gd name="T52" fmla="*/ 4 w 58"/>
                  <a:gd name="T53" fmla="*/ 65 h 66"/>
                  <a:gd name="T54" fmla="*/ 10 w 58"/>
                  <a:gd name="T55" fmla="*/ 60 h 66"/>
                  <a:gd name="T56" fmla="*/ 23 w 58"/>
                  <a:gd name="T57" fmla="*/ 55 h 66"/>
                  <a:gd name="T58" fmla="*/ 28 w 58"/>
                  <a:gd name="T59" fmla="*/ 58 h 66"/>
                  <a:gd name="T60" fmla="*/ 31 w 58"/>
                  <a:gd name="T61" fmla="*/ 66 h 66"/>
                  <a:gd name="T62" fmla="*/ 37 w 58"/>
                  <a:gd name="T63" fmla="*/ 66 h 66"/>
                  <a:gd name="T64" fmla="*/ 35 w 58"/>
                  <a:gd name="T65" fmla="*/ 62 h 66"/>
                  <a:gd name="T66" fmla="*/ 37 w 58"/>
                  <a:gd name="T67" fmla="*/ 54 h 66"/>
                  <a:gd name="T68" fmla="*/ 39 w 58"/>
                  <a:gd name="T69" fmla="*/ 54 h 66"/>
                  <a:gd name="T70" fmla="*/ 41 w 58"/>
                  <a:gd name="T71" fmla="*/ 58 h 66"/>
                  <a:gd name="T72" fmla="*/ 45 w 58"/>
                  <a:gd name="T73" fmla="*/ 58 h 66"/>
                  <a:gd name="T74" fmla="*/ 45 w 58"/>
                  <a:gd name="T75" fmla="*/ 54 h 66"/>
                  <a:gd name="T76" fmla="*/ 48 w 58"/>
                  <a:gd name="T77" fmla="*/ 54 h 66"/>
                  <a:gd name="T78" fmla="*/ 51 w 58"/>
                  <a:gd name="T79" fmla="*/ 58 h 66"/>
                  <a:gd name="T80" fmla="*/ 52 w 58"/>
                  <a:gd name="T81"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8" h="66">
                    <a:moveTo>
                      <a:pt x="52" y="51"/>
                    </a:moveTo>
                    <a:cubicBezTo>
                      <a:pt x="53" y="51"/>
                      <a:pt x="54" y="51"/>
                      <a:pt x="54" y="49"/>
                    </a:cubicBezTo>
                    <a:cubicBezTo>
                      <a:pt x="55" y="51"/>
                      <a:pt x="56" y="54"/>
                      <a:pt x="58" y="54"/>
                    </a:cubicBezTo>
                    <a:cubicBezTo>
                      <a:pt x="58" y="45"/>
                      <a:pt x="58" y="45"/>
                      <a:pt x="58" y="45"/>
                    </a:cubicBezTo>
                    <a:cubicBezTo>
                      <a:pt x="55" y="44"/>
                      <a:pt x="53" y="31"/>
                      <a:pt x="53" y="29"/>
                    </a:cubicBezTo>
                    <a:cubicBezTo>
                      <a:pt x="52" y="29"/>
                      <a:pt x="50" y="28"/>
                      <a:pt x="49" y="27"/>
                    </a:cubicBezTo>
                    <a:cubicBezTo>
                      <a:pt x="51" y="26"/>
                      <a:pt x="52" y="24"/>
                      <a:pt x="53" y="24"/>
                    </a:cubicBezTo>
                    <a:cubicBezTo>
                      <a:pt x="53" y="22"/>
                      <a:pt x="53" y="22"/>
                      <a:pt x="53" y="22"/>
                    </a:cubicBezTo>
                    <a:cubicBezTo>
                      <a:pt x="51" y="20"/>
                      <a:pt x="52" y="13"/>
                      <a:pt x="49" y="11"/>
                    </a:cubicBezTo>
                    <a:cubicBezTo>
                      <a:pt x="45" y="7"/>
                      <a:pt x="41" y="6"/>
                      <a:pt x="38" y="0"/>
                    </a:cubicBezTo>
                    <a:cubicBezTo>
                      <a:pt x="36" y="1"/>
                      <a:pt x="34" y="4"/>
                      <a:pt x="34" y="7"/>
                    </a:cubicBezTo>
                    <a:cubicBezTo>
                      <a:pt x="34" y="14"/>
                      <a:pt x="37" y="18"/>
                      <a:pt x="41" y="25"/>
                    </a:cubicBezTo>
                    <a:cubicBezTo>
                      <a:pt x="41" y="27"/>
                      <a:pt x="41" y="29"/>
                      <a:pt x="41" y="29"/>
                    </a:cubicBezTo>
                    <a:cubicBezTo>
                      <a:pt x="38" y="29"/>
                      <a:pt x="36" y="28"/>
                      <a:pt x="33" y="27"/>
                    </a:cubicBezTo>
                    <a:cubicBezTo>
                      <a:pt x="35" y="28"/>
                      <a:pt x="36" y="30"/>
                      <a:pt x="38" y="32"/>
                    </a:cubicBezTo>
                    <a:cubicBezTo>
                      <a:pt x="36" y="35"/>
                      <a:pt x="33" y="34"/>
                      <a:pt x="30" y="37"/>
                    </a:cubicBezTo>
                    <a:cubicBezTo>
                      <a:pt x="29" y="36"/>
                      <a:pt x="28" y="35"/>
                      <a:pt x="28" y="34"/>
                    </a:cubicBezTo>
                    <a:cubicBezTo>
                      <a:pt x="28" y="39"/>
                      <a:pt x="28" y="37"/>
                      <a:pt x="28" y="42"/>
                    </a:cubicBezTo>
                    <a:cubicBezTo>
                      <a:pt x="28" y="43"/>
                      <a:pt x="26" y="44"/>
                      <a:pt x="26" y="45"/>
                    </a:cubicBezTo>
                    <a:cubicBezTo>
                      <a:pt x="26" y="46"/>
                      <a:pt x="27" y="47"/>
                      <a:pt x="28" y="48"/>
                    </a:cubicBezTo>
                    <a:cubicBezTo>
                      <a:pt x="27" y="48"/>
                      <a:pt x="26" y="50"/>
                      <a:pt x="24" y="51"/>
                    </a:cubicBezTo>
                    <a:cubicBezTo>
                      <a:pt x="24" y="49"/>
                      <a:pt x="24" y="48"/>
                      <a:pt x="24" y="46"/>
                    </a:cubicBezTo>
                    <a:cubicBezTo>
                      <a:pt x="20" y="47"/>
                      <a:pt x="17" y="49"/>
                      <a:pt x="14" y="49"/>
                    </a:cubicBezTo>
                    <a:cubicBezTo>
                      <a:pt x="13" y="49"/>
                      <a:pt x="12" y="49"/>
                      <a:pt x="12" y="49"/>
                    </a:cubicBezTo>
                    <a:cubicBezTo>
                      <a:pt x="8" y="49"/>
                      <a:pt x="8" y="57"/>
                      <a:pt x="3" y="58"/>
                    </a:cubicBezTo>
                    <a:cubicBezTo>
                      <a:pt x="2" y="58"/>
                      <a:pt x="0" y="57"/>
                      <a:pt x="0" y="58"/>
                    </a:cubicBezTo>
                    <a:cubicBezTo>
                      <a:pt x="0" y="61"/>
                      <a:pt x="1" y="65"/>
                      <a:pt x="4" y="65"/>
                    </a:cubicBezTo>
                    <a:cubicBezTo>
                      <a:pt x="7" y="65"/>
                      <a:pt x="9" y="64"/>
                      <a:pt x="10" y="60"/>
                    </a:cubicBezTo>
                    <a:cubicBezTo>
                      <a:pt x="14" y="60"/>
                      <a:pt x="20" y="57"/>
                      <a:pt x="23" y="55"/>
                    </a:cubicBezTo>
                    <a:cubicBezTo>
                      <a:pt x="24" y="57"/>
                      <a:pt x="24" y="58"/>
                      <a:pt x="28" y="58"/>
                    </a:cubicBezTo>
                    <a:cubicBezTo>
                      <a:pt x="28" y="61"/>
                      <a:pt x="29" y="66"/>
                      <a:pt x="31" y="66"/>
                    </a:cubicBezTo>
                    <a:cubicBezTo>
                      <a:pt x="32" y="66"/>
                      <a:pt x="34" y="66"/>
                      <a:pt x="37" y="66"/>
                    </a:cubicBezTo>
                    <a:cubicBezTo>
                      <a:pt x="36" y="65"/>
                      <a:pt x="35" y="63"/>
                      <a:pt x="35" y="62"/>
                    </a:cubicBezTo>
                    <a:cubicBezTo>
                      <a:pt x="35" y="59"/>
                      <a:pt x="37" y="58"/>
                      <a:pt x="37" y="54"/>
                    </a:cubicBezTo>
                    <a:cubicBezTo>
                      <a:pt x="39" y="54"/>
                      <a:pt x="39" y="54"/>
                      <a:pt x="39" y="54"/>
                    </a:cubicBezTo>
                    <a:cubicBezTo>
                      <a:pt x="39" y="56"/>
                      <a:pt x="40" y="57"/>
                      <a:pt x="41" y="58"/>
                    </a:cubicBezTo>
                    <a:cubicBezTo>
                      <a:pt x="45" y="58"/>
                      <a:pt x="45" y="58"/>
                      <a:pt x="45" y="58"/>
                    </a:cubicBezTo>
                    <a:cubicBezTo>
                      <a:pt x="44" y="57"/>
                      <a:pt x="45" y="55"/>
                      <a:pt x="45" y="54"/>
                    </a:cubicBezTo>
                    <a:cubicBezTo>
                      <a:pt x="45" y="54"/>
                      <a:pt x="46" y="54"/>
                      <a:pt x="48" y="54"/>
                    </a:cubicBezTo>
                    <a:cubicBezTo>
                      <a:pt x="49" y="54"/>
                      <a:pt x="50" y="57"/>
                      <a:pt x="51" y="58"/>
                    </a:cubicBezTo>
                    <a:cubicBezTo>
                      <a:pt x="52" y="55"/>
                      <a:pt x="52" y="56"/>
                      <a:pt x="52" y="51"/>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59" name="Freeform 411"/>
              <p:cNvSpPr>
                <a:spLocks/>
              </p:cNvSpPr>
              <p:nvPr/>
            </p:nvSpPr>
            <p:spPr bwMode="auto">
              <a:xfrm>
                <a:off x="3913" y="1761"/>
                <a:ext cx="26" cy="14"/>
              </a:xfrm>
              <a:custGeom>
                <a:avLst/>
                <a:gdLst>
                  <a:gd name="T0" fmla="*/ 8 w 11"/>
                  <a:gd name="T1" fmla="*/ 6 h 6"/>
                  <a:gd name="T2" fmla="*/ 3 w 11"/>
                  <a:gd name="T3" fmla="*/ 6 h 6"/>
                  <a:gd name="T4" fmla="*/ 0 w 11"/>
                  <a:gd name="T5" fmla="*/ 3 h 6"/>
                  <a:gd name="T6" fmla="*/ 3 w 11"/>
                  <a:gd name="T7" fmla="*/ 0 h 6"/>
                  <a:gd name="T8" fmla="*/ 8 w 11"/>
                  <a:gd name="T9" fmla="*/ 0 h 6"/>
                  <a:gd name="T10" fmla="*/ 11 w 11"/>
                  <a:gd name="T11" fmla="*/ 3 h 6"/>
                  <a:gd name="T12" fmla="*/ 8 w 11"/>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 h="6">
                    <a:moveTo>
                      <a:pt x="8" y="6"/>
                    </a:moveTo>
                    <a:cubicBezTo>
                      <a:pt x="3" y="6"/>
                      <a:pt x="3" y="6"/>
                      <a:pt x="3" y="6"/>
                    </a:cubicBezTo>
                    <a:cubicBezTo>
                      <a:pt x="1" y="6"/>
                      <a:pt x="0" y="4"/>
                      <a:pt x="0" y="3"/>
                    </a:cubicBezTo>
                    <a:cubicBezTo>
                      <a:pt x="0" y="1"/>
                      <a:pt x="1" y="0"/>
                      <a:pt x="3" y="0"/>
                    </a:cubicBezTo>
                    <a:cubicBezTo>
                      <a:pt x="8" y="0"/>
                      <a:pt x="8" y="0"/>
                      <a:pt x="8" y="0"/>
                    </a:cubicBezTo>
                    <a:cubicBezTo>
                      <a:pt x="10" y="0"/>
                      <a:pt x="11" y="1"/>
                      <a:pt x="11" y="3"/>
                    </a:cubicBezTo>
                    <a:cubicBezTo>
                      <a:pt x="11" y="4"/>
                      <a:pt x="10" y="6"/>
                      <a:pt x="8"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0" name="Freeform 414"/>
              <p:cNvSpPr>
                <a:spLocks/>
              </p:cNvSpPr>
              <p:nvPr/>
            </p:nvSpPr>
            <p:spPr bwMode="auto">
              <a:xfrm>
                <a:off x="2219" y="2746"/>
                <a:ext cx="215" cy="217"/>
              </a:xfrm>
              <a:custGeom>
                <a:avLst/>
                <a:gdLst>
                  <a:gd name="T0" fmla="*/ 68 w 91"/>
                  <a:gd name="T1" fmla="*/ 55 h 92"/>
                  <a:gd name="T2" fmla="*/ 68 w 91"/>
                  <a:gd name="T3" fmla="*/ 37 h 92"/>
                  <a:gd name="T4" fmla="*/ 87 w 91"/>
                  <a:gd name="T5" fmla="*/ 42 h 92"/>
                  <a:gd name="T6" fmla="*/ 88 w 91"/>
                  <a:gd name="T7" fmla="*/ 35 h 92"/>
                  <a:gd name="T8" fmla="*/ 84 w 91"/>
                  <a:gd name="T9" fmla="*/ 28 h 92"/>
                  <a:gd name="T10" fmla="*/ 81 w 91"/>
                  <a:gd name="T11" fmla="*/ 22 h 92"/>
                  <a:gd name="T12" fmla="*/ 76 w 91"/>
                  <a:gd name="T13" fmla="*/ 15 h 92"/>
                  <a:gd name="T14" fmla="*/ 70 w 91"/>
                  <a:gd name="T15" fmla="*/ 13 h 92"/>
                  <a:gd name="T16" fmla="*/ 49 w 91"/>
                  <a:gd name="T17" fmla="*/ 40 h 92"/>
                  <a:gd name="T18" fmla="*/ 62 w 91"/>
                  <a:gd name="T19" fmla="*/ 8 h 92"/>
                  <a:gd name="T20" fmla="*/ 57 w 91"/>
                  <a:gd name="T21" fmla="*/ 4 h 92"/>
                  <a:gd name="T22" fmla="*/ 49 w 91"/>
                  <a:gd name="T23" fmla="*/ 3 h 92"/>
                  <a:gd name="T24" fmla="*/ 42 w 91"/>
                  <a:gd name="T25" fmla="*/ 3 h 92"/>
                  <a:gd name="T26" fmla="*/ 34 w 91"/>
                  <a:gd name="T27" fmla="*/ 4 h 92"/>
                  <a:gd name="T28" fmla="*/ 29 w 91"/>
                  <a:gd name="T29" fmla="*/ 8 h 92"/>
                  <a:gd name="T30" fmla="*/ 42 w 91"/>
                  <a:gd name="T31" fmla="*/ 40 h 92"/>
                  <a:gd name="T32" fmla="*/ 21 w 91"/>
                  <a:gd name="T33" fmla="*/ 13 h 92"/>
                  <a:gd name="T34" fmla="*/ 15 w 91"/>
                  <a:gd name="T35" fmla="*/ 15 h 92"/>
                  <a:gd name="T36" fmla="*/ 10 w 91"/>
                  <a:gd name="T37" fmla="*/ 22 h 92"/>
                  <a:gd name="T38" fmla="*/ 7 w 91"/>
                  <a:gd name="T39" fmla="*/ 28 h 92"/>
                  <a:gd name="T40" fmla="*/ 3 w 91"/>
                  <a:gd name="T41" fmla="*/ 35 h 92"/>
                  <a:gd name="T42" fmla="*/ 4 w 91"/>
                  <a:gd name="T43" fmla="*/ 42 h 92"/>
                  <a:gd name="T44" fmla="*/ 23 w 91"/>
                  <a:gd name="T45" fmla="*/ 37 h 92"/>
                  <a:gd name="T46" fmla="*/ 23 w 91"/>
                  <a:gd name="T47" fmla="*/ 55 h 92"/>
                  <a:gd name="T48" fmla="*/ 0 w 91"/>
                  <a:gd name="T49" fmla="*/ 53 h 92"/>
                  <a:gd name="T50" fmla="*/ 14 w 91"/>
                  <a:gd name="T51" fmla="*/ 60 h 92"/>
                  <a:gd name="T52" fmla="*/ 6 w 91"/>
                  <a:gd name="T53" fmla="*/ 69 h 92"/>
                  <a:gd name="T54" fmla="*/ 10 w 91"/>
                  <a:gd name="T55" fmla="*/ 70 h 92"/>
                  <a:gd name="T56" fmla="*/ 15 w 91"/>
                  <a:gd name="T57" fmla="*/ 78 h 92"/>
                  <a:gd name="T58" fmla="*/ 18 w 91"/>
                  <a:gd name="T59" fmla="*/ 82 h 92"/>
                  <a:gd name="T60" fmla="*/ 26 w 91"/>
                  <a:gd name="T61" fmla="*/ 61 h 92"/>
                  <a:gd name="T62" fmla="*/ 42 w 91"/>
                  <a:gd name="T63" fmla="*/ 71 h 92"/>
                  <a:gd name="T64" fmla="*/ 29 w 91"/>
                  <a:gd name="T65" fmla="*/ 88 h 92"/>
                  <a:gd name="T66" fmla="*/ 34 w 91"/>
                  <a:gd name="T67" fmla="*/ 88 h 92"/>
                  <a:gd name="T68" fmla="*/ 42 w 91"/>
                  <a:gd name="T69" fmla="*/ 89 h 92"/>
                  <a:gd name="T70" fmla="*/ 49 w 91"/>
                  <a:gd name="T71" fmla="*/ 89 h 92"/>
                  <a:gd name="T72" fmla="*/ 57 w 91"/>
                  <a:gd name="T73" fmla="*/ 88 h 92"/>
                  <a:gd name="T74" fmla="*/ 62 w 91"/>
                  <a:gd name="T75" fmla="*/ 88 h 92"/>
                  <a:gd name="T76" fmla="*/ 49 w 91"/>
                  <a:gd name="T77" fmla="*/ 71 h 92"/>
                  <a:gd name="T78" fmla="*/ 65 w 91"/>
                  <a:gd name="T79" fmla="*/ 61 h 92"/>
                  <a:gd name="T80" fmla="*/ 73 w 91"/>
                  <a:gd name="T81" fmla="*/ 82 h 92"/>
                  <a:gd name="T82" fmla="*/ 76 w 91"/>
                  <a:gd name="T83" fmla="*/ 78 h 92"/>
                  <a:gd name="T84" fmla="*/ 81 w 91"/>
                  <a:gd name="T85" fmla="*/ 70 h 92"/>
                  <a:gd name="T86" fmla="*/ 85 w 91"/>
                  <a:gd name="T87" fmla="*/ 69 h 92"/>
                  <a:gd name="T88" fmla="*/ 76 w 91"/>
                  <a:gd name="T89" fmla="*/ 60 h 92"/>
                  <a:gd name="T90" fmla="*/ 90 w 91"/>
                  <a:gd name="T91" fmla="*/ 5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1" h="92">
                    <a:moveTo>
                      <a:pt x="86" y="51"/>
                    </a:moveTo>
                    <a:cubicBezTo>
                      <a:pt x="68" y="55"/>
                      <a:pt x="68" y="55"/>
                      <a:pt x="68" y="55"/>
                    </a:cubicBezTo>
                    <a:cubicBezTo>
                      <a:pt x="52" y="46"/>
                      <a:pt x="52" y="46"/>
                      <a:pt x="52" y="46"/>
                    </a:cubicBezTo>
                    <a:cubicBezTo>
                      <a:pt x="68" y="37"/>
                      <a:pt x="68" y="37"/>
                      <a:pt x="68" y="37"/>
                    </a:cubicBezTo>
                    <a:cubicBezTo>
                      <a:pt x="86" y="42"/>
                      <a:pt x="86" y="42"/>
                      <a:pt x="86" y="42"/>
                    </a:cubicBezTo>
                    <a:cubicBezTo>
                      <a:pt x="87" y="42"/>
                      <a:pt x="87" y="42"/>
                      <a:pt x="87" y="42"/>
                    </a:cubicBezTo>
                    <a:cubicBezTo>
                      <a:pt x="89" y="42"/>
                      <a:pt x="90" y="41"/>
                      <a:pt x="90" y="39"/>
                    </a:cubicBezTo>
                    <a:cubicBezTo>
                      <a:pt x="91" y="37"/>
                      <a:pt x="90" y="36"/>
                      <a:pt x="88" y="35"/>
                    </a:cubicBezTo>
                    <a:cubicBezTo>
                      <a:pt x="76" y="32"/>
                      <a:pt x="76" y="32"/>
                      <a:pt x="76" y="32"/>
                    </a:cubicBezTo>
                    <a:cubicBezTo>
                      <a:pt x="84" y="28"/>
                      <a:pt x="84" y="28"/>
                      <a:pt x="84" y="28"/>
                    </a:cubicBezTo>
                    <a:cubicBezTo>
                      <a:pt x="86" y="27"/>
                      <a:pt x="86" y="25"/>
                      <a:pt x="85" y="23"/>
                    </a:cubicBezTo>
                    <a:cubicBezTo>
                      <a:pt x="84" y="21"/>
                      <a:pt x="82" y="21"/>
                      <a:pt x="81" y="22"/>
                    </a:cubicBezTo>
                    <a:cubicBezTo>
                      <a:pt x="73" y="26"/>
                      <a:pt x="73" y="26"/>
                      <a:pt x="73" y="26"/>
                    </a:cubicBezTo>
                    <a:cubicBezTo>
                      <a:pt x="76" y="15"/>
                      <a:pt x="76" y="15"/>
                      <a:pt x="76" y="15"/>
                    </a:cubicBezTo>
                    <a:cubicBezTo>
                      <a:pt x="77" y="13"/>
                      <a:pt x="76" y="11"/>
                      <a:pt x="74" y="11"/>
                    </a:cubicBezTo>
                    <a:cubicBezTo>
                      <a:pt x="72" y="10"/>
                      <a:pt x="70" y="11"/>
                      <a:pt x="70" y="13"/>
                    </a:cubicBezTo>
                    <a:cubicBezTo>
                      <a:pt x="65" y="31"/>
                      <a:pt x="65" y="31"/>
                      <a:pt x="65" y="31"/>
                    </a:cubicBezTo>
                    <a:cubicBezTo>
                      <a:pt x="49" y="40"/>
                      <a:pt x="49" y="40"/>
                      <a:pt x="49" y="40"/>
                    </a:cubicBezTo>
                    <a:cubicBezTo>
                      <a:pt x="49" y="22"/>
                      <a:pt x="49" y="22"/>
                      <a:pt x="49" y="22"/>
                    </a:cubicBezTo>
                    <a:cubicBezTo>
                      <a:pt x="62" y="8"/>
                      <a:pt x="62" y="8"/>
                      <a:pt x="62" y="8"/>
                    </a:cubicBezTo>
                    <a:cubicBezTo>
                      <a:pt x="63" y="7"/>
                      <a:pt x="63" y="5"/>
                      <a:pt x="62" y="4"/>
                    </a:cubicBezTo>
                    <a:cubicBezTo>
                      <a:pt x="61" y="2"/>
                      <a:pt x="58" y="2"/>
                      <a:pt x="57" y="4"/>
                    </a:cubicBezTo>
                    <a:cubicBezTo>
                      <a:pt x="49" y="12"/>
                      <a:pt x="49" y="12"/>
                      <a:pt x="49" y="12"/>
                    </a:cubicBezTo>
                    <a:cubicBezTo>
                      <a:pt x="49" y="3"/>
                      <a:pt x="49" y="3"/>
                      <a:pt x="49" y="3"/>
                    </a:cubicBezTo>
                    <a:cubicBezTo>
                      <a:pt x="49" y="2"/>
                      <a:pt x="47" y="0"/>
                      <a:pt x="45" y="0"/>
                    </a:cubicBezTo>
                    <a:cubicBezTo>
                      <a:pt x="44" y="0"/>
                      <a:pt x="42" y="2"/>
                      <a:pt x="42" y="3"/>
                    </a:cubicBezTo>
                    <a:cubicBezTo>
                      <a:pt x="42" y="12"/>
                      <a:pt x="42" y="12"/>
                      <a:pt x="42" y="12"/>
                    </a:cubicBezTo>
                    <a:cubicBezTo>
                      <a:pt x="34" y="4"/>
                      <a:pt x="34" y="4"/>
                      <a:pt x="34" y="4"/>
                    </a:cubicBezTo>
                    <a:cubicBezTo>
                      <a:pt x="32" y="2"/>
                      <a:pt x="30" y="2"/>
                      <a:pt x="29" y="4"/>
                    </a:cubicBezTo>
                    <a:cubicBezTo>
                      <a:pt x="28" y="5"/>
                      <a:pt x="28" y="7"/>
                      <a:pt x="29" y="8"/>
                    </a:cubicBezTo>
                    <a:cubicBezTo>
                      <a:pt x="42" y="22"/>
                      <a:pt x="42" y="22"/>
                      <a:pt x="42" y="22"/>
                    </a:cubicBezTo>
                    <a:cubicBezTo>
                      <a:pt x="42" y="40"/>
                      <a:pt x="42" y="40"/>
                      <a:pt x="42" y="40"/>
                    </a:cubicBezTo>
                    <a:cubicBezTo>
                      <a:pt x="26" y="31"/>
                      <a:pt x="26" y="31"/>
                      <a:pt x="26" y="31"/>
                    </a:cubicBezTo>
                    <a:cubicBezTo>
                      <a:pt x="21" y="13"/>
                      <a:pt x="21" y="13"/>
                      <a:pt x="21" y="13"/>
                    </a:cubicBezTo>
                    <a:cubicBezTo>
                      <a:pt x="21" y="11"/>
                      <a:pt x="19" y="10"/>
                      <a:pt x="17" y="11"/>
                    </a:cubicBezTo>
                    <a:cubicBezTo>
                      <a:pt x="15" y="11"/>
                      <a:pt x="14" y="13"/>
                      <a:pt x="15" y="15"/>
                    </a:cubicBezTo>
                    <a:cubicBezTo>
                      <a:pt x="18" y="26"/>
                      <a:pt x="18" y="26"/>
                      <a:pt x="18" y="26"/>
                    </a:cubicBezTo>
                    <a:cubicBezTo>
                      <a:pt x="10" y="22"/>
                      <a:pt x="10" y="22"/>
                      <a:pt x="10" y="22"/>
                    </a:cubicBezTo>
                    <a:cubicBezTo>
                      <a:pt x="9" y="21"/>
                      <a:pt x="6" y="21"/>
                      <a:pt x="6" y="23"/>
                    </a:cubicBezTo>
                    <a:cubicBezTo>
                      <a:pt x="5" y="25"/>
                      <a:pt x="5" y="27"/>
                      <a:pt x="7" y="28"/>
                    </a:cubicBezTo>
                    <a:cubicBezTo>
                      <a:pt x="14" y="32"/>
                      <a:pt x="14" y="32"/>
                      <a:pt x="14" y="32"/>
                    </a:cubicBezTo>
                    <a:cubicBezTo>
                      <a:pt x="3" y="35"/>
                      <a:pt x="3" y="35"/>
                      <a:pt x="3" y="35"/>
                    </a:cubicBezTo>
                    <a:cubicBezTo>
                      <a:pt x="1" y="36"/>
                      <a:pt x="0" y="37"/>
                      <a:pt x="0" y="39"/>
                    </a:cubicBezTo>
                    <a:cubicBezTo>
                      <a:pt x="1" y="41"/>
                      <a:pt x="2" y="42"/>
                      <a:pt x="4" y="42"/>
                    </a:cubicBezTo>
                    <a:cubicBezTo>
                      <a:pt x="4" y="42"/>
                      <a:pt x="4" y="42"/>
                      <a:pt x="5" y="42"/>
                    </a:cubicBezTo>
                    <a:cubicBezTo>
                      <a:pt x="23" y="37"/>
                      <a:pt x="23" y="37"/>
                      <a:pt x="23" y="37"/>
                    </a:cubicBezTo>
                    <a:cubicBezTo>
                      <a:pt x="39" y="46"/>
                      <a:pt x="39" y="46"/>
                      <a:pt x="39" y="46"/>
                    </a:cubicBezTo>
                    <a:cubicBezTo>
                      <a:pt x="23" y="55"/>
                      <a:pt x="23" y="55"/>
                      <a:pt x="23" y="55"/>
                    </a:cubicBezTo>
                    <a:cubicBezTo>
                      <a:pt x="5" y="51"/>
                      <a:pt x="5" y="51"/>
                      <a:pt x="5" y="51"/>
                    </a:cubicBezTo>
                    <a:cubicBezTo>
                      <a:pt x="3" y="50"/>
                      <a:pt x="1" y="51"/>
                      <a:pt x="0" y="53"/>
                    </a:cubicBezTo>
                    <a:cubicBezTo>
                      <a:pt x="0" y="55"/>
                      <a:pt x="1" y="57"/>
                      <a:pt x="3" y="57"/>
                    </a:cubicBezTo>
                    <a:cubicBezTo>
                      <a:pt x="14" y="60"/>
                      <a:pt x="14" y="60"/>
                      <a:pt x="14" y="60"/>
                    </a:cubicBezTo>
                    <a:cubicBezTo>
                      <a:pt x="7" y="65"/>
                      <a:pt x="7" y="65"/>
                      <a:pt x="7" y="65"/>
                    </a:cubicBezTo>
                    <a:cubicBezTo>
                      <a:pt x="5" y="65"/>
                      <a:pt x="5" y="68"/>
                      <a:pt x="6" y="69"/>
                    </a:cubicBezTo>
                    <a:cubicBezTo>
                      <a:pt x="6" y="70"/>
                      <a:pt x="7" y="71"/>
                      <a:pt x="8" y="71"/>
                    </a:cubicBezTo>
                    <a:cubicBezTo>
                      <a:pt x="9" y="71"/>
                      <a:pt x="10" y="71"/>
                      <a:pt x="10" y="70"/>
                    </a:cubicBezTo>
                    <a:cubicBezTo>
                      <a:pt x="18" y="66"/>
                      <a:pt x="18" y="66"/>
                      <a:pt x="18" y="66"/>
                    </a:cubicBezTo>
                    <a:cubicBezTo>
                      <a:pt x="15" y="78"/>
                      <a:pt x="15" y="78"/>
                      <a:pt x="15" y="78"/>
                    </a:cubicBezTo>
                    <a:cubicBezTo>
                      <a:pt x="14" y="79"/>
                      <a:pt x="15" y="81"/>
                      <a:pt x="17" y="82"/>
                    </a:cubicBezTo>
                    <a:cubicBezTo>
                      <a:pt x="17" y="82"/>
                      <a:pt x="18" y="82"/>
                      <a:pt x="18" y="82"/>
                    </a:cubicBezTo>
                    <a:cubicBezTo>
                      <a:pt x="19" y="82"/>
                      <a:pt x="21" y="81"/>
                      <a:pt x="21" y="79"/>
                    </a:cubicBezTo>
                    <a:cubicBezTo>
                      <a:pt x="26" y="61"/>
                      <a:pt x="26" y="61"/>
                      <a:pt x="26" y="61"/>
                    </a:cubicBezTo>
                    <a:cubicBezTo>
                      <a:pt x="42" y="52"/>
                      <a:pt x="42" y="52"/>
                      <a:pt x="42" y="52"/>
                    </a:cubicBezTo>
                    <a:cubicBezTo>
                      <a:pt x="42" y="71"/>
                      <a:pt x="42" y="71"/>
                      <a:pt x="42" y="71"/>
                    </a:cubicBezTo>
                    <a:cubicBezTo>
                      <a:pt x="29" y="84"/>
                      <a:pt x="29" y="84"/>
                      <a:pt x="29" y="84"/>
                    </a:cubicBezTo>
                    <a:cubicBezTo>
                      <a:pt x="28" y="85"/>
                      <a:pt x="28" y="87"/>
                      <a:pt x="29" y="88"/>
                    </a:cubicBezTo>
                    <a:cubicBezTo>
                      <a:pt x="30" y="89"/>
                      <a:pt x="30" y="89"/>
                      <a:pt x="31" y="89"/>
                    </a:cubicBezTo>
                    <a:cubicBezTo>
                      <a:pt x="32" y="89"/>
                      <a:pt x="33" y="89"/>
                      <a:pt x="34" y="88"/>
                    </a:cubicBezTo>
                    <a:cubicBezTo>
                      <a:pt x="42" y="80"/>
                      <a:pt x="42" y="80"/>
                      <a:pt x="42" y="80"/>
                    </a:cubicBezTo>
                    <a:cubicBezTo>
                      <a:pt x="42" y="89"/>
                      <a:pt x="42" y="89"/>
                      <a:pt x="42" y="89"/>
                    </a:cubicBezTo>
                    <a:cubicBezTo>
                      <a:pt x="42" y="91"/>
                      <a:pt x="44" y="92"/>
                      <a:pt x="45" y="92"/>
                    </a:cubicBezTo>
                    <a:cubicBezTo>
                      <a:pt x="47" y="92"/>
                      <a:pt x="49" y="91"/>
                      <a:pt x="49" y="89"/>
                    </a:cubicBezTo>
                    <a:cubicBezTo>
                      <a:pt x="49" y="80"/>
                      <a:pt x="49" y="80"/>
                      <a:pt x="49" y="80"/>
                    </a:cubicBezTo>
                    <a:cubicBezTo>
                      <a:pt x="57" y="88"/>
                      <a:pt x="57" y="88"/>
                      <a:pt x="57" y="88"/>
                    </a:cubicBezTo>
                    <a:cubicBezTo>
                      <a:pt x="58" y="89"/>
                      <a:pt x="59" y="89"/>
                      <a:pt x="60" y="89"/>
                    </a:cubicBezTo>
                    <a:cubicBezTo>
                      <a:pt x="60" y="89"/>
                      <a:pt x="61" y="89"/>
                      <a:pt x="62" y="88"/>
                    </a:cubicBezTo>
                    <a:cubicBezTo>
                      <a:pt x="63" y="87"/>
                      <a:pt x="63" y="85"/>
                      <a:pt x="62" y="84"/>
                    </a:cubicBezTo>
                    <a:cubicBezTo>
                      <a:pt x="49" y="71"/>
                      <a:pt x="49" y="71"/>
                      <a:pt x="49" y="71"/>
                    </a:cubicBezTo>
                    <a:cubicBezTo>
                      <a:pt x="49" y="52"/>
                      <a:pt x="49" y="52"/>
                      <a:pt x="49" y="52"/>
                    </a:cubicBezTo>
                    <a:cubicBezTo>
                      <a:pt x="65" y="61"/>
                      <a:pt x="65" y="61"/>
                      <a:pt x="65" y="61"/>
                    </a:cubicBezTo>
                    <a:cubicBezTo>
                      <a:pt x="70" y="79"/>
                      <a:pt x="70" y="79"/>
                      <a:pt x="70" y="79"/>
                    </a:cubicBezTo>
                    <a:cubicBezTo>
                      <a:pt x="70" y="81"/>
                      <a:pt x="72" y="82"/>
                      <a:pt x="73" y="82"/>
                    </a:cubicBezTo>
                    <a:cubicBezTo>
                      <a:pt x="73" y="82"/>
                      <a:pt x="74" y="82"/>
                      <a:pt x="74" y="82"/>
                    </a:cubicBezTo>
                    <a:cubicBezTo>
                      <a:pt x="76" y="81"/>
                      <a:pt x="77" y="79"/>
                      <a:pt x="76" y="78"/>
                    </a:cubicBezTo>
                    <a:cubicBezTo>
                      <a:pt x="73" y="66"/>
                      <a:pt x="73" y="66"/>
                      <a:pt x="73" y="66"/>
                    </a:cubicBezTo>
                    <a:cubicBezTo>
                      <a:pt x="81" y="70"/>
                      <a:pt x="81" y="70"/>
                      <a:pt x="81" y="70"/>
                    </a:cubicBezTo>
                    <a:cubicBezTo>
                      <a:pt x="81" y="71"/>
                      <a:pt x="82" y="71"/>
                      <a:pt x="82" y="71"/>
                    </a:cubicBezTo>
                    <a:cubicBezTo>
                      <a:pt x="84" y="71"/>
                      <a:pt x="85" y="70"/>
                      <a:pt x="85" y="69"/>
                    </a:cubicBezTo>
                    <a:cubicBezTo>
                      <a:pt x="86" y="68"/>
                      <a:pt x="86" y="65"/>
                      <a:pt x="84" y="65"/>
                    </a:cubicBezTo>
                    <a:cubicBezTo>
                      <a:pt x="76" y="60"/>
                      <a:pt x="76" y="60"/>
                      <a:pt x="76" y="60"/>
                    </a:cubicBezTo>
                    <a:cubicBezTo>
                      <a:pt x="88" y="57"/>
                      <a:pt x="88" y="57"/>
                      <a:pt x="88" y="57"/>
                    </a:cubicBezTo>
                    <a:cubicBezTo>
                      <a:pt x="90" y="57"/>
                      <a:pt x="91" y="55"/>
                      <a:pt x="90" y="53"/>
                    </a:cubicBezTo>
                    <a:cubicBezTo>
                      <a:pt x="90" y="51"/>
                      <a:pt x="88" y="50"/>
                      <a:pt x="86" y="5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1" name="Freeform 427"/>
              <p:cNvSpPr>
                <a:spLocks/>
              </p:cNvSpPr>
              <p:nvPr/>
            </p:nvSpPr>
            <p:spPr bwMode="auto">
              <a:xfrm>
                <a:off x="2373" y="1860"/>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1"/>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2" name="Freeform 428"/>
              <p:cNvSpPr>
                <a:spLocks/>
              </p:cNvSpPr>
              <p:nvPr/>
            </p:nvSpPr>
            <p:spPr bwMode="auto">
              <a:xfrm>
                <a:off x="2384" y="1839"/>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3" name="Freeform 429"/>
              <p:cNvSpPr>
                <a:spLocks/>
              </p:cNvSpPr>
              <p:nvPr/>
            </p:nvSpPr>
            <p:spPr bwMode="auto">
              <a:xfrm>
                <a:off x="2396" y="1817"/>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0"/>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4" name="Freeform 431"/>
              <p:cNvSpPr>
                <a:spLocks/>
              </p:cNvSpPr>
              <p:nvPr/>
            </p:nvSpPr>
            <p:spPr bwMode="auto">
              <a:xfrm>
                <a:off x="2418" y="1860"/>
                <a:ext cx="18"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3" y="7"/>
                    </a:cubicBezTo>
                    <a:cubicBezTo>
                      <a:pt x="1" y="6"/>
                      <a:pt x="0" y="4"/>
                      <a:pt x="1" y="2"/>
                    </a:cubicBezTo>
                    <a:cubicBezTo>
                      <a:pt x="2" y="1"/>
                      <a:pt x="4"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5" name="Freeform 432"/>
              <p:cNvSpPr>
                <a:spLocks/>
              </p:cNvSpPr>
              <p:nvPr/>
            </p:nvSpPr>
            <p:spPr bwMode="auto">
              <a:xfrm>
                <a:off x="2429" y="1839"/>
                <a:ext cx="19" cy="19"/>
              </a:xfrm>
              <a:custGeom>
                <a:avLst/>
                <a:gdLst>
                  <a:gd name="T0" fmla="*/ 7 w 8"/>
                  <a:gd name="T1" fmla="*/ 6 h 8"/>
                  <a:gd name="T2" fmla="*/ 3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7" y="7"/>
                      <a:pt x="4" y="8"/>
                      <a:pt x="3" y="7"/>
                    </a:cubicBezTo>
                    <a:cubicBezTo>
                      <a:pt x="1" y="6"/>
                      <a:pt x="0" y="4"/>
                      <a:pt x="1" y="2"/>
                    </a:cubicBezTo>
                    <a:cubicBezTo>
                      <a:pt x="2" y="0"/>
                      <a:pt x="5" y="0"/>
                      <a:pt x="6" y="1"/>
                    </a:cubicBezTo>
                    <a:cubicBezTo>
                      <a:pt x="8"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6" name="Freeform 433"/>
              <p:cNvSpPr>
                <a:spLocks/>
              </p:cNvSpPr>
              <p:nvPr/>
            </p:nvSpPr>
            <p:spPr bwMode="auto">
              <a:xfrm>
                <a:off x="2444" y="1817"/>
                <a:ext cx="18" cy="19"/>
              </a:xfrm>
              <a:custGeom>
                <a:avLst/>
                <a:gdLst>
                  <a:gd name="T0" fmla="*/ 7 w 8"/>
                  <a:gd name="T1" fmla="*/ 6 h 8"/>
                  <a:gd name="T2" fmla="*/ 2 w 8"/>
                  <a:gd name="T3" fmla="*/ 7 h 8"/>
                  <a:gd name="T4" fmla="*/ 1 w 8"/>
                  <a:gd name="T5" fmla="*/ 2 h 8"/>
                  <a:gd name="T6" fmla="*/ 5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5"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7" name="Freeform 434"/>
              <p:cNvSpPr>
                <a:spLocks/>
              </p:cNvSpPr>
              <p:nvPr/>
            </p:nvSpPr>
            <p:spPr bwMode="auto">
              <a:xfrm>
                <a:off x="2500" y="1796"/>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8" name="Freeform 437"/>
              <p:cNvSpPr>
                <a:spLocks/>
              </p:cNvSpPr>
              <p:nvPr/>
            </p:nvSpPr>
            <p:spPr bwMode="auto">
              <a:xfrm>
                <a:off x="2488" y="1817"/>
                <a:ext cx="19" cy="19"/>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0" y="6"/>
                      <a:pt x="0" y="4"/>
                      <a:pt x="1" y="2"/>
                    </a:cubicBezTo>
                    <a:cubicBezTo>
                      <a:pt x="2" y="0"/>
                      <a:pt x="4" y="0"/>
                      <a:pt x="6" y="1"/>
                    </a:cubicBezTo>
                    <a:cubicBezTo>
                      <a:pt x="7" y="2"/>
                      <a:pt x="8" y="4"/>
                      <a:pt x="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69" name="Freeform 442"/>
              <p:cNvSpPr>
                <a:spLocks noEditPoints="1"/>
              </p:cNvSpPr>
              <p:nvPr/>
            </p:nvSpPr>
            <p:spPr bwMode="auto">
              <a:xfrm>
                <a:off x="1825" y="1073"/>
                <a:ext cx="82" cy="83"/>
              </a:xfrm>
              <a:custGeom>
                <a:avLst/>
                <a:gdLst>
                  <a:gd name="T0" fmla="*/ 17 w 35"/>
                  <a:gd name="T1" fmla="*/ 0 h 35"/>
                  <a:gd name="T2" fmla="*/ 35 w 35"/>
                  <a:gd name="T3" fmla="*/ 18 h 35"/>
                  <a:gd name="T4" fmla="*/ 17 w 35"/>
                  <a:gd name="T5" fmla="*/ 35 h 35"/>
                  <a:gd name="T6" fmla="*/ 0 w 35"/>
                  <a:gd name="T7" fmla="*/ 18 h 35"/>
                  <a:gd name="T8" fmla="*/ 17 w 35"/>
                  <a:gd name="T9" fmla="*/ 0 h 35"/>
                  <a:gd name="T10" fmla="*/ 17 w 35"/>
                  <a:gd name="T11" fmla="*/ 29 h 35"/>
                  <a:gd name="T12" fmla="*/ 28 w 35"/>
                  <a:gd name="T13" fmla="*/ 18 h 35"/>
                  <a:gd name="T14" fmla="*/ 17 w 35"/>
                  <a:gd name="T15" fmla="*/ 7 h 35"/>
                  <a:gd name="T16" fmla="*/ 7 w 35"/>
                  <a:gd name="T17" fmla="*/ 18 h 35"/>
                  <a:gd name="T18" fmla="*/ 17 w 35"/>
                  <a:gd name="T19"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5">
                    <a:moveTo>
                      <a:pt x="17" y="0"/>
                    </a:moveTo>
                    <a:cubicBezTo>
                      <a:pt x="27" y="0"/>
                      <a:pt x="35" y="8"/>
                      <a:pt x="35" y="18"/>
                    </a:cubicBezTo>
                    <a:cubicBezTo>
                      <a:pt x="35" y="28"/>
                      <a:pt x="27" y="35"/>
                      <a:pt x="17" y="35"/>
                    </a:cubicBezTo>
                    <a:cubicBezTo>
                      <a:pt x="8" y="35"/>
                      <a:pt x="0" y="28"/>
                      <a:pt x="0" y="18"/>
                    </a:cubicBezTo>
                    <a:cubicBezTo>
                      <a:pt x="0" y="8"/>
                      <a:pt x="8" y="0"/>
                      <a:pt x="17" y="0"/>
                    </a:cubicBezTo>
                    <a:close/>
                    <a:moveTo>
                      <a:pt x="17" y="29"/>
                    </a:moveTo>
                    <a:cubicBezTo>
                      <a:pt x="23" y="29"/>
                      <a:pt x="28" y="24"/>
                      <a:pt x="28" y="18"/>
                    </a:cubicBezTo>
                    <a:cubicBezTo>
                      <a:pt x="28" y="12"/>
                      <a:pt x="23" y="7"/>
                      <a:pt x="17" y="7"/>
                    </a:cubicBezTo>
                    <a:cubicBezTo>
                      <a:pt x="11" y="7"/>
                      <a:pt x="7" y="12"/>
                      <a:pt x="7" y="18"/>
                    </a:cubicBezTo>
                    <a:cubicBezTo>
                      <a:pt x="7" y="24"/>
                      <a:pt x="11" y="29"/>
                      <a:pt x="17"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0" name="Freeform 443"/>
              <p:cNvSpPr>
                <a:spLocks/>
              </p:cNvSpPr>
              <p:nvPr/>
            </p:nvSpPr>
            <p:spPr bwMode="auto">
              <a:xfrm>
                <a:off x="1858" y="1014"/>
                <a:ext cx="16" cy="50"/>
              </a:xfrm>
              <a:custGeom>
                <a:avLst/>
                <a:gdLst>
                  <a:gd name="T0" fmla="*/ 7 w 7"/>
                  <a:gd name="T1" fmla="*/ 17 h 21"/>
                  <a:gd name="T2" fmla="*/ 3 w 7"/>
                  <a:gd name="T3" fmla="*/ 21 h 21"/>
                  <a:gd name="T4" fmla="*/ 3 w 7"/>
                  <a:gd name="T5" fmla="*/ 21 h 21"/>
                  <a:gd name="T6" fmla="*/ 0 w 7"/>
                  <a:gd name="T7" fmla="*/ 17 h 21"/>
                  <a:gd name="T8" fmla="*/ 0 w 7"/>
                  <a:gd name="T9" fmla="*/ 4 h 21"/>
                  <a:gd name="T10" fmla="*/ 3 w 7"/>
                  <a:gd name="T11" fmla="*/ 0 h 21"/>
                  <a:gd name="T12" fmla="*/ 3 w 7"/>
                  <a:gd name="T13" fmla="*/ 0 h 21"/>
                  <a:gd name="T14" fmla="*/ 7 w 7"/>
                  <a:gd name="T15" fmla="*/ 4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4"/>
                      <a:pt x="0" y="4"/>
                      <a:pt x="0" y="4"/>
                    </a:cubicBezTo>
                    <a:cubicBezTo>
                      <a:pt x="0" y="1"/>
                      <a:pt x="1" y="0"/>
                      <a:pt x="3" y="0"/>
                    </a:cubicBezTo>
                    <a:cubicBezTo>
                      <a:pt x="3" y="0"/>
                      <a:pt x="3" y="0"/>
                      <a:pt x="3" y="0"/>
                    </a:cubicBezTo>
                    <a:cubicBezTo>
                      <a:pt x="5" y="0"/>
                      <a:pt x="7" y="1"/>
                      <a:pt x="7" y="4"/>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1" name="Freeform 444"/>
              <p:cNvSpPr>
                <a:spLocks/>
              </p:cNvSpPr>
              <p:nvPr/>
            </p:nvSpPr>
            <p:spPr bwMode="auto">
              <a:xfrm>
                <a:off x="1858" y="1168"/>
                <a:ext cx="16" cy="49"/>
              </a:xfrm>
              <a:custGeom>
                <a:avLst/>
                <a:gdLst>
                  <a:gd name="T0" fmla="*/ 7 w 7"/>
                  <a:gd name="T1" fmla="*/ 17 h 21"/>
                  <a:gd name="T2" fmla="*/ 3 w 7"/>
                  <a:gd name="T3" fmla="*/ 21 h 21"/>
                  <a:gd name="T4" fmla="*/ 3 w 7"/>
                  <a:gd name="T5" fmla="*/ 21 h 21"/>
                  <a:gd name="T6" fmla="*/ 0 w 7"/>
                  <a:gd name="T7" fmla="*/ 17 h 21"/>
                  <a:gd name="T8" fmla="*/ 0 w 7"/>
                  <a:gd name="T9" fmla="*/ 3 h 21"/>
                  <a:gd name="T10" fmla="*/ 3 w 7"/>
                  <a:gd name="T11" fmla="*/ 0 h 21"/>
                  <a:gd name="T12" fmla="*/ 3 w 7"/>
                  <a:gd name="T13" fmla="*/ 0 h 21"/>
                  <a:gd name="T14" fmla="*/ 7 w 7"/>
                  <a:gd name="T15" fmla="*/ 3 h 21"/>
                  <a:gd name="T16" fmla="*/ 7 w 7"/>
                  <a:gd name="T1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1">
                    <a:moveTo>
                      <a:pt x="7" y="17"/>
                    </a:moveTo>
                    <a:cubicBezTo>
                      <a:pt x="7" y="19"/>
                      <a:pt x="5" y="21"/>
                      <a:pt x="3" y="21"/>
                    </a:cubicBezTo>
                    <a:cubicBezTo>
                      <a:pt x="3" y="21"/>
                      <a:pt x="3" y="21"/>
                      <a:pt x="3" y="21"/>
                    </a:cubicBezTo>
                    <a:cubicBezTo>
                      <a:pt x="1" y="21"/>
                      <a:pt x="0" y="19"/>
                      <a:pt x="0" y="17"/>
                    </a:cubicBezTo>
                    <a:cubicBezTo>
                      <a:pt x="0" y="3"/>
                      <a:pt x="0" y="3"/>
                      <a:pt x="0" y="3"/>
                    </a:cubicBezTo>
                    <a:cubicBezTo>
                      <a:pt x="0" y="1"/>
                      <a:pt x="1" y="0"/>
                      <a:pt x="3" y="0"/>
                    </a:cubicBezTo>
                    <a:cubicBezTo>
                      <a:pt x="3" y="0"/>
                      <a:pt x="3" y="0"/>
                      <a:pt x="3" y="0"/>
                    </a:cubicBezTo>
                    <a:cubicBezTo>
                      <a:pt x="5" y="0"/>
                      <a:pt x="7" y="1"/>
                      <a:pt x="7" y="3"/>
                    </a:cubicBezTo>
                    <a:lnTo>
                      <a:pt x="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2" name="Freeform 445"/>
              <p:cNvSpPr>
                <a:spLocks/>
              </p:cNvSpPr>
              <p:nvPr/>
            </p:nvSpPr>
            <p:spPr bwMode="auto">
              <a:xfrm>
                <a:off x="1898" y="1040"/>
                <a:ext cx="42" cy="43"/>
              </a:xfrm>
              <a:custGeom>
                <a:avLst/>
                <a:gdLst>
                  <a:gd name="T0" fmla="*/ 7 w 18"/>
                  <a:gd name="T1" fmla="*/ 16 h 18"/>
                  <a:gd name="T2" fmla="*/ 2 w 18"/>
                  <a:gd name="T3" fmla="*/ 16 h 18"/>
                  <a:gd name="T4" fmla="*/ 2 w 18"/>
                  <a:gd name="T5" fmla="*/ 16 h 18"/>
                  <a:gd name="T6" fmla="*/ 2 w 18"/>
                  <a:gd name="T7" fmla="*/ 11 h 18"/>
                  <a:gd name="T8" fmla="*/ 11 w 18"/>
                  <a:gd name="T9" fmla="*/ 1 h 18"/>
                  <a:gd name="T10" fmla="*/ 17 w 18"/>
                  <a:gd name="T11" fmla="*/ 1 h 18"/>
                  <a:gd name="T12" fmla="*/ 17 w 18"/>
                  <a:gd name="T13" fmla="*/ 1 h 18"/>
                  <a:gd name="T14" fmla="*/ 17 w 18"/>
                  <a:gd name="T15" fmla="*/ 7 h 18"/>
                  <a:gd name="T16" fmla="*/ 7 w 18"/>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7" y="16"/>
                    </a:moveTo>
                    <a:cubicBezTo>
                      <a:pt x="6" y="18"/>
                      <a:pt x="3" y="18"/>
                      <a:pt x="2" y="16"/>
                    </a:cubicBezTo>
                    <a:cubicBezTo>
                      <a:pt x="2" y="16"/>
                      <a:pt x="2" y="16"/>
                      <a:pt x="2" y="16"/>
                    </a:cubicBezTo>
                    <a:cubicBezTo>
                      <a:pt x="0" y="15"/>
                      <a:pt x="0" y="13"/>
                      <a:pt x="2" y="11"/>
                    </a:cubicBezTo>
                    <a:cubicBezTo>
                      <a:pt x="11" y="1"/>
                      <a:pt x="11" y="1"/>
                      <a:pt x="11" y="1"/>
                    </a:cubicBezTo>
                    <a:cubicBezTo>
                      <a:pt x="13" y="0"/>
                      <a:pt x="15" y="0"/>
                      <a:pt x="17" y="1"/>
                    </a:cubicBezTo>
                    <a:cubicBezTo>
                      <a:pt x="17" y="1"/>
                      <a:pt x="17" y="1"/>
                      <a:pt x="17" y="1"/>
                    </a:cubicBezTo>
                    <a:cubicBezTo>
                      <a:pt x="18" y="3"/>
                      <a:pt x="18" y="5"/>
                      <a:pt x="17" y="7"/>
                    </a:cubicBezTo>
                    <a:lnTo>
                      <a:pt x="7"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3" name="Freeform 446"/>
              <p:cNvSpPr>
                <a:spLocks/>
              </p:cNvSpPr>
              <p:nvPr/>
            </p:nvSpPr>
            <p:spPr bwMode="auto">
              <a:xfrm>
                <a:off x="1792" y="1149"/>
                <a:ext cx="40" cy="43"/>
              </a:xfrm>
              <a:custGeom>
                <a:avLst/>
                <a:gdLst>
                  <a:gd name="T0" fmla="*/ 6 w 17"/>
                  <a:gd name="T1" fmla="*/ 16 h 18"/>
                  <a:gd name="T2" fmla="*/ 1 w 17"/>
                  <a:gd name="T3" fmla="*/ 16 h 18"/>
                  <a:gd name="T4" fmla="*/ 1 w 17"/>
                  <a:gd name="T5" fmla="*/ 16 h 18"/>
                  <a:gd name="T6" fmla="*/ 1 w 17"/>
                  <a:gd name="T7" fmla="*/ 11 h 18"/>
                  <a:gd name="T8" fmla="*/ 11 w 17"/>
                  <a:gd name="T9" fmla="*/ 1 h 18"/>
                  <a:gd name="T10" fmla="*/ 16 w 17"/>
                  <a:gd name="T11" fmla="*/ 1 h 18"/>
                  <a:gd name="T12" fmla="*/ 16 w 17"/>
                  <a:gd name="T13" fmla="*/ 1 h 18"/>
                  <a:gd name="T14" fmla="*/ 16 w 17"/>
                  <a:gd name="T15" fmla="*/ 7 h 18"/>
                  <a:gd name="T16" fmla="*/ 6 w 17"/>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6" y="16"/>
                    </a:moveTo>
                    <a:cubicBezTo>
                      <a:pt x="5" y="18"/>
                      <a:pt x="3" y="18"/>
                      <a:pt x="1" y="16"/>
                    </a:cubicBezTo>
                    <a:cubicBezTo>
                      <a:pt x="1" y="16"/>
                      <a:pt x="1" y="16"/>
                      <a:pt x="1" y="16"/>
                    </a:cubicBezTo>
                    <a:cubicBezTo>
                      <a:pt x="0" y="15"/>
                      <a:pt x="0" y="12"/>
                      <a:pt x="1" y="11"/>
                    </a:cubicBezTo>
                    <a:cubicBezTo>
                      <a:pt x="11" y="1"/>
                      <a:pt x="11" y="1"/>
                      <a:pt x="11" y="1"/>
                    </a:cubicBezTo>
                    <a:cubicBezTo>
                      <a:pt x="12" y="0"/>
                      <a:pt x="14" y="0"/>
                      <a:pt x="16" y="1"/>
                    </a:cubicBezTo>
                    <a:cubicBezTo>
                      <a:pt x="16" y="1"/>
                      <a:pt x="16" y="1"/>
                      <a:pt x="16" y="1"/>
                    </a:cubicBezTo>
                    <a:cubicBezTo>
                      <a:pt x="17" y="3"/>
                      <a:pt x="17" y="5"/>
                      <a:pt x="16" y="7"/>
                    </a:cubicBezTo>
                    <a:lnTo>
                      <a:pt x="6"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4" name="Freeform 447"/>
              <p:cNvSpPr>
                <a:spLocks/>
              </p:cNvSpPr>
              <p:nvPr/>
            </p:nvSpPr>
            <p:spPr bwMode="auto">
              <a:xfrm>
                <a:off x="1917" y="1106"/>
                <a:ext cx="49" cy="17"/>
              </a:xfrm>
              <a:custGeom>
                <a:avLst/>
                <a:gdLst>
                  <a:gd name="T0" fmla="*/ 4 w 21"/>
                  <a:gd name="T1" fmla="*/ 7 h 7"/>
                  <a:gd name="T2" fmla="*/ 0 w 21"/>
                  <a:gd name="T3" fmla="*/ 4 h 7"/>
                  <a:gd name="T4" fmla="*/ 0 w 21"/>
                  <a:gd name="T5" fmla="*/ 4 h 7"/>
                  <a:gd name="T6" fmla="*/ 4 w 21"/>
                  <a:gd name="T7" fmla="*/ 0 h 7"/>
                  <a:gd name="T8" fmla="*/ 18 w 21"/>
                  <a:gd name="T9" fmla="*/ 0 h 7"/>
                  <a:gd name="T10" fmla="*/ 21 w 21"/>
                  <a:gd name="T11" fmla="*/ 4 h 7"/>
                  <a:gd name="T12" fmla="*/ 21 w 21"/>
                  <a:gd name="T13" fmla="*/ 4 h 7"/>
                  <a:gd name="T14" fmla="*/ 18 w 21"/>
                  <a:gd name="T15" fmla="*/ 7 h 7"/>
                  <a:gd name="T16" fmla="*/ 4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4" y="7"/>
                    </a:moveTo>
                    <a:cubicBezTo>
                      <a:pt x="2" y="7"/>
                      <a:pt x="0" y="6"/>
                      <a:pt x="0" y="4"/>
                    </a:cubicBezTo>
                    <a:cubicBezTo>
                      <a:pt x="0" y="4"/>
                      <a:pt x="0" y="4"/>
                      <a:pt x="0" y="4"/>
                    </a:cubicBezTo>
                    <a:cubicBezTo>
                      <a:pt x="0" y="2"/>
                      <a:pt x="2" y="0"/>
                      <a:pt x="4" y="0"/>
                    </a:cubicBezTo>
                    <a:cubicBezTo>
                      <a:pt x="18" y="0"/>
                      <a:pt x="18" y="0"/>
                      <a:pt x="18" y="0"/>
                    </a:cubicBezTo>
                    <a:cubicBezTo>
                      <a:pt x="20" y="0"/>
                      <a:pt x="21" y="2"/>
                      <a:pt x="21" y="4"/>
                    </a:cubicBezTo>
                    <a:cubicBezTo>
                      <a:pt x="21" y="4"/>
                      <a:pt x="21" y="4"/>
                      <a:pt x="21" y="4"/>
                    </a:cubicBezTo>
                    <a:cubicBezTo>
                      <a:pt x="21" y="6"/>
                      <a:pt x="20" y="7"/>
                      <a:pt x="18" y="7"/>
                    </a:cubicBezTo>
                    <a:lnTo>
                      <a:pt x="4"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5" name="Freeform 448"/>
              <p:cNvSpPr>
                <a:spLocks/>
              </p:cNvSpPr>
              <p:nvPr/>
            </p:nvSpPr>
            <p:spPr bwMode="auto">
              <a:xfrm>
                <a:off x="1766" y="1106"/>
                <a:ext cx="49" cy="17"/>
              </a:xfrm>
              <a:custGeom>
                <a:avLst/>
                <a:gdLst>
                  <a:gd name="T0" fmla="*/ 3 w 21"/>
                  <a:gd name="T1" fmla="*/ 7 h 7"/>
                  <a:gd name="T2" fmla="*/ 0 w 21"/>
                  <a:gd name="T3" fmla="*/ 4 h 7"/>
                  <a:gd name="T4" fmla="*/ 0 w 21"/>
                  <a:gd name="T5" fmla="*/ 4 h 7"/>
                  <a:gd name="T6" fmla="*/ 3 w 21"/>
                  <a:gd name="T7" fmla="*/ 0 h 7"/>
                  <a:gd name="T8" fmla="*/ 17 w 21"/>
                  <a:gd name="T9" fmla="*/ 0 h 7"/>
                  <a:gd name="T10" fmla="*/ 20 w 21"/>
                  <a:gd name="T11" fmla="*/ 4 h 7"/>
                  <a:gd name="T12" fmla="*/ 20 w 21"/>
                  <a:gd name="T13" fmla="*/ 4 h 7"/>
                  <a:gd name="T14" fmla="*/ 17 w 21"/>
                  <a:gd name="T15" fmla="*/ 7 h 7"/>
                  <a:gd name="T16" fmla="*/ 3 w 21"/>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3" y="7"/>
                    </a:moveTo>
                    <a:cubicBezTo>
                      <a:pt x="1" y="7"/>
                      <a:pt x="0" y="6"/>
                      <a:pt x="0" y="4"/>
                    </a:cubicBezTo>
                    <a:cubicBezTo>
                      <a:pt x="0" y="4"/>
                      <a:pt x="0" y="4"/>
                      <a:pt x="0" y="4"/>
                    </a:cubicBezTo>
                    <a:cubicBezTo>
                      <a:pt x="0" y="2"/>
                      <a:pt x="1" y="0"/>
                      <a:pt x="3" y="0"/>
                    </a:cubicBezTo>
                    <a:cubicBezTo>
                      <a:pt x="17" y="0"/>
                      <a:pt x="17" y="0"/>
                      <a:pt x="17" y="0"/>
                    </a:cubicBezTo>
                    <a:cubicBezTo>
                      <a:pt x="19" y="0"/>
                      <a:pt x="21" y="2"/>
                      <a:pt x="20" y="4"/>
                    </a:cubicBezTo>
                    <a:cubicBezTo>
                      <a:pt x="20" y="4"/>
                      <a:pt x="20" y="4"/>
                      <a:pt x="20" y="4"/>
                    </a:cubicBezTo>
                    <a:cubicBezTo>
                      <a:pt x="20" y="6"/>
                      <a:pt x="19" y="7"/>
                      <a:pt x="17" y="7"/>
                    </a:cubicBezTo>
                    <a:lnTo>
                      <a:pt x="3"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6" name="Freeform 449"/>
              <p:cNvSpPr>
                <a:spLocks/>
              </p:cNvSpPr>
              <p:nvPr/>
            </p:nvSpPr>
            <p:spPr bwMode="auto">
              <a:xfrm>
                <a:off x="1898" y="1149"/>
                <a:ext cx="42" cy="43"/>
              </a:xfrm>
              <a:custGeom>
                <a:avLst/>
                <a:gdLst>
                  <a:gd name="T0" fmla="*/ 2 w 18"/>
                  <a:gd name="T1" fmla="*/ 7 h 18"/>
                  <a:gd name="T2" fmla="*/ 2 w 18"/>
                  <a:gd name="T3" fmla="*/ 1 h 18"/>
                  <a:gd name="T4" fmla="*/ 2 w 18"/>
                  <a:gd name="T5" fmla="*/ 1 h 18"/>
                  <a:gd name="T6" fmla="*/ 7 w 18"/>
                  <a:gd name="T7" fmla="*/ 1 h 18"/>
                  <a:gd name="T8" fmla="*/ 17 w 18"/>
                  <a:gd name="T9" fmla="*/ 11 h 18"/>
                  <a:gd name="T10" fmla="*/ 17 w 18"/>
                  <a:gd name="T11" fmla="*/ 16 h 18"/>
                  <a:gd name="T12" fmla="*/ 17 w 18"/>
                  <a:gd name="T13" fmla="*/ 16 h 18"/>
                  <a:gd name="T14" fmla="*/ 11 w 18"/>
                  <a:gd name="T15" fmla="*/ 16 h 18"/>
                  <a:gd name="T16" fmla="*/ 2 w 18"/>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2" y="7"/>
                    </a:moveTo>
                    <a:cubicBezTo>
                      <a:pt x="0" y="5"/>
                      <a:pt x="0" y="3"/>
                      <a:pt x="2" y="1"/>
                    </a:cubicBezTo>
                    <a:cubicBezTo>
                      <a:pt x="2" y="1"/>
                      <a:pt x="2" y="1"/>
                      <a:pt x="2" y="1"/>
                    </a:cubicBezTo>
                    <a:cubicBezTo>
                      <a:pt x="3" y="0"/>
                      <a:pt x="6" y="0"/>
                      <a:pt x="7" y="1"/>
                    </a:cubicBezTo>
                    <a:cubicBezTo>
                      <a:pt x="17" y="11"/>
                      <a:pt x="17" y="11"/>
                      <a:pt x="17" y="11"/>
                    </a:cubicBezTo>
                    <a:cubicBezTo>
                      <a:pt x="18" y="12"/>
                      <a:pt x="18" y="15"/>
                      <a:pt x="17" y="16"/>
                    </a:cubicBezTo>
                    <a:cubicBezTo>
                      <a:pt x="17" y="16"/>
                      <a:pt x="17" y="16"/>
                      <a:pt x="17" y="16"/>
                    </a:cubicBezTo>
                    <a:cubicBezTo>
                      <a:pt x="15" y="18"/>
                      <a:pt x="13" y="18"/>
                      <a:pt x="11" y="16"/>
                    </a:cubicBezTo>
                    <a:lnTo>
                      <a:pt x="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7" name="Freeform 450"/>
              <p:cNvSpPr>
                <a:spLocks/>
              </p:cNvSpPr>
              <p:nvPr/>
            </p:nvSpPr>
            <p:spPr bwMode="auto">
              <a:xfrm>
                <a:off x="1792" y="1040"/>
                <a:ext cx="40" cy="43"/>
              </a:xfrm>
              <a:custGeom>
                <a:avLst/>
                <a:gdLst>
                  <a:gd name="T0" fmla="*/ 1 w 17"/>
                  <a:gd name="T1" fmla="*/ 7 h 18"/>
                  <a:gd name="T2" fmla="*/ 1 w 17"/>
                  <a:gd name="T3" fmla="*/ 1 h 18"/>
                  <a:gd name="T4" fmla="*/ 1 w 17"/>
                  <a:gd name="T5" fmla="*/ 1 h 18"/>
                  <a:gd name="T6" fmla="*/ 6 w 17"/>
                  <a:gd name="T7" fmla="*/ 1 h 18"/>
                  <a:gd name="T8" fmla="*/ 16 w 17"/>
                  <a:gd name="T9" fmla="*/ 11 h 18"/>
                  <a:gd name="T10" fmla="*/ 16 w 17"/>
                  <a:gd name="T11" fmla="*/ 16 h 18"/>
                  <a:gd name="T12" fmla="*/ 16 w 17"/>
                  <a:gd name="T13" fmla="*/ 16 h 18"/>
                  <a:gd name="T14" fmla="*/ 11 w 17"/>
                  <a:gd name="T15" fmla="*/ 16 h 18"/>
                  <a:gd name="T16" fmla="*/ 1 w 17"/>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1" y="7"/>
                    </a:moveTo>
                    <a:cubicBezTo>
                      <a:pt x="0" y="5"/>
                      <a:pt x="0" y="3"/>
                      <a:pt x="1" y="1"/>
                    </a:cubicBezTo>
                    <a:cubicBezTo>
                      <a:pt x="1" y="1"/>
                      <a:pt x="1" y="1"/>
                      <a:pt x="1" y="1"/>
                    </a:cubicBezTo>
                    <a:cubicBezTo>
                      <a:pt x="3" y="0"/>
                      <a:pt x="5" y="0"/>
                      <a:pt x="6" y="1"/>
                    </a:cubicBezTo>
                    <a:cubicBezTo>
                      <a:pt x="16" y="11"/>
                      <a:pt x="16" y="11"/>
                      <a:pt x="16" y="11"/>
                    </a:cubicBezTo>
                    <a:cubicBezTo>
                      <a:pt x="17" y="13"/>
                      <a:pt x="17" y="15"/>
                      <a:pt x="16" y="16"/>
                    </a:cubicBezTo>
                    <a:cubicBezTo>
                      <a:pt x="16" y="16"/>
                      <a:pt x="16" y="16"/>
                      <a:pt x="16" y="16"/>
                    </a:cubicBezTo>
                    <a:cubicBezTo>
                      <a:pt x="14" y="18"/>
                      <a:pt x="12" y="18"/>
                      <a:pt x="11" y="16"/>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8" name="Freeform 453"/>
              <p:cNvSpPr>
                <a:spLocks/>
              </p:cNvSpPr>
              <p:nvPr/>
            </p:nvSpPr>
            <p:spPr bwMode="auto">
              <a:xfrm>
                <a:off x="5167" y="2313"/>
                <a:ext cx="57" cy="83"/>
              </a:xfrm>
              <a:custGeom>
                <a:avLst/>
                <a:gdLst>
                  <a:gd name="T0" fmla="*/ 2 w 24"/>
                  <a:gd name="T1" fmla="*/ 34 h 35"/>
                  <a:gd name="T2" fmla="*/ 1 w 24"/>
                  <a:gd name="T3" fmla="*/ 29 h 35"/>
                  <a:gd name="T4" fmla="*/ 17 w 24"/>
                  <a:gd name="T5" fmla="*/ 2 h 35"/>
                  <a:gd name="T6" fmla="*/ 21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7" y="0"/>
                      <a:pt x="20" y="0"/>
                      <a:pt x="21"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79" name="Freeform 454"/>
              <p:cNvSpPr>
                <a:spLocks/>
              </p:cNvSpPr>
              <p:nvPr/>
            </p:nvSpPr>
            <p:spPr bwMode="auto">
              <a:xfrm>
                <a:off x="5212" y="2313"/>
                <a:ext cx="57" cy="83"/>
              </a:xfrm>
              <a:custGeom>
                <a:avLst/>
                <a:gdLst>
                  <a:gd name="T0" fmla="*/ 2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2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2"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6" y="34"/>
                      <a:pt x="4" y="35"/>
                      <a:pt x="2"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0" name="Freeform 455"/>
              <p:cNvSpPr>
                <a:spLocks/>
              </p:cNvSpPr>
              <p:nvPr/>
            </p:nvSpPr>
            <p:spPr bwMode="auto">
              <a:xfrm>
                <a:off x="5257" y="2313"/>
                <a:ext cx="57" cy="83"/>
              </a:xfrm>
              <a:custGeom>
                <a:avLst/>
                <a:gdLst>
                  <a:gd name="T0" fmla="*/ 3 w 24"/>
                  <a:gd name="T1" fmla="*/ 34 h 35"/>
                  <a:gd name="T2" fmla="*/ 1 w 24"/>
                  <a:gd name="T3" fmla="*/ 29 h 35"/>
                  <a:gd name="T4" fmla="*/ 17 w 24"/>
                  <a:gd name="T5" fmla="*/ 2 h 35"/>
                  <a:gd name="T6" fmla="*/ 22 w 24"/>
                  <a:gd name="T7" fmla="*/ 1 h 35"/>
                  <a:gd name="T8" fmla="*/ 23 w 24"/>
                  <a:gd name="T9" fmla="*/ 5 h 35"/>
                  <a:gd name="T10" fmla="*/ 7 w 24"/>
                  <a:gd name="T11" fmla="*/ 32 h 35"/>
                  <a:gd name="T12" fmla="*/ 3 w 24"/>
                  <a:gd name="T13" fmla="*/ 34 h 35"/>
                </a:gdLst>
                <a:ahLst/>
                <a:cxnLst>
                  <a:cxn ang="0">
                    <a:pos x="T0" y="T1"/>
                  </a:cxn>
                  <a:cxn ang="0">
                    <a:pos x="T2" y="T3"/>
                  </a:cxn>
                  <a:cxn ang="0">
                    <a:pos x="T4" y="T5"/>
                  </a:cxn>
                  <a:cxn ang="0">
                    <a:pos x="T6" y="T7"/>
                  </a:cxn>
                  <a:cxn ang="0">
                    <a:pos x="T8" y="T9"/>
                  </a:cxn>
                  <a:cxn ang="0">
                    <a:pos x="T10" y="T11"/>
                  </a:cxn>
                  <a:cxn ang="0">
                    <a:pos x="T12" y="T13"/>
                  </a:cxn>
                </a:cxnLst>
                <a:rect l="0" t="0" r="r" b="b"/>
                <a:pathLst>
                  <a:path w="24" h="35">
                    <a:moveTo>
                      <a:pt x="3" y="34"/>
                    </a:moveTo>
                    <a:cubicBezTo>
                      <a:pt x="1" y="33"/>
                      <a:pt x="0" y="31"/>
                      <a:pt x="1" y="29"/>
                    </a:cubicBezTo>
                    <a:cubicBezTo>
                      <a:pt x="17" y="2"/>
                      <a:pt x="17" y="2"/>
                      <a:pt x="17" y="2"/>
                    </a:cubicBezTo>
                    <a:cubicBezTo>
                      <a:pt x="18" y="0"/>
                      <a:pt x="20" y="0"/>
                      <a:pt x="22" y="1"/>
                    </a:cubicBezTo>
                    <a:cubicBezTo>
                      <a:pt x="23" y="2"/>
                      <a:pt x="24" y="4"/>
                      <a:pt x="23" y="5"/>
                    </a:cubicBezTo>
                    <a:cubicBezTo>
                      <a:pt x="7" y="32"/>
                      <a:pt x="7" y="32"/>
                      <a:pt x="7" y="32"/>
                    </a:cubicBezTo>
                    <a:cubicBezTo>
                      <a:pt x="7" y="34"/>
                      <a:pt x="4" y="35"/>
                      <a:pt x="3"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1" name="Freeform 456"/>
              <p:cNvSpPr>
                <a:spLocks/>
              </p:cNvSpPr>
              <p:nvPr/>
            </p:nvSpPr>
            <p:spPr bwMode="auto">
              <a:xfrm>
                <a:off x="5153" y="2207"/>
                <a:ext cx="212" cy="149"/>
              </a:xfrm>
              <a:custGeom>
                <a:avLst/>
                <a:gdLst>
                  <a:gd name="T0" fmla="*/ 64 w 90"/>
                  <a:gd name="T1" fmla="*/ 10 h 63"/>
                  <a:gd name="T2" fmla="*/ 63 w 90"/>
                  <a:gd name="T3" fmla="*/ 10 h 63"/>
                  <a:gd name="T4" fmla="*/ 43 w 90"/>
                  <a:gd name="T5" fmla="*/ 0 h 63"/>
                  <a:gd name="T6" fmla="*/ 19 w 90"/>
                  <a:gd name="T7" fmla="*/ 16 h 63"/>
                  <a:gd name="T8" fmla="*/ 0 w 90"/>
                  <a:gd name="T9" fmla="*/ 39 h 63"/>
                  <a:gd name="T10" fmla="*/ 10 w 90"/>
                  <a:gd name="T11" fmla="*/ 58 h 63"/>
                  <a:gd name="T12" fmla="*/ 13 w 90"/>
                  <a:gd name="T13" fmla="*/ 52 h 63"/>
                  <a:gd name="T14" fmla="*/ 7 w 90"/>
                  <a:gd name="T15" fmla="*/ 39 h 63"/>
                  <a:gd name="T16" fmla="*/ 22 w 90"/>
                  <a:gd name="T17" fmla="*/ 23 h 63"/>
                  <a:gd name="T18" fmla="*/ 25 w 90"/>
                  <a:gd name="T19" fmla="*/ 22 h 63"/>
                  <a:gd name="T20" fmla="*/ 25 w 90"/>
                  <a:gd name="T21" fmla="*/ 20 h 63"/>
                  <a:gd name="T22" fmla="*/ 43 w 90"/>
                  <a:gd name="T23" fmla="*/ 7 h 63"/>
                  <a:gd name="T24" fmla="*/ 59 w 90"/>
                  <a:gd name="T25" fmla="*/ 15 h 63"/>
                  <a:gd name="T26" fmla="*/ 60 w 90"/>
                  <a:gd name="T27" fmla="*/ 17 h 63"/>
                  <a:gd name="T28" fmla="*/ 62 w 90"/>
                  <a:gd name="T29" fmla="*/ 17 h 63"/>
                  <a:gd name="T30" fmla="*/ 64 w 90"/>
                  <a:gd name="T31" fmla="*/ 17 h 63"/>
                  <a:gd name="T32" fmla="*/ 83 w 90"/>
                  <a:gd name="T33" fmla="*/ 37 h 63"/>
                  <a:gd name="T34" fmla="*/ 71 w 90"/>
                  <a:gd name="T35" fmla="*/ 54 h 63"/>
                  <a:gd name="T36" fmla="*/ 66 w 90"/>
                  <a:gd name="T37" fmla="*/ 63 h 63"/>
                  <a:gd name="T38" fmla="*/ 90 w 90"/>
                  <a:gd name="T39" fmla="*/ 37 h 63"/>
                  <a:gd name="T40" fmla="*/ 64 w 90"/>
                  <a:gd name="T41" fmla="*/ 1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63">
                    <a:moveTo>
                      <a:pt x="64" y="10"/>
                    </a:moveTo>
                    <a:cubicBezTo>
                      <a:pt x="63" y="10"/>
                      <a:pt x="63" y="10"/>
                      <a:pt x="63" y="10"/>
                    </a:cubicBezTo>
                    <a:cubicBezTo>
                      <a:pt x="58" y="4"/>
                      <a:pt x="51" y="0"/>
                      <a:pt x="43" y="0"/>
                    </a:cubicBezTo>
                    <a:cubicBezTo>
                      <a:pt x="33" y="0"/>
                      <a:pt x="23" y="6"/>
                      <a:pt x="19" y="16"/>
                    </a:cubicBezTo>
                    <a:cubicBezTo>
                      <a:pt x="8" y="18"/>
                      <a:pt x="0" y="28"/>
                      <a:pt x="0" y="39"/>
                    </a:cubicBezTo>
                    <a:cubicBezTo>
                      <a:pt x="0" y="47"/>
                      <a:pt x="4" y="54"/>
                      <a:pt x="10" y="58"/>
                    </a:cubicBezTo>
                    <a:cubicBezTo>
                      <a:pt x="13" y="52"/>
                      <a:pt x="13" y="52"/>
                      <a:pt x="13" y="52"/>
                    </a:cubicBezTo>
                    <a:cubicBezTo>
                      <a:pt x="10" y="49"/>
                      <a:pt x="7" y="45"/>
                      <a:pt x="7" y="39"/>
                    </a:cubicBezTo>
                    <a:cubicBezTo>
                      <a:pt x="7" y="31"/>
                      <a:pt x="14" y="24"/>
                      <a:pt x="22" y="23"/>
                    </a:cubicBezTo>
                    <a:cubicBezTo>
                      <a:pt x="25" y="22"/>
                      <a:pt x="25" y="22"/>
                      <a:pt x="25" y="22"/>
                    </a:cubicBezTo>
                    <a:cubicBezTo>
                      <a:pt x="25" y="20"/>
                      <a:pt x="25" y="20"/>
                      <a:pt x="25" y="20"/>
                    </a:cubicBezTo>
                    <a:cubicBezTo>
                      <a:pt x="28" y="12"/>
                      <a:pt x="35" y="7"/>
                      <a:pt x="43" y="7"/>
                    </a:cubicBezTo>
                    <a:cubicBezTo>
                      <a:pt x="49" y="7"/>
                      <a:pt x="55" y="10"/>
                      <a:pt x="59" y="15"/>
                    </a:cubicBezTo>
                    <a:cubicBezTo>
                      <a:pt x="60" y="17"/>
                      <a:pt x="60" y="17"/>
                      <a:pt x="60" y="17"/>
                    </a:cubicBezTo>
                    <a:cubicBezTo>
                      <a:pt x="62" y="17"/>
                      <a:pt x="62" y="17"/>
                      <a:pt x="62" y="17"/>
                    </a:cubicBezTo>
                    <a:cubicBezTo>
                      <a:pt x="62" y="17"/>
                      <a:pt x="63" y="17"/>
                      <a:pt x="64" y="17"/>
                    </a:cubicBezTo>
                    <a:cubicBezTo>
                      <a:pt x="75" y="17"/>
                      <a:pt x="83" y="28"/>
                      <a:pt x="83" y="37"/>
                    </a:cubicBezTo>
                    <a:cubicBezTo>
                      <a:pt x="83" y="44"/>
                      <a:pt x="78" y="51"/>
                      <a:pt x="71" y="54"/>
                    </a:cubicBezTo>
                    <a:cubicBezTo>
                      <a:pt x="66" y="63"/>
                      <a:pt x="66" y="63"/>
                      <a:pt x="66" y="63"/>
                    </a:cubicBezTo>
                    <a:cubicBezTo>
                      <a:pt x="81" y="61"/>
                      <a:pt x="90" y="49"/>
                      <a:pt x="90" y="37"/>
                    </a:cubicBezTo>
                    <a:cubicBezTo>
                      <a:pt x="90" y="24"/>
                      <a:pt x="79" y="10"/>
                      <a:pt x="6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2" name="Freeform 459"/>
              <p:cNvSpPr>
                <a:spLocks/>
              </p:cNvSpPr>
              <p:nvPr/>
            </p:nvSpPr>
            <p:spPr bwMode="auto">
              <a:xfrm>
                <a:off x="4978" y="969"/>
                <a:ext cx="80" cy="133"/>
              </a:xfrm>
              <a:custGeom>
                <a:avLst/>
                <a:gdLst>
                  <a:gd name="T0" fmla="*/ 24 w 80"/>
                  <a:gd name="T1" fmla="*/ 133 h 133"/>
                  <a:gd name="T2" fmla="*/ 47 w 80"/>
                  <a:gd name="T3" fmla="*/ 71 h 133"/>
                  <a:gd name="T4" fmla="*/ 0 w 80"/>
                  <a:gd name="T5" fmla="*/ 71 h 133"/>
                  <a:gd name="T6" fmla="*/ 47 w 80"/>
                  <a:gd name="T7" fmla="*/ 0 h 133"/>
                  <a:gd name="T8" fmla="*/ 31 w 80"/>
                  <a:gd name="T9" fmla="*/ 55 h 133"/>
                  <a:gd name="T10" fmla="*/ 80 w 80"/>
                  <a:gd name="T11" fmla="*/ 55 h 133"/>
                  <a:gd name="T12" fmla="*/ 24 w 80"/>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80" h="133">
                    <a:moveTo>
                      <a:pt x="24" y="133"/>
                    </a:moveTo>
                    <a:lnTo>
                      <a:pt x="47" y="71"/>
                    </a:lnTo>
                    <a:lnTo>
                      <a:pt x="0" y="71"/>
                    </a:lnTo>
                    <a:lnTo>
                      <a:pt x="47" y="0"/>
                    </a:lnTo>
                    <a:lnTo>
                      <a:pt x="31" y="55"/>
                    </a:lnTo>
                    <a:lnTo>
                      <a:pt x="80" y="55"/>
                    </a:lnTo>
                    <a:lnTo>
                      <a:pt x="24" y="1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3" name="Freeform 460"/>
              <p:cNvSpPr>
                <a:spLocks/>
              </p:cNvSpPr>
              <p:nvPr/>
            </p:nvSpPr>
            <p:spPr bwMode="auto">
              <a:xfrm>
                <a:off x="4919" y="892"/>
                <a:ext cx="210" cy="151"/>
              </a:xfrm>
              <a:custGeom>
                <a:avLst/>
                <a:gdLst>
                  <a:gd name="T0" fmla="*/ 63 w 89"/>
                  <a:gd name="T1" fmla="*/ 10 h 64"/>
                  <a:gd name="T2" fmla="*/ 62 w 89"/>
                  <a:gd name="T3" fmla="*/ 10 h 64"/>
                  <a:gd name="T4" fmla="*/ 43 w 89"/>
                  <a:gd name="T5" fmla="*/ 0 h 64"/>
                  <a:gd name="T6" fmla="*/ 19 w 89"/>
                  <a:gd name="T7" fmla="*/ 16 h 64"/>
                  <a:gd name="T8" fmla="*/ 0 w 89"/>
                  <a:gd name="T9" fmla="*/ 39 h 64"/>
                  <a:gd name="T10" fmla="*/ 18 w 89"/>
                  <a:gd name="T11" fmla="*/ 63 h 64"/>
                  <a:gd name="T12" fmla="*/ 22 w 89"/>
                  <a:gd name="T13" fmla="*/ 56 h 64"/>
                  <a:gd name="T14" fmla="*/ 7 w 89"/>
                  <a:gd name="T15" fmla="*/ 39 h 64"/>
                  <a:gd name="T16" fmla="*/ 22 w 89"/>
                  <a:gd name="T17" fmla="*/ 23 h 64"/>
                  <a:gd name="T18" fmla="*/ 24 w 89"/>
                  <a:gd name="T19" fmla="*/ 23 h 64"/>
                  <a:gd name="T20" fmla="*/ 25 w 89"/>
                  <a:gd name="T21" fmla="*/ 20 h 64"/>
                  <a:gd name="T22" fmla="*/ 43 w 89"/>
                  <a:gd name="T23" fmla="*/ 7 h 64"/>
                  <a:gd name="T24" fmla="*/ 58 w 89"/>
                  <a:gd name="T25" fmla="*/ 15 h 64"/>
                  <a:gd name="T26" fmla="*/ 59 w 89"/>
                  <a:gd name="T27" fmla="*/ 17 h 64"/>
                  <a:gd name="T28" fmla="*/ 61 w 89"/>
                  <a:gd name="T29" fmla="*/ 17 h 64"/>
                  <a:gd name="T30" fmla="*/ 82 w 89"/>
                  <a:gd name="T31" fmla="*/ 37 h 64"/>
                  <a:gd name="T32" fmla="*/ 66 w 89"/>
                  <a:gd name="T33" fmla="*/ 56 h 64"/>
                  <a:gd name="T34" fmla="*/ 60 w 89"/>
                  <a:gd name="T35" fmla="*/ 64 h 64"/>
                  <a:gd name="T36" fmla="*/ 89 w 89"/>
                  <a:gd name="T37" fmla="*/ 37 h 64"/>
                  <a:gd name="T38" fmla="*/ 63 w 89"/>
                  <a:gd name="T39"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 h="64">
                    <a:moveTo>
                      <a:pt x="63" y="10"/>
                    </a:moveTo>
                    <a:cubicBezTo>
                      <a:pt x="63" y="10"/>
                      <a:pt x="63" y="10"/>
                      <a:pt x="62" y="10"/>
                    </a:cubicBezTo>
                    <a:cubicBezTo>
                      <a:pt x="58" y="4"/>
                      <a:pt x="50" y="0"/>
                      <a:pt x="43" y="0"/>
                    </a:cubicBezTo>
                    <a:cubicBezTo>
                      <a:pt x="32" y="0"/>
                      <a:pt x="23" y="6"/>
                      <a:pt x="19" y="16"/>
                    </a:cubicBezTo>
                    <a:cubicBezTo>
                      <a:pt x="8" y="18"/>
                      <a:pt x="0" y="28"/>
                      <a:pt x="0" y="39"/>
                    </a:cubicBezTo>
                    <a:cubicBezTo>
                      <a:pt x="0" y="58"/>
                      <a:pt x="18" y="63"/>
                      <a:pt x="18" y="63"/>
                    </a:cubicBezTo>
                    <a:cubicBezTo>
                      <a:pt x="22" y="56"/>
                      <a:pt x="22" y="56"/>
                      <a:pt x="22" y="56"/>
                    </a:cubicBezTo>
                    <a:cubicBezTo>
                      <a:pt x="14" y="56"/>
                      <a:pt x="7" y="48"/>
                      <a:pt x="7" y="39"/>
                    </a:cubicBezTo>
                    <a:cubicBezTo>
                      <a:pt x="7" y="31"/>
                      <a:pt x="13" y="24"/>
                      <a:pt x="22" y="23"/>
                    </a:cubicBezTo>
                    <a:cubicBezTo>
                      <a:pt x="24" y="23"/>
                      <a:pt x="24" y="23"/>
                      <a:pt x="24" y="23"/>
                    </a:cubicBezTo>
                    <a:cubicBezTo>
                      <a:pt x="25" y="20"/>
                      <a:pt x="25" y="20"/>
                      <a:pt x="25" y="20"/>
                    </a:cubicBezTo>
                    <a:cubicBezTo>
                      <a:pt x="27" y="12"/>
                      <a:pt x="34" y="7"/>
                      <a:pt x="43" y="7"/>
                    </a:cubicBezTo>
                    <a:cubicBezTo>
                      <a:pt x="49" y="7"/>
                      <a:pt x="54" y="10"/>
                      <a:pt x="58" y="15"/>
                    </a:cubicBezTo>
                    <a:cubicBezTo>
                      <a:pt x="59" y="17"/>
                      <a:pt x="59" y="17"/>
                      <a:pt x="59" y="17"/>
                    </a:cubicBezTo>
                    <a:cubicBezTo>
                      <a:pt x="61" y="17"/>
                      <a:pt x="61" y="17"/>
                      <a:pt x="61" y="17"/>
                    </a:cubicBezTo>
                    <a:cubicBezTo>
                      <a:pt x="74" y="15"/>
                      <a:pt x="82" y="28"/>
                      <a:pt x="82" y="37"/>
                    </a:cubicBezTo>
                    <a:cubicBezTo>
                      <a:pt x="82" y="45"/>
                      <a:pt x="76" y="53"/>
                      <a:pt x="66" y="56"/>
                    </a:cubicBezTo>
                    <a:cubicBezTo>
                      <a:pt x="60" y="64"/>
                      <a:pt x="60" y="64"/>
                      <a:pt x="60" y="64"/>
                    </a:cubicBezTo>
                    <a:cubicBezTo>
                      <a:pt x="78" y="63"/>
                      <a:pt x="89" y="50"/>
                      <a:pt x="89" y="37"/>
                    </a:cubicBezTo>
                    <a:cubicBezTo>
                      <a:pt x="89" y="24"/>
                      <a:pt x="78" y="10"/>
                      <a:pt x="63"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4" name="Freeform 463"/>
              <p:cNvSpPr>
                <a:spLocks/>
              </p:cNvSpPr>
              <p:nvPr/>
            </p:nvSpPr>
            <p:spPr bwMode="auto">
              <a:xfrm>
                <a:off x="1057" y="2474"/>
                <a:ext cx="182" cy="83"/>
              </a:xfrm>
              <a:custGeom>
                <a:avLst/>
                <a:gdLst>
                  <a:gd name="T0" fmla="*/ 10 w 77"/>
                  <a:gd name="T1" fmla="*/ 28 h 35"/>
                  <a:gd name="T2" fmla="*/ 19 w 77"/>
                  <a:gd name="T3" fmla="*/ 35 h 35"/>
                  <a:gd name="T4" fmla="*/ 20 w 77"/>
                  <a:gd name="T5" fmla="*/ 35 h 35"/>
                  <a:gd name="T6" fmla="*/ 29 w 77"/>
                  <a:gd name="T7" fmla="*/ 28 h 35"/>
                  <a:gd name="T8" fmla="*/ 38 w 77"/>
                  <a:gd name="T9" fmla="*/ 35 h 35"/>
                  <a:gd name="T10" fmla="*/ 39 w 77"/>
                  <a:gd name="T11" fmla="*/ 35 h 35"/>
                  <a:gd name="T12" fmla="*/ 48 w 77"/>
                  <a:gd name="T13" fmla="*/ 28 h 35"/>
                  <a:gd name="T14" fmla="*/ 57 w 77"/>
                  <a:gd name="T15" fmla="*/ 35 h 35"/>
                  <a:gd name="T16" fmla="*/ 58 w 77"/>
                  <a:gd name="T17" fmla="*/ 35 h 35"/>
                  <a:gd name="T18" fmla="*/ 67 w 77"/>
                  <a:gd name="T19" fmla="*/ 28 h 35"/>
                  <a:gd name="T20" fmla="*/ 76 w 77"/>
                  <a:gd name="T21" fmla="*/ 35 h 35"/>
                  <a:gd name="T22" fmla="*/ 77 w 77"/>
                  <a:gd name="T23" fmla="*/ 35 h 35"/>
                  <a:gd name="T24" fmla="*/ 38 w 77"/>
                  <a:gd name="T25" fmla="*/ 0 h 35"/>
                  <a:gd name="T26" fmla="*/ 0 w 77"/>
                  <a:gd name="T27" fmla="*/ 35 h 35"/>
                  <a:gd name="T28" fmla="*/ 0 w 77"/>
                  <a:gd name="T29" fmla="*/ 35 h 35"/>
                  <a:gd name="T30" fmla="*/ 10 w 77"/>
                  <a:gd name="T31"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 h="35">
                    <a:moveTo>
                      <a:pt x="10" y="28"/>
                    </a:moveTo>
                    <a:cubicBezTo>
                      <a:pt x="14" y="28"/>
                      <a:pt x="18" y="31"/>
                      <a:pt x="19" y="35"/>
                    </a:cubicBezTo>
                    <a:cubicBezTo>
                      <a:pt x="20" y="35"/>
                      <a:pt x="20" y="35"/>
                      <a:pt x="20" y="35"/>
                    </a:cubicBezTo>
                    <a:cubicBezTo>
                      <a:pt x="21" y="31"/>
                      <a:pt x="24" y="28"/>
                      <a:pt x="29" y="28"/>
                    </a:cubicBezTo>
                    <a:cubicBezTo>
                      <a:pt x="33" y="28"/>
                      <a:pt x="37" y="31"/>
                      <a:pt x="38" y="35"/>
                    </a:cubicBezTo>
                    <a:cubicBezTo>
                      <a:pt x="39" y="35"/>
                      <a:pt x="39" y="35"/>
                      <a:pt x="39" y="35"/>
                    </a:cubicBezTo>
                    <a:cubicBezTo>
                      <a:pt x="40" y="31"/>
                      <a:pt x="44" y="28"/>
                      <a:pt x="48" y="28"/>
                    </a:cubicBezTo>
                    <a:cubicBezTo>
                      <a:pt x="52" y="28"/>
                      <a:pt x="56" y="31"/>
                      <a:pt x="57" y="35"/>
                    </a:cubicBezTo>
                    <a:cubicBezTo>
                      <a:pt x="58" y="35"/>
                      <a:pt x="58" y="35"/>
                      <a:pt x="58" y="35"/>
                    </a:cubicBezTo>
                    <a:cubicBezTo>
                      <a:pt x="59" y="31"/>
                      <a:pt x="63" y="28"/>
                      <a:pt x="67" y="28"/>
                    </a:cubicBezTo>
                    <a:cubicBezTo>
                      <a:pt x="72" y="28"/>
                      <a:pt x="75" y="31"/>
                      <a:pt x="76" y="35"/>
                    </a:cubicBezTo>
                    <a:cubicBezTo>
                      <a:pt x="77" y="35"/>
                      <a:pt x="77" y="35"/>
                      <a:pt x="77" y="35"/>
                    </a:cubicBezTo>
                    <a:cubicBezTo>
                      <a:pt x="77" y="16"/>
                      <a:pt x="60" y="0"/>
                      <a:pt x="38" y="0"/>
                    </a:cubicBezTo>
                    <a:cubicBezTo>
                      <a:pt x="17" y="0"/>
                      <a:pt x="0" y="16"/>
                      <a:pt x="0" y="35"/>
                    </a:cubicBezTo>
                    <a:cubicBezTo>
                      <a:pt x="0" y="35"/>
                      <a:pt x="0" y="35"/>
                      <a:pt x="0" y="35"/>
                    </a:cubicBezTo>
                    <a:cubicBezTo>
                      <a:pt x="2" y="31"/>
                      <a:pt x="5" y="28"/>
                      <a:pt x="10"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5" name="Freeform 464"/>
              <p:cNvSpPr>
                <a:spLocks/>
              </p:cNvSpPr>
              <p:nvPr/>
            </p:nvSpPr>
            <p:spPr bwMode="auto">
              <a:xfrm>
                <a:off x="1097" y="2569"/>
                <a:ext cx="59" cy="89"/>
              </a:xfrm>
              <a:custGeom>
                <a:avLst/>
                <a:gdLst>
                  <a:gd name="T0" fmla="*/ 18 w 25"/>
                  <a:gd name="T1" fmla="*/ 0 h 38"/>
                  <a:gd name="T2" fmla="*/ 18 w 25"/>
                  <a:gd name="T3" fmla="*/ 26 h 38"/>
                  <a:gd name="T4" fmla="*/ 12 w 25"/>
                  <a:gd name="T5" fmla="*/ 31 h 38"/>
                  <a:gd name="T6" fmla="*/ 7 w 25"/>
                  <a:gd name="T7" fmla="*/ 26 h 38"/>
                  <a:gd name="T8" fmla="*/ 3 w 25"/>
                  <a:gd name="T9" fmla="*/ 22 h 38"/>
                  <a:gd name="T10" fmla="*/ 0 w 25"/>
                  <a:gd name="T11" fmla="*/ 26 h 38"/>
                  <a:gd name="T12" fmla="*/ 12 w 25"/>
                  <a:gd name="T13" fmla="*/ 38 h 38"/>
                  <a:gd name="T14" fmla="*/ 25 w 25"/>
                  <a:gd name="T15" fmla="*/ 26 h 38"/>
                  <a:gd name="T16" fmla="*/ 25 w 25"/>
                  <a:gd name="T17" fmla="*/ 0 h 38"/>
                  <a:gd name="T18" fmla="*/ 22 w 25"/>
                  <a:gd name="T19" fmla="*/ 2 h 38"/>
                  <a:gd name="T20" fmla="*/ 18 w 25"/>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38">
                    <a:moveTo>
                      <a:pt x="18" y="0"/>
                    </a:moveTo>
                    <a:cubicBezTo>
                      <a:pt x="18" y="26"/>
                      <a:pt x="18" y="26"/>
                      <a:pt x="18" y="26"/>
                    </a:cubicBezTo>
                    <a:cubicBezTo>
                      <a:pt x="18" y="29"/>
                      <a:pt x="15" y="31"/>
                      <a:pt x="12" y="31"/>
                    </a:cubicBezTo>
                    <a:cubicBezTo>
                      <a:pt x="9" y="31"/>
                      <a:pt x="7" y="29"/>
                      <a:pt x="7" y="26"/>
                    </a:cubicBezTo>
                    <a:cubicBezTo>
                      <a:pt x="7" y="24"/>
                      <a:pt x="5" y="22"/>
                      <a:pt x="3" y="22"/>
                    </a:cubicBezTo>
                    <a:cubicBezTo>
                      <a:pt x="1" y="22"/>
                      <a:pt x="0" y="24"/>
                      <a:pt x="0" y="26"/>
                    </a:cubicBezTo>
                    <a:cubicBezTo>
                      <a:pt x="0" y="33"/>
                      <a:pt x="5" y="38"/>
                      <a:pt x="12" y="38"/>
                    </a:cubicBezTo>
                    <a:cubicBezTo>
                      <a:pt x="19" y="38"/>
                      <a:pt x="25" y="33"/>
                      <a:pt x="25" y="26"/>
                    </a:cubicBezTo>
                    <a:cubicBezTo>
                      <a:pt x="25" y="0"/>
                      <a:pt x="25" y="0"/>
                      <a:pt x="25" y="0"/>
                    </a:cubicBezTo>
                    <a:cubicBezTo>
                      <a:pt x="25" y="0"/>
                      <a:pt x="23" y="2"/>
                      <a:pt x="22" y="2"/>
                    </a:cubicBezTo>
                    <a:cubicBezTo>
                      <a:pt x="20" y="2"/>
                      <a:pt x="18"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6" name="Freeform 467"/>
              <p:cNvSpPr>
                <a:spLocks/>
              </p:cNvSpPr>
              <p:nvPr/>
            </p:nvSpPr>
            <p:spPr bwMode="auto">
              <a:xfrm>
                <a:off x="684" y="1451"/>
                <a:ext cx="115" cy="194"/>
              </a:xfrm>
              <a:custGeom>
                <a:avLst/>
                <a:gdLst>
                  <a:gd name="T0" fmla="*/ 71 w 115"/>
                  <a:gd name="T1" fmla="*/ 0 h 194"/>
                  <a:gd name="T2" fmla="*/ 16 w 115"/>
                  <a:gd name="T3" fmla="*/ 0 h 194"/>
                  <a:gd name="T4" fmla="*/ 0 w 115"/>
                  <a:gd name="T5" fmla="*/ 109 h 194"/>
                  <a:gd name="T6" fmla="*/ 56 w 115"/>
                  <a:gd name="T7" fmla="*/ 109 h 194"/>
                  <a:gd name="T8" fmla="*/ 21 w 115"/>
                  <a:gd name="T9" fmla="*/ 194 h 194"/>
                  <a:gd name="T10" fmla="*/ 115 w 115"/>
                  <a:gd name="T11" fmla="*/ 78 h 194"/>
                  <a:gd name="T12" fmla="*/ 30 w 115"/>
                  <a:gd name="T13" fmla="*/ 78 h 194"/>
                  <a:gd name="T14" fmla="*/ 71 w 115"/>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94">
                    <a:moveTo>
                      <a:pt x="71" y="0"/>
                    </a:moveTo>
                    <a:lnTo>
                      <a:pt x="16" y="0"/>
                    </a:lnTo>
                    <a:lnTo>
                      <a:pt x="0" y="109"/>
                    </a:lnTo>
                    <a:lnTo>
                      <a:pt x="56" y="109"/>
                    </a:lnTo>
                    <a:lnTo>
                      <a:pt x="21" y="194"/>
                    </a:lnTo>
                    <a:lnTo>
                      <a:pt x="115" y="78"/>
                    </a:lnTo>
                    <a:lnTo>
                      <a:pt x="30" y="78"/>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787" name="Freeform 470"/>
              <p:cNvSpPr>
                <a:spLocks/>
              </p:cNvSpPr>
              <p:nvPr/>
            </p:nvSpPr>
            <p:spPr bwMode="auto">
              <a:xfrm>
                <a:off x="3613" y="2656"/>
                <a:ext cx="198" cy="213"/>
              </a:xfrm>
              <a:custGeom>
                <a:avLst/>
                <a:gdLst>
                  <a:gd name="T0" fmla="*/ 57 w 84"/>
                  <a:gd name="T1" fmla="*/ 6 h 90"/>
                  <a:gd name="T2" fmla="*/ 36 w 84"/>
                  <a:gd name="T3" fmla="*/ 0 h 90"/>
                  <a:gd name="T4" fmla="*/ 49 w 84"/>
                  <a:gd name="T5" fmla="*/ 51 h 90"/>
                  <a:gd name="T6" fmla="*/ 0 w 84"/>
                  <a:gd name="T7" fmla="*/ 63 h 90"/>
                  <a:gd name="T8" fmla="*/ 15 w 84"/>
                  <a:gd name="T9" fmla="*/ 78 h 90"/>
                  <a:gd name="T10" fmla="*/ 72 w 84"/>
                  <a:gd name="T11" fmla="*/ 63 h 90"/>
                  <a:gd name="T12" fmla="*/ 57 w 84"/>
                  <a:gd name="T13" fmla="*/ 6 h 90"/>
                </a:gdLst>
                <a:ahLst/>
                <a:cxnLst>
                  <a:cxn ang="0">
                    <a:pos x="T0" y="T1"/>
                  </a:cxn>
                  <a:cxn ang="0">
                    <a:pos x="T2" y="T3"/>
                  </a:cxn>
                  <a:cxn ang="0">
                    <a:pos x="T4" y="T5"/>
                  </a:cxn>
                  <a:cxn ang="0">
                    <a:pos x="T6" y="T7"/>
                  </a:cxn>
                  <a:cxn ang="0">
                    <a:pos x="T8" y="T9"/>
                  </a:cxn>
                  <a:cxn ang="0">
                    <a:pos x="T10" y="T11"/>
                  </a:cxn>
                  <a:cxn ang="0">
                    <a:pos x="T12" y="T13"/>
                  </a:cxn>
                </a:cxnLst>
                <a:rect l="0" t="0" r="r" b="b"/>
                <a:pathLst>
                  <a:path w="84" h="90">
                    <a:moveTo>
                      <a:pt x="57" y="6"/>
                    </a:moveTo>
                    <a:cubicBezTo>
                      <a:pt x="50" y="2"/>
                      <a:pt x="43" y="0"/>
                      <a:pt x="36" y="0"/>
                    </a:cubicBezTo>
                    <a:cubicBezTo>
                      <a:pt x="51" y="11"/>
                      <a:pt x="59" y="35"/>
                      <a:pt x="49" y="51"/>
                    </a:cubicBezTo>
                    <a:cubicBezTo>
                      <a:pt x="40" y="67"/>
                      <a:pt x="16" y="71"/>
                      <a:pt x="0" y="63"/>
                    </a:cubicBezTo>
                    <a:cubicBezTo>
                      <a:pt x="3" y="69"/>
                      <a:pt x="8" y="75"/>
                      <a:pt x="15" y="78"/>
                    </a:cubicBezTo>
                    <a:cubicBezTo>
                      <a:pt x="35" y="90"/>
                      <a:pt x="61" y="83"/>
                      <a:pt x="72" y="63"/>
                    </a:cubicBezTo>
                    <a:cubicBezTo>
                      <a:pt x="84" y="43"/>
                      <a:pt x="77" y="18"/>
                      <a:pt x="5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sp>
          <p:nvSpPr>
            <p:cNvPr id="611" name="Oval 496"/>
            <p:cNvSpPr>
              <a:spLocks noChangeArrowheads="1"/>
            </p:cNvSpPr>
            <p:nvPr/>
          </p:nvSpPr>
          <p:spPr bwMode="auto">
            <a:xfrm>
              <a:off x="1367848" y="2121816"/>
              <a:ext cx="224945" cy="22494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4" name="Oval 499"/>
            <p:cNvSpPr>
              <a:spLocks noChangeArrowheads="1"/>
            </p:cNvSpPr>
            <p:nvPr/>
          </p:nvSpPr>
          <p:spPr bwMode="auto">
            <a:xfrm>
              <a:off x="3628338" y="4310972"/>
              <a:ext cx="222918" cy="2219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5" name="Oval 500"/>
            <p:cNvSpPr>
              <a:spLocks noChangeArrowheads="1"/>
            </p:cNvSpPr>
            <p:nvPr/>
          </p:nvSpPr>
          <p:spPr bwMode="auto">
            <a:xfrm>
              <a:off x="4990521" y="2272750"/>
              <a:ext cx="139322" cy="118634"/>
            </a:xfrm>
            <a:prstGeom prst="ellipse">
              <a:avLst/>
            </a:prstGeom>
            <a:solidFill>
              <a:srgbClr val="D98E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6" name="Oval 501"/>
            <p:cNvSpPr>
              <a:spLocks noChangeArrowheads="1"/>
            </p:cNvSpPr>
            <p:nvPr/>
          </p:nvSpPr>
          <p:spPr bwMode="auto">
            <a:xfrm>
              <a:off x="3697241" y="4379874"/>
              <a:ext cx="84101" cy="8410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7" name="Freeform 524"/>
            <p:cNvSpPr>
              <a:spLocks/>
            </p:cNvSpPr>
            <p:nvPr/>
          </p:nvSpPr>
          <p:spPr bwMode="auto">
            <a:xfrm>
              <a:off x="1060829" y="3230327"/>
              <a:ext cx="59783" cy="59783"/>
            </a:xfrm>
            <a:custGeom>
              <a:avLst/>
              <a:gdLst>
                <a:gd name="T0" fmla="*/ 0 w 59"/>
                <a:gd name="T1" fmla="*/ 21 h 59"/>
                <a:gd name="T2" fmla="*/ 21 w 59"/>
                <a:gd name="T3" fmla="*/ 21 h 59"/>
                <a:gd name="T4" fmla="*/ 21 w 59"/>
                <a:gd name="T5" fmla="*/ 0 h 59"/>
                <a:gd name="T6" fmla="*/ 38 w 59"/>
                <a:gd name="T7" fmla="*/ 0 h 59"/>
                <a:gd name="T8" fmla="*/ 38 w 59"/>
                <a:gd name="T9" fmla="*/ 21 h 59"/>
                <a:gd name="T10" fmla="*/ 59 w 59"/>
                <a:gd name="T11" fmla="*/ 21 h 59"/>
                <a:gd name="T12" fmla="*/ 59 w 59"/>
                <a:gd name="T13" fmla="*/ 38 h 59"/>
                <a:gd name="T14" fmla="*/ 38 w 59"/>
                <a:gd name="T15" fmla="*/ 38 h 59"/>
                <a:gd name="T16" fmla="*/ 38 w 59"/>
                <a:gd name="T17" fmla="*/ 59 h 59"/>
                <a:gd name="T18" fmla="*/ 21 w 59"/>
                <a:gd name="T19" fmla="*/ 59 h 59"/>
                <a:gd name="T20" fmla="*/ 21 w 59"/>
                <a:gd name="T21" fmla="*/ 38 h 59"/>
                <a:gd name="T22" fmla="*/ 0 w 59"/>
                <a:gd name="T23" fmla="*/ 38 h 59"/>
                <a:gd name="T24" fmla="*/ 0 w 59"/>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59">
                  <a:moveTo>
                    <a:pt x="0" y="21"/>
                  </a:moveTo>
                  <a:lnTo>
                    <a:pt x="21" y="21"/>
                  </a:lnTo>
                  <a:lnTo>
                    <a:pt x="21" y="0"/>
                  </a:lnTo>
                  <a:lnTo>
                    <a:pt x="38" y="0"/>
                  </a:lnTo>
                  <a:lnTo>
                    <a:pt x="38" y="21"/>
                  </a:lnTo>
                  <a:lnTo>
                    <a:pt x="59" y="21"/>
                  </a:lnTo>
                  <a:lnTo>
                    <a:pt x="59" y="38"/>
                  </a:lnTo>
                  <a:lnTo>
                    <a:pt x="38" y="38"/>
                  </a:lnTo>
                  <a:lnTo>
                    <a:pt x="38" y="59"/>
                  </a:lnTo>
                  <a:lnTo>
                    <a:pt x="21" y="59"/>
                  </a:lnTo>
                  <a:lnTo>
                    <a:pt x="21"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8" name="Freeform 525"/>
            <p:cNvSpPr>
              <a:spLocks/>
            </p:cNvSpPr>
            <p:nvPr/>
          </p:nvSpPr>
          <p:spPr bwMode="auto">
            <a:xfrm>
              <a:off x="1134798" y="3209049"/>
              <a:ext cx="59783" cy="97273"/>
            </a:xfrm>
            <a:custGeom>
              <a:avLst/>
              <a:gdLst>
                <a:gd name="T0" fmla="*/ 24 w 25"/>
                <a:gd name="T1" fmla="*/ 10 h 41"/>
                <a:gd name="T2" fmla="*/ 23 w 25"/>
                <a:gd name="T3" fmla="*/ 16 h 41"/>
                <a:gd name="T4" fmla="*/ 20 w 25"/>
                <a:gd name="T5" fmla="*/ 22 h 41"/>
                <a:gd name="T6" fmla="*/ 16 w 25"/>
                <a:gd name="T7" fmla="*/ 28 h 41"/>
                <a:gd name="T8" fmla="*/ 13 w 25"/>
                <a:gd name="T9" fmla="*/ 33 h 41"/>
                <a:gd name="T10" fmla="*/ 9 w 25"/>
                <a:gd name="T11" fmla="*/ 35 h 41"/>
                <a:gd name="T12" fmla="*/ 9 w 25"/>
                <a:gd name="T13" fmla="*/ 35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0 h 41"/>
                <a:gd name="T32" fmla="*/ 16 w 25"/>
                <a:gd name="T33" fmla="*/ 16 h 41"/>
                <a:gd name="T34" fmla="*/ 16 w 25"/>
                <a:gd name="T35" fmla="*/ 12 h 41"/>
                <a:gd name="T36" fmla="*/ 15 w 25"/>
                <a:gd name="T37" fmla="*/ 8 h 41"/>
                <a:gd name="T38" fmla="*/ 11 w 25"/>
                <a:gd name="T39" fmla="*/ 6 h 41"/>
                <a:gd name="T40" fmla="*/ 7 w 25"/>
                <a:gd name="T41" fmla="*/ 7 h 41"/>
                <a:gd name="T42" fmla="*/ 4 w 25"/>
                <a:gd name="T43" fmla="*/ 9 h 41"/>
                <a:gd name="T44" fmla="*/ 1 w 25"/>
                <a:gd name="T45" fmla="*/ 4 h 41"/>
                <a:gd name="T46" fmla="*/ 6 w 25"/>
                <a:gd name="T47" fmla="*/ 1 h 41"/>
                <a:gd name="T48" fmla="*/ 12 w 25"/>
                <a:gd name="T49" fmla="*/ 0 h 41"/>
                <a:gd name="T50" fmla="*/ 17 w 25"/>
                <a:gd name="T51" fmla="*/ 0 h 41"/>
                <a:gd name="T52" fmla="*/ 21 w 25"/>
                <a:gd name="T53" fmla="*/ 2 h 41"/>
                <a:gd name="T54" fmla="*/ 23 w 25"/>
                <a:gd name="T55" fmla="*/ 6 h 41"/>
                <a:gd name="T56" fmla="*/ 24 w 25"/>
                <a:gd name="T57" fmla="*/ 1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0"/>
                  </a:moveTo>
                  <a:cubicBezTo>
                    <a:pt x="24" y="12"/>
                    <a:pt x="23" y="14"/>
                    <a:pt x="23" y="16"/>
                  </a:cubicBezTo>
                  <a:cubicBezTo>
                    <a:pt x="22" y="18"/>
                    <a:pt x="21" y="20"/>
                    <a:pt x="20" y="22"/>
                  </a:cubicBezTo>
                  <a:cubicBezTo>
                    <a:pt x="19" y="24"/>
                    <a:pt x="18" y="26"/>
                    <a:pt x="16" y="28"/>
                  </a:cubicBezTo>
                  <a:cubicBezTo>
                    <a:pt x="15" y="30"/>
                    <a:pt x="14" y="31"/>
                    <a:pt x="13" y="33"/>
                  </a:cubicBezTo>
                  <a:cubicBezTo>
                    <a:pt x="9" y="35"/>
                    <a:pt x="9" y="35"/>
                    <a:pt x="9" y="35"/>
                  </a:cubicBezTo>
                  <a:cubicBezTo>
                    <a:pt x="9" y="35"/>
                    <a:pt x="9" y="35"/>
                    <a:pt x="9" y="35"/>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2"/>
                    <a:pt x="6" y="31"/>
                    <a:pt x="7" y="30"/>
                  </a:cubicBezTo>
                  <a:cubicBezTo>
                    <a:pt x="8" y="28"/>
                    <a:pt x="9" y="27"/>
                    <a:pt x="10" y="25"/>
                  </a:cubicBezTo>
                  <a:cubicBezTo>
                    <a:pt x="12" y="24"/>
                    <a:pt x="13" y="22"/>
                    <a:pt x="13" y="20"/>
                  </a:cubicBezTo>
                  <a:cubicBezTo>
                    <a:pt x="14" y="19"/>
                    <a:pt x="15" y="17"/>
                    <a:pt x="16" y="16"/>
                  </a:cubicBezTo>
                  <a:cubicBezTo>
                    <a:pt x="16" y="14"/>
                    <a:pt x="16" y="13"/>
                    <a:pt x="16" y="12"/>
                  </a:cubicBezTo>
                  <a:cubicBezTo>
                    <a:pt x="16" y="10"/>
                    <a:pt x="16" y="9"/>
                    <a:pt x="15" y="8"/>
                  </a:cubicBezTo>
                  <a:cubicBezTo>
                    <a:pt x="14" y="7"/>
                    <a:pt x="13" y="6"/>
                    <a:pt x="11" y="6"/>
                  </a:cubicBezTo>
                  <a:cubicBezTo>
                    <a:pt x="9" y="6"/>
                    <a:pt x="8" y="7"/>
                    <a:pt x="7" y="7"/>
                  </a:cubicBezTo>
                  <a:cubicBezTo>
                    <a:pt x="6" y="8"/>
                    <a:pt x="5" y="8"/>
                    <a:pt x="4" y="9"/>
                  </a:cubicBezTo>
                  <a:cubicBezTo>
                    <a:pt x="1" y="4"/>
                    <a:pt x="1" y="4"/>
                    <a:pt x="1" y="4"/>
                  </a:cubicBezTo>
                  <a:cubicBezTo>
                    <a:pt x="2" y="3"/>
                    <a:pt x="4" y="2"/>
                    <a:pt x="6" y="1"/>
                  </a:cubicBezTo>
                  <a:cubicBezTo>
                    <a:pt x="8" y="0"/>
                    <a:pt x="10" y="0"/>
                    <a:pt x="12" y="0"/>
                  </a:cubicBezTo>
                  <a:cubicBezTo>
                    <a:pt x="14" y="0"/>
                    <a:pt x="16" y="0"/>
                    <a:pt x="17" y="0"/>
                  </a:cubicBezTo>
                  <a:cubicBezTo>
                    <a:pt x="18" y="1"/>
                    <a:pt x="20" y="2"/>
                    <a:pt x="21" y="2"/>
                  </a:cubicBezTo>
                  <a:cubicBezTo>
                    <a:pt x="22" y="3"/>
                    <a:pt x="22" y="4"/>
                    <a:pt x="23" y="6"/>
                  </a:cubicBezTo>
                  <a:cubicBezTo>
                    <a:pt x="24" y="7"/>
                    <a:pt x="24" y="9"/>
                    <a:pt x="2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19" name="Freeform 526"/>
            <p:cNvSpPr>
              <a:spLocks/>
            </p:cNvSpPr>
            <p:nvPr/>
          </p:nvSpPr>
          <p:spPr bwMode="auto">
            <a:xfrm>
              <a:off x="1213832" y="3211075"/>
              <a:ext cx="62822" cy="95247"/>
            </a:xfrm>
            <a:custGeom>
              <a:avLst/>
              <a:gdLst>
                <a:gd name="T0" fmla="*/ 5 w 62"/>
                <a:gd name="T1" fmla="*/ 94 h 94"/>
                <a:gd name="T2" fmla="*/ 36 w 62"/>
                <a:gd name="T3" fmla="*/ 21 h 94"/>
                <a:gd name="T4" fmla="*/ 43 w 62"/>
                <a:gd name="T5" fmla="*/ 14 h 94"/>
                <a:gd name="T6" fmla="*/ 33 w 62"/>
                <a:gd name="T7" fmla="*/ 16 h 94"/>
                <a:gd name="T8" fmla="*/ 0 w 62"/>
                <a:gd name="T9" fmla="*/ 16 h 94"/>
                <a:gd name="T10" fmla="*/ 0 w 62"/>
                <a:gd name="T11" fmla="*/ 0 h 94"/>
                <a:gd name="T12" fmla="*/ 62 w 62"/>
                <a:gd name="T13" fmla="*/ 0 h 94"/>
                <a:gd name="T14" fmla="*/ 62 w 62"/>
                <a:gd name="T15" fmla="*/ 5 h 94"/>
                <a:gd name="T16" fmla="*/ 22 w 62"/>
                <a:gd name="T17" fmla="*/ 94 h 94"/>
                <a:gd name="T18" fmla="*/ 5 w 62"/>
                <a:gd name="T19"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94">
                  <a:moveTo>
                    <a:pt x="5" y="94"/>
                  </a:moveTo>
                  <a:lnTo>
                    <a:pt x="36" y="21"/>
                  </a:lnTo>
                  <a:lnTo>
                    <a:pt x="43" y="14"/>
                  </a:lnTo>
                  <a:lnTo>
                    <a:pt x="33" y="16"/>
                  </a:lnTo>
                  <a:lnTo>
                    <a:pt x="0" y="16"/>
                  </a:lnTo>
                  <a:lnTo>
                    <a:pt x="0" y="0"/>
                  </a:lnTo>
                  <a:lnTo>
                    <a:pt x="62" y="0"/>
                  </a:lnTo>
                  <a:lnTo>
                    <a:pt x="62" y="5"/>
                  </a:lnTo>
                  <a:lnTo>
                    <a:pt x="22" y="94"/>
                  </a:lnTo>
                  <a:lnTo>
                    <a:pt x="5"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0" name="Freeform 527"/>
            <p:cNvSpPr>
              <a:spLocks/>
            </p:cNvSpPr>
            <p:nvPr/>
          </p:nvSpPr>
          <p:spPr bwMode="auto">
            <a:xfrm>
              <a:off x="649444" y="2195785"/>
              <a:ext cx="59783" cy="62822"/>
            </a:xfrm>
            <a:custGeom>
              <a:avLst/>
              <a:gdLst>
                <a:gd name="T0" fmla="*/ 0 w 59"/>
                <a:gd name="T1" fmla="*/ 24 h 62"/>
                <a:gd name="T2" fmla="*/ 21 w 59"/>
                <a:gd name="T3" fmla="*/ 24 h 62"/>
                <a:gd name="T4" fmla="*/ 21 w 59"/>
                <a:gd name="T5" fmla="*/ 0 h 62"/>
                <a:gd name="T6" fmla="*/ 38 w 59"/>
                <a:gd name="T7" fmla="*/ 0 h 62"/>
                <a:gd name="T8" fmla="*/ 38 w 59"/>
                <a:gd name="T9" fmla="*/ 24 h 62"/>
                <a:gd name="T10" fmla="*/ 59 w 59"/>
                <a:gd name="T11" fmla="*/ 24 h 62"/>
                <a:gd name="T12" fmla="*/ 59 w 59"/>
                <a:gd name="T13" fmla="*/ 38 h 62"/>
                <a:gd name="T14" fmla="*/ 38 w 59"/>
                <a:gd name="T15" fmla="*/ 38 h 62"/>
                <a:gd name="T16" fmla="*/ 38 w 59"/>
                <a:gd name="T17" fmla="*/ 62 h 62"/>
                <a:gd name="T18" fmla="*/ 21 w 59"/>
                <a:gd name="T19" fmla="*/ 62 h 62"/>
                <a:gd name="T20" fmla="*/ 21 w 59"/>
                <a:gd name="T21" fmla="*/ 38 h 62"/>
                <a:gd name="T22" fmla="*/ 0 w 59"/>
                <a:gd name="T23" fmla="*/ 38 h 62"/>
                <a:gd name="T24" fmla="*/ 0 w 59"/>
                <a:gd name="T25" fmla="*/ 2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2">
                  <a:moveTo>
                    <a:pt x="0" y="24"/>
                  </a:moveTo>
                  <a:lnTo>
                    <a:pt x="21" y="24"/>
                  </a:lnTo>
                  <a:lnTo>
                    <a:pt x="21" y="0"/>
                  </a:lnTo>
                  <a:lnTo>
                    <a:pt x="38" y="0"/>
                  </a:lnTo>
                  <a:lnTo>
                    <a:pt x="38" y="24"/>
                  </a:lnTo>
                  <a:lnTo>
                    <a:pt x="59" y="24"/>
                  </a:lnTo>
                  <a:lnTo>
                    <a:pt x="59" y="38"/>
                  </a:lnTo>
                  <a:lnTo>
                    <a:pt x="38" y="38"/>
                  </a:lnTo>
                  <a:lnTo>
                    <a:pt x="38" y="62"/>
                  </a:lnTo>
                  <a:lnTo>
                    <a:pt x="21" y="62"/>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1" name="Freeform 528"/>
            <p:cNvSpPr>
              <a:spLocks/>
            </p:cNvSpPr>
            <p:nvPr/>
          </p:nvSpPr>
          <p:spPr bwMode="auto">
            <a:xfrm>
              <a:off x="725439" y="2176533"/>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2" name="Freeform 529"/>
            <p:cNvSpPr>
              <a:spLocks/>
            </p:cNvSpPr>
            <p:nvPr/>
          </p:nvSpPr>
          <p:spPr bwMode="auto">
            <a:xfrm>
              <a:off x="802447" y="2176533"/>
              <a:ext cx="57756"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3" name="Freeform 530"/>
            <p:cNvSpPr>
              <a:spLocks/>
            </p:cNvSpPr>
            <p:nvPr/>
          </p:nvSpPr>
          <p:spPr bwMode="auto">
            <a:xfrm>
              <a:off x="3645666" y="3421834"/>
              <a:ext cx="62822" cy="59783"/>
            </a:xfrm>
            <a:custGeom>
              <a:avLst/>
              <a:gdLst>
                <a:gd name="T0" fmla="*/ 0 w 62"/>
                <a:gd name="T1" fmla="*/ 21 h 59"/>
                <a:gd name="T2" fmla="*/ 24 w 62"/>
                <a:gd name="T3" fmla="*/ 21 h 59"/>
                <a:gd name="T4" fmla="*/ 24 w 62"/>
                <a:gd name="T5" fmla="*/ 0 h 59"/>
                <a:gd name="T6" fmla="*/ 38 w 62"/>
                <a:gd name="T7" fmla="*/ 0 h 59"/>
                <a:gd name="T8" fmla="*/ 38 w 62"/>
                <a:gd name="T9" fmla="*/ 21 h 59"/>
                <a:gd name="T10" fmla="*/ 62 w 62"/>
                <a:gd name="T11" fmla="*/ 21 h 59"/>
                <a:gd name="T12" fmla="*/ 62 w 62"/>
                <a:gd name="T13" fmla="*/ 38 h 59"/>
                <a:gd name="T14" fmla="*/ 38 w 62"/>
                <a:gd name="T15" fmla="*/ 38 h 59"/>
                <a:gd name="T16" fmla="*/ 38 w 62"/>
                <a:gd name="T17" fmla="*/ 59 h 59"/>
                <a:gd name="T18" fmla="*/ 24 w 62"/>
                <a:gd name="T19" fmla="*/ 59 h 59"/>
                <a:gd name="T20" fmla="*/ 24 w 62"/>
                <a:gd name="T21" fmla="*/ 38 h 59"/>
                <a:gd name="T22" fmla="*/ 0 w 62"/>
                <a:gd name="T23" fmla="*/ 38 h 59"/>
                <a:gd name="T24" fmla="*/ 0 w 62"/>
                <a:gd name="T25" fmla="*/ 2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59">
                  <a:moveTo>
                    <a:pt x="0" y="21"/>
                  </a:moveTo>
                  <a:lnTo>
                    <a:pt x="24" y="21"/>
                  </a:lnTo>
                  <a:lnTo>
                    <a:pt x="24" y="0"/>
                  </a:lnTo>
                  <a:lnTo>
                    <a:pt x="38" y="0"/>
                  </a:lnTo>
                  <a:lnTo>
                    <a:pt x="38" y="21"/>
                  </a:lnTo>
                  <a:lnTo>
                    <a:pt x="62" y="21"/>
                  </a:lnTo>
                  <a:lnTo>
                    <a:pt x="62" y="38"/>
                  </a:lnTo>
                  <a:lnTo>
                    <a:pt x="38" y="38"/>
                  </a:lnTo>
                  <a:lnTo>
                    <a:pt x="38" y="59"/>
                  </a:lnTo>
                  <a:lnTo>
                    <a:pt x="24" y="59"/>
                  </a:lnTo>
                  <a:lnTo>
                    <a:pt x="24" y="38"/>
                  </a:lnTo>
                  <a:lnTo>
                    <a:pt x="0" y="3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4" name="Freeform 531"/>
            <p:cNvSpPr>
              <a:spLocks/>
            </p:cNvSpPr>
            <p:nvPr/>
          </p:nvSpPr>
          <p:spPr bwMode="auto">
            <a:xfrm>
              <a:off x="3722674" y="3399542"/>
              <a:ext cx="59783" cy="98287"/>
            </a:xfrm>
            <a:custGeom>
              <a:avLst/>
              <a:gdLst>
                <a:gd name="T0" fmla="*/ 5 w 59"/>
                <a:gd name="T1" fmla="*/ 83 h 97"/>
                <a:gd name="T2" fmla="*/ 24 w 59"/>
                <a:gd name="T3" fmla="*/ 83 h 97"/>
                <a:gd name="T4" fmla="*/ 24 w 59"/>
                <a:gd name="T5" fmla="*/ 29 h 97"/>
                <a:gd name="T6" fmla="*/ 26 w 59"/>
                <a:gd name="T7" fmla="*/ 19 h 97"/>
                <a:gd name="T8" fmla="*/ 19 w 59"/>
                <a:gd name="T9" fmla="*/ 26 h 97"/>
                <a:gd name="T10" fmla="*/ 7 w 59"/>
                <a:gd name="T11" fmla="*/ 36 h 97"/>
                <a:gd name="T12" fmla="*/ 0 w 59"/>
                <a:gd name="T13" fmla="*/ 24 h 97"/>
                <a:gd name="T14" fmla="*/ 31 w 59"/>
                <a:gd name="T15" fmla="*/ 0 h 97"/>
                <a:gd name="T16" fmla="*/ 40 w 59"/>
                <a:gd name="T17" fmla="*/ 0 h 97"/>
                <a:gd name="T18" fmla="*/ 40 w 59"/>
                <a:gd name="T19" fmla="*/ 83 h 97"/>
                <a:gd name="T20" fmla="*/ 59 w 59"/>
                <a:gd name="T21" fmla="*/ 83 h 97"/>
                <a:gd name="T22" fmla="*/ 59 w 59"/>
                <a:gd name="T23" fmla="*/ 97 h 97"/>
                <a:gd name="T24" fmla="*/ 5 w 59"/>
                <a:gd name="T25" fmla="*/ 97 h 97"/>
                <a:gd name="T26" fmla="*/ 5 w 59"/>
                <a:gd name="T27" fmla="*/ 8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97">
                  <a:moveTo>
                    <a:pt x="5" y="83"/>
                  </a:moveTo>
                  <a:lnTo>
                    <a:pt x="24" y="83"/>
                  </a:lnTo>
                  <a:lnTo>
                    <a:pt x="24" y="29"/>
                  </a:lnTo>
                  <a:lnTo>
                    <a:pt x="26" y="19"/>
                  </a:lnTo>
                  <a:lnTo>
                    <a:pt x="19" y="26"/>
                  </a:lnTo>
                  <a:lnTo>
                    <a:pt x="7" y="36"/>
                  </a:lnTo>
                  <a:lnTo>
                    <a:pt x="0" y="24"/>
                  </a:lnTo>
                  <a:lnTo>
                    <a:pt x="31" y="0"/>
                  </a:lnTo>
                  <a:lnTo>
                    <a:pt x="40" y="0"/>
                  </a:lnTo>
                  <a:lnTo>
                    <a:pt x="40" y="83"/>
                  </a:lnTo>
                  <a:lnTo>
                    <a:pt x="59" y="83"/>
                  </a:lnTo>
                  <a:lnTo>
                    <a:pt x="59" y="97"/>
                  </a:lnTo>
                  <a:lnTo>
                    <a:pt x="5" y="97"/>
                  </a:lnTo>
                  <a:lnTo>
                    <a:pt x="5"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5" name="Freeform 532"/>
            <p:cNvSpPr>
              <a:spLocks/>
            </p:cNvSpPr>
            <p:nvPr/>
          </p:nvSpPr>
          <p:spPr bwMode="auto">
            <a:xfrm>
              <a:off x="3801708" y="3402582"/>
              <a:ext cx="57756" cy="98287"/>
            </a:xfrm>
            <a:custGeom>
              <a:avLst/>
              <a:gdLst>
                <a:gd name="T0" fmla="*/ 9 w 24"/>
                <a:gd name="T1" fmla="*/ 34 h 41"/>
                <a:gd name="T2" fmla="*/ 14 w 24"/>
                <a:gd name="T3" fmla="*/ 32 h 41"/>
                <a:gd name="T4" fmla="*/ 16 w 24"/>
                <a:gd name="T5" fmla="*/ 27 h 41"/>
                <a:gd name="T6" fmla="*/ 14 w 24"/>
                <a:gd name="T7" fmla="*/ 22 h 41"/>
                <a:gd name="T8" fmla="*/ 7 w 24"/>
                <a:gd name="T9" fmla="*/ 20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4 h 41"/>
                <a:gd name="T22" fmla="*/ 12 w 24"/>
                <a:gd name="T23" fmla="*/ 14 h 41"/>
                <a:gd name="T24" fmla="*/ 17 w 24"/>
                <a:gd name="T25" fmla="*/ 15 h 41"/>
                <a:gd name="T26" fmla="*/ 21 w 24"/>
                <a:gd name="T27" fmla="*/ 18 h 41"/>
                <a:gd name="T28" fmla="*/ 23 w 24"/>
                <a:gd name="T29" fmla="*/ 22 h 41"/>
                <a:gd name="T30" fmla="*/ 24 w 24"/>
                <a:gd name="T31" fmla="*/ 27 h 41"/>
                <a:gd name="T32" fmla="*/ 23 w 24"/>
                <a:gd name="T33" fmla="*/ 33 h 41"/>
                <a:gd name="T34" fmla="*/ 20 w 24"/>
                <a:gd name="T35" fmla="*/ 37 h 41"/>
                <a:gd name="T36" fmla="*/ 15 w 24"/>
                <a:gd name="T37" fmla="*/ 40 h 41"/>
                <a:gd name="T38" fmla="*/ 9 w 24"/>
                <a:gd name="T39" fmla="*/ 41 h 41"/>
                <a:gd name="T40" fmla="*/ 4 w 24"/>
                <a:gd name="T41" fmla="*/ 40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3"/>
                    <a:pt x="14" y="32"/>
                  </a:cubicBezTo>
                  <a:cubicBezTo>
                    <a:pt x="16" y="31"/>
                    <a:pt x="16" y="29"/>
                    <a:pt x="16" y="27"/>
                  </a:cubicBezTo>
                  <a:cubicBezTo>
                    <a:pt x="16" y="25"/>
                    <a:pt x="16" y="23"/>
                    <a:pt x="14" y="22"/>
                  </a:cubicBezTo>
                  <a:cubicBezTo>
                    <a:pt x="12" y="21"/>
                    <a:pt x="10" y="20"/>
                    <a:pt x="7" y="20"/>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4"/>
                    <a:pt x="9" y="14"/>
                    <a:pt x="9" y="14"/>
                  </a:cubicBezTo>
                  <a:cubicBezTo>
                    <a:pt x="12" y="14"/>
                    <a:pt x="12" y="14"/>
                    <a:pt x="12" y="14"/>
                  </a:cubicBezTo>
                  <a:cubicBezTo>
                    <a:pt x="13" y="14"/>
                    <a:pt x="15" y="15"/>
                    <a:pt x="17" y="15"/>
                  </a:cubicBezTo>
                  <a:cubicBezTo>
                    <a:pt x="18" y="16"/>
                    <a:pt x="20" y="17"/>
                    <a:pt x="21" y="18"/>
                  </a:cubicBezTo>
                  <a:cubicBezTo>
                    <a:pt x="22" y="19"/>
                    <a:pt x="22" y="20"/>
                    <a:pt x="23" y="22"/>
                  </a:cubicBezTo>
                  <a:cubicBezTo>
                    <a:pt x="24" y="23"/>
                    <a:pt x="24" y="25"/>
                    <a:pt x="24" y="27"/>
                  </a:cubicBezTo>
                  <a:cubicBezTo>
                    <a:pt x="24" y="29"/>
                    <a:pt x="24" y="31"/>
                    <a:pt x="23" y="33"/>
                  </a:cubicBezTo>
                  <a:cubicBezTo>
                    <a:pt x="22" y="35"/>
                    <a:pt x="21" y="36"/>
                    <a:pt x="20" y="37"/>
                  </a:cubicBezTo>
                  <a:cubicBezTo>
                    <a:pt x="18" y="38"/>
                    <a:pt x="17" y="39"/>
                    <a:pt x="15" y="40"/>
                  </a:cubicBezTo>
                  <a:cubicBezTo>
                    <a:pt x="13" y="40"/>
                    <a:pt x="11" y="41"/>
                    <a:pt x="9" y="41"/>
                  </a:cubicBezTo>
                  <a:cubicBezTo>
                    <a:pt x="7" y="41"/>
                    <a:pt x="5" y="41"/>
                    <a:pt x="4" y="40"/>
                  </a:cubicBezTo>
                  <a:cubicBezTo>
                    <a:pt x="2" y="40"/>
                    <a:pt x="1" y="40"/>
                    <a:pt x="0" y="39"/>
                  </a:cubicBezTo>
                  <a:cubicBezTo>
                    <a:pt x="2" y="33"/>
                    <a:pt x="2" y="33"/>
                    <a:pt x="2" y="33"/>
                  </a:cubicBezTo>
                  <a:cubicBezTo>
                    <a:pt x="3" y="33"/>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6" name="Rectangle 533"/>
            <p:cNvSpPr>
              <a:spLocks noChangeArrowheads="1"/>
            </p:cNvSpPr>
            <p:nvPr/>
          </p:nvSpPr>
          <p:spPr bwMode="auto">
            <a:xfrm>
              <a:off x="2303091" y="3550519"/>
              <a:ext cx="33438" cy="141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7" name="Freeform 534"/>
            <p:cNvSpPr>
              <a:spLocks/>
            </p:cNvSpPr>
            <p:nvPr/>
          </p:nvSpPr>
          <p:spPr bwMode="auto">
            <a:xfrm>
              <a:off x="2353754" y="3500869"/>
              <a:ext cx="56743" cy="98287"/>
            </a:xfrm>
            <a:custGeom>
              <a:avLst/>
              <a:gdLst>
                <a:gd name="T0" fmla="*/ 9 w 24"/>
                <a:gd name="T1" fmla="*/ 35 h 41"/>
                <a:gd name="T2" fmla="*/ 15 w 24"/>
                <a:gd name="T3" fmla="*/ 33 h 41"/>
                <a:gd name="T4" fmla="*/ 17 w 24"/>
                <a:gd name="T5" fmla="*/ 28 h 41"/>
                <a:gd name="T6" fmla="*/ 15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9 h 41"/>
                <a:gd name="T28" fmla="*/ 24 w 24"/>
                <a:gd name="T29" fmla="*/ 23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5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2" y="35"/>
                    <a:pt x="14" y="34"/>
                    <a:pt x="15" y="33"/>
                  </a:cubicBezTo>
                  <a:cubicBezTo>
                    <a:pt x="16" y="32"/>
                    <a:pt x="17" y="30"/>
                    <a:pt x="17" y="28"/>
                  </a:cubicBezTo>
                  <a:cubicBezTo>
                    <a:pt x="17" y="26"/>
                    <a:pt x="16" y="24"/>
                    <a:pt x="15"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6" y="15"/>
                    <a:pt x="17" y="16"/>
                  </a:cubicBezTo>
                  <a:cubicBezTo>
                    <a:pt x="19" y="17"/>
                    <a:pt x="20" y="17"/>
                    <a:pt x="21" y="19"/>
                  </a:cubicBezTo>
                  <a:cubicBezTo>
                    <a:pt x="22" y="20"/>
                    <a:pt x="23" y="21"/>
                    <a:pt x="24" y="23"/>
                  </a:cubicBezTo>
                  <a:cubicBezTo>
                    <a:pt x="24" y="24"/>
                    <a:pt x="24" y="26"/>
                    <a:pt x="24" y="28"/>
                  </a:cubicBezTo>
                  <a:cubicBezTo>
                    <a:pt x="24" y="30"/>
                    <a:pt x="24" y="32"/>
                    <a:pt x="23" y="34"/>
                  </a:cubicBezTo>
                  <a:cubicBezTo>
                    <a:pt x="23" y="35"/>
                    <a:pt x="21" y="37"/>
                    <a:pt x="20" y="38"/>
                  </a:cubicBezTo>
                  <a:cubicBezTo>
                    <a:pt x="19" y="39"/>
                    <a:pt x="17" y="40"/>
                    <a:pt x="15" y="41"/>
                  </a:cubicBezTo>
                  <a:cubicBezTo>
                    <a:pt x="13" y="41"/>
                    <a:pt x="11" y="41"/>
                    <a:pt x="9" y="41"/>
                  </a:cubicBezTo>
                  <a:cubicBezTo>
                    <a:pt x="8" y="41"/>
                    <a:pt x="6" y="41"/>
                    <a:pt x="4" y="41"/>
                  </a:cubicBezTo>
                  <a:cubicBezTo>
                    <a:pt x="3" y="41"/>
                    <a:pt x="1" y="40"/>
                    <a:pt x="0" y="40"/>
                  </a:cubicBezTo>
                  <a:cubicBezTo>
                    <a:pt x="2" y="34"/>
                    <a:pt x="2" y="34"/>
                    <a:pt x="2" y="34"/>
                  </a:cubicBezTo>
                  <a:cubicBezTo>
                    <a:pt x="3" y="34"/>
                    <a:pt x="4" y="34"/>
                    <a:pt x="5" y="35"/>
                  </a:cubicBezTo>
                  <a:cubicBezTo>
                    <a:pt x="6"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8" name="Freeform 537"/>
            <p:cNvSpPr>
              <a:spLocks/>
            </p:cNvSpPr>
            <p:nvPr/>
          </p:nvSpPr>
          <p:spPr bwMode="auto">
            <a:xfrm>
              <a:off x="3979029" y="2443021"/>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1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5"/>
                    <a:pt x="12" y="15"/>
                    <a:pt x="12" y="15"/>
                  </a:cubicBezTo>
                  <a:cubicBezTo>
                    <a:pt x="14" y="15"/>
                    <a:pt x="15" y="15"/>
                    <a:pt x="17" y="16"/>
                  </a:cubicBezTo>
                  <a:cubicBezTo>
                    <a:pt x="19" y="17"/>
                    <a:pt x="20" y="17"/>
                    <a:pt x="21" y="18"/>
                  </a:cubicBezTo>
                  <a:cubicBezTo>
                    <a:pt x="22" y="20"/>
                    <a:pt x="23" y="21"/>
                    <a:pt x="23" y="22"/>
                  </a:cubicBezTo>
                  <a:cubicBezTo>
                    <a:pt x="24" y="24"/>
                    <a:pt x="24" y="26"/>
                    <a:pt x="24" y="28"/>
                  </a:cubicBezTo>
                  <a:cubicBezTo>
                    <a:pt x="24" y="30"/>
                    <a:pt x="24" y="32"/>
                    <a:pt x="23" y="34"/>
                  </a:cubicBezTo>
                  <a:cubicBezTo>
                    <a:pt x="22" y="35"/>
                    <a:pt x="21" y="37"/>
                    <a:pt x="20" y="38"/>
                  </a:cubicBezTo>
                  <a:cubicBezTo>
                    <a:pt x="19" y="39"/>
                    <a:pt x="17" y="40"/>
                    <a:pt x="15" y="41"/>
                  </a:cubicBezTo>
                  <a:cubicBezTo>
                    <a:pt x="13" y="41"/>
                    <a:pt x="11" y="41"/>
                    <a:pt x="9" y="41"/>
                  </a:cubicBezTo>
                  <a:cubicBezTo>
                    <a:pt x="7" y="41"/>
                    <a:pt x="6" y="41"/>
                    <a:pt x="4" y="41"/>
                  </a:cubicBezTo>
                  <a:cubicBezTo>
                    <a:pt x="3"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29" name="Freeform 538"/>
            <p:cNvSpPr>
              <a:spLocks/>
            </p:cNvSpPr>
            <p:nvPr/>
          </p:nvSpPr>
          <p:spPr bwMode="auto">
            <a:xfrm>
              <a:off x="4984187" y="1638490"/>
              <a:ext cx="59783" cy="61809"/>
            </a:xfrm>
            <a:custGeom>
              <a:avLst/>
              <a:gdLst>
                <a:gd name="T0" fmla="*/ 0 w 59"/>
                <a:gd name="T1" fmla="*/ 24 h 61"/>
                <a:gd name="T2" fmla="*/ 21 w 59"/>
                <a:gd name="T3" fmla="*/ 24 h 61"/>
                <a:gd name="T4" fmla="*/ 21 w 59"/>
                <a:gd name="T5" fmla="*/ 0 h 61"/>
                <a:gd name="T6" fmla="*/ 38 w 59"/>
                <a:gd name="T7" fmla="*/ 0 h 61"/>
                <a:gd name="T8" fmla="*/ 38 w 59"/>
                <a:gd name="T9" fmla="*/ 24 h 61"/>
                <a:gd name="T10" fmla="*/ 59 w 59"/>
                <a:gd name="T11" fmla="*/ 24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4"/>
                  </a:moveTo>
                  <a:lnTo>
                    <a:pt x="21" y="24"/>
                  </a:lnTo>
                  <a:lnTo>
                    <a:pt x="21" y="0"/>
                  </a:lnTo>
                  <a:lnTo>
                    <a:pt x="38" y="0"/>
                  </a:lnTo>
                  <a:lnTo>
                    <a:pt x="38" y="24"/>
                  </a:lnTo>
                  <a:lnTo>
                    <a:pt x="59" y="24"/>
                  </a:lnTo>
                  <a:lnTo>
                    <a:pt x="59" y="38"/>
                  </a:lnTo>
                  <a:lnTo>
                    <a:pt x="38" y="38"/>
                  </a:lnTo>
                  <a:lnTo>
                    <a:pt x="38" y="61"/>
                  </a:lnTo>
                  <a:lnTo>
                    <a:pt x="21" y="61"/>
                  </a:lnTo>
                  <a:lnTo>
                    <a:pt x="21" y="38"/>
                  </a:lnTo>
                  <a:lnTo>
                    <a:pt x="0" y="38"/>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0" name="Freeform 539"/>
            <p:cNvSpPr>
              <a:spLocks/>
            </p:cNvSpPr>
            <p:nvPr/>
          </p:nvSpPr>
          <p:spPr bwMode="auto">
            <a:xfrm>
              <a:off x="5060182" y="1617211"/>
              <a:ext cx="57756" cy="98287"/>
            </a:xfrm>
            <a:custGeom>
              <a:avLst/>
              <a:gdLst>
                <a:gd name="T0" fmla="*/ 23 w 24"/>
                <a:gd name="T1" fmla="*/ 11 h 41"/>
                <a:gd name="T2" fmla="*/ 22 w 24"/>
                <a:gd name="T3" fmla="*/ 17 h 41"/>
                <a:gd name="T4" fmla="*/ 19 w 24"/>
                <a:gd name="T5" fmla="*/ 23 h 41"/>
                <a:gd name="T6" fmla="*/ 16 w 24"/>
                <a:gd name="T7" fmla="*/ 28 h 41"/>
                <a:gd name="T8" fmla="*/ 12 w 24"/>
                <a:gd name="T9" fmla="*/ 33 h 41"/>
                <a:gd name="T10" fmla="*/ 9 w 24"/>
                <a:gd name="T11" fmla="*/ 35 h 41"/>
                <a:gd name="T12" fmla="*/ 9 w 24"/>
                <a:gd name="T13" fmla="*/ 36 h 41"/>
                <a:gd name="T14" fmla="*/ 13 w 24"/>
                <a:gd name="T15" fmla="*/ 35 h 41"/>
                <a:gd name="T16" fmla="*/ 24 w 24"/>
                <a:gd name="T17" fmla="*/ 35 h 41"/>
                <a:gd name="T18" fmla="*/ 24 w 24"/>
                <a:gd name="T19" fmla="*/ 41 h 41"/>
                <a:gd name="T20" fmla="*/ 0 w 24"/>
                <a:gd name="T21" fmla="*/ 41 h 41"/>
                <a:gd name="T22" fmla="*/ 0 w 24"/>
                <a:gd name="T23" fmla="*/ 37 h 41"/>
                <a:gd name="T24" fmla="*/ 3 w 24"/>
                <a:gd name="T25" fmla="*/ 34 h 41"/>
                <a:gd name="T26" fmla="*/ 6 w 24"/>
                <a:gd name="T27" fmla="*/ 30 h 41"/>
                <a:gd name="T28" fmla="*/ 10 w 24"/>
                <a:gd name="T29" fmla="*/ 25 h 41"/>
                <a:gd name="T30" fmla="*/ 13 w 24"/>
                <a:gd name="T31" fmla="*/ 21 h 41"/>
                <a:gd name="T32" fmla="*/ 15 w 24"/>
                <a:gd name="T33" fmla="*/ 16 h 41"/>
                <a:gd name="T34" fmla="*/ 16 w 24"/>
                <a:gd name="T35" fmla="*/ 12 h 41"/>
                <a:gd name="T36" fmla="*/ 14 w 24"/>
                <a:gd name="T37" fmla="*/ 8 h 41"/>
                <a:gd name="T38" fmla="*/ 10 w 24"/>
                <a:gd name="T39" fmla="*/ 7 h 41"/>
                <a:gd name="T40" fmla="*/ 6 w 24"/>
                <a:gd name="T41" fmla="*/ 7 h 41"/>
                <a:gd name="T42" fmla="*/ 3 w 24"/>
                <a:gd name="T43" fmla="*/ 9 h 41"/>
                <a:gd name="T44" fmla="*/ 0 w 24"/>
                <a:gd name="T45" fmla="*/ 4 h 41"/>
                <a:gd name="T46" fmla="*/ 5 w 24"/>
                <a:gd name="T47" fmla="*/ 1 h 41"/>
                <a:gd name="T48" fmla="*/ 12 w 24"/>
                <a:gd name="T49" fmla="*/ 0 h 41"/>
                <a:gd name="T50" fmla="*/ 16 w 24"/>
                <a:gd name="T51" fmla="*/ 1 h 41"/>
                <a:gd name="T52" fmla="*/ 20 w 24"/>
                <a:gd name="T53" fmla="*/ 3 h 41"/>
                <a:gd name="T54" fmla="*/ 22 w 24"/>
                <a:gd name="T55" fmla="*/ 6 h 41"/>
                <a:gd name="T56" fmla="*/ 23 w 24"/>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41">
                  <a:moveTo>
                    <a:pt x="23" y="11"/>
                  </a:moveTo>
                  <a:cubicBezTo>
                    <a:pt x="23" y="13"/>
                    <a:pt x="23" y="15"/>
                    <a:pt x="22" y="17"/>
                  </a:cubicBezTo>
                  <a:cubicBezTo>
                    <a:pt x="21" y="19"/>
                    <a:pt x="20" y="21"/>
                    <a:pt x="19" y="23"/>
                  </a:cubicBezTo>
                  <a:cubicBezTo>
                    <a:pt x="18" y="24"/>
                    <a:pt x="17" y="26"/>
                    <a:pt x="16" y="28"/>
                  </a:cubicBezTo>
                  <a:cubicBezTo>
                    <a:pt x="14" y="30"/>
                    <a:pt x="13" y="32"/>
                    <a:pt x="12" y="33"/>
                  </a:cubicBezTo>
                  <a:cubicBezTo>
                    <a:pt x="9" y="35"/>
                    <a:pt x="9" y="35"/>
                    <a:pt x="9" y="35"/>
                  </a:cubicBezTo>
                  <a:cubicBezTo>
                    <a:pt x="9" y="36"/>
                    <a:pt x="9" y="36"/>
                    <a:pt x="9" y="36"/>
                  </a:cubicBezTo>
                  <a:cubicBezTo>
                    <a:pt x="13" y="35"/>
                    <a:pt x="13" y="35"/>
                    <a:pt x="13" y="35"/>
                  </a:cubicBezTo>
                  <a:cubicBezTo>
                    <a:pt x="24" y="35"/>
                    <a:pt x="24" y="35"/>
                    <a:pt x="24" y="35"/>
                  </a:cubicBezTo>
                  <a:cubicBezTo>
                    <a:pt x="24" y="41"/>
                    <a:pt x="24" y="41"/>
                    <a:pt x="24" y="41"/>
                  </a:cubicBezTo>
                  <a:cubicBezTo>
                    <a:pt x="0" y="41"/>
                    <a:pt x="0" y="41"/>
                    <a:pt x="0" y="41"/>
                  </a:cubicBezTo>
                  <a:cubicBezTo>
                    <a:pt x="0" y="37"/>
                    <a:pt x="0" y="37"/>
                    <a:pt x="0" y="37"/>
                  </a:cubicBezTo>
                  <a:cubicBezTo>
                    <a:pt x="1" y="36"/>
                    <a:pt x="2" y="35"/>
                    <a:pt x="3" y="34"/>
                  </a:cubicBezTo>
                  <a:cubicBezTo>
                    <a:pt x="4" y="33"/>
                    <a:pt x="5" y="31"/>
                    <a:pt x="6" y="30"/>
                  </a:cubicBezTo>
                  <a:cubicBezTo>
                    <a:pt x="8" y="28"/>
                    <a:pt x="9" y="27"/>
                    <a:pt x="10" y="25"/>
                  </a:cubicBezTo>
                  <a:cubicBezTo>
                    <a:pt x="11" y="24"/>
                    <a:pt x="12" y="22"/>
                    <a:pt x="13" y="21"/>
                  </a:cubicBezTo>
                  <a:cubicBezTo>
                    <a:pt x="14" y="19"/>
                    <a:pt x="14" y="18"/>
                    <a:pt x="15" y="16"/>
                  </a:cubicBezTo>
                  <a:cubicBezTo>
                    <a:pt x="15" y="15"/>
                    <a:pt x="16" y="13"/>
                    <a:pt x="16" y="12"/>
                  </a:cubicBezTo>
                  <a:cubicBezTo>
                    <a:pt x="16" y="11"/>
                    <a:pt x="15" y="9"/>
                    <a:pt x="14" y="8"/>
                  </a:cubicBezTo>
                  <a:cubicBezTo>
                    <a:pt x="13" y="7"/>
                    <a:pt x="12" y="7"/>
                    <a:pt x="10" y="7"/>
                  </a:cubicBezTo>
                  <a:cubicBezTo>
                    <a:pt x="9" y="7"/>
                    <a:pt x="8" y="7"/>
                    <a:pt x="6" y="7"/>
                  </a:cubicBezTo>
                  <a:cubicBezTo>
                    <a:pt x="5" y="8"/>
                    <a:pt x="4" y="9"/>
                    <a:pt x="3" y="9"/>
                  </a:cubicBezTo>
                  <a:cubicBezTo>
                    <a:pt x="0" y="4"/>
                    <a:pt x="0" y="4"/>
                    <a:pt x="0" y="4"/>
                  </a:cubicBezTo>
                  <a:cubicBezTo>
                    <a:pt x="2" y="3"/>
                    <a:pt x="3" y="2"/>
                    <a:pt x="5" y="1"/>
                  </a:cubicBezTo>
                  <a:cubicBezTo>
                    <a:pt x="7" y="0"/>
                    <a:pt x="9" y="0"/>
                    <a:pt x="12" y="0"/>
                  </a:cubicBezTo>
                  <a:cubicBezTo>
                    <a:pt x="13" y="0"/>
                    <a:pt x="15" y="0"/>
                    <a:pt x="16" y="1"/>
                  </a:cubicBezTo>
                  <a:cubicBezTo>
                    <a:pt x="18" y="1"/>
                    <a:pt x="19" y="2"/>
                    <a:pt x="20" y="3"/>
                  </a:cubicBezTo>
                  <a:cubicBezTo>
                    <a:pt x="21" y="4"/>
                    <a:pt x="22" y="5"/>
                    <a:pt x="22" y="6"/>
                  </a:cubicBezTo>
                  <a:cubicBezTo>
                    <a:pt x="23" y="7"/>
                    <a:pt x="23" y="9"/>
                    <a:pt x="23"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1" name="Freeform 540"/>
            <p:cNvSpPr>
              <a:spLocks/>
            </p:cNvSpPr>
            <p:nvPr/>
          </p:nvSpPr>
          <p:spPr bwMode="auto">
            <a:xfrm>
              <a:off x="5137190" y="1619238"/>
              <a:ext cx="57756" cy="98287"/>
            </a:xfrm>
            <a:custGeom>
              <a:avLst/>
              <a:gdLst>
                <a:gd name="T0" fmla="*/ 9 w 24"/>
                <a:gd name="T1" fmla="*/ 34 h 41"/>
                <a:gd name="T2" fmla="*/ 15 w 24"/>
                <a:gd name="T3" fmla="*/ 33 h 41"/>
                <a:gd name="T4" fmla="*/ 17 w 24"/>
                <a:gd name="T5" fmla="*/ 27 h 41"/>
                <a:gd name="T6" fmla="*/ 15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10 w 24"/>
                <a:gd name="T19" fmla="*/ 7 h 41"/>
                <a:gd name="T20" fmla="*/ 10 w 24"/>
                <a:gd name="T21" fmla="*/ 15 h 41"/>
                <a:gd name="T22" fmla="*/ 12 w 24"/>
                <a:gd name="T23" fmla="*/ 14 h 41"/>
                <a:gd name="T24" fmla="*/ 17 w 24"/>
                <a:gd name="T25" fmla="*/ 15 h 41"/>
                <a:gd name="T26" fmla="*/ 21 w 24"/>
                <a:gd name="T27" fmla="*/ 18 h 41"/>
                <a:gd name="T28" fmla="*/ 24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2" y="34"/>
                    <a:pt x="14" y="34"/>
                    <a:pt x="15" y="33"/>
                  </a:cubicBezTo>
                  <a:cubicBezTo>
                    <a:pt x="16" y="31"/>
                    <a:pt x="17" y="30"/>
                    <a:pt x="17" y="27"/>
                  </a:cubicBezTo>
                  <a:cubicBezTo>
                    <a:pt x="17" y="25"/>
                    <a:pt x="16" y="23"/>
                    <a:pt x="15" y="22"/>
                  </a:cubicBezTo>
                  <a:cubicBezTo>
                    <a:pt x="13" y="21"/>
                    <a:pt x="11" y="21"/>
                    <a:pt x="8" y="21"/>
                  </a:cubicBezTo>
                  <a:cubicBezTo>
                    <a:pt x="3" y="21"/>
                    <a:pt x="3" y="21"/>
                    <a:pt x="3" y="21"/>
                  </a:cubicBezTo>
                  <a:cubicBezTo>
                    <a:pt x="3" y="0"/>
                    <a:pt x="3" y="0"/>
                    <a:pt x="3" y="0"/>
                  </a:cubicBezTo>
                  <a:cubicBezTo>
                    <a:pt x="23" y="0"/>
                    <a:pt x="23" y="0"/>
                    <a:pt x="23" y="0"/>
                  </a:cubicBezTo>
                  <a:cubicBezTo>
                    <a:pt x="23" y="7"/>
                    <a:pt x="23" y="7"/>
                    <a:pt x="23" y="7"/>
                  </a:cubicBezTo>
                  <a:cubicBezTo>
                    <a:pt x="10" y="7"/>
                    <a:pt x="10" y="7"/>
                    <a:pt x="10" y="7"/>
                  </a:cubicBezTo>
                  <a:cubicBezTo>
                    <a:pt x="10" y="15"/>
                    <a:pt x="10" y="15"/>
                    <a:pt x="10" y="15"/>
                  </a:cubicBezTo>
                  <a:cubicBezTo>
                    <a:pt x="12" y="14"/>
                    <a:pt x="12" y="14"/>
                    <a:pt x="12" y="14"/>
                  </a:cubicBezTo>
                  <a:cubicBezTo>
                    <a:pt x="14" y="15"/>
                    <a:pt x="16" y="15"/>
                    <a:pt x="17" y="15"/>
                  </a:cubicBezTo>
                  <a:cubicBezTo>
                    <a:pt x="19" y="16"/>
                    <a:pt x="20" y="17"/>
                    <a:pt x="21" y="18"/>
                  </a:cubicBezTo>
                  <a:cubicBezTo>
                    <a:pt x="22" y="19"/>
                    <a:pt x="23" y="20"/>
                    <a:pt x="24" y="22"/>
                  </a:cubicBezTo>
                  <a:cubicBezTo>
                    <a:pt x="24" y="24"/>
                    <a:pt x="24" y="25"/>
                    <a:pt x="24" y="27"/>
                  </a:cubicBezTo>
                  <a:cubicBezTo>
                    <a:pt x="24" y="29"/>
                    <a:pt x="24" y="31"/>
                    <a:pt x="23" y="33"/>
                  </a:cubicBezTo>
                  <a:cubicBezTo>
                    <a:pt x="23" y="35"/>
                    <a:pt x="21" y="36"/>
                    <a:pt x="20" y="38"/>
                  </a:cubicBezTo>
                  <a:cubicBezTo>
                    <a:pt x="19" y="39"/>
                    <a:pt x="17" y="40"/>
                    <a:pt x="15" y="40"/>
                  </a:cubicBezTo>
                  <a:cubicBezTo>
                    <a:pt x="13" y="41"/>
                    <a:pt x="11" y="41"/>
                    <a:pt x="9" y="41"/>
                  </a:cubicBezTo>
                  <a:cubicBezTo>
                    <a:pt x="8" y="41"/>
                    <a:pt x="6" y="41"/>
                    <a:pt x="4" y="41"/>
                  </a:cubicBezTo>
                  <a:cubicBezTo>
                    <a:pt x="3" y="40"/>
                    <a:pt x="1" y="40"/>
                    <a:pt x="0" y="39"/>
                  </a:cubicBezTo>
                  <a:cubicBezTo>
                    <a:pt x="2" y="33"/>
                    <a:pt x="2" y="33"/>
                    <a:pt x="2" y="33"/>
                  </a:cubicBezTo>
                  <a:cubicBezTo>
                    <a:pt x="3" y="34"/>
                    <a:pt x="4" y="34"/>
                    <a:pt x="5" y="34"/>
                  </a:cubicBezTo>
                  <a:cubicBezTo>
                    <a:pt x="6" y="34"/>
                    <a:pt x="8"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2" name="Freeform 544"/>
            <p:cNvSpPr>
              <a:spLocks/>
            </p:cNvSpPr>
            <p:nvPr/>
          </p:nvSpPr>
          <p:spPr bwMode="auto">
            <a:xfrm>
              <a:off x="2392258" y="2435928"/>
              <a:ext cx="59783" cy="61809"/>
            </a:xfrm>
            <a:custGeom>
              <a:avLst/>
              <a:gdLst>
                <a:gd name="T0" fmla="*/ 0 w 59"/>
                <a:gd name="T1" fmla="*/ 23 h 61"/>
                <a:gd name="T2" fmla="*/ 21 w 59"/>
                <a:gd name="T3" fmla="*/ 23 h 61"/>
                <a:gd name="T4" fmla="*/ 21 w 59"/>
                <a:gd name="T5" fmla="*/ 0 h 61"/>
                <a:gd name="T6" fmla="*/ 37 w 59"/>
                <a:gd name="T7" fmla="*/ 0 h 61"/>
                <a:gd name="T8" fmla="*/ 37 w 59"/>
                <a:gd name="T9" fmla="*/ 23 h 61"/>
                <a:gd name="T10" fmla="*/ 59 w 59"/>
                <a:gd name="T11" fmla="*/ 23 h 61"/>
                <a:gd name="T12" fmla="*/ 59 w 59"/>
                <a:gd name="T13" fmla="*/ 37 h 61"/>
                <a:gd name="T14" fmla="*/ 37 w 59"/>
                <a:gd name="T15" fmla="*/ 37 h 61"/>
                <a:gd name="T16" fmla="*/ 37 w 59"/>
                <a:gd name="T17" fmla="*/ 61 h 61"/>
                <a:gd name="T18" fmla="*/ 21 w 59"/>
                <a:gd name="T19" fmla="*/ 61 h 61"/>
                <a:gd name="T20" fmla="*/ 21 w 59"/>
                <a:gd name="T21" fmla="*/ 37 h 61"/>
                <a:gd name="T22" fmla="*/ 0 w 59"/>
                <a:gd name="T23" fmla="*/ 37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7" y="0"/>
                  </a:lnTo>
                  <a:lnTo>
                    <a:pt x="37" y="23"/>
                  </a:lnTo>
                  <a:lnTo>
                    <a:pt x="59" y="23"/>
                  </a:lnTo>
                  <a:lnTo>
                    <a:pt x="59" y="37"/>
                  </a:lnTo>
                  <a:lnTo>
                    <a:pt x="37" y="37"/>
                  </a:lnTo>
                  <a:lnTo>
                    <a:pt x="37" y="61"/>
                  </a:lnTo>
                  <a:lnTo>
                    <a:pt x="21" y="61"/>
                  </a:lnTo>
                  <a:lnTo>
                    <a:pt x="21" y="37"/>
                  </a:lnTo>
                  <a:lnTo>
                    <a:pt x="0" y="37"/>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3" name="Freeform 545"/>
            <p:cNvSpPr>
              <a:spLocks/>
            </p:cNvSpPr>
            <p:nvPr/>
          </p:nvSpPr>
          <p:spPr bwMode="auto">
            <a:xfrm>
              <a:off x="2468253" y="2416676"/>
              <a:ext cx="57756" cy="98287"/>
            </a:xfrm>
            <a:custGeom>
              <a:avLst/>
              <a:gdLst>
                <a:gd name="T0" fmla="*/ 9 w 24"/>
                <a:gd name="T1" fmla="*/ 35 h 41"/>
                <a:gd name="T2" fmla="*/ 15 w 24"/>
                <a:gd name="T3" fmla="*/ 33 h 41"/>
                <a:gd name="T4" fmla="*/ 17 w 24"/>
                <a:gd name="T5" fmla="*/ 29 h 41"/>
                <a:gd name="T6" fmla="*/ 15 w 24"/>
                <a:gd name="T7" fmla="*/ 24 h 41"/>
                <a:gd name="T8" fmla="*/ 9 w 24"/>
                <a:gd name="T9" fmla="*/ 22 h 41"/>
                <a:gd name="T10" fmla="*/ 4 w 24"/>
                <a:gd name="T11" fmla="*/ 22 h 41"/>
                <a:gd name="T12" fmla="*/ 4 w 24"/>
                <a:gd name="T13" fmla="*/ 18 h 41"/>
                <a:gd name="T14" fmla="*/ 11 w 24"/>
                <a:gd name="T15" fmla="*/ 9 h 41"/>
                <a:gd name="T16" fmla="*/ 15 w 24"/>
                <a:gd name="T17" fmla="*/ 6 h 41"/>
                <a:gd name="T18" fmla="*/ 10 w 24"/>
                <a:gd name="T19" fmla="*/ 7 h 41"/>
                <a:gd name="T20" fmla="*/ 0 w 24"/>
                <a:gd name="T21" fmla="*/ 7 h 41"/>
                <a:gd name="T22" fmla="*/ 0 w 24"/>
                <a:gd name="T23" fmla="*/ 0 h 41"/>
                <a:gd name="T24" fmla="*/ 22 w 24"/>
                <a:gd name="T25" fmla="*/ 0 h 41"/>
                <a:gd name="T26" fmla="*/ 22 w 24"/>
                <a:gd name="T27" fmla="*/ 4 h 41"/>
                <a:gd name="T28" fmla="*/ 14 w 24"/>
                <a:gd name="T29" fmla="*/ 15 h 41"/>
                <a:gd name="T30" fmla="*/ 12 w 24"/>
                <a:gd name="T31" fmla="*/ 17 h 41"/>
                <a:gd name="T32" fmla="*/ 12 w 24"/>
                <a:gd name="T33" fmla="*/ 17 h 41"/>
                <a:gd name="T34" fmla="*/ 14 w 24"/>
                <a:gd name="T35" fmla="*/ 17 h 41"/>
                <a:gd name="T36" fmla="*/ 18 w 24"/>
                <a:gd name="T37" fmla="*/ 18 h 41"/>
                <a:gd name="T38" fmla="*/ 21 w 24"/>
                <a:gd name="T39" fmla="*/ 20 h 41"/>
                <a:gd name="T40" fmla="*/ 23 w 24"/>
                <a:gd name="T41" fmla="*/ 23 h 41"/>
                <a:gd name="T42" fmla="*/ 24 w 24"/>
                <a:gd name="T43" fmla="*/ 28 h 41"/>
                <a:gd name="T44" fmla="*/ 23 w 24"/>
                <a:gd name="T45" fmla="*/ 34 h 41"/>
                <a:gd name="T46" fmla="*/ 20 w 24"/>
                <a:gd name="T47" fmla="*/ 38 h 41"/>
                <a:gd name="T48" fmla="*/ 15 w 24"/>
                <a:gd name="T49" fmla="*/ 41 h 41"/>
                <a:gd name="T50" fmla="*/ 10 w 24"/>
                <a:gd name="T51" fmla="*/ 41 h 41"/>
                <a:gd name="T52" fmla="*/ 4 w 24"/>
                <a:gd name="T53" fmla="*/ 41 h 41"/>
                <a:gd name="T54" fmla="*/ 0 w 24"/>
                <a:gd name="T55" fmla="*/ 40 h 41"/>
                <a:gd name="T56" fmla="*/ 2 w 24"/>
                <a:gd name="T57" fmla="*/ 33 h 41"/>
                <a:gd name="T58" fmla="*/ 5 w 24"/>
                <a:gd name="T59" fmla="*/ 35 h 41"/>
                <a:gd name="T60" fmla="*/ 9 w 24"/>
                <a:gd name="T61"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 h="41">
                  <a:moveTo>
                    <a:pt x="9" y="35"/>
                  </a:moveTo>
                  <a:cubicBezTo>
                    <a:pt x="12" y="35"/>
                    <a:pt x="14" y="34"/>
                    <a:pt x="15" y="33"/>
                  </a:cubicBezTo>
                  <a:cubicBezTo>
                    <a:pt x="16" y="32"/>
                    <a:pt x="17" y="30"/>
                    <a:pt x="17" y="29"/>
                  </a:cubicBezTo>
                  <a:cubicBezTo>
                    <a:pt x="17" y="26"/>
                    <a:pt x="16" y="25"/>
                    <a:pt x="15" y="24"/>
                  </a:cubicBezTo>
                  <a:cubicBezTo>
                    <a:pt x="13" y="23"/>
                    <a:pt x="11" y="22"/>
                    <a:pt x="9" y="22"/>
                  </a:cubicBezTo>
                  <a:cubicBezTo>
                    <a:pt x="4" y="22"/>
                    <a:pt x="4" y="22"/>
                    <a:pt x="4" y="22"/>
                  </a:cubicBezTo>
                  <a:cubicBezTo>
                    <a:pt x="4" y="18"/>
                    <a:pt x="4" y="18"/>
                    <a:pt x="4" y="18"/>
                  </a:cubicBezTo>
                  <a:cubicBezTo>
                    <a:pt x="11" y="9"/>
                    <a:pt x="11" y="9"/>
                    <a:pt x="11" y="9"/>
                  </a:cubicBezTo>
                  <a:cubicBezTo>
                    <a:pt x="15" y="6"/>
                    <a:pt x="15" y="6"/>
                    <a:pt x="15" y="6"/>
                  </a:cubicBezTo>
                  <a:cubicBezTo>
                    <a:pt x="10" y="7"/>
                    <a:pt x="10" y="7"/>
                    <a:pt x="10" y="7"/>
                  </a:cubicBezTo>
                  <a:cubicBezTo>
                    <a:pt x="0" y="7"/>
                    <a:pt x="0" y="7"/>
                    <a:pt x="0" y="7"/>
                  </a:cubicBezTo>
                  <a:cubicBezTo>
                    <a:pt x="0" y="0"/>
                    <a:pt x="0" y="0"/>
                    <a:pt x="0" y="0"/>
                  </a:cubicBezTo>
                  <a:cubicBezTo>
                    <a:pt x="22" y="0"/>
                    <a:pt x="22" y="0"/>
                    <a:pt x="22" y="0"/>
                  </a:cubicBezTo>
                  <a:cubicBezTo>
                    <a:pt x="22" y="4"/>
                    <a:pt x="22" y="4"/>
                    <a:pt x="22" y="4"/>
                  </a:cubicBezTo>
                  <a:cubicBezTo>
                    <a:pt x="14" y="15"/>
                    <a:pt x="14" y="15"/>
                    <a:pt x="14" y="15"/>
                  </a:cubicBezTo>
                  <a:cubicBezTo>
                    <a:pt x="12" y="17"/>
                    <a:pt x="12" y="17"/>
                    <a:pt x="12" y="17"/>
                  </a:cubicBezTo>
                  <a:cubicBezTo>
                    <a:pt x="12" y="17"/>
                    <a:pt x="12" y="17"/>
                    <a:pt x="12" y="17"/>
                  </a:cubicBezTo>
                  <a:cubicBezTo>
                    <a:pt x="14" y="17"/>
                    <a:pt x="14" y="17"/>
                    <a:pt x="14" y="17"/>
                  </a:cubicBezTo>
                  <a:cubicBezTo>
                    <a:pt x="16" y="17"/>
                    <a:pt x="17" y="17"/>
                    <a:pt x="18" y="18"/>
                  </a:cubicBezTo>
                  <a:cubicBezTo>
                    <a:pt x="19" y="18"/>
                    <a:pt x="20" y="19"/>
                    <a:pt x="21" y="20"/>
                  </a:cubicBezTo>
                  <a:cubicBezTo>
                    <a:pt x="22" y="21"/>
                    <a:pt x="23" y="22"/>
                    <a:pt x="23" y="23"/>
                  </a:cubicBezTo>
                  <a:cubicBezTo>
                    <a:pt x="24" y="25"/>
                    <a:pt x="24" y="26"/>
                    <a:pt x="24" y="28"/>
                  </a:cubicBezTo>
                  <a:cubicBezTo>
                    <a:pt x="24" y="30"/>
                    <a:pt x="24" y="32"/>
                    <a:pt x="23" y="34"/>
                  </a:cubicBezTo>
                  <a:cubicBezTo>
                    <a:pt x="22" y="36"/>
                    <a:pt x="21" y="37"/>
                    <a:pt x="20" y="38"/>
                  </a:cubicBezTo>
                  <a:cubicBezTo>
                    <a:pt x="19" y="39"/>
                    <a:pt x="17" y="40"/>
                    <a:pt x="15" y="41"/>
                  </a:cubicBezTo>
                  <a:cubicBezTo>
                    <a:pt x="14" y="41"/>
                    <a:pt x="12" y="41"/>
                    <a:pt x="10" y="41"/>
                  </a:cubicBezTo>
                  <a:cubicBezTo>
                    <a:pt x="8" y="41"/>
                    <a:pt x="6" y="41"/>
                    <a:pt x="4" y="41"/>
                  </a:cubicBezTo>
                  <a:cubicBezTo>
                    <a:pt x="3" y="41"/>
                    <a:pt x="1" y="40"/>
                    <a:pt x="0" y="40"/>
                  </a:cubicBezTo>
                  <a:cubicBezTo>
                    <a:pt x="2" y="33"/>
                    <a:pt x="2" y="33"/>
                    <a:pt x="2" y="33"/>
                  </a:cubicBezTo>
                  <a:cubicBezTo>
                    <a:pt x="3" y="34"/>
                    <a:pt x="4" y="34"/>
                    <a:pt x="5" y="35"/>
                  </a:cubicBezTo>
                  <a:cubicBezTo>
                    <a:pt x="7" y="35"/>
                    <a:pt x="8"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4" name="Freeform 546"/>
            <p:cNvSpPr>
              <a:spLocks/>
            </p:cNvSpPr>
            <p:nvPr/>
          </p:nvSpPr>
          <p:spPr bwMode="auto">
            <a:xfrm>
              <a:off x="2545261" y="2416676"/>
              <a:ext cx="56743" cy="98287"/>
            </a:xfrm>
            <a:custGeom>
              <a:avLst/>
              <a:gdLst>
                <a:gd name="T0" fmla="*/ 9 w 24"/>
                <a:gd name="T1" fmla="*/ 35 h 41"/>
                <a:gd name="T2" fmla="*/ 15 w 24"/>
                <a:gd name="T3" fmla="*/ 33 h 41"/>
                <a:gd name="T4" fmla="*/ 17 w 24"/>
                <a:gd name="T5" fmla="*/ 28 h 41"/>
                <a:gd name="T6" fmla="*/ 14 w 24"/>
                <a:gd name="T7" fmla="*/ 23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5 h 41"/>
                <a:gd name="T24" fmla="*/ 17 w 24"/>
                <a:gd name="T25" fmla="*/ 16 h 41"/>
                <a:gd name="T26" fmla="*/ 21 w 24"/>
                <a:gd name="T27" fmla="*/ 18 h 41"/>
                <a:gd name="T28" fmla="*/ 23 w 24"/>
                <a:gd name="T29" fmla="*/ 22 h 41"/>
                <a:gd name="T30" fmla="*/ 24 w 24"/>
                <a:gd name="T31" fmla="*/ 28 h 41"/>
                <a:gd name="T32" fmla="*/ 23 w 24"/>
                <a:gd name="T33" fmla="*/ 34 h 41"/>
                <a:gd name="T34" fmla="*/ 20 w 24"/>
                <a:gd name="T35" fmla="*/ 38 h 41"/>
                <a:gd name="T36" fmla="*/ 15 w 24"/>
                <a:gd name="T37" fmla="*/ 40 h 41"/>
                <a:gd name="T38" fmla="*/ 9 w 24"/>
                <a:gd name="T39" fmla="*/ 41 h 41"/>
                <a:gd name="T40" fmla="*/ 4 w 24"/>
                <a:gd name="T41" fmla="*/ 41 h 41"/>
                <a:gd name="T42" fmla="*/ 0 w 24"/>
                <a:gd name="T43" fmla="*/ 40 h 41"/>
                <a:gd name="T44" fmla="*/ 2 w 24"/>
                <a:gd name="T45" fmla="*/ 34 h 41"/>
                <a:gd name="T46" fmla="*/ 5 w 24"/>
                <a:gd name="T47" fmla="*/ 34 h 41"/>
                <a:gd name="T48" fmla="*/ 9 w 24"/>
                <a:gd name="T4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5"/>
                  </a:moveTo>
                  <a:cubicBezTo>
                    <a:pt x="11" y="35"/>
                    <a:pt x="13" y="34"/>
                    <a:pt x="15" y="33"/>
                  </a:cubicBezTo>
                  <a:cubicBezTo>
                    <a:pt x="16" y="32"/>
                    <a:pt x="17" y="30"/>
                    <a:pt x="17" y="28"/>
                  </a:cubicBezTo>
                  <a:cubicBezTo>
                    <a:pt x="17" y="26"/>
                    <a:pt x="16" y="24"/>
                    <a:pt x="14" y="23"/>
                  </a:cubicBezTo>
                  <a:cubicBezTo>
                    <a:pt x="13" y="22"/>
                    <a:pt x="11"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5"/>
                    <a:pt x="12" y="15"/>
                    <a:pt x="12" y="15"/>
                  </a:cubicBezTo>
                  <a:cubicBezTo>
                    <a:pt x="14" y="15"/>
                    <a:pt x="15" y="15"/>
                    <a:pt x="17" y="16"/>
                  </a:cubicBezTo>
                  <a:cubicBezTo>
                    <a:pt x="18" y="16"/>
                    <a:pt x="20" y="17"/>
                    <a:pt x="21" y="18"/>
                  </a:cubicBezTo>
                  <a:cubicBezTo>
                    <a:pt x="22" y="19"/>
                    <a:pt x="23" y="21"/>
                    <a:pt x="23" y="22"/>
                  </a:cubicBezTo>
                  <a:cubicBezTo>
                    <a:pt x="24" y="24"/>
                    <a:pt x="24" y="26"/>
                    <a:pt x="24" y="28"/>
                  </a:cubicBezTo>
                  <a:cubicBezTo>
                    <a:pt x="24" y="30"/>
                    <a:pt x="24" y="32"/>
                    <a:pt x="23" y="34"/>
                  </a:cubicBezTo>
                  <a:cubicBezTo>
                    <a:pt x="22" y="35"/>
                    <a:pt x="21" y="37"/>
                    <a:pt x="20" y="38"/>
                  </a:cubicBezTo>
                  <a:cubicBezTo>
                    <a:pt x="18" y="39"/>
                    <a:pt x="17" y="40"/>
                    <a:pt x="15" y="40"/>
                  </a:cubicBezTo>
                  <a:cubicBezTo>
                    <a:pt x="13" y="41"/>
                    <a:pt x="11" y="41"/>
                    <a:pt x="9" y="41"/>
                  </a:cubicBezTo>
                  <a:cubicBezTo>
                    <a:pt x="7" y="41"/>
                    <a:pt x="6" y="41"/>
                    <a:pt x="4" y="41"/>
                  </a:cubicBezTo>
                  <a:cubicBezTo>
                    <a:pt x="2" y="41"/>
                    <a:pt x="1" y="40"/>
                    <a:pt x="0" y="40"/>
                  </a:cubicBezTo>
                  <a:cubicBezTo>
                    <a:pt x="2" y="34"/>
                    <a:pt x="2" y="34"/>
                    <a:pt x="2" y="34"/>
                  </a:cubicBezTo>
                  <a:cubicBezTo>
                    <a:pt x="3" y="34"/>
                    <a:pt x="4" y="34"/>
                    <a:pt x="5" y="34"/>
                  </a:cubicBezTo>
                  <a:cubicBezTo>
                    <a:pt x="6" y="35"/>
                    <a:pt x="7" y="35"/>
                    <a:pt x="9"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5" name="Freeform 550"/>
            <p:cNvSpPr>
              <a:spLocks/>
            </p:cNvSpPr>
            <p:nvPr/>
          </p:nvSpPr>
          <p:spPr bwMode="auto">
            <a:xfrm>
              <a:off x="5223317" y="2959786"/>
              <a:ext cx="59783" cy="61809"/>
            </a:xfrm>
            <a:custGeom>
              <a:avLst/>
              <a:gdLst>
                <a:gd name="T0" fmla="*/ 0 w 59"/>
                <a:gd name="T1" fmla="*/ 23 h 61"/>
                <a:gd name="T2" fmla="*/ 21 w 59"/>
                <a:gd name="T3" fmla="*/ 23 h 61"/>
                <a:gd name="T4" fmla="*/ 21 w 59"/>
                <a:gd name="T5" fmla="*/ 0 h 61"/>
                <a:gd name="T6" fmla="*/ 38 w 59"/>
                <a:gd name="T7" fmla="*/ 0 h 61"/>
                <a:gd name="T8" fmla="*/ 38 w 59"/>
                <a:gd name="T9" fmla="*/ 23 h 61"/>
                <a:gd name="T10" fmla="*/ 59 w 59"/>
                <a:gd name="T11" fmla="*/ 23 h 61"/>
                <a:gd name="T12" fmla="*/ 59 w 59"/>
                <a:gd name="T13" fmla="*/ 38 h 61"/>
                <a:gd name="T14" fmla="*/ 38 w 59"/>
                <a:gd name="T15" fmla="*/ 38 h 61"/>
                <a:gd name="T16" fmla="*/ 38 w 59"/>
                <a:gd name="T17" fmla="*/ 61 h 61"/>
                <a:gd name="T18" fmla="*/ 21 w 59"/>
                <a:gd name="T19" fmla="*/ 61 h 61"/>
                <a:gd name="T20" fmla="*/ 21 w 59"/>
                <a:gd name="T21" fmla="*/ 38 h 61"/>
                <a:gd name="T22" fmla="*/ 0 w 59"/>
                <a:gd name="T23" fmla="*/ 38 h 61"/>
                <a:gd name="T24" fmla="*/ 0 w 59"/>
                <a:gd name="T25"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1">
                  <a:moveTo>
                    <a:pt x="0" y="23"/>
                  </a:moveTo>
                  <a:lnTo>
                    <a:pt x="21" y="23"/>
                  </a:lnTo>
                  <a:lnTo>
                    <a:pt x="21" y="0"/>
                  </a:lnTo>
                  <a:lnTo>
                    <a:pt x="38" y="0"/>
                  </a:lnTo>
                  <a:lnTo>
                    <a:pt x="38" y="23"/>
                  </a:lnTo>
                  <a:lnTo>
                    <a:pt x="59" y="23"/>
                  </a:lnTo>
                  <a:lnTo>
                    <a:pt x="59" y="38"/>
                  </a:lnTo>
                  <a:lnTo>
                    <a:pt x="38" y="38"/>
                  </a:lnTo>
                  <a:lnTo>
                    <a:pt x="38" y="61"/>
                  </a:lnTo>
                  <a:lnTo>
                    <a:pt x="21" y="61"/>
                  </a:lnTo>
                  <a:lnTo>
                    <a:pt x="21" y="38"/>
                  </a:lnTo>
                  <a:lnTo>
                    <a:pt x="0" y="38"/>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6" name="Freeform 551"/>
            <p:cNvSpPr>
              <a:spLocks/>
            </p:cNvSpPr>
            <p:nvPr/>
          </p:nvSpPr>
          <p:spPr bwMode="auto">
            <a:xfrm>
              <a:off x="5297286" y="2938507"/>
              <a:ext cx="59783" cy="97273"/>
            </a:xfrm>
            <a:custGeom>
              <a:avLst/>
              <a:gdLst>
                <a:gd name="T0" fmla="*/ 24 w 25"/>
                <a:gd name="T1" fmla="*/ 11 h 41"/>
                <a:gd name="T2" fmla="*/ 23 w 25"/>
                <a:gd name="T3" fmla="*/ 17 h 41"/>
                <a:gd name="T4" fmla="*/ 20 w 25"/>
                <a:gd name="T5" fmla="*/ 23 h 41"/>
                <a:gd name="T6" fmla="*/ 16 w 25"/>
                <a:gd name="T7" fmla="*/ 28 h 41"/>
                <a:gd name="T8" fmla="*/ 13 w 25"/>
                <a:gd name="T9" fmla="*/ 33 h 41"/>
                <a:gd name="T10" fmla="*/ 9 w 25"/>
                <a:gd name="T11" fmla="*/ 35 h 41"/>
                <a:gd name="T12" fmla="*/ 9 w 25"/>
                <a:gd name="T13" fmla="*/ 36 h 41"/>
                <a:gd name="T14" fmla="*/ 14 w 25"/>
                <a:gd name="T15" fmla="*/ 35 h 41"/>
                <a:gd name="T16" fmla="*/ 25 w 25"/>
                <a:gd name="T17" fmla="*/ 35 h 41"/>
                <a:gd name="T18" fmla="*/ 25 w 25"/>
                <a:gd name="T19" fmla="*/ 41 h 41"/>
                <a:gd name="T20" fmla="*/ 0 w 25"/>
                <a:gd name="T21" fmla="*/ 41 h 41"/>
                <a:gd name="T22" fmla="*/ 0 w 25"/>
                <a:gd name="T23" fmla="*/ 37 h 41"/>
                <a:gd name="T24" fmla="*/ 4 w 25"/>
                <a:gd name="T25" fmla="*/ 34 h 41"/>
                <a:gd name="T26" fmla="*/ 7 w 25"/>
                <a:gd name="T27" fmla="*/ 30 h 41"/>
                <a:gd name="T28" fmla="*/ 10 w 25"/>
                <a:gd name="T29" fmla="*/ 25 h 41"/>
                <a:gd name="T30" fmla="*/ 13 w 25"/>
                <a:gd name="T31" fmla="*/ 21 h 41"/>
                <a:gd name="T32" fmla="*/ 16 w 25"/>
                <a:gd name="T33" fmla="*/ 16 h 41"/>
                <a:gd name="T34" fmla="*/ 16 w 25"/>
                <a:gd name="T35" fmla="*/ 12 h 41"/>
                <a:gd name="T36" fmla="*/ 15 w 25"/>
                <a:gd name="T37" fmla="*/ 8 h 41"/>
                <a:gd name="T38" fmla="*/ 11 w 25"/>
                <a:gd name="T39" fmla="*/ 7 h 41"/>
                <a:gd name="T40" fmla="*/ 7 w 25"/>
                <a:gd name="T41" fmla="*/ 8 h 41"/>
                <a:gd name="T42" fmla="*/ 4 w 25"/>
                <a:gd name="T43" fmla="*/ 9 h 41"/>
                <a:gd name="T44" fmla="*/ 1 w 25"/>
                <a:gd name="T45" fmla="*/ 4 h 41"/>
                <a:gd name="T46" fmla="*/ 6 w 25"/>
                <a:gd name="T47" fmla="*/ 1 h 41"/>
                <a:gd name="T48" fmla="*/ 12 w 25"/>
                <a:gd name="T49" fmla="*/ 0 h 41"/>
                <a:gd name="T50" fmla="*/ 17 w 25"/>
                <a:gd name="T51" fmla="*/ 1 h 41"/>
                <a:gd name="T52" fmla="*/ 21 w 25"/>
                <a:gd name="T53" fmla="*/ 3 h 41"/>
                <a:gd name="T54" fmla="*/ 23 w 25"/>
                <a:gd name="T55" fmla="*/ 6 h 41"/>
                <a:gd name="T56" fmla="*/ 24 w 25"/>
                <a:gd name="T57" fmla="*/ 1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41">
                  <a:moveTo>
                    <a:pt x="24" y="11"/>
                  </a:moveTo>
                  <a:cubicBezTo>
                    <a:pt x="24" y="13"/>
                    <a:pt x="23" y="15"/>
                    <a:pt x="23" y="17"/>
                  </a:cubicBezTo>
                  <a:cubicBezTo>
                    <a:pt x="22" y="19"/>
                    <a:pt x="21" y="21"/>
                    <a:pt x="20" y="23"/>
                  </a:cubicBezTo>
                  <a:cubicBezTo>
                    <a:pt x="19" y="24"/>
                    <a:pt x="18" y="26"/>
                    <a:pt x="16" y="28"/>
                  </a:cubicBezTo>
                  <a:cubicBezTo>
                    <a:pt x="15" y="30"/>
                    <a:pt x="14" y="32"/>
                    <a:pt x="13" y="33"/>
                  </a:cubicBezTo>
                  <a:cubicBezTo>
                    <a:pt x="9" y="35"/>
                    <a:pt x="9" y="35"/>
                    <a:pt x="9" y="35"/>
                  </a:cubicBezTo>
                  <a:cubicBezTo>
                    <a:pt x="9" y="36"/>
                    <a:pt x="9" y="36"/>
                    <a:pt x="9" y="36"/>
                  </a:cubicBezTo>
                  <a:cubicBezTo>
                    <a:pt x="14" y="35"/>
                    <a:pt x="14" y="35"/>
                    <a:pt x="14" y="35"/>
                  </a:cubicBezTo>
                  <a:cubicBezTo>
                    <a:pt x="25" y="35"/>
                    <a:pt x="25" y="35"/>
                    <a:pt x="25" y="35"/>
                  </a:cubicBezTo>
                  <a:cubicBezTo>
                    <a:pt x="25" y="41"/>
                    <a:pt x="25" y="41"/>
                    <a:pt x="25" y="41"/>
                  </a:cubicBezTo>
                  <a:cubicBezTo>
                    <a:pt x="0" y="41"/>
                    <a:pt x="0" y="41"/>
                    <a:pt x="0" y="41"/>
                  </a:cubicBezTo>
                  <a:cubicBezTo>
                    <a:pt x="0" y="37"/>
                    <a:pt x="0" y="37"/>
                    <a:pt x="0" y="37"/>
                  </a:cubicBezTo>
                  <a:cubicBezTo>
                    <a:pt x="1" y="36"/>
                    <a:pt x="2" y="35"/>
                    <a:pt x="4" y="34"/>
                  </a:cubicBezTo>
                  <a:cubicBezTo>
                    <a:pt x="5" y="33"/>
                    <a:pt x="6" y="31"/>
                    <a:pt x="7" y="30"/>
                  </a:cubicBezTo>
                  <a:cubicBezTo>
                    <a:pt x="8" y="28"/>
                    <a:pt x="9" y="27"/>
                    <a:pt x="10" y="25"/>
                  </a:cubicBezTo>
                  <a:cubicBezTo>
                    <a:pt x="12" y="24"/>
                    <a:pt x="13" y="22"/>
                    <a:pt x="13" y="21"/>
                  </a:cubicBezTo>
                  <a:cubicBezTo>
                    <a:pt x="14" y="19"/>
                    <a:pt x="15" y="18"/>
                    <a:pt x="16" y="16"/>
                  </a:cubicBezTo>
                  <a:cubicBezTo>
                    <a:pt x="16" y="15"/>
                    <a:pt x="16" y="13"/>
                    <a:pt x="16" y="12"/>
                  </a:cubicBezTo>
                  <a:cubicBezTo>
                    <a:pt x="16" y="11"/>
                    <a:pt x="16" y="9"/>
                    <a:pt x="15" y="8"/>
                  </a:cubicBezTo>
                  <a:cubicBezTo>
                    <a:pt x="14" y="7"/>
                    <a:pt x="13" y="7"/>
                    <a:pt x="11" y="7"/>
                  </a:cubicBezTo>
                  <a:cubicBezTo>
                    <a:pt x="9" y="7"/>
                    <a:pt x="8" y="7"/>
                    <a:pt x="7" y="8"/>
                  </a:cubicBezTo>
                  <a:cubicBezTo>
                    <a:pt x="6" y="8"/>
                    <a:pt x="5" y="9"/>
                    <a:pt x="4" y="9"/>
                  </a:cubicBezTo>
                  <a:cubicBezTo>
                    <a:pt x="1" y="4"/>
                    <a:pt x="1" y="4"/>
                    <a:pt x="1" y="4"/>
                  </a:cubicBezTo>
                  <a:cubicBezTo>
                    <a:pt x="2" y="3"/>
                    <a:pt x="4" y="2"/>
                    <a:pt x="6" y="1"/>
                  </a:cubicBezTo>
                  <a:cubicBezTo>
                    <a:pt x="8" y="0"/>
                    <a:pt x="10" y="0"/>
                    <a:pt x="12" y="0"/>
                  </a:cubicBezTo>
                  <a:cubicBezTo>
                    <a:pt x="14" y="0"/>
                    <a:pt x="16" y="0"/>
                    <a:pt x="17" y="1"/>
                  </a:cubicBezTo>
                  <a:cubicBezTo>
                    <a:pt x="18" y="1"/>
                    <a:pt x="20" y="2"/>
                    <a:pt x="21" y="3"/>
                  </a:cubicBezTo>
                  <a:cubicBezTo>
                    <a:pt x="22" y="4"/>
                    <a:pt x="22" y="5"/>
                    <a:pt x="23" y="6"/>
                  </a:cubicBezTo>
                  <a:cubicBezTo>
                    <a:pt x="24" y="7"/>
                    <a:pt x="24" y="9"/>
                    <a:pt x="24"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sp>
          <p:nvSpPr>
            <p:cNvPr id="637" name="Freeform 552"/>
            <p:cNvSpPr>
              <a:spLocks/>
            </p:cNvSpPr>
            <p:nvPr/>
          </p:nvSpPr>
          <p:spPr bwMode="auto">
            <a:xfrm>
              <a:off x="5376320" y="2940534"/>
              <a:ext cx="57756" cy="98287"/>
            </a:xfrm>
            <a:custGeom>
              <a:avLst/>
              <a:gdLst>
                <a:gd name="T0" fmla="*/ 9 w 24"/>
                <a:gd name="T1" fmla="*/ 34 h 41"/>
                <a:gd name="T2" fmla="*/ 15 w 24"/>
                <a:gd name="T3" fmla="*/ 33 h 41"/>
                <a:gd name="T4" fmla="*/ 17 w 24"/>
                <a:gd name="T5" fmla="*/ 28 h 41"/>
                <a:gd name="T6" fmla="*/ 14 w 24"/>
                <a:gd name="T7" fmla="*/ 22 h 41"/>
                <a:gd name="T8" fmla="*/ 8 w 24"/>
                <a:gd name="T9" fmla="*/ 21 h 41"/>
                <a:gd name="T10" fmla="*/ 3 w 24"/>
                <a:gd name="T11" fmla="*/ 21 h 41"/>
                <a:gd name="T12" fmla="*/ 3 w 24"/>
                <a:gd name="T13" fmla="*/ 0 h 41"/>
                <a:gd name="T14" fmla="*/ 23 w 24"/>
                <a:gd name="T15" fmla="*/ 0 h 41"/>
                <a:gd name="T16" fmla="*/ 23 w 24"/>
                <a:gd name="T17" fmla="*/ 7 h 41"/>
                <a:gd name="T18" fmla="*/ 9 w 24"/>
                <a:gd name="T19" fmla="*/ 7 h 41"/>
                <a:gd name="T20" fmla="*/ 9 w 24"/>
                <a:gd name="T21" fmla="*/ 15 h 41"/>
                <a:gd name="T22" fmla="*/ 12 w 24"/>
                <a:gd name="T23" fmla="*/ 14 h 41"/>
                <a:gd name="T24" fmla="*/ 17 w 24"/>
                <a:gd name="T25" fmla="*/ 16 h 41"/>
                <a:gd name="T26" fmla="*/ 21 w 24"/>
                <a:gd name="T27" fmla="*/ 18 h 41"/>
                <a:gd name="T28" fmla="*/ 23 w 24"/>
                <a:gd name="T29" fmla="*/ 22 h 41"/>
                <a:gd name="T30" fmla="*/ 24 w 24"/>
                <a:gd name="T31" fmla="*/ 27 h 41"/>
                <a:gd name="T32" fmla="*/ 23 w 24"/>
                <a:gd name="T33" fmla="*/ 33 h 41"/>
                <a:gd name="T34" fmla="*/ 20 w 24"/>
                <a:gd name="T35" fmla="*/ 38 h 41"/>
                <a:gd name="T36" fmla="*/ 15 w 24"/>
                <a:gd name="T37" fmla="*/ 40 h 41"/>
                <a:gd name="T38" fmla="*/ 9 w 24"/>
                <a:gd name="T39" fmla="*/ 41 h 41"/>
                <a:gd name="T40" fmla="*/ 4 w 24"/>
                <a:gd name="T41" fmla="*/ 41 h 41"/>
                <a:gd name="T42" fmla="*/ 0 w 24"/>
                <a:gd name="T43" fmla="*/ 39 h 41"/>
                <a:gd name="T44" fmla="*/ 2 w 24"/>
                <a:gd name="T45" fmla="*/ 33 h 41"/>
                <a:gd name="T46" fmla="*/ 5 w 24"/>
                <a:gd name="T47" fmla="*/ 34 h 41"/>
                <a:gd name="T48" fmla="*/ 9 w 24"/>
                <a:gd name="T4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41">
                  <a:moveTo>
                    <a:pt x="9" y="34"/>
                  </a:moveTo>
                  <a:cubicBezTo>
                    <a:pt x="11" y="34"/>
                    <a:pt x="13" y="34"/>
                    <a:pt x="15" y="33"/>
                  </a:cubicBezTo>
                  <a:cubicBezTo>
                    <a:pt x="16" y="31"/>
                    <a:pt x="17" y="30"/>
                    <a:pt x="17" y="28"/>
                  </a:cubicBezTo>
                  <a:cubicBezTo>
                    <a:pt x="17" y="25"/>
                    <a:pt x="16" y="24"/>
                    <a:pt x="14" y="22"/>
                  </a:cubicBezTo>
                  <a:cubicBezTo>
                    <a:pt x="13" y="21"/>
                    <a:pt x="10" y="21"/>
                    <a:pt x="8" y="21"/>
                  </a:cubicBezTo>
                  <a:cubicBezTo>
                    <a:pt x="3" y="21"/>
                    <a:pt x="3" y="21"/>
                    <a:pt x="3" y="21"/>
                  </a:cubicBezTo>
                  <a:cubicBezTo>
                    <a:pt x="3" y="0"/>
                    <a:pt x="3" y="0"/>
                    <a:pt x="3" y="0"/>
                  </a:cubicBezTo>
                  <a:cubicBezTo>
                    <a:pt x="23" y="0"/>
                    <a:pt x="23" y="0"/>
                    <a:pt x="23" y="0"/>
                  </a:cubicBezTo>
                  <a:cubicBezTo>
                    <a:pt x="23" y="7"/>
                    <a:pt x="23" y="7"/>
                    <a:pt x="23" y="7"/>
                  </a:cubicBezTo>
                  <a:cubicBezTo>
                    <a:pt x="9" y="7"/>
                    <a:pt x="9" y="7"/>
                    <a:pt x="9" y="7"/>
                  </a:cubicBezTo>
                  <a:cubicBezTo>
                    <a:pt x="9" y="15"/>
                    <a:pt x="9" y="15"/>
                    <a:pt x="9" y="15"/>
                  </a:cubicBezTo>
                  <a:cubicBezTo>
                    <a:pt x="12" y="14"/>
                    <a:pt x="12" y="14"/>
                    <a:pt x="12" y="14"/>
                  </a:cubicBezTo>
                  <a:cubicBezTo>
                    <a:pt x="14" y="15"/>
                    <a:pt x="15" y="15"/>
                    <a:pt x="17" y="16"/>
                  </a:cubicBezTo>
                  <a:cubicBezTo>
                    <a:pt x="18" y="16"/>
                    <a:pt x="20" y="17"/>
                    <a:pt x="21" y="18"/>
                  </a:cubicBezTo>
                  <a:cubicBezTo>
                    <a:pt x="22" y="19"/>
                    <a:pt x="23" y="21"/>
                    <a:pt x="23" y="22"/>
                  </a:cubicBezTo>
                  <a:cubicBezTo>
                    <a:pt x="24" y="24"/>
                    <a:pt x="24" y="25"/>
                    <a:pt x="24" y="27"/>
                  </a:cubicBezTo>
                  <a:cubicBezTo>
                    <a:pt x="24" y="30"/>
                    <a:pt x="24" y="32"/>
                    <a:pt x="23" y="33"/>
                  </a:cubicBezTo>
                  <a:cubicBezTo>
                    <a:pt x="22" y="35"/>
                    <a:pt x="21" y="36"/>
                    <a:pt x="20" y="38"/>
                  </a:cubicBezTo>
                  <a:cubicBezTo>
                    <a:pt x="18" y="39"/>
                    <a:pt x="17" y="40"/>
                    <a:pt x="15" y="40"/>
                  </a:cubicBezTo>
                  <a:cubicBezTo>
                    <a:pt x="13" y="41"/>
                    <a:pt x="11" y="41"/>
                    <a:pt x="9" y="41"/>
                  </a:cubicBezTo>
                  <a:cubicBezTo>
                    <a:pt x="7" y="41"/>
                    <a:pt x="6" y="41"/>
                    <a:pt x="4" y="41"/>
                  </a:cubicBezTo>
                  <a:cubicBezTo>
                    <a:pt x="2" y="40"/>
                    <a:pt x="1" y="40"/>
                    <a:pt x="0" y="39"/>
                  </a:cubicBezTo>
                  <a:cubicBezTo>
                    <a:pt x="2" y="33"/>
                    <a:pt x="2" y="33"/>
                    <a:pt x="2" y="33"/>
                  </a:cubicBezTo>
                  <a:cubicBezTo>
                    <a:pt x="3" y="34"/>
                    <a:pt x="4" y="34"/>
                    <a:pt x="5" y="34"/>
                  </a:cubicBezTo>
                  <a:cubicBezTo>
                    <a:pt x="6" y="34"/>
                    <a:pt x="7" y="34"/>
                    <a:pt x="9"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a:solidFill>
                  <a:prstClr val="black"/>
                </a:solidFill>
              </a:endParaRPr>
            </a:p>
          </p:txBody>
        </p:sp>
      </p:grpSp>
      <p:grpSp>
        <p:nvGrpSpPr>
          <p:cNvPr id="188" name="组合 187"/>
          <p:cNvGrpSpPr/>
          <p:nvPr/>
        </p:nvGrpSpPr>
        <p:grpSpPr>
          <a:xfrm>
            <a:off x="7844793" y="1661375"/>
            <a:ext cx="3650392" cy="3968211"/>
            <a:chOff x="6260490" y="1131590"/>
            <a:chExt cx="2700111" cy="3928473"/>
          </a:xfrm>
        </p:grpSpPr>
        <p:sp>
          <p:nvSpPr>
            <p:cNvPr id="189" name="矩形 1"/>
            <p:cNvSpPr>
              <a:spLocks noChangeArrowheads="1"/>
            </p:cNvSpPr>
            <p:nvPr/>
          </p:nvSpPr>
          <p:spPr bwMode="auto">
            <a:xfrm>
              <a:off x="6260490" y="1479756"/>
              <a:ext cx="2700111" cy="3351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900" dirty="0">
                  <a:solidFill>
                    <a:prstClr val="black"/>
                  </a:solidFill>
                  <a:latin typeface="Times New Roman" panose="02020603050405020304" pitchFamily="18" charset="0"/>
                  <a:cs typeface="Times New Roman" panose="02020603050405020304" pitchFamily="18" charset="0"/>
                </a:rPr>
                <a:t>公司名称（英文）</a:t>
              </a:r>
              <a:r>
                <a:rPr lang="zh-CN" altLang="en-US" sz="1900" dirty="0" smtClean="0">
                  <a:solidFill>
                    <a:prstClr val="black"/>
                  </a:solidFill>
                  <a:latin typeface="Times New Roman" panose="02020603050405020304" pitchFamily="18" charset="0"/>
                  <a:cs typeface="Times New Roman" panose="02020603050405020304" pitchFamily="18" charset="0"/>
                </a:rPr>
                <a:t>：</a:t>
              </a:r>
              <a:r>
                <a:rPr lang="en-US" altLang="zh-CN" sz="1900" dirty="0" smtClean="0">
                  <a:solidFill>
                    <a:prstClr val="black"/>
                  </a:solidFill>
                  <a:latin typeface="Times New Roman" panose="02020603050405020304" pitchFamily="18" charset="0"/>
                  <a:cs typeface="Times New Roman" panose="02020603050405020304" pitchFamily="18" charset="0"/>
                </a:rPr>
                <a:t>HONGCHING </a:t>
              </a:r>
              <a:r>
                <a:rPr lang="en-US" altLang="zh-CN" sz="1900" dirty="0">
                  <a:solidFill>
                    <a:prstClr val="black"/>
                  </a:solidFill>
                  <a:latin typeface="Times New Roman" panose="02020603050405020304" pitchFamily="18" charset="0"/>
                  <a:cs typeface="Times New Roman" panose="02020603050405020304" pitchFamily="18" charset="0"/>
                </a:rPr>
                <a:t>AGRICULTURAL PRODUCTS TRADE CO</a:t>
              </a:r>
              <a:r>
                <a:rPr lang="en-US" altLang="zh-CN" sz="1900" dirty="0" smtClean="0">
                  <a:solidFill>
                    <a:prstClr val="black"/>
                  </a:solidFill>
                  <a:latin typeface="Times New Roman" panose="02020603050405020304" pitchFamily="18" charset="0"/>
                  <a:cs typeface="Times New Roman" panose="02020603050405020304" pitchFamily="18" charset="0"/>
                </a:rPr>
                <a:t>. </a:t>
              </a:r>
              <a:endParaRPr lang="en-US" altLang="zh-CN" sz="1900" dirty="0">
                <a:solidFill>
                  <a:prstClr val="black"/>
                </a:solidFill>
                <a:latin typeface="Times New Roman" panose="02020603050405020304" pitchFamily="18" charset="0"/>
                <a:cs typeface="Times New Roman" panose="02020603050405020304" pitchFamily="18" charset="0"/>
              </a:endParaRPr>
            </a:p>
            <a:p>
              <a:r>
                <a:rPr lang="zh-CN" altLang="en-US" sz="1900" dirty="0">
                  <a:solidFill>
                    <a:prstClr val="black"/>
                  </a:solidFill>
                  <a:latin typeface="Times New Roman" panose="02020603050405020304" pitchFamily="18" charset="0"/>
                  <a:cs typeface="Times New Roman" panose="02020603050405020304" pitchFamily="18" charset="0"/>
                </a:rPr>
                <a:t>公司地址（英文）</a:t>
              </a:r>
              <a:r>
                <a:rPr lang="zh-CN" altLang="en-US" sz="1900" dirty="0" smtClean="0">
                  <a:solidFill>
                    <a:prstClr val="black"/>
                  </a:solidFill>
                  <a:latin typeface="Times New Roman" panose="02020603050405020304" pitchFamily="18" charset="0"/>
                  <a:cs typeface="Times New Roman" panose="02020603050405020304" pitchFamily="18" charset="0"/>
                </a:rPr>
                <a:t>：</a:t>
              </a:r>
              <a:r>
                <a:rPr lang="en-US" altLang="zh-CN" sz="1900" dirty="0" smtClean="0">
                  <a:solidFill>
                    <a:prstClr val="black"/>
                  </a:solidFill>
                  <a:latin typeface="Times New Roman" panose="02020603050405020304" pitchFamily="18" charset="0"/>
                  <a:cs typeface="Times New Roman" panose="02020603050405020304" pitchFamily="18" charset="0"/>
                </a:rPr>
                <a:t>NO.23, LANE 476, LUNMEI ROAD, CHANGHUA CITY, TAIWAN</a:t>
              </a:r>
              <a:endParaRPr lang="en-US" altLang="zh-CN" sz="1900" dirty="0">
                <a:solidFill>
                  <a:prstClr val="black"/>
                </a:solidFill>
                <a:latin typeface="Times New Roman" panose="02020603050405020304" pitchFamily="18" charset="0"/>
                <a:cs typeface="Times New Roman" panose="02020603050405020304" pitchFamily="18" charset="0"/>
              </a:endParaRPr>
            </a:p>
            <a:p>
              <a:pPr>
                <a:lnSpc>
                  <a:spcPts val="3000"/>
                </a:lnSpc>
              </a:pPr>
              <a:r>
                <a:rPr lang="zh-CN" altLang="en-US" sz="1900" dirty="0">
                  <a:solidFill>
                    <a:prstClr val="black"/>
                  </a:solidFill>
                  <a:latin typeface="Times New Roman" panose="02020603050405020304" pitchFamily="18" charset="0"/>
                  <a:cs typeface="Times New Roman" panose="02020603050405020304" pitchFamily="18" charset="0"/>
                </a:rPr>
                <a:t>公司介绍</a:t>
              </a:r>
              <a:r>
                <a:rPr lang="zh-CN" altLang="en-US" sz="1900" dirty="0" smtClean="0">
                  <a:solidFill>
                    <a:prstClr val="black"/>
                  </a:solidFill>
                  <a:latin typeface="Times New Roman" panose="02020603050405020304" pitchFamily="18" charset="0"/>
                  <a:cs typeface="Times New Roman" panose="02020603050405020304" pitchFamily="18" charset="0"/>
                </a:rPr>
                <a:t>：</a:t>
              </a:r>
              <a:r>
                <a:rPr lang="en-US" altLang="zh-CN" sz="1900" dirty="0" smtClean="0">
                  <a:solidFill>
                    <a:prstClr val="black"/>
                  </a:solidFill>
                  <a:latin typeface="Times New Roman" panose="02020603050405020304" pitchFamily="18" charset="0"/>
                  <a:cs typeface="Times New Roman" panose="02020603050405020304" pitchFamily="18" charset="0"/>
                </a:rPr>
                <a:t>HONGCHING </a:t>
              </a:r>
              <a:r>
                <a:rPr lang="en-US" altLang="zh-CN" sz="1900" dirty="0">
                  <a:solidFill>
                    <a:prstClr val="black"/>
                  </a:solidFill>
                  <a:latin typeface="Times New Roman" panose="02020603050405020304" pitchFamily="18" charset="0"/>
                  <a:cs typeface="Times New Roman" panose="02020603050405020304" pitchFamily="18" charset="0"/>
                </a:rPr>
                <a:t>AGRICULTURAL PRODUCTS TRADE CO. </a:t>
              </a:r>
              <a:r>
                <a:rPr lang="zh-CN" altLang="en-US" sz="1900" dirty="0" smtClean="0">
                  <a:solidFill>
                    <a:prstClr val="black"/>
                  </a:solidFill>
                  <a:latin typeface="Times New Roman" panose="02020603050405020304" pitchFamily="18" charset="0"/>
                  <a:cs typeface="Times New Roman" panose="02020603050405020304" pitchFamily="18" charset="0"/>
                </a:rPr>
                <a:t>主要从事农产品</a:t>
              </a:r>
              <a:r>
                <a:rPr lang="zh-CN" altLang="en-US" sz="1900" dirty="0">
                  <a:solidFill>
                    <a:prstClr val="black"/>
                  </a:solidFill>
                  <a:latin typeface="Times New Roman" panose="02020603050405020304" pitchFamily="18" charset="0"/>
                  <a:cs typeface="Times New Roman" panose="02020603050405020304" pitchFamily="18" charset="0"/>
                </a:rPr>
                <a:t>的</a:t>
              </a:r>
              <a:r>
                <a:rPr lang="zh-CN" altLang="en-US" sz="1900" dirty="0" smtClean="0">
                  <a:solidFill>
                    <a:prstClr val="black"/>
                  </a:solidFill>
                  <a:latin typeface="Times New Roman" panose="02020603050405020304" pitchFamily="18" charset="0"/>
                  <a:cs typeface="Times New Roman" panose="02020603050405020304" pitchFamily="18" charset="0"/>
                </a:rPr>
                <a:t>进出口业务。</a:t>
              </a:r>
              <a:endParaRPr lang="zh-CN" altLang="en-US" sz="1900" dirty="0">
                <a:solidFill>
                  <a:prstClr val="black"/>
                </a:solidFill>
                <a:latin typeface="Times New Roman" panose="02020603050405020304" pitchFamily="18" charset="0"/>
                <a:cs typeface="Times New Roman" panose="02020603050405020304" pitchFamily="18" charset="0"/>
              </a:endParaRPr>
            </a:p>
          </p:txBody>
        </p:sp>
        <p:cxnSp>
          <p:nvCxnSpPr>
            <p:cNvPr id="190" name="直接连接符 189"/>
            <p:cNvCxnSpPr/>
            <p:nvPr/>
          </p:nvCxnSpPr>
          <p:spPr>
            <a:xfrm>
              <a:off x="6300192" y="1131590"/>
              <a:ext cx="2592288" cy="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p:cNvCxnSpPr/>
            <p:nvPr/>
          </p:nvCxnSpPr>
          <p:spPr>
            <a:xfrm>
              <a:off x="6314401" y="5046193"/>
              <a:ext cx="2592288" cy="13870"/>
            </a:xfrm>
            <a:prstGeom prst="line">
              <a:avLst/>
            </a:prstGeom>
            <a:ln w="539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7587565" y="767488"/>
            <a:ext cx="4252104" cy="800219"/>
          </a:xfrm>
          <a:prstGeom prst="rect">
            <a:avLst/>
          </a:prstGeom>
          <a:noFill/>
        </p:spPr>
        <p:txBody>
          <a:bodyPr wrap="square" rtlCol="0">
            <a:spAutoFit/>
          </a:bodyPr>
          <a:lstStyle/>
          <a:p>
            <a:r>
              <a:rPr lang="en-US" altLang="zh-CN" sz="2300" dirty="0">
                <a:solidFill>
                  <a:prstClr val="black"/>
                </a:solidFill>
                <a:latin typeface="Times New Roman" panose="02020603050405020304" pitchFamily="18" charset="0"/>
                <a:cs typeface="Times New Roman" panose="02020603050405020304" pitchFamily="18" charset="0"/>
              </a:rPr>
              <a:t>H</a:t>
            </a:r>
            <a:r>
              <a:rPr lang="en-US" altLang="zh-CN" sz="2300" dirty="0" smtClean="0">
                <a:solidFill>
                  <a:prstClr val="black"/>
                </a:solidFill>
                <a:latin typeface="Times New Roman" panose="02020603050405020304" pitchFamily="18" charset="0"/>
                <a:cs typeface="Times New Roman" panose="02020603050405020304" pitchFamily="18" charset="0"/>
              </a:rPr>
              <a:t>ONGCHING AGRICULTURAL </a:t>
            </a:r>
            <a:r>
              <a:rPr lang="en-US" altLang="zh-CN" sz="2300" dirty="0">
                <a:solidFill>
                  <a:prstClr val="black"/>
                </a:solidFill>
                <a:latin typeface="Times New Roman" panose="02020603050405020304" pitchFamily="18" charset="0"/>
                <a:cs typeface="Times New Roman" panose="02020603050405020304" pitchFamily="18" charset="0"/>
              </a:rPr>
              <a:t>PRODUCTS TRADE CO.</a:t>
            </a:r>
          </a:p>
        </p:txBody>
      </p:sp>
    </p:spTree>
    <p:extLst>
      <p:ext uri="{BB962C8B-B14F-4D97-AF65-F5344CB8AC3E}">
        <p14:creationId xmlns:p14="http://schemas.microsoft.com/office/powerpoint/2010/main" val="2499221995"/>
      </p:ext>
    </p:extLst>
  </p:cSld>
  <p:clrMapOvr>
    <a:masterClrMapping/>
  </p:clrMapOvr>
  <mc:AlternateContent xmlns:mc="http://schemas.openxmlformats.org/markup-compatibility/2006" xmlns:p14="http://schemas.microsoft.com/office/powerpoint/2010/main">
    <mc:Choice Requires="p14">
      <p:transition p14:dur="10" advTm="6366"/>
    </mc:Choice>
    <mc:Fallback xmlns="">
      <p:transition advTm="636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52493" y="1316639"/>
            <a:ext cx="6198609" cy="445506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7971" tIns="48986" rIns="97971" bIns="48986" anchor="ctr"/>
          <a:lstStyle/>
          <a:p>
            <a:pPr algn="ctr">
              <a:defRPr/>
            </a:pPr>
            <a:endParaRPr lang="zh-CN" altLang="en-US" sz="1524" dirty="0">
              <a:solidFill>
                <a:prstClr val="black">
                  <a:lumMod val="85000"/>
                  <a:lumOff val="15000"/>
                </a:prstClr>
              </a:solidFill>
            </a:endParaRPr>
          </a:p>
        </p:txBody>
      </p:sp>
      <p:pic>
        <p:nvPicPr>
          <p:cNvPr id="3075" name="图片 2" descr="iblrak00648723.jpg"/>
          <p:cNvPicPr>
            <a:picLocks noChangeAspect="1"/>
          </p:cNvPicPr>
          <p:nvPr/>
        </p:nvPicPr>
        <p:blipFill>
          <a:blip r:embed="rId3" cstate="print">
            <a:grayscl/>
            <a:extLst>
              <a:ext uri="{28A0092B-C50C-407E-A947-70E740481C1C}">
                <a14:useLocalDpi xmlns:a14="http://schemas.microsoft.com/office/drawing/2010/main" val="0"/>
              </a:ext>
            </a:extLst>
          </a:blip>
          <a:srcRect t="4684"/>
          <a:stretch>
            <a:fillRect/>
          </a:stretch>
        </p:blipFill>
        <p:spPr bwMode="auto">
          <a:xfrm>
            <a:off x="952500" y="1980595"/>
            <a:ext cx="3967230" cy="2819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标题 1"/>
          <p:cNvSpPr>
            <a:spLocks noGrp="1"/>
          </p:cNvSpPr>
          <p:nvPr>
            <p:ph type="title"/>
          </p:nvPr>
        </p:nvSpPr>
        <p:spPr>
          <a:xfrm>
            <a:off x="1362537" y="2629958"/>
            <a:ext cx="2828774" cy="1520976"/>
          </a:xfrm>
        </p:spPr>
        <p:txBody>
          <a:bodyPr rtlCol="0">
            <a:normAutofit/>
          </a:bodyPr>
          <a:lstStyle/>
          <a:p>
            <a:pPr>
              <a:defRPr/>
            </a:pPr>
            <a:r>
              <a:rPr lang="zh-CN" altLang="en-US" sz="5143" dirty="0" smtClean="0"/>
              <a:t>任务描述</a:t>
            </a:r>
            <a:endParaRPr lang="zh-CN" altLang="en-US" b="0" dirty="0">
              <a:solidFill>
                <a:schemeClr val="bg1">
                  <a:lumMod val="50000"/>
                </a:schemeClr>
              </a:solidFill>
              <a:latin typeface="Impact" pitchFamily="34" charset="0"/>
            </a:endParaRPr>
          </a:p>
        </p:txBody>
      </p:sp>
      <p:sp>
        <p:nvSpPr>
          <p:cNvPr id="2" name="文本框 1"/>
          <p:cNvSpPr txBox="1"/>
          <p:nvPr/>
        </p:nvSpPr>
        <p:spPr>
          <a:xfrm>
            <a:off x="5514363" y="1316639"/>
            <a:ext cx="5705341" cy="390895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l"/>
            </a:pP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日照金果贸易有限公司业务员鲁平在广交会上结识了台湾</a:t>
            </a:r>
            <a:r>
              <a:rPr lang="en-US" altLang="zh-CN" sz="2100" b="1" dirty="0">
                <a:solidFill>
                  <a:prstClr val="black"/>
                </a:solidFill>
                <a:latin typeface="Times New Roman" panose="02020603050405020304" pitchFamily="18" charset="0"/>
                <a:cs typeface="Times New Roman" panose="02020603050405020304" pitchFamily="18" charset="0"/>
                <a:sym typeface="Arial" panose="020B0604020202020204" pitchFamily="34" charset="0"/>
              </a:rPr>
              <a:t>H</a:t>
            </a:r>
            <a:r>
              <a:rPr lang="en-US" altLang="zh-CN"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ONGCHING AGRICULTURAL PRODUCTS TRADE CO.</a:t>
            </a:r>
            <a:r>
              <a:rPr lang="zh-CN" altLang="en-US"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rPr>
              <a:t>客商李志源先生。由于当时他事务繁忙，仅留下名片，称日后再联系。交易会结束后，鲁平返回日照。随之向李志源先生发去电子邮件，详细介绍了本公司的业务范围，并表示愿意与其公司建立良好的业务关系。</a:t>
            </a:r>
            <a:endParaRPr lang="en-US" altLang="zh-CN" sz="2100" b="1" dirty="0" smtClean="0">
              <a:solidFill>
                <a:prstClr val="black"/>
              </a:solidFill>
              <a:latin typeface="Times New Roman" panose="02020603050405020304" pitchFamily="18" charset="0"/>
              <a:cs typeface="Times New Roman" panose="02020603050405020304" pitchFamily="18" charset="0"/>
              <a:sym typeface="Arial" panose="020B0604020202020204" pitchFamily="34" charset="0"/>
            </a:endParaRPr>
          </a:p>
        </p:txBody>
      </p:sp>
      <p:grpSp>
        <p:nvGrpSpPr>
          <p:cNvPr id="11" name="组合 50"/>
          <p:cNvGrpSpPr>
            <a:grpSpLocks/>
          </p:cNvGrpSpPr>
          <p:nvPr/>
        </p:nvGrpSpPr>
        <p:grpSpPr bwMode="auto">
          <a:xfrm>
            <a:off x="145505" y="94325"/>
            <a:ext cx="603250" cy="552450"/>
            <a:chOff x="0" y="0"/>
            <a:chExt cx="737947" cy="676838"/>
          </a:xfrm>
        </p:grpSpPr>
        <p:sp>
          <p:nvSpPr>
            <p:cNvPr id="13" name="椭圆 51"/>
            <p:cNvSpPr>
              <a:spLocks noChangeArrowheads="1"/>
            </p:cNvSpPr>
            <p:nvPr/>
          </p:nvSpPr>
          <p:spPr bwMode="auto">
            <a:xfrm>
              <a:off x="460503" y="0"/>
              <a:ext cx="277444" cy="277444"/>
            </a:xfrm>
            <a:prstGeom prst="ellipse">
              <a:avLst/>
            </a:prstGeom>
            <a:solidFill>
              <a:srgbClr val="A8AAA5"/>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4" name="椭圆 52"/>
            <p:cNvSpPr>
              <a:spLocks noChangeArrowheads="1"/>
            </p:cNvSpPr>
            <p:nvPr/>
          </p:nvSpPr>
          <p:spPr bwMode="auto">
            <a:xfrm>
              <a:off x="234819" y="138722"/>
              <a:ext cx="503128" cy="503128"/>
            </a:xfrm>
            <a:prstGeom prst="ellipse">
              <a:avLst/>
            </a:prstGeom>
            <a:solidFill>
              <a:srgbClr val="FFC00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sp>
          <p:nvSpPr>
            <p:cNvPr id="15" name="椭圆 53"/>
            <p:cNvSpPr>
              <a:spLocks noChangeArrowheads="1"/>
            </p:cNvSpPr>
            <p:nvPr/>
          </p:nvSpPr>
          <p:spPr bwMode="auto">
            <a:xfrm>
              <a:off x="0" y="488323"/>
              <a:ext cx="188515" cy="188515"/>
            </a:xfrm>
            <a:prstGeom prst="ellipse">
              <a:avLst/>
            </a:prstGeom>
            <a:solidFill>
              <a:srgbClr val="00B0F0"/>
            </a:solidFill>
            <a:ln>
              <a:noFill/>
            </a:ln>
            <a:extLst>
              <a:ext uri="{91240B29-F687-4F45-9708-019B960494DF}">
                <a14:hiddenLine xmlns:a14="http://schemas.microsoft.com/office/drawing/2010/main" w="12700">
                  <a:solidFill>
                    <a:srgbClr val="42719B"/>
                  </a:solidFill>
                  <a:bevel/>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ea typeface="微软雅黑" panose="020B0503020204020204" pitchFamily="34" charset="-122"/>
                  <a:sym typeface="Times New Roman" panose="02020603050405020304" pitchFamily="18" charset="0"/>
                </a:defRPr>
              </a:lvl9pPr>
            </a:lstStyle>
            <a:p>
              <a:pPr algn="ctr">
                <a:lnSpc>
                  <a:spcPct val="100000"/>
                </a:lnSpc>
                <a:spcBef>
                  <a:spcPct val="0"/>
                </a:spcBef>
                <a:buFont typeface="Arial" panose="020B0604020202020204" pitchFamily="34" charset="0"/>
                <a:buNone/>
              </a:pPr>
              <a:endParaRPr lang="zh-CN" altLang="zh-CN" sz="1800">
                <a:solidFill>
                  <a:srgbClr val="FFFFFF"/>
                </a:solidFill>
                <a:latin typeface="Broadway" panose="04040905080B02020502" pitchFamily="82" charset="0"/>
                <a:ea typeface="宋体" panose="02010600030101010101" pitchFamily="2" charset="-122"/>
                <a:sym typeface="Broadway" panose="04040905080B02020502" pitchFamily="82" charset="0"/>
              </a:endParaRPr>
            </a:p>
          </p:txBody>
        </p:sp>
      </p:grpSp>
      <p:sp>
        <p:nvSpPr>
          <p:cNvPr id="16" name="标题 1"/>
          <p:cNvSpPr txBox="1">
            <a:spLocks noChangeArrowheads="1"/>
          </p:cNvSpPr>
          <p:nvPr/>
        </p:nvSpPr>
        <p:spPr>
          <a:xfrm>
            <a:off x="1028155" y="210147"/>
            <a:ext cx="4224338" cy="482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b="1" dirty="0" smtClean="0">
                <a:solidFill>
                  <a:prstClr val="black"/>
                </a:solidFill>
              </a:rPr>
              <a:t>任务描述</a:t>
            </a:r>
            <a:endParaRPr lang="zh-CN" altLang="zh-CN" sz="2400" b="1" dirty="0" smtClean="0">
              <a:solidFill>
                <a:prstClr val="black"/>
              </a:solidFill>
            </a:endParaRPr>
          </a:p>
        </p:txBody>
      </p:sp>
    </p:spTree>
    <p:extLst>
      <p:ext uri="{BB962C8B-B14F-4D97-AF65-F5344CB8AC3E}">
        <p14:creationId xmlns:p14="http://schemas.microsoft.com/office/powerpoint/2010/main" val="3057573960"/>
      </p:ext>
    </p:extLst>
  </p:cSld>
  <p:clrMapOvr>
    <a:masterClrMapping/>
  </p:clrMapOvr>
  <mc:AlternateContent xmlns:mc="http://schemas.openxmlformats.org/markup-compatibility/2006" xmlns:p14="http://schemas.microsoft.com/office/powerpoint/2010/main">
    <mc:Choice Requires="p14">
      <p:transition p14:dur="10" advTm="27908"/>
    </mc:Choice>
    <mc:Fallback xmlns="">
      <p:transition advTm="27908"/>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0.8"/>
</p:tagLst>
</file>

<file path=ppt/tags/tag3.xml><?xml version="1.0" encoding="utf-8"?>
<p:tagLst xmlns:a="http://schemas.openxmlformats.org/drawingml/2006/main" xmlns:r="http://schemas.openxmlformats.org/officeDocument/2006/relationships" xmlns:p="http://schemas.openxmlformats.org/presentationml/2006/main">
  <p:tag name="TIMING" val="|0.7"/>
</p:tagLst>
</file>

<file path=ppt/tags/tag4.xml><?xml version="1.0" encoding="utf-8"?>
<p:tagLst xmlns:a="http://schemas.openxmlformats.org/drawingml/2006/main" xmlns:r="http://schemas.openxmlformats.org/officeDocument/2006/relationships" xmlns:p="http://schemas.openxmlformats.org/presentationml/2006/main">
  <p:tag name="TIMING" val="|2.3"/>
</p:tagLst>
</file>

<file path=ppt/tags/tag5.xml><?xml version="1.0" encoding="utf-8"?>
<p:tagLst xmlns:a="http://schemas.openxmlformats.org/drawingml/2006/main" xmlns:r="http://schemas.openxmlformats.org/officeDocument/2006/relationships" xmlns:p="http://schemas.openxmlformats.org/presentationml/2006/main">
  <p:tag name="TIMING" val="|2.3"/>
</p:tagLst>
</file>

<file path=ppt/tags/tag6.xml><?xml version="1.0" encoding="utf-8"?>
<p:tagLst xmlns:a="http://schemas.openxmlformats.org/drawingml/2006/main" xmlns:r="http://schemas.openxmlformats.org/officeDocument/2006/relationships" xmlns:p="http://schemas.openxmlformats.org/presentationml/2006/main">
  <p:tag name="TIMING" val="|3.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14277</TotalTime>
  <Words>3380</Words>
  <Application>Microsoft Office PowerPoint</Application>
  <PresentationFormat>宽屏</PresentationFormat>
  <Paragraphs>316</Paragraphs>
  <Slides>49</Slides>
  <Notes>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49</vt:i4>
      </vt:variant>
    </vt:vector>
  </HeadingPairs>
  <TitlesOfParts>
    <vt:vector size="61" baseType="lpstr">
      <vt:lpstr>Arial Unicode MS</vt:lpstr>
      <vt:lpstr>宋体</vt:lpstr>
      <vt:lpstr>微软雅黑</vt:lpstr>
      <vt:lpstr>Arial</vt:lpstr>
      <vt:lpstr>Arial Black</vt:lpstr>
      <vt:lpstr>Broadway</vt:lpstr>
      <vt:lpstr>Calibri</vt:lpstr>
      <vt:lpstr>Calibri Light</vt:lpstr>
      <vt:lpstr>Impact</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任务描述</vt:lpstr>
      <vt:lpstr>任务描述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任务描述</vt:lpstr>
      <vt:lpstr>任务描述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hj</dc:creator>
  <cp:lastModifiedBy>hj</cp:lastModifiedBy>
  <cp:revision>1677</cp:revision>
  <cp:lastPrinted>2016-11-04T16:56:20Z</cp:lastPrinted>
  <dcterms:created xsi:type="dcterms:W3CDTF">2015-05-05T08:02:14Z</dcterms:created>
  <dcterms:modified xsi:type="dcterms:W3CDTF">2016-11-04T16:56:31Z</dcterms:modified>
</cp:coreProperties>
</file>